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3" r:id="rId3"/>
    <p:sldId id="261" r:id="rId4"/>
    <p:sldId id="292" r:id="rId5"/>
    <p:sldId id="282" r:id="rId6"/>
    <p:sldId id="291" r:id="rId7"/>
    <p:sldId id="262" r:id="rId8"/>
    <p:sldId id="272" r:id="rId9"/>
    <p:sldId id="273" r:id="rId10"/>
    <p:sldId id="274" r:id="rId11"/>
    <p:sldId id="263" r:id="rId12"/>
    <p:sldId id="275" r:id="rId13"/>
    <p:sldId id="264" r:id="rId14"/>
    <p:sldId id="265" r:id="rId15"/>
    <p:sldId id="266" r:id="rId16"/>
    <p:sldId id="277" r:id="rId17"/>
    <p:sldId id="269" r:id="rId18"/>
    <p:sldId id="271" r:id="rId19"/>
    <p:sldId id="276" r:id="rId20"/>
    <p:sldId id="267" r:id="rId21"/>
    <p:sldId id="288" r:id="rId22"/>
    <p:sldId id="287" r:id="rId23"/>
    <p:sldId id="268" r:id="rId24"/>
    <p:sldId id="279" r:id="rId25"/>
    <p:sldId id="281"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FF"/>
    <a:srgbClr val="0080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88" autoAdjust="0"/>
  </p:normalViewPr>
  <p:slideViewPr>
    <p:cSldViewPr>
      <p:cViewPr varScale="1">
        <p:scale>
          <a:sx n="63" d="100"/>
          <a:sy n="63" d="100"/>
        </p:scale>
        <p:origin x="-396" y="-60"/>
      </p:cViewPr>
      <p:guideLst>
        <p:guide orient="horz" pos="2160"/>
        <p:guide pos="2880"/>
      </p:guideLst>
    </p:cSldViewPr>
  </p:slideViewPr>
  <p:outlineViewPr>
    <p:cViewPr>
      <p:scale>
        <a:sx n="33" d="100"/>
        <a:sy n="33" d="100"/>
      </p:scale>
      <p:origin x="52"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vdb\AppData\Local\Microsoft\Windows\Temporary%20Internet%20Files\Content.Outlook\L6DURK10\SACU%20Demand%20for%20Educ%20-%20Figures%20for%20printing%201Feb2016.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chetty.m\Local%20Settings\Temporary%20Internet%20Files\Content.Outlook\PQV3FIFR\Grapoh%20Grade%203%20Numeracy%20Question%2019.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Spaull:Dropbox:_SVDB%20work:Zenex%20FP%202015:MG%20Class%20size%20ASS:Class%20size%20graphs%20for%20FP%20(Zenex%20April%2020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805337496226"/>
          <c:y val="6.1224866422947131E-2"/>
          <c:w val="0.83563149799563363"/>
          <c:h val="0.78695097295548855"/>
        </c:manualLayout>
      </c:layout>
      <c:scatterChart>
        <c:scatterStyle val="smoothMarker"/>
        <c:varyColors val="0"/>
        <c:ser>
          <c:idx val="0"/>
          <c:order val="0"/>
          <c:tx>
            <c:strRef>
              <c:f>'SA &amp; Engl PIRLS'!$G$6:$G$105</c:f>
              <c:strCache>
                <c:ptCount val="1"/>
                <c:pt idx="0">
                  <c:v>5 44.983018 67.169889 84.316701 95.103478 107.27736 116.35885 123.71251 129.86984 135.91414 141.68993 147.77585 153.4734 158.46102 163.70327 168.04075 173.09652 177.17356 181.03667 184.26576 188.0701 191.69899 195.01009 198.94053 202.45414 205.47634 208.9</c:v>
                </c:pt>
              </c:strCache>
            </c:strRef>
          </c:tx>
          <c:spPr>
            <a:ln w="63500">
              <a:solidFill>
                <a:srgbClr val="FF0000"/>
              </a:solidFill>
            </a:ln>
          </c:spPr>
          <c:marker>
            <c:symbol val="none"/>
          </c:marker>
          <c:xVal>
            <c:numRef>
              <c:f>'SA &amp; Engl PIRLS'!$G$6:$G$105</c:f>
              <c:numCache>
                <c:formatCode>General</c:formatCode>
                <c:ptCount val="100"/>
                <c:pt idx="0">
                  <c:v>5</c:v>
                </c:pt>
                <c:pt idx="1">
                  <c:v>44.983018000000001</c:v>
                </c:pt>
                <c:pt idx="2">
                  <c:v>67.169888999999998</c:v>
                </c:pt>
                <c:pt idx="3">
                  <c:v>84.316700999999995</c:v>
                </c:pt>
                <c:pt idx="4">
                  <c:v>95.103477999999996</c:v>
                </c:pt>
                <c:pt idx="5">
                  <c:v>107.27736</c:v>
                </c:pt>
                <c:pt idx="6">
                  <c:v>116.35885</c:v>
                </c:pt>
                <c:pt idx="7">
                  <c:v>123.71250999999999</c:v>
                </c:pt>
                <c:pt idx="8">
                  <c:v>129.86984000000001</c:v>
                </c:pt>
                <c:pt idx="9">
                  <c:v>135.91414</c:v>
                </c:pt>
                <c:pt idx="10">
                  <c:v>141.68993</c:v>
                </c:pt>
                <c:pt idx="11">
                  <c:v>147.77584999999999</c:v>
                </c:pt>
                <c:pt idx="12">
                  <c:v>153.4734</c:v>
                </c:pt>
                <c:pt idx="13">
                  <c:v>158.46101999999999</c:v>
                </c:pt>
                <c:pt idx="14">
                  <c:v>163.70327</c:v>
                </c:pt>
                <c:pt idx="15">
                  <c:v>168.04075</c:v>
                </c:pt>
                <c:pt idx="16">
                  <c:v>173.09652</c:v>
                </c:pt>
                <c:pt idx="17">
                  <c:v>177.17356000000001</c:v>
                </c:pt>
                <c:pt idx="18">
                  <c:v>181.03666999999999</c:v>
                </c:pt>
                <c:pt idx="19">
                  <c:v>184.26576</c:v>
                </c:pt>
                <c:pt idx="20">
                  <c:v>188.0701</c:v>
                </c:pt>
                <c:pt idx="21">
                  <c:v>191.69899000000001</c:v>
                </c:pt>
                <c:pt idx="22">
                  <c:v>195.01008999999999</c:v>
                </c:pt>
                <c:pt idx="23">
                  <c:v>198.94053</c:v>
                </c:pt>
                <c:pt idx="24">
                  <c:v>202.45414</c:v>
                </c:pt>
                <c:pt idx="25">
                  <c:v>205.47633999999999</c:v>
                </c:pt>
                <c:pt idx="26">
                  <c:v>208.98434</c:v>
                </c:pt>
                <c:pt idx="27">
                  <c:v>212.35910000000001</c:v>
                </c:pt>
                <c:pt idx="28">
                  <c:v>215.06219999999999</c:v>
                </c:pt>
                <c:pt idx="29">
                  <c:v>218.01491999999999</c:v>
                </c:pt>
                <c:pt idx="30">
                  <c:v>221.40325000000001</c:v>
                </c:pt>
                <c:pt idx="31">
                  <c:v>224.82576</c:v>
                </c:pt>
                <c:pt idx="32">
                  <c:v>228.32845</c:v>
                </c:pt>
                <c:pt idx="33">
                  <c:v>231.76125999999999</c:v>
                </c:pt>
                <c:pt idx="34">
                  <c:v>234.25502</c:v>
                </c:pt>
                <c:pt idx="35">
                  <c:v>237.57266000000001</c:v>
                </c:pt>
                <c:pt idx="36">
                  <c:v>240.58403999999999</c:v>
                </c:pt>
                <c:pt idx="37">
                  <c:v>243.5891</c:v>
                </c:pt>
                <c:pt idx="38">
                  <c:v>246.86971</c:v>
                </c:pt>
                <c:pt idx="39">
                  <c:v>249.82151999999999</c:v>
                </c:pt>
                <c:pt idx="40">
                  <c:v>252.81352000000001</c:v>
                </c:pt>
                <c:pt idx="41">
                  <c:v>255.76114999999999</c:v>
                </c:pt>
                <c:pt idx="42">
                  <c:v>258.89157999999998</c:v>
                </c:pt>
                <c:pt idx="43">
                  <c:v>262.34591999999998</c:v>
                </c:pt>
                <c:pt idx="44">
                  <c:v>265.16347999999999</c:v>
                </c:pt>
                <c:pt idx="45">
                  <c:v>268.33350000000002</c:v>
                </c:pt>
                <c:pt idx="46">
                  <c:v>271.59746999999999</c:v>
                </c:pt>
                <c:pt idx="47">
                  <c:v>274.64895000000001</c:v>
                </c:pt>
                <c:pt idx="48">
                  <c:v>277.87864999999999</c:v>
                </c:pt>
                <c:pt idx="49">
                  <c:v>281.13222000000002</c:v>
                </c:pt>
                <c:pt idx="50">
                  <c:v>284.60674999999998</c:v>
                </c:pt>
                <c:pt idx="51">
                  <c:v>288.05160000000001</c:v>
                </c:pt>
                <c:pt idx="52">
                  <c:v>290.86477000000002</c:v>
                </c:pt>
                <c:pt idx="53">
                  <c:v>294.74878999999999</c:v>
                </c:pt>
                <c:pt idx="54">
                  <c:v>297.74905999999999</c:v>
                </c:pt>
                <c:pt idx="55">
                  <c:v>300.98763000000002</c:v>
                </c:pt>
                <c:pt idx="56">
                  <c:v>304.63947000000002</c:v>
                </c:pt>
                <c:pt idx="57">
                  <c:v>308.45208000000002</c:v>
                </c:pt>
                <c:pt idx="58">
                  <c:v>311.83123000000001</c:v>
                </c:pt>
                <c:pt idx="59">
                  <c:v>315.03399999999999</c:v>
                </c:pt>
                <c:pt idx="60">
                  <c:v>318.69562999999999</c:v>
                </c:pt>
                <c:pt idx="61">
                  <c:v>321.93838</c:v>
                </c:pt>
                <c:pt idx="62">
                  <c:v>325.72845000000001</c:v>
                </c:pt>
                <c:pt idx="63">
                  <c:v>329.21686</c:v>
                </c:pt>
                <c:pt idx="64">
                  <c:v>333.34836999999999</c:v>
                </c:pt>
                <c:pt idx="65">
                  <c:v>336.45769000000001</c:v>
                </c:pt>
                <c:pt idx="66">
                  <c:v>340.41251999999997</c:v>
                </c:pt>
                <c:pt idx="67">
                  <c:v>345.90980999999999</c:v>
                </c:pt>
                <c:pt idx="68">
                  <c:v>350.82407999999998</c:v>
                </c:pt>
                <c:pt idx="69">
                  <c:v>355.75549999999998</c:v>
                </c:pt>
                <c:pt idx="70">
                  <c:v>360.15163999999999</c:v>
                </c:pt>
                <c:pt idx="71">
                  <c:v>364.01596999999998</c:v>
                </c:pt>
                <c:pt idx="72">
                  <c:v>369.33064999999999</c:v>
                </c:pt>
                <c:pt idx="73">
                  <c:v>373.92286999999999</c:v>
                </c:pt>
                <c:pt idx="74">
                  <c:v>379.92993000000001</c:v>
                </c:pt>
                <c:pt idx="75">
                  <c:v>386.14213999999998</c:v>
                </c:pt>
                <c:pt idx="76">
                  <c:v>391.56536999999997</c:v>
                </c:pt>
                <c:pt idx="77">
                  <c:v>396.98595</c:v>
                </c:pt>
                <c:pt idx="78">
                  <c:v>402.33542</c:v>
                </c:pt>
                <c:pt idx="79">
                  <c:v>408.75227000000001</c:v>
                </c:pt>
                <c:pt idx="80">
                  <c:v>415.32929000000001</c:v>
                </c:pt>
                <c:pt idx="81">
                  <c:v>422.34915999999998</c:v>
                </c:pt>
                <c:pt idx="82">
                  <c:v>430.46323999999998</c:v>
                </c:pt>
                <c:pt idx="83">
                  <c:v>436.92723000000001</c:v>
                </c:pt>
                <c:pt idx="84">
                  <c:v>444.88819000000001</c:v>
                </c:pt>
                <c:pt idx="85">
                  <c:v>452.07332000000002</c:v>
                </c:pt>
                <c:pt idx="86">
                  <c:v>460.18220000000002</c:v>
                </c:pt>
                <c:pt idx="87">
                  <c:v>469.66991999999999</c:v>
                </c:pt>
                <c:pt idx="88">
                  <c:v>480.75171999999998</c:v>
                </c:pt>
                <c:pt idx="89">
                  <c:v>491.07718999999997</c:v>
                </c:pt>
                <c:pt idx="90">
                  <c:v>501.60617000000002</c:v>
                </c:pt>
                <c:pt idx="91">
                  <c:v>515.25896</c:v>
                </c:pt>
                <c:pt idx="92">
                  <c:v>525.57433000000003</c:v>
                </c:pt>
                <c:pt idx="93">
                  <c:v>536.85781999999995</c:v>
                </c:pt>
                <c:pt idx="94">
                  <c:v>548.79502000000002</c:v>
                </c:pt>
                <c:pt idx="95">
                  <c:v>565.12959000000001</c:v>
                </c:pt>
                <c:pt idx="96">
                  <c:v>580.44339000000002</c:v>
                </c:pt>
                <c:pt idx="97">
                  <c:v>597.14724999999999</c:v>
                </c:pt>
                <c:pt idx="98">
                  <c:v>617.30586000000005</c:v>
                </c:pt>
                <c:pt idx="99">
                  <c:v>648.10127999999997</c:v>
                </c:pt>
              </c:numCache>
            </c:numRef>
          </c:xVal>
          <c:yVal>
            <c:numRef>
              <c:f>'SA &amp; Engl PIRLS'!$H$6:$H$105</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yVal>
          <c:smooth val="1"/>
        </c:ser>
        <c:ser>
          <c:idx val="1"/>
          <c:order val="1"/>
          <c:tx>
            <c:strRef>
              <c:f>'SA &amp; Engl PIRLS'!$I$6:$I$105</c:f>
              <c:strCache>
                <c:ptCount val="1"/>
                <c:pt idx="0">
                  <c:v>189.97616 323.61949 345.0689 356.90082 373.80637 380.91907 393.65046 400.5376 408.90917 417.20607 423.18977 429.94847 436.19935 439.96035 444.35026 448.54206 453.44746 458.13088 461.71651 466.60028 470.8589 472.94113 476.08279 479.25526 483.25783 486.8774</c:v>
                </c:pt>
              </c:strCache>
            </c:strRef>
          </c:tx>
          <c:spPr>
            <a:ln w="63500"/>
          </c:spPr>
          <c:marker>
            <c:symbol val="none"/>
          </c:marker>
          <c:xVal>
            <c:numRef>
              <c:f>'SA &amp; Engl PIRLS'!$I$6:$I$105</c:f>
              <c:numCache>
                <c:formatCode>General</c:formatCode>
                <c:ptCount val="100"/>
                <c:pt idx="0">
                  <c:v>189.97615999999999</c:v>
                </c:pt>
                <c:pt idx="1">
                  <c:v>323.61948999999998</c:v>
                </c:pt>
                <c:pt idx="2">
                  <c:v>345.06889999999999</c:v>
                </c:pt>
                <c:pt idx="3">
                  <c:v>356.90082000000001</c:v>
                </c:pt>
                <c:pt idx="4">
                  <c:v>373.80637000000002</c:v>
                </c:pt>
                <c:pt idx="5">
                  <c:v>380.91906999999998</c:v>
                </c:pt>
                <c:pt idx="6">
                  <c:v>393.65046000000001</c:v>
                </c:pt>
                <c:pt idx="7">
                  <c:v>400.5376</c:v>
                </c:pt>
                <c:pt idx="8">
                  <c:v>408.90917000000002</c:v>
                </c:pt>
                <c:pt idx="9">
                  <c:v>417.20607000000001</c:v>
                </c:pt>
                <c:pt idx="10">
                  <c:v>423.18977000000001</c:v>
                </c:pt>
                <c:pt idx="11">
                  <c:v>429.94846999999999</c:v>
                </c:pt>
                <c:pt idx="12">
                  <c:v>436.19934999999998</c:v>
                </c:pt>
                <c:pt idx="13">
                  <c:v>439.96035000000001</c:v>
                </c:pt>
                <c:pt idx="14">
                  <c:v>444.35025999999999</c:v>
                </c:pt>
                <c:pt idx="15">
                  <c:v>448.54205999999999</c:v>
                </c:pt>
                <c:pt idx="16">
                  <c:v>453.44745999999998</c:v>
                </c:pt>
                <c:pt idx="17">
                  <c:v>458.13087999999999</c:v>
                </c:pt>
                <c:pt idx="18">
                  <c:v>461.71651000000003</c:v>
                </c:pt>
                <c:pt idx="19">
                  <c:v>466.60028</c:v>
                </c:pt>
                <c:pt idx="20">
                  <c:v>470.85890000000001</c:v>
                </c:pt>
                <c:pt idx="21">
                  <c:v>472.94112999999999</c:v>
                </c:pt>
                <c:pt idx="22">
                  <c:v>476.08278999999999</c:v>
                </c:pt>
                <c:pt idx="23">
                  <c:v>479.25526000000002</c:v>
                </c:pt>
                <c:pt idx="24">
                  <c:v>483.25783000000001</c:v>
                </c:pt>
                <c:pt idx="25">
                  <c:v>486.87743</c:v>
                </c:pt>
                <c:pt idx="26">
                  <c:v>489.88851</c:v>
                </c:pt>
                <c:pt idx="27">
                  <c:v>492.98599000000002</c:v>
                </c:pt>
                <c:pt idx="28">
                  <c:v>495.96544999999998</c:v>
                </c:pt>
                <c:pt idx="29">
                  <c:v>498.87716</c:v>
                </c:pt>
                <c:pt idx="30">
                  <c:v>501.13751000000002</c:v>
                </c:pt>
                <c:pt idx="31">
                  <c:v>503.25045</c:v>
                </c:pt>
                <c:pt idx="32">
                  <c:v>505.99752000000001</c:v>
                </c:pt>
                <c:pt idx="33">
                  <c:v>507.93110999999999</c:v>
                </c:pt>
                <c:pt idx="34">
                  <c:v>510.91352999999998</c:v>
                </c:pt>
                <c:pt idx="35">
                  <c:v>512.78438000000006</c:v>
                </c:pt>
                <c:pt idx="36">
                  <c:v>515.43656999999996</c:v>
                </c:pt>
                <c:pt idx="37">
                  <c:v>517.85341000000005</c:v>
                </c:pt>
                <c:pt idx="38">
                  <c:v>520.08857</c:v>
                </c:pt>
                <c:pt idx="39">
                  <c:v>522.01196000000004</c:v>
                </c:pt>
                <c:pt idx="40">
                  <c:v>524.35524999999996</c:v>
                </c:pt>
                <c:pt idx="41">
                  <c:v>526.22375999999997</c:v>
                </c:pt>
                <c:pt idx="42">
                  <c:v>527.92220999999995</c:v>
                </c:pt>
                <c:pt idx="43">
                  <c:v>530.13553000000002</c:v>
                </c:pt>
                <c:pt idx="44">
                  <c:v>532.77720999999997</c:v>
                </c:pt>
                <c:pt idx="45">
                  <c:v>534.73028999999997</c:v>
                </c:pt>
                <c:pt idx="46">
                  <c:v>537.13795000000005</c:v>
                </c:pt>
                <c:pt idx="47">
                  <c:v>538.78886</c:v>
                </c:pt>
                <c:pt idx="48">
                  <c:v>540.85915999999997</c:v>
                </c:pt>
                <c:pt idx="49">
                  <c:v>543.21632</c:v>
                </c:pt>
                <c:pt idx="50">
                  <c:v>546.16904999999997</c:v>
                </c:pt>
                <c:pt idx="51">
                  <c:v>548.41236000000004</c:v>
                </c:pt>
                <c:pt idx="52">
                  <c:v>550.49378000000002</c:v>
                </c:pt>
                <c:pt idx="53">
                  <c:v>552.66985999999997</c:v>
                </c:pt>
                <c:pt idx="54">
                  <c:v>554.42136000000005</c:v>
                </c:pt>
                <c:pt idx="55">
                  <c:v>556.31731000000002</c:v>
                </c:pt>
                <c:pt idx="56">
                  <c:v>558.10931000000005</c:v>
                </c:pt>
                <c:pt idx="57">
                  <c:v>560.12615000000005</c:v>
                </c:pt>
                <c:pt idx="58">
                  <c:v>562.32856000000004</c:v>
                </c:pt>
                <c:pt idx="59">
                  <c:v>563.78646000000003</c:v>
                </c:pt>
                <c:pt idx="60">
                  <c:v>565.96335999999997</c:v>
                </c:pt>
                <c:pt idx="61">
                  <c:v>567.82860000000005</c:v>
                </c:pt>
                <c:pt idx="62">
                  <c:v>570.33929999999998</c:v>
                </c:pt>
                <c:pt idx="63">
                  <c:v>572.34339</c:v>
                </c:pt>
                <c:pt idx="64">
                  <c:v>574.15742</c:v>
                </c:pt>
                <c:pt idx="65">
                  <c:v>576.01990999999998</c:v>
                </c:pt>
                <c:pt idx="66">
                  <c:v>577.86261000000002</c:v>
                </c:pt>
                <c:pt idx="67">
                  <c:v>580.03084000000001</c:v>
                </c:pt>
                <c:pt idx="68">
                  <c:v>582.60600999999997</c:v>
                </c:pt>
                <c:pt idx="69">
                  <c:v>584.60724000000005</c:v>
                </c:pt>
                <c:pt idx="70">
                  <c:v>586.69978000000003</c:v>
                </c:pt>
                <c:pt idx="71">
                  <c:v>588.72662000000003</c:v>
                </c:pt>
                <c:pt idx="72">
                  <c:v>590.97339999999997</c:v>
                </c:pt>
                <c:pt idx="73">
                  <c:v>593.59947</c:v>
                </c:pt>
                <c:pt idx="74">
                  <c:v>596.16546000000005</c:v>
                </c:pt>
                <c:pt idx="75">
                  <c:v>598.15872999999999</c:v>
                </c:pt>
                <c:pt idx="76">
                  <c:v>600.39306999999997</c:v>
                </c:pt>
                <c:pt idx="77">
                  <c:v>602.70820000000003</c:v>
                </c:pt>
                <c:pt idx="78">
                  <c:v>605.10861999999997</c:v>
                </c:pt>
                <c:pt idx="79">
                  <c:v>608.72098000000005</c:v>
                </c:pt>
                <c:pt idx="80">
                  <c:v>611.21382000000006</c:v>
                </c:pt>
                <c:pt idx="81">
                  <c:v>613.71298999999999</c:v>
                </c:pt>
                <c:pt idx="82">
                  <c:v>615.78818000000001</c:v>
                </c:pt>
                <c:pt idx="83">
                  <c:v>618.60970999999995</c:v>
                </c:pt>
                <c:pt idx="84">
                  <c:v>622.19514000000004</c:v>
                </c:pt>
                <c:pt idx="85">
                  <c:v>625.57541000000003</c:v>
                </c:pt>
                <c:pt idx="86">
                  <c:v>629.05209000000002</c:v>
                </c:pt>
                <c:pt idx="87">
                  <c:v>633.19043999999997</c:v>
                </c:pt>
                <c:pt idx="88">
                  <c:v>636.23865000000001</c:v>
                </c:pt>
                <c:pt idx="89">
                  <c:v>639.68901000000005</c:v>
                </c:pt>
                <c:pt idx="90">
                  <c:v>643.68391999999994</c:v>
                </c:pt>
                <c:pt idx="91">
                  <c:v>649.14449000000002</c:v>
                </c:pt>
                <c:pt idx="92">
                  <c:v>655.29151000000002</c:v>
                </c:pt>
                <c:pt idx="93">
                  <c:v>661.11239</c:v>
                </c:pt>
                <c:pt idx="94">
                  <c:v>665.59330999999997</c:v>
                </c:pt>
                <c:pt idx="95">
                  <c:v>674.01283000000001</c:v>
                </c:pt>
                <c:pt idx="96">
                  <c:v>682.94374000000005</c:v>
                </c:pt>
                <c:pt idx="97">
                  <c:v>692.78290000000004</c:v>
                </c:pt>
                <c:pt idx="98">
                  <c:v>705.65057999999999</c:v>
                </c:pt>
                <c:pt idx="99">
                  <c:v>723.24248999999998</c:v>
                </c:pt>
              </c:numCache>
            </c:numRef>
          </c:xVal>
          <c:yVal>
            <c:numRef>
              <c:f>'SA &amp; Engl PIRLS'!$J$6:$J$105</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yVal>
          <c:smooth val="1"/>
        </c:ser>
        <c:dLbls>
          <c:showLegendKey val="0"/>
          <c:showVal val="0"/>
          <c:showCatName val="0"/>
          <c:showSerName val="0"/>
          <c:showPercent val="0"/>
          <c:showBubbleSize val="0"/>
        </c:dLbls>
        <c:axId val="210129408"/>
        <c:axId val="210129984"/>
      </c:scatterChart>
      <c:valAx>
        <c:axId val="210129408"/>
        <c:scaling>
          <c:orientation val="minMax"/>
        </c:scaling>
        <c:delete val="0"/>
        <c:axPos val="b"/>
        <c:majorGridlines/>
        <c:title>
          <c:tx>
            <c:rich>
              <a:bodyPr/>
              <a:lstStyle/>
              <a:p>
                <a:pPr>
                  <a:defRPr/>
                </a:pPr>
                <a:r>
                  <a:rPr lang="en-US" dirty="0"/>
                  <a:t>Score in PIRLS 2006</a:t>
                </a:r>
              </a:p>
            </c:rich>
          </c:tx>
          <c:layout/>
          <c:overlay val="0"/>
        </c:title>
        <c:numFmt formatCode="General" sourceLinked="1"/>
        <c:majorTickMark val="out"/>
        <c:minorTickMark val="none"/>
        <c:tickLblPos val="nextTo"/>
        <c:crossAx val="210129984"/>
        <c:crosses val="autoZero"/>
        <c:crossBetween val="midCat"/>
      </c:valAx>
      <c:valAx>
        <c:axId val="210129984"/>
        <c:scaling>
          <c:orientation val="minMax"/>
          <c:max val="100"/>
        </c:scaling>
        <c:delete val="0"/>
        <c:axPos val="l"/>
        <c:majorGridlines/>
        <c:title>
          <c:tx>
            <c:rich>
              <a:bodyPr rot="-5400000" vert="horz"/>
              <a:lstStyle/>
              <a:p>
                <a:pPr>
                  <a:defRPr/>
                </a:pPr>
                <a:r>
                  <a:rPr lang="en-US" dirty="0"/>
                  <a:t>Cumulative % of students</a:t>
                </a:r>
              </a:p>
            </c:rich>
          </c:tx>
          <c:layout/>
          <c:overlay val="0"/>
        </c:title>
        <c:numFmt formatCode="#,##0" sourceLinked="0"/>
        <c:majorTickMark val="out"/>
        <c:minorTickMark val="none"/>
        <c:tickLblPos val="nextTo"/>
        <c:crossAx val="210129408"/>
        <c:crosses val="autoZero"/>
        <c:crossBetween val="midCat"/>
      </c:valAx>
    </c:plotArea>
    <c:plotVisOnly val="1"/>
    <c:dispBlanksAs val="gap"/>
    <c:showDLblsOverMax val="0"/>
  </c:chart>
  <c:txPr>
    <a:bodyPr/>
    <a:lstStyle/>
    <a:p>
      <a:pPr>
        <a:defRPr sz="2000" b="1">
          <a:latin typeface="Calibri" panose="020F0502020204030204"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lang="en-ZA"/>
            </a:pPr>
            <a:r>
              <a:rPr lang="en-US"/>
              <a:t>The height of netball players in one team</a:t>
            </a:r>
          </a:p>
        </c:rich>
      </c:tx>
      <c:layout>
        <c:manualLayout>
          <c:xMode val="edge"/>
          <c:yMode val="edge"/>
          <c:x val="0.13756036745406824"/>
          <c:y val="9.3561834182494241E-4"/>
        </c:manualLayout>
      </c:layout>
      <c:overlay val="0"/>
    </c:title>
    <c:autoTitleDeleted val="0"/>
    <c:plotArea>
      <c:layout>
        <c:manualLayout>
          <c:layoutTarget val="inner"/>
          <c:xMode val="edge"/>
          <c:yMode val="edge"/>
          <c:x val="0.13877187961211992"/>
          <c:y val="0.16082910075715043"/>
          <c:w val="0.86122812581877362"/>
          <c:h val="0.66241223742024302"/>
        </c:manualLayout>
      </c:layout>
      <c:barChart>
        <c:barDir val="col"/>
        <c:grouping val="clustered"/>
        <c:varyColors val="0"/>
        <c:ser>
          <c:idx val="0"/>
          <c:order val="0"/>
          <c:spPr>
            <a:solidFill>
              <a:srgbClr val="0080FF"/>
            </a:solidFill>
          </c:spPr>
          <c:invertIfNegative val="0"/>
          <c:cat>
            <c:strRef>
              <c:f>Sheet1!$C$20:$I$20</c:f>
              <c:strCache>
                <c:ptCount val="7"/>
                <c:pt idx="0">
                  <c:v>Amy</c:v>
                </c:pt>
                <c:pt idx="1">
                  <c:v>Pat</c:v>
                </c:pt>
                <c:pt idx="2">
                  <c:v>Neo</c:v>
                </c:pt>
                <c:pt idx="3">
                  <c:v>Lu</c:v>
                </c:pt>
                <c:pt idx="4">
                  <c:v>Kim</c:v>
                </c:pt>
                <c:pt idx="5">
                  <c:v>Sue</c:v>
                </c:pt>
                <c:pt idx="6">
                  <c:v>Ash</c:v>
                </c:pt>
              </c:strCache>
            </c:strRef>
          </c:cat>
          <c:val>
            <c:numRef>
              <c:f>Sheet1!$C$21:$I$21</c:f>
              <c:numCache>
                <c:formatCode>General</c:formatCode>
                <c:ptCount val="7"/>
                <c:pt idx="0">
                  <c:v>120</c:v>
                </c:pt>
                <c:pt idx="1">
                  <c:v>140</c:v>
                </c:pt>
                <c:pt idx="2">
                  <c:v>120</c:v>
                </c:pt>
                <c:pt idx="3">
                  <c:v>140</c:v>
                </c:pt>
                <c:pt idx="4">
                  <c:v>160</c:v>
                </c:pt>
                <c:pt idx="5">
                  <c:v>130</c:v>
                </c:pt>
                <c:pt idx="6">
                  <c:v>110</c:v>
                </c:pt>
              </c:numCache>
            </c:numRef>
          </c:val>
        </c:ser>
        <c:dLbls>
          <c:showLegendKey val="0"/>
          <c:showVal val="0"/>
          <c:showCatName val="0"/>
          <c:showSerName val="0"/>
          <c:showPercent val="0"/>
          <c:showBubbleSize val="0"/>
        </c:dLbls>
        <c:gapWidth val="150"/>
        <c:axId val="143733760"/>
        <c:axId val="74464576"/>
      </c:barChart>
      <c:catAx>
        <c:axId val="143733760"/>
        <c:scaling>
          <c:orientation val="minMax"/>
        </c:scaling>
        <c:delete val="0"/>
        <c:axPos val="b"/>
        <c:title>
          <c:tx>
            <c:rich>
              <a:bodyPr/>
              <a:lstStyle/>
              <a:p>
                <a:pPr>
                  <a:defRPr lang="en-ZA" sz="1200" baseline="0"/>
                </a:pPr>
                <a:r>
                  <a:rPr lang="en-US" sz="1200" baseline="0"/>
                  <a:t>Names of players</a:t>
                </a:r>
              </a:p>
            </c:rich>
          </c:tx>
          <c:layout/>
          <c:overlay val="0"/>
        </c:title>
        <c:majorTickMark val="out"/>
        <c:minorTickMark val="none"/>
        <c:tickLblPos val="nextTo"/>
        <c:txPr>
          <a:bodyPr/>
          <a:lstStyle/>
          <a:p>
            <a:pPr>
              <a:defRPr lang="en-ZA" sz="1200" b="1" i="0" baseline="0"/>
            </a:pPr>
            <a:endParaRPr lang="en-US"/>
          </a:p>
        </c:txPr>
        <c:crossAx val="74464576"/>
        <c:crosses val="autoZero"/>
        <c:auto val="1"/>
        <c:lblAlgn val="ctr"/>
        <c:lblOffset val="100"/>
        <c:noMultiLvlLbl val="0"/>
      </c:catAx>
      <c:valAx>
        <c:axId val="74464576"/>
        <c:scaling>
          <c:orientation val="minMax"/>
        </c:scaling>
        <c:delete val="0"/>
        <c:axPos val="l"/>
        <c:majorGridlines/>
        <c:title>
          <c:tx>
            <c:rich>
              <a:bodyPr rot="-5400000" vert="horz"/>
              <a:lstStyle/>
              <a:p>
                <a:pPr>
                  <a:defRPr lang="en-ZA" sz="1200" baseline="0"/>
                </a:pPr>
                <a:r>
                  <a:rPr lang="en-US" sz="1200" baseline="0"/>
                  <a:t>Height of players in cm</a:t>
                </a:r>
              </a:p>
            </c:rich>
          </c:tx>
          <c:layout/>
          <c:overlay val="0"/>
        </c:title>
        <c:numFmt formatCode="General" sourceLinked="1"/>
        <c:majorTickMark val="out"/>
        <c:minorTickMark val="none"/>
        <c:tickLblPos val="nextTo"/>
        <c:txPr>
          <a:bodyPr/>
          <a:lstStyle/>
          <a:p>
            <a:pPr>
              <a:defRPr lang="en-ZA" sz="1200" b="1" i="0" baseline="0"/>
            </a:pPr>
            <a:endParaRPr lang="en-US"/>
          </a:p>
        </c:txPr>
        <c:crossAx val="143733760"/>
        <c:crosses val="autoZero"/>
        <c:crossBetween val="between"/>
      </c:valAx>
    </c:plotArea>
    <c:plotVisOnly val="1"/>
    <c:dispBlanksAs val="gap"/>
    <c:showDLblsOverMax val="0"/>
  </c:chart>
  <c:spPr>
    <a:ln w="66675" cmpd="sng"/>
  </c:spPr>
  <c:txPr>
    <a:bodyPr/>
    <a:lstStyle/>
    <a:p>
      <a:pPr>
        <a:defRPr sz="1400" baseline="0">
          <a:latin typeface="Century Gothic"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3"/>
          <c:order val="0"/>
          <c:tx>
            <c:strRef>
              <c:f>Sheet1!$E$26</c:f>
              <c:strCache>
                <c:ptCount val="1"/>
                <c:pt idx="0">
                  <c:v>46+ Learners/class</c:v>
                </c:pt>
              </c:strCache>
            </c:strRef>
          </c:tx>
          <c:spPr>
            <a:solidFill>
              <a:srgbClr val="00809B"/>
            </a:solidFill>
          </c:spPr>
          <c:invertIfNegative val="0"/>
          <c:dLbls>
            <c:txPr>
              <a:bodyPr/>
              <a:lstStyle/>
              <a:p>
                <a:pPr>
                  <a:defRPr sz="1400" b="1">
                    <a:solidFill>
                      <a:schemeClr val="bg1"/>
                    </a:solidFill>
                  </a:defRPr>
                </a:pPr>
                <a:endParaRPr lang="en-US"/>
              </a:p>
            </c:txPr>
            <c:showLegendKey val="0"/>
            <c:showVal val="1"/>
            <c:showCatName val="0"/>
            <c:showSerName val="0"/>
            <c:showPercent val="0"/>
            <c:showBubbleSize val="0"/>
            <c:showLeaderLines val="0"/>
          </c:dLbls>
          <c:cat>
            <c:strRef>
              <c:f>Sheet1!$A$27:$A$35</c:f>
              <c:strCache>
                <c:ptCount val="9"/>
                <c:pt idx="0">
                  <c:v>EC</c:v>
                </c:pt>
                <c:pt idx="1">
                  <c:v>FS</c:v>
                </c:pt>
                <c:pt idx="2">
                  <c:v>GP</c:v>
                </c:pt>
                <c:pt idx="3">
                  <c:v>KN</c:v>
                </c:pt>
                <c:pt idx="4">
                  <c:v>LP</c:v>
                </c:pt>
                <c:pt idx="5">
                  <c:v>MP</c:v>
                </c:pt>
                <c:pt idx="6">
                  <c:v>NC</c:v>
                </c:pt>
                <c:pt idx="7">
                  <c:v>NW</c:v>
                </c:pt>
                <c:pt idx="8">
                  <c:v>WC</c:v>
                </c:pt>
              </c:strCache>
            </c:strRef>
          </c:cat>
          <c:val>
            <c:numRef>
              <c:f>Sheet1!$E$27:$E$35</c:f>
              <c:numCache>
                <c:formatCode>0%</c:formatCode>
                <c:ptCount val="9"/>
                <c:pt idx="0">
                  <c:v>0.36</c:v>
                </c:pt>
                <c:pt idx="1">
                  <c:v>0.22</c:v>
                </c:pt>
                <c:pt idx="2">
                  <c:v>0.33</c:v>
                </c:pt>
                <c:pt idx="3">
                  <c:v>0.27</c:v>
                </c:pt>
                <c:pt idx="4">
                  <c:v>0.41</c:v>
                </c:pt>
                <c:pt idx="5">
                  <c:v>0.33</c:v>
                </c:pt>
                <c:pt idx="6">
                  <c:v>0.13</c:v>
                </c:pt>
                <c:pt idx="7">
                  <c:v>0.31</c:v>
                </c:pt>
                <c:pt idx="8">
                  <c:v>0.03</c:v>
                </c:pt>
              </c:numCache>
            </c:numRef>
          </c:val>
        </c:ser>
        <c:dLbls>
          <c:showLegendKey val="0"/>
          <c:showVal val="0"/>
          <c:showCatName val="0"/>
          <c:showSerName val="0"/>
          <c:showPercent val="0"/>
          <c:showBubbleSize val="0"/>
        </c:dLbls>
        <c:gapWidth val="150"/>
        <c:overlap val="100"/>
        <c:axId val="116245504"/>
        <c:axId val="74472768"/>
      </c:barChart>
      <c:catAx>
        <c:axId val="116245504"/>
        <c:scaling>
          <c:orientation val="minMax"/>
        </c:scaling>
        <c:delete val="0"/>
        <c:axPos val="b"/>
        <c:majorTickMark val="out"/>
        <c:minorTickMark val="none"/>
        <c:tickLblPos val="nextTo"/>
        <c:txPr>
          <a:bodyPr/>
          <a:lstStyle/>
          <a:p>
            <a:pPr>
              <a:defRPr sz="1200" b="1"/>
            </a:pPr>
            <a:endParaRPr lang="en-US"/>
          </a:p>
        </c:txPr>
        <c:crossAx val="74472768"/>
        <c:crosses val="autoZero"/>
        <c:auto val="1"/>
        <c:lblAlgn val="ctr"/>
        <c:lblOffset val="100"/>
        <c:noMultiLvlLbl val="0"/>
      </c:catAx>
      <c:valAx>
        <c:axId val="74472768"/>
        <c:scaling>
          <c:orientation val="minMax"/>
        </c:scaling>
        <c:delete val="0"/>
        <c:axPos val="l"/>
        <c:majorGridlines/>
        <c:numFmt formatCode="0%" sourceLinked="1"/>
        <c:majorTickMark val="out"/>
        <c:minorTickMark val="none"/>
        <c:tickLblPos val="nextTo"/>
        <c:crossAx val="116245504"/>
        <c:crosses val="autoZero"/>
        <c:crossBetween val="between"/>
      </c:valAx>
      <c:spPr>
        <a:solidFill>
          <a:srgbClr val="F2F2F2"/>
        </a:solidFill>
      </c:spPr>
    </c:plotArea>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0.3984</cdr:x>
      <cdr:y>0.21527</cdr:y>
    </cdr:from>
    <cdr:to>
      <cdr:x>0.52036</cdr:x>
      <cdr:y>0.29218</cdr:y>
    </cdr:to>
    <cdr:sp macro="" textlink="">
      <cdr:nvSpPr>
        <cdr:cNvPr id="2" name="TextBox 1"/>
        <cdr:cNvSpPr txBox="1"/>
      </cdr:nvSpPr>
      <cdr:spPr>
        <a:xfrm xmlns:a="http://schemas.openxmlformats.org/drawingml/2006/main">
          <a:off x="3528516" y="1224806"/>
          <a:ext cx="1080119" cy="4375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ZA" sz="2000" b="1" dirty="0" smtClean="0">
              <a:latin typeface="Calibri" panose="020F0502020204030204" pitchFamily="34" charset="0"/>
            </a:rPr>
            <a:t>SA Gr5s</a:t>
          </a:r>
          <a:endParaRPr lang="en-ZA" sz="2000" b="1" dirty="0">
            <a:latin typeface="Calibri" panose="020F0502020204030204" pitchFamily="34" charset="0"/>
          </a:endParaRPr>
        </a:p>
      </cdr:txBody>
    </cdr:sp>
  </cdr:relSizeAnchor>
  <cdr:relSizeAnchor xmlns:cdr="http://schemas.openxmlformats.org/drawingml/2006/chartDrawing">
    <cdr:from>
      <cdr:x>0.6782</cdr:x>
      <cdr:y>0.52048</cdr:y>
    </cdr:from>
    <cdr:to>
      <cdr:x>0.86996</cdr:x>
      <cdr:y>0.59739</cdr:y>
    </cdr:to>
    <cdr:sp macro="" textlink="">
      <cdr:nvSpPr>
        <cdr:cNvPr id="3" name="TextBox 2"/>
        <cdr:cNvSpPr txBox="1"/>
      </cdr:nvSpPr>
      <cdr:spPr>
        <a:xfrm xmlns:a="http://schemas.openxmlformats.org/drawingml/2006/main">
          <a:off x="6006588" y="2961323"/>
          <a:ext cx="1698392" cy="4375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ZA" sz="2000" b="1" dirty="0" smtClean="0">
              <a:latin typeface="Calibri" panose="020F0502020204030204" pitchFamily="34" charset="0"/>
            </a:rPr>
            <a:t>England Gr4s</a:t>
          </a:r>
          <a:endParaRPr lang="en-ZA" sz="2000" b="1" dirty="0">
            <a:latin typeface="Calibri" panose="020F0502020204030204" pitchFamily="34" charset="0"/>
          </a:endParaRPr>
        </a:p>
      </cdr:txBody>
    </cdr:sp>
  </cdr:relSizeAnchor>
  <cdr:relSizeAnchor xmlns:cdr="http://schemas.openxmlformats.org/drawingml/2006/chartDrawing">
    <cdr:from>
      <cdr:x>0.63418</cdr:x>
      <cdr:y>0.70886</cdr:y>
    </cdr:from>
    <cdr:to>
      <cdr:x>0.96815</cdr:x>
      <cdr:y>0.76836</cdr:y>
    </cdr:to>
    <cdr:sp macro="" textlink="">
      <cdr:nvSpPr>
        <cdr:cNvPr id="4" name="TextBox 4"/>
        <cdr:cNvSpPr txBox="1"/>
      </cdr:nvSpPr>
      <cdr:spPr>
        <a:xfrm xmlns:a="http://schemas.openxmlformats.org/drawingml/2006/main">
          <a:off x="5616748" y="4033118"/>
          <a:ext cx="2957796" cy="338554"/>
        </a:xfrm>
        <a:prstGeom xmlns:a="http://schemas.openxmlformats.org/drawingml/2006/main" prst="rect">
          <a:avLst/>
        </a:prstGeom>
        <a:noFill xmlns:a="http://schemas.openxmlformats.org/drawingml/2006/main"/>
        <a:ln xmlns:a="http://schemas.openxmlformats.org/drawingml/2006/main">
          <a:solidFill>
            <a:schemeClr val="tx1"/>
          </a:solidFill>
        </a:l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ZA" sz="1600" b="1" dirty="0" smtClean="0">
              <a:solidFill>
                <a:srgbClr val="7030A0"/>
              </a:solidFill>
            </a:rPr>
            <a:t>Source: </a:t>
          </a:r>
          <a:r>
            <a:rPr lang="en-ZA" sz="1600" dirty="0" smtClean="0">
              <a:solidFill>
                <a:srgbClr val="7030A0"/>
              </a:solidFill>
            </a:rPr>
            <a:t>Derived from PIRLS 2006</a:t>
          </a:r>
          <a:endParaRPr lang="en-ZA" sz="1600" dirty="0">
            <a:solidFill>
              <a:srgbClr val="7030A0"/>
            </a:solidFill>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93A19090-CAB9-4C72-959C-52EF86FF7D28}" type="datetimeFigureOut">
              <a:rPr lang="en-ZA" smtClean="0"/>
              <a:t>2016/05/20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20568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2696"/>
          </a:xfrm>
        </p:spPr>
        <p:txBody>
          <a:bodyPr/>
          <a:lstStyle>
            <a:lvl1pPr>
              <a:defRPr b="1" i="0" baseline="0">
                <a:solidFill>
                  <a:srgbClr val="00B050"/>
                </a:solidFill>
                <a:latin typeface="Calibri" panose="020F0502020204030204" pitchFamily="34" charset="0"/>
              </a:defRPr>
            </a:lvl1pPr>
          </a:lstStyle>
          <a:p>
            <a:r>
              <a:rPr lang="en-US" dirty="0" smtClean="0"/>
              <a:t>Click to edit Master title style</a:t>
            </a:r>
            <a:endParaRPr lang="en-ZA" dirty="0"/>
          </a:p>
        </p:txBody>
      </p:sp>
      <p:sp>
        <p:nvSpPr>
          <p:cNvPr id="3" name="Content Placeholder 2"/>
          <p:cNvSpPr>
            <a:spLocks noGrp="1"/>
          </p:cNvSpPr>
          <p:nvPr>
            <p:ph idx="1"/>
          </p:nvPr>
        </p:nvSpPr>
        <p:spPr>
          <a:xfrm>
            <a:off x="179512" y="908720"/>
            <a:ext cx="8856984" cy="5688632"/>
          </a:xfrm>
        </p:spPr>
        <p:txBody>
          <a:bodyPr/>
          <a:lstStyle>
            <a:lvl1pPr>
              <a:defRPr b="1" i="0" baseline="0">
                <a:solidFill>
                  <a:srgbClr val="7030A0"/>
                </a:solidFill>
                <a:latin typeface="Calibri" panose="020F0502020204030204" pitchFamily="34" charset="0"/>
              </a:defRPr>
            </a:lvl1pPr>
            <a:lvl2pPr>
              <a:defRPr baseline="0">
                <a:solidFill>
                  <a:schemeClr val="accent3">
                    <a:lumMod val="50000"/>
                  </a:schemeClr>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Tree>
    <p:extLst>
      <p:ext uri="{BB962C8B-B14F-4D97-AF65-F5344CB8AC3E}">
        <p14:creationId xmlns:p14="http://schemas.microsoft.com/office/powerpoint/2010/main" val="3728328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A19090-CAB9-4C72-959C-52EF86FF7D28}" type="datetimeFigureOut">
              <a:rPr lang="en-ZA" smtClean="0"/>
              <a:t>2016/05/20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2448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93A19090-CAB9-4C72-959C-52EF86FF7D28}" type="datetimeFigureOut">
              <a:rPr lang="en-ZA" smtClean="0"/>
              <a:t>2016/05/20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392695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3A19090-CAB9-4C72-959C-52EF86FF7D28}" type="datetimeFigureOut">
              <a:rPr lang="en-ZA" smtClean="0"/>
              <a:t>2016/05/20</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4097604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93A19090-CAB9-4C72-959C-52EF86FF7D28}" type="datetimeFigureOut">
              <a:rPr lang="en-ZA" smtClean="0"/>
              <a:t>2016/05/20</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402280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19090-CAB9-4C72-959C-52EF86FF7D28}" type="datetimeFigureOut">
              <a:rPr lang="en-ZA" smtClean="0"/>
              <a:t>2016/05/20</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8922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A19090-CAB9-4C72-959C-52EF86FF7D28}" type="datetimeFigureOut">
              <a:rPr lang="en-ZA" smtClean="0"/>
              <a:t>2016/05/20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1745147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A19090-CAB9-4C72-959C-52EF86FF7D28}" type="datetimeFigureOut">
              <a:rPr lang="en-ZA" smtClean="0"/>
              <a:t>2016/05/20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1254852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93A19090-CAB9-4C72-959C-52EF86FF7D28}" type="datetimeFigureOut">
              <a:rPr lang="en-ZA" smtClean="0"/>
              <a:t>2016/05/20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114566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93A19090-CAB9-4C72-959C-52EF86FF7D28}" type="datetimeFigureOut">
              <a:rPr lang="en-ZA" smtClean="0"/>
              <a:t>2016/05/20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C1890D1-8838-45CD-80D6-3FEF0A998831}" type="slidenum">
              <a:rPr lang="en-ZA" smtClean="0"/>
              <a:t>‹#›</a:t>
            </a:fld>
            <a:endParaRPr lang="en-ZA"/>
          </a:p>
        </p:txBody>
      </p:sp>
    </p:spTree>
    <p:extLst>
      <p:ext uri="{BB962C8B-B14F-4D97-AF65-F5344CB8AC3E}">
        <p14:creationId xmlns:p14="http://schemas.microsoft.com/office/powerpoint/2010/main" val="1078330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19090-CAB9-4C72-959C-52EF86FF7D28}" type="datetimeFigureOut">
              <a:rPr lang="en-ZA" smtClean="0"/>
              <a:t>2016/05/20</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1890D1-8838-45CD-80D6-3FEF0A998831}" type="slidenum">
              <a:rPr lang="en-ZA" smtClean="0"/>
              <a:t>‹#›</a:t>
            </a:fld>
            <a:endParaRPr lang="en-ZA"/>
          </a:p>
        </p:txBody>
      </p:sp>
    </p:spTree>
    <p:extLst>
      <p:ext uri="{BB962C8B-B14F-4D97-AF65-F5344CB8AC3E}">
        <p14:creationId xmlns:p14="http://schemas.microsoft.com/office/powerpoint/2010/main" val="2873068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07" r="2527" b="521"/>
          <a:stretch/>
        </p:blipFill>
        <p:spPr bwMode="auto">
          <a:xfrm>
            <a:off x="4355976" y="-27384"/>
            <a:ext cx="4772811"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1908" y="-2038"/>
            <a:ext cx="4387884" cy="2062103"/>
          </a:xfrm>
          <a:prstGeom prst="rect">
            <a:avLst/>
          </a:prstGeom>
        </p:spPr>
        <p:txBody>
          <a:bodyPr wrap="square">
            <a:spAutoFit/>
          </a:bodyPr>
          <a:lstStyle/>
          <a:p>
            <a:pPr algn="ctr"/>
            <a:r>
              <a:rPr lang="en-ZA" sz="3200" b="1" dirty="0" smtClean="0"/>
              <a:t> </a:t>
            </a:r>
            <a:r>
              <a:rPr lang="en-ZA" sz="3200" b="1" dirty="0">
                <a:solidFill>
                  <a:srgbClr val="7030A0"/>
                </a:solidFill>
              </a:rPr>
              <a:t>An overview </a:t>
            </a:r>
            <a:r>
              <a:rPr lang="en-ZA" sz="3200" b="1" dirty="0" smtClean="0">
                <a:solidFill>
                  <a:srgbClr val="7030A0"/>
                </a:solidFill>
              </a:rPr>
              <a:t>of the PSPPD ‘Binding Constraints’ </a:t>
            </a:r>
          </a:p>
          <a:p>
            <a:pPr algn="ctr"/>
            <a:r>
              <a:rPr lang="en-ZA" sz="3200" b="1" dirty="0" smtClean="0">
                <a:solidFill>
                  <a:srgbClr val="7030A0"/>
                </a:solidFill>
              </a:rPr>
              <a:t>research programme </a:t>
            </a:r>
            <a:r>
              <a:rPr lang="en-ZA" sz="2800" b="1" dirty="0"/>
              <a:t>	</a:t>
            </a:r>
          </a:p>
        </p:txBody>
      </p:sp>
      <p:sp>
        <p:nvSpPr>
          <p:cNvPr id="6" name="Rectangle 5"/>
          <p:cNvSpPr/>
          <p:nvPr/>
        </p:nvSpPr>
        <p:spPr>
          <a:xfrm>
            <a:off x="30332" y="2780928"/>
            <a:ext cx="4325644" cy="1815882"/>
          </a:xfrm>
          <a:prstGeom prst="rect">
            <a:avLst/>
          </a:prstGeom>
        </p:spPr>
        <p:txBody>
          <a:bodyPr wrap="square">
            <a:spAutoFit/>
          </a:bodyPr>
          <a:lstStyle/>
          <a:p>
            <a:pPr algn="ctr"/>
            <a:r>
              <a:rPr lang="en-ZA" sz="2800" b="1" dirty="0" smtClean="0">
                <a:solidFill>
                  <a:schemeClr val="accent3">
                    <a:lumMod val="75000"/>
                  </a:schemeClr>
                </a:solidFill>
              </a:rPr>
              <a:t>Servaas van der Berg</a:t>
            </a:r>
          </a:p>
          <a:p>
            <a:pPr algn="ctr"/>
            <a:r>
              <a:rPr lang="en-ZA" sz="2800" b="1" dirty="0" smtClean="0">
                <a:solidFill>
                  <a:schemeClr val="accent3">
                    <a:lumMod val="75000"/>
                  </a:schemeClr>
                </a:solidFill>
              </a:rPr>
              <a:t>ReSEP,</a:t>
            </a:r>
          </a:p>
          <a:p>
            <a:pPr algn="ctr"/>
            <a:r>
              <a:rPr lang="en-ZA" sz="2800" b="1" dirty="0" smtClean="0">
                <a:solidFill>
                  <a:schemeClr val="accent3">
                    <a:lumMod val="75000"/>
                  </a:schemeClr>
                </a:solidFill>
              </a:rPr>
              <a:t>University of Stellenbosch</a:t>
            </a:r>
          </a:p>
          <a:p>
            <a:pPr algn="ctr"/>
            <a:r>
              <a:rPr lang="en-ZA" sz="2800" b="1" dirty="0" smtClean="0">
                <a:solidFill>
                  <a:schemeClr val="accent3">
                    <a:lumMod val="75000"/>
                  </a:schemeClr>
                </a:solidFill>
              </a:rPr>
              <a:t>	</a:t>
            </a:r>
            <a:endParaRPr lang="en-ZA" sz="2800" b="1" dirty="0">
              <a:solidFill>
                <a:schemeClr val="accent3">
                  <a:lumMod val="75000"/>
                </a:schemeClr>
              </a:solidFill>
            </a:endParaRPr>
          </a:p>
        </p:txBody>
      </p:sp>
    </p:spTree>
    <p:extLst>
      <p:ext uri="{BB962C8B-B14F-4D97-AF65-F5344CB8AC3E}">
        <p14:creationId xmlns:p14="http://schemas.microsoft.com/office/powerpoint/2010/main" val="40944523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Researchers</a:t>
            </a:r>
            <a:endParaRPr lang="en-ZA" dirty="0"/>
          </a:p>
        </p:txBody>
      </p:sp>
      <p:sp>
        <p:nvSpPr>
          <p:cNvPr id="3" name="Content Placeholder 2"/>
          <p:cNvSpPr>
            <a:spLocks noGrp="1"/>
          </p:cNvSpPr>
          <p:nvPr>
            <p:ph idx="1"/>
          </p:nvPr>
        </p:nvSpPr>
        <p:spPr>
          <a:xfrm>
            <a:off x="0" y="908720"/>
            <a:ext cx="9116883" cy="5688632"/>
          </a:xfrm>
        </p:spPr>
        <p:txBody>
          <a:bodyPr numCol="2">
            <a:normAutofit lnSpcReduction="10000"/>
          </a:bodyPr>
          <a:lstStyle/>
          <a:p>
            <a:pPr marL="0" indent="0">
              <a:buNone/>
            </a:pPr>
            <a:r>
              <a:rPr lang="en-ZA" sz="2800" dirty="0" smtClean="0"/>
              <a:t>Paula Armstrong</a:t>
            </a:r>
          </a:p>
          <a:p>
            <a:pPr marL="0" indent="0">
              <a:buNone/>
            </a:pPr>
            <a:r>
              <a:rPr lang="en-ZA" sz="2800" dirty="0" smtClean="0"/>
              <a:t>Annika Bergbauer</a:t>
            </a:r>
          </a:p>
          <a:p>
            <a:pPr marL="0" indent="0">
              <a:buNone/>
            </a:pPr>
            <a:r>
              <a:rPr lang="en-ZA" sz="2800" dirty="0" smtClean="0"/>
              <a:t>Carol </a:t>
            </a:r>
            <a:r>
              <a:rPr lang="en-ZA" sz="2800" dirty="0" err="1" smtClean="0"/>
              <a:t>Nuga</a:t>
            </a:r>
            <a:r>
              <a:rPr lang="en-ZA" sz="2800" dirty="0" smtClean="0"/>
              <a:t> Deliwe*</a:t>
            </a:r>
          </a:p>
          <a:p>
            <a:pPr marL="0" indent="0">
              <a:buNone/>
            </a:pPr>
            <a:r>
              <a:rPr lang="en-ZA" sz="2800" dirty="0" smtClean="0"/>
              <a:t>Jaamia </a:t>
            </a:r>
            <a:r>
              <a:rPr lang="en-ZA" sz="2800" dirty="0" err="1" smtClean="0"/>
              <a:t>Galant</a:t>
            </a:r>
            <a:endParaRPr lang="en-ZA" sz="2800" dirty="0" smtClean="0"/>
          </a:p>
          <a:p>
            <a:pPr marL="0" indent="0">
              <a:buNone/>
            </a:pPr>
            <a:r>
              <a:rPr lang="en-ZA" sz="2800" dirty="0" smtClean="0"/>
              <a:t>Janet Graaff</a:t>
            </a:r>
          </a:p>
          <a:p>
            <a:pPr marL="0" indent="0">
              <a:buNone/>
            </a:pPr>
            <a:r>
              <a:rPr lang="en-ZA" sz="2800" dirty="0" smtClean="0"/>
              <a:t>Martin Gustafsson</a:t>
            </a:r>
          </a:p>
          <a:p>
            <a:pPr marL="0" indent="0">
              <a:buNone/>
            </a:pPr>
            <a:r>
              <a:rPr lang="en-ZA" sz="2800" dirty="0" smtClean="0"/>
              <a:t>Ursula Hoadley</a:t>
            </a:r>
          </a:p>
          <a:p>
            <a:pPr marL="0" indent="0">
              <a:buNone/>
            </a:pPr>
            <a:r>
              <a:rPr lang="en-ZA" sz="2800" dirty="0" smtClean="0"/>
              <a:t>Dumisani Hompashe </a:t>
            </a:r>
          </a:p>
          <a:p>
            <a:pPr marL="0" indent="0">
              <a:buNone/>
            </a:pPr>
            <a:r>
              <a:rPr lang="en-ZA" sz="2800" dirty="0" smtClean="0"/>
              <a:t>Janeli Kotzé</a:t>
            </a:r>
          </a:p>
          <a:p>
            <a:pPr marL="0" indent="0">
              <a:buNone/>
            </a:pPr>
            <a:r>
              <a:rPr lang="en-ZA" sz="2800" dirty="0" smtClean="0"/>
              <a:t>Nompumelelo Mohohlwane*</a:t>
            </a:r>
          </a:p>
          <a:p>
            <a:pPr marL="0" indent="0">
              <a:buNone/>
            </a:pPr>
            <a:r>
              <a:rPr lang="en-ZA" sz="2800" dirty="0" smtClean="0"/>
              <a:t>Megan Sager</a:t>
            </a:r>
          </a:p>
          <a:p>
            <a:pPr marL="0" indent="0">
              <a:buNone/>
            </a:pPr>
            <a:r>
              <a:rPr lang="en-ZA" sz="2400" dirty="0" smtClean="0"/>
              <a:t>* - DBE personnel</a:t>
            </a:r>
          </a:p>
          <a:p>
            <a:pPr marL="0" indent="0">
              <a:buNone/>
            </a:pPr>
            <a:r>
              <a:rPr lang="en-ZA" sz="2800" dirty="0" smtClean="0"/>
              <a:t>Debra Shepherd</a:t>
            </a:r>
          </a:p>
          <a:p>
            <a:pPr marL="0" indent="0">
              <a:buNone/>
            </a:pPr>
            <a:r>
              <a:rPr lang="en-ZA" sz="2800" dirty="0" smtClean="0"/>
              <a:t>Nicholas Spaull</a:t>
            </a:r>
          </a:p>
          <a:p>
            <a:pPr marL="0" indent="0">
              <a:buNone/>
            </a:pPr>
            <a:r>
              <a:rPr lang="en-ZA" sz="2800" dirty="0" smtClean="0"/>
              <a:t>Stephen Taylor*</a:t>
            </a:r>
          </a:p>
          <a:p>
            <a:pPr marL="0" indent="0">
              <a:buNone/>
            </a:pPr>
            <a:r>
              <a:rPr lang="en-ZA" sz="2800" dirty="0" smtClean="0"/>
              <a:t>Hendrik van Broekhuizen</a:t>
            </a:r>
          </a:p>
          <a:p>
            <a:pPr marL="0" indent="0">
              <a:buNone/>
            </a:pPr>
            <a:r>
              <a:rPr lang="en-ZA" sz="2800" dirty="0" smtClean="0"/>
              <a:t>Servaas van der Berg</a:t>
            </a:r>
          </a:p>
          <a:p>
            <a:pPr marL="0" indent="0">
              <a:buNone/>
            </a:pPr>
            <a:r>
              <a:rPr lang="en-ZA" sz="2800" dirty="0" smtClean="0"/>
              <a:t>Surette van Staden</a:t>
            </a:r>
          </a:p>
          <a:p>
            <a:pPr marL="0" indent="0">
              <a:buNone/>
            </a:pPr>
            <a:r>
              <a:rPr lang="en-ZA" sz="2800" dirty="0" smtClean="0"/>
              <a:t>Chris van Wyk</a:t>
            </a:r>
          </a:p>
          <a:p>
            <a:pPr marL="0" indent="0">
              <a:buNone/>
            </a:pPr>
            <a:r>
              <a:rPr lang="en-ZA" sz="2800" dirty="0" err="1" smtClean="0"/>
              <a:t>Ntsizwa</a:t>
            </a:r>
            <a:r>
              <a:rPr lang="en-ZA" sz="2800" dirty="0" smtClean="0"/>
              <a:t> </a:t>
            </a:r>
            <a:r>
              <a:rPr lang="en-ZA" sz="2800" dirty="0" err="1" smtClean="0"/>
              <a:t>Vilakazi</a:t>
            </a:r>
            <a:r>
              <a:rPr lang="en-ZA" sz="2800" dirty="0" smtClean="0"/>
              <a:t>*</a:t>
            </a:r>
          </a:p>
          <a:p>
            <a:pPr marL="0" indent="0">
              <a:buNone/>
            </a:pPr>
            <a:r>
              <a:rPr lang="en-ZA" sz="2800" dirty="0" smtClean="0"/>
              <a:t>Marisa von Fintel</a:t>
            </a:r>
          </a:p>
          <a:p>
            <a:pPr marL="0" indent="0">
              <a:buNone/>
            </a:pPr>
            <a:r>
              <a:rPr lang="en-ZA" sz="2800" dirty="0" smtClean="0"/>
              <a:t>Gabrielle Wills </a:t>
            </a:r>
          </a:p>
          <a:p>
            <a:endParaRPr lang="en-ZA" dirty="0" smtClean="0"/>
          </a:p>
        </p:txBody>
      </p:sp>
    </p:spTree>
    <p:extLst>
      <p:ext uri="{BB962C8B-B14F-4D97-AF65-F5344CB8AC3E}">
        <p14:creationId xmlns:p14="http://schemas.microsoft.com/office/powerpoint/2010/main" val="3294382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Introduction</a:t>
            </a:r>
            <a:endParaRPr lang="en-ZA" dirty="0"/>
          </a:p>
        </p:txBody>
      </p:sp>
      <p:sp>
        <p:nvSpPr>
          <p:cNvPr id="3" name="Content Placeholder 2"/>
          <p:cNvSpPr>
            <a:spLocks noGrp="1"/>
          </p:cNvSpPr>
          <p:nvPr>
            <p:ph idx="1"/>
          </p:nvPr>
        </p:nvSpPr>
        <p:spPr>
          <a:xfrm>
            <a:off x="179512" y="764704"/>
            <a:ext cx="8856984" cy="5832648"/>
          </a:xfrm>
        </p:spPr>
        <p:txBody>
          <a:bodyPr>
            <a:noAutofit/>
          </a:bodyPr>
          <a:lstStyle/>
          <a:p>
            <a:r>
              <a:rPr lang="en-GB" sz="2000" dirty="0" smtClean="0"/>
              <a:t>Research </a:t>
            </a:r>
            <a:r>
              <a:rPr lang="en-ZA" sz="2000" dirty="0" smtClean="0"/>
              <a:t>for these two reports (for PSPPD &amp; Zenex) has (already) also </a:t>
            </a:r>
            <a:r>
              <a:rPr lang="en-GB" sz="2000" dirty="0" smtClean="0"/>
              <a:t>generated:</a:t>
            </a:r>
          </a:p>
          <a:p>
            <a:pPr lvl="1"/>
            <a:r>
              <a:rPr lang="en-GB" sz="1400" b="1" dirty="0" smtClean="0">
                <a:solidFill>
                  <a:srgbClr val="00B050"/>
                </a:solidFill>
              </a:rPr>
              <a:t>10 </a:t>
            </a:r>
            <a:r>
              <a:rPr lang="en-GB" sz="1400" b="1" dirty="0">
                <a:solidFill>
                  <a:srgbClr val="00B050"/>
                </a:solidFill>
              </a:rPr>
              <a:t>journal </a:t>
            </a:r>
            <a:r>
              <a:rPr lang="en-GB" sz="1400" b="1" dirty="0" smtClean="0">
                <a:solidFill>
                  <a:srgbClr val="00B050"/>
                </a:solidFill>
              </a:rPr>
              <a:t>articles</a:t>
            </a:r>
          </a:p>
          <a:p>
            <a:pPr lvl="1"/>
            <a:r>
              <a:rPr lang="en-GB" sz="1400" b="1" dirty="0" smtClean="0">
                <a:solidFill>
                  <a:srgbClr val="00B050"/>
                </a:solidFill>
              </a:rPr>
              <a:t>12 policy briefs</a:t>
            </a:r>
          </a:p>
          <a:p>
            <a:pPr lvl="1"/>
            <a:r>
              <a:rPr lang="en-GB" sz="1400" b="1" dirty="0" smtClean="0">
                <a:solidFill>
                  <a:srgbClr val="00B050"/>
                </a:solidFill>
              </a:rPr>
              <a:t>11 </a:t>
            </a:r>
            <a:r>
              <a:rPr lang="en-GB" sz="1400" b="1" dirty="0">
                <a:solidFill>
                  <a:srgbClr val="00B050"/>
                </a:solidFill>
              </a:rPr>
              <a:t>working </a:t>
            </a:r>
            <a:r>
              <a:rPr lang="en-GB" sz="1400" b="1" dirty="0" smtClean="0">
                <a:solidFill>
                  <a:srgbClr val="00B050"/>
                </a:solidFill>
              </a:rPr>
              <a:t>papers</a:t>
            </a:r>
          </a:p>
          <a:p>
            <a:pPr lvl="1"/>
            <a:r>
              <a:rPr lang="en-GB" sz="1400" b="1" dirty="0" smtClean="0">
                <a:solidFill>
                  <a:srgbClr val="00B050"/>
                </a:solidFill>
              </a:rPr>
              <a:t>1 concept </a:t>
            </a:r>
            <a:r>
              <a:rPr lang="en-GB" sz="1400" b="1" dirty="0">
                <a:solidFill>
                  <a:srgbClr val="00B050"/>
                </a:solidFill>
              </a:rPr>
              <a:t>note outlining </a:t>
            </a:r>
            <a:r>
              <a:rPr lang="en-GB" sz="1400" b="1" dirty="0" smtClean="0">
                <a:solidFill>
                  <a:srgbClr val="00B050"/>
                </a:solidFill>
              </a:rPr>
              <a:t>structure </a:t>
            </a:r>
            <a:r>
              <a:rPr lang="en-GB" sz="1400" b="1" dirty="0">
                <a:solidFill>
                  <a:srgbClr val="00B050"/>
                </a:solidFill>
              </a:rPr>
              <a:t>and content of a course to teach </a:t>
            </a:r>
            <a:r>
              <a:rPr lang="en-GB" sz="1400" b="1" dirty="0" smtClean="0">
                <a:solidFill>
                  <a:srgbClr val="00B050"/>
                </a:solidFill>
              </a:rPr>
              <a:t>FP </a:t>
            </a:r>
            <a:r>
              <a:rPr lang="en-GB" sz="1400" b="1" dirty="0">
                <a:solidFill>
                  <a:srgbClr val="00B050"/>
                </a:solidFill>
              </a:rPr>
              <a:t>teachers how to teach reading</a:t>
            </a:r>
            <a:endParaRPr lang="en-GB" sz="1400" b="1" dirty="0" smtClean="0">
              <a:solidFill>
                <a:srgbClr val="00B050"/>
              </a:solidFill>
            </a:endParaRPr>
          </a:p>
          <a:p>
            <a:pPr lvl="1"/>
            <a:r>
              <a:rPr lang="en-GB" sz="1400" b="1" dirty="0" smtClean="0">
                <a:solidFill>
                  <a:srgbClr val="00B050"/>
                </a:solidFill>
              </a:rPr>
              <a:t>2 policy engagement workshops</a:t>
            </a:r>
          </a:p>
          <a:p>
            <a:r>
              <a:rPr lang="en-GB" sz="2000" dirty="0" smtClean="0"/>
              <a:t>Research was given added stimulus by conference and by Learning Exchange</a:t>
            </a:r>
          </a:p>
          <a:p>
            <a:r>
              <a:rPr lang="en-GB" sz="2000" dirty="0" smtClean="0"/>
              <a:t>This report provides an overview of this research through t</a:t>
            </a:r>
            <a:r>
              <a:rPr lang="en-GB" sz="2000" dirty="0" smtClean="0"/>
              <a:t>wo conceptual lenses:</a:t>
            </a:r>
          </a:p>
          <a:p>
            <a:pPr lvl="1"/>
            <a:r>
              <a:rPr lang="en-GB" sz="1600" b="1" dirty="0" smtClean="0">
                <a:solidFill>
                  <a:srgbClr val="00B050"/>
                </a:solidFill>
              </a:rPr>
              <a:t>Prioritisation, focus on </a:t>
            </a:r>
            <a:r>
              <a:rPr lang="en-GB" sz="1600" b="1" u="sng" dirty="0" smtClean="0">
                <a:solidFill>
                  <a:srgbClr val="00B050"/>
                </a:solidFill>
              </a:rPr>
              <a:t>binding</a:t>
            </a:r>
            <a:r>
              <a:rPr lang="en-GB" sz="1600" b="1" dirty="0" smtClean="0">
                <a:solidFill>
                  <a:srgbClr val="00B050"/>
                </a:solidFill>
              </a:rPr>
              <a:t> constraints</a:t>
            </a:r>
          </a:p>
          <a:p>
            <a:pPr lvl="1"/>
            <a:r>
              <a:rPr lang="en-GB" sz="1600" b="1" dirty="0" smtClean="0">
                <a:solidFill>
                  <a:srgbClr val="00B050"/>
                </a:solidFill>
              </a:rPr>
              <a:t>Acknowledgment that root </a:t>
            </a:r>
            <a:r>
              <a:rPr lang="en-GB" sz="1600" b="1" dirty="0">
                <a:solidFill>
                  <a:srgbClr val="00B050"/>
                </a:solidFill>
              </a:rPr>
              <a:t>causes of </a:t>
            </a:r>
            <a:r>
              <a:rPr lang="en-GB" sz="1600" b="1" dirty="0" smtClean="0">
                <a:solidFill>
                  <a:srgbClr val="00B050"/>
                </a:solidFill>
              </a:rPr>
              <a:t>low </a:t>
            </a:r>
            <a:r>
              <a:rPr lang="en-GB" sz="1600" b="1" dirty="0">
                <a:solidFill>
                  <a:srgbClr val="00B050"/>
                </a:solidFill>
              </a:rPr>
              <a:t>educational </a:t>
            </a:r>
            <a:r>
              <a:rPr lang="en-GB" sz="1600" b="1" dirty="0" smtClean="0">
                <a:solidFill>
                  <a:srgbClr val="00B050"/>
                </a:solidFill>
              </a:rPr>
              <a:t>outcomes are (</a:t>
            </a:r>
            <a:r>
              <a:rPr lang="en-GB" sz="1600" b="1" dirty="0">
                <a:solidFill>
                  <a:srgbClr val="00B050"/>
                </a:solidFill>
              </a:rPr>
              <a:t>1) a lack of accountability, </a:t>
            </a:r>
            <a:r>
              <a:rPr lang="en-GB" sz="1600" b="1" dirty="0" smtClean="0">
                <a:solidFill>
                  <a:srgbClr val="00B050"/>
                </a:solidFill>
              </a:rPr>
              <a:t>and/or </a:t>
            </a:r>
            <a:r>
              <a:rPr lang="en-GB" sz="1600" b="1" dirty="0">
                <a:solidFill>
                  <a:srgbClr val="00B050"/>
                </a:solidFill>
              </a:rPr>
              <a:t>(2) a lack of </a:t>
            </a:r>
            <a:r>
              <a:rPr lang="en-GB" sz="1600" b="1" dirty="0" smtClean="0">
                <a:solidFill>
                  <a:srgbClr val="00B050"/>
                </a:solidFill>
              </a:rPr>
              <a:t>capacity</a:t>
            </a:r>
          </a:p>
          <a:p>
            <a:pPr lvl="1"/>
            <a:endParaRPr lang="en-ZA" sz="1600" b="1" dirty="0">
              <a:solidFill>
                <a:srgbClr val="00B050"/>
              </a:solidFill>
            </a:endParaRPr>
          </a:p>
          <a:p>
            <a:r>
              <a:rPr lang="en-GB" sz="2000" dirty="0"/>
              <a:t>From </a:t>
            </a:r>
            <a:r>
              <a:rPr lang="en-GB" sz="2000" dirty="0" smtClean="0"/>
              <a:t>existing </a:t>
            </a:r>
            <a:r>
              <a:rPr lang="en-GB" sz="2000" dirty="0"/>
              <a:t>literature and new </a:t>
            </a:r>
            <a:r>
              <a:rPr lang="en-GB" sz="2000" dirty="0" smtClean="0"/>
              <a:t>research, four </a:t>
            </a:r>
            <a:r>
              <a:rPr lang="en-GB" sz="2000" dirty="0"/>
              <a:t>binding </a:t>
            </a:r>
            <a:r>
              <a:rPr lang="en-GB" sz="2000" dirty="0" smtClean="0"/>
              <a:t>constraints </a:t>
            </a:r>
            <a:r>
              <a:rPr lang="en-GB" sz="2000" dirty="0" smtClean="0"/>
              <a:t>emerge</a:t>
            </a:r>
            <a:r>
              <a:rPr lang="en-GB" sz="2000" dirty="0" smtClean="0"/>
              <a:t>:</a:t>
            </a:r>
          </a:p>
          <a:p>
            <a:pPr marL="457200" lvl="1" indent="0">
              <a:buNone/>
            </a:pPr>
            <a:r>
              <a:rPr lang="en-GB" sz="1600" b="1" dirty="0" smtClean="0">
                <a:solidFill>
                  <a:srgbClr val="00B050"/>
                </a:solidFill>
              </a:rPr>
              <a:t>(</a:t>
            </a:r>
            <a:r>
              <a:rPr lang="en-GB" sz="1600" b="1" dirty="0">
                <a:solidFill>
                  <a:srgbClr val="00B050"/>
                </a:solidFill>
              </a:rPr>
              <a:t>1) Weak institutional </a:t>
            </a:r>
            <a:r>
              <a:rPr lang="en-GB" sz="1600" b="1" dirty="0" smtClean="0">
                <a:solidFill>
                  <a:srgbClr val="00B050"/>
                </a:solidFill>
              </a:rPr>
              <a:t>functionality</a:t>
            </a:r>
          </a:p>
          <a:p>
            <a:pPr marL="457200" lvl="1" indent="0">
              <a:buNone/>
            </a:pPr>
            <a:r>
              <a:rPr lang="en-GB" sz="1600" b="1" dirty="0" smtClean="0">
                <a:solidFill>
                  <a:srgbClr val="00B050"/>
                </a:solidFill>
              </a:rPr>
              <a:t>(2</a:t>
            </a:r>
            <a:r>
              <a:rPr lang="en-GB" sz="1600" b="1" dirty="0">
                <a:solidFill>
                  <a:srgbClr val="00B050"/>
                </a:solidFill>
              </a:rPr>
              <a:t>) Undue union </a:t>
            </a:r>
            <a:r>
              <a:rPr lang="en-GB" sz="1600" b="1" dirty="0" smtClean="0">
                <a:solidFill>
                  <a:srgbClr val="00B050"/>
                </a:solidFill>
              </a:rPr>
              <a:t>influence</a:t>
            </a:r>
          </a:p>
          <a:p>
            <a:pPr marL="457200" lvl="1" indent="0">
              <a:buNone/>
            </a:pPr>
            <a:r>
              <a:rPr lang="en-GB" sz="1600" b="1" dirty="0" smtClean="0">
                <a:solidFill>
                  <a:srgbClr val="00B050"/>
                </a:solidFill>
              </a:rPr>
              <a:t>(</a:t>
            </a:r>
            <a:r>
              <a:rPr lang="en-GB" sz="1600" b="1" dirty="0">
                <a:solidFill>
                  <a:srgbClr val="00B050"/>
                </a:solidFill>
              </a:rPr>
              <a:t>3) Weak teacher content knowledge and pedagogical </a:t>
            </a:r>
            <a:r>
              <a:rPr lang="en-GB" sz="1600" b="1" dirty="0" smtClean="0">
                <a:solidFill>
                  <a:srgbClr val="00B050"/>
                </a:solidFill>
              </a:rPr>
              <a:t>skills</a:t>
            </a:r>
          </a:p>
          <a:p>
            <a:pPr marL="457200" lvl="1" indent="0">
              <a:buNone/>
            </a:pPr>
            <a:r>
              <a:rPr lang="en-GB" sz="1600" b="1" dirty="0" smtClean="0">
                <a:solidFill>
                  <a:srgbClr val="00B050"/>
                </a:solidFill>
              </a:rPr>
              <a:t>(4</a:t>
            </a:r>
            <a:r>
              <a:rPr lang="en-GB" sz="1600" b="1" dirty="0">
                <a:solidFill>
                  <a:srgbClr val="00B050"/>
                </a:solidFill>
              </a:rPr>
              <a:t>) Wasted learning time and insufficient opportunity to </a:t>
            </a:r>
            <a:r>
              <a:rPr lang="en-GB" sz="1600" b="1" dirty="0" smtClean="0">
                <a:solidFill>
                  <a:srgbClr val="00B050"/>
                </a:solidFill>
              </a:rPr>
              <a:t>learn</a:t>
            </a:r>
          </a:p>
          <a:p>
            <a:r>
              <a:rPr lang="en-GB" sz="1800" dirty="0" smtClean="0"/>
              <a:t>These </a:t>
            </a:r>
            <a:r>
              <a:rPr lang="en-GB" sz="1800" dirty="0"/>
              <a:t>lead to weak educational outcomes</a:t>
            </a:r>
          </a:p>
          <a:p>
            <a:pPr marL="457200" lvl="1" indent="0">
              <a:buNone/>
            </a:pPr>
            <a:endParaRPr lang="en-GB" sz="1600" b="1" dirty="0" smtClean="0">
              <a:solidFill>
                <a:srgbClr val="00B050"/>
              </a:solidFill>
            </a:endParaRPr>
          </a:p>
        </p:txBody>
      </p:sp>
    </p:spTree>
    <p:extLst>
      <p:ext uri="{BB962C8B-B14F-4D97-AF65-F5344CB8AC3E}">
        <p14:creationId xmlns:p14="http://schemas.microsoft.com/office/powerpoint/2010/main" val="44324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b="1" dirty="0" smtClean="0">
                <a:latin typeface="Calibri" panose="020F0502020204030204" pitchFamily="34" charset="0"/>
              </a:rPr>
              <a:t>Cumulative performance in </a:t>
            </a:r>
            <a:r>
              <a:rPr lang="en-ZA" sz="3200" b="1" dirty="0" smtClean="0">
                <a:latin typeface="Calibri" panose="020F0502020204030204" pitchFamily="34" charset="0"/>
              </a:rPr>
              <a:t>in </a:t>
            </a:r>
            <a:r>
              <a:rPr lang="en-ZA" sz="3200" b="1" dirty="0" smtClean="0">
                <a:latin typeface="Calibri" panose="020F0502020204030204" pitchFamily="34" charset="0"/>
              </a:rPr>
              <a:t>England and SA </a:t>
            </a:r>
            <a:endParaRPr lang="en-ZA" sz="3200" b="1"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54664859"/>
              </p:ext>
            </p:extLst>
          </p:nvPr>
        </p:nvGraphicFramePr>
        <p:xfrm>
          <a:off x="179388" y="908050"/>
          <a:ext cx="8856662" cy="568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67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Some V-ANA responses in 2011</a:t>
            </a:r>
            <a:endParaRPr lang="en-ZA" dirty="0"/>
          </a:p>
        </p:txBody>
      </p:sp>
      <p:sp>
        <p:nvSpPr>
          <p:cNvPr id="3" name="Content Placeholder 2"/>
          <p:cNvSpPr>
            <a:spLocks noGrp="1"/>
          </p:cNvSpPr>
          <p:nvPr>
            <p:ph idx="1"/>
          </p:nvPr>
        </p:nvSpPr>
        <p:spPr/>
        <p:txBody>
          <a:bodyPr>
            <a:normAutofit/>
          </a:bodyPr>
          <a:lstStyle/>
          <a:p>
            <a:r>
              <a:rPr lang="en-ZA" sz="2400" dirty="0" smtClean="0"/>
              <a:t>In 2011 V-ANA, only 16% of Gr3s could answer this question: </a:t>
            </a:r>
          </a:p>
          <a:p>
            <a:pPr marL="457200" lvl="1" indent="0">
              <a:buNone/>
            </a:pPr>
            <a:r>
              <a:rPr lang="en-ZA" sz="2000" b="1" dirty="0" smtClean="0">
                <a:solidFill>
                  <a:srgbClr val="00B050"/>
                </a:solidFill>
              </a:rPr>
              <a:t>72 – 37 = …</a:t>
            </a:r>
          </a:p>
          <a:p>
            <a:r>
              <a:rPr lang="en-ZA" sz="2400" dirty="0" smtClean="0"/>
              <a:t>Almost half (46%) could not identify the tallest member of this team</a:t>
            </a:r>
          </a:p>
          <a:p>
            <a:endParaRPr lang="en-ZA" sz="2400" dirty="0" smtClean="0"/>
          </a:p>
          <a:p>
            <a:endParaRPr lang="en-ZA" sz="2400" dirty="0"/>
          </a:p>
          <a:p>
            <a:endParaRPr lang="en-ZA" sz="2400" dirty="0" smtClean="0"/>
          </a:p>
          <a:p>
            <a:endParaRPr lang="en-ZA" sz="2400" dirty="0"/>
          </a:p>
          <a:p>
            <a:endParaRPr lang="en-ZA" sz="2400" dirty="0" smtClean="0"/>
          </a:p>
          <a:p>
            <a:endParaRPr lang="en-ZA" sz="2400" dirty="0"/>
          </a:p>
          <a:p>
            <a:endParaRPr lang="en-ZA" sz="2400" dirty="0" smtClean="0"/>
          </a:p>
          <a:p>
            <a:r>
              <a:rPr lang="en-ZA" sz="2400" dirty="0" smtClean="0"/>
              <a:t>Only 9% of Gr6s could answer</a:t>
            </a:r>
          </a:p>
          <a:p>
            <a:pPr marL="457200" lvl="1" indent="0">
              <a:buNone/>
            </a:pPr>
            <a:r>
              <a:rPr lang="en-ZA" sz="2000" b="1" dirty="0" smtClean="0">
                <a:solidFill>
                  <a:srgbClr val="00B050"/>
                </a:solidFill>
              </a:rPr>
              <a:t>10% of 180 is equal to …</a:t>
            </a:r>
          </a:p>
        </p:txBody>
      </p:sp>
      <p:sp>
        <p:nvSpPr>
          <p:cNvPr id="5" name="Rectangle 2"/>
          <p:cNvSpPr>
            <a:spLocks noChangeArrowheads="1"/>
          </p:cNvSpPr>
          <p:nvPr/>
        </p:nvSpPr>
        <p:spPr bwMode="auto">
          <a:xfrm>
            <a:off x="1543050" y="24828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graphicFrame>
        <p:nvGraphicFramePr>
          <p:cNvPr id="6" name="Chart 5"/>
          <p:cNvGraphicFramePr>
            <a:graphicFrameLocks/>
          </p:cNvGraphicFramePr>
          <p:nvPr>
            <p:extLst>
              <p:ext uri="{D42A27DB-BD31-4B8C-83A1-F6EECF244321}">
                <p14:modId xmlns:p14="http://schemas.microsoft.com/office/powerpoint/2010/main" val="3130081227"/>
              </p:ext>
            </p:extLst>
          </p:nvPr>
        </p:nvGraphicFramePr>
        <p:xfrm>
          <a:off x="1543050" y="2204864"/>
          <a:ext cx="6845374" cy="338437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3"/>
          <p:cNvSpPr>
            <a:spLocks noChangeArrowheads="1"/>
          </p:cNvSpPr>
          <p:nvPr/>
        </p:nvSpPr>
        <p:spPr bwMode="auto">
          <a:xfrm>
            <a:off x="1543050" y="6381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altLang="en-US" sz="1200" b="0" i="0" u="none" strike="noStrike" cap="none" normalizeH="0" baseline="0" smtClean="0">
                <a:ln>
                  <a:noFill/>
                </a:ln>
                <a:solidFill>
                  <a:schemeClr val="tx1"/>
                </a:solidFill>
                <a:effectLst/>
                <a:latin typeface="Century Gothic" pitchFamily="34" charset="0"/>
                <a:ea typeface="Calibri" pitchFamily="34" charset="0"/>
                <a:cs typeface="Arial Narrow" pitchFamily="34" charset="0"/>
              </a:rPr>
              <a:t/>
            </a:r>
            <a:br>
              <a:rPr kumimoji="0" lang="en-ZA" altLang="en-US" sz="1200" b="0" i="0" u="none" strike="noStrike" cap="none" normalizeH="0" baseline="0" smtClean="0">
                <a:ln>
                  <a:noFill/>
                </a:ln>
                <a:solidFill>
                  <a:schemeClr val="tx1"/>
                </a:solidFill>
                <a:effectLst/>
                <a:latin typeface="Century Gothic" pitchFamily="34" charset="0"/>
                <a:ea typeface="Calibri" pitchFamily="34" charset="0"/>
                <a:cs typeface="Arial Narrow" pitchFamily="34" charset="0"/>
              </a:rPr>
            </a:br>
            <a:endParaRPr kumimoji="0" lang="en-ZA"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0221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4000" b="1" noProof="0" dirty="0" smtClean="0">
                <a:latin typeface="Calibri" panose="020F0502020204030204" pitchFamily="34" charset="0"/>
              </a:rPr>
              <a:t>Data from NSES</a:t>
            </a:r>
            <a:endParaRPr lang="en-ZA" sz="4000" b="1" noProof="0" dirty="0">
              <a:latin typeface="Calibri" panose="020F0502020204030204" pitchFamily="34" charset="0"/>
            </a:endParaRPr>
          </a:p>
        </p:txBody>
      </p:sp>
      <p:sp>
        <p:nvSpPr>
          <p:cNvPr id="3" name="Content Placeholder 2"/>
          <p:cNvSpPr>
            <a:spLocks noGrp="1"/>
          </p:cNvSpPr>
          <p:nvPr>
            <p:ph idx="1"/>
          </p:nvPr>
        </p:nvSpPr>
        <p:spPr/>
        <p:txBody>
          <a:bodyPr>
            <a:normAutofit/>
          </a:bodyPr>
          <a:lstStyle/>
          <a:p>
            <a:pPr marL="0" indent="0">
              <a:buNone/>
            </a:pPr>
            <a:r>
              <a:rPr lang="en-ZA" noProof="0" dirty="0" smtClean="0">
                <a:latin typeface="Calibri" panose="020F0502020204030204" pitchFamily="34" charset="0"/>
              </a:rPr>
              <a:t>Only 24% of South African </a:t>
            </a:r>
            <a:r>
              <a:rPr lang="en-ZA" b="1" noProof="0" dirty="0" smtClean="0">
                <a:latin typeface="Calibri" panose="020F0502020204030204" pitchFamily="34" charset="0"/>
              </a:rPr>
              <a:t>Gr5</a:t>
            </a:r>
            <a:r>
              <a:rPr lang="en-ZA" noProof="0" dirty="0" smtClean="0">
                <a:latin typeface="Calibri" panose="020F0502020204030204" pitchFamily="34" charset="0"/>
              </a:rPr>
              <a:t> children can answer this Gr2 level question</a:t>
            </a:r>
          </a:p>
          <a:p>
            <a:pPr marL="0" indent="0">
              <a:spcBef>
                <a:spcPts val="0"/>
              </a:spcBef>
              <a:buNone/>
            </a:pPr>
            <a:r>
              <a:rPr lang="en-ZA" b="1" noProof="0" dirty="0" smtClean="0">
                <a:solidFill>
                  <a:srgbClr val="C00000"/>
                </a:solidFill>
                <a:latin typeface="Calibri" panose="020F0502020204030204" pitchFamily="34" charset="0"/>
              </a:rPr>
              <a:t>	</a:t>
            </a:r>
            <a:r>
              <a:rPr lang="en-ZA" b="1" noProof="0" dirty="0" smtClean="0">
                <a:solidFill>
                  <a:srgbClr val="00B050"/>
                </a:solidFill>
                <a:latin typeface="Calibri" panose="020F0502020204030204" pitchFamily="34" charset="0"/>
              </a:rPr>
              <a:t>Pam </a:t>
            </a:r>
            <a:r>
              <a:rPr lang="en-ZA" b="1" noProof="0" dirty="0">
                <a:solidFill>
                  <a:srgbClr val="00B050"/>
                </a:solidFill>
                <a:latin typeface="Calibri" panose="020F0502020204030204" pitchFamily="34" charset="0"/>
              </a:rPr>
              <a:t>has R40. </a:t>
            </a:r>
          </a:p>
          <a:p>
            <a:pPr marL="0" indent="0">
              <a:spcBef>
                <a:spcPts val="0"/>
              </a:spcBef>
              <a:buNone/>
            </a:pPr>
            <a:r>
              <a:rPr lang="en-ZA" b="1" noProof="0" dirty="0" smtClean="0">
                <a:solidFill>
                  <a:srgbClr val="00B050"/>
                </a:solidFill>
                <a:latin typeface="Calibri" panose="020F0502020204030204" pitchFamily="34" charset="0"/>
              </a:rPr>
              <a:t>	She </a:t>
            </a:r>
            <a:r>
              <a:rPr lang="en-ZA" b="1" noProof="0" dirty="0">
                <a:solidFill>
                  <a:srgbClr val="00B050"/>
                </a:solidFill>
                <a:latin typeface="Calibri" panose="020F0502020204030204" pitchFamily="34" charset="0"/>
              </a:rPr>
              <a:t>spends R28.</a:t>
            </a:r>
          </a:p>
          <a:p>
            <a:pPr marL="0" indent="0">
              <a:spcBef>
                <a:spcPts val="0"/>
              </a:spcBef>
              <a:buNone/>
            </a:pPr>
            <a:r>
              <a:rPr lang="en-ZA" b="1" noProof="0" dirty="0" smtClean="0">
                <a:solidFill>
                  <a:srgbClr val="00B050"/>
                </a:solidFill>
                <a:latin typeface="Calibri" panose="020F0502020204030204" pitchFamily="34" charset="0"/>
              </a:rPr>
              <a:t>	How </a:t>
            </a:r>
            <a:r>
              <a:rPr lang="en-ZA" b="1" noProof="0" dirty="0">
                <a:solidFill>
                  <a:srgbClr val="00B050"/>
                </a:solidFill>
                <a:latin typeface="Calibri" panose="020F0502020204030204" pitchFamily="34" charset="0"/>
              </a:rPr>
              <a:t>much money does she have left?</a:t>
            </a:r>
          </a:p>
          <a:p>
            <a:pPr marL="0" indent="0">
              <a:buNone/>
            </a:pPr>
            <a:r>
              <a:rPr lang="en-ZA" noProof="0" dirty="0" smtClean="0">
                <a:latin typeface="Calibri" panose="020F0502020204030204" pitchFamily="34" charset="0"/>
              </a:rPr>
              <a:t>Is language perhaps the  barrier? </a:t>
            </a:r>
          </a:p>
          <a:p>
            <a:pPr marL="0" indent="0">
              <a:buNone/>
            </a:pPr>
            <a:r>
              <a:rPr lang="en-ZA" noProof="0" dirty="0" smtClean="0">
                <a:latin typeface="Calibri" panose="020F0502020204030204" pitchFamily="34" charset="0"/>
              </a:rPr>
              <a:t>Then how can </a:t>
            </a:r>
            <a:r>
              <a:rPr lang="en-ZA" noProof="0" dirty="0" smtClean="0">
                <a:latin typeface="Calibri" panose="020F0502020204030204" pitchFamily="34" charset="0"/>
              </a:rPr>
              <a:t>one </a:t>
            </a:r>
            <a:r>
              <a:rPr lang="en-ZA" noProof="0" dirty="0" smtClean="0">
                <a:latin typeface="Calibri" panose="020F0502020204030204" pitchFamily="34" charset="0"/>
              </a:rPr>
              <a:t>explain that only 14% of </a:t>
            </a:r>
            <a:r>
              <a:rPr lang="en-ZA" b="1" noProof="0" dirty="0" smtClean="0">
                <a:latin typeface="Calibri" panose="020F0502020204030204" pitchFamily="34" charset="0"/>
              </a:rPr>
              <a:t>Gr5</a:t>
            </a:r>
            <a:r>
              <a:rPr lang="en-ZA" noProof="0" dirty="0" smtClean="0">
                <a:latin typeface="Calibri" panose="020F0502020204030204" pitchFamily="34" charset="0"/>
              </a:rPr>
              <a:t>s could answer this Gr3-level question?</a:t>
            </a:r>
            <a:endParaRPr lang="en-ZA" noProof="0" dirty="0">
              <a:latin typeface="Calibri" panose="020F0502020204030204" pitchFamily="34" charset="0"/>
            </a:endParaRPr>
          </a:p>
        </p:txBody>
      </p:sp>
      <p:sp>
        <p:nvSpPr>
          <p:cNvPr id="5" name="TextBox 4"/>
          <p:cNvSpPr txBox="1"/>
          <p:nvPr/>
        </p:nvSpPr>
        <p:spPr>
          <a:xfrm>
            <a:off x="6788868" y="5805264"/>
            <a:ext cx="2355132" cy="338554"/>
          </a:xfrm>
          <a:prstGeom prst="rect">
            <a:avLst/>
          </a:prstGeom>
          <a:noFill/>
          <a:ln>
            <a:solidFill>
              <a:schemeClr val="tx1"/>
            </a:solidFill>
          </a:ln>
        </p:spPr>
        <p:txBody>
          <a:bodyPr wrap="none" rtlCol="0">
            <a:spAutoFit/>
          </a:bodyPr>
          <a:lstStyle/>
          <a:p>
            <a:r>
              <a:rPr lang="en-ZA" sz="1600" b="1" dirty="0" smtClean="0">
                <a:solidFill>
                  <a:srgbClr val="7030A0"/>
                </a:solidFill>
              </a:rPr>
              <a:t>Source: </a:t>
            </a:r>
            <a:r>
              <a:rPr lang="en-ZA" sz="1600" dirty="0" smtClean="0">
                <a:solidFill>
                  <a:srgbClr val="7030A0"/>
                </a:solidFill>
              </a:rPr>
              <a:t>Janeli </a:t>
            </a:r>
            <a:r>
              <a:rPr lang="en-ZA" sz="1600" dirty="0" smtClean="0">
                <a:solidFill>
                  <a:srgbClr val="7030A0"/>
                </a:solidFill>
              </a:rPr>
              <a:t>Kotzé, 2013</a:t>
            </a:r>
            <a:endParaRPr lang="en-ZA" sz="1600" dirty="0">
              <a:solidFill>
                <a:srgbClr val="7030A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048448223"/>
              </p:ext>
            </p:extLst>
          </p:nvPr>
        </p:nvGraphicFramePr>
        <p:xfrm>
          <a:off x="2267744" y="5301208"/>
          <a:ext cx="792088" cy="1472184"/>
        </p:xfrm>
        <a:graphic>
          <a:graphicData uri="http://schemas.openxmlformats.org/drawingml/2006/table">
            <a:tbl>
              <a:tblPr lastRow="1">
                <a:tableStyleId>{8EC20E35-A176-4012-BC5E-935CFFF8708E}</a:tableStyleId>
              </a:tblPr>
              <a:tblGrid>
                <a:gridCol w="792088"/>
              </a:tblGrid>
              <a:tr h="490728">
                <a:tc>
                  <a:txBody>
                    <a:bodyPr/>
                    <a:lstStyle/>
                    <a:p>
                      <a:pPr algn="r">
                        <a:lnSpc>
                          <a:spcPct val="115000"/>
                        </a:lnSpc>
                        <a:spcAft>
                          <a:spcPts val="0"/>
                        </a:spcAft>
                      </a:pPr>
                      <a:r>
                        <a:rPr lang="en-ZA" sz="2800" b="1" dirty="0" smtClean="0">
                          <a:solidFill>
                            <a:srgbClr val="00B050"/>
                          </a:solidFill>
                          <a:effectLst/>
                        </a:rPr>
                        <a:t>105</a:t>
                      </a:r>
                      <a:endParaRPr lang="en-ZA" sz="2800" b="1" dirty="0">
                        <a:solidFill>
                          <a:srgbClr val="00B050"/>
                        </a:solidFill>
                        <a:effectLst/>
                        <a:latin typeface="Calibri"/>
                        <a:ea typeface="Calibri"/>
                        <a:cs typeface="Times New Roman"/>
                      </a:endParaRPr>
                    </a:p>
                  </a:txBody>
                  <a:tcPr marL="68580" marR="68580" marT="0" marB="0">
                    <a:lnL>
                      <a:noFill/>
                    </a:lnL>
                    <a:lnR>
                      <a:noFill/>
                    </a:lnR>
                    <a:lnT w="25400" cmpd="sng">
                      <a:noFill/>
                    </a:lnT>
                    <a:lnB>
                      <a:noFill/>
                    </a:lnB>
                    <a:lnTlToBr w="12700" cmpd="sng">
                      <a:noFill/>
                      <a:prstDash val="solid"/>
                    </a:lnTlToBr>
                    <a:lnBlToTr w="12700" cmpd="sng">
                      <a:noFill/>
                      <a:prstDash val="solid"/>
                    </a:lnBlToTr>
                  </a:tcPr>
                </a:tc>
              </a:tr>
              <a:tr h="490728">
                <a:tc>
                  <a:txBody>
                    <a:bodyPr/>
                    <a:lstStyle/>
                    <a:p>
                      <a:pPr algn="r">
                        <a:lnSpc>
                          <a:spcPct val="115000"/>
                        </a:lnSpc>
                        <a:spcAft>
                          <a:spcPts val="0"/>
                        </a:spcAft>
                      </a:pPr>
                      <a:r>
                        <a:rPr lang="en-ZA" sz="2800" b="1" dirty="0">
                          <a:solidFill>
                            <a:srgbClr val="00B050"/>
                          </a:solidFill>
                          <a:effectLst/>
                        </a:rPr>
                        <a:t>̶    7</a:t>
                      </a:r>
                      <a:endParaRPr lang="en-ZA" sz="2800" b="1" dirty="0">
                        <a:solidFill>
                          <a:srgbClr val="00B050"/>
                        </a:solidFill>
                        <a:effectLst/>
                        <a:latin typeface="Calibri"/>
                        <a:ea typeface="Calibri"/>
                        <a:cs typeface="Times New Roman"/>
                      </a:endParaRPr>
                    </a:p>
                  </a:txBody>
                  <a:tcPr marL="68580" marR="68580" marT="0" marB="0">
                    <a:lnT>
                      <a:noFill/>
                    </a:lnT>
                  </a:tcPr>
                </a:tc>
              </a:tr>
              <a:tr h="490728">
                <a:tc>
                  <a:txBody>
                    <a:bodyPr/>
                    <a:lstStyle/>
                    <a:p>
                      <a:pPr>
                        <a:lnSpc>
                          <a:spcPct val="115000"/>
                        </a:lnSpc>
                        <a:spcAft>
                          <a:spcPts val="0"/>
                        </a:spcAft>
                      </a:pPr>
                      <a:r>
                        <a:rPr lang="en-ZA" sz="2800" b="1" dirty="0">
                          <a:solidFill>
                            <a:srgbClr val="00B050"/>
                          </a:solidFill>
                          <a:effectLst/>
                        </a:rPr>
                        <a:t> </a:t>
                      </a:r>
                      <a:endParaRPr lang="en-ZA" sz="2800" b="1" dirty="0">
                        <a:solidFill>
                          <a:srgbClr val="00B050"/>
                        </a:solidFill>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85444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dirty="0" smtClean="0"/>
              <a:t>The centrality of learning to read </a:t>
            </a:r>
            <a:endParaRPr lang="en-ZA" dirty="0"/>
          </a:p>
        </p:txBody>
      </p:sp>
      <p:sp>
        <p:nvSpPr>
          <p:cNvPr id="3" name="Content Placeholder 2"/>
          <p:cNvSpPr>
            <a:spLocks noGrp="1"/>
          </p:cNvSpPr>
          <p:nvPr>
            <p:ph idx="1"/>
          </p:nvPr>
        </p:nvSpPr>
        <p:spPr/>
        <p:txBody>
          <a:bodyPr>
            <a:normAutofit fontScale="77500" lnSpcReduction="20000"/>
          </a:bodyPr>
          <a:lstStyle/>
          <a:p>
            <a:r>
              <a:rPr lang="en-GB" dirty="0" smtClean="0"/>
              <a:t>60% of SA children do not learn to read for meaning in any language by the end of Gr3</a:t>
            </a:r>
          </a:p>
          <a:p>
            <a:pPr marL="0" indent="0">
              <a:buNone/>
            </a:pPr>
            <a:r>
              <a:rPr lang="en-GB" dirty="0" smtClean="0">
                <a:solidFill>
                  <a:schemeClr val="accent3">
                    <a:lumMod val="75000"/>
                  </a:schemeClr>
                </a:solidFill>
              </a:rPr>
              <a:t>That, by itself, then becomes another </a:t>
            </a:r>
            <a:r>
              <a:rPr lang="en-GB" u="sng" dirty="0" smtClean="0">
                <a:solidFill>
                  <a:schemeClr val="accent3">
                    <a:lumMod val="75000"/>
                  </a:schemeClr>
                </a:solidFill>
              </a:rPr>
              <a:t>constraint</a:t>
            </a:r>
            <a:r>
              <a:rPr lang="en-GB" dirty="0" smtClean="0">
                <a:solidFill>
                  <a:schemeClr val="accent3">
                    <a:lumMod val="75000"/>
                  </a:schemeClr>
                </a:solidFill>
              </a:rPr>
              <a:t> to further learning</a:t>
            </a:r>
          </a:p>
          <a:p>
            <a:r>
              <a:rPr lang="en-GB" dirty="0" smtClean="0"/>
              <a:t>Students who have failed to </a:t>
            </a:r>
            <a:r>
              <a:rPr lang="en-GB" u="sng" dirty="0" smtClean="0"/>
              <a:t>learn to read </a:t>
            </a:r>
            <a:r>
              <a:rPr lang="en-GB" dirty="0" smtClean="0"/>
              <a:t>cannot subsequently </a:t>
            </a:r>
            <a:r>
              <a:rPr lang="en-GB" u="sng" dirty="0" smtClean="0"/>
              <a:t>read to learn</a:t>
            </a:r>
          </a:p>
          <a:p>
            <a:r>
              <a:rPr lang="en-GB" dirty="0" smtClean="0"/>
              <a:t>For all subjects, the curriculum assumes that children have learned how to read by the end of Gr3</a:t>
            </a:r>
          </a:p>
          <a:p>
            <a:pPr lvl="1"/>
            <a:r>
              <a:rPr lang="en-GB" dirty="0" smtClean="0"/>
              <a:t>But most SA children do not acquire the most basic reading skills, thus never fully accessing the curriculum despite being promoted to higher grades</a:t>
            </a:r>
          </a:p>
          <a:p>
            <a:r>
              <a:rPr lang="en-GB" dirty="0" smtClean="0"/>
              <a:t>Thus we recommend that DBE’s f</a:t>
            </a:r>
            <a:r>
              <a:rPr lang="en-GB" dirty="0" smtClean="0"/>
              <a:t>oundational goal </a:t>
            </a:r>
            <a:r>
              <a:rPr lang="en-GB" dirty="0" smtClean="0"/>
              <a:t>should be: </a:t>
            </a:r>
            <a:r>
              <a:rPr lang="en-GB" dirty="0" smtClean="0">
                <a:solidFill>
                  <a:schemeClr val="accent3">
                    <a:lumMod val="75000"/>
                  </a:schemeClr>
                </a:solidFill>
              </a:rPr>
              <a:t>“Every child must learn to read for meaning by the end of Grade 3.” </a:t>
            </a:r>
          </a:p>
          <a:p>
            <a:pPr lvl="1" algn="ctr"/>
            <a:r>
              <a:rPr lang="en-GB" sz="3600" b="1" dirty="0" smtClean="0"/>
              <a:t>This goal is measurable, understandable, pedagogically sound</a:t>
            </a:r>
          </a:p>
        </p:txBody>
      </p:sp>
    </p:spTree>
    <p:extLst>
      <p:ext uri="{BB962C8B-B14F-4D97-AF65-F5344CB8AC3E}">
        <p14:creationId xmlns:p14="http://schemas.microsoft.com/office/powerpoint/2010/main" val="127529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sz="2400" dirty="0" smtClean="0"/>
              <a:t>% </a:t>
            </a:r>
            <a:r>
              <a:rPr lang="en-GB" sz="2400" dirty="0"/>
              <a:t>of </a:t>
            </a:r>
            <a:r>
              <a:rPr lang="en-GB" sz="2400" dirty="0" smtClean="0"/>
              <a:t>Gr4 </a:t>
            </a:r>
            <a:r>
              <a:rPr lang="en-GB" sz="2400" dirty="0"/>
              <a:t>students that are (1) illiterate and (2) cannot read for meaning in </a:t>
            </a:r>
            <a:r>
              <a:rPr lang="en-GB" sz="2400" dirty="0" smtClean="0"/>
              <a:t>the FP </a:t>
            </a:r>
            <a:r>
              <a:rPr lang="en-GB" sz="2400" dirty="0"/>
              <a:t>LOLT of the </a:t>
            </a:r>
            <a:r>
              <a:rPr lang="en-GB" sz="2400" dirty="0" smtClean="0"/>
              <a:t>school</a:t>
            </a:r>
            <a:endParaRPr lang="en-ZA" sz="1800" dirty="0"/>
          </a:p>
        </p:txBody>
      </p:sp>
      <p:sp>
        <p:nvSpPr>
          <p:cNvPr id="5" name="Content Placeholder 4"/>
          <p:cNvSpPr>
            <a:spLocks noGrp="1"/>
          </p:cNvSpPr>
          <p:nvPr>
            <p:ph idx="1"/>
          </p:nvPr>
        </p:nvSpPr>
        <p:spPr/>
        <p:txBody>
          <a:bodyPr/>
          <a:lstStyle/>
          <a:p>
            <a:pPr marL="0" indent="0">
              <a:buNone/>
            </a:pPr>
            <a:endParaRPr lang="en-GB" dirty="0"/>
          </a:p>
          <a:p>
            <a:pPr marL="0" indent="0">
              <a:buNone/>
            </a:pPr>
            <a:endParaRPr lang="en-GB" dirty="0"/>
          </a:p>
          <a:p>
            <a:endParaRPr lang="en-ZA"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900532"/>
            <a:ext cx="8703468" cy="576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55576" y="900532"/>
            <a:ext cx="2808312" cy="307777"/>
          </a:xfrm>
          <a:prstGeom prst="rect">
            <a:avLst/>
          </a:prstGeom>
          <a:noFill/>
        </p:spPr>
        <p:txBody>
          <a:bodyPr wrap="square" rtlCol="0">
            <a:spAutoFit/>
          </a:bodyPr>
          <a:lstStyle/>
          <a:p>
            <a:r>
              <a:rPr lang="en-ZA" sz="1400" b="1" dirty="0" smtClean="0">
                <a:solidFill>
                  <a:srgbClr val="7030A0"/>
                </a:solidFill>
              </a:rPr>
              <a:t>Source</a:t>
            </a:r>
            <a:r>
              <a:rPr lang="en-ZA" sz="1400" dirty="0" smtClean="0">
                <a:solidFill>
                  <a:srgbClr val="7030A0"/>
                </a:solidFill>
              </a:rPr>
              <a:t>: Based on prePIRLS 2011</a:t>
            </a:r>
            <a:endParaRPr lang="en-ZA" sz="1400" dirty="0">
              <a:solidFill>
                <a:srgbClr val="7030A0"/>
              </a:solidFill>
            </a:endParaRPr>
          </a:p>
        </p:txBody>
      </p:sp>
    </p:spTree>
    <p:extLst>
      <p:ext uri="{BB962C8B-B14F-4D97-AF65-F5344CB8AC3E}">
        <p14:creationId xmlns:p14="http://schemas.microsoft.com/office/powerpoint/2010/main" val="3130056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dirty="0" smtClean="0"/>
              <a:t>Oral </a:t>
            </a:r>
            <a:r>
              <a:rPr lang="en-GB" sz="2400" dirty="0"/>
              <a:t>reading fluency scores </a:t>
            </a:r>
            <a:r>
              <a:rPr lang="en-GB" sz="2400" dirty="0" smtClean="0"/>
              <a:t>for </a:t>
            </a:r>
            <a:r>
              <a:rPr lang="en-GB" sz="2400" dirty="0"/>
              <a:t>rural </a:t>
            </a:r>
            <a:r>
              <a:rPr lang="en-GB" sz="2400" dirty="0" smtClean="0"/>
              <a:t>SA </a:t>
            </a:r>
            <a:r>
              <a:rPr lang="en-GB" sz="2400" dirty="0"/>
              <a:t>African English Language Students (ESL) relative to Broward County ESL Students (Florida, US</a:t>
            </a:r>
            <a:r>
              <a:rPr lang="en-GB" sz="2400" dirty="0" smtClean="0"/>
              <a:t>)</a:t>
            </a:r>
            <a:endParaRPr lang="en-ZA" sz="2400" dirty="0"/>
          </a:p>
        </p:txBody>
      </p:sp>
      <p:pic>
        <p:nvPicPr>
          <p:cNvPr id="409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760" r="2583" b="6104"/>
          <a:stretch/>
        </p:blipFill>
        <p:spPr bwMode="auto">
          <a:xfrm>
            <a:off x="2" y="733530"/>
            <a:ext cx="9013370" cy="6008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004048" y="744959"/>
            <a:ext cx="3960440" cy="307777"/>
          </a:xfrm>
          <a:prstGeom prst="rect">
            <a:avLst/>
          </a:prstGeom>
          <a:noFill/>
        </p:spPr>
        <p:txBody>
          <a:bodyPr wrap="square" rtlCol="0">
            <a:spAutoFit/>
          </a:bodyPr>
          <a:lstStyle/>
          <a:p>
            <a:r>
              <a:rPr lang="en-ZA" sz="1400" b="1" dirty="0" smtClean="0">
                <a:solidFill>
                  <a:srgbClr val="7030A0"/>
                </a:solidFill>
              </a:rPr>
              <a:t>Source</a:t>
            </a:r>
            <a:r>
              <a:rPr lang="en-ZA" sz="1400" dirty="0" smtClean="0">
                <a:solidFill>
                  <a:srgbClr val="7030A0"/>
                </a:solidFill>
              </a:rPr>
              <a:t>: Draper &amp; Spaull 2015, using NEEDU data</a:t>
            </a:r>
            <a:endParaRPr lang="en-ZA" sz="1400" dirty="0">
              <a:solidFill>
                <a:srgbClr val="7030A0"/>
              </a:solidFill>
            </a:endParaRPr>
          </a:p>
        </p:txBody>
      </p:sp>
    </p:spTree>
    <p:extLst>
      <p:ext uri="{BB962C8B-B14F-4D97-AF65-F5344CB8AC3E}">
        <p14:creationId xmlns:p14="http://schemas.microsoft.com/office/powerpoint/2010/main" val="2905496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Neglect of Foundation Phase: </a:t>
            </a:r>
            <a:r>
              <a:rPr lang="en-GB" sz="2400" dirty="0" smtClean="0"/>
              <a:t>FP and </a:t>
            </a:r>
            <a:r>
              <a:rPr lang="en-GB" sz="2400" dirty="0"/>
              <a:t>FET phase </a:t>
            </a:r>
            <a:r>
              <a:rPr lang="en-GB" sz="2400" dirty="0" smtClean="0"/>
              <a:t>teachers visited </a:t>
            </a:r>
            <a:r>
              <a:rPr lang="en-GB" sz="2400" dirty="0"/>
              <a:t>by a subject/curriculum advisor during </a:t>
            </a:r>
            <a:r>
              <a:rPr lang="en-GB" sz="2400" dirty="0" smtClean="0"/>
              <a:t>2011</a:t>
            </a:r>
            <a:endParaRPr lang="en-ZA" sz="2400"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54047"/>
            <a:ext cx="8978810" cy="5987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12160" y="1030298"/>
            <a:ext cx="2736304" cy="307777"/>
          </a:xfrm>
          <a:prstGeom prst="rect">
            <a:avLst/>
          </a:prstGeom>
          <a:noFill/>
        </p:spPr>
        <p:txBody>
          <a:bodyPr wrap="square" rtlCol="0">
            <a:spAutoFit/>
          </a:bodyPr>
          <a:lstStyle/>
          <a:p>
            <a:r>
              <a:rPr lang="en-ZA" sz="1400" b="1" dirty="0" smtClean="0">
                <a:solidFill>
                  <a:srgbClr val="7030A0"/>
                </a:solidFill>
              </a:rPr>
              <a:t>Source</a:t>
            </a:r>
            <a:r>
              <a:rPr lang="en-ZA" sz="1400" dirty="0" smtClean="0">
                <a:solidFill>
                  <a:srgbClr val="7030A0"/>
                </a:solidFill>
              </a:rPr>
              <a:t>: Wills 2015, using SMS data</a:t>
            </a:r>
            <a:endParaRPr lang="en-ZA" sz="1400" dirty="0">
              <a:solidFill>
                <a:srgbClr val="7030A0"/>
              </a:solidFill>
            </a:endParaRPr>
          </a:p>
        </p:txBody>
      </p:sp>
    </p:spTree>
    <p:extLst>
      <p:ext uri="{BB962C8B-B14F-4D97-AF65-F5344CB8AC3E}">
        <p14:creationId xmlns:p14="http://schemas.microsoft.com/office/powerpoint/2010/main" val="7999030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lvl="0" indent="0">
              <a:buNone/>
            </a:pPr>
            <a:r>
              <a:rPr lang="en-GB" dirty="0" smtClean="0"/>
              <a:t>The Binding Constraints Approach</a:t>
            </a:r>
            <a:endParaRPr lang="en-ZA" dirty="0"/>
          </a:p>
        </p:txBody>
      </p:sp>
      <p:sp>
        <p:nvSpPr>
          <p:cNvPr id="3" name="Content Placeholder 2"/>
          <p:cNvSpPr>
            <a:spLocks noGrp="1"/>
          </p:cNvSpPr>
          <p:nvPr>
            <p:ph idx="1"/>
          </p:nvPr>
        </p:nvSpPr>
        <p:spPr/>
        <p:txBody>
          <a:bodyPr>
            <a:normAutofit/>
          </a:bodyPr>
          <a:lstStyle/>
          <a:p>
            <a:r>
              <a:rPr lang="en-GB" dirty="0" smtClean="0"/>
              <a:t>Not all constraints bind equally, thus need to prioritise</a:t>
            </a:r>
          </a:p>
          <a:p>
            <a:pPr lvl="1"/>
            <a:r>
              <a:rPr lang="en-GB" sz="3200" dirty="0" smtClean="0">
                <a:solidFill>
                  <a:srgbClr val="00B050"/>
                </a:solidFill>
              </a:rPr>
              <a:t>“... senior public officials should focus most of their attention on a few strategic priorities”</a:t>
            </a:r>
            <a:r>
              <a:rPr lang="en-GB" sz="3200" dirty="0" smtClean="0">
                <a:solidFill>
                  <a:srgbClr val="00B050"/>
                </a:solidFill>
              </a:rPr>
              <a:t>  (NDP) </a:t>
            </a:r>
            <a:endParaRPr lang="en-GB" sz="3200" dirty="0" smtClean="0">
              <a:solidFill>
                <a:srgbClr val="00B050"/>
              </a:solidFill>
            </a:endParaRPr>
          </a:p>
          <a:p>
            <a:r>
              <a:rPr lang="en-GB" dirty="0" smtClean="0"/>
              <a:t>Certain things must be tackled first, as they preclude progress in other areas</a:t>
            </a:r>
          </a:p>
          <a:p>
            <a:r>
              <a:rPr lang="en-GB" dirty="0" smtClean="0"/>
              <a:t>Impossible for government to focus on many interventions at once – better to do a few well</a:t>
            </a:r>
            <a:endParaRPr lang="en-ZA" dirty="0" smtClean="0"/>
          </a:p>
        </p:txBody>
      </p:sp>
    </p:spTree>
    <p:extLst>
      <p:ext uri="{BB962C8B-B14F-4D97-AF65-F5344CB8AC3E}">
        <p14:creationId xmlns:p14="http://schemas.microsoft.com/office/powerpoint/2010/main" val="406917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cstate="print">
            <a:extLst>
              <a:ext uri="{28A0092B-C50C-407E-A947-70E740481C1C}">
                <a14:useLocalDpi xmlns:a14="http://schemas.microsoft.com/office/drawing/2010/main" val="0"/>
              </a:ext>
            </a:extLst>
          </a:blip>
          <a:srcRect l="2460" t="1567" r="2956" b="2172"/>
          <a:stretch/>
        </p:blipFill>
        <p:spPr bwMode="auto">
          <a:xfrm>
            <a:off x="-108520" y="0"/>
            <a:ext cx="9252520" cy="685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116738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GB" sz="3000" dirty="0" smtClean="0"/>
              <a:t>Binding Constraint #1: Weak Institutional Functionality </a:t>
            </a:r>
            <a:endParaRPr lang="en-ZA" sz="3000" dirty="0"/>
          </a:p>
        </p:txBody>
      </p:sp>
      <p:sp>
        <p:nvSpPr>
          <p:cNvPr id="3" name="Content Placeholder 2"/>
          <p:cNvSpPr>
            <a:spLocks noGrp="1"/>
          </p:cNvSpPr>
          <p:nvPr>
            <p:ph idx="1"/>
          </p:nvPr>
        </p:nvSpPr>
        <p:spPr/>
        <p:txBody>
          <a:bodyPr>
            <a:normAutofit lnSpcReduction="10000"/>
          </a:bodyPr>
          <a:lstStyle/>
          <a:p>
            <a:r>
              <a:rPr lang="en-GB" dirty="0" smtClean="0"/>
              <a:t>Given </a:t>
            </a:r>
            <a:r>
              <a:rPr lang="en-GB" dirty="0" smtClean="0"/>
              <a:t>education </a:t>
            </a:r>
            <a:r>
              <a:rPr lang="en-GB" dirty="0" smtClean="0"/>
              <a:t>decentralisation, implementation depends on provincial functionality </a:t>
            </a:r>
          </a:p>
          <a:p>
            <a:r>
              <a:rPr lang="en-GB" dirty="0" smtClean="0"/>
              <a:t>Difficult to quantify importance of </a:t>
            </a:r>
            <a:r>
              <a:rPr lang="en-GB" dirty="0" smtClean="0"/>
              <a:t>state functionality</a:t>
            </a:r>
          </a:p>
          <a:p>
            <a:pPr lvl="1"/>
            <a:r>
              <a:rPr lang="en-GB" dirty="0" smtClean="0"/>
              <a:t>Due to border changes in 2005, some schools changed provinces.  </a:t>
            </a:r>
            <a:r>
              <a:rPr lang="en-GB" dirty="0" smtClean="0"/>
              <a:t>Gustafsson &amp; Taylor (2016) used this to </a:t>
            </a:r>
            <a:r>
              <a:rPr lang="en-GB" b="1" dirty="0" smtClean="0"/>
              <a:t>measure improvements</a:t>
            </a:r>
            <a:r>
              <a:rPr lang="en-GB" b="1" baseline="0" dirty="0" smtClean="0"/>
              <a:t> in </a:t>
            </a:r>
            <a:r>
              <a:rPr lang="en-GB" b="1" dirty="0" smtClean="0"/>
              <a:t>matric results over</a:t>
            </a:r>
            <a:r>
              <a:rPr lang="en-GB" b="1" baseline="0" dirty="0" smtClean="0"/>
              <a:t> </a:t>
            </a:r>
            <a:r>
              <a:rPr lang="en-GB" b="1" dirty="0" smtClean="0"/>
              <a:t>five years for schools transferred </a:t>
            </a:r>
            <a:r>
              <a:rPr lang="en-GB" dirty="0" smtClean="0"/>
              <a:t>from Northwest to Gauteng</a:t>
            </a:r>
          </a:p>
          <a:p>
            <a:r>
              <a:rPr lang="en-GB" dirty="0" smtClean="0"/>
              <a:t>This shows the clear importance of improving administration of under-performing provinces</a:t>
            </a:r>
            <a:endParaRPr lang="en-ZA" dirty="0" smtClean="0"/>
          </a:p>
        </p:txBody>
      </p:sp>
    </p:spTree>
    <p:extLst>
      <p:ext uri="{BB962C8B-B14F-4D97-AF65-F5344CB8AC3E}">
        <p14:creationId xmlns:p14="http://schemas.microsoft.com/office/powerpoint/2010/main" val="87342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GB" sz="3200" dirty="0" smtClean="0"/>
              <a:t>Binding Constraint #2: Undue union influence </a:t>
            </a:r>
            <a:endParaRPr lang="en-ZA" sz="3200" dirty="0"/>
          </a:p>
        </p:txBody>
      </p:sp>
      <p:sp>
        <p:nvSpPr>
          <p:cNvPr id="3" name="Content Placeholder 2"/>
          <p:cNvSpPr>
            <a:spLocks noGrp="1"/>
          </p:cNvSpPr>
          <p:nvPr>
            <p:ph idx="1"/>
          </p:nvPr>
        </p:nvSpPr>
        <p:spPr/>
        <p:txBody>
          <a:bodyPr>
            <a:normAutofit fontScale="70000" lnSpcReduction="20000"/>
          </a:bodyPr>
          <a:lstStyle/>
          <a:p>
            <a:r>
              <a:rPr lang="en-GB" sz="3400" dirty="0" smtClean="0"/>
              <a:t>Concern that influence of trade unions, specifically SADTU, interferes with the </a:t>
            </a:r>
            <a:r>
              <a:rPr lang="en-GB" sz="3400" dirty="0" smtClean="0"/>
              <a:t>system’s </a:t>
            </a:r>
            <a:r>
              <a:rPr lang="en-GB" sz="3400" dirty="0" smtClean="0"/>
              <a:t>ability to act in the best interests of children</a:t>
            </a:r>
          </a:p>
          <a:p>
            <a:r>
              <a:rPr lang="en-GB" sz="3400" dirty="0" smtClean="0"/>
              <a:t>This undermines efforts to implement more accountability and compromises capabilities</a:t>
            </a:r>
          </a:p>
          <a:p>
            <a:r>
              <a:rPr lang="en-GB" sz="3400" dirty="0"/>
              <a:t>M</a:t>
            </a:r>
            <a:r>
              <a:rPr lang="en-GB" sz="3400" dirty="0" smtClean="0"/>
              <a:t>echanisms of undue union influence:</a:t>
            </a:r>
          </a:p>
          <a:p>
            <a:pPr lvl="1"/>
            <a:r>
              <a:rPr lang="en-GB" dirty="0" smtClean="0"/>
              <a:t>(1) Compromised post-provisioning, thus overspending on teacher salaries</a:t>
            </a:r>
          </a:p>
          <a:p>
            <a:pPr lvl="1"/>
            <a:r>
              <a:rPr lang="en-GB" dirty="0" smtClean="0"/>
              <a:t>(2) Compromised design and implementation of accountability systems</a:t>
            </a:r>
          </a:p>
          <a:p>
            <a:pPr lvl="1"/>
            <a:r>
              <a:rPr lang="en-GB" dirty="0" smtClean="0"/>
              <a:t>(3) Compromised independence and accountability function of SACE</a:t>
            </a:r>
          </a:p>
          <a:p>
            <a:pPr lvl="1"/>
            <a:r>
              <a:rPr lang="en-GB" dirty="0" smtClean="0"/>
              <a:t>(4) Compromised bureaucratic accountability</a:t>
            </a:r>
          </a:p>
          <a:p>
            <a:pPr lvl="1"/>
            <a:r>
              <a:rPr lang="en-GB" dirty="0" smtClean="0"/>
              <a:t>(5) Compromised levels of citizen trust in the public education sector</a:t>
            </a:r>
          </a:p>
          <a:p>
            <a:pPr lvl="0"/>
            <a:r>
              <a:rPr lang="en-GB" sz="3400" dirty="0" smtClean="0"/>
              <a:t>Especially important in appointments and promotions</a:t>
            </a:r>
          </a:p>
          <a:p>
            <a:pPr lvl="0"/>
            <a:r>
              <a:rPr lang="en-GB" sz="3400" dirty="0" smtClean="0"/>
              <a:t>Nepotistic or corrupt appointments linked serious and systemic; Volmink Commission makes some important recommendations</a:t>
            </a:r>
          </a:p>
          <a:p>
            <a:pPr lvl="0"/>
            <a:r>
              <a:rPr lang="en-GB" sz="3400" dirty="0" smtClean="0"/>
              <a:t>Addressing this is even more urgent given that large number of principals will retire in the next five years (</a:t>
            </a:r>
            <a:r>
              <a:rPr lang="en-GB" sz="3400" baseline="0" dirty="0" smtClean="0"/>
              <a:t>Wills (2015))</a:t>
            </a:r>
          </a:p>
        </p:txBody>
      </p:sp>
    </p:spTree>
    <p:extLst>
      <p:ext uri="{BB962C8B-B14F-4D97-AF65-F5344CB8AC3E}">
        <p14:creationId xmlns:p14="http://schemas.microsoft.com/office/powerpoint/2010/main" val="1721158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pPr lvl="0"/>
            <a:r>
              <a:rPr lang="en-GB" sz="2800" dirty="0" smtClean="0"/>
              <a:t>Binding Constraint #3: Weak teacher content knowledge &amp; pedagogical skills </a:t>
            </a:r>
            <a:endParaRPr lang="en-ZA" sz="2800" dirty="0"/>
          </a:p>
        </p:txBody>
      </p:sp>
      <p:sp>
        <p:nvSpPr>
          <p:cNvPr id="3" name="Content Placeholder 2"/>
          <p:cNvSpPr>
            <a:spLocks noGrp="1"/>
          </p:cNvSpPr>
          <p:nvPr>
            <p:ph idx="1"/>
          </p:nvPr>
        </p:nvSpPr>
        <p:spPr/>
        <p:txBody>
          <a:bodyPr>
            <a:normAutofit fontScale="92500"/>
          </a:bodyPr>
          <a:lstStyle/>
          <a:p>
            <a:r>
              <a:rPr lang="en-GB" dirty="0" smtClean="0"/>
              <a:t>Many teachers lack basic content knowledge and pedagogical skills</a:t>
            </a:r>
          </a:p>
          <a:p>
            <a:pPr lvl="1"/>
            <a:r>
              <a:rPr lang="en-GB" dirty="0" smtClean="0">
                <a:solidFill>
                  <a:srgbClr val="00B050"/>
                </a:solidFill>
              </a:rPr>
              <a:t>SACMEQ 2007 </a:t>
            </a:r>
            <a:r>
              <a:rPr lang="en-ZA" dirty="0" smtClean="0">
                <a:solidFill>
                  <a:srgbClr val="00B050"/>
                </a:solidFill>
              </a:rPr>
              <a:t>showed that only 32% of Gr6 maths teachers in SA had desirable subject knowledge, compared with Kenya (90%), Zimbabwe (76%), Swaziland (55%)</a:t>
            </a:r>
          </a:p>
          <a:p>
            <a:pPr lvl="2"/>
            <a:r>
              <a:rPr lang="en-ZA" baseline="0" dirty="0" smtClean="0">
                <a:solidFill>
                  <a:srgbClr val="00B050"/>
                </a:solidFill>
              </a:rPr>
              <a:t>In </a:t>
            </a:r>
            <a:r>
              <a:rPr lang="en-ZA" dirty="0" smtClean="0">
                <a:solidFill>
                  <a:srgbClr val="00B050"/>
                </a:solidFill>
              </a:rPr>
              <a:t>Mpumalanga only</a:t>
            </a:r>
            <a:r>
              <a:rPr lang="en-ZA" baseline="0" dirty="0" smtClean="0">
                <a:solidFill>
                  <a:srgbClr val="00B050"/>
                </a:solidFill>
              </a:rPr>
              <a:t> 4%</a:t>
            </a:r>
            <a:r>
              <a:rPr lang="en-ZA" dirty="0" smtClean="0">
                <a:solidFill>
                  <a:srgbClr val="00B050"/>
                </a:solidFill>
              </a:rPr>
              <a:t>, in WCape 64%</a:t>
            </a:r>
          </a:p>
          <a:p>
            <a:pPr lvl="1"/>
            <a:r>
              <a:rPr lang="en-GB" dirty="0" smtClean="0">
                <a:solidFill>
                  <a:srgbClr val="00B050"/>
                </a:solidFill>
              </a:rPr>
              <a:t>79% of Gr6 maths teachers have content knowledge level below Gr6/7 level, especially in poorest four quintiles</a:t>
            </a:r>
          </a:p>
          <a:p>
            <a:r>
              <a:rPr lang="en-GB" dirty="0" smtClean="0"/>
              <a:t>Hoadley’s (2016) literature review, in combination with existing research, confirms that weak teacher knowledge creates a low ceiling</a:t>
            </a:r>
          </a:p>
        </p:txBody>
      </p:sp>
    </p:spTree>
    <p:extLst>
      <p:ext uri="{BB962C8B-B14F-4D97-AF65-F5344CB8AC3E}">
        <p14:creationId xmlns:p14="http://schemas.microsoft.com/office/powerpoint/2010/main" val="115955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a:t>%</a:t>
            </a:r>
            <a:r>
              <a:rPr lang="en-ZA" sz="2800" dirty="0" smtClean="0"/>
              <a:t> of Gr6 students </a:t>
            </a:r>
            <a:r>
              <a:rPr lang="en-ZA" sz="2800" dirty="0"/>
              <a:t>with </a:t>
            </a:r>
            <a:r>
              <a:rPr lang="en-ZA" sz="2800" dirty="0" smtClean="0"/>
              <a:t>teachers </a:t>
            </a:r>
            <a:r>
              <a:rPr lang="en-ZA" sz="2800" dirty="0"/>
              <a:t>with desirable levels of </a:t>
            </a:r>
            <a:r>
              <a:rPr lang="en-ZA" sz="2800" dirty="0" smtClean="0"/>
              <a:t>maths </a:t>
            </a:r>
            <a:r>
              <a:rPr lang="en-ZA" sz="2800" dirty="0"/>
              <a:t>subject knowledge (SACMEQ, 2007</a:t>
            </a:r>
            <a:r>
              <a:rPr lang="en-ZA" sz="2800" dirty="0" smtClean="0"/>
              <a:t>)</a:t>
            </a:r>
            <a:endParaRPr lang="en-ZA" sz="2800" dirty="0"/>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636" y="1052736"/>
            <a:ext cx="9124364"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148064" y="1676182"/>
            <a:ext cx="4010468" cy="338554"/>
          </a:xfrm>
          <a:prstGeom prst="rect">
            <a:avLst/>
          </a:prstGeom>
          <a:noFill/>
        </p:spPr>
        <p:txBody>
          <a:bodyPr wrap="square" rtlCol="0">
            <a:spAutoFit/>
          </a:bodyPr>
          <a:lstStyle/>
          <a:p>
            <a:r>
              <a:rPr lang="en-ZA" sz="1600" b="1" dirty="0" smtClean="0">
                <a:solidFill>
                  <a:srgbClr val="7030A0"/>
                </a:solidFill>
              </a:rPr>
              <a:t>Source</a:t>
            </a:r>
            <a:r>
              <a:rPr lang="en-ZA" sz="1600" dirty="0" smtClean="0">
                <a:solidFill>
                  <a:srgbClr val="7030A0"/>
                </a:solidFill>
              </a:rPr>
              <a:t>: Own </a:t>
            </a:r>
            <a:r>
              <a:rPr lang="en-ZA" sz="1600" dirty="0">
                <a:solidFill>
                  <a:srgbClr val="7030A0"/>
                </a:solidFill>
              </a:rPr>
              <a:t>analysis using </a:t>
            </a:r>
            <a:r>
              <a:rPr lang="en-ZA" sz="1600" dirty="0" err="1">
                <a:solidFill>
                  <a:srgbClr val="7030A0"/>
                </a:solidFill>
              </a:rPr>
              <a:t>Hungi</a:t>
            </a:r>
            <a:r>
              <a:rPr lang="en-ZA" sz="1600" dirty="0">
                <a:solidFill>
                  <a:srgbClr val="7030A0"/>
                </a:solidFill>
              </a:rPr>
              <a:t> et al. (</a:t>
            </a:r>
            <a:r>
              <a:rPr lang="en-ZA" sz="1600" dirty="0" smtClean="0">
                <a:solidFill>
                  <a:srgbClr val="7030A0"/>
                </a:solidFill>
              </a:rPr>
              <a:t>2011)</a:t>
            </a:r>
            <a:endParaRPr lang="en-ZA" sz="1600" dirty="0">
              <a:solidFill>
                <a:srgbClr val="7030A0"/>
              </a:solidFill>
            </a:endParaRPr>
          </a:p>
        </p:txBody>
      </p:sp>
    </p:spTree>
    <p:extLst>
      <p:ext uri="{BB962C8B-B14F-4D97-AF65-F5344CB8AC3E}">
        <p14:creationId xmlns:p14="http://schemas.microsoft.com/office/powerpoint/2010/main" val="24867374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08504" cy="764704"/>
          </a:xfrm>
        </p:spPr>
        <p:txBody>
          <a:bodyPr>
            <a:noAutofit/>
          </a:bodyPr>
          <a:lstStyle/>
          <a:p>
            <a:pPr lvl="0"/>
            <a:r>
              <a:rPr lang="en-GB" sz="2800" dirty="0" smtClean="0"/>
              <a:t>Binding Constraint #4: Wasted learning time and insufficient opportunity to learn (OTL)</a:t>
            </a:r>
            <a:endParaRPr lang="en-ZA" sz="2800" dirty="0"/>
          </a:p>
        </p:txBody>
      </p:sp>
      <p:sp>
        <p:nvSpPr>
          <p:cNvPr id="3" name="Content Placeholder 2"/>
          <p:cNvSpPr>
            <a:spLocks noGrp="1"/>
          </p:cNvSpPr>
          <p:nvPr>
            <p:ph idx="1"/>
          </p:nvPr>
        </p:nvSpPr>
        <p:spPr>
          <a:xfrm>
            <a:off x="179512" y="908720"/>
            <a:ext cx="8856984" cy="5760640"/>
          </a:xfrm>
        </p:spPr>
        <p:txBody>
          <a:bodyPr>
            <a:noAutofit/>
          </a:bodyPr>
          <a:lstStyle/>
          <a:p>
            <a:r>
              <a:rPr lang="en-GB" sz="1800" dirty="0" smtClean="0"/>
              <a:t>Low OTL could result from either lack of capacity (teachers lack the knowledge to teach some content areas) or of accountability (no monitoring by principal, district officials)</a:t>
            </a:r>
            <a:endParaRPr lang="en-ZA" sz="1800" dirty="0" smtClean="0"/>
          </a:p>
          <a:p>
            <a:r>
              <a:rPr lang="en-GB" sz="1800" dirty="0" smtClean="0"/>
              <a:t>SA studies show less than half of curriculum is covered,  fewer than half lessons taught</a:t>
            </a:r>
          </a:p>
          <a:p>
            <a:pPr marL="457200" lvl="1" indent="0">
              <a:buNone/>
            </a:pPr>
            <a:r>
              <a:rPr lang="en-GB" sz="1600" dirty="0" smtClean="0">
                <a:solidFill>
                  <a:srgbClr val="00B050"/>
                </a:solidFill>
              </a:rPr>
              <a:t>NSES study showed most Gr5s write in their books at most once per week; only 3% did so every day</a:t>
            </a:r>
          </a:p>
          <a:p>
            <a:pPr marL="457200" lvl="1" indent="0">
              <a:buNone/>
            </a:pPr>
            <a:r>
              <a:rPr lang="en-GB" sz="1600" dirty="0" smtClean="0">
                <a:solidFill>
                  <a:srgbClr val="00B050"/>
                </a:solidFill>
              </a:rPr>
              <a:t>In Gr4 and Gr5 exercise books, about half of all exercises were single word exercises</a:t>
            </a:r>
          </a:p>
          <a:p>
            <a:pPr lvl="2"/>
            <a:r>
              <a:rPr lang="en-GB" sz="1600" b="1" dirty="0" smtClean="0">
                <a:solidFill>
                  <a:srgbClr val="00B050"/>
                </a:solidFill>
              </a:rPr>
              <a:t>“Of greatest concern is how little extended writing there is in the books…, learners write one paragraph every month and a half of school.” (Dechaisemartin, 2013)</a:t>
            </a:r>
          </a:p>
          <a:p>
            <a:pPr marL="457200" lvl="1" indent="0">
              <a:buNone/>
            </a:pPr>
            <a:r>
              <a:rPr lang="en-GB" sz="1600" dirty="0" smtClean="0">
                <a:solidFill>
                  <a:srgbClr val="00B050"/>
                </a:solidFill>
              </a:rPr>
              <a:t>44% of Gr4 students had not written any paragraphs during the entire school year </a:t>
            </a:r>
            <a:endParaRPr lang="en-ZA" sz="1600" dirty="0" smtClean="0">
              <a:solidFill>
                <a:srgbClr val="00B050"/>
              </a:solidFill>
            </a:endParaRPr>
          </a:p>
          <a:p>
            <a:r>
              <a:rPr lang="en-GB" sz="1800" dirty="0" smtClean="0"/>
              <a:t>2011 School Monitoring Survey shows only 53% of </a:t>
            </a:r>
            <a:r>
              <a:rPr lang="en-GB" sz="1800" dirty="0" smtClean="0"/>
              <a:t>Gr6 &amp; Gr9 </a:t>
            </a:r>
            <a:r>
              <a:rPr lang="en-GB" sz="1800" dirty="0" smtClean="0"/>
              <a:t>students had covered the minimum exercises needed for curriculum coverage: </a:t>
            </a:r>
            <a:r>
              <a:rPr lang="en-GB" sz="1800" dirty="0" smtClean="0"/>
              <a:t>Gauteng </a:t>
            </a:r>
            <a:r>
              <a:rPr lang="en-GB" sz="1800" dirty="0" smtClean="0"/>
              <a:t>85%, </a:t>
            </a:r>
            <a:r>
              <a:rPr lang="en-GB" sz="1800" dirty="0" smtClean="0"/>
              <a:t>WCape</a:t>
            </a:r>
            <a:r>
              <a:rPr lang="en-GB" sz="1800" dirty="0" smtClean="0"/>
              <a:t> </a:t>
            </a:r>
            <a:r>
              <a:rPr lang="en-GB" sz="1800" dirty="0" smtClean="0"/>
              <a:t>76%</a:t>
            </a:r>
            <a:r>
              <a:rPr lang="en-GB" sz="1800" dirty="0" smtClean="0"/>
              <a:t>, </a:t>
            </a:r>
            <a:r>
              <a:rPr lang="en-GB" sz="1800" dirty="0" smtClean="0"/>
              <a:t>ECape</a:t>
            </a:r>
            <a:r>
              <a:rPr lang="en-GB" sz="1800" dirty="0" smtClean="0"/>
              <a:t>27%, 24% North West</a:t>
            </a:r>
            <a:endParaRPr lang="en-ZA" sz="1800" dirty="0" smtClean="0"/>
          </a:p>
          <a:p>
            <a:r>
              <a:rPr lang="en-GB" sz="1800" dirty="0" smtClean="0"/>
              <a:t>Hoadley &amp; Galant (2016) explored workbook use as a practice, assessment or monitoring tool:</a:t>
            </a:r>
          </a:p>
          <a:p>
            <a:pPr marL="457200" lvl="1" indent="0">
              <a:buNone/>
            </a:pPr>
            <a:r>
              <a:rPr lang="en-GB" sz="1600" dirty="0" smtClean="0"/>
              <a:t>“The overall high level of curriculum compliance of the workbooks suggests they </a:t>
            </a:r>
            <a:r>
              <a:rPr lang="en-GB" sz="1600" b="1" dirty="0" smtClean="0"/>
              <a:t>could be effective as a monitoring </a:t>
            </a:r>
            <a:r>
              <a:rPr lang="en-GB" sz="1600" dirty="0" smtClean="0"/>
              <a:t>tool at a systemic level. It would </a:t>
            </a:r>
            <a:r>
              <a:rPr lang="en-GB" sz="1600" b="1" dirty="0" smtClean="0"/>
              <a:t>be possible to gain a crude measure of coverage in key content areas</a:t>
            </a:r>
            <a:r>
              <a:rPr lang="en-GB" sz="1600" dirty="0" smtClean="0"/>
              <a:t>.”</a:t>
            </a:r>
          </a:p>
          <a:p>
            <a:r>
              <a:rPr lang="en-GB" sz="1800" dirty="0" smtClean="0"/>
              <a:t>They also comment on the potential </a:t>
            </a:r>
            <a:r>
              <a:rPr lang="en-GB" sz="1800" u="sng" dirty="0" smtClean="0"/>
              <a:t>complementarity of textbook and workbook</a:t>
            </a:r>
            <a:r>
              <a:rPr lang="en-GB" sz="1800" dirty="0" smtClean="0"/>
              <a:t>: </a:t>
            </a:r>
          </a:p>
          <a:p>
            <a:pPr marL="457200" lvl="1" indent="0">
              <a:buNone/>
            </a:pPr>
            <a:r>
              <a:rPr lang="en-GB" sz="1600" dirty="0" smtClean="0"/>
              <a:t>“… (the) textbook could usefully be aligned with the workbooks. The textbook could then function as a primary transmission text, with clear conceptual signalling as well as relevant tasks, and the workbook could function as a practice tool, either for use in class or as a homework resource.”</a:t>
            </a:r>
            <a:endParaRPr lang="en-ZA" sz="1600" dirty="0" smtClean="0"/>
          </a:p>
        </p:txBody>
      </p:sp>
    </p:spTree>
    <p:extLst>
      <p:ext uri="{BB962C8B-B14F-4D97-AF65-F5344CB8AC3E}">
        <p14:creationId xmlns:p14="http://schemas.microsoft.com/office/powerpoint/2010/main" val="159366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GB" sz="3600" dirty="0" smtClean="0"/>
              <a:t>‘Roadmap for Reading’ </a:t>
            </a:r>
            <a:endParaRPr lang="en-ZA" sz="3600" dirty="0"/>
          </a:p>
        </p:txBody>
      </p:sp>
      <p:sp>
        <p:nvSpPr>
          <p:cNvPr id="3" name="Content Placeholder 2"/>
          <p:cNvSpPr>
            <a:spLocks noGrp="1"/>
          </p:cNvSpPr>
          <p:nvPr>
            <p:ph idx="1"/>
          </p:nvPr>
        </p:nvSpPr>
        <p:spPr>
          <a:xfrm>
            <a:off x="179512" y="692696"/>
            <a:ext cx="8856984" cy="5904656"/>
          </a:xfrm>
        </p:spPr>
        <p:txBody>
          <a:bodyPr>
            <a:normAutofit fontScale="92500" lnSpcReduction="10000"/>
          </a:bodyPr>
          <a:lstStyle/>
          <a:p>
            <a:r>
              <a:rPr lang="en-GB" sz="2400" dirty="0" smtClean="0"/>
              <a:t>Policy recommendations related to reading specifically (Ch10) and five other areas of policy concern (Ch11)</a:t>
            </a:r>
          </a:p>
          <a:p>
            <a:r>
              <a:rPr lang="en-GB" sz="2400" dirty="0" smtClean="0"/>
              <a:t>Chapter 10, “Roadmap for Reading”, outlines four stages for successful implementation of a national reading strategy: </a:t>
            </a:r>
          </a:p>
          <a:p>
            <a:pPr marL="457200" lvl="1" indent="0">
              <a:buNone/>
            </a:pPr>
            <a:r>
              <a:rPr lang="en-GB" sz="2000" dirty="0" smtClean="0"/>
              <a:t>(1) Prioritisation</a:t>
            </a:r>
          </a:p>
          <a:p>
            <a:pPr marL="457200" lvl="1" indent="0">
              <a:buNone/>
            </a:pPr>
            <a:r>
              <a:rPr lang="en-GB" sz="2000" dirty="0" smtClean="0"/>
              <a:t>(2) Preparation</a:t>
            </a:r>
          </a:p>
          <a:p>
            <a:pPr marL="457200" lvl="1" indent="0">
              <a:buNone/>
            </a:pPr>
            <a:r>
              <a:rPr lang="en-GB" sz="2000" dirty="0" smtClean="0"/>
              <a:t>(3) Implementation</a:t>
            </a:r>
          </a:p>
          <a:p>
            <a:pPr marL="457200" lvl="1" indent="0">
              <a:buNone/>
            </a:pPr>
            <a:r>
              <a:rPr lang="en-GB" sz="2000" dirty="0" smtClean="0"/>
              <a:t>(4) Sustainability</a:t>
            </a:r>
          </a:p>
          <a:p>
            <a:r>
              <a:rPr lang="en-GB" sz="2400" dirty="0" smtClean="0"/>
              <a:t>Across each stage six core components must be aligned:</a:t>
            </a:r>
          </a:p>
          <a:p>
            <a:pPr marL="457200" lvl="1" indent="0">
              <a:buNone/>
            </a:pPr>
            <a:r>
              <a:rPr lang="en-GB" sz="2000" dirty="0" smtClean="0"/>
              <a:t>(1) Beginning</a:t>
            </a:r>
          </a:p>
          <a:p>
            <a:pPr marL="457200" lvl="1" indent="0">
              <a:buNone/>
            </a:pPr>
            <a:r>
              <a:rPr lang="en-GB" sz="2000" dirty="0" smtClean="0"/>
              <a:t>(2) Collaboration</a:t>
            </a:r>
          </a:p>
          <a:p>
            <a:pPr marL="457200" lvl="1" indent="0">
              <a:buNone/>
            </a:pPr>
            <a:r>
              <a:rPr lang="en-GB" sz="2000" dirty="0" smtClean="0"/>
              <a:t>(3) Capacity</a:t>
            </a:r>
          </a:p>
          <a:p>
            <a:pPr marL="457200" lvl="1" indent="0">
              <a:buNone/>
            </a:pPr>
            <a:r>
              <a:rPr lang="en-GB" sz="2000" dirty="0" smtClean="0"/>
              <a:t>(4) Accountability</a:t>
            </a:r>
          </a:p>
          <a:p>
            <a:pPr marL="457200" lvl="1" indent="0">
              <a:buNone/>
            </a:pPr>
            <a:r>
              <a:rPr lang="en-GB" sz="2000" dirty="0" smtClean="0"/>
              <a:t>(5) Alignment</a:t>
            </a:r>
          </a:p>
          <a:p>
            <a:pPr marL="457200" lvl="1" indent="0">
              <a:buNone/>
            </a:pPr>
            <a:r>
              <a:rPr lang="en-GB" sz="2000" dirty="0" smtClean="0"/>
              <a:t>(6) Budget</a:t>
            </a:r>
          </a:p>
          <a:p>
            <a:r>
              <a:rPr lang="en-ZA" dirty="0" smtClean="0"/>
              <a:t>This involves detailed and concrete steps, as set out in ‘Roadmap for Reading’</a:t>
            </a:r>
            <a:endParaRPr lang="en-GB" dirty="0" smtClean="0"/>
          </a:p>
        </p:txBody>
      </p:sp>
    </p:spTree>
    <p:extLst>
      <p:ext uri="{BB962C8B-B14F-4D97-AF65-F5344CB8AC3E}">
        <p14:creationId xmlns:p14="http://schemas.microsoft.com/office/powerpoint/2010/main" val="377627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extLst>
              <a:ext uri="{28A0092B-C50C-407E-A947-70E740481C1C}">
                <a14:useLocalDpi xmlns:a14="http://schemas.microsoft.com/office/drawing/2010/main" val="0"/>
              </a:ext>
            </a:extLst>
          </a:blip>
          <a:srcRect l="1751" t="8047" r="10752" b="8988"/>
          <a:stretch/>
        </p:blipFill>
        <p:spPr bwMode="auto">
          <a:xfrm>
            <a:off x="35496" y="0"/>
            <a:ext cx="9108504"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04512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GB" sz="2800" dirty="0" smtClean="0"/>
              <a:t> </a:t>
            </a:r>
            <a:r>
              <a:rPr lang="en-GB" sz="3600" dirty="0" smtClean="0"/>
              <a:t>Five further policy recommendations</a:t>
            </a:r>
            <a:endParaRPr lang="en-ZA" sz="2800" dirty="0"/>
          </a:p>
        </p:txBody>
      </p:sp>
      <p:sp>
        <p:nvSpPr>
          <p:cNvPr id="3" name="Content Placeholder 2"/>
          <p:cNvSpPr>
            <a:spLocks noGrp="1"/>
          </p:cNvSpPr>
          <p:nvPr>
            <p:ph idx="1"/>
          </p:nvPr>
        </p:nvSpPr>
        <p:spPr/>
        <p:txBody>
          <a:bodyPr>
            <a:normAutofit fontScale="85000" lnSpcReduction="10000"/>
          </a:bodyPr>
          <a:lstStyle/>
          <a:p>
            <a:pPr marL="0" lvl="0" indent="0">
              <a:spcBef>
                <a:spcPts val="0"/>
              </a:spcBef>
              <a:spcAft>
                <a:spcPts val="1200"/>
              </a:spcAft>
              <a:buNone/>
            </a:pPr>
            <a:r>
              <a:rPr lang="en-GB" dirty="0" smtClean="0"/>
              <a:t>(1) Agreeing on minimum norms and standards for post-provisioning and implementing them within five years</a:t>
            </a:r>
          </a:p>
          <a:p>
            <a:pPr marL="0" lvl="0" indent="0">
              <a:spcBef>
                <a:spcPts val="0"/>
              </a:spcBef>
              <a:spcAft>
                <a:spcPts val="1200"/>
              </a:spcAft>
              <a:buNone/>
            </a:pPr>
            <a:r>
              <a:rPr lang="en-GB" dirty="0" smtClean="0"/>
              <a:t>(2) Utilising DBE Workbooks as a basic measure of curriculum coverage, and reformulating the ANAs as a measure of learning outcomes in primary schools</a:t>
            </a:r>
          </a:p>
          <a:p>
            <a:pPr marL="0" lvl="0" indent="0">
              <a:spcBef>
                <a:spcPts val="0"/>
              </a:spcBef>
              <a:spcAft>
                <a:spcPts val="1200"/>
              </a:spcAft>
              <a:buNone/>
            </a:pPr>
            <a:r>
              <a:rPr lang="en-GB" dirty="0" smtClean="0"/>
              <a:t>(3) Increasing the calibre of school principals by instituting independent competency assessments and performance management contracts for principals, and meritocratic appointment and promotion </a:t>
            </a:r>
            <a:r>
              <a:rPr lang="en-GB" dirty="0" smtClean="0"/>
              <a:t>processes </a:t>
            </a:r>
            <a:endParaRPr lang="en-GB" dirty="0" smtClean="0"/>
          </a:p>
          <a:p>
            <a:pPr marL="0" lvl="0" indent="0">
              <a:spcBef>
                <a:spcPts val="0"/>
              </a:spcBef>
              <a:spcAft>
                <a:spcPts val="1200"/>
              </a:spcAft>
              <a:buNone/>
            </a:pPr>
            <a:r>
              <a:rPr lang="en-GB" dirty="0" smtClean="0"/>
              <a:t>(4) Stabilising ECD by increasing funding and developing appropriate training for ECD practitioners</a:t>
            </a:r>
          </a:p>
          <a:p>
            <a:pPr marL="0" lvl="0" indent="0">
              <a:spcBef>
                <a:spcPts val="0"/>
              </a:spcBef>
              <a:spcAft>
                <a:spcPts val="1200"/>
              </a:spcAft>
              <a:buNone/>
            </a:pPr>
            <a:r>
              <a:rPr lang="en-GB" dirty="0" smtClean="0"/>
              <a:t>(5) Better utilisation of data, inter alia to eliminate understaffing in primary schools </a:t>
            </a:r>
            <a:endParaRPr lang="en-ZA" dirty="0" smtClean="0"/>
          </a:p>
        </p:txBody>
      </p:sp>
    </p:spTree>
    <p:extLst>
      <p:ext uri="{BB962C8B-B14F-4D97-AF65-F5344CB8AC3E}">
        <p14:creationId xmlns:p14="http://schemas.microsoft.com/office/powerpoint/2010/main" val="120120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2" y="-99392"/>
            <a:ext cx="9144000" cy="692696"/>
          </a:xfrm>
        </p:spPr>
        <p:txBody>
          <a:bodyPr>
            <a:normAutofit/>
          </a:bodyPr>
          <a:lstStyle/>
          <a:p>
            <a:r>
              <a:rPr lang="en-ZA" sz="3600" dirty="0" smtClean="0"/>
              <a:t>Are policy recommendations implemented?</a:t>
            </a:r>
            <a:endParaRPr lang="en-ZA" sz="3600" dirty="0"/>
          </a:p>
        </p:txBody>
      </p:sp>
      <p:sp>
        <p:nvSpPr>
          <p:cNvPr id="3" name="Content Placeholder 2"/>
          <p:cNvSpPr>
            <a:spLocks noGrp="1"/>
          </p:cNvSpPr>
          <p:nvPr>
            <p:ph idx="1"/>
          </p:nvPr>
        </p:nvSpPr>
        <p:spPr/>
        <p:txBody>
          <a:bodyPr>
            <a:normAutofit/>
          </a:bodyPr>
          <a:lstStyle/>
          <a:p>
            <a:r>
              <a:rPr lang="en-ZA" sz="2400" dirty="0" smtClean="0"/>
              <a:t>In 2010 study for WCED, we recommended that Foundation Phase </a:t>
            </a:r>
            <a:r>
              <a:rPr lang="en-ZA" sz="2400" dirty="0" smtClean="0"/>
              <a:t>classes </a:t>
            </a:r>
            <a:r>
              <a:rPr lang="en-ZA" sz="2400" dirty="0" smtClean="0"/>
              <a:t> should not exceed forty</a:t>
            </a:r>
          </a:p>
          <a:p>
            <a:r>
              <a:rPr lang="en-ZA" sz="2400" dirty="0" smtClean="0"/>
              <a:t>This was accepted and steps announced to put this into practice (building of classrooms, appointment of FP teachers)</a:t>
            </a:r>
          </a:p>
          <a:p>
            <a:r>
              <a:rPr lang="en-ZA" sz="2400" dirty="0" smtClean="0"/>
              <a:t>Not quite achieved, but now far the best placed of all provinces</a:t>
            </a:r>
          </a:p>
          <a:p>
            <a:pPr marL="0" indent="0">
              <a:buNone/>
            </a:pPr>
            <a:endParaRPr lang="en-ZA" dirty="0"/>
          </a:p>
        </p:txBody>
      </p:sp>
      <p:graphicFrame>
        <p:nvGraphicFramePr>
          <p:cNvPr id="4" name="Content Placeholder 3"/>
          <p:cNvGraphicFramePr>
            <a:graphicFrameLocks/>
          </p:cNvGraphicFramePr>
          <p:nvPr>
            <p:extLst>
              <p:ext uri="{D42A27DB-BD31-4B8C-83A1-F6EECF244321}">
                <p14:modId xmlns:p14="http://schemas.microsoft.com/office/powerpoint/2010/main" val="3941193775"/>
              </p:ext>
            </p:extLst>
          </p:nvPr>
        </p:nvGraphicFramePr>
        <p:xfrm>
          <a:off x="179388" y="3573016"/>
          <a:ext cx="8856662" cy="3284984"/>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1732" y="3068960"/>
            <a:ext cx="9144000" cy="69269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baseline="0">
                <a:solidFill>
                  <a:srgbClr val="00B050"/>
                </a:solidFill>
                <a:latin typeface="Calibri" panose="020F0502020204030204" pitchFamily="34" charset="0"/>
                <a:ea typeface="+mj-ea"/>
                <a:cs typeface="+mj-cs"/>
              </a:defRPr>
            </a:lvl1pPr>
          </a:lstStyle>
          <a:p>
            <a:r>
              <a:rPr lang="en-GB" sz="2800" dirty="0" smtClean="0"/>
              <a:t>% of FP students in classes larger than 45</a:t>
            </a:r>
            <a:endParaRPr lang="en-ZA" sz="2800" dirty="0"/>
          </a:p>
        </p:txBody>
      </p:sp>
    </p:spTree>
    <p:extLst>
      <p:ext uri="{BB962C8B-B14F-4D97-AF65-F5344CB8AC3E}">
        <p14:creationId xmlns:p14="http://schemas.microsoft.com/office/powerpoint/2010/main" val="32821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Are policy recommendations implemented?</a:t>
            </a:r>
            <a:endParaRPr lang="en-ZA" sz="3600" dirty="0"/>
          </a:p>
        </p:txBody>
      </p:sp>
      <p:sp>
        <p:nvSpPr>
          <p:cNvPr id="3" name="Content Placeholder 2"/>
          <p:cNvSpPr>
            <a:spLocks noGrp="1"/>
          </p:cNvSpPr>
          <p:nvPr>
            <p:ph idx="1"/>
          </p:nvPr>
        </p:nvSpPr>
        <p:spPr/>
        <p:txBody>
          <a:bodyPr>
            <a:normAutofit fontScale="92500" lnSpcReduction="10000"/>
          </a:bodyPr>
          <a:lstStyle/>
          <a:p>
            <a:pPr marL="0" indent="0">
              <a:buNone/>
            </a:pPr>
            <a:r>
              <a:rPr lang="en-ZA" dirty="0" smtClean="0"/>
              <a:t>“In the Foundation Phase, Professor Servaas van der Berg and his team … in 2010 carried out research on language and mathematics. The WCED is also </a:t>
            </a:r>
            <a:r>
              <a:rPr lang="en-ZA" dirty="0" smtClean="0">
                <a:solidFill>
                  <a:srgbClr val="00B050"/>
                </a:solidFill>
              </a:rPr>
              <a:t>currently implementing the recommendations</a:t>
            </a:r>
            <a:r>
              <a:rPr lang="en-ZA" dirty="0" smtClean="0"/>
              <a:t> that this research produced.</a:t>
            </a:r>
          </a:p>
          <a:p>
            <a:pPr marL="0" indent="0">
              <a:buNone/>
            </a:pPr>
            <a:r>
              <a:rPr lang="en-ZA" dirty="0" smtClean="0"/>
              <a:t>“These recommendations include, for example, </a:t>
            </a:r>
            <a:r>
              <a:rPr lang="en-ZA" dirty="0" smtClean="0">
                <a:solidFill>
                  <a:srgbClr val="00B050"/>
                </a:solidFill>
              </a:rPr>
              <a:t>regularly observing classroom practice for extended periods, specifically to observe levels of cognitive demand, pacing and time on task</a:t>
            </a:r>
            <a:r>
              <a:rPr lang="en-ZA" dirty="0" smtClean="0"/>
              <a:t>. Since the release of this research, </a:t>
            </a:r>
            <a:r>
              <a:rPr lang="en-ZA" dirty="0" smtClean="0">
                <a:solidFill>
                  <a:srgbClr val="00B050"/>
                </a:solidFill>
              </a:rPr>
              <a:t>Foundation Phase curriculum advisors have also undergone training in effective monitoring of classroom practice</a:t>
            </a:r>
            <a:r>
              <a:rPr lang="en-ZA" dirty="0" smtClean="0"/>
              <a:t>.” </a:t>
            </a:r>
            <a:r>
              <a:rPr lang="en-ZA" sz="2200" dirty="0" smtClean="0"/>
              <a:t>(Donald Grant, MEC, speech at 21st Annual SAARMSTE Meeting, 14 January 2013)</a:t>
            </a:r>
          </a:p>
          <a:p>
            <a:pPr marL="0" indent="0">
              <a:buNone/>
            </a:pPr>
            <a:endParaRPr lang="en-ZA" dirty="0"/>
          </a:p>
        </p:txBody>
      </p:sp>
    </p:spTree>
    <p:extLst>
      <p:ext uri="{BB962C8B-B14F-4D97-AF65-F5344CB8AC3E}">
        <p14:creationId xmlns:p14="http://schemas.microsoft.com/office/powerpoint/2010/main" val="207184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dirty="0" smtClean="0"/>
              <a:t>Conclusions</a:t>
            </a:r>
            <a:endParaRPr lang="en-ZA" dirty="0"/>
          </a:p>
        </p:txBody>
      </p:sp>
      <p:sp>
        <p:nvSpPr>
          <p:cNvPr id="3" name="Content Placeholder 2"/>
          <p:cNvSpPr>
            <a:spLocks noGrp="1"/>
          </p:cNvSpPr>
          <p:nvPr>
            <p:ph idx="1"/>
          </p:nvPr>
        </p:nvSpPr>
        <p:spPr>
          <a:xfrm>
            <a:off x="179512" y="692696"/>
            <a:ext cx="8856984" cy="6048672"/>
          </a:xfrm>
        </p:spPr>
        <p:txBody>
          <a:bodyPr>
            <a:noAutofit/>
          </a:bodyPr>
          <a:lstStyle/>
          <a:p>
            <a:r>
              <a:rPr lang="en-GB" sz="2400" dirty="0" smtClean="0"/>
              <a:t>Four binding constraints:</a:t>
            </a:r>
          </a:p>
          <a:p>
            <a:pPr lvl="1"/>
            <a:r>
              <a:rPr lang="en-GB" sz="2000" b="1" dirty="0" smtClean="0">
                <a:solidFill>
                  <a:srgbClr val="00B050"/>
                </a:solidFill>
              </a:rPr>
              <a:t>Weak institutional functionality</a:t>
            </a:r>
            <a:endParaRPr lang="en-ZA" sz="2000" b="1" dirty="0" smtClean="0">
              <a:solidFill>
                <a:srgbClr val="00B050"/>
              </a:solidFill>
            </a:endParaRPr>
          </a:p>
          <a:p>
            <a:pPr lvl="1"/>
            <a:r>
              <a:rPr lang="en-GB" sz="2000" b="1" dirty="0" smtClean="0">
                <a:solidFill>
                  <a:srgbClr val="00B050"/>
                </a:solidFill>
              </a:rPr>
              <a:t>Undue union influence</a:t>
            </a:r>
            <a:endParaRPr lang="en-ZA" sz="2000" b="1" dirty="0" smtClean="0">
              <a:solidFill>
                <a:srgbClr val="00B050"/>
              </a:solidFill>
            </a:endParaRPr>
          </a:p>
          <a:p>
            <a:pPr lvl="1"/>
            <a:r>
              <a:rPr lang="en-GB" sz="2000" b="1" dirty="0" smtClean="0">
                <a:solidFill>
                  <a:srgbClr val="00B050"/>
                </a:solidFill>
              </a:rPr>
              <a:t>Weak teacher content knowledge and pedagogical skill</a:t>
            </a:r>
            <a:endParaRPr lang="en-ZA" sz="2000" b="1" dirty="0" smtClean="0">
              <a:solidFill>
                <a:srgbClr val="00B050"/>
              </a:solidFill>
            </a:endParaRPr>
          </a:p>
          <a:p>
            <a:pPr lvl="1"/>
            <a:r>
              <a:rPr lang="en-GB" sz="2000" b="1" dirty="0" smtClean="0">
                <a:solidFill>
                  <a:srgbClr val="00B050"/>
                </a:solidFill>
              </a:rPr>
              <a:t>Wasted learning time</a:t>
            </a:r>
            <a:endParaRPr lang="en-ZA" sz="2000" b="1" dirty="0" smtClean="0">
              <a:solidFill>
                <a:srgbClr val="00B050"/>
              </a:solidFill>
            </a:endParaRPr>
          </a:p>
          <a:p>
            <a:r>
              <a:rPr lang="en-GB" sz="2400" dirty="0" smtClean="0"/>
              <a:t>Lack of accountability and lack of support interact – thus both need attention</a:t>
            </a:r>
          </a:p>
          <a:p>
            <a:r>
              <a:rPr lang="en-GB" sz="2400" dirty="0" smtClean="0"/>
              <a:t>Constraints and their influence cause extremely weak outcomes</a:t>
            </a:r>
          </a:p>
          <a:p>
            <a:pPr lvl="1"/>
            <a:r>
              <a:rPr lang="en-GB" sz="2000" dirty="0" smtClean="0">
                <a:solidFill>
                  <a:srgbClr val="00B050"/>
                </a:solidFill>
              </a:rPr>
              <a:t>The most alarming is the failure of most children to learn to read fluently and with comprehension in Foundation Phase</a:t>
            </a:r>
          </a:p>
          <a:p>
            <a:r>
              <a:rPr lang="en-GB" sz="2400" dirty="0" smtClean="0"/>
              <a:t>At all other levels and for all subjects, this failure then becomes an additional binding constraint that ruins the life chances of millions of children</a:t>
            </a:r>
          </a:p>
          <a:p>
            <a:r>
              <a:rPr lang="en-GB" sz="2400" dirty="0" smtClean="0"/>
              <a:t>Thus this report paid much attention to remedying this situation in early reading, as to other binding constraints</a:t>
            </a:r>
          </a:p>
          <a:p>
            <a:pPr marL="800100" lvl="2" indent="0">
              <a:buNone/>
            </a:pPr>
            <a:endParaRPr lang="en-GB" dirty="0" smtClean="0">
              <a:solidFill>
                <a:srgbClr val="00B050"/>
              </a:solidFill>
            </a:endParaRPr>
          </a:p>
          <a:p>
            <a:pPr marL="800100" lvl="2" indent="0">
              <a:buNone/>
            </a:pPr>
            <a:r>
              <a:rPr lang="en-GB" dirty="0" smtClean="0">
                <a:solidFill>
                  <a:srgbClr val="00B050"/>
                </a:solidFill>
              </a:rPr>
              <a:t>If the effect of these four binding constraints can be reduced and progress made towards the goal that all children should read fluently and with comprehension at the end of Grade 3, the education system would be well placed to make rapid progress on a broad front</a:t>
            </a:r>
            <a:endParaRPr lang="en-ZA" dirty="0" smtClean="0">
              <a:solidFill>
                <a:srgbClr val="00B050"/>
              </a:solidFill>
            </a:endParaRPr>
          </a:p>
        </p:txBody>
      </p:sp>
    </p:spTree>
    <p:extLst>
      <p:ext uri="{BB962C8B-B14F-4D97-AF65-F5344CB8AC3E}">
        <p14:creationId xmlns:p14="http://schemas.microsoft.com/office/powerpoint/2010/main" val="152134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u="sng" dirty="0" smtClean="0"/>
              <a:t>(a) Journal articles</a:t>
            </a:r>
            <a:endParaRPr lang="en-ZA" dirty="0"/>
          </a:p>
        </p:txBody>
      </p:sp>
      <p:sp>
        <p:nvSpPr>
          <p:cNvPr id="3" name="Content Placeholder 2"/>
          <p:cNvSpPr>
            <a:spLocks noGrp="1"/>
          </p:cNvSpPr>
          <p:nvPr>
            <p:ph idx="1"/>
          </p:nvPr>
        </p:nvSpPr>
        <p:spPr/>
        <p:txBody>
          <a:bodyPr>
            <a:noAutofit/>
          </a:bodyPr>
          <a:lstStyle/>
          <a:p>
            <a:pPr>
              <a:buFont typeface="+mj-lt"/>
              <a:buAutoNum type="arabicPeriod"/>
            </a:pPr>
            <a:r>
              <a:rPr lang="en-GB" sz="1600" dirty="0" smtClean="0"/>
              <a:t>Taylor</a:t>
            </a:r>
            <a:r>
              <a:rPr lang="en-GB" sz="1600" dirty="0"/>
              <a:t>, N &amp; Mabogoane, T. (2015) Editorial: Policy research comes of age in South Africa. </a:t>
            </a:r>
            <a:r>
              <a:rPr lang="en-GB" sz="1600" i="1" dirty="0"/>
              <a:t>South African Journal of Childhood </a:t>
            </a:r>
            <a:r>
              <a:rPr lang="en-GB" sz="1600" i="1" dirty="0" smtClean="0"/>
              <a:t>Education</a:t>
            </a:r>
            <a:r>
              <a:rPr lang="en-GB" sz="1600" dirty="0" smtClean="0"/>
              <a:t> </a:t>
            </a:r>
            <a:r>
              <a:rPr lang="en-GB" sz="1600" dirty="0"/>
              <a:t>5(2) ppi-xvi</a:t>
            </a:r>
            <a:endParaRPr lang="en-ZA" sz="1600" dirty="0"/>
          </a:p>
          <a:p>
            <a:pPr>
              <a:buFont typeface="+mj-lt"/>
              <a:buAutoNum type="arabicPeriod"/>
            </a:pPr>
            <a:r>
              <a:rPr lang="en-GB" sz="1600" dirty="0"/>
              <a:t>Kotzé, J. (2015) Can pre-grade R be the stepping stone to social equality in South Africa? </a:t>
            </a:r>
            <a:r>
              <a:rPr lang="en-GB" sz="1600" i="1" dirty="0"/>
              <a:t>South African Journal of Childhood </a:t>
            </a:r>
            <a:r>
              <a:rPr lang="en-GB" sz="1600" i="1" dirty="0" smtClean="0"/>
              <a:t>Education</a:t>
            </a:r>
            <a:r>
              <a:rPr lang="en-GB" sz="1600" dirty="0" smtClean="0"/>
              <a:t> </a:t>
            </a:r>
            <a:r>
              <a:rPr lang="en-GB" sz="1600" dirty="0"/>
              <a:t>5(2) pp1-27</a:t>
            </a:r>
            <a:endParaRPr lang="en-ZA" sz="1600" dirty="0"/>
          </a:p>
          <a:p>
            <a:pPr>
              <a:buFont typeface="+mj-lt"/>
              <a:buAutoNum type="arabicPeriod"/>
            </a:pPr>
            <a:r>
              <a:rPr lang="en-GB" sz="1600" dirty="0"/>
              <a:t>Van der Berg, S. (2015) What the annual national assessments can tell us about the learning deficits over the education system and the school career. </a:t>
            </a:r>
            <a:r>
              <a:rPr lang="en-GB" sz="1600" i="1" dirty="0"/>
              <a:t>South African Journal of Childhood </a:t>
            </a:r>
            <a:r>
              <a:rPr lang="en-GB" sz="1600" i="1" dirty="0" smtClean="0"/>
              <a:t>Education</a:t>
            </a:r>
            <a:r>
              <a:rPr lang="en-GB" sz="1600" dirty="0" smtClean="0"/>
              <a:t> </a:t>
            </a:r>
            <a:r>
              <a:rPr lang="en-GB" sz="1600" dirty="0"/>
              <a:t>5(2) pp28-43</a:t>
            </a:r>
            <a:endParaRPr lang="en-ZA" sz="1600" dirty="0"/>
          </a:p>
          <a:p>
            <a:pPr>
              <a:buFont typeface="+mj-lt"/>
              <a:buAutoNum type="arabicPeriod"/>
            </a:pPr>
            <a:r>
              <a:rPr lang="en-GB" sz="1600" dirty="0"/>
              <a:t>Draper, K &amp; Spaull, N. (2015</a:t>
            </a:r>
            <a:r>
              <a:rPr lang="en-GB" sz="1600" dirty="0" smtClean="0"/>
              <a:t>). </a:t>
            </a:r>
            <a:r>
              <a:rPr lang="en-GB" sz="1600" dirty="0"/>
              <a:t>Examining oral reading fluency among Grade 5 rural English second Language (ESL) learners in South Africa: An Analysis of NEEDU 2013. </a:t>
            </a:r>
            <a:r>
              <a:rPr lang="en-GB" sz="1600" i="1" dirty="0"/>
              <a:t>South African Journal of Childhood </a:t>
            </a:r>
            <a:r>
              <a:rPr lang="en-GB" sz="1600" i="1" dirty="0" smtClean="0"/>
              <a:t>Education</a:t>
            </a:r>
            <a:r>
              <a:rPr lang="en-GB" sz="1600" dirty="0" smtClean="0"/>
              <a:t> </a:t>
            </a:r>
            <a:r>
              <a:rPr lang="en-GB" sz="1600" dirty="0"/>
              <a:t>5(2) pp44-77</a:t>
            </a:r>
            <a:endParaRPr lang="en-ZA" sz="1600" dirty="0"/>
          </a:p>
          <a:p>
            <a:pPr>
              <a:buFont typeface="+mj-lt"/>
              <a:buAutoNum type="arabicPeriod"/>
            </a:pPr>
            <a:r>
              <a:rPr lang="en-GB" sz="1600" dirty="0"/>
              <a:t>Van der Berg, S &amp; Shepherd, D. (2015</a:t>
            </a:r>
            <a:r>
              <a:rPr lang="en-GB" sz="1600" dirty="0" smtClean="0"/>
              <a:t>). </a:t>
            </a:r>
            <a:r>
              <a:rPr lang="en-GB" sz="1600" dirty="0"/>
              <a:t>Continuous assessment and matriculation examination marks – an empirical examination. </a:t>
            </a:r>
            <a:r>
              <a:rPr lang="en-GB" sz="1600" i="1" dirty="0"/>
              <a:t>South African Journal of Childhood </a:t>
            </a:r>
            <a:r>
              <a:rPr lang="en-GB" sz="1600" i="1" dirty="0" smtClean="0"/>
              <a:t>Education </a:t>
            </a:r>
            <a:r>
              <a:rPr lang="en-GB" sz="1600" dirty="0" smtClean="0"/>
              <a:t>5(2</a:t>
            </a:r>
            <a:r>
              <a:rPr lang="en-GB" sz="1600" dirty="0"/>
              <a:t>) pp78-94</a:t>
            </a:r>
            <a:endParaRPr lang="en-ZA" sz="1600" dirty="0"/>
          </a:p>
          <a:p>
            <a:pPr>
              <a:buFont typeface="+mj-lt"/>
              <a:buAutoNum type="arabicPeriod"/>
            </a:pPr>
            <a:r>
              <a:rPr lang="en-GB" sz="1600" dirty="0"/>
              <a:t>Wills, G. (2015</a:t>
            </a:r>
            <a:r>
              <a:rPr lang="en-GB" sz="1600" dirty="0" smtClean="0"/>
              <a:t>). </a:t>
            </a:r>
            <a:r>
              <a:rPr lang="en-GB" sz="1600" dirty="0"/>
              <a:t>Informing principal policy reforms in South Africa through data-based evidence. </a:t>
            </a:r>
            <a:r>
              <a:rPr lang="en-GB" sz="1600" i="1" dirty="0"/>
              <a:t>South African Journal of Childhood </a:t>
            </a:r>
            <a:r>
              <a:rPr lang="en-GB" sz="1600" i="1" dirty="0" smtClean="0"/>
              <a:t>Education</a:t>
            </a:r>
            <a:r>
              <a:rPr lang="en-GB" sz="1600" dirty="0" smtClean="0"/>
              <a:t> </a:t>
            </a:r>
            <a:r>
              <a:rPr lang="en-GB" sz="1600" dirty="0"/>
              <a:t>5(2) pp95-122</a:t>
            </a:r>
            <a:endParaRPr lang="en-ZA" sz="1600" dirty="0"/>
          </a:p>
          <a:p>
            <a:pPr>
              <a:buFont typeface="+mj-lt"/>
              <a:buAutoNum type="arabicPeriod"/>
            </a:pPr>
            <a:r>
              <a:rPr lang="en-GB" sz="1600" dirty="0"/>
              <a:t>Armstrong, P. (2015</a:t>
            </a:r>
            <a:r>
              <a:rPr lang="en-GB" sz="1600" dirty="0" smtClean="0"/>
              <a:t>). </a:t>
            </a:r>
            <a:r>
              <a:rPr lang="en-GB" sz="1600" dirty="0"/>
              <a:t>Teacher characteristics and student performance: An analysis using hierarchical linear modeling. </a:t>
            </a:r>
            <a:r>
              <a:rPr lang="en-GB" sz="1600" i="1" dirty="0"/>
              <a:t>South African Journal of Childhood </a:t>
            </a:r>
            <a:r>
              <a:rPr lang="en-GB" sz="1600" i="1" dirty="0" smtClean="0"/>
              <a:t>Education</a:t>
            </a:r>
            <a:r>
              <a:rPr lang="en-GB" sz="1600" dirty="0" smtClean="0"/>
              <a:t> </a:t>
            </a:r>
            <a:r>
              <a:rPr lang="en-GB" sz="1600" dirty="0"/>
              <a:t>5(2) pp123-145</a:t>
            </a:r>
            <a:endParaRPr lang="en-ZA" sz="1600" dirty="0"/>
          </a:p>
          <a:p>
            <a:pPr>
              <a:buFont typeface="+mj-lt"/>
              <a:buAutoNum type="arabicPeriod"/>
            </a:pPr>
            <a:r>
              <a:rPr lang="en-GB" sz="1600" dirty="0"/>
              <a:t>Van Wyk, C. (2015) An overview of education data in South Africa: An inventory approach. </a:t>
            </a:r>
            <a:r>
              <a:rPr lang="en-GB" sz="1600" i="1" dirty="0"/>
              <a:t>South African Journal of Childhood </a:t>
            </a:r>
            <a:r>
              <a:rPr lang="en-GB" sz="1600" i="1" dirty="0" smtClean="0"/>
              <a:t>Education</a:t>
            </a:r>
            <a:r>
              <a:rPr lang="en-GB" sz="1600" dirty="0" smtClean="0"/>
              <a:t> </a:t>
            </a:r>
            <a:r>
              <a:rPr lang="en-GB" sz="1600" dirty="0"/>
              <a:t>5(2) </a:t>
            </a:r>
            <a:r>
              <a:rPr lang="en-GB" sz="1600" dirty="0" smtClean="0"/>
              <a:t>pp146-170</a:t>
            </a:r>
          </a:p>
          <a:p>
            <a:pPr>
              <a:buFont typeface="+mj-lt"/>
              <a:buAutoNum type="arabicPeriod"/>
            </a:pPr>
            <a:r>
              <a:rPr lang="en-US" sz="1600" dirty="0" smtClean="0"/>
              <a:t>Pretorius, E. &amp; Spaull, N. (2016). </a:t>
            </a:r>
            <a:r>
              <a:rPr lang="en-US" sz="1600" dirty="0"/>
              <a:t>Exploring relationships between oral reading fluency and reading comprehension amongst English second language readers in South Africa</a:t>
            </a:r>
            <a:r>
              <a:rPr lang="en-US" sz="1600" i="1" dirty="0" smtClean="0"/>
              <a:t>. Reading and Writing. </a:t>
            </a:r>
            <a:r>
              <a:rPr lang="en-US" sz="1600" dirty="0" smtClean="0"/>
              <a:t>April</a:t>
            </a:r>
            <a:r>
              <a:rPr lang="en-US" sz="1600" i="1" dirty="0" smtClean="0"/>
              <a:t>.</a:t>
            </a:r>
            <a:endParaRPr lang="en-ZA" sz="1600" dirty="0"/>
          </a:p>
        </p:txBody>
      </p:sp>
    </p:spTree>
    <p:extLst>
      <p:ext uri="{BB962C8B-B14F-4D97-AF65-F5344CB8AC3E}">
        <p14:creationId xmlns:p14="http://schemas.microsoft.com/office/powerpoint/2010/main" val="25723349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i="1" u="sng" dirty="0" smtClean="0"/>
              <a:t>(b) Policy briefs </a:t>
            </a:r>
            <a:endParaRPr lang="en-ZA" dirty="0"/>
          </a:p>
        </p:txBody>
      </p:sp>
      <p:sp>
        <p:nvSpPr>
          <p:cNvPr id="3" name="Content Placeholder 2"/>
          <p:cNvSpPr>
            <a:spLocks noGrp="1"/>
          </p:cNvSpPr>
          <p:nvPr>
            <p:ph idx="1"/>
          </p:nvPr>
        </p:nvSpPr>
        <p:spPr/>
        <p:txBody>
          <a:bodyPr>
            <a:normAutofit fontScale="62500" lnSpcReduction="20000"/>
          </a:bodyPr>
          <a:lstStyle/>
          <a:p>
            <a:pPr marL="514350" indent="-514350">
              <a:buFont typeface="+mj-lt"/>
              <a:buAutoNum type="arabicPeriod"/>
            </a:pPr>
            <a:r>
              <a:rPr lang="en-GB" dirty="0"/>
              <a:t> </a:t>
            </a:r>
            <a:r>
              <a:rPr lang="en-US" dirty="0" smtClean="0"/>
              <a:t>Hoadley</a:t>
            </a:r>
            <a:r>
              <a:rPr lang="en-US" dirty="0"/>
              <a:t>, U &amp; Galant, J. (2016</a:t>
            </a:r>
            <a:r>
              <a:rPr lang="en-US" dirty="0" smtClean="0"/>
              <a:t>). </a:t>
            </a:r>
            <a:r>
              <a:rPr lang="en-US" dirty="0"/>
              <a:t>The DBE’s workbooks as a curriculum tool. </a:t>
            </a:r>
            <a:endParaRPr lang="en-US" dirty="0" smtClean="0"/>
          </a:p>
          <a:p>
            <a:pPr marL="514350" indent="-514350">
              <a:buFont typeface="+mj-lt"/>
              <a:buAutoNum type="arabicPeriod"/>
            </a:pPr>
            <a:r>
              <a:rPr lang="en-US" dirty="0" smtClean="0"/>
              <a:t>Kotzé</a:t>
            </a:r>
            <a:r>
              <a:rPr lang="en-US" dirty="0"/>
              <a:t>, J. (2015</a:t>
            </a:r>
            <a:r>
              <a:rPr lang="en-US" dirty="0" smtClean="0"/>
              <a:t>). </a:t>
            </a:r>
            <a:r>
              <a:rPr lang="en-US" dirty="0"/>
              <a:t>Rethinking pre-grade R. </a:t>
            </a:r>
            <a:endParaRPr lang="en-US" dirty="0" smtClean="0"/>
          </a:p>
          <a:p>
            <a:pPr marL="514350" indent="-514350">
              <a:buFont typeface="+mj-lt"/>
              <a:buAutoNum type="arabicPeriod"/>
            </a:pPr>
            <a:r>
              <a:rPr lang="en-US" dirty="0" smtClean="0"/>
              <a:t>Mohohlwane</a:t>
            </a:r>
            <a:r>
              <a:rPr lang="en-US" dirty="0"/>
              <a:t>, N. (2016</a:t>
            </a:r>
            <a:r>
              <a:rPr lang="en-US" dirty="0" smtClean="0"/>
              <a:t>). </a:t>
            </a:r>
            <a:r>
              <a:rPr lang="en-US" dirty="0"/>
              <a:t>Adding randomized control trials (RCTs) to the education research </a:t>
            </a:r>
            <a:r>
              <a:rPr lang="en-US" dirty="0" smtClean="0"/>
              <a:t>toolkit</a:t>
            </a:r>
            <a:r>
              <a:rPr lang="en-US" i="1" dirty="0" smtClean="0"/>
              <a:t> </a:t>
            </a:r>
            <a:endParaRPr lang="en-ZA" dirty="0"/>
          </a:p>
          <a:p>
            <a:pPr marL="514350" indent="-514350">
              <a:buFont typeface="+mj-lt"/>
              <a:buAutoNum type="arabicPeriod"/>
            </a:pPr>
            <a:r>
              <a:rPr lang="en-US" dirty="0"/>
              <a:t>Nuga Deliwe, C. (2016</a:t>
            </a:r>
            <a:r>
              <a:rPr lang="en-US" dirty="0" smtClean="0"/>
              <a:t>). </a:t>
            </a:r>
            <a:r>
              <a:rPr lang="en-US" dirty="0"/>
              <a:t>Building an evidence base for inclusive education in South Africa: Focusing on learners with </a:t>
            </a:r>
            <a:r>
              <a:rPr lang="en-US" dirty="0" smtClean="0"/>
              <a:t>disabilities</a:t>
            </a:r>
            <a:endParaRPr lang="en-US" i="1" dirty="0" smtClean="0"/>
          </a:p>
          <a:p>
            <a:pPr marL="514350" indent="-514350">
              <a:buFont typeface="+mj-lt"/>
              <a:buAutoNum type="arabicPeriod"/>
            </a:pPr>
            <a:r>
              <a:rPr lang="en-US" dirty="0" smtClean="0"/>
              <a:t>Shepherd</a:t>
            </a:r>
            <a:r>
              <a:rPr lang="en-US" dirty="0"/>
              <a:t>, D. &amp; Van der Berg, S. (2015</a:t>
            </a:r>
            <a:r>
              <a:rPr lang="en-US" dirty="0" smtClean="0"/>
              <a:t>). </a:t>
            </a:r>
            <a:r>
              <a:rPr lang="en-US" dirty="0"/>
              <a:t>Is school based assessment in matric achieving its potential</a:t>
            </a:r>
            <a:r>
              <a:rPr lang="en-US" dirty="0" smtClean="0"/>
              <a:t>?</a:t>
            </a:r>
          </a:p>
          <a:p>
            <a:pPr marL="514350" indent="-514350">
              <a:buFont typeface="+mj-lt"/>
              <a:buAutoNum type="arabicPeriod"/>
            </a:pPr>
            <a:r>
              <a:rPr lang="en-US" dirty="0" smtClean="0"/>
              <a:t>Spaull</a:t>
            </a:r>
            <a:r>
              <a:rPr lang="en-US" dirty="0"/>
              <a:t>, N. (2016a</a:t>
            </a:r>
            <a:r>
              <a:rPr lang="en-US" dirty="0" smtClean="0"/>
              <a:t>). </a:t>
            </a:r>
            <a:r>
              <a:rPr lang="en-US" dirty="0"/>
              <a:t>Learning to read and reading to </a:t>
            </a:r>
            <a:r>
              <a:rPr lang="en-US" dirty="0" smtClean="0"/>
              <a:t>learn</a:t>
            </a:r>
          </a:p>
          <a:p>
            <a:pPr marL="514350" indent="-514350">
              <a:buFont typeface="+mj-lt"/>
              <a:buAutoNum type="arabicPeriod"/>
            </a:pPr>
            <a:r>
              <a:rPr lang="en-US" dirty="0" smtClean="0"/>
              <a:t>Spaull</a:t>
            </a:r>
            <a:r>
              <a:rPr lang="en-US" dirty="0"/>
              <a:t>, N. (2016b</a:t>
            </a:r>
            <a:r>
              <a:rPr lang="en-US" dirty="0" smtClean="0"/>
              <a:t>). </a:t>
            </a:r>
            <a:r>
              <a:rPr lang="en-US" dirty="0"/>
              <a:t>Excessive class sizes in the Foundation </a:t>
            </a:r>
            <a:r>
              <a:rPr lang="en-US" dirty="0" smtClean="0"/>
              <a:t>Phase</a:t>
            </a:r>
          </a:p>
          <a:p>
            <a:pPr marL="514350" indent="-514350">
              <a:buFont typeface="+mj-lt"/>
              <a:buAutoNum type="arabicPeriod"/>
            </a:pPr>
            <a:r>
              <a:rPr lang="en-US" dirty="0" smtClean="0"/>
              <a:t>Van </a:t>
            </a:r>
            <a:r>
              <a:rPr lang="en-US" dirty="0"/>
              <a:t>Broekhuizen, H. (2015</a:t>
            </a:r>
            <a:r>
              <a:rPr lang="en-US" dirty="0" smtClean="0"/>
              <a:t>). </a:t>
            </a:r>
            <a:r>
              <a:rPr lang="en-US" dirty="0"/>
              <a:t>Increasing the supply of teacher </a:t>
            </a:r>
            <a:r>
              <a:rPr lang="en-US" dirty="0" smtClean="0"/>
              <a:t>graduates</a:t>
            </a:r>
          </a:p>
          <a:p>
            <a:pPr marL="514350" indent="-514350">
              <a:buFont typeface="+mj-lt"/>
              <a:buAutoNum type="arabicPeriod"/>
            </a:pPr>
            <a:r>
              <a:rPr lang="en-US" dirty="0" smtClean="0"/>
              <a:t>Van </a:t>
            </a:r>
            <a:r>
              <a:rPr lang="en-US" dirty="0"/>
              <a:t>der Berg, S. (2015</a:t>
            </a:r>
            <a:r>
              <a:rPr lang="en-US" dirty="0" smtClean="0"/>
              <a:t>). </a:t>
            </a:r>
            <a:r>
              <a:rPr lang="en-US" dirty="0"/>
              <a:t>What the ANAs tell us about socioeconomic learning gaps in South </a:t>
            </a:r>
            <a:r>
              <a:rPr lang="en-US" dirty="0" smtClean="0"/>
              <a:t>Africa</a:t>
            </a:r>
          </a:p>
          <a:p>
            <a:pPr marL="514350" indent="-514350">
              <a:buFont typeface="+mj-lt"/>
              <a:buAutoNum type="arabicPeriod"/>
            </a:pPr>
            <a:r>
              <a:rPr lang="en-US" dirty="0" smtClean="0"/>
              <a:t>Van </a:t>
            </a:r>
            <a:r>
              <a:rPr lang="en-US" dirty="0"/>
              <a:t>Wyk, C. (2015</a:t>
            </a:r>
            <a:r>
              <a:rPr lang="en-US" dirty="0" smtClean="0"/>
              <a:t>). </a:t>
            </a:r>
            <a:r>
              <a:rPr lang="en-US" dirty="0"/>
              <a:t>Education datasets in South </a:t>
            </a:r>
            <a:r>
              <a:rPr lang="en-US" dirty="0" smtClean="0"/>
              <a:t>Africa</a:t>
            </a:r>
          </a:p>
          <a:p>
            <a:pPr marL="514350" indent="-514350">
              <a:buFont typeface="+mj-lt"/>
              <a:buAutoNum type="arabicPeriod"/>
            </a:pPr>
            <a:r>
              <a:rPr lang="en-US" dirty="0" smtClean="0"/>
              <a:t>Wills</a:t>
            </a:r>
            <a:r>
              <a:rPr lang="en-US" dirty="0"/>
              <a:t>, G. (2015</a:t>
            </a:r>
            <a:r>
              <a:rPr lang="en-US" dirty="0" smtClean="0"/>
              <a:t>). </a:t>
            </a:r>
            <a:r>
              <a:rPr lang="en-US" dirty="0"/>
              <a:t>Improving the calibre of school leadership in South </a:t>
            </a:r>
            <a:r>
              <a:rPr lang="en-US" dirty="0" smtClean="0"/>
              <a:t>Africa</a:t>
            </a:r>
          </a:p>
          <a:p>
            <a:pPr marL="514350" indent="-514350">
              <a:buFont typeface="+mj-lt"/>
              <a:buAutoNum type="arabicPeriod"/>
            </a:pPr>
            <a:r>
              <a:rPr lang="en-GB" dirty="0" smtClean="0"/>
              <a:t>Wills</a:t>
            </a:r>
            <a:r>
              <a:rPr lang="en-GB" dirty="0"/>
              <a:t>, G. (</a:t>
            </a:r>
            <a:r>
              <a:rPr lang="en-GB" dirty="0" smtClean="0"/>
              <a:t>2016). </a:t>
            </a:r>
            <a:r>
              <a:rPr lang="en-GB" dirty="0"/>
              <a:t>The misallocation of district resources to the Foundation </a:t>
            </a:r>
            <a:r>
              <a:rPr lang="en-GB" dirty="0" smtClean="0"/>
              <a:t>Phase </a:t>
            </a:r>
          </a:p>
        </p:txBody>
      </p:sp>
    </p:spTree>
    <p:extLst>
      <p:ext uri="{BB962C8B-B14F-4D97-AF65-F5344CB8AC3E}">
        <p14:creationId xmlns:p14="http://schemas.microsoft.com/office/powerpoint/2010/main" val="17908299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i="1" u="sng" dirty="0" smtClean="0"/>
              <a:t>(c) Working Papers</a:t>
            </a:r>
            <a:endParaRPr lang="en-ZA" dirty="0"/>
          </a:p>
        </p:txBody>
      </p:sp>
      <p:sp>
        <p:nvSpPr>
          <p:cNvPr id="3" name="Content Placeholder 2"/>
          <p:cNvSpPr>
            <a:spLocks noGrp="1"/>
          </p:cNvSpPr>
          <p:nvPr>
            <p:ph idx="1"/>
          </p:nvPr>
        </p:nvSpPr>
        <p:spPr>
          <a:xfrm>
            <a:off x="179512" y="764704"/>
            <a:ext cx="8856984" cy="5832648"/>
          </a:xfrm>
        </p:spPr>
        <p:txBody>
          <a:bodyPr>
            <a:normAutofit fontScale="32500" lnSpcReduction="20000"/>
          </a:bodyPr>
          <a:lstStyle/>
          <a:p>
            <a:pPr marL="742950" indent="-742950">
              <a:buFont typeface="+mj-lt"/>
              <a:buAutoNum type="arabicPeriod"/>
            </a:pPr>
            <a:r>
              <a:rPr lang="en-GB" sz="4300" dirty="0" smtClean="0"/>
              <a:t>Shepherd</a:t>
            </a:r>
            <a:r>
              <a:rPr lang="en-GB" sz="4300" dirty="0"/>
              <a:t>, D. </a:t>
            </a:r>
            <a:r>
              <a:rPr lang="en-GB" sz="4300" dirty="0"/>
              <a:t>(2015). </a:t>
            </a:r>
            <a:r>
              <a:rPr lang="en-GB" sz="4300" i="1" dirty="0"/>
              <a:t>Learn to teach, teach to learn: A within-pupil across-subject approach to estimating the impact of teacher subject knowledge on South African grade 6 performance</a:t>
            </a:r>
            <a:r>
              <a:rPr lang="en-GB" sz="4300" dirty="0"/>
              <a:t>. </a:t>
            </a:r>
            <a:r>
              <a:rPr lang="en-GB" sz="4300" dirty="0" smtClean="0"/>
              <a:t>Stellenbosch Working Paper Series No. WP</a:t>
            </a:r>
            <a:r>
              <a:rPr lang="en-GB" sz="4300" dirty="0" smtClean="0"/>
              <a:t>01/2015</a:t>
            </a:r>
            <a:r>
              <a:rPr lang="en-GB" sz="4300" dirty="0"/>
              <a:t>. </a:t>
            </a:r>
            <a:r>
              <a:rPr lang="en-GB" sz="4300" dirty="0" err="1" smtClean="0"/>
              <a:t>Dept</a:t>
            </a:r>
            <a:r>
              <a:rPr lang="en-GB" sz="4300" dirty="0" smtClean="0"/>
              <a:t> </a:t>
            </a:r>
            <a:r>
              <a:rPr lang="en-GB" sz="4300" dirty="0"/>
              <a:t>of Economics, Stellenbosch University</a:t>
            </a:r>
            <a:endParaRPr lang="en-ZA" sz="4300" dirty="0"/>
          </a:p>
          <a:p>
            <a:pPr marL="742950" indent="-742950">
              <a:buFont typeface="+mj-lt"/>
              <a:buAutoNum type="arabicPeriod"/>
            </a:pPr>
            <a:r>
              <a:rPr lang="en-ZA" sz="4300" dirty="0" smtClean="0"/>
              <a:t>Van Broekhuizen, H. 2015. </a:t>
            </a:r>
            <a:r>
              <a:rPr lang="en-ZA" sz="4300" i="1" dirty="0" smtClean="0"/>
              <a:t>Teacher Supply in South Africa: A focus on initial teacher education graduate production. </a:t>
            </a:r>
            <a:r>
              <a:rPr lang="en-ZA" sz="4300" dirty="0" smtClean="0"/>
              <a:t>Stellenbosch Economic Working Paper Series 07/2015. </a:t>
            </a:r>
            <a:r>
              <a:rPr lang="en-GB" sz="4300" dirty="0" err="1" smtClean="0"/>
              <a:t>Dept</a:t>
            </a:r>
            <a:r>
              <a:rPr lang="en-GB" sz="4300" dirty="0" smtClean="0"/>
              <a:t> of Economics, </a:t>
            </a:r>
            <a:r>
              <a:rPr lang="en-ZA" sz="4300" dirty="0" smtClean="0"/>
              <a:t>Stellenbosch University</a:t>
            </a:r>
          </a:p>
          <a:p>
            <a:pPr marL="742950" indent="-742950">
              <a:buFont typeface="+mj-lt"/>
              <a:buAutoNum type="arabicPeriod"/>
            </a:pPr>
            <a:r>
              <a:rPr lang="en-GB" sz="4300" dirty="0" smtClean="0"/>
              <a:t>Wills, G. (2015). </a:t>
            </a:r>
            <a:r>
              <a:rPr lang="en-GB" sz="4300" i="1" dirty="0" smtClean="0"/>
              <a:t>A profile of the labour market for school principals in South Africa: Evidence to inform policy. </a:t>
            </a:r>
            <a:r>
              <a:rPr lang="en-GB" sz="4300" dirty="0" smtClean="0"/>
              <a:t>Stellenbosch Working Paper Series No. WP12/2015.  </a:t>
            </a:r>
            <a:r>
              <a:rPr lang="en-GB" sz="4300" dirty="0" err="1" smtClean="0"/>
              <a:t>Dept</a:t>
            </a:r>
            <a:r>
              <a:rPr lang="en-GB" sz="4300" dirty="0" smtClean="0"/>
              <a:t> of Economics, Stellenbosch University</a:t>
            </a:r>
            <a:endParaRPr lang="en-ZA" sz="4300" dirty="0" smtClean="0"/>
          </a:p>
          <a:p>
            <a:pPr marL="742950" indent="-742950" algn="just">
              <a:buFont typeface="+mj-lt"/>
              <a:buAutoNum type="arabicPeriod"/>
            </a:pPr>
            <a:r>
              <a:rPr lang="en-GB" sz="4300" dirty="0" smtClean="0"/>
              <a:t>Wills</a:t>
            </a:r>
            <a:r>
              <a:rPr lang="en-GB" sz="4300" dirty="0"/>
              <a:t>, G. (</a:t>
            </a:r>
            <a:r>
              <a:rPr lang="en-GB" sz="4300" dirty="0" smtClean="0"/>
              <a:t>2016). </a:t>
            </a:r>
            <a:r>
              <a:rPr lang="en-GB" sz="4300" i="1" dirty="0"/>
              <a:t>Investigating the consequences of principal leadership changes for school performance in South Africa. </a:t>
            </a:r>
            <a:r>
              <a:rPr lang="en-GB" sz="4300" dirty="0" smtClean="0"/>
              <a:t>Stellenbosch Working Paper Series No. WP01/2016. </a:t>
            </a:r>
            <a:r>
              <a:rPr lang="en-GB" sz="4300" dirty="0" err="1" smtClean="0"/>
              <a:t>Dept</a:t>
            </a:r>
            <a:r>
              <a:rPr lang="en-GB" sz="4300" dirty="0" smtClean="0"/>
              <a:t> of Economics, Stellenbosch University</a:t>
            </a:r>
          </a:p>
          <a:p>
            <a:pPr marL="742950" indent="-742950" algn="just">
              <a:buFont typeface="+mj-lt"/>
              <a:buAutoNum type="arabicPeriod"/>
            </a:pPr>
            <a:r>
              <a:rPr lang="en-GB" sz="4300" dirty="0" err="1" smtClean="0"/>
              <a:t>Gustaffson</a:t>
            </a:r>
            <a:r>
              <a:rPr lang="en-GB" sz="4300" dirty="0" smtClean="0"/>
              <a:t>, M. (2016). </a:t>
            </a:r>
            <a:r>
              <a:rPr lang="en-GB" sz="4300" i="1" dirty="0" smtClean="0"/>
              <a:t>Teacher supply and the quality of schooling in South Africa: Patterns over space and time. </a:t>
            </a:r>
            <a:r>
              <a:rPr lang="en-GB" sz="4300" dirty="0" smtClean="0"/>
              <a:t>Stellenbosch Economic Working Papers: WP03/2016. </a:t>
            </a:r>
            <a:r>
              <a:rPr lang="en-GB" sz="4300" dirty="0" err="1" smtClean="0"/>
              <a:t>Dept</a:t>
            </a:r>
            <a:r>
              <a:rPr lang="en-GB" sz="4300" dirty="0" smtClean="0"/>
              <a:t> of Economics, Stellenbosch University</a:t>
            </a:r>
          </a:p>
          <a:p>
            <a:pPr marL="742950" indent="-742950" algn="just">
              <a:buFont typeface="+mj-lt"/>
              <a:buAutoNum type="arabicPeriod"/>
            </a:pPr>
            <a:r>
              <a:rPr lang="en-GB" sz="4300" dirty="0" smtClean="0"/>
              <a:t>Gustafsson</a:t>
            </a:r>
            <a:r>
              <a:rPr lang="en-GB" sz="4300" dirty="0"/>
              <a:t>, M. </a:t>
            </a:r>
            <a:r>
              <a:rPr lang="en-GB" sz="4300" dirty="0"/>
              <a:t>&amp; Taylor, S. (2016). </a:t>
            </a:r>
            <a:r>
              <a:rPr lang="en-GB" sz="4300" i="1" dirty="0"/>
              <a:t>Treating schools to a new administration: Evidence from South Africa of the possible impact of better practices in the system-level administration of schools. </a:t>
            </a:r>
            <a:r>
              <a:rPr lang="en-GB" sz="4300" dirty="0"/>
              <a:t>Stellenbosch Economic Working Papers: </a:t>
            </a:r>
            <a:r>
              <a:rPr lang="en-GB" sz="4300" dirty="0" smtClean="0"/>
              <a:t>WP05/2016. </a:t>
            </a:r>
            <a:r>
              <a:rPr lang="en-GB" sz="4300" dirty="0" err="1" smtClean="0"/>
              <a:t>Dept</a:t>
            </a:r>
            <a:r>
              <a:rPr lang="en-GB" sz="4300" dirty="0" smtClean="0"/>
              <a:t> of Economics, Stellenbosch University</a:t>
            </a:r>
          </a:p>
          <a:p>
            <a:pPr marL="742950" lvl="0" indent="-742950">
              <a:buFont typeface="+mj-lt"/>
              <a:buAutoNum type="arabicPeriod"/>
            </a:pPr>
            <a:r>
              <a:rPr lang="en-US" sz="4300" dirty="0" smtClean="0"/>
              <a:t>Hoadley, U. (2016).  </a:t>
            </a:r>
            <a:r>
              <a:rPr lang="en-US" sz="4300" i="1" dirty="0" smtClean="0"/>
              <a:t>A review of the research literature on teaching and learning in the foundation phase in South Africa. </a:t>
            </a:r>
            <a:r>
              <a:rPr lang="en-US" sz="4300" dirty="0" smtClean="0"/>
              <a:t>ReSEP Working Paper Series 01/2016. </a:t>
            </a:r>
            <a:r>
              <a:rPr lang="en-GB" sz="4300" dirty="0" err="1" smtClean="0"/>
              <a:t>Dept</a:t>
            </a:r>
            <a:r>
              <a:rPr lang="en-GB" sz="4300" dirty="0" smtClean="0"/>
              <a:t> of Economics, </a:t>
            </a:r>
            <a:r>
              <a:rPr lang="en-US" sz="4300" dirty="0" smtClean="0"/>
              <a:t>Stellenbosch University</a:t>
            </a:r>
            <a:endParaRPr lang="en-ZA" sz="4300" dirty="0" smtClean="0"/>
          </a:p>
          <a:p>
            <a:pPr marL="742950" lvl="0" indent="-742950">
              <a:buFont typeface="+mj-lt"/>
              <a:buAutoNum type="arabicPeriod"/>
            </a:pPr>
            <a:r>
              <a:rPr lang="en-US" sz="4300" dirty="0" smtClean="0"/>
              <a:t>Hoadley, U. &amp; Galant, J. (2016). </a:t>
            </a:r>
            <a:r>
              <a:rPr lang="en-US" sz="4300" i="1" dirty="0" smtClean="0"/>
              <a:t>An analysis of the Grade 3 Department of Basic Education workbooks as curriculum tools.</a:t>
            </a:r>
            <a:r>
              <a:rPr lang="en-US" sz="4300" dirty="0" smtClean="0"/>
              <a:t> ReSEP Working Paper Series 02/2016.</a:t>
            </a:r>
            <a:r>
              <a:rPr lang="en-US" sz="4300" i="1" dirty="0" smtClean="0"/>
              <a:t> </a:t>
            </a:r>
            <a:r>
              <a:rPr lang="en-GB" sz="4300" dirty="0" err="1" smtClean="0"/>
              <a:t>Dept</a:t>
            </a:r>
            <a:r>
              <a:rPr lang="en-GB" sz="4300" dirty="0" smtClean="0"/>
              <a:t> of Economics, </a:t>
            </a:r>
            <a:r>
              <a:rPr lang="en-US" sz="4300" dirty="0" smtClean="0"/>
              <a:t>Stellenbosch University</a:t>
            </a:r>
            <a:endParaRPr lang="en-ZA" sz="4300" dirty="0" smtClean="0"/>
          </a:p>
          <a:p>
            <a:pPr marL="742950" lvl="0" indent="-742950">
              <a:buFont typeface="+mj-lt"/>
              <a:buAutoNum type="arabicPeriod"/>
            </a:pPr>
            <a:r>
              <a:rPr lang="en-US" sz="4300" dirty="0" smtClean="0"/>
              <a:t>Van Staden, S. (2016). </a:t>
            </a:r>
            <a:r>
              <a:rPr lang="en-US" sz="4300" i="1" dirty="0" smtClean="0"/>
              <a:t>Language and Grade 4 reading literacy achievement in prePIRLS 2011.</a:t>
            </a:r>
            <a:r>
              <a:rPr lang="en-US" sz="4300" dirty="0" smtClean="0"/>
              <a:t> ReSEP Working Paper Series 03/2016.</a:t>
            </a:r>
            <a:r>
              <a:rPr lang="en-US" sz="4300" i="1" dirty="0" smtClean="0"/>
              <a:t> </a:t>
            </a:r>
            <a:r>
              <a:rPr lang="en-GB" sz="4300" dirty="0" err="1" smtClean="0"/>
              <a:t>Dept</a:t>
            </a:r>
            <a:r>
              <a:rPr lang="en-GB" sz="4300" dirty="0" smtClean="0"/>
              <a:t> of Economics, </a:t>
            </a:r>
            <a:r>
              <a:rPr lang="en-US" sz="4300" dirty="0" smtClean="0"/>
              <a:t>Stellenbosch University</a:t>
            </a:r>
            <a:endParaRPr lang="en-ZA" sz="4300" dirty="0" smtClean="0"/>
          </a:p>
          <a:p>
            <a:pPr marL="742950" lvl="0" indent="-742950">
              <a:buFont typeface="+mj-lt"/>
              <a:buAutoNum type="arabicPeriod"/>
            </a:pPr>
            <a:r>
              <a:rPr lang="en-US" sz="4300" dirty="0" smtClean="0"/>
              <a:t>Graaff, J. (2016). </a:t>
            </a:r>
            <a:r>
              <a:rPr lang="en-US" sz="4300" i="1" dirty="0" smtClean="0"/>
              <a:t>Governance in the poorer public schools in South Africa from the perspective of the parent governor.</a:t>
            </a:r>
            <a:r>
              <a:rPr lang="en-US" sz="4300" dirty="0" smtClean="0"/>
              <a:t> ReSEP Working Paper Series 04/2016.</a:t>
            </a:r>
            <a:r>
              <a:rPr lang="en-US" sz="4300" i="1" dirty="0" smtClean="0"/>
              <a:t> </a:t>
            </a:r>
            <a:r>
              <a:rPr lang="en-GB" sz="4300" dirty="0" err="1" smtClean="0"/>
              <a:t>Dept</a:t>
            </a:r>
            <a:r>
              <a:rPr lang="en-GB" sz="4300" dirty="0" smtClean="0"/>
              <a:t> of Economics, </a:t>
            </a:r>
            <a:r>
              <a:rPr lang="en-US" sz="4300" dirty="0" smtClean="0"/>
              <a:t>Stellenbosch University</a:t>
            </a:r>
            <a:endParaRPr lang="en-ZA" sz="4300" dirty="0" smtClean="0"/>
          </a:p>
          <a:p>
            <a:pPr marL="742950" lvl="0" indent="-742950">
              <a:buFont typeface="+mj-lt"/>
              <a:buAutoNum type="arabicPeriod"/>
            </a:pPr>
            <a:r>
              <a:rPr lang="en-US" sz="4300" dirty="0" smtClean="0"/>
              <a:t>Bergbauer, A. (2016).  </a:t>
            </a:r>
            <a:r>
              <a:rPr lang="en-US" sz="4300" i="1" dirty="0" smtClean="0"/>
              <a:t>The role of non-conventional inputs in South African education: An analysis of prePIRLS 2011. </a:t>
            </a:r>
            <a:r>
              <a:rPr lang="en-US" sz="4300" dirty="0" smtClean="0"/>
              <a:t>ReSEP Working Paper Series 05/2016.</a:t>
            </a:r>
            <a:r>
              <a:rPr lang="en-US" sz="4300" i="1" dirty="0" smtClean="0"/>
              <a:t> </a:t>
            </a:r>
            <a:r>
              <a:rPr lang="en-GB" sz="4300" dirty="0" err="1" smtClean="0"/>
              <a:t>Dept</a:t>
            </a:r>
            <a:r>
              <a:rPr lang="en-GB" sz="4300" dirty="0" smtClean="0"/>
              <a:t> of Economics, </a:t>
            </a:r>
            <a:r>
              <a:rPr lang="en-US" sz="4300" dirty="0" smtClean="0"/>
              <a:t>Stellenbosch University</a:t>
            </a:r>
            <a:endParaRPr lang="en-ZA" sz="3300" dirty="0"/>
          </a:p>
          <a:p>
            <a:pPr marL="0" indent="0">
              <a:buNone/>
            </a:pPr>
            <a:endParaRPr lang="en-ZA" sz="3300" dirty="0"/>
          </a:p>
        </p:txBody>
      </p:sp>
    </p:spTree>
    <p:extLst>
      <p:ext uri="{BB962C8B-B14F-4D97-AF65-F5344CB8AC3E}">
        <p14:creationId xmlns:p14="http://schemas.microsoft.com/office/powerpoint/2010/main" val="3079927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5670</TotalTime>
  <Words>2189</Words>
  <Application>Microsoft Office PowerPoint</Application>
  <PresentationFormat>On-screen Show (4:3)</PresentationFormat>
  <Paragraphs>215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Researchers</vt:lpstr>
      <vt:lpstr>Introduction</vt:lpstr>
      <vt:lpstr>Cumulative performance in in England and SA </vt:lpstr>
      <vt:lpstr>Some V-ANA responses in 2011</vt:lpstr>
      <vt:lpstr>Data from NSES</vt:lpstr>
      <vt:lpstr>The centrality of learning to read </vt:lpstr>
      <vt:lpstr>% of Gr4 students that are (1) illiterate and (2) cannot read for meaning in the FP LOLT of the school</vt:lpstr>
      <vt:lpstr>Oral reading fluency scores for rural SA African English Language Students (ESL) relative to Broward County ESL Students (Florida, US)</vt:lpstr>
      <vt:lpstr>Neglect of Foundation Phase: FP and FET phase teachers visited by a subject/curriculum advisor during 2011</vt:lpstr>
      <vt:lpstr>The Binding Constraints Approach</vt:lpstr>
      <vt:lpstr>PowerPoint Presentation</vt:lpstr>
      <vt:lpstr>Binding Constraint #1: Weak Institutional Functionality </vt:lpstr>
      <vt:lpstr>Binding Constraint #2: Undue union influence </vt:lpstr>
      <vt:lpstr>Binding Constraint #3: Weak teacher content knowledge &amp; pedagogical skills </vt:lpstr>
      <vt:lpstr>% of Gr6 students with teachers with desirable levels of maths subject knowledge (SACMEQ, 2007)</vt:lpstr>
      <vt:lpstr>Binding Constraint #4: Wasted learning time and insufficient opportunity to learn (OTL)</vt:lpstr>
      <vt:lpstr>‘Roadmap for Reading’ </vt:lpstr>
      <vt:lpstr>PowerPoint Presentation</vt:lpstr>
      <vt:lpstr> Five further policy recommendations</vt:lpstr>
      <vt:lpstr>Are policy recommendations implemented?</vt:lpstr>
      <vt:lpstr>Are policy recommendations implemented?</vt:lpstr>
      <vt:lpstr>Conclusions</vt:lpstr>
      <vt:lpstr>(a) Journal articles</vt:lpstr>
      <vt:lpstr>(b) Policy briefs </vt:lpstr>
      <vt:lpstr>(c) Working Papers</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SvdB</dc:creator>
  <cp:lastModifiedBy>SvdB</cp:lastModifiedBy>
  <cp:revision>68</cp:revision>
  <dcterms:created xsi:type="dcterms:W3CDTF">2016-05-20T08:37:38Z</dcterms:created>
  <dcterms:modified xsi:type="dcterms:W3CDTF">2016-05-24T07:07:46Z</dcterms:modified>
</cp:coreProperties>
</file>