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7" r:id="rId12"/>
    <p:sldId id="266" r:id="rId13"/>
    <p:sldId id="268" r:id="rId14"/>
    <p:sldId id="274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29619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394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311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966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21476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322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199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18640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04016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6247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50554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A1D06-C1B0-494E-B60E-4A72975867A1}" type="datetimeFigureOut">
              <a:rPr lang="en-ZA" smtClean="0"/>
              <a:t>2016/05/23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80D1C-D3D9-4825-B2E3-E6399A404E9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8066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501008"/>
            <a:ext cx="6944816" cy="3024336"/>
          </a:xfrm>
        </p:spPr>
        <p:txBody>
          <a:bodyPr>
            <a:normAutofit fontScale="62500" lnSpcReduction="20000"/>
          </a:bodyPr>
          <a:lstStyle/>
          <a:p>
            <a:r>
              <a:rPr lang="en-ZA" sz="3800" i="1" dirty="0"/>
              <a:t>24 May </a:t>
            </a:r>
            <a:r>
              <a:rPr lang="en-ZA" sz="3800" i="1" dirty="0" smtClean="0"/>
              <a:t>2016</a:t>
            </a:r>
          </a:p>
          <a:p>
            <a:endParaRPr lang="en-ZA" sz="3800" dirty="0"/>
          </a:p>
          <a:p>
            <a:r>
              <a:rPr lang="en-ZA" sz="3800" dirty="0">
                <a:solidFill>
                  <a:schemeClr val="tx1"/>
                </a:solidFill>
              </a:rPr>
              <a:t>Martin </a:t>
            </a:r>
            <a:r>
              <a:rPr lang="en-ZA" sz="3800" dirty="0" err="1" smtClean="0">
                <a:solidFill>
                  <a:schemeClr val="tx1"/>
                </a:solidFill>
              </a:rPr>
              <a:t>Gustafsson</a:t>
            </a:r>
            <a:endParaRPr lang="en-ZA" sz="3800" dirty="0" smtClean="0">
              <a:solidFill>
                <a:schemeClr val="tx1"/>
              </a:solidFill>
            </a:endParaRPr>
          </a:p>
          <a:p>
            <a:r>
              <a:rPr lang="en-ZA" sz="3800" dirty="0" smtClean="0">
                <a:solidFill>
                  <a:schemeClr val="tx1"/>
                </a:solidFill>
              </a:rPr>
              <a:t>Stephen Taylor</a:t>
            </a:r>
            <a:endParaRPr lang="en-ZA" sz="3800" dirty="0">
              <a:solidFill>
                <a:schemeClr val="tx1"/>
              </a:solidFill>
            </a:endParaRPr>
          </a:p>
          <a:p>
            <a:endParaRPr lang="en-ZA" sz="3800" dirty="0" smtClean="0"/>
          </a:p>
          <a:p>
            <a:r>
              <a:rPr lang="en-ZA" sz="3800" dirty="0" smtClean="0"/>
              <a:t>Department of Economics, University of Stellenbosch</a:t>
            </a:r>
          </a:p>
          <a:p>
            <a:r>
              <a:rPr lang="en-ZA" sz="3800" dirty="0" smtClean="0"/>
              <a:t>Department of Basic Education</a:t>
            </a:r>
            <a:endParaRPr lang="en-ZA" sz="3800" dirty="0"/>
          </a:p>
          <a:p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1340768"/>
            <a:ext cx="10513168" cy="174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95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Rationale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00200"/>
            <a:ext cx="8496944" cy="4997152"/>
          </a:xfrm>
        </p:spPr>
        <p:txBody>
          <a:bodyPr>
            <a:normAutofit fontScale="85000" lnSpcReduction="10000"/>
          </a:bodyPr>
          <a:lstStyle/>
          <a:p>
            <a:r>
              <a:rPr lang="en-ZA" dirty="0" smtClean="0"/>
              <a:t>Low quality education in many developing countries, including SA</a:t>
            </a:r>
          </a:p>
          <a:p>
            <a:r>
              <a:rPr lang="en-ZA" dirty="0" smtClean="0"/>
              <a:t>Important research describes the nature of the problem</a:t>
            </a:r>
          </a:p>
          <a:p>
            <a:r>
              <a:rPr lang="en-ZA" dirty="0" smtClean="0"/>
              <a:t>Growing literature using experimental methods to measure impact of various resources and interventions</a:t>
            </a:r>
          </a:p>
          <a:p>
            <a:r>
              <a:rPr lang="en-ZA" dirty="0" smtClean="0"/>
              <a:t>Pritchett critique: piecemeal interventions will not make enough of an impact on the gap</a:t>
            </a:r>
          </a:p>
          <a:p>
            <a:r>
              <a:rPr lang="en-ZA" dirty="0" smtClean="0"/>
              <a:t>We need to understand the contribution of system-level administration and how to create system-level change</a:t>
            </a:r>
          </a:p>
          <a:p>
            <a:r>
              <a:rPr lang="en-ZA" dirty="0" smtClean="0"/>
              <a:t>But this is near impossible to measure applying standards of the experimental literature</a:t>
            </a:r>
          </a:p>
          <a:p>
            <a:pPr lvl="1"/>
            <a:r>
              <a:rPr lang="en-ZA" dirty="0" smtClean="0"/>
              <a:t>WC vs EC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4994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A rare natural experiment</a:t>
            </a:r>
            <a:endParaRPr lang="en-Z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73191"/>
            <a:ext cx="7200800" cy="508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83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Methodology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/>
          </a:bodyPr>
          <a:lstStyle/>
          <a:p>
            <a:r>
              <a:rPr lang="en-ZA" dirty="0" smtClean="0"/>
              <a:t>Boundary changes of 2005 – official transfer 2007</a:t>
            </a:r>
          </a:p>
          <a:p>
            <a:r>
              <a:rPr lang="en-ZA" dirty="0" smtClean="0"/>
              <a:t>Education administration in SA quite decentralised</a:t>
            </a:r>
          </a:p>
          <a:p>
            <a:r>
              <a:rPr lang="en-ZA" dirty="0" smtClean="0"/>
              <a:t>Municipalities do not play a major role – the reasons for the changes were not educational</a:t>
            </a:r>
          </a:p>
          <a:p>
            <a:r>
              <a:rPr lang="en-ZA" dirty="0" smtClean="0"/>
              <a:t>About 150 experimental schools</a:t>
            </a:r>
          </a:p>
          <a:p>
            <a:r>
              <a:rPr lang="en-ZA" dirty="0" smtClean="0"/>
              <a:t>Analyse matric data (2005 – 2013)</a:t>
            </a:r>
          </a:p>
          <a:p>
            <a:pPr lvl="1"/>
            <a:r>
              <a:rPr lang="en-ZA" dirty="0" smtClean="0"/>
              <a:t>Data aggregated at school-level</a:t>
            </a:r>
          </a:p>
          <a:p>
            <a:pPr lvl="1"/>
            <a:r>
              <a:rPr lang="en-ZA" dirty="0" smtClean="0"/>
              <a:t>Challenges linking schools due to EMIS number issues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4679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Data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ZA" dirty="0" smtClean="0"/>
          </a:p>
          <a:p>
            <a:pPr marL="0" indent="0" algn="ctr">
              <a:buNone/>
            </a:pPr>
            <a:endParaRPr lang="en-ZA" dirty="0"/>
          </a:p>
          <a:p>
            <a:pPr marL="0" indent="0" algn="ctr">
              <a:buNone/>
            </a:pPr>
            <a:r>
              <a:rPr lang="en-ZA" dirty="0" smtClean="0"/>
              <a:t>We focus on mathematics outcomes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0435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Data</a:t>
            </a:r>
            <a:endParaRPr lang="en-Z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00200"/>
            <a:ext cx="7857028" cy="499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59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Data</a:t>
            </a:r>
            <a:endParaRPr lang="en-Z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00200"/>
            <a:ext cx="7857028" cy="499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3140968"/>
            <a:ext cx="6768752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ZA" sz="2400" b="1" dirty="0"/>
              <a:t>Three selection effects at play:</a:t>
            </a:r>
          </a:p>
          <a:p>
            <a:pPr lvl="0" algn="ctr"/>
            <a:r>
              <a:rPr lang="en-ZA" sz="2400" dirty="0"/>
              <a:t>Selection into Grade 12 by not dropping out earlier.</a:t>
            </a:r>
          </a:p>
          <a:p>
            <a:pPr lvl="0" algn="ctr"/>
            <a:r>
              <a:rPr lang="en-ZA" sz="2400" dirty="0"/>
              <a:t>Selection into mathematics.</a:t>
            </a:r>
          </a:p>
          <a:p>
            <a:pPr lvl="0" algn="ctr"/>
            <a:r>
              <a:rPr lang="en-ZA" sz="2400" dirty="0"/>
              <a:t>Selection into a specific school via commuting</a:t>
            </a:r>
            <a:r>
              <a:rPr lang="en-ZA" sz="2400" dirty="0" smtClean="0"/>
              <a:t>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88268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Data</a:t>
            </a:r>
            <a:endParaRPr lang="en-Z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10799"/>
            <a:ext cx="7128792" cy="5078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043608" y="5445224"/>
            <a:ext cx="1728192" cy="50405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02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How much of a treat?</a:t>
            </a:r>
            <a:endParaRPr lang="en-ZA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171386" cy="5241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22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Results:  Regression models</a:t>
            </a:r>
            <a:endParaRPr lang="en-ZA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141425"/>
              </p:ext>
            </p:extLst>
          </p:nvPr>
        </p:nvGraphicFramePr>
        <p:xfrm>
          <a:off x="827584" y="3861048"/>
          <a:ext cx="7331940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3" imgW="3251200" imgH="482600" progId="Equation.DSMT4">
                  <p:embed/>
                </p:oleObj>
              </mc:Choice>
              <mc:Fallback>
                <p:oleObj name="Equation" r:id="rId3" imgW="3251200" imgH="482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861048"/>
                        <a:ext cx="7331940" cy="10801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4574863"/>
              </p:ext>
            </p:extLst>
          </p:nvPr>
        </p:nvGraphicFramePr>
        <p:xfrm>
          <a:off x="827584" y="2420888"/>
          <a:ext cx="7313955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5" imgW="3009900" imgH="266700" progId="Equation.DSMT4">
                  <p:embed/>
                </p:oleObj>
              </mc:Choice>
              <mc:Fallback>
                <p:oleObj name="Equation" r:id="rId5" imgW="3009900" imgH="2667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420888"/>
                        <a:ext cx="7313955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470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Results:  Regression models</a:t>
            </a:r>
            <a:endParaRPr lang="en-ZA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00576"/>
            <a:ext cx="6912768" cy="5277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339752" y="2204864"/>
            <a:ext cx="2232248" cy="14401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ounded Rectangle 10"/>
          <p:cNvSpPr/>
          <p:nvPr/>
        </p:nvSpPr>
        <p:spPr>
          <a:xfrm>
            <a:off x="4860032" y="2323992"/>
            <a:ext cx="1152128" cy="960991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ounded Rectangle 11"/>
          <p:cNvSpPr/>
          <p:nvPr/>
        </p:nvSpPr>
        <p:spPr>
          <a:xfrm>
            <a:off x="5987338" y="3212977"/>
            <a:ext cx="1152128" cy="50405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Rounded Rectangle 12"/>
          <p:cNvSpPr/>
          <p:nvPr/>
        </p:nvSpPr>
        <p:spPr>
          <a:xfrm>
            <a:off x="2555776" y="5877272"/>
            <a:ext cx="4464496" cy="168903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TextBox 6"/>
          <p:cNvSpPr txBox="1"/>
          <p:nvPr/>
        </p:nvSpPr>
        <p:spPr>
          <a:xfrm>
            <a:off x="7416824" y="1628800"/>
            <a:ext cx="190770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Remains significant if outcome is 2010, 2011, 2012</a:t>
            </a:r>
            <a:endParaRPr lang="en-ZA" dirty="0"/>
          </a:p>
        </p:txBody>
      </p:sp>
      <p:cxnSp>
        <p:nvCxnSpPr>
          <p:cNvPr id="15" name="Straight Arrow Connector 14"/>
          <p:cNvCxnSpPr>
            <a:endCxn id="6" idx="3"/>
          </p:cNvCxnSpPr>
          <p:nvPr/>
        </p:nvCxnSpPr>
        <p:spPr>
          <a:xfrm flipH="1">
            <a:off x="4572000" y="2204864"/>
            <a:ext cx="284482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416824" y="3214717"/>
            <a:ext cx="187119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Distance up to 30km</a:t>
            </a:r>
            <a:endParaRPr lang="en-ZA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7139466" y="3465005"/>
            <a:ext cx="277358" cy="728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453336" y="5590981"/>
            <a:ext cx="187119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Lower for other indicators</a:t>
            </a:r>
            <a:endParaRPr lang="en-ZA" dirty="0"/>
          </a:p>
        </p:txBody>
      </p:sp>
      <p:cxnSp>
        <p:nvCxnSpPr>
          <p:cNvPr id="21" name="Straight Arrow Connector 20"/>
          <p:cNvCxnSpPr>
            <a:stCxn id="20" idx="1"/>
          </p:cNvCxnSpPr>
          <p:nvPr/>
        </p:nvCxnSpPr>
        <p:spPr>
          <a:xfrm flipH="1">
            <a:off x="7020272" y="5914147"/>
            <a:ext cx="433064" cy="475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6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Adding school fixed effects</a:t>
            </a:r>
            <a:endParaRPr lang="en-ZA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38251"/>
            <a:ext cx="6336704" cy="565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131840" y="1844824"/>
            <a:ext cx="2232248" cy="21602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Rounded Rectangle 5"/>
          <p:cNvSpPr/>
          <p:nvPr/>
        </p:nvSpPr>
        <p:spPr>
          <a:xfrm>
            <a:off x="5364088" y="2708920"/>
            <a:ext cx="2232248" cy="792088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479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ZA" dirty="0" smtClean="0"/>
              <a:t>Summary of fixed effects regressions with different endpoints</a:t>
            </a:r>
            <a:endParaRPr lang="en-ZA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90" y="1628800"/>
            <a:ext cx="839537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58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ZA" dirty="0" smtClean="0"/>
              <a:t>Summary of fixed effects regressions with different endpoints</a:t>
            </a:r>
            <a:endParaRPr lang="en-ZA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90" y="1628800"/>
            <a:ext cx="839537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3923928" y="3140968"/>
            <a:ext cx="792088" cy="21602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Rounded Rectangle 4"/>
          <p:cNvSpPr/>
          <p:nvPr/>
        </p:nvSpPr>
        <p:spPr>
          <a:xfrm>
            <a:off x="3941615" y="4581128"/>
            <a:ext cx="792088" cy="21602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Rounded Rectangle 5"/>
          <p:cNvSpPr/>
          <p:nvPr/>
        </p:nvSpPr>
        <p:spPr>
          <a:xfrm>
            <a:off x="7092280" y="4595882"/>
            <a:ext cx="1512168" cy="20127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ounded Rectangle 6"/>
          <p:cNvSpPr/>
          <p:nvPr/>
        </p:nvSpPr>
        <p:spPr>
          <a:xfrm>
            <a:off x="5508104" y="3146669"/>
            <a:ext cx="792088" cy="21602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ounded Rectangle 7"/>
          <p:cNvSpPr/>
          <p:nvPr/>
        </p:nvSpPr>
        <p:spPr>
          <a:xfrm>
            <a:off x="5508104" y="4581128"/>
            <a:ext cx="792088" cy="216024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ounded Rectangle 8"/>
          <p:cNvSpPr/>
          <p:nvPr/>
        </p:nvSpPr>
        <p:spPr>
          <a:xfrm>
            <a:off x="7056276" y="3140968"/>
            <a:ext cx="792088" cy="432048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562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Was migration driving the effects?</a:t>
            </a:r>
            <a:endParaRPr lang="en-ZA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6624736" cy="4910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177446"/>
              </p:ext>
            </p:extLst>
          </p:nvPr>
        </p:nvGraphicFramePr>
        <p:xfrm>
          <a:off x="1475656" y="6309320"/>
          <a:ext cx="6227008" cy="504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27008"/>
              </a:tblGrid>
              <a:tr h="504056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Note: Only schools remaining in North West and which moved to Gauteng are marked. Schools which were in Gauteng in all years are not marked. </a:t>
                      </a:r>
                      <a:endParaRPr lang="en-ZA" sz="1600" b="1" i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09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ZA" dirty="0" smtClean="0"/>
              <a:t>How meaningful are these effect sizes?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Overall, around </a:t>
            </a:r>
            <a:r>
              <a:rPr lang="en-ZA" b="1" dirty="0"/>
              <a:t>0.07</a:t>
            </a:r>
            <a:r>
              <a:rPr lang="en-ZA" dirty="0"/>
              <a:t> </a:t>
            </a:r>
            <a:r>
              <a:rPr lang="en-ZA" dirty="0" smtClean="0"/>
              <a:t>SD if </a:t>
            </a:r>
            <a:r>
              <a:rPr lang="en-ZA" dirty="0"/>
              <a:t>translated to student-level standard deviations</a:t>
            </a:r>
          </a:p>
        </p:txBody>
      </p:sp>
    </p:spTree>
    <p:extLst>
      <p:ext uri="{BB962C8B-B14F-4D97-AF65-F5344CB8AC3E}">
        <p14:creationId xmlns:p14="http://schemas.microsoft.com/office/powerpoint/2010/main" val="271212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94122"/>
          </a:xfrm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Best possible trajectories</a:t>
            </a:r>
            <a:endParaRPr lang="en-ZA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88285"/>
            <a:ext cx="6840760" cy="556971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020272" y="3068960"/>
            <a:ext cx="197971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0.08 SD per year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8936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ZA" dirty="0" smtClean="0"/>
              <a:t>What explains the administration effect?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ZA" b="1" dirty="0" smtClean="0"/>
              <a:t>Our analysis cannot say with empirical certainty</a:t>
            </a:r>
          </a:p>
          <a:p>
            <a:pPr lvl="0"/>
            <a:r>
              <a:rPr lang="en-ZA" b="1" dirty="0" smtClean="0"/>
              <a:t>Average </a:t>
            </a:r>
            <a:r>
              <a:rPr lang="en-ZA" b="1" dirty="0"/>
              <a:t>public funding</a:t>
            </a:r>
            <a:r>
              <a:rPr lang="en-ZA" dirty="0"/>
              <a:t> per student virtually the same across provinces, so explanation not here.</a:t>
            </a:r>
          </a:p>
          <a:p>
            <a:r>
              <a:rPr lang="en-ZA" dirty="0" smtClean="0"/>
              <a:t>More </a:t>
            </a:r>
            <a:r>
              <a:rPr lang="en-ZA" dirty="0"/>
              <a:t>efficient use of non-personnel </a:t>
            </a:r>
            <a:r>
              <a:rPr lang="en-ZA" dirty="0" smtClean="0"/>
              <a:t>funds, especially for </a:t>
            </a:r>
            <a:r>
              <a:rPr lang="en-ZA" dirty="0"/>
              <a:t>educational </a:t>
            </a:r>
            <a:r>
              <a:rPr lang="en-ZA" dirty="0" smtClean="0"/>
              <a:t>materials</a:t>
            </a:r>
          </a:p>
          <a:p>
            <a:r>
              <a:rPr lang="en-ZA" dirty="0" smtClean="0"/>
              <a:t>Brokering </a:t>
            </a:r>
            <a:r>
              <a:rPr lang="en-ZA" dirty="0"/>
              <a:t>of pacts between stakeholders, including teacher unions, schools and </a:t>
            </a:r>
            <a:r>
              <a:rPr lang="en-ZA" dirty="0" smtClean="0"/>
              <a:t>communities</a:t>
            </a:r>
          </a:p>
          <a:p>
            <a:r>
              <a:rPr lang="en-ZA" dirty="0"/>
              <a:t>B</a:t>
            </a:r>
            <a:r>
              <a:rPr lang="en-ZA" dirty="0" smtClean="0"/>
              <a:t>etter </a:t>
            </a:r>
            <a:r>
              <a:rPr lang="en-ZA" dirty="0"/>
              <a:t>monitoring and support to schools from </a:t>
            </a:r>
            <a:r>
              <a:rPr lang="en-ZA" dirty="0" smtClean="0"/>
              <a:t>officials</a:t>
            </a:r>
          </a:p>
          <a:p>
            <a:r>
              <a:rPr lang="en-ZA" dirty="0" smtClean="0"/>
              <a:t>Fixed term contracts for GT management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35149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ZA" dirty="0" smtClean="0"/>
              <a:t>Implications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 smtClean="0"/>
              <a:t>“What interventions?” is only part of the question</a:t>
            </a:r>
          </a:p>
          <a:p>
            <a:r>
              <a:rPr lang="en-ZA" dirty="0" smtClean="0"/>
              <a:t>Rather, “Who intervenes”</a:t>
            </a:r>
          </a:p>
          <a:p>
            <a:pPr lvl="1"/>
            <a:r>
              <a:rPr lang="en-ZA" dirty="0" smtClean="0"/>
              <a:t>Link to coach-specific effect in RCUP</a:t>
            </a:r>
          </a:p>
          <a:p>
            <a:r>
              <a:rPr lang="en-ZA" dirty="0" smtClean="0"/>
              <a:t>But, replicating the “who” is harder than the “what”</a:t>
            </a:r>
          </a:p>
          <a:p>
            <a:r>
              <a:rPr lang="en-ZA" dirty="0" smtClean="0"/>
              <a:t>Strong focus on improving administrative functionality could be an effective way to effect large-scale change</a:t>
            </a:r>
          </a:p>
        </p:txBody>
      </p:sp>
    </p:spTree>
    <p:extLst>
      <p:ext uri="{BB962C8B-B14F-4D97-AF65-F5344CB8AC3E}">
        <p14:creationId xmlns:p14="http://schemas.microsoft.com/office/powerpoint/2010/main" val="109178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422</Words>
  <Application>Microsoft Office PowerPoint</Application>
  <PresentationFormat>On-screen Show (4:3)</PresentationFormat>
  <Paragraphs>63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MathType 6.0 Equation</vt:lpstr>
      <vt:lpstr>PowerPoint Presentation</vt:lpstr>
      <vt:lpstr>Rationale</vt:lpstr>
      <vt:lpstr>A rare natural experiment</vt:lpstr>
      <vt:lpstr>Methodology</vt:lpstr>
      <vt:lpstr>Data</vt:lpstr>
      <vt:lpstr>Data</vt:lpstr>
      <vt:lpstr>Data</vt:lpstr>
      <vt:lpstr>Data</vt:lpstr>
      <vt:lpstr>How much of a treat?</vt:lpstr>
      <vt:lpstr>Results:  Regression models</vt:lpstr>
      <vt:lpstr>Results:  Regression models</vt:lpstr>
      <vt:lpstr>Adding school fixed effects</vt:lpstr>
      <vt:lpstr>Summary of fixed effects regressions with different endpoints</vt:lpstr>
      <vt:lpstr>Summary of fixed effects regressions with different endpoints</vt:lpstr>
      <vt:lpstr>Was migration driving the effects?</vt:lpstr>
      <vt:lpstr>How meaningful are these effect sizes?</vt:lpstr>
      <vt:lpstr>Best possible trajectories</vt:lpstr>
      <vt:lpstr>What explains the administration effect?</vt:lpstr>
      <vt:lpstr>Implications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taylor.s</dc:creator>
  <cp:lastModifiedBy>taylor.s</cp:lastModifiedBy>
  <cp:revision>13</cp:revision>
  <dcterms:created xsi:type="dcterms:W3CDTF">2016-05-23T20:03:04Z</dcterms:created>
  <dcterms:modified xsi:type="dcterms:W3CDTF">2016-05-24T08:50:53Z</dcterms:modified>
</cp:coreProperties>
</file>