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4.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8.xml" ContentType="application/vnd.openxmlformats-officedocument.drawingml.chart+xml"/>
  <Override PartName="/ppt/notesSlides/notesSlide12.xml" ContentType="application/vnd.openxmlformats-officedocument.presentationml.notesSlide+xml"/>
  <Override PartName="/ppt/charts/chart9.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0.xml" ContentType="application/vnd.openxmlformats-officedocument.drawingml.chart+xml"/>
  <Override PartName="/ppt/drawings/drawing2.xml" ContentType="application/vnd.openxmlformats-officedocument.drawingml.chartshapes+xml"/>
  <Override PartName="/ppt/charts/chart11.xml" ContentType="application/vnd.openxmlformats-officedocument.drawingml.chart+xml"/>
  <Override PartName="/ppt/drawings/drawing3.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2.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300" r:id="rId3"/>
    <p:sldId id="290" r:id="rId4"/>
    <p:sldId id="291" r:id="rId5"/>
    <p:sldId id="271" r:id="rId6"/>
    <p:sldId id="301" r:id="rId7"/>
    <p:sldId id="297" r:id="rId8"/>
    <p:sldId id="287" r:id="rId9"/>
    <p:sldId id="288" r:id="rId10"/>
    <p:sldId id="292" r:id="rId11"/>
    <p:sldId id="294" r:id="rId12"/>
    <p:sldId id="274" r:id="rId13"/>
    <p:sldId id="275" r:id="rId14"/>
    <p:sldId id="276" r:id="rId15"/>
    <p:sldId id="284" r:id="rId16"/>
    <p:sldId id="278" r:id="rId17"/>
    <p:sldId id="279" r:id="rId18"/>
    <p:sldId id="295" r:id="rId19"/>
    <p:sldId id="280" r:id="rId20"/>
    <p:sldId id="298" r:id="rId21"/>
    <p:sldId id="282" r:id="rId22"/>
    <p:sldId id="283" r:id="rId23"/>
    <p:sldId id="296" r:id="rId24"/>
    <p:sldId id="299" r:id="rId25"/>
    <p:sldId id="264" r:id="rId26"/>
    <p:sldId id="269" r:id="rId27"/>
    <p:sldId id="270" r:id="rId28"/>
    <p:sldId id="259" r:id="rId29"/>
    <p:sldId id="265" r:id="rId30"/>
    <p:sldId id="289" r:id="rId31"/>
    <p:sldId id="266" r:id="rId32"/>
    <p:sldId id="257" r:id="rId33"/>
    <p:sldId id="258" r:id="rId34"/>
    <p:sldId id="260" r:id="rId35"/>
    <p:sldId id="267" r:id="rId36"/>
    <p:sldId id="261" r:id="rId37"/>
    <p:sldId id="262" r:id="rId38"/>
    <p:sldId id="263" r:id="rId39"/>
    <p:sldId id="26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3399"/>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930" autoAdjust="0"/>
    <p:restoredTop sz="86462" autoAdjust="0"/>
  </p:normalViewPr>
  <p:slideViewPr>
    <p:cSldViewPr>
      <p:cViewPr>
        <p:scale>
          <a:sx n="60" d="100"/>
          <a:sy n="60" d="100"/>
        </p:scale>
        <p:origin x="-1188" y="-64"/>
      </p:cViewPr>
      <p:guideLst>
        <p:guide orient="horz" pos="2160"/>
        <p:guide pos="2880"/>
      </p:guideLst>
    </p:cSldViewPr>
  </p:slideViewPr>
  <p:outlineViewPr>
    <p:cViewPr>
      <p:scale>
        <a:sx n="33" d="100"/>
        <a:sy n="33" d="100"/>
      </p:scale>
      <p:origin x="0" y="23688"/>
    </p:cViewPr>
  </p:outlineViewPr>
  <p:notesTextViewPr>
    <p:cViewPr>
      <p:scale>
        <a:sx n="1" d="1"/>
        <a:sy n="1" d="1"/>
      </p:scale>
      <p:origin x="0" y="0"/>
    </p:cViewPr>
  </p:notesTextViewPr>
  <p:sorterViewPr>
    <p:cViewPr>
      <p:scale>
        <a:sx n="100" d="100"/>
        <a:sy n="100" d="100"/>
      </p:scale>
      <p:origin x="0" y="20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vdb\Dropbox\NAVORS\Poverty,%20Affluence%20&amp;%20Mobility\FiskaleInsidens\FiskaleInsidens\FiskaleInsidens-Tydelik%20vir%20Werkswinkel%20oor%20Apartheid\Figure%20-%20Social%20spending%20by%20race%201949%20to%202006.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svdb\Dropbox\NAVORS\Poverty,%20Affluence%20&amp;%20Mobility\FiskaleInsidens\FiskaleInsidens\FiskaleInsidens-Tydelik%20vir%20Werkswinkel%20oor%20Apartheid\Figure%20-%20Social%20spending%20by%20race%201949%20to%202006.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svdb\Dropbox\NAVORS\Poverty,%20Affluence%20&amp;%20Mobility\FiskaleInsidens\Nuwe%20Fiskale%20INsidens%20Sept2008-Jan2009\Model\Comparisons%20-%20weergawe%209.xls"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svdb\Dropbox\NAVORS\Poverty,%20Affluence%20&amp;%20Mobility\FiskaleInsidens\Nuwe%20Fiskale%20INsidens%20Sept2008-Jan2009\Model\Comparisons%20-%20weergawe%209.xls" TargetMode="Externa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541528771625186E-2"/>
          <c:y val="8.0464223311104588E-2"/>
          <c:w val="0.81644403002256294"/>
          <c:h val="0.85173948133622412"/>
        </c:manualLayout>
      </c:layout>
      <c:barChart>
        <c:barDir val="col"/>
        <c:grouping val="stacked"/>
        <c:varyColors val="0"/>
        <c:ser>
          <c:idx val="0"/>
          <c:order val="0"/>
          <c:tx>
            <c:strRef>
              <c:f>Sheet1!$B$1</c:f>
              <c:strCache>
                <c:ptCount val="1"/>
                <c:pt idx="0">
                  <c:v>White</c:v>
                </c:pt>
              </c:strCache>
            </c:strRef>
          </c:tx>
          <c:spPr>
            <a:solidFill>
              <a:schemeClr val="accent6">
                <a:lumMod val="60000"/>
                <a:lumOff val="40000"/>
              </a:schemeClr>
            </a:solidFill>
            <a:ln>
              <a:solidFill>
                <a:schemeClr val="tx1"/>
              </a:solidFill>
            </a:ln>
          </c:spPr>
          <c:invertIfNegative val="0"/>
          <c:dLbls>
            <c:numFmt formatCode="0.0%" sourceLinked="0"/>
            <c:txPr>
              <a:bodyPr/>
              <a:lstStyle/>
              <a:p>
                <a:pPr>
                  <a:defRPr sz="1400"/>
                </a:pPr>
                <a:endParaRPr lang="en-US"/>
              </a:p>
            </c:txPr>
            <c:showLegendKey val="0"/>
            <c:showVal val="1"/>
            <c:showCatName val="0"/>
            <c:showSerName val="0"/>
            <c:showPercent val="0"/>
            <c:showBubbleSize val="0"/>
            <c:showLeaderLines val="0"/>
          </c:dLbls>
          <c:cat>
            <c:strRef>
              <c:f>Sheet1!$A$2:$A$13</c:f>
              <c:strCache>
                <c:ptCount val="12"/>
                <c:pt idx="0">
                  <c:v>1949</c:v>
                </c:pt>
                <c:pt idx="1">
                  <c:v>1959</c:v>
                </c:pt>
                <c:pt idx="2">
                  <c:v>1969</c:v>
                </c:pt>
                <c:pt idx="3">
                  <c:v>1975</c:v>
                </c:pt>
                <c:pt idx="4">
                  <c:v>1986</c:v>
                </c:pt>
                <c:pt idx="5">
                  <c:v>1990</c:v>
                </c:pt>
                <c:pt idx="6">
                  <c:v>1993</c:v>
                </c:pt>
                <c:pt idx="7">
                  <c:v>1993*</c:v>
                </c:pt>
                <c:pt idx="8">
                  <c:v>1995*</c:v>
                </c:pt>
                <c:pt idx="9">
                  <c:v>1997*</c:v>
                </c:pt>
                <c:pt idx="10">
                  <c:v>2000*</c:v>
                </c:pt>
                <c:pt idx="11">
                  <c:v>2006*</c:v>
                </c:pt>
              </c:strCache>
            </c:strRef>
          </c:cat>
          <c:val>
            <c:numRef>
              <c:f>Sheet1!$B$2:$B$13</c:f>
              <c:numCache>
                <c:formatCode>0.0%</c:formatCode>
                <c:ptCount val="12"/>
                <c:pt idx="0">
                  <c:v>0.59499999999999997</c:v>
                </c:pt>
                <c:pt idx="1">
                  <c:v>0.57799999999999996</c:v>
                </c:pt>
                <c:pt idx="2">
                  <c:v>0.57499999999999996</c:v>
                </c:pt>
                <c:pt idx="3">
                  <c:v>0.55300000000000005</c:v>
                </c:pt>
                <c:pt idx="4">
                  <c:v>0.39200000000000002</c:v>
                </c:pt>
                <c:pt idx="5">
                  <c:v>0.32600000000000001</c:v>
                </c:pt>
                <c:pt idx="6">
                  <c:v>0.18099999999999999</c:v>
                </c:pt>
                <c:pt idx="7">
                  <c:v>0.14499999999999999</c:v>
                </c:pt>
                <c:pt idx="8">
                  <c:v>0.11</c:v>
                </c:pt>
                <c:pt idx="9">
                  <c:v>0.09</c:v>
                </c:pt>
                <c:pt idx="10">
                  <c:v>8.5999999999999993E-2</c:v>
                </c:pt>
                <c:pt idx="11">
                  <c:v>5.0999999999999997E-2</c:v>
                </c:pt>
              </c:numCache>
            </c:numRef>
          </c:val>
        </c:ser>
        <c:ser>
          <c:idx val="1"/>
          <c:order val="1"/>
          <c:tx>
            <c:strRef>
              <c:f>Sheet1!$C$1</c:f>
              <c:strCache>
                <c:ptCount val="1"/>
                <c:pt idx="0">
                  <c:v>Indian</c:v>
                </c:pt>
              </c:strCache>
            </c:strRef>
          </c:tx>
          <c:spPr>
            <a:ln>
              <a:solidFill>
                <a:schemeClr val="tx1"/>
              </a:solidFill>
            </a:ln>
          </c:spPr>
          <c:invertIfNegative val="0"/>
          <c:cat>
            <c:strRef>
              <c:f>Sheet1!$A$2:$A$13</c:f>
              <c:strCache>
                <c:ptCount val="12"/>
                <c:pt idx="0">
                  <c:v>1949</c:v>
                </c:pt>
                <c:pt idx="1">
                  <c:v>1959</c:v>
                </c:pt>
                <c:pt idx="2">
                  <c:v>1969</c:v>
                </c:pt>
                <c:pt idx="3">
                  <c:v>1975</c:v>
                </c:pt>
                <c:pt idx="4">
                  <c:v>1986</c:v>
                </c:pt>
                <c:pt idx="5">
                  <c:v>1990</c:v>
                </c:pt>
                <c:pt idx="6">
                  <c:v>1993</c:v>
                </c:pt>
                <c:pt idx="7">
                  <c:v>1993*</c:v>
                </c:pt>
                <c:pt idx="8">
                  <c:v>1995*</c:v>
                </c:pt>
                <c:pt idx="9">
                  <c:v>1997*</c:v>
                </c:pt>
                <c:pt idx="10">
                  <c:v>2000*</c:v>
                </c:pt>
                <c:pt idx="11">
                  <c:v>2006*</c:v>
                </c:pt>
              </c:strCache>
            </c:strRef>
          </c:cat>
          <c:val>
            <c:numRef>
              <c:f>Sheet1!$C$2:$C$13</c:f>
              <c:numCache>
                <c:formatCode>0.0%</c:formatCode>
                <c:ptCount val="12"/>
                <c:pt idx="0">
                  <c:v>2.9000000000000001E-2</c:v>
                </c:pt>
                <c:pt idx="1">
                  <c:v>3.3000000000000002E-2</c:v>
                </c:pt>
                <c:pt idx="2">
                  <c:v>4.4999999999999998E-2</c:v>
                </c:pt>
                <c:pt idx="3">
                  <c:v>4.2000000000000003E-2</c:v>
                </c:pt>
                <c:pt idx="4">
                  <c:v>4.5999999999999999E-2</c:v>
                </c:pt>
                <c:pt idx="5">
                  <c:v>4.3999999999999997E-2</c:v>
                </c:pt>
                <c:pt idx="6">
                  <c:v>2.4E-2</c:v>
                </c:pt>
                <c:pt idx="7">
                  <c:v>4.2000000000000003E-2</c:v>
                </c:pt>
                <c:pt idx="8">
                  <c:v>3.2000000000000001E-2</c:v>
                </c:pt>
                <c:pt idx="9">
                  <c:v>2.5999999999999999E-2</c:v>
                </c:pt>
                <c:pt idx="10">
                  <c:v>2.9000000000000001E-2</c:v>
                </c:pt>
                <c:pt idx="11">
                  <c:v>0.02</c:v>
                </c:pt>
              </c:numCache>
            </c:numRef>
          </c:val>
        </c:ser>
        <c:ser>
          <c:idx val="2"/>
          <c:order val="2"/>
          <c:tx>
            <c:strRef>
              <c:f>Sheet1!$D$1</c:f>
              <c:strCache>
                <c:ptCount val="1"/>
                <c:pt idx="0">
                  <c:v>Coloured</c:v>
                </c:pt>
              </c:strCache>
            </c:strRef>
          </c:tx>
          <c:spPr>
            <a:pattFill prst="dkUpDiag">
              <a:fgClr>
                <a:srgbClr val="FFFF99"/>
              </a:fgClr>
              <a:bgClr>
                <a:srgbClr val="4D4D4D"/>
              </a:bgClr>
            </a:pattFill>
            <a:ln>
              <a:solidFill>
                <a:schemeClr val="tx1"/>
              </a:solidFill>
            </a:ln>
          </c:spPr>
          <c:invertIfNegative val="0"/>
          <c:cat>
            <c:strRef>
              <c:f>Sheet1!$A$2:$A$13</c:f>
              <c:strCache>
                <c:ptCount val="12"/>
                <c:pt idx="0">
                  <c:v>1949</c:v>
                </c:pt>
                <c:pt idx="1">
                  <c:v>1959</c:v>
                </c:pt>
                <c:pt idx="2">
                  <c:v>1969</c:v>
                </c:pt>
                <c:pt idx="3">
                  <c:v>1975</c:v>
                </c:pt>
                <c:pt idx="4">
                  <c:v>1986</c:v>
                </c:pt>
                <c:pt idx="5">
                  <c:v>1990</c:v>
                </c:pt>
                <c:pt idx="6">
                  <c:v>1993</c:v>
                </c:pt>
                <c:pt idx="7">
                  <c:v>1993*</c:v>
                </c:pt>
                <c:pt idx="8">
                  <c:v>1995*</c:v>
                </c:pt>
                <c:pt idx="9">
                  <c:v>1997*</c:v>
                </c:pt>
                <c:pt idx="10">
                  <c:v>2000*</c:v>
                </c:pt>
                <c:pt idx="11">
                  <c:v>2006*</c:v>
                </c:pt>
              </c:strCache>
            </c:strRef>
          </c:cat>
          <c:val>
            <c:numRef>
              <c:f>Sheet1!$D$2:$D$13</c:f>
              <c:numCache>
                <c:formatCode>0.0%</c:formatCode>
                <c:ptCount val="12"/>
                <c:pt idx="0">
                  <c:v>0.112</c:v>
                </c:pt>
                <c:pt idx="1">
                  <c:v>0.11600000000000001</c:v>
                </c:pt>
                <c:pt idx="2">
                  <c:v>0.124</c:v>
                </c:pt>
                <c:pt idx="3">
                  <c:v>0.124</c:v>
                </c:pt>
                <c:pt idx="4">
                  <c:v>0.13100000000000001</c:v>
                </c:pt>
                <c:pt idx="5">
                  <c:v>0.121</c:v>
                </c:pt>
                <c:pt idx="6">
                  <c:v>8.1000000000000003E-2</c:v>
                </c:pt>
                <c:pt idx="7">
                  <c:v>0.112</c:v>
                </c:pt>
                <c:pt idx="8">
                  <c:v>9.5000000000000001E-2</c:v>
                </c:pt>
                <c:pt idx="9">
                  <c:v>8.2000000000000003E-2</c:v>
                </c:pt>
                <c:pt idx="10">
                  <c:v>8.6999999999999994E-2</c:v>
                </c:pt>
                <c:pt idx="11">
                  <c:v>0.08</c:v>
                </c:pt>
              </c:numCache>
            </c:numRef>
          </c:val>
        </c:ser>
        <c:ser>
          <c:idx val="3"/>
          <c:order val="3"/>
          <c:tx>
            <c:strRef>
              <c:f>Sheet1!$E$1</c:f>
              <c:strCache>
                <c:ptCount val="1"/>
                <c:pt idx="0">
                  <c:v>Black</c:v>
                </c:pt>
              </c:strCache>
            </c:strRef>
          </c:tx>
          <c:spPr>
            <a:solidFill>
              <a:srgbClr val="FF9933"/>
            </a:solidFill>
            <a:ln>
              <a:solidFill>
                <a:schemeClr val="tx1"/>
              </a:solidFill>
            </a:ln>
          </c:spPr>
          <c:invertIfNegative val="0"/>
          <c:dLbls>
            <c:numFmt formatCode="0.0%" sourceLinked="0"/>
            <c:txPr>
              <a:bodyPr/>
              <a:lstStyle/>
              <a:p>
                <a:pPr>
                  <a:defRPr sz="1400"/>
                </a:pPr>
                <a:endParaRPr lang="en-US"/>
              </a:p>
            </c:txPr>
            <c:showLegendKey val="0"/>
            <c:showVal val="1"/>
            <c:showCatName val="0"/>
            <c:showSerName val="0"/>
            <c:showPercent val="0"/>
            <c:showBubbleSize val="0"/>
            <c:showLeaderLines val="0"/>
          </c:dLbls>
          <c:cat>
            <c:strRef>
              <c:f>Sheet1!$A$2:$A$13</c:f>
              <c:strCache>
                <c:ptCount val="12"/>
                <c:pt idx="0">
                  <c:v>1949</c:v>
                </c:pt>
                <c:pt idx="1">
                  <c:v>1959</c:v>
                </c:pt>
                <c:pt idx="2">
                  <c:v>1969</c:v>
                </c:pt>
                <c:pt idx="3">
                  <c:v>1975</c:v>
                </c:pt>
                <c:pt idx="4">
                  <c:v>1986</c:v>
                </c:pt>
                <c:pt idx="5">
                  <c:v>1990</c:v>
                </c:pt>
                <c:pt idx="6">
                  <c:v>1993</c:v>
                </c:pt>
                <c:pt idx="7">
                  <c:v>1993*</c:v>
                </c:pt>
                <c:pt idx="8">
                  <c:v>1995*</c:v>
                </c:pt>
                <c:pt idx="9">
                  <c:v>1997*</c:v>
                </c:pt>
                <c:pt idx="10">
                  <c:v>2000*</c:v>
                </c:pt>
                <c:pt idx="11">
                  <c:v>2006*</c:v>
                </c:pt>
              </c:strCache>
            </c:strRef>
          </c:cat>
          <c:val>
            <c:numRef>
              <c:f>Sheet1!$E$2:$E$13</c:f>
              <c:numCache>
                <c:formatCode>0.0%</c:formatCode>
                <c:ptCount val="12"/>
                <c:pt idx="0">
                  <c:v>0.26400000000000001</c:v>
                </c:pt>
                <c:pt idx="1">
                  <c:v>0.27300000000000002</c:v>
                </c:pt>
                <c:pt idx="2">
                  <c:v>0.25600000000000001</c:v>
                </c:pt>
                <c:pt idx="3">
                  <c:v>0.28100000000000003</c:v>
                </c:pt>
                <c:pt idx="4">
                  <c:v>0.43099999999999999</c:v>
                </c:pt>
                <c:pt idx="5">
                  <c:v>0.50900000000000001</c:v>
                </c:pt>
                <c:pt idx="6">
                  <c:v>0.71399999999999997</c:v>
                </c:pt>
                <c:pt idx="7">
                  <c:v>0.70099999999999996</c:v>
                </c:pt>
                <c:pt idx="8">
                  <c:v>0.76200000000000001</c:v>
                </c:pt>
                <c:pt idx="9">
                  <c:v>0.80200000000000005</c:v>
                </c:pt>
                <c:pt idx="10">
                  <c:v>0.79900000000000004</c:v>
                </c:pt>
                <c:pt idx="11">
                  <c:v>0.84799999999999998</c:v>
                </c:pt>
              </c:numCache>
            </c:numRef>
          </c:val>
        </c:ser>
        <c:dLbls>
          <c:showLegendKey val="0"/>
          <c:showVal val="0"/>
          <c:showCatName val="0"/>
          <c:showSerName val="0"/>
          <c:showPercent val="0"/>
          <c:showBubbleSize val="0"/>
        </c:dLbls>
        <c:gapWidth val="0"/>
        <c:overlap val="100"/>
        <c:axId val="186561024"/>
        <c:axId val="158877952"/>
      </c:barChart>
      <c:catAx>
        <c:axId val="186561024"/>
        <c:scaling>
          <c:orientation val="minMax"/>
        </c:scaling>
        <c:delete val="0"/>
        <c:axPos val="b"/>
        <c:majorTickMark val="out"/>
        <c:minorTickMark val="none"/>
        <c:tickLblPos val="nextTo"/>
        <c:txPr>
          <a:bodyPr/>
          <a:lstStyle/>
          <a:p>
            <a:pPr>
              <a:defRPr sz="1400"/>
            </a:pPr>
            <a:endParaRPr lang="en-US"/>
          </a:p>
        </c:txPr>
        <c:crossAx val="158877952"/>
        <c:crosses val="autoZero"/>
        <c:auto val="1"/>
        <c:lblAlgn val="ctr"/>
        <c:lblOffset val="100"/>
        <c:noMultiLvlLbl val="0"/>
      </c:catAx>
      <c:valAx>
        <c:axId val="158877952"/>
        <c:scaling>
          <c:orientation val="minMax"/>
          <c:max val="1"/>
        </c:scaling>
        <c:delete val="0"/>
        <c:axPos val="l"/>
        <c:majorGridlines/>
        <c:numFmt formatCode="0%" sourceLinked="0"/>
        <c:majorTickMark val="out"/>
        <c:minorTickMark val="none"/>
        <c:tickLblPos val="nextTo"/>
        <c:txPr>
          <a:bodyPr/>
          <a:lstStyle/>
          <a:p>
            <a:pPr>
              <a:defRPr sz="1400"/>
            </a:pPr>
            <a:endParaRPr lang="en-US"/>
          </a:p>
        </c:txPr>
        <c:crossAx val="186561024"/>
        <c:crosses val="autoZero"/>
        <c:crossBetween val="between"/>
      </c:valAx>
      <c:dTable>
        <c:showHorzBorder val="1"/>
        <c:showVertBorder val="1"/>
        <c:showOutline val="1"/>
        <c:showKeys val="0"/>
      </c:dTable>
    </c:plotArea>
    <c:legend>
      <c:legendPos val="r"/>
      <c:layout>
        <c:manualLayout>
          <c:xMode val="edge"/>
          <c:yMode val="edge"/>
          <c:x val="0.8883614219275221"/>
          <c:y val="0.53900833048042907"/>
          <c:w val="0.11163857807247778"/>
          <c:h val="0.27487142911483892"/>
        </c:manualLayout>
      </c:layout>
      <c:overlay val="0"/>
      <c:txPr>
        <a:bodyPr/>
        <a:lstStyle/>
        <a:p>
          <a:pPr>
            <a:defRPr sz="1400"/>
          </a:pPr>
          <a:endParaRPr lang="en-US"/>
        </a:p>
      </c:txPr>
    </c:legend>
    <c:plotVisOnly val="1"/>
    <c:dispBlanksAs val="gap"/>
    <c:showDLblsOverMax val="0"/>
  </c:chart>
  <c:txPr>
    <a:bodyPr/>
    <a:lstStyle/>
    <a:p>
      <a:pPr>
        <a:defRPr b="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07637795275592"/>
          <c:y val="6.5616797900262466E-2"/>
          <c:w val="0.87214611872146119"/>
          <c:h val="0.79921259842519687"/>
        </c:manualLayout>
      </c:layout>
      <c:lineChart>
        <c:grouping val="standard"/>
        <c:varyColors val="0"/>
        <c:ser>
          <c:idx val="0"/>
          <c:order val="0"/>
          <c:tx>
            <c:strRef>
              <c:f>Sheet1!$B$1</c:f>
              <c:strCache>
                <c:ptCount val="1"/>
                <c:pt idx="0">
                  <c:v>Whites</c:v>
                </c:pt>
              </c:strCache>
            </c:strRef>
          </c:tx>
          <c:spPr>
            <a:ln w="63500">
              <a:solidFill>
                <a:schemeClr val="accent6">
                  <a:lumMod val="60000"/>
                  <a:lumOff val="40000"/>
                </a:schemeClr>
              </a:solidFill>
              <a:prstDash val="solid"/>
            </a:ln>
          </c:spPr>
          <c:marker>
            <c:symbol val="diamond"/>
            <c:size val="10"/>
            <c:spPr>
              <a:solidFill>
                <a:srgbClr val="FFC000"/>
              </a:solidFill>
              <a:ln>
                <a:solidFill>
                  <a:srgbClr val="FF0000"/>
                </a:solidFill>
                <a:prstDash val="solid"/>
              </a:ln>
            </c:spPr>
          </c:marker>
          <c:cat>
            <c:numRef>
              <c:f>Sheet1!$A$2:$A$30</c:f>
              <c:numCache>
                <c:formatCode>General</c:formatCode>
                <c:ptCount val="29"/>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numCache>
            </c:numRef>
          </c:cat>
          <c:val>
            <c:numRef>
              <c:f>Sheet1!$B$2:$B$30</c:f>
              <c:numCache>
                <c:formatCode>General</c:formatCode>
                <c:ptCount val="29"/>
                <c:pt idx="0" formatCode="#,##0">
                  <c:v>5284</c:v>
                </c:pt>
                <c:pt idx="2" formatCode="#,##0">
                  <c:v>5274</c:v>
                </c:pt>
                <c:pt idx="3" formatCode="#,##0">
                  <c:v>5336</c:v>
                </c:pt>
                <c:pt idx="4" formatCode="#,##0">
                  <c:v>5198</c:v>
                </c:pt>
                <c:pt idx="5" formatCode="#,##0">
                  <c:v>5136</c:v>
                </c:pt>
                <c:pt idx="6" formatCode="#,##0">
                  <c:v>4991</c:v>
                </c:pt>
                <c:pt idx="7" formatCode="#,##0">
                  <c:v>4918</c:v>
                </c:pt>
                <c:pt idx="8" formatCode="#,##0">
                  <c:v>4822</c:v>
                </c:pt>
                <c:pt idx="9" formatCode="#,##0">
                  <c:v>4718</c:v>
                </c:pt>
                <c:pt idx="10" formatCode="#,##0">
                  <c:v>4403</c:v>
                </c:pt>
                <c:pt idx="11" formatCode="#,##0">
                  <c:v>4082</c:v>
                </c:pt>
                <c:pt idx="12" formatCode="#,##0">
                  <c:v>3871</c:v>
                </c:pt>
                <c:pt idx="13" formatCode="#,##0">
                  <c:v>3431</c:v>
                </c:pt>
                <c:pt idx="14" formatCode="#,##0">
                  <c:v>3439</c:v>
                </c:pt>
                <c:pt idx="15" formatCode="#,##0">
                  <c:v>3308</c:v>
                </c:pt>
                <c:pt idx="16" formatCode="#,##0">
                  <c:v>3266</c:v>
                </c:pt>
                <c:pt idx="17" formatCode="#,##0">
                  <c:v>3152</c:v>
                </c:pt>
                <c:pt idx="18" formatCode="#,##0">
                  <c:v>3081</c:v>
                </c:pt>
                <c:pt idx="19">
                  <c:v>2979.581083</c:v>
                </c:pt>
                <c:pt idx="20">
                  <c:v>2884.3279120000002</c:v>
                </c:pt>
                <c:pt idx="21">
                  <c:v>2816.5985420000002</c:v>
                </c:pt>
                <c:pt idx="22">
                  <c:v>2834.8137280000001</c:v>
                </c:pt>
                <c:pt idx="23">
                  <c:v>2788.1548109999999</c:v>
                </c:pt>
                <c:pt idx="24">
                  <c:v>2718.6573149999999</c:v>
                </c:pt>
                <c:pt idx="25">
                  <c:v>2730.6564330000001</c:v>
                </c:pt>
                <c:pt idx="26">
                  <c:v>2684.3348649999998</c:v>
                </c:pt>
                <c:pt idx="27">
                  <c:v>2827.8080089999999</c:v>
                </c:pt>
                <c:pt idx="28">
                  <c:v>2748.437602</c:v>
                </c:pt>
              </c:numCache>
            </c:numRef>
          </c:val>
          <c:smooth val="0"/>
        </c:ser>
        <c:ser>
          <c:idx val="1"/>
          <c:order val="1"/>
          <c:tx>
            <c:strRef>
              <c:f>Sheet1!$C$1</c:f>
              <c:strCache>
                <c:ptCount val="1"/>
                <c:pt idx="0">
                  <c:v>Coloureds</c:v>
                </c:pt>
              </c:strCache>
            </c:strRef>
          </c:tx>
          <c:spPr>
            <a:ln w="27032">
              <a:solidFill>
                <a:srgbClr val="FFFF00"/>
              </a:solidFill>
              <a:prstDash val="solid"/>
            </a:ln>
          </c:spPr>
          <c:marker>
            <c:symbol val="square"/>
            <c:size val="6"/>
            <c:spPr>
              <a:solidFill>
                <a:srgbClr val="FFFF00"/>
              </a:solidFill>
              <a:ln>
                <a:solidFill>
                  <a:srgbClr val="FFFF00"/>
                </a:solidFill>
                <a:prstDash val="solid"/>
              </a:ln>
            </c:spPr>
          </c:marker>
          <c:cat>
            <c:numRef>
              <c:f>Sheet1!$A$2:$A$30</c:f>
              <c:numCache>
                <c:formatCode>General</c:formatCode>
                <c:ptCount val="29"/>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numCache>
            </c:numRef>
          </c:cat>
          <c:val>
            <c:numRef>
              <c:f>Sheet1!$C$2:$C$30</c:f>
              <c:numCache>
                <c:formatCode>General</c:formatCode>
                <c:ptCount val="29"/>
                <c:pt idx="0" formatCode="#,##0">
                  <c:v>2807</c:v>
                </c:pt>
                <c:pt idx="3" formatCode="#,##0">
                  <c:v>2895</c:v>
                </c:pt>
                <c:pt idx="4" formatCode="#,##0">
                  <c:v>2894</c:v>
                </c:pt>
                <c:pt idx="5" formatCode="#,##0">
                  <c:v>2921</c:v>
                </c:pt>
                <c:pt idx="6" formatCode="#,##0">
                  <c:v>2905</c:v>
                </c:pt>
                <c:pt idx="7" formatCode="#,##0">
                  <c:v>2958</c:v>
                </c:pt>
                <c:pt idx="8" formatCode="#,##0">
                  <c:v>2950</c:v>
                </c:pt>
                <c:pt idx="9" formatCode="#,##0">
                  <c:v>2927</c:v>
                </c:pt>
                <c:pt idx="10" formatCode="#,##0">
                  <c:v>2862</c:v>
                </c:pt>
                <c:pt idx="11" formatCode="#,##0">
                  <c:v>3030</c:v>
                </c:pt>
                <c:pt idx="12" formatCode="#,##0">
                  <c:v>2965</c:v>
                </c:pt>
                <c:pt idx="13" formatCode="#,##0">
                  <c:v>2628</c:v>
                </c:pt>
                <c:pt idx="14" formatCode="#,##0">
                  <c:v>2740</c:v>
                </c:pt>
                <c:pt idx="15" formatCode="#,##0">
                  <c:v>2696</c:v>
                </c:pt>
                <c:pt idx="16" formatCode="#,##0">
                  <c:v>2840</c:v>
                </c:pt>
                <c:pt idx="17" formatCode="#,##0">
                  <c:v>2905</c:v>
                </c:pt>
                <c:pt idx="18" formatCode="#,##0">
                  <c:v>3081</c:v>
                </c:pt>
                <c:pt idx="19">
                  <c:v>2979.581083</c:v>
                </c:pt>
                <c:pt idx="20">
                  <c:v>2884.3279120000002</c:v>
                </c:pt>
                <c:pt idx="21">
                  <c:v>2816.5985420000002</c:v>
                </c:pt>
                <c:pt idx="22">
                  <c:v>2834.8137280000001</c:v>
                </c:pt>
                <c:pt idx="23">
                  <c:v>2788.1548109999999</c:v>
                </c:pt>
                <c:pt idx="24">
                  <c:v>2718.6573149999999</c:v>
                </c:pt>
                <c:pt idx="25">
                  <c:v>2730.6564330000001</c:v>
                </c:pt>
                <c:pt idx="26">
                  <c:v>2684.3348649999998</c:v>
                </c:pt>
                <c:pt idx="27">
                  <c:v>2827.8080089999999</c:v>
                </c:pt>
                <c:pt idx="28">
                  <c:v>2748.437602</c:v>
                </c:pt>
              </c:numCache>
            </c:numRef>
          </c:val>
          <c:smooth val="0"/>
        </c:ser>
        <c:ser>
          <c:idx val="2"/>
          <c:order val="2"/>
          <c:tx>
            <c:strRef>
              <c:f>Sheet1!$D$1</c:f>
              <c:strCache>
                <c:ptCount val="1"/>
                <c:pt idx="0">
                  <c:v>Indians</c:v>
                </c:pt>
              </c:strCache>
            </c:strRef>
          </c:tx>
          <c:spPr>
            <a:ln w="63500">
              <a:solidFill>
                <a:srgbClr val="C00000"/>
              </a:solidFill>
              <a:prstDash val="solid"/>
            </a:ln>
          </c:spPr>
          <c:marker>
            <c:symbol val="triangle"/>
            <c:size val="10"/>
            <c:spPr>
              <a:solidFill>
                <a:srgbClr val="C00000"/>
              </a:solidFill>
              <a:ln>
                <a:solidFill>
                  <a:srgbClr val="00FF00"/>
                </a:solidFill>
                <a:prstDash val="solid"/>
              </a:ln>
            </c:spPr>
          </c:marker>
          <c:cat>
            <c:numRef>
              <c:f>Sheet1!$A$2:$A$30</c:f>
              <c:numCache>
                <c:formatCode>General</c:formatCode>
                <c:ptCount val="29"/>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numCache>
            </c:numRef>
          </c:cat>
          <c:val>
            <c:numRef>
              <c:f>Sheet1!$D$2:$D$30</c:f>
              <c:numCache>
                <c:formatCode>General</c:formatCode>
                <c:ptCount val="29"/>
                <c:pt idx="0" formatCode="#,##0">
                  <c:v>2807</c:v>
                </c:pt>
                <c:pt idx="3" formatCode="#,##0">
                  <c:v>2895</c:v>
                </c:pt>
                <c:pt idx="4" formatCode="#,##0">
                  <c:v>2894</c:v>
                </c:pt>
                <c:pt idx="5" formatCode="#,##0">
                  <c:v>2921</c:v>
                </c:pt>
                <c:pt idx="6" formatCode="#,##0">
                  <c:v>2905</c:v>
                </c:pt>
                <c:pt idx="7" formatCode="#,##0">
                  <c:v>2958</c:v>
                </c:pt>
                <c:pt idx="8" formatCode="#,##0">
                  <c:v>2950</c:v>
                </c:pt>
                <c:pt idx="9" formatCode="#,##0">
                  <c:v>2927</c:v>
                </c:pt>
                <c:pt idx="10" formatCode="#,##0">
                  <c:v>2862</c:v>
                </c:pt>
                <c:pt idx="11" formatCode="#,##0">
                  <c:v>3030</c:v>
                </c:pt>
                <c:pt idx="12" formatCode="#,##0">
                  <c:v>2965</c:v>
                </c:pt>
                <c:pt idx="13" formatCode="#,##0">
                  <c:v>2628</c:v>
                </c:pt>
                <c:pt idx="14" formatCode="#,##0">
                  <c:v>2740</c:v>
                </c:pt>
                <c:pt idx="15" formatCode="#,##0">
                  <c:v>2696</c:v>
                </c:pt>
                <c:pt idx="16" formatCode="#,##0">
                  <c:v>2840</c:v>
                </c:pt>
                <c:pt idx="17" formatCode="#,##0">
                  <c:v>2905</c:v>
                </c:pt>
                <c:pt idx="18" formatCode="#,##0">
                  <c:v>3081</c:v>
                </c:pt>
                <c:pt idx="19">
                  <c:v>2979.581083</c:v>
                </c:pt>
                <c:pt idx="20">
                  <c:v>2884.3279120000002</c:v>
                </c:pt>
                <c:pt idx="21">
                  <c:v>2816.5985420000002</c:v>
                </c:pt>
                <c:pt idx="22">
                  <c:v>2834.8137280000001</c:v>
                </c:pt>
                <c:pt idx="23">
                  <c:v>2788.1548109999999</c:v>
                </c:pt>
                <c:pt idx="24">
                  <c:v>2718.6573149999999</c:v>
                </c:pt>
                <c:pt idx="25">
                  <c:v>2730.6564330000001</c:v>
                </c:pt>
                <c:pt idx="26">
                  <c:v>2684.3348649999998</c:v>
                </c:pt>
                <c:pt idx="27">
                  <c:v>2827.8080089999999</c:v>
                </c:pt>
                <c:pt idx="28">
                  <c:v>2748.437602</c:v>
                </c:pt>
              </c:numCache>
            </c:numRef>
          </c:val>
          <c:smooth val="0"/>
        </c:ser>
        <c:ser>
          <c:idx val="3"/>
          <c:order val="3"/>
          <c:tx>
            <c:strRef>
              <c:f>Sheet1!$E$1</c:f>
              <c:strCache>
                <c:ptCount val="1"/>
                <c:pt idx="0">
                  <c:v>Blacks</c:v>
                </c:pt>
              </c:strCache>
            </c:strRef>
          </c:tx>
          <c:spPr>
            <a:ln w="63500">
              <a:solidFill>
                <a:srgbClr val="FF6600"/>
              </a:solidFill>
              <a:prstDash val="solid"/>
            </a:ln>
          </c:spPr>
          <c:marker>
            <c:symbol val="x"/>
            <c:size val="10"/>
            <c:spPr>
              <a:solidFill>
                <a:srgbClr val="FF6600"/>
              </a:solidFill>
            </c:spPr>
          </c:marker>
          <c:cat>
            <c:numRef>
              <c:f>Sheet1!$A$2:$A$30</c:f>
              <c:numCache>
                <c:formatCode>General</c:formatCode>
                <c:ptCount val="29"/>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numCache>
            </c:numRef>
          </c:cat>
          <c:val>
            <c:numRef>
              <c:f>Sheet1!$E$2:$E$30</c:f>
              <c:numCache>
                <c:formatCode>General</c:formatCode>
                <c:ptCount val="29"/>
                <c:pt idx="0" formatCode="#,##0">
                  <c:v>1239</c:v>
                </c:pt>
                <c:pt idx="3" formatCode="#,##0">
                  <c:v>1440</c:v>
                </c:pt>
                <c:pt idx="4" formatCode="#,##0">
                  <c:v>1474</c:v>
                </c:pt>
                <c:pt idx="5" formatCode="#,##0">
                  <c:v>1555</c:v>
                </c:pt>
                <c:pt idx="6" formatCode="#,##0">
                  <c:v>1636</c:v>
                </c:pt>
                <c:pt idx="7" formatCode="#,##0">
                  <c:v>1746</c:v>
                </c:pt>
                <c:pt idx="8" formatCode="#,##0">
                  <c:v>1808</c:v>
                </c:pt>
                <c:pt idx="9" formatCode="#,##0">
                  <c:v>1847</c:v>
                </c:pt>
                <c:pt idx="10" formatCode="#,##0">
                  <c:v>1932</c:v>
                </c:pt>
                <c:pt idx="11" formatCode="#,##0">
                  <c:v>2000</c:v>
                </c:pt>
                <c:pt idx="12" formatCode="#,##0">
                  <c:v>2077</c:v>
                </c:pt>
                <c:pt idx="13" formatCode="#,##0">
                  <c:v>1842</c:v>
                </c:pt>
                <c:pt idx="14" formatCode="#,##0">
                  <c:v>2054</c:v>
                </c:pt>
                <c:pt idx="15" formatCode="#,##0">
                  <c:v>2096</c:v>
                </c:pt>
                <c:pt idx="16" formatCode="#,##0">
                  <c:v>2444</c:v>
                </c:pt>
                <c:pt idx="17" formatCode="#,##0">
                  <c:v>2677</c:v>
                </c:pt>
                <c:pt idx="18" formatCode="#,##0">
                  <c:v>3081</c:v>
                </c:pt>
                <c:pt idx="19">
                  <c:v>2979.581083</c:v>
                </c:pt>
                <c:pt idx="20">
                  <c:v>2884.3279120000002</c:v>
                </c:pt>
                <c:pt idx="21">
                  <c:v>2816.5985420000002</c:v>
                </c:pt>
                <c:pt idx="22">
                  <c:v>2834.8137280000001</c:v>
                </c:pt>
                <c:pt idx="23">
                  <c:v>2788.1548109999999</c:v>
                </c:pt>
                <c:pt idx="24">
                  <c:v>2718.6573149999999</c:v>
                </c:pt>
                <c:pt idx="25">
                  <c:v>2730.6564330000001</c:v>
                </c:pt>
                <c:pt idx="26">
                  <c:v>2684.3348649999998</c:v>
                </c:pt>
                <c:pt idx="27">
                  <c:v>2827.8080089999999</c:v>
                </c:pt>
                <c:pt idx="28">
                  <c:v>2748.437602</c:v>
                </c:pt>
              </c:numCache>
            </c:numRef>
          </c:val>
          <c:smooth val="0"/>
        </c:ser>
        <c:dLbls>
          <c:showLegendKey val="0"/>
          <c:showVal val="0"/>
          <c:showCatName val="0"/>
          <c:showSerName val="0"/>
          <c:showPercent val="0"/>
          <c:showBubbleSize val="0"/>
        </c:dLbls>
        <c:marker val="1"/>
        <c:smooth val="0"/>
        <c:axId val="153503232"/>
        <c:axId val="111855872"/>
      </c:lineChart>
      <c:catAx>
        <c:axId val="153503232"/>
        <c:scaling>
          <c:orientation val="minMax"/>
        </c:scaling>
        <c:delete val="0"/>
        <c:axPos val="b"/>
        <c:numFmt formatCode="General" sourceLinked="1"/>
        <c:majorTickMark val="in"/>
        <c:minorTickMark val="none"/>
        <c:tickLblPos val="nextTo"/>
        <c:spPr>
          <a:ln w="27032">
            <a:solidFill>
              <a:schemeClr val="tx1"/>
            </a:solidFill>
            <a:prstDash val="solid"/>
          </a:ln>
        </c:spPr>
        <c:txPr>
          <a:bodyPr rot="0" vert="horz"/>
          <a:lstStyle/>
          <a:p>
            <a:pPr>
              <a:defRPr/>
            </a:pPr>
            <a:endParaRPr lang="en-US"/>
          </a:p>
        </c:txPr>
        <c:crossAx val="111855872"/>
        <c:crosses val="autoZero"/>
        <c:auto val="1"/>
        <c:lblAlgn val="ctr"/>
        <c:lblOffset val="100"/>
        <c:tickLblSkip val="5"/>
        <c:tickMarkSkip val="5"/>
        <c:noMultiLvlLbl val="0"/>
      </c:catAx>
      <c:valAx>
        <c:axId val="111855872"/>
        <c:scaling>
          <c:orientation val="minMax"/>
        </c:scaling>
        <c:delete val="0"/>
        <c:axPos val="l"/>
        <c:majorGridlines>
          <c:spPr>
            <a:ln w="2253">
              <a:solidFill>
                <a:schemeClr val="tx1"/>
              </a:solidFill>
              <a:prstDash val="solid"/>
            </a:ln>
          </c:spPr>
        </c:majorGridlines>
        <c:numFmt formatCode="\R\ #,##0" sourceLinked="0"/>
        <c:majorTickMark val="in"/>
        <c:minorTickMark val="none"/>
        <c:tickLblPos val="nextTo"/>
        <c:spPr>
          <a:ln w="27032">
            <a:solidFill>
              <a:schemeClr val="tx1"/>
            </a:solidFill>
            <a:prstDash val="solid"/>
          </a:ln>
        </c:spPr>
        <c:txPr>
          <a:bodyPr rot="0" vert="horz"/>
          <a:lstStyle/>
          <a:p>
            <a:pPr>
              <a:defRPr/>
            </a:pPr>
            <a:endParaRPr lang="en-US"/>
          </a:p>
        </c:txPr>
        <c:crossAx val="153503232"/>
        <c:crosses val="autoZero"/>
        <c:crossBetween val="between"/>
      </c:valAx>
      <c:spPr>
        <a:noFill/>
        <a:ln w="9011">
          <a:solidFill>
            <a:schemeClr val="tx1"/>
          </a:solidFill>
          <a:prstDash val="solid"/>
        </a:ln>
      </c:spPr>
    </c:plotArea>
    <c:legend>
      <c:legendPos val="r"/>
      <c:layout>
        <c:manualLayout>
          <c:xMode val="edge"/>
          <c:yMode val="edge"/>
          <c:x val="0.73711023622047245"/>
          <c:y val="0"/>
          <c:w val="0.22255489313835772"/>
          <c:h val="0.34050737328719982"/>
        </c:manualLayout>
      </c:layout>
      <c:overlay val="0"/>
      <c:spPr>
        <a:noFill/>
        <a:ln w="2253">
          <a:solidFill>
            <a:schemeClr val="tx1"/>
          </a:solidFill>
          <a:prstDash val="solid"/>
        </a:ln>
      </c:spPr>
    </c:legend>
    <c:plotVisOnly val="1"/>
    <c:dispBlanksAs val="gap"/>
    <c:showDLblsOverMax val="0"/>
  </c:chart>
  <c:spPr>
    <a:noFill/>
    <a:ln w="31750" cap="flat" cmpd="sng" algn="ctr">
      <a:solidFill>
        <a:schemeClr val="tx1"/>
      </a:solidFill>
      <a:prstDash val="solid"/>
      <a:miter lim="800000"/>
      <a:headEnd type="none" w="med" len="med"/>
      <a:tailEnd type="none" w="med" len="med"/>
    </a:ln>
  </c:spPr>
  <c:txPr>
    <a:bodyPr/>
    <a:lstStyle/>
    <a:p>
      <a:pPr>
        <a:defRPr sz="2000" b="1" i="0" u="none" strike="noStrike" baseline="0">
          <a:solidFill>
            <a:schemeClr val="tx1"/>
          </a:solidFill>
          <a:latin typeface="Calibri" panose="020F0502020204030204" pitchFamily="34" charset="0"/>
          <a:ea typeface="Times New Roman"/>
          <a:cs typeface="Times New Roman"/>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541528771625186E-2"/>
          <c:y val="4.862138413822327E-2"/>
          <c:w val="0.78547626859142605"/>
          <c:h val="0.88358238285197066"/>
        </c:manualLayout>
      </c:layout>
      <c:areaChart>
        <c:grouping val="stacked"/>
        <c:varyColors val="0"/>
        <c:ser>
          <c:idx val="0"/>
          <c:order val="0"/>
          <c:tx>
            <c:strRef>
              <c:f>'EducSpending % by Race 1910-91'!$B$1</c:f>
              <c:strCache>
                <c:ptCount val="1"/>
                <c:pt idx="0">
                  <c:v>Whites</c:v>
                </c:pt>
              </c:strCache>
            </c:strRef>
          </c:tx>
          <c:spPr>
            <a:solidFill>
              <a:schemeClr val="accent6">
                <a:lumMod val="40000"/>
                <a:lumOff val="60000"/>
                <a:alpha val="85000"/>
              </a:schemeClr>
            </a:solidFill>
            <a:ln>
              <a:solidFill>
                <a:schemeClr val="tx1"/>
              </a:solidFill>
            </a:ln>
          </c:spPr>
          <c:cat>
            <c:numRef>
              <c:f>'EducSpending % by Race 1910-91'!$A$2:$A$83</c:f>
              <c:numCache>
                <c:formatCode>General</c:formatCode>
                <c:ptCount val="82"/>
                <c:pt idx="0">
                  <c:v>1910</c:v>
                </c:pt>
                <c:pt idx="1">
                  <c:v>1911</c:v>
                </c:pt>
                <c:pt idx="2">
                  <c:v>1912</c:v>
                </c:pt>
                <c:pt idx="3">
                  <c:v>1913</c:v>
                </c:pt>
                <c:pt idx="4">
                  <c:v>1914</c:v>
                </c:pt>
                <c:pt idx="5">
                  <c:v>1915</c:v>
                </c:pt>
                <c:pt idx="6">
                  <c:v>1916</c:v>
                </c:pt>
                <c:pt idx="7">
                  <c:v>1917</c:v>
                </c:pt>
                <c:pt idx="8">
                  <c:v>1918</c:v>
                </c:pt>
                <c:pt idx="9">
                  <c:v>1919</c:v>
                </c:pt>
                <c:pt idx="10">
                  <c:v>1920</c:v>
                </c:pt>
                <c:pt idx="11">
                  <c:v>1921</c:v>
                </c:pt>
                <c:pt idx="12">
                  <c:v>1922</c:v>
                </c:pt>
                <c:pt idx="13">
                  <c:v>1923</c:v>
                </c:pt>
                <c:pt idx="14">
                  <c:v>1924</c:v>
                </c:pt>
                <c:pt idx="15">
                  <c:v>1925</c:v>
                </c:pt>
                <c:pt idx="16">
                  <c:v>1926</c:v>
                </c:pt>
                <c:pt idx="17">
                  <c:v>1927</c:v>
                </c:pt>
                <c:pt idx="18">
                  <c:v>1928</c:v>
                </c:pt>
                <c:pt idx="19">
                  <c:v>1929</c:v>
                </c:pt>
                <c:pt idx="20">
                  <c:v>1930</c:v>
                </c:pt>
                <c:pt idx="21">
                  <c:v>1931</c:v>
                </c:pt>
                <c:pt idx="22">
                  <c:v>1932</c:v>
                </c:pt>
                <c:pt idx="23">
                  <c:v>1933</c:v>
                </c:pt>
                <c:pt idx="24">
                  <c:v>1934</c:v>
                </c:pt>
                <c:pt idx="25">
                  <c:v>1935</c:v>
                </c:pt>
                <c:pt idx="26">
                  <c:v>1936</c:v>
                </c:pt>
                <c:pt idx="27">
                  <c:v>1937</c:v>
                </c:pt>
                <c:pt idx="28">
                  <c:v>1938</c:v>
                </c:pt>
                <c:pt idx="29">
                  <c:v>1939</c:v>
                </c:pt>
                <c:pt idx="30">
                  <c:v>1940</c:v>
                </c:pt>
                <c:pt idx="31">
                  <c:v>1941</c:v>
                </c:pt>
                <c:pt idx="32">
                  <c:v>1942</c:v>
                </c:pt>
                <c:pt idx="33">
                  <c:v>1943</c:v>
                </c:pt>
                <c:pt idx="34">
                  <c:v>1944</c:v>
                </c:pt>
                <c:pt idx="35">
                  <c:v>1945</c:v>
                </c:pt>
                <c:pt idx="36">
                  <c:v>1946</c:v>
                </c:pt>
                <c:pt idx="37">
                  <c:v>1947</c:v>
                </c:pt>
                <c:pt idx="38">
                  <c:v>1948</c:v>
                </c:pt>
                <c:pt idx="39">
                  <c:v>1949</c:v>
                </c:pt>
                <c:pt idx="40">
                  <c:v>1950</c:v>
                </c:pt>
                <c:pt idx="41">
                  <c:v>1951</c:v>
                </c:pt>
                <c:pt idx="42">
                  <c:v>1952</c:v>
                </c:pt>
                <c:pt idx="43">
                  <c:v>1953</c:v>
                </c:pt>
                <c:pt idx="44">
                  <c:v>1954</c:v>
                </c:pt>
                <c:pt idx="45">
                  <c:v>1955</c:v>
                </c:pt>
                <c:pt idx="46">
                  <c:v>1956</c:v>
                </c:pt>
                <c:pt idx="47">
                  <c:v>1957</c:v>
                </c:pt>
                <c:pt idx="48">
                  <c:v>1958</c:v>
                </c:pt>
                <c:pt idx="49">
                  <c:v>1959</c:v>
                </c:pt>
                <c:pt idx="50">
                  <c:v>1960</c:v>
                </c:pt>
                <c:pt idx="51">
                  <c:v>1961</c:v>
                </c:pt>
                <c:pt idx="52">
                  <c:v>1962</c:v>
                </c:pt>
                <c:pt idx="53">
                  <c:v>1963</c:v>
                </c:pt>
                <c:pt idx="54">
                  <c:v>1964</c:v>
                </c:pt>
                <c:pt idx="55">
                  <c:v>1965</c:v>
                </c:pt>
                <c:pt idx="56">
                  <c:v>1966</c:v>
                </c:pt>
                <c:pt idx="57">
                  <c:v>1967</c:v>
                </c:pt>
                <c:pt idx="58">
                  <c:v>1968</c:v>
                </c:pt>
                <c:pt idx="59">
                  <c:v>1969</c:v>
                </c:pt>
                <c:pt idx="60">
                  <c:v>1970</c:v>
                </c:pt>
                <c:pt idx="61">
                  <c:v>1971</c:v>
                </c:pt>
                <c:pt idx="62">
                  <c:v>1972</c:v>
                </c:pt>
                <c:pt idx="63">
                  <c:v>1973</c:v>
                </c:pt>
                <c:pt idx="64">
                  <c:v>1974</c:v>
                </c:pt>
                <c:pt idx="65">
                  <c:v>1975</c:v>
                </c:pt>
                <c:pt idx="66">
                  <c:v>1976</c:v>
                </c:pt>
                <c:pt idx="67">
                  <c:v>1977</c:v>
                </c:pt>
                <c:pt idx="68">
                  <c:v>1978</c:v>
                </c:pt>
                <c:pt idx="69">
                  <c:v>1979</c:v>
                </c:pt>
                <c:pt idx="70">
                  <c:v>1980</c:v>
                </c:pt>
                <c:pt idx="71">
                  <c:v>1981</c:v>
                </c:pt>
                <c:pt idx="72">
                  <c:v>1982</c:v>
                </c:pt>
                <c:pt idx="73">
                  <c:v>1983</c:v>
                </c:pt>
                <c:pt idx="74">
                  <c:v>1984</c:v>
                </c:pt>
                <c:pt idx="75">
                  <c:v>1985</c:v>
                </c:pt>
                <c:pt idx="76">
                  <c:v>1986</c:v>
                </c:pt>
                <c:pt idx="77">
                  <c:v>1987</c:v>
                </c:pt>
                <c:pt idx="78">
                  <c:v>1988</c:v>
                </c:pt>
                <c:pt idx="79">
                  <c:v>1989</c:v>
                </c:pt>
                <c:pt idx="80">
                  <c:v>1990</c:v>
                </c:pt>
                <c:pt idx="81">
                  <c:v>1991</c:v>
                </c:pt>
              </c:numCache>
            </c:numRef>
          </c:cat>
          <c:val>
            <c:numRef>
              <c:f>'EducSpending % by Race 1910-91'!$B$2:$B$83</c:f>
              <c:numCache>
                <c:formatCode>0.0%</c:formatCode>
                <c:ptCount val="82"/>
                <c:pt idx="0">
                  <c:v>0.97904604356217262</c:v>
                </c:pt>
                <c:pt idx="1">
                  <c:v>0.95374943870678042</c:v>
                </c:pt>
                <c:pt idx="2">
                  <c:v>0.96013986013986019</c:v>
                </c:pt>
                <c:pt idx="3">
                  <c:v>0.95594102341717258</c:v>
                </c:pt>
                <c:pt idx="4">
                  <c:v>0.95781758957654728</c:v>
                </c:pt>
                <c:pt idx="5">
                  <c:v>0.95204741379310343</c:v>
                </c:pt>
                <c:pt idx="6">
                  <c:v>0.95448079658605978</c:v>
                </c:pt>
                <c:pt idx="7">
                  <c:v>0.95841532205168567</c:v>
                </c:pt>
                <c:pt idx="8">
                  <c:v>0.96044286789207778</c:v>
                </c:pt>
                <c:pt idx="9">
                  <c:v>0.96369203849518814</c:v>
                </c:pt>
                <c:pt idx="10">
                  <c:v>0.96093029384635653</c:v>
                </c:pt>
                <c:pt idx="11">
                  <c:v>0.95847341551487986</c:v>
                </c:pt>
                <c:pt idx="12">
                  <c:v>0.93149601107667968</c:v>
                </c:pt>
                <c:pt idx="13">
                  <c:v>0.92705853628761525</c:v>
                </c:pt>
                <c:pt idx="14">
                  <c:v>0.92136434108527132</c:v>
                </c:pt>
                <c:pt idx="15">
                  <c:v>0.91414141414141414</c:v>
                </c:pt>
                <c:pt idx="16">
                  <c:v>0.90832622904234162</c:v>
                </c:pt>
                <c:pt idx="17">
                  <c:v>0.90878683302362617</c:v>
                </c:pt>
                <c:pt idx="18">
                  <c:v>0.90393240846980283</c:v>
                </c:pt>
                <c:pt idx="19">
                  <c:v>0.89903607274172714</c:v>
                </c:pt>
                <c:pt idx="20">
                  <c:v>0.89096790246329938</c:v>
                </c:pt>
                <c:pt idx="21">
                  <c:v>0.88639544182327068</c:v>
                </c:pt>
                <c:pt idx="22">
                  <c:v>0.88133868808567606</c:v>
                </c:pt>
                <c:pt idx="23">
                  <c:v>0.8786783956435229</c:v>
                </c:pt>
                <c:pt idx="24">
                  <c:v>0.87557110916690972</c:v>
                </c:pt>
                <c:pt idx="25">
                  <c:v>0.87810956149171515</c:v>
                </c:pt>
                <c:pt idx="26">
                  <c:v>0.87290843353232994</c:v>
                </c:pt>
                <c:pt idx="27">
                  <c:v>0.86921923653557831</c:v>
                </c:pt>
                <c:pt idx="28">
                  <c:v>0.86104585070102313</c:v>
                </c:pt>
                <c:pt idx="29">
                  <c:v>0.85758664570701404</c:v>
                </c:pt>
                <c:pt idx="30">
                  <c:v>0.84964331443204688</c:v>
                </c:pt>
                <c:pt idx="31">
                  <c:v>0.83485082952459788</c:v>
                </c:pt>
                <c:pt idx="32">
                  <c:v>0.822069105279157</c:v>
                </c:pt>
                <c:pt idx="33">
                  <c:v>0.80480922970812308</c:v>
                </c:pt>
                <c:pt idx="34">
                  <c:v>0.79370986764513174</c:v>
                </c:pt>
                <c:pt idx="35">
                  <c:v>0.77853557282951724</c:v>
                </c:pt>
                <c:pt idx="36">
                  <c:v>0.77070783132530118</c:v>
                </c:pt>
                <c:pt idx="37">
                  <c:v>0.74968862772650335</c:v>
                </c:pt>
                <c:pt idx="38">
                  <c:v>0.73867280891014053</c:v>
                </c:pt>
                <c:pt idx="39">
                  <c:v>0.73895020260183408</c:v>
                </c:pt>
                <c:pt idx="40">
                  <c:v>0.73032003243483601</c:v>
                </c:pt>
                <c:pt idx="41">
                  <c:v>0.74354517220599825</c:v>
                </c:pt>
                <c:pt idx="42">
                  <c:v>0.76316584812995847</c:v>
                </c:pt>
                <c:pt idx="43">
                  <c:v>0.76477225020990769</c:v>
                </c:pt>
                <c:pt idx="44">
                  <c:v>0.74903523279707307</c:v>
                </c:pt>
                <c:pt idx="45">
                  <c:v>0.757882654256399</c:v>
                </c:pt>
                <c:pt idx="46">
                  <c:v>0.75222988039732419</c:v>
                </c:pt>
                <c:pt idx="47">
                  <c:v>0.7480524949119236</c:v>
                </c:pt>
                <c:pt idx="48">
                  <c:v>0.75979371997748724</c:v>
                </c:pt>
                <c:pt idx="49">
                  <c:v>0.75826076654226648</c:v>
                </c:pt>
                <c:pt idx="50">
                  <c:v>0.77183913081573641</c:v>
                </c:pt>
                <c:pt idx="51">
                  <c:v>0.78063338392747261</c:v>
                </c:pt>
                <c:pt idx="52">
                  <c:v>0.77754662159121024</c:v>
                </c:pt>
                <c:pt idx="53">
                  <c:v>0.76189394601205551</c:v>
                </c:pt>
                <c:pt idx="54">
                  <c:v>0.75316994777018886</c:v>
                </c:pt>
                <c:pt idx="55">
                  <c:v>0.76072588187081658</c:v>
                </c:pt>
                <c:pt idx="56">
                  <c:v>0.77484889815548608</c:v>
                </c:pt>
                <c:pt idx="57">
                  <c:v>0.73171708225531029</c:v>
                </c:pt>
                <c:pt idx="58">
                  <c:v>0.73064326316724393</c:v>
                </c:pt>
                <c:pt idx="59">
                  <c:v>0.74890325882161379</c:v>
                </c:pt>
                <c:pt idx="60">
                  <c:v>0.74850205013339977</c:v>
                </c:pt>
                <c:pt idx="61">
                  <c:v>0.74690863528058504</c:v>
                </c:pt>
                <c:pt idx="62">
                  <c:v>0.73385904226394638</c:v>
                </c:pt>
                <c:pt idx="63">
                  <c:v>0.71712811282815647</c:v>
                </c:pt>
                <c:pt idx="64">
                  <c:v>0.69272603670972122</c:v>
                </c:pt>
                <c:pt idx="65">
                  <c:v>0.702772236684583</c:v>
                </c:pt>
                <c:pt idx="66">
                  <c:v>0.70748758018093305</c:v>
                </c:pt>
                <c:pt idx="67">
                  <c:v>0.66166325686594085</c:v>
                </c:pt>
                <c:pt idx="68">
                  <c:v>0.65137967771965344</c:v>
                </c:pt>
                <c:pt idx="69">
                  <c:v>0.63048394391677953</c:v>
                </c:pt>
                <c:pt idx="70">
                  <c:v>0.61530148827303088</c:v>
                </c:pt>
                <c:pt idx="71">
                  <c:v>0.5791110933692768</c:v>
                </c:pt>
                <c:pt idx="72">
                  <c:v>0.57544019552325942</c:v>
                </c:pt>
                <c:pt idx="73">
                  <c:v>0.52705753871843875</c:v>
                </c:pt>
                <c:pt idx="74">
                  <c:v>0.51755223402687167</c:v>
                </c:pt>
                <c:pt idx="75">
                  <c:v>0.49700405348196169</c:v>
                </c:pt>
                <c:pt idx="76">
                  <c:v>0.45130861191784827</c:v>
                </c:pt>
                <c:pt idx="77">
                  <c:v>0.40829369702829765</c:v>
                </c:pt>
                <c:pt idx="78">
                  <c:v>0.39893151638177088</c:v>
                </c:pt>
                <c:pt idx="79">
                  <c:v>0.37990166508269801</c:v>
                </c:pt>
                <c:pt idx="80">
                  <c:v>0.37168016765405232</c:v>
                </c:pt>
                <c:pt idx="81">
                  <c:v>0.33492670133596342</c:v>
                </c:pt>
              </c:numCache>
            </c:numRef>
          </c:val>
        </c:ser>
        <c:ser>
          <c:idx val="1"/>
          <c:order val="1"/>
          <c:tx>
            <c:strRef>
              <c:f>'EducSpending % by Race 1910-91'!$C$1</c:f>
              <c:strCache>
                <c:ptCount val="1"/>
                <c:pt idx="0">
                  <c:v>Coloureds</c:v>
                </c:pt>
              </c:strCache>
            </c:strRef>
          </c:tx>
          <c:spPr>
            <a:ln>
              <a:solidFill>
                <a:schemeClr val="tx1"/>
              </a:solidFill>
            </a:ln>
          </c:spPr>
          <c:cat>
            <c:numRef>
              <c:f>'EducSpending % by Race 1910-91'!$A$2:$A$83</c:f>
              <c:numCache>
                <c:formatCode>General</c:formatCode>
                <c:ptCount val="82"/>
                <c:pt idx="0">
                  <c:v>1910</c:v>
                </c:pt>
                <c:pt idx="1">
                  <c:v>1911</c:v>
                </c:pt>
                <c:pt idx="2">
                  <c:v>1912</c:v>
                </c:pt>
                <c:pt idx="3">
                  <c:v>1913</c:v>
                </c:pt>
                <c:pt idx="4">
                  <c:v>1914</c:v>
                </c:pt>
                <c:pt idx="5">
                  <c:v>1915</c:v>
                </c:pt>
                <c:pt idx="6">
                  <c:v>1916</c:v>
                </c:pt>
                <c:pt idx="7">
                  <c:v>1917</c:v>
                </c:pt>
                <c:pt idx="8">
                  <c:v>1918</c:v>
                </c:pt>
                <c:pt idx="9">
                  <c:v>1919</c:v>
                </c:pt>
                <c:pt idx="10">
                  <c:v>1920</c:v>
                </c:pt>
                <c:pt idx="11">
                  <c:v>1921</c:v>
                </c:pt>
                <c:pt idx="12">
                  <c:v>1922</c:v>
                </c:pt>
                <c:pt idx="13">
                  <c:v>1923</c:v>
                </c:pt>
                <c:pt idx="14">
                  <c:v>1924</c:v>
                </c:pt>
                <c:pt idx="15">
                  <c:v>1925</c:v>
                </c:pt>
                <c:pt idx="16">
                  <c:v>1926</c:v>
                </c:pt>
                <c:pt idx="17">
                  <c:v>1927</c:v>
                </c:pt>
                <c:pt idx="18">
                  <c:v>1928</c:v>
                </c:pt>
                <c:pt idx="19">
                  <c:v>1929</c:v>
                </c:pt>
                <c:pt idx="20">
                  <c:v>1930</c:v>
                </c:pt>
                <c:pt idx="21">
                  <c:v>1931</c:v>
                </c:pt>
                <c:pt idx="22">
                  <c:v>1932</c:v>
                </c:pt>
                <c:pt idx="23">
                  <c:v>1933</c:v>
                </c:pt>
                <c:pt idx="24">
                  <c:v>1934</c:v>
                </c:pt>
                <c:pt idx="25">
                  <c:v>1935</c:v>
                </c:pt>
                <c:pt idx="26">
                  <c:v>1936</c:v>
                </c:pt>
                <c:pt idx="27">
                  <c:v>1937</c:v>
                </c:pt>
                <c:pt idx="28">
                  <c:v>1938</c:v>
                </c:pt>
                <c:pt idx="29">
                  <c:v>1939</c:v>
                </c:pt>
                <c:pt idx="30">
                  <c:v>1940</c:v>
                </c:pt>
                <c:pt idx="31">
                  <c:v>1941</c:v>
                </c:pt>
                <c:pt idx="32">
                  <c:v>1942</c:v>
                </c:pt>
                <c:pt idx="33">
                  <c:v>1943</c:v>
                </c:pt>
                <c:pt idx="34">
                  <c:v>1944</c:v>
                </c:pt>
                <c:pt idx="35">
                  <c:v>1945</c:v>
                </c:pt>
                <c:pt idx="36">
                  <c:v>1946</c:v>
                </c:pt>
                <c:pt idx="37">
                  <c:v>1947</c:v>
                </c:pt>
                <c:pt idx="38">
                  <c:v>1948</c:v>
                </c:pt>
                <c:pt idx="39">
                  <c:v>1949</c:v>
                </c:pt>
                <c:pt idx="40">
                  <c:v>1950</c:v>
                </c:pt>
                <c:pt idx="41">
                  <c:v>1951</c:v>
                </c:pt>
                <c:pt idx="42">
                  <c:v>1952</c:v>
                </c:pt>
                <c:pt idx="43">
                  <c:v>1953</c:v>
                </c:pt>
                <c:pt idx="44">
                  <c:v>1954</c:v>
                </c:pt>
                <c:pt idx="45">
                  <c:v>1955</c:v>
                </c:pt>
                <c:pt idx="46">
                  <c:v>1956</c:v>
                </c:pt>
                <c:pt idx="47">
                  <c:v>1957</c:v>
                </c:pt>
                <c:pt idx="48">
                  <c:v>1958</c:v>
                </c:pt>
                <c:pt idx="49">
                  <c:v>1959</c:v>
                </c:pt>
                <c:pt idx="50">
                  <c:v>1960</c:v>
                </c:pt>
                <c:pt idx="51">
                  <c:v>1961</c:v>
                </c:pt>
                <c:pt idx="52">
                  <c:v>1962</c:v>
                </c:pt>
                <c:pt idx="53">
                  <c:v>1963</c:v>
                </c:pt>
                <c:pt idx="54">
                  <c:v>1964</c:v>
                </c:pt>
                <c:pt idx="55">
                  <c:v>1965</c:v>
                </c:pt>
                <c:pt idx="56">
                  <c:v>1966</c:v>
                </c:pt>
                <c:pt idx="57">
                  <c:v>1967</c:v>
                </c:pt>
                <c:pt idx="58">
                  <c:v>1968</c:v>
                </c:pt>
                <c:pt idx="59">
                  <c:v>1969</c:v>
                </c:pt>
                <c:pt idx="60">
                  <c:v>1970</c:v>
                </c:pt>
                <c:pt idx="61">
                  <c:v>1971</c:v>
                </c:pt>
                <c:pt idx="62">
                  <c:v>1972</c:v>
                </c:pt>
                <c:pt idx="63">
                  <c:v>1973</c:v>
                </c:pt>
                <c:pt idx="64">
                  <c:v>1974</c:v>
                </c:pt>
                <c:pt idx="65">
                  <c:v>1975</c:v>
                </c:pt>
                <c:pt idx="66">
                  <c:v>1976</c:v>
                </c:pt>
                <c:pt idx="67">
                  <c:v>1977</c:v>
                </c:pt>
                <c:pt idx="68">
                  <c:v>1978</c:v>
                </c:pt>
                <c:pt idx="69">
                  <c:v>1979</c:v>
                </c:pt>
                <c:pt idx="70">
                  <c:v>1980</c:v>
                </c:pt>
                <c:pt idx="71">
                  <c:v>1981</c:v>
                </c:pt>
                <c:pt idx="72">
                  <c:v>1982</c:v>
                </c:pt>
                <c:pt idx="73">
                  <c:v>1983</c:v>
                </c:pt>
                <c:pt idx="74">
                  <c:v>1984</c:v>
                </c:pt>
                <c:pt idx="75">
                  <c:v>1985</c:v>
                </c:pt>
                <c:pt idx="76">
                  <c:v>1986</c:v>
                </c:pt>
                <c:pt idx="77">
                  <c:v>1987</c:v>
                </c:pt>
                <c:pt idx="78">
                  <c:v>1988</c:v>
                </c:pt>
                <c:pt idx="79">
                  <c:v>1989</c:v>
                </c:pt>
                <c:pt idx="80">
                  <c:v>1990</c:v>
                </c:pt>
                <c:pt idx="81">
                  <c:v>1991</c:v>
                </c:pt>
              </c:numCache>
            </c:numRef>
          </c:cat>
          <c:val>
            <c:numRef>
              <c:f>'EducSpending % by Race 1910-91'!$C$2:$C$83</c:f>
              <c:numCache>
                <c:formatCode>0.0%</c:formatCode>
                <c:ptCount val="82"/>
                <c:pt idx="0">
                  <c:v>4.1356492969396195E-3</c:v>
                </c:pt>
                <c:pt idx="1">
                  <c:v>4.2658284687920973E-3</c:v>
                </c:pt>
                <c:pt idx="2">
                  <c:v>4.370629370629371E-3</c:v>
                </c:pt>
                <c:pt idx="3">
                  <c:v>4.6834345186470075E-3</c:v>
                </c:pt>
                <c:pt idx="4">
                  <c:v>4.7231270358306186E-3</c:v>
                </c:pt>
                <c:pt idx="5">
                  <c:v>5.7471264367816091E-3</c:v>
                </c:pt>
                <c:pt idx="6">
                  <c:v>5.6899004267425323E-3</c:v>
                </c:pt>
                <c:pt idx="7">
                  <c:v>5.5096418732782371E-3</c:v>
                </c:pt>
                <c:pt idx="8">
                  <c:v>5.5895947543803072E-3</c:v>
                </c:pt>
                <c:pt idx="9">
                  <c:v>5.4243219597550308E-3</c:v>
                </c:pt>
                <c:pt idx="10">
                  <c:v>5.6002108314665965E-3</c:v>
                </c:pt>
                <c:pt idx="11">
                  <c:v>4.9806997883202588E-3</c:v>
                </c:pt>
                <c:pt idx="12">
                  <c:v>2.136216786444254E-2</c:v>
                </c:pt>
                <c:pt idx="13">
                  <c:v>2.1851919672831593E-2</c:v>
                </c:pt>
                <c:pt idx="14">
                  <c:v>2.5240310077519378E-2</c:v>
                </c:pt>
                <c:pt idx="15">
                  <c:v>2.9114676173499703E-2</c:v>
                </c:pt>
                <c:pt idx="16">
                  <c:v>3.199772662688264E-2</c:v>
                </c:pt>
                <c:pt idx="17">
                  <c:v>3.2280329174409345E-2</c:v>
                </c:pt>
                <c:pt idx="18">
                  <c:v>3.343068738917284E-2</c:v>
                </c:pt>
                <c:pt idx="19">
                  <c:v>3.5277750173904401E-2</c:v>
                </c:pt>
                <c:pt idx="20">
                  <c:v>4.0009952724558345E-2</c:v>
                </c:pt>
                <c:pt idx="21">
                  <c:v>4.378248700519792E-2</c:v>
                </c:pt>
                <c:pt idx="22">
                  <c:v>4.6639892904953149E-2</c:v>
                </c:pt>
                <c:pt idx="23">
                  <c:v>4.9743428631270292E-2</c:v>
                </c:pt>
                <c:pt idx="24">
                  <c:v>5.2396228249246619E-2</c:v>
                </c:pt>
                <c:pt idx="25">
                  <c:v>5.1458050977134615E-2</c:v>
                </c:pt>
                <c:pt idx="26">
                  <c:v>5.406541663163205E-2</c:v>
                </c:pt>
                <c:pt idx="27">
                  <c:v>5.5472263868065967E-2</c:v>
                </c:pt>
                <c:pt idx="28">
                  <c:v>5.907540735126942E-2</c:v>
                </c:pt>
                <c:pt idx="29">
                  <c:v>6.1044988397335131E-2</c:v>
                </c:pt>
                <c:pt idx="30">
                  <c:v>6.3691238339125669E-2</c:v>
                </c:pt>
                <c:pt idx="31">
                  <c:v>6.7189693021916727E-2</c:v>
                </c:pt>
                <c:pt idx="32">
                  <c:v>7.0219880433681228E-2</c:v>
                </c:pt>
                <c:pt idx="33">
                  <c:v>7.2295200175565094E-2</c:v>
                </c:pt>
                <c:pt idx="34">
                  <c:v>8.4576071288166688E-2</c:v>
                </c:pt>
                <c:pt idx="35">
                  <c:v>8.1820684980831546E-2</c:v>
                </c:pt>
                <c:pt idx="36">
                  <c:v>8.1970740103270226E-2</c:v>
                </c:pt>
                <c:pt idx="37">
                  <c:v>8.2298087056494107E-2</c:v>
                </c:pt>
                <c:pt idx="38">
                  <c:v>8.911598343926759E-2</c:v>
                </c:pt>
                <c:pt idx="39">
                  <c:v>8.9571337172104928E-2</c:v>
                </c:pt>
                <c:pt idx="40">
                  <c:v>9.4074103137547244E-2</c:v>
                </c:pt>
                <c:pt idx="41">
                  <c:v>9.4748064710517776E-2</c:v>
                </c:pt>
                <c:pt idx="42">
                  <c:v>8.7004155647903286E-2</c:v>
                </c:pt>
                <c:pt idx="43">
                  <c:v>9.0478939266722638E-2</c:v>
                </c:pt>
                <c:pt idx="44">
                  <c:v>8.8524699710987489E-2</c:v>
                </c:pt>
                <c:pt idx="45">
                  <c:v>9.106242093920322E-2</c:v>
                </c:pt>
                <c:pt idx="46">
                  <c:v>9.3191624916741475E-2</c:v>
                </c:pt>
                <c:pt idx="47">
                  <c:v>9.4561021826093064E-2</c:v>
                </c:pt>
                <c:pt idx="48">
                  <c:v>9.1294616562610439E-2</c:v>
                </c:pt>
                <c:pt idx="49">
                  <c:v>9.1605947514957639E-2</c:v>
                </c:pt>
                <c:pt idx="50">
                  <c:v>9.0614869009024795E-2</c:v>
                </c:pt>
                <c:pt idx="51">
                  <c:v>8.5982688599909748E-2</c:v>
                </c:pt>
                <c:pt idx="52">
                  <c:v>8.9132380814258783E-2</c:v>
                </c:pt>
                <c:pt idx="53">
                  <c:v>0.10222328994496374</c:v>
                </c:pt>
                <c:pt idx="54">
                  <c:v>0.1106428284451587</c:v>
                </c:pt>
                <c:pt idx="55">
                  <c:v>0.11094882329659091</c:v>
                </c:pt>
                <c:pt idx="56">
                  <c:v>0.12180662365181781</c:v>
                </c:pt>
                <c:pt idx="57">
                  <c:v>0.12116726773088904</c:v>
                </c:pt>
                <c:pt idx="58">
                  <c:v>0.12235766942001954</c:v>
                </c:pt>
                <c:pt idx="59">
                  <c:v>0.11216301086273871</c:v>
                </c:pt>
                <c:pt idx="60">
                  <c:v>0.10188588920522546</c:v>
                </c:pt>
                <c:pt idx="61">
                  <c:v>9.4618697450223208E-2</c:v>
                </c:pt>
                <c:pt idx="62">
                  <c:v>9.6443997876819842E-2</c:v>
                </c:pt>
                <c:pt idx="63">
                  <c:v>0.10156502664623086</c:v>
                </c:pt>
                <c:pt idx="64">
                  <c:v>0.10038522547020183</c:v>
                </c:pt>
                <c:pt idx="65">
                  <c:v>9.6527833957808562E-2</c:v>
                </c:pt>
                <c:pt idx="66">
                  <c:v>0.1006918290715199</c:v>
                </c:pt>
                <c:pt idx="67">
                  <c:v>0.10040092078021694</c:v>
                </c:pt>
                <c:pt idx="68">
                  <c:v>9.9295838357521607E-2</c:v>
                </c:pt>
                <c:pt idx="69">
                  <c:v>9.8654454997738547E-2</c:v>
                </c:pt>
                <c:pt idx="70">
                  <c:v>0.10001248156832007</c:v>
                </c:pt>
                <c:pt idx="71">
                  <c:v>9.6178060139152102E-2</c:v>
                </c:pt>
                <c:pt idx="72">
                  <c:v>9.9471853973912824E-2</c:v>
                </c:pt>
                <c:pt idx="73">
                  <c:v>0.1151400808132431</c:v>
                </c:pt>
                <c:pt idx="74">
                  <c:v>0.11991749916114793</c:v>
                </c:pt>
                <c:pt idx="75">
                  <c:v>0.12101531424972801</c:v>
                </c:pt>
                <c:pt idx="76">
                  <c:v>0.12818369209742692</c:v>
                </c:pt>
                <c:pt idx="77">
                  <c:v>0.12388474478908207</c:v>
                </c:pt>
                <c:pt idx="78">
                  <c:v>0.11808683254155282</c:v>
                </c:pt>
                <c:pt idx="79">
                  <c:v>0.11852262558432357</c:v>
                </c:pt>
                <c:pt idx="80">
                  <c:v>0.1360442778650976</c:v>
                </c:pt>
                <c:pt idx="81">
                  <c:v>0.1265186496906662</c:v>
                </c:pt>
              </c:numCache>
            </c:numRef>
          </c:val>
        </c:ser>
        <c:ser>
          <c:idx val="2"/>
          <c:order val="2"/>
          <c:tx>
            <c:strRef>
              <c:f>'EducSpending % by Race 1910-91'!$D$1</c:f>
              <c:strCache>
                <c:ptCount val="1"/>
                <c:pt idx="0">
                  <c:v>Indians</c:v>
                </c:pt>
              </c:strCache>
            </c:strRef>
          </c:tx>
          <c:spPr>
            <a:pattFill prst="dkUpDiag">
              <a:fgClr>
                <a:srgbClr val="FFFF99"/>
              </a:fgClr>
              <a:bgClr>
                <a:srgbClr val="4D4D4D"/>
              </a:bgClr>
            </a:pattFill>
            <a:ln>
              <a:solidFill>
                <a:schemeClr val="tx1"/>
              </a:solidFill>
            </a:ln>
          </c:spPr>
          <c:cat>
            <c:numRef>
              <c:f>'EducSpending % by Race 1910-91'!$A$2:$A$83</c:f>
              <c:numCache>
                <c:formatCode>General</c:formatCode>
                <c:ptCount val="82"/>
                <c:pt idx="0">
                  <c:v>1910</c:v>
                </c:pt>
                <c:pt idx="1">
                  <c:v>1911</c:v>
                </c:pt>
                <c:pt idx="2">
                  <c:v>1912</c:v>
                </c:pt>
                <c:pt idx="3">
                  <c:v>1913</c:v>
                </c:pt>
                <c:pt idx="4">
                  <c:v>1914</c:v>
                </c:pt>
                <c:pt idx="5">
                  <c:v>1915</c:v>
                </c:pt>
                <c:pt idx="6">
                  <c:v>1916</c:v>
                </c:pt>
                <c:pt idx="7">
                  <c:v>1917</c:v>
                </c:pt>
                <c:pt idx="8">
                  <c:v>1918</c:v>
                </c:pt>
                <c:pt idx="9">
                  <c:v>1919</c:v>
                </c:pt>
                <c:pt idx="10">
                  <c:v>1920</c:v>
                </c:pt>
                <c:pt idx="11">
                  <c:v>1921</c:v>
                </c:pt>
                <c:pt idx="12">
                  <c:v>1922</c:v>
                </c:pt>
                <c:pt idx="13">
                  <c:v>1923</c:v>
                </c:pt>
                <c:pt idx="14">
                  <c:v>1924</c:v>
                </c:pt>
                <c:pt idx="15">
                  <c:v>1925</c:v>
                </c:pt>
                <c:pt idx="16">
                  <c:v>1926</c:v>
                </c:pt>
                <c:pt idx="17">
                  <c:v>1927</c:v>
                </c:pt>
                <c:pt idx="18">
                  <c:v>1928</c:v>
                </c:pt>
                <c:pt idx="19">
                  <c:v>1929</c:v>
                </c:pt>
                <c:pt idx="20">
                  <c:v>1930</c:v>
                </c:pt>
                <c:pt idx="21">
                  <c:v>1931</c:v>
                </c:pt>
                <c:pt idx="22">
                  <c:v>1932</c:v>
                </c:pt>
                <c:pt idx="23">
                  <c:v>1933</c:v>
                </c:pt>
                <c:pt idx="24">
                  <c:v>1934</c:v>
                </c:pt>
                <c:pt idx="25">
                  <c:v>1935</c:v>
                </c:pt>
                <c:pt idx="26">
                  <c:v>1936</c:v>
                </c:pt>
                <c:pt idx="27">
                  <c:v>1937</c:v>
                </c:pt>
                <c:pt idx="28">
                  <c:v>1938</c:v>
                </c:pt>
                <c:pt idx="29">
                  <c:v>1939</c:v>
                </c:pt>
                <c:pt idx="30">
                  <c:v>1940</c:v>
                </c:pt>
                <c:pt idx="31">
                  <c:v>1941</c:v>
                </c:pt>
                <c:pt idx="32">
                  <c:v>1942</c:v>
                </c:pt>
                <c:pt idx="33">
                  <c:v>1943</c:v>
                </c:pt>
                <c:pt idx="34">
                  <c:v>1944</c:v>
                </c:pt>
                <c:pt idx="35">
                  <c:v>1945</c:v>
                </c:pt>
                <c:pt idx="36">
                  <c:v>1946</c:v>
                </c:pt>
                <c:pt idx="37">
                  <c:v>1947</c:v>
                </c:pt>
                <c:pt idx="38">
                  <c:v>1948</c:v>
                </c:pt>
                <c:pt idx="39">
                  <c:v>1949</c:v>
                </c:pt>
                <c:pt idx="40">
                  <c:v>1950</c:v>
                </c:pt>
                <c:pt idx="41">
                  <c:v>1951</c:v>
                </c:pt>
                <c:pt idx="42">
                  <c:v>1952</c:v>
                </c:pt>
                <c:pt idx="43">
                  <c:v>1953</c:v>
                </c:pt>
                <c:pt idx="44">
                  <c:v>1954</c:v>
                </c:pt>
                <c:pt idx="45">
                  <c:v>1955</c:v>
                </c:pt>
                <c:pt idx="46">
                  <c:v>1956</c:v>
                </c:pt>
                <c:pt idx="47">
                  <c:v>1957</c:v>
                </c:pt>
                <c:pt idx="48">
                  <c:v>1958</c:v>
                </c:pt>
                <c:pt idx="49">
                  <c:v>1959</c:v>
                </c:pt>
                <c:pt idx="50">
                  <c:v>1960</c:v>
                </c:pt>
                <c:pt idx="51">
                  <c:v>1961</c:v>
                </c:pt>
                <c:pt idx="52">
                  <c:v>1962</c:v>
                </c:pt>
                <c:pt idx="53">
                  <c:v>1963</c:v>
                </c:pt>
                <c:pt idx="54">
                  <c:v>1964</c:v>
                </c:pt>
                <c:pt idx="55">
                  <c:v>1965</c:v>
                </c:pt>
                <c:pt idx="56">
                  <c:v>1966</c:v>
                </c:pt>
                <c:pt idx="57">
                  <c:v>1967</c:v>
                </c:pt>
                <c:pt idx="58">
                  <c:v>1968</c:v>
                </c:pt>
                <c:pt idx="59">
                  <c:v>1969</c:v>
                </c:pt>
                <c:pt idx="60">
                  <c:v>1970</c:v>
                </c:pt>
                <c:pt idx="61">
                  <c:v>1971</c:v>
                </c:pt>
                <c:pt idx="62">
                  <c:v>1972</c:v>
                </c:pt>
                <c:pt idx="63">
                  <c:v>1973</c:v>
                </c:pt>
                <c:pt idx="64">
                  <c:v>1974</c:v>
                </c:pt>
                <c:pt idx="65">
                  <c:v>1975</c:v>
                </c:pt>
                <c:pt idx="66">
                  <c:v>1976</c:v>
                </c:pt>
                <c:pt idx="67">
                  <c:v>1977</c:v>
                </c:pt>
                <c:pt idx="68">
                  <c:v>1978</c:v>
                </c:pt>
                <c:pt idx="69">
                  <c:v>1979</c:v>
                </c:pt>
                <c:pt idx="70">
                  <c:v>1980</c:v>
                </c:pt>
                <c:pt idx="71">
                  <c:v>1981</c:v>
                </c:pt>
                <c:pt idx="72">
                  <c:v>1982</c:v>
                </c:pt>
                <c:pt idx="73">
                  <c:v>1983</c:v>
                </c:pt>
                <c:pt idx="74">
                  <c:v>1984</c:v>
                </c:pt>
                <c:pt idx="75">
                  <c:v>1985</c:v>
                </c:pt>
                <c:pt idx="76">
                  <c:v>1986</c:v>
                </c:pt>
                <c:pt idx="77">
                  <c:v>1987</c:v>
                </c:pt>
                <c:pt idx="78">
                  <c:v>1988</c:v>
                </c:pt>
                <c:pt idx="79">
                  <c:v>1989</c:v>
                </c:pt>
                <c:pt idx="80">
                  <c:v>1990</c:v>
                </c:pt>
                <c:pt idx="81">
                  <c:v>1991</c:v>
                </c:pt>
              </c:numCache>
            </c:numRef>
          </c:cat>
          <c:val>
            <c:numRef>
              <c:f>'EducSpending % by Race 1910-91'!$D$2:$D$83</c:f>
              <c:numCache>
                <c:formatCode>0.0%</c:formatCode>
                <c:ptCount val="82"/>
                <c:pt idx="0">
                  <c:v>4.6870692031982355E-3</c:v>
                </c:pt>
                <c:pt idx="1">
                  <c:v>4.4903457566232603E-3</c:v>
                </c:pt>
                <c:pt idx="2">
                  <c:v>4.1958041958041958E-3</c:v>
                </c:pt>
                <c:pt idx="3">
                  <c:v>4.6834345186470075E-3</c:v>
                </c:pt>
                <c:pt idx="4">
                  <c:v>4.3973941368078175E-3</c:v>
                </c:pt>
                <c:pt idx="5">
                  <c:v>5.387931034482759E-3</c:v>
                </c:pt>
                <c:pt idx="6">
                  <c:v>4.8996364785838468E-3</c:v>
                </c:pt>
                <c:pt idx="7">
                  <c:v>4.8537321264593989E-3</c:v>
                </c:pt>
                <c:pt idx="8">
                  <c:v>4.9446415134902716E-3</c:v>
                </c:pt>
                <c:pt idx="9">
                  <c:v>4.6369203849518812E-3</c:v>
                </c:pt>
                <c:pt idx="10">
                  <c:v>4.8754776650415076E-3</c:v>
                </c:pt>
                <c:pt idx="11">
                  <c:v>4.8561822936122523E-3</c:v>
                </c:pt>
                <c:pt idx="12">
                  <c:v>5.1427441155139451E-3</c:v>
                </c:pt>
                <c:pt idx="13">
                  <c:v>5.0051883049502532E-3</c:v>
                </c:pt>
                <c:pt idx="14">
                  <c:v>4.9612403100775197E-3</c:v>
                </c:pt>
                <c:pt idx="15">
                  <c:v>5.1099227569815801E-3</c:v>
                </c:pt>
                <c:pt idx="16">
                  <c:v>4.9445865302642795E-3</c:v>
                </c:pt>
                <c:pt idx="17">
                  <c:v>5.5216352535173881E-3</c:v>
                </c:pt>
                <c:pt idx="18">
                  <c:v>5.6847814749139457E-3</c:v>
                </c:pt>
                <c:pt idx="19">
                  <c:v>7.0555500347808803E-3</c:v>
                </c:pt>
                <c:pt idx="20">
                  <c:v>7.5640706643443642E-3</c:v>
                </c:pt>
                <c:pt idx="21">
                  <c:v>8.0967612954818066E-3</c:v>
                </c:pt>
                <c:pt idx="22">
                  <c:v>8.9424364123159312E-3</c:v>
                </c:pt>
                <c:pt idx="23">
                  <c:v>9.6345167033197194E-3</c:v>
                </c:pt>
                <c:pt idx="24">
                  <c:v>1.0304267522115291E-2</c:v>
                </c:pt>
                <c:pt idx="25">
                  <c:v>1.001180431075941E-2</c:v>
                </c:pt>
                <c:pt idx="26">
                  <c:v>1.0426301185571344E-2</c:v>
                </c:pt>
                <c:pt idx="27">
                  <c:v>1.057163725829393E-2</c:v>
                </c:pt>
                <c:pt idx="28">
                  <c:v>1.098901098901099E-2</c:v>
                </c:pt>
                <c:pt idx="29">
                  <c:v>1.1864660528482672E-2</c:v>
                </c:pt>
                <c:pt idx="30">
                  <c:v>1.2401682824218035E-2</c:v>
                </c:pt>
                <c:pt idx="31">
                  <c:v>1.3243603123762911E-2</c:v>
                </c:pt>
                <c:pt idx="32">
                  <c:v>1.4456040801161887E-2</c:v>
                </c:pt>
                <c:pt idx="33">
                  <c:v>1.6427877229833528E-2</c:v>
                </c:pt>
                <c:pt idx="34">
                  <c:v>1.6249508583409775E-2</c:v>
                </c:pt>
                <c:pt idx="35">
                  <c:v>1.8405947514455765E-2</c:v>
                </c:pt>
                <c:pt idx="36">
                  <c:v>1.7713711990820426E-2</c:v>
                </c:pt>
                <c:pt idx="37">
                  <c:v>1.8666368600900585E-2</c:v>
                </c:pt>
                <c:pt idx="38">
                  <c:v>1.9738760277567206E-2</c:v>
                </c:pt>
                <c:pt idx="39">
                  <c:v>2.1526444870974621E-2</c:v>
                </c:pt>
                <c:pt idx="40">
                  <c:v>2.3436784766089902E-2</c:v>
                </c:pt>
                <c:pt idx="41">
                  <c:v>2.4463449682473461E-2</c:v>
                </c:pt>
                <c:pt idx="42">
                  <c:v>2.3838307517944843E-2</c:v>
                </c:pt>
                <c:pt idx="43">
                  <c:v>2.4349286314021831E-2</c:v>
                </c:pt>
                <c:pt idx="44">
                  <c:v>2.7038540570340299E-2</c:v>
                </c:pt>
                <c:pt idx="45">
                  <c:v>2.7064170037324503E-2</c:v>
                </c:pt>
                <c:pt idx="46">
                  <c:v>2.8119660594827837E-2</c:v>
                </c:pt>
                <c:pt idx="47">
                  <c:v>2.9482770720752335E-2</c:v>
                </c:pt>
                <c:pt idx="48">
                  <c:v>2.990798549757202E-2</c:v>
                </c:pt>
                <c:pt idx="49">
                  <c:v>3.0335880575795272E-2</c:v>
                </c:pt>
                <c:pt idx="50">
                  <c:v>2.9872732848506091E-2</c:v>
                </c:pt>
                <c:pt idx="51">
                  <c:v>2.9551421421832053E-2</c:v>
                </c:pt>
                <c:pt idx="52">
                  <c:v>3.0345917453903512E-2</c:v>
                </c:pt>
                <c:pt idx="53">
                  <c:v>3.2742203197344284E-2</c:v>
                </c:pt>
                <c:pt idx="54">
                  <c:v>3.5761349939734836E-2</c:v>
                </c:pt>
                <c:pt idx="55">
                  <c:v>3.4336131922480133E-2</c:v>
                </c:pt>
                <c:pt idx="56">
                  <c:v>3.8073923409986839E-2</c:v>
                </c:pt>
                <c:pt idx="57">
                  <c:v>4.0625672974555119E-2</c:v>
                </c:pt>
                <c:pt idx="58">
                  <c:v>4.1136535216271426E-2</c:v>
                </c:pt>
                <c:pt idx="59">
                  <c:v>3.4800307041008581E-2</c:v>
                </c:pt>
                <c:pt idx="60">
                  <c:v>3.5904092288112338E-2</c:v>
                </c:pt>
                <c:pt idx="61">
                  <c:v>3.7490072029140308E-2</c:v>
                </c:pt>
                <c:pt idx="62">
                  <c:v>4.104814976536262E-2</c:v>
                </c:pt>
                <c:pt idx="63">
                  <c:v>4.4332578708325715E-2</c:v>
                </c:pt>
                <c:pt idx="64">
                  <c:v>4.4527532290958523E-2</c:v>
                </c:pt>
                <c:pt idx="65">
                  <c:v>4.3439538503457151E-2</c:v>
                </c:pt>
                <c:pt idx="66">
                  <c:v>4.5972771364339117E-2</c:v>
                </c:pt>
                <c:pt idx="67">
                  <c:v>4.6506961289993168E-2</c:v>
                </c:pt>
                <c:pt idx="68">
                  <c:v>4.666434009448147E-2</c:v>
                </c:pt>
                <c:pt idx="69">
                  <c:v>4.7037539574853245E-2</c:v>
                </c:pt>
                <c:pt idx="70">
                  <c:v>4.7183001435140398E-2</c:v>
                </c:pt>
                <c:pt idx="71">
                  <c:v>4.4896329806747688E-2</c:v>
                </c:pt>
                <c:pt idx="72">
                  <c:v>4.5945026301859419E-2</c:v>
                </c:pt>
                <c:pt idx="73">
                  <c:v>5.2622113576321926E-2</c:v>
                </c:pt>
                <c:pt idx="74">
                  <c:v>5.4228524288671615E-2</c:v>
                </c:pt>
                <c:pt idx="75">
                  <c:v>5.4148823106368003E-2</c:v>
                </c:pt>
                <c:pt idx="76">
                  <c:v>5.4187592091182318E-2</c:v>
                </c:pt>
                <c:pt idx="77">
                  <c:v>4.9753009793540387E-2</c:v>
                </c:pt>
                <c:pt idx="78">
                  <c:v>4.957774262875695E-2</c:v>
                </c:pt>
                <c:pt idx="79">
                  <c:v>5.0964093338173019E-2</c:v>
                </c:pt>
                <c:pt idx="80">
                  <c:v>5.5374199008584209E-2</c:v>
                </c:pt>
                <c:pt idx="81">
                  <c:v>5.3976508562718552E-2</c:v>
                </c:pt>
              </c:numCache>
            </c:numRef>
          </c:val>
        </c:ser>
        <c:ser>
          <c:idx val="3"/>
          <c:order val="3"/>
          <c:tx>
            <c:strRef>
              <c:f>'EducSpending % by Race 1910-91'!$E$1</c:f>
              <c:strCache>
                <c:ptCount val="1"/>
                <c:pt idx="0">
                  <c:v>Blacks</c:v>
                </c:pt>
              </c:strCache>
            </c:strRef>
          </c:tx>
          <c:spPr>
            <a:solidFill>
              <a:srgbClr val="FF9933"/>
            </a:solidFill>
            <a:ln>
              <a:solidFill>
                <a:schemeClr val="tx1"/>
              </a:solidFill>
            </a:ln>
          </c:spPr>
          <c:cat>
            <c:numRef>
              <c:f>'EducSpending % by Race 1910-91'!$A$2:$A$83</c:f>
              <c:numCache>
                <c:formatCode>General</c:formatCode>
                <c:ptCount val="82"/>
                <c:pt idx="0">
                  <c:v>1910</c:v>
                </c:pt>
                <c:pt idx="1">
                  <c:v>1911</c:v>
                </c:pt>
                <c:pt idx="2">
                  <c:v>1912</c:v>
                </c:pt>
                <c:pt idx="3">
                  <c:v>1913</c:v>
                </c:pt>
                <c:pt idx="4">
                  <c:v>1914</c:v>
                </c:pt>
                <c:pt idx="5">
                  <c:v>1915</c:v>
                </c:pt>
                <c:pt idx="6">
                  <c:v>1916</c:v>
                </c:pt>
                <c:pt idx="7">
                  <c:v>1917</c:v>
                </c:pt>
                <c:pt idx="8">
                  <c:v>1918</c:v>
                </c:pt>
                <c:pt idx="9">
                  <c:v>1919</c:v>
                </c:pt>
                <c:pt idx="10">
                  <c:v>1920</c:v>
                </c:pt>
                <c:pt idx="11">
                  <c:v>1921</c:v>
                </c:pt>
                <c:pt idx="12">
                  <c:v>1922</c:v>
                </c:pt>
                <c:pt idx="13">
                  <c:v>1923</c:v>
                </c:pt>
                <c:pt idx="14">
                  <c:v>1924</c:v>
                </c:pt>
                <c:pt idx="15">
                  <c:v>1925</c:v>
                </c:pt>
                <c:pt idx="16">
                  <c:v>1926</c:v>
                </c:pt>
                <c:pt idx="17">
                  <c:v>1927</c:v>
                </c:pt>
                <c:pt idx="18">
                  <c:v>1928</c:v>
                </c:pt>
                <c:pt idx="19">
                  <c:v>1929</c:v>
                </c:pt>
                <c:pt idx="20">
                  <c:v>1930</c:v>
                </c:pt>
                <c:pt idx="21">
                  <c:v>1931</c:v>
                </c:pt>
                <c:pt idx="22">
                  <c:v>1932</c:v>
                </c:pt>
                <c:pt idx="23">
                  <c:v>1933</c:v>
                </c:pt>
                <c:pt idx="24">
                  <c:v>1934</c:v>
                </c:pt>
                <c:pt idx="25">
                  <c:v>1935</c:v>
                </c:pt>
                <c:pt idx="26">
                  <c:v>1936</c:v>
                </c:pt>
                <c:pt idx="27">
                  <c:v>1937</c:v>
                </c:pt>
                <c:pt idx="28">
                  <c:v>1938</c:v>
                </c:pt>
                <c:pt idx="29">
                  <c:v>1939</c:v>
                </c:pt>
                <c:pt idx="30">
                  <c:v>1940</c:v>
                </c:pt>
                <c:pt idx="31">
                  <c:v>1941</c:v>
                </c:pt>
                <c:pt idx="32">
                  <c:v>1942</c:v>
                </c:pt>
                <c:pt idx="33">
                  <c:v>1943</c:v>
                </c:pt>
                <c:pt idx="34">
                  <c:v>1944</c:v>
                </c:pt>
                <c:pt idx="35">
                  <c:v>1945</c:v>
                </c:pt>
                <c:pt idx="36">
                  <c:v>1946</c:v>
                </c:pt>
                <c:pt idx="37">
                  <c:v>1947</c:v>
                </c:pt>
                <c:pt idx="38">
                  <c:v>1948</c:v>
                </c:pt>
                <c:pt idx="39">
                  <c:v>1949</c:v>
                </c:pt>
                <c:pt idx="40">
                  <c:v>1950</c:v>
                </c:pt>
                <c:pt idx="41">
                  <c:v>1951</c:v>
                </c:pt>
                <c:pt idx="42">
                  <c:v>1952</c:v>
                </c:pt>
                <c:pt idx="43">
                  <c:v>1953</c:v>
                </c:pt>
                <c:pt idx="44">
                  <c:v>1954</c:v>
                </c:pt>
                <c:pt idx="45">
                  <c:v>1955</c:v>
                </c:pt>
                <c:pt idx="46">
                  <c:v>1956</c:v>
                </c:pt>
                <c:pt idx="47">
                  <c:v>1957</c:v>
                </c:pt>
                <c:pt idx="48">
                  <c:v>1958</c:v>
                </c:pt>
                <c:pt idx="49">
                  <c:v>1959</c:v>
                </c:pt>
                <c:pt idx="50">
                  <c:v>1960</c:v>
                </c:pt>
                <c:pt idx="51">
                  <c:v>1961</c:v>
                </c:pt>
                <c:pt idx="52">
                  <c:v>1962</c:v>
                </c:pt>
                <c:pt idx="53">
                  <c:v>1963</c:v>
                </c:pt>
                <c:pt idx="54">
                  <c:v>1964</c:v>
                </c:pt>
                <c:pt idx="55">
                  <c:v>1965</c:v>
                </c:pt>
                <c:pt idx="56">
                  <c:v>1966</c:v>
                </c:pt>
                <c:pt idx="57">
                  <c:v>1967</c:v>
                </c:pt>
                <c:pt idx="58">
                  <c:v>1968</c:v>
                </c:pt>
                <c:pt idx="59">
                  <c:v>1969</c:v>
                </c:pt>
                <c:pt idx="60">
                  <c:v>1970</c:v>
                </c:pt>
                <c:pt idx="61">
                  <c:v>1971</c:v>
                </c:pt>
                <c:pt idx="62">
                  <c:v>1972</c:v>
                </c:pt>
                <c:pt idx="63">
                  <c:v>1973</c:v>
                </c:pt>
                <c:pt idx="64">
                  <c:v>1974</c:v>
                </c:pt>
                <c:pt idx="65">
                  <c:v>1975</c:v>
                </c:pt>
                <c:pt idx="66">
                  <c:v>1976</c:v>
                </c:pt>
                <c:pt idx="67">
                  <c:v>1977</c:v>
                </c:pt>
                <c:pt idx="68">
                  <c:v>1978</c:v>
                </c:pt>
                <c:pt idx="69">
                  <c:v>1979</c:v>
                </c:pt>
                <c:pt idx="70">
                  <c:v>1980</c:v>
                </c:pt>
                <c:pt idx="71">
                  <c:v>1981</c:v>
                </c:pt>
                <c:pt idx="72">
                  <c:v>1982</c:v>
                </c:pt>
                <c:pt idx="73">
                  <c:v>1983</c:v>
                </c:pt>
                <c:pt idx="74">
                  <c:v>1984</c:v>
                </c:pt>
                <c:pt idx="75">
                  <c:v>1985</c:v>
                </c:pt>
                <c:pt idx="76">
                  <c:v>1986</c:v>
                </c:pt>
                <c:pt idx="77">
                  <c:v>1987</c:v>
                </c:pt>
                <c:pt idx="78">
                  <c:v>1988</c:v>
                </c:pt>
                <c:pt idx="79">
                  <c:v>1989</c:v>
                </c:pt>
                <c:pt idx="80">
                  <c:v>1990</c:v>
                </c:pt>
                <c:pt idx="81">
                  <c:v>1991</c:v>
                </c:pt>
              </c:numCache>
            </c:numRef>
          </c:cat>
          <c:val>
            <c:numRef>
              <c:f>'EducSpending % by Race 1910-91'!$E$2:$E$83</c:f>
              <c:numCache>
                <c:formatCode>0.0%</c:formatCode>
                <c:ptCount val="82"/>
                <c:pt idx="0">
                  <c:v>1.2131237937689551E-2</c:v>
                </c:pt>
                <c:pt idx="1">
                  <c:v>3.7494387067804218E-2</c:v>
                </c:pt>
                <c:pt idx="2">
                  <c:v>3.1293706293706293E-2</c:v>
                </c:pt>
                <c:pt idx="3">
                  <c:v>3.4692107545533389E-2</c:v>
                </c:pt>
                <c:pt idx="4">
                  <c:v>3.3061889250814332E-2</c:v>
                </c:pt>
                <c:pt idx="5">
                  <c:v>3.6817528735632182E-2</c:v>
                </c:pt>
                <c:pt idx="6">
                  <c:v>3.4929666508613878E-2</c:v>
                </c:pt>
                <c:pt idx="7">
                  <c:v>3.1221303948576674E-2</c:v>
                </c:pt>
                <c:pt idx="8">
                  <c:v>2.9022895840051598E-2</c:v>
                </c:pt>
                <c:pt idx="9">
                  <c:v>2.6246719160104987E-2</c:v>
                </c:pt>
                <c:pt idx="10">
                  <c:v>2.8594017657135328E-2</c:v>
                </c:pt>
                <c:pt idx="11">
                  <c:v>3.168970240318765E-2</c:v>
                </c:pt>
                <c:pt idx="12">
                  <c:v>4.1999076943363883E-2</c:v>
                </c:pt>
                <c:pt idx="13">
                  <c:v>4.6084355734602941E-2</c:v>
                </c:pt>
                <c:pt idx="14">
                  <c:v>4.8434108527131786E-2</c:v>
                </c:pt>
                <c:pt idx="15">
                  <c:v>5.1633986928104572E-2</c:v>
                </c:pt>
                <c:pt idx="16">
                  <c:v>5.4731457800511508E-2</c:v>
                </c:pt>
                <c:pt idx="17">
                  <c:v>5.3411202548447043E-2</c:v>
                </c:pt>
                <c:pt idx="18">
                  <c:v>5.6952122666110355E-2</c:v>
                </c:pt>
                <c:pt idx="19">
                  <c:v>5.8630627049587596E-2</c:v>
                </c:pt>
                <c:pt idx="20">
                  <c:v>6.1458074147797963E-2</c:v>
                </c:pt>
                <c:pt idx="21">
                  <c:v>6.1725309876049579E-2</c:v>
                </c:pt>
                <c:pt idx="22">
                  <c:v>6.3078982597054883E-2</c:v>
                </c:pt>
                <c:pt idx="23">
                  <c:v>6.1943659021887108E-2</c:v>
                </c:pt>
                <c:pt idx="24">
                  <c:v>6.1728395061728392E-2</c:v>
                </c:pt>
                <c:pt idx="25">
                  <c:v>6.0420583220390851E-2</c:v>
                </c:pt>
                <c:pt idx="26">
                  <c:v>6.2599848650466666E-2</c:v>
                </c:pt>
                <c:pt idx="27">
                  <c:v>6.4736862338061738E-2</c:v>
                </c:pt>
                <c:pt idx="28">
                  <c:v>6.888973095869648E-2</c:v>
                </c:pt>
                <c:pt idx="29">
                  <c:v>6.9503705367168198E-2</c:v>
                </c:pt>
                <c:pt idx="30">
                  <c:v>7.4263764404609481E-2</c:v>
                </c:pt>
                <c:pt idx="31">
                  <c:v>8.4715874329722538E-2</c:v>
                </c:pt>
                <c:pt idx="32">
                  <c:v>9.3254973485999926E-2</c:v>
                </c:pt>
                <c:pt idx="33">
                  <c:v>0.10646769288647835</c:v>
                </c:pt>
                <c:pt idx="34">
                  <c:v>0.10546455248329184</c:v>
                </c:pt>
                <c:pt idx="35">
                  <c:v>0.1212377946751954</c:v>
                </c:pt>
                <c:pt idx="36">
                  <c:v>0.12960771658060816</c:v>
                </c:pt>
                <c:pt idx="37">
                  <c:v>0.14934691661610194</c:v>
                </c:pt>
                <c:pt idx="38">
                  <c:v>0.15247244737302468</c:v>
                </c:pt>
                <c:pt idx="39">
                  <c:v>0.14995201535508637</c:v>
                </c:pt>
                <c:pt idx="40">
                  <c:v>0.15216907966152679</c:v>
                </c:pt>
                <c:pt idx="41">
                  <c:v>0.13724331340101054</c:v>
                </c:pt>
                <c:pt idx="42">
                  <c:v>0.12599168870419342</c:v>
                </c:pt>
                <c:pt idx="43">
                  <c:v>0.12039952420934788</c:v>
                </c:pt>
                <c:pt idx="44">
                  <c:v>0.1354015269215991</c:v>
                </c:pt>
                <c:pt idx="45">
                  <c:v>0.12399075476707323</c:v>
                </c:pt>
                <c:pt idx="46">
                  <c:v>0.12645883409110653</c:v>
                </c:pt>
                <c:pt idx="47">
                  <c:v>0.12790371254123095</c:v>
                </c:pt>
                <c:pt idx="48">
                  <c:v>0.11900367796233034</c:v>
                </c:pt>
                <c:pt idx="49">
                  <c:v>0.11979740536698064</c:v>
                </c:pt>
                <c:pt idx="50">
                  <c:v>0.10767326732673267</c:v>
                </c:pt>
                <c:pt idx="51">
                  <c:v>0.10383250605078558</c:v>
                </c:pt>
                <c:pt idx="52">
                  <c:v>0.10297508014062742</c:v>
                </c:pt>
                <c:pt idx="53">
                  <c:v>0.10314056084563641</c:v>
                </c:pt>
                <c:pt idx="54">
                  <c:v>0.10042587384491763</c:v>
                </c:pt>
                <c:pt idx="55">
                  <c:v>9.3989162910112403E-2</c:v>
                </c:pt>
                <c:pt idx="56">
                  <c:v>6.5270554782709253E-2</c:v>
                </c:pt>
                <c:pt idx="57">
                  <c:v>0.10648997703924561</c:v>
                </c:pt>
                <c:pt idx="58">
                  <c:v>0.10586253219646505</c:v>
                </c:pt>
                <c:pt idx="59">
                  <c:v>0.10413342327463888</c:v>
                </c:pt>
                <c:pt idx="60">
                  <c:v>0.11370796837326244</c:v>
                </c:pt>
                <c:pt idx="61">
                  <c:v>0.12098259524005149</c:v>
                </c:pt>
                <c:pt idx="62">
                  <c:v>0.12864881009387119</c:v>
                </c:pt>
                <c:pt idx="63">
                  <c:v>0.13697428181728702</c:v>
                </c:pt>
                <c:pt idx="64">
                  <c:v>0.16236120552911848</c:v>
                </c:pt>
                <c:pt idx="65">
                  <c:v>0.15726039085415131</c:v>
                </c:pt>
                <c:pt idx="66">
                  <c:v>0.14584781938320804</c:v>
                </c:pt>
                <c:pt idx="67">
                  <c:v>0.19142886106384902</c:v>
                </c:pt>
                <c:pt idx="68">
                  <c:v>0.20266014382834355</c:v>
                </c:pt>
                <c:pt idx="69">
                  <c:v>0.22382406151062861</c:v>
                </c:pt>
                <c:pt idx="70">
                  <c:v>0.23750302872350879</c:v>
                </c:pt>
                <c:pt idx="71">
                  <c:v>0.27981451668482349</c:v>
                </c:pt>
                <c:pt idx="72">
                  <c:v>0.27914292420096837</c:v>
                </c:pt>
                <c:pt idx="73">
                  <c:v>0.30518026689199618</c:v>
                </c:pt>
                <c:pt idx="74">
                  <c:v>0.30830174252330889</c:v>
                </c:pt>
                <c:pt idx="75">
                  <c:v>0.32783180916194232</c:v>
                </c:pt>
                <c:pt idx="76">
                  <c:v>0.36632010389354247</c:v>
                </c:pt>
                <c:pt idx="77">
                  <c:v>0.41806854838907992</c:v>
                </c:pt>
                <c:pt idx="78">
                  <c:v>0.43340390844791932</c:v>
                </c:pt>
                <c:pt idx="79">
                  <c:v>0.45061161599480537</c:v>
                </c:pt>
                <c:pt idx="80">
                  <c:v>0.43690135547226588</c:v>
                </c:pt>
                <c:pt idx="81">
                  <c:v>0.48457814041065184</c:v>
                </c:pt>
              </c:numCache>
            </c:numRef>
          </c:val>
        </c:ser>
        <c:dLbls>
          <c:showLegendKey val="0"/>
          <c:showVal val="0"/>
          <c:showCatName val="0"/>
          <c:showSerName val="0"/>
          <c:showPercent val="0"/>
          <c:showBubbleSize val="0"/>
        </c:dLbls>
        <c:axId val="233014272"/>
        <c:axId val="231307456"/>
      </c:areaChart>
      <c:catAx>
        <c:axId val="233014272"/>
        <c:scaling>
          <c:orientation val="minMax"/>
        </c:scaling>
        <c:delete val="0"/>
        <c:axPos val="b"/>
        <c:majorGridlines>
          <c:spPr>
            <a:ln>
              <a:solidFill>
                <a:schemeClr val="accent1"/>
              </a:solidFill>
            </a:ln>
          </c:spPr>
        </c:majorGridlines>
        <c:numFmt formatCode="General" sourceLinked="0"/>
        <c:majorTickMark val="out"/>
        <c:minorTickMark val="none"/>
        <c:tickLblPos val="nextTo"/>
        <c:txPr>
          <a:bodyPr/>
          <a:lstStyle/>
          <a:p>
            <a:pPr>
              <a:defRPr sz="1400"/>
            </a:pPr>
            <a:endParaRPr lang="en-US"/>
          </a:p>
        </c:txPr>
        <c:crossAx val="231307456"/>
        <c:crosses val="autoZero"/>
        <c:auto val="1"/>
        <c:lblAlgn val="ctr"/>
        <c:lblOffset val="100"/>
        <c:tickLblSkip val="10"/>
        <c:tickMarkSkip val="10"/>
        <c:noMultiLvlLbl val="0"/>
      </c:catAx>
      <c:valAx>
        <c:axId val="231307456"/>
        <c:scaling>
          <c:orientation val="minMax"/>
          <c:max val="1"/>
        </c:scaling>
        <c:delete val="0"/>
        <c:axPos val="l"/>
        <c:majorGridlines/>
        <c:numFmt formatCode="0%" sourceLinked="0"/>
        <c:majorTickMark val="out"/>
        <c:minorTickMark val="none"/>
        <c:tickLblPos val="nextTo"/>
        <c:txPr>
          <a:bodyPr/>
          <a:lstStyle/>
          <a:p>
            <a:pPr>
              <a:defRPr sz="1400"/>
            </a:pPr>
            <a:endParaRPr lang="en-US"/>
          </a:p>
        </c:txPr>
        <c:crossAx val="233014272"/>
        <c:crosses val="autoZero"/>
        <c:crossBetween val="midCat"/>
      </c:valAx>
    </c:plotArea>
    <c:legend>
      <c:legendPos val="r"/>
      <c:layout>
        <c:manualLayout>
          <c:xMode val="edge"/>
          <c:yMode val="edge"/>
          <c:x val="0.85444488188976386"/>
          <c:y val="0.45197833429029183"/>
          <c:w val="0.14555511811023622"/>
          <c:h val="0.36301754117638219"/>
        </c:manualLayout>
      </c:layout>
      <c:overlay val="0"/>
      <c:txPr>
        <a:bodyPr/>
        <a:lstStyle/>
        <a:p>
          <a:pPr>
            <a:defRPr sz="1800"/>
          </a:pPr>
          <a:endParaRPr lang="en-US"/>
        </a:p>
      </c:txPr>
    </c:legend>
    <c:plotVisOnly val="1"/>
    <c:dispBlanksAs val="gap"/>
    <c:showDLblsOverMax val="0"/>
  </c:chart>
  <c:txPr>
    <a:bodyPr/>
    <a:lstStyle/>
    <a:p>
      <a:pPr>
        <a:defRPr b="1"/>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54079177602799"/>
          <c:y val="3.3720821047601747E-2"/>
          <c:w val="0.82645920822397201"/>
          <c:h val="0.83729322719476373"/>
        </c:manualLayout>
      </c:layout>
      <c:barChart>
        <c:barDir val="col"/>
        <c:grouping val="clustered"/>
        <c:varyColors val="0"/>
        <c:ser>
          <c:idx val="0"/>
          <c:order val="0"/>
          <c:tx>
            <c:strRef>
              <c:f>Sheet1!$A$2</c:f>
              <c:strCache>
                <c:ptCount val="1"/>
                <c:pt idx="0">
                  <c:v>Per capita social spending (real 2015 Rand)</c:v>
                </c:pt>
              </c:strCache>
            </c:strRef>
          </c:tx>
          <c:invertIfNegative val="0"/>
          <c:dPt>
            <c:idx val="0"/>
            <c:invertIfNegative val="0"/>
            <c:bubble3D val="0"/>
            <c:spPr>
              <a:solidFill>
                <a:schemeClr val="accent1"/>
              </a:solidFill>
            </c:spPr>
          </c:dPt>
          <c:dPt>
            <c:idx val="1"/>
            <c:invertIfNegative val="0"/>
            <c:bubble3D val="0"/>
            <c:spPr>
              <a:solidFill>
                <a:srgbClr val="3366FF"/>
              </a:solidFill>
            </c:spPr>
          </c:dPt>
          <c:dPt>
            <c:idx val="2"/>
            <c:invertIfNegative val="0"/>
            <c:bubble3D val="0"/>
            <c:spPr>
              <a:solidFill>
                <a:srgbClr val="FF6600"/>
              </a:solidFill>
            </c:spPr>
          </c:dPt>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showLegendKey val="0"/>
            <c:showVal val="0"/>
            <c:showCatName val="0"/>
            <c:showSerName val="0"/>
            <c:showPercent val="0"/>
            <c:showBubbleSize val="0"/>
          </c:dLbls>
          <c:cat>
            <c:strRef>
              <c:f>Sheet1!$B$1:$D$1</c:f>
              <c:strCache>
                <c:ptCount val="3"/>
                <c:pt idx="0">
                  <c:v>1996</c:v>
                </c:pt>
                <c:pt idx="1">
                  <c:v>2000</c:v>
                </c:pt>
                <c:pt idx="2">
                  <c:v>2006</c:v>
                </c:pt>
              </c:strCache>
            </c:strRef>
          </c:cat>
          <c:val>
            <c:numRef>
              <c:f>Sheet1!$B$2:$D$2</c:f>
              <c:numCache>
                <c:formatCode>"R"\ #,##0</c:formatCode>
                <c:ptCount val="3"/>
                <c:pt idx="0">
                  <c:v>8789.9990670000025</c:v>
                </c:pt>
                <c:pt idx="1">
                  <c:v>10630.388403000003</c:v>
                </c:pt>
                <c:pt idx="2">
                  <c:v>14915.713572000002</c:v>
                </c:pt>
              </c:numCache>
            </c:numRef>
          </c:val>
        </c:ser>
        <c:dLbls>
          <c:showLegendKey val="0"/>
          <c:showVal val="0"/>
          <c:showCatName val="0"/>
          <c:showSerName val="0"/>
          <c:showPercent val="0"/>
          <c:showBubbleSize val="0"/>
        </c:dLbls>
        <c:gapWidth val="150"/>
        <c:axId val="151219712"/>
        <c:axId val="240144320"/>
      </c:barChart>
      <c:catAx>
        <c:axId val="151219712"/>
        <c:scaling>
          <c:orientation val="minMax"/>
        </c:scaling>
        <c:delete val="0"/>
        <c:axPos val="b"/>
        <c:majorTickMark val="out"/>
        <c:minorTickMark val="none"/>
        <c:tickLblPos val="nextTo"/>
        <c:crossAx val="240144320"/>
        <c:crosses val="autoZero"/>
        <c:auto val="1"/>
        <c:lblAlgn val="ctr"/>
        <c:lblOffset val="100"/>
        <c:noMultiLvlLbl val="0"/>
      </c:catAx>
      <c:valAx>
        <c:axId val="240144320"/>
        <c:scaling>
          <c:orientation val="minMax"/>
        </c:scaling>
        <c:delete val="0"/>
        <c:axPos val="l"/>
        <c:majorGridlines/>
        <c:numFmt formatCode="&quot;R&quot;\ #,##0" sourceLinked="1"/>
        <c:majorTickMark val="out"/>
        <c:minorTickMark val="none"/>
        <c:tickLblPos val="nextTo"/>
        <c:txPr>
          <a:bodyPr/>
          <a:lstStyle/>
          <a:p>
            <a:pPr>
              <a:defRPr sz="2000"/>
            </a:pPr>
            <a:endParaRPr lang="en-US"/>
          </a:p>
        </c:txPr>
        <c:crossAx val="151219712"/>
        <c:crosses val="autoZero"/>
        <c:crossBetween val="between"/>
      </c:valAx>
    </c:plotArea>
    <c:plotVisOnly val="1"/>
    <c:dispBlanksAs val="gap"/>
    <c:showDLblsOverMax val="0"/>
  </c:chart>
  <c:txPr>
    <a:bodyPr/>
    <a:lstStyle/>
    <a:p>
      <a:pPr>
        <a:defRPr sz="2400" b="1"/>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76561532336547"/>
          <c:y val="4.7075606276747506E-2"/>
          <c:w val="0.80923438467663455"/>
          <c:h val="0.79749248982601473"/>
        </c:manualLayout>
      </c:layout>
      <c:barChart>
        <c:barDir val="col"/>
        <c:grouping val="clustered"/>
        <c:varyColors val="0"/>
        <c:ser>
          <c:idx val="0"/>
          <c:order val="0"/>
          <c:tx>
            <c:strRef>
              <c:f>Sheet1!$B$1</c:f>
              <c:strCache>
                <c:ptCount val="1"/>
                <c:pt idx="0">
                  <c:v>Social spending per capita</c:v>
                </c:pt>
              </c:strCache>
            </c:strRef>
          </c:tx>
          <c:spPr>
            <a:solidFill>
              <a:srgbClr val="FF0000"/>
            </a:solidFill>
            <a:ln w="9407">
              <a:solidFill>
                <a:schemeClr val="tx1"/>
              </a:solidFill>
              <a:prstDash val="solid"/>
            </a:ln>
          </c:spPr>
          <c:invertIfNegative val="0"/>
          <c:dPt>
            <c:idx val="0"/>
            <c:invertIfNegative val="0"/>
            <c:bubble3D val="0"/>
          </c:dPt>
          <c:dPt>
            <c:idx val="1"/>
            <c:invertIfNegative val="0"/>
            <c:bubble3D val="0"/>
            <c:spPr>
              <a:solidFill>
                <a:srgbClr val="003399"/>
              </a:solidFill>
              <a:ln w="9407">
                <a:solidFill>
                  <a:schemeClr val="tx1"/>
                </a:solidFill>
                <a:prstDash val="solid"/>
              </a:ln>
            </c:spPr>
          </c:dPt>
          <c:dPt>
            <c:idx val="2"/>
            <c:invertIfNegative val="0"/>
            <c:bubble3D val="0"/>
          </c:dPt>
          <c:dPt>
            <c:idx val="3"/>
            <c:invertIfNegative val="0"/>
            <c:bubble3D val="0"/>
            <c:spPr>
              <a:solidFill>
                <a:srgbClr val="FF0000"/>
              </a:solidFill>
              <a:ln w="9407">
                <a:solidFill>
                  <a:schemeClr val="tx1"/>
                </a:solidFill>
                <a:prstDash val="solid"/>
              </a:ln>
            </c:spPr>
          </c:dPt>
          <c:dPt>
            <c:idx val="4"/>
            <c:invertIfNegative val="0"/>
            <c:bubble3D val="0"/>
            <c:spPr>
              <a:solidFill>
                <a:srgbClr val="003399"/>
              </a:solidFill>
              <a:ln w="9407">
                <a:solidFill>
                  <a:schemeClr val="tx1"/>
                </a:solidFill>
                <a:prstDash val="solid"/>
              </a:ln>
            </c:spPr>
          </c:dPt>
          <c:dPt>
            <c:idx val="5"/>
            <c:invertIfNegative val="0"/>
            <c:bubble3D val="0"/>
          </c:dPt>
          <c:dLbls>
            <c:showLegendKey val="0"/>
            <c:showVal val="1"/>
            <c:showCatName val="0"/>
            <c:showSerName val="0"/>
            <c:showPercent val="0"/>
            <c:showBubbleSize val="0"/>
            <c:showLeaderLines val="0"/>
          </c:dLbls>
          <c:cat>
            <c:strRef>
              <c:f>Sheet1!$A$2:$A$6</c:f>
              <c:strCache>
                <c:ptCount val="5"/>
                <c:pt idx="0">
                  <c:v>Blacks 1975</c:v>
                </c:pt>
                <c:pt idx="1">
                  <c:v>Whites 1975</c:v>
                </c:pt>
                <c:pt idx="3">
                  <c:v>Blacks 2006</c:v>
                </c:pt>
                <c:pt idx="4">
                  <c:v>Whites 2006</c:v>
                </c:pt>
              </c:strCache>
            </c:strRef>
          </c:cat>
          <c:val>
            <c:numRef>
              <c:f>Sheet1!$B$2:$B$6</c:f>
              <c:numCache>
                <c:formatCode>"R"\ #,##0</c:formatCode>
                <c:ptCount val="5"/>
                <c:pt idx="0">
                  <c:v>1304.5320000000002</c:v>
                </c:pt>
                <c:pt idx="1">
                  <c:v>11088.522000000001</c:v>
                </c:pt>
                <c:pt idx="3">
                  <c:v>6969.0690000000004</c:v>
                </c:pt>
                <c:pt idx="4">
                  <c:v>3626.7840000000001</c:v>
                </c:pt>
              </c:numCache>
            </c:numRef>
          </c:val>
        </c:ser>
        <c:dLbls>
          <c:showLegendKey val="0"/>
          <c:showVal val="0"/>
          <c:showCatName val="0"/>
          <c:showSerName val="0"/>
          <c:showPercent val="0"/>
          <c:showBubbleSize val="0"/>
        </c:dLbls>
        <c:gapWidth val="150"/>
        <c:axId val="305441792"/>
        <c:axId val="206916992"/>
      </c:barChart>
      <c:catAx>
        <c:axId val="305441792"/>
        <c:scaling>
          <c:orientation val="minMax"/>
        </c:scaling>
        <c:delete val="0"/>
        <c:axPos val="b"/>
        <c:numFmt formatCode="General" sourceLinked="1"/>
        <c:majorTickMark val="out"/>
        <c:minorTickMark val="none"/>
        <c:tickLblPos val="nextTo"/>
        <c:spPr>
          <a:ln w="2352">
            <a:solidFill>
              <a:schemeClr val="tx1"/>
            </a:solidFill>
            <a:prstDash val="solid"/>
          </a:ln>
        </c:spPr>
        <c:txPr>
          <a:bodyPr rot="0" vert="horz"/>
          <a:lstStyle/>
          <a:p>
            <a:pPr>
              <a:defRPr/>
            </a:pPr>
            <a:endParaRPr lang="en-US"/>
          </a:p>
        </c:txPr>
        <c:crossAx val="206916992"/>
        <c:crosses val="autoZero"/>
        <c:auto val="1"/>
        <c:lblAlgn val="ctr"/>
        <c:lblOffset val="100"/>
        <c:noMultiLvlLbl val="0"/>
      </c:catAx>
      <c:valAx>
        <c:axId val="206916992"/>
        <c:scaling>
          <c:orientation val="minMax"/>
        </c:scaling>
        <c:delete val="0"/>
        <c:axPos val="l"/>
        <c:majorGridlines>
          <c:spPr>
            <a:ln w="2352">
              <a:solidFill>
                <a:schemeClr val="tx1"/>
              </a:solidFill>
              <a:prstDash val="solid"/>
            </a:ln>
          </c:spPr>
        </c:majorGridlines>
        <c:title>
          <c:tx>
            <c:rich>
              <a:bodyPr/>
              <a:lstStyle/>
              <a:p>
                <a:pPr>
                  <a:defRPr/>
                </a:pPr>
                <a:r>
                  <a:rPr lang="en-ZA" dirty="0" smtClean="0"/>
                  <a:t>2015 </a:t>
                </a:r>
                <a:r>
                  <a:rPr lang="en-ZA" dirty="0"/>
                  <a:t>Rand per capita</a:t>
                </a:r>
              </a:p>
            </c:rich>
          </c:tx>
          <c:layout>
            <c:manualLayout>
              <c:xMode val="edge"/>
              <c:yMode val="edge"/>
              <c:x val="0"/>
              <c:y val="0.17118402282453637"/>
            </c:manualLayout>
          </c:layout>
          <c:overlay val="0"/>
          <c:spPr>
            <a:noFill/>
            <a:ln w="18815">
              <a:noFill/>
            </a:ln>
          </c:spPr>
        </c:title>
        <c:numFmt formatCode="&quot;R&quot;\ #,##0" sourceLinked="1"/>
        <c:majorTickMark val="out"/>
        <c:minorTickMark val="none"/>
        <c:tickLblPos val="nextTo"/>
        <c:spPr>
          <a:ln w="2352">
            <a:solidFill>
              <a:schemeClr val="tx1"/>
            </a:solidFill>
            <a:prstDash val="solid"/>
          </a:ln>
        </c:spPr>
        <c:txPr>
          <a:bodyPr rot="0" vert="horz"/>
          <a:lstStyle/>
          <a:p>
            <a:pPr>
              <a:defRPr/>
            </a:pPr>
            <a:endParaRPr lang="en-US"/>
          </a:p>
        </c:txPr>
        <c:crossAx val="305441792"/>
        <c:crosses val="autoZero"/>
        <c:crossBetween val="between"/>
      </c:valAx>
      <c:spPr>
        <a:noFill/>
        <a:ln w="9407">
          <a:solidFill>
            <a:schemeClr val="tx1"/>
          </a:solidFill>
          <a:prstDash val="solid"/>
        </a:ln>
      </c:spPr>
    </c:plotArea>
    <c:plotVisOnly val="1"/>
    <c:dispBlanksAs val="gap"/>
    <c:showDLblsOverMax val="0"/>
  </c:chart>
  <c:spPr>
    <a:noFill/>
    <a:ln>
      <a:noFill/>
    </a:ln>
  </c:spPr>
  <c:txPr>
    <a:bodyPr/>
    <a:lstStyle/>
    <a:p>
      <a:pPr>
        <a:defRPr sz="2200" b="1" i="0" u="none" strike="noStrike" baseline="0">
          <a:solidFill>
            <a:schemeClr val="tx1"/>
          </a:solidFill>
          <a:latin typeface="Calibri" panose="020F0502020204030204" pitchFamily="34" charset="0"/>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471947194719472"/>
          <c:y val="5.2356397424291615E-2"/>
          <c:w val="0.72359735973597361"/>
          <c:h val="0.69883222026747738"/>
        </c:manualLayout>
      </c:layout>
      <c:scatterChart>
        <c:scatterStyle val="lineMarker"/>
        <c:varyColors val="0"/>
        <c:ser>
          <c:idx val="0"/>
          <c:order val="0"/>
          <c:tx>
            <c:strRef>
              <c:f>Sheet1!$B$1</c:f>
              <c:strCache>
                <c:ptCount val="1"/>
                <c:pt idx="0">
                  <c:v>Household income</c:v>
                </c:pt>
              </c:strCache>
            </c:strRef>
          </c:tx>
          <c:spPr>
            <a:ln w="29396">
              <a:solidFill>
                <a:srgbClr val="FF0000"/>
              </a:solidFill>
              <a:prstDash val="solid"/>
            </a:ln>
          </c:spPr>
          <c:marker>
            <c:symbol val="diamond"/>
            <c:size val="6"/>
            <c:spPr>
              <a:solidFill>
                <a:srgbClr val="FF0000"/>
              </a:solidFill>
              <a:ln>
                <a:solidFill>
                  <a:srgbClr val="FF0000"/>
                </a:solidFill>
                <a:prstDash val="solid"/>
              </a:ln>
            </c:spPr>
          </c:marker>
          <c:xVal>
            <c:numRef>
              <c:f>Sheet1!$A$2:$A$12</c:f>
              <c:numCache>
                <c:formatCode>0%</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Sheet1!$B$2:$B$12</c:f>
              <c:numCache>
                <c:formatCode>General</c:formatCode>
                <c:ptCount val="11"/>
                <c:pt idx="0">
                  <c:v>0</c:v>
                </c:pt>
                <c:pt idx="1">
                  <c:v>1.9564424980894196E-3</c:v>
                </c:pt>
                <c:pt idx="2">
                  <c:v>1.5920190034442869E-2</c:v>
                </c:pt>
                <c:pt idx="3">
                  <c:v>3.9698644641095154E-2</c:v>
                </c:pt>
                <c:pt idx="4">
                  <c:v>7.3888106222091077E-2</c:v>
                </c:pt>
                <c:pt idx="5">
                  <c:v>0.12020353952625702</c:v>
                </c:pt>
                <c:pt idx="6">
                  <c:v>0.18338264517456704</c:v>
                </c:pt>
                <c:pt idx="7">
                  <c:v>0.2702441923593677</c:v>
                </c:pt>
                <c:pt idx="8">
                  <c:v>0.38887926564304354</c:v>
                </c:pt>
                <c:pt idx="9">
                  <c:v>0.57492568265696464</c:v>
                </c:pt>
                <c:pt idx="10">
                  <c:v>1</c:v>
                </c:pt>
              </c:numCache>
            </c:numRef>
          </c:yVal>
          <c:smooth val="0"/>
        </c:ser>
        <c:ser>
          <c:idx val="1"/>
          <c:order val="1"/>
          <c:tx>
            <c:strRef>
              <c:f>Sheet1!$C$1</c:f>
              <c:strCache>
                <c:ptCount val="1"/>
                <c:pt idx="0">
                  <c:v>Social transfers</c:v>
                </c:pt>
              </c:strCache>
            </c:strRef>
          </c:tx>
          <c:spPr>
            <a:ln w="29396">
              <a:solidFill>
                <a:srgbClr val="0000FF"/>
              </a:solidFill>
              <a:prstDash val="solid"/>
            </a:ln>
          </c:spPr>
          <c:marker>
            <c:symbol val="square"/>
            <c:size val="6"/>
            <c:spPr>
              <a:solidFill>
                <a:srgbClr val="0000FF"/>
              </a:solidFill>
              <a:ln>
                <a:solidFill>
                  <a:srgbClr val="0000FF"/>
                </a:solidFill>
                <a:prstDash val="solid"/>
              </a:ln>
            </c:spPr>
          </c:marker>
          <c:xVal>
            <c:numRef>
              <c:f>Sheet1!$A$2:$A$12</c:f>
              <c:numCache>
                <c:formatCode>0%</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Sheet1!$C$2:$C$12</c:f>
              <c:numCache>
                <c:formatCode>General</c:formatCode>
                <c:ptCount val="11"/>
                <c:pt idx="0">
                  <c:v>0</c:v>
                </c:pt>
                <c:pt idx="1">
                  <c:v>0.43145581748742901</c:v>
                </c:pt>
                <c:pt idx="2">
                  <c:v>0.58663920673751335</c:v>
                </c:pt>
                <c:pt idx="3">
                  <c:v>0.68881862903168312</c:v>
                </c:pt>
                <c:pt idx="4">
                  <c:v>0.76507249363801266</c:v>
                </c:pt>
                <c:pt idx="5">
                  <c:v>0.84100694098816742</c:v>
                </c:pt>
                <c:pt idx="6">
                  <c:v>0.90014833053190224</c:v>
                </c:pt>
                <c:pt idx="7">
                  <c:v>0.94511926769727317</c:v>
                </c:pt>
                <c:pt idx="8">
                  <c:v>0.9786442238587777</c:v>
                </c:pt>
                <c:pt idx="9">
                  <c:v>0.99258384688412316</c:v>
                </c:pt>
                <c:pt idx="10">
                  <c:v>1</c:v>
                </c:pt>
              </c:numCache>
            </c:numRef>
          </c:yVal>
          <c:smooth val="0"/>
        </c:ser>
        <c:ser>
          <c:idx val="2"/>
          <c:order val="2"/>
          <c:tx>
            <c:strRef>
              <c:f>Sheet1!$D$1</c:f>
              <c:strCache>
                <c:ptCount val="1"/>
                <c:pt idx="0">
                  <c:v>Population</c:v>
                </c:pt>
              </c:strCache>
            </c:strRef>
          </c:tx>
          <c:spPr>
            <a:ln w="29396">
              <a:solidFill>
                <a:srgbClr val="FF0000"/>
              </a:solidFill>
              <a:prstDash val="solid"/>
            </a:ln>
          </c:spPr>
          <c:marker>
            <c:symbol val="none"/>
          </c:marker>
          <c:xVal>
            <c:numRef>
              <c:f>Sheet1!$A$2:$A$12</c:f>
              <c:numCache>
                <c:formatCode>0%</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Sheet1!$D$2:$D$12</c:f>
              <c:numCache>
                <c:formatCode>0%</c:formatCode>
                <c:ptCount val="11"/>
                <c:pt idx="0">
                  <c:v>0</c:v>
                </c:pt>
                <c:pt idx="1">
                  <c:v>0.1</c:v>
                </c:pt>
                <c:pt idx="2">
                  <c:v>0.2</c:v>
                </c:pt>
                <c:pt idx="3">
                  <c:v>0.3</c:v>
                </c:pt>
                <c:pt idx="4">
                  <c:v>0.4</c:v>
                </c:pt>
                <c:pt idx="5">
                  <c:v>0.5</c:v>
                </c:pt>
                <c:pt idx="6">
                  <c:v>0.6</c:v>
                </c:pt>
                <c:pt idx="7">
                  <c:v>0.7</c:v>
                </c:pt>
                <c:pt idx="8">
                  <c:v>0.8</c:v>
                </c:pt>
                <c:pt idx="9">
                  <c:v>0.9</c:v>
                </c:pt>
                <c:pt idx="10">
                  <c:v>1</c:v>
                </c:pt>
              </c:numCache>
            </c:numRef>
          </c:yVal>
          <c:smooth val="0"/>
        </c:ser>
        <c:dLbls>
          <c:showLegendKey val="0"/>
          <c:showVal val="0"/>
          <c:showCatName val="0"/>
          <c:showSerName val="0"/>
          <c:showPercent val="0"/>
          <c:showBubbleSize val="0"/>
        </c:dLbls>
        <c:axId val="231761600"/>
        <c:axId val="231765632"/>
      </c:scatterChart>
      <c:valAx>
        <c:axId val="231761600"/>
        <c:scaling>
          <c:orientation val="minMax"/>
          <c:max val="1"/>
        </c:scaling>
        <c:delete val="0"/>
        <c:axPos val="b"/>
        <c:title>
          <c:tx>
            <c:rich>
              <a:bodyPr/>
              <a:lstStyle/>
              <a:p>
                <a:pPr>
                  <a:defRPr/>
                </a:pPr>
                <a:r>
                  <a:rPr lang="en-ZA"/>
                  <a:t>Cumulative % of income (before social transfers)</a:t>
                </a:r>
              </a:p>
            </c:rich>
          </c:tx>
          <c:layout>
            <c:manualLayout>
              <c:xMode val="edge"/>
              <c:yMode val="edge"/>
              <c:x val="0.2731023102310231"/>
              <c:y val="0.88431061806656097"/>
            </c:manualLayout>
          </c:layout>
          <c:overlay val="0"/>
          <c:spPr>
            <a:noFill/>
            <a:ln w="19597">
              <a:noFill/>
            </a:ln>
          </c:spPr>
        </c:title>
        <c:numFmt formatCode="0%" sourceLinked="1"/>
        <c:majorTickMark val="in"/>
        <c:minorTickMark val="none"/>
        <c:tickLblPos val="nextTo"/>
        <c:spPr>
          <a:ln w="2450">
            <a:solidFill>
              <a:schemeClr val="tx1"/>
            </a:solidFill>
            <a:prstDash val="solid"/>
          </a:ln>
        </c:spPr>
        <c:txPr>
          <a:bodyPr rot="0" vert="horz"/>
          <a:lstStyle/>
          <a:p>
            <a:pPr>
              <a:defRPr/>
            </a:pPr>
            <a:endParaRPr lang="en-US"/>
          </a:p>
        </c:txPr>
        <c:crossAx val="231765632"/>
        <c:crosses val="autoZero"/>
        <c:crossBetween val="midCat"/>
      </c:valAx>
      <c:valAx>
        <c:axId val="231765632"/>
        <c:scaling>
          <c:orientation val="minMax"/>
          <c:max val="1"/>
        </c:scaling>
        <c:delete val="0"/>
        <c:axPos val="l"/>
        <c:title>
          <c:tx>
            <c:rich>
              <a:bodyPr/>
              <a:lstStyle/>
              <a:p>
                <a:pPr>
                  <a:defRPr/>
                </a:pPr>
                <a:r>
                  <a:rPr lang="en-ZA" dirty="0"/>
                  <a:t>Cumulative % of income &amp; </a:t>
                </a:r>
                <a:r>
                  <a:rPr lang="en-ZA" dirty="0" smtClean="0"/>
                  <a:t>social </a:t>
                </a:r>
                <a:r>
                  <a:rPr lang="en-ZA" dirty="0"/>
                  <a:t>transfers</a:t>
                </a:r>
              </a:p>
            </c:rich>
          </c:tx>
          <c:layout>
            <c:manualLayout>
              <c:xMode val="edge"/>
              <c:yMode val="edge"/>
              <c:x val="2.2817050103373943E-3"/>
              <c:y val="0.10701265649819802"/>
            </c:manualLayout>
          </c:layout>
          <c:overlay val="0"/>
          <c:spPr>
            <a:noFill/>
            <a:ln w="19597">
              <a:noFill/>
            </a:ln>
          </c:spPr>
        </c:title>
        <c:numFmt formatCode="0%" sourceLinked="0"/>
        <c:majorTickMark val="in"/>
        <c:minorTickMark val="none"/>
        <c:tickLblPos val="nextTo"/>
        <c:spPr>
          <a:ln w="2450">
            <a:solidFill>
              <a:schemeClr val="tx1"/>
            </a:solidFill>
            <a:prstDash val="solid"/>
          </a:ln>
        </c:spPr>
        <c:txPr>
          <a:bodyPr rot="0" vert="horz"/>
          <a:lstStyle/>
          <a:p>
            <a:pPr>
              <a:defRPr/>
            </a:pPr>
            <a:endParaRPr lang="en-US"/>
          </a:p>
        </c:txPr>
        <c:crossAx val="231761600"/>
        <c:crosses val="autoZero"/>
        <c:crossBetween val="midCat"/>
      </c:valAx>
      <c:spPr>
        <a:noFill/>
        <a:ln w="9799">
          <a:solidFill>
            <a:srgbClr val="808080"/>
          </a:solidFill>
          <a:prstDash val="solid"/>
        </a:ln>
      </c:spPr>
    </c:plotArea>
    <c:legend>
      <c:legendPos val="r"/>
      <c:legendEntry>
        <c:idx val="2"/>
        <c:delete val="1"/>
      </c:legendEntry>
      <c:layout>
        <c:manualLayout>
          <c:xMode val="edge"/>
          <c:yMode val="edge"/>
          <c:x val="0.18476311969383716"/>
          <c:y val="2.6862349906912397E-2"/>
          <c:w val="0.31848184818481851"/>
          <c:h val="0.15304012161169658"/>
        </c:manualLayout>
      </c:layout>
      <c:overlay val="0"/>
      <c:spPr>
        <a:solidFill>
          <a:schemeClr val="bg1"/>
        </a:solidFill>
        <a:ln w="2450">
          <a:solidFill>
            <a:schemeClr val="tx1"/>
          </a:solidFill>
          <a:prstDash val="solid"/>
        </a:ln>
      </c:spPr>
    </c:legend>
    <c:plotVisOnly val="1"/>
    <c:dispBlanksAs val="gap"/>
    <c:showDLblsOverMax val="0"/>
  </c:chart>
  <c:spPr>
    <a:noFill/>
    <a:ln w="29396">
      <a:solidFill>
        <a:schemeClr val="tx1"/>
      </a:solidFill>
      <a:prstDash val="solid"/>
    </a:ln>
  </c:spPr>
  <c:txPr>
    <a:bodyPr/>
    <a:lstStyle/>
    <a:p>
      <a:pPr>
        <a:defRPr sz="2400" b="1" i="0" u="none" strike="noStrike" baseline="0">
          <a:solidFill>
            <a:schemeClr val="tx1"/>
          </a:solidFill>
          <a:latin typeface="Calibri" panose="020F0502020204030204" pitchFamily="34" charset="0"/>
          <a:ea typeface="Times New Roman"/>
          <a:cs typeface="Times New Roman"/>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74999999999999"/>
          <c:y val="6.5997130559540887E-2"/>
          <c:w val="0.60794088903860144"/>
          <c:h val="0.72453371592539451"/>
        </c:manualLayout>
      </c:layout>
      <c:scatterChart>
        <c:scatterStyle val="smoothMarker"/>
        <c:varyColors val="0"/>
        <c:ser>
          <c:idx val="0"/>
          <c:order val="0"/>
          <c:tx>
            <c:strRef>
              <c:f>Sheet1!$B$1</c:f>
              <c:strCache>
                <c:ptCount val="1"/>
                <c:pt idx="0">
                  <c:v>Diagonal</c:v>
                </c:pt>
              </c:strCache>
            </c:strRef>
          </c:tx>
          <c:spPr>
            <a:ln w="63500">
              <a:solidFill>
                <a:srgbClr val="000000"/>
              </a:solidFill>
              <a:prstDash val="solid"/>
            </a:ln>
          </c:spPr>
          <c:marker>
            <c:symbol val="none"/>
          </c:marker>
          <c:xVal>
            <c:numRef>
              <c:f>Sheet1!$A$2:$A$13</c:f>
              <c:numCache>
                <c:formatCode>General</c:formatCode>
                <c:ptCount val="12"/>
                <c:pt idx="0">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Sheet1!$B$2:$B$13</c:f>
              <c:numCache>
                <c:formatCode>General</c:formatCode>
                <c:ptCount val="12"/>
                <c:pt idx="0">
                  <c:v>0</c:v>
                </c:pt>
                <c:pt idx="1">
                  <c:v>0.10000214649879638</c:v>
                </c:pt>
                <c:pt idx="2">
                  <c:v>0.20002037061160891</c:v>
                </c:pt>
                <c:pt idx="3">
                  <c:v>0.30000460145115992</c:v>
                </c:pt>
                <c:pt idx="4">
                  <c:v>0.40002185372396626</c:v>
                </c:pt>
                <c:pt idx="5">
                  <c:v>0.50001202123833799</c:v>
                </c:pt>
                <c:pt idx="6">
                  <c:v>0.60000125916661673</c:v>
                </c:pt>
                <c:pt idx="7">
                  <c:v>0.70000084930365758</c:v>
                </c:pt>
                <c:pt idx="8">
                  <c:v>0.80000314369115055</c:v>
                </c:pt>
                <c:pt idx="9">
                  <c:v>0.90000085352904891</c:v>
                </c:pt>
                <c:pt idx="10">
                  <c:v>1</c:v>
                </c:pt>
              </c:numCache>
            </c:numRef>
          </c:yVal>
          <c:smooth val="1"/>
        </c:ser>
        <c:ser>
          <c:idx val="5"/>
          <c:order val="1"/>
          <c:tx>
            <c:strRef>
              <c:f>Sheet1!$C$1</c:f>
              <c:strCache>
                <c:ptCount val="1"/>
                <c:pt idx="0">
                  <c:v>Total income/expenditure (excluding grants)</c:v>
                </c:pt>
              </c:strCache>
            </c:strRef>
          </c:tx>
          <c:spPr>
            <a:ln w="63500">
              <a:solidFill>
                <a:srgbClr val="FF00FF"/>
              </a:solidFill>
              <a:prstDash val="solid"/>
            </a:ln>
          </c:spPr>
          <c:marker>
            <c:symbol val="circle"/>
            <c:size val="3"/>
            <c:spPr>
              <a:solidFill>
                <a:srgbClr val="FF00FF"/>
              </a:solidFill>
              <a:ln>
                <a:solidFill>
                  <a:srgbClr val="FF00FF"/>
                </a:solidFill>
                <a:prstDash val="solid"/>
              </a:ln>
            </c:spPr>
          </c:marker>
          <c:xVal>
            <c:numRef>
              <c:f>Sheet1!$A$2:$A$13</c:f>
              <c:numCache>
                <c:formatCode>General</c:formatCode>
                <c:ptCount val="12"/>
                <c:pt idx="0">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Sheet1!$C$2:$C$13</c:f>
              <c:numCache>
                <c:formatCode>General</c:formatCode>
                <c:ptCount val="12"/>
                <c:pt idx="0">
                  <c:v>0</c:v>
                </c:pt>
                <c:pt idx="1">
                  <c:v>1.2656717601700989E-3</c:v>
                </c:pt>
                <c:pt idx="2">
                  <c:v>5.57120684129886E-3</c:v>
                </c:pt>
                <c:pt idx="3">
                  <c:v>1.5742176996080551E-2</c:v>
                </c:pt>
                <c:pt idx="4">
                  <c:v>3.3069564333769619E-2</c:v>
                </c:pt>
                <c:pt idx="5">
                  <c:v>5.8630761281313414E-2</c:v>
                </c:pt>
                <c:pt idx="6">
                  <c:v>0.10073807800653244</c:v>
                </c:pt>
                <c:pt idx="7">
                  <c:v>0.16246693254452541</c:v>
                </c:pt>
                <c:pt idx="8">
                  <c:v>0.25544112005137037</c:v>
                </c:pt>
                <c:pt idx="9">
                  <c:v>0.4190910877513489</c:v>
                </c:pt>
                <c:pt idx="10">
                  <c:v>1</c:v>
                </c:pt>
              </c:numCache>
            </c:numRef>
          </c:yVal>
          <c:smooth val="1"/>
        </c:ser>
        <c:ser>
          <c:idx val="6"/>
          <c:order val="2"/>
          <c:tx>
            <c:strRef>
              <c:f>Sheet1!$D$1</c:f>
              <c:strCache>
                <c:ptCount val="1"/>
                <c:pt idx="0">
                  <c:v>Total across services 2006</c:v>
                </c:pt>
              </c:strCache>
            </c:strRef>
          </c:tx>
          <c:spPr>
            <a:ln w="63500">
              <a:solidFill>
                <a:srgbClr val="008080"/>
              </a:solidFill>
              <a:prstDash val="solid"/>
            </a:ln>
          </c:spPr>
          <c:marker>
            <c:symbol val="plus"/>
            <c:size val="4"/>
            <c:spPr>
              <a:noFill/>
              <a:ln>
                <a:solidFill>
                  <a:srgbClr val="008080"/>
                </a:solidFill>
                <a:prstDash val="solid"/>
              </a:ln>
            </c:spPr>
          </c:marker>
          <c:xVal>
            <c:numRef>
              <c:f>Sheet1!$A$2:$A$13</c:f>
              <c:numCache>
                <c:formatCode>General</c:formatCode>
                <c:ptCount val="12"/>
                <c:pt idx="0">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Sheet1!$D$2:$D$13</c:f>
              <c:numCache>
                <c:formatCode>General</c:formatCode>
                <c:ptCount val="12"/>
                <c:pt idx="0">
                  <c:v>0</c:v>
                </c:pt>
                <c:pt idx="1">
                  <c:v>0.17417441402173275</c:v>
                </c:pt>
                <c:pt idx="2">
                  <c:v>0.29265738539158442</c:v>
                </c:pt>
                <c:pt idx="3">
                  <c:v>0.39585287792332891</c:v>
                </c:pt>
                <c:pt idx="4">
                  <c:v>0.49560406424570158</c:v>
                </c:pt>
                <c:pt idx="5">
                  <c:v>0.59370820971266891</c:v>
                </c:pt>
                <c:pt idx="6">
                  <c:v>0.69034362872387678</c:v>
                </c:pt>
                <c:pt idx="7">
                  <c:v>0.7820225358664793</c:v>
                </c:pt>
                <c:pt idx="8">
                  <c:v>0.86504870219622443</c:v>
                </c:pt>
                <c:pt idx="9">
                  <c:v>0.94166562194285419</c:v>
                </c:pt>
                <c:pt idx="10">
                  <c:v>1</c:v>
                </c:pt>
              </c:numCache>
            </c:numRef>
          </c:yVal>
          <c:smooth val="1"/>
        </c:ser>
        <c:ser>
          <c:idx val="1"/>
          <c:order val="3"/>
          <c:tx>
            <c:strRef>
              <c:f>Sheet1!$E$1</c:f>
              <c:strCache>
                <c:ptCount val="1"/>
                <c:pt idx="0">
                  <c:v>All social grants 2006</c:v>
                </c:pt>
              </c:strCache>
            </c:strRef>
          </c:tx>
          <c:spPr>
            <a:ln w="63500">
              <a:solidFill>
                <a:srgbClr val="800000"/>
              </a:solidFill>
              <a:prstDash val="solid"/>
            </a:ln>
          </c:spPr>
          <c:marker>
            <c:symbol val="square"/>
            <c:size val="3"/>
            <c:spPr>
              <a:solidFill>
                <a:srgbClr val="800000"/>
              </a:solidFill>
              <a:ln>
                <a:solidFill>
                  <a:srgbClr val="800000"/>
                </a:solidFill>
                <a:prstDash val="solid"/>
              </a:ln>
            </c:spPr>
          </c:marker>
          <c:xVal>
            <c:numRef>
              <c:f>Sheet1!$A$2:$A$13</c:f>
              <c:numCache>
                <c:formatCode>General</c:formatCode>
                <c:ptCount val="12"/>
                <c:pt idx="0">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Sheet1!$E$2:$E$13</c:f>
              <c:numCache>
                <c:formatCode>General</c:formatCode>
                <c:ptCount val="12"/>
                <c:pt idx="0">
                  <c:v>0</c:v>
                </c:pt>
                <c:pt idx="1">
                  <c:v>0.31002503735160708</c:v>
                </c:pt>
                <c:pt idx="2">
                  <c:v>0.44811361327362098</c:v>
                </c:pt>
                <c:pt idx="3">
                  <c:v>0.55213896100006943</c:v>
                </c:pt>
                <c:pt idx="4">
                  <c:v>0.64295069280541284</c:v>
                </c:pt>
                <c:pt idx="5">
                  <c:v>0.72644694105354235</c:v>
                </c:pt>
                <c:pt idx="6">
                  <c:v>0.80822838466728231</c:v>
                </c:pt>
                <c:pt idx="7">
                  <c:v>0.8785211908360423</c:v>
                </c:pt>
                <c:pt idx="8">
                  <c:v>0.940064778362252</c:v>
                </c:pt>
                <c:pt idx="9">
                  <c:v>0.98089048017349534</c:v>
                </c:pt>
                <c:pt idx="10">
                  <c:v>1</c:v>
                </c:pt>
              </c:numCache>
            </c:numRef>
          </c:yVal>
          <c:smooth val="1"/>
        </c:ser>
        <c:ser>
          <c:idx val="3"/>
          <c:order val="4"/>
          <c:tx>
            <c:strRef>
              <c:f>Sheet1!$F$1</c:f>
              <c:strCache>
                <c:ptCount val="1"/>
                <c:pt idx="0">
                  <c:v>Tertiary education 2006</c:v>
                </c:pt>
              </c:strCache>
            </c:strRef>
          </c:tx>
          <c:spPr>
            <a:ln w="63500">
              <a:solidFill>
                <a:srgbClr val="33CCCC"/>
              </a:solidFill>
              <a:prstDash val="solid"/>
            </a:ln>
          </c:spPr>
          <c:marker>
            <c:symbol val="x"/>
            <c:size val="3"/>
            <c:spPr>
              <a:solidFill>
                <a:srgbClr val="33CCCC"/>
              </a:solidFill>
              <a:ln>
                <a:solidFill>
                  <a:srgbClr val="33CCCC"/>
                </a:solidFill>
                <a:prstDash val="solid"/>
              </a:ln>
            </c:spPr>
          </c:marker>
          <c:xVal>
            <c:numRef>
              <c:f>Sheet1!$A$2:$A$13</c:f>
              <c:numCache>
                <c:formatCode>General</c:formatCode>
                <c:ptCount val="12"/>
                <c:pt idx="0">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Sheet1!$F$2:$F$13</c:f>
              <c:numCache>
                <c:formatCode>General</c:formatCode>
                <c:ptCount val="12"/>
                <c:pt idx="0">
                  <c:v>0</c:v>
                </c:pt>
                <c:pt idx="1">
                  <c:v>3.6962721245883522E-3</c:v>
                </c:pt>
                <c:pt idx="2">
                  <c:v>1.4651617258829247E-2</c:v>
                </c:pt>
                <c:pt idx="3">
                  <c:v>3.1663400167217484E-2</c:v>
                </c:pt>
                <c:pt idx="4">
                  <c:v>5.2738865340189331E-2</c:v>
                </c:pt>
                <c:pt idx="5">
                  <c:v>8.7422010904997932E-2</c:v>
                </c:pt>
                <c:pt idx="6">
                  <c:v>0.14446654155720748</c:v>
                </c:pt>
                <c:pt idx="7">
                  <c:v>0.23571526938256851</c:v>
                </c:pt>
                <c:pt idx="8">
                  <c:v>0.37289507429855157</c:v>
                </c:pt>
                <c:pt idx="9">
                  <c:v>0.66081117393433708</c:v>
                </c:pt>
                <c:pt idx="10">
                  <c:v>1.0000000009964225</c:v>
                </c:pt>
              </c:numCache>
            </c:numRef>
          </c:yVal>
          <c:smooth val="1"/>
        </c:ser>
        <c:ser>
          <c:idx val="9"/>
          <c:order val="5"/>
          <c:tx>
            <c:strRef>
              <c:f>Sheet1!$G$1</c:f>
              <c:strCache>
                <c:ptCount val="1"/>
                <c:pt idx="0">
                  <c:v>Housing 2006</c:v>
                </c:pt>
              </c:strCache>
            </c:strRef>
          </c:tx>
          <c:spPr>
            <a:ln w="63500">
              <a:solidFill>
                <a:srgbClr val="FF9900"/>
              </a:solidFill>
              <a:prstDash val="solid"/>
            </a:ln>
          </c:spPr>
          <c:marker>
            <c:symbol val="diamond"/>
            <c:size val="5"/>
            <c:spPr>
              <a:solidFill>
                <a:srgbClr val="FF9900"/>
              </a:solidFill>
              <a:ln>
                <a:solidFill>
                  <a:srgbClr val="FF9900"/>
                </a:solidFill>
                <a:prstDash val="solid"/>
              </a:ln>
            </c:spPr>
          </c:marker>
          <c:xVal>
            <c:numRef>
              <c:f>Sheet1!$A$2:$A$13</c:f>
              <c:numCache>
                <c:formatCode>General</c:formatCode>
                <c:ptCount val="12"/>
                <c:pt idx="0">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Sheet1!$G$2:$G$13</c:f>
              <c:numCache>
                <c:formatCode>General</c:formatCode>
                <c:ptCount val="12"/>
                <c:pt idx="0">
                  <c:v>0</c:v>
                </c:pt>
                <c:pt idx="1">
                  <c:v>2.0517484014958974E-2</c:v>
                </c:pt>
                <c:pt idx="2">
                  <c:v>6.1081467391447354E-2</c:v>
                </c:pt>
                <c:pt idx="3">
                  <c:v>0.1348633284305322</c:v>
                </c:pt>
                <c:pt idx="4">
                  <c:v>0.23886127366637164</c:v>
                </c:pt>
                <c:pt idx="5">
                  <c:v>0.38922479407324412</c:v>
                </c:pt>
                <c:pt idx="6">
                  <c:v>0.58362042077732501</c:v>
                </c:pt>
                <c:pt idx="7">
                  <c:v>0.79399187930972714</c:v>
                </c:pt>
                <c:pt idx="8">
                  <c:v>0.94401698702191372</c:v>
                </c:pt>
                <c:pt idx="9">
                  <c:v>0.98484591191595228</c:v>
                </c:pt>
                <c:pt idx="10">
                  <c:v>1</c:v>
                </c:pt>
              </c:numCache>
            </c:numRef>
          </c:yVal>
          <c:smooth val="1"/>
        </c:ser>
        <c:ser>
          <c:idx val="23"/>
          <c:order val="6"/>
          <c:tx>
            <c:strRef>
              <c:f>Sheet1!$H$1</c:f>
              <c:strCache>
                <c:ptCount val="1"/>
                <c:pt idx="0">
                  <c:v>Health 2006</c:v>
                </c:pt>
              </c:strCache>
            </c:strRef>
          </c:tx>
          <c:spPr>
            <a:ln w="63500">
              <a:solidFill>
                <a:srgbClr val="969696"/>
              </a:solidFill>
              <a:prstDash val="solid"/>
            </a:ln>
          </c:spPr>
          <c:marker>
            <c:symbol val="circle"/>
            <c:size val="3"/>
            <c:spPr>
              <a:solidFill>
                <a:srgbClr val="969696"/>
              </a:solidFill>
              <a:ln>
                <a:solidFill>
                  <a:srgbClr val="969696"/>
                </a:solidFill>
                <a:prstDash val="solid"/>
              </a:ln>
            </c:spPr>
          </c:marker>
          <c:xVal>
            <c:numRef>
              <c:f>Sheet1!$A$2:$A$13</c:f>
              <c:numCache>
                <c:formatCode>General</c:formatCode>
                <c:ptCount val="12"/>
                <c:pt idx="0">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Sheet1!$H$2:$H$13</c:f>
              <c:numCache>
                <c:formatCode>General</c:formatCode>
                <c:ptCount val="12"/>
                <c:pt idx="0">
                  <c:v>0</c:v>
                </c:pt>
                <c:pt idx="1">
                  <c:v>0.13229671648376515</c:v>
                </c:pt>
                <c:pt idx="2">
                  <c:v>0.24233912104503164</c:v>
                </c:pt>
                <c:pt idx="3">
                  <c:v>0.34734619378939013</c:v>
                </c:pt>
                <c:pt idx="4">
                  <c:v>0.45730368898401197</c:v>
                </c:pt>
                <c:pt idx="5">
                  <c:v>0.56590049208726223</c:v>
                </c:pt>
                <c:pt idx="6">
                  <c:v>0.67809808295606877</c:v>
                </c:pt>
                <c:pt idx="7">
                  <c:v>0.79059083872071478</c:v>
                </c:pt>
                <c:pt idx="8">
                  <c:v>0.87859316531221487</c:v>
                </c:pt>
                <c:pt idx="9">
                  <c:v>0.95732319898760909</c:v>
                </c:pt>
                <c:pt idx="10">
                  <c:v>1</c:v>
                </c:pt>
              </c:numCache>
            </c:numRef>
          </c:yVal>
          <c:smooth val="1"/>
        </c:ser>
        <c:ser>
          <c:idx val="2"/>
          <c:order val="7"/>
          <c:tx>
            <c:strRef>
              <c:f>Sheet1!$I$1</c:f>
              <c:strCache>
                <c:ptCount val="1"/>
                <c:pt idx="0">
                  <c:v>School education 2006</c:v>
                </c:pt>
              </c:strCache>
            </c:strRef>
          </c:tx>
          <c:spPr>
            <a:ln w="63500">
              <a:solidFill>
                <a:srgbClr val="00FF00"/>
              </a:solidFill>
              <a:prstDash val="solid"/>
            </a:ln>
          </c:spPr>
          <c:marker>
            <c:symbol val="triangle"/>
            <c:size val="3"/>
            <c:spPr>
              <a:solidFill>
                <a:srgbClr val="00FF00"/>
              </a:solidFill>
              <a:ln>
                <a:solidFill>
                  <a:srgbClr val="00FF00"/>
                </a:solidFill>
                <a:prstDash val="solid"/>
              </a:ln>
            </c:spPr>
          </c:marker>
          <c:xVal>
            <c:numRef>
              <c:f>Sheet1!$A$2:$A$13</c:f>
              <c:numCache>
                <c:formatCode>General</c:formatCode>
                <c:ptCount val="12"/>
                <c:pt idx="0">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Sheet1!$I$2:$I$13</c:f>
              <c:numCache>
                <c:formatCode>General</c:formatCode>
                <c:ptCount val="12"/>
                <c:pt idx="0">
                  <c:v>0</c:v>
                </c:pt>
                <c:pt idx="1">
                  <c:v>0.13094332310032883</c:v>
                </c:pt>
                <c:pt idx="2">
                  <c:v>0.26171966472735825</c:v>
                </c:pt>
                <c:pt idx="3">
                  <c:v>0.37851574743193478</c:v>
                </c:pt>
                <c:pt idx="4">
                  <c:v>0.4905468773252199</c:v>
                </c:pt>
                <c:pt idx="5">
                  <c:v>0.59877940305990807</c:v>
                </c:pt>
                <c:pt idx="6">
                  <c:v>0.69527142115800655</c:v>
                </c:pt>
                <c:pt idx="7">
                  <c:v>0.78121638845780905</c:v>
                </c:pt>
                <c:pt idx="8">
                  <c:v>0.86431478040461973</c:v>
                </c:pt>
                <c:pt idx="9">
                  <c:v>0.93954934520335975</c:v>
                </c:pt>
                <c:pt idx="10">
                  <c:v>1</c:v>
                </c:pt>
              </c:numCache>
            </c:numRef>
          </c:yVal>
          <c:smooth val="1"/>
        </c:ser>
        <c:dLbls>
          <c:showLegendKey val="0"/>
          <c:showVal val="0"/>
          <c:showCatName val="0"/>
          <c:showSerName val="0"/>
          <c:showPercent val="0"/>
          <c:showBubbleSize val="0"/>
        </c:dLbls>
        <c:axId val="240122048"/>
        <c:axId val="206914112"/>
      </c:scatterChart>
      <c:valAx>
        <c:axId val="240122048"/>
        <c:scaling>
          <c:orientation val="minMax"/>
          <c:max val="1"/>
        </c:scaling>
        <c:delete val="0"/>
        <c:axPos val="b"/>
        <c:title>
          <c:tx>
            <c:rich>
              <a:bodyPr/>
              <a:lstStyle/>
              <a:p>
                <a:pPr>
                  <a:defRPr/>
                </a:pPr>
                <a:r>
                  <a:rPr lang="en-ZA"/>
                  <a:t>Cumulative % of population</a:t>
                </a:r>
              </a:p>
            </c:rich>
          </c:tx>
          <c:layout>
            <c:manualLayout>
              <c:xMode val="edge"/>
              <c:yMode val="edge"/>
              <c:x val="0.26406249999999998"/>
              <c:y val="0.89526542324246772"/>
            </c:manualLayout>
          </c:layout>
          <c:overlay val="0"/>
          <c:spPr>
            <a:noFill/>
            <a:ln w="15378">
              <a:noFill/>
            </a:ln>
          </c:spPr>
        </c:title>
        <c:numFmt formatCode="0%" sourceLinked="0"/>
        <c:majorTickMark val="out"/>
        <c:minorTickMark val="none"/>
        <c:tickLblPos val="nextTo"/>
        <c:spPr>
          <a:ln w="1922">
            <a:solidFill>
              <a:schemeClr val="tx1"/>
            </a:solidFill>
            <a:prstDash val="solid"/>
          </a:ln>
        </c:spPr>
        <c:txPr>
          <a:bodyPr rot="0" vert="horz"/>
          <a:lstStyle/>
          <a:p>
            <a:pPr>
              <a:defRPr/>
            </a:pPr>
            <a:endParaRPr lang="en-US"/>
          </a:p>
        </c:txPr>
        <c:crossAx val="206914112"/>
        <c:crosses val="autoZero"/>
        <c:crossBetween val="midCat"/>
      </c:valAx>
      <c:valAx>
        <c:axId val="206914112"/>
        <c:scaling>
          <c:orientation val="minMax"/>
          <c:max val="1"/>
        </c:scaling>
        <c:delete val="0"/>
        <c:axPos val="l"/>
        <c:majorGridlines>
          <c:spPr>
            <a:ln w="1922">
              <a:solidFill>
                <a:schemeClr val="tx1"/>
              </a:solidFill>
              <a:prstDash val="solid"/>
            </a:ln>
          </c:spPr>
        </c:majorGridlines>
        <c:title>
          <c:tx>
            <c:rich>
              <a:bodyPr/>
              <a:lstStyle/>
              <a:p>
                <a:pPr>
                  <a:defRPr/>
                </a:pPr>
                <a:r>
                  <a:rPr lang="en-ZA"/>
                  <a:t>Cumulative % of benefits</a:t>
                </a:r>
              </a:p>
            </c:rich>
          </c:tx>
          <c:layout>
            <c:manualLayout>
              <c:xMode val="edge"/>
              <c:yMode val="edge"/>
              <c:x val="1.328125E-2"/>
              <c:y val="0.14634146341463414"/>
            </c:manualLayout>
          </c:layout>
          <c:overlay val="0"/>
          <c:spPr>
            <a:noFill/>
            <a:ln w="15378">
              <a:noFill/>
            </a:ln>
          </c:spPr>
        </c:title>
        <c:numFmt formatCode="0%" sourceLinked="0"/>
        <c:majorTickMark val="in"/>
        <c:minorTickMark val="none"/>
        <c:tickLblPos val="nextTo"/>
        <c:spPr>
          <a:ln w="15378">
            <a:solidFill>
              <a:schemeClr val="tx1"/>
            </a:solidFill>
            <a:prstDash val="solid"/>
          </a:ln>
        </c:spPr>
        <c:txPr>
          <a:bodyPr rot="0" vert="horz"/>
          <a:lstStyle/>
          <a:p>
            <a:pPr>
              <a:defRPr/>
            </a:pPr>
            <a:endParaRPr lang="en-US"/>
          </a:p>
        </c:txPr>
        <c:crossAx val="240122048"/>
        <c:crosses val="autoZero"/>
        <c:crossBetween val="midCat"/>
      </c:valAx>
      <c:spPr>
        <a:noFill/>
        <a:ln w="23067">
          <a:solidFill>
            <a:schemeClr val="tx1"/>
          </a:solidFill>
          <a:prstDash val="solid"/>
        </a:ln>
      </c:spPr>
    </c:plotArea>
    <c:legend>
      <c:legendPos val="r"/>
      <c:layout>
        <c:manualLayout>
          <c:xMode val="edge"/>
          <c:yMode val="edge"/>
          <c:x val="0.76171875"/>
          <c:y val="4.30416068866571E-3"/>
          <c:w val="0.234375"/>
          <c:h val="0.98565279770444758"/>
        </c:manualLayout>
      </c:layout>
      <c:overlay val="0"/>
      <c:spPr>
        <a:solidFill>
          <a:schemeClr val="bg1"/>
        </a:solidFill>
        <a:ln w="1922">
          <a:solidFill>
            <a:schemeClr val="tx1"/>
          </a:solidFill>
          <a:prstDash val="solid"/>
        </a:ln>
      </c:spPr>
      <c:txPr>
        <a:bodyPr/>
        <a:lstStyle/>
        <a:p>
          <a:pPr>
            <a:defRPr sz="1600"/>
          </a:pPr>
          <a:endParaRPr lang="en-US"/>
        </a:p>
      </c:txPr>
    </c:legend>
    <c:plotVisOnly val="1"/>
    <c:dispBlanksAs val="gap"/>
    <c:showDLblsOverMax val="0"/>
  </c:chart>
  <c:spPr>
    <a:noFill/>
    <a:ln w="23067">
      <a:solidFill>
        <a:schemeClr val="tx1"/>
      </a:solidFill>
      <a:prstDash val="solid"/>
    </a:ln>
  </c:spPr>
  <c:txPr>
    <a:bodyPr/>
    <a:lstStyle/>
    <a:p>
      <a:pPr>
        <a:defRPr sz="2400" b="1" i="0" u="none" strike="noStrike" baseline="0">
          <a:solidFill>
            <a:schemeClr val="tx1"/>
          </a:solidFill>
          <a:latin typeface="+mn-lt"/>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
          <c:y val="6.0344827586206899E-2"/>
          <c:w val="0.86406249999999996"/>
          <c:h val="0.65804597701149425"/>
        </c:manualLayout>
      </c:layout>
      <c:barChart>
        <c:barDir val="col"/>
        <c:grouping val="clustered"/>
        <c:varyColors val="0"/>
        <c:ser>
          <c:idx val="0"/>
          <c:order val="0"/>
          <c:tx>
            <c:strRef>
              <c:f>Sheet1!$A$2</c:f>
              <c:strCache>
                <c:ptCount val="1"/>
                <c:pt idx="0">
                  <c:v>1995</c:v>
                </c:pt>
              </c:strCache>
            </c:strRef>
          </c:tx>
          <c:spPr>
            <a:solidFill>
              <a:schemeClr val="accent1"/>
            </a:solidFill>
            <a:ln w="9223">
              <a:solidFill>
                <a:schemeClr val="tx1"/>
              </a:solidFill>
              <a:prstDash val="solid"/>
            </a:ln>
          </c:spPr>
          <c:invertIfNegative val="0"/>
          <c:cat>
            <c:strRef>
              <c:f>Sheet1!$B$1:$F$1</c:f>
              <c:strCache>
                <c:ptCount val="5"/>
                <c:pt idx="0">
                  <c:v>Quintile 1</c:v>
                </c:pt>
                <c:pt idx="1">
                  <c:v>Quintile 2</c:v>
                </c:pt>
                <c:pt idx="2">
                  <c:v>Quintile 3</c:v>
                </c:pt>
                <c:pt idx="3">
                  <c:v>Quintile 4</c:v>
                </c:pt>
                <c:pt idx="4">
                  <c:v>Quintile 5</c:v>
                </c:pt>
              </c:strCache>
            </c:strRef>
          </c:cat>
          <c:val>
            <c:numRef>
              <c:f>Sheet1!$B$2:$F$2</c:f>
              <c:numCache>
                <c:formatCode>"R"#,##0_);[Red]\("R"#,##0\)</c:formatCode>
                <c:ptCount val="5"/>
                <c:pt idx="0">
                  <c:v>5162.616</c:v>
                </c:pt>
                <c:pt idx="1">
                  <c:v>3587.4630000000002</c:v>
                </c:pt>
                <c:pt idx="2">
                  <c:v>3601.3410000000003</c:v>
                </c:pt>
                <c:pt idx="3">
                  <c:v>3562.0200000000004</c:v>
                </c:pt>
                <c:pt idx="4">
                  <c:v>3085.5420000000004</c:v>
                </c:pt>
              </c:numCache>
            </c:numRef>
          </c:val>
        </c:ser>
        <c:ser>
          <c:idx val="44"/>
          <c:order val="1"/>
          <c:tx>
            <c:strRef>
              <c:f>Sheet1!$A$3</c:f>
              <c:strCache>
                <c:ptCount val="1"/>
                <c:pt idx="0">
                  <c:v>2000</c:v>
                </c:pt>
              </c:strCache>
            </c:strRef>
          </c:tx>
          <c:spPr>
            <a:solidFill>
              <a:srgbClr val="3366FF"/>
            </a:solidFill>
            <a:ln w="9223">
              <a:solidFill>
                <a:schemeClr val="tx1"/>
              </a:solidFill>
              <a:prstDash val="solid"/>
            </a:ln>
          </c:spPr>
          <c:invertIfNegative val="0"/>
          <c:cat>
            <c:strRef>
              <c:f>Sheet1!$B$1:$F$1</c:f>
              <c:strCache>
                <c:ptCount val="5"/>
                <c:pt idx="0">
                  <c:v>Quintile 1</c:v>
                </c:pt>
                <c:pt idx="1">
                  <c:v>Quintile 2</c:v>
                </c:pt>
                <c:pt idx="2">
                  <c:v>Quintile 3</c:v>
                </c:pt>
                <c:pt idx="3">
                  <c:v>Quintile 4</c:v>
                </c:pt>
                <c:pt idx="4">
                  <c:v>Quintile 5</c:v>
                </c:pt>
              </c:strCache>
            </c:strRef>
          </c:cat>
          <c:val>
            <c:numRef>
              <c:f>Sheet1!$B$3:$F$3</c:f>
              <c:numCache>
                <c:formatCode>"R"#,##0_);[Red]\("R"#,##0\)</c:formatCode>
                <c:ptCount val="5"/>
                <c:pt idx="0">
                  <c:v>6201.1530000000002</c:v>
                </c:pt>
                <c:pt idx="1">
                  <c:v>4302.18</c:v>
                </c:pt>
                <c:pt idx="2">
                  <c:v>4545.0450000000001</c:v>
                </c:pt>
                <c:pt idx="3">
                  <c:v>4144.8960000000006</c:v>
                </c:pt>
                <c:pt idx="4">
                  <c:v>3557.3940000000002</c:v>
                </c:pt>
              </c:numCache>
            </c:numRef>
          </c:val>
        </c:ser>
        <c:ser>
          <c:idx val="45"/>
          <c:order val="2"/>
          <c:tx>
            <c:strRef>
              <c:f>Sheet1!$A$4</c:f>
              <c:strCache>
                <c:ptCount val="1"/>
                <c:pt idx="0">
                  <c:v>2006</c:v>
                </c:pt>
              </c:strCache>
            </c:strRef>
          </c:tx>
          <c:spPr>
            <a:solidFill>
              <a:srgbClr val="FF6600"/>
            </a:solidFill>
            <a:ln w="9223">
              <a:solidFill>
                <a:schemeClr val="tx1"/>
              </a:solidFill>
              <a:prstDash val="solid"/>
            </a:ln>
          </c:spPr>
          <c:invertIfNegative val="0"/>
          <c:cat>
            <c:strRef>
              <c:f>Sheet1!$B$1:$F$1</c:f>
              <c:strCache>
                <c:ptCount val="5"/>
                <c:pt idx="0">
                  <c:v>Quintile 1</c:v>
                </c:pt>
                <c:pt idx="1">
                  <c:v>Quintile 2</c:v>
                </c:pt>
                <c:pt idx="2">
                  <c:v>Quintile 3</c:v>
                </c:pt>
                <c:pt idx="3">
                  <c:v>Quintile 4</c:v>
                </c:pt>
                <c:pt idx="4">
                  <c:v>Quintile 5</c:v>
                </c:pt>
              </c:strCache>
            </c:strRef>
          </c:cat>
          <c:val>
            <c:numRef>
              <c:f>Sheet1!$B$4:$F$4</c:f>
              <c:numCache>
                <c:formatCode>"R"#,##0_);[Red]\("R"#,##0\)</c:formatCode>
                <c:ptCount val="5"/>
                <c:pt idx="0">
                  <c:v>9434.7270000000008</c:v>
                </c:pt>
                <c:pt idx="1">
                  <c:v>6543.4770000000008</c:v>
                </c:pt>
                <c:pt idx="2">
                  <c:v>6279.7950000000001</c:v>
                </c:pt>
                <c:pt idx="3">
                  <c:v>5632.1550000000007</c:v>
                </c:pt>
                <c:pt idx="4">
                  <c:v>4346.1270000000004</c:v>
                </c:pt>
              </c:numCache>
            </c:numRef>
          </c:val>
        </c:ser>
        <c:dLbls>
          <c:showLegendKey val="0"/>
          <c:showVal val="0"/>
          <c:showCatName val="0"/>
          <c:showSerName val="0"/>
          <c:showPercent val="0"/>
          <c:showBubbleSize val="0"/>
        </c:dLbls>
        <c:gapWidth val="150"/>
        <c:axId val="183182848"/>
        <c:axId val="206913536"/>
      </c:barChart>
      <c:catAx>
        <c:axId val="183182848"/>
        <c:scaling>
          <c:orientation val="minMax"/>
        </c:scaling>
        <c:delete val="0"/>
        <c:axPos val="b"/>
        <c:numFmt formatCode="General" sourceLinked="1"/>
        <c:majorTickMark val="out"/>
        <c:minorTickMark val="none"/>
        <c:tickLblPos val="nextTo"/>
        <c:spPr>
          <a:ln w="2306">
            <a:solidFill>
              <a:schemeClr val="tx1"/>
            </a:solidFill>
            <a:prstDash val="solid"/>
          </a:ln>
        </c:spPr>
        <c:txPr>
          <a:bodyPr rot="0" vert="horz"/>
          <a:lstStyle/>
          <a:p>
            <a:pPr>
              <a:defRPr/>
            </a:pPr>
            <a:endParaRPr lang="en-US"/>
          </a:p>
        </c:txPr>
        <c:crossAx val="206913536"/>
        <c:crosses val="autoZero"/>
        <c:auto val="1"/>
        <c:lblAlgn val="ctr"/>
        <c:lblOffset val="100"/>
        <c:tickMarkSkip val="1"/>
        <c:noMultiLvlLbl val="0"/>
      </c:catAx>
      <c:valAx>
        <c:axId val="206913536"/>
        <c:scaling>
          <c:orientation val="minMax"/>
        </c:scaling>
        <c:delete val="0"/>
        <c:axPos val="l"/>
        <c:majorGridlines>
          <c:spPr>
            <a:ln w="2306">
              <a:solidFill>
                <a:schemeClr val="tx1"/>
              </a:solidFill>
              <a:prstDash val="solid"/>
            </a:ln>
          </c:spPr>
        </c:majorGridlines>
        <c:numFmt formatCode="&quot;R&quot;#,##0_);[Red]\(&quot;R&quot;#,##0\)" sourceLinked="1"/>
        <c:majorTickMark val="out"/>
        <c:minorTickMark val="none"/>
        <c:tickLblPos val="nextTo"/>
        <c:spPr>
          <a:ln w="2306">
            <a:solidFill>
              <a:schemeClr val="tx1"/>
            </a:solidFill>
            <a:prstDash val="solid"/>
          </a:ln>
        </c:spPr>
        <c:txPr>
          <a:bodyPr rot="0" vert="horz"/>
          <a:lstStyle/>
          <a:p>
            <a:pPr>
              <a:defRPr/>
            </a:pPr>
            <a:endParaRPr lang="en-US"/>
          </a:p>
        </c:txPr>
        <c:crossAx val="183182848"/>
        <c:crosses val="autoZero"/>
        <c:crossBetween val="between"/>
      </c:valAx>
      <c:dTable>
        <c:showHorzBorder val="1"/>
        <c:showVertBorder val="1"/>
        <c:showOutline val="1"/>
        <c:showKeys val="1"/>
        <c:spPr>
          <a:ln w="2306">
            <a:solidFill>
              <a:schemeClr val="tx1"/>
            </a:solidFill>
            <a:prstDash val="solid"/>
          </a:ln>
        </c:spPr>
      </c:dTable>
      <c:spPr>
        <a:noFill/>
        <a:ln w="9223">
          <a:solidFill>
            <a:schemeClr val="tx1"/>
          </a:solidFill>
          <a:prstDash val="solid"/>
        </a:ln>
      </c:spPr>
    </c:plotArea>
    <c:legend>
      <c:legendPos val="r"/>
      <c:layout>
        <c:manualLayout>
          <c:xMode val="edge"/>
          <c:yMode val="edge"/>
          <c:x val="0.56874999999999998"/>
          <c:y val="0"/>
          <c:w val="9.2968750000000003E-2"/>
          <c:h val="0.19540229885057472"/>
        </c:manualLayout>
      </c:layout>
      <c:overlay val="0"/>
      <c:spPr>
        <a:noFill/>
        <a:ln w="2306">
          <a:solidFill>
            <a:schemeClr val="tx1"/>
          </a:solidFill>
          <a:prstDash val="solid"/>
        </a:ln>
      </c:spPr>
    </c:legend>
    <c:plotVisOnly val="1"/>
    <c:dispBlanksAs val="gap"/>
    <c:showDLblsOverMax val="0"/>
  </c:chart>
  <c:spPr>
    <a:noFill/>
    <a:ln w="9525" cap="flat" cmpd="sng" algn="ctr">
      <a:solidFill>
        <a:schemeClr val="tx1"/>
      </a:solidFill>
      <a:prstDash val="solid"/>
      <a:miter lim="800000"/>
      <a:headEnd type="none" w="med" len="med"/>
      <a:tailEnd type="none" w="med" len="med"/>
    </a:ln>
  </c:spPr>
  <c:txPr>
    <a:bodyPr/>
    <a:lstStyle/>
    <a:p>
      <a:pPr>
        <a:defRPr sz="2000" b="1" i="0" u="none" strike="noStrike" baseline="0">
          <a:solidFill>
            <a:schemeClr val="tx1"/>
          </a:solidFill>
          <a:latin typeface="+mn-lt"/>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
          <c:y val="6.0344827586206899E-2"/>
          <c:w val="0.86406249999999996"/>
          <c:h val="0.65804597701149425"/>
        </c:manualLayout>
      </c:layout>
      <c:barChart>
        <c:barDir val="col"/>
        <c:grouping val="clustered"/>
        <c:varyColors val="0"/>
        <c:ser>
          <c:idx val="0"/>
          <c:order val="0"/>
          <c:tx>
            <c:strRef>
              <c:f>Sheet1!$A$2</c:f>
              <c:strCache>
                <c:ptCount val="1"/>
                <c:pt idx="0">
                  <c:v>1995</c:v>
                </c:pt>
              </c:strCache>
            </c:strRef>
          </c:tx>
          <c:spPr>
            <a:solidFill>
              <a:schemeClr val="accent1"/>
            </a:solidFill>
            <a:ln w="9223">
              <a:solidFill>
                <a:schemeClr val="tx1"/>
              </a:solidFill>
              <a:prstDash val="solid"/>
            </a:ln>
          </c:spPr>
          <c:invertIfNegative val="0"/>
          <c:cat>
            <c:strRef>
              <c:f>Sheet1!$B$1:$F$1</c:f>
              <c:strCache>
                <c:ptCount val="5"/>
                <c:pt idx="0">
                  <c:v>Black </c:v>
                </c:pt>
                <c:pt idx="1">
                  <c:v>Coloured</c:v>
                </c:pt>
                <c:pt idx="2">
                  <c:v>Indian</c:v>
                </c:pt>
                <c:pt idx="3">
                  <c:v>White</c:v>
                </c:pt>
                <c:pt idx="4">
                  <c:v>Total</c:v>
                </c:pt>
              </c:strCache>
            </c:strRef>
          </c:cat>
          <c:val>
            <c:numRef>
              <c:f>Sheet1!$B$2:$F$2</c:f>
              <c:numCache>
                <c:formatCode>"R"#,##0_);[Red]\("R"#,##0\)</c:formatCode>
                <c:ptCount val="5"/>
                <c:pt idx="0">
                  <c:v>3795.6330000000003</c:v>
                </c:pt>
                <c:pt idx="1">
                  <c:v>4181.9040000000005</c:v>
                </c:pt>
                <c:pt idx="2">
                  <c:v>4868.8650000000007</c:v>
                </c:pt>
                <c:pt idx="3">
                  <c:v>3339.9720000000002</c:v>
                </c:pt>
                <c:pt idx="4">
                  <c:v>3800.2590000000005</c:v>
                </c:pt>
              </c:numCache>
            </c:numRef>
          </c:val>
        </c:ser>
        <c:ser>
          <c:idx val="44"/>
          <c:order val="1"/>
          <c:tx>
            <c:strRef>
              <c:f>Sheet1!$A$3</c:f>
              <c:strCache>
                <c:ptCount val="1"/>
                <c:pt idx="0">
                  <c:v>2000</c:v>
                </c:pt>
              </c:strCache>
            </c:strRef>
          </c:tx>
          <c:spPr>
            <a:solidFill>
              <a:srgbClr val="3366FF"/>
            </a:solidFill>
            <a:ln w="9223">
              <a:solidFill>
                <a:schemeClr val="tx1"/>
              </a:solidFill>
              <a:prstDash val="solid"/>
            </a:ln>
          </c:spPr>
          <c:invertIfNegative val="0"/>
          <c:cat>
            <c:strRef>
              <c:f>Sheet1!$B$1:$F$1</c:f>
              <c:strCache>
                <c:ptCount val="5"/>
                <c:pt idx="0">
                  <c:v>Black </c:v>
                </c:pt>
                <c:pt idx="1">
                  <c:v>Coloured</c:v>
                </c:pt>
                <c:pt idx="2">
                  <c:v>Indian</c:v>
                </c:pt>
                <c:pt idx="3">
                  <c:v>White</c:v>
                </c:pt>
                <c:pt idx="4">
                  <c:v>Total</c:v>
                </c:pt>
              </c:strCache>
            </c:strRef>
          </c:cat>
          <c:val>
            <c:numRef>
              <c:f>Sheet1!$B$3:$F$3</c:f>
              <c:numCache>
                <c:formatCode>"R"#,##0_);[Red]\("R"#,##0\)</c:formatCode>
                <c:ptCount val="5"/>
                <c:pt idx="0">
                  <c:v>4727.7719999999999</c:v>
                </c:pt>
                <c:pt idx="1">
                  <c:v>4598.2440000000006</c:v>
                </c:pt>
                <c:pt idx="2">
                  <c:v>5389.29</c:v>
                </c:pt>
                <c:pt idx="3">
                  <c:v>4045.4370000000004</c:v>
                </c:pt>
                <c:pt idx="4">
                  <c:v>4595.9310000000005</c:v>
                </c:pt>
              </c:numCache>
            </c:numRef>
          </c:val>
        </c:ser>
        <c:ser>
          <c:idx val="45"/>
          <c:order val="2"/>
          <c:tx>
            <c:strRef>
              <c:f>Sheet1!$A$4</c:f>
              <c:strCache>
                <c:ptCount val="1"/>
                <c:pt idx="0">
                  <c:v>2006</c:v>
                </c:pt>
              </c:strCache>
            </c:strRef>
          </c:tx>
          <c:spPr>
            <a:solidFill>
              <a:srgbClr val="FF6600"/>
            </a:solidFill>
            <a:ln w="9223">
              <a:solidFill>
                <a:schemeClr val="tx1"/>
              </a:solidFill>
              <a:prstDash val="solid"/>
            </a:ln>
          </c:spPr>
          <c:invertIfNegative val="0"/>
          <c:cat>
            <c:strRef>
              <c:f>Sheet1!$B$1:$F$1</c:f>
              <c:strCache>
                <c:ptCount val="5"/>
                <c:pt idx="0">
                  <c:v>Black </c:v>
                </c:pt>
                <c:pt idx="1">
                  <c:v>Coloured</c:v>
                </c:pt>
                <c:pt idx="2">
                  <c:v>Indian</c:v>
                </c:pt>
                <c:pt idx="3">
                  <c:v>White</c:v>
                </c:pt>
                <c:pt idx="4">
                  <c:v>Total</c:v>
                </c:pt>
              </c:strCache>
            </c:strRef>
          </c:cat>
          <c:val>
            <c:numRef>
              <c:f>Sheet1!$B$4:$F$4</c:f>
              <c:numCache>
                <c:formatCode>"R"#,##0_);[Red]\("R"#,##0\)</c:formatCode>
                <c:ptCount val="5"/>
                <c:pt idx="0">
                  <c:v>6864.9840000000004</c:v>
                </c:pt>
                <c:pt idx="1">
                  <c:v>5949.0360000000001</c:v>
                </c:pt>
                <c:pt idx="2">
                  <c:v>5354.5950000000003</c:v>
                </c:pt>
                <c:pt idx="3">
                  <c:v>3675.3570000000004</c:v>
                </c:pt>
                <c:pt idx="4">
                  <c:v>6448.6440000000002</c:v>
                </c:pt>
              </c:numCache>
            </c:numRef>
          </c:val>
        </c:ser>
        <c:dLbls>
          <c:showLegendKey val="0"/>
          <c:showVal val="0"/>
          <c:showCatName val="0"/>
          <c:showSerName val="0"/>
          <c:showPercent val="0"/>
          <c:showBubbleSize val="0"/>
        </c:dLbls>
        <c:gapWidth val="150"/>
        <c:axId val="151394816"/>
        <c:axId val="250848384"/>
      </c:barChart>
      <c:catAx>
        <c:axId val="151394816"/>
        <c:scaling>
          <c:orientation val="minMax"/>
        </c:scaling>
        <c:delete val="0"/>
        <c:axPos val="b"/>
        <c:numFmt formatCode="General" sourceLinked="1"/>
        <c:majorTickMark val="out"/>
        <c:minorTickMark val="none"/>
        <c:tickLblPos val="nextTo"/>
        <c:spPr>
          <a:ln w="2306">
            <a:solidFill>
              <a:schemeClr val="tx1"/>
            </a:solidFill>
            <a:prstDash val="solid"/>
          </a:ln>
        </c:spPr>
        <c:txPr>
          <a:bodyPr rot="0" vert="horz"/>
          <a:lstStyle/>
          <a:p>
            <a:pPr>
              <a:defRPr/>
            </a:pPr>
            <a:endParaRPr lang="en-US"/>
          </a:p>
        </c:txPr>
        <c:crossAx val="250848384"/>
        <c:crosses val="autoZero"/>
        <c:auto val="1"/>
        <c:lblAlgn val="ctr"/>
        <c:lblOffset val="100"/>
        <c:tickMarkSkip val="1"/>
        <c:noMultiLvlLbl val="0"/>
      </c:catAx>
      <c:valAx>
        <c:axId val="250848384"/>
        <c:scaling>
          <c:orientation val="minMax"/>
        </c:scaling>
        <c:delete val="0"/>
        <c:axPos val="l"/>
        <c:majorGridlines>
          <c:spPr>
            <a:ln w="2306">
              <a:solidFill>
                <a:schemeClr val="tx1"/>
              </a:solidFill>
              <a:prstDash val="solid"/>
            </a:ln>
          </c:spPr>
        </c:majorGridlines>
        <c:numFmt formatCode="&quot;R&quot;#,##0_);[Red]\(&quot;R&quot;#,##0\)" sourceLinked="1"/>
        <c:majorTickMark val="out"/>
        <c:minorTickMark val="none"/>
        <c:tickLblPos val="nextTo"/>
        <c:spPr>
          <a:ln w="2306">
            <a:solidFill>
              <a:schemeClr val="tx1"/>
            </a:solidFill>
            <a:prstDash val="solid"/>
          </a:ln>
        </c:spPr>
        <c:txPr>
          <a:bodyPr rot="0" vert="horz"/>
          <a:lstStyle/>
          <a:p>
            <a:pPr>
              <a:defRPr/>
            </a:pPr>
            <a:endParaRPr lang="en-US"/>
          </a:p>
        </c:txPr>
        <c:crossAx val="151394816"/>
        <c:crosses val="autoZero"/>
        <c:crossBetween val="between"/>
      </c:valAx>
      <c:dTable>
        <c:showHorzBorder val="1"/>
        <c:showVertBorder val="1"/>
        <c:showOutline val="1"/>
        <c:showKeys val="1"/>
        <c:spPr>
          <a:ln w="2306">
            <a:solidFill>
              <a:schemeClr val="tx1"/>
            </a:solidFill>
            <a:prstDash val="solid"/>
          </a:ln>
        </c:spPr>
      </c:dTable>
      <c:spPr>
        <a:noFill/>
        <a:ln w="9223">
          <a:solidFill>
            <a:schemeClr val="tx1"/>
          </a:solidFill>
          <a:prstDash val="solid"/>
        </a:ln>
      </c:spPr>
    </c:plotArea>
    <c:legend>
      <c:legendPos val="r"/>
      <c:layout>
        <c:manualLayout>
          <c:xMode val="edge"/>
          <c:yMode val="edge"/>
          <c:x val="0.56874999999999998"/>
          <c:y val="0"/>
          <c:w val="9.2968750000000003E-2"/>
          <c:h val="0.19540229885057472"/>
        </c:manualLayout>
      </c:layout>
      <c:overlay val="0"/>
      <c:spPr>
        <a:noFill/>
        <a:ln w="2306">
          <a:solidFill>
            <a:schemeClr val="tx1"/>
          </a:solidFill>
          <a:prstDash val="solid"/>
        </a:ln>
      </c:spPr>
    </c:legend>
    <c:plotVisOnly val="1"/>
    <c:dispBlanksAs val="gap"/>
    <c:showDLblsOverMax val="0"/>
  </c:chart>
  <c:spPr>
    <a:noFill/>
    <a:ln w="9525" cap="flat" cmpd="sng" algn="ctr">
      <a:solidFill>
        <a:schemeClr val="tx1"/>
      </a:solidFill>
      <a:prstDash val="solid"/>
      <a:miter lim="800000"/>
      <a:headEnd type="none" w="med" len="med"/>
      <a:tailEnd type="none" w="med" len="med"/>
    </a:ln>
  </c:spPr>
  <c:txPr>
    <a:bodyPr/>
    <a:lstStyle/>
    <a:p>
      <a:pPr>
        <a:defRPr sz="2000" b="1" i="0" u="none" strike="noStrike" baseline="0">
          <a:solidFill>
            <a:schemeClr val="tx1"/>
          </a:solidFill>
          <a:latin typeface="+mn-lt"/>
          <a:ea typeface="Arial"/>
          <a:cs typeface="Aria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
          <c:y val="4.2986425339366516E-2"/>
          <c:w val="0.66206896551724137"/>
          <c:h val="0.82126696832579182"/>
        </c:manualLayout>
      </c:layout>
      <c:scatterChart>
        <c:scatterStyle val="smoothMarker"/>
        <c:varyColors val="0"/>
        <c:ser>
          <c:idx val="0"/>
          <c:order val="0"/>
          <c:tx>
            <c:v>Diagonal (Equality)</c:v>
          </c:tx>
          <c:spPr>
            <a:ln w="38100">
              <a:solidFill>
                <a:srgbClr val="000000"/>
              </a:solidFill>
              <a:prstDash val="solid"/>
            </a:ln>
          </c:spPr>
          <c:marker>
            <c:symbol val="none"/>
          </c:marker>
          <c:xVal>
            <c:numRef>
              <c:f>Lorenz!$B$4:$L$4</c:f>
              <c:numCache>
                <c:formatCode>0.0%</c:formatCode>
                <c:ptCount val="11"/>
                <c:pt idx="0" formatCode="General">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Lorenz!$B$4:$L$4</c:f>
              <c:numCache>
                <c:formatCode>0.0%</c:formatCode>
                <c:ptCount val="11"/>
                <c:pt idx="0" formatCode="General">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yVal>
          <c:smooth val="1"/>
        </c:ser>
        <c:ser>
          <c:idx val="4"/>
          <c:order val="1"/>
          <c:tx>
            <c:v>Income minus taxes plus social spending benefits 2006</c:v>
          </c:tx>
          <c:spPr>
            <a:ln w="38100">
              <a:solidFill>
                <a:srgbClr val="800080"/>
              </a:solidFill>
              <a:prstDash val="sysDash"/>
            </a:ln>
          </c:spPr>
          <c:marker>
            <c:symbol val="star"/>
            <c:size val="13"/>
            <c:spPr>
              <a:noFill/>
              <a:ln>
                <a:solidFill>
                  <a:srgbClr val="800080"/>
                </a:solidFill>
                <a:prstDash val="solid"/>
              </a:ln>
            </c:spPr>
          </c:marker>
          <c:xVal>
            <c:numRef>
              <c:f>Lorenz!$B$22:$L$22</c:f>
              <c:numCache>
                <c:formatCode>0.0%</c:formatCode>
                <c:ptCount val="11"/>
                <c:pt idx="0" formatCode="General">
                  <c:v>0</c:v>
                </c:pt>
                <c:pt idx="1">
                  <c:v>0.10000214649879638</c:v>
                </c:pt>
                <c:pt idx="2">
                  <c:v>0.20002037061160891</c:v>
                </c:pt>
                <c:pt idx="3">
                  <c:v>0.30000460145115992</c:v>
                </c:pt>
                <c:pt idx="4">
                  <c:v>0.40002185372396626</c:v>
                </c:pt>
                <c:pt idx="5">
                  <c:v>0.50001202123833799</c:v>
                </c:pt>
                <c:pt idx="6">
                  <c:v>0.60000125916661673</c:v>
                </c:pt>
                <c:pt idx="7">
                  <c:v>0.70000084930365758</c:v>
                </c:pt>
                <c:pt idx="8">
                  <c:v>0.80000314369115055</c:v>
                </c:pt>
                <c:pt idx="9">
                  <c:v>0.90000085352904891</c:v>
                </c:pt>
                <c:pt idx="10">
                  <c:v>1</c:v>
                </c:pt>
              </c:numCache>
            </c:numRef>
          </c:xVal>
          <c:yVal>
            <c:numRef>
              <c:f>Lorenz!$B$37:$L$37</c:f>
              <c:numCache>
                <c:formatCode>0.0%</c:formatCode>
                <c:ptCount val="11"/>
                <c:pt idx="0" formatCode="General">
                  <c:v>0</c:v>
                </c:pt>
                <c:pt idx="1">
                  <c:v>4.1542386153702975E-2</c:v>
                </c:pt>
                <c:pt idx="2">
                  <c:v>7.3083306025559083E-2</c:v>
                </c:pt>
                <c:pt idx="3">
                  <c:v>0.10667164273201307</c:v>
                </c:pt>
                <c:pt idx="4">
                  <c:v>0.14628000340382119</c:v>
                </c:pt>
                <c:pt idx="5">
                  <c:v>0.1929824994558246</c:v>
                </c:pt>
                <c:pt idx="6">
                  <c:v>0.25418652616446358</c:v>
                </c:pt>
                <c:pt idx="7">
                  <c:v>0.3301716600319507</c:v>
                </c:pt>
                <c:pt idx="8">
                  <c:v>0.42802317967619041</c:v>
                </c:pt>
                <c:pt idx="9">
                  <c:v>0.57532222837485525</c:v>
                </c:pt>
                <c:pt idx="10">
                  <c:v>0.99997118475359592</c:v>
                </c:pt>
              </c:numCache>
            </c:numRef>
          </c:yVal>
          <c:smooth val="1"/>
        </c:ser>
        <c:ser>
          <c:idx val="1"/>
          <c:order val="2"/>
          <c:tx>
            <c:v>Income plus benefits of social spending (before taxes) 2006</c:v>
          </c:tx>
          <c:spPr>
            <a:ln w="38100">
              <a:solidFill>
                <a:srgbClr val="FF0000"/>
              </a:solidFill>
              <a:prstDash val="solid"/>
            </a:ln>
          </c:spPr>
          <c:marker>
            <c:symbol val="square"/>
            <c:size val="9"/>
            <c:spPr>
              <a:solidFill>
                <a:srgbClr val="FF0000"/>
              </a:solidFill>
              <a:ln>
                <a:solidFill>
                  <a:srgbClr val="FF0000"/>
                </a:solidFill>
                <a:prstDash val="solid"/>
              </a:ln>
            </c:spPr>
          </c:marker>
          <c:xVal>
            <c:numRef>
              <c:f>Lorenz!$B$22:$L$22</c:f>
              <c:numCache>
                <c:formatCode>0.0%</c:formatCode>
                <c:ptCount val="11"/>
                <c:pt idx="0" formatCode="General">
                  <c:v>0</c:v>
                </c:pt>
                <c:pt idx="1">
                  <c:v>0.10000214649879638</c:v>
                </c:pt>
                <c:pt idx="2">
                  <c:v>0.20002037061160891</c:v>
                </c:pt>
                <c:pt idx="3">
                  <c:v>0.30000460145115992</c:v>
                </c:pt>
                <c:pt idx="4">
                  <c:v>0.40002185372396626</c:v>
                </c:pt>
                <c:pt idx="5">
                  <c:v>0.50001202123833799</c:v>
                </c:pt>
                <c:pt idx="6">
                  <c:v>0.60000125916661673</c:v>
                </c:pt>
                <c:pt idx="7">
                  <c:v>0.70000084930365758</c:v>
                </c:pt>
                <c:pt idx="8">
                  <c:v>0.80000314369115055</c:v>
                </c:pt>
                <c:pt idx="9">
                  <c:v>0.90000085352904891</c:v>
                </c:pt>
                <c:pt idx="10">
                  <c:v>1</c:v>
                </c:pt>
              </c:numCache>
            </c:numRef>
          </c:xVal>
          <c:yVal>
            <c:numRef>
              <c:f>Lorenz!$B$36:$L$36</c:f>
              <c:numCache>
                <c:formatCode>0.0%</c:formatCode>
                <c:ptCount val="11"/>
                <c:pt idx="0" formatCode="General">
                  <c:v>0</c:v>
                </c:pt>
                <c:pt idx="1">
                  <c:v>3.5078934320823173E-2</c:v>
                </c:pt>
                <c:pt idx="2">
                  <c:v>6.1712499675242852E-2</c:v>
                </c:pt>
                <c:pt idx="3">
                  <c:v>9.007493058886451E-2</c:v>
                </c:pt>
                <c:pt idx="4">
                  <c:v>0.12352074849208054</c:v>
                </c:pt>
                <c:pt idx="5">
                  <c:v>0.16326812095121665</c:v>
                </c:pt>
                <c:pt idx="6">
                  <c:v>0.21603871019472842</c:v>
                </c:pt>
                <c:pt idx="7">
                  <c:v>0.2836244634596411</c:v>
                </c:pt>
                <c:pt idx="8">
                  <c:v>0.37465326030768775</c:v>
                </c:pt>
                <c:pt idx="9">
                  <c:v>0.52128343326849258</c:v>
                </c:pt>
                <c:pt idx="10">
                  <c:v>0.99997566802897864</c:v>
                </c:pt>
              </c:numCache>
            </c:numRef>
          </c:yVal>
          <c:smooth val="1"/>
        </c:ser>
        <c:ser>
          <c:idx val="3"/>
          <c:order val="3"/>
          <c:tx>
            <c:v>Income before grants 2006</c:v>
          </c:tx>
          <c:spPr>
            <a:ln w="38100">
              <a:solidFill>
                <a:srgbClr val="000080"/>
              </a:solidFill>
              <a:prstDash val="solid"/>
            </a:ln>
          </c:spPr>
          <c:marker>
            <c:symbol val="none"/>
          </c:marker>
          <c:xVal>
            <c:numRef>
              <c:f>Lorenz!$B$22:$L$22</c:f>
              <c:numCache>
                <c:formatCode>0.0%</c:formatCode>
                <c:ptCount val="11"/>
                <c:pt idx="0" formatCode="General">
                  <c:v>0</c:v>
                </c:pt>
                <c:pt idx="1">
                  <c:v>0.10000214649879638</c:v>
                </c:pt>
                <c:pt idx="2">
                  <c:v>0.20002037061160891</c:v>
                </c:pt>
                <c:pt idx="3">
                  <c:v>0.30000460145115992</c:v>
                </c:pt>
                <c:pt idx="4">
                  <c:v>0.40002185372396626</c:v>
                </c:pt>
                <c:pt idx="5">
                  <c:v>0.50001202123833799</c:v>
                </c:pt>
                <c:pt idx="6">
                  <c:v>0.60000125916661673</c:v>
                </c:pt>
                <c:pt idx="7">
                  <c:v>0.70000084930365758</c:v>
                </c:pt>
                <c:pt idx="8">
                  <c:v>0.80000314369115055</c:v>
                </c:pt>
                <c:pt idx="9">
                  <c:v>0.90000085352904891</c:v>
                </c:pt>
                <c:pt idx="10">
                  <c:v>1</c:v>
                </c:pt>
              </c:numCache>
            </c:numRef>
          </c:xVal>
          <c:yVal>
            <c:numRef>
              <c:f>Lorenz!$B$33:$L$33</c:f>
              <c:numCache>
                <c:formatCode>0.0%</c:formatCode>
                <c:ptCount val="11"/>
                <c:pt idx="0" formatCode="General">
                  <c:v>0</c:v>
                </c:pt>
                <c:pt idx="1">
                  <c:v>1.2656717601700989E-3</c:v>
                </c:pt>
                <c:pt idx="2">
                  <c:v>5.57120684129886E-3</c:v>
                </c:pt>
                <c:pt idx="3">
                  <c:v>1.5742176996080551E-2</c:v>
                </c:pt>
                <c:pt idx="4">
                  <c:v>3.3069564333769619E-2</c:v>
                </c:pt>
                <c:pt idx="5">
                  <c:v>5.8630761281313414E-2</c:v>
                </c:pt>
                <c:pt idx="6">
                  <c:v>0.10073807800653244</c:v>
                </c:pt>
                <c:pt idx="7">
                  <c:v>0.16246693254452541</c:v>
                </c:pt>
                <c:pt idx="8">
                  <c:v>0.25544112005137037</c:v>
                </c:pt>
                <c:pt idx="9">
                  <c:v>0.4190910877513489</c:v>
                </c:pt>
                <c:pt idx="10">
                  <c:v>1</c:v>
                </c:pt>
              </c:numCache>
            </c:numRef>
          </c:yVal>
          <c:smooth val="1"/>
        </c:ser>
        <c:dLbls>
          <c:showLegendKey val="0"/>
          <c:showVal val="0"/>
          <c:showCatName val="0"/>
          <c:showSerName val="0"/>
          <c:showPercent val="0"/>
          <c:showBubbleSize val="0"/>
        </c:dLbls>
        <c:axId val="240157824"/>
        <c:axId val="164349632"/>
      </c:scatterChart>
      <c:valAx>
        <c:axId val="240157824"/>
        <c:scaling>
          <c:orientation val="minMax"/>
          <c:max val="1"/>
        </c:scaling>
        <c:delete val="0"/>
        <c:axPos val="b"/>
        <c:title>
          <c:tx>
            <c:rich>
              <a:bodyPr/>
              <a:lstStyle/>
              <a:p>
                <a:pPr>
                  <a:defRPr/>
                </a:pPr>
                <a:r>
                  <a:rPr lang="en-ZA"/>
                  <a:t>Cumulative % of population</a:t>
                </a:r>
              </a:p>
            </c:rich>
          </c:tx>
          <c:layout>
            <c:manualLayout>
              <c:xMode val="edge"/>
              <c:yMode val="edge"/>
              <c:x val="0.31931034482758619"/>
              <c:y val="0.9309954751131222"/>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a:pPr>
            <a:endParaRPr lang="en-US"/>
          </a:p>
        </c:txPr>
        <c:crossAx val="164349632"/>
        <c:crosses val="autoZero"/>
        <c:crossBetween val="midCat"/>
      </c:valAx>
      <c:valAx>
        <c:axId val="164349632"/>
        <c:scaling>
          <c:orientation val="minMax"/>
          <c:max val="1"/>
        </c:scaling>
        <c:delete val="0"/>
        <c:axPos val="l"/>
        <c:majorGridlines>
          <c:spPr>
            <a:ln w="3175">
              <a:solidFill>
                <a:srgbClr val="000000"/>
              </a:solidFill>
              <a:prstDash val="solid"/>
            </a:ln>
          </c:spPr>
        </c:majorGridlines>
        <c:title>
          <c:tx>
            <c:rich>
              <a:bodyPr/>
              <a:lstStyle/>
              <a:p>
                <a:pPr>
                  <a:defRPr/>
                </a:pPr>
                <a:r>
                  <a:rPr lang="en-ZA"/>
                  <a:t>Cumulative % of income/benefits</a:t>
                </a:r>
              </a:p>
            </c:rich>
          </c:tx>
          <c:layout>
            <c:manualLayout>
              <c:xMode val="edge"/>
              <c:yMode val="edge"/>
              <c:x val="1.2413793103448275E-2"/>
              <c:y val="0.23755656108597284"/>
            </c:manualLayout>
          </c:layout>
          <c:overlay val="0"/>
          <c:spPr>
            <a:noFill/>
            <a:ln w="25400">
              <a:noFill/>
            </a:ln>
          </c:spPr>
        </c:title>
        <c:numFmt formatCode="0%" sourceLinked="0"/>
        <c:majorTickMark val="in"/>
        <c:minorTickMark val="none"/>
        <c:tickLblPos val="nextTo"/>
        <c:spPr>
          <a:ln w="25400">
            <a:solidFill>
              <a:srgbClr val="000000"/>
            </a:solidFill>
            <a:prstDash val="solid"/>
          </a:ln>
        </c:spPr>
        <c:txPr>
          <a:bodyPr rot="0" vert="horz"/>
          <a:lstStyle/>
          <a:p>
            <a:pPr>
              <a:defRPr/>
            </a:pPr>
            <a:endParaRPr lang="en-US"/>
          </a:p>
        </c:txPr>
        <c:crossAx val="240157824"/>
        <c:crosses val="autoZero"/>
        <c:crossBetween val="midCat"/>
      </c:valAx>
      <c:spPr>
        <a:noFill/>
        <a:ln w="38100">
          <a:solidFill>
            <a:srgbClr val="000000"/>
          </a:solidFill>
          <a:prstDash val="solid"/>
        </a:ln>
      </c:spPr>
    </c:plotArea>
    <c:legend>
      <c:legendPos val="r"/>
      <c:layout>
        <c:manualLayout>
          <c:xMode val="edge"/>
          <c:yMode val="edge"/>
          <c:x val="0.7648275862068965"/>
          <c:y val="4.909284951974386E-2"/>
          <c:w val="0.22758620689655173"/>
          <c:h val="0.82081664551802958"/>
        </c:manualLayout>
      </c:layout>
      <c:overlay val="0"/>
      <c:spPr>
        <a:solidFill>
          <a:srgbClr val="FFFFFF"/>
        </a:solidFill>
        <a:ln w="3175">
          <a:solidFill>
            <a:srgbClr val="000000"/>
          </a:solidFill>
          <a:prstDash val="solid"/>
        </a:ln>
      </c:spPr>
    </c:legend>
    <c:plotVisOnly val="1"/>
    <c:dispBlanksAs val="gap"/>
    <c:showDLblsOverMax val="0"/>
  </c:chart>
  <c:spPr>
    <a:noFill/>
    <a:ln w="38100">
      <a:noFill/>
      <a:prstDash val="solid"/>
    </a:ln>
  </c:spPr>
  <c:txPr>
    <a:bodyPr/>
    <a:lstStyle/>
    <a:p>
      <a:pPr>
        <a:defRPr sz="1800" b="1" i="0" u="none" strike="noStrike" baseline="0">
          <a:solidFill>
            <a:srgbClr val="000000"/>
          </a:solidFill>
          <a:latin typeface="+mn-lt"/>
          <a:ea typeface="Arial"/>
          <a:cs typeface="Arial"/>
        </a:defRPr>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378723367298418"/>
          <c:y val="4.2986425339366516E-2"/>
          <c:w val="0.6482816981529449"/>
          <c:h val="0.82126696832579182"/>
        </c:manualLayout>
      </c:layout>
      <c:scatterChart>
        <c:scatterStyle val="smoothMarker"/>
        <c:varyColors val="0"/>
        <c:ser>
          <c:idx val="0"/>
          <c:order val="0"/>
          <c:tx>
            <c:v>Diagonal (Equality)</c:v>
          </c:tx>
          <c:spPr>
            <a:ln w="38100">
              <a:solidFill>
                <a:srgbClr val="000000"/>
              </a:solidFill>
              <a:prstDash val="solid"/>
            </a:ln>
          </c:spPr>
          <c:marker>
            <c:symbol val="none"/>
          </c:marker>
          <c:xVal>
            <c:numRef>
              <c:f>Lorenz!$B$4:$L$4</c:f>
              <c:numCache>
                <c:formatCode>0.0%</c:formatCode>
                <c:ptCount val="11"/>
                <c:pt idx="0" formatCode="General">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Lorenz!$B$4:$L$4</c:f>
              <c:numCache>
                <c:formatCode>0.0%</c:formatCode>
                <c:ptCount val="11"/>
                <c:pt idx="0" formatCode="General">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yVal>
          <c:smooth val="1"/>
        </c:ser>
        <c:ser>
          <c:idx val="5"/>
          <c:order val="1"/>
          <c:tx>
            <c:v>Income minus taxes plus social spending benefits 1995</c:v>
          </c:tx>
          <c:spPr>
            <a:ln w="38100">
              <a:solidFill>
                <a:srgbClr val="800000"/>
              </a:solidFill>
              <a:prstDash val="lgDashDotDot"/>
            </a:ln>
          </c:spPr>
          <c:marker>
            <c:symbol val="circle"/>
            <c:size val="9"/>
            <c:spPr>
              <a:solidFill>
                <a:srgbClr val="800000"/>
              </a:solidFill>
              <a:ln>
                <a:solidFill>
                  <a:srgbClr val="800000"/>
                </a:solidFill>
                <a:prstDash val="solid"/>
              </a:ln>
            </c:spPr>
          </c:marker>
          <c:xVal>
            <c:numRef>
              <c:f>Lorenz!$B$4:$L$4</c:f>
              <c:numCache>
                <c:formatCode>0.0%</c:formatCode>
                <c:ptCount val="11"/>
                <c:pt idx="0" formatCode="General">
                  <c:v>0</c:v>
                </c:pt>
                <c:pt idx="1">
                  <c:v>0.10002542118459302</c:v>
                </c:pt>
                <c:pt idx="2">
                  <c:v>0.20011486301395015</c:v>
                </c:pt>
                <c:pt idx="3">
                  <c:v>0.30763561897120162</c:v>
                </c:pt>
                <c:pt idx="4">
                  <c:v>0.40194645855553585</c:v>
                </c:pt>
                <c:pt idx="5">
                  <c:v>0.50032304789633408</c:v>
                </c:pt>
                <c:pt idx="6">
                  <c:v>0.60001697979005431</c:v>
                </c:pt>
                <c:pt idx="7">
                  <c:v>0.70026887516027392</c:v>
                </c:pt>
                <c:pt idx="8">
                  <c:v>0.80001096111039138</c:v>
                </c:pt>
                <c:pt idx="9">
                  <c:v>0.90034149655832452</c:v>
                </c:pt>
                <c:pt idx="10">
                  <c:v>1</c:v>
                </c:pt>
              </c:numCache>
            </c:numRef>
          </c:xVal>
          <c:yVal>
            <c:numRef>
              <c:f>Lorenz!$B$54:$L$54</c:f>
              <c:numCache>
                <c:formatCode>0.0%</c:formatCode>
                <c:ptCount val="11"/>
                <c:pt idx="0" formatCode="General">
                  <c:v>0</c:v>
                </c:pt>
                <c:pt idx="1">
                  <c:v>2.5885235252192527E-2</c:v>
                </c:pt>
                <c:pt idx="2">
                  <c:v>5.0790590427302947E-2</c:v>
                </c:pt>
                <c:pt idx="3">
                  <c:v>7.8800581587908994E-2</c:v>
                </c:pt>
                <c:pt idx="4">
                  <c:v>0.11224291465394168</c:v>
                </c:pt>
                <c:pt idx="5">
                  <c:v>0.15493464246843516</c:v>
                </c:pt>
                <c:pt idx="6">
                  <c:v>0.21052866090466138</c:v>
                </c:pt>
                <c:pt idx="7">
                  <c:v>0.2837842566763033</c:v>
                </c:pt>
                <c:pt idx="8">
                  <c:v>0.38468772998976736</c:v>
                </c:pt>
                <c:pt idx="9">
                  <c:v>0.55897440113566854</c:v>
                </c:pt>
                <c:pt idx="10">
                  <c:v>0.99999999999999989</c:v>
                </c:pt>
              </c:numCache>
            </c:numRef>
          </c:yVal>
          <c:smooth val="1"/>
        </c:ser>
        <c:ser>
          <c:idx val="2"/>
          <c:order val="2"/>
          <c:tx>
            <c:v>Income minus taxes plus social spending benefits 2000</c:v>
          </c:tx>
          <c:spPr>
            <a:ln w="38100">
              <a:solidFill>
                <a:srgbClr val="FF0000"/>
              </a:solidFill>
              <a:prstDash val="solid"/>
            </a:ln>
          </c:spPr>
          <c:marker>
            <c:symbol val="triangle"/>
            <c:size val="11"/>
            <c:spPr>
              <a:solidFill>
                <a:srgbClr val="FFFF00"/>
              </a:solidFill>
              <a:ln>
                <a:solidFill>
                  <a:srgbClr val="FF0000"/>
                </a:solidFill>
                <a:prstDash val="solid"/>
              </a:ln>
            </c:spPr>
          </c:marker>
          <c:xVal>
            <c:numRef>
              <c:f>Lorenz!$B$22:$L$22</c:f>
              <c:numCache>
                <c:formatCode>0.0%</c:formatCode>
                <c:ptCount val="11"/>
                <c:pt idx="0" formatCode="General">
                  <c:v>0</c:v>
                </c:pt>
                <c:pt idx="1">
                  <c:v>0.10000214649879638</c:v>
                </c:pt>
                <c:pt idx="2">
                  <c:v>0.20002037061160891</c:v>
                </c:pt>
                <c:pt idx="3">
                  <c:v>0.30000460145115992</c:v>
                </c:pt>
                <c:pt idx="4">
                  <c:v>0.40002185372396626</c:v>
                </c:pt>
                <c:pt idx="5">
                  <c:v>0.50001202123833799</c:v>
                </c:pt>
                <c:pt idx="6">
                  <c:v>0.60000125916661673</c:v>
                </c:pt>
                <c:pt idx="7">
                  <c:v>0.70000084930365758</c:v>
                </c:pt>
                <c:pt idx="8">
                  <c:v>0.80000314369115055</c:v>
                </c:pt>
                <c:pt idx="9">
                  <c:v>0.90000085352904891</c:v>
                </c:pt>
                <c:pt idx="10">
                  <c:v>1</c:v>
                </c:pt>
              </c:numCache>
            </c:numRef>
          </c:xVal>
          <c:yVal>
            <c:numRef>
              <c:f>Lorenz!$B$19:$L$19</c:f>
              <c:numCache>
                <c:formatCode>0.0%</c:formatCode>
                <c:ptCount val="11"/>
                <c:pt idx="0" formatCode="General">
                  <c:v>0</c:v>
                </c:pt>
                <c:pt idx="1">
                  <c:v>3.0525938368546023E-2</c:v>
                </c:pt>
                <c:pt idx="2">
                  <c:v>6.2286238947429517E-2</c:v>
                </c:pt>
                <c:pt idx="3">
                  <c:v>9.2437133596049645E-2</c:v>
                </c:pt>
                <c:pt idx="4">
                  <c:v>0.12515138323648495</c:v>
                </c:pt>
                <c:pt idx="5">
                  <c:v>0.16569443343583498</c:v>
                </c:pt>
                <c:pt idx="6">
                  <c:v>0.2148213384623435</c:v>
                </c:pt>
                <c:pt idx="7">
                  <c:v>0.2780883476650472</c:v>
                </c:pt>
                <c:pt idx="8">
                  <c:v>0.36656523736944391</c:v>
                </c:pt>
                <c:pt idx="9">
                  <c:v>0.52535449012973989</c:v>
                </c:pt>
                <c:pt idx="10">
                  <c:v>1.0000000000000002</c:v>
                </c:pt>
              </c:numCache>
            </c:numRef>
          </c:yVal>
          <c:smooth val="1"/>
        </c:ser>
        <c:ser>
          <c:idx val="4"/>
          <c:order val="3"/>
          <c:tx>
            <c:v>Income minus taxes plus social spending benefits 2006</c:v>
          </c:tx>
          <c:spPr>
            <a:ln w="38100">
              <a:solidFill>
                <a:srgbClr val="800080"/>
              </a:solidFill>
              <a:prstDash val="sysDash"/>
            </a:ln>
          </c:spPr>
          <c:marker>
            <c:symbol val="star"/>
            <c:size val="13"/>
            <c:spPr>
              <a:noFill/>
              <a:ln>
                <a:solidFill>
                  <a:srgbClr val="800080"/>
                </a:solidFill>
                <a:prstDash val="solid"/>
              </a:ln>
            </c:spPr>
          </c:marker>
          <c:xVal>
            <c:numRef>
              <c:f>Lorenz!$B$22:$L$22</c:f>
              <c:numCache>
                <c:formatCode>0.0%</c:formatCode>
                <c:ptCount val="11"/>
                <c:pt idx="0" formatCode="General">
                  <c:v>0</c:v>
                </c:pt>
                <c:pt idx="1">
                  <c:v>0.10000214649879638</c:v>
                </c:pt>
                <c:pt idx="2">
                  <c:v>0.20002037061160891</c:v>
                </c:pt>
                <c:pt idx="3">
                  <c:v>0.30000460145115992</c:v>
                </c:pt>
                <c:pt idx="4">
                  <c:v>0.40002185372396626</c:v>
                </c:pt>
                <c:pt idx="5">
                  <c:v>0.50001202123833799</c:v>
                </c:pt>
                <c:pt idx="6">
                  <c:v>0.60000125916661673</c:v>
                </c:pt>
                <c:pt idx="7">
                  <c:v>0.70000084930365758</c:v>
                </c:pt>
                <c:pt idx="8">
                  <c:v>0.80000314369115055</c:v>
                </c:pt>
                <c:pt idx="9">
                  <c:v>0.90000085352904891</c:v>
                </c:pt>
                <c:pt idx="10">
                  <c:v>1</c:v>
                </c:pt>
              </c:numCache>
            </c:numRef>
          </c:xVal>
          <c:yVal>
            <c:numRef>
              <c:f>Lorenz!$B$37:$L$37</c:f>
              <c:numCache>
                <c:formatCode>0.0%</c:formatCode>
                <c:ptCount val="11"/>
                <c:pt idx="0" formatCode="General">
                  <c:v>0</c:v>
                </c:pt>
                <c:pt idx="1">
                  <c:v>4.1542386153702975E-2</c:v>
                </c:pt>
                <c:pt idx="2">
                  <c:v>7.3083306025559083E-2</c:v>
                </c:pt>
                <c:pt idx="3">
                  <c:v>0.10667164273201307</c:v>
                </c:pt>
                <c:pt idx="4">
                  <c:v>0.14628000340382119</c:v>
                </c:pt>
                <c:pt idx="5">
                  <c:v>0.1929824994558246</c:v>
                </c:pt>
                <c:pt idx="6">
                  <c:v>0.25418652616446358</c:v>
                </c:pt>
                <c:pt idx="7">
                  <c:v>0.3301716600319507</c:v>
                </c:pt>
                <c:pt idx="8">
                  <c:v>0.42802317967619041</c:v>
                </c:pt>
                <c:pt idx="9">
                  <c:v>0.57532222837485525</c:v>
                </c:pt>
                <c:pt idx="10">
                  <c:v>0.99997118475359592</c:v>
                </c:pt>
              </c:numCache>
            </c:numRef>
          </c:yVal>
          <c:smooth val="1"/>
        </c:ser>
        <c:dLbls>
          <c:showLegendKey val="0"/>
          <c:showVal val="0"/>
          <c:showCatName val="0"/>
          <c:showSerName val="0"/>
          <c:showPercent val="0"/>
          <c:showBubbleSize val="0"/>
        </c:dLbls>
        <c:axId val="164351936"/>
        <c:axId val="231306880"/>
      </c:scatterChart>
      <c:valAx>
        <c:axId val="164351936"/>
        <c:scaling>
          <c:orientation val="minMax"/>
          <c:max val="1"/>
        </c:scaling>
        <c:delete val="0"/>
        <c:axPos val="b"/>
        <c:title>
          <c:tx>
            <c:rich>
              <a:bodyPr/>
              <a:lstStyle/>
              <a:p>
                <a:pPr>
                  <a:defRPr/>
                </a:pPr>
                <a:r>
                  <a:rPr lang="en-ZA"/>
                  <a:t>Cumulative % of population</a:t>
                </a:r>
              </a:p>
            </c:rich>
          </c:tx>
          <c:layout>
            <c:manualLayout>
              <c:xMode val="edge"/>
              <c:yMode val="edge"/>
              <c:x val="0.31931034482758619"/>
              <c:y val="0.9309954751131222"/>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a:pPr>
            <a:endParaRPr lang="en-US"/>
          </a:p>
        </c:txPr>
        <c:crossAx val="231306880"/>
        <c:crosses val="autoZero"/>
        <c:crossBetween val="midCat"/>
      </c:valAx>
      <c:valAx>
        <c:axId val="231306880"/>
        <c:scaling>
          <c:orientation val="minMax"/>
          <c:max val="1"/>
        </c:scaling>
        <c:delete val="0"/>
        <c:axPos val="l"/>
        <c:majorGridlines>
          <c:spPr>
            <a:ln w="3175">
              <a:solidFill>
                <a:srgbClr val="000000"/>
              </a:solidFill>
              <a:prstDash val="solid"/>
            </a:ln>
          </c:spPr>
        </c:majorGridlines>
        <c:title>
          <c:tx>
            <c:rich>
              <a:bodyPr/>
              <a:lstStyle/>
              <a:p>
                <a:pPr>
                  <a:defRPr/>
                </a:pPr>
                <a:r>
                  <a:rPr lang="en-ZA"/>
                  <a:t>Cumulative % of income</a:t>
                </a:r>
              </a:p>
            </c:rich>
          </c:tx>
          <c:layout>
            <c:manualLayout>
              <c:xMode val="edge"/>
              <c:yMode val="edge"/>
              <c:x val="5.5202129530517565E-3"/>
              <c:y val="0.29185831658342415"/>
            </c:manualLayout>
          </c:layout>
          <c:overlay val="0"/>
          <c:spPr>
            <a:noFill/>
            <a:ln w="25400">
              <a:noFill/>
            </a:ln>
          </c:spPr>
        </c:title>
        <c:numFmt formatCode="0%" sourceLinked="0"/>
        <c:majorTickMark val="in"/>
        <c:minorTickMark val="none"/>
        <c:tickLblPos val="nextTo"/>
        <c:spPr>
          <a:ln w="25400">
            <a:solidFill>
              <a:srgbClr val="000000"/>
            </a:solidFill>
            <a:prstDash val="solid"/>
          </a:ln>
        </c:spPr>
        <c:txPr>
          <a:bodyPr rot="0" vert="horz"/>
          <a:lstStyle/>
          <a:p>
            <a:pPr>
              <a:defRPr/>
            </a:pPr>
            <a:endParaRPr lang="en-US"/>
          </a:p>
        </c:txPr>
        <c:crossAx val="164351936"/>
        <c:crosses val="autoZero"/>
        <c:crossBetween val="midCat"/>
      </c:valAx>
      <c:spPr>
        <a:noFill/>
        <a:ln w="38100">
          <a:solidFill>
            <a:srgbClr val="000000"/>
          </a:solidFill>
          <a:prstDash val="solid"/>
        </a:ln>
      </c:spPr>
    </c:plotArea>
    <c:legend>
      <c:legendPos val="r"/>
      <c:layout>
        <c:manualLayout>
          <c:xMode val="edge"/>
          <c:yMode val="edge"/>
          <c:x val="0.7648275862068965"/>
          <c:y val="0"/>
          <c:w val="0.22758620689655173"/>
          <c:h val="0.86990950226244346"/>
        </c:manualLayout>
      </c:layout>
      <c:overlay val="0"/>
      <c:spPr>
        <a:solidFill>
          <a:srgbClr val="FFFFFF"/>
        </a:solidFill>
        <a:ln w="3175">
          <a:solidFill>
            <a:srgbClr val="000000"/>
          </a:solidFill>
          <a:prstDash val="solid"/>
        </a:ln>
      </c:spPr>
    </c:legend>
    <c:plotVisOnly val="1"/>
    <c:dispBlanksAs val="gap"/>
    <c:showDLblsOverMax val="0"/>
  </c:chart>
  <c:spPr>
    <a:noFill/>
    <a:ln w="38100">
      <a:noFill/>
      <a:prstDash val="solid"/>
    </a:ln>
  </c:spPr>
  <c:txPr>
    <a:bodyPr/>
    <a:lstStyle/>
    <a:p>
      <a:pPr>
        <a:defRPr sz="1800" b="1" i="0" u="none" strike="noStrike" baseline="0">
          <a:solidFill>
            <a:srgbClr val="000000"/>
          </a:solidFill>
          <a:latin typeface="+mn-lt"/>
          <a:ea typeface="Arial"/>
          <a:cs typeface="Arial"/>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C00000"/>
            </a:solidFill>
            <a:ln>
              <a:noFill/>
            </a:ln>
            <a:effectLst/>
          </c:spPr>
          <c:invertIfNegative val="0"/>
          <c:dPt>
            <c:idx val="4"/>
            <c:invertIfNegative val="0"/>
            <c:bubble3D val="0"/>
            <c:spPr>
              <a:solidFill>
                <a:srgbClr val="0070C0"/>
              </a:solidFill>
              <a:ln>
                <a:noFill/>
              </a:ln>
              <a:effectLst/>
            </c:spPr>
          </c:dPt>
          <c:dLbls>
            <c:numFmt formatCode="0%" sourceLinked="0"/>
            <c:txPr>
              <a:bodyPr/>
              <a:lstStyle/>
              <a:p>
                <a:pPr>
                  <a:defRPr sz="1400"/>
                </a:pPr>
                <a:endParaRPr lang="en-US"/>
              </a:p>
            </c:txPr>
            <c:showLegendKey val="0"/>
            <c:showVal val="1"/>
            <c:showCatName val="0"/>
            <c:showSerName val="0"/>
            <c:showPercent val="0"/>
            <c:showBubbleSize val="0"/>
            <c:showLeaderLines val="0"/>
          </c:dLbls>
          <c:cat>
            <c:strRef>
              <c:f>'Community Survey Exemption'!$A$9:$A$23</c:f>
              <c:strCache>
                <c:ptCount val="15"/>
                <c:pt idx="0">
                  <c:v>Black</c:v>
                </c:pt>
                <c:pt idx="1">
                  <c:v>Coloured</c:v>
                </c:pt>
                <c:pt idx="2">
                  <c:v>Indian</c:v>
                </c:pt>
                <c:pt idx="3">
                  <c:v>White</c:v>
                </c:pt>
                <c:pt idx="4">
                  <c:v>Total</c:v>
                </c:pt>
                <c:pt idx="5">
                  <c:v>Decile 1</c:v>
                </c:pt>
                <c:pt idx="6">
                  <c:v>Decile 2</c:v>
                </c:pt>
                <c:pt idx="7">
                  <c:v>Decile 3</c:v>
                </c:pt>
                <c:pt idx="8">
                  <c:v>Decile 4</c:v>
                </c:pt>
                <c:pt idx="9">
                  <c:v>Decile 5</c:v>
                </c:pt>
                <c:pt idx="10">
                  <c:v>Decile 6</c:v>
                </c:pt>
                <c:pt idx="11">
                  <c:v>Decile 7</c:v>
                </c:pt>
                <c:pt idx="12">
                  <c:v>Decile 8</c:v>
                </c:pt>
                <c:pt idx="13">
                  <c:v>Decile 9</c:v>
                </c:pt>
                <c:pt idx="14">
                  <c:v>Decile 10</c:v>
                </c:pt>
              </c:strCache>
            </c:strRef>
          </c:cat>
          <c:val>
            <c:numRef>
              <c:f>'Community Survey Exemption'!$H$9:$H$23</c:f>
              <c:numCache>
                <c:formatCode>0.0%</c:formatCode>
                <c:ptCount val="15"/>
                <c:pt idx="0">
                  <c:v>0.33973020380888741</c:v>
                </c:pt>
                <c:pt idx="1">
                  <c:v>0.27849231868524471</c:v>
                </c:pt>
                <c:pt idx="2">
                  <c:v>0.50732240437158471</c:v>
                </c:pt>
                <c:pt idx="3">
                  <c:v>0.65480314960629926</c:v>
                </c:pt>
                <c:pt idx="4">
                  <c:v>0.42306545110295546</c:v>
                </c:pt>
                <c:pt idx="5">
                  <c:v>3.8296860133206469E-2</c:v>
                </c:pt>
                <c:pt idx="6">
                  <c:v>0.13199381761978363</c:v>
                </c:pt>
                <c:pt idx="7">
                  <c:v>0.18284528475905004</c:v>
                </c:pt>
                <c:pt idx="8">
                  <c:v>0.26326671261199175</c:v>
                </c:pt>
                <c:pt idx="9">
                  <c:v>0.21228406909788869</c:v>
                </c:pt>
                <c:pt idx="10">
                  <c:v>0.29978480384042377</c:v>
                </c:pt>
                <c:pt idx="11">
                  <c:v>0.42515875415784699</c:v>
                </c:pt>
                <c:pt idx="12">
                  <c:v>0.37115839243498816</c:v>
                </c:pt>
                <c:pt idx="13">
                  <c:v>0.50899785372296513</c:v>
                </c:pt>
                <c:pt idx="14">
                  <c:v>0.66263171645040497</c:v>
                </c:pt>
              </c:numCache>
            </c:numRef>
          </c:val>
        </c:ser>
        <c:dLbls>
          <c:showLegendKey val="0"/>
          <c:showVal val="0"/>
          <c:showCatName val="0"/>
          <c:showSerName val="0"/>
          <c:showPercent val="0"/>
          <c:showBubbleSize val="0"/>
        </c:dLbls>
        <c:gapWidth val="90"/>
        <c:overlap val="-20"/>
        <c:axId val="171648000"/>
        <c:axId val="147997248"/>
      </c:barChart>
      <c:catAx>
        <c:axId val="17164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2000"/>
            </a:pPr>
            <a:endParaRPr lang="en-US"/>
          </a:p>
        </c:txPr>
        <c:crossAx val="147997248"/>
        <c:crosses val="autoZero"/>
        <c:auto val="1"/>
        <c:lblAlgn val="ctr"/>
        <c:lblOffset val="100"/>
        <c:noMultiLvlLbl val="0"/>
      </c:catAx>
      <c:valAx>
        <c:axId val="147997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vert="horz"/>
          <a:lstStyle/>
          <a:p>
            <a:pPr>
              <a:defRPr/>
            </a:pPr>
            <a:endParaRPr lang="en-US"/>
          </a:p>
        </c:txPr>
        <c:crossAx val="1716480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800" b="1"/>
      </a:pPr>
      <a:endParaRPr lang="en-US"/>
    </a:p>
  </c:txPr>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0.374</cdr:x>
      <cdr:y>0.27399</cdr:y>
    </cdr:from>
    <cdr:to>
      <cdr:x>0.51575</cdr:x>
      <cdr:y>0.35231</cdr:y>
    </cdr:to>
    <cdr:cxnSp macro="">
      <cdr:nvCxnSpPr>
        <cdr:cNvPr id="3" name="Straight Arrow Connector 2"/>
        <cdr:cNvCxnSpPr/>
      </cdr:nvCxnSpPr>
      <cdr:spPr>
        <a:xfrm xmlns:a="http://schemas.openxmlformats.org/drawingml/2006/main" flipV="1">
          <a:off x="3419872" y="1511498"/>
          <a:ext cx="1296144" cy="432048"/>
        </a:xfrm>
        <a:prstGeom xmlns:a="http://schemas.openxmlformats.org/drawingml/2006/main" prst="straightConnector1">
          <a:avLst/>
        </a:prstGeom>
        <a:ln xmlns:a="http://schemas.openxmlformats.org/drawingml/2006/main" w="50800">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0.64962</cdr:x>
      <cdr:y>0.05209</cdr:y>
    </cdr:from>
    <cdr:to>
      <cdr:x>0.79925</cdr:x>
      <cdr:y>0.26094</cdr:y>
    </cdr:to>
    <cdr:cxnSp macro="">
      <cdr:nvCxnSpPr>
        <cdr:cNvPr id="4" name="Straight Arrow Connector 3"/>
        <cdr:cNvCxnSpPr/>
      </cdr:nvCxnSpPr>
      <cdr:spPr>
        <a:xfrm xmlns:a="http://schemas.openxmlformats.org/drawingml/2006/main" flipV="1">
          <a:off x="5940152" y="287362"/>
          <a:ext cx="1368152" cy="1152128"/>
        </a:xfrm>
        <a:prstGeom xmlns:a="http://schemas.openxmlformats.org/drawingml/2006/main" prst="straightConnector1">
          <a:avLst/>
        </a:prstGeom>
        <a:ln xmlns:a="http://schemas.openxmlformats.org/drawingml/2006/main" w="50800">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0.33463</cdr:x>
      <cdr:y>0.20873</cdr:y>
    </cdr:from>
    <cdr:to>
      <cdr:x>0.49213</cdr:x>
      <cdr:y>0.27399</cdr:y>
    </cdr:to>
    <cdr:sp macro="" textlink="">
      <cdr:nvSpPr>
        <cdr:cNvPr id="6" name="TextBox 5"/>
        <cdr:cNvSpPr txBox="1"/>
      </cdr:nvSpPr>
      <cdr:spPr>
        <a:xfrm xmlns:a="http://schemas.openxmlformats.org/drawingml/2006/main">
          <a:off x="3059832" y="1151458"/>
          <a:ext cx="1440160" cy="360040"/>
        </a:xfrm>
        <a:prstGeom xmlns:a="http://schemas.openxmlformats.org/drawingml/2006/main" prst="rect">
          <a:avLst/>
        </a:prstGeom>
        <a:solidFill xmlns:a="http://schemas.openxmlformats.org/drawingml/2006/main">
          <a:schemeClr val="bg1"/>
        </a:solidFill>
        <a:ln xmlns:a="http://schemas.openxmlformats.org/drawingml/2006/main" w="19050">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ZA" sz="2000" dirty="0" smtClean="0"/>
            <a:t>21% growth</a:t>
          </a:r>
          <a:endParaRPr lang="en-ZA" sz="2000" dirty="0"/>
        </a:p>
      </cdr:txBody>
    </cdr:sp>
  </cdr:relSizeAnchor>
  <cdr:relSizeAnchor xmlns:cdr="http://schemas.openxmlformats.org/drawingml/2006/chartDrawing">
    <cdr:from>
      <cdr:x>0.5945</cdr:x>
      <cdr:y>0.05209</cdr:y>
    </cdr:from>
    <cdr:to>
      <cdr:x>0.752</cdr:x>
      <cdr:y>0.11736</cdr:y>
    </cdr:to>
    <cdr:sp macro="" textlink="">
      <cdr:nvSpPr>
        <cdr:cNvPr id="7" name="TextBox 1"/>
        <cdr:cNvSpPr txBox="1"/>
      </cdr:nvSpPr>
      <cdr:spPr>
        <a:xfrm xmlns:a="http://schemas.openxmlformats.org/drawingml/2006/main">
          <a:off x="5436096" y="287362"/>
          <a:ext cx="1440160" cy="360040"/>
        </a:xfrm>
        <a:prstGeom xmlns:a="http://schemas.openxmlformats.org/drawingml/2006/main" prst="rect">
          <a:avLst/>
        </a:prstGeom>
        <a:solidFill xmlns:a="http://schemas.openxmlformats.org/drawingml/2006/main">
          <a:schemeClr val="bg1"/>
        </a:solidFill>
        <a:ln xmlns:a="http://schemas.openxmlformats.org/drawingml/2006/main" w="19050">
          <a:solidFill>
            <a:schemeClr val="tx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ZA" sz="2000" dirty="0" smtClean="0"/>
            <a:t>40% </a:t>
          </a:r>
          <a:r>
            <a:rPr lang="en-ZA" sz="2000" dirty="0" smtClean="0"/>
            <a:t>growth</a:t>
          </a:r>
          <a:endParaRPr lang="en-ZA" sz="2000" dirty="0"/>
        </a:p>
      </cdr:txBody>
    </cdr:sp>
  </cdr:relSizeAnchor>
  <cdr:relSizeAnchor xmlns:cdr="http://schemas.openxmlformats.org/drawingml/2006/chartDrawing">
    <cdr:from>
      <cdr:x>0.6575</cdr:x>
      <cdr:y>0.35231</cdr:y>
    </cdr:from>
    <cdr:to>
      <cdr:x>0.79812</cdr:x>
      <cdr:y>0.62011</cdr:y>
    </cdr:to>
    <cdr:sp macro="" textlink="">
      <cdr:nvSpPr>
        <cdr:cNvPr id="11" name="TextBox 3"/>
        <cdr:cNvSpPr txBox="1"/>
      </cdr:nvSpPr>
      <cdr:spPr>
        <a:xfrm xmlns:a="http://schemas.openxmlformats.org/drawingml/2006/main">
          <a:off x="6012160" y="1943546"/>
          <a:ext cx="1285884" cy="1477328"/>
        </a:xfrm>
        <a:prstGeom xmlns:a="http://schemas.openxmlformats.org/drawingml/2006/main" prst="rect">
          <a:avLst/>
        </a:prstGeom>
        <a:solidFill xmlns:a="http://schemas.openxmlformats.org/drawingml/2006/main">
          <a:schemeClr val="accent6">
            <a:lumMod val="40000"/>
            <a:lumOff val="60000"/>
          </a:schemeClr>
        </a:solidFill>
        <a:ln xmlns:a="http://schemas.openxmlformats.org/drawingml/2006/main" w="28575">
          <a:solidFill>
            <a:schemeClr val="tx1"/>
          </a:solidFill>
        </a:l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smtClean="0"/>
            <a:t>Social grant spending more than doubled in this period</a:t>
          </a:r>
          <a:endParaRPr lang="en-ZA" dirty="0"/>
        </a:p>
      </cdr:txBody>
    </cdr:sp>
  </cdr:relSizeAnchor>
</c:userShapes>
</file>

<file path=ppt/drawings/drawing2.xml><?xml version="1.0" encoding="utf-8"?>
<c:userShapes xmlns:c="http://schemas.openxmlformats.org/drawingml/2006/chart">
  <cdr:relSizeAnchor xmlns:cdr="http://schemas.openxmlformats.org/drawingml/2006/chartDrawing">
    <cdr:from>
      <cdr:x>0.09975</cdr:x>
      <cdr:y>0.0415</cdr:y>
    </cdr:from>
    <cdr:to>
      <cdr:x>0.59404</cdr:x>
      <cdr:y>0.2357</cdr:y>
    </cdr:to>
    <cdr:sp macro="" textlink="">
      <cdr:nvSpPr>
        <cdr:cNvPr id="8193" name="Text Box 1"/>
        <cdr:cNvSpPr txBox="1">
          <a:spLocks xmlns:a="http://schemas.openxmlformats.org/drawingml/2006/main" noChangeArrowheads="1"/>
        </cdr:cNvSpPr>
      </cdr:nvSpPr>
      <cdr:spPr bwMode="auto">
        <a:xfrm xmlns:a="http://schemas.openxmlformats.org/drawingml/2006/main">
          <a:off x="918839" y="233268"/>
          <a:ext cx="4553136" cy="1091610"/>
        </a:xfrm>
        <a:prstGeom xmlns:a="http://schemas.openxmlformats.org/drawingml/2006/main" prst="rect">
          <a:avLst/>
        </a:prstGeom>
        <a:solidFill xmlns:a="http://schemas.openxmlformats.org/drawingml/2006/main">
          <a:srgbClr xmlns:mc="http://schemas.openxmlformats.org/markup-compatibility/2006" xmlns:a14="http://schemas.microsoft.com/office/drawing/2010/main" val="FFFFFF" mc:Ignorable="a14" a14:legacySpreadsheetColorIndex="65"/>
        </a:solidFill>
        <a:ln xmlns:a="http://schemas.openxmlformats.org/drawingml/2006/main" w="19050">
          <a:solidFill>
            <a:srgbClr xmlns:mc="http://schemas.openxmlformats.org/markup-compatibility/2006" xmlns:a14="http://schemas.microsoft.com/office/drawing/2010/main" val="000000" mc:Ignorable="a14" a14:legacySpreadsheetColorIndex="64"/>
          </a:solid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ZA" sz="1600" b="1" i="0" u="none" strike="noStrike" baseline="0">
              <a:solidFill>
                <a:srgbClr val="000000"/>
              </a:solidFill>
              <a:latin typeface="+mn-lt"/>
              <a:cs typeface="Arial"/>
            </a:rPr>
            <a:t>Gini coefficient 2006:</a:t>
          </a:r>
        </a:p>
        <a:p xmlns:a="http://schemas.openxmlformats.org/drawingml/2006/main">
          <a:pPr algn="l" rtl="0">
            <a:defRPr sz="1000"/>
          </a:pPr>
          <a:r>
            <a:rPr lang="en-ZA" sz="1600" b="0" i="0" u="none" strike="noStrike" baseline="0">
              <a:solidFill>
                <a:srgbClr val="000000"/>
              </a:solidFill>
              <a:latin typeface="+mn-lt"/>
              <a:cs typeface="Arial"/>
            </a:rPr>
            <a:t>Income excluding grants </a:t>
          </a:r>
          <a:r>
            <a:rPr lang="en-ZA" sz="1600" b="1" i="0" u="none" strike="noStrike" baseline="0">
              <a:solidFill>
                <a:srgbClr val="000000"/>
              </a:solidFill>
              <a:latin typeface="+mn-lt"/>
              <a:cs typeface="Arial"/>
            </a:rPr>
            <a:t>0.69</a:t>
          </a:r>
        </a:p>
        <a:p xmlns:a="http://schemas.openxmlformats.org/drawingml/2006/main">
          <a:pPr algn="l" rtl="0">
            <a:defRPr sz="1000"/>
          </a:pPr>
          <a:r>
            <a:rPr lang="en-ZA" sz="1600" b="0" i="0" u="none" strike="noStrike" baseline="0">
              <a:solidFill>
                <a:srgbClr val="000000"/>
              </a:solidFill>
              <a:latin typeface="+mn-lt"/>
              <a:cs typeface="Arial"/>
            </a:rPr>
            <a:t>Income plus benefits of social spending </a:t>
          </a:r>
          <a:r>
            <a:rPr lang="en-ZA" sz="1600" b="1" i="0" u="none" strike="noStrike" baseline="0">
              <a:solidFill>
                <a:srgbClr val="000000"/>
              </a:solidFill>
              <a:latin typeface="+mn-lt"/>
              <a:cs typeface="Arial"/>
            </a:rPr>
            <a:t>0.53</a:t>
          </a:r>
        </a:p>
        <a:p xmlns:a="http://schemas.openxmlformats.org/drawingml/2006/main">
          <a:pPr algn="l" rtl="0">
            <a:defRPr sz="1000"/>
          </a:pPr>
          <a:r>
            <a:rPr lang="en-ZA" sz="1600" b="0" i="0" u="none" strike="noStrike" baseline="0">
              <a:solidFill>
                <a:srgbClr val="000000"/>
              </a:solidFill>
              <a:latin typeface="+mn-lt"/>
              <a:cs typeface="Arial"/>
            </a:rPr>
            <a:t>Income minus taxes plus social spending benefits </a:t>
          </a:r>
          <a:r>
            <a:rPr lang="en-ZA" sz="1600" b="1" i="0" u="none" strike="noStrike" baseline="0">
              <a:solidFill>
                <a:srgbClr val="000000"/>
              </a:solidFill>
              <a:latin typeface="+mn-lt"/>
              <a:cs typeface="Arial"/>
            </a:rPr>
            <a:t>0.47</a:t>
          </a:r>
        </a:p>
      </cdr:txBody>
    </cdr:sp>
  </cdr:relSizeAnchor>
</c:userShapes>
</file>

<file path=ppt/drawings/drawing3.xml><?xml version="1.0" encoding="utf-8"?>
<c:userShapes xmlns:c="http://schemas.openxmlformats.org/drawingml/2006/chart">
  <cdr:relSizeAnchor xmlns:cdr="http://schemas.openxmlformats.org/drawingml/2006/chartDrawing">
    <cdr:from>
      <cdr:x>0.11413</cdr:x>
      <cdr:y>0.03642</cdr:y>
    </cdr:from>
    <cdr:to>
      <cdr:x>0.58459</cdr:x>
      <cdr:y>0.22784</cdr:y>
    </cdr:to>
    <cdr:sp macro="" textlink="">
      <cdr:nvSpPr>
        <cdr:cNvPr id="24577" name="Text Box 1"/>
        <cdr:cNvSpPr txBox="1">
          <a:spLocks xmlns:a="http://schemas.openxmlformats.org/drawingml/2006/main" noChangeArrowheads="1"/>
        </cdr:cNvSpPr>
      </cdr:nvSpPr>
      <cdr:spPr bwMode="auto">
        <a:xfrm xmlns:a="http://schemas.openxmlformats.org/drawingml/2006/main">
          <a:off x="1043608" y="216694"/>
          <a:ext cx="4301886" cy="1138939"/>
        </a:xfrm>
        <a:prstGeom xmlns:a="http://schemas.openxmlformats.org/drawingml/2006/main" prst="rect">
          <a:avLst/>
        </a:prstGeom>
        <a:solidFill xmlns:a="http://schemas.openxmlformats.org/drawingml/2006/main">
          <a:srgbClr xmlns:mc="http://schemas.openxmlformats.org/markup-compatibility/2006" xmlns:a14="http://schemas.microsoft.com/office/drawing/2010/main" val="FFFFFF" mc:Ignorable="a14" a14:legacySpreadsheetColorIndex="65"/>
        </a:solidFill>
        <a:ln xmlns:a="http://schemas.openxmlformats.org/drawingml/2006/main" w="19050">
          <a:solidFill>
            <a:srgbClr xmlns:mc="http://schemas.openxmlformats.org/markup-compatibility/2006" xmlns:a14="http://schemas.microsoft.com/office/drawing/2010/main" val="000000" mc:Ignorable="a14" a14:legacySpreadsheetColorIndex="64"/>
          </a:solidFill>
          <a:miter lim="800000"/>
          <a:headEnd/>
          <a:tailEnd/>
        </a:ln>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ZA" sz="1600" b="1" i="0" u="none" strike="noStrike" baseline="0" dirty="0" err="1">
              <a:solidFill>
                <a:srgbClr val="000000"/>
              </a:solidFill>
              <a:latin typeface="+mn-lt"/>
              <a:cs typeface="Arial"/>
            </a:rPr>
            <a:t>Gini</a:t>
          </a:r>
          <a:r>
            <a:rPr lang="en-ZA" sz="1600" b="1" i="0" u="none" strike="noStrike" baseline="0" dirty="0">
              <a:solidFill>
                <a:srgbClr val="000000"/>
              </a:solidFill>
              <a:latin typeface="+mn-lt"/>
              <a:cs typeface="Arial"/>
            </a:rPr>
            <a:t> coefficient:</a:t>
          </a:r>
        </a:p>
        <a:p xmlns:a="http://schemas.openxmlformats.org/drawingml/2006/main">
          <a:pPr algn="l" rtl="0">
            <a:defRPr sz="1000"/>
          </a:pPr>
          <a:r>
            <a:rPr lang="en-ZA" sz="1600" b="1" i="0" u="none" strike="noStrike" baseline="0" dirty="0">
              <a:solidFill>
                <a:srgbClr val="000000"/>
              </a:solidFill>
              <a:latin typeface="+mn-lt"/>
              <a:cs typeface="Arial"/>
            </a:rPr>
            <a:t>1995</a:t>
          </a:r>
          <a:r>
            <a:rPr lang="en-ZA" sz="1600" b="0" i="0" u="none" strike="noStrike" baseline="0" dirty="0">
              <a:solidFill>
                <a:srgbClr val="000000"/>
              </a:solidFill>
              <a:latin typeface="+mn-lt"/>
              <a:cs typeface="Arial"/>
            </a:rPr>
            <a:t> Income minus taxes plus social spending </a:t>
          </a:r>
          <a:r>
            <a:rPr lang="en-ZA" sz="1600" b="1" i="0" u="none" strike="noStrike" baseline="0" dirty="0">
              <a:solidFill>
                <a:srgbClr val="000000"/>
              </a:solidFill>
              <a:latin typeface="+mn-lt"/>
              <a:cs typeface="Arial"/>
            </a:rPr>
            <a:t>0.53</a:t>
          </a:r>
        </a:p>
        <a:p xmlns:a="http://schemas.openxmlformats.org/drawingml/2006/main">
          <a:pPr algn="l" rtl="0">
            <a:defRPr sz="1000"/>
          </a:pPr>
          <a:r>
            <a:rPr lang="en-ZA" sz="1600" b="1" i="0" u="none" strike="noStrike" baseline="0" dirty="0">
              <a:solidFill>
                <a:srgbClr val="000000"/>
              </a:solidFill>
              <a:latin typeface="+mn-lt"/>
              <a:cs typeface="Arial"/>
            </a:rPr>
            <a:t>2000</a:t>
          </a:r>
          <a:r>
            <a:rPr lang="en-ZA" sz="1600" b="0" i="0" u="none" strike="noStrike" baseline="0" dirty="0">
              <a:solidFill>
                <a:srgbClr val="000000"/>
              </a:solidFill>
              <a:latin typeface="+mn-lt"/>
              <a:cs typeface="Arial"/>
            </a:rPr>
            <a:t> Income minus taxes plus social spending </a:t>
          </a:r>
          <a:r>
            <a:rPr lang="en-ZA" sz="1600" b="1" i="0" u="none" strike="noStrike" baseline="0" dirty="0">
              <a:solidFill>
                <a:srgbClr val="000000"/>
              </a:solidFill>
              <a:latin typeface="+mn-lt"/>
              <a:cs typeface="Arial"/>
            </a:rPr>
            <a:t>0.53</a:t>
          </a:r>
        </a:p>
        <a:p xmlns:a="http://schemas.openxmlformats.org/drawingml/2006/main">
          <a:pPr algn="l" rtl="0">
            <a:defRPr sz="1000"/>
          </a:pPr>
          <a:r>
            <a:rPr lang="en-ZA" sz="1600" b="1" i="0" u="none" strike="noStrike" baseline="0" dirty="0">
              <a:solidFill>
                <a:srgbClr val="000000"/>
              </a:solidFill>
              <a:latin typeface="+mn-lt"/>
              <a:cs typeface="Arial"/>
            </a:rPr>
            <a:t>2006</a:t>
          </a:r>
          <a:r>
            <a:rPr lang="en-ZA" sz="1600" b="0" i="0" u="none" strike="noStrike" baseline="0" dirty="0">
              <a:solidFill>
                <a:srgbClr val="000000"/>
              </a:solidFill>
              <a:latin typeface="+mn-lt"/>
              <a:cs typeface="Arial"/>
            </a:rPr>
            <a:t> Income minus taxes plus social spending </a:t>
          </a:r>
          <a:r>
            <a:rPr lang="en-ZA" sz="1600" b="1" i="0" u="none" strike="noStrike" baseline="0" dirty="0">
              <a:solidFill>
                <a:srgbClr val="000000"/>
              </a:solidFill>
              <a:latin typeface="+mn-lt"/>
              <a:cs typeface="Arial"/>
            </a:rPr>
            <a:t>0.47</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448B98-A359-491C-B10B-05F173E82FC4}" type="datetimeFigureOut">
              <a:rPr lang="en-ZA" smtClean="0"/>
              <a:t>2016/01/10</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19FA3E-ACFB-49C0-B494-13EB7B5D2693}" type="slidenum">
              <a:rPr lang="en-ZA" smtClean="0"/>
              <a:t>‹#›</a:t>
            </a:fld>
            <a:endParaRPr lang="en-ZA"/>
          </a:p>
        </p:txBody>
      </p:sp>
    </p:spTree>
    <p:extLst>
      <p:ext uri="{BB962C8B-B14F-4D97-AF65-F5344CB8AC3E}">
        <p14:creationId xmlns:p14="http://schemas.microsoft.com/office/powerpoint/2010/main" val="3053385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CD4761D1-90BF-4F1E-B703-810326E71D66}" type="slidenum">
              <a:rPr lang="en-ZA" smtClean="0"/>
              <a:pPr/>
              <a:t>2</a:t>
            </a:fld>
            <a:endParaRPr lang="en-ZA" dirty="0"/>
          </a:p>
        </p:txBody>
      </p:sp>
    </p:spTree>
    <p:extLst>
      <p:ext uri="{BB962C8B-B14F-4D97-AF65-F5344CB8AC3E}">
        <p14:creationId xmlns:p14="http://schemas.microsoft.com/office/powerpoint/2010/main" val="872607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C355A8E-6FF4-4B30-87AC-8833B6268503}" type="slidenum">
              <a:rPr lang="en-US" altLang="en-US" smtClean="0"/>
              <a:pPr eaLnBrk="1" hangingPunct="1">
                <a:spcBef>
                  <a:spcPct val="0"/>
                </a:spcBef>
              </a:pPr>
              <a:t>4</a:t>
            </a:fld>
            <a:endParaRPr lang="en-US" altLang="en-US" smtClean="0"/>
          </a:p>
        </p:txBody>
      </p:sp>
      <p:sp>
        <p:nvSpPr>
          <p:cNvPr id="44035" name="Rectangle 2"/>
          <p:cNvSpPr>
            <a:spLocks noChangeArrowheads="1" noTextEdit="1"/>
          </p:cNvSpPr>
          <p:nvPr>
            <p:ph type="sldImg"/>
          </p:nvPr>
        </p:nvSpPr>
        <p:spPr>
          <a:xfrm>
            <a:off x="1143000" y="685800"/>
            <a:ext cx="4572000" cy="3429000"/>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f-ZA"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802209A-C13F-4260-B384-6FEAE8C3F9DD}" type="slidenum">
              <a:rPr lang="en-US" altLang="en-US" smtClean="0"/>
              <a:pPr eaLnBrk="1" hangingPunct="1">
                <a:spcBef>
                  <a:spcPct val="0"/>
                </a:spcBef>
              </a:pPr>
              <a:t>6</a:t>
            </a:fld>
            <a:endParaRPr lang="en-US" altLang="en-US" smtClean="0"/>
          </a:p>
        </p:txBody>
      </p:sp>
      <p:sp>
        <p:nvSpPr>
          <p:cNvPr id="46083" name="Rectangle 2"/>
          <p:cNvSpPr>
            <a:spLocks noChangeArrowheads="1" noTextEdit="1"/>
          </p:cNvSpPr>
          <p:nvPr>
            <p:ph type="sldImg"/>
          </p:nvPr>
        </p:nvSpPr>
        <p:spPr>
          <a:xfrm>
            <a:off x="1143000" y="685800"/>
            <a:ext cx="4572000" cy="3429000"/>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f-ZA"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A9DE38B-23C6-4868-B4A3-793317FF4104}" type="slidenum">
              <a:rPr lang="en-US"/>
              <a:pPr/>
              <a:t>8</a:t>
            </a:fld>
            <a:endParaRPr lang="en-US" dirty="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9BFA5CC-8D6E-49AB-AF18-9F4B90A58A8F}" type="slidenum">
              <a:rPr lang="en-US" altLang="en-US" smtClean="0"/>
              <a:pPr eaLnBrk="1" hangingPunct="1">
                <a:spcBef>
                  <a:spcPct val="0"/>
                </a:spcBef>
              </a:pPr>
              <a:t>9</a:t>
            </a:fld>
            <a:endParaRPr lang="en-US" altLang="en-US" smtClean="0"/>
          </a:p>
        </p:txBody>
      </p:sp>
      <p:sp>
        <p:nvSpPr>
          <p:cNvPr id="47107" name="Rectangle 2"/>
          <p:cNvSpPr>
            <a:spLocks noGrp="1" noRot="1" noChangeAspect="1" noChangeArrowheads="1" noTextEdit="1"/>
          </p:cNvSpPr>
          <p:nvPr>
            <p:ph type="sldImg"/>
          </p:nvPr>
        </p:nvSpPr>
        <p:spPr>
          <a:xfrm>
            <a:off x="1143000" y="685800"/>
            <a:ext cx="4572000" cy="3429000"/>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f-ZA"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02FB9F7-155D-4DE9-9C09-86EB522338F3}" type="slidenum">
              <a:rPr lang="en-US" altLang="en-US" smtClean="0"/>
              <a:pPr eaLnBrk="1" hangingPunct="1">
                <a:spcBef>
                  <a:spcPct val="0"/>
                </a:spcBef>
              </a:pPr>
              <a:t>10</a:t>
            </a:fld>
            <a:endParaRPr lang="en-US" altLang="en-US" smtClean="0"/>
          </a:p>
        </p:txBody>
      </p:sp>
      <p:sp>
        <p:nvSpPr>
          <p:cNvPr id="53251" name="Rectangle 2"/>
          <p:cNvSpPr>
            <a:spLocks noChangeArrowheads="1" noTextEdit="1"/>
          </p:cNvSpPr>
          <p:nvPr>
            <p:ph type="sldImg"/>
          </p:nvPr>
        </p:nvSpPr>
        <p:spPr>
          <a:xfrm>
            <a:off x="1143000" y="685800"/>
            <a:ext cx="4572000" cy="34290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f-ZA"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168FA9E-AB47-4A94-B668-1AC8ABF3846E}" type="slidenum">
              <a:rPr lang="en-US" altLang="en-US" smtClean="0"/>
              <a:pPr eaLnBrk="1" hangingPunct="1">
                <a:spcBef>
                  <a:spcPct val="0"/>
                </a:spcBef>
              </a:pPr>
              <a:t>11</a:t>
            </a:fld>
            <a:endParaRPr lang="en-US" altLang="en-US" smtClean="0"/>
          </a:p>
        </p:txBody>
      </p:sp>
      <p:sp>
        <p:nvSpPr>
          <p:cNvPr id="55299" name="Rectangle 2"/>
          <p:cNvSpPr>
            <a:spLocks noChangeArrowheads="1" noTextEdit="1"/>
          </p:cNvSpPr>
          <p:nvPr>
            <p:ph type="sldImg"/>
          </p:nvPr>
        </p:nvSpPr>
        <p:spPr>
          <a:xfrm>
            <a:off x="1143000" y="685800"/>
            <a:ext cx="4572000" cy="342900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f-ZA"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D940A4A-83E0-402D-B10C-2B77FC0D642B}" type="slidenum">
              <a:rPr lang="en-US" altLang="en-US" smtClean="0"/>
              <a:pPr eaLnBrk="1" hangingPunct="1">
                <a:spcBef>
                  <a:spcPct val="0"/>
                </a:spcBef>
              </a:pPr>
              <a:t>12</a:t>
            </a:fld>
            <a:endParaRPr lang="en-US" altLang="en-US" smtClean="0"/>
          </a:p>
        </p:txBody>
      </p:sp>
      <p:sp>
        <p:nvSpPr>
          <p:cNvPr id="58371" name="Rectangle 2"/>
          <p:cNvSpPr>
            <a:spLocks noRot="1" noChangeArrowheads="1" noTextEdit="1"/>
          </p:cNvSpPr>
          <p:nvPr>
            <p:ph type="sldImg"/>
          </p:nvPr>
        </p:nvSpPr>
        <p:spPr>
          <a:xfrm>
            <a:off x="1143000" y="685800"/>
            <a:ext cx="4572000" cy="342900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f-ZA"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0FB5CBC-A3F3-4AFD-977B-7D0A92ADE26D}" type="slidenum">
              <a:rPr lang="en-US" altLang="en-US" smtClean="0"/>
              <a:pPr eaLnBrk="1" hangingPunct="1">
                <a:spcBef>
                  <a:spcPct val="0"/>
                </a:spcBef>
              </a:pPr>
              <a:t>13</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43000" y="685800"/>
            <a:ext cx="4572000" cy="3429000"/>
          </a:xfrm>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Alternative representation (area above the diagonal)</a:t>
            </a: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6C4284D-2BE3-40D7-ADDB-F762B331F40F}" type="slidenum">
              <a:rPr lang="en-US" altLang="en-US" smtClean="0"/>
              <a:pPr eaLnBrk="1" hangingPunct="1">
                <a:spcBef>
                  <a:spcPct val="0"/>
                </a:spcBef>
              </a:pPr>
              <a:t>14</a:t>
            </a:fld>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ADF8023-E08D-4D99-B540-C5B67152B262}" type="slidenum">
              <a:rPr lang="en-US" altLang="en-US" smtClean="0"/>
              <a:pPr eaLnBrk="1" hangingPunct="1">
                <a:spcBef>
                  <a:spcPct val="0"/>
                </a:spcBef>
              </a:pPr>
              <a:t>15</a:t>
            </a:fld>
            <a:endParaRPr lang="en-US" altLang="en-US" smtClean="0"/>
          </a:p>
        </p:txBody>
      </p:sp>
      <p:sp>
        <p:nvSpPr>
          <p:cNvPr id="62467" name="Rectangle 2"/>
          <p:cNvSpPr>
            <a:spLocks noRot="1" noChangeArrowheads="1" noTextEdit="1"/>
          </p:cNvSpPr>
          <p:nvPr>
            <p:ph type="sldImg"/>
          </p:nvPr>
        </p:nvSpPr>
        <p:spPr>
          <a:xfrm>
            <a:off x="1143000" y="685800"/>
            <a:ext cx="4572000" cy="3429000"/>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f-ZA"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ADF8023-E08D-4D99-B540-C5B67152B262}" type="slidenum">
              <a:rPr lang="en-US" altLang="en-US" smtClean="0"/>
              <a:pPr eaLnBrk="1" hangingPunct="1">
                <a:spcBef>
                  <a:spcPct val="0"/>
                </a:spcBef>
              </a:pPr>
              <a:t>16</a:t>
            </a:fld>
            <a:endParaRPr lang="en-US" altLang="en-US" smtClean="0"/>
          </a:p>
        </p:txBody>
      </p:sp>
      <p:sp>
        <p:nvSpPr>
          <p:cNvPr id="62467" name="Rectangle 2"/>
          <p:cNvSpPr>
            <a:spLocks noRot="1" noChangeArrowheads="1" noTextEdit="1"/>
          </p:cNvSpPr>
          <p:nvPr>
            <p:ph type="sldImg"/>
          </p:nvPr>
        </p:nvSpPr>
        <p:spPr>
          <a:xfrm>
            <a:off x="1143000" y="685800"/>
            <a:ext cx="4572000" cy="3429000"/>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f-ZA"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F1F5ACF-E929-48CF-8D09-B947A6B92DE2}" type="slidenum">
              <a:rPr lang="en-US" altLang="en-US" smtClean="0"/>
              <a:pPr eaLnBrk="1" hangingPunct="1">
                <a:spcBef>
                  <a:spcPct val="0"/>
                </a:spcBef>
              </a:pPr>
              <a:t>17</a:t>
            </a:fld>
            <a:endParaRPr lang="en-US" altLang="en-US" smtClean="0"/>
          </a:p>
        </p:txBody>
      </p:sp>
      <p:sp>
        <p:nvSpPr>
          <p:cNvPr id="63491" name="Rectangle 2"/>
          <p:cNvSpPr>
            <a:spLocks noRot="1" noChangeArrowheads="1" noTextEdit="1"/>
          </p:cNvSpPr>
          <p:nvPr>
            <p:ph type="sldImg"/>
          </p:nvPr>
        </p:nvSpPr>
        <p:spPr>
          <a:xfrm>
            <a:off x="1143000" y="685800"/>
            <a:ext cx="4572000" cy="3429000"/>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f-ZA"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324C5630-BC1B-4836-B7DE-4670B662983E}" type="slidenum">
              <a:rPr lang="en-US"/>
              <a:pPr/>
              <a:t>18</a:t>
            </a:fld>
            <a:endParaRPr lang="en-US" dirty="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143000" y="685800"/>
            <a:ext cx="4572000" cy="3429000"/>
          </a:xfrm>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Assume fixed pre-transfer distribution of income</a:t>
            </a: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B985963-0383-423D-8285-990F78C3CEC6}" type="slidenum">
              <a:rPr lang="en-US" altLang="en-US" smtClean="0"/>
              <a:pPr eaLnBrk="1" hangingPunct="1">
                <a:spcBef>
                  <a:spcPct val="0"/>
                </a:spcBef>
              </a:pPr>
              <a:t>19</a:t>
            </a:fld>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DE866CE-5A9D-4AC6-9182-5767FD19EB62}" type="slidenum">
              <a:rPr lang="en-US" altLang="en-US" smtClean="0"/>
              <a:pPr eaLnBrk="1" hangingPunct="1">
                <a:spcBef>
                  <a:spcPct val="0"/>
                </a:spcBef>
              </a:pPr>
              <a:t>21</a:t>
            </a:fld>
            <a:endParaRPr lang="en-US" altLang="en-US" smtClean="0"/>
          </a:p>
        </p:txBody>
      </p:sp>
      <p:sp>
        <p:nvSpPr>
          <p:cNvPr id="66563" name="Rectangle 2"/>
          <p:cNvSpPr>
            <a:spLocks noRot="1" noChangeArrowheads="1" noTextEdit="1"/>
          </p:cNvSpPr>
          <p:nvPr>
            <p:ph type="sldImg"/>
          </p:nvPr>
        </p:nvSpPr>
        <p:spPr>
          <a:xfrm>
            <a:off x="1143000" y="685800"/>
            <a:ext cx="4572000" cy="3429000"/>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f-ZA"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CEA28F5-541D-4BDF-A974-6CB8BF8413E8}" type="slidenum">
              <a:rPr lang="en-US" altLang="en-US" smtClean="0"/>
              <a:pPr eaLnBrk="1" hangingPunct="1">
                <a:spcBef>
                  <a:spcPct val="0"/>
                </a:spcBef>
              </a:pPr>
              <a:t>22</a:t>
            </a:fld>
            <a:endParaRPr lang="en-US" altLang="en-US" smtClean="0"/>
          </a:p>
        </p:txBody>
      </p:sp>
      <p:sp>
        <p:nvSpPr>
          <p:cNvPr id="67587" name="Rectangle 2"/>
          <p:cNvSpPr>
            <a:spLocks noChangeArrowheads="1" noTextEdit="1"/>
          </p:cNvSpPr>
          <p:nvPr>
            <p:ph type="sldImg"/>
          </p:nvPr>
        </p:nvSpPr>
        <p:spPr>
          <a:xfrm>
            <a:off x="1143000" y="685800"/>
            <a:ext cx="4572000" cy="34290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af-ZA"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BCA6C3B3-EC93-408A-9FF0-AD61907F1765}" type="slidenum">
              <a:rPr lang="en-US" smtClean="0"/>
              <a:pPr/>
              <a:t>23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1763527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lstStyle/>
          <a:p>
            <a:r>
              <a:rPr lang="en-US" smtClean="0"/>
              <a:t>Click to edit Master title style</a:t>
            </a:r>
            <a:endParaRPr lang="en-ZA"/>
          </a:p>
        </p:txBody>
      </p:sp>
      <p:sp>
        <p:nvSpPr>
          <p:cNvPr id="3" name="Content Placeholder 2"/>
          <p:cNvSpPr>
            <a:spLocks noGrp="1"/>
          </p:cNvSpPr>
          <p:nvPr>
            <p:ph idx="1"/>
          </p:nvPr>
        </p:nvSpPr>
        <p:spPr>
          <a:xfrm>
            <a:off x="0" y="908720"/>
            <a:ext cx="9144000" cy="594928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Tree>
    <p:extLst>
      <p:ext uri="{BB962C8B-B14F-4D97-AF65-F5344CB8AC3E}">
        <p14:creationId xmlns:p14="http://schemas.microsoft.com/office/powerpoint/2010/main" val="3310245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28833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134094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3851557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2922704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3011244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750631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4090714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181502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E96773C8-7FC2-4DF3-B994-6FCE3634DC2A}" type="datetimeFigureOut">
              <a:rPr lang="en-ZA" smtClean="0"/>
              <a:t>2016/01/08</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D11FFC23-1F1C-42CB-B0CD-CC58C0E9FE73}" type="slidenum">
              <a:rPr lang="en-ZA" smtClean="0"/>
              <a:t>‹#›</a:t>
            </a:fld>
            <a:endParaRPr lang="en-ZA" dirty="0"/>
          </a:p>
        </p:txBody>
      </p:sp>
    </p:spTree>
    <p:extLst>
      <p:ext uri="{BB962C8B-B14F-4D97-AF65-F5344CB8AC3E}">
        <p14:creationId xmlns:p14="http://schemas.microsoft.com/office/powerpoint/2010/main" val="2792943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ZA"/>
          </a:p>
        </p:txBody>
      </p:sp>
      <p:sp>
        <p:nvSpPr>
          <p:cNvPr id="3" name="Chart Placeholder 2"/>
          <p:cNvSpPr>
            <a:spLocks noGrp="1"/>
          </p:cNvSpPr>
          <p:nvPr>
            <p:ph type="chart" idx="1"/>
          </p:nvPr>
        </p:nvSpPr>
        <p:spPr>
          <a:xfrm>
            <a:off x="685800" y="1981200"/>
            <a:ext cx="7772400" cy="4114800"/>
          </a:xfrm>
        </p:spPr>
        <p:txBody>
          <a:bodyPr/>
          <a:lstStyle/>
          <a:p>
            <a:pPr lvl="0"/>
            <a:endParaRPr lang="en-Z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CC28C00-4AC7-4390-A504-340D529AB58A}" type="slidenum">
              <a:rPr lang="en-US"/>
              <a:pPr>
                <a:defRPr/>
              </a:pPr>
              <a:t>‹#›</a:t>
            </a:fld>
            <a:endParaRPr lang="en-US"/>
          </a:p>
        </p:txBody>
      </p:sp>
    </p:spTree>
    <p:extLst>
      <p:ext uri="{BB962C8B-B14F-4D97-AF65-F5344CB8AC3E}">
        <p14:creationId xmlns:p14="http://schemas.microsoft.com/office/powerpoint/2010/main" val="2647174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6773C8-7FC2-4DF3-B994-6FCE3634DC2A}" type="datetimeFigureOut">
              <a:rPr lang="en-ZA" smtClean="0"/>
              <a:t>2016/01/08</a:t>
            </a:fld>
            <a:endParaRPr lang="en-Z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1FFC23-1F1C-42CB-B0CD-CC58C0E9FE73}" type="slidenum">
              <a:rPr lang="en-ZA" smtClean="0"/>
              <a:t>‹#›</a:t>
            </a:fld>
            <a:endParaRPr lang="en-ZA" dirty="0"/>
          </a:p>
        </p:txBody>
      </p:sp>
    </p:spTree>
    <p:extLst>
      <p:ext uri="{BB962C8B-B14F-4D97-AF65-F5344CB8AC3E}">
        <p14:creationId xmlns:p14="http://schemas.microsoft.com/office/powerpoint/2010/main" val="2220202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260648"/>
            <a:ext cx="8280920" cy="6048672"/>
          </a:xfrm>
        </p:spPr>
        <p:txBody>
          <a:bodyPr>
            <a:normAutofit/>
          </a:bodyPr>
          <a:lstStyle/>
          <a:p>
            <a:r>
              <a:rPr lang="en-US" dirty="0">
                <a:solidFill>
                  <a:srgbClr val="002060"/>
                </a:solidFill>
                <a:latin typeface="+mn-lt"/>
              </a:rPr>
              <a:t> </a:t>
            </a:r>
            <a:r>
              <a:rPr lang="en-ZA" b="1" dirty="0" smtClean="0">
                <a:solidFill>
                  <a:srgbClr val="002060"/>
                </a:solidFill>
                <a:latin typeface="+mn-lt"/>
              </a:rPr>
              <a:t>Distributional implications of </a:t>
            </a:r>
            <a:r>
              <a:rPr lang="en-ZA" b="1" dirty="0" smtClean="0">
                <a:solidFill>
                  <a:srgbClr val="002060"/>
                </a:solidFill>
                <a:latin typeface="+mn-lt"/>
              </a:rPr>
              <a:t>student fees</a:t>
            </a:r>
            <a:r>
              <a:rPr lang="en-ZA" b="1" dirty="0">
                <a:solidFill>
                  <a:srgbClr val="002060"/>
                </a:solidFill>
                <a:latin typeface="+mn-lt"/>
              </a:rPr>
              <a:t> </a:t>
            </a:r>
            <a:br>
              <a:rPr lang="en-ZA" b="1" dirty="0">
                <a:solidFill>
                  <a:srgbClr val="002060"/>
                </a:solidFill>
                <a:latin typeface="+mn-lt"/>
              </a:rPr>
            </a:br>
            <a:r>
              <a:rPr lang="en-ZA" b="1" dirty="0" smtClean="0">
                <a:solidFill>
                  <a:srgbClr val="002060"/>
                </a:solidFill>
                <a:latin typeface="+mn-lt"/>
              </a:rPr>
              <a:t/>
            </a:r>
            <a:br>
              <a:rPr lang="en-ZA" b="1" dirty="0" smtClean="0">
                <a:solidFill>
                  <a:srgbClr val="002060"/>
                </a:solidFill>
                <a:latin typeface="+mn-lt"/>
              </a:rPr>
            </a:br>
            <a:r>
              <a:rPr lang="en-ZA" sz="3200" b="1" i="1" dirty="0" err="1" smtClean="0">
                <a:solidFill>
                  <a:srgbClr val="002060"/>
                </a:solidFill>
                <a:latin typeface="+mn-lt"/>
              </a:rPr>
              <a:t>Servaas</a:t>
            </a:r>
            <a:r>
              <a:rPr lang="en-ZA" sz="3200" b="1" i="1" dirty="0" smtClean="0">
                <a:solidFill>
                  <a:srgbClr val="002060"/>
                </a:solidFill>
                <a:latin typeface="+mn-lt"/>
              </a:rPr>
              <a:t> </a:t>
            </a:r>
            <a:r>
              <a:rPr lang="en-ZA" sz="3200" b="1" i="1" dirty="0">
                <a:solidFill>
                  <a:srgbClr val="002060"/>
                </a:solidFill>
                <a:latin typeface="+mn-lt"/>
              </a:rPr>
              <a:t>van der </a:t>
            </a:r>
            <a:r>
              <a:rPr lang="en-ZA" sz="3200" b="1" i="1" dirty="0" smtClean="0">
                <a:solidFill>
                  <a:srgbClr val="002060"/>
                </a:solidFill>
                <a:latin typeface="+mn-lt"/>
              </a:rPr>
              <a:t>Berg</a:t>
            </a:r>
            <a:br>
              <a:rPr lang="en-ZA" sz="3200" b="1" i="1" dirty="0" smtClean="0">
                <a:solidFill>
                  <a:srgbClr val="002060"/>
                </a:solidFill>
                <a:latin typeface="+mn-lt"/>
              </a:rPr>
            </a:br>
            <a:r>
              <a:rPr lang="en-ZA" sz="3200" b="1" i="1" dirty="0" smtClean="0">
                <a:solidFill>
                  <a:srgbClr val="002060"/>
                </a:solidFill>
                <a:latin typeface="+mn-lt"/>
              </a:rPr>
              <a:t/>
            </a:r>
            <a:br>
              <a:rPr lang="en-ZA" sz="3200" b="1" i="1" dirty="0" smtClean="0">
                <a:solidFill>
                  <a:srgbClr val="002060"/>
                </a:solidFill>
                <a:latin typeface="+mn-lt"/>
              </a:rPr>
            </a:br>
            <a:r>
              <a:rPr lang="en-ZA" sz="3200" b="1" i="1" dirty="0" err="1" smtClean="0">
                <a:solidFill>
                  <a:srgbClr val="002060"/>
                </a:solidFill>
                <a:latin typeface="+mn-lt"/>
              </a:rPr>
              <a:t>ReSEP</a:t>
            </a:r>
            <a:r>
              <a:rPr lang="en-ZA" sz="3200" b="1" i="1" dirty="0" smtClean="0">
                <a:solidFill>
                  <a:srgbClr val="002060"/>
                </a:solidFill>
                <a:latin typeface="+mn-lt"/>
              </a:rPr>
              <a:t> </a:t>
            </a:r>
            <a:r>
              <a:rPr lang="en-ZA" sz="3200" b="1" i="1" dirty="0" smtClean="0">
                <a:solidFill>
                  <a:srgbClr val="002060"/>
                </a:solidFill>
                <a:latin typeface="+mn-lt"/>
              </a:rPr>
              <a:t>Brown Bag Lunch seminar</a:t>
            </a:r>
            <a:r>
              <a:rPr lang="en-ZA" sz="3600" b="1" i="1" dirty="0" smtClean="0">
                <a:solidFill>
                  <a:srgbClr val="002060"/>
                </a:solidFill>
                <a:latin typeface="+mn-lt"/>
              </a:rPr>
              <a:t/>
            </a:r>
            <a:br>
              <a:rPr lang="en-ZA" sz="3600" b="1" i="1" dirty="0" smtClean="0">
                <a:solidFill>
                  <a:srgbClr val="002060"/>
                </a:solidFill>
                <a:latin typeface="+mn-lt"/>
              </a:rPr>
            </a:br>
            <a:r>
              <a:rPr lang="en-ZA" sz="3600" i="1" dirty="0">
                <a:solidFill>
                  <a:srgbClr val="002060"/>
                </a:solidFill>
                <a:latin typeface="+mn-lt"/>
              </a:rPr>
              <a:t>12 January 2015</a:t>
            </a:r>
            <a:r>
              <a:rPr lang="en-ZA" sz="3600" dirty="0">
                <a:solidFill>
                  <a:srgbClr val="002060"/>
                </a:solidFill>
                <a:latin typeface="+mn-lt"/>
              </a:rPr>
              <a:t/>
            </a:r>
            <a:br>
              <a:rPr lang="en-ZA" sz="3600" dirty="0">
                <a:solidFill>
                  <a:srgbClr val="002060"/>
                </a:solidFill>
                <a:latin typeface="+mn-lt"/>
              </a:rPr>
            </a:br>
            <a:r>
              <a:rPr lang="en-ZA" sz="3600" i="1" dirty="0" smtClean="0">
                <a:solidFill>
                  <a:srgbClr val="002060"/>
                </a:solidFill>
                <a:latin typeface="+mn-lt"/>
              </a:rPr>
              <a:t/>
            </a:r>
            <a:br>
              <a:rPr lang="en-ZA" sz="3600" i="1" dirty="0" smtClean="0">
                <a:solidFill>
                  <a:srgbClr val="002060"/>
                </a:solidFill>
                <a:latin typeface="+mn-lt"/>
              </a:rPr>
            </a:br>
            <a:endParaRPr lang="en-ZA" sz="3600" dirty="0">
              <a:solidFill>
                <a:srgbClr val="002060"/>
              </a:solidFill>
              <a:latin typeface="+mn-lt"/>
            </a:endParaRPr>
          </a:p>
        </p:txBody>
      </p:sp>
    </p:spTree>
    <p:extLst>
      <p:ext uri="{BB962C8B-B14F-4D97-AF65-F5344CB8AC3E}">
        <p14:creationId xmlns:p14="http://schemas.microsoft.com/office/powerpoint/2010/main" val="3278919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054824" y="0"/>
            <a:ext cx="6040192" cy="2743200"/>
          </a:xfrm>
          <a:noFill/>
          <a:ln>
            <a:solidFill>
              <a:schemeClr val="bg1"/>
            </a:solidFill>
          </a:ln>
        </p:spPr>
        <p:txBody>
          <a:bodyPr>
            <a:noAutofit/>
          </a:bodyPr>
          <a:lstStyle/>
          <a:p>
            <a:r>
              <a:rPr lang="en-US" sz="3200" dirty="0">
                <a:solidFill>
                  <a:srgbClr val="002060"/>
                </a:solidFill>
              </a:rPr>
              <a:t> </a:t>
            </a:r>
            <a:r>
              <a:rPr lang="en-ZA" sz="3200" b="1" dirty="0">
                <a:solidFill>
                  <a:srgbClr val="002060"/>
                </a:solidFill>
              </a:rPr>
              <a:t>Distributional implications of student </a:t>
            </a:r>
            <a:r>
              <a:rPr lang="en-ZA" sz="3200" b="1" dirty="0" smtClean="0">
                <a:solidFill>
                  <a:srgbClr val="002060"/>
                </a:solidFill>
              </a:rPr>
              <a:t>fees</a:t>
            </a:r>
            <a:endParaRPr lang="af-ZA" sz="3200" b="1" dirty="0">
              <a:solidFill>
                <a:srgbClr val="002060"/>
              </a:solidFill>
              <a:latin typeface="+mn-lt"/>
              <a:ea typeface="+mn-ea"/>
              <a:cs typeface="Calibri" pitchFamily="34" charset="0"/>
            </a:endParaRPr>
          </a:p>
        </p:txBody>
      </p:sp>
      <p:sp>
        <p:nvSpPr>
          <p:cNvPr id="3" name="Subtitle 2"/>
          <p:cNvSpPr>
            <a:spLocks noGrp="1"/>
          </p:cNvSpPr>
          <p:nvPr>
            <p:ph type="subTitle" idx="1"/>
          </p:nvPr>
        </p:nvSpPr>
        <p:spPr>
          <a:xfrm>
            <a:off x="2170323" y="2873829"/>
            <a:ext cx="6638397" cy="2764971"/>
          </a:xfrm>
          <a:noFill/>
        </p:spPr>
        <p:txBody>
          <a:bodyPr>
            <a:normAutofit lnSpcReduction="10000"/>
          </a:bodyPr>
          <a:lstStyle/>
          <a:p>
            <a:pPr>
              <a:lnSpc>
                <a:spcPct val="120000"/>
              </a:lnSpc>
              <a:spcBef>
                <a:spcPts val="0"/>
              </a:spcBef>
            </a:pPr>
            <a:r>
              <a:rPr lang="en-ZA" sz="3000" b="1" dirty="0" smtClean="0">
                <a:solidFill>
                  <a:srgbClr val="FF0000"/>
                </a:solidFill>
                <a:latin typeface="+mn-lt"/>
                <a:cs typeface="Calibri" pitchFamily="34" charset="0"/>
              </a:rPr>
              <a:t>Servaas </a:t>
            </a:r>
            <a:r>
              <a:rPr lang="en-ZA" sz="3000" b="1" dirty="0">
                <a:solidFill>
                  <a:srgbClr val="FF0000"/>
                </a:solidFill>
                <a:latin typeface="+mn-lt"/>
                <a:cs typeface="Calibri" pitchFamily="34" charset="0"/>
              </a:rPr>
              <a:t>van der </a:t>
            </a:r>
            <a:r>
              <a:rPr lang="en-ZA" sz="3000" b="1" dirty="0" smtClean="0">
                <a:solidFill>
                  <a:srgbClr val="FF0000"/>
                </a:solidFill>
                <a:latin typeface="+mn-lt"/>
                <a:cs typeface="Calibri" pitchFamily="34" charset="0"/>
              </a:rPr>
              <a:t>Berg</a:t>
            </a:r>
            <a:endParaRPr lang="en-ZA" sz="3000" b="1" dirty="0">
              <a:solidFill>
                <a:srgbClr val="FF0000"/>
              </a:solidFill>
              <a:latin typeface="+mn-lt"/>
              <a:cs typeface="Calibri" pitchFamily="34" charset="0"/>
            </a:endParaRPr>
          </a:p>
          <a:p>
            <a:pPr>
              <a:lnSpc>
                <a:spcPct val="80000"/>
              </a:lnSpc>
            </a:pPr>
            <a:endParaRPr lang="en-ZA" sz="2400" b="1" dirty="0" smtClean="0">
              <a:solidFill>
                <a:srgbClr val="002060"/>
              </a:solidFill>
              <a:latin typeface="+mn-lt"/>
              <a:cs typeface="Calibri" pitchFamily="34" charset="0"/>
            </a:endParaRPr>
          </a:p>
          <a:p>
            <a:pPr>
              <a:lnSpc>
                <a:spcPct val="80000"/>
              </a:lnSpc>
            </a:pPr>
            <a:r>
              <a:rPr lang="en-ZA" sz="2400" b="1" dirty="0" smtClean="0">
                <a:solidFill>
                  <a:srgbClr val="002060"/>
                </a:solidFill>
                <a:latin typeface="+mn-lt"/>
                <a:cs typeface="Calibri" pitchFamily="34" charset="0"/>
              </a:rPr>
              <a:t>ReSEP,</a:t>
            </a:r>
            <a:endParaRPr lang="en-ZA" sz="2400" b="1" dirty="0">
              <a:solidFill>
                <a:srgbClr val="002060"/>
              </a:solidFill>
              <a:latin typeface="+mn-lt"/>
              <a:cs typeface="Calibri" pitchFamily="34" charset="0"/>
            </a:endParaRPr>
          </a:p>
          <a:p>
            <a:pPr>
              <a:lnSpc>
                <a:spcPct val="80000"/>
              </a:lnSpc>
            </a:pPr>
            <a:r>
              <a:rPr lang="en-ZA" sz="2400" b="1" dirty="0" smtClean="0">
                <a:solidFill>
                  <a:srgbClr val="002060"/>
                </a:solidFill>
                <a:latin typeface="+mn-lt"/>
                <a:cs typeface="Calibri" pitchFamily="34" charset="0"/>
              </a:rPr>
              <a:t>Department of Economics, </a:t>
            </a:r>
          </a:p>
          <a:p>
            <a:pPr>
              <a:lnSpc>
                <a:spcPct val="80000"/>
              </a:lnSpc>
            </a:pPr>
            <a:r>
              <a:rPr lang="en-ZA" sz="2400" b="1" dirty="0" smtClean="0">
                <a:solidFill>
                  <a:srgbClr val="002060"/>
                </a:solidFill>
                <a:latin typeface="+mn-lt"/>
                <a:cs typeface="Calibri" pitchFamily="34" charset="0"/>
              </a:rPr>
              <a:t>University </a:t>
            </a:r>
            <a:r>
              <a:rPr lang="en-ZA" sz="2400" b="1" dirty="0">
                <a:solidFill>
                  <a:srgbClr val="002060"/>
                </a:solidFill>
                <a:latin typeface="+mn-lt"/>
                <a:cs typeface="Calibri" pitchFamily="34" charset="0"/>
              </a:rPr>
              <a:t>of </a:t>
            </a:r>
            <a:r>
              <a:rPr lang="en-ZA" sz="2400" b="1" dirty="0" smtClean="0">
                <a:solidFill>
                  <a:srgbClr val="002060"/>
                </a:solidFill>
                <a:latin typeface="+mn-lt"/>
                <a:cs typeface="Calibri" pitchFamily="34" charset="0"/>
              </a:rPr>
              <a:t>Stellenbosch</a:t>
            </a:r>
          </a:p>
          <a:p>
            <a:pPr>
              <a:lnSpc>
                <a:spcPct val="80000"/>
              </a:lnSpc>
            </a:pPr>
            <a:endParaRPr lang="en-ZA" sz="2400" b="1" dirty="0" smtClean="0">
              <a:solidFill>
                <a:srgbClr val="002060"/>
              </a:solidFill>
              <a:latin typeface="+mn-lt"/>
              <a:cs typeface="Calibri" pitchFamily="34" charset="0"/>
            </a:endParaRPr>
          </a:p>
          <a:p>
            <a:pPr algn="r">
              <a:lnSpc>
                <a:spcPct val="80000"/>
              </a:lnSpc>
            </a:pPr>
            <a:r>
              <a:rPr lang="en-ZA" sz="2400" b="1" dirty="0" smtClean="0">
                <a:solidFill>
                  <a:srgbClr val="002060"/>
                </a:solidFill>
                <a:cs typeface="Calibri" pitchFamily="34" charset="0"/>
              </a:rPr>
              <a:t>BBL seminar, </a:t>
            </a:r>
            <a:r>
              <a:rPr lang="en-GB" sz="2400" b="1" dirty="0" smtClean="0">
                <a:solidFill>
                  <a:srgbClr val="002060"/>
                </a:solidFill>
                <a:latin typeface="+mn-lt"/>
                <a:cs typeface="Calibri" pitchFamily="34" charset="0"/>
              </a:rPr>
              <a:t>12 January 2015</a:t>
            </a:r>
            <a:endParaRPr lang="en-GB" sz="2400" b="1" dirty="0">
              <a:solidFill>
                <a:srgbClr val="002060"/>
              </a:solidFill>
              <a:latin typeface="+mn-lt"/>
              <a:cs typeface="Calibri" pitchFamily="34" charset="0"/>
            </a:endParaRPr>
          </a:p>
        </p:txBody>
      </p:sp>
      <p:pic>
        <p:nvPicPr>
          <p:cNvPr id="6" name="Picture 5"/>
          <p:cNvPicPr>
            <a:picLocks noChangeAspect="1"/>
          </p:cNvPicPr>
          <p:nvPr/>
        </p:nvPicPr>
        <p:blipFill>
          <a:blip r:embed="rId4"/>
          <a:stretch>
            <a:fillRect/>
          </a:stretch>
        </p:blipFill>
        <p:spPr>
          <a:xfrm>
            <a:off x="3563887" y="5877272"/>
            <a:ext cx="2090553" cy="648072"/>
          </a:xfrm>
          <a:prstGeom prst="rect">
            <a:avLst/>
          </a:prstGeom>
        </p:spPr>
      </p:pic>
      <p:pic>
        <p:nvPicPr>
          <p:cNvPr id="7" name="Picture 6" descr="logostackleft300.jpg"/>
          <p:cNvPicPr/>
          <p:nvPr/>
        </p:nvPicPr>
        <p:blipFill>
          <a:blip r:embed="rId5" cstate="print"/>
          <a:srcRect/>
          <a:stretch>
            <a:fillRect/>
          </a:stretch>
        </p:blipFill>
        <p:spPr bwMode="auto">
          <a:xfrm>
            <a:off x="6444208" y="5877272"/>
            <a:ext cx="1872208" cy="648072"/>
          </a:xfrm>
          <a:prstGeom prst="rect">
            <a:avLst/>
          </a:prstGeom>
          <a:noFill/>
          <a:ln w="9525">
            <a:noFill/>
            <a:miter lim="800000"/>
            <a:headEnd/>
            <a:tailEnd/>
          </a:ln>
        </p:spPr>
      </p:pic>
    </p:spTree>
    <p:extLst>
      <p:ext uri="{BB962C8B-B14F-4D97-AF65-F5344CB8AC3E}">
        <p14:creationId xmlns:p14="http://schemas.microsoft.com/office/powerpoint/2010/main" val="1774181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solidFill>
                  <a:srgbClr val="002060"/>
                </a:solidFill>
                <a:latin typeface="+mn-lt"/>
              </a:rPr>
              <a:t>Fiscal incidence</a:t>
            </a:r>
            <a:endParaRPr lang="en-ZA" b="1" dirty="0">
              <a:solidFill>
                <a:srgbClr val="002060"/>
              </a:solidFill>
              <a:latin typeface="+mn-lt"/>
            </a:endParaRPr>
          </a:p>
        </p:txBody>
      </p:sp>
      <p:sp>
        <p:nvSpPr>
          <p:cNvPr id="4" name="Content Placeholder 3"/>
          <p:cNvSpPr>
            <a:spLocks noGrp="1"/>
          </p:cNvSpPr>
          <p:nvPr>
            <p:ph idx="1"/>
          </p:nvPr>
        </p:nvSpPr>
        <p:spPr/>
        <p:txBody>
          <a:bodyPr>
            <a:normAutofit fontScale="77500" lnSpcReduction="20000"/>
          </a:bodyPr>
          <a:lstStyle/>
          <a:p>
            <a:r>
              <a:rPr lang="en-GB" dirty="0" smtClean="0">
                <a:solidFill>
                  <a:srgbClr val="002060"/>
                </a:solidFill>
                <a:latin typeface="+mn-lt"/>
              </a:rPr>
              <a:t>Spending </a:t>
            </a:r>
            <a:r>
              <a:rPr lang="en-GB" dirty="0">
                <a:solidFill>
                  <a:srgbClr val="002060"/>
                </a:solidFill>
                <a:latin typeface="+mn-lt"/>
              </a:rPr>
              <a:t>incidence estimates </a:t>
            </a:r>
            <a:r>
              <a:rPr lang="en-GB" dirty="0" smtClean="0">
                <a:solidFill>
                  <a:srgbClr val="002060"/>
                </a:solidFill>
                <a:latin typeface="+mn-lt"/>
              </a:rPr>
              <a:t>‘</a:t>
            </a:r>
            <a:r>
              <a:rPr lang="en-GB" dirty="0">
                <a:solidFill>
                  <a:srgbClr val="002060"/>
                </a:solidFill>
                <a:latin typeface="+mn-lt"/>
              </a:rPr>
              <a:t>at best approximations’</a:t>
            </a:r>
            <a:r>
              <a:rPr lang="en-GB" i="1" dirty="0">
                <a:solidFill>
                  <a:srgbClr val="002060"/>
                </a:solidFill>
                <a:latin typeface="+mn-lt"/>
              </a:rPr>
              <a:t> (</a:t>
            </a:r>
            <a:r>
              <a:rPr lang="en-GB" dirty="0">
                <a:solidFill>
                  <a:srgbClr val="002060"/>
                </a:solidFill>
                <a:latin typeface="+mn-lt"/>
              </a:rPr>
              <a:t>De </a:t>
            </a:r>
            <a:r>
              <a:rPr lang="en-GB" dirty="0" err="1">
                <a:solidFill>
                  <a:srgbClr val="002060"/>
                </a:solidFill>
                <a:latin typeface="+mn-lt"/>
              </a:rPr>
              <a:t>Wulf</a:t>
            </a:r>
            <a:r>
              <a:rPr lang="en-GB" dirty="0">
                <a:solidFill>
                  <a:srgbClr val="002060"/>
                </a:solidFill>
                <a:latin typeface="+mn-lt"/>
              </a:rPr>
              <a:t> 1975, 75)</a:t>
            </a:r>
            <a:endParaRPr lang="en-ZA" dirty="0" smtClean="0">
              <a:solidFill>
                <a:srgbClr val="002060"/>
              </a:solidFill>
              <a:latin typeface="+mn-lt"/>
            </a:endParaRPr>
          </a:p>
          <a:p>
            <a:r>
              <a:rPr lang="en-ZA" dirty="0" smtClean="0">
                <a:solidFill>
                  <a:srgbClr val="002060"/>
                </a:solidFill>
                <a:latin typeface="+mn-lt"/>
              </a:rPr>
              <a:t>Early work focused on racial incidence, “apartheid bookkeeping”:</a:t>
            </a:r>
          </a:p>
          <a:p>
            <a:pPr lvl="1"/>
            <a:r>
              <a:rPr lang="en-GB" dirty="0" smtClean="0">
                <a:solidFill>
                  <a:srgbClr val="002060"/>
                </a:solidFill>
                <a:latin typeface="+mn-lt"/>
              </a:rPr>
              <a:t>Native </a:t>
            </a:r>
            <a:r>
              <a:rPr lang="en-GB" dirty="0">
                <a:solidFill>
                  <a:srgbClr val="002060"/>
                </a:solidFill>
                <a:latin typeface="+mn-lt"/>
              </a:rPr>
              <a:t>Economic Commission </a:t>
            </a:r>
            <a:r>
              <a:rPr lang="en-GB" dirty="0" smtClean="0">
                <a:solidFill>
                  <a:srgbClr val="002060"/>
                </a:solidFill>
                <a:latin typeface="+mn-lt"/>
              </a:rPr>
              <a:t>(1932), Social </a:t>
            </a:r>
            <a:r>
              <a:rPr lang="en-GB" dirty="0">
                <a:solidFill>
                  <a:srgbClr val="002060"/>
                </a:solidFill>
                <a:latin typeface="+mn-lt"/>
              </a:rPr>
              <a:t>and Economic Planning Council </a:t>
            </a:r>
            <a:r>
              <a:rPr lang="en-GB" dirty="0" smtClean="0">
                <a:solidFill>
                  <a:srgbClr val="002060"/>
                </a:solidFill>
                <a:latin typeface="+mn-lt"/>
              </a:rPr>
              <a:t>(1944), </a:t>
            </a:r>
            <a:r>
              <a:rPr lang="en-GB" dirty="0" err="1" smtClean="0">
                <a:solidFill>
                  <a:srgbClr val="002060"/>
                </a:solidFill>
                <a:latin typeface="+mn-lt"/>
              </a:rPr>
              <a:t>Leistner</a:t>
            </a:r>
            <a:r>
              <a:rPr lang="en-GB" dirty="0" smtClean="0">
                <a:solidFill>
                  <a:srgbClr val="002060"/>
                </a:solidFill>
                <a:latin typeface="+mn-lt"/>
              </a:rPr>
              <a:t> </a:t>
            </a:r>
            <a:r>
              <a:rPr lang="en-GB" dirty="0">
                <a:solidFill>
                  <a:srgbClr val="002060"/>
                </a:solidFill>
                <a:latin typeface="+mn-lt"/>
              </a:rPr>
              <a:t>(</a:t>
            </a:r>
            <a:r>
              <a:rPr lang="en-GB" dirty="0" smtClean="0">
                <a:solidFill>
                  <a:srgbClr val="002060"/>
                </a:solidFill>
                <a:latin typeface="+mn-lt"/>
              </a:rPr>
              <a:t>1968), Tomlinson Commission (1955), Spandau (1971), </a:t>
            </a:r>
            <a:r>
              <a:rPr lang="en-GB" dirty="0" err="1" smtClean="0">
                <a:solidFill>
                  <a:srgbClr val="002060"/>
                </a:solidFill>
                <a:latin typeface="+mn-lt"/>
              </a:rPr>
              <a:t>Theron</a:t>
            </a:r>
            <a:r>
              <a:rPr lang="en-GB" dirty="0" smtClean="0">
                <a:solidFill>
                  <a:srgbClr val="002060"/>
                </a:solidFill>
                <a:latin typeface="+mn-lt"/>
              </a:rPr>
              <a:t> Commission (1976), </a:t>
            </a:r>
            <a:r>
              <a:rPr lang="en-GB" dirty="0" err="1" smtClean="0">
                <a:solidFill>
                  <a:srgbClr val="002060"/>
                </a:solidFill>
                <a:latin typeface="+mn-lt"/>
              </a:rPr>
              <a:t>Terreblanche</a:t>
            </a:r>
            <a:r>
              <a:rPr lang="en-GB" dirty="0" smtClean="0">
                <a:solidFill>
                  <a:srgbClr val="002060"/>
                </a:solidFill>
                <a:latin typeface="+mn-lt"/>
              </a:rPr>
              <a:t> (1978), McGrath (1983, 1984), </a:t>
            </a:r>
            <a:r>
              <a:rPr lang="en-GB" dirty="0">
                <a:solidFill>
                  <a:srgbClr val="002060"/>
                </a:solidFill>
                <a:latin typeface="+mn-lt"/>
              </a:rPr>
              <a:t>Simkins, </a:t>
            </a:r>
            <a:r>
              <a:rPr lang="en-GB" dirty="0" err="1" smtClean="0">
                <a:solidFill>
                  <a:srgbClr val="002060"/>
                </a:solidFill>
                <a:latin typeface="+mn-lt"/>
              </a:rPr>
              <a:t>Abedian</a:t>
            </a:r>
            <a:r>
              <a:rPr lang="en-GB" dirty="0">
                <a:solidFill>
                  <a:srgbClr val="002060"/>
                </a:solidFill>
                <a:latin typeface="+mn-lt"/>
              </a:rPr>
              <a:t>, </a:t>
            </a:r>
            <a:r>
              <a:rPr lang="en-GB" dirty="0" err="1" smtClean="0">
                <a:solidFill>
                  <a:srgbClr val="002060"/>
                </a:solidFill>
                <a:latin typeface="+mn-lt"/>
              </a:rPr>
              <a:t>Hendrie</a:t>
            </a:r>
            <a:r>
              <a:rPr lang="en-GB" dirty="0" smtClean="0">
                <a:solidFill>
                  <a:srgbClr val="002060"/>
                </a:solidFill>
                <a:latin typeface="+mn-lt"/>
              </a:rPr>
              <a:t> </a:t>
            </a:r>
            <a:r>
              <a:rPr lang="en-GB" dirty="0">
                <a:solidFill>
                  <a:srgbClr val="002060"/>
                </a:solidFill>
                <a:latin typeface="+mn-lt"/>
              </a:rPr>
              <a:t>&amp; Le </a:t>
            </a:r>
            <a:r>
              <a:rPr lang="en-GB" dirty="0" smtClean="0">
                <a:solidFill>
                  <a:srgbClr val="002060"/>
                </a:solidFill>
                <a:latin typeface="+mn-lt"/>
              </a:rPr>
              <a:t>Roux (1985), Van der Berg </a:t>
            </a:r>
            <a:r>
              <a:rPr lang="en-GB" dirty="0">
                <a:solidFill>
                  <a:srgbClr val="002060"/>
                </a:solidFill>
                <a:latin typeface="+mn-lt"/>
              </a:rPr>
              <a:t>(1991, 1992a, 1992b</a:t>
            </a:r>
            <a:r>
              <a:rPr lang="en-GB" dirty="0" smtClean="0">
                <a:solidFill>
                  <a:srgbClr val="002060"/>
                </a:solidFill>
                <a:latin typeface="+mn-lt"/>
              </a:rPr>
              <a:t>), </a:t>
            </a:r>
            <a:r>
              <a:rPr lang="en-GB" dirty="0" err="1" smtClean="0">
                <a:solidFill>
                  <a:srgbClr val="002060"/>
                </a:solidFill>
                <a:latin typeface="+mn-lt"/>
              </a:rPr>
              <a:t>Lachmann</a:t>
            </a:r>
            <a:r>
              <a:rPr lang="en-GB" dirty="0" smtClean="0">
                <a:solidFill>
                  <a:srgbClr val="002060"/>
                </a:solidFill>
                <a:latin typeface="+mn-lt"/>
              </a:rPr>
              <a:t> </a:t>
            </a:r>
            <a:r>
              <a:rPr lang="en-GB" dirty="0">
                <a:solidFill>
                  <a:srgbClr val="002060"/>
                </a:solidFill>
                <a:latin typeface="+mn-lt"/>
              </a:rPr>
              <a:t>&amp; </a:t>
            </a:r>
            <a:r>
              <a:rPr lang="en-GB" dirty="0" err="1">
                <a:solidFill>
                  <a:srgbClr val="002060"/>
                </a:solidFill>
                <a:latin typeface="+mn-lt"/>
              </a:rPr>
              <a:t>Bercuson</a:t>
            </a:r>
            <a:r>
              <a:rPr lang="en-GB" dirty="0">
                <a:solidFill>
                  <a:srgbClr val="002060"/>
                </a:solidFill>
                <a:latin typeface="+mn-lt"/>
              </a:rPr>
              <a:t> (1992</a:t>
            </a:r>
            <a:r>
              <a:rPr lang="en-GB" dirty="0" smtClean="0">
                <a:solidFill>
                  <a:srgbClr val="002060"/>
                </a:solidFill>
                <a:latin typeface="+mn-lt"/>
              </a:rPr>
              <a:t>)</a:t>
            </a:r>
          </a:p>
          <a:p>
            <a:r>
              <a:rPr lang="en-GB" dirty="0" smtClean="0">
                <a:solidFill>
                  <a:srgbClr val="002060"/>
                </a:solidFill>
                <a:latin typeface="+mn-lt"/>
              </a:rPr>
              <a:t>Post-apartheid </a:t>
            </a:r>
            <a:r>
              <a:rPr lang="en-GB" dirty="0">
                <a:solidFill>
                  <a:srgbClr val="002060"/>
                </a:solidFill>
                <a:latin typeface="+mn-lt"/>
              </a:rPr>
              <a:t>estimates </a:t>
            </a:r>
            <a:r>
              <a:rPr lang="en-GB" dirty="0" smtClean="0">
                <a:solidFill>
                  <a:srgbClr val="002060"/>
                </a:solidFill>
                <a:latin typeface="+mn-lt"/>
              </a:rPr>
              <a:t>allow for discrepancies </a:t>
            </a:r>
            <a:r>
              <a:rPr lang="en-GB" dirty="0">
                <a:solidFill>
                  <a:srgbClr val="002060"/>
                </a:solidFill>
                <a:latin typeface="+mn-lt"/>
              </a:rPr>
              <a:t>in </a:t>
            </a:r>
            <a:r>
              <a:rPr lang="en-GB" dirty="0" smtClean="0">
                <a:solidFill>
                  <a:srgbClr val="002060"/>
                </a:solidFill>
                <a:latin typeface="+mn-lt"/>
              </a:rPr>
              <a:t>per person spending: </a:t>
            </a:r>
          </a:p>
          <a:p>
            <a:pPr lvl="1"/>
            <a:r>
              <a:rPr lang="en-GB" dirty="0" err="1" smtClean="0">
                <a:solidFill>
                  <a:srgbClr val="002060"/>
                </a:solidFill>
                <a:latin typeface="+mn-lt"/>
              </a:rPr>
              <a:t>Janisch</a:t>
            </a:r>
            <a:r>
              <a:rPr lang="en-GB" dirty="0" smtClean="0">
                <a:solidFill>
                  <a:srgbClr val="002060"/>
                </a:solidFill>
                <a:latin typeface="+mn-lt"/>
              </a:rPr>
              <a:t> (1996), Castro-Leal (1998</a:t>
            </a:r>
            <a:r>
              <a:rPr lang="en-GB" dirty="0">
                <a:solidFill>
                  <a:srgbClr val="002060"/>
                </a:solidFill>
                <a:latin typeface="+mn-lt"/>
              </a:rPr>
              <a:t>, </a:t>
            </a:r>
            <a:r>
              <a:rPr lang="en-GB" dirty="0" smtClean="0">
                <a:solidFill>
                  <a:srgbClr val="002060"/>
                </a:solidFill>
                <a:latin typeface="+mn-lt"/>
              </a:rPr>
              <a:t>1999), </a:t>
            </a:r>
            <a:r>
              <a:rPr lang="en-GB" dirty="0">
                <a:solidFill>
                  <a:srgbClr val="002060"/>
                </a:solidFill>
                <a:latin typeface="+mn-lt"/>
              </a:rPr>
              <a:t>Castro-Leal et al. </a:t>
            </a:r>
            <a:r>
              <a:rPr lang="en-GB" dirty="0" smtClean="0">
                <a:solidFill>
                  <a:srgbClr val="002060"/>
                </a:solidFill>
                <a:latin typeface="+mn-lt"/>
              </a:rPr>
              <a:t>(1998), </a:t>
            </a:r>
            <a:r>
              <a:rPr lang="en-GB" dirty="0">
                <a:solidFill>
                  <a:srgbClr val="002060"/>
                </a:solidFill>
                <a:latin typeface="+mn-lt"/>
              </a:rPr>
              <a:t>Van der Berg </a:t>
            </a:r>
            <a:r>
              <a:rPr lang="en-GB" dirty="0" smtClean="0">
                <a:solidFill>
                  <a:srgbClr val="002060"/>
                </a:solidFill>
                <a:latin typeface="+mn-lt"/>
              </a:rPr>
              <a:t>(2000</a:t>
            </a:r>
            <a:r>
              <a:rPr lang="en-GB" dirty="0">
                <a:solidFill>
                  <a:srgbClr val="002060"/>
                </a:solidFill>
                <a:latin typeface="+mn-lt"/>
              </a:rPr>
              <a:t>, 2001a, 2001b, 2005, </a:t>
            </a:r>
            <a:r>
              <a:rPr lang="en-GB" dirty="0" smtClean="0">
                <a:solidFill>
                  <a:srgbClr val="002060"/>
                </a:solidFill>
                <a:latin typeface="+mn-lt"/>
              </a:rPr>
              <a:t>2009), </a:t>
            </a:r>
            <a:r>
              <a:rPr lang="en-GB" dirty="0" err="1">
                <a:solidFill>
                  <a:srgbClr val="002060"/>
                </a:solidFill>
                <a:latin typeface="+mn-lt"/>
              </a:rPr>
              <a:t>Gustafsson</a:t>
            </a:r>
            <a:r>
              <a:rPr lang="en-GB" dirty="0">
                <a:solidFill>
                  <a:srgbClr val="002060"/>
                </a:solidFill>
                <a:latin typeface="+mn-lt"/>
              </a:rPr>
              <a:t> &amp; Patel </a:t>
            </a:r>
            <a:r>
              <a:rPr lang="en-GB" dirty="0" smtClean="0">
                <a:solidFill>
                  <a:srgbClr val="002060"/>
                </a:solidFill>
                <a:latin typeface="+mn-lt"/>
              </a:rPr>
              <a:t>(2006), </a:t>
            </a:r>
            <a:r>
              <a:rPr lang="en-GB" dirty="0">
                <a:solidFill>
                  <a:srgbClr val="002060"/>
                </a:solidFill>
                <a:latin typeface="+mn-lt"/>
              </a:rPr>
              <a:t>Van der Berg &amp; Moses </a:t>
            </a:r>
            <a:r>
              <a:rPr lang="en-GB" dirty="0" smtClean="0">
                <a:solidFill>
                  <a:srgbClr val="002060"/>
                </a:solidFill>
                <a:latin typeface="+mn-lt"/>
              </a:rPr>
              <a:t>(2012</a:t>
            </a:r>
            <a:r>
              <a:rPr lang="en-GB" dirty="0">
                <a:solidFill>
                  <a:srgbClr val="002060"/>
                </a:solidFill>
                <a:latin typeface="+mn-lt"/>
              </a:rPr>
              <a:t>) </a:t>
            </a:r>
            <a:endParaRPr lang="en-GB" dirty="0" smtClean="0">
              <a:solidFill>
                <a:srgbClr val="002060"/>
              </a:solidFill>
              <a:latin typeface="+mn-lt"/>
            </a:endParaRPr>
          </a:p>
          <a:p>
            <a:r>
              <a:rPr lang="en-GB" dirty="0" smtClean="0">
                <a:solidFill>
                  <a:srgbClr val="002060"/>
                </a:solidFill>
                <a:latin typeface="+mn-lt"/>
              </a:rPr>
              <a:t>Recent studies assume </a:t>
            </a:r>
            <a:r>
              <a:rPr lang="en-GB" dirty="0">
                <a:solidFill>
                  <a:srgbClr val="002060"/>
                </a:solidFill>
                <a:latin typeface="+mn-lt"/>
              </a:rPr>
              <a:t>differentials </a:t>
            </a:r>
            <a:r>
              <a:rPr lang="en-GB" dirty="0" smtClean="0">
                <a:solidFill>
                  <a:srgbClr val="002060"/>
                </a:solidFill>
                <a:latin typeface="+mn-lt"/>
              </a:rPr>
              <a:t>eliminated:</a:t>
            </a:r>
            <a:endParaRPr lang="en-ZA" dirty="0">
              <a:solidFill>
                <a:srgbClr val="002060"/>
              </a:solidFill>
              <a:latin typeface="+mn-lt"/>
            </a:endParaRPr>
          </a:p>
          <a:p>
            <a:pPr lvl="1"/>
            <a:r>
              <a:rPr lang="en-GB" dirty="0" smtClean="0">
                <a:solidFill>
                  <a:srgbClr val="002060"/>
                </a:solidFill>
                <a:latin typeface="+mn-lt"/>
              </a:rPr>
              <a:t>World </a:t>
            </a:r>
            <a:r>
              <a:rPr lang="en-GB" dirty="0">
                <a:solidFill>
                  <a:srgbClr val="002060"/>
                </a:solidFill>
                <a:latin typeface="+mn-lt"/>
              </a:rPr>
              <a:t>Bank </a:t>
            </a:r>
            <a:r>
              <a:rPr lang="en-GB" dirty="0" smtClean="0">
                <a:solidFill>
                  <a:srgbClr val="002060"/>
                </a:solidFill>
                <a:latin typeface="+mn-lt"/>
              </a:rPr>
              <a:t>(</a:t>
            </a:r>
            <a:r>
              <a:rPr lang="en-GB" dirty="0">
                <a:solidFill>
                  <a:srgbClr val="002060"/>
                </a:solidFill>
                <a:latin typeface="+mn-lt"/>
              </a:rPr>
              <a:t>2015), </a:t>
            </a:r>
            <a:r>
              <a:rPr lang="en-GB" dirty="0" err="1" smtClean="0">
                <a:solidFill>
                  <a:srgbClr val="002060"/>
                </a:solidFill>
                <a:latin typeface="+mn-lt"/>
              </a:rPr>
              <a:t>Inchauste</a:t>
            </a:r>
            <a:r>
              <a:rPr lang="en-GB" dirty="0">
                <a:solidFill>
                  <a:srgbClr val="002060"/>
                </a:solidFill>
                <a:latin typeface="+mn-lt"/>
              </a:rPr>
              <a:t>, </a:t>
            </a:r>
            <a:r>
              <a:rPr lang="en-GB" dirty="0" err="1" smtClean="0">
                <a:solidFill>
                  <a:srgbClr val="002060"/>
                </a:solidFill>
                <a:latin typeface="+mn-lt"/>
              </a:rPr>
              <a:t>Lustig</a:t>
            </a:r>
            <a:r>
              <a:rPr lang="en-GB" dirty="0">
                <a:solidFill>
                  <a:srgbClr val="002060"/>
                </a:solidFill>
                <a:latin typeface="+mn-lt"/>
              </a:rPr>
              <a:t>, </a:t>
            </a:r>
            <a:r>
              <a:rPr lang="en-GB" dirty="0" err="1" smtClean="0">
                <a:solidFill>
                  <a:srgbClr val="002060"/>
                </a:solidFill>
                <a:latin typeface="+mn-lt"/>
              </a:rPr>
              <a:t>Maboshe</a:t>
            </a:r>
            <a:r>
              <a:rPr lang="en-GB" dirty="0">
                <a:solidFill>
                  <a:srgbClr val="002060"/>
                </a:solidFill>
                <a:latin typeface="+mn-lt"/>
              </a:rPr>
              <a:t>, </a:t>
            </a:r>
            <a:r>
              <a:rPr lang="en-GB" dirty="0" err="1" smtClean="0">
                <a:solidFill>
                  <a:srgbClr val="002060"/>
                </a:solidFill>
                <a:latin typeface="+mn-lt"/>
              </a:rPr>
              <a:t>Purfield</a:t>
            </a:r>
            <a:r>
              <a:rPr lang="en-GB" dirty="0" smtClean="0">
                <a:solidFill>
                  <a:srgbClr val="002060"/>
                </a:solidFill>
                <a:latin typeface="+mn-lt"/>
              </a:rPr>
              <a:t> &amp; </a:t>
            </a:r>
            <a:r>
              <a:rPr lang="en-GB" dirty="0" err="1" smtClean="0">
                <a:solidFill>
                  <a:srgbClr val="002060"/>
                </a:solidFill>
                <a:latin typeface="+mn-lt"/>
              </a:rPr>
              <a:t>Woolard</a:t>
            </a:r>
            <a:r>
              <a:rPr lang="en-GB" dirty="0" smtClean="0">
                <a:solidFill>
                  <a:srgbClr val="002060"/>
                </a:solidFill>
                <a:latin typeface="+mn-lt"/>
              </a:rPr>
              <a:t> (2015) largely</a:t>
            </a:r>
            <a:endParaRPr lang="en-ZA" dirty="0">
              <a:solidFill>
                <a:srgbClr val="002060"/>
              </a:solidFill>
              <a:latin typeface="+mn-lt"/>
            </a:endParaRPr>
          </a:p>
        </p:txBody>
      </p:sp>
    </p:spTree>
    <p:extLst>
      <p:ext uri="{BB962C8B-B14F-4D97-AF65-F5344CB8AC3E}">
        <p14:creationId xmlns:p14="http://schemas.microsoft.com/office/powerpoint/2010/main" val="2877919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765175"/>
          </a:xfrm>
        </p:spPr>
        <p:txBody>
          <a:bodyPr/>
          <a:lstStyle/>
          <a:p>
            <a:pPr eaLnBrk="1" hangingPunct="1">
              <a:buFont typeface="Wingdings" pitchFamily="2" charset="2"/>
              <a:buNone/>
            </a:pPr>
            <a:r>
              <a:rPr lang="en-GB" altLang="en-US" b="1" smtClean="0">
                <a:solidFill>
                  <a:srgbClr val="002060"/>
                </a:solidFill>
                <a:latin typeface="+mn-lt"/>
                <a:cs typeface="Times New Roman" pitchFamily="18" charset="0"/>
              </a:rPr>
              <a:t>SA Incidence trends</a:t>
            </a:r>
          </a:p>
        </p:txBody>
      </p:sp>
      <p:sp>
        <p:nvSpPr>
          <p:cNvPr id="8195" name="Rectangle 3"/>
          <p:cNvSpPr>
            <a:spLocks noGrp="1" noChangeArrowheads="1"/>
          </p:cNvSpPr>
          <p:nvPr>
            <p:ph type="body" idx="1"/>
          </p:nvPr>
        </p:nvSpPr>
        <p:spPr>
          <a:xfrm>
            <a:off x="0" y="836613"/>
            <a:ext cx="9144000" cy="6021387"/>
          </a:xfrm>
        </p:spPr>
        <p:txBody>
          <a:bodyPr>
            <a:normAutofit/>
          </a:bodyPr>
          <a:lstStyle/>
          <a:p>
            <a:pPr eaLnBrk="1" hangingPunct="1">
              <a:lnSpc>
                <a:spcPct val="80000"/>
              </a:lnSpc>
            </a:pPr>
            <a:r>
              <a:rPr lang="en-US" altLang="en-US" sz="2800" dirty="0" smtClean="0">
                <a:solidFill>
                  <a:srgbClr val="002060"/>
                </a:solidFill>
                <a:latin typeface="+mn-lt"/>
              </a:rPr>
              <a:t>Massive racial differentials started narrowing from mid-1970s, through m</a:t>
            </a:r>
            <a:r>
              <a:rPr lang="en-US" altLang="en-US" sz="2800" dirty="0" smtClean="0">
                <a:solidFill>
                  <a:srgbClr val="002060"/>
                </a:solidFill>
                <a:latin typeface="+mn-lt"/>
                <a:cs typeface="Times New Roman" pitchFamily="18" charset="0"/>
              </a:rPr>
              <a:t>ore social spending and redistribution</a:t>
            </a:r>
          </a:p>
          <a:p>
            <a:pPr>
              <a:lnSpc>
                <a:spcPct val="80000"/>
              </a:lnSpc>
            </a:pPr>
            <a:r>
              <a:rPr lang="en-ZA" altLang="en-US" sz="2800" dirty="0" smtClean="0">
                <a:solidFill>
                  <a:srgbClr val="002060"/>
                </a:solidFill>
                <a:latin typeface="+mn-lt"/>
              </a:rPr>
              <a:t>Social spending </a:t>
            </a:r>
            <a:r>
              <a:rPr lang="en-ZA" altLang="en-US" sz="2800" dirty="0" smtClean="0">
                <a:solidFill>
                  <a:srgbClr val="002060"/>
                </a:solidFill>
                <a:latin typeface="+mn-lt"/>
              </a:rPr>
              <a:t>as share </a:t>
            </a:r>
            <a:r>
              <a:rPr lang="en-ZA" altLang="en-US" sz="2800" dirty="0" smtClean="0">
                <a:solidFill>
                  <a:srgbClr val="002060"/>
                </a:solidFill>
                <a:latin typeface="+mn-lt"/>
              </a:rPr>
              <a:t>of non-interest </a:t>
            </a:r>
            <a:r>
              <a:rPr lang="en-ZA" altLang="en-US" sz="2800" dirty="0" err="1" smtClean="0">
                <a:solidFill>
                  <a:srgbClr val="002060"/>
                </a:solidFill>
                <a:latin typeface="+mn-lt"/>
              </a:rPr>
              <a:t>govt</a:t>
            </a:r>
            <a:r>
              <a:rPr lang="en-ZA" altLang="en-US" sz="2800" dirty="0" smtClean="0">
                <a:solidFill>
                  <a:srgbClr val="002060"/>
                </a:solidFill>
                <a:latin typeface="+mn-lt"/>
              </a:rPr>
              <a:t> spending increased </a:t>
            </a:r>
            <a:r>
              <a:rPr lang="en-ZA" altLang="en-US" sz="2800" dirty="0" smtClean="0">
                <a:solidFill>
                  <a:srgbClr val="002060"/>
                </a:solidFill>
                <a:latin typeface="+mn-lt"/>
              </a:rPr>
              <a:t>sharply:1982 38.7%, 1992 </a:t>
            </a:r>
            <a:r>
              <a:rPr lang="en-ZA" altLang="en-US" sz="2800" dirty="0" smtClean="0">
                <a:solidFill>
                  <a:srgbClr val="002060"/>
                </a:solidFill>
                <a:latin typeface="+mn-lt"/>
              </a:rPr>
              <a:t>44.4</a:t>
            </a:r>
            <a:r>
              <a:rPr lang="en-ZA" altLang="en-US" sz="2800" dirty="0" smtClean="0">
                <a:solidFill>
                  <a:srgbClr val="002060"/>
                </a:solidFill>
                <a:latin typeface="+mn-lt"/>
              </a:rPr>
              <a:t>%, 2009 48.1%</a:t>
            </a:r>
            <a:endParaRPr lang="en-ZA" altLang="en-US" sz="2800" dirty="0" smtClean="0">
              <a:solidFill>
                <a:srgbClr val="002060"/>
              </a:solidFill>
              <a:latin typeface="+mn-lt"/>
            </a:endParaRPr>
          </a:p>
          <a:p>
            <a:pPr eaLnBrk="1" hangingPunct="1">
              <a:lnSpc>
                <a:spcPct val="80000"/>
              </a:lnSpc>
            </a:pPr>
            <a:r>
              <a:rPr lang="en-ZA" altLang="en-US" sz="2800" dirty="0" smtClean="0">
                <a:solidFill>
                  <a:srgbClr val="002060"/>
                </a:solidFill>
                <a:latin typeface="+mn-lt"/>
              </a:rPr>
              <a:t>Most social spending now </a:t>
            </a:r>
            <a:r>
              <a:rPr lang="en-ZA" altLang="en-US" sz="2800" dirty="0" smtClean="0">
                <a:solidFill>
                  <a:srgbClr val="002060"/>
                </a:solidFill>
                <a:latin typeface="+mn-lt"/>
              </a:rPr>
              <a:t>well </a:t>
            </a:r>
            <a:r>
              <a:rPr lang="en-ZA" altLang="en-US" sz="2800" dirty="0" smtClean="0">
                <a:solidFill>
                  <a:srgbClr val="002060"/>
                </a:solidFill>
                <a:latin typeface="+mn-lt"/>
              </a:rPr>
              <a:t>targeted:</a:t>
            </a:r>
          </a:p>
          <a:p>
            <a:pPr lvl="1" eaLnBrk="1" hangingPunct="1">
              <a:lnSpc>
                <a:spcPct val="80000"/>
              </a:lnSpc>
              <a:buFontTx/>
              <a:buChar char="•"/>
            </a:pPr>
            <a:r>
              <a:rPr lang="en-US" altLang="en-US" sz="2400" dirty="0" smtClean="0">
                <a:solidFill>
                  <a:srgbClr val="002060"/>
                </a:solidFill>
                <a:latin typeface="+mn-lt"/>
              </a:rPr>
              <a:t>Social transfers </a:t>
            </a:r>
            <a:r>
              <a:rPr lang="en-US" altLang="en-US" sz="2400" b="1" dirty="0" smtClean="0">
                <a:solidFill>
                  <a:srgbClr val="002060"/>
                </a:solidFill>
                <a:latin typeface="+mn-lt"/>
              </a:rPr>
              <a:t>extremely</a:t>
            </a:r>
            <a:r>
              <a:rPr lang="en-US" altLang="en-US" sz="2400" dirty="0" smtClean="0">
                <a:solidFill>
                  <a:srgbClr val="002060"/>
                </a:solidFill>
                <a:latin typeface="+mn-lt"/>
              </a:rPr>
              <a:t> well targeted, partly through household formation</a:t>
            </a:r>
            <a:endParaRPr lang="en-ZA" altLang="en-US" sz="2400" dirty="0" smtClean="0">
              <a:solidFill>
                <a:srgbClr val="002060"/>
              </a:solidFill>
              <a:latin typeface="+mn-lt"/>
            </a:endParaRPr>
          </a:p>
          <a:p>
            <a:pPr lvl="1" eaLnBrk="1" hangingPunct="1">
              <a:lnSpc>
                <a:spcPct val="80000"/>
              </a:lnSpc>
              <a:buFontTx/>
              <a:buChar char="•"/>
            </a:pPr>
            <a:r>
              <a:rPr lang="en-US" altLang="en-US" sz="2400" dirty="0" smtClean="0">
                <a:solidFill>
                  <a:srgbClr val="002060"/>
                </a:solidFill>
                <a:latin typeface="+mn-lt"/>
              </a:rPr>
              <a:t>Tertiary education not very well targeted</a:t>
            </a:r>
          </a:p>
          <a:p>
            <a:pPr eaLnBrk="1" hangingPunct="1">
              <a:lnSpc>
                <a:spcPct val="80000"/>
              </a:lnSpc>
            </a:pPr>
            <a:r>
              <a:rPr lang="en-US" altLang="en-US" sz="2800" dirty="0" smtClean="0">
                <a:solidFill>
                  <a:srgbClr val="002060"/>
                </a:solidFill>
                <a:latin typeface="+mn-lt"/>
              </a:rPr>
              <a:t>Targeting occurs mainly through three mechanisms:</a:t>
            </a:r>
          </a:p>
          <a:p>
            <a:pPr lvl="1" eaLnBrk="1" hangingPunct="1">
              <a:lnSpc>
                <a:spcPct val="80000"/>
              </a:lnSpc>
              <a:buFont typeface="Wingdings" pitchFamily="2" charset="2"/>
              <a:buChar char="§"/>
            </a:pPr>
            <a:r>
              <a:rPr lang="en-US" altLang="en-US" sz="2400" dirty="0" smtClean="0">
                <a:solidFill>
                  <a:srgbClr val="002060"/>
                </a:solidFill>
                <a:latin typeface="+mn-lt"/>
              </a:rPr>
              <a:t>School enrolment almost universal, the poor have more children</a:t>
            </a:r>
          </a:p>
          <a:p>
            <a:pPr lvl="1" eaLnBrk="1" hangingPunct="1">
              <a:lnSpc>
                <a:spcPct val="80000"/>
              </a:lnSpc>
              <a:buFont typeface="Wingdings" pitchFamily="2" charset="2"/>
              <a:buChar char="§"/>
            </a:pPr>
            <a:r>
              <a:rPr lang="en-US" altLang="en-US" sz="2400" dirty="0" smtClean="0">
                <a:solidFill>
                  <a:srgbClr val="002060"/>
                </a:solidFill>
                <a:latin typeface="+mn-lt"/>
              </a:rPr>
              <a:t>The means test targets spending on grants </a:t>
            </a:r>
          </a:p>
          <a:p>
            <a:pPr lvl="1" eaLnBrk="1" hangingPunct="1">
              <a:lnSpc>
                <a:spcPct val="80000"/>
              </a:lnSpc>
              <a:buFont typeface="Wingdings" pitchFamily="2" charset="2"/>
              <a:buChar char="§"/>
            </a:pPr>
            <a:r>
              <a:rPr lang="en-US" altLang="en-US" sz="2400" dirty="0" smtClean="0">
                <a:solidFill>
                  <a:srgbClr val="002060"/>
                </a:solidFill>
                <a:latin typeface="+mn-lt"/>
              </a:rPr>
              <a:t>The affluent </a:t>
            </a:r>
            <a:r>
              <a:rPr lang="en-US" altLang="en-US" sz="2400" dirty="0" smtClean="0">
                <a:solidFill>
                  <a:srgbClr val="002060"/>
                </a:solidFill>
                <a:latin typeface="+mn-lt"/>
                <a:cs typeface="Times New Roman" pitchFamily="18" charset="0"/>
              </a:rPr>
              <a:t>opt out of </a:t>
            </a:r>
            <a:r>
              <a:rPr lang="en-US" altLang="en-US" sz="2400" dirty="0" smtClean="0">
                <a:solidFill>
                  <a:srgbClr val="002060"/>
                </a:solidFill>
                <a:latin typeface="+mn-lt"/>
              </a:rPr>
              <a:t>public health service</a:t>
            </a:r>
          </a:p>
          <a:p>
            <a:pPr eaLnBrk="1" hangingPunct="1">
              <a:lnSpc>
                <a:spcPct val="80000"/>
              </a:lnSpc>
            </a:pPr>
            <a:r>
              <a:rPr lang="en-US" altLang="en-US" sz="2800" dirty="0" smtClean="0">
                <a:solidFill>
                  <a:srgbClr val="002060"/>
                </a:solidFill>
                <a:latin typeface="+mn-lt"/>
              </a:rPr>
              <a:t>Fiscal incidence ignores </a:t>
            </a:r>
            <a:r>
              <a:rPr lang="en-US" altLang="en-US" sz="2800" b="1" dirty="0" smtClean="0">
                <a:solidFill>
                  <a:srgbClr val="002060"/>
                </a:solidFill>
                <a:latin typeface="+mn-lt"/>
              </a:rPr>
              <a:t>service quality</a:t>
            </a:r>
          </a:p>
          <a:p>
            <a:pPr>
              <a:lnSpc>
                <a:spcPct val="80000"/>
              </a:lnSpc>
              <a:buClr>
                <a:schemeClr val="tx1"/>
              </a:buClr>
            </a:pPr>
            <a:r>
              <a:rPr lang="en-US" altLang="en-US" sz="2800" dirty="0" smtClean="0">
                <a:solidFill>
                  <a:srgbClr val="002060"/>
                </a:solidFill>
                <a:latin typeface="+mn-lt"/>
                <a:cs typeface="Times New Roman" pitchFamily="18" charset="0"/>
              </a:rPr>
              <a:t>Weak link between spending and outcomes</a:t>
            </a:r>
          </a:p>
        </p:txBody>
      </p:sp>
    </p:spTree>
    <p:extLst>
      <p:ext uri="{BB962C8B-B14F-4D97-AF65-F5344CB8AC3E}">
        <p14:creationId xmlns:p14="http://schemas.microsoft.com/office/powerpoint/2010/main" val="725691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solidFill>
                  <a:srgbClr val="002060"/>
                </a:solidFill>
                <a:latin typeface="+mn-lt"/>
              </a:rPr>
              <a:t>Social spending by race, 1949-2006</a:t>
            </a:r>
            <a:endParaRPr lang="en-ZA" b="1" dirty="0">
              <a:solidFill>
                <a:srgbClr val="002060"/>
              </a:solidFill>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09240691"/>
              </p:ext>
            </p:extLst>
          </p:nvPr>
        </p:nvGraphicFramePr>
        <p:xfrm>
          <a:off x="0" y="908050"/>
          <a:ext cx="9144000" cy="59499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98344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79388" y="53975"/>
            <a:ext cx="8964612" cy="1143000"/>
          </a:xfrm>
        </p:spPr>
        <p:txBody>
          <a:bodyPr>
            <a:normAutofit fontScale="90000"/>
          </a:bodyPr>
          <a:lstStyle/>
          <a:p>
            <a:pPr eaLnBrk="1" hangingPunct="1"/>
            <a:r>
              <a:rPr lang="en-US" altLang="en-US" sz="4000" b="1" dirty="0" smtClean="0">
                <a:solidFill>
                  <a:srgbClr val="002060"/>
                </a:solidFill>
                <a:latin typeface="Calibri" pitchFamily="34" charset="0"/>
              </a:rPr>
              <a:t>Real value of maximum annual social pension (1990 Rand)</a:t>
            </a:r>
            <a:endParaRPr lang="en-GB" altLang="en-US" sz="4000" b="1" dirty="0" smtClean="0">
              <a:solidFill>
                <a:srgbClr val="002060"/>
              </a:solidFill>
              <a:latin typeface="Calibri" pitchFamily="34" charset="0"/>
            </a:endParaRP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4278687681"/>
              </p:ext>
            </p:extLst>
          </p:nvPr>
        </p:nvGraphicFramePr>
        <p:xfrm>
          <a:off x="95250" y="1412777"/>
          <a:ext cx="8890000" cy="54214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95975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
                                            <p:graphicEl>
                                              <a:chart seriesIdx="3"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9144000" cy="548680"/>
          </a:xfrm>
        </p:spPr>
        <p:txBody>
          <a:bodyPr>
            <a:normAutofit fontScale="90000"/>
          </a:bodyPr>
          <a:lstStyle/>
          <a:p>
            <a:r>
              <a:rPr lang="en-ZA" sz="3600" b="1" dirty="0">
                <a:solidFill>
                  <a:srgbClr val="002060"/>
                </a:solidFill>
                <a:latin typeface="+mn-lt"/>
              </a:rPr>
              <a:t>Education spending share by race, </a:t>
            </a:r>
            <a:r>
              <a:rPr lang="en-ZA" sz="3600" b="1" dirty="0" smtClean="0">
                <a:solidFill>
                  <a:srgbClr val="002060"/>
                </a:solidFill>
                <a:latin typeface="+mn-lt"/>
              </a:rPr>
              <a:t>1910-1991</a:t>
            </a:r>
            <a:endParaRPr lang="en-ZA" dirty="0">
              <a:solidFill>
                <a:srgbClr val="002060"/>
              </a:solidFill>
              <a:latin typeface="+mn-l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31736340"/>
              </p:ext>
            </p:extLst>
          </p:nvPr>
        </p:nvGraphicFramePr>
        <p:xfrm>
          <a:off x="0" y="460359"/>
          <a:ext cx="9144000" cy="63813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7357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68760"/>
          </a:xfrm>
        </p:spPr>
        <p:txBody>
          <a:bodyPr>
            <a:normAutofit fontScale="90000"/>
          </a:bodyPr>
          <a:lstStyle/>
          <a:p>
            <a:r>
              <a:rPr lang="en-ZA" b="1" dirty="0">
                <a:solidFill>
                  <a:srgbClr val="002060"/>
                </a:solidFill>
                <a:latin typeface="+mn-lt"/>
                <a:cs typeface="Times New Roman" pitchFamily="18" charset="0"/>
              </a:rPr>
              <a:t>Growth of </a:t>
            </a:r>
            <a:r>
              <a:rPr lang="en-ZA" b="1" dirty="0" smtClean="0">
                <a:solidFill>
                  <a:srgbClr val="002060"/>
                </a:solidFill>
                <a:latin typeface="+mn-lt"/>
                <a:cs typeface="Times New Roman" pitchFamily="18" charset="0"/>
              </a:rPr>
              <a:t>real social </a:t>
            </a:r>
            <a:r>
              <a:rPr lang="en-ZA" b="1" dirty="0">
                <a:solidFill>
                  <a:srgbClr val="002060"/>
                </a:solidFill>
                <a:latin typeface="+mn-lt"/>
                <a:cs typeface="Times New Roman" pitchFamily="18" charset="0"/>
              </a:rPr>
              <a:t>expenditure per capita, </a:t>
            </a:r>
            <a:r>
              <a:rPr lang="en-ZA" b="1" dirty="0" smtClean="0">
                <a:solidFill>
                  <a:srgbClr val="002060"/>
                </a:solidFill>
                <a:latin typeface="+mn-lt"/>
                <a:cs typeface="Times New Roman" pitchFamily="18" charset="0"/>
              </a:rPr>
              <a:t>1995-2006 </a:t>
            </a:r>
            <a:r>
              <a:rPr lang="en-ZA" sz="2700" b="1" dirty="0" smtClean="0">
                <a:solidFill>
                  <a:srgbClr val="002060"/>
                </a:solidFill>
                <a:latin typeface="+mn-lt"/>
                <a:cs typeface="Times New Roman" pitchFamily="18" charset="0"/>
              </a:rPr>
              <a:t>(in 2015 Rand values)</a:t>
            </a:r>
            <a:endParaRPr lang="en-ZA" sz="2700" dirty="0">
              <a:solidFill>
                <a:srgbClr val="002060"/>
              </a:solidFill>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06815287"/>
              </p:ext>
            </p:extLst>
          </p:nvPr>
        </p:nvGraphicFramePr>
        <p:xfrm>
          <a:off x="0" y="1341438"/>
          <a:ext cx="9144000" cy="55165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90668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0" y="0"/>
            <a:ext cx="9252520" cy="764704"/>
          </a:xfrm>
        </p:spPr>
        <p:txBody>
          <a:bodyPr>
            <a:noAutofit/>
          </a:bodyPr>
          <a:lstStyle/>
          <a:p>
            <a:pPr eaLnBrk="1" hangingPunct="1">
              <a:defRPr/>
            </a:pPr>
            <a:r>
              <a:rPr lang="en-US" sz="3200" b="1" dirty="0" smtClean="0">
                <a:solidFill>
                  <a:srgbClr val="002060"/>
                </a:solidFill>
                <a:latin typeface="+mn-lt"/>
              </a:rPr>
              <a:t>Historical change in </a:t>
            </a:r>
            <a:r>
              <a:rPr lang="en-US" sz="3200" b="1" dirty="0" smtClean="0">
                <a:solidFill>
                  <a:srgbClr val="002060"/>
                </a:solidFill>
                <a:latin typeface="+mn-lt"/>
              </a:rPr>
              <a:t>real per capita social spending </a:t>
            </a:r>
            <a:r>
              <a:rPr lang="en-US" sz="2800" b="1" dirty="0" smtClean="0">
                <a:solidFill>
                  <a:srgbClr val="002060"/>
                </a:solidFill>
                <a:latin typeface="+mn-lt"/>
              </a:rPr>
              <a:t>(2015 Rand values)</a:t>
            </a:r>
            <a:endParaRPr lang="en-US" sz="2800" b="1" dirty="0" smtClean="0">
              <a:solidFill>
                <a:srgbClr val="002060"/>
              </a:solidFill>
              <a:latin typeface="+mn-lt"/>
            </a:endParaRP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4043340971"/>
              </p:ext>
            </p:extLst>
          </p:nvPr>
        </p:nvGraphicFramePr>
        <p:xfrm>
          <a:off x="-33076" y="980728"/>
          <a:ext cx="9042400" cy="58772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6790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0" bldStep="ptIn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0" categoryIdx="1" bldStep="ptIn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0" categoryIdx="2" bldStep="ptIn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chart seriesIdx="0" categoryIdx="3" bldStep="ptIn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graphicEl>
                                              <a:chart seriesIdx="0" categoryIdx="4" bldStep="ptIn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El"/>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107504" y="981075"/>
            <a:ext cx="8857109" cy="5859463"/>
          </a:xfrm>
          <a:noFill/>
        </p:spPr>
        <p:txBody>
          <a:bodyPr lIns="90488" tIns="44450" rIns="90488" bIns="44450">
            <a:normAutofit fontScale="92500" lnSpcReduction="10000"/>
          </a:bodyPr>
          <a:lstStyle/>
          <a:p>
            <a:pPr eaLnBrk="1" hangingPunct="1">
              <a:buClr>
                <a:schemeClr val="tx2"/>
              </a:buClr>
              <a:buFont typeface="Wingdings" pitchFamily="2" charset="2"/>
              <a:buNone/>
            </a:pPr>
            <a:r>
              <a:rPr lang="en-US" altLang="en-US" sz="3600" b="1" dirty="0" smtClean="0">
                <a:solidFill>
                  <a:srgbClr val="002060"/>
                </a:solidFill>
                <a:latin typeface="+mn-lt"/>
              </a:rPr>
              <a:t>Arrange </a:t>
            </a:r>
            <a:r>
              <a:rPr lang="en-US" altLang="en-US" sz="3600" b="1" dirty="0" smtClean="0">
                <a:solidFill>
                  <a:srgbClr val="002060"/>
                </a:solidFill>
                <a:latin typeface="+mn-lt"/>
              </a:rPr>
              <a:t>population from poorest to richest</a:t>
            </a:r>
          </a:p>
          <a:p>
            <a:pPr>
              <a:buClr>
                <a:schemeClr val="tx2"/>
              </a:buClr>
            </a:pPr>
            <a:r>
              <a:rPr lang="en-ZA" altLang="en-US" b="1" u="sng" dirty="0" smtClean="0">
                <a:solidFill>
                  <a:srgbClr val="002060"/>
                </a:solidFill>
                <a:latin typeface="+mn-lt"/>
              </a:rPr>
              <a:t>Lorenz curve:</a:t>
            </a:r>
            <a:r>
              <a:rPr lang="en-ZA" altLang="en-US" dirty="0" smtClean="0">
                <a:solidFill>
                  <a:srgbClr val="002060"/>
                </a:solidFill>
                <a:latin typeface="+mn-lt"/>
              </a:rPr>
              <a:t> Plot</a:t>
            </a:r>
            <a:r>
              <a:rPr lang="en-US" altLang="en-US" dirty="0" smtClean="0">
                <a:solidFill>
                  <a:srgbClr val="002060"/>
                </a:solidFill>
                <a:latin typeface="+mn-lt"/>
              </a:rPr>
              <a:t> cumulative income vs. cumulative population share</a:t>
            </a:r>
          </a:p>
          <a:p>
            <a:pPr marL="757238" lvl="1" eaLnBrk="1" hangingPunct="1">
              <a:lnSpc>
                <a:spcPct val="120000"/>
              </a:lnSpc>
              <a:buClr>
                <a:schemeClr val="tx2"/>
              </a:buClr>
              <a:buFont typeface="Wingdings" pitchFamily="2" charset="2"/>
              <a:buNone/>
            </a:pPr>
            <a:r>
              <a:rPr lang="en-US" altLang="en-US" sz="2400" dirty="0" smtClean="0">
                <a:solidFill>
                  <a:srgbClr val="002060"/>
                </a:solidFill>
                <a:latin typeface="+mn-lt"/>
              </a:rPr>
              <a:t>Lorenz Curve further from diagonal</a:t>
            </a:r>
            <a:r>
              <a:rPr lang="en-ZA" altLang="en-US" sz="2400" dirty="0" smtClean="0">
                <a:solidFill>
                  <a:srgbClr val="002060"/>
                </a:solidFill>
                <a:latin typeface="+mn-lt"/>
              </a:rPr>
              <a:t>: </a:t>
            </a:r>
            <a:r>
              <a:rPr lang="en-US" altLang="en-US" sz="2400" dirty="0" smtClean="0">
                <a:solidFill>
                  <a:srgbClr val="002060"/>
                </a:solidFill>
                <a:latin typeface="+mn-lt"/>
              </a:rPr>
              <a:t>more inequality</a:t>
            </a:r>
          </a:p>
          <a:p>
            <a:pPr>
              <a:buClr>
                <a:schemeClr val="tx2"/>
              </a:buClr>
            </a:pPr>
            <a:r>
              <a:rPr lang="en-ZA" altLang="en-US" b="1" u="sng" dirty="0" smtClean="0">
                <a:solidFill>
                  <a:srgbClr val="002060"/>
                </a:solidFill>
                <a:latin typeface="+mn-lt"/>
              </a:rPr>
              <a:t>C</a:t>
            </a:r>
            <a:r>
              <a:rPr lang="en-US" altLang="en-US" b="1" u="sng" dirty="0" err="1" smtClean="0">
                <a:solidFill>
                  <a:srgbClr val="002060"/>
                </a:solidFill>
                <a:latin typeface="+mn-lt"/>
              </a:rPr>
              <a:t>oncentration</a:t>
            </a:r>
            <a:r>
              <a:rPr lang="en-US" altLang="en-US" b="1" u="sng" dirty="0" smtClean="0">
                <a:solidFill>
                  <a:srgbClr val="002060"/>
                </a:solidFill>
                <a:latin typeface="+mn-lt"/>
              </a:rPr>
              <a:t> curve</a:t>
            </a:r>
            <a:r>
              <a:rPr lang="en-ZA" altLang="en-US" b="1" u="sng" dirty="0" smtClean="0">
                <a:solidFill>
                  <a:srgbClr val="002060"/>
                </a:solidFill>
                <a:latin typeface="+mn-lt"/>
              </a:rPr>
              <a:t>:</a:t>
            </a:r>
            <a:r>
              <a:rPr lang="en-US" altLang="en-US" dirty="0" smtClean="0">
                <a:solidFill>
                  <a:srgbClr val="002060"/>
                </a:solidFill>
                <a:latin typeface="+mn-lt"/>
              </a:rPr>
              <a:t> </a:t>
            </a:r>
            <a:r>
              <a:rPr lang="en-ZA" altLang="en-US" dirty="0" smtClean="0">
                <a:solidFill>
                  <a:srgbClr val="002060"/>
                </a:solidFill>
                <a:latin typeface="+mn-lt"/>
              </a:rPr>
              <a:t>Plot</a:t>
            </a:r>
            <a:r>
              <a:rPr lang="en-US" altLang="en-US" dirty="0" smtClean="0">
                <a:solidFill>
                  <a:srgbClr val="002060"/>
                </a:solidFill>
                <a:latin typeface="+mn-lt"/>
              </a:rPr>
              <a:t> cumulative benefit vs. cumulative population share</a:t>
            </a:r>
          </a:p>
          <a:p>
            <a:pPr marL="757238" lvl="1" eaLnBrk="1" hangingPunct="1">
              <a:lnSpc>
                <a:spcPct val="50000"/>
              </a:lnSpc>
              <a:buClr>
                <a:schemeClr val="tx2"/>
              </a:buClr>
              <a:buFont typeface="Wingdings" pitchFamily="2" charset="2"/>
              <a:buNone/>
            </a:pPr>
            <a:endParaRPr lang="en-ZA" altLang="en-US" sz="2400" dirty="0" smtClean="0">
              <a:solidFill>
                <a:srgbClr val="002060"/>
              </a:solidFill>
              <a:latin typeface="+mn-lt"/>
            </a:endParaRPr>
          </a:p>
          <a:p>
            <a:pPr marL="757238" lvl="1" eaLnBrk="1" hangingPunct="1">
              <a:lnSpc>
                <a:spcPct val="50000"/>
              </a:lnSpc>
              <a:buClr>
                <a:schemeClr val="tx2"/>
              </a:buClr>
              <a:buFont typeface="Wingdings" pitchFamily="2" charset="2"/>
              <a:buNone/>
            </a:pPr>
            <a:r>
              <a:rPr lang="en-US" altLang="en-US" sz="2400" dirty="0" smtClean="0">
                <a:solidFill>
                  <a:srgbClr val="002060"/>
                </a:solidFill>
                <a:latin typeface="+mn-lt"/>
              </a:rPr>
              <a:t>CC above Lorenz Curve: redistributive</a:t>
            </a:r>
          </a:p>
          <a:p>
            <a:pPr marL="757238" lvl="1" eaLnBrk="1" hangingPunct="1">
              <a:lnSpc>
                <a:spcPct val="120000"/>
              </a:lnSpc>
              <a:buClr>
                <a:schemeClr val="tx2"/>
              </a:buClr>
              <a:buFont typeface="Wingdings" pitchFamily="2" charset="2"/>
              <a:buNone/>
            </a:pPr>
            <a:r>
              <a:rPr lang="en-US" altLang="en-US" sz="2400" dirty="0" smtClean="0">
                <a:solidFill>
                  <a:srgbClr val="002060"/>
                </a:solidFill>
                <a:latin typeface="+mn-lt"/>
              </a:rPr>
              <a:t>CC above diagonal: targeting poor (“per capita redistributive</a:t>
            </a:r>
            <a:r>
              <a:rPr lang="en-US" altLang="en-US" sz="2400" dirty="0" smtClean="0">
                <a:solidFill>
                  <a:srgbClr val="002060"/>
                </a:solidFill>
                <a:latin typeface="+mn-lt"/>
              </a:rPr>
              <a:t>”)</a:t>
            </a:r>
          </a:p>
          <a:p>
            <a:pPr>
              <a:lnSpc>
                <a:spcPct val="90000"/>
              </a:lnSpc>
              <a:buNone/>
              <a:defRPr/>
            </a:pPr>
            <a:r>
              <a:rPr lang="en-US" altLang="en-US" sz="3600" b="1" dirty="0">
                <a:solidFill>
                  <a:srgbClr val="002060"/>
                </a:solidFill>
              </a:rPr>
              <a:t>Concentration coefficient</a:t>
            </a:r>
            <a:r>
              <a:rPr lang="en-US" altLang="en-US" sz="3600" b="1" u="sng" dirty="0">
                <a:solidFill>
                  <a:srgbClr val="002060"/>
                </a:solidFill>
              </a:rPr>
              <a:t> </a:t>
            </a:r>
            <a:r>
              <a:rPr lang="en-US" altLang="en-US" sz="3600" b="1" dirty="0">
                <a:solidFill>
                  <a:srgbClr val="002060"/>
                </a:solidFill>
              </a:rPr>
              <a:t>= </a:t>
            </a:r>
            <a:r>
              <a:rPr lang="en-US" altLang="en-US" sz="3600" b="1" dirty="0" smtClean="0">
                <a:solidFill>
                  <a:srgbClr val="002060"/>
                </a:solidFill>
              </a:rPr>
              <a:t>% of area </a:t>
            </a:r>
            <a:r>
              <a:rPr lang="en-US" altLang="en-US" sz="3600" b="1" dirty="0">
                <a:solidFill>
                  <a:srgbClr val="002060"/>
                </a:solidFill>
              </a:rPr>
              <a:t>between concentration curve and </a:t>
            </a:r>
            <a:r>
              <a:rPr lang="en-US" altLang="en-US" sz="3600" b="1" dirty="0" smtClean="0">
                <a:solidFill>
                  <a:srgbClr val="002060"/>
                </a:solidFill>
              </a:rPr>
              <a:t>diagonal </a:t>
            </a:r>
            <a:r>
              <a:rPr lang="en-US" altLang="en-US" dirty="0" smtClean="0">
                <a:solidFill>
                  <a:srgbClr val="002060"/>
                </a:solidFill>
              </a:rPr>
              <a:t>(similar </a:t>
            </a:r>
            <a:r>
              <a:rPr lang="en-US" altLang="en-US" dirty="0">
                <a:solidFill>
                  <a:srgbClr val="002060"/>
                </a:solidFill>
              </a:rPr>
              <a:t>to </a:t>
            </a:r>
            <a:r>
              <a:rPr lang="en-US" altLang="en-US" dirty="0" err="1" smtClean="0">
                <a:solidFill>
                  <a:srgbClr val="002060"/>
                </a:solidFill>
              </a:rPr>
              <a:t>Gini</a:t>
            </a:r>
            <a:r>
              <a:rPr lang="en-US" altLang="en-US" dirty="0" smtClean="0">
                <a:solidFill>
                  <a:srgbClr val="002060"/>
                </a:solidFill>
              </a:rPr>
              <a:t>)</a:t>
            </a:r>
            <a:endParaRPr lang="en-US" altLang="en-US" dirty="0">
              <a:solidFill>
                <a:srgbClr val="002060"/>
              </a:solidFill>
            </a:endParaRPr>
          </a:p>
          <a:p>
            <a:pPr>
              <a:lnSpc>
                <a:spcPct val="90000"/>
              </a:lnSpc>
              <a:defRPr/>
            </a:pPr>
            <a:r>
              <a:rPr lang="en-US" altLang="en-US" dirty="0" smtClean="0">
                <a:solidFill>
                  <a:srgbClr val="002060"/>
                </a:solidFill>
              </a:rPr>
              <a:t>Concentration </a:t>
            </a:r>
            <a:r>
              <a:rPr lang="en-US" altLang="en-US" dirty="0">
                <a:solidFill>
                  <a:srgbClr val="002060"/>
                </a:solidFill>
              </a:rPr>
              <a:t>curves can lie above the diagonal – area above diagonal is subtracted (i.e. contributes negative value)</a:t>
            </a:r>
          </a:p>
          <a:p>
            <a:pPr marL="757238" lvl="1" eaLnBrk="1" hangingPunct="1">
              <a:lnSpc>
                <a:spcPct val="120000"/>
              </a:lnSpc>
              <a:buClr>
                <a:schemeClr val="tx2"/>
              </a:buClr>
              <a:buFont typeface="Wingdings" pitchFamily="2" charset="2"/>
              <a:buNone/>
            </a:pPr>
            <a:endParaRPr lang="en-US" altLang="en-US" sz="2400" dirty="0" smtClean="0">
              <a:solidFill>
                <a:srgbClr val="002060"/>
              </a:solidFill>
              <a:latin typeface="+mn-lt"/>
            </a:endParaRPr>
          </a:p>
        </p:txBody>
      </p:sp>
      <p:sp>
        <p:nvSpPr>
          <p:cNvPr id="17411" name="Rectangle 3"/>
          <p:cNvSpPr>
            <a:spLocks noGrp="1" noChangeArrowheads="1"/>
          </p:cNvSpPr>
          <p:nvPr>
            <p:ph type="title"/>
          </p:nvPr>
        </p:nvSpPr>
        <p:spPr>
          <a:xfrm>
            <a:off x="228600" y="0"/>
            <a:ext cx="8591550" cy="990600"/>
          </a:xfrm>
        </p:spPr>
        <p:txBody>
          <a:bodyPr/>
          <a:lstStyle/>
          <a:p>
            <a:pPr eaLnBrk="1" hangingPunct="1"/>
            <a:r>
              <a:rPr lang="en-ZA" altLang="en-US" sz="4800" b="1" dirty="0" smtClean="0">
                <a:solidFill>
                  <a:srgbClr val="002060"/>
                </a:solidFill>
                <a:latin typeface="+mn-lt"/>
              </a:rPr>
              <a:t>Lorenz &amp; c</a:t>
            </a:r>
            <a:r>
              <a:rPr lang="en-US" altLang="en-US" sz="4800" b="1" dirty="0" err="1" smtClean="0">
                <a:solidFill>
                  <a:srgbClr val="002060"/>
                </a:solidFill>
                <a:latin typeface="+mn-lt"/>
              </a:rPr>
              <a:t>oncentration</a:t>
            </a:r>
            <a:r>
              <a:rPr lang="en-US" altLang="en-US" sz="4800" b="1" dirty="0" smtClean="0">
                <a:solidFill>
                  <a:srgbClr val="002060"/>
                </a:solidFill>
                <a:latin typeface="+mn-lt"/>
              </a:rPr>
              <a:t> curve</a:t>
            </a:r>
            <a:r>
              <a:rPr lang="en-ZA" altLang="en-US" sz="4800" b="1" dirty="0" smtClean="0">
                <a:solidFill>
                  <a:srgbClr val="002060"/>
                </a:solidFill>
                <a:latin typeface="+mn-lt"/>
              </a:rPr>
              <a:t>s</a:t>
            </a:r>
            <a:endParaRPr lang="en-US" altLang="en-US" sz="4800" b="1" dirty="0" smtClean="0">
              <a:solidFill>
                <a:srgbClr val="002060"/>
              </a:solidFill>
              <a:latin typeface="+mn-lt"/>
            </a:endParaRPr>
          </a:p>
        </p:txBody>
      </p:sp>
    </p:spTree>
    <p:extLst>
      <p:ext uri="{BB962C8B-B14F-4D97-AF65-F5344CB8AC3E}">
        <p14:creationId xmlns:p14="http://schemas.microsoft.com/office/powerpoint/2010/main" val="282871309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0921" y="0"/>
            <a:ext cx="9144000" cy="941116"/>
          </a:xfrm>
        </p:spPr>
        <p:txBody>
          <a:bodyPr>
            <a:noAutofit/>
          </a:bodyPr>
          <a:lstStyle/>
          <a:p>
            <a:pPr eaLnBrk="1" hangingPunct="1"/>
            <a:r>
              <a:rPr lang="en-US" altLang="en-US" sz="3600" b="1" dirty="0" smtClean="0">
                <a:solidFill>
                  <a:srgbClr val="002060"/>
                </a:solidFill>
                <a:latin typeface="+mn-lt"/>
              </a:rPr>
              <a:t>Lorenz curve &amp; social transfers concentration curve, SA 1995</a:t>
            </a: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846189127"/>
              </p:ext>
            </p:extLst>
          </p:nvPr>
        </p:nvGraphicFramePr>
        <p:xfrm>
          <a:off x="0" y="958850"/>
          <a:ext cx="9093200" cy="58547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70614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rrowheads="1"/>
          </p:cNvSpPr>
          <p:nvPr>
            <p:ph type="title"/>
          </p:nvPr>
        </p:nvSpPr>
        <p:spPr>
          <a:xfrm>
            <a:off x="0" y="486"/>
            <a:ext cx="9144000" cy="764218"/>
          </a:xfrm>
        </p:spPr>
        <p:txBody>
          <a:bodyPr/>
          <a:lstStyle/>
          <a:p>
            <a:r>
              <a:rPr lang="en-US" altLang="en-US" sz="3200" b="1" dirty="0" smtClean="0">
                <a:solidFill>
                  <a:srgbClr val="002060"/>
                </a:solidFill>
                <a:latin typeface="+mn-lt"/>
              </a:rPr>
              <a:t>Concentration curves, all social services 2006</a:t>
            </a:r>
          </a:p>
        </p:txBody>
      </p:sp>
      <p:graphicFrame>
        <p:nvGraphicFramePr>
          <p:cNvPr id="2" name="Object 2"/>
          <p:cNvGraphicFramePr>
            <a:graphicFrameLocks noGrp="1" noChangeAspect="1"/>
          </p:cNvGraphicFramePr>
          <p:nvPr>
            <p:ph type="chart" idx="1"/>
            <p:extLst>
              <p:ext uri="{D42A27DB-BD31-4B8C-83A1-F6EECF244321}">
                <p14:modId xmlns:p14="http://schemas.microsoft.com/office/powerpoint/2010/main" val="2613788048"/>
              </p:ext>
            </p:extLst>
          </p:nvPr>
        </p:nvGraphicFramePr>
        <p:xfrm>
          <a:off x="12428" y="764704"/>
          <a:ext cx="9131572" cy="59766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805641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graphicEl>
                                              <a:chart seriesIdx="4"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graphicEl>
                                              <a:chart seriesIdx="5"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chart seriesIdx="6"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graphicEl>
                                              <a:chart seriesIdx="7"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0" y="0"/>
            <a:ext cx="9144000" cy="571500"/>
          </a:xfrm>
        </p:spPr>
        <p:txBody>
          <a:bodyPr>
            <a:normAutofit fontScale="90000"/>
          </a:bodyPr>
          <a:lstStyle/>
          <a:p>
            <a:r>
              <a:rPr lang="en-US" altLang="en-US" sz="3200" b="1" smtClean="0">
                <a:solidFill>
                  <a:srgbClr val="002060"/>
                </a:solidFill>
                <a:latin typeface="+mn-lt"/>
              </a:rPr>
              <a:t>Targeting of social spending in SA 1995, 2000 &amp; 2006</a:t>
            </a:r>
          </a:p>
        </p:txBody>
      </p:sp>
      <p:pic>
        <p:nvPicPr>
          <p:cNvPr id="23555" name="Picture 2"/>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a:xfrm>
            <a:off x="214313" y="571500"/>
            <a:ext cx="8715375" cy="6286500"/>
          </a:xfrm>
        </p:spPr>
      </p:pic>
    </p:spTree>
    <p:extLst>
      <p:ext uri="{BB962C8B-B14F-4D97-AF65-F5344CB8AC3E}">
        <p14:creationId xmlns:p14="http://schemas.microsoft.com/office/powerpoint/2010/main" val="554294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0" y="0"/>
            <a:ext cx="9144000" cy="1428750"/>
          </a:xfrm>
        </p:spPr>
        <p:txBody>
          <a:bodyPr/>
          <a:lstStyle/>
          <a:p>
            <a:r>
              <a:rPr lang="en-US" altLang="en-US" sz="3200" b="1" smtClean="0">
                <a:solidFill>
                  <a:srgbClr val="002060"/>
                </a:solidFill>
                <a:latin typeface="+mn-lt"/>
              </a:rPr>
              <a:t>Targeting of SA social spending 1995, 2000 &amp; 2006 </a:t>
            </a:r>
            <a:r>
              <a:rPr lang="en-US" altLang="en-US" sz="2400" smtClean="0">
                <a:solidFill>
                  <a:srgbClr val="002060"/>
                </a:solidFill>
                <a:latin typeface="+mn-lt"/>
              </a:rPr>
              <a:t>(alternative representation of concentration curves – distance above diagonal)</a:t>
            </a:r>
            <a:endParaRPr lang="en-US" altLang="en-US" sz="3200" smtClean="0">
              <a:solidFill>
                <a:srgbClr val="002060"/>
              </a:solidFill>
              <a:latin typeface="+mn-lt"/>
            </a:endParaRPr>
          </a:p>
        </p:txBody>
      </p:sp>
      <p:pic>
        <p:nvPicPr>
          <p:cNvPr id="24579" name="Picture 2"/>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a:xfrm>
            <a:off x="0" y="1428750"/>
            <a:ext cx="9144000" cy="5286375"/>
          </a:xfrm>
        </p:spPr>
      </p:pic>
    </p:spTree>
    <p:extLst>
      <p:ext uri="{BB962C8B-B14F-4D97-AF65-F5344CB8AC3E}">
        <p14:creationId xmlns:p14="http://schemas.microsoft.com/office/powerpoint/2010/main" val="1971408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44450"/>
            <a:ext cx="8964613" cy="1143000"/>
          </a:xfrm>
        </p:spPr>
        <p:txBody>
          <a:bodyPr>
            <a:normAutofit fontScale="90000"/>
          </a:bodyPr>
          <a:lstStyle/>
          <a:p>
            <a:r>
              <a:rPr lang="en-US" altLang="en-US" sz="3200" b="1" dirty="0" smtClean="0">
                <a:solidFill>
                  <a:srgbClr val="002060"/>
                </a:solidFill>
                <a:latin typeface="+mn-lt"/>
              </a:rPr>
              <a:t>Per capita benefits of social spending by </a:t>
            </a:r>
            <a:r>
              <a:rPr lang="en-US" altLang="en-US" sz="3200" b="1" dirty="0" smtClean="0">
                <a:solidFill>
                  <a:srgbClr val="002060"/>
                </a:solidFill>
                <a:latin typeface="+mn-lt"/>
              </a:rPr>
              <a:t>pre-grant income quintile, </a:t>
            </a:r>
            <a:r>
              <a:rPr lang="en-US" altLang="en-US" sz="3200" b="1" dirty="0" smtClean="0">
                <a:solidFill>
                  <a:srgbClr val="002060"/>
                </a:solidFill>
                <a:latin typeface="+mn-lt"/>
              </a:rPr>
              <a:t>1995, 2000 &amp; 2006 </a:t>
            </a:r>
            <a:r>
              <a:rPr lang="en-US" altLang="en-US" sz="2400" dirty="0" smtClean="0">
                <a:solidFill>
                  <a:srgbClr val="002060"/>
                </a:solidFill>
                <a:latin typeface="+mn-lt"/>
              </a:rPr>
              <a:t>(in constant </a:t>
            </a:r>
            <a:r>
              <a:rPr lang="en-US" altLang="en-US" sz="2400" dirty="0" smtClean="0">
                <a:solidFill>
                  <a:srgbClr val="002060"/>
                </a:solidFill>
                <a:latin typeface="+mn-lt"/>
              </a:rPr>
              <a:t>2015 </a:t>
            </a:r>
            <a:r>
              <a:rPr lang="en-US" altLang="en-US" sz="2400" dirty="0" smtClean="0">
                <a:solidFill>
                  <a:srgbClr val="002060"/>
                </a:solidFill>
                <a:latin typeface="+mn-lt"/>
              </a:rPr>
              <a:t>Rand </a:t>
            </a:r>
            <a:r>
              <a:rPr lang="en-US" altLang="en-US" sz="2400" dirty="0" smtClean="0">
                <a:solidFill>
                  <a:srgbClr val="002060"/>
                </a:solidFill>
                <a:latin typeface="+mn-lt"/>
              </a:rPr>
              <a:t>values)</a:t>
            </a:r>
            <a:r>
              <a:rPr lang="en-US" altLang="en-US" sz="800" dirty="0" smtClean="0">
                <a:solidFill>
                  <a:srgbClr val="002060"/>
                </a:solidFill>
                <a:latin typeface="+mn-lt"/>
              </a:rPr>
              <a:t>(2000 R values inflated by 2.313)</a:t>
            </a:r>
            <a:endParaRPr lang="en-US" altLang="en-US" sz="800" dirty="0" smtClean="0">
              <a:solidFill>
                <a:srgbClr val="002060"/>
              </a:solidFill>
              <a:latin typeface="+mn-lt"/>
            </a:endParaRPr>
          </a:p>
        </p:txBody>
      </p:sp>
      <p:graphicFrame>
        <p:nvGraphicFramePr>
          <p:cNvPr id="2" name="Object 2"/>
          <p:cNvGraphicFramePr>
            <a:graphicFrameLocks noGrp="1" noChangeAspect="1"/>
          </p:cNvGraphicFramePr>
          <p:nvPr>
            <p:ph type="chart" idx="1"/>
            <p:extLst>
              <p:ext uri="{D42A27DB-BD31-4B8C-83A1-F6EECF244321}">
                <p14:modId xmlns:p14="http://schemas.microsoft.com/office/powerpoint/2010/main" val="3327873403"/>
              </p:ext>
            </p:extLst>
          </p:nvPr>
        </p:nvGraphicFramePr>
        <p:xfrm>
          <a:off x="122238" y="1319213"/>
          <a:ext cx="8863012" cy="53721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8191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44450"/>
            <a:ext cx="8964613" cy="1143000"/>
          </a:xfrm>
        </p:spPr>
        <p:txBody>
          <a:bodyPr>
            <a:normAutofit/>
          </a:bodyPr>
          <a:lstStyle/>
          <a:p>
            <a:r>
              <a:rPr lang="en-US" altLang="en-US" sz="3200" b="1" dirty="0" smtClean="0">
                <a:solidFill>
                  <a:srgbClr val="002060"/>
                </a:solidFill>
                <a:latin typeface="+mn-lt"/>
              </a:rPr>
              <a:t>Per capita benefits of social spending by race, 1995, 2000 &amp; 2006 </a:t>
            </a:r>
            <a:r>
              <a:rPr lang="en-US" altLang="en-US" sz="2400" dirty="0" smtClean="0">
                <a:solidFill>
                  <a:srgbClr val="002060"/>
                </a:solidFill>
                <a:latin typeface="+mn-lt"/>
              </a:rPr>
              <a:t>(in constant </a:t>
            </a:r>
            <a:r>
              <a:rPr lang="en-US" altLang="en-US" sz="2400" dirty="0" smtClean="0">
                <a:solidFill>
                  <a:srgbClr val="002060"/>
                </a:solidFill>
                <a:latin typeface="+mn-lt"/>
              </a:rPr>
              <a:t>2015 </a:t>
            </a:r>
            <a:r>
              <a:rPr lang="en-US" altLang="en-US" sz="2400" dirty="0" smtClean="0">
                <a:solidFill>
                  <a:srgbClr val="002060"/>
                </a:solidFill>
                <a:latin typeface="+mn-lt"/>
              </a:rPr>
              <a:t>Rand </a:t>
            </a:r>
            <a:r>
              <a:rPr lang="en-US" altLang="en-US" sz="2400" dirty="0" smtClean="0">
                <a:solidFill>
                  <a:srgbClr val="002060"/>
                </a:solidFill>
                <a:latin typeface="+mn-lt"/>
              </a:rPr>
              <a:t>values)</a:t>
            </a:r>
            <a:r>
              <a:rPr lang="en-US" altLang="en-US" sz="800" dirty="0" smtClean="0">
                <a:solidFill>
                  <a:srgbClr val="002060"/>
                </a:solidFill>
                <a:latin typeface="+mn-lt"/>
              </a:rPr>
              <a:t>(2000 R values inflated by 2.313)</a:t>
            </a:r>
            <a:endParaRPr lang="en-US" altLang="en-US" sz="800" dirty="0" smtClean="0">
              <a:solidFill>
                <a:srgbClr val="002060"/>
              </a:solidFill>
              <a:latin typeface="+mn-lt"/>
            </a:endParaRPr>
          </a:p>
        </p:txBody>
      </p:sp>
      <p:graphicFrame>
        <p:nvGraphicFramePr>
          <p:cNvPr id="2" name="Object 2"/>
          <p:cNvGraphicFramePr>
            <a:graphicFrameLocks noGrp="1" noChangeAspect="1"/>
          </p:cNvGraphicFramePr>
          <p:nvPr>
            <p:ph type="chart" idx="1"/>
            <p:extLst>
              <p:ext uri="{D42A27DB-BD31-4B8C-83A1-F6EECF244321}">
                <p14:modId xmlns:p14="http://schemas.microsoft.com/office/powerpoint/2010/main" val="383385818"/>
              </p:ext>
            </p:extLst>
          </p:nvPr>
        </p:nvGraphicFramePr>
        <p:xfrm>
          <a:off x="122238" y="1319213"/>
          <a:ext cx="8863012" cy="53721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90097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4"/>
          <p:cNvGrpSpPr>
            <a:grpSpLocks noChangeAspect="1"/>
          </p:cNvGrpSpPr>
          <p:nvPr/>
        </p:nvGrpSpPr>
        <p:grpSpPr bwMode="auto">
          <a:xfrm>
            <a:off x="0" y="44450"/>
            <a:ext cx="9309100" cy="6943725"/>
            <a:chOff x="0" y="28"/>
            <a:chExt cx="5864" cy="4374"/>
          </a:xfrm>
        </p:grpSpPr>
        <p:sp>
          <p:nvSpPr>
            <p:cNvPr id="27651" name="AutoShape 3"/>
            <p:cNvSpPr>
              <a:spLocks noChangeAspect="1" noChangeArrowheads="1" noTextEdit="1"/>
            </p:cNvSpPr>
            <p:nvPr/>
          </p:nvSpPr>
          <p:spPr bwMode="auto">
            <a:xfrm>
              <a:off x="0" y="28"/>
              <a:ext cx="5760" cy="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p>
          </p:txBody>
        </p:sp>
        <p:sp>
          <p:nvSpPr>
            <p:cNvPr id="27652" name="Rectangle 5"/>
            <p:cNvSpPr>
              <a:spLocks noChangeArrowheads="1"/>
            </p:cNvSpPr>
            <p:nvPr/>
          </p:nvSpPr>
          <p:spPr bwMode="auto">
            <a:xfrm>
              <a:off x="0" y="30"/>
              <a:ext cx="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af-ZA" altLang="en-US" sz="2400">
                <a:solidFill>
                  <a:srgbClr val="000066"/>
                </a:solidFill>
              </a:endParaRPr>
            </a:p>
          </p:txBody>
        </p:sp>
        <p:sp>
          <p:nvSpPr>
            <p:cNvPr id="27653" name="Rectangle 6"/>
            <p:cNvSpPr>
              <a:spLocks noChangeArrowheads="1"/>
            </p:cNvSpPr>
            <p:nvPr/>
          </p:nvSpPr>
          <p:spPr bwMode="auto">
            <a:xfrm>
              <a:off x="491" y="30"/>
              <a:ext cx="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af-ZA" altLang="en-US" sz="2400">
                <a:solidFill>
                  <a:srgbClr val="000066"/>
                </a:solidFill>
              </a:endParaRPr>
            </a:p>
          </p:txBody>
        </p:sp>
        <p:sp>
          <p:nvSpPr>
            <p:cNvPr id="27654" name="Rectangle 7"/>
            <p:cNvSpPr>
              <a:spLocks noChangeArrowheads="1"/>
            </p:cNvSpPr>
            <p:nvPr/>
          </p:nvSpPr>
          <p:spPr bwMode="auto">
            <a:xfrm>
              <a:off x="573" y="30"/>
              <a:ext cx="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af-ZA" altLang="en-US" sz="2400">
                <a:solidFill>
                  <a:srgbClr val="000066"/>
                </a:solidFill>
              </a:endParaRPr>
            </a:p>
          </p:txBody>
        </p:sp>
        <p:sp>
          <p:nvSpPr>
            <p:cNvPr id="27655" name="Rectangle 8"/>
            <p:cNvSpPr>
              <a:spLocks noChangeArrowheads="1"/>
            </p:cNvSpPr>
            <p:nvPr/>
          </p:nvSpPr>
          <p:spPr bwMode="auto">
            <a:xfrm>
              <a:off x="626" y="30"/>
              <a:ext cx="112"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2100" b="1">
                  <a:solidFill>
                    <a:srgbClr val="000000"/>
                  </a:solidFill>
                </a:rPr>
                <a:t> </a:t>
              </a:r>
              <a:endParaRPr lang="en-US" altLang="en-US" sz="2400">
                <a:solidFill>
                  <a:srgbClr val="000066"/>
                </a:solidFill>
              </a:endParaRPr>
            </a:p>
          </p:txBody>
        </p:sp>
        <p:sp>
          <p:nvSpPr>
            <p:cNvPr id="27656" name="Rectangle 9"/>
            <p:cNvSpPr>
              <a:spLocks noChangeArrowheads="1"/>
            </p:cNvSpPr>
            <p:nvPr/>
          </p:nvSpPr>
          <p:spPr bwMode="auto">
            <a:xfrm>
              <a:off x="24" y="30"/>
              <a:ext cx="565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US" altLang="en-US" sz="2400" b="1" dirty="0">
                  <a:solidFill>
                    <a:srgbClr val="000000"/>
                  </a:solidFill>
                </a:rPr>
                <a:t>Share of the poorest  40% in social spending benefits, 2006 </a:t>
              </a:r>
              <a:endParaRPr lang="en-US" altLang="en-US" sz="2400" dirty="0">
                <a:solidFill>
                  <a:srgbClr val="000066"/>
                </a:solidFill>
              </a:endParaRPr>
            </a:p>
          </p:txBody>
        </p:sp>
        <p:sp>
          <p:nvSpPr>
            <p:cNvPr id="27657" name="Rectangle 11"/>
            <p:cNvSpPr>
              <a:spLocks noChangeArrowheads="1"/>
            </p:cNvSpPr>
            <p:nvPr/>
          </p:nvSpPr>
          <p:spPr bwMode="auto">
            <a:xfrm>
              <a:off x="4664" y="30"/>
              <a:ext cx="112"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2100" b="1">
                  <a:solidFill>
                    <a:srgbClr val="000000"/>
                  </a:solidFill>
                </a:rPr>
                <a:t> </a:t>
              </a:r>
              <a:endParaRPr lang="en-US" altLang="en-US" sz="2400">
                <a:solidFill>
                  <a:srgbClr val="000066"/>
                </a:solidFill>
              </a:endParaRPr>
            </a:p>
          </p:txBody>
        </p:sp>
        <p:grpSp>
          <p:nvGrpSpPr>
            <p:cNvPr id="27658" name="Group 83"/>
            <p:cNvGrpSpPr>
              <a:grpSpLocks/>
            </p:cNvGrpSpPr>
            <p:nvPr/>
          </p:nvGrpSpPr>
          <p:grpSpPr bwMode="auto">
            <a:xfrm>
              <a:off x="24" y="334"/>
              <a:ext cx="5707" cy="3961"/>
              <a:chOff x="24" y="334"/>
              <a:chExt cx="5707" cy="3961"/>
            </a:xfrm>
          </p:grpSpPr>
          <p:sp>
            <p:nvSpPr>
              <p:cNvPr id="27660" name="Rectangle 12"/>
              <p:cNvSpPr>
                <a:spLocks noChangeArrowheads="1"/>
              </p:cNvSpPr>
              <p:nvPr/>
            </p:nvSpPr>
            <p:spPr bwMode="auto">
              <a:xfrm>
                <a:off x="24" y="334"/>
                <a:ext cx="5707" cy="3961"/>
              </a:xfrm>
              <a:prstGeom prst="rect">
                <a:avLst/>
              </a:prstGeom>
              <a:noFill/>
              <a:ln w="1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dirty="0">
                  <a:solidFill>
                    <a:srgbClr val="000066"/>
                  </a:solidFill>
                  <a:latin typeface="+mn-lt"/>
                </a:endParaRPr>
              </a:p>
            </p:txBody>
          </p:sp>
          <p:sp>
            <p:nvSpPr>
              <p:cNvPr id="27661" name="Rectangle 13"/>
              <p:cNvSpPr>
                <a:spLocks noChangeArrowheads="1"/>
              </p:cNvSpPr>
              <p:nvPr/>
            </p:nvSpPr>
            <p:spPr bwMode="auto">
              <a:xfrm>
                <a:off x="349" y="450"/>
                <a:ext cx="5332" cy="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62" name="Line 14"/>
              <p:cNvSpPr>
                <a:spLocks noChangeShapeType="1"/>
              </p:cNvSpPr>
              <p:nvPr/>
            </p:nvSpPr>
            <p:spPr bwMode="auto">
              <a:xfrm>
                <a:off x="349" y="2899"/>
                <a:ext cx="533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63" name="Line 15"/>
              <p:cNvSpPr>
                <a:spLocks noChangeShapeType="1"/>
              </p:cNvSpPr>
              <p:nvPr/>
            </p:nvSpPr>
            <p:spPr bwMode="auto">
              <a:xfrm>
                <a:off x="349" y="2550"/>
                <a:ext cx="533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64" name="Line 16"/>
              <p:cNvSpPr>
                <a:spLocks noChangeShapeType="1"/>
              </p:cNvSpPr>
              <p:nvPr/>
            </p:nvSpPr>
            <p:spPr bwMode="auto">
              <a:xfrm>
                <a:off x="349" y="2200"/>
                <a:ext cx="533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65" name="Line 17"/>
              <p:cNvSpPr>
                <a:spLocks noChangeShapeType="1"/>
              </p:cNvSpPr>
              <p:nvPr/>
            </p:nvSpPr>
            <p:spPr bwMode="auto">
              <a:xfrm>
                <a:off x="349" y="1850"/>
                <a:ext cx="533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66" name="Line 18"/>
              <p:cNvSpPr>
                <a:spLocks noChangeShapeType="1"/>
              </p:cNvSpPr>
              <p:nvPr/>
            </p:nvSpPr>
            <p:spPr bwMode="auto">
              <a:xfrm>
                <a:off x="349" y="1500"/>
                <a:ext cx="533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67" name="Line 19"/>
              <p:cNvSpPr>
                <a:spLocks noChangeShapeType="1"/>
              </p:cNvSpPr>
              <p:nvPr/>
            </p:nvSpPr>
            <p:spPr bwMode="auto">
              <a:xfrm>
                <a:off x="349" y="1150"/>
                <a:ext cx="533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68" name="Line 20"/>
              <p:cNvSpPr>
                <a:spLocks noChangeShapeType="1"/>
              </p:cNvSpPr>
              <p:nvPr/>
            </p:nvSpPr>
            <p:spPr bwMode="auto">
              <a:xfrm>
                <a:off x="349" y="800"/>
                <a:ext cx="533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69" name="Line 21"/>
              <p:cNvSpPr>
                <a:spLocks noChangeShapeType="1"/>
              </p:cNvSpPr>
              <p:nvPr/>
            </p:nvSpPr>
            <p:spPr bwMode="auto">
              <a:xfrm>
                <a:off x="349" y="450"/>
                <a:ext cx="533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70" name="Rectangle 22"/>
              <p:cNvSpPr>
                <a:spLocks noChangeArrowheads="1"/>
              </p:cNvSpPr>
              <p:nvPr/>
            </p:nvSpPr>
            <p:spPr bwMode="auto">
              <a:xfrm>
                <a:off x="349" y="450"/>
                <a:ext cx="5332" cy="2799"/>
              </a:xfrm>
              <a:prstGeom prst="rect">
                <a:avLst/>
              </a:prstGeom>
              <a:noFill/>
              <a:ln w="1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71" name="Rectangle 23"/>
              <p:cNvSpPr>
                <a:spLocks noChangeArrowheads="1"/>
              </p:cNvSpPr>
              <p:nvPr/>
            </p:nvSpPr>
            <p:spPr bwMode="auto">
              <a:xfrm>
                <a:off x="526" y="1533"/>
                <a:ext cx="237" cy="1716"/>
              </a:xfrm>
              <a:prstGeom prst="rect">
                <a:avLst/>
              </a:prstGeom>
              <a:solidFill>
                <a:srgbClr val="9999FF"/>
              </a:solidFill>
              <a:ln w="6">
                <a:solidFill>
                  <a:srgbClr val="000000"/>
                </a:solidFill>
                <a:miter lim="800000"/>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72" name="Rectangle 24"/>
              <p:cNvSpPr>
                <a:spLocks noChangeArrowheads="1"/>
              </p:cNvSpPr>
              <p:nvPr/>
            </p:nvSpPr>
            <p:spPr bwMode="auto">
              <a:xfrm>
                <a:off x="1119" y="3065"/>
                <a:ext cx="236" cy="184"/>
              </a:xfrm>
              <a:prstGeom prst="rect">
                <a:avLst/>
              </a:prstGeom>
              <a:solidFill>
                <a:srgbClr val="FF6600"/>
              </a:solidFill>
              <a:ln w="6">
                <a:solidFill>
                  <a:srgbClr val="000000"/>
                </a:solidFill>
                <a:miter lim="800000"/>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FF0000"/>
                  </a:solidFill>
                </a:endParaRPr>
              </a:p>
            </p:txBody>
          </p:sp>
          <p:sp>
            <p:nvSpPr>
              <p:cNvPr id="27673" name="Rectangle 25"/>
              <p:cNvSpPr>
                <a:spLocks noChangeArrowheads="1"/>
              </p:cNvSpPr>
              <p:nvPr/>
            </p:nvSpPr>
            <p:spPr bwMode="auto">
              <a:xfrm>
                <a:off x="1711" y="1089"/>
                <a:ext cx="237" cy="2160"/>
              </a:xfrm>
              <a:prstGeom prst="rect">
                <a:avLst/>
              </a:prstGeom>
              <a:solidFill>
                <a:srgbClr val="9999FF"/>
              </a:solidFill>
              <a:ln w="6">
                <a:solidFill>
                  <a:srgbClr val="000000"/>
                </a:solidFill>
                <a:miter lim="800000"/>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74" name="Rectangle 26"/>
              <p:cNvSpPr>
                <a:spLocks noChangeArrowheads="1"/>
              </p:cNvSpPr>
              <p:nvPr/>
            </p:nvSpPr>
            <p:spPr bwMode="auto">
              <a:xfrm>
                <a:off x="2303" y="1202"/>
                <a:ext cx="237" cy="2047"/>
              </a:xfrm>
              <a:prstGeom prst="rect">
                <a:avLst/>
              </a:prstGeom>
              <a:solidFill>
                <a:srgbClr val="9999FF"/>
              </a:solidFill>
              <a:ln w="6">
                <a:solidFill>
                  <a:srgbClr val="000000"/>
                </a:solidFill>
                <a:miter lim="800000"/>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75" name="Rectangle 27"/>
              <p:cNvSpPr>
                <a:spLocks noChangeArrowheads="1"/>
              </p:cNvSpPr>
              <p:nvPr/>
            </p:nvSpPr>
            <p:spPr bwMode="auto">
              <a:xfrm>
                <a:off x="2896" y="791"/>
                <a:ext cx="237" cy="2458"/>
              </a:xfrm>
              <a:prstGeom prst="rect">
                <a:avLst/>
              </a:prstGeom>
              <a:solidFill>
                <a:srgbClr val="9999FF"/>
              </a:solidFill>
              <a:ln w="6">
                <a:solidFill>
                  <a:srgbClr val="000000"/>
                </a:solidFill>
                <a:miter lim="800000"/>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76" name="Rectangle 28"/>
              <p:cNvSpPr>
                <a:spLocks noChangeArrowheads="1"/>
              </p:cNvSpPr>
              <p:nvPr/>
            </p:nvSpPr>
            <p:spPr bwMode="auto">
              <a:xfrm>
                <a:off x="3489" y="1272"/>
                <a:ext cx="237" cy="1977"/>
              </a:xfrm>
              <a:prstGeom prst="rect">
                <a:avLst/>
              </a:prstGeom>
              <a:solidFill>
                <a:srgbClr val="9999FF"/>
              </a:solidFill>
              <a:ln w="6">
                <a:solidFill>
                  <a:srgbClr val="000000"/>
                </a:solidFill>
                <a:miter lim="800000"/>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77" name="Rectangle 29"/>
              <p:cNvSpPr>
                <a:spLocks noChangeArrowheads="1"/>
              </p:cNvSpPr>
              <p:nvPr/>
            </p:nvSpPr>
            <p:spPr bwMode="auto">
              <a:xfrm>
                <a:off x="4082" y="1758"/>
                <a:ext cx="236" cy="1491"/>
              </a:xfrm>
              <a:prstGeom prst="rect">
                <a:avLst/>
              </a:prstGeom>
              <a:solidFill>
                <a:srgbClr val="9999FF"/>
              </a:solidFill>
              <a:ln w="6">
                <a:solidFill>
                  <a:srgbClr val="000000"/>
                </a:solidFill>
                <a:miter lim="800000"/>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78" name="Rectangle 30"/>
              <p:cNvSpPr>
                <a:spLocks noChangeArrowheads="1"/>
              </p:cNvSpPr>
              <p:nvPr/>
            </p:nvSpPr>
            <p:spPr bwMode="auto">
              <a:xfrm>
                <a:off x="4674" y="2413"/>
                <a:ext cx="237" cy="836"/>
              </a:xfrm>
              <a:prstGeom prst="rect">
                <a:avLst/>
              </a:prstGeom>
              <a:solidFill>
                <a:srgbClr val="9999FF"/>
              </a:solidFill>
              <a:ln w="6">
                <a:solidFill>
                  <a:srgbClr val="000000"/>
                </a:solidFill>
                <a:miter lim="800000"/>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79" name="Rectangle 31"/>
              <p:cNvSpPr>
                <a:spLocks noChangeArrowheads="1"/>
              </p:cNvSpPr>
              <p:nvPr/>
            </p:nvSpPr>
            <p:spPr bwMode="auto">
              <a:xfrm>
                <a:off x="5267" y="1515"/>
                <a:ext cx="236" cy="1734"/>
              </a:xfrm>
              <a:prstGeom prst="rect">
                <a:avLst/>
              </a:prstGeom>
              <a:solidFill>
                <a:srgbClr val="9999FF"/>
              </a:solidFill>
              <a:ln w="6">
                <a:solidFill>
                  <a:srgbClr val="000000"/>
                </a:solidFill>
                <a:miter lim="800000"/>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sp>
            <p:nvSpPr>
              <p:cNvPr id="27680" name="Line 32"/>
              <p:cNvSpPr>
                <a:spLocks noChangeShapeType="1"/>
              </p:cNvSpPr>
              <p:nvPr/>
            </p:nvSpPr>
            <p:spPr bwMode="auto">
              <a:xfrm>
                <a:off x="349" y="450"/>
                <a:ext cx="1" cy="279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81" name="Line 33"/>
              <p:cNvSpPr>
                <a:spLocks noChangeShapeType="1"/>
              </p:cNvSpPr>
              <p:nvPr/>
            </p:nvSpPr>
            <p:spPr bwMode="auto">
              <a:xfrm>
                <a:off x="319" y="3249"/>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82" name="Line 34"/>
              <p:cNvSpPr>
                <a:spLocks noChangeShapeType="1"/>
              </p:cNvSpPr>
              <p:nvPr/>
            </p:nvSpPr>
            <p:spPr bwMode="auto">
              <a:xfrm>
                <a:off x="319" y="2899"/>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83" name="Line 35"/>
              <p:cNvSpPr>
                <a:spLocks noChangeShapeType="1"/>
              </p:cNvSpPr>
              <p:nvPr/>
            </p:nvSpPr>
            <p:spPr bwMode="auto">
              <a:xfrm>
                <a:off x="319" y="2550"/>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84" name="Line 36"/>
              <p:cNvSpPr>
                <a:spLocks noChangeShapeType="1"/>
              </p:cNvSpPr>
              <p:nvPr/>
            </p:nvSpPr>
            <p:spPr bwMode="auto">
              <a:xfrm>
                <a:off x="319" y="2200"/>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85" name="Line 37"/>
              <p:cNvSpPr>
                <a:spLocks noChangeShapeType="1"/>
              </p:cNvSpPr>
              <p:nvPr/>
            </p:nvSpPr>
            <p:spPr bwMode="auto">
              <a:xfrm>
                <a:off x="319" y="1850"/>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86" name="Line 38"/>
              <p:cNvSpPr>
                <a:spLocks noChangeShapeType="1"/>
              </p:cNvSpPr>
              <p:nvPr/>
            </p:nvSpPr>
            <p:spPr bwMode="auto">
              <a:xfrm>
                <a:off x="319" y="1500"/>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87" name="Line 39"/>
              <p:cNvSpPr>
                <a:spLocks noChangeShapeType="1"/>
              </p:cNvSpPr>
              <p:nvPr/>
            </p:nvSpPr>
            <p:spPr bwMode="auto">
              <a:xfrm>
                <a:off x="319" y="1150"/>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88" name="Line 40"/>
              <p:cNvSpPr>
                <a:spLocks noChangeShapeType="1"/>
              </p:cNvSpPr>
              <p:nvPr/>
            </p:nvSpPr>
            <p:spPr bwMode="auto">
              <a:xfrm>
                <a:off x="319" y="800"/>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89" name="Line 41"/>
              <p:cNvSpPr>
                <a:spLocks noChangeShapeType="1"/>
              </p:cNvSpPr>
              <p:nvPr/>
            </p:nvSpPr>
            <p:spPr bwMode="auto">
              <a:xfrm>
                <a:off x="319" y="450"/>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0" name="Line 42"/>
              <p:cNvSpPr>
                <a:spLocks noChangeShapeType="1"/>
              </p:cNvSpPr>
              <p:nvPr/>
            </p:nvSpPr>
            <p:spPr bwMode="auto">
              <a:xfrm>
                <a:off x="349" y="3249"/>
                <a:ext cx="533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1" name="Line 43"/>
              <p:cNvSpPr>
                <a:spLocks noChangeShapeType="1"/>
              </p:cNvSpPr>
              <p:nvPr/>
            </p:nvSpPr>
            <p:spPr bwMode="auto">
              <a:xfrm flipV="1">
                <a:off x="349"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2" name="Line 44"/>
              <p:cNvSpPr>
                <a:spLocks noChangeShapeType="1"/>
              </p:cNvSpPr>
              <p:nvPr/>
            </p:nvSpPr>
            <p:spPr bwMode="auto">
              <a:xfrm flipV="1">
                <a:off x="941"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3" name="Line 45"/>
              <p:cNvSpPr>
                <a:spLocks noChangeShapeType="1"/>
              </p:cNvSpPr>
              <p:nvPr/>
            </p:nvSpPr>
            <p:spPr bwMode="auto">
              <a:xfrm flipV="1">
                <a:off x="1533"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4" name="Line 46"/>
              <p:cNvSpPr>
                <a:spLocks noChangeShapeType="1"/>
              </p:cNvSpPr>
              <p:nvPr/>
            </p:nvSpPr>
            <p:spPr bwMode="auto">
              <a:xfrm flipV="1">
                <a:off x="2126"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5" name="Line 47"/>
              <p:cNvSpPr>
                <a:spLocks noChangeShapeType="1"/>
              </p:cNvSpPr>
              <p:nvPr/>
            </p:nvSpPr>
            <p:spPr bwMode="auto">
              <a:xfrm flipV="1">
                <a:off x="2718"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6" name="Line 48"/>
              <p:cNvSpPr>
                <a:spLocks noChangeShapeType="1"/>
              </p:cNvSpPr>
              <p:nvPr/>
            </p:nvSpPr>
            <p:spPr bwMode="auto">
              <a:xfrm flipV="1">
                <a:off x="3312"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7" name="Line 49"/>
              <p:cNvSpPr>
                <a:spLocks noChangeShapeType="1"/>
              </p:cNvSpPr>
              <p:nvPr/>
            </p:nvSpPr>
            <p:spPr bwMode="auto">
              <a:xfrm flipV="1">
                <a:off x="3904"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8" name="Line 50"/>
              <p:cNvSpPr>
                <a:spLocks noChangeShapeType="1"/>
              </p:cNvSpPr>
              <p:nvPr/>
            </p:nvSpPr>
            <p:spPr bwMode="auto">
              <a:xfrm flipV="1">
                <a:off x="4497"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699" name="Line 51"/>
              <p:cNvSpPr>
                <a:spLocks noChangeShapeType="1"/>
              </p:cNvSpPr>
              <p:nvPr/>
            </p:nvSpPr>
            <p:spPr bwMode="auto">
              <a:xfrm flipV="1">
                <a:off x="5089"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700" name="Line 52"/>
              <p:cNvSpPr>
                <a:spLocks noChangeShapeType="1"/>
              </p:cNvSpPr>
              <p:nvPr/>
            </p:nvSpPr>
            <p:spPr bwMode="auto">
              <a:xfrm flipV="1">
                <a:off x="5681" y="3249"/>
                <a:ext cx="1" cy="3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ZA"/>
              </a:p>
            </p:txBody>
          </p:sp>
          <p:sp>
            <p:nvSpPr>
              <p:cNvPr id="27701" name="Rectangle 53"/>
              <p:cNvSpPr>
                <a:spLocks noChangeArrowheads="1"/>
              </p:cNvSpPr>
              <p:nvPr/>
            </p:nvSpPr>
            <p:spPr bwMode="auto">
              <a:xfrm>
                <a:off x="551" y="1377"/>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49</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02" name="Rectangle 54"/>
              <p:cNvSpPr>
                <a:spLocks noChangeArrowheads="1"/>
              </p:cNvSpPr>
              <p:nvPr/>
            </p:nvSpPr>
            <p:spPr bwMode="auto">
              <a:xfrm>
                <a:off x="1169" y="2909"/>
                <a:ext cx="18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Arial" pitchFamily="34" charset="0"/>
                  </a:rPr>
                  <a:t>5%</a:t>
                </a:r>
                <a:endParaRPr lang="en-US" altLang="en-US" sz="2400" dirty="0">
                  <a:solidFill>
                    <a:srgbClr val="000066"/>
                  </a:solidFill>
                </a:endParaRPr>
              </a:p>
            </p:txBody>
          </p:sp>
          <p:sp>
            <p:nvSpPr>
              <p:cNvPr id="27703" name="Rectangle 55"/>
              <p:cNvSpPr>
                <a:spLocks noChangeArrowheads="1"/>
              </p:cNvSpPr>
              <p:nvPr/>
            </p:nvSpPr>
            <p:spPr bwMode="auto">
              <a:xfrm>
                <a:off x="1736" y="933"/>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62</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04" name="Rectangle 56"/>
              <p:cNvSpPr>
                <a:spLocks noChangeArrowheads="1"/>
              </p:cNvSpPr>
              <p:nvPr/>
            </p:nvSpPr>
            <p:spPr bwMode="auto">
              <a:xfrm>
                <a:off x="2328" y="1046"/>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59</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05" name="Rectangle 57"/>
              <p:cNvSpPr>
                <a:spLocks noChangeArrowheads="1"/>
              </p:cNvSpPr>
              <p:nvPr/>
            </p:nvSpPr>
            <p:spPr bwMode="auto">
              <a:xfrm>
                <a:off x="2920" y="635"/>
                <a:ext cx="18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70%</a:t>
                </a:r>
                <a:endParaRPr lang="en-US" altLang="en-US" sz="2400" dirty="0">
                  <a:solidFill>
                    <a:srgbClr val="000066"/>
                  </a:solidFill>
                  <a:latin typeface="+mn-lt"/>
                </a:endParaRPr>
              </a:p>
            </p:txBody>
          </p:sp>
          <p:sp>
            <p:nvSpPr>
              <p:cNvPr id="27706" name="Rectangle 58"/>
              <p:cNvSpPr>
                <a:spLocks noChangeArrowheads="1"/>
              </p:cNvSpPr>
              <p:nvPr/>
            </p:nvSpPr>
            <p:spPr bwMode="auto">
              <a:xfrm>
                <a:off x="3514" y="1117"/>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57</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07" name="Rectangle 59"/>
              <p:cNvSpPr>
                <a:spLocks noChangeArrowheads="1"/>
              </p:cNvSpPr>
              <p:nvPr/>
            </p:nvSpPr>
            <p:spPr bwMode="auto">
              <a:xfrm>
                <a:off x="4106" y="1603"/>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43</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08" name="Rectangle 60"/>
              <p:cNvSpPr>
                <a:spLocks noChangeArrowheads="1"/>
              </p:cNvSpPr>
              <p:nvPr/>
            </p:nvSpPr>
            <p:spPr bwMode="auto">
              <a:xfrm>
                <a:off x="4699" y="2257"/>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24</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09" name="Rectangle 61"/>
              <p:cNvSpPr>
                <a:spLocks noChangeArrowheads="1"/>
              </p:cNvSpPr>
              <p:nvPr/>
            </p:nvSpPr>
            <p:spPr bwMode="auto">
              <a:xfrm>
                <a:off x="5291" y="1359"/>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50</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10" name="Rectangle 62"/>
              <p:cNvSpPr>
                <a:spLocks noChangeArrowheads="1"/>
              </p:cNvSpPr>
              <p:nvPr/>
            </p:nvSpPr>
            <p:spPr bwMode="auto">
              <a:xfrm>
                <a:off x="140" y="3190"/>
                <a:ext cx="18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Arial" pitchFamily="34" charset="0"/>
                  </a:rPr>
                  <a:t>0%</a:t>
                </a:r>
                <a:endParaRPr lang="en-US" altLang="en-US" sz="2400" dirty="0">
                  <a:solidFill>
                    <a:srgbClr val="000066"/>
                  </a:solidFill>
                </a:endParaRPr>
              </a:p>
            </p:txBody>
          </p:sp>
          <p:sp>
            <p:nvSpPr>
              <p:cNvPr id="27711" name="Rectangle 63"/>
              <p:cNvSpPr>
                <a:spLocks noChangeArrowheads="1"/>
              </p:cNvSpPr>
              <p:nvPr/>
            </p:nvSpPr>
            <p:spPr bwMode="auto">
              <a:xfrm>
                <a:off x="87" y="2840"/>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10</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12" name="Rectangle 64"/>
              <p:cNvSpPr>
                <a:spLocks noChangeArrowheads="1"/>
              </p:cNvSpPr>
              <p:nvPr/>
            </p:nvSpPr>
            <p:spPr bwMode="auto">
              <a:xfrm>
                <a:off x="87" y="2491"/>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20</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13" name="Rectangle 65"/>
              <p:cNvSpPr>
                <a:spLocks noChangeArrowheads="1"/>
              </p:cNvSpPr>
              <p:nvPr/>
            </p:nvSpPr>
            <p:spPr bwMode="auto">
              <a:xfrm>
                <a:off x="87" y="2141"/>
                <a:ext cx="18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30%</a:t>
                </a:r>
                <a:endParaRPr lang="en-US" altLang="en-US" sz="2400" dirty="0">
                  <a:solidFill>
                    <a:srgbClr val="000066"/>
                  </a:solidFill>
                  <a:latin typeface="+mn-lt"/>
                </a:endParaRPr>
              </a:p>
            </p:txBody>
          </p:sp>
          <p:sp>
            <p:nvSpPr>
              <p:cNvPr id="27714" name="Rectangle 66"/>
              <p:cNvSpPr>
                <a:spLocks noChangeArrowheads="1"/>
              </p:cNvSpPr>
              <p:nvPr/>
            </p:nvSpPr>
            <p:spPr bwMode="auto">
              <a:xfrm>
                <a:off x="87" y="1791"/>
                <a:ext cx="18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40%</a:t>
                </a:r>
                <a:endParaRPr lang="en-US" altLang="en-US" sz="2400" dirty="0">
                  <a:solidFill>
                    <a:srgbClr val="000066"/>
                  </a:solidFill>
                  <a:latin typeface="+mn-lt"/>
                </a:endParaRPr>
              </a:p>
            </p:txBody>
          </p:sp>
          <p:sp>
            <p:nvSpPr>
              <p:cNvPr id="27715" name="Rectangle 67"/>
              <p:cNvSpPr>
                <a:spLocks noChangeArrowheads="1"/>
              </p:cNvSpPr>
              <p:nvPr/>
            </p:nvSpPr>
            <p:spPr bwMode="auto">
              <a:xfrm>
                <a:off x="87" y="1441"/>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50</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16" name="Rectangle 68"/>
              <p:cNvSpPr>
                <a:spLocks noChangeArrowheads="1"/>
              </p:cNvSpPr>
              <p:nvPr/>
            </p:nvSpPr>
            <p:spPr bwMode="auto">
              <a:xfrm>
                <a:off x="87" y="1091"/>
                <a:ext cx="2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60</a:t>
                </a:r>
                <a:r>
                  <a:rPr lang="en-US" altLang="en-US" sz="1300" b="1" dirty="0">
                    <a:solidFill>
                      <a:srgbClr val="000000"/>
                    </a:solidFill>
                    <a:latin typeface="Arial" pitchFamily="34" charset="0"/>
                  </a:rPr>
                  <a:t>%</a:t>
                </a:r>
                <a:endParaRPr lang="en-US" altLang="en-US" sz="2400" dirty="0">
                  <a:solidFill>
                    <a:srgbClr val="000066"/>
                  </a:solidFill>
                </a:endParaRPr>
              </a:p>
            </p:txBody>
          </p:sp>
          <p:sp>
            <p:nvSpPr>
              <p:cNvPr id="27717" name="Rectangle 69"/>
              <p:cNvSpPr>
                <a:spLocks noChangeArrowheads="1"/>
              </p:cNvSpPr>
              <p:nvPr/>
            </p:nvSpPr>
            <p:spPr bwMode="auto">
              <a:xfrm>
                <a:off x="87" y="741"/>
                <a:ext cx="24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Arial" pitchFamily="34" charset="0"/>
                  </a:rPr>
                  <a:t>70%</a:t>
                </a:r>
                <a:endParaRPr lang="en-US" altLang="en-US" sz="2400" dirty="0">
                  <a:solidFill>
                    <a:srgbClr val="000066"/>
                  </a:solidFill>
                </a:endParaRPr>
              </a:p>
            </p:txBody>
          </p:sp>
          <p:sp>
            <p:nvSpPr>
              <p:cNvPr id="27718" name="Rectangle 70"/>
              <p:cNvSpPr>
                <a:spLocks noChangeArrowheads="1"/>
              </p:cNvSpPr>
              <p:nvPr/>
            </p:nvSpPr>
            <p:spPr bwMode="auto">
              <a:xfrm>
                <a:off x="87" y="391"/>
                <a:ext cx="18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80%</a:t>
                </a:r>
                <a:endParaRPr lang="en-US" altLang="en-US" sz="2400" dirty="0">
                  <a:solidFill>
                    <a:srgbClr val="000066"/>
                  </a:solidFill>
                  <a:latin typeface="+mn-lt"/>
                </a:endParaRPr>
              </a:p>
            </p:txBody>
          </p:sp>
          <p:sp>
            <p:nvSpPr>
              <p:cNvPr id="27719" name="Rectangle 71"/>
              <p:cNvSpPr>
                <a:spLocks noChangeArrowheads="1"/>
              </p:cNvSpPr>
              <p:nvPr/>
            </p:nvSpPr>
            <p:spPr bwMode="auto">
              <a:xfrm rot="16200000">
                <a:off x="250" y="3670"/>
                <a:ext cx="81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Arial" pitchFamily="34" charset="0"/>
                  </a:rPr>
                  <a:t>School </a:t>
                </a:r>
                <a:r>
                  <a:rPr lang="en-US" altLang="en-US" sz="1300" b="1" dirty="0">
                    <a:solidFill>
                      <a:srgbClr val="000000"/>
                    </a:solidFill>
                    <a:latin typeface="+mn-lt"/>
                  </a:rPr>
                  <a:t>education</a:t>
                </a:r>
                <a:endParaRPr lang="en-US" altLang="en-US" sz="2400" dirty="0">
                  <a:solidFill>
                    <a:srgbClr val="000066"/>
                  </a:solidFill>
                  <a:latin typeface="+mn-lt"/>
                </a:endParaRPr>
              </a:p>
            </p:txBody>
          </p:sp>
          <p:sp>
            <p:nvSpPr>
              <p:cNvPr id="27720" name="Rectangle 72"/>
              <p:cNvSpPr>
                <a:spLocks noChangeArrowheads="1"/>
              </p:cNvSpPr>
              <p:nvPr/>
            </p:nvSpPr>
            <p:spPr bwMode="auto">
              <a:xfrm rot="16200000">
                <a:off x="829" y="3687"/>
                <a:ext cx="84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Arial" pitchFamily="34" charset="0"/>
                  </a:rPr>
                  <a:t>Tertiary </a:t>
                </a:r>
                <a:r>
                  <a:rPr lang="en-US" altLang="en-US" sz="1300" b="1" dirty="0">
                    <a:solidFill>
                      <a:srgbClr val="000000"/>
                    </a:solidFill>
                    <a:latin typeface="+mn-lt"/>
                  </a:rPr>
                  <a:t>education</a:t>
                </a:r>
                <a:endParaRPr lang="en-US" altLang="en-US" sz="2400" dirty="0">
                  <a:solidFill>
                    <a:srgbClr val="000066"/>
                  </a:solidFill>
                  <a:latin typeface="+mn-lt"/>
                </a:endParaRPr>
              </a:p>
            </p:txBody>
          </p:sp>
          <p:sp>
            <p:nvSpPr>
              <p:cNvPr id="27721" name="Rectangle 73"/>
              <p:cNvSpPr>
                <a:spLocks noChangeArrowheads="1"/>
              </p:cNvSpPr>
              <p:nvPr/>
            </p:nvSpPr>
            <p:spPr bwMode="auto">
              <a:xfrm rot="16200000">
                <a:off x="1468" y="3575"/>
                <a:ext cx="63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Arial" pitchFamily="34" charset="0"/>
                  </a:rPr>
                  <a:t>Child </a:t>
                </a:r>
                <a:r>
                  <a:rPr lang="en-US" altLang="en-US" sz="1300" b="1" dirty="0">
                    <a:solidFill>
                      <a:srgbClr val="000000"/>
                    </a:solidFill>
                    <a:latin typeface="+mn-lt"/>
                  </a:rPr>
                  <a:t>support</a:t>
                </a:r>
                <a:endParaRPr lang="en-US" altLang="en-US" sz="2400" dirty="0">
                  <a:solidFill>
                    <a:srgbClr val="000066"/>
                  </a:solidFill>
                  <a:latin typeface="+mn-lt"/>
                </a:endParaRPr>
              </a:p>
            </p:txBody>
          </p:sp>
          <p:sp>
            <p:nvSpPr>
              <p:cNvPr id="27722" name="Rectangle 74"/>
              <p:cNvSpPr>
                <a:spLocks noChangeArrowheads="1"/>
              </p:cNvSpPr>
              <p:nvPr/>
            </p:nvSpPr>
            <p:spPr bwMode="auto">
              <a:xfrm rot="16200000">
                <a:off x="1767" y="3571"/>
                <a:ext cx="26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grants</a:t>
                </a:r>
                <a:endParaRPr lang="en-US" altLang="en-US" sz="2400" dirty="0">
                  <a:solidFill>
                    <a:srgbClr val="000066"/>
                  </a:solidFill>
                  <a:latin typeface="+mn-lt"/>
                </a:endParaRPr>
              </a:p>
            </p:txBody>
          </p:sp>
          <p:sp>
            <p:nvSpPr>
              <p:cNvPr id="27723" name="Rectangle 75"/>
              <p:cNvSpPr>
                <a:spLocks noChangeArrowheads="1"/>
              </p:cNvSpPr>
              <p:nvPr/>
            </p:nvSpPr>
            <p:spPr bwMode="auto">
              <a:xfrm rot="16200000">
                <a:off x="2055" y="3640"/>
                <a:ext cx="758"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Disability</a:t>
                </a:r>
                <a:r>
                  <a:rPr lang="en-US" altLang="en-US" sz="1300" b="1" dirty="0">
                    <a:solidFill>
                      <a:srgbClr val="000000"/>
                    </a:solidFill>
                    <a:latin typeface="Arial" pitchFamily="34" charset="0"/>
                  </a:rPr>
                  <a:t> grants</a:t>
                </a:r>
                <a:endParaRPr lang="en-US" altLang="en-US" sz="2400" dirty="0">
                  <a:solidFill>
                    <a:srgbClr val="000066"/>
                  </a:solidFill>
                </a:endParaRPr>
              </a:p>
            </p:txBody>
          </p:sp>
          <p:sp>
            <p:nvSpPr>
              <p:cNvPr id="27724" name="Rectangle 76"/>
              <p:cNvSpPr>
                <a:spLocks noChangeArrowheads="1"/>
              </p:cNvSpPr>
              <p:nvPr/>
            </p:nvSpPr>
            <p:spPr bwMode="auto">
              <a:xfrm rot="16200000">
                <a:off x="2651" y="3673"/>
                <a:ext cx="755"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Old-age</a:t>
                </a:r>
                <a:r>
                  <a:rPr lang="en-US" altLang="en-US" sz="1300" b="1" dirty="0">
                    <a:solidFill>
                      <a:srgbClr val="000000"/>
                    </a:solidFill>
                    <a:latin typeface="Arial" pitchFamily="34" charset="0"/>
                  </a:rPr>
                  <a:t> </a:t>
                </a:r>
                <a:r>
                  <a:rPr lang="en-US" altLang="en-US" sz="1300" b="1" dirty="0">
                    <a:solidFill>
                      <a:srgbClr val="000000"/>
                    </a:solidFill>
                    <a:latin typeface="+mn-lt"/>
                  </a:rPr>
                  <a:t>pensions</a:t>
                </a:r>
                <a:endParaRPr lang="en-US" altLang="en-US" sz="2400" dirty="0">
                  <a:solidFill>
                    <a:srgbClr val="000066"/>
                  </a:solidFill>
                  <a:latin typeface="+mn-lt"/>
                </a:endParaRPr>
              </a:p>
            </p:txBody>
          </p:sp>
          <p:sp>
            <p:nvSpPr>
              <p:cNvPr id="27725" name="Rectangle 77"/>
              <p:cNvSpPr>
                <a:spLocks noChangeArrowheads="1"/>
              </p:cNvSpPr>
              <p:nvPr/>
            </p:nvSpPr>
            <p:spPr bwMode="auto">
              <a:xfrm rot="16200000">
                <a:off x="3340" y="3570"/>
                <a:ext cx="56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Public</a:t>
                </a:r>
                <a:r>
                  <a:rPr lang="en-US" altLang="en-US" sz="1300" b="1" dirty="0">
                    <a:solidFill>
                      <a:srgbClr val="000000"/>
                    </a:solidFill>
                    <a:latin typeface="Arial" pitchFamily="34" charset="0"/>
                  </a:rPr>
                  <a:t> </a:t>
                </a:r>
                <a:r>
                  <a:rPr lang="en-US" altLang="en-US" sz="1300" b="1" dirty="0">
                    <a:solidFill>
                      <a:srgbClr val="000000"/>
                    </a:solidFill>
                    <a:latin typeface="+mn-lt"/>
                  </a:rPr>
                  <a:t>clinics</a:t>
                </a:r>
                <a:endParaRPr lang="en-US" altLang="en-US" sz="2400" dirty="0">
                  <a:solidFill>
                    <a:srgbClr val="000066"/>
                  </a:solidFill>
                  <a:latin typeface="+mn-lt"/>
                </a:endParaRPr>
              </a:p>
            </p:txBody>
          </p:sp>
          <p:sp>
            <p:nvSpPr>
              <p:cNvPr id="27726" name="Rectangle 78"/>
              <p:cNvSpPr>
                <a:spLocks noChangeArrowheads="1"/>
              </p:cNvSpPr>
              <p:nvPr/>
            </p:nvSpPr>
            <p:spPr bwMode="auto">
              <a:xfrm rot="16200000">
                <a:off x="3844" y="3635"/>
                <a:ext cx="737"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Arial" pitchFamily="34" charset="0"/>
                  </a:rPr>
                  <a:t>Public </a:t>
                </a:r>
                <a:r>
                  <a:rPr lang="en-US" altLang="en-US" sz="1300" b="1" dirty="0">
                    <a:solidFill>
                      <a:srgbClr val="000000"/>
                    </a:solidFill>
                    <a:latin typeface="+mn-lt"/>
                  </a:rPr>
                  <a:t>hospitals</a:t>
                </a:r>
                <a:endParaRPr lang="en-US" altLang="en-US" sz="2400" dirty="0">
                  <a:solidFill>
                    <a:srgbClr val="000066"/>
                  </a:solidFill>
                  <a:latin typeface="+mn-lt"/>
                </a:endParaRPr>
              </a:p>
            </p:txBody>
          </p:sp>
          <p:sp>
            <p:nvSpPr>
              <p:cNvPr id="27727" name="Rectangle 79"/>
              <p:cNvSpPr>
                <a:spLocks noChangeArrowheads="1"/>
              </p:cNvSpPr>
              <p:nvPr/>
            </p:nvSpPr>
            <p:spPr bwMode="auto">
              <a:xfrm rot="16200000">
                <a:off x="4629" y="3445"/>
                <a:ext cx="35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Housing</a:t>
                </a:r>
                <a:endParaRPr lang="en-US" altLang="en-US" sz="2400" dirty="0">
                  <a:solidFill>
                    <a:srgbClr val="000066"/>
                  </a:solidFill>
                  <a:latin typeface="+mn-lt"/>
                </a:endParaRPr>
              </a:p>
            </p:txBody>
          </p:sp>
          <p:sp>
            <p:nvSpPr>
              <p:cNvPr id="27728" name="Rectangle 80"/>
              <p:cNvSpPr>
                <a:spLocks noChangeArrowheads="1"/>
              </p:cNvSpPr>
              <p:nvPr/>
            </p:nvSpPr>
            <p:spPr bwMode="auto">
              <a:xfrm rot="16200000">
                <a:off x="5083" y="3544"/>
                <a:ext cx="51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Total</a:t>
                </a:r>
                <a:r>
                  <a:rPr lang="en-US" altLang="en-US" sz="1300" b="1" dirty="0">
                    <a:solidFill>
                      <a:srgbClr val="000000"/>
                    </a:solidFill>
                    <a:latin typeface="Arial" pitchFamily="34" charset="0"/>
                  </a:rPr>
                  <a:t> </a:t>
                </a:r>
                <a:r>
                  <a:rPr lang="en-US" altLang="en-US" sz="1300" b="1" dirty="0">
                    <a:solidFill>
                      <a:srgbClr val="000000"/>
                    </a:solidFill>
                    <a:latin typeface="+mn-lt"/>
                  </a:rPr>
                  <a:t>across</a:t>
                </a:r>
                <a:endParaRPr lang="en-US" altLang="en-US" sz="2400" dirty="0">
                  <a:solidFill>
                    <a:srgbClr val="000066"/>
                  </a:solidFill>
                  <a:latin typeface="+mn-lt"/>
                </a:endParaRPr>
              </a:p>
            </p:txBody>
          </p:sp>
          <p:sp>
            <p:nvSpPr>
              <p:cNvPr id="27729" name="Rectangle 81"/>
              <p:cNvSpPr>
                <a:spLocks noChangeArrowheads="1"/>
              </p:cNvSpPr>
              <p:nvPr/>
            </p:nvSpPr>
            <p:spPr bwMode="auto">
              <a:xfrm rot="16200000">
                <a:off x="5284" y="3541"/>
                <a:ext cx="34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1300" b="1" dirty="0">
                    <a:solidFill>
                      <a:srgbClr val="000000"/>
                    </a:solidFill>
                    <a:latin typeface="+mn-lt"/>
                  </a:rPr>
                  <a:t>services</a:t>
                </a:r>
                <a:endParaRPr lang="en-US" altLang="en-US" sz="2400" dirty="0">
                  <a:solidFill>
                    <a:srgbClr val="000066"/>
                  </a:solidFill>
                  <a:latin typeface="+mn-lt"/>
                </a:endParaRPr>
              </a:p>
            </p:txBody>
          </p:sp>
          <p:sp>
            <p:nvSpPr>
              <p:cNvPr id="27730" name="Rectangle 82"/>
              <p:cNvSpPr>
                <a:spLocks noChangeArrowheads="1"/>
              </p:cNvSpPr>
              <p:nvPr/>
            </p:nvSpPr>
            <p:spPr bwMode="auto">
              <a:xfrm>
                <a:off x="24" y="334"/>
                <a:ext cx="5707" cy="3961"/>
              </a:xfrm>
              <a:prstGeom prst="rect">
                <a:avLst/>
              </a:prstGeom>
              <a:noFill/>
              <a:ln w="1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ZA" altLang="en-US" sz="2400">
                  <a:solidFill>
                    <a:srgbClr val="000066"/>
                  </a:solidFill>
                </a:endParaRPr>
              </a:p>
            </p:txBody>
          </p:sp>
        </p:grpSp>
        <p:sp>
          <p:nvSpPr>
            <p:cNvPr id="27659" name="Rectangle 84"/>
            <p:cNvSpPr>
              <a:spLocks noChangeArrowheads="1"/>
            </p:cNvSpPr>
            <p:nvPr/>
          </p:nvSpPr>
          <p:spPr bwMode="auto">
            <a:xfrm>
              <a:off x="5757" y="4170"/>
              <a:ext cx="107"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2100">
                  <a:solidFill>
                    <a:srgbClr val="000000"/>
                  </a:solidFill>
                </a:rPr>
                <a:t> </a:t>
              </a:r>
              <a:endParaRPr lang="en-US" altLang="en-US" sz="2400">
                <a:solidFill>
                  <a:srgbClr val="000066"/>
                </a:solidFill>
              </a:endParaRPr>
            </a:p>
          </p:txBody>
        </p:sp>
      </p:grpSp>
    </p:spTree>
    <p:extLst>
      <p:ext uri="{BB962C8B-B14F-4D97-AF65-F5344CB8AC3E}">
        <p14:creationId xmlns:p14="http://schemas.microsoft.com/office/powerpoint/2010/main" val="34189780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pPr eaLnBrk="1" hangingPunct="1"/>
            <a:r>
              <a:rPr lang="en-ZA" sz="3600" b="1" noProof="0" dirty="0" smtClean="0">
                <a:solidFill>
                  <a:srgbClr val="002060"/>
                </a:solidFill>
                <a:latin typeface="+mn-lt"/>
              </a:rPr>
              <a:t>Useful to </a:t>
            </a:r>
            <a:r>
              <a:rPr lang="en-ZA" sz="3600" b="1" noProof="0" dirty="0" smtClean="0">
                <a:solidFill>
                  <a:srgbClr val="002060"/>
                </a:solidFill>
                <a:latin typeface="+mn-lt"/>
              </a:rPr>
              <a:t>consider three </a:t>
            </a:r>
            <a:r>
              <a:rPr lang="en-ZA" sz="3600" b="1" noProof="0" dirty="0" smtClean="0">
                <a:solidFill>
                  <a:srgbClr val="002060"/>
                </a:solidFill>
                <a:latin typeface="+mn-lt"/>
              </a:rPr>
              <a:t>welfare measures:</a:t>
            </a:r>
          </a:p>
        </p:txBody>
      </p:sp>
      <p:sp>
        <p:nvSpPr>
          <p:cNvPr id="39939" name="Rectangle 3"/>
          <p:cNvSpPr>
            <a:spLocks noGrp="1" noChangeArrowheads="1"/>
          </p:cNvSpPr>
          <p:nvPr>
            <p:ph idx="1"/>
          </p:nvPr>
        </p:nvSpPr>
        <p:spPr/>
        <p:txBody>
          <a:bodyPr>
            <a:normAutofit/>
          </a:bodyPr>
          <a:lstStyle/>
          <a:p>
            <a:pPr eaLnBrk="1" hangingPunct="1">
              <a:lnSpc>
                <a:spcPct val="90000"/>
              </a:lnSpc>
              <a:buSzPct val="100000"/>
              <a:buFont typeface="Wingdings" pitchFamily="2" charset="2"/>
              <a:buChar char="§"/>
            </a:pPr>
            <a:r>
              <a:rPr lang="en-ZA" sz="3200" b="1" noProof="0" dirty="0" smtClean="0">
                <a:solidFill>
                  <a:srgbClr val="002060"/>
                </a:solidFill>
                <a:latin typeface="+mn-lt"/>
              </a:rPr>
              <a:t>Income before grants</a:t>
            </a:r>
            <a:r>
              <a:rPr lang="en-ZA" sz="3200" noProof="0" dirty="0" smtClean="0">
                <a:solidFill>
                  <a:srgbClr val="002060"/>
                </a:solidFill>
                <a:latin typeface="+mn-lt"/>
              </a:rPr>
              <a:t> </a:t>
            </a:r>
            <a:r>
              <a:rPr lang="en-ZA" sz="2800" noProof="0" dirty="0" smtClean="0">
                <a:solidFill>
                  <a:srgbClr val="002060"/>
                </a:solidFill>
                <a:latin typeface="+mn-lt"/>
              </a:rPr>
              <a:t>(Bromberger’s “primary income</a:t>
            </a:r>
            <a:r>
              <a:rPr lang="en-ZA" sz="2800" noProof="0" dirty="0" smtClean="0">
                <a:solidFill>
                  <a:srgbClr val="002060"/>
                </a:solidFill>
                <a:latin typeface="+mn-lt"/>
              </a:rPr>
              <a:t>”, </a:t>
            </a:r>
            <a:r>
              <a:rPr lang="en-ZA" sz="2800" noProof="0" dirty="0" err="1" smtClean="0">
                <a:solidFill>
                  <a:srgbClr val="002060"/>
                </a:solidFill>
                <a:latin typeface="+mn-lt"/>
              </a:rPr>
              <a:t>Lustig’s</a:t>
            </a:r>
            <a:r>
              <a:rPr lang="en-ZA" sz="2800" noProof="0" dirty="0" smtClean="0">
                <a:solidFill>
                  <a:srgbClr val="002060"/>
                </a:solidFill>
                <a:latin typeface="+mn-lt"/>
              </a:rPr>
              <a:t> “market income”)</a:t>
            </a:r>
            <a:endParaRPr lang="en-ZA" sz="2800" noProof="0" dirty="0" smtClean="0">
              <a:solidFill>
                <a:srgbClr val="002060"/>
              </a:solidFill>
              <a:latin typeface="+mn-lt"/>
            </a:endParaRPr>
          </a:p>
          <a:p>
            <a:pPr eaLnBrk="1" hangingPunct="1">
              <a:lnSpc>
                <a:spcPct val="90000"/>
              </a:lnSpc>
              <a:buSzPct val="100000"/>
              <a:buFont typeface="Wingdings" pitchFamily="2" charset="2"/>
              <a:buChar char="§"/>
            </a:pPr>
            <a:r>
              <a:rPr lang="en-ZA" sz="3200" b="1" noProof="0" dirty="0" smtClean="0">
                <a:solidFill>
                  <a:srgbClr val="002060"/>
                </a:solidFill>
                <a:latin typeface="+mn-lt"/>
              </a:rPr>
              <a:t>Income plus social spending</a:t>
            </a:r>
          </a:p>
          <a:p>
            <a:pPr eaLnBrk="1" hangingPunct="1">
              <a:lnSpc>
                <a:spcPct val="90000"/>
              </a:lnSpc>
              <a:buSzPct val="100000"/>
              <a:buFont typeface="Wingdings" pitchFamily="2" charset="2"/>
              <a:buChar char="§"/>
            </a:pPr>
            <a:r>
              <a:rPr lang="en-ZA" sz="3200" b="1" noProof="0" dirty="0" smtClean="0">
                <a:solidFill>
                  <a:srgbClr val="002060"/>
                </a:solidFill>
                <a:latin typeface="+mn-lt"/>
              </a:rPr>
              <a:t>Income plus social spending minus personal taxes</a:t>
            </a:r>
            <a:r>
              <a:rPr lang="en-ZA" sz="3200" noProof="0" dirty="0" smtClean="0">
                <a:solidFill>
                  <a:srgbClr val="002060"/>
                </a:solidFill>
                <a:latin typeface="+mn-lt"/>
              </a:rPr>
              <a:t> </a:t>
            </a:r>
            <a:r>
              <a:rPr lang="en-ZA" sz="2800" noProof="0" dirty="0" smtClean="0">
                <a:solidFill>
                  <a:srgbClr val="002060"/>
                </a:solidFill>
                <a:latin typeface="+mn-lt"/>
              </a:rPr>
              <a:t>(Bromberger’s “secondary income”)</a:t>
            </a:r>
          </a:p>
          <a:p>
            <a:pPr eaLnBrk="1" hangingPunct="1">
              <a:lnSpc>
                <a:spcPct val="90000"/>
              </a:lnSpc>
              <a:buFontTx/>
              <a:buNone/>
            </a:pPr>
            <a:r>
              <a:rPr lang="en-ZA" sz="3200" noProof="0" dirty="0" smtClean="0">
                <a:solidFill>
                  <a:srgbClr val="002060"/>
                </a:solidFill>
                <a:latin typeface="+mn-lt"/>
              </a:rPr>
              <a:t>“Secondary income” is the power of disposal over </a:t>
            </a:r>
            <a:r>
              <a:rPr lang="en-ZA" sz="3200" u="sng" noProof="0" dirty="0" smtClean="0">
                <a:solidFill>
                  <a:srgbClr val="002060"/>
                </a:solidFill>
                <a:latin typeface="+mn-lt"/>
              </a:rPr>
              <a:t>private and public </a:t>
            </a:r>
            <a:r>
              <a:rPr lang="en-ZA" sz="3200" noProof="0" dirty="0" smtClean="0">
                <a:solidFill>
                  <a:srgbClr val="002060"/>
                </a:solidFill>
                <a:latin typeface="+mn-lt"/>
              </a:rPr>
              <a:t>goods and services through market and fiscal processes </a:t>
            </a:r>
          </a:p>
          <a:p>
            <a:pPr lvl="1">
              <a:lnSpc>
                <a:spcPct val="90000"/>
              </a:lnSpc>
              <a:buFontTx/>
              <a:buNone/>
            </a:pPr>
            <a:r>
              <a:rPr lang="en-ZA" noProof="0" dirty="0" smtClean="0">
                <a:solidFill>
                  <a:srgbClr val="002060"/>
                </a:solidFill>
                <a:latin typeface="+mn-lt"/>
              </a:rPr>
              <a:t>– but consumer sovereignty </a:t>
            </a:r>
            <a:r>
              <a:rPr lang="en-ZA" noProof="0" dirty="0" smtClean="0">
                <a:solidFill>
                  <a:srgbClr val="002060"/>
                </a:solidFill>
                <a:latin typeface="+mn-lt"/>
              </a:rPr>
              <a:t>applies only to income actual income</a:t>
            </a:r>
            <a:endParaRPr lang="en-ZA" noProof="0" dirty="0" smtClean="0">
              <a:solidFill>
                <a:srgbClr val="002060"/>
              </a:solidFill>
              <a:latin typeface="+mn-lt"/>
            </a:endParaRPr>
          </a:p>
        </p:txBody>
      </p:sp>
    </p:spTree>
    <p:extLst>
      <p:ext uri="{BB962C8B-B14F-4D97-AF65-F5344CB8AC3E}">
        <p14:creationId xmlns:p14="http://schemas.microsoft.com/office/powerpoint/2010/main" val="3248948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0"/>
            <a:ext cx="9144000" cy="928688"/>
          </a:xfrm>
        </p:spPr>
        <p:txBody>
          <a:bodyPr>
            <a:noAutofit/>
          </a:bodyPr>
          <a:lstStyle/>
          <a:p>
            <a:r>
              <a:rPr lang="en-ZA" altLang="en-US" sz="2800" b="1" dirty="0" smtClean="0">
                <a:solidFill>
                  <a:srgbClr val="002060"/>
                </a:solidFill>
                <a:latin typeface="+mn-lt"/>
              </a:rPr>
              <a:t>Changing effect of fiscal processes on distribution </a:t>
            </a:r>
            <a:br>
              <a:rPr lang="en-ZA" altLang="en-US" sz="2800" b="1" dirty="0" smtClean="0">
                <a:solidFill>
                  <a:srgbClr val="002060"/>
                </a:solidFill>
                <a:latin typeface="+mn-lt"/>
              </a:rPr>
            </a:br>
            <a:r>
              <a:rPr lang="en-ZA" altLang="en-US" sz="2400" b="1" dirty="0" smtClean="0">
                <a:solidFill>
                  <a:srgbClr val="002060"/>
                </a:solidFill>
                <a:latin typeface="+mn-lt"/>
              </a:rPr>
              <a:t>(assuming unchanged distribution of pre-transfer income)</a:t>
            </a:r>
            <a:endParaRPr lang="en-US" altLang="en-US" sz="2000" dirty="0" smtClean="0">
              <a:solidFill>
                <a:srgbClr val="002060"/>
              </a:solidFill>
              <a:latin typeface="+mn-l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373330251"/>
              </p:ext>
            </p:extLst>
          </p:nvPr>
        </p:nvGraphicFramePr>
        <p:xfrm>
          <a:off x="0" y="908050"/>
          <a:ext cx="9144000" cy="5949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895319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6712"/>
          </a:xfrm>
        </p:spPr>
        <p:txBody>
          <a:bodyPr>
            <a:normAutofit fontScale="90000"/>
          </a:bodyPr>
          <a:lstStyle/>
          <a:p>
            <a:r>
              <a:rPr lang="en-ZA" sz="4000" b="1" dirty="0" smtClean="0"/>
              <a:t>Effect of improved targeting </a:t>
            </a:r>
            <a:br>
              <a:rPr lang="en-ZA" sz="4000" b="1" dirty="0" smtClean="0"/>
            </a:br>
            <a:r>
              <a:rPr lang="en-ZA" sz="3100" b="1" dirty="0" smtClean="0"/>
              <a:t>(assuming unchanged distribution, taxes)</a:t>
            </a:r>
            <a:endParaRPr lang="en-ZA" sz="31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7013736"/>
              </p:ext>
            </p:extLst>
          </p:nvPr>
        </p:nvGraphicFramePr>
        <p:xfrm>
          <a:off x="0" y="908050"/>
          <a:ext cx="9144000" cy="59499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5242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25142139"/>
              </p:ext>
            </p:extLst>
          </p:nvPr>
        </p:nvGraphicFramePr>
        <p:xfrm>
          <a:off x="0" y="889000"/>
          <a:ext cx="9144000" cy="5553075"/>
        </p:xfrm>
        <a:graphic>
          <a:graphicData uri="http://schemas.openxmlformats.org/drawingml/2006/table">
            <a:tbl>
              <a:tblPr firstRow="1" bandRow="1">
                <a:tableStyleId>{3C2FFA5D-87B4-456A-9821-1D502468CF0F}</a:tableStyleId>
              </a:tblPr>
              <a:tblGrid>
                <a:gridCol w="5036379"/>
                <a:gridCol w="1369207"/>
                <a:gridCol w="1369207"/>
                <a:gridCol w="1369207"/>
              </a:tblGrid>
              <a:tr h="752883">
                <a:tc>
                  <a:txBody>
                    <a:bodyPr/>
                    <a:lstStyle/>
                    <a:p>
                      <a:endParaRPr lang="en-ZA" sz="2800" dirty="0"/>
                    </a:p>
                  </a:txBody>
                  <a:tcPr marT="45726" marB="45726"/>
                </a:tc>
                <a:tc>
                  <a:txBody>
                    <a:bodyPr/>
                    <a:lstStyle/>
                    <a:p>
                      <a:pPr algn="r"/>
                      <a:r>
                        <a:rPr lang="en-ZA" sz="2800" dirty="0" smtClean="0"/>
                        <a:t>1995</a:t>
                      </a:r>
                      <a:endParaRPr lang="en-ZA" sz="2800" dirty="0"/>
                    </a:p>
                  </a:txBody>
                  <a:tcPr marT="45726" marB="45726"/>
                </a:tc>
                <a:tc>
                  <a:txBody>
                    <a:bodyPr/>
                    <a:lstStyle/>
                    <a:p>
                      <a:pPr algn="r"/>
                      <a:r>
                        <a:rPr lang="en-ZA" sz="2800" dirty="0" smtClean="0"/>
                        <a:t>2000</a:t>
                      </a:r>
                      <a:endParaRPr lang="en-ZA" sz="2800" dirty="0"/>
                    </a:p>
                  </a:txBody>
                  <a:tcPr marT="45726" marB="45726"/>
                </a:tc>
                <a:tc>
                  <a:txBody>
                    <a:bodyPr/>
                    <a:lstStyle/>
                    <a:p>
                      <a:pPr algn="r"/>
                      <a:r>
                        <a:rPr lang="en-ZA" sz="2800" dirty="0" smtClean="0"/>
                        <a:t>2006</a:t>
                      </a:r>
                      <a:endParaRPr lang="en-ZA" sz="2800" dirty="0"/>
                    </a:p>
                  </a:txBody>
                  <a:tcPr marT="45726" marB="45726"/>
                </a:tc>
              </a:tr>
              <a:tr h="752883">
                <a:tc>
                  <a:txBody>
                    <a:bodyPr/>
                    <a:lstStyle/>
                    <a:p>
                      <a:r>
                        <a:rPr lang="en-ZA" sz="2800" dirty="0" smtClean="0"/>
                        <a:t>Total social spending</a:t>
                      </a:r>
                      <a:endParaRPr lang="en-ZA" sz="2800" dirty="0"/>
                    </a:p>
                  </a:txBody>
                  <a:tcPr marT="45726" marB="45726"/>
                </a:tc>
                <a:tc>
                  <a:txBody>
                    <a:bodyPr/>
                    <a:lstStyle/>
                    <a:p>
                      <a:pPr algn="r"/>
                      <a:r>
                        <a:rPr lang="en-ZA" sz="2800" dirty="0" smtClean="0"/>
                        <a:t>-0.095</a:t>
                      </a:r>
                      <a:endParaRPr lang="en-ZA" sz="2800" dirty="0"/>
                    </a:p>
                  </a:txBody>
                  <a:tcPr marT="45726" marB="45726"/>
                </a:tc>
                <a:tc>
                  <a:txBody>
                    <a:bodyPr/>
                    <a:lstStyle/>
                    <a:p>
                      <a:pPr algn="r"/>
                      <a:r>
                        <a:rPr lang="en-ZA" sz="2800" dirty="0" smtClean="0"/>
                        <a:t>-0.106</a:t>
                      </a:r>
                      <a:endParaRPr lang="en-ZA" sz="2800" dirty="0"/>
                    </a:p>
                  </a:txBody>
                  <a:tcPr marT="45726" marB="45726"/>
                </a:tc>
                <a:tc>
                  <a:txBody>
                    <a:bodyPr/>
                    <a:lstStyle/>
                    <a:p>
                      <a:pPr algn="r"/>
                      <a:r>
                        <a:rPr lang="en-ZA" sz="2800" dirty="0" smtClean="0"/>
                        <a:t>-0.146</a:t>
                      </a:r>
                      <a:endParaRPr lang="en-ZA" sz="2800" dirty="0"/>
                    </a:p>
                  </a:txBody>
                  <a:tcPr marT="45726" marB="45726"/>
                </a:tc>
              </a:tr>
              <a:tr h="894330">
                <a:tc>
                  <a:txBody>
                    <a:bodyPr/>
                    <a:lstStyle/>
                    <a:p>
                      <a:r>
                        <a:rPr lang="en-ZA" sz="2800" dirty="0" smtClean="0"/>
                        <a:t>Total income (without grants)</a:t>
                      </a:r>
                      <a:endParaRPr lang="en-ZA" sz="2800" dirty="0"/>
                    </a:p>
                  </a:txBody>
                  <a:tcPr marT="45726" marB="45726"/>
                </a:tc>
                <a:tc>
                  <a:txBody>
                    <a:bodyPr/>
                    <a:lstStyle/>
                    <a:p>
                      <a:pPr algn="r"/>
                      <a:r>
                        <a:rPr lang="en-ZA" sz="2800" dirty="0" smtClean="0"/>
                        <a:t>0.666</a:t>
                      </a:r>
                      <a:endParaRPr lang="en-ZA" sz="2800" dirty="0"/>
                    </a:p>
                  </a:txBody>
                  <a:tcPr marT="45726" marB="45726"/>
                </a:tc>
                <a:tc>
                  <a:txBody>
                    <a:bodyPr/>
                    <a:lstStyle/>
                    <a:p>
                      <a:pPr algn="r"/>
                      <a:r>
                        <a:rPr lang="en-ZA" sz="2800" dirty="0" smtClean="0"/>
                        <a:t>0.707</a:t>
                      </a:r>
                      <a:endParaRPr lang="en-ZA" sz="2800" dirty="0"/>
                    </a:p>
                  </a:txBody>
                  <a:tcPr marT="45726" marB="45726"/>
                </a:tc>
                <a:tc>
                  <a:txBody>
                    <a:bodyPr/>
                    <a:lstStyle/>
                    <a:p>
                      <a:pPr algn="r"/>
                      <a:r>
                        <a:rPr lang="en-ZA" sz="2800" dirty="0" smtClean="0"/>
                        <a:t>0.690</a:t>
                      </a:r>
                      <a:endParaRPr lang="en-ZA" sz="2800" dirty="0"/>
                    </a:p>
                  </a:txBody>
                  <a:tcPr marT="45726" marB="45726"/>
                </a:tc>
              </a:tr>
              <a:tr h="752883">
                <a:tc>
                  <a:txBody>
                    <a:bodyPr/>
                    <a:lstStyle/>
                    <a:p>
                      <a:r>
                        <a:rPr lang="en-ZA" sz="2800" dirty="0" smtClean="0"/>
                        <a:t>Taxes paid</a:t>
                      </a:r>
                      <a:endParaRPr lang="en-ZA" sz="2800" dirty="0"/>
                    </a:p>
                  </a:txBody>
                  <a:tcPr marT="45726" marB="45726"/>
                </a:tc>
                <a:tc>
                  <a:txBody>
                    <a:bodyPr/>
                    <a:lstStyle/>
                    <a:p>
                      <a:pPr algn="r"/>
                      <a:r>
                        <a:rPr lang="en-ZA" sz="2800" dirty="0" smtClean="0"/>
                        <a:t>0.755</a:t>
                      </a:r>
                      <a:endParaRPr lang="en-ZA" sz="2800" dirty="0"/>
                    </a:p>
                  </a:txBody>
                  <a:tcPr marT="45726" marB="45726"/>
                </a:tc>
                <a:tc>
                  <a:txBody>
                    <a:bodyPr/>
                    <a:lstStyle/>
                    <a:p>
                      <a:pPr algn="r"/>
                      <a:r>
                        <a:rPr lang="en-ZA" sz="2800" dirty="0" smtClean="0"/>
                        <a:t>0.829</a:t>
                      </a:r>
                      <a:endParaRPr lang="en-ZA" sz="2800" dirty="0"/>
                    </a:p>
                  </a:txBody>
                  <a:tcPr marT="45726" marB="45726"/>
                </a:tc>
                <a:tc>
                  <a:txBody>
                    <a:bodyPr/>
                    <a:lstStyle/>
                    <a:p>
                      <a:pPr algn="r"/>
                      <a:r>
                        <a:rPr lang="en-ZA" sz="2800" dirty="0" smtClean="0"/>
                        <a:t>0.829</a:t>
                      </a:r>
                      <a:endParaRPr lang="en-ZA" sz="2800" dirty="0"/>
                    </a:p>
                  </a:txBody>
                  <a:tcPr marT="45726" marB="45726"/>
                </a:tc>
              </a:tr>
              <a:tr h="752883">
                <a:tc>
                  <a:txBody>
                    <a:bodyPr/>
                    <a:lstStyle/>
                    <a:p>
                      <a:r>
                        <a:rPr lang="en-ZA" sz="2800" dirty="0" smtClean="0"/>
                        <a:t>Income + Benefits</a:t>
                      </a:r>
                      <a:endParaRPr lang="en-ZA" sz="2800" dirty="0"/>
                    </a:p>
                  </a:txBody>
                  <a:tcPr marT="45726" marB="45726"/>
                </a:tc>
                <a:tc>
                  <a:txBody>
                    <a:bodyPr/>
                    <a:lstStyle/>
                    <a:p>
                      <a:pPr algn="r"/>
                      <a:r>
                        <a:rPr lang="en-ZA" sz="2800" dirty="0" smtClean="0"/>
                        <a:t>0.578</a:t>
                      </a:r>
                      <a:endParaRPr lang="en-ZA" sz="2800" dirty="0"/>
                    </a:p>
                  </a:txBody>
                  <a:tcPr marT="45726" marB="45726"/>
                </a:tc>
                <a:tc>
                  <a:txBody>
                    <a:bodyPr/>
                    <a:lstStyle/>
                    <a:p>
                      <a:pPr algn="r"/>
                      <a:r>
                        <a:rPr lang="en-ZA" sz="2800" dirty="0" smtClean="0"/>
                        <a:t>0.576</a:t>
                      </a:r>
                      <a:endParaRPr lang="en-ZA" sz="2800" dirty="0"/>
                    </a:p>
                  </a:txBody>
                  <a:tcPr marT="45726" marB="45726"/>
                </a:tc>
                <a:tc>
                  <a:txBody>
                    <a:bodyPr/>
                    <a:lstStyle/>
                    <a:p>
                      <a:pPr algn="r"/>
                      <a:r>
                        <a:rPr lang="en-ZA" sz="2800" dirty="0" smtClean="0"/>
                        <a:t>0.526</a:t>
                      </a:r>
                      <a:endParaRPr lang="en-ZA" sz="2800" dirty="0"/>
                    </a:p>
                  </a:txBody>
                  <a:tcPr marT="45726" marB="45726"/>
                </a:tc>
              </a:tr>
              <a:tr h="894330">
                <a:tc>
                  <a:txBody>
                    <a:bodyPr/>
                    <a:lstStyle/>
                    <a:p>
                      <a:r>
                        <a:rPr lang="en-ZA" sz="2800" dirty="0" smtClean="0"/>
                        <a:t>Income – Taxes + Benefits</a:t>
                      </a:r>
                      <a:endParaRPr lang="en-ZA" sz="2800" dirty="0"/>
                    </a:p>
                  </a:txBody>
                  <a:tcPr marT="45726" marB="45726"/>
                </a:tc>
                <a:tc>
                  <a:txBody>
                    <a:bodyPr/>
                    <a:lstStyle/>
                    <a:p>
                      <a:pPr algn="r"/>
                      <a:r>
                        <a:rPr lang="en-ZA" sz="2800" dirty="0" smtClean="0"/>
                        <a:t>0.528</a:t>
                      </a:r>
                      <a:endParaRPr lang="en-ZA" sz="2800" dirty="0"/>
                    </a:p>
                  </a:txBody>
                  <a:tcPr marT="45726" marB="45726"/>
                </a:tc>
                <a:tc>
                  <a:txBody>
                    <a:bodyPr/>
                    <a:lstStyle/>
                    <a:p>
                      <a:pPr algn="r"/>
                      <a:r>
                        <a:rPr lang="en-ZA" sz="2800" dirty="0" smtClean="0"/>
                        <a:t>0.528</a:t>
                      </a:r>
                      <a:endParaRPr lang="en-ZA" sz="2800" dirty="0"/>
                    </a:p>
                  </a:txBody>
                  <a:tcPr marT="45726" marB="45726"/>
                </a:tc>
                <a:tc>
                  <a:txBody>
                    <a:bodyPr/>
                    <a:lstStyle/>
                    <a:p>
                      <a:pPr algn="r"/>
                      <a:r>
                        <a:rPr lang="en-ZA" sz="2800" dirty="0" smtClean="0"/>
                        <a:t>0.470</a:t>
                      </a:r>
                      <a:endParaRPr lang="en-ZA" sz="2800" dirty="0"/>
                    </a:p>
                  </a:txBody>
                  <a:tcPr marT="45726" marB="45726"/>
                </a:tc>
              </a:tr>
              <a:tr h="752883">
                <a:tc>
                  <a:txBody>
                    <a:bodyPr/>
                    <a:lstStyle/>
                    <a:p>
                      <a:r>
                        <a:rPr lang="en-ZA" sz="2800" dirty="0" smtClean="0"/>
                        <a:t>Net effect of fiscal process</a:t>
                      </a:r>
                      <a:endParaRPr lang="en-ZA" sz="2800" b="1" dirty="0"/>
                    </a:p>
                  </a:txBody>
                  <a:tcPr marT="45726" marB="45726"/>
                </a:tc>
                <a:tc>
                  <a:txBody>
                    <a:bodyPr/>
                    <a:lstStyle/>
                    <a:p>
                      <a:pPr algn="r"/>
                      <a:r>
                        <a:rPr lang="en-ZA" sz="2800" dirty="0" smtClean="0"/>
                        <a:t>-0.138</a:t>
                      </a:r>
                      <a:endParaRPr lang="en-ZA" sz="2800" b="1" dirty="0"/>
                    </a:p>
                  </a:txBody>
                  <a:tcPr marT="45726" marB="45726"/>
                </a:tc>
                <a:tc>
                  <a:txBody>
                    <a:bodyPr/>
                    <a:lstStyle/>
                    <a:p>
                      <a:pPr algn="r"/>
                      <a:r>
                        <a:rPr lang="en-ZA" sz="2800" dirty="0" smtClean="0"/>
                        <a:t>-0.178</a:t>
                      </a:r>
                      <a:endParaRPr lang="en-ZA" sz="2800" b="1" dirty="0"/>
                    </a:p>
                  </a:txBody>
                  <a:tcPr marT="45726" marB="45726"/>
                </a:tc>
                <a:tc>
                  <a:txBody>
                    <a:bodyPr/>
                    <a:lstStyle/>
                    <a:p>
                      <a:pPr algn="r"/>
                      <a:r>
                        <a:rPr lang="en-ZA" sz="2800" dirty="0" smtClean="0"/>
                        <a:t>-0.220</a:t>
                      </a:r>
                      <a:endParaRPr lang="en-ZA" sz="2800" b="1" dirty="0"/>
                    </a:p>
                  </a:txBody>
                  <a:tcPr marT="45726" marB="45726"/>
                </a:tc>
              </a:tr>
            </a:tbl>
          </a:graphicData>
        </a:graphic>
      </p:graphicFrame>
      <p:sp>
        <p:nvSpPr>
          <p:cNvPr id="30764" name="TextBox 185"/>
          <p:cNvSpPr txBox="1">
            <a:spLocks noChangeArrowheads="1"/>
          </p:cNvSpPr>
          <p:nvPr/>
        </p:nvSpPr>
        <p:spPr bwMode="auto">
          <a:xfrm>
            <a:off x="0" y="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US" altLang="en-US" sz="2800" b="1" dirty="0">
                <a:solidFill>
                  <a:srgbClr val="000000"/>
                </a:solidFill>
                <a:latin typeface="Calibri" panose="020F0502020204030204" pitchFamily="34" charset="0"/>
              </a:rPr>
              <a:t>Concentration and </a:t>
            </a:r>
            <a:r>
              <a:rPr lang="en-US" altLang="en-US" sz="2800" b="1" dirty="0" err="1">
                <a:solidFill>
                  <a:srgbClr val="000000"/>
                </a:solidFill>
                <a:latin typeface="Calibri" panose="020F0502020204030204" pitchFamily="34" charset="0"/>
              </a:rPr>
              <a:t>Gini</a:t>
            </a:r>
            <a:r>
              <a:rPr lang="en-US" altLang="en-US" sz="2800" b="1" dirty="0">
                <a:solidFill>
                  <a:srgbClr val="000000"/>
                </a:solidFill>
                <a:latin typeface="Calibri" panose="020F0502020204030204" pitchFamily="34" charset="0"/>
              </a:rPr>
              <a:t> coefficients, 1995, 2000 </a:t>
            </a:r>
            <a:r>
              <a:rPr lang="en-US" altLang="en-US" sz="2800" b="1" dirty="0" smtClean="0">
                <a:solidFill>
                  <a:srgbClr val="000000"/>
                </a:solidFill>
                <a:latin typeface="Calibri" panose="020F0502020204030204" pitchFamily="34" charset="0"/>
              </a:rPr>
              <a:t>&amp; 2006</a:t>
            </a:r>
            <a:endParaRPr lang="en-ZA" altLang="en-US" sz="2800" dirty="0">
              <a:solidFill>
                <a:srgbClr val="000066"/>
              </a:solidFill>
              <a:latin typeface="Calibri" panose="020F0502020204030204" pitchFamily="34" charset="0"/>
            </a:endParaRPr>
          </a:p>
        </p:txBody>
      </p:sp>
    </p:spTree>
    <p:extLst>
      <p:ext uri="{BB962C8B-B14F-4D97-AF65-F5344CB8AC3E}">
        <p14:creationId xmlns:p14="http://schemas.microsoft.com/office/powerpoint/2010/main" val="3655023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805" name="Group 85"/>
          <p:cNvGraphicFramePr>
            <a:graphicFrameLocks noGrp="1"/>
          </p:cNvGraphicFramePr>
          <p:nvPr>
            <p:extLst>
              <p:ext uri="{D42A27DB-BD31-4B8C-83A1-F6EECF244321}">
                <p14:modId xmlns:p14="http://schemas.microsoft.com/office/powerpoint/2010/main" val="3993783574"/>
              </p:ext>
            </p:extLst>
          </p:nvPr>
        </p:nvGraphicFramePr>
        <p:xfrm>
          <a:off x="0" y="764705"/>
          <a:ext cx="9144001" cy="5976664"/>
        </p:xfrm>
        <a:graphic>
          <a:graphicData uri="http://schemas.openxmlformats.org/drawingml/2006/table">
            <a:tbl>
              <a:tblPr/>
              <a:tblGrid>
                <a:gridCol w="2911399"/>
                <a:gridCol w="1290298"/>
                <a:gridCol w="1235988"/>
                <a:gridCol w="1234341"/>
                <a:gridCol w="1235987"/>
                <a:gridCol w="1235988"/>
              </a:tblGrid>
              <a:tr h="551767">
                <a:tc rowSpan="2">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000066"/>
                          </a:solidFill>
                          <a:effectLst/>
                          <a:latin typeface="+mn-lt"/>
                          <a:cs typeface="Times New Roman" pitchFamily="18" charset="0"/>
                        </a:rPr>
                        <a:t> </a:t>
                      </a:r>
                      <a:endParaRPr kumimoji="0" lang="en-US"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000066"/>
                          </a:solidFill>
                          <a:effectLst/>
                          <a:latin typeface="+mn-lt"/>
                          <a:cs typeface="Times New Roman" pitchFamily="18" charset="0"/>
                        </a:rPr>
                        <a:t>South</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000066"/>
                          </a:solidFill>
                          <a:effectLst/>
                          <a:latin typeface="+mn-lt"/>
                          <a:cs typeface="Times New Roman" pitchFamily="18" charset="0"/>
                        </a:rPr>
                        <a:t>Africa</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000066"/>
                          </a:solidFill>
                          <a:effectLst/>
                          <a:latin typeface="+mn-lt"/>
                          <a:cs typeface="Times New Roman" pitchFamily="18" charset="0"/>
                        </a:rPr>
                        <a:t>2006</a:t>
                      </a:r>
                      <a:endParaRPr kumimoji="0" lang="en-US"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rgbClr val="000066"/>
                          </a:solidFill>
                          <a:effectLst/>
                          <a:latin typeface="+mn-lt"/>
                          <a:cs typeface="Times New Roman" pitchFamily="18" charset="0"/>
                        </a:rPr>
                        <a:t>Developing country sample</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ZA"/>
                    </a:p>
                  </a:txBody>
                  <a:tcPr/>
                </a:tc>
                <a:tc hMerge="1">
                  <a:txBody>
                    <a:bodyPr/>
                    <a:lstStyle/>
                    <a:p>
                      <a:endParaRPr lang="en-ZA"/>
                    </a:p>
                  </a:txBody>
                  <a:tcPr/>
                </a:tc>
                <a:tc hMerge="1">
                  <a:txBody>
                    <a:bodyPr/>
                    <a:lstStyle/>
                    <a:p>
                      <a:endParaRPr lang="en-ZA"/>
                    </a:p>
                  </a:txBody>
                  <a:tcPr/>
                </a:tc>
              </a:tr>
              <a:tr h="1102837">
                <a:tc vMerge="1">
                  <a:txBody>
                    <a:bodyPr/>
                    <a:lstStyle/>
                    <a:p>
                      <a:endParaRPr lang="en-ZA"/>
                    </a:p>
                  </a:txBody>
                  <a:tcPr/>
                </a:tc>
                <a:tc vMerge="1">
                  <a:txBody>
                    <a:bodyPr/>
                    <a:lstStyle/>
                    <a:p>
                      <a:endParaRPr lang="en-ZA"/>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rgbClr val="000066"/>
                          </a:solidFill>
                          <a:effectLst/>
                          <a:latin typeface="+mn-lt"/>
                          <a:cs typeface="Times New Roman" pitchFamily="18" charset="0"/>
                        </a:rPr>
                        <a:t>Mean</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rgbClr val="000066"/>
                          </a:solidFill>
                          <a:effectLst/>
                          <a:latin typeface="+mn-lt"/>
                          <a:cs typeface="Times New Roman" pitchFamily="18" charset="0"/>
                        </a:rPr>
                        <a:t>Most targeted at poor</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rgbClr val="000066"/>
                          </a:solidFill>
                          <a:effectLst/>
                          <a:latin typeface="+mn-lt"/>
                          <a:cs typeface="Times New Roman" pitchFamily="18" charset="0"/>
                        </a:rPr>
                        <a:t>Least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rgbClr val="000066"/>
                          </a:solidFill>
                          <a:effectLst/>
                          <a:latin typeface="+mn-lt"/>
                          <a:cs typeface="Times New Roman" pitchFamily="18" charset="0"/>
                        </a:rPr>
                        <a:t>targeted at poor</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rgbClr val="000066"/>
                          </a:solidFill>
                          <a:effectLst/>
                          <a:latin typeface="+mn-lt"/>
                          <a:cs typeface="Times New Roman" pitchFamily="18" charset="0"/>
                        </a:rPr>
                        <a:t>Sample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dirty="0" smtClean="0">
                          <a:ln>
                            <a:noFill/>
                          </a:ln>
                          <a:solidFill>
                            <a:srgbClr val="000066"/>
                          </a:solidFill>
                          <a:effectLst/>
                          <a:latin typeface="+mn-lt"/>
                          <a:cs typeface="Times New Roman" pitchFamily="18" charset="0"/>
                        </a:rPr>
                        <a:t>size</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2997">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2200" b="0" i="1" u="none" strike="noStrike" cap="none" normalizeH="0" baseline="0" dirty="0" smtClean="0">
                          <a:ln>
                            <a:noFill/>
                          </a:ln>
                          <a:solidFill>
                            <a:srgbClr val="000066"/>
                          </a:solidFill>
                          <a:effectLst/>
                          <a:latin typeface="+mn-lt"/>
                          <a:cs typeface="Times New Roman" pitchFamily="18" charset="0"/>
                        </a:rPr>
                        <a:t>Lower (primary) </a:t>
                      </a:r>
                      <a:r>
                        <a:rPr kumimoji="0" lang="en-GB" sz="2200" b="0" i="1" u="none" strike="noStrike" cap="none" normalizeH="0" baseline="0" dirty="0" smtClean="0">
                          <a:ln>
                            <a:noFill/>
                          </a:ln>
                          <a:solidFill>
                            <a:srgbClr val="000066"/>
                          </a:solidFill>
                          <a:effectLst/>
                          <a:latin typeface="+mn-lt"/>
                          <a:cs typeface="Times New Roman" pitchFamily="18" charset="0"/>
                        </a:rPr>
                        <a:t>level </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66"/>
                          </a:solidFill>
                          <a:effectLst/>
                          <a:latin typeface="+mn-lt"/>
                          <a:cs typeface="Times New Roman" pitchFamily="18" charset="0"/>
                        </a:rPr>
                        <a:t>..</a:t>
                      </a:r>
                      <a:endParaRPr kumimoji="0" lang="en-US"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-0.14</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smtClean="0">
                          <a:ln>
                            <a:noFill/>
                          </a:ln>
                          <a:solidFill>
                            <a:srgbClr val="000066"/>
                          </a:solidFill>
                          <a:effectLst/>
                          <a:latin typeface="+mn-lt"/>
                          <a:cs typeface="Times New Roman" pitchFamily="18" charset="0"/>
                        </a:rPr>
                        <a:t>-0.44</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0.19</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smtClean="0">
                          <a:ln>
                            <a:noFill/>
                          </a:ln>
                          <a:solidFill>
                            <a:srgbClr val="000066"/>
                          </a:solidFill>
                          <a:effectLst/>
                          <a:latin typeface="+mn-lt"/>
                          <a:cs typeface="Times New Roman" pitchFamily="18" charset="0"/>
                        </a:rPr>
                        <a:t>34</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39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2200" b="0" i="1" u="none" strike="noStrike" cap="none" normalizeH="0" baseline="0" dirty="0" smtClean="0">
                          <a:ln>
                            <a:noFill/>
                          </a:ln>
                          <a:solidFill>
                            <a:srgbClr val="000066"/>
                          </a:solidFill>
                          <a:effectLst/>
                          <a:latin typeface="+mn-lt"/>
                          <a:cs typeface="Times New Roman" pitchFamily="18" charset="0"/>
                        </a:rPr>
                        <a:t>Secondary</a:t>
                      </a:r>
                      <a:r>
                        <a:rPr kumimoji="0" lang="en-GB" sz="2200" b="0" i="1" u="none" strike="noStrike" cap="none" normalizeH="0" baseline="0" dirty="0" smtClean="0">
                          <a:ln>
                            <a:noFill/>
                          </a:ln>
                          <a:solidFill>
                            <a:srgbClr val="000066"/>
                          </a:solidFill>
                          <a:effectLst/>
                          <a:latin typeface="+mn-lt"/>
                          <a:cs typeface="Times New Roman" pitchFamily="18" charset="0"/>
                        </a:rPr>
                        <a:t>) level</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66"/>
                          </a:solidFill>
                          <a:effectLst/>
                          <a:latin typeface="+mn-lt"/>
                          <a:cs typeface="Times New Roman" pitchFamily="18" charset="0"/>
                        </a:rPr>
                        <a:t>..</a:t>
                      </a:r>
                      <a:endParaRPr kumimoji="0" lang="en-US"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0.12</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-0.23</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0.72</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38</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257">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2200" b="0" i="1" u="none" strike="noStrike" cap="none" normalizeH="0" baseline="0" smtClean="0">
                          <a:ln>
                            <a:noFill/>
                          </a:ln>
                          <a:solidFill>
                            <a:srgbClr val="000066"/>
                          </a:solidFill>
                          <a:effectLst/>
                          <a:latin typeface="+mn-lt"/>
                          <a:cs typeface="Times New Roman" pitchFamily="18" charset="0"/>
                        </a:rPr>
                        <a:t>School education: Total</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-0.128</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smtClean="0">
                          <a:ln>
                            <a:noFill/>
                          </a:ln>
                          <a:solidFill>
                            <a:srgbClr val="000066"/>
                          </a:solidFill>
                          <a:effectLst/>
                          <a:latin typeface="+mn-lt"/>
                          <a:cs typeface="Times New Roman" pitchFamily="18" charset="0"/>
                        </a:rPr>
                        <a:t>..</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smtClean="0">
                          <a:ln>
                            <a:noFill/>
                          </a:ln>
                          <a:solidFill>
                            <a:srgbClr val="000066"/>
                          </a:solidFill>
                          <a:effectLst/>
                          <a:latin typeface="+mn-lt"/>
                          <a:cs typeface="Times New Roman" pitchFamily="18" charset="0"/>
                        </a:rPr>
                        <a:t>..</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47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2200" b="0" i="1" u="none" strike="noStrike" cap="none" normalizeH="0" baseline="0" smtClean="0">
                          <a:ln>
                            <a:noFill/>
                          </a:ln>
                          <a:solidFill>
                            <a:srgbClr val="000066"/>
                          </a:solidFill>
                          <a:effectLst/>
                          <a:latin typeface="+mn-lt"/>
                          <a:cs typeface="Times New Roman" pitchFamily="18" charset="0"/>
                        </a:rPr>
                        <a:t>Tertiary education</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0.479</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0.39</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0.04</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0.76</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31</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5725">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smtClean="0">
                          <a:ln>
                            <a:noFill/>
                          </a:ln>
                          <a:solidFill>
                            <a:srgbClr val="000066"/>
                          </a:solidFill>
                          <a:effectLst/>
                          <a:latin typeface="+mn-lt"/>
                          <a:cs typeface="Times New Roman" pitchFamily="18" charset="0"/>
                        </a:rPr>
                        <a:t>All education: Total</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smtClean="0">
                          <a:ln>
                            <a:noFill/>
                          </a:ln>
                          <a:solidFill>
                            <a:srgbClr val="000066"/>
                          </a:solidFill>
                          <a:effectLst/>
                          <a:latin typeface="+mn-lt"/>
                        </a:rPr>
                        <a:t>..</a:t>
                      </a: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0.01</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-0.27</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0.30</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25</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1257">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2200" b="0" i="1" u="none" strike="noStrike" cap="none" normalizeH="0" baseline="0" smtClean="0">
                          <a:ln>
                            <a:noFill/>
                          </a:ln>
                          <a:solidFill>
                            <a:srgbClr val="000066"/>
                          </a:solidFill>
                          <a:effectLst/>
                          <a:latin typeface="+mn-lt"/>
                          <a:cs typeface="Times New Roman" pitchFamily="18" charset="0"/>
                        </a:rPr>
                        <a:t>Health</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-0.110</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22.7</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4.0</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51.2</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31</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47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2200" b="0" i="1" u="none" strike="noStrike" cap="none" normalizeH="0" baseline="0" smtClean="0">
                          <a:ln>
                            <a:noFill/>
                          </a:ln>
                          <a:solidFill>
                            <a:srgbClr val="000066"/>
                          </a:solidFill>
                          <a:effectLst/>
                          <a:latin typeface="+mn-lt"/>
                          <a:cs typeface="Times New Roman" pitchFamily="18" charset="0"/>
                        </a:rPr>
                        <a:t>Social grants</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-0.357</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smtClean="0">
                          <a:ln>
                            <a:noFill/>
                          </a:ln>
                          <a:solidFill>
                            <a:srgbClr val="000066"/>
                          </a:solidFill>
                          <a:effectLst/>
                          <a:latin typeface="+mn-lt"/>
                          <a:cs typeface="Times New Roman" pitchFamily="18" charset="0"/>
                        </a:rPr>
                        <a:t>..</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smtClean="0">
                          <a:ln>
                            <a:noFill/>
                          </a:ln>
                          <a:solidFill>
                            <a:srgbClr val="000066"/>
                          </a:solidFill>
                          <a:effectLst/>
                          <a:latin typeface="+mn-lt"/>
                          <a:cs typeface="Times New Roman" pitchFamily="18" charset="0"/>
                        </a:rPr>
                        <a:t>..</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219">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2200" b="0" i="1" u="none" strike="noStrike" cap="none" normalizeH="0" baseline="0" smtClean="0">
                          <a:ln>
                            <a:noFill/>
                          </a:ln>
                          <a:solidFill>
                            <a:srgbClr val="000066"/>
                          </a:solidFill>
                          <a:effectLst/>
                          <a:latin typeface="+mn-lt"/>
                          <a:cs typeface="Times New Roman" pitchFamily="18" charset="0"/>
                        </a:rPr>
                        <a:t>Housing</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0.070</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smtClean="0">
                          <a:ln>
                            <a:noFill/>
                          </a:ln>
                          <a:solidFill>
                            <a:srgbClr val="000066"/>
                          </a:solidFill>
                          <a:effectLst/>
                          <a:latin typeface="+mn-lt"/>
                          <a:cs typeface="Times New Roman" pitchFamily="18" charset="0"/>
                        </a:rPr>
                        <a:t>..</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smtClean="0">
                          <a:ln>
                            <a:noFill/>
                          </a:ln>
                          <a:solidFill>
                            <a:srgbClr val="000066"/>
                          </a:solidFill>
                          <a:effectLst/>
                          <a:latin typeface="+mn-lt"/>
                          <a:cs typeface="Times New Roman" pitchFamily="18" charset="0"/>
                        </a:rPr>
                        <a:t>..</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47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GB" sz="2200" b="1" i="0" u="none" strike="noStrike" cap="none" normalizeH="0" baseline="0" smtClean="0">
                          <a:ln>
                            <a:noFill/>
                          </a:ln>
                          <a:solidFill>
                            <a:srgbClr val="000066"/>
                          </a:solidFill>
                          <a:effectLst/>
                          <a:latin typeface="+mn-lt"/>
                          <a:cs typeface="Times New Roman" pitchFamily="18" charset="0"/>
                        </a:rPr>
                        <a:t>Total</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-0.146</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smtClean="0">
                          <a:ln>
                            <a:noFill/>
                          </a:ln>
                          <a:solidFill>
                            <a:srgbClr val="000066"/>
                          </a:solidFill>
                          <a:effectLst/>
                          <a:latin typeface="+mn-lt"/>
                          <a:cs typeface="Times New Roman" pitchFamily="18" charset="0"/>
                        </a:rPr>
                        <a:t>..</a:t>
                      </a:r>
                      <a:endParaRPr kumimoji="0" lang="en-GB" sz="2200" b="0" i="0" u="none" strike="noStrike" cap="none" normalizeH="0" baseline="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2200" b="0" i="0" u="none" strike="noStrike" cap="none" normalizeH="0" baseline="0" dirty="0" smtClean="0">
                          <a:ln>
                            <a:noFill/>
                          </a:ln>
                          <a:solidFill>
                            <a:srgbClr val="000066"/>
                          </a:solidFill>
                          <a:effectLst/>
                          <a:latin typeface="+mn-lt"/>
                          <a:cs typeface="Times New Roman" pitchFamily="18" charset="0"/>
                        </a:rPr>
                        <a:t>..</a:t>
                      </a:r>
                      <a:endParaRPr kumimoji="0" lang="en-GB" sz="2200" b="0" i="0" u="none" strike="noStrike" cap="none" normalizeH="0" baseline="0" dirty="0" smtClean="0">
                        <a:ln>
                          <a:noFill/>
                        </a:ln>
                        <a:solidFill>
                          <a:srgbClr val="000066"/>
                        </a:solidFill>
                        <a:effectLst/>
                        <a:latin typeface="+mn-lt"/>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827" name="Rectangle 83"/>
          <p:cNvSpPr>
            <a:spLocks noGrp="1" noChangeArrowheads="1"/>
          </p:cNvSpPr>
          <p:nvPr>
            <p:ph type="title"/>
          </p:nvPr>
        </p:nvSpPr>
        <p:spPr>
          <a:xfrm>
            <a:off x="107504" y="0"/>
            <a:ext cx="8893175" cy="792162"/>
          </a:xfrm>
        </p:spPr>
        <p:txBody>
          <a:bodyPr/>
          <a:lstStyle/>
          <a:p>
            <a:pPr eaLnBrk="1" hangingPunct="1"/>
            <a:r>
              <a:rPr lang="en-US" altLang="en-US" sz="4000" b="1" dirty="0" smtClean="0">
                <a:solidFill>
                  <a:srgbClr val="002060"/>
                </a:solidFill>
                <a:latin typeface="+mn-lt"/>
              </a:rPr>
              <a:t>SA concentration indices in perspective</a:t>
            </a:r>
          </a:p>
        </p:txBody>
      </p:sp>
    </p:spTree>
    <p:extLst>
      <p:ext uri="{BB962C8B-B14F-4D97-AF65-F5344CB8AC3E}">
        <p14:creationId xmlns:p14="http://schemas.microsoft.com/office/powerpoint/2010/main" val="12502876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4800" b="1" noProof="0" dirty="0" smtClean="0">
                <a:solidFill>
                  <a:srgbClr val="002060"/>
                </a:solidFill>
                <a:latin typeface="+mn-lt"/>
              </a:rPr>
              <a:t>Conclusion on fiscal incidence</a:t>
            </a:r>
            <a:r>
              <a:rPr lang="en-ZA" sz="4800" b="1" noProof="0" dirty="0" smtClean="0">
                <a:solidFill>
                  <a:srgbClr val="002060"/>
                </a:solidFill>
                <a:latin typeface="+mn-lt"/>
              </a:rPr>
              <a:t>	</a:t>
            </a:r>
            <a:endParaRPr lang="en-ZA" sz="4800" b="1" noProof="0" dirty="0">
              <a:solidFill>
                <a:srgbClr val="002060"/>
              </a:solidFill>
              <a:latin typeface="+mn-lt"/>
            </a:endParaRPr>
          </a:p>
        </p:txBody>
      </p:sp>
      <p:sp>
        <p:nvSpPr>
          <p:cNvPr id="3" name="Content Placeholder 2"/>
          <p:cNvSpPr>
            <a:spLocks noGrp="1"/>
          </p:cNvSpPr>
          <p:nvPr>
            <p:ph idx="1"/>
          </p:nvPr>
        </p:nvSpPr>
        <p:spPr/>
        <p:txBody>
          <a:bodyPr>
            <a:normAutofit/>
          </a:bodyPr>
          <a:lstStyle/>
          <a:p>
            <a:pPr>
              <a:buSzPct val="100000"/>
              <a:buFont typeface="Wingdings" pitchFamily="2" charset="2"/>
              <a:buChar char="§"/>
            </a:pPr>
            <a:r>
              <a:rPr lang="en-ZA" sz="3200" dirty="0" err="1" smtClean="0">
                <a:solidFill>
                  <a:srgbClr val="002060"/>
                </a:solidFill>
                <a:latin typeface="+mn-lt"/>
              </a:rPr>
              <a:t>Govt</a:t>
            </a:r>
            <a:r>
              <a:rPr lang="en-ZA" sz="3200" dirty="0" smtClean="0">
                <a:solidFill>
                  <a:srgbClr val="002060"/>
                </a:solidFill>
                <a:latin typeface="+mn-lt"/>
              </a:rPr>
              <a:t> spending well targeted, but does </a:t>
            </a:r>
            <a:r>
              <a:rPr lang="en-ZA" sz="3200" dirty="0" smtClean="0">
                <a:solidFill>
                  <a:srgbClr val="002060"/>
                </a:solidFill>
                <a:latin typeface="+mn-lt"/>
              </a:rPr>
              <a:t>not necessarily produce intended social outcomes:</a:t>
            </a:r>
          </a:p>
          <a:p>
            <a:pPr lvl="1">
              <a:buFont typeface="Arial" pitchFamily="34" charset="0"/>
              <a:buChar char="•"/>
            </a:pPr>
            <a:r>
              <a:rPr lang="en-ZA" sz="2800" noProof="0" dirty="0" smtClean="0">
                <a:solidFill>
                  <a:srgbClr val="002060"/>
                </a:solidFill>
                <a:latin typeface="+mn-lt"/>
              </a:rPr>
              <a:t>Social service delivery hampered by inefficiencies </a:t>
            </a:r>
            <a:r>
              <a:rPr lang="en-US" sz="3200" dirty="0" smtClean="0">
                <a:solidFill>
                  <a:srgbClr val="002060"/>
                </a:solidFill>
                <a:latin typeface="+mn-lt"/>
              </a:rPr>
              <a:t>- </a:t>
            </a:r>
            <a:r>
              <a:rPr lang="en-ZA" sz="2800" dirty="0" smtClean="0">
                <a:solidFill>
                  <a:srgbClr val="002060"/>
                </a:solidFill>
                <a:latin typeface="+mn-lt"/>
              </a:rPr>
              <a:t>limited capacity to efficiently utilise increased public spending</a:t>
            </a:r>
            <a:endParaRPr lang="en-ZA" sz="2800" noProof="0" dirty="0" smtClean="0">
              <a:solidFill>
                <a:srgbClr val="002060"/>
              </a:solidFill>
              <a:latin typeface="+mn-lt"/>
            </a:endParaRPr>
          </a:p>
          <a:p>
            <a:pPr lvl="1">
              <a:buFont typeface="Arial" pitchFamily="34" charset="0"/>
              <a:buChar char="•"/>
            </a:pPr>
            <a:r>
              <a:rPr lang="en-ZA" sz="2800" dirty="0" smtClean="0">
                <a:solidFill>
                  <a:srgbClr val="002060"/>
                </a:solidFill>
                <a:latin typeface="+mn-lt"/>
              </a:rPr>
              <a:t>Social grants not well converted into intended social outcomes (e.g. child outcomes) </a:t>
            </a:r>
            <a:r>
              <a:rPr lang="en-ZA" sz="2800" noProof="0" dirty="0" smtClean="0">
                <a:solidFill>
                  <a:srgbClr val="002060"/>
                </a:solidFill>
                <a:latin typeface="+mn-lt"/>
              </a:rPr>
              <a:t>(due to intra-household </a:t>
            </a:r>
            <a:r>
              <a:rPr lang="en-ZA" sz="2800" noProof="0" dirty="0" smtClean="0">
                <a:solidFill>
                  <a:srgbClr val="002060"/>
                </a:solidFill>
                <a:latin typeface="+mn-lt"/>
              </a:rPr>
              <a:t>inequalities, perverse incentives, </a:t>
            </a:r>
            <a:r>
              <a:rPr lang="en-ZA" sz="2800" noProof="0" dirty="0" err="1" smtClean="0">
                <a:solidFill>
                  <a:srgbClr val="002060"/>
                </a:solidFill>
                <a:latin typeface="+mn-lt"/>
              </a:rPr>
              <a:t>hhold</a:t>
            </a:r>
            <a:r>
              <a:rPr lang="en-ZA" sz="2800" noProof="0" dirty="0" smtClean="0">
                <a:solidFill>
                  <a:srgbClr val="002060"/>
                </a:solidFill>
                <a:latin typeface="+mn-lt"/>
              </a:rPr>
              <a:t> formation</a:t>
            </a:r>
            <a:r>
              <a:rPr lang="en-ZA" sz="2800" noProof="0" dirty="0" smtClean="0">
                <a:solidFill>
                  <a:srgbClr val="002060"/>
                </a:solidFill>
                <a:latin typeface="+mn-lt"/>
              </a:rPr>
              <a:t>)</a:t>
            </a:r>
          </a:p>
          <a:p>
            <a:pPr lvl="1">
              <a:buFont typeface="Arial" pitchFamily="34" charset="0"/>
              <a:buChar char="•"/>
            </a:pPr>
            <a:r>
              <a:rPr lang="en-ZA" dirty="0" smtClean="0">
                <a:solidFill>
                  <a:srgbClr val="002060"/>
                </a:solidFill>
                <a:latin typeface="+mn-lt"/>
              </a:rPr>
              <a:t>Social spending not subject to consumer sovereignty</a:t>
            </a:r>
            <a:endParaRPr lang="en-ZA" sz="2800" noProof="0" dirty="0" smtClean="0">
              <a:solidFill>
                <a:srgbClr val="002060"/>
              </a:solidFill>
              <a:latin typeface="+mn-lt"/>
            </a:endParaRPr>
          </a:p>
          <a:p>
            <a:pPr>
              <a:buSzPct val="100000"/>
              <a:buFont typeface="Wingdings" pitchFamily="2" charset="2"/>
              <a:buChar char="§"/>
            </a:pPr>
            <a:r>
              <a:rPr lang="en-US" sz="3200" dirty="0" smtClean="0">
                <a:solidFill>
                  <a:srgbClr val="002060"/>
                </a:solidFill>
                <a:latin typeface="+mn-lt"/>
              </a:rPr>
              <a:t>Limits to how much </a:t>
            </a:r>
            <a:r>
              <a:rPr lang="en-US" sz="3200" dirty="0" err="1" smtClean="0">
                <a:solidFill>
                  <a:srgbClr val="002060"/>
                </a:solidFill>
                <a:latin typeface="+mn-lt"/>
              </a:rPr>
              <a:t>govt</a:t>
            </a:r>
            <a:r>
              <a:rPr lang="en-US" sz="3200" dirty="0" smtClean="0">
                <a:solidFill>
                  <a:srgbClr val="002060"/>
                </a:solidFill>
                <a:latin typeface="+mn-lt"/>
              </a:rPr>
              <a:t> can improve social outcomes if market fails to redistribute</a:t>
            </a:r>
          </a:p>
        </p:txBody>
      </p:sp>
    </p:spTree>
    <p:extLst>
      <p:ext uri="{BB962C8B-B14F-4D97-AF65-F5344CB8AC3E}">
        <p14:creationId xmlns:p14="http://schemas.microsoft.com/office/powerpoint/2010/main" val="7565752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dirty="0" smtClean="0"/>
              <a:t>University subsidies: Rationale &amp; incidence </a:t>
            </a:r>
            <a:endParaRPr lang="en-ZA" dirty="0"/>
          </a:p>
        </p:txBody>
      </p:sp>
    </p:spTree>
    <p:extLst>
      <p:ext uri="{BB962C8B-B14F-4D97-AF65-F5344CB8AC3E}">
        <p14:creationId xmlns:p14="http://schemas.microsoft.com/office/powerpoint/2010/main" val="3176928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0106"/>
          </a:xfrm>
        </p:spPr>
        <p:txBody>
          <a:bodyPr>
            <a:normAutofit/>
          </a:bodyPr>
          <a:lstStyle/>
          <a:p>
            <a:r>
              <a:rPr lang="en-ZA" sz="3600" b="1" dirty="0" smtClean="0">
                <a:solidFill>
                  <a:srgbClr val="002060"/>
                </a:solidFill>
                <a:latin typeface="+mn-lt"/>
              </a:rPr>
              <a:t>The nature of university education</a:t>
            </a:r>
            <a:endParaRPr lang="en-ZA" sz="3600" b="1" dirty="0">
              <a:solidFill>
                <a:srgbClr val="002060"/>
              </a:solidFill>
              <a:latin typeface="+mn-lt"/>
            </a:endParaRPr>
          </a:p>
        </p:txBody>
      </p:sp>
      <p:sp>
        <p:nvSpPr>
          <p:cNvPr id="3" name="Content Placeholder 2"/>
          <p:cNvSpPr>
            <a:spLocks noGrp="1"/>
          </p:cNvSpPr>
          <p:nvPr>
            <p:ph idx="1"/>
          </p:nvPr>
        </p:nvSpPr>
        <p:spPr>
          <a:xfrm>
            <a:off x="251520" y="764704"/>
            <a:ext cx="8640960" cy="5904656"/>
          </a:xfrm>
        </p:spPr>
        <p:txBody>
          <a:bodyPr>
            <a:noAutofit/>
          </a:bodyPr>
          <a:lstStyle/>
          <a:p>
            <a:pPr marL="0" indent="0">
              <a:buNone/>
            </a:pPr>
            <a:r>
              <a:rPr lang="en-ZA" i="1" dirty="0" smtClean="0">
                <a:solidFill>
                  <a:srgbClr val="002060"/>
                </a:solidFill>
                <a:latin typeface="+mn-lt"/>
              </a:rPr>
              <a:t>Education </a:t>
            </a:r>
            <a:r>
              <a:rPr lang="en-ZA" i="1" dirty="0">
                <a:solidFill>
                  <a:srgbClr val="002060"/>
                </a:solidFill>
                <a:latin typeface="+mn-lt"/>
              </a:rPr>
              <a:t>has a number of properties which make the analysis of the demand for it both interesting and complex. … (Education is) …a consumption good and a capital good, i.e., although much of the expenditure is justified in terms of the effects on the individual’s income in the future, many of the activities of educational institutions are primarily justifiable in terms of their immediate consumption benefits. Moreover, education affects individuals’ future incomes. </a:t>
            </a:r>
            <a:endParaRPr lang="en-ZA" i="1" dirty="0" smtClean="0">
              <a:solidFill>
                <a:srgbClr val="002060"/>
              </a:solidFill>
              <a:latin typeface="+mn-lt"/>
            </a:endParaRPr>
          </a:p>
          <a:p>
            <a:pPr marL="0" indent="0">
              <a:buNone/>
            </a:pPr>
            <a:r>
              <a:rPr lang="en-ZA" i="1" dirty="0">
                <a:solidFill>
                  <a:srgbClr val="002060"/>
                </a:solidFill>
                <a:latin typeface="+mn-lt"/>
              </a:rPr>
              <a:t>	</a:t>
            </a:r>
            <a:r>
              <a:rPr lang="en-ZA" i="1" dirty="0" smtClean="0">
                <a:solidFill>
                  <a:srgbClr val="002060"/>
                </a:solidFill>
                <a:latin typeface="+mn-lt"/>
              </a:rPr>
              <a:t>(</a:t>
            </a:r>
            <a:r>
              <a:rPr lang="en-ZA" i="1" dirty="0">
                <a:solidFill>
                  <a:srgbClr val="002060"/>
                </a:solidFill>
                <a:latin typeface="+mn-lt"/>
              </a:rPr>
              <a:t>Stiglitz 1974: 349</a:t>
            </a:r>
            <a:r>
              <a:rPr lang="en-ZA" i="1" dirty="0" smtClean="0">
                <a:solidFill>
                  <a:srgbClr val="002060"/>
                </a:solidFill>
                <a:latin typeface="+mn-lt"/>
              </a:rPr>
              <a:t>)</a:t>
            </a:r>
          </a:p>
        </p:txBody>
      </p:sp>
    </p:spTree>
    <p:extLst>
      <p:ext uri="{BB962C8B-B14F-4D97-AF65-F5344CB8AC3E}">
        <p14:creationId xmlns:p14="http://schemas.microsoft.com/office/powerpoint/2010/main" val="923974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6712"/>
          </a:xfrm>
        </p:spPr>
        <p:txBody>
          <a:bodyPr>
            <a:normAutofit fontScale="90000"/>
          </a:bodyPr>
          <a:lstStyle/>
          <a:p>
            <a:r>
              <a:rPr lang="en-ZA" b="1" dirty="0">
                <a:solidFill>
                  <a:srgbClr val="002060"/>
                </a:solidFill>
                <a:latin typeface="+mn-lt"/>
              </a:rPr>
              <a:t>The nature of university </a:t>
            </a:r>
            <a:r>
              <a:rPr lang="en-ZA" b="1" dirty="0" smtClean="0">
                <a:solidFill>
                  <a:srgbClr val="002060"/>
                </a:solidFill>
                <a:latin typeface="+mn-lt"/>
              </a:rPr>
              <a:t>education (</a:t>
            </a:r>
            <a:r>
              <a:rPr lang="en-ZA" b="1" dirty="0" err="1" smtClean="0">
                <a:solidFill>
                  <a:srgbClr val="002060"/>
                </a:solidFill>
                <a:latin typeface="+mn-lt"/>
              </a:rPr>
              <a:t>cont</a:t>
            </a:r>
            <a:r>
              <a:rPr lang="en-ZA" b="1" dirty="0" smtClean="0">
                <a:solidFill>
                  <a:srgbClr val="002060"/>
                </a:solidFill>
                <a:latin typeface="+mn-lt"/>
              </a:rPr>
              <a:t>)</a:t>
            </a:r>
            <a:endParaRPr lang="en-ZA" dirty="0">
              <a:solidFill>
                <a:srgbClr val="002060"/>
              </a:solidFill>
              <a:latin typeface="+mn-lt"/>
            </a:endParaRPr>
          </a:p>
        </p:txBody>
      </p:sp>
      <p:sp>
        <p:nvSpPr>
          <p:cNvPr id="3" name="Content Placeholder 2"/>
          <p:cNvSpPr>
            <a:spLocks noGrp="1"/>
          </p:cNvSpPr>
          <p:nvPr>
            <p:ph idx="1"/>
          </p:nvPr>
        </p:nvSpPr>
        <p:spPr>
          <a:xfrm>
            <a:off x="251520" y="836712"/>
            <a:ext cx="8712968" cy="5904656"/>
          </a:xfrm>
        </p:spPr>
        <p:txBody>
          <a:bodyPr>
            <a:noAutofit/>
          </a:bodyPr>
          <a:lstStyle/>
          <a:p>
            <a:pPr marL="0" indent="0">
              <a:buNone/>
            </a:pPr>
            <a:r>
              <a:rPr lang="en-ZA" b="1" dirty="0" smtClean="0">
                <a:solidFill>
                  <a:srgbClr val="002060"/>
                </a:solidFill>
                <a:latin typeface="+mn-lt"/>
              </a:rPr>
              <a:t>Not a merit good?</a:t>
            </a:r>
          </a:p>
          <a:p>
            <a:pPr marL="0" indent="0">
              <a:buNone/>
            </a:pPr>
            <a:r>
              <a:rPr lang="en-ZA" sz="2800" dirty="0" smtClean="0">
                <a:solidFill>
                  <a:srgbClr val="002060"/>
                </a:solidFill>
                <a:latin typeface="+mn-lt"/>
              </a:rPr>
              <a:t>A merit good is assumed to be under-consumed:</a:t>
            </a:r>
          </a:p>
          <a:p>
            <a:r>
              <a:rPr lang="en-ZA" sz="2400" dirty="0" smtClean="0">
                <a:solidFill>
                  <a:srgbClr val="002060"/>
                </a:solidFill>
                <a:latin typeface="+mn-lt"/>
              </a:rPr>
              <a:t>MIT definition: “</a:t>
            </a:r>
            <a:r>
              <a:rPr lang="en-ZA" sz="2400" i="1" dirty="0" smtClean="0">
                <a:solidFill>
                  <a:srgbClr val="002060"/>
                </a:solidFill>
                <a:latin typeface="+mn-lt"/>
              </a:rPr>
              <a:t>A good the consumption of which is deemed to be intrinsically desirable.  In the case of such goods it is argued that </a:t>
            </a:r>
            <a:r>
              <a:rPr lang="en-ZA" sz="2400" i="1" u="sng" dirty="0" smtClean="0">
                <a:solidFill>
                  <a:srgbClr val="002060"/>
                </a:solidFill>
                <a:latin typeface="+mn-lt"/>
              </a:rPr>
              <a:t>consumer sovereignty does not hold </a:t>
            </a:r>
            <a:r>
              <a:rPr lang="en-ZA" sz="2400" i="1" dirty="0" smtClean="0">
                <a:solidFill>
                  <a:srgbClr val="002060"/>
                </a:solidFill>
                <a:latin typeface="+mn-lt"/>
              </a:rPr>
              <a:t>and that if consumers are unwilling to purchase ‘adequate’ quantities of such goods they </a:t>
            </a:r>
            <a:r>
              <a:rPr lang="en-ZA" sz="2400" i="1" u="sng" dirty="0" smtClean="0">
                <a:solidFill>
                  <a:srgbClr val="002060"/>
                </a:solidFill>
                <a:latin typeface="+mn-lt"/>
              </a:rPr>
              <a:t>should be compelled</a:t>
            </a:r>
            <a:r>
              <a:rPr lang="en-ZA" sz="2400" i="1" dirty="0" smtClean="0">
                <a:solidFill>
                  <a:srgbClr val="002060"/>
                </a:solidFill>
                <a:latin typeface="+mn-lt"/>
              </a:rPr>
              <a:t>… to do so</a:t>
            </a:r>
            <a:r>
              <a:rPr lang="en-ZA" sz="2400" dirty="0" smtClean="0">
                <a:solidFill>
                  <a:srgbClr val="002060"/>
                </a:solidFill>
                <a:latin typeface="+mn-lt"/>
              </a:rPr>
              <a:t>.” </a:t>
            </a:r>
          </a:p>
          <a:p>
            <a:r>
              <a:rPr lang="en-ZA" sz="2400" dirty="0" smtClean="0">
                <a:solidFill>
                  <a:srgbClr val="002060"/>
                </a:solidFill>
                <a:latin typeface="+mn-lt"/>
              </a:rPr>
              <a:t>Musgrave:  “</a:t>
            </a:r>
            <a:r>
              <a:rPr lang="en-ZA" sz="2400" i="1" dirty="0" smtClean="0">
                <a:solidFill>
                  <a:srgbClr val="002060"/>
                </a:solidFill>
                <a:latin typeface="+mn-lt"/>
              </a:rPr>
              <a:t>The term ‘merit goods’ has no generally agreed application. It is </a:t>
            </a:r>
            <a:r>
              <a:rPr lang="en-ZA" sz="2400" i="1" u="sng" dirty="0" smtClean="0">
                <a:solidFill>
                  <a:srgbClr val="002060"/>
                </a:solidFill>
                <a:latin typeface="+mn-lt"/>
              </a:rPr>
              <a:t>best applied where individual choice is restrained by community values</a:t>
            </a:r>
            <a:r>
              <a:rPr lang="en-ZA" sz="2400" i="1" dirty="0" smtClean="0">
                <a:solidFill>
                  <a:srgbClr val="002060"/>
                </a:solidFill>
                <a:latin typeface="+mn-lt"/>
              </a:rPr>
              <a:t>.”</a:t>
            </a:r>
            <a:endParaRPr lang="en-ZA" sz="2400" dirty="0" smtClean="0">
              <a:solidFill>
                <a:srgbClr val="002060"/>
              </a:solidFill>
              <a:latin typeface="+mn-lt"/>
            </a:endParaRPr>
          </a:p>
          <a:p>
            <a:pPr marL="0" indent="0">
              <a:buNone/>
            </a:pPr>
            <a:r>
              <a:rPr lang="en-ZA" sz="2800" dirty="0" smtClean="0">
                <a:solidFill>
                  <a:srgbClr val="002060"/>
                </a:solidFill>
                <a:latin typeface="+mn-lt"/>
              </a:rPr>
              <a:t>University education very different: it is nowhere </a:t>
            </a:r>
            <a:r>
              <a:rPr lang="en-ZA" sz="2800" dirty="0">
                <a:solidFill>
                  <a:srgbClr val="002060"/>
                </a:solidFill>
                <a:latin typeface="+mn-lt"/>
              </a:rPr>
              <a:t>universal or </a:t>
            </a:r>
            <a:r>
              <a:rPr lang="en-ZA" sz="2800" dirty="0" smtClean="0">
                <a:solidFill>
                  <a:srgbClr val="002060"/>
                </a:solidFill>
                <a:latin typeface="+mn-lt"/>
              </a:rPr>
              <a:t>compulsory </a:t>
            </a:r>
            <a:r>
              <a:rPr lang="en-ZA" sz="2400" dirty="0" smtClean="0">
                <a:solidFill>
                  <a:srgbClr val="002060"/>
                </a:solidFill>
                <a:latin typeface="+mn-lt"/>
              </a:rPr>
              <a:t>(41% tertiary education completion amongst 25-34 year olds in OECD)</a:t>
            </a:r>
          </a:p>
        </p:txBody>
      </p:sp>
    </p:spTree>
    <p:extLst>
      <p:ext uri="{BB962C8B-B14F-4D97-AF65-F5344CB8AC3E}">
        <p14:creationId xmlns:p14="http://schemas.microsoft.com/office/powerpoint/2010/main" val="1071518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720"/>
            <a:ext cx="9144000" cy="1143000"/>
          </a:xfrm>
        </p:spPr>
        <p:txBody>
          <a:bodyPr>
            <a:normAutofit fontScale="90000"/>
          </a:bodyPr>
          <a:lstStyle/>
          <a:p>
            <a:r>
              <a:rPr lang="en-ZA" b="1" dirty="0">
                <a:solidFill>
                  <a:srgbClr val="002060"/>
                </a:solidFill>
                <a:latin typeface="+mn-lt"/>
              </a:rPr>
              <a:t>The nature of university education (</a:t>
            </a:r>
            <a:r>
              <a:rPr lang="en-ZA" b="1" dirty="0" err="1" smtClean="0">
                <a:solidFill>
                  <a:srgbClr val="002060"/>
                </a:solidFill>
                <a:latin typeface="+mn-lt"/>
              </a:rPr>
              <a:t>cont</a:t>
            </a:r>
            <a:r>
              <a:rPr lang="en-ZA" b="1" dirty="0" smtClean="0">
                <a:solidFill>
                  <a:srgbClr val="002060"/>
                </a:solidFill>
                <a:latin typeface="+mn-lt"/>
              </a:rPr>
              <a:t>)</a:t>
            </a:r>
            <a:endParaRPr lang="en-ZA" dirty="0">
              <a:solidFill>
                <a:srgbClr val="002060"/>
              </a:solidFill>
              <a:latin typeface="+mn-lt"/>
            </a:endParaRPr>
          </a:p>
        </p:txBody>
      </p:sp>
      <p:sp>
        <p:nvSpPr>
          <p:cNvPr id="3" name="Content Placeholder 2"/>
          <p:cNvSpPr>
            <a:spLocks noGrp="1"/>
          </p:cNvSpPr>
          <p:nvPr>
            <p:ph idx="1"/>
          </p:nvPr>
        </p:nvSpPr>
        <p:spPr>
          <a:xfrm>
            <a:off x="251520" y="908720"/>
            <a:ext cx="8784976" cy="5832648"/>
          </a:xfrm>
        </p:spPr>
        <p:txBody>
          <a:bodyPr>
            <a:normAutofit/>
          </a:bodyPr>
          <a:lstStyle/>
          <a:p>
            <a:pPr marL="0" indent="0">
              <a:buNone/>
            </a:pPr>
            <a:r>
              <a:rPr lang="en-ZA" b="1" dirty="0" smtClean="0">
                <a:solidFill>
                  <a:srgbClr val="002060"/>
                </a:solidFill>
                <a:latin typeface="+mn-lt"/>
              </a:rPr>
              <a:t>Not a public good?</a:t>
            </a:r>
          </a:p>
          <a:p>
            <a:pPr marL="0" indent="0">
              <a:buNone/>
            </a:pPr>
            <a:r>
              <a:rPr lang="en-ZA" sz="2800" dirty="0" smtClean="0">
                <a:solidFill>
                  <a:srgbClr val="002060"/>
                </a:solidFill>
                <a:latin typeface="+mn-lt"/>
              </a:rPr>
              <a:t>Externalities (enhanced productivity, economic growth acceleration, and expanding employment for the less educated) give university education some characteristics of a </a:t>
            </a:r>
            <a:r>
              <a:rPr lang="en-ZA" sz="2800" b="1" dirty="0" smtClean="0">
                <a:solidFill>
                  <a:srgbClr val="002060"/>
                </a:solidFill>
                <a:latin typeface="+mn-lt"/>
              </a:rPr>
              <a:t>public good</a:t>
            </a:r>
            <a:r>
              <a:rPr lang="en-ZA" sz="2800" dirty="0" smtClean="0">
                <a:solidFill>
                  <a:srgbClr val="002060"/>
                </a:solidFill>
                <a:latin typeface="+mn-lt"/>
              </a:rPr>
              <a:t>, but it is excludable (not a pure public good like a lighthouse) </a:t>
            </a:r>
          </a:p>
          <a:p>
            <a:pPr marL="0" indent="0">
              <a:buNone/>
            </a:pPr>
            <a:r>
              <a:rPr lang="en-ZA" b="1" dirty="0" smtClean="0">
                <a:solidFill>
                  <a:srgbClr val="002060"/>
                </a:solidFill>
                <a:latin typeface="+mn-lt"/>
              </a:rPr>
              <a:t>A private good?</a:t>
            </a:r>
          </a:p>
          <a:p>
            <a:pPr marL="0" indent="0">
              <a:buNone/>
            </a:pPr>
            <a:r>
              <a:rPr lang="en-ZA" sz="2800" dirty="0" smtClean="0">
                <a:solidFill>
                  <a:srgbClr val="002060"/>
                </a:solidFill>
                <a:latin typeface="+mn-lt"/>
              </a:rPr>
              <a:t>Large benefits accrue to recipients: </a:t>
            </a:r>
          </a:p>
          <a:p>
            <a:r>
              <a:rPr lang="en-ZA" sz="2800" dirty="0" smtClean="0">
                <a:solidFill>
                  <a:srgbClr val="002060"/>
                </a:solidFill>
                <a:latin typeface="+mn-lt"/>
              </a:rPr>
              <a:t>A university graduate earns 2½ times as much as a matriculant with similar attributes</a:t>
            </a:r>
          </a:p>
          <a:p>
            <a:pPr marL="0" indent="0">
              <a:buNone/>
            </a:pPr>
            <a:r>
              <a:rPr lang="en-ZA" sz="2400" dirty="0" smtClean="0">
                <a:solidFill>
                  <a:srgbClr val="002060"/>
                </a:solidFill>
                <a:latin typeface="+mn-lt"/>
              </a:rPr>
              <a:t>(Figure 1 shows the great convexity of SA earnings structure)</a:t>
            </a:r>
            <a:endParaRPr lang="en-ZA" sz="3600" dirty="0">
              <a:solidFill>
                <a:srgbClr val="002060"/>
              </a:solidFill>
              <a:latin typeface="+mn-lt"/>
            </a:endParaRPr>
          </a:p>
        </p:txBody>
      </p:sp>
    </p:spTree>
    <p:extLst>
      <p:ext uri="{BB962C8B-B14F-4D97-AF65-F5344CB8AC3E}">
        <p14:creationId xmlns:p14="http://schemas.microsoft.com/office/powerpoint/2010/main" val="34295202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ZA" sz="3600" b="1" dirty="0" smtClean="0">
                <a:solidFill>
                  <a:srgbClr val="002060"/>
                </a:solidFill>
                <a:latin typeface="+mn-lt"/>
              </a:rPr>
              <a:t>Expected monthly wage </a:t>
            </a:r>
            <a:r>
              <a:rPr lang="en-ZA" sz="3600" b="1" dirty="0">
                <a:solidFill>
                  <a:srgbClr val="002060"/>
                </a:solidFill>
                <a:latin typeface="+mn-lt"/>
              </a:rPr>
              <a:t>for 30 year old black male by level of education, </a:t>
            </a:r>
            <a:r>
              <a:rPr lang="en-ZA" sz="3600" b="1" dirty="0" smtClean="0">
                <a:solidFill>
                  <a:srgbClr val="002060"/>
                </a:solidFill>
                <a:latin typeface="+mn-lt"/>
              </a:rPr>
              <a:t>2010</a:t>
            </a:r>
            <a:endParaRPr lang="en-ZA" dirty="0">
              <a:solidFill>
                <a:srgbClr val="002060"/>
              </a:solidFill>
              <a:latin typeface="+mn-lt"/>
            </a:endParaRPr>
          </a:p>
        </p:txBody>
      </p:sp>
      <p:sp>
        <p:nvSpPr>
          <p:cNvPr id="3" name="Content Placeholder 2"/>
          <p:cNvSpPr>
            <a:spLocks noGrp="1"/>
          </p:cNvSpPr>
          <p:nvPr>
            <p:ph idx="1"/>
          </p:nvPr>
        </p:nvSpPr>
        <p:spPr>
          <a:xfrm>
            <a:off x="0" y="5877272"/>
            <a:ext cx="9144000" cy="980728"/>
          </a:xfrm>
        </p:spPr>
        <p:txBody>
          <a:bodyPr>
            <a:normAutofit/>
          </a:bodyPr>
          <a:lstStyle/>
          <a:p>
            <a:pPr marL="0" indent="0">
              <a:buNone/>
            </a:pPr>
            <a:r>
              <a:rPr lang="en-ZA" sz="1800" i="1" dirty="0">
                <a:solidFill>
                  <a:srgbClr val="002060"/>
                </a:solidFill>
                <a:latin typeface="+mn-lt"/>
              </a:rPr>
              <a:t>Source: Own estimates from Labour Force Surveys, </a:t>
            </a:r>
            <a:r>
              <a:rPr lang="en-ZA" sz="1800" i="1" dirty="0" smtClean="0">
                <a:solidFill>
                  <a:srgbClr val="002060"/>
                </a:solidFill>
                <a:latin typeface="+mn-lt"/>
              </a:rPr>
              <a:t>2010. The gap </a:t>
            </a:r>
            <a:r>
              <a:rPr lang="en-ZA" sz="1800" i="1" dirty="0">
                <a:solidFill>
                  <a:srgbClr val="002060"/>
                </a:solidFill>
                <a:latin typeface="+mn-lt"/>
              </a:rPr>
              <a:t>between a diploma and degree course is left so that the values on the horizontal axis also show years of </a:t>
            </a:r>
            <a:r>
              <a:rPr lang="en-ZA" sz="1800" i="1" dirty="0" smtClean="0">
                <a:solidFill>
                  <a:srgbClr val="002060"/>
                </a:solidFill>
                <a:latin typeface="+mn-lt"/>
              </a:rPr>
              <a:t>education</a:t>
            </a:r>
            <a:endParaRPr lang="en-ZA" dirty="0">
              <a:solidFill>
                <a:srgbClr val="002060"/>
              </a:solidFill>
              <a:latin typeface="+mn-lt"/>
            </a:endParaRPr>
          </a:p>
        </p:txBody>
      </p:sp>
      <p:pic>
        <p:nvPicPr>
          <p:cNvPr id="1028" name="Chart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144000"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71178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b="1" dirty="0" smtClean="0">
                <a:solidFill>
                  <a:srgbClr val="002060"/>
                </a:solidFill>
                <a:latin typeface="+mn-lt"/>
              </a:rPr>
              <a:t>Who </a:t>
            </a:r>
            <a:r>
              <a:rPr lang="en-ZA" sz="3600" b="1" dirty="0" smtClean="0">
                <a:solidFill>
                  <a:srgbClr val="002060"/>
                </a:solidFill>
                <a:latin typeface="+mn-lt"/>
              </a:rPr>
              <a:t>benefits? </a:t>
            </a:r>
            <a:r>
              <a:rPr lang="en-ZA" sz="3600" b="1" dirty="0" smtClean="0">
                <a:solidFill>
                  <a:srgbClr val="002060"/>
                </a:solidFill>
                <a:latin typeface="+mn-lt"/>
              </a:rPr>
              <a:t>Evidence from earlier studies</a:t>
            </a:r>
            <a:endParaRPr lang="en-ZA" sz="3600" b="1" dirty="0">
              <a:solidFill>
                <a:srgbClr val="002060"/>
              </a:solidFill>
              <a:latin typeface="+mn-lt"/>
            </a:endParaRPr>
          </a:p>
        </p:txBody>
      </p:sp>
      <p:sp>
        <p:nvSpPr>
          <p:cNvPr id="3" name="Content Placeholder 2"/>
          <p:cNvSpPr>
            <a:spLocks noGrp="1"/>
          </p:cNvSpPr>
          <p:nvPr>
            <p:ph idx="1"/>
          </p:nvPr>
        </p:nvSpPr>
        <p:spPr/>
        <p:txBody>
          <a:bodyPr>
            <a:noAutofit/>
          </a:bodyPr>
          <a:lstStyle/>
          <a:p>
            <a:pPr marL="0" indent="0">
              <a:buNone/>
            </a:pPr>
            <a:r>
              <a:rPr lang="en-ZA" sz="2400" dirty="0" smtClean="0">
                <a:solidFill>
                  <a:srgbClr val="002060"/>
                </a:solidFill>
                <a:latin typeface="+mn-lt"/>
              </a:rPr>
              <a:t>Tertiary </a:t>
            </a:r>
            <a:r>
              <a:rPr lang="en-ZA" sz="2400" dirty="0">
                <a:solidFill>
                  <a:srgbClr val="002060"/>
                </a:solidFill>
                <a:latin typeface="+mn-lt"/>
              </a:rPr>
              <a:t>education </a:t>
            </a:r>
            <a:r>
              <a:rPr lang="en-ZA" sz="2400" dirty="0" smtClean="0">
                <a:solidFill>
                  <a:srgbClr val="002060"/>
                </a:solidFill>
                <a:latin typeface="+mn-lt"/>
              </a:rPr>
              <a:t>is by </a:t>
            </a:r>
            <a:r>
              <a:rPr lang="en-ZA" sz="2400" dirty="0">
                <a:solidFill>
                  <a:srgbClr val="002060"/>
                </a:solidFill>
                <a:latin typeface="+mn-lt"/>
              </a:rPr>
              <a:t>far </a:t>
            </a:r>
            <a:r>
              <a:rPr lang="en-ZA" sz="2400" dirty="0" smtClean="0">
                <a:solidFill>
                  <a:srgbClr val="002060"/>
                </a:solidFill>
                <a:latin typeface="+mn-lt"/>
              </a:rPr>
              <a:t>the </a:t>
            </a:r>
            <a:r>
              <a:rPr lang="en-ZA" sz="2400" dirty="0" smtClean="0">
                <a:solidFill>
                  <a:srgbClr val="002060"/>
                </a:solidFill>
                <a:latin typeface="+mn-lt"/>
              </a:rPr>
              <a:t>least targeted social </a:t>
            </a:r>
            <a:r>
              <a:rPr lang="en-ZA" sz="2400" dirty="0" smtClean="0">
                <a:solidFill>
                  <a:srgbClr val="002060"/>
                </a:solidFill>
                <a:latin typeface="+mn-lt"/>
              </a:rPr>
              <a:t>programme</a:t>
            </a:r>
          </a:p>
          <a:p>
            <a:pPr marL="0" indent="0">
              <a:buNone/>
            </a:pPr>
            <a:r>
              <a:rPr lang="en-ZA" sz="2400" dirty="0" smtClean="0">
                <a:solidFill>
                  <a:srgbClr val="002060"/>
                </a:solidFill>
                <a:latin typeface="+mn-lt"/>
              </a:rPr>
              <a:t>But </a:t>
            </a:r>
            <a:r>
              <a:rPr lang="en-ZA" sz="2400" dirty="0" smtClean="0">
                <a:solidFill>
                  <a:srgbClr val="002060"/>
                </a:solidFill>
                <a:latin typeface="+mn-lt"/>
              </a:rPr>
              <a:t>estimates </a:t>
            </a:r>
            <a:r>
              <a:rPr lang="en-ZA" sz="2400" dirty="0" smtClean="0">
                <a:solidFill>
                  <a:srgbClr val="002060"/>
                </a:solidFill>
                <a:latin typeface="+mn-lt"/>
              </a:rPr>
              <a:t>could be biased </a:t>
            </a:r>
            <a:endParaRPr lang="en-ZA" sz="2400" dirty="0" smtClean="0">
              <a:solidFill>
                <a:srgbClr val="002060"/>
              </a:solidFill>
              <a:latin typeface="+mn-lt"/>
            </a:endParaRPr>
          </a:p>
          <a:p>
            <a:r>
              <a:rPr lang="en-ZA" sz="2000" dirty="0" smtClean="0">
                <a:solidFill>
                  <a:srgbClr val="002060"/>
                </a:solidFill>
                <a:latin typeface="+mn-lt"/>
              </a:rPr>
              <a:t>As they were “</a:t>
            </a:r>
            <a:r>
              <a:rPr lang="en-ZA" sz="2000" i="1" dirty="0" smtClean="0">
                <a:solidFill>
                  <a:srgbClr val="002060"/>
                </a:solidFill>
                <a:latin typeface="+mn-lt"/>
              </a:rPr>
              <a:t>based </a:t>
            </a:r>
            <a:r>
              <a:rPr lang="en-ZA" sz="2000" i="1" dirty="0">
                <a:solidFill>
                  <a:srgbClr val="002060"/>
                </a:solidFill>
                <a:latin typeface="+mn-lt"/>
              </a:rPr>
              <a:t>on household surveys, but many students were no longer resident in their families of origin, so this may have led to inaccurate capturing of their home background in </a:t>
            </a:r>
            <a:r>
              <a:rPr lang="en-ZA" sz="2000" i="1" dirty="0" smtClean="0">
                <a:solidFill>
                  <a:srgbClr val="002060"/>
                </a:solidFill>
                <a:latin typeface="+mn-lt"/>
              </a:rPr>
              <a:t>surveys</a:t>
            </a:r>
            <a:r>
              <a:rPr lang="en-ZA" sz="2000" dirty="0" smtClean="0">
                <a:solidFill>
                  <a:srgbClr val="002060"/>
                </a:solidFill>
                <a:latin typeface="+mn-lt"/>
              </a:rPr>
              <a:t>”</a:t>
            </a:r>
            <a:r>
              <a:rPr lang="en-ZA" sz="2400" dirty="0" smtClean="0">
                <a:solidFill>
                  <a:srgbClr val="002060"/>
                </a:solidFill>
                <a:latin typeface="+mn-lt"/>
              </a:rPr>
              <a:t> </a:t>
            </a:r>
            <a:r>
              <a:rPr lang="en-ZA" sz="2400" dirty="0">
                <a:solidFill>
                  <a:srgbClr val="002060"/>
                </a:solidFill>
                <a:latin typeface="+mn-lt"/>
              </a:rPr>
              <a:t>(Van der Berg &amp; Moses </a:t>
            </a:r>
            <a:r>
              <a:rPr lang="en-ZA" sz="2400" dirty="0" smtClean="0">
                <a:solidFill>
                  <a:srgbClr val="002060"/>
                </a:solidFill>
                <a:latin typeface="+mn-lt"/>
              </a:rPr>
              <a:t>2012</a:t>
            </a:r>
            <a:r>
              <a:rPr lang="en-ZA" sz="2400" dirty="0" smtClean="0">
                <a:solidFill>
                  <a:srgbClr val="002060"/>
                </a:solidFill>
                <a:latin typeface="+mn-lt"/>
              </a:rPr>
              <a:t>)</a:t>
            </a:r>
          </a:p>
          <a:p>
            <a:r>
              <a:rPr lang="en-ZA" sz="2400" dirty="0" smtClean="0">
                <a:solidFill>
                  <a:srgbClr val="002060"/>
                </a:solidFill>
                <a:latin typeface="+mn-lt"/>
              </a:rPr>
              <a:t>World </a:t>
            </a:r>
            <a:r>
              <a:rPr lang="en-ZA" sz="2400" dirty="0">
                <a:solidFill>
                  <a:srgbClr val="002060"/>
                </a:solidFill>
                <a:latin typeface="+mn-lt"/>
              </a:rPr>
              <a:t>Bank (</a:t>
            </a:r>
            <a:r>
              <a:rPr lang="en-ZA" sz="2400" dirty="0" smtClean="0">
                <a:solidFill>
                  <a:srgbClr val="002060"/>
                </a:solidFill>
                <a:latin typeface="+mn-lt"/>
              </a:rPr>
              <a:t>2014) concurs: </a:t>
            </a:r>
            <a:r>
              <a:rPr lang="en-ZA" sz="2000" dirty="0">
                <a:solidFill>
                  <a:srgbClr val="002060"/>
                </a:solidFill>
                <a:latin typeface="+mn-lt"/>
              </a:rPr>
              <a:t>“</a:t>
            </a:r>
            <a:r>
              <a:rPr lang="en-ZA" sz="2000" i="1" dirty="0">
                <a:solidFill>
                  <a:srgbClr val="002060"/>
                </a:solidFill>
                <a:latin typeface="+mn-lt"/>
              </a:rPr>
              <a:t>Note that students are captured in surveys at the places they find themselves when studying, which in some cases may not be the same as their households of origin. As a result, it may appear that some students from very poor households are not actually appearing in the survey as poor</a:t>
            </a:r>
            <a:r>
              <a:rPr lang="en-ZA" sz="2000" i="1" dirty="0" smtClean="0">
                <a:solidFill>
                  <a:srgbClr val="002060"/>
                </a:solidFill>
                <a:latin typeface="+mn-lt"/>
              </a:rPr>
              <a:t>.</a:t>
            </a:r>
            <a:r>
              <a:rPr lang="en-ZA" sz="2000" dirty="0" smtClean="0">
                <a:solidFill>
                  <a:srgbClr val="002060"/>
                </a:solidFill>
                <a:latin typeface="+mn-lt"/>
              </a:rPr>
              <a:t>”</a:t>
            </a:r>
            <a:endParaRPr lang="en-ZA" sz="2000" dirty="0" smtClean="0">
              <a:solidFill>
                <a:srgbClr val="002060"/>
              </a:solidFill>
              <a:latin typeface="+mn-lt"/>
            </a:endParaRPr>
          </a:p>
          <a:p>
            <a:pPr marL="0" indent="0">
              <a:buNone/>
            </a:pPr>
            <a:r>
              <a:rPr lang="en-ZA" sz="2400" dirty="0" smtClean="0">
                <a:solidFill>
                  <a:srgbClr val="002060"/>
                </a:solidFill>
                <a:latin typeface="+mn-lt"/>
              </a:rPr>
              <a:t>Thus </a:t>
            </a:r>
            <a:r>
              <a:rPr lang="en-ZA" sz="2400" dirty="0" smtClean="0">
                <a:solidFill>
                  <a:srgbClr val="002060"/>
                </a:solidFill>
                <a:latin typeface="+mn-lt"/>
              </a:rPr>
              <a:t>fiscal </a:t>
            </a:r>
            <a:r>
              <a:rPr lang="en-ZA" sz="2400" dirty="0">
                <a:solidFill>
                  <a:srgbClr val="002060"/>
                </a:solidFill>
                <a:latin typeface="+mn-lt"/>
              </a:rPr>
              <a:t>incidence data </a:t>
            </a:r>
            <a:r>
              <a:rPr lang="en-ZA" sz="2400" dirty="0" smtClean="0">
                <a:solidFill>
                  <a:srgbClr val="002060"/>
                </a:solidFill>
                <a:latin typeface="+mn-lt"/>
              </a:rPr>
              <a:t>may </a:t>
            </a:r>
            <a:r>
              <a:rPr lang="en-ZA" sz="2400" dirty="0">
                <a:solidFill>
                  <a:srgbClr val="002060"/>
                </a:solidFill>
                <a:latin typeface="+mn-lt"/>
              </a:rPr>
              <a:t>exaggerate </a:t>
            </a:r>
            <a:r>
              <a:rPr lang="en-ZA" sz="2400" dirty="0" smtClean="0">
                <a:solidFill>
                  <a:srgbClr val="002060"/>
                </a:solidFill>
                <a:latin typeface="+mn-lt"/>
              </a:rPr>
              <a:t>the extremely high share </a:t>
            </a:r>
            <a:r>
              <a:rPr lang="en-ZA" sz="2400" dirty="0">
                <a:solidFill>
                  <a:srgbClr val="002060"/>
                </a:solidFill>
                <a:latin typeface="+mn-lt"/>
              </a:rPr>
              <a:t>of </a:t>
            </a:r>
            <a:r>
              <a:rPr lang="en-ZA" sz="2400" dirty="0" smtClean="0">
                <a:solidFill>
                  <a:srgbClr val="002060"/>
                </a:solidFill>
                <a:latin typeface="+mn-lt"/>
              </a:rPr>
              <a:t>richest deciles: </a:t>
            </a:r>
          </a:p>
          <a:p>
            <a:r>
              <a:rPr lang="en-ZA" sz="2400" dirty="0" smtClean="0">
                <a:solidFill>
                  <a:srgbClr val="002060"/>
                </a:solidFill>
                <a:latin typeface="+mn-lt"/>
              </a:rPr>
              <a:t>Almost </a:t>
            </a:r>
            <a:r>
              <a:rPr lang="en-ZA" sz="2400" dirty="0">
                <a:solidFill>
                  <a:srgbClr val="002060"/>
                </a:solidFill>
                <a:latin typeface="+mn-lt"/>
              </a:rPr>
              <a:t>half </a:t>
            </a:r>
            <a:r>
              <a:rPr lang="en-ZA" sz="2400" dirty="0" smtClean="0">
                <a:solidFill>
                  <a:srgbClr val="002060"/>
                </a:solidFill>
                <a:latin typeface="+mn-lt"/>
              </a:rPr>
              <a:t>from top decile (World Bank, based on IES 2011), two-thirds from top </a:t>
            </a:r>
            <a:r>
              <a:rPr lang="en-ZA" sz="2400" dirty="0">
                <a:solidFill>
                  <a:srgbClr val="002060"/>
                </a:solidFill>
                <a:latin typeface="+mn-lt"/>
              </a:rPr>
              <a:t>quintile (</a:t>
            </a:r>
            <a:r>
              <a:rPr lang="en-ZA" sz="2400" dirty="0" smtClean="0">
                <a:solidFill>
                  <a:srgbClr val="002060"/>
                </a:solidFill>
                <a:latin typeface="+mn-lt"/>
              </a:rPr>
              <a:t>fifth</a:t>
            </a:r>
            <a:r>
              <a:rPr lang="en-ZA" sz="2400" dirty="0" smtClean="0">
                <a:solidFill>
                  <a:srgbClr val="002060"/>
                </a:solidFill>
                <a:latin typeface="+mn-lt"/>
              </a:rPr>
              <a:t>)</a:t>
            </a:r>
          </a:p>
        </p:txBody>
      </p:sp>
    </p:spTree>
    <p:extLst>
      <p:ext uri="{BB962C8B-B14F-4D97-AF65-F5344CB8AC3E}">
        <p14:creationId xmlns:p14="http://schemas.microsoft.com/office/powerpoint/2010/main" val="17923712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b="1" dirty="0">
                <a:solidFill>
                  <a:srgbClr val="002060"/>
                </a:solidFill>
                <a:latin typeface="+mn-lt"/>
              </a:rPr>
              <a:t>Other qualifications of findings on tertiary </a:t>
            </a:r>
            <a:r>
              <a:rPr lang="en-ZA" sz="3200" b="1" dirty="0" smtClean="0">
                <a:solidFill>
                  <a:srgbClr val="002060"/>
                </a:solidFill>
                <a:latin typeface="+mn-lt"/>
              </a:rPr>
              <a:t>education</a:t>
            </a:r>
            <a:endParaRPr lang="en-ZA" sz="3200" b="1" dirty="0">
              <a:solidFill>
                <a:srgbClr val="002060"/>
              </a:solidFill>
              <a:latin typeface="+mn-lt"/>
            </a:endParaRPr>
          </a:p>
        </p:txBody>
      </p:sp>
      <p:sp>
        <p:nvSpPr>
          <p:cNvPr id="3" name="Content Placeholder 2"/>
          <p:cNvSpPr>
            <a:spLocks noGrp="1"/>
          </p:cNvSpPr>
          <p:nvPr>
            <p:ph idx="1"/>
          </p:nvPr>
        </p:nvSpPr>
        <p:spPr>
          <a:xfrm>
            <a:off x="0" y="1052736"/>
            <a:ext cx="9144000" cy="5805264"/>
          </a:xfrm>
        </p:spPr>
        <p:txBody>
          <a:bodyPr>
            <a:normAutofit/>
          </a:bodyPr>
          <a:lstStyle/>
          <a:p>
            <a:r>
              <a:rPr lang="en-ZA" dirty="0" smtClean="0">
                <a:solidFill>
                  <a:srgbClr val="002060"/>
                </a:solidFill>
                <a:latin typeface="+mn-lt"/>
              </a:rPr>
              <a:t>Not uncommon for tertiary education spending to benefit the rich</a:t>
            </a:r>
            <a:r>
              <a:rPr lang="en-ZA" sz="2800" dirty="0" smtClean="0">
                <a:solidFill>
                  <a:srgbClr val="002060"/>
                </a:solidFill>
                <a:latin typeface="+mn-lt"/>
              </a:rPr>
              <a:t>: </a:t>
            </a:r>
          </a:p>
          <a:p>
            <a:pPr marL="400050" lvl="1" indent="0">
              <a:buNone/>
            </a:pPr>
            <a:r>
              <a:rPr lang="en-ZA" dirty="0" smtClean="0">
                <a:solidFill>
                  <a:srgbClr val="002060"/>
                </a:solidFill>
                <a:latin typeface="+mn-lt"/>
              </a:rPr>
              <a:t>“</a:t>
            </a:r>
            <a:r>
              <a:rPr lang="en-ZA" i="1" dirty="0" smtClean="0">
                <a:solidFill>
                  <a:srgbClr val="002060"/>
                </a:solidFill>
                <a:latin typeface="+mn-lt"/>
              </a:rPr>
              <a:t>Our findings for South Africa are not unique, since much of tertiary education spending in Armenia, Bolivia, and Brazil benefits higher income groups in as well</a:t>
            </a:r>
            <a:r>
              <a:rPr lang="en-ZA" dirty="0" smtClean="0">
                <a:solidFill>
                  <a:srgbClr val="002060"/>
                </a:solidFill>
                <a:latin typeface="+mn-lt"/>
              </a:rPr>
              <a:t>.” (World Bank 2014) </a:t>
            </a:r>
          </a:p>
          <a:p>
            <a:r>
              <a:rPr lang="en-ZA" dirty="0" smtClean="0">
                <a:solidFill>
                  <a:srgbClr val="002060"/>
                </a:solidFill>
                <a:latin typeface="+mn-lt"/>
              </a:rPr>
              <a:t>University subsidies do not benefit  only students – universities also have other roles that society may want to fund (e.g. research) </a:t>
            </a:r>
          </a:p>
          <a:p>
            <a:pPr lvl="1"/>
            <a:r>
              <a:rPr lang="en-ZA" sz="2400" dirty="0" smtClean="0">
                <a:solidFill>
                  <a:srgbClr val="002060"/>
                </a:solidFill>
                <a:latin typeface="+mn-lt"/>
              </a:rPr>
              <a:t>But this argument naturally relates to funding of tertiary education as a whole, not of the students</a:t>
            </a:r>
            <a:endParaRPr lang="en-ZA" sz="4800" dirty="0">
              <a:solidFill>
                <a:srgbClr val="002060"/>
              </a:solidFill>
              <a:latin typeface="+mn-lt"/>
            </a:endParaRPr>
          </a:p>
        </p:txBody>
      </p:sp>
    </p:spTree>
    <p:extLst>
      <p:ext uri="{BB962C8B-B14F-4D97-AF65-F5344CB8AC3E}">
        <p14:creationId xmlns:p14="http://schemas.microsoft.com/office/powerpoint/2010/main" val="2568954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z="3600" b="1" dirty="0" smtClean="0">
                <a:solidFill>
                  <a:srgbClr val="002060"/>
                </a:solidFill>
                <a:latin typeface="+mn-lt"/>
              </a:rPr>
              <a:t>Towards an alternative estimate of who benefits</a:t>
            </a:r>
            <a:endParaRPr lang="en-ZA" sz="3600" b="1" dirty="0">
              <a:solidFill>
                <a:srgbClr val="002060"/>
              </a:solidFill>
              <a:latin typeface="+mn-lt"/>
            </a:endParaRPr>
          </a:p>
        </p:txBody>
      </p:sp>
      <p:sp>
        <p:nvSpPr>
          <p:cNvPr id="3" name="Content Placeholder 2"/>
          <p:cNvSpPr>
            <a:spLocks noGrp="1"/>
          </p:cNvSpPr>
          <p:nvPr>
            <p:ph idx="1"/>
          </p:nvPr>
        </p:nvSpPr>
        <p:spPr/>
        <p:txBody>
          <a:bodyPr>
            <a:noAutofit/>
          </a:bodyPr>
          <a:lstStyle/>
          <a:p>
            <a:r>
              <a:rPr lang="en-ZA" dirty="0" smtClean="0">
                <a:solidFill>
                  <a:srgbClr val="002060"/>
                </a:solidFill>
                <a:latin typeface="+mn-lt"/>
              </a:rPr>
              <a:t>SACMEQ </a:t>
            </a:r>
            <a:r>
              <a:rPr lang="en-ZA" dirty="0">
                <a:solidFill>
                  <a:srgbClr val="002060"/>
                </a:solidFill>
                <a:latin typeface="+mn-lt"/>
              </a:rPr>
              <a:t>III data </a:t>
            </a:r>
            <a:r>
              <a:rPr lang="en-ZA" dirty="0" smtClean="0">
                <a:solidFill>
                  <a:srgbClr val="002060"/>
                </a:solidFill>
                <a:latin typeface="+mn-lt"/>
              </a:rPr>
              <a:t>(Grade </a:t>
            </a:r>
            <a:r>
              <a:rPr lang="en-ZA" dirty="0">
                <a:solidFill>
                  <a:srgbClr val="002060"/>
                </a:solidFill>
                <a:latin typeface="+mn-lt"/>
              </a:rPr>
              <a:t>6 </a:t>
            </a:r>
            <a:r>
              <a:rPr lang="en-ZA" dirty="0" smtClean="0">
                <a:solidFill>
                  <a:srgbClr val="002060"/>
                </a:solidFill>
                <a:latin typeface="+mn-lt"/>
              </a:rPr>
              <a:t>survey in </a:t>
            </a:r>
            <a:r>
              <a:rPr lang="en-ZA" dirty="0">
                <a:solidFill>
                  <a:srgbClr val="002060"/>
                </a:solidFill>
                <a:latin typeface="+mn-lt"/>
              </a:rPr>
              <a:t>2007) </a:t>
            </a:r>
            <a:r>
              <a:rPr lang="en-ZA" dirty="0" smtClean="0">
                <a:solidFill>
                  <a:srgbClr val="002060"/>
                </a:solidFill>
                <a:latin typeface="+mn-lt"/>
              </a:rPr>
              <a:t>used </a:t>
            </a:r>
            <a:r>
              <a:rPr lang="en-ZA" dirty="0">
                <a:solidFill>
                  <a:srgbClr val="002060"/>
                </a:solidFill>
                <a:latin typeface="+mn-lt"/>
              </a:rPr>
              <a:t>to </a:t>
            </a:r>
            <a:r>
              <a:rPr lang="en-ZA" dirty="0" smtClean="0">
                <a:solidFill>
                  <a:srgbClr val="002060"/>
                </a:solidFill>
                <a:latin typeface="+mn-lt"/>
              </a:rPr>
              <a:t>identify most likely candidates for university exemption (the top 15%)</a:t>
            </a:r>
          </a:p>
          <a:p>
            <a:r>
              <a:rPr lang="en-ZA" dirty="0" smtClean="0">
                <a:solidFill>
                  <a:srgbClr val="002060"/>
                </a:solidFill>
                <a:latin typeface="+mn-lt"/>
              </a:rPr>
              <a:t>Community Survey 2007 used to determine % of 12 </a:t>
            </a:r>
            <a:r>
              <a:rPr lang="en-ZA" dirty="0">
                <a:solidFill>
                  <a:srgbClr val="002060"/>
                </a:solidFill>
                <a:latin typeface="+mn-lt"/>
              </a:rPr>
              <a:t>year </a:t>
            </a:r>
            <a:r>
              <a:rPr lang="en-ZA" dirty="0" smtClean="0">
                <a:solidFill>
                  <a:srgbClr val="002060"/>
                </a:solidFill>
                <a:latin typeface="+mn-lt"/>
              </a:rPr>
              <a:t>olds in </a:t>
            </a:r>
            <a:r>
              <a:rPr lang="en-ZA" dirty="0">
                <a:solidFill>
                  <a:srgbClr val="002060"/>
                </a:solidFill>
                <a:latin typeface="+mn-lt"/>
              </a:rPr>
              <a:t>each population </a:t>
            </a:r>
            <a:r>
              <a:rPr lang="en-ZA" dirty="0" smtClean="0">
                <a:solidFill>
                  <a:srgbClr val="002060"/>
                </a:solidFill>
                <a:latin typeface="+mn-lt"/>
              </a:rPr>
              <a:t>decile</a:t>
            </a:r>
          </a:p>
          <a:p>
            <a:r>
              <a:rPr lang="en-ZA" dirty="0" smtClean="0">
                <a:solidFill>
                  <a:srgbClr val="002060"/>
                </a:solidFill>
                <a:latin typeface="+mn-lt"/>
              </a:rPr>
              <a:t>SACMEQ SES measures then used to classify exemption candidates into population deciles</a:t>
            </a:r>
          </a:p>
          <a:p>
            <a:r>
              <a:rPr lang="en-ZA" dirty="0" smtClean="0">
                <a:solidFill>
                  <a:srgbClr val="002060"/>
                </a:solidFill>
                <a:latin typeface="+mn-lt"/>
              </a:rPr>
              <a:t>SACMEQ exemption candidates then compared to 2006 and 2011 fiscal incidence estimates (see figures</a:t>
            </a:r>
            <a:r>
              <a:rPr lang="en-ZA" dirty="0" smtClean="0">
                <a:solidFill>
                  <a:srgbClr val="002060"/>
                </a:solidFill>
                <a:latin typeface="+mn-lt"/>
              </a:rPr>
              <a:t>)</a:t>
            </a:r>
            <a:endParaRPr lang="en-ZA" dirty="0">
              <a:solidFill>
                <a:srgbClr val="002060"/>
              </a:solidFill>
              <a:latin typeface="+mn-lt"/>
            </a:endParaRPr>
          </a:p>
        </p:txBody>
      </p:sp>
    </p:spTree>
    <p:extLst>
      <p:ext uri="{BB962C8B-B14F-4D97-AF65-F5344CB8AC3E}">
        <p14:creationId xmlns:p14="http://schemas.microsoft.com/office/powerpoint/2010/main" val="41174100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20688"/>
          </a:xfrm>
        </p:spPr>
        <p:txBody>
          <a:bodyPr>
            <a:noAutofit/>
          </a:bodyPr>
          <a:lstStyle/>
          <a:p>
            <a:r>
              <a:rPr lang="en-ZA" sz="3200" b="1" dirty="0" smtClean="0">
                <a:solidFill>
                  <a:srgbClr val="002060"/>
                </a:solidFill>
                <a:latin typeface="+mn-lt"/>
              </a:rPr>
              <a:t>Estimated </a:t>
            </a:r>
            <a:r>
              <a:rPr lang="en-ZA" sz="3200" b="1" dirty="0">
                <a:solidFill>
                  <a:srgbClr val="002060"/>
                </a:solidFill>
                <a:latin typeface="+mn-lt"/>
              </a:rPr>
              <a:t>university subsidy </a:t>
            </a:r>
            <a:r>
              <a:rPr lang="en-ZA" sz="3200" b="1" dirty="0" smtClean="0">
                <a:solidFill>
                  <a:srgbClr val="002060"/>
                </a:solidFill>
                <a:latin typeface="+mn-lt"/>
              </a:rPr>
              <a:t>shares </a:t>
            </a:r>
            <a:r>
              <a:rPr lang="en-ZA" sz="3200" b="1" dirty="0">
                <a:solidFill>
                  <a:srgbClr val="002060"/>
                </a:solidFill>
                <a:latin typeface="+mn-lt"/>
              </a:rPr>
              <a:t>by </a:t>
            </a:r>
            <a:r>
              <a:rPr lang="en-ZA" sz="3200" b="1" dirty="0" smtClean="0">
                <a:solidFill>
                  <a:srgbClr val="002060"/>
                </a:solidFill>
                <a:latin typeface="+mn-lt"/>
              </a:rPr>
              <a:t>decile</a:t>
            </a:r>
            <a:endParaRPr lang="en-ZA" sz="3200" dirty="0">
              <a:solidFill>
                <a:srgbClr val="002060"/>
              </a:solidFill>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65363238"/>
              </p:ext>
            </p:extLst>
          </p:nvPr>
        </p:nvGraphicFramePr>
        <p:xfrm>
          <a:off x="107502" y="692695"/>
          <a:ext cx="9036500" cy="4929975"/>
        </p:xfrm>
        <a:graphic>
          <a:graphicData uri="http://schemas.openxmlformats.org/drawingml/2006/table">
            <a:tbl>
              <a:tblPr firstRow="1" firstCol="1" bandRow="1">
                <a:tableStyleId>{3C2FFA5D-87B4-456A-9821-1D502468CF0F}</a:tableStyleId>
              </a:tblPr>
              <a:tblGrid>
                <a:gridCol w="1807300"/>
                <a:gridCol w="1505070"/>
                <a:gridCol w="1800200"/>
                <a:gridCol w="1961965"/>
                <a:gridCol w="1961965"/>
              </a:tblGrid>
              <a:tr h="717525">
                <a:tc>
                  <a:txBody>
                    <a:bodyPr/>
                    <a:lstStyle/>
                    <a:p>
                      <a:pPr algn="just">
                        <a:spcAft>
                          <a:spcPts val="0"/>
                        </a:spcAft>
                      </a:pPr>
                      <a:r>
                        <a:rPr lang="en-ZA" sz="1800" dirty="0">
                          <a:effectLst/>
                        </a:rPr>
                        <a:t> </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2006</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2011</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SACMEQ </a:t>
                      </a:r>
                      <a:r>
                        <a:rPr lang="en-ZA" sz="1800" dirty="0" smtClean="0">
                          <a:effectLst/>
                        </a:rPr>
                        <a:t>A (</a:t>
                      </a:r>
                      <a:r>
                        <a:rPr lang="en-ZA" sz="1800" dirty="0" err="1" smtClean="0">
                          <a:effectLst/>
                        </a:rPr>
                        <a:t>deciles</a:t>
                      </a:r>
                      <a:r>
                        <a:rPr lang="en-ZA" sz="1800" dirty="0" smtClean="0">
                          <a:effectLst/>
                        </a:rPr>
                        <a:t> of students)</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smtClean="0">
                          <a:effectLst/>
                        </a:rPr>
                        <a:t>SACMEQ</a:t>
                      </a:r>
                      <a:r>
                        <a:rPr lang="en-ZA" sz="1800" baseline="0" dirty="0" smtClean="0">
                          <a:effectLst/>
                        </a:rPr>
                        <a:t> B (</a:t>
                      </a:r>
                      <a:r>
                        <a:rPr lang="en-ZA" sz="1800" dirty="0" err="1" smtClean="0">
                          <a:effectLst/>
                        </a:rPr>
                        <a:t>deciles</a:t>
                      </a:r>
                      <a:r>
                        <a:rPr lang="en-ZA" sz="1800" dirty="0" smtClean="0">
                          <a:effectLst/>
                        </a:rPr>
                        <a:t> of population attending)</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1</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0.4%</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2.5%</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1.9%</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0.2%</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2</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1.1%</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1.1%</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1.9%</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0.6%</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3</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1.7%</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1.7%</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2.3%</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1.4%</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4</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2.1%</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1.8%</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3.1%</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3.1%</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5</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3.5%</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3.4%</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5.4%</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2.3%</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6</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5.7%</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3.3%</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4.4%</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4.0%</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7</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9.1%</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7.2%</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7.4%</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7.7%</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8</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13.7%</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11.8%</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13.7%</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13.0%</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9</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28.8%</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19.2%</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22.1%</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22.5%</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Decile 10</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33.9%</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48.0%</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37.7%</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45.2%</a:t>
                      </a:r>
                      <a:endParaRPr lang="en-ZA" sz="1800" dirty="0">
                        <a:effectLst/>
                        <a:latin typeface="Times New Roman"/>
                        <a:ea typeface="Times New Roman"/>
                      </a:endParaRPr>
                    </a:p>
                  </a:txBody>
                  <a:tcPr marL="68580" marR="68580" marT="0" marB="0"/>
                </a:tc>
              </a:tr>
              <a:tr h="373365">
                <a:tc>
                  <a:txBody>
                    <a:bodyPr/>
                    <a:lstStyle/>
                    <a:p>
                      <a:pPr algn="just">
                        <a:spcAft>
                          <a:spcPts val="0"/>
                        </a:spcAft>
                      </a:pPr>
                      <a:r>
                        <a:rPr lang="en-ZA" sz="1800" dirty="0">
                          <a:effectLst/>
                        </a:rPr>
                        <a:t>Total</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100%</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100%</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100%</a:t>
                      </a:r>
                      <a:endParaRPr lang="en-ZA" sz="1800" dirty="0">
                        <a:effectLst/>
                        <a:latin typeface="Times New Roman"/>
                        <a:ea typeface="Times New Roman"/>
                      </a:endParaRPr>
                    </a:p>
                  </a:txBody>
                  <a:tcPr marL="68580" marR="68580" marT="0" marB="0"/>
                </a:tc>
                <a:tc>
                  <a:txBody>
                    <a:bodyPr/>
                    <a:lstStyle/>
                    <a:p>
                      <a:pPr algn="ctr">
                        <a:spcAft>
                          <a:spcPts val="0"/>
                        </a:spcAft>
                      </a:pPr>
                      <a:r>
                        <a:rPr lang="en-ZA" sz="1800" dirty="0">
                          <a:effectLst/>
                        </a:rPr>
                        <a:t>100%</a:t>
                      </a:r>
                      <a:endParaRPr lang="en-ZA" sz="1800" dirty="0">
                        <a:effectLst/>
                        <a:latin typeface="Times New Roman"/>
                        <a:ea typeface="Times New Roman"/>
                      </a:endParaRPr>
                    </a:p>
                  </a:txBody>
                  <a:tcPr marL="68580" marR="68580" marT="0" marB="0"/>
                </a:tc>
              </a:tr>
            </a:tbl>
          </a:graphicData>
        </a:graphic>
      </p:graphicFrame>
      <p:sp>
        <p:nvSpPr>
          <p:cNvPr id="5" name="Title 1"/>
          <p:cNvSpPr txBox="1">
            <a:spLocks/>
          </p:cNvSpPr>
          <p:nvPr/>
        </p:nvSpPr>
        <p:spPr>
          <a:xfrm>
            <a:off x="100758" y="5517232"/>
            <a:ext cx="9036496" cy="122413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ZA" sz="1600" i="1" dirty="0"/>
              <a:t>Source: For 2006, Van der Berg 2009; for 2011, </a:t>
            </a:r>
            <a:r>
              <a:rPr lang="en-ZA" sz="1600" i="1" dirty="0" smtClean="0"/>
              <a:t>World </a:t>
            </a:r>
            <a:r>
              <a:rPr lang="en-ZA" sz="1600" i="1" dirty="0"/>
              <a:t>Bank 2014 &amp; Inchauste et al 2014; for SACMEQ, own calculations, SACMEQ A refers to the estimated numbers per population decile that would get university exemption; SACMEQ B refers to those among these most likely to be attending university, based on exemptions and 2007 Community Survey university attendance of matriculants with </a:t>
            </a:r>
            <a:r>
              <a:rPr lang="en-ZA" sz="1600" i="1" dirty="0" smtClean="0"/>
              <a:t>exemptions</a:t>
            </a:r>
            <a:endParaRPr lang="en-ZA" sz="1600" i="1" dirty="0"/>
          </a:p>
        </p:txBody>
      </p:sp>
    </p:spTree>
    <p:extLst>
      <p:ext uri="{BB962C8B-B14F-4D97-AF65-F5344CB8AC3E}">
        <p14:creationId xmlns:p14="http://schemas.microsoft.com/office/powerpoint/2010/main" val="5826300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0"/>
            <a:ext cx="9108504" cy="836712"/>
          </a:xfrm>
        </p:spPr>
        <p:txBody>
          <a:bodyPr>
            <a:noAutofit/>
          </a:bodyPr>
          <a:lstStyle/>
          <a:p>
            <a:r>
              <a:rPr lang="en-ZA" sz="3200" b="1" dirty="0" smtClean="0">
                <a:solidFill>
                  <a:srgbClr val="002060"/>
                </a:solidFill>
                <a:latin typeface="+mn-lt"/>
              </a:rPr>
              <a:t>Estimated </a:t>
            </a:r>
            <a:r>
              <a:rPr lang="en-ZA" sz="3200" b="1" dirty="0">
                <a:solidFill>
                  <a:srgbClr val="002060"/>
                </a:solidFill>
                <a:latin typeface="+mn-lt"/>
              </a:rPr>
              <a:t>university </a:t>
            </a:r>
            <a:r>
              <a:rPr lang="en-ZA" sz="3200" b="1" dirty="0" smtClean="0">
                <a:solidFill>
                  <a:srgbClr val="002060"/>
                </a:solidFill>
                <a:latin typeface="+mn-lt"/>
              </a:rPr>
              <a:t>subsidy </a:t>
            </a:r>
            <a:r>
              <a:rPr lang="en-ZA" sz="3200" b="1" dirty="0">
                <a:solidFill>
                  <a:srgbClr val="002060"/>
                </a:solidFill>
                <a:latin typeface="+mn-lt"/>
              </a:rPr>
              <a:t>shares by decile</a:t>
            </a:r>
            <a:endParaRPr lang="en-ZA" sz="3200" dirty="0">
              <a:solidFill>
                <a:srgbClr val="002060"/>
              </a:solidFill>
              <a:latin typeface="+mn-lt"/>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532" y="764704"/>
            <a:ext cx="8991964" cy="6005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2383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b="1" dirty="0" smtClean="0">
                <a:solidFill>
                  <a:srgbClr val="002060"/>
                </a:solidFill>
                <a:latin typeface="+mn-lt"/>
              </a:rPr>
              <a:t>Three </a:t>
            </a:r>
            <a:r>
              <a:rPr lang="en-ZA" sz="3200" b="1" dirty="0" smtClean="0">
                <a:solidFill>
                  <a:srgbClr val="002060"/>
                </a:solidFill>
                <a:latin typeface="+mn-lt"/>
              </a:rPr>
              <a:t>alternative incidence curve for student funding at universities</a:t>
            </a:r>
            <a:endParaRPr lang="en-ZA" sz="3200" dirty="0">
              <a:solidFill>
                <a:srgbClr val="002060"/>
              </a:solidFill>
              <a:latin typeface="+mn-lt"/>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1124744"/>
            <a:ext cx="9108504" cy="568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560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b="1" dirty="0" smtClean="0">
                <a:solidFill>
                  <a:srgbClr val="002060"/>
                </a:solidFill>
                <a:latin typeface="+mn-lt"/>
              </a:rPr>
              <a:t>Those who qualify versus those who </a:t>
            </a:r>
            <a:r>
              <a:rPr lang="en-ZA" sz="3600" b="1" dirty="0" smtClean="0">
                <a:solidFill>
                  <a:srgbClr val="002060"/>
                </a:solidFill>
                <a:latin typeface="+mn-lt"/>
              </a:rPr>
              <a:t>attend</a:t>
            </a:r>
            <a:endParaRPr lang="en-ZA" sz="3600" b="1" dirty="0">
              <a:solidFill>
                <a:srgbClr val="002060"/>
              </a:solidFill>
              <a:latin typeface="+mn-lt"/>
            </a:endParaRPr>
          </a:p>
        </p:txBody>
      </p:sp>
      <p:sp>
        <p:nvSpPr>
          <p:cNvPr id="3" name="Content Placeholder 2"/>
          <p:cNvSpPr>
            <a:spLocks noGrp="1"/>
          </p:cNvSpPr>
          <p:nvPr>
            <p:ph idx="1"/>
          </p:nvPr>
        </p:nvSpPr>
        <p:spPr/>
        <p:txBody>
          <a:bodyPr>
            <a:noAutofit/>
          </a:bodyPr>
          <a:lstStyle/>
          <a:p>
            <a:r>
              <a:rPr lang="en-ZA" sz="2400" dirty="0" smtClean="0">
                <a:solidFill>
                  <a:srgbClr val="002060"/>
                </a:solidFill>
                <a:latin typeface="+mn-lt"/>
              </a:rPr>
              <a:t>Exemption </a:t>
            </a:r>
            <a:r>
              <a:rPr lang="en-ZA" sz="2400" dirty="0" smtClean="0">
                <a:solidFill>
                  <a:srgbClr val="002060"/>
                </a:solidFill>
                <a:latin typeface="+mn-lt"/>
              </a:rPr>
              <a:t>estimates based </a:t>
            </a:r>
            <a:r>
              <a:rPr lang="en-ZA" sz="2400" dirty="0" smtClean="0">
                <a:solidFill>
                  <a:srgbClr val="002060"/>
                </a:solidFill>
                <a:latin typeface="+mn-lt"/>
              </a:rPr>
              <a:t>on SACMEQ </a:t>
            </a:r>
            <a:r>
              <a:rPr lang="en-ZA" sz="2400" dirty="0" smtClean="0">
                <a:solidFill>
                  <a:srgbClr val="002060"/>
                </a:solidFill>
                <a:latin typeface="+mn-lt"/>
              </a:rPr>
              <a:t>show </a:t>
            </a:r>
            <a:r>
              <a:rPr lang="en-ZA" sz="2400" dirty="0" smtClean="0">
                <a:solidFill>
                  <a:srgbClr val="002060"/>
                </a:solidFill>
                <a:latin typeface="+mn-lt"/>
              </a:rPr>
              <a:t>less </a:t>
            </a:r>
            <a:r>
              <a:rPr lang="en-ZA" sz="2400" dirty="0" smtClean="0">
                <a:solidFill>
                  <a:srgbClr val="002060"/>
                </a:solidFill>
                <a:latin typeface="+mn-lt"/>
              </a:rPr>
              <a:t>concentration</a:t>
            </a:r>
            <a:endParaRPr lang="en-ZA" sz="2400" dirty="0" smtClean="0">
              <a:solidFill>
                <a:srgbClr val="002060"/>
              </a:solidFill>
              <a:latin typeface="+mn-lt"/>
            </a:endParaRPr>
          </a:p>
          <a:p>
            <a:pPr lvl="1"/>
            <a:r>
              <a:rPr lang="en-ZA" sz="2000" dirty="0" smtClean="0">
                <a:solidFill>
                  <a:srgbClr val="002060"/>
                </a:solidFill>
                <a:latin typeface="+mn-lt"/>
              </a:rPr>
              <a:t>But not all </a:t>
            </a:r>
            <a:r>
              <a:rPr lang="en-ZA" sz="2000" dirty="0" smtClean="0">
                <a:solidFill>
                  <a:srgbClr val="002060"/>
                </a:solidFill>
                <a:latin typeface="+mn-lt"/>
              </a:rPr>
              <a:t>who obtain exemptions </a:t>
            </a:r>
            <a:r>
              <a:rPr lang="en-ZA" sz="2000" dirty="0" smtClean="0">
                <a:solidFill>
                  <a:srgbClr val="002060"/>
                </a:solidFill>
                <a:latin typeface="+mn-lt"/>
              </a:rPr>
              <a:t>enter </a:t>
            </a:r>
            <a:r>
              <a:rPr lang="en-ZA" sz="2000" dirty="0" smtClean="0">
                <a:solidFill>
                  <a:srgbClr val="002060"/>
                </a:solidFill>
                <a:latin typeface="+mn-lt"/>
              </a:rPr>
              <a:t>universities</a:t>
            </a:r>
            <a:endParaRPr lang="en-ZA" sz="2000" dirty="0" smtClean="0">
              <a:solidFill>
                <a:srgbClr val="002060"/>
              </a:solidFill>
              <a:latin typeface="+mn-lt"/>
            </a:endParaRPr>
          </a:p>
          <a:p>
            <a:r>
              <a:rPr lang="en-ZA" sz="2400" dirty="0" smtClean="0">
                <a:solidFill>
                  <a:srgbClr val="002060"/>
                </a:solidFill>
                <a:latin typeface="+mn-lt"/>
              </a:rPr>
              <a:t>Community Survey </a:t>
            </a:r>
            <a:r>
              <a:rPr lang="en-ZA" sz="2400" dirty="0" smtClean="0">
                <a:solidFill>
                  <a:srgbClr val="002060"/>
                </a:solidFill>
                <a:latin typeface="+mn-lt"/>
              </a:rPr>
              <a:t>records </a:t>
            </a:r>
            <a:r>
              <a:rPr lang="en-ZA" sz="2400" dirty="0" err="1" smtClean="0">
                <a:solidFill>
                  <a:srgbClr val="002060"/>
                </a:solidFill>
                <a:latin typeface="+mn-lt"/>
              </a:rPr>
              <a:t>matrics</a:t>
            </a:r>
            <a:r>
              <a:rPr lang="en-ZA" sz="2400" dirty="0" smtClean="0">
                <a:solidFill>
                  <a:srgbClr val="002060"/>
                </a:solidFill>
                <a:latin typeface="+mn-lt"/>
              </a:rPr>
              <a:t> with or without exemption</a:t>
            </a:r>
            <a:endParaRPr lang="en-ZA" sz="2400" dirty="0" smtClean="0">
              <a:solidFill>
                <a:srgbClr val="002060"/>
              </a:solidFill>
              <a:latin typeface="+mn-lt"/>
            </a:endParaRPr>
          </a:p>
          <a:p>
            <a:pPr lvl="1"/>
            <a:r>
              <a:rPr lang="en-ZA" sz="2000" dirty="0" smtClean="0">
                <a:solidFill>
                  <a:srgbClr val="002060"/>
                </a:solidFill>
                <a:latin typeface="+mn-lt"/>
              </a:rPr>
              <a:t>77 111 of </a:t>
            </a:r>
            <a:r>
              <a:rPr lang="en-ZA" sz="2000" dirty="0">
                <a:solidFill>
                  <a:srgbClr val="002060"/>
                </a:solidFill>
                <a:latin typeface="+mn-lt"/>
              </a:rPr>
              <a:t>21 year </a:t>
            </a:r>
            <a:r>
              <a:rPr lang="en-ZA" sz="2000" dirty="0" smtClean="0">
                <a:solidFill>
                  <a:srgbClr val="002060"/>
                </a:solidFill>
                <a:latin typeface="+mn-lt"/>
              </a:rPr>
              <a:t>olds reported </a:t>
            </a:r>
            <a:r>
              <a:rPr lang="en-ZA" sz="2000" dirty="0" smtClean="0">
                <a:solidFill>
                  <a:srgbClr val="002060"/>
                </a:solidFill>
                <a:latin typeface="+mn-lt"/>
              </a:rPr>
              <a:t>having matric </a:t>
            </a:r>
            <a:r>
              <a:rPr lang="en-ZA" sz="2000" dirty="0" smtClean="0">
                <a:solidFill>
                  <a:srgbClr val="002060"/>
                </a:solidFill>
                <a:latin typeface="+mn-lt"/>
              </a:rPr>
              <a:t>with </a:t>
            </a:r>
            <a:r>
              <a:rPr lang="en-ZA" sz="2000" dirty="0" smtClean="0">
                <a:solidFill>
                  <a:srgbClr val="002060"/>
                </a:solidFill>
                <a:latin typeface="+mn-lt"/>
              </a:rPr>
              <a:t>exemption (</a:t>
            </a:r>
            <a:r>
              <a:rPr lang="en-ZA" sz="2000" dirty="0">
                <a:solidFill>
                  <a:srgbClr val="002060"/>
                </a:solidFill>
              </a:rPr>
              <a:t>versus 86 </a:t>
            </a:r>
            <a:r>
              <a:rPr lang="en-ZA" sz="2000" dirty="0" smtClean="0">
                <a:solidFill>
                  <a:srgbClr val="002060"/>
                </a:solidFill>
              </a:rPr>
              <a:t>531 actual </a:t>
            </a:r>
            <a:r>
              <a:rPr lang="en-ZA" sz="2000" dirty="0" smtClean="0">
                <a:solidFill>
                  <a:srgbClr val="002060"/>
                </a:solidFill>
                <a:latin typeface="+mn-lt"/>
              </a:rPr>
              <a:t>exemptions in 1985)</a:t>
            </a:r>
            <a:endParaRPr lang="en-ZA" sz="2000" dirty="0" smtClean="0">
              <a:solidFill>
                <a:srgbClr val="002060"/>
              </a:solidFill>
              <a:latin typeface="+mn-lt"/>
            </a:endParaRPr>
          </a:p>
          <a:p>
            <a:pPr lvl="1"/>
            <a:r>
              <a:rPr lang="en-ZA" sz="2000" dirty="0" smtClean="0">
                <a:solidFill>
                  <a:srgbClr val="002060"/>
                </a:solidFill>
                <a:latin typeface="+mn-lt"/>
              </a:rPr>
              <a:t>University </a:t>
            </a:r>
            <a:r>
              <a:rPr lang="en-ZA" sz="2000" dirty="0" smtClean="0">
                <a:solidFill>
                  <a:srgbClr val="002060"/>
                </a:solidFill>
                <a:latin typeface="+mn-lt"/>
              </a:rPr>
              <a:t>attendance </a:t>
            </a:r>
            <a:r>
              <a:rPr lang="en-ZA" sz="2000" dirty="0" smtClean="0">
                <a:solidFill>
                  <a:srgbClr val="002060"/>
                </a:solidFill>
                <a:latin typeface="+mn-lt"/>
              </a:rPr>
              <a:t>pattern as expected, but 2/3 of exempted attend university</a:t>
            </a:r>
            <a:r>
              <a:rPr lang="en-ZA" sz="2000" dirty="0">
                <a:solidFill>
                  <a:srgbClr val="002060"/>
                </a:solidFill>
                <a:latin typeface="+mn-lt"/>
              </a:rPr>
              <a:t>, </a:t>
            </a:r>
            <a:r>
              <a:rPr lang="en-ZA" sz="2000" dirty="0" smtClean="0">
                <a:solidFill>
                  <a:srgbClr val="002060"/>
                </a:solidFill>
                <a:latin typeface="+mn-lt"/>
              </a:rPr>
              <a:t>but in survey only </a:t>
            </a:r>
            <a:r>
              <a:rPr lang="en-ZA" sz="2000" dirty="0">
                <a:solidFill>
                  <a:srgbClr val="002060"/>
                </a:solidFill>
                <a:latin typeface="+mn-lt"/>
              </a:rPr>
              <a:t>42% </a:t>
            </a:r>
            <a:r>
              <a:rPr lang="en-ZA" sz="2000" dirty="0" smtClean="0">
                <a:solidFill>
                  <a:srgbClr val="002060"/>
                </a:solidFill>
                <a:latin typeface="+mn-lt"/>
              </a:rPr>
              <a:t>reported attending; scaled </a:t>
            </a:r>
            <a:r>
              <a:rPr lang="en-ZA" sz="2000" dirty="0" smtClean="0">
                <a:solidFill>
                  <a:srgbClr val="002060"/>
                </a:solidFill>
                <a:latin typeface="+mn-lt"/>
              </a:rPr>
              <a:t>up in further calculations.</a:t>
            </a:r>
            <a:endParaRPr lang="en-ZA" sz="2000" dirty="0">
              <a:solidFill>
                <a:srgbClr val="002060"/>
              </a:solidFill>
              <a:latin typeface="+mn-lt"/>
            </a:endParaRPr>
          </a:p>
          <a:p>
            <a:r>
              <a:rPr lang="en-ZA" sz="2400" dirty="0" smtClean="0">
                <a:solidFill>
                  <a:srgbClr val="002060"/>
                </a:solidFill>
                <a:latin typeface="+mn-lt"/>
              </a:rPr>
              <a:t>Applying </a:t>
            </a:r>
            <a:r>
              <a:rPr lang="en-ZA" sz="2400" dirty="0" err="1" smtClean="0">
                <a:solidFill>
                  <a:srgbClr val="002060"/>
                </a:solidFill>
                <a:latin typeface="+mn-lt"/>
              </a:rPr>
              <a:t>decile</a:t>
            </a:r>
            <a:r>
              <a:rPr lang="en-ZA" sz="2400" dirty="0" smtClean="0">
                <a:solidFill>
                  <a:srgbClr val="002060"/>
                </a:solidFill>
                <a:latin typeface="+mn-lt"/>
              </a:rPr>
              <a:t> attendance </a:t>
            </a:r>
            <a:r>
              <a:rPr lang="en-ZA" sz="2400" dirty="0" smtClean="0">
                <a:solidFill>
                  <a:srgbClr val="002060"/>
                </a:solidFill>
                <a:latin typeface="+mn-lt"/>
              </a:rPr>
              <a:t>rates </a:t>
            </a:r>
            <a:r>
              <a:rPr lang="en-ZA" sz="2400" dirty="0" smtClean="0">
                <a:solidFill>
                  <a:srgbClr val="002060"/>
                </a:solidFill>
                <a:latin typeface="+mn-lt"/>
              </a:rPr>
              <a:t>to </a:t>
            </a:r>
            <a:r>
              <a:rPr lang="en-ZA" sz="2400" dirty="0" smtClean="0">
                <a:solidFill>
                  <a:srgbClr val="002060"/>
                </a:solidFill>
                <a:latin typeface="+mn-lt"/>
              </a:rPr>
              <a:t>SACMEQ-based </a:t>
            </a:r>
            <a:r>
              <a:rPr lang="en-ZA" sz="2400" dirty="0" smtClean="0">
                <a:solidFill>
                  <a:srgbClr val="002060"/>
                </a:solidFill>
                <a:latin typeface="+mn-lt"/>
              </a:rPr>
              <a:t>exemption candidates generates new estimate </a:t>
            </a:r>
            <a:r>
              <a:rPr lang="en-ZA" sz="2400" dirty="0" smtClean="0">
                <a:solidFill>
                  <a:srgbClr val="002060"/>
                </a:solidFill>
                <a:latin typeface="+mn-lt"/>
              </a:rPr>
              <a:t>of </a:t>
            </a:r>
            <a:r>
              <a:rPr lang="en-ZA" sz="2400" dirty="0" smtClean="0">
                <a:solidFill>
                  <a:srgbClr val="002060"/>
                </a:solidFill>
                <a:latin typeface="+mn-lt"/>
              </a:rPr>
              <a:t>university attendance </a:t>
            </a:r>
            <a:r>
              <a:rPr lang="en-ZA" sz="2400" dirty="0" smtClean="0">
                <a:solidFill>
                  <a:srgbClr val="002060"/>
                </a:solidFill>
                <a:latin typeface="+mn-lt"/>
              </a:rPr>
              <a:t>(SACMEQ B)</a:t>
            </a:r>
          </a:p>
          <a:p>
            <a:r>
              <a:rPr lang="en-ZA" sz="2400" dirty="0" smtClean="0">
                <a:solidFill>
                  <a:srgbClr val="002060"/>
                </a:solidFill>
                <a:latin typeface="+mn-lt"/>
              </a:rPr>
              <a:t>Results </a:t>
            </a:r>
            <a:r>
              <a:rPr lang="en-ZA" sz="2400" dirty="0" smtClean="0">
                <a:solidFill>
                  <a:srgbClr val="002060"/>
                </a:solidFill>
                <a:latin typeface="+mn-lt"/>
              </a:rPr>
              <a:t>similar </a:t>
            </a:r>
            <a:r>
              <a:rPr lang="en-ZA" sz="2400" dirty="0" smtClean="0">
                <a:solidFill>
                  <a:srgbClr val="002060"/>
                </a:solidFill>
                <a:latin typeface="+mn-lt"/>
              </a:rPr>
              <a:t>to 2011 IES: University attendance highly concentrated </a:t>
            </a:r>
            <a:endParaRPr lang="en-ZA" sz="2400" dirty="0" smtClean="0">
              <a:solidFill>
                <a:srgbClr val="002060"/>
              </a:solidFill>
              <a:latin typeface="+mn-lt"/>
            </a:endParaRPr>
          </a:p>
          <a:p>
            <a:pPr lvl="1"/>
            <a:r>
              <a:rPr lang="en-ZA" sz="2000" dirty="0" smtClean="0">
                <a:solidFill>
                  <a:srgbClr val="002060"/>
                </a:solidFill>
                <a:latin typeface="+mn-lt"/>
              </a:rPr>
              <a:t>The </a:t>
            </a:r>
            <a:r>
              <a:rPr lang="en-ZA" sz="2000" dirty="0" smtClean="0">
                <a:solidFill>
                  <a:srgbClr val="002060"/>
                </a:solidFill>
                <a:latin typeface="+mn-lt"/>
              </a:rPr>
              <a:t>caveats regarding the accuracy of survey data for determining fiscal incidence of university subsidies may have been in error</a:t>
            </a:r>
            <a:endParaRPr lang="en-ZA" sz="2000" dirty="0">
              <a:solidFill>
                <a:srgbClr val="002060"/>
              </a:solidFill>
              <a:latin typeface="+mn-lt"/>
            </a:endParaRPr>
          </a:p>
          <a:p>
            <a:r>
              <a:rPr lang="en-ZA" sz="2400" b="1" dirty="0" smtClean="0">
                <a:solidFill>
                  <a:srgbClr val="002060"/>
                </a:solidFill>
                <a:latin typeface="+mn-lt"/>
              </a:rPr>
              <a:t>Those who qualify </a:t>
            </a:r>
            <a:r>
              <a:rPr lang="en-ZA" sz="2400" b="1" dirty="0" smtClean="0">
                <a:solidFill>
                  <a:srgbClr val="002060"/>
                </a:solidFill>
                <a:latin typeface="+mn-lt"/>
              </a:rPr>
              <a:t>and attend university </a:t>
            </a:r>
            <a:r>
              <a:rPr lang="en-ZA" sz="2400" b="1" dirty="0" smtClean="0">
                <a:solidFill>
                  <a:srgbClr val="002060"/>
                </a:solidFill>
                <a:latin typeface="+mn-lt"/>
              </a:rPr>
              <a:t>remain a </a:t>
            </a:r>
            <a:r>
              <a:rPr lang="en-ZA" sz="2400" b="1" dirty="0" smtClean="0">
                <a:solidFill>
                  <a:srgbClr val="002060"/>
                </a:solidFill>
                <a:latin typeface="+mn-lt"/>
              </a:rPr>
              <a:t>small elite</a:t>
            </a:r>
            <a:endParaRPr lang="en-ZA" sz="2400" dirty="0">
              <a:solidFill>
                <a:srgbClr val="002060"/>
              </a:solidFill>
              <a:latin typeface="+mn-lt"/>
            </a:endParaRPr>
          </a:p>
        </p:txBody>
      </p:sp>
    </p:spTree>
    <p:extLst>
      <p:ext uri="{BB962C8B-B14F-4D97-AF65-F5344CB8AC3E}">
        <p14:creationId xmlns:p14="http://schemas.microsoft.com/office/powerpoint/2010/main" val="23147789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08504" cy="980728"/>
          </a:xfrm>
        </p:spPr>
        <p:txBody>
          <a:bodyPr>
            <a:noAutofit/>
          </a:bodyPr>
          <a:lstStyle/>
          <a:p>
            <a:r>
              <a:rPr lang="en-ZA" sz="2800" b="1" dirty="0" smtClean="0">
                <a:solidFill>
                  <a:srgbClr val="002060"/>
                </a:solidFill>
                <a:latin typeface="+mn-lt"/>
              </a:rPr>
              <a:t>University attendance of 21 </a:t>
            </a:r>
            <a:r>
              <a:rPr lang="en-ZA" sz="2800" b="1" dirty="0">
                <a:solidFill>
                  <a:srgbClr val="002060"/>
                </a:solidFill>
                <a:latin typeface="+mn-lt"/>
              </a:rPr>
              <a:t>year olds </a:t>
            </a:r>
            <a:r>
              <a:rPr lang="en-ZA" sz="2800" b="1" dirty="0" smtClean="0">
                <a:solidFill>
                  <a:srgbClr val="002060"/>
                </a:solidFill>
                <a:latin typeface="+mn-lt"/>
              </a:rPr>
              <a:t>with exemptions, 2007</a:t>
            </a:r>
            <a:endParaRPr lang="en-ZA" sz="3200" dirty="0">
              <a:solidFill>
                <a:srgbClr val="002060"/>
              </a:solidFill>
              <a:latin typeface="+mn-lt"/>
            </a:endParaRPr>
          </a:p>
        </p:txBody>
      </p:sp>
      <p:graphicFrame>
        <p:nvGraphicFramePr>
          <p:cNvPr id="4" name="Chart 3"/>
          <p:cNvGraphicFramePr>
            <a:graphicFrameLocks noGrp="1"/>
          </p:cNvGraphicFramePr>
          <p:nvPr>
            <p:extLst>
              <p:ext uri="{D42A27DB-BD31-4B8C-83A1-F6EECF244321}">
                <p14:modId xmlns:p14="http://schemas.microsoft.com/office/powerpoint/2010/main" val="4162956293"/>
              </p:ext>
            </p:extLst>
          </p:nvPr>
        </p:nvGraphicFramePr>
        <p:xfrm>
          <a:off x="8438" y="908720"/>
          <a:ext cx="9135562" cy="59492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53951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69" y="0"/>
            <a:ext cx="9144000" cy="980728"/>
          </a:xfrm>
        </p:spPr>
        <p:txBody>
          <a:bodyPr>
            <a:noAutofit/>
          </a:bodyPr>
          <a:lstStyle/>
          <a:p>
            <a:r>
              <a:rPr lang="en-ZA" sz="2700" b="1" dirty="0" smtClean="0">
                <a:solidFill>
                  <a:srgbClr val="002060"/>
                </a:solidFill>
                <a:latin typeface="+mn-lt"/>
              </a:rPr>
              <a:t>Incidence curve for estimated student attendance at university based on SACMEQ and Community Survey, 2007</a:t>
            </a:r>
            <a:endParaRPr lang="en-ZA" sz="2700" dirty="0">
              <a:solidFill>
                <a:srgbClr val="002060"/>
              </a:solidFill>
              <a:latin typeface="+mn-lt"/>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015" y="980728"/>
            <a:ext cx="8950481" cy="576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036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81"/>
            <a:ext cx="9144000" cy="957147"/>
          </a:xfrm>
        </p:spPr>
        <p:txBody>
          <a:bodyPr>
            <a:noAutofit/>
          </a:bodyPr>
          <a:lstStyle/>
          <a:p>
            <a:r>
              <a:rPr lang="en-ZA" sz="2300" b="1" dirty="0" smtClean="0">
                <a:solidFill>
                  <a:srgbClr val="002060"/>
                </a:solidFill>
                <a:latin typeface="+mn-lt"/>
              </a:rPr>
              <a:t>Approximate </a:t>
            </a:r>
            <a:r>
              <a:rPr lang="en-ZA" sz="2300" b="1" dirty="0">
                <a:solidFill>
                  <a:srgbClr val="002060"/>
                </a:solidFill>
                <a:latin typeface="+mn-lt"/>
              </a:rPr>
              <a:t>distribution of those who attend, qualified but do not attend, and did not qualify for university for a recent matric cohort</a:t>
            </a:r>
            <a:endParaRPr lang="en-ZA" sz="2300" dirty="0">
              <a:solidFill>
                <a:srgbClr val="002060"/>
              </a:solidFill>
              <a:latin typeface="+mn-lt"/>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80728"/>
            <a:ext cx="9144000" cy="587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5956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b="1" dirty="0" smtClean="0">
                <a:solidFill>
                  <a:srgbClr val="002060"/>
                </a:solidFill>
                <a:latin typeface="+mn-lt"/>
              </a:rPr>
              <a:t>Dealing with </a:t>
            </a:r>
            <a:r>
              <a:rPr lang="en-ZA" sz="3600" b="1" dirty="0" smtClean="0">
                <a:solidFill>
                  <a:srgbClr val="002060"/>
                </a:solidFill>
                <a:latin typeface="+mn-lt"/>
              </a:rPr>
              <a:t>the missing market</a:t>
            </a:r>
            <a:endParaRPr lang="en-ZA" sz="3600" b="1" dirty="0">
              <a:solidFill>
                <a:srgbClr val="002060"/>
              </a:solidFill>
              <a:latin typeface="+mn-lt"/>
            </a:endParaRPr>
          </a:p>
        </p:txBody>
      </p:sp>
      <p:sp>
        <p:nvSpPr>
          <p:cNvPr id="3" name="Content Placeholder 2"/>
          <p:cNvSpPr>
            <a:spLocks noGrp="1"/>
          </p:cNvSpPr>
          <p:nvPr>
            <p:ph idx="1"/>
          </p:nvPr>
        </p:nvSpPr>
        <p:spPr/>
        <p:txBody>
          <a:bodyPr>
            <a:noAutofit/>
          </a:bodyPr>
          <a:lstStyle/>
          <a:p>
            <a:r>
              <a:rPr lang="en-ZA" sz="2400" dirty="0" smtClean="0">
                <a:solidFill>
                  <a:srgbClr val="002060"/>
                </a:solidFill>
                <a:latin typeface="+mn-lt"/>
              </a:rPr>
              <a:t>Equity concerns and budgetary limitations </a:t>
            </a:r>
            <a:r>
              <a:rPr lang="en-ZA" sz="2400" dirty="0" smtClean="0">
                <a:solidFill>
                  <a:srgbClr val="002060"/>
                </a:solidFill>
                <a:latin typeface="+mn-lt"/>
              </a:rPr>
              <a:t>make much </a:t>
            </a:r>
            <a:r>
              <a:rPr lang="en-ZA" sz="2400" dirty="0" smtClean="0">
                <a:solidFill>
                  <a:srgbClr val="002060"/>
                </a:solidFill>
                <a:latin typeface="+mn-lt"/>
              </a:rPr>
              <a:t>bigger public funding of students problematic </a:t>
            </a:r>
            <a:r>
              <a:rPr lang="en-ZA" sz="2000" dirty="0" smtClean="0">
                <a:solidFill>
                  <a:srgbClr val="002060"/>
                </a:solidFill>
                <a:latin typeface="+mn-lt"/>
              </a:rPr>
              <a:t>(e.g. compared to R12 000 per school child)</a:t>
            </a:r>
          </a:p>
          <a:p>
            <a:r>
              <a:rPr lang="en-ZA" sz="2400" dirty="0" smtClean="0">
                <a:solidFill>
                  <a:srgbClr val="002060"/>
                </a:solidFill>
                <a:latin typeface="+mn-lt"/>
              </a:rPr>
              <a:t>Yet social mobility </a:t>
            </a:r>
            <a:r>
              <a:rPr lang="en-ZA" sz="2400" dirty="0" smtClean="0">
                <a:solidFill>
                  <a:srgbClr val="002060"/>
                </a:solidFill>
                <a:latin typeface="+mn-lt"/>
              </a:rPr>
              <a:t>requires </a:t>
            </a:r>
            <a:r>
              <a:rPr lang="en-ZA" sz="2400" dirty="0" smtClean="0">
                <a:solidFill>
                  <a:srgbClr val="002060"/>
                </a:solidFill>
                <a:latin typeface="+mn-lt"/>
              </a:rPr>
              <a:t>that more </a:t>
            </a:r>
            <a:r>
              <a:rPr lang="en-ZA" sz="2400" dirty="0" smtClean="0">
                <a:solidFill>
                  <a:srgbClr val="002060"/>
                </a:solidFill>
                <a:latin typeface="+mn-lt"/>
              </a:rPr>
              <a:t>poor </a:t>
            </a:r>
            <a:r>
              <a:rPr lang="en-ZA" sz="2400" dirty="0" smtClean="0">
                <a:solidFill>
                  <a:srgbClr val="002060"/>
                </a:solidFill>
                <a:latin typeface="+mn-lt"/>
              </a:rPr>
              <a:t>children must gain </a:t>
            </a:r>
            <a:r>
              <a:rPr lang="en-ZA" sz="2400" dirty="0">
                <a:solidFill>
                  <a:srgbClr val="002060"/>
                </a:solidFill>
              </a:rPr>
              <a:t>university </a:t>
            </a:r>
            <a:r>
              <a:rPr lang="en-ZA" sz="2400" dirty="0" smtClean="0">
                <a:solidFill>
                  <a:srgbClr val="002060"/>
                </a:solidFill>
              </a:rPr>
              <a:t>access</a:t>
            </a:r>
            <a:endParaRPr lang="en-ZA" sz="2400" dirty="0" smtClean="0">
              <a:solidFill>
                <a:srgbClr val="002060"/>
              </a:solidFill>
              <a:latin typeface="+mn-lt"/>
            </a:endParaRPr>
          </a:p>
          <a:p>
            <a:r>
              <a:rPr lang="en-ZA" sz="2400" dirty="0" smtClean="0">
                <a:solidFill>
                  <a:srgbClr val="002060"/>
                </a:solidFill>
                <a:latin typeface="+mn-lt"/>
              </a:rPr>
              <a:t>Problem is high </a:t>
            </a:r>
            <a:r>
              <a:rPr lang="en-ZA" sz="2400" dirty="0">
                <a:solidFill>
                  <a:srgbClr val="002060"/>
                </a:solidFill>
                <a:latin typeface="+mn-lt"/>
              </a:rPr>
              <a:t>cost of studying: </a:t>
            </a:r>
            <a:endParaRPr lang="en-ZA" sz="2400" dirty="0" smtClean="0">
              <a:solidFill>
                <a:srgbClr val="002060"/>
              </a:solidFill>
              <a:latin typeface="+mn-lt"/>
            </a:endParaRPr>
          </a:p>
          <a:p>
            <a:pPr lvl="1"/>
            <a:r>
              <a:rPr lang="en-ZA" sz="1800" dirty="0" smtClean="0">
                <a:solidFill>
                  <a:srgbClr val="002060"/>
                </a:solidFill>
                <a:latin typeface="+mn-lt"/>
              </a:rPr>
              <a:t>Perhaps R100 000 per year, considering </a:t>
            </a:r>
            <a:r>
              <a:rPr lang="en-ZA" sz="1800" dirty="0">
                <a:solidFill>
                  <a:srgbClr val="002060"/>
                </a:solidFill>
                <a:latin typeface="+mn-lt"/>
              </a:rPr>
              <a:t>student fees and living </a:t>
            </a:r>
            <a:r>
              <a:rPr lang="en-ZA" sz="1800" dirty="0" smtClean="0">
                <a:solidFill>
                  <a:srgbClr val="002060"/>
                </a:solidFill>
                <a:latin typeface="+mn-lt"/>
              </a:rPr>
              <a:t>expenses   </a:t>
            </a:r>
            <a:endParaRPr lang="en-ZA" sz="1800" dirty="0">
              <a:solidFill>
                <a:srgbClr val="002060"/>
              </a:solidFill>
              <a:latin typeface="+mn-lt"/>
            </a:endParaRPr>
          </a:p>
          <a:p>
            <a:pPr lvl="1"/>
            <a:r>
              <a:rPr lang="en-ZA" sz="1800" dirty="0" smtClean="0">
                <a:solidFill>
                  <a:srgbClr val="002060"/>
                </a:solidFill>
                <a:latin typeface="+mn-lt"/>
              </a:rPr>
              <a:t>Few </a:t>
            </a:r>
            <a:r>
              <a:rPr lang="en-ZA" sz="1800" dirty="0">
                <a:solidFill>
                  <a:srgbClr val="002060"/>
                </a:solidFill>
                <a:latin typeface="+mn-lt"/>
              </a:rPr>
              <a:t>households </a:t>
            </a:r>
            <a:r>
              <a:rPr lang="en-ZA" sz="1800" dirty="0" smtClean="0">
                <a:solidFill>
                  <a:srgbClr val="002060"/>
                </a:solidFill>
                <a:latin typeface="+mn-lt"/>
              </a:rPr>
              <a:t>earning below R500</a:t>
            </a:r>
            <a:r>
              <a:rPr lang="en-ZA" sz="1800" dirty="0">
                <a:solidFill>
                  <a:srgbClr val="002060"/>
                </a:solidFill>
                <a:latin typeface="+mn-lt"/>
              </a:rPr>
              <a:t> 000 </a:t>
            </a:r>
            <a:r>
              <a:rPr lang="en-ZA" sz="1800" dirty="0" smtClean="0">
                <a:solidFill>
                  <a:srgbClr val="002060"/>
                </a:solidFill>
                <a:latin typeface="+mn-lt"/>
              </a:rPr>
              <a:t>(95% of population) can afford university studies without drawing on savings or borrowing</a:t>
            </a:r>
          </a:p>
          <a:p>
            <a:pPr lvl="1"/>
            <a:r>
              <a:rPr lang="en-ZA" sz="1800" dirty="0" smtClean="0">
                <a:solidFill>
                  <a:srgbClr val="002060"/>
                </a:solidFill>
                <a:latin typeface="+mn-lt"/>
              </a:rPr>
              <a:t>Borrowing </a:t>
            </a:r>
            <a:r>
              <a:rPr lang="en-ZA" sz="1800" dirty="0">
                <a:solidFill>
                  <a:srgbClr val="002060"/>
                </a:solidFill>
                <a:latin typeface="+mn-lt"/>
              </a:rPr>
              <a:t>not possible for </a:t>
            </a:r>
            <a:r>
              <a:rPr lang="en-ZA" sz="1800" dirty="0" smtClean="0">
                <a:solidFill>
                  <a:srgbClr val="002060"/>
                </a:solidFill>
                <a:latin typeface="+mn-lt"/>
              </a:rPr>
              <a:t>most </a:t>
            </a:r>
            <a:endParaRPr lang="en-ZA" sz="1800" dirty="0">
              <a:solidFill>
                <a:srgbClr val="002060"/>
              </a:solidFill>
              <a:latin typeface="+mn-lt"/>
            </a:endParaRPr>
          </a:p>
          <a:p>
            <a:r>
              <a:rPr lang="en-ZA" sz="2400" dirty="0" smtClean="0">
                <a:solidFill>
                  <a:srgbClr val="002060"/>
                </a:solidFill>
                <a:latin typeface="+mn-lt"/>
              </a:rPr>
              <a:t>Missing financial market makes </a:t>
            </a:r>
            <a:r>
              <a:rPr lang="en-ZA" sz="2400" dirty="0">
                <a:solidFill>
                  <a:srgbClr val="002060"/>
                </a:solidFill>
                <a:latin typeface="+mn-lt"/>
              </a:rPr>
              <a:t>it difficult to regard university education as </a:t>
            </a:r>
            <a:r>
              <a:rPr lang="en-ZA" sz="2400" dirty="0" smtClean="0">
                <a:solidFill>
                  <a:srgbClr val="002060"/>
                </a:solidFill>
                <a:latin typeface="+mn-lt"/>
              </a:rPr>
              <a:t>potentially adequately </a:t>
            </a:r>
            <a:r>
              <a:rPr lang="en-ZA" sz="2400" dirty="0">
                <a:solidFill>
                  <a:srgbClr val="002060"/>
                </a:solidFill>
                <a:latin typeface="+mn-lt"/>
              </a:rPr>
              <a:t>self-funded </a:t>
            </a:r>
            <a:r>
              <a:rPr lang="en-ZA" sz="2400" dirty="0" smtClean="0">
                <a:solidFill>
                  <a:srgbClr val="002060"/>
                </a:solidFill>
                <a:latin typeface="+mn-lt"/>
              </a:rPr>
              <a:t>(Arrow 1993)</a:t>
            </a:r>
          </a:p>
          <a:p>
            <a:pPr lvl="1"/>
            <a:r>
              <a:rPr lang="en-ZA" sz="1800" dirty="0" smtClean="0">
                <a:solidFill>
                  <a:srgbClr val="002060"/>
                </a:solidFill>
                <a:latin typeface="+mn-lt"/>
              </a:rPr>
              <a:t>NSFAs too limited, recovery rate too low</a:t>
            </a:r>
          </a:p>
          <a:p>
            <a:r>
              <a:rPr lang="en-ZA" sz="2200" b="1" dirty="0" smtClean="0">
                <a:solidFill>
                  <a:srgbClr val="002060"/>
                </a:solidFill>
                <a:latin typeface="+mn-lt"/>
              </a:rPr>
              <a:t>Thus some form of state guarantee and recovery mechanism (e.g. linked to tax system) are needed to involve financial institutions </a:t>
            </a:r>
          </a:p>
        </p:txBody>
      </p:sp>
    </p:spTree>
    <p:extLst>
      <p:ext uri="{BB962C8B-B14F-4D97-AF65-F5344CB8AC3E}">
        <p14:creationId xmlns:p14="http://schemas.microsoft.com/office/powerpoint/2010/main" val="4001464670"/>
      </p:ext>
    </p:extLst>
  </p:cSld>
  <p:clrMapOvr>
    <a:masterClrMapping/>
  </p:clrMapOvr>
  <p:timing>
    <p:tnLst>
      <p:par>
        <p:cTn id="1" dur="indefinite" restart="never" nodeType="tmRoot"/>
      </p:par>
    </p:tnLst>
  </p:timing>
</p:sld>
</file>

<file path=ppt/theme/_rels/themeOverride1.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otalTime>5324</TotalTime>
  <Words>2260</Words>
  <Application>Microsoft Office PowerPoint</Application>
  <PresentationFormat>On-screen Show (4:3)</PresentationFormat>
  <Paragraphs>357</Paragraphs>
  <Slides>39</Slides>
  <Notes>18</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 Distributional implications of student fees   Servaas van der Berg  ReSEP Brown Bag Lunch seminar 12 January 2015  </vt:lpstr>
      <vt:lpstr> Distributional implications of student fees</vt:lpstr>
      <vt:lpstr>Fiscal incidence</vt:lpstr>
      <vt:lpstr>SA Incidence trends</vt:lpstr>
      <vt:lpstr>Social spending by race, 1949-2006</vt:lpstr>
      <vt:lpstr>Real value of maximum annual social pension (1990 Rand)</vt:lpstr>
      <vt:lpstr>Education spending share by race, 1910-1991</vt:lpstr>
      <vt:lpstr>Growth of real social expenditure per capita, 1995-2006 (in 2015 Rand values)</vt:lpstr>
      <vt:lpstr>Historical change in real per capita social spending (2015 Rand values)</vt:lpstr>
      <vt:lpstr>Lorenz &amp; concentration curves</vt:lpstr>
      <vt:lpstr>Lorenz curve &amp; social transfers concentration curve, SA 1995</vt:lpstr>
      <vt:lpstr>Concentration curves, all social services 2006</vt:lpstr>
      <vt:lpstr>Targeting of social spending in SA 1995, 2000 &amp; 2006</vt:lpstr>
      <vt:lpstr>Targeting of SA social spending 1995, 2000 &amp; 2006 (alternative representation of concentration curves – distance above diagonal)</vt:lpstr>
      <vt:lpstr>Per capita benefits of social spending by pre-grant income quintile, 1995, 2000 &amp; 2006 (in constant 2015 Rand values)(2000 R values inflated by 2.313)</vt:lpstr>
      <vt:lpstr>Per capita benefits of social spending by race, 1995, 2000 &amp; 2006 (in constant 2015 Rand values)(2000 R values inflated by 2.313)</vt:lpstr>
      <vt:lpstr>PowerPoint Presentation</vt:lpstr>
      <vt:lpstr>Useful to consider three welfare measures:</vt:lpstr>
      <vt:lpstr>Changing effect of fiscal processes on distribution  (assuming unchanged distribution of pre-transfer income)</vt:lpstr>
      <vt:lpstr>Effect of improved targeting  (assuming unchanged distribution, taxes)</vt:lpstr>
      <vt:lpstr>PowerPoint Presentation</vt:lpstr>
      <vt:lpstr>SA concentration indices in perspective</vt:lpstr>
      <vt:lpstr>Conclusion on fiscal incidence </vt:lpstr>
      <vt:lpstr>University subsidies: Rationale &amp; incidence </vt:lpstr>
      <vt:lpstr>The nature of university education</vt:lpstr>
      <vt:lpstr>The nature of university education (cont)</vt:lpstr>
      <vt:lpstr>The nature of university education (cont)</vt:lpstr>
      <vt:lpstr>Expected monthly wage for 30 year old black male by level of education, 2010</vt:lpstr>
      <vt:lpstr>Who benefits? Evidence from earlier studies</vt:lpstr>
      <vt:lpstr>Other qualifications of findings on tertiary education</vt:lpstr>
      <vt:lpstr>Towards an alternative estimate of who benefits</vt:lpstr>
      <vt:lpstr>Estimated university subsidy shares by decile</vt:lpstr>
      <vt:lpstr>Estimated university subsidy shares by decile</vt:lpstr>
      <vt:lpstr>Three alternative incidence curve for student funding at universities</vt:lpstr>
      <vt:lpstr>Those who qualify versus those who attend</vt:lpstr>
      <vt:lpstr>University attendance of 21 year olds with exemptions, 2007</vt:lpstr>
      <vt:lpstr>Incidence curve for estimated student attendance at university based on SACMEQ and Community Survey, 2007</vt:lpstr>
      <vt:lpstr>Approximate distribution of those who attend, qualified but do not attend, and did not qualify for university for a recent matric cohort</vt:lpstr>
      <vt:lpstr>Dealing with the missing market</vt:lpstr>
    </vt:vector>
  </TitlesOfParts>
  <Company>University of Stellenbosch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Rothkegel van Velden, SM, Mej &lt;silker@sun.ac.za&gt;</dc:creator>
  <cp:lastModifiedBy>SvdB</cp:lastModifiedBy>
  <cp:revision>58</cp:revision>
  <dcterms:created xsi:type="dcterms:W3CDTF">2015-12-02T09:55:04Z</dcterms:created>
  <dcterms:modified xsi:type="dcterms:W3CDTF">2016-01-12T05:27:54Z</dcterms:modified>
</cp:coreProperties>
</file>