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38" r:id="rId2"/>
  </p:sldMasterIdLst>
  <p:notesMasterIdLst>
    <p:notesMasterId r:id="rId38"/>
  </p:notesMasterIdLst>
  <p:handoutMasterIdLst>
    <p:handoutMasterId r:id="rId39"/>
  </p:handoutMasterIdLst>
  <p:sldIdLst>
    <p:sldId id="256" r:id="rId3"/>
    <p:sldId id="394" r:id="rId4"/>
    <p:sldId id="482" r:id="rId5"/>
    <p:sldId id="458" r:id="rId6"/>
    <p:sldId id="498" r:id="rId7"/>
    <p:sldId id="462" r:id="rId8"/>
    <p:sldId id="479" r:id="rId9"/>
    <p:sldId id="471" r:id="rId10"/>
    <p:sldId id="481" r:id="rId11"/>
    <p:sldId id="472" r:id="rId12"/>
    <p:sldId id="488" r:id="rId13"/>
    <p:sldId id="489" r:id="rId14"/>
    <p:sldId id="490" r:id="rId15"/>
    <p:sldId id="491" r:id="rId16"/>
    <p:sldId id="492" r:id="rId17"/>
    <p:sldId id="493" r:id="rId18"/>
    <p:sldId id="497" r:id="rId19"/>
    <p:sldId id="494" r:id="rId20"/>
    <p:sldId id="445" r:id="rId21"/>
    <p:sldId id="353" r:id="rId22"/>
    <p:sldId id="317" r:id="rId23"/>
    <p:sldId id="376" r:id="rId24"/>
    <p:sldId id="390" r:id="rId25"/>
    <p:sldId id="475" r:id="rId26"/>
    <p:sldId id="474" r:id="rId27"/>
    <p:sldId id="495" r:id="rId28"/>
    <p:sldId id="496" r:id="rId29"/>
    <p:sldId id="415" r:id="rId30"/>
    <p:sldId id="386" r:id="rId31"/>
    <p:sldId id="369" r:id="rId32"/>
    <p:sldId id="455" r:id="rId33"/>
    <p:sldId id="371" r:id="rId34"/>
    <p:sldId id="448" r:id="rId35"/>
    <p:sldId id="375" r:id="rId36"/>
    <p:sldId id="305" r:id="rId3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81D"/>
    <a:srgbClr val="E20000"/>
    <a:srgbClr val="5FA6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7" autoAdjust="0"/>
    <p:restoredTop sz="94660"/>
  </p:normalViewPr>
  <p:slideViewPr>
    <p:cSldViewPr>
      <p:cViewPr varScale="1">
        <p:scale>
          <a:sx n="77" d="100"/>
          <a:sy n="77" d="100"/>
        </p:scale>
        <p:origin x="1483" y="67"/>
      </p:cViewPr>
      <p:guideLst>
        <p:guide orient="horz" pos="2160"/>
        <p:guide pos="2880"/>
      </p:guideLst>
    </p:cSldViewPr>
  </p:slideViewPr>
  <p:notesTextViewPr>
    <p:cViewPr>
      <p:scale>
        <a:sx n="100" d="100"/>
        <a:sy n="100" d="100"/>
      </p:scale>
      <p:origin x="0" y="0"/>
    </p:cViewPr>
  </p:notesTextViewPr>
  <p:notesViewPr>
    <p:cSldViewPr>
      <p:cViewPr varScale="1">
        <p:scale>
          <a:sx n="87" d="100"/>
          <a:sy n="87" d="100"/>
        </p:scale>
        <p:origin x="37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E:\FvS%20DB\Dropbox\CHET%20Jobs\CHET%20word%20conversions\2016\Sustainable%20Funding%20May%202016\Expenditure%20on%20HE%20as%20per%20cent%20of%20GDP.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FvS%20DB\Dropbox\CHET%20Jobs\Graphics\HE%20Expenditure\GOV%20FUNDS%20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oleObject" Target="file:///E:\FvS%20DB\Dropbox\CHET%20Jobs\Graphics\HE%20Finance\HE%20fee%20increases%202010%20to%20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FvS%20DB\Dropbox\CHET%20Jobs\Graphics\HE%20Finance\HE%20fee%20increases%202010%20to%202014.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1" Type="http://schemas.openxmlformats.org/officeDocument/2006/relationships/oleObject" Target="file:///E:\FvS%20DB\Dropbox\CHET%20Jobs\CHET%20PPT\Differentiated%20Fee%20System\Book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167185127578431E-2"/>
          <c:y val="7.0980820806562511E-2"/>
          <c:w val="0.9676656297448436"/>
          <c:h val="0.65150552796077488"/>
        </c:manualLayout>
      </c:layout>
      <c:barChart>
        <c:barDir val="col"/>
        <c:grouping val="clustered"/>
        <c:varyColors val="0"/>
        <c:ser>
          <c:idx val="0"/>
          <c:order val="0"/>
          <c:spPr>
            <a:solidFill>
              <a:srgbClr val="5FA6AE"/>
            </a:solidFill>
            <a:ln>
              <a:noFill/>
            </a:ln>
            <a:effectLst>
              <a:outerShdw blurRad="50800" dist="38100" dir="2700000" algn="tl" rotWithShape="0">
                <a:prstClr val="black">
                  <a:alpha val="40000"/>
                </a:prstClr>
              </a:outerShdw>
            </a:effectLst>
          </c:spPr>
          <c:invertIfNegative val="0"/>
          <c:dPt>
            <c:idx val="11"/>
            <c:invertIfNegative val="0"/>
            <c:bubble3D val="0"/>
            <c:spPr>
              <a:solidFill>
                <a:srgbClr val="E6381D"/>
              </a:solidFill>
              <a:ln>
                <a:noFill/>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464D-4523-863B-9D7872B1529B}"/>
              </c:ext>
            </c:extLst>
          </c:dPt>
          <c:dLbls>
            <c:dLbl>
              <c:idx val="0"/>
              <c:layout/>
              <c:tx>
                <c:rich>
                  <a:bodyPr/>
                  <a:lstStyle/>
                  <a:p>
                    <a:r>
                      <a:rPr lang="en-US" dirty="0"/>
                      <a:t>4.50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64D-4523-863B-9D7872B1529B}"/>
                </c:ext>
                <c:ext xmlns:c15="http://schemas.microsoft.com/office/drawing/2012/chart" uri="{CE6537A1-D6FC-4f65-9D91-7224C49458BB}">
                  <c15:layout/>
                </c:ext>
              </c:extLst>
            </c:dLbl>
            <c:dLbl>
              <c:idx val="1"/>
              <c:layout/>
              <c:tx>
                <c:rich>
                  <a:bodyPr/>
                  <a:lstStyle/>
                  <a:p>
                    <a:r>
                      <a:rPr lang="en-US" dirty="0"/>
                      <a:t>3.00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64D-4523-863B-9D7872B1529B}"/>
                </c:ext>
                <c:ext xmlns:c15="http://schemas.microsoft.com/office/drawing/2012/chart" uri="{CE6537A1-D6FC-4f65-9D91-7224C49458BB}">
                  <c15:layout/>
                </c:ext>
              </c:extLst>
            </c:dLbl>
            <c:dLbl>
              <c:idx val="11"/>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E6381D"/>
                      </a:solidFill>
                      <a:latin typeface="Calibri" panose="020F0502020204030204" pitchFamily="34" charset="0"/>
                      <a:ea typeface="+mn-ea"/>
                      <a:cs typeface="+mn-cs"/>
                    </a:defRPr>
                  </a:pPr>
                  <a:endParaRPr lang="en-US"/>
                </a:p>
              </c:txPr>
              <c:showLegendKey val="0"/>
              <c:showVal val="1"/>
              <c:showCatName val="0"/>
              <c:showSerName val="0"/>
              <c:showPercent val="0"/>
              <c:showBubbleSize val="0"/>
            </c:dLbl>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Sheet1!$B$4:$B$15</c:f>
              <c:strCache>
                <c:ptCount val="12"/>
                <c:pt idx="0">
                  <c:v>Cuba</c:v>
                </c:pt>
                <c:pt idx="1">
                  <c:v>China</c:v>
                </c:pt>
                <c:pt idx="2">
                  <c:v>Finland</c:v>
                </c:pt>
                <c:pt idx="3">
                  <c:v>Malaysia</c:v>
                </c:pt>
                <c:pt idx="4">
                  <c:v>Ghana</c:v>
                </c:pt>
                <c:pt idx="5">
                  <c:v>USA</c:v>
                </c:pt>
                <c:pt idx="6">
                  <c:v>Senegal </c:v>
                </c:pt>
                <c:pt idx="7">
                  <c:v>Australia</c:v>
                </c:pt>
                <c:pt idx="8">
                  <c:v>India</c:v>
                </c:pt>
                <c:pt idx="9">
                  <c:v>Brazil</c:v>
                </c:pt>
                <c:pt idx="10">
                  <c:v>Chile</c:v>
                </c:pt>
                <c:pt idx="11">
                  <c:v>South Africa</c:v>
                </c:pt>
              </c:strCache>
            </c:strRef>
          </c:cat>
          <c:val>
            <c:numRef>
              <c:f>Sheet1!$C$4:$C$15</c:f>
              <c:numCache>
                <c:formatCode>General</c:formatCode>
                <c:ptCount val="12"/>
                <c:pt idx="0">
                  <c:v>4.4700000000000024</c:v>
                </c:pt>
                <c:pt idx="1">
                  <c:v>3.5</c:v>
                </c:pt>
                <c:pt idx="2">
                  <c:v>2.1800000000000002</c:v>
                </c:pt>
                <c:pt idx="3">
                  <c:v>1.7600000000000002</c:v>
                </c:pt>
                <c:pt idx="4">
                  <c:v>1.44</c:v>
                </c:pt>
                <c:pt idx="5">
                  <c:v>1.3900000000000001</c:v>
                </c:pt>
                <c:pt idx="6">
                  <c:v>1.3800000000000001</c:v>
                </c:pt>
                <c:pt idx="7">
                  <c:v>1.24</c:v>
                </c:pt>
                <c:pt idx="8">
                  <c:v>1.2</c:v>
                </c:pt>
                <c:pt idx="9">
                  <c:v>0.9500000000000004</c:v>
                </c:pt>
                <c:pt idx="10">
                  <c:v>0.93</c:v>
                </c:pt>
                <c:pt idx="11">
                  <c:v>0.71000000000000041</c:v>
                </c:pt>
              </c:numCache>
            </c:numRef>
          </c:val>
          <c:extLst xmlns:c16r2="http://schemas.microsoft.com/office/drawing/2015/06/chart">
            <c:ext xmlns:c16="http://schemas.microsoft.com/office/drawing/2014/chart" uri="{C3380CC4-5D6E-409C-BE32-E72D297353CC}">
              <c16:uniqueId val="{00000004-464D-4523-863B-9D7872B1529B}"/>
            </c:ext>
          </c:extLst>
        </c:ser>
        <c:dLbls>
          <c:showLegendKey val="0"/>
          <c:showVal val="0"/>
          <c:showCatName val="0"/>
          <c:showSerName val="0"/>
          <c:showPercent val="0"/>
          <c:showBubbleSize val="0"/>
        </c:dLbls>
        <c:gapWidth val="119"/>
        <c:overlap val="17"/>
        <c:axId val="98674352"/>
        <c:axId val="192043584"/>
      </c:barChart>
      <c:catAx>
        <c:axId val="98674352"/>
        <c:scaling>
          <c:orientation val="minMax"/>
        </c:scaling>
        <c:delete val="0"/>
        <c:axPos val="b"/>
        <c:numFmt formatCode="General" sourceLinked="1"/>
        <c:majorTickMark val="none"/>
        <c:minorTickMark val="none"/>
        <c:tickLblPos val="nextTo"/>
        <c:spPr>
          <a:noFill/>
          <a:ln w="9525" cap="flat" cmpd="sng" algn="ctr">
            <a:noFill/>
            <a:round/>
          </a:ln>
          <a:effectLst/>
        </c:spPr>
        <c:txPr>
          <a:bodyPr rot="-5400000" spcFirstLastPara="1" vertOverflow="ellipsis" wrap="square" anchor="ctr" anchorCtr="1"/>
          <a:lstStyle/>
          <a:p>
            <a:pPr>
              <a:lnSpc>
                <a:spcPts val="1500"/>
              </a:lnSpc>
              <a:defRPr sz="1800" b="1"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192043584"/>
        <c:crosses val="autoZero"/>
        <c:auto val="1"/>
        <c:lblAlgn val="ctr"/>
        <c:lblOffset val="100"/>
        <c:noMultiLvlLbl val="0"/>
      </c:catAx>
      <c:valAx>
        <c:axId val="192043584"/>
        <c:scaling>
          <c:orientation val="minMax"/>
        </c:scaling>
        <c:delete val="1"/>
        <c:axPos val="l"/>
        <c:numFmt formatCode="General" sourceLinked="1"/>
        <c:majorTickMark val="none"/>
        <c:minorTickMark val="none"/>
        <c:tickLblPos val="none"/>
        <c:crossAx val="98674352"/>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Sheet1!$A$4</c:f>
              <c:strCache>
                <c:ptCount val="1"/>
                <c:pt idx="0">
                  <c:v>Gross Domestic Expenditure on R&amp;D as % of GDP</c:v>
                </c:pt>
              </c:strCache>
            </c:strRef>
          </c:tx>
          <c:spPr>
            <a:ln w="38100" cap="rnd">
              <a:solidFill>
                <a:srgbClr val="FFC000"/>
              </a:solidFill>
              <a:round/>
            </a:ln>
            <a:effectLst/>
          </c:spPr>
          <c:marker>
            <c:symbol val="none"/>
          </c:marker>
          <c:cat>
            <c:strRef>
              <c:f>Sheet1!$B$1:$I$1</c:f>
              <c:strCache>
                <c:ptCount val="8"/>
                <c:pt idx="0">
                  <c:v>2005/06</c:v>
                </c:pt>
                <c:pt idx="1">
                  <c:v>2006/07</c:v>
                </c:pt>
                <c:pt idx="2">
                  <c:v>2007/08</c:v>
                </c:pt>
                <c:pt idx="3">
                  <c:v>2008/09</c:v>
                </c:pt>
                <c:pt idx="4">
                  <c:v>2009/10</c:v>
                </c:pt>
                <c:pt idx="5">
                  <c:v>2010/11</c:v>
                </c:pt>
                <c:pt idx="6">
                  <c:v>2011/12</c:v>
                </c:pt>
                <c:pt idx="7">
                  <c:v>2012/13</c:v>
                </c:pt>
              </c:strCache>
            </c:strRef>
          </c:cat>
          <c:val>
            <c:numRef>
              <c:f>Sheet1!$B$4:$I$4</c:f>
              <c:numCache>
                <c:formatCode>General</c:formatCode>
                <c:ptCount val="8"/>
                <c:pt idx="0">
                  <c:v>0.92</c:v>
                </c:pt>
                <c:pt idx="1">
                  <c:v>0.95</c:v>
                </c:pt>
                <c:pt idx="2">
                  <c:v>0.93</c:v>
                </c:pt>
                <c:pt idx="3">
                  <c:v>0.92</c:v>
                </c:pt>
                <c:pt idx="4">
                  <c:v>0.87</c:v>
                </c:pt>
                <c:pt idx="5">
                  <c:v>0.76</c:v>
                </c:pt>
                <c:pt idx="6">
                  <c:v>0.76</c:v>
                </c:pt>
                <c:pt idx="7">
                  <c:v>0.76</c:v>
                </c:pt>
              </c:numCache>
            </c:numRef>
          </c:val>
          <c:smooth val="1"/>
          <c:extLst xmlns:c16r2="http://schemas.microsoft.com/office/drawing/2015/06/chart">
            <c:ext xmlns:c16="http://schemas.microsoft.com/office/drawing/2014/chart" uri="{C3380CC4-5D6E-409C-BE32-E72D297353CC}">
              <c16:uniqueId val="{00000000-9F86-4602-9DC7-17F06E38C09A}"/>
            </c:ext>
          </c:extLst>
        </c:ser>
        <c:ser>
          <c:idx val="1"/>
          <c:order val="1"/>
          <c:tx>
            <c:strRef>
              <c:f>Sheet1!$A$5</c:f>
              <c:strCache>
                <c:ptCount val="1"/>
                <c:pt idx="0">
                  <c:v>Government expenditure on R&amp;D as % of GDP</c:v>
                </c:pt>
              </c:strCache>
            </c:strRef>
          </c:tx>
          <c:spPr>
            <a:ln w="38100" cap="rnd">
              <a:solidFill>
                <a:schemeClr val="accent2"/>
              </a:solidFill>
              <a:round/>
            </a:ln>
            <a:effectLst/>
          </c:spPr>
          <c:marker>
            <c:symbol val="none"/>
          </c:marker>
          <c:cat>
            <c:strRef>
              <c:f>Sheet1!$B$1:$I$1</c:f>
              <c:strCache>
                <c:ptCount val="8"/>
                <c:pt idx="0">
                  <c:v>2005/06</c:v>
                </c:pt>
                <c:pt idx="1">
                  <c:v>2006/07</c:v>
                </c:pt>
                <c:pt idx="2">
                  <c:v>2007/08</c:v>
                </c:pt>
                <c:pt idx="3">
                  <c:v>2008/09</c:v>
                </c:pt>
                <c:pt idx="4">
                  <c:v>2009/10</c:v>
                </c:pt>
                <c:pt idx="5">
                  <c:v>2010/11</c:v>
                </c:pt>
                <c:pt idx="6">
                  <c:v>2011/12</c:v>
                </c:pt>
                <c:pt idx="7">
                  <c:v>2012/13</c:v>
                </c:pt>
              </c:strCache>
            </c:strRef>
          </c:cat>
          <c:val>
            <c:numRef>
              <c:f>Sheet1!$B$5:$I$5</c:f>
              <c:numCache>
                <c:formatCode>General</c:formatCode>
                <c:ptCount val="8"/>
                <c:pt idx="0">
                  <c:v>0.38</c:v>
                </c:pt>
                <c:pt idx="1">
                  <c:v>0.38</c:v>
                </c:pt>
                <c:pt idx="2">
                  <c:v>0.43</c:v>
                </c:pt>
                <c:pt idx="3">
                  <c:v>0.42</c:v>
                </c:pt>
                <c:pt idx="4">
                  <c:v>0.39</c:v>
                </c:pt>
                <c:pt idx="5">
                  <c:v>0.34</c:v>
                </c:pt>
                <c:pt idx="6">
                  <c:v>0.33</c:v>
                </c:pt>
                <c:pt idx="7">
                  <c:v>0.34</c:v>
                </c:pt>
              </c:numCache>
            </c:numRef>
          </c:val>
          <c:smooth val="1"/>
          <c:extLst xmlns:c16r2="http://schemas.microsoft.com/office/drawing/2015/06/chart">
            <c:ext xmlns:c16="http://schemas.microsoft.com/office/drawing/2014/chart" uri="{C3380CC4-5D6E-409C-BE32-E72D297353CC}">
              <c16:uniqueId val="{00000001-9F86-4602-9DC7-17F06E38C09A}"/>
            </c:ext>
          </c:extLst>
        </c:ser>
        <c:ser>
          <c:idx val="2"/>
          <c:order val="2"/>
          <c:tx>
            <c:strRef>
              <c:f>Sheet1!$A$6</c:f>
              <c:strCache>
                <c:ptCount val="1"/>
                <c:pt idx="0">
                  <c:v>Government budget for universities as % of GDP</c:v>
                </c:pt>
              </c:strCache>
            </c:strRef>
          </c:tx>
          <c:spPr>
            <a:ln w="38100" cap="rnd">
              <a:solidFill>
                <a:srgbClr val="92D050"/>
              </a:solidFill>
              <a:round/>
            </a:ln>
            <a:effectLst/>
          </c:spPr>
          <c:marker>
            <c:symbol val="none"/>
          </c:marker>
          <c:cat>
            <c:strRef>
              <c:f>Sheet1!$B$1:$I$1</c:f>
              <c:strCache>
                <c:ptCount val="8"/>
                <c:pt idx="0">
                  <c:v>2005/06</c:v>
                </c:pt>
                <c:pt idx="1">
                  <c:v>2006/07</c:v>
                </c:pt>
                <c:pt idx="2">
                  <c:v>2007/08</c:v>
                </c:pt>
                <c:pt idx="3">
                  <c:v>2008/09</c:v>
                </c:pt>
                <c:pt idx="4">
                  <c:v>2009/10</c:v>
                </c:pt>
                <c:pt idx="5">
                  <c:v>2010/11</c:v>
                </c:pt>
                <c:pt idx="6">
                  <c:v>2011/12</c:v>
                </c:pt>
                <c:pt idx="7">
                  <c:v>2012/13</c:v>
                </c:pt>
              </c:strCache>
            </c:strRef>
          </c:cat>
          <c:val>
            <c:numRef>
              <c:f>Sheet1!$B$6:$I$6</c:f>
              <c:numCache>
                <c:formatCode>General</c:formatCode>
                <c:ptCount val="8"/>
                <c:pt idx="0">
                  <c:v>0.67</c:v>
                </c:pt>
                <c:pt idx="1">
                  <c:v>0.64</c:v>
                </c:pt>
                <c:pt idx="2">
                  <c:v>0.63</c:v>
                </c:pt>
                <c:pt idx="3">
                  <c:v>0.66</c:v>
                </c:pt>
                <c:pt idx="4">
                  <c:v>0.69</c:v>
                </c:pt>
                <c:pt idx="5">
                  <c:v>0.69</c:v>
                </c:pt>
                <c:pt idx="6">
                  <c:v>0.73</c:v>
                </c:pt>
                <c:pt idx="7">
                  <c:v>0.73</c:v>
                </c:pt>
              </c:numCache>
            </c:numRef>
          </c:val>
          <c:smooth val="1"/>
          <c:extLst xmlns:c16r2="http://schemas.microsoft.com/office/drawing/2015/06/chart">
            <c:ext xmlns:c16="http://schemas.microsoft.com/office/drawing/2014/chart" uri="{C3380CC4-5D6E-409C-BE32-E72D297353CC}">
              <c16:uniqueId val="{00000002-9F86-4602-9DC7-17F06E38C09A}"/>
            </c:ext>
          </c:extLst>
        </c:ser>
        <c:dLbls>
          <c:showLegendKey val="0"/>
          <c:showVal val="0"/>
          <c:showCatName val="0"/>
          <c:showSerName val="0"/>
          <c:showPercent val="0"/>
          <c:showBubbleSize val="0"/>
        </c:dLbls>
        <c:smooth val="0"/>
        <c:axId val="192046944"/>
        <c:axId val="192047504"/>
      </c:lineChart>
      <c:catAx>
        <c:axId val="19204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2047504"/>
        <c:crosses val="autoZero"/>
        <c:auto val="1"/>
        <c:lblAlgn val="ctr"/>
        <c:lblOffset val="100"/>
        <c:noMultiLvlLbl val="0"/>
      </c:catAx>
      <c:valAx>
        <c:axId val="192047504"/>
        <c:scaling>
          <c:orientation val="minMax"/>
        </c:scaling>
        <c:delete val="0"/>
        <c:axPos val="l"/>
        <c:majorGridlines>
          <c:spPr>
            <a:ln w="6350" cap="flat" cmpd="sng" algn="ctr">
              <a:solidFill>
                <a:schemeClr val="bg1">
                  <a:lumMod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20469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Sheet1!$D$2</c:f>
              <c:strCache>
                <c:ptCount val="1"/>
                <c:pt idx="0">
                  <c:v>Govt</c:v>
                </c:pt>
              </c:strCache>
            </c:strRef>
          </c:tx>
          <c:spPr>
            <a:solidFill>
              <a:srgbClr val="92D050"/>
            </a:solidFill>
          </c:spPr>
          <c:invertIfNegative val="0"/>
          <c:dLbls>
            <c:dLbl>
              <c:idx val="1"/>
              <c:layout>
                <c:manualLayout>
                  <c:x val="2.1540118470651597E-3"/>
                  <c:y val="1.03746642529914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592-4815-B4D5-F32A9B37C6FB}"/>
                </c:ext>
                <c:ext xmlns:c15="http://schemas.microsoft.com/office/drawing/2012/chart" uri="{CE6537A1-D6FC-4f65-9D91-7224C49458BB}">
                  <c15:layout/>
                </c:ext>
              </c:extLst>
            </c:dLbl>
            <c:spPr>
              <a:noFill/>
              <a:ln>
                <a:noFill/>
              </a:ln>
              <a:effectLst/>
            </c:spPr>
            <c:txPr>
              <a:bodyPr/>
              <a:lstStyle/>
              <a:p>
                <a:pPr>
                  <a:defRPr sz="1400" b="1" baseline="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Sheet1!$E$1:$F$1</c:f>
              <c:numCache>
                <c:formatCode>General</c:formatCode>
                <c:ptCount val="2"/>
                <c:pt idx="0">
                  <c:v>2000</c:v>
                </c:pt>
                <c:pt idx="1">
                  <c:v>2013</c:v>
                </c:pt>
              </c:numCache>
            </c:numRef>
          </c:cat>
          <c:val>
            <c:numRef>
              <c:f>Sheet1!$E$2:$F$2</c:f>
              <c:numCache>
                <c:formatCode>0.00</c:formatCode>
                <c:ptCount val="2"/>
                <c:pt idx="0">
                  <c:v>15.93</c:v>
                </c:pt>
                <c:pt idx="1">
                  <c:v>21.21</c:v>
                </c:pt>
              </c:numCache>
            </c:numRef>
          </c:val>
          <c:extLst xmlns:c16r2="http://schemas.microsoft.com/office/drawing/2015/06/chart">
            <c:ext xmlns:c16="http://schemas.microsoft.com/office/drawing/2014/chart" uri="{C3380CC4-5D6E-409C-BE32-E72D297353CC}">
              <c16:uniqueId val="{00000001-2592-4815-B4D5-F32A9B37C6FB}"/>
            </c:ext>
          </c:extLst>
        </c:ser>
        <c:ser>
          <c:idx val="1"/>
          <c:order val="1"/>
          <c:tx>
            <c:strRef>
              <c:f>Sheet1!$D$3</c:f>
              <c:strCache>
                <c:ptCount val="1"/>
                <c:pt idx="0">
                  <c:v>Student fees</c:v>
                </c:pt>
              </c:strCache>
            </c:strRef>
          </c:tx>
          <c:spPr>
            <a:solidFill>
              <a:srgbClr val="E6381D"/>
            </a:solidFill>
          </c:spPr>
          <c:invertIfNegative val="0"/>
          <c:dLbls>
            <c:dLbl>
              <c:idx val="0"/>
              <c:layout>
                <c:manualLayout>
                  <c:x val="-1.0770059235325839E-2"/>
                  <c:y val="2.593666063247827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592-4815-B4D5-F32A9B37C6FB}"/>
                </c:ext>
                <c:ext xmlns:c15="http://schemas.microsoft.com/office/drawing/2012/chart" uri="{CE6537A1-D6FC-4f65-9D91-7224C49458BB}">
                  <c15:layout/>
                </c:ext>
              </c:extLst>
            </c:dLbl>
            <c:dLbl>
              <c:idx val="1"/>
              <c:layout>
                <c:manualLayout>
                  <c:x val="2.1540118470651597E-3"/>
                  <c:y val="1.03746642529914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592-4815-B4D5-F32A9B37C6FB}"/>
                </c:ext>
                <c:ext xmlns:c15="http://schemas.microsoft.com/office/drawing/2012/chart" uri="{CE6537A1-D6FC-4f65-9D91-7224C49458BB}">
                  <c15:layout/>
                </c:ext>
              </c:extLst>
            </c:dLbl>
            <c:spPr>
              <a:noFill/>
              <a:ln>
                <a:noFill/>
              </a:ln>
              <a:effectLst/>
            </c:spPr>
            <c:txPr>
              <a:bodyPr/>
              <a:lstStyle/>
              <a:p>
                <a:pPr>
                  <a:defRPr sz="1400" b="1" baseline="0">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Sheet1!$E$1:$F$1</c:f>
              <c:numCache>
                <c:formatCode>General</c:formatCode>
                <c:ptCount val="2"/>
                <c:pt idx="0">
                  <c:v>2000</c:v>
                </c:pt>
                <c:pt idx="1">
                  <c:v>2013</c:v>
                </c:pt>
              </c:numCache>
            </c:numRef>
          </c:cat>
          <c:val>
            <c:numRef>
              <c:f>Sheet1!$E$3:$F$3</c:f>
              <c:numCache>
                <c:formatCode>0.00</c:formatCode>
                <c:ptCount val="2"/>
                <c:pt idx="0">
                  <c:v>7.8</c:v>
                </c:pt>
                <c:pt idx="1">
                  <c:v>17.829999999999988</c:v>
                </c:pt>
              </c:numCache>
            </c:numRef>
          </c:val>
          <c:extLst xmlns:c16r2="http://schemas.microsoft.com/office/drawing/2015/06/chart">
            <c:ext xmlns:c16="http://schemas.microsoft.com/office/drawing/2014/chart" uri="{C3380CC4-5D6E-409C-BE32-E72D297353CC}">
              <c16:uniqueId val="{00000004-2592-4815-B4D5-F32A9B37C6FB}"/>
            </c:ext>
          </c:extLst>
        </c:ser>
        <c:ser>
          <c:idx val="2"/>
          <c:order val="2"/>
          <c:tx>
            <c:strRef>
              <c:f>Sheet1!$D$4</c:f>
              <c:strCache>
                <c:ptCount val="1"/>
                <c:pt idx="0">
                  <c:v>Third stream</c:v>
                </c:pt>
              </c:strCache>
            </c:strRef>
          </c:tx>
          <c:spPr>
            <a:solidFill>
              <a:srgbClr val="5FA6AE"/>
            </a:solidFill>
          </c:spPr>
          <c:invertIfNegative val="0"/>
          <c:dLbls>
            <c:dLbl>
              <c:idx val="0"/>
              <c:layout>
                <c:manualLayout>
                  <c:x val="-1.2924071082390994E-2"/>
                  <c:y val="-2.3774997595637847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592-4815-B4D5-F32A9B37C6FB}"/>
                </c:ext>
                <c:ext xmlns:c15="http://schemas.microsoft.com/office/drawing/2012/chart" uri="{CE6537A1-D6FC-4f65-9D91-7224C49458BB}">
                  <c15:layout/>
                </c:ext>
              </c:extLst>
            </c:dLbl>
            <c:dLbl>
              <c:idx val="1"/>
              <c:layout/>
              <c:tx>
                <c:rich>
                  <a:bodyPr/>
                  <a:lstStyle/>
                  <a:p>
                    <a:fld id="{C678E8FB-78D2-4893-8023-7F45A06D0BF0}" type="VALUE">
                      <a:rPr lang="en-US">
                        <a:solidFill>
                          <a:schemeClr val="bg1"/>
                        </a:solidFill>
                      </a:rPr>
                      <a:pPr/>
                      <a:t>[VALUE]</a:t>
                    </a:fld>
                    <a:endParaRPr lang="en-ZA"/>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592-4815-B4D5-F32A9B37C6FB}"/>
                </c:ext>
                <c:ext xmlns:c15="http://schemas.microsoft.com/office/drawing/2012/chart" uri="{CE6537A1-D6FC-4f65-9D91-7224C49458BB}">
                  <c15:layout/>
                  <c15:dlblFieldTable/>
                  <c15:showDataLabelsRange val="0"/>
                </c:ext>
              </c:extLst>
            </c:dLbl>
            <c:spPr>
              <a:noFill/>
              <a:ln>
                <a:noFill/>
              </a:ln>
              <a:effectLst/>
            </c:spPr>
            <c:txPr>
              <a:bodyPr/>
              <a:lstStyle/>
              <a:p>
                <a:pPr>
                  <a:defRPr sz="1400" b="1" baseline="0">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Sheet1!$E$1:$F$1</c:f>
              <c:numCache>
                <c:formatCode>General</c:formatCode>
                <c:ptCount val="2"/>
                <c:pt idx="0">
                  <c:v>2000</c:v>
                </c:pt>
                <c:pt idx="1">
                  <c:v>2013</c:v>
                </c:pt>
              </c:numCache>
            </c:numRef>
          </c:cat>
          <c:val>
            <c:numRef>
              <c:f>Sheet1!$E$4:$F$4</c:f>
              <c:numCache>
                <c:formatCode>0.00</c:formatCode>
                <c:ptCount val="2"/>
                <c:pt idx="0">
                  <c:v>8.7800000000000011</c:v>
                </c:pt>
                <c:pt idx="1">
                  <c:v>14.26</c:v>
                </c:pt>
              </c:numCache>
            </c:numRef>
          </c:val>
          <c:extLst xmlns:c16r2="http://schemas.microsoft.com/office/drawing/2015/06/chart">
            <c:ext xmlns:c16="http://schemas.microsoft.com/office/drawing/2014/chart" uri="{C3380CC4-5D6E-409C-BE32-E72D297353CC}">
              <c16:uniqueId val="{00000007-2592-4815-B4D5-F32A9B37C6FB}"/>
            </c:ext>
          </c:extLst>
        </c:ser>
        <c:dLbls>
          <c:showLegendKey val="0"/>
          <c:showVal val="0"/>
          <c:showCatName val="0"/>
          <c:showSerName val="0"/>
          <c:showPercent val="0"/>
          <c:showBubbleSize val="0"/>
        </c:dLbls>
        <c:gapWidth val="18"/>
        <c:overlap val="100"/>
        <c:axId val="192986656"/>
        <c:axId val="192987216"/>
      </c:barChart>
      <c:catAx>
        <c:axId val="192986656"/>
        <c:scaling>
          <c:orientation val="minMax"/>
        </c:scaling>
        <c:delete val="0"/>
        <c:axPos val="b"/>
        <c:numFmt formatCode="General" sourceLinked="1"/>
        <c:majorTickMark val="out"/>
        <c:minorTickMark val="none"/>
        <c:tickLblPos val="nextTo"/>
        <c:txPr>
          <a:bodyPr/>
          <a:lstStyle/>
          <a:p>
            <a:pPr>
              <a:defRPr sz="1800" b="1" baseline="0"/>
            </a:pPr>
            <a:endParaRPr lang="en-US"/>
          </a:p>
        </c:txPr>
        <c:crossAx val="192987216"/>
        <c:crosses val="autoZero"/>
        <c:auto val="1"/>
        <c:lblAlgn val="ctr"/>
        <c:lblOffset val="100"/>
        <c:noMultiLvlLbl val="0"/>
      </c:catAx>
      <c:valAx>
        <c:axId val="192987216"/>
        <c:scaling>
          <c:orientation val="minMax"/>
        </c:scaling>
        <c:delete val="0"/>
        <c:axPos val="l"/>
        <c:majorGridlines>
          <c:spPr>
            <a:ln>
              <a:solidFill>
                <a:schemeClr val="bg1">
                  <a:lumMod val="85000"/>
                </a:schemeClr>
              </a:solidFill>
            </a:ln>
          </c:spPr>
        </c:majorGridlines>
        <c:numFmt formatCode="0%" sourceLinked="1"/>
        <c:majorTickMark val="out"/>
        <c:minorTickMark val="none"/>
        <c:tickLblPos val="nextTo"/>
        <c:spPr>
          <a:ln>
            <a:solidFill>
              <a:schemeClr val="bg1">
                <a:lumMod val="85000"/>
              </a:schemeClr>
            </a:solidFill>
          </a:ln>
        </c:spPr>
        <c:txPr>
          <a:bodyPr/>
          <a:lstStyle/>
          <a:p>
            <a:pPr>
              <a:defRPr sz="1200" b="1" baseline="0">
                <a:solidFill>
                  <a:schemeClr val="tx1">
                    <a:lumMod val="75000"/>
                    <a:lumOff val="25000"/>
                  </a:schemeClr>
                </a:solidFill>
              </a:defRPr>
            </a:pPr>
            <a:endParaRPr lang="en-US"/>
          </a:p>
        </c:txPr>
        <c:crossAx val="192986656"/>
        <c:crosses val="autoZero"/>
        <c:crossBetween val="between"/>
        <c:majorUnit val="0.25"/>
      </c:valAx>
      <c:spPr>
        <a:ln>
          <a:noFill/>
        </a:ln>
      </c:spPr>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03110589123393"/>
          <c:y val="3.1291326053377602E-2"/>
          <c:w val="0.74985186831092865"/>
          <c:h val="0.69541197931412635"/>
        </c:manualLayout>
      </c:layout>
      <c:lineChart>
        <c:grouping val="standard"/>
        <c:varyColors val="0"/>
        <c:ser>
          <c:idx val="0"/>
          <c:order val="0"/>
          <c:tx>
            <c:strRef>
              <c:f>Sheet1!$A$2</c:f>
              <c:strCache>
                <c:ptCount val="1"/>
                <c:pt idx="0">
                  <c:v>All South African universities</c:v>
                </c:pt>
              </c:strCache>
            </c:strRef>
          </c:tx>
          <c:spPr>
            <a:ln w="41275" cap="rnd">
              <a:solidFill>
                <a:srgbClr val="F05328"/>
              </a:solidFill>
              <a:prstDash val="sysDash"/>
              <a:round/>
            </a:ln>
            <a:effectLst/>
          </c:spPr>
          <c:marker>
            <c:symbol val="none"/>
          </c:marker>
          <c:cat>
            <c:numRef>
              <c:f>Sheet1!$B$1:$F$1</c:f>
              <c:numCache>
                <c:formatCode>General</c:formatCode>
                <c:ptCount val="5"/>
                <c:pt idx="0">
                  <c:v>2010</c:v>
                </c:pt>
                <c:pt idx="1">
                  <c:v>2011</c:v>
                </c:pt>
                <c:pt idx="2">
                  <c:v>2012</c:v>
                </c:pt>
                <c:pt idx="3">
                  <c:v>2013</c:v>
                </c:pt>
                <c:pt idx="4">
                  <c:v>2014</c:v>
                </c:pt>
              </c:numCache>
            </c:numRef>
          </c:cat>
          <c:val>
            <c:numRef>
              <c:f>Sheet1!$B$2:$F$2</c:f>
              <c:numCache>
                <c:formatCode>_ * #,##0_ ;_ * \-#,##0_ ;_ * "-"??_ ;_ @_ </c:formatCode>
                <c:ptCount val="5"/>
                <c:pt idx="0">
                  <c:v>17901</c:v>
                </c:pt>
                <c:pt idx="1">
                  <c:v>19130</c:v>
                </c:pt>
                <c:pt idx="2">
                  <c:v>21199</c:v>
                </c:pt>
                <c:pt idx="3">
                  <c:v>23270</c:v>
                </c:pt>
                <c:pt idx="4">
                  <c:v>25494</c:v>
                </c:pt>
              </c:numCache>
            </c:numRef>
          </c:val>
          <c:smooth val="1"/>
          <c:extLst xmlns:c16r2="http://schemas.microsoft.com/office/drawing/2015/06/chart">
            <c:ext xmlns:c16="http://schemas.microsoft.com/office/drawing/2014/chart" uri="{C3380CC4-5D6E-409C-BE32-E72D297353CC}">
              <c16:uniqueId val="{00000000-3E63-4799-B17C-25A7D24C4DDE}"/>
            </c:ext>
          </c:extLst>
        </c:ser>
        <c:ser>
          <c:idx val="1"/>
          <c:order val="1"/>
          <c:tx>
            <c:strRef>
              <c:f>Sheet1!$A$3</c:f>
              <c:strCache>
                <c:ptCount val="1"/>
                <c:pt idx="0">
                  <c:v>University of Cape Town</c:v>
                </c:pt>
              </c:strCache>
            </c:strRef>
          </c:tx>
          <c:spPr>
            <a:ln w="41275" cap="rnd">
              <a:solidFill>
                <a:schemeClr val="accent1"/>
              </a:solidFill>
              <a:round/>
            </a:ln>
            <a:effectLst/>
          </c:spPr>
          <c:marker>
            <c:symbol val="none"/>
          </c:marker>
          <c:cat>
            <c:numRef>
              <c:f>Sheet1!$B$1:$F$1</c:f>
              <c:numCache>
                <c:formatCode>General</c:formatCode>
                <c:ptCount val="5"/>
                <c:pt idx="0">
                  <c:v>2010</c:v>
                </c:pt>
                <c:pt idx="1">
                  <c:v>2011</c:v>
                </c:pt>
                <c:pt idx="2">
                  <c:v>2012</c:v>
                </c:pt>
                <c:pt idx="3">
                  <c:v>2013</c:v>
                </c:pt>
                <c:pt idx="4">
                  <c:v>2014</c:v>
                </c:pt>
              </c:numCache>
            </c:numRef>
          </c:cat>
          <c:val>
            <c:numRef>
              <c:f>Sheet1!$B$3:$F$3</c:f>
              <c:numCache>
                <c:formatCode>_ * #,##0_ ;_ * \-#,##0_ ;_ * "-"??_ ;_ @_ </c:formatCode>
                <c:ptCount val="5"/>
                <c:pt idx="0">
                  <c:v>45946</c:v>
                </c:pt>
                <c:pt idx="1">
                  <c:v>50487</c:v>
                </c:pt>
                <c:pt idx="2">
                  <c:v>53245</c:v>
                </c:pt>
                <c:pt idx="3">
                  <c:v>59242</c:v>
                </c:pt>
                <c:pt idx="4">
                  <c:v>66121</c:v>
                </c:pt>
              </c:numCache>
            </c:numRef>
          </c:val>
          <c:smooth val="1"/>
          <c:extLst xmlns:c16r2="http://schemas.microsoft.com/office/drawing/2015/06/chart">
            <c:ext xmlns:c16="http://schemas.microsoft.com/office/drawing/2014/chart" uri="{C3380CC4-5D6E-409C-BE32-E72D297353CC}">
              <c16:uniqueId val="{00000001-3E63-4799-B17C-25A7D24C4DDE}"/>
            </c:ext>
          </c:extLst>
        </c:ser>
        <c:ser>
          <c:idx val="2"/>
          <c:order val="2"/>
          <c:tx>
            <c:strRef>
              <c:f>Sheet1!$A$4</c:f>
              <c:strCache>
                <c:ptCount val="1"/>
                <c:pt idx="0">
                  <c:v>University of Fort Hare</c:v>
                </c:pt>
              </c:strCache>
            </c:strRef>
          </c:tx>
          <c:spPr>
            <a:ln w="41275" cap="rnd">
              <a:solidFill>
                <a:srgbClr val="92D050"/>
              </a:solidFill>
              <a:round/>
            </a:ln>
            <a:effectLst/>
          </c:spPr>
          <c:marker>
            <c:symbol val="none"/>
          </c:marker>
          <c:cat>
            <c:numRef>
              <c:f>Sheet1!$B$1:$F$1</c:f>
              <c:numCache>
                <c:formatCode>General</c:formatCode>
                <c:ptCount val="5"/>
                <c:pt idx="0">
                  <c:v>2010</c:v>
                </c:pt>
                <c:pt idx="1">
                  <c:v>2011</c:v>
                </c:pt>
                <c:pt idx="2">
                  <c:v>2012</c:v>
                </c:pt>
                <c:pt idx="3">
                  <c:v>2013</c:v>
                </c:pt>
                <c:pt idx="4">
                  <c:v>2014</c:v>
                </c:pt>
              </c:numCache>
            </c:numRef>
          </c:cat>
          <c:val>
            <c:numRef>
              <c:f>Sheet1!$B$4:$F$4</c:f>
              <c:numCache>
                <c:formatCode>_ * #,##0_ ;_ * \-#,##0_ ;_ * "-"??_ ;_ @_ </c:formatCode>
                <c:ptCount val="5"/>
                <c:pt idx="0">
                  <c:v>22830</c:v>
                </c:pt>
                <c:pt idx="1">
                  <c:v>19607</c:v>
                </c:pt>
                <c:pt idx="2">
                  <c:v>22514</c:v>
                </c:pt>
                <c:pt idx="3">
                  <c:v>23742</c:v>
                </c:pt>
                <c:pt idx="4">
                  <c:v>28148</c:v>
                </c:pt>
              </c:numCache>
            </c:numRef>
          </c:val>
          <c:smooth val="1"/>
          <c:extLst xmlns:c16r2="http://schemas.microsoft.com/office/drawing/2015/06/chart">
            <c:ext xmlns:c16="http://schemas.microsoft.com/office/drawing/2014/chart" uri="{C3380CC4-5D6E-409C-BE32-E72D297353CC}">
              <c16:uniqueId val="{00000002-3E63-4799-B17C-25A7D24C4DDE}"/>
            </c:ext>
          </c:extLst>
        </c:ser>
        <c:dLbls>
          <c:showLegendKey val="0"/>
          <c:showVal val="0"/>
          <c:showCatName val="0"/>
          <c:showSerName val="0"/>
          <c:showPercent val="0"/>
          <c:showBubbleSize val="0"/>
        </c:dLbls>
        <c:smooth val="0"/>
        <c:axId val="192990576"/>
        <c:axId val="192991136"/>
      </c:lineChart>
      <c:catAx>
        <c:axId val="19299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2991136"/>
        <c:crosses val="autoZero"/>
        <c:auto val="1"/>
        <c:lblAlgn val="ctr"/>
        <c:lblOffset val="100"/>
        <c:noMultiLvlLbl val="0"/>
      </c:catAx>
      <c:valAx>
        <c:axId val="192991136"/>
        <c:scaling>
          <c:orientation val="minMax"/>
          <c:min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ZAR</a:t>
                </a:r>
              </a:p>
            </c:rich>
          </c:tx>
          <c:layout>
            <c:manualLayout>
              <c:xMode val="edge"/>
              <c:yMode val="edge"/>
              <c:x val="1.1045950802644502E-2"/>
              <c:y val="1.6768746124982529E-2"/>
            </c:manualLayout>
          </c:layout>
          <c:overlay val="0"/>
          <c:spPr>
            <a:noFill/>
            <a:ln>
              <a:noFill/>
            </a:ln>
            <a:effectLst/>
          </c:spPr>
        </c:title>
        <c:numFmt formatCode="_ * #,##0_ ;_ * \-#,##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2990576"/>
        <c:crosses val="autoZero"/>
        <c:crossBetween val="between"/>
      </c:valAx>
      <c:spPr>
        <a:noFill/>
        <a:ln>
          <a:noFill/>
        </a:ln>
        <a:effectLst/>
      </c:spPr>
    </c:plotArea>
    <c:legend>
      <c:legendPos val="b"/>
      <c:layout>
        <c:manualLayout>
          <c:xMode val="edge"/>
          <c:yMode val="edge"/>
          <c:x val="5.0000080506352754E-2"/>
          <c:y val="0.82398595496558213"/>
          <c:w val="0.89999983898729463"/>
          <c:h val="0.158946049005309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27078061285381E-2"/>
          <c:y val="3.2882410428973545E-2"/>
          <c:w val="0.9281458438774296"/>
          <c:h val="0.71224171890505572"/>
        </c:manualLayout>
      </c:layout>
      <c:barChart>
        <c:barDir val="col"/>
        <c:grouping val="clustered"/>
        <c:varyColors val="0"/>
        <c:ser>
          <c:idx val="0"/>
          <c:order val="0"/>
          <c:tx>
            <c:strRef>
              <c:f>Sheet1!$B$8</c:f>
              <c:strCache>
                <c:ptCount val="1"/>
                <c:pt idx="0">
                  <c:v>Increase p.a.</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Sheet1!$A$9:$A$11</c:f>
              <c:strCache>
                <c:ptCount val="3"/>
                <c:pt idx="0">
                  <c:v>All South African universities</c:v>
                </c:pt>
                <c:pt idx="1">
                  <c:v>University of Cape Town</c:v>
                </c:pt>
                <c:pt idx="2">
                  <c:v>University of Fort Hare</c:v>
                </c:pt>
              </c:strCache>
            </c:strRef>
          </c:cat>
          <c:val>
            <c:numRef>
              <c:f>Sheet1!$B$9:$B$11</c:f>
              <c:numCache>
                <c:formatCode>0.0%</c:formatCode>
                <c:ptCount val="3"/>
                <c:pt idx="0">
                  <c:v>9.2000000000000026E-2</c:v>
                </c:pt>
                <c:pt idx="1">
                  <c:v>9.5000000000000043E-2</c:v>
                </c:pt>
                <c:pt idx="2">
                  <c:v>5.3999999999999999E-2</c:v>
                </c:pt>
              </c:numCache>
            </c:numRef>
          </c:val>
          <c:extLst xmlns:c16r2="http://schemas.microsoft.com/office/drawing/2015/06/chart">
            <c:ext xmlns:c16="http://schemas.microsoft.com/office/drawing/2014/chart" uri="{C3380CC4-5D6E-409C-BE32-E72D297353CC}">
              <c16:uniqueId val="{00000000-0A96-46DF-86E3-51A08CAB03A7}"/>
            </c:ext>
          </c:extLst>
        </c:ser>
        <c:ser>
          <c:idx val="1"/>
          <c:order val="1"/>
          <c:tx>
            <c:strRef>
              <c:f>Sheet1!$C$8</c:f>
              <c:strCache>
                <c:ptCount val="1"/>
                <c:pt idx="0">
                  <c:v>Total increase</c:v>
                </c:pt>
              </c:strCache>
            </c:strRef>
          </c:tx>
          <c:spPr>
            <a:solidFill>
              <a:srgbClr val="F05328"/>
            </a:solidFill>
            <a:ln>
              <a:noFill/>
            </a:ln>
            <a:effectLst/>
          </c:spPr>
          <c:invertIfNegative val="0"/>
          <c:dLbls>
            <c:dLbl>
              <c:idx val="0"/>
              <c:layout/>
              <c:tx>
                <c:rich>
                  <a:bodyPr/>
                  <a:lstStyle/>
                  <a:p>
                    <a:r>
                      <a:rPr lang="en-US" sz="1400" b="1" dirty="0">
                        <a:solidFill>
                          <a:schemeClr val="tx1">
                            <a:lumMod val="75000"/>
                            <a:lumOff val="25000"/>
                          </a:schemeClr>
                        </a:solidFill>
                      </a:rPr>
                      <a:t>42%</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A96-46DF-86E3-51A08CAB03A7}"/>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Sheet1!$A$9:$A$11</c:f>
              <c:strCache>
                <c:ptCount val="3"/>
                <c:pt idx="0">
                  <c:v>All South African universities</c:v>
                </c:pt>
                <c:pt idx="1">
                  <c:v>University of Cape Town</c:v>
                </c:pt>
                <c:pt idx="2">
                  <c:v>University of Fort Hare</c:v>
                </c:pt>
              </c:strCache>
            </c:strRef>
          </c:cat>
          <c:val>
            <c:numRef>
              <c:f>Sheet1!$C$9:$C$11</c:f>
              <c:numCache>
                <c:formatCode>0%</c:formatCode>
                <c:ptCount val="3"/>
                <c:pt idx="0">
                  <c:v>0.42416624769566202</c:v>
                </c:pt>
                <c:pt idx="1">
                  <c:v>0.43910242458538284</c:v>
                </c:pt>
                <c:pt idx="2">
                  <c:v>0.23293911519930094</c:v>
                </c:pt>
              </c:numCache>
            </c:numRef>
          </c:val>
          <c:extLst xmlns:c16r2="http://schemas.microsoft.com/office/drawing/2015/06/chart">
            <c:ext xmlns:c16="http://schemas.microsoft.com/office/drawing/2014/chart" uri="{C3380CC4-5D6E-409C-BE32-E72D297353CC}">
              <c16:uniqueId val="{00000002-0A96-46DF-86E3-51A08CAB03A7}"/>
            </c:ext>
          </c:extLst>
        </c:ser>
        <c:dLbls>
          <c:showLegendKey val="0"/>
          <c:showVal val="0"/>
          <c:showCatName val="0"/>
          <c:showSerName val="0"/>
          <c:showPercent val="0"/>
          <c:showBubbleSize val="0"/>
        </c:dLbls>
        <c:gapWidth val="219"/>
        <c:overlap val="-27"/>
        <c:axId val="194182432"/>
        <c:axId val="194182992"/>
      </c:barChart>
      <c:catAx>
        <c:axId val="19418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ts val="1400"/>
              </a:lnSpc>
              <a:defRPr sz="1400" b="0" i="0" u="none" strike="noStrike" kern="1200" baseline="0">
                <a:solidFill>
                  <a:schemeClr val="tx1">
                    <a:lumMod val="65000"/>
                    <a:lumOff val="35000"/>
                  </a:schemeClr>
                </a:solidFill>
                <a:latin typeface="+mn-lt"/>
                <a:ea typeface="+mn-ea"/>
                <a:cs typeface="+mn-cs"/>
              </a:defRPr>
            </a:pPr>
            <a:endParaRPr lang="en-US"/>
          </a:p>
        </c:txPr>
        <c:crossAx val="194182992"/>
        <c:crosses val="autoZero"/>
        <c:auto val="1"/>
        <c:lblAlgn val="ctr"/>
        <c:lblOffset val="100"/>
        <c:noMultiLvlLbl val="0"/>
      </c:catAx>
      <c:valAx>
        <c:axId val="194182992"/>
        <c:scaling>
          <c:orientation val="minMax"/>
        </c:scaling>
        <c:delete val="1"/>
        <c:axPos val="l"/>
        <c:numFmt formatCode="0%" sourceLinked="0"/>
        <c:majorTickMark val="none"/>
        <c:minorTickMark val="none"/>
        <c:tickLblPos val="none"/>
        <c:crossAx val="194182432"/>
        <c:crosses val="autoZero"/>
        <c:crossBetween val="between"/>
      </c:valAx>
      <c:spPr>
        <a:noFill/>
        <a:ln w="25400">
          <a:noFill/>
        </a:ln>
        <a:effectLst/>
      </c:spPr>
    </c:plotArea>
    <c:legend>
      <c:legendPos val="b"/>
      <c:layout>
        <c:manualLayout>
          <c:xMode val="edge"/>
          <c:yMode val="edge"/>
          <c:x val="0.14600512494496495"/>
          <c:y val="0.89561635336186751"/>
          <c:w val="0.71452168894814161"/>
          <c:h val="6.851192617016189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354518798107333E-2"/>
          <c:y val="5.6264137217150463E-2"/>
          <c:w val="0.90849737532808394"/>
          <c:h val="0.86429258842644674"/>
        </c:manualLayout>
      </c:layout>
      <c:lineChart>
        <c:grouping val="standard"/>
        <c:varyColors val="0"/>
        <c:ser>
          <c:idx val="0"/>
          <c:order val="0"/>
          <c:tx>
            <c:strRef>
              <c:f>Sheet1!$B$1</c:f>
              <c:strCache>
                <c:ptCount val="1"/>
                <c:pt idx="0">
                  <c:v>Subsidy</c:v>
                </c:pt>
              </c:strCache>
            </c:strRef>
          </c:tx>
          <c:spPr>
            <a:ln w="12700" cap="rnd">
              <a:solidFill>
                <a:schemeClr val="accent5">
                  <a:lumMod val="75000"/>
                </a:schemeClr>
              </a:solidFill>
              <a:round/>
            </a:ln>
            <a:effectLst/>
          </c:spPr>
          <c:marker>
            <c:symbol val="none"/>
          </c:marker>
          <c:cat>
            <c:numRef>
              <c:f>Sheet1!$A$2:$A$9</c:f>
              <c:numCache>
                <c:formatCode>General</c:formatCode>
                <c:ptCount val="8"/>
                <c:pt idx="0">
                  <c:v>2007</c:v>
                </c:pt>
                <c:pt idx="1">
                  <c:v>2008</c:v>
                </c:pt>
                <c:pt idx="2">
                  <c:v>2009</c:v>
                </c:pt>
                <c:pt idx="3">
                  <c:v>2010</c:v>
                </c:pt>
                <c:pt idx="4">
                  <c:v>2011</c:v>
                </c:pt>
                <c:pt idx="5">
                  <c:v>2012</c:v>
                </c:pt>
                <c:pt idx="6">
                  <c:v>2013</c:v>
                </c:pt>
                <c:pt idx="7">
                  <c:v>2014</c:v>
                </c:pt>
              </c:numCache>
            </c:numRef>
          </c:cat>
          <c:val>
            <c:numRef>
              <c:f>Sheet1!$B$2:$B$9</c:f>
              <c:numCache>
                <c:formatCode>0</c:formatCode>
                <c:ptCount val="8"/>
                <c:pt idx="0">
                  <c:v>100</c:v>
                </c:pt>
                <c:pt idx="1">
                  <c:v>118.42489061740397</c:v>
                </c:pt>
                <c:pt idx="2">
                  <c:v>127.4023659050397</c:v>
                </c:pt>
                <c:pt idx="3">
                  <c:v>143.78544806352295</c:v>
                </c:pt>
                <c:pt idx="4">
                  <c:v>164.35747852860152</c:v>
                </c:pt>
                <c:pt idx="5">
                  <c:v>172.7515799708313</c:v>
                </c:pt>
                <c:pt idx="6">
                  <c:v>185.33462971965648</c:v>
                </c:pt>
                <c:pt idx="7">
                  <c:v>202</c:v>
                </c:pt>
              </c:numCache>
            </c:numRef>
          </c:val>
          <c:smooth val="0"/>
          <c:extLst xmlns:c16r2="http://schemas.microsoft.com/office/drawing/2015/06/chart">
            <c:ext xmlns:c16="http://schemas.microsoft.com/office/drawing/2014/chart" uri="{C3380CC4-5D6E-409C-BE32-E72D297353CC}">
              <c16:uniqueId val="{00000000-83D0-481F-ABD5-1341CC33B96D}"/>
            </c:ext>
          </c:extLst>
        </c:ser>
        <c:ser>
          <c:idx val="1"/>
          <c:order val="1"/>
          <c:tx>
            <c:strRef>
              <c:f>Sheet1!$C$1</c:f>
              <c:strCache>
                <c:ptCount val="1"/>
                <c:pt idx="0">
                  <c:v>Fees</c:v>
                </c:pt>
              </c:strCache>
            </c:strRef>
          </c:tx>
          <c:spPr>
            <a:ln w="12700" cap="rnd">
              <a:solidFill>
                <a:schemeClr val="tx1"/>
              </a:solidFill>
              <a:round/>
            </a:ln>
            <a:effectLst/>
          </c:spPr>
          <c:marker>
            <c:symbol val="none"/>
          </c:marker>
          <c:dPt>
            <c:idx val="5"/>
            <c:marker>
              <c:symbol val="none"/>
            </c:marker>
            <c:bubble3D val="0"/>
            <c:extLst xmlns:c16r2="http://schemas.microsoft.com/office/drawing/2015/06/chart">
              <c:ext xmlns:c16="http://schemas.microsoft.com/office/drawing/2014/chart" uri="{C3380CC4-5D6E-409C-BE32-E72D297353CC}">
                <c16:uniqueId val="{00000001-83D0-481F-ABD5-1341CC33B96D}"/>
              </c:ext>
            </c:extLst>
          </c:dPt>
          <c:cat>
            <c:numRef>
              <c:f>Sheet1!$A$2:$A$9</c:f>
              <c:numCache>
                <c:formatCode>General</c:formatCode>
                <c:ptCount val="8"/>
                <c:pt idx="0">
                  <c:v>2007</c:v>
                </c:pt>
                <c:pt idx="1">
                  <c:v>2008</c:v>
                </c:pt>
                <c:pt idx="2">
                  <c:v>2009</c:v>
                </c:pt>
                <c:pt idx="3">
                  <c:v>2010</c:v>
                </c:pt>
                <c:pt idx="4">
                  <c:v>2011</c:v>
                </c:pt>
                <c:pt idx="5">
                  <c:v>2012</c:v>
                </c:pt>
                <c:pt idx="6">
                  <c:v>2013</c:v>
                </c:pt>
                <c:pt idx="7">
                  <c:v>2014</c:v>
                </c:pt>
              </c:numCache>
            </c:numRef>
          </c:cat>
          <c:val>
            <c:numRef>
              <c:f>Sheet1!$C$2:$C$9</c:f>
              <c:numCache>
                <c:formatCode>0</c:formatCode>
                <c:ptCount val="8"/>
                <c:pt idx="0">
                  <c:v>100</c:v>
                </c:pt>
                <c:pt idx="1">
                  <c:v>112.79951100244499</c:v>
                </c:pt>
                <c:pt idx="2">
                  <c:v>132.79951100244497</c:v>
                </c:pt>
                <c:pt idx="3">
                  <c:v>151.7481662591687</c:v>
                </c:pt>
                <c:pt idx="4">
                  <c:v>170.73349633251834</c:v>
                </c:pt>
                <c:pt idx="5">
                  <c:v>192.90953545232276</c:v>
                </c:pt>
                <c:pt idx="6">
                  <c:v>220.85574572127138</c:v>
                </c:pt>
                <c:pt idx="7">
                  <c:v>243</c:v>
                </c:pt>
              </c:numCache>
            </c:numRef>
          </c:val>
          <c:smooth val="0"/>
          <c:extLst xmlns:c16r2="http://schemas.microsoft.com/office/drawing/2015/06/chart">
            <c:ext xmlns:c16="http://schemas.microsoft.com/office/drawing/2014/chart" uri="{C3380CC4-5D6E-409C-BE32-E72D297353CC}">
              <c16:uniqueId val="{00000002-83D0-481F-ABD5-1341CC33B96D}"/>
            </c:ext>
          </c:extLst>
        </c:ser>
        <c:ser>
          <c:idx val="2"/>
          <c:order val="2"/>
          <c:tx>
            <c:strRef>
              <c:f>Sheet1!$D$1</c:f>
              <c:strCache>
                <c:ptCount val="1"/>
                <c:pt idx="0">
                  <c:v>Tax revenue</c:v>
                </c:pt>
              </c:strCache>
            </c:strRef>
          </c:tx>
          <c:spPr>
            <a:ln w="12700" cap="rnd">
              <a:solidFill>
                <a:schemeClr val="tx1"/>
              </a:solidFill>
              <a:prstDash val="lgDash"/>
              <a:round/>
            </a:ln>
            <a:effectLst/>
          </c:spPr>
          <c:marker>
            <c:symbol val="none"/>
          </c:marker>
          <c:cat>
            <c:numRef>
              <c:f>Sheet1!$A$2:$A$9</c:f>
              <c:numCache>
                <c:formatCode>General</c:formatCode>
                <c:ptCount val="8"/>
                <c:pt idx="0">
                  <c:v>2007</c:v>
                </c:pt>
                <c:pt idx="1">
                  <c:v>2008</c:v>
                </c:pt>
                <c:pt idx="2">
                  <c:v>2009</c:v>
                </c:pt>
                <c:pt idx="3">
                  <c:v>2010</c:v>
                </c:pt>
                <c:pt idx="4">
                  <c:v>2011</c:v>
                </c:pt>
                <c:pt idx="5">
                  <c:v>2012</c:v>
                </c:pt>
                <c:pt idx="6">
                  <c:v>2013</c:v>
                </c:pt>
                <c:pt idx="7">
                  <c:v>2014</c:v>
                </c:pt>
              </c:numCache>
            </c:numRef>
          </c:cat>
          <c:val>
            <c:numRef>
              <c:f>Sheet1!$D$2:$D$9</c:f>
              <c:numCache>
                <c:formatCode>0</c:formatCode>
                <c:ptCount val="8"/>
                <c:pt idx="0">
                  <c:v>100</c:v>
                </c:pt>
                <c:pt idx="1">
                  <c:v>115.52986512524086</c:v>
                </c:pt>
                <c:pt idx="2">
                  <c:v>126.72447013487478</c:v>
                </c:pt>
                <c:pt idx="3">
                  <c:v>115.35645472061657</c:v>
                </c:pt>
                <c:pt idx="4">
                  <c:v>129.90366088631987</c:v>
                </c:pt>
                <c:pt idx="5">
                  <c:v>143.08285163776492</c:v>
                </c:pt>
                <c:pt idx="6">
                  <c:v>156.80154142581887</c:v>
                </c:pt>
                <c:pt idx="7">
                  <c:v>174</c:v>
                </c:pt>
              </c:numCache>
            </c:numRef>
          </c:val>
          <c:smooth val="0"/>
          <c:extLst xmlns:c16r2="http://schemas.microsoft.com/office/drawing/2015/06/chart">
            <c:ext xmlns:c16="http://schemas.microsoft.com/office/drawing/2014/chart" uri="{C3380CC4-5D6E-409C-BE32-E72D297353CC}">
              <c16:uniqueId val="{00000003-83D0-481F-ABD5-1341CC33B96D}"/>
            </c:ext>
          </c:extLst>
        </c:ser>
        <c:dLbls>
          <c:showLegendKey val="0"/>
          <c:showVal val="0"/>
          <c:showCatName val="0"/>
          <c:showSerName val="0"/>
          <c:showPercent val="0"/>
          <c:showBubbleSize val="0"/>
        </c:dLbls>
        <c:smooth val="0"/>
        <c:axId val="194186352"/>
        <c:axId val="194186912"/>
      </c:lineChart>
      <c:catAx>
        <c:axId val="194186352"/>
        <c:scaling>
          <c:orientation val="minMax"/>
        </c:scaling>
        <c:delete val="0"/>
        <c:axPos val="b"/>
        <c:numFmt formatCode="General" sourceLinked="1"/>
        <c:majorTickMark val="none"/>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4186912"/>
        <c:crossesAt val="80"/>
        <c:auto val="1"/>
        <c:lblAlgn val="ctr"/>
        <c:lblOffset val="100"/>
        <c:noMultiLvlLbl val="0"/>
      </c:catAx>
      <c:valAx>
        <c:axId val="194186912"/>
        <c:scaling>
          <c:orientation val="minMax"/>
          <c:max val="250"/>
          <c:min val="80"/>
        </c:scaling>
        <c:delete val="0"/>
        <c:axPos val="l"/>
        <c:majorGridlines>
          <c:spPr>
            <a:ln w="9525" cap="flat" cmpd="sng" algn="ctr">
              <a:noFill/>
              <a:round/>
            </a:ln>
            <a:effectLst/>
          </c:spPr>
        </c:majorGridlines>
        <c:numFmt formatCode="0" sourceLinked="1"/>
        <c:majorTickMark val="none"/>
        <c:minorTickMark val="none"/>
        <c:tickLblPos val="nextTo"/>
        <c:spPr>
          <a:noFill/>
          <a:ln w="3175">
            <a:solidFill>
              <a:schemeClr val="tx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4186352"/>
        <c:crosses val="autoZero"/>
        <c:crossBetween val="between"/>
      </c:valAx>
      <c:spPr>
        <a:noFill/>
        <a:ln w="12700">
          <a:noFill/>
          <a:prstDash val="dash"/>
        </a:ln>
        <a:effectLst/>
      </c:spPr>
    </c:plotArea>
    <c:plotVisOnly val="1"/>
    <c:dispBlanksAs val="gap"/>
    <c:showDLblsOverMax val="0"/>
  </c:chart>
  <c:spPr>
    <a:solidFill>
      <a:schemeClr val="bg1"/>
    </a:solidFill>
    <a:ln w="6350" cap="flat" cmpd="sng" algn="ctr">
      <a:noFill/>
      <a:round/>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'Incidence of univ spendin'!$B$8</c:f>
              <c:strCache>
                <c:ptCount val="1"/>
                <c:pt idx="0">
                  <c:v>Exempt and attending</c:v>
                </c:pt>
              </c:strCache>
            </c:strRef>
          </c:tx>
          <c:spPr>
            <a:solidFill>
              <a:srgbClr val="00B050"/>
            </a:solidFill>
          </c:spPr>
          <c:invertIfNegative val="0"/>
          <c:cat>
            <c:strRef>
              <c:f>'Incidence of univ spendin'!$A$9:$A$18</c:f>
              <c:strCache>
                <c:ptCount val="10"/>
                <c:pt idx="0">
                  <c:v>Decile 1</c:v>
                </c:pt>
                <c:pt idx="1">
                  <c:v>Decile 2</c:v>
                </c:pt>
                <c:pt idx="2">
                  <c:v>Decile 3</c:v>
                </c:pt>
                <c:pt idx="3">
                  <c:v>Decile 4</c:v>
                </c:pt>
                <c:pt idx="4">
                  <c:v>Decile 5</c:v>
                </c:pt>
                <c:pt idx="5">
                  <c:v>Decile 6</c:v>
                </c:pt>
                <c:pt idx="6">
                  <c:v>Decile 7</c:v>
                </c:pt>
                <c:pt idx="7">
                  <c:v>Decile 8</c:v>
                </c:pt>
                <c:pt idx="8">
                  <c:v>Decile 9</c:v>
                </c:pt>
                <c:pt idx="9">
                  <c:v>Decile 10</c:v>
                </c:pt>
              </c:strCache>
            </c:strRef>
          </c:cat>
          <c:val>
            <c:numRef>
              <c:f>'Incidence of univ spendin'!$B$9:$B$18</c:f>
              <c:numCache>
                <c:formatCode>_ * #,##0_ ;_ * \-#,##0_ ;_ * "-"??_ ;_ @_ </c:formatCode>
                <c:ptCount val="10"/>
                <c:pt idx="0">
                  <c:v>226.87145271543557</c:v>
                </c:pt>
                <c:pt idx="1">
                  <c:v>582.10665784864057</c:v>
                </c:pt>
                <c:pt idx="2">
                  <c:v>1380.0509705767508</c:v>
                </c:pt>
                <c:pt idx="3">
                  <c:v>3124.9720310476437</c:v>
                </c:pt>
                <c:pt idx="4">
                  <c:v>2296.2398100574278</c:v>
                </c:pt>
                <c:pt idx="5">
                  <c:v>3992.5579164708033</c:v>
                </c:pt>
                <c:pt idx="6">
                  <c:v>7733.1881261645512</c:v>
                </c:pt>
                <c:pt idx="7">
                  <c:v>12964.484939698565</c:v>
                </c:pt>
                <c:pt idx="8">
                  <c:v>22469.677882327014</c:v>
                </c:pt>
                <c:pt idx="9">
                  <c:v>45229.850213093167</c:v>
                </c:pt>
              </c:numCache>
            </c:numRef>
          </c:val>
          <c:extLst xmlns:c16r2="http://schemas.microsoft.com/office/drawing/2015/06/chart">
            <c:ext xmlns:c16="http://schemas.microsoft.com/office/drawing/2014/chart" uri="{C3380CC4-5D6E-409C-BE32-E72D297353CC}">
              <c16:uniqueId val="{00000000-38D9-43F8-A7AC-15B8ADABEA2E}"/>
            </c:ext>
          </c:extLst>
        </c:ser>
        <c:ser>
          <c:idx val="1"/>
          <c:order val="1"/>
          <c:tx>
            <c:strRef>
              <c:f>'Incidence of univ spendin'!$C$8</c:f>
              <c:strCache>
                <c:ptCount val="1"/>
                <c:pt idx="0">
                  <c:v>Exempt not attending</c:v>
                </c:pt>
              </c:strCache>
            </c:strRef>
          </c:tx>
          <c:spPr>
            <a:solidFill>
              <a:srgbClr val="E60000"/>
            </a:solidFill>
            <a:effectLst/>
          </c:spPr>
          <c:invertIfNegative val="0"/>
          <c:cat>
            <c:strRef>
              <c:f>'Incidence of univ spendin'!$A$9:$A$18</c:f>
              <c:strCache>
                <c:ptCount val="10"/>
                <c:pt idx="0">
                  <c:v>Decile 1</c:v>
                </c:pt>
                <c:pt idx="1">
                  <c:v>Decile 2</c:v>
                </c:pt>
                <c:pt idx="2">
                  <c:v>Decile 3</c:v>
                </c:pt>
                <c:pt idx="3">
                  <c:v>Decile 4</c:v>
                </c:pt>
                <c:pt idx="4">
                  <c:v>Decile 5</c:v>
                </c:pt>
                <c:pt idx="5">
                  <c:v>Decile 6</c:v>
                </c:pt>
                <c:pt idx="6">
                  <c:v>Decile 7</c:v>
                </c:pt>
                <c:pt idx="7">
                  <c:v>Decile 8</c:v>
                </c:pt>
                <c:pt idx="8">
                  <c:v>Decile 9</c:v>
                </c:pt>
                <c:pt idx="9">
                  <c:v>Decile 10</c:v>
                </c:pt>
              </c:strCache>
            </c:strRef>
          </c:cat>
          <c:val>
            <c:numRef>
              <c:f>'Incidence of univ spendin'!$C$9:$C$18</c:f>
              <c:numCache>
                <c:formatCode>_ * #,##0_ ;_ * \-#,##0_ ;_ * "-"??_ ;_ @_ </c:formatCode>
                <c:ptCount val="10"/>
                <c:pt idx="0">
                  <c:v>3823.1285472845648</c:v>
                </c:pt>
                <c:pt idx="1">
                  <c:v>2432.8933421513589</c:v>
                </c:pt>
                <c:pt idx="2">
                  <c:v>3779.9490294232492</c:v>
                </c:pt>
                <c:pt idx="3">
                  <c:v>4990.0279689523559</c:v>
                </c:pt>
                <c:pt idx="4">
                  <c:v>5098.7601899425717</c:v>
                </c:pt>
                <c:pt idx="5">
                  <c:v>5112.4420835291967</c:v>
                </c:pt>
                <c:pt idx="6">
                  <c:v>4701.8118738354469</c:v>
                </c:pt>
                <c:pt idx="7">
                  <c:v>10915.515060301435</c:v>
                </c:pt>
                <c:pt idx="8">
                  <c:v>7710.3221176729894</c:v>
                </c:pt>
                <c:pt idx="9">
                  <c:v>1435.1497869068335</c:v>
                </c:pt>
              </c:numCache>
            </c:numRef>
          </c:val>
          <c:extLst xmlns:c16r2="http://schemas.microsoft.com/office/drawing/2015/06/chart">
            <c:ext xmlns:c16="http://schemas.microsoft.com/office/drawing/2014/chart" uri="{C3380CC4-5D6E-409C-BE32-E72D297353CC}">
              <c16:uniqueId val="{00000001-38D9-43F8-A7AC-15B8ADABEA2E}"/>
            </c:ext>
          </c:extLst>
        </c:ser>
        <c:ser>
          <c:idx val="2"/>
          <c:order val="2"/>
          <c:tx>
            <c:strRef>
              <c:f>'Incidence of univ spendin'!$D$8</c:f>
              <c:strCache>
                <c:ptCount val="1"/>
                <c:pt idx="0">
                  <c:v>Did not qualify</c:v>
                </c:pt>
              </c:strCache>
            </c:strRef>
          </c:tx>
          <c:spPr>
            <a:solidFill>
              <a:srgbClr val="FFD44B"/>
            </a:solidFill>
          </c:spPr>
          <c:invertIfNegative val="0"/>
          <c:cat>
            <c:strRef>
              <c:f>'Incidence of univ spendin'!$A$9:$A$18</c:f>
              <c:strCache>
                <c:ptCount val="10"/>
                <c:pt idx="0">
                  <c:v>Decile 1</c:v>
                </c:pt>
                <c:pt idx="1">
                  <c:v>Decile 2</c:v>
                </c:pt>
                <c:pt idx="2">
                  <c:v>Decile 3</c:v>
                </c:pt>
                <c:pt idx="3">
                  <c:v>Decile 4</c:v>
                </c:pt>
                <c:pt idx="4">
                  <c:v>Decile 5</c:v>
                </c:pt>
                <c:pt idx="5">
                  <c:v>Decile 6</c:v>
                </c:pt>
                <c:pt idx="6">
                  <c:v>Decile 7</c:v>
                </c:pt>
                <c:pt idx="7">
                  <c:v>Decile 8</c:v>
                </c:pt>
                <c:pt idx="8">
                  <c:v>Decile 9</c:v>
                </c:pt>
                <c:pt idx="9">
                  <c:v>Decile 10</c:v>
                </c:pt>
              </c:strCache>
            </c:strRef>
          </c:cat>
          <c:val>
            <c:numRef>
              <c:f>'Incidence of univ spendin'!$D$9:$D$18</c:f>
              <c:numCache>
                <c:formatCode>_ * #,##0_ ;_ * \-#,##0_ ;_ * "-"??_ ;_ @_ </c:formatCode>
                <c:ptCount val="10"/>
                <c:pt idx="0">
                  <c:v>95950</c:v>
                </c:pt>
                <c:pt idx="1">
                  <c:v>96985</c:v>
                </c:pt>
                <c:pt idx="2">
                  <c:v>94840</c:v>
                </c:pt>
                <c:pt idx="3">
                  <c:v>91885</c:v>
                </c:pt>
                <c:pt idx="4">
                  <c:v>92605</c:v>
                </c:pt>
                <c:pt idx="5">
                  <c:v>90895</c:v>
                </c:pt>
                <c:pt idx="6">
                  <c:v>87565</c:v>
                </c:pt>
                <c:pt idx="7">
                  <c:v>76120</c:v>
                </c:pt>
                <c:pt idx="8">
                  <c:v>69820</c:v>
                </c:pt>
                <c:pt idx="9">
                  <c:v>53334.999999999993</c:v>
                </c:pt>
              </c:numCache>
            </c:numRef>
          </c:val>
          <c:extLst xmlns:c16r2="http://schemas.microsoft.com/office/drawing/2015/06/chart">
            <c:ext xmlns:c16="http://schemas.microsoft.com/office/drawing/2014/chart" uri="{C3380CC4-5D6E-409C-BE32-E72D297353CC}">
              <c16:uniqueId val="{00000002-38D9-43F8-A7AC-15B8ADABEA2E}"/>
            </c:ext>
          </c:extLst>
        </c:ser>
        <c:dLbls>
          <c:showLegendKey val="0"/>
          <c:showVal val="0"/>
          <c:showCatName val="0"/>
          <c:showSerName val="0"/>
          <c:showPercent val="0"/>
          <c:showBubbleSize val="0"/>
        </c:dLbls>
        <c:gapWidth val="174"/>
        <c:overlap val="100"/>
        <c:axId val="194715040"/>
        <c:axId val="194715600"/>
      </c:barChart>
      <c:catAx>
        <c:axId val="194715040"/>
        <c:scaling>
          <c:orientation val="minMax"/>
        </c:scaling>
        <c:delete val="0"/>
        <c:axPos val="b"/>
        <c:numFmt formatCode="General" sourceLinked="0"/>
        <c:majorTickMark val="out"/>
        <c:minorTickMark val="none"/>
        <c:tickLblPos val="nextTo"/>
        <c:txPr>
          <a:bodyPr/>
          <a:lstStyle/>
          <a:p>
            <a:pPr>
              <a:defRPr sz="1400">
                <a:latin typeface="Calibri" panose="020F0502020204030204" pitchFamily="34" charset="0"/>
              </a:defRPr>
            </a:pPr>
            <a:endParaRPr lang="en-US"/>
          </a:p>
        </c:txPr>
        <c:crossAx val="194715600"/>
        <c:crosses val="autoZero"/>
        <c:auto val="1"/>
        <c:lblAlgn val="ctr"/>
        <c:lblOffset val="100"/>
        <c:noMultiLvlLbl val="0"/>
      </c:catAx>
      <c:valAx>
        <c:axId val="194715600"/>
        <c:scaling>
          <c:orientation val="minMax"/>
        </c:scaling>
        <c:delete val="0"/>
        <c:axPos val="l"/>
        <c:majorGridlines>
          <c:spPr>
            <a:ln>
              <a:solidFill>
                <a:schemeClr val="bg1">
                  <a:lumMod val="75000"/>
                </a:schemeClr>
              </a:solidFill>
              <a:prstDash val="sysDash"/>
            </a:ln>
          </c:spPr>
        </c:majorGridlines>
        <c:numFmt formatCode="0%" sourceLinked="1"/>
        <c:majorTickMark val="out"/>
        <c:minorTickMark val="none"/>
        <c:tickLblPos val="nextTo"/>
        <c:txPr>
          <a:bodyPr/>
          <a:lstStyle/>
          <a:p>
            <a:pPr>
              <a:defRPr sz="1200">
                <a:latin typeface="Calibri" panose="020F0502020204030204" pitchFamily="34" charset="0"/>
              </a:defRPr>
            </a:pPr>
            <a:endParaRPr lang="en-US"/>
          </a:p>
        </c:txPr>
        <c:crossAx val="194715040"/>
        <c:crosses val="autoZero"/>
        <c:crossBetween val="between"/>
        <c:majorUnit val="0.2"/>
      </c:valAx>
    </c:plotArea>
    <c:plotVisOnly val="1"/>
    <c:dispBlanksAs val="gap"/>
    <c:showDLblsOverMax val="0"/>
  </c:chart>
  <c:spPr>
    <a:ln>
      <a:noFill/>
    </a:ln>
  </c:spPr>
  <c:txPr>
    <a:bodyPr/>
    <a:lstStyle/>
    <a:p>
      <a:pPr>
        <a:defRPr>
          <a:latin typeface="+mn-lt"/>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0.17098</cdr:x>
      <cdr:y>0.06395</cdr:y>
    </cdr:from>
    <cdr:to>
      <cdr:x>0.43979</cdr:x>
      <cdr:y>0.14019</cdr:y>
    </cdr:to>
    <cdr:sp macro="" textlink="">
      <cdr:nvSpPr>
        <cdr:cNvPr id="2" name="TextBox 1"/>
        <cdr:cNvSpPr txBox="1"/>
      </cdr:nvSpPr>
      <cdr:spPr>
        <a:xfrm xmlns:a="http://schemas.openxmlformats.org/drawingml/2006/main">
          <a:off x="1008112" y="313119"/>
          <a:ext cx="1584897" cy="3733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rPr>
            <a:t>Third stream</a:t>
          </a:r>
        </a:p>
      </cdr:txBody>
    </cdr:sp>
  </cdr:relSizeAnchor>
  <cdr:relSizeAnchor xmlns:cdr="http://schemas.openxmlformats.org/drawingml/2006/chartDrawing">
    <cdr:from>
      <cdr:x>0.14656</cdr:x>
      <cdr:y>0.28901</cdr:y>
    </cdr:from>
    <cdr:to>
      <cdr:x>0.50661</cdr:x>
      <cdr:y>0.35284</cdr:y>
    </cdr:to>
    <cdr:sp macro="" textlink="">
      <cdr:nvSpPr>
        <cdr:cNvPr id="3" name="TextBox 2"/>
        <cdr:cNvSpPr txBox="1"/>
      </cdr:nvSpPr>
      <cdr:spPr>
        <a:xfrm xmlns:a="http://schemas.openxmlformats.org/drawingml/2006/main">
          <a:off x="864114" y="1415150"/>
          <a:ext cx="2122858" cy="3125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rPr>
            <a:t>Student fees </a:t>
          </a:r>
        </a:p>
      </cdr:txBody>
    </cdr:sp>
  </cdr:relSizeAnchor>
  <cdr:relSizeAnchor xmlns:cdr="http://schemas.openxmlformats.org/drawingml/2006/chartDrawing">
    <cdr:from>
      <cdr:x>0.1832</cdr:x>
      <cdr:y>0.58824</cdr:y>
    </cdr:from>
    <cdr:to>
      <cdr:x>0.46997</cdr:x>
      <cdr:y>0.67563</cdr:y>
    </cdr:to>
    <cdr:sp macro="" textlink="">
      <cdr:nvSpPr>
        <cdr:cNvPr id="4" name="TextBox 3"/>
        <cdr:cNvSpPr txBox="1"/>
      </cdr:nvSpPr>
      <cdr:spPr>
        <a:xfrm xmlns:a="http://schemas.openxmlformats.org/drawingml/2006/main">
          <a:off x="1080143" y="2880320"/>
          <a:ext cx="1690805" cy="4279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spcAft>
              <a:spcPts val="600"/>
            </a:spcAft>
          </a:pPr>
          <a:r>
            <a:rPr lang="en-US" sz="1600" b="1" dirty="0"/>
            <a:t>Government</a:t>
          </a:r>
        </a:p>
      </cdr:txBody>
    </cdr:sp>
  </cdr:relSizeAnchor>
  <cdr:relSizeAnchor xmlns:cdr="http://schemas.openxmlformats.org/drawingml/2006/chartDrawing">
    <cdr:from>
      <cdr:x>0.61065</cdr:x>
      <cdr:y>0.06513</cdr:y>
    </cdr:from>
    <cdr:to>
      <cdr:x>0.88368</cdr:x>
      <cdr:y>0.12542</cdr:y>
    </cdr:to>
    <cdr:sp macro="" textlink="">
      <cdr:nvSpPr>
        <cdr:cNvPr id="5" name="TextBox 4"/>
        <cdr:cNvSpPr txBox="1"/>
      </cdr:nvSpPr>
      <cdr:spPr>
        <a:xfrm xmlns:a="http://schemas.openxmlformats.org/drawingml/2006/main">
          <a:off x="3600400" y="318892"/>
          <a:ext cx="1609778" cy="2952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rPr>
            <a:t>Third stream</a:t>
          </a:r>
        </a:p>
      </cdr:txBody>
    </cdr:sp>
  </cdr:relSizeAnchor>
  <cdr:relSizeAnchor xmlns:cdr="http://schemas.openxmlformats.org/drawingml/2006/chartDrawing">
    <cdr:from>
      <cdr:x>0.61228</cdr:x>
      <cdr:y>0.30319</cdr:y>
    </cdr:from>
    <cdr:to>
      <cdr:x>0.90469</cdr:x>
      <cdr:y>0.37057</cdr:y>
    </cdr:to>
    <cdr:sp macro="" textlink="">
      <cdr:nvSpPr>
        <cdr:cNvPr id="6" name="TextBox 5"/>
        <cdr:cNvSpPr txBox="1"/>
      </cdr:nvSpPr>
      <cdr:spPr>
        <a:xfrm xmlns:a="http://schemas.openxmlformats.org/drawingml/2006/main">
          <a:off x="3609976" y="1628775"/>
          <a:ext cx="172402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0.57989</cdr:x>
      <cdr:y>0.32614</cdr:y>
    </cdr:from>
    <cdr:to>
      <cdr:x>0.94628</cdr:x>
      <cdr:y>0.39706</cdr:y>
    </cdr:to>
    <cdr:sp macro="" textlink="">
      <cdr:nvSpPr>
        <cdr:cNvPr id="7" name="TextBox 6"/>
        <cdr:cNvSpPr txBox="1"/>
      </cdr:nvSpPr>
      <cdr:spPr>
        <a:xfrm xmlns:a="http://schemas.openxmlformats.org/drawingml/2006/main">
          <a:off x="3419020" y="1596959"/>
          <a:ext cx="2160240" cy="3472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rPr>
            <a:t>Student fees</a:t>
          </a:r>
        </a:p>
      </cdr:txBody>
    </cdr:sp>
  </cdr:relSizeAnchor>
  <cdr:relSizeAnchor xmlns:cdr="http://schemas.openxmlformats.org/drawingml/2006/chartDrawing">
    <cdr:from>
      <cdr:x>0.63508</cdr:x>
      <cdr:y>0.63235</cdr:y>
    </cdr:from>
    <cdr:to>
      <cdr:x>0.89743</cdr:x>
      <cdr:y>0.75</cdr:y>
    </cdr:to>
    <cdr:sp macro="" textlink="">
      <cdr:nvSpPr>
        <cdr:cNvPr id="8" name="TextBox 7"/>
        <cdr:cNvSpPr txBox="1"/>
      </cdr:nvSpPr>
      <cdr:spPr>
        <a:xfrm xmlns:a="http://schemas.openxmlformats.org/drawingml/2006/main">
          <a:off x="3744416" y="3096344"/>
          <a:ext cx="1546812" cy="5760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t>Government</a:t>
          </a:r>
        </a:p>
      </cdr:txBody>
    </cdr:sp>
  </cdr:relSizeAnchor>
  <cdr:relSizeAnchor xmlns:cdr="http://schemas.openxmlformats.org/drawingml/2006/chartDrawing">
    <cdr:from>
      <cdr:x>0.27592</cdr:x>
      <cdr:y>0.39021</cdr:y>
    </cdr:from>
    <cdr:to>
      <cdr:x>0.35916</cdr:x>
      <cdr:y>0.44163</cdr:y>
    </cdr:to>
    <cdr:sp macro="" textlink="">
      <cdr:nvSpPr>
        <cdr:cNvPr id="9" name="TextBox 8"/>
        <cdr:cNvSpPr txBox="1"/>
      </cdr:nvSpPr>
      <cdr:spPr>
        <a:xfrm xmlns:a="http://schemas.openxmlformats.org/drawingml/2006/main">
          <a:off x="1626817" y="1910663"/>
          <a:ext cx="490781" cy="25178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US" sz="1200" b="1" dirty="0">
              <a:solidFill>
                <a:schemeClr val="bg1"/>
              </a:solidFill>
            </a:rPr>
            <a:t>24%</a:t>
          </a:r>
        </a:p>
      </cdr:txBody>
    </cdr:sp>
  </cdr:relSizeAnchor>
  <cdr:relSizeAnchor xmlns:cdr="http://schemas.openxmlformats.org/drawingml/2006/chartDrawing">
    <cdr:from>
      <cdr:x>0.27456</cdr:x>
      <cdr:y>0.69756</cdr:y>
    </cdr:from>
    <cdr:to>
      <cdr:x>0.36839</cdr:x>
      <cdr:y>0.75252</cdr:y>
    </cdr:to>
    <cdr:sp macro="" textlink="">
      <cdr:nvSpPr>
        <cdr:cNvPr id="10" name="TextBox 9"/>
        <cdr:cNvSpPr txBox="1"/>
      </cdr:nvSpPr>
      <cdr:spPr>
        <a:xfrm xmlns:a="http://schemas.openxmlformats.org/drawingml/2006/main">
          <a:off x="1618820" y="3415622"/>
          <a:ext cx="553219" cy="269114"/>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ctr"/>
          <a:r>
            <a:rPr lang="en-US" sz="1200" b="1" dirty="0"/>
            <a:t>49%</a:t>
          </a:r>
        </a:p>
      </cdr:txBody>
    </cdr:sp>
  </cdr:relSizeAnchor>
  <cdr:relSizeAnchor xmlns:cdr="http://schemas.openxmlformats.org/drawingml/2006/chartDrawing">
    <cdr:from>
      <cdr:x>0.71423</cdr:x>
      <cdr:y>0.43151</cdr:y>
    </cdr:from>
    <cdr:to>
      <cdr:x>0.80781</cdr:x>
      <cdr:y>0.48648</cdr:y>
    </cdr:to>
    <cdr:sp macro="" textlink="">
      <cdr:nvSpPr>
        <cdr:cNvPr id="11" name="TextBox 10"/>
        <cdr:cNvSpPr txBox="1"/>
      </cdr:nvSpPr>
      <cdr:spPr>
        <a:xfrm xmlns:a="http://schemas.openxmlformats.org/drawingml/2006/main">
          <a:off x="4211108" y="2112888"/>
          <a:ext cx="551745" cy="269163"/>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ctr"/>
          <a:r>
            <a:rPr lang="en-US" sz="1200" b="1" dirty="0">
              <a:solidFill>
                <a:schemeClr val="bg1"/>
              </a:solidFill>
            </a:rPr>
            <a:t>33%</a:t>
          </a:r>
        </a:p>
      </cdr:txBody>
    </cdr:sp>
  </cdr:relSizeAnchor>
  <cdr:relSizeAnchor xmlns:cdr="http://schemas.openxmlformats.org/drawingml/2006/chartDrawing">
    <cdr:from>
      <cdr:x>0.71423</cdr:x>
      <cdr:y>0.75</cdr:y>
    </cdr:from>
    <cdr:to>
      <cdr:x>0.80135</cdr:x>
      <cdr:y>0.80319</cdr:y>
    </cdr:to>
    <cdr:sp macro="" textlink="">
      <cdr:nvSpPr>
        <cdr:cNvPr id="12" name="TextBox 11"/>
        <cdr:cNvSpPr txBox="1"/>
      </cdr:nvSpPr>
      <cdr:spPr>
        <a:xfrm xmlns:a="http://schemas.openxmlformats.org/drawingml/2006/main">
          <a:off x="4211108" y="3672408"/>
          <a:ext cx="513657" cy="260447"/>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US" sz="1200" b="1" dirty="0"/>
            <a:t>40%</a:t>
          </a:r>
        </a:p>
      </cdr:txBody>
    </cdr:sp>
  </cdr:relSizeAnchor>
  <cdr:relSizeAnchor xmlns:cdr="http://schemas.openxmlformats.org/drawingml/2006/chartDrawing">
    <cdr:from>
      <cdr:x>0.26235</cdr:x>
      <cdr:y>0.17647</cdr:y>
    </cdr:from>
    <cdr:to>
      <cdr:x>0.35372</cdr:x>
      <cdr:y>0.22789</cdr:y>
    </cdr:to>
    <cdr:sp macro="" textlink="">
      <cdr:nvSpPr>
        <cdr:cNvPr id="13" name="TextBox 12"/>
        <cdr:cNvSpPr txBox="1"/>
      </cdr:nvSpPr>
      <cdr:spPr>
        <a:xfrm xmlns:a="http://schemas.openxmlformats.org/drawingml/2006/main">
          <a:off x="1546812" y="864096"/>
          <a:ext cx="538715" cy="25178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ctr"/>
          <a:r>
            <a:rPr lang="en-US" sz="1200" b="1" dirty="0">
              <a:solidFill>
                <a:schemeClr val="bg1"/>
              </a:solidFill>
            </a:rPr>
            <a:t>27%</a:t>
          </a:r>
        </a:p>
      </cdr:txBody>
    </cdr:sp>
  </cdr:relSizeAnchor>
  <cdr:relSizeAnchor xmlns:cdr="http://schemas.openxmlformats.org/drawingml/2006/chartDrawing">
    <cdr:from>
      <cdr:x>0.71423</cdr:x>
      <cdr:y>0.17647</cdr:y>
    </cdr:from>
    <cdr:to>
      <cdr:x>0.81193</cdr:x>
      <cdr:y>0.23144</cdr:y>
    </cdr:to>
    <cdr:sp macro="" textlink="">
      <cdr:nvSpPr>
        <cdr:cNvPr id="14" name="TextBox 13"/>
        <cdr:cNvSpPr txBox="1"/>
      </cdr:nvSpPr>
      <cdr:spPr>
        <a:xfrm xmlns:a="http://schemas.openxmlformats.org/drawingml/2006/main">
          <a:off x="4211108" y="864096"/>
          <a:ext cx="576037" cy="269163"/>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ctr"/>
          <a:r>
            <a:rPr lang="en-US" sz="1200" b="1" dirty="0">
              <a:solidFill>
                <a:schemeClr val="bg1"/>
              </a:solidFill>
            </a:rPr>
            <a:t>27%</a:t>
          </a:r>
        </a:p>
      </cdr:txBody>
    </cdr:sp>
  </cdr:relSizeAnchor>
  <cdr:relSizeAnchor xmlns:cdr="http://schemas.openxmlformats.org/drawingml/2006/chartDrawing">
    <cdr:from>
      <cdr:x>0.88522</cdr:x>
      <cdr:y>0.31251</cdr:y>
    </cdr:from>
    <cdr:to>
      <cdr:x>1</cdr:x>
      <cdr:y>0.40396</cdr:y>
    </cdr:to>
    <cdr:sp macro="" textlink="">
      <cdr:nvSpPr>
        <cdr:cNvPr id="15" name="Right Arrow 14"/>
        <cdr:cNvSpPr/>
      </cdr:nvSpPr>
      <cdr:spPr bwMode="auto">
        <a:xfrm xmlns:a="http://schemas.openxmlformats.org/drawingml/2006/main" flipV="1">
          <a:off x="5219219" y="1530229"/>
          <a:ext cx="676755" cy="447789"/>
        </a:xfrm>
        <a:prstGeom xmlns:a="http://schemas.openxmlformats.org/drawingml/2006/main" prst="rightArrow">
          <a:avLst/>
        </a:prstGeom>
        <a:solidFill xmlns:a="http://schemas.openxmlformats.org/drawingml/2006/main">
          <a:srgbClr val="5FA6AE"/>
        </a:solidFill>
        <a:ln xmlns:a="http://schemas.openxmlformats.org/drawingml/2006/main" w="9525" cap="flat" cmpd="sng" algn="ctr">
          <a:noFill/>
          <a:prstDash val="solid"/>
          <a:round/>
          <a:headEnd type="none" w="med" len="med"/>
          <a:tailEnd type="none" w="med" len="med"/>
        </a:ln>
        <a:effectLst xmlns:a="http://schemas.openxmlformats.org/drawingml/2006/main">
          <a:outerShdw blurRad="50800" dist="38100" dir="5400000" algn="t" rotWithShape="0">
            <a:prstClr val="black">
              <a:alpha val="40000"/>
            </a:prstClr>
          </a:outerShdw>
        </a:effectLst>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0.08169</cdr:x>
      <cdr:y>0.07143</cdr:y>
    </cdr:from>
    <cdr:to>
      <cdr:x>0.22752</cdr:x>
      <cdr:y>0.14409</cdr:y>
    </cdr:to>
    <cdr:sp macro="" textlink="">
      <cdr:nvSpPr>
        <cdr:cNvPr id="2" name="Rectangle 1"/>
        <cdr:cNvSpPr/>
      </cdr:nvSpPr>
      <cdr:spPr>
        <a:xfrm xmlns:a="http://schemas.openxmlformats.org/drawingml/2006/main">
          <a:off x="623491" y="288032"/>
          <a:ext cx="1113098" cy="292997"/>
        </a:xfrm>
        <a:prstGeom xmlns:a="http://schemas.openxmlformats.org/drawingml/2006/main" prst="rect">
          <a:avLst/>
        </a:prstGeom>
        <a:ln xmlns:a="http://schemas.openxmlformats.org/drawingml/2006/main" w="3175"/>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pPr algn="ctr"/>
          <a:r>
            <a:rPr lang="en-US" sz="1400" dirty="0"/>
            <a:t>2007 = 100</a:t>
          </a:r>
        </a:p>
      </cdr:txBody>
    </cdr:sp>
  </cdr:relSizeAnchor>
  <cdr:relSizeAnchor xmlns:cdr="http://schemas.openxmlformats.org/drawingml/2006/chartDrawing">
    <cdr:from>
      <cdr:x>0.83476</cdr:x>
      <cdr:y>0.52524</cdr:y>
    </cdr:from>
    <cdr:to>
      <cdr:x>1</cdr:x>
      <cdr:y>0.59865</cdr:y>
    </cdr:to>
    <cdr:sp macro="" textlink="">
      <cdr:nvSpPr>
        <cdr:cNvPr id="3" name="Rectangle 2"/>
        <cdr:cNvSpPr/>
      </cdr:nvSpPr>
      <cdr:spPr>
        <a:xfrm xmlns:a="http://schemas.openxmlformats.org/drawingml/2006/main">
          <a:off x="5164926" y="1911914"/>
          <a:ext cx="1022395" cy="267220"/>
        </a:xfrm>
        <a:prstGeom xmlns:a="http://schemas.openxmlformats.org/drawingml/2006/main" prst="rect">
          <a:avLst/>
        </a:prstGeom>
        <a:solidFill xmlns:a="http://schemas.openxmlformats.org/drawingml/2006/main">
          <a:schemeClr val="lt1">
            <a:alpha val="0"/>
          </a:schemeClr>
        </a:solidFill>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a:lstStyle xmlns:a="http://schemas.openxmlformats.org/drawingml/2006/main"/>
        <a:p xmlns:a="http://schemas.openxmlformats.org/drawingml/2006/main">
          <a:r>
            <a:rPr lang="en-ZA" b="1" dirty="0"/>
            <a:t>Tax</a:t>
          </a:r>
          <a:r>
            <a:rPr lang="en-ZA" b="1" baseline="0" dirty="0"/>
            <a:t> revenue </a:t>
          </a:r>
          <a:br>
            <a:rPr lang="en-ZA" b="1" baseline="0" dirty="0"/>
          </a:br>
          <a:r>
            <a:rPr lang="en-ZA" b="1" baseline="0" dirty="0"/>
            <a:t>to state</a:t>
          </a:r>
          <a:endParaRPr lang="en-ZA" b="1" dirty="0"/>
        </a:p>
      </cdr:txBody>
    </cdr:sp>
  </cdr:relSizeAnchor>
  <cdr:relSizeAnchor xmlns:cdr="http://schemas.openxmlformats.org/drawingml/2006/chartDrawing">
    <cdr:from>
      <cdr:x>0.66408</cdr:x>
      <cdr:y>0.05047</cdr:y>
    </cdr:from>
    <cdr:to>
      <cdr:x>1</cdr:x>
      <cdr:y>0.09519</cdr:y>
    </cdr:to>
    <cdr:sp macro="" textlink="">
      <cdr:nvSpPr>
        <cdr:cNvPr id="4" name="Rectangle 3"/>
        <cdr:cNvSpPr/>
      </cdr:nvSpPr>
      <cdr:spPr>
        <a:xfrm xmlns:a="http://schemas.openxmlformats.org/drawingml/2006/main">
          <a:off x="4108877" y="183722"/>
          <a:ext cx="2078445" cy="162786"/>
        </a:xfrm>
        <a:prstGeom xmlns:a="http://schemas.openxmlformats.org/drawingml/2006/main" prst="rect">
          <a:avLst/>
        </a:prstGeom>
        <a:solidFill xmlns:a="http://schemas.openxmlformats.org/drawingml/2006/main">
          <a:schemeClr val="lt1">
            <a:alpha val="0"/>
          </a:schemeClr>
        </a:solidFill>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a:lstStyle xmlns:a="http://schemas.openxmlformats.org/drawingml/2006/main"/>
        <a:p xmlns:a="http://schemas.openxmlformats.org/drawingml/2006/main">
          <a:r>
            <a:rPr lang="en-ZA" b="1" dirty="0"/>
            <a:t>Fee revenue </a:t>
          </a:r>
          <a:br>
            <a:rPr lang="en-ZA" b="1" dirty="0"/>
          </a:br>
          <a:r>
            <a:rPr lang="en-ZA" b="1" dirty="0"/>
            <a:t>to universities</a:t>
          </a:r>
        </a:p>
      </cdr:txBody>
    </cdr:sp>
  </cdr:relSizeAnchor>
  <cdr:relSizeAnchor xmlns:cdr="http://schemas.openxmlformats.org/drawingml/2006/chartDrawing">
    <cdr:from>
      <cdr:x>0.83476</cdr:x>
      <cdr:y>0.18894</cdr:y>
    </cdr:from>
    <cdr:to>
      <cdr:x>1</cdr:x>
      <cdr:y>0.40654</cdr:y>
    </cdr:to>
    <cdr:sp macro="" textlink="">
      <cdr:nvSpPr>
        <cdr:cNvPr id="6" name="Rectangle 5"/>
        <cdr:cNvSpPr/>
      </cdr:nvSpPr>
      <cdr:spPr>
        <a:xfrm xmlns:a="http://schemas.openxmlformats.org/drawingml/2006/main">
          <a:off x="5164927" y="687778"/>
          <a:ext cx="1022395" cy="792088"/>
        </a:xfrm>
        <a:prstGeom xmlns:a="http://schemas.openxmlformats.org/drawingml/2006/main" prst="rect">
          <a:avLst/>
        </a:prstGeom>
        <a:solidFill xmlns:a="http://schemas.openxmlformats.org/drawingml/2006/main">
          <a:schemeClr val="lt1">
            <a:alpha val="0"/>
          </a:schemeClr>
        </a:solidFill>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a:lstStyle xmlns:a="http://schemas.openxmlformats.org/drawingml/2006/main"/>
        <a:p xmlns:a="http://schemas.openxmlformats.org/drawingml/2006/main">
          <a:r>
            <a:rPr lang="en-ZA" b="1" dirty="0"/>
            <a:t>Subsidy transfers </a:t>
          </a:r>
          <a:br>
            <a:rPr lang="en-ZA" b="1" dirty="0"/>
          </a:br>
          <a:r>
            <a:rPr lang="en-ZA" b="1" dirty="0"/>
            <a:t>to universities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30C1474-9C6C-4569-8BEA-6FE8D769062A}" type="datetimeFigureOut">
              <a:rPr lang="en-ZA" smtClean="0"/>
              <a:pPr/>
              <a:t>2016/08/10</a:t>
            </a:fld>
            <a:endParaRPr lang="en-ZA"/>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592DE193-8CC5-4D94-8BFA-BF8581E710D7}" type="slidenum">
              <a:rPr lang="en-ZA" smtClean="0"/>
              <a:pPr/>
              <a:t>‹#›</a:t>
            </a:fld>
            <a:endParaRPr lang="en-ZA"/>
          </a:p>
        </p:txBody>
      </p:sp>
    </p:spTree>
    <p:extLst>
      <p:ext uri="{BB962C8B-B14F-4D97-AF65-F5344CB8AC3E}">
        <p14:creationId xmlns:p14="http://schemas.microsoft.com/office/powerpoint/2010/main" val="1970074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22C9FB0-3A7E-4355-9B61-62A222F2AA8F}" type="datetimeFigureOut">
              <a:rPr lang="en-ZA" smtClean="0"/>
              <a:pPr/>
              <a:t>2016/08/10</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F04E295-6BC3-43BD-A872-73B876B9C808}" type="slidenum">
              <a:rPr lang="en-ZA" smtClean="0"/>
              <a:pPr/>
              <a:t>‹#›</a:t>
            </a:fld>
            <a:endParaRPr lang="en-ZA"/>
          </a:p>
        </p:txBody>
      </p:sp>
    </p:spTree>
    <p:extLst>
      <p:ext uri="{BB962C8B-B14F-4D97-AF65-F5344CB8AC3E}">
        <p14:creationId xmlns:p14="http://schemas.microsoft.com/office/powerpoint/2010/main" val="420378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426963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464963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B138E7-3FA0-41E7-BE20-796F1F2FB546}" type="slidenum">
              <a:rPr lang="en-US" smtClean="0"/>
              <a:pPr/>
              <a:t>4</a:t>
            </a:fld>
            <a:endParaRPr lang="en-US" dirty="0"/>
          </a:p>
        </p:txBody>
      </p:sp>
    </p:spTree>
    <p:extLst>
      <p:ext uri="{BB962C8B-B14F-4D97-AF65-F5344CB8AC3E}">
        <p14:creationId xmlns:p14="http://schemas.microsoft.com/office/powerpoint/2010/main" val="1946410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31420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466148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60714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984291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93264337-1B16-4510-AC76-76D24EA2D847}" type="slidenum">
              <a:rPr lang="en-ZA" smtClean="0">
                <a:solidFill>
                  <a:prstClr val="black"/>
                </a:solidFill>
              </a:rPr>
              <a:pPr/>
              <a:t>12</a:t>
            </a:fld>
            <a:endParaRPr lang="en-ZA" dirty="0">
              <a:solidFill>
                <a:prstClr val="black"/>
              </a:solidFill>
            </a:endParaRPr>
          </a:p>
        </p:txBody>
      </p:sp>
    </p:spTree>
    <p:extLst>
      <p:ext uri="{BB962C8B-B14F-4D97-AF65-F5344CB8AC3E}">
        <p14:creationId xmlns:p14="http://schemas.microsoft.com/office/powerpoint/2010/main" val="1462300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BB5785-3B48-48B1-8D18-D4D8DB09A68F}" type="slidenum">
              <a:rPr lang="en-ZA">
                <a:solidFill>
                  <a:prstClr val="black"/>
                </a:solidFill>
              </a:rPr>
              <a:pPr>
                <a:defRPr/>
              </a:pPr>
              <a:t>14</a:t>
            </a:fld>
            <a:endParaRPr lang="en-ZA">
              <a:solidFill>
                <a:prstClr val="black"/>
              </a:solidFill>
            </a:endParaRPr>
          </a:p>
        </p:txBody>
      </p:sp>
    </p:spTree>
    <p:extLst>
      <p:ext uri="{BB962C8B-B14F-4D97-AF65-F5344CB8AC3E}">
        <p14:creationId xmlns:p14="http://schemas.microsoft.com/office/powerpoint/2010/main" val="4010570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246352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846561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06E8C-AB22-4878-99A8-E18CCB440776}" type="slidenum">
              <a:rPr lang="en-US">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950144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3115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31157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925863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52946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3115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31157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31157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561100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09B138E7-3FA0-41E7-BE20-796F1F2FB54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426963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ver">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Title 8"/>
          <p:cNvSpPr>
            <a:spLocks noGrp="1"/>
          </p:cNvSpPr>
          <p:nvPr>
            <p:ph type="ctrTitle" hasCustomPrompt="1"/>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dirty="0"/>
              <a:t>Click to add title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pic>
        <p:nvPicPr>
          <p:cNvPr id="14" name="Picture 13" descr="chet_logo.jpg"/>
          <p:cNvPicPr>
            <a:picLocks noChangeAspect="1"/>
          </p:cNvPicPr>
          <p:nvPr userDrawn="1"/>
        </p:nvPicPr>
        <p:blipFill>
          <a:blip r:embed="rId2" cstate="print"/>
          <a:stretch>
            <a:fillRect/>
          </a:stretch>
        </p:blipFill>
        <p:spPr>
          <a:xfrm>
            <a:off x="0" y="0"/>
            <a:ext cx="9144000" cy="10515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219200"/>
            <a:ext cx="8515672" cy="5257800"/>
          </a:xfrm>
        </p:spPr>
        <p:txBody>
          <a:bodyPr>
            <a:noAutofit/>
          </a:bodyPr>
          <a:lstStyle>
            <a:lvl1pPr>
              <a:spcBef>
                <a:spcPts val="0"/>
              </a:spcBef>
              <a:buNone/>
              <a:defRPr sz="1800"/>
            </a:lvl1pPr>
            <a:extLst/>
          </a:lstStyle>
          <a:p>
            <a:pPr lvl="0" eaLnBrk="1" latinLnBrk="0" hangingPunct="1"/>
            <a:r>
              <a:rPr lang="en-US" dirty="0"/>
              <a:t>Click to edit Master text styles</a:t>
            </a:r>
          </a:p>
        </p:txBody>
      </p:sp>
      <p:sp>
        <p:nvSpPr>
          <p:cNvPr id="6"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
        <p:nvSpPr>
          <p:cNvPr id="5" name="Title Placeholder 1"/>
          <p:cNvSpPr>
            <a:spLocks noGrp="1"/>
          </p:cNvSpPr>
          <p:nvPr>
            <p:ph type="title"/>
          </p:nvPr>
        </p:nvSpPr>
        <p:spPr>
          <a:xfrm>
            <a:off x="251520" y="0"/>
            <a:ext cx="8058472" cy="980728"/>
          </a:xfrm>
          <a:prstGeom prst="rect">
            <a:avLst/>
          </a:prstGeom>
        </p:spPr>
        <p:txBody>
          <a:bodyPr vert="horz" lIns="91440" tIns="45720" rIns="91440" bIns="45720" rtlCol="0" anchor="ctr">
            <a:normAutofit/>
            <a:scene3d>
              <a:camera prst="orthographicFront"/>
              <a:lightRig rig="soft" dir="t"/>
            </a:scene3d>
            <a:sp3d prstMaterial="softEdge"/>
          </a:bodyPr>
          <a:lstStyle>
            <a:lvl1pPr>
              <a:defRPr>
                <a:ln>
                  <a:noFill/>
                </a:ln>
                <a:solidFill>
                  <a:srgbClr val="E6381D"/>
                </a:solidFill>
                <a:effectLst/>
              </a:defRPr>
            </a:lvl1pPr>
          </a:lstStyle>
          <a:p>
            <a:r>
              <a:rPr lang="en-US" dirty="0"/>
              <a:t>Click to edit Master title style</a:t>
            </a:r>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slide single 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219200"/>
            <a:ext cx="8515672" cy="5257800"/>
          </a:xfrm>
        </p:spPr>
        <p:txBody>
          <a:bodyPr>
            <a:noAutofit/>
          </a:bodyPr>
          <a:lstStyle>
            <a:lvl1pPr marL="396000" indent="-284400">
              <a:spcBef>
                <a:spcPts val="0"/>
              </a:spcBef>
              <a:buClr>
                <a:schemeClr val="accent1">
                  <a:lumMod val="75000"/>
                </a:schemeClr>
              </a:buClr>
              <a:buFont typeface="Arial" pitchFamily="34" charset="0"/>
              <a:buChar char="•"/>
              <a:defRPr sz="1800"/>
            </a:lvl1pPr>
            <a:lvl2pPr>
              <a:buClr>
                <a:schemeClr val="accent1">
                  <a:lumMod val="75000"/>
                </a:schemeClr>
              </a:buClr>
              <a:defRPr sz="1800"/>
            </a:lvl2pPr>
            <a:lvl3pPr marL="859536" indent="-228600">
              <a:buClr>
                <a:schemeClr val="accent1">
                  <a:lumMod val="75000"/>
                </a:schemeClr>
              </a:buClr>
              <a:buFont typeface="Wingdings 2" pitchFamily="18" charset="2"/>
              <a:buChar char=""/>
              <a:defRPr sz="1800"/>
            </a:lvl3pPr>
            <a:lvl4pPr marL="1143000" indent="-228600">
              <a:buClr>
                <a:schemeClr val="accent1">
                  <a:lumMod val="75000"/>
                </a:schemeClr>
              </a:buClr>
              <a:buFont typeface="Wingdings 2" pitchFamily="18" charset="2"/>
              <a:buChar char=""/>
              <a:defRPr sz="1800"/>
            </a:lvl4pPr>
            <a:lvl5pPr marL="1371600" indent="-228600">
              <a:buClr>
                <a:schemeClr val="accent1">
                  <a:lumMod val="75000"/>
                </a:schemeClr>
              </a:buClr>
              <a:buFont typeface="Wingdings 2" pitchFamily="18" charset="2"/>
              <a:buChar char=""/>
              <a:defRPr sz="1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Title 6"/>
          <p:cNvSpPr>
            <a:spLocks noGrp="1"/>
          </p:cNvSpPr>
          <p:nvPr>
            <p:ph type="title"/>
          </p:nvPr>
        </p:nvSpPr>
        <p:spPr>
          <a:xfrm>
            <a:off x="323528" y="312222"/>
            <a:ext cx="7372672" cy="369332"/>
          </a:xfrm>
        </p:spPr>
        <p:txBody>
          <a:bodyPr rtlCol="0"/>
          <a:lstStyle>
            <a:lvl1pPr>
              <a:defRPr sz="2400">
                <a:solidFill>
                  <a:srgbClr val="E6381D"/>
                </a:solidFill>
                <a:effectLst/>
              </a:defRPr>
            </a:lvl1pPr>
            <a:extLst/>
          </a:lstStyle>
          <a:p>
            <a:r>
              <a:rPr kumimoji="0" lang="en-US" dirty="0"/>
              <a:t>Click to edit Master title style</a:t>
            </a:r>
          </a:p>
        </p:txBody>
      </p:sp>
      <p:sp>
        <p:nvSpPr>
          <p:cNvPr id="10"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extLst>
      <p:ext uri="{BB962C8B-B14F-4D97-AF65-F5344CB8AC3E}">
        <p14:creationId xmlns:p14="http://schemas.microsoft.com/office/powerpoint/2010/main" val="1710854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ullet slide double 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8686800" cy="5257800"/>
          </a:xfrm>
        </p:spPr>
        <p:txBody>
          <a:bodyPr>
            <a:noAutofit/>
          </a:bodyPr>
          <a:lstStyle>
            <a:lvl1pPr marL="396000" indent="-284400">
              <a:spcBef>
                <a:spcPts val="0"/>
              </a:spcBef>
              <a:buClr>
                <a:schemeClr val="accent1">
                  <a:lumMod val="75000"/>
                </a:schemeClr>
              </a:buClr>
              <a:buFont typeface="Arial" pitchFamily="34" charset="0"/>
              <a:buChar char="•"/>
              <a:defRPr sz="1800"/>
            </a:lvl1pPr>
            <a:lvl2pPr>
              <a:buClr>
                <a:schemeClr val="accent1">
                  <a:lumMod val="75000"/>
                </a:schemeClr>
              </a:buClr>
              <a:defRPr sz="1800"/>
            </a:lvl2pPr>
            <a:lvl3pPr marL="859536" indent="-228600">
              <a:buClr>
                <a:schemeClr val="accent1">
                  <a:lumMod val="75000"/>
                </a:schemeClr>
              </a:buClr>
              <a:buFont typeface="Wingdings 2" pitchFamily="18" charset="2"/>
              <a:buChar char=""/>
              <a:defRPr sz="1800"/>
            </a:lvl3pPr>
            <a:lvl4pPr marL="1143000" indent="-228600">
              <a:buClr>
                <a:schemeClr val="accent1">
                  <a:lumMod val="75000"/>
                </a:schemeClr>
              </a:buClr>
              <a:buFont typeface="Wingdings 2" pitchFamily="18" charset="2"/>
              <a:buChar char=""/>
              <a:defRPr sz="1800"/>
            </a:lvl4pPr>
            <a:lvl5pPr marL="1371600" indent="-228600">
              <a:buClr>
                <a:schemeClr val="accent1">
                  <a:lumMod val="75000"/>
                </a:schemeClr>
              </a:buClr>
              <a:buFont typeface="Wingdings 2" pitchFamily="18" charset="2"/>
              <a:buChar char=""/>
              <a:defRPr sz="1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Title 6"/>
          <p:cNvSpPr>
            <a:spLocks noGrp="1"/>
          </p:cNvSpPr>
          <p:nvPr>
            <p:ph type="title" hasCustomPrompt="1"/>
          </p:nvPr>
        </p:nvSpPr>
        <p:spPr>
          <a:xfrm>
            <a:off x="261938" y="457200"/>
            <a:ext cx="7510462" cy="347226"/>
          </a:xfrm>
        </p:spPr>
        <p:txBody>
          <a:bodyPr rtlCol="0"/>
          <a:lstStyle>
            <a:lvl1pPr algn="l">
              <a:lnSpc>
                <a:spcPts val="2400"/>
              </a:lnSpc>
              <a:defRPr sz="2400">
                <a:solidFill>
                  <a:schemeClr val="tx1">
                    <a:lumMod val="75000"/>
                    <a:lumOff val="25000"/>
                  </a:schemeClr>
                </a:solidFill>
                <a:effectLst/>
              </a:defRPr>
            </a:lvl1pPr>
            <a:extLst/>
          </a:lstStyle>
          <a:p>
            <a:r>
              <a:rPr kumimoji="0" lang="en-US" dirty="0"/>
              <a:t>Click to edit Master title style</a:t>
            </a:r>
            <a:br>
              <a:rPr kumimoji="0" lang="en-US" dirty="0"/>
            </a:br>
            <a:r>
              <a:rPr kumimoji="0" lang="en-US" dirty="0"/>
              <a:t>with double heading</a:t>
            </a:r>
          </a:p>
        </p:txBody>
      </p:sp>
      <p:sp>
        <p:nvSpPr>
          <p:cNvPr id="8"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xt slide double 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8686800" cy="5257800"/>
          </a:xfrm>
        </p:spPr>
        <p:txBody>
          <a:bodyPr>
            <a:noAutofit/>
          </a:bodyPr>
          <a:lstStyle>
            <a:lvl1pPr marL="395478" indent="-285750" eaLnBrk="1" latinLnBrk="0" hangingPunct="1">
              <a:spcBef>
                <a:spcPts val="0"/>
              </a:spcBef>
              <a:buFont typeface="Arial" pitchFamily="34" charset="0"/>
              <a:buNone/>
              <a:defRPr sz="1800">
                <a:solidFill>
                  <a:schemeClr val="tx1">
                    <a:lumMod val="95000"/>
                    <a:lumOff val="5000"/>
                  </a:schemeClr>
                </a:solidFill>
              </a:defRPr>
            </a:lvl1pPr>
            <a:lvl2pPr eaLnBrk="1" latinLnBrk="0" hangingPunct="1">
              <a:defRPr sz="1800"/>
            </a:lvl2pPr>
            <a:lvl3pPr eaLnBrk="1" latinLnBrk="0" hangingPunct="1">
              <a:defRPr sz="1800"/>
            </a:lvl3pPr>
            <a:lvl4pPr eaLnBrk="1" latinLnBrk="0" hangingPunct="1">
              <a:defRPr sz="1800"/>
            </a:lvl4pPr>
            <a:lvl5pPr eaLnBrk="1" latinLnBrk="0" hangingPunct="1">
              <a:defRPr sz="1800"/>
            </a:lvl5pPr>
            <a:extLst/>
          </a:lstStyle>
          <a:p>
            <a:pPr lvl="0" eaLnBrk="1" latinLnBrk="0" hangingPunct="1"/>
            <a:r>
              <a:rPr lang="en-US" dirty="0"/>
              <a:t>Click to edit Master text styles</a:t>
            </a:r>
          </a:p>
          <a:p>
            <a:pPr lvl="0" eaLnBrk="1" latinLnBrk="0" hangingPunct="1"/>
            <a:endParaRPr lang="en-US" dirty="0"/>
          </a:p>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a:p>
            <a:pPr lvl="0" eaLnBrk="1" latinLnBrk="0" hangingPunct="1"/>
            <a:endParaRPr lang="en-US" dirty="0"/>
          </a:p>
        </p:txBody>
      </p:sp>
      <p:sp>
        <p:nvSpPr>
          <p:cNvPr id="7" name="Title 6"/>
          <p:cNvSpPr>
            <a:spLocks noGrp="1"/>
          </p:cNvSpPr>
          <p:nvPr>
            <p:ph type="title" hasCustomPrompt="1"/>
          </p:nvPr>
        </p:nvSpPr>
        <p:spPr>
          <a:xfrm>
            <a:off x="261938" y="457200"/>
            <a:ext cx="7510462" cy="347226"/>
          </a:xfrm>
        </p:spPr>
        <p:txBody>
          <a:bodyPr rtlCol="0"/>
          <a:lstStyle>
            <a:lvl1pPr>
              <a:lnSpc>
                <a:spcPts val="2400"/>
              </a:lnSpc>
              <a:defRPr sz="2400">
                <a:effectLst/>
              </a:defRPr>
            </a:lvl1pPr>
            <a:extLst/>
          </a:lstStyle>
          <a:p>
            <a:r>
              <a:rPr kumimoji="0" lang="en-US" dirty="0"/>
              <a:t>Click to edit Master title style</a:t>
            </a:r>
            <a:br>
              <a:rPr kumimoji="0" lang="en-US" dirty="0"/>
            </a:br>
            <a:r>
              <a:rPr kumimoji="0" lang="en-US" dirty="0"/>
              <a:t>with double heading</a:t>
            </a:r>
          </a:p>
        </p:txBody>
      </p:sp>
      <p:sp>
        <p:nvSpPr>
          <p:cNvPr id="8"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_whit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032" y="6407944"/>
            <a:ext cx="1920240" cy="365760"/>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4380072" y="6407944"/>
            <a:ext cx="2350681"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5BBC35B-A44B-4119-B8DA-DE9E3DFADA20}" type="slidenum">
              <a:rPr lang="en-US" smtClean="0">
                <a:solidFill>
                  <a:srgbClr val="464646"/>
                </a:solidFill>
              </a:rPr>
              <a:pPr/>
              <a:t>‹#›</a:t>
            </a:fld>
            <a:endParaRPr lang="en-US">
              <a:solidFill>
                <a:srgbClr val="464646"/>
              </a:solidFill>
            </a:endParaRPr>
          </a:p>
        </p:txBody>
      </p:sp>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ZA">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ZA">
              <a:solidFill>
                <a:prstClr val="black"/>
              </a:solidFill>
            </a:endParaRPr>
          </a:p>
        </p:txBody>
      </p:sp>
      <p:sp>
        <p:nvSpPr>
          <p:cNvPr id="9"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a:xfrm>
            <a:off x="685800" y="6248400"/>
            <a:ext cx="1905000" cy="457200"/>
          </a:xfrm>
          <a:prstGeom prst="rect">
            <a:avLst/>
          </a:prstGeom>
        </p:spPr>
        <p:txBody>
          <a:bodyPr/>
          <a:lstStyle>
            <a:lvl1pPr>
              <a:defRPr/>
            </a:lvl1pPr>
          </a:lstStyle>
          <a:p>
            <a:endParaRPr lang="en-GB">
              <a:solidFill>
                <a:srgbClr val="000000"/>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000000"/>
              </a:solidFill>
            </a:endParaRPr>
          </a:p>
        </p:txBody>
      </p:sp>
      <p:sp>
        <p:nvSpPr>
          <p:cNvPr id="7" name="Slide Number Placeholder 5"/>
          <p:cNvSpPr>
            <a:spLocks noGrp="1"/>
          </p:cNvSpPr>
          <p:nvPr>
            <p:ph type="sldNum" sz="quarter" idx="12"/>
          </p:nvPr>
        </p:nvSpPr>
        <p:spPr>
          <a:xfrm>
            <a:off x="7884368" y="6407944"/>
            <a:ext cx="1128664" cy="365125"/>
          </a:xfrm>
        </p:spPr>
        <p:txBody>
          <a:bodyPr/>
          <a:lstStyle>
            <a:lvl1pPr algn="ctr">
              <a:defRPr sz="2000" b="1"/>
            </a:lvl1pPr>
            <a:extLst/>
          </a:lstStyle>
          <a:p>
            <a:pPr algn="r"/>
            <a:fld id="{D5BBC35B-A44B-4119-B8DA-DE9E3DFADA20}" type="slidenum">
              <a:rPr lang="en-US" smtClean="0">
                <a:solidFill>
                  <a:srgbClr val="464646"/>
                </a:solidFill>
              </a:rPr>
              <a:pPr algn="r"/>
              <a:t>‹#›</a:t>
            </a:fld>
            <a:endParaRPr lang="en-US" sz="2400" dirty="0">
              <a:solidFill>
                <a:srgbClr val="464646"/>
              </a:solidFill>
            </a:endParaRPr>
          </a:p>
        </p:txBody>
      </p:sp>
    </p:spTree>
    <p:extLst>
      <p:ext uri="{BB962C8B-B14F-4D97-AF65-F5344CB8AC3E}">
        <p14:creationId xmlns:p14="http://schemas.microsoft.com/office/powerpoint/2010/main" val="4272970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2584561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41527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2168174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328546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8" name="Footer Placeholder 7"/>
          <p:cNvSpPr>
            <a:spLocks noGrp="1"/>
          </p:cNvSpPr>
          <p:nvPr>
            <p:ph type="ftr" sz="quarter" idx="11"/>
          </p:nvPr>
        </p:nvSpPr>
        <p:spPr/>
        <p:txBody>
          <a:bodyPr/>
          <a:lstStyle/>
          <a:p>
            <a:endParaRPr lang="en-ZA">
              <a:solidFill>
                <a:prstClr val="black">
                  <a:tint val="75000"/>
                </a:prstClr>
              </a:solidFill>
            </a:endParaRPr>
          </a:p>
        </p:txBody>
      </p:sp>
      <p:sp>
        <p:nvSpPr>
          <p:cNvPr id="9" name="Slide Number Placeholder 8"/>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366618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4" name="Footer Placeholder 3"/>
          <p:cNvSpPr>
            <a:spLocks noGrp="1"/>
          </p:cNvSpPr>
          <p:nvPr>
            <p:ph type="ftr" sz="quarter" idx="11"/>
          </p:nvPr>
        </p:nvSpPr>
        <p:spPr/>
        <p:txBody>
          <a:bodyPr/>
          <a:lstStyle/>
          <a:p>
            <a:endParaRPr lang="en-ZA">
              <a:solidFill>
                <a:prstClr val="black">
                  <a:tint val="75000"/>
                </a:prstClr>
              </a:solidFill>
            </a:endParaRPr>
          </a:p>
        </p:txBody>
      </p:sp>
      <p:sp>
        <p:nvSpPr>
          <p:cNvPr id="5" name="Slide Number Placeholder 4"/>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853258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3" name="Footer Placeholder 2"/>
          <p:cNvSpPr>
            <a:spLocks noGrp="1"/>
          </p:cNvSpPr>
          <p:nvPr>
            <p:ph type="ftr" sz="quarter" idx="11"/>
          </p:nvPr>
        </p:nvSpPr>
        <p:spPr/>
        <p:txBody>
          <a:bodyPr/>
          <a:lstStyle/>
          <a:p>
            <a:endParaRPr lang="en-ZA">
              <a:solidFill>
                <a:prstClr val="black">
                  <a:tint val="75000"/>
                </a:prstClr>
              </a:solidFill>
            </a:endParaRPr>
          </a:p>
        </p:txBody>
      </p:sp>
      <p:sp>
        <p:nvSpPr>
          <p:cNvPr id="4" name="Slide Number Placeholder 3"/>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490686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4272301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6" name="Footer Placeholder 5"/>
          <p:cNvSpPr>
            <a:spLocks noGrp="1"/>
          </p:cNvSpPr>
          <p:nvPr>
            <p:ph type="ftr" sz="quarter" idx="11"/>
          </p:nvPr>
        </p:nvSpPr>
        <p:spPr/>
        <p:txBody>
          <a:bodyPr/>
          <a:lstStyle/>
          <a:p>
            <a:endParaRPr lang="en-ZA">
              <a:solidFill>
                <a:prstClr val="black">
                  <a:tint val="75000"/>
                </a:prstClr>
              </a:solidFill>
            </a:endParaRPr>
          </a:p>
        </p:txBody>
      </p:sp>
      <p:sp>
        <p:nvSpPr>
          <p:cNvPr id="7" name="Slide Number Placeholder 6"/>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676873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1575913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11"/>
          </p:nvPr>
        </p:nvSpPr>
        <p:spPr/>
        <p:txBody>
          <a:bodyPr/>
          <a:lstStyle/>
          <a:p>
            <a:endParaRPr lang="en-ZA">
              <a:solidFill>
                <a:prstClr val="black">
                  <a:tint val="75000"/>
                </a:prstClr>
              </a:solidFill>
            </a:endParaRPr>
          </a:p>
        </p:txBody>
      </p:sp>
      <p:sp>
        <p:nvSpPr>
          <p:cNvPr id="6" name="Slide Number Placeholder 5"/>
          <p:cNvSpPr>
            <a:spLocks noGrp="1"/>
          </p:cNvSpPr>
          <p:nvPr>
            <p:ph type="sldNum" sz="quarter" idx="12"/>
          </p:nvPr>
        </p:nvSpPr>
        <p:spPr/>
        <p:txBody>
          <a:body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2596582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261938" y="311939"/>
            <a:ext cx="7434262" cy="369332"/>
          </a:xfrm>
          <a:prstGeom prst="rect">
            <a:avLst/>
          </a:prstGeom>
        </p:spPr>
        <p:txBody>
          <a:bodyPr vert="horz" wrap="square" lIns="0" tIns="0" rIns="0" bIns="0" anchor="ctr">
            <a:spAutoFit/>
            <a:scene3d>
              <a:camera prst="orthographicFront"/>
              <a:lightRig rig="soft" dir="t"/>
            </a:scene3d>
            <a:sp3d prstMaterial="softEdge"/>
          </a:bodyPr>
          <a:lstStyle/>
          <a:p>
            <a:r>
              <a:rPr kumimoji="0" lang="en-US" dirty="0"/>
              <a:t>Click to edit Master title style</a:t>
            </a:r>
          </a:p>
        </p:txBody>
      </p:sp>
      <p:sp>
        <p:nvSpPr>
          <p:cNvPr id="30" name="Text Placeholder 29"/>
          <p:cNvSpPr>
            <a:spLocks noGrp="1"/>
          </p:cNvSpPr>
          <p:nvPr>
            <p:ph type="body" idx="1"/>
          </p:nvPr>
        </p:nvSpPr>
        <p:spPr>
          <a:xfrm>
            <a:off x="152400" y="1219200"/>
            <a:ext cx="8686800" cy="4525963"/>
          </a:xfrm>
          <a:prstGeom prst="rect">
            <a:avLst/>
          </a:prstGeom>
        </p:spPr>
        <p:txBody>
          <a:bodyPr vert="horz" lIns="0" tIns="0" rIns="0" bIns="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a:p>
            <a:pPr lvl="4" eaLnBrk="1" latinLnBrk="0" hangingPunct="1"/>
            <a:endParaRPr kumimoji="0" lang="en-US" dirty="0"/>
          </a:p>
          <a:p>
            <a:pPr lvl="4" eaLnBrk="1" latinLnBrk="0" hangingPunct="1"/>
            <a:r>
              <a:rPr kumimoji="0" lang="en-US" dirty="0"/>
              <a:t>hyperlink</a:t>
            </a:r>
          </a:p>
        </p:txBody>
      </p:sp>
      <p:sp>
        <p:nvSpPr>
          <p:cNvPr id="18" name="Slide Number Placeholder 17"/>
          <p:cNvSpPr>
            <a:spLocks noGrp="1"/>
          </p:cNvSpPr>
          <p:nvPr>
            <p:ph type="sldNum" sz="quarter" idx="4"/>
          </p:nvPr>
        </p:nvSpPr>
        <p:spPr>
          <a:xfrm>
            <a:off x="7956376" y="6407944"/>
            <a:ext cx="1056656" cy="365125"/>
          </a:xfrm>
          <a:prstGeom prst="rect">
            <a:avLst/>
          </a:prstGeom>
        </p:spPr>
        <p:txBody>
          <a:bodyPr vert="horz" anchor="b"/>
          <a:lstStyle>
            <a:lvl1pPr algn="r" eaLnBrk="1" latinLnBrk="0" hangingPunct="1">
              <a:defRPr kumimoji="0" sz="1000" b="0">
                <a:solidFill>
                  <a:schemeClr val="tx2"/>
                </a:solidFill>
              </a:defRPr>
            </a:lvl1pPr>
            <a:extLst/>
          </a:lstStyle>
          <a:p>
            <a:r>
              <a:rPr lang="en-US" dirty="0">
                <a:solidFill>
                  <a:srgbClr val="464646"/>
                </a:solidFill>
              </a:rPr>
              <a:t>Slide </a:t>
            </a:r>
            <a:fld id="{D5BBC35B-A44B-4119-B8DA-DE9E3DFADA20}" type="slidenum">
              <a:rPr lang="en-US" sz="1600" b="1" smtClean="0">
                <a:solidFill>
                  <a:srgbClr val="464646"/>
                </a:solidFill>
              </a:rPr>
              <a:pPr/>
              <a:t>‹#›</a:t>
            </a:fld>
            <a:endParaRPr lang="en-US" b="1" dirty="0">
              <a:solidFill>
                <a:srgbClr val="464646"/>
              </a:solidFill>
            </a:endParaRPr>
          </a:p>
        </p:txBody>
      </p:sp>
      <p:pic>
        <p:nvPicPr>
          <p:cNvPr id="19" name="Content Placeholder 6" descr="chet logo.jpg"/>
          <p:cNvPicPr>
            <a:picLocks noChangeAspect="1"/>
          </p:cNvPicPr>
          <p:nvPr userDrawn="1"/>
        </p:nvPicPr>
        <p:blipFill>
          <a:blip r:embed="rId11" cstate="print"/>
          <a:stretch>
            <a:fillRect/>
          </a:stretch>
        </p:blipFill>
        <p:spPr>
          <a:xfrm>
            <a:off x="7795647" y="273803"/>
            <a:ext cx="1301754" cy="38100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812" r:id="rId8"/>
    <p:sldLayoutId id="2147483837" r:id="rId9"/>
  </p:sldLayoutIdLst>
  <p:hf hdr="0" ftr="0" dt="0"/>
  <p:txStyles>
    <p:titleStyle>
      <a:lvl1pPr algn="l" rtl="0" eaLnBrk="1" latinLnBrk="0" hangingPunct="1">
        <a:spcBef>
          <a:spcPct val="0"/>
        </a:spcBef>
        <a:buNone/>
        <a:defRPr kumimoji="0" sz="2400" b="1" kern="1200">
          <a:solidFill>
            <a:schemeClr val="tx2"/>
          </a:solidFill>
          <a:effectLst/>
          <a:latin typeface="+mj-lt"/>
          <a:ea typeface="+mj-ea"/>
          <a:cs typeface="+mj-cs"/>
        </a:defRPr>
      </a:lvl1pPr>
      <a:extLst/>
    </p:titleStyle>
    <p:bodyStyle>
      <a:lvl1pPr marL="396000" indent="-284400" algn="l" rtl="0" eaLnBrk="1" latinLnBrk="0" hangingPunct="1">
        <a:lnSpc>
          <a:spcPct val="120000"/>
        </a:lnSpc>
        <a:spcBef>
          <a:spcPts val="400"/>
        </a:spcBef>
        <a:spcAft>
          <a:spcPts val="0"/>
        </a:spcAft>
        <a:buClr>
          <a:schemeClr val="accent1">
            <a:lumMod val="75000"/>
          </a:schemeClr>
        </a:buClr>
        <a:buSzPct val="100000"/>
        <a:buFont typeface="Arial" pitchFamily="34" charset="0"/>
        <a:buChar char="•"/>
        <a:defRPr kumimoji="0" lang="en-US" sz="1600" kern="1200" dirty="0" smtClean="0">
          <a:solidFill>
            <a:schemeClr val="tx1"/>
          </a:solidFill>
          <a:latin typeface="+mn-lt"/>
          <a:ea typeface="+mn-ea"/>
          <a:cs typeface="+mn-cs"/>
        </a:defRPr>
      </a:lvl1pPr>
      <a:lvl2pPr marL="684000" indent="-284400" algn="l" rtl="0" eaLnBrk="1" latinLnBrk="0" hangingPunct="1">
        <a:lnSpc>
          <a:spcPct val="120000"/>
        </a:lnSpc>
        <a:spcBef>
          <a:spcPts val="0"/>
        </a:spcBef>
        <a:buClr>
          <a:schemeClr val="accent1">
            <a:lumMod val="75000"/>
          </a:schemeClr>
        </a:buClr>
        <a:buFont typeface="Verdana"/>
        <a:buChar char="◦"/>
        <a:defRPr kumimoji="0" sz="1600" kern="1200">
          <a:solidFill>
            <a:schemeClr val="tx1"/>
          </a:solidFill>
          <a:latin typeface="+mn-lt"/>
          <a:ea typeface="+mn-ea"/>
          <a:cs typeface="+mn-cs"/>
        </a:defRPr>
      </a:lvl2pPr>
      <a:lvl3pPr marL="859536" indent="-228600" algn="l" rtl="0" eaLnBrk="1" latinLnBrk="0" hangingPunct="1">
        <a:lnSpc>
          <a:spcPct val="120000"/>
        </a:lnSpc>
        <a:spcBef>
          <a:spcPts val="350"/>
        </a:spcBef>
        <a:buClr>
          <a:schemeClr val="accent1">
            <a:lumMod val="75000"/>
          </a:schemeClr>
        </a:buClr>
        <a:buSzPct val="100000"/>
        <a:buFont typeface="Wingdings 2" pitchFamily="18" charset="2"/>
        <a:buChar char=""/>
        <a:defRPr kumimoji="0" sz="1600" kern="1200">
          <a:solidFill>
            <a:schemeClr val="tx1"/>
          </a:solidFill>
          <a:latin typeface="+mn-lt"/>
          <a:ea typeface="+mn-ea"/>
          <a:cs typeface="+mn-cs"/>
        </a:defRPr>
      </a:lvl3pPr>
      <a:lvl4pPr marL="1143000" indent="-228600" algn="l" rtl="0" eaLnBrk="1" latinLnBrk="0" hangingPunct="1">
        <a:lnSpc>
          <a:spcPct val="120000"/>
        </a:lnSpc>
        <a:spcBef>
          <a:spcPts val="350"/>
        </a:spcBef>
        <a:buClr>
          <a:schemeClr val="accent1">
            <a:lumMod val="75000"/>
          </a:schemeClr>
        </a:buClr>
        <a:buFont typeface="Wingdings 2"/>
        <a:buChar char=""/>
        <a:defRPr kumimoji="0" sz="1600" kern="1200">
          <a:solidFill>
            <a:schemeClr val="tx1"/>
          </a:solidFill>
          <a:latin typeface="+mn-lt"/>
          <a:ea typeface="+mn-ea"/>
          <a:cs typeface="+mn-cs"/>
        </a:defRPr>
      </a:lvl4pPr>
      <a:lvl5pPr marL="1143000" indent="0" algn="l" rtl="0" eaLnBrk="1" latinLnBrk="0" hangingPunct="1">
        <a:lnSpc>
          <a:spcPct val="120000"/>
        </a:lnSpc>
        <a:spcBef>
          <a:spcPts val="350"/>
        </a:spcBef>
        <a:buClr>
          <a:schemeClr val="accent1">
            <a:lumMod val="75000"/>
          </a:schemeClr>
        </a:buClr>
        <a:buFont typeface="Wingdings 2"/>
        <a:buNone/>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A4857-B47D-4EAE-B121-D0BA9D50AE4E}" type="datetimeFigureOut">
              <a:rPr lang="en-ZA" smtClean="0">
                <a:solidFill>
                  <a:prstClr val="black">
                    <a:tint val="75000"/>
                  </a:prstClr>
                </a:solidFill>
              </a:rPr>
              <a:pPr/>
              <a:t>2016/08/10</a:t>
            </a:fld>
            <a:endParaRPr lang="en-ZA">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4C629-37B3-4473-A1A6-0C854B847227}" type="slidenum">
              <a:rPr lang="en-ZA" smtClean="0">
                <a:solidFill>
                  <a:prstClr val="black">
                    <a:tint val="75000"/>
                  </a:prstClr>
                </a:solidFill>
              </a:rPr>
              <a:pPr/>
              <a:t>‹#›</a:t>
            </a:fld>
            <a:endParaRPr lang="en-ZA">
              <a:solidFill>
                <a:prstClr val="black">
                  <a:tint val="75000"/>
                </a:prstClr>
              </a:solidFill>
            </a:endParaRPr>
          </a:p>
        </p:txBody>
      </p:sp>
    </p:spTree>
    <p:extLst>
      <p:ext uri="{BB962C8B-B14F-4D97-AF65-F5344CB8AC3E}">
        <p14:creationId xmlns:p14="http://schemas.microsoft.com/office/powerpoint/2010/main" val="363326904"/>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papers.ssrn.com/sol3/papers.cfm?abstract_id=2790758" TargetMode="External"/><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hyperlink" Target="http://www.universityworldnews.com/article.php?story=20160223145336908" TargetMode="External"/><Relationship Id="rId3" Type="http://schemas.openxmlformats.org/officeDocument/2006/relationships/hyperlink" Target="http://www.chet.org.za/news/sustainable-higher-education-funding" TargetMode="External"/><Relationship Id="rId7" Type="http://schemas.openxmlformats.org/officeDocument/2006/relationships/hyperlink" Target="http://www.sajs.co.za/sustainable-funding-and-fees-undergraduate-system-south-africa-must-be-restructured/nico-cloete"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www.chet.org.za/papers/free-higher-education" TargetMode="External"/><Relationship Id="rId5" Type="http://schemas.openxmlformats.org/officeDocument/2006/relationships/hyperlink" Target="http://www.universityworldnews.com/article.php?story=20151104111825416" TargetMode="External"/><Relationship Id="rId4" Type="http://schemas.openxmlformats.org/officeDocument/2006/relationships/hyperlink" Target="http://www.africanminds.co.za/dd-product/doctoral-education-in-south-africa/" TargetMode="External"/><Relationship Id="rId9" Type="http://schemas.openxmlformats.org/officeDocument/2006/relationships/hyperlink" Target="http://www.chet.org.za/books/linking-higher-education-and-economic-development"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2286028"/>
            <a:ext cx="9144000" cy="1224136"/>
          </a:xfrm>
          <a:effectLst/>
        </p:spPr>
        <p:txBody>
          <a:bodyPr>
            <a:normAutofit fontScale="90000"/>
            <a:scene3d>
              <a:camera prst="orthographicFront"/>
              <a:lightRig rig="soft" dir="t"/>
            </a:scene3d>
            <a:sp3d prstMaterial="softEdge"/>
          </a:bodyPr>
          <a:lstStyle/>
          <a:p>
            <a:pPr algn="ctr">
              <a:lnSpc>
                <a:spcPts val="4000"/>
              </a:lnSpc>
              <a:spcBef>
                <a:spcPts val="0"/>
              </a:spcBef>
              <a:spcAft>
                <a:spcPts val="600"/>
              </a:spcAft>
            </a:pPr>
            <a:r>
              <a:rPr lang="en-ZA" sz="4400" dirty="0">
                <a:effectLst/>
              </a:rPr>
              <a:t/>
            </a:r>
            <a:br>
              <a:rPr lang="en-ZA" sz="4400" dirty="0">
                <a:effectLst/>
              </a:rPr>
            </a:br>
            <a:r>
              <a:rPr lang="en-ZA" sz="4400" dirty="0">
                <a:effectLst/>
              </a:rPr>
              <a:t/>
            </a:r>
            <a:br>
              <a:rPr lang="en-ZA" sz="4400" dirty="0">
                <a:effectLst/>
              </a:rPr>
            </a:br>
            <a:r>
              <a:rPr lang="en-US" sz="4400" b="1" dirty="0">
                <a:solidFill>
                  <a:srgbClr val="464646"/>
                </a:solidFill>
                <a:effectLst>
                  <a:outerShdw blurRad="31750" dist="25400" dir="5400000" algn="tl" rotWithShape="0">
                    <a:srgbClr val="000000">
                      <a:alpha val="25000"/>
                    </a:srgbClr>
                  </a:outerShdw>
                </a:effectLst>
              </a:rPr>
              <a:t/>
            </a:r>
            <a:br>
              <a:rPr lang="en-US" sz="4400" b="1" dirty="0">
                <a:solidFill>
                  <a:srgbClr val="464646"/>
                </a:solidFill>
                <a:effectLst>
                  <a:outerShdw blurRad="31750" dist="25400" dir="5400000" algn="tl" rotWithShape="0">
                    <a:srgbClr val="000000">
                      <a:alpha val="25000"/>
                    </a:srgbClr>
                  </a:outerShdw>
                </a:effectLst>
              </a:rPr>
            </a:br>
            <a:r>
              <a:rPr lang="en-US" sz="4400" b="1" dirty="0">
                <a:solidFill>
                  <a:srgbClr val="464646"/>
                </a:solidFill>
                <a:effectLst>
                  <a:outerShdw blurRad="31750" dist="25400" dir="5400000" algn="tl" rotWithShape="0">
                    <a:srgbClr val="000000">
                      <a:alpha val="25000"/>
                    </a:srgbClr>
                  </a:outerShdw>
                </a:effectLst>
              </a:rPr>
              <a:t> </a:t>
            </a:r>
            <a:br>
              <a:rPr lang="en-US" sz="4400" b="1" dirty="0">
                <a:solidFill>
                  <a:srgbClr val="464646"/>
                </a:solidFill>
                <a:effectLst>
                  <a:outerShdw blurRad="31750" dist="25400" dir="5400000" algn="tl" rotWithShape="0">
                    <a:srgbClr val="000000">
                      <a:alpha val="25000"/>
                    </a:srgbClr>
                  </a:outerShdw>
                </a:effectLst>
              </a:rPr>
            </a:br>
            <a:r>
              <a:rPr lang="en-US" sz="4400" dirty="0">
                <a:solidFill>
                  <a:srgbClr val="464646"/>
                </a:solidFill>
              </a:rPr>
              <a:t/>
            </a:r>
            <a:br>
              <a:rPr lang="en-US" sz="4400" dirty="0">
                <a:solidFill>
                  <a:srgbClr val="464646"/>
                </a:solidFill>
              </a:rPr>
            </a:br>
            <a:r>
              <a:rPr lang="en-US" sz="4400" dirty="0">
                <a:solidFill>
                  <a:srgbClr val="464646"/>
                </a:solidFill>
              </a:rPr>
              <a:t/>
            </a:r>
            <a:br>
              <a:rPr lang="en-US" sz="4400" dirty="0">
                <a:solidFill>
                  <a:srgbClr val="464646"/>
                </a:solidFill>
              </a:rPr>
            </a:br>
            <a:r>
              <a:rPr lang="en-ZA" sz="4000" kern="0" dirty="0">
                <a:effectLst/>
              </a:rPr>
              <a:t>University Fees in South Africa: </a:t>
            </a:r>
            <a:br>
              <a:rPr lang="en-ZA" sz="4000" kern="0" dirty="0">
                <a:effectLst/>
              </a:rPr>
            </a:br>
            <a:r>
              <a:rPr lang="en-ZA" sz="4000" kern="0" dirty="0">
                <a:effectLst/>
              </a:rPr>
              <a:t>A story from evidence </a:t>
            </a:r>
            <a:r>
              <a:rPr lang="en-US" sz="4400" dirty="0">
                <a:solidFill>
                  <a:srgbClr val="464646"/>
                </a:solidFill>
                <a:effectLst>
                  <a:outerShdw blurRad="31750" dist="25400" dir="5400000" algn="tl" rotWithShape="0">
                    <a:srgbClr val="000000">
                      <a:alpha val="25000"/>
                    </a:srgbClr>
                  </a:outerShdw>
                </a:effectLst>
              </a:rPr>
              <a:t/>
            </a:r>
            <a:br>
              <a:rPr lang="en-US" sz="4400" dirty="0">
                <a:solidFill>
                  <a:srgbClr val="464646"/>
                </a:solidFill>
                <a:effectLst>
                  <a:outerShdw blurRad="31750" dist="25400" dir="5400000" algn="tl" rotWithShape="0">
                    <a:srgbClr val="000000">
                      <a:alpha val="25000"/>
                    </a:srgbClr>
                  </a:outerShdw>
                </a:effectLst>
              </a:rPr>
            </a:br>
            <a:endParaRPr lang="en-US" sz="2800" dirty="0">
              <a:latin typeface="Lucida Console" pitchFamily="49" charset="0"/>
            </a:endParaRPr>
          </a:p>
        </p:txBody>
      </p:sp>
      <p:pic>
        <p:nvPicPr>
          <p:cNvPr id="6" name="Picture 5" descr="chet_logo.jpg"/>
          <p:cNvPicPr>
            <a:picLocks noChangeAspect="1"/>
          </p:cNvPicPr>
          <p:nvPr/>
        </p:nvPicPr>
        <p:blipFill>
          <a:blip r:embed="rId2" cstate="print"/>
          <a:stretch>
            <a:fillRect/>
          </a:stretch>
        </p:blipFill>
        <p:spPr>
          <a:xfrm>
            <a:off x="0" y="0"/>
            <a:ext cx="9144000" cy="1051560"/>
          </a:xfrm>
          <a:prstGeom prst="rect">
            <a:avLst/>
          </a:prstGeom>
        </p:spPr>
      </p:pic>
      <p:sp>
        <p:nvSpPr>
          <p:cNvPr id="3" name="Rectangle 2"/>
          <p:cNvSpPr/>
          <p:nvPr/>
        </p:nvSpPr>
        <p:spPr>
          <a:xfrm>
            <a:off x="107504" y="3632895"/>
            <a:ext cx="9144000" cy="1200329"/>
          </a:xfrm>
          <a:prstGeom prst="rect">
            <a:avLst/>
          </a:prstGeom>
        </p:spPr>
        <p:txBody>
          <a:bodyPr wrap="square">
            <a:spAutoFit/>
          </a:bodyPr>
          <a:lstStyle/>
          <a:p>
            <a:pPr algn="ctr"/>
            <a:r>
              <a:rPr lang="en-US" dirty="0">
                <a:solidFill>
                  <a:srgbClr val="464646"/>
                </a:solidFill>
              </a:rPr>
              <a:t>SALDRU, UCT, 10 August 2016</a:t>
            </a:r>
          </a:p>
          <a:p>
            <a:pPr algn="ctr"/>
            <a:r>
              <a:rPr lang="en-US" dirty="0">
                <a:solidFill>
                  <a:srgbClr val="464646"/>
                </a:solidFill>
              </a:rPr>
              <a:t/>
            </a:r>
            <a:br>
              <a:rPr lang="en-US" dirty="0">
                <a:solidFill>
                  <a:srgbClr val="464646"/>
                </a:solidFill>
              </a:rPr>
            </a:br>
            <a:r>
              <a:rPr lang="en-US" dirty="0">
                <a:solidFill>
                  <a:srgbClr val="464646"/>
                </a:solidFill>
              </a:rPr>
              <a:t>Nico Cloete, Charles Sheppard &amp; Francois van Schalkwyk</a:t>
            </a:r>
          </a:p>
          <a:p>
            <a:pPr algn="ctr"/>
            <a:r>
              <a:rPr lang="en-GB" dirty="0"/>
              <a:t> </a:t>
            </a:r>
          </a:p>
        </p:txBody>
      </p:sp>
      <p:grpSp>
        <p:nvGrpSpPr>
          <p:cNvPr id="7" name="Group 6"/>
          <p:cNvGrpSpPr/>
          <p:nvPr/>
        </p:nvGrpSpPr>
        <p:grpSpPr>
          <a:xfrm>
            <a:off x="1338064" y="5220343"/>
            <a:ext cx="6467872" cy="1616968"/>
            <a:chOff x="1338064" y="4653136"/>
            <a:chExt cx="6467872" cy="1616968"/>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8064" y="4653136"/>
              <a:ext cx="6467872" cy="1616968"/>
            </a:xfrm>
            <a:prstGeom prst="rect">
              <a:avLst/>
            </a:prstGeom>
          </p:spPr>
        </p:pic>
        <p:sp>
          <p:nvSpPr>
            <p:cNvPr id="5" name="TextBox 4"/>
            <p:cNvSpPr txBox="1"/>
            <p:nvPr/>
          </p:nvSpPr>
          <p:spPr>
            <a:xfrm>
              <a:off x="4283968" y="5427373"/>
              <a:ext cx="2917658" cy="720000"/>
            </a:xfrm>
            <a:prstGeom prst="rect">
              <a:avLst/>
            </a:prstGeom>
            <a:solidFill>
              <a:schemeClr val="bg1"/>
            </a:solidFill>
          </p:spPr>
          <p:txBody>
            <a:bodyPr wrap="none" rtlCol="0" anchor="ctr" anchorCtr="0">
              <a:spAutoFit/>
            </a:bodyPr>
            <a:lstStyle/>
            <a:p>
              <a:r>
                <a:rPr lang="en-ZA" sz="1400" b="1" dirty="0">
                  <a:solidFill>
                    <a:srgbClr val="D06E02"/>
                  </a:solidFill>
                </a:rPr>
                <a:t>UWC Institute of Post-School Studies</a:t>
              </a:r>
            </a:p>
          </p:txBody>
        </p:sp>
      </p:grpSp>
    </p:spTree>
    <p:extLst>
      <p:ext uri="{BB962C8B-B14F-4D97-AF65-F5344CB8AC3E}">
        <p14:creationId xmlns:p14="http://schemas.microsoft.com/office/powerpoint/2010/main" val="743304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a:spLocks noGrp="1"/>
          </p:cNvSpPr>
          <p:nvPr>
            <p:ph idx="1"/>
          </p:nvPr>
        </p:nvSpPr>
        <p:spPr/>
        <p:txBody>
          <a:bodyPr>
            <a:normAutofit lnSpcReduction="10000"/>
          </a:bodyPr>
          <a:lstStyle/>
          <a:p>
            <a:pPr marL="0" indent="0">
              <a:lnSpc>
                <a:spcPct val="100000"/>
              </a:lnSpc>
              <a:spcBef>
                <a:spcPts val="600"/>
              </a:spcBef>
              <a:spcAft>
                <a:spcPts val="300"/>
              </a:spcAft>
            </a:pPr>
            <a:r>
              <a:rPr lang="en-ZA" sz="2000" b="1" dirty="0">
                <a:latin typeface="Calibri" pitchFamily="34" charset="0"/>
              </a:rPr>
              <a:t>Move the debate from ‘surplus’  ideology to evidence: </a:t>
            </a:r>
          </a:p>
          <a:p>
            <a:pPr marL="514350" indent="-514350">
              <a:lnSpc>
                <a:spcPct val="100000"/>
              </a:lnSpc>
              <a:spcBef>
                <a:spcPts val="600"/>
              </a:spcBef>
              <a:spcAft>
                <a:spcPts val="300"/>
              </a:spcAft>
              <a:buAutoNum type="arabicPeriod"/>
            </a:pPr>
            <a:r>
              <a:rPr lang="en-ZA" sz="2000" dirty="0">
                <a:latin typeface="Calibri" pitchFamily="34" charset="0"/>
              </a:rPr>
              <a:t>Money is not the main problem in the current SA political,  economic and higher education debate about funding and fees</a:t>
            </a:r>
          </a:p>
          <a:p>
            <a:pPr marL="514350" indent="-514350">
              <a:lnSpc>
                <a:spcPct val="100000"/>
              </a:lnSpc>
              <a:spcBef>
                <a:spcPts val="600"/>
              </a:spcBef>
              <a:spcAft>
                <a:spcPts val="300"/>
              </a:spcAft>
              <a:buAutoNum type="arabicPeriod"/>
            </a:pPr>
            <a:r>
              <a:rPr lang="en-ZA" sz="2000" dirty="0">
                <a:latin typeface="Calibri" pitchFamily="34" charset="0"/>
              </a:rPr>
              <a:t>Political contestations </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The functioning and structure of the Higher Education Sector </a:t>
            </a:r>
          </a:p>
          <a:p>
            <a:pPr marL="514350" indent="-514350">
              <a:lnSpc>
                <a:spcPct val="100000"/>
              </a:lnSpc>
              <a:spcBef>
                <a:spcPts val="600"/>
              </a:spcBef>
              <a:spcAft>
                <a:spcPts val="300"/>
              </a:spcAft>
              <a:buAutoNum type="arabicPeriod"/>
            </a:pPr>
            <a:r>
              <a:rPr lang="en-ZA" sz="2000" dirty="0">
                <a:latin typeface="Calibri" pitchFamily="34" charset="0"/>
              </a:rPr>
              <a:t>Higher education and inequality </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Invest in higher education</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Who benefits from university subsidies? </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The Trilemma of trade-offs </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A differentiated fees structure </a:t>
            </a:r>
          </a:p>
          <a:p>
            <a:pPr marL="514350" indent="-514350">
              <a:lnSpc>
                <a:spcPct val="100000"/>
              </a:lnSpc>
              <a:spcBef>
                <a:spcPts val="600"/>
              </a:spcBef>
              <a:spcAft>
                <a:spcPts val="300"/>
              </a:spcAft>
              <a:buFont typeface="Arial" pitchFamily="34" charset="0"/>
              <a:buAutoNum type="arabicPeriod"/>
            </a:pPr>
            <a:r>
              <a:rPr lang="en-ZA" sz="2000" dirty="0">
                <a:latin typeface="Calibri" pitchFamily="34" charset="0"/>
              </a:rPr>
              <a:t>The need for a Pact and the loss of confidence of the academics </a:t>
            </a:r>
          </a:p>
          <a:p>
            <a:pPr marL="514350" indent="-514350">
              <a:lnSpc>
                <a:spcPct val="100000"/>
              </a:lnSpc>
              <a:spcBef>
                <a:spcPts val="600"/>
              </a:spcBef>
              <a:spcAft>
                <a:spcPts val="300"/>
              </a:spcAft>
              <a:buAutoNum type="arabicPeriod"/>
            </a:pPr>
            <a:endParaRPr lang="en-ZA" sz="2000" dirty="0">
              <a:latin typeface="Calibri" pitchFamily="34" charset="0"/>
            </a:endParaRPr>
          </a:p>
          <a:p>
            <a:pPr marL="514350" indent="-514350">
              <a:lnSpc>
                <a:spcPct val="100000"/>
              </a:lnSpc>
              <a:spcBef>
                <a:spcPts val="600"/>
              </a:spcBef>
              <a:spcAft>
                <a:spcPts val="300"/>
              </a:spcAft>
              <a:buAutoNum type="arabicPeriod"/>
            </a:pPr>
            <a:endParaRPr lang="en-ZA" sz="2000" dirty="0">
              <a:latin typeface="Calibri" pitchFamily="34" charset="0"/>
            </a:endParaRPr>
          </a:p>
          <a:p>
            <a:pPr marL="0" indent="0">
              <a:lnSpc>
                <a:spcPct val="100000"/>
              </a:lnSpc>
              <a:spcBef>
                <a:spcPts val="600"/>
              </a:spcBef>
              <a:spcAft>
                <a:spcPts val="300"/>
              </a:spcAft>
            </a:pPr>
            <a:r>
              <a:rPr lang="en-ZA" sz="2000" dirty="0">
                <a:latin typeface="Calibri" pitchFamily="34" charset="0"/>
              </a:rPr>
              <a:t> </a:t>
            </a:r>
            <a:r>
              <a:rPr lang="en-ZA" sz="2000" dirty="0">
                <a:solidFill>
                  <a:srgbClr val="FF0000"/>
                </a:solidFill>
                <a:latin typeface="Calibri" pitchFamily="34" charset="0"/>
              </a:rPr>
              <a:t>  </a:t>
            </a:r>
          </a:p>
          <a:p>
            <a:pPr marL="514350" indent="-514350">
              <a:spcBef>
                <a:spcPts val="1200"/>
              </a:spcBef>
              <a:buFont typeface="+mj-lt"/>
              <a:buAutoNum type="arabicPeriod"/>
            </a:pPr>
            <a:endParaRPr lang="en-US" sz="2400" dirty="0">
              <a:latin typeface="Calibri" pitchFamily="34" charset="0"/>
            </a:endParaRPr>
          </a:p>
        </p:txBody>
      </p:sp>
      <p:sp>
        <p:nvSpPr>
          <p:cNvPr id="3" name="Slide Number Placeholder 2"/>
          <p:cNvSpPr>
            <a:spLocks noGrp="1"/>
          </p:cNvSpPr>
          <p:nvPr>
            <p:ph type="sldNum" sz="quarter" idx="12"/>
          </p:nvPr>
        </p:nvSpPr>
        <p:spPr/>
        <p:txBody>
          <a:bodyPr/>
          <a:lstStyle/>
          <a:p>
            <a:pPr algn="r"/>
            <a:fld id="{D5BBC35B-A44B-4119-B8DA-DE9E3DFADA20}" type="slidenum">
              <a:rPr lang="en-US" sz="2000" smtClean="0">
                <a:solidFill>
                  <a:srgbClr val="464646"/>
                </a:solidFill>
              </a:rPr>
              <a:pPr algn="r"/>
              <a:t>2</a:t>
            </a:fld>
            <a:endParaRPr lang="en-US" sz="1600" dirty="0">
              <a:solidFill>
                <a:srgbClr val="464646"/>
              </a:solidFill>
            </a:endParaRPr>
          </a:p>
        </p:txBody>
      </p:sp>
      <p:sp>
        <p:nvSpPr>
          <p:cNvPr id="7" name="Title 8"/>
          <p:cNvSpPr>
            <a:spLocks noGrp="1"/>
          </p:cNvSpPr>
          <p:nvPr>
            <p:ph type="title"/>
          </p:nvPr>
        </p:nvSpPr>
        <p:spPr>
          <a:xfrm>
            <a:off x="179512" y="72008"/>
            <a:ext cx="8058472" cy="836712"/>
          </a:xfrm>
        </p:spPr>
        <p:txBody>
          <a:bodyPr>
            <a:noAutofit/>
            <a:scene3d>
              <a:camera prst="orthographicFront"/>
              <a:lightRig rig="soft" dir="t"/>
            </a:scene3d>
            <a:sp3d prstMaterial="softEdge"/>
          </a:bodyPr>
          <a:lstStyle/>
          <a:p>
            <a:pPr lvl="0"/>
            <a:r>
              <a:rPr lang="en-US" dirty="0">
                <a:solidFill>
                  <a:srgbClr val="E6381D"/>
                </a:solidFill>
                <a:effectLst/>
                <a:latin typeface="Lucida Sans" panose="020B0602030504020204" pitchFamily="34" charset="0"/>
                <a:cs typeface="Lucida Sans Unicode" panose="020B0602030504020204" pitchFamily="34" charset="0"/>
              </a:rPr>
              <a:t>Aims of this presentation   </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244408" y="6295922"/>
            <a:ext cx="646465" cy="365125"/>
          </a:xfrm>
        </p:spPr>
        <p:txBody>
          <a:bodyPr/>
          <a:lstStyle/>
          <a:p>
            <a:pPr algn="r"/>
            <a:fld id="{D5BBC35B-A44B-4119-B8DA-DE9E3DFADA20}" type="slidenum">
              <a:rPr lang="en-US" sz="1800" smtClean="0">
                <a:solidFill>
                  <a:srgbClr val="464646"/>
                </a:solidFill>
              </a:rPr>
              <a:pPr algn="r"/>
              <a:t>3</a:t>
            </a:fld>
            <a:endParaRPr lang="en-US" dirty="0">
              <a:solidFill>
                <a:srgbClr val="464646"/>
              </a:solidFill>
            </a:endParaRPr>
          </a:p>
        </p:txBody>
      </p:sp>
      <p:sp>
        <p:nvSpPr>
          <p:cNvPr id="5" name="Espace réservé du contenu 2"/>
          <p:cNvSpPr>
            <a:spLocks noGrp="1"/>
          </p:cNvSpPr>
          <p:nvPr>
            <p:ph idx="4294967295"/>
          </p:nvPr>
        </p:nvSpPr>
        <p:spPr>
          <a:xfrm>
            <a:off x="323528" y="796698"/>
            <a:ext cx="8424936" cy="5864349"/>
          </a:xfrm>
        </p:spPr>
        <p:txBody>
          <a:bodyPr>
            <a:normAutofit fontScale="92500" lnSpcReduction="10000"/>
          </a:bodyPr>
          <a:lstStyle/>
          <a:p>
            <a:pPr marL="514350" indent="-514350">
              <a:lnSpc>
                <a:spcPct val="100000"/>
              </a:lnSpc>
              <a:spcBef>
                <a:spcPts val="300"/>
              </a:spcBef>
              <a:spcAft>
                <a:spcPts val="300"/>
              </a:spcAft>
              <a:buFont typeface="+mj-lt"/>
              <a:buAutoNum type="arabicPeriod"/>
            </a:pPr>
            <a:r>
              <a:rPr lang="en-ZA" sz="2200" dirty="0">
                <a:latin typeface="Calibri" pitchFamily="34" charset="0"/>
              </a:rPr>
              <a:t>In SA competing models of functions/roles for HE:</a:t>
            </a:r>
          </a:p>
          <a:p>
            <a:pPr marL="1261350" lvl="3" indent="-514350">
              <a:lnSpc>
                <a:spcPct val="100000"/>
              </a:lnSpc>
              <a:spcBef>
                <a:spcPts val="300"/>
              </a:spcBef>
              <a:spcAft>
                <a:spcPts val="300"/>
              </a:spcAft>
            </a:pPr>
            <a:r>
              <a:rPr lang="en-ZA" sz="2200" dirty="0">
                <a:latin typeface="Calibri" pitchFamily="34" charset="0"/>
              </a:rPr>
              <a:t>Redress (race and poverty) vs development</a:t>
            </a:r>
          </a:p>
          <a:p>
            <a:pPr marL="1261350" lvl="3" indent="-514350">
              <a:lnSpc>
                <a:spcPct val="100000"/>
              </a:lnSpc>
              <a:spcBef>
                <a:spcPts val="300"/>
              </a:spcBef>
              <a:spcAft>
                <a:spcPts val="300"/>
              </a:spcAft>
            </a:pPr>
            <a:r>
              <a:rPr lang="en-ZA" sz="2200" dirty="0">
                <a:latin typeface="Calibri" pitchFamily="34" charset="0"/>
              </a:rPr>
              <a:t>Undergraduate access vs knowledge economy skills</a:t>
            </a:r>
          </a:p>
          <a:p>
            <a:pPr marL="514350" indent="-514350">
              <a:lnSpc>
                <a:spcPct val="100000"/>
              </a:lnSpc>
              <a:spcBef>
                <a:spcPts val="300"/>
              </a:spcBef>
              <a:spcAft>
                <a:spcPts val="300"/>
              </a:spcAft>
              <a:buFont typeface="+mj-lt"/>
              <a:buAutoNum type="arabicPeriod"/>
            </a:pPr>
            <a:r>
              <a:rPr lang="en-ZA" sz="2200" dirty="0">
                <a:latin typeface="Calibri" pitchFamily="34" charset="0"/>
              </a:rPr>
              <a:t>In the deteriorating economic climate, HE is increasingly seen as individual mobility, not as key to economic growth. </a:t>
            </a:r>
          </a:p>
          <a:p>
            <a:pPr marL="514350" indent="-514350">
              <a:lnSpc>
                <a:spcPct val="100000"/>
              </a:lnSpc>
              <a:spcBef>
                <a:spcPts val="300"/>
              </a:spcBef>
              <a:spcAft>
                <a:spcPts val="300"/>
              </a:spcAft>
              <a:buFont typeface="+mj-lt"/>
              <a:buAutoNum type="arabicPeriod"/>
            </a:pPr>
            <a:r>
              <a:rPr lang="en-ZA" sz="2200" dirty="0">
                <a:latin typeface="Calibri" pitchFamily="34" charset="0"/>
              </a:rPr>
              <a:t>Politically in SA there is conflict between modernisers who push the development agenda and traditionalists who see HE as redress (</a:t>
            </a:r>
            <a:r>
              <a:rPr lang="en-ZA" sz="2200" dirty="0" err="1">
                <a:latin typeface="Calibri" pitchFamily="34" charset="0"/>
              </a:rPr>
              <a:t>Mamdani</a:t>
            </a:r>
            <a:r>
              <a:rPr lang="en-ZA" sz="2200" dirty="0">
                <a:latin typeface="Calibri" pitchFamily="34" charset="0"/>
              </a:rPr>
              <a:t>, </a:t>
            </a:r>
            <a:r>
              <a:rPr lang="en-ZA" sz="2200" dirty="0" smtClean="0">
                <a:latin typeface="Calibri" pitchFamily="34" charset="0"/>
              </a:rPr>
              <a:t>and </a:t>
            </a:r>
            <a:r>
              <a:rPr lang="en-ZA" sz="2200" dirty="0">
                <a:latin typeface="Calibri" pitchFamily="34" charset="0"/>
              </a:rPr>
              <a:t>Fanon)</a:t>
            </a:r>
          </a:p>
          <a:p>
            <a:pPr marL="514350" indent="-514350">
              <a:lnSpc>
                <a:spcPct val="100000"/>
              </a:lnSpc>
              <a:spcBef>
                <a:spcPts val="300"/>
              </a:spcBef>
              <a:spcAft>
                <a:spcPts val="300"/>
              </a:spcAft>
              <a:buFont typeface="+mj-lt"/>
              <a:buAutoNum type="arabicPeriod"/>
            </a:pPr>
            <a:r>
              <a:rPr lang="en-ZA" sz="2200" dirty="0">
                <a:latin typeface="Calibri" pitchFamily="34" charset="0"/>
              </a:rPr>
              <a:t>In government there is a similar divide between </a:t>
            </a:r>
            <a:r>
              <a:rPr lang="en-ZA" sz="2200" dirty="0" err="1">
                <a:latin typeface="Calibri" pitchFamily="34" charset="0"/>
              </a:rPr>
              <a:t>DST</a:t>
            </a:r>
            <a:r>
              <a:rPr lang="en-ZA" sz="2200" dirty="0">
                <a:latin typeface="Calibri" pitchFamily="34" charset="0"/>
              </a:rPr>
              <a:t> and DHET</a:t>
            </a:r>
          </a:p>
          <a:p>
            <a:pPr marL="1261350" lvl="3" indent="-514350">
              <a:lnSpc>
                <a:spcPct val="100000"/>
              </a:lnSpc>
              <a:spcBef>
                <a:spcPts val="300"/>
              </a:spcBef>
              <a:spcAft>
                <a:spcPts val="300"/>
              </a:spcAft>
            </a:pPr>
            <a:r>
              <a:rPr lang="en-ZA" sz="2200" dirty="0" err="1">
                <a:latin typeface="Calibri" pitchFamily="34" charset="0"/>
              </a:rPr>
              <a:t>DST</a:t>
            </a:r>
            <a:r>
              <a:rPr lang="en-ZA" sz="2200" dirty="0">
                <a:latin typeface="Calibri" pitchFamily="34" charset="0"/>
              </a:rPr>
              <a:t> focus: development, knowledge economy, postgraduate </a:t>
            </a:r>
          </a:p>
          <a:p>
            <a:pPr marL="1261350" lvl="3" indent="-514350">
              <a:lnSpc>
                <a:spcPct val="100000"/>
              </a:lnSpc>
              <a:spcBef>
                <a:spcPts val="300"/>
              </a:spcBef>
              <a:spcAft>
                <a:spcPts val="300"/>
              </a:spcAft>
            </a:pPr>
            <a:r>
              <a:rPr lang="en-ZA" sz="2200" dirty="0">
                <a:latin typeface="Calibri" pitchFamily="34" charset="0"/>
              </a:rPr>
              <a:t>DHET focus: redress (institutional, individual), undergraduate </a:t>
            </a:r>
            <a:br>
              <a:rPr lang="en-ZA" sz="2200" dirty="0">
                <a:latin typeface="Calibri" pitchFamily="34" charset="0"/>
              </a:rPr>
            </a:br>
            <a:r>
              <a:rPr lang="en-ZA" sz="2200" dirty="0">
                <a:latin typeface="Calibri" pitchFamily="34" charset="0"/>
              </a:rPr>
              <a:t>(Cloete 2016b).</a:t>
            </a:r>
          </a:p>
          <a:p>
            <a:pPr marL="514350" indent="-514350">
              <a:lnSpc>
                <a:spcPct val="100000"/>
              </a:lnSpc>
              <a:spcBef>
                <a:spcPts val="300"/>
              </a:spcBef>
              <a:spcAft>
                <a:spcPts val="300"/>
              </a:spcAft>
              <a:buAutoNum type="arabicPeriod" startAt="6"/>
            </a:pPr>
            <a:r>
              <a:rPr lang="en-ZA" sz="2200" dirty="0">
                <a:latin typeface="Calibri" pitchFamily="34" charset="0"/>
              </a:rPr>
              <a:t>During the crisis </a:t>
            </a:r>
            <a:r>
              <a:rPr lang="en-ZA" sz="2200" dirty="0" smtClean="0">
                <a:latin typeface="Calibri" pitchFamily="34" charset="0"/>
              </a:rPr>
              <a:t>university leadership acted in an un-coordinated manner and handed the problem to the police and the government.</a:t>
            </a:r>
            <a:endParaRPr lang="en-ZA" sz="2200" dirty="0">
              <a:latin typeface="Calibri" pitchFamily="34" charset="0"/>
            </a:endParaRPr>
          </a:p>
          <a:p>
            <a:pPr marL="514350" indent="-514350">
              <a:lnSpc>
                <a:spcPct val="100000"/>
              </a:lnSpc>
              <a:spcBef>
                <a:spcPts val="300"/>
              </a:spcBef>
              <a:spcAft>
                <a:spcPts val="300"/>
              </a:spcAft>
              <a:buAutoNum type="arabicPeriod" startAt="6"/>
            </a:pPr>
            <a:r>
              <a:rPr lang="en-ZA" sz="2200" dirty="0">
                <a:latin typeface="Calibri" pitchFamily="34" charset="0"/>
              </a:rPr>
              <a:t>A “Third Force’’ in student politics?</a:t>
            </a:r>
          </a:p>
          <a:p>
            <a:pPr marL="514350" indent="-514350">
              <a:lnSpc>
                <a:spcPct val="100000"/>
              </a:lnSpc>
              <a:spcBef>
                <a:spcPts val="300"/>
              </a:spcBef>
              <a:spcAft>
                <a:spcPts val="300"/>
              </a:spcAft>
              <a:buAutoNum type="arabicPeriod" startAt="6"/>
            </a:pPr>
            <a:r>
              <a:rPr lang="en-ZA" sz="2200" dirty="0">
                <a:latin typeface="Calibri" pitchFamily="34" charset="0"/>
              </a:rPr>
              <a:t>Where are the academics</a:t>
            </a:r>
            <a:r>
              <a:rPr lang="en-ZA" sz="2200" dirty="0" smtClean="0">
                <a:latin typeface="Calibri" pitchFamily="34" charset="0"/>
              </a:rPr>
              <a:t>? (Student leader: we only talk to the VC and the Cops)</a:t>
            </a:r>
            <a:endParaRPr lang="en-ZA" sz="2200" dirty="0">
              <a:latin typeface="Calibri" pitchFamily="34" charset="0"/>
            </a:endParaRPr>
          </a:p>
          <a:p>
            <a:pPr marL="514350" indent="-514350">
              <a:lnSpc>
                <a:spcPct val="100000"/>
              </a:lnSpc>
              <a:spcBef>
                <a:spcPts val="1200"/>
              </a:spcBef>
              <a:buAutoNum type="arabicPeriod" startAt="6"/>
            </a:pPr>
            <a:endParaRPr lang="en-ZA" sz="2000" dirty="0"/>
          </a:p>
          <a:p>
            <a:pPr marL="514350" indent="-514350">
              <a:lnSpc>
                <a:spcPct val="100000"/>
              </a:lnSpc>
              <a:spcBef>
                <a:spcPts val="1200"/>
              </a:spcBef>
              <a:buFont typeface="+mj-lt"/>
              <a:buAutoNum type="arabicPeriod"/>
            </a:pPr>
            <a:endParaRPr lang="en-ZA" sz="2000" dirty="0"/>
          </a:p>
          <a:p>
            <a:pPr marL="514350" indent="-514350">
              <a:lnSpc>
                <a:spcPct val="100000"/>
              </a:lnSpc>
              <a:spcBef>
                <a:spcPts val="1200"/>
              </a:spcBef>
              <a:buFont typeface="+mj-lt"/>
              <a:buAutoNum type="arabicPeriod"/>
            </a:pPr>
            <a:endParaRPr lang="en-US" sz="2000" dirty="0"/>
          </a:p>
        </p:txBody>
      </p:sp>
      <p:sp>
        <p:nvSpPr>
          <p:cNvPr id="7" name="Title 8"/>
          <p:cNvSpPr>
            <a:spLocks noGrp="1"/>
          </p:cNvSpPr>
          <p:nvPr>
            <p:ph type="title" idx="4294967295"/>
          </p:nvPr>
        </p:nvSpPr>
        <p:spPr>
          <a:xfrm>
            <a:off x="323528" y="260648"/>
            <a:ext cx="8631237" cy="358775"/>
          </a:xfrm>
        </p:spPr>
        <p:txBody>
          <a:bodyPr>
            <a:noAutofit/>
            <a:scene3d>
              <a:camera prst="orthographicFront"/>
              <a:lightRig rig="soft" dir="t"/>
            </a:scene3d>
            <a:sp3d prstMaterial="softEdge"/>
          </a:bodyPr>
          <a:lstStyle/>
          <a:p>
            <a:pPr lvl="0"/>
            <a:r>
              <a:rPr lang="en-ZA" sz="2000" dirty="0">
                <a:solidFill>
                  <a:srgbClr val="E6381D"/>
                </a:solidFill>
                <a:effectLst/>
                <a:latin typeface="Lucida Sans" panose="020B0602030504020204" pitchFamily="34" charset="0"/>
              </a:rPr>
              <a:t>Political Contestations about Role of HE </a:t>
            </a:r>
            <a:endParaRPr lang="en-US" sz="2000" b="1" dirty="0">
              <a:solidFill>
                <a:srgbClr val="E6381D"/>
              </a:solidFill>
              <a:effectLst/>
              <a:latin typeface="Lucida Sans"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2327712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idx="4294967295"/>
          </p:nvPr>
        </p:nvSpPr>
        <p:spPr>
          <a:xfrm>
            <a:off x="244861" y="332656"/>
            <a:ext cx="8642350" cy="303213"/>
          </a:xfrm>
          <a:noFill/>
          <a:ln>
            <a:noFill/>
          </a:ln>
        </p:spPr>
        <p:txBody>
          <a:bodyPr anchor="t">
            <a:noAutofit/>
            <a:scene3d>
              <a:camera prst="orthographicFront"/>
              <a:lightRig rig="soft" dir="t"/>
            </a:scene3d>
            <a:sp3d prstMaterial="softEdge"/>
          </a:bodyPr>
          <a:lstStyle/>
          <a:p>
            <a:pPr lvl="0" algn="l">
              <a:lnSpc>
                <a:spcPts val="2200"/>
              </a:lnSpc>
              <a:defRPr/>
            </a:pPr>
            <a:r>
              <a:rPr lang="en-US" sz="2000" kern="0" dirty="0">
                <a:solidFill>
                  <a:srgbClr val="E6381D"/>
                </a:solidFill>
                <a:effectLst/>
                <a:latin typeface="Lucida Sans" panose="020B0602030504020204" pitchFamily="34" charset="0"/>
              </a:rPr>
              <a:t>South Africa: The best postgraduate HE system in Africa </a:t>
            </a:r>
            <a:endParaRPr lang="en-ZA" kern="0" dirty="0">
              <a:solidFill>
                <a:srgbClr val="E6381D"/>
              </a:solidFill>
              <a:effectLst/>
              <a:latin typeface="Lucida Sans" panose="020B0602030504020204" pitchFamily="34" charset="0"/>
            </a:endParaRPr>
          </a:p>
        </p:txBody>
      </p:sp>
      <p:sp>
        <p:nvSpPr>
          <p:cNvPr id="9" name="TextBox 8"/>
          <p:cNvSpPr txBox="1"/>
          <p:nvPr/>
        </p:nvSpPr>
        <p:spPr>
          <a:xfrm>
            <a:off x="191202" y="917912"/>
            <a:ext cx="8749667" cy="4939814"/>
          </a:xfrm>
          <a:prstGeom prst="rect">
            <a:avLst/>
          </a:prstGeom>
          <a:noFill/>
        </p:spPr>
        <p:txBody>
          <a:bodyPr wrap="square" rtlCol="0">
            <a:spAutoFit/>
          </a:bodyPr>
          <a:lstStyle/>
          <a:p>
            <a:pPr marL="457200" indent="-457200">
              <a:spcAft>
                <a:spcPts val="600"/>
              </a:spcAft>
              <a:buAutoNum type="arabicPeriod"/>
            </a:pPr>
            <a:r>
              <a:rPr lang="en-GB" sz="2000" dirty="0">
                <a:latin typeface="Calibri" panose="020F0502020204030204" pitchFamily="34" charset="0"/>
                <a:ea typeface="Tahoma" panose="020B0604030504040204" pitchFamily="34" charset="0"/>
                <a:cs typeface="Tahoma" panose="020B0604030504040204" pitchFamily="34" charset="0"/>
              </a:rPr>
              <a:t>SA has the most diverse and differentiated HE system in Africa.</a:t>
            </a:r>
          </a:p>
          <a:p>
            <a:pPr marL="457200" indent="-457200">
              <a:buAutoNum type="arabicPeriod"/>
            </a:pPr>
            <a:r>
              <a:rPr lang="en-GB" sz="2000" dirty="0">
                <a:latin typeface="Calibri" panose="020F0502020204030204" pitchFamily="34" charset="0"/>
                <a:ea typeface="Tahoma" panose="020B0604030504040204" pitchFamily="34" charset="0"/>
                <a:cs typeface="Tahoma" panose="020B0604030504040204" pitchFamily="34" charset="0"/>
              </a:rPr>
              <a:t>Times Higher (2015) rated BRICS and developing countries. </a:t>
            </a:r>
            <a:br>
              <a:rPr lang="en-GB" sz="2000" dirty="0">
                <a:latin typeface="Calibri" panose="020F0502020204030204" pitchFamily="34" charset="0"/>
                <a:ea typeface="Tahoma" panose="020B0604030504040204" pitchFamily="34" charset="0"/>
                <a:cs typeface="Tahoma" panose="020B0604030504040204" pitchFamily="34" charset="0"/>
              </a:rPr>
            </a:br>
            <a:r>
              <a:rPr lang="en-GB" sz="2000" dirty="0">
                <a:latin typeface="Calibri" panose="020F0502020204030204" pitchFamily="34" charset="0"/>
                <a:ea typeface="Tahoma" panose="020B0604030504040204" pitchFamily="34" charset="0"/>
                <a:cs typeface="Tahoma" panose="020B0604030504040204" pitchFamily="34" charset="0"/>
              </a:rPr>
              <a:t>In the Top 12 BRICS: </a:t>
            </a:r>
          </a:p>
          <a:p>
            <a:pPr marL="1371600" lvl="2" indent="-4572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SA </a:t>
            </a:r>
            <a:r>
              <a:rPr lang="en-GB" sz="2000" b="1" dirty="0">
                <a:latin typeface="Calibri" panose="020F0502020204030204" pitchFamily="34" charset="0"/>
                <a:ea typeface="Tahoma" panose="020B0604030504040204" pitchFamily="34" charset="0"/>
                <a:cs typeface="Tahoma" panose="020B0604030504040204" pitchFamily="34" charset="0"/>
              </a:rPr>
              <a:t>3</a:t>
            </a:r>
            <a:r>
              <a:rPr lang="en-GB" sz="2000" dirty="0">
                <a:latin typeface="Calibri" panose="020F0502020204030204" pitchFamily="34" charset="0"/>
                <a:ea typeface="Tahoma" panose="020B0604030504040204" pitchFamily="34" charset="0"/>
                <a:cs typeface="Tahoma" panose="020B0604030504040204" pitchFamily="34" charset="0"/>
              </a:rPr>
              <a:t> universities (UCT </a:t>
            </a:r>
            <a:r>
              <a:rPr lang="en-GB" sz="2000" b="1" dirty="0">
                <a:latin typeface="Calibri" panose="020F0502020204030204" pitchFamily="34" charset="0"/>
                <a:ea typeface="Tahoma" panose="020B0604030504040204" pitchFamily="34" charset="0"/>
                <a:cs typeface="Tahoma" panose="020B0604030504040204" pitchFamily="34" charset="0"/>
              </a:rPr>
              <a:t>4th</a:t>
            </a:r>
            <a:r>
              <a:rPr lang="en-GB" sz="2000" dirty="0">
                <a:latin typeface="Calibri" panose="020F0502020204030204" pitchFamily="34" charset="0"/>
                <a:ea typeface="Tahoma" panose="020B0604030504040204" pitchFamily="34" charset="0"/>
                <a:cs typeface="Tahoma" panose="020B0604030504040204" pitchFamily="34" charset="0"/>
              </a:rPr>
              <a:t>; Wits </a:t>
            </a:r>
            <a:r>
              <a:rPr lang="en-GB" sz="2000" b="1" dirty="0">
                <a:latin typeface="Calibri" panose="020F0502020204030204" pitchFamily="34" charset="0"/>
                <a:ea typeface="Tahoma" panose="020B0604030504040204" pitchFamily="34" charset="0"/>
                <a:cs typeface="Tahoma" panose="020B0604030504040204" pitchFamily="34" charset="0"/>
              </a:rPr>
              <a:t>6th</a:t>
            </a:r>
            <a:r>
              <a:rPr lang="en-GB" sz="2000" dirty="0">
                <a:latin typeface="Calibri" panose="020F0502020204030204" pitchFamily="34" charset="0"/>
                <a:ea typeface="Tahoma" panose="020B0604030504040204" pitchFamily="34" charset="0"/>
                <a:cs typeface="Tahoma" panose="020B0604030504040204" pitchFamily="34" charset="0"/>
              </a:rPr>
              <a:t>; SU </a:t>
            </a:r>
            <a:r>
              <a:rPr lang="en-GB" sz="2000" b="1" dirty="0">
                <a:latin typeface="Calibri" panose="020F0502020204030204" pitchFamily="34" charset="0"/>
                <a:ea typeface="Tahoma" panose="020B0604030504040204" pitchFamily="34" charset="0"/>
                <a:cs typeface="Tahoma" panose="020B0604030504040204" pitchFamily="34" charset="0"/>
              </a:rPr>
              <a:t>12th</a:t>
            </a:r>
            <a:r>
              <a:rPr lang="en-GB" sz="2000" dirty="0">
                <a:latin typeface="Calibri" panose="020F0502020204030204" pitchFamily="34" charset="0"/>
                <a:ea typeface="Tahoma" panose="020B0604030504040204" pitchFamily="34" charset="0"/>
                <a:cs typeface="Tahoma" panose="020B0604030504040204" pitchFamily="34" charset="0"/>
              </a:rPr>
              <a:t>) </a:t>
            </a:r>
          </a:p>
          <a:p>
            <a:pPr marL="1371600" lvl="2" indent="-4572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Brazil and Russia </a:t>
            </a:r>
            <a:r>
              <a:rPr lang="en-GB" sz="2000" b="1" dirty="0">
                <a:latin typeface="Calibri" panose="020F0502020204030204" pitchFamily="34" charset="0"/>
                <a:ea typeface="Tahoma" panose="020B0604030504040204" pitchFamily="34" charset="0"/>
                <a:cs typeface="Tahoma" panose="020B0604030504040204" pitchFamily="34" charset="0"/>
              </a:rPr>
              <a:t>1</a:t>
            </a:r>
            <a:r>
              <a:rPr lang="en-GB" sz="2000" dirty="0">
                <a:latin typeface="Calibri" panose="020F0502020204030204" pitchFamily="34" charset="0"/>
                <a:ea typeface="Tahoma" panose="020B0604030504040204" pitchFamily="34" charset="0"/>
                <a:cs typeface="Tahoma" panose="020B0604030504040204" pitchFamily="34" charset="0"/>
              </a:rPr>
              <a:t> university each  </a:t>
            </a:r>
          </a:p>
          <a:p>
            <a:pPr marL="1371600" lvl="2" indent="-4572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India with a billion people has </a:t>
            </a:r>
            <a:r>
              <a:rPr lang="en-GB" sz="2000" b="1" dirty="0">
                <a:latin typeface="Calibri" panose="020F0502020204030204" pitchFamily="34" charset="0"/>
                <a:ea typeface="Tahoma" panose="020B0604030504040204" pitchFamily="34" charset="0"/>
                <a:cs typeface="Tahoma" panose="020B0604030504040204" pitchFamily="34" charset="0"/>
              </a:rPr>
              <a:t>0</a:t>
            </a:r>
          </a:p>
          <a:p>
            <a:pPr marL="1371600" lvl="2" indent="-457200">
              <a:spcAft>
                <a:spcPts val="600"/>
              </a:spcAft>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China </a:t>
            </a:r>
            <a:r>
              <a:rPr lang="en-GB" sz="2000" b="1" dirty="0">
                <a:latin typeface="Calibri" panose="020F0502020204030204" pitchFamily="34" charset="0"/>
                <a:ea typeface="Tahoma" panose="020B0604030504040204" pitchFamily="34" charset="0"/>
                <a:cs typeface="Tahoma" panose="020B0604030504040204" pitchFamily="34" charset="0"/>
              </a:rPr>
              <a:t>6 </a:t>
            </a:r>
            <a:r>
              <a:rPr lang="en-GB" sz="2000" dirty="0">
                <a:latin typeface="Calibri" panose="020F0502020204030204" pitchFamily="34" charset="0"/>
                <a:ea typeface="Tahoma" panose="020B0604030504040204" pitchFamily="34" charset="0"/>
                <a:cs typeface="Tahoma" panose="020B0604030504040204" pitchFamily="34" charset="0"/>
              </a:rPr>
              <a:t>(massification with</a:t>
            </a:r>
            <a:r>
              <a:rPr lang="en-GB" sz="2000" b="1" dirty="0">
                <a:latin typeface="Calibri" panose="020F0502020204030204" pitchFamily="34" charset="0"/>
                <a:ea typeface="Tahoma" panose="020B0604030504040204" pitchFamily="34" charset="0"/>
                <a:cs typeface="Tahoma" panose="020B0604030504040204" pitchFamily="34" charset="0"/>
              </a:rPr>
              <a:t> </a:t>
            </a:r>
            <a:r>
              <a:rPr lang="en-GB" sz="2000" dirty="0">
                <a:latin typeface="Calibri" panose="020F0502020204030204" pitchFamily="34" charset="0"/>
                <a:ea typeface="Tahoma" panose="020B0604030504040204" pitchFamily="34" charset="0"/>
                <a:cs typeface="Tahoma" panose="020B0604030504040204" pitchFamily="34" charset="0"/>
              </a:rPr>
              <a:t>30 World Class)</a:t>
            </a:r>
          </a:p>
          <a:p>
            <a:pPr marL="444500" indent="-444500"/>
            <a:r>
              <a:rPr lang="en-GB" sz="2000" dirty="0">
                <a:latin typeface="Calibri" panose="020F0502020204030204" pitchFamily="34" charset="0"/>
                <a:ea typeface="Tahoma" panose="020B0604030504040204" pitchFamily="34" charset="0"/>
                <a:cs typeface="Tahoma" panose="020B0604030504040204" pitchFamily="34" charset="0"/>
              </a:rPr>
              <a:t>4. 	PhD transformation from 1996-2012:</a:t>
            </a:r>
          </a:p>
          <a:p>
            <a:pPr marL="1358900" lvl="3" indent="-4445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Proportion of black graduates increased from 13% to 58%</a:t>
            </a:r>
          </a:p>
          <a:p>
            <a:pPr marL="1358900" lvl="3" indent="-4445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African women graduates increased by 960% </a:t>
            </a:r>
          </a:p>
          <a:p>
            <a:pPr marL="1358900" lvl="3" indent="-444500">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No increase in white male graduates for the same period</a:t>
            </a:r>
          </a:p>
          <a:p>
            <a:pPr marL="1358900" lvl="3" indent="-444500">
              <a:spcAft>
                <a:spcPts val="600"/>
              </a:spcAft>
              <a:buFont typeface="Arial" pitchFamily="34" charset="0"/>
              <a:buChar char="•"/>
            </a:pPr>
            <a:r>
              <a:rPr lang="en-GB" sz="2000" dirty="0">
                <a:latin typeface="Calibri" panose="020F0502020204030204" pitchFamily="34" charset="0"/>
                <a:ea typeface="Tahoma" panose="020B0604030504040204" pitchFamily="34" charset="0"/>
                <a:cs typeface="Tahoma" panose="020B0604030504040204" pitchFamily="34" charset="0"/>
              </a:rPr>
              <a:t>In 2012, more African than white graduates (Cloete, 2015)</a:t>
            </a:r>
          </a:p>
          <a:p>
            <a:pPr marL="444500" indent="-444500">
              <a:spcAft>
                <a:spcPts val="1200"/>
              </a:spcAft>
            </a:pPr>
            <a:r>
              <a:rPr lang="en-GB" sz="2000" dirty="0">
                <a:latin typeface="Calibri" panose="020F0502020204030204" pitchFamily="34" charset="0"/>
                <a:ea typeface="Tahoma" panose="020B0604030504040204" pitchFamily="34" charset="0"/>
                <a:cs typeface="Tahoma" panose="020B0604030504040204" pitchFamily="34" charset="0"/>
              </a:rPr>
              <a:t>5. 	The reputation of SA HE is based on the postgraduate system. It is crucial for development in SA, and Africa, that SA maintain and strengthen the new knowledge producing subsector of HE.</a:t>
            </a:r>
          </a:p>
        </p:txBody>
      </p:sp>
      <p:sp>
        <p:nvSpPr>
          <p:cNvPr id="2" name="Slide Number Placeholder 1"/>
          <p:cNvSpPr>
            <a:spLocks noGrp="1"/>
          </p:cNvSpPr>
          <p:nvPr>
            <p:ph type="sldNum" sz="quarter" idx="12"/>
          </p:nvPr>
        </p:nvSpPr>
        <p:spPr>
          <a:xfrm>
            <a:off x="7884368" y="6407944"/>
            <a:ext cx="1128664" cy="365125"/>
          </a:xfrm>
        </p:spPr>
        <p:txBody>
          <a:bodyPr/>
          <a:lstStyle/>
          <a:p>
            <a:pPr algn="r"/>
            <a:fld id="{D5BBC35B-A44B-4119-B8DA-DE9E3DFADA20}" type="slidenum">
              <a:rPr lang="en-US" sz="1800" smtClean="0">
                <a:solidFill>
                  <a:srgbClr val="464646"/>
                </a:solidFill>
              </a:rPr>
              <a:pPr algn="r"/>
              <a:t>4</a:t>
            </a:fld>
            <a:endParaRPr lang="en-US" dirty="0">
              <a:solidFill>
                <a:srgbClr val="464646"/>
              </a:solidFill>
            </a:endParaRPr>
          </a:p>
        </p:txBody>
      </p:sp>
    </p:spTree>
    <p:extLst>
      <p:ext uri="{BB962C8B-B14F-4D97-AF65-F5344CB8AC3E}">
        <p14:creationId xmlns:p14="http://schemas.microsoft.com/office/powerpoint/2010/main" val="625154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620" y="0"/>
            <a:ext cx="8490759" cy="6858000"/>
          </a:xfrm>
          <a:prstGeom prst="rect">
            <a:avLst/>
          </a:prstGeom>
        </p:spPr>
      </p:pic>
    </p:spTree>
    <p:extLst>
      <p:ext uri="{BB962C8B-B14F-4D97-AF65-F5344CB8AC3E}">
        <p14:creationId xmlns:p14="http://schemas.microsoft.com/office/powerpoint/2010/main" val="3164873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16416" y="6295922"/>
            <a:ext cx="574457" cy="365125"/>
          </a:xfrm>
        </p:spPr>
        <p:txBody>
          <a:bodyPr/>
          <a:lstStyle/>
          <a:p>
            <a:pPr algn="r"/>
            <a:fld id="{D5BBC35B-A44B-4119-B8DA-DE9E3DFADA20}" type="slidenum">
              <a:rPr lang="en-US" sz="1800" smtClean="0">
                <a:solidFill>
                  <a:srgbClr val="464646"/>
                </a:solidFill>
              </a:rPr>
              <a:pPr algn="r"/>
              <a:t>6</a:t>
            </a:fld>
            <a:endParaRPr lang="en-US" sz="1800" dirty="0">
              <a:solidFill>
                <a:srgbClr val="464646"/>
              </a:solidFill>
            </a:endParaRPr>
          </a:p>
        </p:txBody>
      </p:sp>
      <p:sp>
        <p:nvSpPr>
          <p:cNvPr id="5" name="Espace réservé du contenu 2"/>
          <p:cNvSpPr>
            <a:spLocks noGrp="1"/>
          </p:cNvSpPr>
          <p:nvPr>
            <p:ph idx="4294967295"/>
          </p:nvPr>
        </p:nvSpPr>
        <p:spPr>
          <a:xfrm>
            <a:off x="323528" y="1124744"/>
            <a:ext cx="8558213" cy="5256584"/>
          </a:xfrm>
        </p:spPr>
        <p:txBody>
          <a:bodyPr>
            <a:noAutofit/>
          </a:bodyPr>
          <a:lstStyle/>
          <a:p>
            <a:pPr marL="514350" indent="-514350">
              <a:lnSpc>
                <a:spcPct val="90000"/>
              </a:lnSpc>
              <a:spcBef>
                <a:spcPts val="0"/>
              </a:spcBef>
              <a:spcAft>
                <a:spcPts val="600"/>
              </a:spcAft>
              <a:buAutoNum type="arabicPeriod"/>
            </a:pPr>
            <a:r>
              <a:rPr lang="en-ZA" sz="2000" dirty="0">
                <a:latin typeface="Calibri" pitchFamily="34" charset="0"/>
              </a:rPr>
              <a:t>Fast expanding (massifying) education systems all over the world have inefficiencies as capacity cannot cope with demand. In SA this starts in the school system and runs through the undergraduate system.  </a:t>
            </a:r>
          </a:p>
          <a:p>
            <a:pPr marL="514350" indent="-514350">
              <a:lnSpc>
                <a:spcPct val="90000"/>
              </a:lnSpc>
              <a:spcBef>
                <a:spcPts val="0"/>
              </a:spcBef>
              <a:spcAft>
                <a:spcPts val="600"/>
              </a:spcAft>
              <a:buAutoNum type="arabicPeriod"/>
            </a:pPr>
            <a:r>
              <a:rPr lang="en-ZA" sz="2000" dirty="0">
                <a:latin typeface="Calibri" pitchFamily="34" charset="0"/>
              </a:rPr>
              <a:t>Of the 1 million kids who enter Grade 1, only 100 000 will enter university, and 53 000 will graduate after 6 years (Van den Berg, 2015).</a:t>
            </a:r>
          </a:p>
          <a:p>
            <a:pPr marL="514350" indent="-514350">
              <a:lnSpc>
                <a:spcPct val="90000"/>
              </a:lnSpc>
              <a:spcBef>
                <a:spcPts val="0"/>
              </a:spcBef>
              <a:spcAft>
                <a:spcPts val="600"/>
              </a:spcAft>
              <a:buAutoNum type="arabicPeriod"/>
            </a:pPr>
            <a:r>
              <a:rPr lang="en-ZA" sz="2000" dirty="0">
                <a:latin typeface="Calibri" pitchFamily="34" charset="0"/>
              </a:rPr>
              <a:t>Very poor graduation rates – 30%</a:t>
            </a:r>
            <a:r>
              <a:rPr lang="en-ZA" sz="2000" dirty="0">
                <a:solidFill>
                  <a:srgbClr val="FF0000"/>
                </a:solidFill>
                <a:latin typeface="Calibri" pitchFamily="34" charset="0"/>
              </a:rPr>
              <a:t> </a:t>
            </a:r>
            <a:r>
              <a:rPr lang="en-ZA" sz="2000" dirty="0">
                <a:latin typeface="Calibri" pitchFamily="34" charset="0"/>
              </a:rPr>
              <a:t>graduate in 3 years, 56% in 5 years (if UNISA included it drops well below 50%). National diploma even worse: below 50%.</a:t>
            </a:r>
          </a:p>
          <a:p>
            <a:pPr marL="514350" indent="-514350">
              <a:lnSpc>
                <a:spcPct val="90000"/>
              </a:lnSpc>
              <a:spcBef>
                <a:spcPts val="0"/>
              </a:spcBef>
              <a:spcAft>
                <a:spcPts val="600"/>
              </a:spcAft>
              <a:buFont typeface="+mj-lt"/>
              <a:buAutoNum type="arabicPeriod"/>
            </a:pPr>
            <a:r>
              <a:rPr lang="en-ZA" sz="2000" dirty="0">
                <a:latin typeface="Calibri" pitchFamily="34" charset="0"/>
              </a:rPr>
              <a:t>2006-2013: 1.7% growth for new entrants; average annual growth for returning undergraduates 4%. Too many students stay in the undergraduate system for too long.</a:t>
            </a:r>
          </a:p>
          <a:p>
            <a:pPr marL="514350" indent="-514350">
              <a:lnSpc>
                <a:spcPct val="90000"/>
              </a:lnSpc>
              <a:spcBef>
                <a:spcPts val="0"/>
              </a:spcBef>
              <a:spcAft>
                <a:spcPts val="600"/>
              </a:spcAft>
              <a:buFont typeface="Arial" pitchFamily="34" charset="0"/>
              <a:buAutoNum type="arabicPeriod"/>
            </a:pPr>
            <a:r>
              <a:rPr lang="en-ZA" sz="2000" dirty="0">
                <a:latin typeface="Calibri" pitchFamily="34" charset="0"/>
              </a:rPr>
              <a:t>All or nothing system: drop out or graduate. With high premium on tertiary certificates,  associate degrees (after 2 years) must be considered.</a:t>
            </a:r>
          </a:p>
          <a:p>
            <a:pPr marL="514350" indent="-514350">
              <a:lnSpc>
                <a:spcPct val="90000"/>
              </a:lnSpc>
              <a:spcBef>
                <a:spcPts val="0"/>
              </a:spcBef>
              <a:spcAft>
                <a:spcPts val="600"/>
              </a:spcAft>
              <a:buFont typeface="Arial" pitchFamily="34" charset="0"/>
              <a:buAutoNum type="arabicPeriod"/>
            </a:pPr>
            <a:r>
              <a:rPr lang="en-ZA" sz="2000" dirty="0">
                <a:latin typeface="Calibri" pitchFamily="34" charset="0"/>
              </a:rPr>
              <a:t>The Honours degree is not funded by NRF or NSFAS, and is a major blockage for black students to masters and PhD study.</a:t>
            </a:r>
          </a:p>
          <a:p>
            <a:pPr marL="514350" indent="-514350">
              <a:lnSpc>
                <a:spcPct val="90000"/>
              </a:lnSpc>
              <a:spcBef>
                <a:spcPts val="0"/>
              </a:spcBef>
              <a:spcAft>
                <a:spcPts val="600"/>
              </a:spcAft>
              <a:buFont typeface="Arial" pitchFamily="34" charset="0"/>
              <a:buAutoNum type="arabicPeriod"/>
            </a:pPr>
            <a:r>
              <a:rPr lang="en-ZA" sz="2000" dirty="0">
                <a:latin typeface="Calibri" pitchFamily="34" charset="0"/>
              </a:rPr>
              <a:t>There are too many academically “poor” students in the university system.</a:t>
            </a:r>
          </a:p>
          <a:p>
            <a:pPr marL="514350" indent="-514350">
              <a:lnSpc>
                <a:spcPct val="90000"/>
              </a:lnSpc>
              <a:spcBef>
                <a:spcPts val="0"/>
              </a:spcBef>
              <a:spcAft>
                <a:spcPts val="600"/>
              </a:spcAft>
              <a:buFont typeface="Arial" pitchFamily="34" charset="0"/>
              <a:buAutoNum type="arabicPeriod"/>
            </a:pPr>
            <a:r>
              <a:rPr lang="en-ZA" sz="2000" b="1" dirty="0">
                <a:latin typeface="Calibri" pitchFamily="34" charset="0"/>
              </a:rPr>
              <a:t>The current university undergraduate system is inefficient and unsustainable and needs to be restructured</a:t>
            </a:r>
            <a:r>
              <a:rPr lang="en-ZA" sz="2000" dirty="0">
                <a:latin typeface="Calibri" pitchFamily="34" charset="0"/>
              </a:rPr>
              <a:t>.</a:t>
            </a:r>
          </a:p>
        </p:txBody>
      </p:sp>
      <p:sp>
        <p:nvSpPr>
          <p:cNvPr id="7" name="Title 8"/>
          <p:cNvSpPr>
            <a:spLocks noGrp="1"/>
          </p:cNvSpPr>
          <p:nvPr>
            <p:ph type="title" idx="4294967295"/>
          </p:nvPr>
        </p:nvSpPr>
        <p:spPr>
          <a:xfrm>
            <a:off x="323528" y="332656"/>
            <a:ext cx="8558213" cy="357187"/>
          </a:xfrm>
        </p:spPr>
        <p:txBody>
          <a:bodyPr>
            <a:noAutofit/>
            <a:scene3d>
              <a:camera prst="orthographicFront"/>
              <a:lightRig rig="soft" dir="t"/>
            </a:scene3d>
            <a:sp3d prstMaterial="softEdge"/>
          </a:bodyPr>
          <a:lstStyle/>
          <a:p>
            <a:pPr lvl="0" algn="l"/>
            <a:r>
              <a:rPr lang="en-US" sz="2000" b="1" dirty="0">
                <a:solidFill>
                  <a:srgbClr val="E6381D"/>
                </a:solidFill>
                <a:effectLst/>
                <a:latin typeface="Lucida Sans" panose="020B0602030504020204" pitchFamily="34" charset="0"/>
                <a:cs typeface="Lucida Sans Unicode" panose="020B0602030504020204" pitchFamily="34" charset="0"/>
              </a:rPr>
              <a:t>Inefficiencies in the best HE system in Africa </a:t>
            </a:r>
          </a:p>
        </p:txBody>
      </p:sp>
    </p:spTree>
    <p:extLst>
      <p:ext uri="{BB962C8B-B14F-4D97-AF65-F5344CB8AC3E}">
        <p14:creationId xmlns:p14="http://schemas.microsoft.com/office/powerpoint/2010/main" val="1351231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rrowheads="1"/>
          </p:cNvPicPr>
          <p:nvPr>
            <p:ph idx="1"/>
          </p:nvPr>
        </p:nvPicPr>
        <p:blipFill>
          <a:blip r:embed="rId2" cstate="print"/>
          <a:srcRect/>
          <a:stretch>
            <a:fillRect/>
          </a:stretch>
        </p:blipFill>
        <p:spPr>
          <a:xfrm>
            <a:off x="462278" y="1214961"/>
            <a:ext cx="8242300" cy="4816475"/>
          </a:xfrm>
          <a:ln>
            <a:noFill/>
          </a:ln>
        </p:spPr>
      </p:pic>
      <p:sp>
        <p:nvSpPr>
          <p:cNvPr id="2050" name="Title 1"/>
          <p:cNvSpPr>
            <a:spLocks noGrp="1"/>
          </p:cNvSpPr>
          <p:nvPr>
            <p:ph type="title"/>
          </p:nvPr>
        </p:nvSpPr>
        <p:spPr>
          <a:xfrm>
            <a:off x="457200" y="274638"/>
            <a:ext cx="8229600" cy="563562"/>
          </a:xfrm>
        </p:spPr>
        <p:txBody>
          <a:bodyPr>
            <a:noAutofit/>
          </a:bodyPr>
          <a:lstStyle/>
          <a:p>
            <a:pPr eaLnBrk="1" hangingPunct="1"/>
            <a:r>
              <a:rPr lang="en-US" sz="1800" b="1" kern="0" spc="-30" dirty="0">
                <a:solidFill>
                  <a:srgbClr val="E6381D"/>
                </a:solidFill>
                <a:latin typeface="Lucida Sans" panose="020B0602030504020204" pitchFamily="34" charset="0"/>
              </a:rPr>
              <a:t>Cumulative completion rate of the 2008 </a:t>
            </a:r>
            <a:br>
              <a:rPr lang="en-US" sz="1800" b="1" kern="0" spc="-30" dirty="0">
                <a:solidFill>
                  <a:srgbClr val="E6381D"/>
                </a:solidFill>
                <a:latin typeface="Lucida Sans" panose="020B0602030504020204" pitchFamily="34" charset="0"/>
              </a:rPr>
            </a:br>
            <a:r>
              <a:rPr lang="en-US" sz="1800" b="1" kern="0" spc="-30" dirty="0">
                <a:solidFill>
                  <a:srgbClr val="E6381D"/>
                </a:solidFill>
                <a:latin typeface="Lucida Sans" panose="020B0602030504020204" pitchFamily="34" charset="0"/>
              </a:rPr>
              <a:t>first-time entering undergraduate cohort (Unisa excluded)</a:t>
            </a:r>
          </a:p>
        </p:txBody>
      </p:sp>
      <p:sp>
        <p:nvSpPr>
          <p:cNvPr id="2" name="Slide Number Placeholder 1"/>
          <p:cNvSpPr>
            <a:spLocks noGrp="1"/>
          </p:cNvSpPr>
          <p:nvPr>
            <p:ph type="sldNum" sz="quarter" idx="12"/>
          </p:nvPr>
        </p:nvSpPr>
        <p:spPr>
          <a:xfrm>
            <a:off x="7884368" y="6407944"/>
            <a:ext cx="1128664" cy="365125"/>
          </a:xfrm>
        </p:spPr>
        <p:txBody>
          <a:bodyPr/>
          <a:lstStyle/>
          <a:p>
            <a:pPr algn="r"/>
            <a:fld id="{C394C629-37B3-4473-A1A6-0C854B847227}" type="slidenum">
              <a:rPr lang="en-ZA" sz="1800" smtClean="0"/>
              <a:pPr algn="r"/>
              <a:t>7</a:t>
            </a:fld>
            <a:endParaRPr lang="en-ZA" dirty="0"/>
          </a:p>
        </p:txBody>
      </p:sp>
      <p:sp>
        <p:nvSpPr>
          <p:cNvPr id="2052" name="TextBox 4"/>
          <p:cNvSpPr txBox="1">
            <a:spLocks noChangeArrowheads="1"/>
          </p:cNvSpPr>
          <p:nvPr/>
        </p:nvSpPr>
        <p:spPr bwMode="auto">
          <a:xfrm>
            <a:off x="395536" y="6408197"/>
            <a:ext cx="4724400" cy="184666"/>
          </a:xfrm>
          <a:prstGeom prst="rect">
            <a:avLst/>
          </a:prstGeom>
          <a:noFill/>
          <a:ln w="9525">
            <a:noFill/>
            <a:miter lim="800000"/>
            <a:headEnd/>
            <a:tailEnd/>
          </a:ln>
        </p:spPr>
        <p:txBody>
          <a:bodyPr>
            <a:spAutoFit/>
          </a:bodyPr>
          <a:lstStyle/>
          <a:p>
            <a:r>
              <a:rPr lang="en-US" sz="600" dirty="0">
                <a:solidFill>
                  <a:schemeClr val="tx1">
                    <a:lumMod val="95000"/>
                    <a:lumOff val="5000"/>
                  </a:schemeClr>
                </a:solidFill>
                <a:latin typeface="Lucida Sans Unicode" pitchFamily="34" charset="0"/>
                <a:cs typeface="Lucida Sans Unicode" pitchFamily="34" charset="0"/>
              </a:rPr>
              <a:t>Source: CHE &amp; DHET (2015) Cohort studies.</a:t>
            </a:r>
          </a:p>
        </p:txBody>
      </p:sp>
    </p:spTree>
    <p:extLst>
      <p:ext uri="{BB962C8B-B14F-4D97-AF65-F5344CB8AC3E}">
        <p14:creationId xmlns:p14="http://schemas.microsoft.com/office/powerpoint/2010/main" val="2586964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460432" y="6407944"/>
            <a:ext cx="552600" cy="365125"/>
          </a:xfrm>
        </p:spPr>
        <p:txBody>
          <a:bodyPr/>
          <a:lstStyle/>
          <a:p>
            <a:fld id="{D5BBC35B-A44B-4119-B8DA-DE9E3DFADA20}" type="slidenum">
              <a:rPr lang="en-US" sz="1800" smtClean="0">
                <a:solidFill>
                  <a:srgbClr val="464646"/>
                </a:solidFill>
              </a:rPr>
              <a:pPr/>
              <a:t>8</a:t>
            </a:fld>
            <a:endParaRPr lang="en-US" sz="1800" dirty="0">
              <a:solidFill>
                <a:srgbClr val="464646"/>
              </a:solidFill>
            </a:endParaRPr>
          </a:p>
        </p:txBody>
      </p:sp>
      <p:pic>
        <p:nvPicPr>
          <p:cNvPr id="7" name="Picture 6" descr="by-sa.png"/>
          <p:cNvPicPr>
            <a:picLocks noChangeAspect="1"/>
          </p:cNvPicPr>
          <p:nvPr/>
        </p:nvPicPr>
        <p:blipFill>
          <a:blip r:embed="rId2" cstate="print"/>
          <a:stretch>
            <a:fillRect/>
          </a:stretch>
        </p:blipFill>
        <p:spPr>
          <a:xfrm>
            <a:off x="179512" y="6525344"/>
            <a:ext cx="499521" cy="174771"/>
          </a:xfrm>
          <a:prstGeom prst="rect">
            <a:avLst/>
          </a:prstGeom>
        </p:spPr>
      </p:pic>
      <p:sp>
        <p:nvSpPr>
          <p:cNvPr id="10" name="Title 8"/>
          <p:cNvSpPr>
            <a:spLocks noGrp="1"/>
          </p:cNvSpPr>
          <p:nvPr>
            <p:ph type="title" idx="4294967295"/>
          </p:nvPr>
        </p:nvSpPr>
        <p:spPr>
          <a:xfrm>
            <a:off x="323528" y="260648"/>
            <a:ext cx="8558213" cy="357187"/>
          </a:xfrm>
        </p:spPr>
        <p:txBody>
          <a:bodyPr>
            <a:noAutofit/>
            <a:scene3d>
              <a:camera prst="orthographicFront"/>
              <a:lightRig rig="soft" dir="t"/>
            </a:scene3d>
            <a:sp3d prstMaterial="softEdge"/>
          </a:bodyPr>
          <a:lstStyle/>
          <a:p>
            <a:pPr lvl="0" algn="l"/>
            <a:r>
              <a:rPr lang="en-US" sz="2000" b="1" dirty="0">
                <a:solidFill>
                  <a:srgbClr val="E6381D"/>
                </a:solidFill>
                <a:effectLst/>
                <a:latin typeface="Lucida Sans" panose="020B0602030504020204" pitchFamily="34" charset="0"/>
                <a:cs typeface="Lucida Sans Unicode" panose="020B0602030504020204" pitchFamily="34" charset="0"/>
              </a:rPr>
              <a:t>South Africa post-school system, 2010 </a:t>
            </a:r>
            <a:r>
              <a:rPr lang="en-US" sz="2000" b="1" dirty="0" err="1">
                <a:solidFill>
                  <a:srgbClr val="E6381D"/>
                </a:solidFill>
                <a:effectLst/>
                <a:latin typeface="Lucida Sans" panose="020B0602030504020204" pitchFamily="34" charset="0"/>
                <a:cs typeface="Lucida Sans Unicode" panose="020B0602030504020204" pitchFamily="34" charset="0"/>
              </a:rPr>
              <a:t>vs</a:t>
            </a:r>
            <a:r>
              <a:rPr lang="en-US" sz="2000" b="1" dirty="0">
                <a:solidFill>
                  <a:srgbClr val="E6381D"/>
                </a:solidFill>
                <a:effectLst/>
                <a:latin typeface="Lucida Sans" panose="020B0602030504020204" pitchFamily="34" charset="0"/>
                <a:cs typeface="Lucida Sans Unicode" panose="020B0602030504020204" pitchFamily="34" charset="0"/>
              </a:rPr>
              <a:t> 2014</a:t>
            </a:r>
          </a:p>
        </p:txBody>
      </p:sp>
      <p:sp>
        <p:nvSpPr>
          <p:cNvPr id="4" name="Rectangle 3"/>
          <p:cNvSpPr/>
          <p:nvPr/>
        </p:nvSpPr>
        <p:spPr>
          <a:xfrm>
            <a:off x="742368" y="6496070"/>
            <a:ext cx="2664296" cy="276999"/>
          </a:xfrm>
          <a:prstGeom prst="rect">
            <a:avLst/>
          </a:prstGeom>
        </p:spPr>
        <p:txBody>
          <a:bodyPr wrap="square">
            <a:spAutoFit/>
          </a:bodyPr>
          <a:lstStyle/>
          <a:p>
            <a:r>
              <a:rPr lang="en-ZA" sz="600" dirty="0"/>
              <a:t>Source: DHET HEMIS 2012. Compiled by Charles Sheppard. Graphic by CHET/Francois van Schalkwyk.</a:t>
            </a:r>
            <a:endParaRPr lang="en-ZA" sz="600" b="1"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261" y="836712"/>
            <a:ext cx="8532448" cy="5460738"/>
          </a:xfrm>
          <a:prstGeom prst="rect">
            <a:avLst/>
          </a:prstGeom>
        </p:spPr>
      </p:pic>
    </p:spTree>
    <p:extLst>
      <p:ext uri="{BB962C8B-B14F-4D97-AF65-F5344CB8AC3E}">
        <p14:creationId xmlns:p14="http://schemas.microsoft.com/office/powerpoint/2010/main" val="4142216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61516" y="6295922"/>
            <a:ext cx="529357" cy="365125"/>
          </a:xfrm>
        </p:spPr>
        <p:txBody>
          <a:bodyPr/>
          <a:lstStyle/>
          <a:p>
            <a:pPr algn="r"/>
            <a:fld id="{D5BBC35B-A44B-4119-B8DA-DE9E3DFADA20}" type="slidenum">
              <a:rPr lang="en-US" sz="1800" smtClean="0">
                <a:solidFill>
                  <a:srgbClr val="464646"/>
                </a:solidFill>
              </a:rPr>
              <a:pPr algn="r"/>
              <a:t>9</a:t>
            </a:fld>
            <a:endParaRPr lang="en-US" dirty="0">
              <a:solidFill>
                <a:srgbClr val="464646"/>
              </a:solidFill>
            </a:endParaRPr>
          </a:p>
        </p:txBody>
      </p:sp>
      <p:sp>
        <p:nvSpPr>
          <p:cNvPr id="5" name="Espace réservé du contenu 2"/>
          <p:cNvSpPr>
            <a:spLocks noGrp="1"/>
          </p:cNvSpPr>
          <p:nvPr>
            <p:ph idx="4294967295"/>
          </p:nvPr>
        </p:nvSpPr>
        <p:spPr>
          <a:xfrm>
            <a:off x="251520" y="980728"/>
            <a:ext cx="8568952" cy="6121052"/>
          </a:xfrm>
        </p:spPr>
        <p:txBody>
          <a:bodyPr>
            <a:normAutofit/>
          </a:bodyPr>
          <a:lstStyle/>
          <a:p>
            <a:pPr marL="514350" indent="-514350">
              <a:lnSpc>
                <a:spcPct val="100000"/>
              </a:lnSpc>
              <a:spcBef>
                <a:spcPts val="600"/>
              </a:spcBef>
              <a:spcAft>
                <a:spcPts val="600"/>
              </a:spcAft>
              <a:buFont typeface="Arial" pitchFamily="34" charset="0"/>
              <a:buAutoNum type="arabicPeriod"/>
            </a:pPr>
            <a:r>
              <a:rPr lang="en-ZA" sz="2000" dirty="0">
                <a:solidFill>
                  <a:srgbClr val="000000"/>
                </a:solidFill>
                <a:latin typeface="Calibri" pitchFamily="34" charset="0"/>
                <a:ea typeface="Calibri"/>
                <a:cs typeface="Times New Roman"/>
              </a:rPr>
              <a:t>The so-called knowledge economy requires a great diversity of skills programmes, and differentiation in the levels of skills and performance.</a:t>
            </a:r>
          </a:p>
          <a:p>
            <a:pPr marL="514350" indent="-514350">
              <a:lnSpc>
                <a:spcPct val="100000"/>
              </a:lnSpc>
              <a:spcBef>
                <a:spcPts val="600"/>
              </a:spcBef>
              <a:buFont typeface="Arial" pitchFamily="34" charset="0"/>
              <a:buAutoNum type="arabicPeriod"/>
            </a:pPr>
            <a:r>
              <a:rPr lang="en-ZA" sz="2000" dirty="0">
                <a:latin typeface="Calibri" pitchFamily="34" charset="0"/>
              </a:rPr>
              <a:t>Broadly this means:</a:t>
            </a:r>
          </a:p>
          <a:p>
            <a:pPr marL="977886" lvl="2" indent="-514350">
              <a:lnSpc>
                <a:spcPct val="100000"/>
              </a:lnSpc>
              <a:spcBef>
                <a:spcPts val="600"/>
              </a:spcBef>
            </a:pPr>
            <a:r>
              <a:rPr lang="en-ZA" sz="1800" dirty="0">
                <a:latin typeface="Calibri" pitchFamily="34" charset="0"/>
              </a:rPr>
              <a:t>high percentage of labour </a:t>
            </a:r>
            <a:r>
              <a:rPr lang="en-ZA" sz="1800" b="1" dirty="0">
                <a:latin typeface="Calibri" pitchFamily="34" charset="0"/>
              </a:rPr>
              <a:t>with post-matric qualifications</a:t>
            </a:r>
            <a:r>
              <a:rPr lang="en-ZA" sz="1800" dirty="0">
                <a:latin typeface="Calibri" pitchFamily="34" charset="0"/>
              </a:rPr>
              <a:t> for people to work in jobs that require higher than matric-level information processing and problem-solving: “</a:t>
            </a:r>
            <a:r>
              <a:rPr lang="en-ZA" sz="1800" i="1" dirty="0">
                <a:latin typeface="Calibri" pitchFamily="34" charset="0"/>
              </a:rPr>
              <a:t>In the coming years, jobs requiring at least an associate degree are projected to grow twice as fast as jobs requiring no college experience.” </a:t>
            </a:r>
            <a:r>
              <a:rPr lang="en-ZA" sz="1800" dirty="0">
                <a:latin typeface="Calibri" pitchFamily="34" charset="0"/>
              </a:rPr>
              <a:t>(Obama 2010)</a:t>
            </a:r>
          </a:p>
          <a:p>
            <a:pPr marL="977886" lvl="2" indent="-514350">
              <a:lnSpc>
                <a:spcPct val="100000"/>
              </a:lnSpc>
              <a:spcBef>
                <a:spcPts val="600"/>
              </a:spcBef>
            </a:pPr>
            <a:r>
              <a:rPr lang="en-ZA" sz="1800" dirty="0">
                <a:latin typeface="Calibri" pitchFamily="34" charset="0"/>
              </a:rPr>
              <a:t>A </a:t>
            </a:r>
            <a:r>
              <a:rPr lang="en-ZA" sz="1800" b="1" dirty="0">
                <a:latin typeface="Calibri" pitchFamily="34" charset="0"/>
              </a:rPr>
              <a:t>strata of a university system that offers solid general and vocational-orientated education</a:t>
            </a:r>
            <a:r>
              <a:rPr lang="en-ZA" sz="1800" dirty="0">
                <a:latin typeface="Calibri" pitchFamily="34" charset="0"/>
              </a:rPr>
              <a:t>, mainly, but not exclusively, at the undergraduate level to produce what Castells (2001) calls ‘self-programmable labour’, meaning skills that enable workers to adapt  to and change working conditions. </a:t>
            </a:r>
          </a:p>
          <a:p>
            <a:pPr marL="977886" lvl="2" indent="-514350">
              <a:lnSpc>
                <a:spcPct val="100000"/>
              </a:lnSpc>
              <a:spcBef>
                <a:spcPts val="600"/>
              </a:spcBef>
              <a:spcAft>
                <a:spcPts val="600"/>
              </a:spcAft>
            </a:pPr>
            <a:r>
              <a:rPr lang="en-ZA" sz="1800" dirty="0">
                <a:latin typeface="Calibri" pitchFamily="34" charset="0"/>
              </a:rPr>
              <a:t>A group of universities that </a:t>
            </a:r>
            <a:r>
              <a:rPr lang="en-ZA" sz="1800" b="1" dirty="0">
                <a:latin typeface="Calibri" pitchFamily="34" charset="0"/>
              </a:rPr>
              <a:t>concentrate on high-level professional training and new knowledge production with a high percentage of staff with doctorates </a:t>
            </a:r>
            <a:r>
              <a:rPr lang="en-ZA" sz="1800" dirty="0">
                <a:latin typeface="Calibri" pitchFamily="34" charset="0"/>
              </a:rPr>
              <a:t>(70%), and with more than 40% of students in postgraduate programmes (currently 7 universities produce 70% of all PhDs; 6 universities 1%) (Cloete et al. 2015).</a:t>
            </a:r>
          </a:p>
          <a:p>
            <a:pPr marL="514350" indent="-514350">
              <a:lnSpc>
                <a:spcPct val="100000"/>
              </a:lnSpc>
              <a:spcBef>
                <a:spcPts val="600"/>
              </a:spcBef>
              <a:spcAft>
                <a:spcPts val="600"/>
              </a:spcAft>
            </a:pPr>
            <a:endParaRPr lang="en-ZA" sz="2000" dirty="0">
              <a:latin typeface="Calibri" pitchFamily="34" charset="0"/>
            </a:endParaRPr>
          </a:p>
          <a:p>
            <a:pPr marL="514350" indent="-514350">
              <a:lnSpc>
                <a:spcPct val="100000"/>
              </a:lnSpc>
              <a:spcBef>
                <a:spcPts val="600"/>
              </a:spcBef>
              <a:spcAft>
                <a:spcPts val="600"/>
              </a:spcAft>
              <a:buFont typeface="Arial" pitchFamily="34" charset="0"/>
              <a:buAutoNum type="arabicPeriod"/>
            </a:pPr>
            <a:endParaRPr lang="en-ZA" sz="2400" dirty="0">
              <a:solidFill>
                <a:srgbClr val="000000"/>
              </a:solidFill>
              <a:latin typeface="Calibri"/>
              <a:ea typeface="Calibri"/>
              <a:cs typeface="Times New Roman"/>
            </a:endParaRPr>
          </a:p>
          <a:p>
            <a:pPr marL="514350" indent="-514350">
              <a:lnSpc>
                <a:spcPct val="100000"/>
              </a:lnSpc>
              <a:spcBef>
                <a:spcPts val="600"/>
              </a:spcBef>
              <a:spcAft>
                <a:spcPts val="600"/>
              </a:spcAft>
              <a:buFont typeface="Arial" pitchFamily="34" charset="0"/>
              <a:buAutoNum type="arabicPeriod"/>
            </a:pPr>
            <a:endParaRPr lang="en-ZA" sz="2400" dirty="0"/>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idx="4294967295"/>
          </p:nvPr>
        </p:nvSpPr>
        <p:spPr>
          <a:xfrm>
            <a:off x="-198284" y="261632"/>
            <a:ext cx="8559800"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A diverse and differentiated HE system </a:t>
            </a:r>
          </a:p>
        </p:txBody>
      </p:sp>
    </p:spTree>
    <p:extLst>
      <p:ext uri="{BB962C8B-B14F-4D97-AF65-F5344CB8AC3E}">
        <p14:creationId xmlns:p14="http://schemas.microsoft.com/office/powerpoint/2010/main" val="2063664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16416" y="6295922"/>
            <a:ext cx="574457" cy="365125"/>
          </a:xfrm>
        </p:spPr>
        <p:txBody>
          <a:bodyPr/>
          <a:lstStyle/>
          <a:p>
            <a:fld id="{D5BBC35B-A44B-4119-B8DA-DE9E3DFADA20}" type="slidenum">
              <a:rPr lang="en-US" smtClean="0">
                <a:solidFill>
                  <a:srgbClr val="464646"/>
                </a:solidFill>
              </a:rPr>
              <a:pPr/>
              <a:t>10</a:t>
            </a:fld>
            <a:endParaRPr lang="en-US" dirty="0">
              <a:solidFill>
                <a:srgbClr val="464646"/>
              </a:solidFill>
            </a:endParaRPr>
          </a:p>
        </p:txBody>
      </p:sp>
      <p:sp>
        <p:nvSpPr>
          <p:cNvPr id="5" name="Espace réservé du contenu 2"/>
          <p:cNvSpPr>
            <a:spLocks noGrp="1"/>
          </p:cNvSpPr>
          <p:nvPr>
            <p:ph idx="4294967295"/>
          </p:nvPr>
        </p:nvSpPr>
        <p:spPr>
          <a:xfrm>
            <a:off x="481280" y="1052736"/>
            <a:ext cx="8161070" cy="5949280"/>
          </a:xfrm>
        </p:spPr>
        <p:txBody>
          <a:bodyPr>
            <a:normAutofit/>
          </a:bodyPr>
          <a:lstStyle/>
          <a:p>
            <a:pPr marL="514350" indent="-514350">
              <a:lnSpc>
                <a:spcPct val="100000"/>
              </a:lnSpc>
              <a:spcBef>
                <a:spcPts val="1200"/>
              </a:spcBef>
            </a:pPr>
            <a:r>
              <a:rPr lang="en-ZA" sz="2000" dirty="0">
                <a:latin typeface="Calibri" pitchFamily="34" charset="0"/>
              </a:rPr>
              <a:t>Access to tertiary education is regarded by the ‘haves’ as a means to maintain privilege, and by the ‘have‐nots’ as a means to get out of poverty. </a:t>
            </a:r>
          </a:p>
          <a:p>
            <a:pPr marL="514350" indent="-514350">
              <a:lnSpc>
                <a:spcPct val="100000"/>
              </a:lnSpc>
              <a:spcBef>
                <a:spcPts val="1200"/>
              </a:spcBef>
            </a:pPr>
            <a:r>
              <a:rPr lang="en-ZA" sz="2000" dirty="0">
                <a:latin typeface="Calibri" pitchFamily="34" charset="0"/>
              </a:rPr>
              <a:t>In 1970 in the US, 10% of students from the lowest income quintile went to university in contrast to 40-50% from quintiles four and five. Thirty years later (2010), still only 10% of quintile one went to university, but for quintiles four and five the percentage had increased to 80-90%. Higher education in the US has thus become part of the ‘iron cage of privilege’ (Piketty, 2014).</a:t>
            </a:r>
          </a:p>
          <a:p>
            <a:pPr marL="514350" indent="-514350">
              <a:lnSpc>
                <a:spcPct val="100000"/>
              </a:lnSpc>
              <a:spcBef>
                <a:spcPts val="1200"/>
              </a:spcBef>
            </a:pPr>
            <a:r>
              <a:rPr lang="en-ZA" sz="2000" dirty="0">
                <a:latin typeface="Calibri" pitchFamily="34" charset="0"/>
              </a:rPr>
              <a:t>The Hamilton Project in the US: “Why more education wont fix economic inequality” shows more education increases income for everybody, but does not reduce overall inequality (Leonhardt, 2015).</a:t>
            </a:r>
            <a:endParaRPr lang="en-ZA" sz="2000" dirty="0">
              <a:solidFill>
                <a:srgbClr val="C00000"/>
              </a:solidFill>
              <a:latin typeface="Calibri" pitchFamily="34" charset="0"/>
            </a:endParaRPr>
          </a:p>
          <a:p>
            <a:pPr marL="514350" indent="-514350">
              <a:lnSpc>
                <a:spcPct val="100000"/>
              </a:lnSpc>
              <a:spcBef>
                <a:spcPts val="1200"/>
              </a:spcBef>
            </a:pPr>
            <a:r>
              <a:rPr lang="en-ZA" sz="2000" dirty="0">
                <a:solidFill>
                  <a:srgbClr val="FF0000"/>
                </a:solidFill>
                <a:latin typeface="Calibri" pitchFamily="34" charset="0"/>
              </a:rPr>
              <a:t>While HE offers a ladder out of poverty for a limited  few it is not a  efficient mechanism to reduce inequality. </a:t>
            </a:r>
            <a:r>
              <a:rPr lang="en-ZA" sz="2000" dirty="0" smtClean="0">
                <a:solidFill>
                  <a:srgbClr val="FF0000"/>
                </a:solidFill>
                <a:latin typeface="Calibri" pitchFamily="34" charset="0"/>
              </a:rPr>
              <a:t>Universities are much better at contributing to development through high skills training and new knowledge production.  </a:t>
            </a:r>
            <a:endParaRPr lang="en-ZA" sz="2000" dirty="0">
              <a:solidFill>
                <a:srgbClr val="FF0000"/>
              </a:solidFill>
              <a:latin typeface="Calibri" pitchFamily="34" charset="0"/>
            </a:endParaRPr>
          </a:p>
        </p:txBody>
      </p:sp>
      <p:sp>
        <p:nvSpPr>
          <p:cNvPr id="7" name="Title 8"/>
          <p:cNvSpPr>
            <a:spLocks noGrp="1"/>
          </p:cNvSpPr>
          <p:nvPr>
            <p:ph type="title" idx="4294967295"/>
          </p:nvPr>
        </p:nvSpPr>
        <p:spPr>
          <a:xfrm>
            <a:off x="481280" y="312404"/>
            <a:ext cx="7766050" cy="358775"/>
          </a:xfrm>
        </p:spPr>
        <p:txBody>
          <a:bodyPr>
            <a:noAutofit/>
            <a:scene3d>
              <a:camera prst="orthographicFront"/>
              <a:lightRig rig="soft" dir="t"/>
            </a:scene3d>
            <a:sp3d prstMaterial="softEdge"/>
          </a:bodyPr>
          <a:lstStyle/>
          <a:p>
            <a:pPr lvl="0"/>
            <a:r>
              <a:rPr lang="en-ZA" sz="2000" dirty="0">
                <a:solidFill>
                  <a:srgbClr val="E6381D"/>
                </a:solidFill>
                <a:effectLst/>
                <a:latin typeface="Lucida Sans" panose="020B0602030504020204" pitchFamily="34" charset="0"/>
              </a:rPr>
              <a:t>Higher education and inequality </a:t>
            </a:r>
            <a:endParaRPr lang="en-US" sz="2000" b="1" dirty="0">
              <a:solidFill>
                <a:srgbClr val="E6381D"/>
              </a:solidFill>
              <a:effectLst/>
              <a:latin typeface="Lucida Sans"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3445814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a:fld id="{D5BBC35B-A44B-4119-B8DA-DE9E3DFADA20}" type="slidenum">
              <a:rPr lang="en-US" sz="1800" smtClean="0">
                <a:solidFill>
                  <a:srgbClr val="464646"/>
                </a:solidFill>
              </a:rPr>
              <a:pPr algn="r"/>
              <a:t>11</a:t>
            </a:fld>
            <a:endParaRPr lang="en-US" dirty="0">
              <a:solidFill>
                <a:srgbClr val="464646"/>
              </a:solidFill>
            </a:endParaRPr>
          </a:p>
        </p:txBody>
      </p:sp>
      <p:sp>
        <p:nvSpPr>
          <p:cNvPr id="5" name="Espace réservé du contenu 2"/>
          <p:cNvSpPr>
            <a:spLocks noGrp="1"/>
          </p:cNvSpPr>
          <p:nvPr>
            <p:ph idx="1"/>
          </p:nvPr>
        </p:nvSpPr>
        <p:spPr>
          <a:xfrm>
            <a:off x="467544" y="957202"/>
            <a:ext cx="8208912" cy="5805264"/>
          </a:xfrm>
        </p:spPr>
        <p:txBody>
          <a:bodyPr>
            <a:normAutofit/>
          </a:bodyPr>
          <a:lstStyle/>
          <a:p>
            <a:pPr marL="514350" indent="-514350">
              <a:lnSpc>
                <a:spcPct val="100000"/>
              </a:lnSpc>
              <a:spcBef>
                <a:spcPts val="1200"/>
              </a:spcBef>
              <a:buFont typeface="+mj-lt"/>
              <a:buAutoNum type="arabicPeriod"/>
            </a:pPr>
            <a:r>
              <a:rPr lang="en-ZA" sz="2000" dirty="0">
                <a:latin typeface="Calibri" pitchFamily="34" charset="0"/>
              </a:rPr>
              <a:t>“To maintain a competitive edge in a rapidly transforming knowledge economy, countries need to invest more in quality education. Not even minimum wage schedules can multiply wages by factors of five or ten: to achieve that level of progress, education and technology are the decisive factors.” </a:t>
            </a:r>
            <a:r>
              <a:rPr lang="en-ZA" sz="2000" dirty="0" smtClean="0">
                <a:latin typeface="Calibri" pitchFamily="34" charset="0"/>
              </a:rPr>
              <a:t>(Thomas Piketty</a:t>
            </a:r>
            <a:r>
              <a:rPr lang="en-ZA" sz="2000" dirty="0">
                <a:latin typeface="Calibri" pitchFamily="34" charset="0"/>
              </a:rPr>
              <a:t>, 2014)</a:t>
            </a:r>
          </a:p>
          <a:p>
            <a:pPr marL="514350" indent="-514350">
              <a:lnSpc>
                <a:spcPct val="100000"/>
              </a:lnSpc>
              <a:spcBef>
                <a:spcPts val="1200"/>
              </a:spcBef>
              <a:buFont typeface="+mj-lt"/>
              <a:buAutoNum type="arabicPeriod"/>
            </a:pPr>
            <a:r>
              <a:rPr lang="en-ZA" sz="2000" dirty="0">
                <a:latin typeface="Calibri" pitchFamily="34" charset="0"/>
              </a:rPr>
              <a:t>But historically SA has not invested enough in HE, nor has it reached its own target of 1% of GDP on R&amp;D.</a:t>
            </a:r>
          </a:p>
          <a:p>
            <a:pPr marL="514350" indent="-514350">
              <a:lnSpc>
                <a:spcPct val="100000"/>
              </a:lnSpc>
              <a:spcBef>
                <a:spcPts val="1200"/>
              </a:spcBef>
              <a:buFont typeface="+mj-lt"/>
              <a:buAutoNum type="arabicPeriod"/>
            </a:pPr>
            <a:r>
              <a:rPr lang="en-ZA" sz="2000" dirty="0">
                <a:latin typeface="Calibri" pitchFamily="34" charset="0"/>
              </a:rPr>
              <a:t>Treasury officials may say that with the latest injection of funding SA is now well over 1% over GDP for HE; but this is “bailout” money. No clear new target for HE expenditure has been set yet. </a:t>
            </a:r>
          </a:p>
          <a:p>
            <a:pPr marL="514350" indent="-514350">
              <a:lnSpc>
                <a:spcPct val="100000"/>
              </a:lnSpc>
              <a:spcBef>
                <a:spcPts val="1200"/>
              </a:spcBef>
              <a:buFont typeface="+mj-lt"/>
              <a:buAutoNum type="arabicPeriod"/>
            </a:pPr>
            <a:r>
              <a:rPr lang="en-ZA" sz="2000" dirty="0">
                <a:latin typeface="Calibri" pitchFamily="34" charset="0"/>
              </a:rPr>
              <a:t>Stagnation in growth and more expensive borrowing means there will not be substantial additional money, which means for greater investment in HE there will have to be budget reprioritisation in the treasury </a:t>
            </a:r>
          </a:p>
          <a:p>
            <a:pPr marL="514350" indent="-514350">
              <a:lnSpc>
                <a:spcPct val="100000"/>
              </a:lnSpc>
              <a:spcBef>
                <a:spcPts val="1200"/>
              </a:spcBef>
              <a:buFont typeface="+mj-lt"/>
              <a:buAutoNum type="arabicPeriod"/>
            </a:pPr>
            <a:r>
              <a:rPr lang="en-ZA" sz="2000" dirty="0">
                <a:latin typeface="Calibri" pitchFamily="34" charset="0"/>
              </a:rPr>
              <a:t>International research is clear: the question is not just MORE investment because investments can have different outcomes in different countries as the slides on the </a:t>
            </a:r>
            <a:r>
              <a:rPr lang="en-ZA" sz="2000" b="1" dirty="0">
                <a:latin typeface="Calibri" pitchFamily="34" charset="0"/>
              </a:rPr>
              <a:t>trilemma of trade-offs will </a:t>
            </a:r>
            <a:r>
              <a:rPr lang="en-ZA" sz="2000" dirty="0">
                <a:latin typeface="Calibri" pitchFamily="34" charset="0"/>
              </a:rPr>
              <a:t>show</a:t>
            </a:r>
            <a:r>
              <a:rPr lang="en-ZA" sz="2200" dirty="0"/>
              <a:t>.  </a:t>
            </a:r>
          </a:p>
          <a:p>
            <a:pPr marL="514350" indent="-514350">
              <a:spcBef>
                <a:spcPts val="1200"/>
              </a:spcBef>
            </a:pPr>
            <a:endParaRPr lang="en-ZA" sz="2400" dirty="0"/>
          </a:p>
          <a:p>
            <a:pPr marL="514350" indent="-514350">
              <a:spcBef>
                <a:spcPts val="1200"/>
              </a:spcBef>
            </a:pPr>
            <a:endParaRPr lang="en-ZA" sz="2400" dirty="0"/>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p:nvPr>
        </p:nvSpPr>
        <p:spPr>
          <a:xfrm>
            <a:off x="395536" y="260648"/>
            <a:ext cx="7766446" cy="358469"/>
          </a:xfrm>
        </p:spPr>
        <p:txBody>
          <a:bodyPr>
            <a:noAutofit/>
            <a:scene3d>
              <a:camera prst="orthographicFront"/>
              <a:lightRig rig="soft" dir="t"/>
            </a:scene3d>
            <a:sp3d prstMaterial="softEdge"/>
          </a:bodyPr>
          <a:lstStyle/>
          <a:p>
            <a:pPr lvl="0"/>
            <a:r>
              <a:rPr lang="en-ZA" sz="2000" dirty="0">
                <a:solidFill>
                  <a:srgbClr val="E6381D"/>
                </a:solidFill>
                <a:latin typeface="Lucida Sans" panose="020B0602030504020204" pitchFamily="34" charset="0"/>
              </a:rPr>
              <a:t>Invest in higher education  </a:t>
            </a:r>
            <a:endParaRPr lang="en-US" sz="2000" dirty="0">
              <a:solidFill>
                <a:srgbClr val="E6381D"/>
              </a:solidFill>
              <a:latin typeface="Lucida Sans" panose="020B0602030504020204" pitchFamily="34" charset="0"/>
            </a:endParaRPr>
          </a:p>
        </p:txBody>
      </p:sp>
    </p:spTree>
    <p:extLst>
      <p:ext uri="{BB962C8B-B14F-4D97-AF65-F5344CB8AC3E}">
        <p14:creationId xmlns:p14="http://schemas.microsoft.com/office/powerpoint/2010/main" val="26829606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56376" y="6407944"/>
            <a:ext cx="1056656" cy="365125"/>
          </a:xfrm>
        </p:spPr>
        <p:txBody>
          <a:bodyPr/>
          <a:lstStyle/>
          <a:p>
            <a:pPr algn="r"/>
            <a:fld id="{9E04F8AD-0429-49FC-9075-A21A55B04012}" type="slidenum">
              <a:rPr lang="en-ZA" sz="1800" smtClean="0">
                <a:solidFill>
                  <a:srgbClr val="464646"/>
                </a:solidFill>
              </a:rPr>
              <a:pPr algn="r"/>
              <a:t>12</a:t>
            </a:fld>
            <a:endParaRPr lang="en-ZA" dirty="0">
              <a:solidFill>
                <a:srgbClr val="464646"/>
              </a:solidFill>
            </a:endParaRPr>
          </a:p>
        </p:txBody>
      </p:sp>
      <p:sp>
        <p:nvSpPr>
          <p:cNvPr id="9" name="TextBox 8"/>
          <p:cNvSpPr txBox="1"/>
          <p:nvPr/>
        </p:nvSpPr>
        <p:spPr>
          <a:xfrm>
            <a:off x="251520" y="270357"/>
            <a:ext cx="6620723" cy="400110"/>
          </a:xfrm>
          <a:prstGeom prst="rect">
            <a:avLst/>
          </a:prstGeom>
          <a:noFill/>
        </p:spPr>
        <p:txBody>
          <a:bodyPr wrap="none" rtlCol="0">
            <a:spAutoFit/>
          </a:bodyPr>
          <a:lstStyle/>
          <a:p>
            <a:r>
              <a:rPr lang="en-ZA" sz="2000" b="1" dirty="0">
                <a:solidFill>
                  <a:srgbClr val="E6381D"/>
                </a:solidFill>
              </a:rPr>
              <a:t>Expenditure on higher education as % of GDP, 2012</a:t>
            </a:r>
          </a:p>
        </p:txBody>
      </p:sp>
      <p:pic>
        <p:nvPicPr>
          <p:cNvPr id="10" name="Picture 9" descr="by-sa.png"/>
          <p:cNvPicPr>
            <a:picLocks noChangeAspect="1"/>
          </p:cNvPicPr>
          <p:nvPr/>
        </p:nvPicPr>
        <p:blipFill>
          <a:blip r:embed="rId3" cstate="print"/>
          <a:stretch>
            <a:fillRect/>
          </a:stretch>
        </p:blipFill>
        <p:spPr>
          <a:xfrm>
            <a:off x="395536" y="6272503"/>
            <a:ext cx="499521" cy="174771"/>
          </a:xfrm>
          <a:prstGeom prst="rect">
            <a:avLst/>
          </a:prstGeom>
        </p:spPr>
      </p:pic>
      <p:graphicFrame>
        <p:nvGraphicFramePr>
          <p:cNvPr id="11" name="Table 10"/>
          <p:cNvGraphicFramePr>
            <a:graphicFrameLocks noGrp="1"/>
          </p:cNvGraphicFramePr>
          <p:nvPr>
            <p:extLst/>
          </p:nvPr>
        </p:nvGraphicFramePr>
        <p:xfrm>
          <a:off x="395536" y="6513221"/>
          <a:ext cx="4608512" cy="229476"/>
        </p:xfrm>
        <a:graphic>
          <a:graphicData uri="http://schemas.openxmlformats.org/drawingml/2006/table">
            <a:tbl>
              <a:tblPr firstRow="1" bandRow="1">
                <a:tableStyleId>{2D5ABB26-0587-4C30-8999-92F81FD0307C}</a:tableStyleId>
              </a:tblPr>
              <a:tblGrid>
                <a:gridCol w="4608512">
                  <a:extLst>
                    <a:ext uri="{9D8B030D-6E8A-4147-A177-3AD203B41FA5}">
                      <a16:colId xmlns:a16="http://schemas.microsoft.com/office/drawing/2014/main" xmlns="" val="20000"/>
                    </a:ext>
                  </a:extLst>
                </a:gridCol>
              </a:tblGrid>
              <a:tr h="114738">
                <a:tc>
                  <a:txBody>
                    <a:bodyPr/>
                    <a:lstStyle/>
                    <a:p>
                      <a:r>
                        <a:rPr lang="en-ZA" sz="600" dirty="0"/>
                        <a:t>Compiled</a:t>
                      </a:r>
                      <a:r>
                        <a:rPr lang="en-ZA" sz="600" baseline="0" dirty="0"/>
                        <a:t> by Charles Sheppard</a:t>
                      </a:r>
                      <a:endParaRPr lang="en-ZA" sz="600" b="1" dirty="0"/>
                    </a:p>
                  </a:txBody>
                  <a:tcPr marL="0" marR="0" marT="0" marB="0" anchor="ctr"/>
                </a:tc>
                <a:extLst>
                  <a:ext uri="{0D108BD9-81ED-4DB2-BD59-A6C34878D82A}">
                    <a16:rowId xmlns:a16="http://schemas.microsoft.com/office/drawing/2014/main" xmlns="" val="10000"/>
                  </a:ext>
                </a:extLst>
              </a:tr>
              <a:tr h="114738">
                <a:tc>
                  <a:txBody>
                    <a:bodyPr/>
                    <a:lstStyle/>
                    <a:p>
                      <a:r>
                        <a:rPr lang="en-ZA" sz="600" dirty="0"/>
                        <a:t>Source: OECD (2016), Public spending on education (indicator). </a:t>
                      </a:r>
                      <a:r>
                        <a:rPr lang="en-ZA" sz="600" dirty="0" err="1"/>
                        <a:t>doi</a:t>
                      </a:r>
                      <a:r>
                        <a:rPr lang="en-ZA" sz="600" dirty="0"/>
                        <a:t>: 10.1787/f99b45d0-en (Accessed on 12 May 2016)</a:t>
                      </a:r>
                      <a:endParaRPr lang="en-ZA" sz="600" b="1" dirty="0"/>
                    </a:p>
                  </a:txBody>
                  <a:tcPr marL="0" marR="0" marT="0" marB="0" anchor="ctr"/>
                </a:tc>
                <a:extLst>
                  <a:ext uri="{0D108BD9-81ED-4DB2-BD59-A6C34878D82A}">
                    <a16:rowId xmlns:a16="http://schemas.microsoft.com/office/drawing/2014/main" xmlns="" val="10001"/>
                  </a:ext>
                </a:extLst>
              </a:tr>
            </a:tbl>
          </a:graphicData>
        </a:graphic>
      </p:graphicFrame>
      <p:graphicFrame>
        <p:nvGraphicFramePr>
          <p:cNvPr id="12" name="Chart 11"/>
          <p:cNvGraphicFramePr>
            <a:graphicFrameLocks/>
          </p:cNvGraphicFramePr>
          <p:nvPr>
            <p:extLst/>
          </p:nvPr>
        </p:nvGraphicFramePr>
        <p:xfrm>
          <a:off x="251520" y="978243"/>
          <a:ext cx="8640960" cy="52283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03512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47497" y="845045"/>
          <a:ext cx="8226484" cy="5191125"/>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lgn="r"/>
            <a:fld id="{D5BBC35B-A44B-4119-B8DA-DE9E3DFADA20}" type="slidenum">
              <a:rPr lang="en-US" smtClean="0">
                <a:solidFill>
                  <a:srgbClr val="464646"/>
                </a:solidFill>
              </a:rPr>
              <a:pPr algn="r"/>
              <a:t>13</a:t>
            </a:fld>
            <a:endParaRPr lang="en-US" sz="1800" dirty="0">
              <a:solidFill>
                <a:srgbClr val="464646"/>
              </a:solidFill>
            </a:endParaRPr>
          </a:p>
        </p:txBody>
      </p:sp>
      <p:sp>
        <p:nvSpPr>
          <p:cNvPr id="4" name="Rectangle 3"/>
          <p:cNvSpPr/>
          <p:nvPr/>
        </p:nvSpPr>
        <p:spPr>
          <a:xfrm>
            <a:off x="655208" y="6509716"/>
            <a:ext cx="909223" cy="161583"/>
          </a:xfrm>
          <a:prstGeom prst="rect">
            <a:avLst/>
          </a:prstGeom>
        </p:spPr>
        <p:txBody>
          <a:bodyPr wrap="none">
            <a:spAutoFit/>
          </a:bodyPr>
          <a:lstStyle/>
          <a:p>
            <a:r>
              <a:rPr lang="en-US" sz="450" dirty="0">
                <a:solidFill>
                  <a:prstClr val="black">
                    <a:lumMod val="95000"/>
                    <a:lumOff val="5000"/>
                  </a:prstClr>
                </a:solidFill>
                <a:cs typeface="Lucida Sans Unicode" pitchFamily="34" charset="0"/>
              </a:rPr>
              <a:t>Source: R&amp;D data: M Kahn</a:t>
            </a:r>
            <a:endParaRPr lang="en-ZA" sz="450" i="1" dirty="0">
              <a:solidFill>
                <a:prstClr val="black">
                  <a:lumMod val="95000"/>
                  <a:lumOff val="5000"/>
                </a:prstClr>
              </a:solidFill>
            </a:endParaRPr>
          </a:p>
        </p:txBody>
      </p:sp>
      <p:pic>
        <p:nvPicPr>
          <p:cNvPr id="5" name="Picture 4" descr="by-sa.png"/>
          <p:cNvPicPr>
            <a:picLocks noChangeAspect="1"/>
          </p:cNvPicPr>
          <p:nvPr/>
        </p:nvPicPr>
        <p:blipFill>
          <a:blip r:embed="rId3" cstate="print"/>
          <a:stretch>
            <a:fillRect/>
          </a:stretch>
        </p:blipFill>
        <p:spPr>
          <a:xfrm>
            <a:off x="763539" y="6342407"/>
            <a:ext cx="374641" cy="131078"/>
          </a:xfrm>
          <a:prstGeom prst="rect">
            <a:avLst/>
          </a:prstGeom>
        </p:spPr>
      </p:pic>
      <p:sp>
        <p:nvSpPr>
          <p:cNvPr id="6" name="TextBox 5"/>
          <p:cNvSpPr txBox="1"/>
          <p:nvPr/>
        </p:nvSpPr>
        <p:spPr>
          <a:xfrm>
            <a:off x="346143" y="306006"/>
            <a:ext cx="6407523" cy="400110"/>
          </a:xfrm>
          <a:prstGeom prst="rect">
            <a:avLst/>
          </a:prstGeom>
          <a:noFill/>
        </p:spPr>
        <p:txBody>
          <a:bodyPr wrap="none" rtlCol="0">
            <a:spAutoFit/>
          </a:bodyPr>
          <a:lstStyle/>
          <a:p>
            <a:r>
              <a:rPr lang="en-ZA" sz="2000" b="1" dirty="0">
                <a:solidFill>
                  <a:srgbClr val="E6381D"/>
                </a:solidFill>
              </a:rPr>
              <a:t>State budget for universities and R&amp;D as % of GDP</a:t>
            </a:r>
          </a:p>
        </p:txBody>
      </p:sp>
      <p:sp>
        <p:nvSpPr>
          <p:cNvPr id="7" name="TextBox 6"/>
          <p:cNvSpPr txBox="1"/>
          <p:nvPr/>
        </p:nvSpPr>
        <p:spPr>
          <a:xfrm>
            <a:off x="6345825" y="4218443"/>
            <a:ext cx="1938351" cy="430887"/>
          </a:xfrm>
          <a:prstGeom prst="rect">
            <a:avLst/>
          </a:prstGeom>
          <a:noFill/>
        </p:spPr>
        <p:txBody>
          <a:bodyPr wrap="none" rtlCol="0">
            <a:spAutoFit/>
          </a:bodyPr>
          <a:lstStyle/>
          <a:p>
            <a:r>
              <a:rPr lang="en-ZA" sz="1100" b="1" dirty="0"/>
              <a:t>Government</a:t>
            </a:r>
            <a:r>
              <a:rPr lang="en-ZA" sz="1100" dirty="0"/>
              <a:t> expenditure </a:t>
            </a:r>
            <a:br>
              <a:rPr lang="en-ZA" sz="1100" dirty="0"/>
            </a:br>
            <a:r>
              <a:rPr lang="en-ZA" sz="1100" dirty="0"/>
              <a:t>on </a:t>
            </a:r>
            <a:r>
              <a:rPr lang="en-ZA" sz="1100" b="1" dirty="0"/>
              <a:t>R&amp;D</a:t>
            </a:r>
            <a:r>
              <a:rPr lang="en-ZA" sz="1100" dirty="0"/>
              <a:t> as % of GDP</a:t>
            </a:r>
          </a:p>
        </p:txBody>
      </p:sp>
      <p:sp>
        <p:nvSpPr>
          <p:cNvPr id="8" name="Rectangle 7"/>
          <p:cNvSpPr/>
          <p:nvPr/>
        </p:nvSpPr>
        <p:spPr>
          <a:xfrm>
            <a:off x="6345825" y="1558206"/>
            <a:ext cx="2328156" cy="430887"/>
          </a:xfrm>
          <a:prstGeom prst="rect">
            <a:avLst/>
          </a:prstGeom>
        </p:spPr>
        <p:txBody>
          <a:bodyPr wrap="square">
            <a:spAutoFit/>
          </a:bodyPr>
          <a:lstStyle/>
          <a:p>
            <a:r>
              <a:rPr lang="en-ZA" sz="1100" dirty="0"/>
              <a:t>Gross domestic expenditure </a:t>
            </a:r>
            <a:br>
              <a:rPr lang="en-ZA" sz="1100" dirty="0"/>
            </a:br>
            <a:r>
              <a:rPr lang="en-ZA" sz="1100" dirty="0"/>
              <a:t>on R&amp;D as % of GDP</a:t>
            </a:r>
          </a:p>
        </p:txBody>
      </p:sp>
      <p:sp>
        <p:nvSpPr>
          <p:cNvPr id="11" name="TextBox 10"/>
          <p:cNvSpPr txBox="1"/>
          <p:nvPr/>
        </p:nvSpPr>
        <p:spPr>
          <a:xfrm>
            <a:off x="6345825" y="2460538"/>
            <a:ext cx="2056973" cy="430887"/>
          </a:xfrm>
          <a:prstGeom prst="rect">
            <a:avLst/>
          </a:prstGeom>
          <a:noFill/>
        </p:spPr>
        <p:txBody>
          <a:bodyPr wrap="none" rtlCol="0">
            <a:spAutoFit/>
          </a:bodyPr>
          <a:lstStyle/>
          <a:p>
            <a:r>
              <a:rPr lang="en-ZA" sz="1100" b="1" dirty="0"/>
              <a:t>Government</a:t>
            </a:r>
            <a:r>
              <a:rPr lang="en-ZA" sz="1100" dirty="0"/>
              <a:t> budget </a:t>
            </a:r>
            <a:br>
              <a:rPr lang="en-ZA" sz="1100" dirty="0"/>
            </a:br>
            <a:r>
              <a:rPr lang="en-ZA" sz="1100" dirty="0"/>
              <a:t>for </a:t>
            </a:r>
            <a:r>
              <a:rPr lang="en-ZA" sz="1100" b="1" dirty="0"/>
              <a:t>universities</a:t>
            </a:r>
            <a:r>
              <a:rPr lang="en-ZA" sz="1100" dirty="0"/>
              <a:t> as % of GDP</a:t>
            </a:r>
          </a:p>
        </p:txBody>
      </p:sp>
    </p:spTree>
    <p:extLst>
      <p:ext uri="{BB962C8B-B14F-4D97-AF65-F5344CB8AC3E}">
        <p14:creationId xmlns:p14="http://schemas.microsoft.com/office/powerpoint/2010/main" val="1904069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626" y="256975"/>
            <a:ext cx="7943180" cy="400110"/>
          </a:xfrm>
          <a:prstGeom prst="rect">
            <a:avLst/>
          </a:prstGeom>
          <a:noFill/>
        </p:spPr>
        <p:txBody>
          <a:bodyPr wrap="square" rtlCol="0">
            <a:spAutoFit/>
          </a:bodyPr>
          <a:lstStyle/>
          <a:p>
            <a:pPr fontAlgn="base">
              <a:spcBef>
                <a:spcPct val="0"/>
              </a:spcBef>
              <a:spcAft>
                <a:spcPct val="0"/>
              </a:spcAft>
            </a:pPr>
            <a:r>
              <a:rPr lang="en-ZA" sz="2000" b="1" dirty="0">
                <a:solidFill>
                  <a:srgbClr val="E6381D"/>
                </a:solidFill>
                <a:latin typeface="Lucida Sans" panose="020B0602030504020204" pitchFamily="34" charset="0"/>
              </a:rPr>
              <a:t>Streams of university income (ZAR </a:t>
            </a:r>
            <a:r>
              <a:rPr lang="en-ZA" sz="2000" b="1" dirty="0" err="1">
                <a:solidFill>
                  <a:srgbClr val="E6381D"/>
                </a:solidFill>
                <a:latin typeface="Lucida Sans" panose="020B0602030504020204" pitchFamily="34" charset="0"/>
              </a:rPr>
              <a:t>bn</a:t>
            </a:r>
            <a:r>
              <a:rPr lang="en-ZA" sz="2000" b="1" dirty="0">
                <a:solidFill>
                  <a:srgbClr val="E6381D"/>
                </a:solidFill>
                <a:latin typeface="Lucida Sans" panose="020B0602030504020204" pitchFamily="34" charset="0"/>
              </a:rPr>
              <a:t>), 2000 and 2013 </a:t>
            </a:r>
          </a:p>
        </p:txBody>
      </p:sp>
      <p:graphicFrame>
        <p:nvGraphicFramePr>
          <p:cNvPr id="8" name="Chart 7"/>
          <p:cNvGraphicFramePr>
            <a:graphicFrameLocks/>
          </p:cNvGraphicFramePr>
          <p:nvPr>
            <p:extLst/>
          </p:nvPr>
        </p:nvGraphicFramePr>
        <p:xfrm>
          <a:off x="1441012" y="1196752"/>
          <a:ext cx="5895975"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bwMode="auto">
          <a:xfrm>
            <a:off x="7393334" y="2703959"/>
            <a:ext cx="1852160" cy="605681"/>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sz="1400" b="1" dirty="0">
                <a:solidFill>
                  <a:srgbClr val="000000"/>
                </a:solidFill>
              </a:rPr>
              <a:t>NSFAS 13% (6.73) </a:t>
            </a:r>
          </a:p>
          <a:p>
            <a:pPr eaLnBrk="0" fontAlgn="base" hangingPunct="0">
              <a:spcBef>
                <a:spcPct val="0"/>
              </a:spcBef>
              <a:spcAft>
                <a:spcPct val="0"/>
              </a:spcAft>
            </a:pPr>
            <a:r>
              <a:rPr lang="en-US" sz="1400" b="1" dirty="0">
                <a:solidFill>
                  <a:srgbClr val="000000"/>
                </a:solidFill>
              </a:rPr>
              <a:t>Private 20%</a:t>
            </a:r>
          </a:p>
        </p:txBody>
      </p:sp>
      <p:sp>
        <p:nvSpPr>
          <p:cNvPr id="10" name="Rectangle 9"/>
          <p:cNvSpPr/>
          <p:nvPr/>
        </p:nvSpPr>
        <p:spPr bwMode="auto">
          <a:xfrm>
            <a:off x="251520" y="2574609"/>
            <a:ext cx="1721165" cy="60016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sz="1400" b="1" dirty="0">
                <a:solidFill>
                  <a:srgbClr val="000000"/>
                </a:solidFill>
              </a:rPr>
              <a:t>NSFAS 2% (0.51)</a:t>
            </a:r>
          </a:p>
          <a:p>
            <a:pPr eaLnBrk="0" fontAlgn="base" hangingPunct="0">
              <a:spcBef>
                <a:spcPct val="0"/>
              </a:spcBef>
              <a:spcAft>
                <a:spcPct val="0"/>
              </a:spcAft>
            </a:pPr>
            <a:r>
              <a:rPr lang="en-US" sz="1400" b="1" dirty="0">
                <a:solidFill>
                  <a:srgbClr val="000000"/>
                </a:solidFill>
              </a:rPr>
              <a:t>Private 22%</a:t>
            </a:r>
          </a:p>
        </p:txBody>
      </p:sp>
      <p:sp>
        <p:nvSpPr>
          <p:cNvPr id="9" name="Left Arrow 8"/>
          <p:cNvSpPr/>
          <p:nvPr/>
        </p:nvSpPr>
        <p:spPr bwMode="auto">
          <a:xfrm>
            <a:off x="1907704" y="2676196"/>
            <a:ext cx="655098" cy="396988"/>
          </a:xfrm>
          <a:prstGeom prst="leftArrow">
            <a:avLst/>
          </a:prstGeom>
          <a:solidFill>
            <a:srgbClr val="5FA6AE"/>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sp>
        <p:nvSpPr>
          <p:cNvPr id="12" name="TextBox 11"/>
          <p:cNvSpPr txBox="1"/>
          <p:nvPr/>
        </p:nvSpPr>
        <p:spPr>
          <a:xfrm>
            <a:off x="438800" y="6453336"/>
            <a:ext cx="7488832" cy="184666"/>
          </a:xfrm>
          <a:prstGeom prst="rect">
            <a:avLst/>
          </a:prstGeom>
          <a:noFill/>
        </p:spPr>
        <p:txBody>
          <a:bodyPr wrap="square" rtlCol="0">
            <a:spAutoFit/>
          </a:bodyPr>
          <a:lstStyle/>
          <a:p>
            <a:pPr marL="690563" indent="-690563" fontAlgn="base">
              <a:spcBef>
                <a:spcPct val="0"/>
              </a:spcBef>
              <a:spcAft>
                <a:spcPct val="0"/>
              </a:spcAft>
            </a:pPr>
            <a:r>
              <a:rPr lang="en-US" sz="600" dirty="0">
                <a:solidFill>
                  <a:srgbClr val="000000"/>
                </a:solidFill>
                <a:latin typeface="Lucida Sans" panose="020B0602030504020204" pitchFamily="34" charset="0"/>
              </a:rPr>
              <a:t>Source: DHET – Annual Financial Statements of universities &amp; DHET – Annexure 3, 2</a:t>
            </a:r>
            <a:r>
              <a:rPr lang="en-US" sz="600" baseline="30000" dirty="0">
                <a:solidFill>
                  <a:srgbClr val="000000"/>
                </a:solidFill>
                <a:latin typeface="Lucida Sans" panose="020B0602030504020204" pitchFamily="34" charset="0"/>
              </a:rPr>
              <a:t>nd</a:t>
            </a:r>
            <a:r>
              <a:rPr lang="en-US" sz="600" dirty="0">
                <a:solidFill>
                  <a:srgbClr val="000000"/>
                </a:solidFill>
                <a:latin typeface="Lucida Sans" panose="020B0602030504020204" pitchFamily="34" charset="0"/>
              </a:rPr>
              <a:t> National Higher Education Summit 15-17 October 2015.</a:t>
            </a:r>
          </a:p>
        </p:txBody>
      </p:sp>
      <p:sp>
        <p:nvSpPr>
          <p:cNvPr id="3" name="Slide Number Placeholder 2"/>
          <p:cNvSpPr>
            <a:spLocks noGrp="1"/>
          </p:cNvSpPr>
          <p:nvPr>
            <p:ph type="sldNum" sz="quarter" idx="12"/>
          </p:nvPr>
        </p:nvSpPr>
        <p:spPr/>
        <p:txBody>
          <a:bodyPr/>
          <a:lstStyle/>
          <a:p>
            <a:pPr algn="r"/>
            <a:fld id="{C394C629-37B3-4473-A1A6-0C854B847227}" type="slidenum">
              <a:rPr lang="en-ZA" sz="1800" smtClean="0">
                <a:solidFill>
                  <a:schemeClr val="tx1">
                    <a:lumMod val="75000"/>
                    <a:lumOff val="25000"/>
                  </a:schemeClr>
                </a:solidFill>
              </a:rPr>
              <a:pPr algn="r"/>
              <a:t>14</a:t>
            </a:fld>
            <a:endParaRPr lang="en-ZA" dirty="0">
              <a:solidFill>
                <a:schemeClr val="tx1">
                  <a:lumMod val="75000"/>
                  <a:lumOff val="25000"/>
                </a:schemeClr>
              </a:solidFill>
            </a:endParaRPr>
          </a:p>
        </p:txBody>
      </p:sp>
    </p:spTree>
    <p:extLst>
      <p:ext uri="{BB962C8B-B14F-4D97-AF65-F5344CB8AC3E}">
        <p14:creationId xmlns:p14="http://schemas.microsoft.com/office/powerpoint/2010/main" val="4289142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nvPr>
        </p:nvGraphicFramePr>
        <p:xfrm>
          <a:off x="17792" y="1700808"/>
          <a:ext cx="4536504" cy="44644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a:graphicFrameLocks/>
          </p:cNvGraphicFramePr>
          <p:nvPr>
            <p:extLst/>
          </p:nvPr>
        </p:nvGraphicFramePr>
        <p:xfrm>
          <a:off x="4860032" y="1808820"/>
          <a:ext cx="3888432"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p:cNvSpPr>
            <a:spLocks noGrp="1"/>
          </p:cNvSpPr>
          <p:nvPr>
            <p:ph type="title"/>
          </p:nvPr>
        </p:nvSpPr>
        <p:spPr>
          <a:xfrm>
            <a:off x="278154" y="260648"/>
            <a:ext cx="9090712" cy="418058"/>
          </a:xfrm>
        </p:spPr>
        <p:txBody>
          <a:bodyPr>
            <a:noAutofit/>
          </a:bodyPr>
          <a:lstStyle/>
          <a:p>
            <a:r>
              <a:rPr lang="en-ZA" sz="2000" b="1" kern="0" spc="-30" dirty="0">
                <a:solidFill>
                  <a:srgbClr val="E6381D"/>
                </a:solidFill>
                <a:latin typeface="Lucida Sans" panose="020B0602030504020204" pitchFamily="34" charset="0"/>
              </a:rPr>
              <a:t>Different increases in student fees </a:t>
            </a:r>
          </a:p>
        </p:txBody>
      </p:sp>
      <p:sp>
        <p:nvSpPr>
          <p:cNvPr id="2" name="Slide Number Placeholder 1"/>
          <p:cNvSpPr>
            <a:spLocks noGrp="1"/>
          </p:cNvSpPr>
          <p:nvPr>
            <p:ph type="sldNum" sz="quarter" idx="12"/>
          </p:nvPr>
        </p:nvSpPr>
        <p:spPr>
          <a:xfrm>
            <a:off x="7884368" y="6346485"/>
            <a:ext cx="1128664" cy="365125"/>
          </a:xfrm>
        </p:spPr>
        <p:txBody>
          <a:bodyPr/>
          <a:lstStyle/>
          <a:p>
            <a:pPr algn="r"/>
            <a:fld id="{C394C629-37B3-4473-A1A6-0C854B847227}" type="slidenum">
              <a:rPr lang="en-ZA" sz="1800" smtClean="0">
                <a:solidFill>
                  <a:schemeClr val="tx1">
                    <a:lumMod val="75000"/>
                    <a:lumOff val="25000"/>
                  </a:schemeClr>
                </a:solidFill>
              </a:rPr>
              <a:pPr algn="r"/>
              <a:t>15</a:t>
            </a:fld>
            <a:endParaRPr lang="en-ZA" dirty="0">
              <a:solidFill>
                <a:schemeClr val="tx1">
                  <a:lumMod val="75000"/>
                  <a:lumOff val="25000"/>
                </a:schemeClr>
              </a:solidFill>
            </a:endParaRPr>
          </a:p>
        </p:txBody>
      </p:sp>
      <p:sp>
        <p:nvSpPr>
          <p:cNvPr id="14" name="Title 1"/>
          <p:cNvSpPr txBox="1">
            <a:spLocks/>
          </p:cNvSpPr>
          <p:nvPr/>
        </p:nvSpPr>
        <p:spPr>
          <a:xfrm>
            <a:off x="0" y="1124744"/>
            <a:ext cx="4716016" cy="41805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sz="1400" b="1" dirty="0">
                <a:solidFill>
                  <a:prstClr val="black"/>
                </a:solidFill>
              </a:rPr>
              <a:t>Increases in tuition fee income per student*</a:t>
            </a:r>
          </a:p>
        </p:txBody>
      </p:sp>
      <p:sp>
        <p:nvSpPr>
          <p:cNvPr id="15" name="Title 1"/>
          <p:cNvSpPr txBox="1">
            <a:spLocks/>
          </p:cNvSpPr>
          <p:nvPr/>
        </p:nvSpPr>
        <p:spPr>
          <a:xfrm>
            <a:off x="4716016" y="1249139"/>
            <a:ext cx="4427984" cy="41805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sz="1400" b="1" spc="-30" dirty="0">
                <a:solidFill>
                  <a:prstClr val="black"/>
                </a:solidFill>
              </a:rPr>
              <a:t>% increase in tuition fee income per student (2010-2014)</a:t>
            </a:r>
          </a:p>
        </p:txBody>
      </p:sp>
      <p:sp>
        <p:nvSpPr>
          <p:cNvPr id="4" name="TextBox 3"/>
          <p:cNvSpPr txBox="1"/>
          <p:nvPr/>
        </p:nvSpPr>
        <p:spPr>
          <a:xfrm>
            <a:off x="179512" y="6404653"/>
            <a:ext cx="7848872" cy="353943"/>
          </a:xfrm>
          <a:prstGeom prst="rect">
            <a:avLst/>
          </a:prstGeom>
          <a:noFill/>
        </p:spPr>
        <p:txBody>
          <a:bodyPr wrap="square" rtlCol="0">
            <a:spAutoFit/>
          </a:bodyPr>
          <a:lstStyle/>
          <a:p>
            <a:r>
              <a:rPr lang="en-ZA" sz="800" dirty="0">
                <a:solidFill>
                  <a:prstClr val="black"/>
                </a:solidFill>
              </a:rPr>
              <a:t>* The tuition fee income per student is calculated by dividing the total reported tuition fee income with the total number of full-time equivalent students</a:t>
            </a:r>
          </a:p>
          <a:p>
            <a:r>
              <a:rPr lang="en-ZA" sz="900" dirty="0">
                <a:solidFill>
                  <a:prstClr val="black"/>
                </a:solidFill>
              </a:rPr>
              <a:t>   </a:t>
            </a:r>
            <a:r>
              <a:rPr lang="en-ZA" sz="600" dirty="0">
                <a:solidFill>
                  <a:prstClr val="black"/>
                </a:solidFill>
                <a:latin typeface="Lucida Sans" panose="020B0602030504020204" pitchFamily="34" charset="0"/>
              </a:rPr>
              <a:t>Source: Charles Sheppard. </a:t>
            </a:r>
            <a:r>
              <a:rPr lang="en-US" sz="700" dirty="0">
                <a:solidFill>
                  <a:prstClr val="black">
                    <a:lumMod val="95000"/>
                    <a:lumOff val="5000"/>
                  </a:prstClr>
                </a:solidFill>
                <a:cs typeface="Lucida Sans Unicode" pitchFamily="34" charset="0"/>
              </a:rPr>
              <a:t>Graphic by CHET/Francois van Schalkwyk.</a:t>
            </a:r>
            <a:endParaRPr lang="en-ZA" sz="700" i="1" dirty="0">
              <a:solidFill>
                <a:prstClr val="black">
                  <a:lumMod val="95000"/>
                  <a:lumOff val="5000"/>
                </a:prstClr>
              </a:solidFill>
            </a:endParaRPr>
          </a:p>
        </p:txBody>
      </p:sp>
      <p:pic>
        <p:nvPicPr>
          <p:cNvPr id="9" name="Picture 8" descr="by-sa.png"/>
          <p:cNvPicPr>
            <a:picLocks noChangeAspect="1"/>
          </p:cNvPicPr>
          <p:nvPr/>
        </p:nvPicPr>
        <p:blipFill>
          <a:blip r:embed="rId4" cstate="print"/>
          <a:stretch>
            <a:fillRect/>
          </a:stretch>
        </p:blipFill>
        <p:spPr>
          <a:xfrm>
            <a:off x="278154" y="6251335"/>
            <a:ext cx="411620" cy="144016"/>
          </a:xfrm>
          <a:prstGeom prst="rect">
            <a:avLst/>
          </a:prstGeom>
        </p:spPr>
      </p:pic>
    </p:spTree>
    <p:extLst>
      <p:ext uri="{BB962C8B-B14F-4D97-AF65-F5344CB8AC3E}">
        <p14:creationId xmlns:p14="http://schemas.microsoft.com/office/powerpoint/2010/main" val="3252682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6389098" cy="307777"/>
          </a:xfrm>
        </p:spPr>
        <p:txBody>
          <a:bodyPr/>
          <a:lstStyle/>
          <a:p>
            <a:r>
              <a:rPr lang="en-GB" sz="2000" dirty="0">
                <a:solidFill>
                  <a:srgbClr val="E6381D"/>
                </a:solidFill>
              </a:rPr>
              <a:t>SA university and state revenue 2007</a:t>
            </a:r>
            <a:r>
              <a:rPr lang="en-ZA" sz="2000" dirty="0">
                <a:solidFill>
                  <a:srgbClr val="E6381D"/>
                </a:solidFill>
              </a:rPr>
              <a:t>–</a:t>
            </a:r>
            <a:r>
              <a:rPr lang="en-GB" sz="2000" dirty="0">
                <a:solidFill>
                  <a:srgbClr val="E6381D"/>
                </a:solidFill>
              </a:rPr>
              <a:t>2014</a:t>
            </a:r>
            <a:endParaRPr lang="en-ZA" sz="2000" dirty="0">
              <a:solidFill>
                <a:srgbClr val="E6381D"/>
              </a:solidFill>
            </a:endParaRPr>
          </a:p>
        </p:txBody>
      </p:sp>
      <p:sp>
        <p:nvSpPr>
          <p:cNvPr id="4" name="Slide Number Placeholder 3"/>
          <p:cNvSpPr>
            <a:spLocks noGrp="1"/>
          </p:cNvSpPr>
          <p:nvPr>
            <p:ph type="sldNum" sz="quarter" idx="12"/>
          </p:nvPr>
        </p:nvSpPr>
        <p:spPr/>
        <p:txBody>
          <a:bodyPr/>
          <a:lstStyle/>
          <a:p>
            <a:pPr algn="r">
              <a:defRPr/>
            </a:pPr>
            <a:fld id="{1CCD2C75-64DD-4E13-8E73-D38C12D3FBC5}" type="slidenum">
              <a:rPr lang="en-ZA" smtClean="0">
                <a:solidFill>
                  <a:schemeClr val="tx1">
                    <a:lumMod val="65000"/>
                    <a:lumOff val="35000"/>
                  </a:schemeClr>
                </a:solidFill>
              </a:rPr>
              <a:pPr algn="r">
                <a:defRPr/>
              </a:pPr>
              <a:t>16</a:t>
            </a:fld>
            <a:endParaRPr lang="en-ZA" dirty="0">
              <a:solidFill>
                <a:schemeClr val="tx1">
                  <a:lumMod val="65000"/>
                  <a:lumOff val="35000"/>
                </a:schemeClr>
              </a:solidFill>
            </a:endParaRPr>
          </a:p>
        </p:txBody>
      </p:sp>
      <p:graphicFrame>
        <p:nvGraphicFramePr>
          <p:cNvPr id="8" name="Chart 7"/>
          <p:cNvGraphicFramePr/>
          <p:nvPr>
            <p:extLst/>
          </p:nvPr>
        </p:nvGraphicFramePr>
        <p:xfrm>
          <a:off x="395536" y="1052736"/>
          <a:ext cx="7632847" cy="403244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95536" y="6177111"/>
            <a:ext cx="6821033" cy="461665"/>
          </a:xfrm>
          <a:prstGeom prst="rect">
            <a:avLst/>
          </a:prstGeom>
        </p:spPr>
        <p:txBody>
          <a:bodyPr wrap="square">
            <a:spAutoFit/>
          </a:bodyPr>
          <a:lstStyle/>
          <a:p>
            <a:r>
              <a:rPr lang="en-ZA" sz="800" dirty="0">
                <a:latin typeface="Calibri" panose="020F0502020204030204" pitchFamily="34" charset="0"/>
              </a:rPr>
              <a:t>Source: </a:t>
            </a:r>
            <a:r>
              <a:rPr lang="en-ZA" sz="800" b="1" dirty="0">
                <a:latin typeface="Calibri" panose="020F0502020204030204" pitchFamily="34" charset="0"/>
              </a:rPr>
              <a:t>Bunting, M (2016). </a:t>
            </a:r>
            <a:r>
              <a:rPr lang="en-GB" sz="800" dirty="0">
                <a:latin typeface="Calibri" panose="020F0502020204030204" pitchFamily="34" charset="0"/>
              </a:rPr>
              <a:t>The financial condition of South African public universities: A framework for </a:t>
            </a:r>
            <a:r>
              <a:rPr lang="en-GB" sz="800" dirty="0" err="1">
                <a:latin typeface="Calibri" panose="020F0502020204030204" pitchFamily="34" charset="0"/>
              </a:rPr>
              <a:t>nonprofit</a:t>
            </a:r>
            <a:r>
              <a:rPr lang="en-GB" sz="800" dirty="0">
                <a:latin typeface="Calibri" panose="020F0502020204030204" pitchFamily="34" charset="0"/>
              </a:rPr>
              <a:t> financial analysis in a small-</a:t>
            </a:r>
            <a:r>
              <a:rPr lang="en-GB" sz="800" i="1" dirty="0">
                <a:latin typeface="Calibri" panose="020F0502020204030204" pitchFamily="34" charset="0"/>
              </a:rPr>
              <a:t>N </a:t>
            </a:r>
            <a:r>
              <a:rPr lang="en-GB" sz="800" dirty="0">
                <a:latin typeface="Calibri" panose="020F0502020204030204" pitchFamily="34" charset="0"/>
              </a:rPr>
              <a:t>context. </a:t>
            </a:r>
            <a:r>
              <a:rPr lang="en-GB" sz="800" i="1" dirty="0">
                <a:latin typeface="Calibri" panose="020F0502020204030204" pitchFamily="34" charset="0"/>
              </a:rPr>
              <a:t>Rhodes University Department of Accounting Working Paper Series 2016/01</a:t>
            </a:r>
            <a:r>
              <a:rPr lang="en-GB" sz="800" dirty="0">
                <a:latin typeface="Calibri" panose="020F0502020204030204" pitchFamily="34" charset="0"/>
              </a:rPr>
              <a:t>. Available at </a:t>
            </a:r>
            <a:r>
              <a:rPr lang="en-GB" sz="800" dirty="0">
                <a:latin typeface="Calibri" panose="020F0502020204030204" pitchFamily="34" charset="0"/>
                <a:hlinkClick r:id="rId3"/>
              </a:rPr>
              <a:t>http://papers.ssrn.com/sol3/papers.cfm?abstract_id=2790758</a:t>
            </a:r>
            <a:r>
              <a:rPr lang="en-GB" sz="800" dirty="0">
                <a:latin typeface="Calibri" panose="020F0502020204030204" pitchFamily="34" charset="0"/>
              </a:rPr>
              <a:t>; downloaded 14 June 2016.</a:t>
            </a:r>
          </a:p>
        </p:txBody>
      </p:sp>
    </p:spTree>
    <p:extLst>
      <p:ext uri="{BB962C8B-B14F-4D97-AF65-F5344CB8AC3E}">
        <p14:creationId xmlns:p14="http://schemas.microsoft.com/office/powerpoint/2010/main" val="519417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17219" y="6377508"/>
            <a:ext cx="718473" cy="365125"/>
          </a:xfrm>
        </p:spPr>
        <p:txBody>
          <a:bodyPr/>
          <a:lstStyle/>
          <a:p>
            <a:pPr algn="r"/>
            <a:fld id="{D5BBC35B-A44B-4119-B8DA-DE9E3DFADA20}" type="slidenum">
              <a:rPr lang="en-US" sz="1800" smtClean="0">
                <a:solidFill>
                  <a:srgbClr val="464646"/>
                </a:solidFill>
              </a:rPr>
              <a:pPr algn="r"/>
              <a:t>17</a:t>
            </a:fld>
            <a:endParaRPr lang="en-US" sz="1800" dirty="0">
              <a:solidFill>
                <a:srgbClr val="464646"/>
              </a:solidFill>
            </a:endParaRPr>
          </a:p>
        </p:txBody>
      </p:sp>
      <p:sp>
        <p:nvSpPr>
          <p:cNvPr id="5" name="Espace réservé du contenu 2"/>
          <p:cNvSpPr>
            <a:spLocks noGrp="1"/>
          </p:cNvSpPr>
          <p:nvPr>
            <p:ph idx="4294967295"/>
          </p:nvPr>
        </p:nvSpPr>
        <p:spPr>
          <a:xfrm>
            <a:off x="251520" y="980728"/>
            <a:ext cx="8424936" cy="5400600"/>
          </a:xfrm>
        </p:spPr>
        <p:txBody>
          <a:bodyPr>
            <a:normAutofit/>
          </a:bodyPr>
          <a:lstStyle/>
          <a:p>
            <a:pPr marL="568800" indent="-457200">
              <a:lnSpc>
                <a:spcPct val="90000"/>
              </a:lnSpc>
              <a:spcAft>
                <a:spcPts val="600"/>
              </a:spcAft>
              <a:buFont typeface="+mj-lt"/>
              <a:buAutoNum type="arabicPeriod"/>
            </a:pPr>
            <a:r>
              <a:rPr lang="en-ZA" sz="2000" dirty="0">
                <a:latin typeface="Calibri" pitchFamily="34" charset="0"/>
              </a:rPr>
              <a:t>There is broad agreement amongst economists of higher education funding that government subsidies are “regressive”, meaning subsidies favour the rich (</a:t>
            </a:r>
            <a:r>
              <a:rPr lang="en-US" sz="2000" dirty="0">
                <a:latin typeface="Calibri" pitchFamily="34" charset="0"/>
              </a:rPr>
              <a:t>Garritzmann, 2014).</a:t>
            </a:r>
            <a:endParaRPr lang="en-ZA" sz="2000" dirty="0">
              <a:latin typeface="Calibri" pitchFamily="34" charset="0"/>
            </a:endParaRPr>
          </a:p>
          <a:p>
            <a:pPr marL="568800" indent="-457200">
              <a:lnSpc>
                <a:spcPct val="90000"/>
              </a:lnSpc>
              <a:spcAft>
                <a:spcPts val="600"/>
              </a:spcAft>
              <a:buFont typeface="+mj-lt"/>
              <a:buAutoNum type="arabicPeriod"/>
            </a:pPr>
            <a:r>
              <a:rPr lang="en-ZA" sz="2000" dirty="0">
                <a:latin typeface="Calibri" pitchFamily="34" charset="0"/>
              </a:rPr>
              <a:t>In OECD countries, public universities consistently argue that low or no tuition fees provide greater equality of educational opportunity by providing greater access ... But the overwhelming subsidy in public universities accrue to students from the middle and high income families </a:t>
            </a:r>
            <a:r>
              <a:rPr lang="en-ZA" sz="2000" dirty="0" smtClean="0">
                <a:latin typeface="Calibri" pitchFamily="34" charset="0"/>
              </a:rPr>
              <a:t>(Nicholas Barr </a:t>
            </a:r>
            <a:r>
              <a:rPr lang="en-ZA" sz="2000" dirty="0">
                <a:latin typeface="Calibri" pitchFamily="34" charset="0"/>
              </a:rPr>
              <a:t>2004).</a:t>
            </a:r>
          </a:p>
          <a:p>
            <a:pPr marL="568800" indent="-457200">
              <a:lnSpc>
                <a:spcPct val="90000"/>
              </a:lnSpc>
              <a:spcAft>
                <a:spcPts val="600"/>
              </a:spcAft>
              <a:buFont typeface="+mj-lt"/>
              <a:buAutoNum type="arabicPeriod"/>
            </a:pPr>
            <a:r>
              <a:rPr lang="en-ZA" sz="2000" kern="1800" dirty="0">
                <a:latin typeface="Calibri" pitchFamily="34" charset="0"/>
                <a:ea typeface="Times New Roman"/>
                <a:cs typeface="Times New Roman"/>
              </a:rPr>
              <a:t>Blanket university fee reduction benefits the wealthy – and slows change</a:t>
            </a:r>
            <a:r>
              <a:rPr lang="en-ZA" sz="2000" dirty="0">
                <a:latin typeface="Calibri" pitchFamily="34" charset="0"/>
              </a:rPr>
              <a:t> (</a:t>
            </a:r>
            <a:r>
              <a:rPr lang="en-ZA" sz="2000" dirty="0" err="1">
                <a:latin typeface="Calibri" pitchFamily="34" charset="0"/>
              </a:rPr>
              <a:t>Fourie</a:t>
            </a:r>
            <a:r>
              <a:rPr lang="en-ZA" sz="2000" dirty="0">
                <a:latin typeface="Calibri" pitchFamily="34" charset="0"/>
              </a:rPr>
              <a:t>, 2015). </a:t>
            </a:r>
          </a:p>
          <a:p>
            <a:pPr marL="568800" indent="-457200">
              <a:lnSpc>
                <a:spcPct val="90000"/>
              </a:lnSpc>
              <a:spcAft>
                <a:spcPts val="600"/>
              </a:spcAft>
              <a:buFont typeface="+mj-lt"/>
              <a:buAutoNum type="arabicPeriod"/>
            </a:pPr>
            <a:r>
              <a:rPr lang="en-ZA" sz="2000" dirty="0">
                <a:latin typeface="Calibri" pitchFamily="34" charset="0"/>
              </a:rPr>
              <a:t>Not uncommon for tertiary education spending to benefit the rich: </a:t>
            </a:r>
            <a:br>
              <a:rPr lang="en-ZA" sz="2000" dirty="0">
                <a:latin typeface="Calibri" pitchFamily="34" charset="0"/>
              </a:rPr>
            </a:br>
            <a:r>
              <a:rPr lang="en-ZA" sz="2000" dirty="0">
                <a:latin typeface="Calibri" pitchFamily="34" charset="0"/>
              </a:rPr>
              <a:t>“</a:t>
            </a:r>
            <a:r>
              <a:rPr lang="en-ZA" sz="2000" i="1" dirty="0">
                <a:latin typeface="Calibri" pitchFamily="34" charset="0"/>
              </a:rPr>
              <a:t>Our findings for South Africa are not unique, since WB research shows much of tertiary education spending in Armenia, Bolivia, and Brazil benefits higher income groups as well”</a:t>
            </a:r>
            <a:r>
              <a:rPr lang="en-ZA" sz="2000" dirty="0">
                <a:latin typeface="Calibri" pitchFamily="34" charset="0"/>
              </a:rPr>
              <a:t> (Van den Berg, 2014). </a:t>
            </a:r>
            <a:endParaRPr lang="en-ZA" sz="2000" i="1" dirty="0">
              <a:latin typeface="Calibri" pitchFamily="34" charset="0"/>
            </a:endParaRPr>
          </a:p>
          <a:p>
            <a:pPr marL="568800" indent="-457200">
              <a:buFont typeface="+mj-lt"/>
              <a:buAutoNum type="arabicPeriod"/>
            </a:pPr>
            <a:endParaRPr lang="en-ZA" sz="2100" dirty="0">
              <a:latin typeface="Calibri" pitchFamily="34" charset="0"/>
            </a:endParaRPr>
          </a:p>
          <a:p>
            <a:pPr marL="569250" indent="-457200">
              <a:buNone/>
            </a:pPr>
            <a:endParaRPr lang="en-ZA" sz="2000" dirty="0">
              <a:solidFill>
                <a:srgbClr val="000000"/>
              </a:solidFill>
              <a:latin typeface="Calibri"/>
              <a:ea typeface="Calibri"/>
              <a:cs typeface="Times New Roman"/>
            </a:endParaRPr>
          </a:p>
          <a:p>
            <a:pPr marL="514350" indent="-514350">
              <a:lnSpc>
                <a:spcPct val="100000"/>
              </a:lnSpc>
              <a:spcBef>
                <a:spcPts val="600"/>
              </a:spcBef>
              <a:spcAft>
                <a:spcPts val="600"/>
              </a:spcAft>
              <a:buFont typeface="Arial" pitchFamily="34" charset="0"/>
              <a:buAutoNum type="arabicPeriod"/>
            </a:pPr>
            <a:endParaRPr lang="en-ZA" sz="2400" dirty="0"/>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idx="4294967295"/>
          </p:nvPr>
        </p:nvSpPr>
        <p:spPr>
          <a:xfrm>
            <a:off x="-200270" y="260648"/>
            <a:ext cx="9342284"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Who benefits from university subsidies?  </a:t>
            </a:r>
          </a:p>
        </p:txBody>
      </p:sp>
    </p:spTree>
    <p:extLst>
      <p:ext uri="{BB962C8B-B14F-4D97-AF65-F5344CB8AC3E}">
        <p14:creationId xmlns:p14="http://schemas.microsoft.com/office/powerpoint/2010/main" val="2260677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a:spLocks noGrp="1"/>
          </p:cNvSpPr>
          <p:nvPr>
            <p:ph idx="4294967295"/>
          </p:nvPr>
        </p:nvSpPr>
        <p:spPr>
          <a:xfrm>
            <a:off x="323528" y="908720"/>
            <a:ext cx="8352928" cy="6337076"/>
          </a:xfrm>
        </p:spPr>
        <p:txBody>
          <a:bodyPr>
            <a:normAutofit/>
          </a:bodyPr>
          <a:lstStyle/>
          <a:p>
            <a:pPr marL="514350" indent="-514350">
              <a:lnSpc>
                <a:spcPct val="100000"/>
              </a:lnSpc>
              <a:spcBef>
                <a:spcPts val="0"/>
              </a:spcBef>
              <a:spcAft>
                <a:spcPts val="600"/>
              </a:spcAft>
              <a:buAutoNum type="arabicPeriod"/>
            </a:pPr>
            <a:r>
              <a:rPr lang="en-ZA" sz="2000" dirty="0">
                <a:latin typeface="Calibri" pitchFamily="34" charset="0"/>
              </a:rPr>
              <a:t>Globally, and in Africa, there are considerable benefits to HE. </a:t>
            </a:r>
          </a:p>
          <a:p>
            <a:pPr marL="514350" indent="-514350">
              <a:lnSpc>
                <a:spcPct val="100000"/>
              </a:lnSpc>
              <a:spcBef>
                <a:spcPts val="0"/>
              </a:spcBef>
              <a:spcAft>
                <a:spcPts val="600"/>
              </a:spcAft>
              <a:buAutoNum type="arabicPeriod"/>
            </a:pPr>
            <a:r>
              <a:rPr lang="en-ZA" sz="2000" dirty="0">
                <a:latin typeface="Calibri" pitchFamily="34" charset="0"/>
              </a:rPr>
              <a:t>In Sub-Saharan Africa, private returns to HE are higher than returns to primary and secondary education.</a:t>
            </a:r>
          </a:p>
          <a:p>
            <a:pPr marL="514350" indent="-514350">
              <a:lnSpc>
                <a:spcPct val="100000"/>
              </a:lnSpc>
              <a:spcBef>
                <a:spcPts val="0"/>
              </a:spcBef>
              <a:spcAft>
                <a:spcPts val="600"/>
              </a:spcAft>
              <a:buAutoNum type="arabicPeriod"/>
            </a:pPr>
            <a:r>
              <a:rPr lang="en-ZA" sz="2000" dirty="0">
                <a:latin typeface="Calibri" pitchFamily="34" charset="0"/>
              </a:rPr>
              <a:t>The region with the highest private returns to HE is Sub-Saharan Africa.</a:t>
            </a:r>
          </a:p>
          <a:p>
            <a:pPr marL="514350" indent="-514350">
              <a:lnSpc>
                <a:spcPct val="100000"/>
              </a:lnSpc>
              <a:spcBef>
                <a:spcPts val="600"/>
              </a:spcBef>
              <a:buAutoNum type="arabicPeriod"/>
            </a:pPr>
            <a:r>
              <a:rPr lang="en-ZA" sz="2000" b="1" dirty="0">
                <a:latin typeface="Calibri" pitchFamily="34" charset="0"/>
              </a:rPr>
              <a:t>South Africa has the highest private returns to HE in the world</a:t>
            </a:r>
            <a:r>
              <a:rPr lang="en-ZA" sz="2000" dirty="0">
                <a:latin typeface="Calibri" pitchFamily="34" charset="0"/>
              </a:rPr>
              <a:t>: </a:t>
            </a:r>
          </a:p>
          <a:p>
            <a:pPr marL="1261350" lvl="3" indent="-514350">
              <a:lnSpc>
                <a:spcPct val="100000"/>
              </a:lnSpc>
              <a:spcBef>
                <a:spcPts val="600"/>
              </a:spcBef>
            </a:pPr>
            <a:r>
              <a:rPr lang="en-ZA" sz="2000" b="1" dirty="0">
                <a:solidFill>
                  <a:srgbClr val="FF0000"/>
                </a:solidFill>
                <a:latin typeface="Calibri" pitchFamily="34" charset="0"/>
              </a:rPr>
              <a:t>South Africa 40, </a:t>
            </a:r>
            <a:r>
              <a:rPr lang="en-ZA" sz="2000" dirty="0">
                <a:latin typeface="Calibri" pitchFamily="34" charset="0"/>
              </a:rPr>
              <a:t>Ghana 28; Uganda 23 </a:t>
            </a:r>
            <a:endParaRPr lang="en-ZA" sz="2000" b="1" dirty="0">
              <a:solidFill>
                <a:srgbClr val="FF0000"/>
              </a:solidFill>
              <a:latin typeface="Calibri" pitchFamily="34" charset="0"/>
            </a:endParaRPr>
          </a:p>
          <a:p>
            <a:pPr marL="1261350" lvl="3" indent="-514350">
              <a:lnSpc>
                <a:spcPct val="100000"/>
              </a:lnSpc>
              <a:spcBef>
                <a:spcPts val="0"/>
              </a:spcBef>
            </a:pPr>
            <a:r>
              <a:rPr lang="en-ZA" sz="2000" dirty="0">
                <a:latin typeface="Calibri" pitchFamily="34" charset="0"/>
              </a:rPr>
              <a:t>Mauritius 21, Mexico 20, Brazil 17, </a:t>
            </a:r>
          </a:p>
          <a:p>
            <a:pPr marL="1261350" lvl="3" indent="-514350">
              <a:lnSpc>
                <a:spcPct val="100000"/>
              </a:lnSpc>
              <a:spcBef>
                <a:spcPts val="0"/>
              </a:spcBef>
            </a:pPr>
            <a:r>
              <a:rPr lang="en-ZA" sz="2000" dirty="0">
                <a:latin typeface="Calibri" pitchFamily="34" charset="0"/>
              </a:rPr>
              <a:t>Turkey 14, US 14, Spain 11, Norway 10</a:t>
            </a:r>
          </a:p>
          <a:p>
            <a:pPr marL="514350" indent="-514350">
              <a:lnSpc>
                <a:spcPct val="100000"/>
              </a:lnSpc>
              <a:spcBef>
                <a:spcPts val="600"/>
              </a:spcBef>
              <a:spcAft>
                <a:spcPts val="600"/>
              </a:spcAft>
              <a:buFont typeface="Arial" pitchFamily="34" charset="0"/>
              <a:buAutoNum type="arabicPeriod"/>
            </a:pPr>
            <a:r>
              <a:rPr lang="en-ZA" sz="2000" dirty="0">
                <a:latin typeface="Calibri" pitchFamily="34" charset="0"/>
              </a:rPr>
              <a:t>Higher education also has numerous  private benefits such as higher salaries, savings, professional mobility, life expectancy and quality of life. Public benefits include  greater productivity, increased consumption, workforce flexibility, reduced crime rates, greater appreciation of diversity and improved ability to new technologies. </a:t>
            </a:r>
          </a:p>
          <a:p>
            <a:pPr marL="514350" indent="-514350">
              <a:lnSpc>
                <a:spcPct val="100000"/>
              </a:lnSpc>
              <a:spcBef>
                <a:spcPts val="0"/>
              </a:spcBef>
              <a:spcAft>
                <a:spcPts val="600"/>
              </a:spcAft>
              <a:buFont typeface="Arial" pitchFamily="34" charset="0"/>
              <a:buAutoNum type="arabicPeriod"/>
            </a:pPr>
            <a:r>
              <a:rPr lang="en-ZA" sz="2000" dirty="0">
                <a:latin typeface="Calibri" pitchFamily="34" charset="0"/>
              </a:rPr>
              <a:t>SA high returns to tertiary education and high levels of inequality </a:t>
            </a:r>
            <a:br>
              <a:rPr lang="en-ZA" sz="2000" dirty="0">
                <a:latin typeface="Calibri" pitchFamily="34" charset="0"/>
              </a:rPr>
            </a:br>
            <a:r>
              <a:rPr lang="en-ZA" sz="2000" dirty="0">
                <a:latin typeface="Calibri" pitchFamily="34" charset="0"/>
              </a:rPr>
              <a:t>(Gini coefficient 0.70) mean that free higher education will proportionally privilege the privileged</a:t>
            </a:r>
            <a:r>
              <a:rPr lang="en-ZA" sz="2400" dirty="0">
                <a:latin typeface="Calibri" pitchFamily="34" charset="0"/>
              </a:rPr>
              <a:t> </a:t>
            </a:r>
            <a:r>
              <a:rPr lang="en-ZA" sz="2000" dirty="0">
                <a:latin typeface="Calibri" pitchFamily="34" charset="0"/>
              </a:rPr>
              <a:t>(</a:t>
            </a:r>
            <a:r>
              <a:rPr lang="en-ZA" sz="2000" dirty="0" err="1">
                <a:latin typeface="Calibri" pitchFamily="34" charset="0"/>
              </a:rPr>
              <a:t>Patrinos</a:t>
            </a:r>
            <a:r>
              <a:rPr lang="en-ZA" sz="2000" dirty="0">
                <a:latin typeface="Calibri" pitchFamily="34" charset="0"/>
              </a:rPr>
              <a:t> 2015).</a:t>
            </a:r>
            <a:endParaRPr lang="en-US" sz="2000" dirty="0">
              <a:latin typeface="Calibri" pitchFamily="34" charset="0"/>
            </a:endParaRPr>
          </a:p>
        </p:txBody>
      </p:sp>
      <p:sp>
        <p:nvSpPr>
          <p:cNvPr id="7" name="Title 8"/>
          <p:cNvSpPr>
            <a:spLocks noGrp="1"/>
          </p:cNvSpPr>
          <p:nvPr>
            <p:ph type="title" idx="4294967295"/>
          </p:nvPr>
        </p:nvSpPr>
        <p:spPr>
          <a:xfrm>
            <a:off x="-198284" y="306022"/>
            <a:ext cx="8559800"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Private/public returns to HE</a:t>
            </a:r>
          </a:p>
        </p:txBody>
      </p:sp>
      <p:sp>
        <p:nvSpPr>
          <p:cNvPr id="4" name="Slide Number Placeholder 1"/>
          <p:cNvSpPr>
            <a:spLocks noGrp="1"/>
          </p:cNvSpPr>
          <p:nvPr>
            <p:ph type="sldNum" sz="quarter" idx="12"/>
          </p:nvPr>
        </p:nvSpPr>
        <p:spPr>
          <a:xfrm>
            <a:off x="7884368" y="6407944"/>
            <a:ext cx="1128664" cy="365125"/>
          </a:xfrm>
        </p:spPr>
        <p:txBody>
          <a:bodyPr/>
          <a:lstStyle/>
          <a:p>
            <a:pPr algn="r"/>
            <a:fld id="{C394C629-37B3-4473-A1A6-0C854B847227}" type="slidenum">
              <a:rPr lang="en-ZA" smtClean="0">
                <a:solidFill>
                  <a:schemeClr val="tx1">
                    <a:lumMod val="65000"/>
                    <a:lumOff val="35000"/>
                  </a:schemeClr>
                </a:solidFill>
              </a:rPr>
              <a:pPr algn="r"/>
              <a:t>18</a:t>
            </a:fld>
            <a:endParaRPr lang="en-ZA" dirty="0">
              <a:solidFill>
                <a:schemeClr val="tx1">
                  <a:lumMod val="65000"/>
                  <a:lumOff val="35000"/>
                </a:schemeClr>
              </a:solidFill>
            </a:endParaRPr>
          </a:p>
        </p:txBody>
      </p:sp>
    </p:spTree>
    <p:extLst>
      <p:ext uri="{BB962C8B-B14F-4D97-AF65-F5344CB8AC3E}">
        <p14:creationId xmlns:p14="http://schemas.microsoft.com/office/powerpoint/2010/main" val="23018630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3741" y="286615"/>
            <a:ext cx="8634785" cy="358469"/>
          </a:xfrm>
        </p:spPr>
        <p:txBody>
          <a:bodyPr>
            <a:noAutofit/>
            <a:scene3d>
              <a:camera prst="orthographicFront"/>
              <a:lightRig rig="soft" dir="t"/>
            </a:scene3d>
            <a:sp3d prstMaterial="softEdge"/>
          </a:bodyPr>
          <a:lstStyle/>
          <a:p>
            <a:pPr lvl="0"/>
            <a:r>
              <a:rPr lang="en-ZA" altLang="en-US" sz="2000" b="1" dirty="0">
                <a:solidFill>
                  <a:srgbClr val="E6381D"/>
                </a:solidFill>
                <a:latin typeface="Lucida Sans" panose="020B0602030504020204" pitchFamily="34" charset="0"/>
                <a:cs typeface="Lucida Sans Unicode" panose="020B0602030504020204" pitchFamily="34" charset="0"/>
              </a:rPr>
              <a:t>Private returns to education by level and region (2014)</a:t>
            </a:r>
            <a:endParaRPr lang="en-US" sz="2000" b="1" dirty="0">
              <a:solidFill>
                <a:srgbClr val="E6381D"/>
              </a:solidFill>
              <a:latin typeface="Lucida Sans" panose="020B0602030504020204" pitchFamily="34" charset="0"/>
              <a:cs typeface="Lucida Sans Unicode" panose="020B0602030504020204" pitchFamily="34" charset="0"/>
            </a:endParaRPr>
          </a:p>
        </p:txBody>
      </p:sp>
      <p:sp>
        <p:nvSpPr>
          <p:cNvPr id="2" name="Slide Number Placeholder 1"/>
          <p:cNvSpPr>
            <a:spLocks noGrp="1"/>
          </p:cNvSpPr>
          <p:nvPr>
            <p:ph type="sldNum" sz="quarter" idx="12"/>
          </p:nvPr>
        </p:nvSpPr>
        <p:spPr>
          <a:xfrm>
            <a:off x="7884368" y="6407944"/>
            <a:ext cx="1128664" cy="365125"/>
          </a:xfrm>
        </p:spPr>
        <p:txBody>
          <a:bodyPr/>
          <a:lstStyle/>
          <a:p>
            <a:pPr algn="r"/>
            <a:fld id="{C394C629-37B3-4473-A1A6-0C854B847227}" type="slidenum">
              <a:rPr lang="en-ZA" smtClean="0">
                <a:solidFill>
                  <a:schemeClr val="tx1">
                    <a:lumMod val="65000"/>
                    <a:lumOff val="35000"/>
                  </a:schemeClr>
                </a:solidFill>
              </a:rPr>
              <a:pPr algn="r"/>
              <a:t>19</a:t>
            </a:fld>
            <a:endParaRPr lang="en-ZA" dirty="0">
              <a:solidFill>
                <a:schemeClr val="tx1">
                  <a:lumMod val="65000"/>
                  <a:lumOff val="35000"/>
                </a:schemeClr>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01202"/>
            <a:ext cx="7967192" cy="5620433"/>
          </a:xfrm>
          <a:prstGeom prst="rect">
            <a:avLst/>
          </a:prstGeom>
        </p:spPr>
      </p:pic>
      <p:sp>
        <p:nvSpPr>
          <p:cNvPr id="8" name="Rectangle 7"/>
          <p:cNvSpPr/>
          <p:nvPr/>
        </p:nvSpPr>
        <p:spPr>
          <a:xfrm>
            <a:off x="261938" y="6491256"/>
            <a:ext cx="3219151" cy="184666"/>
          </a:xfrm>
          <a:prstGeom prst="rect">
            <a:avLst/>
          </a:prstGeom>
        </p:spPr>
        <p:txBody>
          <a:bodyPr wrap="none">
            <a:spAutoFit/>
          </a:bodyPr>
          <a:lstStyle/>
          <a:p>
            <a:r>
              <a:rPr lang="en-US" sz="600" dirty="0">
                <a:solidFill>
                  <a:prstClr val="black">
                    <a:lumMod val="95000"/>
                    <a:lumOff val="5000"/>
                  </a:prstClr>
                </a:solidFill>
                <a:latin typeface="Lucida Sans" panose="020B0602030504020204" pitchFamily="34" charset="0"/>
                <a:cs typeface="Lucida Sans Unicode" pitchFamily="34" charset="0"/>
              </a:rPr>
              <a:t>Source: </a:t>
            </a:r>
            <a:r>
              <a:rPr lang="en-ZA" sz="600" dirty="0">
                <a:solidFill>
                  <a:prstClr val="black">
                    <a:lumMod val="95000"/>
                    <a:lumOff val="5000"/>
                  </a:prstClr>
                </a:solidFill>
                <a:latin typeface="Lucida Sans" panose="020B0602030504020204" pitchFamily="34" charset="0"/>
                <a:cs typeface="Lucida Sans Unicode" pitchFamily="34" charset="0"/>
              </a:rPr>
              <a:t>Montenegro &amp; Patrinos (2014)</a:t>
            </a:r>
            <a:r>
              <a:rPr lang="en-US" sz="600" dirty="0">
                <a:solidFill>
                  <a:prstClr val="black">
                    <a:lumMod val="95000"/>
                    <a:lumOff val="5000"/>
                  </a:prstClr>
                </a:solidFill>
                <a:latin typeface="Lucida Sans" panose="020B0602030504020204" pitchFamily="34" charset="0"/>
                <a:cs typeface="Lucida Sans Unicode" pitchFamily="34" charset="0"/>
              </a:rPr>
              <a:t>. Graphic by CHET/Francois van Schalkwyk.</a:t>
            </a:r>
            <a:endParaRPr lang="en-ZA" sz="600" dirty="0">
              <a:solidFill>
                <a:prstClr val="black">
                  <a:lumMod val="95000"/>
                  <a:lumOff val="5000"/>
                </a:prstClr>
              </a:solidFill>
              <a:latin typeface="Lucida Sans" panose="020B0602030504020204" pitchFamily="34" charset="0"/>
              <a:cs typeface="Lucida Sans Unicode" pitchFamily="34" charset="0"/>
            </a:endParaRPr>
          </a:p>
        </p:txBody>
      </p:sp>
      <p:pic>
        <p:nvPicPr>
          <p:cNvPr id="7" name="Picture 6" descr="by-sa.png"/>
          <p:cNvPicPr>
            <a:picLocks noChangeAspect="1"/>
          </p:cNvPicPr>
          <p:nvPr/>
        </p:nvPicPr>
        <p:blipFill>
          <a:blip r:embed="rId4" cstate="print"/>
          <a:stretch>
            <a:fillRect/>
          </a:stretch>
        </p:blipFill>
        <p:spPr>
          <a:xfrm>
            <a:off x="333742" y="6338277"/>
            <a:ext cx="411620" cy="144016"/>
          </a:xfrm>
          <a:prstGeom prst="rect">
            <a:avLst/>
          </a:prstGeom>
        </p:spPr>
      </p:pic>
    </p:spTree>
    <p:extLst>
      <p:ext uri="{BB962C8B-B14F-4D97-AF65-F5344CB8AC3E}">
        <p14:creationId xmlns:p14="http://schemas.microsoft.com/office/powerpoint/2010/main" val="6856259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172400" y="6295922"/>
            <a:ext cx="718473" cy="365125"/>
          </a:xfrm>
        </p:spPr>
        <p:txBody>
          <a:bodyPr/>
          <a:lstStyle/>
          <a:p>
            <a:pPr algn="r"/>
            <a:fld id="{D5BBC35B-A44B-4119-B8DA-DE9E3DFADA20}" type="slidenum">
              <a:rPr lang="en-US" smtClean="0">
                <a:solidFill>
                  <a:srgbClr val="464646"/>
                </a:solidFill>
              </a:rPr>
              <a:pPr algn="r"/>
              <a:t>20</a:t>
            </a:fld>
            <a:endParaRPr lang="en-US" dirty="0">
              <a:solidFill>
                <a:srgbClr val="464646"/>
              </a:solidFill>
            </a:endParaRPr>
          </a:p>
        </p:txBody>
      </p:sp>
      <p:sp>
        <p:nvSpPr>
          <p:cNvPr id="5" name="Espace réservé du contenu 2"/>
          <p:cNvSpPr>
            <a:spLocks noGrp="1"/>
          </p:cNvSpPr>
          <p:nvPr>
            <p:ph idx="4294967295"/>
          </p:nvPr>
        </p:nvSpPr>
        <p:spPr>
          <a:xfrm>
            <a:off x="395536" y="1052737"/>
            <a:ext cx="8251736" cy="6337076"/>
          </a:xfrm>
        </p:spPr>
        <p:txBody>
          <a:bodyPr>
            <a:normAutofit/>
          </a:bodyPr>
          <a:lstStyle/>
          <a:p>
            <a:pPr marL="514350" indent="-514350">
              <a:lnSpc>
                <a:spcPct val="100000"/>
              </a:lnSpc>
              <a:spcBef>
                <a:spcPts val="600"/>
              </a:spcBef>
              <a:spcAft>
                <a:spcPts val="600"/>
              </a:spcAft>
              <a:buFont typeface="Arial" pitchFamily="34" charset="0"/>
              <a:buAutoNum type="arabicPeriod"/>
            </a:pPr>
            <a:r>
              <a:rPr lang="en-ZA" sz="2000" dirty="0">
                <a:latin typeface="Calibri" pitchFamily="34" charset="0"/>
              </a:rPr>
              <a:t>After controlling for a range of variables, education does bring  rewards, but below matric very low with very little gain in benefits between grades 1 and 12. But it improves after matric, and returns for degrees are extremely high; both in wages but especially in employment probability.</a:t>
            </a:r>
          </a:p>
          <a:p>
            <a:pPr marL="514350" indent="-514350">
              <a:lnSpc>
                <a:spcPct val="100000"/>
              </a:lnSpc>
              <a:spcBef>
                <a:spcPts val="600"/>
              </a:spcBef>
              <a:spcAft>
                <a:spcPts val="600"/>
              </a:spcAft>
              <a:buFont typeface="Arial" pitchFamily="34" charset="0"/>
              <a:buAutoNum type="arabicPeriod"/>
            </a:pPr>
            <a:r>
              <a:rPr lang="en-ZA" sz="2000" dirty="0">
                <a:latin typeface="Calibri" pitchFamily="34" charset="0"/>
              </a:rPr>
              <a:t>“</a:t>
            </a:r>
            <a:r>
              <a:rPr lang="en-ZA" sz="2000" dirty="0">
                <a:solidFill>
                  <a:srgbClr val="FF0000"/>
                </a:solidFill>
                <a:latin typeface="Calibri" pitchFamily="34" charset="0"/>
              </a:rPr>
              <a:t>The large differentials in earnings and access to jobs between the highly educated and the less educated lies at the heart of income inequality</a:t>
            </a:r>
            <a:r>
              <a:rPr lang="en-ZA" sz="2000" dirty="0">
                <a:latin typeface="Calibri" pitchFamily="34" charset="0"/>
              </a:rPr>
              <a:t>. The high wage premium to educated workers derives from a combination of a skills shortage at the top end of the educational spectrum, driving up wages of the educated, and a surfeit of poorly-educated workers competing for scarce unskilled jobs, thus dampening unskilled wages.” </a:t>
            </a:r>
          </a:p>
          <a:p>
            <a:pPr marL="514350" indent="-514350">
              <a:lnSpc>
                <a:spcPct val="100000"/>
              </a:lnSpc>
              <a:spcBef>
                <a:spcPts val="600"/>
              </a:spcBef>
              <a:spcAft>
                <a:spcPts val="600"/>
              </a:spcAft>
              <a:buFont typeface="Arial" pitchFamily="34" charset="0"/>
              <a:buAutoNum type="arabicPeriod"/>
            </a:pPr>
            <a:r>
              <a:rPr lang="en-ZA" sz="2000" dirty="0">
                <a:latin typeface="Calibri" pitchFamily="34" charset="0"/>
              </a:rPr>
              <a:t>Of particular importance is certificates;</a:t>
            </a:r>
            <a:r>
              <a:rPr lang="en-ZA" sz="2000" dirty="0">
                <a:latin typeface="Calibri" pitchFamily="34" charset="0"/>
                <a:ea typeface="Calibri"/>
              </a:rPr>
              <a:t> matric (validated by a national exam) and tertiary certificates that  signal to employers reliable cognitive gains.</a:t>
            </a:r>
          </a:p>
          <a:p>
            <a:pPr marL="514350" indent="-514350">
              <a:lnSpc>
                <a:spcPct val="100000"/>
              </a:lnSpc>
              <a:spcBef>
                <a:spcPts val="600"/>
              </a:spcBef>
              <a:spcAft>
                <a:spcPts val="600"/>
              </a:spcAft>
              <a:buNone/>
            </a:pPr>
            <a:r>
              <a:rPr lang="en-ZA" dirty="0">
                <a:latin typeface="Calibri" pitchFamily="34" charset="0"/>
              </a:rPr>
              <a:t>	</a:t>
            </a:r>
            <a:r>
              <a:rPr lang="en-ZA" sz="1400" dirty="0"/>
              <a:t>(Van den Berg, 2014) </a:t>
            </a:r>
          </a:p>
          <a:p>
            <a:pPr marL="514350" indent="-514350">
              <a:lnSpc>
                <a:spcPct val="100000"/>
              </a:lnSpc>
              <a:spcBef>
                <a:spcPts val="600"/>
              </a:spcBef>
              <a:spcAft>
                <a:spcPts val="600"/>
              </a:spcAft>
              <a:buFont typeface="Arial" pitchFamily="34" charset="0"/>
              <a:buAutoNum type="arabicPeriod"/>
            </a:pPr>
            <a:endParaRPr lang="en-US" sz="2400" dirty="0">
              <a:latin typeface="Calibri" pitchFamily="34" charset="0"/>
            </a:endParaRPr>
          </a:p>
        </p:txBody>
      </p:sp>
      <p:sp>
        <p:nvSpPr>
          <p:cNvPr id="7" name="Title 8"/>
          <p:cNvSpPr>
            <a:spLocks noGrp="1"/>
          </p:cNvSpPr>
          <p:nvPr>
            <p:ph type="title" idx="4294967295"/>
          </p:nvPr>
        </p:nvSpPr>
        <p:spPr>
          <a:xfrm>
            <a:off x="-198284" y="306022"/>
            <a:ext cx="8559800"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Higher education, employment &amp; wages in SA</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p:cNvSpPr>
            <a:spLocks noGrp="1"/>
          </p:cNvSpPr>
          <p:nvPr>
            <p:ph type="title"/>
          </p:nvPr>
        </p:nvSpPr>
        <p:spPr>
          <a:xfrm>
            <a:off x="261938" y="260648"/>
            <a:ext cx="7550422" cy="369332"/>
          </a:xfrm>
        </p:spPr>
        <p:txBody>
          <a:bodyPr>
            <a:noAutofit/>
            <a:scene3d>
              <a:camera prst="orthographicFront"/>
              <a:lightRig rig="soft" dir="t"/>
            </a:scene3d>
            <a:sp3d prstMaterial="softEdge"/>
          </a:bodyPr>
          <a:lstStyle/>
          <a:p>
            <a:r>
              <a:rPr lang="en-ZA" sz="1800" dirty="0">
                <a:solidFill>
                  <a:srgbClr val="E6381D"/>
                </a:solidFill>
                <a:latin typeface="Lucida Sans" panose="020B0602030504020204" pitchFamily="34" charset="0"/>
              </a:rPr>
              <a:t>Conditional probability of employment and </a:t>
            </a:r>
            <a:br>
              <a:rPr lang="en-ZA" sz="1800" dirty="0">
                <a:solidFill>
                  <a:srgbClr val="E6381D"/>
                </a:solidFill>
                <a:latin typeface="Lucida Sans" panose="020B0602030504020204" pitchFamily="34" charset="0"/>
              </a:rPr>
            </a:br>
            <a:r>
              <a:rPr lang="en-ZA" sz="1800" dirty="0">
                <a:solidFill>
                  <a:srgbClr val="E6381D"/>
                </a:solidFill>
                <a:latin typeface="Lucida Sans" panose="020B0602030504020204" pitchFamily="34" charset="0"/>
              </a:rPr>
              <a:t>conditional log of wages by years of education</a:t>
            </a:r>
            <a:endParaRPr lang="en-ZA" sz="1800" dirty="0">
              <a:solidFill>
                <a:srgbClr val="E6381D"/>
              </a:solidFill>
              <a:latin typeface="Lucida Sans" panose="020B0602030504020204" pitchFamily="34" charset="0"/>
              <a:cs typeface="Lucida Sans Unicode" pitchFamily="34" charset="0"/>
            </a:endParaRPr>
          </a:p>
        </p:txBody>
      </p:sp>
      <p:sp>
        <p:nvSpPr>
          <p:cNvPr id="8" name="Rectangle 7"/>
          <p:cNvSpPr/>
          <p:nvPr/>
        </p:nvSpPr>
        <p:spPr>
          <a:xfrm>
            <a:off x="261938" y="6491256"/>
            <a:ext cx="6902350" cy="184666"/>
          </a:xfrm>
          <a:prstGeom prst="rect">
            <a:avLst/>
          </a:prstGeom>
        </p:spPr>
        <p:txBody>
          <a:bodyPr wrap="square">
            <a:spAutoFit/>
          </a:bodyPr>
          <a:lstStyle/>
          <a:p>
            <a:r>
              <a:rPr lang="en-US" sz="600" dirty="0">
                <a:solidFill>
                  <a:prstClr val="black">
                    <a:lumMod val="95000"/>
                    <a:lumOff val="5000"/>
                  </a:prstClr>
                </a:solidFill>
                <a:cs typeface="Lucida Sans Unicode" pitchFamily="34" charset="0"/>
              </a:rPr>
              <a:t>Source: </a:t>
            </a:r>
            <a:r>
              <a:rPr lang="en-ZA" sz="600" dirty="0">
                <a:solidFill>
                  <a:prstClr val="black"/>
                </a:solidFill>
              </a:rPr>
              <a:t>Van den Berg (2014). </a:t>
            </a:r>
            <a:r>
              <a:rPr lang="en-US" sz="600" dirty="0">
                <a:solidFill>
                  <a:prstClr val="black">
                    <a:lumMod val="95000"/>
                    <a:lumOff val="5000"/>
                  </a:prstClr>
                </a:solidFill>
                <a:cs typeface="Lucida Sans Unicode" pitchFamily="34" charset="0"/>
              </a:rPr>
              <a:t>Graphic by CHET/Francois van Schalkwyk.</a:t>
            </a:r>
            <a:endParaRPr lang="en-ZA" sz="600" i="1" dirty="0">
              <a:solidFill>
                <a:prstClr val="black">
                  <a:lumMod val="95000"/>
                  <a:lumOff val="5000"/>
                </a:prstClr>
              </a:solidFill>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899592" y="836712"/>
            <a:ext cx="6768752" cy="5616624"/>
          </a:xfrm>
          <a:prstGeom prst="rect">
            <a:avLst/>
          </a:prstGeom>
        </p:spPr>
      </p:pic>
      <p:pic>
        <p:nvPicPr>
          <p:cNvPr id="6" name="Picture 5" descr="by-sa.png"/>
          <p:cNvPicPr>
            <a:picLocks noChangeAspect="1"/>
          </p:cNvPicPr>
          <p:nvPr/>
        </p:nvPicPr>
        <p:blipFill>
          <a:blip r:embed="rId3" cstate="print"/>
          <a:stretch>
            <a:fillRect/>
          </a:stretch>
        </p:blipFill>
        <p:spPr>
          <a:xfrm>
            <a:off x="344606" y="6347240"/>
            <a:ext cx="411620" cy="144016"/>
          </a:xfrm>
          <a:prstGeom prst="rect">
            <a:avLst/>
          </a:prstGeom>
        </p:spPr>
      </p:pic>
      <p:sp>
        <p:nvSpPr>
          <p:cNvPr id="2" name="Slide Number Placeholder 1"/>
          <p:cNvSpPr>
            <a:spLocks noGrp="1"/>
          </p:cNvSpPr>
          <p:nvPr>
            <p:ph type="sldNum" sz="quarter" idx="12"/>
          </p:nvPr>
        </p:nvSpPr>
        <p:spPr/>
        <p:txBody>
          <a:bodyPr/>
          <a:lstStyle/>
          <a:p>
            <a:pPr algn="r"/>
            <a:fld id="{D5BBC35B-A44B-4119-B8DA-DE9E3DFADA20}" type="slidenum">
              <a:rPr lang="en-US" sz="1800" smtClean="0">
                <a:solidFill>
                  <a:srgbClr val="464646"/>
                </a:solidFill>
              </a:rPr>
              <a:pPr algn="r"/>
              <a:t>21</a:t>
            </a:fld>
            <a:endParaRPr lang="en-US" dirty="0">
              <a:solidFill>
                <a:srgbClr val="464646"/>
              </a:solidFill>
            </a:endParaRPr>
          </a:p>
        </p:txBody>
      </p:sp>
    </p:spTree>
    <p:extLst>
      <p:ext uri="{BB962C8B-B14F-4D97-AF65-F5344CB8AC3E}">
        <p14:creationId xmlns:p14="http://schemas.microsoft.com/office/powerpoint/2010/main" val="6353018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57808" y="6021388"/>
            <a:ext cx="8028384" cy="836612"/>
          </a:xfrm>
        </p:spPr>
        <p:txBody>
          <a:bodyPr>
            <a:normAutofit/>
          </a:bodyPr>
          <a:lstStyle/>
          <a:p>
            <a:pPr marL="0" indent="0">
              <a:buNone/>
            </a:pPr>
            <a:r>
              <a:rPr lang="en-ZA" sz="1050" b="1" dirty="0">
                <a:latin typeface="Calibri" panose="020F0502020204030204" pitchFamily="34" charset="0"/>
              </a:rPr>
              <a:t>Notes</a:t>
            </a:r>
            <a:r>
              <a:rPr lang="en-ZA" sz="1050" dirty="0">
                <a:latin typeface="Calibri" panose="020F0502020204030204" pitchFamily="34" charset="0"/>
              </a:rPr>
              <a:t>: Own estimates from Labour Force Surveys, 2010. The gap between a diploma and degree course is left so that the values on the horizontal axis also show years of education.</a:t>
            </a:r>
          </a:p>
        </p:txBody>
      </p:sp>
      <p:pic>
        <p:nvPicPr>
          <p:cNvPr id="1028" name="Chart 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1277888"/>
            <a:ext cx="8190904"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67544" y="6525344"/>
            <a:ext cx="6902350" cy="184666"/>
          </a:xfrm>
          <a:prstGeom prst="rect">
            <a:avLst/>
          </a:prstGeom>
        </p:spPr>
        <p:txBody>
          <a:bodyPr wrap="square">
            <a:spAutoFit/>
          </a:bodyPr>
          <a:lstStyle/>
          <a:p>
            <a:r>
              <a:rPr lang="en-US" sz="600" dirty="0">
                <a:solidFill>
                  <a:prstClr val="black">
                    <a:lumMod val="95000"/>
                    <a:lumOff val="5000"/>
                  </a:prstClr>
                </a:solidFill>
                <a:cs typeface="Lucida Sans Unicode" pitchFamily="34" charset="0"/>
              </a:rPr>
              <a:t>Source: </a:t>
            </a:r>
            <a:r>
              <a:rPr lang="en-ZA" sz="600" dirty="0">
                <a:solidFill>
                  <a:prstClr val="black"/>
                </a:solidFill>
              </a:rPr>
              <a:t>Van den Berg (2016).</a:t>
            </a:r>
            <a:endParaRPr lang="en-ZA" sz="600" i="1" dirty="0">
              <a:solidFill>
                <a:prstClr val="black">
                  <a:lumMod val="95000"/>
                  <a:lumOff val="5000"/>
                </a:prstClr>
              </a:solidFill>
            </a:endParaRPr>
          </a:p>
        </p:txBody>
      </p:sp>
      <p:sp>
        <p:nvSpPr>
          <p:cNvPr id="6" name="Title 8"/>
          <p:cNvSpPr txBox="1">
            <a:spLocks/>
          </p:cNvSpPr>
          <p:nvPr/>
        </p:nvSpPr>
        <p:spPr>
          <a:xfrm>
            <a:off x="261938" y="260648"/>
            <a:ext cx="7550422" cy="369332"/>
          </a:xfrm>
          <a:prstGeom prst="rect">
            <a:avLst/>
          </a:prstGeom>
        </p:spPr>
        <p:txBody>
          <a:bodyPr>
            <a:noAutofit/>
            <a:scene3d>
              <a:camera prst="orthographicFront"/>
              <a:lightRig rig="soft" dir="t"/>
            </a:scene3d>
            <a:sp3d prstMaterial="softEdge"/>
          </a:bodyPr>
          <a:lstStyle>
            <a:lvl1pPr algn="l" rtl="0" eaLnBrk="1" latinLnBrk="0" hangingPunct="1">
              <a:spcBef>
                <a:spcPct val="0"/>
              </a:spcBef>
              <a:buNone/>
              <a:defRPr kumimoji="0" sz="24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ZA" sz="1800" dirty="0">
                <a:solidFill>
                  <a:srgbClr val="E6381D"/>
                </a:solidFill>
                <a:effectLst/>
                <a:latin typeface="Lucida Sans" panose="020B0602030504020204" pitchFamily="34" charset="0"/>
              </a:rPr>
              <a:t>Expected monthly wage for 30-year-old black male </a:t>
            </a:r>
            <a:br>
              <a:rPr lang="en-ZA" sz="1800" dirty="0">
                <a:solidFill>
                  <a:srgbClr val="E6381D"/>
                </a:solidFill>
                <a:effectLst/>
                <a:latin typeface="Lucida Sans" panose="020B0602030504020204" pitchFamily="34" charset="0"/>
              </a:rPr>
            </a:br>
            <a:r>
              <a:rPr lang="en-ZA" sz="1800" dirty="0">
                <a:solidFill>
                  <a:srgbClr val="E6381D"/>
                </a:solidFill>
                <a:effectLst/>
                <a:latin typeface="Lucida Sans" panose="020B0602030504020204" pitchFamily="34" charset="0"/>
              </a:rPr>
              <a:t>by level of education, 2010</a:t>
            </a:r>
            <a:endParaRPr lang="en-ZA" sz="1800" dirty="0">
              <a:solidFill>
                <a:srgbClr val="E6381D"/>
              </a:solidFill>
              <a:effectLst/>
              <a:latin typeface="Lucida Sans" panose="020B0602030504020204" pitchFamily="34" charset="0"/>
              <a:cs typeface="Lucida Sans Unicode" pitchFamily="34" charset="0"/>
            </a:endParaRPr>
          </a:p>
        </p:txBody>
      </p:sp>
      <p:sp>
        <p:nvSpPr>
          <p:cNvPr id="2" name="Slide Number Placeholder 1"/>
          <p:cNvSpPr>
            <a:spLocks noGrp="1"/>
          </p:cNvSpPr>
          <p:nvPr>
            <p:ph type="sldNum" sz="quarter" idx="12"/>
          </p:nvPr>
        </p:nvSpPr>
        <p:spPr>
          <a:xfrm>
            <a:off x="7884368" y="6407944"/>
            <a:ext cx="1128664" cy="365125"/>
          </a:xfrm>
        </p:spPr>
        <p:txBody>
          <a:bodyPr/>
          <a:lstStyle/>
          <a:p>
            <a:pPr algn="r"/>
            <a:fld id="{D5BBC35B-A44B-4119-B8DA-DE9E3DFADA20}" type="slidenum">
              <a:rPr lang="en-US" sz="1800" smtClean="0">
                <a:solidFill>
                  <a:srgbClr val="464646"/>
                </a:solidFill>
              </a:rPr>
              <a:pPr algn="r"/>
              <a:t>22</a:t>
            </a:fld>
            <a:endParaRPr lang="en-US" dirty="0">
              <a:solidFill>
                <a:srgbClr val="464646"/>
              </a:solidFill>
            </a:endParaRPr>
          </a:p>
        </p:txBody>
      </p:sp>
    </p:spTree>
    <p:extLst>
      <p:ext uri="{BB962C8B-B14F-4D97-AF65-F5344CB8AC3E}">
        <p14:creationId xmlns:p14="http://schemas.microsoft.com/office/powerpoint/2010/main" val="27871178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244408" y="6342781"/>
            <a:ext cx="718473" cy="365125"/>
          </a:xfrm>
        </p:spPr>
        <p:txBody>
          <a:bodyPr/>
          <a:lstStyle/>
          <a:p>
            <a:pPr algn="r"/>
            <a:fld id="{D5BBC35B-A44B-4119-B8DA-DE9E3DFADA20}" type="slidenum">
              <a:rPr lang="en-US" sz="1800" smtClean="0">
                <a:solidFill>
                  <a:srgbClr val="464646"/>
                </a:solidFill>
              </a:rPr>
              <a:pPr algn="r"/>
              <a:t>23</a:t>
            </a:fld>
            <a:endParaRPr lang="en-US" sz="1800" dirty="0">
              <a:solidFill>
                <a:srgbClr val="464646"/>
              </a:solidFill>
            </a:endParaRPr>
          </a:p>
        </p:txBody>
      </p:sp>
      <p:sp>
        <p:nvSpPr>
          <p:cNvPr id="5" name="Espace réservé du contenu 2"/>
          <p:cNvSpPr>
            <a:spLocks noGrp="1"/>
          </p:cNvSpPr>
          <p:nvPr>
            <p:ph idx="4294967295"/>
          </p:nvPr>
        </p:nvSpPr>
        <p:spPr>
          <a:xfrm>
            <a:off x="357038" y="1052736"/>
            <a:ext cx="8175402" cy="5472608"/>
          </a:xfrm>
        </p:spPr>
        <p:txBody>
          <a:bodyPr>
            <a:normAutofit/>
          </a:bodyPr>
          <a:lstStyle/>
          <a:p>
            <a:pPr marL="88900" indent="22225">
              <a:lnSpc>
                <a:spcPct val="90000"/>
              </a:lnSpc>
              <a:spcBef>
                <a:spcPts val="0"/>
              </a:spcBef>
              <a:spcAft>
                <a:spcPts val="600"/>
              </a:spcAft>
              <a:buNone/>
            </a:pPr>
            <a:r>
              <a:rPr lang="en-ZA" sz="2000" dirty="0">
                <a:latin typeface="Calibri" pitchFamily="34" charset="0"/>
              </a:rPr>
              <a:t>Using a range of South African databases, such as Stats SA Community Survey,  SA Conditions of Schooling (SAQMEC), National Income Dynamics (NIDS) and World Bank Data, Van den Berg concludes that:</a:t>
            </a:r>
          </a:p>
          <a:p>
            <a:pPr marL="568800" indent="-457200">
              <a:lnSpc>
                <a:spcPct val="90000"/>
              </a:lnSpc>
              <a:spcBef>
                <a:spcPts val="0"/>
              </a:spcBef>
              <a:spcAft>
                <a:spcPts val="600"/>
              </a:spcAft>
              <a:buFont typeface="+mj-lt"/>
              <a:buAutoNum type="arabicPeriod"/>
            </a:pPr>
            <a:r>
              <a:rPr lang="en-ZA" sz="2000" dirty="0">
                <a:latin typeface="Calibri" pitchFamily="34" charset="0"/>
              </a:rPr>
              <a:t>From a matric class of 100 000 students from deciles 1-5 about 90% do not even qualify for university. </a:t>
            </a:r>
          </a:p>
          <a:p>
            <a:pPr marL="568800" indent="-457200">
              <a:lnSpc>
                <a:spcPct val="90000"/>
              </a:lnSpc>
              <a:spcBef>
                <a:spcPts val="0"/>
              </a:spcBef>
              <a:spcAft>
                <a:spcPts val="600"/>
              </a:spcAft>
              <a:buFont typeface="+mj-lt"/>
              <a:buAutoNum type="arabicPeriod"/>
            </a:pPr>
            <a:r>
              <a:rPr lang="en-ZA" sz="2000" dirty="0">
                <a:latin typeface="Calibri" pitchFamily="34" charset="0"/>
              </a:rPr>
              <a:t>The total  number from deciles 1-5 who gain exemption and attend university  is just over 10 000.</a:t>
            </a:r>
          </a:p>
          <a:p>
            <a:pPr marL="568800" indent="-457200">
              <a:lnSpc>
                <a:spcPct val="90000"/>
              </a:lnSpc>
              <a:spcBef>
                <a:spcPts val="0"/>
              </a:spcBef>
              <a:spcAft>
                <a:spcPts val="600"/>
              </a:spcAft>
              <a:buFont typeface="+mj-lt"/>
              <a:buAutoNum type="arabicPeriod"/>
            </a:pPr>
            <a:r>
              <a:rPr lang="en-ZA" sz="2000" dirty="0">
                <a:latin typeface="Calibri" pitchFamily="34" charset="0"/>
              </a:rPr>
              <a:t>In contrast, around 75 000 of the class who have exemption and attend university come from deciles 8 and 9. </a:t>
            </a:r>
          </a:p>
          <a:p>
            <a:pPr marL="568800" indent="-457200">
              <a:lnSpc>
                <a:spcPct val="90000"/>
              </a:lnSpc>
              <a:spcBef>
                <a:spcPts val="0"/>
              </a:spcBef>
              <a:spcAft>
                <a:spcPts val="600"/>
              </a:spcAft>
              <a:buFont typeface="+mj-lt"/>
              <a:buAutoNum type="arabicPeriod"/>
            </a:pPr>
            <a:r>
              <a:rPr lang="en-ZA" sz="2000" dirty="0">
                <a:latin typeface="Calibri" pitchFamily="34" charset="0"/>
              </a:rPr>
              <a:t>Those who qualify and attend university  come from a small elite, the come majority from the affluent middle class and the elite. </a:t>
            </a:r>
          </a:p>
          <a:p>
            <a:pPr marL="568800" indent="-457200">
              <a:lnSpc>
                <a:spcPct val="90000"/>
              </a:lnSpc>
              <a:spcBef>
                <a:spcPts val="0"/>
              </a:spcBef>
              <a:spcAft>
                <a:spcPts val="600"/>
              </a:spcAft>
              <a:buFont typeface="+mj-lt"/>
              <a:buAutoNum type="arabicPeriod"/>
            </a:pPr>
            <a:r>
              <a:rPr lang="en-ZA" sz="2000" dirty="0">
                <a:solidFill>
                  <a:srgbClr val="FF0000"/>
                </a:solidFill>
                <a:latin typeface="Calibri" pitchFamily="34" charset="0"/>
              </a:rPr>
              <a:t>The reason there are so few students from deciles 1-7 </a:t>
            </a:r>
            <a:r>
              <a:rPr lang="en-ZA" sz="2000" dirty="0" smtClean="0">
                <a:solidFill>
                  <a:srgbClr val="FF0000"/>
                </a:solidFill>
                <a:latin typeface="Calibri" pitchFamily="34" charset="0"/>
              </a:rPr>
              <a:t>in higher education is </a:t>
            </a:r>
            <a:r>
              <a:rPr lang="en-ZA" sz="2000" dirty="0">
                <a:solidFill>
                  <a:srgbClr val="FF0000"/>
                </a:solidFill>
                <a:latin typeface="Calibri" pitchFamily="34" charset="0"/>
              </a:rPr>
              <a:t>not that they don’t have funding, but because they don’t qualify – and that is a global trend. </a:t>
            </a:r>
          </a:p>
          <a:p>
            <a:pPr marL="568800" indent="-457200">
              <a:lnSpc>
                <a:spcPct val="90000"/>
              </a:lnSpc>
              <a:spcBef>
                <a:spcPts val="0"/>
              </a:spcBef>
              <a:spcAft>
                <a:spcPts val="600"/>
              </a:spcAft>
              <a:buFont typeface="+mj-lt"/>
              <a:buAutoNum type="arabicPeriod"/>
            </a:pPr>
            <a:r>
              <a:rPr lang="en-ZA" sz="2000" dirty="0">
                <a:latin typeface="Calibri" pitchFamily="34" charset="0"/>
              </a:rPr>
              <a:t>Next slide is a graphic illustration of the incidence of university attendance according  to family income.  </a:t>
            </a:r>
          </a:p>
          <a:p>
            <a:pPr marL="568800" indent="-457200">
              <a:lnSpc>
                <a:spcPct val="100000"/>
              </a:lnSpc>
              <a:buFont typeface="+mj-lt"/>
              <a:buAutoNum type="arabicPeriod"/>
            </a:pPr>
            <a:endParaRPr lang="en-ZA" sz="2000" dirty="0">
              <a:solidFill>
                <a:srgbClr val="C00000"/>
              </a:solidFill>
              <a:latin typeface="Calibri" pitchFamily="34" charset="0"/>
            </a:endParaRPr>
          </a:p>
          <a:p>
            <a:pPr marL="568800" indent="-457200">
              <a:buFont typeface="+mj-lt"/>
              <a:buAutoNum type="arabicPeriod"/>
            </a:pPr>
            <a:endParaRPr lang="en-ZA" sz="2100" dirty="0">
              <a:latin typeface="Calibri" pitchFamily="34" charset="0"/>
            </a:endParaRPr>
          </a:p>
          <a:p>
            <a:pPr marL="569250" indent="-457200">
              <a:buNone/>
            </a:pPr>
            <a:endParaRPr lang="en-ZA" sz="2000" dirty="0">
              <a:solidFill>
                <a:srgbClr val="000000"/>
              </a:solidFill>
              <a:latin typeface="Calibri"/>
              <a:ea typeface="Calibri"/>
              <a:cs typeface="Times New Roman"/>
            </a:endParaRPr>
          </a:p>
          <a:p>
            <a:pPr marL="514350" indent="-514350">
              <a:lnSpc>
                <a:spcPct val="100000"/>
              </a:lnSpc>
              <a:spcBef>
                <a:spcPts val="600"/>
              </a:spcBef>
              <a:spcAft>
                <a:spcPts val="600"/>
              </a:spcAft>
              <a:buFont typeface="Arial" pitchFamily="34" charset="0"/>
              <a:buAutoNum type="arabicPeriod"/>
            </a:pPr>
            <a:endParaRPr lang="en-ZA" sz="2400" dirty="0"/>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idx="4294967295"/>
          </p:nvPr>
        </p:nvSpPr>
        <p:spPr>
          <a:xfrm>
            <a:off x="-200270" y="260648"/>
            <a:ext cx="9342284"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Evidence from SA household surveys   </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589"/>
            <a:ext cx="9144000" cy="957147"/>
          </a:xfrm>
        </p:spPr>
        <p:txBody>
          <a:bodyPr vert="horz" wrap="square" lIns="0" tIns="0" rIns="0" bIns="0" anchor="ctr">
            <a:noAutofit/>
            <a:scene3d>
              <a:camera prst="orthographicFront"/>
              <a:lightRig rig="soft" dir="t"/>
            </a:scene3d>
            <a:sp3d prstMaterial="softEdge"/>
          </a:bodyPr>
          <a:lstStyle/>
          <a:p>
            <a:pPr marL="514350" algn="l">
              <a:spcBef>
                <a:spcPts val="1200"/>
              </a:spcBef>
            </a:pPr>
            <a:r>
              <a:rPr lang="en-ZA" sz="2000" b="1" dirty="0">
                <a:solidFill>
                  <a:srgbClr val="E6381D"/>
                </a:solidFill>
                <a:latin typeface="Lucida Sans Unicode" panose="020B0602030504020204" pitchFamily="34" charset="0"/>
                <a:cs typeface="Lucida Sans Unicode" panose="020B0602030504020204" pitchFamily="34" charset="0"/>
              </a:rPr>
              <a:t>Approximate distribution of university attendance </a:t>
            </a:r>
            <a:br>
              <a:rPr lang="en-ZA" sz="2000" b="1" dirty="0">
                <a:solidFill>
                  <a:srgbClr val="E6381D"/>
                </a:solidFill>
                <a:latin typeface="Lucida Sans Unicode" panose="020B0602030504020204" pitchFamily="34" charset="0"/>
                <a:cs typeface="Lucida Sans Unicode" panose="020B0602030504020204" pitchFamily="34" charset="0"/>
              </a:rPr>
            </a:br>
            <a:r>
              <a:rPr lang="en-ZA" sz="2000" b="1" dirty="0">
                <a:solidFill>
                  <a:srgbClr val="E6381D"/>
                </a:solidFill>
                <a:latin typeface="Lucida Sans Unicode" panose="020B0602030504020204" pitchFamily="34" charset="0"/>
                <a:cs typeface="Lucida Sans Unicode" panose="020B0602030504020204" pitchFamily="34" charset="0"/>
              </a:rPr>
              <a:t>for a recent matric cohort</a:t>
            </a:r>
          </a:p>
        </p:txBody>
      </p:sp>
      <p:sp>
        <p:nvSpPr>
          <p:cNvPr id="4" name="Rectangle 3"/>
          <p:cNvSpPr/>
          <p:nvPr/>
        </p:nvSpPr>
        <p:spPr>
          <a:xfrm>
            <a:off x="467544" y="6525344"/>
            <a:ext cx="6902350" cy="184666"/>
          </a:xfrm>
          <a:prstGeom prst="rect">
            <a:avLst/>
          </a:prstGeom>
        </p:spPr>
        <p:txBody>
          <a:bodyPr wrap="square">
            <a:spAutoFit/>
          </a:bodyPr>
          <a:lstStyle/>
          <a:p>
            <a:r>
              <a:rPr lang="en-US" sz="600" dirty="0">
                <a:solidFill>
                  <a:prstClr val="black">
                    <a:lumMod val="95000"/>
                    <a:lumOff val="5000"/>
                  </a:prstClr>
                </a:solidFill>
                <a:cs typeface="Lucida Sans Unicode" pitchFamily="34" charset="0"/>
              </a:rPr>
              <a:t>Source: </a:t>
            </a:r>
            <a:r>
              <a:rPr lang="en-ZA" sz="600" dirty="0">
                <a:solidFill>
                  <a:prstClr val="black"/>
                </a:solidFill>
              </a:rPr>
              <a:t>Van den Berg (2015).</a:t>
            </a:r>
            <a:endParaRPr lang="en-ZA" sz="600" i="1" dirty="0">
              <a:solidFill>
                <a:prstClr val="black">
                  <a:lumMod val="95000"/>
                  <a:lumOff val="5000"/>
                </a:prstClr>
              </a:solidFill>
            </a:endParaRPr>
          </a:p>
        </p:txBody>
      </p:sp>
      <p:sp>
        <p:nvSpPr>
          <p:cNvPr id="3" name="Slide Number Placeholder 2"/>
          <p:cNvSpPr>
            <a:spLocks noGrp="1"/>
          </p:cNvSpPr>
          <p:nvPr>
            <p:ph type="sldNum" sz="quarter" idx="12"/>
          </p:nvPr>
        </p:nvSpPr>
        <p:spPr/>
        <p:txBody>
          <a:bodyPr/>
          <a:lstStyle/>
          <a:p>
            <a:pPr algn="r"/>
            <a:fld id="{D5BBC35B-A44B-4119-B8DA-DE9E3DFADA20}" type="slidenum">
              <a:rPr lang="en-US" sz="1800" smtClean="0">
                <a:solidFill>
                  <a:srgbClr val="464646"/>
                </a:solidFill>
              </a:rPr>
              <a:pPr algn="r"/>
              <a:t>24</a:t>
            </a:fld>
            <a:endParaRPr lang="en-US" dirty="0">
              <a:solidFill>
                <a:srgbClr val="464646"/>
              </a:solidFill>
            </a:endParaRPr>
          </a:p>
        </p:txBody>
      </p:sp>
      <p:graphicFrame>
        <p:nvGraphicFramePr>
          <p:cNvPr id="8" name="Chart 7"/>
          <p:cNvGraphicFramePr>
            <a:graphicFrameLocks/>
          </p:cNvGraphicFramePr>
          <p:nvPr>
            <p:extLst/>
          </p:nvPr>
        </p:nvGraphicFramePr>
        <p:xfrm>
          <a:off x="395536" y="1013179"/>
          <a:ext cx="7704856" cy="5395340"/>
        </p:xfrm>
        <a:graphic>
          <a:graphicData uri="http://schemas.openxmlformats.org/drawingml/2006/chart">
            <c:chart xmlns:c="http://schemas.openxmlformats.org/drawingml/2006/chart" xmlns:r="http://schemas.openxmlformats.org/officeDocument/2006/relationships" r:id="rId2"/>
          </a:graphicData>
        </a:graphic>
      </p:graphicFrame>
      <p:sp>
        <p:nvSpPr>
          <p:cNvPr id="5" name="Rounded Rectangle 4"/>
          <p:cNvSpPr/>
          <p:nvPr/>
        </p:nvSpPr>
        <p:spPr>
          <a:xfrm>
            <a:off x="7884368" y="2492896"/>
            <a:ext cx="72008" cy="21602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p:nvPr/>
        </p:nvSpPr>
        <p:spPr>
          <a:xfrm>
            <a:off x="7956376" y="2370588"/>
            <a:ext cx="859531" cy="460639"/>
          </a:xfrm>
          <a:prstGeom prst="rect">
            <a:avLst/>
          </a:prstGeom>
          <a:noFill/>
        </p:spPr>
        <p:txBody>
          <a:bodyPr wrap="none" rtlCol="0">
            <a:spAutoFit/>
          </a:bodyPr>
          <a:lstStyle/>
          <a:p>
            <a:pPr>
              <a:lnSpc>
                <a:spcPts val="1400"/>
              </a:lnSpc>
            </a:pPr>
            <a:r>
              <a:rPr lang="en-ZA" sz="1600" dirty="0">
                <a:latin typeface="Calibri" panose="020F0502020204030204" pitchFamily="34" charset="0"/>
              </a:rPr>
              <a:t>Did not </a:t>
            </a:r>
            <a:br>
              <a:rPr lang="en-ZA" sz="1600" dirty="0">
                <a:latin typeface="Calibri" panose="020F0502020204030204" pitchFamily="34" charset="0"/>
              </a:rPr>
            </a:br>
            <a:r>
              <a:rPr lang="en-ZA" sz="1600" dirty="0">
                <a:latin typeface="Calibri" panose="020F0502020204030204" pitchFamily="34" charset="0"/>
              </a:rPr>
              <a:t>qualify</a:t>
            </a:r>
          </a:p>
        </p:txBody>
      </p:sp>
      <p:sp>
        <p:nvSpPr>
          <p:cNvPr id="11" name="Rounded Rectangle 10"/>
          <p:cNvSpPr/>
          <p:nvPr/>
        </p:nvSpPr>
        <p:spPr>
          <a:xfrm>
            <a:off x="7884368" y="3662410"/>
            <a:ext cx="72008" cy="216024"/>
          </a:xfrm>
          <a:prstGeom prst="round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Box 11"/>
          <p:cNvSpPr txBox="1"/>
          <p:nvPr/>
        </p:nvSpPr>
        <p:spPr>
          <a:xfrm>
            <a:off x="7956376" y="3454951"/>
            <a:ext cx="1001749" cy="630942"/>
          </a:xfrm>
          <a:prstGeom prst="rect">
            <a:avLst/>
          </a:prstGeom>
          <a:noFill/>
        </p:spPr>
        <p:txBody>
          <a:bodyPr wrap="none" rtlCol="0">
            <a:spAutoFit/>
          </a:bodyPr>
          <a:lstStyle/>
          <a:p>
            <a:pPr>
              <a:lnSpc>
                <a:spcPts val="1400"/>
              </a:lnSpc>
            </a:pPr>
            <a:r>
              <a:rPr lang="en-ZA" sz="1600" b="1" dirty="0">
                <a:latin typeface="Calibri" panose="020F0502020204030204" pitchFamily="34" charset="0"/>
              </a:rPr>
              <a:t>Exempt</a:t>
            </a:r>
          </a:p>
          <a:p>
            <a:pPr>
              <a:lnSpc>
                <a:spcPts val="1400"/>
              </a:lnSpc>
            </a:pPr>
            <a:r>
              <a:rPr lang="en-ZA" sz="1600" b="1" dirty="0">
                <a:latin typeface="Calibri" panose="020F0502020204030204" pitchFamily="34" charset="0"/>
              </a:rPr>
              <a:t>but NOT</a:t>
            </a:r>
            <a:br>
              <a:rPr lang="en-ZA" sz="1600" b="1" dirty="0">
                <a:latin typeface="Calibri" panose="020F0502020204030204" pitchFamily="34" charset="0"/>
              </a:rPr>
            </a:br>
            <a:r>
              <a:rPr lang="en-ZA" sz="1600" b="1" dirty="0">
                <a:latin typeface="Calibri" panose="020F0502020204030204" pitchFamily="34" charset="0"/>
              </a:rPr>
              <a:t>attending</a:t>
            </a:r>
          </a:p>
        </p:txBody>
      </p:sp>
      <p:sp>
        <p:nvSpPr>
          <p:cNvPr id="13" name="Rounded Rectangle 12"/>
          <p:cNvSpPr/>
          <p:nvPr/>
        </p:nvSpPr>
        <p:spPr>
          <a:xfrm>
            <a:off x="7923045" y="4713861"/>
            <a:ext cx="72008" cy="216024"/>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TextBox 13"/>
          <p:cNvSpPr txBox="1"/>
          <p:nvPr/>
        </p:nvSpPr>
        <p:spPr>
          <a:xfrm>
            <a:off x="7995053" y="4506402"/>
            <a:ext cx="980781" cy="640175"/>
          </a:xfrm>
          <a:prstGeom prst="rect">
            <a:avLst/>
          </a:prstGeom>
          <a:noFill/>
        </p:spPr>
        <p:txBody>
          <a:bodyPr wrap="none" rtlCol="0">
            <a:spAutoFit/>
          </a:bodyPr>
          <a:lstStyle/>
          <a:p>
            <a:pPr>
              <a:lnSpc>
                <a:spcPts val="1400"/>
              </a:lnSpc>
            </a:pPr>
            <a:r>
              <a:rPr lang="en-ZA" sz="1600" dirty="0">
                <a:latin typeface="Calibri" panose="020F0502020204030204" pitchFamily="34" charset="0"/>
              </a:rPr>
              <a:t>Exempt</a:t>
            </a:r>
          </a:p>
          <a:p>
            <a:pPr>
              <a:lnSpc>
                <a:spcPts val="1400"/>
              </a:lnSpc>
            </a:pPr>
            <a:r>
              <a:rPr lang="en-ZA" sz="1600" dirty="0">
                <a:latin typeface="Calibri" panose="020F0502020204030204" pitchFamily="34" charset="0"/>
              </a:rPr>
              <a:t>and</a:t>
            </a:r>
            <a:br>
              <a:rPr lang="en-ZA" sz="1600" dirty="0">
                <a:latin typeface="Calibri" panose="020F0502020204030204" pitchFamily="34" charset="0"/>
              </a:rPr>
            </a:br>
            <a:r>
              <a:rPr lang="en-ZA" sz="1600" dirty="0">
                <a:latin typeface="Calibri" panose="020F0502020204030204" pitchFamily="34" charset="0"/>
              </a:rPr>
              <a:t>attending</a:t>
            </a:r>
          </a:p>
        </p:txBody>
      </p:sp>
    </p:spTree>
    <p:extLst>
      <p:ext uri="{BB962C8B-B14F-4D97-AF65-F5344CB8AC3E}">
        <p14:creationId xmlns:p14="http://schemas.microsoft.com/office/powerpoint/2010/main" val="2397273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lgn="r"/>
            <a:fld id="{D5BBC35B-A44B-4119-B8DA-DE9E3DFADA20}" type="slidenum">
              <a:rPr lang="en-US" smtClean="0">
                <a:solidFill>
                  <a:srgbClr val="464646"/>
                </a:solidFill>
              </a:rPr>
              <a:pPr algn="r"/>
              <a:t>25</a:t>
            </a:fld>
            <a:endParaRPr lang="en-US" sz="2400" dirty="0">
              <a:solidFill>
                <a:srgbClr val="464646"/>
              </a:solidFill>
            </a:endParaRPr>
          </a:p>
        </p:txBody>
      </p:sp>
      <p:sp>
        <p:nvSpPr>
          <p:cNvPr id="3" name="Isosceles Triangle 2"/>
          <p:cNvSpPr/>
          <p:nvPr/>
        </p:nvSpPr>
        <p:spPr>
          <a:xfrm>
            <a:off x="1909317" y="1528579"/>
            <a:ext cx="5582933" cy="4276685"/>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ZA"/>
          </a:p>
        </p:txBody>
      </p:sp>
      <p:sp>
        <p:nvSpPr>
          <p:cNvPr id="4" name="Rectangle 3"/>
          <p:cNvSpPr/>
          <p:nvPr/>
        </p:nvSpPr>
        <p:spPr>
          <a:xfrm>
            <a:off x="4071444" y="1137567"/>
            <a:ext cx="1330814" cy="369332"/>
          </a:xfrm>
          <a:prstGeom prst="rect">
            <a:avLst/>
          </a:prstGeom>
        </p:spPr>
        <p:txBody>
          <a:bodyPr wrap="none">
            <a:spAutoFit/>
          </a:bodyPr>
          <a:lstStyle/>
          <a:p>
            <a:r>
              <a:rPr lang="en-US" b="1" dirty="0"/>
              <a:t>Enrolment</a:t>
            </a:r>
            <a:endParaRPr lang="en-ZA" dirty="0"/>
          </a:p>
        </p:txBody>
      </p:sp>
      <p:sp>
        <p:nvSpPr>
          <p:cNvPr id="5" name="Rectangle 4"/>
          <p:cNvSpPr/>
          <p:nvPr/>
        </p:nvSpPr>
        <p:spPr>
          <a:xfrm>
            <a:off x="7527264" y="5482097"/>
            <a:ext cx="1011815" cy="646331"/>
          </a:xfrm>
          <a:prstGeom prst="rect">
            <a:avLst/>
          </a:prstGeom>
        </p:spPr>
        <p:txBody>
          <a:bodyPr wrap="none">
            <a:spAutoFit/>
          </a:bodyPr>
          <a:lstStyle/>
          <a:p>
            <a:r>
              <a:rPr lang="en-US" b="1" dirty="0"/>
              <a:t>Private </a:t>
            </a:r>
            <a:br>
              <a:rPr lang="en-US" b="1" dirty="0"/>
            </a:br>
            <a:r>
              <a:rPr lang="en-US" b="1" dirty="0"/>
              <a:t>cost</a:t>
            </a:r>
            <a:endParaRPr lang="en-ZA" dirty="0"/>
          </a:p>
        </p:txBody>
      </p:sp>
      <p:sp>
        <p:nvSpPr>
          <p:cNvPr id="6" name="Rectangle 5"/>
          <p:cNvSpPr/>
          <p:nvPr/>
        </p:nvSpPr>
        <p:spPr>
          <a:xfrm>
            <a:off x="488734" y="5482098"/>
            <a:ext cx="1420582" cy="646331"/>
          </a:xfrm>
          <a:prstGeom prst="rect">
            <a:avLst/>
          </a:prstGeom>
        </p:spPr>
        <p:txBody>
          <a:bodyPr wrap="none">
            <a:spAutoFit/>
          </a:bodyPr>
          <a:lstStyle/>
          <a:p>
            <a:pPr algn="r"/>
            <a:r>
              <a:rPr lang="en-US" b="1" dirty="0"/>
              <a:t>Public </a:t>
            </a:r>
            <a:br>
              <a:rPr lang="en-US" b="1" dirty="0"/>
            </a:br>
            <a:r>
              <a:rPr lang="en-US" b="1" dirty="0"/>
              <a:t>investment</a:t>
            </a:r>
            <a:endParaRPr lang="en-ZA" dirty="0"/>
          </a:p>
        </p:txBody>
      </p:sp>
      <p:sp>
        <p:nvSpPr>
          <p:cNvPr id="7" name="Rectangle 6"/>
          <p:cNvSpPr/>
          <p:nvPr/>
        </p:nvSpPr>
        <p:spPr>
          <a:xfrm>
            <a:off x="3572109" y="4005064"/>
            <a:ext cx="2329484" cy="707886"/>
          </a:xfrm>
          <a:prstGeom prst="rect">
            <a:avLst/>
          </a:prstGeom>
        </p:spPr>
        <p:txBody>
          <a:bodyPr wrap="none">
            <a:spAutoFit/>
          </a:bodyPr>
          <a:lstStyle/>
          <a:p>
            <a:pPr algn="ctr"/>
            <a:r>
              <a:rPr lang="en-US" sz="2000" b="1" dirty="0">
                <a:solidFill>
                  <a:schemeClr val="bg1"/>
                </a:solidFill>
              </a:rPr>
              <a:t>Inequality/</a:t>
            </a:r>
            <a:br>
              <a:rPr lang="en-US" sz="2000" b="1" dirty="0">
                <a:solidFill>
                  <a:schemeClr val="bg1"/>
                </a:solidFill>
              </a:rPr>
            </a:br>
            <a:r>
              <a:rPr lang="en-US" sz="2000" b="1" dirty="0">
                <a:solidFill>
                  <a:schemeClr val="bg1"/>
                </a:solidFill>
              </a:rPr>
              <a:t>Economic growth</a:t>
            </a:r>
            <a:endParaRPr lang="en-ZA" sz="2000" dirty="0">
              <a:solidFill>
                <a:schemeClr val="bg1"/>
              </a:solidFill>
            </a:endParaRPr>
          </a:p>
        </p:txBody>
      </p:sp>
      <p:sp>
        <p:nvSpPr>
          <p:cNvPr id="8" name="Rectangle 7"/>
          <p:cNvSpPr/>
          <p:nvPr/>
        </p:nvSpPr>
        <p:spPr>
          <a:xfrm>
            <a:off x="179512" y="188640"/>
            <a:ext cx="7560840" cy="707886"/>
          </a:xfrm>
          <a:prstGeom prst="rect">
            <a:avLst/>
          </a:prstGeom>
        </p:spPr>
        <p:txBody>
          <a:bodyPr wrap="square">
            <a:spAutoFit/>
          </a:bodyPr>
          <a:lstStyle/>
          <a:p>
            <a:r>
              <a:rPr lang="en-ZA" sz="2000" b="1" dirty="0">
                <a:solidFill>
                  <a:srgbClr val="E6381D"/>
                </a:solidFill>
                <a:latin typeface="Lucida Sans Unicode" panose="020B0602030504020204" pitchFamily="34" charset="0"/>
                <a:ea typeface="+mj-ea"/>
                <a:cs typeface="Lucida Sans Unicode" panose="020B0602030504020204" pitchFamily="34" charset="0"/>
              </a:rPr>
              <a:t>Trilemma of trade-offs </a:t>
            </a:r>
            <a:br>
              <a:rPr lang="en-ZA" sz="2000" b="1" dirty="0">
                <a:solidFill>
                  <a:srgbClr val="E6381D"/>
                </a:solidFill>
                <a:latin typeface="Lucida Sans Unicode" panose="020B0602030504020204" pitchFamily="34" charset="0"/>
                <a:ea typeface="+mj-ea"/>
                <a:cs typeface="Lucida Sans Unicode" panose="020B0602030504020204" pitchFamily="34" charset="0"/>
              </a:rPr>
            </a:br>
            <a:r>
              <a:rPr lang="en-ZA" sz="2000" b="1" dirty="0">
                <a:solidFill>
                  <a:srgbClr val="E6381D"/>
                </a:solidFill>
                <a:latin typeface="Lucida Sans Unicode" panose="020B0602030504020204" pitchFamily="34" charset="0"/>
                <a:ea typeface="+mj-ea"/>
                <a:cs typeface="Lucida Sans Unicode" panose="020B0602030504020204" pitchFamily="34" charset="0"/>
              </a:rPr>
              <a:t>and effects on growth and inequality</a:t>
            </a:r>
          </a:p>
        </p:txBody>
      </p:sp>
    </p:spTree>
    <p:extLst>
      <p:ext uri="{BB962C8B-B14F-4D97-AF65-F5344CB8AC3E}">
        <p14:creationId xmlns:p14="http://schemas.microsoft.com/office/powerpoint/2010/main" val="21108954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172400" y="6295922"/>
            <a:ext cx="718473" cy="365125"/>
          </a:xfrm>
        </p:spPr>
        <p:txBody>
          <a:bodyPr/>
          <a:lstStyle/>
          <a:p>
            <a:pPr algn="r"/>
            <a:fld id="{D5BBC35B-A44B-4119-B8DA-DE9E3DFADA20}" type="slidenum">
              <a:rPr lang="en-US" sz="1800" smtClean="0">
                <a:solidFill>
                  <a:srgbClr val="464646"/>
                </a:solidFill>
              </a:rPr>
              <a:pPr algn="r"/>
              <a:t>26</a:t>
            </a:fld>
            <a:endParaRPr lang="en-US" sz="1800" dirty="0">
              <a:solidFill>
                <a:srgbClr val="464646"/>
              </a:solidFill>
            </a:endParaRPr>
          </a:p>
        </p:txBody>
      </p:sp>
      <p:sp>
        <p:nvSpPr>
          <p:cNvPr id="5" name="Espace réservé du contenu 2"/>
          <p:cNvSpPr>
            <a:spLocks noGrp="1"/>
          </p:cNvSpPr>
          <p:nvPr>
            <p:ph idx="4294967295"/>
          </p:nvPr>
        </p:nvSpPr>
        <p:spPr>
          <a:xfrm>
            <a:off x="395537" y="908720"/>
            <a:ext cx="8251736" cy="5949280"/>
          </a:xfrm>
        </p:spPr>
        <p:txBody>
          <a:bodyPr>
            <a:normAutofit/>
          </a:bodyPr>
          <a:lstStyle/>
          <a:p>
            <a:pPr marL="457200" indent="-457200">
              <a:lnSpc>
                <a:spcPct val="100000"/>
              </a:lnSpc>
              <a:spcBef>
                <a:spcPts val="0"/>
              </a:spcBef>
              <a:spcAft>
                <a:spcPts val="600"/>
              </a:spcAft>
              <a:buFont typeface="+mj-lt"/>
              <a:buAutoNum type="arabicPeriod"/>
            </a:pPr>
            <a:r>
              <a:rPr lang="en-ZA" sz="1800" dirty="0">
                <a:latin typeface="Calibri" panose="020F0502020204030204" pitchFamily="34" charset="0"/>
              </a:rPr>
              <a:t>Equality in education: </a:t>
            </a:r>
            <a:br>
              <a:rPr lang="en-ZA" sz="1800" dirty="0">
                <a:latin typeface="Calibri" panose="020F0502020204030204" pitchFamily="34" charset="0"/>
              </a:rPr>
            </a:br>
            <a:r>
              <a:rPr lang="en-ZA" sz="1800" dirty="0">
                <a:latin typeface="Calibri" panose="020F0502020204030204" pitchFamily="34" charset="0"/>
              </a:rPr>
              <a:t>“In education, there is no distinction between classes of men.” (Confucius [500 BC])  “HE increasingly stands out in the stratification of the society.” (</a:t>
            </a:r>
            <a:r>
              <a:rPr lang="en-ZA" sz="1800" dirty="0" err="1">
                <a:latin typeface="Calibri" pitchFamily="34" charset="0"/>
              </a:rPr>
              <a:t>Jingyi</a:t>
            </a:r>
            <a:r>
              <a:rPr lang="en-ZA" sz="1800" dirty="0">
                <a:latin typeface="Calibri" pitchFamily="34" charset="0"/>
              </a:rPr>
              <a:t>, 2004)</a:t>
            </a:r>
            <a:r>
              <a:rPr lang="en-ZA" sz="1800" i="1" dirty="0">
                <a:latin typeface="Calibri" pitchFamily="34" charset="0"/>
              </a:rPr>
              <a:t> </a:t>
            </a:r>
          </a:p>
          <a:p>
            <a:pPr marL="457200" indent="-457200">
              <a:lnSpc>
                <a:spcPct val="100000"/>
              </a:lnSpc>
              <a:spcBef>
                <a:spcPts val="0"/>
              </a:spcBef>
              <a:spcAft>
                <a:spcPts val="600"/>
              </a:spcAft>
              <a:buFont typeface="+mj-lt"/>
              <a:buAutoNum type="arabicPeriod"/>
            </a:pPr>
            <a:r>
              <a:rPr lang="en-ZA" sz="1800" dirty="0">
                <a:latin typeface="Calibri" pitchFamily="34" charset="0"/>
              </a:rPr>
              <a:t>Economist Tang Min: “</a:t>
            </a:r>
            <a:r>
              <a:rPr lang="en-ZA" sz="1800" dirty="0">
                <a:solidFill>
                  <a:srgbClr val="FF0000"/>
                </a:solidFill>
                <a:latin typeface="Calibri" pitchFamily="34" charset="0"/>
              </a:rPr>
              <a:t>Higher education enrolment expansion will turn out to be a measure that entails less state investment, stimulates domestic consumption greatly and satisfies the urgent demand from the masses</a:t>
            </a:r>
            <a:r>
              <a:rPr lang="en-ZA" sz="1800" dirty="0">
                <a:latin typeface="Calibri" pitchFamily="34" charset="0"/>
              </a:rPr>
              <a:t>.” (</a:t>
            </a:r>
            <a:r>
              <a:rPr lang="en-ZA" sz="1800" dirty="0" err="1">
                <a:latin typeface="Calibri" pitchFamily="34" charset="0"/>
              </a:rPr>
              <a:t>Jingyi</a:t>
            </a:r>
            <a:r>
              <a:rPr lang="en-ZA" sz="1800" dirty="0">
                <a:latin typeface="Calibri" pitchFamily="34" charset="0"/>
              </a:rPr>
              <a:t>, 2004)</a:t>
            </a:r>
          </a:p>
          <a:p>
            <a:pPr marL="457200" indent="-457200">
              <a:lnSpc>
                <a:spcPct val="100000"/>
              </a:lnSpc>
              <a:spcBef>
                <a:spcPts val="0"/>
              </a:spcBef>
              <a:spcAft>
                <a:spcPts val="600"/>
              </a:spcAft>
              <a:buFont typeface="+mj-lt"/>
              <a:buAutoNum type="arabicPeriod"/>
            </a:pPr>
            <a:r>
              <a:rPr lang="en-ZA" sz="1800" dirty="0">
                <a:latin typeface="Calibri" pitchFamily="34" charset="0"/>
              </a:rPr>
              <a:t>Three principles: </a:t>
            </a:r>
          </a:p>
          <a:p>
            <a:pPr marL="1032786" lvl="2" indent="-457200">
              <a:lnSpc>
                <a:spcPct val="100000"/>
              </a:lnSpc>
              <a:spcBef>
                <a:spcPts val="0"/>
              </a:spcBef>
              <a:buFont typeface="+mj-lt"/>
              <a:buAutoNum type="arabicPeriod"/>
            </a:pPr>
            <a:r>
              <a:rPr lang="en-ZA" sz="1800" dirty="0">
                <a:latin typeface="Calibri" pitchFamily="34" charset="0"/>
              </a:rPr>
              <a:t>High tuition to increase investment in higher education and to spur consumption</a:t>
            </a:r>
          </a:p>
          <a:p>
            <a:pPr marL="1032786" lvl="2" indent="-457200">
              <a:lnSpc>
                <a:spcPct val="100000"/>
              </a:lnSpc>
              <a:spcBef>
                <a:spcPts val="0"/>
              </a:spcBef>
              <a:buFont typeface="+mj-lt"/>
              <a:buAutoNum type="arabicPeriod"/>
            </a:pPr>
            <a:r>
              <a:rPr lang="en-ZA" sz="1800" dirty="0">
                <a:latin typeface="Calibri" pitchFamily="34" charset="0"/>
              </a:rPr>
              <a:t>Large-scale loan systems to help poor students – </a:t>
            </a:r>
            <a:r>
              <a:rPr lang="en-ZA" sz="1800" b="1" dirty="0">
                <a:latin typeface="Calibri" pitchFamily="34" charset="0"/>
              </a:rPr>
              <a:t>Rural Credit Cooperatives</a:t>
            </a:r>
            <a:r>
              <a:rPr lang="en-ZA" sz="1800" dirty="0">
                <a:latin typeface="Calibri" pitchFamily="34" charset="0"/>
              </a:rPr>
              <a:t> (10-15 year pay-back) and China </a:t>
            </a:r>
            <a:r>
              <a:rPr lang="en-ZA" sz="1800" b="1" dirty="0">
                <a:latin typeface="Calibri" pitchFamily="34" charset="0"/>
              </a:rPr>
              <a:t>Development</a:t>
            </a:r>
            <a:r>
              <a:rPr lang="en-ZA" sz="1800" dirty="0">
                <a:latin typeface="Calibri" pitchFamily="34" charset="0"/>
              </a:rPr>
              <a:t> Bank</a:t>
            </a:r>
          </a:p>
          <a:p>
            <a:pPr marL="1032786" lvl="2" indent="-457200">
              <a:lnSpc>
                <a:spcPct val="100000"/>
              </a:lnSpc>
              <a:spcBef>
                <a:spcPts val="0"/>
              </a:spcBef>
              <a:spcAft>
                <a:spcPts val="600"/>
              </a:spcAft>
              <a:buFont typeface="+mj-lt"/>
              <a:buAutoNum type="arabicPeriod"/>
            </a:pPr>
            <a:r>
              <a:rPr lang="en-ZA" sz="1800" dirty="0">
                <a:latin typeface="Calibri" pitchFamily="34" charset="0"/>
              </a:rPr>
              <a:t>Increased scale of scholarship (30 world-class universities)</a:t>
            </a:r>
          </a:p>
          <a:p>
            <a:pPr marL="457200" indent="-457200">
              <a:lnSpc>
                <a:spcPct val="100000"/>
              </a:lnSpc>
              <a:spcBef>
                <a:spcPts val="0"/>
              </a:spcBef>
              <a:spcAft>
                <a:spcPts val="600"/>
              </a:spcAft>
              <a:buFont typeface="+mj-lt"/>
              <a:buAutoNum type="arabicPeriod"/>
            </a:pPr>
            <a:r>
              <a:rPr lang="en-ZA" sz="1800" dirty="0">
                <a:latin typeface="Calibri" pitchFamily="34" charset="0"/>
              </a:rPr>
              <a:t>Trade-off: </a:t>
            </a:r>
            <a:r>
              <a:rPr lang="en-ZA" sz="1800" dirty="0">
                <a:solidFill>
                  <a:srgbClr val="C00000"/>
                </a:solidFill>
                <a:latin typeface="Calibri" pitchFamily="34" charset="0"/>
              </a:rPr>
              <a:t>High: Government spending (3.5% GDP) – mass – private</a:t>
            </a:r>
          </a:p>
          <a:p>
            <a:pPr marL="457200" indent="-457200">
              <a:lnSpc>
                <a:spcPct val="100000"/>
              </a:lnSpc>
              <a:spcBef>
                <a:spcPts val="0"/>
              </a:spcBef>
              <a:spcAft>
                <a:spcPts val="600"/>
              </a:spcAft>
              <a:buFont typeface="+mj-lt"/>
              <a:buAutoNum type="arabicPeriod"/>
            </a:pPr>
            <a:r>
              <a:rPr lang="en-ZA" sz="1800" dirty="0">
                <a:latin typeface="Calibri" pitchFamily="34" charset="0"/>
              </a:rPr>
              <a:t>Resulted in the fastest expansion of HE in history. From 18 000 PhDs in 1978 to </a:t>
            </a:r>
            <a:br>
              <a:rPr lang="en-ZA" sz="1800" dirty="0">
                <a:latin typeface="Calibri" pitchFamily="34" charset="0"/>
              </a:rPr>
            </a:br>
            <a:r>
              <a:rPr lang="en-ZA" sz="1800" dirty="0">
                <a:latin typeface="Calibri" pitchFamily="34" charset="0"/>
              </a:rPr>
              <a:t>50 000 in 2008. (40% STEM). China is distorting the global high-skills labour market. </a:t>
            </a:r>
          </a:p>
        </p:txBody>
      </p:sp>
      <p:sp>
        <p:nvSpPr>
          <p:cNvPr id="7" name="Title 8"/>
          <p:cNvSpPr>
            <a:spLocks noGrp="1"/>
          </p:cNvSpPr>
          <p:nvPr>
            <p:ph type="title" idx="4294967295"/>
          </p:nvPr>
        </p:nvSpPr>
        <p:spPr>
          <a:xfrm>
            <a:off x="333573" y="306022"/>
            <a:ext cx="8270875" cy="358775"/>
          </a:xfrm>
        </p:spPr>
        <p:txBody>
          <a:bodyPr>
            <a:noAutofit/>
            <a:scene3d>
              <a:camera prst="orthographicFront"/>
              <a:lightRig rig="soft" dir="t"/>
            </a:scene3d>
            <a:sp3d prstMaterial="softEdge"/>
          </a:bodyPr>
          <a:lstStyle/>
          <a:p>
            <a:pPr lvl="0" algn="l"/>
            <a:r>
              <a:rPr lang="en-US" sz="2000" b="1" dirty="0">
                <a:solidFill>
                  <a:srgbClr val="E6381D"/>
                </a:solidFill>
                <a:effectLst/>
                <a:latin typeface="Lucida Sans" panose="020B0602030504020204" pitchFamily="34" charset="0"/>
                <a:cs typeface="Lucida Sans Unicode" panose="020B0602030504020204" pitchFamily="34" charset="0"/>
              </a:rPr>
              <a:t>Politics &amp; higher education systems: China</a:t>
            </a:r>
          </a:p>
        </p:txBody>
      </p:sp>
    </p:spTree>
    <p:extLst>
      <p:ext uri="{BB962C8B-B14F-4D97-AF65-F5344CB8AC3E}">
        <p14:creationId xmlns:p14="http://schemas.microsoft.com/office/powerpoint/2010/main" val="33509492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25632" y="6295922"/>
            <a:ext cx="565242" cy="365125"/>
          </a:xfrm>
        </p:spPr>
        <p:txBody>
          <a:bodyPr/>
          <a:lstStyle/>
          <a:p>
            <a:pPr algn="r"/>
            <a:fld id="{D5BBC35B-A44B-4119-B8DA-DE9E3DFADA20}" type="slidenum">
              <a:rPr lang="en-US" sz="1800" smtClean="0">
                <a:solidFill>
                  <a:srgbClr val="464646"/>
                </a:solidFill>
              </a:rPr>
              <a:pPr algn="r"/>
              <a:t>27</a:t>
            </a:fld>
            <a:endParaRPr lang="en-US" sz="1800" dirty="0">
              <a:solidFill>
                <a:srgbClr val="464646"/>
              </a:solidFill>
            </a:endParaRPr>
          </a:p>
        </p:txBody>
      </p:sp>
      <p:sp>
        <p:nvSpPr>
          <p:cNvPr id="5" name="Espace réservé du contenu 2"/>
          <p:cNvSpPr>
            <a:spLocks noGrp="1"/>
          </p:cNvSpPr>
          <p:nvPr>
            <p:ph idx="4294967295"/>
          </p:nvPr>
        </p:nvSpPr>
        <p:spPr>
          <a:xfrm>
            <a:off x="251519" y="1052736"/>
            <a:ext cx="8395753" cy="5805264"/>
          </a:xfrm>
        </p:spPr>
        <p:txBody>
          <a:bodyPr>
            <a:normAutofit/>
          </a:bodyPr>
          <a:lstStyle/>
          <a:p>
            <a:pPr marL="568800" indent="-457200">
              <a:lnSpc>
                <a:spcPct val="100000"/>
              </a:lnSpc>
              <a:spcBef>
                <a:spcPts val="600"/>
              </a:spcBef>
              <a:buFont typeface="+mj-lt"/>
              <a:buAutoNum type="arabicPeriod"/>
            </a:pPr>
            <a:r>
              <a:rPr lang="en-ZA" sz="2000" dirty="0">
                <a:latin typeface="Calibri" panose="020F0502020204030204" pitchFamily="34" charset="0"/>
              </a:rPr>
              <a:t>“The purpose of post colonial flagship universities was to train a tiny elite on full scholarships which included tuition, board, health insurance, transport and personal needs”. Makerere was described as a “devaluation of higher education into a form of low-level training with no research” (Mamdani, 2008).</a:t>
            </a:r>
          </a:p>
          <a:p>
            <a:pPr marL="568800" indent="-457200">
              <a:lnSpc>
                <a:spcPct val="100000"/>
              </a:lnSpc>
              <a:spcBef>
                <a:spcPts val="600"/>
              </a:spcBef>
              <a:buFont typeface="+mj-lt"/>
              <a:buAutoNum type="arabicPeriod"/>
            </a:pPr>
            <a:r>
              <a:rPr lang="en-ZA" sz="2000" dirty="0">
                <a:latin typeface="Calibri" panose="020F0502020204030204" pitchFamily="34" charset="0"/>
              </a:rPr>
              <a:t>For government “free higher education is highly visible and populist, and encourages the perception that the state is providing something people want ... free higher education in Africa was built on inequitable social structures. It reproduced these inequalities ... free higher education in highly unequal societies mainly benefits the already-privileged (new political and business elite), who have the social, cultural and economic capital required to access, participate and succeed in education. (</a:t>
            </a:r>
            <a:r>
              <a:rPr lang="en-ZA" sz="2000" dirty="0" smtClean="0">
                <a:latin typeface="Calibri" panose="020F0502020204030204" pitchFamily="34" charset="0"/>
              </a:rPr>
              <a:t>Langa, Wangenge-Ouma, Jungblut and Cloete, </a:t>
            </a:r>
            <a:r>
              <a:rPr lang="en-ZA" sz="2000" dirty="0">
                <a:latin typeface="Calibri" panose="020F0502020204030204" pitchFamily="34" charset="0"/>
              </a:rPr>
              <a:t>2016)</a:t>
            </a:r>
          </a:p>
          <a:p>
            <a:pPr marL="568800" indent="-457200">
              <a:lnSpc>
                <a:spcPct val="100000"/>
              </a:lnSpc>
              <a:spcBef>
                <a:spcPts val="600"/>
              </a:spcBef>
              <a:buFont typeface="+mj-lt"/>
              <a:buAutoNum type="arabicPeriod"/>
            </a:pPr>
            <a:r>
              <a:rPr lang="en-ZA" sz="2000" dirty="0">
                <a:latin typeface="Calibri" panose="020F0502020204030204" pitchFamily="34" charset="0"/>
              </a:rPr>
              <a:t>Trade-off: </a:t>
            </a:r>
            <a:r>
              <a:rPr lang="en-ZA" sz="2000" dirty="0">
                <a:solidFill>
                  <a:srgbClr val="C00000"/>
                </a:solidFill>
                <a:latin typeface="Calibri" pitchFamily="34" charset="0"/>
              </a:rPr>
              <a:t>Low: Government spending – </a:t>
            </a:r>
            <a:r>
              <a:rPr lang="en-ZA" sz="2000" dirty="0" smtClean="0">
                <a:solidFill>
                  <a:srgbClr val="C00000"/>
                </a:solidFill>
                <a:latin typeface="Calibri" pitchFamily="34" charset="0"/>
              </a:rPr>
              <a:t>elite  </a:t>
            </a:r>
            <a:r>
              <a:rPr lang="en-ZA" sz="2000" dirty="0">
                <a:solidFill>
                  <a:srgbClr val="C00000"/>
                </a:solidFill>
                <a:latin typeface="Calibri" pitchFamily="34" charset="0"/>
              </a:rPr>
              <a:t>– private</a:t>
            </a:r>
          </a:p>
          <a:p>
            <a:pPr marL="568800" indent="-457200">
              <a:lnSpc>
                <a:spcPct val="100000"/>
              </a:lnSpc>
              <a:spcBef>
                <a:spcPts val="600"/>
              </a:spcBef>
              <a:buFont typeface="+mj-lt"/>
              <a:buAutoNum type="arabicPeriod"/>
            </a:pPr>
            <a:r>
              <a:rPr lang="en-ZA" sz="2000" dirty="0">
                <a:latin typeface="Calibri" pitchFamily="34" charset="0"/>
              </a:rPr>
              <a:t>Dual system: </a:t>
            </a:r>
            <a:r>
              <a:rPr lang="en-ZA" sz="2000" dirty="0" smtClean="0">
                <a:latin typeface="Calibri" pitchFamily="34" charset="0"/>
              </a:rPr>
              <a:t>Small public (free) universities and private </a:t>
            </a:r>
            <a:r>
              <a:rPr lang="en-ZA" sz="2000" dirty="0">
                <a:latin typeface="Calibri" pitchFamily="34" charset="0"/>
              </a:rPr>
              <a:t>colleges </a:t>
            </a:r>
            <a:r>
              <a:rPr lang="en-ZA" sz="2000" dirty="0" smtClean="0">
                <a:latin typeface="Calibri" pitchFamily="34" charset="0"/>
              </a:rPr>
              <a:t>with high </a:t>
            </a:r>
            <a:r>
              <a:rPr lang="en-ZA" sz="2000" dirty="0">
                <a:latin typeface="Calibri" pitchFamily="34" charset="0"/>
              </a:rPr>
              <a:t>private spending </a:t>
            </a:r>
            <a:r>
              <a:rPr lang="en-ZA" sz="2000" dirty="0" smtClean="0">
                <a:latin typeface="Calibri" pitchFamily="34" charset="0"/>
              </a:rPr>
              <a:t>and low </a:t>
            </a:r>
            <a:r>
              <a:rPr lang="en-ZA" sz="2000" dirty="0">
                <a:latin typeface="Calibri" pitchFamily="34" charset="0"/>
              </a:rPr>
              <a:t>quality.</a:t>
            </a:r>
          </a:p>
        </p:txBody>
      </p:sp>
      <p:sp>
        <p:nvSpPr>
          <p:cNvPr id="7" name="Title 8"/>
          <p:cNvSpPr>
            <a:spLocks noGrp="1"/>
          </p:cNvSpPr>
          <p:nvPr>
            <p:ph type="title" idx="4294967295"/>
          </p:nvPr>
        </p:nvSpPr>
        <p:spPr>
          <a:xfrm>
            <a:off x="306276" y="286526"/>
            <a:ext cx="8019355" cy="358775"/>
          </a:xfrm>
        </p:spPr>
        <p:txBody>
          <a:bodyPr>
            <a:noAutofit/>
            <a:scene3d>
              <a:camera prst="orthographicFront"/>
              <a:lightRig rig="soft" dir="t"/>
            </a:scene3d>
            <a:sp3d prstMaterial="softEdge"/>
          </a:bodyPr>
          <a:lstStyle/>
          <a:p>
            <a:pPr lvl="0" algn="l"/>
            <a:r>
              <a:rPr lang="en-US" sz="2000" b="1" dirty="0">
                <a:solidFill>
                  <a:srgbClr val="E6381D"/>
                </a:solidFill>
                <a:effectLst/>
                <a:latin typeface="Lucida Sans" panose="020B0602030504020204" pitchFamily="34" charset="0"/>
                <a:cs typeface="Lucida Sans Unicode" panose="020B0602030504020204" pitchFamily="34" charset="0"/>
              </a:rPr>
              <a:t>Politics &amp; higher education systems: Africa</a:t>
            </a:r>
          </a:p>
        </p:txBody>
      </p:sp>
    </p:spTree>
    <p:extLst>
      <p:ext uri="{BB962C8B-B14F-4D97-AF65-F5344CB8AC3E}">
        <p14:creationId xmlns:p14="http://schemas.microsoft.com/office/powerpoint/2010/main" val="381168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p:cNvSpPr txBox="1">
            <a:spLocks/>
          </p:cNvSpPr>
          <p:nvPr/>
        </p:nvSpPr>
        <p:spPr>
          <a:xfrm>
            <a:off x="323528" y="260648"/>
            <a:ext cx="7370514" cy="358775"/>
          </a:xfrm>
          <a:prstGeom prst="rect">
            <a:avLst/>
          </a:prstGeom>
        </p:spPr>
        <p:txBody>
          <a:bodyPr vert="horz" wrap="square" lIns="0" tIns="0" rIns="0" bIns="0" anchor="ctr">
            <a:noAutofit/>
            <a:scene3d>
              <a:camera prst="orthographicFront"/>
              <a:lightRig rig="soft" dir="t"/>
            </a:scene3d>
            <a:sp3d prstMaterial="softEdge"/>
          </a:bodyPr>
          <a:lstStyle>
            <a:lvl1pPr algn="l" rtl="0" eaLnBrk="1" latinLnBrk="0" hangingPunct="1">
              <a:spcBef>
                <a:spcPct val="0"/>
              </a:spcBef>
              <a:buNone/>
              <a:defRPr kumimoji="0" sz="24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ZA" sz="2000" dirty="0">
                <a:solidFill>
                  <a:srgbClr val="E6381D"/>
                </a:solidFill>
                <a:effectLst/>
                <a:latin typeface="Lucida Sans" panose="020B0602030504020204" pitchFamily="34" charset="0"/>
              </a:rPr>
              <a:t>Trilemma of trade-offs: England, China, SA &amp; Africa</a:t>
            </a:r>
            <a:endParaRPr lang="en-US" sz="2000" dirty="0">
              <a:solidFill>
                <a:srgbClr val="E6381D"/>
              </a:solidFill>
              <a:effectLst/>
              <a:latin typeface="Lucida Sans" panose="020B0602030504020204" pitchFamily="34" charset="0"/>
              <a:cs typeface="Lucida Sans Unicode" panose="020B0602030504020204" pitchFamily="34" charset="0"/>
            </a:endParaRPr>
          </a:p>
        </p:txBody>
      </p:sp>
      <p:sp>
        <p:nvSpPr>
          <p:cNvPr id="5" name="Rectangle 4"/>
          <p:cNvSpPr/>
          <p:nvPr/>
        </p:nvSpPr>
        <p:spPr>
          <a:xfrm>
            <a:off x="735148" y="6563009"/>
            <a:ext cx="4002573" cy="184666"/>
          </a:xfrm>
          <a:prstGeom prst="rect">
            <a:avLst/>
          </a:prstGeom>
        </p:spPr>
        <p:txBody>
          <a:bodyPr wrap="square">
            <a:spAutoFit/>
          </a:bodyPr>
          <a:lstStyle/>
          <a:p>
            <a:r>
              <a:rPr lang="en-US" sz="600" dirty="0">
                <a:solidFill>
                  <a:schemeClr val="tx1">
                    <a:lumMod val="95000"/>
                    <a:lumOff val="5000"/>
                  </a:schemeClr>
                </a:solidFill>
                <a:latin typeface="Lucida Sans Unicode" pitchFamily="34" charset="0"/>
                <a:cs typeface="Lucida Sans Unicode" pitchFamily="34" charset="0"/>
              </a:rPr>
              <a:t>Source: </a:t>
            </a:r>
            <a:r>
              <a:rPr lang="en-ZA" sz="600" dirty="0" err="1">
                <a:solidFill>
                  <a:schemeClr val="tx1">
                    <a:lumMod val="95000"/>
                    <a:lumOff val="5000"/>
                  </a:schemeClr>
                </a:solidFill>
                <a:latin typeface="Lucida Sans Unicode" pitchFamily="34" charset="0"/>
                <a:cs typeface="Lucida Sans Unicode" pitchFamily="34" charset="0"/>
              </a:rPr>
              <a:t>Busemeyer</a:t>
            </a:r>
            <a:r>
              <a:rPr lang="en-ZA" sz="600" dirty="0">
                <a:solidFill>
                  <a:schemeClr val="tx1">
                    <a:lumMod val="95000"/>
                    <a:lumOff val="5000"/>
                  </a:schemeClr>
                </a:solidFill>
                <a:latin typeface="Lucida Sans Unicode" pitchFamily="34" charset="0"/>
                <a:cs typeface="Lucida Sans Unicode" pitchFamily="34" charset="0"/>
              </a:rPr>
              <a:t> (2015)</a:t>
            </a:r>
            <a:r>
              <a:rPr lang="en-ZA" sz="600" dirty="0">
                <a:solidFill>
                  <a:schemeClr val="tx1">
                    <a:lumMod val="95000"/>
                    <a:lumOff val="5000"/>
                  </a:schemeClr>
                </a:solidFill>
                <a:latin typeface="Lucida Sans" panose="020B0602030504020204" pitchFamily="34" charset="0"/>
                <a:cs typeface="Lucida Sans Unicode" pitchFamily="34" charset="0"/>
              </a:rPr>
              <a:t>. </a:t>
            </a:r>
            <a:r>
              <a:rPr lang="en-US" sz="600" dirty="0">
                <a:solidFill>
                  <a:prstClr val="black">
                    <a:lumMod val="95000"/>
                    <a:lumOff val="5000"/>
                  </a:prstClr>
                </a:solidFill>
                <a:latin typeface="Lucida Sans" panose="020B0602030504020204" pitchFamily="34" charset="0"/>
                <a:cs typeface="Lucida Sans Unicode" pitchFamily="34" charset="0"/>
              </a:rPr>
              <a:t>Graphic by CHET/Francois van Schalkwyk.</a:t>
            </a:r>
            <a:endParaRPr lang="en-ZA" sz="600" i="1" dirty="0">
              <a:solidFill>
                <a:prstClr val="black">
                  <a:lumMod val="95000"/>
                  <a:lumOff val="5000"/>
                </a:prstClr>
              </a:solidFill>
              <a:latin typeface="Lucida Sans" panose="020B0602030504020204" pitchFamily="34" charset="0"/>
            </a:endParaRPr>
          </a:p>
        </p:txBody>
      </p:sp>
      <p:pic>
        <p:nvPicPr>
          <p:cNvPr id="6" name="Picture 5" descr="by-sa.png"/>
          <p:cNvPicPr>
            <a:picLocks noChangeAspect="1"/>
          </p:cNvPicPr>
          <p:nvPr/>
        </p:nvPicPr>
        <p:blipFill>
          <a:blip r:embed="rId2" cstate="print"/>
          <a:stretch>
            <a:fillRect/>
          </a:stretch>
        </p:blipFill>
        <p:spPr>
          <a:xfrm>
            <a:off x="323528" y="6572480"/>
            <a:ext cx="411620" cy="14401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165" y="934342"/>
            <a:ext cx="8532440" cy="5363543"/>
          </a:xfrm>
          <a:prstGeom prst="rect">
            <a:avLst/>
          </a:prstGeom>
        </p:spPr>
      </p:pic>
      <p:sp>
        <p:nvSpPr>
          <p:cNvPr id="3" name="Slide Number Placeholder 2"/>
          <p:cNvSpPr>
            <a:spLocks noGrp="1"/>
          </p:cNvSpPr>
          <p:nvPr>
            <p:ph type="sldNum" sz="quarter" idx="12"/>
          </p:nvPr>
        </p:nvSpPr>
        <p:spPr>
          <a:xfrm>
            <a:off x="7884368" y="6407944"/>
            <a:ext cx="1128664" cy="365125"/>
          </a:xfrm>
        </p:spPr>
        <p:txBody>
          <a:bodyPr/>
          <a:lstStyle/>
          <a:p>
            <a:pPr algn="r"/>
            <a:fld id="{D5BBC35B-A44B-4119-B8DA-DE9E3DFADA20}" type="slidenum">
              <a:rPr lang="en-US" sz="1800" smtClean="0">
                <a:solidFill>
                  <a:srgbClr val="464646"/>
                </a:solidFill>
              </a:rPr>
              <a:pPr algn="r"/>
              <a:t>28</a:t>
            </a:fld>
            <a:endParaRPr lang="en-US" dirty="0">
              <a:solidFill>
                <a:srgbClr val="464646"/>
              </a:solidFill>
            </a:endParaRPr>
          </a:p>
        </p:txBody>
      </p:sp>
    </p:spTree>
    <p:extLst>
      <p:ext uri="{BB962C8B-B14F-4D97-AF65-F5344CB8AC3E}">
        <p14:creationId xmlns:p14="http://schemas.microsoft.com/office/powerpoint/2010/main" val="1587208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244408" y="6295922"/>
            <a:ext cx="646465" cy="365125"/>
          </a:xfrm>
        </p:spPr>
        <p:txBody>
          <a:bodyPr/>
          <a:lstStyle/>
          <a:p>
            <a:pPr algn="r"/>
            <a:fld id="{D5BBC35B-A44B-4119-B8DA-DE9E3DFADA20}" type="slidenum">
              <a:rPr lang="en-US" sz="1800" smtClean="0">
                <a:solidFill>
                  <a:srgbClr val="464646"/>
                </a:solidFill>
              </a:rPr>
              <a:pPr algn="r"/>
              <a:t>29</a:t>
            </a:fld>
            <a:endParaRPr lang="en-US" dirty="0">
              <a:solidFill>
                <a:srgbClr val="464646"/>
              </a:solidFill>
            </a:endParaRPr>
          </a:p>
        </p:txBody>
      </p:sp>
      <p:sp>
        <p:nvSpPr>
          <p:cNvPr id="5" name="Espace réservé du contenu 2"/>
          <p:cNvSpPr>
            <a:spLocks noGrp="1"/>
          </p:cNvSpPr>
          <p:nvPr>
            <p:ph idx="4294967295"/>
          </p:nvPr>
        </p:nvSpPr>
        <p:spPr>
          <a:xfrm>
            <a:off x="323528" y="1196752"/>
            <a:ext cx="8496944" cy="5833020"/>
          </a:xfrm>
        </p:spPr>
        <p:txBody>
          <a:bodyPr>
            <a:normAutofit/>
          </a:bodyPr>
          <a:lstStyle/>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Very few of the poor (deciles 1-5) ever get to university. </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A government committee (Swartz) recommended free higher education for this group. The unanswered, but very important, question is where the poor income-line is drawn.</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There is considerable evidence that poor students on NSFAS grants are passing courses, but completion rates are very low. </a:t>
            </a:r>
            <a:r>
              <a:rPr lang="en-ZA" sz="1800" dirty="0">
                <a:solidFill>
                  <a:srgbClr val="FF0000"/>
                </a:solidFill>
                <a:latin typeface="Calibri" pitchFamily="34" charset="0"/>
                <a:ea typeface="Calibri"/>
                <a:cs typeface="Times New Roman"/>
              </a:rPr>
              <a:t>The implication is that the poor are in a “revolving door” situation: admitted to HE but don’t graduate which leaves them “poor with debt” – and some are clearly angry </a:t>
            </a:r>
            <a:r>
              <a:rPr lang="en-ZA" sz="1800" dirty="0">
                <a:solidFill>
                  <a:srgbClr val="000000"/>
                </a:solidFill>
                <a:latin typeface="Calibri" pitchFamily="34" charset="0"/>
                <a:ea typeface="Calibri"/>
                <a:cs typeface="Times New Roman"/>
              </a:rPr>
              <a:t>(Cloete, 2016a).    </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Barr (2004) advised the UK government that poor students should not get loans; to pay back loans keep them in a disadvantaged position.</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There must be a much larger range of reputable post-matric alternatives (TVET college,  employment/internships) so that university is not the “only” path out of poverty. If this pressure is not relieved it will destabilise the whole university system. </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Poor students must be better selected, and when admitted, better supported, not only financially and academically, but also socially (for example </a:t>
            </a:r>
            <a:r>
              <a:rPr lang="en-ZA" sz="1800" dirty="0">
                <a:solidFill>
                  <a:srgbClr val="FF0000"/>
                </a:solidFill>
                <a:latin typeface="Calibri" pitchFamily="34" charset="0"/>
                <a:ea typeface="Calibri"/>
                <a:cs typeface="Times New Roman"/>
              </a:rPr>
              <a:t>REAP</a:t>
            </a:r>
            <a:r>
              <a:rPr lang="en-ZA" sz="1800" dirty="0">
                <a:solidFill>
                  <a:srgbClr val="000000"/>
                </a:solidFill>
                <a:latin typeface="Calibri" pitchFamily="34" charset="0"/>
                <a:ea typeface="Calibri"/>
                <a:cs typeface="Times New Roman"/>
              </a:rPr>
              <a:t>).</a:t>
            </a:r>
          </a:p>
          <a:p>
            <a:pPr marL="514350" indent="-514350">
              <a:lnSpc>
                <a:spcPct val="100000"/>
              </a:lnSpc>
              <a:spcBef>
                <a:spcPts val="0"/>
              </a:spcBef>
              <a:spcAft>
                <a:spcPts val="600"/>
              </a:spcAft>
              <a:buFont typeface="Arial" pitchFamily="34" charset="0"/>
              <a:buAutoNum type="arabicPeriod"/>
            </a:pPr>
            <a:r>
              <a:rPr lang="en-ZA" sz="1800" dirty="0">
                <a:solidFill>
                  <a:srgbClr val="000000"/>
                </a:solidFill>
                <a:latin typeface="Calibri" pitchFamily="34" charset="0"/>
                <a:ea typeface="Calibri"/>
                <a:cs typeface="Times New Roman"/>
              </a:rPr>
              <a:t>If HE is totally free, SA will have an exacerbated European problem: students linger in HE and do not complete their studies. </a:t>
            </a:r>
          </a:p>
        </p:txBody>
      </p:sp>
      <p:sp>
        <p:nvSpPr>
          <p:cNvPr id="7" name="Title 8"/>
          <p:cNvSpPr>
            <a:spLocks noGrp="1"/>
          </p:cNvSpPr>
          <p:nvPr>
            <p:ph type="title" idx="4294967295"/>
          </p:nvPr>
        </p:nvSpPr>
        <p:spPr>
          <a:xfrm>
            <a:off x="-198284" y="404664"/>
            <a:ext cx="9342284"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Three bands of fees: </a:t>
            </a:r>
            <a:br>
              <a:rPr lang="en-ZA" sz="2000" dirty="0">
                <a:solidFill>
                  <a:srgbClr val="E6381D"/>
                </a:solidFill>
                <a:effectLst/>
                <a:latin typeface="Lucida Sans" panose="020B0602030504020204" pitchFamily="34" charset="0"/>
              </a:rPr>
            </a:br>
            <a:r>
              <a:rPr lang="en-ZA" sz="2000" dirty="0">
                <a:solidFill>
                  <a:srgbClr val="E6381D"/>
                </a:solidFill>
                <a:effectLst/>
                <a:latin typeface="Lucida Sans" panose="020B0602030504020204" pitchFamily="34" charset="0"/>
              </a:rPr>
              <a:t>Almost free higher education for the Poor  </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16416" y="6295922"/>
            <a:ext cx="574457" cy="365125"/>
          </a:xfrm>
        </p:spPr>
        <p:txBody>
          <a:bodyPr/>
          <a:lstStyle/>
          <a:p>
            <a:pPr algn="r"/>
            <a:fld id="{D5BBC35B-A44B-4119-B8DA-DE9E3DFADA20}" type="slidenum">
              <a:rPr lang="en-US" sz="1800" smtClean="0">
                <a:solidFill>
                  <a:srgbClr val="464646"/>
                </a:solidFill>
              </a:rPr>
              <a:pPr algn="r"/>
              <a:t>30</a:t>
            </a:fld>
            <a:endParaRPr lang="en-US" sz="1800" dirty="0">
              <a:solidFill>
                <a:srgbClr val="464646"/>
              </a:solidFill>
            </a:endParaRPr>
          </a:p>
        </p:txBody>
      </p:sp>
      <p:sp>
        <p:nvSpPr>
          <p:cNvPr id="5" name="Espace réservé du contenu 2"/>
          <p:cNvSpPr>
            <a:spLocks noGrp="1"/>
          </p:cNvSpPr>
          <p:nvPr>
            <p:ph idx="4294967295"/>
          </p:nvPr>
        </p:nvSpPr>
        <p:spPr>
          <a:xfrm>
            <a:off x="323528" y="908720"/>
            <a:ext cx="8424936" cy="5949280"/>
          </a:xfrm>
        </p:spPr>
        <p:txBody>
          <a:bodyPr>
            <a:normAutofit fontScale="55000" lnSpcReduction="20000"/>
          </a:bodyPr>
          <a:lstStyle/>
          <a:p>
            <a:pPr marL="514350" indent="-514350">
              <a:spcBef>
                <a:spcPts val="600"/>
              </a:spcBef>
              <a:spcAft>
                <a:spcPts val="600"/>
              </a:spcAft>
              <a:buFont typeface="Arial" pitchFamily="34" charset="0"/>
              <a:buAutoNum type="arabicPeriod"/>
            </a:pPr>
            <a:r>
              <a:rPr lang="en-ZA" sz="3300" dirty="0">
                <a:latin typeface="Calibri" pitchFamily="34" charset="0"/>
              </a:rPr>
              <a:t>The middle class can be conceptualised as the “</a:t>
            </a:r>
            <a:r>
              <a:rPr lang="en-ZA" sz="3300" dirty="0">
                <a:solidFill>
                  <a:srgbClr val="FF0000"/>
                </a:solidFill>
                <a:latin typeface="Calibri" pitchFamily="34" charset="0"/>
              </a:rPr>
              <a:t>actual</a:t>
            </a:r>
            <a:r>
              <a:rPr lang="en-ZA" sz="3300" dirty="0">
                <a:latin typeface="Calibri" pitchFamily="34" charset="0"/>
              </a:rPr>
              <a:t>” middle class which is </a:t>
            </a:r>
            <a:r>
              <a:rPr lang="en-ZA" sz="3300" dirty="0" smtClean="0">
                <a:latin typeface="Calibri" pitchFamily="34" charset="0"/>
              </a:rPr>
              <a:t>above   </a:t>
            </a:r>
            <a:r>
              <a:rPr lang="en-ZA" sz="3300" dirty="0">
                <a:latin typeface="Calibri" pitchFamily="34" charset="0"/>
              </a:rPr>
              <a:t>R60 000 p.a. </a:t>
            </a:r>
            <a:r>
              <a:rPr lang="en-ZA" sz="3300" dirty="0" smtClean="0">
                <a:latin typeface="Calibri" pitchFamily="34" charset="0"/>
              </a:rPr>
              <a:t> </a:t>
            </a:r>
            <a:r>
              <a:rPr lang="en-ZA" sz="3300" dirty="0">
                <a:latin typeface="Calibri" pitchFamily="34" charset="0"/>
              </a:rPr>
              <a:t>or the “relatively affluent” middle class (R200 </a:t>
            </a:r>
            <a:r>
              <a:rPr lang="en-ZA" sz="3300" dirty="0" smtClean="0">
                <a:latin typeface="Calibri" pitchFamily="34" charset="0"/>
              </a:rPr>
              <a:t>000 </a:t>
            </a:r>
            <a:r>
              <a:rPr lang="en-ZA" sz="3300" dirty="0">
                <a:latin typeface="Calibri" pitchFamily="34" charset="0"/>
              </a:rPr>
              <a:t>- R500 000) (Visagie 2013).</a:t>
            </a:r>
          </a:p>
          <a:p>
            <a:pPr marL="514350" indent="-514350">
              <a:spcBef>
                <a:spcPts val="600"/>
              </a:spcBef>
              <a:spcAft>
                <a:spcPts val="600"/>
              </a:spcAft>
              <a:buFont typeface="Arial" pitchFamily="34" charset="0"/>
              <a:buAutoNum type="arabicPeriod"/>
            </a:pPr>
            <a:r>
              <a:rPr lang="en-ZA" sz="3300" dirty="0">
                <a:latin typeface="Calibri" pitchFamily="34" charset="0"/>
              </a:rPr>
              <a:t>To qualify for NSFAS (less than </a:t>
            </a:r>
            <a:r>
              <a:rPr lang="en-ZA" sz="3300" dirty="0" smtClean="0">
                <a:latin typeface="Calibri" pitchFamily="34" charset="0"/>
              </a:rPr>
              <a:t>R150 </a:t>
            </a:r>
            <a:r>
              <a:rPr lang="en-ZA" sz="3300" dirty="0">
                <a:latin typeface="Calibri" pitchFamily="34" charset="0"/>
              </a:rPr>
              <a:t>000) means that most of the actual middle class could be classified as “poor” – and they account for 75% of the population.</a:t>
            </a:r>
          </a:p>
          <a:p>
            <a:pPr marL="514350" indent="-514350">
              <a:spcBef>
                <a:spcPts val="600"/>
              </a:spcBef>
              <a:spcAft>
                <a:spcPts val="600"/>
              </a:spcAft>
              <a:buFont typeface="Arial" pitchFamily="34" charset="0"/>
              <a:buAutoNum type="arabicPeriod"/>
            </a:pPr>
            <a:r>
              <a:rPr lang="en-ZA" sz="3300" dirty="0">
                <a:latin typeface="Calibri" pitchFamily="34" charset="0"/>
              </a:rPr>
              <a:t>The “</a:t>
            </a:r>
            <a:r>
              <a:rPr lang="en-ZA" sz="3300" b="1" dirty="0">
                <a:latin typeface="Calibri" pitchFamily="34" charset="0"/>
              </a:rPr>
              <a:t>missing middle”</a:t>
            </a:r>
            <a:r>
              <a:rPr lang="en-ZA" sz="3300" dirty="0">
                <a:latin typeface="Calibri" pitchFamily="34" charset="0"/>
              </a:rPr>
              <a:t> consist of one group who are not poor enough for NSFAS but not affluent enough to qualify for bank loans and the Relatively Affluent who qualifies for bank loans, but they can often only afford one child at university – SA’s own one child policy.</a:t>
            </a:r>
          </a:p>
          <a:p>
            <a:pPr marL="514350" indent="-514350">
              <a:spcBef>
                <a:spcPts val="600"/>
              </a:spcBef>
              <a:spcAft>
                <a:spcPts val="600"/>
              </a:spcAft>
              <a:buFont typeface="Arial" pitchFamily="34" charset="0"/>
              <a:buAutoNum type="arabicPeriod"/>
            </a:pPr>
            <a:r>
              <a:rPr lang="en-ZA" sz="3300" dirty="0">
                <a:solidFill>
                  <a:srgbClr val="000000"/>
                </a:solidFill>
                <a:latin typeface="Calibri" pitchFamily="34" charset="0"/>
                <a:ea typeface="Calibri"/>
                <a:cs typeface="Times New Roman"/>
              </a:rPr>
              <a:t>Worldwide, the children of the working class (artisans, teachers, nurses, police) have a strong aspiration to, and considerably greater success at university than the poor. Neither the economy nor the ruling party can abandon this group. </a:t>
            </a:r>
          </a:p>
          <a:p>
            <a:pPr marL="514350" indent="-514350">
              <a:spcBef>
                <a:spcPts val="600"/>
              </a:spcBef>
              <a:spcAft>
                <a:spcPts val="600"/>
              </a:spcAft>
              <a:buFont typeface="Arial" pitchFamily="34" charset="0"/>
              <a:buAutoNum type="arabicPeriod"/>
            </a:pPr>
            <a:r>
              <a:rPr lang="en-ZA" sz="3300" dirty="0">
                <a:solidFill>
                  <a:srgbClr val="000000"/>
                </a:solidFill>
                <a:latin typeface="Calibri" pitchFamily="34" charset="0"/>
                <a:ea typeface="Calibri"/>
                <a:cs typeface="Times New Roman"/>
              </a:rPr>
              <a:t>With parents in employment, middle class students have a better success rate, and better labour market opportunities. This group needs </a:t>
            </a:r>
            <a:r>
              <a:rPr lang="en-ZA" sz="3300" dirty="0">
                <a:solidFill>
                  <a:srgbClr val="FF0000"/>
                </a:solidFill>
                <a:latin typeface="Calibri" pitchFamily="34" charset="0"/>
                <a:ea typeface="Calibri"/>
                <a:cs typeface="Times New Roman"/>
              </a:rPr>
              <a:t>loans, grants  (for success) or deferred payments </a:t>
            </a:r>
            <a:r>
              <a:rPr lang="en-ZA" sz="3300" dirty="0">
                <a:solidFill>
                  <a:srgbClr val="000000"/>
                </a:solidFill>
                <a:latin typeface="Calibri" pitchFamily="34" charset="0"/>
                <a:ea typeface="Calibri"/>
                <a:cs typeface="Times New Roman"/>
              </a:rPr>
              <a:t>which, in addition to UK and Australia, is under serious discussion by a number of  OECD countries (</a:t>
            </a:r>
            <a:r>
              <a:rPr lang="en-ZA" sz="3300" dirty="0" err="1">
                <a:solidFill>
                  <a:srgbClr val="000000"/>
                </a:solidFill>
                <a:latin typeface="Calibri" pitchFamily="34" charset="0"/>
                <a:ea typeface="Calibri"/>
                <a:cs typeface="Times New Roman"/>
              </a:rPr>
              <a:t>Bakarat</a:t>
            </a:r>
            <a:r>
              <a:rPr lang="en-ZA" sz="3300" dirty="0">
                <a:solidFill>
                  <a:srgbClr val="000000"/>
                </a:solidFill>
                <a:latin typeface="Calibri" pitchFamily="34" charset="0"/>
                <a:ea typeface="Calibri"/>
                <a:cs typeface="Times New Roman"/>
              </a:rPr>
              <a:t> 2015). </a:t>
            </a:r>
            <a:endParaRPr lang="en-ZA" sz="3300" dirty="0" smtClean="0">
              <a:solidFill>
                <a:srgbClr val="000000"/>
              </a:solidFill>
              <a:latin typeface="Calibri" pitchFamily="34" charset="0"/>
              <a:ea typeface="Calibri"/>
              <a:cs typeface="Times New Roman"/>
            </a:endParaRPr>
          </a:p>
          <a:p>
            <a:pPr marL="514350" indent="-514350">
              <a:spcBef>
                <a:spcPts val="600"/>
              </a:spcBef>
              <a:spcAft>
                <a:spcPts val="600"/>
              </a:spcAft>
              <a:buFont typeface="Arial" pitchFamily="34" charset="0"/>
              <a:buAutoNum type="arabicPeriod"/>
            </a:pPr>
            <a:r>
              <a:rPr lang="en-ZA" sz="3300" dirty="0" smtClean="0">
                <a:solidFill>
                  <a:srgbClr val="FF0000"/>
                </a:solidFill>
                <a:latin typeface="Calibri" pitchFamily="34" charset="0"/>
                <a:ea typeface="Calibri"/>
                <a:cs typeface="Times New Roman"/>
              </a:rPr>
              <a:t>Deferred payments (tax) depends on high completion rates, high graduate employment and  high tax collection.</a:t>
            </a:r>
            <a:endParaRPr lang="en-ZA" sz="3300" dirty="0">
              <a:solidFill>
                <a:srgbClr val="FF0000"/>
              </a:solidFill>
              <a:latin typeface="Calibri" pitchFamily="34" charset="0"/>
              <a:ea typeface="Calibri"/>
              <a:cs typeface="Times New Roman"/>
            </a:endParaRPr>
          </a:p>
          <a:p>
            <a:pPr marL="514350" indent="-514350">
              <a:lnSpc>
                <a:spcPct val="100000"/>
              </a:lnSpc>
              <a:spcBef>
                <a:spcPts val="600"/>
              </a:spcBef>
              <a:spcAft>
                <a:spcPts val="600"/>
              </a:spcAft>
              <a:buFont typeface="Arial" pitchFamily="34" charset="0"/>
              <a:buAutoNum type="arabicPeriod"/>
            </a:pPr>
            <a:endParaRPr lang="en-ZA" sz="3300" dirty="0">
              <a:solidFill>
                <a:srgbClr val="FF0000"/>
              </a:solidFill>
              <a:latin typeface="Calibri" pitchFamily="34" charset="0"/>
              <a:ea typeface="Calibri"/>
              <a:cs typeface="Times New Roman"/>
            </a:endParaRPr>
          </a:p>
          <a:p>
            <a:pPr marL="514350" indent="-514350">
              <a:lnSpc>
                <a:spcPct val="100000"/>
              </a:lnSpc>
              <a:spcBef>
                <a:spcPts val="600"/>
              </a:spcBef>
              <a:spcAft>
                <a:spcPts val="600"/>
              </a:spcAft>
              <a:buFont typeface="Arial" pitchFamily="34" charset="0"/>
              <a:buAutoNum type="arabicPeriod"/>
            </a:pPr>
            <a:endParaRPr lang="en-ZA" sz="2400" dirty="0"/>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idx="4294967295"/>
          </p:nvPr>
        </p:nvSpPr>
        <p:spPr>
          <a:xfrm>
            <a:off x="-200270" y="260648"/>
            <a:ext cx="9342284" cy="358775"/>
          </a:xfrm>
        </p:spPr>
        <p:txBody>
          <a:bodyP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Different schemes for the different middle classes    </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96144" y="927709"/>
            <a:ext cx="8377016" cy="1258375"/>
          </a:xfrm>
          <a:prstGeom prst="rect">
            <a:avLst/>
          </a:prstGeom>
        </p:spPr>
        <p:txBody>
          <a:bodyPr vert="horz" wrap="square" lIns="0" tIns="0" rIns="0" bIns="0" rtlCol="0">
            <a:noAutofit/>
          </a:bodyPr>
          <a:lstStyle/>
          <a:p>
            <a:pPr marL="12700" marR="12700">
              <a:lnSpc>
                <a:spcPct val="100099"/>
              </a:lnSpc>
            </a:pPr>
            <a:r>
              <a:rPr lang="en-ZA" sz="2000" b="1" spc="-5" dirty="0">
                <a:solidFill>
                  <a:prstClr val="black"/>
                </a:solidFill>
                <a:latin typeface="Calibri" panose="020F0502020204030204" pitchFamily="34" charset="0"/>
                <a:cs typeface="Arial"/>
              </a:rPr>
              <a:t>Inadequate revenue supplementation:</a:t>
            </a:r>
            <a:r>
              <a:rPr lang="en-ZA" sz="2000" spc="-5" dirty="0">
                <a:solidFill>
                  <a:prstClr val="black"/>
                </a:solidFill>
                <a:latin typeface="Calibri" panose="020F0502020204030204" pitchFamily="34" charset="0"/>
                <a:cs typeface="Arial"/>
              </a:rPr>
              <a:t> </a:t>
            </a:r>
            <a:r>
              <a:rPr sz="2000" spc="-5" dirty="0">
                <a:solidFill>
                  <a:prstClr val="black"/>
                </a:solidFill>
                <a:latin typeface="Calibri" panose="020F0502020204030204" pitchFamily="34" charset="0"/>
                <a:cs typeface="Arial"/>
              </a:rPr>
              <a:t>B</a:t>
            </a:r>
            <a:r>
              <a:rPr sz="2000" dirty="0">
                <a:solidFill>
                  <a:prstClr val="black"/>
                </a:solidFill>
                <a:latin typeface="Calibri" panose="020F0502020204030204" pitchFamily="34" charset="0"/>
                <a:cs typeface="Arial"/>
              </a:rPr>
              <a:t>etween</a:t>
            </a:r>
            <a:r>
              <a:rPr sz="2000" spc="-10"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2010</a:t>
            </a:r>
            <a:r>
              <a:rPr sz="2000" spc="-2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and</a:t>
            </a:r>
            <a:r>
              <a:rPr sz="2000" spc="-10"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2014</a:t>
            </a:r>
            <a:r>
              <a:rPr sz="2000" spc="-1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the</a:t>
            </a:r>
            <a:r>
              <a:rPr sz="2000" spc="-20"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c</a:t>
            </a:r>
            <a:r>
              <a:rPr sz="2000" spc="5" dirty="0">
                <a:solidFill>
                  <a:prstClr val="black"/>
                </a:solidFill>
                <a:latin typeface="Calibri" panose="020F0502020204030204" pitchFamily="34" charset="0"/>
                <a:cs typeface="Arial"/>
              </a:rPr>
              <a:t>o</a:t>
            </a:r>
            <a:r>
              <a:rPr sz="2000" dirty="0">
                <a:solidFill>
                  <a:prstClr val="black"/>
                </a:solidFill>
                <a:latin typeface="Calibri" panose="020F0502020204030204" pitchFamily="34" charset="0"/>
                <a:cs typeface="Arial"/>
              </a:rPr>
              <a:t>llap</a:t>
            </a:r>
            <a:r>
              <a:rPr sz="2000" spc="5" dirty="0">
                <a:solidFill>
                  <a:prstClr val="black"/>
                </a:solidFill>
                <a:latin typeface="Calibri" panose="020F0502020204030204" pitchFamily="34" charset="0"/>
                <a:cs typeface="Arial"/>
              </a:rPr>
              <a:t>s</a:t>
            </a:r>
            <a:r>
              <a:rPr sz="2000" dirty="0">
                <a:solidFill>
                  <a:prstClr val="black"/>
                </a:solidFill>
                <a:latin typeface="Calibri" panose="020F0502020204030204" pitchFamily="34" charset="0"/>
                <a:cs typeface="Arial"/>
              </a:rPr>
              <a:t>e</a:t>
            </a:r>
            <a:r>
              <a:rPr sz="2000" spc="-1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in NSF</a:t>
            </a:r>
            <a:r>
              <a:rPr sz="2000" spc="-10" dirty="0">
                <a:solidFill>
                  <a:prstClr val="black"/>
                </a:solidFill>
                <a:latin typeface="Calibri" panose="020F0502020204030204" pitchFamily="34" charset="0"/>
                <a:cs typeface="Arial"/>
              </a:rPr>
              <a:t>A</a:t>
            </a:r>
            <a:r>
              <a:rPr sz="2000" dirty="0">
                <a:solidFill>
                  <a:prstClr val="black"/>
                </a:solidFill>
                <a:latin typeface="Calibri" panose="020F0502020204030204" pitchFamily="34" charset="0"/>
                <a:cs typeface="Arial"/>
              </a:rPr>
              <a:t>S de</a:t>
            </a:r>
            <a:r>
              <a:rPr sz="2000" spc="5" dirty="0">
                <a:solidFill>
                  <a:prstClr val="black"/>
                </a:solidFill>
                <a:latin typeface="Calibri" panose="020F0502020204030204" pitchFamily="34" charset="0"/>
                <a:cs typeface="Arial"/>
              </a:rPr>
              <a:t>b</a:t>
            </a:r>
            <a:r>
              <a:rPr sz="2000" dirty="0">
                <a:solidFill>
                  <a:prstClr val="black"/>
                </a:solidFill>
                <a:latin typeface="Calibri" panose="020F0502020204030204" pitchFamily="34" charset="0"/>
                <a:cs typeface="Arial"/>
              </a:rPr>
              <a:t>tors</a:t>
            </a:r>
            <a:r>
              <a:rPr sz="2000" spc="-3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repaying</a:t>
            </a:r>
            <a:r>
              <a:rPr sz="2000" spc="-30"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their</a:t>
            </a:r>
            <a:r>
              <a:rPr sz="2000" spc="-1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loans has</a:t>
            </a:r>
            <a:r>
              <a:rPr sz="2000" spc="-1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co</a:t>
            </a:r>
            <a:r>
              <a:rPr sz="2000" spc="5" dirty="0">
                <a:solidFill>
                  <a:prstClr val="black"/>
                </a:solidFill>
                <a:latin typeface="Calibri" panose="020F0502020204030204" pitchFamily="34" charset="0"/>
                <a:cs typeface="Arial"/>
              </a:rPr>
              <a:t>s</a:t>
            </a:r>
            <a:r>
              <a:rPr sz="2000" dirty="0">
                <a:solidFill>
                  <a:prstClr val="black"/>
                </a:solidFill>
                <a:latin typeface="Calibri" panose="020F0502020204030204" pitchFamily="34" charset="0"/>
                <a:cs typeface="Arial"/>
              </a:rPr>
              <a:t>t</a:t>
            </a:r>
            <a:r>
              <a:rPr sz="2000" spc="-3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NSF</a:t>
            </a:r>
            <a:r>
              <a:rPr sz="2000" spc="-15" dirty="0">
                <a:solidFill>
                  <a:prstClr val="black"/>
                </a:solidFill>
                <a:latin typeface="Calibri" panose="020F0502020204030204" pitchFamily="34" charset="0"/>
                <a:cs typeface="Arial"/>
              </a:rPr>
              <a:t>A</a:t>
            </a:r>
            <a:r>
              <a:rPr sz="2000" dirty="0">
                <a:solidFill>
                  <a:prstClr val="black"/>
                </a:solidFill>
                <a:latin typeface="Calibri" panose="020F0502020204030204" pitchFamily="34" charset="0"/>
                <a:cs typeface="Arial"/>
              </a:rPr>
              <a:t>S</a:t>
            </a:r>
            <a:r>
              <a:rPr sz="2000" spc="-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(and</a:t>
            </a:r>
            <a:r>
              <a:rPr sz="2000" spc="-2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go</a:t>
            </a:r>
            <a:r>
              <a:rPr sz="2000" spc="-10" dirty="0">
                <a:solidFill>
                  <a:prstClr val="black"/>
                </a:solidFill>
                <a:latin typeface="Calibri" panose="020F0502020204030204" pitchFamily="34" charset="0"/>
                <a:cs typeface="Arial"/>
              </a:rPr>
              <a:t>v</a:t>
            </a:r>
            <a:r>
              <a:rPr sz="2000" dirty="0">
                <a:solidFill>
                  <a:prstClr val="black"/>
                </a:solidFill>
                <a:latin typeface="Calibri" panose="020F0502020204030204" pitchFamily="34" charset="0"/>
                <a:cs typeface="Arial"/>
              </a:rPr>
              <a:t>ernment)</a:t>
            </a:r>
            <a:r>
              <a:rPr sz="2000" spc="-5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an</a:t>
            </a:r>
            <a:r>
              <a:rPr sz="2000" spc="-1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estima</a:t>
            </a:r>
            <a:r>
              <a:rPr sz="2000" spc="-10" dirty="0">
                <a:solidFill>
                  <a:prstClr val="black"/>
                </a:solidFill>
                <a:latin typeface="Calibri" panose="020F0502020204030204" pitchFamily="34" charset="0"/>
                <a:cs typeface="Arial"/>
              </a:rPr>
              <a:t>t</a:t>
            </a:r>
            <a:r>
              <a:rPr sz="2000" dirty="0">
                <a:solidFill>
                  <a:prstClr val="black"/>
                </a:solidFill>
                <a:latin typeface="Calibri" panose="020F0502020204030204" pitchFamily="34" charset="0"/>
                <a:cs typeface="Arial"/>
              </a:rPr>
              <a:t>ed</a:t>
            </a:r>
            <a:r>
              <a:rPr lang="en-ZA" sz="2000" dirty="0">
                <a:solidFill>
                  <a:prstClr val="black"/>
                </a:solidFill>
                <a:latin typeface="Calibri" panose="020F0502020204030204" pitchFamily="34" charset="0"/>
                <a:cs typeface="Arial"/>
              </a:rPr>
              <a:t> </a:t>
            </a:r>
            <a:r>
              <a:rPr sz="2000" b="1" dirty="0">
                <a:solidFill>
                  <a:prstClr val="black"/>
                </a:solidFill>
                <a:latin typeface="Calibri" panose="020F0502020204030204" pitchFamily="34" charset="0"/>
                <a:cs typeface="Arial"/>
              </a:rPr>
              <a:t>R3.7</a:t>
            </a:r>
            <a:r>
              <a:rPr sz="2000" b="1" spc="-20" dirty="0">
                <a:solidFill>
                  <a:prstClr val="black"/>
                </a:solidFill>
                <a:latin typeface="Calibri" panose="020F0502020204030204" pitchFamily="34" charset="0"/>
                <a:cs typeface="Arial"/>
              </a:rPr>
              <a:t> </a:t>
            </a:r>
            <a:r>
              <a:rPr sz="2000" b="1" dirty="0">
                <a:solidFill>
                  <a:prstClr val="black"/>
                </a:solidFill>
                <a:latin typeface="Calibri" panose="020F0502020204030204" pitchFamily="34" charset="0"/>
                <a:cs typeface="Arial"/>
              </a:rPr>
              <a:t>b</a:t>
            </a:r>
            <a:r>
              <a:rPr sz="2000" b="1" spc="-10" dirty="0">
                <a:solidFill>
                  <a:prstClr val="black"/>
                </a:solidFill>
                <a:latin typeface="Calibri" panose="020F0502020204030204" pitchFamily="34" charset="0"/>
                <a:cs typeface="Arial"/>
              </a:rPr>
              <a:t>i</a:t>
            </a:r>
            <a:r>
              <a:rPr sz="2000" b="1" dirty="0">
                <a:solidFill>
                  <a:prstClr val="black"/>
                </a:solidFill>
                <a:latin typeface="Calibri" panose="020F0502020204030204" pitchFamily="34" charset="0"/>
                <a:cs typeface="Arial"/>
              </a:rPr>
              <a:t>l</a:t>
            </a:r>
            <a:r>
              <a:rPr sz="2000" b="1" spc="-15" dirty="0">
                <a:solidFill>
                  <a:prstClr val="black"/>
                </a:solidFill>
                <a:latin typeface="Calibri" panose="020F0502020204030204" pitchFamily="34" charset="0"/>
                <a:cs typeface="Arial"/>
              </a:rPr>
              <a:t>l</a:t>
            </a:r>
            <a:r>
              <a:rPr sz="2000" b="1" dirty="0">
                <a:solidFill>
                  <a:prstClr val="black"/>
                </a:solidFill>
                <a:latin typeface="Calibri" panose="020F0502020204030204" pitchFamily="34" charset="0"/>
                <a:cs typeface="Arial"/>
              </a:rPr>
              <a:t>i</a:t>
            </a:r>
            <a:r>
              <a:rPr sz="2000" b="1" spc="-10" dirty="0">
                <a:solidFill>
                  <a:prstClr val="black"/>
                </a:solidFill>
                <a:latin typeface="Calibri" panose="020F0502020204030204" pitchFamily="34" charset="0"/>
                <a:cs typeface="Arial"/>
              </a:rPr>
              <a:t>o</a:t>
            </a:r>
            <a:r>
              <a:rPr sz="2000" b="1" dirty="0">
                <a:solidFill>
                  <a:prstClr val="black"/>
                </a:solidFill>
                <a:latin typeface="Calibri" panose="020F0502020204030204" pitchFamily="34" charset="0"/>
                <a:cs typeface="Arial"/>
              </a:rPr>
              <a:t>n</a:t>
            </a:r>
            <a:r>
              <a:rPr sz="2000" b="1" spc="-20"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in</a:t>
            </a:r>
            <a:r>
              <a:rPr sz="2000" spc="-5" dirty="0">
                <a:solidFill>
                  <a:prstClr val="black"/>
                </a:solidFill>
                <a:latin typeface="Calibri" panose="020F0502020204030204" pitchFamily="34" charset="0"/>
                <a:cs typeface="Arial"/>
              </a:rPr>
              <a:t> </a:t>
            </a:r>
            <a:r>
              <a:rPr sz="2000" dirty="0">
                <a:solidFill>
                  <a:prstClr val="black"/>
                </a:solidFill>
                <a:latin typeface="Calibri" panose="020F0502020204030204" pitchFamily="34" charset="0"/>
                <a:cs typeface="Arial"/>
              </a:rPr>
              <a:t>uncollected rec</a:t>
            </a:r>
            <a:r>
              <a:rPr sz="2000" spc="5" dirty="0">
                <a:solidFill>
                  <a:prstClr val="black"/>
                </a:solidFill>
                <a:latin typeface="Calibri" panose="020F0502020204030204" pitchFamily="34" charset="0"/>
                <a:cs typeface="Arial"/>
              </a:rPr>
              <a:t>o</a:t>
            </a:r>
            <a:r>
              <a:rPr sz="2000" dirty="0">
                <a:solidFill>
                  <a:prstClr val="black"/>
                </a:solidFill>
                <a:latin typeface="Calibri" panose="020F0502020204030204" pitchFamily="34" charset="0"/>
                <a:cs typeface="Arial"/>
              </a:rPr>
              <a:t>verie</a:t>
            </a:r>
            <a:r>
              <a:rPr sz="2000" spc="5" dirty="0">
                <a:solidFill>
                  <a:prstClr val="black"/>
                </a:solidFill>
                <a:latin typeface="Calibri" panose="020F0502020204030204" pitchFamily="34" charset="0"/>
                <a:cs typeface="Arial"/>
              </a:rPr>
              <a:t>s</a:t>
            </a:r>
            <a:r>
              <a:rPr lang="en-ZA" sz="2000" spc="5" dirty="0">
                <a:solidFill>
                  <a:prstClr val="black"/>
                </a:solidFill>
                <a:latin typeface="Calibri" panose="020F0502020204030204" pitchFamily="34" charset="0"/>
                <a:cs typeface="Arial"/>
              </a:rPr>
              <a:t>. </a:t>
            </a:r>
            <a:r>
              <a:rPr lang="en-ZA" sz="2000" dirty="0">
                <a:solidFill>
                  <a:prstClr val="black"/>
                </a:solidFill>
                <a:latin typeface="Calibri" panose="020F0502020204030204" pitchFamily="34" charset="0"/>
                <a:cs typeface="Arial"/>
              </a:rPr>
              <a:t>(Treasury 2015)</a:t>
            </a:r>
          </a:p>
          <a:p>
            <a:pPr marL="12700" marR="12700" algn="ctr">
              <a:lnSpc>
                <a:spcPct val="100099"/>
              </a:lnSpc>
            </a:pPr>
            <a:endParaRPr dirty="0">
              <a:solidFill>
                <a:prstClr val="black"/>
              </a:solidFill>
              <a:cs typeface="Arial"/>
            </a:endParaRPr>
          </a:p>
        </p:txBody>
      </p:sp>
      <p:sp>
        <p:nvSpPr>
          <p:cNvPr id="110" name="object 110"/>
          <p:cNvSpPr/>
          <p:nvPr/>
        </p:nvSpPr>
        <p:spPr>
          <a:xfrm>
            <a:off x="450377" y="1106611"/>
            <a:ext cx="7771572" cy="3472259"/>
          </a:xfrm>
          <a:custGeom>
            <a:avLst/>
            <a:gdLst/>
            <a:ahLst/>
            <a:cxnLst/>
            <a:rect l="l" t="t" r="r" b="b"/>
            <a:pathLst>
              <a:path w="7234611" h="3472259">
                <a:moveTo>
                  <a:pt x="0" y="3472259"/>
                </a:moveTo>
                <a:lnTo>
                  <a:pt x="7234611" y="3472259"/>
                </a:lnTo>
                <a:lnTo>
                  <a:pt x="7234611" y="0"/>
                </a:lnTo>
                <a:lnTo>
                  <a:pt x="0" y="0"/>
                </a:lnTo>
                <a:lnTo>
                  <a:pt x="0" y="3472259"/>
                </a:lnTo>
                <a:close/>
              </a:path>
            </a:pathLst>
          </a:custGeom>
          <a:ln w="8944">
            <a:noFill/>
          </a:ln>
        </p:spPr>
        <p:txBody>
          <a:bodyPr wrap="square" lIns="0" tIns="0" rIns="0" bIns="0" rtlCol="0">
            <a:noAutofit/>
          </a:bodyPr>
          <a:lstStyle/>
          <a:p>
            <a:endParaRPr>
              <a:solidFill>
                <a:prstClr val="black"/>
              </a:solidFill>
            </a:endParaRPr>
          </a:p>
        </p:txBody>
      </p:sp>
      <p:grpSp>
        <p:nvGrpSpPr>
          <p:cNvPr id="2" name="Group 1"/>
          <p:cNvGrpSpPr/>
          <p:nvPr/>
        </p:nvGrpSpPr>
        <p:grpSpPr>
          <a:xfrm>
            <a:off x="639297" y="1988840"/>
            <a:ext cx="7215243" cy="3592594"/>
            <a:chOff x="885312" y="1259961"/>
            <a:chExt cx="7215243" cy="3592594"/>
          </a:xfrm>
        </p:grpSpPr>
        <p:sp>
          <p:nvSpPr>
            <p:cNvPr id="8" name="object 8"/>
            <p:cNvSpPr/>
            <p:nvPr/>
          </p:nvSpPr>
          <p:spPr>
            <a:xfrm>
              <a:off x="1558692" y="4022281"/>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9" name="object 9"/>
            <p:cNvSpPr/>
            <p:nvPr/>
          </p:nvSpPr>
          <p:spPr>
            <a:xfrm>
              <a:off x="1558692" y="3722322"/>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0" name="object 10"/>
            <p:cNvSpPr/>
            <p:nvPr/>
          </p:nvSpPr>
          <p:spPr>
            <a:xfrm>
              <a:off x="1558692" y="3423864"/>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1" name="object 11"/>
            <p:cNvSpPr/>
            <p:nvPr/>
          </p:nvSpPr>
          <p:spPr>
            <a:xfrm>
              <a:off x="1558692" y="3125420"/>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2" name="object 12"/>
            <p:cNvSpPr/>
            <p:nvPr/>
          </p:nvSpPr>
          <p:spPr>
            <a:xfrm>
              <a:off x="1558692" y="2825460"/>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4" name="object 14"/>
            <p:cNvSpPr/>
            <p:nvPr/>
          </p:nvSpPr>
          <p:spPr>
            <a:xfrm>
              <a:off x="1558692" y="2227056"/>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5" name="object 15"/>
            <p:cNvSpPr/>
            <p:nvPr/>
          </p:nvSpPr>
          <p:spPr>
            <a:xfrm>
              <a:off x="1558692" y="1928611"/>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6" name="object 16"/>
            <p:cNvSpPr/>
            <p:nvPr/>
          </p:nvSpPr>
          <p:spPr>
            <a:xfrm>
              <a:off x="1558692" y="1630166"/>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7" name="object 17"/>
            <p:cNvSpPr/>
            <p:nvPr/>
          </p:nvSpPr>
          <p:spPr>
            <a:xfrm>
              <a:off x="1594726" y="1630166"/>
              <a:ext cx="0" cy="2732977"/>
            </a:xfrm>
            <a:custGeom>
              <a:avLst/>
              <a:gdLst/>
              <a:ahLst/>
              <a:cxnLst/>
              <a:rect l="l" t="t" r="r" b="b"/>
              <a:pathLst>
                <a:path h="2732977">
                  <a:moveTo>
                    <a:pt x="0" y="0"/>
                  </a:moveTo>
                  <a:lnTo>
                    <a:pt x="0" y="2732977"/>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18" name="object 18"/>
            <p:cNvSpPr/>
            <p:nvPr/>
          </p:nvSpPr>
          <p:spPr>
            <a:xfrm>
              <a:off x="1558692" y="4320726"/>
              <a:ext cx="6483431" cy="0"/>
            </a:xfrm>
            <a:custGeom>
              <a:avLst/>
              <a:gdLst/>
              <a:ahLst/>
              <a:cxnLst/>
              <a:rect l="l" t="t" r="r" b="b"/>
              <a:pathLst>
                <a:path w="6483431">
                  <a:moveTo>
                    <a:pt x="0" y="0"/>
                  </a:moveTo>
                  <a:lnTo>
                    <a:pt x="6483431" y="0"/>
                  </a:lnTo>
                </a:path>
              </a:pathLst>
            </a:custGeom>
            <a:ln w="9089">
              <a:solidFill>
                <a:srgbClr val="858585"/>
              </a:solidFill>
            </a:ln>
          </p:spPr>
          <p:txBody>
            <a:bodyPr wrap="square" lIns="0" tIns="0" rIns="0" bIns="0" rtlCol="0">
              <a:noAutofit/>
            </a:bodyPr>
            <a:lstStyle/>
            <a:p>
              <a:endParaRPr>
                <a:solidFill>
                  <a:prstClr val="black"/>
                </a:solidFill>
              </a:endParaRPr>
            </a:p>
          </p:txBody>
        </p:sp>
        <p:sp>
          <p:nvSpPr>
            <p:cNvPr id="19" name="object 19"/>
            <p:cNvSpPr/>
            <p:nvPr/>
          </p:nvSpPr>
          <p:spPr>
            <a:xfrm>
              <a:off x="1974474"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0" name="object 20"/>
            <p:cNvSpPr/>
            <p:nvPr/>
          </p:nvSpPr>
          <p:spPr>
            <a:xfrm>
              <a:off x="2352836"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1" name="object 21"/>
            <p:cNvSpPr/>
            <p:nvPr/>
          </p:nvSpPr>
          <p:spPr>
            <a:xfrm>
              <a:off x="2732583"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2" name="object 22"/>
            <p:cNvSpPr/>
            <p:nvPr/>
          </p:nvSpPr>
          <p:spPr>
            <a:xfrm>
              <a:off x="3112331"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3" name="object 23"/>
            <p:cNvSpPr/>
            <p:nvPr/>
          </p:nvSpPr>
          <p:spPr>
            <a:xfrm>
              <a:off x="3490693"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4" name="object 24"/>
            <p:cNvSpPr/>
            <p:nvPr/>
          </p:nvSpPr>
          <p:spPr>
            <a:xfrm>
              <a:off x="3870441"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5" name="object 25"/>
            <p:cNvSpPr/>
            <p:nvPr/>
          </p:nvSpPr>
          <p:spPr>
            <a:xfrm>
              <a:off x="4250189"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6" name="object 26"/>
            <p:cNvSpPr/>
            <p:nvPr/>
          </p:nvSpPr>
          <p:spPr>
            <a:xfrm>
              <a:off x="4628550"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7" name="object 27"/>
            <p:cNvSpPr/>
            <p:nvPr/>
          </p:nvSpPr>
          <p:spPr>
            <a:xfrm>
              <a:off x="5008298"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8" name="object 28"/>
            <p:cNvSpPr/>
            <p:nvPr/>
          </p:nvSpPr>
          <p:spPr>
            <a:xfrm>
              <a:off x="5388046"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29" name="object 29"/>
            <p:cNvSpPr/>
            <p:nvPr/>
          </p:nvSpPr>
          <p:spPr>
            <a:xfrm>
              <a:off x="5766408"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0" name="object 30"/>
            <p:cNvSpPr/>
            <p:nvPr/>
          </p:nvSpPr>
          <p:spPr>
            <a:xfrm>
              <a:off x="6146156"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1" name="object 31"/>
            <p:cNvSpPr/>
            <p:nvPr/>
          </p:nvSpPr>
          <p:spPr>
            <a:xfrm>
              <a:off x="6525903"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2" name="object 32"/>
            <p:cNvSpPr/>
            <p:nvPr/>
          </p:nvSpPr>
          <p:spPr>
            <a:xfrm>
              <a:off x="6904266"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3" name="object 33"/>
            <p:cNvSpPr/>
            <p:nvPr/>
          </p:nvSpPr>
          <p:spPr>
            <a:xfrm>
              <a:off x="7284013"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4" name="object 34"/>
            <p:cNvSpPr/>
            <p:nvPr/>
          </p:nvSpPr>
          <p:spPr>
            <a:xfrm>
              <a:off x="7663761"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5" name="object 35"/>
            <p:cNvSpPr/>
            <p:nvPr/>
          </p:nvSpPr>
          <p:spPr>
            <a:xfrm>
              <a:off x="8042123" y="4320726"/>
              <a:ext cx="0" cy="42418"/>
            </a:xfrm>
            <a:custGeom>
              <a:avLst/>
              <a:gdLst/>
              <a:ahLst/>
              <a:cxnLst/>
              <a:rect l="l" t="t" r="r" b="b"/>
              <a:pathLst>
                <a:path h="42418">
                  <a:moveTo>
                    <a:pt x="0" y="0"/>
                  </a:moveTo>
                  <a:lnTo>
                    <a:pt x="0" y="42418"/>
                  </a:lnTo>
                </a:path>
              </a:pathLst>
            </a:custGeom>
            <a:ln w="8315">
              <a:solidFill>
                <a:srgbClr val="858585"/>
              </a:solidFill>
            </a:ln>
          </p:spPr>
          <p:txBody>
            <a:bodyPr wrap="square" lIns="0" tIns="0" rIns="0" bIns="0" rtlCol="0">
              <a:noAutofit/>
            </a:bodyPr>
            <a:lstStyle/>
            <a:p>
              <a:endParaRPr>
                <a:solidFill>
                  <a:prstClr val="black"/>
                </a:solidFill>
              </a:endParaRPr>
            </a:p>
          </p:txBody>
        </p:sp>
        <p:sp>
          <p:nvSpPr>
            <p:cNvPr id="36" name="object 36"/>
            <p:cNvSpPr/>
            <p:nvPr/>
          </p:nvSpPr>
          <p:spPr>
            <a:xfrm>
              <a:off x="1784600" y="3369326"/>
              <a:ext cx="6067648" cy="904436"/>
            </a:xfrm>
            <a:custGeom>
              <a:avLst/>
              <a:gdLst/>
              <a:ahLst/>
              <a:cxnLst/>
              <a:rect l="l" t="t" r="r" b="b"/>
              <a:pathLst>
                <a:path w="6067648" h="904436">
                  <a:moveTo>
                    <a:pt x="0" y="904436"/>
                  </a:moveTo>
                  <a:lnTo>
                    <a:pt x="379747" y="851413"/>
                  </a:lnTo>
                  <a:lnTo>
                    <a:pt x="758109" y="815054"/>
                  </a:lnTo>
                  <a:lnTo>
                    <a:pt x="1137857" y="784755"/>
                  </a:lnTo>
                  <a:lnTo>
                    <a:pt x="1517605" y="718097"/>
                  </a:lnTo>
                  <a:lnTo>
                    <a:pt x="1895967" y="639320"/>
                  </a:lnTo>
                  <a:lnTo>
                    <a:pt x="2275714" y="586297"/>
                  </a:lnTo>
                  <a:lnTo>
                    <a:pt x="2655462" y="459041"/>
                  </a:lnTo>
                  <a:lnTo>
                    <a:pt x="3033824" y="365114"/>
                  </a:lnTo>
                  <a:lnTo>
                    <a:pt x="3413572" y="234816"/>
                  </a:lnTo>
                  <a:lnTo>
                    <a:pt x="3791934" y="121195"/>
                  </a:lnTo>
                  <a:lnTo>
                    <a:pt x="4171681" y="0"/>
                  </a:lnTo>
                  <a:lnTo>
                    <a:pt x="4551429" y="140890"/>
                  </a:lnTo>
                  <a:lnTo>
                    <a:pt x="4929791" y="146949"/>
                  </a:lnTo>
                  <a:lnTo>
                    <a:pt x="5309539" y="145434"/>
                  </a:lnTo>
                  <a:lnTo>
                    <a:pt x="5689287" y="445407"/>
                  </a:lnTo>
                  <a:lnTo>
                    <a:pt x="6067648" y="581752"/>
                  </a:lnTo>
                </a:path>
              </a:pathLst>
            </a:custGeom>
            <a:ln w="27218">
              <a:solidFill>
                <a:srgbClr val="497DBA"/>
              </a:solidFill>
            </a:ln>
          </p:spPr>
          <p:txBody>
            <a:bodyPr wrap="square" lIns="0" tIns="0" rIns="0" bIns="0" rtlCol="0">
              <a:noAutofit/>
            </a:bodyPr>
            <a:lstStyle/>
            <a:p>
              <a:endParaRPr>
                <a:solidFill>
                  <a:prstClr val="black"/>
                </a:solidFill>
              </a:endParaRPr>
            </a:p>
          </p:txBody>
        </p:sp>
        <p:sp>
          <p:nvSpPr>
            <p:cNvPr id="37" name="object 37"/>
            <p:cNvSpPr/>
            <p:nvPr/>
          </p:nvSpPr>
          <p:spPr>
            <a:xfrm>
              <a:off x="1760346" y="4248766"/>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38" name="object 38"/>
            <p:cNvSpPr/>
            <p:nvPr/>
          </p:nvSpPr>
          <p:spPr>
            <a:xfrm>
              <a:off x="1759653" y="4248008"/>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39" name="object 39"/>
            <p:cNvSpPr/>
            <p:nvPr/>
          </p:nvSpPr>
          <p:spPr>
            <a:xfrm>
              <a:off x="2140094" y="4194228"/>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40" name="object 40"/>
            <p:cNvSpPr/>
            <p:nvPr/>
          </p:nvSpPr>
          <p:spPr>
            <a:xfrm>
              <a:off x="2139401" y="4193470"/>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41" name="object 41"/>
            <p:cNvSpPr/>
            <p:nvPr/>
          </p:nvSpPr>
          <p:spPr>
            <a:xfrm>
              <a:off x="2519841" y="415786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42" name="object 42"/>
            <p:cNvSpPr/>
            <p:nvPr/>
          </p:nvSpPr>
          <p:spPr>
            <a:xfrm>
              <a:off x="2519148" y="4157111"/>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43" name="object 43"/>
            <p:cNvSpPr/>
            <p:nvPr/>
          </p:nvSpPr>
          <p:spPr>
            <a:xfrm>
              <a:off x="2898203" y="4129085"/>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44" name="object 44"/>
            <p:cNvSpPr/>
            <p:nvPr/>
          </p:nvSpPr>
          <p:spPr>
            <a:xfrm>
              <a:off x="2897510" y="4128327"/>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45" name="object 45"/>
            <p:cNvSpPr/>
            <p:nvPr/>
          </p:nvSpPr>
          <p:spPr>
            <a:xfrm>
              <a:off x="3277951" y="4060912"/>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46" name="object 46"/>
            <p:cNvSpPr/>
            <p:nvPr/>
          </p:nvSpPr>
          <p:spPr>
            <a:xfrm>
              <a:off x="3277258" y="4060155"/>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47" name="object 47"/>
            <p:cNvSpPr/>
            <p:nvPr/>
          </p:nvSpPr>
          <p:spPr>
            <a:xfrm>
              <a:off x="3657699" y="3982135"/>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48" name="object 48"/>
            <p:cNvSpPr/>
            <p:nvPr/>
          </p:nvSpPr>
          <p:spPr>
            <a:xfrm>
              <a:off x="3657006" y="3981377"/>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49" name="object 49"/>
            <p:cNvSpPr/>
            <p:nvPr/>
          </p:nvSpPr>
          <p:spPr>
            <a:xfrm>
              <a:off x="4036061" y="3930627"/>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50" name="object 50"/>
            <p:cNvSpPr/>
            <p:nvPr/>
          </p:nvSpPr>
          <p:spPr>
            <a:xfrm>
              <a:off x="4035368" y="3929869"/>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51" name="object 51"/>
            <p:cNvSpPr/>
            <p:nvPr/>
          </p:nvSpPr>
          <p:spPr>
            <a:xfrm>
              <a:off x="4415809" y="3803371"/>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52" name="object 52"/>
            <p:cNvSpPr/>
            <p:nvPr/>
          </p:nvSpPr>
          <p:spPr>
            <a:xfrm>
              <a:off x="4415116" y="3802614"/>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53" name="object 53"/>
            <p:cNvSpPr/>
            <p:nvPr/>
          </p:nvSpPr>
          <p:spPr>
            <a:xfrm>
              <a:off x="4795556" y="370792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54" name="object 54"/>
            <p:cNvSpPr/>
            <p:nvPr/>
          </p:nvSpPr>
          <p:spPr>
            <a:xfrm>
              <a:off x="4794863" y="3707172"/>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55" name="object 55"/>
            <p:cNvSpPr/>
            <p:nvPr/>
          </p:nvSpPr>
          <p:spPr>
            <a:xfrm>
              <a:off x="5173918" y="3579146"/>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56" name="object 56"/>
            <p:cNvSpPr/>
            <p:nvPr/>
          </p:nvSpPr>
          <p:spPr>
            <a:xfrm>
              <a:off x="5173225" y="3578389"/>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57" name="object 57"/>
            <p:cNvSpPr/>
            <p:nvPr/>
          </p:nvSpPr>
          <p:spPr>
            <a:xfrm>
              <a:off x="5553666" y="3464010"/>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58" name="object 58"/>
            <p:cNvSpPr/>
            <p:nvPr/>
          </p:nvSpPr>
          <p:spPr>
            <a:xfrm>
              <a:off x="5552973" y="3463253"/>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59" name="object 59"/>
            <p:cNvSpPr/>
            <p:nvPr/>
          </p:nvSpPr>
          <p:spPr>
            <a:xfrm>
              <a:off x="5933414" y="334432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60" name="object 60"/>
            <p:cNvSpPr/>
            <p:nvPr/>
          </p:nvSpPr>
          <p:spPr>
            <a:xfrm>
              <a:off x="5932721" y="3343572"/>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61" name="object 61"/>
            <p:cNvSpPr/>
            <p:nvPr/>
          </p:nvSpPr>
          <p:spPr>
            <a:xfrm>
              <a:off x="6311775" y="348521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62" name="object 62"/>
            <p:cNvSpPr/>
            <p:nvPr/>
          </p:nvSpPr>
          <p:spPr>
            <a:xfrm>
              <a:off x="6311082" y="3484462"/>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63" name="object 63"/>
            <p:cNvSpPr/>
            <p:nvPr/>
          </p:nvSpPr>
          <p:spPr>
            <a:xfrm>
              <a:off x="6691524" y="3489764"/>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64" name="object 64"/>
            <p:cNvSpPr/>
            <p:nvPr/>
          </p:nvSpPr>
          <p:spPr>
            <a:xfrm>
              <a:off x="6690831" y="3489007"/>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65" name="object 65"/>
            <p:cNvSpPr/>
            <p:nvPr/>
          </p:nvSpPr>
          <p:spPr>
            <a:xfrm>
              <a:off x="7071271" y="348824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66" name="object 66"/>
            <p:cNvSpPr/>
            <p:nvPr/>
          </p:nvSpPr>
          <p:spPr>
            <a:xfrm>
              <a:off x="7070578" y="3487492"/>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67" name="object 67"/>
            <p:cNvSpPr/>
            <p:nvPr/>
          </p:nvSpPr>
          <p:spPr>
            <a:xfrm>
              <a:off x="7449633" y="3788222"/>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68" name="object 68"/>
            <p:cNvSpPr/>
            <p:nvPr/>
          </p:nvSpPr>
          <p:spPr>
            <a:xfrm>
              <a:off x="7448940" y="3787464"/>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69" name="object 69"/>
            <p:cNvSpPr/>
            <p:nvPr/>
          </p:nvSpPr>
          <p:spPr>
            <a:xfrm>
              <a:off x="7829381" y="3924567"/>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70" name="object 70"/>
            <p:cNvSpPr/>
            <p:nvPr/>
          </p:nvSpPr>
          <p:spPr>
            <a:xfrm>
              <a:off x="7828688" y="3923809"/>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497DBA"/>
              </a:solidFill>
            </a:ln>
          </p:spPr>
          <p:txBody>
            <a:bodyPr wrap="square" lIns="0" tIns="0" rIns="0" bIns="0" rtlCol="0">
              <a:noAutofit/>
            </a:bodyPr>
            <a:lstStyle/>
            <a:p>
              <a:endParaRPr>
                <a:solidFill>
                  <a:prstClr val="black"/>
                </a:solidFill>
              </a:endParaRPr>
            </a:p>
          </p:txBody>
        </p:sp>
        <p:sp>
          <p:nvSpPr>
            <p:cNvPr id="71" name="object 71"/>
            <p:cNvSpPr/>
            <p:nvPr/>
          </p:nvSpPr>
          <p:spPr>
            <a:xfrm>
              <a:off x="5956282" y="1840744"/>
              <a:ext cx="1895967" cy="1528581"/>
            </a:xfrm>
            <a:custGeom>
              <a:avLst/>
              <a:gdLst/>
              <a:ahLst/>
              <a:cxnLst/>
              <a:rect l="l" t="t" r="r" b="b"/>
              <a:pathLst>
                <a:path w="1895967" h="1528581">
                  <a:moveTo>
                    <a:pt x="0" y="1528581"/>
                  </a:moveTo>
                  <a:lnTo>
                    <a:pt x="379747" y="1328608"/>
                  </a:lnTo>
                  <a:lnTo>
                    <a:pt x="758109" y="1084702"/>
                  </a:lnTo>
                  <a:lnTo>
                    <a:pt x="1137857" y="789287"/>
                  </a:lnTo>
                  <a:lnTo>
                    <a:pt x="1517605" y="433274"/>
                  </a:lnTo>
                  <a:lnTo>
                    <a:pt x="1895967" y="0"/>
                  </a:lnTo>
                </a:path>
              </a:pathLst>
            </a:custGeom>
            <a:ln w="26354">
              <a:solidFill>
                <a:srgbClr val="BD4A47"/>
              </a:solidFill>
              <a:prstDash val="lgDash"/>
            </a:ln>
          </p:spPr>
          <p:txBody>
            <a:bodyPr wrap="square" lIns="0" tIns="0" rIns="0" bIns="0" rtlCol="0">
              <a:noAutofit/>
            </a:bodyPr>
            <a:lstStyle/>
            <a:p>
              <a:endParaRPr>
                <a:solidFill>
                  <a:prstClr val="black"/>
                </a:solidFill>
              </a:endParaRPr>
            </a:p>
          </p:txBody>
        </p:sp>
        <p:sp>
          <p:nvSpPr>
            <p:cNvPr id="72" name="object 72"/>
            <p:cNvSpPr/>
            <p:nvPr/>
          </p:nvSpPr>
          <p:spPr>
            <a:xfrm>
              <a:off x="5933414" y="3344329"/>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73" name="object 73"/>
            <p:cNvSpPr/>
            <p:nvPr/>
          </p:nvSpPr>
          <p:spPr>
            <a:xfrm>
              <a:off x="5932721" y="3343572"/>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74" name="object 74"/>
            <p:cNvSpPr/>
            <p:nvPr/>
          </p:nvSpPr>
          <p:spPr>
            <a:xfrm>
              <a:off x="6311775" y="3142841"/>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75" name="object 75"/>
            <p:cNvSpPr/>
            <p:nvPr/>
          </p:nvSpPr>
          <p:spPr>
            <a:xfrm>
              <a:off x="6311082" y="3142084"/>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76" name="object 76"/>
            <p:cNvSpPr/>
            <p:nvPr/>
          </p:nvSpPr>
          <p:spPr>
            <a:xfrm>
              <a:off x="6691524" y="2898935"/>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77" name="object 77"/>
            <p:cNvSpPr/>
            <p:nvPr/>
          </p:nvSpPr>
          <p:spPr>
            <a:xfrm>
              <a:off x="6690831" y="2898177"/>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78" name="object 78"/>
            <p:cNvSpPr/>
            <p:nvPr/>
          </p:nvSpPr>
          <p:spPr>
            <a:xfrm>
              <a:off x="7071271" y="2605035"/>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79" name="object 79"/>
            <p:cNvSpPr/>
            <p:nvPr/>
          </p:nvSpPr>
          <p:spPr>
            <a:xfrm>
              <a:off x="7070578" y="2604278"/>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80" name="object 80"/>
            <p:cNvSpPr/>
            <p:nvPr/>
          </p:nvSpPr>
          <p:spPr>
            <a:xfrm>
              <a:off x="7449633" y="2247507"/>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81" name="object 81"/>
            <p:cNvSpPr/>
            <p:nvPr/>
          </p:nvSpPr>
          <p:spPr>
            <a:xfrm>
              <a:off x="7448940" y="2246750"/>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82" name="object 82"/>
            <p:cNvSpPr/>
            <p:nvPr/>
          </p:nvSpPr>
          <p:spPr>
            <a:xfrm>
              <a:off x="7829381" y="1815748"/>
              <a:ext cx="45736" cy="49993"/>
            </a:xfrm>
            <a:custGeom>
              <a:avLst/>
              <a:gdLst/>
              <a:ahLst/>
              <a:cxnLst/>
              <a:rect l="l" t="t" r="r" b="b"/>
              <a:pathLst>
                <a:path w="45736" h="49993">
                  <a:moveTo>
                    <a:pt x="22868" y="0"/>
                  </a:moveTo>
                  <a:lnTo>
                    <a:pt x="0" y="24996"/>
                  </a:lnTo>
                  <a:lnTo>
                    <a:pt x="22868" y="49993"/>
                  </a:lnTo>
                  <a:lnTo>
                    <a:pt x="45736" y="24996"/>
                  </a:lnTo>
                  <a:lnTo>
                    <a:pt x="22868"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83" name="object 83"/>
            <p:cNvSpPr/>
            <p:nvPr/>
          </p:nvSpPr>
          <p:spPr>
            <a:xfrm>
              <a:off x="7828688" y="1814990"/>
              <a:ext cx="47121" cy="51508"/>
            </a:xfrm>
            <a:custGeom>
              <a:avLst/>
              <a:gdLst/>
              <a:ahLst/>
              <a:cxnLst/>
              <a:rect l="l" t="t" r="r" b="b"/>
              <a:pathLst>
                <a:path w="47121" h="51508">
                  <a:moveTo>
                    <a:pt x="23560" y="757"/>
                  </a:moveTo>
                  <a:lnTo>
                    <a:pt x="23560" y="0"/>
                  </a:lnTo>
                  <a:lnTo>
                    <a:pt x="23560" y="757"/>
                  </a:lnTo>
                  <a:lnTo>
                    <a:pt x="46429" y="25754"/>
                  </a:lnTo>
                  <a:lnTo>
                    <a:pt x="47121" y="25754"/>
                  </a:lnTo>
                  <a:lnTo>
                    <a:pt x="46429" y="25754"/>
                  </a:lnTo>
                  <a:lnTo>
                    <a:pt x="23560" y="50750"/>
                  </a:lnTo>
                  <a:lnTo>
                    <a:pt x="23560" y="51508"/>
                  </a:lnTo>
                  <a:lnTo>
                    <a:pt x="23560" y="50750"/>
                  </a:lnTo>
                  <a:lnTo>
                    <a:pt x="692" y="25754"/>
                  </a:lnTo>
                  <a:lnTo>
                    <a:pt x="0" y="25754"/>
                  </a:lnTo>
                  <a:lnTo>
                    <a:pt x="692" y="25754"/>
                  </a:lnTo>
                  <a:lnTo>
                    <a:pt x="23560" y="757"/>
                  </a:lnTo>
                  <a:close/>
                </a:path>
              </a:pathLst>
            </a:custGeom>
            <a:ln w="8668">
              <a:solidFill>
                <a:srgbClr val="BD4A47"/>
              </a:solidFill>
            </a:ln>
          </p:spPr>
          <p:txBody>
            <a:bodyPr wrap="square" lIns="0" tIns="0" rIns="0" bIns="0" rtlCol="0">
              <a:noAutofit/>
            </a:bodyPr>
            <a:lstStyle/>
            <a:p>
              <a:endParaRPr>
                <a:solidFill>
                  <a:prstClr val="black"/>
                </a:solidFill>
              </a:endParaRPr>
            </a:p>
          </p:txBody>
        </p:sp>
        <p:sp>
          <p:nvSpPr>
            <p:cNvPr id="84" name="object 84"/>
            <p:cNvSpPr txBox="1"/>
            <p:nvPr/>
          </p:nvSpPr>
          <p:spPr>
            <a:xfrm>
              <a:off x="1767465" y="4082832"/>
              <a:ext cx="142240" cy="171450"/>
            </a:xfrm>
            <a:prstGeom prst="rect">
              <a:avLst/>
            </a:prstGeom>
          </p:spPr>
          <p:txBody>
            <a:bodyPr vert="horz" wrap="square" lIns="0" tIns="0" rIns="0" bIns="0" rtlCol="0">
              <a:noAutofit/>
            </a:bodyPr>
            <a:lstStyle/>
            <a:p>
              <a:pPr marL="12700"/>
              <a:r>
                <a:rPr sz="1000" spc="-60" dirty="0">
                  <a:solidFill>
                    <a:prstClr val="black"/>
                  </a:solidFill>
                  <a:cs typeface="Calibri"/>
                </a:rPr>
                <a:t>32</a:t>
              </a:r>
              <a:endParaRPr sz="1000">
                <a:solidFill>
                  <a:prstClr val="black"/>
                </a:solidFill>
                <a:cs typeface="Calibri"/>
              </a:endParaRPr>
            </a:p>
          </p:txBody>
        </p:sp>
        <p:sp>
          <p:nvSpPr>
            <p:cNvPr id="85" name="object 85"/>
            <p:cNvSpPr txBox="1"/>
            <p:nvPr/>
          </p:nvSpPr>
          <p:spPr>
            <a:xfrm>
              <a:off x="2526083" y="3993146"/>
              <a:ext cx="142240" cy="171450"/>
            </a:xfrm>
            <a:prstGeom prst="rect">
              <a:avLst/>
            </a:prstGeom>
          </p:spPr>
          <p:txBody>
            <a:bodyPr vert="horz" wrap="square" lIns="0" tIns="0" rIns="0" bIns="0" rtlCol="0">
              <a:noAutofit/>
            </a:bodyPr>
            <a:lstStyle/>
            <a:p>
              <a:pPr marL="12700"/>
              <a:r>
                <a:rPr sz="1000" spc="-60" dirty="0">
                  <a:solidFill>
                    <a:prstClr val="black"/>
                  </a:solidFill>
                  <a:cs typeface="Calibri"/>
                </a:rPr>
                <a:t>92</a:t>
              </a:r>
              <a:endParaRPr sz="1000">
                <a:solidFill>
                  <a:prstClr val="black"/>
                </a:solidFill>
                <a:cs typeface="Calibri"/>
              </a:endParaRPr>
            </a:p>
          </p:txBody>
        </p:sp>
        <p:sp>
          <p:nvSpPr>
            <p:cNvPr id="86" name="object 86"/>
            <p:cNvSpPr txBox="1"/>
            <p:nvPr/>
          </p:nvSpPr>
          <p:spPr>
            <a:xfrm>
              <a:off x="4352291" y="3586232"/>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329</a:t>
              </a:r>
              <a:endParaRPr sz="1000">
                <a:solidFill>
                  <a:prstClr val="black"/>
                </a:solidFill>
                <a:cs typeface="Calibri"/>
              </a:endParaRPr>
            </a:p>
          </p:txBody>
        </p:sp>
        <p:sp>
          <p:nvSpPr>
            <p:cNvPr id="87" name="object 87"/>
            <p:cNvSpPr txBox="1"/>
            <p:nvPr/>
          </p:nvSpPr>
          <p:spPr>
            <a:xfrm>
              <a:off x="5869549" y="3126938"/>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636</a:t>
              </a:r>
              <a:endParaRPr sz="1000">
                <a:solidFill>
                  <a:prstClr val="black"/>
                </a:solidFill>
                <a:cs typeface="Calibri"/>
              </a:endParaRPr>
            </a:p>
          </p:txBody>
        </p:sp>
        <p:sp>
          <p:nvSpPr>
            <p:cNvPr id="88" name="object 88"/>
            <p:cNvSpPr txBox="1"/>
            <p:nvPr/>
          </p:nvSpPr>
          <p:spPr>
            <a:xfrm>
              <a:off x="6395399" y="3342944"/>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542</a:t>
              </a:r>
              <a:endParaRPr sz="1000">
                <a:solidFill>
                  <a:prstClr val="black"/>
                </a:solidFill>
                <a:cs typeface="Calibri"/>
              </a:endParaRPr>
            </a:p>
          </p:txBody>
        </p:sp>
        <p:sp>
          <p:nvSpPr>
            <p:cNvPr id="89" name="object 89"/>
            <p:cNvSpPr txBox="1"/>
            <p:nvPr/>
          </p:nvSpPr>
          <p:spPr>
            <a:xfrm>
              <a:off x="7162979" y="3382333"/>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540</a:t>
              </a:r>
              <a:endParaRPr sz="1000">
                <a:solidFill>
                  <a:prstClr val="black"/>
                </a:solidFill>
                <a:cs typeface="Calibri"/>
              </a:endParaRPr>
            </a:p>
          </p:txBody>
        </p:sp>
        <p:sp>
          <p:nvSpPr>
            <p:cNvPr id="90" name="object 90"/>
            <p:cNvSpPr txBox="1"/>
            <p:nvPr/>
          </p:nvSpPr>
          <p:spPr>
            <a:xfrm>
              <a:off x="7900530" y="3818625"/>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248</a:t>
              </a:r>
              <a:endParaRPr sz="1000">
                <a:solidFill>
                  <a:prstClr val="black"/>
                </a:solidFill>
                <a:cs typeface="Calibri"/>
              </a:endParaRPr>
            </a:p>
          </p:txBody>
        </p:sp>
        <p:sp>
          <p:nvSpPr>
            <p:cNvPr id="91" name="object 91"/>
            <p:cNvSpPr txBox="1"/>
            <p:nvPr/>
          </p:nvSpPr>
          <p:spPr>
            <a:xfrm>
              <a:off x="6281174" y="2978473"/>
              <a:ext cx="200025" cy="171450"/>
            </a:xfrm>
            <a:prstGeom prst="rect">
              <a:avLst/>
            </a:prstGeom>
          </p:spPr>
          <p:txBody>
            <a:bodyPr vert="horz" wrap="square" lIns="0" tIns="0" rIns="0" bIns="0" rtlCol="0">
              <a:noAutofit/>
            </a:bodyPr>
            <a:lstStyle/>
            <a:p>
              <a:pPr marL="12700"/>
              <a:r>
                <a:rPr sz="1000" spc="-60" dirty="0">
                  <a:solidFill>
                    <a:prstClr val="black"/>
                  </a:solidFill>
                  <a:cs typeface="Calibri"/>
                </a:rPr>
                <a:t>771</a:t>
              </a:r>
              <a:endParaRPr sz="1000">
                <a:solidFill>
                  <a:prstClr val="black"/>
                </a:solidFill>
                <a:cs typeface="Calibri"/>
              </a:endParaRPr>
            </a:p>
          </p:txBody>
        </p:sp>
        <p:sp>
          <p:nvSpPr>
            <p:cNvPr id="92" name="object 92"/>
            <p:cNvSpPr txBox="1"/>
            <p:nvPr/>
          </p:nvSpPr>
          <p:spPr>
            <a:xfrm>
              <a:off x="6861883" y="2499118"/>
              <a:ext cx="285115" cy="171450"/>
            </a:xfrm>
            <a:prstGeom prst="rect">
              <a:avLst/>
            </a:prstGeom>
          </p:spPr>
          <p:txBody>
            <a:bodyPr vert="horz" wrap="square" lIns="0" tIns="0" rIns="0" bIns="0" rtlCol="0">
              <a:noAutofit/>
            </a:bodyPr>
            <a:lstStyle/>
            <a:p>
              <a:pPr marL="12700"/>
              <a:r>
                <a:rPr sz="1000" spc="-55" dirty="0">
                  <a:solidFill>
                    <a:prstClr val="black"/>
                  </a:solidFill>
                  <a:cs typeface="Calibri"/>
                </a:rPr>
                <a:t>1</a:t>
              </a:r>
              <a:r>
                <a:rPr sz="1000" spc="-25" dirty="0">
                  <a:solidFill>
                    <a:prstClr val="black"/>
                  </a:solidFill>
                  <a:cs typeface="Calibri"/>
                </a:rPr>
                <a:t> </a:t>
              </a:r>
              <a:r>
                <a:rPr sz="1000" spc="-55" dirty="0">
                  <a:solidFill>
                    <a:prstClr val="black"/>
                  </a:solidFill>
                  <a:cs typeface="Calibri"/>
                </a:rPr>
                <a:t>131</a:t>
              </a:r>
              <a:endParaRPr sz="1000">
                <a:solidFill>
                  <a:prstClr val="black"/>
                </a:solidFill>
                <a:cs typeface="Calibri"/>
              </a:endParaRPr>
            </a:p>
          </p:txBody>
        </p:sp>
        <p:sp>
          <p:nvSpPr>
            <p:cNvPr id="93" name="object 93"/>
            <p:cNvSpPr txBox="1"/>
            <p:nvPr/>
          </p:nvSpPr>
          <p:spPr>
            <a:xfrm>
              <a:off x="1240530" y="1538389"/>
              <a:ext cx="6764655" cy="769620"/>
            </a:xfrm>
            <a:prstGeom prst="rect">
              <a:avLst/>
            </a:prstGeom>
          </p:spPr>
          <p:txBody>
            <a:bodyPr vert="horz" wrap="square" lIns="0" tIns="0" rIns="0" bIns="0" rtlCol="0">
              <a:noAutofit/>
            </a:bodyPr>
            <a:lstStyle/>
            <a:p>
              <a:pPr marL="12700"/>
              <a:r>
                <a:rPr sz="1000" spc="-55" dirty="0">
                  <a:solidFill>
                    <a:prstClr val="black"/>
                  </a:solidFill>
                  <a:cs typeface="Calibri"/>
                </a:rPr>
                <a:t>1</a:t>
              </a:r>
              <a:r>
                <a:rPr sz="1000" spc="-50" dirty="0">
                  <a:solidFill>
                    <a:prstClr val="black"/>
                  </a:solidFill>
                  <a:cs typeface="Calibri"/>
                </a:rPr>
                <a:t>8</a:t>
              </a:r>
              <a:r>
                <a:rPr sz="1000" spc="-55" dirty="0">
                  <a:solidFill>
                    <a:prstClr val="black"/>
                  </a:solidFill>
                  <a:cs typeface="Calibri"/>
                </a:rPr>
                <a:t>00</a:t>
              </a:r>
              <a:endParaRPr sz="1000" dirty="0">
                <a:solidFill>
                  <a:prstClr val="black"/>
                </a:solidFill>
                <a:cs typeface="Calibri"/>
              </a:endParaRPr>
            </a:p>
            <a:p>
              <a:pPr marR="12700" algn="r">
                <a:lnSpc>
                  <a:spcPts val="1065"/>
                </a:lnSpc>
              </a:pPr>
              <a:r>
                <a:rPr sz="1000" spc="-55" dirty="0">
                  <a:solidFill>
                    <a:prstClr val="black"/>
                  </a:solidFill>
                  <a:cs typeface="Calibri"/>
                </a:rPr>
                <a:t>1</a:t>
              </a:r>
              <a:r>
                <a:rPr sz="1000" spc="-25" dirty="0">
                  <a:solidFill>
                    <a:prstClr val="black"/>
                  </a:solidFill>
                  <a:cs typeface="Calibri"/>
                </a:rPr>
                <a:t> </a:t>
              </a:r>
              <a:r>
                <a:rPr sz="1000" spc="-55" dirty="0">
                  <a:solidFill>
                    <a:prstClr val="black"/>
                  </a:solidFill>
                  <a:cs typeface="Calibri"/>
                </a:rPr>
                <a:t>659</a:t>
              </a:r>
              <a:endParaRPr sz="1000" dirty="0">
                <a:solidFill>
                  <a:prstClr val="black"/>
                </a:solidFill>
                <a:cs typeface="Calibri"/>
              </a:endParaRPr>
            </a:p>
            <a:p>
              <a:pPr marL="12700">
                <a:spcBef>
                  <a:spcPts val="85"/>
                </a:spcBef>
              </a:pPr>
              <a:r>
                <a:rPr sz="1000" spc="-55" dirty="0">
                  <a:solidFill>
                    <a:prstClr val="black"/>
                  </a:solidFill>
                  <a:cs typeface="Calibri"/>
                </a:rPr>
                <a:t>1</a:t>
              </a:r>
              <a:r>
                <a:rPr sz="1000" spc="-50" dirty="0">
                  <a:solidFill>
                    <a:prstClr val="black"/>
                  </a:solidFill>
                  <a:cs typeface="Calibri"/>
                </a:rPr>
                <a:t>6</a:t>
              </a:r>
              <a:r>
                <a:rPr sz="1000" spc="-55" dirty="0">
                  <a:solidFill>
                    <a:prstClr val="black"/>
                  </a:solidFill>
                  <a:cs typeface="Calibri"/>
                </a:rPr>
                <a:t>00</a:t>
              </a:r>
              <a:endParaRPr sz="1000" dirty="0">
                <a:solidFill>
                  <a:prstClr val="black"/>
                </a:solidFill>
                <a:cs typeface="Calibri"/>
              </a:endParaRPr>
            </a:p>
            <a:p>
              <a:pPr>
                <a:lnSpc>
                  <a:spcPts val="1100"/>
                </a:lnSpc>
                <a:spcBef>
                  <a:spcPts val="57"/>
                </a:spcBef>
              </a:pPr>
              <a:endParaRPr sz="1100" dirty="0">
                <a:solidFill>
                  <a:prstClr val="black"/>
                </a:solidFill>
              </a:endParaRPr>
            </a:p>
            <a:p>
              <a:pPr marL="12700"/>
              <a:r>
                <a:rPr sz="1000" spc="-55" dirty="0">
                  <a:solidFill>
                    <a:prstClr val="black"/>
                  </a:solidFill>
                  <a:cs typeface="Calibri"/>
                </a:rPr>
                <a:t>1</a:t>
              </a:r>
              <a:r>
                <a:rPr sz="1000" spc="-50" dirty="0">
                  <a:solidFill>
                    <a:prstClr val="black"/>
                  </a:solidFill>
                  <a:cs typeface="Calibri"/>
                </a:rPr>
                <a:t>4</a:t>
              </a:r>
              <a:r>
                <a:rPr sz="1000" spc="-55" dirty="0">
                  <a:solidFill>
                    <a:prstClr val="black"/>
                  </a:solidFill>
                  <a:cs typeface="Calibri"/>
                </a:rPr>
                <a:t>00</a:t>
              </a:r>
              <a:endParaRPr sz="1000" dirty="0">
                <a:solidFill>
                  <a:prstClr val="black"/>
                </a:solidFill>
                <a:cs typeface="Calibri"/>
              </a:endParaRPr>
            </a:p>
          </p:txBody>
        </p:sp>
        <p:sp>
          <p:nvSpPr>
            <p:cNvPr id="94" name="object 94"/>
            <p:cNvSpPr txBox="1"/>
            <p:nvPr/>
          </p:nvSpPr>
          <p:spPr>
            <a:xfrm>
              <a:off x="1416268" y="4231296"/>
              <a:ext cx="83820" cy="171450"/>
            </a:xfrm>
            <a:prstGeom prst="rect">
              <a:avLst/>
            </a:prstGeom>
          </p:spPr>
          <p:txBody>
            <a:bodyPr vert="horz" wrap="square" lIns="0" tIns="0" rIns="0" bIns="0" rtlCol="0">
              <a:noAutofit/>
            </a:bodyPr>
            <a:lstStyle/>
            <a:p>
              <a:pPr marL="12700"/>
              <a:r>
                <a:rPr sz="1000" spc="-55" dirty="0">
                  <a:solidFill>
                    <a:prstClr val="black"/>
                  </a:solidFill>
                  <a:cs typeface="Calibri"/>
                </a:rPr>
                <a:t>0</a:t>
              </a:r>
              <a:endParaRPr sz="1000">
                <a:solidFill>
                  <a:prstClr val="black"/>
                </a:solidFill>
                <a:cs typeface="Calibri"/>
              </a:endParaRPr>
            </a:p>
          </p:txBody>
        </p:sp>
        <p:sp>
          <p:nvSpPr>
            <p:cNvPr id="95" name="object 95"/>
            <p:cNvSpPr txBox="1"/>
            <p:nvPr/>
          </p:nvSpPr>
          <p:spPr>
            <a:xfrm>
              <a:off x="1299017" y="3931942"/>
              <a:ext cx="201930" cy="171450"/>
            </a:xfrm>
            <a:prstGeom prst="rect">
              <a:avLst/>
            </a:prstGeom>
          </p:spPr>
          <p:txBody>
            <a:bodyPr vert="horz" wrap="square" lIns="0" tIns="0" rIns="0" bIns="0" rtlCol="0">
              <a:noAutofit/>
            </a:bodyPr>
            <a:lstStyle/>
            <a:p>
              <a:pPr marL="12700"/>
              <a:r>
                <a:rPr sz="1000" spc="-55" dirty="0">
                  <a:solidFill>
                    <a:prstClr val="black"/>
                  </a:solidFill>
                  <a:cs typeface="Calibri"/>
                </a:rPr>
                <a:t>2</a:t>
              </a:r>
              <a:r>
                <a:rPr sz="1000" spc="-50" dirty="0">
                  <a:solidFill>
                    <a:prstClr val="black"/>
                  </a:solidFill>
                  <a:cs typeface="Calibri"/>
                </a:rPr>
                <a:t>0</a:t>
              </a:r>
              <a:r>
                <a:rPr sz="1000" spc="-55" dirty="0">
                  <a:solidFill>
                    <a:prstClr val="black"/>
                  </a:solidFill>
                  <a:cs typeface="Calibri"/>
                </a:rPr>
                <a:t>0</a:t>
              </a:r>
              <a:endParaRPr sz="1000">
                <a:solidFill>
                  <a:prstClr val="black"/>
                </a:solidFill>
                <a:cs typeface="Calibri"/>
              </a:endParaRPr>
            </a:p>
          </p:txBody>
        </p:sp>
        <p:sp>
          <p:nvSpPr>
            <p:cNvPr id="96" name="object 96"/>
            <p:cNvSpPr txBox="1"/>
            <p:nvPr/>
          </p:nvSpPr>
          <p:spPr>
            <a:xfrm>
              <a:off x="1299017" y="3632892"/>
              <a:ext cx="201930" cy="171450"/>
            </a:xfrm>
            <a:prstGeom prst="rect">
              <a:avLst/>
            </a:prstGeom>
          </p:spPr>
          <p:txBody>
            <a:bodyPr vert="horz" wrap="square" lIns="0" tIns="0" rIns="0" bIns="0" rtlCol="0">
              <a:noAutofit/>
            </a:bodyPr>
            <a:lstStyle/>
            <a:p>
              <a:pPr marL="12700"/>
              <a:r>
                <a:rPr sz="1000" spc="-55" dirty="0">
                  <a:solidFill>
                    <a:prstClr val="black"/>
                  </a:solidFill>
                  <a:cs typeface="Calibri"/>
                </a:rPr>
                <a:t>4</a:t>
              </a:r>
              <a:r>
                <a:rPr sz="1000" spc="-50" dirty="0">
                  <a:solidFill>
                    <a:prstClr val="black"/>
                  </a:solidFill>
                  <a:cs typeface="Calibri"/>
                </a:rPr>
                <a:t>0</a:t>
              </a:r>
              <a:r>
                <a:rPr sz="1000" spc="-55" dirty="0">
                  <a:solidFill>
                    <a:prstClr val="black"/>
                  </a:solidFill>
                  <a:cs typeface="Calibri"/>
                </a:rPr>
                <a:t>0</a:t>
              </a:r>
              <a:endParaRPr sz="1000">
                <a:solidFill>
                  <a:prstClr val="black"/>
                </a:solidFill>
                <a:cs typeface="Calibri"/>
              </a:endParaRPr>
            </a:p>
          </p:txBody>
        </p:sp>
        <p:sp>
          <p:nvSpPr>
            <p:cNvPr id="97" name="object 97"/>
            <p:cNvSpPr txBox="1"/>
            <p:nvPr/>
          </p:nvSpPr>
          <p:spPr>
            <a:xfrm>
              <a:off x="1299017" y="3333601"/>
              <a:ext cx="201930" cy="171450"/>
            </a:xfrm>
            <a:prstGeom prst="rect">
              <a:avLst/>
            </a:prstGeom>
          </p:spPr>
          <p:txBody>
            <a:bodyPr vert="horz" wrap="square" lIns="0" tIns="0" rIns="0" bIns="0" rtlCol="0">
              <a:noAutofit/>
            </a:bodyPr>
            <a:lstStyle/>
            <a:p>
              <a:pPr marL="12700"/>
              <a:r>
                <a:rPr sz="1000" spc="-55" dirty="0">
                  <a:solidFill>
                    <a:prstClr val="black"/>
                  </a:solidFill>
                  <a:cs typeface="Calibri"/>
                </a:rPr>
                <a:t>6</a:t>
              </a:r>
              <a:r>
                <a:rPr sz="1000" spc="-50" dirty="0">
                  <a:solidFill>
                    <a:prstClr val="black"/>
                  </a:solidFill>
                  <a:cs typeface="Calibri"/>
                </a:rPr>
                <a:t>0</a:t>
              </a:r>
              <a:r>
                <a:rPr sz="1000" spc="-55" dirty="0">
                  <a:solidFill>
                    <a:prstClr val="black"/>
                  </a:solidFill>
                  <a:cs typeface="Calibri"/>
                </a:rPr>
                <a:t>0</a:t>
              </a:r>
              <a:endParaRPr sz="1000">
                <a:solidFill>
                  <a:prstClr val="black"/>
                </a:solidFill>
                <a:cs typeface="Calibri"/>
              </a:endParaRPr>
            </a:p>
          </p:txBody>
        </p:sp>
        <p:sp>
          <p:nvSpPr>
            <p:cNvPr id="98" name="object 98"/>
            <p:cNvSpPr txBox="1"/>
            <p:nvPr/>
          </p:nvSpPr>
          <p:spPr>
            <a:xfrm>
              <a:off x="1299017" y="3034147"/>
              <a:ext cx="201930" cy="171450"/>
            </a:xfrm>
            <a:prstGeom prst="rect">
              <a:avLst/>
            </a:prstGeom>
          </p:spPr>
          <p:txBody>
            <a:bodyPr vert="horz" wrap="square" lIns="0" tIns="0" rIns="0" bIns="0" rtlCol="0">
              <a:noAutofit/>
            </a:bodyPr>
            <a:lstStyle/>
            <a:p>
              <a:pPr marL="12700"/>
              <a:r>
                <a:rPr sz="1000" spc="-55" dirty="0">
                  <a:solidFill>
                    <a:prstClr val="black"/>
                  </a:solidFill>
                  <a:cs typeface="Calibri"/>
                </a:rPr>
                <a:t>8</a:t>
              </a:r>
              <a:r>
                <a:rPr sz="1000" spc="-50" dirty="0">
                  <a:solidFill>
                    <a:prstClr val="black"/>
                  </a:solidFill>
                  <a:cs typeface="Calibri"/>
                </a:rPr>
                <a:t>0</a:t>
              </a:r>
              <a:r>
                <a:rPr sz="1000" spc="-55" dirty="0">
                  <a:solidFill>
                    <a:prstClr val="black"/>
                  </a:solidFill>
                  <a:cs typeface="Calibri"/>
                </a:rPr>
                <a:t>0</a:t>
              </a:r>
              <a:endParaRPr sz="1000">
                <a:solidFill>
                  <a:prstClr val="black"/>
                </a:solidFill>
                <a:cs typeface="Calibri"/>
              </a:endParaRPr>
            </a:p>
          </p:txBody>
        </p:sp>
        <p:sp>
          <p:nvSpPr>
            <p:cNvPr id="99" name="object 99"/>
            <p:cNvSpPr txBox="1"/>
            <p:nvPr/>
          </p:nvSpPr>
          <p:spPr>
            <a:xfrm>
              <a:off x="1240530" y="2735197"/>
              <a:ext cx="259715" cy="171450"/>
            </a:xfrm>
            <a:prstGeom prst="rect">
              <a:avLst/>
            </a:prstGeom>
          </p:spPr>
          <p:txBody>
            <a:bodyPr vert="horz" wrap="square" lIns="0" tIns="0" rIns="0" bIns="0" rtlCol="0">
              <a:noAutofit/>
            </a:bodyPr>
            <a:lstStyle/>
            <a:p>
              <a:pPr marL="12700"/>
              <a:r>
                <a:rPr sz="1000" spc="-55" dirty="0">
                  <a:solidFill>
                    <a:prstClr val="black"/>
                  </a:solidFill>
                  <a:cs typeface="Calibri"/>
                </a:rPr>
                <a:t>1</a:t>
              </a:r>
              <a:r>
                <a:rPr sz="1000" spc="-50" dirty="0">
                  <a:solidFill>
                    <a:prstClr val="black"/>
                  </a:solidFill>
                  <a:cs typeface="Calibri"/>
                </a:rPr>
                <a:t>0</a:t>
              </a:r>
              <a:r>
                <a:rPr sz="1000" spc="-55" dirty="0">
                  <a:solidFill>
                    <a:prstClr val="black"/>
                  </a:solidFill>
                  <a:cs typeface="Calibri"/>
                </a:rPr>
                <a:t>00</a:t>
              </a:r>
              <a:endParaRPr sz="1000">
                <a:solidFill>
                  <a:prstClr val="black"/>
                </a:solidFill>
                <a:cs typeface="Calibri"/>
              </a:endParaRPr>
            </a:p>
          </p:txBody>
        </p:sp>
        <p:sp>
          <p:nvSpPr>
            <p:cNvPr id="100" name="object 100"/>
            <p:cNvSpPr txBox="1"/>
            <p:nvPr/>
          </p:nvSpPr>
          <p:spPr>
            <a:xfrm>
              <a:off x="1240530" y="2435743"/>
              <a:ext cx="259715" cy="171450"/>
            </a:xfrm>
            <a:prstGeom prst="rect">
              <a:avLst/>
            </a:prstGeom>
          </p:spPr>
          <p:txBody>
            <a:bodyPr vert="horz" wrap="square" lIns="0" tIns="0" rIns="0" bIns="0" rtlCol="0">
              <a:noAutofit/>
            </a:bodyPr>
            <a:lstStyle/>
            <a:p>
              <a:pPr marL="12700"/>
              <a:r>
                <a:rPr sz="1000" spc="-55" dirty="0">
                  <a:solidFill>
                    <a:prstClr val="black"/>
                  </a:solidFill>
                  <a:cs typeface="Calibri"/>
                </a:rPr>
                <a:t>1</a:t>
              </a:r>
              <a:r>
                <a:rPr sz="1000" spc="-50" dirty="0">
                  <a:solidFill>
                    <a:prstClr val="black"/>
                  </a:solidFill>
                  <a:cs typeface="Calibri"/>
                </a:rPr>
                <a:t>2</a:t>
              </a:r>
              <a:r>
                <a:rPr sz="1000" spc="-55" dirty="0">
                  <a:solidFill>
                    <a:prstClr val="black"/>
                  </a:solidFill>
                  <a:cs typeface="Calibri"/>
                </a:rPr>
                <a:t>00</a:t>
              </a:r>
              <a:endParaRPr sz="1000" dirty="0">
                <a:solidFill>
                  <a:prstClr val="black"/>
                </a:solidFill>
                <a:cs typeface="Calibri"/>
              </a:endParaRPr>
            </a:p>
          </p:txBody>
        </p:sp>
        <p:sp>
          <p:nvSpPr>
            <p:cNvPr id="101" name="object 101"/>
            <p:cNvSpPr/>
            <p:nvPr/>
          </p:nvSpPr>
          <p:spPr>
            <a:xfrm>
              <a:off x="3070753" y="4767635"/>
              <a:ext cx="291047" cy="0"/>
            </a:xfrm>
            <a:custGeom>
              <a:avLst/>
              <a:gdLst/>
              <a:ahLst/>
              <a:cxnLst/>
              <a:rect l="l" t="t" r="r" b="b"/>
              <a:pathLst>
                <a:path w="291047">
                  <a:moveTo>
                    <a:pt x="0" y="0"/>
                  </a:moveTo>
                  <a:lnTo>
                    <a:pt x="291047" y="0"/>
                  </a:lnTo>
                </a:path>
              </a:pathLst>
            </a:custGeom>
            <a:ln w="27269">
              <a:solidFill>
                <a:srgbClr val="497DBA"/>
              </a:solidFill>
            </a:ln>
          </p:spPr>
          <p:txBody>
            <a:bodyPr wrap="square" lIns="0" tIns="0" rIns="0" bIns="0" rtlCol="0">
              <a:noAutofit/>
            </a:bodyPr>
            <a:lstStyle/>
            <a:p>
              <a:endParaRPr>
                <a:solidFill>
                  <a:prstClr val="black"/>
                </a:solidFill>
              </a:endParaRPr>
            </a:p>
          </p:txBody>
        </p:sp>
        <p:sp>
          <p:nvSpPr>
            <p:cNvPr id="102" name="object 102"/>
            <p:cNvSpPr/>
            <p:nvPr/>
          </p:nvSpPr>
          <p:spPr>
            <a:xfrm>
              <a:off x="3193178" y="4742058"/>
              <a:ext cx="46198" cy="50498"/>
            </a:xfrm>
            <a:custGeom>
              <a:avLst/>
              <a:gdLst/>
              <a:ahLst/>
              <a:cxnLst/>
              <a:rect l="l" t="t" r="r" b="b"/>
              <a:pathLst>
                <a:path w="46198" h="50498">
                  <a:moveTo>
                    <a:pt x="23099" y="0"/>
                  </a:moveTo>
                  <a:lnTo>
                    <a:pt x="0" y="25249"/>
                  </a:lnTo>
                  <a:lnTo>
                    <a:pt x="23099" y="50498"/>
                  </a:lnTo>
                  <a:lnTo>
                    <a:pt x="46198" y="25249"/>
                  </a:lnTo>
                  <a:lnTo>
                    <a:pt x="23099" y="0"/>
                  </a:lnTo>
                  <a:close/>
                </a:path>
              </a:pathLst>
            </a:custGeom>
            <a:solidFill>
              <a:srgbClr val="4F81BC"/>
            </a:solidFill>
          </p:spPr>
          <p:txBody>
            <a:bodyPr wrap="square" lIns="0" tIns="0" rIns="0" bIns="0" rtlCol="0">
              <a:noAutofit/>
            </a:bodyPr>
            <a:lstStyle/>
            <a:p>
              <a:endParaRPr>
                <a:solidFill>
                  <a:prstClr val="black"/>
                </a:solidFill>
              </a:endParaRPr>
            </a:p>
          </p:txBody>
        </p:sp>
        <p:sp>
          <p:nvSpPr>
            <p:cNvPr id="103" name="object 103"/>
            <p:cNvSpPr/>
            <p:nvPr/>
          </p:nvSpPr>
          <p:spPr>
            <a:xfrm>
              <a:off x="3193178" y="4742058"/>
              <a:ext cx="46198" cy="50498"/>
            </a:xfrm>
            <a:custGeom>
              <a:avLst/>
              <a:gdLst/>
              <a:ahLst/>
              <a:cxnLst/>
              <a:rect l="l" t="t" r="r" b="b"/>
              <a:pathLst>
                <a:path w="46198" h="50498">
                  <a:moveTo>
                    <a:pt x="23099" y="0"/>
                  </a:moveTo>
                  <a:lnTo>
                    <a:pt x="46198" y="25249"/>
                  </a:lnTo>
                  <a:lnTo>
                    <a:pt x="23099" y="50498"/>
                  </a:lnTo>
                  <a:lnTo>
                    <a:pt x="0" y="25249"/>
                  </a:lnTo>
                  <a:lnTo>
                    <a:pt x="23099" y="0"/>
                  </a:lnTo>
                </a:path>
              </a:pathLst>
            </a:custGeom>
            <a:ln w="8668">
              <a:solidFill>
                <a:srgbClr val="497DBA"/>
              </a:solidFill>
            </a:ln>
          </p:spPr>
          <p:txBody>
            <a:bodyPr wrap="square" lIns="0" tIns="0" rIns="0" bIns="0" rtlCol="0">
              <a:noAutofit/>
            </a:bodyPr>
            <a:lstStyle/>
            <a:p>
              <a:endParaRPr>
                <a:solidFill>
                  <a:prstClr val="black"/>
                </a:solidFill>
              </a:endParaRPr>
            </a:p>
          </p:txBody>
        </p:sp>
        <p:sp>
          <p:nvSpPr>
            <p:cNvPr id="104" name="object 104"/>
            <p:cNvSpPr/>
            <p:nvPr/>
          </p:nvSpPr>
          <p:spPr>
            <a:xfrm>
              <a:off x="4435905" y="4767635"/>
              <a:ext cx="291047" cy="0"/>
            </a:xfrm>
            <a:custGeom>
              <a:avLst/>
              <a:gdLst/>
              <a:ahLst/>
              <a:cxnLst/>
              <a:rect l="l" t="t" r="r" b="b"/>
              <a:pathLst>
                <a:path w="291047">
                  <a:moveTo>
                    <a:pt x="0" y="0"/>
                  </a:moveTo>
                  <a:lnTo>
                    <a:pt x="291047" y="0"/>
                  </a:lnTo>
                </a:path>
              </a:pathLst>
            </a:custGeom>
            <a:ln w="27269">
              <a:solidFill>
                <a:srgbClr val="BD4A47"/>
              </a:solidFill>
              <a:prstDash val="lgDash"/>
            </a:ln>
          </p:spPr>
          <p:txBody>
            <a:bodyPr wrap="square" lIns="0" tIns="0" rIns="0" bIns="0" rtlCol="0">
              <a:noAutofit/>
            </a:bodyPr>
            <a:lstStyle/>
            <a:p>
              <a:endParaRPr>
                <a:solidFill>
                  <a:prstClr val="black"/>
                </a:solidFill>
              </a:endParaRPr>
            </a:p>
          </p:txBody>
        </p:sp>
        <p:sp>
          <p:nvSpPr>
            <p:cNvPr id="105" name="object 105"/>
            <p:cNvSpPr/>
            <p:nvPr/>
          </p:nvSpPr>
          <p:spPr>
            <a:xfrm>
              <a:off x="4558445" y="4742058"/>
              <a:ext cx="46198" cy="50498"/>
            </a:xfrm>
            <a:custGeom>
              <a:avLst/>
              <a:gdLst/>
              <a:ahLst/>
              <a:cxnLst/>
              <a:rect l="l" t="t" r="r" b="b"/>
              <a:pathLst>
                <a:path w="46198" h="50498">
                  <a:moveTo>
                    <a:pt x="23099" y="0"/>
                  </a:moveTo>
                  <a:lnTo>
                    <a:pt x="0" y="25249"/>
                  </a:lnTo>
                  <a:lnTo>
                    <a:pt x="23099" y="50498"/>
                  </a:lnTo>
                  <a:lnTo>
                    <a:pt x="46198" y="25249"/>
                  </a:lnTo>
                  <a:lnTo>
                    <a:pt x="23099" y="0"/>
                  </a:lnTo>
                  <a:close/>
                </a:path>
              </a:pathLst>
            </a:custGeom>
            <a:solidFill>
              <a:srgbClr val="C0504D"/>
            </a:solidFill>
          </p:spPr>
          <p:txBody>
            <a:bodyPr wrap="square" lIns="0" tIns="0" rIns="0" bIns="0" rtlCol="0">
              <a:noAutofit/>
            </a:bodyPr>
            <a:lstStyle/>
            <a:p>
              <a:endParaRPr>
                <a:solidFill>
                  <a:prstClr val="black"/>
                </a:solidFill>
              </a:endParaRPr>
            </a:p>
          </p:txBody>
        </p:sp>
        <p:sp>
          <p:nvSpPr>
            <p:cNvPr id="106" name="object 106"/>
            <p:cNvSpPr/>
            <p:nvPr/>
          </p:nvSpPr>
          <p:spPr>
            <a:xfrm>
              <a:off x="4558445" y="4742058"/>
              <a:ext cx="46198" cy="50498"/>
            </a:xfrm>
            <a:custGeom>
              <a:avLst/>
              <a:gdLst/>
              <a:ahLst/>
              <a:cxnLst/>
              <a:rect l="l" t="t" r="r" b="b"/>
              <a:pathLst>
                <a:path w="46198" h="50498">
                  <a:moveTo>
                    <a:pt x="23099" y="0"/>
                  </a:moveTo>
                  <a:lnTo>
                    <a:pt x="46198" y="25249"/>
                  </a:lnTo>
                  <a:lnTo>
                    <a:pt x="23099" y="50498"/>
                  </a:lnTo>
                  <a:lnTo>
                    <a:pt x="0" y="25249"/>
                  </a:lnTo>
                  <a:lnTo>
                    <a:pt x="23099" y="0"/>
                  </a:lnTo>
                </a:path>
              </a:pathLst>
            </a:custGeom>
            <a:ln w="8668">
              <a:solidFill>
                <a:srgbClr val="BD4A47"/>
              </a:solidFill>
            </a:ln>
          </p:spPr>
          <p:txBody>
            <a:bodyPr wrap="square" lIns="0" tIns="0" rIns="0" bIns="0" rtlCol="0">
              <a:noAutofit/>
            </a:bodyPr>
            <a:lstStyle/>
            <a:p>
              <a:endParaRPr>
                <a:solidFill>
                  <a:prstClr val="black"/>
                </a:solidFill>
              </a:endParaRPr>
            </a:p>
          </p:txBody>
        </p:sp>
        <p:sp>
          <p:nvSpPr>
            <p:cNvPr id="107" name="object 107"/>
            <p:cNvSpPr txBox="1"/>
            <p:nvPr/>
          </p:nvSpPr>
          <p:spPr>
            <a:xfrm>
              <a:off x="1648551" y="4399165"/>
              <a:ext cx="4446905" cy="453390"/>
            </a:xfrm>
            <a:prstGeom prst="rect">
              <a:avLst/>
            </a:prstGeom>
          </p:spPr>
          <p:txBody>
            <a:bodyPr vert="horz" wrap="square" lIns="0" tIns="0" rIns="0" bIns="0" rtlCol="0">
              <a:noAutofit/>
            </a:bodyPr>
            <a:lstStyle/>
            <a:p>
              <a:pPr marL="12700">
                <a:tabLst>
                  <a:tab pos="391795" algn="l"/>
                  <a:tab pos="770890" algn="l"/>
                  <a:tab pos="1150620" algn="l"/>
                  <a:tab pos="1529715" algn="l"/>
                  <a:tab pos="1908810" algn="l"/>
                  <a:tab pos="2288540" algn="l"/>
                  <a:tab pos="2667635" algn="l"/>
                  <a:tab pos="3046730" algn="l"/>
                  <a:tab pos="3426460" algn="l"/>
                  <a:tab pos="3805554" algn="l"/>
                  <a:tab pos="4185285" algn="l"/>
                </a:tabLst>
              </a:pPr>
              <a:r>
                <a:rPr sz="1050" spc="-60" dirty="0">
                  <a:solidFill>
                    <a:prstClr val="black"/>
                  </a:solidFill>
                  <a:cs typeface="Calibri"/>
                </a:rPr>
                <a:t>1</a:t>
              </a:r>
              <a:r>
                <a:rPr sz="1050" spc="-50" dirty="0">
                  <a:solidFill>
                    <a:prstClr val="black"/>
                  </a:solidFill>
                  <a:cs typeface="Calibri"/>
                </a:rPr>
                <a:t>9</a:t>
              </a:r>
              <a:r>
                <a:rPr sz="1050" spc="-60" dirty="0">
                  <a:solidFill>
                    <a:prstClr val="black"/>
                  </a:solidFill>
                  <a:cs typeface="Calibri"/>
                </a:rPr>
                <a:t>9</a:t>
              </a:r>
              <a:r>
                <a:rPr sz="1050" spc="-50" dirty="0">
                  <a:solidFill>
                    <a:prstClr val="black"/>
                  </a:solidFill>
                  <a:cs typeface="Calibri"/>
                </a:rPr>
                <a:t>8	</a:t>
              </a:r>
              <a:r>
                <a:rPr sz="1050" spc="-60" dirty="0">
                  <a:solidFill>
                    <a:prstClr val="black"/>
                  </a:solidFill>
                  <a:cs typeface="Calibri"/>
                </a:rPr>
                <a:t>1</a:t>
              </a:r>
              <a:r>
                <a:rPr sz="1050" spc="-50" dirty="0">
                  <a:solidFill>
                    <a:prstClr val="black"/>
                  </a:solidFill>
                  <a:cs typeface="Calibri"/>
                </a:rPr>
                <a:t>9</a:t>
              </a:r>
              <a:r>
                <a:rPr sz="1050" spc="-60" dirty="0">
                  <a:solidFill>
                    <a:prstClr val="black"/>
                  </a:solidFill>
                  <a:cs typeface="Calibri"/>
                </a:rPr>
                <a:t>9</a:t>
              </a:r>
              <a:r>
                <a:rPr sz="1050" spc="-50" dirty="0">
                  <a:solidFill>
                    <a:prstClr val="black"/>
                  </a:solidFill>
                  <a:cs typeface="Calibri"/>
                </a:rPr>
                <a:t>9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0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1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2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3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4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5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6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7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8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0</a:t>
              </a:r>
              <a:r>
                <a:rPr sz="1050" spc="-50" dirty="0">
                  <a:solidFill>
                    <a:prstClr val="black"/>
                  </a:solidFill>
                  <a:cs typeface="Calibri"/>
                </a:rPr>
                <a:t>9</a:t>
              </a:r>
              <a:endParaRPr sz="1050" dirty="0">
                <a:solidFill>
                  <a:prstClr val="black"/>
                </a:solidFill>
                <a:cs typeface="Calibri"/>
              </a:endParaRPr>
            </a:p>
            <a:p>
              <a:pPr>
                <a:lnSpc>
                  <a:spcPts val="850"/>
                </a:lnSpc>
                <a:spcBef>
                  <a:spcPts val="46"/>
                </a:spcBef>
              </a:pPr>
              <a:endParaRPr sz="850" dirty="0">
                <a:solidFill>
                  <a:prstClr val="black"/>
                </a:solidFill>
              </a:endParaRPr>
            </a:p>
            <a:p>
              <a:pPr marL="1744980">
                <a:tabLst>
                  <a:tab pos="3110230" algn="l"/>
                </a:tabLst>
              </a:pPr>
              <a:r>
                <a:rPr sz="1050" spc="-40" dirty="0">
                  <a:solidFill>
                    <a:prstClr val="black"/>
                  </a:solidFill>
                  <a:cs typeface="Calibri"/>
                </a:rPr>
                <a:t>L</a:t>
              </a:r>
              <a:r>
                <a:rPr sz="1050" spc="-60" dirty="0">
                  <a:solidFill>
                    <a:prstClr val="black"/>
                  </a:solidFill>
                  <a:cs typeface="Calibri"/>
                </a:rPr>
                <a:t>o</a:t>
              </a:r>
              <a:r>
                <a:rPr sz="1050" spc="-50" dirty="0">
                  <a:solidFill>
                    <a:prstClr val="black"/>
                  </a:solidFill>
                  <a:cs typeface="Calibri"/>
                </a:rPr>
                <a:t>a</a:t>
              </a:r>
              <a:r>
                <a:rPr sz="1050" spc="-60" dirty="0">
                  <a:solidFill>
                    <a:prstClr val="black"/>
                  </a:solidFill>
                  <a:cs typeface="Calibri"/>
                </a:rPr>
                <a:t>n</a:t>
              </a:r>
              <a:r>
                <a:rPr sz="1050" spc="-40" dirty="0">
                  <a:solidFill>
                    <a:prstClr val="black"/>
                  </a:solidFill>
                  <a:cs typeface="Calibri"/>
                </a:rPr>
                <a:t>s</a:t>
              </a:r>
              <a:r>
                <a:rPr sz="1050" spc="-30" dirty="0">
                  <a:solidFill>
                    <a:prstClr val="black"/>
                  </a:solidFill>
                  <a:cs typeface="Calibri"/>
                </a:rPr>
                <a:t> </a:t>
              </a:r>
              <a:r>
                <a:rPr sz="1050" spc="-45" dirty="0">
                  <a:solidFill>
                    <a:prstClr val="black"/>
                  </a:solidFill>
                  <a:cs typeface="Calibri"/>
                </a:rPr>
                <a:t>rec</a:t>
              </a:r>
              <a:r>
                <a:rPr sz="1050" spc="-60" dirty="0">
                  <a:solidFill>
                    <a:prstClr val="black"/>
                  </a:solidFill>
                  <a:cs typeface="Calibri"/>
                </a:rPr>
                <a:t>o</a:t>
              </a:r>
              <a:r>
                <a:rPr sz="1050" spc="-55" dirty="0">
                  <a:solidFill>
                    <a:prstClr val="black"/>
                  </a:solidFill>
                  <a:cs typeface="Calibri"/>
                </a:rPr>
                <a:t>v</a:t>
              </a:r>
              <a:r>
                <a:rPr sz="1050" spc="-40" dirty="0">
                  <a:solidFill>
                    <a:prstClr val="black"/>
                  </a:solidFill>
                  <a:cs typeface="Calibri"/>
                </a:rPr>
                <a:t>er</a:t>
              </a:r>
              <a:r>
                <a:rPr sz="1050" spc="-60" dirty="0">
                  <a:solidFill>
                    <a:prstClr val="black"/>
                  </a:solidFill>
                  <a:cs typeface="Calibri"/>
                </a:rPr>
                <a:t>e</a:t>
              </a:r>
              <a:r>
                <a:rPr sz="1050" spc="-50" dirty="0">
                  <a:solidFill>
                    <a:prstClr val="black"/>
                  </a:solidFill>
                  <a:cs typeface="Calibri"/>
                </a:rPr>
                <a:t>d	</a:t>
              </a:r>
              <a:r>
                <a:rPr sz="1050" spc="-65" dirty="0">
                  <a:solidFill>
                    <a:prstClr val="black"/>
                  </a:solidFill>
                  <a:cs typeface="Calibri"/>
                </a:rPr>
                <a:t>N</a:t>
              </a:r>
              <a:r>
                <a:rPr sz="1050" spc="-55" dirty="0">
                  <a:solidFill>
                    <a:prstClr val="black"/>
                  </a:solidFill>
                  <a:cs typeface="Calibri"/>
                </a:rPr>
                <a:t>o</a:t>
              </a:r>
              <a:r>
                <a:rPr sz="1050" spc="-45" dirty="0">
                  <a:solidFill>
                    <a:prstClr val="black"/>
                  </a:solidFill>
                  <a:cs typeface="Calibri"/>
                </a:rPr>
                <a:t>r</a:t>
              </a:r>
              <a:r>
                <a:rPr sz="1050" spc="-85" dirty="0">
                  <a:solidFill>
                    <a:prstClr val="black"/>
                  </a:solidFill>
                  <a:cs typeface="Calibri"/>
                </a:rPr>
                <a:t>m</a:t>
              </a:r>
              <a:r>
                <a:rPr sz="1050" spc="-35" dirty="0">
                  <a:solidFill>
                    <a:prstClr val="black"/>
                  </a:solidFill>
                  <a:cs typeface="Calibri"/>
                </a:rPr>
                <a:t>al</a:t>
              </a:r>
              <a:r>
                <a:rPr sz="1050" spc="-25" dirty="0">
                  <a:solidFill>
                    <a:prstClr val="black"/>
                  </a:solidFill>
                  <a:cs typeface="Calibri"/>
                </a:rPr>
                <a:t> </a:t>
              </a:r>
              <a:r>
                <a:rPr sz="1050" spc="-40" dirty="0">
                  <a:solidFill>
                    <a:prstClr val="black"/>
                  </a:solidFill>
                  <a:cs typeface="Calibri"/>
                </a:rPr>
                <a:t>t</a:t>
              </a:r>
              <a:r>
                <a:rPr sz="1050" spc="-35" dirty="0">
                  <a:solidFill>
                    <a:prstClr val="black"/>
                  </a:solidFill>
                  <a:cs typeface="Calibri"/>
                </a:rPr>
                <a:t>r</a:t>
              </a:r>
              <a:r>
                <a:rPr sz="1050" spc="-60" dirty="0">
                  <a:solidFill>
                    <a:prstClr val="black"/>
                  </a:solidFill>
                  <a:cs typeface="Calibri"/>
                </a:rPr>
                <a:t>e</a:t>
              </a:r>
              <a:r>
                <a:rPr sz="1050" spc="-55" dirty="0">
                  <a:solidFill>
                    <a:prstClr val="black"/>
                  </a:solidFill>
                  <a:cs typeface="Calibri"/>
                </a:rPr>
                <a:t>n</a:t>
              </a:r>
              <a:r>
                <a:rPr sz="1050" spc="-50" dirty="0">
                  <a:solidFill>
                    <a:prstClr val="black"/>
                  </a:solidFill>
                  <a:cs typeface="Calibri"/>
                </a:rPr>
                <a:t>d</a:t>
              </a:r>
              <a:r>
                <a:rPr sz="1050" spc="-25" dirty="0">
                  <a:solidFill>
                    <a:prstClr val="black"/>
                  </a:solidFill>
                  <a:cs typeface="Calibri"/>
                </a:rPr>
                <a:t> </a:t>
              </a:r>
              <a:r>
                <a:rPr sz="1050" spc="-40" dirty="0">
                  <a:solidFill>
                    <a:prstClr val="black"/>
                  </a:solidFill>
                  <a:cs typeface="Calibri"/>
                </a:rPr>
                <a:t>in</a:t>
              </a:r>
              <a:r>
                <a:rPr sz="1050" spc="-30" dirty="0">
                  <a:solidFill>
                    <a:prstClr val="black"/>
                  </a:solidFill>
                  <a:cs typeface="Calibri"/>
                </a:rPr>
                <a:t> </a:t>
              </a:r>
              <a:r>
                <a:rPr sz="1050" spc="-45" dirty="0">
                  <a:solidFill>
                    <a:prstClr val="black"/>
                  </a:solidFill>
                  <a:cs typeface="Calibri"/>
                </a:rPr>
                <a:t>rec</a:t>
              </a:r>
              <a:r>
                <a:rPr sz="1050" spc="-60" dirty="0">
                  <a:solidFill>
                    <a:prstClr val="black"/>
                  </a:solidFill>
                  <a:cs typeface="Calibri"/>
                </a:rPr>
                <a:t>o</a:t>
              </a:r>
              <a:r>
                <a:rPr sz="1050" spc="-55" dirty="0">
                  <a:solidFill>
                    <a:prstClr val="black"/>
                  </a:solidFill>
                  <a:cs typeface="Calibri"/>
                </a:rPr>
                <a:t>v</a:t>
              </a:r>
              <a:r>
                <a:rPr sz="1050" spc="-50" dirty="0">
                  <a:solidFill>
                    <a:prstClr val="black"/>
                  </a:solidFill>
                  <a:cs typeface="Calibri"/>
                </a:rPr>
                <a:t>e</a:t>
              </a:r>
              <a:r>
                <a:rPr sz="1050" spc="-45" dirty="0">
                  <a:solidFill>
                    <a:prstClr val="black"/>
                  </a:solidFill>
                  <a:cs typeface="Calibri"/>
                </a:rPr>
                <a:t>r</a:t>
              </a:r>
              <a:r>
                <a:rPr sz="1050" spc="-20" dirty="0">
                  <a:solidFill>
                    <a:prstClr val="black"/>
                  </a:solidFill>
                  <a:cs typeface="Calibri"/>
                </a:rPr>
                <a:t>i</a:t>
              </a:r>
              <a:r>
                <a:rPr sz="1050" spc="-60" dirty="0">
                  <a:solidFill>
                    <a:prstClr val="black"/>
                  </a:solidFill>
                  <a:cs typeface="Calibri"/>
                </a:rPr>
                <a:t>e</a:t>
              </a:r>
              <a:r>
                <a:rPr sz="1050" spc="-40" dirty="0">
                  <a:solidFill>
                    <a:prstClr val="black"/>
                  </a:solidFill>
                  <a:cs typeface="Calibri"/>
                </a:rPr>
                <a:t>s</a:t>
              </a:r>
              <a:endParaRPr sz="1050" dirty="0">
                <a:solidFill>
                  <a:prstClr val="black"/>
                </a:solidFill>
                <a:cs typeface="Calibri"/>
              </a:endParaRPr>
            </a:p>
          </p:txBody>
        </p:sp>
        <p:sp>
          <p:nvSpPr>
            <p:cNvPr id="108" name="object 108"/>
            <p:cNvSpPr txBox="1"/>
            <p:nvPr/>
          </p:nvSpPr>
          <p:spPr>
            <a:xfrm>
              <a:off x="6200789" y="4399165"/>
              <a:ext cx="1788795" cy="179705"/>
            </a:xfrm>
            <a:prstGeom prst="rect">
              <a:avLst/>
            </a:prstGeom>
          </p:spPr>
          <p:txBody>
            <a:bodyPr vert="horz" wrap="square" lIns="0" tIns="0" rIns="0" bIns="0" rtlCol="0">
              <a:noAutofit/>
            </a:bodyPr>
            <a:lstStyle/>
            <a:p>
              <a:pPr marL="12700">
                <a:tabLst>
                  <a:tab pos="391795" algn="l"/>
                  <a:tab pos="770890" algn="l"/>
                  <a:tab pos="1149985" algn="l"/>
                  <a:tab pos="1529715" algn="l"/>
                </a:tabLst>
              </a:pP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1</a:t>
              </a:r>
              <a:r>
                <a:rPr sz="1050" spc="-50" dirty="0">
                  <a:solidFill>
                    <a:prstClr val="black"/>
                  </a:solidFill>
                  <a:cs typeface="Calibri"/>
                </a:rPr>
                <a:t>0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1</a:t>
              </a:r>
              <a:r>
                <a:rPr sz="1050" spc="-50" dirty="0">
                  <a:solidFill>
                    <a:prstClr val="black"/>
                  </a:solidFill>
                  <a:cs typeface="Calibri"/>
                </a:rPr>
                <a:t>1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1</a:t>
              </a:r>
              <a:r>
                <a:rPr sz="1050" spc="-50" dirty="0">
                  <a:solidFill>
                    <a:prstClr val="black"/>
                  </a:solidFill>
                  <a:cs typeface="Calibri"/>
                </a:rPr>
                <a:t>2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1</a:t>
              </a:r>
              <a:r>
                <a:rPr sz="1050" spc="-50" dirty="0">
                  <a:solidFill>
                    <a:prstClr val="black"/>
                  </a:solidFill>
                  <a:cs typeface="Calibri"/>
                </a:rPr>
                <a:t>3	</a:t>
              </a:r>
              <a:r>
                <a:rPr sz="1050" spc="-60" dirty="0">
                  <a:solidFill>
                    <a:prstClr val="black"/>
                  </a:solidFill>
                  <a:cs typeface="Calibri"/>
                </a:rPr>
                <a:t>2</a:t>
              </a:r>
              <a:r>
                <a:rPr sz="1050" spc="-50" dirty="0">
                  <a:solidFill>
                    <a:prstClr val="black"/>
                  </a:solidFill>
                  <a:cs typeface="Calibri"/>
                </a:rPr>
                <a:t>0</a:t>
              </a:r>
              <a:r>
                <a:rPr sz="1050" spc="-60" dirty="0">
                  <a:solidFill>
                    <a:prstClr val="black"/>
                  </a:solidFill>
                  <a:cs typeface="Calibri"/>
                </a:rPr>
                <a:t>1</a:t>
              </a:r>
              <a:r>
                <a:rPr sz="1050" spc="-50" dirty="0">
                  <a:solidFill>
                    <a:prstClr val="black"/>
                  </a:solidFill>
                  <a:cs typeface="Calibri"/>
                </a:rPr>
                <a:t>4</a:t>
              </a:r>
              <a:endParaRPr sz="1050">
                <a:solidFill>
                  <a:prstClr val="black"/>
                </a:solidFill>
                <a:cs typeface="Calibri"/>
              </a:endParaRPr>
            </a:p>
          </p:txBody>
        </p:sp>
        <p:sp>
          <p:nvSpPr>
            <p:cNvPr id="109" name="object 109"/>
            <p:cNvSpPr txBox="1"/>
            <p:nvPr/>
          </p:nvSpPr>
          <p:spPr>
            <a:xfrm>
              <a:off x="885312" y="1259961"/>
              <a:ext cx="156210" cy="740410"/>
            </a:xfrm>
            <a:prstGeom prst="rect">
              <a:avLst/>
            </a:prstGeom>
          </p:spPr>
          <p:txBody>
            <a:bodyPr vert="vert270" wrap="square" lIns="0" tIns="0" rIns="0" bIns="0" rtlCol="0">
              <a:noAutofit/>
            </a:bodyPr>
            <a:lstStyle/>
            <a:p>
              <a:pPr marL="12700"/>
              <a:r>
                <a:rPr sz="900" b="1" dirty="0">
                  <a:solidFill>
                    <a:prstClr val="black"/>
                  </a:solidFill>
                  <a:cs typeface="Calibri"/>
                </a:rPr>
                <a:t>Rand</a:t>
              </a:r>
              <a:r>
                <a:rPr sz="900" b="1" spc="15" dirty="0">
                  <a:solidFill>
                    <a:prstClr val="black"/>
                  </a:solidFill>
                  <a:cs typeface="Calibri"/>
                </a:rPr>
                <a:t> </a:t>
              </a:r>
              <a:r>
                <a:rPr sz="900" b="1" spc="5" dirty="0">
                  <a:solidFill>
                    <a:prstClr val="black"/>
                  </a:solidFill>
                  <a:cs typeface="Calibri"/>
                </a:rPr>
                <a:t>M</a:t>
              </a:r>
              <a:r>
                <a:rPr sz="900" b="1" spc="-5" dirty="0">
                  <a:solidFill>
                    <a:prstClr val="black"/>
                  </a:solidFill>
                  <a:cs typeface="Calibri"/>
                </a:rPr>
                <a:t>illi</a:t>
              </a:r>
              <a:r>
                <a:rPr sz="900" b="1" dirty="0">
                  <a:solidFill>
                    <a:prstClr val="black"/>
                  </a:solidFill>
                  <a:cs typeface="Calibri"/>
                </a:rPr>
                <a:t>ons</a:t>
              </a:r>
              <a:endParaRPr sz="900" dirty="0">
                <a:solidFill>
                  <a:prstClr val="black"/>
                </a:solidFill>
                <a:cs typeface="Calibri"/>
              </a:endParaRPr>
            </a:p>
          </p:txBody>
        </p:sp>
        <p:sp>
          <p:nvSpPr>
            <p:cNvPr id="111" name="object 111"/>
            <p:cNvSpPr/>
            <p:nvPr/>
          </p:nvSpPr>
          <p:spPr>
            <a:xfrm>
              <a:off x="2552411" y="4188925"/>
              <a:ext cx="4735" cy="139539"/>
            </a:xfrm>
            <a:custGeom>
              <a:avLst/>
              <a:gdLst/>
              <a:ahLst/>
              <a:cxnLst/>
              <a:rect l="l" t="t" r="r" b="b"/>
              <a:pathLst>
                <a:path w="4735" h="139539">
                  <a:moveTo>
                    <a:pt x="4735" y="0"/>
                  </a:moveTo>
                  <a:lnTo>
                    <a:pt x="0" y="139539"/>
                  </a:lnTo>
                </a:path>
              </a:pathLst>
            </a:custGeom>
            <a:ln w="8316">
              <a:solidFill>
                <a:srgbClr val="497DBA"/>
              </a:solidFill>
            </a:ln>
          </p:spPr>
          <p:txBody>
            <a:bodyPr wrap="square" lIns="0" tIns="0" rIns="0" bIns="0" rtlCol="0">
              <a:noAutofit/>
            </a:bodyPr>
            <a:lstStyle/>
            <a:p>
              <a:endParaRPr>
                <a:solidFill>
                  <a:prstClr val="black"/>
                </a:solidFill>
              </a:endParaRPr>
            </a:p>
          </p:txBody>
        </p:sp>
        <p:sp>
          <p:nvSpPr>
            <p:cNvPr id="112" name="object 112"/>
            <p:cNvSpPr/>
            <p:nvPr/>
          </p:nvSpPr>
          <p:spPr>
            <a:xfrm>
              <a:off x="4434519" y="3838972"/>
              <a:ext cx="2078" cy="481046"/>
            </a:xfrm>
            <a:custGeom>
              <a:avLst/>
              <a:gdLst/>
              <a:ahLst/>
              <a:cxnLst/>
              <a:rect l="l" t="t" r="r" b="b"/>
              <a:pathLst>
                <a:path w="2078" h="481046">
                  <a:moveTo>
                    <a:pt x="0" y="0"/>
                  </a:moveTo>
                  <a:lnTo>
                    <a:pt x="2078" y="481046"/>
                  </a:lnTo>
                </a:path>
              </a:pathLst>
            </a:custGeom>
            <a:ln w="8315">
              <a:solidFill>
                <a:srgbClr val="497DBA"/>
              </a:solidFill>
            </a:ln>
          </p:spPr>
          <p:txBody>
            <a:bodyPr wrap="square" lIns="0" tIns="0" rIns="0" bIns="0" rtlCol="0">
              <a:noAutofit/>
            </a:bodyPr>
            <a:lstStyle/>
            <a:p>
              <a:endParaRPr>
                <a:solidFill>
                  <a:prstClr val="black"/>
                </a:solidFill>
              </a:endParaRPr>
            </a:p>
          </p:txBody>
        </p:sp>
        <p:sp>
          <p:nvSpPr>
            <p:cNvPr id="113" name="object 113"/>
            <p:cNvSpPr/>
            <p:nvPr/>
          </p:nvSpPr>
          <p:spPr>
            <a:xfrm>
              <a:off x="7843933" y="1828625"/>
              <a:ext cx="6467" cy="2501834"/>
            </a:xfrm>
            <a:custGeom>
              <a:avLst/>
              <a:gdLst/>
              <a:ahLst/>
              <a:cxnLst/>
              <a:rect l="l" t="t" r="r" b="b"/>
              <a:pathLst>
                <a:path w="6467" h="2501834">
                  <a:moveTo>
                    <a:pt x="6467" y="0"/>
                  </a:moveTo>
                  <a:lnTo>
                    <a:pt x="0" y="2501834"/>
                  </a:lnTo>
                </a:path>
              </a:pathLst>
            </a:custGeom>
            <a:ln w="8315">
              <a:solidFill>
                <a:srgbClr val="497DBA"/>
              </a:solidFill>
            </a:ln>
          </p:spPr>
          <p:txBody>
            <a:bodyPr wrap="square" lIns="0" tIns="0" rIns="0" bIns="0" rtlCol="0">
              <a:noAutofit/>
            </a:bodyPr>
            <a:lstStyle/>
            <a:p>
              <a:endParaRPr>
                <a:solidFill>
                  <a:prstClr val="black"/>
                </a:solidFill>
              </a:endParaRPr>
            </a:p>
          </p:txBody>
        </p:sp>
        <p:sp>
          <p:nvSpPr>
            <p:cNvPr id="114" name="object 114"/>
            <p:cNvSpPr/>
            <p:nvPr/>
          </p:nvSpPr>
          <p:spPr>
            <a:xfrm>
              <a:off x="6345731" y="3195107"/>
              <a:ext cx="6467" cy="1123964"/>
            </a:xfrm>
            <a:custGeom>
              <a:avLst/>
              <a:gdLst/>
              <a:ahLst/>
              <a:cxnLst/>
              <a:rect l="l" t="t" r="r" b="b"/>
              <a:pathLst>
                <a:path w="6467" h="1123964">
                  <a:moveTo>
                    <a:pt x="0" y="0"/>
                  </a:moveTo>
                  <a:lnTo>
                    <a:pt x="6467" y="1123964"/>
                  </a:lnTo>
                </a:path>
              </a:pathLst>
            </a:custGeom>
            <a:ln w="8315">
              <a:solidFill>
                <a:srgbClr val="497DBA"/>
              </a:solidFill>
            </a:ln>
          </p:spPr>
          <p:txBody>
            <a:bodyPr wrap="square" lIns="0" tIns="0" rIns="0" bIns="0" rtlCol="0">
              <a:noAutofit/>
            </a:bodyPr>
            <a:lstStyle/>
            <a:p>
              <a:endParaRPr>
                <a:solidFill>
                  <a:prstClr val="black"/>
                </a:solidFill>
              </a:endParaRPr>
            </a:p>
          </p:txBody>
        </p:sp>
        <p:sp>
          <p:nvSpPr>
            <p:cNvPr id="115" name="object 115"/>
            <p:cNvSpPr/>
            <p:nvPr/>
          </p:nvSpPr>
          <p:spPr>
            <a:xfrm>
              <a:off x="7096911" y="2649726"/>
              <a:ext cx="5428" cy="1679899"/>
            </a:xfrm>
            <a:custGeom>
              <a:avLst/>
              <a:gdLst/>
              <a:ahLst/>
              <a:cxnLst/>
              <a:rect l="l" t="t" r="r" b="b"/>
              <a:pathLst>
                <a:path w="5428" h="1679899">
                  <a:moveTo>
                    <a:pt x="0" y="0"/>
                  </a:moveTo>
                  <a:lnTo>
                    <a:pt x="5428" y="1679899"/>
                  </a:lnTo>
                </a:path>
              </a:pathLst>
            </a:custGeom>
            <a:ln w="8315">
              <a:solidFill>
                <a:srgbClr val="497DBA"/>
              </a:solidFill>
            </a:ln>
          </p:spPr>
          <p:txBody>
            <a:bodyPr wrap="square" lIns="0" tIns="0" rIns="0" bIns="0" rtlCol="0">
              <a:noAutofit/>
            </a:bodyPr>
            <a:lstStyle/>
            <a:p>
              <a:endParaRPr>
                <a:solidFill>
                  <a:prstClr val="black"/>
                </a:solidFill>
              </a:endParaRPr>
            </a:p>
          </p:txBody>
        </p:sp>
        <p:sp>
          <p:nvSpPr>
            <p:cNvPr id="116" name="object 116"/>
            <p:cNvSpPr/>
            <p:nvPr/>
          </p:nvSpPr>
          <p:spPr>
            <a:xfrm>
              <a:off x="5936879" y="3352662"/>
              <a:ext cx="1270" cy="981799"/>
            </a:xfrm>
            <a:custGeom>
              <a:avLst/>
              <a:gdLst/>
              <a:ahLst/>
              <a:cxnLst/>
              <a:rect l="l" t="t" r="r" b="b"/>
              <a:pathLst>
                <a:path w="1270" h="981799">
                  <a:moveTo>
                    <a:pt x="1270" y="0"/>
                  </a:moveTo>
                  <a:lnTo>
                    <a:pt x="0" y="981799"/>
                  </a:lnTo>
                </a:path>
              </a:pathLst>
            </a:custGeom>
            <a:ln w="8315">
              <a:solidFill>
                <a:srgbClr val="497DBA"/>
              </a:solidFill>
            </a:ln>
          </p:spPr>
          <p:txBody>
            <a:bodyPr wrap="square" lIns="0" tIns="0" rIns="0" bIns="0" rtlCol="0">
              <a:noAutofit/>
            </a:bodyPr>
            <a:lstStyle/>
            <a:p>
              <a:endParaRPr>
                <a:solidFill>
                  <a:prstClr val="black"/>
                </a:solidFill>
              </a:endParaRPr>
            </a:p>
          </p:txBody>
        </p:sp>
      </p:grpSp>
      <p:sp>
        <p:nvSpPr>
          <p:cNvPr id="118" name="object 118"/>
          <p:cNvSpPr txBox="1"/>
          <p:nvPr/>
        </p:nvSpPr>
        <p:spPr>
          <a:xfrm>
            <a:off x="1051286" y="803922"/>
            <a:ext cx="4926965" cy="254635"/>
          </a:xfrm>
          <a:prstGeom prst="rect">
            <a:avLst/>
          </a:prstGeom>
        </p:spPr>
        <p:txBody>
          <a:bodyPr vert="horz" wrap="square" lIns="0" tIns="0" rIns="0" bIns="0" rtlCol="0">
            <a:noAutofit/>
          </a:bodyPr>
          <a:lstStyle/>
          <a:p>
            <a:pPr marL="12700"/>
            <a:endParaRPr sz="1600" dirty="0">
              <a:solidFill>
                <a:prstClr val="black"/>
              </a:solidFill>
              <a:latin typeface="Arial"/>
              <a:cs typeface="Arial"/>
            </a:endParaRPr>
          </a:p>
        </p:txBody>
      </p:sp>
      <p:sp>
        <p:nvSpPr>
          <p:cNvPr id="119" name="object 119"/>
          <p:cNvSpPr txBox="1">
            <a:spLocks noGrp="1"/>
          </p:cNvSpPr>
          <p:nvPr>
            <p:ph type="sldNum" sz="quarter" idx="4294967295"/>
          </p:nvPr>
        </p:nvSpPr>
        <p:spPr>
          <a:xfrm>
            <a:off x="8316416" y="6237312"/>
            <a:ext cx="551211" cy="370927"/>
          </a:xfrm>
          <a:prstGeom prst="rect">
            <a:avLst/>
          </a:prstGeom>
        </p:spPr>
        <p:txBody>
          <a:bodyPr vert="horz" wrap="square" lIns="0" tIns="0" rIns="0" bIns="0" rtlCol="0">
            <a:noAutofit/>
          </a:bodyPr>
          <a:lstStyle/>
          <a:p>
            <a:pPr marL="25400"/>
            <a:fld id="{81D60167-4931-47E6-BA6A-407CBD079E47}" type="slidenum">
              <a:rPr sz="1800" b="1" spc="-10" dirty="0" smtClean="0">
                <a:solidFill>
                  <a:schemeClr val="tx1">
                    <a:lumMod val="75000"/>
                    <a:lumOff val="25000"/>
                  </a:schemeClr>
                </a:solidFill>
                <a:cs typeface="Arial"/>
              </a:rPr>
              <a:pPr marL="25400"/>
              <a:t>31</a:t>
            </a:fld>
            <a:endParaRPr sz="1800" b="1" dirty="0">
              <a:solidFill>
                <a:schemeClr val="tx1">
                  <a:lumMod val="75000"/>
                  <a:lumOff val="25000"/>
                </a:schemeClr>
              </a:solidFill>
              <a:cs typeface="Arial"/>
            </a:endParaRPr>
          </a:p>
        </p:txBody>
      </p:sp>
      <p:sp>
        <p:nvSpPr>
          <p:cNvPr id="121" name="Title 1"/>
          <p:cNvSpPr txBox="1">
            <a:spLocks/>
          </p:cNvSpPr>
          <p:nvPr/>
        </p:nvSpPr>
        <p:spPr>
          <a:xfrm>
            <a:off x="254729" y="227366"/>
            <a:ext cx="7349656" cy="47975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002F87"/>
                </a:solidFill>
                <a:latin typeface="Arial"/>
                <a:ea typeface="+mj-ea"/>
                <a:cs typeface="Arial"/>
              </a:defRPr>
            </a:lvl1pPr>
          </a:lstStyle>
          <a:p>
            <a:r>
              <a:rPr lang="en-US" sz="2000" b="1" dirty="0">
                <a:solidFill>
                  <a:srgbClr val="E6381D"/>
                </a:solidFill>
                <a:latin typeface="Lucida Sans Unicode" panose="020B0602030504020204" pitchFamily="34" charset="0"/>
                <a:cs typeface="Lucida Sans Unicode" panose="020B0602030504020204" pitchFamily="34" charset="0"/>
              </a:rPr>
              <a:t>NFAS: </a:t>
            </a:r>
            <a:r>
              <a:rPr lang="en-ZA" sz="2000" b="1" dirty="0">
                <a:solidFill>
                  <a:srgbClr val="E6381D"/>
                </a:solidFill>
                <a:latin typeface="Lucida Sans Unicode" panose="020B0602030504020204" pitchFamily="34" charset="0"/>
                <a:cs typeface="Lucida Sans Unicode" panose="020B0602030504020204" pitchFamily="34" charset="0"/>
              </a:rPr>
              <a:t>Actual loan recoveries vs normal growth trajectory</a:t>
            </a:r>
          </a:p>
        </p:txBody>
      </p:sp>
    </p:spTree>
    <p:extLst>
      <p:ext uri="{BB962C8B-B14F-4D97-AF65-F5344CB8AC3E}">
        <p14:creationId xmlns:p14="http://schemas.microsoft.com/office/powerpoint/2010/main" val="37242291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16416" y="6295922"/>
            <a:ext cx="574457" cy="365125"/>
          </a:xfrm>
        </p:spPr>
        <p:txBody>
          <a:bodyPr/>
          <a:lstStyle/>
          <a:p>
            <a:pPr algn="r"/>
            <a:fld id="{D5BBC35B-A44B-4119-B8DA-DE9E3DFADA20}" type="slidenum">
              <a:rPr lang="en-US" sz="1800" smtClean="0">
                <a:solidFill>
                  <a:srgbClr val="464646"/>
                </a:solidFill>
              </a:rPr>
              <a:pPr algn="r"/>
              <a:t>32</a:t>
            </a:fld>
            <a:endParaRPr lang="en-US" dirty="0">
              <a:solidFill>
                <a:srgbClr val="464646"/>
              </a:solidFill>
            </a:endParaRPr>
          </a:p>
        </p:txBody>
      </p:sp>
      <p:sp>
        <p:nvSpPr>
          <p:cNvPr id="5" name="Espace réservé du contenu 2"/>
          <p:cNvSpPr>
            <a:spLocks noGrp="1"/>
          </p:cNvSpPr>
          <p:nvPr>
            <p:ph idx="4294967295"/>
          </p:nvPr>
        </p:nvSpPr>
        <p:spPr>
          <a:xfrm>
            <a:off x="287015" y="1124744"/>
            <a:ext cx="8603857" cy="6049044"/>
          </a:xfrm>
        </p:spPr>
        <p:txBody>
          <a:bodyPr>
            <a:normAutofit/>
          </a:bodyPr>
          <a:lstStyle/>
          <a:p>
            <a:pPr marL="514350" indent="-514350">
              <a:lnSpc>
                <a:spcPct val="90000"/>
              </a:lnSpc>
              <a:spcBef>
                <a:spcPts val="0"/>
              </a:spcBef>
              <a:spcAft>
                <a:spcPts val="1200"/>
              </a:spcAft>
              <a:buFont typeface="Arial" pitchFamily="34" charset="0"/>
              <a:buAutoNum type="arabicPeriod"/>
            </a:pPr>
            <a:r>
              <a:rPr lang="en-ZA" sz="2000" dirty="0">
                <a:solidFill>
                  <a:srgbClr val="000000"/>
                </a:solidFill>
                <a:latin typeface="Calibri" pitchFamily="34" charset="0"/>
                <a:ea typeface="Calibri"/>
                <a:cs typeface="Times New Roman"/>
              </a:rPr>
              <a:t>Only 4% of households earn more than R500 000 p.a.</a:t>
            </a:r>
            <a:r>
              <a:rPr lang="en-ZA" sz="2000" b="1" dirty="0">
                <a:solidFill>
                  <a:srgbClr val="FF0000"/>
                </a:solidFill>
                <a:latin typeface="Calibri" pitchFamily="34" charset="0"/>
                <a:ea typeface="Calibri"/>
                <a:cs typeface="Times New Roman"/>
              </a:rPr>
              <a:t> </a:t>
            </a:r>
          </a:p>
          <a:p>
            <a:pPr marL="514350" indent="-514350">
              <a:lnSpc>
                <a:spcPct val="90000"/>
              </a:lnSpc>
              <a:spcBef>
                <a:spcPts val="0"/>
              </a:spcBef>
              <a:spcAft>
                <a:spcPts val="1200"/>
              </a:spcAft>
              <a:buFont typeface="Arial" pitchFamily="34" charset="0"/>
              <a:buAutoNum type="arabicPeriod"/>
            </a:pPr>
            <a:r>
              <a:rPr lang="en-ZA" sz="2000" dirty="0">
                <a:latin typeface="Calibri" pitchFamily="34" charset="0"/>
              </a:rPr>
              <a:t>Contrary to popular belief, in countries like Norway and Germany, it is not the rich who pay for free HE, it is the middle class with more than 95% employment and almost 100% pay taxes. The combined wealth of Motsepe, Rupert and the Gupta’s will not fund NSFAS for more than a few years</a:t>
            </a:r>
            <a:r>
              <a:rPr lang="en-ZA" sz="2000" dirty="0" smtClean="0">
                <a:latin typeface="Calibri" pitchFamily="34" charset="0"/>
              </a:rPr>
              <a:t>. (The proposal of the Left- behind Left or what Habib called  the ‘’Pol-Pots’’  in HE) </a:t>
            </a:r>
            <a:endParaRPr lang="en-ZA" sz="2000" dirty="0">
              <a:latin typeface="Calibri" pitchFamily="34" charset="0"/>
            </a:endParaRPr>
          </a:p>
          <a:p>
            <a:pPr marL="514350" indent="-514350">
              <a:lnSpc>
                <a:spcPct val="90000"/>
              </a:lnSpc>
              <a:spcBef>
                <a:spcPts val="0"/>
              </a:spcBef>
              <a:spcAft>
                <a:spcPts val="1200"/>
              </a:spcAft>
              <a:buFont typeface="Arial" pitchFamily="34" charset="0"/>
              <a:buAutoNum type="arabicPeriod"/>
            </a:pPr>
            <a:r>
              <a:rPr lang="en-ZA" sz="2000" dirty="0">
                <a:latin typeface="Calibri" pitchFamily="34" charset="0"/>
              </a:rPr>
              <a:t>It is this elite group who are “born” into HE (over 80% attend) and is most successful – free HE will advantage them even more.</a:t>
            </a:r>
          </a:p>
          <a:p>
            <a:pPr marL="514350" indent="-514350">
              <a:lnSpc>
                <a:spcPct val="90000"/>
              </a:lnSpc>
              <a:spcBef>
                <a:spcPts val="0"/>
              </a:spcBef>
              <a:spcAft>
                <a:spcPts val="1200"/>
              </a:spcAft>
              <a:buFont typeface="Arial" pitchFamily="34" charset="0"/>
              <a:buAutoNum type="arabicPeriod"/>
            </a:pPr>
            <a:r>
              <a:rPr lang="en-ZA" sz="2000" dirty="0">
                <a:solidFill>
                  <a:srgbClr val="FF0000"/>
                </a:solidFill>
                <a:latin typeface="Calibri" pitchFamily="34" charset="0"/>
              </a:rPr>
              <a:t>In SA, HE fees are a bargain for the elite; only affordable for the relatively affluent middle class with loans and debt, and totally unaffordable for the actual middle class and the poor.  </a:t>
            </a:r>
          </a:p>
          <a:p>
            <a:pPr marL="514350" indent="-514350">
              <a:lnSpc>
                <a:spcPct val="90000"/>
              </a:lnSpc>
              <a:spcBef>
                <a:spcPts val="0"/>
              </a:spcBef>
              <a:spcAft>
                <a:spcPts val="1200"/>
              </a:spcAft>
              <a:buFont typeface="Arial" pitchFamily="34" charset="0"/>
              <a:buAutoNum type="arabicPeriod"/>
            </a:pPr>
            <a:r>
              <a:rPr lang="en-ZA" sz="2000" dirty="0">
                <a:latin typeface="Calibri" pitchFamily="34" charset="0"/>
              </a:rPr>
              <a:t>Fourie (2015) proposes a fees sliding scale that ranges from R150 00 for the elite to R15 000 for the poor.</a:t>
            </a:r>
          </a:p>
          <a:p>
            <a:pPr marL="514350" indent="-514350">
              <a:lnSpc>
                <a:spcPct val="90000"/>
              </a:lnSpc>
              <a:spcBef>
                <a:spcPts val="0"/>
              </a:spcBef>
              <a:spcAft>
                <a:spcPts val="1200"/>
              </a:spcAft>
              <a:buFont typeface="Arial" pitchFamily="34" charset="0"/>
              <a:buAutoNum type="arabicPeriod"/>
            </a:pPr>
            <a:r>
              <a:rPr lang="en-ZA" sz="2000" dirty="0">
                <a:latin typeface="Calibri" pitchFamily="34" charset="0"/>
              </a:rPr>
              <a:t>An important  question to be determined is what </a:t>
            </a:r>
            <a:r>
              <a:rPr lang="en-ZA" sz="2000" dirty="0">
                <a:solidFill>
                  <a:srgbClr val="FF0000"/>
                </a:solidFill>
                <a:latin typeface="Calibri" pitchFamily="34" charset="0"/>
              </a:rPr>
              <a:t>percentage of their budgets the government, business and civil society must contribute to HE. </a:t>
            </a:r>
          </a:p>
        </p:txBody>
      </p:sp>
      <p:sp>
        <p:nvSpPr>
          <p:cNvPr id="7" name="Title 8"/>
          <p:cNvSpPr>
            <a:spLocks noGrp="1"/>
          </p:cNvSpPr>
          <p:nvPr>
            <p:ph type="title" idx="4294967295"/>
          </p:nvPr>
        </p:nvSpPr>
        <p:spPr>
          <a:xfrm>
            <a:off x="-198284" y="256605"/>
            <a:ext cx="9342284" cy="358775"/>
          </a:xfrm>
        </p:spPr>
        <p:txBody>
          <a:bodyPr vert="horz" wrap="square" lIns="0" tIns="0" rIns="0" bIns="0" anchor="ctr">
            <a:noAutofit/>
            <a:scene3d>
              <a:camera prst="orthographicFront"/>
              <a:lightRig rig="soft" dir="t"/>
            </a:scene3d>
            <a:sp3d prstMaterial="softEdge"/>
          </a:bodyPr>
          <a:lstStyle/>
          <a:p>
            <a:pPr marL="514350">
              <a:spcBef>
                <a:spcPts val="1200"/>
              </a:spcBef>
            </a:pPr>
            <a:r>
              <a:rPr lang="en-ZA" sz="2000" dirty="0">
                <a:solidFill>
                  <a:srgbClr val="E6381D"/>
                </a:solidFill>
                <a:effectLst/>
                <a:latin typeface="Lucida Sans" panose="020B0602030504020204" pitchFamily="34" charset="0"/>
              </a:rPr>
              <a:t>High fees for the elite   </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461235" y="6401296"/>
            <a:ext cx="574457" cy="365125"/>
          </a:xfrm>
        </p:spPr>
        <p:txBody>
          <a:bodyPr/>
          <a:lstStyle/>
          <a:p>
            <a:pPr algn="r"/>
            <a:fld id="{D5BBC35B-A44B-4119-B8DA-DE9E3DFADA20}" type="slidenum">
              <a:rPr lang="en-US" sz="1800" smtClean="0">
                <a:solidFill>
                  <a:srgbClr val="464646"/>
                </a:solidFill>
              </a:rPr>
              <a:pPr algn="r"/>
              <a:t>33</a:t>
            </a:fld>
            <a:endParaRPr lang="en-US" dirty="0">
              <a:solidFill>
                <a:srgbClr val="464646"/>
              </a:solidFill>
            </a:endParaRPr>
          </a:p>
        </p:txBody>
      </p:sp>
      <p:sp>
        <p:nvSpPr>
          <p:cNvPr id="5" name="Espace réservé du contenu 2"/>
          <p:cNvSpPr>
            <a:spLocks noGrp="1"/>
          </p:cNvSpPr>
          <p:nvPr>
            <p:ph idx="4294967295"/>
          </p:nvPr>
        </p:nvSpPr>
        <p:spPr>
          <a:xfrm>
            <a:off x="351113" y="892531"/>
            <a:ext cx="8424936" cy="5720333"/>
          </a:xfrm>
        </p:spPr>
        <p:txBody>
          <a:bodyPr>
            <a:normAutofit fontScale="92500" lnSpcReduction="10000"/>
          </a:bodyPr>
          <a:lstStyle/>
          <a:p>
            <a:pPr marL="514350" indent="-514350">
              <a:lnSpc>
                <a:spcPct val="90000"/>
              </a:lnSpc>
              <a:spcBef>
                <a:spcPts val="600"/>
              </a:spcBef>
              <a:buFont typeface="+mj-lt"/>
              <a:buAutoNum type="arabicPeriod"/>
            </a:pPr>
            <a:r>
              <a:rPr lang="en-ZA" sz="2200" dirty="0">
                <a:latin typeface="Calibri" pitchFamily="34" charset="0"/>
              </a:rPr>
              <a:t>In a study on HE systems that have successfully linked HE to development, the main feature was a </a:t>
            </a:r>
            <a:r>
              <a:rPr lang="en-ZA" sz="2200" b="1" dirty="0">
                <a:solidFill>
                  <a:srgbClr val="FF0000"/>
                </a:solidFill>
                <a:latin typeface="Calibri" pitchFamily="34" charset="0"/>
              </a:rPr>
              <a:t>PACT</a:t>
            </a:r>
            <a:r>
              <a:rPr lang="en-ZA" sz="2200" dirty="0">
                <a:latin typeface="Calibri" pitchFamily="34" charset="0"/>
              </a:rPr>
              <a:t> that link HE to an economic development model (Pillay 2011).</a:t>
            </a:r>
          </a:p>
          <a:p>
            <a:pPr marL="514350" indent="-514350">
              <a:lnSpc>
                <a:spcPct val="90000"/>
              </a:lnSpc>
              <a:spcBef>
                <a:spcPts val="600"/>
              </a:spcBef>
              <a:buFont typeface="+mj-lt"/>
              <a:buAutoNum type="arabicPeriod"/>
            </a:pPr>
            <a:r>
              <a:rPr lang="en-ZA" sz="2200" dirty="0">
                <a:latin typeface="Calibri" pitchFamily="34" charset="0"/>
              </a:rPr>
              <a:t>In a study of 8 flagship universities in Africa, it was concluded that three interrelated factors need to be in place in order for universities to make a sustainable contribution to development: </a:t>
            </a:r>
          </a:p>
          <a:p>
            <a:pPr marL="1261350" lvl="3" indent="-514350">
              <a:lnSpc>
                <a:spcPct val="90000"/>
              </a:lnSpc>
              <a:spcBef>
                <a:spcPts val="600"/>
              </a:spcBef>
              <a:buFont typeface="+mj-lt"/>
              <a:buAutoNum type="arabicPeriod"/>
            </a:pPr>
            <a:r>
              <a:rPr lang="en-ZA" sz="2200" dirty="0">
                <a:latin typeface="Calibri" pitchFamily="34" charset="0"/>
              </a:rPr>
              <a:t>Broad agreement amongst the major actors about the </a:t>
            </a:r>
            <a:r>
              <a:rPr lang="en-ZA" sz="2200" dirty="0" smtClean="0">
                <a:latin typeface="Calibri" pitchFamily="34" charset="0"/>
              </a:rPr>
              <a:t>functions  </a:t>
            </a:r>
            <a:r>
              <a:rPr lang="en-ZA" sz="2200" dirty="0">
                <a:latin typeface="Calibri" pitchFamily="34" charset="0"/>
              </a:rPr>
              <a:t>of universities in development; </a:t>
            </a:r>
            <a:r>
              <a:rPr lang="en-ZA" sz="2200" dirty="0" smtClean="0">
                <a:latin typeface="Calibri" pitchFamily="34" charset="0"/>
              </a:rPr>
              <a:t>(Castells, 2009)</a:t>
            </a:r>
            <a:endParaRPr lang="en-ZA" sz="2200" dirty="0">
              <a:latin typeface="Calibri" pitchFamily="34" charset="0"/>
            </a:endParaRPr>
          </a:p>
          <a:p>
            <a:pPr marL="1261350" lvl="3" indent="-514350">
              <a:lnSpc>
                <a:spcPct val="90000"/>
              </a:lnSpc>
              <a:spcBef>
                <a:spcPts val="600"/>
              </a:spcBef>
              <a:buFont typeface="+mj-lt"/>
              <a:buAutoNum type="arabicPeriod"/>
            </a:pPr>
            <a:r>
              <a:rPr lang="en-ZA" sz="2200" dirty="0">
                <a:latin typeface="Calibri" pitchFamily="34" charset="0"/>
              </a:rPr>
              <a:t>Academic core capacity in universities; and </a:t>
            </a:r>
          </a:p>
          <a:p>
            <a:pPr marL="1261350" lvl="3" indent="-514350">
              <a:lnSpc>
                <a:spcPct val="90000"/>
              </a:lnSpc>
              <a:spcBef>
                <a:spcPts val="600"/>
              </a:spcBef>
              <a:buFont typeface="+mj-lt"/>
              <a:buAutoNum type="arabicPeriod"/>
            </a:pPr>
            <a:r>
              <a:rPr lang="en-ZA" sz="2200" dirty="0">
                <a:latin typeface="Calibri" pitchFamily="34" charset="0"/>
              </a:rPr>
              <a:t>Co-ordination between the policies and activities of government, universities and external groupings (Cloete et al., 2011).</a:t>
            </a:r>
          </a:p>
          <a:p>
            <a:pPr marL="514350" indent="-514350">
              <a:lnSpc>
                <a:spcPct val="90000"/>
              </a:lnSpc>
              <a:spcBef>
                <a:spcPts val="600"/>
              </a:spcBef>
              <a:buFont typeface="+mj-lt"/>
              <a:buAutoNum type="arabicPeriod"/>
            </a:pPr>
            <a:r>
              <a:rPr lang="en-ZA" sz="2200" dirty="0">
                <a:latin typeface="Calibri" pitchFamily="34" charset="0"/>
              </a:rPr>
              <a:t>Braun (2008) in an international review concludes that ‘policy coordination of knowledge policies across ministries and agencies  requires a minimum agreement amongst key political actors across ministries involved in HE, science, technology and innovation  and those responsible for economic development and planning. </a:t>
            </a:r>
          </a:p>
          <a:p>
            <a:pPr marL="514350" indent="-514350">
              <a:lnSpc>
                <a:spcPct val="90000"/>
              </a:lnSpc>
              <a:spcBef>
                <a:spcPts val="600"/>
              </a:spcBef>
              <a:buFont typeface="+mj-lt"/>
              <a:buAutoNum type="arabicPeriod"/>
            </a:pPr>
            <a:r>
              <a:rPr lang="en-ZA" sz="2200" dirty="0">
                <a:latin typeface="Calibri" pitchFamily="34" charset="0"/>
              </a:rPr>
              <a:t>In SA the lack of coordination in knowledge policies have been lamented by a number of studies (Stumpf 2011) Currently there are at least  four different (independent) groups investigating the fees crisis. </a:t>
            </a:r>
          </a:p>
          <a:p>
            <a:pPr marL="514350" indent="-514350">
              <a:lnSpc>
                <a:spcPct val="90000"/>
              </a:lnSpc>
              <a:spcBef>
                <a:spcPts val="600"/>
              </a:spcBef>
              <a:buFont typeface="+mj-lt"/>
              <a:buAutoNum type="arabicPeriod"/>
            </a:pPr>
            <a:r>
              <a:rPr lang="en-ZA" sz="2200" dirty="0">
                <a:latin typeface="Calibri" pitchFamily="34" charset="0"/>
              </a:rPr>
              <a:t>The structure most strategically placed for this key coordination function is the National Planning Commission in the Presidency.   </a:t>
            </a:r>
            <a:endParaRPr lang="en-ZA" sz="2200" dirty="0"/>
          </a:p>
          <a:p>
            <a:pPr marL="514350" indent="-514350">
              <a:lnSpc>
                <a:spcPct val="100000"/>
              </a:lnSpc>
              <a:spcBef>
                <a:spcPts val="1200"/>
              </a:spcBef>
              <a:buFont typeface="+mj-lt"/>
              <a:buAutoNum type="arabicPeriod"/>
            </a:pPr>
            <a:endParaRPr lang="en-ZA" sz="2200" dirty="0"/>
          </a:p>
          <a:p>
            <a:pPr marL="514350" indent="-514350">
              <a:lnSpc>
                <a:spcPct val="100000"/>
              </a:lnSpc>
              <a:spcBef>
                <a:spcPts val="1200"/>
              </a:spcBef>
              <a:buFont typeface="+mj-lt"/>
              <a:buAutoNum type="arabicPeriod"/>
            </a:pPr>
            <a:endParaRPr lang="en-US" sz="2000" dirty="0"/>
          </a:p>
        </p:txBody>
      </p:sp>
      <p:sp>
        <p:nvSpPr>
          <p:cNvPr id="7" name="Title 8"/>
          <p:cNvSpPr>
            <a:spLocks noGrp="1"/>
          </p:cNvSpPr>
          <p:nvPr>
            <p:ph type="title" idx="4294967295"/>
          </p:nvPr>
        </p:nvSpPr>
        <p:spPr>
          <a:xfrm>
            <a:off x="323528" y="260648"/>
            <a:ext cx="8631237" cy="358775"/>
          </a:xfrm>
        </p:spPr>
        <p:txBody>
          <a:bodyPr>
            <a:noAutofit/>
            <a:scene3d>
              <a:camera prst="orthographicFront"/>
              <a:lightRig rig="soft" dir="t"/>
            </a:scene3d>
            <a:sp3d prstMaterial="softEdge"/>
          </a:bodyPr>
          <a:lstStyle/>
          <a:p>
            <a:pPr lvl="0"/>
            <a:r>
              <a:rPr lang="en-ZA" sz="2000" dirty="0">
                <a:solidFill>
                  <a:srgbClr val="E6381D"/>
                </a:solidFill>
                <a:effectLst/>
                <a:latin typeface="Lucida Sans" panose="020B0602030504020204" pitchFamily="34" charset="0"/>
              </a:rPr>
              <a:t>Pact </a:t>
            </a:r>
            <a:endParaRPr lang="en-US" sz="2000" b="1" dirty="0">
              <a:solidFill>
                <a:srgbClr val="E6381D"/>
              </a:solidFill>
              <a:effectLst/>
              <a:latin typeface="Lucida Sans"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244408" y="6295922"/>
            <a:ext cx="646465" cy="365125"/>
          </a:xfrm>
        </p:spPr>
        <p:txBody>
          <a:bodyPr/>
          <a:lstStyle/>
          <a:p>
            <a:pPr algn="r"/>
            <a:fld id="{D5BBC35B-A44B-4119-B8DA-DE9E3DFADA20}" type="slidenum">
              <a:rPr lang="en-US" sz="1800" smtClean="0">
                <a:solidFill>
                  <a:srgbClr val="464646"/>
                </a:solidFill>
              </a:rPr>
              <a:pPr algn="r"/>
              <a:t>34</a:t>
            </a:fld>
            <a:endParaRPr lang="en-US" dirty="0">
              <a:solidFill>
                <a:srgbClr val="464646"/>
              </a:solidFill>
            </a:endParaRPr>
          </a:p>
        </p:txBody>
      </p:sp>
      <p:sp>
        <p:nvSpPr>
          <p:cNvPr id="5" name="Espace réservé du contenu 2"/>
          <p:cNvSpPr>
            <a:spLocks noGrp="1"/>
          </p:cNvSpPr>
          <p:nvPr>
            <p:ph idx="4294967295"/>
          </p:nvPr>
        </p:nvSpPr>
        <p:spPr>
          <a:xfrm>
            <a:off x="395536" y="1052736"/>
            <a:ext cx="8136904" cy="5805264"/>
          </a:xfrm>
        </p:spPr>
        <p:txBody>
          <a:bodyPr>
            <a:normAutofit/>
          </a:bodyPr>
          <a:lstStyle/>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Cloete, N (2016) Sustainable higher education funding. CHET: Cape Town. </a:t>
            </a:r>
            <a:r>
              <a:rPr lang="en-ZA" sz="1800" dirty="0">
                <a:latin typeface="Calibri" panose="020F0502020204030204" pitchFamily="34" charset="0"/>
                <a:hlinkClick r:id="rId3"/>
              </a:rPr>
              <a:t>View online</a:t>
            </a:r>
            <a:r>
              <a:rPr lang="en-ZA" sz="1800" dirty="0">
                <a:latin typeface="Calibri" panose="020F0502020204030204" pitchFamily="34" charset="0"/>
              </a:rPr>
              <a:t>. </a:t>
            </a: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Cloete N, Mouton J &amp; Sheppard C (2015) </a:t>
            </a:r>
            <a:r>
              <a:rPr lang="en-ZA" sz="1800" i="1" dirty="0">
                <a:latin typeface="Calibri" panose="020F0502020204030204" pitchFamily="34" charset="0"/>
              </a:rPr>
              <a:t>Doctoral Education in South Africa</a:t>
            </a:r>
            <a:r>
              <a:rPr lang="en-ZA" sz="1800" dirty="0">
                <a:latin typeface="Calibri" panose="020F0502020204030204" pitchFamily="34" charset="0"/>
              </a:rPr>
              <a:t>. Cape Town: African Minds. </a:t>
            </a:r>
            <a:r>
              <a:rPr lang="en-ZA" sz="1800" dirty="0">
                <a:latin typeface="Calibri" panose="020F0502020204030204" pitchFamily="34" charset="0"/>
                <a:hlinkClick r:id="rId4"/>
              </a:rPr>
              <a:t>View online</a:t>
            </a:r>
            <a:r>
              <a:rPr lang="en-ZA" sz="1800" dirty="0">
                <a:latin typeface="Calibri" panose="020F0502020204030204" pitchFamily="34" charset="0"/>
              </a:rPr>
              <a:t>.</a:t>
            </a: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Cloete N (2015) Flawed ideology of free higher education. </a:t>
            </a:r>
            <a:r>
              <a:rPr lang="en-ZA" sz="1800" dirty="0">
                <a:latin typeface="Calibri" panose="020F0502020204030204" pitchFamily="34" charset="0"/>
                <a:hlinkClick r:id="rId5"/>
              </a:rPr>
              <a:t>View online</a:t>
            </a:r>
            <a:r>
              <a:rPr lang="en-ZA" sz="1800" dirty="0">
                <a:latin typeface="Calibri" panose="020F0502020204030204" pitchFamily="34" charset="0"/>
              </a:rPr>
              <a:t>.</a:t>
            </a:r>
            <a:endParaRPr lang="en-ZA" sz="1800" dirty="0">
              <a:latin typeface="Calibri" panose="020F0502020204030204" pitchFamily="34" charset="0"/>
              <a:sym typeface="Webdings" panose="05030102010509060703" pitchFamily="18" charset="2"/>
            </a:endParaRP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Cloete N (2016a) Free higher education: Another self-destructive South African policy. </a:t>
            </a:r>
            <a:r>
              <a:rPr lang="en-ZA" sz="1800" dirty="0">
                <a:latin typeface="Calibri" panose="020F0502020204030204" pitchFamily="34" charset="0"/>
                <a:hlinkClick r:id="rId6"/>
              </a:rPr>
              <a:t>View online</a:t>
            </a:r>
            <a:r>
              <a:rPr lang="en-ZA" sz="1800" dirty="0">
                <a:latin typeface="Calibri" panose="020F0502020204030204" pitchFamily="34" charset="0"/>
              </a:rPr>
              <a:t>. </a:t>
            </a: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Cloete N (2016b) For sustainable funding and fees, the undergraduate system in South Africa must be restructured. </a:t>
            </a:r>
            <a:r>
              <a:rPr lang="en-ZA" sz="1800" i="1" dirty="0">
                <a:latin typeface="Calibri" panose="020F0502020204030204" pitchFamily="34" charset="0"/>
              </a:rPr>
              <a:t>South African Journal of Science </a:t>
            </a:r>
            <a:r>
              <a:rPr lang="en-ZA" sz="1800" dirty="0">
                <a:latin typeface="Calibri" panose="020F0502020204030204" pitchFamily="34" charset="0"/>
              </a:rPr>
              <a:t>(March/April). </a:t>
            </a:r>
            <a:r>
              <a:rPr lang="en-ZA" sz="1800" dirty="0">
                <a:latin typeface="Calibri" panose="020F0502020204030204" pitchFamily="34" charset="0"/>
                <a:hlinkClick r:id="rId7"/>
              </a:rPr>
              <a:t>View online</a:t>
            </a:r>
            <a:r>
              <a:rPr lang="en-ZA" sz="1800" dirty="0">
                <a:latin typeface="Calibri" panose="020F0502020204030204" pitchFamily="34" charset="0"/>
              </a:rPr>
              <a:t>. </a:t>
            </a: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Langa P, Wangenge-Ouma G, Jungblut J &amp; Cloete N (2016). South Africa and the illusion of free higher education. </a:t>
            </a:r>
            <a:r>
              <a:rPr lang="en-ZA" sz="1800" dirty="0">
                <a:latin typeface="Calibri" panose="020F0502020204030204" pitchFamily="34" charset="0"/>
                <a:hlinkClick r:id="rId8"/>
              </a:rPr>
              <a:t>View online</a:t>
            </a:r>
            <a:r>
              <a:rPr lang="en-ZA" sz="1800" dirty="0">
                <a:latin typeface="Calibri" panose="020F0502020204030204" pitchFamily="34" charset="0"/>
              </a:rPr>
              <a:t>. </a:t>
            </a:r>
          </a:p>
          <a:p>
            <a:pPr marL="355600" indent="-355600">
              <a:lnSpc>
                <a:spcPct val="90000"/>
              </a:lnSpc>
              <a:spcBef>
                <a:spcPts val="0"/>
              </a:spcBef>
              <a:spcAft>
                <a:spcPts val="1800"/>
              </a:spcAft>
              <a:buFont typeface="+mj-lt"/>
              <a:buAutoNum type="arabicPeriod"/>
            </a:pPr>
            <a:r>
              <a:rPr lang="en-ZA" sz="1800" dirty="0">
                <a:latin typeface="Calibri" panose="020F0502020204030204" pitchFamily="34" charset="0"/>
              </a:rPr>
              <a:t>Pillay P (2011) Linking Higher Education and Development. Cape Town: CHET. </a:t>
            </a:r>
            <a:r>
              <a:rPr lang="en-ZA" sz="1800" dirty="0">
                <a:latin typeface="Calibri" panose="020F0502020204030204" pitchFamily="34" charset="0"/>
                <a:hlinkClick r:id="rId9"/>
              </a:rPr>
              <a:t>View online</a:t>
            </a:r>
            <a:r>
              <a:rPr lang="en-ZA" sz="1800" dirty="0">
                <a:latin typeface="Calibri" panose="020F0502020204030204" pitchFamily="34" charset="0"/>
              </a:rPr>
              <a:t>.</a:t>
            </a:r>
          </a:p>
          <a:p>
            <a:pPr marL="514350" indent="-514350">
              <a:spcBef>
                <a:spcPts val="1200"/>
              </a:spcBef>
              <a:buFont typeface="+mj-lt"/>
              <a:buAutoNum type="arabicPeriod"/>
            </a:pPr>
            <a:endParaRPr lang="en-US" sz="2400" dirty="0">
              <a:latin typeface="Calibri" pitchFamily="34" charset="0"/>
            </a:endParaRPr>
          </a:p>
        </p:txBody>
      </p:sp>
      <p:sp>
        <p:nvSpPr>
          <p:cNvPr id="7" name="Title 8"/>
          <p:cNvSpPr>
            <a:spLocks noGrp="1"/>
          </p:cNvSpPr>
          <p:nvPr>
            <p:ph type="title" idx="4294967295"/>
          </p:nvPr>
        </p:nvSpPr>
        <p:spPr>
          <a:xfrm>
            <a:off x="395536" y="325916"/>
            <a:ext cx="7370514" cy="358775"/>
          </a:xfrm>
        </p:spPr>
        <p:txBody>
          <a:bodyPr>
            <a:noAutofit/>
            <a:scene3d>
              <a:camera prst="orthographicFront"/>
              <a:lightRig rig="soft" dir="t"/>
            </a:scene3d>
            <a:sp3d prstMaterial="softEdge"/>
          </a:bodyPr>
          <a:lstStyle/>
          <a:p>
            <a:pPr lvl="0"/>
            <a:r>
              <a:rPr lang="en-US" sz="2000" dirty="0">
                <a:solidFill>
                  <a:srgbClr val="E6381D"/>
                </a:solidFill>
                <a:effectLst/>
                <a:latin typeface="Lucida Sans" panose="020B0602030504020204" pitchFamily="34" charset="0"/>
                <a:cs typeface="Lucida Sans Unicode" panose="020B0602030504020204" pitchFamily="34" charset="0"/>
              </a:rPr>
              <a:t>Selected CHET publications</a:t>
            </a:r>
          </a:p>
        </p:txBody>
      </p:sp>
    </p:spTree>
    <p:extLst>
      <p:ext uri="{BB962C8B-B14F-4D97-AF65-F5344CB8AC3E}">
        <p14:creationId xmlns:p14="http://schemas.microsoft.com/office/powerpoint/2010/main" val="3380753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t-logo.png"/>
          <p:cNvPicPr>
            <a:picLocks noChangeAspect="1"/>
          </p:cNvPicPr>
          <p:nvPr/>
        </p:nvPicPr>
        <p:blipFill>
          <a:blip r:embed="rId2" cstate="print"/>
          <a:stretch>
            <a:fillRect/>
          </a:stretch>
        </p:blipFill>
        <p:spPr>
          <a:xfrm>
            <a:off x="2987824" y="2132856"/>
            <a:ext cx="2870348" cy="838142"/>
          </a:xfrm>
          <a:prstGeom prst="rect">
            <a:avLst/>
          </a:prstGeom>
        </p:spPr>
      </p:pic>
      <p:sp>
        <p:nvSpPr>
          <p:cNvPr id="3" name="TextBox 2"/>
          <p:cNvSpPr txBox="1"/>
          <p:nvPr/>
        </p:nvSpPr>
        <p:spPr>
          <a:xfrm>
            <a:off x="3059832" y="3428777"/>
            <a:ext cx="5400600" cy="1772280"/>
          </a:xfrm>
          <a:prstGeom prst="rect">
            <a:avLst/>
          </a:prstGeom>
          <a:noFill/>
        </p:spPr>
        <p:txBody>
          <a:bodyPr wrap="square" rtlCol="0">
            <a:spAutoFit/>
          </a:bodyPr>
          <a:lstStyle/>
          <a:p>
            <a:pPr>
              <a:lnSpc>
                <a:spcPts val="2100"/>
              </a:lnSpc>
              <a:spcAft>
                <a:spcPts val="600"/>
              </a:spcAft>
            </a:pPr>
            <a:r>
              <a:rPr lang="en-US" sz="2000" dirty="0"/>
              <a:t>Nico Cloete | ncloete@chet.org.za</a:t>
            </a:r>
          </a:p>
          <a:p>
            <a:pPr>
              <a:lnSpc>
                <a:spcPts val="2100"/>
              </a:lnSpc>
              <a:spcAft>
                <a:spcPts val="600"/>
              </a:spcAft>
            </a:pPr>
            <a:r>
              <a:rPr lang="en-US" sz="2000" dirty="0"/>
              <a:t>Charles Sheppard</a:t>
            </a:r>
          </a:p>
          <a:p>
            <a:pPr>
              <a:lnSpc>
                <a:spcPts val="2100"/>
              </a:lnSpc>
              <a:spcAft>
                <a:spcPts val="600"/>
              </a:spcAft>
            </a:pPr>
            <a:r>
              <a:rPr lang="en-US" sz="2000" dirty="0"/>
              <a:t>François van Schalkwyk</a:t>
            </a:r>
          </a:p>
          <a:p>
            <a:pPr>
              <a:lnSpc>
                <a:spcPts val="2500"/>
              </a:lnSpc>
            </a:pPr>
            <a:endParaRPr lang="en-US" sz="2000" dirty="0"/>
          </a:p>
          <a:p>
            <a:pPr>
              <a:lnSpc>
                <a:spcPts val="2500"/>
              </a:lnSpc>
            </a:pPr>
            <a:r>
              <a:rPr lang="en-US" sz="2400" b="1" dirty="0"/>
              <a:t>www.chet.org.za</a:t>
            </a:r>
          </a:p>
        </p:txBody>
      </p:sp>
    </p:spTree>
    <p:extLst>
      <p:ext uri="{BB962C8B-B14F-4D97-AF65-F5344CB8AC3E}">
        <p14:creationId xmlns:p14="http://schemas.microsoft.com/office/powerpoint/2010/main" val="26654879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1">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343434"/>
      </a:hlink>
      <a:folHlink>
        <a:srgbClr val="34343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57730</TotalTime>
  <Words>3502</Words>
  <Application>Microsoft Office PowerPoint</Application>
  <PresentationFormat>On-screen Show (4:3)</PresentationFormat>
  <Paragraphs>319</Paragraphs>
  <Slides>35</Slides>
  <Notes>21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Arial</vt:lpstr>
      <vt:lpstr>Calibri</vt:lpstr>
      <vt:lpstr>Lucida Console</vt:lpstr>
      <vt:lpstr>Lucida Sans</vt:lpstr>
      <vt:lpstr>Lucida Sans Unicode</vt:lpstr>
      <vt:lpstr>Tahoma</vt:lpstr>
      <vt:lpstr>Times New Roman</vt:lpstr>
      <vt:lpstr>Verdana</vt:lpstr>
      <vt:lpstr>Webdings</vt:lpstr>
      <vt:lpstr>Wingdings 2</vt:lpstr>
      <vt:lpstr>Concourse</vt:lpstr>
      <vt:lpstr>Office Theme</vt:lpstr>
      <vt:lpstr>       University Fees in South Africa:  A story from evidence  </vt:lpstr>
      <vt:lpstr>Aims of this presentation   </vt:lpstr>
      <vt:lpstr>Political Contestations about Role of HE </vt:lpstr>
      <vt:lpstr>South Africa: The best postgraduate HE system in Africa </vt:lpstr>
      <vt:lpstr>PowerPoint Presentation</vt:lpstr>
      <vt:lpstr>Inefficiencies in the best HE system in Africa </vt:lpstr>
      <vt:lpstr>Cumulative completion rate of the 2008  first-time entering undergraduate cohort (Unisa excluded)</vt:lpstr>
      <vt:lpstr>South Africa post-school system, 2010 vs 2014</vt:lpstr>
      <vt:lpstr>A diverse and differentiated HE system </vt:lpstr>
      <vt:lpstr>Higher education and inequality </vt:lpstr>
      <vt:lpstr>Invest in higher education  </vt:lpstr>
      <vt:lpstr>PowerPoint Presentation</vt:lpstr>
      <vt:lpstr>PowerPoint Presentation</vt:lpstr>
      <vt:lpstr>PowerPoint Presentation</vt:lpstr>
      <vt:lpstr>Different increases in student fees </vt:lpstr>
      <vt:lpstr>SA university and state revenue 2007–2014</vt:lpstr>
      <vt:lpstr>Who benefits from university subsidies?  </vt:lpstr>
      <vt:lpstr>Private/public returns to HE</vt:lpstr>
      <vt:lpstr>Private returns to education by level and region (2014)</vt:lpstr>
      <vt:lpstr>Higher education, employment &amp; wages in SA</vt:lpstr>
      <vt:lpstr>Conditional probability of employment and  conditional log of wages by years of education</vt:lpstr>
      <vt:lpstr>PowerPoint Presentation</vt:lpstr>
      <vt:lpstr>Evidence from SA household surveys   </vt:lpstr>
      <vt:lpstr>Approximate distribution of university attendance  for a recent matric cohort</vt:lpstr>
      <vt:lpstr>PowerPoint Presentation</vt:lpstr>
      <vt:lpstr>Politics &amp; higher education systems: China</vt:lpstr>
      <vt:lpstr>Politics &amp; higher education systems: Africa</vt:lpstr>
      <vt:lpstr>PowerPoint Presentation</vt:lpstr>
      <vt:lpstr>Three bands of fees:  Almost free higher education for the Poor  </vt:lpstr>
      <vt:lpstr>Different schemes for the different middle classes    </vt:lpstr>
      <vt:lpstr>PowerPoint Presentation</vt:lpstr>
      <vt:lpstr>High fees for the elite   </vt:lpstr>
      <vt:lpstr>Pact </vt:lpstr>
      <vt:lpstr>Selected CHET publications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Destructive Policies</dc:title>
  <dc:creator>Nico Cloete</dc:creator>
  <cp:lastModifiedBy>Nico Cloete</cp:lastModifiedBy>
  <cp:revision>1343</cp:revision>
  <cp:lastPrinted>2016-07-25T06:58:57Z</cp:lastPrinted>
  <dcterms:created xsi:type="dcterms:W3CDTF">2016-03-02T06:28:26Z</dcterms:created>
  <dcterms:modified xsi:type="dcterms:W3CDTF">2016-08-10T07:38:21Z</dcterms:modified>
</cp:coreProperties>
</file>