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emf" ContentType="image/x-em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3"/>
  </p:notesMasterIdLst>
  <p:sldIdLst>
    <p:sldId id="256" r:id="rId2"/>
    <p:sldId id="257" r:id="rId3"/>
    <p:sldId id="258" r:id="rId4"/>
    <p:sldId id="260" r:id="rId5"/>
    <p:sldId id="262" r:id="rId6"/>
    <p:sldId id="263" r:id="rId7"/>
    <p:sldId id="264" r:id="rId8"/>
    <p:sldId id="259" r:id="rId9"/>
    <p:sldId id="265" r:id="rId10"/>
    <p:sldId id="272" r:id="rId11"/>
    <p:sldId id="271" r:id="rId12"/>
    <p:sldId id="266" r:id="rId13"/>
    <p:sldId id="267" r:id="rId14"/>
    <p:sldId id="269" r:id="rId15"/>
    <p:sldId id="270" r:id="rId16"/>
    <p:sldId id="285" r:id="rId17"/>
    <p:sldId id="275" r:id="rId18"/>
    <p:sldId id="286" r:id="rId19"/>
    <p:sldId id="279" r:id="rId20"/>
    <p:sldId id="278" r:id="rId21"/>
    <p:sldId id="276" r:id="rId22"/>
    <p:sldId id="284" r:id="rId23"/>
    <p:sldId id="289" r:id="rId24"/>
    <p:sldId id="280" r:id="rId25"/>
    <p:sldId id="273" r:id="rId26"/>
    <p:sldId id="288" r:id="rId27"/>
    <p:sldId id="283" r:id="rId28"/>
    <p:sldId id="281" r:id="rId29"/>
    <p:sldId id="277" r:id="rId30"/>
    <p:sldId id="282" r:id="rId31"/>
    <p:sldId id="287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D00"/>
    <a:srgbClr val="FF77A5"/>
    <a:srgbClr val="9A00FF"/>
    <a:srgbClr val="F0E820"/>
    <a:srgbClr val="FF2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727"/>
    <p:restoredTop sz="94643"/>
  </p:normalViewPr>
  <p:slideViewPr>
    <p:cSldViewPr snapToGrid="0" snapToObjects="1">
      <p:cViewPr>
        <p:scale>
          <a:sx n="70" d="100"/>
          <a:sy n="70" d="100"/>
        </p:scale>
        <p:origin x="488" y="14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notesMaster" Target="notesMasters/notesMaster1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4" Type="http://schemas.openxmlformats.org/officeDocument/2006/relationships/oleObject" Target="file:////Users\nicspaull\Dropbox\Data\PIRLS%202016\Nic%20graphs%20on%20PIRLS%20Lit%202016%20(Feb%202018)\PIRLS-L%202016%20by%20SSES%20(7%20Feb%202018).xlsx" TargetMode="External"/><Relationship Id="rId1" Type="http://schemas.microsoft.com/office/2011/relationships/chartStyle" Target="style1.xml"/><Relationship Id="rId2" Type="http://schemas.microsoft.com/office/2011/relationships/chartColorStyle" Target="colors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4" Type="http://schemas.openxmlformats.org/officeDocument/2006/relationships/oleObject" Target="file:////Users\nicspaull\Dropbox\Data\PIRLS%202016\Nic%20graphs%20on%20PIRLS%20Lit%202016%20(Feb%202018)\PIRLS-L%202016%20by%20SSES%20(7%20Feb%202018).xlsx" TargetMode="External"/><Relationship Id="rId1" Type="http://schemas.microsoft.com/office/2011/relationships/chartStyle" Target="style2.xml"/><Relationship Id="rId2" Type="http://schemas.microsoft.com/office/2011/relationships/chartColorStyle" Target="colors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4" Type="http://schemas.openxmlformats.org/officeDocument/2006/relationships/oleObject" Target="file:////Users/nicspaull/Dropbox/Data/PIRLS%202016/Nic%20graphs%20on%20PIRLS%20Lit%202016%20(Feb%202018)/PIRLS-L%202016%20by%20SSES%20(7%20Feb%202018).xlsx" TargetMode="External"/><Relationship Id="rId1" Type="http://schemas.microsoft.com/office/2011/relationships/chartStyle" Target="style3.xml"/><Relationship Id="rId2" Type="http://schemas.microsoft.com/office/2011/relationships/chartColorStyle" Target="colors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'Low Int bench'!$A$3</c:f>
              <c:strCache>
                <c:ptCount val="1"/>
                <c:pt idx="0">
                  <c:v>Percentage of students who can read at a basic level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horzOverflow="clip" vert="horz" wrap="square" lIns="38100" tIns="7200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cust"/>
            <c:noEndCap val="0"/>
            <c:plus>
              <c:numRef>
                <c:f>'Low Int bench'!$B$5:$K$5</c:f>
                <c:numCache>
                  <c:formatCode>General</c:formatCode>
                  <c:ptCount val="10"/>
                  <c:pt idx="0">
                    <c:v>-0.02646</c:v>
                  </c:pt>
                  <c:pt idx="1">
                    <c:v>-0.017836</c:v>
                  </c:pt>
                  <c:pt idx="2">
                    <c:v>-0.024892</c:v>
                  </c:pt>
                  <c:pt idx="3">
                    <c:v>-0.022344</c:v>
                  </c:pt>
                  <c:pt idx="4">
                    <c:v>-0.024108</c:v>
                  </c:pt>
                  <c:pt idx="5">
                    <c:v>-0.026852</c:v>
                  </c:pt>
                  <c:pt idx="6">
                    <c:v>-0.029008</c:v>
                  </c:pt>
                  <c:pt idx="7">
                    <c:v>-0.029988</c:v>
                  </c:pt>
                  <c:pt idx="8">
                    <c:v>-0.03038</c:v>
                  </c:pt>
                  <c:pt idx="9">
                    <c:v>-0.028812</c:v>
                  </c:pt>
                </c:numCache>
              </c:numRef>
            </c:plus>
            <c:minus>
              <c:numRef>
                <c:f>'Low Int bench'!$B$5:$K$5</c:f>
                <c:numCache>
                  <c:formatCode>General</c:formatCode>
                  <c:ptCount val="10"/>
                  <c:pt idx="0">
                    <c:v>-0.02646</c:v>
                  </c:pt>
                  <c:pt idx="1">
                    <c:v>-0.017836</c:v>
                  </c:pt>
                  <c:pt idx="2">
                    <c:v>-0.024892</c:v>
                  </c:pt>
                  <c:pt idx="3">
                    <c:v>-0.022344</c:v>
                  </c:pt>
                  <c:pt idx="4">
                    <c:v>-0.024108</c:v>
                  </c:pt>
                  <c:pt idx="5">
                    <c:v>-0.026852</c:v>
                  </c:pt>
                  <c:pt idx="6">
                    <c:v>-0.029008</c:v>
                  </c:pt>
                  <c:pt idx="7">
                    <c:v>-0.029988</c:v>
                  </c:pt>
                  <c:pt idx="8">
                    <c:v>-0.03038</c:v>
                  </c:pt>
                  <c:pt idx="9">
                    <c:v>-0.028812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'Low Int bench'!$B$1:$K$1</c:f>
              <c:strCache>
                <c:ptCount val="10"/>
                <c:pt idx="0">
                  <c:v>Decile 1 (Poorest 10% of schools)</c:v>
                </c:pt>
                <c:pt idx="1">
                  <c:v>Decile 2</c:v>
                </c:pt>
                <c:pt idx="2">
                  <c:v>Decile 3</c:v>
                </c:pt>
                <c:pt idx="3">
                  <c:v>Decile 4</c:v>
                </c:pt>
                <c:pt idx="4">
                  <c:v>Decile 5</c:v>
                </c:pt>
                <c:pt idx="5">
                  <c:v>Decile 6</c:v>
                </c:pt>
                <c:pt idx="6">
                  <c:v>Decile 7</c:v>
                </c:pt>
                <c:pt idx="7">
                  <c:v>Decile 8</c:v>
                </c:pt>
                <c:pt idx="8">
                  <c:v>Decile 9</c:v>
                </c:pt>
                <c:pt idx="9">
                  <c:v>Decile 10 (Richest 10% of schools)</c:v>
                </c:pt>
              </c:strCache>
            </c:strRef>
          </c:cat>
          <c:val>
            <c:numRef>
              <c:f>'Low Int bench'!$B$3:$K$3</c:f>
              <c:numCache>
                <c:formatCode>0%</c:formatCode>
                <c:ptCount val="10"/>
                <c:pt idx="0">
                  <c:v>0.1126</c:v>
                </c:pt>
                <c:pt idx="1">
                  <c:v>0.0930999999999999</c:v>
                </c:pt>
                <c:pt idx="2">
                  <c:v>0.1531</c:v>
                </c:pt>
                <c:pt idx="3">
                  <c:v>0.1456</c:v>
                </c:pt>
                <c:pt idx="4">
                  <c:v>0.1294</c:v>
                </c:pt>
                <c:pt idx="5">
                  <c:v>0.172</c:v>
                </c:pt>
                <c:pt idx="6">
                  <c:v>0.1996</c:v>
                </c:pt>
                <c:pt idx="7">
                  <c:v>0.2341</c:v>
                </c:pt>
                <c:pt idx="8">
                  <c:v>0.2298</c:v>
                </c:pt>
                <c:pt idx="9">
                  <c:v>0.7085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255-4254-933E-712EA9A076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46552480"/>
        <c:axId val="1746537936"/>
      </c:barChart>
      <c:catAx>
        <c:axId val="1746552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6537936"/>
        <c:crosses val="autoZero"/>
        <c:auto val="1"/>
        <c:lblAlgn val="ctr"/>
        <c:lblOffset val="100"/>
        <c:noMultiLvlLbl val="0"/>
      </c:catAx>
      <c:valAx>
        <c:axId val="1746537936"/>
        <c:scaling>
          <c:orientation val="minMax"/>
          <c:max val="0.9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6552480"/>
        <c:crosses val="autoZero"/>
        <c:crossBetween val="between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'Low Int bench'!$A$3</c:f>
              <c:strCache>
                <c:ptCount val="1"/>
                <c:pt idx="0">
                  <c:v>Percentage of students who can read at a basic level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horzOverflow="clip" vert="horz" wrap="square" lIns="38100" tIns="7200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cust"/>
            <c:noEndCap val="0"/>
            <c:plus>
              <c:numRef>
                <c:f>'Low Int bench'!$B$5:$K$5</c:f>
                <c:numCache>
                  <c:formatCode>General</c:formatCode>
                  <c:ptCount val="10"/>
                  <c:pt idx="0">
                    <c:v>-0.02646</c:v>
                  </c:pt>
                  <c:pt idx="1">
                    <c:v>-0.017836</c:v>
                  </c:pt>
                  <c:pt idx="2">
                    <c:v>-0.024892</c:v>
                  </c:pt>
                  <c:pt idx="3">
                    <c:v>-0.022344</c:v>
                  </c:pt>
                  <c:pt idx="4">
                    <c:v>-0.024108</c:v>
                  </c:pt>
                  <c:pt idx="5">
                    <c:v>-0.026852</c:v>
                  </c:pt>
                  <c:pt idx="6">
                    <c:v>-0.029008</c:v>
                  </c:pt>
                  <c:pt idx="7">
                    <c:v>-0.029988</c:v>
                  </c:pt>
                  <c:pt idx="8">
                    <c:v>-0.03038</c:v>
                  </c:pt>
                  <c:pt idx="9">
                    <c:v>-0.028812</c:v>
                  </c:pt>
                </c:numCache>
              </c:numRef>
            </c:plus>
            <c:minus>
              <c:numRef>
                <c:f>'Low Int bench'!$B$5:$K$5</c:f>
                <c:numCache>
                  <c:formatCode>General</c:formatCode>
                  <c:ptCount val="10"/>
                  <c:pt idx="0">
                    <c:v>-0.02646</c:v>
                  </c:pt>
                  <c:pt idx="1">
                    <c:v>-0.017836</c:v>
                  </c:pt>
                  <c:pt idx="2">
                    <c:v>-0.024892</c:v>
                  </c:pt>
                  <c:pt idx="3">
                    <c:v>-0.022344</c:v>
                  </c:pt>
                  <c:pt idx="4">
                    <c:v>-0.024108</c:v>
                  </c:pt>
                  <c:pt idx="5">
                    <c:v>-0.026852</c:v>
                  </c:pt>
                  <c:pt idx="6">
                    <c:v>-0.029008</c:v>
                  </c:pt>
                  <c:pt idx="7">
                    <c:v>-0.029988</c:v>
                  </c:pt>
                  <c:pt idx="8">
                    <c:v>-0.03038</c:v>
                  </c:pt>
                  <c:pt idx="9">
                    <c:v>-0.028812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'Low Int bench'!$B$1:$K$1</c:f>
              <c:strCache>
                <c:ptCount val="10"/>
                <c:pt idx="0">
                  <c:v>Decile 1 (Poorest 10% of schools)</c:v>
                </c:pt>
                <c:pt idx="1">
                  <c:v>Decile 2</c:v>
                </c:pt>
                <c:pt idx="2">
                  <c:v>Decile 3</c:v>
                </c:pt>
                <c:pt idx="3">
                  <c:v>Decile 4</c:v>
                </c:pt>
                <c:pt idx="4">
                  <c:v>Decile 5</c:v>
                </c:pt>
                <c:pt idx="5">
                  <c:v>Decile 6</c:v>
                </c:pt>
                <c:pt idx="6">
                  <c:v>Decile 7</c:v>
                </c:pt>
                <c:pt idx="7">
                  <c:v>Decile 8</c:v>
                </c:pt>
                <c:pt idx="8">
                  <c:v>Decile 9</c:v>
                </c:pt>
                <c:pt idx="9">
                  <c:v>Decile 10 (Richest 10% of schools)</c:v>
                </c:pt>
              </c:strCache>
            </c:strRef>
          </c:cat>
          <c:val>
            <c:numRef>
              <c:f>'Low Int bench'!$B$3:$K$3</c:f>
              <c:numCache>
                <c:formatCode>0%</c:formatCode>
                <c:ptCount val="10"/>
                <c:pt idx="0">
                  <c:v>0.1126</c:v>
                </c:pt>
                <c:pt idx="1">
                  <c:v>0.0930999999999999</c:v>
                </c:pt>
                <c:pt idx="2">
                  <c:v>0.1531</c:v>
                </c:pt>
                <c:pt idx="3">
                  <c:v>0.1456</c:v>
                </c:pt>
                <c:pt idx="4">
                  <c:v>0.1294</c:v>
                </c:pt>
                <c:pt idx="5">
                  <c:v>0.172</c:v>
                </c:pt>
                <c:pt idx="6">
                  <c:v>0.1996</c:v>
                </c:pt>
                <c:pt idx="7">
                  <c:v>0.2341</c:v>
                </c:pt>
                <c:pt idx="8">
                  <c:v>0.2298</c:v>
                </c:pt>
                <c:pt idx="9">
                  <c:v>0.7085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255-4254-933E-712EA9A076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13071152"/>
        <c:axId val="1488173152"/>
      </c:barChart>
      <c:catAx>
        <c:axId val="1313071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88173152"/>
        <c:crosses val="autoZero"/>
        <c:auto val="1"/>
        <c:lblAlgn val="ctr"/>
        <c:lblOffset val="100"/>
        <c:noMultiLvlLbl val="0"/>
      </c:catAx>
      <c:valAx>
        <c:axId val="1488173152"/>
        <c:scaling>
          <c:orientation val="minMax"/>
          <c:max val="0.9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13071152"/>
        <c:crosses val="autoZero"/>
        <c:crossBetween val="between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'% reaching LIB by country'!$E$8</c:f>
              <c:strCache>
                <c:ptCount val="1"/>
                <c:pt idx="0">
                  <c:v>% reaching the Low International Benchmark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</c:dPt>
          <c:dPt>
            <c:idx val="12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cust"/>
            <c:noEndCap val="0"/>
            <c:plus>
              <c:numRef>
                <c:f>'% reaching LIB by country'!$G$9:$G$21</c:f>
                <c:numCache>
                  <c:formatCode>General</c:formatCode>
                  <c:ptCount val="13"/>
                  <c:pt idx="0">
                    <c:v>0.00588</c:v>
                  </c:pt>
                  <c:pt idx="1">
                    <c:v>0.00784</c:v>
                  </c:pt>
                  <c:pt idx="2">
                    <c:v>0.0098</c:v>
                  </c:pt>
                  <c:pt idx="3">
                    <c:v>0.0098</c:v>
                  </c:pt>
                  <c:pt idx="4">
                    <c:v>0.0098</c:v>
                  </c:pt>
                  <c:pt idx="5">
                    <c:v>0.02156</c:v>
                  </c:pt>
                  <c:pt idx="6">
                    <c:v>0.02352</c:v>
                  </c:pt>
                  <c:pt idx="7">
                    <c:v>0.02548</c:v>
                  </c:pt>
                  <c:pt idx="8">
                    <c:v>0.03528</c:v>
                  </c:pt>
                  <c:pt idx="9">
                    <c:v>0.02548</c:v>
                  </c:pt>
                  <c:pt idx="10">
                    <c:v>0.0294</c:v>
                  </c:pt>
                  <c:pt idx="11">
                    <c:v>0.03528</c:v>
                  </c:pt>
                  <c:pt idx="12">
                    <c:v>0.0294</c:v>
                  </c:pt>
                </c:numCache>
              </c:numRef>
            </c:plus>
            <c:minus>
              <c:numRef>
                <c:f>'% reaching LIB by country'!$G$9:$G$21</c:f>
                <c:numCache>
                  <c:formatCode>General</c:formatCode>
                  <c:ptCount val="13"/>
                  <c:pt idx="0">
                    <c:v>0.00588</c:v>
                  </c:pt>
                  <c:pt idx="1">
                    <c:v>0.00784</c:v>
                  </c:pt>
                  <c:pt idx="2">
                    <c:v>0.0098</c:v>
                  </c:pt>
                  <c:pt idx="3">
                    <c:v>0.0098</c:v>
                  </c:pt>
                  <c:pt idx="4">
                    <c:v>0.0098</c:v>
                  </c:pt>
                  <c:pt idx="5">
                    <c:v>0.02156</c:v>
                  </c:pt>
                  <c:pt idx="6">
                    <c:v>0.02352</c:v>
                  </c:pt>
                  <c:pt idx="7">
                    <c:v>0.02548</c:v>
                  </c:pt>
                  <c:pt idx="8">
                    <c:v>0.03528</c:v>
                  </c:pt>
                  <c:pt idx="9">
                    <c:v>0.02548</c:v>
                  </c:pt>
                  <c:pt idx="10">
                    <c:v>0.0294</c:v>
                  </c:pt>
                  <c:pt idx="11">
                    <c:v>0.03528</c:v>
                  </c:pt>
                  <c:pt idx="12">
                    <c:v>0.0294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'% reaching LIB by country'!$D$9:$D$21</c:f>
              <c:strCache>
                <c:ptCount val="13"/>
                <c:pt idx="0">
                  <c:v>Finland</c:v>
                </c:pt>
                <c:pt idx="1">
                  <c:v>England</c:v>
                </c:pt>
                <c:pt idx="2">
                  <c:v>United States</c:v>
                </c:pt>
                <c:pt idx="3">
                  <c:v>Canada</c:v>
                </c:pt>
                <c:pt idx="4">
                  <c:v>Australia</c:v>
                </c:pt>
                <c:pt idx="5">
                  <c:v>Chile </c:v>
                </c:pt>
                <c:pt idx="6">
                  <c:v>Trinidad &amp; Tobago</c:v>
                </c:pt>
                <c:pt idx="7">
                  <c:v>Iran</c:v>
                </c:pt>
                <c:pt idx="8">
                  <c:v>Saudi Arabia </c:v>
                </c:pt>
                <c:pt idx="9">
                  <c:v>Oman</c:v>
                </c:pt>
                <c:pt idx="10">
                  <c:v>Morocco</c:v>
                </c:pt>
                <c:pt idx="11">
                  <c:v>Egypt </c:v>
                </c:pt>
                <c:pt idx="12">
                  <c:v>South Africa</c:v>
                </c:pt>
              </c:strCache>
            </c:strRef>
          </c:cat>
          <c:val>
            <c:numRef>
              <c:f>'% reaching LIB by country'!$E$9:$E$21</c:f>
              <c:numCache>
                <c:formatCode>0%</c:formatCode>
                <c:ptCount val="13"/>
                <c:pt idx="0">
                  <c:v>0.98</c:v>
                </c:pt>
                <c:pt idx="1">
                  <c:v>0.97</c:v>
                </c:pt>
                <c:pt idx="2">
                  <c:v>0.96</c:v>
                </c:pt>
                <c:pt idx="3">
                  <c:v>0.96</c:v>
                </c:pt>
                <c:pt idx="4">
                  <c:v>0.94</c:v>
                </c:pt>
                <c:pt idx="5">
                  <c:v>0.87</c:v>
                </c:pt>
                <c:pt idx="6">
                  <c:v>0.8</c:v>
                </c:pt>
                <c:pt idx="7">
                  <c:v>0.65</c:v>
                </c:pt>
                <c:pt idx="8">
                  <c:v>0.63</c:v>
                </c:pt>
                <c:pt idx="9">
                  <c:v>0.59</c:v>
                </c:pt>
                <c:pt idx="10">
                  <c:v>0.36</c:v>
                </c:pt>
                <c:pt idx="11">
                  <c:v>0.31</c:v>
                </c:pt>
                <c:pt idx="12">
                  <c:v>0.22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42124576"/>
        <c:axId val="1781220464"/>
      </c:barChart>
      <c:catAx>
        <c:axId val="1342124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81220464"/>
        <c:crosses val="autoZero"/>
        <c:auto val="1"/>
        <c:lblAlgn val="ctr"/>
        <c:lblOffset val="100"/>
        <c:noMultiLvlLbl val="0"/>
      </c:catAx>
      <c:valAx>
        <c:axId val="1781220464"/>
        <c:scaling>
          <c:orientation val="minMax"/>
          <c:max val="1.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 smtClean="0"/>
                  <a:t>% reaching the PIRLS 2016 Low International benchmark</a:t>
                </a:r>
                <a:endParaRPr lang="en-US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42124576"/>
        <c:crosses val="autoZero"/>
        <c:crossBetween val="between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5E744F-63F5-E94F-B3CA-902DB6C46EB3}" type="datetimeFigureOut">
              <a:rPr lang="en-US" smtClean="0"/>
              <a:t>5/28/18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F7CBC8-1E95-C940-ACBD-3CAB4D4E3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67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3F658F-0565-4476-B536-B073C2157F10}" type="slidenum">
              <a:rPr lang="en-ZA" smtClean="0"/>
              <a:pPr/>
              <a:t>5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185134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3F658F-0565-4476-B536-B073C2157F10}" type="slidenum">
              <a:rPr lang="en-ZA" smtClean="0"/>
              <a:pPr/>
              <a:t>6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7635967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3F658F-0565-4476-B536-B073C2157F10}" type="slidenum">
              <a:rPr lang="en-ZA" smtClean="0"/>
              <a:pPr/>
              <a:t>7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158949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40</a:t>
            </a:r>
            <a:r>
              <a:rPr lang="en-US" baseline="0" dirty="0"/>
              <a:t> words in 60s = 1,5s/word</a:t>
            </a:r>
          </a:p>
          <a:p>
            <a:r>
              <a:rPr lang="en-US" baseline="0" dirty="0"/>
              <a:t>130 words in 60s = 0,46s/word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B9D7A-377F-8E43-BD29-02F2631BF11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5269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7717E-3BFC-9846-B8FE-3EB765696CF8}" type="datetimeFigureOut">
              <a:rPr lang="en-US" smtClean="0"/>
              <a:t>5/28/18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77940-2FF0-7548-B955-1C87758C16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7717E-3BFC-9846-B8FE-3EB765696CF8}" type="datetimeFigureOut">
              <a:rPr lang="en-US" smtClean="0"/>
              <a:t>5/28/18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77940-2FF0-7548-B955-1C87758C16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7717E-3BFC-9846-B8FE-3EB765696CF8}" type="datetimeFigureOut">
              <a:rPr lang="en-US" smtClean="0"/>
              <a:t>5/28/18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77940-2FF0-7548-B955-1C87758C16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7717E-3BFC-9846-B8FE-3EB765696CF8}" type="datetimeFigureOut">
              <a:rPr lang="en-US" smtClean="0"/>
              <a:t>5/28/18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77940-2FF0-7548-B955-1C87758C16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7717E-3BFC-9846-B8FE-3EB765696CF8}" type="datetimeFigureOut">
              <a:rPr lang="en-US" smtClean="0"/>
              <a:t>5/28/18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77940-2FF0-7548-B955-1C87758C16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7717E-3BFC-9846-B8FE-3EB765696CF8}" type="datetimeFigureOut">
              <a:rPr lang="en-US" smtClean="0"/>
              <a:t>5/28/18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77940-2FF0-7548-B955-1C87758C16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7717E-3BFC-9846-B8FE-3EB765696CF8}" type="datetimeFigureOut">
              <a:rPr lang="en-US" smtClean="0"/>
              <a:t>5/28/18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77940-2FF0-7548-B955-1C87758C16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7717E-3BFC-9846-B8FE-3EB765696CF8}" type="datetimeFigureOut">
              <a:rPr lang="en-US" smtClean="0"/>
              <a:t>5/28/18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77940-2FF0-7548-B955-1C87758C16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7717E-3BFC-9846-B8FE-3EB765696CF8}" type="datetimeFigureOut">
              <a:rPr lang="en-US" smtClean="0"/>
              <a:t>5/28/18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77940-2FF0-7548-B955-1C87758C16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7717E-3BFC-9846-B8FE-3EB765696CF8}" type="datetimeFigureOut">
              <a:rPr lang="en-US" smtClean="0"/>
              <a:t>5/28/18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77940-2FF0-7548-B955-1C87758C16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7717E-3BFC-9846-B8FE-3EB765696CF8}" type="datetimeFigureOut">
              <a:rPr lang="en-US" smtClean="0"/>
              <a:t>5/28/18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77940-2FF0-7548-B955-1C87758C16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A7717E-3BFC-9846-B8FE-3EB765696CF8}" type="datetimeFigureOut">
              <a:rPr lang="en-US" smtClean="0"/>
              <a:t>5/28/18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577940-2FF0-7548-B955-1C87758C1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28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hyperlink" Target="http://www.NicSpaull.com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6.tif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9.tif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Relationship Id="rId3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Relationship Id="rId3" Type="http://schemas.openxmlformats.org/officeDocument/2006/relationships/image" Target="../media/image19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3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.xml"/><Relationship Id="rId3" Type="http://schemas.openxmlformats.org/officeDocument/2006/relationships/image" Target="../media/image19.e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3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tif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408333"/>
            <a:ext cx="7772400" cy="2387600"/>
          </a:xfrm>
        </p:spPr>
        <p:txBody>
          <a:bodyPr>
            <a:normAutofit/>
          </a:bodyPr>
          <a:lstStyle/>
          <a:p>
            <a:r>
              <a:rPr lang="en-US" sz="7300" b="1" dirty="0" smtClean="0">
                <a:solidFill>
                  <a:srgbClr val="FFED00"/>
                </a:solidFill>
              </a:rPr>
              <a:t>Back to Basics</a:t>
            </a:r>
            <a:r>
              <a:rPr lang="en-US" sz="7300" dirty="0" smtClean="0">
                <a:solidFill>
                  <a:srgbClr val="FFED00"/>
                </a:solidFill>
              </a:rPr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600" b="1" dirty="0" smtClean="0"/>
              <a:t>Foundations for the Future</a:t>
            </a:r>
            <a:endParaRPr lang="en-US" sz="3600" b="1" dirty="0"/>
          </a:p>
        </p:txBody>
      </p:sp>
      <p:pic>
        <p:nvPicPr>
          <p:cNvPr id="5" name="Picture 2" descr="Image result for design thinki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468"/>
          <a:stretch/>
        </p:blipFill>
        <p:spPr bwMode="auto">
          <a:xfrm>
            <a:off x="2275976" y="273396"/>
            <a:ext cx="4261691" cy="4053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1574880" y="5987088"/>
            <a:ext cx="6426888" cy="640080"/>
            <a:chOff x="6261100" y="1625600"/>
            <a:chExt cx="5912923" cy="2016562"/>
          </a:xfrm>
        </p:grpSpPr>
        <p:sp>
          <p:nvSpPr>
            <p:cNvPr id="7" name="TextBox 6"/>
            <p:cNvSpPr txBox="1"/>
            <p:nvPr/>
          </p:nvSpPr>
          <p:spPr>
            <a:xfrm>
              <a:off x="6261100" y="1625600"/>
              <a:ext cx="5912923" cy="14544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Dr</a:t>
              </a:r>
              <a:r>
                <a:rPr lang="en-US" sz="2400" dirty="0" smtClean="0"/>
                <a:t> </a:t>
              </a:r>
              <a:r>
                <a:rPr lang="en-US" sz="2400" dirty="0"/>
                <a:t>Nic Spaull | </a:t>
              </a:r>
              <a:r>
                <a:rPr lang="en-US" sz="2400" dirty="0" smtClean="0">
                  <a:hlinkClick r:id="rId3"/>
                </a:rPr>
                <a:t>www.NicSpaull.com</a:t>
              </a:r>
              <a:r>
                <a:rPr lang="en-US" sz="2400" dirty="0" smtClean="0"/>
                <a:t> | </a:t>
              </a:r>
              <a:r>
                <a:rPr lang="en-US" sz="2400" dirty="0" smtClean="0"/>
                <a:t>29 May 2018</a:t>
              </a:r>
              <a:endParaRPr lang="en-US" sz="2400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261100" y="2349500"/>
              <a:ext cx="377026" cy="12926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adugi" panose="020B0502040204020203" pitchFamily="34" charset="0"/>
                </a:rPr>
                <a:t> </a:t>
              </a:r>
              <a:endParaRPr lang="en-US" sz="6000" dirty="0">
                <a:solidFill>
                  <a:schemeClr val="tx1">
                    <a:lumMod val="65000"/>
                    <a:lumOff val="35000"/>
                  </a:schemeClr>
                </a:solidFill>
                <a:latin typeface="Gadugi" panose="020B0502040204020203" pitchFamily="34" charset="0"/>
              </a:endParaRPr>
            </a:p>
            <a:p>
              <a:endParaRPr lang="en-US" dirty="0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9906001" y="6627168"/>
            <a:ext cx="19822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smtClean="0"/>
              <a:t>Logo – Design Thinking Australia . com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209973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581935" y="3662466"/>
            <a:ext cx="2343100" cy="3195534"/>
            <a:chOff x="1572428" y="1968594"/>
            <a:chExt cx="1728634" cy="2530889"/>
          </a:xfrm>
        </p:grpSpPr>
        <p:grpSp>
          <p:nvGrpSpPr>
            <p:cNvPr id="20" name="Group 19"/>
            <p:cNvGrpSpPr/>
            <p:nvPr/>
          </p:nvGrpSpPr>
          <p:grpSpPr>
            <a:xfrm>
              <a:off x="1572428" y="1968594"/>
              <a:ext cx="1728634" cy="2530889"/>
              <a:chOff x="3094787" y="2049863"/>
              <a:chExt cx="1728634" cy="2530889"/>
            </a:xfrm>
          </p:grpSpPr>
          <p:sp>
            <p:nvSpPr>
              <p:cNvPr id="11" name="Rectangle 10"/>
              <p:cNvSpPr/>
              <p:nvPr/>
            </p:nvSpPr>
            <p:spPr>
              <a:xfrm>
                <a:off x="3094787" y="2049863"/>
                <a:ext cx="1728634" cy="2530889"/>
              </a:xfrm>
              <a:prstGeom prst="rect">
                <a:avLst/>
              </a:prstGeom>
              <a:solidFill>
                <a:srgbClr val="FFED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7" name="Picture 6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13699"/>
              <a:stretch/>
            </p:blipFill>
            <p:spPr>
              <a:xfrm>
                <a:off x="3419518" y="2293860"/>
                <a:ext cx="1079172" cy="931329"/>
              </a:xfrm>
              <a:prstGeom prst="rect">
                <a:avLst/>
              </a:prstGeom>
            </p:spPr>
          </p:pic>
          <p:sp>
            <p:nvSpPr>
              <p:cNvPr id="15" name="TextBox 14"/>
              <p:cNvSpPr txBox="1"/>
              <p:nvPr/>
            </p:nvSpPr>
            <p:spPr>
              <a:xfrm>
                <a:off x="3407032" y="3419106"/>
                <a:ext cx="1188806" cy="5118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smtClean="0">
                    <a:solidFill>
                      <a:schemeClr val="tx1"/>
                    </a:solidFill>
                    <a:latin typeface="Helvetica" charset="0"/>
                    <a:ea typeface="Helvetica" charset="0"/>
                    <a:cs typeface="Helvetica" charset="0"/>
                  </a:rPr>
                  <a:t>LEVERAGE</a:t>
                </a:r>
                <a:endParaRPr lang="en-US" sz="1400" b="1" dirty="0" smtClean="0">
                  <a:solidFill>
                    <a:schemeClr val="tx1"/>
                  </a:solidFill>
                  <a:latin typeface="Helvetica" charset="0"/>
                  <a:ea typeface="Helvetica" charset="0"/>
                  <a:cs typeface="Helvetica" charset="0"/>
                </a:endParaRPr>
              </a:p>
              <a:p>
                <a:endParaRPr lang="en-US" dirty="0"/>
              </a:p>
            </p:txBody>
          </p:sp>
        </p:grpSp>
        <p:sp>
          <p:nvSpPr>
            <p:cNvPr id="24" name="TextBox 23"/>
            <p:cNvSpPr txBox="1"/>
            <p:nvPr/>
          </p:nvSpPr>
          <p:spPr>
            <a:xfrm>
              <a:off x="2244076" y="3610832"/>
              <a:ext cx="47000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 smtClean="0">
                  <a:latin typeface="Helvetica" charset="0"/>
                  <a:ea typeface="Helvetica" charset="0"/>
                  <a:cs typeface="Helvetica" charset="0"/>
                </a:rPr>
                <a:t>1</a:t>
              </a:r>
              <a:endParaRPr lang="en-US" sz="2800" b="1" dirty="0">
                <a:latin typeface="Helvetica" charset="0"/>
                <a:ea typeface="Helvetica" charset="0"/>
                <a:cs typeface="Helvetica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3395268" y="3662466"/>
            <a:ext cx="2343100" cy="3195534"/>
            <a:chOff x="3666971" y="1962173"/>
            <a:chExt cx="1728634" cy="2530889"/>
          </a:xfrm>
        </p:grpSpPr>
        <p:grpSp>
          <p:nvGrpSpPr>
            <p:cNvPr id="21" name="Group 20"/>
            <p:cNvGrpSpPr/>
            <p:nvPr/>
          </p:nvGrpSpPr>
          <p:grpSpPr>
            <a:xfrm>
              <a:off x="3666971" y="1962173"/>
              <a:ext cx="1728634" cy="2530889"/>
              <a:chOff x="5405802" y="2021014"/>
              <a:chExt cx="1728634" cy="2530889"/>
            </a:xfrm>
          </p:grpSpPr>
          <p:sp>
            <p:nvSpPr>
              <p:cNvPr id="12" name="Rectangle 11"/>
              <p:cNvSpPr/>
              <p:nvPr/>
            </p:nvSpPr>
            <p:spPr>
              <a:xfrm>
                <a:off x="5405802" y="2021014"/>
                <a:ext cx="1728634" cy="2530889"/>
              </a:xfrm>
              <a:prstGeom prst="rect">
                <a:avLst/>
              </a:prstGeom>
              <a:solidFill>
                <a:srgbClr val="FFED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8" name="Picture 7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14578"/>
              <a:stretch/>
            </p:blipFill>
            <p:spPr>
              <a:xfrm>
                <a:off x="5720496" y="2263851"/>
                <a:ext cx="1146676" cy="979504"/>
              </a:xfrm>
              <a:prstGeom prst="rect">
                <a:avLst/>
              </a:prstGeom>
            </p:spPr>
          </p:pic>
          <p:sp>
            <p:nvSpPr>
              <p:cNvPr id="16" name="TextBox 15"/>
              <p:cNvSpPr txBox="1"/>
              <p:nvPr/>
            </p:nvSpPr>
            <p:spPr>
              <a:xfrm>
                <a:off x="5720496" y="3390257"/>
                <a:ext cx="1194107" cy="5118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smtClean="0">
                    <a:solidFill>
                      <a:schemeClr val="tx1"/>
                    </a:solidFill>
                    <a:latin typeface="Helvetica" charset="0"/>
                    <a:ea typeface="Helvetica" charset="0"/>
                    <a:cs typeface="Helvetica" charset="0"/>
                  </a:rPr>
                  <a:t>PRIORITISE</a:t>
                </a:r>
                <a:endParaRPr lang="en-US" sz="1400" b="1" dirty="0" smtClean="0">
                  <a:solidFill>
                    <a:schemeClr val="tx1"/>
                  </a:solidFill>
                  <a:latin typeface="Helvetica" charset="0"/>
                  <a:ea typeface="Helvetica" charset="0"/>
                  <a:cs typeface="Helvetica" charset="0"/>
                </a:endParaRPr>
              </a:p>
              <a:p>
                <a:endParaRPr lang="en-US" dirty="0"/>
              </a:p>
            </p:txBody>
          </p:sp>
        </p:grpSp>
        <p:sp>
          <p:nvSpPr>
            <p:cNvPr id="25" name="TextBox 24"/>
            <p:cNvSpPr txBox="1"/>
            <p:nvPr/>
          </p:nvSpPr>
          <p:spPr>
            <a:xfrm>
              <a:off x="4343718" y="3636273"/>
              <a:ext cx="47000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>
                  <a:latin typeface="Helvetica" charset="0"/>
                  <a:ea typeface="Helvetica" charset="0"/>
                  <a:cs typeface="Helvetica" charset="0"/>
                </a:rPr>
                <a:t>2</a:t>
              </a:r>
              <a:endParaRPr lang="en-US" sz="2800" b="1" dirty="0">
                <a:latin typeface="Helvetica" charset="0"/>
                <a:ea typeface="Helvetica" charset="0"/>
                <a:cs typeface="Helvetica" charset="0"/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6228669" y="3662466"/>
            <a:ext cx="2343100" cy="3195534"/>
            <a:chOff x="5761515" y="1962173"/>
            <a:chExt cx="1728634" cy="2530889"/>
          </a:xfrm>
        </p:grpSpPr>
        <p:grpSp>
          <p:nvGrpSpPr>
            <p:cNvPr id="19" name="Group 18"/>
            <p:cNvGrpSpPr/>
            <p:nvPr/>
          </p:nvGrpSpPr>
          <p:grpSpPr>
            <a:xfrm>
              <a:off x="5761515" y="1962173"/>
              <a:ext cx="1728634" cy="2530889"/>
              <a:chOff x="783772" y="2049863"/>
              <a:chExt cx="1728634" cy="2530889"/>
            </a:xfrm>
          </p:grpSpPr>
          <p:sp>
            <p:nvSpPr>
              <p:cNvPr id="4" name="Rectangle 3"/>
              <p:cNvSpPr/>
              <p:nvPr/>
            </p:nvSpPr>
            <p:spPr>
              <a:xfrm>
                <a:off x="783772" y="2049863"/>
                <a:ext cx="1728634" cy="2530889"/>
              </a:xfrm>
              <a:prstGeom prst="rect">
                <a:avLst/>
              </a:prstGeom>
              <a:solidFill>
                <a:srgbClr val="FFED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  <a:latin typeface="Helvetica" charset="0"/>
                  <a:ea typeface="Helvetica" charset="0"/>
                  <a:cs typeface="Helvetica" charset="0"/>
                </a:endParaRPr>
              </a:p>
            </p:txBody>
          </p:sp>
          <p:pic>
            <p:nvPicPr>
              <p:cNvPr id="10" name="Picture 9"/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13553"/>
              <a:stretch/>
            </p:blipFill>
            <p:spPr>
              <a:xfrm>
                <a:off x="1053822" y="2237793"/>
                <a:ext cx="1207058" cy="1043464"/>
              </a:xfrm>
              <a:prstGeom prst="rect">
                <a:avLst/>
              </a:prstGeom>
            </p:spPr>
          </p:pic>
          <p:sp>
            <p:nvSpPr>
              <p:cNvPr id="14" name="TextBox 13"/>
              <p:cNvSpPr txBox="1"/>
              <p:nvPr/>
            </p:nvSpPr>
            <p:spPr>
              <a:xfrm>
                <a:off x="981303" y="3419106"/>
                <a:ext cx="1531103" cy="5118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smtClean="0">
                    <a:solidFill>
                      <a:schemeClr val="tx1"/>
                    </a:solidFill>
                    <a:latin typeface="Helvetica" charset="0"/>
                    <a:ea typeface="Helvetica" charset="0"/>
                    <a:cs typeface="Helvetica" charset="0"/>
                  </a:rPr>
                  <a:t>FOUNDATIONS</a:t>
                </a:r>
                <a:endParaRPr lang="en-US" sz="1400" b="1" dirty="0" smtClean="0">
                  <a:solidFill>
                    <a:schemeClr val="tx1"/>
                  </a:solidFill>
                  <a:latin typeface="Helvetica" charset="0"/>
                  <a:ea typeface="Helvetica" charset="0"/>
                  <a:cs typeface="Helvetica" charset="0"/>
                </a:endParaRPr>
              </a:p>
              <a:p>
                <a:endParaRPr lang="en-US" dirty="0"/>
              </a:p>
            </p:txBody>
          </p:sp>
        </p:grpSp>
        <p:sp>
          <p:nvSpPr>
            <p:cNvPr id="26" name="TextBox 25"/>
            <p:cNvSpPr txBox="1"/>
            <p:nvPr/>
          </p:nvSpPr>
          <p:spPr>
            <a:xfrm>
              <a:off x="6400094" y="3636273"/>
              <a:ext cx="47000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>
                  <a:latin typeface="Helvetica" charset="0"/>
                  <a:ea typeface="Helvetica" charset="0"/>
                  <a:cs typeface="Helvetica" charset="0"/>
                </a:rPr>
                <a:t>3</a:t>
              </a:r>
              <a:endParaRPr lang="en-US" sz="2800" b="1" dirty="0">
                <a:latin typeface="Helvetica" charset="0"/>
                <a:ea typeface="Helvetica" charset="0"/>
                <a:cs typeface="Helvetica" charset="0"/>
              </a:endParaRPr>
            </a:p>
          </p:txBody>
        </p:sp>
      </p:grpSp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072"/>
          <a:stretch/>
        </p:blipFill>
        <p:spPr>
          <a:xfrm>
            <a:off x="2925035" y="435314"/>
            <a:ext cx="3115968" cy="2615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57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/>
          <p:cNvSpPr/>
          <p:nvPr/>
        </p:nvSpPr>
        <p:spPr>
          <a:xfrm>
            <a:off x="929945" y="2443658"/>
            <a:ext cx="3642055" cy="3525836"/>
          </a:xfrm>
          <a:prstGeom prst="ellipse">
            <a:avLst/>
          </a:prstGeom>
          <a:solidFill>
            <a:srgbClr val="FF77A5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dirty="0" smtClean="0">
                <a:latin typeface="Helvetica" charset="0"/>
                <a:ea typeface="Helvetica" charset="0"/>
                <a:cs typeface="Helvetica" charset="0"/>
              </a:rPr>
              <a:t>R351 </a:t>
            </a:r>
            <a:r>
              <a:rPr lang="en-US" sz="3400" dirty="0" smtClean="0">
                <a:latin typeface="Helvetica" charset="0"/>
                <a:ea typeface="Helvetica" charset="0"/>
                <a:cs typeface="Helvetica" charset="0"/>
              </a:rPr>
              <a:t>Billion</a:t>
            </a:r>
            <a:endParaRPr lang="en-US" sz="3400" dirty="0">
              <a:latin typeface="Helvetica" charset="0"/>
              <a:ea typeface="Helvetica" charset="0"/>
              <a:cs typeface="Helvetica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6507015" y="4051341"/>
            <a:ext cx="1982381" cy="400110"/>
            <a:chOff x="5793582" y="4290629"/>
            <a:chExt cx="1982381" cy="400110"/>
          </a:xfrm>
        </p:grpSpPr>
        <p:sp>
          <p:nvSpPr>
            <p:cNvPr id="12" name="Oval 11"/>
            <p:cNvSpPr/>
            <p:nvPr/>
          </p:nvSpPr>
          <p:spPr>
            <a:xfrm>
              <a:off x="5793582" y="4361658"/>
              <a:ext cx="226218" cy="227275"/>
            </a:xfrm>
            <a:prstGeom prst="ellipse">
              <a:avLst/>
            </a:prstGeom>
            <a:solidFill>
              <a:srgbClr val="FF77A5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291261" y="4290629"/>
              <a:ext cx="148470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latin typeface="Helvetica" charset="0"/>
                  <a:ea typeface="Helvetica" charset="0"/>
                  <a:cs typeface="Helvetica" charset="0"/>
                </a:rPr>
                <a:t>R4,5 Billion</a:t>
              </a:r>
              <a:endParaRPr lang="en-US" sz="2000" dirty="0">
                <a:latin typeface="Helvetica" charset="0"/>
                <a:ea typeface="Helvetica" charset="0"/>
                <a:cs typeface="Helvetica" charset="0"/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1351975" y="6142209"/>
            <a:ext cx="27979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2018 SA Government 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expenditure 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on education</a:t>
            </a:r>
            <a:endParaRPr lang="en-US" sz="1400" dirty="0">
              <a:solidFill>
                <a:schemeClr val="bg1">
                  <a:lumMod val="50000"/>
                </a:schemeClr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33693" y="6070606"/>
            <a:ext cx="22056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 smtClean="0">
                <a:solidFill>
                  <a:schemeClr val="bg1">
                    <a:lumMod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Trialogue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 estimate 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of</a:t>
            </a:r>
          </a:p>
          <a:p>
            <a:pPr algn="ctr"/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 all education 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CSI in SA</a:t>
            </a:r>
            <a:endParaRPr lang="en-US" sz="1400" dirty="0">
              <a:solidFill>
                <a:schemeClr val="bg1">
                  <a:lumMod val="50000"/>
                </a:schemeClr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174502" y="4420673"/>
            <a:ext cx="7120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(1,2%)</a:t>
            </a:r>
            <a:endParaRPr lang="en-US" sz="1400" dirty="0">
              <a:solidFill>
                <a:schemeClr val="bg1">
                  <a:lumMod val="50000"/>
                </a:schemeClr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-28428" y="0"/>
            <a:ext cx="1728634" cy="1853107"/>
            <a:chOff x="3094787" y="2049863"/>
            <a:chExt cx="1728634" cy="1853107"/>
          </a:xfrm>
        </p:grpSpPr>
        <p:sp>
          <p:nvSpPr>
            <p:cNvPr id="20" name="Rectangle 19"/>
            <p:cNvSpPr/>
            <p:nvPr/>
          </p:nvSpPr>
          <p:spPr>
            <a:xfrm>
              <a:off x="3094787" y="2049863"/>
              <a:ext cx="1728634" cy="1853107"/>
            </a:xfrm>
            <a:prstGeom prst="rect">
              <a:avLst/>
            </a:prstGeom>
            <a:solidFill>
              <a:srgbClr val="FFE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3699"/>
            <a:stretch/>
          </p:blipFill>
          <p:spPr>
            <a:xfrm>
              <a:off x="3419518" y="2293860"/>
              <a:ext cx="1079172" cy="931329"/>
            </a:xfrm>
            <a:prstGeom prst="rect">
              <a:avLst/>
            </a:prstGeom>
          </p:spPr>
        </p:pic>
        <p:sp>
          <p:nvSpPr>
            <p:cNvPr id="22" name="TextBox 21"/>
            <p:cNvSpPr txBox="1"/>
            <p:nvPr/>
          </p:nvSpPr>
          <p:spPr>
            <a:xfrm>
              <a:off x="3343422" y="3318195"/>
              <a:ext cx="118880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solidFill>
                    <a:schemeClr val="tx1"/>
                  </a:solidFill>
                  <a:latin typeface="Helvetica" charset="0"/>
                  <a:ea typeface="Helvetica" charset="0"/>
                  <a:cs typeface="Helvetica" charset="0"/>
                </a:rPr>
                <a:t>LEVERAGE</a:t>
              </a:r>
            </a:p>
            <a:p>
              <a:endParaRPr lang="en-US" dirty="0"/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2282780" y="68003"/>
            <a:ext cx="6318609" cy="2000191"/>
            <a:chOff x="2282780" y="68003"/>
            <a:chExt cx="6318609" cy="2000191"/>
          </a:xfrm>
        </p:grpSpPr>
        <p:sp>
          <p:nvSpPr>
            <p:cNvPr id="17" name="Rectangle 16"/>
            <p:cNvSpPr/>
            <p:nvPr/>
          </p:nvSpPr>
          <p:spPr>
            <a:xfrm>
              <a:off x="2586709" y="591045"/>
              <a:ext cx="5823761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i="1" smtClean="0"/>
                <a:t>The </a:t>
              </a:r>
              <a:r>
                <a:rPr lang="en-US" sz="2800" i="1" dirty="0" smtClean="0"/>
                <a:t>best use of private money is influencing how public money is </a:t>
              </a:r>
              <a:r>
                <a:rPr lang="en-US" sz="2800" i="1" smtClean="0"/>
                <a:t>spent.</a:t>
              </a:r>
              <a:endParaRPr lang="en-US" sz="2800" b="1" dirty="0">
                <a:solidFill>
                  <a:srgbClr val="FF0000"/>
                </a:solidFill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282780" y="68003"/>
              <a:ext cx="607859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200" dirty="0" smtClean="0">
                  <a:latin typeface="Arial Rounded MT Bold" charset="0"/>
                  <a:ea typeface="Arial Rounded MT Bold" charset="0"/>
                  <a:cs typeface="Arial Rounded MT Bold" charset="0"/>
                </a:rPr>
                <a:t>“</a:t>
              </a:r>
              <a:endParaRPr lang="en-US" dirty="0">
                <a:latin typeface="Arial Rounded MT Bold" charset="0"/>
                <a:ea typeface="Arial Rounded MT Bold" charset="0"/>
                <a:cs typeface="Arial Rounded MT Bold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 rot="10800000">
              <a:off x="7993530" y="867865"/>
              <a:ext cx="607859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200" dirty="0" smtClean="0">
                  <a:latin typeface="Arial Rounded MT Bold" charset="0"/>
                  <a:ea typeface="Arial Rounded MT Bold" charset="0"/>
                  <a:cs typeface="Arial Rounded MT Bold" charset="0"/>
                </a:rPr>
                <a:t>“</a:t>
              </a:r>
              <a:endParaRPr lang="en-US" dirty="0">
                <a:latin typeface="Arial Rounded MT Bold" charset="0"/>
                <a:ea typeface="Arial Rounded MT Bold" charset="0"/>
                <a:cs typeface="Arial Rounded MT Bold" charset="0"/>
              </a:endParaRPr>
            </a:p>
          </p:txBody>
        </p:sp>
      </p:grpSp>
      <p:cxnSp>
        <p:nvCxnSpPr>
          <p:cNvPr id="26" name="Straight Connector 25"/>
          <p:cNvCxnSpPr/>
          <p:nvPr/>
        </p:nvCxnSpPr>
        <p:spPr>
          <a:xfrm>
            <a:off x="5498589" y="2270927"/>
            <a:ext cx="0" cy="3799679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9574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1" animBg="1"/>
      <p:bldP spid="14" grpId="0"/>
      <p:bldP spid="15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0" y="0"/>
            <a:ext cx="1728634" cy="1865369"/>
            <a:chOff x="5405802" y="2021014"/>
            <a:chExt cx="1728634" cy="1865369"/>
          </a:xfrm>
        </p:grpSpPr>
        <p:sp>
          <p:nvSpPr>
            <p:cNvPr id="6" name="Rectangle 5"/>
            <p:cNvSpPr/>
            <p:nvPr/>
          </p:nvSpPr>
          <p:spPr>
            <a:xfrm>
              <a:off x="5405802" y="2021014"/>
              <a:ext cx="1728634" cy="1865369"/>
            </a:xfrm>
            <a:prstGeom prst="rect">
              <a:avLst/>
            </a:prstGeom>
            <a:solidFill>
              <a:srgbClr val="FFE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4578"/>
            <a:stretch/>
          </p:blipFill>
          <p:spPr>
            <a:xfrm>
              <a:off x="5720496" y="2263851"/>
              <a:ext cx="1146676" cy="979504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5673065" y="3301608"/>
              <a:ext cx="119410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solidFill>
                    <a:schemeClr val="tx1"/>
                  </a:solidFill>
                  <a:latin typeface="Helvetica" charset="0"/>
                  <a:ea typeface="Helvetica" charset="0"/>
                  <a:cs typeface="Helvetica" charset="0"/>
                </a:rPr>
                <a:t>PRIORITISE</a:t>
              </a:r>
            </a:p>
            <a:p>
              <a:endParaRPr lang="en-US" dirty="0"/>
            </a:p>
          </p:txBody>
        </p:sp>
      </p:grpSp>
      <p:sp>
        <p:nvSpPr>
          <p:cNvPr id="9" name="Rectangle 8"/>
          <p:cNvSpPr/>
          <p:nvPr/>
        </p:nvSpPr>
        <p:spPr>
          <a:xfrm>
            <a:off x="2586709" y="591045"/>
            <a:ext cx="582376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i="1" dirty="0" smtClean="0"/>
              <a:t>What is the </a:t>
            </a:r>
            <a:r>
              <a:rPr lang="en-US" sz="2800" b="1" i="1" dirty="0" smtClean="0"/>
              <a:t>binding constraint </a:t>
            </a:r>
            <a:r>
              <a:rPr lang="en-US" sz="2800" i="1" dirty="0" smtClean="0"/>
              <a:t>to progress in this area?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82780" y="68003"/>
            <a:ext cx="60785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 smtClean="0">
                <a:latin typeface="Arial Rounded MT Bold" charset="0"/>
                <a:ea typeface="Arial Rounded MT Bold" charset="0"/>
                <a:cs typeface="Arial Rounded MT Bold" charset="0"/>
              </a:rPr>
              <a:t>“</a:t>
            </a:r>
            <a:endParaRPr lang="en-US" dirty="0">
              <a:latin typeface="Arial Rounded MT Bold" charset="0"/>
              <a:ea typeface="Arial Rounded MT Bold" charset="0"/>
              <a:cs typeface="Arial Rounded MT Bold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 rot="10800000">
            <a:off x="5784719" y="680429"/>
            <a:ext cx="60785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 smtClean="0">
                <a:latin typeface="Arial Rounded MT Bold" charset="0"/>
                <a:ea typeface="Arial Rounded MT Bold" charset="0"/>
                <a:cs typeface="Arial Rounded MT Bold" charset="0"/>
              </a:rPr>
              <a:t>“</a:t>
            </a:r>
            <a:endParaRPr lang="en-US" dirty="0">
              <a:latin typeface="Arial Rounded MT Bold" charset="0"/>
              <a:ea typeface="Arial Rounded MT Bold" charset="0"/>
              <a:cs typeface="Arial Rounded MT Bold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238766" y="2594057"/>
            <a:ext cx="5171704" cy="28469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400"/>
              </a:lnSpc>
              <a:spcAft>
                <a:spcPts val="600"/>
              </a:spcAft>
            </a:pPr>
            <a:r>
              <a:rPr lang="en-GB" sz="2000" dirty="0" smtClean="0">
                <a:latin typeface="Helvetica" charset="0"/>
                <a:ea typeface="Helvetica" charset="0"/>
                <a:cs typeface="Helvetica" charset="0"/>
              </a:rPr>
              <a:t>“The binding constraints approach is based on the idea that </a:t>
            </a:r>
            <a:r>
              <a:rPr lang="en-GB" sz="2000" b="1" dirty="0" smtClean="0">
                <a:latin typeface="Helvetica" charset="0"/>
                <a:ea typeface="Helvetica" charset="0"/>
                <a:cs typeface="Helvetica" charset="0"/>
              </a:rPr>
              <a:t>not all constraints bind equally</a:t>
            </a:r>
            <a:r>
              <a:rPr lang="en-GB" sz="2000" dirty="0" smtClean="0">
                <a:latin typeface="Helvetica" charset="0"/>
                <a:ea typeface="Helvetica" charset="0"/>
                <a:cs typeface="Helvetica" charset="0"/>
              </a:rPr>
              <a:t>, and that a sensible and practical strategy consists of identifying the most serious constraints at work</a:t>
            </a:r>
            <a:r>
              <a:rPr lang="en-US" sz="2000" dirty="0" smtClean="0">
                <a:latin typeface="Helvetica" charset="0"/>
                <a:ea typeface="Helvetica" charset="0"/>
                <a:cs typeface="Helvetica" charset="0"/>
              </a:rPr>
              <a:t>” </a:t>
            </a:r>
          </a:p>
          <a:p>
            <a:pPr algn="just"/>
            <a:endParaRPr lang="en-US" sz="2000" dirty="0" smtClean="0">
              <a:latin typeface="Helvetica" charset="0"/>
              <a:ea typeface="Helvetica" charset="0"/>
              <a:cs typeface="Helvetica" charset="0"/>
            </a:endParaRPr>
          </a:p>
          <a:p>
            <a:pPr algn="just"/>
            <a:endParaRPr lang="en-US" sz="2000" dirty="0" smtClean="0">
              <a:latin typeface="Helvetica" charset="0"/>
              <a:ea typeface="Helvetica" charset="0"/>
              <a:cs typeface="Helvetica" charset="0"/>
            </a:endParaRPr>
          </a:p>
          <a:p>
            <a:endParaRPr lang="en-US" dirty="0" smtClean="0">
              <a:latin typeface="Helvetica" charset="0"/>
              <a:ea typeface="Helvetica" charset="0"/>
              <a:cs typeface="Helvetica" charset="0"/>
            </a:endParaRPr>
          </a:p>
          <a:p>
            <a:pPr algn="ctr"/>
            <a:r>
              <a:rPr lang="en-US" sz="1600" dirty="0" smtClean="0">
                <a:latin typeface="Helvetica" charset="0"/>
                <a:ea typeface="Helvetica" charset="0"/>
                <a:cs typeface="Helvetica" charset="0"/>
              </a:rPr>
              <a:t>- Professor Dani </a:t>
            </a:r>
            <a:r>
              <a:rPr lang="en-US" sz="1600" dirty="0" err="1" smtClean="0">
                <a:latin typeface="Helvetica" charset="0"/>
                <a:ea typeface="Helvetica" charset="0"/>
                <a:cs typeface="Helvetica" charset="0"/>
              </a:rPr>
              <a:t>Rodrik</a:t>
            </a:r>
            <a:r>
              <a:rPr lang="en-US" sz="1600" dirty="0" smtClean="0">
                <a:latin typeface="Helvetica" charset="0"/>
                <a:ea typeface="Helvetica" charset="0"/>
                <a:cs typeface="Helvetica" charset="0"/>
              </a:rPr>
              <a:t> (2009: 6)</a:t>
            </a:r>
            <a:endParaRPr lang="en-US" sz="1600" dirty="0" smtClean="0">
              <a:latin typeface="Helvetica" charset="0"/>
              <a:ea typeface="Helvetica" charset="0"/>
              <a:cs typeface="Helvetica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160" y="2437104"/>
            <a:ext cx="1872549" cy="2342167"/>
          </a:xfrm>
          <a:prstGeom prst="rect">
            <a:avLst/>
          </a:prstGeom>
        </p:spPr>
      </p:pic>
      <p:cxnSp>
        <p:nvCxnSpPr>
          <p:cNvPr id="18" name="Straight Connector 17"/>
          <p:cNvCxnSpPr/>
          <p:nvPr/>
        </p:nvCxnSpPr>
        <p:spPr>
          <a:xfrm>
            <a:off x="3586348" y="4583875"/>
            <a:ext cx="4132613" cy="11876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4218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B2511-D5A3-487A-82FF-4C039FEE504B}" type="slidenum">
              <a:rPr lang="en-ZA" smtClean="0"/>
              <a:pPr/>
              <a:t>5</a:t>
            </a:fld>
            <a:endParaRPr lang="en-ZA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3" y="23813"/>
            <a:ext cx="8982075" cy="681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4644008" y="23813"/>
            <a:ext cx="4176464" cy="67413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3" name="TextBox 2"/>
          <p:cNvSpPr txBox="1"/>
          <p:nvPr/>
        </p:nvSpPr>
        <p:spPr>
          <a:xfrm>
            <a:off x="4553118" y="1584539"/>
            <a:ext cx="4358244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ZA" dirty="0" smtClean="0">
                <a:latin typeface="Helvetica" charset="0"/>
                <a:ea typeface="Helvetica" charset="0"/>
                <a:cs typeface="Helvetica" charset="0"/>
              </a:rPr>
              <a:t>“The volume in the first barrel depends on the </a:t>
            </a:r>
            <a:r>
              <a:rPr lang="en-ZA" i="1" dirty="0" smtClean="0">
                <a:latin typeface="Helvetica" charset="0"/>
                <a:ea typeface="Helvetica" charset="0"/>
                <a:cs typeface="Helvetica" charset="0"/>
              </a:rPr>
              <a:t>sum</a:t>
            </a:r>
            <a:r>
              <a:rPr lang="en-ZA" dirty="0" smtClean="0">
                <a:latin typeface="Helvetica" charset="0"/>
                <a:ea typeface="Helvetica" charset="0"/>
                <a:cs typeface="Helvetica" charset="0"/>
              </a:rPr>
              <a:t> of the </a:t>
            </a:r>
            <a:r>
              <a:rPr lang="en-ZA" i="1" dirty="0" smtClean="0">
                <a:latin typeface="Helvetica" charset="0"/>
                <a:ea typeface="Helvetica" charset="0"/>
                <a:cs typeface="Helvetica" charset="0"/>
              </a:rPr>
              <a:t>width</a:t>
            </a:r>
            <a:r>
              <a:rPr lang="en-ZA" dirty="0" smtClean="0">
                <a:latin typeface="Helvetica" charset="0"/>
                <a:ea typeface="Helvetica" charset="0"/>
                <a:cs typeface="Helvetica" charset="0"/>
              </a:rPr>
              <a:t> of all slabs. Increasing the width of any slab will increase the volume of the barrel. So a strategy on improving anything you can, when you can, while you can, would be effective.”</a:t>
            </a:r>
          </a:p>
          <a:p>
            <a:endParaRPr lang="en-ZA" dirty="0">
              <a:latin typeface="Helvetica" charset="0"/>
              <a:ea typeface="Helvetica" charset="0"/>
              <a:cs typeface="Helvetica" charset="0"/>
            </a:endParaRPr>
          </a:p>
          <a:p>
            <a:pPr algn="r"/>
            <a:r>
              <a:rPr lang="en-ZA" sz="1400" b="1" dirty="0" smtClean="0">
                <a:latin typeface="Helvetica" charset="0"/>
                <a:ea typeface="Helvetica" charset="0"/>
                <a:cs typeface="Helvetica" charset="0"/>
              </a:rPr>
              <a:t>(</a:t>
            </a:r>
            <a:r>
              <a:rPr lang="en-ZA" sz="1400" b="1" dirty="0" err="1" smtClean="0">
                <a:latin typeface="Helvetica" charset="0"/>
                <a:ea typeface="Helvetica" charset="0"/>
                <a:cs typeface="Helvetica" charset="0"/>
              </a:rPr>
              <a:t>Hausmann</a:t>
            </a:r>
            <a:r>
              <a:rPr lang="en-ZA" sz="1400" b="1" dirty="0" smtClean="0">
                <a:latin typeface="Helvetica" charset="0"/>
                <a:ea typeface="Helvetica" charset="0"/>
                <a:cs typeface="Helvetica" charset="0"/>
              </a:rPr>
              <a:t>, Klinger, &amp; Wagner, 2008, p. 17).</a:t>
            </a:r>
          </a:p>
          <a:p>
            <a:endParaRPr lang="en-US" dirty="0">
              <a:latin typeface="Helvetica" charset="0"/>
              <a:ea typeface="Helvetica" charset="0"/>
              <a:cs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7032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B2511-D5A3-487A-82FF-4C039FEE504B}" type="slidenum">
              <a:rPr lang="en-ZA" smtClean="0"/>
              <a:pPr/>
              <a:t>6</a:t>
            </a:fld>
            <a:endParaRPr lang="en-ZA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3" y="23813"/>
            <a:ext cx="8982075" cy="681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375951" y="548680"/>
            <a:ext cx="4176464" cy="61949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3" name="Rectangle 2"/>
          <p:cNvSpPr/>
          <p:nvPr/>
        </p:nvSpPr>
        <p:spPr>
          <a:xfrm>
            <a:off x="178183" y="1992194"/>
            <a:ext cx="4144435" cy="3077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ZA" dirty="0" smtClean="0">
                <a:latin typeface="Helvetica" charset="0"/>
                <a:ea typeface="Helvetica" charset="0"/>
                <a:cs typeface="Helvetica" charset="0"/>
              </a:rPr>
              <a:t>“The volume in the second barrel is determined by the </a:t>
            </a:r>
            <a:r>
              <a:rPr lang="en-ZA" i="1" dirty="0" smtClean="0">
                <a:latin typeface="Helvetica" charset="0"/>
                <a:ea typeface="Helvetica" charset="0"/>
                <a:cs typeface="Helvetica" charset="0"/>
              </a:rPr>
              <a:t>length </a:t>
            </a:r>
            <a:r>
              <a:rPr lang="en-ZA" dirty="0" smtClean="0">
                <a:latin typeface="Helvetica" charset="0"/>
                <a:ea typeface="Helvetica" charset="0"/>
                <a:cs typeface="Helvetica" charset="0"/>
              </a:rPr>
              <a:t>of the </a:t>
            </a:r>
            <a:r>
              <a:rPr lang="en-ZA" i="1" dirty="0" smtClean="0">
                <a:latin typeface="Helvetica" charset="0"/>
                <a:ea typeface="Helvetica" charset="0"/>
                <a:cs typeface="Helvetica" charset="0"/>
              </a:rPr>
              <a:t>shortest </a:t>
            </a:r>
            <a:r>
              <a:rPr lang="en-ZA" dirty="0" smtClean="0">
                <a:latin typeface="Helvetica" charset="0"/>
                <a:ea typeface="Helvetica" charset="0"/>
                <a:cs typeface="Helvetica" charset="0"/>
              </a:rPr>
              <a:t>slab. Two implications of the second barrel are that the impact of a change in a slab on the volume of the barrel depends on whether it is the binding constraint or not. If not, the impact is zero”</a:t>
            </a:r>
          </a:p>
          <a:p>
            <a:pPr algn="just"/>
            <a:endParaRPr lang="en-ZA" dirty="0">
              <a:latin typeface="Helvetica" charset="0"/>
              <a:ea typeface="Helvetica" charset="0"/>
              <a:cs typeface="Helvetica" charset="0"/>
            </a:endParaRPr>
          </a:p>
          <a:p>
            <a:pPr algn="just"/>
            <a:r>
              <a:rPr lang="en-ZA" sz="1400" b="1" dirty="0" smtClean="0">
                <a:latin typeface="Helvetica" charset="0"/>
                <a:ea typeface="Helvetica" charset="0"/>
                <a:cs typeface="Helvetica" charset="0"/>
              </a:rPr>
              <a:t>(</a:t>
            </a:r>
            <a:r>
              <a:rPr lang="en-ZA" sz="1400" b="1" dirty="0" err="1" smtClean="0">
                <a:latin typeface="Helvetica" charset="0"/>
                <a:ea typeface="Helvetica" charset="0"/>
                <a:cs typeface="Helvetica" charset="0"/>
              </a:rPr>
              <a:t>Hausmann</a:t>
            </a:r>
            <a:r>
              <a:rPr lang="en-ZA" sz="1400" b="1" dirty="0" smtClean="0">
                <a:latin typeface="Helvetica" charset="0"/>
                <a:ea typeface="Helvetica" charset="0"/>
                <a:cs typeface="Helvetica" charset="0"/>
              </a:rPr>
              <a:t>, Klinger, &amp; Wagner, 2008, p. 17).</a:t>
            </a:r>
          </a:p>
          <a:p>
            <a:pPr algn="just"/>
            <a:endParaRPr lang="en-US" dirty="0">
              <a:latin typeface="Helvetica" charset="0"/>
              <a:ea typeface="Helvetica" charset="0"/>
              <a:cs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9992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B2511-D5A3-487A-82FF-4C039FEE504B}" type="slidenum">
              <a:rPr lang="en-ZA" smtClean="0"/>
              <a:pPr/>
              <a:t>7</a:t>
            </a:fld>
            <a:endParaRPr lang="en-ZA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3" y="23813"/>
            <a:ext cx="8982075" cy="681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2088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2282780" y="2578637"/>
            <a:ext cx="4474317" cy="3362517"/>
            <a:chOff x="2496787" y="2222378"/>
            <a:chExt cx="4474317" cy="3362517"/>
          </a:xfrm>
        </p:grpSpPr>
        <p:sp>
          <p:nvSpPr>
            <p:cNvPr id="13" name="Oval 12"/>
            <p:cNvSpPr/>
            <p:nvPr/>
          </p:nvSpPr>
          <p:spPr>
            <a:xfrm>
              <a:off x="2996252" y="3001799"/>
              <a:ext cx="2323893" cy="2270845"/>
            </a:xfrm>
            <a:prstGeom prst="ellipse">
              <a:avLst/>
            </a:prstGeom>
            <a:solidFill>
              <a:srgbClr val="FF77A5"/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400" dirty="0">
                <a:latin typeface="Helvetica" charset="0"/>
                <a:ea typeface="Helvetica" charset="0"/>
                <a:cs typeface="Helvetica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4848"/>
            <a:stretch/>
          </p:blipFill>
          <p:spPr>
            <a:xfrm>
              <a:off x="2496787" y="2222378"/>
              <a:ext cx="4474317" cy="3362517"/>
            </a:xfrm>
            <a:prstGeom prst="rect">
              <a:avLst/>
            </a:prstGeom>
          </p:spPr>
        </p:pic>
      </p:grpSp>
      <p:grpSp>
        <p:nvGrpSpPr>
          <p:cNvPr id="5" name="Group 4"/>
          <p:cNvGrpSpPr/>
          <p:nvPr/>
        </p:nvGrpSpPr>
        <p:grpSpPr>
          <a:xfrm>
            <a:off x="0" y="0"/>
            <a:ext cx="1728634" cy="1865369"/>
            <a:chOff x="5405802" y="2021014"/>
            <a:chExt cx="1728634" cy="1865369"/>
          </a:xfrm>
        </p:grpSpPr>
        <p:sp>
          <p:nvSpPr>
            <p:cNvPr id="6" name="Rectangle 5"/>
            <p:cNvSpPr/>
            <p:nvPr/>
          </p:nvSpPr>
          <p:spPr>
            <a:xfrm>
              <a:off x="5405802" y="2021014"/>
              <a:ext cx="1728634" cy="1865369"/>
            </a:xfrm>
            <a:prstGeom prst="rect">
              <a:avLst/>
            </a:prstGeom>
            <a:solidFill>
              <a:srgbClr val="FFE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4578"/>
            <a:stretch/>
          </p:blipFill>
          <p:spPr>
            <a:xfrm>
              <a:off x="5720496" y="2263851"/>
              <a:ext cx="1146676" cy="979504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5673065" y="3301608"/>
              <a:ext cx="119410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solidFill>
                    <a:schemeClr val="tx1"/>
                  </a:solidFill>
                  <a:latin typeface="Helvetica" charset="0"/>
                  <a:ea typeface="Helvetica" charset="0"/>
                  <a:cs typeface="Helvetica" charset="0"/>
                </a:rPr>
                <a:t>PRIORITISE</a:t>
              </a:r>
            </a:p>
            <a:p>
              <a:endParaRPr lang="en-US" dirty="0"/>
            </a:p>
          </p:txBody>
        </p:sp>
      </p:grpSp>
      <p:sp>
        <p:nvSpPr>
          <p:cNvPr id="9" name="Rectangle 8"/>
          <p:cNvSpPr/>
          <p:nvPr/>
        </p:nvSpPr>
        <p:spPr>
          <a:xfrm>
            <a:off x="2586709" y="591045"/>
            <a:ext cx="582376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i="1" dirty="0" smtClean="0"/>
              <a:t>What is the </a:t>
            </a:r>
            <a:r>
              <a:rPr lang="en-US" sz="2800" b="1" i="1" dirty="0" smtClean="0"/>
              <a:t>binding constraint </a:t>
            </a:r>
            <a:r>
              <a:rPr lang="en-US" sz="2800" i="1" dirty="0" smtClean="0"/>
              <a:t>to progress in this area?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82780" y="68003"/>
            <a:ext cx="60785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 smtClean="0">
                <a:latin typeface="Arial Rounded MT Bold" charset="0"/>
                <a:ea typeface="Arial Rounded MT Bold" charset="0"/>
                <a:cs typeface="Arial Rounded MT Bold" charset="0"/>
              </a:rPr>
              <a:t>“</a:t>
            </a:r>
            <a:endParaRPr lang="en-US" dirty="0">
              <a:latin typeface="Arial Rounded MT Bold" charset="0"/>
              <a:ea typeface="Arial Rounded MT Bold" charset="0"/>
              <a:cs typeface="Arial Rounded MT Bold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 rot="10800000">
            <a:off x="5784719" y="865924"/>
            <a:ext cx="60785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 smtClean="0">
                <a:latin typeface="Arial Rounded MT Bold" charset="0"/>
                <a:ea typeface="Arial Rounded MT Bold" charset="0"/>
                <a:cs typeface="Arial Rounded MT Bold" charset="0"/>
              </a:rPr>
              <a:t>“</a:t>
            </a:r>
            <a:endParaRPr lang="en-US" dirty="0">
              <a:latin typeface="Arial Rounded MT Bold" charset="0"/>
              <a:ea typeface="Arial Rounded MT Bold" charset="0"/>
              <a:cs typeface="Arial Rounded MT Bold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37495" y="3104186"/>
            <a:ext cx="26629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atin typeface="Helvetica" charset="0"/>
                <a:ea typeface="Helvetica" charset="0"/>
                <a:cs typeface="Helvetica" charset="0"/>
              </a:rPr>
              <a:t>Accountability</a:t>
            </a:r>
            <a:endParaRPr lang="en-US" sz="2800" b="1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464518" y="3181053"/>
            <a:ext cx="16850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atin typeface="Helvetica" charset="0"/>
                <a:ea typeface="Helvetica" charset="0"/>
                <a:cs typeface="Helvetica" charset="0"/>
              </a:rPr>
              <a:t>Capacity</a:t>
            </a:r>
            <a:endParaRPr lang="en-US" sz="2800" b="1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680605" y="6195026"/>
            <a:ext cx="16786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Helvetica" charset="0"/>
                <a:ea typeface="Helvetica" charset="0"/>
                <a:cs typeface="Helvetica" charset="0"/>
              </a:rPr>
              <a:t>Improvement</a:t>
            </a:r>
            <a:endParaRPr lang="en-US" sz="2800" dirty="0">
              <a:latin typeface="Helvetica" charset="0"/>
              <a:ea typeface="Helvetica" charset="0"/>
              <a:cs typeface="Helvetica" charset="0"/>
            </a:endParaRPr>
          </a:p>
        </p:txBody>
      </p:sp>
      <p:cxnSp>
        <p:nvCxnSpPr>
          <p:cNvPr id="21" name="Straight Arrow Connector 20"/>
          <p:cNvCxnSpPr>
            <a:stCxn id="19" idx="0"/>
          </p:cNvCxnSpPr>
          <p:nvPr/>
        </p:nvCxnSpPr>
        <p:spPr>
          <a:xfrm flipV="1">
            <a:off x="4519938" y="5765264"/>
            <a:ext cx="0" cy="429762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237495" y="3701223"/>
            <a:ext cx="19680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i="1" dirty="0" smtClean="0"/>
              <a:t>The </a:t>
            </a:r>
            <a:r>
              <a:rPr lang="en-US" sz="1600" b="1" i="1" dirty="0" smtClean="0"/>
              <a:t>incentives</a:t>
            </a:r>
            <a:r>
              <a:rPr lang="en-US" sz="1600" i="1" dirty="0" smtClean="0"/>
              <a:t> to do what is in your job description.</a:t>
            </a:r>
            <a:endParaRPr lang="en-US" sz="1600" i="1" dirty="0"/>
          </a:p>
        </p:txBody>
      </p:sp>
      <p:sp>
        <p:nvSpPr>
          <p:cNvPr id="23" name="TextBox 22"/>
          <p:cNvSpPr txBox="1"/>
          <p:nvPr/>
        </p:nvSpPr>
        <p:spPr>
          <a:xfrm>
            <a:off x="6464518" y="3721914"/>
            <a:ext cx="22262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i="1" dirty="0" smtClean="0"/>
              <a:t>The </a:t>
            </a:r>
            <a:r>
              <a:rPr lang="en-US" sz="1600" b="1" i="1" dirty="0" smtClean="0"/>
              <a:t>ability </a:t>
            </a:r>
            <a:r>
              <a:rPr lang="en-US" sz="1600" i="1" dirty="0" smtClean="0"/>
              <a:t>to do what is in your job description.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2030993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1"/>
            <a:ext cx="1728634" cy="1914210"/>
            <a:chOff x="783772" y="2049864"/>
            <a:chExt cx="1728634" cy="1914210"/>
          </a:xfrm>
        </p:grpSpPr>
        <p:sp>
          <p:nvSpPr>
            <p:cNvPr id="5" name="Rectangle 4"/>
            <p:cNvSpPr/>
            <p:nvPr/>
          </p:nvSpPr>
          <p:spPr>
            <a:xfrm>
              <a:off x="783772" y="2049864"/>
              <a:ext cx="1728634" cy="1893288"/>
            </a:xfrm>
            <a:prstGeom prst="rect">
              <a:avLst/>
            </a:prstGeom>
            <a:solidFill>
              <a:srgbClr val="FFE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endParaRP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3553"/>
            <a:stretch/>
          </p:blipFill>
          <p:spPr>
            <a:xfrm>
              <a:off x="1053822" y="2237793"/>
              <a:ext cx="1207058" cy="1043464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902131" y="3379299"/>
              <a:ext cx="161027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smtClean="0">
                  <a:solidFill>
                    <a:schemeClr val="tx1"/>
                  </a:solidFill>
                  <a:latin typeface="Helvetica" charset="0"/>
                  <a:ea typeface="Helvetica" charset="0"/>
                  <a:cs typeface="Helvetica" charset="0"/>
                </a:rPr>
                <a:t>FOUNDATIONS</a:t>
              </a:r>
              <a:endParaRPr lang="en-US" sz="1400" b="1" dirty="0" smtClean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endParaRPr>
            </a:p>
            <a:p>
              <a:endParaRPr lang="en-US" dirty="0"/>
            </a:p>
          </p:txBody>
        </p:sp>
      </p:grpSp>
      <p:sp>
        <p:nvSpPr>
          <p:cNvPr id="9" name="Rectangle 8"/>
          <p:cNvSpPr/>
          <p:nvPr/>
        </p:nvSpPr>
        <p:spPr>
          <a:xfrm>
            <a:off x="2996048" y="2950959"/>
            <a:ext cx="500508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smtClean="0">
                <a:effectLst/>
                <a:latin typeface="Helvetica" charset="0"/>
                <a:ea typeface="Helvetica" charset="0"/>
                <a:cs typeface="Helvetica" charset="0"/>
              </a:rPr>
              <a:t>“The later in life we attempt to repair early deficits, the costlier the remediation becomes</a:t>
            </a:r>
            <a:r>
              <a:rPr lang="en-US" sz="2400" smtClean="0">
                <a:effectLst/>
                <a:latin typeface="Helvetica" charset="0"/>
                <a:ea typeface="Helvetica" charset="0"/>
                <a:cs typeface="Helvetica" charset="0"/>
              </a:rPr>
              <a:t>’’ </a:t>
            </a:r>
          </a:p>
          <a:p>
            <a:pPr algn="just"/>
            <a:endParaRPr lang="en-US" sz="2400" dirty="0" smtClean="0">
              <a:effectLst/>
              <a:latin typeface="Helvetica" charset="0"/>
              <a:ea typeface="Helvetica" charset="0"/>
              <a:cs typeface="Helvetica" charset="0"/>
            </a:endParaRPr>
          </a:p>
          <a:p>
            <a:pPr algn="just"/>
            <a:r>
              <a:rPr lang="en-US" sz="1600" dirty="0" smtClean="0">
                <a:latin typeface="Helvetica" charset="0"/>
                <a:ea typeface="Helvetica" charset="0"/>
                <a:cs typeface="Helvetica" charset="0"/>
              </a:rPr>
              <a:t>Nobel Laureate James </a:t>
            </a:r>
            <a:r>
              <a:rPr lang="en-US" sz="1600" dirty="0" smtClean="0">
                <a:effectLst/>
                <a:latin typeface="Helvetica" charset="0"/>
                <a:ea typeface="Helvetica" charset="0"/>
                <a:cs typeface="Helvetica" charset="0"/>
              </a:rPr>
              <a:t>Heckman (2000, p. 5). </a:t>
            </a:r>
            <a:endParaRPr lang="en-US" sz="1600" dirty="0">
              <a:effectLst/>
              <a:latin typeface="Helvetica" charset="0"/>
              <a:ea typeface="Helvetica" charset="0"/>
              <a:cs typeface="Helvetica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2282780" y="198096"/>
            <a:ext cx="6127690" cy="1384816"/>
            <a:chOff x="2282780" y="68003"/>
            <a:chExt cx="6127690" cy="1384816"/>
          </a:xfrm>
        </p:grpSpPr>
        <p:sp>
          <p:nvSpPr>
            <p:cNvPr id="10" name="Rectangle 9"/>
            <p:cNvSpPr/>
            <p:nvPr/>
          </p:nvSpPr>
          <p:spPr>
            <a:xfrm>
              <a:off x="2586709" y="591045"/>
              <a:ext cx="5823761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 smtClean="0"/>
                <a:t>Prevention is better than cure</a:t>
              </a:r>
              <a:endParaRPr lang="en-US" sz="2800" b="1" dirty="0">
                <a:solidFill>
                  <a:srgbClr val="FF0000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282780" y="68003"/>
              <a:ext cx="607859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200" dirty="0" smtClean="0">
                  <a:latin typeface="Arial Rounded MT Bold" charset="0"/>
                  <a:ea typeface="Arial Rounded MT Bold" charset="0"/>
                  <a:cs typeface="Arial Rounded MT Bold" charset="0"/>
                </a:rPr>
                <a:t>“</a:t>
              </a:r>
              <a:endParaRPr lang="en-US" dirty="0">
                <a:latin typeface="Arial Rounded MT Bold" charset="0"/>
                <a:ea typeface="Arial Rounded MT Bold" charset="0"/>
                <a:cs typeface="Arial Rounded MT Bold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 rot="10800000">
              <a:off x="6983932" y="252490"/>
              <a:ext cx="607859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200" dirty="0" smtClean="0">
                  <a:latin typeface="Arial Rounded MT Bold" charset="0"/>
                  <a:ea typeface="Arial Rounded MT Bold" charset="0"/>
                  <a:cs typeface="Arial Rounded MT Bold" charset="0"/>
                </a:rPr>
                <a:t>“</a:t>
              </a:r>
              <a:endParaRPr lang="en-US" dirty="0">
                <a:latin typeface="Arial Rounded MT Bold" charset="0"/>
                <a:ea typeface="Arial Rounded MT Bold" charset="0"/>
                <a:cs typeface="Arial Rounded MT Bold" charset="0"/>
              </a:endParaRPr>
            </a:p>
          </p:txBody>
        </p:sp>
      </p:grp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/>
          <a:srcRect t="53741" r="63574"/>
          <a:stretch/>
        </p:blipFill>
        <p:spPr>
          <a:xfrm>
            <a:off x="736257" y="2727860"/>
            <a:ext cx="1850452" cy="2085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987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5" name="Picture 2" descr="Image result for feesmustfa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r="1431"/>
          <a:stretch>
            <a:fillRect/>
          </a:stretch>
        </p:blipFill>
        <p:spPr bwMode="auto">
          <a:xfrm>
            <a:off x="374650" y="442913"/>
            <a:ext cx="4476750" cy="302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4146" name="Picture 6" descr="Feesmustfall - 0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8050" y="2922588"/>
            <a:ext cx="51847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4147" name="TextBox 6"/>
          <p:cNvSpPr txBox="1">
            <a:spLocks noChangeArrowheads="1"/>
          </p:cNvSpPr>
          <p:nvPr/>
        </p:nvSpPr>
        <p:spPr bwMode="auto">
          <a:xfrm>
            <a:off x="5268913" y="1179513"/>
            <a:ext cx="321151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pPr eaLnBrk="1" hangingPunct="1"/>
            <a:r>
              <a:rPr lang="en-US" altLang="en-US" sz="3600" b="1" dirty="0">
                <a:latin typeface="Helvetica" charset="0"/>
              </a:rPr>
              <a:t>#</a:t>
            </a:r>
            <a:r>
              <a:rPr lang="en-US" altLang="en-US" sz="3600" dirty="0" err="1">
                <a:solidFill>
                  <a:srgbClr val="FF0000"/>
                </a:solidFill>
                <a:latin typeface="Helvetica" charset="0"/>
              </a:rPr>
              <a:t>FeesMustFall</a:t>
            </a:r>
            <a:endParaRPr lang="en-US" altLang="en-US" sz="3600" dirty="0">
              <a:solidFill>
                <a:srgbClr val="FF0000"/>
              </a:solidFill>
              <a:latin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2513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1"/>
            <a:ext cx="1728634" cy="1893288"/>
            <a:chOff x="783772" y="2049864"/>
            <a:chExt cx="1728634" cy="1893288"/>
          </a:xfrm>
        </p:grpSpPr>
        <p:sp>
          <p:nvSpPr>
            <p:cNvPr id="5" name="Rectangle 4"/>
            <p:cNvSpPr/>
            <p:nvPr/>
          </p:nvSpPr>
          <p:spPr>
            <a:xfrm>
              <a:off x="783772" y="2049864"/>
              <a:ext cx="1728634" cy="1893288"/>
            </a:xfrm>
            <a:prstGeom prst="rect">
              <a:avLst/>
            </a:prstGeom>
            <a:solidFill>
              <a:srgbClr val="FFE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endParaRP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3553"/>
            <a:stretch/>
          </p:blipFill>
          <p:spPr>
            <a:xfrm>
              <a:off x="1053822" y="2237793"/>
              <a:ext cx="1207058" cy="1043464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1100268" y="3358376"/>
              <a:ext cx="103849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smtClean="0">
                  <a:solidFill>
                    <a:schemeClr val="tx1"/>
                  </a:solidFill>
                  <a:latin typeface="Helvetica" charset="0"/>
                  <a:ea typeface="Helvetica" charset="0"/>
                  <a:cs typeface="Helvetica" charset="0"/>
                </a:rPr>
                <a:t>PREVENT</a:t>
              </a:r>
              <a:endParaRPr lang="en-US" sz="1400" b="1" dirty="0" smtClean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endParaRPr>
            </a:p>
            <a:p>
              <a:endParaRPr lang="en-US" dirty="0"/>
            </a:p>
          </p:txBody>
        </p:sp>
      </p:grpSp>
      <p:pic>
        <p:nvPicPr>
          <p:cNvPr id="8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5463" y="1970407"/>
            <a:ext cx="8394440" cy="4766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2405955" y="408036"/>
            <a:ext cx="566415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effectLst/>
                <a:latin typeface="Helvetica" charset="0"/>
                <a:ea typeface="Helvetica" charset="0"/>
                <a:cs typeface="Helvetica" charset="0"/>
              </a:rPr>
              <a:t>How many students actually make it to university?</a:t>
            </a:r>
            <a:endParaRPr lang="en-US" sz="3200" dirty="0">
              <a:effectLst/>
              <a:latin typeface="Helvetica" charset="0"/>
              <a:ea typeface="Helvetica" charset="0"/>
              <a:cs typeface="Helvetica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0" y="1"/>
            <a:ext cx="1728634" cy="1914210"/>
            <a:chOff x="783772" y="2049864"/>
            <a:chExt cx="1728634" cy="1914210"/>
          </a:xfrm>
        </p:grpSpPr>
        <p:sp>
          <p:nvSpPr>
            <p:cNvPr id="14" name="Rectangle 13"/>
            <p:cNvSpPr/>
            <p:nvPr/>
          </p:nvSpPr>
          <p:spPr>
            <a:xfrm>
              <a:off x="783772" y="2049864"/>
              <a:ext cx="1728634" cy="1893288"/>
            </a:xfrm>
            <a:prstGeom prst="rect">
              <a:avLst/>
            </a:prstGeom>
            <a:solidFill>
              <a:srgbClr val="FFE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3553"/>
            <a:stretch/>
          </p:blipFill>
          <p:spPr>
            <a:xfrm>
              <a:off x="1053822" y="2237793"/>
              <a:ext cx="1207058" cy="1043464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>
              <a:off x="902131" y="3379299"/>
              <a:ext cx="161027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smtClean="0">
                  <a:solidFill>
                    <a:schemeClr val="tx1"/>
                  </a:solidFill>
                  <a:latin typeface="Helvetica" charset="0"/>
                  <a:ea typeface="Helvetica" charset="0"/>
                  <a:cs typeface="Helvetica" charset="0"/>
                </a:rPr>
                <a:t>FOUNDATIONS</a:t>
              </a:r>
              <a:endParaRPr lang="en-US" sz="1400" b="1" dirty="0" smtClean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endParaRPr>
            </a:p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661737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1"/>
            <a:ext cx="1728634" cy="1893288"/>
            <a:chOff x="783772" y="2049864"/>
            <a:chExt cx="1728634" cy="1893288"/>
          </a:xfrm>
        </p:grpSpPr>
        <p:sp>
          <p:nvSpPr>
            <p:cNvPr id="5" name="Rectangle 4"/>
            <p:cNvSpPr/>
            <p:nvPr/>
          </p:nvSpPr>
          <p:spPr>
            <a:xfrm>
              <a:off x="783772" y="2049864"/>
              <a:ext cx="1728634" cy="1893288"/>
            </a:xfrm>
            <a:prstGeom prst="rect">
              <a:avLst/>
            </a:prstGeom>
            <a:solidFill>
              <a:srgbClr val="FFE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endParaRP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3553"/>
            <a:stretch/>
          </p:blipFill>
          <p:spPr>
            <a:xfrm>
              <a:off x="1053822" y="2237793"/>
              <a:ext cx="1207058" cy="1043464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1100268" y="3358376"/>
              <a:ext cx="103849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smtClean="0">
                  <a:solidFill>
                    <a:schemeClr val="tx1"/>
                  </a:solidFill>
                  <a:latin typeface="Helvetica" charset="0"/>
                  <a:ea typeface="Helvetica" charset="0"/>
                  <a:cs typeface="Helvetica" charset="0"/>
                </a:rPr>
                <a:t>PREVENT</a:t>
              </a:r>
              <a:endParaRPr lang="en-US" sz="1400" b="1" dirty="0" smtClean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endParaRPr>
            </a:p>
            <a:p>
              <a:endParaRPr lang="en-US" dirty="0"/>
            </a:p>
          </p:txBody>
        </p:sp>
      </p:grpSp>
      <p:pic>
        <p:nvPicPr>
          <p:cNvPr id="8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3367" y="1970407"/>
            <a:ext cx="8378632" cy="4766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2405955" y="408036"/>
            <a:ext cx="566415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effectLst/>
                <a:latin typeface="Helvetica" charset="0"/>
                <a:ea typeface="Helvetica" charset="0"/>
                <a:cs typeface="Helvetica" charset="0"/>
              </a:rPr>
              <a:t>How many students actually make it to university?</a:t>
            </a:r>
            <a:endParaRPr lang="en-US" sz="3200" dirty="0">
              <a:effectLst/>
              <a:latin typeface="Helvetica" charset="0"/>
              <a:ea typeface="Helvetica" charset="0"/>
              <a:cs typeface="Helvetica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0" y="1"/>
            <a:ext cx="1728634" cy="1914210"/>
            <a:chOff x="783772" y="2049864"/>
            <a:chExt cx="1728634" cy="1914210"/>
          </a:xfrm>
        </p:grpSpPr>
        <p:sp>
          <p:nvSpPr>
            <p:cNvPr id="11" name="Rectangle 10"/>
            <p:cNvSpPr/>
            <p:nvPr/>
          </p:nvSpPr>
          <p:spPr>
            <a:xfrm>
              <a:off x="783772" y="2049864"/>
              <a:ext cx="1728634" cy="1893288"/>
            </a:xfrm>
            <a:prstGeom prst="rect">
              <a:avLst/>
            </a:prstGeom>
            <a:solidFill>
              <a:srgbClr val="FFE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3553"/>
            <a:stretch/>
          </p:blipFill>
          <p:spPr>
            <a:xfrm>
              <a:off x="1053822" y="2237793"/>
              <a:ext cx="1207058" cy="1043464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902131" y="3379299"/>
              <a:ext cx="161027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smtClean="0">
                  <a:solidFill>
                    <a:schemeClr val="tx1"/>
                  </a:solidFill>
                  <a:latin typeface="Helvetica" charset="0"/>
                  <a:ea typeface="Helvetica" charset="0"/>
                  <a:cs typeface="Helvetica" charset="0"/>
                </a:rPr>
                <a:t>FOUNDATIONS</a:t>
              </a:r>
              <a:endParaRPr lang="en-US" sz="1400" b="1" dirty="0" smtClean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endParaRPr>
            </a:p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82399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1"/>
            <a:ext cx="1728634" cy="1893288"/>
            <a:chOff x="783772" y="2049864"/>
            <a:chExt cx="1728634" cy="1893288"/>
          </a:xfrm>
        </p:grpSpPr>
        <p:sp>
          <p:nvSpPr>
            <p:cNvPr id="5" name="Rectangle 4"/>
            <p:cNvSpPr/>
            <p:nvPr/>
          </p:nvSpPr>
          <p:spPr>
            <a:xfrm>
              <a:off x="783772" y="2049864"/>
              <a:ext cx="1728634" cy="1893288"/>
            </a:xfrm>
            <a:prstGeom prst="rect">
              <a:avLst/>
            </a:prstGeom>
            <a:solidFill>
              <a:srgbClr val="FFE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endParaRP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3553"/>
            <a:stretch/>
          </p:blipFill>
          <p:spPr>
            <a:xfrm>
              <a:off x="1053822" y="2237793"/>
              <a:ext cx="1207058" cy="1043464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1100268" y="3358376"/>
              <a:ext cx="103849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smtClean="0">
                  <a:solidFill>
                    <a:schemeClr val="tx1"/>
                  </a:solidFill>
                  <a:latin typeface="Helvetica" charset="0"/>
                  <a:ea typeface="Helvetica" charset="0"/>
                  <a:cs typeface="Helvetica" charset="0"/>
                </a:rPr>
                <a:t>PREVENT</a:t>
              </a:r>
              <a:endParaRPr lang="en-US" sz="1400" b="1" dirty="0" smtClean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endParaRPr>
            </a:p>
            <a:p>
              <a:endParaRPr lang="en-US" dirty="0"/>
            </a:p>
          </p:txBody>
        </p:sp>
      </p:grpSp>
      <p:pic>
        <p:nvPicPr>
          <p:cNvPr id="8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5463" y="1970407"/>
            <a:ext cx="8394440" cy="4766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2405955" y="408036"/>
            <a:ext cx="566415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effectLst/>
                <a:latin typeface="Helvetica" charset="0"/>
                <a:ea typeface="Helvetica" charset="0"/>
                <a:cs typeface="Helvetica" charset="0"/>
              </a:rPr>
              <a:t>How many students actually make it to university?</a:t>
            </a:r>
            <a:endParaRPr lang="en-US" sz="3200" dirty="0">
              <a:effectLst/>
              <a:latin typeface="Helvetica" charset="0"/>
              <a:ea typeface="Helvetica" charset="0"/>
              <a:cs typeface="Helvetica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0" y="1"/>
            <a:ext cx="1728634" cy="1914210"/>
            <a:chOff x="783772" y="2049864"/>
            <a:chExt cx="1728634" cy="1914210"/>
          </a:xfrm>
        </p:grpSpPr>
        <p:sp>
          <p:nvSpPr>
            <p:cNvPr id="11" name="Rectangle 10"/>
            <p:cNvSpPr/>
            <p:nvPr/>
          </p:nvSpPr>
          <p:spPr>
            <a:xfrm>
              <a:off x="783772" y="2049864"/>
              <a:ext cx="1728634" cy="1893288"/>
            </a:xfrm>
            <a:prstGeom prst="rect">
              <a:avLst/>
            </a:prstGeom>
            <a:solidFill>
              <a:srgbClr val="FFE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3553"/>
            <a:stretch/>
          </p:blipFill>
          <p:spPr>
            <a:xfrm>
              <a:off x="1053822" y="2237793"/>
              <a:ext cx="1207058" cy="1043464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902131" y="3379299"/>
              <a:ext cx="161027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smtClean="0">
                  <a:solidFill>
                    <a:schemeClr val="tx1"/>
                  </a:solidFill>
                  <a:latin typeface="Helvetica" charset="0"/>
                  <a:ea typeface="Helvetica" charset="0"/>
                  <a:cs typeface="Helvetica" charset="0"/>
                </a:rPr>
                <a:t>FOUNDATIONS</a:t>
              </a:r>
              <a:endParaRPr lang="en-US" sz="1400" b="1" dirty="0" smtClean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endParaRPr>
            </a:p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933595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1"/>
            <a:ext cx="1728634" cy="1893288"/>
            <a:chOff x="783772" y="2049864"/>
            <a:chExt cx="1728634" cy="1893288"/>
          </a:xfrm>
        </p:grpSpPr>
        <p:sp>
          <p:nvSpPr>
            <p:cNvPr id="5" name="Rectangle 4"/>
            <p:cNvSpPr/>
            <p:nvPr/>
          </p:nvSpPr>
          <p:spPr>
            <a:xfrm>
              <a:off x="783772" y="2049864"/>
              <a:ext cx="1728634" cy="1893288"/>
            </a:xfrm>
            <a:prstGeom prst="rect">
              <a:avLst/>
            </a:prstGeom>
            <a:solidFill>
              <a:srgbClr val="FFE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endParaRP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3553"/>
            <a:stretch/>
          </p:blipFill>
          <p:spPr>
            <a:xfrm>
              <a:off x="1053822" y="2237793"/>
              <a:ext cx="1207058" cy="1043464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1100268" y="3358376"/>
              <a:ext cx="103849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smtClean="0">
                  <a:solidFill>
                    <a:schemeClr val="tx1"/>
                  </a:solidFill>
                  <a:latin typeface="Helvetica" charset="0"/>
                  <a:ea typeface="Helvetica" charset="0"/>
                  <a:cs typeface="Helvetica" charset="0"/>
                </a:rPr>
                <a:t>PREVENT</a:t>
              </a:r>
              <a:endParaRPr lang="en-US" sz="1400" b="1" dirty="0" smtClean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endParaRPr>
            </a:p>
            <a:p>
              <a:endParaRPr lang="en-US" dirty="0"/>
            </a:p>
          </p:txBody>
        </p:sp>
      </p:grpSp>
      <p:pic>
        <p:nvPicPr>
          <p:cNvPr id="8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1271" y="1970407"/>
            <a:ext cx="8362823" cy="4766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2405955" y="408036"/>
            <a:ext cx="566415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effectLst/>
                <a:latin typeface="Helvetica" charset="0"/>
                <a:ea typeface="Helvetica" charset="0"/>
                <a:cs typeface="Helvetica" charset="0"/>
              </a:rPr>
              <a:t>How many students actually make it to university?</a:t>
            </a:r>
            <a:endParaRPr lang="en-US" sz="3200" dirty="0">
              <a:effectLst/>
              <a:latin typeface="Helvetica" charset="0"/>
              <a:ea typeface="Helvetica" charset="0"/>
              <a:cs typeface="Helvetica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0" y="1"/>
            <a:ext cx="1728634" cy="1914210"/>
            <a:chOff x="783772" y="2049864"/>
            <a:chExt cx="1728634" cy="1914210"/>
          </a:xfrm>
        </p:grpSpPr>
        <p:sp>
          <p:nvSpPr>
            <p:cNvPr id="11" name="Rectangle 10"/>
            <p:cNvSpPr/>
            <p:nvPr/>
          </p:nvSpPr>
          <p:spPr>
            <a:xfrm>
              <a:off x="783772" y="2049864"/>
              <a:ext cx="1728634" cy="1893288"/>
            </a:xfrm>
            <a:prstGeom prst="rect">
              <a:avLst/>
            </a:prstGeom>
            <a:solidFill>
              <a:srgbClr val="FFE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3553"/>
            <a:stretch/>
          </p:blipFill>
          <p:spPr>
            <a:xfrm>
              <a:off x="1053822" y="2237793"/>
              <a:ext cx="1207058" cy="1043464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902131" y="3379299"/>
              <a:ext cx="161027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smtClean="0">
                  <a:solidFill>
                    <a:schemeClr val="tx1"/>
                  </a:solidFill>
                  <a:latin typeface="Helvetica" charset="0"/>
                  <a:ea typeface="Helvetica" charset="0"/>
                  <a:cs typeface="Helvetica" charset="0"/>
                </a:rPr>
                <a:t>FOUNDATIONS</a:t>
              </a:r>
              <a:endParaRPr lang="en-US" sz="1400" b="1" dirty="0" smtClean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endParaRPr>
            </a:p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599031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1"/>
            <a:ext cx="1728634" cy="1893288"/>
            <a:chOff x="783772" y="2049864"/>
            <a:chExt cx="1728634" cy="1893288"/>
          </a:xfrm>
        </p:grpSpPr>
        <p:sp>
          <p:nvSpPr>
            <p:cNvPr id="5" name="Rectangle 4"/>
            <p:cNvSpPr/>
            <p:nvPr/>
          </p:nvSpPr>
          <p:spPr>
            <a:xfrm>
              <a:off x="783772" y="2049864"/>
              <a:ext cx="1728634" cy="1893288"/>
            </a:xfrm>
            <a:prstGeom prst="rect">
              <a:avLst/>
            </a:prstGeom>
            <a:solidFill>
              <a:srgbClr val="FFE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endParaRP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3553"/>
            <a:stretch/>
          </p:blipFill>
          <p:spPr>
            <a:xfrm>
              <a:off x="1053822" y="2237793"/>
              <a:ext cx="1207058" cy="1043464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1100268" y="3358376"/>
              <a:ext cx="103849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smtClean="0">
                  <a:solidFill>
                    <a:schemeClr val="tx1"/>
                  </a:solidFill>
                  <a:latin typeface="Helvetica" charset="0"/>
                  <a:ea typeface="Helvetica" charset="0"/>
                  <a:cs typeface="Helvetica" charset="0"/>
                </a:rPr>
                <a:t>PREVENT</a:t>
              </a:r>
              <a:endParaRPr lang="en-US" sz="1400" b="1" dirty="0" smtClean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endParaRPr>
            </a:p>
            <a:p>
              <a:endParaRPr lang="en-US" dirty="0"/>
            </a:p>
          </p:txBody>
        </p:sp>
      </p:grpSp>
      <p:pic>
        <p:nvPicPr>
          <p:cNvPr id="8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399" y="1970407"/>
            <a:ext cx="8406568" cy="4766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2405955" y="408036"/>
            <a:ext cx="566415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effectLst/>
                <a:latin typeface="Helvetica" charset="0"/>
                <a:ea typeface="Helvetica" charset="0"/>
                <a:cs typeface="Helvetica" charset="0"/>
              </a:rPr>
              <a:t>How many students actually make it to university?</a:t>
            </a:r>
            <a:endParaRPr lang="en-US" sz="3200" dirty="0">
              <a:effectLst/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2034436" y="6506554"/>
            <a:ext cx="6035675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900" b="1" dirty="0"/>
              <a:t>Source</a:t>
            </a:r>
            <a:r>
              <a:rPr lang="en-US" altLang="en-US" sz="900" dirty="0"/>
              <a:t>: Van </a:t>
            </a:r>
            <a:r>
              <a:rPr lang="en-US" altLang="en-US" sz="900" dirty="0" err="1"/>
              <a:t>Broekhuizen</a:t>
            </a:r>
            <a:r>
              <a:rPr lang="en-US" altLang="en-US" sz="900" dirty="0"/>
              <a:t> &amp; Van der Berg, 2016 (Higher Education Access and Outcomes for the 2008 National Matric Cohort)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0" y="1"/>
            <a:ext cx="1728634" cy="1914210"/>
            <a:chOff x="783772" y="2049864"/>
            <a:chExt cx="1728634" cy="1914210"/>
          </a:xfrm>
        </p:grpSpPr>
        <p:sp>
          <p:nvSpPr>
            <p:cNvPr id="13" name="Rectangle 12"/>
            <p:cNvSpPr/>
            <p:nvPr/>
          </p:nvSpPr>
          <p:spPr>
            <a:xfrm>
              <a:off x="783772" y="2049864"/>
              <a:ext cx="1728634" cy="1893288"/>
            </a:xfrm>
            <a:prstGeom prst="rect">
              <a:avLst/>
            </a:prstGeom>
            <a:solidFill>
              <a:srgbClr val="FFE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endParaRPr>
            </a:p>
          </p:txBody>
        </p:sp>
        <p:pic>
          <p:nvPicPr>
            <p:cNvPr id="14" name="Picture 13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3553"/>
            <a:stretch/>
          </p:blipFill>
          <p:spPr>
            <a:xfrm>
              <a:off x="1053822" y="2237793"/>
              <a:ext cx="1207058" cy="1043464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902131" y="3379299"/>
              <a:ext cx="161027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smtClean="0">
                  <a:solidFill>
                    <a:schemeClr val="tx1"/>
                  </a:solidFill>
                  <a:latin typeface="Helvetica" charset="0"/>
                  <a:ea typeface="Helvetica" charset="0"/>
                  <a:cs typeface="Helvetica" charset="0"/>
                </a:rPr>
                <a:t>FOUNDATIONS</a:t>
              </a:r>
              <a:endParaRPr lang="en-US" sz="1400" b="1" dirty="0" smtClean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endParaRPr>
            </a:p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512763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1"/>
            <a:ext cx="1728634" cy="1893288"/>
            <a:chOff x="783772" y="2049864"/>
            <a:chExt cx="1728634" cy="1893288"/>
          </a:xfrm>
        </p:grpSpPr>
        <p:sp>
          <p:nvSpPr>
            <p:cNvPr id="5" name="Rectangle 4"/>
            <p:cNvSpPr/>
            <p:nvPr/>
          </p:nvSpPr>
          <p:spPr>
            <a:xfrm>
              <a:off x="783772" y="2049864"/>
              <a:ext cx="1728634" cy="1893288"/>
            </a:xfrm>
            <a:prstGeom prst="rect">
              <a:avLst/>
            </a:prstGeom>
            <a:solidFill>
              <a:srgbClr val="FFE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endParaRP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3553"/>
            <a:stretch/>
          </p:blipFill>
          <p:spPr>
            <a:xfrm>
              <a:off x="1053822" y="2237793"/>
              <a:ext cx="1207058" cy="1043464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1100268" y="3358376"/>
              <a:ext cx="103849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smtClean="0">
                  <a:solidFill>
                    <a:schemeClr val="tx1"/>
                  </a:solidFill>
                  <a:latin typeface="Helvetica" charset="0"/>
                  <a:ea typeface="Helvetica" charset="0"/>
                  <a:cs typeface="Helvetica" charset="0"/>
                </a:rPr>
                <a:t>PREVENT</a:t>
              </a:r>
              <a:endParaRPr lang="en-US" sz="1400" b="1" dirty="0" smtClean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endParaRPr>
            </a:p>
            <a:p>
              <a:endParaRPr lang="en-US" dirty="0"/>
            </a:p>
          </p:txBody>
        </p:sp>
      </p:grpSp>
      <p:pic>
        <p:nvPicPr>
          <p:cNvPr id="8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399" y="1970407"/>
            <a:ext cx="8406568" cy="4766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2405955" y="408036"/>
            <a:ext cx="566415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effectLst/>
                <a:latin typeface="Helvetica" charset="0"/>
                <a:ea typeface="Helvetica" charset="0"/>
                <a:cs typeface="Helvetica" charset="0"/>
              </a:rPr>
              <a:t>How many students actually make it to university?</a:t>
            </a:r>
            <a:endParaRPr lang="en-US" sz="3200" dirty="0">
              <a:effectLst/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2034436" y="6506554"/>
            <a:ext cx="6035675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900" b="1" dirty="0"/>
              <a:t>Source</a:t>
            </a:r>
            <a:r>
              <a:rPr lang="en-US" altLang="en-US" sz="900" dirty="0"/>
              <a:t>: Van </a:t>
            </a:r>
            <a:r>
              <a:rPr lang="en-US" altLang="en-US" sz="900" dirty="0" err="1"/>
              <a:t>Broekhuizen</a:t>
            </a:r>
            <a:r>
              <a:rPr lang="en-US" altLang="en-US" sz="900" dirty="0"/>
              <a:t> &amp; Van der Berg, 2016 (Higher Education Access and Outcomes for the 2008 National Matric Cohort)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3524064" y="1445409"/>
            <a:ext cx="5386090" cy="3252933"/>
            <a:chOff x="3524064" y="1445409"/>
            <a:chExt cx="5386090" cy="3252933"/>
          </a:xfrm>
        </p:grpSpPr>
        <p:sp>
          <p:nvSpPr>
            <p:cNvPr id="2" name="TextBox 1"/>
            <p:cNvSpPr txBox="1"/>
            <p:nvPr/>
          </p:nvSpPr>
          <p:spPr>
            <a:xfrm rot="17032966">
              <a:off x="4914620" y="702809"/>
              <a:ext cx="2604977" cy="53860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4400" dirty="0" smtClean="0">
                  <a:latin typeface="Helvetica" charset="0"/>
                  <a:ea typeface="Helvetica" charset="0"/>
                  <a:cs typeface="Helvetica" charset="0"/>
                </a:rPr>
                <a:t>}</a:t>
              </a:r>
              <a:endParaRPr lang="en-US" sz="34400" dirty="0">
                <a:latin typeface="Helvetica" charset="0"/>
                <a:ea typeface="Helvetica" charset="0"/>
                <a:cs typeface="Helvetica" charset="0"/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 rot="766700">
              <a:off x="6432697" y="1445409"/>
              <a:ext cx="1005403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500" dirty="0" smtClean="0">
                  <a:latin typeface="Helvetica" charset="0"/>
                  <a:ea typeface="Helvetica" charset="0"/>
                  <a:cs typeface="Helvetica" charset="0"/>
                </a:rPr>
                <a:t>?</a:t>
              </a:r>
              <a:endParaRPr lang="en-US" dirty="0">
                <a:latin typeface="Helvetica" charset="0"/>
                <a:ea typeface="Helvetica" charset="0"/>
                <a:cs typeface="Helvetica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0" y="1"/>
            <a:ext cx="1728634" cy="1914210"/>
            <a:chOff x="783772" y="2049864"/>
            <a:chExt cx="1728634" cy="1914210"/>
          </a:xfrm>
        </p:grpSpPr>
        <p:sp>
          <p:nvSpPr>
            <p:cNvPr id="13" name="Rectangle 12"/>
            <p:cNvSpPr/>
            <p:nvPr/>
          </p:nvSpPr>
          <p:spPr>
            <a:xfrm>
              <a:off x="783772" y="2049864"/>
              <a:ext cx="1728634" cy="1893288"/>
            </a:xfrm>
            <a:prstGeom prst="rect">
              <a:avLst/>
            </a:prstGeom>
            <a:solidFill>
              <a:srgbClr val="FFE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endParaRPr>
            </a:p>
          </p:txBody>
        </p:sp>
        <p:pic>
          <p:nvPicPr>
            <p:cNvPr id="14" name="Picture 13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3553"/>
            <a:stretch/>
          </p:blipFill>
          <p:spPr>
            <a:xfrm>
              <a:off x="1053822" y="2237793"/>
              <a:ext cx="1207058" cy="1043464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902131" y="3379299"/>
              <a:ext cx="161027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smtClean="0">
                  <a:solidFill>
                    <a:schemeClr val="tx1"/>
                  </a:solidFill>
                  <a:latin typeface="Helvetica" charset="0"/>
                  <a:ea typeface="Helvetica" charset="0"/>
                  <a:cs typeface="Helvetica" charset="0"/>
                </a:rPr>
                <a:t>FOUNDATIONS</a:t>
              </a:r>
              <a:endParaRPr lang="en-US" sz="1400" b="1" dirty="0" smtClean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endParaRPr>
            </a:p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241993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919" y="4505091"/>
            <a:ext cx="4065623" cy="1325563"/>
          </a:xfrm>
        </p:spPr>
        <p:txBody>
          <a:bodyPr>
            <a:noAutofit/>
          </a:bodyPr>
          <a:lstStyle/>
          <a:p>
            <a:r>
              <a:rPr lang="en-US" sz="16600" b="1" dirty="0" smtClean="0">
                <a:solidFill>
                  <a:srgbClr val="FFED00"/>
                </a:solidFill>
              </a:rPr>
              <a:t>22%</a:t>
            </a:r>
            <a:endParaRPr lang="en-US" sz="16600" b="1" dirty="0">
              <a:solidFill>
                <a:srgbClr val="FFED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03608" y="4136822"/>
            <a:ext cx="377056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dirty="0" smtClean="0"/>
              <a:t>of Grade 4 children in South Africa can read for meaning in at least one language.</a:t>
            </a:r>
            <a:endParaRPr lang="en-US" sz="3200" dirty="0"/>
          </a:p>
        </p:txBody>
      </p:sp>
      <p:pic>
        <p:nvPicPr>
          <p:cNvPr id="6" name="Content Placeholder 3"/>
          <p:cNvPicPr>
            <a:picLocks noChangeAspect="1"/>
          </p:cNvPicPr>
          <p:nvPr/>
        </p:nvPicPr>
        <p:blipFill rotWithShape="1">
          <a:blip r:embed="rId2"/>
          <a:srcRect t="1289" r="18728" b="1289"/>
          <a:stretch/>
        </p:blipFill>
        <p:spPr>
          <a:xfrm>
            <a:off x="4680408" y="678604"/>
            <a:ext cx="4463592" cy="302048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67" y="678604"/>
            <a:ext cx="4700269" cy="302048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003608" y="6267327"/>
            <a:ext cx="38820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PIRLS Literacy 2016 </a:t>
            </a:r>
            <a:r>
              <a:rPr lang="en-US" dirty="0" smtClean="0"/>
              <a:t>(Howie et al., 2017)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5296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1533489062"/>
              </p:ext>
            </p:extLst>
          </p:nvPr>
        </p:nvGraphicFramePr>
        <p:xfrm>
          <a:off x="627077" y="2155371"/>
          <a:ext cx="7798466" cy="43892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chart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753" y="1474787"/>
            <a:ext cx="7797590" cy="680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49753" y="455507"/>
            <a:ext cx="7543800" cy="819607"/>
          </a:xfrm>
          <a:prstGeom prst="rect">
            <a:avLst/>
          </a:prstGeom>
          <a:solidFill>
            <a:srgbClr val="FFED00"/>
          </a:solidFill>
        </p:spPr>
        <p:txBody>
          <a:bodyPr wrap="square" lIns="144000" tIns="180000" rIns="108000" bIns="144000" rtlCol="0">
            <a:spAutoFit/>
          </a:bodyPr>
          <a:lstStyle/>
          <a:p>
            <a:pPr algn="ctr"/>
            <a:r>
              <a:rPr lang="en-US" sz="3200" b="1" dirty="0" smtClean="0"/>
              <a:t>How does this differ by school wealth?</a:t>
            </a:r>
            <a:endParaRPr lang="en-US" sz="32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2204031" y="6390724"/>
            <a:ext cx="46352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Spaull &amp; Pretorius (2018) Falling at </a:t>
            </a:r>
            <a:r>
              <a:rPr lang="en-US" sz="1400" smtClean="0"/>
              <a:t>the first </a:t>
            </a:r>
            <a:r>
              <a:rPr lang="en-US" sz="1400" dirty="0"/>
              <a:t>h</a:t>
            </a:r>
            <a:r>
              <a:rPr lang="en-US" sz="1400" smtClean="0"/>
              <a:t>urdle</a:t>
            </a:r>
            <a:r>
              <a:rPr lang="en-US" sz="1400" dirty="0" smtClean="0"/>
              <a:t>. Springer. </a:t>
            </a:r>
            <a:endParaRPr lang="en-US" sz="1400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388009" y="3024428"/>
            <a:ext cx="4065623" cy="1325563"/>
          </a:xfrm>
        </p:spPr>
        <p:txBody>
          <a:bodyPr>
            <a:noAutofit/>
          </a:bodyPr>
          <a:lstStyle/>
          <a:p>
            <a:r>
              <a:rPr lang="en-US" sz="16600" b="1" dirty="0" smtClean="0">
                <a:solidFill>
                  <a:srgbClr val="FF0000"/>
                </a:solidFill>
              </a:rPr>
              <a:t>78%</a:t>
            </a:r>
            <a:endParaRPr lang="en-US" sz="16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460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4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4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Chart bld="category"/>
        </p:bldSub>
      </p:bldGraphic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2644443" y="2557958"/>
            <a:ext cx="3642055" cy="3525836"/>
            <a:chOff x="2644445" y="2362015"/>
            <a:chExt cx="3642055" cy="3525836"/>
          </a:xfrm>
        </p:grpSpPr>
        <p:sp>
          <p:nvSpPr>
            <p:cNvPr id="6" name="Oval 5"/>
            <p:cNvSpPr/>
            <p:nvPr/>
          </p:nvSpPr>
          <p:spPr>
            <a:xfrm>
              <a:off x="2644445" y="2362015"/>
              <a:ext cx="3642055" cy="3525836"/>
            </a:xfrm>
            <a:prstGeom prst="ellipse">
              <a:avLst/>
            </a:prstGeom>
            <a:solidFill>
              <a:srgbClr val="FFED00"/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400" dirty="0">
                <a:latin typeface="Helvetica" charset="0"/>
                <a:ea typeface="Helvetica" charset="0"/>
                <a:cs typeface="Helvetica" charset="0"/>
              </a:endParaRPr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2857"/>
            <a:stretch/>
          </p:blipFill>
          <p:spPr>
            <a:xfrm>
              <a:off x="3122171" y="2954342"/>
              <a:ext cx="2686601" cy="2341181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5" name="TextBox 4"/>
          <p:cNvSpPr txBox="1"/>
          <p:nvPr/>
        </p:nvSpPr>
        <p:spPr>
          <a:xfrm>
            <a:off x="1510377" y="631057"/>
            <a:ext cx="59101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/>
              <a:t>What does this look like in reality?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1067088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Screen Shot 2016-09-22 at 7.49.42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5126"/>
            <a:ext cx="9144000" cy="61962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582728" y="6410226"/>
            <a:ext cx="2509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NEEDU Grade 5 Rural SA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582728" y="1690689"/>
            <a:ext cx="2246947" cy="156966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Reading</a:t>
            </a:r>
            <a:r>
              <a:rPr lang="en-US" sz="3200" b="1" dirty="0" smtClean="0">
                <a:solidFill>
                  <a:srgbClr val="FF0000"/>
                </a:solidFill>
              </a:rPr>
              <a:t> 40 </a:t>
            </a:r>
            <a:r>
              <a:rPr lang="en-US" b="1" dirty="0" smtClean="0">
                <a:solidFill>
                  <a:srgbClr val="FF0000"/>
                </a:solidFill>
              </a:rPr>
              <a:t>Words Correct Per Minute</a:t>
            </a:r>
          </a:p>
          <a:p>
            <a:endParaRPr lang="en-US" b="1" dirty="0">
              <a:solidFill>
                <a:srgbClr val="FF0000"/>
              </a:solidFill>
            </a:endParaRPr>
          </a:p>
          <a:p>
            <a:pPr algn="ctr"/>
            <a:r>
              <a:rPr lang="en-US" sz="1400" b="1" dirty="0" smtClean="0">
                <a:solidFill>
                  <a:srgbClr val="FF0000"/>
                </a:solidFill>
              </a:rPr>
              <a:t>(starting point for reading comprehension in English)</a:t>
            </a:r>
            <a:endParaRPr lang="en-US" sz="1400" b="1" dirty="0">
              <a:solidFill>
                <a:srgbClr val="FF0000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0" y="1"/>
            <a:ext cx="1728634" cy="1914210"/>
            <a:chOff x="783772" y="2049864"/>
            <a:chExt cx="1728634" cy="1914210"/>
          </a:xfrm>
        </p:grpSpPr>
        <p:sp>
          <p:nvSpPr>
            <p:cNvPr id="8" name="Rectangle 7"/>
            <p:cNvSpPr/>
            <p:nvPr/>
          </p:nvSpPr>
          <p:spPr>
            <a:xfrm>
              <a:off x="783772" y="2049864"/>
              <a:ext cx="1728634" cy="1893288"/>
            </a:xfrm>
            <a:prstGeom prst="rect">
              <a:avLst/>
            </a:prstGeom>
            <a:solidFill>
              <a:srgbClr val="FFE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3553"/>
            <a:stretch/>
          </p:blipFill>
          <p:spPr>
            <a:xfrm>
              <a:off x="1053822" y="2237793"/>
              <a:ext cx="1207058" cy="1043464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902131" y="3379299"/>
              <a:ext cx="161027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smtClean="0">
                  <a:solidFill>
                    <a:schemeClr val="tx1"/>
                  </a:solidFill>
                  <a:latin typeface="Helvetica" charset="0"/>
                  <a:ea typeface="Helvetica" charset="0"/>
                  <a:cs typeface="Helvetica" charset="0"/>
                </a:rPr>
                <a:t>FOUNDATIONS</a:t>
              </a:r>
              <a:endParaRPr lang="en-US" sz="1400" b="1" dirty="0" smtClean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endParaRPr>
            </a:p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858764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485900" y="1063228"/>
            <a:ext cx="6172200" cy="536972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3300" b="1" dirty="0">
              <a:latin typeface="Calibri"/>
              <a:cs typeface="Calibri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29259" y="883121"/>
            <a:ext cx="7886700" cy="685751"/>
          </a:xfrm>
          <a:solidFill>
            <a:schemeClr val="bg1">
              <a:lumMod val="95000"/>
            </a:schemeClr>
          </a:solidFill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cs typeface="Calibri"/>
              </a:rPr>
              <a:t>Reading speed</a:t>
            </a:r>
            <a:r>
              <a:rPr lang="mr-IN" b="1" dirty="0" smtClean="0">
                <a:solidFill>
                  <a:prstClr val="black">
                    <a:lumMod val="75000"/>
                    <a:lumOff val="25000"/>
                  </a:prstClr>
                </a:solidFill>
                <a:cs typeface="Calibri"/>
              </a:rPr>
              <a:t>…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640665" y="2306494"/>
            <a:ext cx="58227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Many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68962" y="2300746"/>
            <a:ext cx="55637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years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809926" y="2300746"/>
            <a:ext cx="44012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ago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04139" y="2308858"/>
            <a:ext cx="75950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Leopard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21866" y="2308858"/>
            <a:ext cx="45685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was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34759" y="2311222"/>
            <a:ext cx="26802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56187" y="2313346"/>
            <a:ext cx="77976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creature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292759" y="2300746"/>
            <a:ext cx="49725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with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747515" y="2304130"/>
            <a:ext cx="36740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no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158347" y="2300746"/>
            <a:ext cx="60305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spots.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40665" y="2689681"/>
            <a:ext cx="47801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One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209125" y="2683933"/>
            <a:ext cx="46576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day,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889719" y="2683933"/>
            <a:ext cx="36260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he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283932" y="2692045"/>
            <a:ext cx="45685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was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735886" y="2696533"/>
            <a:ext cx="7403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relaxing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414553" y="2694409"/>
            <a:ext cx="31611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in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635980" y="2696533"/>
            <a:ext cx="42030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the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009568" y="2696533"/>
            <a:ext cx="60465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shade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602309" y="2696533"/>
            <a:ext cx="32893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of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957554" y="2699050"/>
            <a:ext cx="26802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186157" y="2694409"/>
            <a:ext cx="57740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thorn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780000" y="3012204"/>
            <a:ext cx="47416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tree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359408" y="3012204"/>
            <a:ext cx="57740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when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935342" y="3012204"/>
            <a:ext cx="58253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Zebra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475291" y="3012204"/>
            <a:ext cx="68057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walked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133969" y="3012204"/>
            <a:ext cx="52578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past.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633726" y="3774429"/>
            <a:ext cx="58227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Many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262022" y="3768681"/>
            <a:ext cx="55637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years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802986" y="3768681"/>
            <a:ext cx="44012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ago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197200" y="3776793"/>
            <a:ext cx="75950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Leopard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914926" y="3776793"/>
            <a:ext cx="45685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was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327819" y="3779157"/>
            <a:ext cx="26802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a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549248" y="3781282"/>
            <a:ext cx="77976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creature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285819" y="3768681"/>
            <a:ext cx="49725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with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740575" y="3772065"/>
            <a:ext cx="36740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no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151407" y="3768681"/>
            <a:ext cx="60305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spots.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633725" y="4157616"/>
            <a:ext cx="47801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One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2202186" y="4151868"/>
            <a:ext cx="46576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day,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2882779" y="4151868"/>
            <a:ext cx="36260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he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3276992" y="4159980"/>
            <a:ext cx="45685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was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3728946" y="4164469"/>
            <a:ext cx="7403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relaxing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407613" y="4162344"/>
            <a:ext cx="31611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in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4629041" y="4164469"/>
            <a:ext cx="42030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the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5002628" y="4164469"/>
            <a:ext cx="60465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shade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5595369" y="4164469"/>
            <a:ext cx="32893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of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5950615" y="4166986"/>
            <a:ext cx="26802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a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6179218" y="4162344"/>
            <a:ext cx="57740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thorn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1773060" y="4480139"/>
            <a:ext cx="47416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tree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2352468" y="4480139"/>
            <a:ext cx="57740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when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2928402" y="4480139"/>
            <a:ext cx="58253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Zebra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3468351" y="4480139"/>
            <a:ext cx="68057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walked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4127029" y="4480139"/>
            <a:ext cx="52578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past.</a:t>
            </a:r>
          </a:p>
        </p:txBody>
      </p:sp>
      <p:cxnSp>
        <p:nvCxnSpPr>
          <p:cNvPr id="65" name="Straight Connector 64"/>
          <p:cNvCxnSpPr/>
          <p:nvPr/>
        </p:nvCxnSpPr>
        <p:spPr>
          <a:xfrm flipV="1">
            <a:off x="1633725" y="3575384"/>
            <a:ext cx="5775151" cy="25067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Rectangle 67"/>
          <p:cNvSpPr/>
          <p:nvPr/>
        </p:nvSpPr>
        <p:spPr>
          <a:xfrm>
            <a:off x="1924863" y="5935341"/>
            <a:ext cx="572970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i="1" dirty="0"/>
              <a:t>Draper, K., and Spaull, S. (2015). Examining oral reading fluency among grade 5 rural English Second Language (ESL) learners in South Africa: Analysis of NEEDU 2013. South African Journal of Childhood Education 5(2) pp.44-77.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7070724" y="2344560"/>
            <a:ext cx="1254946" cy="4616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dirty="0"/>
              <a:t>Recommended rate at Gr5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7127919" y="3765190"/>
            <a:ext cx="1141192" cy="83099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dirty="0"/>
              <a:t>40% of SA rural Gr5 learners  (&lt;40WCPM) WCPM</a:t>
            </a:r>
          </a:p>
        </p:txBody>
      </p:sp>
    </p:spTree>
    <p:extLst>
      <p:ext uri="{BB962C8B-B14F-4D97-AF65-F5344CB8AC3E}">
        <p14:creationId xmlns:p14="http://schemas.microsoft.com/office/powerpoint/2010/main" val="1264438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46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92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138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84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276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322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368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414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506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552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598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644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69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736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782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828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874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9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966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1012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1058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1104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11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1196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196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346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496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646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796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946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1096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1246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1396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1546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1696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1846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1996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2146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2296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2446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2596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2746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2896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3046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3196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3346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3496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3646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3796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447" y="691698"/>
            <a:ext cx="8246323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700" b="1" dirty="0" smtClean="0"/>
              <a:t>Falling at the first hurdle</a:t>
            </a:r>
            <a:r>
              <a:rPr lang="mr-IN" sz="6700" b="1" dirty="0" smtClean="0"/>
              <a:t>…</a:t>
            </a:r>
            <a:r>
              <a:rPr lang="en-US" sz="6700" b="1" dirty="0" smtClean="0"/>
              <a:t/>
            </a:r>
            <a:br>
              <a:rPr lang="en-US" sz="6700" b="1" dirty="0" smtClean="0"/>
            </a:br>
            <a:r>
              <a:rPr lang="en-US" sz="900" b="1" dirty="0" smtClean="0"/>
              <a:t> </a:t>
            </a:r>
            <a:r>
              <a:rPr lang="en-US" dirty="0"/>
              <a:t/>
            </a:r>
            <a:br>
              <a:rPr lang="en-US" dirty="0"/>
            </a:br>
            <a:r>
              <a:rPr lang="en-US" sz="2700" dirty="0" smtClean="0"/>
              <a:t>If children do not</a:t>
            </a:r>
            <a:r>
              <a:rPr lang="en-US" sz="2700" b="1" dirty="0" smtClean="0"/>
              <a:t> learn-to-read </a:t>
            </a:r>
            <a:r>
              <a:rPr lang="en-US" sz="2700" dirty="0" smtClean="0"/>
              <a:t>in Grades 1-3, </a:t>
            </a:r>
            <a:br>
              <a:rPr lang="en-US" sz="2700" dirty="0" smtClean="0"/>
            </a:br>
            <a:r>
              <a:rPr lang="en-US" sz="2700" dirty="0" smtClean="0"/>
              <a:t>they cannot </a:t>
            </a:r>
            <a:r>
              <a:rPr lang="en-US" sz="2700" b="1" dirty="0" smtClean="0"/>
              <a:t>read-to-learn</a:t>
            </a:r>
            <a:r>
              <a:rPr lang="en-US" sz="2700" dirty="0" smtClean="0"/>
              <a:t> in Grade 4 onwards</a:t>
            </a:r>
            <a:endParaRPr lang="en-US" sz="2700" dirty="0"/>
          </a:p>
        </p:txBody>
      </p:sp>
      <p:grpSp>
        <p:nvGrpSpPr>
          <p:cNvPr id="8" name="Group 7"/>
          <p:cNvGrpSpPr/>
          <p:nvPr/>
        </p:nvGrpSpPr>
        <p:grpSpPr>
          <a:xfrm>
            <a:off x="2628114" y="2476315"/>
            <a:ext cx="3642055" cy="3525836"/>
            <a:chOff x="2628114" y="2476315"/>
            <a:chExt cx="3642055" cy="3525836"/>
          </a:xfrm>
        </p:grpSpPr>
        <p:sp>
          <p:nvSpPr>
            <p:cNvPr id="6" name="Oval 5"/>
            <p:cNvSpPr/>
            <p:nvPr/>
          </p:nvSpPr>
          <p:spPr>
            <a:xfrm>
              <a:off x="2628114" y="2476315"/>
              <a:ext cx="3642055" cy="3525836"/>
            </a:xfrm>
            <a:prstGeom prst="ellipse">
              <a:avLst/>
            </a:prstGeom>
            <a:solidFill>
              <a:srgbClr val="FFED00"/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400" dirty="0">
                <a:latin typeface="Helvetica" charset="0"/>
                <a:ea typeface="Helvetica" charset="0"/>
                <a:cs typeface="Helvetica" charset="0"/>
              </a:endParaRPr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4762"/>
            <a:stretch/>
          </p:blipFill>
          <p:spPr>
            <a:xfrm>
              <a:off x="3175239" y="3153383"/>
              <a:ext cx="2547804" cy="2171700"/>
            </a:xfrm>
            <a:prstGeom prst="rect">
              <a:avLst/>
            </a:prstGeom>
          </p:spPr>
        </p:pic>
      </p:grpSp>
      <p:sp>
        <p:nvSpPr>
          <p:cNvPr id="9" name="TextBox 8"/>
          <p:cNvSpPr txBox="1"/>
          <p:nvPr/>
        </p:nvSpPr>
        <p:spPr>
          <a:xfrm>
            <a:off x="1224317" y="6461205"/>
            <a:ext cx="71898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Spaull &amp; Pretorius (2018) Falling at the first hurdle: Early grade reading in South Africa. Springer.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720794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/>
        </p:nvGraphicFramePr>
        <p:xfrm>
          <a:off x="627077" y="2155371"/>
          <a:ext cx="7798466" cy="43892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chart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753" y="1474787"/>
            <a:ext cx="7797590" cy="680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49753" y="455507"/>
            <a:ext cx="7543800" cy="819607"/>
          </a:xfrm>
          <a:prstGeom prst="rect">
            <a:avLst/>
          </a:prstGeom>
          <a:solidFill>
            <a:srgbClr val="FFED00"/>
          </a:solidFill>
        </p:spPr>
        <p:txBody>
          <a:bodyPr wrap="square" lIns="144000" tIns="180000" rIns="108000" bIns="144000" rtlCol="0">
            <a:spAutoFit/>
          </a:bodyPr>
          <a:lstStyle/>
          <a:p>
            <a:pPr algn="ctr"/>
            <a:r>
              <a:rPr lang="en-US" sz="3200" b="1" dirty="0" smtClean="0"/>
              <a:t>Falling at the first hurdle</a:t>
            </a:r>
            <a:r>
              <a:rPr lang="mr-IN" sz="3200" b="1" dirty="0" smtClean="0"/>
              <a:t>…</a:t>
            </a:r>
            <a:endParaRPr lang="en-US" sz="32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2204031" y="6390724"/>
            <a:ext cx="46352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Spaull &amp; Pretorius (2018) Falling at </a:t>
            </a:r>
            <a:r>
              <a:rPr lang="en-US" sz="1400" smtClean="0"/>
              <a:t>the first </a:t>
            </a:r>
            <a:r>
              <a:rPr lang="en-US" sz="1400" dirty="0"/>
              <a:t>h</a:t>
            </a:r>
            <a:r>
              <a:rPr lang="en-US" sz="1400" smtClean="0"/>
              <a:t>urdle</a:t>
            </a:r>
            <a:r>
              <a:rPr lang="en-US" sz="1400" dirty="0" smtClean="0"/>
              <a:t>. Springer. </a:t>
            </a:r>
            <a:endParaRPr lang="en-US" sz="1400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388009" y="3024428"/>
            <a:ext cx="4065623" cy="1325563"/>
          </a:xfrm>
        </p:spPr>
        <p:txBody>
          <a:bodyPr>
            <a:noAutofit/>
          </a:bodyPr>
          <a:lstStyle/>
          <a:p>
            <a:r>
              <a:rPr lang="en-US" sz="16600" b="1" dirty="0" smtClean="0">
                <a:solidFill>
                  <a:srgbClr val="FF0000"/>
                </a:solidFill>
              </a:rPr>
              <a:t>78%</a:t>
            </a:r>
            <a:endParaRPr lang="en-US" sz="16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3161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4C1A2-1124-BF4A-9144-71D5D089101A}" type="slidenum">
              <a:rPr lang="en-US" smtClean="0"/>
              <a:t>24</a:t>
            </a:fld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790956" y="603504"/>
            <a:ext cx="3872484" cy="5611068"/>
            <a:chOff x="333809" y="1814513"/>
            <a:chExt cx="1998005" cy="2994719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3809" y="1814513"/>
              <a:ext cx="1998005" cy="2994719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2440" y="2087879"/>
              <a:ext cx="1722120" cy="2431229"/>
            </a:xfrm>
            <a:prstGeom prst="rect">
              <a:avLst/>
            </a:prstGeom>
          </p:spPr>
        </p:pic>
      </p:grpSp>
      <p:sp>
        <p:nvSpPr>
          <p:cNvPr id="10" name="TextBox 9"/>
          <p:cNvSpPr txBox="1"/>
          <p:nvPr/>
        </p:nvSpPr>
        <p:spPr>
          <a:xfrm>
            <a:off x="5358436" y="1115697"/>
            <a:ext cx="2933866" cy="4480815"/>
          </a:xfrm>
          <a:prstGeom prst="rect">
            <a:avLst/>
          </a:prstGeom>
          <a:solidFill>
            <a:srgbClr val="F2F2F2">
              <a:alpha val="76863"/>
            </a:srgbClr>
          </a:solidFill>
        </p:spPr>
        <p:txBody>
          <a:bodyPr wrap="square" lIns="216000" tIns="72000" bIns="144000" rtlCol="0">
            <a:spAutoFit/>
          </a:bodyPr>
          <a:lstStyle/>
          <a:p>
            <a:r>
              <a:rPr lang="en-US" sz="3300" b="1" dirty="0"/>
              <a:t>Funda Wande</a:t>
            </a:r>
          </a:p>
          <a:p>
            <a:endParaRPr lang="en-US" sz="2400" b="1" dirty="0"/>
          </a:p>
          <a:p>
            <a:r>
              <a:rPr lang="en-US" sz="2400" b="1" dirty="0">
                <a:solidFill>
                  <a:srgbClr val="00B0F0"/>
                </a:solidFill>
              </a:rPr>
              <a:t>A high-quality multimedia course to teach </a:t>
            </a:r>
            <a:r>
              <a:rPr lang="en-US" sz="2400" b="1" dirty="0" smtClean="0">
                <a:solidFill>
                  <a:srgbClr val="00B0F0"/>
                </a:solidFill>
              </a:rPr>
              <a:t>isiXhosa Foundation </a:t>
            </a:r>
            <a:r>
              <a:rPr lang="en-US" sz="2400" b="1" dirty="0">
                <a:solidFill>
                  <a:srgbClr val="00B0F0"/>
                </a:solidFill>
              </a:rPr>
              <a:t>Phase teachers (Gr R-3) how to teach reading</a:t>
            </a:r>
            <a:r>
              <a:rPr lang="en-US" sz="2400" b="1" dirty="0" smtClean="0">
                <a:solidFill>
                  <a:srgbClr val="00B0F0"/>
                </a:solidFill>
              </a:rPr>
              <a:t>.</a:t>
            </a:r>
          </a:p>
          <a:p>
            <a:endParaRPr lang="en-US" sz="2400" b="1" dirty="0">
              <a:solidFill>
                <a:srgbClr val="00B0F0"/>
              </a:solidFill>
            </a:endParaRPr>
          </a:p>
          <a:p>
            <a:pPr algn="ctr"/>
            <a:r>
              <a:rPr lang="en-US" sz="2800" b="1" dirty="0" smtClean="0">
                <a:solidFill>
                  <a:srgbClr val="00B0F0"/>
                </a:solidFill>
              </a:rPr>
              <a:t>2017-2023</a:t>
            </a:r>
            <a:endParaRPr lang="en-US" sz="28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1175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6-05-23 at 9.58.25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4924" y="1384108"/>
            <a:ext cx="2735111" cy="3885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15" y="477203"/>
            <a:ext cx="4447419" cy="56997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56352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-1" y="4950932"/>
            <a:ext cx="1728634" cy="1914210"/>
            <a:chOff x="783772" y="2049864"/>
            <a:chExt cx="1728634" cy="1914210"/>
          </a:xfrm>
        </p:grpSpPr>
        <p:sp>
          <p:nvSpPr>
            <p:cNvPr id="6" name="Rectangle 5"/>
            <p:cNvSpPr/>
            <p:nvPr/>
          </p:nvSpPr>
          <p:spPr>
            <a:xfrm>
              <a:off x="783772" y="2049864"/>
              <a:ext cx="1728634" cy="1893288"/>
            </a:xfrm>
            <a:prstGeom prst="rect">
              <a:avLst/>
            </a:prstGeom>
            <a:solidFill>
              <a:srgbClr val="FFE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endParaRP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3553"/>
            <a:stretch/>
          </p:blipFill>
          <p:spPr>
            <a:xfrm>
              <a:off x="1053822" y="2237793"/>
              <a:ext cx="1207058" cy="1043464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902131" y="3379299"/>
              <a:ext cx="161027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smtClean="0">
                  <a:solidFill>
                    <a:schemeClr val="tx1"/>
                  </a:solidFill>
                  <a:latin typeface="Helvetica" charset="0"/>
                  <a:ea typeface="Helvetica" charset="0"/>
                  <a:cs typeface="Helvetica" charset="0"/>
                </a:rPr>
                <a:t>FOUNDATIONS</a:t>
              </a:r>
              <a:endParaRPr lang="en-US" sz="1400" b="1" dirty="0" smtClean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endParaRPr>
            </a:p>
            <a:p>
              <a:endParaRPr lang="en-US" dirty="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0" y="2420845"/>
            <a:ext cx="1728634" cy="1865369"/>
            <a:chOff x="5405802" y="2021014"/>
            <a:chExt cx="1728634" cy="1865369"/>
          </a:xfrm>
        </p:grpSpPr>
        <p:sp>
          <p:nvSpPr>
            <p:cNvPr id="10" name="Rectangle 9"/>
            <p:cNvSpPr/>
            <p:nvPr/>
          </p:nvSpPr>
          <p:spPr>
            <a:xfrm>
              <a:off x="5405802" y="2021014"/>
              <a:ext cx="1728634" cy="1865369"/>
            </a:xfrm>
            <a:prstGeom prst="rect">
              <a:avLst/>
            </a:prstGeom>
            <a:solidFill>
              <a:srgbClr val="FFE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4578"/>
            <a:stretch/>
          </p:blipFill>
          <p:spPr>
            <a:xfrm>
              <a:off x="5720496" y="2263851"/>
              <a:ext cx="1146676" cy="979504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5673065" y="3301608"/>
              <a:ext cx="119410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solidFill>
                    <a:schemeClr val="tx1"/>
                  </a:solidFill>
                  <a:latin typeface="Helvetica" charset="0"/>
                  <a:ea typeface="Helvetica" charset="0"/>
                  <a:cs typeface="Helvetica" charset="0"/>
                </a:rPr>
                <a:t>PRIORITISE</a:t>
              </a:r>
            </a:p>
            <a:p>
              <a:endParaRPr lang="en-US" dirty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-1" y="0"/>
            <a:ext cx="1728634" cy="1853107"/>
            <a:chOff x="3094787" y="2049863"/>
            <a:chExt cx="1728634" cy="1853107"/>
          </a:xfrm>
        </p:grpSpPr>
        <p:sp>
          <p:nvSpPr>
            <p:cNvPr id="14" name="Rectangle 13"/>
            <p:cNvSpPr/>
            <p:nvPr/>
          </p:nvSpPr>
          <p:spPr>
            <a:xfrm>
              <a:off x="3094787" y="2049863"/>
              <a:ext cx="1728634" cy="1853107"/>
            </a:xfrm>
            <a:prstGeom prst="rect">
              <a:avLst/>
            </a:prstGeom>
            <a:solidFill>
              <a:srgbClr val="FFE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3699"/>
            <a:stretch/>
          </p:blipFill>
          <p:spPr>
            <a:xfrm>
              <a:off x="3419518" y="2293860"/>
              <a:ext cx="1079172" cy="931329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>
              <a:off x="3343422" y="3318195"/>
              <a:ext cx="118880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solidFill>
                    <a:schemeClr val="tx1"/>
                  </a:solidFill>
                  <a:latin typeface="Helvetica" charset="0"/>
                  <a:ea typeface="Helvetica" charset="0"/>
                  <a:cs typeface="Helvetica" charset="0"/>
                </a:rPr>
                <a:t>LEVERAGE</a:t>
              </a:r>
            </a:p>
            <a:p>
              <a:endParaRPr lang="en-US" dirty="0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2393104" y="2328262"/>
            <a:ext cx="6276969" cy="2382489"/>
            <a:chOff x="2282780" y="68003"/>
            <a:chExt cx="6276969" cy="2382489"/>
          </a:xfrm>
        </p:grpSpPr>
        <p:sp>
          <p:nvSpPr>
            <p:cNvPr id="18" name="Rectangle 17"/>
            <p:cNvSpPr/>
            <p:nvPr/>
          </p:nvSpPr>
          <p:spPr>
            <a:xfrm>
              <a:off x="2586709" y="591045"/>
              <a:ext cx="5632445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2800" b="1" dirty="0" smtClean="0"/>
                <a:t>(2)</a:t>
              </a:r>
              <a:r>
                <a:rPr lang="en-US" sz="2800" dirty="0" smtClean="0"/>
                <a:t> Avoid a ‘do everything’ strategy. Prioritize &amp; identify the </a:t>
              </a:r>
              <a:r>
                <a:rPr lang="en-US" sz="2800" b="1" dirty="0" smtClean="0"/>
                <a:t>binding constraint. </a:t>
              </a:r>
              <a:r>
                <a:rPr lang="en-US" sz="2800" dirty="0" smtClean="0"/>
                <a:t>Address that.</a:t>
              </a:r>
              <a:endParaRPr lang="en-US" sz="2800" b="1" dirty="0">
                <a:solidFill>
                  <a:srgbClr val="FF0000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282780" y="68003"/>
              <a:ext cx="607859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200" dirty="0" smtClean="0">
                  <a:latin typeface="Arial Rounded MT Bold" charset="0"/>
                  <a:ea typeface="Arial Rounded MT Bold" charset="0"/>
                  <a:cs typeface="Arial Rounded MT Bold" charset="0"/>
                </a:rPr>
                <a:t>“</a:t>
              </a:r>
              <a:endParaRPr lang="en-US" dirty="0">
                <a:latin typeface="Arial Rounded MT Bold" charset="0"/>
                <a:ea typeface="Arial Rounded MT Bold" charset="0"/>
                <a:cs typeface="Arial Rounded MT Bold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 rot="10800000">
              <a:off x="7951890" y="1250163"/>
              <a:ext cx="607859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200" dirty="0" smtClean="0">
                  <a:latin typeface="Arial Rounded MT Bold" charset="0"/>
                  <a:ea typeface="Arial Rounded MT Bold" charset="0"/>
                  <a:cs typeface="Arial Rounded MT Bold" charset="0"/>
                </a:rPr>
                <a:t>“</a:t>
              </a:r>
              <a:endParaRPr lang="en-US" dirty="0">
                <a:latin typeface="Arial Rounded MT Bold" charset="0"/>
                <a:ea typeface="Arial Rounded MT Bold" charset="0"/>
                <a:cs typeface="Arial Rounded MT Bold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2282780" y="0"/>
            <a:ext cx="6428933" cy="1989619"/>
            <a:chOff x="2282780" y="68003"/>
            <a:chExt cx="6428933" cy="1989619"/>
          </a:xfrm>
        </p:grpSpPr>
        <p:sp>
          <p:nvSpPr>
            <p:cNvPr id="22" name="Rectangle 21"/>
            <p:cNvSpPr/>
            <p:nvPr/>
          </p:nvSpPr>
          <p:spPr>
            <a:xfrm>
              <a:off x="2586709" y="591045"/>
              <a:ext cx="5808339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2800" b="1" dirty="0" smtClean="0"/>
                <a:t>(1) </a:t>
              </a:r>
              <a:r>
                <a:rPr lang="en-US" sz="2800" dirty="0" smtClean="0"/>
                <a:t>The best use of private money is influencing how public money is spent.</a:t>
              </a:r>
              <a:endParaRPr lang="en-US" sz="2800" b="1" dirty="0">
                <a:solidFill>
                  <a:srgbClr val="FF0000"/>
                </a:solidFill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282780" y="68003"/>
              <a:ext cx="607859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200" dirty="0" smtClean="0">
                  <a:latin typeface="Arial Rounded MT Bold" charset="0"/>
                  <a:ea typeface="Arial Rounded MT Bold" charset="0"/>
                  <a:cs typeface="Arial Rounded MT Bold" charset="0"/>
                </a:rPr>
                <a:t>“</a:t>
              </a:r>
              <a:endParaRPr lang="en-US" dirty="0">
                <a:latin typeface="Arial Rounded MT Bold" charset="0"/>
                <a:ea typeface="Arial Rounded MT Bold" charset="0"/>
                <a:cs typeface="Arial Rounded MT Bold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 rot="10800000">
              <a:off x="8103854" y="857293"/>
              <a:ext cx="607859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200" dirty="0" smtClean="0">
                  <a:latin typeface="Arial Rounded MT Bold" charset="0"/>
                  <a:ea typeface="Arial Rounded MT Bold" charset="0"/>
                  <a:cs typeface="Arial Rounded MT Bold" charset="0"/>
                </a:rPr>
                <a:t>“</a:t>
              </a:r>
              <a:endParaRPr lang="en-US" dirty="0">
                <a:latin typeface="Arial Rounded MT Bold" charset="0"/>
                <a:ea typeface="Arial Rounded MT Bold" charset="0"/>
                <a:cs typeface="Arial Rounded MT Bold" charset="0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2393104" y="4802906"/>
            <a:ext cx="6318609" cy="2107652"/>
            <a:chOff x="2282780" y="68003"/>
            <a:chExt cx="6318609" cy="2107652"/>
          </a:xfrm>
        </p:grpSpPr>
        <p:sp>
          <p:nvSpPr>
            <p:cNvPr id="26" name="Rectangle 25"/>
            <p:cNvSpPr/>
            <p:nvPr/>
          </p:nvSpPr>
          <p:spPr>
            <a:xfrm>
              <a:off x="2586709" y="591045"/>
              <a:ext cx="5823761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2800" b="1" i="1" dirty="0" smtClean="0"/>
                <a:t>(3) Focus on the foundations</a:t>
              </a:r>
              <a:r>
                <a:rPr lang="en-US" sz="2800" i="1" dirty="0" smtClean="0"/>
                <a:t>. ECD &amp; early literacy are the foundations upon which all other learning depends.</a:t>
              </a:r>
              <a:endParaRPr lang="en-US" sz="2800" b="1" dirty="0">
                <a:solidFill>
                  <a:srgbClr val="FF0000"/>
                </a:solidFill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282780" y="68003"/>
              <a:ext cx="607859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200" dirty="0" smtClean="0">
                  <a:latin typeface="Arial Rounded MT Bold" charset="0"/>
                  <a:ea typeface="Arial Rounded MT Bold" charset="0"/>
                  <a:cs typeface="Arial Rounded MT Bold" charset="0"/>
                </a:rPr>
                <a:t>“</a:t>
              </a:r>
              <a:endParaRPr lang="en-US" dirty="0">
                <a:latin typeface="Arial Rounded MT Bold" charset="0"/>
                <a:ea typeface="Arial Rounded MT Bold" charset="0"/>
                <a:cs typeface="Arial Rounded MT Bold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 rot="10800000">
              <a:off x="7993530" y="975326"/>
              <a:ext cx="607859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200" dirty="0" smtClean="0">
                  <a:latin typeface="Arial Rounded MT Bold" charset="0"/>
                  <a:ea typeface="Arial Rounded MT Bold" charset="0"/>
                  <a:cs typeface="Arial Rounded MT Bold" charset="0"/>
                </a:rPr>
                <a:t>“</a:t>
              </a:r>
              <a:endParaRPr lang="en-US" dirty="0">
                <a:latin typeface="Arial Rounded MT Bold" charset="0"/>
                <a:ea typeface="Arial Rounded MT Bold" charset="0"/>
                <a:cs typeface="Arial Rounded MT Bold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76146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0" t="4663" r="18204" b="3869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272784"/>
            <a:ext cx="9144000" cy="585216"/>
          </a:xfrm>
          <a:solidFill>
            <a:srgbClr val="FFED00"/>
          </a:solidFill>
        </p:spPr>
        <p:txBody>
          <a:bodyPr>
            <a:normAutofit/>
          </a:bodyPr>
          <a:lstStyle/>
          <a:p>
            <a:pPr algn="ctr"/>
            <a:r>
              <a:rPr lang="en-US" sz="2800" dirty="0" err="1" smtClean="0">
                <a:latin typeface="Helvetica" charset="0"/>
                <a:ea typeface="Helvetica" charset="0"/>
                <a:cs typeface="Helvetica" charset="0"/>
              </a:rPr>
              <a:t>www.NicSpaull.com</a:t>
            </a:r>
            <a:r>
              <a:rPr lang="en-US" sz="2800" dirty="0" smtClean="0">
                <a:latin typeface="Helvetica" charset="0"/>
                <a:ea typeface="Helvetica" charset="0"/>
                <a:cs typeface="Helvetica" charset="0"/>
              </a:rPr>
              <a:t>/presentations </a:t>
            </a:r>
            <a:endParaRPr lang="en-US" sz="2800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54066" y="512064"/>
            <a:ext cx="442300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 smtClean="0">
                <a:solidFill>
                  <a:srgbClr val="FF77A5"/>
                </a:solidFill>
                <a:latin typeface="Helvetica" charset="0"/>
                <a:ea typeface="Helvetica" charset="0"/>
                <a:cs typeface="Helvetica" charset="0"/>
              </a:rPr>
              <a:t>Thank you</a:t>
            </a:r>
            <a:endParaRPr lang="en-US" sz="6600" b="1" dirty="0">
              <a:solidFill>
                <a:srgbClr val="FF77A5"/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059168" y="4315968"/>
            <a:ext cx="176420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Other topics: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Evaluation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Assessment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Technology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Early Literacy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3955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roup 57"/>
          <p:cNvGrpSpPr/>
          <p:nvPr/>
        </p:nvGrpSpPr>
        <p:grpSpPr>
          <a:xfrm rot="20935774">
            <a:off x="5675035" y="325264"/>
            <a:ext cx="3116658" cy="3116658"/>
            <a:chOff x="5763089" y="38129"/>
            <a:chExt cx="3116658" cy="3116658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763089" y="38129"/>
              <a:ext cx="3116658" cy="3116658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6957280" y="1728623"/>
              <a:ext cx="7282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accent1">
                      <a:lumMod val="50000"/>
                    </a:schemeClr>
                  </a:solidFill>
                </a:rPr>
                <a:t>Policy</a:t>
              </a:r>
              <a:endParaRPr lang="en-US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  <p:cxnSp>
        <p:nvCxnSpPr>
          <p:cNvPr id="8" name="Straight Arrow Connector 7"/>
          <p:cNvCxnSpPr/>
          <p:nvPr/>
        </p:nvCxnSpPr>
        <p:spPr>
          <a:xfrm flipH="1" flipV="1">
            <a:off x="2720168" y="1795576"/>
            <a:ext cx="16932" cy="3826934"/>
          </a:xfrm>
          <a:prstGeom prst="straightConnector1">
            <a:avLst/>
          </a:prstGeom>
          <a:ln w="57150">
            <a:solidFill>
              <a:schemeClr val="tx1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533107" y="467611"/>
            <a:ext cx="7886700" cy="600074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solidFill>
                  <a:srgbClr val="00B0F0"/>
                </a:solidFill>
              </a:rPr>
              <a:t>The Goldilocks Zone 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2000" dirty="0" smtClean="0"/>
              <a:t>A framework for thinking about evidence</a:t>
            </a:r>
            <a:endParaRPr lang="en-US" sz="2000" dirty="0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2737100" y="5622510"/>
            <a:ext cx="4535388" cy="0"/>
          </a:xfrm>
          <a:prstGeom prst="straightConnector1">
            <a:avLst/>
          </a:prstGeom>
          <a:ln w="57150">
            <a:solidFill>
              <a:schemeClr val="tx1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riangle 16"/>
          <p:cNvSpPr/>
          <p:nvPr/>
        </p:nvSpPr>
        <p:spPr>
          <a:xfrm rot="13616540">
            <a:off x="3464946" y="1876597"/>
            <a:ext cx="1925807" cy="4400874"/>
          </a:xfrm>
          <a:prstGeom prst="triangl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8" name="Oval 17"/>
          <p:cNvSpPr/>
          <p:nvPr/>
        </p:nvSpPr>
        <p:spPr>
          <a:xfrm rot="19106781">
            <a:off x="5728784" y="1614210"/>
            <a:ext cx="654909" cy="190597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4842040" y="6332566"/>
            <a:ext cx="6740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Scale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0" y="3497558"/>
            <a:ext cx="13599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Rigor of the Evidence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219925" y="5675709"/>
            <a:ext cx="2984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5 </a:t>
            </a:r>
            <a:endParaRPr lang="en-US" sz="1200" dirty="0"/>
          </a:p>
        </p:txBody>
      </p:sp>
      <p:sp>
        <p:nvSpPr>
          <p:cNvPr id="22" name="TextBox 21"/>
          <p:cNvSpPr txBox="1"/>
          <p:nvPr/>
        </p:nvSpPr>
        <p:spPr>
          <a:xfrm>
            <a:off x="3638593" y="5675710"/>
            <a:ext cx="3770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10 </a:t>
            </a:r>
            <a:endParaRPr lang="en-US" sz="1200" dirty="0"/>
          </a:p>
        </p:txBody>
      </p:sp>
      <p:sp>
        <p:nvSpPr>
          <p:cNvPr id="23" name="TextBox 22"/>
          <p:cNvSpPr txBox="1"/>
          <p:nvPr/>
        </p:nvSpPr>
        <p:spPr>
          <a:xfrm>
            <a:off x="4044239" y="5675709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25</a:t>
            </a:r>
            <a:endParaRPr lang="en-US" sz="1200" dirty="0"/>
          </a:p>
        </p:txBody>
      </p:sp>
      <p:sp>
        <p:nvSpPr>
          <p:cNvPr id="24" name="TextBox 23"/>
          <p:cNvSpPr txBox="1"/>
          <p:nvPr/>
        </p:nvSpPr>
        <p:spPr>
          <a:xfrm>
            <a:off x="4488319" y="5672167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75</a:t>
            </a:r>
            <a:endParaRPr lang="en-US" sz="1200" dirty="0"/>
          </a:p>
        </p:txBody>
      </p:sp>
      <p:sp>
        <p:nvSpPr>
          <p:cNvPr id="25" name="TextBox 24"/>
          <p:cNvSpPr txBox="1"/>
          <p:nvPr/>
        </p:nvSpPr>
        <p:spPr>
          <a:xfrm>
            <a:off x="4842040" y="5672167"/>
            <a:ext cx="4203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250</a:t>
            </a:r>
            <a:endParaRPr lang="en-US" sz="1200" dirty="0"/>
          </a:p>
        </p:txBody>
      </p:sp>
      <p:sp>
        <p:nvSpPr>
          <p:cNvPr id="26" name="TextBox 25"/>
          <p:cNvSpPr txBox="1"/>
          <p:nvPr/>
        </p:nvSpPr>
        <p:spPr>
          <a:xfrm>
            <a:off x="5274309" y="5672166"/>
            <a:ext cx="4988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1500</a:t>
            </a:r>
            <a:endParaRPr lang="en-US" sz="1200" dirty="0"/>
          </a:p>
        </p:txBody>
      </p:sp>
      <p:sp>
        <p:nvSpPr>
          <p:cNvPr id="27" name="TextBox 26"/>
          <p:cNvSpPr txBox="1"/>
          <p:nvPr/>
        </p:nvSpPr>
        <p:spPr>
          <a:xfrm>
            <a:off x="5789429" y="5672166"/>
            <a:ext cx="5757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5000+</a:t>
            </a:r>
            <a:endParaRPr lang="en-US" sz="1200" dirty="0"/>
          </a:p>
        </p:txBody>
      </p:sp>
      <p:sp>
        <p:nvSpPr>
          <p:cNvPr id="28" name="TextBox 27"/>
          <p:cNvSpPr txBox="1"/>
          <p:nvPr/>
        </p:nvSpPr>
        <p:spPr>
          <a:xfrm>
            <a:off x="1741774" y="4858796"/>
            <a:ext cx="740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Proof </a:t>
            </a:r>
            <a:r>
              <a:rPr lang="en-US" sz="1200" smtClean="0"/>
              <a:t>of concept</a:t>
            </a:r>
            <a:endParaRPr lang="en-US" sz="1200" dirty="0"/>
          </a:p>
        </p:txBody>
      </p:sp>
      <p:sp>
        <p:nvSpPr>
          <p:cNvPr id="29" name="TextBox 28"/>
          <p:cNvSpPr txBox="1"/>
          <p:nvPr/>
        </p:nvSpPr>
        <p:spPr>
          <a:xfrm>
            <a:off x="1676966" y="2674219"/>
            <a:ext cx="8501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Conclusive</a:t>
            </a:r>
            <a:endParaRPr lang="en-US" sz="1200" dirty="0"/>
          </a:p>
        </p:txBody>
      </p:sp>
      <p:sp>
        <p:nvSpPr>
          <p:cNvPr id="30" name="TextBox 29"/>
          <p:cNvSpPr txBox="1"/>
          <p:nvPr/>
        </p:nvSpPr>
        <p:spPr>
          <a:xfrm>
            <a:off x="1697004" y="3371033"/>
            <a:ext cx="5902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Causal</a:t>
            </a:r>
            <a:endParaRPr lang="en-US" sz="1200" dirty="0"/>
          </a:p>
        </p:txBody>
      </p:sp>
      <p:sp>
        <p:nvSpPr>
          <p:cNvPr id="31" name="TextBox 30"/>
          <p:cNvSpPr txBox="1"/>
          <p:nvPr/>
        </p:nvSpPr>
        <p:spPr>
          <a:xfrm>
            <a:off x="1665425" y="3814304"/>
            <a:ext cx="8731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Confirming</a:t>
            </a:r>
            <a:endParaRPr lang="en-US" sz="1200" dirty="0"/>
          </a:p>
        </p:txBody>
      </p:sp>
      <p:sp>
        <p:nvSpPr>
          <p:cNvPr id="32" name="TextBox 31"/>
          <p:cNvSpPr txBox="1"/>
          <p:nvPr/>
        </p:nvSpPr>
        <p:spPr>
          <a:xfrm>
            <a:off x="1700622" y="4307481"/>
            <a:ext cx="8470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Suggestive</a:t>
            </a:r>
            <a:endParaRPr lang="en-US" sz="1200" dirty="0"/>
          </a:p>
        </p:txBody>
      </p:sp>
      <p:sp>
        <p:nvSpPr>
          <p:cNvPr id="34" name="TextBox 33"/>
          <p:cNvSpPr txBox="1"/>
          <p:nvPr/>
        </p:nvSpPr>
        <p:spPr>
          <a:xfrm>
            <a:off x="1707165" y="1942666"/>
            <a:ext cx="8483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smtClean="0"/>
              <a:t>Consensus</a:t>
            </a:r>
            <a:endParaRPr lang="en-US" sz="1200" dirty="0"/>
          </a:p>
        </p:txBody>
      </p:sp>
      <p:sp>
        <p:nvSpPr>
          <p:cNvPr id="35" name="TextBox 34"/>
          <p:cNvSpPr txBox="1"/>
          <p:nvPr/>
        </p:nvSpPr>
        <p:spPr>
          <a:xfrm>
            <a:off x="2539319" y="1131025"/>
            <a:ext cx="3786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y</a:t>
            </a:r>
            <a:endParaRPr lang="en-US" sz="1200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7311193" y="5251659"/>
            <a:ext cx="3738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x</a:t>
            </a:r>
            <a:endParaRPr lang="en-US" sz="1200" b="1" dirty="0"/>
          </a:p>
        </p:txBody>
      </p:sp>
      <p:sp>
        <p:nvSpPr>
          <p:cNvPr id="38" name="Oval 37"/>
          <p:cNvSpPr/>
          <p:nvPr/>
        </p:nvSpPr>
        <p:spPr>
          <a:xfrm>
            <a:off x="3175377" y="4919362"/>
            <a:ext cx="365483" cy="332297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1</a:t>
            </a:r>
            <a:endParaRPr lang="en-US" b="1" dirty="0"/>
          </a:p>
        </p:txBody>
      </p:sp>
      <p:sp>
        <p:nvSpPr>
          <p:cNvPr id="39" name="Oval 38"/>
          <p:cNvSpPr/>
          <p:nvPr/>
        </p:nvSpPr>
        <p:spPr>
          <a:xfrm>
            <a:off x="3747427" y="4392715"/>
            <a:ext cx="365483" cy="332297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2</a:t>
            </a:r>
          </a:p>
        </p:txBody>
      </p:sp>
      <p:sp>
        <p:nvSpPr>
          <p:cNvPr id="40" name="Oval 39"/>
          <p:cNvSpPr/>
          <p:nvPr/>
        </p:nvSpPr>
        <p:spPr>
          <a:xfrm>
            <a:off x="4293716" y="3910885"/>
            <a:ext cx="365483" cy="332297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3</a:t>
            </a:r>
          </a:p>
        </p:txBody>
      </p:sp>
      <p:sp>
        <p:nvSpPr>
          <p:cNvPr id="41" name="Oval 40"/>
          <p:cNvSpPr/>
          <p:nvPr/>
        </p:nvSpPr>
        <p:spPr>
          <a:xfrm>
            <a:off x="4842040" y="3415158"/>
            <a:ext cx="365483" cy="332297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4</a:t>
            </a:r>
          </a:p>
        </p:txBody>
      </p:sp>
      <p:sp>
        <p:nvSpPr>
          <p:cNvPr id="42" name="Oval 41"/>
          <p:cNvSpPr/>
          <p:nvPr/>
        </p:nvSpPr>
        <p:spPr>
          <a:xfrm>
            <a:off x="5407681" y="2893997"/>
            <a:ext cx="365483" cy="332297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5</a:t>
            </a:r>
          </a:p>
        </p:txBody>
      </p:sp>
      <p:sp>
        <p:nvSpPr>
          <p:cNvPr id="49" name="Right Triangle 48"/>
          <p:cNvSpPr/>
          <p:nvPr/>
        </p:nvSpPr>
        <p:spPr>
          <a:xfrm flipV="1">
            <a:off x="2761377" y="1981623"/>
            <a:ext cx="2524018" cy="1396638"/>
          </a:xfrm>
          <a:prstGeom prst="rtTriangle">
            <a:avLst/>
          </a:prstGeom>
          <a:pattFill prst="wdDnDiag">
            <a:fgClr>
              <a:schemeClr val="bg1">
                <a:lumMod val="65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1" name="Group 50"/>
          <p:cNvGrpSpPr/>
          <p:nvPr/>
        </p:nvGrpSpPr>
        <p:grpSpPr>
          <a:xfrm>
            <a:off x="2909619" y="3395422"/>
            <a:ext cx="793930" cy="595543"/>
            <a:chOff x="3051185" y="3140779"/>
            <a:chExt cx="793930" cy="595543"/>
          </a:xfrm>
        </p:grpSpPr>
        <p:sp>
          <p:nvSpPr>
            <p:cNvPr id="44" name="Oval 43"/>
            <p:cNvSpPr/>
            <p:nvPr/>
          </p:nvSpPr>
          <p:spPr>
            <a:xfrm>
              <a:off x="3290456" y="3140779"/>
              <a:ext cx="170880" cy="185884"/>
            </a:xfrm>
            <a:prstGeom prst="ellipse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 smtClean="0"/>
                <a:t>A</a:t>
              </a:r>
              <a:endParaRPr lang="en-US" dirty="0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3051185" y="3336212"/>
              <a:ext cx="79393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smtClean="0">
                  <a:solidFill>
                    <a:schemeClr val="bg1">
                      <a:lumMod val="65000"/>
                    </a:schemeClr>
                  </a:solidFill>
                </a:rPr>
                <a:t>Small but rigorous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5620481" y="4463673"/>
            <a:ext cx="1084574" cy="577588"/>
            <a:chOff x="5620481" y="4463673"/>
            <a:chExt cx="1084574" cy="577588"/>
          </a:xfrm>
        </p:grpSpPr>
        <p:sp>
          <p:nvSpPr>
            <p:cNvPr id="46" name="Oval 45"/>
            <p:cNvSpPr/>
            <p:nvPr/>
          </p:nvSpPr>
          <p:spPr>
            <a:xfrm>
              <a:off x="5991888" y="4463673"/>
              <a:ext cx="170880" cy="185884"/>
            </a:xfrm>
            <a:prstGeom prst="ellipse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 smtClean="0"/>
                <a:t>B</a:t>
              </a:r>
              <a:endParaRPr lang="en-US" dirty="0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5620481" y="4641151"/>
              <a:ext cx="108457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 smtClean="0">
                  <a:solidFill>
                    <a:schemeClr val="bg1">
                      <a:lumMod val="65000"/>
                    </a:schemeClr>
                  </a:solidFill>
                </a:rPr>
                <a:t>Large but weak evidence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56" name="Oval 55"/>
          <p:cNvSpPr/>
          <p:nvPr/>
        </p:nvSpPr>
        <p:spPr>
          <a:xfrm>
            <a:off x="4509815" y="1785819"/>
            <a:ext cx="2411339" cy="2201893"/>
          </a:xfrm>
          <a:prstGeom prst="ellipse">
            <a:avLst/>
          </a:prstGeom>
          <a:noFill/>
          <a:ln w="57150">
            <a:solidFill>
              <a:srgbClr val="00B0F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traight Arrow Connector 58"/>
          <p:cNvCxnSpPr/>
          <p:nvPr/>
        </p:nvCxnSpPr>
        <p:spPr>
          <a:xfrm>
            <a:off x="2720168" y="5622510"/>
            <a:ext cx="599602" cy="1235490"/>
          </a:xfrm>
          <a:prstGeom prst="straightConnector1">
            <a:avLst/>
          </a:prstGeom>
          <a:ln w="57150">
            <a:solidFill>
              <a:schemeClr val="tx1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1398292" y="6149157"/>
            <a:ext cx="2376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>
                <a:solidFill>
                  <a:srgbClr val="FF0000"/>
                </a:solidFill>
              </a:rPr>
              <a:t>Independence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62" name="Up Arrow 61"/>
          <p:cNvSpPr/>
          <p:nvPr/>
        </p:nvSpPr>
        <p:spPr>
          <a:xfrm>
            <a:off x="1065667" y="1942666"/>
            <a:ext cx="868101" cy="3657622"/>
          </a:xfrm>
          <a:prstGeom prst="up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Measurement rigor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6637468" y="4193326"/>
            <a:ext cx="83388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>
                <a:sym typeface="Wingdings"/>
              </a:rPr>
              <a:t></a:t>
            </a:r>
            <a:endParaRPr lang="en-US" sz="6000" dirty="0"/>
          </a:p>
        </p:txBody>
      </p:sp>
      <p:sp>
        <p:nvSpPr>
          <p:cNvPr id="64" name="TextBox 63"/>
          <p:cNvSpPr txBox="1"/>
          <p:nvPr/>
        </p:nvSpPr>
        <p:spPr>
          <a:xfrm>
            <a:off x="7958238" y="236778"/>
            <a:ext cx="9231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</a:rPr>
              <a:t>IDEAL</a:t>
            </a:r>
            <a:endParaRPr lang="en-US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4464193" y="163648"/>
            <a:ext cx="29887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Goldilocks zone for evidence</a:t>
            </a:r>
            <a:endParaRPr lang="en-US" sz="1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464193" y="535637"/>
            <a:ext cx="29887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B0F0"/>
                </a:solidFill>
              </a:rPr>
              <a:t>Goldilocks zone </a:t>
            </a:r>
            <a:r>
              <a:rPr lang="en-US" b="1" smtClean="0">
                <a:solidFill>
                  <a:srgbClr val="00B0F0"/>
                </a:solidFill>
              </a:rPr>
              <a:t>for policy</a:t>
            </a:r>
            <a:endParaRPr lang="en-US" sz="14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49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6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9" grpId="0" animBg="1"/>
      <p:bldP spid="56" grpId="0" animBg="1"/>
      <p:bldP spid="61" grpId="0"/>
      <p:bldP spid="62" grpId="0" animBg="1"/>
      <p:bldP spid="63" grpId="0"/>
      <p:bldP spid="64" grpId="0"/>
      <p:bldP spid="65" grpId="0"/>
      <p:bldP spid="6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1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877888"/>
          </a:xfrm>
        </p:spPr>
        <p:txBody>
          <a:bodyPr/>
          <a:lstStyle/>
          <a:p>
            <a:r>
              <a:rPr lang="en-US" altLang="en-US">
                <a:ea typeface="MS PGothic" charset="-128"/>
              </a:rPr>
              <a:t>SA PIRLS 2016 results in context </a:t>
            </a:r>
          </a:p>
        </p:txBody>
      </p:sp>
      <p:graphicFrame>
        <p:nvGraphicFramePr>
          <p:cNvPr id="4" name="Chart 3"/>
          <p:cNvGraphicFramePr>
            <a:graphicFrameLocks/>
          </p:cNvGraphicFramePr>
          <p:nvPr/>
        </p:nvGraphicFramePr>
        <p:xfrm>
          <a:off x="471488" y="1543050"/>
          <a:ext cx="7886700" cy="5314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8483" name="TextBox 4"/>
          <p:cNvSpPr txBox="1">
            <a:spLocks noChangeArrowheads="1"/>
          </p:cNvSpPr>
          <p:nvPr/>
        </p:nvSpPr>
        <p:spPr bwMode="auto">
          <a:xfrm>
            <a:off x="6827838" y="6488113"/>
            <a:ext cx="17922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pPr eaLnBrk="1" hangingPunct="1"/>
            <a:r>
              <a:rPr lang="en-US" altLang="en-US" i="1"/>
              <a:t>Mullis et al. 2017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5386388" y="2443163"/>
            <a:ext cx="600075" cy="52863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/>
          <p:cNvGrpSpPr/>
          <p:nvPr/>
        </p:nvGrpSpPr>
        <p:grpSpPr>
          <a:xfrm>
            <a:off x="7804298" y="2894856"/>
            <a:ext cx="1435395" cy="600164"/>
            <a:chOff x="7804298" y="2894856"/>
            <a:chExt cx="1435395" cy="600164"/>
          </a:xfrm>
        </p:grpSpPr>
        <p:sp>
          <p:nvSpPr>
            <p:cNvPr id="2" name="TextBox 1"/>
            <p:cNvSpPr txBox="1"/>
            <p:nvPr/>
          </p:nvSpPr>
          <p:spPr>
            <a:xfrm>
              <a:off x="7804298" y="2971800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+</a:t>
              </a:r>
              <a:endParaRPr lang="en-US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8230099" y="2894856"/>
              <a:ext cx="1009594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 smtClean="0"/>
                <a:t>richest 10% of SA schools  (71%)</a:t>
              </a:r>
              <a:endParaRPr lang="en-US" sz="1100" dirty="0"/>
            </a:p>
          </p:txBody>
        </p:sp>
      </p:grpSp>
      <p:cxnSp>
        <p:nvCxnSpPr>
          <p:cNvPr id="5" name="Straight Arrow Connector 4"/>
          <p:cNvCxnSpPr>
            <a:endCxn id="2" idx="3"/>
          </p:cNvCxnSpPr>
          <p:nvPr/>
        </p:nvCxnSpPr>
        <p:spPr>
          <a:xfrm flipH="1">
            <a:off x="8104380" y="3156466"/>
            <a:ext cx="25380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0227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59557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How do things </a:t>
            </a:r>
            <a:r>
              <a:rPr lang="en-US" i="1" dirty="0" smtClean="0"/>
              <a:t>actually</a:t>
            </a:r>
            <a:r>
              <a:rPr lang="en-US" dirty="0" smtClean="0"/>
              <a:t> work?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35242"/>
            <a:ext cx="7886700" cy="5422232"/>
          </a:xfrm>
        </p:spPr>
        <p:txBody>
          <a:bodyPr>
            <a:normAutofit fontScale="92500" lnSpcReduction="20000"/>
          </a:bodyPr>
          <a:lstStyle/>
          <a:p>
            <a:r>
              <a:rPr lang="en-US" sz="2400" b="1" dirty="0" smtClean="0"/>
              <a:t>Is evidence the binding constraint </a:t>
            </a:r>
            <a:r>
              <a:rPr lang="en-US" sz="2400" dirty="0" smtClean="0"/>
              <a:t>to improved policy on paper and improved implementation in practice? </a:t>
            </a:r>
          </a:p>
          <a:p>
            <a:pPr lvl="1"/>
            <a:r>
              <a:rPr lang="en-US" dirty="0" smtClean="0"/>
              <a:t>Probably not: </a:t>
            </a:r>
            <a:r>
              <a:rPr lang="en-US" sz="1800" dirty="0" smtClean="0"/>
              <a:t>“</a:t>
            </a:r>
            <a:r>
              <a:rPr lang="en-US" sz="1800" dirty="0"/>
              <a:t>There is massive evidence that governments do not implement many many many projects/proposals/programs that are cost effective and do spend budget on items known to be not cost effective.  The </a:t>
            </a:r>
            <a:r>
              <a:rPr lang="en-US" sz="1800" dirty="0" smtClean="0"/>
              <a:t>model </a:t>
            </a:r>
            <a:r>
              <a:rPr lang="en-US" sz="1800" dirty="0"/>
              <a:t>of a benign </a:t>
            </a:r>
            <a:r>
              <a:rPr lang="en-US" sz="1800" dirty="0" smtClean="0"/>
              <a:t>social welfare planner </a:t>
            </a:r>
            <a:r>
              <a:rPr lang="en-US" sz="1800" dirty="0"/>
              <a:t>hampered by lack of rigorous evidence on effectiveness whose behavior an RCT will change is complete </a:t>
            </a:r>
            <a:r>
              <a:rPr lang="en-US" sz="1800" dirty="0" err="1"/>
              <a:t>wack</a:t>
            </a:r>
            <a:r>
              <a:rPr lang="en-US" sz="1800" dirty="0"/>
              <a:t> nonsense. </a:t>
            </a:r>
            <a:r>
              <a:rPr lang="en-US" sz="1800" dirty="0" smtClean="0"/>
              <a:t>“ (Pritchett, 2018)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200" b="1" dirty="0" smtClean="0">
                <a:solidFill>
                  <a:srgbClr val="FF0000"/>
                </a:solidFill>
              </a:rPr>
              <a:t>Primacy of politics</a:t>
            </a:r>
          </a:p>
          <a:p>
            <a:pPr lvl="1"/>
            <a:r>
              <a:rPr lang="en-US" sz="1900" dirty="0" smtClean="0"/>
              <a:t>Budget cycles </a:t>
            </a:r>
            <a:r>
              <a:rPr lang="en-US" sz="1900" dirty="0" smtClean="0">
                <a:sym typeface="Wingdings"/>
              </a:rPr>
              <a:t> Feb/March splurge in SA</a:t>
            </a:r>
          </a:p>
          <a:p>
            <a:pPr lvl="1"/>
            <a:r>
              <a:rPr lang="en-US" sz="1900" dirty="0" smtClean="0">
                <a:sym typeface="Wingdings"/>
              </a:rPr>
              <a:t>Election cycles (new party/president/minister  new policy)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200" b="1" dirty="0" smtClean="0">
                <a:solidFill>
                  <a:srgbClr val="FF0000"/>
                </a:solidFill>
                <a:sym typeface="Wingdings"/>
              </a:rPr>
              <a:t>Role of culture, values and tradition</a:t>
            </a:r>
          </a:p>
          <a:p>
            <a:pPr lvl="1"/>
            <a:r>
              <a:rPr lang="en-US" sz="1900" dirty="0" smtClean="0">
                <a:sym typeface="Wingdings"/>
              </a:rPr>
              <a:t>The exact same evidence in US and Denmark will not have the same impact on policy (think  about studies on (1) for-profit education, (2) competition/choice.)</a:t>
            </a:r>
            <a:endParaRPr lang="en-US" sz="1900" dirty="0"/>
          </a:p>
          <a:p>
            <a:pPr marL="457200" indent="-457200">
              <a:buFont typeface="+mj-lt"/>
              <a:buAutoNum type="arabicPeriod"/>
            </a:pPr>
            <a:r>
              <a:rPr lang="en-US" sz="2200" b="1" dirty="0" smtClean="0">
                <a:solidFill>
                  <a:srgbClr val="FF0000"/>
                </a:solidFill>
              </a:rPr>
              <a:t>Role of social networks </a:t>
            </a:r>
          </a:p>
          <a:p>
            <a:pPr lvl="1"/>
            <a:r>
              <a:rPr lang="en-US" sz="1900" dirty="0" smtClean="0"/>
              <a:t>Often policies are implemented or not implemented based on the Minister’s </a:t>
            </a:r>
            <a:r>
              <a:rPr lang="en-US" sz="1900" dirty="0" err="1"/>
              <a:t>W</a:t>
            </a:r>
            <a:r>
              <a:rPr lang="en-US" sz="1900" dirty="0" err="1" smtClean="0"/>
              <a:t>hatsapp</a:t>
            </a:r>
            <a:r>
              <a:rPr lang="en-US" sz="1900" dirty="0" smtClean="0"/>
              <a:t> contacts or who’s in her calendar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200" b="1" dirty="0" smtClean="0">
                <a:solidFill>
                  <a:srgbClr val="FF0000"/>
                </a:solidFill>
              </a:rPr>
              <a:t>Role of unpredictable factors </a:t>
            </a:r>
          </a:p>
          <a:p>
            <a:pPr lvl="1"/>
            <a:r>
              <a:rPr lang="en-US" sz="1900" dirty="0" smtClean="0"/>
              <a:t>Minister makes a trip overseas and loves the school(s) she sees. Changes policy. </a:t>
            </a:r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1964126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4" name="Group 3"/>
          <p:cNvGrpSpPr/>
          <p:nvPr/>
        </p:nvGrpSpPr>
        <p:grpSpPr>
          <a:xfrm>
            <a:off x="6762045" y="1672267"/>
            <a:ext cx="1728634" cy="2582288"/>
            <a:chOff x="7716817" y="1969615"/>
            <a:chExt cx="1728634" cy="2582288"/>
          </a:xfrm>
        </p:grpSpPr>
        <p:sp>
          <p:nvSpPr>
            <p:cNvPr id="5" name="Rectangle 4"/>
            <p:cNvSpPr/>
            <p:nvPr/>
          </p:nvSpPr>
          <p:spPr>
            <a:xfrm>
              <a:off x="7716817" y="2021014"/>
              <a:ext cx="1728634" cy="2530889"/>
            </a:xfrm>
            <a:prstGeom prst="rect">
              <a:avLst/>
            </a:prstGeom>
            <a:solidFill>
              <a:srgbClr val="FFE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4981"/>
            <a:stretch/>
          </p:blipFill>
          <p:spPr>
            <a:xfrm>
              <a:off x="7771761" y="1969615"/>
              <a:ext cx="1673690" cy="1255574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7984080" y="3358376"/>
              <a:ext cx="119410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solidFill>
                    <a:schemeClr val="tx1"/>
                  </a:solidFill>
                  <a:latin typeface="Helvetica" charset="0"/>
                  <a:ea typeface="Helvetica" charset="0"/>
                  <a:cs typeface="Helvetica" charset="0"/>
                </a:rPr>
                <a:t>EVALUATE</a:t>
              </a:r>
            </a:p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125924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638</TotalTime>
  <Words>1101</Words>
  <Application>Microsoft Macintosh PowerPoint</Application>
  <PresentationFormat>On-screen Show (4:3)</PresentationFormat>
  <Paragraphs>233</Paragraphs>
  <Slides>31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41" baseType="lpstr">
      <vt:lpstr>Arial Rounded MT Bold</vt:lpstr>
      <vt:lpstr>Calibri Light</vt:lpstr>
      <vt:lpstr>Gadugi</vt:lpstr>
      <vt:lpstr>Mangal</vt:lpstr>
      <vt:lpstr>MS PGothic</vt:lpstr>
      <vt:lpstr>Arial</vt:lpstr>
      <vt:lpstr>Calibri</vt:lpstr>
      <vt:lpstr>Helvetica</vt:lpstr>
      <vt:lpstr>Wingdings</vt:lpstr>
      <vt:lpstr>Office Theme</vt:lpstr>
      <vt:lpstr>Back to Basics  Foundations for the Future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22%</vt:lpstr>
      <vt:lpstr>78%</vt:lpstr>
      <vt:lpstr>PowerPoint Presentation</vt:lpstr>
      <vt:lpstr>PowerPoint Presentation</vt:lpstr>
      <vt:lpstr>Reading speed…</vt:lpstr>
      <vt:lpstr>Falling at the first hurdle…   If children do not learn-to-read in Grades 1-3,  they cannot read-to-learn in Grade 4 onwards</vt:lpstr>
      <vt:lpstr>78%</vt:lpstr>
      <vt:lpstr>PowerPoint Presentation</vt:lpstr>
      <vt:lpstr>PowerPoint Presentation</vt:lpstr>
      <vt:lpstr>PowerPoint Presentation</vt:lpstr>
      <vt:lpstr>www.NicSpaull.com/presentations </vt:lpstr>
      <vt:lpstr>The Goldilocks Zone  A framework for thinking about evidence</vt:lpstr>
      <vt:lpstr>SA PIRLS 2016 results in context </vt:lpstr>
      <vt:lpstr>How do things actually work?</vt:lpstr>
      <vt:lpstr>PowerPoint Presentation</vt:lpstr>
    </vt:vector>
  </TitlesOfParts>
  <Company/>
  <LinksUpToDate>false</LinksUpToDate>
  <SharedDoc>false</SharedDoc>
  <HyperlinksChanged>false</HyperlinksChanged>
  <AppVersion>15.0038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 Spaull</dc:creator>
  <cp:lastModifiedBy>Nic Spaull</cp:lastModifiedBy>
  <cp:revision>28</cp:revision>
  <dcterms:created xsi:type="dcterms:W3CDTF">2018-05-28T09:49:02Z</dcterms:created>
  <dcterms:modified xsi:type="dcterms:W3CDTF">2018-05-28T20:27:39Z</dcterms:modified>
</cp:coreProperties>
</file>