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3.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4.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notesSlides/notesSlide11.xml" ContentType="application/vnd.openxmlformats-officedocument.presentationml.notesSlide+xml"/>
  <Override PartName="/ppt/charts/chart6.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2"/>
  </p:notesMasterIdLst>
  <p:handoutMasterIdLst>
    <p:handoutMasterId r:id="rId43"/>
  </p:handoutMasterIdLst>
  <p:sldIdLst>
    <p:sldId id="264" r:id="rId2"/>
    <p:sldId id="353" r:id="rId3"/>
    <p:sldId id="363" r:id="rId4"/>
    <p:sldId id="403" r:id="rId5"/>
    <p:sldId id="404" r:id="rId6"/>
    <p:sldId id="405" r:id="rId7"/>
    <p:sldId id="401" r:id="rId8"/>
    <p:sldId id="407" r:id="rId9"/>
    <p:sldId id="406" r:id="rId10"/>
    <p:sldId id="398" r:id="rId11"/>
    <p:sldId id="400" r:id="rId12"/>
    <p:sldId id="364" r:id="rId13"/>
    <p:sldId id="365" r:id="rId14"/>
    <p:sldId id="366" r:id="rId15"/>
    <p:sldId id="367" r:id="rId16"/>
    <p:sldId id="368" r:id="rId17"/>
    <p:sldId id="369" r:id="rId18"/>
    <p:sldId id="370" r:id="rId19"/>
    <p:sldId id="371" r:id="rId20"/>
    <p:sldId id="372" r:id="rId21"/>
    <p:sldId id="373" r:id="rId22"/>
    <p:sldId id="375" r:id="rId23"/>
    <p:sldId id="374" r:id="rId24"/>
    <p:sldId id="395" r:id="rId25"/>
    <p:sldId id="388" r:id="rId26"/>
    <p:sldId id="408" r:id="rId27"/>
    <p:sldId id="391" r:id="rId28"/>
    <p:sldId id="411" r:id="rId29"/>
    <p:sldId id="409" r:id="rId30"/>
    <p:sldId id="392" r:id="rId31"/>
    <p:sldId id="410" r:id="rId32"/>
    <p:sldId id="393" r:id="rId33"/>
    <p:sldId id="412" r:id="rId34"/>
    <p:sldId id="413" r:id="rId35"/>
    <p:sldId id="394" r:id="rId36"/>
    <p:sldId id="378" r:id="rId37"/>
    <p:sldId id="379" r:id="rId38"/>
    <p:sldId id="382" r:id="rId39"/>
    <p:sldId id="385" r:id="rId40"/>
    <p:sldId id="402" r:id="rId41"/>
  </p:sldIdLst>
  <p:sldSz cx="9144000" cy="6858000" type="screen4x3"/>
  <p:notesSz cx="6858000" cy="9144000"/>
  <p:embeddedFontLst>
    <p:embeddedFont>
      <p:font typeface="Noto Sans" panose="020B0604020202020204" charset="0"/>
      <p:regular r:id="rId44"/>
      <p:bold r:id="rId45"/>
      <p:italic r:id="rId46"/>
      <p:boldItalic r:id="rId47"/>
    </p:embeddedFon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A3C32AF-2076-4635-93A5-D0A1CE2686F8}">
          <p14:sldIdLst>
            <p14:sldId id="264"/>
            <p14:sldId id="353"/>
            <p14:sldId id="363"/>
            <p14:sldId id="403"/>
            <p14:sldId id="404"/>
            <p14:sldId id="405"/>
            <p14:sldId id="401"/>
            <p14:sldId id="407"/>
            <p14:sldId id="406"/>
            <p14:sldId id="398"/>
            <p14:sldId id="400"/>
            <p14:sldId id="364"/>
            <p14:sldId id="365"/>
            <p14:sldId id="366"/>
            <p14:sldId id="367"/>
            <p14:sldId id="368"/>
            <p14:sldId id="369"/>
            <p14:sldId id="370"/>
            <p14:sldId id="371"/>
            <p14:sldId id="372"/>
            <p14:sldId id="373"/>
            <p14:sldId id="375"/>
            <p14:sldId id="374"/>
            <p14:sldId id="395"/>
            <p14:sldId id="388"/>
            <p14:sldId id="408"/>
            <p14:sldId id="391"/>
            <p14:sldId id="411"/>
            <p14:sldId id="409"/>
            <p14:sldId id="392"/>
            <p14:sldId id="410"/>
            <p14:sldId id="393"/>
            <p14:sldId id="412"/>
            <p14:sldId id="413"/>
            <p14:sldId id="394"/>
            <p14:sldId id="378"/>
            <p14:sldId id="379"/>
            <p14:sldId id="382"/>
          </p14:sldIdLst>
        </p14:section>
        <p14:section name="Untitled Section" id="{FE79B73E-52CC-4971-86DE-1E5A69D73FD8}">
          <p14:sldIdLst>
            <p14:sldId id="385"/>
            <p14:sldId id="40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7BAA1E"/>
    <a:srgbClr val="808080"/>
    <a:srgbClr val="FFCCFF"/>
    <a:srgbClr val="66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90" autoAdjust="0"/>
    <p:restoredTop sz="90920" autoAdjust="0"/>
  </p:normalViewPr>
  <p:slideViewPr>
    <p:cSldViewPr>
      <p:cViewPr varScale="1">
        <p:scale>
          <a:sx n="66" d="100"/>
          <a:sy n="66" d="100"/>
        </p:scale>
        <p:origin x="63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4" d="100"/>
          <a:sy n="94" d="100"/>
        </p:scale>
        <p:origin x="-804" y="-11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_rels/chart3.xml.rels><?xml version="1.0" encoding="UTF-8" standalone="yes"?>
<Relationships xmlns="http://schemas.openxmlformats.org/package/2006/relationships"><Relationship Id="rId1" Type="http://schemas.openxmlformats.org/officeDocument/2006/relationships/package" Target="../embeddings/Hoja_de_c_lculo_de_Microsoft_Excel2.xlsx"/></Relationships>
</file>

<file path=ppt/charts/_rels/chart4.xml.rels><?xml version="1.0" encoding="UTF-8" standalone="yes"?>
<Relationships xmlns="http://schemas.openxmlformats.org/package/2006/relationships"><Relationship Id="rId1" Type="http://schemas.openxmlformats.org/officeDocument/2006/relationships/package" Target="../embeddings/Hoja_de_c_lculo_de_Microsoft_Excel3.xlsx"/></Relationships>
</file>

<file path=ppt/charts/_rels/chart5.xml.rels><?xml version="1.0" encoding="UTF-8" standalone="yes"?>
<Relationships xmlns="http://schemas.openxmlformats.org/package/2006/relationships"><Relationship Id="rId1" Type="http://schemas.openxmlformats.org/officeDocument/2006/relationships/package" Target="../embeddings/Hoja_de_c_lculo_de_Microsoft_Excel4.xlsx"/></Relationships>
</file>

<file path=ppt/charts/_rels/chart6.xml.rels><?xml version="1.0" encoding="UTF-8" standalone="yes"?>
<Relationships xmlns="http://schemas.openxmlformats.org/package/2006/relationships"><Relationship Id="rId1" Type="http://schemas.openxmlformats.org/officeDocument/2006/relationships/package" Target="../embeddings/Hoja_de_c_lculo_de_Microsoft_Excel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2049170006148"/>
          <c:y val="4.7611368675669598E-2"/>
          <c:w val="0.87383982340872901"/>
          <c:h val="0.64128072985031104"/>
        </c:manualLayout>
      </c:layout>
      <c:areaChart>
        <c:grouping val="stacked"/>
        <c:varyColors val="0"/>
        <c:ser>
          <c:idx val="0"/>
          <c:order val="0"/>
          <c:tx>
            <c:strRef>
              <c:f>Sheet1!$B$1</c:f>
              <c:strCache>
                <c:ptCount val="1"/>
                <c:pt idx="0">
                  <c:v>Teaching grants</c:v>
                </c:pt>
              </c:strCache>
            </c:strRef>
          </c:tx>
          <c:spPr>
            <a:solidFill>
              <a:schemeClr val="tx1"/>
            </a:solidFill>
          </c:spPr>
          <c:cat>
            <c:strRef>
              <c:f>Sheet1!$A$2:$A$29</c:f>
              <c:strCache>
                <c:ptCount val="28"/>
                <c:pt idx="0">
                  <c:v>1990–91</c:v>
                </c:pt>
                <c:pt idx="1">
                  <c:v>1991/92</c:v>
                </c:pt>
                <c:pt idx="2">
                  <c:v>1992–93</c:v>
                </c:pt>
                <c:pt idx="3">
                  <c:v>1993/94</c:v>
                </c:pt>
                <c:pt idx="4">
                  <c:v>1994–95</c:v>
                </c:pt>
                <c:pt idx="5">
                  <c:v>1995/96</c:v>
                </c:pt>
                <c:pt idx="6">
                  <c:v>1996–97</c:v>
                </c:pt>
                <c:pt idx="7">
                  <c:v>1997/98</c:v>
                </c:pt>
                <c:pt idx="8">
                  <c:v>1998–99</c:v>
                </c:pt>
                <c:pt idx="9">
                  <c:v>1999/00</c:v>
                </c:pt>
                <c:pt idx="10">
                  <c:v>2000–01</c:v>
                </c:pt>
                <c:pt idx="11">
                  <c:v>2001/02</c:v>
                </c:pt>
                <c:pt idx="12">
                  <c:v>2002–03</c:v>
                </c:pt>
                <c:pt idx="13">
                  <c:v>2003/04</c:v>
                </c:pt>
                <c:pt idx="14">
                  <c:v>2004–05</c:v>
                </c:pt>
                <c:pt idx="15">
                  <c:v>2005/06</c:v>
                </c:pt>
                <c:pt idx="16">
                  <c:v>2006–07</c:v>
                </c:pt>
                <c:pt idx="17">
                  <c:v>2007/08</c:v>
                </c:pt>
                <c:pt idx="18">
                  <c:v>2008–09</c:v>
                </c:pt>
                <c:pt idx="19">
                  <c:v>2009/10</c:v>
                </c:pt>
                <c:pt idx="20">
                  <c:v>2010–11</c:v>
                </c:pt>
                <c:pt idx="21">
                  <c:v>2011/12</c:v>
                </c:pt>
                <c:pt idx="22">
                  <c:v>2012–13</c:v>
                </c:pt>
                <c:pt idx="23">
                  <c:v>2013/14</c:v>
                </c:pt>
                <c:pt idx="24">
                  <c:v>2014–15</c:v>
                </c:pt>
                <c:pt idx="25">
                  <c:v>2015/16</c:v>
                </c:pt>
                <c:pt idx="26">
                  <c:v>2016–17</c:v>
                </c:pt>
                <c:pt idx="27">
                  <c:v>2017/18</c:v>
                </c:pt>
              </c:strCache>
            </c:strRef>
          </c:cat>
          <c:val>
            <c:numRef>
              <c:f>Sheet1!$B$2:$B$29</c:f>
              <c:numCache>
                <c:formatCode>General</c:formatCode>
                <c:ptCount val="28"/>
                <c:pt idx="0">
                  <c:v>18691.858305250771</c:v>
                </c:pt>
                <c:pt idx="1">
                  <c:v>17671.483236256321</c:v>
                </c:pt>
                <c:pt idx="2">
                  <c:v>16635.48816061758</c:v>
                </c:pt>
                <c:pt idx="3">
                  <c:v>16059.118340647219</c:v>
                </c:pt>
                <c:pt idx="4">
                  <c:v>15152.16849123312</c:v>
                </c:pt>
                <c:pt idx="5">
                  <c:v>14354.637580999901</c:v>
                </c:pt>
                <c:pt idx="6">
                  <c:v>14171.95760913947</c:v>
                </c:pt>
                <c:pt idx="7">
                  <c:v>13900.946873949981</c:v>
                </c:pt>
                <c:pt idx="8">
                  <c:v>13553.401059926069</c:v>
                </c:pt>
                <c:pt idx="9">
                  <c:v>13396.071036450059</c:v>
                </c:pt>
                <c:pt idx="10">
                  <c:v>13304.620406457911</c:v>
                </c:pt>
                <c:pt idx="11">
                  <c:v>13204.058419907749</c:v>
                </c:pt>
                <c:pt idx="12">
                  <c:v>13631.34824469118</c:v>
                </c:pt>
                <c:pt idx="13">
                  <c:v>13872.71599781035</c:v>
                </c:pt>
                <c:pt idx="14">
                  <c:v>14252.762906491571</c:v>
                </c:pt>
                <c:pt idx="15">
                  <c:v>14394.93370430972</c:v>
                </c:pt>
                <c:pt idx="16">
                  <c:v>14391.230594843941</c:v>
                </c:pt>
                <c:pt idx="17">
                  <c:v>14004.90354177985</c:v>
                </c:pt>
                <c:pt idx="18">
                  <c:v>13419.97508296751</c:v>
                </c:pt>
                <c:pt idx="19">
                  <c:v>12931.252194084111</c:v>
                </c:pt>
                <c:pt idx="20">
                  <c:v>12045.13239960558</c:v>
                </c:pt>
                <c:pt idx="21">
                  <c:v>11183.807923055059</c:v>
                </c:pt>
                <c:pt idx="22">
                  <c:v>1817.814152531188</c:v>
                </c:pt>
                <c:pt idx="23">
                  <c:v>2036.422891803983</c:v>
                </c:pt>
                <c:pt idx="24">
                  <c:v>1874.355148358205</c:v>
                </c:pt>
                <c:pt idx="25">
                  <c:v>1957.530947603836</c:v>
                </c:pt>
                <c:pt idx="26">
                  <c:v>1928.802936522367</c:v>
                </c:pt>
                <c:pt idx="27">
                  <c:v>1877.3658721660231</c:v>
                </c:pt>
              </c:numCache>
            </c:numRef>
          </c:val>
          <c:extLst>
            <c:ext xmlns:c16="http://schemas.microsoft.com/office/drawing/2014/chart" uri="{C3380CC4-5D6E-409C-BE32-E72D297353CC}">
              <c16:uniqueId val="{00000000-B956-4C2A-9CB7-A0AC188E63B7}"/>
            </c:ext>
          </c:extLst>
        </c:ser>
        <c:ser>
          <c:idx val="1"/>
          <c:order val="1"/>
          <c:tx>
            <c:strRef>
              <c:f>Sheet1!$C$1</c:f>
              <c:strCache>
                <c:ptCount val="1"/>
                <c:pt idx="0">
                  <c:v>Fee income</c:v>
                </c:pt>
              </c:strCache>
            </c:strRef>
          </c:tx>
          <c:cat>
            <c:strRef>
              <c:f>Sheet1!$A$2:$A$29</c:f>
              <c:strCache>
                <c:ptCount val="28"/>
                <c:pt idx="0">
                  <c:v>1990–91</c:v>
                </c:pt>
                <c:pt idx="1">
                  <c:v>1991/92</c:v>
                </c:pt>
                <c:pt idx="2">
                  <c:v>1992–93</c:v>
                </c:pt>
                <c:pt idx="3">
                  <c:v>1993/94</c:v>
                </c:pt>
                <c:pt idx="4">
                  <c:v>1994–95</c:v>
                </c:pt>
                <c:pt idx="5">
                  <c:v>1995/96</c:v>
                </c:pt>
                <c:pt idx="6">
                  <c:v>1996–97</c:v>
                </c:pt>
                <c:pt idx="7">
                  <c:v>1997/98</c:v>
                </c:pt>
                <c:pt idx="8">
                  <c:v>1998–99</c:v>
                </c:pt>
                <c:pt idx="9">
                  <c:v>1999/00</c:v>
                </c:pt>
                <c:pt idx="10">
                  <c:v>2000–01</c:v>
                </c:pt>
                <c:pt idx="11">
                  <c:v>2001/02</c:v>
                </c:pt>
                <c:pt idx="12">
                  <c:v>2002–03</c:v>
                </c:pt>
                <c:pt idx="13">
                  <c:v>2003/04</c:v>
                </c:pt>
                <c:pt idx="14">
                  <c:v>2004–05</c:v>
                </c:pt>
                <c:pt idx="15">
                  <c:v>2005/06</c:v>
                </c:pt>
                <c:pt idx="16">
                  <c:v>2006–07</c:v>
                </c:pt>
                <c:pt idx="17">
                  <c:v>2007/08</c:v>
                </c:pt>
                <c:pt idx="18">
                  <c:v>2008–09</c:v>
                </c:pt>
                <c:pt idx="19">
                  <c:v>2009/10</c:v>
                </c:pt>
                <c:pt idx="20">
                  <c:v>2010–11</c:v>
                </c:pt>
                <c:pt idx="21">
                  <c:v>2011/12</c:v>
                </c:pt>
                <c:pt idx="22">
                  <c:v>2012–13</c:v>
                </c:pt>
                <c:pt idx="23">
                  <c:v>2013/14</c:v>
                </c:pt>
                <c:pt idx="24">
                  <c:v>2014–15</c:v>
                </c:pt>
                <c:pt idx="25">
                  <c:v>2015/16</c:v>
                </c:pt>
                <c:pt idx="26">
                  <c:v>2016–17</c:v>
                </c:pt>
                <c:pt idx="27">
                  <c:v>2017/18</c:v>
                </c:pt>
              </c:strCache>
            </c:strRef>
          </c:cat>
          <c:val>
            <c:numRef>
              <c:f>Sheet1!$C$2:$C$29</c:f>
              <c:numCache>
                <c:formatCode>General</c:formatCode>
                <c:ptCount val="28"/>
                <c:pt idx="0">
                  <c:v>0</c:v>
                </c:pt>
                <c:pt idx="1">
                  <c:v>0</c:v>
                </c:pt>
                <c:pt idx="2">
                  <c:v>0</c:v>
                </c:pt>
                <c:pt idx="3">
                  <c:v>0</c:v>
                </c:pt>
                <c:pt idx="4">
                  <c:v>0</c:v>
                </c:pt>
                <c:pt idx="5">
                  <c:v>0</c:v>
                </c:pt>
                <c:pt idx="6">
                  <c:v>0</c:v>
                </c:pt>
                <c:pt idx="7">
                  <c:v>0</c:v>
                </c:pt>
                <c:pt idx="8">
                  <c:v>3834.9499843428098</c:v>
                </c:pt>
                <c:pt idx="9">
                  <c:v>3825.817629550731</c:v>
                </c:pt>
                <c:pt idx="10">
                  <c:v>3851.4125359624959</c:v>
                </c:pt>
                <c:pt idx="11">
                  <c:v>3778.7799892754442</c:v>
                </c:pt>
                <c:pt idx="12">
                  <c:v>3762.1273975086001</c:v>
                </c:pt>
                <c:pt idx="13">
                  <c:v>3706.3715802711872</c:v>
                </c:pt>
                <c:pt idx="14">
                  <c:v>3658.8005032930628</c:v>
                </c:pt>
                <c:pt idx="15">
                  <c:v>3624.767779766948</c:v>
                </c:pt>
                <c:pt idx="16">
                  <c:v>12429.36081140725</c:v>
                </c:pt>
                <c:pt idx="17">
                  <c:v>12120.8785646044</c:v>
                </c:pt>
                <c:pt idx="18">
                  <c:v>11971.486882435791</c:v>
                </c:pt>
                <c:pt idx="19">
                  <c:v>12226.360654939321</c:v>
                </c:pt>
                <c:pt idx="20">
                  <c:v>11934.361826581229</c:v>
                </c:pt>
                <c:pt idx="21">
                  <c:v>11300.81557439155</c:v>
                </c:pt>
                <c:pt idx="22">
                  <c:v>26128.178974874259</c:v>
                </c:pt>
                <c:pt idx="23">
                  <c:v>25145.378682702121</c:v>
                </c:pt>
                <c:pt idx="24">
                  <c:v>25350.5485639652</c:v>
                </c:pt>
                <c:pt idx="25">
                  <c:v>25989.262372974819</c:v>
                </c:pt>
                <c:pt idx="26">
                  <c:v>25549.23963220276</c:v>
                </c:pt>
                <c:pt idx="27">
                  <c:v>26577.7636669885</c:v>
                </c:pt>
              </c:numCache>
            </c:numRef>
          </c:val>
          <c:extLst>
            <c:ext xmlns:c16="http://schemas.microsoft.com/office/drawing/2014/chart" uri="{C3380CC4-5D6E-409C-BE32-E72D297353CC}">
              <c16:uniqueId val="{00000001-B956-4C2A-9CB7-A0AC188E63B7}"/>
            </c:ext>
          </c:extLst>
        </c:ser>
        <c:dLbls>
          <c:showLegendKey val="0"/>
          <c:showVal val="0"/>
          <c:showCatName val="0"/>
          <c:showSerName val="0"/>
          <c:showPercent val="0"/>
          <c:showBubbleSize val="0"/>
        </c:dLbls>
        <c:axId val="2096935936"/>
        <c:axId val="2096939008"/>
      </c:areaChart>
      <c:catAx>
        <c:axId val="2096935936"/>
        <c:scaling>
          <c:orientation val="minMax"/>
        </c:scaling>
        <c:delete val="0"/>
        <c:axPos val="b"/>
        <c:numFmt formatCode="General" sourceLinked="1"/>
        <c:majorTickMark val="out"/>
        <c:minorTickMark val="none"/>
        <c:tickLblPos val="nextTo"/>
        <c:txPr>
          <a:bodyPr rot="-5400000" vert="horz"/>
          <a:lstStyle/>
          <a:p>
            <a:pPr>
              <a:defRPr sz="1400"/>
            </a:pPr>
            <a:endParaRPr lang="es-ES"/>
          </a:p>
        </c:txPr>
        <c:crossAx val="2096939008"/>
        <c:crosses val="autoZero"/>
        <c:auto val="1"/>
        <c:lblAlgn val="ctr"/>
        <c:lblOffset val="100"/>
        <c:tickLblSkip val="2"/>
        <c:noMultiLvlLbl val="0"/>
      </c:catAx>
      <c:valAx>
        <c:axId val="2096939008"/>
        <c:scaling>
          <c:orientation val="minMax"/>
        </c:scaling>
        <c:delete val="0"/>
        <c:axPos val="l"/>
        <c:majorGridlines>
          <c:spPr>
            <a:ln>
              <a:prstDash val="sysDash"/>
            </a:ln>
          </c:spPr>
        </c:majorGridlines>
        <c:numFmt formatCode="&quot;£&quot;#,##0" sourceLinked="0"/>
        <c:majorTickMark val="out"/>
        <c:minorTickMark val="none"/>
        <c:tickLblPos val="nextTo"/>
        <c:txPr>
          <a:bodyPr/>
          <a:lstStyle/>
          <a:p>
            <a:pPr>
              <a:defRPr sz="1400"/>
            </a:pPr>
            <a:endParaRPr lang="es-ES"/>
          </a:p>
        </c:txPr>
        <c:crossAx val="2096935936"/>
        <c:crosses val="autoZero"/>
        <c:crossBetween val="midCat"/>
      </c:valAx>
    </c:plotArea>
    <c:legend>
      <c:legendPos val="b"/>
      <c:layout/>
      <c:overlay val="0"/>
      <c:txPr>
        <a:bodyPr/>
        <a:lstStyle/>
        <a:p>
          <a:pPr>
            <a:defRPr sz="2400"/>
          </a:pPr>
          <a:endParaRPr lang="es-ES"/>
        </a:p>
      </c:txPr>
    </c:legend>
    <c:plotVisOnly val="1"/>
    <c:dispBlanksAs val="zero"/>
    <c:showDLblsOverMax val="0"/>
  </c:chart>
  <c:spPr>
    <a:noFill/>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1600" dirty="0"/>
              <a:t>% of state school pupils going to university at age 18/19</a:t>
            </a:r>
          </a:p>
        </c:rich>
      </c:tx>
      <c:layout/>
      <c:overlay val="0"/>
    </c:title>
    <c:autoTitleDeleted val="0"/>
    <c:plotArea>
      <c:layout/>
      <c:barChart>
        <c:barDir val="col"/>
        <c:grouping val="clustered"/>
        <c:varyColors val="0"/>
        <c:ser>
          <c:idx val="0"/>
          <c:order val="0"/>
          <c:tx>
            <c:strRef>
              <c:f>Sheet1!$B$1</c:f>
              <c:strCache>
                <c:ptCount val="1"/>
                <c:pt idx="0">
                  <c:v>HE participation overall</c:v>
                </c:pt>
              </c:strCache>
            </c:strRef>
          </c:tx>
          <c:invertIfNegative val="0"/>
          <c:dPt>
            <c:idx val="5"/>
            <c:invertIfNegative val="0"/>
            <c:bubble3D val="0"/>
            <c:spPr>
              <a:solidFill>
                <a:schemeClr val="accent3">
                  <a:lumMod val="50000"/>
                </a:schemeClr>
              </a:solidFill>
            </c:spPr>
            <c:extLst>
              <c:ext xmlns:c16="http://schemas.microsoft.com/office/drawing/2014/chart" uri="{C3380CC4-5D6E-409C-BE32-E72D297353CC}">
                <c16:uniqueId val="{00000000-97C6-42E6-98BE-27F352C4EFA0}"/>
              </c:ext>
            </c:extLst>
          </c:dPt>
          <c:dLbls>
            <c:dLbl>
              <c:idx val="5"/>
              <c:layout/>
              <c:tx>
                <c:rich>
                  <a:bodyPr/>
                  <a:lstStyle/>
                  <a:p>
                    <a:r>
                      <a:rPr lang="en-US" dirty="0"/>
                      <a:t>37ppts</a:t>
                    </a:r>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97C6-42E6-98BE-27F352C4EFA0}"/>
                </c:ext>
              </c:extLst>
            </c:dLbl>
            <c:spPr>
              <a:noFill/>
              <a:ln>
                <a:noFill/>
              </a:ln>
              <a:effectLst/>
            </c:spPr>
            <c:txPr>
              <a:bodyPr/>
              <a:lstStyle/>
              <a:p>
                <a:pPr>
                  <a:defRPr sz="1400"/>
                </a:pPr>
                <a:endParaRPr lang="es-E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Sheet1!$A$2:$A$7</c:f>
              <c:strCache>
                <c:ptCount val="6"/>
                <c:pt idx="0">
                  <c:v>Lowest SES quintile group</c:v>
                </c:pt>
                <c:pt idx="1">
                  <c:v>2nd </c:v>
                </c:pt>
                <c:pt idx="2">
                  <c:v>3rd</c:v>
                </c:pt>
                <c:pt idx="3">
                  <c:v>4th</c:v>
                </c:pt>
                <c:pt idx="4">
                  <c:v>Highest SES quintile group</c:v>
                </c:pt>
                <c:pt idx="5">
                  <c:v>Difference (highest-lowest)</c:v>
                </c:pt>
              </c:strCache>
            </c:strRef>
          </c:cat>
          <c:val>
            <c:numRef>
              <c:f>Sheet1!$B$2:$B$7</c:f>
              <c:numCache>
                <c:formatCode>General</c:formatCode>
                <c:ptCount val="6"/>
                <c:pt idx="0">
                  <c:v>19.100000000000001</c:v>
                </c:pt>
                <c:pt idx="1">
                  <c:v>25.6</c:v>
                </c:pt>
                <c:pt idx="2">
                  <c:v>34.1</c:v>
                </c:pt>
                <c:pt idx="3">
                  <c:v>42.3</c:v>
                </c:pt>
                <c:pt idx="4">
                  <c:v>55.9</c:v>
                </c:pt>
                <c:pt idx="5">
                  <c:v>36.800000000000004</c:v>
                </c:pt>
              </c:numCache>
            </c:numRef>
          </c:val>
          <c:extLst>
            <c:ext xmlns:c16="http://schemas.microsoft.com/office/drawing/2014/chart" uri="{C3380CC4-5D6E-409C-BE32-E72D297353CC}">
              <c16:uniqueId val="{00000001-97C6-42E6-98BE-27F352C4EFA0}"/>
            </c:ext>
          </c:extLst>
        </c:ser>
        <c:ser>
          <c:idx val="1"/>
          <c:order val="1"/>
          <c:tx>
            <c:strRef>
              <c:f>Sheet1!$C$1</c:f>
              <c:strCache>
                <c:ptCount val="1"/>
                <c:pt idx="0">
                  <c:v>Participation at a high status institution</c:v>
                </c:pt>
              </c:strCache>
            </c:strRef>
          </c:tx>
          <c:invertIfNegative val="0"/>
          <c:dPt>
            <c:idx val="5"/>
            <c:invertIfNegative val="0"/>
            <c:bubble3D val="0"/>
            <c:spPr>
              <a:solidFill>
                <a:schemeClr val="accent2">
                  <a:lumMod val="50000"/>
                </a:schemeClr>
              </a:solidFill>
            </c:spPr>
            <c:extLst>
              <c:ext xmlns:c16="http://schemas.microsoft.com/office/drawing/2014/chart" uri="{C3380CC4-5D6E-409C-BE32-E72D297353CC}">
                <c16:uniqueId val="{00000002-97C6-42E6-98BE-27F352C4EFA0}"/>
              </c:ext>
            </c:extLst>
          </c:dPt>
          <c:dLbls>
            <c:dLbl>
              <c:idx val="5"/>
              <c:layout>
                <c:manualLayout>
                  <c:x val="2.0476470476613159E-2"/>
                  <c:y val="2.7548209366391203E-3"/>
                </c:manualLayout>
              </c:layout>
              <c:tx>
                <c:rich>
                  <a:bodyPr/>
                  <a:lstStyle/>
                  <a:p>
                    <a:pPr>
                      <a:defRPr sz="1400"/>
                    </a:pPr>
                    <a:r>
                      <a:rPr lang="en-US" sz="1400" dirty="0"/>
                      <a:t>18ppts</a:t>
                    </a:r>
                  </a:p>
                </c:rich>
              </c:tx>
              <c:sp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97C6-42E6-98BE-27F352C4EFA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Sheet1!$A$2:$A$7</c:f>
              <c:strCache>
                <c:ptCount val="6"/>
                <c:pt idx="0">
                  <c:v>Lowest SES quintile group</c:v>
                </c:pt>
                <c:pt idx="1">
                  <c:v>2nd </c:v>
                </c:pt>
                <c:pt idx="2">
                  <c:v>3rd</c:v>
                </c:pt>
                <c:pt idx="3">
                  <c:v>4th</c:v>
                </c:pt>
                <c:pt idx="4">
                  <c:v>Highest SES quintile group</c:v>
                </c:pt>
                <c:pt idx="5">
                  <c:v>Difference (highest-lowest)</c:v>
                </c:pt>
              </c:strCache>
            </c:strRef>
          </c:cat>
          <c:val>
            <c:numRef>
              <c:f>Sheet1!$C$2:$C$7</c:f>
              <c:numCache>
                <c:formatCode>General</c:formatCode>
                <c:ptCount val="6"/>
                <c:pt idx="0">
                  <c:v>2.9</c:v>
                </c:pt>
                <c:pt idx="1">
                  <c:v>4.7</c:v>
                </c:pt>
                <c:pt idx="2">
                  <c:v>7.7</c:v>
                </c:pt>
                <c:pt idx="3">
                  <c:v>12.1</c:v>
                </c:pt>
                <c:pt idx="4">
                  <c:v>21.3</c:v>
                </c:pt>
                <c:pt idx="5">
                  <c:v>18.400000000000002</c:v>
                </c:pt>
              </c:numCache>
            </c:numRef>
          </c:val>
          <c:extLst>
            <c:ext xmlns:c16="http://schemas.microsoft.com/office/drawing/2014/chart" uri="{C3380CC4-5D6E-409C-BE32-E72D297353CC}">
              <c16:uniqueId val="{00000003-97C6-42E6-98BE-27F352C4EFA0}"/>
            </c:ext>
          </c:extLst>
        </c:ser>
        <c:dLbls>
          <c:showLegendKey val="0"/>
          <c:showVal val="0"/>
          <c:showCatName val="0"/>
          <c:showSerName val="0"/>
          <c:showPercent val="0"/>
          <c:showBubbleSize val="0"/>
        </c:dLbls>
        <c:gapWidth val="150"/>
        <c:axId val="147532032"/>
        <c:axId val="147542016"/>
      </c:barChart>
      <c:catAx>
        <c:axId val="147532032"/>
        <c:scaling>
          <c:orientation val="minMax"/>
        </c:scaling>
        <c:delete val="0"/>
        <c:axPos val="b"/>
        <c:numFmt formatCode="General" sourceLinked="0"/>
        <c:majorTickMark val="out"/>
        <c:minorTickMark val="none"/>
        <c:tickLblPos val="nextTo"/>
        <c:txPr>
          <a:bodyPr rot="0" vert="horz"/>
          <a:lstStyle/>
          <a:p>
            <a:pPr>
              <a:defRPr sz="1200"/>
            </a:pPr>
            <a:endParaRPr lang="es-ES"/>
          </a:p>
        </c:txPr>
        <c:crossAx val="147542016"/>
        <c:crosses val="autoZero"/>
        <c:auto val="1"/>
        <c:lblAlgn val="ctr"/>
        <c:lblOffset val="100"/>
        <c:noMultiLvlLbl val="0"/>
      </c:catAx>
      <c:valAx>
        <c:axId val="147542016"/>
        <c:scaling>
          <c:orientation val="minMax"/>
        </c:scaling>
        <c:delete val="0"/>
        <c:axPos val="l"/>
        <c:majorGridlines>
          <c:spPr>
            <a:ln>
              <a:prstDash val="dash"/>
            </a:ln>
          </c:spPr>
        </c:majorGridlines>
        <c:title>
          <c:tx>
            <c:rich>
              <a:bodyPr rot="-5400000" vert="horz"/>
              <a:lstStyle/>
              <a:p>
                <a:pPr>
                  <a:defRPr sz="1400" b="0"/>
                </a:pPr>
                <a:r>
                  <a:rPr lang="en-GB" sz="1400" b="0" dirty="0"/>
                  <a:t>%</a:t>
                </a:r>
              </a:p>
            </c:rich>
          </c:tx>
          <c:layout/>
          <c:overlay val="0"/>
        </c:title>
        <c:numFmt formatCode="General" sourceLinked="1"/>
        <c:majorTickMark val="out"/>
        <c:minorTickMark val="none"/>
        <c:tickLblPos val="nextTo"/>
        <c:txPr>
          <a:bodyPr/>
          <a:lstStyle/>
          <a:p>
            <a:pPr>
              <a:defRPr sz="1200"/>
            </a:pPr>
            <a:endParaRPr lang="es-ES"/>
          </a:p>
        </c:txPr>
        <c:crossAx val="147532032"/>
        <c:crosses val="autoZero"/>
        <c:crossBetween val="between"/>
      </c:valAx>
    </c:plotArea>
    <c:legend>
      <c:legendPos val="b"/>
      <c:layout/>
      <c:overlay val="0"/>
      <c:txPr>
        <a:bodyPr/>
        <a:lstStyle/>
        <a:p>
          <a:pPr>
            <a:defRPr sz="14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1600" dirty="0"/>
              <a:t>% of young people going to university at age 18/19</a:t>
            </a:r>
          </a:p>
        </c:rich>
      </c:tx>
      <c:layout/>
      <c:overlay val="0"/>
    </c:title>
    <c:autoTitleDeleted val="0"/>
    <c:plotArea>
      <c:layout/>
      <c:barChart>
        <c:barDir val="col"/>
        <c:grouping val="clustered"/>
        <c:varyColors val="0"/>
        <c:ser>
          <c:idx val="5"/>
          <c:order val="5"/>
          <c:tx>
            <c:strRef>
              <c:f>Sheet1!$G$1</c:f>
              <c:strCache>
                <c:ptCount val="1"/>
                <c:pt idx="0">
                  <c:v>Difference (least-most)</c:v>
                </c:pt>
              </c:strCache>
            </c:strRef>
          </c:tx>
          <c:spPr>
            <a:solidFill>
              <a:schemeClr val="accent2">
                <a:lumMod val="40000"/>
                <a:lumOff val="60000"/>
              </a:schemeClr>
            </a:solidFill>
          </c:spPr>
          <c:invertIfNegative val="0"/>
          <c:dLbls>
            <c:dLbl>
              <c:idx val="0"/>
              <c:layout/>
              <c:tx>
                <c:rich>
                  <a:bodyPr/>
                  <a:lstStyle/>
                  <a:p>
                    <a:pPr>
                      <a:defRPr sz="1400"/>
                    </a:pPr>
                    <a:r>
                      <a:rPr lang="en-US" sz="1400" dirty="0"/>
                      <a:t>41ppts</a:t>
                    </a:r>
                  </a:p>
                </c:rich>
              </c:tx>
              <c:sp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B04E-49EC-9F27-B332BF3AAE03}"/>
                </c:ext>
              </c:extLst>
            </c:dLbl>
            <c:dLbl>
              <c:idx val="7"/>
              <c:layout/>
              <c:tx>
                <c:rich>
                  <a:bodyPr/>
                  <a:lstStyle/>
                  <a:p>
                    <a:pPr>
                      <a:defRPr sz="1400"/>
                    </a:pPr>
                    <a:r>
                      <a:rPr lang="en-US" sz="1400" dirty="0"/>
                      <a:t>36ppts</a:t>
                    </a:r>
                  </a:p>
                </c:rich>
              </c:tx>
              <c:sp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04E-49EC-9F27-B332BF3AAE03}"/>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Sheet1!$A$2:$A$9</c:f>
              <c:numCache>
                <c:formatCode>General</c:formatCode>
                <c:ptCount val="8"/>
                <c:pt idx="0">
                  <c:v>2006</c:v>
                </c:pt>
                <c:pt idx="1">
                  <c:v>2007</c:v>
                </c:pt>
                <c:pt idx="2">
                  <c:v>2008</c:v>
                </c:pt>
                <c:pt idx="3">
                  <c:v>2009</c:v>
                </c:pt>
                <c:pt idx="4">
                  <c:v>2010</c:v>
                </c:pt>
                <c:pt idx="5">
                  <c:v>2011</c:v>
                </c:pt>
                <c:pt idx="6">
                  <c:v>2012</c:v>
                </c:pt>
                <c:pt idx="7">
                  <c:v>2013</c:v>
                </c:pt>
              </c:numCache>
            </c:numRef>
          </c:cat>
          <c:val>
            <c:numRef>
              <c:f>Sheet1!$G$2:$G$9</c:f>
              <c:numCache>
                <c:formatCode>General</c:formatCode>
                <c:ptCount val="8"/>
                <c:pt idx="0">
                  <c:v>40.800000000000004</c:v>
                </c:pt>
                <c:pt idx="1">
                  <c:v>40.70000000000001</c:v>
                </c:pt>
                <c:pt idx="2">
                  <c:v>40.700000000000003</c:v>
                </c:pt>
                <c:pt idx="3">
                  <c:v>40</c:v>
                </c:pt>
                <c:pt idx="4">
                  <c:v>39.5</c:v>
                </c:pt>
                <c:pt idx="5">
                  <c:v>38.600000000000009</c:v>
                </c:pt>
                <c:pt idx="6">
                  <c:v>36.5</c:v>
                </c:pt>
                <c:pt idx="7">
                  <c:v>36</c:v>
                </c:pt>
              </c:numCache>
            </c:numRef>
          </c:val>
          <c:extLst>
            <c:ext xmlns:c16="http://schemas.microsoft.com/office/drawing/2014/chart" uri="{C3380CC4-5D6E-409C-BE32-E72D297353CC}">
              <c16:uniqueId val="{00000002-B04E-49EC-9F27-B332BF3AAE03}"/>
            </c:ext>
          </c:extLst>
        </c:ser>
        <c:dLbls>
          <c:showLegendKey val="0"/>
          <c:showVal val="0"/>
          <c:showCatName val="0"/>
          <c:showSerName val="0"/>
          <c:showPercent val="0"/>
          <c:showBubbleSize val="0"/>
        </c:dLbls>
        <c:gapWidth val="150"/>
        <c:axId val="133343872"/>
        <c:axId val="133357952"/>
      </c:barChart>
      <c:lineChart>
        <c:grouping val="standard"/>
        <c:varyColors val="0"/>
        <c:ser>
          <c:idx val="0"/>
          <c:order val="0"/>
          <c:tx>
            <c:strRef>
              <c:f>Sheet1!$B$1</c:f>
              <c:strCache>
                <c:ptCount val="1"/>
                <c:pt idx="0">
                  <c:v>Q1 (most deprived)</c:v>
                </c:pt>
              </c:strCache>
            </c:strRef>
          </c:tx>
          <c:marker>
            <c:symbol val="none"/>
          </c:marker>
          <c:dPt>
            <c:idx val="5"/>
            <c:bubble3D val="0"/>
            <c:spPr/>
            <c:extLst>
              <c:ext xmlns:c16="http://schemas.microsoft.com/office/drawing/2014/chart" uri="{C3380CC4-5D6E-409C-BE32-E72D297353CC}">
                <c16:uniqueId val="{00000003-B04E-49EC-9F27-B332BF3AAE03}"/>
              </c:ext>
            </c:extLst>
          </c:dPt>
          <c:cat>
            <c:numRef>
              <c:f>Sheet1!$A$2:$A$9</c:f>
              <c:numCache>
                <c:formatCode>General</c:formatCode>
                <c:ptCount val="8"/>
                <c:pt idx="0">
                  <c:v>2006</c:v>
                </c:pt>
                <c:pt idx="1">
                  <c:v>2007</c:v>
                </c:pt>
                <c:pt idx="2">
                  <c:v>2008</c:v>
                </c:pt>
                <c:pt idx="3">
                  <c:v>2009</c:v>
                </c:pt>
                <c:pt idx="4">
                  <c:v>2010</c:v>
                </c:pt>
                <c:pt idx="5">
                  <c:v>2011</c:v>
                </c:pt>
                <c:pt idx="6">
                  <c:v>2012</c:v>
                </c:pt>
                <c:pt idx="7">
                  <c:v>2013</c:v>
                </c:pt>
              </c:numCache>
            </c:numRef>
          </c:cat>
          <c:val>
            <c:numRef>
              <c:f>Sheet1!$B$2:$B$9</c:f>
              <c:numCache>
                <c:formatCode>General</c:formatCode>
                <c:ptCount val="8"/>
                <c:pt idx="0">
                  <c:v>16</c:v>
                </c:pt>
                <c:pt idx="1">
                  <c:v>17.299999999999986</c:v>
                </c:pt>
                <c:pt idx="2">
                  <c:v>18.7</c:v>
                </c:pt>
                <c:pt idx="3">
                  <c:v>19.8</c:v>
                </c:pt>
                <c:pt idx="4">
                  <c:v>20.5</c:v>
                </c:pt>
                <c:pt idx="5">
                  <c:v>21.099999999999987</c:v>
                </c:pt>
                <c:pt idx="6">
                  <c:v>22.3</c:v>
                </c:pt>
                <c:pt idx="7">
                  <c:v>24.2</c:v>
                </c:pt>
              </c:numCache>
            </c:numRef>
          </c:val>
          <c:smooth val="0"/>
          <c:extLst>
            <c:ext xmlns:c16="http://schemas.microsoft.com/office/drawing/2014/chart" uri="{C3380CC4-5D6E-409C-BE32-E72D297353CC}">
              <c16:uniqueId val="{00000004-B04E-49EC-9F27-B332BF3AAE03}"/>
            </c:ext>
          </c:extLst>
        </c:ser>
        <c:ser>
          <c:idx val="1"/>
          <c:order val="1"/>
          <c:tx>
            <c:strRef>
              <c:f>Sheet1!$C$1</c:f>
              <c:strCache>
                <c:ptCount val="1"/>
                <c:pt idx="0">
                  <c:v>Q2</c:v>
                </c:pt>
              </c:strCache>
            </c:strRef>
          </c:tx>
          <c:marker>
            <c:symbol val="none"/>
          </c:marker>
          <c:cat>
            <c:numRef>
              <c:f>Sheet1!$A$2:$A$9</c:f>
              <c:numCache>
                <c:formatCode>General</c:formatCode>
                <c:ptCount val="8"/>
                <c:pt idx="0">
                  <c:v>2006</c:v>
                </c:pt>
                <c:pt idx="1">
                  <c:v>2007</c:v>
                </c:pt>
                <c:pt idx="2">
                  <c:v>2008</c:v>
                </c:pt>
                <c:pt idx="3">
                  <c:v>2009</c:v>
                </c:pt>
                <c:pt idx="4">
                  <c:v>2010</c:v>
                </c:pt>
                <c:pt idx="5">
                  <c:v>2011</c:v>
                </c:pt>
                <c:pt idx="6">
                  <c:v>2012</c:v>
                </c:pt>
                <c:pt idx="7">
                  <c:v>2013</c:v>
                </c:pt>
              </c:numCache>
            </c:numRef>
          </c:cat>
          <c:val>
            <c:numRef>
              <c:f>Sheet1!$C$2:$C$9</c:f>
              <c:numCache>
                <c:formatCode>General</c:formatCode>
                <c:ptCount val="8"/>
                <c:pt idx="0">
                  <c:v>24.7</c:v>
                </c:pt>
                <c:pt idx="1">
                  <c:v>26.1</c:v>
                </c:pt>
                <c:pt idx="2">
                  <c:v>27.800000000000004</c:v>
                </c:pt>
                <c:pt idx="3">
                  <c:v>28.599999999999987</c:v>
                </c:pt>
                <c:pt idx="4">
                  <c:v>29.599999999999987</c:v>
                </c:pt>
                <c:pt idx="5">
                  <c:v>29.9</c:v>
                </c:pt>
                <c:pt idx="6">
                  <c:v>30.7</c:v>
                </c:pt>
                <c:pt idx="7">
                  <c:v>32.800000000000004</c:v>
                </c:pt>
              </c:numCache>
            </c:numRef>
          </c:val>
          <c:smooth val="0"/>
          <c:extLst>
            <c:ext xmlns:c16="http://schemas.microsoft.com/office/drawing/2014/chart" uri="{C3380CC4-5D6E-409C-BE32-E72D297353CC}">
              <c16:uniqueId val="{00000005-B04E-49EC-9F27-B332BF3AAE03}"/>
            </c:ext>
          </c:extLst>
        </c:ser>
        <c:ser>
          <c:idx val="2"/>
          <c:order val="2"/>
          <c:tx>
            <c:strRef>
              <c:f>Sheet1!$D$1</c:f>
              <c:strCache>
                <c:ptCount val="1"/>
                <c:pt idx="0">
                  <c:v>Q3</c:v>
                </c:pt>
              </c:strCache>
            </c:strRef>
          </c:tx>
          <c:marker>
            <c:symbol val="none"/>
          </c:marker>
          <c:cat>
            <c:numRef>
              <c:f>Sheet1!$A$2:$A$9</c:f>
              <c:numCache>
                <c:formatCode>General</c:formatCode>
                <c:ptCount val="8"/>
                <c:pt idx="0">
                  <c:v>2006</c:v>
                </c:pt>
                <c:pt idx="1">
                  <c:v>2007</c:v>
                </c:pt>
                <c:pt idx="2">
                  <c:v>2008</c:v>
                </c:pt>
                <c:pt idx="3">
                  <c:v>2009</c:v>
                </c:pt>
                <c:pt idx="4">
                  <c:v>2010</c:v>
                </c:pt>
                <c:pt idx="5">
                  <c:v>2011</c:v>
                </c:pt>
                <c:pt idx="6">
                  <c:v>2012</c:v>
                </c:pt>
                <c:pt idx="7">
                  <c:v>2013</c:v>
                </c:pt>
              </c:numCache>
            </c:numRef>
          </c:cat>
          <c:val>
            <c:numRef>
              <c:f>Sheet1!$D$2:$D$9</c:f>
              <c:numCache>
                <c:formatCode>General</c:formatCode>
                <c:ptCount val="8"/>
                <c:pt idx="0">
                  <c:v>32</c:v>
                </c:pt>
                <c:pt idx="1">
                  <c:v>33.6</c:v>
                </c:pt>
                <c:pt idx="2">
                  <c:v>35.100000000000009</c:v>
                </c:pt>
                <c:pt idx="3">
                  <c:v>36.4</c:v>
                </c:pt>
                <c:pt idx="4">
                  <c:v>37</c:v>
                </c:pt>
                <c:pt idx="5">
                  <c:v>37</c:v>
                </c:pt>
                <c:pt idx="6">
                  <c:v>37.4</c:v>
                </c:pt>
                <c:pt idx="7">
                  <c:v>39.700000000000003</c:v>
                </c:pt>
              </c:numCache>
            </c:numRef>
          </c:val>
          <c:smooth val="0"/>
          <c:extLst>
            <c:ext xmlns:c16="http://schemas.microsoft.com/office/drawing/2014/chart" uri="{C3380CC4-5D6E-409C-BE32-E72D297353CC}">
              <c16:uniqueId val="{00000006-B04E-49EC-9F27-B332BF3AAE03}"/>
            </c:ext>
          </c:extLst>
        </c:ser>
        <c:ser>
          <c:idx val="3"/>
          <c:order val="3"/>
          <c:tx>
            <c:strRef>
              <c:f>Sheet1!$E$1</c:f>
              <c:strCache>
                <c:ptCount val="1"/>
                <c:pt idx="0">
                  <c:v>Q4</c:v>
                </c:pt>
              </c:strCache>
            </c:strRef>
          </c:tx>
          <c:marker>
            <c:symbol val="none"/>
          </c:marker>
          <c:cat>
            <c:numRef>
              <c:f>Sheet1!$A$2:$A$9</c:f>
              <c:numCache>
                <c:formatCode>General</c:formatCode>
                <c:ptCount val="8"/>
                <c:pt idx="0">
                  <c:v>2006</c:v>
                </c:pt>
                <c:pt idx="1">
                  <c:v>2007</c:v>
                </c:pt>
                <c:pt idx="2">
                  <c:v>2008</c:v>
                </c:pt>
                <c:pt idx="3">
                  <c:v>2009</c:v>
                </c:pt>
                <c:pt idx="4">
                  <c:v>2010</c:v>
                </c:pt>
                <c:pt idx="5">
                  <c:v>2011</c:v>
                </c:pt>
                <c:pt idx="6">
                  <c:v>2012</c:v>
                </c:pt>
                <c:pt idx="7">
                  <c:v>2013</c:v>
                </c:pt>
              </c:numCache>
            </c:numRef>
          </c:cat>
          <c:val>
            <c:numRef>
              <c:f>Sheet1!$E$2:$E$9</c:f>
              <c:numCache>
                <c:formatCode>General</c:formatCode>
                <c:ptCount val="8"/>
                <c:pt idx="0">
                  <c:v>41.5</c:v>
                </c:pt>
                <c:pt idx="1">
                  <c:v>43.2</c:v>
                </c:pt>
                <c:pt idx="2">
                  <c:v>44.800000000000004</c:v>
                </c:pt>
                <c:pt idx="3">
                  <c:v>45.6</c:v>
                </c:pt>
                <c:pt idx="4">
                  <c:v>46.2</c:v>
                </c:pt>
                <c:pt idx="5">
                  <c:v>46</c:v>
                </c:pt>
                <c:pt idx="6">
                  <c:v>45.7</c:v>
                </c:pt>
                <c:pt idx="7">
                  <c:v>47.4</c:v>
                </c:pt>
              </c:numCache>
            </c:numRef>
          </c:val>
          <c:smooth val="0"/>
          <c:extLst>
            <c:ext xmlns:c16="http://schemas.microsoft.com/office/drawing/2014/chart" uri="{C3380CC4-5D6E-409C-BE32-E72D297353CC}">
              <c16:uniqueId val="{00000007-B04E-49EC-9F27-B332BF3AAE03}"/>
            </c:ext>
          </c:extLst>
        </c:ser>
        <c:ser>
          <c:idx val="4"/>
          <c:order val="4"/>
          <c:tx>
            <c:strRef>
              <c:f>Sheet1!$F$1</c:f>
              <c:strCache>
                <c:ptCount val="1"/>
                <c:pt idx="0">
                  <c:v>Q5 (least deprived)</c:v>
                </c:pt>
              </c:strCache>
            </c:strRef>
          </c:tx>
          <c:marker>
            <c:symbol val="none"/>
          </c:marker>
          <c:cat>
            <c:numRef>
              <c:f>Sheet1!$A$2:$A$9</c:f>
              <c:numCache>
                <c:formatCode>General</c:formatCode>
                <c:ptCount val="8"/>
                <c:pt idx="0">
                  <c:v>2006</c:v>
                </c:pt>
                <c:pt idx="1">
                  <c:v>2007</c:v>
                </c:pt>
                <c:pt idx="2">
                  <c:v>2008</c:v>
                </c:pt>
                <c:pt idx="3">
                  <c:v>2009</c:v>
                </c:pt>
                <c:pt idx="4">
                  <c:v>2010</c:v>
                </c:pt>
                <c:pt idx="5">
                  <c:v>2011</c:v>
                </c:pt>
                <c:pt idx="6">
                  <c:v>2012</c:v>
                </c:pt>
                <c:pt idx="7">
                  <c:v>2013</c:v>
                </c:pt>
              </c:numCache>
            </c:numRef>
          </c:cat>
          <c:val>
            <c:numRef>
              <c:f>Sheet1!$F$2:$F$9</c:f>
              <c:numCache>
                <c:formatCode>General</c:formatCode>
                <c:ptCount val="8"/>
                <c:pt idx="0">
                  <c:v>56.8</c:v>
                </c:pt>
                <c:pt idx="1">
                  <c:v>58</c:v>
                </c:pt>
                <c:pt idx="2">
                  <c:v>59.4</c:v>
                </c:pt>
                <c:pt idx="3">
                  <c:v>59.8</c:v>
                </c:pt>
                <c:pt idx="4">
                  <c:v>60</c:v>
                </c:pt>
                <c:pt idx="5">
                  <c:v>59.70000000000001</c:v>
                </c:pt>
                <c:pt idx="6">
                  <c:v>58.8</c:v>
                </c:pt>
                <c:pt idx="7">
                  <c:v>60.20000000000001</c:v>
                </c:pt>
              </c:numCache>
            </c:numRef>
          </c:val>
          <c:smooth val="0"/>
          <c:extLst>
            <c:ext xmlns:c16="http://schemas.microsoft.com/office/drawing/2014/chart" uri="{C3380CC4-5D6E-409C-BE32-E72D297353CC}">
              <c16:uniqueId val="{00000008-B04E-49EC-9F27-B332BF3AAE03}"/>
            </c:ext>
          </c:extLst>
        </c:ser>
        <c:dLbls>
          <c:showLegendKey val="0"/>
          <c:showVal val="0"/>
          <c:showCatName val="0"/>
          <c:showSerName val="0"/>
          <c:showPercent val="0"/>
          <c:showBubbleSize val="0"/>
        </c:dLbls>
        <c:marker val="1"/>
        <c:smooth val="0"/>
        <c:axId val="133343872"/>
        <c:axId val="133357952"/>
      </c:lineChart>
      <c:catAx>
        <c:axId val="133343872"/>
        <c:scaling>
          <c:orientation val="minMax"/>
        </c:scaling>
        <c:delete val="0"/>
        <c:axPos val="b"/>
        <c:numFmt formatCode="General" sourceLinked="1"/>
        <c:majorTickMark val="out"/>
        <c:minorTickMark val="none"/>
        <c:tickLblPos val="nextTo"/>
        <c:txPr>
          <a:bodyPr rot="0" vert="horz"/>
          <a:lstStyle/>
          <a:p>
            <a:pPr>
              <a:defRPr sz="1200"/>
            </a:pPr>
            <a:endParaRPr lang="es-ES"/>
          </a:p>
        </c:txPr>
        <c:crossAx val="133357952"/>
        <c:crosses val="autoZero"/>
        <c:auto val="1"/>
        <c:lblAlgn val="ctr"/>
        <c:lblOffset val="100"/>
        <c:noMultiLvlLbl val="0"/>
      </c:catAx>
      <c:valAx>
        <c:axId val="133357952"/>
        <c:scaling>
          <c:orientation val="minMax"/>
        </c:scaling>
        <c:delete val="0"/>
        <c:axPos val="l"/>
        <c:majorGridlines>
          <c:spPr>
            <a:ln>
              <a:prstDash val="dash"/>
            </a:ln>
          </c:spPr>
        </c:majorGridlines>
        <c:title>
          <c:tx>
            <c:rich>
              <a:bodyPr rot="-5400000" vert="horz"/>
              <a:lstStyle/>
              <a:p>
                <a:pPr>
                  <a:defRPr sz="1400" b="0"/>
                </a:pPr>
                <a:r>
                  <a:rPr lang="en-GB" sz="1400" b="0" dirty="0"/>
                  <a:t>%</a:t>
                </a:r>
              </a:p>
            </c:rich>
          </c:tx>
          <c:layout/>
          <c:overlay val="0"/>
        </c:title>
        <c:numFmt formatCode="General" sourceLinked="1"/>
        <c:majorTickMark val="out"/>
        <c:minorTickMark val="none"/>
        <c:tickLblPos val="nextTo"/>
        <c:txPr>
          <a:bodyPr/>
          <a:lstStyle/>
          <a:p>
            <a:pPr>
              <a:defRPr sz="1200"/>
            </a:pPr>
            <a:endParaRPr lang="es-ES"/>
          </a:p>
        </c:txPr>
        <c:crossAx val="133343872"/>
        <c:crosses val="autoZero"/>
        <c:crossBetween val="between"/>
      </c:valAx>
    </c:plotArea>
    <c:legend>
      <c:legendPos val="b"/>
      <c:layout/>
      <c:overlay val="0"/>
      <c:txPr>
        <a:bodyPr/>
        <a:lstStyle/>
        <a:p>
          <a:pPr>
            <a:defRPr sz="14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1600" dirty="0"/>
              <a:t>Difference in participation at age 18/19</a:t>
            </a:r>
            <a:r>
              <a:rPr lang="en-GB" sz="1600" baseline="0" dirty="0"/>
              <a:t> between 20% richest and 20% poorest state school students</a:t>
            </a:r>
            <a:endParaRPr lang="en-GB" sz="1600" dirty="0"/>
          </a:p>
        </c:rich>
      </c:tx>
      <c:layout/>
      <c:overlay val="0"/>
    </c:title>
    <c:autoTitleDeleted val="0"/>
    <c:plotArea>
      <c:layout/>
      <c:barChart>
        <c:barDir val="col"/>
        <c:grouping val="clustered"/>
        <c:varyColors val="0"/>
        <c:ser>
          <c:idx val="0"/>
          <c:order val="0"/>
          <c:tx>
            <c:strRef>
              <c:f>Sheet1!$B$1</c:f>
              <c:strCache>
                <c:ptCount val="1"/>
                <c:pt idx="0">
                  <c:v>HE participation overall</c:v>
                </c:pt>
              </c:strCache>
            </c:strRef>
          </c:tx>
          <c:invertIfNegative val="0"/>
          <c:dPt>
            <c:idx val="5"/>
            <c:invertIfNegative val="0"/>
            <c:bubble3D val="0"/>
            <c:spPr>
              <a:solidFill>
                <a:schemeClr val="accent3">
                  <a:lumMod val="50000"/>
                </a:schemeClr>
              </a:solidFill>
            </c:spPr>
            <c:extLst>
              <c:ext xmlns:c16="http://schemas.microsoft.com/office/drawing/2014/chart" uri="{C3380CC4-5D6E-409C-BE32-E72D297353CC}">
                <c16:uniqueId val="{00000000-539A-43A7-B460-CFC0332EF90A}"/>
              </c:ext>
            </c:extLst>
          </c:dPt>
          <c:dLbls>
            <c:dLbl>
              <c:idx val="5"/>
              <c:tx>
                <c:rich>
                  <a:bodyPr/>
                  <a:lstStyle/>
                  <a:p>
                    <a:r>
                      <a:rPr lang="en-US" dirty="0"/>
                      <a:t>37ppts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39A-43A7-B460-CFC0332EF90A}"/>
                </c:ext>
              </c:extLst>
            </c:dLbl>
            <c:spPr>
              <a:noFill/>
              <a:ln>
                <a:noFill/>
              </a:ln>
              <a:effectLst/>
            </c:spPr>
            <c:txPr>
              <a:bodyPr/>
              <a:lstStyle/>
              <a:p>
                <a:pPr>
                  <a:defRPr sz="1400"/>
                </a:pPr>
                <a:endParaRPr lang="es-E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Sheet1!$A$2:$A$6</c:f>
              <c:strCache>
                <c:ptCount val="5"/>
                <c:pt idx="0">
                  <c:v>raw</c:v>
                </c:pt>
                <c:pt idx="1">
                  <c:v>age 7</c:v>
                </c:pt>
                <c:pt idx="2">
                  <c:v>age 11</c:v>
                </c:pt>
                <c:pt idx="3">
                  <c:v>age 16</c:v>
                </c:pt>
                <c:pt idx="4">
                  <c:v>age 18</c:v>
                </c:pt>
              </c:strCache>
            </c:strRef>
          </c:cat>
          <c:val>
            <c:numRef>
              <c:f>Sheet1!$B$2:$B$6</c:f>
              <c:numCache>
                <c:formatCode>General</c:formatCode>
                <c:ptCount val="5"/>
                <c:pt idx="0">
                  <c:v>36.800000000000004</c:v>
                </c:pt>
                <c:pt idx="1">
                  <c:v>26.2</c:v>
                </c:pt>
                <c:pt idx="2">
                  <c:v>19.8</c:v>
                </c:pt>
                <c:pt idx="3">
                  <c:v>0</c:v>
                </c:pt>
                <c:pt idx="4">
                  <c:v>1.3</c:v>
                </c:pt>
              </c:numCache>
            </c:numRef>
          </c:val>
          <c:extLst>
            <c:ext xmlns:c16="http://schemas.microsoft.com/office/drawing/2014/chart" uri="{C3380CC4-5D6E-409C-BE32-E72D297353CC}">
              <c16:uniqueId val="{00000001-539A-43A7-B460-CFC0332EF90A}"/>
            </c:ext>
          </c:extLst>
        </c:ser>
        <c:ser>
          <c:idx val="1"/>
          <c:order val="1"/>
          <c:tx>
            <c:strRef>
              <c:f>Sheet1!$C$1</c:f>
              <c:strCache>
                <c:ptCount val="1"/>
                <c:pt idx="0">
                  <c:v>Participation at a high status institutions (amongst participants)</c:v>
                </c:pt>
              </c:strCache>
            </c:strRef>
          </c:tx>
          <c:invertIfNegative val="0"/>
          <c:dPt>
            <c:idx val="5"/>
            <c:invertIfNegative val="0"/>
            <c:bubble3D val="0"/>
            <c:spPr>
              <a:solidFill>
                <a:schemeClr val="accent2">
                  <a:lumMod val="50000"/>
                </a:schemeClr>
              </a:solidFill>
            </c:spPr>
            <c:extLst>
              <c:ext xmlns:c16="http://schemas.microsoft.com/office/drawing/2014/chart" uri="{C3380CC4-5D6E-409C-BE32-E72D297353CC}">
                <c16:uniqueId val="{00000002-539A-43A7-B460-CFC0332EF90A}"/>
              </c:ext>
            </c:extLst>
          </c:dPt>
          <c:dLbls>
            <c:dLbl>
              <c:idx val="5"/>
              <c:layout>
                <c:manualLayout>
                  <c:x val="2.0476470476613169E-2"/>
                  <c:y val="2.7548209366391211E-3"/>
                </c:manualLayout>
              </c:layout>
              <c:tx>
                <c:rich>
                  <a:bodyPr/>
                  <a:lstStyle/>
                  <a:p>
                    <a:pPr>
                      <a:defRPr sz="1400"/>
                    </a:pPr>
                    <a:r>
                      <a:rPr lang="en-US" sz="1400" dirty="0"/>
                      <a:t>18ppts</a:t>
                    </a:r>
                  </a:p>
                </c:rich>
              </c:tx>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39A-43A7-B460-CFC0332EF90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Sheet1!$A$2:$A$6</c:f>
              <c:strCache>
                <c:ptCount val="5"/>
                <c:pt idx="0">
                  <c:v>raw</c:v>
                </c:pt>
                <c:pt idx="1">
                  <c:v>age 7</c:v>
                </c:pt>
                <c:pt idx="2">
                  <c:v>age 11</c:v>
                </c:pt>
                <c:pt idx="3">
                  <c:v>age 16</c:v>
                </c:pt>
                <c:pt idx="4">
                  <c:v>age 18</c:v>
                </c:pt>
              </c:strCache>
            </c:strRef>
          </c:cat>
          <c:val>
            <c:numRef>
              <c:f>Sheet1!$C$2:$C$6</c:f>
              <c:numCache>
                <c:formatCode>General</c:formatCode>
                <c:ptCount val="5"/>
                <c:pt idx="0">
                  <c:v>23.2</c:v>
                </c:pt>
                <c:pt idx="1">
                  <c:v>17.399999999999999</c:v>
                </c:pt>
                <c:pt idx="2">
                  <c:v>14.4</c:v>
                </c:pt>
                <c:pt idx="3">
                  <c:v>3.5</c:v>
                </c:pt>
                <c:pt idx="4">
                  <c:v>4.3</c:v>
                </c:pt>
              </c:numCache>
            </c:numRef>
          </c:val>
          <c:extLst>
            <c:ext xmlns:c16="http://schemas.microsoft.com/office/drawing/2014/chart" uri="{C3380CC4-5D6E-409C-BE32-E72D297353CC}">
              <c16:uniqueId val="{00000003-539A-43A7-B460-CFC0332EF90A}"/>
            </c:ext>
          </c:extLst>
        </c:ser>
        <c:dLbls>
          <c:showLegendKey val="0"/>
          <c:showVal val="0"/>
          <c:showCatName val="0"/>
          <c:showSerName val="0"/>
          <c:showPercent val="0"/>
          <c:showBubbleSize val="0"/>
        </c:dLbls>
        <c:gapWidth val="150"/>
        <c:axId val="152654208"/>
        <c:axId val="152655744"/>
      </c:barChart>
      <c:catAx>
        <c:axId val="152654208"/>
        <c:scaling>
          <c:orientation val="minMax"/>
        </c:scaling>
        <c:delete val="0"/>
        <c:axPos val="b"/>
        <c:numFmt formatCode="General" sourceLinked="0"/>
        <c:majorTickMark val="out"/>
        <c:minorTickMark val="none"/>
        <c:tickLblPos val="nextTo"/>
        <c:txPr>
          <a:bodyPr rot="0" vert="horz"/>
          <a:lstStyle/>
          <a:p>
            <a:pPr>
              <a:defRPr sz="1200"/>
            </a:pPr>
            <a:endParaRPr lang="es-ES"/>
          </a:p>
        </c:txPr>
        <c:crossAx val="152655744"/>
        <c:crosses val="autoZero"/>
        <c:auto val="1"/>
        <c:lblAlgn val="ctr"/>
        <c:lblOffset val="100"/>
        <c:noMultiLvlLbl val="0"/>
      </c:catAx>
      <c:valAx>
        <c:axId val="152655744"/>
        <c:scaling>
          <c:orientation val="minMax"/>
        </c:scaling>
        <c:delete val="0"/>
        <c:axPos val="l"/>
        <c:majorGridlines>
          <c:spPr>
            <a:ln>
              <a:prstDash val="dash"/>
            </a:ln>
          </c:spPr>
        </c:majorGridlines>
        <c:title>
          <c:tx>
            <c:rich>
              <a:bodyPr rot="-5400000" vert="horz"/>
              <a:lstStyle/>
              <a:p>
                <a:pPr>
                  <a:defRPr sz="1400" b="0"/>
                </a:pPr>
                <a:r>
                  <a:rPr lang="en-GB" sz="1400" b="0" dirty="0"/>
                  <a:t>%</a:t>
                </a:r>
              </a:p>
            </c:rich>
          </c:tx>
          <c:layout/>
          <c:overlay val="0"/>
        </c:title>
        <c:numFmt formatCode="General" sourceLinked="1"/>
        <c:majorTickMark val="out"/>
        <c:minorTickMark val="none"/>
        <c:tickLblPos val="nextTo"/>
        <c:txPr>
          <a:bodyPr/>
          <a:lstStyle/>
          <a:p>
            <a:pPr>
              <a:defRPr sz="1200"/>
            </a:pPr>
            <a:endParaRPr lang="es-ES"/>
          </a:p>
        </c:txPr>
        <c:crossAx val="152654208"/>
        <c:crosses val="autoZero"/>
        <c:crossBetween val="between"/>
      </c:valAx>
    </c:plotArea>
    <c:legend>
      <c:legendPos val="b"/>
      <c:layout/>
      <c:overlay val="0"/>
      <c:txPr>
        <a:bodyPr/>
        <a:lstStyle/>
        <a:p>
          <a:pPr>
            <a:defRPr sz="14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2165196471531671E-2"/>
          <c:y val="3.6280991735537192E-2"/>
          <c:w val="0.9001924619085806"/>
          <c:h val="0.70622502765666695"/>
        </c:manualLayout>
      </c:layout>
      <c:lineChart>
        <c:grouping val="standard"/>
        <c:varyColors val="0"/>
        <c:ser>
          <c:idx val="0"/>
          <c:order val="0"/>
          <c:tx>
            <c:strRef>
              <c:f>Sheet1!$B$1</c:f>
              <c:strCache>
                <c:ptCount val="1"/>
                <c:pt idx="0">
                  <c:v>drop out within 2 years</c:v>
                </c:pt>
              </c:strCache>
            </c:strRef>
          </c:tx>
          <c:marker>
            <c:symbol val="none"/>
          </c:marker>
          <c:cat>
            <c:numRef>
              <c:f>Sheet1!$A$2:$A$101</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cat>
          <c:val>
            <c:numRef>
              <c:f>Sheet1!$B$2:$B$101</c:f>
              <c:numCache>
                <c:formatCode>General</c:formatCode>
                <c:ptCount val="100"/>
                <c:pt idx="0">
                  <c:v>6.9357000000000024</c:v>
                </c:pt>
                <c:pt idx="1">
                  <c:v>7.3415999999999997</c:v>
                </c:pt>
                <c:pt idx="2">
                  <c:v>8.2001999999999988</c:v>
                </c:pt>
                <c:pt idx="3">
                  <c:v>8.2913999999999994</c:v>
                </c:pt>
                <c:pt idx="4">
                  <c:v>7.8756999999999993</c:v>
                </c:pt>
                <c:pt idx="5">
                  <c:v>8.3902000000000001</c:v>
                </c:pt>
                <c:pt idx="6">
                  <c:v>8.7746000000000013</c:v>
                </c:pt>
                <c:pt idx="7">
                  <c:v>9.1377999999999986</c:v>
                </c:pt>
                <c:pt idx="8">
                  <c:v>9.5515000000000008</c:v>
                </c:pt>
                <c:pt idx="9">
                  <c:v>9.1601000000000035</c:v>
                </c:pt>
                <c:pt idx="10">
                  <c:v>9.1074000000000002</c:v>
                </c:pt>
                <c:pt idx="11">
                  <c:v>8.9303000000000008</c:v>
                </c:pt>
                <c:pt idx="12">
                  <c:v>9.4542000000000002</c:v>
                </c:pt>
                <c:pt idx="13">
                  <c:v>10.007900000000001</c:v>
                </c:pt>
                <c:pt idx="14">
                  <c:v>9.6204000000000001</c:v>
                </c:pt>
                <c:pt idx="15">
                  <c:v>9.8661000000000048</c:v>
                </c:pt>
                <c:pt idx="16">
                  <c:v>9.9217000000000013</c:v>
                </c:pt>
                <c:pt idx="17">
                  <c:v>9.6342000000000017</c:v>
                </c:pt>
                <c:pt idx="18">
                  <c:v>9.8416000000000015</c:v>
                </c:pt>
                <c:pt idx="19">
                  <c:v>10.1099</c:v>
                </c:pt>
                <c:pt idx="20">
                  <c:v>10.241499999999998</c:v>
                </c:pt>
                <c:pt idx="21">
                  <c:v>10.1006</c:v>
                </c:pt>
                <c:pt idx="22">
                  <c:v>10.753500000000004</c:v>
                </c:pt>
                <c:pt idx="23">
                  <c:v>11.0047</c:v>
                </c:pt>
                <c:pt idx="24">
                  <c:v>10.460800000000004</c:v>
                </c:pt>
                <c:pt idx="25">
                  <c:v>10.855200000000005</c:v>
                </c:pt>
                <c:pt idx="26">
                  <c:v>11.040900000000001</c:v>
                </c:pt>
                <c:pt idx="27">
                  <c:v>11.055100000000007</c:v>
                </c:pt>
                <c:pt idx="28">
                  <c:v>10.829000000000002</c:v>
                </c:pt>
                <c:pt idx="29">
                  <c:v>11.065000000000005</c:v>
                </c:pt>
                <c:pt idx="30">
                  <c:v>10.616</c:v>
                </c:pt>
                <c:pt idx="31">
                  <c:v>11.445400000000005</c:v>
                </c:pt>
                <c:pt idx="32">
                  <c:v>11.909400000000005</c:v>
                </c:pt>
                <c:pt idx="33">
                  <c:v>11.6577</c:v>
                </c:pt>
                <c:pt idx="34">
                  <c:v>11.664900000000001</c:v>
                </c:pt>
                <c:pt idx="35">
                  <c:v>11.933100000000001</c:v>
                </c:pt>
                <c:pt idx="36">
                  <c:v>11.729200000000001</c:v>
                </c:pt>
                <c:pt idx="37">
                  <c:v>11.878500000000004</c:v>
                </c:pt>
                <c:pt idx="38">
                  <c:v>12.070700000000002</c:v>
                </c:pt>
                <c:pt idx="39">
                  <c:v>11.3444</c:v>
                </c:pt>
                <c:pt idx="40">
                  <c:v>12.335600000000007</c:v>
                </c:pt>
                <c:pt idx="41">
                  <c:v>11.7257</c:v>
                </c:pt>
                <c:pt idx="42">
                  <c:v>12.565100000000006</c:v>
                </c:pt>
                <c:pt idx="43">
                  <c:v>12.670500000000002</c:v>
                </c:pt>
                <c:pt idx="44">
                  <c:v>12.82</c:v>
                </c:pt>
                <c:pt idx="45">
                  <c:v>12.598000000000001</c:v>
                </c:pt>
                <c:pt idx="46">
                  <c:v>12.5181</c:v>
                </c:pt>
                <c:pt idx="47">
                  <c:v>12.969700000000007</c:v>
                </c:pt>
                <c:pt idx="48">
                  <c:v>12.754000000000001</c:v>
                </c:pt>
                <c:pt idx="49">
                  <c:v>13.241099999999999</c:v>
                </c:pt>
                <c:pt idx="50">
                  <c:v>12.4429</c:v>
                </c:pt>
                <c:pt idx="51">
                  <c:v>12.948399999999999</c:v>
                </c:pt>
                <c:pt idx="52">
                  <c:v>12.6166</c:v>
                </c:pt>
                <c:pt idx="53">
                  <c:v>12.923400000000004</c:v>
                </c:pt>
                <c:pt idx="54">
                  <c:v>13.259800000000002</c:v>
                </c:pt>
                <c:pt idx="55">
                  <c:v>13.047299999999998</c:v>
                </c:pt>
                <c:pt idx="56">
                  <c:v>14.002300000000002</c:v>
                </c:pt>
                <c:pt idx="57">
                  <c:v>13.2201</c:v>
                </c:pt>
                <c:pt idx="58">
                  <c:v>14.264800000000001</c:v>
                </c:pt>
                <c:pt idx="59">
                  <c:v>13.3893</c:v>
                </c:pt>
                <c:pt idx="60">
                  <c:v>13.637600000000001</c:v>
                </c:pt>
                <c:pt idx="61">
                  <c:v>13.704899999999999</c:v>
                </c:pt>
                <c:pt idx="62">
                  <c:v>14.287700000000001</c:v>
                </c:pt>
                <c:pt idx="63">
                  <c:v>14.2836</c:v>
                </c:pt>
                <c:pt idx="64">
                  <c:v>14.159800000000002</c:v>
                </c:pt>
                <c:pt idx="65">
                  <c:v>14.395200000000004</c:v>
                </c:pt>
                <c:pt idx="66">
                  <c:v>14.507</c:v>
                </c:pt>
                <c:pt idx="67">
                  <c:v>13.581800000000001</c:v>
                </c:pt>
                <c:pt idx="68">
                  <c:v>14.404300000000001</c:v>
                </c:pt>
                <c:pt idx="69">
                  <c:v>14.543700000000001</c:v>
                </c:pt>
                <c:pt idx="70">
                  <c:v>15.446900000000001</c:v>
                </c:pt>
                <c:pt idx="71">
                  <c:v>16.0609</c:v>
                </c:pt>
                <c:pt idx="72">
                  <c:v>16.278300000000002</c:v>
                </c:pt>
                <c:pt idx="73">
                  <c:v>16.299600000000002</c:v>
                </c:pt>
                <c:pt idx="74">
                  <c:v>16.062599999999986</c:v>
                </c:pt>
                <c:pt idx="75">
                  <c:v>15.200900000000001</c:v>
                </c:pt>
                <c:pt idx="76">
                  <c:v>15.713999999999999</c:v>
                </c:pt>
                <c:pt idx="77">
                  <c:v>16.236800000000013</c:v>
                </c:pt>
                <c:pt idx="78">
                  <c:v>16.282199999999985</c:v>
                </c:pt>
                <c:pt idx="79">
                  <c:v>16.673099999999987</c:v>
                </c:pt>
                <c:pt idx="80">
                  <c:v>16.171099999999999</c:v>
                </c:pt>
                <c:pt idx="81">
                  <c:v>15.9693</c:v>
                </c:pt>
                <c:pt idx="82">
                  <c:v>16.572099999999985</c:v>
                </c:pt>
                <c:pt idx="83">
                  <c:v>16.16249999999998</c:v>
                </c:pt>
                <c:pt idx="84">
                  <c:v>16.100100000000001</c:v>
                </c:pt>
                <c:pt idx="85">
                  <c:v>16.8355</c:v>
                </c:pt>
                <c:pt idx="86">
                  <c:v>17.155200000000001</c:v>
                </c:pt>
                <c:pt idx="87">
                  <c:v>16.918599999999984</c:v>
                </c:pt>
                <c:pt idx="88">
                  <c:v>16.972099999999983</c:v>
                </c:pt>
                <c:pt idx="89">
                  <c:v>16.588599999999985</c:v>
                </c:pt>
                <c:pt idx="90">
                  <c:v>17.386099999999985</c:v>
                </c:pt>
                <c:pt idx="91">
                  <c:v>16.154000000000011</c:v>
                </c:pt>
                <c:pt idx="92">
                  <c:v>16.317799999999988</c:v>
                </c:pt>
                <c:pt idx="93">
                  <c:v>18.942800000000002</c:v>
                </c:pt>
                <c:pt idx="94">
                  <c:v>19.034900000000011</c:v>
                </c:pt>
                <c:pt idx="95">
                  <c:v>18.509399999999989</c:v>
                </c:pt>
                <c:pt idx="96">
                  <c:v>18.320600000000002</c:v>
                </c:pt>
                <c:pt idx="97">
                  <c:v>18.82790000000001</c:v>
                </c:pt>
                <c:pt idx="98">
                  <c:v>19.534099999999999</c:v>
                </c:pt>
                <c:pt idx="99">
                  <c:v>22.360499999999981</c:v>
                </c:pt>
              </c:numCache>
            </c:numRef>
          </c:val>
          <c:smooth val="0"/>
          <c:extLst>
            <c:ext xmlns:c16="http://schemas.microsoft.com/office/drawing/2014/chart" uri="{C3380CC4-5D6E-409C-BE32-E72D297353CC}">
              <c16:uniqueId val="{00000000-08CB-4662-9F30-8C344EC61EDF}"/>
            </c:ext>
          </c:extLst>
        </c:ser>
        <c:ser>
          <c:idx val="1"/>
          <c:order val="1"/>
          <c:tx>
            <c:strRef>
              <c:f>Sheet1!$C$1</c:f>
              <c:strCache>
                <c:ptCount val="1"/>
                <c:pt idx="0">
                  <c:v>complete degree within 5 years</c:v>
                </c:pt>
              </c:strCache>
            </c:strRef>
          </c:tx>
          <c:marker>
            <c:symbol val="none"/>
          </c:marker>
          <c:cat>
            <c:numRef>
              <c:f>Sheet1!$A$2:$A$101</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cat>
          <c:val>
            <c:numRef>
              <c:f>Sheet1!$C$2:$C$101</c:f>
              <c:numCache>
                <c:formatCode>General</c:formatCode>
                <c:ptCount val="100"/>
                <c:pt idx="0">
                  <c:v>84.566200000000023</c:v>
                </c:pt>
                <c:pt idx="1">
                  <c:v>83.322799999999958</c:v>
                </c:pt>
                <c:pt idx="2">
                  <c:v>82.420900000000003</c:v>
                </c:pt>
                <c:pt idx="3">
                  <c:v>82.294799999999995</c:v>
                </c:pt>
                <c:pt idx="4">
                  <c:v>82.762999999999991</c:v>
                </c:pt>
                <c:pt idx="5">
                  <c:v>82.401200000000046</c:v>
                </c:pt>
                <c:pt idx="6">
                  <c:v>81.443900000000042</c:v>
                </c:pt>
                <c:pt idx="7">
                  <c:v>81.787800000000004</c:v>
                </c:pt>
                <c:pt idx="8">
                  <c:v>81.006900000000002</c:v>
                </c:pt>
                <c:pt idx="9">
                  <c:v>81.246700000000004</c:v>
                </c:pt>
                <c:pt idx="10">
                  <c:v>80.716700000000003</c:v>
                </c:pt>
                <c:pt idx="11">
                  <c:v>81.650999999999982</c:v>
                </c:pt>
                <c:pt idx="12">
                  <c:v>81.032299999999992</c:v>
                </c:pt>
                <c:pt idx="13">
                  <c:v>80.397800000000004</c:v>
                </c:pt>
                <c:pt idx="14">
                  <c:v>80.433500000000024</c:v>
                </c:pt>
                <c:pt idx="15">
                  <c:v>80.357399999999998</c:v>
                </c:pt>
                <c:pt idx="16">
                  <c:v>81.00569999999999</c:v>
                </c:pt>
                <c:pt idx="17">
                  <c:v>80.673399999999958</c:v>
                </c:pt>
                <c:pt idx="18">
                  <c:v>80.545100000000005</c:v>
                </c:pt>
                <c:pt idx="19">
                  <c:v>80.562600000000003</c:v>
                </c:pt>
                <c:pt idx="20">
                  <c:v>78.7393</c:v>
                </c:pt>
                <c:pt idx="21">
                  <c:v>80</c:v>
                </c:pt>
                <c:pt idx="22">
                  <c:v>79.453000000000003</c:v>
                </c:pt>
                <c:pt idx="23">
                  <c:v>79.462100000000007</c:v>
                </c:pt>
                <c:pt idx="24">
                  <c:v>79.619399999999999</c:v>
                </c:pt>
                <c:pt idx="25">
                  <c:v>78.899900000000002</c:v>
                </c:pt>
                <c:pt idx="26">
                  <c:v>79.328799999999958</c:v>
                </c:pt>
                <c:pt idx="27">
                  <c:v>79.010999999999996</c:v>
                </c:pt>
                <c:pt idx="28">
                  <c:v>78.113299999999995</c:v>
                </c:pt>
                <c:pt idx="29">
                  <c:v>78.496399999999994</c:v>
                </c:pt>
                <c:pt idx="30">
                  <c:v>79.351300000000009</c:v>
                </c:pt>
                <c:pt idx="31">
                  <c:v>78.143799999999999</c:v>
                </c:pt>
                <c:pt idx="32">
                  <c:v>77.950700000000012</c:v>
                </c:pt>
                <c:pt idx="33">
                  <c:v>77.756599999999992</c:v>
                </c:pt>
                <c:pt idx="34">
                  <c:v>77.388100000000009</c:v>
                </c:pt>
                <c:pt idx="35">
                  <c:v>79.269800000000004</c:v>
                </c:pt>
                <c:pt idx="36">
                  <c:v>77.786799999999999</c:v>
                </c:pt>
                <c:pt idx="37">
                  <c:v>77.711100000000044</c:v>
                </c:pt>
                <c:pt idx="38">
                  <c:v>77.271799999999999</c:v>
                </c:pt>
                <c:pt idx="39">
                  <c:v>76.463200000000043</c:v>
                </c:pt>
                <c:pt idx="40">
                  <c:v>77.16340000000001</c:v>
                </c:pt>
                <c:pt idx="41">
                  <c:v>77.338099999999983</c:v>
                </c:pt>
                <c:pt idx="42">
                  <c:v>75.441700000000026</c:v>
                </c:pt>
                <c:pt idx="43">
                  <c:v>76.468000000000004</c:v>
                </c:pt>
                <c:pt idx="44">
                  <c:v>76.981300000000005</c:v>
                </c:pt>
                <c:pt idx="45">
                  <c:v>76.576399999999978</c:v>
                </c:pt>
                <c:pt idx="46">
                  <c:v>75.760400000000004</c:v>
                </c:pt>
                <c:pt idx="47">
                  <c:v>75.517899999999997</c:v>
                </c:pt>
                <c:pt idx="48">
                  <c:v>75.854799999999983</c:v>
                </c:pt>
                <c:pt idx="49">
                  <c:v>76.265000000000001</c:v>
                </c:pt>
                <c:pt idx="50">
                  <c:v>75.868899999999982</c:v>
                </c:pt>
                <c:pt idx="51">
                  <c:v>75.900999999999996</c:v>
                </c:pt>
                <c:pt idx="52">
                  <c:v>74.912000000000006</c:v>
                </c:pt>
                <c:pt idx="53">
                  <c:v>75.86999999999999</c:v>
                </c:pt>
                <c:pt idx="54">
                  <c:v>74.636499999999998</c:v>
                </c:pt>
                <c:pt idx="55">
                  <c:v>75.224800000000002</c:v>
                </c:pt>
                <c:pt idx="56">
                  <c:v>73.867899999999992</c:v>
                </c:pt>
                <c:pt idx="57">
                  <c:v>76.1999</c:v>
                </c:pt>
                <c:pt idx="58">
                  <c:v>74.353899999999982</c:v>
                </c:pt>
                <c:pt idx="59">
                  <c:v>74.604900000000001</c:v>
                </c:pt>
                <c:pt idx="60">
                  <c:v>75.329699999999988</c:v>
                </c:pt>
                <c:pt idx="61">
                  <c:v>73.098200000000006</c:v>
                </c:pt>
                <c:pt idx="62">
                  <c:v>73.588399999999979</c:v>
                </c:pt>
                <c:pt idx="63">
                  <c:v>73.034800000000004</c:v>
                </c:pt>
                <c:pt idx="64">
                  <c:v>75.295999999999992</c:v>
                </c:pt>
                <c:pt idx="65">
                  <c:v>73.627799999999979</c:v>
                </c:pt>
                <c:pt idx="66">
                  <c:v>71.965500000000006</c:v>
                </c:pt>
                <c:pt idx="67">
                  <c:v>73.470100000000002</c:v>
                </c:pt>
                <c:pt idx="68">
                  <c:v>72.829099999999983</c:v>
                </c:pt>
                <c:pt idx="69">
                  <c:v>73.011300000000006</c:v>
                </c:pt>
                <c:pt idx="70">
                  <c:v>72.179099999999949</c:v>
                </c:pt>
                <c:pt idx="71">
                  <c:v>70.877600000000001</c:v>
                </c:pt>
                <c:pt idx="72">
                  <c:v>71.444900000000061</c:v>
                </c:pt>
                <c:pt idx="73">
                  <c:v>70.602299999999985</c:v>
                </c:pt>
                <c:pt idx="74">
                  <c:v>72.335099999999983</c:v>
                </c:pt>
                <c:pt idx="75">
                  <c:v>72.4255</c:v>
                </c:pt>
                <c:pt idx="76">
                  <c:v>71.525999999999982</c:v>
                </c:pt>
                <c:pt idx="77">
                  <c:v>69.803100000000001</c:v>
                </c:pt>
                <c:pt idx="78">
                  <c:v>71.863100000000003</c:v>
                </c:pt>
                <c:pt idx="79">
                  <c:v>69.668699999999987</c:v>
                </c:pt>
                <c:pt idx="80">
                  <c:v>70.343599999999995</c:v>
                </c:pt>
                <c:pt idx="81">
                  <c:v>69.954300000000003</c:v>
                </c:pt>
                <c:pt idx="82">
                  <c:v>70.50800000000001</c:v>
                </c:pt>
                <c:pt idx="83">
                  <c:v>70.650199999999998</c:v>
                </c:pt>
                <c:pt idx="84">
                  <c:v>69.169600000000003</c:v>
                </c:pt>
                <c:pt idx="85">
                  <c:v>71.678299999999979</c:v>
                </c:pt>
                <c:pt idx="86">
                  <c:v>68.290300000000002</c:v>
                </c:pt>
                <c:pt idx="87">
                  <c:v>69.729500000000002</c:v>
                </c:pt>
                <c:pt idx="88">
                  <c:v>69.297799999999995</c:v>
                </c:pt>
                <c:pt idx="89">
                  <c:v>68.661600000000007</c:v>
                </c:pt>
                <c:pt idx="90">
                  <c:v>66.944400000000044</c:v>
                </c:pt>
                <c:pt idx="91">
                  <c:v>70.165399999999963</c:v>
                </c:pt>
                <c:pt idx="92">
                  <c:v>70.060999999999993</c:v>
                </c:pt>
                <c:pt idx="93">
                  <c:v>65.943700000000007</c:v>
                </c:pt>
                <c:pt idx="94">
                  <c:v>63.788000000000011</c:v>
                </c:pt>
                <c:pt idx="95">
                  <c:v>68.133200000000002</c:v>
                </c:pt>
                <c:pt idx="96">
                  <c:v>64.671500000000009</c:v>
                </c:pt>
                <c:pt idx="97">
                  <c:v>65.887500000000003</c:v>
                </c:pt>
                <c:pt idx="98">
                  <c:v>65.890199999999993</c:v>
                </c:pt>
                <c:pt idx="99">
                  <c:v>61.145200000000003</c:v>
                </c:pt>
              </c:numCache>
            </c:numRef>
          </c:val>
          <c:smooth val="0"/>
          <c:extLst>
            <c:ext xmlns:c16="http://schemas.microsoft.com/office/drawing/2014/chart" uri="{C3380CC4-5D6E-409C-BE32-E72D297353CC}">
              <c16:uniqueId val="{00000001-08CB-4662-9F30-8C344EC61EDF}"/>
            </c:ext>
          </c:extLst>
        </c:ser>
        <c:ser>
          <c:idx val="2"/>
          <c:order val="2"/>
          <c:tx>
            <c:strRef>
              <c:f>Sheet1!$D$1</c:f>
              <c:strCache>
                <c:ptCount val="1"/>
                <c:pt idx="0">
                  <c:v>graduate with first or 2:1</c:v>
                </c:pt>
              </c:strCache>
            </c:strRef>
          </c:tx>
          <c:marker>
            <c:symbol val="none"/>
          </c:marker>
          <c:cat>
            <c:numRef>
              <c:f>Sheet1!$A$2:$A$101</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cat>
          <c:val>
            <c:numRef>
              <c:f>Sheet1!$D$2:$D$101</c:f>
              <c:numCache>
                <c:formatCode>General</c:formatCode>
                <c:ptCount val="100"/>
                <c:pt idx="0">
                  <c:v>74.169899999999998</c:v>
                </c:pt>
                <c:pt idx="1">
                  <c:v>72.9833</c:v>
                </c:pt>
                <c:pt idx="2">
                  <c:v>71.328399999999988</c:v>
                </c:pt>
                <c:pt idx="3">
                  <c:v>72.06</c:v>
                </c:pt>
                <c:pt idx="4">
                  <c:v>71.142299999999992</c:v>
                </c:pt>
                <c:pt idx="5">
                  <c:v>70.538299999999992</c:v>
                </c:pt>
                <c:pt idx="6">
                  <c:v>71.209100000000007</c:v>
                </c:pt>
                <c:pt idx="7">
                  <c:v>69.346700000000013</c:v>
                </c:pt>
                <c:pt idx="8">
                  <c:v>68.668699999999987</c:v>
                </c:pt>
                <c:pt idx="9">
                  <c:v>69.326799999999963</c:v>
                </c:pt>
                <c:pt idx="10">
                  <c:v>68.661600000000007</c:v>
                </c:pt>
                <c:pt idx="11">
                  <c:v>68.704499999999996</c:v>
                </c:pt>
                <c:pt idx="12">
                  <c:v>69.3352</c:v>
                </c:pt>
                <c:pt idx="13">
                  <c:v>69.692099999999982</c:v>
                </c:pt>
                <c:pt idx="14">
                  <c:v>68.396000000000001</c:v>
                </c:pt>
                <c:pt idx="15">
                  <c:v>68.300000000000011</c:v>
                </c:pt>
                <c:pt idx="16">
                  <c:v>69.110299999999995</c:v>
                </c:pt>
                <c:pt idx="17">
                  <c:v>68.557000000000002</c:v>
                </c:pt>
                <c:pt idx="18">
                  <c:v>67.75569999999999</c:v>
                </c:pt>
                <c:pt idx="19">
                  <c:v>66.975699999999989</c:v>
                </c:pt>
                <c:pt idx="20">
                  <c:v>67.009700000000009</c:v>
                </c:pt>
                <c:pt idx="21">
                  <c:v>67.8279</c:v>
                </c:pt>
                <c:pt idx="22">
                  <c:v>66.477800000000002</c:v>
                </c:pt>
                <c:pt idx="23">
                  <c:v>67.600799999999978</c:v>
                </c:pt>
                <c:pt idx="24">
                  <c:v>65.819199999999995</c:v>
                </c:pt>
                <c:pt idx="25">
                  <c:v>67.165199999999999</c:v>
                </c:pt>
                <c:pt idx="26">
                  <c:v>66.561700000000002</c:v>
                </c:pt>
                <c:pt idx="27">
                  <c:v>65.734600000000043</c:v>
                </c:pt>
                <c:pt idx="28">
                  <c:v>64.684399999999982</c:v>
                </c:pt>
                <c:pt idx="29">
                  <c:v>65.446000000000026</c:v>
                </c:pt>
                <c:pt idx="30">
                  <c:v>63.980399999999996</c:v>
                </c:pt>
                <c:pt idx="31">
                  <c:v>65.478200000000001</c:v>
                </c:pt>
                <c:pt idx="32">
                  <c:v>65.652499999999989</c:v>
                </c:pt>
                <c:pt idx="33">
                  <c:v>64.364400000000003</c:v>
                </c:pt>
                <c:pt idx="34">
                  <c:v>62.844299999999997</c:v>
                </c:pt>
                <c:pt idx="35">
                  <c:v>63.805700000000002</c:v>
                </c:pt>
                <c:pt idx="36">
                  <c:v>63.120900000000013</c:v>
                </c:pt>
                <c:pt idx="37">
                  <c:v>63.382200000000005</c:v>
                </c:pt>
                <c:pt idx="38">
                  <c:v>62.588800000000006</c:v>
                </c:pt>
                <c:pt idx="39">
                  <c:v>62.575200000000009</c:v>
                </c:pt>
                <c:pt idx="40">
                  <c:v>62.554699999999997</c:v>
                </c:pt>
                <c:pt idx="41">
                  <c:v>61.915200000000006</c:v>
                </c:pt>
                <c:pt idx="42">
                  <c:v>62.236500000000014</c:v>
                </c:pt>
                <c:pt idx="43">
                  <c:v>61.8964</c:v>
                </c:pt>
                <c:pt idx="44">
                  <c:v>60.902300000000011</c:v>
                </c:pt>
                <c:pt idx="45">
                  <c:v>60.452300000000001</c:v>
                </c:pt>
                <c:pt idx="46">
                  <c:v>60.654699999999991</c:v>
                </c:pt>
                <c:pt idx="47">
                  <c:v>60.910199999999996</c:v>
                </c:pt>
                <c:pt idx="48">
                  <c:v>58.325700000000012</c:v>
                </c:pt>
                <c:pt idx="49">
                  <c:v>58.397400000000005</c:v>
                </c:pt>
                <c:pt idx="50">
                  <c:v>60.0715</c:v>
                </c:pt>
                <c:pt idx="51">
                  <c:v>60.271300000000011</c:v>
                </c:pt>
                <c:pt idx="52">
                  <c:v>60.838900000000002</c:v>
                </c:pt>
                <c:pt idx="53">
                  <c:v>59.527800000000006</c:v>
                </c:pt>
                <c:pt idx="54">
                  <c:v>59.235200000000013</c:v>
                </c:pt>
                <c:pt idx="55">
                  <c:v>58.488600000000005</c:v>
                </c:pt>
                <c:pt idx="56">
                  <c:v>60.187500000000007</c:v>
                </c:pt>
                <c:pt idx="57">
                  <c:v>58.1066</c:v>
                </c:pt>
                <c:pt idx="58">
                  <c:v>57.639400000000009</c:v>
                </c:pt>
                <c:pt idx="59">
                  <c:v>55.592700000000022</c:v>
                </c:pt>
                <c:pt idx="60">
                  <c:v>57.501000000000005</c:v>
                </c:pt>
                <c:pt idx="61">
                  <c:v>59.085200000000007</c:v>
                </c:pt>
                <c:pt idx="62">
                  <c:v>58.029300000000013</c:v>
                </c:pt>
                <c:pt idx="63">
                  <c:v>55.831900000000005</c:v>
                </c:pt>
                <c:pt idx="64">
                  <c:v>54.016100000000002</c:v>
                </c:pt>
                <c:pt idx="65">
                  <c:v>57.318200000000004</c:v>
                </c:pt>
                <c:pt idx="66">
                  <c:v>56.636300000000013</c:v>
                </c:pt>
                <c:pt idx="67">
                  <c:v>55.276900000000012</c:v>
                </c:pt>
                <c:pt idx="68">
                  <c:v>55.625000000000021</c:v>
                </c:pt>
                <c:pt idx="69">
                  <c:v>54.378100000000003</c:v>
                </c:pt>
                <c:pt idx="70">
                  <c:v>53.306000000000004</c:v>
                </c:pt>
                <c:pt idx="71">
                  <c:v>54.303200000000004</c:v>
                </c:pt>
                <c:pt idx="72">
                  <c:v>53.735300000000024</c:v>
                </c:pt>
                <c:pt idx="73">
                  <c:v>54.011299999999999</c:v>
                </c:pt>
                <c:pt idx="74">
                  <c:v>53.039000000000001</c:v>
                </c:pt>
                <c:pt idx="75">
                  <c:v>52.232700000000023</c:v>
                </c:pt>
                <c:pt idx="76">
                  <c:v>51.549500000000002</c:v>
                </c:pt>
                <c:pt idx="77">
                  <c:v>51.598700000000022</c:v>
                </c:pt>
                <c:pt idx="78">
                  <c:v>48.912400000000005</c:v>
                </c:pt>
                <c:pt idx="79">
                  <c:v>49.451199999999993</c:v>
                </c:pt>
                <c:pt idx="80">
                  <c:v>48.586100000000002</c:v>
                </c:pt>
                <c:pt idx="81">
                  <c:v>51.109700000000011</c:v>
                </c:pt>
                <c:pt idx="82">
                  <c:v>49.433</c:v>
                </c:pt>
                <c:pt idx="83">
                  <c:v>50.03240000000001</c:v>
                </c:pt>
                <c:pt idx="84">
                  <c:v>49.3889</c:v>
                </c:pt>
                <c:pt idx="85">
                  <c:v>49.059200000000004</c:v>
                </c:pt>
                <c:pt idx="86">
                  <c:v>46.142600000000002</c:v>
                </c:pt>
                <c:pt idx="87">
                  <c:v>48.096600000000002</c:v>
                </c:pt>
                <c:pt idx="88">
                  <c:v>46.153800000000004</c:v>
                </c:pt>
                <c:pt idx="89">
                  <c:v>46.671900000000001</c:v>
                </c:pt>
                <c:pt idx="90">
                  <c:v>48.630700000000012</c:v>
                </c:pt>
                <c:pt idx="91">
                  <c:v>45.121900000000011</c:v>
                </c:pt>
                <c:pt idx="92">
                  <c:v>47.171500000000002</c:v>
                </c:pt>
                <c:pt idx="93">
                  <c:v>46.666700000000013</c:v>
                </c:pt>
                <c:pt idx="94">
                  <c:v>45.3782</c:v>
                </c:pt>
                <c:pt idx="95">
                  <c:v>43.450199999999995</c:v>
                </c:pt>
                <c:pt idx="96">
                  <c:v>46.839700000000001</c:v>
                </c:pt>
                <c:pt idx="97">
                  <c:v>43.015500000000003</c:v>
                </c:pt>
                <c:pt idx="98">
                  <c:v>41.1616</c:v>
                </c:pt>
                <c:pt idx="99">
                  <c:v>43.143800000000006</c:v>
                </c:pt>
              </c:numCache>
            </c:numRef>
          </c:val>
          <c:smooth val="0"/>
          <c:extLst>
            <c:ext xmlns:c16="http://schemas.microsoft.com/office/drawing/2014/chart" uri="{C3380CC4-5D6E-409C-BE32-E72D297353CC}">
              <c16:uniqueId val="{00000002-08CB-4662-9F30-8C344EC61EDF}"/>
            </c:ext>
          </c:extLst>
        </c:ser>
        <c:dLbls>
          <c:showLegendKey val="0"/>
          <c:showVal val="0"/>
          <c:showCatName val="0"/>
          <c:showSerName val="0"/>
          <c:showPercent val="0"/>
          <c:showBubbleSize val="0"/>
        </c:dLbls>
        <c:smooth val="0"/>
        <c:axId val="153158784"/>
        <c:axId val="153160704"/>
      </c:lineChart>
      <c:catAx>
        <c:axId val="153158784"/>
        <c:scaling>
          <c:orientation val="minMax"/>
        </c:scaling>
        <c:delete val="0"/>
        <c:axPos val="b"/>
        <c:title>
          <c:tx>
            <c:rich>
              <a:bodyPr/>
              <a:lstStyle/>
              <a:p>
                <a:pPr>
                  <a:defRPr/>
                </a:pPr>
                <a:r>
                  <a:rPr lang="en-GB" sz="1400" b="0" dirty="0"/>
                  <a:t>percentile of SES distribution (1=least</a:t>
                </a:r>
                <a:r>
                  <a:rPr lang="en-GB" sz="1400" b="0" baseline="0" dirty="0"/>
                  <a:t> deprived; 100=most deprived)</a:t>
                </a:r>
                <a:endParaRPr lang="en-GB" sz="1400" b="0" dirty="0"/>
              </a:p>
            </c:rich>
          </c:tx>
          <c:layout/>
          <c:overlay val="0"/>
        </c:title>
        <c:numFmt formatCode="General" sourceLinked="1"/>
        <c:majorTickMark val="out"/>
        <c:minorTickMark val="none"/>
        <c:tickLblPos val="nextTo"/>
        <c:txPr>
          <a:bodyPr/>
          <a:lstStyle/>
          <a:p>
            <a:pPr>
              <a:defRPr sz="1000"/>
            </a:pPr>
            <a:endParaRPr lang="es-ES"/>
          </a:p>
        </c:txPr>
        <c:crossAx val="153160704"/>
        <c:crosses val="autoZero"/>
        <c:auto val="1"/>
        <c:lblAlgn val="ctr"/>
        <c:lblOffset val="100"/>
        <c:noMultiLvlLbl val="0"/>
      </c:catAx>
      <c:valAx>
        <c:axId val="153160704"/>
        <c:scaling>
          <c:orientation val="minMax"/>
        </c:scaling>
        <c:delete val="0"/>
        <c:axPos val="l"/>
        <c:majorGridlines>
          <c:spPr>
            <a:ln>
              <a:prstDash val="dash"/>
            </a:ln>
          </c:spPr>
        </c:majorGridlines>
        <c:title>
          <c:tx>
            <c:rich>
              <a:bodyPr rot="-5400000" vert="horz"/>
              <a:lstStyle/>
              <a:p>
                <a:pPr>
                  <a:defRPr sz="1400" b="0"/>
                </a:pPr>
                <a:r>
                  <a:rPr lang="en-GB" sz="1400" b="0" dirty="0"/>
                  <a:t>%</a:t>
                </a:r>
              </a:p>
            </c:rich>
          </c:tx>
          <c:layout/>
          <c:overlay val="0"/>
        </c:title>
        <c:numFmt formatCode="General" sourceLinked="1"/>
        <c:majorTickMark val="out"/>
        <c:minorTickMark val="none"/>
        <c:tickLblPos val="nextTo"/>
        <c:txPr>
          <a:bodyPr/>
          <a:lstStyle/>
          <a:p>
            <a:pPr>
              <a:defRPr sz="1200"/>
            </a:pPr>
            <a:endParaRPr lang="es-ES"/>
          </a:p>
        </c:txPr>
        <c:crossAx val="153158784"/>
        <c:crosses val="autoZero"/>
        <c:crossBetween val="between"/>
      </c:valAx>
    </c:plotArea>
    <c:legend>
      <c:legendPos val="b"/>
      <c:layout>
        <c:manualLayout>
          <c:xMode val="edge"/>
          <c:yMode val="edge"/>
          <c:x val="0"/>
          <c:y val="0.88361250298258187"/>
          <c:w val="1"/>
          <c:h val="9.9858571397583654E-2"/>
        </c:manualLayout>
      </c:layout>
      <c:overlay val="0"/>
      <c:txPr>
        <a:bodyPr/>
        <a:lstStyle/>
        <a:p>
          <a:pPr>
            <a:defRPr sz="14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0947003893009882E-2"/>
          <c:y val="3.1804298611629707E-2"/>
          <c:w val="0.69324287636490711"/>
          <c:h val="0.72178865371971468"/>
        </c:manualLayout>
      </c:layout>
      <c:barChart>
        <c:barDir val="bar"/>
        <c:grouping val="clustered"/>
        <c:varyColors val="0"/>
        <c:ser>
          <c:idx val="0"/>
          <c:order val="0"/>
          <c:tx>
            <c:strRef>
              <c:f>Sheet1!$B$1</c:f>
              <c:strCache>
                <c:ptCount val="1"/>
                <c:pt idx="0">
                  <c:v>graduate with first or 2:1</c:v>
                </c:pt>
              </c:strCache>
            </c:strRef>
          </c:tx>
          <c:invertIfNegative val="0"/>
          <c:dPt>
            <c:idx val="5"/>
            <c:invertIfNegative val="0"/>
            <c:bubble3D val="0"/>
            <c:spPr>
              <a:solidFill>
                <a:schemeClr val="accent3">
                  <a:lumMod val="50000"/>
                </a:schemeClr>
              </a:solidFill>
            </c:spPr>
            <c:extLst>
              <c:ext xmlns:c16="http://schemas.microsoft.com/office/drawing/2014/chart" uri="{C3380CC4-5D6E-409C-BE32-E72D297353CC}">
                <c16:uniqueId val="{00000000-A0BA-4E8F-8BBD-514136C83F71}"/>
              </c:ext>
            </c:extLst>
          </c:dPt>
          <c:dLbls>
            <c:dLbl>
              <c:idx val="0"/>
              <c:layout/>
              <c:tx>
                <c:rich>
                  <a:bodyPr/>
                  <a:lstStyle/>
                  <a:p>
                    <a:r>
                      <a:rPr lang="en-US"/>
                      <a:t>3.6ppts</a:t>
                    </a:r>
                  </a:p>
                </c:rich>
              </c:tx>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A0BA-4E8F-8BBD-514136C83F71}"/>
                </c:ext>
              </c:extLst>
            </c:dLbl>
            <c:dLbl>
              <c:idx val="1"/>
              <c:layout/>
              <c:tx>
                <c:rich>
                  <a:bodyPr/>
                  <a:lstStyle/>
                  <a:p>
                    <a:r>
                      <a:rPr lang="en-US"/>
                      <a:t>3.7ppts</a:t>
                    </a:r>
                  </a:p>
                </c:rich>
              </c:tx>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A0BA-4E8F-8BBD-514136C83F71}"/>
                </c:ext>
              </c:extLst>
            </c:dLbl>
            <c:dLbl>
              <c:idx val="2"/>
              <c:layout/>
              <c:tx>
                <c:rich>
                  <a:bodyPr/>
                  <a:lstStyle/>
                  <a:p>
                    <a:r>
                      <a:rPr lang="en-US"/>
                      <a:t>4.3ppts</a:t>
                    </a:r>
                  </a:p>
                </c:rich>
              </c:tx>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A0BA-4E8F-8BBD-514136C83F71}"/>
                </c:ext>
              </c:extLst>
            </c:dLbl>
            <c:dLbl>
              <c:idx val="3"/>
              <c:layout/>
              <c:tx>
                <c:rich>
                  <a:bodyPr/>
                  <a:lstStyle/>
                  <a:p>
                    <a:r>
                      <a:rPr lang="en-US"/>
                      <a:t>22.9ppts</a:t>
                    </a:r>
                  </a:p>
                </c:rich>
              </c:tx>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A0BA-4E8F-8BBD-514136C83F71}"/>
                </c:ext>
              </c:extLst>
            </c:dLbl>
            <c:dLbl>
              <c:idx val="5"/>
              <c:tx>
                <c:rich>
                  <a:bodyPr/>
                  <a:lstStyle/>
                  <a:p>
                    <a:r>
                      <a:rPr lang="en-US" sz="1200" dirty="0"/>
                      <a:t>3</a:t>
                    </a:r>
                    <a:r>
                      <a:rPr lang="en-US" dirty="0"/>
                      <a:t>7ppts</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0BA-4E8F-8BBD-514136C83F71}"/>
                </c:ext>
              </c:extLst>
            </c:dLbl>
            <c:spPr>
              <a:noFill/>
              <a:ln>
                <a:noFill/>
              </a:ln>
              <a:effectLst/>
            </c:spPr>
            <c:txPr>
              <a:bodyPr/>
              <a:lstStyle/>
              <a:p>
                <a:pPr>
                  <a:defRPr sz="1200"/>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high status institutions only</c:v>
                </c:pt>
                <c:pt idx="1">
                  <c:v>same courses</c:v>
                </c:pt>
                <c:pt idx="2">
                  <c:v>pre-university controls</c:v>
                </c:pt>
                <c:pt idx="3">
                  <c:v>raw differences</c:v>
                </c:pt>
              </c:strCache>
            </c:strRef>
          </c:cat>
          <c:val>
            <c:numRef>
              <c:f>Sheet1!$B$2:$B$5</c:f>
              <c:numCache>
                <c:formatCode>General</c:formatCode>
                <c:ptCount val="4"/>
                <c:pt idx="0">
                  <c:v>3.6</c:v>
                </c:pt>
                <c:pt idx="1">
                  <c:v>3.7</c:v>
                </c:pt>
                <c:pt idx="2">
                  <c:v>4.3</c:v>
                </c:pt>
                <c:pt idx="3">
                  <c:v>22.9</c:v>
                </c:pt>
              </c:numCache>
            </c:numRef>
          </c:val>
          <c:extLst>
            <c:ext xmlns:c16="http://schemas.microsoft.com/office/drawing/2014/chart" uri="{C3380CC4-5D6E-409C-BE32-E72D297353CC}">
              <c16:uniqueId val="{00000005-A0BA-4E8F-8BBD-514136C83F71}"/>
            </c:ext>
          </c:extLst>
        </c:ser>
        <c:ser>
          <c:idx val="1"/>
          <c:order val="1"/>
          <c:tx>
            <c:strRef>
              <c:f>Sheet1!$C$1</c:f>
              <c:strCache>
                <c:ptCount val="1"/>
                <c:pt idx="0">
                  <c:v>complete degree within 5 years</c:v>
                </c:pt>
              </c:strCache>
            </c:strRef>
          </c:tx>
          <c:invertIfNegative val="0"/>
          <c:dPt>
            <c:idx val="5"/>
            <c:invertIfNegative val="0"/>
            <c:bubble3D val="0"/>
            <c:spPr>
              <a:solidFill>
                <a:schemeClr val="accent2">
                  <a:lumMod val="50000"/>
                </a:schemeClr>
              </a:solidFill>
            </c:spPr>
            <c:extLst>
              <c:ext xmlns:c16="http://schemas.microsoft.com/office/drawing/2014/chart" uri="{C3380CC4-5D6E-409C-BE32-E72D297353CC}">
                <c16:uniqueId val="{00000006-A0BA-4E8F-8BBD-514136C83F71}"/>
              </c:ext>
            </c:extLst>
          </c:dPt>
          <c:dLbls>
            <c:dLbl>
              <c:idx val="0"/>
              <c:layout>
                <c:manualLayout>
                  <c:x val="1.5751131135856248E-3"/>
                  <c:y val="-1.4456499368922581E-2"/>
                </c:manualLayout>
              </c:layout>
              <c:tx>
                <c:rich>
                  <a:bodyPr/>
                  <a:lstStyle/>
                  <a:p>
                    <a:r>
                      <a:rPr lang="en-US"/>
                      <a:t>4.3ppts</a:t>
                    </a:r>
                  </a:p>
                </c:rich>
              </c:tx>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A0BA-4E8F-8BBD-514136C83F71}"/>
                </c:ext>
              </c:extLst>
            </c:dLbl>
            <c:dLbl>
              <c:idx val="1"/>
              <c:layout>
                <c:manualLayout>
                  <c:x val="0"/>
                  <c:y val="-1.7347799242707164E-2"/>
                </c:manualLayout>
              </c:layout>
              <c:tx>
                <c:rich>
                  <a:bodyPr/>
                  <a:lstStyle/>
                  <a:p>
                    <a:r>
                      <a:rPr lang="en-US"/>
                      <a:t>5.3ppts</a:t>
                    </a:r>
                  </a:p>
                </c:rich>
              </c:tx>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A0BA-4E8F-8BBD-514136C83F71}"/>
                </c:ext>
              </c:extLst>
            </c:dLbl>
            <c:dLbl>
              <c:idx val="2"/>
              <c:layout>
                <c:manualLayout>
                  <c:x val="-3.1502262271712496E-3"/>
                  <c:y val="-1.7347799242707108E-2"/>
                </c:manualLayout>
              </c:layout>
              <c:tx>
                <c:rich>
                  <a:bodyPr/>
                  <a:lstStyle/>
                  <a:p>
                    <a:r>
                      <a:rPr lang="en-US"/>
                      <a:t>5.5ppts</a:t>
                    </a:r>
                  </a:p>
                </c:rich>
              </c:tx>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A0BA-4E8F-8BBD-514136C83F71}"/>
                </c:ext>
              </c:extLst>
            </c:dLbl>
            <c:dLbl>
              <c:idx val="3"/>
              <c:layout>
                <c:manualLayout>
                  <c:x val="-4.7253393407569282E-3"/>
                  <c:y val="-2.8912998737845156E-3"/>
                </c:manualLayout>
              </c:layout>
              <c:tx>
                <c:rich>
                  <a:bodyPr/>
                  <a:lstStyle/>
                  <a:p>
                    <a:r>
                      <a:rPr lang="en-US"/>
                      <a:t>13.3ppts</a:t>
                    </a:r>
                  </a:p>
                </c:rich>
              </c:tx>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A0BA-4E8F-8BBD-514136C83F71}"/>
                </c:ext>
              </c:extLst>
            </c:dLbl>
            <c:dLbl>
              <c:idx val="5"/>
              <c:tx>
                <c:rich>
                  <a:bodyPr/>
                  <a:lstStyle/>
                  <a:p>
                    <a:r>
                      <a:rPr lang="en-US" sz="1200" dirty="0"/>
                      <a:t>1</a:t>
                    </a:r>
                    <a:r>
                      <a:rPr lang="en-US" sz="1400" dirty="0"/>
                      <a:t>8ppts</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0BA-4E8F-8BBD-514136C83F71}"/>
                </c:ext>
              </c:extLst>
            </c:dLbl>
            <c:spPr>
              <a:noFill/>
              <a:ln>
                <a:noFill/>
              </a:ln>
              <a:effectLst/>
            </c:spPr>
            <c:txPr>
              <a:bodyPr/>
              <a:lstStyle/>
              <a:p>
                <a:pPr>
                  <a:defRPr sz="1200"/>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high status institutions only</c:v>
                </c:pt>
                <c:pt idx="1">
                  <c:v>same courses</c:v>
                </c:pt>
                <c:pt idx="2">
                  <c:v>pre-university controls</c:v>
                </c:pt>
                <c:pt idx="3">
                  <c:v>raw differences</c:v>
                </c:pt>
              </c:strCache>
            </c:strRef>
          </c:cat>
          <c:val>
            <c:numRef>
              <c:f>Sheet1!$C$2:$C$5</c:f>
              <c:numCache>
                <c:formatCode>General</c:formatCode>
                <c:ptCount val="4"/>
                <c:pt idx="0">
                  <c:v>4.3</c:v>
                </c:pt>
                <c:pt idx="1">
                  <c:v>5.3</c:v>
                </c:pt>
                <c:pt idx="2">
                  <c:v>5.5</c:v>
                </c:pt>
                <c:pt idx="3">
                  <c:v>13.3</c:v>
                </c:pt>
              </c:numCache>
            </c:numRef>
          </c:val>
          <c:extLst>
            <c:ext xmlns:c16="http://schemas.microsoft.com/office/drawing/2014/chart" uri="{C3380CC4-5D6E-409C-BE32-E72D297353CC}">
              <c16:uniqueId val="{0000000B-A0BA-4E8F-8BBD-514136C83F71}"/>
            </c:ext>
          </c:extLst>
        </c:ser>
        <c:ser>
          <c:idx val="2"/>
          <c:order val="2"/>
          <c:tx>
            <c:strRef>
              <c:f>Sheet1!$D$1</c:f>
              <c:strCache>
                <c:ptCount val="1"/>
                <c:pt idx="0">
                  <c:v>drop out within 2 years</c:v>
                </c:pt>
              </c:strCache>
            </c:strRef>
          </c:tx>
          <c:invertIfNegative val="0"/>
          <c:dLbls>
            <c:dLbl>
              <c:idx val="0"/>
              <c:layout/>
              <c:tx>
                <c:rich>
                  <a:bodyPr/>
                  <a:lstStyle/>
                  <a:p>
                    <a:r>
                      <a:rPr lang="en-US"/>
                      <a:t>-2.3ppts</a:t>
                    </a:r>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A0BA-4E8F-8BBD-514136C83F71}"/>
                </c:ext>
              </c:extLst>
            </c:dLbl>
            <c:dLbl>
              <c:idx val="1"/>
              <c:layout/>
              <c:tx>
                <c:rich>
                  <a:bodyPr/>
                  <a:lstStyle/>
                  <a:p>
                    <a:r>
                      <a:rPr lang="en-US"/>
                      <a:t>-3.4ppts</a:t>
                    </a:r>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A0BA-4E8F-8BBD-514136C83F71}"/>
                </c:ext>
              </c:extLst>
            </c:dLbl>
            <c:dLbl>
              <c:idx val="2"/>
              <c:layout/>
              <c:tx>
                <c:rich>
                  <a:bodyPr/>
                  <a:lstStyle/>
                  <a:p>
                    <a:r>
                      <a:rPr lang="en-US"/>
                      <a:t>-3.7ppts</a:t>
                    </a:r>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A0BA-4E8F-8BBD-514136C83F71}"/>
                </c:ext>
              </c:extLst>
            </c:dLbl>
            <c:dLbl>
              <c:idx val="3"/>
              <c:layout>
                <c:manualLayout>
                  <c:x val="0"/>
                  <c:y val="-4.6260797980552264E-2"/>
                </c:manualLayout>
              </c:layout>
              <c:tx>
                <c:rich>
                  <a:bodyPr/>
                  <a:lstStyle/>
                  <a:p>
                    <a:r>
                      <a:rPr lang="en-US"/>
                      <a:t>-8.4ppts</a:t>
                    </a:r>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A0BA-4E8F-8BBD-514136C83F71}"/>
                </c:ext>
              </c:extLst>
            </c:dLbl>
            <c:spPr>
              <a:noFill/>
              <a:ln>
                <a:noFill/>
              </a:ln>
              <a:effectLst/>
            </c:spPr>
            <c:txPr>
              <a:bodyPr/>
              <a:lstStyle/>
              <a:p>
                <a:pPr>
                  <a:defRPr sz="1200"/>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high status institutions only</c:v>
                </c:pt>
                <c:pt idx="1">
                  <c:v>same courses</c:v>
                </c:pt>
                <c:pt idx="2">
                  <c:v>pre-university controls</c:v>
                </c:pt>
                <c:pt idx="3">
                  <c:v>raw differences</c:v>
                </c:pt>
              </c:strCache>
            </c:strRef>
          </c:cat>
          <c:val>
            <c:numRef>
              <c:f>Sheet1!$D$2:$D$5</c:f>
              <c:numCache>
                <c:formatCode>General</c:formatCode>
                <c:ptCount val="4"/>
                <c:pt idx="0">
                  <c:v>-2.2999999999999998</c:v>
                </c:pt>
                <c:pt idx="1">
                  <c:v>-3.4</c:v>
                </c:pt>
                <c:pt idx="2">
                  <c:v>-3.7</c:v>
                </c:pt>
                <c:pt idx="3">
                  <c:v>-8.4</c:v>
                </c:pt>
              </c:numCache>
            </c:numRef>
          </c:val>
          <c:extLst>
            <c:ext xmlns:c16="http://schemas.microsoft.com/office/drawing/2014/chart" uri="{C3380CC4-5D6E-409C-BE32-E72D297353CC}">
              <c16:uniqueId val="{00000010-A0BA-4E8F-8BBD-514136C83F71}"/>
            </c:ext>
          </c:extLst>
        </c:ser>
        <c:dLbls>
          <c:showLegendKey val="0"/>
          <c:showVal val="0"/>
          <c:showCatName val="0"/>
          <c:showSerName val="0"/>
          <c:showPercent val="0"/>
          <c:showBubbleSize val="0"/>
        </c:dLbls>
        <c:gapWidth val="150"/>
        <c:axId val="153815680"/>
        <c:axId val="153846144"/>
      </c:barChart>
      <c:catAx>
        <c:axId val="153815680"/>
        <c:scaling>
          <c:orientation val="minMax"/>
        </c:scaling>
        <c:delete val="0"/>
        <c:axPos val="l"/>
        <c:numFmt formatCode="General" sourceLinked="0"/>
        <c:majorTickMark val="out"/>
        <c:minorTickMark val="none"/>
        <c:tickLblPos val="high"/>
        <c:txPr>
          <a:bodyPr rot="0" vert="horz"/>
          <a:lstStyle/>
          <a:p>
            <a:pPr>
              <a:defRPr sz="1200"/>
            </a:pPr>
            <a:endParaRPr lang="es-ES"/>
          </a:p>
        </c:txPr>
        <c:crossAx val="153846144"/>
        <c:crosses val="autoZero"/>
        <c:auto val="1"/>
        <c:lblAlgn val="ctr"/>
        <c:lblOffset val="100"/>
        <c:noMultiLvlLbl val="0"/>
      </c:catAx>
      <c:valAx>
        <c:axId val="153846144"/>
        <c:scaling>
          <c:orientation val="minMax"/>
        </c:scaling>
        <c:delete val="0"/>
        <c:axPos val="b"/>
        <c:majorGridlines>
          <c:spPr>
            <a:ln>
              <a:prstDash val="dash"/>
            </a:ln>
          </c:spPr>
        </c:majorGridlines>
        <c:title>
          <c:tx>
            <c:rich>
              <a:bodyPr rot="0" vert="horz"/>
              <a:lstStyle/>
              <a:p>
                <a:pPr>
                  <a:defRPr sz="1200" b="0"/>
                </a:pPr>
                <a:r>
                  <a:rPr lang="en-GB" sz="1200" b="0" dirty="0"/>
                  <a:t>percentage</a:t>
                </a:r>
                <a:r>
                  <a:rPr lang="en-GB" sz="1200" b="0" baseline="0" dirty="0"/>
                  <a:t> point difference</a:t>
                </a:r>
                <a:endParaRPr lang="en-GB" sz="1200" b="0" dirty="0"/>
              </a:p>
            </c:rich>
          </c:tx>
          <c:layout/>
          <c:overlay val="0"/>
        </c:title>
        <c:numFmt formatCode="General" sourceLinked="1"/>
        <c:majorTickMark val="out"/>
        <c:minorTickMark val="none"/>
        <c:tickLblPos val="nextTo"/>
        <c:txPr>
          <a:bodyPr/>
          <a:lstStyle/>
          <a:p>
            <a:pPr>
              <a:defRPr sz="1200"/>
            </a:pPr>
            <a:endParaRPr lang="es-ES"/>
          </a:p>
        </c:txPr>
        <c:crossAx val="153815680"/>
        <c:crosses val="autoZero"/>
        <c:crossBetween val="between"/>
      </c:valAx>
    </c:plotArea>
    <c:legend>
      <c:legendPos val="b"/>
      <c:layout>
        <c:manualLayout>
          <c:xMode val="edge"/>
          <c:yMode val="edge"/>
          <c:x val="0"/>
          <c:y val="0.9009768495668059"/>
          <c:w val="1"/>
          <c:h val="8.1675351190487119E-2"/>
        </c:manualLayout>
      </c:layout>
      <c:overlay val="0"/>
      <c:txPr>
        <a:bodyPr/>
        <a:lstStyle/>
        <a:p>
          <a:pPr>
            <a:defRPr sz="1400"/>
          </a:pPr>
          <a:endParaRPr lang="es-ES"/>
        </a:p>
      </c:txPr>
    </c:legend>
    <c:plotVisOnly val="1"/>
    <c:dispBlanksAs val="gap"/>
    <c:showDLblsOverMax val="0"/>
  </c:chart>
  <c:txPr>
    <a:bodyPr/>
    <a:lstStyle/>
    <a:p>
      <a:pPr>
        <a:defRPr sz="1800"/>
      </a:pPr>
      <a:endParaRPr lang="es-E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2AD077B-6023-44A6-9824-0EFCC47D68BB}" type="datetimeFigureOut">
              <a:rPr lang="en-GB" smtClean="0"/>
              <a:pPr/>
              <a:t>28/06/2018</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553D420-57CC-4369-9CE6-4C68B52B48B4}" type="slidenum">
              <a:rPr lang="en-GB" smtClean="0"/>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C86989-1178-47A1-BC21-AD80FDED64D9}" type="datetimeFigureOut">
              <a:rPr lang="en-GB" smtClean="0"/>
              <a:pPr/>
              <a:t>28/06/2018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43E9A1-94F3-4C3E-A120-6E535E5958E9}"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Slide Title 1</a:t>
            </a:r>
          </a:p>
          <a:p>
            <a:r>
              <a:rPr lang="en-GB" dirty="0"/>
              <a:t>Presentation template 2</a:t>
            </a:r>
          </a:p>
        </p:txBody>
      </p:sp>
      <p:sp>
        <p:nvSpPr>
          <p:cNvPr id="4" name="Slide Number Placeholder 3"/>
          <p:cNvSpPr>
            <a:spLocks noGrp="1"/>
          </p:cNvSpPr>
          <p:nvPr>
            <p:ph type="sldNum" sz="quarter" idx="10"/>
          </p:nvPr>
        </p:nvSpPr>
        <p:spPr/>
        <p:txBody>
          <a:bodyPr/>
          <a:lstStyle/>
          <a:p>
            <a:fld id="{8B43E9A1-94F3-4C3E-A120-6E535E5958E9}"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B43E9A1-94F3-4C3E-A120-6E535E5958E9}" type="slidenum">
              <a:rPr lang="en-GB" smtClean="0"/>
              <a:pPr/>
              <a:t>11</a:t>
            </a:fld>
            <a:endParaRPr lang="en-GB"/>
          </a:p>
        </p:txBody>
      </p:sp>
    </p:spTree>
    <p:extLst>
      <p:ext uri="{BB962C8B-B14F-4D97-AF65-F5344CB8AC3E}">
        <p14:creationId xmlns:p14="http://schemas.microsoft.com/office/powerpoint/2010/main" val="11538185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Suggest</a:t>
            </a:r>
            <a:r>
              <a:rPr lang="en-GB" baseline="0" dirty="0"/>
              <a:t> b</a:t>
            </a:r>
            <a:r>
              <a:rPr lang="en-GB" dirty="0"/>
              <a:t>riefly commenting on data when discussing the graph (rather than having a separate slide on it)</a:t>
            </a:r>
          </a:p>
          <a:p>
            <a:r>
              <a:rPr lang="en-GB" dirty="0"/>
              <a:t>May</a:t>
            </a:r>
            <a:r>
              <a:rPr lang="en-GB" baseline="0" dirty="0"/>
              <a:t> also be worth mentioning that there is no clear pattern in terms of subject differences by SES</a:t>
            </a:r>
            <a:endParaRPr lang="en-GB" dirty="0"/>
          </a:p>
        </p:txBody>
      </p:sp>
      <p:sp>
        <p:nvSpPr>
          <p:cNvPr id="4" name="Slide Number Placeholder 3"/>
          <p:cNvSpPr>
            <a:spLocks noGrp="1"/>
          </p:cNvSpPr>
          <p:nvPr>
            <p:ph type="sldNum" sz="quarter" idx="10"/>
          </p:nvPr>
        </p:nvSpPr>
        <p:spPr/>
        <p:txBody>
          <a:bodyPr/>
          <a:lstStyle/>
          <a:p>
            <a:fld id="{8B43E9A1-94F3-4C3E-A120-6E535E5958E9}" type="slidenum">
              <a:rPr lang="en-GB" smtClean="0"/>
              <a:pPr/>
              <a:t>12</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B43E9A1-94F3-4C3E-A120-6E535E5958E9}" type="slidenum">
              <a:rPr lang="en-GB" smtClean="0"/>
              <a:pPr/>
              <a:t>13</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Suggest</a:t>
            </a:r>
            <a:r>
              <a:rPr lang="en-GB" baseline="0" dirty="0"/>
              <a:t> b</a:t>
            </a:r>
            <a:r>
              <a:rPr lang="en-GB" dirty="0"/>
              <a:t>riefly commenting on data when discussing the graph (rather than having a separate slide on it)</a:t>
            </a:r>
          </a:p>
        </p:txBody>
      </p:sp>
      <p:sp>
        <p:nvSpPr>
          <p:cNvPr id="4" name="Slide Number Placeholder 3"/>
          <p:cNvSpPr>
            <a:spLocks noGrp="1"/>
          </p:cNvSpPr>
          <p:nvPr>
            <p:ph type="sldNum" sz="quarter" idx="10"/>
          </p:nvPr>
        </p:nvSpPr>
        <p:spPr/>
        <p:txBody>
          <a:bodyPr/>
          <a:lstStyle/>
          <a:p>
            <a:fld id="{8B43E9A1-94F3-4C3E-A120-6E535E5958E9}" type="slidenum">
              <a:rPr lang="en-GB" smtClean="0"/>
              <a:pPr/>
              <a:t>14</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B43E9A1-94F3-4C3E-A120-6E535E5958E9}" type="slidenum">
              <a:rPr lang="en-GB" smtClean="0"/>
              <a:pPr/>
              <a:t>15</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B43E9A1-94F3-4C3E-A120-6E535E5958E9}" type="slidenum">
              <a:rPr lang="en-GB" smtClean="0"/>
              <a:pPr/>
              <a:t>16</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B43E9A1-94F3-4C3E-A120-6E535E5958E9}" type="slidenum">
              <a:rPr lang="en-GB" smtClean="0"/>
              <a:pPr/>
              <a:t>17</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B43E9A1-94F3-4C3E-A120-6E535E5958E9}" type="slidenum">
              <a:rPr lang="en-GB" smtClean="0"/>
              <a:pPr/>
              <a:t>18</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B43E9A1-94F3-4C3E-A120-6E535E5958E9}" type="slidenum">
              <a:rPr lang="en-GB" smtClean="0"/>
              <a:pPr/>
              <a:t>20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B43E9A1-94F3-4C3E-A120-6E535E5958E9}" type="slidenum">
              <a:rPr lang="en-GB" smtClean="0"/>
              <a:pPr/>
              <a:t>22</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B43E9A1-94F3-4C3E-A120-6E535E5958E9}" type="slidenum">
              <a:rPr lang="en-GB" smtClean="0"/>
              <a:pPr/>
              <a:t>23</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B43E9A1-94F3-4C3E-A120-6E535E5958E9}" type="slidenum">
              <a:rPr lang="en-GB" smtClean="0"/>
              <a:pPr/>
              <a:t>27</a:t>
            </a:fld>
            <a:endParaRPr lang="en-GB"/>
          </a:p>
        </p:txBody>
      </p:sp>
    </p:spTree>
    <p:extLst>
      <p:ext uri="{BB962C8B-B14F-4D97-AF65-F5344CB8AC3E}">
        <p14:creationId xmlns:p14="http://schemas.microsoft.com/office/powerpoint/2010/main" val="21749290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B43E9A1-94F3-4C3E-A120-6E535E5958E9}" type="slidenum">
              <a:rPr lang="en-GB" smtClean="0"/>
              <a:pPr/>
              <a:t>30</a:t>
            </a:fld>
            <a:endParaRPr lang="en-GB"/>
          </a:p>
        </p:txBody>
      </p:sp>
    </p:spTree>
    <p:extLst>
      <p:ext uri="{BB962C8B-B14F-4D97-AF65-F5344CB8AC3E}">
        <p14:creationId xmlns:p14="http://schemas.microsoft.com/office/powerpoint/2010/main" val="451267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B43E9A1-94F3-4C3E-A120-6E535E5958E9}" type="slidenum">
              <a:rPr lang="en-GB" smtClean="0"/>
              <a:pPr/>
              <a:t>31</a:t>
            </a:fld>
            <a:endParaRPr lang="en-GB"/>
          </a:p>
        </p:txBody>
      </p:sp>
    </p:spTree>
    <p:extLst>
      <p:ext uri="{BB962C8B-B14F-4D97-AF65-F5344CB8AC3E}">
        <p14:creationId xmlns:p14="http://schemas.microsoft.com/office/powerpoint/2010/main" val="39074638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B43E9A1-94F3-4C3E-A120-6E535E5958E9}" type="slidenum">
              <a:rPr lang="en-GB" smtClean="0"/>
              <a:pPr/>
              <a:t>32</a:t>
            </a:fld>
            <a:endParaRPr lang="en-GB"/>
          </a:p>
        </p:txBody>
      </p:sp>
    </p:spTree>
    <p:extLst>
      <p:ext uri="{BB962C8B-B14F-4D97-AF65-F5344CB8AC3E}">
        <p14:creationId xmlns:p14="http://schemas.microsoft.com/office/powerpoint/2010/main" val="5157393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B43E9A1-94F3-4C3E-A120-6E535E5958E9}" type="slidenum">
              <a:rPr lang="en-GB" smtClean="0"/>
              <a:pPr/>
              <a:t>33</a:t>
            </a:fld>
            <a:endParaRPr lang="en-GB"/>
          </a:p>
        </p:txBody>
      </p:sp>
    </p:spTree>
    <p:extLst>
      <p:ext uri="{BB962C8B-B14F-4D97-AF65-F5344CB8AC3E}">
        <p14:creationId xmlns:p14="http://schemas.microsoft.com/office/powerpoint/2010/main" val="28373959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B43E9A1-94F3-4C3E-A120-6E535E5958E9}" type="slidenum">
              <a:rPr lang="en-GB" smtClean="0"/>
              <a:pPr/>
              <a:t>35</a:t>
            </a:fld>
            <a:endParaRPr lang="en-GB"/>
          </a:p>
        </p:txBody>
      </p:sp>
    </p:spTree>
    <p:extLst>
      <p:ext uri="{BB962C8B-B14F-4D97-AF65-F5344CB8AC3E}">
        <p14:creationId xmlns:p14="http://schemas.microsoft.com/office/powerpoint/2010/main" val="20776669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B43E9A1-94F3-4C3E-A120-6E535E5958E9}" type="slidenum">
              <a:rPr lang="en-GB" smtClean="0"/>
              <a:pPr/>
              <a:t>36</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B43E9A1-94F3-4C3E-A120-6E535E5958E9}" type="slidenum">
              <a:rPr lang="en-GB" smtClean="0"/>
              <a:pPr/>
              <a:t>38</a:t>
            </a:fld>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B43E9A1-94F3-4C3E-A120-6E535E5958E9}" type="slidenum">
              <a:rPr lang="en-GB" smtClean="0"/>
              <a:pPr/>
              <a:t>39</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2" name="Rectangle 1"/>
          <p:cNvSpPr/>
          <p:nvPr userDrawn="1"/>
        </p:nvSpPr>
        <p:spPr>
          <a:xfrm>
            <a:off x="0" y="2520000"/>
            <a:ext cx="6300192" cy="32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6300192" y="2520000"/>
            <a:ext cx="356304" cy="324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656496" y="2520000"/>
            <a:ext cx="1659920" cy="324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8316416" y="2520000"/>
            <a:ext cx="827584" cy="32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hasCustomPrompt="1"/>
          </p:nvPr>
        </p:nvSpPr>
        <p:spPr>
          <a:xfrm>
            <a:off x="612000" y="2828244"/>
            <a:ext cx="6400800" cy="1251032"/>
          </a:xfrm>
        </p:spPr>
        <p:txBody>
          <a:bodyPr lIns="0">
            <a:normAutofit/>
          </a:bodyPr>
          <a:lstStyle>
            <a:lvl1pPr marL="0" indent="0" algn="l">
              <a:spcAft>
                <a:spcPts val="0"/>
              </a:spcAft>
              <a:buNone/>
              <a:defRPr sz="11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Authors</a:t>
            </a:r>
          </a:p>
        </p:txBody>
      </p:sp>
      <p:sp>
        <p:nvSpPr>
          <p:cNvPr id="10" name="Picture Placeholder 9"/>
          <p:cNvSpPr>
            <a:spLocks noGrp="1"/>
          </p:cNvSpPr>
          <p:nvPr>
            <p:ph type="pic" sz="quarter" idx="10" hasCustomPrompt="1"/>
          </p:nvPr>
        </p:nvSpPr>
        <p:spPr>
          <a:xfrm>
            <a:off x="611188" y="6102000"/>
            <a:ext cx="2376487" cy="396000"/>
          </a:xfrm>
        </p:spPr>
        <p:txBody>
          <a:bodyPr/>
          <a:lstStyle>
            <a:lvl1pPr>
              <a:defRPr sz="1000"/>
            </a:lvl1pPr>
          </a:lstStyle>
          <a:p>
            <a:r>
              <a:rPr lang="en-US" dirty="0"/>
              <a:t>Logos here, 11 mm apart</a:t>
            </a:r>
          </a:p>
        </p:txBody>
      </p:sp>
      <p:sp>
        <p:nvSpPr>
          <p:cNvPr id="11" name="Picture Placeholder 9"/>
          <p:cNvSpPr>
            <a:spLocks noGrp="1"/>
          </p:cNvSpPr>
          <p:nvPr>
            <p:ph type="pic" sz="quarter" idx="11" hasCustomPrompt="1"/>
          </p:nvPr>
        </p:nvSpPr>
        <p:spPr>
          <a:xfrm>
            <a:off x="3491880" y="6102000"/>
            <a:ext cx="2376487" cy="396000"/>
          </a:xfrm>
        </p:spPr>
        <p:txBody>
          <a:bodyPr/>
          <a:lstStyle>
            <a:lvl1pPr>
              <a:defRPr sz="1100"/>
            </a:lvl1pPr>
          </a:lstStyle>
          <a:p>
            <a:r>
              <a:rPr lang="en-US" dirty="0"/>
              <a:t>Logos here, 11 mm apart</a:t>
            </a:r>
          </a:p>
          <a:p>
            <a:endParaRPr lang="en-GB" dirty="0"/>
          </a:p>
        </p:txBody>
      </p:sp>
      <p:sp>
        <p:nvSpPr>
          <p:cNvPr id="16" name="Title 15"/>
          <p:cNvSpPr>
            <a:spLocks noGrp="1"/>
          </p:cNvSpPr>
          <p:nvPr>
            <p:ph type="title" hasCustomPrompt="1"/>
          </p:nvPr>
        </p:nvSpPr>
        <p:spPr>
          <a:xfrm>
            <a:off x="611560" y="1517164"/>
            <a:ext cx="6336704" cy="710952"/>
          </a:xfrm>
          <a:prstGeom prst="rect">
            <a:avLst/>
          </a:prstGeom>
        </p:spPr>
        <p:txBody>
          <a:bodyPr lIns="0" anchor="t" anchorCtr="0"/>
          <a:lstStyle>
            <a:lvl1pPr algn="l">
              <a:defRPr lang="en-GB" sz="2200" b="1" kern="1200" baseline="0" dirty="0">
                <a:solidFill>
                  <a:schemeClr val="accent2"/>
                </a:solidFill>
                <a:latin typeface="Noto Sans" pitchFamily="34" charset="0"/>
                <a:ea typeface="Noto Sans" pitchFamily="34" charset="0"/>
                <a:cs typeface="+mj-cs"/>
              </a:defRPr>
            </a:lvl1pPr>
          </a:lstStyle>
          <a:p>
            <a:pPr marL="342900" lvl="0" indent="-342900" algn="l" defTabSz="914400" rtl="0" eaLnBrk="1" latinLnBrk="0" hangingPunct="1">
              <a:spcBef>
                <a:spcPct val="0"/>
              </a:spcBef>
              <a:buFont typeface="Arial" pitchFamily="34" charset="0"/>
              <a:buNone/>
            </a:pPr>
            <a:r>
              <a:rPr lang="en-US" dirty="0"/>
              <a:t>Title of presentation</a:t>
            </a:r>
            <a:endParaRPr lang="en-GB" dirty="0"/>
          </a:p>
        </p:txBody>
      </p:sp>
      <p:pic>
        <p:nvPicPr>
          <p:cNvPr id="44" name="Picture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2000" y="450000"/>
            <a:ext cx="1980000" cy="66613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9" name="Rectangle 8"/>
          <p:cNvSpPr/>
          <p:nvPr userDrawn="1"/>
        </p:nvSpPr>
        <p:spPr>
          <a:xfrm>
            <a:off x="0" y="1619999"/>
            <a:ext cx="6300192" cy="414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6300192" y="1619999"/>
            <a:ext cx="356304" cy="41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6656496" y="1619999"/>
            <a:ext cx="1659920" cy="414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8316416" y="1619999"/>
            <a:ext cx="827584" cy="41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12000" y="1764000"/>
            <a:ext cx="7772400" cy="794519"/>
          </a:xfrm>
          <a:prstGeom prst="rect">
            <a:avLst/>
          </a:prstGeom>
        </p:spPr>
        <p:txBody>
          <a:bodyPr lIns="0" anchor="t" anchorCtr="0">
            <a:noAutofit/>
          </a:bodyPr>
          <a:lstStyle>
            <a:lvl1pPr algn="l">
              <a:defRPr sz="2200" b="1" baseline="0">
                <a:solidFill>
                  <a:schemeClr val="bg1"/>
                </a:solidFill>
                <a:latin typeface="Noto Sans" pitchFamily="34" charset="0"/>
                <a:ea typeface="Noto Sans" pitchFamily="34" charset="0"/>
              </a:defRPr>
            </a:lvl1pPr>
          </a:lstStyle>
          <a:p>
            <a:r>
              <a:rPr lang="en-US" dirty="0"/>
              <a:t>Title of presentation</a:t>
            </a:r>
            <a:endParaRPr lang="en-GB" dirty="0"/>
          </a:p>
        </p:txBody>
      </p:sp>
      <p:sp>
        <p:nvSpPr>
          <p:cNvPr id="3" name="Subtitle 2"/>
          <p:cNvSpPr>
            <a:spLocks noGrp="1"/>
          </p:cNvSpPr>
          <p:nvPr>
            <p:ph type="subTitle" idx="1" hasCustomPrompt="1"/>
          </p:nvPr>
        </p:nvSpPr>
        <p:spPr>
          <a:xfrm>
            <a:off x="612000" y="2702992"/>
            <a:ext cx="6400800" cy="1251032"/>
          </a:xfrm>
        </p:spPr>
        <p:txBody>
          <a:bodyPr lIns="0">
            <a:noAutofit/>
          </a:bodyPr>
          <a:lstStyle>
            <a:lvl1pPr marL="0" indent="0" algn="l">
              <a:spcAft>
                <a:spcPts val="0"/>
              </a:spcAft>
              <a:buNone/>
              <a:defRPr sz="11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Authors</a:t>
            </a:r>
          </a:p>
        </p:txBody>
      </p:sp>
      <p:sp>
        <p:nvSpPr>
          <p:cNvPr id="10" name="Picture Placeholder 9"/>
          <p:cNvSpPr>
            <a:spLocks noGrp="1"/>
          </p:cNvSpPr>
          <p:nvPr>
            <p:ph type="pic" sz="quarter" idx="10" hasCustomPrompt="1"/>
          </p:nvPr>
        </p:nvSpPr>
        <p:spPr>
          <a:xfrm>
            <a:off x="611188" y="6102000"/>
            <a:ext cx="2376487" cy="396000"/>
          </a:xfrm>
        </p:spPr>
        <p:txBody>
          <a:bodyPr>
            <a:normAutofit/>
          </a:bodyPr>
          <a:lstStyle>
            <a:lvl1pPr>
              <a:defRPr sz="1100"/>
            </a:lvl1pPr>
          </a:lstStyle>
          <a:p>
            <a:r>
              <a:rPr lang="en-US" dirty="0"/>
              <a:t>Logos here, 11 mm apart</a:t>
            </a:r>
          </a:p>
        </p:txBody>
      </p:sp>
      <p:sp>
        <p:nvSpPr>
          <p:cNvPr id="11" name="Picture Placeholder 9"/>
          <p:cNvSpPr>
            <a:spLocks noGrp="1"/>
          </p:cNvSpPr>
          <p:nvPr>
            <p:ph type="pic" sz="quarter" idx="11" hasCustomPrompt="1"/>
          </p:nvPr>
        </p:nvSpPr>
        <p:spPr>
          <a:xfrm>
            <a:off x="3491880" y="6102000"/>
            <a:ext cx="2376487" cy="396000"/>
          </a:xfrm>
        </p:spPr>
        <p:txBody>
          <a:bodyPr>
            <a:normAutofit/>
          </a:bodyPr>
          <a:lstStyle>
            <a:lvl1pPr>
              <a:defRPr sz="1100"/>
            </a:lvl1pPr>
          </a:lstStyle>
          <a:p>
            <a:r>
              <a:rPr lang="en-US" dirty="0"/>
              <a:t>Logos here, 11 mm apart</a:t>
            </a:r>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2000" y="450000"/>
            <a:ext cx="1980000" cy="66613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grpSp>
        <p:nvGrpSpPr>
          <p:cNvPr id="5" name="Group 4"/>
          <p:cNvGrpSpPr>
            <a:grpSpLocks noChangeAspect="1"/>
          </p:cNvGrpSpPr>
          <p:nvPr userDrawn="1"/>
        </p:nvGrpSpPr>
        <p:grpSpPr bwMode="auto">
          <a:xfrm>
            <a:off x="0" y="1620000"/>
            <a:ext cx="9144000" cy="4144962"/>
            <a:chOff x="0" y="707"/>
            <a:chExt cx="5760" cy="2611"/>
          </a:xfrm>
        </p:grpSpPr>
        <p:sp>
          <p:nvSpPr>
            <p:cNvPr id="6" name="AutoShape 3"/>
            <p:cNvSpPr>
              <a:spLocks noChangeAspect="1" noChangeArrowheads="1" noTextEdit="1"/>
            </p:cNvSpPr>
            <p:nvPr userDrawn="1"/>
          </p:nvSpPr>
          <p:spPr bwMode="auto">
            <a:xfrm>
              <a:off x="0" y="707"/>
              <a:ext cx="5760" cy="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Freeform 5"/>
            <p:cNvSpPr>
              <a:spLocks/>
            </p:cNvSpPr>
            <p:nvPr userDrawn="1"/>
          </p:nvSpPr>
          <p:spPr bwMode="auto">
            <a:xfrm>
              <a:off x="0" y="1425"/>
              <a:ext cx="4612" cy="1891"/>
            </a:xfrm>
            <a:custGeom>
              <a:avLst/>
              <a:gdLst>
                <a:gd name="T0" fmla="*/ 0 w 4612"/>
                <a:gd name="T1" fmla="*/ 1891 h 1891"/>
                <a:gd name="T2" fmla="*/ 4612 w 4612"/>
                <a:gd name="T3" fmla="*/ 1891 h 1891"/>
                <a:gd name="T4" fmla="*/ 4468 w 4612"/>
                <a:gd name="T5" fmla="*/ 1331 h 1891"/>
                <a:gd name="T6" fmla="*/ 0 w 4612"/>
                <a:gd name="T7" fmla="*/ 0 h 1891"/>
                <a:gd name="T8" fmla="*/ 0 w 4612"/>
                <a:gd name="T9" fmla="*/ 1891 h 1891"/>
              </a:gdLst>
              <a:ahLst/>
              <a:cxnLst>
                <a:cxn ang="0">
                  <a:pos x="T0" y="T1"/>
                </a:cxn>
                <a:cxn ang="0">
                  <a:pos x="T2" y="T3"/>
                </a:cxn>
                <a:cxn ang="0">
                  <a:pos x="T4" y="T5"/>
                </a:cxn>
                <a:cxn ang="0">
                  <a:pos x="T6" y="T7"/>
                </a:cxn>
                <a:cxn ang="0">
                  <a:pos x="T8" y="T9"/>
                </a:cxn>
              </a:cxnLst>
              <a:rect l="0" t="0" r="r" b="b"/>
              <a:pathLst>
                <a:path w="4612" h="1891">
                  <a:moveTo>
                    <a:pt x="0" y="1891"/>
                  </a:moveTo>
                  <a:lnTo>
                    <a:pt x="4612" y="1891"/>
                  </a:lnTo>
                  <a:lnTo>
                    <a:pt x="4468" y="1331"/>
                  </a:lnTo>
                  <a:lnTo>
                    <a:pt x="0" y="0"/>
                  </a:lnTo>
                  <a:lnTo>
                    <a:pt x="0" y="189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6"/>
            <p:cNvSpPr>
              <a:spLocks/>
            </p:cNvSpPr>
            <p:nvPr userDrawn="1"/>
          </p:nvSpPr>
          <p:spPr bwMode="auto">
            <a:xfrm>
              <a:off x="4468" y="707"/>
              <a:ext cx="1292" cy="2049"/>
            </a:xfrm>
            <a:custGeom>
              <a:avLst/>
              <a:gdLst>
                <a:gd name="T0" fmla="*/ 36 w 1292"/>
                <a:gd name="T1" fmla="*/ 0 h 2049"/>
                <a:gd name="T2" fmla="*/ 0 w 1292"/>
                <a:gd name="T3" fmla="*/ 2049 h 2049"/>
                <a:gd name="T4" fmla="*/ 1292 w 1292"/>
                <a:gd name="T5" fmla="*/ 931 h 2049"/>
                <a:gd name="T6" fmla="*/ 1292 w 1292"/>
                <a:gd name="T7" fmla="*/ 0 h 2049"/>
                <a:gd name="T8" fmla="*/ 36 w 1292"/>
                <a:gd name="T9" fmla="*/ 0 h 2049"/>
              </a:gdLst>
              <a:ahLst/>
              <a:cxnLst>
                <a:cxn ang="0">
                  <a:pos x="T0" y="T1"/>
                </a:cxn>
                <a:cxn ang="0">
                  <a:pos x="T2" y="T3"/>
                </a:cxn>
                <a:cxn ang="0">
                  <a:pos x="T4" y="T5"/>
                </a:cxn>
                <a:cxn ang="0">
                  <a:pos x="T6" y="T7"/>
                </a:cxn>
                <a:cxn ang="0">
                  <a:pos x="T8" y="T9"/>
                </a:cxn>
              </a:cxnLst>
              <a:rect l="0" t="0" r="r" b="b"/>
              <a:pathLst>
                <a:path w="1292" h="2049">
                  <a:moveTo>
                    <a:pt x="36" y="0"/>
                  </a:moveTo>
                  <a:lnTo>
                    <a:pt x="0" y="2049"/>
                  </a:lnTo>
                  <a:lnTo>
                    <a:pt x="1292" y="931"/>
                  </a:lnTo>
                  <a:lnTo>
                    <a:pt x="1292" y="0"/>
                  </a:lnTo>
                  <a:lnTo>
                    <a:pt x="36"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7"/>
            <p:cNvSpPr>
              <a:spLocks/>
            </p:cNvSpPr>
            <p:nvPr userDrawn="1"/>
          </p:nvSpPr>
          <p:spPr bwMode="auto">
            <a:xfrm>
              <a:off x="0" y="707"/>
              <a:ext cx="5760" cy="2049"/>
            </a:xfrm>
            <a:custGeom>
              <a:avLst/>
              <a:gdLst>
                <a:gd name="T0" fmla="*/ 0 w 5760"/>
                <a:gd name="T1" fmla="*/ 0 h 2049"/>
                <a:gd name="T2" fmla="*/ 0 w 5760"/>
                <a:gd name="T3" fmla="*/ 1295 h 2049"/>
                <a:gd name="T4" fmla="*/ 4468 w 5760"/>
                <a:gd name="T5" fmla="*/ 2049 h 2049"/>
                <a:gd name="T6" fmla="*/ 5760 w 5760"/>
                <a:gd name="T7" fmla="*/ 0 h 2049"/>
                <a:gd name="T8" fmla="*/ 0 w 5760"/>
                <a:gd name="T9" fmla="*/ 0 h 2049"/>
              </a:gdLst>
              <a:ahLst/>
              <a:cxnLst>
                <a:cxn ang="0">
                  <a:pos x="T0" y="T1"/>
                </a:cxn>
                <a:cxn ang="0">
                  <a:pos x="T2" y="T3"/>
                </a:cxn>
                <a:cxn ang="0">
                  <a:pos x="T4" y="T5"/>
                </a:cxn>
                <a:cxn ang="0">
                  <a:pos x="T6" y="T7"/>
                </a:cxn>
                <a:cxn ang="0">
                  <a:pos x="T8" y="T9"/>
                </a:cxn>
              </a:cxnLst>
              <a:rect l="0" t="0" r="r" b="b"/>
              <a:pathLst>
                <a:path w="5760" h="2049">
                  <a:moveTo>
                    <a:pt x="0" y="0"/>
                  </a:moveTo>
                  <a:lnTo>
                    <a:pt x="0" y="1295"/>
                  </a:lnTo>
                  <a:lnTo>
                    <a:pt x="4468" y="2049"/>
                  </a:lnTo>
                  <a:lnTo>
                    <a:pt x="5760" y="0"/>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8"/>
            <p:cNvSpPr>
              <a:spLocks/>
            </p:cNvSpPr>
            <p:nvPr userDrawn="1"/>
          </p:nvSpPr>
          <p:spPr bwMode="auto">
            <a:xfrm>
              <a:off x="4468" y="1607"/>
              <a:ext cx="1292" cy="1709"/>
            </a:xfrm>
            <a:custGeom>
              <a:avLst/>
              <a:gdLst>
                <a:gd name="T0" fmla="*/ 0 w 1292"/>
                <a:gd name="T1" fmla="*/ 1149 h 1709"/>
                <a:gd name="T2" fmla="*/ 140 w 1292"/>
                <a:gd name="T3" fmla="*/ 1709 h 1709"/>
                <a:gd name="T4" fmla="*/ 1292 w 1292"/>
                <a:gd name="T5" fmla="*/ 1709 h 1709"/>
                <a:gd name="T6" fmla="*/ 1292 w 1292"/>
                <a:gd name="T7" fmla="*/ 0 h 1709"/>
                <a:gd name="T8" fmla="*/ 0 w 1292"/>
                <a:gd name="T9" fmla="*/ 1149 h 1709"/>
              </a:gdLst>
              <a:ahLst/>
              <a:cxnLst>
                <a:cxn ang="0">
                  <a:pos x="T0" y="T1"/>
                </a:cxn>
                <a:cxn ang="0">
                  <a:pos x="T2" y="T3"/>
                </a:cxn>
                <a:cxn ang="0">
                  <a:pos x="T4" y="T5"/>
                </a:cxn>
                <a:cxn ang="0">
                  <a:pos x="T6" y="T7"/>
                </a:cxn>
                <a:cxn ang="0">
                  <a:pos x="T8" y="T9"/>
                </a:cxn>
              </a:cxnLst>
              <a:rect l="0" t="0" r="r" b="b"/>
              <a:pathLst>
                <a:path w="1292" h="1709">
                  <a:moveTo>
                    <a:pt x="0" y="1149"/>
                  </a:moveTo>
                  <a:lnTo>
                    <a:pt x="140" y="1709"/>
                  </a:lnTo>
                  <a:lnTo>
                    <a:pt x="1292" y="1709"/>
                  </a:lnTo>
                  <a:lnTo>
                    <a:pt x="1292" y="0"/>
                  </a:lnTo>
                  <a:lnTo>
                    <a:pt x="0" y="114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0" name="Picture Placeholder 9"/>
          <p:cNvSpPr>
            <a:spLocks noGrp="1"/>
          </p:cNvSpPr>
          <p:nvPr>
            <p:ph type="pic" sz="quarter" idx="10"/>
          </p:nvPr>
        </p:nvSpPr>
        <p:spPr>
          <a:xfrm>
            <a:off x="611188" y="6102000"/>
            <a:ext cx="2376487" cy="396000"/>
          </a:xfrm>
        </p:spPr>
        <p:txBody>
          <a:bodyPr>
            <a:noAutofit/>
          </a:bodyPr>
          <a:lstStyle>
            <a:lvl1pPr>
              <a:defRPr sz="1100"/>
            </a:lvl1pPr>
          </a:lstStyle>
          <a:p>
            <a:r>
              <a:rPr lang="en-US"/>
              <a:t>Click icon to add picture</a:t>
            </a:r>
            <a:endParaRPr lang="en-GB"/>
          </a:p>
        </p:txBody>
      </p:sp>
      <p:sp>
        <p:nvSpPr>
          <p:cNvPr id="11" name="Picture Placeholder 9"/>
          <p:cNvSpPr>
            <a:spLocks noGrp="1"/>
          </p:cNvSpPr>
          <p:nvPr>
            <p:ph type="pic" sz="quarter" idx="11"/>
          </p:nvPr>
        </p:nvSpPr>
        <p:spPr>
          <a:xfrm>
            <a:off x="3491880" y="6102000"/>
            <a:ext cx="2376487" cy="396000"/>
          </a:xfrm>
        </p:spPr>
        <p:txBody>
          <a:bodyPr>
            <a:noAutofit/>
          </a:bodyPr>
          <a:lstStyle>
            <a:lvl1pPr>
              <a:defRPr sz="1100"/>
            </a:lvl1pPr>
          </a:lstStyle>
          <a:p>
            <a:r>
              <a:rPr lang="en-US"/>
              <a:t>Click icon to add picture</a:t>
            </a:r>
            <a:endParaRPr lang="en-GB"/>
          </a:p>
        </p:txBody>
      </p:sp>
      <p:sp>
        <p:nvSpPr>
          <p:cNvPr id="12" name="Title 1"/>
          <p:cNvSpPr>
            <a:spLocks noGrp="1"/>
          </p:cNvSpPr>
          <p:nvPr>
            <p:ph type="ctrTitle" hasCustomPrompt="1"/>
          </p:nvPr>
        </p:nvSpPr>
        <p:spPr>
          <a:xfrm>
            <a:off x="612000" y="1764000"/>
            <a:ext cx="7772400" cy="794519"/>
          </a:xfrm>
          <a:prstGeom prst="rect">
            <a:avLst/>
          </a:prstGeom>
        </p:spPr>
        <p:txBody>
          <a:bodyPr lIns="0" anchor="t" anchorCtr="0">
            <a:noAutofit/>
          </a:bodyPr>
          <a:lstStyle>
            <a:lvl1pPr algn="l">
              <a:defRPr sz="2200" b="1" baseline="0">
                <a:solidFill>
                  <a:schemeClr val="bg1"/>
                </a:solidFill>
                <a:latin typeface="Noto Sans" pitchFamily="34" charset="0"/>
                <a:ea typeface="Noto Sans" pitchFamily="34" charset="0"/>
              </a:defRPr>
            </a:lvl1pPr>
          </a:lstStyle>
          <a:p>
            <a:r>
              <a:rPr lang="en-US" dirty="0"/>
              <a:t>Title of presentation</a:t>
            </a:r>
            <a:endParaRPr lang="en-GB" dirty="0"/>
          </a:p>
        </p:txBody>
      </p:sp>
      <p:sp>
        <p:nvSpPr>
          <p:cNvPr id="13" name="Subtitle 2"/>
          <p:cNvSpPr>
            <a:spLocks noGrp="1"/>
          </p:cNvSpPr>
          <p:nvPr>
            <p:ph type="subTitle" idx="1" hasCustomPrompt="1"/>
          </p:nvPr>
        </p:nvSpPr>
        <p:spPr>
          <a:xfrm>
            <a:off x="612000" y="2702992"/>
            <a:ext cx="6400800" cy="1251032"/>
          </a:xfrm>
        </p:spPr>
        <p:txBody>
          <a:bodyPr lIns="0">
            <a:noAutofit/>
          </a:bodyPr>
          <a:lstStyle>
            <a:lvl1pPr marL="0" indent="0" algn="l">
              <a:spcAft>
                <a:spcPts val="0"/>
              </a:spcAft>
              <a:buNone/>
              <a:defRPr sz="11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Authors</a:t>
            </a:r>
            <a:endParaRPr lang="en-GB"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2000" y="450000"/>
            <a:ext cx="1980000" cy="666136"/>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4">
    <p:spTree>
      <p:nvGrpSpPr>
        <p:cNvPr id="1" name=""/>
        <p:cNvGrpSpPr/>
        <p:nvPr/>
      </p:nvGrpSpPr>
      <p:grpSpPr>
        <a:xfrm>
          <a:off x="0" y="0"/>
          <a:ext cx="0" cy="0"/>
          <a:chOff x="0" y="0"/>
          <a:chExt cx="0" cy="0"/>
        </a:xfrm>
      </p:grpSpPr>
      <p:sp>
        <p:nvSpPr>
          <p:cNvPr id="9" name="Rectangle 8"/>
          <p:cNvSpPr/>
          <p:nvPr userDrawn="1"/>
        </p:nvSpPr>
        <p:spPr>
          <a:xfrm>
            <a:off x="0" y="1619999"/>
            <a:ext cx="6300192" cy="41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6300192" y="1619999"/>
            <a:ext cx="356304" cy="414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6656496" y="1619999"/>
            <a:ext cx="1659920" cy="414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8316416" y="1619999"/>
            <a:ext cx="827584" cy="41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p:cNvSpPr>
            <a:spLocks noGrp="1"/>
          </p:cNvSpPr>
          <p:nvPr>
            <p:ph type="pic" sz="quarter" idx="10"/>
          </p:nvPr>
        </p:nvSpPr>
        <p:spPr>
          <a:xfrm>
            <a:off x="611188" y="6102000"/>
            <a:ext cx="2376487" cy="396000"/>
          </a:xfrm>
        </p:spPr>
        <p:txBody>
          <a:bodyPr>
            <a:normAutofit/>
          </a:bodyPr>
          <a:lstStyle>
            <a:lvl1pPr>
              <a:defRPr sz="1100"/>
            </a:lvl1pPr>
          </a:lstStyle>
          <a:p>
            <a:r>
              <a:rPr lang="en-US"/>
              <a:t>Click icon to add picture</a:t>
            </a:r>
            <a:endParaRPr lang="en-GB"/>
          </a:p>
        </p:txBody>
      </p:sp>
      <p:sp>
        <p:nvSpPr>
          <p:cNvPr id="11" name="Picture Placeholder 9"/>
          <p:cNvSpPr>
            <a:spLocks noGrp="1"/>
          </p:cNvSpPr>
          <p:nvPr>
            <p:ph type="pic" sz="quarter" idx="11"/>
          </p:nvPr>
        </p:nvSpPr>
        <p:spPr>
          <a:xfrm>
            <a:off x="3491880" y="6102000"/>
            <a:ext cx="2376487" cy="396000"/>
          </a:xfrm>
        </p:spPr>
        <p:txBody>
          <a:bodyPr>
            <a:normAutofit/>
          </a:bodyPr>
          <a:lstStyle>
            <a:lvl1pPr>
              <a:defRPr sz="1100"/>
            </a:lvl1pPr>
          </a:lstStyle>
          <a:p>
            <a:r>
              <a:rPr lang="en-US"/>
              <a:t>Click icon to add picture</a:t>
            </a:r>
            <a:endParaRPr lang="en-GB"/>
          </a:p>
        </p:txBody>
      </p:sp>
      <p:sp>
        <p:nvSpPr>
          <p:cNvPr id="16" name="Text Placeholder 15"/>
          <p:cNvSpPr>
            <a:spLocks noGrp="1"/>
          </p:cNvSpPr>
          <p:nvPr>
            <p:ph type="body" sz="quarter" idx="13" hasCustomPrompt="1"/>
          </p:nvPr>
        </p:nvSpPr>
        <p:spPr>
          <a:xfrm>
            <a:off x="611188" y="3717032"/>
            <a:ext cx="3889375" cy="360660"/>
          </a:xfrm>
        </p:spPr>
        <p:txBody>
          <a:bodyPr lIns="0"/>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32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900" b="1" i="0" u="none" strike="noStrike" kern="1200" cap="none" spc="0" normalizeH="0" baseline="0" noProof="0" dirty="0">
                <a:ln>
                  <a:noFill/>
                </a:ln>
                <a:solidFill>
                  <a:schemeClr val="bg1"/>
                </a:solidFill>
                <a:effectLst/>
                <a:uLnTx/>
                <a:uFillTx/>
                <a:latin typeface="+mn-lt"/>
                <a:ea typeface="+mn-ea"/>
                <a:cs typeface="+mn-cs"/>
              </a:rPr>
              <a:t>Date</a:t>
            </a:r>
            <a:endParaRPr kumimoji="0" lang="en-GB" sz="900" b="1" i="0" u="none" strike="noStrike" kern="1200" cap="none" spc="0" normalizeH="0" baseline="0" noProof="0" dirty="0">
              <a:ln>
                <a:noFill/>
              </a:ln>
              <a:solidFill>
                <a:schemeClr val="bg1"/>
              </a:solidFill>
              <a:effectLst/>
              <a:uLnTx/>
              <a:uFillTx/>
              <a:latin typeface="+mn-lt"/>
              <a:ea typeface="+mn-ea"/>
              <a:cs typeface="+mn-cs"/>
            </a:endParaRPr>
          </a:p>
        </p:txBody>
      </p:sp>
      <p:sp>
        <p:nvSpPr>
          <p:cNvPr id="15" name="Title 1"/>
          <p:cNvSpPr>
            <a:spLocks noGrp="1"/>
          </p:cNvSpPr>
          <p:nvPr>
            <p:ph type="ctrTitle" hasCustomPrompt="1"/>
          </p:nvPr>
        </p:nvSpPr>
        <p:spPr>
          <a:xfrm>
            <a:off x="612000" y="1764000"/>
            <a:ext cx="7772400" cy="794519"/>
          </a:xfrm>
          <a:prstGeom prst="rect">
            <a:avLst/>
          </a:prstGeom>
        </p:spPr>
        <p:txBody>
          <a:bodyPr lIns="0" anchor="t" anchorCtr="0">
            <a:noAutofit/>
          </a:bodyPr>
          <a:lstStyle>
            <a:lvl1pPr algn="l">
              <a:defRPr sz="2200" b="1" baseline="0">
                <a:solidFill>
                  <a:schemeClr val="bg1"/>
                </a:solidFill>
                <a:latin typeface="Noto Sans" pitchFamily="34" charset="0"/>
                <a:ea typeface="Noto Sans" pitchFamily="34" charset="0"/>
              </a:defRPr>
            </a:lvl1pPr>
          </a:lstStyle>
          <a:p>
            <a:r>
              <a:rPr lang="en-US" dirty="0"/>
              <a:t>Title of presentation</a:t>
            </a:r>
            <a:endParaRPr lang="en-GB" dirty="0"/>
          </a:p>
        </p:txBody>
      </p:sp>
      <p:sp>
        <p:nvSpPr>
          <p:cNvPr id="18" name="Subtitle 2"/>
          <p:cNvSpPr>
            <a:spLocks noGrp="1"/>
          </p:cNvSpPr>
          <p:nvPr>
            <p:ph type="subTitle" idx="1" hasCustomPrompt="1"/>
          </p:nvPr>
        </p:nvSpPr>
        <p:spPr>
          <a:xfrm>
            <a:off x="612000" y="2702992"/>
            <a:ext cx="6400800" cy="1014040"/>
          </a:xfrm>
        </p:spPr>
        <p:txBody>
          <a:bodyPr lIns="0">
            <a:noAutofit/>
          </a:bodyPr>
          <a:lstStyle>
            <a:lvl1pPr marL="0" indent="0" algn="l">
              <a:spcAft>
                <a:spcPts val="0"/>
              </a:spcAft>
              <a:buNone/>
              <a:defRPr sz="11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Authors</a:t>
            </a:r>
            <a:endParaRPr lang="en-GB"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2000" y="450000"/>
            <a:ext cx="1980000" cy="666136"/>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5">
    <p:spTree>
      <p:nvGrpSpPr>
        <p:cNvPr id="1" name=""/>
        <p:cNvGrpSpPr/>
        <p:nvPr/>
      </p:nvGrpSpPr>
      <p:grpSpPr>
        <a:xfrm>
          <a:off x="0" y="0"/>
          <a:ext cx="0" cy="0"/>
          <a:chOff x="0" y="0"/>
          <a:chExt cx="0" cy="0"/>
        </a:xfrm>
      </p:grpSpPr>
      <p:sp>
        <p:nvSpPr>
          <p:cNvPr id="13" name="Rectangle 12"/>
          <p:cNvSpPr/>
          <p:nvPr userDrawn="1"/>
        </p:nvSpPr>
        <p:spPr>
          <a:xfrm>
            <a:off x="0" y="1619999"/>
            <a:ext cx="6804248" cy="41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7593363" y="1619999"/>
            <a:ext cx="356304" cy="414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6794840" y="1619999"/>
            <a:ext cx="794024" cy="414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7949667" y="1619999"/>
            <a:ext cx="1194333" cy="41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12000" y="1872001"/>
            <a:ext cx="5616184" cy="548888"/>
          </a:xfrm>
          <a:prstGeom prst="rect">
            <a:avLst/>
          </a:prstGeom>
        </p:spPr>
        <p:txBody>
          <a:bodyPr/>
          <a:lstStyle>
            <a:lvl1pPr algn="l">
              <a:defRPr sz="2200" b="1" baseline="0">
                <a:solidFill>
                  <a:schemeClr val="bg1"/>
                </a:solidFill>
                <a:latin typeface="Noto Sans" pitchFamily="34" charset="0"/>
                <a:ea typeface="Noto Sans" pitchFamily="34" charset="0"/>
              </a:defRPr>
            </a:lvl1pPr>
          </a:lstStyle>
          <a:p>
            <a:r>
              <a:rPr lang="en-US" dirty="0"/>
              <a:t>Title of presentation</a:t>
            </a:r>
            <a:endParaRPr lang="en-GB" dirty="0"/>
          </a:p>
        </p:txBody>
      </p:sp>
      <p:sp>
        <p:nvSpPr>
          <p:cNvPr id="3" name="Subtitle 2"/>
          <p:cNvSpPr>
            <a:spLocks noGrp="1"/>
          </p:cNvSpPr>
          <p:nvPr>
            <p:ph type="subTitle" idx="1" hasCustomPrompt="1"/>
          </p:nvPr>
        </p:nvSpPr>
        <p:spPr>
          <a:xfrm>
            <a:off x="612000" y="3096000"/>
            <a:ext cx="6400800" cy="765048"/>
          </a:xfrm>
        </p:spPr>
        <p:txBody>
          <a:bodyPr>
            <a:normAutofit/>
          </a:bodyPr>
          <a:lstStyle>
            <a:lvl1pPr marL="0" indent="0" algn="l">
              <a:spcAft>
                <a:spcPts val="0"/>
              </a:spcAft>
              <a:buNone/>
              <a:defRPr sz="1100" b="1"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Authors</a:t>
            </a:r>
          </a:p>
        </p:txBody>
      </p:sp>
      <p:sp>
        <p:nvSpPr>
          <p:cNvPr id="10" name="Picture Placeholder 9"/>
          <p:cNvSpPr>
            <a:spLocks noGrp="1"/>
          </p:cNvSpPr>
          <p:nvPr>
            <p:ph type="pic" sz="quarter" idx="10"/>
          </p:nvPr>
        </p:nvSpPr>
        <p:spPr>
          <a:xfrm>
            <a:off x="611188" y="6102000"/>
            <a:ext cx="2376487" cy="396000"/>
          </a:xfrm>
        </p:spPr>
        <p:txBody>
          <a:bodyPr>
            <a:normAutofit/>
          </a:bodyPr>
          <a:lstStyle>
            <a:lvl1pPr>
              <a:defRPr sz="1100"/>
            </a:lvl1pPr>
          </a:lstStyle>
          <a:p>
            <a:r>
              <a:rPr lang="en-US"/>
              <a:t>Click icon to add picture</a:t>
            </a:r>
            <a:endParaRPr lang="en-GB"/>
          </a:p>
        </p:txBody>
      </p:sp>
      <p:sp>
        <p:nvSpPr>
          <p:cNvPr id="11" name="Picture Placeholder 9"/>
          <p:cNvSpPr>
            <a:spLocks noGrp="1"/>
          </p:cNvSpPr>
          <p:nvPr>
            <p:ph type="pic" sz="quarter" idx="11"/>
          </p:nvPr>
        </p:nvSpPr>
        <p:spPr>
          <a:xfrm>
            <a:off x="3491880" y="6102000"/>
            <a:ext cx="2376487" cy="396000"/>
          </a:xfrm>
        </p:spPr>
        <p:txBody>
          <a:bodyPr>
            <a:normAutofit/>
          </a:bodyPr>
          <a:lstStyle>
            <a:lvl1pPr>
              <a:defRPr sz="1100"/>
            </a:lvl1pPr>
          </a:lstStyle>
          <a:p>
            <a:r>
              <a:rPr lang="en-US"/>
              <a:t>Click icon to add picture</a:t>
            </a:r>
            <a:endParaRPr lang="en-GB"/>
          </a:p>
        </p:txBody>
      </p:sp>
      <p:sp>
        <p:nvSpPr>
          <p:cNvPr id="16" name="Text Placeholder 15"/>
          <p:cNvSpPr>
            <a:spLocks noGrp="1"/>
          </p:cNvSpPr>
          <p:nvPr>
            <p:ph type="body" sz="quarter" idx="13" hasCustomPrompt="1"/>
          </p:nvPr>
        </p:nvSpPr>
        <p:spPr>
          <a:xfrm>
            <a:off x="611188" y="4004444"/>
            <a:ext cx="3889375" cy="360660"/>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32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900" b="1" i="0" u="none" strike="noStrike" kern="1200" cap="none" spc="0" normalizeH="0" baseline="0" noProof="0" dirty="0">
                <a:ln>
                  <a:noFill/>
                </a:ln>
                <a:solidFill>
                  <a:schemeClr val="bg1"/>
                </a:solidFill>
                <a:effectLst/>
                <a:uLnTx/>
                <a:uFillTx/>
                <a:latin typeface="+mn-lt"/>
                <a:ea typeface="+mn-ea"/>
                <a:cs typeface="+mn-cs"/>
              </a:rPr>
              <a:t>Date</a:t>
            </a:r>
            <a:endParaRPr kumimoji="0" lang="en-GB" sz="900" b="1" i="0" u="none" strike="noStrike" kern="1200" cap="none" spc="0" normalizeH="0" baseline="0" noProof="0" dirty="0">
              <a:ln>
                <a:noFill/>
              </a:ln>
              <a:solidFill>
                <a:schemeClr val="bg1"/>
              </a:solidFill>
              <a:effectLst/>
              <a:uLnTx/>
              <a:uFillTx/>
              <a:latin typeface="+mn-lt"/>
              <a:ea typeface="+mn-ea"/>
              <a:cs typeface="+mn-cs"/>
            </a:endParaRPr>
          </a:p>
        </p:txBody>
      </p:sp>
      <p:sp>
        <p:nvSpPr>
          <p:cNvPr id="12" name="Text Placeholder 11"/>
          <p:cNvSpPr>
            <a:spLocks noGrp="1"/>
          </p:cNvSpPr>
          <p:nvPr>
            <p:ph type="body" sz="quarter" idx="14" hasCustomPrompt="1"/>
          </p:nvPr>
        </p:nvSpPr>
        <p:spPr>
          <a:xfrm>
            <a:off x="611758" y="2430000"/>
            <a:ext cx="3888234" cy="576113"/>
          </a:xfrm>
        </p:spPr>
        <p:txBody>
          <a:bodyPr>
            <a:normAutofit/>
          </a:bodyPr>
          <a:lstStyle>
            <a:lvl1pPr marL="0" indent="0">
              <a:defRPr sz="1400" b="1" baseline="0">
                <a:solidFill>
                  <a:schemeClr val="bg1"/>
                </a:solidFill>
              </a:defRPr>
            </a:lvl1pPr>
          </a:lstStyle>
          <a:p>
            <a:pPr lvl="0"/>
            <a:r>
              <a:rPr lang="en-GB" dirty="0"/>
              <a:t>Subtitle of the presentation</a:t>
            </a:r>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2000" y="450000"/>
            <a:ext cx="1980000" cy="666136"/>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2">
    <p:bg>
      <p:bgRef idx="1001">
        <a:schemeClr val="bg1"/>
      </p:bgRef>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0" y="0"/>
            <a:ext cx="9144000" cy="6853238"/>
            <a:chOff x="0" y="0"/>
            <a:chExt cx="5760" cy="4317"/>
          </a:xfrm>
        </p:grpSpPr>
        <p:sp>
          <p:nvSpPr>
            <p:cNvPr id="6" name="AutoShape 3"/>
            <p:cNvSpPr>
              <a:spLocks noChangeAspect="1" noChangeArrowheads="1" noTextEdit="1"/>
            </p:cNvSpPr>
            <p:nvPr userDrawn="1"/>
          </p:nvSpPr>
          <p:spPr bwMode="auto">
            <a:xfrm>
              <a:off x="0" y="0"/>
              <a:ext cx="5760" cy="4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5"/>
            <p:cNvSpPr>
              <a:spLocks/>
            </p:cNvSpPr>
            <p:nvPr userDrawn="1"/>
          </p:nvSpPr>
          <p:spPr bwMode="auto">
            <a:xfrm>
              <a:off x="0" y="1027"/>
              <a:ext cx="4514" cy="3290"/>
            </a:xfrm>
            <a:custGeom>
              <a:avLst/>
              <a:gdLst>
                <a:gd name="T0" fmla="*/ 0 w 4514"/>
                <a:gd name="T1" fmla="*/ 3290 h 3290"/>
                <a:gd name="T2" fmla="*/ 4514 w 4514"/>
                <a:gd name="T3" fmla="*/ 3290 h 3290"/>
                <a:gd name="T4" fmla="*/ 4046 w 4514"/>
                <a:gd name="T5" fmla="*/ 1845 h 3290"/>
                <a:gd name="T6" fmla="*/ 0 w 4514"/>
                <a:gd name="T7" fmla="*/ 0 h 3290"/>
                <a:gd name="T8" fmla="*/ 0 w 4514"/>
                <a:gd name="T9" fmla="*/ 3290 h 3290"/>
              </a:gdLst>
              <a:ahLst/>
              <a:cxnLst>
                <a:cxn ang="0">
                  <a:pos x="T0" y="T1"/>
                </a:cxn>
                <a:cxn ang="0">
                  <a:pos x="T2" y="T3"/>
                </a:cxn>
                <a:cxn ang="0">
                  <a:pos x="T4" y="T5"/>
                </a:cxn>
                <a:cxn ang="0">
                  <a:pos x="T6" y="T7"/>
                </a:cxn>
                <a:cxn ang="0">
                  <a:pos x="T8" y="T9"/>
                </a:cxn>
              </a:cxnLst>
              <a:rect l="0" t="0" r="r" b="b"/>
              <a:pathLst>
                <a:path w="4514" h="3290">
                  <a:moveTo>
                    <a:pt x="0" y="3290"/>
                  </a:moveTo>
                  <a:lnTo>
                    <a:pt x="4514" y="3290"/>
                  </a:lnTo>
                  <a:lnTo>
                    <a:pt x="4046" y="1845"/>
                  </a:lnTo>
                  <a:lnTo>
                    <a:pt x="0" y="0"/>
                  </a:lnTo>
                  <a:lnTo>
                    <a:pt x="0" y="329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6"/>
            <p:cNvSpPr>
              <a:spLocks/>
            </p:cNvSpPr>
            <p:nvPr userDrawn="1"/>
          </p:nvSpPr>
          <p:spPr bwMode="auto">
            <a:xfrm>
              <a:off x="4044" y="0"/>
              <a:ext cx="1716" cy="2876"/>
            </a:xfrm>
            <a:custGeom>
              <a:avLst/>
              <a:gdLst>
                <a:gd name="T0" fmla="*/ 1716 w 1716"/>
                <a:gd name="T1" fmla="*/ 0 h 2876"/>
                <a:gd name="T2" fmla="*/ 460 w 1716"/>
                <a:gd name="T3" fmla="*/ 0 h 2876"/>
                <a:gd name="T4" fmla="*/ 0 w 1716"/>
                <a:gd name="T5" fmla="*/ 2876 h 2876"/>
                <a:gd name="T6" fmla="*/ 1716 w 1716"/>
                <a:gd name="T7" fmla="*/ 1731 h 2876"/>
                <a:gd name="T8" fmla="*/ 1716 w 1716"/>
                <a:gd name="T9" fmla="*/ 0 h 2876"/>
              </a:gdLst>
              <a:ahLst/>
              <a:cxnLst>
                <a:cxn ang="0">
                  <a:pos x="T0" y="T1"/>
                </a:cxn>
                <a:cxn ang="0">
                  <a:pos x="T2" y="T3"/>
                </a:cxn>
                <a:cxn ang="0">
                  <a:pos x="T4" y="T5"/>
                </a:cxn>
                <a:cxn ang="0">
                  <a:pos x="T6" y="T7"/>
                </a:cxn>
                <a:cxn ang="0">
                  <a:pos x="T8" y="T9"/>
                </a:cxn>
              </a:cxnLst>
              <a:rect l="0" t="0" r="r" b="b"/>
              <a:pathLst>
                <a:path w="1716" h="2876">
                  <a:moveTo>
                    <a:pt x="1716" y="0"/>
                  </a:moveTo>
                  <a:lnTo>
                    <a:pt x="460" y="0"/>
                  </a:lnTo>
                  <a:lnTo>
                    <a:pt x="0" y="2876"/>
                  </a:lnTo>
                  <a:lnTo>
                    <a:pt x="1716" y="1731"/>
                  </a:lnTo>
                  <a:lnTo>
                    <a:pt x="1716"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7"/>
            <p:cNvSpPr>
              <a:spLocks/>
            </p:cNvSpPr>
            <p:nvPr userDrawn="1"/>
          </p:nvSpPr>
          <p:spPr bwMode="auto">
            <a:xfrm>
              <a:off x="0" y="0"/>
              <a:ext cx="5318" cy="2878"/>
            </a:xfrm>
            <a:custGeom>
              <a:avLst/>
              <a:gdLst>
                <a:gd name="T0" fmla="*/ 0 w 5318"/>
                <a:gd name="T1" fmla="*/ 0 h 2878"/>
                <a:gd name="T2" fmla="*/ 0 w 5318"/>
                <a:gd name="T3" fmla="*/ 2420 h 2878"/>
                <a:gd name="T4" fmla="*/ 4044 w 5318"/>
                <a:gd name="T5" fmla="*/ 2878 h 2878"/>
                <a:gd name="T6" fmla="*/ 5318 w 5318"/>
                <a:gd name="T7" fmla="*/ 0 h 2878"/>
                <a:gd name="T8" fmla="*/ 0 w 5318"/>
                <a:gd name="T9" fmla="*/ 0 h 2878"/>
              </a:gdLst>
              <a:ahLst/>
              <a:cxnLst>
                <a:cxn ang="0">
                  <a:pos x="T0" y="T1"/>
                </a:cxn>
                <a:cxn ang="0">
                  <a:pos x="T2" y="T3"/>
                </a:cxn>
                <a:cxn ang="0">
                  <a:pos x="T4" y="T5"/>
                </a:cxn>
                <a:cxn ang="0">
                  <a:pos x="T6" y="T7"/>
                </a:cxn>
                <a:cxn ang="0">
                  <a:pos x="T8" y="T9"/>
                </a:cxn>
              </a:cxnLst>
              <a:rect l="0" t="0" r="r" b="b"/>
              <a:pathLst>
                <a:path w="5318" h="2878">
                  <a:moveTo>
                    <a:pt x="0" y="0"/>
                  </a:moveTo>
                  <a:lnTo>
                    <a:pt x="0" y="2420"/>
                  </a:lnTo>
                  <a:lnTo>
                    <a:pt x="4044" y="2878"/>
                  </a:lnTo>
                  <a:lnTo>
                    <a:pt x="5318" y="0"/>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8"/>
            <p:cNvSpPr>
              <a:spLocks/>
            </p:cNvSpPr>
            <p:nvPr userDrawn="1"/>
          </p:nvSpPr>
          <p:spPr bwMode="auto">
            <a:xfrm>
              <a:off x="4044" y="1653"/>
              <a:ext cx="1716" cy="2664"/>
            </a:xfrm>
            <a:custGeom>
              <a:avLst/>
              <a:gdLst>
                <a:gd name="T0" fmla="*/ 0 w 1716"/>
                <a:gd name="T1" fmla="*/ 1223 h 2664"/>
                <a:gd name="T2" fmla="*/ 466 w 1716"/>
                <a:gd name="T3" fmla="*/ 2664 h 2664"/>
                <a:gd name="T4" fmla="*/ 1716 w 1716"/>
                <a:gd name="T5" fmla="*/ 2664 h 2664"/>
                <a:gd name="T6" fmla="*/ 1716 w 1716"/>
                <a:gd name="T7" fmla="*/ 0 h 2664"/>
                <a:gd name="T8" fmla="*/ 0 w 1716"/>
                <a:gd name="T9" fmla="*/ 1223 h 2664"/>
              </a:gdLst>
              <a:ahLst/>
              <a:cxnLst>
                <a:cxn ang="0">
                  <a:pos x="T0" y="T1"/>
                </a:cxn>
                <a:cxn ang="0">
                  <a:pos x="T2" y="T3"/>
                </a:cxn>
                <a:cxn ang="0">
                  <a:pos x="T4" y="T5"/>
                </a:cxn>
                <a:cxn ang="0">
                  <a:pos x="T6" y="T7"/>
                </a:cxn>
                <a:cxn ang="0">
                  <a:pos x="T8" y="T9"/>
                </a:cxn>
              </a:cxnLst>
              <a:rect l="0" t="0" r="r" b="b"/>
              <a:pathLst>
                <a:path w="1716" h="2664">
                  <a:moveTo>
                    <a:pt x="0" y="1223"/>
                  </a:moveTo>
                  <a:lnTo>
                    <a:pt x="466" y="2664"/>
                  </a:lnTo>
                  <a:lnTo>
                    <a:pt x="1716" y="2664"/>
                  </a:lnTo>
                  <a:lnTo>
                    <a:pt x="1716" y="0"/>
                  </a:lnTo>
                  <a:lnTo>
                    <a:pt x="0" y="122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hasCustomPrompt="1"/>
          </p:nvPr>
        </p:nvSpPr>
        <p:spPr>
          <a:xfrm>
            <a:off x="612000" y="1620000"/>
            <a:ext cx="5544176" cy="2520000"/>
          </a:xfrm>
          <a:prstGeom prst="rect">
            <a:avLst/>
          </a:prstGeom>
        </p:spPr>
        <p:txBody>
          <a:bodyPr/>
          <a:lstStyle>
            <a:lvl1pPr algn="l">
              <a:defRPr sz="2200" b="1">
                <a:solidFill>
                  <a:schemeClr val="bg1"/>
                </a:solidFill>
              </a:defRPr>
            </a:lvl1pPr>
          </a:lstStyle>
          <a:p>
            <a:r>
              <a:rPr lang="en-US" dirty="0"/>
              <a:t>Section title</a:t>
            </a:r>
            <a:endParaRPr lang="en-GB" dirty="0"/>
          </a:p>
        </p:txBody>
      </p:sp>
      <p:cxnSp>
        <p:nvCxnSpPr>
          <p:cNvPr id="13" name="Straight Connector 12"/>
          <p:cNvCxnSpPr/>
          <p:nvPr userDrawn="1"/>
        </p:nvCxnSpPr>
        <p:spPr>
          <a:xfrm>
            <a:off x="612000" y="6300000"/>
            <a:ext cx="792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Date Placeholder 3"/>
          <p:cNvSpPr>
            <a:spLocks noGrp="1"/>
          </p:cNvSpPr>
          <p:nvPr>
            <p:ph type="dt" sz="half" idx="2"/>
          </p:nvPr>
        </p:nvSpPr>
        <p:spPr>
          <a:xfrm>
            <a:off x="6948000" y="6390000"/>
            <a:ext cx="1584000" cy="365125"/>
          </a:xfrm>
          <a:prstGeom prst="rect">
            <a:avLst/>
          </a:prstGeom>
        </p:spPr>
        <p:txBody>
          <a:bodyPr vert="horz" lIns="0" tIns="0" rIns="0" bIns="0" rtlCol="0" anchor="t" anchorCtr="0"/>
          <a:lstStyle>
            <a:lvl1pPr algn="r">
              <a:defRPr sz="750">
                <a:solidFill>
                  <a:schemeClr val="bg1"/>
                </a:solidFill>
              </a:defRPr>
            </a:lvl1pPr>
          </a:lstStyle>
          <a:p>
            <a:r>
              <a:rPr lang="en-US"/>
              <a:t>© Institute for Fiscal Studies  </a:t>
            </a:r>
            <a:endParaRPr lang="en-GB" dirty="0"/>
          </a:p>
        </p:txBody>
      </p:sp>
      <p:sp>
        <p:nvSpPr>
          <p:cNvPr id="15" name="Footer Placeholder 4"/>
          <p:cNvSpPr>
            <a:spLocks noGrp="1"/>
          </p:cNvSpPr>
          <p:nvPr>
            <p:ph type="ftr" sz="quarter" idx="3"/>
          </p:nvPr>
        </p:nvSpPr>
        <p:spPr>
          <a:xfrm>
            <a:off x="612000" y="6390000"/>
            <a:ext cx="2895600" cy="365125"/>
          </a:xfrm>
          <a:prstGeom prst="rect">
            <a:avLst/>
          </a:prstGeom>
        </p:spPr>
        <p:txBody>
          <a:bodyPr vert="horz" lIns="0" tIns="0" rIns="0" bIns="0" rtlCol="0" anchor="t" anchorCtr="0"/>
          <a:lstStyle>
            <a:lvl1pPr algn="l">
              <a:defRPr sz="750">
                <a:solidFill>
                  <a:schemeClr val="bg1"/>
                </a:solidFill>
              </a:defRPr>
            </a:lvl1pPr>
          </a:lstStyle>
          <a:p>
            <a:r>
              <a:rPr lang="en-GB"/>
              <a:t>Presentation title to go here</a:t>
            </a:r>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x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2000" y="593252"/>
            <a:ext cx="6552288" cy="404728"/>
          </a:xfrm>
          <a:prstGeom prst="rect">
            <a:avLst/>
          </a:prstGeom>
        </p:spPr>
        <p:txBody>
          <a:bodyPr lIns="0" rIns="0" anchor="t" anchorCtr="0">
            <a:noAutofit/>
          </a:bodyPr>
          <a:lstStyle>
            <a:lvl1pPr algn="l">
              <a:defRPr sz="2200" b="1">
                <a:solidFill>
                  <a:schemeClr val="accent2"/>
                </a:solidFill>
              </a:defRPr>
            </a:lvl1pPr>
          </a:lstStyle>
          <a:p>
            <a:r>
              <a:rPr lang="en-US" dirty="0"/>
              <a:t>Slide title</a:t>
            </a:r>
            <a:endParaRPr lang="en-GB" dirty="0"/>
          </a:p>
        </p:txBody>
      </p:sp>
      <p:sp>
        <p:nvSpPr>
          <p:cNvPr id="3" name="Content Placeholder 2"/>
          <p:cNvSpPr>
            <a:spLocks noGrp="1"/>
          </p:cNvSpPr>
          <p:nvPr>
            <p:ph idx="1" hasCustomPrompt="1"/>
          </p:nvPr>
        </p:nvSpPr>
        <p:spPr>
          <a:xfrm>
            <a:off x="612000" y="1584000"/>
            <a:ext cx="7920000" cy="4610461"/>
          </a:xfrm>
        </p:spPr>
        <p:txBody>
          <a:bodyPr lIns="0" tIns="0" rIns="0" bIns="0">
            <a:normAutofit/>
          </a:bodyPr>
          <a:lstStyle>
            <a:lvl1pPr marL="0" indent="0">
              <a:lnSpc>
                <a:spcPct val="110000"/>
              </a:lnSpc>
              <a:spcBef>
                <a:spcPts val="0"/>
              </a:spcBef>
              <a:spcAft>
                <a:spcPts val="1200"/>
              </a:spcAft>
              <a:defRPr sz="1800" b="1" baseline="0">
                <a:solidFill>
                  <a:schemeClr val="tx1"/>
                </a:solidFill>
                <a:latin typeface="+mn-lt"/>
              </a:defRPr>
            </a:lvl1pPr>
            <a:lvl2pPr marL="0" indent="0">
              <a:lnSpc>
                <a:spcPct val="110000"/>
              </a:lnSpc>
              <a:spcBef>
                <a:spcPts val="0"/>
              </a:spcBef>
              <a:spcAft>
                <a:spcPts val="1200"/>
              </a:spcAft>
              <a:buClr>
                <a:srgbClr val="7BAA1E"/>
              </a:buClr>
              <a:buFont typeface="Arial" pitchFamily="34" charset="0"/>
              <a:buNone/>
              <a:defRPr sz="1800" baseline="0">
                <a:solidFill>
                  <a:schemeClr val="tx1"/>
                </a:solidFill>
                <a:latin typeface="+mn-lt"/>
              </a:defRPr>
            </a:lvl2pPr>
            <a:lvl3pPr marL="288000" marR="0" indent="-288000" algn="l" defTabSz="914400" rtl="0" eaLnBrk="1" fontAlgn="auto" latinLnBrk="0" hangingPunct="1">
              <a:lnSpc>
                <a:spcPct val="110000"/>
              </a:lnSpc>
              <a:spcBef>
                <a:spcPts val="0"/>
              </a:spcBef>
              <a:spcAft>
                <a:spcPts val="1200"/>
              </a:spcAft>
              <a:buClr>
                <a:srgbClr val="7BAA1E"/>
              </a:buClr>
              <a:buSzTx/>
              <a:buFont typeface="Arial" panose="020B0604020202020204" pitchFamily="34" charset="0"/>
              <a:buChar char="•"/>
              <a:tabLst/>
              <a:defRPr sz="1800">
                <a:solidFill>
                  <a:schemeClr val="tx1"/>
                </a:solidFill>
                <a:latin typeface="+mn-lt"/>
              </a:defRPr>
            </a:lvl3pPr>
            <a:lvl4pPr marL="576000" indent="-288000">
              <a:lnSpc>
                <a:spcPct val="110000"/>
              </a:lnSpc>
              <a:spcBef>
                <a:spcPts val="0"/>
              </a:spcBef>
              <a:spcAft>
                <a:spcPts val="1200"/>
              </a:spcAft>
              <a:buClr>
                <a:srgbClr val="7BAA1E"/>
              </a:buClr>
              <a:buFont typeface="Noto Sans" pitchFamily="34" charset="0"/>
              <a:buChar char="‒"/>
              <a:defRPr sz="1800">
                <a:solidFill>
                  <a:schemeClr val="tx1"/>
                </a:solidFill>
                <a:latin typeface="+mn-lt"/>
              </a:defRPr>
            </a:lvl4pPr>
            <a:lvl5pPr marL="864000" indent="-288000">
              <a:lnSpc>
                <a:spcPct val="110000"/>
              </a:lnSpc>
              <a:spcBef>
                <a:spcPts val="0"/>
              </a:spcBef>
              <a:spcAft>
                <a:spcPts val="1200"/>
              </a:spcAft>
              <a:buClr>
                <a:srgbClr val="7BAA1E"/>
              </a:buClr>
              <a:buFont typeface="Noto Sans" pitchFamily="34" charset="0"/>
              <a:buChar char="‒"/>
              <a:defRPr sz="1800">
                <a:solidFill>
                  <a:schemeClr val="tx1"/>
                </a:solidFill>
                <a:latin typeface="+mn-lt"/>
              </a:defRPr>
            </a:lvl5pPr>
          </a:lstStyle>
          <a:p>
            <a:pPr lvl="0"/>
            <a:r>
              <a:rPr lang="en-US" dirty="0"/>
              <a:t>Subheading style. Click “Increase list level” for body and bullet styles</a:t>
            </a:r>
          </a:p>
          <a:p>
            <a:pPr lvl="1"/>
            <a:r>
              <a:rPr lang="en-US" dirty="0"/>
              <a:t>Body text style</a:t>
            </a:r>
          </a:p>
          <a:p>
            <a:pPr lvl="2"/>
            <a:r>
              <a:rPr lang="en-US" dirty="0"/>
              <a:t>First level bullet</a:t>
            </a:r>
          </a:p>
          <a:p>
            <a:pPr lvl="3"/>
            <a:r>
              <a:rPr lang="en-US" dirty="0"/>
              <a:t>Second level bullet</a:t>
            </a:r>
          </a:p>
          <a:p>
            <a:pPr lvl="4"/>
            <a:r>
              <a:rPr lang="en-US" dirty="0"/>
              <a:t>Third level bullet</a:t>
            </a:r>
          </a:p>
          <a:p>
            <a:pPr lvl="4"/>
            <a:endParaRPr lang="en-GB" dirty="0"/>
          </a:p>
          <a:p>
            <a:pPr lvl="2"/>
            <a:endParaRPr lang="en-US" dirty="0"/>
          </a:p>
          <a:p>
            <a:pPr lvl="3"/>
            <a:endParaRPr lang="en-US" dirty="0"/>
          </a:p>
        </p:txBody>
      </p:sp>
      <p:cxnSp>
        <p:nvCxnSpPr>
          <p:cNvPr id="9" name="Straight Connector 8"/>
          <p:cNvCxnSpPr/>
          <p:nvPr userDrawn="1"/>
        </p:nvCxnSpPr>
        <p:spPr>
          <a:xfrm>
            <a:off x="612000" y="6300000"/>
            <a:ext cx="792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2000" y="594000"/>
            <a:ext cx="6336264" cy="404728"/>
          </a:xfrm>
          <a:prstGeom prst="rect">
            <a:avLst/>
          </a:prstGeom>
        </p:spPr>
        <p:txBody>
          <a:bodyPr/>
          <a:lstStyle>
            <a:lvl1pPr algn="l">
              <a:defRPr sz="2200" b="1">
                <a:solidFill>
                  <a:schemeClr val="accent2"/>
                </a:solidFill>
              </a:defRPr>
            </a:lvl1pPr>
          </a:lstStyle>
          <a:p>
            <a:r>
              <a:rPr lang="en-US" dirty="0"/>
              <a:t>Image slide</a:t>
            </a:r>
            <a:endParaRPr lang="en-GB" dirty="0"/>
          </a:p>
        </p:txBody>
      </p:sp>
      <p:sp>
        <p:nvSpPr>
          <p:cNvPr id="3" name="Content Placeholder 2"/>
          <p:cNvSpPr>
            <a:spLocks noGrp="1"/>
          </p:cNvSpPr>
          <p:nvPr>
            <p:ph idx="1" hasCustomPrompt="1"/>
          </p:nvPr>
        </p:nvSpPr>
        <p:spPr>
          <a:xfrm>
            <a:off x="612000" y="1620001"/>
            <a:ext cx="7920000" cy="4401387"/>
          </a:xfrm>
          <a:solidFill>
            <a:srgbClr val="FFCCFF"/>
          </a:solidFill>
        </p:spPr>
        <p:txBody>
          <a:bodyPr>
            <a:normAutofit/>
          </a:bodyPr>
          <a:lstStyle>
            <a:lvl1pPr>
              <a:spcBef>
                <a:spcPts val="0"/>
              </a:spcBef>
              <a:spcAft>
                <a:spcPts val="1200"/>
              </a:spcAft>
              <a:defRPr sz="1200" b="0" baseline="0">
                <a:solidFill>
                  <a:srgbClr val="FF00FF"/>
                </a:solidFill>
              </a:defRPr>
            </a:lvl1pPr>
            <a:lvl2pPr marL="0" indent="-288000">
              <a:spcBef>
                <a:spcPts val="0"/>
              </a:spcBef>
              <a:spcAft>
                <a:spcPts val="1200"/>
              </a:spcAft>
              <a:buClr>
                <a:srgbClr val="7BAA1E"/>
              </a:buClr>
              <a:buFont typeface="Arial" pitchFamily="34" charset="0"/>
              <a:buChar char="•"/>
              <a:defRPr sz="1800" baseline="0">
                <a:solidFill>
                  <a:schemeClr val="tx1"/>
                </a:solidFill>
              </a:defRPr>
            </a:lvl2pPr>
            <a:lvl3pPr marL="288000" marR="0" indent="-576000" algn="l" defTabSz="914400" rtl="0" eaLnBrk="1" fontAlgn="auto" latinLnBrk="0" hangingPunct="1">
              <a:lnSpc>
                <a:spcPct val="100000"/>
              </a:lnSpc>
              <a:spcBef>
                <a:spcPts val="0"/>
              </a:spcBef>
              <a:spcAft>
                <a:spcPts val="1200"/>
              </a:spcAft>
              <a:buClr>
                <a:srgbClr val="7BAA1E"/>
              </a:buClr>
              <a:buSzTx/>
              <a:buFont typeface="Noto Sans" pitchFamily="34" charset="0"/>
              <a:buChar char="‒"/>
              <a:tabLst/>
              <a:defRPr sz="1800">
                <a:solidFill>
                  <a:schemeClr val="tx1"/>
                </a:solidFill>
              </a:defRPr>
            </a:lvl3pPr>
            <a:lvl4pPr marL="0" indent="0" algn="l">
              <a:spcBef>
                <a:spcPts val="0"/>
              </a:spcBef>
              <a:spcAft>
                <a:spcPts val="1200"/>
              </a:spcAft>
              <a:buNone/>
              <a:defRPr sz="1200" baseline="0">
                <a:solidFill>
                  <a:srgbClr val="FF00FF"/>
                </a:solidFill>
              </a:defRPr>
            </a:lvl4pPr>
            <a:lvl5pPr>
              <a:spcBef>
                <a:spcPts val="0"/>
              </a:spcBef>
              <a:spcAft>
                <a:spcPts val="1200"/>
              </a:spcAft>
              <a:defRPr sz="1800">
                <a:solidFill>
                  <a:schemeClr val="tx1"/>
                </a:solidFill>
              </a:defRPr>
            </a:lvl5pPr>
          </a:lstStyle>
          <a:p>
            <a:pPr lvl="0"/>
            <a:r>
              <a:rPr lang="en-US" dirty="0"/>
              <a:t>Image goes here – click the “Pictures” icon below (bottom left of the group of icons) and pick a file to insert.</a:t>
            </a:r>
          </a:p>
        </p:txBody>
      </p:sp>
      <p:cxnSp>
        <p:nvCxnSpPr>
          <p:cNvPr id="9" name="Straight Connector 8"/>
          <p:cNvCxnSpPr/>
          <p:nvPr userDrawn="1"/>
        </p:nvCxnSpPr>
        <p:spPr>
          <a:xfrm>
            <a:off x="612000" y="6300000"/>
            <a:ext cx="792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9948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slid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2000" y="594000"/>
            <a:ext cx="6336264" cy="404728"/>
          </a:xfrm>
          <a:prstGeom prst="rect">
            <a:avLst/>
          </a:prstGeom>
        </p:spPr>
        <p:txBody>
          <a:bodyPr/>
          <a:lstStyle>
            <a:lvl1pPr algn="l">
              <a:defRPr sz="2200" b="1">
                <a:solidFill>
                  <a:schemeClr val="accent2"/>
                </a:solidFill>
              </a:defRPr>
            </a:lvl1pPr>
          </a:lstStyle>
          <a:p>
            <a:r>
              <a:rPr lang="en-US" dirty="0"/>
              <a:t>Image slide with caption</a:t>
            </a:r>
            <a:endParaRPr lang="en-GB" dirty="0"/>
          </a:p>
        </p:txBody>
      </p:sp>
      <p:sp>
        <p:nvSpPr>
          <p:cNvPr id="3" name="Content Placeholder 2"/>
          <p:cNvSpPr>
            <a:spLocks noGrp="1"/>
          </p:cNvSpPr>
          <p:nvPr>
            <p:ph idx="1" hasCustomPrompt="1"/>
          </p:nvPr>
        </p:nvSpPr>
        <p:spPr>
          <a:xfrm>
            <a:off x="612000" y="1620001"/>
            <a:ext cx="7920000" cy="3753215"/>
          </a:xfrm>
          <a:solidFill>
            <a:srgbClr val="FFCCFF"/>
          </a:solidFill>
        </p:spPr>
        <p:txBody>
          <a:bodyPr>
            <a:normAutofit/>
          </a:bodyPr>
          <a:lstStyle>
            <a:lvl1pPr>
              <a:spcBef>
                <a:spcPts val="0"/>
              </a:spcBef>
              <a:spcAft>
                <a:spcPts val="1200"/>
              </a:spcAft>
              <a:defRPr sz="1200" b="0" baseline="0">
                <a:solidFill>
                  <a:srgbClr val="FF00FF"/>
                </a:solidFill>
              </a:defRPr>
            </a:lvl1pPr>
            <a:lvl2pPr marL="0" indent="-288000">
              <a:spcBef>
                <a:spcPts val="0"/>
              </a:spcBef>
              <a:spcAft>
                <a:spcPts val="1200"/>
              </a:spcAft>
              <a:buClr>
                <a:srgbClr val="7BAA1E"/>
              </a:buClr>
              <a:buFont typeface="Arial" pitchFamily="34" charset="0"/>
              <a:buChar char="•"/>
              <a:defRPr sz="1800" baseline="0">
                <a:solidFill>
                  <a:schemeClr val="tx1"/>
                </a:solidFill>
              </a:defRPr>
            </a:lvl2pPr>
            <a:lvl3pPr marL="288000" marR="0" indent="-576000" algn="l" defTabSz="914400" rtl="0" eaLnBrk="1" fontAlgn="auto" latinLnBrk="0" hangingPunct="1">
              <a:lnSpc>
                <a:spcPct val="100000"/>
              </a:lnSpc>
              <a:spcBef>
                <a:spcPts val="0"/>
              </a:spcBef>
              <a:spcAft>
                <a:spcPts val="1200"/>
              </a:spcAft>
              <a:buClr>
                <a:srgbClr val="7BAA1E"/>
              </a:buClr>
              <a:buSzTx/>
              <a:buFont typeface="Noto Sans" pitchFamily="34" charset="0"/>
              <a:buChar char="‒"/>
              <a:tabLst/>
              <a:defRPr sz="1800">
                <a:solidFill>
                  <a:schemeClr val="tx1"/>
                </a:solidFill>
              </a:defRPr>
            </a:lvl3pPr>
            <a:lvl4pPr marL="0" indent="0" algn="l">
              <a:spcBef>
                <a:spcPts val="0"/>
              </a:spcBef>
              <a:spcAft>
                <a:spcPts val="1200"/>
              </a:spcAft>
              <a:buNone/>
              <a:defRPr sz="1200" baseline="0">
                <a:solidFill>
                  <a:srgbClr val="FF00FF"/>
                </a:solidFill>
              </a:defRPr>
            </a:lvl4pPr>
            <a:lvl5pPr>
              <a:spcBef>
                <a:spcPts val="0"/>
              </a:spcBef>
              <a:spcAft>
                <a:spcPts val="1200"/>
              </a:spcAft>
              <a:defRPr sz="1800">
                <a:solidFill>
                  <a:schemeClr val="tx1"/>
                </a:solidFill>
              </a:defRPr>
            </a:lvl5pPr>
          </a:lstStyle>
          <a:p>
            <a:pPr lvl="0"/>
            <a:r>
              <a:rPr lang="en-US" dirty="0"/>
              <a:t>Image goes here – click the “Pictures” icon below (bottom left of the group of icons) and pick a file to insert.</a:t>
            </a:r>
          </a:p>
        </p:txBody>
      </p:sp>
      <p:cxnSp>
        <p:nvCxnSpPr>
          <p:cNvPr id="9" name="Straight Connector 8"/>
          <p:cNvCxnSpPr/>
          <p:nvPr userDrawn="1"/>
        </p:nvCxnSpPr>
        <p:spPr>
          <a:xfrm>
            <a:off x="612000" y="6300000"/>
            <a:ext cx="792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Content Placeholder 9"/>
          <p:cNvSpPr>
            <a:spLocks noGrp="1"/>
          </p:cNvSpPr>
          <p:nvPr>
            <p:ph sz="quarter" idx="13" hasCustomPrompt="1"/>
          </p:nvPr>
        </p:nvSpPr>
        <p:spPr>
          <a:xfrm>
            <a:off x="611188" y="5516563"/>
            <a:ext cx="7921625" cy="504825"/>
          </a:xfrm>
        </p:spPr>
        <p:txBody>
          <a:bodyPr>
            <a:normAutofit/>
          </a:bodyPr>
          <a:lstStyle>
            <a:lvl1pPr>
              <a:defRPr sz="1500" b="0" baseline="0">
                <a:solidFill>
                  <a:schemeClr val="tx1"/>
                </a:solidFill>
              </a:defRPr>
            </a:lvl1pPr>
          </a:lstStyle>
          <a:p>
            <a:pPr lvl="0"/>
            <a:r>
              <a:rPr lang="en-US" dirty="0"/>
              <a:t>Caption copy style. The caption for the picture can go here. </a:t>
            </a:r>
            <a:endParaRPr lang="en-GB" dirty="0"/>
          </a:p>
        </p:txBody>
      </p:sp>
    </p:spTree>
    <p:extLst>
      <p:ext uri="{BB962C8B-B14F-4D97-AF65-F5344CB8AC3E}">
        <p14:creationId xmlns:p14="http://schemas.microsoft.com/office/powerpoint/2010/main" val="336490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slide multiple">
    <p:spTree>
      <p:nvGrpSpPr>
        <p:cNvPr id="1" name=""/>
        <p:cNvGrpSpPr/>
        <p:nvPr/>
      </p:nvGrpSpPr>
      <p:grpSpPr>
        <a:xfrm>
          <a:off x="0" y="0"/>
          <a:ext cx="0" cy="0"/>
          <a:chOff x="0" y="0"/>
          <a:chExt cx="0" cy="0"/>
        </a:xfrm>
      </p:grpSpPr>
      <p:sp>
        <p:nvSpPr>
          <p:cNvPr id="17" name="Content Placeholder 9"/>
          <p:cNvSpPr>
            <a:spLocks noGrp="1"/>
          </p:cNvSpPr>
          <p:nvPr>
            <p:ph sz="quarter" idx="18" hasCustomPrompt="1"/>
          </p:nvPr>
        </p:nvSpPr>
        <p:spPr>
          <a:xfrm>
            <a:off x="4642625" y="3861048"/>
            <a:ext cx="3889375" cy="2160588"/>
          </a:xfrm>
          <a:solidFill>
            <a:srgbClr val="FFCCFF"/>
          </a:solidFill>
        </p:spPr>
        <p:txBody>
          <a:bodyPr>
            <a:normAutofit/>
          </a:bodyPr>
          <a:lstStyle>
            <a:lvl1pPr marL="0" indent="0">
              <a:defRPr sz="1100" b="0" baseline="0">
                <a:solidFill>
                  <a:srgbClr val="FF00FF"/>
                </a:solidFill>
              </a:defRPr>
            </a:lvl1pPr>
          </a:lstStyle>
          <a:p>
            <a:pPr lvl="0"/>
            <a:r>
              <a:rPr lang="en-GB" dirty="0"/>
              <a:t>Image goes here – click the “Pictures” icon below (bottom left of the group of icons) and pick a file to insert.</a:t>
            </a:r>
          </a:p>
        </p:txBody>
      </p:sp>
      <p:sp>
        <p:nvSpPr>
          <p:cNvPr id="18" name="Content Placeholder 9"/>
          <p:cNvSpPr>
            <a:spLocks noGrp="1"/>
          </p:cNvSpPr>
          <p:nvPr>
            <p:ph sz="quarter" idx="19" hasCustomPrompt="1"/>
          </p:nvPr>
        </p:nvSpPr>
        <p:spPr>
          <a:xfrm>
            <a:off x="611188" y="3861048"/>
            <a:ext cx="3889375" cy="2160588"/>
          </a:xfrm>
          <a:solidFill>
            <a:srgbClr val="FFCCFF"/>
          </a:solidFill>
        </p:spPr>
        <p:txBody>
          <a:bodyPr>
            <a:normAutofit/>
          </a:bodyPr>
          <a:lstStyle>
            <a:lvl1pPr marL="0" indent="0">
              <a:defRPr sz="1100" b="0" baseline="0">
                <a:solidFill>
                  <a:srgbClr val="FF00FF"/>
                </a:solidFill>
              </a:defRPr>
            </a:lvl1pPr>
          </a:lstStyle>
          <a:p>
            <a:pPr lvl="0"/>
            <a:r>
              <a:rPr lang="en-GB" dirty="0"/>
              <a:t>Image goes here – click the “Pictures” icon below (bottom left of the group of icons) and pick a file to insert.</a:t>
            </a:r>
          </a:p>
        </p:txBody>
      </p:sp>
      <p:sp>
        <p:nvSpPr>
          <p:cNvPr id="16" name="Content Placeholder 9"/>
          <p:cNvSpPr>
            <a:spLocks noGrp="1"/>
          </p:cNvSpPr>
          <p:nvPr>
            <p:ph sz="quarter" idx="17" hasCustomPrompt="1"/>
          </p:nvPr>
        </p:nvSpPr>
        <p:spPr>
          <a:xfrm>
            <a:off x="4642625" y="1628452"/>
            <a:ext cx="3889375" cy="2160588"/>
          </a:xfrm>
          <a:solidFill>
            <a:srgbClr val="FFCCFF"/>
          </a:solidFill>
        </p:spPr>
        <p:txBody>
          <a:bodyPr>
            <a:normAutofit/>
          </a:bodyPr>
          <a:lstStyle>
            <a:lvl1pPr marL="0" indent="0">
              <a:defRPr sz="1100" b="0" baseline="0">
                <a:solidFill>
                  <a:srgbClr val="FF00FF"/>
                </a:solidFill>
              </a:defRPr>
            </a:lvl1pPr>
          </a:lstStyle>
          <a:p>
            <a:pPr lvl="0"/>
            <a:r>
              <a:rPr lang="en-GB" dirty="0"/>
              <a:t>Image goes here – click the “Pictures” icon below (bottom left of the group of icons) and pick a file to insert.</a:t>
            </a:r>
          </a:p>
        </p:txBody>
      </p:sp>
      <p:sp>
        <p:nvSpPr>
          <p:cNvPr id="2" name="Title 1"/>
          <p:cNvSpPr>
            <a:spLocks noGrp="1"/>
          </p:cNvSpPr>
          <p:nvPr>
            <p:ph type="title" hasCustomPrompt="1"/>
          </p:nvPr>
        </p:nvSpPr>
        <p:spPr>
          <a:xfrm>
            <a:off x="612000" y="594000"/>
            <a:ext cx="6552288" cy="404728"/>
          </a:xfrm>
          <a:prstGeom prst="rect">
            <a:avLst/>
          </a:prstGeom>
        </p:spPr>
        <p:txBody>
          <a:bodyPr/>
          <a:lstStyle>
            <a:lvl1pPr algn="l">
              <a:defRPr sz="2200" b="1">
                <a:solidFill>
                  <a:schemeClr val="accent2"/>
                </a:solidFill>
              </a:defRPr>
            </a:lvl1pPr>
          </a:lstStyle>
          <a:p>
            <a:r>
              <a:rPr lang="en-US" dirty="0"/>
              <a:t>Multiple image slide</a:t>
            </a:r>
            <a:endParaRPr lang="en-GB" dirty="0"/>
          </a:p>
        </p:txBody>
      </p:sp>
      <p:cxnSp>
        <p:nvCxnSpPr>
          <p:cNvPr id="9" name="Straight Connector 8"/>
          <p:cNvCxnSpPr/>
          <p:nvPr userDrawn="1"/>
        </p:nvCxnSpPr>
        <p:spPr>
          <a:xfrm>
            <a:off x="612000" y="6300000"/>
            <a:ext cx="792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Content Placeholder 9"/>
          <p:cNvSpPr>
            <a:spLocks noGrp="1"/>
          </p:cNvSpPr>
          <p:nvPr>
            <p:ph sz="quarter" idx="13" hasCustomPrompt="1"/>
          </p:nvPr>
        </p:nvSpPr>
        <p:spPr>
          <a:xfrm>
            <a:off x="611188" y="1628452"/>
            <a:ext cx="3889375" cy="2160588"/>
          </a:xfrm>
          <a:solidFill>
            <a:srgbClr val="FFCCFF"/>
          </a:solidFill>
        </p:spPr>
        <p:txBody>
          <a:bodyPr>
            <a:normAutofit/>
          </a:bodyPr>
          <a:lstStyle>
            <a:lvl1pPr marL="0" indent="0">
              <a:defRPr sz="1100" b="0" baseline="0">
                <a:solidFill>
                  <a:srgbClr val="FF00FF"/>
                </a:solidFill>
              </a:defRPr>
            </a:lvl1pPr>
          </a:lstStyle>
          <a:p>
            <a:pPr lvl="0"/>
            <a:r>
              <a:rPr lang="en-GB" dirty="0"/>
              <a:t>Image goes here – click the “Pictures” icon below (bottom left of the group of icons) and pick a file to insert.</a:t>
            </a:r>
          </a:p>
        </p:txBody>
      </p:sp>
      <p:sp>
        <p:nvSpPr>
          <p:cNvPr id="13" name="Date Placeholder 3"/>
          <p:cNvSpPr>
            <a:spLocks noGrp="1"/>
          </p:cNvSpPr>
          <p:nvPr>
            <p:ph type="dt" sz="half" idx="2"/>
          </p:nvPr>
        </p:nvSpPr>
        <p:spPr>
          <a:xfrm>
            <a:off x="6948000" y="6390000"/>
            <a:ext cx="1584000" cy="365125"/>
          </a:xfrm>
          <a:prstGeom prst="rect">
            <a:avLst/>
          </a:prstGeom>
        </p:spPr>
        <p:txBody>
          <a:bodyPr vert="horz" lIns="0" tIns="0" rIns="0" bIns="0" rtlCol="0" anchor="t" anchorCtr="0"/>
          <a:lstStyle>
            <a:lvl1pPr algn="r">
              <a:defRPr sz="750">
                <a:solidFill>
                  <a:schemeClr val="tx2"/>
                </a:solidFill>
              </a:defRPr>
            </a:lvl1pPr>
          </a:lstStyle>
          <a:p>
            <a:r>
              <a:rPr lang="en-US" dirty="0"/>
              <a:t>©Institute for Fiscal Studies  </a:t>
            </a:r>
            <a:endParaRPr lang="en-GB" dirty="0"/>
          </a:p>
        </p:txBody>
      </p:sp>
      <p:sp>
        <p:nvSpPr>
          <p:cNvPr id="15" name="Footer Placeholder 4"/>
          <p:cNvSpPr>
            <a:spLocks noGrp="1"/>
          </p:cNvSpPr>
          <p:nvPr>
            <p:ph type="ftr" sz="quarter" idx="3"/>
          </p:nvPr>
        </p:nvSpPr>
        <p:spPr>
          <a:xfrm>
            <a:off x="612000" y="6390000"/>
            <a:ext cx="2895600" cy="365125"/>
          </a:xfrm>
          <a:prstGeom prst="rect">
            <a:avLst/>
          </a:prstGeom>
        </p:spPr>
        <p:txBody>
          <a:bodyPr vert="horz" lIns="0" tIns="0" rIns="0" bIns="0" rtlCol="0" anchor="t" anchorCtr="0"/>
          <a:lstStyle>
            <a:lvl1pPr algn="l">
              <a:defRPr sz="750">
                <a:solidFill>
                  <a:schemeClr val="tx2"/>
                </a:solidFill>
              </a:defRPr>
            </a:lvl1pPr>
          </a:lstStyle>
          <a:p>
            <a:r>
              <a:rPr lang="en-GB" dirty="0"/>
              <a:t>Presentation title to go here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slide full p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cxnSp>
        <p:nvCxnSpPr>
          <p:cNvPr id="9" name="Straight Connector 8"/>
          <p:cNvCxnSpPr/>
          <p:nvPr userDrawn="1"/>
        </p:nvCxnSpPr>
        <p:spPr>
          <a:xfrm>
            <a:off x="612000" y="6300000"/>
            <a:ext cx="792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p:cNvSpPr>
            <a:spLocks noGrp="1"/>
          </p:cNvSpPr>
          <p:nvPr>
            <p:ph type="dt" sz="half" idx="2"/>
          </p:nvPr>
        </p:nvSpPr>
        <p:spPr>
          <a:xfrm>
            <a:off x="6948000" y="6390000"/>
            <a:ext cx="1584000" cy="365125"/>
          </a:xfrm>
          <a:prstGeom prst="rect">
            <a:avLst/>
          </a:prstGeom>
        </p:spPr>
        <p:txBody>
          <a:bodyPr vert="horz" lIns="0" tIns="0" rIns="0" bIns="0" rtlCol="0" anchor="t" anchorCtr="0"/>
          <a:lstStyle>
            <a:lvl1pPr algn="r">
              <a:defRPr sz="750">
                <a:solidFill>
                  <a:schemeClr val="bg1"/>
                </a:solidFill>
              </a:defRPr>
            </a:lvl1pPr>
          </a:lstStyle>
          <a:p>
            <a:r>
              <a:rPr lang="en-US"/>
              <a:t>© Institute for Fiscal Studies  </a:t>
            </a:r>
            <a:endParaRPr lang="en-GB" dirty="0"/>
          </a:p>
        </p:txBody>
      </p:sp>
      <p:sp>
        <p:nvSpPr>
          <p:cNvPr id="15" name="Footer Placeholder 4"/>
          <p:cNvSpPr>
            <a:spLocks noGrp="1"/>
          </p:cNvSpPr>
          <p:nvPr>
            <p:ph type="ftr" sz="quarter" idx="3"/>
          </p:nvPr>
        </p:nvSpPr>
        <p:spPr>
          <a:xfrm>
            <a:off x="612000" y="6390000"/>
            <a:ext cx="2895600" cy="365125"/>
          </a:xfrm>
          <a:prstGeom prst="rect">
            <a:avLst/>
          </a:prstGeom>
        </p:spPr>
        <p:txBody>
          <a:bodyPr vert="horz" lIns="0" tIns="0" rIns="0" bIns="0" rtlCol="0" anchor="t" anchorCtr="0"/>
          <a:lstStyle>
            <a:lvl1pPr algn="l">
              <a:defRPr sz="750">
                <a:solidFill>
                  <a:schemeClr val="bg1"/>
                </a:solidFill>
              </a:defRPr>
            </a:lvl1pPr>
          </a:lstStyle>
          <a:p>
            <a:r>
              <a:rPr lang="en-GB"/>
              <a:t>Presentation title to go here</a:t>
            </a:r>
            <a:endParaRPr lang="en-GB" dirty="0"/>
          </a:p>
        </p:txBody>
      </p:sp>
    </p:spTree>
    <p:extLst>
      <p:ext uri="{BB962C8B-B14F-4D97-AF65-F5344CB8AC3E}">
        <p14:creationId xmlns:p14="http://schemas.microsoft.com/office/powerpoint/2010/main" val="820003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2000" y="714788"/>
            <a:ext cx="6336264" cy="404728"/>
          </a:xfrm>
          <a:prstGeom prst="rect">
            <a:avLst/>
          </a:prstGeom>
        </p:spPr>
        <p:txBody>
          <a:bodyPr/>
          <a:lstStyle>
            <a:lvl1pPr algn="l">
              <a:defRPr sz="1500" b="1">
                <a:solidFill>
                  <a:schemeClr val="tx1"/>
                </a:solidFill>
              </a:defRPr>
            </a:lvl1pPr>
          </a:lstStyle>
          <a:p>
            <a:r>
              <a:rPr lang="en-US" dirty="0"/>
              <a:t>Slide heading</a:t>
            </a:r>
            <a:endParaRPr lang="en-GB" dirty="0"/>
          </a:p>
        </p:txBody>
      </p:sp>
      <p:sp>
        <p:nvSpPr>
          <p:cNvPr id="3" name="Content Placeholder 2"/>
          <p:cNvSpPr>
            <a:spLocks noGrp="1"/>
          </p:cNvSpPr>
          <p:nvPr>
            <p:ph idx="1" hasCustomPrompt="1"/>
          </p:nvPr>
        </p:nvSpPr>
        <p:spPr>
          <a:xfrm>
            <a:off x="612000" y="1620000"/>
            <a:ext cx="7920000" cy="4525963"/>
          </a:xfrm>
        </p:spPr>
        <p:txBody>
          <a:bodyPr>
            <a:normAutofit/>
          </a:bodyPr>
          <a:lstStyle>
            <a:lvl1pPr>
              <a:spcBef>
                <a:spcPts val="0"/>
              </a:spcBef>
              <a:spcAft>
                <a:spcPts val="1200"/>
              </a:spcAft>
              <a:defRPr sz="1200" baseline="0">
                <a:solidFill>
                  <a:schemeClr val="tx1"/>
                </a:solidFill>
              </a:defRPr>
            </a:lvl1pPr>
            <a:lvl2pPr marL="0" indent="-288000">
              <a:spcBef>
                <a:spcPts val="0"/>
              </a:spcBef>
              <a:spcAft>
                <a:spcPts val="1200"/>
              </a:spcAft>
              <a:buClr>
                <a:srgbClr val="7BAA1E"/>
              </a:buClr>
              <a:buFont typeface="Arial" pitchFamily="34" charset="0"/>
              <a:buChar char="•"/>
              <a:defRPr sz="1800" baseline="0">
                <a:solidFill>
                  <a:schemeClr val="tx1"/>
                </a:solidFill>
              </a:defRPr>
            </a:lvl2pPr>
            <a:lvl3pPr marL="288000" marR="0" indent="-576000" algn="l" defTabSz="914400" rtl="0" eaLnBrk="1" fontAlgn="auto" latinLnBrk="0" hangingPunct="1">
              <a:lnSpc>
                <a:spcPct val="100000"/>
              </a:lnSpc>
              <a:spcBef>
                <a:spcPts val="0"/>
              </a:spcBef>
              <a:spcAft>
                <a:spcPts val="1200"/>
              </a:spcAft>
              <a:buClr>
                <a:srgbClr val="7BAA1E"/>
              </a:buClr>
              <a:buSzTx/>
              <a:buFont typeface="Noto Sans" pitchFamily="34" charset="0"/>
              <a:buChar char="‒"/>
              <a:tabLst/>
              <a:defRPr sz="1800">
                <a:solidFill>
                  <a:schemeClr val="tx1"/>
                </a:solidFill>
              </a:defRPr>
            </a:lvl3pPr>
            <a:lvl4pPr>
              <a:spcBef>
                <a:spcPts val="0"/>
              </a:spcBef>
              <a:spcAft>
                <a:spcPts val="1200"/>
              </a:spcAft>
              <a:buNone/>
              <a:defRPr sz="1800">
                <a:solidFill>
                  <a:schemeClr val="tx1"/>
                </a:solidFill>
              </a:defRPr>
            </a:lvl4pPr>
            <a:lvl5pPr>
              <a:spcBef>
                <a:spcPts val="0"/>
              </a:spcBef>
              <a:spcAft>
                <a:spcPts val="1200"/>
              </a:spcAft>
              <a:defRPr sz="1800">
                <a:solidFill>
                  <a:schemeClr val="tx1"/>
                </a:solidFill>
              </a:defRPr>
            </a:lvl5pPr>
          </a:lstStyle>
          <a:p>
            <a:pPr lvl="0"/>
            <a:r>
              <a:rPr lang="en-US" dirty="0"/>
              <a:t>Insert chart here. Click the chart icon (top middle in the icons below)</a:t>
            </a:r>
          </a:p>
        </p:txBody>
      </p:sp>
      <p:cxnSp>
        <p:nvCxnSpPr>
          <p:cNvPr id="9" name="Straight Connector 8"/>
          <p:cNvCxnSpPr/>
          <p:nvPr userDrawn="1"/>
        </p:nvCxnSpPr>
        <p:spPr>
          <a:xfrm>
            <a:off x="612000" y="6300000"/>
            <a:ext cx="7920000" cy="0"/>
          </a:xfrm>
          <a:prstGeom prst="line">
            <a:avLst/>
          </a:prstGeom>
          <a:ln>
            <a:solidFill>
              <a:srgbClr val="80808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rt Slid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2000" y="714788"/>
            <a:ext cx="6264256" cy="404728"/>
          </a:xfrm>
          <a:prstGeom prst="rect">
            <a:avLst/>
          </a:prstGeom>
        </p:spPr>
        <p:txBody>
          <a:bodyPr/>
          <a:lstStyle>
            <a:lvl1pPr algn="l">
              <a:defRPr sz="1500" b="1" baseline="0">
                <a:solidFill>
                  <a:schemeClr val="tx1"/>
                </a:solidFill>
              </a:defRPr>
            </a:lvl1pPr>
          </a:lstStyle>
          <a:p>
            <a:r>
              <a:rPr lang="en-US" dirty="0"/>
              <a:t>Slide heading</a:t>
            </a:r>
            <a:endParaRPr lang="en-GB" dirty="0"/>
          </a:p>
        </p:txBody>
      </p:sp>
      <p:sp>
        <p:nvSpPr>
          <p:cNvPr id="3" name="Content Placeholder 2"/>
          <p:cNvSpPr>
            <a:spLocks noGrp="1"/>
          </p:cNvSpPr>
          <p:nvPr>
            <p:ph idx="1" hasCustomPrompt="1"/>
          </p:nvPr>
        </p:nvSpPr>
        <p:spPr>
          <a:xfrm>
            <a:off x="611999" y="1620001"/>
            <a:ext cx="7919841" cy="3321167"/>
          </a:xfrm>
        </p:spPr>
        <p:txBody>
          <a:bodyPr>
            <a:normAutofit/>
          </a:bodyPr>
          <a:lstStyle>
            <a:lvl1pPr>
              <a:spcBef>
                <a:spcPts val="0"/>
              </a:spcBef>
              <a:spcAft>
                <a:spcPts val="1200"/>
              </a:spcAft>
              <a:defRPr sz="1200" baseline="0">
                <a:solidFill>
                  <a:schemeClr val="tx1"/>
                </a:solidFill>
              </a:defRPr>
            </a:lvl1pPr>
            <a:lvl2pPr marL="0" indent="-288000">
              <a:spcBef>
                <a:spcPts val="0"/>
              </a:spcBef>
              <a:spcAft>
                <a:spcPts val="1200"/>
              </a:spcAft>
              <a:buClr>
                <a:srgbClr val="7BAA1E"/>
              </a:buClr>
              <a:buFont typeface="Arial" pitchFamily="34" charset="0"/>
              <a:buChar char="•"/>
              <a:defRPr sz="1800" baseline="0">
                <a:solidFill>
                  <a:schemeClr val="tx1"/>
                </a:solidFill>
              </a:defRPr>
            </a:lvl2pPr>
            <a:lvl3pPr marL="288000" marR="0" indent="-576000" algn="l" defTabSz="914400" rtl="0" eaLnBrk="1" fontAlgn="auto" latinLnBrk="0" hangingPunct="1">
              <a:lnSpc>
                <a:spcPct val="100000"/>
              </a:lnSpc>
              <a:spcBef>
                <a:spcPts val="0"/>
              </a:spcBef>
              <a:spcAft>
                <a:spcPts val="1200"/>
              </a:spcAft>
              <a:buClr>
                <a:srgbClr val="7BAA1E"/>
              </a:buClr>
              <a:buSzTx/>
              <a:buFont typeface="Noto Sans" pitchFamily="34" charset="0"/>
              <a:buChar char="‒"/>
              <a:tabLst/>
              <a:defRPr sz="1800">
                <a:solidFill>
                  <a:schemeClr val="tx1"/>
                </a:solidFill>
              </a:defRPr>
            </a:lvl3pPr>
            <a:lvl4pPr>
              <a:spcBef>
                <a:spcPts val="0"/>
              </a:spcBef>
              <a:spcAft>
                <a:spcPts val="1200"/>
              </a:spcAft>
              <a:buNone/>
              <a:defRPr sz="1800">
                <a:solidFill>
                  <a:schemeClr val="tx1"/>
                </a:solidFill>
              </a:defRPr>
            </a:lvl4pPr>
            <a:lvl5pPr>
              <a:spcBef>
                <a:spcPts val="0"/>
              </a:spcBef>
              <a:spcAft>
                <a:spcPts val="1200"/>
              </a:spcAft>
              <a:defRPr sz="1800">
                <a:solidFill>
                  <a:schemeClr val="tx1"/>
                </a:solidFill>
              </a:defRPr>
            </a:lvl5pPr>
          </a:lstStyle>
          <a:p>
            <a:pPr lvl="0"/>
            <a:r>
              <a:rPr lang="en-US" dirty="0"/>
              <a:t>Insert chart here. Click the chart icon (top middle in the icons below)</a:t>
            </a:r>
          </a:p>
        </p:txBody>
      </p:sp>
      <p:cxnSp>
        <p:nvCxnSpPr>
          <p:cNvPr id="9" name="Straight Connector 8"/>
          <p:cNvCxnSpPr/>
          <p:nvPr userDrawn="1"/>
        </p:nvCxnSpPr>
        <p:spPr>
          <a:xfrm>
            <a:off x="612000" y="6300000"/>
            <a:ext cx="7920000" cy="0"/>
          </a:xfrm>
          <a:prstGeom prst="line">
            <a:avLst/>
          </a:prstGeom>
          <a:ln>
            <a:solidFill>
              <a:srgbClr val="808080"/>
            </a:solidFill>
          </a:ln>
        </p:spPr>
        <p:style>
          <a:lnRef idx="1">
            <a:schemeClr val="accent1"/>
          </a:lnRef>
          <a:fillRef idx="0">
            <a:schemeClr val="accent1"/>
          </a:fillRef>
          <a:effectRef idx="0">
            <a:schemeClr val="accent1"/>
          </a:effectRef>
          <a:fontRef idx="minor">
            <a:schemeClr val="tx1"/>
          </a:fontRef>
        </p:style>
      </p:cxnSp>
      <p:sp>
        <p:nvSpPr>
          <p:cNvPr id="10" name="Text Placeholder 9"/>
          <p:cNvSpPr>
            <a:spLocks noGrp="1"/>
          </p:cNvSpPr>
          <p:nvPr>
            <p:ph type="body" sz="quarter" idx="13" hasCustomPrompt="1"/>
          </p:nvPr>
        </p:nvSpPr>
        <p:spPr>
          <a:xfrm>
            <a:off x="611188" y="5031167"/>
            <a:ext cx="7920812" cy="1134683"/>
          </a:xfrm>
        </p:spPr>
        <p:txBody>
          <a:bodyPr>
            <a:normAutofit/>
          </a:bodyPr>
          <a:lstStyle>
            <a:lvl1pPr>
              <a:spcAft>
                <a:spcPts val="700"/>
              </a:spcAft>
              <a:defRPr sz="1000">
                <a:solidFill>
                  <a:schemeClr val="tx1"/>
                </a:solidFill>
              </a:defRPr>
            </a:lvl1pPr>
            <a:lvl2pPr marL="0" indent="0">
              <a:spcAft>
                <a:spcPts val="700"/>
              </a:spcAft>
              <a:buFont typeface="Arial" panose="020B0604020202020204" pitchFamily="34" charset="0"/>
              <a:buNone/>
              <a:defRPr sz="1000"/>
            </a:lvl2pPr>
            <a:lvl3pPr marL="171450" indent="-171450">
              <a:spcAft>
                <a:spcPts val="700"/>
              </a:spcAft>
              <a:buFont typeface="Arial" panose="020B0604020202020204" pitchFamily="34" charset="0"/>
              <a:buChar char="•"/>
              <a:defRPr sz="1000"/>
            </a:lvl3pPr>
          </a:lstStyle>
          <a:p>
            <a:pPr lvl="0"/>
            <a:r>
              <a:rPr lang="en-US" dirty="0"/>
              <a:t>Note: put notes and sources here.</a:t>
            </a:r>
          </a:p>
          <a:p>
            <a:pPr lvl="1"/>
            <a:r>
              <a:rPr lang="en-US" dirty="0"/>
              <a:t>Source: here</a:t>
            </a:r>
          </a:p>
          <a:p>
            <a:pPr lvl="2"/>
            <a:r>
              <a:rPr lang="en-US" dirty="0" err="1"/>
              <a:t>dfgdfgdfg</a:t>
            </a:r>
            <a:endParaRPr lang="en-GB"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rt Slide with not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2000" y="714788"/>
            <a:ext cx="6264256" cy="404728"/>
          </a:xfrm>
          <a:prstGeom prst="rect">
            <a:avLst/>
          </a:prstGeom>
        </p:spPr>
        <p:txBody>
          <a:bodyPr/>
          <a:lstStyle>
            <a:lvl1pPr algn="l">
              <a:defRPr sz="1500" b="1" baseline="0">
                <a:solidFill>
                  <a:schemeClr val="tx1"/>
                </a:solidFill>
              </a:defRPr>
            </a:lvl1pPr>
          </a:lstStyle>
          <a:p>
            <a:r>
              <a:rPr lang="en-US" dirty="0"/>
              <a:t>Slide heading</a:t>
            </a:r>
            <a:endParaRPr lang="en-GB" dirty="0"/>
          </a:p>
        </p:txBody>
      </p:sp>
      <p:sp>
        <p:nvSpPr>
          <p:cNvPr id="3" name="Content Placeholder 2"/>
          <p:cNvSpPr>
            <a:spLocks noGrp="1"/>
          </p:cNvSpPr>
          <p:nvPr>
            <p:ph idx="1" hasCustomPrompt="1"/>
          </p:nvPr>
        </p:nvSpPr>
        <p:spPr>
          <a:xfrm>
            <a:off x="3312000" y="1620001"/>
            <a:ext cx="5220000" cy="4545849"/>
          </a:xfrm>
        </p:spPr>
        <p:txBody>
          <a:bodyPr>
            <a:normAutofit/>
          </a:bodyPr>
          <a:lstStyle>
            <a:lvl1pPr>
              <a:spcBef>
                <a:spcPts val="0"/>
              </a:spcBef>
              <a:spcAft>
                <a:spcPts val="1200"/>
              </a:spcAft>
              <a:defRPr sz="1200" baseline="0">
                <a:solidFill>
                  <a:schemeClr val="tx1"/>
                </a:solidFill>
              </a:defRPr>
            </a:lvl1pPr>
            <a:lvl2pPr marL="0" indent="-288000">
              <a:spcBef>
                <a:spcPts val="0"/>
              </a:spcBef>
              <a:spcAft>
                <a:spcPts val="1200"/>
              </a:spcAft>
              <a:buClr>
                <a:srgbClr val="7BAA1E"/>
              </a:buClr>
              <a:buFont typeface="Arial" pitchFamily="34" charset="0"/>
              <a:buChar char="•"/>
              <a:defRPr sz="1800" baseline="0">
                <a:solidFill>
                  <a:schemeClr val="tx1"/>
                </a:solidFill>
              </a:defRPr>
            </a:lvl2pPr>
            <a:lvl3pPr marL="288000" marR="0" indent="-576000" algn="l" defTabSz="914400" rtl="0" eaLnBrk="1" fontAlgn="auto" latinLnBrk="0" hangingPunct="1">
              <a:lnSpc>
                <a:spcPct val="100000"/>
              </a:lnSpc>
              <a:spcBef>
                <a:spcPts val="0"/>
              </a:spcBef>
              <a:spcAft>
                <a:spcPts val="1200"/>
              </a:spcAft>
              <a:buClr>
                <a:srgbClr val="7BAA1E"/>
              </a:buClr>
              <a:buSzTx/>
              <a:buFont typeface="Noto Sans" pitchFamily="34" charset="0"/>
              <a:buChar char="‒"/>
              <a:tabLst/>
              <a:defRPr sz="1800">
                <a:solidFill>
                  <a:schemeClr val="tx1"/>
                </a:solidFill>
              </a:defRPr>
            </a:lvl3pPr>
            <a:lvl4pPr>
              <a:spcBef>
                <a:spcPts val="0"/>
              </a:spcBef>
              <a:spcAft>
                <a:spcPts val="1200"/>
              </a:spcAft>
              <a:buNone/>
              <a:defRPr sz="1800">
                <a:solidFill>
                  <a:schemeClr val="tx1"/>
                </a:solidFill>
              </a:defRPr>
            </a:lvl4pPr>
            <a:lvl5pPr>
              <a:spcBef>
                <a:spcPts val="0"/>
              </a:spcBef>
              <a:spcAft>
                <a:spcPts val="1200"/>
              </a:spcAft>
              <a:defRPr sz="1800">
                <a:solidFill>
                  <a:schemeClr val="tx1"/>
                </a:solidFill>
              </a:defRPr>
            </a:lvl5pPr>
          </a:lstStyle>
          <a:p>
            <a:pPr lvl="0"/>
            <a:r>
              <a:rPr lang="en-US" dirty="0"/>
              <a:t>Insert chart here. Click the chart icon (top middle in the icons below)</a:t>
            </a:r>
          </a:p>
        </p:txBody>
      </p:sp>
      <p:cxnSp>
        <p:nvCxnSpPr>
          <p:cNvPr id="9" name="Straight Connector 8"/>
          <p:cNvCxnSpPr/>
          <p:nvPr userDrawn="1"/>
        </p:nvCxnSpPr>
        <p:spPr>
          <a:xfrm>
            <a:off x="612000" y="6300000"/>
            <a:ext cx="7920000" cy="0"/>
          </a:xfrm>
          <a:prstGeom prst="line">
            <a:avLst/>
          </a:prstGeom>
          <a:ln>
            <a:solidFill>
              <a:srgbClr val="808080"/>
            </a:solidFill>
          </a:ln>
        </p:spPr>
        <p:style>
          <a:lnRef idx="1">
            <a:schemeClr val="accent1"/>
          </a:lnRef>
          <a:fillRef idx="0">
            <a:schemeClr val="accent1"/>
          </a:fillRef>
          <a:effectRef idx="0">
            <a:schemeClr val="accent1"/>
          </a:effectRef>
          <a:fontRef idx="minor">
            <a:schemeClr val="tx1"/>
          </a:fontRef>
        </p:style>
      </p:cxnSp>
      <p:sp>
        <p:nvSpPr>
          <p:cNvPr id="10" name="Text Placeholder 9"/>
          <p:cNvSpPr>
            <a:spLocks noGrp="1"/>
          </p:cNvSpPr>
          <p:nvPr>
            <p:ph type="body" sz="quarter" idx="13" hasCustomPrompt="1"/>
          </p:nvPr>
        </p:nvSpPr>
        <p:spPr>
          <a:xfrm>
            <a:off x="611188" y="1620001"/>
            <a:ext cx="2556000" cy="4545849"/>
          </a:xfrm>
        </p:spPr>
        <p:txBody>
          <a:bodyPr>
            <a:normAutofit/>
          </a:bodyPr>
          <a:lstStyle>
            <a:lvl1pPr marL="0" indent="0">
              <a:spcAft>
                <a:spcPts val="1050"/>
              </a:spcAft>
              <a:defRPr sz="1500">
                <a:solidFill>
                  <a:schemeClr val="tx1"/>
                </a:solidFill>
              </a:defRPr>
            </a:lvl1pPr>
            <a:lvl2pPr marL="0" indent="0">
              <a:spcAft>
                <a:spcPts val="1050"/>
              </a:spcAft>
              <a:buFont typeface="Arial" panose="020B0604020202020204" pitchFamily="34" charset="0"/>
              <a:buNone/>
              <a:defRPr sz="1500"/>
            </a:lvl2pPr>
            <a:lvl3pPr marL="216000" indent="-216000">
              <a:spcAft>
                <a:spcPts val="1050"/>
              </a:spcAft>
              <a:buFont typeface="Arial" panose="020B0604020202020204" pitchFamily="34" charset="0"/>
              <a:buChar char="•"/>
              <a:defRPr sz="1500"/>
            </a:lvl3pPr>
            <a:lvl4pPr marL="432000" indent="-216000">
              <a:spcAft>
                <a:spcPts val="1050"/>
              </a:spcAft>
              <a:defRPr sz="1500"/>
            </a:lvl4pPr>
            <a:lvl5pPr marL="648000" indent="-216000">
              <a:spcAft>
                <a:spcPts val="1050"/>
              </a:spcAft>
              <a:defRPr sz="1500"/>
            </a:lvl5pPr>
            <a:lvl6pPr marL="864000" indent="-216000">
              <a:spcAft>
                <a:spcPts val="1050"/>
              </a:spcAft>
              <a:defRPr sz="1500"/>
            </a:lvl6pPr>
          </a:lstStyle>
          <a:p>
            <a:pPr lvl="0"/>
            <a:r>
              <a:rPr lang="en-US" dirty="0"/>
              <a:t>Note: put notes and sources here.</a:t>
            </a:r>
          </a:p>
          <a:p>
            <a:pPr lvl="1"/>
            <a:r>
              <a:rPr lang="en-US" dirty="0"/>
              <a:t>Body text style</a:t>
            </a:r>
          </a:p>
          <a:p>
            <a:pPr lvl="2"/>
            <a:r>
              <a:rPr lang="en-US" dirty="0"/>
              <a:t>Bullet level 1</a:t>
            </a:r>
          </a:p>
          <a:p>
            <a:pPr lvl="3"/>
            <a:r>
              <a:rPr lang="en-US" dirty="0"/>
              <a:t>Bullet level 2</a:t>
            </a:r>
          </a:p>
          <a:p>
            <a:pPr lvl="4"/>
            <a:r>
              <a:rPr lang="en-US" dirty="0"/>
              <a:t>Bullet level 3</a:t>
            </a:r>
          </a:p>
          <a:p>
            <a:pPr lvl="5"/>
            <a:r>
              <a:rPr lang="en-US" dirty="0"/>
              <a:t>Bullet level 4</a:t>
            </a:r>
            <a:endParaRPr lang="en-GB" dirty="0"/>
          </a:p>
        </p:txBody>
      </p:sp>
    </p:spTree>
    <p:extLst>
      <p:ext uri="{BB962C8B-B14F-4D97-AF65-F5344CB8AC3E}">
        <p14:creationId xmlns:p14="http://schemas.microsoft.com/office/powerpoint/2010/main" val="1875670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cxnSp>
        <p:nvCxnSpPr>
          <p:cNvPr id="6" name="Straight Connector 5"/>
          <p:cNvCxnSpPr/>
          <p:nvPr userDrawn="1"/>
        </p:nvCxnSpPr>
        <p:spPr>
          <a:xfrm>
            <a:off x="612000" y="6300000"/>
            <a:ext cx="792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sz="quarter" idx="10"/>
          </p:nvPr>
        </p:nvSpPr>
        <p:spPr/>
        <p:txBody>
          <a:bodyPr/>
          <a:lstStyle>
            <a:lvl1pPr>
              <a:defRPr/>
            </a:lvl1pPr>
          </a:lstStyle>
          <a:p>
            <a:endParaRPr lang="en-GB"/>
          </a:p>
        </p:txBody>
      </p:sp>
      <p:sp>
        <p:nvSpPr>
          <p:cNvPr id="5" name="Date Placeholder 4"/>
          <p:cNvSpPr>
            <a:spLocks noGrp="1"/>
          </p:cNvSpPr>
          <p:nvPr>
            <p:ph type="dt" sz="half" idx="11"/>
          </p:nvPr>
        </p:nvSpPr>
        <p:spPr/>
        <p:txBody>
          <a:bodyPr/>
          <a:lstStyle>
            <a:lvl1pPr>
              <a:defRPr/>
            </a:lvl1pPr>
          </a:lstStyle>
          <a:p>
            <a:r>
              <a:rPr lang="en-GB"/>
              <a:t>© Institute for Fiscal Studies  </a:t>
            </a:r>
            <a:endParaRPr lang="en-GB" baseline="-25000"/>
          </a:p>
        </p:txBody>
      </p:sp>
    </p:spTree>
    <p:extLst>
      <p:ext uri="{BB962C8B-B14F-4D97-AF65-F5344CB8AC3E}">
        <p14:creationId xmlns:p14="http://schemas.microsoft.com/office/powerpoint/2010/main" val="3496958870"/>
      </p:ext>
    </p:extLst>
  </p:cSld>
  <p:clrMapOvr>
    <a:masterClrMapping/>
  </p:clrMapOvr>
  <p:transition>
    <p:cu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endParaRPr lang="en-GB"/>
          </a:p>
        </p:txBody>
      </p:sp>
      <p:sp>
        <p:nvSpPr>
          <p:cNvPr id="6" name="Date Placeholder 5"/>
          <p:cNvSpPr>
            <a:spLocks noGrp="1"/>
          </p:cNvSpPr>
          <p:nvPr>
            <p:ph type="dt" sz="half" idx="11"/>
          </p:nvPr>
        </p:nvSpPr>
        <p:spPr/>
        <p:txBody>
          <a:bodyPr/>
          <a:lstStyle>
            <a:lvl1pPr>
              <a:defRPr/>
            </a:lvl1pPr>
          </a:lstStyle>
          <a:p>
            <a:r>
              <a:rPr lang="en-GB"/>
              <a:t>© Institute for Fiscal Studies  </a:t>
            </a:r>
            <a:endParaRPr lang="en-GB" baseline="-25000"/>
          </a:p>
        </p:txBody>
      </p:sp>
    </p:spTree>
    <p:extLst>
      <p:ext uri="{BB962C8B-B14F-4D97-AF65-F5344CB8AC3E}">
        <p14:creationId xmlns:p14="http://schemas.microsoft.com/office/powerpoint/2010/main" val="2448464084"/>
      </p:ext>
    </p:extLst>
  </p:cSld>
  <p:clrMapOvr>
    <a:masterClrMapping/>
  </p:clrMapOvr>
  <p:transition>
    <p:cu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12000" y="1584000"/>
            <a:ext cx="7920000" cy="4525963"/>
          </a:xfrm>
          <a:prstGeom prst="rect">
            <a:avLst/>
          </a:prstGeom>
        </p:spPr>
        <p:txBody>
          <a:bodyPr vert="horz" lIns="0" tIns="0" rIns="0" bIns="0" rtlCol="0">
            <a:noAutofit/>
          </a:bodyPr>
          <a:lstStyle/>
          <a:p>
            <a:pPr lvl="0"/>
            <a:r>
              <a:rPr lang="en-US" dirty="0"/>
              <a:t>Subheading style</a:t>
            </a:r>
          </a:p>
          <a:p>
            <a:pPr lvl="1"/>
            <a:r>
              <a:rPr lang="en-US" dirty="0"/>
              <a:t>Body text style</a:t>
            </a:r>
          </a:p>
          <a:p>
            <a:pPr lvl="2"/>
            <a:r>
              <a:rPr lang="en-US" dirty="0"/>
              <a:t>First level bullet</a:t>
            </a:r>
          </a:p>
          <a:p>
            <a:pPr lvl="3"/>
            <a:r>
              <a:rPr lang="en-US" dirty="0"/>
              <a:t>Second level bullet</a:t>
            </a:r>
          </a:p>
          <a:p>
            <a:pPr lvl="4"/>
            <a:r>
              <a:rPr lang="en-US" dirty="0"/>
              <a:t>Third level bullet</a:t>
            </a:r>
          </a:p>
          <a:p>
            <a:pPr lvl="5"/>
            <a:r>
              <a:rPr lang="en-US" dirty="0"/>
              <a:t>Fourth level bullet</a:t>
            </a:r>
          </a:p>
          <a:p>
            <a:pPr lvl="6"/>
            <a:r>
              <a:rPr lang="en-US" dirty="0"/>
              <a:t>Fifth level bullet</a:t>
            </a:r>
          </a:p>
          <a:p>
            <a:pPr marL="342900" lvl="0" indent="-342900" algn="l" defTabSz="914400" rtl="0" eaLnBrk="1" latinLnBrk="0" hangingPunct="1">
              <a:spcBef>
                <a:spcPct val="0"/>
              </a:spcBef>
              <a:buFont typeface="Arial" pitchFamily="34" charset="0"/>
              <a:buNone/>
            </a:pPr>
            <a:endParaRPr lang="en-GB" dirty="0"/>
          </a:p>
        </p:txBody>
      </p:sp>
      <p:sp>
        <p:nvSpPr>
          <p:cNvPr id="4" name="Date Placeholder 3"/>
          <p:cNvSpPr>
            <a:spLocks noGrp="1"/>
          </p:cNvSpPr>
          <p:nvPr>
            <p:ph type="dt" sz="half" idx="2"/>
          </p:nvPr>
        </p:nvSpPr>
        <p:spPr>
          <a:xfrm>
            <a:off x="6948000" y="6390000"/>
            <a:ext cx="1584000" cy="365125"/>
          </a:xfrm>
          <a:prstGeom prst="rect">
            <a:avLst/>
          </a:prstGeom>
        </p:spPr>
        <p:txBody>
          <a:bodyPr vert="horz" lIns="0" tIns="0" rIns="0" bIns="0" rtlCol="0" anchor="t" anchorCtr="0"/>
          <a:lstStyle>
            <a:lvl1pPr algn="r">
              <a:defRPr sz="750">
                <a:solidFill>
                  <a:schemeClr val="tx2"/>
                </a:solidFill>
              </a:defRPr>
            </a:lvl1pPr>
          </a:lstStyle>
          <a:p>
            <a:r>
              <a:rPr lang="en-US"/>
              <a:t>© Institute for Fiscal Studies  </a:t>
            </a:r>
            <a:endParaRPr lang="en-GB" dirty="0"/>
          </a:p>
        </p:txBody>
      </p:sp>
      <p:sp>
        <p:nvSpPr>
          <p:cNvPr id="5" name="Footer Placeholder 4"/>
          <p:cNvSpPr>
            <a:spLocks noGrp="1"/>
          </p:cNvSpPr>
          <p:nvPr>
            <p:ph type="ftr" sz="quarter" idx="3"/>
          </p:nvPr>
        </p:nvSpPr>
        <p:spPr>
          <a:xfrm>
            <a:off x="612000" y="6390000"/>
            <a:ext cx="2895600" cy="365125"/>
          </a:xfrm>
          <a:prstGeom prst="rect">
            <a:avLst/>
          </a:prstGeom>
        </p:spPr>
        <p:txBody>
          <a:bodyPr vert="horz" lIns="0" tIns="0" rIns="0" bIns="0" rtlCol="0" anchor="t" anchorCtr="0"/>
          <a:lstStyle>
            <a:lvl1pPr algn="l">
              <a:defRPr sz="750">
                <a:solidFill>
                  <a:schemeClr val="tx2"/>
                </a:solidFill>
              </a:defRPr>
            </a:lvl1pPr>
          </a:lstStyle>
          <a:p>
            <a:r>
              <a:rPr lang="en-GB"/>
              <a:t>Presentation title to go here</a:t>
            </a:r>
            <a:endParaRPr lang="en-GB" dirty="0"/>
          </a:p>
        </p:txBody>
      </p:sp>
      <p:sp>
        <p:nvSpPr>
          <p:cNvPr id="6" name="Slide Number Placeholder 5"/>
          <p:cNvSpPr>
            <a:spLocks noGrp="1"/>
          </p:cNvSpPr>
          <p:nvPr>
            <p:ph type="sldNum" sz="quarter" idx="4"/>
          </p:nvPr>
        </p:nvSpPr>
        <p:spPr>
          <a:xfrm>
            <a:off x="4716016" y="6390000"/>
            <a:ext cx="2133600" cy="365125"/>
          </a:xfrm>
          <a:prstGeom prst="rect">
            <a:avLst/>
          </a:prstGeom>
        </p:spPr>
        <p:txBody>
          <a:bodyPr vert="horz" lIns="0" tIns="0" rIns="0" bIns="0" rtlCol="0" anchor="t" anchorCtr="0"/>
          <a:lstStyle>
            <a:lvl1pPr algn="r">
              <a:defRPr sz="750">
                <a:solidFill>
                  <a:schemeClr val="tx2"/>
                </a:solidFill>
              </a:defRPr>
            </a:lvl1pPr>
          </a:lstStyle>
          <a:p>
            <a:fld id="{F9960922-E158-4485-96B5-B7B4634197BC}" type="slidenum">
              <a:rPr lang="en-GB" smtClean="0"/>
              <a:pPr/>
              <a:t>‹#›</a:t>
            </a:fld>
            <a:endParaRPr lang="en-GB" dirty="0"/>
          </a:p>
        </p:txBody>
      </p:sp>
      <p:sp>
        <p:nvSpPr>
          <p:cNvPr id="8" name="Title Placeholder 7"/>
          <p:cNvSpPr>
            <a:spLocks noGrp="1"/>
          </p:cNvSpPr>
          <p:nvPr>
            <p:ph type="title"/>
          </p:nvPr>
        </p:nvSpPr>
        <p:spPr>
          <a:xfrm>
            <a:off x="611560" y="626816"/>
            <a:ext cx="6408712" cy="785960"/>
          </a:xfrm>
          <a:prstGeom prst="rect">
            <a:avLst/>
          </a:prstGeom>
        </p:spPr>
        <p:txBody>
          <a:bodyPr vert="horz" lIns="0" tIns="0" rIns="0" bIns="0" rtlCol="0" anchor="t" anchorCtr="0">
            <a:noAutofit/>
          </a:bodyPr>
          <a:lstStyle/>
          <a:p>
            <a:r>
              <a:rPr lang="en-US"/>
              <a:t>Click to edit Master title style</a:t>
            </a:r>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66" r:id="rId2"/>
    <p:sldLayoutId id="2147483667" r:id="rId3"/>
    <p:sldLayoutId id="2147483661" r:id="rId4"/>
    <p:sldLayoutId id="2147483668" r:id="rId5"/>
    <p:sldLayoutId id="2147483699" r:id="rId6"/>
    <p:sldLayoutId id="2147483704" r:id="rId7"/>
    <p:sldLayoutId id="2147483711" r:id="rId8"/>
    <p:sldLayoutId id="2147483710" r:id="rId9"/>
    <p:sldLayoutId id="2147483685" r:id="rId10"/>
    <p:sldLayoutId id="2147483708" r:id="rId11"/>
    <p:sldLayoutId id="2147483683" r:id="rId12"/>
    <p:sldLayoutId id="2147483684" r:id="rId13"/>
    <p:sldLayoutId id="2147483709" r:id="rId14"/>
    <p:sldLayoutId id="2147483706" r:id="rId15"/>
    <p:sldLayoutId id="2147483712" r:id="rId16"/>
    <p:sldLayoutId id="2147483713" r:id="rId17"/>
  </p:sldLayoutIdLst>
  <p:hf sldNum="0" hdr="0"/>
  <p:txStyles>
    <p:titleStyle>
      <a:lvl1pPr algn="l" defTabSz="914400" rtl="0" eaLnBrk="1" latinLnBrk="0" hangingPunct="1">
        <a:spcBef>
          <a:spcPct val="0"/>
        </a:spcBef>
        <a:buNone/>
        <a:defRPr sz="2200" b="1" kern="1200">
          <a:solidFill>
            <a:schemeClr val="accent2"/>
          </a:solidFill>
          <a:latin typeface="+mj-lt"/>
          <a:ea typeface="+mj-ea"/>
          <a:cs typeface="+mj-cs"/>
        </a:defRPr>
      </a:lvl1pPr>
    </p:titleStyle>
    <p:bodyStyle>
      <a:lvl1pPr marL="0" indent="0" algn="l" defTabSz="914400" rtl="0" eaLnBrk="1" latinLnBrk="0" hangingPunct="1">
        <a:lnSpc>
          <a:spcPct val="110000"/>
        </a:lnSpc>
        <a:spcBef>
          <a:spcPts val="0"/>
        </a:spcBef>
        <a:spcAft>
          <a:spcPts val="1200"/>
        </a:spcAft>
        <a:buFont typeface="Arial" pitchFamily="34" charset="0"/>
        <a:buNone/>
        <a:defRPr lang="en-GB" sz="1800" b="1" kern="1200" dirty="0">
          <a:solidFill>
            <a:schemeClr val="tx1"/>
          </a:solidFill>
          <a:latin typeface="+mn-lt"/>
          <a:ea typeface="+mj-ea"/>
          <a:cs typeface="+mj-cs"/>
        </a:defRPr>
      </a:lvl1pPr>
      <a:lvl2pPr marL="0" indent="0" algn="l" defTabSz="914400" rtl="0" eaLnBrk="1" latinLnBrk="0" hangingPunct="1">
        <a:lnSpc>
          <a:spcPct val="110000"/>
        </a:lnSpc>
        <a:spcBef>
          <a:spcPts val="0"/>
        </a:spcBef>
        <a:spcAft>
          <a:spcPts val="1200"/>
        </a:spcAft>
        <a:buFont typeface="Arial" pitchFamily="34" charset="0"/>
        <a:buNone/>
        <a:defRPr sz="1800" kern="1200">
          <a:solidFill>
            <a:schemeClr val="tx1"/>
          </a:solidFill>
          <a:latin typeface="+mn-lt"/>
          <a:ea typeface="+mn-ea"/>
          <a:cs typeface="+mn-cs"/>
        </a:defRPr>
      </a:lvl2pPr>
      <a:lvl3pPr marL="288000" indent="-288000" algn="l" defTabSz="914400" rtl="0" eaLnBrk="1" latinLnBrk="0" hangingPunct="1">
        <a:lnSpc>
          <a:spcPct val="110000"/>
        </a:lnSpc>
        <a:spcBef>
          <a:spcPts val="0"/>
        </a:spcBef>
        <a:spcAft>
          <a:spcPts val="1200"/>
        </a:spcAft>
        <a:buClr>
          <a:schemeClr val="accent2"/>
        </a:buClr>
        <a:buFont typeface="Arial" panose="020B0604020202020204" pitchFamily="34" charset="0"/>
        <a:buChar char="•"/>
        <a:defRPr sz="1800" kern="1200">
          <a:solidFill>
            <a:schemeClr val="tx1"/>
          </a:solidFill>
          <a:latin typeface="+mn-lt"/>
          <a:ea typeface="+mn-ea"/>
          <a:cs typeface="+mn-cs"/>
        </a:defRPr>
      </a:lvl3pPr>
      <a:lvl4pPr marL="576000" indent="-288000" algn="l" defTabSz="914400" rtl="0" eaLnBrk="1" latinLnBrk="0" hangingPunct="1">
        <a:lnSpc>
          <a:spcPct val="110000"/>
        </a:lnSpc>
        <a:spcBef>
          <a:spcPts val="0"/>
        </a:spcBef>
        <a:spcAft>
          <a:spcPts val="1200"/>
        </a:spcAft>
        <a:buClr>
          <a:schemeClr val="accent2"/>
        </a:buClr>
        <a:buFont typeface="Arial" pitchFamily="34" charset="0"/>
        <a:buChar char="–"/>
        <a:defRPr sz="1800" kern="1200">
          <a:solidFill>
            <a:schemeClr val="tx1"/>
          </a:solidFill>
          <a:latin typeface="+mn-lt"/>
          <a:ea typeface="+mn-ea"/>
          <a:cs typeface="+mn-cs"/>
        </a:defRPr>
      </a:lvl4pPr>
      <a:lvl5pPr marL="864000" indent="-288000" algn="l" defTabSz="914400" rtl="0" eaLnBrk="1" latinLnBrk="0" hangingPunct="1">
        <a:lnSpc>
          <a:spcPct val="110000"/>
        </a:lnSpc>
        <a:spcBef>
          <a:spcPts val="0"/>
        </a:spcBef>
        <a:spcAft>
          <a:spcPts val="1200"/>
        </a:spcAft>
        <a:buClr>
          <a:schemeClr val="accent2"/>
        </a:buClr>
        <a:buFont typeface="Arial" panose="020B0604020202020204" pitchFamily="34" charset="0"/>
        <a:buChar char="–"/>
        <a:defRPr sz="1800" kern="1200">
          <a:solidFill>
            <a:schemeClr val="tx1"/>
          </a:solidFill>
          <a:latin typeface="+mn-lt"/>
          <a:ea typeface="+mn-ea"/>
          <a:cs typeface="+mn-cs"/>
        </a:defRPr>
      </a:lvl5pPr>
      <a:lvl6pPr marL="1152000" indent="-288000" algn="l" defTabSz="914400" rtl="0" eaLnBrk="1" latinLnBrk="0" hangingPunct="1">
        <a:lnSpc>
          <a:spcPct val="110000"/>
        </a:lnSpc>
        <a:spcBef>
          <a:spcPts val="0"/>
        </a:spcBef>
        <a:spcAft>
          <a:spcPts val="1200"/>
        </a:spcAft>
        <a:buClr>
          <a:schemeClr val="accent2"/>
        </a:buClr>
        <a:buFont typeface="Arial" panose="020B0604020202020204" pitchFamily="34" charset="0"/>
        <a:buChar char="–"/>
        <a:defRPr sz="1800" kern="1200" baseline="0">
          <a:solidFill>
            <a:schemeClr val="tx1"/>
          </a:solidFill>
          <a:latin typeface="+mn-lt"/>
          <a:ea typeface="+mn-ea"/>
          <a:cs typeface="+mn-cs"/>
        </a:defRPr>
      </a:lvl6pPr>
      <a:lvl7pPr marL="1440000" indent="-288000" algn="l" defTabSz="914400" rtl="0" eaLnBrk="1" latinLnBrk="0" hangingPunct="1">
        <a:lnSpc>
          <a:spcPct val="110000"/>
        </a:lnSpc>
        <a:spcBef>
          <a:spcPts val="0"/>
        </a:spcBef>
        <a:spcAft>
          <a:spcPts val="1200"/>
        </a:spcAft>
        <a:buClr>
          <a:schemeClr val="accent2"/>
        </a:buClr>
        <a:buFont typeface="Arial" panose="020B0604020202020204" pitchFamily="34" charset="0"/>
        <a:buChar char="–"/>
        <a:defRPr sz="1800" kern="1200" baseline="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Autofit/>
          </a:bodyPr>
          <a:lstStyle/>
          <a:p>
            <a:r>
              <a:rPr lang="en-GB" dirty="0"/>
              <a:t>Lorraine Dearden</a:t>
            </a:r>
          </a:p>
          <a:p>
            <a:r>
              <a:rPr lang="en-GB" dirty="0"/>
              <a:t>University College London and </a:t>
            </a:r>
            <a:r>
              <a:rPr lang="en-GB" dirty="0" smtClean="0"/>
              <a:t>Institute </a:t>
            </a:r>
            <a:r>
              <a:rPr lang="en-GB" dirty="0"/>
              <a:t>for Fiscal Studies</a:t>
            </a:r>
          </a:p>
          <a:p>
            <a:endParaRPr lang="en-GB" dirty="0"/>
          </a:p>
          <a:p>
            <a:endParaRPr lang="en-GB" dirty="0"/>
          </a:p>
          <a:p>
            <a:r>
              <a:rPr lang="en-GB" dirty="0"/>
              <a:t>KEYNOTE ADDRESS</a:t>
            </a:r>
          </a:p>
          <a:p>
            <a:r>
              <a:rPr lang="en-GB" dirty="0"/>
              <a:t>XXVII AEDE Meeting (Barcelona, Spain) </a:t>
            </a:r>
          </a:p>
          <a:p>
            <a:r>
              <a:rPr lang="en-GB" dirty="0"/>
              <a:t>28 June 2018</a:t>
            </a:r>
          </a:p>
        </p:txBody>
      </p:sp>
      <p:sp>
        <p:nvSpPr>
          <p:cNvPr id="5" name="Title 4"/>
          <p:cNvSpPr>
            <a:spLocks noGrp="1"/>
          </p:cNvSpPr>
          <p:nvPr>
            <p:ph type="title"/>
          </p:nvPr>
        </p:nvSpPr>
        <p:spPr>
          <a:xfrm>
            <a:off x="612000" y="1182290"/>
            <a:ext cx="6624296" cy="710952"/>
          </a:xfrm>
        </p:spPr>
        <p:txBody>
          <a:bodyPr>
            <a:noAutofit/>
          </a:bodyPr>
          <a:lstStyle/>
          <a:p>
            <a:r>
              <a:rPr lang="en-GB" dirty="0"/>
              <a:t>Higher Education Funding, Access and Returns: Policy lessons from England</a:t>
            </a:r>
          </a:p>
        </p:txBody>
      </p:sp>
      <p:pic>
        <p:nvPicPr>
          <p:cNvPr id="8" name="Picture 7" descr="https://www.ioe.ac.uk/about/documents/Agent_Zone/IoE_286CP_small_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11428" y="533297"/>
            <a:ext cx="1422414" cy="705870"/>
          </a:xfrm>
          <a:prstGeom prst="rect">
            <a:avLst/>
          </a:prstGeom>
          <a:noFill/>
          <a:extLst>
            <a:ext uri="{909E8E84-426E-40dd-AFC4-6F175D3DCCD1}">
              <a14:hiddenFill xmlns="" xmlns:a14="http://schemas.microsoft.com/office/drawing/2010/main" xmlns:lc="http://schemas.openxmlformats.org/drawingml/2006/lockedCanvas">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Introduction</a:t>
            </a:r>
          </a:p>
        </p:txBody>
      </p:sp>
      <p:sp>
        <p:nvSpPr>
          <p:cNvPr id="7" name="Content Placeholder 6"/>
          <p:cNvSpPr>
            <a:spLocks noGrp="1"/>
          </p:cNvSpPr>
          <p:nvPr>
            <p:ph idx="1"/>
          </p:nvPr>
        </p:nvSpPr>
        <p:spPr>
          <a:xfrm>
            <a:off x="612000" y="1196752"/>
            <a:ext cx="8064456" cy="4997709"/>
          </a:xfrm>
        </p:spPr>
        <p:txBody>
          <a:bodyPr>
            <a:normAutofit/>
          </a:bodyPr>
          <a:lstStyle/>
          <a:p>
            <a:pPr marL="0" lvl="2" indent="0">
              <a:buNone/>
            </a:pPr>
            <a:r>
              <a:rPr lang="en-US" dirty="0"/>
              <a:t>Talk is largely based on three areas of work that I have long been associated with:</a:t>
            </a:r>
          </a:p>
          <a:p>
            <a:pPr marL="342900" lvl="2" indent="-342900">
              <a:buFont typeface="+mj-lt"/>
              <a:buAutoNum type="arabicPeriod"/>
            </a:pPr>
            <a:r>
              <a:rPr lang="en-US" dirty="0"/>
              <a:t>Higher Education Financing – what is the best way to fund HE in a fair, affordable  and sustainable way that doesn’t discourage participation, particularly for poor students</a:t>
            </a:r>
          </a:p>
          <a:p>
            <a:pPr marL="342900" lvl="2" indent="-342900">
              <a:buFont typeface="+mj-lt"/>
              <a:buAutoNum type="arabicPeriod"/>
            </a:pPr>
            <a:r>
              <a:rPr lang="en-US" dirty="0"/>
              <a:t>Higher Education Access – how can we improve access and success of students in university, particularly those from poor socio-economic backgrounds</a:t>
            </a:r>
          </a:p>
          <a:p>
            <a:pPr marL="342900" lvl="2" indent="-342900">
              <a:buFont typeface="+mj-lt"/>
              <a:buAutoNum type="arabicPeriod"/>
            </a:pPr>
            <a:r>
              <a:rPr lang="en-US" dirty="0"/>
              <a:t>The Returns to Higher Education - what are the returns to going to university/HE and does this vary by socio-economic background and/or subject studied and/or where you go to university? </a:t>
            </a:r>
          </a:p>
          <a:p>
            <a:pPr marL="0" lvl="2" indent="0">
              <a:buNone/>
            </a:pPr>
            <a:endParaRPr lang="en-US" dirty="0"/>
          </a:p>
          <a:p>
            <a:pPr lvl="2"/>
            <a:endParaRPr lang="en-US" dirty="0"/>
          </a:p>
        </p:txBody>
      </p:sp>
    </p:spTree>
    <p:extLst>
      <p:ext uri="{BB962C8B-B14F-4D97-AF65-F5344CB8AC3E}">
        <p14:creationId xmlns:p14="http://schemas.microsoft.com/office/powerpoint/2010/main" val="33423580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Higher Education Financing</a:t>
            </a:r>
            <a:br>
              <a:rPr lang="en-GB" dirty="0"/>
            </a:br>
            <a:endParaRPr lang="en-GB" b="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95237-64BE-43F8-86DC-9436AF6D6A8A}"/>
              </a:ext>
            </a:extLst>
          </p:cNvPr>
          <p:cNvSpPr>
            <a:spLocks noGrp="1"/>
          </p:cNvSpPr>
          <p:nvPr>
            <p:ph type="title"/>
          </p:nvPr>
        </p:nvSpPr>
        <p:spPr/>
        <p:txBody>
          <a:bodyPr/>
          <a:lstStyle/>
          <a:p>
            <a:r>
              <a:rPr lang="en-GB" dirty="0"/>
              <a:t>Many countries HE funding system in crisis</a:t>
            </a:r>
          </a:p>
        </p:txBody>
      </p:sp>
      <p:sp>
        <p:nvSpPr>
          <p:cNvPr id="3" name="Content Placeholder 2">
            <a:extLst>
              <a:ext uri="{FF2B5EF4-FFF2-40B4-BE49-F238E27FC236}">
                <a16:creationId xmlns:a16="http://schemas.microsoft.com/office/drawing/2014/main" id="{BAFDFA91-A246-4EB4-91E4-12C1CD459DF3}"/>
              </a:ext>
            </a:extLst>
          </p:cNvPr>
          <p:cNvSpPr>
            <a:spLocks noGrp="1"/>
          </p:cNvSpPr>
          <p:nvPr>
            <p:ph idx="1"/>
          </p:nvPr>
        </p:nvSpPr>
        <p:spPr>
          <a:xfrm>
            <a:off x="609600" y="1422650"/>
            <a:ext cx="7848600" cy="5146024"/>
          </a:xfrm>
        </p:spPr>
        <p:txBody>
          <a:bodyPr/>
          <a:lstStyle/>
          <a:p>
            <a:pPr marL="285750" indent="-285750">
              <a:buFont typeface="Arial" panose="020B0604020202020204" pitchFamily="34" charset="0"/>
              <a:buChar char="•"/>
            </a:pPr>
            <a:r>
              <a:rPr lang="en-GB" b="0" dirty="0"/>
              <a:t>US – high default rates on government backed student loans means system is in crisis</a:t>
            </a:r>
          </a:p>
          <a:p>
            <a:pPr marL="285750" indent="-285750">
              <a:buFont typeface="Arial" panose="020B0604020202020204" pitchFamily="34" charset="0"/>
              <a:buChar char="•"/>
            </a:pPr>
            <a:r>
              <a:rPr lang="en-GB" b="0" dirty="0"/>
              <a:t>In Ireland and Scotland, full state funding of HE means excess demand for HE and no money for expansion (rationing and cash strapped HE providers) – true in some parts of Europe as well</a:t>
            </a:r>
          </a:p>
          <a:p>
            <a:pPr marL="285750" indent="-285750">
              <a:buFont typeface="Arial" panose="020B0604020202020204" pitchFamily="34" charset="0"/>
              <a:buChar char="•"/>
            </a:pPr>
            <a:r>
              <a:rPr lang="en-GB" b="0" dirty="0"/>
              <a:t>In Brazil, there are no student loans and rationed high quality public sector ‘free’ universities which means significant number of low-SES students can’t go to HE </a:t>
            </a:r>
          </a:p>
          <a:p>
            <a:pPr marL="573750" lvl="2" indent="-285750"/>
            <a:r>
              <a:rPr lang="en-GB" dirty="0"/>
              <a:t>Can’t pay fees for private provision and can’t access highly competitive state funded universities</a:t>
            </a:r>
          </a:p>
          <a:p>
            <a:pPr marL="285750" indent="-285750">
              <a:buFont typeface="Arial" panose="020B0604020202020204" pitchFamily="34" charset="0"/>
              <a:buChar char="•"/>
            </a:pPr>
            <a:r>
              <a:rPr lang="en-GB" b="0" dirty="0"/>
              <a:t>In Colombia, badly designed student loan system (where students have to start paying back in final year) means system is also in crisis</a:t>
            </a:r>
          </a:p>
          <a:p>
            <a:pPr marL="285750" indent="-285750">
              <a:buFont typeface="Arial" panose="020B0604020202020204" pitchFamily="34" charset="0"/>
              <a:buChar char="•"/>
            </a:pPr>
            <a:r>
              <a:rPr lang="en-GB" b="0" dirty="0"/>
              <a:t>Japan, Vietnam, South Korea, …..</a:t>
            </a:r>
          </a:p>
          <a:p>
            <a:endParaRPr lang="en-GB" dirty="0"/>
          </a:p>
        </p:txBody>
      </p:sp>
      <p:sp>
        <p:nvSpPr>
          <p:cNvPr id="4" name="Date Placeholder 3">
            <a:extLst>
              <a:ext uri="{FF2B5EF4-FFF2-40B4-BE49-F238E27FC236}">
                <a16:creationId xmlns:a16="http://schemas.microsoft.com/office/drawing/2014/main" id="{F2183889-E57C-45A3-9EB9-AFA5AC5F6146}"/>
              </a:ext>
            </a:extLst>
          </p:cNvPr>
          <p:cNvSpPr>
            <a:spLocks noGrp="1"/>
          </p:cNvSpPr>
          <p:nvPr>
            <p:ph type="dt" sz="half" idx="11"/>
          </p:nvPr>
        </p:nvSpPr>
        <p:spPr/>
        <p:txBody>
          <a:bodyPr/>
          <a:lstStyle/>
          <a:p>
            <a:r>
              <a:rPr lang="en-GB"/>
              <a:t>© Institute for Fiscal Studies  </a:t>
            </a:r>
            <a:endParaRPr lang="en-GB" baseline="-25000"/>
          </a:p>
        </p:txBody>
      </p:sp>
    </p:spTree>
    <p:extLst>
      <p:ext uri="{BB962C8B-B14F-4D97-AF65-F5344CB8AC3E}">
        <p14:creationId xmlns:p14="http://schemas.microsoft.com/office/powerpoint/2010/main" val="1652751172"/>
      </p:ext>
    </p:extLst>
  </p:cSld>
  <p:clrMapOvr>
    <a:masterClrMapping/>
  </p:clrMapOvr>
  <p:transition>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Challenge for economic policy: how to fund HE in a fair way?</a:t>
            </a:r>
          </a:p>
        </p:txBody>
      </p:sp>
      <p:sp>
        <p:nvSpPr>
          <p:cNvPr id="3" name="Content Placeholder 2"/>
          <p:cNvSpPr>
            <a:spLocks noGrp="1"/>
          </p:cNvSpPr>
          <p:nvPr>
            <p:ph idx="1"/>
          </p:nvPr>
        </p:nvSpPr>
        <p:spPr>
          <a:xfrm>
            <a:off x="609600" y="1600200"/>
            <a:ext cx="7994848" cy="4533549"/>
          </a:xfrm>
        </p:spPr>
        <p:txBody>
          <a:bodyPr/>
          <a:lstStyle/>
          <a:p>
            <a:pPr marL="342900" indent="-342900">
              <a:buFont typeface="Arial" panose="020B0604020202020204" pitchFamily="34" charset="0"/>
              <a:buChar char="•"/>
            </a:pPr>
            <a:r>
              <a:rPr lang="en-GB" sz="2400" b="0" dirty="0"/>
              <a:t>Does this mean 100% subsidy i.e. ‘Free’ Higher Education? The European solution?</a:t>
            </a:r>
          </a:p>
          <a:p>
            <a:pPr marL="630900" lvl="2" indent="-342900"/>
            <a:r>
              <a:rPr lang="en-GB" sz="2000" dirty="0"/>
              <a:t>Graduates on average earn more and therefore pay higher taxes</a:t>
            </a:r>
          </a:p>
          <a:p>
            <a:pPr marL="630900" lvl="2" indent="-342900"/>
            <a:r>
              <a:rPr lang="en-GB" sz="2000" dirty="0"/>
              <a:t>But ‘Free’ HE is regressive as involves non graduates subsidising high earning graduates – not good use of limited resources?</a:t>
            </a:r>
          </a:p>
          <a:p>
            <a:pPr marL="630900" lvl="2" indent="-342900"/>
            <a:r>
              <a:rPr lang="en-GB" sz="2000" dirty="0"/>
              <a:t>Clearly social benefits of HE so should be some subsidy</a:t>
            </a:r>
          </a:p>
          <a:p>
            <a:pPr marL="630900" lvl="2" indent="-342900"/>
            <a:r>
              <a:rPr lang="en-GB" sz="2000" dirty="0"/>
              <a:t>Graduates are also benefitting from something which not everyone has access to and from which they derive personal benefit </a:t>
            </a:r>
          </a:p>
          <a:p>
            <a:pPr marL="342900" indent="-342900">
              <a:buFont typeface="Arial" panose="020B0604020202020204" pitchFamily="34" charset="0"/>
              <a:buChar char="•"/>
            </a:pPr>
            <a:r>
              <a:rPr lang="en-GB" sz="2400" b="0" dirty="0"/>
              <a:t>What is the right balance between public and private contributions that minimises risks for low socio-economic students and is affordable?</a:t>
            </a:r>
          </a:p>
        </p:txBody>
      </p:sp>
    </p:spTree>
    <p:extLst>
      <p:ext uri="{BB962C8B-B14F-4D97-AF65-F5344CB8AC3E}">
        <p14:creationId xmlns:p14="http://schemas.microsoft.com/office/powerpoint/2010/main" val="1638562996"/>
      </p:ext>
    </p:extLst>
  </p:cSld>
  <p:clrMapOvr>
    <a:masterClrMapping/>
  </p:clrMapOvr>
  <p:transition>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48" y="3388504"/>
            <a:ext cx="7500990" cy="2128728"/>
          </a:xfrm>
        </p:spPr>
        <p:txBody>
          <a:bodyPr>
            <a:noAutofit/>
          </a:bodyPr>
          <a:lstStyle/>
          <a:p>
            <a:r>
              <a:rPr lang="en-US" sz="2800" i="1" dirty="0"/>
              <a:t>“ If … higher education institutions are also “free”, that only means in fact defraying the cost of education of the bourgeoisie from the general tax receipts..” </a:t>
            </a:r>
            <a:endParaRPr lang="en-US" sz="2800" dirty="0"/>
          </a:p>
        </p:txBody>
      </p:sp>
      <p:sp>
        <p:nvSpPr>
          <p:cNvPr id="4" name="Text Placeholder 3"/>
          <p:cNvSpPr>
            <a:spLocks noGrp="1"/>
          </p:cNvSpPr>
          <p:nvPr>
            <p:ph type="body" sz="half" idx="2"/>
          </p:nvPr>
        </p:nvSpPr>
        <p:spPr>
          <a:xfrm>
            <a:off x="1785918" y="5715016"/>
            <a:ext cx="5486400" cy="804862"/>
          </a:xfrm>
        </p:spPr>
        <p:txBody>
          <a:bodyPr>
            <a:normAutofit fontScale="62500" lnSpcReduction="20000"/>
          </a:bodyPr>
          <a:lstStyle/>
          <a:p>
            <a:endParaRPr lang="en-US" dirty="0"/>
          </a:p>
          <a:p>
            <a:r>
              <a:rPr lang="en-US" sz="2800" dirty="0"/>
              <a:t>Karl Marx, </a:t>
            </a:r>
            <a:r>
              <a:rPr lang="en-US" sz="2800" i="1" dirty="0"/>
              <a:t>Critique of the Gotha Program</a:t>
            </a:r>
            <a:r>
              <a:rPr lang="en-US" sz="2800" dirty="0"/>
              <a:t>, 1875</a:t>
            </a:r>
          </a:p>
          <a:p>
            <a:endParaRPr lang="en-US" dirty="0"/>
          </a:p>
        </p:txBody>
      </p:sp>
      <p:pic>
        <p:nvPicPr>
          <p:cNvPr id="7" name="Picture Placeholder 6" descr="karl_marks.jpg"/>
          <p:cNvPicPr>
            <a:picLocks noGrp="1" noChangeAspect="1"/>
          </p:cNvPicPr>
          <p:nvPr>
            <p:ph type="pic" idx="1"/>
          </p:nvPr>
        </p:nvPicPr>
        <p:blipFill>
          <a:blip r:embed="rId2"/>
          <a:srcRect t="9811" b="9811"/>
          <a:stretch>
            <a:fillRect/>
          </a:stretch>
        </p:blipFill>
        <p:spPr>
          <a:xfrm>
            <a:off x="2285984" y="285728"/>
            <a:ext cx="4137034" cy="3102776"/>
          </a:xfrm>
        </p:spPr>
      </p:pic>
    </p:spTree>
    <p:extLst>
      <p:ext uri="{BB962C8B-B14F-4D97-AF65-F5344CB8AC3E}">
        <p14:creationId xmlns:p14="http://schemas.microsoft.com/office/powerpoint/2010/main" val="1508513521"/>
      </p:ext>
    </p:extLst>
  </p:cSld>
  <p:clrMapOvr>
    <a:masterClrMapping/>
  </p:clrMapOvr>
  <p:transition>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72C62-F0C4-4B38-92DF-4A51BCA5E4E6}"/>
              </a:ext>
            </a:extLst>
          </p:cNvPr>
          <p:cNvSpPr>
            <a:spLocks noGrp="1"/>
          </p:cNvSpPr>
          <p:nvPr>
            <p:ph type="title"/>
          </p:nvPr>
        </p:nvSpPr>
        <p:spPr/>
        <p:txBody>
          <a:bodyPr/>
          <a:lstStyle/>
          <a:p>
            <a:r>
              <a:rPr lang="en-GB" dirty="0"/>
              <a:t>The English/Australian solution: Fees plus income contingent loans (ICLs) works</a:t>
            </a:r>
          </a:p>
        </p:txBody>
      </p:sp>
      <p:sp>
        <p:nvSpPr>
          <p:cNvPr id="3" name="Content Placeholder 2">
            <a:extLst>
              <a:ext uri="{FF2B5EF4-FFF2-40B4-BE49-F238E27FC236}">
                <a16:creationId xmlns:a16="http://schemas.microsoft.com/office/drawing/2014/main" id="{3C30B330-955B-4332-B0F1-BDEBBD87CCFF}"/>
              </a:ext>
            </a:extLst>
          </p:cNvPr>
          <p:cNvSpPr>
            <a:spLocks noGrp="1"/>
          </p:cNvSpPr>
          <p:nvPr>
            <p:ph idx="1"/>
          </p:nvPr>
        </p:nvSpPr>
        <p:spPr>
          <a:xfrm>
            <a:off x="629007" y="1484784"/>
            <a:ext cx="7920000" cy="4610461"/>
          </a:xfrm>
        </p:spPr>
        <p:txBody>
          <a:bodyPr>
            <a:normAutofit fontScale="92500" lnSpcReduction="10000"/>
          </a:bodyPr>
          <a:lstStyle/>
          <a:p>
            <a:pPr marL="285750" indent="-285750">
              <a:buFont typeface="Arial" panose="020B0604020202020204" pitchFamily="34" charset="0"/>
              <a:buChar char="•"/>
            </a:pPr>
            <a:r>
              <a:rPr lang="en-GB" b="0" dirty="0"/>
              <a:t>England has tuition fees (currently maximum of £9,250 per year) but access to university is free at the point of access through generous loan system </a:t>
            </a:r>
          </a:p>
          <a:p>
            <a:pPr marL="573750" lvl="2" indent="-285750"/>
            <a:r>
              <a:rPr lang="en-GB" dirty="0"/>
              <a:t>England has income contingent loans (ICLs) – fees paid directly for students and then student loan repaid only if student earns above £25,000 (9% of earnings above £25,000 i.e. if earn £30,000 pay 0.09x5000=£450 per year)</a:t>
            </a:r>
          </a:p>
          <a:p>
            <a:pPr marL="573750" lvl="2" indent="-285750"/>
            <a:r>
              <a:rPr lang="en-GB" b="0" dirty="0"/>
              <a:t>Also loans for mainte</a:t>
            </a:r>
            <a:r>
              <a:rPr lang="en-GB" dirty="0"/>
              <a:t>nance</a:t>
            </a:r>
          </a:p>
          <a:p>
            <a:pPr marL="573750" lvl="2" indent="-285750"/>
            <a:r>
              <a:rPr lang="en-GB" b="0" dirty="0"/>
              <a:t>No default – if don’t pay back loan within 30 years then written off</a:t>
            </a:r>
          </a:p>
          <a:p>
            <a:pPr marL="573750" lvl="2" indent="-285750"/>
            <a:r>
              <a:rPr lang="en-GB" dirty="0"/>
              <a:t>ICL involves social insurance and consumption smoothing</a:t>
            </a:r>
          </a:p>
          <a:p>
            <a:pPr marL="573750" lvl="2" indent="-285750"/>
            <a:r>
              <a:rPr lang="en-GB" b="0" dirty="0"/>
              <a:t>Has allowed</a:t>
            </a:r>
            <a:r>
              <a:rPr lang="en-GB" dirty="0"/>
              <a:t> affordable expansion in HE without compromising university funding</a:t>
            </a:r>
          </a:p>
          <a:p>
            <a:pPr marL="573750" lvl="2" indent="-285750"/>
            <a:r>
              <a:rPr lang="en-GB" b="0" dirty="0"/>
              <a:t>Means those graduates who do well in the labour market pay more for their degree than those who don’t – as we will see – huge variation in returns to undertaking HE in England and I expect worldwide</a:t>
            </a:r>
          </a:p>
        </p:txBody>
      </p:sp>
    </p:spTree>
    <p:extLst>
      <p:ext uri="{BB962C8B-B14F-4D97-AF65-F5344CB8AC3E}">
        <p14:creationId xmlns:p14="http://schemas.microsoft.com/office/powerpoint/2010/main" val="32040922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994848" cy="990600"/>
          </a:xfrm>
        </p:spPr>
        <p:txBody>
          <a:bodyPr/>
          <a:lstStyle/>
          <a:p>
            <a:pPr algn="ctr"/>
            <a:r>
              <a:rPr lang="en-GB" dirty="0"/>
              <a:t>Impact on funding per student at HE (per degree)</a:t>
            </a:r>
            <a:br>
              <a:rPr lang="en-GB" dirty="0"/>
            </a:br>
            <a:r>
              <a:rPr lang="en-GB" dirty="0"/>
              <a:t>(£2017)</a:t>
            </a:r>
          </a:p>
        </p:txBody>
      </p:sp>
      <p:sp>
        <p:nvSpPr>
          <p:cNvPr id="4" name="Date Placeholder 3"/>
          <p:cNvSpPr>
            <a:spLocks noGrp="1"/>
          </p:cNvSpPr>
          <p:nvPr>
            <p:ph type="dt" sz="half" idx="11"/>
          </p:nvPr>
        </p:nvSpPr>
        <p:spPr/>
        <p:txBody>
          <a:bodyPr/>
          <a:lstStyle/>
          <a:p>
            <a:r>
              <a:rPr lang="en-GB"/>
              <a:t>© Institute for Fiscal Studies  </a:t>
            </a:r>
            <a:endParaRPr lang="en-GB" baseline="-25000"/>
          </a:p>
        </p:txBody>
      </p:sp>
      <p:graphicFrame>
        <p:nvGraphicFramePr>
          <p:cNvPr id="6" name="Chart 5"/>
          <p:cNvGraphicFramePr/>
          <p:nvPr>
            <p:extLst/>
          </p:nvPr>
        </p:nvGraphicFramePr>
        <p:xfrm>
          <a:off x="609600" y="1484784"/>
          <a:ext cx="7778824" cy="45365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9522891"/>
      </p:ext>
    </p:extLst>
  </p:cSld>
  <p:clrMapOvr>
    <a:masterClrMapping/>
  </p:clrMapOvr>
  <p:transition>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A8C48-EC2D-433E-A9FA-3BD6D2F9E0FB}"/>
              </a:ext>
            </a:extLst>
          </p:cNvPr>
          <p:cNvSpPr>
            <a:spLocks noGrp="1"/>
          </p:cNvSpPr>
          <p:nvPr>
            <p:ph type="title"/>
          </p:nvPr>
        </p:nvSpPr>
        <p:spPr/>
        <p:txBody>
          <a:bodyPr/>
          <a:lstStyle/>
          <a:p>
            <a:r>
              <a:rPr lang="en-GB" dirty="0"/>
              <a:t>ICL solution very successful worldwide</a:t>
            </a:r>
          </a:p>
        </p:txBody>
      </p:sp>
      <p:sp>
        <p:nvSpPr>
          <p:cNvPr id="3" name="Content Placeholder 2">
            <a:extLst>
              <a:ext uri="{FF2B5EF4-FFF2-40B4-BE49-F238E27FC236}">
                <a16:creationId xmlns:a16="http://schemas.microsoft.com/office/drawing/2014/main" id="{BD715286-0489-477A-8184-2E1DBD5B1339}"/>
              </a:ext>
            </a:extLst>
          </p:cNvPr>
          <p:cNvSpPr>
            <a:spLocks noGrp="1"/>
          </p:cNvSpPr>
          <p:nvPr>
            <p:ph idx="1"/>
          </p:nvPr>
        </p:nvSpPr>
        <p:spPr/>
        <p:txBody>
          <a:bodyPr/>
          <a:lstStyle/>
          <a:p>
            <a:pPr marL="285750" indent="-285750">
              <a:buFont typeface="Arial" panose="020B0604020202020204" pitchFamily="34" charset="0"/>
              <a:buChar char="•"/>
            </a:pPr>
            <a:r>
              <a:rPr lang="en-GB" dirty="0"/>
              <a:t>Operating now in Australia (since 1988), New Zealand (since 1992), Hungary, Netherlands, Japan, …….</a:t>
            </a:r>
          </a:p>
          <a:p>
            <a:pPr marL="285750" indent="-285750">
              <a:buFont typeface="Arial" panose="020B0604020202020204" pitchFamily="34" charset="0"/>
              <a:buChar char="•"/>
            </a:pPr>
            <a:r>
              <a:rPr lang="en-GB" dirty="0"/>
              <a:t>Why do they work? </a:t>
            </a:r>
          </a:p>
          <a:p>
            <a:pPr marL="573750" lvl="2" indent="-285750"/>
            <a:r>
              <a:rPr lang="en-GB" dirty="0"/>
              <a:t>Simple to administer as collection is through employer-withholding (like tax) – cost is about 3% of total loan value </a:t>
            </a:r>
            <a:r>
              <a:rPr lang="en-GB" dirty="0" err="1"/>
              <a:t>cf</a:t>
            </a:r>
            <a:r>
              <a:rPr lang="en-GB" dirty="0"/>
              <a:t> situation in US</a:t>
            </a:r>
          </a:p>
          <a:p>
            <a:pPr marL="573750" lvl="2" indent="-285750"/>
            <a:r>
              <a:rPr lang="en-GB" dirty="0"/>
              <a:t>Simple for student – sign up for loan and give social insurance number and that is it – do nothing else</a:t>
            </a:r>
          </a:p>
          <a:p>
            <a:pPr marL="573750" lvl="2" indent="-285750"/>
            <a:r>
              <a:rPr lang="en-GB" dirty="0"/>
              <a:t>When unemployed, having child  - pay nothing and when you are back in labour market start contributing again </a:t>
            </a:r>
            <a:r>
              <a:rPr lang="en-GB" dirty="0" err="1"/>
              <a:t>cf</a:t>
            </a:r>
            <a:r>
              <a:rPr lang="en-GB" dirty="0"/>
              <a:t> other loans systems where have default (and never get money back)</a:t>
            </a:r>
          </a:p>
          <a:p>
            <a:pPr lvl="2" indent="0">
              <a:buNone/>
            </a:pPr>
            <a:r>
              <a:rPr lang="en-GB" dirty="0"/>
              <a:t>Argue fees plus well designed loan system much fairer and equitable way to partially fund HE than so-called ‘free’ HE</a:t>
            </a:r>
          </a:p>
        </p:txBody>
      </p:sp>
    </p:spTree>
    <p:extLst>
      <p:ext uri="{BB962C8B-B14F-4D97-AF65-F5344CB8AC3E}">
        <p14:creationId xmlns:p14="http://schemas.microsoft.com/office/powerpoint/2010/main" val="32170497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How large are the SES gaps in HE participation in England and what drives them?</a:t>
            </a:r>
            <a:br>
              <a:rPr lang="en-GB" dirty="0"/>
            </a:br>
            <a:r>
              <a:rPr lang="en-GB" dirty="0"/>
              <a:t/>
            </a:r>
            <a:br>
              <a:rPr lang="en-GB" dirty="0"/>
            </a:br>
            <a:endParaRPr lang="en-GB" b="0" dirty="0"/>
          </a:p>
        </p:txBody>
      </p:sp>
    </p:spTree>
    <p:extLst>
      <p:ext uri="{BB962C8B-B14F-4D97-AF65-F5344CB8AC3E}">
        <p14:creationId xmlns:p14="http://schemas.microsoft.com/office/powerpoint/2010/main" val="14181344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English Administrative Data</a:t>
            </a:r>
          </a:p>
        </p:txBody>
      </p:sp>
      <p:sp>
        <p:nvSpPr>
          <p:cNvPr id="7" name="Content Placeholder 6"/>
          <p:cNvSpPr>
            <a:spLocks noGrp="1"/>
          </p:cNvSpPr>
          <p:nvPr>
            <p:ph idx="1"/>
          </p:nvPr>
        </p:nvSpPr>
        <p:spPr>
          <a:xfrm>
            <a:off x="612000" y="1388759"/>
            <a:ext cx="7920440" cy="4610461"/>
          </a:xfrm>
        </p:spPr>
        <p:txBody>
          <a:bodyPr>
            <a:normAutofit lnSpcReduction="10000"/>
          </a:bodyPr>
          <a:lstStyle/>
          <a:p>
            <a:pPr lvl="2"/>
            <a:r>
              <a:rPr lang="en-US" dirty="0"/>
              <a:t>Individual  school data for every student in state schools from 2001/02 with some exam results going back to 1996 (National Pupil Database (NPD))</a:t>
            </a:r>
          </a:p>
          <a:p>
            <a:pPr lvl="3"/>
            <a:r>
              <a:rPr lang="en-US" dirty="0"/>
              <a:t>Have census data that measures characteristics of students plus exam data at the ages of 5, 7, 11, 16 and 18</a:t>
            </a:r>
          </a:p>
          <a:p>
            <a:pPr lvl="3"/>
            <a:r>
              <a:rPr lang="en-US" dirty="0"/>
              <a:t>Also have exam data for private schools students at 16 and 18 </a:t>
            </a:r>
          </a:p>
          <a:p>
            <a:pPr lvl="2"/>
            <a:r>
              <a:rPr lang="en-US" dirty="0"/>
              <a:t>This data has been linked to Higher Education Statistics Authority (HESA) data that measures where student goes, subject studied, whether they drop-out and their final outcome (1</a:t>
            </a:r>
            <a:r>
              <a:rPr lang="en-US" baseline="30000" dirty="0"/>
              <a:t>st</a:t>
            </a:r>
            <a:r>
              <a:rPr lang="en-US" dirty="0"/>
              <a:t> class </a:t>
            </a:r>
            <a:r>
              <a:rPr lang="en-US" dirty="0" err="1"/>
              <a:t>honours</a:t>
            </a:r>
            <a:r>
              <a:rPr lang="en-US" dirty="0"/>
              <a:t>, 2(1), 2(2), 3, fail)</a:t>
            </a:r>
          </a:p>
          <a:p>
            <a:pPr lvl="2"/>
            <a:r>
              <a:rPr lang="en-US" dirty="0"/>
              <a:t>NPD/HESA data has now been linked to HMRC earnings data  and DWP benefits data  and can see earnings up until the age of 28</a:t>
            </a:r>
          </a:p>
          <a:p>
            <a:pPr lvl="2"/>
            <a:r>
              <a:rPr lang="en-US" dirty="0"/>
              <a:t>Have Student Loan Data from 1998 until today linked to HMRC tax data.</a:t>
            </a:r>
          </a:p>
          <a:p>
            <a:pPr lvl="3"/>
            <a:r>
              <a:rPr lang="en-US" dirty="0"/>
              <a:t>Around 90% of students take out student loans and can see earnings into early 30s</a:t>
            </a:r>
          </a:p>
        </p:txBody>
      </p:sp>
    </p:spTree>
    <p:extLst>
      <p:ext uri="{BB962C8B-B14F-4D97-AF65-F5344CB8AC3E}">
        <p14:creationId xmlns:p14="http://schemas.microsoft.com/office/powerpoint/2010/main" val="3960634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HE participation overall and at high status institutions, by socio-economic background</a:t>
            </a:r>
          </a:p>
        </p:txBody>
      </p:sp>
      <p:graphicFrame>
        <p:nvGraphicFramePr>
          <p:cNvPr id="9" name="Content Placeholder 8"/>
          <p:cNvGraphicFramePr>
            <a:graphicFrameLocks noGrp="1"/>
          </p:cNvGraphicFramePr>
          <p:nvPr>
            <p:ph idx="1"/>
          </p:nvPr>
        </p:nvGraphicFramePr>
        <p:xfrm>
          <a:off x="467544" y="1556792"/>
          <a:ext cx="8062913" cy="46101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423580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Why are these gaps so large?</a:t>
            </a:r>
          </a:p>
        </p:txBody>
      </p:sp>
      <p:sp>
        <p:nvSpPr>
          <p:cNvPr id="7" name="Content Placeholder 6"/>
          <p:cNvSpPr>
            <a:spLocks noGrp="1"/>
          </p:cNvSpPr>
          <p:nvPr>
            <p:ph idx="1"/>
          </p:nvPr>
        </p:nvSpPr>
        <p:spPr>
          <a:xfrm>
            <a:off x="612000" y="1584000"/>
            <a:ext cx="7920440" cy="4610461"/>
          </a:xfrm>
        </p:spPr>
        <p:txBody>
          <a:bodyPr/>
          <a:lstStyle/>
          <a:p>
            <a:pPr lvl="2"/>
            <a:r>
              <a:rPr lang="en-US" dirty="0"/>
              <a:t>One factor which has been a big concern in recent years is the cost of university – and in particular the amount of fees charged as just mentioned</a:t>
            </a:r>
          </a:p>
          <a:p>
            <a:pPr lvl="2"/>
            <a:r>
              <a:rPr lang="en-US" dirty="0"/>
              <a:t>Recent reforms have increased the cap on annual tuition fees from £1,000 (in the early 2000s) to £3,000, to £9,000 in (2012/13) and now £9,250 (in 2017-18)</a:t>
            </a:r>
          </a:p>
          <a:p>
            <a:pPr lvl="2"/>
            <a:r>
              <a:rPr lang="en-US" dirty="0"/>
              <a:t>What has happened to the socio-economic gaps in participation over this period?</a:t>
            </a:r>
          </a:p>
          <a:p>
            <a:pPr lvl="2"/>
            <a:r>
              <a:rPr lang="en-US" dirty="0"/>
              <a:t>Measure this in various ways but descriptive evidence suggests largest increase in participation has been for poorest students</a:t>
            </a:r>
          </a:p>
        </p:txBody>
      </p:sp>
    </p:spTree>
    <p:extLst>
      <p:ext uri="{BB962C8B-B14F-4D97-AF65-F5344CB8AC3E}">
        <p14:creationId xmlns:p14="http://schemas.microsoft.com/office/powerpoint/2010/main" val="33423580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HE participation rates over time, by a  measure of local area disadvantage</a:t>
            </a:r>
          </a:p>
        </p:txBody>
      </p:sp>
      <p:graphicFrame>
        <p:nvGraphicFramePr>
          <p:cNvPr id="9" name="Content Placeholder 8"/>
          <p:cNvGraphicFramePr>
            <a:graphicFrameLocks noGrp="1"/>
          </p:cNvGraphicFramePr>
          <p:nvPr>
            <p:ph idx="1"/>
          </p:nvPr>
        </p:nvGraphicFramePr>
        <p:xfrm>
          <a:off x="467544" y="1556792"/>
          <a:ext cx="8062913" cy="446449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539552" y="6021288"/>
            <a:ext cx="3744416" cy="246221"/>
          </a:xfrm>
          <a:prstGeom prst="rect">
            <a:avLst/>
          </a:prstGeom>
          <a:noFill/>
        </p:spPr>
        <p:txBody>
          <a:bodyPr wrap="square" rtlCol="0">
            <a:spAutoFit/>
          </a:bodyPr>
          <a:lstStyle/>
          <a:p>
            <a:r>
              <a:rPr lang="en-GB" sz="1000" dirty="0"/>
              <a:t>Source: Figure 4.3 of Crawford et al. (2017)</a:t>
            </a:r>
          </a:p>
        </p:txBody>
      </p:sp>
    </p:spTree>
    <p:extLst>
      <p:ext uri="{BB962C8B-B14F-4D97-AF65-F5344CB8AC3E}">
        <p14:creationId xmlns:p14="http://schemas.microsoft.com/office/powerpoint/2010/main" val="33423580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Participation gaps have been falling while tuition fees have been rising – why?</a:t>
            </a:r>
          </a:p>
        </p:txBody>
      </p:sp>
      <p:sp>
        <p:nvSpPr>
          <p:cNvPr id="7" name="Content Placeholder 6"/>
          <p:cNvSpPr>
            <a:spLocks noGrp="1"/>
          </p:cNvSpPr>
          <p:nvPr>
            <p:ph idx="1"/>
          </p:nvPr>
        </p:nvSpPr>
        <p:spPr>
          <a:xfrm>
            <a:off x="612000" y="1584000"/>
            <a:ext cx="7920440" cy="4610461"/>
          </a:xfrm>
        </p:spPr>
        <p:txBody>
          <a:bodyPr>
            <a:normAutofit/>
          </a:bodyPr>
          <a:lstStyle/>
          <a:p>
            <a:pPr lvl="2"/>
            <a:r>
              <a:rPr lang="en-US" dirty="0"/>
              <a:t>Answer is because students can borrow money to cover their fees whilst at university (and a contribution towards living costs) and do not have to pay it back until they are in work with reasonable income</a:t>
            </a:r>
          </a:p>
          <a:p>
            <a:pPr lvl="3"/>
            <a:r>
              <a:rPr lang="en-US" dirty="0"/>
              <a:t>No upfront fees for students</a:t>
            </a:r>
          </a:p>
          <a:p>
            <a:pPr lvl="3"/>
            <a:r>
              <a:rPr lang="en-US" dirty="0"/>
              <a:t>Generous support for living costs for low income students</a:t>
            </a:r>
          </a:p>
          <a:p>
            <a:pPr lvl="3"/>
            <a:r>
              <a:rPr lang="en-US" dirty="0"/>
              <a:t>Those who go on to be low income graduates are relatively protected from the costs of university (insurance)</a:t>
            </a:r>
          </a:p>
          <a:p>
            <a:pPr lvl="3"/>
            <a:r>
              <a:rPr lang="en-US" dirty="0"/>
              <a:t>ICLs are right policy and progressive (compared to ‘free’ higher education though certain design elements of the English ICL/student loan system are not right</a:t>
            </a:r>
          </a:p>
          <a:p>
            <a:pPr marL="288000" lvl="3" indent="0">
              <a:buNone/>
            </a:pPr>
            <a:endParaRPr lang="en-US" dirty="0"/>
          </a:p>
        </p:txBody>
      </p:sp>
    </p:spTree>
    <p:extLst>
      <p:ext uri="{BB962C8B-B14F-4D97-AF65-F5344CB8AC3E}">
        <p14:creationId xmlns:p14="http://schemas.microsoft.com/office/powerpoint/2010/main" val="33423580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If not funding, what else?</a:t>
            </a:r>
          </a:p>
        </p:txBody>
      </p:sp>
      <p:sp>
        <p:nvSpPr>
          <p:cNvPr id="7" name="Content Placeholder 6"/>
          <p:cNvSpPr>
            <a:spLocks noGrp="1"/>
          </p:cNvSpPr>
          <p:nvPr>
            <p:ph idx="1"/>
          </p:nvPr>
        </p:nvSpPr>
        <p:spPr>
          <a:xfrm>
            <a:off x="612000" y="1584000"/>
            <a:ext cx="7920440" cy="4610461"/>
          </a:xfrm>
        </p:spPr>
        <p:txBody>
          <a:bodyPr/>
          <a:lstStyle/>
          <a:p>
            <a:pPr lvl="2"/>
            <a:r>
              <a:rPr lang="en-US" dirty="0"/>
              <a:t>Fees are not a major part of the reason why poorer students are less likely to go to university than richer students – at least among young HE entrants</a:t>
            </a:r>
          </a:p>
          <a:p>
            <a:pPr lvl="3"/>
            <a:r>
              <a:rPr lang="en-US" dirty="0"/>
              <a:t>Not least because there were even larger gaps even when HE was “free”</a:t>
            </a:r>
          </a:p>
          <a:p>
            <a:pPr lvl="2"/>
            <a:r>
              <a:rPr lang="en-US" dirty="0"/>
              <a:t>What else could explain the gaps?</a:t>
            </a:r>
          </a:p>
          <a:p>
            <a:pPr lvl="2"/>
            <a:r>
              <a:rPr lang="en-US" dirty="0"/>
              <a:t>Prior attainment potentially a big part of the story</a:t>
            </a:r>
          </a:p>
          <a:p>
            <a:pPr lvl="3"/>
            <a:r>
              <a:rPr lang="en-US" dirty="0"/>
              <a:t>If SES differences in HE participation were entirely explained by attainment earlier in the school system, then policy (and resource) focus must be on improving these earlier outcomes amongst low SES children</a:t>
            </a:r>
          </a:p>
          <a:p>
            <a:pPr lvl="3"/>
            <a:r>
              <a:rPr lang="en-US" dirty="0"/>
              <a:t>But if they are only part of the explanation then policy must have a wider focus – attainment plus . . . </a:t>
            </a:r>
          </a:p>
          <a:p>
            <a:pPr lvl="3"/>
            <a:endParaRPr lang="en-US" dirty="0"/>
          </a:p>
        </p:txBody>
      </p:sp>
    </p:spTree>
    <p:extLst>
      <p:ext uri="{BB962C8B-B14F-4D97-AF65-F5344CB8AC3E}">
        <p14:creationId xmlns:p14="http://schemas.microsoft.com/office/powerpoint/2010/main" val="33423580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How important is attainment at different ages in explaining SES gaps in HE participation?</a:t>
            </a:r>
          </a:p>
        </p:txBody>
      </p:sp>
      <p:graphicFrame>
        <p:nvGraphicFramePr>
          <p:cNvPr id="9" name="Content Placeholder 8"/>
          <p:cNvGraphicFramePr>
            <a:graphicFrameLocks noGrp="1"/>
          </p:cNvGraphicFramePr>
          <p:nvPr>
            <p:ph idx="1"/>
          </p:nvPr>
        </p:nvGraphicFramePr>
        <p:xfrm>
          <a:off x="467544" y="1556792"/>
          <a:ext cx="8062913" cy="4392488"/>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539552" y="6021288"/>
            <a:ext cx="3744416" cy="246221"/>
          </a:xfrm>
          <a:prstGeom prst="rect">
            <a:avLst/>
          </a:prstGeom>
          <a:noFill/>
        </p:spPr>
        <p:txBody>
          <a:bodyPr wrap="square" rtlCol="0">
            <a:spAutoFit/>
          </a:bodyPr>
          <a:lstStyle/>
          <a:p>
            <a:r>
              <a:rPr lang="en-GB" sz="1000" dirty="0"/>
              <a:t>Source: Figure 5.1 of Crawford et al. (2017)</a:t>
            </a:r>
          </a:p>
        </p:txBody>
      </p:sp>
    </p:spTree>
    <p:extLst>
      <p:ext uri="{BB962C8B-B14F-4D97-AF65-F5344CB8AC3E}">
        <p14:creationId xmlns:p14="http://schemas.microsoft.com/office/powerpoint/2010/main" val="33423580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Prior attainment is vital – but not the whole story for high status institutions</a:t>
            </a:r>
          </a:p>
        </p:txBody>
      </p:sp>
      <p:sp>
        <p:nvSpPr>
          <p:cNvPr id="7" name="Content Placeholder 6"/>
          <p:cNvSpPr>
            <a:spLocks noGrp="1"/>
          </p:cNvSpPr>
          <p:nvPr>
            <p:ph idx="1"/>
          </p:nvPr>
        </p:nvSpPr>
        <p:spPr>
          <a:xfrm>
            <a:off x="612000" y="1584000"/>
            <a:ext cx="7920440" cy="4610461"/>
          </a:xfrm>
        </p:spPr>
        <p:txBody>
          <a:bodyPr/>
          <a:lstStyle/>
          <a:p>
            <a:pPr lvl="2"/>
            <a:r>
              <a:rPr lang="en-US" dirty="0"/>
              <a:t>Attainment at end of secondary school can explain </a:t>
            </a:r>
            <a:r>
              <a:rPr lang="en-US" b="1" dirty="0"/>
              <a:t>the whole gap </a:t>
            </a:r>
            <a:r>
              <a:rPr lang="en-US" dirty="0"/>
              <a:t>in HE access between richest and poorest 20% of state school students</a:t>
            </a:r>
          </a:p>
          <a:p>
            <a:pPr lvl="2"/>
            <a:r>
              <a:rPr lang="en-US" dirty="0"/>
              <a:t>But </a:t>
            </a:r>
            <a:r>
              <a:rPr lang="en-US" b="1" dirty="0"/>
              <a:t>not quite the whole gap </a:t>
            </a:r>
            <a:r>
              <a:rPr lang="en-US" dirty="0"/>
              <a:t>in terms of entry to high status institutions amongst those who go to HE</a:t>
            </a:r>
          </a:p>
          <a:p>
            <a:pPr lvl="3"/>
            <a:r>
              <a:rPr lang="en-US" dirty="0"/>
              <a:t>Still small SES differences in applications/offers/entry to these universities</a:t>
            </a:r>
          </a:p>
          <a:p>
            <a:pPr lvl="2"/>
            <a:r>
              <a:rPr lang="en-US" dirty="0"/>
              <a:t>Should we care about these gaps?</a:t>
            </a:r>
          </a:p>
          <a:p>
            <a:pPr lvl="3"/>
            <a:r>
              <a:rPr lang="en-US" dirty="0"/>
              <a:t>Yes, to the extent that – as we will see– students from these institutions go on to earn more, on average, in </a:t>
            </a:r>
            <a:r>
              <a:rPr lang="en-US" dirty="0" err="1"/>
              <a:t>labour</a:t>
            </a:r>
            <a:r>
              <a:rPr lang="en-US" dirty="0"/>
              <a:t> market</a:t>
            </a:r>
          </a:p>
          <a:p>
            <a:pPr lvl="2"/>
            <a:r>
              <a:rPr lang="en-US" dirty="0"/>
              <a:t>What other gaps might there be that we should worry about?</a:t>
            </a:r>
          </a:p>
          <a:p>
            <a:pPr lvl="3"/>
            <a:endParaRPr lang="en-US" dirty="0"/>
          </a:p>
        </p:txBody>
      </p:sp>
    </p:spTree>
    <p:extLst>
      <p:ext uri="{BB962C8B-B14F-4D97-AF65-F5344CB8AC3E}">
        <p14:creationId xmlns:p14="http://schemas.microsoft.com/office/powerpoint/2010/main" val="33423580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Socio-economic gaps in university outcomes</a:t>
            </a:r>
            <a:br>
              <a:rPr lang="en-GB" dirty="0"/>
            </a:br>
            <a:r>
              <a:rPr lang="en-GB" dirty="0"/>
              <a:t/>
            </a:r>
            <a:br>
              <a:rPr lang="en-GB" dirty="0"/>
            </a:br>
            <a:endParaRPr lang="en-GB" b="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Is getting more poor pupils to HE enough?</a:t>
            </a:r>
          </a:p>
        </p:txBody>
      </p:sp>
      <p:sp>
        <p:nvSpPr>
          <p:cNvPr id="7" name="Content Placeholder 6"/>
          <p:cNvSpPr>
            <a:spLocks noGrp="1"/>
          </p:cNvSpPr>
          <p:nvPr>
            <p:ph idx="1"/>
          </p:nvPr>
        </p:nvSpPr>
        <p:spPr>
          <a:xfrm>
            <a:off x="612000" y="1584000"/>
            <a:ext cx="7920440" cy="4610461"/>
          </a:xfrm>
        </p:spPr>
        <p:txBody>
          <a:bodyPr/>
          <a:lstStyle/>
          <a:p>
            <a:pPr lvl="2"/>
            <a:r>
              <a:rPr lang="en-US" dirty="0"/>
              <a:t>Large socio-economic gaps in university access</a:t>
            </a:r>
          </a:p>
          <a:p>
            <a:pPr lvl="2"/>
            <a:r>
              <a:rPr lang="en-US" dirty="0"/>
              <a:t>Are there further socio-economic differences in these outcomes?</a:t>
            </a:r>
          </a:p>
          <a:p>
            <a:pPr lvl="2"/>
            <a:r>
              <a:rPr lang="en-US" dirty="0"/>
              <a:t>What about beyond graduation? Do richer and poorer students benefit equally from higher education?</a:t>
            </a:r>
          </a:p>
          <a:p>
            <a:pPr lvl="3"/>
            <a:endParaRPr lang="en-US" dirty="0"/>
          </a:p>
        </p:txBody>
      </p:sp>
    </p:spTree>
    <p:extLst>
      <p:ext uri="{BB962C8B-B14F-4D97-AF65-F5344CB8AC3E}">
        <p14:creationId xmlns:p14="http://schemas.microsoft.com/office/powerpoint/2010/main" val="33423580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of students who drop-out, complete degree and graduate with 1</a:t>
            </a:r>
            <a:r>
              <a:rPr lang="en-GB" baseline="30000" dirty="0"/>
              <a:t>st</a:t>
            </a:r>
            <a:r>
              <a:rPr lang="en-GB" dirty="0"/>
              <a:t> or 2:1, by SES percentile</a:t>
            </a:r>
          </a:p>
        </p:txBody>
      </p:sp>
      <p:graphicFrame>
        <p:nvGraphicFramePr>
          <p:cNvPr id="6" name="Content Placeholder 5"/>
          <p:cNvGraphicFramePr>
            <a:graphicFrameLocks noGrp="1"/>
          </p:cNvGraphicFramePr>
          <p:nvPr>
            <p:ph idx="1"/>
          </p:nvPr>
        </p:nvGraphicFramePr>
        <p:xfrm>
          <a:off x="612775" y="1584325"/>
          <a:ext cx="7918450" cy="4508971"/>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539552" y="6021288"/>
            <a:ext cx="3744416" cy="246221"/>
          </a:xfrm>
          <a:prstGeom prst="rect">
            <a:avLst/>
          </a:prstGeom>
          <a:noFill/>
        </p:spPr>
        <p:txBody>
          <a:bodyPr wrap="square" rtlCol="0">
            <a:spAutoFit/>
          </a:bodyPr>
          <a:lstStyle/>
          <a:p>
            <a:r>
              <a:rPr lang="en-GB" sz="1000" dirty="0"/>
              <a:t>Source: Figure 5.1 of Crawford et al. (2017)</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What explains SES gaps in HE outcomes?</a:t>
            </a:r>
          </a:p>
        </p:txBody>
      </p:sp>
      <p:graphicFrame>
        <p:nvGraphicFramePr>
          <p:cNvPr id="9" name="Content Placeholder 8"/>
          <p:cNvGraphicFramePr>
            <a:graphicFrameLocks noGrp="1"/>
          </p:cNvGraphicFramePr>
          <p:nvPr>
            <p:ph idx="1"/>
          </p:nvPr>
        </p:nvGraphicFramePr>
        <p:xfrm>
          <a:off x="467544" y="1412776"/>
          <a:ext cx="8062913" cy="4536504"/>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539552" y="6021288"/>
            <a:ext cx="3744416" cy="246221"/>
          </a:xfrm>
          <a:prstGeom prst="rect">
            <a:avLst/>
          </a:prstGeom>
          <a:noFill/>
        </p:spPr>
        <p:txBody>
          <a:bodyPr wrap="square" rtlCol="0">
            <a:spAutoFit/>
          </a:bodyPr>
          <a:lstStyle/>
          <a:p>
            <a:r>
              <a:rPr lang="en-GB" sz="1000" dirty="0"/>
              <a:t>Source: Figure 7.1 of Crawford et al. (2017)</a:t>
            </a:r>
          </a:p>
        </p:txBody>
      </p:sp>
    </p:spTree>
    <p:extLst>
      <p:ext uri="{BB962C8B-B14F-4D97-AF65-F5344CB8AC3E}">
        <p14:creationId xmlns:p14="http://schemas.microsoft.com/office/powerpoint/2010/main" val="33423580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Further SES differences in outcomes at university</a:t>
            </a:r>
          </a:p>
        </p:txBody>
      </p:sp>
      <p:sp>
        <p:nvSpPr>
          <p:cNvPr id="7" name="Content Placeholder 6"/>
          <p:cNvSpPr>
            <a:spLocks noGrp="1"/>
          </p:cNvSpPr>
          <p:nvPr>
            <p:ph idx="1"/>
          </p:nvPr>
        </p:nvSpPr>
        <p:spPr>
          <a:xfrm>
            <a:off x="612000" y="1584000"/>
            <a:ext cx="8064456" cy="4610461"/>
          </a:xfrm>
        </p:spPr>
        <p:txBody>
          <a:bodyPr/>
          <a:lstStyle/>
          <a:p>
            <a:pPr lvl="2"/>
            <a:r>
              <a:rPr lang="en-US" dirty="0"/>
              <a:t>Those from lower socio-economic backgrounds are more likely to drop out, less likely to complete their degree, and less likely to get a 1</a:t>
            </a:r>
            <a:r>
              <a:rPr lang="en-US" baseline="30000" dirty="0"/>
              <a:t>st</a:t>
            </a:r>
            <a:r>
              <a:rPr lang="en-US" dirty="0"/>
              <a:t> or 2:1</a:t>
            </a:r>
          </a:p>
          <a:p>
            <a:pPr lvl="2"/>
            <a:r>
              <a:rPr lang="en-US" dirty="0"/>
              <a:t>True even comparing students from different SES backgrounds:</a:t>
            </a:r>
          </a:p>
          <a:p>
            <a:pPr lvl="3"/>
            <a:r>
              <a:rPr lang="en-US" dirty="0"/>
              <a:t>With the same attainment and other characteristics on entry to HE</a:t>
            </a:r>
          </a:p>
          <a:p>
            <a:pPr lvl="3"/>
            <a:r>
              <a:rPr lang="en-US" dirty="0"/>
              <a:t>On the same courses (same subject at same institution)</a:t>
            </a:r>
          </a:p>
          <a:p>
            <a:pPr lvl="3"/>
            <a:r>
              <a:rPr lang="en-US" dirty="0"/>
              <a:t>At high status institutions</a:t>
            </a:r>
          </a:p>
          <a:p>
            <a:pPr lvl="2"/>
            <a:r>
              <a:rPr lang="en-US" dirty="0"/>
              <a:t>Suggests SES gaps in university access understate gaps </a:t>
            </a:r>
            <a:r>
              <a:rPr lang="en-US" i="1" dirty="0"/>
              <a:t>amongst cohort as a whole </a:t>
            </a:r>
            <a:r>
              <a:rPr lang="en-US" dirty="0"/>
              <a:t>in terms of degree acquisition and degree class</a:t>
            </a:r>
          </a:p>
        </p:txBody>
      </p:sp>
    </p:spTree>
    <p:extLst>
      <p:ext uri="{BB962C8B-B14F-4D97-AF65-F5344CB8AC3E}">
        <p14:creationId xmlns:p14="http://schemas.microsoft.com/office/powerpoint/2010/main" val="33423580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Is university worth it for everyone?</a:t>
            </a:r>
            <a:br>
              <a:rPr lang="en-GB" dirty="0"/>
            </a:br>
            <a:r>
              <a:rPr lang="en-GB" dirty="0"/>
              <a:t/>
            </a:r>
            <a:br>
              <a:rPr lang="en-GB" dirty="0"/>
            </a:br>
            <a:endParaRPr lang="en-GB" b="0" dirty="0"/>
          </a:p>
        </p:txBody>
      </p:sp>
    </p:spTree>
    <p:extLst>
      <p:ext uri="{BB962C8B-B14F-4D97-AF65-F5344CB8AC3E}">
        <p14:creationId xmlns:p14="http://schemas.microsoft.com/office/powerpoint/2010/main" val="34219460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The value of higher education</a:t>
            </a:r>
          </a:p>
        </p:txBody>
      </p:sp>
      <p:sp>
        <p:nvSpPr>
          <p:cNvPr id="7" name="Content Placeholder 6"/>
          <p:cNvSpPr>
            <a:spLocks noGrp="1"/>
          </p:cNvSpPr>
          <p:nvPr>
            <p:ph idx="1"/>
          </p:nvPr>
        </p:nvSpPr>
        <p:spPr>
          <a:xfrm>
            <a:off x="612000" y="1584000"/>
            <a:ext cx="8064456" cy="4610461"/>
          </a:xfrm>
        </p:spPr>
        <p:txBody>
          <a:bodyPr/>
          <a:lstStyle/>
          <a:p>
            <a:pPr lvl="2"/>
            <a:r>
              <a:rPr lang="en-US" dirty="0"/>
              <a:t>If we are concerned about access, we have to ask – is going to university worth it based on earnings (only part of the story but important part). </a:t>
            </a:r>
          </a:p>
          <a:p>
            <a:pPr lvl="2"/>
            <a:r>
              <a:rPr lang="en-US" dirty="0"/>
              <a:t>Broadly yes . . .</a:t>
            </a:r>
            <a:r>
              <a:rPr lang="en-US" dirty="0">
                <a:solidFill>
                  <a:srgbClr val="FF0000"/>
                </a:solidFill>
              </a:rPr>
              <a:t> </a:t>
            </a:r>
            <a:r>
              <a:rPr lang="en-US" dirty="0"/>
              <a:t>average graduate earnings have remained high despite expansion of student numbers</a:t>
            </a:r>
          </a:p>
          <a:p>
            <a:pPr lvl="2"/>
            <a:r>
              <a:rPr lang="en-US" dirty="0"/>
              <a:t>But variation in graduate outcomes has increased, with differences by institution, subject and degree class increasingly important</a:t>
            </a:r>
          </a:p>
          <a:p>
            <a:pPr lvl="2"/>
            <a:r>
              <a:rPr lang="en-US" dirty="0"/>
              <a:t>Importantly there are SES differences in these outcomes too – even for those doing the same course at the same university with the same background characteristics</a:t>
            </a:r>
          </a:p>
        </p:txBody>
      </p:sp>
    </p:spTree>
    <p:extLst>
      <p:ext uri="{BB962C8B-B14F-4D97-AF65-F5344CB8AC3E}">
        <p14:creationId xmlns:p14="http://schemas.microsoft.com/office/powerpoint/2010/main" val="36397084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528F8-4795-42D4-BB11-7CDE3F80B0D5}"/>
              </a:ext>
            </a:extLst>
          </p:cNvPr>
          <p:cNvSpPr>
            <a:spLocks noGrp="1"/>
          </p:cNvSpPr>
          <p:nvPr>
            <p:ph type="title"/>
          </p:nvPr>
        </p:nvSpPr>
        <p:spPr/>
        <p:txBody>
          <a:bodyPr/>
          <a:lstStyle/>
          <a:p>
            <a:r>
              <a:rPr lang="en-GB" dirty="0"/>
              <a:t>Evidence from English administrative data</a:t>
            </a:r>
          </a:p>
        </p:txBody>
      </p:sp>
      <p:sp>
        <p:nvSpPr>
          <p:cNvPr id="3" name="Content Placeholder 2">
            <a:extLst>
              <a:ext uri="{FF2B5EF4-FFF2-40B4-BE49-F238E27FC236}">
                <a16:creationId xmlns:a16="http://schemas.microsoft.com/office/drawing/2014/main" id="{AAF95674-4D3C-47A4-9021-5FD5E4F72071}"/>
              </a:ext>
            </a:extLst>
          </p:cNvPr>
          <p:cNvSpPr>
            <a:spLocks noGrp="1"/>
          </p:cNvSpPr>
          <p:nvPr>
            <p:ph idx="1"/>
          </p:nvPr>
        </p:nvSpPr>
        <p:spPr/>
        <p:txBody>
          <a:bodyPr>
            <a:normAutofit fontScale="92500" lnSpcReduction="20000"/>
          </a:bodyPr>
          <a:lstStyle/>
          <a:p>
            <a:pPr marL="285750" indent="-285750">
              <a:buFont typeface="Arial" panose="020B0604020202020204" pitchFamily="34" charset="0"/>
              <a:buChar char="•"/>
            </a:pPr>
            <a:r>
              <a:rPr lang="en-GB" dirty="0"/>
              <a:t>Have done work on this using student loan data linked to tax records and benefit records </a:t>
            </a:r>
          </a:p>
          <a:p>
            <a:pPr marL="573750" lvl="2" indent="-285750"/>
            <a:r>
              <a:rPr lang="en-GB" dirty="0"/>
              <a:t>Advantages – see graduates into their early 30s</a:t>
            </a:r>
          </a:p>
          <a:p>
            <a:pPr marL="573750" lvl="2" indent="-285750"/>
            <a:r>
              <a:rPr lang="en-GB" dirty="0"/>
              <a:t>Have crude measure of parental income – whether high income (get minimum loan amount – top 20% of students from families with income around £65k and above) vs low income</a:t>
            </a:r>
          </a:p>
          <a:p>
            <a:pPr marL="573750" lvl="2" indent="-285750"/>
            <a:r>
              <a:rPr lang="en-GB" dirty="0"/>
              <a:t>Limited background characteristics for HE students and no background characteristics for non-graduates</a:t>
            </a:r>
          </a:p>
          <a:p>
            <a:pPr marL="285750" lvl="1" indent="-285750">
              <a:buFont typeface="Arial" panose="020B0604020202020204" pitchFamily="34" charset="0"/>
              <a:buChar char="•"/>
            </a:pPr>
            <a:r>
              <a:rPr lang="en-GB" b="1" dirty="0"/>
              <a:t>Also have school data linked to HE data linked to tax and benefit data for all students who went to school in England</a:t>
            </a:r>
          </a:p>
          <a:p>
            <a:pPr marL="285750" lvl="1" indent="-285750">
              <a:buFont typeface="Arial" panose="020B0604020202020204" pitchFamily="34" charset="0"/>
              <a:buChar char="•"/>
            </a:pPr>
            <a:r>
              <a:rPr lang="en-GB" dirty="0"/>
              <a:t>Advantages – can control for prior ability and socio-economic background much better</a:t>
            </a:r>
          </a:p>
          <a:p>
            <a:pPr marL="285750" lvl="1" indent="-285750">
              <a:buFont typeface="Arial" panose="020B0604020202020204" pitchFamily="34" charset="0"/>
              <a:buChar char="•"/>
            </a:pPr>
            <a:r>
              <a:rPr lang="en-GB" dirty="0"/>
              <a:t>Can look at returns relative to non-graduates (haven’t released this work yet but we have done this)</a:t>
            </a:r>
          </a:p>
          <a:p>
            <a:pPr marL="285750" lvl="1" indent="-285750">
              <a:buFont typeface="Arial" panose="020B0604020202020204" pitchFamily="34" charset="0"/>
              <a:buChar char="•"/>
            </a:pPr>
            <a:r>
              <a:rPr lang="en-GB" dirty="0"/>
              <a:t>Disadvantage – only see people until the age of 28 so very early in career</a:t>
            </a:r>
          </a:p>
        </p:txBody>
      </p:sp>
    </p:spTree>
    <p:extLst>
      <p:ext uri="{BB962C8B-B14F-4D97-AF65-F5344CB8AC3E}">
        <p14:creationId xmlns:p14="http://schemas.microsoft.com/office/powerpoint/2010/main" val="11779610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Variation in graduate earnings</a:t>
            </a:r>
          </a:p>
        </p:txBody>
      </p:sp>
      <p:sp>
        <p:nvSpPr>
          <p:cNvPr id="7" name="Content Placeholder 6"/>
          <p:cNvSpPr>
            <a:spLocks noGrp="1"/>
          </p:cNvSpPr>
          <p:nvPr>
            <p:ph idx="1"/>
          </p:nvPr>
        </p:nvSpPr>
        <p:spPr>
          <a:xfrm>
            <a:off x="612000" y="1584000"/>
            <a:ext cx="7992448" cy="4610461"/>
          </a:xfrm>
        </p:spPr>
        <p:txBody>
          <a:bodyPr/>
          <a:lstStyle/>
          <a:p>
            <a:pPr lvl="2"/>
            <a:r>
              <a:rPr lang="en-US" dirty="0"/>
              <a:t>Big differences in earnings by institution and subject</a:t>
            </a:r>
          </a:p>
          <a:p>
            <a:pPr lvl="2"/>
            <a:r>
              <a:rPr lang="en-US" dirty="0"/>
              <a:t>Largely but not entirely driven by differences in entry requirements/background characteristics but not entirely</a:t>
            </a:r>
          </a:p>
          <a:p>
            <a:pPr lvl="2"/>
            <a:r>
              <a:rPr lang="en-US" dirty="0"/>
              <a:t>But even contingent on going to the same university and attending the same course there are differences in earnings by socio-economic status even after controlling for difference in characteristics</a:t>
            </a:r>
          </a:p>
          <a:p>
            <a:pPr lvl="3"/>
            <a:r>
              <a:rPr lang="en-US" dirty="0"/>
              <a:t>This difference is around 8% by the age of 28 and around 13% by age 32</a:t>
            </a:r>
          </a:p>
          <a:p>
            <a:pPr lvl="3"/>
            <a:r>
              <a:rPr lang="en-US" dirty="0"/>
              <a:t>Potentially larger at higher ages?</a:t>
            </a:r>
          </a:p>
        </p:txBody>
      </p:sp>
    </p:spTree>
    <p:extLst>
      <p:ext uri="{BB962C8B-B14F-4D97-AF65-F5344CB8AC3E}">
        <p14:creationId xmlns:p14="http://schemas.microsoft.com/office/powerpoint/2010/main" val="11365340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B7EDA-63DC-4398-B4CB-D5DF203ED18A}"/>
              </a:ext>
            </a:extLst>
          </p:cNvPr>
          <p:cNvSpPr>
            <a:spLocks noGrp="1"/>
          </p:cNvSpPr>
          <p:nvPr>
            <p:ph type="title"/>
          </p:nvPr>
        </p:nvSpPr>
        <p:spPr/>
        <p:txBody>
          <a:bodyPr/>
          <a:lstStyle/>
          <a:p>
            <a:r>
              <a:rPr lang="en-GB" dirty="0"/>
              <a:t>SES raw differences in earnings</a:t>
            </a:r>
          </a:p>
        </p:txBody>
      </p:sp>
      <p:pic>
        <p:nvPicPr>
          <p:cNvPr id="5" name="Content Placeholder 4">
            <a:extLst>
              <a:ext uri="{FF2B5EF4-FFF2-40B4-BE49-F238E27FC236}">
                <a16:creationId xmlns:a16="http://schemas.microsoft.com/office/drawing/2014/main" id="{D42F69BD-D4D8-4F4E-8CE7-737E1A31A6B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772816"/>
            <a:ext cx="9145016" cy="3329912"/>
          </a:xfrm>
        </p:spPr>
      </p:pic>
    </p:spTree>
    <p:extLst>
      <p:ext uri="{BB962C8B-B14F-4D97-AF65-F5344CB8AC3E}">
        <p14:creationId xmlns:p14="http://schemas.microsoft.com/office/powerpoint/2010/main" val="26956168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465EC-2A08-4656-BDFE-BBA9243FACC8}"/>
              </a:ext>
            </a:extLst>
          </p:cNvPr>
          <p:cNvSpPr>
            <a:spLocks noGrp="1"/>
          </p:cNvSpPr>
          <p:nvPr>
            <p:ph type="title"/>
          </p:nvPr>
        </p:nvSpPr>
        <p:spPr/>
        <p:txBody>
          <a:bodyPr/>
          <a:lstStyle/>
          <a:p>
            <a:r>
              <a:rPr lang="en-GB" dirty="0"/>
              <a:t>Big problem - selection</a:t>
            </a:r>
          </a:p>
        </p:txBody>
      </p:sp>
      <p:sp>
        <p:nvSpPr>
          <p:cNvPr id="3" name="Content Placeholder 2">
            <a:extLst>
              <a:ext uri="{FF2B5EF4-FFF2-40B4-BE49-F238E27FC236}">
                <a16:creationId xmlns:a16="http://schemas.microsoft.com/office/drawing/2014/main" id="{895515CE-AEB2-4A7D-9AD4-9654AC2720C4}"/>
              </a:ext>
            </a:extLst>
          </p:cNvPr>
          <p:cNvSpPr>
            <a:spLocks noGrp="1"/>
          </p:cNvSpPr>
          <p:nvPr>
            <p:ph idx="1"/>
          </p:nvPr>
        </p:nvSpPr>
        <p:spPr>
          <a:xfrm>
            <a:off x="612000" y="1196752"/>
            <a:ext cx="7920000" cy="4610461"/>
          </a:xfrm>
        </p:spPr>
        <p:txBody>
          <a:bodyPr>
            <a:normAutofit fontScale="85000" lnSpcReduction="10000"/>
          </a:bodyPr>
          <a:lstStyle/>
          <a:p>
            <a:pPr marL="285750" indent="-285750">
              <a:buFont typeface="Arial" panose="020B0604020202020204" pitchFamily="34" charset="0"/>
              <a:buChar char="•"/>
            </a:pPr>
            <a:r>
              <a:rPr lang="en-GB" dirty="0"/>
              <a:t>These partly driven by differences in background, subject choice and institution choice but see still significant gap even if we control for all characteristics</a:t>
            </a:r>
          </a:p>
          <a:p>
            <a:pPr marL="285750" indent="-285750">
              <a:buFont typeface="Arial" panose="020B0604020202020204" pitchFamily="34" charset="0"/>
              <a:buChar char="•"/>
            </a:pPr>
            <a:r>
              <a:rPr lang="en-GB" dirty="0"/>
              <a:t>Also how do you meaningful compare a student studying physics at Cambridge University with somebody study English at Wolverhampton University? </a:t>
            </a:r>
          </a:p>
          <a:p>
            <a:pPr lvl="3"/>
            <a:r>
              <a:rPr lang="en-GB" b="0" dirty="0"/>
              <a:t>graduates’ earnings and employment affected both by their pre-university characteristics and by the impact of studying a particular degree at a certain university </a:t>
            </a:r>
          </a:p>
          <a:p>
            <a:pPr lvl="3"/>
            <a:r>
              <a:rPr lang="en-GB" b="0" dirty="0"/>
              <a:t>subjects may have very high average graduate earnings simply because they take high-ability students rather than because of the impact of the degree itself</a:t>
            </a:r>
          </a:p>
          <a:p>
            <a:pPr marL="285750" lvl="1" indent="-285750">
              <a:buFont typeface="Arial" panose="020B0604020202020204" pitchFamily="34" charset="0"/>
              <a:buChar char="•"/>
            </a:pPr>
            <a:r>
              <a:rPr lang="en-GB" dirty="0"/>
              <a:t>Richness of our data allows us to do this using inverse probability weighted regression adjustment (IPWRA)</a:t>
            </a:r>
          </a:p>
          <a:p>
            <a:pPr marL="861750" lvl="3" indent="-285750"/>
            <a:r>
              <a:rPr lang="en-GB" dirty="0"/>
              <a:t>This process weights individuals in each treatment group (university-subject combination) who look more similar to individuals not in that treatment group more heavily (Wooldridge (2007))</a:t>
            </a:r>
          </a:p>
          <a:p>
            <a:pPr marL="285750" lvl="1" indent="-285750">
              <a:buFont typeface="Arial" panose="020B0604020202020204" pitchFamily="34" charset="0"/>
              <a:buChar char="•"/>
            </a:pPr>
            <a:r>
              <a:rPr lang="en-GB" b="0" dirty="0"/>
              <a:t>Of course doesn’t control for selection on </a:t>
            </a:r>
            <a:r>
              <a:rPr lang="en-GB" b="0" dirty="0" err="1"/>
              <a:t>unobservables</a:t>
            </a:r>
            <a:endParaRPr lang="en-GB" b="0" dirty="0"/>
          </a:p>
          <a:p>
            <a:pPr marL="573750" lvl="2" indent="-285750"/>
            <a:endParaRPr lang="en-GB" dirty="0"/>
          </a:p>
          <a:p>
            <a:pPr marL="285750" lvl="1" indent="-285750">
              <a:buFont typeface="Arial" panose="020B0604020202020204" pitchFamily="34" charset="0"/>
              <a:buChar char="•"/>
            </a:pPr>
            <a:endParaRPr lang="en-GB" dirty="0"/>
          </a:p>
        </p:txBody>
      </p:sp>
    </p:spTree>
    <p:extLst>
      <p:ext uri="{BB962C8B-B14F-4D97-AF65-F5344CB8AC3E}">
        <p14:creationId xmlns:p14="http://schemas.microsoft.com/office/powerpoint/2010/main" val="41972479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Differences by subject at age 28 (females)</a:t>
            </a:r>
          </a:p>
        </p:txBody>
      </p:sp>
      <p:pic>
        <p:nvPicPr>
          <p:cNvPr id="3" name="Picture 2">
            <a:extLst>
              <a:ext uri="{FF2B5EF4-FFF2-40B4-BE49-F238E27FC236}">
                <a16:creationId xmlns:a16="http://schemas.microsoft.com/office/drawing/2014/main" id="{556637C8-848C-4A4F-9D7E-7570E6C8A869}"/>
              </a:ext>
            </a:extLst>
          </p:cNvPr>
          <p:cNvPicPr>
            <a:picLocks noChangeAspect="1"/>
          </p:cNvPicPr>
          <p:nvPr/>
        </p:nvPicPr>
        <p:blipFill>
          <a:blip r:embed="rId3"/>
          <a:stretch>
            <a:fillRect/>
          </a:stretch>
        </p:blipFill>
        <p:spPr>
          <a:xfrm>
            <a:off x="586352" y="1124744"/>
            <a:ext cx="7920880" cy="5616623"/>
          </a:xfrm>
          <a:prstGeom prst="rect">
            <a:avLst/>
          </a:prstGeom>
        </p:spPr>
      </p:pic>
    </p:spTree>
    <p:extLst>
      <p:ext uri="{BB962C8B-B14F-4D97-AF65-F5344CB8AC3E}">
        <p14:creationId xmlns:p14="http://schemas.microsoft.com/office/powerpoint/2010/main" val="28273553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6A0AD-BFBF-4C4D-B5CD-55A6C1CBDDDD}"/>
              </a:ext>
            </a:extLst>
          </p:cNvPr>
          <p:cNvSpPr>
            <a:spLocks noGrp="1"/>
          </p:cNvSpPr>
          <p:nvPr>
            <p:ph type="title"/>
          </p:nvPr>
        </p:nvSpPr>
        <p:spPr/>
        <p:txBody>
          <a:bodyPr/>
          <a:lstStyle/>
          <a:p>
            <a:r>
              <a:rPr lang="en-GB" dirty="0"/>
              <a:t>IPWRA estimates for women - subjects</a:t>
            </a:r>
          </a:p>
        </p:txBody>
      </p:sp>
      <p:sp>
        <p:nvSpPr>
          <p:cNvPr id="3" name="Content Placeholder 2">
            <a:extLst>
              <a:ext uri="{FF2B5EF4-FFF2-40B4-BE49-F238E27FC236}">
                <a16:creationId xmlns:a16="http://schemas.microsoft.com/office/drawing/2014/main" id="{E8AF27FB-3566-452F-96D5-CB9A526D8E40}"/>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6648782C-E274-4B99-BE32-507C6197E184}"/>
              </a:ext>
            </a:extLst>
          </p:cNvPr>
          <p:cNvPicPr>
            <a:picLocks noChangeAspect="1"/>
          </p:cNvPicPr>
          <p:nvPr/>
        </p:nvPicPr>
        <p:blipFill>
          <a:blip r:embed="rId3"/>
          <a:stretch>
            <a:fillRect/>
          </a:stretch>
        </p:blipFill>
        <p:spPr>
          <a:xfrm>
            <a:off x="0" y="1089416"/>
            <a:ext cx="8100392" cy="5644055"/>
          </a:xfrm>
          <a:prstGeom prst="rect">
            <a:avLst/>
          </a:prstGeom>
        </p:spPr>
      </p:pic>
    </p:spTree>
    <p:extLst>
      <p:ext uri="{BB962C8B-B14F-4D97-AF65-F5344CB8AC3E}">
        <p14:creationId xmlns:p14="http://schemas.microsoft.com/office/powerpoint/2010/main" val="35528890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Differences by institution (males)</a:t>
            </a:r>
          </a:p>
        </p:txBody>
      </p:sp>
      <p:pic>
        <p:nvPicPr>
          <p:cNvPr id="2" name="Picture 1">
            <a:extLst>
              <a:ext uri="{FF2B5EF4-FFF2-40B4-BE49-F238E27FC236}">
                <a16:creationId xmlns:a16="http://schemas.microsoft.com/office/drawing/2014/main" id="{4B9BB1EC-B625-4666-B5E7-4FE5EDCFCD02}"/>
              </a:ext>
            </a:extLst>
          </p:cNvPr>
          <p:cNvPicPr>
            <a:picLocks noChangeAspect="1"/>
          </p:cNvPicPr>
          <p:nvPr/>
        </p:nvPicPr>
        <p:blipFill>
          <a:blip r:embed="rId3"/>
          <a:stretch>
            <a:fillRect/>
          </a:stretch>
        </p:blipFill>
        <p:spPr>
          <a:xfrm>
            <a:off x="467544" y="1124743"/>
            <a:ext cx="8100832" cy="5562571"/>
          </a:xfrm>
          <a:prstGeom prst="rect">
            <a:avLst/>
          </a:prstGeom>
        </p:spPr>
      </p:pic>
    </p:spTree>
    <p:extLst>
      <p:ext uri="{BB962C8B-B14F-4D97-AF65-F5344CB8AC3E}">
        <p14:creationId xmlns:p14="http://schemas.microsoft.com/office/powerpoint/2010/main" val="1885984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32FF9-5A50-40AD-83F2-4DB381908C1C}"/>
              </a:ext>
            </a:extLst>
          </p:cNvPr>
          <p:cNvSpPr>
            <a:spLocks noGrp="1"/>
          </p:cNvSpPr>
          <p:nvPr>
            <p:ph type="title"/>
          </p:nvPr>
        </p:nvSpPr>
        <p:spPr/>
        <p:txBody>
          <a:bodyPr/>
          <a:lstStyle/>
          <a:p>
            <a:r>
              <a:rPr lang="en-GB" dirty="0"/>
              <a:t>IPWRA estimates for men - Universities</a:t>
            </a:r>
          </a:p>
        </p:txBody>
      </p:sp>
      <p:pic>
        <p:nvPicPr>
          <p:cNvPr id="4" name="Content Placeholder 3">
            <a:extLst>
              <a:ext uri="{FF2B5EF4-FFF2-40B4-BE49-F238E27FC236}">
                <a16:creationId xmlns:a16="http://schemas.microsoft.com/office/drawing/2014/main" id="{9632A0C5-6DF1-4649-A2FC-0B6F324E45E4}"/>
              </a:ext>
            </a:extLst>
          </p:cNvPr>
          <p:cNvPicPr>
            <a:picLocks noGrp="1" noChangeAspect="1"/>
          </p:cNvPicPr>
          <p:nvPr>
            <p:ph idx="1"/>
          </p:nvPr>
        </p:nvPicPr>
        <p:blipFill>
          <a:blip r:embed="rId3"/>
          <a:stretch>
            <a:fillRect/>
          </a:stretch>
        </p:blipFill>
        <p:spPr>
          <a:xfrm>
            <a:off x="323528" y="950067"/>
            <a:ext cx="8280920" cy="5729160"/>
          </a:xfrm>
          <a:prstGeom prst="rect">
            <a:avLst/>
          </a:prstGeom>
        </p:spPr>
      </p:pic>
    </p:spTree>
    <p:extLst>
      <p:ext uri="{BB962C8B-B14F-4D97-AF65-F5344CB8AC3E}">
        <p14:creationId xmlns:p14="http://schemas.microsoft.com/office/powerpoint/2010/main" val="13212029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88AD8-E343-4436-BFB2-D43C31AE9F35}"/>
              </a:ext>
            </a:extLst>
          </p:cNvPr>
          <p:cNvSpPr>
            <a:spLocks noGrp="1"/>
          </p:cNvSpPr>
          <p:nvPr>
            <p:ph type="title"/>
          </p:nvPr>
        </p:nvSpPr>
        <p:spPr/>
        <p:txBody>
          <a:bodyPr/>
          <a:lstStyle/>
          <a:p>
            <a:r>
              <a:rPr lang="en-GB" dirty="0"/>
              <a:t>Subject by HEI – Cambridge Males vs other HEIs</a:t>
            </a:r>
          </a:p>
        </p:txBody>
      </p:sp>
      <p:pic>
        <p:nvPicPr>
          <p:cNvPr id="4" name="Picture 3">
            <a:extLst>
              <a:ext uri="{FF2B5EF4-FFF2-40B4-BE49-F238E27FC236}">
                <a16:creationId xmlns:a16="http://schemas.microsoft.com/office/drawing/2014/main" id="{B60B5CF1-A398-44EB-AC08-7DC15A743265}"/>
              </a:ext>
            </a:extLst>
          </p:cNvPr>
          <p:cNvPicPr>
            <a:picLocks noChangeAspect="1"/>
          </p:cNvPicPr>
          <p:nvPr/>
        </p:nvPicPr>
        <p:blipFill>
          <a:blip r:embed="rId2"/>
          <a:stretch>
            <a:fillRect/>
          </a:stretch>
        </p:blipFill>
        <p:spPr>
          <a:xfrm>
            <a:off x="612000" y="1020600"/>
            <a:ext cx="8172400" cy="5590555"/>
          </a:xfrm>
          <a:prstGeom prst="rect">
            <a:avLst/>
          </a:prstGeom>
        </p:spPr>
      </p:pic>
    </p:spTree>
    <p:extLst>
      <p:ext uri="{BB962C8B-B14F-4D97-AF65-F5344CB8AC3E}">
        <p14:creationId xmlns:p14="http://schemas.microsoft.com/office/powerpoint/2010/main" val="15840519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Implications</a:t>
            </a:r>
          </a:p>
        </p:txBody>
      </p:sp>
      <p:sp>
        <p:nvSpPr>
          <p:cNvPr id="7" name="Content Placeholder 6"/>
          <p:cNvSpPr>
            <a:spLocks noGrp="1"/>
          </p:cNvSpPr>
          <p:nvPr>
            <p:ph idx="1"/>
          </p:nvPr>
        </p:nvSpPr>
        <p:spPr>
          <a:xfrm>
            <a:off x="612000" y="1584000"/>
            <a:ext cx="8532000" cy="4610461"/>
          </a:xfrm>
        </p:spPr>
        <p:txBody>
          <a:bodyPr/>
          <a:lstStyle/>
          <a:p>
            <a:pPr lvl="2"/>
            <a:r>
              <a:rPr lang="en-US" dirty="0"/>
              <a:t>A degree offers a pathway to relatively high earnings for many – but not all</a:t>
            </a:r>
          </a:p>
          <a:p>
            <a:pPr lvl="2"/>
            <a:r>
              <a:rPr lang="en-US" dirty="0"/>
              <a:t>Ensuring equal access to HE clearly first order priority</a:t>
            </a:r>
          </a:p>
          <a:p>
            <a:pPr lvl="2"/>
            <a:r>
              <a:rPr lang="en-US" dirty="0"/>
              <a:t>But access to institutions and subjects with higher earnings also important</a:t>
            </a:r>
          </a:p>
          <a:p>
            <a:pPr lvl="2"/>
            <a:r>
              <a:rPr lang="en-US" dirty="0"/>
              <a:t>But still not enough – still SES gaps in earnings even if do same course at same institution</a:t>
            </a:r>
          </a:p>
          <a:p>
            <a:pPr lvl="2"/>
            <a:r>
              <a:rPr lang="en-US" dirty="0"/>
              <a:t>What is behind this? </a:t>
            </a:r>
          </a:p>
          <a:p>
            <a:pPr lvl="3"/>
            <a:r>
              <a:rPr lang="en-US" dirty="0"/>
              <a:t>Better connections/career decisions?</a:t>
            </a:r>
          </a:p>
          <a:p>
            <a:pPr lvl="4"/>
            <a:r>
              <a:rPr lang="en-US" dirty="0"/>
              <a:t>Potentially look at this as we know industry of job</a:t>
            </a:r>
          </a:p>
          <a:p>
            <a:pPr lvl="3"/>
            <a:r>
              <a:rPr lang="en-US" dirty="0"/>
              <a:t>Other unobservable characteristics? </a:t>
            </a:r>
          </a:p>
          <a:p>
            <a:pPr lvl="3"/>
            <a:r>
              <a:rPr lang="en-US" dirty="0"/>
              <a:t>Discrimination?</a:t>
            </a:r>
          </a:p>
        </p:txBody>
      </p:sp>
      <p:sp>
        <p:nvSpPr>
          <p:cNvPr id="2" name="Date Placeholder 1"/>
          <p:cNvSpPr>
            <a:spLocks noGrp="1"/>
          </p:cNvSpPr>
          <p:nvPr>
            <p:ph type="dt" sz="half" idx="4294967295"/>
          </p:nvPr>
        </p:nvSpPr>
        <p:spPr>
          <a:xfrm>
            <a:off x="6948000" y="6390000"/>
            <a:ext cx="1584000" cy="365125"/>
          </a:xfrm>
        </p:spPr>
        <p:txBody>
          <a:bodyPr/>
          <a:lstStyle/>
          <a:p>
            <a:r>
              <a:rPr lang="en-US"/>
              <a:t>© Institute for Fiscal Studies  </a:t>
            </a:r>
            <a:endParaRPr lang="en-GB" dirty="0"/>
          </a:p>
        </p:txBody>
      </p:sp>
      <p:sp>
        <p:nvSpPr>
          <p:cNvPr id="8" name="Footer Placeholder 2"/>
          <p:cNvSpPr>
            <a:spLocks noGrp="1"/>
          </p:cNvSpPr>
          <p:nvPr>
            <p:ph type="ftr" sz="quarter" idx="4294967295"/>
          </p:nvPr>
        </p:nvSpPr>
        <p:spPr>
          <a:xfrm>
            <a:off x="612000" y="6390000"/>
            <a:ext cx="2895600" cy="365125"/>
          </a:xfrm>
        </p:spPr>
        <p:txBody>
          <a:bodyPr/>
          <a:lstStyle/>
          <a:p>
            <a:r>
              <a:rPr lang="en-GB" dirty="0"/>
              <a:t>Family Background and University Success</a:t>
            </a:r>
          </a:p>
        </p:txBody>
      </p:sp>
    </p:spTree>
    <p:extLst>
      <p:ext uri="{BB962C8B-B14F-4D97-AF65-F5344CB8AC3E}">
        <p14:creationId xmlns:p14="http://schemas.microsoft.com/office/powerpoint/2010/main" val="6097045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Does this mean low SES students shouldn’t go to university?</a:t>
            </a:r>
          </a:p>
        </p:txBody>
      </p:sp>
      <p:sp>
        <p:nvSpPr>
          <p:cNvPr id="7" name="Content Placeholder 6"/>
          <p:cNvSpPr>
            <a:spLocks noGrp="1"/>
          </p:cNvSpPr>
          <p:nvPr>
            <p:ph idx="1"/>
          </p:nvPr>
        </p:nvSpPr>
        <p:spPr>
          <a:xfrm>
            <a:off x="612000" y="1584000"/>
            <a:ext cx="8424496" cy="4610461"/>
          </a:xfrm>
        </p:spPr>
        <p:txBody>
          <a:bodyPr/>
          <a:lstStyle/>
          <a:p>
            <a:pPr lvl="2"/>
            <a:r>
              <a:rPr lang="en-US" dirty="0"/>
              <a:t>Comparing otherwise identical graduates, those from higher socio-economic backgrounds earn more, on average</a:t>
            </a:r>
          </a:p>
          <a:p>
            <a:pPr lvl="2"/>
            <a:r>
              <a:rPr lang="en-US" dirty="0"/>
              <a:t>But graduates from low income families still earn more, on average, than those who don’t go to university</a:t>
            </a:r>
          </a:p>
          <a:p>
            <a:pPr lvl="3"/>
            <a:r>
              <a:rPr lang="en-US" dirty="0"/>
              <a:t>And some work suggests that poor graduates earn more relative to poor non-graduates than rich graduates do compared to rich non-graduates</a:t>
            </a:r>
          </a:p>
          <a:p>
            <a:pPr lvl="2"/>
            <a:r>
              <a:rPr lang="en-US" dirty="0"/>
              <a:t>University still seems to offer an average earnings boost, so don’t want lower earnings for poor graduates to deter them from going</a:t>
            </a:r>
          </a:p>
          <a:p>
            <a:pPr lvl="2"/>
            <a:r>
              <a:rPr lang="en-US" dirty="0"/>
              <a:t>But clearly more work is required to reduce the SES gaps at every stage in order for HE to be a true ‘engine of social mobility’</a:t>
            </a:r>
          </a:p>
        </p:txBody>
      </p:sp>
    </p:spTree>
    <p:extLst>
      <p:ext uri="{BB962C8B-B14F-4D97-AF65-F5344CB8AC3E}">
        <p14:creationId xmlns:p14="http://schemas.microsoft.com/office/powerpoint/2010/main" val="33423580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Policy implications</a:t>
            </a:r>
            <a:br>
              <a:rPr lang="en-GB" dirty="0"/>
            </a:br>
            <a:r>
              <a:rPr lang="en-GB" dirty="0"/>
              <a:t/>
            </a:r>
            <a:br>
              <a:rPr lang="en-GB" dirty="0"/>
            </a:br>
            <a:endParaRPr lang="en-GB" b="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12000" y="404664"/>
            <a:ext cx="6552288" cy="404728"/>
          </a:xfrm>
        </p:spPr>
        <p:txBody>
          <a:bodyPr/>
          <a:lstStyle/>
          <a:p>
            <a:r>
              <a:rPr lang="en-US" dirty="0"/>
              <a:t>Access</a:t>
            </a:r>
          </a:p>
        </p:txBody>
      </p:sp>
      <p:sp>
        <p:nvSpPr>
          <p:cNvPr id="7" name="Content Placeholder 6"/>
          <p:cNvSpPr>
            <a:spLocks noGrp="1"/>
          </p:cNvSpPr>
          <p:nvPr>
            <p:ph idx="1"/>
          </p:nvPr>
        </p:nvSpPr>
        <p:spPr>
          <a:xfrm>
            <a:off x="612000" y="997980"/>
            <a:ext cx="8136464" cy="5527364"/>
          </a:xfrm>
        </p:spPr>
        <p:txBody>
          <a:bodyPr>
            <a:normAutofit lnSpcReduction="10000"/>
          </a:bodyPr>
          <a:lstStyle/>
          <a:p>
            <a:pPr lvl="2"/>
            <a:r>
              <a:rPr lang="en-US" dirty="0"/>
              <a:t>Recent changes to the HE funding system have not widened socio-economic gaps (at least for young f/t students)</a:t>
            </a:r>
          </a:p>
          <a:p>
            <a:pPr lvl="3"/>
            <a:r>
              <a:rPr lang="en-US" sz="1600" dirty="0"/>
              <a:t>If anything, SES gaps have fallen rather than risen over this period</a:t>
            </a:r>
          </a:p>
          <a:p>
            <a:pPr lvl="3"/>
            <a:r>
              <a:rPr lang="en-US" sz="1600" dirty="0"/>
              <a:t>Highest percentage increase in HE participation is for low SES students</a:t>
            </a:r>
          </a:p>
          <a:p>
            <a:pPr lvl="3"/>
            <a:r>
              <a:rPr lang="en-US" sz="1600" dirty="0"/>
              <a:t>Funded increase in enrolments and funding for universities</a:t>
            </a:r>
          </a:p>
          <a:p>
            <a:pPr lvl="2"/>
            <a:r>
              <a:rPr lang="en-US" dirty="0"/>
              <a:t>Design not perfect but ICL model with fees is something that rest of world should consider drawing on Australian and English experience</a:t>
            </a:r>
          </a:p>
          <a:p>
            <a:pPr lvl="2"/>
            <a:r>
              <a:rPr lang="en-US" dirty="0"/>
              <a:t>To fix SES gaps in HE participation need action earlier on to ensure the school qualifications of low SES students are improved</a:t>
            </a:r>
          </a:p>
          <a:p>
            <a:pPr lvl="2"/>
            <a:r>
              <a:rPr lang="en-US" dirty="0" err="1"/>
              <a:t>Contextualising</a:t>
            </a:r>
            <a:r>
              <a:rPr lang="en-US" dirty="0"/>
              <a:t> on basis of school characteristics may be good way to start?</a:t>
            </a:r>
          </a:p>
          <a:p>
            <a:pPr lvl="3"/>
            <a:r>
              <a:rPr lang="en-US" sz="1600" dirty="0"/>
              <a:t>On average, amongst pupils with same attainment, those from lower performing schools do better at university than those from higher performing schools</a:t>
            </a:r>
          </a:p>
          <a:p>
            <a:pPr lvl="2"/>
            <a:r>
              <a:rPr lang="en-US" dirty="0"/>
              <a:t>If </a:t>
            </a:r>
            <a:r>
              <a:rPr lang="en-US" dirty="0" err="1"/>
              <a:t>contextualising</a:t>
            </a:r>
            <a:r>
              <a:rPr lang="en-US" dirty="0"/>
              <a:t> based on family or </a:t>
            </a:r>
            <a:r>
              <a:rPr lang="en-US" dirty="0" err="1"/>
              <a:t>neighbourhood</a:t>
            </a:r>
            <a:r>
              <a:rPr lang="en-US" dirty="0"/>
              <a:t> characteristics (which some universities do), universities must ensure they support students on arrival </a:t>
            </a:r>
          </a:p>
          <a:p>
            <a:pPr lvl="2"/>
            <a:endParaRPr lang="en-US" dirty="0"/>
          </a:p>
          <a:p>
            <a:pPr lvl="2"/>
            <a:endParaRPr lang="en-US" dirty="0"/>
          </a:p>
        </p:txBody>
      </p:sp>
    </p:spTree>
    <p:extLst>
      <p:ext uri="{BB962C8B-B14F-4D97-AF65-F5344CB8AC3E}">
        <p14:creationId xmlns:p14="http://schemas.microsoft.com/office/powerpoint/2010/main" val="33423580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Later success</a:t>
            </a:r>
          </a:p>
        </p:txBody>
      </p:sp>
      <p:sp>
        <p:nvSpPr>
          <p:cNvPr id="7" name="Content Placeholder 6"/>
          <p:cNvSpPr>
            <a:spLocks noGrp="1"/>
          </p:cNvSpPr>
          <p:nvPr>
            <p:ph idx="1"/>
          </p:nvPr>
        </p:nvSpPr>
        <p:spPr>
          <a:xfrm>
            <a:off x="612000" y="1584000"/>
            <a:ext cx="8136464" cy="4610461"/>
          </a:xfrm>
        </p:spPr>
        <p:txBody>
          <a:bodyPr/>
          <a:lstStyle/>
          <a:p>
            <a:pPr lvl="2"/>
            <a:r>
              <a:rPr lang="en-US" dirty="0"/>
              <a:t>And the challenges continue beyond university as well</a:t>
            </a:r>
          </a:p>
          <a:p>
            <a:pPr lvl="2"/>
            <a:r>
              <a:rPr lang="en-US" dirty="0"/>
              <a:t>Students who look similar when they leave undergraduate studies have different </a:t>
            </a:r>
            <a:r>
              <a:rPr lang="en-US" dirty="0" err="1"/>
              <a:t>labour</a:t>
            </a:r>
            <a:r>
              <a:rPr lang="en-US" dirty="0"/>
              <a:t> market outcomes depending on their socio-economic background</a:t>
            </a:r>
          </a:p>
          <a:p>
            <a:pPr lvl="2"/>
            <a:r>
              <a:rPr lang="en-US" dirty="0"/>
              <a:t>Need to understand why</a:t>
            </a:r>
          </a:p>
          <a:p>
            <a:pPr lvl="3"/>
            <a:r>
              <a:rPr lang="en-US" dirty="0"/>
              <a:t>Could more be done by university careers services?</a:t>
            </a:r>
          </a:p>
          <a:p>
            <a:pPr lvl="3"/>
            <a:r>
              <a:rPr lang="en-US" dirty="0"/>
              <a:t>Efforts by some large employers to use ‘blind’ admissions and to monitor the socio-economic background of their employees</a:t>
            </a:r>
          </a:p>
          <a:p>
            <a:pPr lvl="3"/>
            <a:r>
              <a:rPr lang="en-US" dirty="0"/>
              <a:t>But more research needed to understand what is driving this</a:t>
            </a:r>
          </a:p>
          <a:p>
            <a:pPr lvl="2"/>
            <a:r>
              <a:rPr lang="en-US" dirty="0"/>
              <a:t>Finally worth remembering that higher SES students will not be standing still while all this is happening, so no guarantee that gaps will close </a:t>
            </a:r>
          </a:p>
          <a:p>
            <a:pPr lvl="2"/>
            <a:endParaRPr lang="en-US" dirty="0"/>
          </a:p>
          <a:p>
            <a:pPr lvl="2"/>
            <a:endParaRPr lang="en-US" dirty="0"/>
          </a:p>
        </p:txBody>
      </p:sp>
    </p:spTree>
    <p:extLst>
      <p:ext uri="{BB962C8B-B14F-4D97-AF65-F5344CB8AC3E}">
        <p14:creationId xmlns:p14="http://schemas.microsoft.com/office/powerpoint/2010/main" val="33423580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Thank you</a:t>
            </a:r>
            <a:endParaRPr lang="en-GB" b="0" dirty="0"/>
          </a:p>
        </p:txBody>
      </p:sp>
    </p:spTree>
    <p:extLst>
      <p:ext uri="{BB962C8B-B14F-4D97-AF65-F5344CB8AC3E}">
        <p14:creationId xmlns:p14="http://schemas.microsoft.com/office/powerpoint/2010/main" val="4139204569"/>
      </p:ext>
    </p:extLst>
  </p:cSld>
  <p:clrMapOvr>
    <a:masterClrMapping/>
  </p:clrMapOvr>
</p:sld>
</file>

<file path=ppt/theme/theme1.xml><?xml version="1.0" encoding="utf-8"?>
<a:theme xmlns:a="http://schemas.openxmlformats.org/drawingml/2006/main" name="IFS PowerPoint Template">
  <a:themeElements>
    <a:clrScheme name="IFS">
      <a:dk1>
        <a:srgbClr val="333333"/>
      </a:dk1>
      <a:lt1>
        <a:sysClr val="window" lastClr="FFFFFF"/>
      </a:lt1>
      <a:dk2>
        <a:srgbClr val="666666"/>
      </a:dk2>
      <a:lt2>
        <a:srgbClr val="F2F2F2"/>
      </a:lt2>
      <a:accent1>
        <a:srgbClr val="AFBC21"/>
      </a:accent1>
      <a:accent2>
        <a:srgbClr val="93A445"/>
      </a:accent2>
      <a:accent3>
        <a:srgbClr val="D4D00E"/>
      </a:accent3>
      <a:accent4>
        <a:srgbClr val="336750"/>
      </a:accent4>
      <a:accent5>
        <a:srgbClr val="666666"/>
      </a:accent5>
      <a:accent6>
        <a:srgbClr val="808080"/>
      </a:accent6>
      <a:hlink>
        <a:srgbClr val="317B52"/>
      </a:hlink>
      <a:folHlink>
        <a:srgbClr val="317B52"/>
      </a:folHlink>
    </a:clrScheme>
    <a:fontScheme name="IFS report">
      <a:majorFont>
        <a:latin typeface="Noto Sans"/>
        <a:ea typeface=""/>
        <a:cs typeface=""/>
      </a:majorFont>
      <a:minorFont>
        <a:latin typeface="Noto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Grey 1">
      <a:srgbClr val="333333"/>
    </a:custClr>
    <a:custClr name="Grey 2">
      <a:srgbClr val="666666"/>
    </a:custClr>
    <a:custClr name="Grey 3">
      <a:srgbClr val="808080"/>
    </a:custClr>
    <a:custClr name="Grey 4">
      <a:srgbClr val="B3B3B3"/>
    </a:custClr>
    <a:custClr name="Grey 5">
      <a:srgbClr val="E6E6E6"/>
    </a:custClr>
    <a:custClr name="Grey 6">
      <a:srgbClr val="F2F2F2"/>
    </a:custClr>
    <a:custClr name="Chart 1">
      <a:srgbClr val="F26649"/>
    </a:custClr>
    <a:custClr name="Chart 2">
      <a:srgbClr val="82CEC1"/>
    </a:custClr>
    <a:custClr name="Chart 3">
      <a:srgbClr val="A884BC"/>
    </a:custClr>
    <a:custClr name="Chart 4">
      <a:srgbClr val="FFDD55"/>
    </a:custClr>
  </a:custClrLst>
  <a:extLst>
    <a:ext uri="{05A4C25C-085E-4340-85A3-A5531E510DB2}">
      <thm15:themeFamily xmlns:thm15="http://schemas.microsoft.com/office/thememl/2012/main" name="IFS PowerPoint Template.potx" id="{42C390B4-99F5-48EA-BAA2-78D63104BE2A}" vid="{D100B7F6-EF2E-4536-8EAF-BCE804C0CF5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IFS PowerPoint Template</Template>
  <TotalTime>2970</TotalTime>
  <Words>2776</Words>
  <Application>Microsoft Office PowerPoint</Application>
  <PresentationFormat>Presentació en pantalla (4:3)</PresentationFormat>
  <Paragraphs>232</Paragraphs>
  <Slides>40</Slides>
  <Notes>21</Notes>
  <HiddenSlides>0</HiddenSlides>
  <MMClips>0</MMClips>
  <ScaleCrop>false</ScaleCrop>
  <HeadingPairs>
    <vt:vector size="6" baseType="variant">
      <vt:variant>
        <vt:lpstr>Tipus de lletra utilitzats</vt:lpstr>
      </vt:variant>
      <vt:variant>
        <vt:i4>3</vt:i4>
      </vt:variant>
      <vt:variant>
        <vt:lpstr>Tema</vt:lpstr>
      </vt:variant>
      <vt:variant>
        <vt:i4>1</vt:i4>
      </vt:variant>
      <vt:variant>
        <vt:lpstr>Títols de les diapositives</vt:lpstr>
      </vt:variant>
      <vt:variant>
        <vt:i4>40</vt:i4>
      </vt:variant>
    </vt:vector>
  </HeadingPairs>
  <TitlesOfParts>
    <vt:vector size="44" baseType="lpstr">
      <vt:lpstr>Arial</vt:lpstr>
      <vt:lpstr>Noto Sans</vt:lpstr>
      <vt:lpstr>Calibri</vt:lpstr>
      <vt:lpstr>IFS PowerPoint Template</vt:lpstr>
      <vt:lpstr>Higher Education Funding, Access and Returns: Policy lessons from England</vt:lpstr>
      <vt:lpstr>Introduction</vt:lpstr>
      <vt:lpstr>Higher Education Financing </vt:lpstr>
      <vt:lpstr>Many countries HE funding system in crisis</vt:lpstr>
      <vt:lpstr>Challenge for economic policy: how to fund HE in a fair way?</vt:lpstr>
      <vt:lpstr>“ If … higher education institutions are also “free”, that only means in fact defraying the cost of education of the bourgeoisie from the general tax receipts..” </vt:lpstr>
      <vt:lpstr>The English/Australian solution: Fees plus income contingent loans (ICLs) works</vt:lpstr>
      <vt:lpstr>Impact on funding per student at HE (per degree) (£2017)</vt:lpstr>
      <vt:lpstr>ICL solution very successful worldwide</vt:lpstr>
      <vt:lpstr>How large are the SES gaps in HE participation in England and what drives them?  </vt:lpstr>
      <vt:lpstr>English Administrative Data</vt:lpstr>
      <vt:lpstr>HE participation overall and at high status institutions, by socio-economic background</vt:lpstr>
      <vt:lpstr>Why are these gaps so large?</vt:lpstr>
      <vt:lpstr>HE participation rates over time, by a  measure of local area disadvantage</vt:lpstr>
      <vt:lpstr>Participation gaps have been falling while tuition fees have been rising – why?</vt:lpstr>
      <vt:lpstr>If not funding, what else?</vt:lpstr>
      <vt:lpstr>How important is attainment at different ages in explaining SES gaps in HE participation?</vt:lpstr>
      <vt:lpstr>Prior attainment is vital – but not the whole story for high status institutions</vt:lpstr>
      <vt:lpstr>Socio-economic gaps in university outcomes  </vt:lpstr>
      <vt:lpstr>Is getting more poor pupils to HE enough?</vt:lpstr>
      <vt:lpstr>% of students who drop-out, complete degree and graduate with 1st or 2:1, by SES percentile</vt:lpstr>
      <vt:lpstr>What explains SES gaps in HE outcomes?</vt:lpstr>
      <vt:lpstr>Further SES differences in outcomes at university</vt:lpstr>
      <vt:lpstr>Is university worth it for everyone?  </vt:lpstr>
      <vt:lpstr>The value of higher education</vt:lpstr>
      <vt:lpstr>Evidence from English administrative data</vt:lpstr>
      <vt:lpstr>Variation in graduate earnings</vt:lpstr>
      <vt:lpstr>SES raw differences in earnings</vt:lpstr>
      <vt:lpstr>Big problem - selection</vt:lpstr>
      <vt:lpstr>Differences by subject at age 28 (females)</vt:lpstr>
      <vt:lpstr>IPWRA estimates for women - subjects</vt:lpstr>
      <vt:lpstr>Differences by institution (males)</vt:lpstr>
      <vt:lpstr>IPWRA estimates for men - Universities</vt:lpstr>
      <vt:lpstr>Subject by HEI – Cambridge Males vs other HEIs</vt:lpstr>
      <vt:lpstr>Implications</vt:lpstr>
      <vt:lpstr>Does this mean low SES students shouldn’t go to university?</vt:lpstr>
      <vt:lpstr>Policy implications  </vt:lpstr>
      <vt:lpstr>Access</vt:lpstr>
      <vt:lpstr>Later success</vt:lpstr>
      <vt:lpstr>Thank you</vt:lpstr>
    </vt:vector>
  </TitlesOfParts>
  <Company>Institute for Fiscal Studies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Background and University Success</dc:title>
  <dc:creator>claire_c</dc:creator>
  <cp:lastModifiedBy>Aules</cp:lastModifiedBy>
  <cp:revision>107</cp:revision>
  <dcterms:created xsi:type="dcterms:W3CDTF">2016-12-01T14:08:18Z</dcterms:created>
  <dcterms:modified xsi:type="dcterms:W3CDTF">2018-06-28T09:40:09Z</dcterms:modified>
</cp:coreProperties>
</file>