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68" r:id="rId4"/>
    <p:sldId id="283" r:id="rId5"/>
    <p:sldId id="281" r:id="rId6"/>
    <p:sldId id="282" r:id="rId7"/>
    <p:sldId id="270" r:id="rId8"/>
    <p:sldId id="275" r:id="rId9"/>
    <p:sldId id="277" r:id="rId10"/>
    <p:sldId id="274" r:id="rId11"/>
    <p:sldId id="284" r:id="rId12"/>
    <p:sldId id="259" r:id="rId13"/>
    <p:sldId id="257" r:id="rId14"/>
    <p:sldId id="260" r:id="rId15"/>
    <p:sldId id="262" r:id="rId16"/>
    <p:sldId id="266" r:id="rId17"/>
    <p:sldId id="285" r:id="rId18"/>
    <p:sldId id="272" r:id="rId19"/>
    <p:sldId id="273" r:id="rId20"/>
    <p:sldId id="278" r:id="rId21"/>
    <p:sldId id="267" r:id="rId22"/>
    <p:sldId id="269" r:id="rId23"/>
    <p:sldId id="286" r:id="rId24"/>
    <p:sldId id="28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78"/>
    <p:restoredTop sz="94643"/>
  </p:normalViewPr>
  <p:slideViewPr>
    <p:cSldViewPr snapToGrid="0" snapToObjects="1">
      <p:cViewPr>
        <p:scale>
          <a:sx n="80" d="100"/>
          <a:sy n="80" d="100"/>
        </p:scale>
        <p:origin x="96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74675-3293-8248-8763-B4DE02D65AF6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A938C-0039-ED48-AFD1-5ACBA6901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The point here is that we will look not</a:t>
            </a:r>
            <a:r>
              <a:rPr lang="en-ZA" baseline="0" dirty="0" smtClean="0"/>
              <a:t> only at impact but also at cost-effectiveness. The cost estimates are shown in relation to overall education spending per learner. While 7-8% of overall spending makes our most expensive intervention sound affordable especially if it substantially shifts learning. However, since about 90% of spending goes to salaries, the cost of this intervention is about 70-80% of existing non-personnel spending. In this light, it may be more expensive. Alternatively, it may need to be implemented through re-arranging the salary bill. The final point to make is that “scaling up” is not necessarily an all-or-nothing process. For a provincial department to target the programme to 100 schools, for example, would only cost about R8million, and this could easily be secured.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32B0F-6D80-4DB3-B184-36282042864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9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E46B0-30E3-D748-802D-0EDB1B6A6389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6765E-88EE-4248-AAE6-C787F590D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7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spaull.com/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nicspaull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8750" y="4946445"/>
            <a:ext cx="5749225" cy="1490147"/>
          </a:xfrm>
        </p:spPr>
        <p:txBody>
          <a:bodyPr>
            <a:noAutofit/>
          </a:bodyPr>
          <a:lstStyle/>
          <a:p>
            <a:r>
              <a:rPr lang="en-US" b="1" dirty="0" smtClean="0"/>
              <a:t>Nic Spaull</a:t>
            </a:r>
          </a:p>
          <a:p>
            <a:r>
              <a:rPr lang="en-US" sz="1600" dirty="0" smtClean="0"/>
              <a:t>Stellenbosch University &amp; Allan Gray Orbis Foundation Endowment</a:t>
            </a:r>
          </a:p>
          <a:p>
            <a:r>
              <a:rPr lang="en-US" sz="1600" dirty="0" smtClean="0">
                <a:hlinkClick r:id="rId2"/>
              </a:rPr>
              <a:t>nicspaull@gmail.com</a:t>
            </a:r>
            <a:r>
              <a:rPr lang="en-US" sz="1600" dirty="0" smtClean="0"/>
              <a:t>	   </a:t>
            </a:r>
            <a:r>
              <a:rPr lang="en-US" sz="1600" dirty="0" smtClean="0">
                <a:hlinkClick r:id="rId3"/>
              </a:rPr>
              <a:t>www.nicspaull.com</a:t>
            </a:r>
            <a:r>
              <a:rPr lang="en-US" sz="1600" dirty="0" smtClean="0"/>
              <a:t>  </a:t>
            </a:r>
          </a:p>
          <a:p>
            <a:r>
              <a:rPr lang="en-US" sz="1600" dirty="0" smtClean="0"/>
              <a:t>Global Schools Forum</a:t>
            </a:r>
            <a:endParaRPr lang="en-US" sz="1600" dirty="0" smtClean="0"/>
          </a:p>
          <a:p>
            <a:r>
              <a:rPr lang="en-US" sz="1600" dirty="0" smtClean="0"/>
              <a:t>28 </a:t>
            </a:r>
            <a:r>
              <a:rPr lang="en-US" sz="1600" dirty="0" smtClean="0"/>
              <a:t>May 2018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2967" b="3869"/>
          <a:stretch/>
        </p:blipFill>
        <p:spPr>
          <a:xfrm>
            <a:off x="2168831" y="1728767"/>
            <a:ext cx="4649062" cy="291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33064" y="471679"/>
            <a:ext cx="7520599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Research methods and evaluation</a:t>
            </a:r>
          </a:p>
          <a:p>
            <a:pPr algn="ctr"/>
            <a:r>
              <a:rPr lang="en-US" sz="2800" i="1" dirty="0" smtClean="0"/>
              <a:t>How do we know if/when something works?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7491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overview of evaluation: the counterfactual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Randomised</a:t>
            </a:r>
            <a:r>
              <a:rPr lang="en-US" dirty="0" smtClean="0"/>
              <a:t> control trials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Scale, evidence and context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b="1" dirty="0" smtClean="0"/>
              <a:t>cheat sheet </a:t>
            </a:r>
            <a:r>
              <a:rPr lang="en-US" dirty="0" smtClean="0"/>
              <a:t>for grant-making bodies interested in interventions and evaluations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b="1" dirty="0" smtClean="0"/>
              <a:t>framework</a:t>
            </a:r>
            <a:r>
              <a:rPr lang="en-US" dirty="0" smtClean="0"/>
              <a:t> for thinking about evidence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things </a:t>
            </a:r>
            <a:r>
              <a:rPr lang="en-US" i="1" dirty="0" smtClean="0"/>
              <a:t>actually </a:t>
            </a:r>
            <a:r>
              <a:rPr lang="en-US" dirty="0" smtClean="0"/>
              <a:t>work in the real </a:t>
            </a:r>
            <a:r>
              <a:rPr lang="en-US" dirty="0" smtClean="0"/>
              <a:t>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SPARK as a case-study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Partner/group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Not all evaluations are created equal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47040"/>
            <a:ext cx="4183982" cy="377708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3200" dirty="0" smtClean="0"/>
              <a:t>Independence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3200" dirty="0" smtClean="0"/>
              <a:t>Sample-size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3200" b="1" dirty="0" smtClean="0"/>
              <a:t>Causality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3200" dirty="0" smtClean="0"/>
              <a:t>Measurement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3200" dirty="0" smtClean="0"/>
              <a:t>Interpretation </a:t>
            </a:r>
          </a:p>
          <a:p>
            <a:pPr>
              <a:lnSpc>
                <a:spcPct val="110000"/>
              </a:lnSpc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32" y="1937920"/>
            <a:ext cx="3810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" y="513348"/>
            <a:ext cx="8181474" cy="5589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519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9144000" cy="601115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8775032" y="1540042"/>
            <a:ext cx="0" cy="2630905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41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00"/>
            <a:ext cx="9144000" cy="59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9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1690689"/>
            <a:ext cx="7823200" cy="4699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err="1" smtClean="0"/>
              <a:t>Randomised</a:t>
            </a:r>
            <a:r>
              <a:rPr lang="en-US" dirty="0" smtClean="0"/>
              <a:t> Control Trials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36632" y="6378578"/>
            <a:ext cx="2520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(note on generalizability)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7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sic-educ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924550"/>
            <a:ext cx="2590800" cy="9334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>
            <a:noAutofit/>
          </a:bodyPr>
          <a:lstStyle/>
          <a:p>
            <a:r>
              <a:rPr lang="en-ZA" sz="4000" dirty="0" smtClean="0"/>
              <a:t>Description of Interventions</a:t>
            </a:r>
            <a:endParaRPr lang="en-ZA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417E48-BE45-4C3D-B8CC-B24F6E03BD2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230 schools in North West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916832"/>
            <a:ext cx="8182143" cy="17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3684166"/>
            <a:ext cx="6085656" cy="243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509120"/>
            <a:ext cx="2160240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2800" dirty="0" smtClean="0">
                <a:solidFill>
                  <a:prstClr val="white"/>
                </a:solidFill>
              </a:rPr>
              <a:t>Per learner costs</a:t>
            </a:r>
            <a:endParaRPr lang="en-ZA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0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5" t="2880" r="14253" b="18072"/>
          <a:stretch/>
        </p:blipFill>
        <p:spPr bwMode="auto">
          <a:xfrm>
            <a:off x="1283368" y="1411704"/>
            <a:ext cx="6432885" cy="5229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8" r="83171" b="3537"/>
          <a:stretch/>
        </p:blipFill>
        <p:spPr bwMode="auto">
          <a:xfrm>
            <a:off x="1395663" y="1052736"/>
            <a:ext cx="1941095" cy="16824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23528" y="332656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ZA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Sample: 230 schools in North West</a:t>
            </a:r>
            <a:endParaRPr lang="en-ZA" b="1" dirty="0">
              <a:solidFill>
                <a:srgbClr val="0C3936"/>
              </a:solidFill>
              <a:latin typeface="Tunga" panose="020B0502040204020203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0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7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08" y="2226010"/>
            <a:ext cx="4585034" cy="1944937"/>
          </a:xfrm>
        </p:spPr>
        <p:txBody>
          <a:bodyPr>
            <a:normAutofit/>
          </a:bodyPr>
          <a:lstStyle/>
          <a:p>
            <a:r>
              <a:rPr lang="en-US" dirty="0" smtClean="0"/>
              <a:t>Where do RCTs fit in the types/stages of evaluation?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6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27172"/>
            <a:ext cx="7886700" cy="456677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>
                <a:solidFill>
                  <a:srgbClr val="00B0F0"/>
                </a:solidFill>
              </a:rPr>
              <a:t>Cheat sheet</a:t>
            </a:r>
            <a:r>
              <a:rPr lang="en-US" dirty="0" smtClean="0"/>
              <a:t>: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26916"/>
            <a:ext cx="7886700" cy="5332011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Proof of concept</a:t>
            </a:r>
          </a:p>
          <a:p>
            <a:pPr lvl="1"/>
            <a:r>
              <a:rPr lang="en-US" sz="1400" dirty="0" smtClean="0"/>
              <a:t>One site, multi-year, intensive, often costly/child</a:t>
            </a:r>
          </a:p>
          <a:p>
            <a:pPr lvl="1"/>
            <a:r>
              <a:rPr lang="en-US" sz="1400" b="1" dirty="0" smtClean="0"/>
              <a:t>Aim</a:t>
            </a:r>
            <a:r>
              <a:rPr lang="en-US" sz="1400" dirty="0" smtClean="0"/>
              <a:t>: putting the idea on the map </a:t>
            </a:r>
          </a:p>
          <a:p>
            <a:pPr lvl="1"/>
            <a:r>
              <a:rPr lang="en-US" sz="1400" b="1" dirty="0" smtClean="0"/>
              <a:t>Evidence</a:t>
            </a:r>
            <a:r>
              <a:rPr lang="en-US" sz="1400" dirty="0" smtClean="0"/>
              <a:t>: </a:t>
            </a:r>
            <a:r>
              <a:rPr lang="en-US" sz="1400" dirty="0" err="1" smtClean="0"/>
              <a:t>smorgasboard</a:t>
            </a:r>
            <a:r>
              <a:rPr lang="en-US" sz="1400" dirty="0" smtClean="0"/>
              <a:t> of measures)</a:t>
            </a:r>
          </a:p>
          <a:p>
            <a:pPr lvl="1"/>
            <a:r>
              <a:rPr lang="en-US" sz="1400" b="1" dirty="0" smtClean="0"/>
              <a:t>Main challenge</a:t>
            </a:r>
            <a:r>
              <a:rPr lang="en-US" sz="1400" dirty="0" smtClean="0"/>
              <a:t>: does it actually work?</a:t>
            </a:r>
          </a:p>
          <a:p>
            <a:pPr lvl="1"/>
            <a:r>
              <a:rPr lang="en-US" sz="1400" b="1" dirty="0" smtClean="0"/>
              <a:t>FYI</a:t>
            </a:r>
            <a:r>
              <a:rPr lang="en-US" sz="1400" dirty="0" smtClean="0"/>
              <a:t>: heavily dependent on individual champions (one funder, one leader, one academic)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Multi-site intervention</a:t>
            </a:r>
          </a:p>
          <a:p>
            <a:pPr lvl="1"/>
            <a:r>
              <a:rPr lang="en-US" sz="1400" dirty="0" smtClean="0"/>
              <a:t>5-50 sites, </a:t>
            </a:r>
          </a:p>
          <a:p>
            <a:pPr lvl="1"/>
            <a:r>
              <a:rPr lang="en-US" sz="1400" b="1" dirty="0" smtClean="0"/>
              <a:t>Aim</a:t>
            </a:r>
            <a:r>
              <a:rPr lang="en-US" sz="1400" dirty="0" smtClean="0"/>
              <a:t>: to show that “the ‘model’ works &amp; tweak model</a:t>
            </a:r>
          </a:p>
          <a:p>
            <a:pPr lvl="1"/>
            <a:r>
              <a:rPr lang="en-US" sz="1400" b="1" dirty="0" smtClean="0"/>
              <a:t>Evidence</a:t>
            </a:r>
            <a:r>
              <a:rPr lang="en-US" sz="1400" dirty="0" smtClean="0"/>
              <a:t>: few core measures </a:t>
            </a:r>
          </a:p>
          <a:p>
            <a:pPr lvl="1"/>
            <a:r>
              <a:rPr lang="en-US" sz="1400" b="1" dirty="0" smtClean="0"/>
              <a:t>Main challenge</a:t>
            </a:r>
            <a:r>
              <a:rPr lang="en-US" sz="1400" dirty="0" smtClean="0"/>
              <a:t>: Maintaining fidelity at 5-50 &amp; causality of evidence</a:t>
            </a:r>
          </a:p>
          <a:p>
            <a:pPr lvl="1"/>
            <a:r>
              <a:rPr lang="en-US" sz="1400" b="1" dirty="0" smtClean="0"/>
              <a:t>FYI</a:t>
            </a:r>
            <a:r>
              <a:rPr lang="en-US" sz="1400" dirty="0" smtClean="0"/>
              <a:t>: the one funder/founder may still be driving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Causal evidence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sz="1400" dirty="0" smtClean="0"/>
              <a:t>250+ sites</a:t>
            </a:r>
            <a:endParaRPr lang="en-US" sz="1400" dirty="0"/>
          </a:p>
          <a:p>
            <a:pPr lvl="1"/>
            <a:r>
              <a:rPr lang="en-US" sz="1400" b="1" dirty="0" smtClean="0"/>
              <a:t>Aim</a:t>
            </a:r>
            <a:r>
              <a:rPr lang="en-US" sz="1400" dirty="0" smtClean="0"/>
              <a:t>: The ‘model’ works in multiple different contexts</a:t>
            </a:r>
          </a:p>
          <a:p>
            <a:pPr lvl="1"/>
            <a:r>
              <a:rPr lang="en-US" sz="1400" b="1" dirty="0" smtClean="0"/>
              <a:t>Evidence</a:t>
            </a:r>
            <a:r>
              <a:rPr lang="en-US" sz="1400" dirty="0"/>
              <a:t>: few core measures </a:t>
            </a:r>
          </a:p>
          <a:p>
            <a:pPr lvl="1"/>
            <a:r>
              <a:rPr lang="en-US" sz="1400" b="1" dirty="0"/>
              <a:t>Main challenge</a:t>
            </a:r>
            <a:r>
              <a:rPr lang="en-US" sz="1400" dirty="0"/>
              <a:t>: Maintaining fidelity </a:t>
            </a:r>
            <a:r>
              <a:rPr lang="en-US" sz="1400" dirty="0" smtClean="0"/>
              <a:t>&amp; causality &amp; heterogeneous effects</a:t>
            </a:r>
            <a:endParaRPr lang="en-US" sz="1400" dirty="0"/>
          </a:p>
          <a:p>
            <a:pPr lvl="1"/>
            <a:r>
              <a:rPr lang="en-US" sz="1400" b="1" dirty="0" smtClean="0"/>
              <a:t>FYI</a:t>
            </a:r>
            <a:r>
              <a:rPr lang="en-US" sz="1400" dirty="0" smtClean="0"/>
              <a:t>: HR &amp; technical expertise becoming a binding constraint</a:t>
            </a: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Scale-up &amp; government implementation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sz="1400" dirty="0" smtClean="0"/>
              <a:t>500+ sites</a:t>
            </a:r>
            <a:endParaRPr lang="en-US" sz="1400" dirty="0"/>
          </a:p>
          <a:p>
            <a:pPr lvl="1"/>
            <a:r>
              <a:rPr lang="en-US" sz="1400" b="1" dirty="0" smtClean="0"/>
              <a:t>Aim</a:t>
            </a:r>
            <a:r>
              <a:rPr lang="en-US" sz="1400" dirty="0" smtClean="0"/>
              <a:t>: The ‘model’ should become national policy </a:t>
            </a:r>
          </a:p>
          <a:p>
            <a:pPr lvl="1"/>
            <a:r>
              <a:rPr lang="en-US" sz="1400" b="1" dirty="0" smtClean="0"/>
              <a:t>Evidence</a:t>
            </a:r>
            <a:r>
              <a:rPr lang="en-US" sz="1400" dirty="0"/>
              <a:t>: few core measures </a:t>
            </a:r>
          </a:p>
          <a:p>
            <a:pPr lvl="1"/>
            <a:r>
              <a:rPr lang="en-US" sz="1400" b="1" dirty="0"/>
              <a:t>Main challenge</a:t>
            </a:r>
            <a:r>
              <a:rPr lang="en-US" sz="1400" dirty="0"/>
              <a:t>: Maintaining fidelity </a:t>
            </a:r>
            <a:r>
              <a:rPr lang="en-US" sz="1400" dirty="0" smtClean="0"/>
              <a:t>when integrating into government</a:t>
            </a:r>
            <a:endParaRPr lang="en-US" sz="1400" dirty="0"/>
          </a:p>
          <a:p>
            <a:pPr lvl="1"/>
            <a:r>
              <a:rPr lang="en-US" sz="1400" b="1" dirty="0"/>
              <a:t>FYI</a:t>
            </a:r>
            <a:r>
              <a:rPr lang="en-US" sz="1400" dirty="0"/>
              <a:t>: </a:t>
            </a:r>
            <a:r>
              <a:rPr lang="en-US" sz="1400" dirty="0" smtClean="0"/>
              <a:t>politics, fidelity, external validity, unintended consequences </a:t>
            </a:r>
            <a:endParaRPr lang="en-US" sz="1400" dirty="0"/>
          </a:p>
          <a:p>
            <a:pPr marL="457200" lvl="1" indent="0">
              <a:buNone/>
            </a:pPr>
            <a:endParaRPr lang="en-US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598" y="1046174"/>
            <a:ext cx="1149752" cy="1149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915"/>
            <a:ext cx="9144000" cy="96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6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/>
          <p:cNvSpPr/>
          <p:nvPr/>
        </p:nvSpPr>
        <p:spPr>
          <a:xfrm rot="16200000">
            <a:off x="2744387" y="-762910"/>
            <a:ext cx="2902476" cy="78747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35261" y="2989787"/>
            <a:ext cx="11574" cy="44627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7682366" y="2815159"/>
            <a:ext cx="1509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Context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0646" y="29897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09017" y="293002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86450" y="2712787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3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 flipH="1">
            <a:off x="6653510" y="2322716"/>
            <a:ext cx="1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4</a:t>
            </a:r>
            <a:endParaRPr lang="en-US" sz="72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835797" y="2712787"/>
            <a:ext cx="11575" cy="92333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68365" y="2118167"/>
            <a:ext cx="34724" cy="215289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0"/>
          </p:cNvCxnSpPr>
          <p:nvPr/>
        </p:nvCxnSpPr>
        <p:spPr>
          <a:xfrm flipV="1">
            <a:off x="258261" y="1589402"/>
            <a:ext cx="8471475" cy="1585052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" idx="0"/>
          </p:cNvCxnSpPr>
          <p:nvPr/>
        </p:nvCxnSpPr>
        <p:spPr>
          <a:xfrm>
            <a:off x="258261" y="3174454"/>
            <a:ext cx="8376454" cy="1571167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58260" y="5576420"/>
            <a:ext cx="8471476" cy="95746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50048" y="5597359"/>
            <a:ext cx="298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 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667257" y="5607145"/>
            <a:ext cx="34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3980657" y="5681980"/>
            <a:ext cx="420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250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3825385" y="6076931"/>
            <a:ext cx="1057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Scale</a:t>
            </a:r>
            <a:endParaRPr lang="en-US" sz="3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019132" y="5735858"/>
            <a:ext cx="638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1000</a:t>
            </a:r>
            <a:endParaRPr lang="en-US" sz="1200" dirty="0"/>
          </a:p>
        </p:txBody>
      </p: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55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Context and scale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07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 rot="20935774">
            <a:off x="5675035" y="325264"/>
            <a:ext cx="3116658" cy="3116658"/>
            <a:chOff x="5763089" y="38129"/>
            <a:chExt cx="3116658" cy="311665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63089" y="38129"/>
              <a:ext cx="3116658" cy="3116658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6957280" y="1728623"/>
              <a:ext cx="7282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Policy</a:t>
              </a:r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 flipV="1">
            <a:off x="2720168" y="1795576"/>
            <a:ext cx="16932" cy="3826934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33107" y="467611"/>
            <a:ext cx="7886700" cy="60007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B0F0"/>
                </a:solidFill>
              </a:rPr>
              <a:t>The Goldilocks Zone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000" dirty="0" smtClean="0"/>
              <a:t>A framework for thinking about evidence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37100" y="5622510"/>
            <a:ext cx="4535388" cy="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iangle 16"/>
          <p:cNvSpPr/>
          <p:nvPr/>
        </p:nvSpPr>
        <p:spPr>
          <a:xfrm rot="13616540">
            <a:off x="3464946" y="1876597"/>
            <a:ext cx="1925807" cy="440087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 rot="19106781">
            <a:off x="5728784" y="1614210"/>
            <a:ext cx="654909" cy="190597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42040" y="6332566"/>
            <a:ext cx="67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Scale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3497558"/>
            <a:ext cx="1359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Rigor of the Evidence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19925" y="5675709"/>
            <a:ext cx="298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 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638593" y="5675710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 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044239" y="56757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488319" y="56721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75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842040" y="567216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250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5274309" y="567216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1500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789429" y="5672166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5000+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1741774" y="4858796"/>
            <a:ext cx="74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Proof </a:t>
            </a:r>
            <a:r>
              <a:rPr lang="en-US" sz="1200" smtClean="0"/>
              <a:t>of concept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676966" y="2674219"/>
            <a:ext cx="850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Conclusive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1697004" y="3371033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Causal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665425" y="3814304"/>
            <a:ext cx="873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Confirming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700622" y="4307481"/>
            <a:ext cx="847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Suggestive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707165" y="1942666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Consensus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539319" y="1131025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y</a:t>
            </a:r>
            <a:endParaRPr 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311193" y="5251659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x</a:t>
            </a:r>
            <a:endParaRPr lang="en-US" sz="1200" b="1" dirty="0"/>
          </a:p>
        </p:txBody>
      </p:sp>
      <p:sp>
        <p:nvSpPr>
          <p:cNvPr id="38" name="Oval 37"/>
          <p:cNvSpPr/>
          <p:nvPr/>
        </p:nvSpPr>
        <p:spPr>
          <a:xfrm>
            <a:off x="3175377" y="4919362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3747427" y="4392715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4293716" y="3910885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41" name="Oval 40"/>
          <p:cNvSpPr/>
          <p:nvPr/>
        </p:nvSpPr>
        <p:spPr>
          <a:xfrm>
            <a:off x="4842040" y="3415158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5407681" y="2893997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49" name="Right Triangle 48"/>
          <p:cNvSpPr/>
          <p:nvPr/>
        </p:nvSpPr>
        <p:spPr>
          <a:xfrm flipV="1">
            <a:off x="2761377" y="1981623"/>
            <a:ext cx="2524018" cy="1396638"/>
          </a:xfrm>
          <a:prstGeom prst="rtTriangle">
            <a:avLst/>
          </a:prstGeom>
          <a:pattFill prst="wdDn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2909619" y="3395422"/>
            <a:ext cx="793930" cy="595543"/>
            <a:chOff x="3051185" y="3140779"/>
            <a:chExt cx="793930" cy="595543"/>
          </a:xfrm>
        </p:grpSpPr>
        <p:sp>
          <p:nvSpPr>
            <p:cNvPr id="44" name="Oval 43"/>
            <p:cNvSpPr/>
            <p:nvPr/>
          </p:nvSpPr>
          <p:spPr>
            <a:xfrm>
              <a:off x="3290456" y="3140779"/>
              <a:ext cx="170880" cy="18588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/>
                <a:t>A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51185" y="3336212"/>
              <a:ext cx="7939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</a:rPr>
                <a:t>Small but rigorous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620481" y="4463673"/>
            <a:ext cx="1084574" cy="577588"/>
            <a:chOff x="5620481" y="4463673"/>
            <a:chExt cx="1084574" cy="577588"/>
          </a:xfrm>
        </p:grpSpPr>
        <p:sp>
          <p:nvSpPr>
            <p:cNvPr id="46" name="Oval 45"/>
            <p:cNvSpPr/>
            <p:nvPr/>
          </p:nvSpPr>
          <p:spPr>
            <a:xfrm>
              <a:off x="5991888" y="4463673"/>
              <a:ext cx="170880" cy="18588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/>
                <a:t>B</a:t>
              </a:r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620481" y="4641151"/>
              <a:ext cx="1084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</a:rPr>
                <a:t>Large but weak evidence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4509815" y="1785819"/>
            <a:ext cx="2411339" cy="2201893"/>
          </a:xfrm>
          <a:prstGeom prst="ellipse">
            <a:avLst/>
          </a:pr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720168" y="5622510"/>
            <a:ext cx="599602" cy="123549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398292" y="6149157"/>
            <a:ext cx="2376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Independence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2" name="Up Arrow 61"/>
          <p:cNvSpPr/>
          <p:nvPr/>
        </p:nvSpPr>
        <p:spPr>
          <a:xfrm>
            <a:off x="1065667" y="1942666"/>
            <a:ext cx="868101" cy="365762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Measurement rigor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37468" y="4193326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ym typeface="Wingdings"/>
              </a:rPr>
              <a:t></a:t>
            </a:r>
            <a:endParaRPr lang="en-US" sz="6000" dirty="0"/>
          </a:p>
        </p:txBody>
      </p:sp>
      <p:sp>
        <p:nvSpPr>
          <p:cNvPr id="64" name="TextBox 63"/>
          <p:cNvSpPr txBox="1"/>
          <p:nvPr/>
        </p:nvSpPr>
        <p:spPr>
          <a:xfrm>
            <a:off x="7958238" y="236778"/>
            <a:ext cx="923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IDEAL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64193" y="163648"/>
            <a:ext cx="298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Goldilocks zone for evidence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464193" y="535637"/>
            <a:ext cx="298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Goldilocks zone </a:t>
            </a:r>
            <a:r>
              <a:rPr lang="en-US" b="1" smtClean="0">
                <a:solidFill>
                  <a:srgbClr val="00B0F0"/>
                </a:solidFill>
              </a:rPr>
              <a:t>for policy</a:t>
            </a:r>
            <a:endParaRPr lang="en-US" sz="1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6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6" grpId="0" animBg="1"/>
      <p:bldP spid="61" grpId="0"/>
      <p:bldP spid="62" grpId="0" animBg="1"/>
      <p:bldP spid="63" grpId="0"/>
      <p:bldP spid="64" grpId="0"/>
      <p:bldP spid="65" grpId="0"/>
      <p:bldP spid="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55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things </a:t>
            </a:r>
            <a:r>
              <a:rPr lang="en-US" i="1" dirty="0" smtClean="0"/>
              <a:t>actually</a:t>
            </a:r>
            <a:r>
              <a:rPr lang="en-US" dirty="0" smtClean="0"/>
              <a:t>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5242"/>
            <a:ext cx="7886700" cy="5422232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/>
              <a:t>Is evidence the binding constraint </a:t>
            </a:r>
            <a:r>
              <a:rPr lang="en-US" sz="2400" dirty="0" smtClean="0"/>
              <a:t>to improved policy on paper and improved implementation in practice? </a:t>
            </a:r>
          </a:p>
          <a:p>
            <a:pPr lvl="1"/>
            <a:r>
              <a:rPr lang="en-US" dirty="0" smtClean="0"/>
              <a:t>Probably not: </a:t>
            </a:r>
            <a:r>
              <a:rPr lang="en-US" sz="1800" dirty="0" smtClean="0"/>
              <a:t>“</a:t>
            </a:r>
            <a:r>
              <a:rPr lang="en-US" sz="1800" dirty="0"/>
              <a:t>There is massive evidence that governments do not implement many many many projects/proposals/programs that are cost effective and do spend budget on items known to be not cost effective.  The </a:t>
            </a:r>
            <a:r>
              <a:rPr lang="en-US" sz="1800" dirty="0" smtClean="0"/>
              <a:t>model </a:t>
            </a:r>
            <a:r>
              <a:rPr lang="en-US" sz="1800" dirty="0"/>
              <a:t>of a benign </a:t>
            </a:r>
            <a:r>
              <a:rPr lang="en-US" sz="1800" dirty="0" smtClean="0"/>
              <a:t>social welfare planner </a:t>
            </a:r>
            <a:r>
              <a:rPr lang="en-US" sz="1800" dirty="0"/>
              <a:t>hampered by lack of rigorous evidence on effectiveness whose behavior an RCT will change is complete </a:t>
            </a:r>
            <a:r>
              <a:rPr lang="en-US" sz="1800" dirty="0" err="1"/>
              <a:t>wack</a:t>
            </a:r>
            <a:r>
              <a:rPr lang="en-US" sz="1800" dirty="0"/>
              <a:t> nonsense. </a:t>
            </a:r>
            <a:r>
              <a:rPr lang="en-US" sz="1800" dirty="0" smtClean="0"/>
              <a:t>“ (Pritchett, 2018)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Primacy of politics</a:t>
            </a:r>
          </a:p>
          <a:p>
            <a:pPr lvl="1"/>
            <a:r>
              <a:rPr lang="en-US" sz="1900" dirty="0" smtClean="0"/>
              <a:t>Budget cycles </a:t>
            </a:r>
            <a:r>
              <a:rPr lang="en-US" sz="1900" dirty="0" smtClean="0">
                <a:sym typeface="Wingdings"/>
              </a:rPr>
              <a:t> Feb/March splurge in SA</a:t>
            </a:r>
          </a:p>
          <a:p>
            <a:pPr lvl="1"/>
            <a:r>
              <a:rPr lang="en-US" sz="1900" dirty="0" smtClean="0">
                <a:sym typeface="Wingdings"/>
              </a:rPr>
              <a:t>Election cycles (new party/president/minister  new policy)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  <a:sym typeface="Wingdings"/>
              </a:rPr>
              <a:t>Role of culture, values and tradition</a:t>
            </a:r>
          </a:p>
          <a:p>
            <a:pPr lvl="1"/>
            <a:r>
              <a:rPr lang="en-US" sz="1900" dirty="0" smtClean="0">
                <a:sym typeface="Wingdings"/>
              </a:rPr>
              <a:t>The exact same evidence in US and Denmark will not have the same impact on policy (think  about studies on (1) for-profit education, (2) competition/choice.)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Role of social networks </a:t>
            </a:r>
          </a:p>
          <a:p>
            <a:pPr lvl="1"/>
            <a:r>
              <a:rPr lang="en-US" sz="1900" dirty="0" smtClean="0"/>
              <a:t>Often policies are implemented or not implemented based on the Minister’s </a:t>
            </a:r>
            <a:r>
              <a:rPr lang="en-US" sz="1900" dirty="0" err="1"/>
              <a:t>W</a:t>
            </a:r>
            <a:r>
              <a:rPr lang="en-US" sz="1900" dirty="0" err="1" smtClean="0"/>
              <a:t>hatsapp</a:t>
            </a:r>
            <a:r>
              <a:rPr lang="en-US" sz="1900" dirty="0" smtClean="0"/>
              <a:t> contacts or who’s in her calendar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Role of unpredictable factors </a:t>
            </a:r>
          </a:p>
          <a:p>
            <a:pPr lvl="1"/>
            <a:r>
              <a:rPr lang="en-US" sz="1900" dirty="0" smtClean="0"/>
              <a:t>Minister makes a trip overseas and loves the school(s) she sees. Changes policy. 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768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13" y="689811"/>
            <a:ext cx="7886700" cy="6016542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PROBLEM </a:t>
            </a:r>
          </a:p>
          <a:p>
            <a:pPr lvl="1"/>
            <a:r>
              <a:rPr lang="en-US" dirty="0" smtClean="0"/>
              <a:t>What is the problem we are trying to alleviate? </a:t>
            </a:r>
          </a:p>
          <a:p>
            <a:pPr lvl="1"/>
            <a:r>
              <a:rPr lang="en-US" dirty="0" smtClean="0"/>
              <a:t>Why has this problem remained a problem (i.e. recognizing that the status quo is an equilibrium of forces and not just a random shitty outcome)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AIM</a:t>
            </a:r>
          </a:p>
          <a:p>
            <a:pPr lvl="1"/>
            <a:r>
              <a:rPr lang="en-US" dirty="0" smtClean="0"/>
              <a:t>What are we hoping to achieve or change with funding XYZ?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THEORY OF CHANGE </a:t>
            </a:r>
          </a:p>
          <a:p>
            <a:pPr lvl="1"/>
            <a:r>
              <a:rPr lang="en-US" dirty="0" smtClean="0"/>
              <a:t>What are ALL our assumptions about (1) the problem, (2) the way the intervention addresses the problem.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MEASUREMENT &amp; EVALUATION</a:t>
            </a:r>
          </a:p>
          <a:p>
            <a:pPr lvl="1"/>
            <a:r>
              <a:rPr lang="en-US" b="1" i="1" dirty="0" smtClean="0">
                <a:solidFill>
                  <a:srgbClr val="00B0F0"/>
                </a:solidFill>
              </a:rPr>
              <a:t>What </a:t>
            </a:r>
            <a:r>
              <a:rPr lang="en-US" b="1" i="1" dirty="0">
                <a:solidFill>
                  <a:srgbClr val="00B0F0"/>
                </a:solidFill>
              </a:rPr>
              <a:t>will we know and be able to say after the evaluation?</a:t>
            </a:r>
          </a:p>
          <a:p>
            <a:pPr lvl="1"/>
            <a:r>
              <a:rPr lang="en-US" dirty="0" smtClean="0"/>
              <a:t>How will we know if it worked? (‘impact’)</a:t>
            </a:r>
          </a:p>
          <a:p>
            <a:pPr lvl="1"/>
            <a:r>
              <a:rPr lang="en-US" dirty="0" smtClean="0"/>
              <a:t>How will we know where &amp; when it works? (‘external validity’)</a:t>
            </a:r>
          </a:p>
          <a:p>
            <a:pPr lvl="1"/>
            <a:r>
              <a:rPr lang="en-US" dirty="0" smtClean="0"/>
              <a:t>How long/much does it take for it to work? (‘dosage’)</a:t>
            </a:r>
          </a:p>
          <a:p>
            <a:pPr lvl="1"/>
            <a:r>
              <a:rPr lang="en-US" dirty="0" smtClean="0"/>
              <a:t>How sure will we be of the results? (evaluation methodology)</a:t>
            </a:r>
          </a:p>
          <a:p>
            <a:pPr lvl="1"/>
            <a:r>
              <a:rPr lang="en-US" dirty="0" smtClean="0"/>
              <a:t>How defensible are the results of the evaluation (‘independence’)</a:t>
            </a:r>
          </a:p>
          <a:p>
            <a:pPr lvl="1"/>
            <a:r>
              <a:rPr lang="en-US" dirty="0" smtClean="0"/>
              <a:t>What instrument are we using to measure? Is it legit/validated/used elsewhere?</a:t>
            </a:r>
          </a:p>
          <a:p>
            <a:pPr lvl="1"/>
            <a:r>
              <a:rPr lang="en-US" dirty="0" smtClean="0"/>
              <a:t>How comparable are these figures to others looking at the “same” thing?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COST</a:t>
            </a:r>
          </a:p>
          <a:p>
            <a:pPr lvl="1"/>
            <a:r>
              <a:rPr lang="en-US" dirty="0" smtClean="0"/>
              <a:t>What is our cost per learner/school/teacher per year? </a:t>
            </a:r>
          </a:p>
          <a:p>
            <a:pPr lvl="1"/>
            <a:r>
              <a:rPr lang="en-US" dirty="0" smtClean="0"/>
              <a:t>What in-kind costs (particularly human expertise/networks) have we not included?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2954">
            <a:off x="7979075" y="281873"/>
            <a:ext cx="815876" cy="81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22" y="958685"/>
            <a:ext cx="3648909" cy="4730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40969" y="1106905"/>
            <a:ext cx="3545306" cy="4581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B0F0"/>
                </a:solidFill>
              </a:rPr>
              <a:t>Q&amp;A with Stacey Brewer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00B0F0"/>
                </a:solidFill>
              </a:rPr>
              <a:t>Why does SPARK want to be evaluated?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00B0F0"/>
                </a:solidFill>
              </a:rPr>
              <a:t>Who is the audience of the SPARK evaluation results?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00B0F0"/>
                </a:solidFill>
              </a:rPr>
              <a:t>What are some of the challenges that you faced / are facing?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00B0F0"/>
                </a:solidFill>
              </a:rPr>
              <a:t>What would you do differently now?</a:t>
            </a:r>
            <a:endParaRPr lang="en-US" sz="24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144000" cy="676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6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601"/>
            <a:ext cx="9144000" cy="66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5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One-sentence statement of activity</a:t>
            </a:r>
          </a:p>
          <a:p>
            <a:pPr lvl="1"/>
            <a:r>
              <a:rPr lang="en-US" dirty="0" smtClean="0"/>
              <a:t>E.g. “We are a low-cost chain of 43 primary schools in India”</a:t>
            </a:r>
          </a:p>
          <a:p>
            <a:pPr lvl="1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The MAIN measurable outcome that we care about</a:t>
            </a:r>
          </a:p>
          <a:p>
            <a:pPr lvl="1"/>
            <a:r>
              <a:rPr lang="en-US" dirty="0" smtClean="0"/>
              <a:t>E.g. Mathematics and language outcomes at Gr3 and Gr6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The causal claim that we would like to make</a:t>
            </a:r>
          </a:p>
          <a:p>
            <a:pPr lvl="1"/>
            <a:r>
              <a:rPr lang="en-US" dirty="0" smtClean="0"/>
              <a:t>E.g. “Children that attend a SPARK school do better than if they had attended a government school”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0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66" y="144378"/>
            <a:ext cx="8515350" cy="6849979"/>
          </a:xfrm>
        </p:spPr>
        <p:txBody>
          <a:bodyPr>
            <a:normAutofit fontScale="62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dirty="0" smtClean="0">
                <a:solidFill>
                  <a:srgbClr val="FF0000"/>
                </a:solidFill>
              </a:rPr>
              <a:t>Questions to ask about a school network: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School: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Does this school charge fees?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What % of the population can afford these fees?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What is different about the way this school does school?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Teachers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Where do they recruit their teachers from?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How much do they pay their teachers (&amp; relative to other/government schools?)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What is the average age of their teachers compared to other/government schools?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What is teacher turnover like at these schools?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b="1" dirty="0" smtClean="0"/>
              <a:t>Students: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Where do they recruit their students from?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What % of students leave before completing the full course of schooling? Why do they leave? What are comparable figures at other/government schools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Selection effects: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How are our students different to average students? Do we select? (age/race/income/parents/language/location/religion/culture/ability)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 smtClean="0"/>
              <a:t>Outcomes: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What does the system currently use to measure outcomes?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What outcomes are important to the school/parents/funders? (learning outcomes, socio-emotional, </a:t>
            </a:r>
            <a:r>
              <a:rPr lang="en-US" dirty="0" err="1" smtClean="0"/>
              <a:t>maths</a:t>
            </a:r>
            <a:r>
              <a:rPr lang="en-US" dirty="0" smtClean="0"/>
              <a:t>, graduation rates etc.)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Has the school been evaluated before? If so by who? When? How rigorous?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 smtClean="0"/>
              <a:t>Costs: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What is the cost/learner? (does this include in-kind contributions?)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What is the cost/outcomes?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How does the cost and the cost/outcome compare to otherwise-equivalent schools?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065" y="144378"/>
            <a:ext cx="1199055" cy="148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033" y="0"/>
            <a:ext cx="4829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4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an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we were to evaluate what we do, we would</a:t>
            </a:r>
            <a:r>
              <a:rPr lang="mr-IN" dirty="0" smtClean="0"/>
              <a:t>…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(type of evaluation) </a:t>
            </a:r>
          </a:p>
          <a:p>
            <a:pPr marL="0" indent="0">
              <a:buNone/>
            </a:pPr>
            <a:r>
              <a:rPr lang="en-US" dirty="0" smtClean="0"/>
              <a:t>by measuring</a:t>
            </a:r>
            <a:r>
              <a:rPr lang="mr-IN" dirty="0" smtClean="0"/>
              <a:t>…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2. (what we would measure)</a:t>
            </a:r>
          </a:p>
          <a:p>
            <a:pPr marL="0" indent="0">
              <a:buNone/>
            </a:pPr>
            <a:r>
              <a:rPr lang="en-US" dirty="0" smtClean="0"/>
              <a:t>So that we could make the following claim:</a:t>
            </a:r>
          </a:p>
          <a:p>
            <a:pPr marL="0" indent="0">
              <a:buNone/>
            </a:pPr>
            <a:r>
              <a:rPr lang="en-US" b="1" dirty="0" smtClean="0"/>
              <a:t>3. (claim we want to make)</a:t>
            </a:r>
          </a:p>
        </p:txBody>
      </p:sp>
    </p:spTree>
    <p:extLst>
      <p:ext uri="{BB962C8B-B14F-4D97-AF65-F5344CB8AC3E}">
        <p14:creationId xmlns:p14="http://schemas.microsoft.com/office/powerpoint/2010/main" val="92918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3728</TotalTime>
  <Words>1285</Words>
  <Application>Microsoft Macintosh PowerPoint</Application>
  <PresentationFormat>On-screen Show (4:3)</PresentationFormat>
  <Paragraphs>181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Calibri</vt:lpstr>
      <vt:lpstr>Calibri Light</vt:lpstr>
      <vt:lpstr>Mangal</vt:lpstr>
      <vt:lpstr>Tunga</vt:lpstr>
      <vt:lpstr>Wingdings</vt:lpstr>
      <vt:lpstr>Arial</vt:lpstr>
      <vt:lpstr>Office Theme</vt:lpstr>
      <vt:lpstr>PowerPoint Presentation</vt:lpstr>
      <vt:lpstr>Overview</vt:lpstr>
      <vt:lpstr>Not all evaluations are created equal</vt:lpstr>
      <vt:lpstr>PowerPoint Presentation</vt:lpstr>
      <vt:lpstr>PowerPoint Presentation</vt:lpstr>
      <vt:lpstr>PowerPoint Presentation</vt:lpstr>
      <vt:lpstr>Randomised Control Trials</vt:lpstr>
      <vt:lpstr>Description of Interventions</vt:lpstr>
      <vt:lpstr>PowerPoint Presentation</vt:lpstr>
      <vt:lpstr>PowerPoint Presentation</vt:lpstr>
      <vt:lpstr>Where do RCTs fit in the types/stages of evaluation?</vt:lpstr>
      <vt:lpstr>Cheat sheet: interventions</vt:lpstr>
      <vt:lpstr>Context and scale </vt:lpstr>
      <vt:lpstr>The Goldilocks Zone  A framework for thinking about evidence</vt:lpstr>
      <vt:lpstr>How do things actually work?</vt:lpstr>
      <vt:lpstr>PowerPoint Presentation</vt:lpstr>
      <vt:lpstr>PowerPoint Presentation</vt:lpstr>
      <vt:lpstr>PowerPoint Presentation</vt:lpstr>
      <vt:lpstr>PowerPoint Presentation</vt:lpstr>
      <vt:lpstr>Partner exercise</vt:lpstr>
      <vt:lpstr>PowerPoint Presentation</vt:lpstr>
      <vt:lpstr>PowerPoint Presentation</vt:lpstr>
      <vt:lpstr>Conducting an evaluation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50</cp:revision>
  <dcterms:created xsi:type="dcterms:W3CDTF">2018-02-27T12:39:57Z</dcterms:created>
  <dcterms:modified xsi:type="dcterms:W3CDTF">2018-05-04T07:35:41Z</dcterms:modified>
</cp:coreProperties>
</file>