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charts/chart7.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notesSlides/notesSlide15.xml" ContentType="application/vnd.openxmlformats-officedocument.presentationml.notesSlide+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8"/>
  </p:notesMasterIdLst>
  <p:sldIdLst>
    <p:sldId id="256" r:id="rId2"/>
    <p:sldId id="257" r:id="rId3"/>
    <p:sldId id="331" r:id="rId4"/>
    <p:sldId id="330" r:id="rId5"/>
    <p:sldId id="364" r:id="rId6"/>
    <p:sldId id="329" r:id="rId7"/>
    <p:sldId id="334" r:id="rId8"/>
    <p:sldId id="321" r:id="rId9"/>
    <p:sldId id="312" r:id="rId10"/>
    <p:sldId id="347" r:id="rId11"/>
    <p:sldId id="332" r:id="rId12"/>
    <p:sldId id="336" r:id="rId13"/>
    <p:sldId id="267" r:id="rId14"/>
    <p:sldId id="333" r:id="rId15"/>
    <p:sldId id="277" r:id="rId16"/>
    <p:sldId id="278" r:id="rId17"/>
    <p:sldId id="279" r:id="rId18"/>
    <p:sldId id="280" r:id="rId19"/>
    <p:sldId id="281" r:id="rId20"/>
    <p:sldId id="282" r:id="rId21"/>
    <p:sldId id="348" r:id="rId22"/>
    <p:sldId id="358" r:id="rId23"/>
    <p:sldId id="356" r:id="rId24"/>
    <p:sldId id="357" r:id="rId25"/>
    <p:sldId id="360" r:id="rId26"/>
    <p:sldId id="351" r:id="rId27"/>
    <p:sldId id="352" r:id="rId28"/>
    <p:sldId id="361" r:id="rId29"/>
    <p:sldId id="349" r:id="rId30"/>
    <p:sldId id="362" r:id="rId31"/>
    <p:sldId id="308" r:id="rId32"/>
    <p:sldId id="335" r:id="rId33"/>
    <p:sldId id="337" r:id="rId34"/>
    <p:sldId id="338" r:id="rId35"/>
    <p:sldId id="339" r:id="rId36"/>
    <p:sldId id="343" r:id="rId37"/>
    <p:sldId id="345" r:id="rId38"/>
    <p:sldId id="344" r:id="rId39"/>
    <p:sldId id="341" r:id="rId40"/>
    <p:sldId id="340" r:id="rId41"/>
    <p:sldId id="365" r:id="rId42"/>
    <p:sldId id="346" r:id="rId43"/>
    <p:sldId id="363" r:id="rId44"/>
    <p:sldId id="309" r:id="rId45"/>
    <p:sldId id="313" r:id="rId46"/>
    <p:sldId id="270" r:id="rId47"/>
    <p:sldId id="269" r:id="rId48"/>
    <p:sldId id="315" r:id="rId49"/>
    <p:sldId id="316" r:id="rId50"/>
    <p:sldId id="265" r:id="rId51"/>
    <p:sldId id="260" r:id="rId52"/>
    <p:sldId id="355" r:id="rId53"/>
    <p:sldId id="322" r:id="rId54"/>
    <p:sldId id="275" r:id="rId55"/>
    <p:sldId id="350" r:id="rId56"/>
    <p:sldId id="307" r:id="rId57"/>
    <p:sldId id="285" r:id="rId58"/>
    <p:sldId id="286" r:id="rId59"/>
    <p:sldId id="287" r:id="rId60"/>
    <p:sldId id="288" r:id="rId61"/>
    <p:sldId id="261" r:id="rId62"/>
    <p:sldId id="262" r:id="rId63"/>
    <p:sldId id="263" r:id="rId64"/>
    <p:sldId id="354" r:id="rId65"/>
    <p:sldId id="317" r:id="rId66"/>
    <p:sldId id="264"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A69"/>
    <a:srgbClr val="C780FF"/>
    <a:srgbClr val="575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80"/>
    <p:restoredTop sz="92651"/>
  </p:normalViewPr>
  <p:slideViewPr>
    <p:cSldViewPr snapToGrid="0" snapToObjects="1">
      <p:cViewPr>
        <p:scale>
          <a:sx n="90" d="100"/>
          <a:sy n="90" d="100"/>
        </p:scale>
        <p:origin x="472" y="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presProps" Target="pres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Users/nicspaull/Funda%20Wande%20Dropbox/Nicholas%20Spaull%20(nicholasspaull)/Journal%20articles/_Common%20media/Business%20Day/Under%20the%20bus%20(April%202018)/Business%20Day%20Graph%20-%20Spaull%20(April%202018).xls"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nicspaull/Dropbox/Data/PIRLS%202016/Nic%20graphs%20on%20PIRLS%20Lit%202016%20(Feb%202018)/PIRLS-L%202016%20by%20SSES%20(7%20Feb%202018).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4" Type="http://schemas.openxmlformats.org/officeDocument/2006/relationships/oleObject" Target="file:////Users\nicspaull\Dropbox\Data\PIRLS%202016\Nic%20graphs%20on%20PIRLS%20Lit%202016%20(Feb%202018)\PIRLS-L%202016%20by%20SSES%20(7%20Feb%202018).xlsx" TargetMode="External"/><Relationship Id="rId1" Type="http://schemas.microsoft.com/office/2011/relationships/chartStyle" Target="style2.xml"/><Relationship Id="rId2" Type="http://schemas.microsoft.com/office/2011/relationships/chartColorStyle" Target="colors2.xml"/></Relationships>
</file>

<file path=ppt/charts/_rels/chart5.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Users/nicspaull/Funda%20Wande%20Dropbox/Nicholas%20Spaull%20(nicholasspaull)/Journal%20articles/Springer%20inequality%20book/Nic's%20stuff/Nic%20calcs/Table%20of%20Inequalities%20(Jan%202018).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dirty="0"/>
              <a:t>Current</a:t>
            </a:r>
            <a:r>
              <a:rPr lang="en-US" sz="1600" b="1" baseline="0" dirty="0"/>
              <a:t> provincial p</a:t>
            </a:r>
            <a:r>
              <a:rPr lang="en-US" sz="1600" b="1" dirty="0"/>
              <a:t>er learner expenditure on basic education 2010 to 2019</a:t>
            </a:r>
            <a:r>
              <a:rPr lang="en-US" sz="1600" b="1" baseline="0" dirty="0"/>
              <a:t> </a:t>
            </a:r>
            <a:endParaRPr lang="en-US" sz="1600" b="1" baseline="0" dirty="0" smtClean="0"/>
          </a:p>
          <a:p>
            <a:pPr>
              <a:defRPr sz="1600" b="1" i="0" u="none" strike="noStrike" kern="1200" spc="0" baseline="0">
                <a:solidFill>
                  <a:schemeClr val="tx1">
                    <a:lumMod val="65000"/>
                    <a:lumOff val="35000"/>
                  </a:schemeClr>
                </a:solidFill>
                <a:latin typeface="+mn-lt"/>
                <a:ea typeface="+mn-ea"/>
                <a:cs typeface="+mn-cs"/>
              </a:defRPr>
            </a:pPr>
            <a:r>
              <a:rPr lang="en-US" sz="1100" b="0" i="1" baseline="0" dirty="0" smtClean="0"/>
              <a:t>(</a:t>
            </a:r>
            <a:r>
              <a:rPr lang="en-US" sz="1100" b="0" i="1" baseline="0" dirty="0"/>
              <a:t>using real cost drivers and expressed in 2017 </a:t>
            </a:r>
            <a:r>
              <a:rPr lang="en-US" sz="1100" b="0" i="1" baseline="0" dirty="0" err="1"/>
              <a:t>Rands</a:t>
            </a:r>
            <a:r>
              <a:rPr lang="en-US" sz="1100" b="0" i="1" baseline="0" dirty="0"/>
              <a:t>, 2017-2019 projections based on MTEF)</a:t>
            </a:r>
            <a:endParaRPr lang="en-US" sz="1100" b="0" i="1" dirty="0"/>
          </a:p>
        </c:rich>
      </c:tx>
      <c:layout/>
      <c:overlay val="0"/>
      <c:spPr>
        <a:noFill/>
        <a:ln w="25400">
          <a:noFill/>
        </a:ln>
      </c:spPr>
    </c:title>
    <c:autoTitleDeleted val="0"/>
    <c:plotArea>
      <c:layout/>
      <c:lineChart>
        <c:grouping val="standard"/>
        <c:varyColors val="0"/>
        <c:ser>
          <c:idx val="0"/>
          <c:order val="0"/>
          <c:tx>
            <c:strRef>
              <c:f>Rebasing!$O$16</c:f>
              <c:strCache>
                <c:ptCount val="1"/>
                <c:pt idx="0">
                  <c:v>EC</c:v>
                </c:pt>
              </c:strCache>
            </c:strRef>
          </c:tx>
          <c:spPr>
            <a:ln w="57150" cap="rnd">
              <a:solidFill>
                <a:srgbClr val="FF0000"/>
              </a:solidFill>
              <a:round/>
            </a:ln>
            <a:effectLst/>
          </c:spPr>
          <c:marker>
            <c:symbol val="circle"/>
            <c:size val="5"/>
            <c:spPr>
              <a:solidFill>
                <a:schemeClr val="accent1"/>
              </a:solidFill>
              <a:ln w="57150">
                <a:solidFill>
                  <a:srgbClr val="FF0000"/>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Rebasing!$P$16:$Y$16</c:f>
              <c:numCache>
                <c:formatCode>_("R"* #,##0_);_("R"* \(#,##0\);_("R"* "-"_);_(@_)</c:formatCode>
                <c:ptCount val="10"/>
                <c:pt idx="0">
                  <c:v>17772.65813488771</c:v>
                </c:pt>
                <c:pt idx="1">
                  <c:v>18167.44149550427</c:v>
                </c:pt>
                <c:pt idx="2">
                  <c:v>17737.03095122086</c:v>
                </c:pt>
                <c:pt idx="3">
                  <c:v>17588.04490006253</c:v>
                </c:pt>
                <c:pt idx="4">
                  <c:v>16579.97887275001</c:v>
                </c:pt>
                <c:pt idx="5">
                  <c:v>16300.64127826908</c:v>
                </c:pt>
                <c:pt idx="6">
                  <c:v>15679.19582456447</c:v>
                </c:pt>
                <c:pt idx="7">
                  <c:v>15798.34890590426</c:v>
                </c:pt>
                <c:pt idx="8">
                  <c:v>15537.40944802234</c:v>
                </c:pt>
                <c:pt idx="9">
                  <c:v>15310.11141326348</c:v>
                </c:pt>
              </c:numCache>
            </c:numRef>
          </c:val>
          <c:smooth val="0"/>
        </c:ser>
        <c:ser>
          <c:idx val="1"/>
          <c:order val="1"/>
          <c:tx>
            <c:strRef>
              <c:f>Rebasing!$O$17</c:f>
              <c:strCache>
                <c:ptCount val="1"/>
                <c:pt idx="0">
                  <c:v>FS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Rebasing!$P$17:$Y$17</c:f>
              <c:numCache>
                <c:formatCode>_("R"* #,##0_);_("R"* \(#,##0\);_("R"* "-"_);_(@_)</c:formatCode>
                <c:ptCount val="10"/>
                <c:pt idx="0">
                  <c:v>20870.88970859448</c:v>
                </c:pt>
                <c:pt idx="1">
                  <c:v>20671.15146939646</c:v>
                </c:pt>
                <c:pt idx="2">
                  <c:v>20719.06210216403</c:v>
                </c:pt>
                <c:pt idx="3">
                  <c:v>20603.97866894674</c:v>
                </c:pt>
                <c:pt idx="4">
                  <c:v>20288.37603108057</c:v>
                </c:pt>
                <c:pt idx="5">
                  <c:v>18444.544042803</c:v>
                </c:pt>
                <c:pt idx="6">
                  <c:v>18773.80255175158</c:v>
                </c:pt>
                <c:pt idx="7">
                  <c:v>17851.39823176698</c:v>
                </c:pt>
                <c:pt idx="8">
                  <c:v>17643.47566740066</c:v>
                </c:pt>
                <c:pt idx="9">
                  <c:v>17567.32017305947</c:v>
                </c:pt>
              </c:numCache>
            </c:numRef>
          </c:val>
          <c:smooth val="0"/>
        </c:ser>
        <c:ser>
          <c:idx val="2"/>
          <c:order val="2"/>
          <c:tx>
            <c:strRef>
              <c:f>Rebasing!$O$18</c:f>
              <c:strCache>
                <c:ptCount val="1"/>
                <c:pt idx="0">
                  <c:v>GP</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Rebasing!$P$18:$Y$18</c:f>
              <c:numCache>
                <c:formatCode>_("R"* #,##0_);_("R"* \(#,##0\);_("R"* "-"_);_(@_)</c:formatCode>
                <c:ptCount val="10"/>
                <c:pt idx="0">
                  <c:v>17939.679141602</c:v>
                </c:pt>
                <c:pt idx="1">
                  <c:v>17701.43925491012</c:v>
                </c:pt>
                <c:pt idx="2">
                  <c:v>17503.96212784008</c:v>
                </c:pt>
                <c:pt idx="3">
                  <c:v>17718.71721888502</c:v>
                </c:pt>
                <c:pt idx="4">
                  <c:v>17381.84468755326</c:v>
                </c:pt>
                <c:pt idx="5">
                  <c:v>17533.39164475038</c:v>
                </c:pt>
                <c:pt idx="6">
                  <c:v>17046.12341560959</c:v>
                </c:pt>
                <c:pt idx="7">
                  <c:v>16613.8692061235</c:v>
                </c:pt>
                <c:pt idx="8">
                  <c:v>16370.00719859057</c:v>
                </c:pt>
                <c:pt idx="9">
                  <c:v>15897.15297126184</c:v>
                </c:pt>
              </c:numCache>
            </c:numRef>
          </c:val>
          <c:smooth val="0"/>
        </c:ser>
        <c:ser>
          <c:idx val="3"/>
          <c:order val="3"/>
          <c:tx>
            <c:strRef>
              <c:f>Rebasing!$O$19</c:f>
              <c:strCache>
                <c:ptCount val="1"/>
                <c:pt idx="0">
                  <c:v>KN</c:v>
                </c:pt>
              </c:strCache>
            </c:strRef>
          </c:tx>
          <c:spPr>
            <a:ln w="57150" cap="rnd">
              <a:solidFill>
                <a:schemeClr val="accent4"/>
              </a:solidFill>
              <a:round/>
            </a:ln>
            <a:effectLst/>
          </c:spPr>
          <c:marker>
            <c:symbol val="circle"/>
            <c:size val="5"/>
            <c:spPr>
              <a:solidFill>
                <a:schemeClr val="accent4"/>
              </a:solidFill>
              <a:ln w="57150">
                <a:solidFill>
                  <a:schemeClr val="accent4"/>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Rebasing!$P$19:$Y$19</c:f>
              <c:numCache>
                <c:formatCode>_("R"* #,##0_);_("R"* \(#,##0\);_("R"* "-"_);_(@_)</c:formatCode>
                <c:ptCount val="10"/>
                <c:pt idx="0">
                  <c:v>15723.9554065034</c:v>
                </c:pt>
                <c:pt idx="1">
                  <c:v>16586.71930062549</c:v>
                </c:pt>
                <c:pt idx="2">
                  <c:v>15925.21473121656</c:v>
                </c:pt>
                <c:pt idx="3">
                  <c:v>16252.98890148338</c:v>
                </c:pt>
                <c:pt idx="4">
                  <c:v>15912.88917210158</c:v>
                </c:pt>
                <c:pt idx="5">
                  <c:v>16306.01462660834</c:v>
                </c:pt>
                <c:pt idx="6">
                  <c:v>16270.69126056653</c:v>
                </c:pt>
                <c:pt idx="7">
                  <c:v>15836.4755457811</c:v>
                </c:pt>
                <c:pt idx="8">
                  <c:v>15748.55253000131</c:v>
                </c:pt>
                <c:pt idx="9">
                  <c:v>15491.1895262155</c:v>
                </c:pt>
              </c:numCache>
            </c:numRef>
          </c:val>
          <c:smooth val="0"/>
        </c:ser>
        <c:ser>
          <c:idx val="4"/>
          <c:order val="4"/>
          <c:tx>
            <c:strRef>
              <c:f>Rebasing!$O$20</c:f>
              <c:strCache>
                <c:ptCount val="1"/>
                <c:pt idx="0">
                  <c:v>LP</c:v>
                </c:pt>
              </c:strCache>
            </c:strRef>
          </c:tx>
          <c:spPr>
            <a:ln w="38100" cap="rnd">
              <a:solidFill>
                <a:srgbClr val="7030A0"/>
              </a:solidFill>
              <a:round/>
            </a:ln>
            <a:effectLst/>
          </c:spPr>
          <c:marker>
            <c:symbol val="circle"/>
            <c:size val="5"/>
            <c:spPr>
              <a:solidFill>
                <a:schemeClr val="accent5"/>
              </a:solidFill>
              <a:ln w="38100">
                <a:solidFill>
                  <a:srgbClr val="7030A0"/>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Rebasing!$P$20:$Y$20</c:f>
              <c:numCache>
                <c:formatCode>_("R"* #,##0_);_("R"* \(#,##0\);_("R"* "-"_);_(@_)</c:formatCode>
                <c:ptCount val="10"/>
                <c:pt idx="0">
                  <c:v>18443.58460654178</c:v>
                </c:pt>
                <c:pt idx="1">
                  <c:v>17302.98967515695</c:v>
                </c:pt>
                <c:pt idx="2">
                  <c:v>17071.91773948997</c:v>
                </c:pt>
                <c:pt idx="3">
                  <c:v>16805.18947665627</c:v>
                </c:pt>
                <c:pt idx="4">
                  <c:v>16692.33628579128</c:v>
                </c:pt>
                <c:pt idx="5">
                  <c:v>15917.74134626102</c:v>
                </c:pt>
                <c:pt idx="6">
                  <c:v>16127.22652016894</c:v>
                </c:pt>
                <c:pt idx="7">
                  <c:v>15865.66797499826</c:v>
                </c:pt>
                <c:pt idx="8">
                  <c:v>15634.3253699302</c:v>
                </c:pt>
                <c:pt idx="9">
                  <c:v>15435.08139470406</c:v>
                </c:pt>
              </c:numCache>
            </c:numRef>
          </c:val>
          <c:smooth val="0"/>
        </c:ser>
        <c:ser>
          <c:idx val="5"/>
          <c:order val="5"/>
          <c:tx>
            <c:strRef>
              <c:f>Rebasing!$O$21</c:f>
              <c:strCache>
                <c:ptCount val="1"/>
                <c:pt idx="0">
                  <c:v>MP</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Rebasing!$P$21:$Y$21</c:f>
              <c:numCache>
                <c:formatCode>_("R"* #,##0_);_("R"* \(#,##0\);_("R"* "-"_);_(@_)</c:formatCode>
                <c:ptCount val="10"/>
                <c:pt idx="0">
                  <c:v>17741.71320460046</c:v>
                </c:pt>
                <c:pt idx="1">
                  <c:v>17534.91963269013</c:v>
                </c:pt>
                <c:pt idx="2">
                  <c:v>17961.86526673117</c:v>
                </c:pt>
                <c:pt idx="3">
                  <c:v>17760.37582737705</c:v>
                </c:pt>
                <c:pt idx="4">
                  <c:v>17513.99410885231</c:v>
                </c:pt>
                <c:pt idx="5">
                  <c:v>17351.21106989098</c:v>
                </c:pt>
                <c:pt idx="6">
                  <c:v>17267.27820110452</c:v>
                </c:pt>
                <c:pt idx="7">
                  <c:v>16957.22327676355</c:v>
                </c:pt>
                <c:pt idx="8">
                  <c:v>17039.43347237541</c:v>
                </c:pt>
                <c:pt idx="9">
                  <c:v>16689.30961130904</c:v>
                </c:pt>
              </c:numCache>
            </c:numRef>
          </c:val>
          <c:smooth val="0"/>
        </c:ser>
        <c:ser>
          <c:idx val="6"/>
          <c:order val="6"/>
          <c:tx>
            <c:strRef>
              <c:f>Rebasing!$O$22</c:f>
              <c:strCache>
                <c:ptCount val="1"/>
                <c:pt idx="0">
                  <c:v>NC</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Rebasing!$P$22:$Y$22</c:f>
              <c:numCache>
                <c:formatCode>_("R"* #,##0_);_("R"* \(#,##0\);_("R"* "-"_);_(@_)</c:formatCode>
                <c:ptCount val="10"/>
                <c:pt idx="0">
                  <c:v>20213.37210294827</c:v>
                </c:pt>
                <c:pt idx="1">
                  <c:v>20580.65487900591</c:v>
                </c:pt>
                <c:pt idx="2">
                  <c:v>19974.47798172588</c:v>
                </c:pt>
                <c:pt idx="3">
                  <c:v>19671.55227570652</c:v>
                </c:pt>
                <c:pt idx="4">
                  <c:v>18824.17438245074</c:v>
                </c:pt>
                <c:pt idx="5">
                  <c:v>18982.18559504517</c:v>
                </c:pt>
                <c:pt idx="6">
                  <c:v>18873.33181686811</c:v>
                </c:pt>
                <c:pt idx="7">
                  <c:v>18063.1663378841</c:v>
                </c:pt>
                <c:pt idx="8">
                  <c:v>17973.58446782304</c:v>
                </c:pt>
                <c:pt idx="9">
                  <c:v>17620.65375793767</c:v>
                </c:pt>
              </c:numCache>
            </c:numRef>
          </c:val>
          <c:smooth val="0"/>
        </c:ser>
        <c:ser>
          <c:idx val="7"/>
          <c:order val="7"/>
          <c:tx>
            <c:strRef>
              <c:f>Rebasing!$O$23</c:f>
              <c:strCache>
                <c:ptCount val="1"/>
                <c:pt idx="0">
                  <c:v>NW</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Rebasing!$P$23:$Y$23</c:f>
              <c:numCache>
                <c:formatCode>_("R"* #,##0_);_("R"* \(#,##0\);_("R"* "-"_);_(@_)</c:formatCode>
                <c:ptCount val="10"/>
                <c:pt idx="0">
                  <c:v>19202.062353284</c:v>
                </c:pt>
                <c:pt idx="1">
                  <c:v>18788.68894059896</c:v>
                </c:pt>
                <c:pt idx="2">
                  <c:v>18701.19087916705</c:v>
                </c:pt>
                <c:pt idx="3">
                  <c:v>18700.82490799284</c:v>
                </c:pt>
                <c:pt idx="4">
                  <c:v>17822.81229663813</c:v>
                </c:pt>
                <c:pt idx="5">
                  <c:v>17415.85013185594</c:v>
                </c:pt>
                <c:pt idx="6">
                  <c:v>17318.65824585836</c:v>
                </c:pt>
                <c:pt idx="7">
                  <c:v>17088.59066578838</c:v>
                </c:pt>
                <c:pt idx="8">
                  <c:v>17004.28186373285</c:v>
                </c:pt>
                <c:pt idx="9">
                  <c:v>16829.48360096555</c:v>
                </c:pt>
              </c:numCache>
            </c:numRef>
          </c:val>
          <c:smooth val="0"/>
        </c:ser>
        <c:ser>
          <c:idx val="8"/>
          <c:order val="8"/>
          <c:tx>
            <c:strRef>
              <c:f>Rebasing!$O$24</c:f>
              <c:strCache>
                <c:ptCount val="1"/>
                <c:pt idx="0">
                  <c:v>WC</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Rebasing!$P$24:$Y$24</c:f>
              <c:numCache>
                <c:formatCode>_("R"* #,##0_);_("R"* \(#,##0\);_("R"* "-"_);_(@_)</c:formatCode>
                <c:ptCount val="10"/>
                <c:pt idx="0">
                  <c:v>18915.00054436763</c:v>
                </c:pt>
                <c:pt idx="1">
                  <c:v>18428.95726028362</c:v>
                </c:pt>
                <c:pt idx="2">
                  <c:v>18064.02368433188</c:v>
                </c:pt>
                <c:pt idx="3">
                  <c:v>18297.86067690238</c:v>
                </c:pt>
                <c:pt idx="4">
                  <c:v>17784.14062579098</c:v>
                </c:pt>
                <c:pt idx="5">
                  <c:v>17481.80471216554</c:v>
                </c:pt>
                <c:pt idx="6">
                  <c:v>17754.81021352777</c:v>
                </c:pt>
                <c:pt idx="7">
                  <c:v>17325.37693021804</c:v>
                </c:pt>
                <c:pt idx="8">
                  <c:v>17014.12244094731</c:v>
                </c:pt>
                <c:pt idx="9">
                  <c:v>16528.25975993936</c:v>
                </c:pt>
              </c:numCache>
            </c:numRef>
          </c:val>
          <c:smooth val="0"/>
        </c:ser>
        <c:ser>
          <c:idx val="9"/>
          <c:order val="9"/>
          <c:tx>
            <c:strRef>
              <c:f>Rebasing!$O$25</c:f>
              <c:strCache>
                <c:ptCount val="1"/>
                <c:pt idx="0">
                  <c:v>SA</c:v>
                </c:pt>
              </c:strCache>
            </c:strRef>
          </c:tx>
          <c:spPr>
            <a:ln w="57150" cap="rnd">
              <a:solidFill>
                <a:schemeClr val="tx1"/>
              </a:solidFill>
              <a:round/>
            </a:ln>
            <a:effectLst/>
          </c:spPr>
          <c:marker>
            <c:symbol val="circle"/>
            <c:size val="5"/>
            <c:spPr>
              <a:solidFill>
                <a:schemeClr val="accent4">
                  <a:lumMod val="60000"/>
                </a:schemeClr>
              </a:solidFill>
              <a:ln w="57150">
                <a:solidFill>
                  <a:schemeClr val="tx1"/>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Rebasing!$P$25:$Y$25</c:f>
              <c:numCache>
                <c:formatCode>_("R"* #,##0_);_("R"* \(#,##0\);_("R"* "-"_);_(@_)</c:formatCode>
                <c:ptCount val="10"/>
                <c:pt idx="0">
                  <c:v>17822.07731742707</c:v>
                </c:pt>
                <c:pt idx="1">
                  <c:v>17799.68475799757</c:v>
                </c:pt>
                <c:pt idx="2">
                  <c:v>17502.04646704211</c:v>
                </c:pt>
                <c:pt idx="3">
                  <c:v>17548.60233455847</c:v>
                </c:pt>
                <c:pt idx="4">
                  <c:v>17088.50563368586</c:v>
                </c:pt>
                <c:pt idx="5">
                  <c:v>16902.48887399931</c:v>
                </c:pt>
                <c:pt idx="6">
                  <c:v>16771.14617393408</c:v>
                </c:pt>
                <c:pt idx="7">
                  <c:v>16435.03362810798</c:v>
                </c:pt>
                <c:pt idx="8">
                  <c:v>16262.01227839928</c:v>
                </c:pt>
                <c:pt idx="9">
                  <c:v>15962.96567083929</c:v>
                </c:pt>
              </c:numCache>
            </c:numRef>
          </c:val>
          <c:smooth val="0"/>
        </c:ser>
        <c:dLbls>
          <c:showLegendKey val="0"/>
          <c:showVal val="0"/>
          <c:showCatName val="0"/>
          <c:showSerName val="0"/>
          <c:showPercent val="0"/>
          <c:showBubbleSize val="0"/>
        </c:dLbls>
        <c:marker val="1"/>
        <c:smooth val="0"/>
        <c:axId val="200316784"/>
        <c:axId val="272612032"/>
      </c:lineChart>
      <c:catAx>
        <c:axId val="20031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2612032"/>
        <c:crosses val="autoZero"/>
        <c:auto val="1"/>
        <c:lblAlgn val="ctr"/>
        <c:lblOffset val="100"/>
        <c:noMultiLvlLbl val="0"/>
      </c:catAx>
      <c:valAx>
        <c:axId val="272612032"/>
        <c:scaling>
          <c:orientation val="minMax"/>
          <c:min val="14000.0"/>
        </c:scaling>
        <c:delete val="0"/>
        <c:axPos val="l"/>
        <c:majorGridlines>
          <c:spPr>
            <a:ln w="9525" cap="flat" cmpd="sng" algn="ctr">
              <a:solidFill>
                <a:schemeClr val="tx1">
                  <a:lumMod val="15000"/>
                  <a:lumOff val="85000"/>
                </a:schemeClr>
              </a:solidFill>
              <a:round/>
            </a:ln>
            <a:effectLst/>
          </c:spPr>
        </c:majorGridlines>
        <c:numFmt formatCode="_(\R* #,##0_);_(\R* \(#,##0\);_(\R* &quot;-&quot;_);_(@_)" sourceLinked="1"/>
        <c:majorTickMark val="none"/>
        <c:minorTickMark val="none"/>
        <c:tickLblPos val="nextTo"/>
        <c:spPr>
          <a:ln w="6350">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316784"/>
        <c:crosses val="autoZero"/>
        <c:crossBetween val="between"/>
        <c:majorUnit val="1000.0"/>
      </c:valAx>
      <c:spPr>
        <a:solidFill>
          <a:schemeClr val="bg1">
            <a:lumMod val="95000"/>
          </a:schemeClr>
        </a:solidFill>
        <a:ln>
          <a:noFill/>
        </a:ln>
        <a:effectLst/>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TIMSS Numeracy 2015</a:t>
            </a:r>
            <a:r>
              <a:rPr lang="en-US" baseline="0"/>
              <a:t> Box Question</a:t>
            </a:r>
            <a:endParaRPr lang="en-US"/>
          </a:p>
        </c:rich>
      </c:tx>
      <c:layout/>
      <c:overlay val="0"/>
      <c:spPr>
        <a:noFill/>
        <a:ln>
          <a:noFill/>
        </a:ln>
        <a:effectLst/>
      </c:spPr>
    </c:title>
    <c:autoTitleDeleted val="0"/>
    <c:plotArea>
      <c:layout/>
      <c:barChart>
        <c:barDir val="col"/>
        <c:grouping val="clustered"/>
        <c:varyColors val="0"/>
        <c:ser>
          <c:idx val="0"/>
          <c:order val="0"/>
          <c:spPr>
            <a:solidFill>
              <a:srgbClr val="C00000"/>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Sheet1!$H$3:$H$10</c:f>
                <c:numCache>
                  <c:formatCode>General</c:formatCode>
                  <c:ptCount val="8"/>
                  <c:pt idx="0">
                    <c:v>0.0196</c:v>
                  </c:pt>
                  <c:pt idx="1">
                    <c:v>0.01764</c:v>
                  </c:pt>
                  <c:pt idx="2">
                    <c:v>0.0294</c:v>
                  </c:pt>
                  <c:pt idx="3">
                    <c:v>0.0098</c:v>
                  </c:pt>
                  <c:pt idx="4">
                    <c:v>0.02156</c:v>
                  </c:pt>
                  <c:pt idx="5">
                    <c:v>0.03332</c:v>
                  </c:pt>
                  <c:pt idx="6">
                    <c:v>0.03332</c:v>
                  </c:pt>
                  <c:pt idx="7">
                    <c:v>0.02744</c:v>
                  </c:pt>
                </c:numCache>
              </c:numRef>
            </c:plus>
            <c:minus>
              <c:numRef>
                <c:f>Sheet1!$H$3:$H$10</c:f>
                <c:numCache>
                  <c:formatCode>General</c:formatCode>
                  <c:ptCount val="8"/>
                  <c:pt idx="0">
                    <c:v>0.0196</c:v>
                  </c:pt>
                  <c:pt idx="1">
                    <c:v>0.01764</c:v>
                  </c:pt>
                  <c:pt idx="2">
                    <c:v>0.0294</c:v>
                  </c:pt>
                  <c:pt idx="3">
                    <c:v>0.0098</c:v>
                  </c:pt>
                  <c:pt idx="4">
                    <c:v>0.02156</c:v>
                  </c:pt>
                  <c:pt idx="5">
                    <c:v>0.03332</c:v>
                  </c:pt>
                  <c:pt idx="6">
                    <c:v>0.03332</c:v>
                  </c:pt>
                  <c:pt idx="7">
                    <c:v>0.02744</c:v>
                  </c:pt>
                </c:numCache>
              </c:numRef>
            </c:minus>
            <c:spPr>
              <a:noFill/>
              <a:ln w="9525" cap="flat" cmpd="sng" algn="ctr">
                <a:solidFill>
                  <a:schemeClr val="tx1">
                    <a:lumMod val="65000"/>
                    <a:lumOff val="35000"/>
                  </a:schemeClr>
                </a:solidFill>
                <a:round/>
              </a:ln>
              <a:effectLst/>
            </c:spPr>
          </c:errBars>
          <c:cat>
            <c:strRef>
              <c:f>Sheet1!$B$3:$B$10</c:f>
              <c:strCache>
                <c:ptCount val="8"/>
                <c:pt idx="0">
                  <c:v>Indonesia</c:v>
                </c:pt>
                <c:pt idx="1">
                  <c:v>Bahrain</c:v>
                </c:pt>
                <c:pt idx="2">
                  <c:v>Iran</c:v>
                </c:pt>
                <c:pt idx="3">
                  <c:v>International Avg</c:v>
                </c:pt>
                <c:pt idx="4">
                  <c:v>Jordan</c:v>
                </c:pt>
                <c:pt idx="5">
                  <c:v>Kuwait</c:v>
                </c:pt>
                <c:pt idx="6">
                  <c:v>Morocco</c:v>
                </c:pt>
                <c:pt idx="7">
                  <c:v>South Africa (Gr5)</c:v>
                </c:pt>
              </c:strCache>
            </c:strRef>
          </c:cat>
          <c:val>
            <c:numRef>
              <c:f>Sheet1!$F$3:$F$10</c:f>
              <c:numCache>
                <c:formatCode>0%</c:formatCode>
                <c:ptCount val="8"/>
                <c:pt idx="0">
                  <c:v>0.91</c:v>
                </c:pt>
                <c:pt idx="1">
                  <c:v>0.85</c:v>
                </c:pt>
                <c:pt idx="2">
                  <c:v>0.74</c:v>
                </c:pt>
                <c:pt idx="3">
                  <c:v>0.71</c:v>
                </c:pt>
                <c:pt idx="4">
                  <c:v>0.7</c:v>
                </c:pt>
                <c:pt idx="5">
                  <c:v>0.63</c:v>
                </c:pt>
                <c:pt idx="6">
                  <c:v>0.58</c:v>
                </c:pt>
                <c:pt idx="7">
                  <c:v>0.56</c:v>
                </c:pt>
              </c:numCache>
            </c:numRef>
          </c:val>
          <c:extLst xmlns:c16r2="http://schemas.microsoft.com/office/drawing/2015/06/chart">
            <c:ext xmlns:c16="http://schemas.microsoft.com/office/drawing/2014/chart" uri="{C3380CC4-5D6E-409C-BE32-E72D297353CC}">
              <c16:uniqueId val="{00000001-63EA-4DA1-AB10-1F9FB676E6D0}"/>
            </c:ext>
          </c:extLst>
        </c:ser>
        <c:dLbls>
          <c:showLegendKey val="0"/>
          <c:showVal val="0"/>
          <c:showCatName val="0"/>
          <c:showSerName val="0"/>
          <c:showPercent val="0"/>
          <c:showBubbleSize val="0"/>
        </c:dLbls>
        <c:gapWidth val="219"/>
        <c:overlap val="-27"/>
        <c:axId val="78507520"/>
        <c:axId val="78509296"/>
      </c:barChart>
      <c:catAx>
        <c:axId val="7850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78509296"/>
        <c:crosses val="autoZero"/>
        <c:auto val="1"/>
        <c:lblAlgn val="ctr"/>
        <c:lblOffset val="100"/>
        <c:noMultiLvlLbl val="0"/>
      </c:catAx>
      <c:valAx>
        <c:axId val="78509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507520"/>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 reaching LIB by country'!$E$8</c:f>
              <c:strCache>
                <c:ptCount val="1"/>
                <c:pt idx="0">
                  <c:v>% reaching the Low International Benchmark</c:v>
                </c:pt>
              </c:strCache>
            </c:strRef>
          </c:tx>
          <c:spPr>
            <a:solidFill>
              <a:schemeClr val="bg1">
                <a:lumMod val="75000"/>
              </a:schemeClr>
            </a:solidFill>
            <a:ln>
              <a:noFill/>
            </a:ln>
            <a:effectLst/>
          </c:spPr>
          <c:invertIfNegative val="0"/>
          <c:dPt>
            <c:idx val="0"/>
            <c:invertIfNegative val="0"/>
            <c:bubble3D val="0"/>
            <c:spPr>
              <a:solidFill>
                <a:schemeClr val="bg1">
                  <a:lumMod val="75000"/>
                </a:schemeClr>
              </a:solidFill>
              <a:ln>
                <a:noFill/>
              </a:ln>
              <a:effectLst/>
            </c:spPr>
          </c:dPt>
          <c:dPt>
            <c:idx val="2"/>
            <c:invertIfNegative val="0"/>
            <c:bubble3D val="0"/>
            <c:spPr>
              <a:solidFill>
                <a:schemeClr val="bg1">
                  <a:lumMod val="75000"/>
                </a:schemeClr>
              </a:solidFill>
              <a:ln>
                <a:noFill/>
              </a:ln>
              <a:effectLst/>
            </c:spPr>
          </c:dPt>
          <c:dPt>
            <c:idx val="12"/>
            <c:invertIfNegative val="0"/>
            <c:bubble3D val="0"/>
            <c:spPr>
              <a:solidFill>
                <a:srgbClr val="92D050"/>
              </a:solidFill>
              <a:ln>
                <a:noFill/>
              </a:ln>
              <a:effectLst/>
            </c:spPr>
          </c:dPt>
          <c:dLbls>
            <c:dLbl>
              <c:idx val="12"/>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92D050"/>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 reaching LIB by country'!$G$9:$G$21</c:f>
                <c:numCache>
                  <c:formatCode>General</c:formatCode>
                  <c:ptCount val="13"/>
                  <c:pt idx="0">
                    <c:v>0.00588</c:v>
                  </c:pt>
                  <c:pt idx="1">
                    <c:v>0.00784</c:v>
                  </c:pt>
                  <c:pt idx="2">
                    <c:v>0.0098</c:v>
                  </c:pt>
                  <c:pt idx="3">
                    <c:v>0.0098</c:v>
                  </c:pt>
                  <c:pt idx="4">
                    <c:v>0.0098</c:v>
                  </c:pt>
                  <c:pt idx="5">
                    <c:v>0.02156</c:v>
                  </c:pt>
                  <c:pt idx="6">
                    <c:v>0.02352</c:v>
                  </c:pt>
                  <c:pt idx="7">
                    <c:v>0.02548</c:v>
                  </c:pt>
                  <c:pt idx="8">
                    <c:v>0.03528</c:v>
                  </c:pt>
                  <c:pt idx="9">
                    <c:v>0.02548</c:v>
                  </c:pt>
                  <c:pt idx="10">
                    <c:v>0.0294</c:v>
                  </c:pt>
                  <c:pt idx="11">
                    <c:v>0.03528</c:v>
                  </c:pt>
                  <c:pt idx="12">
                    <c:v>0.0294</c:v>
                  </c:pt>
                </c:numCache>
              </c:numRef>
            </c:plus>
            <c:minus>
              <c:numRef>
                <c:f>'% reaching LIB by country'!$G$9:$G$21</c:f>
                <c:numCache>
                  <c:formatCode>General</c:formatCode>
                  <c:ptCount val="13"/>
                  <c:pt idx="0">
                    <c:v>0.00588</c:v>
                  </c:pt>
                  <c:pt idx="1">
                    <c:v>0.00784</c:v>
                  </c:pt>
                  <c:pt idx="2">
                    <c:v>0.0098</c:v>
                  </c:pt>
                  <c:pt idx="3">
                    <c:v>0.0098</c:v>
                  </c:pt>
                  <c:pt idx="4">
                    <c:v>0.0098</c:v>
                  </c:pt>
                  <c:pt idx="5">
                    <c:v>0.02156</c:v>
                  </c:pt>
                  <c:pt idx="6">
                    <c:v>0.02352</c:v>
                  </c:pt>
                  <c:pt idx="7">
                    <c:v>0.02548</c:v>
                  </c:pt>
                  <c:pt idx="8">
                    <c:v>0.03528</c:v>
                  </c:pt>
                  <c:pt idx="9">
                    <c:v>0.02548</c:v>
                  </c:pt>
                  <c:pt idx="10">
                    <c:v>0.0294</c:v>
                  </c:pt>
                  <c:pt idx="11">
                    <c:v>0.03528</c:v>
                  </c:pt>
                  <c:pt idx="12">
                    <c:v>0.0294</c:v>
                  </c:pt>
                </c:numCache>
              </c:numRef>
            </c:minus>
            <c:spPr>
              <a:noFill/>
              <a:ln w="9525" cap="flat" cmpd="sng" algn="ctr">
                <a:solidFill>
                  <a:schemeClr val="tx1">
                    <a:lumMod val="65000"/>
                    <a:lumOff val="35000"/>
                  </a:schemeClr>
                </a:solidFill>
                <a:round/>
              </a:ln>
              <a:effectLst/>
            </c:spPr>
          </c:errBars>
          <c:cat>
            <c:strRef>
              <c:f>'% reaching LIB by country'!$D$9:$D$21</c:f>
              <c:strCache>
                <c:ptCount val="13"/>
                <c:pt idx="0">
                  <c:v>Finland</c:v>
                </c:pt>
                <c:pt idx="1">
                  <c:v>England</c:v>
                </c:pt>
                <c:pt idx="2">
                  <c:v>United States</c:v>
                </c:pt>
                <c:pt idx="3">
                  <c:v>Canada</c:v>
                </c:pt>
                <c:pt idx="4">
                  <c:v>Australia</c:v>
                </c:pt>
                <c:pt idx="5">
                  <c:v>Chile </c:v>
                </c:pt>
                <c:pt idx="6">
                  <c:v>Trinidad &amp; Tobago</c:v>
                </c:pt>
                <c:pt idx="7">
                  <c:v>Iran</c:v>
                </c:pt>
                <c:pt idx="8">
                  <c:v>Saudi Arabia </c:v>
                </c:pt>
                <c:pt idx="9">
                  <c:v>Oman</c:v>
                </c:pt>
                <c:pt idx="10">
                  <c:v>Morocco</c:v>
                </c:pt>
                <c:pt idx="11">
                  <c:v>Egypt </c:v>
                </c:pt>
                <c:pt idx="12">
                  <c:v>South Africa</c:v>
                </c:pt>
              </c:strCache>
            </c:strRef>
          </c:cat>
          <c:val>
            <c:numRef>
              <c:f>'% reaching LIB by country'!$E$9:$E$21</c:f>
              <c:numCache>
                <c:formatCode>0%</c:formatCode>
                <c:ptCount val="13"/>
                <c:pt idx="0">
                  <c:v>0.98</c:v>
                </c:pt>
                <c:pt idx="1">
                  <c:v>0.97</c:v>
                </c:pt>
                <c:pt idx="2">
                  <c:v>0.96</c:v>
                </c:pt>
                <c:pt idx="3">
                  <c:v>0.96</c:v>
                </c:pt>
                <c:pt idx="4">
                  <c:v>0.94</c:v>
                </c:pt>
                <c:pt idx="5">
                  <c:v>0.87</c:v>
                </c:pt>
                <c:pt idx="6">
                  <c:v>0.8</c:v>
                </c:pt>
                <c:pt idx="7">
                  <c:v>0.65</c:v>
                </c:pt>
                <c:pt idx="8">
                  <c:v>0.63</c:v>
                </c:pt>
                <c:pt idx="9">
                  <c:v>0.59</c:v>
                </c:pt>
                <c:pt idx="10">
                  <c:v>0.36</c:v>
                </c:pt>
                <c:pt idx="11">
                  <c:v>0.31</c:v>
                </c:pt>
                <c:pt idx="12">
                  <c:v>0.22</c:v>
                </c:pt>
              </c:numCache>
            </c:numRef>
          </c:val>
        </c:ser>
        <c:dLbls>
          <c:showLegendKey val="0"/>
          <c:showVal val="0"/>
          <c:showCatName val="0"/>
          <c:showSerName val="0"/>
          <c:showPercent val="0"/>
          <c:showBubbleSize val="0"/>
        </c:dLbls>
        <c:gapWidth val="219"/>
        <c:overlap val="-27"/>
        <c:axId val="43874560"/>
        <c:axId val="44285248"/>
      </c:barChart>
      <c:catAx>
        <c:axId val="4387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285248"/>
        <c:crosses val="autoZero"/>
        <c:auto val="1"/>
        <c:lblAlgn val="ctr"/>
        <c:lblOffset val="100"/>
        <c:noMultiLvlLbl val="0"/>
      </c:catAx>
      <c:valAx>
        <c:axId val="44285248"/>
        <c:scaling>
          <c:orientation val="minMax"/>
          <c:max val="1.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smtClean="0"/>
                  <a:t>% reaching the PIRLS 2016 Low International benchmark</a:t>
                </a:r>
                <a:endParaRPr lang="en-US" dirty="0"/>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874560"/>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'Low Int bench'!$A$3</c:f>
              <c:strCache>
                <c:ptCount val="1"/>
                <c:pt idx="0">
                  <c:v>Percentage of students who can read at a basic level</c:v>
                </c:pt>
              </c:strCache>
            </c:strRef>
          </c:tx>
          <c:spPr>
            <a:solidFill>
              <a:schemeClr val="bg1">
                <a:lumMod val="50000"/>
              </a:schemeClr>
            </a:solidFill>
            <a:ln>
              <a:noFill/>
            </a:ln>
            <a:effectLst/>
          </c:spPr>
          <c:invertIfNegative val="0"/>
          <c:dLbls>
            <c:spPr>
              <a:noFill/>
              <a:ln>
                <a:noFill/>
              </a:ln>
              <a:effectLst/>
            </c:spPr>
            <c:txPr>
              <a:bodyPr rot="0" spcFirstLastPara="1" vertOverflow="ellipsis" horzOverflow="clip" vert="horz" wrap="square" lIns="38100" tIns="7200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'Low Int bench'!$B$5:$K$5</c:f>
                <c:numCache>
                  <c:formatCode>General</c:formatCode>
                  <c:ptCount val="10"/>
                  <c:pt idx="0">
                    <c:v>-0.02646</c:v>
                  </c:pt>
                  <c:pt idx="1">
                    <c:v>-0.017836</c:v>
                  </c:pt>
                  <c:pt idx="2">
                    <c:v>-0.024892</c:v>
                  </c:pt>
                  <c:pt idx="3">
                    <c:v>-0.022344</c:v>
                  </c:pt>
                  <c:pt idx="4">
                    <c:v>-0.024108</c:v>
                  </c:pt>
                  <c:pt idx="5">
                    <c:v>-0.026852</c:v>
                  </c:pt>
                  <c:pt idx="6">
                    <c:v>-0.029008</c:v>
                  </c:pt>
                  <c:pt idx="7">
                    <c:v>-0.029988</c:v>
                  </c:pt>
                  <c:pt idx="8">
                    <c:v>-0.03038</c:v>
                  </c:pt>
                  <c:pt idx="9">
                    <c:v>-0.028812</c:v>
                  </c:pt>
                </c:numCache>
              </c:numRef>
            </c:plus>
            <c:minus>
              <c:numRef>
                <c:f>'Low Int bench'!$B$5:$K$5</c:f>
                <c:numCache>
                  <c:formatCode>General</c:formatCode>
                  <c:ptCount val="10"/>
                  <c:pt idx="0">
                    <c:v>-0.02646</c:v>
                  </c:pt>
                  <c:pt idx="1">
                    <c:v>-0.017836</c:v>
                  </c:pt>
                  <c:pt idx="2">
                    <c:v>-0.024892</c:v>
                  </c:pt>
                  <c:pt idx="3">
                    <c:v>-0.022344</c:v>
                  </c:pt>
                  <c:pt idx="4">
                    <c:v>-0.024108</c:v>
                  </c:pt>
                  <c:pt idx="5">
                    <c:v>-0.026852</c:v>
                  </c:pt>
                  <c:pt idx="6">
                    <c:v>-0.029008</c:v>
                  </c:pt>
                  <c:pt idx="7">
                    <c:v>-0.029988</c:v>
                  </c:pt>
                  <c:pt idx="8">
                    <c:v>-0.03038</c:v>
                  </c:pt>
                  <c:pt idx="9">
                    <c:v>-0.028812</c:v>
                  </c:pt>
                </c:numCache>
              </c:numRef>
            </c:minus>
            <c:spPr>
              <a:noFill/>
              <a:ln w="9525" cap="flat" cmpd="sng" algn="ctr">
                <a:solidFill>
                  <a:schemeClr val="tx1">
                    <a:lumMod val="65000"/>
                    <a:lumOff val="35000"/>
                  </a:schemeClr>
                </a:solidFill>
                <a:round/>
              </a:ln>
              <a:effectLst/>
            </c:spPr>
          </c:errBars>
          <c:cat>
            <c:strRef>
              <c:f>'Low Int bench'!$B$1:$K$1</c:f>
              <c:strCache>
                <c:ptCount val="10"/>
                <c:pt idx="0">
                  <c:v>Decile 1 (Poorest 10% of schools)</c:v>
                </c:pt>
                <c:pt idx="1">
                  <c:v>Decile 2</c:v>
                </c:pt>
                <c:pt idx="2">
                  <c:v>Decile 3</c:v>
                </c:pt>
                <c:pt idx="3">
                  <c:v>Decile 4</c:v>
                </c:pt>
                <c:pt idx="4">
                  <c:v>Decile 5</c:v>
                </c:pt>
                <c:pt idx="5">
                  <c:v>Decile 6</c:v>
                </c:pt>
                <c:pt idx="6">
                  <c:v>Decile 7</c:v>
                </c:pt>
                <c:pt idx="7">
                  <c:v>Decile 8</c:v>
                </c:pt>
                <c:pt idx="8">
                  <c:v>Decile 9</c:v>
                </c:pt>
                <c:pt idx="9">
                  <c:v>Decile 10 (Richest 10% of schools)</c:v>
                </c:pt>
              </c:strCache>
            </c:strRef>
          </c:cat>
          <c:val>
            <c:numRef>
              <c:f>'Low Int bench'!$B$3:$K$3</c:f>
              <c:numCache>
                <c:formatCode>0%</c:formatCode>
                <c:ptCount val="10"/>
                <c:pt idx="0">
                  <c:v>0.1126</c:v>
                </c:pt>
                <c:pt idx="1">
                  <c:v>0.0930999999999999</c:v>
                </c:pt>
                <c:pt idx="2">
                  <c:v>0.1531</c:v>
                </c:pt>
                <c:pt idx="3">
                  <c:v>0.1456</c:v>
                </c:pt>
                <c:pt idx="4">
                  <c:v>0.1294</c:v>
                </c:pt>
                <c:pt idx="5">
                  <c:v>0.172</c:v>
                </c:pt>
                <c:pt idx="6">
                  <c:v>0.1996</c:v>
                </c:pt>
                <c:pt idx="7">
                  <c:v>0.2341</c:v>
                </c:pt>
                <c:pt idx="8">
                  <c:v>0.2298</c:v>
                </c:pt>
                <c:pt idx="9">
                  <c:v>0.7085</c:v>
                </c:pt>
              </c:numCache>
            </c:numRef>
          </c:val>
          <c:extLst xmlns:c16r2="http://schemas.microsoft.com/office/drawing/2015/06/chart">
            <c:ext xmlns:c16="http://schemas.microsoft.com/office/drawing/2014/chart" uri="{C3380CC4-5D6E-409C-BE32-E72D297353CC}">
              <c16:uniqueId val="{00000000-0255-4254-933E-712EA9A07630}"/>
            </c:ext>
          </c:extLst>
        </c:ser>
        <c:dLbls>
          <c:showLegendKey val="0"/>
          <c:showVal val="0"/>
          <c:showCatName val="0"/>
          <c:showSerName val="0"/>
          <c:showPercent val="0"/>
          <c:showBubbleSize val="0"/>
        </c:dLbls>
        <c:gapWidth val="219"/>
        <c:overlap val="-27"/>
        <c:axId val="-154632368"/>
        <c:axId val="222536912"/>
      </c:barChart>
      <c:catAx>
        <c:axId val="-15463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22536912"/>
        <c:crosses val="autoZero"/>
        <c:auto val="1"/>
        <c:lblAlgn val="ctr"/>
        <c:lblOffset val="100"/>
        <c:noMultiLvlLbl val="0"/>
      </c:catAx>
      <c:valAx>
        <c:axId val="222536912"/>
        <c:scaling>
          <c:orientation val="minMax"/>
          <c:max val="0.9"/>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632368"/>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Fees!$C$2</c:f>
              <c:strCache>
                <c:ptCount val="1"/>
                <c:pt idx="0">
                  <c:v>% Reaching the Low International Benchmark in TIMSS Numeracy (2015)</c:v>
                </c:pt>
              </c:strCache>
            </c:strRef>
          </c:tx>
          <c:spPr>
            <a:ln w="57150" cap="rnd">
              <a:solidFill>
                <a:schemeClr val="tx1"/>
              </a:solidFill>
              <a:round/>
            </a:ln>
            <a:effectLst/>
          </c:spPr>
          <c:marker>
            <c:symbol val="circle"/>
            <c:size val="16"/>
            <c:spPr>
              <a:solidFill>
                <a:srgbClr val="92D050"/>
              </a:solidFill>
              <a:ln w="38100">
                <a:solidFill>
                  <a:schemeClr val="tx1"/>
                </a:solidFill>
              </a:ln>
              <a:effectLst/>
            </c:spPr>
          </c:marker>
          <c:dLbls>
            <c:dLbl>
              <c:idx val="0"/>
              <c:layout>
                <c:manualLayout>
                  <c:x val="-0.0527658816403605"/>
                  <c:y val="-0.068350668647845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550283250792746"/>
                  <c:y val="-0.0594353640416047"/>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550283250792746"/>
                  <c:y val="-0.0594353640416047"/>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550283250792746"/>
                  <c:y val="-0.068350668647845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Fees!$B$3:$B$6</c:f>
              <c:strCache>
                <c:ptCount val="4"/>
                <c:pt idx="0">
                  <c:v>No-fee public</c:v>
                </c:pt>
                <c:pt idx="1">
                  <c:v>Public  (All)</c:v>
                </c:pt>
                <c:pt idx="2">
                  <c:v>Fee-charging public</c:v>
                </c:pt>
                <c:pt idx="3">
                  <c:v>Independent</c:v>
                </c:pt>
              </c:strCache>
            </c:strRef>
          </c:cat>
          <c:val>
            <c:numRef>
              <c:f>Fees!$C$3:$C$6</c:f>
              <c:numCache>
                <c:formatCode>0%</c:formatCode>
                <c:ptCount val="4"/>
                <c:pt idx="0">
                  <c:v>0.25</c:v>
                </c:pt>
                <c:pt idx="1">
                  <c:v>0.37</c:v>
                </c:pt>
                <c:pt idx="2">
                  <c:v>0.67</c:v>
                </c:pt>
                <c:pt idx="3">
                  <c:v>0.84</c:v>
                </c:pt>
              </c:numCache>
            </c:numRef>
          </c:val>
          <c:smooth val="0"/>
        </c:ser>
        <c:dLbls>
          <c:dLblPos val="ctr"/>
          <c:showLegendKey val="0"/>
          <c:showVal val="1"/>
          <c:showCatName val="0"/>
          <c:showSerName val="0"/>
          <c:showPercent val="0"/>
          <c:showBubbleSize val="0"/>
        </c:dLbls>
        <c:marker val="1"/>
        <c:smooth val="0"/>
        <c:axId val="48896592"/>
        <c:axId val="78106576"/>
      </c:lineChart>
      <c:catAx>
        <c:axId val="48896592"/>
        <c:scaling>
          <c:orientation val="minMax"/>
        </c:scaling>
        <c:delete val="0"/>
        <c:axPos val="b"/>
        <c:numFmt formatCode="General" sourceLinked="1"/>
        <c:majorTickMark val="none"/>
        <c:minorTickMark val="none"/>
        <c:tickLblPos val="nextTo"/>
        <c:spPr>
          <a:noFill/>
          <a:ln w="6350" cap="flat" cmpd="sng" algn="ctr">
            <a:solidFill>
              <a:schemeClr val="accent2"/>
            </a:solidFill>
            <a:prstDash val="solid"/>
            <a:miter lim="800000"/>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crossAx val="78106576"/>
        <c:crosses val="autoZero"/>
        <c:auto val="1"/>
        <c:lblAlgn val="ctr"/>
        <c:lblOffset val="100"/>
        <c:noMultiLvlLbl val="0"/>
      </c:catAx>
      <c:valAx>
        <c:axId val="78106576"/>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896592"/>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extLst xmlns:c16r2="http://schemas.microsoft.com/office/drawing/2015/06/chart">
              <c:ext xmlns:c16="http://schemas.microsoft.com/office/drawing/2014/chart" uri="{C3380CC4-5D6E-409C-BE32-E72D297353CC}">
                <c16:uniqueId val="{00000001-3BC1-4E35-801A-9FFA655E34B2}"/>
              </c:ext>
            </c:extLst>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extLst xmlns:c16r2="http://schemas.microsoft.com/office/drawing/2015/06/chart">
            <c:ext xmlns:c16="http://schemas.microsoft.com/office/drawing/2014/chart" uri="{C3380CC4-5D6E-409C-BE32-E72D297353CC}">
              <c16:uniqueId val="{00000002-3BC1-4E35-801A-9FFA655E34B2}"/>
            </c:ext>
          </c:extLst>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extLst xmlns:c16r2="http://schemas.microsoft.com/office/drawing/2015/06/chart">
            <c:ext xmlns:c16="http://schemas.microsoft.com/office/drawing/2014/chart" uri="{C3380CC4-5D6E-409C-BE32-E72D297353CC}">
              <c16:uniqueId val="{00000003-3BC1-4E35-801A-9FFA655E34B2}"/>
            </c:ext>
          </c:extLst>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extLst xmlns:c16r2="http://schemas.microsoft.com/office/drawing/2015/06/chart">
            <c:ext xmlns:c16="http://schemas.microsoft.com/office/drawing/2014/chart" uri="{C3380CC4-5D6E-409C-BE32-E72D297353CC}">
              <c16:uniqueId val="{00000004-3BC1-4E35-801A-9FFA655E34B2}"/>
            </c:ext>
          </c:extLst>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extLst xmlns:c16r2="http://schemas.microsoft.com/office/drawing/2015/06/chart">
            <c:ext xmlns:c16="http://schemas.microsoft.com/office/drawing/2014/chart" uri="{C3380CC4-5D6E-409C-BE32-E72D297353CC}">
              <c16:uniqueId val="{00000005-3BC1-4E35-801A-9FFA655E34B2}"/>
            </c:ext>
          </c:extLst>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extLst xmlns:c16r2="http://schemas.microsoft.com/office/drawing/2015/06/chart">
              <c:ext xmlns:c16="http://schemas.microsoft.com/office/drawing/2014/chart" uri="{C3380CC4-5D6E-409C-BE32-E72D297353CC}">
                <c16:uniqueId val="{00000007-3BC1-4E35-801A-9FFA655E34B2}"/>
              </c:ext>
            </c:extLst>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extLst xmlns:c16r2="http://schemas.microsoft.com/office/drawing/2015/06/chart">
            <c:ext xmlns:c16="http://schemas.microsoft.com/office/drawing/2014/chart" uri="{C3380CC4-5D6E-409C-BE32-E72D297353CC}">
              <c16:uniqueId val="{00000008-3BC1-4E35-801A-9FFA655E34B2}"/>
            </c:ext>
          </c:extLst>
        </c:ser>
        <c:dLbls>
          <c:showLegendKey val="0"/>
          <c:showVal val="0"/>
          <c:showCatName val="0"/>
          <c:showSerName val="0"/>
          <c:showPercent val="0"/>
          <c:showBubbleSize val="0"/>
        </c:dLbls>
        <c:gapWidth val="150"/>
        <c:axId val="-41232016"/>
        <c:axId val="-1204112"/>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extLst xmlns:c16r2="http://schemas.microsoft.com/office/drawing/2015/06/chart">
            <c:ext xmlns:c16="http://schemas.microsoft.com/office/drawing/2014/chart" uri="{C3380CC4-5D6E-409C-BE32-E72D297353CC}">
              <c16:uniqueId val="{00000009-3BC1-4E35-801A-9FFA655E34B2}"/>
            </c:ext>
          </c:extLst>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extLst xmlns:c16r2="http://schemas.microsoft.com/office/drawing/2015/06/chart">
            <c:ext xmlns:c16="http://schemas.microsoft.com/office/drawing/2014/chart" uri="{C3380CC4-5D6E-409C-BE32-E72D297353CC}">
              <c16:uniqueId val="{0000000A-3BC1-4E35-801A-9FFA655E34B2}"/>
            </c:ext>
          </c:extLst>
        </c:ser>
        <c:dLbls>
          <c:showLegendKey val="0"/>
          <c:showVal val="0"/>
          <c:showCatName val="0"/>
          <c:showSerName val="0"/>
          <c:showPercent val="0"/>
          <c:showBubbleSize val="0"/>
        </c:dLbls>
        <c:marker val="1"/>
        <c:smooth val="0"/>
        <c:axId val="-41232016"/>
        <c:axId val="-1204112"/>
      </c:lineChart>
      <c:catAx>
        <c:axId val="-41232016"/>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1204112"/>
        <c:crosses val="autoZero"/>
        <c:auto val="1"/>
        <c:lblAlgn val="ctr"/>
        <c:lblOffset val="100"/>
        <c:noMultiLvlLbl val="0"/>
      </c:catAx>
      <c:valAx>
        <c:axId val="-1204112"/>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41232016"/>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spPr>
    <a:solidFill>
      <a:srgbClr val="FFFFFF"/>
    </a:solidFill>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197870992"/>
        <c:axId val="197872768"/>
      </c:areaChart>
      <c:catAx>
        <c:axId val="197870992"/>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197872768"/>
        <c:crosses val="autoZero"/>
        <c:auto val="1"/>
        <c:lblAlgn val="ctr"/>
        <c:lblOffset val="100"/>
        <c:tickLblSkip val="5"/>
        <c:tickMarkSkip val="5"/>
        <c:noMultiLvlLbl val="0"/>
      </c:catAx>
      <c:valAx>
        <c:axId val="197872768"/>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197870992"/>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extLst xmlns:c16r2="http://schemas.microsoft.com/office/drawing/2015/06/chart">
            <c:ext xmlns:c16="http://schemas.microsoft.com/office/drawing/2014/chart" uri="{C3380CC4-5D6E-409C-BE32-E72D297353CC}">
              <c16:uniqueId val="{00000000-7664-4263-8974-A02F4A868A91}"/>
            </c:ext>
          </c:extLst>
        </c:ser>
        <c:ser>
          <c:idx val="1"/>
          <c:order val="1"/>
          <c:tx>
            <c:strRef>
              <c:f>Sheet1!$L$1</c:f>
              <c:strCache>
                <c:ptCount val="1"/>
                <c:pt idx="0">
                  <c:v>Correct in Gr4</c:v>
                </c:pt>
              </c:strCache>
            </c:strRef>
          </c:tx>
          <c:spPr>
            <a:solidFill>
              <a:schemeClr val="accent6">
                <a:lumMod val="60000"/>
                <a:lumOff val="40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extLst xmlns:c16r2="http://schemas.microsoft.com/office/drawing/2015/06/chart">
            <c:ext xmlns:c16="http://schemas.microsoft.com/office/drawing/2014/chart" uri="{C3380CC4-5D6E-409C-BE32-E72D297353CC}">
              <c16:uniqueId val="{00000001-7664-4263-8974-A02F4A868A91}"/>
            </c:ext>
          </c:extLst>
        </c:ser>
        <c:ser>
          <c:idx val="2"/>
          <c:order val="2"/>
          <c:tx>
            <c:strRef>
              <c:f>Sheet1!$M$1</c:f>
              <c:strCache>
                <c:ptCount val="1"/>
                <c:pt idx="0">
                  <c:v>Correct in Gr5</c:v>
                </c:pt>
              </c:strCache>
            </c:strRef>
          </c:tx>
          <c:spPr>
            <a:solidFill>
              <a:schemeClr val="accent2">
                <a:lumMod val="60000"/>
                <a:lumOff val="40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extLst xmlns:c16r2="http://schemas.microsoft.com/office/drawing/2015/06/chart">
            <c:ext xmlns:c16="http://schemas.microsoft.com/office/drawing/2014/chart" uri="{C3380CC4-5D6E-409C-BE32-E72D297353CC}">
              <c16:uniqueId val="{00000002-7664-4263-8974-A02F4A868A91}"/>
            </c:ext>
          </c:extLst>
        </c:ser>
        <c:ser>
          <c:idx val="3"/>
          <c:order val="3"/>
          <c:tx>
            <c:strRef>
              <c:f>Sheet1!$N$1</c:f>
              <c:strCache>
                <c:ptCount val="1"/>
                <c:pt idx="0">
                  <c:v>Still wrong in Gr5</c:v>
                </c:pt>
              </c:strCache>
            </c:strRef>
          </c:tx>
          <c:spPr>
            <a:solidFill>
              <a:srgbClr val="A40000"/>
            </a:solidFill>
          </c:spPr>
          <c:invertIfNegative val="0"/>
          <c:dLbls>
            <c:spPr>
              <a:noFill/>
              <a:ln>
                <a:noFill/>
              </a:ln>
              <a:effectLst/>
            </c:spPr>
            <c:txPr>
              <a:bodyPr/>
              <a:lstStyle/>
              <a:p>
                <a:pPr>
                  <a:defRPr sz="1000">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extLst xmlns:c16r2="http://schemas.microsoft.com/office/drawing/2015/06/chart">
            <c:ext xmlns:c16="http://schemas.microsoft.com/office/drawing/2014/chart" uri="{C3380CC4-5D6E-409C-BE32-E72D297353CC}">
              <c16:uniqueId val="{00000003-7664-4263-8974-A02F4A868A91}"/>
            </c:ext>
          </c:extLst>
        </c:ser>
        <c:dLbls>
          <c:showLegendKey val="0"/>
          <c:showVal val="0"/>
          <c:showCatName val="0"/>
          <c:showSerName val="0"/>
          <c:showPercent val="0"/>
          <c:showBubbleSize val="0"/>
        </c:dLbls>
        <c:gapWidth val="150"/>
        <c:overlap val="100"/>
        <c:axId val="269419728"/>
        <c:axId val="275600048"/>
      </c:barChart>
      <c:catAx>
        <c:axId val="269419728"/>
        <c:scaling>
          <c:orientation val="minMax"/>
        </c:scaling>
        <c:delete val="0"/>
        <c:axPos val="b"/>
        <c:numFmt formatCode="General" sourceLinked="0"/>
        <c:majorTickMark val="out"/>
        <c:minorTickMark val="none"/>
        <c:tickLblPos val="nextTo"/>
        <c:crossAx val="275600048"/>
        <c:crosses val="autoZero"/>
        <c:auto val="1"/>
        <c:lblAlgn val="ctr"/>
        <c:lblOffset val="100"/>
        <c:noMultiLvlLbl val="0"/>
      </c:catAx>
      <c:valAx>
        <c:axId val="275600048"/>
        <c:scaling>
          <c:orientation val="minMax"/>
        </c:scaling>
        <c:delete val="0"/>
        <c:axPos val="l"/>
        <c:majorGridlines/>
        <c:numFmt formatCode="0%" sourceLinked="1"/>
        <c:majorTickMark val="out"/>
        <c:minorTickMark val="none"/>
        <c:tickLblPos val="nextTo"/>
        <c:crossAx val="269419728"/>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tx>
            <c:strRef>
              <c:f>Sheet1!$A$5</c:f>
              <c:strCache>
                <c:ptCount val="1"/>
                <c:pt idx="0">
                  <c:v>SADTU</c:v>
                </c:pt>
              </c:strCache>
            </c:strRef>
          </c:tx>
          <c:spPr>
            <a:solidFill>
              <a:srgbClr val="00B0F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Sheet1!$B$5:$J$5</c:f>
              <c:numCache>
                <c:formatCode>General</c:formatCode>
                <c:ptCount val="9"/>
                <c:pt idx="0">
                  <c:v>45968.0</c:v>
                </c:pt>
                <c:pt idx="1">
                  <c:v>29307.0</c:v>
                </c:pt>
                <c:pt idx="2">
                  <c:v>13853.0</c:v>
                </c:pt>
                <c:pt idx="3">
                  <c:v>57086.0</c:v>
                </c:pt>
                <c:pt idx="4">
                  <c:v>43706.0</c:v>
                </c:pt>
                <c:pt idx="5">
                  <c:v>25750.0</c:v>
                </c:pt>
                <c:pt idx="6">
                  <c:v>5826.0</c:v>
                </c:pt>
                <c:pt idx="7">
                  <c:v>18572.0</c:v>
                </c:pt>
                <c:pt idx="8">
                  <c:v>12944.0</c:v>
                </c:pt>
              </c:numCache>
            </c:numRef>
          </c:val>
        </c:ser>
        <c:ser>
          <c:idx val="1"/>
          <c:order val="1"/>
          <c:tx>
            <c:strRef>
              <c:f>Sheet1!$A$6</c:f>
              <c:strCache>
                <c:ptCount val="1"/>
                <c:pt idx="0">
                  <c:v>NAPTOSA</c:v>
                </c:pt>
              </c:strCache>
            </c:strRef>
          </c:tx>
          <c:spPr>
            <a:solidFill>
              <a:srgbClr val="7030A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Sheet1!$B$6:$J$6</c:f>
              <c:numCache>
                <c:formatCode>General</c:formatCode>
                <c:ptCount val="9"/>
                <c:pt idx="0">
                  <c:v>12508.0</c:v>
                </c:pt>
                <c:pt idx="1">
                  <c:v>14805.0</c:v>
                </c:pt>
                <c:pt idx="2">
                  <c:v>4171.0</c:v>
                </c:pt>
                <c:pt idx="3">
                  <c:v>7346.0</c:v>
                </c:pt>
                <c:pt idx="4">
                  <c:v>687.0</c:v>
                </c:pt>
                <c:pt idx="5">
                  <c:v>2701.0</c:v>
                </c:pt>
                <c:pt idx="6">
                  <c:v>934.0</c:v>
                </c:pt>
                <c:pt idx="7">
                  <c:v>3335.0</c:v>
                </c:pt>
                <c:pt idx="8">
                  <c:v>9651.0</c:v>
                </c:pt>
              </c:numCache>
            </c:numRef>
          </c:val>
        </c:ser>
        <c:ser>
          <c:idx val="2"/>
          <c:order val="2"/>
          <c:tx>
            <c:strRef>
              <c:f>Sheet1!$A$7</c:f>
              <c:strCache>
                <c:ptCount val="1"/>
                <c:pt idx="0">
                  <c:v>SAOU</c:v>
                </c:pt>
              </c:strCache>
            </c:strRef>
          </c:tx>
          <c:spPr>
            <a:solidFill>
              <a:srgbClr val="FF0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Sheet1!$B$7:$J$7</c:f>
              <c:numCache>
                <c:formatCode>General</c:formatCode>
                <c:ptCount val="9"/>
                <c:pt idx="0">
                  <c:v>2957.0</c:v>
                </c:pt>
                <c:pt idx="1">
                  <c:v>8090.0</c:v>
                </c:pt>
                <c:pt idx="2">
                  <c:v>4925.0</c:v>
                </c:pt>
                <c:pt idx="3">
                  <c:v>1244.0</c:v>
                </c:pt>
                <c:pt idx="4">
                  <c:v>1174.0</c:v>
                </c:pt>
                <c:pt idx="5">
                  <c:v>2452.0</c:v>
                </c:pt>
                <c:pt idx="6">
                  <c:v>1581.0</c:v>
                </c:pt>
                <c:pt idx="7">
                  <c:v>2242.0</c:v>
                </c:pt>
                <c:pt idx="8">
                  <c:v>4197.0</c:v>
                </c:pt>
              </c:numCache>
            </c:numRef>
          </c:val>
        </c:ser>
        <c:ser>
          <c:idx val="3"/>
          <c:order val="3"/>
          <c:tx>
            <c:strRef>
              <c:f>Sheet1!$A$8</c:f>
              <c:strCache>
                <c:ptCount val="1"/>
                <c:pt idx="0">
                  <c:v>PEU</c:v>
                </c:pt>
              </c:strCache>
            </c:strRef>
          </c:tx>
          <c:spPr>
            <a:solidFill>
              <a:srgbClr val="FFFF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Sheet1!$B$8:$J$8</c:f>
              <c:numCache>
                <c:formatCode>General</c:formatCode>
                <c:ptCount val="9"/>
                <c:pt idx="0">
                  <c:v>380.0</c:v>
                </c:pt>
                <c:pt idx="1">
                  <c:v>2807.0</c:v>
                </c:pt>
                <c:pt idx="2">
                  <c:v>71.0</c:v>
                </c:pt>
                <c:pt idx="3">
                  <c:v>193.0</c:v>
                </c:pt>
                <c:pt idx="4">
                  <c:v>7824.0</c:v>
                </c:pt>
                <c:pt idx="5">
                  <c:v>1728.0</c:v>
                </c:pt>
                <c:pt idx="6">
                  <c:v>128.0</c:v>
                </c:pt>
                <c:pt idx="7">
                  <c:v>1210.0</c:v>
                </c:pt>
                <c:pt idx="8">
                  <c:v>0.0</c:v>
                </c:pt>
              </c:numCache>
            </c:numRef>
          </c:val>
        </c:ser>
        <c:ser>
          <c:idx val="4"/>
          <c:order val="4"/>
          <c:tx>
            <c:strRef>
              <c:f>Sheet1!$A$9</c:f>
              <c:strCache>
                <c:ptCount val="1"/>
                <c:pt idx="0">
                  <c:v>NATU</c:v>
                </c:pt>
              </c:strCache>
            </c:strRef>
          </c:tx>
          <c:spPr>
            <a:solidFill>
              <a:schemeClr val="accent6">
                <a:lumMod val="75000"/>
              </a:schemeClr>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Sheet1!$B$9:$J$9</c:f>
              <c:numCache>
                <c:formatCode>General</c:formatCode>
                <c:ptCount val="9"/>
                <c:pt idx="0">
                  <c:v>380.0</c:v>
                </c:pt>
                <c:pt idx="1">
                  <c:v>580.0</c:v>
                </c:pt>
                <c:pt idx="2">
                  <c:v>416.0</c:v>
                </c:pt>
                <c:pt idx="3">
                  <c:v>25424.0</c:v>
                </c:pt>
                <c:pt idx="4">
                  <c:v>55.0</c:v>
                </c:pt>
                <c:pt idx="5">
                  <c:v>1334.0</c:v>
                </c:pt>
                <c:pt idx="6">
                  <c:v>0.0</c:v>
                </c:pt>
                <c:pt idx="7">
                  <c:v>284.0</c:v>
                </c:pt>
                <c:pt idx="8">
                  <c:v>0.0</c:v>
                </c:pt>
              </c:numCache>
            </c:numRef>
          </c:val>
        </c:ser>
        <c:dLbls>
          <c:showLegendKey val="0"/>
          <c:showVal val="0"/>
          <c:showCatName val="0"/>
          <c:showSerName val="0"/>
          <c:showPercent val="0"/>
          <c:showBubbleSize val="0"/>
        </c:dLbls>
        <c:gapWidth val="150"/>
        <c:overlap val="100"/>
        <c:axId val="-6799840"/>
        <c:axId val="-6743808"/>
      </c:barChart>
      <c:catAx>
        <c:axId val="-6799840"/>
        <c:scaling>
          <c:orientation val="minMax"/>
        </c:scaling>
        <c:delete val="0"/>
        <c:axPos val="b"/>
        <c:numFmt formatCode="General" sourceLinked="0"/>
        <c:majorTickMark val="out"/>
        <c:minorTickMark val="none"/>
        <c:tickLblPos val="nextTo"/>
        <c:txPr>
          <a:bodyPr/>
          <a:lstStyle/>
          <a:p>
            <a:pPr>
              <a:defRPr sz="1600" b="1"/>
            </a:pPr>
            <a:endParaRPr lang="en-US"/>
          </a:p>
        </c:txPr>
        <c:crossAx val="-6743808"/>
        <c:crosses val="autoZero"/>
        <c:auto val="1"/>
        <c:lblAlgn val="ctr"/>
        <c:lblOffset val="100"/>
        <c:noMultiLvlLbl val="0"/>
      </c:catAx>
      <c:valAx>
        <c:axId val="-6743808"/>
        <c:scaling>
          <c:orientation val="minMax"/>
        </c:scaling>
        <c:delete val="0"/>
        <c:axPos val="l"/>
        <c:majorGridlines/>
        <c:title>
          <c:tx>
            <c:rich>
              <a:bodyPr rot="-5400000" vert="horz"/>
              <a:lstStyle/>
              <a:p>
                <a:pPr>
                  <a:defRPr sz="1100"/>
                </a:pPr>
                <a:r>
                  <a:rPr lang="en-US" sz="1100"/>
                  <a:t>Teachers</a:t>
                </a:r>
              </a:p>
            </c:rich>
          </c:tx>
          <c:overlay val="0"/>
        </c:title>
        <c:numFmt formatCode="General" sourceLinked="1"/>
        <c:majorTickMark val="out"/>
        <c:minorTickMark val="none"/>
        <c:tickLblPos val="nextTo"/>
        <c:crossAx val="-6799840"/>
        <c:crosses val="autoZero"/>
        <c:crossBetween val="between"/>
      </c:valAx>
      <c:spPr>
        <a:solidFill>
          <a:schemeClr val="bg1">
            <a:lumMod val="95000"/>
          </a:schemeClr>
        </a:solidFill>
      </c:spPr>
    </c:plotArea>
    <c:legend>
      <c:legendPos val="r"/>
      <c:overlay val="0"/>
      <c:txPr>
        <a:bodyPr/>
        <a:lstStyle/>
        <a:p>
          <a:pPr>
            <a:defRPr sz="16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93A65B-AEE4-CC48-9DF9-E8B21D468655}" type="doc">
      <dgm:prSet loTypeId="urn:microsoft.com/office/officeart/2005/8/layout/radial1" loCatId="" qsTypeId="urn:microsoft.com/office/officeart/2005/8/quickstyle/simple4" qsCatId="simple" csTypeId="urn:microsoft.com/office/officeart/2005/8/colors/accent1_2" csCatId="accent1" phldr="1"/>
      <dgm:spPr/>
      <dgm:t>
        <a:bodyPr/>
        <a:lstStyle/>
        <a:p>
          <a:endParaRPr lang="en-US"/>
        </a:p>
      </dgm:t>
    </dgm:pt>
    <dgm:pt modelId="{AA4B2FF6-7B97-9F49-A7A4-497000C5598D}">
      <dgm:prSet phldrT="[Text]"/>
      <dgm:spPr>
        <a:solidFill>
          <a:schemeClr val="tx1"/>
        </a:solidFill>
      </dgm:spPr>
      <dgm:t>
        <a:bodyPr/>
        <a:lstStyle/>
        <a:p>
          <a:r>
            <a:rPr lang="en-US" dirty="0" smtClean="0"/>
            <a:t>SA </a:t>
          </a:r>
          <a:r>
            <a:rPr lang="en-US" dirty="0" err="1" smtClean="0"/>
            <a:t>educ</a:t>
          </a:r>
          <a:r>
            <a:rPr lang="en-US" dirty="0" smtClean="0"/>
            <a:t> system</a:t>
          </a:r>
          <a:endParaRPr lang="en-US" dirty="0"/>
        </a:p>
      </dgm:t>
    </dgm:pt>
    <dgm:pt modelId="{5D38648A-A80F-5549-AAF8-11D586A6DF72}" type="parTrans" cxnId="{8BAEBD44-9D95-B74D-9FC3-904C673F5B54}">
      <dgm:prSet/>
      <dgm:spPr/>
      <dgm:t>
        <a:bodyPr/>
        <a:lstStyle/>
        <a:p>
          <a:endParaRPr lang="en-US"/>
        </a:p>
      </dgm:t>
    </dgm:pt>
    <dgm:pt modelId="{112501CE-E244-2F4A-91DF-9B0149033B6C}" type="sibTrans" cxnId="{8BAEBD44-9D95-B74D-9FC3-904C673F5B54}">
      <dgm:prSet/>
      <dgm:spPr/>
      <dgm:t>
        <a:bodyPr/>
        <a:lstStyle/>
        <a:p>
          <a:endParaRPr lang="en-US"/>
        </a:p>
      </dgm:t>
    </dgm:pt>
    <dgm:pt modelId="{34247BBC-CD10-1945-B321-D2E241C9BB7A}">
      <dgm:prSet phldrT="[Text]"/>
      <dgm:spPr>
        <a:solidFill>
          <a:srgbClr val="92D050"/>
        </a:solidFill>
      </dgm:spPr>
      <dgm:t>
        <a:bodyPr/>
        <a:lstStyle/>
        <a:p>
          <a:r>
            <a:rPr lang="en-US" dirty="0" smtClean="0"/>
            <a:t>Language</a:t>
          </a:r>
          <a:endParaRPr lang="en-US" dirty="0"/>
        </a:p>
      </dgm:t>
    </dgm:pt>
    <dgm:pt modelId="{79FEAE35-584C-8D45-B392-F0B53C45BA4B}" type="parTrans" cxnId="{2E547E17-1324-BC40-A500-0C83DD27A445}">
      <dgm:prSet/>
      <dgm:spPr/>
      <dgm:t>
        <a:bodyPr/>
        <a:lstStyle/>
        <a:p>
          <a:endParaRPr lang="en-US"/>
        </a:p>
      </dgm:t>
    </dgm:pt>
    <dgm:pt modelId="{6E16AFEA-AF8D-5041-B697-0E6B7F3E01F8}" type="sibTrans" cxnId="{2E547E17-1324-BC40-A500-0C83DD27A445}">
      <dgm:prSet/>
      <dgm:spPr/>
      <dgm:t>
        <a:bodyPr/>
        <a:lstStyle/>
        <a:p>
          <a:endParaRPr lang="en-US"/>
        </a:p>
      </dgm:t>
    </dgm:pt>
    <dgm:pt modelId="{E37AE52B-F8F9-344C-8AE8-C72BA6730C16}">
      <dgm:prSet phldrT="[Text]"/>
      <dgm:spPr>
        <a:solidFill>
          <a:srgbClr val="00B0F0"/>
        </a:solidFill>
      </dgm:spPr>
      <dgm:t>
        <a:bodyPr/>
        <a:lstStyle/>
        <a:p>
          <a:r>
            <a:rPr lang="en-US" dirty="0" smtClean="0"/>
            <a:t>Former department</a:t>
          </a:r>
          <a:endParaRPr lang="en-US" dirty="0"/>
        </a:p>
      </dgm:t>
    </dgm:pt>
    <dgm:pt modelId="{CB3EF148-2F2D-6B48-8492-22B6B92AE435}" type="parTrans" cxnId="{18A5B161-CAF9-FE4E-8DDA-57E33C20F1C3}">
      <dgm:prSet/>
      <dgm:spPr/>
      <dgm:t>
        <a:bodyPr/>
        <a:lstStyle/>
        <a:p>
          <a:endParaRPr lang="en-US"/>
        </a:p>
      </dgm:t>
    </dgm:pt>
    <dgm:pt modelId="{9B260DB1-188D-A145-BBC7-A34A77362266}" type="sibTrans" cxnId="{18A5B161-CAF9-FE4E-8DDA-57E33C20F1C3}">
      <dgm:prSet/>
      <dgm:spPr/>
      <dgm:t>
        <a:bodyPr/>
        <a:lstStyle/>
        <a:p>
          <a:endParaRPr lang="en-US"/>
        </a:p>
      </dgm:t>
    </dgm:pt>
    <dgm:pt modelId="{BDF0F4CD-7379-3E4A-88F7-E7EDF9BFC50C}">
      <dgm:prSet phldrT="[Text]"/>
      <dgm:spPr>
        <a:solidFill>
          <a:srgbClr val="7030A0"/>
        </a:solidFill>
      </dgm:spPr>
      <dgm:t>
        <a:bodyPr/>
        <a:lstStyle/>
        <a:p>
          <a:r>
            <a:rPr lang="en-US" dirty="0" smtClean="0"/>
            <a:t>Province</a:t>
          </a:r>
          <a:endParaRPr lang="en-US" dirty="0"/>
        </a:p>
      </dgm:t>
    </dgm:pt>
    <dgm:pt modelId="{C6079038-5B52-5144-B740-3E2A4F074ECA}" type="parTrans" cxnId="{2B41FB78-C996-5347-8810-EFB716B6E398}">
      <dgm:prSet/>
      <dgm:spPr/>
      <dgm:t>
        <a:bodyPr/>
        <a:lstStyle/>
        <a:p>
          <a:endParaRPr lang="en-US"/>
        </a:p>
      </dgm:t>
    </dgm:pt>
    <dgm:pt modelId="{0D3DF85E-9AAC-5F4D-A194-605558E399C9}" type="sibTrans" cxnId="{2B41FB78-C996-5347-8810-EFB716B6E398}">
      <dgm:prSet/>
      <dgm:spPr/>
      <dgm:t>
        <a:bodyPr/>
        <a:lstStyle/>
        <a:p>
          <a:endParaRPr lang="en-US"/>
        </a:p>
      </dgm:t>
    </dgm:pt>
    <dgm:pt modelId="{2E618323-32BF-C748-A6B5-167E779F0A9E}">
      <dgm:prSet phldrT="[Text]"/>
      <dgm:spPr>
        <a:solidFill>
          <a:srgbClr val="FFC000"/>
        </a:solidFill>
      </dgm:spPr>
      <dgm:t>
        <a:bodyPr/>
        <a:lstStyle/>
        <a:p>
          <a:r>
            <a:rPr lang="en-US" dirty="0" smtClean="0"/>
            <a:t>Quintile</a:t>
          </a:r>
          <a:endParaRPr lang="en-US" dirty="0"/>
        </a:p>
      </dgm:t>
    </dgm:pt>
    <dgm:pt modelId="{6E7D1B3C-D4EB-274A-9742-5907BE44A947}" type="parTrans" cxnId="{C35F5B7D-D2F6-4742-90C2-2BDF16EB2E9A}">
      <dgm:prSet/>
      <dgm:spPr/>
      <dgm:t>
        <a:bodyPr/>
        <a:lstStyle/>
        <a:p>
          <a:endParaRPr lang="en-US"/>
        </a:p>
      </dgm:t>
    </dgm:pt>
    <dgm:pt modelId="{68FFF3F7-FD4F-E842-A19A-98330F470D19}" type="sibTrans" cxnId="{C35F5B7D-D2F6-4742-90C2-2BDF16EB2E9A}">
      <dgm:prSet/>
      <dgm:spPr/>
      <dgm:t>
        <a:bodyPr/>
        <a:lstStyle/>
        <a:p>
          <a:endParaRPr lang="en-US"/>
        </a:p>
      </dgm:t>
    </dgm:pt>
    <dgm:pt modelId="{C822A940-39D6-014F-9638-6E8A034830FD}">
      <dgm:prSet/>
      <dgm:spPr>
        <a:solidFill>
          <a:schemeClr val="accent4">
            <a:lumMod val="75000"/>
          </a:schemeClr>
        </a:solidFill>
      </dgm:spPr>
      <dgm:t>
        <a:bodyPr/>
        <a:lstStyle/>
        <a:p>
          <a:r>
            <a:rPr lang="en-US" dirty="0" smtClean="0"/>
            <a:t>SES</a:t>
          </a:r>
          <a:endParaRPr lang="en-US" dirty="0"/>
        </a:p>
      </dgm:t>
    </dgm:pt>
    <dgm:pt modelId="{E24BA347-1F3C-D747-81EF-816E6FE5DCCF}" type="parTrans" cxnId="{08CB6779-AEE4-814D-BA52-EC4B52D0B580}">
      <dgm:prSet/>
      <dgm:spPr/>
      <dgm:t>
        <a:bodyPr/>
        <a:lstStyle/>
        <a:p>
          <a:endParaRPr lang="en-US"/>
        </a:p>
      </dgm:t>
    </dgm:pt>
    <dgm:pt modelId="{BD29C2D6-3506-C74E-B338-D5CECBB7C1C9}" type="sibTrans" cxnId="{08CB6779-AEE4-814D-BA52-EC4B52D0B580}">
      <dgm:prSet/>
      <dgm:spPr/>
      <dgm:t>
        <a:bodyPr/>
        <a:lstStyle/>
        <a:p>
          <a:endParaRPr lang="en-US"/>
        </a:p>
      </dgm:t>
    </dgm:pt>
    <dgm:pt modelId="{5643ECE4-6F87-C647-BFE2-43576AC389D9}">
      <dgm:prSet/>
      <dgm:spPr>
        <a:solidFill>
          <a:srgbClr val="FF0000"/>
        </a:solidFill>
      </dgm:spPr>
      <dgm:t>
        <a:bodyPr/>
        <a:lstStyle/>
        <a:p>
          <a:r>
            <a:rPr lang="en-US" dirty="0" smtClean="0"/>
            <a:t>Race</a:t>
          </a:r>
          <a:endParaRPr lang="en-US" dirty="0"/>
        </a:p>
      </dgm:t>
    </dgm:pt>
    <dgm:pt modelId="{EB827E4D-BCD0-FF42-AC61-31D72EEF0F7B}" type="parTrans" cxnId="{5EEAD27A-282A-BC4E-AF69-A48EF8936DE5}">
      <dgm:prSet/>
      <dgm:spPr/>
      <dgm:t>
        <a:bodyPr/>
        <a:lstStyle/>
        <a:p>
          <a:endParaRPr lang="en-US"/>
        </a:p>
      </dgm:t>
    </dgm:pt>
    <dgm:pt modelId="{7E17D828-629D-1B41-853D-2F67A8953E61}" type="sibTrans" cxnId="{5EEAD27A-282A-BC4E-AF69-A48EF8936DE5}">
      <dgm:prSet/>
      <dgm:spPr/>
      <dgm:t>
        <a:bodyPr/>
        <a:lstStyle/>
        <a:p>
          <a:endParaRPr lang="en-US"/>
        </a:p>
      </dgm:t>
    </dgm:pt>
    <dgm:pt modelId="{91937C46-DE2B-E843-93FB-6DB9FB3755B9}" type="pres">
      <dgm:prSet presAssocID="{6393A65B-AEE4-CC48-9DF9-E8B21D468655}" presName="cycle" presStyleCnt="0">
        <dgm:presLayoutVars>
          <dgm:chMax val="1"/>
          <dgm:dir/>
          <dgm:animLvl val="ctr"/>
          <dgm:resizeHandles val="exact"/>
        </dgm:presLayoutVars>
      </dgm:prSet>
      <dgm:spPr/>
      <dgm:t>
        <a:bodyPr/>
        <a:lstStyle/>
        <a:p>
          <a:endParaRPr lang="en-US"/>
        </a:p>
      </dgm:t>
    </dgm:pt>
    <dgm:pt modelId="{7D62E33F-1F56-0741-BEB5-BA7A022CAD66}" type="pres">
      <dgm:prSet presAssocID="{AA4B2FF6-7B97-9F49-A7A4-497000C5598D}" presName="centerShape" presStyleLbl="node0" presStyleIdx="0" presStyleCnt="1"/>
      <dgm:spPr/>
      <dgm:t>
        <a:bodyPr/>
        <a:lstStyle/>
        <a:p>
          <a:endParaRPr lang="en-US"/>
        </a:p>
      </dgm:t>
    </dgm:pt>
    <dgm:pt modelId="{076254C2-7677-7C45-A23F-27A39CD4AD66}" type="pres">
      <dgm:prSet presAssocID="{79FEAE35-584C-8D45-B392-F0B53C45BA4B}" presName="Name9" presStyleLbl="parChTrans1D2" presStyleIdx="0" presStyleCnt="6"/>
      <dgm:spPr/>
      <dgm:t>
        <a:bodyPr/>
        <a:lstStyle/>
        <a:p>
          <a:endParaRPr lang="en-US"/>
        </a:p>
      </dgm:t>
    </dgm:pt>
    <dgm:pt modelId="{E4CF8709-35DA-DC4E-B08E-C609287F4672}" type="pres">
      <dgm:prSet presAssocID="{79FEAE35-584C-8D45-B392-F0B53C45BA4B}" presName="connTx" presStyleLbl="parChTrans1D2" presStyleIdx="0" presStyleCnt="6"/>
      <dgm:spPr/>
      <dgm:t>
        <a:bodyPr/>
        <a:lstStyle/>
        <a:p>
          <a:endParaRPr lang="en-US"/>
        </a:p>
      </dgm:t>
    </dgm:pt>
    <dgm:pt modelId="{EC9D7481-8B0D-3E4D-9F03-15080AD1CC91}" type="pres">
      <dgm:prSet presAssocID="{34247BBC-CD10-1945-B321-D2E241C9BB7A}" presName="node" presStyleLbl="node1" presStyleIdx="0" presStyleCnt="6">
        <dgm:presLayoutVars>
          <dgm:bulletEnabled val="1"/>
        </dgm:presLayoutVars>
      </dgm:prSet>
      <dgm:spPr/>
      <dgm:t>
        <a:bodyPr/>
        <a:lstStyle/>
        <a:p>
          <a:endParaRPr lang="en-US"/>
        </a:p>
      </dgm:t>
    </dgm:pt>
    <dgm:pt modelId="{668288E5-1235-7347-93EA-B7687DBA6706}" type="pres">
      <dgm:prSet presAssocID="{CB3EF148-2F2D-6B48-8492-22B6B92AE435}" presName="Name9" presStyleLbl="parChTrans1D2" presStyleIdx="1" presStyleCnt="6"/>
      <dgm:spPr/>
      <dgm:t>
        <a:bodyPr/>
        <a:lstStyle/>
        <a:p>
          <a:endParaRPr lang="en-US"/>
        </a:p>
      </dgm:t>
    </dgm:pt>
    <dgm:pt modelId="{BBDBFBE6-EFE3-184F-B915-DA194962E25B}" type="pres">
      <dgm:prSet presAssocID="{CB3EF148-2F2D-6B48-8492-22B6B92AE435}" presName="connTx" presStyleLbl="parChTrans1D2" presStyleIdx="1" presStyleCnt="6"/>
      <dgm:spPr/>
      <dgm:t>
        <a:bodyPr/>
        <a:lstStyle/>
        <a:p>
          <a:endParaRPr lang="en-US"/>
        </a:p>
      </dgm:t>
    </dgm:pt>
    <dgm:pt modelId="{6A515DCB-9E53-3D47-B671-030B0A26AEDC}" type="pres">
      <dgm:prSet presAssocID="{E37AE52B-F8F9-344C-8AE8-C72BA6730C16}" presName="node" presStyleLbl="node1" presStyleIdx="1" presStyleCnt="6">
        <dgm:presLayoutVars>
          <dgm:bulletEnabled val="1"/>
        </dgm:presLayoutVars>
      </dgm:prSet>
      <dgm:spPr/>
      <dgm:t>
        <a:bodyPr/>
        <a:lstStyle/>
        <a:p>
          <a:endParaRPr lang="en-US"/>
        </a:p>
      </dgm:t>
    </dgm:pt>
    <dgm:pt modelId="{90A132BC-F623-BB40-8A78-6152E2933731}" type="pres">
      <dgm:prSet presAssocID="{C6079038-5B52-5144-B740-3E2A4F074ECA}" presName="Name9" presStyleLbl="parChTrans1D2" presStyleIdx="2" presStyleCnt="6"/>
      <dgm:spPr/>
      <dgm:t>
        <a:bodyPr/>
        <a:lstStyle/>
        <a:p>
          <a:endParaRPr lang="en-US"/>
        </a:p>
      </dgm:t>
    </dgm:pt>
    <dgm:pt modelId="{E2A0BBEB-6C5F-AF43-B542-88AD9747DDF9}" type="pres">
      <dgm:prSet presAssocID="{C6079038-5B52-5144-B740-3E2A4F074ECA}" presName="connTx" presStyleLbl="parChTrans1D2" presStyleIdx="2" presStyleCnt="6"/>
      <dgm:spPr/>
      <dgm:t>
        <a:bodyPr/>
        <a:lstStyle/>
        <a:p>
          <a:endParaRPr lang="en-US"/>
        </a:p>
      </dgm:t>
    </dgm:pt>
    <dgm:pt modelId="{0154D426-332D-8C4E-962C-91943D16CBFE}" type="pres">
      <dgm:prSet presAssocID="{BDF0F4CD-7379-3E4A-88F7-E7EDF9BFC50C}" presName="node" presStyleLbl="node1" presStyleIdx="2" presStyleCnt="6">
        <dgm:presLayoutVars>
          <dgm:bulletEnabled val="1"/>
        </dgm:presLayoutVars>
      </dgm:prSet>
      <dgm:spPr/>
      <dgm:t>
        <a:bodyPr/>
        <a:lstStyle/>
        <a:p>
          <a:endParaRPr lang="en-US"/>
        </a:p>
      </dgm:t>
    </dgm:pt>
    <dgm:pt modelId="{5A7C890E-64FC-AE4F-BAB1-CFDEC8180288}" type="pres">
      <dgm:prSet presAssocID="{6E7D1B3C-D4EB-274A-9742-5907BE44A947}" presName="Name9" presStyleLbl="parChTrans1D2" presStyleIdx="3" presStyleCnt="6"/>
      <dgm:spPr/>
      <dgm:t>
        <a:bodyPr/>
        <a:lstStyle/>
        <a:p>
          <a:endParaRPr lang="en-US"/>
        </a:p>
      </dgm:t>
    </dgm:pt>
    <dgm:pt modelId="{17DFE322-37DC-234F-AAE8-8F0F313D9BDE}" type="pres">
      <dgm:prSet presAssocID="{6E7D1B3C-D4EB-274A-9742-5907BE44A947}" presName="connTx" presStyleLbl="parChTrans1D2" presStyleIdx="3" presStyleCnt="6"/>
      <dgm:spPr/>
      <dgm:t>
        <a:bodyPr/>
        <a:lstStyle/>
        <a:p>
          <a:endParaRPr lang="en-US"/>
        </a:p>
      </dgm:t>
    </dgm:pt>
    <dgm:pt modelId="{59BF458E-E102-7546-9A93-8147EA65543E}" type="pres">
      <dgm:prSet presAssocID="{2E618323-32BF-C748-A6B5-167E779F0A9E}" presName="node" presStyleLbl="node1" presStyleIdx="3" presStyleCnt="6">
        <dgm:presLayoutVars>
          <dgm:bulletEnabled val="1"/>
        </dgm:presLayoutVars>
      </dgm:prSet>
      <dgm:spPr/>
      <dgm:t>
        <a:bodyPr/>
        <a:lstStyle/>
        <a:p>
          <a:endParaRPr lang="en-US"/>
        </a:p>
      </dgm:t>
    </dgm:pt>
    <dgm:pt modelId="{5A00CE35-7390-3149-B00B-0DD839688D6E}" type="pres">
      <dgm:prSet presAssocID="{E24BA347-1F3C-D747-81EF-816E6FE5DCCF}" presName="Name9" presStyleLbl="parChTrans1D2" presStyleIdx="4" presStyleCnt="6"/>
      <dgm:spPr/>
      <dgm:t>
        <a:bodyPr/>
        <a:lstStyle/>
        <a:p>
          <a:endParaRPr lang="en-US"/>
        </a:p>
      </dgm:t>
    </dgm:pt>
    <dgm:pt modelId="{6D889E29-AC49-764A-A1BE-7221BCCE1A9C}" type="pres">
      <dgm:prSet presAssocID="{E24BA347-1F3C-D747-81EF-816E6FE5DCCF}" presName="connTx" presStyleLbl="parChTrans1D2" presStyleIdx="4" presStyleCnt="6"/>
      <dgm:spPr/>
      <dgm:t>
        <a:bodyPr/>
        <a:lstStyle/>
        <a:p>
          <a:endParaRPr lang="en-US"/>
        </a:p>
      </dgm:t>
    </dgm:pt>
    <dgm:pt modelId="{83DDB017-464C-E142-9B2C-C69F4D92D2DE}" type="pres">
      <dgm:prSet presAssocID="{C822A940-39D6-014F-9638-6E8A034830FD}" presName="node" presStyleLbl="node1" presStyleIdx="4" presStyleCnt="6">
        <dgm:presLayoutVars>
          <dgm:bulletEnabled val="1"/>
        </dgm:presLayoutVars>
      </dgm:prSet>
      <dgm:spPr/>
      <dgm:t>
        <a:bodyPr/>
        <a:lstStyle/>
        <a:p>
          <a:endParaRPr lang="en-US"/>
        </a:p>
      </dgm:t>
    </dgm:pt>
    <dgm:pt modelId="{1409AA31-92C6-EB4C-95D2-1CEBE6085459}" type="pres">
      <dgm:prSet presAssocID="{EB827E4D-BCD0-FF42-AC61-31D72EEF0F7B}" presName="Name9" presStyleLbl="parChTrans1D2" presStyleIdx="5" presStyleCnt="6"/>
      <dgm:spPr/>
      <dgm:t>
        <a:bodyPr/>
        <a:lstStyle/>
        <a:p>
          <a:endParaRPr lang="en-US"/>
        </a:p>
      </dgm:t>
    </dgm:pt>
    <dgm:pt modelId="{A3CC106D-4920-6548-ACA1-22A37CDF6E8E}" type="pres">
      <dgm:prSet presAssocID="{EB827E4D-BCD0-FF42-AC61-31D72EEF0F7B}" presName="connTx" presStyleLbl="parChTrans1D2" presStyleIdx="5" presStyleCnt="6"/>
      <dgm:spPr/>
      <dgm:t>
        <a:bodyPr/>
        <a:lstStyle/>
        <a:p>
          <a:endParaRPr lang="en-US"/>
        </a:p>
      </dgm:t>
    </dgm:pt>
    <dgm:pt modelId="{2B272033-E3BA-8248-8A10-41936FD64806}" type="pres">
      <dgm:prSet presAssocID="{5643ECE4-6F87-C647-BFE2-43576AC389D9}" presName="node" presStyleLbl="node1" presStyleIdx="5" presStyleCnt="6">
        <dgm:presLayoutVars>
          <dgm:bulletEnabled val="1"/>
        </dgm:presLayoutVars>
      </dgm:prSet>
      <dgm:spPr/>
      <dgm:t>
        <a:bodyPr/>
        <a:lstStyle/>
        <a:p>
          <a:endParaRPr lang="en-US"/>
        </a:p>
      </dgm:t>
    </dgm:pt>
  </dgm:ptLst>
  <dgm:cxnLst>
    <dgm:cxn modelId="{C35F5B7D-D2F6-4742-90C2-2BDF16EB2E9A}" srcId="{AA4B2FF6-7B97-9F49-A7A4-497000C5598D}" destId="{2E618323-32BF-C748-A6B5-167E779F0A9E}" srcOrd="3" destOrd="0" parTransId="{6E7D1B3C-D4EB-274A-9742-5907BE44A947}" sibTransId="{68FFF3F7-FD4F-E842-A19A-98330F470D19}"/>
    <dgm:cxn modelId="{02D553F6-9869-5F44-B267-4B17D11F682C}" type="presOf" srcId="{CB3EF148-2F2D-6B48-8492-22B6B92AE435}" destId="{BBDBFBE6-EFE3-184F-B915-DA194962E25B}" srcOrd="1" destOrd="0" presId="urn:microsoft.com/office/officeart/2005/8/layout/radial1"/>
    <dgm:cxn modelId="{73070E56-0B8D-E041-BAC1-1F1A0E635D65}" type="presOf" srcId="{5643ECE4-6F87-C647-BFE2-43576AC389D9}" destId="{2B272033-E3BA-8248-8A10-41936FD64806}" srcOrd="0" destOrd="0" presId="urn:microsoft.com/office/officeart/2005/8/layout/radial1"/>
    <dgm:cxn modelId="{FE9D1133-62F1-3B43-8434-D22D51703860}" type="presOf" srcId="{79FEAE35-584C-8D45-B392-F0B53C45BA4B}" destId="{076254C2-7677-7C45-A23F-27A39CD4AD66}" srcOrd="0" destOrd="0" presId="urn:microsoft.com/office/officeart/2005/8/layout/radial1"/>
    <dgm:cxn modelId="{61E47256-08AD-9340-95D5-87D9608EE0E8}" type="presOf" srcId="{34247BBC-CD10-1945-B321-D2E241C9BB7A}" destId="{EC9D7481-8B0D-3E4D-9F03-15080AD1CC91}" srcOrd="0" destOrd="0" presId="urn:microsoft.com/office/officeart/2005/8/layout/radial1"/>
    <dgm:cxn modelId="{DC17FE4F-96F2-5A4A-A8DB-6E183F2C7371}" type="presOf" srcId="{C6079038-5B52-5144-B740-3E2A4F074ECA}" destId="{90A132BC-F623-BB40-8A78-6152E2933731}" srcOrd="0" destOrd="0" presId="urn:microsoft.com/office/officeart/2005/8/layout/radial1"/>
    <dgm:cxn modelId="{839B9202-15EB-CB46-B62E-CDD8DD405286}" type="presOf" srcId="{C6079038-5B52-5144-B740-3E2A4F074ECA}" destId="{E2A0BBEB-6C5F-AF43-B542-88AD9747DDF9}" srcOrd="1" destOrd="0" presId="urn:microsoft.com/office/officeart/2005/8/layout/radial1"/>
    <dgm:cxn modelId="{177B45D2-7921-5949-A7B4-4774638A1FF8}" type="presOf" srcId="{6E7D1B3C-D4EB-274A-9742-5907BE44A947}" destId="{17DFE322-37DC-234F-AAE8-8F0F313D9BDE}" srcOrd="1" destOrd="0" presId="urn:microsoft.com/office/officeart/2005/8/layout/radial1"/>
    <dgm:cxn modelId="{1E7DAD8D-9C77-FA49-8889-20C3DB86760A}" type="presOf" srcId="{6393A65B-AEE4-CC48-9DF9-E8B21D468655}" destId="{91937C46-DE2B-E843-93FB-6DB9FB3755B9}" srcOrd="0" destOrd="0" presId="urn:microsoft.com/office/officeart/2005/8/layout/radial1"/>
    <dgm:cxn modelId="{2B41FB78-C996-5347-8810-EFB716B6E398}" srcId="{AA4B2FF6-7B97-9F49-A7A4-497000C5598D}" destId="{BDF0F4CD-7379-3E4A-88F7-E7EDF9BFC50C}" srcOrd="2" destOrd="0" parTransId="{C6079038-5B52-5144-B740-3E2A4F074ECA}" sibTransId="{0D3DF85E-9AAC-5F4D-A194-605558E399C9}"/>
    <dgm:cxn modelId="{2E547E17-1324-BC40-A500-0C83DD27A445}" srcId="{AA4B2FF6-7B97-9F49-A7A4-497000C5598D}" destId="{34247BBC-CD10-1945-B321-D2E241C9BB7A}" srcOrd="0" destOrd="0" parTransId="{79FEAE35-584C-8D45-B392-F0B53C45BA4B}" sibTransId="{6E16AFEA-AF8D-5041-B697-0E6B7F3E01F8}"/>
    <dgm:cxn modelId="{B115F58F-2A5D-0D4C-8F2A-AED1D71C4D25}" type="presOf" srcId="{C822A940-39D6-014F-9638-6E8A034830FD}" destId="{83DDB017-464C-E142-9B2C-C69F4D92D2DE}" srcOrd="0" destOrd="0" presId="urn:microsoft.com/office/officeart/2005/8/layout/radial1"/>
    <dgm:cxn modelId="{E80EE925-8347-8F4F-9AB3-FF27F42FCCA8}" type="presOf" srcId="{E37AE52B-F8F9-344C-8AE8-C72BA6730C16}" destId="{6A515DCB-9E53-3D47-B671-030B0A26AEDC}" srcOrd="0" destOrd="0" presId="urn:microsoft.com/office/officeart/2005/8/layout/radial1"/>
    <dgm:cxn modelId="{241B0CC8-389F-6849-A920-481C12034116}" type="presOf" srcId="{EB827E4D-BCD0-FF42-AC61-31D72EEF0F7B}" destId="{1409AA31-92C6-EB4C-95D2-1CEBE6085459}" srcOrd="0" destOrd="0" presId="urn:microsoft.com/office/officeart/2005/8/layout/radial1"/>
    <dgm:cxn modelId="{FCCE9F28-64F6-6143-BD61-55A2D2A73BE7}" type="presOf" srcId="{AA4B2FF6-7B97-9F49-A7A4-497000C5598D}" destId="{7D62E33F-1F56-0741-BEB5-BA7A022CAD66}" srcOrd="0" destOrd="0" presId="urn:microsoft.com/office/officeart/2005/8/layout/radial1"/>
    <dgm:cxn modelId="{08CB6779-AEE4-814D-BA52-EC4B52D0B580}" srcId="{AA4B2FF6-7B97-9F49-A7A4-497000C5598D}" destId="{C822A940-39D6-014F-9638-6E8A034830FD}" srcOrd="4" destOrd="0" parTransId="{E24BA347-1F3C-D747-81EF-816E6FE5DCCF}" sibTransId="{BD29C2D6-3506-C74E-B338-D5CECBB7C1C9}"/>
    <dgm:cxn modelId="{18A5B161-CAF9-FE4E-8DDA-57E33C20F1C3}" srcId="{AA4B2FF6-7B97-9F49-A7A4-497000C5598D}" destId="{E37AE52B-F8F9-344C-8AE8-C72BA6730C16}" srcOrd="1" destOrd="0" parTransId="{CB3EF148-2F2D-6B48-8492-22B6B92AE435}" sibTransId="{9B260DB1-188D-A145-BBC7-A34A77362266}"/>
    <dgm:cxn modelId="{03B42B10-5C6A-9F4E-A84D-7D442E1F039C}" type="presOf" srcId="{6E7D1B3C-D4EB-274A-9742-5907BE44A947}" destId="{5A7C890E-64FC-AE4F-BAB1-CFDEC8180288}" srcOrd="0" destOrd="0" presId="urn:microsoft.com/office/officeart/2005/8/layout/radial1"/>
    <dgm:cxn modelId="{DDD47947-7949-5848-844D-1051EC26A86D}" type="presOf" srcId="{E24BA347-1F3C-D747-81EF-816E6FE5DCCF}" destId="{6D889E29-AC49-764A-A1BE-7221BCCE1A9C}" srcOrd="1" destOrd="0" presId="urn:microsoft.com/office/officeart/2005/8/layout/radial1"/>
    <dgm:cxn modelId="{1C88BFF9-74FA-604A-8585-0678B8FFD727}" type="presOf" srcId="{CB3EF148-2F2D-6B48-8492-22B6B92AE435}" destId="{668288E5-1235-7347-93EA-B7687DBA6706}" srcOrd="0" destOrd="0" presId="urn:microsoft.com/office/officeart/2005/8/layout/radial1"/>
    <dgm:cxn modelId="{5EEAD27A-282A-BC4E-AF69-A48EF8936DE5}" srcId="{AA4B2FF6-7B97-9F49-A7A4-497000C5598D}" destId="{5643ECE4-6F87-C647-BFE2-43576AC389D9}" srcOrd="5" destOrd="0" parTransId="{EB827E4D-BCD0-FF42-AC61-31D72EEF0F7B}" sibTransId="{7E17D828-629D-1B41-853D-2F67A8953E61}"/>
    <dgm:cxn modelId="{88C4457C-E37E-4947-AB52-AE0EAC671195}" type="presOf" srcId="{E24BA347-1F3C-D747-81EF-816E6FE5DCCF}" destId="{5A00CE35-7390-3149-B00B-0DD839688D6E}" srcOrd="0" destOrd="0" presId="urn:microsoft.com/office/officeart/2005/8/layout/radial1"/>
    <dgm:cxn modelId="{425F4A7A-850A-0B44-BC13-2D0EB7BFFFFD}" type="presOf" srcId="{BDF0F4CD-7379-3E4A-88F7-E7EDF9BFC50C}" destId="{0154D426-332D-8C4E-962C-91943D16CBFE}" srcOrd="0" destOrd="0" presId="urn:microsoft.com/office/officeart/2005/8/layout/radial1"/>
    <dgm:cxn modelId="{B22DA4B1-2021-554F-A7DE-C69B09FE0F00}" type="presOf" srcId="{EB827E4D-BCD0-FF42-AC61-31D72EEF0F7B}" destId="{A3CC106D-4920-6548-ACA1-22A37CDF6E8E}" srcOrd="1" destOrd="0" presId="urn:microsoft.com/office/officeart/2005/8/layout/radial1"/>
    <dgm:cxn modelId="{8BAEBD44-9D95-B74D-9FC3-904C673F5B54}" srcId="{6393A65B-AEE4-CC48-9DF9-E8B21D468655}" destId="{AA4B2FF6-7B97-9F49-A7A4-497000C5598D}" srcOrd="0" destOrd="0" parTransId="{5D38648A-A80F-5549-AAF8-11D586A6DF72}" sibTransId="{112501CE-E244-2F4A-91DF-9B0149033B6C}"/>
    <dgm:cxn modelId="{C89017DE-7D70-B148-B78B-C271BA451880}" type="presOf" srcId="{79FEAE35-584C-8D45-B392-F0B53C45BA4B}" destId="{E4CF8709-35DA-DC4E-B08E-C609287F4672}" srcOrd="1" destOrd="0" presId="urn:microsoft.com/office/officeart/2005/8/layout/radial1"/>
    <dgm:cxn modelId="{DD7E79B2-0A58-6147-B8F1-C33E92CD0AB3}" type="presOf" srcId="{2E618323-32BF-C748-A6B5-167E779F0A9E}" destId="{59BF458E-E102-7546-9A93-8147EA65543E}" srcOrd="0" destOrd="0" presId="urn:microsoft.com/office/officeart/2005/8/layout/radial1"/>
    <dgm:cxn modelId="{154F8239-0703-6C4D-A29F-7A4B5DB15FC0}" type="presParOf" srcId="{91937C46-DE2B-E843-93FB-6DB9FB3755B9}" destId="{7D62E33F-1F56-0741-BEB5-BA7A022CAD66}" srcOrd="0" destOrd="0" presId="urn:microsoft.com/office/officeart/2005/8/layout/radial1"/>
    <dgm:cxn modelId="{40CA7892-1EF2-B044-B651-3EEDE48D5A61}" type="presParOf" srcId="{91937C46-DE2B-E843-93FB-6DB9FB3755B9}" destId="{076254C2-7677-7C45-A23F-27A39CD4AD66}" srcOrd="1" destOrd="0" presId="urn:microsoft.com/office/officeart/2005/8/layout/radial1"/>
    <dgm:cxn modelId="{45A874DB-A4D1-7A47-BF4A-BBC56FFFBA0E}" type="presParOf" srcId="{076254C2-7677-7C45-A23F-27A39CD4AD66}" destId="{E4CF8709-35DA-DC4E-B08E-C609287F4672}" srcOrd="0" destOrd="0" presId="urn:microsoft.com/office/officeart/2005/8/layout/radial1"/>
    <dgm:cxn modelId="{44087333-E5B0-5542-BCB7-E266BACA0DCC}" type="presParOf" srcId="{91937C46-DE2B-E843-93FB-6DB9FB3755B9}" destId="{EC9D7481-8B0D-3E4D-9F03-15080AD1CC91}" srcOrd="2" destOrd="0" presId="urn:microsoft.com/office/officeart/2005/8/layout/radial1"/>
    <dgm:cxn modelId="{98375C8D-9662-F94E-AB4F-69B60298AE1E}" type="presParOf" srcId="{91937C46-DE2B-E843-93FB-6DB9FB3755B9}" destId="{668288E5-1235-7347-93EA-B7687DBA6706}" srcOrd="3" destOrd="0" presId="urn:microsoft.com/office/officeart/2005/8/layout/radial1"/>
    <dgm:cxn modelId="{FC0DDF08-CA0D-BF45-BF7D-BE5680EB05F0}" type="presParOf" srcId="{668288E5-1235-7347-93EA-B7687DBA6706}" destId="{BBDBFBE6-EFE3-184F-B915-DA194962E25B}" srcOrd="0" destOrd="0" presId="urn:microsoft.com/office/officeart/2005/8/layout/radial1"/>
    <dgm:cxn modelId="{8317E03E-9292-7645-B84F-E9BBFEAC13C9}" type="presParOf" srcId="{91937C46-DE2B-E843-93FB-6DB9FB3755B9}" destId="{6A515DCB-9E53-3D47-B671-030B0A26AEDC}" srcOrd="4" destOrd="0" presId="urn:microsoft.com/office/officeart/2005/8/layout/radial1"/>
    <dgm:cxn modelId="{B104B440-D147-3344-ABD9-3EC144D30AA0}" type="presParOf" srcId="{91937C46-DE2B-E843-93FB-6DB9FB3755B9}" destId="{90A132BC-F623-BB40-8A78-6152E2933731}" srcOrd="5" destOrd="0" presId="urn:microsoft.com/office/officeart/2005/8/layout/radial1"/>
    <dgm:cxn modelId="{9F0FEE28-921D-7148-8B9F-2B419F065675}" type="presParOf" srcId="{90A132BC-F623-BB40-8A78-6152E2933731}" destId="{E2A0BBEB-6C5F-AF43-B542-88AD9747DDF9}" srcOrd="0" destOrd="0" presId="urn:microsoft.com/office/officeart/2005/8/layout/radial1"/>
    <dgm:cxn modelId="{963E4EDC-2C2D-CF48-85E7-85FE9F0FC267}" type="presParOf" srcId="{91937C46-DE2B-E843-93FB-6DB9FB3755B9}" destId="{0154D426-332D-8C4E-962C-91943D16CBFE}" srcOrd="6" destOrd="0" presId="urn:microsoft.com/office/officeart/2005/8/layout/radial1"/>
    <dgm:cxn modelId="{7D08DEC5-FF1A-1A49-8545-CB9D5CB40552}" type="presParOf" srcId="{91937C46-DE2B-E843-93FB-6DB9FB3755B9}" destId="{5A7C890E-64FC-AE4F-BAB1-CFDEC8180288}" srcOrd="7" destOrd="0" presId="urn:microsoft.com/office/officeart/2005/8/layout/radial1"/>
    <dgm:cxn modelId="{2E6E2463-F5E2-3B45-B60D-FB5669D415C7}" type="presParOf" srcId="{5A7C890E-64FC-AE4F-BAB1-CFDEC8180288}" destId="{17DFE322-37DC-234F-AAE8-8F0F313D9BDE}" srcOrd="0" destOrd="0" presId="urn:microsoft.com/office/officeart/2005/8/layout/radial1"/>
    <dgm:cxn modelId="{B6164A27-AB53-C54B-BCFE-7D970832D0D4}" type="presParOf" srcId="{91937C46-DE2B-E843-93FB-6DB9FB3755B9}" destId="{59BF458E-E102-7546-9A93-8147EA65543E}" srcOrd="8" destOrd="0" presId="urn:microsoft.com/office/officeart/2005/8/layout/radial1"/>
    <dgm:cxn modelId="{6BC5BDB1-2798-2644-8B8F-5EBCCFFA5ABD}" type="presParOf" srcId="{91937C46-DE2B-E843-93FB-6DB9FB3755B9}" destId="{5A00CE35-7390-3149-B00B-0DD839688D6E}" srcOrd="9" destOrd="0" presId="urn:microsoft.com/office/officeart/2005/8/layout/radial1"/>
    <dgm:cxn modelId="{A24BCA7D-EA07-834A-8B5A-B854955AD038}" type="presParOf" srcId="{5A00CE35-7390-3149-B00B-0DD839688D6E}" destId="{6D889E29-AC49-764A-A1BE-7221BCCE1A9C}" srcOrd="0" destOrd="0" presId="urn:microsoft.com/office/officeart/2005/8/layout/radial1"/>
    <dgm:cxn modelId="{F7FE8332-7E7A-4943-8CD7-3C7671DB9370}" type="presParOf" srcId="{91937C46-DE2B-E843-93FB-6DB9FB3755B9}" destId="{83DDB017-464C-E142-9B2C-C69F4D92D2DE}" srcOrd="10" destOrd="0" presId="urn:microsoft.com/office/officeart/2005/8/layout/radial1"/>
    <dgm:cxn modelId="{F0C932D2-A37A-FA41-A0E0-E6246B878DDB}" type="presParOf" srcId="{91937C46-DE2B-E843-93FB-6DB9FB3755B9}" destId="{1409AA31-92C6-EB4C-95D2-1CEBE6085459}" srcOrd="11" destOrd="0" presId="urn:microsoft.com/office/officeart/2005/8/layout/radial1"/>
    <dgm:cxn modelId="{AFAE00A3-CBE3-2644-9D7B-90C3B942AD40}" type="presParOf" srcId="{1409AA31-92C6-EB4C-95D2-1CEBE6085459}" destId="{A3CC106D-4920-6548-ACA1-22A37CDF6E8E}" srcOrd="0" destOrd="0" presId="urn:microsoft.com/office/officeart/2005/8/layout/radial1"/>
    <dgm:cxn modelId="{BE348B03-BFFD-D746-92D5-3BF309719C2D}" type="presParOf" srcId="{91937C46-DE2B-E843-93FB-6DB9FB3755B9}" destId="{2B272033-E3BA-8248-8A10-41936FD64806}" srcOrd="12" destOrd="0" presId="urn:microsoft.com/office/officeart/2005/8/layout/radial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rgbClr val="92D050"/>
        </a:solidFill>
      </dgm:spPr>
      <dgm:t>
        <a:bodyPr/>
        <a:lstStyle/>
        <a:p>
          <a:endParaRPr lang="en-ZA" sz="3600" dirty="0"/>
        </a:p>
        <a:p>
          <a:r>
            <a:rPr lang="en-ZA" sz="1800" b="1" dirty="0">
              <a:solidFill>
                <a:schemeClr val="bg1"/>
              </a:solidFill>
            </a:rPr>
            <a:t>15%</a:t>
          </a:r>
        </a:p>
        <a:p>
          <a:r>
            <a:rPr lang="en-ZA" sz="700" b="1" dirty="0">
              <a:solidFill>
                <a:schemeClr val="bg1"/>
              </a:solidFill>
            </a:rPr>
            <a:t>Legislators, managers, </a:t>
          </a:r>
          <a:r>
            <a:rPr lang="en-ZA" sz="700" b="1" dirty="0" err="1">
              <a:solidFill>
                <a:schemeClr val="bg1"/>
              </a:solidFill>
            </a:rPr>
            <a:t>assoc</a:t>
          </a:r>
          <a:r>
            <a:rPr lang="en-ZA" sz="700" b="1" dirty="0">
              <a:solidFill>
                <a:schemeClr val="bg1"/>
              </a:solidFill>
            </a:rPr>
            <a:t> professionals</a:t>
          </a:r>
          <a:endParaRPr lang="en-ZA" sz="100" b="1" dirty="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a:solidFill>
                <a:schemeClr val="bg1"/>
              </a:solidFill>
            </a:rPr>
            <a:t>Unemployed</a:t>
          </a:r>
        </a:p>
        <a:p>
          <a:endParaRPr lang="en-ZA" sz="1400" b="1" dirty="0">
            <a:solidFill>
              <a:schemeClr val="bg1"/>
            </a:solidFill>
          </a:endParaRPr>
        </a:p>
        <a:p>
          <a:r>
            <a:rPr lang="en-ZA" sz="1400" b="1" dirty="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a:solidFill>
                <a:schemeClr val="bg1"/>
              </a:solidFill>
            </a:rPr>
            <a:t>Unskilled</a:t>
          </a:r>
        </a:p>
        <a:p>
          <a:r>
            <a:rPr lang="en-ZA" sz="1200" b="1" dirty="0">
              <a:solidFill>
                <a:schemeClr val="bg1"/>
              </a:solidFill>
            </a:rPr>
            <a:t>(18%)</a:t>
          </a:r>
        </a:p>
        <a:p>
          <a:r>
            <a:rPr lang="en-ZA" sz="600" b="0" dirty="0">
              <a:solidFill>
                <a:schemeClr val="bg1"/>
              </a:solidFill>
            </a:rPr>
            <a:t>Elementary occupations &amp; domestic workers</a:t>
          </a: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a:solidFill>
                <a:schemeClr val="bg1"/>
              </a:solidFill>
            </a:rPr>
            <a:t>Semi-Skilled (32%)</a:t>
          </a:r>
        </a:p>
        <a:p>
          <a:r>
            <a:rPr lang="en-US" sz="600" dirty="0">
              <a:solidFill>
                <a:schemeClr val="bg1"/>
              </a:solidFill>
            </a:rPr>
            <a:t>Clerks, service workers, shop personnel, skilled </a:t>
          </a:r>
          <a:r>
            <a:rPr lang="en-US" sz="600" dirty="0" err="1">
              <a:solidFill>
                <a:schemeClr val="bg1"/>
              </a:solidFill>
            </a:rPr>
            <a:t>agric</a:t>
          </a:r>
          <a:r>
            <a:rPr lang="en-US" sz="600" dirty="0">
              <a:solidFill>
                <a:schemeClr val="bg1"/>
              </a:solidFill>
            </a:rPr>
            <a:t>/fishery workers, plant and machinery operators)</a:t>
          </a: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US"/>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US"/>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US"/>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US"/>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US"/>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US"/>
        </a:p>
      </dgm:t>
    </dgm:pt>
  </dgm:ptLst>
  <dgm:cxnLst>
    <dgm:cxn modelId="{74BBE76E-0AC0-8F4D-A822-E96010F9A5BE}" type="presOf" srcId="{94BFDC29-A62B-4867-9EFD-4C3299F2A986}" destId="{BAE3347D-F78F-4227-B054-5BC36A596218}" srcOrd="0" destOrd="0" presId="urn:microsoft.com/office/officeart/2005/8/layout/pyramid1"/>
    <dgm:cxn modelId="{B07AC324-3416-1546-A251-1F71FDF4FFAF}" type="presOf" srcId="{932237BE-64C3-4DED-BF2D-9B9821B44AFA}" destId="{D9EA3055-42F1-4773-B6E1-4489FC8B1BD1}" srcOrd="0" destOrd="0" presId="urn:microsoft.com/office/officeart/2005/8/layout/pyramid1"/>
    <dgm:cxn modelId="{03F50B6C-7ABD-CE4F-BC05-A61EA4B5893D}" type="presOf" srcId="{DD7E1C66-5AA1-4148-8D24-0F59EB34F27B}" destId="{EDA92B55-1435-714B-8A67-D6D0B3E5538C}" srcOrd="1" destOrd="0" presId="urn:microsoft.com/office/officeart/2005/8/layout/pyramid1"/>
    <dgm:cxn modelId="{5F09F2B9-1E9A-9F44-AB0E-11983A3CDB7E}" type="presOf" srcId="{94BFDC29-A62B-4867-9EFD-4C3299F2A986}" destId="{26521744-C9FE-42F2-BE3A-D2D28AE76CA5}" srcOrd="1" destOrd="0" presId="urn:microsoft.com/office/officeart/2005/8/layout/pyramid1"/>
    <dgm:cxn modelId="{F047505E-64BE-F941-AFA5-4C5A0604F171}" type="presOf" srcId="{932237BE-64C3-4DED-BF2D-9B9821B44AFA}" destId="{0EDD4896-C891-4183-9B7B-D45A38634F03}"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7FD8874B-E984-4944-82A5-12ED458B41DF}" type="presOf" srcId="{B1CD9239-600B-41D7-9067-E587838267CF}" destId="{C548DC47-1489-4EF5-BDCB-DEBE01D4E862}"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4225F736-D5C0-4C5E-A52E-FD56D7BA2EA5}" srcId="{5896CC03-10D6-4152-BEED-6E1B31A79FE9}" destId="{94BFDC29-A62B-4867-9EFD-4C3299F2A986}" srcOrd="2" destOrd="0" parTransId="{958277C2-E0D9-4F82-8132-42DD836804C3}" sibTransId="{A4CA2450-8494-4924-8A3E-C33940DEACB7}"/>
    <dgm:cxn modelId="{4132D137-2BCA-744F-BC19-D4494B21F1A3}" type="presOf" srcId="{5896CC03-10D6-4152-BEED-6E1B31A79FE9}" destId="{FD31F5A5-7680-4C7A-91FB-24138E0D7CDC}" srcOrd="0" destOrd="0" presId="urn:microsoft.com/office/officeart/2005/8/layout/pyramid1"/>
    <dgm:cxn modelId="{B7A034E6-14B8-224D-9AF8-34071FEAD86C}" type="presOf" srcId="{B1CD9239-600B-41D7-9067-E587838267CF}" destId="{6B2A6CEB-8AEB-485A-B51F-4BA3BA410D0B}" srcOrd="0" destOrd="0" presId="urn:microsoft.com/office/officeart/2005/8/layout/pyramid1"/>
    <dgm:cxn modelId="{150F71A1-E787-DC47-8529-1FC321CB2DB8}"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9490FE0-9EED-6449-AF06-33B7B912E372}" type="presParOf" srcId="{FD31F5A5-7680-4C7A-91FB-24138E0D7CDC}" destId="{2CFCD532-C2BB-43F0-894D-44DFFD76D26E}" srcOrd="0" destOrd="0" presId="urn:microsoft.com/office/officeart/2005/8/layout/pyramid1"/>
    <dgm:cxn modelId="{7C9B6EC2-02E5-774C-9256-86077307E679}" type="presParOf" srcId="{2CFCD532-C2BB-43F0-894D-44DFFD76D26E}" destId="{6B2A6CEB-8AEB-485A-B51F-4BA3BA410D0B}" srcOrd="0" destOrd="0" presId="urn:microsoft.com/office/officeart/2005/8/layout/pyramid1"/>
    <dgm:cxn modelId="{6D6958A2-5CBB-E44D-B8E7-1EA7356203F1}" type="presParOf" srcId="{2CFCD532-C2BB-43F0-894D-44DFFD76D26E}" destId="{C548DC47-1489-4EF5-BDCB-DEBE01D4E862}" srcOrd="1" destOrd="0" presId="urn:microsoft.com/office/officeart/2005/8/layout/pyramid1"/>
    <dgm:cxn modelId="{A3071C20-0684-6143-B1FF-25E375C584DD}" type="presParOf" srcId="{FD31F5A5-7680-4C7A-91FB-24138E0D7CDC}" destId="{E1D542F2-75FE-304E-A897-B81A2DE13B71}" srcOrd="1" destOrd="0" presId="urn:microsoft.com/office/officeart/2005/8/layout/pyramid1"/>
    <dgm:cxn modelId="{8947B706-C581-8E44-90CB-0B2AECB04E90}" type="presParOf" srcId="{E1D542F2-75FE-304E-A897-B81A2DE13B71}" destId="{3030949F-5DAF-1F40-B4D0-84FF1FABAA00}" srcOrd="0" destOrd="0" presId="urn:microsoft.com/office/officeart/2005/8/layout/pyramid1"/>
    <dgm:cxn modelId="{DC81D67D-A14C-2E4C-98F9-EEACD368095A}" type="presParOf" srcId="{E1D542F2-75FE-304E-A897-B81A2DE13B71}" destId="{EDA92B55-1435-714B-8A67-D6D0B3E5538C}" srcOrd="1" destOrd="0" presId="urn:microsoft.com/office/officeart/2005/8/layout/pyramid1"/>
    <dgm:cxn modelId="{C1D23BA5-36E7-8C44-BFBE-D55E2940CDF3}" type="presParOf" srcId="{FD31F5A5-7680-4C7A-91FB-24138E0D7CDC}" destId="{9A0D1490-6EC1-4DB5-B0A0-E2BC4B232661}" srcOrd="2" destOrd="0" presId="urn:microsoft.com/office/officeart/2005/8/layout/pyramid1"/>
    <dgm:cxn modelId="{AD36C984-AE49-6A40-B542-6C93AC2931B6}" type="presParOf" srcId="{9A0D1490-6EC1-4DB5-B0A0-E2BC4B232661}" destId="{BAE3347D-F78F-4227-B054-5BC36A596218}" srcOrd="0" destOrd="0" presId="urn:microsoft.com/office/officeart/2005/8/layout/pyramid1"/>
    <dgm:cxn modelId="{1D36898F-1D00-7844-8BB9-1BD82B06965C}" type="presParOf" srcId="{9A0D1490-6EC1-4DB5-B0A0-E2BC4B232661}" destId="{26521744-C9FE-42F2-BE3A-D2D28AE76CA5}" srcOrd="1" destOrd="0" presId="urn:microsoft.com/office/officeart/2005/8/layout/pyramid1"/>
    <dgm:cxn modelId="{F52B88D6-A8C2-5D48-83F8-B1355F8A93AA}" type="presParOf" srcId="{FD31F5A5-7680-4C7A-91FB-24138E0D7CDC}" destId="{BA18687B-851F-47DE-8991-18650FF1E018}" srcOrd="3" destOrd="0" presId="urn:microsoft.com/office/officeart/2005/8/layout/pyramid1"/>
    <dgm:cxn modelId="{36038E97-4D62-8B41-A41A-DB7C1B8890C6}" type="presParOf" srcId="{BA18687B-851F-47DE-8991-18650FF1E018}" destId="{D9EA3055-42F1-4773-B6E1-4489FC8B1BD1}" srcOrd="0" destOrd="0" presId="urn:microsoft.com/office/officeart/2005/8/layout/pyramid1"/>
    <dgm:cxn modelId="{0316375A-0C62-6C43-9068-B92613FF4CD1}"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2E33F-1F56-0741-BEB5-BA7A022CAD66}">
      <dsp:nvSpPr>
        <dsp:cNvPr id="0" name=""/>
        <dsp:cNvSpPr/>
      </dsp:nvSpPr>
      <dsp:spPr>
        <a:xfrm>
          <a:off x="1945084" y="1168839"/>
          <a:ext cx="897731" cy="897731"/>
        </a:xfrm>
        <a:prstGeom prst="ellipse">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SA </a:t>
          </a:r>
          <a:r>
            <a:rPr lang="en-US" sz="1500" kern="1200" dirty="0" err="1" smtClean="0"/>
            <a:t>educ</a:t>
          </a:r>
          <a:r>
            <a:rPr lang="en-US" sz="1500" kern="1200" dirty="0" smtClean="0"/>
            <a:t> system</a:t>
          </a:r>
          <a:endParaRPr lang="en-US" sz="1500" kern="1200" dirty="0"/>
        </a:p>
      </dsp:txBody>
      <dsp:txXfrm>
        <a:off x="2076554" y="1300309"/>
        <a:ext cx="634791" cy="634791"/>
      </dsp:txXfrm>
    </dsp:sp>
    <dsp:sp modelId="{076254C2-7677-7C45-A23F-27A39CD4AD66}">
      <dsp:nvSpPr>
        <dsp:cNvPr id="0" name=""/>
        <dsp:cNvSpPr/>
      </dsp:nvSpPr>
      <dsp:spPr>
        <a:xfrm rot="16200000">
          <a:off x="2259240" y="1017254"/>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87214" y="1027394"/>
        <a:ext cx="13470" cy="13470"/>
      </dsp:txXfrm>
    </dsp:sp>
    <dsp:sp modelId="{EC9D7481-8B0D-3E4D-9F03-15080AD1CC91}">
      <dsp:nvSpPr>
        <dsp:cNvPr id="0" name=""/>
        <dsp:cNvSpPr/>
      </dsp:nvSpPr>
      <dsp:spPr>
        <a:xfrm>
          <a:off x="1945084" y="1688"/>
          <a:ext cx="897731" cy="897731"/>
        </a:xfrm>
        <a:prstGeom prst="ellipse">
          <a:avLst/>
        </a:prstGeom>
        <a:solidFill>
          <a:srgbClr val="92D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Language</a:t>
          </a:r>
          <a:endParaRPr lang="en-US" sz="1000" kern="1200" dirty="0"/>
        </a:p>
      </dsp:txBody>
      <dsp:txXfrm>
        <a:off x="2076554" y="133158"/>
        <a:ext cx="634791" cy="634791"/>
      </dsp:txXfrm>
    </dsp:sp>
    <dsp:sp modelId="{668288E5-1235-7347-93EA-B7687DBA6706}">
      <dsp:nvSpPr>
        <dsp:cNvPr id="0" name=""/>
        <dsp:cNvSpPr/>
      </dsp:nvSpPr>
      <dsp:spPr>
        <a:xfrm rot="19800000">
          <a:off x="2764631" y="1309042"/>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92605" y="1319181"/>
        <a:ext cx="13470" cy="13470"/>
      </dsp:txXfrm>
    </dsp:sp>
    <dsp:sp modelId="{6A515DCB-9E53-3D47-B671-030B0A26AEDC}">
      <dsp:nvSpPr>
        <dsp:cNvPr id="0" name=""/>
        <dsp:cNvSpPr/>
      </dsp:nvSpPr>
      <dsp:spPr>
        <a:xfrm>
          <a:off x="2955866" y="585263"/>
          <a:ext cx="897731" cy="897731"/>
        </a:xfrm>
        <a:prstGeom prst="ellipse">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Former department</a:t>
          </a:r>
          <a:endParaRPr lang="en-US" sz="1000" kern="1200" dirty="0"/>
        </a:p>
      </dsp:txBody>
      <dsp:txXfrm>
        <a:off x="3087336" y="716733"/>
        <a:ext cx="634791" cy="634791"/>
      </dsp:txXfrm>
    </dsp:sp>
    <dsp:sp modelId="{90A132BC-F623-BB40-8A78-6152E2933731}">
      <dsp:nvSpPr>
        <dsp:cNvPr id="0" name=""/>
        <dsp:cNvSpPr/>
      </dsp:nvSpPr>
      <dsp:spPr>
        <a:xfrm rot="1800000">
          <a:off x="2764631" y="1892617"/>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92605" y="1902757"/>
        <a:ext cx="13470" cy="13470"/>
      </dsp:txXfrm>
    </dsp:sp>
    <dsp:sp modelId="{0154D426-332D-8C4E-962C-91943D16CBFE}">
      <dsp:nvSpPr>
        <dsp:cNvPr id="0" name=""/>
        <dsp:cNvSpPr/>
      </dsp:nvSpPr>
      <dsp:spPr>
        <a:xfrm>
          <a:off x="2955866" y="1752414"/>
          <a:ext cx="897731" cy="897731"/>
        </a:xfrm>
        <a:prstGeom prst="ellipse">
          <a:avLst/>
        </a:prstGeom>
        <a:solidFill>
          <a:srgbClr val="7030A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Province</a:t>
          </a:r>
          <a:endParaRPr lang="en-US" sz="1000" kern="1200" dirty="0"/>
        </a:p>
      </dsp:txBody>
      <dsp:txXfrm>
        <a:off x="3087336" y="1883884"/>
        <a:ext cx="634791" cy="634791"/>
      </dsp:txXfrm>
    </dsp:sp>
    <dsp:sp modelId="{5A7C890E-64FC-AE4F-BAB1-CFDEC8180288}">
      <dsp:nvSpPr>
        <dsp:cNvPr id="0" name=""/>
        <dsp:cNvSpPr/>
      </dsp:nvSpPr>
      <dsp:spPr>
        <a:xfrm rot="5400000">
          <a:off x="2259240" y="2184405"/>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87214" y="2194544"/>
        <a:ext cx="13470" cy="13470"/>
      </dsp:txXfrm>
    </dsp:sp>
    <dsp:sp modelId="{59BF458E-E102-7546-9A93-8147EA65543E}">
      <dsp:nvSpPr>
        <dsp:cNvPr id="0" name=""/>
        <dsp:cNvSpPr/>
      </dsp:nvSpPr>
      <dsp:spPr>
        <a:xfrm>
          <a:off x="1945084" y="2335990"/>
          <a:ext cx="897731" cy="897731"/>
        </a:xfrm>
        <a:prstGeom prst="ellipse">
          <a:avLst/>
        </a:prstGeom>
        <a:solidFill>
          <a:srgbClr val="FFC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Quintile</a:t>
          </a:r>
          <a:endParaRPr lang="en-US" sz="1000" kern="1200" dirty="0"/>
        </a:p>
      </dsp:txBody>
      <dsp:txXfrm>
        <a:off x="2076554" y="2467460"/>
        <a:ext cx="634791" cy="634791"/>
      </dsp:txXfrm>
    </dsp:sp>
    <dsp:sp modelId="{5A00CE35-7390-3149-B00B-0DD839688D6E}">
      <dsp:nvSpPr>
        <dsp:cNvPr id="0" name=""/>
        <dsp:cNvSpPr/>
      </dsp:nvSpPr>
      <dsp:spPr>
        <a:xfrm rot="9000000">
          <a:off x="1753849" y="1892617"/>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881823" y="1902757"/>
        <a:ext cx="13470" cy="13470"/>
      </dsp:txXfrm>
    </dsp:sp>
    <dsp:sp modelId="{83DDB017-464C-E142-9B2C-C69F4D92D2DE}">
      <dsp:nvSpPr>
        <dsp:cNvPr id="0" name=""/>
        <dsp:cNvSpPr/>
      </dsp:nvSpPr>
      <dsp:spPr>
        <a:xfrm>
          <a:off x="934302" y="1752414"/>
          <a:ext cx="897731" cy="897731"/>
        </a:xfrm>
        <a:prstGeom prst="ellipse">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SES</a:t>
          </a:r>
          <a:endParaRPr lang="en-US" sz="1000" kern="1200" dirty="0"/>
        </a:p>
      </dsp:txBody>
      <dsp:txXfrm>
        <a:off x="1065772" y="1883884"/>
        <a:ext cx="634791" cy="634791"/>
      </dsp:txXfrm>
    </dsp:sp>
    <dsp:sp modelId="{1409AA31-92C6-EB4C-95D2-1CEBE6085459}">
      <dsp:nvSpPr>
        <dsp:cNvPr id="0" name=""/>
        <dsp:cNvSpPr/>
      </dsp:nvSpPr>
      <dsp:spPr>
        <a:xfrm rot="12600000">
          <a:off x="1753849" y="1309042"/>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881823" y="1319181"/>
        <a:ext cx="13470" cy="13470"/>
      </dsp:txXfrm>
    </dsp:sp>
    <dsp:sp modelId="{2B272033-E3BA-8248-8A10-41936FD64806}">
      <dsp:nvSpPr>
        <dsp:cNvPr id="0" name=""/>
        <dsp:cNvSpPr/>
      </dsp:nvSpPr>
      <dsp:spPr>
        <a:xfrm>
          <a:off x="934302" y="585263"/>
          <a:ext cx="897731" cy="897731"/>
        </a:xfrm>
        <a:prstGeom prst="ellipse">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Race</a:t>
          </a:r>
          <a:endParaRPr lang="en-US" sz="1000" kern="1200" dirty="0"/>
        </a:p>
      </dsp:txBody>
      <dsp:txXfrm>
        <a:off x="1065772" y="716733"/>
        <a:ext cx="634791" cy="6347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552" y="0"/>
          <a:ext cx="751143" cy="1982674"/>
        </a:xfrm>
        <a:prstGeom prst="trapezoid">
          <a:avLst>
            <a:gd name="adj" fmla="val 5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a:p>
        <a:p>
          <a:pPr lvl="0" algn="ctr" defTabSz="1600200">
            <a:lnSpc>
              <a:spcPct val="90000"/>
            </a:lnSpc>
            <a:spcBef>
              <a:spcPct val="0"/>
            </a:spcBef>
            <a:spcAft>
              <a:spcPct val="35000"/>
            </a:spcAft>
          </a:pPr>
          <a:r>
            <a:rPr lang="en-ZA" sz="1800" b="1" kern="1200" dirty="0">
              <a:solidFill>
                <a:schemeClr val="bg1"/>
              </a:solidFill>
            </a:rPr>
            <a:t>15%</a:t>
          </a:r>
        </a:p>
        <a:p>
          <a:pPr lvl="0" algn="ctr" defTabSz="1600200">
            <a:lnSpc>
              <a:spcPct val="90000"/>
            </a:lnSpc>
            <a:spcBef>
              <a:spcPct val="0"/>
            </a:spcBef>
            <a:spcAft>
              <a:spcPct val="35000"/>
            </a:spcAft>
          </a:pPr>
          <a:r>
            <a:rPr lang="en-ZA" sz="700" b="1" kern="1200" dirty="0">
              <a:solidFill>
                <a:schemeClr val="bg1"/>
              </a:solidFill>
            </a:rPr>
            <a:t>Legislators, managers, </a:t>
          </a:r>
          <a:r>
            <a:rPr lang="en-ZA" sz="700" b="1" kern="1200" dirty="0" err="1">
              <a:solidFill>
                <a:schemeClr val="bg1"/>
              </a:solidFill>
            </a:rPr>
            <a:t>assoc</a:t>
          </a:r>
          <a:r>
            <a:rPr lang="en-ZA" sz="700" b="1" kern="1200" dirty="0">
              <a:solidFill>
                <a:schemeClr val="bg1"/>
              </a:solidFill>
            </a:rPr>
            <a:t> professionals</a:t>
          </a:r>
          <a:endParaRPr lang="en-ZA" sz="100" b="1" kern="1200" dirty="0">
            <a:solidFill>
              <a:schemeClr val="bg1"/>
            </a:solidFill>
          </a:endParaRPr>
        </a:p>
      </dsp:txBody>
      <dsp:txXfrm>
        <a:off x="740552" y="0"/>
        <a:ext cx="751143" cy="1982674"/>
      </dsp:txXfrm>
    </dsp:sp>
    <dsp:sp modelId="{3030949F-5DAF-1F40-B4D0-84FF1FABAA00}">
      <dsp:nvSpPr>
        <dsp:cNvPr id="0" name=""/>
        <dsp:cNvSpPr/>
      </dsp:nvSpPr>
      <dsp:spPr>
        <a:xfrm>
          <a:off x="430769" y="1982674"/>
          <a:ext cx="1370709" cy="1635369"/>
        </a:xfrm>
        <a:prstGeom prst="trapezoid">
          <a:avLst>
            <a:gd name="adj" fmla="val 226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rPr>
            <a:t>Semi-Skilled (32%)</a:t>
          </a:r>
        </a:p>
        <a:p>
          <a:pPr lvl="0" algn="ctr" defTabSz="711200">
            <a:lnSpc>
              <a:spcPct val="90000"/>
            </a:lnSpc>
            <a:spcBef>
              <a:spcPct val="0"/>
            </a:spcBef>
            <a:spcAft>
              <a:spcPct val="35000"/>
            </a:spcAft>
          </a:pPr>
          <a:r>
            <a:rPr lang="en-US" sz="600" kern="1200" dirty="0">
              <a:solidFill>
                <a:schemeClr val="bg1"/>
              </a:solidFill>
            </a:rPr>
            <a:t>Clerks, service workers, shop personnel, skilled </a:t>
          </a:r>
          <a:r>
            <a:rPr lang="en-US" sz="600" kern="1200" dirty="0" err="1">
              <a:solidFill>
                <a:schemeClr val="bg1"/>
              </a:solidFill>
            </a:rPr>
            <a:t>agric</a:t>
          </a:r>
          <a:r>
            <a:rPr lang="en-US" sz="600" kern="1200" dirty="0">
              <a:solidFill>
                <a:schemeClr val="bg1"/>
              </a:solidFill>
            </a:rPr>
            <a:t>/fishery workers, plant and machinery operators)</a:t>
          </a:r>
        </a:p>
      </dsp:txBody>
      <dsp:txXfrm>
        <a:off x="670643" y="1982674"/>
        <a:ext cx="890960" cy="1635369"/>
      </dsp:txXfrm>
    </dsp:sp>
    <dsp:sp modelId="{BAE3347D-F78F-4227-B054-5BC36A596218}">
      <dsp:nvSpPr>
        <dsp:cNvPr id="0" name=""/>
        <dsp:cNvSpPr/>
      </dsp:nvSpPr>
      <dsp:spPr>
        <a:xfrm>
          <a:off x="296363" y="3618043"/>
          <a:ext cx="1639520" cy="709539"/>
        </a:xfrm>
        <a:prstGeom prst="trapezoid">
          <a:avLst>
            <a:gd name="adj" fmla="val 18943"/>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a:solidFill>
                <a:schemeClr val="bg1"/>
              </a:solidFill>
            </a:rPr>
            <a:t>Unskilled</a:t>
          </a:r>
        </a:p>
        <a:p>
          <a:pPr lvl="0" algn="ctr" defTabSz="533400">
            <a:lnSpc>
              <a:spcPct val="90000"/>
            </a:lnSpc>
            <a:spcBef>
              <a:spcPct val="0"/>
            </a:spcBef>
            <a:spcAft>
              <a:spcPct val="35000"/>
            </a:spcAft>
          </a:pPr>
          <a:r>
            <a:rPr lang="en-ZA" sz="1200" b="1" kern="1200" dirty="0">
              <a:solidFill>
                <a:schemeClr val="bg1"/>
              </a:solidFill>
            </a:rPr>
            <a:t>(18%)</a:t>
          </a:r>
        </a:p>
        <a:p>
          <a:pPr lvl="0" algn="ctr" defTabSz="533400">
            <a:lnSpc>
              <a:spcPct val="90000"/>
            </a:lnSpc>
            <a:spcBef>
              <a:spcPct val="0"/>
            </a:spcBef>
            <a:spcAft>
              <a:spcPct val="35000"/>
            </a:spcAft>
          </a:pPr>
          <a:r>
            <a:rPr lang="en-ZA" sz="600" b="0" kern="1200" dirty="0">
              <a:solidFill>
                <a:schemeClr val="bg1"/>
              </a:solidFill>
            </a:rPr>
            <a:t>Elementary occupations &amp; domestic workers</a:t>
          </a:r>
        </a:p>
      </dsp:txBody>
      <dsp:txXfrm>
        <a:off x="583279" y="3618043"/>
        <a:ext cx="1065688" cy="709539"/>
      </dsp:txXfrm>
    </dsp:sp>
    <dsp:sp modelId="{D9EA3055-42F1-4773-B6E1-4489FC8B1BD1}">
      <dsp:nvSpPr>
        <dsp:cNvPr id="0" name=""/>
        <dsp:cNvSpPr/>
      </dsp:nvSpPr>
      <dsp:spPr>
        <a:xfrm>
          <a:off x="0" y="4327582"/>
          <a:ext cx="2232248" cy="1564528"/>
        </a:xfrm>
        <a:prstGeom prst="trapezoid">
          <a:avLst>
            <a:gd name="adj" fmla="val 18943"/>
          </a:avLst>
        </a:prstGeom>
        <a:solidFill>
          <a:srgbClr val="561F1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a:solidFill>
                <a:schemeClr val="bg1"/>
              </a:solidFill>
            </a:rPr>
            <a:t>Unemployed</a:t>
          </a:r>
        </a:p>
        <a:p>
          <a:pPr lvl="0" algn="ctr" defTabSz="622300">
            <a:lnSpc>
              <a:spcPct val="90000"/>
            </a:lnSpc>
            <a:spcBef>
              <a:spcPct val="0"/>
            </a:spcBef>
            <a:spcAft>
              <a:spcPct val="35000"/>
            </a:spcAft>
          </a:pPr>
          <a:endParaRPr lang="en-ZA" sz="1400" b="1" kern="1200" dirty="0">
            <a:solidFill>
              <a:schemeClr val="bg1"/>
            </a:solidFill>
          </a:endParaRPr>
        </a:p>
        <a:p>
          <a:pPr lvl="0" algn="ctr" defTabSz="622300">
            <a:lnSpc>
              <a:spcPct val="90000"/>
            </a:lnSpc>
            <a:spcBef>
              <a:spcPct val="0"/>
            </a:spcBef>
            <a:spcAft>
              <a:spcPct val="35000"/>
            </a:spcAft>
          </a:pPr>
          <a:r>
            <a:rPr lang="en-ZA" sz="1400" b="1" kern="1200" dirty="0">
              <a:solidFill>
                <a:schemeClr val="bg1"/>
              </a:solidFill>
            </a:rPr>
            <a:t>(Broad - 35%)</a:t>
          </a:r>
          <a:endParaRPr lang="en-ZA" sz="7200" b="1" kern="1200" dirty="0">
            <a:solidFill>
              <a:schemeClr val="bg1"/>
            </a:solidFill>
          </a:endParaRPr>
        </a:p>
      </dsp:txBody>
      <dsp:txXfrm>
        <a:off x="390643" y="4327582"/>
        <a:ext cx="1450961" cy="156452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77335-E03C-8D44-900B-2D4D716A9AFE}" type="datetimeFigureOut">
              <a:rPr lang="en-US" smtClean="0"/>
              <a:t>7/27/18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F00E7-1DAF-7747-93EA-840F1ED9E759}" type="slidenum">
              <a:rPr lang="en-US" smtClean="0"/>
              <a:t>‹#›</a:t>
            </a:fld>
            <a:endParaRPr lang="en-US"/>
          </a:p>
        </p:txBody>
      </p:sp>
    </p:spTree>
    <p:extLst>
      <p:ext uri="{BB962C8B-B14F-4D97-AF65-F5344CB8AC3E}">
        <p14:creationId xmlns:p14="http://schemas.microsoft.com/office/powerpoint/2010/main" val="1973009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78BA28C3-D03E-E840-B5B5-ABD4B91DB1CD}" type="slidenum">
              <a:rPr lang="en-US" altLang="x-none"/>
              <a:pPr/>
              <a:t>22</a:t>
            </a:fld>
            <a:endParaRPr lang="en-US" altLang="x-none"/>
          </a:p>
        </p:txBody>
      </p:sp>
    </p:spTree>
    <p:extLst>
      <p:ext uri="{BB962C8B-B14F-4D97-AF65-F5344CB8AC3E}">
        <p14:creationId xmlns:p14="http://schemas.microsoft.com/office/powerpoint/2010/main" val="760105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40</a:t>
            </a:r>
            <a:r>
              <a:rPr lang="en-US" baseline="0" dirty="0"/>
              <a:t> words in 60s = 1,5s/word</a:t>
            </a:r>
          </a:p>
          <a:p>
            <a:r>
              <a:rPr lang="en-US" baseline="0" dirty="0"/>
              <a:t>130 words in 60s = 0,46s/word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27</a:t>
            </a:fld>
            <a:endParaRPr lang="en-US"/>
          </a:p>
        </p:txBody>
      </p:sp>
    </p:spTree>
    <p:extLst>
      <p:ext uri="{BB962C8B-B14F-4D97-AF65-F5344CB8AC3E}">
        <p14:creationId xmlns:p14="http://schemas.microsoft.com/office/powerpoint/2010/main" val="1730245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www.brakkies.co.za</a:t>
            </a:r>
            <a:r>
              <a:rPr lang="en-US" dirty="0" smtClean="0"/>
              <a:t>/</a:t>
            </a:r>
            <a:r>
              <a:rPr lang="en-US" dirty="0" err="1" smtClean="0"/>
              <a:t>wp</a:t>
            </a:r>
            <a:r>
              <a:rPr lang="en-US" dirty="0" smtClean="0"/>
              <a:t>-content/uploads/2017/03/Schoolfees-Circular-2018.pdf  http://</a:t>
            </a:r>
            <a:r>
              <a:rPr lang="en-US" dirty="0" err="1" smtClean="0"/>
              <a:t>www.rondebosch.com</a:t>
            </a:r>
            <a:r>
              <a:rPr lang="en-US" dirty="0" smtClean="0"/>
              <a:t>/prep/admissions/</a:t>
            </a:r>
            <a:r>
              <a:rPr lang="en-US" dirty="0" err="1" smtClean="0"/>
              <a:t>fees.php</a:t>
            </a:r>
            <a:r>
              <a:rPr lang="en-US" dirty="0" smtClean="0"/>
              <a:t>  http://</a:t>
            </a:r>
            <a:r>
              <a:rPr lang="en-US" dirty="0" err="1" smtClean="0"/>
              <a:t>www.dekuilen.com</a:t>
            </a:r>
            <a:r>
              <a:rPr lang="en-US" dirty="0" smtClean="0"/>
              <a:t>/files/</a:t>
            </a:r>
            <a:r>
              <a:rPr lang="en-US" dirty="0" err="1" smtClean="0"/>
              <a:t>dekuilen-schoolfees-letter.pdf</a:t>
            </a:r>
            <a:r>
              <a:rPr lang="en-US" dirty="0" smtClean="0"/>
              <a:t> </a:t>
            </a:r>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50</a:t>
            </a:fld>
            <a:endParaRPr lang="en-US"/>
          </a:p>
        </p:txBody>
      </p:sp>
    </p:spTree>
    <p:extLst>
      <p:ext uri="{BB962C8B-B14F-4D97-AF65-F5344CB8AC3E}">
        <p14:creationId xmlns:p14="http://schemas.microsoft.com/office/powerpoint/2010/main" val="1545903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err="1" smtClean="0">
                <a:solidFill>
                  <a:schemeClr val="tx1"/>
                </a:solidFill>
                <a:effectLst/>
                <a:latin typeface="+mn-lt"/>
                <a:ea typeface="+mn-ea"/>
                <a:cs typeface="+mn-cs"/>
              </a:rPr>
              <a:t>Mweli</a:t>
            </a:r>
            <a:r>
              <a:rPr lang="en-US" sz="1200" kern="1200" dirty="0" smtClean="0">
                <a:solidFill>
                  <a:schemeClr val="tx1"/>
                </a:solidFill>
                <a:effectLst/>
                <a:latin typeface="+mn-lt"/>
                <a:ea typeface="+mn-ea"/>
                <a:cs typeface="+mn-cs"/>
              </a:rPr>
              <a:t>, M. (2018). </a:t>
            </a:r>
            <a:r>
              <a:rPr lang="en-US" sz="1200" i="1" kern="1200" dirty="0" smtClean="0">
                <a:solidFill>
                  <a:schemeClr val="tx1"/>
                </a:solidFill>
                <a:effectLst/>
                <a:latin typeface="+mn-lt"/>
                <a:ea typeface="+mn-ea"/>
                <a:cs typeface="+mn-cs"/>
              </a:rPr>
              <a:t>Basic Education’s Role in Tackling Poverty. </a:t>
            </a:r>
            <a:r>
              <a:rPr lang="en-US" sz="1200" kern="1200" dirty="0" smtClean="0">
                <a:solidFill>
                  <a:schemeClr val="tx1"/>
                </a:solidFill>
                <a:effectLst/>
                <a:latin typeface="+mn-lt"/>
                <a:ea typeface="+mn-ea"/>
                <a:cs typeface="+mn-cs"/>
              </a:rPr>
              <a:t>Basic Education Matters (2018: 1). Journal of the Department of Basic Education.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2F00E7-1DAF-7747-93EA-840F1ED9E759}" type="slidenum">
              <a:rPr lang="en-US" smtClean="0"/>
              <a:t>51</a:t>
            </a:fld>
            <a:endParaRPr lang="en-US"/>
          </a:p>
        </p:txBody>
      </p:sp>
    </p:spTree>
    <p:extLst>
      <p:ext uri="{BB962C8B-B14F-4D97-AF65-F5344CB8AC3E}">
        <p14:creationId xmlns:p14="http://schemas.microsoft.com/office/powerpoint/2010/main" val="1482396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52</a:t>
            </a:fld>
            <a:endParaRPr lang="en-US"/>
          </a:p>
        </p:txBody>
      </p:sp>
    </p:spTree>
    <p:extLst>
      <p:ext uri="{BB962C8B-B14F-4D97-AF65-F5344CB8AC3E}">
        <p14:creationId xmlns:p14="http://schemas.microsoft.com/office/powerpoint/2010/main" val="1041176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x-none">
                <a:ea typeface="MS PGothic" charset="-128"/>
              </a:rPr>
              <a:t>The QLFS classifies professions as follows: Highly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D400D046-F968-534E-A518-4DF9FD8372DF}" type="slidenum">
              <a:rPr lang="en-ZA" altLang="x-none"/>
              <a:pPr/>
              <a:t>54</a:t>
            </a:fld>
            <a:endParaRPr lang="en-ZA" altLang="x-none"/>
          </a:p>
        </p:txBody>
      </p:sp>
    </p:spTree>
    <p:extLst>
      <p:ext uri="{BB962C8B-B14F-4D97-AF65-F5344CB8AC3E}">
        <p14:creationId xmlns:p14="http://schemas.microsoft.com/office/powerpoint/2010/main" val="732084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57</a:t>
            </a:fld>
            <a:endParaRPr lang="en-ZA"/>
          </a:p>
        </p:txBody>
      </p:sp>
    </p:spTree>
    <p:extLst>
      <p:ext uri="{BB962C8B-B14F-4D97-AF65-F5344CB8AC3E}">
        <p14:creationId xmlns:p14="http://schemas.microsoft.com/office/powerpoint/2010/main" val="1429902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629660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59</a:t>
            </a:fld>
            <a:endParaRPr lang="en-ZA"/>
          </a:p>
        </p:txBody>
      </p:sp>
    </p:spTree>
    <p:extLst>
      <p:ext uri="{BB962C8B-B14F-4D97-AF65-F5344CB8AC3E}">
        <p14:creationId xmlns:p14="http://schemas.microsoft.com/office/powerpoint/2010/main" val="781082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725479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2018</a:t>
            </a:r>
            <a:r>
              <a:rPr lang="en-US" baseline="0" dirty="0" smtClean="0"/>
              <a:t> DBE report on GHS - https://</a:t>
            </a:r>
            <a:r>
              <a:rPr lang="en-US" baseline="0" dirty="0" err="1" smtClean="0"/>
              <a:t>www.education.gov.za</a:t>
            </a:r>
            <a:r>
              <a:rPr lang="en-US" baseline="0" dirty="0" smtClean="0"/>
              <a:t>/</a:t>
            </a:r>
            <a:r>
              <a:rPr lang="en-US" baseline="0" dirty="0" err="1" smtClean="0"/>
              <a:t>LinkClick.aspx?fileticket</a:t>
            </a:r>
            <a:r>
              <a:rPr lang="en-US" baseline="0" dirty="0" smtClean="0"/>
              <a:t>=qt02-dal3BE%3D&amp;tabid=92&amp;portalid=0&amp;mid=4362&amp;forcedownload=true </a:t>
            </a:r>
            <a:endParaRPr lang="en-US" dirty="0" smtClean="0"/>
          </a:p>
          <a:p>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61</a:t>
            </a:fld>
            <a:endParaRPr lang="en-US"/>
          </a:p>
        </p:txBody>
      </p:sp>
    </p:spTree>
    <p:extLst>
      <p:ext uri="{BB962C8B-B14F-4D97-AF65-F5344CB8AC3E}">
        <p14:creationId xmlns:p14="http://schemas.microsoft.com/office/powerpoint/2010/main" val="1844641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2018</a:t>
            </a:r>
            <a:r>
              <a:rPr lang="en-US" baseline="0" dirty="0" smtClean="0"/>
              <a:t> DBE report on GHS - https://</a:t>
            </a:r>
            <a:r>
              <a:rPr lang="en-US" baseline="0" dirty="0" err="1" smtClean="0"/>
              <a:t>www.education.gov.za</a:t>
            </a:r>
            <a:r>
              <a:rPr lang="en-US" baseline="0" dirty="0" smtClean="0"/>
              <a:t>/</a:t>
            </a:r>
            <a:r>
              <a:rPr lang="en-US" baseline="0" dirty="0" err="1" smtClean="0"/>
              <a:t>LinkClick.aspx?fileticket</a:t>
            </a:r>
            <a:r>
              <a:rPr lang="en-US" baseline="0" dirty="0" smtClean="0"/>
              <a:t>=qt02-dal3BE%3D&amp;tabid=92&amp;portalid=0&amp;mid=4362&amp;forcedownload=true </a:t>
            </a:r>
            <a:endParaRPr lang="en-US" dirty="0" smtClean="0"/>
          </a:p>
          <a:p>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62</a:t>
            </a:fld>
            <a:endParaRPr lang="en-US"/>
          </a:p>
        </p:txBody>
      </p:sp>
    </p:spTree>
    <p:extLst>
      <p:ext uri="{BB962C8B-B14F-4D97-AF65-F5344CB8AC3E}">
        <p14:creationId xmlns:p14="http://schemas.microsoft.com/office/powerpoint/2010/main" val="1420049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2018</a:t>
            </a:r>
            <a:r>
              <a:rPr lang="en-US" baseline="0" dirty="0" smtClean="0"/>
              <a:t> DBE report on GHS - https://</a:t>
            </a:r>
            <a:r>
              <a:rPr lang="en-US" baseline="0" dirty="0" err="1" smtClean="0"/>
              <a:t>www.education.gov.za</a:t>
            </a:r>
            <a:r>
              <a:rPr lang="en-US" baseline="0" dirty="0" smtClean="0"/>
              <a:t>/</a:t>
            </a:r>
            <a:r>
              <a:rPr lang="en-US" baseline="0" dirty="0" err="1" smtClean="0"/>
              <a:t>LinkClick.aspx?fileticket</a:t>
            </a:r>
            <a:r>
              <a:rPr lang="en-US" baseline="0" dirty="0" smtClean="0"/>
              <a:t>=qt02-dal3BE%3D&amp;tabid=92&amp;portalid=0&amp;mid=4362&amp;forcedownload=true </a:t>
            </a:r>
            <a:endParaRPr lang="en-US" dirty="0" smtClean="0"/>
          </a:p>
          <a:p>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63</a:t>
            </a:fld>
            <a:endParaRPr lang="en-US"/>
          </a:p>
        </p:txBody>
      </p:sp>
    </p:spTree>
    <p:extLst>
      <p:ext uri="{BB962C8B-B14F-4D97-AF65-F5344CB8AC3E}">
        <p14:creationId xmlns:p14="http://schemas.microsoft.com/office/powerpoint/2010/main" val="512780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tLang="x-none">
                <a:ea typeface="MS PGothic" charset="-128"/>
              </a:rPr>
              <a:t>Taylor, N., &amp; Reddi, B. (2013). Writing and learning mathematics. In N. Taylor, S. Van der Berg, &amp; T. Mabogoane, </a:t>
            </a:r>
            <a:r>
              <a:rPr lang="en-ZA" altLang="x-none" i="1">
                <a:ea typeface="MS PGothic" charset="-128"/>
              </a:rPr>
              <a:t>Creating Effective Schools.</a:t>
            </a:r>
            <a:r>
              <a:rPr lang="en-ZA" altLang="x-none">
                <a:ea typeface="MS PGothic" charset="-128"/>
              </a:rPr>
              <a:t> Cape Town: Pearson.</a:t>
            </a:r>
          </a:p>
          <a:p>
            <a:endParaRPr lang="en-ZA" altLang="x-none">
              <a:ea typeface="MS PGothic" charset="-128"/>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42A41386-9CAA-3C44-934D-CAFBA86B9169}" type="slidenum">
              <a:rPr lang="en-ZA" altLang="x-none"/>
              <a:pPr/>
              <a:t>64</a:t>
            </a:fld>
            <a:endParaRPr lang="en-ZA" altLang="x-none"/>
          </a:p>
        </p:txBody>
      </p:sp>
    </p:spTree>
    <p:extLst>
      <p:ext uri="{BB962C8B-B14F-4D97-AF65-F5344CB8AC3E}">
        <p14:creationId xmlns:p14="http://schemas.microsoft.com/office/powerpoint/2010/main" val="554874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two sources for the data:  the main one is the PSCBC – Public Service Co-</a:t>
            </a:r>
            <a:r>
              <a:rPr lang="en-US" dirty="0" err="1" smtClean="0"/>
              <a:t>ordinating</a:t>
            </a:r>
            <a:r>
              <a:rPr lang="en-US" dirty="0" smtClean="0"/>
              <a:t> Bargaining Council (this is the forum where all of the public sector unions, including educator unions, bargain with the State on matters of mutual interest) And secondly the ELRC – Education Labour Relations Council (this is specifically for educator unions and the DBE to negotiate on matters not part of the PSCBC).  Both conduct audits on an annual basis.  These are not without errors!  I tried to correct one or two of the significant figures and as indicated added in the </a:t>
            </a:r>
            <a:r>
              <a:rPr lang="en-US" dirty="0" err="1" smtClean="0"/>
              <a:t>Ind</a:t>
            </a:r>
            <a:r>
              <a:rPr lang="en-US" dirty="0" smtClean="0"/>
              <a:t> </a:t>
            </a:r>
            <a:r>
              <a:rPr lang="en-US" dirty="0" err="1" smtClean="0"/>
              <a:t>Sch</a:t>
            </a:r>
            <a:r>
              <a:rPr lang="en-US" dirty="0" smtClean="0"/>
              <a:t> and SGB members for NAPTOSA.  SAOU may have about 2000 such members in addition to their State employed members (not certain of this though).</a:t>
            </a:r>
          </a:p>
          <a:p>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65</a:t>
            </a:fld>
            <a:endParaRPr lang="en-US"/>
          </a:p>
        </p:txBody>
      </p:sp>
    </p:spTree>
    <p:extLst>
      <p:ext uri="{BB962C8B-B14F-4D97-AF65-F5344CB8AC3E}">
        <p14:creationId xmlns:p14="http://schemas.microsoft.com/office/powerpoint/2010/main" val="229599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b="1">
                <a:latin typeface="Helvetica" charset="0"/>
                <a:ea typeface="Helvetica" charset="0"/>
                <a:cs typeface="Helvetica"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Helvetica" charset="0"/>
                <a:ea typeface="Helvetica" charset="0"/>
                <a:cs typeface="Helvetica"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DB6274-6348-8841-903B-99F5A36104F0}" type="datetime1">
              <a:rPr lang="en-ZA" smtClean="0"/>
              <a:t>2018/07/27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88175"/>
            <a:ext cx="7886700" cy="976072"/>
          </a:xfrm>
        </p:spPr>
        <p:txBody>
          <a:bodyPr/>
          <a:lstStyle>
            <a:lvl1pPr>
              <a:defRPr b="1">
                <a:latin typeface="Helvetica" charset="0"/>
                <a:ea typeface="Helvetica" charset="0"/>
                <a:cs typeface="Helvetica" charset="0"/>
              </a:defRPr>
            </a:lvl1pPr>
          </a:lstStyle>
          <a:p>
            <a:r>
              <a:rPr lang="en-US" dirty="0" smtClean="0"/>
              <a:t>Click to edit Master title</a:t>
            </a:r>
            <a:endParaRPr lang="en-US" dirty="0"/>
          </a:p>
        </p:txBody>
      </p:sp>
      <p:sp>
        <p:nvSpPr>
          <p:cNvPr id="3" name="Content Placeholder 2"/>
          <p:cNvSpPr>
            <a:spLocks noGrp="1"/>
          </p:cNvSpPr>
          <p:nvPr>
            <p:ph idx="1"/>
          </p:nvPr>
        </p:nvSpPr>
        <p:spPr>
          <a:xfrm>
            <a:off x="628650" y="1543291"/>
            <a:ext cx="7886700" cy="4630383"/>
          </a:xfrm>
        </p:spPr>
        <p:txBody>
          <a:bodyPr/>
          <a:lstStyle>
            <a:lvl1pPr>
              <a:defRPr>
                <a:latin typeface="Helvetica" charset="0"/>
                <a:ea typeface="Helvetica" charset="0"/>
                <a:cs typeface="Helvetica" charset="0"/>
              </a:defRPr>
            </a:lvl1pPr>
            <a:lvl2pPr>
              <a:defRPr>
                <a:latin typeface="Helvetica" charset="0"/>
                <a:ea typeface="Helvetica" charset="0"/>
                <a:cs typeface="Helvetica" charset="0"/>
              </a:defRPr>
            </a:lvl2pPr>
            <a:lvl3pPr>
              <a:defRPr>
                <a:latin typeface="Helvetica" charset="0"/>
                <a:ea typeface="Helvetica" charset="0"/>
                <a:cs typeface="Helvetica" charset="0"/>
              </a:defRPr>
            </a:lvl3pPr>
            <a:lvl4pPr>
              <a:defRPr>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FB186D-032F-0645-A1E0-EC103D236F24}" type="datetime1">
              <a:rPr lang="en-ZA" smtClean="0"/>
              <a:t>2018/07/27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pic>
        <p:nvPicPr>
          <p:cNvPr id="7" name="Picture 21" descr="G:\CPTMAC2\UNIVERSITEIT STELLENBOSCH\US144F~1\pc templates\makup\leaf.gif"/>
          <p:cNvPicPr>
            <a:picLocks noChangeAspect="1" noChangeArrowheads="1"/>
          </p:cNvPicPr>
          <p:nvPr userDrawn="1"/>
        </p:nvPicPr>
        <p:blipFill>
          <a:blip r:embed="rId2" cstate="print"/>
          <a:srcRect/>
          <a:stretch>
            <a:fillRect/>
          </a:stretch>
        </p:blipFill>
        <p:spPr bwMode="auto">
          <a:xfrm>
            <a:off x="8267700" y="1126248"/>
            <a:ext cx="495300" cy="320675"/>
          </a:xfrm>
          <a:prstGeom prst="rect">
            <a:avLst/>
          </a:prstGeom>
          <a:noFill/>
        </p:spPr>
      </p:pic>
      <p:grpSp>
        <p:nvGrpSpPr>
          <p:cNvPr id="8" name="Group 31"/>
          <p:cNvGrpSpPr>
            <a:grpSpLocks/>
          </p:cNvGrpSpPr>
          <p:nvPr userDrawn="1"/>
        </p:nvGrpSpPr>
        <p:grpSpPr bwMode="auto">
          <a:xfrm>
            <a:off x="628650" y="-1149984"/>
            <a:ext cx="7296150" cy="2436570"/>
            <a:chOff x="768" y="3696"/>
            <a:chExt cx="4224" cy="2436570"/>
          </a:xfrm>
        </p:grpSpPr>
        <p:sp>
          <p:nvSpPr>
            <p:cNvPr id="9" name="Line 22"/>
            <p:cNvSpPr>
              <a:spLocks noChangeShapeType="1"/>
            </p:cNvSpPr>
            <p:nvPr userDrawn="1"/>
          </p:nvSpPr>
          <p:spPr bwMode="auto">
            <a:xfrm>
              <a:off x="768" y="2440266"/>
              <a:ext cx="4224" cy="0"/>
            </a:xfrm>
            <a:prstGeom prst="line">
              <a:avLst/>
            </a:prstGeom>
            <a:noFill/>
            <a:ln w="12700" cap="sq">
              <a:solidFill>
                <a:schemeClr val="bg1">
                  <a:lumMod val="85000"/>
                </a:schemeClr>
              </a:solidFill>
              <a:round/>
              <a:headEnd type="none" w="sm" len="sm"/>
              <a:tailEnd type="none" w="sm" len="sm"/>
            </a:ln>
            <a:effectLst/>
          </p:spPr>
          <p:txBody>
            <a:bodyPr/>
            <a:lstStyle/>
            <a:p>
              <a:endParaRPr lang="en-US"/>
            </a:p>
          </p:txBody>
        </p:sp>
        <p:sp>
          <p:nvSpPr>
            <p:cNvPr id="10" name="Rectangle 30"/>
            <p:cNvSpPr>
              <a:spLocks noChangeArrowheads="1"/>
            </p:cNvSpPr>
            <p:nvPr userDrawn="1"/>
          </p:nvSpPr>
          <p:spPr bwMode="auto">
            <a:xfrm>
              <a:off x="2688" y="3696"/>
              <a:ext cx="384" cy="240"/>
            </a:xfrm>
            <a:prstGeom prst="rect">
              <a:avLst/>
            </a:prstGeom>
            <a:solidFill>
              <a:srgbClr val="FFFFFF"/>
            </a:solidFill>
            <a:ln w="12700" cap="sq">
              <a:noFill/>
              <a:miter lim="800000"/>
              <a:headEnd type="none" w="sm" len="sm"/>
              <a:tailEnd type="none" w="sm" len="sm"/>
            </a:ln>
            <a:effectLst/>
          </p:spPr>
          <p:txBody>
            <a:bodyPr wrap="none" anchor="ctr"/>
            <a:lstStyle/>
            <a:p>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9CEAF-3393-B44C-8670-A421EECF03B3}" type="datetime1">
              <a:rPr lang="en-ZA" smtClean="0"/>
              <a:t>2018/07/27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DDF0A7-31D0-D440-905B-D17B1E22B37B}" type="datetime1">
              <a:rPr lang="en-ZA" smtClean="0"/>
              <a:t>2018/07/27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F74B32-6FC5-8E40-8E1F-4EDDD6B09260}" type="datetime1">
              <a:rPr lang="en-ZA" smtClean="0"/>
              <a:t>2018/07/27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FD718E3-F389-E44F-9515-A0019226A301}" type="datetime1">
              <a:rPr lang="en-ZA" smtClean="0"/>
              <a:t>2018/07/27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79DA5E-1760-7746-9532-B72AFB606F16}" type="datetime1">
              <a:rPr lang="en-ZA" smtClean="0"/>
              <a:t>2018/07/27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E8103-DE14-FC49-A750-453F351E51EA}" type="datetime1">
              <a:rPr lang="en-ZA" smtClean="0"/>
              <a:t>2018/07/27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3A643-41B2-A142-B751-AB555ED61247}" type="datetime1">
              <a:rPr lang="en-ZA" smtClean="0"/>
              <a:t>2018/07/27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FC44D-B708-DE4D-82B3-1666C2402BAA}" type="datetime1">
              <a:rPr lang="en-ZA" smtClean="0"/>
              <a:t>2018/07/27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243CEC-D923-F64B-B3D8-9FD77EC79043}" type="datetime1">
              <a:rPr lang="en-ZA" smtClean="0"/>
              <a:t>2018/07/27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5" name="Rounded Rectangle 16"/>
          <p:cNvSpPr/>
          <p:nvPr userDrawn="1"/>
        </p:nvSpPr>
        <p:spPr>
          <a:xfrm>
            <a:off x="8636000" y="6302375"/>
            <a:ext cx="258763"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1013">
              <a:solidFill>
                <a:schemeClr val="bg1">
                  <a:lumMod val="50000"/>
                </a:schemeClr>
              </a:solidFill>
            </a:endParaRPr>
          </a:p>
        </p:txBody>
      </p:sp>
      <p:sp>
        <p:nvSpPr>
          <p:cNvPr id="6" name="Rectangle 5"/>
          <p:cNvSpPr/>
          <p:nvPr userDrawn="1"/>
        </p:nvSpPr>
        <p:spPr>
          <a:xfrm>
            <a:off x="487363" y="1016000"/>
            <a:ext cx="481012" cy="46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endParaRPr lang="id-ID" sz="1013" dirty="0">
              <a:solidFill>
                <a:srgbClr val="118CE7"/>
              </a:solidFill>
            </a:endParaRPr>
          </a:p>
        </p:txBody>
      </p:sp>
      <p:sp>
        <p:nvSpPr>
          <p:cNvPr id="16" name="Picture Placeholder 3"/>
          <p:cNvSpPr>
            <a:spLocks noGrp="1"/>
          </p:cNvSpPr>
          <p:nvPr>
            <p:ph type="pic" sz="quarter" idx="22"/>
          </p:nvPr>
        </p:nvSpPr>
        <p:spPr>
          <a:xfrm>
            <a:off x="3106807" y="2277376"/>
            <a:ext cx="2978944" cy="2233611"/>
          </a:xfrm>
          <a:prstGeom prst="rect">
            <a:avLst/>
          </a:prstGeom>
          <a:solidFill>
            <a:srgbClr val="D9D9D9"/>
          </a:solidFill>
        </p:spPr>
        <p:txBody>
          <a:bodyPr/>
          <a:lstStyle>
            <a:lvl1pPr marL="0" indent="0">
              <a:buNone/>
              <a:defRPr/>
            </a:lvl1pPr>
          </a:lstStyle>
          <a:p>
            <a:pPr lvl="0"/>
            <a:endParaRPr lang="id-ID" noProof="0" dirty="0"/>
          </a:p>
        </p:txBody>
      </p:sp>
      <p:sp>
        <p:nvSpPr>
          <p:cNvPr id="11" name="Text Placeholder 10"/>
          <p:cNvSpPr>
            <a:spLocks noGrp="1"/>
          </p:cNvSpPr>
          <p:nvPr>
            <p:ph type="body" sz="quarter" idx="14"/>
          </p:nvPr>
        </p:nvSpPr>
        <p:spPr>
          <a:xfrm>
            <a:off x="478411" y="625852"/>
            <a:ext cx="8178929" cy="304623"/>
          </a:xfrm>
        </p:spPr>
        <p:txBody>
          <a:bodyPr lIns="0" tIns="0" rIns="0" bIns="0">
            <a:normAutofit/>
          </a:bodyPr>
          <a:lstStyle>
            <a:lvl1pPr marL="0" indent="0" algn="l">
              <a:buNone/>
              <a:defRPr sz="1500" kern="0" spc="113">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2" name="Text Placeholder 10"/>
          <p:cNvSpPr>
            <a:spLocks noGrp="1"/>
          </p:cNvSpPr>
          <p:nvPr>
            <p:ph type="body" sz="quarter" idx="15"/>
          </p:nvPr>
        </p:nvSpPr>
        <p:spPr>
          <a:xfrm>
            <a:off x="487936" y="415428"/>
            <a:ext cx="8178929" cy="156073"/>
          </a:xfrm>
        </p:spPr>
        <p:txBody>
          <a:bodyPr lIns="0" tIns="0" rIns="0" bIns="0">
            <a:normAutofit/>
          </a:bodyPr>
          <a:lstStyle>
            <a:lvl1pPr marL="0" indent="0" algn="l">
              <a:buNone/>
              <a:defRPr sz="750" kern="0" spc="15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7" name="Slide Number Placeholder 5"/>
          <p:cNvSpPr>
            <a:spLocks noGrp="1"/>
          </p:cNvSpPr>
          <p:nvPr>
            <p:ph type="sldNum" sz="quarter" idx="23"/>
          </p:nvPr>
        </p:nvSpPr>
        <p:spPr>
          <a:xfrm>
            <a:off x="8604250" y="6257925"/>
            <a:ext cx="322263" cy="388938"/>
          </a:xfrm>
        </p:spPr>
        <p:txBody>
          <a:bodyPr lIns="0" tIns="0" rIns="0" bIns="0"/>
          <a:lstStyle>
            <a:lvl1pPr algn="ctr">
              <a:defRPr sz="700" smtClean="0">
                <a:solidFill>
                  <a:srgbClr val="7F7F7F"/>
                </a:solidFill>
                <a:latin typeface="Roboto Light" charset="0"/>
              </a:defRPr>
            </a:lvl1pPr>
          </a:lstStyle>
          <a:p>
            <a:pPr>
              <a:defRPr/>
            </a:pPr>
            <a:fld id="{0424DB99-EA82-2842-80B8-4AC2FDFC275D}" type="slidenum">
              <a:rPr lang="en-US" altLang="en-US"/>
              <a:pPr>
                <a:defRPr/>
              </a:pPr>
              <a:t>‹#›</a:t>
            </a:fld>
            <a:endParaRPr lang="en-US" altLang="en-US"/>
          </a:p>
        </p:txBody>
      </p:sp>
    </p:spTree>
    <p:extLst>
      <p:ext uri="{BB962C8B-B14F-4D97-AF65-F5344CB8AC3E}">
        <p14:creationId xmlns:p14="http://schemas.microsoft.com/office/powerpoint/2010/main" val="17594086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B1A57-855D-1F4E-90B2-6CE4247636DE}" type="datetime1">
              <a:rPr lang="en-ZA" smtClean="0"/>
              <a:t>2018/07/27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C720B-8024-ED4E-9E10-37C20D8D564E}" type="slidenum">
              <a:rPr lang="en-US" smtClean="0"/>
              <a:t>‹#›</a:t>
            </a:fld>
            <a:endParaRPr lang="en-US"/>
          </a:p>
        </p:txBody>
      </p:sp>
    </p:spTree>
    <p:extLst>
      <p:ext uri="{BB962C8B-B14F-4D97-AF65-F5344CB8AC3E}">
        <p14:creationId xmlns:p14="http://schemas.microsoft.com/office/powerpoint/2010/main" val="1193034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 Id="rId3" Type="http://schemas.openxmlformats.org/officeDocument/2006/relationships/image" Target="../media/image5.tif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jpe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emf"/><Relationship Id="rId5" Type="http://schemas.openxmlformats.org/officeDocument/2006/relationships/chart" Target="../charts/chart2.xml"/><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 Id="rId3" Type="http://schemas.openxmlformats.org/officeDocument/2006/relationships/image" Target="../media/image29.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chart" Target="../charts/char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9.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1" Type="http://schemas.openxmlformats.org/officeDocument/2006/relationships/diagramLayout" Target="../diagrams/layout1.xml"/><Relationship Id="rId12" Type="http://schemas.openxmlformats.org/officeDocument/2006/relationships/diagramQuickStyle" Target="../diagrams/quickStyle1.xml"/><Relationship Id="rId13" Type="http://schemas.openxmlformats.org/officeDocument/2006/relationships/diagramColors" Target="../diagrams/colors1.xml"/><Relationship Id="rId14"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42.emf"/><Relationship Id="rId3" Type="http://schemas.openxmlformats.org/officeDocument/2006/relationships/image" Target="../media/image43.png"/><Relationship Id="rId4" Type="http://schemas.openxmlformats.org/officeDocument/2006/relationships/image" Target="../media/image44.wmf"/><Relationship Id="rId5" Type="http://schemas.openxmlformats.org/officeDocument/2006/relationships/image" Target="../media/image45.emf"/><Relationship Id="rId6" Type="http://schemas.openxmlformats.org/officeDocument/2006/relationships/image" Target="../media/image46.wmf"/><Relationship Id="rId7" Type="http://schemas.openxmlformats.org/officeDocument/2006/relationships/image" Target="../media/image47.wmf"/><Relationship Id="rId8" Type="http://schemas.openxmlformats.org/officeDocument/2006/relationships/image" Target="../media/image48.png"/><Relationship Id="rId9" Type="http://schemas.openxmlformats.org/officeDocument/2006/relationships/image" Target="../media/image49.emf"/><Relationship Id="rId10" Type="http://schemas.openxmlformats.org/officeDocument/2006/relationships/diagramData" Target="../diagrams/data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52.png"/></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tif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1.xml.rels><?xml version="1.0" encoding="UTF-8" standalone="yes"?>
<Relationships xmlns="http://schemas.openxmlformats.org/package/2006/relationships"><Relationship Id="rId3" Type="http://schemas.openxmlformats.org/officeDocument/2006/relationships/image" Target="../media/image59.emf"/><Relationship Id="rId4" Type="http://schemas.openxmlformats.org/officeDocument/2006/relationships/image" Target="../media/image60.emf"/><Relationship Id="rId5"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chart" Target="../charts/char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9.png"/></Relationships>
</file>

<file path=ppt/slides/_rels/slide64.xml.rels><?xml version="1.0" encoding="UTF-8" standalone="yes"?>
<Relationships xmlns="http://schemas.openxmlformats.org/package/2006/relationships"><Relationship Id="rId3" Type="http://schemas.openxmlformats.org/officeDocument/2006/relationships/image" Target="../media/image70.emf"/><Relationship Id="rId4" Type="http://schemas.openxmlformats.org/officeDocument/2006/relationships/chart" Target="../charts/chart8.xm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957263" y="4400192"/>
            <a:ext cx="7859064" cy="14043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099572" y="4568276"/>
            <a:ext cx="4716755" cy="1018137"/>
          </a:xfrm>
          <a:solidFill>
            <a:schemeClr val="bg1">
              <a:lumMod val="95000"/>
            </a:schemeClr>
          </a:solidFill>
        </p:spPr>
        <p:txBody>
          <a:bodyPr>
            <a:noAutofit/>
          </a:bodyPr>
          <a:lstStyle/>
          <a:p>
            <a:r>
              <a:rPr lang="en-US" sz="2800" b="1" dirty="0" smtClean="0">
                <a:latin typeface="Helvetica" charset="0"/>
                <a:ea typeface="Helvetica" charset="0"/>
                <a:cs typeface="Helvetica" charset="0"/>
              </a:rPr>
              <a:t>Learning outcomes in </a:t>
            </a:r>
            <a:br>
              <a:rPr lang="en-US" sz="2800" b="1" dirty="0" smtClean="0">
                <a:latin typeface="Helvetica" charset="0"/>
                <a:ea typeface="Helvetica" charset="0"/>
                <a:cs typeface="Helvetica" charset="0"/>
              </a:rPr>
            </a:br>
            <a:r>
              <a:rPr lang="en-US" sz="2800" b="1" dirty="0" smtClean="0">
                <a:latin typeface="Helvetica" charset="0"/>
                <a:ea typeface="Helvetica" charset="0"/>
                <a:cs typeface="Helvetica" charset="0"/>
              </a:rPr>
              <a:t>South African schools.</a:t>
            </a:r>
            <a:endParaRPr lang="en-US" sz="2800" b="1" dirty="0">
              <a:latin typeface="Helvetica" charset="0"/>
              <a:ea typeface="Helvetica" charset="0"/>
              <a:cs typeface="Helvetica" charset="0"/>
            </a:endParaRPr>
          </a:p>
        </p:txBody>
      </p:sp>
      <p:sp>
        <p:nvSpPr>
          <p:cNvPr id="3" name="Subtitle 2"/>
          <p:cNvSpPr>
            <a:spLocks noGrp="1"/>
          </p:cNvSpPr>
          <p:nvPr>
            <p:ph type="subTitle" idx="1"/>
          </p:nvPr>
        </p:nvSpPr>
        <p:spPr>
          <a:xfrm>
            <a:off x="1123950" y="4533559"/>
            <a:ext cx="3200400" cy="1270968"/>
          </a:xfrm>
          <a:solidFill>
            <a:schemeClr val="bg1">
              <a:lumMod val="95000"/>
            </a:schemeClr>
          </a:solidFill>
        </p:spPr>
        <p:txBody>
          <a:bodyPr>
            <a:normAutofit fontScale="62500" lnSpcReduction="20000"/>
          </a:bodyPr>
          <a:lstStyle/>
          <a:p>
            <a:pPr algn="l"/>
            <a:endParaRPr lang="en-US" sz="2100" b="1" dirty="0" smtClean="0"/>
          </a:p>
          <a:p>
            <a:pPr algn="l"/>
            <a:r>
              <a:rPr lang="en-US" sz="2100" b="1" dirty="0" smtClean="0"/>
              <a:t>Nic </a:t>
            </a:r>
            <a:r>
              <a:rPr lang="en-US" sz="2100" b="1" dirty="0" smtClean="0"/>
              <a:t>Spaull</a:t>
            </a:r>
          </a:p>
          <a:p>
            <a:pPr algn="l"/>
            <a:r>
              <a:rPr lang="en-US" sz="1600" dirty="0" smtClean="0"/>
              <a:t>Research on Socioeconomic Policy (RESEP)</a:t>
            </a:r>
          </a:p>
          <a:p>
            <a:pPr algn="l"/>
            <a:r>
              <a:rPr lang="en-US" sz="1600" dirty="0" smtClean="0"/>
              <a:t>Stellenbosch University</a:t>
            </a:r>
            <a:endParaRPr lang="en-US" sz="1600" dirty="0" smtClean="0"/>
          </a:p>
          <a:p>
            <a:pPr algn="l"/>
            <a:r>
              <a:rPr lang="en-US" sz="1600" dirty="0" smtClean="0"/>
              <a:t>31</a:t>
            </a:r>
            <a:r>
              <a:rPr lang="en-US" sz="1600" dirty="0" smtClean="0"/>
              <a:t> </a:t>
            </a:r>
            <a:r>
              <a:rPr lang="en-US" sz="1600" dirty="0" smtClean="0"/>
              <a:t>July 2018</a:t>
            </a:r>
            <a:endParaRPr lang="en-US" sz="1600" dirty="0"/>
          </a:p>
        </p:txBody>
      </p:sp>
      <p:grpSp>
        <p:nvGrpSpPr>
          <p:cNvPr id="4" name="Group 31"/>
          <p:cNvGrpSpPr>
            <a:grpSpLocks/>
          </p:cNvGrpSpPr>
          <p:nvPr/>
        </p:nvGrpSpPr>
        <p:grpSpPr bwMode="auto">
          <a:xfrm>
            <a:off x="1219200" y="5867400"/>
            <a:ext cx="6705600" cy="381000"/>
            <a:chOff x="780" y="3696"/>
            <a:chExt cx="4224" cy="240"/>
          </a:xfrm>
        </p:grpSpPr>
        <p:sp>
          <p:nvSpPr>
            <p:cNvPr id="5" name="Line 22"/>
            <p:cNvSpPr>
              <a:spLocks noChangeShapeType="1"/>
            </p:cNvSpPr>
            <p:nvPr userDrawn="1"/>
          </p:nvSpPr>
          <p:spPr bwMode="auto">
            <a:xfrm>
              <a:off x="780" y="3827"/>
              <a:ext cx="4224" cy="0"/>
            </a:xfrm>
            <a:prstGeom prst="line">
              <a:avLst/>
            </a:prstGeom>
            <a:noFill/>
            <a:ln w="12700" cap="sq">
              <a:solidFill>
                <a:schemeClr val="bg1">
                  <a:lumMod val="85000"/>
                </a:schemeClr>
              </a:solidFill>
              <a:round/>
              <a:headEnd type="none" w="sm" len="sm"/>
              <a:tailEnd type="none" w="sm" len="sm"/>
            </a:ln>
            <a:effectLst/>
          </p:spPr>
          <p:txBody>
            <a:bodyPr/>
            <a:lstStyle/>
            <a:p>
              <a:endParaRPr lang="en-US"/>
            </a:p>
          </p:txBody>
        </p:sp>
        <p:sp>
          <p:nvSpPr>
            <p:cNvPr id="6" name="Rectangle 30"/>
            <p:cNvSpPr>
              <a:spLocks noChangeArrowheads="1"/>
            </p:cNvSpPr>
            <p:nvPr userDrawn="1"/>
          </p:nvSpPr>
          <p:spPr bwMode="auto">
            <a:xfrm>
              <a:off x="2688" y="3696"/>
              <a:ext cx="384" cy="240"/>
            </a:xfrm>
            <a:prstGeom prst="rect">
              <a:avLst/>
            </a:prstGeom>
            <a:solidFill>
              <a:srgbClr val="FFFFFF"/>
            </a:solidFill>
            <a:ln w="12700" cap="sq">
              <a:noFill/>
              <a:miter lim="800000"/>
              <a:headEnd type="none" w="sm" len="sm"/>
              <a:tailEnd type="none" w="sm" len="sm"/>
            </a:ln>
            <a:effectLst/>
          </p:spPr>
          <p:txBody>
            <a:bodyPr wrap="none" anchor="ctr"/>
            <a:lstStyle/>
            <a:p>
              <a:endParaRPr lang="en-US"/>
            </a:p>
          </p:txBody>
        </p:sp>
      </p:grpSp>
      <p:sp>
        <p:nvSpPr>
          <p:cNvPr id="7" name="Text Box 27"/>
          <p:cNvSpPr txBox="1">
            <a:spLocks noChangeArrowheads="1"/>
          </p:cNvSpPr>
          <p:nvPr/>
        </p:nvSpPr>
        <p:spPr bwMode="auto">
          <a:xfrm>
            <a:off x="3087991" y="6242050"/>
            <a:ext cx="3055645" cy="553998"/>
          </a:xfrm>
          <a:prstGeom prst="rect">
            <a:avLst/>
          </a:prstGeom>
          <a:noFill/>
          <a:ln w="12700" cap="sq">
            <a:noFill/>
            <a:miter lim="800000"/>
            <a:headEnd type="none" w="sm" len="sm"/>
            <a:tailEnd type="none" w="sm" len="sm"/>
          </a:ln>
          <a:effectLst/>
        </p:spPr>
        <p:txBody>
          <a:bodyPr wrap="none">
            <a:spAutoFit/>
          </a:bodyPr>
          <a:lstStyle/>
          <a:p>
            <a:pPr algn="ctr"/>
            <a:r>
              <a:rPr lang="en-US" sz="1000" b="1" dirty="0" smtClean="0">
                <a:solidFill>
                  <a:srgbClr val="8C969C"/>
                </a:solidFill>
                <a:latin typeface="Gill Sans MT" pitchFamily="34" charset="0"/>
                <a:cs typeface="Times New Roman" pitchFamily="18" charset="0"/>
              </a:rPr>
              <a:t>Department of</a:t>
            </a:r>
            <a:r>
              <a:rPr lang="en-US" sz="1000" b="1" baseline="0" dirty="0" smtClean="0">
                <a:solidFill>
                  <a:srgbClr val="8C969C"/>
                </a:solidFill>
                <a:latin typeface="Gill Sans MT" pitchFamily="34" charset="0"/>
                <a:cs typeface="Times New Roman" pitchFamily="18" charset="0"/>
              </a:rPr>
              <a:t> Economics</a:t>
            </a:r>
            <a:endParaRPr lang="en-US" sz="1000" b="1" dirty="0">
              <a:solidFill>
                <a:srgbClr val="8C969C"/>
              </a:solidFill>
              <a:latin typeface="Gill Sans MT" pitchFamily="34" charset="0"/>
              <a:cs typeface="Times New Roman" pitchFamily="18" charset="0"/>
            </a:endParaRPr>
          </a:p>
          <a:p>
            <a:pPr algn="ctr"/>
            <a:r>
              <a:rPr lang="en-US" sz="1000" b="1" dirty="0">
                <a:solidFill>
                  <a:srgbClr val="8C969C"/>
                </a:solidFill>
                <a:latin typeface="Gill Sans MT" pitchFamily="34" charset="0"/>
                <a:cs typeface="Times New Roman" pitchFamily="18" charset="0"/>
                <a:sym typeface="Symbol" pitchFamily="18" charset="2"/>
              </a:rPr>
              <a:t></a:t>
            </a:r>
            <a:r>
              <a:rPr lang="en-US" sz="1000" b="1" dirty="0">
                <a:solidFill>
                  <a:srgbClr val="8C969C"/>
                </a:solidFill>
                <a:latin typeface="Gill Sans MT" pitchFamily="34" charset="0"/>
                <a:cs typeface="Times New Roman" pitchFamily="18" charset="0"/>
              </a:rPr>
              <a:t> </a:t>
            </a:r>
          </a:p>
          <a:p>
            <a:pPr algn="ctr"/>
            <a:r>
              <a:rPr lang="en-US" sz="1000" b="1" dirty="0">
                <a:solidFill>
                  <a:srgbClr val="8C969C"/>
                </a:solidFill>
                <a:latin typeface="Gill Sans MT" pitchFamily="34" charset="0"/>
                <a:cs typeface="Times New Roman" pitchFamily="18" charset="0"/>
              </a:rPr>
              <a:t>Faculty of </a:t>
            </a:r>
            <a:r>
              <a:rPr lang="en-US" sz="1000" b="1" dirty="0" smtClean="0">
                <a:solidFill>
                  <a:srgbClr val="8C969C"/>
                </a:solidFill>
                <a:latin typeface="Gill Sans MT" pitchFamily="34" charset="0"/>
                <a:cs typeface="Times New Roman" pitchFamily="18" charset="0"/>
              </a:rPr>
              <a:t>Economic</a:t>
            </a:r>
            <a:r>
              <a:rPr lang="en-US" sz="1000" b="1" baseline="0" dirty="0" smtClean="0">
                <a:solidFill>
                  <a:srgbClr val="8C969C"/>
                </a:solidFill>
                <a:latin typeface="Gill Sans MT" pitchFamily="34" charset="0"/>
                <a:cs typeface="Times New Roman" pitchFamily="18" charset="0"/>
              </a:rPr>
              <a:t> and Management Sciences</a:t>
            </a:r>
            <a:r>
              <a:rPr lang="en-US" sz="1000" dirty="0" smtClean="0"/>
              <a:t> </a:t>
            </a:r>
            <a:endParaRPr lang="en-US" sz="1000" dirty="0"/>
          </a:p>
        </p:txBody>
      </p:sp>
      <p:pic>
        <p:nvPicPr>
          <p:cNvPr id="8" name="Picture 21" descr="G:\CPTMAC2\UNIVERSITEIT STELLENBOSCH\US144F~1\pc templates\makup\leaf.gif"/>
          <p:cNvPicPr>
            <a:picLocks noChangeAspect="1" noChangeArrowheads="1"/>
          </p:cNvPicPr>
          <p:nvPr/>
        </p:nvPicPr>
        <p:blipFill>
          <a:blip r:embed="rId2" cstate="print"/>
          <a:srcRect/>
          <a:stretch>
            <a:fillRect/>
          </a:stretch>
        </p:blipFill>
        <p:spPr bwMode="auto">
          <a:xfrm>
            <a:off x="4324350" y="5897563"/>
            <a:ext cx="495300" cy="320675"/>
          </a:xfrm>
          <a:prstGeom prst="rect">
            <a:avLst/>
          </a:prstGeom>
          <a:noFill/>
        </p:spPr>
      </p:pic>
      <p:sp>
        <p:nvSpPr>
          <p:cNvPr id="10" name="Slide Number Placeholder 9"/>
          <p:cNvSpPr>
            <a:spLocks noGrp="1"/>
          </p:cNvSpPr>
          <p:nvPr>
            <p:ph type="sldNum" sz="quarter" idx="12"/>
          </p:nvPr>
        </p:nvSpPr>
        <p:spPr/>
        <p:txBody>
          <a:bodyPr/>
          <a:lstStyle/>
          <a:p>
            <a:fld id="{32BC720B-8024-ED4E-9E10-37C20D8D564E}" type="slidenum">
              <a:rPr lang="en-US" smtClean="0"/>
              <a:t>1</a:t>
            </a:fld>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7958" y="678486"/>
            <a:ext cx="4759583" cy="3169882"/>
          </a:xfrm>
          <a:prstGeom prst="rect">
            <a:avLst/>
          </a:prstGeom>
        </p:spPr>
      </p:pic>
      <p:sp>
        <p:nvSpPr>
          <p:cNvPr id="15" name="Title 1"/>
          <p:cNvSpPr txBox="1">
            <a:spLocks/>
          </p:cNvSpPr>
          <p:nvPr/>
        </p:nvSpPr>
        <p:spPr>
          <a:xfrm>
            <a:off x="3656669" y="4561388"/>
            <a:ext cx="959144" cy="116948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Helvetica" charset="0"/>
                <a:ea typeface="Helvetica" charset="0"/>
                <a:cs typeface="Helvetica" charset="0"/>
              </a:defRPr>
            </a:lvl1pPr>
          </a:lstStyle>
          <a:p>
            <a:r>
              <a:rPr lang="en-US" sz="6600" b="0" smtClean="0"/>
              <a:t>|</a:t>
            </a:r>
            <a:endParaRPr lang="en-US" sz="6600" b="0" dirty="0"/>
          </a:p>
        </p:txBody>
      </p:sp>
    </p:spTree>
    <p:extLst>
      <p:ext uri="{BB962C8B-B14F-4D97-AF65-F5344CB8AC3E}">
        <p14:creationId xmlns:p14="http://schemas.microsoft.com/office/powerpoint/2010/main" val="431207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Introduction </a:t>
            </a:r>
            <a:r>
              <a:rPr lang="mr-IN" b="1" dirty="0" smtClean="0"/>
              <a:t>–</a:t>
            </a:r>
            <a:r>
              <a:rPr lang="en-US" b="1" dirty="0" smtClean="0"/>
              <a:t> today’s lecture</a:t>
            </a:r>
            <a:endParaRPr lang="en-US" b="1" dirty="0"/>
          </a:p>
        </p:txBody>
      </p:sp>
      <p:sp>
        <p:nvSpPr>
          <p:cNvPr id="3" name="Content Placeholder 2"/>
          <p:cNvSpPr>
            <a:spLocks noGrp="1"/>
          </p:cNvSpPr>
          <p:nvPr>
            <p:ph idx="1"/>
          </p:nvPr>
        </p:nvSpPr>
        <p:spPr/>
        <p:txBody>
          <a:bodyPr>
            <a:normAutofit/>
          </a:bodyPr>
          <a:lstStyle/>
          <a:p>
            <a:pPr marL="0" indent="0">
              <a:buNone/>
            </a:pPr>
            <a:endParaRPr lang="en-US" sz="1600" b="1" dirty="0" smtClean="0"/>
          </a:p>
          <a:p>
            <a:pPr marL="0" indent="0">
              <a:buNone/>
            </a:pPr>
            <a:r>
              <a:rPr lang="en-US" b="1" dirty="0" smtClean="0"/>
              <a:t>Learning outcomes </a:t>
            </a:r>
          </a:p>
          <a:p>
            <a:pPr marL="0" indent="0">
              <a:buNone/>
            </a:pPr>
            <a:r>
              <a:rPr lang="en-US" b="1" dirty="0" smtClean="0"/>
              <a:t>in SA schools</a:t>
            </a:r>
          </a:p>
          <a:p>
            <a:pPr marL="0" indent="0">
              <a:buNone/>
            </a:pPr>
            <a:endParaRPr lang="en-US" sz="1100" b="1" dirty="0" smtClean="0"/>
          </a:p>
          <a:p>
            <a:pPr marL="971550" lvl="1" indent="-514350">
              <a:buFont typeface="+mj-lt"/>
              <a:buAutoNum type="arabicPeriod"/>
            </a:pPr>
            <a:r>
              <a:rPr lang="en-US" b="1" dirty="0" smtClean="0"/>
              <a:t>The good  	</a:t>
            </a:r>
            <a:r>
              <a:rPr lang="en-US" sz="3600" b="1" dirty="0" smtClean="0">
                <a:solidFill>
                  <a:srgbClr val="92D050"/>
                </a:solidFill>
                <a:sym typeface="Wingdings"/>
              </a:rPr>
              <a:t></a:t>
            </a:r>
            <a:endParaRPr lang="en-US" sz="3600" b="1" dirty="0" smtClean="0">
              <a:solidFill>
                <a:srgbClr val="92D050"/>
              </a:solidFill>
            </a:endParaRPr>
          </a:p>
          <a:p>
            <a:pPr marL="971550" lvl="1" indent="-514350">
              <a:buFont typeface="+mj-lt"/>
              <a:buAutoNum type="arabicPeriod"/>
            </a:pPr>
            <a:r>
              <a:rPr lang="en-US" b="1" dirty="0" smtClean="0"/>
              <a:t>The bad 	</a:t>
            </a:r>
            <a:r>
              <a:rPr lang="en-US" sz="3600" b="1" dirty="0" smtClean="0">
                <a:solidFill>
                  <a:schemeClr val="accent2">
                    <a:lumMod val="75000"/>
                  </a:schemeClr>
                </a:solidFill>
                <a:sym typeface="Wingdings"/>
              </a:rPr>
              <a:t></a:t>
            </a:r>
            <a:endParaRPr lang="en-US" sz="3600" b="1" dirty="0" smtClean="0">
              <a:solidFill>
                <a:schemeClr val="accent2">
                  <a:lumMod val="75000"/>
                </a:schemeClr>
              </a:solidFill>
            </a:endParaRPr>
          </a:p>
          <a:p>
            <a:pPr marL="971550" lvl="1" indent="-514350">
              <a:buFont typeface="+mj-lt"/>
              <a:buAutoNum type="arabicPeriod"/>
            </a:pPr>
            <a:r>
              <a:rPr lang="en-US" b="1" dirty="0" smtClean="0"/>
              <a:t>The ugly 	</a:t>
            </a:r>
            <a:r>
              <a:rPr lang="en-US" sz="3600" b="1" dirty="0" smtClean="0">
                <a:solidFill>
                  <a:srgbClr val="FF0000"/>
                </a:solidFill>
                <a:sym typeface="Wingdings"/>
              </a:rPr>
              <a:t></a:t>
            </a:r>
            <a:endParaRPr lang="en-US" sz="3600" b="1" dirty="0" smtClean="0">
              <a:solidFill>
                <a:srgbClr val="FF0000"/>
              </a:solidFill>
            </a:endParaRPr>
          </a:p>
          <a:p>
            <a:pPr marL="514350" indent="-514350">
              <a:buFont typeface="+mj-lt"/>
              <a:buAutoNum type="arabicPeriod"/>
            </a:pPr>
            <a:endParaRPr lang="en-US" sz="1600" b="1" dirty="0"/>
          </a:p>
          <a:p>
            <a:pPr marL="0" indent="0">
              <a:buNone/>
            </a:pPr>
            <a:r>
              <a:rPr lang="en-US" b="1" dirty="0" smtClean="0"/>
              <a:t>What is to be done?</a:t>
            </a:r>
            <a:endParaRPr lang="en-US" b="1" dirty="0" smtClean="0"/>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2</a:t>
            </a:fld>
            <a:endParaRPr lang="en-US"/>
          </a:p>
        </p:txBody>
      </p:sp>
      <p:pic>
        <p:nvPicPr>
          <p:cNvPr id="5" name="Picture 4"/>
          <p:cNvPicPr>
            <a:picLocks noChangeAspect="1"/>
          </p:cNvPicPr>
          <p:nvPr/>
        </p:nvPicPr>
        <p:blipFill>
          <a:blip r:embed="rId2"/>
          <a:stretch>
            <a:fillRect/>
          </a:stretch>
        </p:blipFill>
        <p:spPr>
          <a:xfrm>
            <a:off x="5250655" y="1868487"/>
            <a:ext cx="2702719" cy="36036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10812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502" y="2194973"/>
            <a:ext cx="7350273" cy="3579894"/>
          </a:xfrm>
        </p:spPr>
        <p:txBody>
          <a:bodyPr>
            <a:noAutofit/>
          </a:bodyPr>
          <a:lstStyle/>
          <a:p>
            <a:pPr algn="ctr"/>
            <a:r>
              <a:rPr lang="en-US" sz="11500" dirty="0" smtClean="0"/>
              <a:t>The Good</a:t>
            </a:r>
            <a:r>
              <a:rPr lang="en-US" sz="11500" dirty="0"/>
              <a:t/>
            </a:r>
            <a:br>
              <a:rPr lang="en-US" sz="11500" dirty="0"/>
            </a:br>
            <a:r>
              <a:rPr lang="en-US" sz="23900" dirty="0" smtClean="0">
                <a:solidFill>
                  <a:srgbClr val="92D050"/>
                </a:solidFill>
                <a:sym typeface="Wingdings"/>
              </a:rPr>
              <a:t></a:t>
            </a:r>
            <a:endParaRPr lang="en-US" sz="23900" dirty="0">
              <a:solidFill>
                <a:srgbClr val="92D050"/>
              </a:solidFill>
            </a:endParaRPr>
          </a:p>
        </p:txBody>
      </p:sp>
      <p:sp>
        <p:nvSpPr>
          <p:cNvPr id="4" name="Slide Number Placeholder 3"/>
          <p:cNvSpPr>
            <a:spLocks noGrp="1"/>
          </p:cNvSpPr>
          <p:nvPr>
            <p:ph type="sldNum" sz="quarter" idx="12"/>
          </p:nvPr>
        </p:nvSpPr>
        <p:spPr/>
        <p:txBody>
          <a:bodyPr/>
          <a:lstStyle/>
          <a:p>
            <a:fld id="{32BC720B-8024-ED4E-9E10-37C20D8D564E}" type="slidenum">
              <a:rPr lang="en-US" smtClean="0"/>
              <a:t>3</a:t>
            </a:fld>
            <a:endParaRPr lang="en-US"/>
          </a:p>
        </p:txBody>
      </p:sp>
      <p:sp>
        <p:nvSpPr>
          <p:cNvPr id="5" name="Rectangle 4"/>
          <p:cNvSpPr/>
          <p:nvPr/>
        </p:nvSpPr>
        <p:spPr>
          <a:xfrm>
            <a:off x="344967" y="152990"/>
            <a:ext cx="8623300" cy="146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168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the facts straight</a:t>
            </a:r>
            <a:r>
              <a:rPr lang="mr-IN" dirty="0" smtClean="0"/>
              <a:t>…</a:t>
            </a:r>
            <a:endParaRPr lang="en-US" dirty="0"/>
          </a:p>
        </p:txBody>
      </p:sp>
      <p:sp>
        <p:nvSpPr>
          <p:cNvPr id="3" name="Content Placeholder 2"/>
          <p:cNvSpPr>
            <a:spLocks noGrp="1"/>
          </p:cNvSpPr>
          <p:nvPr>
            <p:ph idx="1"/>
          </p:nvPr>
        </p:nvSpPr>
        <p:spPr>
          <a:xfrm>
            <a:off x="628650" y="1543291"/>
            <a:ext cx="4156001" cy="4630383"/>
          </a:xfrm>
        </p:spPr>
        <p:txBody>
          <a:bodyPr>
            <a:normAutofit/>
          </a:bodyPr>
          <a:lstStyle/>
          <a:p>
            <a:pPr algn="just"/>
            <a:r>
              <a:rPr lang="en-US" sz="1600" dirty="0"/>
              <a:t>South Africa's education system is worse today than the "gutter education" the country had under the apartheid government, says academic and struggle heroine </a:t>
            </a:r>
            <a:r>
              <a:rPr lang="en-US" sz="1600" dirty="0" err="1"/>
              <a:t>Mamphela</a:t>
            </a:r>
            <a:r>
              <a:rPr lang="en-US" sz="1600" dirty="0"/>
              <a:t> </a:t>
            </a:r>
            <a:r>
              <a:rPr lang="en-US" sz="1600" dirty="0" err="1"/>
              <a:t>Ramphele</a:t>
            </a:r>
            <a:r>
              <a:rPr lang="en-US" sz="1600" dirty="0" smtClean="0"/>
              <a:t>.” </a:t>
            </a:r>
            <a:r>
              <a:rPr lang="en-US" sz="1600" dirty="0" err="1" smtClean="0"/>
              <a:t>Maths</a:t>
            </a:r>
            <a:r>
              <a:rPr lang="en-US" sz="1600" dirty="0" smtClean="0"/>
              <a:t> </a:t>
            </a:r>
            <a:r>
              <a:rPr lang="en-US" sz="1600" dirty="0"/>
              <a:t>literacy... what is that? It's worse than the arithmetic I did under Bantu </a:t>
            </a:r>
            <a:r>
              <a:rPr lang="en-US" sz="1600" dirty="0" smtClean="0"/>
              <a:t>education.”</a:t>
            </a:r>
          </a:p>
          <a:p>
            <a:pPr algn="r">
              <a:buFontTx/>
              <a:buChar char="-"/>
            </a:pPr>
            <a:r>
              <a:rPr lang="en-US" sz="1600" dirty="0" err="1" smtClean="0"/>
              <a:t>Dr</a:t>
            </a:r>
            <a:r>
              <a:rPr lang="en-US" sz="1600" dirty="0" smtClean="0"/>
              <a:t> </a:t>
            </a:r>
            <a:r>
              <a:rPr lang="en-US" sz="1600" dirty="0" err="1" smtClean="0"/>
              <a:t>Mamphele</a:t>
            </a:r>
            <a:r>
              <a:rPr lang="en-US" sz="1600" dirty="0" smtClean="0"/>
              <a:t> </a:t>
            </a:r>
            <a:r>
              <a:rPr lang="en-US" sz="1600" dirty="0" err="1" smtClean="0"/>
              <a:t>Ramphele</a:t>
            </a:r>
            <a:endParaRPr lang="en-US" sz="1600" dirty="0" smtClean="0"/>
          </a:p>
          <a:p>
            <a:pPr algn="r">
              <a:buFontTx/>
              <a:buChar char="-"/>
            </a:pPr>
            <a:endParaRPr lang="en-US" sz="1600" dirty="0" smtClean="0"/>
          </a:p>
          <a:p>
            <a:pPr algn="just"/>
            <a:r>
              <a:rPr lang="en-US" sz="1600" dirty="0" smtClean="0"/>
              <a:t>“</a:t>
            </a:r>
            <a:r>
              <a:rPr lang="en-US" sz="1600" dirty="0"/>
              <a:t>We can now state without fear of contradiction that this government's track record on education has been an unmitigated failure</a:t>
            </a:r>
            <a:r>
              <a:rPr lang="en-US" sz="1600" dirty="0" smtClean="0"/>
              <a:t>.” </a:t>
            </a:r>
          </a:p>
          <a:p>
            <a:pPr marL="0" indent="0" algn="r">
              <a:buNone/>
            </a:pPr>
            <a:r>
              <a:rPr lang="mr-IN" sz="1600" dirty="0" smtClean="0"/>
              <a:t>–</a:t>
            </a:r>
            <a:r>
              <a:rPr lang="en-US" sz="1600" dirty="0" smtClean="0"/>
              <a:t> Prof Jonathan Jansen (2017)</a:t>
            </a:r>
          </a:p>
          <a:p>
            <a:pPr marL="0" indent="0" algn="r">
              <a:buNone/>
            </a:pPr>
            <a:endParaRPr lang="en-US" sz="1600" dirty="0"/>
          </a:p>
        </p:txBody>
      </p:sp>
      <p:sp>
        <p:nvSpPr>
          <p:cNvPr id="4" name="Slide Number Placeholder 3"/>
          <p:cNvSpPr>
            <a:spLocks noGrp="1"/>
          </p:cNvSpPr>
          <p:nvPr>
            <p:ph type="sldNum" sz="quarter" idx="12"/>
          </p:nvPr>
        </p:nvSpPr>
        <p:spPr/>
        <p:txBody>
          <a:bodyPr/>
          <a:lstStyle/>
          <a:p>
            <a:fld id="{32BC720B-8024-ED4E-9E10-37C20D8D564E}" type="slidenum">
              <a:rPr lang="en-US" smtClean="0"/>
              <a:t>4</a:t>
            </a:fld>
            <a:endParaRPr lang="en-US" dirty="0"/>
          </a:p>
        </p:txBody>
      </p:sp>
      <p:pic>
        <p:nvPicPr>
          <p:cNvPr id="5" name="Picture 4"/>
          <p:cNvPicPr>
            <a:picLocks noChangeAspect="1"/>
          </p:cNvPicPr>
          <p:nvPr/>
        </p:nvPicPr>
        <p:blipFill>
          <a:blip r:embed="rId2"/>
          <a:stretch>
            <a:fillRect/>
          </a:stretch>
        </p:blipFill>
        <p:spPr>
          <a:xfrm>
            <a:off x="5369443" y="1543291"/>
            <a:ext cx="2596570" cy="1720904"/>
          </a:xfrm>
          <a:prstGeom prst="rect">
            <a:avLst/>
          </a:prstGeom>
        </p:spPr>
      </p:pic>
      <p:pic>
        <p:nvPicPr>
          <p:cNvPr id="6" name="Picture 5"/>
          <p:cNvPicPr>
            <a:picLocks noChangeAspect="1"/>
          </p:cNvPicPr>
          <p:nvPr/>
        </p:nvPicPr>
        <p:blipFill>
          <a:blip r:embed="rId3"/>
          <a:stretch>
            <a:fillRect/>
          </a:stretch>
        </p:blipFill>
        <p:spPr>
          <a:xfrm>
            <a:off x="5369443" y="3858482"/>
            <a:ext cx="2597463" cy="1649183"/>
          </a:xfrm>
          <a:prstGeom prst="rect">
            <a:avLst/>
          </a:prstGeom>
        </p:spPr>
      </p:pic>
      <p:sp>
        <p:nvSpPr>
          <p:cNvPr id="7" name="TextBox 6"/>
          <p:cNvSpPr txBox="1"/>
          <p:nvPr/>
        </p:nvSpPr>
        <p:spPr>
          <a:xfrm>
            <a:off x="1690577" y="5771576"/>
            <a:ext cx="2551814" cy="584775"/>
          </a:xfrm>
          <a:prstGeom prst="rect">
            <a:avLst/>
          </a:prstGeom>
          <a:solidFill>
            <a:srgbClr val="FFFF00"/>
          </a:solidFill>
        </p:spPr>
        <p:txBody>
          <a:bodyPr wrap="square" rtlCol="0">
            <a:spAutoFit/>
          </a:bodyPr>
          <a:lstStyle/>
          <a:p>
            <a:r>
              <a:rPr lang="en-US" sz="3200" b="1" dirty="0" smtClean="0"/>
              <a:t>Is this true?</a:t>
            </a:r>
            <a:endParaRPr lang="en-US" sz="3200" b="1" dirty="0"/>
          </a:p>
        </p:txBody>
      </p:sp>
    </p:spTree>
    <p:extLst>
      <p:ext uri="{BB962C8B-B14F-4D97-AF65-F5344CB8AC3E}">
        <p14:creationId xmlns:p14="http://schemas.microsoft.com/office/powerpoint/2010/main" val="854414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2BC720B-8024-ED4E-9E10-37C20D8D564E}" type="slidenum">
              <a:rPr lang="en-US" smtClean="0"/>
              <a:t>5</a:t>
            </a:fld>
            <a:endParaRPr lang="en-US"/>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0885" y="55706"/>
            <a:ext cx="2103422" cy="29662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6354" y="3602519"/>
            <a:ext cx="2112036" cy="28494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4" cstate="print"/>
          <a:srcRect/>
          <a:stretch>
            <a:fillRect/>
          </a:stretch>
        </p:blipFill>
        <p:spPr bwMode="auto">
          <a:xfrm>
            <a:off x="277672" y="55706"/>
            <a:ext cx="2082408" cy="2886074"/>
          </a:xfrm>
          <a:prstGeom prst="rect">
            <a:avLst/>
          </a:prstGeom>
          <a:ln>
            <a:noFill/>
          </a:ln>
          <a:effectLst>
            <a:outerShdw blurRad="292100" dist="139700" dir="2700000" algn="tl" rotWithShape="0">
              <a:srgbClr val="333333">
                <a:alpha val="65000"/>
              </a:srgbClr>
            </a:outerShdw>
          </a:effectLst>
        </p:spPr>
      </p:pic>
      <p:pic>
        <p:nvPicPr>
          <p:cNvPr id="8" name="Picture 2"/>
          <p:cNvPicPr>
            <a:picLocks noChangeAspect="1" noChangeArrowheads="1"/>
          </p:cNvPicPr>
          <p:nvPr/>
        </p:nvPicPr>
        <p:blipFill>
          <a:blip r:embed="rId5" cstate="print"/>
          <a:srcRect/>
          <a:stretch>
            <a:fillRect/>
          </a:stretch>
        </p:blipFill>
        <p:spPr bwMode="auto">
          <a:xfrm>
            <a:off x="2516327" y="31584"/>
            <a:ext cx="2151856" cy="2958784"/>
          </a:xfrm>
          <a:prstGeom prst="rect">
            <a:avLst/>
          </a:prstGeom>
          <a:ln>
            <a:noFill/>
          </a:ln>
          <a:effectLst>
            <a:outerShdw blurRad="292100" dist="139700" dir="2700000" algn="tl" rotWithShape="0">
              <a:srgbClr val="333333">
                <a:alpha val="65000"/>
              </a:srgbClr>
            </a:outerShdw>
          </a:effectLst>
        </p:spPr>
      </p:pic>
      <p:pic>
        <p:nvPicPr>
          <p:cNvPr id="9" name="Picture 4" descr="http://images.bookstore.ipgbook.com/images/book_image/large/9780796921581.jpg"/>
          <p:cNvPicPr>
            <a:picLocks noChangeAspect="1" noChangeArrowheads="1"/>
          </p:cNvPicPr>
          <p:nvPr/>
        </p:nvPicPr>
        <p:blipFill>
          <a:blip r:embed="rId6" cstate="print"/>
          <a:srcRect/>
          <a:stretch>
            <a:fillRect/>
          </a:stretch>
        </p:blipFill>
        <p:spPr bwMode="auto">
          <a:xfrm>
            <a:off x="208278" y="3602519"/>
            <a:ext cx="2151802" cy="2866821"/>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96802" y="3602519"/>
            <a:ext cx="2018888" cy="2866821"/>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50032" y="66956"/>
            <a:ext cx="2094091" cy="2954995"/>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06159" y="3602520"/>
            <a:ext cx="2012874" cy="28668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03515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06" y="1430739"/>
            <a:ext cx="6888567" cy="5040577"/>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998383" y="6581001"/>
            <a:ext cx="1875963" cy="276999"/>
          </a:xfrm>
          <a:prstGeom prst="rect">
            <a:avLst/>
          </a:prstGeom>
          <a:noFill/>
        </p:spPr>
        <p:txBody>
          <a:bodyPr wrap="none" rtlCol="0">
            <a:spAutoFit/>
          </a:bodyPr>
          <a:lstStyle/>
          <a:p>
            <a:r>
              <a:rPr lang="en-US" sz="1200" i="1" dirty="0" smtClean="0"/>
              <a:t>(Spaull</a:t>
            </a:r>
            <a:r>
              <a:rPr lang="en-US" sz="1200" i="1" dirty="0" smtClean="0"/>
              <a:t>, </a:t>
            </a:r>
            <a:r>
              <a:rPr lang="en-US" sz="1200" i="1" dirty="0" smtClean="0"/>
              <a:t>2018, forthcoming)</a:t>
            </a:r>
            <a:endParaRPr lang="en-US" sz="1200" i="1" dirty="0"/>
          </a:p>
        </p:txBody>
      </p:sp>
      <p:sp>
        <p:nvSpPr>
          <p:cNvPr id="11" name="Rectangle 10"/>
          <p:cNvSpPr/>
          <p:nvPr/>
        </p:nvSpPr>
        <p:spPr>
          <a:xfrm>
            <a:off x="5794743" y="2116910"/>
            <a:ext cx="1534633" cy="21467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944680" y="2116910"/>
            <a:ext cx="1850064" cy="21467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944680" y="4965222"/>
            <a:ext cx="1850064" cy="901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37027" y="5074907"/>
            <a:ext cx="1850064" cy="901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098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22" presetClass="exit" presetSubtype="8" fill="hold" grpId="0" nodeType="withEffect">
                                  <p:stCondLst>
                                    <p:cond delay="0"/>
                                  </p:stCondLst>
                                  <p:childTnLst>
                                    <p:animEffect transition="out" filter="wipe(left)">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xit" presetSubtype="8" fill="hold" grpId="0" nodeType="clickEffect">
                                  <p:stCondLst>
                                    <p:cond delay="0"/>
                                  </p:stCondLst>
                                  <p:childTnLst>
                                    <p:animEffect transition="out" filter="wipe(left)">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par>
                                <p:cTn id="16" presetID="22" presetClass="exit" presetSubtype="8" fill="hold" grpId="0" nodeType="withEffect">
                                  <p:stCondLst>
                                    <p:cond delay="0"/>
                                  </p:stCondLst>
                                  <p:childTnLst>
                                    <p:animEffect transition="out" filter="wipe(left)">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a:xfrm>
            <a:off x="628650" y="1725968"/>
            <a:ext cx="7462727" cy="4630383"/>
          </a:xfrm>
        </p:spPr>
        <p:txBody>
          <a:bodyPr>
            <a:normAutofit/>
          </a:bodyPr>
          <a:lstStyle/>
          <a:p>
            <a:pPr marL="0" indent="0" algn="just">
              <a:buNone/>
            </a:pPr>
            <a:r>
              <a:rPr lang="en-US" dirty="0" smtClean="0"/>
              <a:t>And what about traditional measures of SA school system performance like</a:t>
            </a:r>
            <a:r>
              <a:rPr lang="mr-IN" dirty="0" smtClean="0"/>
              <a:t>…</a:t>
            </a:r>
            <a:endParaRPr lang="en-US" dirty="0" smtClean="0"/>
          </a:p>
          <a:p>
            <a:pPr marL="0" indent="0" algn="just">
              <a:buNone/>
            </a:pPr>
            <a:endParaRPr lang="en-US" dirty="0" smtClean="0"/>
          </a:p>
          <a:p>
            <a:pPr marL="800100" lvl="1" indent="-342900" algn="just">
              <a:buFont typeface="+mj-lt"/>
              <a:buAutoNum type="arabicPeriod"/>
            </a:pPr>
            <a:r>
              <a:rPr lang="en-US" dirty="0" smtClean="0"/>
              <a:t>The # of students getting </a:t>
            </a:r>
            <a:r>
              <a:rPr lang="en-US" b="1" dirty="0" smtClean="0"/>
              <a:t>matric</a:t>
            </a:r>
            <a:r>
              <a:rPr lang="en-US" dirty="0" smtClean="0"/>
              <a:t>?</a:t>
            </a:r>
          </a:p>
          <a:p>
            <a:pPr marL="800100" lvl="1" indent="-342900" algn="just">
              <a:buFont typeface="+mj-lt"/>
              <a:buAutoNum type="arabicPeriod"/>
            </a:pPr>
            <a:endParaRPr lang="en-US" dirty="0" smtClean="0"/>
          </a:p>
          <a:p>
            <a:pPr marL="800100" lvl="1" indent="-342900" algn="just">
              <a:buFont typeface="+mj-lt"/>
              <a:buAutoNum type="arabicPeriod"/>
            </a:pPr>
            <a:r>
              <a:rPr lang="en-US" dirty="0" smtClean="0"/>
              <a:t>The # of students getting </a:t>
            </a:r>
            <a:r>
              <a:rPr lang="en-US" b="1" dirty="0" smtClean="0"/>
              <a:t>bachelor passes? </a:t>
            </a:r>
          </a:p>
          <a:p>
            <a:pPr marL="800100" lvl="1" indent="-342900" algn="just">
              <a:buFont typeface="+mj-lt"/>
              <a:buAutoNum type="arabicPeriod"/>
            </a:pPr>
            <a:endParaRPr lang="en-US" dirty="0" smtClean="0"/>
          </a:p>
          <a:p>
            <a:pPr marL="800100" lvl="1" indent="-342900" algn="just">
              <a:buFont typeface="+mj-lt"/>
              <a:buAutoNum type="arabicPeriod"/>
            </a:pPr>
            <a:r>
              <a:rPr lang="en-US" dirty="0" smtClean="0"/>
              <a:t>The # of students getting </a:t>
            </a:r>
            <a:r>
              <a:rPr lang="en-US" b="1" dirty="0" smtClean="0"/>
              <a:t>degrees</a:t>
            </a:r>
            <a:r>
              <a:rPr lang="en-US" dirty="0" smtClean="0"/>
              <a:t>?</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7</a:t>
            </a:fld>
            <a:endParaRPr lang="en-US"/>
          </a:p>
        </p:txBody>
      </p:sp>
    </p:spTree>
    <p:extLst>
      <p:ext uri="{BB962C8B-B14F-4D97-AF65-F5344CB8AC3E}">
        <p14:creationId xmlns:p14="http://schemas.microsoft.com/office/powerpoint/2010/main" val="1742006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8175"/>
            <a:ext cx="3359150" cy="976072"/>
          </a:xfrm>
        </p:spPr>
        <p:txBody>
          <a:bodyPr>
            <a:noAutofit/>
          </a:bodyPr>
          <a:lstStyle/>
          <a:p>
            <a:r>
              <a:rPr lang="en-US" sz="3200" dirty="0" smtClean="0">
                <a:sym typeface="Wingdings"/>
              </a:rPr>
              <a:t>The good</a:t>
            </a:r>
            <a:r>
              <a:rPr lang="mr-IN" sz="3200" dirty="0" smtClean="0">
                <a:sym typeface="Wingdings"/>
              </a:rPr>
              <a:t>…</a:t>
            </a:r>
            <a:r>
              <a:rPr lang="en-US" sz="3200" dirty="0" smtClean="0">
                <a:sym typeface="Wingdings"/>
              </a:rPr>
              <a:t> </a:t>
            </a:r>
            <a:endParaRPr lang="en-US" sz="3200" dirty="0"/>
          </a:p>
        </p:txBody>
      </p:sp>
      <p:sp>
        <p:nvSpPr>
          <p:cNvPr id="4" name="Slide Number Placeholder 3"/>
          <p:cNvSpPr>
            <a:spLocks noGrp="1"/>
          </p:cNvSpPr>
          <p:nvPr>
            <p:ph type="sldNum" sz="quarter" idx="12"/>
          </p:nvPr>
        </p:nvSpPr>
        <p:spPr/>
        <p:txBody>
          <a:bodyPr/>
          <a:lstStyle/>
          <a:p>
            <a:fld id="{32BC720B-8024-ED4E-9E10-37C20D8D564E}" type="slidenum">
              <a:rPr lang="en-US" smtClean="0"/>
              <a:t>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800" y="0"/>
            <a:ext cx="5156200" cy="67818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83" y="1264247"/>
            <a:ext cx="3684992" cy="283016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700" y="4094412"/>
            <a:ext cx="3494666" cy="2687387"/>
          </a:xfrm>
          <a:prstGeom prst="rect">
            <a:avLst/>
          </a:prstGeom>
        </p:spPr>
      </p:pic>
    </p:spTree>
    <p:extLst>
      <p:ext uri="{BB962C8B-B14F-4D97-AF65-F5344CB8AC3E}">
        <p14:creationId xmlns:p14="http://schemas.microsoft.com/office/powerpoint/2010/main" val="13988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matters a lot</a:t>
            </a:r>
            <a:r>
              <a:rPr lang="mr-IN" dirty="0" smtClean="0"/>
              <a:t>…</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9</a:t>
            </a:fld>
            <a:endParaRPr lang="en-US"/>
          </a:p>
        </p:txBody>
      </p:sp>
      <p:pic>
        <p:nvPicPr>
          <p:cNvPr id="5" name="Picture 3" descr="C:\Users\spaull\Downloads\broad unempl.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1450181"/>
            <a:ext cx="7307471" cy="46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284115" y="6169581"/>
            <a:ext cx="4173835" cy="369332"/>
          </a:xfrm>
          <a:prstGeom prst="rect">
            <a:avLst/>
          </a:prstGeom>
          <a:noFill/>
        </p:spPr>
        <p:txBody>
          <a:bodyPr wrap="none" rtlCol="0">
            <a:spAutoFit/>
          </a:bodyPr>
          <a:lstStyle/>
          <a:p>
            <a:r>
              <a:rPr lang="en-US"/>
              <a:t>(</a:t>
            </a:r>
            <a:r>
              <a:rPr lang="en-US" smtClean="0"/>
              <a:t>Own </a:t>
            </a:r>
            <a:r>
              <a:rPr lang="en-US" dirty="0" smtClean="0"/>
              <a:t>calculations </a:t>
            </a:r>
            <a:r>
              <a:rPr lang="en-US" smtClean="0"/>
              <a:t>using Census 2011 data)</a:t>
            </a:r>
            <a:endParaRPr lang="en-US"/>
          </a:p>
        </p:txBody>
      </p:sp>
      <p:cxnSp>
        <p:nvCxnSpPr>
          <p:cNvPr id="7" name="Straight Arrow Connector 6"/>
          <p:cNvCxnSpPr/>
          <p:nvPr/>
        </p:nvCxnSpPr>
        <p:spPr>
          <a:xfrm flipH="1">
            <a:off x="5826643" y="4306187"/>
            <a:ext cx="223283" cy="4997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59262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good</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Curriculum</a:t>
            </a:r>
            <a:r>
              <a:rPr lang="en-US" dirty="0" smtClean="0"/>
              <a:t>: Stuck with a solid curriculum (CAPS)</a:t>
            </a:r>
          </a:p>
          <a:p>
            <a:endParaRPr lang="en-US" dirty="0" smtClean="0"/>
          </a:p>
          <a:p>
            <a:r>
              <a:rPr lang="en-US" b="1" dirty="0" smtClean="0"/>
              <a:t>Workbooks</a:t>
            </a:r>
            <a:r>
              <a:rPr lang="en-US" dirty="0" smtClean="0"/>
              <a:t>: Roll out of government (DBE) workbooks to all (95%+) Grades 1-9</a:t>
            </a:r>
          </a:p>
          <a:p>
            <a:endParaRPr lang="en-US" dirty="0" smtClean="0"/>
          </a:p>
          <a:p>
            <a:r>
              <a:rPr lang="en-US" b="1" dirty="0" smtClean="0"/>
              <a:t>Nutrition</a:t>
            </a:r>
            <a:r>
              <a:rPr lang="en-US" dirty="0" smtClean="0"/>
              <a:t>: Successful school nutrition </a:t>
            </a:r>
            <a:r>
              <a:rPr lang="en-US" dirty="0" err="1" smtClean="0"/>
              <a:t>programme</a:t>
            </a:r>
            <a:r>
              <a:rPr lang="en-US" dirty="0" smtClean="0"/>
              <a:t> (NSNP) feeding 70% of publicly-funded learners in the country</a:t>
            </a:r>
          </a:p>
          <a:p>
            <a:endParaRPr lang="en-US" dirty="0" smtClean="0"/>
          </a:p>
          <a:p>
            <a:r>
              <a:rPr lang="en-US" b="1" dirty="0" smtClean="0"/>
              <a:t>Grade R: </a:t>
            </a:r>
            <a:r>
              <a:rPr lang="en-US" dirty="0" smtClean="0"/>
              <a:t>More than 95% of learners complete Grade R</a:t>
            </a:r>
          </a:p>
          <a:p>
            <a:endParaRPr lang="en-US" b="1" dirty="0"/>
          </a:p>
          <a:p>
            <a:r>
              <a:rPr lang="en-US" b="1" dirty="0" smtClean="0"/>
              <a:t>Bursary funding</a:t>
            </a:r>
            <a:r>
              <a:rPr lang="en-US" dirty="0" smtClean="0"/>
              <a:t>: </a:t>
            </a:r>
            <a:r>
              <a:rPr lang="en-US" dirty="0" err="1" smtClean="0"/>
              <a:t>Funza</a:t>
            </a:r>
            <a:r>
              <a:rPr lang="en-US" dirty="0" smtClean="0"/>
              <a:t> </a:t>
            </a:r>
            <a:r>
              <a:rPr lang="en-US" dirty="0" err="1" smtClean="0"/>
              <a:t>Lushaka</a:t>
            </a:r>
            <a:r>
              <a:rPr lang="en-US" dirty="0" smtClean="0"/>
              <a:t> system to fund teachers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10</a:t>
            </a:fld>
            <a:endParaRPr lang="en-US"/>
          </a:p>
        </p:txBody>
      </p:sp>
    </p:spTree>
    <p:extLst>
      <p:ext uri="{BB962C8B-B14F-4D97-AF65-F5344CB8AC3E}">
        <p14:creationId xmlns:p14="http://schemas.microsoft.com/office/powerpoint/2010/main" val="17131452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502" y="2194973"/>
            <a:ext cx="7350273" cy="3579894"/>
          </a:xfrm>
        </p:spPr>
        <p:txBody>
          <a:bodyPr>
            <a:noAutofit/>
          </a:bodyPr>
          <a:lstStyle/>
          <a:p>
            <a:pPr algn="ctr"/>
            <a:r>
              <a:rPr lang="en-US" sz="11500" dirty="0" smtClean="0"/>
              <a:t>The Bad</a:t>
            </a:r>
            <a:r>
              <a:rPr lang="en-US" sz="11500" dirty="0"/>
              <a:t/>
            </a:r>
            <a:br>
              <a:rPr lang="en-US" sz="11500" dirty="0"/>
            </a:br>
            <a:r>
              <a:rPr lang="en-US" sz="23900" dirty="0" smtClean="0">
                <a:solidFill>
                  <a:schemeClr val="accent2">
                    <a:lumMod val="75000"/>
                  </a:schemeClr>
                </a:solidFill>
                <a:sym typeface="Wingdings"/>
              </a:rPr>
              <a:t></a:t>
            </a:r>
            <a:endParaRPr lang="en-US" sz="23900" dirty="0">
              <a:solidFill>
                <a:schemeClr val="accent2">
                  <a:lumMod val="75000"/>
                </a:schemeClr>
              </a:solidFill>
            </a:endParaRPr>
          </a:p>
        </p:txBody>
      </p:sp>
      <p:sp>
        <p:nvSpPr>
          <p:cNvPr id="4" name="Slide Number Placeholder 3"/>
          <p:cNvSpPr>
            <a:spLocks noGrp="1"/>
          </p:cNvSpPr>
          <p:nvPr>
            <p:ph type="sldNum" sz="quarter" idx="12"/>
          </p:nvPr>
        </p:nvSpPr>
        <p:spPr/>
        <p:txBody>
          <a:bodyPr/>
          <a:lstStyle/>
          <a:p>
            <a:fld id="{32BC720B-8024-ED4E-9E10-37C20D8D564E}" type="slidenum">
              <a:rPr lang="en-US" smtClean="0"/>
              <a:t>11</a:t>
            </a:fld>
            <a:endParaRPr lang="en-US"/>
          </a:p>
        </p:txBody>
      </p:sp>
      <p:sp>
        <p:nvSpPr>
          <p:cNvPr id="5" name="Rectangle 4"/>
          <p:cNvSpPr/>
          <p:nvPr/>
        </p:nvSpPr>
        <p:spPr>
          <a:xfrm>
            <a:off x="344967" y="0"/>
            <a:ext cx="8623300" cy="146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1640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9905"/>
            <a:ext cx="7886700" cy="976072"/>
          </a:xfrm>
        </p:spPr>
        <p:txBody>
          <a:bodyPr/>
          <a:lstStyle/>
          <a:p>
            <a:r>
              <a:rPr lang="en-US" smtClean="0"/>
              <a:t>The Bad</a:t>
            </a:r>
            <a:r>
              <a:rPr lang="mr-IN" dirty="0" smtClean="0"/>
              <a:t>…</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12</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221543195"/>
              </p:ext>
            </p:extLst>
          </p:nvPr>
        </p:nvGraphicFramePr>
        <p:xfrm>
          <a:off x="807632" y="1405197"/>
          <a:ext cx="7124700" cy="531627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807632" y="3878670"/>
            <a:ext cx="1718740" cy="369332"/>
          </a:xfrm>
          <a:prstGeom prst="rect">
            <a:avLst/>
          </a:prstGeom>
          <a:solidFill>
            <a:srgbClr val="FFFF00"/>
          </a:solidFill>
        </p:spPr>
        <p:txBody>
          <a:bodyPr wrap="none" rtlCol="0">
            <a:spAutoFit/>
          </a:bodyPr>
          <a:lstStyle/>
          <a:p>
            <a:r>
              <a:rPr lang="en-US" smtClean="0"/>
              <a:t>R17,800/learner</a:t>
            </a:r>
            <a:endParaRPr lang="en-US"/>
          </a:p>
        </p:txBody>
      </p:sp>
      <p:sp>
        <p:nvSpPr>
          <p:cNvPr id="7" name="TextBox 6"/>
          <p:cNvSpPr txBox="1"/>
          <p:nvPr/>
        </p:nvSpPr>
        <p:spPr>
          <a:xfrm>
            <a:off x="6505101" y="5275079"/>
            <a:ext cx="1718740" cy="369332"/>
          </a:xfrm>
          <a:prstGeom prst="rect">
            <a:avLst/>
          </a:prstGeom>
          <a:solidFill>
            <a:srgbClr val="FFFF00"/>
          </a:solidFill>
        </p:spPr>
        <p:txBody>
          <a:bodyPr wrap="none" rtlCol="0">
            <a:spAutoFit/>
          </a:bodyPr>
          <a:lstStyle/>
          <a:p>
            <a:r>
              <a:rPr lang="en-US" dirty="0" smtClean="0"/>
              <a:t>R16,000/learner</a:t>
            </a:r>
            <a:endParaRPr lang="en-US" dirty="0"/>
          </a:p>
        </p:txBody>
      </p:sp>
      <p:sp>
        <p:nvSpPr>
          <p:cNvPr id="8" name="Rectangle 7"/>
          <p:cNvSpPr/>
          <p:nvPr/>
        </p:nvSpPr>
        <p:spPr>
          <a:xfrm>
            <a:off x="5679210" y="138223"/>
            <a:ext cx="3370521" cy="262624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solidFill>
                  <a:schemeClr val="tx1"/>
                </a:solidFill>
              </a:rPr>
              <a:t>Why?</a:t>
            </a:r>
          </a:p>
          <a:p>
            <a:pPr marL="342900" indent="-342900">
              <a:buFont typeface="+mj-lt"/>
              <a:buAutoNum type="arabicPeriod"/>
            </a:pPr>
            <a:r>
              <a:rPr lang="en-US" dirty="0" smtClean="0">
                <a:solidFill>
                  <a:schemeClr val="tx1"/>
                </a:solidFill>
              </a:rPr>
              <a:t>Increase in </a:t>
            </a:r>
            <a:r>
              <a:rPr lang="en-US" u="sng" dirty="0" smtClean="0">
                <a:solidFill>
                  <a:schemeClr val="tx1"/>
                </a:solidFill>
              </a:rPr>
              <a:t>births</a:t>
            </a:r>
            <a:r>
              <a:rPr lang="en-US" dirty="0" smtClean="0">
                <a:solidFill>
                  <a:schemeClr val="tx1"/>
                </a:solidFill>
              </a:rPr>
              <a:t> by 13% from 2005</a:t>
            </a:r>
          </a:p>
          <a:p>
            <a:pPr marL="342900" indent="-342900">
              <a:buFont typeface="+mj-lt"/>
              <a:buAutoNum type="arabicPeriod"/>
            </a:pPr>
            <a:r>
              <a:rPr lang="en-US" dirty="0" smtClean="0">
                <a:solidFill>
                  <a:schemeClr val="tx1"/>
                </a:solidFill>
              </a:rPr>
              <a:t>Above-inflation </a:t>
            </a:r>
            <a:r>
              <a:rPr lang="en-US" u="sng" dirty="0" smtClean="0">
                <a:solidFill>
                  <a:schemeClr val="tx1"/>
                </a:solidFill>
              </a:rPr>
              <a:t>wage increases</a:t>
            </a:r>
            <a:r>
              <a:rPr lang="en-US" dirty="0" smtClean="0">
                <a:solidFill>
                  <a:schemeClr val="tx1"/>
                </a:solidFill>
              </a:rPr>
              <a:t> for teachers</a:t>
            </a:r>
          </a:p>
          <a:p>
            <a:pPr marL="342900" indent="-342900">
              <a:buFont typeface="+mj-lt"/>
              <a:buAutoNum type="arabicPeriod"/>
            </a:pPr>
            <a:endParaRPr lang="en-US" dirty="0" smtClean="0">
              <a:solidFill>
                <a:schemeClr val="tx1"/>
              </a:solidFill>
            </a:endParaRPr>
          </a:p>
          <a:p>
            <a:r>
              <a:rPr lang="en-US" dirty="0" smtClean="0">
                <a:solidFill>
                  <a:schemeClr val="tx1"/>
                </a:solidFill>
              </a:rPr>
              <a:t>See “</a:t>
            </a:r>
            <a:r>
              <a:rPr lang="en-US" b="1" dirty="0" smtClean="0">
                <a:solidFill>
                  <a:schemeClr val="tx1"/>
                </a:solidFill>
              </a:rPr>
              <a:t>Throwing basic education under the bus</a:t>
            </a:r>
            <a:r>
              <a:rPr lang="en-US" dirty="0" smtClean="0">
                <a:solidFill>
                  <a:schemeClr val="tx1"/>
                </a:solidFill>
              </a:rPr>
              <a:t>” </a:t>
            </a:r>
            <a:r>
              <a:rPr lang="en-US" sz="1200" i="1" dirty="0" smtClean="0">
                <a:solidFill>
                  <a:schemeClr val="tx1"/>
                </a:solidFill>
              </a:rPr>
              <a:t>Business Day 16/4/2018)</a:t>
            </a:r>
            <a:endParaRPr lang="en-US" i="1" dirty="0" smtClean="0">
              <a:solidFill>
                <a:schemeClr val="tx1"/>
              </a:solidFill>
            </a:endParaRPr>
          </a:p>
        </p:txBody>
      </p:sp>
      <p:grpSp>
        <p:nvGrpSpPr>
          <p:cNvPr id="12" name="Group 11"/>
          <p:cNvGrpSpPr/>
          <p:nvPr/>
        </p:nvGrpSpPr>
        <p:grpSpPr>
          <a:xfrm>
            <a:off x="2526372" y="4040372"/>
            <a:ext cx="3931578" cy="1318437"/>
            <a:chOff x="2526372" y="4040372"/>
            <a:chExt cx="3931578" cy="1318437"/>
          </a:xfrm>
        </p:grpSpPr>
        <p:cxnSp>
          <p:nvCxnSpPr>
            <p:cNvPr id="10" name="Straight Arrow Connector 9"/>
            <p:cNvCxnSpPr/>
            <p:nvPr/>
          </p:nvCxnSpPr>
          <p:spPr>
            <a:xfrm>
              <a:off x="2526372" y="4040372"/>
              <a:ext cx="3931578" cy="1318437"/>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64988" y="4282707"/>
              <a:ext cx="654346" cy="369332"/>
            </a:xfrm>
            <a:prstGeom prst="rect">
              <a:avLst/>
            </a:prstGeom>
            <a:solidFill>
              <a:schemeClr val="accent4">
                <a:lumMod val="20000"/>
                <a:lumOff val="80000"/>
              </a:schemeClr>
            </a:solidFill>
          </p:spPr>
          <p:txBody>
            <a:bodyPr wrap="none" rtlCol="0">
              <a:spAutoFit/>
            </a:bodyPr>
            <a:lstStyle/>
            <a:p>
              <a:r>
                <a:rPr lang="en-US" smtClean="0"/>
                <a:t>-10%</a:t>
              </a:r>
              <a:endParaRPr lang="en-US"/>
            </a:p>
          </p:txBody>
        </p:sp>
      </p:grpSp>
    </p:spTree>
    <p:extLst>
      <p:ext uri="{BB962C8B-B14F-4D97-AF65-F5344CB8AC3E}">
        <p14:creationId xmlns:p14="http://schemas.microsoft.com/office/powerpoint/2010/main" val="14944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left)">
                                      <p:cBhvr>
                                        <p:cTn id="12" dur="500"/>
                                        <p:tgtEl>
                                          <p:spTgt spid="5">
                                            <p:graphicEl>
                                              <a:chart seriesIdx="0" categoryIdx="-4" bldStep="series"/>
                                            </p:graphic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left)">
                                      <p:cBhvr>
                                        <p:cTn id="16" dur="500"/>
                                        <p:tgtEl>
                                          <p:spTgt spid="5">
                                            <p:graphicEl>
                                              <a:chart seriesIdx="1" categoryIdx="-4" bldStep="series"/>
                                            </p:graphic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left)">
                                      <p:cBhvr>
                                        <p:cTn id="20" dur="500"/>
                                        <p:tgtEl>
                                          <p:spTgt spid="5">
                                            <p:graphicEl>
                                              <a:chart seriesIdx="2" categoryIdx="-4" bldStep="series"/>
                                            </p:graphic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left)">
                                      <p:cBhvr>
                                        <p:cTn id="24" dur="500"/>
                                        <p:tgtEl>
                                          <p:spTgt spid="5">
                                            <p:graphicEl>
                                              <a:chart seriesIdx="3" categoryIdx="-4" bldStep="series"/>
                                            </p:graphicEl>
                                          </p:spTgt>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left)">
                                      <p:cBhvr>
                                        <p:cTn id="28" dur="500"/>
                                        <p:tgtEl>
                                          <p:spTgt spid="5">
                                            <p:graphicEl>
                                              <a:chart seriesIdx="4" categoryIdx="-4" bldStep="series"/>
                                            </p:graphicEl>
                                          </p:spTgt>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5">
                                            <p:graphicEl>
                                              <a:chart seriesIdx="5" categoryIdx="-4" bldStep="series"/>
                                            </p:graphicEl>
                                          </p:spTgt>
                                        </p:tgtEl>
                                        <p:attrNameLst>
                                          <p:attrName>style.visibility</p:attrName>
                                        </p:attrNameLst>
                                      </p:cBhvr>
                                      <p:to>
                                        <p:strVal val="visible"/>
                                      </p:to>
                                    </p:set>
                                    <p:animEffect transition="in" filter="wipe(left)">
                                      <p:cBhvr>
                                        <p:cTn id="32" dur="500"/>
                                        <p:tgtEl>
                                          <p:spTgt spid="5">
                                            <p:graphicEl>
                                              <a:chart seriesIdx="5" categoryIdx="-4" bldStep="series"/>
                                            </p:graphic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5">
                                            <p:graphicEl>
                                              <a:chart seriesIdx="6" categoryIdx="-4" bldStep="series"/>
                                            </p:graphicEl>
                                          </p:spTgt>
                                        </p:tgtEl>
                                        <p:attrNameLst>
                                          <p:attrName>style.visibility</p:attrName>
                                        </p:attrNameLst>
                                      </p:cBhvr>
                                      <p:to>
                                        <p:strVal val="visible"/>
                                      </p:to>
                                    </p:set>
                                    <p:animEffect transition="in" filter="wipe(left)">
                                      <p:cBhvr>
                                        <p:cTn id="36" dur="500"/>
                                        <p:tgtEl>
                                          <p:spTgt spid="5">
                                            <p:graphicEl>
                                              <a:chart seriesIdx="6" categoryIdx="-4" bldStep="series"/>
                                            </p:graphicEl>
                                          </p:spTgt>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5">
                                            <p:graphicEl>
                                              <a:chart seriesIdx="7" categoryIdx="-4" bldStep="series"/>
                                            </p:graphicEl>
                                          </p:spTgt>
                                        </p:tgtEl>
                                        <p:attrNameLst>
                                          <p:attrName>style.visibility</p:attrName>
                                        </p:attrNameLst>
                                      </p:cBhvr>
                                      <p:to>
                                        <p:strVal val="visible"/>
                                      </p:to>
                                    </p:set>
                                    <p:animEffect transition="in" filter="wipe(left)">
                                      <p:cBhvr>
                                        <p:cTn id="40" dur="500"/>
                                        <p:tgtEl>
                                          <p:spTgt spid="5">
                                            <p:graphicEl>
                                              <a:chart seriesIdx="7" categoryIdx="-4" bldStep="series"/>
                                            </p:graphicEl>
                                          </p:spTgt>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5">
                                            <p:graphicEl>
                                              <a:chart seriesIdx="8" categoryIdx="-4" bldStep="series"/>
                                            </p:graphicEl>
                                          </p:spTgt>
                                        </p:tgtEl>
                                        <p:attrNameLst>
                                          <p:attrName>style.visibility</p:attrName>
                                        </p:attrNameLst>
                                      </p:cBhvr>
                                      <p:to>
                                        <p:strVal val="visible"/>
                                      </p:to>
                                    </p:set>
                                    <p:animEffect transition="in" filter="wipe(left)">
                                      <p:cBhvr>
                                        <p:cTn id="44" dur="500"/>
                                        <p:tgtEl>
                                          <p:spTgt spid="5">
                                            <p:graphicEl>
                                              <a:chart seriesIdx="8" categoryIdx="-4" bldStep="series"/>
                                            </p:graphicEl>
                                          </p:spTgt>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5">
                                            <p:graphicEl>
                                              <a:chart seriesIdx="9" categoryIdx="-4" bldStep="series"/>
                                            </p:graphicEl>
                                          </p:spTgt>
                                        </p:tgtEl>
                                        <p:attrNameLst>
                                          <p:attrName>style.visibility</p:attrName>
                                        </p:attrNameLst>
                                      </p:cBhvr>
                                      <p:to>
                                        <p:strVal val="visible"/>
                                      </p:to>
                                    </p:set>
                                    <p:animEffect transition="in" filter="wipe(left)">
                                      <p:cBhvr>
                                        <p:cTn id="48" dur="500"/>
                                        <p:tgtEl>
                                          <p:spTgt spid="5">
                                            <p:graphicEl>
                                              <a:chart seriesIdx="9" categoryIdx="-4" bldStep="series"/>
                                            </p:graphic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down)">
                                      <p:cBhvr>
                                        <p:cTn id="53" dur="500"/>
                                        <p:tgtEl>
                                          <p:spTgt spid="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down)">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down)">
                                      <p:cBhvr>
                                        <p:cTn id="6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13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837" y="1700183"/>
            <a:ext cx="5687090" cy="4161419"/>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998383" y="6471316"/>
            <a:ext cx="1960793" cy="276999"/>
          </a:xfrm>
          <a:prstGeom prst="rect">
            <a:avLst/>
          </a:prstGeom>
          <a:noFill/>
        </p:spPr>
        <p:txBody>
          <a:bodyPr wrap="none" rtlCol="0">
            <a:spAutoFit/>
          </a:bodyPr>
          <a:lstStyle/>
          <a:p>
            <a:r>
              <a:rPr lang="en-US" sz="1200" i="1" dirty="0" smtClean="0"/>
              <a:t>Spaull, 2018 </a:t>
            </a:r>
            <a:r>
              <a:rPr lang="mr-IN" sz="1200" i="1" dirty="0" smtClean="0"/>
              <a:t>–</a:t>
            </a:r>
            <a:r>
              <a:rPr lang="en-US" sz="1200" i="1" dirty="0" smtClean="0"/>
              <a:t> Springer Book</a:t>
            </a:r>
            <a:endParaRPr lang="en-US" sz="1200" i="1" dirty="0"/>
          </a:p>
        </p:txBody>
      </p:sp>
      <p:sp>
        <p:nvSpPr>
          <p:cNvPr id="3" name="TextBox 2"/>
          <p:cNvSpPr txBox="1"/>
          <p:nvPr/>
        </p:nvSpPr>
        <p:spPr>
          <a:xfrm>
            <a:off x="6049927" y="1441132"/>
            <a:ext cx="2942976" cy="5416868"/>
          </a:xfrm>
          <a:prstGeom prst="rect">
            <a:avLst/>
          </a:prstGeom>
          <a:solidFill>
            <a:schemeClr val="accent4">
              <a:lumMod val="20000"/>
              <a:lumOff val="80000"/>
            </a:schemeClr>
          </a:solidFill>
        </p:spPr>
        <p:txBody>
          <a:bodyPr wrap="square" rtlCol="0">
            <a:spAutoFit/>
          </a:bodyPr>
          <a:lstStyle/>
          <a:p>
            <a:pPr marL="285750" indent="-285750" algn="just">
              <a:buFont typeface="Arial" charset="0"/>
              <a:buChar char="•"/>
            </a:pPr>
            <a:endParaRPr lang="en-US" sz="1400" dirty="0" smtClean="0"/>
          </a:p>
          <a:p>
            <a:pPr marL="285750" indent="-285750" algn="just">
              <a:buFont typeface="Arial" charset="0"/>
              <a:buChar char="•"/>
            </a:pPr>
            <a:r>
              <a:rPr lang="en-US" sz="1400" dirty="0" smtClean="0"/>
              <a:t>Between 2011 and 2015 </a:t>
            </a:r>
            <a:r>
              <a:rPr lang="en-US" sz="1400" b="1" dirty="0" smtClean="0"/>
              <a:t>food poverty </a:t>
            </a:r>
            <a:r>
              <a:rPr lang="en-US" sz="1400" dirty="0" smtClean="0"/>
              <a:t>(R14/day) </a:t>
            </a:r>
            <a:endParaRPr lang="en-US" sz="1400" dirty="0" smtClean="0"/>
          </a:p>
          <a:p>
            <a:pPr algn="just"/>
            <a:r>
              <a:rPr lang="en-US" sz="1400" dirty="0" smtClean="0"/>
              <a:t>          ⬆ </a:t>
            </a:r>
            <a:r>
              <a:rPr lang="en-US" sz="1400" dirty="0" smtClean="0"/>
              <a:t>from 21% to 25% (</a:t>
            </a:r>
            <a:r>
              <a:rPr lang="en-US" sz="1400" dirty="0" err="1" smtClean="0">
                <a:solidFill>
                  <a:srgbClr val="FF0000"/>
                </a:solidFill>
              </a:rPr>
              <a:t>StatsSA</a:t>
            </a:r>
            <a:r>
              <a:rPr lang="en-US" sz="1400" dirty="0" smtClean="0"/>
              <a:t>)</a:t>
            </a:r>
          </a:p>
          <a:p>
            <a:pPr marL="285750" indent="-285750" algn="just">
              <a:buFont typeface="Arial" charset="0"/>
              <a:buChar char="•"/>
            </a:pPr>
            <a:endParaRPr lang="en-US" sz="1400" dirty="0" smtClean="0"/>
          </a:p>
          <a:p>
            <a:pPr marL="285750" indent="-285750" algn="just">
              <a:buFont typeface="Arial" charset="0"/>
              <a:buChar char="•"/>
            </a:pPr>
            <a:r>
              <a:rPr lang="en-US" sz="1400" dirty="0" smtClean="0"/>
              <a:t>% </a:t>
            </a:r>
            <a:r>
              <a:rPr lang="en-US" sz="1400" dirty="0" smtClean="0"/>
              <a:t>sometimes experiencing </a:t>
            </a:r>
            <a:r>
              <a:rPr lang="en-US" sz="1400" b="1" dirty="0" smtClean="0"/>
              <a:t>hunger</a:t>
            </a:r>
            <a:r>
              <a:rPr lang="en-US" sz="1400" dirty="0" smtClean="0"/>
              <a:t> according to </a:t>
            </a:r>
            <a:r>
              <a:rPr lang="en-US" sz="1400" dirty="0" smtClean="0">
                <a:solidFill>
                  <a:srgbClr val="FF0000"/>
                </a:solidFill>
              </a:rPr>
              <a:t>GHS</a:t>
            </a:r>
            <a:r>
              <a:rPr lang="en-US" sz="1400" dirty="0" smtClean="0"/>
              <a:t> went from 29% (2002) </a:t>
            </a:r>
            <a:r>
              <a:rPr lang="en-US" sz="1400" dirty="0" smtClean="0">
                <a:sym typeface="Wingdings"/>
              </a:rPr>
              <a:t> 13% (2011)  13% (2016)</a:t>
            </a:r>
            <a:endParaRPr lang="en-US" sz="1400" dirty="0" smtClean="0"/>
          </a:p>
          <a:p>
            <a:pPr marL="285750" indent="-285750" algn="just">
              <a:buFont typeface="Arial" charset="0"/>
              <a:buChar char="•"/>
            </a:pPr>
            <a:endParaRPr lang="en-US" sz="1400" dirty="0" smtClean="0"/>
          </a:p>
          <a:p>
            <a:pPr marL="285750" indent="-285750" algn="just">
              <a:buFont typeface="Arial" charset="0"/>
              <a:buChar char="•"/>
            </a:pPr>
            <a:r>
              <a:rPr lang="en-US" sz="1400" dirty="0" smtClean="0"/>
              <a:t>Between 2009 and 2017 the </a:t>
            </a:r>
            <a:r>
              <a:rPr lang="en-US" sz="1400" b="1" dirty="0" smtClean="0"/>
              <a:t>unemployment rate </a:t>
            </a:r>
            <a:r>
              <a:rPr lang="en-US" sz="1400" dirty="0"/>
              <a:t>⬆ </a:t>
            </a:r>
            <a:r>
              <a:rPr lang="en-US" sz="1400" dirty="0" smtClean="0"/>
              <a:t>from 25% to 28%.</a:t>
            </a:r>
          </a:p>
          <a:p>
            <a:pPr marL="285750" indent="-285750" algn="just">
              <a:buFont typeface="Arial" charset="0"/>
              <a:buChar char="•"/>
            </a:pPr>
            <a:endParaRPr lang="en-US" sz="1400" dirty="0" smtClean="0"/>
          </a:p>
          <a:p>
            <a:pPr marL="285750" indent="-285750" algn="just">
              <a:buFont typeface="Arial" charset="0"/>
              <a:buChar char="•"/>
            </a:pPr>
            <a:r>
              <a:rPr lang="en-US" sz="1400" b="1" dirty="0" smtClean="0"/>
              <a:t># of educators </a:t>
            </a:r>
            <a:r>
              <a:rPr lang="en-US" sz="1400" dirty="0" smtClean="0"/>
              <a:t>working in public schools ⬇ by 3% between 2013 and 2016</a:t>
            </a:r>
          </a:p>
          <a:p>
            <a:pPr algn="r"/>
            <a:r>
              <a:rPr lang="en-US" sz="1200" i="1" dirty="0" smtClean="0"/>
              <a:t>(</a:t>
            </a:r>
            <a:r>
              <a:rPr lang="en-US" sz="1200" i="1" dirty="0" err="1" smtClean="0"/>
              <a:t>Mweli</a:t>
            </a:r>
            <a:r>
              <a:rPr lang="en-US" sz="1200" i="1" dirty="0" smtClean="0"/>
              <a:t>, 2018: p78-79)</a:t>
            </a:r>
          </a:p>
          <a:p>
            <a:pPr marL="285750" indent="-285750">
              <a:buFont typeface="Arial" charset="0"/>
              <a:buChar char="•"/>
            </a:pPr>
            <a:r>
              <a:rPr lang="en-US" sz="1400" dirty="0" smtClean="0"/>
              <a:t>Between 2011 and 2016 # </a:t>
            </a:r>
            <a:r>
              <a:rPr lang="en-US" sz="1400" b="1" dirty="0" smtClean="0"/>
              <a:t>learners/class</a:t>
            </a:r>
            <a:r>
              <a:rPr lang="en-US" sz="1400" dirty="0" smtClean="0"/>
              <a:t> in </a:t>
            </a:r>
            <a:r>
              <a:rPr lang="en-US" sz="1400" dirty="0" smtClean="0">
                <a:solidFill>
                  <a:srgbClr val="FF0000"/>
                </a:solidFill>
              </a:rPr>
              <a:t>PIRLS</a:t>
            </a:r>
            <a:r>
              <a:rPr lang="en-US" sz="1400" dirty="0" smtClean="0"/>
              <a:t> Gr4 classes ⬆ from </a:t>
            </a:r>
            <a:r>
              <a:rPr lang="en-US" sz="1400" dirty="0"/>
              <a:t>40 </a:t>
            </a:r>
            <a:r>
              <a:rPr lang="en-US" sz="1400" dirty="0" smtClean="0"/>
              <a:t>to </a:t>
            </a:r>
            <a:r>
              <a:rPr lang="en-US" sz="1400" dirty="0"/>
              <a:t>45 </a:t>
            </a:r>
            <a:r>
              <a:rPr lang="en-US" sz="1400" dirty="0" smtClean="0"/>
              <a:t>(</a:t>
            </a:r>
            <a:r>
              <a:rPr lang="en-US" sz="1400" dirty="0"/>
              <a:t>Howie et al., 2018: 13, 127)</a:t>
            </a:r>
            <a:r>
              <a:rPr lang="en-US" sz="1400" dirty="0" smtClean="0"/>
              <a:t> </a:t>
            </a:r>
          </a:p>
          <a:p>
            <a:pPr marL="742950" lvl="1" indent="-285750">
              <a:buFont typeface="Arial" charset="0"/>
              <a:buChar char="•"/>
            </a:pPr>
            <a:r>
              <a:rPr lang="en-US" sz="1400" dirty="0" smtClean="0"/>
              <a:t>Poorest 60%: 41--&gt;48</a:t>
            </a:r>
          </a:p>
          <a:p>
            <a:pPr marL="742950" lvl="1" indent="-285750">
              <a:buFont typeface="Arial" charset="0"/>
              <a:buChar char="•"/>
            </a:pPr>
            <a:r>
              <a:rPr lang="en-US" sz="1400" dirty="0" smtClean="0"/>
              <a:t>Richest 10%: 33--&gt;35</a:t>
            </a:r>
          </a:p>
          <a:p>
            <a:pPr algn="r"/>
            <a:r>
              <a:rPr lang="en-US" sz="1200" i="1" dirty="0" smtClean="0"/>
              <a:t>(Spaull, 2018)</a:t>
            </a:r>
          </a:p>
        </p:txBody>
      </p:sp>
      <p:grpSp>
        <p:nvGrpSpPr>
          <p:cNvPr id="9" name="Group 8"/>
          <p:cNvGrpSpPr/>
          <p:nvPr/>
        </p:nvGrpSpPr>
        <p:grpSpPr>
          <a:xfrm>
            <a:off x="4396564" y="850605"/>
            <a:ext cx="3124852" cy="2441311"/>
            <a:chOff x="4327450" y="1340250"/>
            <a:chExt cx="3124852" cy="2201447"/>
          </a:xfrm>
        </p:grpSpPr>
        <p:sp>
          <p:nvSpPr>
            <p:cNvPr id="7" name="Oval 6"/>
            <p:cNvSpPr/>
            <p:nvPr/>
          </p:nvSpPr>
          <p:spPr>
            <a:xfrm>
              <a:off x="4327450" y="2276423"/>
              <a:ext cx="1531089" cy="1265274"/>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Turn Arrow 7"/>
            <p:cNvSpPr/>
            <p:nvPr/>
          </p:nvSpPr>
          <p:spPr>
            <a:xfrm>
              <a:off x="4911121" y="1340250"/>
              <a:ext cx="2541181" cy="936173"/>
            </a:xfrm>
            <a:prstGeom prst="uturnArrow">
              <a:avLst>
                <a:gd name="adj1" fmla="val 21552"/>
                <a:gd name="adj2" fmla="val 25000"/>
                <a:gd name="adj3" fmla="val 25000"/>
                <a:gd name="adj4" fmla="val 43750"/>
                <a:gd name="adj5" fmla="val 53506"/>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9650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632" y="2200567"/>
            <a:ext cx="3401090" cy="2380666"/>
          </a:xfrm>
          <a:solidFill>
            <a:schemeClr val="bg1">
              <a:lumMod val="95000"/>
            </a:schemeClr>
          </a:solidFill>
        </p:spPr>
        <p:txBody>
          <a:bodyPr>
            <a:noAutofit/>
          </a:bodyPr>
          <a:lstStyle/>
          <a:p>
            <a:r>
              <a:rPr lang="en-US" sz="3200" dirty="0" smtClean="0"/>
              <a:t>True</a:t>
            </a:r>
            <a:r>
              <a:rPr lang="mr-IN" sz="3200" dirty="0" smtClean="0"/>
              <a:t>…</a:t>
            </a:r>
            <a:r>
              <a:rPr lang="en-US" sz="3200" dirty="0" smtClean="0"/>
              <a:t> but how many students actually make it to university?</a:t>
            </a:r>
            <a:endParaRPr lang="en-US" sz="3200" dirty="0"/>
          </a:p>
        </p:txBody>
      </p:sp>
      <p:sp>
        <p:nvSpPr>
          <p:cNvPr id="4" name="Slide Number Placeholder 3"/>
          <p:cNvSpPr>
            <a:spLocks noGrp="1"/>
          </p:cNvSpPr>
          <p:nvPr>
            <p:ph type="sldNum" sz="quarter" idx="12"/>
          </p:nvPr>
        </p:nvSpPr>
        <p:spPr/>
        <p:txBody>
          <a:bodyPr/>
          <a:lstStyle/>
          <a:p>
            <a:fld id="{32BC720B-8024-ED4E-9E10-37C20D8D564E}" type="slidenum">
              <a:rPr lang="en-US" smtClean="0"/>
              <a:t>14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800" y="0"/>
            <a:ext cx="5156200" cy="6781800"/>
          </a:xfrm>
          <a:prstGeom prst="rect">
            <a:avLst/>
          </a:prstGeom>
        </p:spPr>
      </p:pic>
      <p:sp>
        <p:nvSpPr>
          <p:cNvPr id="6" name="Title 1"/>
          <p:cNvSpPr txBox="1">
            <a:spLocks/>
          </p:cNvSpPr>
          <p:nvPr/>
        </p:nvSpPr>
        <p:spPr>
          <a:xfrm>
            <a:off x="628650" y="288175"/>
            <a:ext cx="7886700" cy="9760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Helvetica" charset="0"/>
                <a:ea typeface="Helvetica" charset="0"/>
                <a:cs typeface="Helvetica" charset="0"/>
              </a:defRPr>
            </a:lvl1pPr>
          </a:lstStyle>
          <a:p>
            <a:r>
              <a:rPr lang="en-US" dirty="0" smtClean="0"/>
              <a:t>(2)</a:t>
            </a:r>
            <a:endParaRPr lang="en-US" dirty="0"/>
          </a:p>
        </p:txBody>
      </p:sp>
    </p:spTree>
    <p:extLst>
      <p:ext uri="{BB962C8B-B14F-4D97-AF65-F5344CB8AC3E}">
        <p14:creationId xmlns:p14="http://schemas.microsoft.com/office/powerpoint/2010/main" val="19324577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463" y="1970407"/>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grpSp>
        <p:nvGrpSpPr>
          <p:cNvPr id="4" name="Group 3"/>
          <p:cNvGrpSpPr/>
          <p:nvPr/>
        </p:nvGrpSpPr>
        <p:grpSpPr>
          <a:xfrm>
            <a:off x="5685058" y="1970407"/>
            <a:ext cx="2816016" cy="1787738"/>
            <a:chOff x="8372105" y="2329963"/>
            <a:chExt cx="2596986" cy="2527346"/>
          </a:xfrm>
          <a:solidFill>
            <a:schemeClr val="bg1">
              <a:lumMod val="95000"/>
            </a:schemeClr>
          </a:solidFill>
        </p:grpSpPr>
        <p:sp>
          <p:nvSpPr>
            <p:cNvPr id="5" name="Rectangle 4"/>
            <p:cNvSpPr/>
            <p:nvPr/>
          </p:nvSpPr>
          <p:spPr>
            <a:xfrm>
              <a:off x="8473337" y="2475097"/>
              <a:ext cx="2418741" cy="2382212"/>
            </a:xfrm>
            <a:prstGeom prst="rect">
              <a:avLst/>
            </a:prstGeom>
            <a:grpFill/>
          </p:spPr>
          <p:txBody>
            <a:bodyPr>
              <a:spAutoFit/>
            </a:bodyPr>
            <a:lstStyle/>
            <a:p>
              <a:pPr algn="just" eaLnBrk="1" hangingPunct="1">
                <a:defRPr/>
              </a:pPr>
              <a:r>
                <a:rPr lang="en-US" sz="1200" dirty="0">
                  <a:latin typeface="Calibri" panose="020F0502020204030204" pitchFamily="34" charset="0"/>
                  <a:ea typeface="MS PGothic" panose="020B0600070205080204" pitchFamily="34" charset="-128"/>
                </a:rPr>
                <a:t>How many of those who start school reach matric? Graduate with matric? Graduate with a degree? </a:t>
              </a:r>
            </a:p>
            <a:p>
              <a:pPr algn="just" eaLnBrk="1" hangingPunct="1">
                <a:defRPr/>
              </a:pPr>
              <a:endParaRPr lang="en-US" sz="1200" b="1" dirty="0">
                <a:latin typeface="Calibri" panose="020F0502020204030204" pitchFamily="34" charset="0"/>
                <a:ea typeface="MS PGothic" panose="020B0600070205080204" pitchFamily="34" charset="-128"/>
              </a:endParaRPr>
            </a:p>
            <a:p>
              <a:pPr algn="just" eaLnBrk="1" hangingPunct="1">
                <a:defRPr/>
              </a:pPr>
              <a:r>
                <a:rPr lang="en-US" sz="1200" b="1" dirty="0">
                  <a:latin typeface="Calibri" panose="020F0502020204030204" pitchFamily="34" charset="0"/>
                  <a:ea typeface="MS PGothic" panose="020B0600070205080204" pitchFamily="34" charset="-128"/>
                </a:rPr>
                <a:t>New (2016) study followed the entire matric cohort of 2008 into university and tracked them 2009-2014</a:t>
              </a:r>
            </a:p>
            <a:p>
              <a:pPr algn="just" eaLnBrk="1" hangingPunct="1">
                <a:defRPr/>
              </a:pPr>
              <a:endParaRPr lang="en-US" sz="900" b="1" dirty="0">
                <a:latin typeface="Calibri" panose="020F0502020204030204" pitchFamily="34" charset="0"/>
                <a:ea typeface="MS PGothic" panose="020B0600070205080204" pitchFamily="34" charset="-128"/>
              </a:endParaRPr>
            </a:p>
            <a:p>
              <a:pPr algn="just" eaLnBrk="1" hangingPunct="1">
                <a:defRPr/>
              </a:pPr>
              <a:r>
                <a:rPr lang="en-GB" sz="1050" dirty="0">
                  <a:latin typeface="Calibri" panose="020F0502020204030204" pitchFamily="34" charset="0"/>
                  <a:ea typeface="MS PGothic" panose="020B0600070205080204" pitchFamily="34" charset="-128"/>
                </a:rPr>
                <a:t>(Van </a:t>
              </a:r>
              <a:r>
                <a:rPr lang="en-GB" sz="1050" dirty="0" err="1">
                  <a:latin typeface="Calibri" panose="020F0502020204030204" pitchFamily="34" charset="0"/>
                  <a:ea typeface="MS PGothic" panose="020B0600070205080204" pitchFamily="34" charset="-128"/>
                </a:rPr>
                <a:t>Broekhuizen</a:t>
              </a:r>
              <a:r>
                <a:rPr lang="en-GB" sz="1050" dirty="0">
                  <a:latin typeface="Calibri" panose="020F0502020204030204" pitchFamily="34" charset="0"/>
                  <a:ea typeface="MS PGothic" panose="020B0600070205080204" pitchFamily="34" charset="-128"/>
                </a:rPr>
                <a:t> &amp; Van der Berg, 2016)</a:t>
              </a:r>
            </a:p>
          </p:txBody>
        </p:sp>
        <p:cxnSp>
          <p:nvCxnSpPr>
            <p:cNvPr id="6" name="Straight Connector 5"/>
            <p:cNvCxnSpPr/>
            <p:nvPr/>
          </p:nvCxnSpPr>
          <p:spPr>
            <a:xfrm>
              <a:off x="8372105" y="2329963"/>
              <a:ext cx="2596986" cy="0"/>
            </a:xfrm>
            <a:prstGeom prst="line">
              <a:avLst/>
            </a:prstGeom>
            <a:grpFill/>
            <a:ln w="762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26911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73367" y="1970407"/>
            <a:ext cx="8378632"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1919835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463" y="1970407"/>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728695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81271" y="1970407"/>
            <a:ext cx="8362823"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93491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5" name="Rectangle 4"/>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15089434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grpSp>
        <p:nvGrpSpPr>
          <p:cNvPr id="11" name="Group 10"/>
          <p:cNvGrpSpPr/>
          <p:nvPr/>
        </p:nvGrpSpPr>
        <p:grpSpPr>
          <a:xfrm>
            <a:off x="3524064" y="1445409"/>
            <a:ext cx="5386090" cy="3252933"/>
            <a:chOff x="3524064" y="1445409"/>
            <a:chExt cx="5386090" cy="3252933"/>
          </a:xfrm>
        </p:grpSpPr>
        <p:sp>
          <p:nvSpPr>
            <p:cNvPr id="2" name="TextBox 1"/>
            <p:cNvSpPr txBox="1"/>
            <p:nvPr/>
          </p:nvSpPr>
          <p:spPr>
            <a:xfrm rot="17032966">
              <a:off x="4914620" y="702809"/>
              <a:ext cx="2604977" cy="5386090"/>
            </a:xfrm>
            <a:prstGeom prst="rect">
              <a:avLst/>
            </a:prstGeom>
            <a:noFill/>
          </p:spPr>
          <p:txBody>
            <a:bodyPr wrap="square" rtlCol="0">
              <a:spAutoFit/>
            </a:bodyPr>
            <a:lstStyle/>
            <a:p>
              <a:r>
                <a:rPr lang="en-US" sz="34400" dirty="0" smtClean="0">
                  <a:latin typeface="Helvetica" charset="0"/>
                  <a:ea typeface="Helvetica" charset="0"/>
                  <a:cs typeface="Helvetica" charset="0"/>
                </a:rPr>
                <a:t>}</a:t>
              </a:r>
              <a:endParaRPr lang="en-US" sz="34400" dirty="0">
                <a:latin typeface="Helvetica" charset="0"/>
                <a:ea typeface="Helvetica" charset="0"/>
                <a:cs typeface="Helvetica" charset="0"/>
              </a:endParaRPr>
            </a:p>
          </p:txBody>
        </p:sp>
        <p:sp>
          <p:nvSpPr>
            <p:cNvPr id="3" name="TextBox 2"/>
            <p:cNvSpPr txBox="1"/>
            <p:nvPr/>
          </p:nvSpPr>
          <p:spPr>
            <a:xfrm rot="766700">
              <a:off x="6432697" y="1445409"/>
              <a:ext cx="1005403" cy="1862048"/>
            </a:xfrm>
            <a:prstGeom prst="rect">
              <a:avLst/>
            </a:prstGeom>
            <a:noFill/>
          </p:spPr>
          <p:txBody>
            <a:bodyPr wrap="none" rtlCol="0">
              <a:spAutoFit/>
            </a:bodyPr>
            <a:lstStyle/>
            <a:p>
              <a:r>
                <a:rPr lang="en-US" sz="11500" dirty="0" smtClean="0">
                  <a:latin typeface="Helvetica" charset="0"/>
                  <a:ea typeface="Helvetica" charset="0"/>
                  <a:cs typeface="Helvetica" charset="0"/>
                </a:rPr>
                <a:t>?</a:t>
              </a:r>
              <a:endParaRPr lang="en-US" dirty="0">
                <a:latin typeface="Helvetica" charset="0"/>
                <a:ea typeface="Helvetica" charset="0"/>
                <a:cs typeface="Helvetica" charset="0"/>
              </a:endParaRPr>
            </a:p>
          </p:txBody>
        </p:sp>
      </p:grpSp>
      <p:sp>
        <p:nvSpPr>
          <p:cNvPr id="12" name="Rectangle 11"/>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11775380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1480" y="1809211"/>
            <a:ext cx="7350273" cy="3579894"/>
          </a:xfrm>
        </p:spPr>
        <p:txBody>
          <a:bodyPr>
            <a:noAutofit/>
          </a:bodyPr>
          <a:lstStyle/>
          <a:p>
            <a:pPr algn="ctr"/>
            <a:r>
              <a:rPr lang="en-US" sz="6600" dirty="0" smtClean="0"/>
              <a:t>What does low quality schooling actually look like?</a:t>
            </a:r>
            <a:endParaRPr lang="en-US" sz="9600" dirty="0">
              <a:solidFill>
                <a:schemeClr val="accent2">
                  <a:lumMod val="75000"/>
                </a:schemeClr>
              </a:solidFill>
            </a:endParaRPr>
          </a:p>
        </p:txBody>
      </p:sp>
      <p:sp>
        <p:nvSpPr>
          <p:cNvPr id="4" name="Slide Number Placeholder 3"/>
          <p:cNvSpPr>
            <a:spLocks noGrp="1"/>
          </p:cNvSpPr>
          <p:nvPr>
            <p:ph type="sldNum" sz="quarter" idx="12"/>
          </p:nvPr>
        </p:nvSpPr>
        <p:spPr/>
        <p:txBody>
          <a:bodyPr/>
          <a:lstStyle/>
          <a:p>
            <a:fld id="{32BC720B-8024-ED4E-9E10-37C20D8D564E}" type="slidenum">
              <a:rPr lang="en-US" smtClean="0"/>
              <a:t>21</a:t>
            </a:fld>
            <a:endParaRPr lang="en-US"/>
          </a:p>
        </p:txBody>
      </p:sp>
      <p:sp>
        <p:nvSpPr>
          <p:cNvPr id="5" name="Rectangle 4"/>
          <p:cNvSpPr/>
          <p:nvPr/>
        </p:nvSpPr>
        <p:spPr>
          <a:xfrm>
            <a:off x="344967" y="0"/>
            <a:ext cx="8623300" cy="146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403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36D504DA-5907-8E4F-888D-2D889980CF97}" type="slidenum">
              <a:rPr lang="en-AU" altLang="x-none" sz="700">
                <a:solidFill>
                  <a:srgbClr val="7F7F7F"/>
                </a:solidFill>
                <a:latin typeface="Roboto Light" charset="0"/>
              </a:rPr>
              <a:pPr>
                <a:spcBef>
                  <a:spcPct val="0"/>
                </a:spcBef>
                <a:buFontTx/>
                <a:buNone/>
              </a:pPr>
              <a:t>22</a:t>
            </a:fld>
            <a:endParaRPr lang="en-AU" altLang="x-none" sz="700">
              <a:solidFill>
                <a:srgbClr val="7F7F7F"/>
              </a:solidFill>
              <a:latin typeface="Roboto Light" charset="0"/>
            </a:endParaRPr>
          </a:p>
        </p:txBody>
      </p:sp>
      <p:sp>
        <p:nvSpPr>
          <p:cNvPr id="23554" name="TextBox 8"/>
          <p:cNvSpPr txBox="1">
            <a:spLocks noChangeArrowheads="1"/>
          </p:cNvSpPr>
          <p:nvPr/>
        </p:nvSpPr>
        <p:spPr bwMode="auto">
          <a:xfrm>
            <a:off x="411163" y="1301750"/>
            <a:ext cx="3679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TIMSS </a:t>
            </a:r>
            <a:r>
              <a:rPr lang="en-US" altLang="x-none" sz="1800" b="1"/>
              <a:t>Gr5</a:t>
            </a:r>
            <a:r>
              <a:rPr lang="en-US" altLang="x-none" sz="1500"/>
              <a:t>: Example questions from the test</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2355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60863" y="2201862"/>
            <a:ext cx="4768451" cy="3549461"/>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Chart 13">
            <a:extLst/>
          </p:cNvPr>
          <p:cNvGraphicFramePr>
            <a:graphicFrameLocks/>
          </p:cNvGraphicFramePr>
          <p:nvPr>
            <p:extLst>
              <p:ext uri="{D42A27DB-BD31-4B8C-83A1-F6EECF244321}">
                <p14:modId xmlns:p14="http://schemas.microsoft.com/office/powerpoint/2010/main" val="1385186854"/>
              </p:ext>
            </p:extLst>
          </p:nvPr>
        </p:nvGraphicFramePr>
        <p:xfrm>
          <a:off x="401894" y="1732930"/>
          <a:ext cx="3827206" cy="3504591"/>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angle 11"/>
          <p:cNvSpPr/>
          <p:nvPr/>
        </p:nvSpPr>
        <p:spPr>
          <a:xfrm>
            <a:off x="4563396" y="678210"/>
            <a:ext cx="3960557" cy="1323439"/>
          </a:xfrm>
          <a:prstGeom prst="rect">
            <a:avLst/>
          </a:prstGeom>
          <a:solidFill>
            <a:schemeClr val="bg1">
              <a:lumMod val="95000"/>
            </a:schemeClr>
          </a:solidFill>
        </p:spPr>
        <p:txBody>
          <a:bodyPr wrap="square">
            <a:spAutoFit/>
          </a:bodyPr>
          <a:lstStyle/>
          <a:p>
            <a:pPr algn="just" eaLnBrk="1" hangingPunct="1">
              <a:defRPr/>
            </a:pPr>
            <a:r>
              <a:rPr lang="en-US" sz="2000" b="1" dirty="0">
                <a:latin typeface="Calibri" panose="020F0502020204030204" pitchFamily="34" charset="0"/>
                <a:ea typeface="MS PGothic" panose="020B0600070205080204" pitchFamily="34" charset="-128"/>
              </a:rPr>
              <a:t>For this question:</a:t>
            </a:r>
          </a:p>
          <a:p>
            <a:pPr algn="just" eaLnBrk="1" hangingPunct="1">
              <a:defRPr/>
            </a:pPr>
            <a:endParaRPr lang="en-US" sz="2000" b="1" dirty="0">
              <a:latin typeface="Calibri" panose="020F0502020204030204" pitchFamily="34" charset="0"/>
              <a:ea typeface="MS PGothic" panose="020B0600070205080204" pitchFamily="34" charset="-128"/>
            </a:endParaRPr>
          </a:p>
          <a:p>
            <a:pPr algn="just" eaLnBrk="1" hangingPunct="1">
              <a:defRPr/>
            </a:pPr>
            <a:r>
              <a:rPr lang="en-US" sz="2000" b="1" dirty="0">
                <a:latin typeface="Calibri" panose="020F0502020204030204" pitchFamily="34" charset="0"/>
                <a:ea typeface="MS PGothic" panose="020B0600070205080204" pitchFamily="34" charset="-128"/>
              </a:rPr>
              <a:t>Richest 10% SA schools = </a:t>
            </a:r>
            <a:r>
              <a:rPr lang="en-US" sz="2000" b="1" dirty="0">
                <a:solidFill>
                  <a:srgbClr val="FF0000"/>
                </a:solidFill>
                <a:latin typeface="Calibri" panose="020F0502020204030204" pitchFamily="34" charset="0"/>
                <a:ea typeface="MS PGothic" panose="020B0600070205080204" pitchFamily="34" charset="-128"/>
              </a:rPr>
              <a:t>94%</a:t>
            </a:r>
          </a:p>
          <a:p>
            <a:pPr algn="just" eaLnBrk="1" hangingPunct="1">
              <a:defRPr/>
            </a:pPr>
            <a:r>
              <a:rPr lang="en-US" sz="2000" b="1" dirty="0">
                <a:latin typeface="Calibri" panose="020F0502020204030204" pitchFamily="34" charset="0"/>
                <a:ea typeface="MS PGothic" panose="020B0600070205080204" pitchFamily="34" charset="-128"/>
              </a:rPr>
              <a:t>Poorest 10% SA schools = </a:t>
            </a:r>
            <a:r>
              <a:rPr lang="en-US" sz="2000" b="1" dirty="0">
                <a:solidFill>
                  <a:srgbClr val="FF0000"/>
                </a:solidFill>
                <a:latin typeface="Calibri" panose="020F0502020204030204" pitchFamily="34" charset="0"/>
                <a:ea typeface="MS PGothic" panose="020B0600070205080204" pitchFamily="34" charset="-128"/>
              </a:rPr>
              <a:t>34%</a:t>
            </a:r>
          </a:p>
        </p:txBody>
      </p:sp>
      <p:sp>
        <p:nvSpPr>
          <p:cNvPr id="15" name="Rectangle 14"/>
          <p:cNvSpPr/>
          <p:nvPr/>
        </p:nvSpPr>
        <p:spPr>
          <a:xfrm>
            <a:off x="0" y="5421313"/>
            <a:ext cx="4360863" cy="646112"/>
          </a:xfrm>
          <a:prstGeom prst="rect">
            <a:avLst/>
          </a:prstGeom>
          <a:solidFill>
            <a:schemeClr val="bg1">
              <a:lumMod val="95000"/>
            </a:schemeClr>
          </a:solidFill>
        </p:spPr>
        <p:txBody>
          <a:bodyPr>
            <a:spAutoFit/>
          </a:bodyPr>
          <a:lstStyle/>
          <a:p>
            <a:pPr algn="just" eaLnBrk="1" hangingPunct="1">
              <a:defRPr/>
            </a:pPr>
            <a:r>
              <a:rPr lang="en-US" b="1" dirty="0">
                <a:latin typeface="Calibri" panose="020F0502020204030204" pitchFamily="34" charset="0"/>
                <a:ea typeface="MS PGothic" panose="020B0600070205080204" pitchFamily="34" charset="-128"/>
              </a:rPr>
              <a:t>2015 was the first time that SA participated in TIMSS Numeracy (Gr5)</a:t>
            </a:r>
          </a:p>
        </p:txBody>
      </p:sp>
      <p:sp>
        <p:nvSpPr>
          <p:cNvPr id="11" name="Rectangle 10"/>
          <p:cNvSpPr/>
          <p:nvPr/>
        </p:nvSpPr>
        <p:spPr>
          <a:xfrm>
            <a:off x="411163" y="304845"/>
            <a:ext cx="5664156" cy="584775"/>
          </a:xfrm>
          <a:prstGeom prst="rect">
            <a:avLst/>
          </a:prstGeom>
        </p:spPr>
        <p:txBody>
          <a:bodyPr wrap="square">
            <a:spAutoFit/>
          </a:bodyPr>
          <a:lstStyle/>
          <a:p>
            <a:r>
              <a:rPr lang="en-US" sz="3200" b="1" dirty="0" smtClean="0">
                <a:effectLst/>
                <a:latin typeface="Helvetica" charset="0"/>
                <a:ea typeface="Helvetica" charset="0"/>
                <a:cs typeface="Helvetica" charset="0"/>
              </a:rPr>
              <a:t>Mathematics</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15595167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94442" y="1956389"/>
            <a:ext cx="4040274" cy="27963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latin typeface="Helvetica" charset="0"/>
                <a:ea typeface="Helvetica" charset="0"/>
                <a:cs typeface="Helvetica" charset="0"/>
              </a:rPr>
              <a:t>What about reading?</a:t>
            </a:r>
            <a:endParaRPr lang="en-US" sz="4400" b="1" dirty="0">
              <a:latin typeface="Helvetica" charset="0"/>
              <a:ea typeface="Helvetica" charset="0"/>
              <a:cs typeface="Helvetica" charset="0"/>
            </a:endParaRPr>
          </a:p>
        </p:txBody>
      </p:sp>
    </p:spTree>
    <p:extLst>
      <p:ext uri="{BB962C8B-B14F-4D97-AF65-F5344CB8AC3E}">
        <p14:creationId xmlns:p14="http://schemas.microsoft.com/office/powerpoint/2010/main" val="6211090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919" y="4505091"/>
            <a:ext cx="4065623" cy="1325563"/>
          </a:xfrm>
        </p:spPr>
        <p:txBody>
          <a:bodyPr>
            <a:noAutofit/>
          </a:bodyPr>
          <a:lstStyle/>
          <a:p>
            <a:r>
              <a:rPr lang="en-US" sz="13800" b="1" dirty="0" smtClean="0">
                <a:solidFill>
                  <a:srgbClr val="FFED00"/>
                </a:solidFill>
              </a:rPr>
              <a:t>78%</a:t>
            </a:r>
            <a:endParaRPr lang="en-US" sz="13800" b="1" dirty="0">
              <a:solidFill>
                <a:srgbClr val="FFED00"/>
              </a:solidFill>
            </a:endParaRPr>
          </a:p>
        </p:txBody>
      </p:sp>
      <p:sp>
        <p:nvSpPr>
          <p:cNvPr id="4" name="TextBox 3"/>
          <p:cNvSpPr txBox="1"/>
          <p:nvPr/>
        </p:nvSpPr>
        <p:spPr>
          <a:xfrm>
            <a:off x="5003608" y="4136822"/>
            <a:ext cx="3770569" cy="2062103"/>
          </a:xfrm>
          <a:prstGeom prst="rect">
            <a:avLst/>
          </a:prstGeom>
          <a:noFill/>
        </p:spPr>
        <p:txBody>
          <a:bodyPr wrap="square" rtlCol="0">
            <a:spAutoFit/>
          </a:bodyPr>
          <a:lstStyle/>
          <a:p>
            <a:pPr algn="just"/>
            <a:r>
              <a:rPr lang="en-US" sz="3200" dirty="0" smtClean="0"/>
              <a:t>of Grade 4 children in South Africa can not read for meaning in any language.</a:t>
            </a:r>
            <a:endParaRPr lang="en-US" sz="3200" dirty="0"/>
          </a:p>
        </p:txBody>
      </p:sp>
      <p:pic>
        <p:nvPicPr>
          <p:cNvPr id="6" name="Content Placeholder 3"/>
          <p:cNvPicPr>
            <a:picLocks noChangeAspect="1"/>
          </p:cNvPicPr>
          <p:nvPr/>
        </p:nvPicPr>
        <p:blipFill rotWithShape="1">
          <a:blip r:embed="rId2"/>
          <a:srcRect t="1289" r="18728" b="1289"/>
          <a:stretch/>
        </p:blipFill>
        <p:spPr>
          <a:xfrm>
            <a:off x="4680408" y="678604"/>
            <a:ext cx="4463592" cy="302048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 y="678604"/>
            <a:ext cx="4700269" cy="3020484"/>
          </a:xfrm>
          <a:prstGeom prst="rect">
            <a:avLst/>
          </a:prstGeom>
        </p:spPr>
      </p:pic>
      <p:sp>
        <p:nvSpPr>
          <p:cNvPr id="8" name="TextBox 7"/>
          <p:cNvSpPr txBox="1"/>
          <p:nvPr/>
        </p:nvSpPr>
        <p:spPr>
          <a:xfrm>
            <a:off x="5003608" y="6267327"/>
            <a:ext cx="3882025" cy="369332"/>
          </a:xfrm>
          <a:prstGeom prst="rect">
            <a:avLst/>
          </a:prstGeom>
          <a:noFill/>
        </p:spPr>
        <p:txBody>
          <a:bodyPr wrap="none" rtlCol="0">
            <a:spAutoFit/>
          </a:bodyPr>
          <a:lstStyle/>
          <a:p>
            <a:r>
              <a:rPr lang="en-US" b="1" dirty="0" smtClean="0"/>
              <a:t>PIRLS Literacy 2016 </a:t>
            </a:r>
            <a:r>
              <a:rPr lang="en-US" dirty="0" smtClean="0"/>
              <a:t>(Howie et al., 2017)</a:t>
            </a:r>
            <a:endParaRPr lang="en-US" dirty="0"/>
          </a:p>
        </p:txBody>
      </p:sp>
      <p:sp>
        <p:nvSpPr>
          <p:cNvPr id="9" name="Title 1"/>
          <p:cNvSpPr txBox="1">
            <a:spLocks/>
          </p:cNvSpPr>
          <p:nvPr/>
        </p:nvSpPr>
        <p:spPr>
          <a:xfrm>
            <a:off x="1459831" y="-203044"/>
            <a:ext cx="755345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smtClean="0">
                <a:solidFill>
                  <a:srgbClr val="92D050"/>
                </a:solidFill>
              </a:rPr>
              <a:t>22% can read for meaning</a:t>
            </a:r>
            <a:endParaRPr lang="en-US" sz="4800" b="1" dirty="0">
              <a:solidFill>
                <a:srgbClr val="92D050"/>
              </a:solidFill>
            </a:endParaRPr>
          </a:p>
        </p:txBody>
      </p:sp>
    </p:spTree>
    <p:extLst>
      <p:ext uri="{BB962C8B-B14F-4D97-AF65-F5344CB8AC3E}">
        <p14:creationId xmlns:p14="http://schemas.microsoft.com/office/powerpoint/2010/main" val="6179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9"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8"/>
            <a:ext cx="7886700" cy="877887"/>
          </a:xfrm>
        </p:spPr>
        <p:txBody>
          <a:bodyPr>
            <a:normAutofit/>
          </a:bodyPr>
          <a:lstStyle/>
          <a:p>
            <a:r>
              <a:rPr lang="en-US" sz="3600" dirty="0" smtClean="0"/>
              <a:t>SA PIRLS 2016 results in context </a:t>
            </a:r>
            <a:endParaRPr lang="en-US" sz="3600" dirty="0"/>
          </a:p>
        </p:txBody>
      </p:sp>
      <p:graphicFrame>
        <p:nvGraphicFramePr>
          <p:cNvPr id="4" name="Chart 3"/>
          <p:cNvGraphicFramePr>
            <a:graphicFrameLocks/>
          </p:cNvGraphicFramePr>
          <p:nvPr>
            <p:extLst>
              <p:ext uri="{D42A27DB-BD31-4B8C-83A1-F6EECF244321}">
                <p14:modId xmlns:p14="http://schemas.microsoft.com/office/powerpoint/2010/main" val="1088658283"/>
              </p:ext>
            </p:extLst>
          </p:nvPr>
        </p:nvGraphicFramePr>
        <p:xfrm>
          <a:off x="471488" y="1543050"/>
          <a:ext cx="7886700" cy="531495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828494" y="6488668"/>
            <a:ext cx="1791324" cy="369332"/>
          </a:xfrm>
          <a:prstGeom prst="rect">
            <a:avLst/>
          </a:prstGeom>
          <a:noFill/>
        </p:spPr>
        <p:txBody>
          <a:bodyPr wrap="none" rtlCol="0">
            <a:spAutoFit/>
          </a:bodyPr>
          <a:lstStyle/>
          <a:p>
            <a:r>
              <a:rPr lang="en-US" i="1" dirty="0"/>
              <a:t>Mullis et al. 2017</a:t>
            </a:r>
          </a:p>
        </p:txBody>
      </p:sp>
      <p:cxnSp>
        <p:nvCxnSpPr>
          <p:cNvPr id="7" name="Straight Arrow Connector 6"/>
          <p:cNvCxnSpPr/>
          <p:nvPr/>
        </p:nvCxnSpPr>
        <p:spPr>
          <a:xfrm flipH="1">
            <a:off x="5386390" y="2443165"/>
            <a:ext cx="600075" cy="5286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959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9-22 at 7.4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0202"/>
            <a:ext cx="9144000" cy="6196263"/>
          </a:xfrm>
          <a:prstGeom prst="rect">
            <a:avLst/>
          </a:prstGeom>
        </p:spPr>
      </p:pic>
      <p:sp>
        <p:nvSpPr>
          <p:cNvPr id="2" name="TextBox 1"/>
          <p:cNvSpPr txBox="1"/>
          <p:nvPr/>
        </p:nvSpPr>
        <p:spPr>
          <a:xfrm>
            <a:off x="4694705" y="6488668"/>
            <a:ext cx="4449295" cy="369332"/>
          </a:xfrm>
          <a:prstGeom prst="rect">
            <a:avLst/>
          </a:prstGeom>
          <a:solidFill>
            <a:schemeClr val="accent4">
              <a:lumMod val="20000"/>
              <a:lumOff val="80000"/>
            </a:schemeClr>
          </a:solidFill>
        </p:spPr>
        <p:txBody>
          <a:bodyPr wrap="none" rtlCol="0">
            <a:spAutoFit/>
          </a:bodyPr>
          <a:lstStyle/>
          <a:p>
            <a:r>
              <a:rPr lang="en-US" b="1" dirty="0" smtClean="0"/>
              <a:t>Note</a:t>
            </a:r>
            <a:r>
              <a:rPr lang="en-US" dirty="0" smtClean="0"/>
              <a:t>: Gr5 NEEDU (2013</a:t>
            </a:r>
            <a:r>
              <a:rPr lang="en-US" smtClean="0"/>
              <a:t>) rural-only, not PIRLS</a:t>
            </a:r>
            <a:endParaRPr lang="en-US"/>
          </a:p>
        </p:txBody>
      </p:sp>
      <p:sp>
        <p:nvSpPr>
          <p:cNvPr id="3" name="TextBox 2"/>
          <p:cNvSpPr txBox="1"/>
          <p:nvPr/>
        </p:nvSpPr>
        <p:spPr>
          <a:xfrm>
            <a:off x="6629400" y="1943100"/>
            <a:ext cx="1648721" cy="523220"/>
          </a:xfrm>
          <a:prstGeom prst="rect">
            <a:avLst/>
          </a:prstGeom>
          <a:solidFill>
            <a:srgbClr val="FFFF00"/>
          </a:solidFill>
        </p:spPr>
        <p:txBody>
          <a:bodyPr wrap="none" rtlCol="0">
            <a:spAutoFit/>
          </a:bodyPr>
          <a:lstStyle/>
          <a:p>
            <a:r>
              <a:rPr lang="en-US" sz="2800" b="1" dirty="0" smtClean="0"/>
              <a:t>40 WCPM</a:t>
            </a:r>
            <a:endParaRPr lang="en-US" sz="2800" b="1" dirty="0"/>
          </a:p>
        </p:txBody>
      </p:sp>
    </p:spTree>
    <p:extLst>
      <p:ext uri="{BB962C8B-B14F-4D97-AF65-F5344CB8AC3E}">
        <p14:creationId xmlns:p14="http://schemas.microsoft.com/office/powerpoint/2010/main" val="1407820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sp>
        <p:nvSpPr>
          <p:cNvPr id="8" name="Title 7"/>
          <p:cNvSpPr>
            <a:spLocks noGrp="1"/>
          </p:cNvSpPr>
          <p:nvPr>
            <p:ph type="title"/>
          </p:nvPr>
        </p:nvSpPr>
        <p:spPr/>
        <p:txBody>
          <a:bodyPr>
            <a:normAutofit/>
          </a:bodyPr>
          <a:lstStyle/>
          <a:p>
            <a:r>
              <a:rPr lang="en-US" sz="3600" b="1" dirty="0">
                <a:solidFill>
                  <a:prstClr val="black">
                    <a:lumMod val="75000"/>
                    <a:lumOff val="25000"/>
                  </a:prstClr>
                </a:solidFill>
                <a:cs typeface="Calibri"/>
              </a:rPr>
              <a:t>What does this look like in reality?</a:t>
            </a:r>
            <a:endParaRPr lang="en-US" sz="3600" dirty="0"/>
          </a:p>
        </p:txBody>
      </p:sp>
      <p:sp>
        <p:nvSpPr>
          <p:cNvPr id="3" name="TextBox 2"/>
          <p:cNvSpPr txBox="1"/>
          <p:nvPr/>
        </p:nvSpPr>
        <p:spPr>
          <a:xfrm>
            <a:off x="663554" y="1932325"/>
            <a:ext cx="748923" cy="369332"/>
          </a:xfrm>
          <a:prstGeom prst="rect">
            <a:avLst/>
          </a:prstGeom>
          <a:noFill/>
        </p:spPr>
        <p:txBody>
          <a:bodyPr wrap="none" rtlCol="0">
            <a:spAutoFit/>
          </a:bodyPr>
          <a:lstStyle/>
          <a:p>
            <a:r>
              <a:rPr lang="en-US" dirty="0"/>
              <a:t>Many</a:t>
            </a:r>
          </a:p>
        </p:txBody>
      </p:sp>
      <p:sp>
        <p:nvSpPr>
          <p:cNvPr id="9" name="TextBox 8"/>
          <p:cNvSpPr txBox="1"/>
          <p:nvPr/>
        </p:nvSpPr>
        <p:spPr>
          <a:xfrm>
            <a:off x="1501283" y="1924661"/>
            <a:ext cx="671979" cy="369332"/>
          </a:xfrm>
          <a:prstGeom prst="rect">
            <a:avLst/>
          </a:prstGeom>
          <a:noFill/>
        </p:spPr>
        <p:txBody>
          <a:bodyPr wrap="none" rtlCol="0">
            <a:spAutoFit/>
          </a:bodyPr>
          <a:lstStyle/>
          <a:p>
            <a:r>
              <a:rPr lang="en-US" dirty="0"/>
              <a:t>years</a:t>
            </a:r>
          </a:p>
        </p:txBody>
      </p:sp>
      <p:sp>
        <p:nvSpPr>
          <p:cNvPr id="11" name="TextBox 10"/>
          <p:cNvSpPr txBox="1"/>
          <p:nvPr/>
        </p:nvSpPr>
        <p:spPr>
          <a:xfrm>
            <a:off x="2222569" y="1924661"/>
            <a:ext cx="518091" cy="369332"/>
          </a:xfrm>
          <a:prstGeom prst="rect">
            <a:avLst/>
          </a:prstGeom>
          <a:noFill/>
        </p:spPr>
        <p:txBody>
          <a:bodyPr wrap="none" rtlCol="0">
            <a:spAutoFit/>
          </a:bodyPr>
          <a:lstStyle/>
          <a:p>
            <a:r>
              <a:rPr lang="en-US" dirty="0"/>
              <a:t>ago</a:t>
            </a:r>
          </a:p>
        </p:txBody>
      </p:sp>
      <p:sp>
        <p:nvSpPr>
          <p:cNvPr id="12" name="TextBox 11"/>
          <p:cNvSpPr txBox="1"/>
          <p:nvPr/>
        </p:nvSpPr>
        <p:spPr>
          <a:xfrm>
            <a:off x="2748186" y="1935477"/>
            <a:ext cx="954107" cy="369332"/>
          </a:xfrm>
          <a:prstGeom prst="rect">
            <a:avLst/>
          </a:prstGeom>
          <a:noFill/>
        </p:spPr>
        <p:txBody>
          <a:bodyPr wrap="none" rtlCol="0">
            <a:spAutoFit/>
          </a:bodyPr>
          <a:lstStyle/>
          <a:p>
            <a:r>
              <a:rPr lang="en-US" dirty="0"/>
              <a:t>Leopard</a:t>
            </a:r>
          </a:p>
        </p:txBody>
      </p:sp>
      <p:sp>
        <p:nvSpPr>
          <p:cNvPr id="13" name="TextBox 12"/>
          <p:cNvSpPr txBox="1"/>
          <p:nvPr/>
        </p:nvSpPr>
        <p:spPr>
          <a:xfrm>
            <a:off x="3705155" y="1935477"/>
            <a:ext cx="543739" cy="369332"/>
          </a:xfrm>
          <a:prstGeom prst="rect">
            <a:avLst/>
          </a:prstGeom>
          <a:noFill/>
        </p:spPr>
        <p:txBody>
          <a:bodyPr wrap="none" rtlCol="0">
            <a:spAutoFit/>
          </a:bodyPr>
          <a:lstStyle/>
          <a:p>
            <a:r>
              <a:rPr lang="en-US" dirty="0"/>
              <a:t>was</a:t>
            </a:r>
          </a:p>
        </p:txBody>
      </p:sp>
      <p:sp>
        <p:nvSpPr>
          <p:cNvPr id="14" name="TextBox 13"/>
          <p:cNvSpPr txBox="1"/>
          <p:nvPr/>
        </p:nvSpPr>
        <p:spPr>
          <a:xfrm>
            <a:off x="4255679" y="1938629"/>
            <a:ext cx="287258" cy="369332"/>
          </a:xfrm>
          <a:prstGeom prst="rect">
            <a:avLst/>
          </a:prstGeom>
          <a:noFill/>
        </p:spPr>
        <p:txBody>
          <a:bodyPr wrap="none" rtlCol="0">
            <a:spAutoFit/>
          </a:bodyPr>
          <a:lstStyle/>
          <a:p>
            <a:r>
              <a:rPr lang="en-US" dirty="0"/>
              <a:t>a</a:t>
            </a:r>
          </a:p>
        </p:txBody>
      </p:sp>
      <p:sp>
        <p:nvSpPr>
          <p:cNvPr id="15" name="TextBox 14"/>
          <p:cNvSpPr txBox="1"/>
          <p:nvPr/>
        </p:nvSpPr>
        <p:spPr>
          <a:xfrm>
            <a:off x="4550917" y="1941462"/>
            <a:ext cx="928459" cy="369332"/>
          </a:xfrm>
          <a:prstGeom prst="rect">
            <a:avLst/>
          </a:prstGeom>
          <a:noFill/>
        </p:spPr>
        <p:txBody>
          <a:bodyPr wrap="none" rtlCol="0">
            <a:spAutoFit/>
          </a:bodyPr>
          <a:lstStyle/>
          <a:p>
            <a:r>
              <a:rPr lang="en-US" dirty="0"/>
              <a:t>creature</a:t>
            </a:r>
          </a:p>
        </p:txBody>
      </p:sp>
      <p:sp>
        <p:nvSpPr>
          <p:cNvPr id="16" name="TextBox 15"/>
          <p:cNvSpPr txBox="1"/>
          <p:nvPr/>
        </p:nvSpPr>
        <p:spPr>
          <a:xfrm>
            <a:off x="5533012" y="1924661"/>
            <a:ext cx="601246" cy="369332"/>
          </a:xfrm>
          <a:prstGeom prst="rect">
            <a:avLst/>
          </a:prstGeom>
          <a:noFill/>
        </p:spPr>
        <p:txBody>
          <a:bodyPr wrap="none" rtlCol="0">
            <a:spAutoFit/>
          </a:bodyPr>
          <a:lstStyle/>
          <a:p>
            <a:r>
              <a:rPr lang="en-US" dirty="0"/>
              <a:t>with</a:t>
            </a:r>
          </a:p>
        </p:txBody>
      </p:sp>
      <p:sp>
        <p:nvSpPr>
          <p:cNvPr id="17" name="TextBox 16"/>
          <p:cNvSpPr txBox="1"/>
          <p:nvPr/>
        </p:nvSpPr>
        <p:spPr>
          <a:xfrm>
            <a:off x="6139353" y="1929173"/>
            <a:ext cx="415498" cy="369332"/>
          </a:xfrm>
          <a:prstGeom prst="rect">
            <a:avLst/>
          </a:prstGeom>
          <a:noFill/>
        </p:spPr>
        <p:txBody>
          <a:bodyPr wrap="none" rtlCol="0">
            <a:spAutoFit/>
          </a:bodyPr>
          <a:lstStyle/>
          <a:p>
            <a:r>
              <a:rPr lang="en-US" dirty="0"/>
              <a:t>no</a:t>
            </a:r>
          </a:p>
        </p:txBody>
      </p:sp>
      <p:sp>
        <p:nvSpPr>
          <p:cNvPr id="18" name="TextBox 17"/>
          <p:cNvSpPr txBox="1"/>
          <p:nvPr/>
        </p:nvSpPr>
        <p:spPr>
          <a:xfrm>
            <a:off x="6687130" y="1924661"/>
            <a:ext cx="716863" cy="369332"/>
          </a:xfrm>
          <a:prstGeom prst="rect">
            <a:avLst/>
          </a:prstGeom>
          <a:noFill/>
        </p:spPr>
        <p:txBody>
          <a:bodyPr wrap="none" rtlCol="0">
            <a:spAutoFit/>
          </a:bodyPr>
          <a:lstStyle/>
          <a:p>
            <a:r>
              <a:rPr lang="en-US" dirty="0"/>
              <a:t>spots.</a:t>
            </a:r>
          </a:p>
        </p:txBody>
      </p:sp>
      <p:sp>
        <p:nvSpPr>
          <p:cNvPr id="19" name="TextBox 18"/>
          <p:cNvSpPr txBox="1"/>
          <p:nvPr/>
        </p:nvSpPr>
        <p:spPr>
          <a:xfrm>
            <a:off x="663554" y="2443241"/>
            <a:ext cx="569387" cy="369332"/>
          </a:xfrm>
          <a:prstGeom prst="rect">
            <a:avLst/>
          </a:prstGeom>
          <a:noFill/>
        </p:spPr>
        <p:txBody>
          <a:bodyPr wrap="none" rtlCol="0">
            <a:spAutoFit/>
          </a:bodyPr>
          <a:lstStyle/>
          <a:p>
            <a:r>
              <a:rPr lang="en-US" dirty="0"/>
              <a:t>One</a:t>
            </a:r>
          </a:p>
        </p:txBody>
      </p:sp>
      <p:sp>
        <p:nvSpPr>
          <p:cNvPr id="20" name="TextBox 19"/>
          <p:cNvSpPr txBox="1"/>
          <p:nvPr/>
        </p:nvSpPr>
        <p:spPr>
          <a:xfrm>
            <a:off x="1421501" y="2435577"/>
            <a:ext cx="561051" cy="369332"/>
          </a:xfrm>
          <a:prstGeom prst="rect">
            <a:avLst/>
          </a:prstGeom>
          <a:noFill/>
        </p:spPr>
        <p:txBody>
          <a:bodyPr wrap="none" rtlCol="0">
            <a:spAutoFit/>
          </a:bodyPr>
          <a:lstStyle/>
          <a:p>
            <a:r>
              <a:rPr lang="en-US" dirty="0"/>
              <a:t>day,</a:t>
            </a:r>
          </a:p>
        </p:txBody>
      </p:sp>
      <p:sp>
        <p:nvSpPr>
          <p:cNvPr id="21" name="TextBox 20"/>
          <p:cNvSpPr txBox="1"/>
          <p:nvPr/>
        </p:nvSpPr>
        <p:spPr>
          <a:xfrm>
            <a:off x="2328958" y="2435577"/>
            <a:ext cx="402674" cy="369332"/>
          </a:xfrm>
          <a:prstGeom prst="rect">
            <a:avLst/>
          </a:prstGeom>
          <a:noFill/>
        </p:spPr>
        <p:txBody>
          <a:bodyPr wrap="none" rtlCol="0">
            <a:spAutoFit/>
          </a:bodyPr>
          <a:lstStyle/>
          <a:p>
            <a:r>
              <a:rPr lang="en-US" dirty="0"/>
              <a:t>he</a:t>
            </a:r>
          </a:p>
        </p:txBody>
      </p:sp>
      <p:sp>
        <p:nvSpPr>
          <p:cNvPr id="22" name="TextBox 21"/>
          <p:cNvSpPr txBox="1"/>
          <p:nvPr/>
        </p:nvSpPr>
        <p:spPr>
          <a:xfrm>
            <a:off x="2854577" y="2446393"/>
            <a:ext cx="543739" cy="369332"/>
          </a:xfrm>
          <a:prstGeom prst="rect">
            <a:avLst/>
          </a:prstGeom>
          <a:noFill/>
        </p:spPr>
        <p:txBody>
          <a:bodyPr wrap="none" rtlCol="0">
            <a:spAutoFit/>
          </a:bodyPr>
          <a:lstStyle/>
          <a:p>
            <a:r>
              <a:rPr lang="en-US" dirty="0"/>
              <a:t>was</a:t>
            </a:r>
          </a:p>
        </p:txBody>
      </p:sp>
      <p:sp>
        <p:nvSpPr>
          <p:cNvPr id="23" name="TextBox 22"/>
          <p:cNvSpPr txBox="1"/>
          <p:nvPr/>
        </p:nvSpPr>
        <p:spPr>
          <a:xfrm>
            <a:off x="3457181" y="2452378"/>
            <a:ext cx="941283" cy="369332"/>
          </a:xfrm>
          <a:prstGeom prst="rect">
            <a:avLst/>
          </a:prstGeom>
          <a:noFill/>
        </p:spPr>
        <p:txBody>
          <a:bodyPr wrap="none" rtlCol="0">
            <a:spAutoFit/>
          </a:bodyPr>
          <a:lstStyle/>
          <a:p>
            <a:r>
              <a:rPr lang="en-US" dirty="0"/>
              <a:t>relaxing</a:t>
            </a:r>
          </a:p>
        </p:txBody>
      </p:sp>
      <p:sp>
        <p:nvSpPr>
          <p:cNvPr id="24" name="TextBox 23"/>
          <p:cNvSpPr txBox="1"/>
          <p:nvPr/>
        </p:nvSpPr>
        <p:spPr>
          <a:xfrm>
            <a:off x="4362070" y="2449545"/>
            <a:ext cx="364202" cy="369332"/>
          </a:xfrm>
          <a:prstGeom prst="rect">
            <a:avLst/>
          </a:prstGeom>
          <a:noFill/>
        </p:spPr>
        <p:txBody>
          <a:bodyPr wrap="none" rtlCol="0">
            <a:spAutoFit/>
          </a:bodyPr>
          <a:lstStyle/>
          <a:p>
            <a:r>
              <a:rPr lang="en-US" dirty="0"/>
              <a:t>in</a:t>
            </a:r>
          </a:p>
        </p:txBody>
      </p:sp>
      <p:sp>
        <p:nvSpPr>
          <p:cNvPr id="25" name="TextBox 24"/>
          <p:cNvSpPr txBox="1"/>
          <p:nvPr/>
        </p:nvSpPr>
        <p:spPr>
          <a:xfrm>
            <a:off x="4657307" y="2452378"/>
            <a:ext cx="466794" cy="369332"/>
          </a:xfrm>
          <a:prstGeom prst="rect">
            <a:avLst/>
          </a:prstGeom>
          <a:noFill/>
        </p:spPr>
        <p:txBody>
          <a:bodyPr wrap="none" rtlCol="0">
            <a:spAutoFit/>
          </a:bodyPr>
          <a:lstStyle/>
          <a:p>
            <a:r>
              <a:rPr lang="en-US" dirty="0"/>
              <a:t>the</a:t>
            </a:r>
          </a:p>
        </p:txBody>
      </p:sp>
      <p:sp>
        <p:nvSpPr>
          <p:cNvPr id="26" name="TextBox 25"/>
          <p:cNvSpPr txBox="1"/>
          <p:nvPr/>
        </p:nvSpPr>
        <p:spPr>
          <a:xfrm>
            <a:off x="5155424" y="2452378"/>
            <a:ext cx="710451" cy="369332"/>
          </a:xfrm>
          <a:prstGeom prst="rect">
            <a:avLst/>
          </a:prstGeom>
          <a:noFill/>
        </p:spPr>
        <p:txBody>
          <a:bodyPr wrap="none" rtlCol="0">
            <a:spAutoFit/>
          </a:bodyPr>
          <a:lstStyle/>
          <a:p>
            <a:r>
              <a:rPr lang="en-US" dirty="0"/>
              <a:t>shade</a:t>
            </a:r>
          </a:p>
        </p:txBody>
      </p:sp>
      <p:sp>
        <p:nvSpPr>
          <p:cNvPr id="27" name="TextBox 26"/>
          <p:cNvSpPr txBox="1"/>
          <p:nvPr/>
        </p:nvSpPr>
        <p:spPr>
          <a:xfrm>
            <a:off x="5945745" y="2452378"/>
            <a:ext cx="377026" cy="369332"/>
          </a:xfrm>
          <a:prstGeom prst="rect">
            <a:avLst/>
          </a:prstGeom>
          <a:noFill/>
        </p:spPr>
        <p:txBody>
          <a:bodyPr wrap="none" rtlCol="0">
            <a:spAutoFit/>
          </a:bodyPr>
          <a:lstStyle/>
          <a:p>
            <a:r>
              <a:rPr lang="en-US" dirty="0"/>
              <a:t>of</a:t>
            </a:r>
          </a:p>
        </p:txBody>
      </p:sp>
      <p:sp>
        <p:nvSpPr>
          <p:cNvPr id="28" name="TextBox 27"/>
          <p:cNvSpPr txBox="1"/>
          <p:nvPr/>
        </p:nvSpPr>
        <p:spPr>
          <a:xfrm>
            <a:off x="6419406" y="2455734"/>
            <a:ext cx="287258" cy="369332"/>
          </a:xfrm>
          <a:prstGeom prst="rect">
            <a:avLst/>
          </a:prstGeom>
          <a:noFill/>
        </p:spPr>
        <p:txBody>
          <a:bodyPr wrap="none" rtlCol="0">
            <a:spAutoFit/>
          </a:bodyPr>
          <a:lstStyle/>
          <a:p>
            <a:r>
              <a:rPr lang="en-US" dirty="0"/>
              <a:t>a</a:t>
            </a:r>
          </a:p>
        </p:txBody>
      </p:sp>
      <p:sp>
        <p:nvSpPr>
          <p:cNvPr id="29" name="TextBox 28"/>
          <p:cNvSpPr txBox="1"/>
          <p:nvPr/>
        </p:nvSpPr>
        <p:spPr>
          <a:xfrm>
            <a:off x="6724211" y="2449545"/>
            <a:ext cx="671979" cy="369332"/>
          </a:xfrm>
          <a:prstGeom prst="rect">
            <a:avLst/>
          </a:prstGeom>
          <a:noFill/>
        </p:spPr>
        <p:txBody>
          <a:bodyPr wrap="none" rtlCol="0">
            <a:spAutoFit/>
          </a:bodyPr>
          <a:lstStyle/>
          <a:p>
            <a:r>
              <a:rPr lang="en-US" dirty="0"/>
              <a:t>thorn</a:t>
            </a:r>
          </a:p>
        </p:txBody>
      </p:sp>
      <p:sp>
        <p:nvSpPr>
          <p:cNvPr id="30" name="TextBox 29"/>
          <p:cNvSpPr txBox="1"/>
          <p:nvPr/>
        </p:nvSpPr>
        <p:spPr>
          <a:xfrm>
            <a:off x="849334" y="2873272"/>
            <a:ext cx="530915" cy="369332"/>
          </a:xfrm>
          <a:prstGeom prst="rect">
            <a:avLst/>
          </a:prstGeom>
          <a:noFill/>
        </p:spPr>
        <p:txBody>
          <a:bodyPr wrap="none" rtlCol="0">
            <a:spAutoFit/>
          </a:bodyPr>
          <a:lstStyle/>
          <a:p>
            <a:r>
              <a:rPr lang="en-US" dirty="0"/>
              <a:t>tree</a:t>
            </a:r>
          </a:p>
        </p:txBody>
      </p:sp>
      <p:sp>
        <p:nvSpPr>
          <p:cNvPr id="31" name="TextBox 30"/>
          <p:cNvSpPr txBox="1"/>
          <p:nvPr/>
        </p:nvSpPr>
        <p:spPr>
          <a:xfrm>
            <a:off x="1621878" y="2873272"/>
            <a:ext cx="684803" cy="369332"/>
          </a:xfrm>
          <a:prstGeom prst="rect">
            <a:avLst/>
          </a:prstGeom>
          <a:noFill/>
        </p:spPr>
        <p:txBody>
          <a:bodyPr wrap="none" rtlCol="0">
            <a:spAutoFit/>
          </a:bodyPr>
          <a:lstStyle/>
          <a:p>
            <a:r>
              <a:rPr lang="en-US" dirty="0"/>
              <a:t>when</a:t>
            </a:r>
          </a:p>
        </p:txBody>
      </p:sp>
      <p:sp>
        <p:nvSpPr>
          <p:cNvPr id="32" name="TextBox 31"/>
          <p:cNvSpPr txBox="1"/>
          <p:nvPr/>
        </p:nvSpPr>
        <p:spPr>
          <a:xfrm>
            <a:off x="2389790" y="2873272"/>
            <a:ext cx="723275" cy="369332"/>
          </a:xfrm>
          <a:prstGeom prst="rect">
            <a:avLst/>
          </a:prstGeom>
          <a:noFill/>
        </p:spPr>
        <p:txBody>
          <a:bodyPr wrap="none" rtlCol="0">
            <a:spAutoFit/>
          </a:bodyPr>
          <a:lstStyle/>
          <a:p>
            <a:r>
              <a:rPr lang="en-US" dirty="0"/>
              <a:t>Zebra</a:t>
            </a:r>
          </a:p>
        </p:txBody>
      </p:sp>
      <p:sp>
        <p:nvSpPr>
          <p:cNvPr id="33" name="TextBox 32"/>
          <p:cNvSpPr txBox="1"/>
          <p:nvPr/>
        </p:nvSpPr>
        <p:spPr>
          <a:xfrm>
            <a:off x="3109721" y="2873272"/>
            <a:ext cx="851515" cy="369332"/>
          </a:xfrm>
          <a:prstGeom prst="rect">
            <a:avLst/>
          </a:prstGeom>
          <a:noFill/>
        </p:spPr>
        <p:txBody>
          <a:bodyPr wrap="none" rtlCol="0">
            <a:spAutoFit/>
          </a:bodyPr>
          <a:lstStyle/>
          <a:p>
            <a:r>
              <a:rPr lang="en-US" dirty="0"/>
              <a:t>walked</a:t>
            </a:r>
          </a:p>
        </p:txBody>
      </p:sp>
      <p:sp>
        <p:nvSpPr>
          <p:cNvPr id="34" name="TextBox 33"/>
          <p:cNvSpPr txBox="1"/>
          <p:nvPr/>
        </p:nvSpPr>
        <p:spPr>
          <a:xfrm>
            <a:off x="3987959" y="2873272"/>
            <a:ext cx="614271" cy="369332"/>
          </a:xfrm>
          <a:prstGeom prst="rect">
            <a:avLst/>
          </a:prstGeom>
          <a:noFill/>
        </p:spPr>
        <p:txBody>
          <a:bodyPr wrap="none" rtlCol="0">
            <a:spAutoFit/>
          </a:bodyPr>
          <a:lstStyle/>
          <a:p>
            <a:r>
              <a:rPr lang="en-US" dirty="0"/>
              <a:t>past.</a:t>
            </a:r>
          </a:p>
        </p:txBody>
      </p:sp>
      <p:sp>
        <p:nvSpPr>
          <p:cNvPr id="39" name="TextBox 38"/>
          <p:cNvSpPr txBox="1"/>
          <p:nvPr/>
        </p:nvSpPr>
        <p:spPr>
          <a:xfrm>
            <a:off x="654301" y="3889572"/>
            <a:ext cx="748923" cy="369332"/>
          </a:xfrm>
          <a:prstGeom prst="rect">
            <a:avLst/>
          </a:prstGeom>
          <a:noFill/>
        </p:spPr>
        <p:txBody>
          <a:bodyPr wrap="none" rtlCol="0">
            <a:spAutoFit/>
          </a:bodyPr>
          <a:lstStyle/>
          <a:p>
            <a:r>
              <a:rPr lang="en-US" dirty="0"/>
              <a:t>Many</a:t>
            </a:r>
          </a:p>
        </p:txBody>
      </p:sp>
      <p:sp>
        <p:nvSpPr>
          <p:cNvPr id="40" name="TextBox 39"/>
          <p:cNvSpPr txBox="1"/>
          <p:nvPr/>
        </p:nvSpPr>
        <p:spPr>
          <a:xfrm>
            <a:off x="1492030" y="3881908"/>
            <a:ext cx="671979" cy="369332"/>
          </a:xfrm>
          <a:prstGeom prst="rect">
            <a:avLst/>
          </a:prstGeom>
          <a:noFill/>
        </p:spPr>
        <p:txBody>
          <a:bodyPr wrap="none" rtlCol="0">
            <a:spAutoFit/>
          </a:bodyPr>
          <a:lstStyle/>
          <a:p>
            <a:r>
              <a:rPr lang="en-US" dirty="0"/>
              <a:t>years</a:t>
            </a:r>
          </a:p>
        </p:txBody>
      </p:sp>
      <p:sp>
        <p:nvSpPr>
          <p:cNvPr id="41" name="TextBox 40"/>
          <p:cNvSpPr txBox="1"/>
          <p:nvPr/>
        </p:nvSpPr>
        <p:spPr>
          <a:xfrm>
            <a:off x="2213316" y="3881908"/>
            <a:ext cx="518091" cy="369332"/>
          </a:xfrm>
          <a:prstGeom prst="rect">
            <a:avLst/>
          </a:prstGeom>
          <a:noFill/>
        </p:spPr>
        <p:txBody>
          <a:bodyPr wrap="none" rtlCol="0">
            <a:spAutoFit/>
          </a:bodyPr>
          <a:lstStyle/>
          <a:p>
            <a:r>
              <a:rPr lang="en-US" dirty="0"/>
              <a:t>ago</a:t>
            </a:r>
          </a:p>
        </p:txBody>
      </p:sp>
      <p:sp>
        <p:nvSpPr>
          <p:cNvPr id="42" name="TextBox 41"/>
          <p:cNvSpPr txBox="1"/>
          <p:nvPr/>
        </p:nvSpPr>
        <p:spPr>
          <a:xfrm>
            <a:off x="2738933" y="3892724"/>
            <a:ext cx="954107" cy="369332"/>
          </a:xfrm>
          <a:prstGeom prst="rect">
            <a:avLst/>
          </a:prstGeom>
          <a:noFill/>
        </p:spPr>
        <p:txBody>
          <a:bodyPr wrap="none" rtlCol="0">
            <a:spAutoFit/>
          </a:bodyPr>
          <a:lstStyle/>
          <a:p>
            <a:r>
              <a:rPr lang="en-US" dirty="0"/>
              <a:t>Leopard</a:t>
            </a:r>
          </a:p>
        </p:txBody>
      </p:sp>
      <p:sp>
        <p:nvSpPr>
          <p:cNvPr id="43" name="TextBox 42"/>
          <p:cNvSpPr txBox="1"/>
          <p:nvPr/>
        </p:nvSpPr>
        <p:spPr>
          <a:xfrm>
            <a:off x="3695902" y="3892724"/>
            <a:ext cx="543739" cy="369332"/>
          </a:xfrm>
          <a:prstGeom prst="rect">
            <a:avLst/>
          </a:prstGeom>
          <a:noFill/>
        </p:spPr>
        <p:txBody>
          <a:bodyPr wrap="none" rtlCol="0">
            <a:spAutoFit/>
          </a:bodyPr>
          <a:lstStyle/>
          <a:p>
            <a:r>
              <a:rPr lang="en-US" dirty="0"/>
              <a:t>was</a:t>
            </a:r>
          </a:p>
        </p:txBody>
      </p:sp>
      <p:sp>
        <p:nvSpPr>
          <p:cNvPr id="44" name="TextBox 43"/>
          <p:cNvSpPr txBox="1"/>
          <p:nvPr/>
        </p:nvSpPr>
        <p:spPr>
          <a:xfrm>
            <a:off x="4246426" y="3895876"/>
            <a:ext cx="287258" cy="369332"/>
          </a:xfrm>
          <a:prstGeom prst="rect">
            <a:avLst/>
          </a:prstGeom>
          <a:noFill/>
        </p:spPr>
        <p:txBody>
          <a:bodyPr wrap="none" rtlCol="0">
            <a:spAutoFit/>
          </a:bodyPr>
          <a:lstStyle/>
          <a:p>
            <a:r>
              <a:rPr lang="en-US" dirty="0"/>
              <a:t>a</a:t>
            </a:r>
          </a:p>
        </p:txBody>
      </p:sp>
      <p:sp>
        <p:nvSpPr>
          <p:cNvPr id="45" name="TextBox 44"/>
          <p:cNvSpPr txBox="1"/>
          <p:nvPr/>
        </p:nvSpPr>
        <p:spPr>
          <a:xfrm>
            <a:off x="4541664" y="3898709"/>
            <a:ext cx="928459" cy="369332"/>
          </a:xfrm>
          <a:prstGeom prst="rect">
            <a:avLst/>
          </a:prstGeom>
          <a:noFill/>
        </p:spPr>
        <p:txBody>
          <a:bodyPr wrap="none" rtlCol="0">
            <a:spAutoFit/>
          </a:bodyPr>
          <a:lstStyle/>
          <a:p>
            <a:r>
              <a:rPr lang="en-US" dirty="0"/>
              <a:t>creature</a:t>
            </a:r>
          </a:p>
        </p:txBody>
      </p:sp>
      <p:sp>
        <p:nvSpPr>
          <p:cNvPr id="46" name="TextBox 45"/>
          <p:cNvSpPr txBox="1"/>
          <p:nvPr/>
        </p:nvSpPr>
        <p:spPr>
          <a:xfrm>
            <a:off x="5523759" y="3881908"/>
            <a:ext cx="601246" cy="369332"/>
          </a:xfrm>
          <a:prstGeom prst="rect">
            <a:avLst/>
          </a:prstGeom>
          <a:noFill/>
        </p:spPr>
        <p:txBody>
          <a:bodyPr wrap="none" rtlCol="0">
            <a:spAutoFit/>
          </a:bodyPr>
          <a:lstStyle/>
          <a:p>
            <a:r>
              <a:rPr lang="en-US" dirty="0"/>
              <a:t>with</a:t>
            </a:r>
          </a:p>
        </p:txBody>
      </p:sp>
      <p:sp>
        <p:nvSpPr>
          <p:cNvPr id="47" name="TextBox 46"/>
          <p:cNvSpPr txBox="1"/>
          <p:nvPr/>
        </p:nvSpPr>
        <p:spPr>
          <a:xfrm>
            <a:off x="6130100" y="3886420"/>
            <a:ext cx="415498" cy="369332"/>
          </a:xfrm>
          <a:prstGeom prst="rect">
            <a:avLst/>
          </a:prstGeom>
          <a:noFill/>
        </p:spPr>
        <p:txBody>
          <a:bodyPr wrap="none" rtlCol="0">
            <a:spAutoFit/>
          </a:bodyPr>
          <a:lstStyle/>
          <a:p>
            <a:r>
              <a:rPr lang="en-US" dirty="0"/>
              <a:t>no</a:t>
            </a:r>
          </a:p>
        </p:txBody>
      </p:sp>
      <p:sp>
        <p:nvSpPr>
          <p:cNvPr id="48" name="TextBox 47"/>
          <p:cNvSpPr txBox="1"/>
          <p:nvPr/>
        </p:nvSpPr>
        <p:spPr>
          <a:xfrm>
            <a:off x="6677877" y="3881908"/>
            <a:ext cx="716863" cy="369332"/>
          </a:xfrm>
          <a:prstGeom prst="rect">
            <a:avLst/>
          </a:prstGeom>
          <a:noFill/>
        </p:spPr>
        <p:txBody>
          <a:bodyPr wrap="none" rtlCol="0">
            <a:spAutoFit/>
          </a:bodyPr>
          <a:lstStyle/>
          <a:p>
            <a:r>
              <a:rPr lang="en-US" dirty="0"/>
              <a:t>spots.</a:t>
            </a:r>
          </a:p>
        </p:txBody>
      </p:sp>
      <p:sp>
        <p:nvSpPr>
          <p:cNvPr id="49" name="TextBox 48"/>
          <p:cNvSpPr txBox="1"/>
          <p:nvPr/>
        </p:nvSpPr>
        <p:spPr>
          <a:xfrm>
            <a:off x="654301" y="4400488"/>
            <a:ext cx="569387" cy="369332"/>
          </a:xfrm>
          <a:prstGeom prst="rect">
            <a:avLst/>
          </a:prstGeom>
          <a:noFill/>
        </p:spPr>
        <p:txBody>
          <a:bodyPr wrap="none" rtlCol="0">
            <a:spAutoFit/>
          </a:bodyPr>
          <a:lstStyle/>
          <a:p>
            <a:r>
              <a:rPr lang="en-US" dirty="0"/>
              <a:t>One</a:t>
            </a:r>
          </a:p>
        </p:txBody>
      </p:sp>
      <p:sp>
        <p:nvSpPr>
          <p:cNvPr id="50" name="TextBox 49"/>
          <p:cNvSpPr txBox="1"/>
          <p:nvPr/>
        </p:nvSpPr>
        <p:spPr>
          <a:xfrm>
            <a:off x="1412248" y="4392824"/>
            <a:ext cx="561051" cy="369332"/>
          </a:xfrm>
          <a:prstGeom prst="rect">
            <a:avLst/>
          </a:prstGeom>
          <a:noFill/>
        </p:spPr>
        <p:txBody>
          <a:bodyPr wrap="none" rtlCol="0">
            <a:spAutoFit/>
          </a:bodyPr>
          <a:lstStyle/>
          <a:p>
            <a:r>
              <a:rPr lang="en-US" dirty="0"/>
              <a:t>day,</a:t>
            </a:r>
          </a:p>
        </p:txBody>
      </p:sp>
      <p:sp>
        <p:nvSpPr>
          <p:cNvPr id="51" name="TextBox 50"/>
          <p:cNvSpPr txBox="1"/>
          <p:nvPr/>
        </p:nvSpPr>
        <p:spPr>
          <a:xfrm>
            <a:off x="2319705" y="4392824"/>
            <a:ext cx="402674" cy="369332"/>
          </a:xfrm>
          <a:prstGeom prst="rect">
            <a:avLst/>
          </a:prstGeom>
          <a:noFill/>
        </p:spPr>
        <p:txBody>
          <a:bodyPr wrap="none" rtlCol="0">
            <a:spAutoFit/>
          </a:bodyPr>
          <a:lstStyle/>
          <a:p>
            <a:r>
              <a:rPr lang="en-US" dirty="0"/>
              <a:t>he</a:t>
            </a:r>
          </a:p>
        </p:txBody>
      </p:sp>
      <p:sp>
        <p:nvSpPr>
          <p:cNvPr id="52" name="TextBox 51"/>
          <p:cNvSpPr txBox="1"/>
          <p:nvPr/>
        </p:nvSpPr>
        <p:spPr>
          <a:xfrm>
            <a:off x="2845324" y="4403640"/>
            <a:ext cx="543739" cy="369332"/>
          </a:xfrm>
          <a:prstGeom prst="rect">
            <a:avLst/>
          </a:prstGeom>
          <a:noFill/>
        </p:spPr>
        <p:txBody>
          <a:bodyPr wrap="none" rtlCol="0">
            <a:spAutoFit/>
          </a:bodyPr>
          <a:lstStyle/>
          <a:p>
            <a:r>
              <a:rPr lang="en-US" dirty="0"/>
              <a:t>was</a:t>
            </a:r>
          </a:p>
        </p:txBody>
      </p:sp>
      <p:sp>
        <p:nvSpPr>
          <p:cNvPr id="53" name="TextBox 52"/>
          <p:cNvSpPr txBox="1"/>
          <p:nvPr/>
        </p:nvSpPr>
        <p:spPr>
          <a:xfrm>
            <a:off x="3447928" y="4409625"/>
            <a:ext cx="941283" cy="369332"/>
          </a:xfrm>
          <a:prstGeom prst="rect">
            <a:avLst/>
          </a:prstGeom>
          <a:noFill/>
        </p:spPr>
        <p:txBody>
          <a:bodyPr wrap="none" rtlCol="0">
            <a:spAutoFit/>
          </a:bodyPr>
          <a:lstStyle/>
          <a:p>
            <a:r>
              <a:rPr lang="en-US" dirty="0"/>
              <a:t>relaxing</a:t>
            </a:r>
          </a:p>
        </p:txBody>
      </p:sp>
      <p:sp>
        <p:nvSpPr>
          <p:cNvPr id="54" name="TextBox 53"/>
          <p:cNvSpPr txBox="1"/>
          <p:nvPr/>
        </p:nvSpPr>
        <p:spPr>
          <a:xfrm>
            <a:off x="4352817" y="4406792"/>
            <a:ext cx="364202" cy="369332"/>
          </a:xfrm>
          <a:prstGeom prst="rect">
            <a:avLst/>
          </a:prstGeom>
          <a:noFill/>
        </p:spPr>
        <p:txBody>
          <a:bodyPr wrap="none" rtlCol="0">
            <a:spAutoFit/>
          </a:bodyPr>
          <a:lstStyle/>
          <a:p>
            <a:r>
              <a:rPr lang="en-US" dirty="0"/>
              <a:t>in</a:t>
            </a:r>
          </a:p>
        </p:txBody>
      </p:sp>
      <p:sp>
        <p:nvSpPr>
          <p:cNvPr id="55" name="TextBox 54"/>
          <p:cNvSpPr txBox="1"/>
          <p:nvPr/>
        </p:nvSpPr>
        <p:spPr>
          <a:xfrm>
            <a:off x="4648054" y="4409625"/>
            <a:ext cx="466794" cy="369332"/>
          </a:xfrm>
          <a:prstGeom prst="rect">
            <a:avLst/>
          </a:prstGeom>
          <a:noFill/>
        </p:spPr>
        <p:txBody>
          <a:bodyPr wrap="none" rtlCol="0">
            <a:spAutoFit/>
          </a:bodyPr>
          <a:lstStyle/>
          <a:p>
            <a:r>
              <a:rPr lang="en-US" dirty="0"/>
              <a:t>the</a:t>
            </a:r>
          </a:p>
        </p:txBody>
      </p:sp>
      <p:sp>
        <p:nvSpPr>
          <p:cNvPr id="56" name="TextBox 55"/>
          <p:cNvSpPr txBox="1"/>
          <p:nvPr/>
        </p:nvSpPr>
        <p:spPr>
          <a:xfrm>
            <a:off x="5146171" y="4409625"/>
            <a:ext cx="710451" cy="369332"/>
          </a:xfrm>
          <a:prstGeom prst="rect">
            <a:avLst/>
          </a:prstGeom>
          <a:noFill/>
        </p:spPr>
        <p:txBody>
          <a:bodyPr wrap="none" rtlCol="0">
            <a:spAutoFit/>
          </a:bodyPr>
          <a:lstStyle/>
          <a:p>
            <a:r>
              <a:rPr lang="en-US" dirty="0"/>
              <a:t>shade</a:t>
            </a:r>
          </a:p>
        </p:txBody>
      </p:sp>
      <p:sp>
        <p:nvSpPr>
          <p:cNvPr id="57" name="TextBox 56"/>
          <p:cNvSpPr txBox="1"/>
          <p:nvPr/>
        </p:nvSpPr>
        <p:spPr>
          <a:xfrm>
            <a:off x="5936492" y="4409625"/>
            <a:ext cx="377026" cy="369332"/>
          </a:xfrm>
          <a:prstGeom prst="rect">
            <a:avLst/>
          </a:prstGeom>
          <a:noFill/>
        </p:spPr>
        <p:txBody>
          <a:bodyPr wrap="none" rtlCol="0">
            <a:spAutoFit/>
          </a:bodyPr>
          <a:lstStyle/>
          <a:p>
            <a:r>
              <a:rPr lang="en-US" dirty="0"/>
              <a:t>of</a:t>
            </a:r>
          </a:p>
        </p:txBody>
      </p:sp>
      <p:sp>
        <p:nvSpPr>
          <p:cNvPr id="58" name="TextBox 57"/>
          <p:cNvSpPr txBox="1"/>
          <p:nvPr/>
        </p:nvSpPr>
        <p:spPr>
          <a:xfrm>
            <a:off x="6410153" y="4412981"/>
            <a:ext cx="287258" cy="369332"/>
          </a:xfrm>
          <a:prstGeom prst="rect">
            <a:avLst/>
          </a:prstGeom>
          <a:noFill/>
        </p:spPr>
        <p:txBody>
          <a:bodyPr wrap="none" rtlCol="0">
            <a:spAutoFit/>
          </a:bodyPr>
          <a:lstStyle/>
          <a:p>
            <a:r>
              <a:rPr lang="en-US" dirty="0"/>
              <a:t>a</a:t>
            </a:r>
          </a:p>
        </p:txBody>
      </p:sp>
      <p:sp>
        <p:nvSpPr>
          <p:cNvPr id="59" name="TextBox 58"/>
          <p:cNvSpPr txBox="1"/>
          <p:nvPr/>
        </p:nvSpPr>
        <p:spPr>
          <a:xfrm>
            <a:off x="6714958" y="4406792"/>
            <a:ext cx="671979" cy="369332"/>
          </a:xfrm>
          <a:prstGeom prst="rect">
            <a:avLst/>
          </a:prstGeom>
          <a:noFill/>
        </p:spPr>
        <p:txBody>
          <a:bodyPr wrap="none" rtlCol="0">
            <a:spAutoFit/>
          </a:bodyPr>
          <a:lstStyle/>
          <a:p>
            <a:r>
              <a:rPr lang="en-US" dirty="0"/>
              <a:t>thorn</a:t>
            </a:r>
          </a:p>
        </p:txBody>
      </p:sp>
      <p:sp>
        <p:nvSpPr>
          <p:cNvPr id="60" name="TextBox 59"/>
          <p:cNvSpPr txBox="1"/>
          <p:nvPr/>
        </p:nvSpPr>
        <p:spPr>
          <a:xfrm>
            <a:off x="840081" y="4830519"/>
            <a:ext cx="530915" cy="369332"/>
          </a:xfrm>
          <a:prstGeom prst="rect">
            <a:avLst/>
          </a:prstGeom>
          <a:noFill/>
        </p:spPr>
        <p:txBody>
          <a:bodyPr wrap="none" rtlCol="0">
            <a:spAutoFit/>
          </a:bodyPr>
          <a:lstStyle/>
          <a:p>
            <a:r>
              <a:rPr lang="en-US" dirty="0"/>
              <a:t>tree</a:t>
            </a:r>
          </a:p>
        </p:txBody>
      </p:sp>
      <p:sp>
        <p:nvSpPr>
          <p:cNvPr id="61" name="TextBox 60"/>
          <p:cNvSpPr txBox="1"/>
          <p:nvPr/>
        </p:nvSpPr>
        <p:spPr>
          <a:xfrm>
            <a:off x="1612625" y="4830519"/>
            <a:ext cx="684803" cy="369332"/>
          </a:xfrm>
          <a:prstGeom prst="rect">
            <a:avLst/>
          </a:prstGeom>
          <a:noFill/>
        </p:spPr>
        <p:txBody>
          <a:bodyPr wrap="none" rtlCol="0">
            <a:spAutoFit/>
          </a:bodyPr>
          <a:lstStyle/>
          <a:p>
            <a:r>
              <a:rPr lang="en-US" dirty="0"/>
              <a:t>when</a:t>
            </a:r>
          </a:p>
        </p:txBody>
      </p:sp>
      <p:sp>
        <p:nvSpPr>
          <p:cNvPr id="62" name="TextBox 61"/>
          <p:cNvSpPr txBox="1"/>
          <p:nvPr/>
        </p:nvSpPr>
        <p:spPr>
          <a:xfrm>
            <a:off x="2380537" y="4830519"/>
            <a:ext cx="723275" cy="369332"/>
          </a:xfrm>
          <a:prstGeom prst="rect">
            <a:avLst/>
          </a:prstGeom>
          <a:noFill/>
        </p:spPr>
        <p:txBody>
          <a:bodyPr wrap="none" rtlCol="0">
            <a:spAutoFit/>
          </a:bodyPr>
          <a:lstStyle/>
          <a:p>
            <a:r>
              <a:rPr lang="en-US" dirty="0"/>
              <a:t>Zebra</a:t>
            </a:r>
          </a:p>
        </p:txBody>
      </p:sp>
      <p:sp>
        <p:nvSpPr>
          <p:cNvPr id="63" name="TextBox 62"/>
          <p:cNvSpPr txBox="1"/>
          <p:nvPr/>
        </p:nvSpPr>
        <p:spPr>
          <a:xfrm>
            <a:off x="3100468" y="4830519"/>
            <a:ext cx="851515" cy="369332"/>
          </a:xfrm>
          <a:prstGeom prst="rect">
            <a:avLst/>
          </a:prstGeom>
          <a:noFill/>
        </p:spPr>
        <p:txBody>
          <a:bodyPr wrap="none" rtlCol="0">
            <a:spAutoFit/>
          </a:bodyPr>
          <a:lstStyle/>
          <a:p>
            <a:r>
              <a:rPr lang="en-US" dirty="0"/>
              <a:t>walked</a:t>
            </a:r>
          </a:p>
        </p:txBody>
      </p:sp>
      <p:sp>
        <p:nvSpPr>
          <p:cNvPr id="64" name="TextBox 63"/>
          <p:cNvSpPr txBox="1"/>
          <p:nvPr/>
        </p:nvSpPr>
        <p:spPr>
          <a:xfrm>
            <a:off x="3978706" y="4830519"/>
            <a:ext cx="614271" cy="369332"/>
          </a:xfrm>
          <a:prstGeom prst="rect">
            <a:avLst/>
          </a:prstGeom>
          <a:noFill/>
        </p:spPr>
        <p:txBody>
          <a:bodyPr wrap="none" rtlCol="0">
            <a:spAutoFit/>
          </a:bodyPr>
          <a:lstStyle/>
          <a:p>
            <a:r>
              <a:rPr lang="en-US" dirty="0"/>
              <a:t>past.</a:t>
            </a:r>
          </a:p>
        </p:txBody>
      </p:sp>
      <p:cxnSp>
        <p:nvCxnSpPr>
          <p:cNvPr id="65" name="Straight Connector 64"/>
          <p:cNvCxnSpPr/>
          <p:nvPr/>
        </p:nvCxnSpPr>
        <p:spPr>
          <a:xfrm flipV="1">
            <a:off x="654301" y="3624179"/>
            <a:ext cx="7700201" cy="33423"/>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1501282" y="6139417"/>
            <a:ext cx="7639612" cy="461665"/>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7619306" y="1994069"/>
            <a:ext cx="1521589" cy="584776"/>
          </a:xfrm>
          <a:prstGeom prst="rect">
            <a:avLst/>
          </a:prstGeom>
          <a:solidFill>
            <a:schemeClr val="bg1">
              <a:lumMod val="85000"/>
            </a:schemeClr>
          </a:solidFill>
        </p:spPr>
        <p:txBody>
          <a:bodyPr wrap="square" rtlCol="0">
            <a:spAutoFit/>
          </a:bodyPr>
          <a:lstStyle/>
          <a:p>
            <a:r>
              <a:rPr lang="en-US" sz="1600" dirty="0"/>
              <a:t>Recommended rate at Gr5</a:t>
            </a:r>
          </a:p>
        </p:txBody>
      </p:sp>
      <p:sp>
        <p:nvSpPr>
          <p:cNvPr id="70" name="TextBox 69"/>
          <p:cNvSpPr txBox="1"/>
          <p:nvPr/>
        </p:nvSpPr>
        <p:spPr>
          <a:xfrm>
            <a:off x="7593707" y="3898710"/>
            <a:ext cx="1521589" cy="1077218"/>
          </a:xfrm>
          <a:prstGeom prst="rect">
            <a:avLst/>
          </a:prstGeom>
          <a:solidFill>
            <a:schemeClr val="bg1">
              <a:lumMod val="85000"/>
            </a:schemeClr>
          </a:solidFill>
        </p:spPr>
        <p:txBody>
          <a:bodyPr wrap="square" rtlCol="0">
            <a:spAutoFit/>
          </a:bodyPr>
          <a:lstStyle/>
          <a:p>
            <a:r>
              <a:rPr lang="en-US" sz="1600" dirty="0"/>
              <a:t>40% of SA rural Gr5 learners  (&lt;40WCPM) WCPM</a:t>
            </a:r>
          </a:p>
        </p:txBody>
      </p:sp>
    </p:spTree>
    <p:extLst>
      <p:ext uri="{BB962C8B-B14F-4D97-AF65-F5344CB8AC3E}">
        <p14:creationId xmlns:p14="http://schemas.microsoft.com/office/powerpoint/2010/main" val="2636989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75104" y="1609344"/>
            <a:ext cx="5358384" cy="373075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t>How do fees fit into all </a:t>
            </a:r>
            <a:r>
              <a:rPr lang="en-US" sz="6600" b="1" smtClean="0"/>
              <a:t>of this?</a:t>
            </a:r>
            <a:endParaRPr lang="en-US" sz="6600" b="1" dirty="0"/>
          </a:p>
        </p:txBody>
      </p:sp>
    </p:spTree>
    <p:extLst>
      <p:ext uri="{BB962C8B-B14F-4D97-AF65-F5344CB8AC3E}">
        <p14:creationId xmlns:p14="http://schemas.microsoft.com/office/powerpoint/2010/main" val="14742618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nvPr>
        </p:nvGraphicFramePr>
        <p:xfrm>
          <a:off x="627077" y="2155371"/>
          <a:ext cx="7798466" cy="4389242"/>
        </p:xfrm>
        <a:graphic>
          <a:graphicData uri="http://schemas.openxmlformats.org/drawingml/2006/chart">
            <c:chart xmlns:c="http://schemas.openxmlformats.org/drawingml/2006/chart" xmlns:r="http://schemas.openxmlformats.org/officeDocument/2006/relationships" r:id="rId2"/>
          </a:graphicData>
        </a:graphic>
      </p:graphicFrame>
      <p:pic>
        <p:nvPicPr>
          <p:cNvPr id="5" name="char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753" y="1474787"/>
            <a:ext cx="7797590" cy="68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49753" y="455507"/>
            <a:ext cx="7543800" cy="758051"/>
          </a:xfrm>
          <a:prstGeom prst="rect">
            <a:avLst/>
          </a:prstGeom>
          <a:solidFill>
            <a:schemeClr val="bg1"/>
          </a:solidFill>
        </p:spPr>
        <p:txBody>
          <a:bodyPr wrap="square" lIns="144000" tIns="180000" rIns="108000" bIns="144000" rtlCol="0">
            <a:spAutoFit/>
          </a:bodyPr>
          <a:lstStyle/>
          <a:p>
            <a:r>
              <a:rPr lang="en-US" sz="2800" b="1" dirty="0" smtClean="0"/>
              <a:t>Reading: How </a:t>
            </a:r>
            <a:r>
              <a:rPr lang="en-US" sz="2800" b="1" dirty="0" smtClean="0"/>
              <a:t>does this differ by school wealth?</a:t>
            </a:r>
            <a:endParaRPr lang="en-US" sz="2800" b="1" dirty="0"/>
          </a:p>
        </p:txBody>
      </p:sp>
      <p:sp>
        <p:nvSpPr>
          <p:cNvPr id="7" name="TextBox 6"/>
          <p:cNvSpPr txBox="1"/>
          <p:nvPr/>
        </p:nvSpPr>
        <p:spPr>
          <a:xfrm>
            <a:off x="2204031" y="6390724"/>
            <a:ext cx="4635243" cy="307777"/>
          </a:xfrm>
          <a:prstGeom prst="rect">
            <a:avLst/>
          </a:prstGeom>
          <a:noFill/>
        </p:spPr>
        <p:txBody>
          <a:bodyPr wrap="none" rtlCol="0">
            <a:spAutoFit/>
          </a:bodyPr>
          <a:lstStyle/>
          <a:p>
            <a:r>
              <a:rPr lang="en-US" sz="1400" dirty="0" smtClean="0"/>
              <a:t>Spaull &amp; Pretorius (2018) Falling at </a:t>
            </a:r>
            <a:r>
              <a:rPr lang="en-US" sz="1400" smtClean="0"/>
              <a:t>the first </a:t>
            </a:r>
            <a:r>
              <a:rPr lang="en-US" sz="1400" dirty="0"/>
              <a:t>h</a:t>
            </a:r>
            <a:r>
              <a:rPr lang="en-US" sz="1400" smtClean="0"/>
              <a:t>urdle</a:t>
            </a:r>
            <a:r>
              <a:rPr lang="en-US" sz="1400" dirty="0" smtClean="0"/>
              <a:t>. Springer. </a:t>
            </a:r>
            <a:endParaRPr lang="en-US" sz="1400" dirty="0"/>
          </a:p>
        </p:txBody>
      </p:sp>
      <p:sp>
        <p:nvSpPr>
          <p:cNvPr id="8" name="Title 1"/>
          <p:cNvSpPr>
            <a:spLocks noGrp="1"/>
          </p:cNvSpPr>
          <p:nvPr>
            <p:ph type="title"/>
          </p:nvPr>
        </p:nvSpPr>
        <p:spPr>
          <a:xfrm>
            <a:off x="2388009" y="3024428"/>
            <a:ext cx="5041491" cy="1325563"/>
          </a:xfrm>
        </p:spPr>
        <p:txBody>
          <a:bodyPr>
            <a:noAutofit/>
          </a:bodyPr>
          <a:lstStyle/>
          <a:p>
            <a:r>
              <a:rPr lang="en-US" sz="16600" b="1" dirty="0" smtClean="0">
                <a:solidFill>
                  <a:srgbClr val="FF0000"/>
                </a:solidFill>
              </a:rPr>
              <a:t>78%</a:t>
            </a:r>
            <a:endParaRPr lang="en-US" sz="16600" b="1" dirty="0">
              <a:solidFill>
                <a:srgbClr val="FF0000"/>
              </a:solidFill>
            </a:endParaRPr>
          </a:p>
        </p:txBody>
      </p:sp>
    </p:spTree>
    <p:extLst>
      <p:ext uri="{BB962C8B-B14F-4D97-AF65-F5344CB8AC3E}">
        <p14:creationId xmlns:p14="http://schemas.microsoft.com/office/powerpoint/2010/main" val="192641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12" dur="500"/>
                                        <p:tgtEl>
                                          <p:spTgt spid="4">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17" dur="500"/>
                                        <p:tgtEl>
                                          <p:spTgt spid="4">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22" dur="500"/>
                                        <p:tgtEl>
                                          <p:spTgt spid="4">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27" dur="500"/>
                                        <p:tgtEl>
                                          <p:spTgt spid="4">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down)">
                                      <p:cBhvr>
                                        <p:cTn id="32" dur="500"/>
                                        <p:tgtEl>
                                          <p:spTgt spid="4">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down)">
                                      <p:cBhvr>
                                        <p:cTn id="37" dur="500"/>
                                        <p:tgtEl>
                                          <p:spTgt spid="4">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down)">
                                      <p:cBhvr>
                                        <p:cTn id="42" dur="500"/>
                                        <p:tgtEl>
                                          <p:spTgt spid="4">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down)">
                                      <p:cBhvr>
                                        <p:cTn id="47" dur="500"/>
                                        <p:tgtEl>
                                          <p:spTgt spid="4">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down)">
                                      <p:cBhvr>
                                        <p:cTn id="52" dur="500"/>
                                        <p:tgtEl>
                                          <p:spTgt spid="4">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down)">
                                      <p:cBhvr>
                                        <p:cTn id="57" dur="500"/>
                                        <p:tgtEl>
                                          <p:spTgt spid="4">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down)">
                                      <p:cBhvr>
                                        <p:cTn id="6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487992186"/>
              </p:ext>
            </p:extLst>
          </p:nvPr>
        </p:nvGraphicFramePr>
        <p:xfrm>
          <a:off x="487936" y="1292224"/>
          <a:ext cx="8169404" cy="5328031"/>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487936" y="338117"/>
            <a:ext cx="8169404" cy="707886"/>
          </a:xfrm>
          <a:prstGeom prst="rect">
            <a:avLst/>
          </a:prstGeom>
          <a:solidFill>
            <a:schemeClr val="bg1"/>
          </a:solidFill>
        </p:spPr>
        <p:txBody>
          <a:bodyPr wrap="square">
            <a:spAutoFit/>
          </a:bodyPr>
          <a:lstStyle/>
          <a:p>
            <a:r>
              <a:rPr lang="en-US" sz="2000" b="1" dirty="0" smtClean="0">
                <a:effectLst/>
                <a:latin typeface="Helvetica" charset="0"/>
                <a:ea typeface="Helvetica" charset="0"/>
                <a:cs typeface="Helvetica" charset="0"/>
              </a:rPr>
              <a:t>% Reaching the TIMSS Low International Benchmark in </a:t>
            </a:r>
            <a:r>
              <a:rPr lang="en-US" sz="2000" b="1" dirty="0" err="1" smtClean="0">
                <a:effectLst/>
                <a:latin typeface="Helvetica" charset="0"/>
                <a:ea typeface="Helvetica" charset="0"/>
                <a:cs typeface="Helvetica" charset="0"/>
              </a:rPr>
              <a:t>Maths</a:t>
            </a:r>
            <a:r>
              <a:rPr lang="en-US" sz="2000" b="1" dirty="0" smtClean="0">
                <a:effectLst/>
                <a:latin typeface="Helvetica" charset="0"/>
                <a:ea typeface="Helvetica" charset="0"/>
                <a:cs typeface="Helvetica" charset="0"/>
              </a:rPr>
              <a:t> (TIMSS-N 2015)</a:t>
            </a:r>
            <a:endParaRPr lang="en-US" sz="2000" b="1" dirty="0">
              <a:effectLst/>
              <a:latin typeface="Helvetica" charset="0"/>
              <a:ea typeface="Helvetica" charset="0"/>
              <a:cs typeface="Helvetica" charset="0"/>
            </a:endParaRPr>
          </a:p>
        </p:txBody>
      </p:sp>
    </p:spTree>
    <p:extLst>
      <p:ext uri="{BB962C8B-B14F-4D97-AF65-F5344CB8AC3E}">
        <p14:creationId xmlns:p14="http://schemas.microsoft.com/office/powerpoint/2010/main" val="25234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2" dur="500"/>
                                        <p:tgtEl>
                                          <p:spTgt spid="5">
                                            <p:graphicEl>
                                              <a:chart seriesIdx="-4" categoryIdx="0" bldStep="category"/>
                                            </p:graphic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6" dur="500"/>
                                        <p:tgtEl>
                                          <p:spTgt spid="5">
                                            <p:graphicEl>
                                              <a:chart seriesIdx="-4" categoryIdx="1" bldStep="category"/>
                                            </p:graphic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20" dur="500"/>
                                        <p:tgtEl>
                                          <p:spTgt spid="5">
                                            <p:graphicEl>
                                              <a:chart seriesIdx="-4" categoryIdx="2" bldStep="category"/>
                                            </p:graphic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24" dur="500"/>
                                        <p:tgtEl>
                                          <p:spTgt spid="5">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category"/>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170" y="247117"/>
            <a:ext cx="8859186"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p:nvPr/>
        </p:nvCxnSpPr>
        <p:spPr>
          <a:xfrm>
            <a:off x="794479" y="1864325"/>
            <a:ext cx="3440242" cy="16941"/>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613816" y="4414603"/>
            <a:ext cx="3272540" cy="2028745"/>
          </a:xfrm>
          <a:solidFill>
            <a:schemeClr val="bg1">
              <a:lumMod val="95000"/>
            </a:schemeClr>
          </a:solidFill>
        </p:spPr>
        <p:txBody>
          <a:bodyPr>
            <a:normAutofit/>
          </a:bodyPr>
          <a:lstStyle/>
          <a:p>
            <a:pPr algn="ctr"/>
            <a:r>
              <a:rPr lang="en-US" sz="3600" dirty="0" smtClean="0"/>
              <a:t>Wobbly snowman </a:t>
            </a:r>
            <a:br>
              <a:rPr lang="en-US" sz="3600" dirty="0" smtClean="0"/>
            </a:br>
            <a:r>
              <a:rPr lang="en-US" sz="3600" dirty="0" smtClean="0"/>
              <a:t>of fees</a:t>
            </a:r>
            <a:endParaRPr lang="en-US" sz="3600" dirty="0"/>
          </a:p>
        </p:txBody>
      </p:sp>
      <p:sp>
        <p:nvSpPr>
          <p:cNvPr id="4" name="Slide Number Placeholder 3"/>
          <p:cNvSpPr>
            <a:spLocks noGrp="1"/>
          </p:cNvSpPr>
          <p:nvPr>
            <p:ph type="sldNum" sz="quarter" idx="12"/>
          </p:nvPr>
        </p:nvSpPr>
        <p:spPr/>
        <p:txBody>
          <a:bodyPr/>
          <a:lstStyle/>
          <a:p>
            <a:fld id="{32BC720B-8024-ED4E-9E10-37C20D8D564E}" type="slidenum">
              <a:rPr lang="en-US" smtClean="0"/>
              <a:t>31</a:t>
            </a:fld>
            <a:endParaRPr lang="en-US"/>
          </a:p>
        </p:txBody>
      </p:sp>
      <p:sp>
        <p:nvSpPr>
          <p:cNvPr id="5" name="Oval 4"/>
          <p:cNvSpPr/>
          <p:nvPr/>
        </p:nvSpPr>
        <p:spPr>
          <a:xfrm>
            <a:off x="876924" y="3982312"/>
            <a:ext cx="2929641" cy="2811177"/>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Children paying </a:t>
            </a:r>
          </a:p>
          <a:p>
            <a:pPr algn="ctr"/>
            <a:r>
              <a:rPr lang="en-US" dirty="0" smtClean="0"/>
              <a:t>no fees </a:t>
            </a:r>
          </a:p>
          <a:p>
            <a:pPr algn="ctr"/>
            <a:r>
              <a:rPr lang="en-US" sz="4400" b="1" dirty="0" smtClean="0"/>
              <a:t>66% </a:t>
            </a:r>
            <a:endParaRPr lang="en-US" sz="4400" b="1" dirty="0"/>
          </a:p>
        </p:txBody>
      </p:sp>
      <p:sp>
        <p:nvSpPr>
          <p:cNvPr id="6" name="Oval 5"/>
          <p:cNvSpPr/>
          <p:nvPr/>
        </p:nvSpPr>
        <p:spPr>
          <a:xfrm>
            <a:off x="1695682" y="2390108"/>
            <a:ext cx="1576936" cy="1592204"/>
          </a:xfrm>
          <a:prstGeom prst="ellipse">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Low-fee</a:t>
            </a:r>
          </a:p>
          <a:p>
            <a:pPr algn="ctr"/>
            <a:r>
              <a:rPr lang="en-US" sz="1200" dirty="0" smtClean="0"/>
              <a:t>(R0 </a:t>
            </a:r>
            <a:r>
              <a:rPr lang="mr-IN" sz="1200" dirty="0" smtClean="0"/>
              <a:t>–</a:t>
            </a:r>
            <a:r>
              <a:rPr lang="en-US" sz="1200" dirty="0" smtClean="0"/>
              <a:t> R2000)</a:t>
            </a:r>
          </a:p>
          <a:p>
            <a:pPr algn="ctr"/>
            <a:r>
              <a:rPr lang="en-US" sz="2400" b="1" dirty="0" smtClean="0"/>
              <a:t>20%</a:t>
            </a:r>
          </a:p>
          <a:p>
            <a:pPr algn="ctr"/>
            <a:endParaRPr lang="en-US" sz="1200" dirty="0" smtClean="0"/>
          </a:p>
        </p:txBody>
      </p:sp>
      <p:sp>
        <p:nvSpPr>
          <p:cNvPr id="7" name="Oval 6"/>
          <p:cNvSpPr/>
          <p:nvPr/>
        </p:nvSpPr>
        <p:spPr>
          <a:xfrm>
            <a:off x="1972376" y="732194"/>
            <a:ext cx="608511" cy="591802"/>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5%</a:t>
            </a:r>
            <a:endParaRPr lang="en-US" sz="1000" b="1" dirty="0"/>
          </a:p>
        </p:txBody>
      </p:sp>
      <p:sp>
        <p:nvSpPr>
          <p:cNvPr id="8" name="Oval 7"/>
          <p:cNvSpPr/>
          <p:nvPr/>
        </p:nvSpPr>
        <p:spPr>
          <a:xfrm>
            <a:off x="1695681" y="1338542"/>
            <a:ext cx="1025033" cy="1051567"/>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Mid-fee</a:t>
            </a:r>
          </a:p>
          <a:p>
            <a:pPr algn="ctr"/>
            <a:r>
              <a:rPr lang="en-US" sz="800" dirty="0" smtClean="0"/>
              <a:t>R2,000-R12,000</a:t>
            </a:r>
          </a:p>
          <a:p>
            <a:pPr algn="ctr"/>
            <a:r>
              <a:rPr lang="en-US" sz="2400" b="1" dirty="0" smtClean="0"/>
              <a:t>9%</a:t>
            </a:r>
          </a:p>
          <a:p>
            <a:pPr algn="ctr"/>
            <a:endParaRPr lang="en-US" sz="800" dirty="0" smtClean="0"/>
          </a:p>
        </p:txBody>
      </p:sp>
      <p:sp>
        <p:nvSpPr>
          <p:cNvPr id="13" name="Rectangle 12"/>
          <p:cNvSpPr/>
          <p:nvPr/>
        </p:nvSpPr>
        <p:spPr>
          <a:xfrm>
            <a:off x="485771" y="707481"/>
            <a:ext cx="1161738" cy="530915"/>
          </a:xfrm>
          <a:prstGeom prst="rect">
            <a:avLst/>
          </a:prstGeom>
          <a:solidFill>
            <a:schemeClr val="bg1">
              <a:lumMod val="95000"/>
            </a:schemeClr>
          </a:solidFill>
        </p:spPr>
        <p:txBody>
          <a:bodyPr wrap="square">
            <a:spAutoFit/>
          </a:bodyPr>
          <a:lstStyle/>
          <a:p>
            <a:pPr algn="ctr"/>
            <a:r>
              <a:rPr lang="en-US" sz="1050" dirty="0"/>
              <a:t>High-fee </a:t>
            </a:r>
            <a:endParaRPr lang="en-US" sz="1050" dirty="0" smtClean="0"/>
          </a:p>
          <a:p>
            <a:pPr algn="ctr"/>
            <a:r>
              <a:rPr lang="en-US" sz="900" dirty="0" smtClean="0"/>
              <a:t>(R12,000</a:t>
            </a:r>
            <a:r>
              <a:rPr lang="en-US" sz="900" dirty="0"/>
              <a:t>+ p.a.)</a:t>
            </a:r>
          </a:p>
          <a:p>
            <a:pPr algn="ctr"/>
            <a:r>
              <a:rPr lang="en-US" sz="900" dirty="0" smtClean="0"/>
              <a:t>(</a:t>
            </a:r>
            <a:r>
              <a:rPr lang="en-US" sz="900" dirty="0"/>
              <a:t>SR, 2016)</a:t>
            </a:r>
          </a:p>
        </p:txBody>
      </p:sp>
      <p:cxnSp>
        <p:nvCxnSpPr>
          <p:cNvPr id="15" name="Straight Arrow Connector 14"/>
          <p:cNvCxnSpPr/>
          <p:nvPr/>
        </p:nvCxnSpPr>
        <p:spPr>
          <a:xfrm>
            <a:off x="1626821" y="999868"/>
            <a:ext cx="330318" cy="81335"/>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3550481" y="740914"/>
            <a:ext cx="2303956" cy="1036547"/>
            <a:chOff x="4829953" y="723974"/>
            <a:chExt cx="2303956" cy="1036547"/>
          </a:xfrm>
        </p:grpSpPr>
        <p:sp>
          <p:nvSpPr>
            <p:cNvPr id="18" name="TextBox 17"/>
            <p:cNvSpPr txBox="1"/>
            <p:nvPr/>
          </p:nvSpPr>
          <p:spPr>
            <a:xfrm>
              <a:off x="5221102" y="778639"/>
              <a:ext cx="1912807" cy="800219"/>
            </a:xfrm>
            <a:prstGeom prst="rect">
              <a:avLst/>
            </a:prstGeom>
            <a:solidFill>
              <a:schemeClr val="bg1">
                <a:lumMod val="95000"/>
              </a:schemeClr>
            </a:solidFill>
          </p:spPr>
          <p:txBody>
            <a:bodyPr wrap="square" rtlCol="0">
              <a:spAutoFit/>
            </a:bodyPr>
            <a:lstStyle/>
            <a:p>
              <a:pPr algn="ctr"/>
              <a:r>
                <a:rPr lang="en-US" dirty="0" smtClean="0"/>
                <a:t>10% pay </a:t>
              </a:r>
              <a:r>
                <a:rPr lang="en-US" sz="2800" b="1" dirty="0" smtClean="0"/>
                <a:t>R5,000 + </a:t>
              </a:r>
              <a:r>
                <a:rPr lang="en-US" sz="1400" dirty="0" smtClean="0"/>
                <a:t>p.a.</a:t>
              </a:r>
              <a:endParaRPr lang="en-US" sz="1400" dirty="0"/>
            </a:p>
          </p:txBody>
        </p:sp>
        <p:sp>
          <p:nvSpPr>
            <p:cNvPr id="22" name="Right Brace 21"/>
            <p:cNvSpPr/>
            <p:nvPr/>
          </p:nvSpPr>
          <p:spPr>
            <a:xfrm>
              <a:off x="4829953" y="723974"/>
              <a:ext cx="262328" cy="1036547"/>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5" name="Straight Connector 24"/>
          <p:cNvCxnSpPr/>
          <p:nvPr/>
        </p:nvCxnSpPr>
        <p:spPr>
          <a:xfrm>
            <a:off x="764029" y="3953380"/>
            <a:ext cx="3440242" cy="16941"/>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593264" y="2197412"/>
            <a:ext cx="2226666" cy="1492636"/>
            <a:chOff x="4829953" y="723974"/>
            <a:chExt cx="2226666" cy="1036547"/>
          </a:xfrm>
        </p:grpSpPr>
        <p:sp>
          <p:nvSpPr>
            <p:cNvPr id="27" name="TextBox 26"/>
            <p:cNvSpPr txBox="1"/>
            <p:nvPr/>
          </p:nvSpPr>
          <p:spPr>
            <a:xfrm>
              <a:off x="5212827" y="837222"/>
              <a:ext cx="1843792" cy="769438"/>
            </a:xfrm>
            <a:prstGeom prst="rect">
              <a:avLst/>
            </a:prstGeom>
            <a:solidFill>
              <a:schemeClr val="bg1">
                <a:lumMod val="95000"/>
              </a:schemeClr>
            </a:solidFill>
          </p:spPr>
          <p:txBody>
            <a:bodyPr wrap="square" rtlCol="0">
              <a:spAutoFit/>
            </a:bodyPr>
            <a:lstStyle/>
            <a:p>
              <a:pPr algn="ctr"/>
              <a:r>
                <a:rPr lang="en-US" dirty="0" smtClean="0"/>
                <a:t>24% pay</a:t>
              </a:r>
            </a:p>
            <a:p>
              <a:pPr algn="ctr"/>
              <a:r>
                <a:rPr lang="en-US" sz="2800" b="1" dirty="0" smtClean="0"/>
                <a:t>R0</a:t>
              </a:r>
              <a:r>
                <a:rPr lang="en-US" sz="2800" b="1" dirty="0" smtClean="0">
                  <a:sym typeface="Wingdings"/>
                </a:rPr>
                <a:t></a:t>
              </a:r>
              <a:r>
                <a:rPr lang="en-US" sz="2800" b="1" dirty="0" smtClean="0"/>
                <a:t>R5000 </a:t>
              </a:r>
              <a:r>
                <a:rPr lang="en-US" sz="2000" dirty="0"/>
                <a:t>p.a</a:t>
              </a:r>
              <a:r>
                <a:rPr lang="en-US" sz="2000" dirty="0" smtClean="0"/>
                <a:t>.</a:t>
              </a:r>
              <a:endParaRPr lang="en-US" sz="2000" dirty="0"/>
            </a:p>
          </p:txBody>
        </p:sp>
        <p:sp>
          <p:nvSpPr>
            <p:cNvPr id="28" name="Right Brace 27"/>
            <p:cNvSpPr/>
            <p:nvPr/>
          </p:nvSpPr>
          <p:spPr>
            <a:xfrm>
              <a:off x="4829953" y="723974"/>
              <a:ext cx="262328" cy="1036547"/>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9" name="TextBox 28"/>
          <p:cNvSpPr txBox="1"/>
          <p:nvPr/>
        </p:nvSpPr>
        <p:spPr>
          <a:xfrm>
            <a:off x="-3396" y="869064"/>
            <a:ext cx="457177" cy="369332"/>
          </a:xfrm>
          <a:prstGeom prst="rect">
            <a:avLst/>
          </a:prstGeom>
          <a:solidFill>
            <a:schemeClr val="bg1">
              <a:lumMod val="95000"/>
            </a:schemeClr>
          </a:solidFill>
        </p:spPr>
        <p:txBody>
          <a:bodyPr wrap="none" rtlCol="0">
            <a:spAutoFit/>
          </a:bodyPr>
          <a:lstStyle/>
          <a:p>
            <a:pPr algn="ctr"/>
            <a:r>
              <a:rPr lang="en-US" smtClean="0"/>
              <a:t>Q5</a:t>
            </a:r>
            <a:endParaRPr lang="en-US" dirty="0"/>
          </a:p>
        </p:txBody>
      </p:sp>
      <p:sp>
        <p:nvSpPr>
          <p:cNvPr id="30" name="TextBox 29"/>
          <p:cNvSpPr txBox="1"/>
          <p:nvPr/>
        </p:nvSpPr>
        <p:spPr>
          <a:xfrm>
            <a:off x="0" y="2661880"/>
            <a:ext cx="457177" cy="369332"/>
          </a:xfrm>
          <a:prstGeom prst="rect">
            <a:avLst/>
          </a:prstGeom>
          <a:solidFill>
            <a:schemeClr val="bg1">
              <a:lumMod val="95000"/>
            </a:schemeClr>
          </a:solidFill>
        </p:spPr>
        <p:txBody>
          <a:bodyPr wrap="none" rtlCol="0">
            <a:spAutoFit/>
          </a:bodyPr>
          <a:lstStyle/>
          <a:p>
            <a:pPr algn="ctr"/>
            <a:r>
              <a:rPr lang="en-US" dirty="0" smtClean="0"/>
              <a:t>Q4</a:t>
            </a:r>
            <a:endParaRPr lang="en-US" dirty="0"/>
          </a:p>
        </p:txBody>
      </p:sp>
      <p:sp>
        <p:nvSpPr>
          <p:cNvPr id="31" name="TextBox 30"/>
          <p:cNvSpPr txBox="1"/>
          <p:nvPr/>
        </p:nvSpPr>
        <p:spPr>
          <a:xfrm>
            <a:off x="0" y="5018568"/>
            <a:ext cx="644728" cy="369332"/>
          </a:xfrm>
          <a:prstGeom prst="rect">
            <a:avLst/>
          </a:prstGeom>
          <a:solidFill>
            <a:schemeClr val="bg1">
              <a:lumMod val="95000"/>
            </a:schemeClr>
          </a:solidFill>
        </p:spPr>
        <p:txBody>
          <a:bodyPr wrap="none" rtlCol="0">
            <a:spAutoFit/>
          </a:bodyPr>
          <a:lstStyle/>
          <a:p>
            <a:pPr algn="ctr"/>
            <a:r>
              <a:rPr lang="en-US" smtClean="0"/>
              <a:t>Q1-3</a:t>
            </a:r>
            <a:endParaRPr lang="en-US" dirty="0"/>
          </a:p>
        </p:txBody>
      </p:sp>
      <p:grpSp>
        <p:nvGrpSpPr>
          <p:cNvPr id="35" name="Group 34"/>
          <p:cNvGrpSpPr/>
          <p:nvPr/>
        </p:nvGrpSpPr>
        <p:grpSpPr>
          <a:xfrm>
            <a:off x="1976239" y="735361"/>
            <a:ext cx="602190" cy="663134"/>
            <a:chOff x="1978838" y="732727"/>
            <a:chExt cx="602190" cy="663134"/>
          </a:xfrm>
        </p:grpSpPr>
        <p:sp>
          <p:nvSpPr>
            <p:cNvPr id="33" name="Chord 32"/>
            <p:cNvSpPr/>
            <p:nvPr/>
          </p:nvSpPr>
          <p:spPr>
            <a:xfrm rot="10094165">
              <a:off x="1978838" y="732727"/>
              <a:ext cx="602190" cy="663134"/>
            </a:xfrm>
            <a:prstGeom prst="chord">
              <a:avLst>
                <a:gd name="adj1" fmla="val 1205963"/>
                <a:gd name="adj2" fmla="val 1089588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2044035" y="763968"/>
              <a:ext cx="465192" cy="261610"/>
            </a:xfrm>
            <a:prstGeom prst="rect">
              <a:avLst/>
            </a:prstGeom>
            <a:noFill/>
          </p:spPr>
          <p:txBody>
            <a:bodyPr wrap="none" rtlCol="0">
              <a:spAutoFit/>
            </a:bodyPr>
            <a:lstStyle/>
            <a:p>
              <a:r>
                <a:rPr lang="en-US" sz="1100" b="1" dirty="0" smtClean="0"/>
                <a:t>1,8%</a:t>
              </a:r>
              <a:endParaRPr lang="en-US" sz="1100" b="1" dirty="0"/>
            </a:p>
          </p:txBody>
        </p:sp>
      </p:grpSp>
      <p:sp>
        <p:nvSpPr>
          <p:cNvPr id="37" name="Rectangle 36"/>
          <p:cNvSpPr/>
          <p:nvPr/>
        </p:nvSpPr>
        <p:spPr>
          <a:xfrm>
            <a:off x="2644827" y="131806"/>
            <a:ext cx="1161738" cy="392415"/>
          </a:xfrm>
          <a:prstGeom prst="rect">
            <a:avLst/>
          </a:prstGeom>
          <a:solidFill>
            <a:srgbClr val="FFFF00"/>
          </a:solidFill>
        </p:spPr>
        <p:txBody>
          <a:bodyPr wrap="square">
            <a:spAutoFit/>
          </a:bodyPr>
          <a:lstStyle/>
          <a:p>
            <a:pPr algn="ctr"/>
            <a:r>
              <a:rPr lang="en-US" sz="1050" dirty="0" smtClean="0"/>
              <a:t>Elite fees</a:t>
            </a:r>
          </a:p>
          <a:p>
            <a:pPr algn="ctr"/>
            <a:r>
              <a:rPr lang="en-US" sz="900" dirty="0" smtClean="0"/>
              <a:t>(R20,000</a:t>
            </a:r>
            <a:r>
              <a:rPr lang="en-US" sz="900" dirty="0"/>
              <a:t>+ p.a</a:t>
            </a:r>
            <a:r>
              <a:rPr lang="en-US" sz="900" dirty="0" smtClean="0"/>
              <a:t>.)</a:t>
            </a:r>
            <a:endParaRPr lang="en-US" sz="900" dirty="0"/>
          </a:p>
        </p:txBody>
      </p:sp>
      <p:cxnSp>
        <p:nvCxnSpPr>
          <p:cNvPr id="38" name="Straight Arrow Connector 37"/>
          <p:cNvCxnSpPr/>
          <p:nvPr/>
        </p:nvCxnSpPr>
        <p:spPr>
          <a:xfrm flipH="1">
            <a:off x="2341744" y="374371"/>
            <a:ext cx="300560" cy="366543"/>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95094" y="6516490"/>
            <a:ext cx="2311210" cy="276999"/>
          </a:xfrm>
          <a:prstGeom prst="rect">
            <a:avLst/>
          </a:prstGeom>
          <a:noFill/>
        </p:spPr>
        <p:txBody>
          <a:bodyPr wrap="none" rtlCol="0">
            <a:spAutoFit/>
          </a:bodyPr>
          <a:lstStyle/>
          <a:p>
            <a:r>
              <a:rPr lang="en-US" sz="1200" dirty="0" smtClean="0"/>
              <a:t>DBE 2018 Report on GHS, page 33</a:t>
            </a:r>
            <a:endParaRPr lang="en-US" sz="1200" dirty="0"/>
          </a:p>
        </p:txBody>
      </p:sp>
    </p:spTree>
    <p:extLst>
      <p:ext uri="{BB962C8B-B14F-4D97-AF65-F5344CB8AC3E}">
        <p14:creationId xmlns:p14="http://schemas.microsoft.com/office/powerpoint/2010/main" val="191046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ntr" presetSubtype="4"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down)">
                                      <p:cBhvr>
                                        <p:cTn id="36" dur="500"/>
                                        <p:tgtEl>
                                          <p:spTgt spid="3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down)">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childTnLst>
                                </p:cTn>
                              </p:par>
                              <p:par>
                                <p:cTn id="46" presetID="22" presetClass="entr" presetSubtype="4"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down)">
                                      <p:cBhvr>
                                        <p:cTn id="48" dur="500"/>
                                        <p:tgtEl>
                                          <p:spTgt spid="26"/>
                                        </p:tgtEl>
                                      </p:cBhvr>
                                    </p:animEffect>
                                  </p:childTnLst>
                                </p:cTn>
                              </p:par>
                              <p:par>
                                <p:cTn id="49" presetID="22" presetClass="entr" presetSubtype="4"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down)">
                                      <p:cBhvr>
                                        <p:cTn id="56" dur="500"/>
                                        <p:tgtEl>
                                          <p:spTgt spid="35"/>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par>
                                <p:cTn id="60" presetID="22" presetClass="entr" presetSubtype="4"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down)">
                                      <p:cBhvr>
                                        <p:cTn id="6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P spid="29" grpId="0" animBg="1"/>
      <p:bldP spid="30" grpId="0" animBg="1"/>
      <p:bldP spid="31" grpId="0" animBg="1"/>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502" y="2194973"/>
            <a:ext cx="7350273" cy="3579894"/>
          </a:xfrm>
        </p:spPr>
        <p:txBody>
          <a:bodyPr>
            <a:noAutofit/>
          </a:bodyPr>
          <a:lstStyle/>
          <a:p>
            <a:pPr algn="ctr"/>
            <a:r>
              <a:rPr lang="en-US" sz="11500" dirty="0" smtClean="0"/>
              <a:t>The Ugly</a:t>
            </a:r>
            <a:r>
              <a:rPr lang="en-US" sz="11500" dirty="0"/>
              <a:t/>
            </a:r>
            <a:br>
              <a:rPr lang="en-US" sz="11500" dirty="0"/>
            </a:br>
            <a:r>
              <a:rPr lang="en-US" sz="23900" dirty="0" smtClean="0">
                <a:solidFill>
                  <a:srgbClr val="FF0000"/>
                </a:solidFill>
                <a:sym typeface="Wingdings"/>
              </a:rPr>
              <a:t></a:t>
            </a:r>
            <a:endParaRPr lang="en-US" sz="23900" dirty="0">
              <a:solidFill>
                <a:srgbClr val="FF0000"/>
              </a:solidFill>
            </a:endParaRPr>
          </a:p>
        </p:txBody>
      </p:sp>
      <p:sp>
        <p:nvSpPr>
          <p:cNvPr id="4" name="Slide Number Placeholder 3"/>
          <p:cNvSpPr>
            <a:spLocks noGrp="1"/>
          </p:cNvSpPr>
          <p:nvPr>
            <p:ph type="sldNum" sz="quarter" idx="12"/>
          </p:nvPr>
        </p:nvSpPr>
        <p:spPr/>
        <p:txBody>
          <a:bodyPr/>
          <a:lstStyle/>
          <a:p>
            <a:fld id="{32BC720B-8024-ED4E-9E10-37C20D8D564E}" type="slidenum">
              <a:rPr lang="en-US" smtClean="0"/>
              <a:t>32</a:t>
            </a:fld>
            <a:endParaRPr lang="en-US"/>
          </a:p>
        </p:txBody>
      </p:sp>
      <p:sp>
        <p:nvSpPr>
          <p:cNvPr id="5" name="Rectangle 4"/>
          <p:cNvSpPr/>
          <p:nvPr/>
        </p:nvSpPr>
        <p:spPr>
          <a:xfrm>
            <a:off x="344967" y="344376"/>
            <a:ext cx="8623300" cy="146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34376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’Waste-zones’ of schooling</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339" y="1581840"/>
            <a:ext cx="4190660" cy="3024928"/>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1919" y="1581840"/>
            <a:ext cx="4132162" cy="3014299"/>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81339" y="4913732"/>
            <a:ext cx="8542742" cy="1754326"/>
          </a:xfrm>
          <a:prstGeom prst="rect">
            <a:avLst/>
          </a:prstGeom>
          <a:solidFill>
            <a:schemeClr val="bg1">
              <a:lumMod val="95000"/>
            </a:schemeClr>
          </a:solidFill>
        </p:spPr>
        <p:txBody>
          <a:bodyPr wrap="square" rtlCol="0">
            <a:spAutoFit/>
          </a:bodyPr>
          <a:lstStyle/>
          <a:p>
            <a:r>
              <a:rPr lang="en-US" b="1" dirty="0" smtClean="0"/>
              <a:t>TIMSS 2015 Gr8/9: </a:t>
            </a:r>
          </a:p>
          <a:p>
            <a:pPr algn="just"/>
            <a:r>
              <a:rPr lang="en-US" dirty="0" smtClean="0"/>
              <a:t>“</a:t>
            </a:r>
            <a:r>
              <a:rPr lang="en-US" i="1" dirty="0" smtClean="0"/>
              <a:t>In SA, in </a:t>
            </a:r>
            <a:r>
              <a:rPr lang="en-US" b="1" i="1" dirty="0" smtClean="0"/>
              <a:t>47%</a:t>
            </a:r>
            <a:r>
              <a:rPr lang="en-US" i="1" dirty="0" smtClean="0"/>
              <a:t> of schools there was not a single learner who reached 475 points (the TIMSS Intermediate International Benchmark). In this respect SA did much  worse than any other country</a:t>
            </a:r>
            <a:r>
              <a:rPr lang="mr-IN" i="1" dirty="0" smtClean="0"/>
              <a:t>…</a:t>
            </a:r>
            <a:r>
              <a:rPr lang="en-US" i="1" dirty="0" smtClean="0"/>
              <a:t>In contrast, </a:t>
            </a:r>
            <a:r>
              <a:rPr lang="en-US" b="1" i="1" dirty="0" smtClean="0"/>
              <a:t>in </a:t>
            </a:r>
            <a:r>
              <a:rPr lang="en-US" b="1" dirty="0" smtClean="0"/>
              <a:t>Botswana only 2% of schools where unable to produce a single such learner</a:t>
            </a:r>
            <a:r>
              <a:rPr lang="en-US" dirty="0" smtClean="0"/>
              <a:t>).</a:t>
            </a:r>
          </a:p>
          <a:p>
            <a:pPr algn="r"/>
            <a:r>
              <a:rPr lang="en-US" dirty="0" smtClean="0"/>
              <a:t>(Van der Berg &amp; </a:t>
            </a:r>
            <a:r>
              <a:rPr lang="en-US" dirty="0" err="1" smtClean="0"/>
              <a:t>Gustafsson</a:t>
            </a:r>
            <a:r>
              <a:rPr lang="en-US" dirty="0" smtClean="0"/>
              <a:t>, 2018: p16)</a:t>
            </a:r>
            <a:endParaRPr lang="en-US" dirty="0"/>
          </a:p>
        </p:txBody>
      </p:sp>
      <p:sp>
        <p:nvSpPr>
          <p:cNvPr id="8" name="Oval 7"/>
          <p:cNvSpPr/>
          <p:nvPr/>
        </p:nvSpPr>
        <p:spPr>
          <a:xfrm>
            <a:off x="2280213" y="1581840"/>
            <a:ext cx="2291785" cy="3858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1500188" y="2500313"/>
            <a:ext cx="314325" cy="54292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13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TIMSS 2015 Gr8 Intermediate International Benchmark</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34</a:t>
            </a:fld>
            <a:endParaRPr lang="en-US"/>
          </a:p>
        </p:txBody>
      </p:sp>
      <p:sp>
        <p:nvSpPr>
          <p:cNvPr id="8" name="TextBox 7"/>
          <p:cNvSpPr txBox="1"/>
          <p:nvPr/>
        </p:nvSpPr>
        <p:spPr>
          <a:xfrm>
            <a:off x="1077507" y="6531298"/>
            <a:ext cx="3074816" cy="307777"/>
          </a:xfrm>
          <a:prstGeom prst="rect">
            <a:avLst/>
          </a:prstGeom>
          <a:noFill/>
        </p:spPr>
        <p:txBody>
          <a:bodyPr wrap="none" rtlCol="0">
            <a:spAutoFit/>
          </a:bodyPr>
          <a:lstStyle/>
          <a:p>
            <a:r>
              <a:rPr lang="en-US" sz="1400" i="1" dirty="0" smtClean="0"/>
              <a:t>TIMSS 2015 Gr 8/9 International Report</a:t>
            </a:r>
            <a:endParaRPr lang="en-US" sz="1400" i="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178" y="1430476"/>
            <a:ext cx="7669090" cy="45846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5144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TIMSS 2015 Gr8 </a:t>
            </a:r>
            <a:br>
              <a:rPr lang="en-US" dirty="0" smtClean="0"/>
            </a:br>
            <a:r>
              <a:rPr lang="en-US" sz="3600" dirty="0" smtClean="0"/>
              <a:t>Intermediate International Benchmark</a:t>
            </a:r>
            <a:endParaRPr lang="en-US" sz="3600" dirty="0"/>
          </a:p>
        </p:txBody>
      </p:sp>
      <p:sp>
        <p:nvSpPr>
          <p:cNvPr id="4" name="Slide Number Placeholder 3"/>
          <p:cNvSpPr>
            <a:spLocks noGrp="1"/>
          </p:cNvSpPr>
          <p:nvPr>
            <p:ph type="sldNum" sz="quarter" idx="12"/>
          </p:nvPr>
        </p:nvSpPr>
        <p:spPr/>
        <p:txBody>
          <a:bodyPr/>
          <a:lstStyle/>
          <a:p>
            <a:fld id="{32BC720B-8024-ED4E-9E10-37C20D8D564E}" type="slidenum">
              <a:rPr lang="en-US" smtClean="0"/>
              <a:t>35</a:t>
            </a:fld>
            <a:endParaRPr lang="en-US"/>
          </a:p>
        </p:txBody>
      </p:sp>
      <p:sp>
        <p:nvSpPr>
          <p:cNvPr id="8" name="TextBox 7"/>
          <p:cNvSpPr txBox="1"/>
          <p:nvPr/>
        </p:nvSpPr>
        <p:spPr>
          <a:xfrm>
            <a:off x="2936865" y="6531298"/>
            <a:ext cx="3074816" cy="307777"/>
          </a:xfrm>
          <a:prstGeom prst="rect">
            <a:avLst/>
          </a:prstGeom>
          <a:noFill/>
        </p:spPr>
        <p:txBody>
          <a:bodyPr wrap="none" rtlCol="0">
            <a:spAutoFit/>
          </a:bodyPr>
          <a:lstStyle/>
          <a:p>
            <a:r>
              <a:rPr lang="en-US" sz="1400" i="1" dirty="0" smtClean="0"/>
              <a:t>TIMSS 2015 Gr 8/9 International Report</a:t>
            </a:r>
            <a:endParaRPr lang="en-US" sz="1400" i="1" dirty="0"/>
          </a:p>
        </p:txBody>
      </p:sp>
      <p:grpSp>
        <p:nvGrpSpPr>
          <p:cNvPr id="11" name="Group 10"/>
          <p:cNvGrpSpPr/>
          <p:nvPr/>
        </p:nvGrpSpPr>
        <p:grpSpPr>
          <a:xfrm>
            <a:off x="267440" y="1547163"/>
            <a:ext cx="4224075" cy="4984135"/>
            <a:chOff x="256510" y="1443782"/>
            <a:chExt cx="4224075" cy="4984135"/>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83239"/>
            <a:stretch/>
          </p:blipFill>
          <p:spPr>
            <a:xfrm>
              <a:off x="256510" y="1443782"/>
              <a:ext cx="4224075" cy="698733"/>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35376" t="17112" r="20220" b="34520"/>
            <a:stretch/>
          </p:blipFill>
          <p:spPr>
            <a:xfrm>
              <a:off x="554221" y="2322050"/>
              <a:ext cx="3819287" cy="4105867"/>
            </a:xfrm>
            <a:prstGeom prst="rect">
              <a:avLst/>
            </a:prstGeom>
          </p:spPr>
        </p:pic>
      </p:grpSp>
      <p:grpSp>
        <p:nvGrpSpPr>
          <p:cNvPr id="14" name="Group 13"/>
          <p:cNvGrpSpPr/>
          <p:nvPr/>
        </p:nvGrpSpPr>
        <p:grpSpPr>
          <a:xfrm>
            <a:off x="4572000" y="1471965"/>
            <a:ext cx="4325797" cy="3493842"/>
            <a:chOff x="4572000" y="1360969"/>
            <a:chExt cx="4325797" cy="3493842"/>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b="83417"/>
            <a:stretch/>
          </p:blipFill>
          <p:spPr>
            <a:xfrm>
              <a:off x="4572000" y="1360969"/>
              <a:ext cx="4325797" cy="701748"/>
            </a:xfrm>
            <a:prstGeom prst="rect">
              <a:avLst/>
            </a:prstGeom>
          </p:spPr>
        </p:pic>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34804" t="18203" r="10692" b="48591"/>
            <a:stretch/>
          </p:blipFill>
          <p:spPr>
            <a:xfrm>
              <a:off x="4726706" y="2368849"/>
              <a:ext cx="4171091" cy="2485962"/>
            </a:xfrm>
            <a:prstGeom prst="rect">
              <a:avLst/>
            </a:prstGeom>
          </p:spPr>
        </p:pic>
      </p:grpSp>
    </p:spTree>
    <p:extLst>
      <p:ext uri="{BB962C8B-B14F-4D97-AF65-F5344CB8AC3E}">
        <p14:creationId xmlns:p14="http://schemas.microsoft.com/office/powerpoint/2010/main" val="130045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1480" y="1509172"/>
            <a:ext cx="7350273" cy="3579894"/>
          </a:xfrm>
        </p:spPr>
        <p:txBody>
          <a:bodyPr>
            <a:noAutofit/>
          </a:bodyPr>
          <a:lstStyle/>
          <a:p>
            <a:pPr algn="ctr"/>
            <a:r>
              <a:rPr lang="en-US" sz="6600" dirty="0" smtClean="0"/>
              <a:t>What about primary schools and  reading?</a:t>
            </a:r>
            <a:endParaRPr lang="en-US" sz="9600" dirty="0">
              <a:solidFill>
                <a:srgbClr val="FF0000"/>
              </a:solidFill>
            </a:endParaRPr>
          </a:p>
        </p:txBody>
      </p:sp>
      <p:sp>
        <p:nvSpPr>
          <p:cNvPr id="4" name="Slide Number Placeholder 3"/>
          <p:cNvSpPr>
            <a:spLocks noGrp="1"/>
          </p:cNvSpPr>
          <p:nvPr>
            <p:ph type="sldNum" sz="quarter" idx="12"/>
          </p:nvPr>
        </p:nvSpPr>
        <p:spPr/>
        <p:txBody>
          <a:bodyPr/>
          <a:lstStyle/>
          <a:p>
            <a:fld id="{32BC720B-8024-ED4E-9E10-37C20D8D564E}" type="slidenum">
              <a:rPr lang="en-US" smtClean="0"/>
              <a:t>36</a:t>
            </a:fld>
            <a:endParaRPr lang="en-US"/>
          </a:p>
        </p:txBody>
      </p:sp>
      <p:sp>
        <p:nvSpPr>
          <p:cNvPr id="5" name="Rectangle 4"/>
          <p:cNvSpPr/>
          <p:nvPr/>
        </p:nvSpPr>
        <p:spPr>
          <a:xfrm>
            <a:off x="344967" y="344376"/>
            <a:ext cx="8623300" cy="146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45384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‘Waste-zones’ of schooling</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37</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1579820"/>
            <a:ext cx="7600481" cy="3534439"/>
          </a:xfrm>
          <a:prstGeom prst="rect">
            <a:avLst/>
          </a:prstGeom>
        </p:spPr>
      </p:pic>
    </p:spTree>
    <p:extLst>
      <p:ext uri="{BB962C8B-B14F-4D97-AF65-F5344CB8AC3E}">
        <p14:creationId xmlns:p14="http://schemas.microsoft.com/office/powerpoint/2010/main" val="4150727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2BC720B-8024-ED4E-9E10-37C20D8D564E}" type="slidenum">
              <a:rPr lang="en-US" smtClean="0"/>
              <a:t>38</a:t>
            </a:fld>
            <a:endParaRPr lang="en-US"/>
          </a:p>
        </p:txBody>
      </p:sp>
      <p:sp>
        <p:nvSpPr>
          <p:cNvPr id="6" name="Title 1"/>
          <p:cNvSpPr txBox="1">
            <a:spLocks/>
          </p:cNvSpPr>
          <p:nvPr/>
        </p:nvSpPr>
        <p:spPr>
          <a:xfrm>
            <a:off x="628650" y="317101"/>
            <a:ext cx="7886700" cy="9760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Helvetica" charset="0"/>
                <a:ea typeface="Helvetica" charset="0"/>
                <a:cs typeface="Helvetica" charset="0"/>
              </a:defRPr>
            </a:lvl1pPr>
          </a:lstStyle>
          <a:p>
            <a:r>
              <a:rPr lang="en-US" smtClean="0"/>
              <a:t>’Waste-zones’ of schooling</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838" y="1436111"/>
            <a:ext cx="2967361" cy="3870252"/>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817" y="2652942"/>
            <a:ext cx="3124008" cy="4167175"/>
          </a:xfrm>
          <a:prstGeom prst="rect">
            <a:avLst/>
          </a:prstGeom>
          <a:ln>
            <a:noFill/>
          </a:ln>
          <a:effectLst>
            <a:outerShdw blurRad="292100" dist="139700" dir="2700000" algn="tl" rotWithShape="0">
              <a:srgbClr val="333333">
                <a:alpha val="65000"/>
              </a:srgbClr>
            </a:outerShdw>
          </a:effectLst>
        </p:spPr>
      </p:pic>
      <p:cxnSp>
        <p:nvCxnSpPr>
          <p:cNvPr id="11" name="Straight Arrow Connector 10"/>
          <p:cNvCxnSpPr/>
          <p:nvPr/>
        </p:nvCxnSpPr>
        <p:spPr>
          <a:xfrm flipH="1">
            <a:off x="7357730" y="3944679"/>
            <a:ext cx="935666" cy="595424"/>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8134" y="1293173"/>
            <a:ext cx="4128703" cy="38730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75989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39564" y="2243552"/>
            <a:ext cx="3317358" cy="2803153"/>
          </a:xfrm>
          <a:solidFill>
            <a:schemeClr val="bg1">
              <a:lumMod val="95000"/>
            </a:schemeClr>
          </a:solidFill>
        </p:spPr>
        <p:txBody>
          <a:bodyPr>
            <a:normAutofit/>
          </a:bodyPr>
          <a:lstStyle/>
          <a:p>
            <a:pPr marL="0" indent="0" algn="just">
              <a:buNone/>
            </a:pPr>
            <a:r>
              <a:rPr lang="en-US" sz="2000" dirty="0" smtClean="0"/>
              <a:t>In </a:t>
            </a:r>
            <a:r>
              <a:rPr lang="en-US" sz="2000" b="1" dirty="0" smtClean="0">
                <a:solidFill>
                  <a:srgbClr val="FF0000"/>
                </a:solidFill>
              </a:rPr>
              <a:t>45%</a:t>
            </a:r>
            <a:r>
              <a:rPr lang="en-US" sz="2000" dirty="0" smtClean="0"/>
              <a:t> of Gr4 classes in SA there is NOT A SINGLE STUDENT that can read &amp; make inferences. </a:t>
            </a:r>
          </a:p>
          <a:p>
            <a:pPr marL="0" indent="0" algn="just">
              <a:buNone/>
            </a:pPr>
            <a:r>
              <a:rPr lang="en-US" sz="1600" dirty="0" smtClean="0"/>
              <a:t>(PIRLS International Intermediate Benchmark)</a:t>
            </a:r>
          </a:p>
          <a:p>
            <a:pPr marL="0" indent="0" algn="just">
              <a:buNone/>
            </a:pPr>
            <a:r>
              <a:rPr lang="en-US" sz="1800" i="1" dirty="0" smtClean="0"/>
              <a:t>(Maxima distribution is the distribution of the top student in each class)</a:t>
            </a:r>
            <a:endParaRPr lang="en-US" sz="1800" i="1" dirty="0"/>
          </a:p>
        </p:txBody>
      </p:sp>
      <p:sp>
        <p:nvSpPr>
          <p:cNvPr id="4" name="Slide Number Placeholder 3"/>
          <p:cNvSpPr>
            <a:spLocks noGrp="1"/>
          </p:cNvSpPr>
          <p:nvPr>
            <p:ph type="sldNum" sz="quarter" idx="12"/>
          </p:nvPr>
        </p:nvSpPr>
        <p:spPr/>
        <p:txBody>
          <a:bodyPr/>
          <a:lstStyle/>
          <a:p>
            <a:fld id="{32BC720B-8024-ED4E-9E10-37C20D8D564E}" type="slidenum">
              <a:rPr lang="en-US" smtClean="0"/>
              <a:t>39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028" y="2379813"/>
            <a:ext cx="5029200" cy="3657600"/>
          </a:xfrm>
          <a:prstGeom prst="rect">
            <a:avLst/>
          </a:prstGeom>
        </p:spPr>
      </p:pic>
      <p:sp>
        <p:nvSpPr>
          <p:cNvPr id="6" name="Title 1"/>
          <p:cNvSpPr txBox="1">
            <a:spLocks/>
          </p:cNvSpPr>
          <p:nvPr/>
        </p:nvSpPr>
        <p:spPr>
          <a:xfrm>
            <a:off x="628650" y="317101"/>
            <a:ext cx="7886700" cy="9760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Helvetica" charset="0"/>
                <a:ea typeface="Helvetica" charset="0"/>
                <a:cs typeface="Helvetica" charset="0"/>
              </a:defRPr>
            </a:lvl1pPr>
          </a:lstStyle>
          <a:p>
            <a:r>
              <a:rPr lang="en-US" smtClean="0"/>
              <a:t>’Waste-zones’ of schooling</a:t>
            </a:r>
            <a:endParaRPr lang="en-US" dirty="0"/>
          </a:p>
        </p:txBody>
      </p:sp>
      <p:sp>
        <p:nvSpPr>
          <p:cNvPr id="7" name="Oval 6"/>
          <p:cNvSpPr/>
          <p:nvPr/>
        </p:nvSpPr>
        <p:spPr>
          <a:xfrm>
            <a:off x="1892597" y="4338083"/>
            <a:ext cx="723014" cy="65922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45%</a:t>
            </a:r>
            <a:r>
              <a:rPr lang="en-US" b="1" dirty="0" smtClean="0">
                <a:solidFill>
                  <a:schemeClr val="tx1"/>
                </a:solidFill>
              </a:rPr>
              <a:t> </a:t>
            </a:r>
            <a:r>
              <a:rPr lang="en-US" sz="800" dirty="0" smtClean="0">
                <a:solidFill>
                  <a:schemeClr val="tx1"/>
                </a:solidFill>
              </a:rPr>
              <a:t>of schools</a:t>
            </a:r>
            <a:endParaRPr lang="en-US" sz="800" dirty="0">
              <a:solidFill>
                <a:schemeClr val="tx1"/>
              </a:solidFill>
            </a:endParaRPr>
          </a:p>
        </p:txBody>
      </p:sp>
      <p:sp>
        <p:nvSpPr>
          <p:cNvPr id="9" name="TextBox 8"/>
          <p:cNvSpPr txBox="1"/>
          <p:nvPr/>
        </p:nvSpPr>
        <p:spPr>
          <a:xfrm>
            <a:off x="2169043" y="2020414"/>
            <a:ext cx="1073888" cy="446276"/>
          </a:xfrm>
          <a:prstGeom prst="rect">
            <a:avLst/>
          </a:prstGeom>
          <a:solidFill>
            <a:schemeClr val="bg1">
              <a:lumMod val="95000"/>
            </a:schemeClr>
          </a:solidFill>
        </p:spPr>
        <p:txBody>
          <a:bodyPr wrap="square" rtlCol="0">
            <a:spAutoFit/>
          </a:bodyPr>
          <a:lstStyle/>
          <a:p>
            <a:r>
              <a:rPr lang="en-US" sz="1100" dirty="0" smtClean="0"/>
              <a:t>475 points</a:t>
            </a:r>
          </a:p>
          <a:p>
            <a:r>
              <a:rPr lang="en-US" sz="600" dirty="0" smtClean="0"/>
              <a:t>(PIRLS International Intermediate Benchmark)</a:t>
            </a:r>
            <a:endParaRPr lang="en-US" sz="600" dirty="0"/>
          </a:p>
        </p:txBody>
      </p:sp>
      <p:sp>
        <p:nvSpPr>
          <p:cNvPr id="10" name="TextBox 9"/>
          <p:cNvSpPr txBox="1"/>
          <p:nvPr/>
        </p:nvSpPr>
        <p:spPr>
          <a:xfrm>
            <a:off x="1137684" y="6173674"/>
            <a:ext cx="3751027" cy="369332"/>
          </a:xfrm>
          <a:prstGeom prst="rect">
            <a:avLst/>
          </a:prstGeom>
          <a:noFill/>
        </p:spPr>
        <p:txBody>
          <a:bodyPr wrap="none" rtlCol="0">
            <a:spAutoFit/>
          </a:bodyPr>
          <a:lstStyle/>
          <a:p>
            <a:r>
              <a:rPr lang="en-US" dirty="0" smtClean="0"/>
              <a:t>PIRLS Literacy 2016 (own calculations)</a:t>
            </a:r>
            <a:endParaRPr lang="en-US" dirty="0"/>
          </a:p>
        </p:txBody>
      </p:sp>
      <p:sp>
        <p:nvSpPr>
          <p:cNvPr id="11" name="TextBox 10"/>
          <p:cNvSpPr txBox="1"/>
          <p:nvPr/>
        </p:nvSpPr>
        <p:spPr>
          <a:xfrm>
            <a:off x="383716" y="1558758"/>
            <a:ext cx="4631396" cy="338554"/>
          </a:xfrm>
          <a:prstGeom prst="rect">
            <a:avLst/>
          </a:prstGeom>
          <a:solidFill>
            <a:schemeClr val="bg1">
              <a:lumMod val="95000"/>
            </a:schemeClr>
          </a:solidFill>
        </p:spPr>
        <p:txBody>
          <a:bodyPr wrap="none" rtlCol="0">
            <a:spAutoFit/>
          </a:bodyPr>
          <a:lstStyle/>
          <a:p>
            <a:r>
              <a:rPr lang="en-US" sz="1600" b="1" dirty="0" smtClean="0">
                <a:latin typeface="Helvetica" charset="0"/>
                <a:ea typeface="Helvetica" charset="0"/>
                <a:cs typeface="Helvetica" charset="0"/>
              </a:rPr>
              <a:t>Figure</a:t>
            </a:r>
            <a:r>
              <a:rPr lang="en-US" sz="1600" dirty="0" smtClean="0">
                <a:latin typeface="Helvetica" charset="0"/>
                <a:ea typeface="Helvetica" charset="0"/>
                <a:cs typeface="Helvetica" charset="0"/>
              </a:rPr>
              <a:t>: </a:t>
            </a:r>
            <a:r>
              <a:rPr lang="en-US" sz="1600" smtClean="0">
                <a:latin typeface="Helvetica" charset="0"/>
                <a:ea typeface="Helvetica" charset="0"/>
                <a:cs typeface="Helvetica" charset="0"/>
              </a:rPr>
              <a:t>Maxima distribution PIRLS Literacy 2016</a:t>
            </a:r>
            <a:endParaRPr lang="en-US" sz="1600" dirty="0">
              <a:latin typeface="Helvetica" charset="0"/>
              <a:ea typeface="Helvetica" charset="0"/>
              <a:cs typeface="Helvetica" charset="0"/>
            </a:endParaRPr>
          </a:p>
        </p:txBody>
      </p:sp>
    </p:spTree>
    <p:extLst>
      <p:ext uri="{BB962C8B-B14F-4D97-AF65-F5344CB8AC3E}">
        <p14:creationId xmlns:p14="http://schemas.microsoft.com/office/powerpoint/2010/main" val="1225476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’Waste-zones’ of schooling</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40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339" y="1581840"/>
            <a:ext cx="4190660" cy="3024928"/>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81339" y="4924361"/>
            <a:ext cx="8481243" cy="1846659"/>
          </a:xfrm>
          <a:prstGeom prst="rect">
            <a:avLst/>
          </a:prstGeom>
          <a:solidFill>
            <a:schemeClr val="bg1">
              <a:lumMod val="95000"/>
            </a:schemeClr>
          </a:solidFill>
        </p:spPr>
        <p:txBody>
          <a:bodyPr wrap="square" rtlCol="0">
            <a:spAutoFit/>
          </a:bodyPr>
          <a:lstStyle/>
          <a:p>
            <a:pPr algn="just"/>
            <a:r>
              <a:rPr lang="en-US" sz="1400" dirty="0" smtClean="0"/>
              <a:t>In 47% of SA high schools the </a:t>
            </a:r>
            <a:r>
              <a:rPr lang="en-US" sz="1400" b="1" dirty="0" smtClean="0"/>
              <a:t>cognitive horizons </a:t>
            </a:r>
            <a:r>
              <a:rPr lang="en-US" sz="1400" dirty="0" smtClean="0"/>
              <a:t>of learners are so severely limited that NOT A SINGLE LEARNER in the class can “</a:t>
            </a:r>
            <a:r>
              <a:rPr lang="en-US" sz="1400" i="1" dirty="0" smtClean="0"/>
              <a:t>apply basic mathematical concepts in a variety of situations</a:t>
            </a:r>
            <a:r>
              <a:rPr lang="en-US" sz="1400" dirty="0" smtClean="0"/>
              <a:t>” after nine years of formal full-time schooling. In 45</a:t>
            </a:r>
            <a:r>
              <a:rPr lang="en-US" sz="1400" dirty="0"/>
              <a:t>% of SA primary </a:t>
            </a:r>
            <a:r>
              <a:rPr lang="en-US" sz="1400" dirty="0" smtClean="0"/>
              <a:t>schools NOT A SINGLE LEARNER can read and make straight-forward inferences.  </a:t>
            </a:r>
          </a:p>
          <a:p>
            <a:pPr algn="just"/>
            <a:endParaRPr lang="en-US" sz="1400" dirty="0"/>
          </a:p>
          <a:p>
            <a:pPr algn="ctr"/>
            <a:r>
              <a:rPr lang="en-US" sz="1600" b="1" dirty="0" smtClean="0">
                <a:solidFill>
                  <a:srgbClr val="FF0000"/>
                </a:solidFill>
              </a:rPr>
              <a:t>“Cognitive waste-zones”</a:t>
            </a:r>
          </a:p>
          <a:p>
            <a:pPr algn="just"/>
            <a:endParaRPr lang="en-US" sz="1400" dirty="0"/>
          </a:p>
          <a:p>
            <a:pPr algn="just"/>
            <a:r>
              <a:rPr lang="en-US" sz="1400" dirty="0" smtClean="0"/>
              <a:t>Horrible term, but it’s difficult to think of adjectives that describe this situation that don’t sound like euphemisms or to which we are now immune (‘crisis’ ‘catastrophe’ ‘dire’).</a:t>
            </a:r>
            <a:endParaRPr lang="en-US" sz="1400" dirty="0"/>
          </a:p>
        </p:txBody>
      </p:sp>
      <p:sp>
        <p:nvSpPr>
          <p:cNvPr id="8" name="Oval 7"/>
          <p:cNvSpPr/>
          <p:nvPr/>
        </p:nvSpPr>
        <p:spPr>
          <a:xfrm>
            <a:off x="3274827" y="1713772"/>
            <a:ext cx="1127053" cy="916811"/>
          </a:xfrm>
          <a:prstGeom prst="ellipse">
            <a:avLst/>
          </a:prstGeom>
          <a:solidFill>
            <a:srgbClr val="FF7A69"/>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47%</a:t>
            </a:r>
          </a:p>
          <a:p>
            <a:pPr algn="ctr"/>
            <a:r>
              <a:rPr lang="en-US" sz="1100" dirty="0" smtClean="0">
                <a:solidFill>
                  <a:schemeClr val="tx1"/>
                </a:solidFill>
              </a:rPr>
              <a:t>(TIMSS Gr9 2015)</a:t>
            </a:r>
            <a:endParaRPr lang="en-US" sz="1100" dirty="0">
              <a:solidFill>
                <a:schemeClr val="tx1"/>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2321" y="1610215"/>
            <a:ext cx="4120261" cy="2996553"/>
          </a:xfrm>
          <a:prstGeom prst="rect">
            <a:avLst/>
          </a:prstGeom>
          <a:ln>
            <a:noFill/>
          </a:ln>
          <a:effectLst>
            <a:outerShdw blurRad="292100" dist="139700" dir="2700000" algn="tl" rotWithShape="0">
              <a:srgbClr val="333333">
                <a:alpha val="65000"/>
              </a:srgbClr>
            </a:outerShdw>
          </a:effectLst>
        </p:spPr>
      </p:pic>
      <p:sp>
        <p:nvSpPr>
          <p:cNvPr id="11" name="Oval 10"/>
          <p:cNvSpPr/>
          <p:nvPr/>
        </p:nvSpPr>
        <p:spPr>
          <a:xfrm>
            <a:off x="7605823" y="1713773"/>
            <a:ext cx="1127053" cy="916811"/>
          </a:xfrm>
          <a:prstGeom prst="ellipse">
            <a:avLst/>
          </a:prstGeom>
          <a:solidFill>
            <a:srgbClr val="FF7A69"/>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45%</a:t>
            </a:r>
          </a:p>
          <a:p>
            <a:pPr algn="ctr"/>
            <a:r>
              <a:rPr lang="en-US" sz="1100" dirty="0" smtClean="0">
                <a:solidFill>
                  <a:schemeClr val="tx1"/>
                </a:solidFill>
              </a:rPr>
              <a:t>(PIRLS Literacy 2016)</a:t>
            </a:r>
            <a:endParaRPr lang="en-US" sz="1100" dirty="0">
              <a:solidFill>
                <a:schemeClr val="tx1"/>
              </a:solidFill>
            </a:endParaRPr>
          </a:p>
        </p:txBody>
      </p:sp>
    </p:spTree>
    <p:extLst>
      <p:ext uri="{BB962C8B-B14F-4D97-AF65-F5344CB8AC3E}">
        <p14:creationId xmlns:p14="http://schemas.microsoft.com/office/powerpoint/2010/main" val="167290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32BC720B-8024-ED4E-9E10-37C20D8D564E}" type="slidenum">
              <a:rPr lang="en-US" smtClean="0"/>
              <a:t>41</a:t>
            </a:fld>
            <a:endParaRPr lang="en-US"/>
          </a:p>
        </p:txBody>
      </p:sp>
      <p:pic>
        <p:nvPicPr>
          <p:cNvPr id="5" name="Picture 4"/>
          <p:cNvPicPr>
            <a:picLocks noChangeAspect="1"/>
          </p:cNvPicPr>
          <p:nvPr/>
        </p:nvPicPr>
        <p:blipFill>
          <a:blip r:embed="rId2"/>
          <a:stretch>
            <a:fillRect/>
          </a:stretch>
        </p:blipFill>
        <p:spPr>
          <a:xfrm>
            <a:off x="2686050" y="201613"/>
            <a:ext cx="4114800" cy="6337300"/>
          </a:xfrm>
          <a:prstGeom prst="rect">
            <a:avLst/>
          </a:prstGeom>
        </p:spPr>
      </p:pic>
    </p:spTree>
    <p:extLst>
      <p:ext uri="{BB962C8B-B14F-4D97-AF65-F5344CB8AC3E}">
        <p14:creationId xmlns:p14="http://schemas.microsoft.com/office/powerpoint/2010/main" val="14793855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to be done?</a:t>
            </a:r>
            <a:endParaRPr lang="en-US" dirty="0"/>
          </a:p>
        </p:txBody>
      </p:sp>
      <p:sp>
        <p:nvSpPr>
          <p:cNvPr id="3" name="Content Placeholder 2"/>
          <p:cNvSpPr>
            <a:spLocks noGrp="1"/>
          </p:cNvSpPr>
          <p:nvPr>
            <p:ph idx="1"/>
          </p:nvPr>
        </p:nvSpPr>
        <p:spPr/>
        <p:txBody>
          <a:bodyPr>
            <a:normAutofit fontScale="70000" lnSpcReduction="20000"/>
          </a:bodyPr>
          <a:lstStyle/>
          <a:p>
            <a:pPr marL="514350" indent="-514350">
              <a:buFont typeface="+mj-lt"/>
              <a:buAutoNum type="arabicPeriod"/>
            </a:pPr>
            <a:r>
              <a:rPr lang="en-US" b="1" dirty="0" smtClean="0"/>
              <a:t>Declare early grade reading a national crisis and a national priority</a:t>
            </a:r>
          </a:p>
          <a:p>
            <a:pPr lvl="1"/>
            <a:r>
              <a:rPr lang="en-US" dirty="0" smtClean="0"/>
              <a:t>You cannot leap-frog literacy. 4th-Industrial Revolution &amp; AI distracting us from ensuring basics in place.</a:t>
            </a:r>
          </a:p>
          <a:p>
            <a:pPr lvl="1"/>
            <a:r>
              <a:rPr lang="en-US" dirty="0" smtClean="0"/>
              <a:t>President Ramaphosa to declare a national goal:</a:t>
            </a:r>
          </a:p>
          <a:p>
            <a:pPr marL="457200" lvl="1" indent="0">
              <a:buNone/>
            </a:pPr>
            <a:r>
              <a:rPr lang="en-US" b="1" dirty="0" smtClean="0">
                <a:solidFill>
                  <a:srgbClr val="FF0000"/>
                </a:solidFill>
              </a:rPr>
              <a:t>	 “</a:t>
            </a:r>
            <a:r>
              <a:rPr lang="en-US" b="1" i="1" dirty="0" smtClean="0">
                <a:solidFill>
                  <a:srgbClr val="FF0000"/>
                </a:solidFill>
              </a:rPr>
              <a:t>Every child reading for meaning by age 10</a:t>
            </a:r>
            <a:r>
              <a:rPr lang="en-US" b="1" dirty="0" smtClean="0">
                <a:solidFill>
                  <a:srgbClr val="FF0000"/>
                </a:solidFill>
              </a:rPr>
              <a:t>” </a:t>
            </a:r>
          </a:p>
          <a:p>
            <a:pPr marL="457200" lvl="1" indent="0">
              <a:buNone/>
            </a:pPr>
            <a:endParaRPr lang="en-US" b="1" dirty="0" smtClean="0">
              <a:solidFill>
                <a:srgbClr val="FF0000"/>
              </a:solidFill>
            </a:endParaRPr>
          </a:p>
          <a:p>
            <a:pPr marL="514350" indent="-514350">
              <a:buFont typeface="+mj-lt"/>
              <a:buAutoNum type="arabicPeriod"/>
            </a:pPr>
            <a:r>
              <a:rPr lang="en-US" b="1" dirty="0" smtClean="0"/>
              <a:t>Back to basics</a:t>
            </a:r>
          </a:p>
          <a:p>
            <a:pPr lvl="1"/>
            <a:r>
              <a:rPr lang="en-US" dirty="0" smtClean="0"/>
              <a:t>Children are ”falling at the first hurdle” </a:t>
            </a:r>
          </a:p>
          <a:p>
            <a:pPr lvl="1"/>
            <a:r>
              <a:rPr lang="en-US" dirty="0" smtClean="0"/>
              <a:t>Ensure that all children learn to read for meaning and do basic mathematics before age 10. </a:t>
            </a:r>
          </a:p>
          <a:p>
            <a:pPr lvl="2"/>
            <a:r>
              <a:rPr lang="en-US" dirty="0" smtClean="0"/>
              <a:t>High quality teacher training. </a:t>
            </a:r>
          </a:p>
          <a:p>
            <a:pPr lvl="2"/>
            <a:r>
              <a:rPr lang="en-US" dirty="0" smtClean="0"/>
              <a:t>One workbook, One textbook, one story anthology. </a:t>
            </a:r>
          </a:p>
          <a:p>
            <a:pPr lvl="2"/>
            <a:endParaRPr lang="en-US" dirty="0" smtClean="0"/>
          </a:p>
          <a:p>
            <a:pPr marL="514350" indent="-514350">
              <a:buFont typeface="+mj-lt"/>
              <a:buAutoNum type="arabicPeriod"/>
            </a:pPr>
            <a:r>
              <a:rPr lang="en-US" b="1" dirty="0" smtClean="0"/>
              <a:t>Who has access to the fee-charging part of the system?</a:t>
            </a:r>
          </a:p>
          <a:p>
            <a:pPr lvl="1"/>
            <a:r>
              <a:rPr lang="en-US" dirty="0" smtClean="0"/>
              <a:t>Only 0,3% of learners receive a fee-exemption</a:t>
            </a:r>
          </a:p>
          <a:p>
            <a:pPr lvl="1"/>
            <a:endParaRPr lang="en-US" b="1" dirty="0" smtClean="0"/>
          </a:p>
          <a:p>
            <a:pPr lvl="1"/>
            <a:r>
              <a:rPr lang="en-US" b="1" dirty="0" smtClean="0"/>
              <a:t>Proposal</a:t>
            </a:r>
            <a:r>
              <a:rPr lang="en-US" dirty="0" smtClean="0"/>
              <a:t>: Legislation requiring all fee-charging schools to admit at least 20% of learners that cannot pay fees. </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42</a:t>
            </a:fld>
            <a:endParaRPr lang="en-US"/>
          </a:p>
        </p:txBody>
      </p:sp>
    </p:spTree>
    <p:extLst>
      <p:ext uri="{BB962C8B-B14F-4D97-AF65-F5344CB8AC3E}">
        <p14:creationId xmlns:p14="http://schemas.microsoft.com/office/powerpoint/2010/main" val="4867612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170" t="4663" r="18204" b="3869"/>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0" y="6272784"/>
            <a:ext cx="9144000" cy="585216"/>
          </a:xfrm>
          <a:solidFill>
            <a:srgbClr val="FFED00"/>
          </a:solidFill>
        </p:spPr>
        <p:txBody>
          <a:bodyPr>
            <a:normAutofit/>
          </a:bodyPr>
          <a:lstStyle/>
          <a:p>
            <a:pPr algn="ctr"/>
            <a:r>
              <a:rPr lang="en-US" sz="2800" dirty="0" err="1" smtClean="0">
                <a:latin typeface="Helvetica" charset="0"/>
                <a:ea typeface="Helvetica" charset="0"/>
                <a:cs typeface="Helvetica" charset="0"/>
              </a:rPr>
              <a:t>www.NicSpaull.com</a:t>
            </a:r>
            <a:r>
              <a:rPr lang="en-US" sz="2800" dirty="0" smtClean="0">
                <a:latin typeface="Helvetica" charset="0"/>
                <a:ea typeface="Helvetica" charset="0"/>
                <a:cs typeface="Helvetica" charset="0"/>
              </a:rPr>
              <a:t>/presentations </a:t>
            </a:r>
            <a:endParaRPr lang="en-US" sz="2800" dirty="0">
              <a:latin typeface="Helvetica" charset="0"/>
              <a:ea typeface="Helvetica" charset="0"/>
              <a:cs typeface="Helvetica" charset="0"/>
            </a:endParaRPr>
          </a:p>
        </p:txBody>
      </p:sp>
      <p:sp>
        <p:nvSpPr>
          <p:cNvPr id="5" name="TextBox 4"/>
          <p:cNvSpPr txBox="1"/>
          <p:nvPr/>
        </p:nvSpPr>
        <p:spPr>
          <a:xfrm>
            <a:off x="4154066" y="512064"/>
            <a:ext cx="4423006" cy="1107996"/>
          </a:xfrm>
          <a:prstGeom prst="rect">
            <a:avLst/>
          </a:prstGeom>
          <a:noFill/>
        </p:spPr>
        <p:txBody>
          <a:bodyPr wrap="none" rtlCol="0">
            <a:spAutoFit/>
          </a:bodyPr>
          <a:lstStyle/>
          <a:p>
            <a:r>
              <a:rPr lang="en-US" sz="6600" b="1" smtClean="0">
                <a:solidFill>
                  <a:srgbClr val="FF77A5"/>
                </a:solidFill>
                <a:latin typeface="Helvetica" charset="0"/>
                <a:ea typeface="Helvetica" charset="0"/>
                <a:cs typeface="Helvetica" charset="0"/>
              </a:rPr>
              <a:t>Thank you</a:t>
            </a:r>
            <a:endParaRPr lang="en-US" sz="6600" b="1" dirty="0">
              <a:solidFill>
                <a:srgbClr val="FF77A5"/>
              </a:solidFill>
              <a:latin typeface="Helvetica" charset="0"/>
              <a:ea typeface="Helvetica" charset="0"/>
              <a:cs typeface="Helvetica" charset="0"/>
            </a:endParaRPr>
          </a:p>
        </p:txBody>
      </p:sp>
    </p:spTree>
    <p:extLst>
      <p:ext uri="{BB962C8B-B14F-4D97-AF65-F5344CB8AC3E}">
        <p14:creationId xmlns:p14="http://schemas.microsoft.com/office/powerpoint/2010/main" val="14764485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170" y="247117"/>
            <a:ext cx="8859186"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p:nvPr/>
        </p:nvCxnSpPr>
        <p:spPr>
          <a:xfrm flipV="1">
            <a:off x="27170" y="1860605"/>
            <a:ext cx="6842757" cy="7952"/>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2BC720B-8024-ED4E-9E10-37C20D8D564E}" type="slidenum">
              <a:rPr lang="en-US" smtClean="0"/>
              <a:t>44</a:t>
            </a:fld>
            <a:endParaRPr lang="en-US"/>
          </a:p>
        </p:txBody>
      </p:sp>
      <p:sp>
        <p:nvSpPr>
          <p:cNvPr id="5" name="Oval 4"/>
          <p:cNvSpPr/>
          <p:nvPr/>
        </p:nvSpPr>
        <p:spPr>
          <a:xfrm>
            <a:off x="876924" y="3982312"/>
            <a:ext cx="2929641" cy="2811177"/>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Children paying </a:t>
            </a:r>
          </a:p>
          <a:p>
            <a:pPr algn="ctr"/>
            <a:r>
              <a:rPr lang="en-US" dirty="0" smtClean="0"/>
              <a:t>no fees </a:t>
            </a:r>
          </a:p>
          <a:p>
            <a:pPr algn="ctr"/>
            <a:r>
              <a:rPr lang="en-US" sz="4400" b="1" dirty="0" smtClean="0"/>
              <a:t>66% </a:t>
            </a:r>
            <a:endParaRPr lang="en-US" sz="4400" b="1" dirty="0"/>
          </a:p>
        </p:txBody>
      </p:sp>
      <p:sp>
        <p:nvSpPr>
          <p:cNvPr id="6" name="Oval 5"/>
          <p:cNvSpPr/>
          <p:nvPr/>
        </p:nvSpPr>
        <p:spPr>
          <a:xfrm>
            <a:off x="1695682" y="2390108"/>
            <a:ext cx="1576936" cy="1592204"/>
          </a:xfrm>
          <a:prstGeom prst="ellipse">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Low-fee</a:t>
            </a:r>
          </a:p>
          <a:p>
            <a:pPr algn="ctr"/>
            <a:r>
              <a:rPr lang="en-US" sz="1200" dirty="0" smtClean="0"/>
              <a:t>(R0 </a:t>
            </a:r>
            <a:r>
              <a:rPr lang="mr-IN" sz="1200" dirty="0" smtClean="0"/>
              <a:t>–</a:t>
            </a:r>
            <a:r>
              <a:rPr lang="en-US" sz="1200" dirty="0" smtClean="0"/>
              <a:t> R2000)</a:t>
            </a:r>
          </a:p>
          <a:p>
            <a:pPr algn="ctr"/>
            <a:r>
              <a:rPr lang="en-US" sz="2400" b="1" dirty="0" smtClean="0"/>
              <a:t>20%</a:t>
            </a:r>
          </a:p>
          <a:p>
            <a:pPr algn="ctr"/>
            <a:endParaRPr lang="en-US" sz="1200" dirty="0" smtClean="0"/>
          </a:p>
        </p:txBody>
      </p:sp>
      <p:sp>
        <p:nvSpPr>
          <p:cNvPr id="7" name="Oval 6"/>
          <p:cNvSpPr/>
          <p:nvPr/>
        </p:nvSpPr>
        <p:spPr>
          <a:xfrm>
            <a:off x="1972376" y="732194"/>
            <a:ext cx="608511" cy="591802"/>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5%</a:t>
            </a:r>
            <a:endParaRPr lang="en-US" sz="1000" b="1" dirty="0"/>
          </a:p>
        </p:txBody>
      </p:sp>
      <p:sp>
        <p:nvSpPr>
          <p:cNvPr id="8" name="Oval 7"/>
          <p:cNvSpPr/>
          <p:nvPr/>
        </p:nvSpPr>
        <p:spPr>
          <a:xfrm>
            <a:off x="1695681" y="1338542"/>
            <a:ext cx="1025033" cy="1051567"/>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Mid-fee</a:t>
            </a:r>
          </a:p>
          <a:p>
            <a:pPr algn="ctr"/>
            <a:r>
              <a:rPr lang="en-US" sz="800" dirty="0" smtClean="0"/>
              <a:t>R2,000-R12,000</a:t>
            </a:r>
          </a:p>
          <a:p>
            <a:pPr algn="ctr"/>
            <a:r>
              <a:rPr lang="en-US" sz="2400" b="1" dirty="0" smtClean="0"/>
              <a:t>9%</a:t>
            </a:r>
          </a:p>
          <a:p>
            <a:pPr algn="ctr"/>
            <a:endParaRPr lang="en-US" sz="800" dirty="0" smtClean="0"/>
          </a:p>
        </p:txBody>
      </p:sp>
      <p:sp>
        <p:nvSpPr>
          <p:cNvPr id="13" name="Rectangle 12"/>
          <p:cNvSpPr/>
          <p:nvPr/>
        </p:nvSpPr>
        <p:spPr>
          <a:xfrm>
            <a:off x="485771" y="707481"/>
            <a:ext cx="1161738" cy="530915"/>
          </a:xfrm>
          <a:prstGeom prst="rect">
            <a:avLst/>
          </a:prstGeom>
          <a:solidFill>
            <a:schemeClr val="bg1">
              <a:lumMod val="95000"/>
            </a:schemeClr>
          </a:solidFill>
        </p:spPr>
        <p:txBody>
          <a:bodyPr wrap="square">
            <a:spAutoFit/>
          </a:bodyPr>
          <a:lstStyle/>
          <a:p>
            <a:pPr algn="ctr"/>
            <a:r>
              <a:rPr lang="en-US" sz="1050" dirty="0"/>
              <a:t>High-fee </a:t>
            </a:r>
            <a:endParaRPr lang="en-US" sz="1050" dirty="0" smtClean="0"/>
          </a:p>
          <a:p>
            <a:pPr algn="ctr"/>
            <a:r>
              <a:rPr lang="en-US" sz="900" dirty="0" smtClean="0"/>
              <a:t>(R12,000</a:t>
            </a:r>
            <a:r>
              <a:rPr lang="en-US" sz="900" dirty="0"/>
              <a:t>+ p.a.)</a:t>
            </a:r>
          </a:p>
          <a:p>
            <a:pPr algn="ctr"/>
            <a:r>
              <a:rPr lang="en-US" sz="900" dirty="0" smtClean="0"/>
              <a:t>(</a:t>
            </a:r>
            <a:r>
              <a:rPr lang="en-US" sz="900" dirty="0"/>
              <a:t>SR, 2016)</a:t>
            </a:r>
          </a:p>
        </p:txBody>
      </p:sp>
      <p:cxnSp>
        <p:nvCxnSpPr>
          <p:cNvPr id="15" name="Straight Arrow Connector 14"/>
          <p:cNvCxnSpPr/>
          <p:nvPr/>
        </p:nvCxnSpPr>
        <p:spPr>
          <a:xfrm>
            <a:off x="1626821" y="999868"/>
            <a:ext cx="330318" cy="81335"/>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82880" y="3982312"/>
            <a:ext cx="9326880"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396" y="869064"/>
            <a:ext cx="457177" cy="369332"/>
          </a:xfrm>
          <a:prstGeom prst="rect">
            <a:avLst/>
          </a:prstGeom>
          <a:solidFill>
            <a:schemeClr val="bg1">
              <a:lumMod val="95000"/>
            </a:schemeClr>
          </a:solidFill>
        </p:spPr>
        <p:txBody>
          <a:bodyPr wrap="none" rtlCol="0">
            <a:spAutoFit/>
          </a:bodyPr>
          <a:lstStyle/>
          <a:p>
            <a:pPr algn="ctr"/>
            <a:r>
              <a:rPr lang="en-US" smtClean="0"/>
              <a:t>Q5</a:t>
            </a:r>
            <a:endParaRPr lang="en-US" dirty="0"/>
          </a:p>
        </p:txBody>
      </p:sp>
      <p:sp>
        <p:nvSpPr>
          <p:cNvPr id="30" name="TextBox 29"/>
          <p:cNvSpPr txBox="1"/>
          <p:nvPr/>
        </p:nvSpPr>
        <p:spPr>
          <a:xfrm>
            <a:off x="0" y="2661880"/>
            <a:ext cx="457177" cy="369332"/>
          </a:xfrm>
          <a:prstGeom prst="rect">
            <a:avLst/>
          </a:prstGeom>
          <a:solidFill>
            <a:schemeClr val="bg1">
              <a:lumMod val="95000"/>
            </a:schemeClr>
          </a:solidFill>
        </p:spPr>
        <p:txBody>
          <a:bodyPr wrap="none" rtlCol="0">
            <a:spAutoFit/>
          </a:bodyPr>
          <a:lstStyle/>
          <a:p>
            <a:pPr algn="ctr"/>
            <a:r>
              <a:rPr lang="en-US" dirty="0" smtClean="0"/>
              <a:t>Q4</a:t>
            </a:r>
            <a:endParaRPr lang="en-US" dirty="0"/>
          </a:p>
        </p:txBody>
      </p:sp>
      <p:sp>
        <p:nvSpPr>
          <p:cNvPr id="31" name="TextBox 30"/>
          <p:cNvSpPr txBox="1"/>
          <p:nvPr/>
        </p:nvSpPr>
        <p:spPr>
          <a:xfrm>
            <a:off x="0" y="5018568"/>
            <a:ext cx="644728" cy="369332"/>
          </a:xfrm>
          <a:prstGeom prst="rect">
            <a:avLst/>
          </a:prstGeom>
          <a:solidFill>
            <a:schemeClr val="bg1">
              <a:lumMod val="95000"/>
            </a:schemeClr>
          </a:solidFill>
        </p:spPr>
        <p:txBody>
          <a:bodyPr wrap="none" rtlCol="0">
            <a:spAutoFit/>
          </a:bodyPr>
          <a:lstStyle/>
          <a:p>
            <a:pPr algn="ctr"/>
            <a:r>
              <a:rPr lang="en-US" smtClean="0"/>
              <a:t>Q1-3</a:t>
            </a:r>
            <a:endParaRPr lang="en-US" dirty="0"/>
          </a:p>
        </p:txBody>
      </p:sp>
      <p:grpSp>
        <p:nvGrpSpPr>
          <p:cNvPr id="35" name="Group 34"/>
          <p:cNvGrpSpPr/>
          <p:nvPr/>
        </p:nvGrpSpPr>
        <p:grpSpPr>
          <a:xfrm>
            <a:off x="1987705" y="735613"/>
            <a:ext cx="602191" cy="663134"/>
            <a:chOff x="1978838" y="732727"/>
            <a:chExt cx="602190" cy="663134"/>
          </a:xfrm>
        </p:grpSpPr>
        <p:sp>
          <p:nvSpPr>
            <p:cNvPr id="33" name="Chord 32"/>
            <p:cNvSpPr/>
            <p:nvPr/>
          </p:nvSpPr>
          <p:spPr>
            <a:xfrm rot="10094165">
              <a:off x="1978838" y="732727"/>
              <a:ext cx="602190" cy="663134"/>
            </a:xfrm>
            <a:prstGeom prst="chord">
              <a:avLst>
                <a:gd name="adj1" fmla="val 1205963"/>
                <a:gd name="adj2" fmla="val 1089588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2044035" y="763968"/>
              <a:ext cx="465192" cy="261610"/>
            </a:xfrm>
            <a:prstGeom prst="rect">
              <a:avLst/>
            </a:prstGeom>
            <a:noFill/>
          </p:spPr>
          <p:txBody>
            <a:bodyPr wrap="none" rtlCol="0">
              <a:spAutoFit/>
            </a:bodyPr>
            <a:lstStyle/>
            <a:p>
              <a:r>
                <a:rPr lang="en-US" sz="1100" b="1" dirty="0" smtClean="0"/>
                <a:t>1,8%</a:t>
              </a:r>
              <a:endParaRPr lang="en-US" sz="1100" b="1" dirty="0"/>
            </a:p>
          </p:txBody>
        </p:sp>
      </p:grpSp>
      <p:sp>
        <p:nvSpPr>
          <p:cNvPr id="37" name="Rectangle 36"/>
          <p:cNvSpPr/>
          <p:nvPr/>
        </p:nvSpPr>
        <p:spPr>
          <a:xfrm>
            <a:off x="2644827" y="131806"/>
            <a:ext cx="1161738" cy="392415"/>
          </a:xfrm>
          <a:prstGeom prst="rect">
            <a:avLst/>
          </a:prstGeom>
          <a:solidFill>
            <a:srgbClr val="FFFF00"/>
          </a:solidFill>
        </p:spPr>
        <p:txBody>
          <a:bodyPr wrap="square">
            <a:spAutoFit/>
          </a:bodyPr>
          <a:lstStyle/>
          <a:p>
            <a:pPr algn="ctr"/>
            <a:r>
              <a:rPr lang="en-US" sz="1050" dirty="0" smtClean="0"/>
              <a:t>Elite fees</a:t>
            </a:r>
          </a:p>
          <a:p>
            <a:pPr algn="ctr"/>
            <a:r>
              <a:rPr lang="en-US" sz="900" dirty="0" smtClean="0"/>
              <a:t>(R20,000</a:t>
            </a:r>
            <a:r>
              <a:rPr lang="en-US" sz="900" dirty="0"/>
              <a:t>+ p.a</a:t>
            </a:r>
            <a:r>
              <a:rPr lang="en-US" sz="900" dirty="0" smtClean="0"/>
              <a:t>.)</a:t>
            </a:r>
            <a:endParaRPr lang="en-US" sz="900" dirty="0"/>
          </a:p>
        </p:txBody>
      </p:sp>
      <p:cxnSp>
        <p:nvCxnSpPr>
          <p:cNvPr id="38" name="Straight Arrow Connector 37"/>
          <p:cNvCxnSpPr/>
          <p:nvPr/>
        </p:nvCxnSpPr>
        <p:spPr>
          <a:xfrm flipH="1">
            <a:off x="2341744" y="374371"/>
            <a:ext cx="300560" cy="366543"/>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7791399" y="1532232"/>
            <a:ext cx="1256876" cy="718748"/>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All independent </a:t>
            </a:r>
            <a:r>
              <a:rPr lang="en-US" sz="1200" smtClean="0">
                <a:solidFill>
                  <a:schemeClr val="tx1"/>
                </a:solidFill>
              </a:rPr>
              <a:t>schools charge fees</a:t>
            </a:r>
            <a:endParaRPr lang="en-US" sz="1200" dirty="0">
              <a:solidFill>
                <a:schemeClr val="tx1"/>
              </a:solidFill>
            </a:endParaRPr>
          </a:p>
        </p:txBody>
      </p:sp>
      <p:grpSp>
        <p:nvGrpSpPr>
          <p:cNvPr id="56" name="Group 55"/>
          <p:cNvGrpSpPr/>
          <p:nvPr/>
        </p:nvGrpSpPr>
        <p:grpSpPr>
          <a:xfrm>
            <a:off x="4024666" y="649046"/>
            <a:ext cx="1357794" cy="5451202"/>
            <a:chOff x="4024666" y="649046"/>
            <a:chExt cx="1357794" cy="5451202"/>
          </a:xfrm>
        </p:grpSpPr>
        <p:sp>
          <p:nvSpPr>
            <p:cNvPr id="36" name="Rounded Rectangle 35"/>
            <p:cNvSpPr/>
            <p:nvPr/>
          </p:nvSpPr>
          <p:spPr>
            <a:xfrm>
              <a:off x="4024666" y="649046"/>
              <a:ext cx="1344988" cy="758097"/>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85% of white learners </a:t>
              </a:r>
              <a:r>
                <a:rPr lang="en-US" sz="1200" smtClean="0">
                  <a:solidFill>
                    <a:schemeClr val="tx1"/>
                  </a:solidFill>
                </a:rPr>
                <a:t>attend fee-charging schools</a:t>
              </a:r>
              <a:endParaRPr lang="en-US" sz="1200" dirty="0">
                <a:solidFill>
                  <a:schemeClr val="tx1"/>
                </a:solidFill>
              </a:endParaRPr>
            </a:p>
          </p:txBody>
        </p:sp>
        <p:sp>
          <p:nvSpPr>
            <p:cNvPr id="40" name="Rounded Rectangle 39"/>
            <p:cNvSpPr/>
            <p:nvPr/>
          </p:nvSpPr>
          <p:spPr>
            <a:xfrm>
              <a:off x="4037472" y="5342151"/>
              <a:ext cx="1344988" cy="758097"/>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98% of learners attending no-fee schools are Black or Coloured</a:t>
              </a:r>
              <a:endParaRPr lang="en-US" sz="1200" dirty="0">
                <a:solidFill>
                  <a:schemeClr val="tx1"/>
                </a:solidFill>
              </a:endParaRPr>
            </a:p>
          </p:txBody>
        </p:sp>
        <p:cxnSp>
          <p:nvCxnSpPr>
            <p:cNvPr id="20" name="Straight Connector 19"/>
            <p:cNvCxnSpPr>
              <a:endCxn id="40" idx="0"/>
            </p:cNvCxnSpPr>
            <p:nvPr/>
          </p:nvCxnSpPr>
          <p:spPr>
            <a:xfrm>
              <a:off x="4697160" y="1430058"/>
              <a:ext cx="12806" cy="3912093"/>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393212" y="3020631"/>
              <a:ext cx="633507" cy="369332"/>
            </a:xfrm>
            <a:prstGeom prst="rect">
              <a:avLst/>
            </a:prstGeom>
            <a:solidFill>
              <a:schemeClr val="accent6">
                <a:lumMod val="40000"/>
                <a:lumOff val="60000"/>
              </a:schemeClr>
            </a:solidFill>
          </p:spPr>
          <p:txBody>
            <a:bodyPr wrap="none" rtlCol="0">
              <a:spAutoFit/>
            </a:bodyPr>
            <a:lstStyle/>
            <a:p>
              <a:r>
                <a:rPr lang="en-US" smtClean="0"/>
                <a:t>Race</a:t>
              </a:r>
              <a:endParaRPr lang="en-US"/>
            </a:p>
          </p:txBody>
        </p:sp>
      </p:grpSp>
      <p:grpSp>
        <p:nvGrpSpPr>
          <p:cNvPr id="55" name="Group 54"/>
          <p:cNvGrpSpPr/>
          <p:nvPr/>
        </p:nvGrpSpPr>
        <p:grpSpPr>
          <a:xfrm>
            <a:off x="5273986" y="1475862"/>
            <a:ext cx="1344988" cy="3753852"/>
            <a:chOff x="5273986" y="1475862"/>
            <a:chExt cx="1344988" cy="3753852"/>
          </a:xfrm>
        </p:grpSpPr>
        <p:sp>
          <p:nvSpPr>
            <p:cNvPr id="39" name="Rounded Rectangle 38"/>
            <p:cNvSpPr/>
            <p:nvPr/>
          </p:nvSpPr>
          <p:spPr>
            <a:xfrm>
              <a:off x="5273986" y="1475862"/>
              <a:ext cx="1344988" cy="856523"/>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Less than half of schools in WC &amp; GP are no-fee</a:t>
              </a:r>
              <a:endParaRPr lang="en-US" sz="1200" dirty="0">
                <a:solidFill>
                  <a:schemeClr val="bg1"/>
                </a:solidFill>
              </a:endParaRPr>
            </a:p>
          </p:txBody>
        </p:sp>
        <p:sp>
          <p:nvSpPr>
            <p:cNvPr id="41" name="Rounded Rectangle 40"/>
            <p:cNvSpPr/>
            <p:nvPr/>
          </p:nvSpPr>
          <p:spPr>
            <a:xfrm>
              <a:off x="5273986" y="4373191"/>
              <a:ext cx="1344988" cy="856523"/>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More than 90% of schools in LP, EC and NW are no-fee schools</a:t>
              </a:r>
              <a:endParaRPr lang="en-US" sz="1200" dirty="0">
                <a:solidFill>
                  <a:schemeClr val="bg1"/>
                </a:solidFill>
              </a:endParaRPr>
            </a:p>
          </p:txBody>
        </p:sp>
        <p:cxnSp>
          <p:nvCxnSpPr>
            <p:cNvPr id="44" name="Straight Connector 43"/>
            <p:cNvCxnSpPr>
              <a:stCxn id="39" idx="2"/>
              <a:endCxn id="41" idx="0"/>
            </p:cNvCxnSpPr>
            <p:nvPr/>
          </p:nvCxnSpPr>
          <p:spPr>
            <a:xfrm>
              <a:off x="5946480" y="2332385"/>
              <a:ext cx="0" cy="2040806"/>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450094" y="3029670"/>
              <a:ext cx="992772" cy="369332"/>
            </a:xfrm>
            <a:prstGeom prst="rect">
              <a:avLst/>
            </a:prstGeom>
            <a:solidFill>
              <a:srgbClr val="C780FF"/>
            </a:solidFill>
          </p:spPr>
          <p:txBody>
            <a:bodyPr wrap="none" rtlCol="0">
              <a:spAutoFit/>
            </a:bodyPr>
            <a:lstStyle/>
            <a:p>
              <a:r>
                <a:rPr lang="en-US" dirty="0" smtClean="0"/>
                <a:t>Province</a:t>
              </a:r>
              <a:endParaRPr lang="en-US" dirty="0"/>
            </a:p>
          </p:txBody>
        </p:sp>
      </p:grpSp>
      <p:grpSp>
        <p:nvGrpSpPr>
          <p:cNvPr id="54" name="Group 53"/>
          <p:cNvGrpSpPr/>
          <p:nvPr/>
        </p:nvGrpSpPr>
        <p:grpSpPr>
          <a:xfrm>
            <a:off x="6529420" y="254453"/>
            <a:ext cx="1288910" cy="5919765"/>
            <a:chOff x="6529420" y="254453"/>
            <a:chExt cx="1288910" cy="5919765"/>
          </a:xfrm>
        </p:grpSpPr>
        <p:sp>
          <p:nvSpPr>
            <p:cNvPr id="42" name="Rounded Rectangle 41"/>
            <p:cNvSpPr/>
            <p:nvPr/>
          </p:nvSpPr>
          <p:spPr>
            <a:xfrm>
              <a:off x="6561454" y="5282853"/>
              <a:ext cx="1256876" cy="89136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78% of no-fee primary schools are African-language LOLT</a:t>
              </a:r>
              <a:endParaRPr lang="en-US" sz="1200" dirty="0">
                <a:solidFill>
                  <a:schemeClr val="bg1"/>
                </a:solidFill>
              </a:endParaRPr>
            </a:p>
          </p:txBody>
        </p:sp>
        <p:sp>
          <p:nvSpPr>
            <p:cNvPr id="43" name="Rounded Rectangle 42"/>
            <p:cNvSpPr/>
            <p:nvPr/>
          </p:nvSpPr>
          <p:spPr>
            <a:xfrm>
              <a:off x="6529420" y="254453"/>
              <a:ext cx="1256876" cy="118294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90% of fee-charging primary schools are </a:t>
              </a:r>
              <a:r>
                <a:rPr lang="en-US" sz="1200" dirty="0" err="1" smtClean="0">
                  <a:solidFill>
                    <a:schemeClr val="bg1"/>
                  </a:solidFill>
                </a:rPr>
                <a:t>Eng</a:t>
              </a:r>
              <a:r>
                <a:rPr lang="en-US" sz="1200" dirty="0" smtClean="0">
                  <a:solidFill>
                    <a:schemeClr val="bg1"/>
                  </a:solidFill>
                </a:rPr>
                <a:t> or Afrikaans  LOLT</a:t>
              </a:r>
              <a:endParaRPr lang="en-US" sz="1200" dirty="0">
                <a:solidFill>
                  <a:schemeClr val="bg1"/>
                </a:solidFill>
              </a:endParaRPr>
            </a:p>
          </p:txBody>
        </p:sp>
        <p:cxnSp>
          <p:nvCxnSpPr>
            <p:cNvPr id="45" name="Straight Connector 44"/>
            <p:cNvCxnSpPr>
              <a:endCxn id="42" idx="0"/>
            </p:cNvCxnSpPr>
            <p:nvPr/>
          </p:nvCxnSpPr>
          <p:spPr>
            <a:xfrm>
              <a:off x="7157858" y="1437393"/>
              <a:ext cx="32034" cy="384546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607501" y="3019935"/>
              <a:ext cx="1078885" cy="369332"/>
            </a:xfrm>
            <a:prstGeom prst="rect">
              <a:avLst/>
            </a:prstGeom>
            <a:solidFill>
              <a:srgbClr val="FF7A69"/>
            </a:solidFill>
          </p:spPr>
          <p:txBody>
            <a:bodyPr wrap="none" rtlCol="0">
              <a:spAutoFit/>
            </a:bodyPr>
            <a:lstStyle/>
            <a:p>
              <a:r>
                <a:rPr lang="en-US" smtClean="0"/>
                <a:t>Language</a:t>
              </a:r>
              <a:endParaRPr lang="en-US" dirty="0"/>
            </a:p>
          </p:txBody>
        </p:sp>
      </p:grpSp>
      <p:sp>
        <p:nvSpPr>
          <p:cNvPr id="58" name="TextBox 57"/>
          <p:cNvSpPr txBox="1"/>
          <p:nvPr/>
        </p:nvSpPr>
        <p:spPr>
          <a:xfrm>
            <a:off x="3324955" y="6589552"/>
            <a:ext cx="2311210" cy="276999"/>
          </a:xfrm>
          <a:prstGeom prst="rect">
            <a:avLst/>
          </a:prstGeom>
          <a:noFill/>
        </p:spPr>
        <p:txBody>
          <a:bodyPr wrap="none" rtlCol="0">
            <a:spAutoFit/>
          </a:bodyPr>
          <a:lstStyle/>
          <a:p>
            <a:r>
              <a:rPr lang="en-US" sz="1200" dirty="0" smtClean="0"/>
              <a:t>DBE 2018 Report on GHS, page 33</a:t>
            </a:r>
            <a:endParaRPr lang="en-US" sz="1200" dirty="0"/>
          </a:p>
        </p:txBody>
      </p:sp>
    </p:spTree>
    <p:extLst>
      <p:ext uri="{BB962C8B-B14F-4D97-AF65-F5344CB8AC3E}">
        <p14:creationId xmlns:p14="http://schemas.microsoft.com/office/powerpoint/2010/main" val="15941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down)">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2BC720B-8024-ED4E-9E10-37C20D8D564E}" type="slidenum">
              <a:rPr lang="en-US" smtClean="0"/>
              <a:t>45</a:t>
            </a:fld>
            <a:endParaRPr lang="en-US"/>
          </a:p>
        </p:txBody>
      </p:sp>
      <p:sp>
        <p:nvSpPr>
          <p:cNvPr id="5" name="Rectangle 4"/>
          <p:cNvSpPr/>
          <p:nvPr/>
        </p:nvSpPr>
        <p:spPr>
          <a:xfrm>
            <a:off x="0" y="158750"/>
            <a:ext cx="9144000" cy="1733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6700" y="47532"/>
            <a:ext cx="2527300" cy="1844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a:grpSpLocks/>
          </p:cNvGrpSpPr>
          <p:nvPr/>
        </p:nvGrpSpPr>
        <p:grpSpPr bwMode="auto">
          <a:xfrm>
            <a:off x="6616700" y="2003518"/>
            <a:ext cx="2527300" cy="1959060"/>
            <a:chOff x="179512" y="3717032"/>
            <a:chExt cx="3704817" cy="3089559"/>
          </a:xfrm>
        </p:grpSpPr>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717032"/>
              <a:ext cx="3524912" cy="284631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2943856" y="6530238"/>
              <a:ext cx="940473" cy="276353"/>
            </a:xfrm>
            <a:prstGeom prst="rect">
              <a:avLst/>
            </a:prstGeom>
            <a:noFill/>
          </p:spPr>
          <p:txBody>
            <a:bodyPr>
              <a:spAutoFit/>
            </a:bodyPr>
            <a:lstStyle/>
            <a:p>
              <a:pPr eaLnBrk="1" hangingPunct="1">
                <a:defRPr/>
              </a:pPr>
              <a:r>
                <a:rPr lang="en-ZA" sz="1200" dirty="0">
                  <a:solidFill>
                    <a:schemeClr val="accent6">
                      <a:lumMod val="75000"/>
                    </a:schemeClr>
                  </a:solidFill>
                  <a:latin typeface="Calibri" panose="020F0502020204030204" pitchFamily="34" charset="0"/>
                  <a:ea typeface="+mn-ea"/>
                  <a:cs typeface="Arial" charset="0"/>
                </a:rPr>
                <a:t>Taylor, 2011</a:t>
              </a:r>
            </a:p>
          </p:txBody>
        </p:sp>
      </p:grpSp>
      <p:pic>
        <p:nvPicPr>
          <p:cNvPr id="11"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438" y="4556379"/>
            <a:ext cx="2978365" cy="2165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0379" y="93654"/>
            <a:ext cx="2150555" cy="1566956"/>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C:\Users\Nic Spaull\Dropbox\_SVDB work\UNICEF DBE - 2012\Graphs\All provinces\Kdensities\kdens lit by quint for SA.wm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8426" y="4842044"/>
            <a:ext cx="2610274" cy="208756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491" y="247819"/>
            <a:ext cx="2808288"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848" y="2436609"/>
            <a:ext cx="2952238" cy="1932191"/>
          </a:xfrm>
          <a:prstGeom prst="rect">
            <a:avLst/>
          </a:prstGeom>
          <a:ln>
            <a:noFill/>
          </a:ln>
          <a:effectLst>
            <a:outerShdw blurRad="292100" dist="139700" dir="2700000" algn="tl" rotWithShape="0">
              <a:srgbClr val="333333">
                <a:alpha val="65000"/>
              </a:srgbClr>
            </a:outerShdw>
          </a:effectLst>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08700" y="4247774"/>
            <a:ext cx="2912575" cy="2121904"/>
          </a:xfrm>
          <a:prstGeom prst="rect">
            <a:avLst/>
          </a:prstGeom>
          <a:ln>
            <a:noFill/>
          </a:ln>
          <a:effectLst>
            <a:outerShdw blurRad="292100" dist="139700" dir="2700000" algn="tl" rotWithShape="0">
              <a:srgbClr val="333333">
                <a:alpha val="65000"/>
              </a:srgbClr>
            </a:outerShdw>
          </a:effectLst>
        </p:spPr>
      </p:pic>
      <p:graphicFrame>
        <p:nvGraphicFramePr>
          <p:cNvPr id="6" name="Diagram 5"/>
          <p:cNvGraphicFramePr/>
          <p:nvPr>
            <p:extLst>
              <p:ext uri="{D42A27DB-BD31-4B8C-83A1-F6EECF244321}">
                <p14:modId xmlns:p14="http://schemas.microsoft.com/office/powerpoint/2010/main" val="876602140"/>
              </p:ext>
            </p:extLst>
          </p:nvPr>
        </p:nvGraphicFramePr>
        <p:xfrm>
          <a:off x="2525570" y="1606634"/>
          <a:ext cx="4787900" cy="323541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99488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46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813" y="1394119"/>
            <a:ext cx="8249537" cy="5327357"/>
          </a:xfrm>
          <a:prstGeom prst="rect">
            <a:avLst/>
          </a:prstGeom>
        </p:spPr>
      </p:pic>
      <p:sp>
        <p:nvSpPr>
          <p:cNvPr id="6" name="TextBox 5"/>
          <p:cNvSpPr txBox="1"/>
          <p:nvPr/>
        </p:nvSpPr>
        <p:spPr>
          <a:xfrm>
            <a:off x="6326373" y="6574349"/>
            <a:ext cx="1960793" cy="276999"/>
          </a:xfrm>
          <a:prstGeom prst="rect">
            <a:avLst/>
          </a:prstGeom>
          <a:noFill/>
        </p:spPr>
        <p:txBody>
          <a:bodyPr wrap="none" rtlCol="0">
            <a:spAutoFit/>
          </a:bodyPr>
          <a:lstStyle/>
          <a:p>
            <a:r>
              <a:rPr lang="en-US" sz="1200" i="1" dirty="0" smtClean="0"/>
              <a:t>Spaull, 2018 </a:t>
            </a:r>
            <a:r>
              <a:rPr lang="mr-IN" sz="1200" i="1" dirty="0" smtClean="0"/>
              <a:t>–</a:t>
            </a:r>
            <a:r>
              <a:rPr lang="en-US" sz="1200" i="1" dirty="0" smtClean="0"/>
              <a:t> Springer Book</a:t>
            </a:r>
            <a:endParaRPr lang="en-US" sz="1200" i="1" dirty="0"/>
          </a:p>
        </p:txBody>
      </p:sp>
      <p:sp>
        <p:nvSpPr>
          <p:cNvPr id="7" name="Rectangle 6"/>
          <p:cNvSpPr/>
          <p:nvPr/>
        </p:nvSpPr>
        <p:spPr>
          <a:xfrm>
            <a:off x="3187700" y="3313700"/>
            <a:ext cx="596900" cy="890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784600" y="2640600"/>
            <a:ext cx="406400" cy="6731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85100" y="5618315"/>
            <a:ext cx="406400" cy="8261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363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Overlapping inequalities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47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641" y="1379212"/>
            <a:ext cx="7568149" cy="5092104"/>
          </a:xfrm>
          <a:prstGeom prst="rect">
            <a:avLst/>
          </a:prstGeom>
        </p:spPr>
      </p:pic>
      <p:sp>
        <p:nvSpPr>
          <p:cNvPr id="6" name="TextBox 5"/>
          <p:cNvSpPr txBox="1"/>
          <p:nvPr/>
        </p:nvSpPr>
        <p:spPr>
          <a:xfrm>
            <a:off x="2998383" y="6471316"/>
            <a:ext cx="1960793" cy="276999"/>
          </a:xfrm>
          <a:prstGeom prst="rect">
            <a:avLst/>
          </a:prstGeom>
          <a:noFill/>
        </p:spPr>
        <p:txBody>
          <a:bodyPr wrap="none" rtlCol="0">
            <a:spAutoFit/>
          </a:bodyPr>
          <a:lstStyle/>
          <a:p>
            <a:r>
              <a:rPr lang="en-US" sz="1200" i="1" dirty="0" smtClean="0"/>
              <a:t>Spaull, 2018 </a:t>
            </a:r>
            <a:r>
              <a:rPr lang="mr-IN" sz="1200" i="1" dirty="0" smtClean="0"/>
              <a:t>–</a:t>
            </a:r>
            <a:r>
              <a:rPr lang="en-US" sz="1200" i="1" dirty="0" smtClean="0"/>
              <a:t> Springer Book</a:t>
            </a:r>
            <a:endParaRPr lang="en-US" sz="1200" i="1" dirty="0"/>
          </a:p>
        </p:txBody>
      </p:sp>
    </p:spTree>
    <p:extLst>
      <p:ext uri="{BB962C8B-B14F-4D97-AF65-F5344CB8AC3E}">
        <p14:creationId xmlns:p14="http://schemas.microsoft.com/office/powerpoint/2010/main" val="2782527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12" name="Rectangle 11"/>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
        <p:nvSpPr>
          <p:cNvPr id="9" name="Oval 8"/>
          <p:cNvSpPr/>
          <p:nvPr/>
        </p:nvSpPr>
        <p:spPr>
          <a:xfrm rot="16200000">
            <a:off x="1584810" y="3282588"/>
            <a:ext cx="1141414" cy="1180238"/>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67586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1199" y="240572"/>
            <a:ext cx="2687789" cy="152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12" name="Rectangle 11"/>
          <p:cNvSpPr/>
          <p:nvPr/>
        </p:nvSpPr>
        <p:spPr>
          <a:xfrm>
            <a:off x="565463" y="281036"/>
            <a:ext cx="5187155" cy="954107"/>
          </a:xfrm>
          <a:prstGeom prst="rect">
            <a:avLst/>
          </a:prstGeom>
        </p:spPr>
        <p:txBody>
          <a:bodyPr wrap="square">
            <a:spAutoFit/>
          </a:bodyPr>
          <a:lstStyle/>
          <a:p>
            <a:r>
              <a:rPr lang="en-US" sz="2800" b="1" dirty="0"/>
              <a:t>Nuance in the 2-school systems bimodal narrative:</a:t>
            </a:r>
          </a:p>
        </p:txBody>
      </p:sp>
      <p:sp>
        <p:nvSpPr>
          <p:cNvPr id="9" name="Oval 8"/>
          <p:cNvSpPr/>
          <p:nvPr/>
        </p:nvSpPr>
        <p:spPr>
          <a:xfrm rot="16200000">
            <a:off x="6425872" y="573319"/>
            <a:ext cx="394738" cy="46368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544" y="2874416"/>
            <a:ext cx="7654867" cy="3238938"/>
          </a:xfrm>
          <a:prstGeom prst="rect">
            <a:avLst/>
          </a:prstGeom>
        </p:spPr>
      </p:pic>
      <p:sp>
        <p:nvSpPr>
          <p:cNvPr id="11" name="Oval 10"/>
          <p:cNvSpPr/>
          <p:nvPr/>
        </p:nvSpPr>
        <p:spPr>
          <a:xfrm rot="16200000">
            <a:off x="7266331" y="4951391"/>
            <a:ext cx="478299" cy="568568"/>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63929" y="1764488"/>
            <a:ext cx="7174400" cy="1200329"/>
          </a:xfrm>
          <a:prstGeom prst="rect">
            <a:avLst/>
          </a:prstGeom>
          <a:noFill/>
        </p:spPr>
        <p:txBody>
          <a:bodyPr wrap="none" rtlCol="0">
            <a:spAutoFit/>
          </a:bodyPr>
          <a:lstStyle/>
          <a:p>
            <a:pPr marL="285750" indent="-285750">
              <a:buFont typeface="Arial" charset="0"/>
              <a:buChar char="•"/>
            </a:pPr>
            <a:r>
              <a:rPr lang="en-US" dirty="0" smtClean="0"/>
              <a:t>About half (45%) of all high-level </a:t>
            </a:r>
            <a:r>
              <a:rPr lang="en-US" dirty="0" err="1" smtClean="0"/>
              <a:t>maths</a:t>
            </a:r>
            <a:r>
              <a:rPr lang="en-US" dirty="0" smtClean="0"/>
              <a:t> passes come from Q1-4 schools</a:t>
            </a:r>
          </a:p>
          <a:p>
            <a:pPr marL="285750" indent="-285750">
              <a:buFont typeface="Arial" charset="0"/>
              <a:buChar char="•"/>
            </a:pPr>
            <a:r>
              <a:rPr lang="en-US" dirty="0" smtClean="0"/>
              <a:t>66% of bachelor’s passes come from Q1-4 schools</a:t>
            </a:r>
          </a:p>
          <a:p>
            <a:pPr marL="285750" indent="-285750">
              <a:buFont typeface="Arial" charset="0"/>
              <a:buChar char="•"/>
            </a:pPr>
            <a:r>
              <a:rPr lang="en-US" dirty="0" smtClean="0"/>
              <a:t>All about PROBABILITIES!!</a:t>
            </a:r>
          </a:p>
          <a:p>
            <a:pPr marL="285750" indent="-285750">
              <a:buFont typeface="Arial" charset="0"/>
              <a:buChar char="•"/>
            </a:pPr>
            <a:endParaRPr lang="en-US" dirty="0"/>
          </a:p>
        </p:txBody>
      </p:sp>
    </p:spTree>
    <p:extLst>
      <p:ext uri="{BB962C8B-B14F-4D97-AF65-F5344CB8AC3E}">
        <p14:creationId xmlns:p14="http://schemas.microsoft.com/office/powerpoint/2010/main" val="177065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50</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194" y="1980207"/>
            <a:ext cx="5475767" cy="3645470"/>
          </a:xfrm>
          <a:prstGeom prst="rect">
            <a:avLst/>
          </a:prstGeom>
        </p:spPr>
      </p:pic>
      <p:sp>
        <p:nvSpPr>
          <p:cNvPr id="6" name="TextBox 5"/>
          <p:cNvSpPr txBox="1"/>
          <p:nvPr/>
        </p:nvSpPr>
        <p:spPr>
          <a:xfrm>
            <a:off x="1721060" y="6538913"/>
            <a:ext cx="2311210" cy="276999"/>
          </a:xfrm>
          <a:prstGeom prst="rect">
            <a:avLst/>
          </a:prstGeom>
          <a:noFill/>
        </p:spPr>
        <p:txBody>
          <a:bodyPr wrap="none" rtlCol="0">
            <a:spAutoFit/>
          </a:bodyPr>
          <a:lstStyle/>
          <a:p>
            <a:r>
              <a:rPr lang="en-US" sz="1200" dirty="0" smtClean="0"/>
              <a:t>DBE 2018 Report on GHS, page 33</a:t>
            </a:r>
            <a:endParaRPr lang="en-US" sz="1200" dirty="0"/>
          </a:p>
        </p:txBody>
      </p:sp>
      <p:sp>
        <p:nvSpPr>
          <p:cNvPr id="8" name="TextBox 7"/>
          <p:cNvSpPr txBox="1"/>
          <p:nvPr/>
        </p:nvSpPr>
        <p:spPr>
          <a:xfrm>
            <a:off x="7094967" y="5924007"/>
            <a:ext cx="1890261" cy="430887"/>
          </a:xfrm>
          <a:prstGeom prst="rect">
            <a:avLst/>
          </a:prstGeom>
          <a:solidFill>
            <a:schemeClr val="bg1">
              <a:lumMod val="95000"/>
            </a:schemeClr>
          </a:solidFill>
        </p:spPr>
        <p:txBody>
          <a:bodyPr wrap="none" rtlCol="0">
            <a:spAutoFit/>
          </a:bodyPr>
          <a:lstStyle/>
          <a:p>
            <a:r>
              <a:rPr lang="en-US" sz="1100" dirty="0" smtClean="0"/>
              <a:t>Rondebosch Boys High School</a:t>
            </a:r>
          </a:p>
          <a:p>
            <a:r>
              <a:rPr lang="en-US" sz="1100" dirty="0" smtClean="0"/>
              <a:t>R49,000 </a:t>
            </a:r>
            <a:r>
              <a:rPr lang="en-US" sz="1100" dirty="0" err="1" smtClean="0"/>
              <a:t>p.a</a:t>
            </a:r>
            <a:endParaRPr lang="en-US" sz="11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5395" y="2505889"/>
            <a:ext cx="1184745" cy="1064142"/>
          </a:xfrm>
          <a:prstGeom prst="rect">
            <a:avLst/>
          </a:prstGeom>
        </p:spPr>
      </p:pic>
      <p:sp>
        <p:nvSpPr>
          <p:cNvPr id="10" name="TextBox 9"/>
          <p:cNvSpPr txBox="1"/>
          <p:nvPr/>
        </p:nvSpPr>
        <p:spPr>
          <a:xfrm>
            <a:off x="7230140" y="2736152"/>
            <a:ext cx="1546514" cy="461665"/>
          </a:xfrm>
          <a:prstGeom prst="rect">
            <a:avLst/>
          </a:prstGeom>
          <a:solidFill>
            <a:schemeClr val="bg1">
              <a:lumMod val="95000"/>
            </a:schemeClr>
          </a:solidFill>
        </p:spPr>
        <p:txBody>
          <a:bodyPr wrap="none" rtlCol="0">
            <a:spAutoFit/>
          </a:bodyPr>
          <a:lstStyle/>
          <a:p>
            <a:r>
              <a:rPr lang="en-US" sz="1200" dirty="0" smtClean="0"/>
              <a:t>De </a:t>
            </a:r>
            <a:r>
              <a:rPr lang="en-US" sz="1200" dirty="0" err="1" smtClean="0"/>
              <a:t>Kuilen</a:t>
            </a:r>
            <a:r>
              <a:rPr lang="en-US" sz="1200" dirty="0" smtClean="0"/>
              <a:t> High School</a:t>
            </a:r>
          </a:p>
          <a:p>
            <a:r>
              <a:rPr lang="en-US" sz="1200" dirty="0" smtClean="0"/>
              <a:t>R17,500 </a:t>
            </a:r>
            <a:r>
              <a:rPr lang="en-US" sz="1200" dirty="0" err="1" smtClean="0"/>
              <a:t>p.a</a:t>
            </a:r>
            <a:endParaRPr lang="en-US" sz="1200" dirty="0"/>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6303" y="3623207"/>
            <a:ext cx="1102927" cy="929318"/>
          </a:xfrm>
          <a:prstGeom prst="rect">
            <a:avLst/>
          </a:prstGeom>
        </p:spPr>
      </p:pic>
      <p:sp>
        <p:nvSpPr>
          <p:cNvPr id="12" name="TextBox 11"/>
          <p:cNvSpPr txBox="1"/>
          <p:nvPr/>
        </p:nvSpPr>
        <p:spPr>
          <a:xfrm>
            <a:off x="7183942" y="3883542"/>
            <a:ext cx="1638910" cy="461665"/>
          </a:xfrm>
          <a:prstGeom prst="rect">
            <a:avLst/>
          </a:prstGeom>
          <a:solidFill>
            <a:schemeClr val="bg1">
              <a:lumMod val="95000"/>
            </a:schemeClr>
          </a:solidFill>
        </p:spPr>
        <p:txBody>
          <a:bodyPr wrap="none" rtlCol="0">
            <a:spAutoFit/>
          </a:bodyPr>
          <a:lstStyle/>
          <a:p>
            <a:r>
              <a:rPr lang="en-US" sz="1200" dirty="0" smtClean="0"/>
              <a:t>Brackenfell High School</a:t>
            </a:r>
          </a:p>
          <a:p>
            <a:r>
              <a:rPr lang="en-US" sz="1200" dirty="0" smtClean="0"/>
              <a:t>R20,100 </a:t>
            </a:r>
            <a:r>
              <a:rPr lang="en-US" sz="1200" dirty="0" err="1" smtClean="0"/>
              <a:t>p.a</a:t>
            </a:r>
            <a:endParaRPr lang="en-US" sz="1200" dirty="0"/>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0567" y="1797117"/>
            <a:ext cx="914400" cy="668956"/>
          </a:xfrm>
          <a:prstGeom prst="rect">
            <a:avLst/>
          </a:prstGeom>
        </p:spPr>
      </p:pic>
      <p:sp>
        <p:nvSpPr>
          <p:cNvPr id="14" name="TextBox 13"/>
          <p:cNvSpPr txBox="1"/>
          <p:nvPr/>
        </p:nvSpPr>
        <p:spPr>
          <a:xfrm>
            <a:off x="7272739" y="1918945"/>
            <a:ext cx="1534716" cy="461665"/>
          </a:xfrm>
          <a:prstGeom prst="rect">
            <a:avLst/>
          </a:prstGeom>
          <a:solidFill>
            <a:schemeClr val="bg1">
              <a:lumMod val="95000"/>
            </a:schemeClr>
          </a:solidFill>
        </p:spPr>
        <p:txBody>
          <a:bodyPr wrap="none" rtlCol="0">
            <a:spAutoFit/>
          </a:bodyPr>
          <a:lstStyle/>
          <a:p>
            <a:r>
              <a:rPr lang="en-US" sz="1200" dirty="0" smtClean="0"/>
              <a:t>Sea Point High School</a:t>
            </a:r>
          </a:p>
          <a:p>
            <a:r>
              <a:rPr lang="en-US" sz="1200" dirty="0" smtClean="0"/>
              <a:t>R14,400 </a:t>
            </a:r>
            <a:r>
              <a:rPr lang="en-US" sz="1200" dirty="0" err="1" smtClean="0"/>
              <a:t>p.a</a:t>
            </a:r>
            <a:endParaRPr lang="en-US" sz="1200" dirty="0"/>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8409" y="4571332"/>
            <a:ext cx="867077" cy="952644"/>
          </a:xfrm>
          <a:prstGeom prst="rect">
            <a:avLst/>
          </a:prstGeom>
        </p:spPr>
      </p:pic>
      <p:sp>
        <p:nvSpPr>
          <p:cNvPr id="16" name="TextBox 15"/>
          <p:cNvSpPr txBox="1"/>
          <p:nvPr/>
        </p:nvSpPr>
        <p:spPr>
          <a:xfrm>
            <a:off x="7183942" y="4909497"/>
            <a:ext cx="1656864" cy="461665"/>
          </a:xfrm>
          <a:prstGeom prst="rect">
            <a:avLst/>
          </a:prstGeom>
          <a:solidFill>
            <a:schemeClr val="bg1">
              <a:lumMod val="95000"/>
            </a:schemeClr>
          </a:solidFill>
        </p:spPr>
        <p:txBody>
          <a:bodyPr wrap="none" rtlCol="0">
            <a:spAutoFit/>
          </a:bodyPr>
          <a:lstStyle/>
          <a:p>
            <a:r>
              <a:rPr lang="en-US" sz="1200" dirty="0" err="1" smtClean="0"/>
              <a:t>Westerford</a:t>
            </a:r>
            <a:r>
              <a:rPr lang="en-US" sz="1200" dirty="0" smtClean="0"/>
              <a:t> High School</a:t>
            </a:r>
          </a:p>
          <a:p>
            <a:r>
              <a:rPr lang="en-US" sz="1200" dirty="0" smtClean="0"/>
              <a:t>R36,170 </a:t>
            </a:r>
            <a:r>
              <a:rPr lang="en-US" sz="1200" dirty="0" err="1" smtClean="0"/>
              <a:t>p.a</a:t>
            </a:r>
            <a:endParaRPr lang="en-US" sz="1200" dirty="0"/>
          </a:p>
        </p:txBody>
      </p:sp>
      <p:pic>
        <p:nvPicPr>
          <p:cNvPr id="17" name="Picture 16"/>
          <p:cNvPicPr>
            <a:picLocks noChangeAspect="1"/>
          </p:cNvPicPr>
          <p:nvPr/>
        </p:nvPicPr>
        <p:blipFill>
          <a:blip r:embed="rId8"/>
          <a:stretch>
            <a:fillRect/>
          </a:stretch>
        </p:blipFill>
        <p:spPr>
          <a:xfrm>
            <a:off x="6236186" y="5653055"/>
            <a:ext cx="771522" cy="972789"/>
          </a:xfrm>
          <a:prstGeom prst="rect">
            <a:avLst/>
          </a:prstGeom>
        </p:spPr>
      </p:pic>
      <p:sp>
        <p:nvSpPr>
          <p:cNvPr id="18" name="Rectangle 17"/>
          <p:cNvSpPr/>
          <p:nvPr/>
        </p:nvSpPr>
        <p:spPr>
          <a:xfrm>
            <a:off x="539647" y="4571332"/>
            <a:ext cx="5194092" cy="59278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28650" y="5800895"/>
            <a:ext cx="5105089" cy="584775"/>
          </a:xfrm>
          <a:prstGeom prst="rect">
            <a:avLst/>
          </a:prstGeom>
          <a:solidFill>
            <a:schemeClr val="bg1">
              <a:lumMod val="95000"/>
            </a:schemeClr>
          </a:solidFill>
        </p:spPr>
        <p:txBody>
          <a:bodyPr wrap="square" rtlCol="0">
            <a:spAutoFit/>
          </a:bodyPr>
          <a:lstStyle/>
          <a:p>
            <a:r>
              <a:rPr lang="en-US" sz="1600" dirty="0" smtClean="0"/>
              <a:t>Only 5% of children in SA pay R12,000 p.a. or more in school fees</a:t>
            </a:r>
            <a:endParaRPr lang="en-US" sz="1600" dirty="0"/>
          </a:p>
        </p:txBody>
      </p:sp>
      <p:sp>
        <p:nvSpPr>
          <p:cNvPr id="20" name="TextBox 19"/>
          <p:cNvSpPr txBox="1"/>
          <p:nvPr/>
        </p:nvSpPr>
        <p:spPr>
          <a:xfrm>
            <a:off x="7289309" y="1872779"/>
            <a:ext cx="1534716" cy="276999"/>
          </a:xfrm>
          <a:prstGeom prst="rect">
            <a:avLst/>
          </a:prstGeom>
          <a:solidFill>
            <a:schemeClr val="bg1">
              <a:lumMod val="95000"/>
            </a:schemeClr>
          </a:solidFill>
        </p:spPr>
        <p:txBody>
          <a:bodyPr wrap="none" rtlCol="0">
            <a:spAutoFit/>
          </a:bodyPr>
          <a:lstStyle/>
          <a:p>
            <a:r>
              <a:rPr lang="en-US" sz="1200" dirty="0" smtClean="0"/>
              <a:t>Sea Point High School</a:t>
            </a:r>
          </a:p>
        </p:txBody>
      </p:sp>
      <p:sp>
        <p:nvSpPr>
          <p:cNvPr id="21" name="TextBox 20"/>
          <p:cNvSpPr txBox="1"/>
          <p:nvPr/>
        </p:nvSpPr>
        <p:spPr>
          <a:xfrm>
            <a:off x="7183942" y="2688194"/>
            <a:ext cx="1546514" cy="276999"/>
          </a:xfrm>
          <a:prstGeom prst="rect">
            <a:avLst/>
          </a:prstGeom>
          <a:solidFill>
            <a:schemeClr val="bg1">
              <a:lumMod val="95000"/>
            </a:schemeClr>
          </a:solidFill>
        </p:spPr>
        <p:txBody>
          <a:bodyPr wrap="none" rtlCol="0">
            <a:spAutoFit/>
          </a:bodyPr>
          <a:lstStyle/>
          <a:p>
            <a:r>
              <a:rPr lang="en-US" sz="1200" dirty="0" smtClean="0"/>
              <a:t>De </a:t>
            </a:r>
            <a:r>
              <a:rPr lang="en-US" sz="1200" dirty="0" err="1" smtClean="0"/>
              <a:t>Kuilen</a:t>
            </a:r>
            <a:r>
              <a:rPr lang="en-US" sz="1200" dirty="0" smtClean="0"/>
              <a:t> High School</a:t>
            </a:r>
          </a:p>
        </p:txBody>
      </p:sp>
      <p:sp>
        <p:nvSpPr>
          <p:cNvPr id="22" name="TextBox 21"/>
          <p:cNvSpPr txBox="1"/>
          <p:nvPr/>
        </p:nvSpPr>
        <p:spPr>
          <a:xfrm>
            <a:off x="7168545" y="3834481"/>
            <a:ext cx="1638910" cy="276999"/>
          </a:xfrm>
          <a:prstGeom prst="rect">
            <a:avLst/>
          </a:prstGeom>
          <a:solidFill>
            <a:schemeClr val="bg1">
              <a:lumMod val="95000"/>
            </a:schemeClr>
          </a:solidFill>
        </p:spPr>
        <p:txBody>
          <a:bodyPr wrap="none" rtlCol="0">
            <a:spAutoFit/>
          </a:bodyPr>
          <a:lstStyle/>
          <a:p>
            <a:r>
              <a:rPr lang="en-US" sz="1200" dirty="0" smtClean="0"/>
              <a:t>Brackenfell High School</a:t>
            </a:r>
          </a:p>
        </p:txBody>
      </p:sp>
      <p:sp>
        <p:nvSpPr>
          <p:cNvPr id="23" name="TextBox 22"/>
          <p:cNvSpPr txBox="1"/>
          <p:nvPr/>
        </p:nvSpPr>
        <p:spPr>
          <a:xfrm>
            <a:off x="7211665" y="4867722"/>
            <a:ext cx="1656864" cy="276999"/>
          </a:xfrm>
          <a:prstGeom prst="rect">
            <a:avLst/>
          </a:prstGeom>
          <a:solidFill>
            <a:schemeClr val="bg1">
              <a:lumMod val="95000"/>
            </a:schemeClr>
          </a:solidFill>
        </p:spPr>
        <p:txBody>
          <a:bodyPr wrap="none" rtlCol="0">
            <a:spAutoFit/>
          </a:bodyPr>
          <a:lstStyle/>
          <a:p>
            <a:r>
              <a:rPr lang="en-US" sz="1200" dirty="0" err="1" smtClean="0"/>
              <a:t>Westerford</a:t>
            </a:r>
            <a:r>
              <a:rPr lang="en-US" sz="1200" dirty="0" smtClean="0"/>
              <a:t> High School</a:t>
            </a:r>
          </a:p>
        </p:txBody>
      </p:sp>
      <p:sp>
        <p:nvSpPr>
          <p:cNvPr id="24" name="TextBox 23"/>
          <p:cNvSpPr txBox="1"/>
          <p:nvPr/>
        </p:nvSpPr>
        <p:spPr>
          <a:xfrm>
            <a:off x="7111536" y="5913605"/>
            <a:ext cx="1890261" cy="261610"/>
          </a:xfrm>
          <a:prstGeom prst="rect">
            <a:avLst/>
          </a:prstGeom>
          <a:solidFill>
            <a:schemeClr val="bg1">
              <a:lumMod val="95000"/>
            </a:schemeClr>
          </a:solidFill>
        </p:spPr>
        <p:txBody>
          <a:bodyPr wrap="none" rtlCol="0">
            <a:spAutoFit/>
          </a:bodyPr>
          <a:lstStyle/>
          <a:p>
            <a:r>
              <a:rPr lang="en-US" sz="1100" dirty="0" smtClean="0"/>
              <a:t>Rondebosch Boys High School</a:t>
            </a:r>
          </a:p>
        </p:txBody>
      </p:sp>
    </p:spTree>
    <p:extLst>
      <p:ext uri="{BB962C8B-B14F-4D97-AF65-F5344CB8AC3E}">
        <p14:creationId xmlns:p14="http://schemas.microsoft.com/office/powerpoint/2010/main" val="193039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heel(1)">
                                      <p:cBhvr>
                                        <p:cTn id="37" dur="20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P spid="16" grpId="0" animBg="1"/>
      <p:bldP spid="18" grpId="0" animBg="1"/>
      <p:bldP spid="1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51</a:t>
            </a:fld>
            <a:endParaRPr lang="en-US"/>
          </a:p>
        </p:txBody>
      </p:sp>
      <p:sp>
        <p:nvSpPr>
          <p:cNvPr id="5" name="Rectangle 2"/>
          <p:cNvSpPr>
            <a:spLocks noChangeArrowheads="1"/>
          </p:cNvSpPr>
          <p:nvPr/>
        </p:nvSpPr>
        <p:spPr bwMode="auto">
          <a:xfrm>
            <a:off x="628650" y="1594883"/>
            <a:ext cx="81009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602" y="1617742"/>
            <a:ext cx="3492778" cy="233971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628650" y="42359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700" y="4003898"/>
            <a:ext cx="3528680" cy="235245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5060" y="1321844"/>
            <a:ext cx="4752753" cy="261610"/>
          </a:xfrm>
          <a:prstGeom prst="rect">
            <a:avLst/>
          </a:prstGeom>
        </p:spPr>
        <p:txBody>
          <a:bodyPr wrap="square">
            <a:spAutoFit/>
          </a:bodyPr>
          <a:lstStyle/>
          <a:p>
            <a:pPr algn="ctr">
              <a:spcBef>
                <a:spcPts val="600"/>
              </a:spcBef>
              <a:spcAft>
                <a:spcPts val="600"/>
              </a:spcAft>
            </a:pPr>
            <a:r>
              <a:rPr lang="en-US" sz="1100" b="1" i="1" smtClean="0">
                <a:effectLst/>
                <a:latin typeface="Arial" charset="0"/>
                <a:ea typeface="Times New Roman" charset="0"/>
                <a:cs typeface="Times New Roman" charset="0"/>
              </a:rPr>
              <a:t>Figure 26: </a:t>
            </a:r>
            <a:r>
              <a:rPr lang="en-US" sz="1100" b="1" i="1" dirty="0" smtClean="0">
                <a:effectLst/>
                <a:latin typeface="Arial" charset="0"/>
                <a:ea typeface="Times New Roman" charset="0"/>
                <a:cs typeface="Times New Roman" charset="0"/>
              </a:rPr>
              <a:t>GHS versus other sources in public grades R to 7 (2011)</a:t>
            </a:r>
            <a:endParaRPr lang="en-GB" sz="1100" b="1" i="1" dirty="0">
              <a:effectLst/>
              <a:latin typeface="Arial" charset="0"/>
              <a:ea typeface="Times New Roman" charset="0"/>
              <a:cs typeface="Times New Roman" charset="0"/>
            </a:endParaRPr>
          </a:p>
        </p:txBody>
      </p:sp>
      <p:sp>
        <p:nvSpPr>
          <p:cNvPr id="8" name="Rectangle 7"/>
          <p:cNvSpPr/>
          <p:nvPr/>
        </p:nvSpPr>
        <p:spPr>
          <a:xfrm>
            <a:off x="160306" y="6377899"/>
            <a:ext cx="4572000" cy="253916"/>
          </a:xfrm>
          <a:prstGeom prst="rect">
            <a:avLst/>
          </a:prstGeom>
        </p:spPr>
        <p:txBody>
          <a:bodyPr>
            <a:spAutoFit/>
          </a:bodyPr>
          <a:lstStyle/>
          <a:p>
            <a:pPr algn="ctr">
              <a:spcBef>
                <a:spcPts val="600"/>
              </a:spcBef>
              <a:spcAft>
                <a:spcPts val="600"/>
              </a:spcAft>
            </a:pPr>
            <a:r>
              <a:rPr lang="en-US" sz="1050" b="1" i="1" dirty="0" smtClean="0">
                <a:effectLst/>
                <a:latin typeface="Arial" charset="0"/>
                <a:ea typeface="Times New Roman" charset="0"/>
                <a:cs typeface="Times New Roman" charset="0"/>
              </a:rPr>
              <a:t>Figure 27: GHS versus other sources in public grades 8 to 12 (2011)</a:t>
            </a:r>
            <a:endParaRPr lang="en-GB" sz="1050" b="1" i="1" dirty="0">
              <a:effectLst/>
              <a:latin typeface="Arial" charset="0"/>
              <a:ea typeface="Times New Roman" charset="0"/>
              <a:cs typeface="Times New Roman" charset="0"/>
            </a:endParaRPr>
          </a:p>
        </p:txBody>
      </p:sp>
      <p:sp>
        <p:nvSpPr>
          <p:cNvPr id="9" name="TextBox 8"/>
          <p:cNvSpPr txBox="1"/>
          <p:nvPr/>
        </p:nvSpPr>
        <p:spPr>
          <a:xfrm>
            <a:off x="4853740" y="4514544"/>
            <a:ext cx="3540641" cy="1384995"/>
          </a:xfrm>
          <a:prstGeom prst="rect">
            <a:avLst/>
          </a:prstGeom>
          <a:solidFill>
            <a:schemeClr val="bg1">
              <a:lumMod val="95000"/>
            </a:schemeClr>
          </a:solidFill>
        </p:spPr>
        <p:txBody>
          <a:bodyPr wrap="square" rtlCol="0">
            <a:spAutoFit/>
          </a:bodyPr>
          <a:lstStyle/>
          <a:p>
            <a:r>
              <a:rPr lang="en-US" sz="1400" b="1" i="1" dirty="0" smtClean="0"/>
              <a:t>FAMS</a:t>
            </a:r>
            <a:r>
              <a:rPr lang="en-US" sz="1400" i="1" dirty="0" smtClean="0"/>
              <a:t> is the Funding and Management Survey which was a nationally representative sample of public schools conducted in 2009. It is not publicly available. To make it comparable to 2011 figures for GHS and ASS it has been inflated using CPI.</a:t>
            </a:r>
            <a:endParaRPr lang="en-US" sz="1400" i="1" dirty="0"/>
          </a:p>
        </p:txBody>
      </p:sp>
      <p:sp>
        <p:nvSpPr>
          <p:cNvPr id="3" name="TextBox 2"/>
          <p:cNvSpPr txBox="1"/>
          <p:nvPr/>
        </p:nvSpPr>
        <p:spPr>
          <a:xfrm>
            <a:off x="1777568" y="6581001"/>
            <a:ext cx="1287917" cy="276999"/>
          </a:xfrm>
          <a:prstGeom prst="rect">
            <a:avLst/>
          </a:prstGeom>
          <a:noFill/>
        </p:spPr>
        <p:txBody>
          <a:bodyPr wrap="none" rtlCol="0">
            <a:spAutoFit/>
          </a:bodyPr>
          <a:lstStyle/>
          <a:p>
            <a:r>
              <a:rPr lang="en-US" sz="1200" dirty="0" smtClean="0"/>
              <a:t>(</a:t>
            </a:r>
            <a:r>
              <a:rPr lang="en-US" sz="1200" dirty="0" err="1" smtClean="0"/>
              <a:t>Mweli</a:t>
            </a:r>
            <a:r>
              <a:rPr lang="en-US" sz="1200" dirty="0" smtClean="0"/>
              <a:t>, 2018: 87)</a:t>
            </a:r>
            <a:endParaRPr lang="en-US" sz="1200" dirty="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6793" y="1617742"/>
            <a:ext cx="4834534" cy="195538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5980101" y="3780733"/>
            <a:ext cx="1287917" cy="276999"/>
          </a:xfrm>
          <a:prstGeom prst="rect">
            <a:avLst/>
          </a:prstGeom>
          <a:noFill/>
        </p:spPr>
        <p:txBody>
          <a:bodyPr wrap="none" rtlCol="0">
            <a:spAutoFit/>
          </a:bodyPr>
          <a:lstStyle/>
          <a:p>
            <a:r>
              <a:rPr lang="en-US" sz="1200" dirty="0" smtClean="0"/>
              <a:t>(</a:t>
            </a:r>
            <a:r>
              <a:rPr lang="en-US" sz="1200" dirty="0" err="1" smtClean="0"/>
              <a:t>Mweli</a:t>
            </a:r>
            <a:r>
              <a:rPr lang="en-US" sz="1200" dirty="0" smtClean="0"/>
              <a:t>, 2018: 89)</a:t>
            </a:r>
            <a:endParaRPr lang="en-US" sz="1200" dirty="0"/>
          </a:p>
        </p:txBody>
      </p:sp>
      <p:sp>
        <p:nvSpPr>
          <p:cNvPr id="14" name="Rectangle 13"/>
          <p:cNvSpPr/>
          <p:nvPr/>
        </p:nvSpPr>
        <p:spPr>
          <a:xfrm rot="5400000">
            <a:off x="7299652" y="2637715"/>
            <a:ext cx="1356945" cy="35304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427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03675" y="6257743"/>
            <a:ext cx="323309" cy="389083"/>
          </a:xfrm>
          <a:prstGeom prst="rect">
            <a:avLst/>
          </a:prstGeom>
        </p:spPr>
        <p:txBody>
          <a:bodyPr/>
          <a:lstStyle/>
          <a:p>
            <a:fld id="{502AA32E-850A-4F3A-9344-4AB458E1939A}" type="slidenum">
              <a:rPr lang="en-AU" smtClean="0"/>
              <a:pPr/>
              <a:t>52</a:t>
            </a:fld>
            <a:endParaRPr lang="en-AU" dirty="0"/>
          </a:p>
        </p:txBody>
      </p:sp>
      <p:sp>
        <p:nvSpPr>
          <p:cNvPr id="9" name="TextBox 8"/>
          <p:cNvSpPr txBox="1"/>
          <p:nvPr/>
        </p:nvSpPr>
        <p:spPr>
          <a:xfrm>
            <a:off x="411929" y="1301808"/>
            <a:ext cx="2678938" cy="323165"/>
          </a:xfrm>
          <a:prstGeom prst="rect">
            <a:avLst/>
          </a:prstGeom>
          <a:noFill/>
        </p:spPr>
        <p:txBody>
          <a:bodyPr wrap="none" rtlCol="0">
            <a:spAutoFit/>
          </a:bodyPr>
          <a:lstStyle/>
          <a:p>
            <a:r>
              <a:rPr lang="en-US" sz="1500" dirty="0"/>
              <a:t>Insurmountable learning deficits</a:t>
            </a:r>
          </a:p>
        </p:txBody>
      </p:sp>
      <p:sp>
        <p:nvSpPr>
          <p:cNvPr id="10" name="TextBox 9"/>
          <p:cNvSpPr txBox="1"/>
          <p:nvPr/>
        </p:nvSpPr>
        <p:spPr>
          <a:xfrm>
            <a:off x="411929" y="1113571"/>
            <a:ext cx="1438214" cy="207749"/>
          </a:xfrm>
          <a:prstGeom prst="rect">
            <a:avLst/>
          </a:prstGeom>
          <a:noFill/>
        </p:spPr>
        <p:txBody>
          <a:bodyPr wrap="none" rtlCol="0">
            <a:spAutoFit/>
          </a:bodyPr>
          <a:lstStyle/>
          <a:p>
            <a:r>
              <a:rPr lang="en-US" sz="750" dirty="0">
                <a:solidFill>
                  <a:schemeClr val="bg1">
                    <a:lumMod val="65000"/>
                  </a:schemeClr>
                </a:solidFill>
              </a:rPr>
              <a:t>New Solutions for a New Future</a:t>
            </a:r>
          </a:p>
        </p:txBody>
      </p:sp>
      <p:graphicFrame>
        <p:nvGraphicFramePr>
          <p:cNvPr id="12" name="Chart 11"/>
          <p:cNvGraphicFramePr/>
          <p:nvPr>
            <p:extLst/>
          </p:nvPr>
        </p:nvGraphicFramePr>
        <p:xfrm>
          <a:off x="411929" y="2415325"/>
          <a:ext cx="8347060" cy="4231501"/>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
          <p:cNvSpPr>
            <a:spLocks noChangeArrowheads="1"/>
          </p:cNvSpPr>
          <p:nvPr/>
        </p:nvSpPr>
        <p:spPr bwMode="auto">
          <a:xfrm>
            <a:off x="411929" y="1702517"/>
            <a:ext cx="6265069"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9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900" dirty="0"/>
              <a:t> </a:t>
            </a:r>
          </a:p>
        </p:txBody>
      </p:sp>
      <p:sp>
        <p:nvSpPr>
          <p:cNvPr id="11" name="TextBox 10"/>
          <p:cNvSpPr txBox="1"/>
          <p:nvPr/>
        </p:nvSpPr>
        <p:spPr>
          <a:xfrm>
            <a:off x="6042850" y="6620971"/>
            <a:ext cx="1268296" cy="230832"/>
          </a:xfrm>
          <a:prstGeom prst="rect">
            <a:avLst/>
          </a:prstGeom>
          <a:noFill/>
        </p:spPr>
        <p:txBody>
          <a:bodyPr wrap="none" rtlCol="0">
            <a:spAutoFit/>
          </a:bodyPr>
          <a:lstStyle/>
          <a:p>
            <a:r>
              <a:rPr lang="en-US" sz="900" dirty="0"/>
              <a:t>(Spaull &amp; </a:t>
            </a:r>
            <a:r>
              <a:rPr lang="en-US" sz="900" dirty="0" err="1"/>
              <a:t>Kotze</a:t>
            </a:r>
            <a:r>
              <a:rPr lang="en-US" sz="900" dirty="0"/>
              <a:t>, 2015)</a:t>
            </a:r>
          </a:p>
        </p:txBody>
      </p:sp>
      <p:sp>
        <p:nvSpPr>
          <p:cNvPr id="15" name="Rectangle 14"/>
          <p:cNvSpPr/>
          <p:nvPr/>
        </p:nvSpPr>
        <p:spPr>
          <a:xfrm>
            <a:off x="411929" y="321857"/>
            <a:ext cx="8440946" cy="584775"/>
          </a:xfrm>
          <a:prstGeom prst="rect">
            <a:avLst/>
          </a:prstGeom>
        </p:spPr>
        <p:txBody>
          <a:bodyPr wrap="square">
            <a:spAutoFit/>
          </a:bodyPr>
          <a:lstStyle/>
          <a:p>
            <a:r>
              <a:rPr lang="en-US" sz="3200" b="1" dirty="0" smtClean="0">
                <a:effectLst/>
                <a:latin typeface="Helvetica" charset="0"/>
                <a:ea typeface="Helvetica" charset="0"/>
                <a:cs typeface="Helvetica" charset="0"/>
              </a:rPr>
              <a:t>Where should we be intervening?</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12540278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7" dur="500"/>
                                        <p:tgtEl>
                                          <p:spTgt spid="12">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wipe(down)">
                                      <p:cBhvr>
                                        <p:cTn id="12" dur="500"/>
                                        <p:tgtEl>
                                          <p:spTgt spid="12">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wipe(down)">
                                      <p:cBhvr>
                                        <p:cTn id="17" dur="500"/>
                                        <p:tgtEl>
                                          <p:spTgt spid="12">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wipe(down)">
                                      <p:cBhvr>
                                        <p:cTn id="22" dur="500"/>
                                        <p:tgtEl>
                                          <p:spTgt spid="12">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wipe(down)">
                                      <p:cBhvr>
                                        <p:cTn id="27" dur="500"/>
                                        <p:tgtEl>
                                          <p:spTgt spid="12">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graphicEl>
                                              <a:chart seriesIdx="-4" categoryIdx="4" bldStep="category"/>
                                            </p:graphicEl>
                                          </p:spTgt>
                                        </p:tgtEl>
                                        <p:attrNameLst>
                                          <p:attrName>style.visibility</p:attrName>
                                        </p:attrNameLst>
                                      </p:cBhvr>
                                      <p:to>
                                        <p:strVal val="visible"/>
                                      </p:to>
                                    </p:set>
                                    <p:animEffect transition="in" filter="wipe(down)">
                                      <p:cBhvr>
                                        <p:cTn id="32" dur="500"/>
                                        <p:tgtEl>
                                          <p:spTgt spid="12">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graphicEl>
                                              <a:chart seriesIdx="-4" categoryIdx="5" bldStep="category"/>
                                            </p:graphicEl>
                                          </p:spTgt>
                                        </p:tgtEl>
                                        <p:attrNameLst>
                                          <p:attrName>style.visibility</p:attrName>
                                        </p:attrNameLst>
                                      </p:cBhvr>
                                      <p:to>
                                        <p:strVal val="visible"/>
                                      </p:to>
                                    </p:set>
                                    <p:animEffect transition="in" filter="wipe(down)">
                                      <p:cBhvr>
                                        <p:cTn id="37" dur="500"/>
                                        <p:tgtEl>
                                          <p:spTgt spid="12">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graphicEl>
                                              <a:chart seriesIdx="-4" categoryIdx="6" bldStep="category"/>
                                            </p:graphicEl>
                                          </p:spTgt>
                                        </p:tgtEl>
                                        <p:attrNameLst>
                                          <p:attrName>style.visibility</p:attrName>
                                        </p:attrNameLst>
                                      </p:cBhvr>
                                      <p:to>
                                        <p:strVal val="visible"/>
                                      </p:to>
                                    </p:set>
                                    <p:animEffect transition="in" filter="wipe(down)">
                                      <p:cBhvr>
                                        <p:cTn id="42" dur="500"/>
                                        <p:tgtEl>
                                          <p:spTgt spid="12">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graphicEl>
                                              <a:chart seriesIdx="-4" categoryIdx="7" bldStep="category"/>
                                            </p:graphicEl>
                                          </p:spTgt>
                                        </p:tgtEl>
                                        <p:attrNameLst>
                                          <p:attrName>style.visibility</p:attrName>
                                        </p:attrNameLst>
                                      </p:cBhvr>
                                      <p:to>
                                        <p:strVal val="visible"/>
                                      </p:to>
                                    </p:set>
                                    <p:animEffect transition="in" filter="wipe(down)">
                                      <p:cBhvr>
                                        <p:cTn id="47" dur="500"/>
                                        <p:tgtEl>
                                          <p:spTgt spid="12">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graphicEl>
                                              <a:chart seriesIdx="-4" categoryIdx="8" bldStep="category"/>
                                            </p:graphicEl>
                                          </p:spTgt>
                                        </p:tgtEl>
                                        <p:attrNameLst>
                                          <p:attrName>style.visibility</p:attrName>
                                        </p:attrNameLst>
                                      </p:cBhvr>
                                      <p:to>
                                        <p:strVal val="visible"/>
                                      </p:to>
                                    </p:set>
                                    <p:animEffect transition="in" filter="wipe(down)">
                                      <p:cBhvr>
                                        <p:cTn id="52" dur="500"/>
                                        <p:tgtEl>
                                          <p:spTgt spid="12">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graphicEl>
                                              <a:chart seriesIdx="-4" categoryIdx="9" bldStep="category"/>
                                            </p:graphicEl>
                                          </p:spTgt>
                                        </p:tgtEl>
                                        <p:attrNameLst>
                                          <p:attrName>style.visibility</p:attrName>
                                        </p:attrNameLst>
                                      </p:cBhvr>
                                      <p:to>
                                        <p:strVal val="visible"/>
                                      </p:to>
                                    </p:set>
                                    <p:animEffect transition="in" filter="wipe(down)">
                                      <p:cBhvr>
                                        <p:cTn id="57" dur="500"/>
                                        <p:tgtEl>
                                          <p:spTgt spid="12">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category"/>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078875"/>
            <a:ext cx="7886700" cy="976072"/>
          </a:xfrm>
        </p:spPr>
        <p:txBody>
          <a:bodyPr/>
          <a:lstStyle/>
          <a:p>
            <a:r>
              <a:rPr lang="en-US" dirty="0" smtClean="0"/>
              <a:t>To wrap up</a:t>
            </a:r>
            <a:r>
              <a:rPr lang="mr-IN" dirty="0" smtClean="0"/>
              <a:t>…</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53</a:t>
            </a:fld>
            <a:endParaRPr lang="en-US"/>
          </a:p>
        </p:txBody>
      </p:sp>
    </p:spTree>
    <p:extLst>
      <p:ext uri="{BB962C8B-B14F-4D97-AF65-F5344CB8AC3E}">
        <p14:creationId xmlns:p14="http://schemas.microsoft.com/office/powerpoint/2010/main" val="3010638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89"/>
          <p:cNvGrpSpPr>
            <a:grpSpLocks/>
          </p:cNvGrpSpPr>
          <p:nvPr/>
        </p:nvGrpSpPr>
        <p:grpSpPr bwMode="auto">
          <a:xfrm>
            <a:off x="1663700" y="876300"/>
            <a:ext cx="2187575" cy="5770563"/>
            <a:chOff x="56286" y="168437"/>
            <a:chExt cx="2576098" cy="6436236"/>
          </a:xfrm>
        </p:grpSpPr>
        <p:grpSp>
          <p:nvGrpSpPr>
            <p:cNvPr id="33850" name="Group 88"/>
            <p:cNvGrpSpPr>
              <a:grpSpLocks/>
            </p:cNvGrpSpPr>
            <p:nvPr/>
          </p:nvGrpSpPr>
          <p:grpSpPr bwMode="auto">
            <a:xfrm>
              <a:off x="56286" y="168437"/>
              <a:ext cx="2576098" cy="6436236"/>
              <a:chOff x="56286" y="168437"/>
              <a:chExt cx="2576098" cy="6436237"/>
            </a:xfrm>
          </p:grpSpPr>
          <p:sp>
            <p:nvSpPr>
              <p:cNvPr id="69" name="Rectangle 68"/>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aphicFrame>
            <p:nvGraphicFramePr>
              <p:cNvPr id="70" name="Diagram 69"/>
              <p:cNvGraphicFramePr/>
              <p:nvPr>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68" name="TextBox 67"/>
            <p:cNvSpPr txBox="1"/>
            <p:nvPr/>
          </p:nvSpPr>
          <p:spPr>
            <a:xfrm>
              <a:off x="611822" y="188115"/>
              <a:ext cx="1584070" cy="370596"/>
            </a:xfrm>
            <a:prstGeom prst="rect">
              <a:avLst/>
            </a:prstGeom>
            <a:solidFill>
              <a:schemeClr val="bg1">
                <a:lumMod val="85000"/>
              </a:schemeClr>
            </a:solidFill>
          </p:spPr>
          <p:txBody>
            <a:bodyPr>
              <a:spAutoFit/>
            </a:bodyPr>
            <a:lstStyle/>
            <a:p>
              <a:pPr eaLnBrk="1" hangingPunct="1">
                <a:defRPr/>
              </a:pPr>
              <a:r>
                <a:rPr lang="en-ZA" b="1">
                  <a:latin typeface="Calibri" panose="020F0502020204030204" pitchFamily="34" charset="0"/>
                  <a:ea typeface="+mn-ea"/>
                  <a:cs typeface="Arial" pitchFamily="34" charset="0"/>
                </a:rPr>
                <a:t>Labour Market</a:t>
              </a:r>
            </a:p>
          </p:txBody>
        </p:sp>
      </p:grpSp>
      <p:sp>
        <p:nvSpPr>
          <p:cNvPr id="98" name="Freeform 97"/>
          <p:cNvSpPr/>
          <p:nvPr/>
        </p:nvSpPr>
        <p:spPr>
          <a:xfrm>
            <a:off x="3239030" y="1565800"/>
            <a:ext cx="1102784" cy="31856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nvGrpSpPr>
          <p:cNvPr id="2" name="Group 106"/>
          <p:cNvGrpSpPr/>
          <p:nvPr/>
        </p:nvGrpSpPr>
        <p:grpSpPr>
          <a:xfrm rot="16200000">
            <a:off x="1628798" y="3281745"/>
            <a:ext cx="4485995" cy="272996"/>
            <a:chOff x="1712958" y="2854897"/>
            <a:chExt cx="4843887" cy="1007054"/>
          </a:xfrm>
          <a:solidFill>
            <a:schemeClr val="bg1">
              <a:lumMod val="65000"/>
            </a:schemeClr>
          </a:solidFill>
        </p:grpSpPr>
        <p:sp>
          <p:nvSpPr>
            <p:cNvPr id="108" name="Freeform 107"/>
            <p:cNvSpPr/>
            <p:nvPr/>
          </p:nvSpPr>
          <p:spPr>
            <a:xfrm>
              <a:off x="1712958" y="2854897"/>
              <a:ext cx="1430464"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Quality</a:t>
              </a:r>
            </a:p>
          </p:txBody>
        </p:sp>
        <p:sp>
          <p:nvSpPr>
            <p:cNvPr id="112" name="Freeform 111"/>
            <p:cNvSpPr/>
            <p:nvPr/>
          </p:nvSpPr>
          <p:spPr>
            <a:xfrm>
              <a:off x="4955455" y="2901117"/>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Type</a:t>
              </a:r>
            </a:p>
          </p:txBody>
        </p:sp>
      </p:grpSp>
      <p:sp>
        <p:nvSpPr>
          <p:cNvPr id="33795" name="Slide Number Placeholder 3"/>
          <p:cNvSpPr>
            <a:spLocks noGrp="1"/>
          </p:cNvSpPr>
          <p:nvPr>
            <p:ph type="sldNum" sz="quarter" idx="12"/>
          </p:nvPr>
        </p:nvSpPr>
        <p:spPr bwMode="auto">
          <a:xfrm>
            <a:off x="6768525" y="6383328"/>
            <a:ext cx="1746825" cy="33814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83F6FFBA-A380-0C44-A22E-3329F52657BD}" type="slidenum">
              <a:rPr lang="en-ZA" altLang="x-none" sz="1200">
                <a:solidFill>
                  <a:srgbClr val="898989"/>
                </a:solidFill>
              </a:rPr>
              <a:pPr>
                <a:spcBef>
                  <a:spcPct val="0"/>
                </a:spcBef>
                <a:buFontTx/>
                <a:buNone/>
              </a:pPr>
              <a:t>54</a:t>
            </a:fld>
            <a:endParaRPr lang="en-ZA" altLang="x-none" sz="1200">
              <a:solidFill>
                <a:srgbClr val="898989"/>
              </a:solidFill>
            </a:endParaRPr>
          </a:p>
        </p:txBody>
      </p:sp>
      <p:sp>
        <p:nvSpPr>
          <p:cNvPr id="54" name="Rectangle 53"/>
          <p:cNvSpPr/>
          <p:nvPr/>
        </p:nvSpPr>
        <p:spPr>
          <a:xfrm>
            <a:off x="6548589" y="985569"/>
            <a:ext cx="2322361" cy="16084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nvGrpSpPr>
          <p:cNvPr id="3" name="Group 117"/>
          <p:cNvGrpSpPr>
            <a:grpSpLocks/>
          </p:cNvGrpSpPr>
          <p:nvPr/>
        </p:nvGrpSpPr>
        <p:grpSpPr bwMode="auto">
          <a:xfrm>
            <a:off x="7452100" y="959115"/>
            <a:ext cx="1252162" cy="1296723"/>
            <a:chOff x="7229076" y="856066"/>
            <a:chExt cx="1475600" cy="1399948"/>
          </a:xfrm>
          <a:solidFill>
            <a:srgbClr val="92D050"/>
          </a:solidFill>
        </p:grpSpPr>
        <p:sp>
          <p:nvSpPr>
            <p:cNvPr id="13" name="Freeform 12"/>
            <p:cNvSpPr/>
            <p:nvPr/>
          </p:nvSpPr>
          <p:spPr>
            <a:xfrm rot="18252152">
              <a:off x="7391481"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eaLnBrk="1" hangingPunct="1">
                <a:lnSpc>
                  <a:spcPct val="90000"/>
                </a:lnSpc>
                <a:spcAft>
                  <a:spcPct val="35000"/>
                </a:spcAft>
                <a:defRPr/>
              </a:pPr>
              <a:endParaRPr lang="en-ZA" sz="4700"/>
            </a:p>
          </p:txBody>
        </p:sp>
        <p:sp>
          <p:nvSpPr>
            <p:cNvPr id="16" name="Circular Arrow 15"/>
            <p:cNvSpPr/>
            <p:nvPr/>
          </p:nvSpPr>
          <p:spPr>
            <a:xfrm rot="18252152">
              <a:off x="7266902" y="818240"/>
              <a:ext cx="1399948" cy="1475600"/>
            </a:xfrm>
            <a:prstGeom prst="circularArrow">
              <a:avLst>
                <a:gd name="adj1" fmla="val 4687"/>
                <a:gd name="adj2" fmla="val 299029"/>
                <a:gd name="adj3" fmla="val 2523572"/>
                <a:gd name="adj4" fmla="val 15845412"/>
                <a:gd name="adj5" fmla="val 5469"/>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9" name="TextBox 19"/>
            <p:cNvSpPr txBox="1">
              <a:spLocks noChangeArrowheads="1"/>
            </p:cNvSpPr>
            <p:nvPr/>
          </p:nvSpPr>
          <p:spPr bwMode="auto">
            <a:xfrm>
              <a:off x="7563436" y="1279415"/>
              <a:ext cx="778180" cy="5846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900" b="1">
                  <a:solidFill>
                    <a:schemeClr val="bg1"/>
                  </a:solidFill>
                </a:rPr>
                <a:t>High SES background</a:t>
              </a:r>
            </a:p>
            <a:p>
              <a:pPr algn="ctr" eaLnBrk="1" hangingPunct="1">
                <a:spcBef>
                  <a:spcPct val="0"/>
                </a:spcBef>
                <a:buFontTx/>
                <a:buNone/>
              </a:pPr>
              <a:r>
                <a:rPr lang="en-ZA" altLang="x-none" sz="900" b="1" dirty="0">
                  <a:solidFill>
                    <a:schemeClr val="bg1"/>
                  </a:solidFill>
                </a:rPr>
                <a:t>+</a:t>
              </a:r>
              <a:r>
                <a:rPr lang="en-ZA" altLang="x-none" sz="1400" b="1" dirty="0">
                  <a:solidFill>
                    <a:schemeClr val="bg1"/>
                  </a:solidFill>
                </a:rPr>
                <a:t>ECD</a:t>
              </a:r>
              <a:endParaRPr lang="en-ZA" altLang="x-none" sz="900" b="1" dirty="0">
                <a:solidFill>
                  <a:schemeClr val="bg1"/>
                </a:solidFill>
              </a:endParaRPr>
            </a:p>
          </p:txBody>
        </p:sp>
      </p:grpSp>
      <p:grpSp>
        <p:nvGrpSpPr>
          <p:cNvPr id="5" name="Group 118"/>
          <p:cNvGrpSpPr>
            <a:grpSpLocks/>
          </p:cNvGrpSpPr>
          <p:nvPr/>
        </p:nvGrpSpPr>
        <p:grpSpPr bwMode="auto">
          <a:xfrm>
            <a:off x="6819441" y="1595454"/>
            <a:ext cx="909805" cy="940932"/>
            <a:chOff x="6531207" y="1507437"/>
            <a:chExt cx="1072116" cy="1017150"/>
          </a:xfrm>
          <a:solidFill>
            <a:srgbClr val="92D050"/>
          </a:solidFill>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eaLnBrk="1" hangingPunct="1">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6" name="TextBox 22"/>
            <p:cNvSpPr txBox="1">
              <a:spLocks noChangeArrowheads="1"/>
            </p:cNvSpPr>
            <p:nvPr/>
          </p:nvSpPr>
          <p:spPr bwMode="auto">
            <a:xfrm>
              <a:off x="6878805" y="1768548"/>
              <a:ext cx="562020"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700" b="1">
                  <a:solidFill>
                    <a:schemeClr val="bg1"/>
                  </a:solidFill>
                </a:rPr>
                <a:t>High quality primary school</a:t>
              </a:r>
            </a:p>
          </p:txBody>
        </p:sp>
      </p:grpSp>
      <p:grpSp>
        <p:nvGrpSpPr>
          <p:cNvPr id="6" name="Group 119"/>
          <p:cNvGrpSpPr>
            <a:grpSpLocks/>
          </p:cNvGrpSpPr>
          <p:nvPr/>
        </p:nvGrpSpPr>
        <p:grpSpPr bwMode="auto">
          <a:xfrm>
            <a:off x="6677736" y="957307"/>
            <a:ext cx="981241" cy="1015914"/>
            <a:chOff x="6300826" y="800453"/>
            <a:chExt cx="1155957" cy="1096692"/>
          </a:xfrm>
          <a:solidFill>
            <a:srgbClr val="92D050"/>
          </a:solidFill>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eaLnBrk="1" hangingPunct="1">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3" name="TextBox 23"/>
            <p:cNvSpPr txBox="1">
              <a:spLocks noChangeArrowheads="1"/>
            </p:cNvSpPr>
            <p:nvPr/>
          </p:nvSpPr>
          <p:spPr bwMode="auto">
            <a:xfrm>
              <a:off x="6608729" y="1084597"/>
              <a:ext cx="562020"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700" b="1" dirty="0">
                  <a:solidFill>
                    <a:schemeClr val="bg1"/>
                  </a:solidFill>
                </a:rPr>
                <a:t>High quality </a:t>
              </a:r>
              <a:r>
                <a:rPr lang="en-ZA" altLang="x-none" sz="700" b="1" dirty="0" err="1">
                  <a:solidFill>
                    <a:schemeClr val="bg1"/>
                  </a:solidFill>
                </a:rPr>
                <a:t>secondaryschool</a:t>
              </a:r>
              <a:endParaRPr lang="en-ZA" altLang="x-none" sz="700" b="1" dirty="0">
                <a:solidFill>
                  <a:schemeClr val="bg1"/>
                </a:solidFill>
              </a:endParaRPr>
            </a:p>
          </p:txBody>
        </p:sp>
      </p:grpSp>
      <p:sp>
        <p:nvSpPr>
          <p:cNvPr id="55" name="Rectangle 54"/>
          <p:cNvSpPr/>
          <p:nvPr/>
        </p:nvSpPr>
        <p:spPr>
          <a:xfrm>
            <a:off x="5028444" y="2907240"/>
            <a:ext cx="3844094" cy="28918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45" name="Circular Arrow 44"/>
          <p:cNvSpPr/>
          <p:nvPr/>
        </p:nvSpPr>
        <p:spPr>
          <a:xfrm rot="18252152">
            <a:off x="6243638" y="3106917"/>
            <a:ext cx="2368503" cy="2206446"/>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761276" y="3282867"/>
            <a:ext cx="1723912" cy="1849520"/>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eaLnBrk="1" hangingPunct="1">
                <a:lnSpc>
                  <a:spcPct val="90000"/>
                </a:lnSpc>
                <a:spcAft>
                  <a:spcPct val="35000"/>
                </a:spcAft>
                <a:defRPr/>
              </a:pPr>
              <a:endParaRPr lang="en-ZA" sz="4700"/>
            </a:p>
          </p:txBody>
        </p:sp>
        <p:sp>
          <p:nvSpPr>
            <p:cNvPr id="33840" name="TextBox 38"/>
            <p:cNvSpPr txBox="1">
              <a:spLocks noChangeArrowheads="1"/>
            </p:cNvSpPr>
            <p:nvPr/>
          </p:nvSpPr>
          <p:spPr bwMode="auto">
            <a:xfrm>
              <a:off x="6802557" y="3808808"/>
              <a:ext cx="1429283" cy="63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600" b="1">
                  <a:solidFill>
                    <a:schemeClr val="bg1"/>
                  </a:solidFill>
                </a:rPr>
                <a:t>Low SES background</a:t>
              </a:r>
            </a:p>
          </p:txBody>
        </p:sp>
      </p:grpSp>
      <p:grpSp>
        <p:nvGrpSpPr>
          <p:cNvPr id="8" name="Group 116"/>
          <p:cNvGrpSpPr>
            <a:grpSpLocks/>
          </p:cNvGrpSpPr>
          <p:nvPr/>
        </p:nvGrpSpPr>
        <p:grpSpPr bwMode="auto">
          <a:xfrm>
            <a:off x="5449906" y="4030314"/>
            <a:ext cx="1603952" cy="1720142"/>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3836" name="Group 113"/>
            <p:cNvGrpSpPr>
              <a:grpSpLocks/>
            </p:cNvGrpSpPr>
            <p:nvPr/>
          </p:nvGrpSpPr>
          <p:grpSpPr bwMode="auto">
            <a:xfrm>
              <a:off x="5299307" y="4168241"/>
              <a:ext cx="1475914" cy="1452941"/>
              <a:chOff x="5299307" y="4168241"/>
              <a:chExt cx="1475914" cy="145294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eaLnBrk="1" hangingPunct="1">
                  <a:lnSpc>
                    <a:spcPct val="90000"/>
                  </a:lnSpc>
                  <a:spcAft>
                    <a:spcPct val="35000"/>
                  </a:spcAft>
                  <a:defRPr/>
                </a:pPr>
                <a:endParaRPr lang="en-ZA" sz="2800"/>
              </a:p>
            </p:txBody>
          </p:sp>
          <p:sp>
            <p:nvSpPr>
              <p:cNvPr id="33838" name="TextBox 39"/>
              <p:cNvSpPr txBox="1">
                <a:spLocks noChangeArrowheads="1"/>
              </p:cNvSpPr>
              <p:nvPr/>
            </p:nvSpPr>
            <p:spPr bwMode="auto">
              <a:xfrm>
                <a:off x="5547632" y="4534854"/>
                <a:ext cx="990001" cy="83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100" b="1" dirty="0">
                    <a:solidFill>
                      <a:schemeClr val="bg1"/>
                    </a:solidFill>
                  </a:rPr>
                  <a:t>Low quality primary school</a:t>
                </a:r>
              </a:p>
            </p:txBody>
          </p:sp>
        </p:grpSp>
      </p:grpSp>
      <p:grpSp>
        <p:nvGrpSpPr>
          <p:cNvPr id="10" name="Group 115"/>
          <p:cNvGrpSpPr>
            <a:grpSpLocks/>
          </p:cNvGrpSpPr>
          <p:nvPr/>
        </p:nvGrpSpPr>
        <p:grpSpPr bwMode="auto">
          <a:xfrm>
            <a:off x="5131694" y="2945120"/>
            <a:ext cx="1729304" cy="1855401"/>
            <a:chOff x="4571758" y="2670835"/>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3832" name="Group 114"/>
            <p:cNvGrpSpPr>
              <a:grpSpLocks/>
            </p:cNvGrpSpPr>
            <p:nvPr/>
          </p:nvGrpSpPr>
          <p:grpSpPr bwMode="auto">
            <a:xfrm>
              <a:off x="4744750" y="2781945"/>
              <a:ext cx="1772765" cy="1742830"/>
              <a:chOff x="4744750" y="2781945"/>
              <a:chExt cx="1772765" cy="1742830"/>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eaLnBrk="1" hangingPunct="1">
                  <a:lnSpc>
                    <a:spcPct val="90000"/>
                  </a:lnSpc>
                  <a:spcAft>
                    <a:spcPct val="35000"/>
                  </a:spcAft>
                  <a:defRPr/>
                </a:pPr>
                <a:endParaRPr lang="en-ZA" sz="3100"/>
              </a:p>
            </p:txBody>
          </p:sp>
          <p:sp>
            <p:nvSpPr>
              <p:cNvPr id="33834" name="TextBox 40"/>
              <p:cNvSpPr txBox="1">
                <a:spLocks noChangeArrowheads="1"/>
              </p:cNvSpPr>
              <p:nvPr/>
            </p:nvSpPr>
            <p:spPr bwMode="auto">
              <a:xfrm>
                <a:off x="5157569" y="3213756"/>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200" b="1">
                    <a:solidFill>
                      <a:schemeClr val="bg1"/>
                    </a:solidFill>
                  </a:rPr>
                  <a:t>Low quality secondary</a:t>
                </a:r>
              </a:p>
              <a:p>
                <a:pPr algn="ctr" eaLnBrk="1" hangingPunct="1">
                  <a:spcBef>
                    <a:spcPct val="0"/>
                  </a:spcBef>
                  <a:buFontTx/>
                  <a:buNone/>
                </a:pPr>
                <a:r>
                  <a:rPr lang="en-ZA" altLang="x-none" sz="1200" b="1" dirty="0">
                    <a:solidFill>
                      <a:schemeClr val="bg1"/>
                    </a:solidFill>
                  </a:rPr>
                  <a:t>schoo</a:t>
                </a:r>
                <a:r>
                  <a:rPr lang="en-ZA" altLang="x-none" sz="1400" b="1" dirty="0">
                    <a:solidFill>
                      <a:schemeClr val="bg1"/>
                    </a:solidFill>
                  </a:rPr>
                  <a:t>l</a:t>
                </a:r>
              </a:p>
            </p:txBody>
          </p:sp>
        </p:grpSp>
      </p:grpSp>
      <p:grpSp>
        <p:nvGrpSpPr>
          <p:cNvPr id="12" name="Group 52"/>
          <p:cNvGrpSpPr>
            <a:grpSpLocks/>
          </p:cNvGrpSpPr>
          <p:nvPr/>
        </p:nvGrpSpPr>
        <p:grpSpPr bwMode="auto">
          <a:xfrm>
            <a:off x="8156258" y="2314040"/>
            <a:ext cx="917892" cy="610135"/>
            <a:chOff x="1445059" y="821184"/>
            <a:chExt cx="2985757" cy="2005038"/>
          </a:xfrm>
        </p:grpSpPr>
        <p:grpSp>
          <p:nvGrpSpPr>
            <p:cNvPr id="33827"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27591" y="3133267"/>
                <a:ext cx="1710151"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51" name="Freeform 50"/>
              <p:cNvSpPr/>
              <p:nvPr/>
            </p:nvSpPr>
            <p:spPr>
              <a:xfrm>
                <a:off x="3016551" y="3133267"/>
                <a:ext cx="1481603"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eaLnBrk="1" hangingPunct="1">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eaLnBrk="1" hangingPunct="1">
                <a:defRPr/>
              </a:pPr>
              <a:r>
                <a:rPr lang="en-ZA" sz="1050" b="1">
                  <a:solidFill>
                    <a:srgbClr val="C00000"/>
                  </a:solidFill>
                  <a:latin typeface="Calibri" panose="020F0502020204030204" pitchFamily="34" charset="0"/>
                  <a:ea typeface="+mn-ea"/>
                  <a:cs typeface="Arial" pitchFamily="34" charset="0"/>
                </a:rPr>
                <a:t>Unequal society</a:t>
              </a:r>
            </a:p>
          </p:txBody>
        </p:sp>
      </p:grpSp>
      <p:sp>
        <p:nvSpPr>
          <p:cNvPr id="58" name="Freeform 57"/>
          <p:cNvSpPr/>
          <p:nvPr/>
        </p:nvSpPr>
        <p:spPr>
          <a:xfrm>
            <a:off x="5805962" y="2003241"/>
            <a:ext cx="739987" cy="34787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rgbClr val="7030A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r>
              <a:rPr lang="en-ZA" sz="2300" dirty="0" smtClean="0"/>
              <a:t>?</a:t>
            </a:r>
            <a:endParaRPr lang="en-ZA" sz="2300" dirty="0"/>
          </a:p>
        </p:txBody>
      </p:sp>
      <p:sp>
        <p:nvSpPr>
          <p:cNvPr id="77" name="TextBox 76"/>
          <p:cNvSpPr txBox="1"/>
          <p:nvPr/>
        </p:nvSpPr>
        <p:spPr>
          <a:xfrm>
            <a:off x="330968" y="1102898"/>
            <a:ext cx="1388295" cy="1708160"/>
          </a:xfrm>
          <a:prstGeom prst="rect">
            <a:avLst/>
          </a:prstGeom>
          <a:solidFill>
            <a:schemeClr val="accent3">
              <a:lumMod val="60000"/>
              <a:lumOff val="40000"/>
            </a:schemeClr>
          </a:solidFill>
        </p:spPr>
        <p:txBody>
          <a:bodyPr wrap="square">
            <a:spAutoFit/>
          </a:bodyPr>
          <a:lstStyle/>
          <a:p>
            <a:pPr algn="ctr" eaLnBrk="1" hangingPunct="1">
              <a:defRPr/>
            </a:pPr>
            <a:r>
              <a:rPr lang="en-ZA" sz="1100" b="1" dirty="0">
                <a:latin typeface="Calibri" panose="020F0502020204030204" pitchFamily="34" charset="0"/>
                <a:ea typeface="+mn-ea"/>
                <a:cs typeface="Arial" pitchFamily="34" charset="0"/>
              </a:rPr>
              <a:t>High productivity jobs and incomes (17%)</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Mainly professional, managerial &amp; skilled jobs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Requires graduates, good quality matric or good vocational skills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Historically mainly white</a:t>
            </a:r>
            <a:endParaRPr lang="en-ZA" sz="800" dirty="0">
              <a:latin typeface="Calibri" panose="020F0502020204030204" pitchFamily="34" charset="0"/>
              <a:ea typeface="+mn-ea"/>
              <a:cs typeface="Arial" pitchFamily="34" charset="0"/>
            </a:endParaRPr>
          </a:p>
        </p:txBody>
      </p:sp>
      <p:sp>
        <p:nvSpPr>
          <p:cNvPr id="92" name="TextBox 91"/>
          <p:cNvSpPr txBox="1"/>
          <p:nvPr/>
        </p:nvSpPr>
        <p:spPr>
          <a:xfrm>
            <a:off x="276753" y="3809469"/>
            <a:ext cx="1386947" cy="1261884"/>
          </a:xfrm>
          <a:prstGeom prst="rect">
            <a:avLst/>
          </a:prstGeom>
          <a:solidFill>
            <a:schemeClr val="accent2">
              <a:lumMod val="60000"/>
              <a:lumOff val="40000"/>
            </a:schemeClr>
          </a:solidFill>
        </p:spPr>
        <p:txBody>
          <a:bodyPr wrap="square">
            <a:spAutoFit/>
          </a:bodyPr>
          <a:lstStyle/>
          <a:p>
            <a:pPr algn="ctr" eaLnBrk="1" hangingPunct="1">
              <a:defRPr/>
            </a:pPr>
            <a:r>
              <a:rPr lang="en-ZA" sz="1100" b="1" dirty="0">
                <a:latin typeface="Calibri" panose="020F0502020204030204" pitchFamily="34" charset="0"/>
                <a:ea typeface="+mn-ea"/>
                <a:cs typeface="Arial" pitchFamily="34" charset="0"/>
              </a:rPr>
              <a:t>Low productivity jobs &amp; incomes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Often manual or low skill jobs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Limited or low quality education</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Minimum wage can exceed productivity</a:t>
            </a:r>
            <a:endParaRPr lang="en-ZA" sz="800" dirty="0">
              <a:latin typeface="Calibri" panose="020F0502020204030204" pitchFamily="34" charset="0"/>
              <a:ea typeface="+mn-ea"/>
              <a:cs typeface="Arial" pitchFamily="34" charset="0"/>
            </a:endParaRPr>
          </a:p>
        </p:txBody>
      </p:sp>
      <p:sp>
        <p:nvSpPr>
          <p:cNvPr id="74" name="Freeform 73"/>
          <p:cNvSpPr/>
          <p:nvPr/>
        </p:nvSpPr>
        <p:spPr>
          <a:xfrm>
            <a:off x="4212126" y="4979098"/>
            <a:ext cx="595754" cy="29404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94" name="Freeform 93"/>
          <p:cNvSpPr/>
          <p:nvPr/>
        </p:nvSpPr>
        <p:spPr>
          <a:xfrm>
            <a:off x="4212126" y="3511089"/>
            <a:ext cx="595754" cy="29404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95" name="Rectangle 94"/>
          <p:cNvSpPr/>
          <p:nvPr/>
        </p:nvSpPr>
        <p:spPr>
          <a:xfrm>
            <a:off x="4339812" y="981333"/>
            <a:ext cx="670840" cy="16725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ZA" sz="1600" b="1" dirty="0" err="1" smtClean="0">
                <a:solidFill>
                  <a:srgbClr val="FF0000"/>
                </a:solidFill>
              </a:rPr>
              <a:t>Uni</a:t>
            </a:r>
            <a:endParaRPr lang="en-ZA" sz="1600" b="1" dirty="0" smtClean="0">
              <a:solidFill>
                <a:srgbClr val="FF0000"/>
              </a:solidFill>
            </a:endParaRPr>
          </a:p>
          <a:p>
            <a:pPr algn="ctr" eaLnBrk="1" hangingPunct="1">
              <a:defRPr/>
            </a:pPr>
            <a:r>
              <a:rPr lang="en-ZA" sz="1600" b="1" dirty="0" smtClean="0">
                <a:solidFill>
                  <a:schemeClr val="tx1"/>
                </a:solidFill>
              </a:rPr>
              <a:t>&amp; </a:t>
            </a:r>
          </a:p>
          <a:p>
            <a:pPr algn="ctr" eaLnBrk="1" hangingPunct="1">
              <a:defRPr/>
            </a:pPr>
            <a:r>
              <a:rPr lang="en-ZA" sz="1600" b="1" dirty="0" smtClean="0">
                <a:solidFill>
                  <a:srgbClr val="7030A0"/>
                </a:solidFill>
              </a:rPr>
              <a:t>FET</a:t>
            </a:r>
            <a:endParaRPr lang="en-ZA" sz="1600" b="1" dirty="0">
              <a:solidFill>
                <a:srgbClr val="7030A0"/>
              </a:solidFill>
            </a:endParaRPr>
          </a:p>
          <a:p>
            <a:pPr algn="ctr" eaLnBrk="1" hangingPunct="1">
              <a:defRPr/>
            </a:pPr>
            <a:endParaRPr lang="en-ZA" sz="800" b="1" dirty="0">
              <a:solidFill>
                <a:schemeClr val="tx1"/>
              </a:solidFill>
            </a:endParaRPr>
          </a:p>
        </p:txBody>
      </p:sp>
      <p:grpSp>
        <p:nvGrpSpPr>
          <p:cNvPr id="22" name="Group 129"/>
          <p:cNvGrpSpPr>
            <a:grpSpLocks/>
          </p:cNvGrpSpPr>
          <p:nvPr/>
        </p:nvGrpSpPr>
        <p:grpSpPr bwMode="auto">
          <a:xfrm>
            <a:off x="204112" y="2728157"/>
            <a:ext cx="1467526" cy="1005031"/>
            <a:chOff x="-50414" y="2462489"/>
            <a:chExt cx="1728892" cy="1085031"/>
          </a:xfrm>
        </p:grpSpPr>
        <p:sp>
          <p:nvSpPr>
            <p:cNvPr id="96" name="TextBox 95"/>
            <p:cNvSpPr txBox="1"/>
            <p:nvPr/>
          </p:nvSpPr>
          <p:spPr>
            <a:xfrm>
              <a:off x="309697" y="2617150"/>
              <a:ext cx="1368781" cy="930370"/>
            </a:xfrm>
            <a:prstGeom prst="rect">
              <a:avLst/>
            </a:prstGeom>
            <a:solidFill>
              <a:schemeClr val="accent1">
                <a:lumMod val="60000"/>
                <a:lumOff val="40000"/>
              </a:schemeClr>
            </a:solidFill>
          </p:spPr>
          <p:txBody>
            <a:bodyPr>
              <a:spAutoFit/>
            </a:bodyPr>
            <a:lstStyle/>
            <a:p>
              <a:pPr marL="171450" indent="-171450" eaLnBrk="1" hangingPunct="1">
                <a:buFont typeface="Arial" pitchFamily="34" charset="0"/>
                <a:buChar char="•"/>
                <a:defRPr/>
              </a:pPr>
              <a:r>
                <a:rPr lang="en-ZA" sz="1000" dirty="0">
                  <a:latin typeface="Calibri" panose="020F0502020204030204" pitchFamily="34" charset="0"/>
                  <a:ea typeface="+mn-ea"/>
                  <a:cs typeface="Arial" pitchFamily="34" charset="0"/>
                </a:rPr>
                <a:t>Vocational </a:t>
              </a:r>
              <a:r>
                <a:rPr lang="en-ZA" sz="1000" dirty="0" smtClean="0">
                  <a:latin typeface="Calibri" panose="020F0502020204030204" pitchFamily="34" charset="0"/>
                  <a:ea typeface="+mn-ea"/>
                  <a:cs typeface="Arial" pitchFamily="34" charset="0"/>
                </a:rPr>
                <a:t>training</a:t>
              </a:r>
            </a:p>
            <a:p>
              <a:pPr marL="171450" indent="-171450" eaLnBrk="1" hangingPunct="1">
                <a:buFont typeface="Arial" pitchFamily="34" charset="0"/>
                <a:buChar char="•"/>
                <a:defRPr/>
              </a:pPr>
              <a:endParaRPr lang="en-ZA" sz="1000" dirty="0">
                <a:latin typeface="Calibri" panose="020F0502020204030204" pitchFamily="34" charset="0"/>
                <a:ea typeface="+mn-ea"/>
                <a:cs typeface="Arial" pitchFamily="34" charset="0"/>
              </a:endParaRPr>
            </a:p>
            <a:p>
              <a:pPr marL="171450" indent="-171450" eaLnBrk="1" hangingPunct="1">
                <a:buFont typeface="Arial" pitchFamily="34" charset="0"/>
                <a:buChar char="•"/>
                <a:defRPr/>
              </a:pPr>
              <a:r>
                <a:rPr lang="en-ZA" sz="1000" dirty="0">
                  <a:latin typeface="Calibri" panose="020F0502020204030204" pitchFamily="34" charset="0"/>
                  <a:ea typeface="+mn-ea"/>
                  <a:cs typeface="Arial" pitchFamily="34" charset="0"/>
                </a:rPr>
                <a:t>Affirmative action</a:t>
              </a:r>
            </a:p>
          </p:txBody>
        </p:sp>
        <p:sp>
          <p:nvSpPr>
            <p:cNvPr id="97" name="Freeform 96"/>
            <p:cNvSpPr/>
            <p:nvPr/>
          </p:nvSpPr>
          <p:spPr>
            <a:xfrm rot="5400000">
              <a:off x="-416997" y="2829072"/>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129" name="Rounded Rectangle 128"/>
          <p:cNvSpPr/>
          <p:nvPr/>
        </p:nvSpPr>
        <p:spPr>
          <a:xfrm>
            <a:off x="8422956" y="2840262"/>
            <a:ext cx="703582" cy="34108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r>
              <a:rPr lang="en-ZA" sz="1000" b="1" dirty="0">
                <a:solidFill>
                  <a:schemeClr val="tx1"/>
                </a:solidFill>
              </a:rPr>
              <a:t>Majority </a:t>
            </a:r>
            <a:r>
              <a:rPr lang="en-ZA" sz="1000" b="1" dirty="0" smtClean="0">
                <a:solidFill>
                  <a:schemeClr val="tx1"/>
                </a:solidFill>
              </a:rPr>
              <a:t>(75%)</a:t>
            </a:r>
            <a:endParaRPr lang="en-ZA" sz="1000" b="1" dirty="0">
              <a:solidFill>
                <a:schemeClr val="tx1"/>
              </a:solidFill>
            </a:endParaRPr>
          </a:p>
        </p:txBody>
      </p:sp>
      <p:sp>
        <p:nvSpPr>
          <p:cNvPr id="128" name="Rounded Rectangle 127"/>
          <p:cNvSpPr/>
          <p:nvPr/>
        </p:nvSpPr>
        <p:spPr>
          <a:xfrm>
            <a:off x="8388031" y="2097312"/>
            <a:ext cx="703582" cy="34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ZA" sz="1000" b="1" dirty="0">
                <a:solidFill>
                  <a:schemeClr val="tx1"/>
                </a:solidFill>
              </a:rPr>
              <a:t>Minority (</a:t>
            </a:r>
            <a:r>
              <a:rPr lang="en-ZA" sz="1000" b="1" dirty="0" smtClean="0">
                <a:solidFill>
                  <a:schemeClr val="tx1"/>
                </a:solidFill>
              </a:rPr>
              <a:t>25%)</a:t>
            </a:r>
            <a:endParaRPr lang="en-ZA" sz="1000" b="1" dirty="0">
              <a:solidFill>
                <a:schemeClr val="tx1"/>
              </a:solidFill>
            </a:endParaRPr>
          </a:p>
        </p:txBody>
      </p:sp>
      <p:grpSp>
        <p:nvGrpSpPr>
          <p:cNvPr id="24" name="Group 124"/>
          <p:cNvGrpSpPr>
            <a:grpSpLocks/>
          </p:cNvGrpSpPr>
          <p:nvPr/>
        </p:nvGrpSpPr>
        <p:grpSpPr bwMode="auto">
          <a:xfrm>
            <a:off x="6768525" y="2480062"/>
            <a:ext cx="1656338" cy="701288"/>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eaLnBrk="1" hangingPunct="1">
                <a:buFontTx/>
                <a:buChar char="-"/>
                <a:defRPr/>
              </a:pPr>
              <a:r>
                <a:rPr lang="en-ZA" sz="700">
                  <a:latin typeface="Calibri" panose="020F0502020204030204" pitchFamily="34" charset="0"/>
                  <a:ea typeface="+mn-ea"/>
                  <a:cs typeface="Arial" pitchFamily="34" charset="0"/>
                </a:rPr>
                <a:t>Big demand for good schools despite fees</a:t>
              </a:r>
            </a:p>
            <a:p>
              <a:pPr marL="171450" indent="-171450" eaLnBrk="1" hangingPunct="1">
                <a:buFontTx/>
                <a:buChar char="-"/>
                <a:defRPr/>
              </a:pPr>
              <a:r>
                <a:rPr lang="en-ZA" sz="700" dirty="0">
                  <a:latin typeface="Calibri" panose="020F0502020204030204"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33818" name="TextBox 1"/>
          <p:cNvSpPr txBox="1">
            <a:spLocks noChangeArrowheads="1"/>
          </p:cNvSpPr>
          <p:nvPr/>
        </p:nvSpPr>
        <p:spPr bwMode="auto">
          <a:xfrm>
            <a:off x="1602056" y="6568370"/>
            <a:ext cx="15269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400"/>
              <a:t> QLFS 2014</a:t>
            </a:r>
          </a:p>
        </p:txBody>
      </p:sp>
      <p:sp>
        <p:nvSpPr>
          <p:cNvPr id="131" name="Curved Up Arrow 130"/>
          <p:cNvSpPr/>
          <p:nvPr/>
        </p:nvSpPr>
        <p:spPr>
          <a:xfrm rot="10800000" flipH="1">
            <a:off x="3050507" y="87673"/>
            <a:ext cx="4459253" cy="1040480"/>
          </a:xfrm>
          <a:prstGeom prst="curvedUp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solidFill>
                <a:schemeClr val="tx1"/>
              </a:solidFill>
            </a:endParaRPr>
          </a:p>
        </p:txBody>
      </p:sp>
      <p:sp>
        <p:nvSpPr>
          <p:cNvPr id="132" name="Curved Up Arrow 131"/>
          <p:cNvSpPr/>
          <p:nvPr/>
        </p:nvSpPr>
        <p:spPr>
          <a:xfrm rot="20815970">
            <a:off x="3196564" y="5625731"/>
            <a:ext cx="5189543" cy="1192338"/>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solidFill>
                <a:schemeClr val="tx1"/>
              </a:solidFill>
            </a:endParaRPr>
          </a:p>
        </p:txBody>
      </p:sp>
      <p:grpSp>
        <p:nvGrpSpPr>
          <p:cNvPr id="19" name="Group 18"/>
          <p:cNvGrpSpPr/>
          <p:nvPr/>
        </p:nvGrpSpPr>
        <p:grpSpPr>
          <a:xfrm>
            <a:off x="5048387" y="949820"/>
            <a:ext cx="733024" cy="825568"/>
            <a:chOff x="5048387" y="949820"/>
            <a:chExt cx="733024" cy="825568"/>
          </a:xfrm>
        </p:grpSpPr>
        <p:sp>
          <p:nvSpPr>
            <p:cNvPr id="9" name="Trapezoid 8"/>
            <p:cNvSpPr/>
            <p:nvPr/>
          </p:nvSpPr>
          <p:spPr>
            <a:xfrm rot="16200000">
              <a:off x="5002115" y="996092"/>
              <a:ext cx="825568" cy="733024"/>
            </a:xfrm>
            <a:prstGeom prst="trapezoi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5160038" y="1173413"/>
              <a:ext cx="583814" cy="369332"/>
            </a:xfrm>
            <a:prstGeom prst="rect">
              <a:avLst/>
            </a:prstGeom>
            <a:noFill/>
          </p:spPr>
          <p:txBody>
            <a:bodyPr wrap="none" rtlCol="0">
              <a:spAutoFit/>
            </a:bodyPr>
            <a:lstStyle/>
            <a:p>
              <a:r>
                <a:rPr lang="en-US" dirty="0" smtClean="0"/>
                <a:t>13%</a:t>
              </a:r>
              <a:endParaRPr lang="en-US" dirty="0"/>
            </a:p>
          </p:txBody>
        </p:sp>
      </p:grpSp>
      <p:sp>
        <p:nvSpPr>
          <p:cNvPr id="20" name="Left Arrow 19"/>
          <p:cNvSpPr/>
          <p:nvPr/>
        </p:nvSpPr>
        <p:spPr>
          <a:xfrm>
            <a:off x="5830989" y="1036061"/>
            <a:ext cx="690008" cy="374313"/>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6%</a:t>
            </a:r>
            <a:endParaRPr lang="en-US" sz="1400" dirty="0">
              <a:solidFill>
                <a:schemeClr val="tx1"/>
              </a:solidFill>
            </a:endParaRPr>
          </a:p>
        </p:txBody>
      </p:sp>
      <p:grpSp>
        <p:nvGrpSpPr>
          <p:cNvPr id="21" name="Group 20"/>
          <p:cNvGrpSpPr/>
          <p:nvPr/>
        </p:nvGrpSpPr>
        <p:grpSpPr>
          <a:xfrm>
            <a:off x="5434521" y="2760167"/>
            <a:ext cx="404278" cy="784220"/>
            <a:chOff x="5434521" y="2760167"/>
            <a:chExt cx="404278" cy="784220"/>
          </a:xfrm>
        </p:grpSpPr>
        <p:sp>
          <p:nvSpPr>
            <p:cNvPr id="124" name="Freeform 123"/>
            <p:cNvSpPr/>
            <p:nvPr/>
          </p:nvSpPr>
          <p:spPr bwMode="auto">
            <a:xfrm rot="5004363">
              <a:off x="5244550" y="2973716"/>
              <a:ext cx="784220" cy="357122"/>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rgbClr val="FF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dirty="0"/>
            </a:p>
          </p:txBody>
        </p:sp>
        <p:sp>
          <p:nvSpPr>
            <p:cNvPr id="73" name="TextBox 72"/>
            <p:cNvSpPr txBox="1"/>
            <p:nvPr/>
          </p:nvSpPr>
          <p:spPr>
            <a:xfrm>
              <a:off x="5434521" y="2835166"/>
              <a:ext cx="404278" cy="307777"/>
            </a:xfrm>
            <a:prstGeom prst="rect">
              <a:avLst/>
            </a:prstGeom>
            <a:noFill/>
          </p:spPr>
          <p:txBody>
            <a:bodyPr wrap="none" rtlCol="0">
              <a:spAutoFit/>
            </a:bodyPr>
            <a:lstStyle/>
            <a:p>
              <a:r>
                <a:rPr lang="en-US" sz="1400" dirty="0"/>
                <a:t>7</a:t>
              </a:r>
              <a:r>
                <a:rPr lang="en-US" sz="1400" dirty="0" smtClean="0"/>
                <a:t>%</a:t>
              </a:r>
              <a:endParaRPr lang="en-US" sz="1400" dirty="0"/>
            </a:p>
          </p:txBody>
        </p:sp>
      </p:grpSp>
      <p:grpSp>
        <p:nvGrpSpPr>
          <p:cNvPr id="75" name="Group 74"/>
          <p:cNvGrpSpPr/>
          <p:nvPr/>
        </p:nvGrpSpPr>
        <p:grpSpPr>
          <a:xfrm>
            <a:off x="5048387" y="1799141"/>
            <a:ext cx="733024" cy="825568"/>
            <a:chOff x="5048387" y="949820"/>
            <a:chExt cx="733024" cy="825568"/>
          </a:xfrm>
        </p:grpSpPr>
        <p:sp>
          <p:nvSpPr>
            <p:cNvPr id="76" name="Trapezoid 75"/>
            <p:cNvSpPr/>
            <p:nvPr/>
          </p:nvSpPr>
          <p:spPr>
            <a:xfrm rot="16200000">
              <a:off x="5002115" y="996092"/>
              <a:ext cx="825568" cy="733024"/>
            </a:xfrm>
            <a:prstGeom prst="trapezoi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extBox 77"/>
            <p:cNvSpPr txBox="1"/>
            <p:nvPr/>
          </p:nvSpPr>
          <p:spPr>
            <a:xfrm>
              <a:off x="5160038" y="1173413"/>
              <a:ext cx="510076" cy="369332"/>
            </a:xfrm>
            <a:prstGeom prst="rect">
              <a:avLst/>
            </a:prstGeom>
            <a:noFill/>
          </p:spPr>
          <p:txBody>
            <a:bodyPr wrap="none" rtlCol="0">
              <a:spAutoFit/>
            </a:bodyPr>
            <a:lstStyle/>
            <a:p>
              <a:r>
                <a:rPr lang="en-US" dirty="0" smtClean="0"/>
                <a:t>? %</a:t>
              </a:r>
              <a:endParaRPr lang="en-US" dirty="0"/>
            </a:p>
          </p:txBody>
        </p:sp>
      </p:grpSp>
      <p:sp>
        <p:nvSpPr>
          <p:cNvPr id="79" name="Freeform 78"/>
          <p:cNvSpPr/>
          <p:nvPr/>
        </p:nvSpPr>
        <p:spPr>
          <a:xfrm rot="3296321">
            <a:off x="5742136" y="2787966"/>
            <a:ext cx="739987" cy="34787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rgbClr val="7030A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dirty="0"/>
          </a:p>
        </p:txBody>
      </p:sp>
    </p:spTree>
    <p:extLst>
      <p:ext uri="{BB962C8B-B14F-4D97-AF65-F5344CB8AC3E}">
        <p14:creationId xmlns:p14="http://schemas.microsoft.com/office/powerpoint/2010/main" val="4738264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5"/>
                                        </p:tgtEl>
                                        <p:attrNameLst>
                                          <p:attrName>style.visibility</p:attrName>
                                        </p:attrNameLst>
                                      </p:cBhvr>
                                      <p:to>
                                        <p:strVal val="visible"/>
                                      </p:to>
                                    </p:se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par>
                                <p:cTn id="51" presetID="22" presetClass="entr" presetSubtype="4"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down)">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wipe(down)">
                                      <p:cBhvr>
                                        <p:cTn id="58" dur="500"/>
                                        <p:tgtEl>
                                          <p:spTgt spid="58"/>
                                        </p:tgtEl>
                                      </p:cBhvr>
                                    </p:animEffect>
                                  </p:childTnLst>
                                </p:cTn>
                              </p:par>
                              <p:par>
                                <p:cTn id="59" presetID="22" presetClass="entr" presetSubtype="4" fill="hold" nodeType="with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wipe(down)">
                                      <p:cBhvr>
                                        <p:cTn id="61" dur="500"/>
                                        <p:tgtEl>
                                          <p:spTgt spid="75"/>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wipe(down)">
                                      <p:cBhvr>
                                        <p:cTn id="66" dur="500"/>
                                        <p:tgtEl>
                                          <p:spTgt spid="79"/>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98"/>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nodeType="afterEffect">
                                  <p:stCondLst>
                                    <p:cond delay="0"/>
                                  </p:stCondLst>
                                  <p:childTnLst>
                                    <p:set>
                                      <p:cBhvr>
                                        <p:cTn id="81" dur="1" fill="hold">
                                          <p:stCondLst>
                                            <p:cond delay="0"/>
                                          </p:stCondLst>
                                        </p:cTn>
                                        <p:tgtEl>
                                          <p:spTgt spid="94"/>
                                        </p:tgtEl>
                                        <p:attrNameLst>
                                          <p:attrName>style.visibility</p:attrName>
                                        </p:attrNameLst>
                                      </p:cBhvr>
                                      <p:to>
                                        <p:strVal val="visible"/>
                                      </p:to>
                                    </p:set>
                                  </p:childTnLst>
                                </p:cTn>
                              </p:par>
                            </p:childTnLst>
                          </p:cTn>
                        </p:par>
                        <p:par>
                          <p:cTn id="82" fill="hold">
                            <p:stCondLst>
                              <p:cond delay="0"/>
                            </p:stCondLst>
                            <p:childTnLst>
                              <p:par>
                                <p:cTn id="83" presetID="1" presetClass="entr" presetSubtype="0" fill="hold" nodeType="afterEffect">
                                  <p:stCondLst>
                                    <p:cond delay="0"/>
                                  </p:stCondLst>
                                  <p:childTnLst>
                                    <p:set>
                                      <p:cBhvr>
                                        <p:cTn id="84" dur="1" fill="hold">
                                          <p:stCondLst>
                                            <p:cond delay="0"/>
                                          </p:stCondLst>
                                        </p:cTn>
                                        <p:tgtEl>
                                          <p:spTgt spid="74"/>
                                        </p:tgtEl>
                                        <p:attrNameLst>
                                          <p:attrName>style.visibility</p:attrName>
                                        </p:attrNameLst>
                                      </p:cBhvr>
                                      <p:to>
                                        <p:strVal val="visible"/>
                                      </p:to>
                                    </p:set>
                                  </p:childTnLst>
                                </p:cTn>
                              </p:par>
                            </p:childTnLst>
                          </p:cTn>
                        </p:par>
                        <p:par>
                          <p:cTn id="85" fill="hold">
                            <p:stCondLst>
                              <p:cond delay="0"/>
                            </p:stCondLst>
                            <p:childTnLst>
                              <p:par>
                                <p:cTn id="86" presetID="1" presetClass="entr" presetSubtype="0" fill="hold" nodeType="afterEffect">
                                  <p:stCondLst>
                                    <p:cond delay="0"/>
                                  </p:stCondLst>
                                  <p:childTnLst>
                                    <p:set>
                                      <p:cBhvr>
                                        <p:cTn id="87" dur="1" fill="hold">
                                          <p:stCondLst>
                                            <p:cond delay="0"/>
                                          </p:stCondLst>
                                        </p:cTn>
                                        <p:tgtEl>
                                          <p:spTgt spid="66"/>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9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77"/>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2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131"/>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animBg="1"/>
      <p:bldP spid="77" grpId="0" animBg="1"/>
      <p:bldP spid="92" grpId="0" animBg="1"/>
      <p:bldP spid="95" grpId="0" animBg="1"/>
      <p:bldP spid="129" grpId="0" animBg="1"/>
      <p:bldP spid="128" grpId="0" animBg="1"/>
      <p:bldP spid="131" grpId="0" animBg="1"/>
      <p:bldP spid="132" grpId="0" animBg="1"/>
      <p:bldP spid="20" grpId="0" animBg="1"/>
      <p:bldP spid="7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03675" y="6257743"/>
            <a:ext cx="323309" cy="389083"/>
          </a:xfrm>
          <a:prstGeom prst="rect">
            <a:avLst/>
          </a:prstGeom>
        </p:spPr>
        <p:txBody>
          <a:bodyPr/>
          <a:lstStyle/>
          <a:p>
            <a:fld id="{FCEE2C88-6C8F-484D-AF69-578F576B1F44}" type="slidenum">
              <a:rPr lang="en-US" smtClean="0"/>
              <a:pPr/>
              <a:t>55</a:t>
            </a:fld>
            <a:endParaRPr lang="en-US" dirty="0"/>
          </a:p>
        </p:txBody>
      </p:sp>
      <p:sp>
        <p:nvSpPr>
          <p:cNvPr id="4" name="Text Placeholder 3"/>
          <p:cNvSpPr>
            <a:spLocks noGrp="1"/>
          </p:cNvSpPr>
          <p:nvPr>
            <p:ph type="body" sz="quarter" idx="14"/>
          </p:nvPr>
        </p:nvSpPr>
        <p:spPr>
          <a:xfrm>
            <a:off x="478411" y="625852"/>
            <a:ext cx="8178929" cy="709172"/>
          </a:xfrm>
          <a:solidFill>
            <a:schemeClr val="bg1"/>
          </a:solidFill>
        </p:spPr>
        <p:txBody>
          <a:bodyPr>
            <a:noAutofit/>
          </a:bodyPr>
          <a:lstStyle/>
          <a:p>
            <a:r>
              <a:rPr lang="en-US" sz="2400" b="1" dirty="0">
                <a:latin typeface="Helvetica" charset="0"/>
                <a:ea typeface="Helvetica" charset="0"/>
                <a:cs typeface="Helvetica" charset="0"/>
              </a:rPr>
              <a:t>NEEDU 2013: Can students read in English in Grade 5?</a:t>
            </a:r>
          </a:p>
        </p:txBody>
      </p:sp>
      <p:pic>
        <p:nvPicPr>
          <p:cNvPr id="10" name="Picture 9" descr="Macintosh HD:Users:Spaull:Dropbox:Journal articles:2015 NEEDU reading Gr5:Kim - READING STUDY (1):Graphs and tables:Fig3-Hist &amp; kdensities WCPM A1 + NEEDU (18 June 2015).tif"/>
          <p:cNvPicPr/>
          <p:nvPr/>
        </p:nvPicPr>
        <p:blipFill>
          <a:blip r:embed="rId2">
            <a:extLst>
              <a:ext uri="{28A0092B-C50C-407E-A947-70E740481C1C}">
                <a14:useLocalDpi xmlns:a14="http://schemas.microsoft.com/office/drawing/2010/main" val="0"/>
              </a:ext>
            </a:extLst>
          </a:blip>
          <a:srcRect/>
          <a:stretch>
            <a:fillRect/>
          </a:stretch>
        </p:blipFill>
        <p:spPr bwMode="auto">
          <a:xfrm>
            <a:off x="219456" y="1771706"/>
            <a:ext cx="5725668" cy="3722115"/>
          </a:xfrm>
          <a:prstGeom prst="rect">
            <a:avLst/>
          </a:prstGeom>
          <a:noFill/>
          <a:ln>
            <a:noFill/>
          </a:ln>
        </p:spPr>
      </p:pic>
      <p:grpSp>
        <p:nvGrpSpPr>
          <p:cNvPr id="11" name="Group 10"/>
          <p:cNvGrpSpPr/>
          <p:nvPr/>
        </p:nvGrpSpPr>
        <p:grpSpPr>
          <a:xfrm>
            <a:off x="6173700" y="1645715"/>
            <a:ext cx="2493165" cy="3537813"/>
            <a:chOff x="8372105" y="2329963"/>
            <a:chExt cx="2596986" cy="3751080"/>
          </a:xfrm>
        </p:grpSpPr>
        <p:sp>
          <p:nvSpPr>
            <p:cNvPr id="12" name="Rectangle 11"/>
            <p:cNvSpPr/>
            <p:nvPr/>
          </p:nvSpPr>
          <p:spPr>
            <a:xfrm>
              <a:off x="8467023" y="2475095"/>
              <a:ext cx="2425055" cy="3605948"/>
            </a:xfrm>
            <a:prstGeom prst="rect">
              <a:avLst/>
            </a:prstGeom>
          </p:spPr>
          <p:txBody>
            <a:bodyPr wrap="square">
              <a:spAutoFit/>
            </a:bodyPr>
            <a:lstStyle/>
            <a:p>
              <a:pPr algn="just"/>
              <a:r>
                <a:rPr lang="en-GB" sz="1600" dirty="0"/>
                <a:t>“We found that South African Grade 5 second language learners from rural areas in South Africa had essentially the same distribution as </a:t>
              </a:r>
              <a:r>
                <a:rPr lang="en-GB" sz="1600" b="1" dirty="0"/>
                <a:t>Grade 1 second language learners in Florida (U.S) </a:t>
              </a:r>
              <a:r>
                <a:rPr lang="en-GB" sz="1600" dirty="0"/>
                <a:t>They “cannot communicate meaning orally in English and demonstrate very little understanding in English”. </a:t>
              </a:r>
            </a:p>
            <a:p>
              <a:pPr algn="just"/>
              <a:endParaRPr lang="en-GB" sz="1100" b="1" dirty="0">
                <a:latin typeface="Times New Roman" panose="02020603050405020304" pitchFamily="18" charset="0"/>
                <a:ea typeface="MS Mincho"/>
              </a:endParaRPr>
            </a:p>
            <a:p>
              <a:pPr algn="just"/>
              <a:r>
                <a:rPr lang="en-US" sz="1200" b="1" dirty="0">
                  <a:latin typeface="Times New Roman" panose="02020603050405020304" pitchFamily="18" charset="0"/>
                  <a:ea typeface="MS Mincho"/>
                </a:rPr>
                <a:t>Draper &amp; Spaull (2015)</a:t>
              </a:r>
              <a:endParaRPr lang="en-US" sz="1200" b="1" dirty="0"/>
            </a:p>
            <a:p>
              <a:pPr algn="just"/>
              <a:endParaRPr lang="en-GB" sz="1600" dirty="0"/>
            </a:p>
            <a:p>
              <a:pPr algn="just"/>
              <a:endParaRPr lang="en-ZA" sz="1600" dirty="0"/>
            </a:p>
          </p:txBody>
        </p:sp>
        <p:cxnSp>
          <p:nvCxnSpPr>
            <p:cNvPr id="13" name="Straight Connector 12"/>
            <p:cNvCxnSpPr/>
            <p:nvPr/>
          </p:nvCxnSpPr>
          <p:spPr>
            <a:xfrm>
              <a:off x="8372105" y="2329963"/>
              <a:ext cx="259698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78895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56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0128" y="0"/>
            <a:ext cx="4822969" cy="6858000"/>
          </a:xfrm>
          <a:prstGeom prst="rect">
            <a:avLst/>
          </a:prstGeom>
        </p:spPr>
      </p:pic>
      <p:sp>
        <p:nvSpPr>
          <p:cNvPr id="7" name="Rectangle 6"/>
          <p:cNvSpPr/>
          <p:nvPr/>
        </p:nvSpPr>
        <p:spPr>
          <a:xfrm>
            <a:off x="7600013" y="1230806"/>
            <a:ext cx="1417272" cy="2532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176728" y="2420911"/>
            <a:ext cx="2302233" cy="369332"/>
          </a:xfrm>
          <a:prstGeom prst="rect">
            <a:avLst/>
          </a:prstGeom>
          <a:noFill/>
        </p:spPr>
        <p:txBody>
          <a:bodyPr wrap="none" rtlCol="0">
            <a:spAutoFit/>
          </a:bodyPr>
          <a:lstStyle/>
          <a:p>
            <a:r>
              <a:rPr lang="en-US" dirty="0" smtClean="0"/>
              <a:t>SA GDP = R3,16 trillion</a:t>
            </a:r>
            <a:endParaRPr lang="en-US" dirty="0"/>
          </a:p>
        </p:txBody>
      </p:sp>
    </p:spTree>
    <p:extLst>
      <p:ext uri="{BB962C8B-B14F-4D97-AF65-F5344CB8AC3E}">
        <p14:creationId xmlns:p14="http://schemas.microsoft.com/office/powerpoint/2010/main" val="15443055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0066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1648521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75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20448004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929342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t>Access to language and mathematics workbooks (Grades 1-9) (GHS 2016)</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61</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501" y="2579578"/>
            <a:ext cx="6262577" cy="3478246"/>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381693" y="6377506"/>
            <a:ext cx="3373680" cy="369332"/>
          </a:xfrm>
          <a:prstGeom prst="rect">
            <a:avLst/>
          </a:prstGeom>
          <a:noFill/>
        </p:spPr>
        <p:txBody>
          <a:bodyPr wrap="none" rtlCol="0">
            <a:spAutoFit/>
          </a:bodyPr>
          <a:lstStyle/>
          <a:p>
            <a:r>
              <a:rPr lang="en-US" smtClean="0"/>
              <a:t>DBE 2018 Report on GHS, page 24</a:t>
            </a:r>
            <a:endParaRPr lang="en-US"/>
          </a:p>
        </p:txBody>
      </p:sp>
    </p:spTree>
    <p:extLst>
      <p:ext uri="{BB962C8B-B14F-4D97-AF65-F5344CB8AC3E}">
        <p14:creationId xmlns:p14="http://schemas.microsoft.com/office/powerpoint/2010/main" val="102883363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t>Access to textbooks in Grades 10-12 by province (GHS 2016)</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62</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6021" y="2579578"/>
            <a:ext cx="6107536" cy="3478246"/>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381693" y="6377506"/>
            <a:ext cx="3373680" cy="369332"/>
          </a:xfrm>
          <a:prstGeom prst="rect">
            <a:avLst/>
          </a:prstGeom>
          <a:noFill/>
        </p:spPr>
        <p:txBody>
          <a:bodyPr wrap="none" rtlCol="0">
            <a:spAutoFit/>
          </a:bodyPr>
          <a:lstStyle/>
          <a:p>
            <a:r>
              <a:rPr lang="en-US" dirty="0" smtClean="0"/>
              <a:t>DBE 2018 Report on GHS, page 25</a:t>
            </a:r>
            <a:endParaRPr lang="en-US" dirty="0"/>
          </a:p>
        </p:txBody>
      </p:sp>
    </p:spTree>
    <p:extLst>
      <p:ext uri="{BB962C8B-B14F-4D97-AF65-F5344CB8AC3E}">
        <p14:creationId xmlns:p14="http://schemas.microsoft.com/office/powerpoint/2010/main" val="73490798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repetition</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63</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1960346"/>
            <a:ext cx="9131300" cy="3695700"/>
          </a:xfrm>
          <a:prstGeom prst="rect">
            <a:avLst/>
          </a:prstGeom>
        </p:spPr>
      </p:pic>
      <p:sp>
        <p:nvSpPr>
          <p:cNvPr id="6" name="Rectangle 5"/>
          <p:cNvSpPr/>
          <p:nvPr/>
        </p:nvSpPr>
        <p:spPr>
          <a:xfrm>
            <a:off x="2715039" y="6354248"/>
            <a:ext cx="3373680" cy="369332"/>
          </a:xfrm>
          <a:prstGeom prst="rect">
            <a:avLst/>
          </a:prstGeom>
        </p:spPr>
        <p:txBody>
          <a:bodyPr wrap="none">
            <a:spAutoFit/>
          </a:bodyPr>
          <a:lstStyle/>
          <a:p>
            <a:r>
              <a:rPr lang="en-US" dirty="0" smtClean="0"/>
              <a:t>DBE 2018 Report on GHS, page 28</a:t>
            </a:r>
            <a:endParaRPr lang="en-US" dirty="0"/>
          </a:p>
        </p:txBody>
      </p:sp>
    </p:spTree>
    <p:extLst>
      <p:ext uri="{BB962C8B-B14F-4D97-AF65-F5344CB8AC3E}">
        <p14:creationId xmlns:p14="http://schemas.microsoft.com/office/powerpoint/2010/main" val="16610415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476250"/>
            <a:ext cx="6850063" cy="1228725"/>
          </a:xfrm>
        </p:spPr>
        <p:txBody>
          <a:bodyPr>
            <a:normAutofit/>
          </a:bodyPr>
          <a:lstStyle/>
          <a:p>
            <a:pPr>
              <a:defRPr/>
            </a:pPr>
            <a:r>
              <a:rPr lang="en-ZA" sz="2400" dirty="0">
                <a:ea typeface="+mj-ea"/>
                <a:cs typeface="+mj-cs"/>
              </a:rPr>
              <a:t>NSES question 42</a:t>
            </a:r>
            <a:br>
              <a:rPr lang="en-ZA" sz="2400" dirty="0">
                <a:ea typeface="+mj-ea"/>
                <a:cs typeface="+mj-cs"/>
              </a:rPr>
            </a:br>
            <a:r>
              <a:rPr lang="en-ZA" sz="1600" i="1" dirty="0">
                <a:ea typeface="+mj-ea"/>
                <a:cs typeface="+mj-cs"/>
              </a:rPr>
              <a:t>NSES</a:t>
            </a:r>
            <a:r>
              <a:rPr lang="en-GB" sz="1600" i="1" dirty="0">
                <a:ea typeface="+mj-ea"/>
                <a:cs typeface="+mj-cs"/>
              </a:rPr>
              <a:t> followed about 15000 students (266 schools) and tested them in Grade 3 (2007), Grade 4 (2008) and Grade 5 (2009). </a:t>
            </a:r>
            <a:endParaRPr lang="en-ZA" sz="1600" i="1" dirty="0">
              <a:ea typeface="+mj-ea"/>
              <a:cs typeface="+mj-cs"/>
            </a:endParaRPr>
          </a:p>
        </p:txBody>
      </p:sp>
      <p:sp>
        <p:nvSpPr>
          <p:cNvPr id="3" name="Content Placeholder 2"/>
          <p:cNvSpPr>
            <a:spLocks noGrp="1"/>
          </p:cNvSpPr>
          <p:nvPr>
            <p:ph idx="1"/>
          </p:nvPr>
        </p:nvSpPr>
        <p:spPr>
          <a:xfrm>
            <a:off x="6588125" y="1949450"/>
            <a:ext cx="2181225" cy="1152525"/>
          </a:xfrm>
          <a:solidFill>
            <a:schemeClr val="bg1">
              <a:lumMod val="95000"/>
            </a:schemeClr>
          </a:solidFill>
        </p:spPr>
        <p:txBody>
          <a:bodyPr>
            <a:normAutofit lnSpcReduction="10000"/>
          </a:bodyPr>
          <a:lstStyle/>
          <a:p>
            <a:pPr marL="0" indent="0">
              <a:lnSpc>
                <a:spcPct val="80000"/>
              </a:lnSpc>
              <a:buFont typeface="Arial" charset="0"/>
              <a:buNone/>
              <a:defRPr/>
            </a:pPr>
            <a:r>
              <a:rPr lang="en-ZA" altLang="x-none" sz="1300" b="1">
                <a:ea typeface="MS PGothic" charset="-128"/>
              </a:rPr>
              <a:t>Grade 3 maths curriculum</a:t>
            </a:r>
            <a:r>
              <a:rPr lang="en-ZA" altLang="x-none" sz="1300">
                <a:ea typeface="MS PGothic" charset="-128"/>
              </a:rPr>
              <a:t>: </a:t>
            </a:r>
            <a:r>
              <a:rPr lang="en-ZA" altLang="en-US" sz="1300">
                <a:ea typeface="MS PGothic" charset="-128"/>
              </a:rPr>
              <a:t>“</a:t>
            </a:r>
            <a:r>
              <a:rPr lang="en-ZA" altLang="x-none" sz="1300">
                <a:ea typeface="MS PGothic" charset="-128"/>
              </a:rPr>
              <a:t>Can perform calculations using appropriate symbols to solve problems involving: division of at least 2-digit by 1-digit numbers</a:t>
            </a:r>
            <a:r>
              <a:rPr lang="en-ZA" altLang="en-US" sz="1300">
                <a:ea typeface="MS PGothic" charset="-128"/>
              </a:rPr>
              <a:t>”</a:t>
            </a:r>
            <a:endParaRPr lang="en-ZA" altLang="x-none" sz="1300">
              <a:ea typeface="MS PGothic" charset="-128"/>
            </a:endParaRPr>
          </a:p>
          <a:p>
            <a:pPr marL="0" indent="0">
              <a:lnSpc>
                <a:spcPct val="80000"/>
              </a:lnSpc>
              <a:buFont typeface="Arial" charset="0"/>
              <a:buNone/>
              <a:defRPr/>
            </a:pPr>
            <a:endParaRPr lang="en-ZA" altLang="x-none" sz="1300">
              <a:ea typeface="MS PGothic" charset="-128"/>
            </a:endParaRPr>
          </a:p>
        </p:txBody>
      </p:sp>
      <p:sp>
        <p:nvSpPr>
          <p:cNvPr id="2150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437E30FD-4097-E34F-B5F3-32EF27D73590}" type="slidenum">
              <a:rPr lang="en-ZA" altLang="x-none" sz="1200">
                <a:solidFill>
                  <a:srgbClr val="898989"/>
                </a:solidFill>
              </a:rPr>
              <a:pPr>
                <a:spcBef>
                  <a:spcPct val="0"/>
                </a:spcBef>
                <a:buFontTx/>
                <a:buNone/>
              </a:pPr>
              <a:t>64</a:t>
            </a:fld>
            <a:endParaRPr lang="en-ZA" altLang="x-none" sz="1200">
              <a:solidFill>
                <a:srgbClr val="898989"/>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557338"/>
            <a:ext cx="5746750" cy="164941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125" y="3500438"/>
            <a:ext cx="2181225" cy="2736850"/>
          </a:xfrm>
          <a:prstGeom prst="rect">
            <a:avLst/>
          </a:prstGeom>
          <a:solidFill>
            <a:schemeClr val="bg1">
              <a:lumMod val="95000"/>
            </a:schemeClr>
          </a:solidFill>
        </p:spPr>
        <p:txBody>
          <a:bodyPr>
            <a:normAutofit/>
          </a:bodyP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eaLnBrk="1" hangingPunct="1">
              <a:lnSpc>
                <a:spcPct val="80000"/>
              </a:lnSpc>
              <a:spcBef>
                <a:spcPct val="20000"/>
              </a:spcBef>
              <a:buFont typeface="Arial" charset="0"/>
              <a:buNone/>
              <a:defRPr/>
            </a:pPr>
            <a:r>
              <a:rPr lang="en-ZA" altLang="x-none" sz="1400" b="1" smtClean="0"/>
              <a:t>Even at the end of Grade 5 most (55%+) quintile 1-4 students cannot answer this simple Grade-3-level problem. </a:t>
            </a:r>
            <a:endParaRPr lang="en-ZA" altLang="x-none" sz="1400" smtClean="0"/>
          </a:p>
          <a:p>
            <a:pPr eaLnBrk="1" hangingPunct="1">
              <a:lnSpc>
                <a:spcPct val="80000"/>
              </a:lnSpc>
              <a:spcBef>
                <a:spcPct val="20000"/>
              </a:spcBef>
              <a:buFont typeface="Arial" charset="0"/>
              <a:buNone/>
              <a:defRPr/>
            </a:pPr>
            <a:endParaRPr lang="en-ZA" altLang="x-none" sz="1000" smtClean="0"/>
          </a:p>
          <a:p>
            <a:pPr algn="just" eaLnBrk="1" hangingPunct="1">
              <a:lnSpc>
                <a:spcPct val="80000"/>
              </a:lnSpc>
              <a:spcBef>
                <a:spcPct val="20000"/>
              </a:spcBef>
              <a:buFont typeface="Arial" charset="0"/>
              <a:buNone/>
              <a:defRPr/>
            </a:pPr>
            <a:r>
              <a:rPr lang="en-ZA" altLang="en-US" sz="1000" smtClean="0"/>
              <a:t>“</a:t>
            </a:r>
            <a:r>
              <a:rPr lang="en-ZA" altLang="x-none" sz="100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a:t>
            </a:r>
            <a:r>
              <a:rPr lang="en-ZA" altLang="en-US" sz="1000" smtClean="0"/>
              <a:t>”</a:t>
            </a:r>
            <a:r>
              <a:rPr lang="en-ZA" altLang="x-none" sz="1000" smtClean="0"/>
              <a:t> (Taylor &amp; Reddi, 2013: 194)</a:t>
            </a:r>
          </a:p>
        </p:txBody>
      </p:sp>
      <p:sp>
        <p:nvSpPr>
          <p:cNvPr id="21511" name="TextBox 7"/>
          <p:cNvSpPr txBox="1">
            <a:spLocks noChangeArrowheads="1"/>
          </p:cNvSpPr>
          <p:nvPr/>
        </p:nvSpPr>
        <p:spPr bwMode="auto">
          <a:xfrm>
            <a:off x="1908175" y="6503988"/>
            <a:ext cx="3384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400"/>
              <a:t>(Spaull &amp; Kotze, 2015)</a:t>
            </a:r>
          </a:p>
        </p:txBody>
      </p:sp>
      <p:sp>
        <p:nvSpPr>
          <p:cNvPr id="9" name="Rectangle 8"/>
          <p:cNvSpPr/>
          <p:nvPr/>
        </p:nvSpPr>
        <p:spPr>
          <a:xfrm>
            <a:off x="3915779" y="263062"/>
            <a:ext cx="5664156" cy="584775"/>
          </a:xfrm>
          <a:prstGeom prst="rect">
            <a:avLst/>
          </a:prstGeom>
        </p:spPr>
        <p:txBody>
          <a:bodyPr wrap="square">
            <a:spAutoFit/>
          </a:bodyPr>
          <a:lstStyle/>
          <a:p>
            <a:r>
              <a:rPr lang="en-US" sz="3200" b="1" dirty="0" smtClean="0">
                <a:effectLst/>
                <a:latin typeface="Helvetica" charset="0"/>
                <a:ea typeface="Helvetica" charset="0"/>
                <a:cs typeface="Helvetica" charset="0"/>
              </a:rPr>
              <a:t>Foundational numeracy </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3192103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1" dur="500"/>
                                        <p:tgtEl>
                                          <p:spTgt spid="6">
                                            <p:graphicEl>
                                              <a:chart seriesIdx="-3" categoryIdx="-3" bldStep="gridLegend"/>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6" dur="500"/>
                                        <p:tgtEl>
                                          <p:spTgt spid="6">
                                            <p:graphicEl>
                                              <a:chart seriesIdx="0"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21" dur="500"/>
                                        <p:tgtEl>
                                          <p:spTgt spid="6">
                                            <p:graphicEl>
                                              <a:chart seriesIdx="1"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down)">
                                      <p:cBhvr>
                                        <p:cTn id="26" dur="500"/>
                                        <p:tgtEl>
                                          <p:spTgt spid="6">
                                            <p:graphicEl>
                                              <a:chart seriesIdx="2"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down)">
                                      <p:cBhvr>
                                        <p:cTn id="31" dur="500"/>
                                        <p:tgtEl>
                                          <p:spTgt spid="6">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Teachers &amp; unions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65</a:t>
            </a:fld>
            <a:endParaRPr lang="en-US"/>
          </a:p>
        </p:txBody>
      </p:sp>
      <p:graphicFrame>
        <p:nvGraphicFramePr>
          <p:cNvPr id="5" name="Chart 4"/>
          <p:cNvGraphicFramePr>
            <a:graphicFrameLocks/>
          </p:cNvGraphicFramePr>
          <p:nvPr>
            <p:extLst/>
          </p:nvPr>
        </p:nvGraphicFramePr>
        <p:xfrm>
          <a:off x="446279" y="1601071"/>
          <a:ext cx="8208912" cy="2952328"/>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2732567" y="6499339"/>
            <a:ext cx="6539024" cy="276999"/>
          </a:xfrm>
          <a:prstGeom prst="rect">
            <a:avLst/>
          </a:prstGeom>
        </p:spPr>
        <p:txBody>
          <a:bodyPr wrap="square">
            <a:spAutoFit/>
          </a:bodyPr>
          <a:lstStyle/>
          <a:p>
            <a:r>
              <a:rPr lang="en-US" sz="1200" i="1" dirty="0" smtClean="0"/>
              <a:t>Thanks to Mike </a:t>
            </a:r>
            <a:r>
              <a:rPr lang="en-US" sz="1200" i="1" dirty="0" err="1" smtClean="0"/>
              <a:t>Myburgh</a:t>
            </a:r>
            <a:r>
              <a:rPr lang="en-US" sz="1200" i="1" dirty="0" smtClean="0"/>
              <a:t> (NAPTOSA) for supplying data</a:t>
            </a:r>
            <a:endParaRPr lang="en-US" sz="1200" i="1" dirty="0"/>
          </a:p>
        </p:txBody>
      </p:sp>
      <p:graphicFrame>
        <p:nvGraphicFramePr>
          <p:cNvPr id="8" name="Table 7"/>
          <p:cNvGraphicFramePr>
            <a:graphicFrameLocks noGrp="1"/>
          </p:cNvGraphicFramePr>
          <p:nvPr>
            <p:extLst/>
          </p:nvPr>
        </p:nvGraphicFramePr>
        <p:xfrm>
          <a:off x="444950" y="4536343"/>
          <a:ext cx="8210246" cy="1820008"/>
        </p:xfrm>
        <a:graphic>
          <a:graphicData uri="http://schemas.openxmlformats.org/drawingml/2006/table">
            <a:tbl>
              <a:tblPr>
                <a:tableStyleId>{5C22544A-7EE6-4342-B048-85BDC9FD1C3A}</a:tableStyleId>
              </a:tblPr>
              <a:tblGrid>
                <a:gridCol w="746386"/>
                <a:gridCol w="746386"/>
                <a:gridCol w="746386"/>
                <a:gridCol w="746386"/>
                <a:gridCol w="746386"/>
                <a:gridCol w="746386"/>
                <a:gridCol w="746386"/>
                <a:gridCol w="746386"/>
                <a:gridCol w="746386"/>
                <a:gridCol w="746386"/>
                <a:gridCol w="746386"/>
              </a:tblGrid>
              <a:tr h="253698">
                <a:tc gridSpan="10">
                  <a:txBody>
                    <a:bodyPr/>
                    <a:lstStyle/>
                    <a:p>
                      <a:pPr algn="l" rtl="0" fontAlgn="b"/>
                      <a:r>
                        <a:rPr lang="en-US" sz="1100" u="none" strike="noStrike" dirty="0">
                          <a:effectLst/>
                        </a:rPr>
                        <a:t>Breakdown as at 31 December 2012 (Audited stats for December 2013 will be </a:t>
                      </a:r>
                      <a:r>
                        <a:rPr lang="en-US" sz="1100" u="none" strike="noStrike" dirty="0" err="1">
                          <a:effectLst/>
                        </a:rPr>
                        <a:t>availabkle</a:t>
                      </a:r>
                      <a:r>
                        <a:rPr lang="en-US" sz="1100" u="none" strike="noStrike" dirty="0">
                          <a:effectLst/>
                        </a:rPr>
                        <a:t> mid-year)</a:t>
                      </a:r>
                      <a:endParaRPr lang="en-US" sz="1100" b="1" i="0" u="none" strike="noStrike" dirty="0">
                        <a:solidFill>
                          <a:srgbClr val="000000"/>
                        </a:solidFill>
                        <a:effectLst/>
                        <a:latin typeface="Calibri" charset="0"/>
                      </a:endParaRPr>
                    </a:p>
                  </a:txBody>
                  <a:tcPr marL="5515" marR="5515" marT="5515" marB="0" anchor="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r>
              <a:tr h="253698">
                <a:tc gridSpan="6">
                  <a:txBody>
                    <a:bodyPr/>
                    <a:lstStyle/>
                    <a:p>
                      <a:pPr algn="l" rtl="0" fontAlgn="b"/>
                      <a:r>
                        <a:rPr lang="en-US" sz="1000" u="none" strike="noStrike">
                          <a:effectLst/>
                        </a:rPr>
                        <a:t>These Stats include educators and a small numebr of support staff</a:t>
                      </a:r>
                      <a:endParaRPr lang="en-US" sz="1000" b="1" i="1" u="none" strike="noStrike">
                        <a:solidFill>
                          <a:srgbClr val="000000"/>
                        </a:solidFill>
                        <a:effectLst/>
                        <a:latin typeface="Calibri" charset="0"/>
                      </a:endParaRPr>
                    </a:p>
                  </a:txBody>
                  <a:tcPr marL="5515" marR="5515" marT="5515" marB="0" anchor="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r>
              <a:tr h="187516">
                <a:tc>
                  <a:txBody>
                    <a:bodyPr/>
                    <a:lstStyle/>
                    <a:p>
                      <a:pPr algn="l" rtl="0" fontAlgn="b"/>
                      <a:r>
                        <a:rPr lang="en-US" sz="1100" b="1" u="none" strike="noStrike" dirty="0">
                          <a:effectLst/>
                        </a:rPr>
                        <a:t>Union</a:t>
                      </a:r>
                      <a:endParaRPr lang="en-US" sz="11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EC</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GP</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FS</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KZN</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LP</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MP</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NC</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NW</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WP</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TOTAL</a:t>
                      </a:r>
                      <a:endParaRPr lang="en-US" sz="1000" b="1" i="1" u="none" strike="noStrike" dirty="0">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SADTU</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45968</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29307</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13853</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57086</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43706</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25750</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5826</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fi-FI" sz="1000" u="none" strike="noStrike">
                          <a:effectLst/>
                        </a:rPr>
                        <a:t>18572</a:t>
                      </a:r>
                      <a:endParaRPr lang="fi-FI"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12944</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253012</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NAPTOSA</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12508</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14805</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4171</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7346</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fi-FI" sz="1000" u="none" strike="noStrike">
                          <a:effectLst/>
                        </a:rPr>
                        <a:t>687</a:t>
                      </a:r>
                      <a:endParaRPr lang="fi-FI"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2701</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934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3335</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uk-UA" sz="1000" u="none" strike="noStrike">
                          <a:effectLst/>
                        </a:rPr>
                        <a:t>9651</a:t>
                      </a:r>
                      <a:endParaRPr lang="uk-UA"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56138</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SAOU</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2957</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8090</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4925</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1244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1174</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2452</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ru-RU" sz="1000" u="none" strike="noStrike">
                          <a:effectLst/>
                        </a:rPr>
                        <a:t>1581</a:t>
                      </a:r>
                      <a:endParaRPr lang="ru-RU"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2242</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4197</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28862</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PEU</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380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2807</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71</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193</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7824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1728</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128</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1210</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14341</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NATU</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380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ru-RU" sz="1000" u="none" strike="noStrike">
                          <a:effectLst/>
                        </a:rPr>
                        <a:t>580</a:t>
                      </a:r>
                      <a:endParaRPr lang="ru-RU"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416</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25424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55</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1334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284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28473</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b="1" u="none" strike="noStrike" dirty="0">
                          <a:effectLst/>
                        </a:rPr>
                        <a:t>TOTALS</a:t>
                      </a:r>
                      <a:endParaRPr lang="en-US" sz="1100" b="1" i="1"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62193</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b="1" u="none" strike="noStrike" dirty="0">
                          <a:effectLst/>
                        </a:rPr>
                        <a:t>55589</a:t>
                      </a:r>
                      <a:endParaRPr lang="cs-CZ"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23436</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91293</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ru-RU" sz="1000" b="1" u="none" strike="noStrike" dirty="0">
                          <a:effectLst/>
                        </a:rPr>
                        <a:t>53446</a:t>
                      </a:r>
                      <a:endParaRPr lang="ru-RU"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uk-UA" sz="1000" b="1" u="none" strike="noStrike">
                          <a:effectLst/>
                        </a:rPr>
                        <a:t>33965</a:t>
                      </a:r>
                      <a:endParaRPr lang="uk-UA" sz="10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8469</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25643</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26792</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380826</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r>
            </a:tbl>
          </a:graphicData>
        </a:graphic>
      </p:graphicFrame>
    </p:spTree>
    <p:extLst>
      <p:ext uri="{BB962C8B-B14F-4D97-AF65-F5344CB8AC3E}">
        <p14:creationId xmlns:p14="http://schemas.microsoft.com/office/powerpoint/2010/main" val="64897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How do learners get to school in SA?</a:t>
            </a:r>
            <a:endParaRPr lang="en-US" sz="3200" dirty="0"/>
          </a:p>
        </p:txBody>
      </p:sp>
      <p:sp>
        <p:nvSpPr>
          <p:cNvPr id="4" name="Slide Number Placeholder 3"/>
          <p:cNvSpPr>
            <a:spLocks noGrp="1"/>
          </p:cNvSpPr>
          <p:nvPr>
            <p:ph type="sldNum" sz="quarter" idx="12"/>
          </p:nvPr>
        </p:nvSpPr>
        <p:spPr/>
        <p:txBody>
          <a:bodyPr/>
          <a:lstStyle/>
          <a:p>
            <a:fld id="{32BC720B-8024-ED4E-9E10-37C20D8D564E}" type="slidenum">
              <a:rPr lang="en-US" smtClean="0"/>
              <a:t>66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5462"/>
            <a:ext cx="9144000" cy="4873451"/>
          </a:xfrm>
          <a:prstGeom prst="rect">
            <a:avLst/>
          </a:prstGeom>
        </p:spPr>
      </p:pic>
      <p:cxnSp>
        <p:nvCxnSpPr>
          <p:cNvPr id="7" name="Straight Arrow Connector 6"/>
          <p:cNvCxnSpPr/>
          <p:nvPr/>
        </p:nvCxnSpPr>
        <p:spPr>
          <a:xfrm>
            <a:off x="2094614" y="2711302"/>
            <a:ext cx="120147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651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10811</TotalTime>
  <Words>2819</Words>
  <Application>Microsoft Macintosh PowerPoint</Application>
  <PresentationFormat>On-screen Show (4:3)</PresentationFormat>
  <Paragraphs>588</Paragraphs>
  <Slides>66</Slides>
  <Notes>15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66</vt:i4>
      </vt:variant>
    </vt:vector>
  </HeadingPairs>
  <TitlesOfParts>
    <vt:vector size="80" baseType="lpstr">
      <vt:lpstr>Calibri Light</vt:lpstr>
      <vt:lpstr>Gill Sans MT</vt:lpstr>
      <vt:lpstr>Helvetica</vt:lpstr>
      <vt:lpstr>Mangal</vt:lpstr>
      <vt:lpstr>MS Mincho</vt:lpstr>
      <vt:lpstr>MS PGothic</vt:lpstr>
      <vt:lpstr>Roboto Light</vt:lpstr>
      <vt:lpstr>Roboto Medium</vt:lpstr>
      <vt:lpstr>Symbol</vt:lpstr>
      <vt:lpstr>Times New Roman</vt:lpstr>
      <vt:lpstr>Wingdings</vt:lpstr>
      <vt:lpstr>Arial</vt:lpstr>
      <vt:lpstr>Calibri</vt:lpstr>
      <vt:lpstr>Office Theme</vt:lpstr>
      <vt:lpstr>Learning outcomes in  South African schools.</vt:lpstr>
      <vt:lpstr>Introduction – today’s lecture</vt:lpstr>
      <vt:lpstr>The Good </vt:lpstr>
      <vt:lpstr>Getting the facts straight…</vt:lpstr>
      <vt:lpstr>PowerPoint Presentation</vt:lpstr>
      <vt:lpstr>Learning outcomes</vt:lpstr>
      <vt:lpstr>Learning outcomes</vt:lpstr>
      <vt:lpstr>The good… </vt:lpstr>
      <vt:lpstr>This matters a lot…</vt:lpstr>
      <vt:lpstr>The good</vt:lpstr>
      <vt:lpstr>The Bad </vt:lpstr>
      <vt:lpstr>The Bad…</vt:lpstr>
      <vt:lpstr>Learning outcomes</vt:lpstr>
      <vt:lpstr>True… but how many students actually make it to university?</vt:lpstr>
      <vt:lpstr>PowerPoint Presentation</vt:lpstr>
      <vt:lpstr>PowerPoint Presentation</vt:lpstr>
      <vt:lpstr>PowerPoint Presentation</vt:lpstr>
      <vt:lpstr>PowerPoint Presentation</vt:lpstr>
      <vt:lpstr>PowerPoint Presentation</vt:lpstr>
      <vt:lpstr>PowerPoint Presentation</vt:lpstr>
      <vt:lpstr>What does low quality schooling actually look like?</vt:lpstr>
      <vt:lpstr>PowerPoint Presentation</vt:lpstr>
      <vt:lpstr>PowerPoint Presentation</vt:lpstr>
      <vt:lpstr>78%</vt:lpstr>
      <vt:lpstr>SA PIRLS 2016 results in context </vt:lpstr>
      <vt:lpstr>PowerPoint Presentation</vt:lpstr>
      <vt:lpstr>What does this look like in reality?</vt:lpstr>
      <vt:lpstr>PowerPoint Presentation</vt:lpstr>
      <vt:lpstr>78%</vt:lpstr>
      <vt:lpstr>PowerPoint Presentation</vt:lpstr>
      <vt:lpstr>Wobbly snowman  of fees</vt:lpstr>
      <vt:lpstr>The Ugly </vt:lpstr>
      <vt:lpstr>’Waste-zones’ of schooling</vt:lpstr>
      <vt:lpstr>TIMSS 2015 Gr8 Intermediate International Benchmark</vt:lpstr>
      <vt:lpstr>TIMSS 2015 Gr8  Intermediate International Benchmark</vt:lpstr>
      <vt:lpstr>What about primary schools and  reading?</vt:lpstr>
      <vt:lpstr>‘Waste-zones’ of schooling</vt:lpstr>
      <vt:lpstr>PowerPoint Presentation</vt:lpstr>
      <vt:lpstr>PowerPoint Presentation</vt:lpstr>
      <vt:lpstr>’Waste-zones’ of schooling</vt:lpstr>
      <vt:lpstr>PowerPoint Presentation</vt:lpstr>
      <vt:lpstr>What is to be done?</vt:lpstr>
      <vt:lpstr>www.NicSpaull.com/presentations </vt:lpstr>
      <vt:lpstr>PowerPoint Presentation</vt:lpstr>
      <vt:lpstr>PowerPoint Presentation</vt:lpstr>
      <vt:lpstr>Learning outcomes</vt:lpstr>
      <vt:lpstr>Overlapping inequalities</vt:lpstr>
      <vt:lpstr>PowerPoint Presentation</vt:lpstr>
      <vt:lpstr>PowerPoint Presentation</vt:lpstr>
      <vt:lpstr>Fees</vt:lpstr>
      <vt:lpstr>Fees</vt:lpstr>
      <vt:lpstr>PowerPoint Presentation</vt:lpstr>
      <vt:lpstr>To wrap up…</vt:lpstr>
      <vt:lpstr>PowerPoint Presentation</vt:lpstr>
      <vt:lpstr>PowerPoint Presentation</vt:lpstr>
      <vt:lpstr>Funding</vt:lpstr>
      <vt:lpstr>Qualifications by age (birth cohort), 2011 (Van der Berg, 2013)</vt:lpstr>
      <vt:lpstr>Higher education in perspective</vt:lpstr>
      <vt:lpstr>Gustafsson, 2011 – When &amp; how WP</vt:lpstr>
      <vt:lpstr>How does SA fair internationally?</vt:lpstr>
      <vt:lpstr>Resources</vt:lpstr>
      <vt:lpstr>Resources</vt:lpstr>
      <vt:lpstr>Grade repetition</vt:lpstr>
      <vt:lpstr>NSES question 42 NSES followed about 15000 students (266 schools) and tested them in Grade 3 (2007), Grade 4 (2008) and Grade 5 (2009). </vt:lpstr>
      <vt:lpstr>Teachers &amp; unions</vt:lpstr>
      <vt:lpstr>How do learners get to school in SA?</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An overview of the SA education system</dc:title>
  <dc:creator>Nic Spaull</dc:creator>
  <cp:lastModifiedBy>Nic Spaull</cp:lastModifiedBy>
  <cp:revision>124</cp:revision>
  <dcterms:created xsi:type="dcterms:W3CDTF">2018-07-21T10:17:32Z</dcterms:created>
  <dcterms:modified xsi:type="dcterms:W3CDTF">2018-07-31T10:33:22Z</dcterms:modified>
</cp:coreProperties>
</file>