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3.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4.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6.xml" ContentType="application/vnd.openxmlformats-officedocument.themeOverr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0"/>
  </p:notesMasterIdLst>
  <p:sldIdLst>
    <p:sldId id="256" r:id="rId2"/>
    <p:sldId id="315" r:id="rId3"/>
    <p:sldId id="294" r:id="rId4"/>
    <p:sldId id="295" r:id="rId5"/>
    <p:sldId id="272" r:id="rId6"/>
    <p:sldId id="271" r:id="rId7"/>
    <p:sldId id="266" r:id="rId8"/>
    <p:sldId id="267" r:id="rId9"/>
    <p:sldId id="269" r:id="rId10"/>
    <p:sldId id="270" r:id="rId11"/>
    <p:sldId id="296" r:id="rId12"/>
    <p:sldId id="297" r:id="rId13"/>
    <p:sldId id="298" r:id="rId14"/>
    <p:sldId id="301" r:id="rId15"/>
    <p:sldId id="303" r:id="rId16"/>
    <p:sldId id="300" r:id="rId17"/>
    <p:sldId id="305" r:id="rId18"/>
    <p:sldId id="265" r:id="rId19"/>
    <p:sldId id="306" r:id="rId20"/>
    <p:sldId id="275" r:id="rId21"/>
    <p:sldId id="277" r:id="rId22"/>
    <p:sldId id="286" r:id="rId23"/>
    <p:sldId id="316" r:id="rId24"/>
    <p:sldId id="333" r:id="rId25"/>
    <p:sldId id="334" r:id="rId26"/>
    <p:sldId id="304" r:id="rId27"/>
    <p:sldId id="258" r:id="rId28"/>
    <p:sldId id="307" r:id="rId29"/>
    <p:sldId id="260" r:id="rId30"/>
    <p:sldId id="262" r:id="rId31"/>
    <p:sldId id="263" r:id="rId32"/>
    <p:sldId id="264" r:id="rId33"/>
    <p:sldId id="259" r:id="rId34"/>
    <p:sldId id="320" r:id="rId35"/>
    <p:sldId id="318" r:id="rId36"/>
    <p:sldId id="279" r:id="rId37"/>
    <p:sldId id="278" r:id="rId38"/>
    <p:sldId id="276" r:id="rId39"/>
    <p:sldId id="284" r:id="rId40"/>
    <p:sldId id="280" r:id="rId41"/>
    <p:sldId id="273" r:id="rId42"/>
    <p:sldId id="283" r:id="rId43"/>
    <p:sldId id="281" r:id="rId44"/>
    <p:sldId id="309" r:id="rId45"/>
    <p:sldId id="310" r:id="rId46"/>
    <p:sldId id="311" r:id="rId47"/>
    <p:sldId id="312" r:id="rId48"/>
    <p:sldId id="282"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00FF"/>
    <a:srgbClr val="FF77A5"/>
    <a:srgbClr val="FFED00"/>
    <a:srgbClr val="F0E820"/>
    <a:srgbClr val="FF2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845"/>
    <p:restoredTop sz="91415"/>
  </p:normalViewPr>
  <p:slideViewPr>
    <p:cSldViewPr snapToGrid="0" snapToObjects="1">
      <p:cViewPr>
        <p:scale>
          <a:sx n="70" d="100"/>
          <a:sy n="70" d="100"/>
        </p:scale>
        <p:origin x="264" y="1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4" Type="http://schemas.openxmlformats.org/officeDocument/2006/relationships/oleObject" Target="Workbook1" TargetMode="External"/><Relationship Id="rId1" Type="http://schemas.microsoft.com/office/2011/relationships/chartStyle" Target="style1.xml"/><Relationship Id="rId2" Type="http://schemas.microsoft.com/office/2011/relationships/chartColorStyle" Target="colors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Book2"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4" Type="http://schemas.openxmlformats.org/officeDocument/2006/relationships/oleObject" Target="file:////Users/nicspaull/Dropbox/Data/PIRLS%202016/Nic%20graphs%20on%20PIRLS%20Lit%202016%20(Feb%202018)/PIRLS-L%202016%20by%20SSES%20(7%20Feb%202018).xlsx" TargetMode="External"/><Relationship Id="rId1" Type="http://schemas.microsoft.com/office/2011/relationships/chartStyle" Target="style2.xml"/><Relationship Id="rId2" Type="http://schemas.microsoft.com/office/2011/relationships/chartColorStyle" Target="colors2.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4" Type="http://schemas.openxmlformats.org/officeDocument/2006/relationships/oleObject" Target="file:////Users\nicspaull\Dropbox\Data\PIRLS%202016\Nic%20graphs%20on%20PIRLS%20Lit%202016%20(Feb%202018)\PIRLS-L%202016%20by%20SSES%20(7%20Feb%202018).xlsx" TargetMode="External"/><Relationship Id="rId1" Type="http://schemas.microsoft.com/office/2011/relationships/chartStyle" Target="style3.xml"/><Relationship Id="rId2" Type="http://schemas.microsoft.com/office/2011/relationships/chartColorStyle" Target="colors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Sheet1!$A$2</c:f>
              <c:strCache>
                <c:ptCount val="1"/>
                <c:pt idx="0">
                  <c:v>Percentage</c:v>
                </c:pt>
              </c:strCache>
            </c:strRef>
          </c:tx>
          <c:dPt>
            <c:idx val="0"/>
            <c:bubble3D val="0"/>
            <c:explosion val="6"/>
            <c:spPr>
              <a:solidFill>
                <a:schemeClr val="tx1"/>
              </a:solidFill>
              <a:ln w="19050">
                <a:solidFill>
                  <a:schemeClr val="lt1"/>
                </a:solidFill>
              </a:ln>
              <a:effectLst/>
            </c:spPr>
          </c:dPt>
          <c:dPt>
            <c:idx val="1"/>
            <c:bubble3D val="0"/>
            <c:explosion val="3"/>
            <c:spPr>
              <a:solidFill>
                <a:srgbClr val="C00000"/>
              </a:solidFill>
              <a:ln w="19050">
                <a:solidFill>
                  <a:schemeClr val="lt1"/>
                </a:solidFill>
              </a:ln>
              <a:effectLst/>
            </c:spPr>
          </c:dPt>
          <c:dPt>
            <c:idx val="2"/>
            <c:bubble3D val="0"/>
            <c:explosion val="1"/>
            <c:spPr>
              <a:solidFill>
                <a:srgbClr val="FF0000"/>
              </a:solidFill>
              <a:ln w="19050">
                <a:solidFill>
                  <a:schemeClr val="lt1"/>
                </a:solidFill>
              </a:ln>
              <a:effectLst/>
            </c:spPr>
          </c:dPt>
          <c:dPt>
            <c:idx val="3"/>
            <c:bubble3D val="0"/>
            <c:explosion val="3"/>
            <c:spPr>
              <a:solidFill>
                <a:srgbClr val="6CC60D"/>
              </a:solidFill>
              <a:ln w="19050">
                <a:solidFill>
                  <a:schemeClr val="lt1"/>
                </a:solidFill>
              </a:ln>
              <a:effectLst/>
            </c:spPr>
          </c:dPt>
          <c:dPt>
            <c:idx val="4"/>
            <c:bubble3D val="0"/>
            <c:explosion val="3"/>
            <c:spPr>
              <a:solidFill>
                <a:srgbClr val="00A000"/>
              </a:solidFill>
              <a:ln w="19050">
                <a:solidFill>
                  <a:schemeClr val="lt1"/>
                </a:solid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Sheet1!$B$1:$F$1</c:f>
              <c:strCache>
                <c:ptCount val="5"/>
                <c:pt idx="0">
                  <c:v>Chronic poor (R390)</c:v>
                </c:pt>
                <c:pt idx="1">
                  <c:v>Transient poor (R617)</c:v>
                </c:pt>
                <c:pt idx="2">
                  <c:v>Vulnerable (R2,045)</c:v>
                </c:pt>
                <c:pt idx="3">
                  <c:v>Middle class (R3,987)</c:v>
                </c:pt>
                <c:pt idx="4">
                  <c:v>Elite (R19,251)</c:v>
                </c:pt>
              </c:strCache>
            </c:strRef>
          </c:cat>
          <c:val>
            <c:numRef>
              <c:f>Sheet1!$B$2:$F$2</c:f>
              <c:numCache>
                <c:formatCode>0%</c:formatCode>
                <c:ptCount val="5"/>
                <c:pt idx="0">
                  <c:v>0.494</c:v>
                </c:pt>
                <c:pt idx="1">
                  <c:v>0.128</c:v>
                </c:pt>
                <c:pt idx="2">
                  <c:v>0.144</c:v>
                </c:pt>
                <c:pt idx="3">
                  <c:v>0.197</c:v>
                </c:pt>
                <c:pt idx="4">
                  <c:v>0.037</c:v>
                </c:pt>
              </c:numCache>
            </c:numRef>
          </c:val>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bg1">
            <a:lumMod val="95000"/>
          </a:schemeClr>
        </a:solid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TIMSS Numeracy 2015</a:t>
            </a:r>
            <a:r>
              <a:rPr lang="en-US" baseline="0"/>
              <a:t> Box Question</a:t>
            </a:r>
            <a:endParaRPr lang="en-US"/>
          </a:p>
        </c:rich>
      </c:tx>
      <c:layout/>
      <c:overlay val="0"/>
      <c:spPr>
        <a:noFill/>
        <a:ln>
          <a:noFill/>
        </a:ln>
        <a:effectLst/>
      </c:spPr>
    </c:title>
    <c:autoTitleDeleted val="0"/>
    <c:plotArea>
      <c:layout/>
      <c:barChart>
        <c:barDir val="col"/>
        <c:grouping val="clustered"/>
        <c:varyColors val="0"/>
        <c:ser>
          <c:idx val="0"/>
          <c:order val="0"/>
          <c:spPr>
            <a:solidFill>
              <a:srgbClr val="C00000"/>
            </a:solidFill>
            <a:ln>
              <a:noFill/>
            </a:ln>
            <a:effectLst/>
          </c:spPr>
          <c:invertIfNegative val="0"/>
          <c:dLbls>
            <c:dLbl>
              <c:idx val="7"/>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Sheet1!$H$3:$H$10</c:f>
                <c:numCache>
                  <c:formatCode>General</c:formatCode>
                  <c:ptCount val="8"/>
                  <c:pt idx="0">
                    <c:v>0.0196</c:v>
                  </c:pt>
                  <c:pt idx="1">
                    <c:v>0.01764</c:v>
                  </c:pt>
                  <c:pt idx="2">
                    <c:v>0.0294</c:v>
                  </c:pt>
                  <c:pt idx="3">
                    <c:v>0.0098</c:v>
                  </c:pt>
                  <c:pt idx="4">
                    <c:v>0.02156</c:v>
                  </c:pt>
                  <c:pt idx="5">
                    <c:v>0.03332</c:v>
                  </c:pt>
                  <c:pt idx="6">
                    <c:v>0.03332</c:v>
                  </c:pt>
                  <c:pt idx="7">
                    <c:v>0.02744</c:v>
                  </c:pt>
                </c:numCache>
              </c:numRef>
            </c:plus>
            <c:minus>
              <c:numRef>
                <c:f>Sheet1!$H$3:$H$10</c:f>
                <c:numCache>
                  <c:formatCode>General</c:formatCode>
                  <c:ptCount val="8"/>
                  <c:pt idx="0">
                    <c:v>0.0196</c:v>
                  </c:pt>
                  <c:pt idx="1">
                    <c:v>0.01764</c:v>
                  </c:pt>
                  <c:pt idx="2">
                    <c:v>0.0294</c:v>
                  </c:pt>
                  <c:pt idx="3">
                    <c:v>0.0098</c:v>
                  </c:pt>
                  <c:pt idx="4">
                    <c:v>0.02156</c:v>
                  </c:pt>
                  <c:pt idx="5">
                    <c:v>0.03332</c:v>
                  </c:pt>
                  <c:pt idx="6">
                    <c:v>0.03332</c:v>
                  </c:pt>
                  <c:pt idx="7">
                    <c:v>0.02744</c:v>
                  </c:pt>
                </c:numCache>
              </c:numRef>
            </c:minus>
            <c:spPr>
              <a:noFill/>
              <a:ln w="9525" cap="flat" cmpd="sng" algn="ctr">
                <a:solidFill>
                  <a:schemeClr val="tx1">
                    <a:lumMod val="65000"/>
                    <a:lumOff val="35000"/>
                  </a:schemeClr>
                </a:solidFill>
                <a:round/>
              </a:ln>
              <a:effectLst/>
            </c:spPr>
          </c:errBars>
          <c:cat>
            <c:strRef>
              <c:f>Sheet1!$B$3:$B$10</c:f>
              <c:strCache>
                <c:ptCount val="8"/>
                <c:pt idx="0">
                  <c:v>Indonesia</c:v>
                </c:pt>
                <c:pt idx="1">
                  <c:v>Bahrain</c:v>
                </c:pt>
                <c:pt idx="2">
                  <c:v>Iran</c:v>
                </c:pt>
                <c:pt idx="3">
                  <c:v>International Avg</c:v>
                </c:pt>
                <c:pt idx="4">
                  <c:v>Jordan</c:v>
                </c:pt>
                <c:pt idx="5">
                  <c:v>Kuwait</c:v>
                </c:pt>
                <c:pt idx="6">
                  <c:v>Morocco</c:v>
                </c:pt>
                <c:pt idx="7">
                  <c:v>South Africa (Gr5)</c:v>
                </c:pt>
              </c:strCache>
            </c:strRef>
          </c:cat>
          <c:val>
            <c:numRef>
              <c:f>Sheet1!$F$3:$F$10</c:f>
              <c:numCache>
                <c:formatCode>0%</c:formatCode>
                <c:ptCount val="8"/>
                <c:pt idx="0">
                  <c:v>0.91</c:v>
                </c:pt>
                <c:pt idx="1">
                  <c:v>0.85</c:v>
                </c:pt>
                <c:pt idx="2">
                  <c:v>0.74</c:v>
                </c:pt>
                <c:pt idx="3">
                  <c:v>0.71</c:v>
                </c:pt>
                <c:pt idx="4">
                  <c:v>0.7</c:v>
                </c:pt>
                <c:pt idx="5">
                  <c:v>0.63</c:v>
                </c:pt>
                <c:pt idx="6">
                  <c:v>0.58</c:v>
                </c:pt>
                <c:pt idx="7">
                  <c:v>0.56</c:v>
                </c:pt>
              </c:numCache>
            </c:numRef>
          </c:val>
          <c:extLst xmlns:c16r2="http://schemas.microsoft.com/office/drawing/2015/06/chart">
            <c:ext xmlns:c16="http://schemas.microsoft.com/office/drawing/2014/chart" uri="{C3380CC4-5D6E-409C-BE32-E72D297353CC}">
              <c16:uniqueId val="{00000001-63EA-4DA1-AB10-1F9FB676E6D0}"/>
            </c:ext>
          </c:extLst>
        </c:ser>
        <c:dLbls>
          <c:showLegendKey val="0"/>
          <c:showVal val="0"/>
          <c:showCatName val="0"/>
          <c:showSerName val="0"/>
          <c:showPercent val="0"/>
          <c:showBubbleSize val="0"/>
        </c:dLbls>
        <c:gapWidth val="219"/>
        <c:overlap val="-27"/>
        <c:axId val="507576976"/>
        <c:axId val="507560800"/>
      </c:barChart>
      <c:catAx>
        <c:axId val="50757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7560800"/>
        <c:crosses val="autoZero"/>
        <c:auto val="1"/>
        <c:lblAlgn val="ctr"/>
        <c:lblOffset val="100"/>
        <c:noMultiLvlLbl val="0"/>
      </c:catAx>
      <c:valAx>
        <c:axId val="507560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7576976"/>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extLst xmlns:c16r2="http://schemas.microsoft.com/office/drawing/2015/06/chart">
            <c:ext xmlns:c16="http://schemas.microsoft.com/office/drawing/2014/chart" uri="{C3380CC4-5D6E-409C-BE32-E72D297353CC}">
              <c16:uniqueId val="{00000000-7664-4263-8974-A02F4A868A91}"/>
            </c:ext>
          </c:extLst>
        </c:ser>
        <c:ser>
          <c:idx val="1"/>
          <c:order val="1"/>
          <c:tx>
            <c:strRef>
              <c:f>Sheet1!$L$1</c:f>
              <c:strCache>
                <c:ptCount val="1"/>
                <c:pt idx="0">
                  <c:v>Correct in Gr4</c:v>
                </c:pt>
              </c:strCache>
            </c:strRef>
          </c:tx>
          <c:spPr>
            <a:solidFill>
              <a:schemeClr val="accent6">
                <a:lumMod val="60000"/>
                <a:lumOff val="40000"/>
              </a:schemeClr>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extLst xmlns:c16r2="http://schemas.microsoft.com/office/drawing/2015/06/chart">
            <c:ext xmlns:c16="http://schemas.microsoft.com/office/drawing/2014/chart" uri="{C3380CC4-5D6E-409C-BE32-E72D297353CC}">
              <c16:uniqueId val="{00000001-7664-4263-8974-A02F4A868A91}"/>
            </c:ext>
          </c:extLst>
        </c:ser>
        <c:ser>
          <c:idx val="2"/>
          <c:order val="2"/>
          <c:tx>
            <c:strRef>
              <c:f>Sheet1!$M$1</c:f>
              <c:strCache>
                <c:ptCount val="1"/>
                <c:pt idx="0">
                  <c:v>Correct in Gr5</c:v>
                </c:pt>
              </c:strCache>
            </c:strRef>
          </c:tx>
          <c:spPr>
            <a:solidFill>
              <a:schemeClr val="accent2">
                <a:lumMod val="60000"/>
                <a:lumOff val="40000"/>
              </a:schemeClr>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extLst xmlns:c16r2="http://schemas.microsoft.com/office/drawing/2015/06/chart">
            <c:ext xmlns:c16="http://schemas.microsoft.com/office/drawing/2014/chart" uri="{C3380CC4-5D6E-409C-BE32-E72D297353CC}">
              <c16:uniqueId val="{00000002-7664-4263-8974-A02F4A868A91}"/>
            </c:ext>
          </c:extLst>
        </c:ser>
        <c:ser>
          <c:idx val="3"/>
          <c:order val="3"/>
          <c:tx>
            <c:strRef>
              <c:f>Sheet1!$N$1</c:f>
              <c:strCache>
                <c:ptCount val="1"/>
                <c:pt idx="0">
                  <c:v>Still wrong in Gr5</c:v>
                </c:pt>
              </c:strCache>
            </c:strRef>
          </c:tx>
          <c:spPr>
            <a:solidFill>
              <a:srgbClr val="A40000"/>
            </a:solidFill>
          </c:spPr>
          <c:invertIfNegative val="0"/>
          <c:dLbls>
            <c:spPr>
              <a:noFill/>
              <a:ln>
                <a:noFill/>
              </a:ln>
              <a:effectLst/>
            </c:spPr>
            <c:txPr>
              <a:bodyPr/>
              <a:lstStyle/>
              <a:p>
                <a:pPr>
                  <a:defRPr sz="1000">
                    <a:solidFill>
                      <a:schemeClr val="bg1"/>
                    </a:solidFill>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extLst xmlns:c16r2="http://schemas.microsoft.com/office/drawing/2015/06/chart">
            <c:ext xmlns:c16="http://schemas.microsoft.com/office/drawing/2014/chart" uri="{C3380CC4-5D6E-409C-BE32-E72D297353CC}">
              <c16:uniqueId val="{00000003-7664-4263-8974-A02F4A868A91}"/>
            </c:ext>
          </c:extLst>
        </c:ser>
        <c:dLbls>
          <c:showLegendKey val="0"/>
          <c:showVal val="0"/>
          <c:showCatName val="0"/>
          <c:showSerName val="0"/>
          <c:showPercent val="0"/>
          <c:showBubbleSize val="0"/>
        </c:dLbls>
        <c:gapWidth val="150"/>
        <c:overlap val="100"/>
        <c:axId val="507617200"/>
        <c:axId val="507619152"/>
      </c:barChart>
      <c:catAx>
        <c:axId val="507617200"/>
        <c:scaling>
          <c:orientation val="minMax"/>
        </c:scaling>
        <c:delete val="0"/>
        <c:axPos val="b"/>
        <c:numFmt formatCode="General" sourceLinked="0"/>
        <c:majorTickMark val="out"/>
        <c:minorTickMark val="none"/>
        <c:tickLblPos val="nextTo"/>
        <c:crossAx val="507619152"/>
        <c:crosses val="autoZero"/>
        <c:auto val="1"/>
        <c:lblAlgn val="ctr"/>
        <c:lblOffset val="100"/>
        <c:noMultiLvlLbl val="0"/>
      </c:catAx>
      <c:valAx>
        <c:axId val="507619152"/>
        <c:scaling>
          <c:orientation val="minMax"/>
        </c:scaling>
        <c:delete val="0"/>
        <c:axPos val="l"/>
        <c:majorGridlines/>
        <c:numFmt formatCode="0%" sourceLinked="1"/>
        <c:majorTickMark val="out"/>
        <c:minorTickMark val="none"/>
        <c:tickLblPos val="nextTo"/>
        <c:crossAx val="507617200"/>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extLst xmlns:c16r2="http://schemas.microsoft.com/office/drawing/2015/06/chart">
              <c:ext xmlns:c16="http://schemas.microsoft.com/office/drawing/2014/chart" uri="{C3380CC4-5D6E-409C-BE32-E72D297353CC}">
                <c16:uniqueId val="{00000001-3BC1-4E35-801A-9FFA655E34B2}"/>
              </c:ext>
            </c:extLst>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c:v>
                  </c:pt>
                  <c:pt idx="6">
                    <c:v>0.499670337410326</c:v>
                  </c:pt>
                </c:numCache>
              </c:numRef>
            </c:plus>
            <c:minus>
              <c:numRef>
                <c:f>'Standard Graph'!$O$15:$U$15</c:f>
                <c:numCache>
                  <c:formatCode>General</c:formatCode>
                  <c:ptCount val="7"/>
                  <c:pt idx="0">
                    <c:v>0.164305283461566</c:v>
                  </c:pt>
                  <c:pt idx="1">
                    <c:v>0.177679353472047</c:v>
                  </c:pt>
                  <c:pt idx="2">
                    <c:v>0.17507781451873</c:v>
                  </c:pt>
                  <c:pt idx="3">
                    <c:v>0.513578967353647</c:v>
                  </c:pt>
                  <c:pt idx="6">
                    <c:v>0.499670337410326</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-1.182718964120783</c:v>
                </c:pt>
                <c:pt idx="1">
                  <c:v>0.812083879421107</c:v>
                </c:pt>
                <c:pt idx="2">
                  <c:v>1.846076017591458</c:v>
                </c:pt>
                <c:pt idx="3">
                  <c:v>0.259201107500647</c:v>
                </c:pt>
                <c:pt idx="6">
                  <c:v>2.326144767441858</c:v>
                </c:pt>
              </c:numCache>
            </c:numRef>
          </c:val>
          <c:extLst xmlns:c16r2="http://schemas.microsoft.com/office/drawing/2015/06/chart">
            <c:ext xmlns:c16="http://schemas.microsoft.com/office/drawing/2014/chart" uri="{C3380CC4-5D6E-409C-BE32-E72D297353CC}">
              <c16:uniqueId val="{00000002-3BC1-4E35-801A-9FFA655E34B2}"/>
            </c:ext>
          </c:extLst>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c:v>
                  </c:pt>
                  <c:pt idx="1">
                    <c:v>0.175639266309159</c:v>
                  </c:pt>
                  <c:pt idx="2">
                    <c:v>0.170704245696365</c:v>
                  </c:pt>
                  <c:pt idx="3">
                    <c:v>0.481796535352744</c:v>
                  </c:pt>
                  <c:pt idx="6">
                    <c:v>0.418557357688682</c:v>
                  </c:pt>
                </c:numCache>
              </c:numRef>
            </c:plus>
            <c:minus>
              <c:numRef>
                <c:f>'Standard Graph'!$O$16:$U$16</c:f>
                <c:numCache>
                  <c:formatCode>General</c:formatCode>
                  <c:ptCount val="7"/>
                  <c:pt idx="0">
                    <c:v>0.170368570348661</c:v>
                  </c:pt>
                  <c:pt idx="1">
                    <c:v>0.175639266309159</c:v>
                  </c:pt>
                  <c:pt idx="2">
                    <c:v>0.170704245696365</c:v>
                  </c:pt>
                  <c:pt idx="3">
                    <c:v>0.481796535352744</c:v>
                  </c:pt>
                  <c:pt idx="6">
                    <c:v>0.418557357688682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0.287695237937526</c:v>
                </c:pt>
                <c:pt idx="1">
                  <c:v>0.834427318266704</c:v>
                </c:pt>
                <c:pt idx="2">
                  <c:v>2.100328914273557</c:v>
                </c:pt>
                <c:pt idx="3">
                  <c:v>0.743842610321006</c:v>
                </c:pt>
                <c:pt idx="6">
                  <c:v>3.655715116279067</c:v>
                </c:pt>
              </c:numCache>
            </c:numRef>
          </c:val>
          <c:extLst xmlns:c16r2="http://schemas.microsoft.com/office/drawing/2015/06/chart">
            <c:ext xmlns:c16="http://schemas.microsoft.com/office/drawing/2014/chart" uri="{C3380CC4-5D6E-409C-BE32-E72D297353CC}">
              <c16:uniqueId val="{00000003-3BC1-4E35-801A-9FFA655E34B2}"/>
            </c:ext>
          </c:extLst>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0.166675806814175</c:v>
                  </c:pt>
                  <c:pt idx="1">
                    <c:v>0.175703301400185</c:v>
                  </c:pt>
                  <c:pt idx="2">
                    <c:v>0.173198882053062</c:v>
                  </c:pt>
                  <c:pt idx="3">
                    <c:v>0.489799570420701</c:v>
                  </c:pt>
                  <c:pt idx="6">
                    <c:v>0.427833344450778</c:v>
                  </c:pt>
                </c:numCache>
              </c:numRef>
            </c:plus>
            <c:minus>
              <c:numRef>
                <c:f>'Standard Graph'!$O$17:$U$17</c:f>
                <c:numCache>
                  <c:formatCode>General</c:formatCode>
                  <c:ptCount val="7"/>
                  <c:pt idx="0">
                    <c:v>0.166675806814175</c:v>
                  </c:pt>
                  <c:pt idx="1">
                    <c:v>0.175703301400185</c:v>
                  </c:pt>
                  <c:pt idx="2">
                    <c:v>0.173198882053062</c:v>
                  </c:pt>
                  <c:pt idx="3">
                    <c:v>0.489799570420701</c:v>
                  </c:pt>
                  <c:pt idx="6">
                    <c:v>0.427833344450778</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c:v>
                </c:pt>
                <c:pt idx="3">
                  <c:v>1.369470732143652</c:v>
                </c:pt>
                <c:pt idx="6">
                  <c:v>3.875860465116276</c:v>
                </c:pt>
              </c:numCache>
            </c:numRef>
          </c:val>
          <c:extLst xmlns:c16r2="http://schemas.microsoft.com/office/drawing/2015/06/chart">
            <c:ext xmlns:c16="http://schemas.microsoft.com/office/drawing/2014/chart" uri="{C3380CC4-5D6E-409C-BE32-E72D297353CC}">
              <c16:uniqueId val="{00000004-3BC1-4E35-801A-9FFA655E34B2}"/>
            </c:ext>
          </c:extLst>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0.173212699144432</c:v>
                  </c:pt>
                  <c:pt idx="1">
                    <c:v>0.17726074023471</c:v>
                  </c:pt>
                  <c:pt idx="2">
                    <c:v>0.176368853543246</c:v>
                  </c:pt>
                  <c:pt idx="3">
                    <c:v>0.551762023855359</c:v>
                  </c:pt>
                  <c:pt idx="6">
                    <c:v>0.453808696133191</c:v>
                  </c:pt>
                </c:numCache>
              </c:numRef>
            </c:plus>
            <c:minus>
              <c:numRef>
                <c:f>'Standard Graph'!$O$18:$U$18</c:f>
                <c:numCache>
                  <c:formatCode>General</c:formatCode>
                  <c:ptCount val="7"/>
                  <c:pt idx="0">
                    <c:v>0.173212699144432</c:v>
                  </c:pt>
                  <c:pt idx="1">
                    <c:v>0.17726074023471</c:v>
                  </c:pt>
                  <c:pt idx="2">
                    <c:v>0.176368853543246</c:v>
                  </c:pt>
                  <c:pt idx="3">
                    <c:v>0.551762023855359</c:v>
                  </c:pt>
                  <c:pt idx="6">
                    <c:v>0.453808696133191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c:v>
                </c:pt>
                <c:pt idx="1">
                  <c:v>1.231200064038208</c:v>
                </c:pt>
                <c:pt idx="2">
                  <c:v>2.5171362347707</c:v>
                </c:pt>
                <c:pt idx="3">
                  <c:v>2.589886152882194</c:v>
                </c:pt>
                <c:pt idx="6">
                  <c:v>4.80960639534884</c:v>
                </c:pt>
              </c:numCache>
            </c:numRef>
          </c:val>
          <c:extLst xmlns:c16r2="http://schemas.microsoft.com/office/drawing/2015/06/chart">
            <c:ext xmlns:c16="http://schemas.microsoft.com/office/drawing/2014/chart" uri="{C3380CC4-5D6E-409C-BE32-E72D297353CC}">
              <c16:uniqueId val="{00000005-3BC1-4E35-801A-9FFA655E34B2}"/>
            </c:ext>
          </c:extLst>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extLst xmlns:c16r2="http://schemas.microsoft.com/office/drawing/2015/06/chart">
              <c:ext xmlns:c16="http://schemas.microsoft.com/office/drawing/2014/chart" uri="{C3380CC4-5D6E-409C-BE32-E72D297353CC}">
                <c16:uniqueId val="{00000007-3BC1-4E35-801A-9FFA655E34B2}"/>
              </c:ext>
            </c:extLst>
          </c:dPt>
          <c:errBars>
            <c:errBarType val="both"/>
            <c:errValType val="cust"/>
            <c:noEndCap val="0"/>
            <c:plus>
              <c:numRef>
                <c:f>'Standard Graph'!$O$19:$U$19</c:f>
                <c:numCache>
                  <c:formatCode>General</c:formatCode>
                  <c:ptCount val="7"/>
                  <c:pt idx="0">
                    <c:v>0.196357267543483</c:v>
                  </c:pt>
                  <c:pt idx="1">
                    <c:v>0.204047083336858</c:v>
                  </c:pt>
                  <c:pt idx="2">
                    <c:v>0.186933435660273</c:v>
                  </c:pt>
                  <c:pt idx="3">
                    <c:v>0.614220791094727</c:v>
                  </c:pt>
                  <c:pt idx="6">
                    <c:v>0.531650856113367</c:v>
                  </c:pt>
                </c:numCache>
              </c:numRef>
            </c:plus>
            <c:minus>
              <c:numRef>
                <c:f>'Standard Graph'!#REF!</c:f>
                <c:numCache>
                  <c:formatCode>General</c:formatCode>
                  <c:ptCount val="1"/>
                  <c:pt idx="0">
                    <c:v>1.0</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3.0</c:v>
                </c:pt>
                <c:pt idx="1">
                  <c:v>4.0</c:v>
                </c:pt>
                <c:pt idx="2">
                  <c:v>5.0</c:v>
                </c:pt>
                <c:pt idx="3">
                  <c:v>6.0</c:v>
                </c:pt>
                <c:pt idx="6">
                  <c:v>9.0</c:v>
                </c:pt>
              </c:numCache>
            </c:numRef>
          </c:val>
          <c:extLst xmlns:c16r2="http://schemas.microsoft.com/office/drawing/2015/06/chart">
            <c:ext xmlns:c16="http://schemas.microsoft.com/office/drawing/2014/chart" uri="{C3380CC4-5D6E-409C-BE32-E72D297353CC}">
              <c16:uniqueId val="{00000008-3BC1-4E35-801A-9FFA655E34B2}"/>
            </c:ext>
          </c:extLst>
        </c:ser>
        <c:dLbls>
          <c:showLegendKey val="0"/>
          <c:showVal val="0"/>
          <c:showCatName val="0"/>
          <c:showSerName val="0"/>
          <c:showPercent val="0"/>
          <c:showBubbleSize val="0"/>
        </c:dLbls>
        <c:gapWidth val="150"/>
        <c:axId val="507715664"/>
        <c:axId val="506879008"/>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-0.0897554105071793</c:v>
                </c:pt>
                <c:pt idx="1">
                  <c:v>0.536342438918436</c:v>
                </c:pt>
                <c:pt idx="2">
                  <c:v>1.162440288344051</c:v>
                </c:pt>
                <c:pt idx="3">
                  <c:v>1.788538137769665</c:v>
                </c:pt>
                <c:pt idx="4" formatCode="0.0">
                  <c:v>2.414635987195278</c:v>
                </c:pt>
                <c:pt idx="5" formatCode="0.0">
                  <c:v>3.040733836620895</c:v>
                </c:pt>
                <c:pt idx="6">
                  <c:v>3.66683168604651</c:v>
                </c:pt>
                <c:pt idx="7" formatCode="0.0">
                  <c:v>4.292929535472127</c:v>
                </c:pt>
                <c:pt idx="8" formatCode="0.0">
                  <c:v>4.91902738489774</c:v>
                </c:pt>
                <c:pt idx="9" formatCode="0.0">
                  <c:v>5.545125234323355</c:v>
                </c:pt>
              </c:numCache>
            </c:numRef>
          </c:val>
          <c:smooth val="0"/>
          <c:extLst xmlns:c16r2="http://schemas.microsoft.com/office/drawing/2015/06/chart">
            <c:ext xmlns:c16="http://schemas.microsoft.com/office/drawing/2014/chart" uri="{C3380CC4-5D6E-409C-BE32-E72D297353CC}">
              <c16:uniqueId val="{00000009-3BC1-4E35-801A-9FFA655E34B2}"/>
            </c:ext>
          </c:extLst>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3.0</c:v>
                </c:pt>
                <c:pt idx="1">
                  <c:v>4.0</c:v>
                </c:pt>
                <c:pt idx="2">
                  <c:v>5.0</c:v>
                </c:pt>
                <c:pt idx="3">
                  <c:v>6.0</c:v>
                </c:pt>
                <c:pt idx="4" formatCode="0.0">
                  <c:v>7.0</c:v>
                </c:pt>
                <c:pt idx="5" formatCode="0.0">
                  <c:v>8.0</c:v>
                </c:pt>
                <c:pt idx="6">
                  <c:v>9.0</c:v>
                </c:pt>
                <c:pt idx="7" formatCode="0.0">
                  <c:v>10.0</c:v>
                </c:pt>
                <c:pt idx="8" formatCode="0.0">
                  <c:v>11.0</c:v>
                </c:pt>
                <c:pt idx="9" formatCode="0.0">
                  <c:v>12.0</c:v>
                </c:pt>
              </c:numCache>
            </c:numRef>
          </c:val>
          <c:smooth val="0"/>
          <c:extLst xmlns:c16r2="http://schemas.microsoft.com/office/drawing/2015/06/chart">
            <c:ext xmlns:c16="http://schemas.microsoft.com/office/drawing/2014/chart" uri="{C3380CC4-5D6E-409C-BE32-E72D297353CC}">
              <c16:uniqueId val="{0000000A-3BC1-4E35-801A-9FFA655E34B2}"/>
            </c:ext>
          </c:extLst>
        </c:ser>
        <c:dLbls>
          <c:showLegendKey val="0"/>
          <c:showVal val="0"/>
          <c:showCatName val="0"/>
          <c:showSerName val="0"/>
          <c:showPercent val="0"/>
          <c:showBubbleSize val="0"/>
        </c:dLbls>
        <c:marker val="1"/>
        <c:smooth val="0"/>
        <c:axId val="507715664"/>
        <c:axId val="506879008"/>
      </c:lineChart>
      <c:catAx>
        <c:axId val="507715664"/>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506879008"/>
        <c:crosses val="autoZero"/>
        <c:auto val="1"/>
        <c:lblAlgn val="ctr"/>
        <c:lblOffset val="100"/>
        <c:noMultiLvlLbl val="0"/>
      </c:catAx>
      <c:valAx>
        <c:axId val="506879008"/>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 sourceLinked="0"/>
        <c:majorTickMark val="out"/>
        <c:minorTickMark val="none"/>
        <c:tickLblPos val="nextTo"/>
        <c:crossAx val="507715664"/>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spPr>
    <a:solidFill>
      <a:srgbClr val="FFFFFF"/>
    </a:solidFill>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 reaching LIB by country'!$E$8</c:f>
              <c:strCache>
                <c:ptCount val="1"/>
                <c:pt idx="0">
                  <c:v>% reaching the Low International Benchmark</c:v>
                </c:pt>
              </c:strCache>
            </c:strRef>
          </c:tx>
          <c:spPr>
            <a:solidFill>
              <a:schemeClr val="bg1">
                <a:lumMod val="75000"/>
              </a:schemeClr>
            </a:solidFill>
            <a:ln>
              <a:noFill/>
            </a:ln>
            <a:effectLst/>
          </c:spPr>
          <c:invertIfNegative val="0"/>
          <c:dPt>
            <c:idx val="0"/>
            <c:invertIfNegative val="0"/>
            <c:bubble3D val="0"/>
            <c:spPr>
              <a:solidFill>
                <a:schemeClr val="bg1">
                  <a:lumMod val="75000"/>
                </a:schemeClr>
              </a:solidFill>
              <a:ln>
                <a:noFill/>
              </a:ln>
              <a:effectLst/>
            </c:spPr>
          </c:dPt>
          <c:dPt>
            <c:idx val="2"/>
            <c:invertIfNegative val="0"/>
            <c:bubble3D val="0"/>
            <c:spPr>
              <a:solidFill>
                <a:schemeClr val="bg1">
                  <a:lumMod val="75000"/>
                </a:schemeClr>
              </a:solidFill>
              <a:ln>
                <a:noFill/>
              </a:ln>
              <a:effectLst/>
            </c:spPr>
          </c:dPt>
          <c:dPt>
            <c:idx val="12"/>
            <c:invertIfNegative val="0"/>
            <c:bubble3D val="0"/>
            <c:spPr>
              <a:solidFill>
                <a:srgbClr val="FF0000"/>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 reaching LIB by country'!$G$9:$G$21</c:f>
                <c:numCache>
                  <c:formatCode>General</c:formatCode>
                  <c:ptCount val="13"/>
                  <c:pt idx="0">
                    <c:v>0.00588</c:v>
                  </c:pt>
                  <c:pt idx="1">
                    <c:v>0.00784</c:v>
                  </c:pt>
                  <c:pt idx="2">
                    <c:v>0.0098</c:v>
                  </c:pt>
                  <c:pt idx="3">
                    <c:v>0.0098</c:v>
                  </c:pt>
                  <c:pt idx="4">
                    <c:v>0.0098</c:v>
                  </c:pt>
                  <c:pt idx="5">
                    <c:v>0.02156</c:v>
                  </c:pt>
                  <c:pt idx="6">
                    <c:v>0.02352</c:v>
                  </c:pt>
                  <c:pt idx="7">
                    <c:v>0.02548</c:v>
                  </c:pt>
                  <c:pt idx="8">
                    <c:v>0.03528</c:v>
                  </c:pt>
                  <c:pt idx="9">
                    <c:v>0.02548</c:v>
                  </c:pt>
                  <c:pt idx="10">
                    <c:v>0.0294</c:v>
                  </c:pt>
                  <c:pt idx="11">
                    <c:v>0.03528</c:v>
                  </c:pt>
                  <c:pt idx="12">
                    <c:v>0.0294</c:v>
                  </c:pt>
                </c:numCache>
              </c:numRef>
            </c:plus>
            <c:minus>
              <c:numRef>
                <c:f>'% reaching LIB by country'!$G$9:$G$21</c:f>
                <c:numCache>
                  <c:formatCode>General</c:formatCode>
                  <c:ptCount val="13"/>
                  <c:pt idx="0">
                    <c:v>0.00588</c:v>
                  </c:pt>
                  <c:pt idx="1">
                    <c:v>0.00784</c:v>
                  </c:pt>
                  <c:pt idx="2">
                    <c:v>0.0098</c:v>
                  </c:pt>
                  <c:pt idx="3">
                    <c:v>0.0098</c:v>
                  </c:pt>
                  <c:pt idx="4">
                    <c:v>0.0098</c:v>
                  </c:pt>
                  <c:pt idx="5">
                    <c:v>0.02156</c:v>
                  </c:pt>
                  <c:pt idx="6">
                    <c:v>0.02352</c:v>
                  </c:pt>
                  <c:pt idx="7">
                    <c:v>0.02548</c:v>
                  </c:pt>
                  <c:pt idx="8">
                    <c:v>0.03528</c:v>
                  </c:pt>
                  <c:pt idx="9">
                    <c:v>0.02548</c:v>
                  </c:pt>
                  <c:pt idx="10">
                    <c:v>0.0294</c:v>
                  </c:pt>
                  <c:pt idx="11">
                    <c:v>0.03528</c:v>
                  </c:pt>
                  <c:pt idx="12">
                    <c:v>0.0294</c:v>
                  </c:pt>
                </c:numCache>
              </c:numRef>
            </c:minus>
            <c:spPr>
              <a:noFill/>
              <a:ln w="9525" cap="flat" cmpd="sng" algn="ctr">
                <a:solidFill>
                  <a:schemeClr val="tx1">
                    <a:lumMod val="65000"/>
                    <a:lumOff val="35000"/>
                  </a:schemeClr>
                </a:solidFill>
                <a:round/>
              </a:ln>
              <a:effectLst/>
            </c:spPr>
          </c:errBars>
          <c:cat>
            <c:strRef>
              <c:f>'% reaching LIB by country'!$D$9:$D$21</c:f>
              <c:strCache>
                <c:ptCount val="13"/>
                <c:pt idx="0">
                  <c:v>Finland</c:v>
                </c:pt>
                <c:pt idx="1">
                  <c:v>England</c:v>
                </c:pt>
                <c:pt idx="2">
                  <c:v>United States</c:v>
                </c:pt>
                <c:pt idx="3">
                  <c:v>Canada</c:v>
                </c:pt>
                <c:pt idx="4">
                  <c:v>Australia</c:v>
                </c:pt>
                <c:pt idx="5">
                  <c:v>Chile </c:v>
                </c:pt>
                <c:pt idx="6">
                  <c:v>Trinidad &amp; Tobago</c:v>
                </c:pt>
                <c:pt idx="7">
                  <c:v>Iran</c:v>
                </c:pt>
                <c:pt idx="8">
                  <c:v>Saudi Arabia </c:v>
                </c:pt>
                <c:pt idx="9">
                  <c:v>Oman</c:v>
                </c:pt>
                <c:pt idx="10">
                  <c:v>Morocco</c:v>
                </c:pt>
                <c:pt idx="11">
                  <c:v>Egypt </c:v>
                </c:pt>
                <c:pt idx="12">
                  <c:v>South Africa</c:v>
                </c:pt>
              </c:strCache>
            </c:strRef>
          </c:cat>
          <c:val>
            <c:numRef>
              <c:f>'% reaching LIB by country'!$E$9:$E$21</c:f>
              <c:numCache>
                <c:formatCode>0%</c:formatCode>
                <c:ptCount val="13"/>
                <c:pt idx="0">
                  <c:v>0.98</c:v>
                </c:pt>
                <c:pt idx="1">
                  <c:v>0.97</c:v>
                </c:pt>
                <c:pt idx="2">
                  <c:v>0.96</c:v>
                </c:pt>
                <c:pt idx="3">
                  <c:v>0.96</c:v>
                </c:pt>
                <c:pt idx="4">
                  <c:v>0.94</c:v>
                </c:pt>
                <c:pt idx="5">
                  <c:v>0.87</c:v>
                </c:pt>
                <c:pt idx="6">
                  <c:v>0.8</c:v>
                </c:pt>
                <c:pt idx="7">
                  <c:v>0.65</c:v>
                </c:pt>
                <c:pt idx="8">
                  <c:v>0.63</c:v>
                </c:pt>
                <c:pt idx="9">
                  <c:v>0.59</c:v>
                </c:pt>
                <c:pt idx="10">
                  <c:v>0.36</c:v>
                </c:pt>
                <c:pt idx="11">
                  <c:v>0.31</c:v>
                </c:pt>
                <c:pt idx="12">
                  <c:v>0.22</c:v>
                </c:pt>
              </c:numCache>
            </c:numRef>
          </c:val>
        </c:ser>
        <c:dLbls>
          <c:showLegendKey val="0"/>
          <c:showVal val="0"/>
          <c:showCatName val="0"/>
          <c:showSerName val="0"/>
          <c:showPercent val="0"/>
          <c:showBubbleSize val="0"/>
        </c:dLbls>
        <c:gapWidth val="219"/>
        <c:overlap val="-27"/>
        <c:axId val="476022624"/>
        <c:axId val="476024944"/>
      </c:barChart>
      <c:catAx>
        <c:axId val="47602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76024944"/>
        <c:crosses val="autoZero"/>
        <c:auto val="1"/>
        <c:lblAlgn val="ctr"/>
        <c:lblOffset val="100"/>
        <c:noMultiLvlLbl val="0"/>
      </c:catAx>
      <c:valAx>
        <c:axId val="476024944"/>
        <c:scaling>
          <c:orientation val="minMax"/>
          <c:max val="1.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smtClean="0"/>
                  <a:t>% reaching the PIRLS 2016 Low International benchmark</a:t>
                </a:r>
                <a:endParaRPr lang="en-US" dirty="0"/>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6022624"/>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'Low Int bench'!$A$3</c:f>
              <c:strCache>
                <c:ptCount val="1"/>
                <c:pt idx="0">
                  <c:v>Percentage of students who can read at a basic level</c:v>
                </c:pt>
              </c:strCache>
            </c:strRef>
          </c:tx>
          <c:spPr>
            <a:solidFill>
              <a:schemeClr val="bg1">
                <a:lumMod val="50000"/>
              </a:schemeClr>
            </a:solidFill>
            <a:ln>
              <a:noFill/>
            </a:ln>
            <a:effectLst/>
          </c:spPr>
          <c:invertIfNegative val="0"/>
          <c:dLbls>
            <c:spPr>
              <a:noFill/>
              <a:ln>
                <a:noFill/>
              </a:ln>
              <a:effectLst/>
            </c:spPr>
            <c:txPr>
              <a:bodyPr rot="0" spcFirstLastPara="1" vertOverflow="ellipsis" horzOverflow="clip" vert="horz" wrap="square" lIns="38100" tIns="7200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'Low Int bench'!$B$5:$K$5</c:f>
                <c:numCache>
                  <c:formatCode>General</c:formatCode>
                  <c:ptCount val="10"/>
                  <c:pt idx="0">
                    <c:v>-0.02646</c:v>
                  </c:pt>
                  <c:pt idx="1">
                    <c:v>-0.017836</c:v>
                  </c:pt>
                  <c:pt idx="2">
                    <c:v>-0.024892</c:v>
                  </c:pt>
                  <c:pt idx="3">
                    <c:v>-0.022344</c:v>
                  </c:pt>
                  <c:pt idx="4">
                    <c:v>-0.024108</c:v>
                  </c:pt>
                  <c:pt idx="5">
                    <c:v>-0.026852</c:v>
                  </c:pt>
                  <c:pt idx="6">
                    <c:v>-0.029008</c:v>
                  </c:pt>
                  <c:pt idx="7">
                    <c:v>-0.029988</c:v>
                  </c:pt>
                  <c:pt idx="8">
                    <c:v>-0.03038</c:v>
                  </c:pt>
                  <c:pt idx="9">
                    <c:v>-0.028812</c:v>
                  </c:pt>
                </c:numCache>
              </c:numRef>
            </c:plus>
            <c:minus>
              <c:numRef>
                <c:f>'Low Int bench'!$B$5:$K$5</c:f>
                <c:numCache>
                  <c:formatCode>General</c:formatCode>
                  <c:ptCount val="10"/>
                  <c:pt idx="0">
                    <c:v>-0.02646</c:v>
                  </c:pt>
                  <c:pt idx="1">
                    <c:v>-0.017836</c:v>
                  </c:pt>
                  <c:pt idx="2">
                    <c:v>-0.024892</c:v>
                  </c:pt>
                  <c:pt idx="3">
                    <c:v>-0.022344</c:v>
                  </c:pt>
                  <c:pt idx="4">
                    <c:v>-0.024108</c:v>
                  </c:pt>
                  <c:pt idx="5">
                    <c:v>-0.026852</c:v>
                  </c:pt>
                  <c:pt idx="6">
                    <c:v>-0.029008</c:v>
                  </c:pt>
                  <c:pt idx="7">
                    <c:v>-0.029988</c:v>
                  </c:pt>
                  <c:pt idx="8">
                    <c:v>-0.03038</c:v>
                  </c:pt>
                  <c:pt idx="9">
                    <c:v>-0.028812</c:v>
                  </c:pt>
                </c:numCache>
              </c:numRef>
            </c:minus>
            <c:spPr>
              <a:noFill/>
              <a:ln w="9525" cap="flat" cmpd="sng" algn="ctr">
                <a:solidFill>
                  <a:schemeClr val="tx1">
                    <a:lumMod val="65000"/>
                    <a:lumOff val="35000"/>
                  </a:schemeClr>
                </a:solidFill>
                <a:round/>
              </a:ln>
              <a:effectLst/>
            </c:spPr>
          </c:errBars>
          <c:cat>
            <c:strRef>
              <c:f>'Low Int bench'!$B$1:$K$1</c:f>
              <c:strCache>
                <c:ptCount val="10"/>
                <c:pt idx="0">
                  <c:v>Decile 1 (Poorest 10% of schools)</c:v>
                </c:pt>
                <c:pt idx="1">
                  <c:v>Decile 2</c:v>
                </c:pt>
                <c:pt idx="2">
                  <c:v>Decile 3</c:v>
                </c:pt>
                <c:pt idx="3">
                  <c:v>Decile 4</c:v>
                </c:pt>
                <c:pt idx="4">
                  <c:v>Decile 5</c:v>
                </c:pt>
                <c:pt idx="5">
                  <c:v>Decile 6</c:v>
                </c:pt>
                <c:pt idx="6">
                  <c:v>Decile 7</c:v>
                </c:pt>
                <c:pt idx="7">
                  <c:v>Decile 8</c:v>
                </c:pt>
                <c:pt idx="8">
                  <c:v>Decile 9</c:v>
                </c:pt>
                <c:pt idx="9">
                  <c:v>Decile 10 (Richest 10% of schools)</c:v>
                </c:pt>
              </c:strCache>
            </c:strRef>
          </c:cat>
          <c:val>
            <c:numRef>
              <c:f>'Low Int bench'!$B$3:$K$3</c:f>
              <c:numCache>
                <c:formatCode>0%</c:formatCode>
                <c:ptCount val="10"/>
                <c:pt idx="0">
                  <c:v>0.1126</c:v>
                </c:pt>
                <c:pt idx="1">
                  <c:v>0.0930999999999999</c:v>
                </c:pt>
                <c:pt idx="2">
                  <c:v>0.1531</c:v>
                </c:pt>
                <c:pt idx="3">
                  <c:v>0.1456</c:v>
                </c:pt>
                <c:pt idx="4">
                  <c:v>0.1294</c:v>
                </c:pt>
                <c:pt idx="5">
                  <c:v>0.172</c:v>
                </c:pt>
                <c:pt idx="6">
                  <c:v>0.1996</c:v>
                </c:pt>
                <c:pt idx="7">
                  <c:v>0.2341</c:v>
                </c:pt>
                <c:pt idx="8">
                  <c:v>0.2298</c:v>
                </c:pt>
                <c:pt idx="9">
                  <c:v>0.7085</c:v>
                </c:pt>
              </c:numCache>
            </c:numRef>
          </c:val>
          <c:extLst xmlns:c16r2="http://schemas.microsoft.com/office/drawing/2015/06/chart">
            <c:ext xmlns:c16="http://schemas.microsoft.com/office/drawing/2014/chart" uri="{C3380CC4-5D6E-409C-BE32-E72D297353CC}">
              <c16:uniqueId val="{00000000-0255-4254-933E-712EA9A07630}"/>
            </c:ext>
          </c:extLst>
        </c:ser>
        <c:dLbls>
          <c:showLegendKey val="0"/>
          <c:showVal val="0"/>
          <c:showCatName val="0"/>
          <c:showSerName val="0"/>
          <c:showPercent val="0"/>
          <c:showBubbleSize val="0"/>
        </c:dLbls>
        <c:gapWidth val="219"/>
        <c:overlap val="-27"/>
        <c:axId val="507773904"/>
        <c:axId val="507776224"/>
      </c:barChart>
      <c:catAx>
        <c:axId val="50777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507776224"/>
        <c:crosses val="autoZero"/>
        <c:auto val="1"/>
        <c:lblAlgn val="ctr"/>
        <c:lblOffset val="100"/>
        <c:noMultiLvlLbl val="0"/>
      </c:catAx>
      <c:valAx>
        <c:axId val="507776224"/>
        <c:scaling>
          <c:orientation val="minMax"/>
          <c:max val="0.9"/>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7773904"/>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rgbClr val="92D050"/>
        </a:solidFill>
      </dgm:spPr>
      <dgm:t>
        <a:bodyPr/>
        <a:lstStyle/>
        <a:p>
          <a:endParaRPr lang="en-ZA" sz="3600" dirty="0"/>
        </a:p>
        <a:p>
          <a:r>
            <a:rPr lang="en-ZA" sz="1800" b="1" dirty="0">
              <a:solidFill>
                <a:schemeClr val="bg1"/>
              </a:solidFill>
            </a:rPr>
            <a:t>15%</a:t>
          </a:r>
        </a:p>
        <a:p>
          <a:r>
            <a:rPr lang="en-ZA" sz="700" b="1" dirty="0">
              <a:solidFill>
                <a:schemeClr val="bg1"/>
              </a:solidFill>
            </a:rPr>
            <a:t>Legislators, managers, </a:t>
          </a:r>
          <a:r>
            <a:rPr lang="en-ZA" sz="700" b="1" dirty="0" err="1">
              <a:solidFill>
                <a:schemeClr val="bg1"/>
              </a:solidFill>
            </a:rPr>
            <a:t>assoc</a:t>
          </a:r>
          <a:r>
            <a:rPr lang="en-ZA" sz="700" b="1" dirty="0">
              <a:solidFill>
                <a:schemeClr val="bg1"/>
              </a:solidFill>
            </a:rPr>
            <a:t> professionals</a:t>
          </a:r>
          <a:endParaRPr lang="en-ZA" sz="100" b="1" dirty="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a:solidFill>
                <a:schemeClr val="bg1"/>
              </a:solidFill>
            </a:rPr>
            <a:t>Unemployed</a:t>
          </a:r>
        </a:p>
        <a:p>
          <a:endParaRPr lang="en-ZA" sz="1400" b="1" dirty="0">
            <a:solidFill>
              <a:schemeClr val="bg1"/>
            </a:solidFill>
          </a:endParaRPr>
        </a:p>
        <a:p>
          <a:r>
            <a:rPr lang="en-ZA" sz="1400" b="1" dirty="0">
              <a:solidFill>
                <a:schemeClr val="bg1"/>
              </a:solidFill>
            </a:rPr>
            <a:t>(Broad - 35%)</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a:solidFill>
                <a:schemeClr val="bg1"/>
              </a:solidFill>
            </a:rPr>
            <a:t>Unskilled</a:t>
          </a:r>
        </a:p>
        <a:p>
          <a:r>
            <a:rPr lang="en-ZA" sz="1200" b="1" dirty="0">
              <a:solidFill>
                <a:schemeClr val="bg1"/>
              </a:solidFill>
            </a:rPr>
            <a:t>(18%)</a:t>
          </a:r>
        </a:p>
        <a:p>
          <a:r>
            <a:rPr lang="en-ZA" sz="600" b="0" dirty="0">
              <a:solidFill>
                <a:schemeClr val="bg1"/>
              </a:solidFill>
            </a:rPr>
            <a:t>Elementary occupations &amp; domestic workers</a:t>
          </a: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a:solidFill>
                <a:schemeClr val="bg1"/>
              </a:solidFill>
            </a:rPr>
            <a:t>Semi-Skilled (32%)</a:t>
          </a:r>
        </a:p>
        <a:p>
          <a:r>
            <a:rPr lang="en-US" sz="600" dirty="0">
              <a:solidFill>
                <a:schemeClr val="bg1"/>
              </a:solidFill>
            </a:rPr>
            <a:t>Clerks, service workers, shop personnel, skilled </a:t>
          </a:r>
          <a:r>
            <a:rPr lang="en-US" sz="600" dirty="0" err="1">
              <a:solidFill>
                <a:schemeClr val="bg1"/>
              </a:solidFill>
            </a:rPr>
            <a:t>agric</a:t>
          </a:r>
          <a:r>
            <a:rPr lang="en-US" sz="600" dirty="0">
              <a:solidFill>
                <a:schemeClr val="bg1"/>
              </a:solidFill>
            </a:rPr>
            <a:t>/fishery workers, plant and machinery operators)</a:t>
          </a: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US"/>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US"/>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US"/>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US"/>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US"/>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US"/>
        </a:p>
      </dgm:t>
    </dgm:pt>
  </dgm:ptLst>
  <dgm:cxnLst>
    <dgm:cxn modelId="{01555EC8-D066-2140-BB2E-83600235A6D4}" type="presOf" srcId="{B1CD9239-600B-41D7-9067-E587838267CF}" destId="{6B2A6CEB-8AEB-485A-B51F-4BA3BA410D0B}" srcOrd="0" destOrd="0" presId="urn:microsoft.com/office/officeart/2005/8/layout/pyramid1"/>
    <dgm:cxn modelId="{A050DC22-C8D5-0747-B3B6-0809B9083219}" type="presOf" srcId="{94BFDC29-A62B-4867-9EFD-4C3299F2A986}" destId="{BAE3347D-F78F-4227-B054-5BC36A596218}" srcOrd="0"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626879C6-F188-8F42-9532-842DB3E9BBCE}" type="presOf" srcId="{5896CC03-10D6-4152-BEED-6E1B31A79FE9}" destId="{FD31F5A5-7680-4C7A-91FB-24138E0D7CDC}" srcOrd="0" destOrd="0" presId="urn:microsoft.com/office/officeart/2005/8/layout/pyramid1"/>
    <dgm:cxn modelId="{8C510101-6876-A343-BED8-AC2A5B4021C5}" type="presOf" srcId="{94BFDC29-A62B-4867-9EFD-4C3299F2A986}" destId="{26521744-C9FE-42F2-BE3A-D2D28AE76CA5}" srcOrd="1" destOrd="0" presId="urn:microsoft.com/office/officeart/2005/8/layout/pyramid1"/>
    <dgm:cxn modelId="{B5D572C8-7CFF-644F-AC49-E3C55CBB5C51}" type="presOf" srcId="{DD7E1C66-5AA1-4148-8D24-0F59EB34F27B}" destId="{3030949F-5DAF-1F40-B4D0-84FF1FABAA00}" srcOrd="0"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D28B3B95-1605-6049-8D74-AFE5C5F10525}" srcId="{5896CC03-10D6-4152-BEED-6E1B31A79FE9}" destId="{DD7E1C66-5AA1-4148-8D24-0F59EB34F27B}" srcOrd="1" destOrd="0" parTransId="{CF22B758-8218-9947-898E-59E75AA111A6}" sibTransId="{078737C8-25D4-9542-9513-0DF97F01B2E5}"/>
    <dgm:cxn modelId="{EA2E7E53-4339-D24D-B82D-9948D3DAA718}" type="presOf" srcId="{DD7E1C66-5AA1-4148-8D24-0F59EB34F27B}" destId="{EDA92B55-1435-714B-8A67-D6D0B3E5538C}" srcOrd="1" destOrd="0" presId="urn:microsoft.com/office/officeart/2005/8/layout/pyramid1"/>
    <dgm:cxn modelId="{5A026457-533C-4B4A-85CE-1025E34D4F33}" type="presOf" srcId="{932237BE-64C3-4DED-BF2D-9B9821B44AFA}" destId="{D9EA3055-42F1-4773-B6E1-4489FC8B1BD1}"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91147770-E510-1D46-A5EB-34392321E2C5}" type="presOf" srcId="{932237BE-64C3-4DED-BF2D-9B9821B44AFA}" destId="{0EDD4896-C891-4183-9B7B-D45A38634F03}" srcOrd="1" destOrd="0" presId="urn:microsoft.com/office/officeart/2005/8/layout/pyramid1"/>
    <dgm:cxn modelId="{431F5617-5E06-1D47-88DD-46EDC7DC0289}" type="presOf" srcId="{B1CD9239-600B-41D7-9067-E587838267CF}" destId="{C548DC47-1489-4EF5-BDCB-DEBE01D4E862}" srcOrd="1" destOrd="0" presId="urn:microsoft.com/office/officeart/2005/8/layout/pyramid1"/>
    <dgm:cxn modelId="{A0DD6821-5734-704F-A298-357DCABD15D4}" type="presParOf" srcId="{FD31F5A5-7680-4C7A-91FB-24138E0D7CDC}" destId="{2CFCD532-C2BB-43F0-894D-44DFFD76D26E}" srcOrd="0" destOrd="0" presId="urn:microsoft.com/office/officeart/2005/8/layout/pyramid1"/>
    <dgm:cxn modelId="{D27724F9-E50F-A647-A9E0-DDBBB99D528A}" type="presParOf" srcId="{2CFCD532-C2BB-43F0-894D-44DFFD76D26E}" destId="{6B2A6CEB-8AEB-485A-B51F-4BA3BA410D0B}" srcOrd="0" destOrd="0" presId="urn:microsoft.com/office/officeart/2005/8/layout/pyramid1"/>
    <dgm:cxn modelId="{884C9E41-D012-F445-AC0F-38420FA6F1B5}" type="presParOf" srcId="{2CFCD532-C2BB-43F0-894D-44DFFD76D26E}" destId="{C548DC47-1489-4EF5-BDCB-DEBE01D4E862}" srcOrd="1" destOrd="0" presId="urn:microsoft.com/office/officeart/2005/8/layout/pyramid1"/>
    <dgm:cxn modelId="{CD459446-FCD5-2F49-8B8E-DB18580F14CE}" type="presParOf" srcId="{FD31F5A5-7680-4C7A-91FB-24138E0D7CDC}" destId="{E1D542F2-75FE-304E-A897-B81A2DE13B71}" srcOrd="1" destOrd="0" presId="urn:microsoft.com/office/officeart/2005/8/layout/pyramid1"/>
    <dgm:cxn modelId="{CCCF8902-AA78-4946-8078-D61E407BAB40}" type="presParOf" srcId="{E1D542F2-75FE-304E-A897-B81A2DE13B71}" destId="{3030949F-5DAF-1F40-B4D0-84FF1FABAA00}" srcOrd="0" destOrd="0" presId="urn:microsoft.com/office/officeart/2005/8/layout/pyramid1"/>
    <dgm:cxn modelId="{32F49470-1C01-5B4E-A7CD-CCC3E866B65A}" type="presParOf" srcId="{E1D542F2-75FE-304E-A897-B81A2DE13B71}" destId="{EDA92B55-1435-714B-8A67-D6D0B3E5538C}" srcOrd="1" destOrd="0" presId="urn:microsoft.com/office/officeart/2005/8/layout/pyramid1"/>
    <dgm:cxn modelId="{21559BD4-C42F-5349-B905-D8C273D20203}" type="presParOf" srcId="{FD31F5A5-7680-4C7A-91FB-24138E0D7CDC}" destId="{9A0D1490-6EC1-4DB5-B0A0-E2BC4B232661}" srcOrd="2" destOrd="0" presId="urn:microsoft.com/office/officeart/2005/8/layout/pyramid1"/>
    <dgm:cxn modelId="{B05329F3-20A1-FF43-AE69-2FCD69081DD3}" type="presParOf" srcId="{9A0D1490-6EC1-4DB5-B0A0-E2BC4B232661}" destId="{BAE3347D-F78F-4227-B054-5BC36A596218}" srcOrd="0" destOrd="0" presId="urn:microsoft.com/office/officeart/2005/8/layout/pyramid1"/>
    <dgm:cxn modelId="{0CF4BA96-13A7-1E4E-80DB-1DE6F7A8F59A}" type="presParOf" srcId="{9A0D1490-6EC1-4DB5-B0A0-E2BC4B232661}" destId="{26521744-C9FE-42F2-BE3A-D2D28AE76CA5}" srcOrd="1" destOrd="0" presId="urn:microsoft.com/office/officeart/2005/8/layout/pyramid1"/>
    <dgm:cxn modelId="{8A5B7DEE-FC28-534A-8E4B-2AEF3BC8963C}" type="presParOf" srcId="{FD31F5A5-7680-4C7A-91FB-24138E0D7CDC}" destId="{BA18687B-851F-47DE-8991-18650FF1E018}" srcOrd="3" destOrd="0" presId="urn:microsoft.com/office/officeart/2005/8/layout/pyramid1"/>
    <dgm:cxn modelId="{214F7FF6-FF31-074A-8F25-B7D40FCD3237}" type="presParOf" srcId="{BA18687B-851F-47DE-8991-18650FF1E018}" destId="{D9EA3055-42F1-4773-B6E1-4489FC8B1BD1}" srcOrd="0" destOrd="0" presId="urn:microsoft.com/office/officeart/2005/8/layout/pyramid1"/>
    <dgm:cxn modelId="{47EF8498-AF33-9449-9544-7FB1BB2FBF7B}"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552" y="0"/>
          <a:ext cx="751143" cy="1982674"/>
        </a:xfrm>
        <a:prstGeom prst="trapezoid">
          <a:avLst>
            <a:gd name="adj" fmla="val 5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a:p>
        <a:p>
          <a:pPr lvl="0" algn="ctr" defTabSz="1600200">
            <a:lnSpc>
              <a:spcPct val="90000"/>
            </a:lnSpc>
            <a:spcBef>
              <a:spcPct val="0"/>
            </a:spcBef>
            <a:spcAft>
              <a:spcPct val="35000"/>
            </a:spcAft>
          </a:pPr>
          <a:r>
            <a:rPr lang="en-ZA" sz="1800" b="1" kern="1200" dirty="0">
              <a:solidFill>
                <a:schemeClr val="bg1"/>
              </a:solidFill>
            </a:rPr>
            <a:t>15%</a:t>
          </a:r>
        </a:p>
        <a:p>
          <a:pPr lvl="0" algn="ctr" defTabSz="1600200">
            <a:lnSpc>
              <a:spcPct val="90000"/>
            </a:lnSpc>
            <a:spcBef>
              <a:spcPct val="0"/>
            </a:spcBef>
            <a:spcAft>
              <a:spcPct val="35000"/>
            </a:spcAft>
          </a:pPr>
          <a:r>
            <a:rPr lang="en-ZA" sz="700" b="1" kern="1200" dirty="0">
              <a:solidFill>
                <a:schemeClr val="bg1"/>
              </a:solidFill>
            </a:rPr>
            <a:t>Legislators, managers, </a:t>
          </a:r>
          <a:r>
            <a:rPr lang="en-ZA" sz="700" b="1" kern="1200" dirty="0" err="1">
              <a:solidFill>
                <a:schemeClr val="bg1"/>
              </a:solidFill>
            </a:rPr>
            <a:t>assoc</a:t>
          </a:r>
          <a:r>
            <a:rPr lang="en-ZA" sz="700" b="1" kern="1200" dirty="0">
              <a:solidFill>
                <a:schemeClr val="bg1"/>
              </a:solidFill>
            </a:rPr>
            <a:t> professionals</a:t>
          </a:r>
          <a:endParaRPr lang="en-ZA" sz="100" b="1" kern="1200" dirty="0">
            <a:solidFill>
              <a:schemeClr val="bg1"/>
            </a:solidFill>
          </a:endParaRPr>
        </a:p>
      </dsp:txBody>
      <dsp:txXfrm>
        <a:off x="740552" y="0"/>
        <a:ext cx="751143" cy="1982674"/>
      </dsp:txXfrm>
    </dsp:sp>
    <dsp:sp modelId="{3030949F-5DAF-1F40-B4D0-84FF1FABAA00}">
      <dsp:nvSpPr>
        <dsp:cNvPr id="0" name=""/>
        <dsp:cNvSpPr/>
      </dsp:nvSpPr>
      <dsp:spPr>
        <a:xfrm>
          <a:off x="430769" y="1982674"/>
          <a:ext cx="1370709" cy="1635369"/>
        </a:xfrm>
        <a:prstGeom prst="trapezoid">
          <a:avLst>
            <a:gd name="adj" fmla="val 226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rPr>
            <a:t>Semi-Skilled (32%)</a:t>
          </a:r>
        </a:p>
        <a:p>
          <a:pPr lvl="0" algn="ctr" defTabSz="711200">
            <a:lnSpc>
              <a:spcPct val="90000"/>
            </a:lnSpc>
            <a:spcBef>
              <a:spcPct val="0"/>
            </a:spcBef>
            <a:spcAft>
              <a:spcPct val="35000"/>
            </a:spcAft>
          </a:pPr>
          <a:r>
            <a:rPr lang="en-US" sz="600" kern="1200" dirty="0">
              <a:solidFill>
                <a:schemeClr val="bg1"/>
              </a:solidFill>
            </a:rPr>
            <a:t>Clerks, service workers, shop personnel, skilled </a:t>
          </a:r>
          <a:r>
            <a:rPr lang="en-US" sz="600" kern="1200" dirty="0" err="1">
              <a:solidFill>
                <a:schemeClr val="bg1"/>
              </a:solidFill>
            </a:rPr>
            <a:t>agric</a:t>
          </a:r>
          <a:r>
            <a:rPr lang="en-US" sz="600" kern="1200" dirty="0">
              <a:solidFill>
                <a:schemeClr val="bg1"/>
              </a:solidFill>
            </a:rPr>
            <a:t>/fishery workers, plant and machinery operators)</a:t>
          </a:r>
        </a:p>
      </dsp:txBody>
      <dsp:txXfrm>
        <a:off x="670643" y="1982674"/>
        <a:ext cx="890960" cy="1635369"/>
      </dsp:txXfrm>
    </dsp:sp>
    <dsp:sp modelId="{BAE3347D-F78F-4227-B054-5BC36A596218}">
      <dsp:nvSpPr>
        <dsp:cNvPr id="0" name=""/>
        <dsp:cNvSpPr/>
      </dsp:nvSpPr>
      <dsp:spPr>
        <a:xfrm>
          <a:off x="296363" y="3618043"/>
          <a:ext cx="1639520" cy="709539"/>
        </a:xfrm>
        <a:prstGeom prst="trapezoid">
          <a:avLst>
            <a:gd name="adj" fmla="val 18943"/>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a:solidFill>
                <a:schemeClr val="bg1"/>
              </a:solidFill>
            </a:rPr>
            <a:t>Unskilled</a:t>
          </a:r>
        </a:p>
        <a:p>
          <a:pPr lvl="0" algn="ctr" defTabSz="533400">
            <a:lnSpc>
              <a:spcPct val="90000"/>
            </a:lnSpc>
            <a:spcBef>
              <a:spcPct val="0"/>
            </a:spcBef>
            <a:spcAft>
              <a:spcPct val="35000"/>
            </a:spcAft>
          </a:pPr>
          <a:r>
            <a:rPr lang="en-ZA" sz="1200" b="1" kern="1200" dirty="0">
              <a:solidFill>
                <a:schemeClr val="bg1"/>
              </a:solidFill>
            </a:rPr>
            <a:t>(18%)</a:t>
          </a:r>
        </a:p>
        <a:p>
          <a:pPr lvl="0" algn="ctr" defTabSz="533400">
            <a:lnSpc>
              <a:spcPct val="90000"/>
            </a:lnSpc>
            <a:spcBef>
              <a:spcPct val="0"/>
            </a:spcBef>
            <a:spcAft>
              <a:spcPct val="35000"/>
            </a:spcAft>
          </a:pPr>
          <a:r>
            <a:rPr lang="en-ZA" sz="600" b="0" kern="1200" dirty="0">
              <a:solidFill>
                <a:schemeClr val="bg1"/>
              </a:solidFill>
            </a:rPr>
            <a:t>Elementary occupations &amp; domestic workers</a:t>
          </a:r>
        </a:p>
      </dsp:txBody>
      <dsp:txXfrm>
        <a:off x="583279" y="3618043"/>
        <a:ext cx="1065688" cy="709539"/>
      </dsp:txXfrm>
    </dsp:sp>
    <dsp:sp modelId="{D9EA3055-42F1-4773-B6E1-4489FC8B1BD1}">
      <dsp:nvSpPr>
        <dsp:cNvPr id="0" name=""/>
        <dsp:cNvSpPr/>
      </dsp:nvSpPr>
      <dsp:spPr>
        <a:xfrm>
          <a:off x="0" y="4327582"/>
          <a:ext cx="2232248" cy="1564528"/>
        </a:xfrm>
        <a:prstGeom prst="trapezoid">
          <a:avLst>
            <a:gd name="adj" fmla="val 18943"/>
          </a:avLst>
        </a:prstGeom>
        <a:solidFill>
          <a:srgbClr val="561F1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a:solidFill>
                <a:schemeClr val="bg1"/>
              </a:solidFill>
            </a:rPr>
            <a:t>Unemployed</a:t>
          </a:r>
        </a:p>
        <a:p>
          <a:pPr lvl="0" algn="ctr" defTabSz="622300">
            <a:lnSpc>
              <a:spcPct val="90000"/>
            </a:lnSpc>
            <a:spcBef>
              <a:spcPct val="0"/>
            </a:spcBef>
            <a:spcAft>
              <a:spcPct val="35000"/>
            </a:spcAft>
          </a:pPr>
          <a:endParaRPr lang="en-ZA" sz="1400" b="1" kern="1200" dirty="0">
            <a:solidFill>
              <a:schemeClr val="bg1"/>
            </a:solidFill>
          </a:endParaRPr>
        </a:p>
        <a:p>
          <a:pPr lvl="0" algn="ctr" defTabSz="622300">
            <a:lnSpc>
              <a:spcPct val="90000"/>
            </a:lnSpc>
            <a:spcBef>
              <a:spcPct val="0"/>
            </a:spcBef>
            <a:spcAft>
              <a:spcPct val="35000"/>
            </a:spcAft>
          </a:pPr>
          <a:r>
            <a:rPr lang="en-ZA" sz="1400" b="1" kern="1200" dirty="0">
              <a:solidFill>
                <a:schemeClr val="bg1"/>
              </a:solidFill>
            </a:rPr>
            <a:t>(Broad - 35%)</a:t>
          </a:r>
          <a:endParaRPr lang="en-ZA" sz="7200" b="1" kern="1200" dirty="0">
            <a:solidFill>
              <a:schemeClr val="bg1"/>
            </a:solidFill>
          </a:endParaRPr>
        </a:p>
      </dsp:txBody>
      <dsp:txXfrm>
        <a:off x="390643" y="4327582"/>
        <a:ext cx="1450961" cy="1564528"/>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5E744F-63F5-E94F-B3CA-902DB6C46EB3}" type="datetimeFigureOut">
              <a:rPr lang="en-US" smtClean="0"/>
              <a:t>7/18/18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7CBC8-1E95-C940-ACBD-3CAB4D4E3F73}" type="slidenum">
              <a:rPr lang="en-US" smtClean="0"/>
              <a:t>‹#›</a:t>
            </a:fld>
            <a:endParaRPr lang="en-US"/>
          </a:p>
        </p:txBody>
      </p:sp>
    </p:spTree>
    <p:extLst>
      <p:ext uri="{BB962C8B-B14F-4D97-AF65-F5344CB8AC3E}">
        <p14:creationId xmlns:p14="http://schemas.microsoft.com/office/powerpoint/2010/main" val="21056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90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tLang="en-US">
              <a:ea typeface="MS PGothic" charset="-128"/>
            </a:endParaRPr>
          </a:p>
        </p:txBody>
      </p:sp>
      <p:sp>
        <p:nvSpPr>
          <p:cNvPr id="1290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5B51DFBA-DF1F-DE4E-B1C2-67A98D10CB48}" type="slidenum">
              <a:rPr lang="en-US" altLang="en-US"/>
              <a:pPr/>
              <a:t>3</a:t>
            </a:fld>
            <a:endParaRPr lang="en-US" altLang="en-US"/>
          </a:p>
        </p:txBody>
      </p:sp>
    </p:spTree>
    <p:extLst>
      <p:ext uri="{BB962C8B-B14F-4D97-AF65-F5344CB8AC3E}">
        <p14:creationId xmlns:p14="http://schemas.microsoft.com/office/powerpoint/2010/main" val="1254027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x-none" altLang="x-none">
              <a:ea typeface="MS PGothic" charset="-128"/>
            </a:endParaRP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78BA28C3-D03E-E840-B5B5-ABD4B91DB1CD}" type="slidenum">
              <a:rPr lang="en-US" altLang="x-none"/>
              <a:pPr/>
              <a:t>15</a:t>
            </a:fld>
            <a:endParaRPr lang="en-US" altLang="x-none"/>
          </a:p>
        </p:txBody>
      </p:sp>
    </p:spTree>
    <p:extLst>
      <p:ext uri="{BB962C8B-B14F-4D97-AF65-F5344CB8AC3E}">
        <p14:creationId xmlns:p14="http://schemas.microsoft.com/office/powerpoint/2010/main" val="792691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tLang="x-none">
                <a:ea typeface="MS PGothic" charset="-128"/>
              </a:rPr>
              <a:t>Taylor, N., &amp; Reddi, B. (2013). Writing and learning mathematics. In N. Taylor, S. Van der Berg, &amp; T. Mabogoane, </a:t>
            </a:r>
            <a:r>
              <a:rPr lang="en-ZA" altLang="x-none" i="1">
                <a:ea typeface="MS PGothic" charset="-128"/>
              </a:rPr>
              <a:t>Creating Effective Schools.</a:t>
            </a:r>
            <a:r>
              <a:rPr lang="en-ZA" altLang="x-none">
                <a:ea typeface="MS PGothic" charset="-128"/>
              </a:rPr>
              <a:t> Cape Town: Pearson.</a:t>
            </a:r>
          </a:p>
          <a:p>
            <a:endParaRPr lang="en-ZA" altLang="x-none">
              <a:ea typeface="MS PGothic" charset="-128"/>
            </a:endParaRPr>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42A41386-9CAA-3C44-934D-CAFBA86B9169}" type="slidenum">
              <a:rPr lang="en-ZA" altLang="x-none"/>
              <a:pPr/>
              <a:t>16</a:t>
            </a:fld>
            <a:endParaRPr lang="en-ZA" altLang="x-none"/>
          </a:p>
        </p:txBody>
      </p:sp>
    </p:spTree>
    <p:extLst>
      <p:ext uri="{BB962C8B-B14F-4D97-AF65-F5344CB8AC3E}">
        <p14:creationId xmlns:p14="http://schemas.microsoft.com/office/powerpoint/2010/main" val="939785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17</a:t>
            </a:fld>
            <a:endParaRPr lang="en-US"/>
          </a:p>
        </p:txBody>
      </p:sp>
    </p:spTree>
    <p:extLst>
      <p:ext uri="{BB962C8B-B14F-4D97-AF65-F5344CB8AC3E}">
        <p14:creationId xmlns:p14="http://schemas.microsoft.com/office/powerpoint/2010/main" val="146501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altLang="x-none">
                <a:ea typeface="MS PGothic" charset="-128"/>
              </a:rPr>
              <a:t>The QLFS classifies professions as follows: Highly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D400D046-F968-534E-A518-4DF9FD8372DF}" type="slidenum">
              <a:rPr lang="en-ZA" altLang="x-none"/>
              <a:pPr/>
              <a:t>26</a:t>
            </a:fld>
            <a:endParaRPr lang="en-ZA" altLang="x-none"/>
          </a:p>
        </p:txBody>
      </p:sp>
    </p:spTree>
    <p:extLst>
      <p:ext uri="{BB962C8B-B14F-4D97-AF65-F5344CB8AC3E}">
        <p14:creationId xmlns:p14="http://schemas.microsoft.com/office/powerpoint/2010/main" val="1539489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1418513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extLst>
      <p:ext uri="{BB962C8B-B14F-4D97-AF65-F5344CB8AC3E}">
        <p14:creationId xmlns:p14="http://schemas.microsoft.com/office/powerpoint/2010/main" val="1763596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32</a:t>
            </a:fld>
            <a:endParaRPr lang="en-ZA"/>
          </a:p>
        </p:txBody>
      </p:sp>
    </p:spTree>
    <p:extLst>
      <p:ext uri="{BB962C8B-B14F-4D97-AF65-F5344CB8AC3E}">
        <p14:creationId xmlns:p14="http://schemas.microsoft.com/office/powerpoint/2010/main" val="2115894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a:t>
            </a:r>
            <a:r>
              <a:rPr lang="en-US" baseline="0" dirty="0"/>
              <a:t> words in 60s = 1,5s/word</a:t>
            </a:r>
          </a:p>
          <a:p>
            <a:r>
              <a:rPr lang="en-US" baseline="0" dirty="0"/>
              <a:t>130 words in 60s = 0,46s/word </a:t>
            </a:r>
            <a:endParaRPr lang="en-US" dirty="0"/>
          </a:p>
        </p:txBody>
      </p:sp>
      <p:sp>
        <p:nvSpPr>
          <p:cNvPr id="4" name="Slide Number Placeholder 3"/>
          <p:cNvSpPr>
            <a:spLocks noGrp="1"/>
          </p:cNvSpPr>
          <p:nvPr>
            <p:ph type="sldNum" sz="quarter" idx="10"/>
          </p:nvPr>
        </p:nvSpPr>
        <p:spPr/>
        <p:txBody>
          <a:bodyPr/>
          <a:lstStyle/>
          <a:p>
            <a:fld id="{FD6B9D7A-377F-8E43-BD29-02F2631BF112}" type="slidenum">
              <a:rPr lang="en-US" smtClean="0"/>
              <a:t>38</a:t>
            </a:fld>
            <a:endParaRPr lang="en-US"/>
          </a:p>
        </p:txBody>
      </p:sp>
    </p:spTree>
    <p:extLst>
      <p:ext uri="{BB962C8B-B14F-4D97-AF65-F5344CB8AC3E}">
        <p14:creationId xmlns:p14="http://schemas.microsoft.com/office/powerpoint/2010/main" val="2068526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4A7717E-3BFC-9846-B8FE-3EB765696CF8}" type="datetimeFigureOut">
              <a:rPr lang="en-US" smtClean="0"/>
              <a:t>7/18/18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77940-2FF0-7548-B955-1C87758C160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A7717E-3BFC-9846-B8FE-3EB765696CF8}" type="datetimeFigureOut">
              <a:rPr lang="en-US" smtClean="0"/>
              <a:t>7/18/18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77940-2FF0-7548-B955-1C87758C160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A7717E-3BFC-9846-B8FE-3EB765696CF8}" type="datetimeFigureOut">
              <a:rPr lang="en-US" smtClean="0"/>
              <a:t>7/18/18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77940-2FF0-7548-B955-1C87758C160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4A7717E-3BFC-9846-B8FE-3EB765696CF8}" type="datetimeFigureOut">
              <a:rPr lang="en-US" smtClean="0"/>
              <a:t>7/18/18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577940-2FF0-7548-B955-1C87758C160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4A7717E-3BFC-9846-B8FE-3EB765696CF8}" type="datetimeFigureOut">
              <a:rPr lang="en-US" smtClean="0"/>
              <a:t>7/18/18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577940-2FF0-7548-B955-1C87758C160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4A7717E-3BFC-9846-B8FE-3EB765696CF8}" type="datetimeFigureOut">
              <a:rPr lang="en-US" smtClean="0"/>
              <a:t>7/18/18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577940-2FF0-7548-B955-1C87758C160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A7717E-3BFC-9846-B8FE-3EB765696CF8}" type="datetimeFigureOut">
              <a:rPr lang="en-US" smtClean="0"/>
              <a:t>7/18/18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577940-2FF0-7548-B955-1C87758C160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A7717E-3BFC-9846-B8FE-3EB765696CF8}" type="datetimeFigureOut">
              <a:rPr lang="en-US" smtClean="0"/>
              <a:t>7/18/18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577940-2FF0-7548-B955-1C87758C160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A7717E-3BFC-9846-B8FE-3EB765696CF8}" type="datetimeFigureOut">
              <a:rPr lang="en-US" smtClean="0"/>
              <a:t>7/18/18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577940-2FF0-7548-B955-1C87758C160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A7717E-3BFC-9846-B8FE-3EB765696CF8}" type="datetimeFigureOut">
              <a:rPr lang="en-US" smtClean="0"/>
              <a:t>7/18/18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77940-2FF0-7548-B955-1C87758C160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A7717E-3BFC-9846-B8FE-3EB765696CF8}" type="datetimeFigureOut">
              <a:rPr lang="en-US" smtClean="0"/>
              <a:t>7/18/18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77940-2FF0-7548-B955-1C87758C160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5" name="Rounded Rectangle 16"/>
          <p:cNvSpPr/>
          <p:nvPr userDrawn="1"/>
        </p:nvSpPr>
        <p:spPr>
          <a:xfrm>
            <a:off x="8636000" y="6302375"/>
            <a:ext cx="258763" cy="300038"/>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d-ID" sz="1013">
              <a:solidFill>
                <a:schemeClr val="bg1">
                  <a:lumMod val="50000"/>
                </a:schemeClr>
              </a:solidFill>
            </a:endParaRPr>
          </a:p>
        </p:txBody>
      </p:sp>
      <p:sp>
        <p:nvSpPr>
          <p:cNvPr id="6" name="Rectangle 5"/>
          <p:cNvSpPr/>
          <p:nvPr userDrawn="1"/>
        </p:nvSpPr>
        <p:spPr>
          <a:xfrm>
            <a:off x="487363" y="1016000"/>
            <a:ext cx="481012" cy="46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endParaRPr lang="id-ID" sz="1013" dirty="0">
              <a:solidFill>
                <a:srgbClr val="118CE7"/>
              </a:solidFill>
            </a:endParaRPr>
          </a:p>
        </p:txBody>
      </p:sp>
      <p:sp>
        <p:nvSpPr>
          <p:cNvPr id="16" name="Picture Placeholder 3"/>
          <p:cNvSpPr>
            <a:spLocks noGrp="1"/>
          </p:cNvSpPr>
          <p:nvPr>
            <p:ph type="pic" sz="quarter" idx="22"/>
          </p:nvPr>
        </p:nvSpPr>
        <p:spPr>
          <a:xfrm>
            <a:off x="3106807" y="2277376"/>
            <a:ext cx="2978944" cy="2233611"/>
          </a:xfrm>
          <a:prstGeom prst="rect">
            <a:avLst/>
          </a:prstGeom>
          <a:solidFill>
            <a:srgbClr val="D9D9D9"/>
          </a:solidFill>
        </p:spPr>
        <p:txBody>
          <a:bodyPr/>
          <a:lstStyle>
            <a:lvl1pPr marL="0" indent="0">
              <a:buNone/>
              <a:defRPr/>
            </a:lvl1pPr>
          </a:lstStyle>
          <a:p>
            <a:pPr lvl="0"/>
            <a:endParaRPr lang="id-ID" noProof="0" dirty="0"/>
          </a:p>
        </p:txBody>
      </p:sp>
      <p:sp>
        <p:nvSpPr>
          <p:cNvPr id="11" name="Text Placeholder 10"/>
          <p:cNvSpPr>
            <a:spLocks noGrp="1"/>
          </p:cNvSpPr>
          <p:nvPr>
            <p:ph type="body" sz="quarter" idx="14"/>
          </p:nvPr>
        </p:nvSpPr>
        <p:spPr>
          <a:xfrm>
            <a:off x="478411" y="625852"/>
            <a:ext cx="8178929" cy="304623"/>
          </a:xfrm>
        </p:spPr>
        <p:txBody>
          <a:bodyPr lIns="0" tIns="0" rIns="0" bIns="0">
            <a:normAutofit/>
          </a:bodyPr>
          <a:lstStyle>
            <a:lvl1pPr marL="0" indent="0" algn="l">
              <a:buNone/>
              <a:defRPr sz="1500" kern="0" spc="113">
                <a:solidFill>
                  <a:schemeClr val="tx2"/>
                </a:solidFill>
                <a:latin typeface="Roboto Medium" panose="02000000000000000000" pitchFamily="2" charset="0"/>
                <a:ea typeface="Roboto Medium" panose="02000000000000000000" pitchFamily="2" charset="0"/>
              </a:defRPr>
            </a:lvl1pPr>
          </a:lstStyle>
          <a:p>
            <a:pPr lvl="0"/>
            <a:endParaRPr lang="id-ID" dirty="0"/>
          </a:p>
        </p:txBody>
      </p:sp>
      <p:sp>
        <p:nvSpPr>
          <p:cNvPr id="12" name="Text Placeholder 10"/>
          <p:cNvSpPr>
            <a:spLocks noGrp="1"/>
          </p:cNvSpPr>
          <p:nvPr>
            <p:ph type="body" sz="quarter" idx="15"/>
          </p:nvPr>
        </p:nvSpPr>
        <p:spPr>
          <a:xfrm>
            <a:off x="487936" y="415428"/>
            <a:ext cx="8178929" cy="156073"/>
          </a:xfrm>
        </p:spPr>
        <p:txBody>
          <a:bodyPr lIns="0" tIns="0" rIns="0" bIns="0">
            <a:normAutofit/>
          </a:bodyPr>
          <a:lstStyle>
            <a:lvl1pPr marL="0" indent="0" algn="l">
              <a:buNone/>
              <a:defRPr sz="750" kern="0" spc="150">
                <a:solidFill>
                  <a:schemeClr val="bg1">
                    <a:lumMod val="75000"/>
                  </a:schemeClr>
                </a:solidFill>
                <a:latin typeface="Roboto Light" panose="02000000000000000000" pitchFamily="2" charset="0"/>
                <a:ea typeface="Roboto Light" panose="02000000000000000000" pitchFamily="2" charset="0"/>
              </a:defRPr>
            </a:lvl1pPr>
          </a:lstStyle>
          <a:p>
            <a:pPr lvl="0"/>
            <a:endParaRPr lang="id-ID" dirty="0"/>
          </a:p>
        </p:txBody>
      </p:sp>
      <p:sp>
        <p:nvSpPr>
          <p:cNvPr id="7" name="Slide Number Placeholder 5"/>
          <p:cNvSpPr>
            <a:spLocks noGrp="1"/>
          </p:cNvSpPr>
          <p:nvPr>
            <p:ph type="sldNum" sz="quarter" idx="23"/>
          </p:nvPr>
        </p:nvSpPr>
        <p:spPr>
          <a:xfrm>
            <a:off x="8604250" y="6257925"/>
            <a:ext cx="322263" cy="388938"/>
          </a:xfrm>
        </p:spPr>
        <p:txBody>
          <a:bodyPr lIns="0" tIns="0" rIns="0" bIns="0"/>
          <a:lstStyle>
            <a:lvl1pPr algn="ctr">
              <a:defRPr sz="700" smtClean="0">
                <a:solidFill>
                  <a:srgbClr val="7F7F7F"/>
                </a:solidFill>
                <a:latin typeface="Roboto Light" charset="0"/>
              </a:defRPr>
            </a:lvl1pPr>
          </a:lstStyle>
          <a:p>
            <a:pPr>
              <a:defRPr/>
            </a:pPr>
            <a:fld id="{0424DB99-EA82-2842-80B8-4AC2FDFC275D}" type="slidenum">
              <a:rPr lang="en-US" altLang="en-US"/>
              <a:pPr>
                <a:defRPr/>
              </a:pPr>
              <a:t>‹#›</a:t>
            </a:fld>
            <a:endParaRPr lang="en-US" altLang="en-US"/>
          </a:p>
        </p:txBody>
      </p:sp>
    </p:spTree>
    <p:extLst>
      <p:ext uri="{BB962C8B-B14F-4D97-AF65-F5344CB8AC3E}">
        <p14:creationId xmlns:p14="http://schemas.microsoft.com/office/powerpoint/2010/main" val="55487452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A7717E-3BFC-9846-B8FE-3EB765696CF8}" type="datetimeFigureOut">
              <a:rPr lang="en-US" smtClean="0"/>
              <a:t>7/18/18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577940-2FF0-7548-B955-1C87758C160E}" type="slidenum">
              <a:rPr lang="en-US" smtClean="0"/>
              <a:t>‹#›</a:t>
            </a:fld>
            <a:endParaRPr lang="en-US"/>
          </a:p>
        </p:txBody>
      </p:sp>
    </p:spTree>
    <p:extLst>
      <p:ext uri="{BB962C8B-B14F-4D97-AF65-F5344CB8AC3E}">
        <p14:creationId xmlns:p14="http://schemas.microsoft.com/office/powerpoint/2010/main" val="886281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NicSpaull.com" TargetMode="Externa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emf"/><Relationship Id="rId5" Type="http://schemas.openxmlformats.org/officeDocument/2006/relationships/chart" Target="../charts/chart2.xml"/><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chart" Target="../charts/char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8.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 Id="rId3" Type="http://schemas.openxmlformats.org/officeDocument/2006/relationships/image" Target="../media/image21.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2.PNG"/><Relationship Id="rId3"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1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jpe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 Id="rId3"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tiff"/></Relationships>
</file>

<file path=ppt/slides/_rels/slide44.xml.rels><?xml version="1.0" encoding="UTF-8" standalone="yes"?>
<Relationships xmlns="http://schemas.openxmlformats.org/package/2006/relationships"><Relationship Id="rId3" Type="http://schemas.openxmlformats.org/officeDocument/2006/relationships/image" Target="../media/image42.tiff"/><Relationship Id="rId4" Type="http://schemas.openxmlformats.org/officeDocument/2006/relationships/image" Target="../media/image43.tiff"/><Relationship Id="rId1" Type="http://schemas.openxmlformats.org/officeDocument/2006/relationships/slideLayout" Target="../slideLayouts/slideLayout2.xml"/><Relationship Id="rId2" Type="http://schemas.openxmlformats.org/officeDocument/2006/relationships/image" Target="../media/image41.tiff"/></Relationships>
</file>

<file path=ppt/slides/_rels/slide45.xml.rels><?xml version="1.0" encoding="UTF-8" standalone="yes"?>
<Relationships xmlns="http://schemas.openxmlformats.org/package/2006/relationships"><Relationship Id="rId3" Type="http://schemas.openxmlformats.org/officeDocument/2006/relationships/image" Target="../media/image45.tiff"/><Relationship Id="rId4" Type="http://schemas.openxmlformats.org/officeDocument/2006/relationships/image" Target="../media/image46.jpeg"/><Relationship Id="rId5" Type="http://schemas.microsoft.com/office/2007/relationships/hdphoto" Target="../media/hdphoto1.wdp"/><Relationship Id="rId1" Type="http://schemas.openxmlformats.org/officeDocument/2006/relationships/slideLayout" Target="../slideLayouts/slideLayout6.xml"/><Relationship Id="rId2" Type="http://schemas.openxmlformats.org/officeDocument/2006/relationships/image" Target="../media/image4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tif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408333"/>
            <a:ext cx="7772400" cy="2387600"/>
          </a:xfrm>
        </p:spPr>
        <p:txBody>
          <a:bodyPr>
            <a:normAutofit/>
          </a:bodyPr>
          <a:lstStyle/>
          <a:p>
            <a:r>
              <a:rPr lang="en-US" sz="5400" b="1" dirty="0" smtClean="0">
                <a:solidFill>
                  <a:srgbClr val="FFED00"/>
                </a:solidFill>
              </a:rPr>
              <a:t>Education in South Africa</a:t>
            </a:r>
            <a:r>
              <a:rPr lang="en-US" dirty="0" smtClean="0"/>
              <a:t/>
            </a:r>
            <a:br>
              <a:rPr lang="en-US" dirty="0" smtClean="0"/>
            </a:br>
            <a:r>
              <a:rPr lang="en-US" sz="3600" b="1" dirty="0" err="1" smtClean="0"/>
              <a:t>Wikimania</a:t>
            </a:r>
            <a:r>
              <a:rPr lang="en-US" sz="3600" b="1" dirty="0" smtClean="0"/>
              <a:t> Cape Town 2018</a:t>
            </a:r>
            <a:endParaRPr lang="en-US" sz="3600" b="1" dirty="0"/>
          </a:p>
        </p:txBody>
      </p:sp>
      <p:grpSp>
        <p:nvGrpSpPr>
          <p:cNvPr id="6" name="Group 5"/>
          <p:cNvGrpSpPr/>
          <p:nvPr/>
        </p:nvGrpSpPr>
        <p:grpSpPr>
          <a:xfrm>
            <a:off x="1574881" y="5987088"/>
            <a:ext cx="6352252" cy="640080"/>
            <a:chOff x="6261100" y="1625600"/>
            <a:chExt cx="5844254" cy="2016562"/>
          </a:xfrm>
        </p:grpSpPr>
        <p:sp>
          <p:nvSpPr>
            <p:cNvPr id="7" name="TextBox 6"/>
            <p:cNvSpPr txBox="1"/>
            <p:nvPr/>
          </p:nvSpPr>
          <p:spPr>
            <a:xfrm>
              <a:off x="6261100" y="1625600"/>
              <a:ext cx="5844254" cy="1454468"/>
            </a:xfrm>
            <a:prstGeom prst="rect">
              <a:avLst/>
            </a:prstGeom>
            <a:noFill/>
          </p:spPr>
          <p:txBody>
            <a:bodyPr wrap="none" rtlCol="0">
              <a:spAutoFit/>
            </a:bodyPr>
            <a:lstStyle/>
            <a:p>
              <a:r>
                <a:rPr lang="en-US" sz="2400" dirty="0" err="1" smtClean="0"/>
                <a:t>Dr</a:t>
              </a:r>
              <a:r>
                <a:rPr lang="en-US" sz="2400" dirty="0" smtClean="0"/>
                <a:t> </a:t>
              </a:r>
              <a:r>
                <a:rPr lang="en-US" sz="2400" dirty="0"/>
                <a:t>Nic Spaull | </a:t>
              </a:r>
              <a:r>
                <a:rPr lang="en-US" sz="2400" dirty="0" smtClean="0">
                  <a:hlinkClick r:id="rId2"/>
                </a:rPr>
                <a:t>www.NicSpaull.com</a:t>
              </a:r>
              <a:r>
                <a:rPr lang="en-US" sz="2400" dirty="0" smtClean="0"/>
                <a:t> | </a:t>
              </a:r>
              <a:r>
                <a:rPr lang="en-US" sz="2400" dirty="0" smtClean="0"/>
                <a:t>18 </a:t>
              </a:r>
              <a:r>
                <a:rPr lang="en-US" sz="2400" dirty="0" smtClean="0"/>
                <a:t>July 2018</a:t>
              </a:r>
              <a:endParaRPr lang="en-US" sz="2400" dirty="0"/>
            </a:p>
          </p:txBody>
        </p:sp>
        <p:sp>
          <p:nvSpPr>
            <p:cNvPr id="8" name="TextBox 7"/>
            <p:cNvSpPr txBox="1"/>
            <p:nvPr/>
          </p:nvSpPr>
          <p:spPr>
            <a:xfrm>
              <a:off x="6261100" y="2349500"/>
              <a:ext cx="377026" cy="1292662"/>
            </a:xfrm>
            <a:prstGeom prst="rect">
              <a:avLst/>
            </a:prstGeom>
            <a:noFill/>
          </p:spPr>
          <p:txBody>
            <a:bodyPr wrap="none" rtlCol="0">
              <a:spAutoFit/>
            </a:bodyPr>
            <a:lstStyle/>
            <a:p>
              <a:r>
                <a:rPr lang="en-US" sz="6000" dirty="0" smtClean="0">
                  <a:solidFill>
                    <a:schemeClr val="tx1">
                      <a:lumMod val="65000"/>
                      <a:lumOff val="35000"/>
                    </a:schemeClr>
                  </a:solidFill>
                  <a:latin typeface="Gadugi" panose="020B0502040204020203" pitchFamily="34" charset="0"/>
                </a:rPr>
                <a:t> </a:t>
              </a:r>
              <a:endParaRPr lang="en-US" sz="6000" dirty="0">
                <a:solidFill>
                  <a:schemeClr val="tx1">
                    <a:lumMod val="65000"/>
                    <a:lumOff val="35000"/>
                  </a:schemeClr>
                </a:solidFill>
                <a:latin typeface="Gadugi" panose="020B0502040204020203" pitchFamily="34" charset="0"/>
              </a:endParaRPr>
            </a:p>
            <a:p>
              <a:endParaRPr lang="en-US" dirty="0"/>
            </a:p>
          </p:txBody>
        </p:sp>
      </p:grpSp>
      <p:sp>
        <p:nvSpPr>
          <p:cNvPr id="10" name="TextBox 9"/>
          <p:cNvSpPr txBox="1"/>
          <p:nvPr/>
        </p:nvSpPr>
        <p:spPr>
          <a:xfrm>
            <a:off x="9906001" y="6627168"/>
            <a:ext cx="1982240" cy="230832"/>
          </a:xfrm>
          <a:prstGeom prst="rect">
            <a:avLst/>
          </a:prstGeom>
          <a:noFill/>
        </p:spPr>
        <p:txBody>
          <a:bodyPr wrap="none" rtlCol="0">
            <a:spAutoFit/>
          </a:bodyPr>
          <a:lstStyle/>
          <a:p>
            <a:r>
              <a:rPr lang="en-US" sz="900" dirty="0" smtClean="0"/>
              <a:t>Logo – Design Thinking Australia . com</a:t>
            </a:r>
            <a:endParaRPr lang="en-US" sz="900"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4170" t="4663" r="2967" b="3869"/>
          <a:stretch/>
        </p:blipFill>
        <p:spPr>
          <a:xfrm>
            <a:off x="2463793" y="968586"/>
            <a:ext cx="4649062" cy="29146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099730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594442" y="1956389"/>
            <a:ext cx="4040274" cy="2796363"/>
          </a:xfrm>
          <a:prstGeom prst="rect">
            <a:avLst/>
          </a:prstGeom>
          <a:solidFill>
            <a:srgbClr val="FF77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Helvetica" charset="0"/>
                <a:ea typeface="Helvetica" charset="0"/>
                <a:cs typeface="Helvetica" charset="0"/>
              </a:rPr>
              <a:t>The South African context</a:t>
            </a:r>
            <a:endParaRPr lang="en-US" sz="2800" b="1" dirty="0">
              <a:latin typeface="Helvetica" charset="0"/>
              <a:ea typeface="Helvetica" charset="0"/>
              <a:cs typeface="Helvetica" charset="0"/>
            </a:endParaRPr>
          </a:p>
        </p:txBody>
      </p:sp>
    </p:spTree>
    <p:extLst>
      <p:ext uri="{BB962C8B-B14F-4D97-AF65-F5344CB8AC3E}">
        <p14:creationId xmlns:p14="http://schemas.microsoft.com/office/powerpoint/2010/main" val="5548745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Number Placeholder 3"/>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0BBA0817-6D40-054C-8FB6-E4F2F24FFE9D}" type="slidenum">
              <a:rPr lang="en-AU" altLang="en-US" sz="700">
                <a:solidFill>
                  <a:srgbClr val="7F7F7F"/>
                </a:solidFill>
                <a:latin typeface="Roboto Light" charset="0"/>
              </a:rPr>
              <a:pPr>
                <a:spcBef>
                  <a:spcPct val="0"/>
                </a:spcBef>
                <a:buFontTx/>
                <a:buNone/>
              </a:pPr>
              <a:t>3</a:t>
            </a:fld>
            <a:endParaRPr lang="en-AU" altLang="en-US" sz="700">
              <a:solidFill>
                <a:srgbClr val="7F7F7F"/>
              </a:solidFill>
              <a:latin typeface="Roboto Light" charset="0"/>
            </a:endParaRPr>
          </a:p>
        </p:txBody>
      </p:sp>
      <p:sp>
        <p:nvSpPr>
          <p:cNvPr id="128002" name="TextBox 8"/>
          <p:cNvSpPr txBox="1">
            <a:spLocks noChangeArrowheads="1"/>
          </p:cNvSpPr>
          <p:nvPr/>
        </p:nvSpPr>
        <p:spPr bwMode="auto">
          <a:xfrm>
            <a:off x="411163" y="1301750"/>
            <a:ext cx="21986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1500"/>
              <a:t>The South African context</a:t>
            </a:r>
          </a:p>
        </p:txBody>
      </p:sp>
      <p:sp>
        <p:nvSpPr>
          <p:cNvPr id="10" name="TextBox 9"/>
          <p:cNvSpPr txBox="1"/>
          <p:nvPr/>
        </p:nvSpPr>
        <p:spPr>
          <a:xfrm>
            <a:off x="411163" y="1112838"/>
            <a:ext cx="1441450" cy="207962"/>
          </a:xfrm>
          <a:prstGeom prst="rect">
            <a:avLst/>
          </a:prstGeom>
          <a:noFill/>
        </p:spPr>
        <p:txBody>
          <a:bodyPr wrap="none">
            <a:spAutoFit/>
          </a:bodyPr>
          <a:lstStyle/>
          <a:p>
            <a:pPr eaLnBrk="1" hangingPunct="1">
              <a:defRPr/>
            </a:pPr>
            <a:r>
              <a:rPr lang="en-US" sz="750" dirty="0">
                <a:solidFill>
                  <a:schemeClr val="bg1">
                    <a:lumMod val="65000"/>
                  </a:schemeClr>
                </a:solidFill>
                <a:latin typeface="Calibri" panose="020F0502020204030204" pitchFamily="34" charset="0"/>
                <a:ea typeface="MS PGothic" panose="020B0600070205080204" pitchFamily="34" charset="-128"/>
              </a:rPr>
              <a:t>New Solutions for a New Future</a:t>
            </a:r>
          </a:p>
        </p:txBody>
      </p:sp>
      <p:pic>
        <p:nvPicPr>
          <p:cNvPr id="128004" name="Picture 2" descr="Image result for south afri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0" y="1955800"/>
            <a:ext cx="2406650" cy="160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5" name="Picture 4" descr="Image result for south africa protests"/>
          <p:cNvPicPr>
            <a:picLocks noChangeAspect="1" noChangeArrowheads="1"/>
          </p:cNvPicPr>
          <p:nvPr/>
        </p:nvPicPr>
        <p:blipFill>
          <a:blip r:embed="rId4">
            <a:extLst>
              <a:ext uri="{28A0092B-C50C-407E-A947-70E740481C1C}">
                <a14:useLocalDpi xmlns:a14="http://schemas.microsoft.com/office/drawing/2010/main" val="0"/>
              </a:ext>
            </a:extLst>
          </a:blip>
          <a:srcRect r="13931"/>
          <a:stretch>
            <a:fillRect/>
          </a:stretch>
        </p:blipFill>
        <p:spPr bwMode="auto">
          <a:xfrm>
            <a:off x="698500" y="3686175"/>
            <a:ext cx="2406650"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4584700" y="403225"/>
            <a:ext cx="4019550" cy="60499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Calibri" charset="0"/>
                <a:ea typeface="MS PGothic" charset="-128"/>
              </a:defRPr>
            </a:lvl1pPr>
            <a:lvl2pPr marL="742950" indent="-285750">
              <a:defRPr sz="2400">
                <a:solidFill>
                  <a:schemeClr val="tx1"/>
                </a:solidFill>
                <a:latin typeface="Calibri" charset="0"/>
                <a:ea typeface="MS PGothic" charset="-128"/>
              </a:defRPr>
            </a:lvl2pPr>
            <a:lvl3pPr marL="1143000" indent="-228600">
              <a:defRPr sz="2400">
                <a:solidFill>
                  <a:schemeClr val="tx1"/>
                </a:solidFill>
                <a:latin typeface="Calibri" charset="0"/>
                <a:ea typeface="MS PGothic" charset="-128"/>
              </a:defRPr>
            </a:lvl3pPr>
            <a:lvl4pPr marL="1600200" indent="-228600">
              <a:defRPr sz="2400">
                <a:solidFill>
                  <a:schemeClr val="tx1"/>
                </a:solidFill>
                <a:latin typeface="Calibri" charset="0"/>
                <a:ea typeface="MS PGothic" charset="-128"/>
              </a:defRPr>
            </a:lvl4pPr>
            <a:lvl5pPr marL="2057400" indent="-228600">
              <a:defRPr sz="2400">
                <a:solidFill>
                  <a:schemeClr val="tx1"/>
                </a:solidFill>
                <a:latin typeface="Calibri" charset="0"/>
                <a:ea typeface="MS PGothic" charset="-128"/>
              </a:defRPr>
            </a:lvl5pPr>
            <a:lvl6pPr marL="2514600" indent="-228600" eaLnBrk="0" fontAlgn="base" hangingPunct="0">
              <a:spcBef>
                <a:spcPct val="0"/>
              </a:spcBef>
              <a:spcAft>
                <a:spcPct val="0"/>
              </a:spcAft>
              <a:defRPr sz="2400">
                <a:solidFill>
                  <a:schemeClr val="tx1"/>
                </a:solidFill>
                <a:latin typeface="Calibri" charset="0"/>
                <a:ea typeface="MS PGothic" charset="-128"/>
              </a:defRPr>
            </a:lvl6pPr>
            <a:lvl7pPr marL="2971800" indent="-228600" eaLnBrk="0" fontAlgn="base" hangingPunct="0">
              <a:spcBef>
                <a:spcPct val="0"/>
              </a:spcBef>
              <a:spcAft>
                <a:spcPct val="0"/>
              </a:spcAft>
              <a:defRPr sz="2400">
                <a:solidFill>
                  <a:schemeClr val="tx1"/>
                </a:solidFill>
                <a:latin typeface="Calibri" charset="0"/>
                <a:ea typeface="MS PGothic" charset="-128"/>
              </a:defRPr>
            </a:lvl7pPr>
            <a:lvl8pPr marL="3429000" indent="-228600" eaLnBrk="0" fontAlgn="base" hangingPunct="0">
              <a:spcBef>
                <a:spcPct val="0"/>
              </a:spcBef>
              <a:spcAft>
                <a:spcPct val="0"/>
              </a:spcAft>
              <a:defRPr sz="2400">
                <a:solidFill>
                  <a:schemeClr val="tx1"/>
                </a:solidFill>
                <a:latin typeface="Calibri" charset="0"/>
                <a:ea typeface="MS PGothic" charset="-128"/>
              </a:defRPr>
            </a:lvl8pPr>
            <a:lvl9pPr marL="3886200" indent="-228600" eaLnBrk="0" fontAlgn="base" hangingPunct="0">
              <a:spcBef>
                <a:spcPct val="0"/>
              </a:spcBef>
              <a:spcAft>
                <a:spcPct val="0"/>
              </a:spcAft>
              <a:defRPr sz="2400">
                <a:solidFill>
                  <a:schemeClr val="tx1"/>
                </a:solidFill>
                <a:latin typeface="Calibri" charset="0"/>
                <a:ea typeface="MS PGothic" charset="-128"/>
              </a:defRPr>
            </a:lvl9pPr>
          </a:lstStyle>
          <a:p>
            <a:pPr algn="ctr" eaLnBrk="1" hangingPunct="1">
              <a:defRPr/>
            </a:pPr>
            <a:endParaRPr lang="en-US" altLang="x-none" sz="1600" dirty="0" smtClean="0"/>
          </a:p>
          <a:p>
            <a:pPr algn="ctr" eaLnBrk="1" hangingPunct="1">
              <a:defRPr/>
            </a:pPr>
            <a:endParaRPr lang="en-US" altLang="x-none" sz="1600" dirty="0" smtClean="0"/>
          </a:p>
          <a:p>
            <a:pPr algn="ctr" eaLnBrk="1" hangingPunct="1">
              <a:defRPr/>
            </a:pPr>
            <a:r>
              <a:rPr lang="en-US" altLang="x-none" sz="1600" dirty="0" smtClean="0"/>
              <a:t>A </a:t>
            </a:r>
            <a:r>
              <a:rPr lang="en-US" altLang="x-none" sz="1600" b="1" dirty="0" smtClean="0">
                <a:solidFill>
                  <a:srgbClr val="C00000"/>
                </a:solidFill>
              </a:rPr>
              <a:t>trilemma</a:t>
            </a:r>
            <a:r>
              <a:rPr lang="en-US" altLang="x-none" sz="1600" dirty="0" smtClean="0"/>
              <a:t> of </a:t>
            </a:r>
            <a:r>
              <a:rPr lang="ja-JP" altLang="en-US" sz="1600" i="1" dirty="0" smtClean="0"/>
              <a:t>“</a:t>
            </a:r>
            <a:r>
              <a:rPr lang="en-US" altLang="ja-JP" sz="1600" i="1" dirty="0" smtClean="0"/>
              <a:t>rising unemployment, huge disparities in earnings and wealth; and an education system that perpetuates inequality</a:t>
            </a:r>
            <a:r>
              <a:rPr lang="ja-JP" altLang="en-US" sz="1600" dirty="0" smtClean="0"/>
              <a:t>”</a:t>
            </a:r>
            <a:r>
              <a:rPr lang="en-US" altLang="ja-JP" sz="1600" dirty="0" smtClean="0"/>
              <a:t> </a:t>
            </a:r>
          </a:p>
          <a:p>
            <a:pPr algn="ctr" eaLnBrk="1" hangingPunct="1">
              <a:defRPr/>
            </a:pPr>
            <a:endParaRPr lang="en-US" altLang="x-none" sz="1600" dirty="0" smtClean="0"/>
          </a:p>
          <a:p>
            <a:pPr eaLnBrk="1" hangingPunct="1">
              <a:buFont typeface="Arial" charset="0"/>
              <a:buChar char="•"/>
              <a:defRPr/>
            </a:pPr>
            <a:r>
              <a:rPr lang="en-US" altLang="x-none" sz="1600" b="1" dirty="0" smtClean="0"/>
              <a:t>Economic growth </a:t>
            </a:r>
            <a:r>
              <a:rPr lang="en-US" altLang="x-none" sz="1600" dirty="0" smtClean="0"/>
              <a:t>of 0,5%</a:t>
            </a:r>
          </a:p>
          <a:p>
            <a:pPr eaLnBrk="1" hangingPunct="1">
              <a:buFont typeface="Arial" charset="0"/>
              <a:buChar char="•"/>
              <a:defRPr/>
            </a:pPr>
            <a:endParaRPr lang="en-US" altLang="x-none" sz="1600" dirty="0" smtClean="0"/>
          </a:p>
          <a:p>
            <a:pPr eaLnBrk="1" hangingPunct="1">
              <a:defRPr/>
            </a:pPr>
            <a:endParaRPr lang="en-US" altLang="x-none" sz="500" dirty="0" smtClean="0"/>
          </a:p>
          <a:p>
            <a:pPr eaLnBrk="1" hangingPunct="1">
              <a:buFont typeface="Arial" charset="0"/>
              <a:buChar char="•"/>
              <a:defRPr/>
            </a:pPr>
            <a:r>
              <a:rPr lang="en-US" altLang="x-none" sz="1600" b="1" dirty="0" smtClean="0"/>
              <a:t>Youth unemployment </a:t>
            </a:r>
            <a:r>
              <a:rPr lang="en-US" altLang="x-none" sz="1600" dirty="0" smtClean="0"/>
              <a:t>of 50%</a:t>
            </a:r>
          </a:p>
          <a:p>
            <a:pPr eaLnBrk="1" hangingPunct="1">
              <a:buFont typeface="Arial" charset="0"/>
              <a:buChar char="•"/>
              <a:defRPr/>
            </a:pPr>
            <a:endParaRPr lang="en-US" altLang="x-none" sz="1600" dirty="0" smtClean="0"/>
          </a:p>
          <a:p>
            <a:pPr eaLnBrk="1" hangingPunct="1">
              <a:defRPr/>
            </a:pPr>
            <a:endParaRPr lang="en-US" altLang="x-none" sz="500" dirty="0" smtClean="0"/>
          </a:p>
          <a:p>
            <a:pPr eaLnBrk="1" hangingPunct="1">
              <a:buFont typeface="Arial" charset="0"/>
              <a:buChar char="•"/>
              <a:defRPr/>
            </a:pPr>
            <a:r>
              <a:rPr lang="en-US" altLang="x-none" sz="1600" b="1" dirty="0" smtClean="0"/>
              <a:t>Intergenerational inequality</a:t>
            </a:r>
            <a:r>
              <a:rPr lang="en-US" altLang="x-none" sz="1600" dirty="0" smtClean="0"/>
              <a:t>: If your parents are poor you the chances of your being poor are 90% (Finn et al, 2016)</a:t>
            </a:r>
          </a:p>
          <a:p>
            <a:pPr eaLnBrk="1" hangingPunct="1">
              <a:buFont typeface="Arial" charset="0"/>
              <a:buChar char="•"/>
              <a:defRPr/>
            </a:pPr>
            <a:endParaRPr lang="en-US" altLang="x-none" sz="1600" dirty="0" smtClean="0"/>
          </a:p>
          <a:p>
            <a:pPr eaLnBrk="1" hangingPunct="1">
              <a:defRPr/>
            </a:pPr>
            <a:endParaRPr lang="en-US" altLang="x-none" sz="500" dirty="0" smtClean="0"/>
          </a:p>
          <a:p>
            <a:pPr eaLnBrk="1" hangingPunct="1">
              <a:buFont typeface="Arial" charset="0"/>
              <a:buChar char="•"/>
              <a:defRPr/>
            </a:pPr>
            <a:r>
              <a:rPr lang="en-US" altLang="x-none" sz="1600" b="1" dirty="0" smtClean="0"/>
              <a:t>Wealth inequality</a:t>
            </a:r>
            <a:r>
              <a:rPr lang="en-US" altLang="x-none" sz="1600" dirty="0" smtClean="0"/>
              <a:t>: 10% of the population own 95% of the wealth (</a:t>
            </a:r>
            <a:r>
              <a:rPr lang="en-US" altLang="x-none" sz="1600" dirty="0" err="1" smtClean="0"/>
              <a:t>Orthofer</a:t>
            </a:r>
            <a:r>
              <a:rPr lang="en-US" altLang="x-none" sz="1600" dirty="0" smtClean="0"/>
              <a:t>, 2016)</a:t>
            </a:r>
          </a:p>
          <a:p>
            <a:pPr eaLnBrk="1" hangingPunct="1">
              <a:buFont typeface="Arial" charset="0"/>
              <a:buChar char="•"/>
              <a:defRPr/>
            </a:pPr>
            <a:endParaRPr lang="en-US" altLang="x-none" sz="1600" dirty="0" smtClean="0"/>
          </a:p>
          <a:p>
            <a:pPr eaLnBrk="1" hangingPunct="1">
              <a:defRPr/>
            </a:pPr>
            <a:endParaRPr lang="en-US" altLang="x-none" sz="500" dirty="0" smtClean="0"/>
          </a:p>
          <a:p>
            <a:pPr eaLnBrk="1" hangingPunct="1">
              <a:buFont typeface="Arial" charset="0"/>
              <a:buChar char="•"/>
              <a:defRPr/>
            </a:pPr>
            <a:r>
              <a:rPr lang="en-US" altLang="x-none" sz="1600" dirty="0" smtClean="0"/>
              <a:t>Successful system of </a:t>
            </a:r>
            <a:r>
              <a:rPr lang="en-US" altLang="x-none" sz="1600" b="1" dirty="0" smtClean="0"/>
              <a:t>social grants </a:t>
            </a:r>
            <a:r>
              <a:rPr lang="en-US" altLang="x-none" sz="1600" dirty="0" smtClean="0"/>
              <a:t>that  sustain 17-million people and significantly reduce poverty (</a:t>
            </a:r>
            <a:r>
              <a:rPr lang="en-US" altLang="x-none" sz="1600" dirty="0" err="1" smtClean="0"/>
              <a:t>Woolard</a:t>
            </a:r>
            <a:r>
              <a:rPr lang="en-US" altLang="x-none" sz="1600" dirty="0" smtClean="0"/>
              <a:t>)</a:t>
            </a:r>
          </a:p>
          <a:p>
            <a:pPr eaLnBrk="1" hangingPunct="1">
              <a:buFont typeface="Arial" charset="0"/>
              <a:buChar char="•"/>
              <a:defRPr/>
            </a:pPr>
            <a:endParaRPr lang="en-US" altLang="x-none" sz="1600" dirty="0" smtClean="0"/>
          </a:p>
          <a:p>
            <a:pPr eaLnBrk="1" hangingPunct="1">
              <a:defRPr/>
            </a:pPr>
            <a:endParaRPr lang="en-US" altLang="x-none" sz="500" dirty="0" smtClean="0"/>
          </a:p>
          <a:p>
            <a:pPr eaLnBrk="1" hangingPunct="1">
              <a:buFont typeface="Arial" charset="0"/>
              <a:buChar char="•"/>
              <a:defRPr/>
            </a:pPr>
            <a:r>
              <a:rPr lang="en-US" altLang="x-none" sz="1600" b="1" dirty="0" smtClean="0"/>
              <a:t>Small tax base</a:t>
            </a:r>
            <a:r>
              <a:rPr lang="en-US" altLang="x-none" sz="1600" dirty="0" smtClean="0"/>
              <a:t>: Only about 7-million South Africans (14%) pay income tax</a:t>
            </a:r>
          </a:p>
          <a:p>
            <a:pPr eaLnBrk="1" hangingPunct="1">
              <a:defRPr/>
            </a:pPr>
            <a:endParaRPr lang="en-US" altLang="x-none" sz="1600" dirty="0" smtClean="0"/>
          </a:p>
          <a:p>
            <a:pPr algn="ctr" eaLnBrk="1" hangingPunct="1">
              <a:defRPr/>
            </a:pPr>
            <a:endParaRPr lang="en-US" altLang="x-none" sz="1600" dirty="0" smtClean="0"/>
          </a:p>
        </p:txBody>
      </p:sp>
      <p:sp>
        <p:nvSpPr>
          <p:cNvPr id="128007" name="TextBox 4"/>
          <p:cNvSpPr txBox="1">
            <a:spLocks noChangeArrowheads="1"/>
          </p:cNvSpPr>
          <p:nvPr/>
        </p:nvSpPr>
        <p:spPr bwMode="auto">
          <a:xfrm>
            <a:off x="5770563" y="6537325"/>
            <a:ext cx="2660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pPr eaLnBrk="1" hangingPunct="1"/>
            <a:r>
              <a:rPr lang="en-US" altLang="en-US" sz="1400"/>
              <a:t>Source: Leibbrandt &amp; Green, 2017</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584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9" name="TextBox 3"/>
          <p:cNvSpPr txBox="1">
            <a:spLocks noChangeArrowheads="1"/>
          </p:cNvSpPr>
          <p:nvPr/>
        </p:nvSpPr>
        <p:spPr bwMode="auto">
          <a:xfrm>
            <a:off x="1843088" y="-1628775"/>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endParaRPr lang="en-US" altLang="en-US" sz="1800"/>
          </a:p>
        </p:txBody>
      </p:sp>
    </p:spTree>
    <p:extLst>
      <p:ext uri="{BB962C8B-B14F-4D97-AF65-F5344CB8AC3E}">
        <p14:creationId xmlns:p14="http://schemas.microsoft.com/office/powerpoint/2010/main" val="14021295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28650" y="365125"/>
            <a:ext cx="7886700" cy="822325"/>
          </a:xfrm>
        </p:spPr>
        <p:txBody>
          <a:bodyPr>
            <a:normAutofit fontScale="90000"/>
          </a:bodyPr>
          <a:lstStyle/>
          <a:p>
            <a:pPr algn="ctr"/>
            <a:r>
              <a:rPr lang="en-US" altLang="en-US" sz="3600" b="1">
                <a:solidFill>
                  <a:srgbClr val="C00000"/>
                </a:solidFill>
                <a:ea typeface="MS PGothic" charset="-128"/>
              </a:rPr>
              <a:t>South African Society </a:t>
            </a:r>
            <a:r>
              <a:rPr lang="en-US" altLang="en-US" sz="3200" b="1">
                <a:ea typeface="MS PGothic" charset="-128"/>
              </a:rPr>
              <a:t/>
            </a:r>
            <a:br>
              <a:rPr lang="en-US" altLang="en-US" sz="3200" b="1">
                <a:ea typeface="MS PGothic" charset="-128"/>
              </a:rPr>
            </a:br>
            <a:r>
              <a:rPr lang="en-US" altLang="en-US" sz="1800" i="1">
                <a:ea typeface="MS PGothic" charset="-128"/>
              </a:rPr>
              <a:t>(NIDS 2009-2014/15) (values per person per month)</a:t>
            </a:r>
          </a:p>
        </p:txBody>
      </p:sp>
      <p:graphicFrame>
        <p:nvGraphicFramePr>
          <p:cNvPr id="4" name="Chart 3"/>
          <p:cNvGraphicFramePr>
            <a:graphicFrameLocks/>
          </p:cNvGraphicFramePr>
          <p:nvPr/>
        </p:nvGraphicFramePr>
        <p:xfrm>
          <a:off x="4538" y="1187763"/>
          <a:ext cx="8510812" cy="546569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0" y="6396038"/>
            <a:ext cx="4165600" cy="461962"/>
          </a:xfrm>
          <a:prstGeom prst="rect">
            <a:avLst/>
          </a:prstGeom>
          <a:solidFill>
            <a:schemeClr val="bg1">
              <a:lumMod val="95000"/>
            </a:schemeClr>
          </a:solidFill>
        </p:spPr>
        <p:txBody>
          <a:bodyPr>
            <a:spAutoFit/>
          </a:bodyPr>
          <a:lstStyle/>
          <a:p>
            <a:pPr eaLnBrk="1" hangingPunct="1">
              <a:defRPr/>
            </a:pPr>
            <a:r>
              <a:rPr lang="en-US" sz="1200" dirty="0" err="1"/>
              <a:t>Schottee</a:t>
            </a:r>
            <a:r>
              <a:rPr lang="en-US" sz="1200" dirty="0"/>
              <a:t>, </a:t>
            </a:r>
            <a:r>
              <a:rPr lang="en-US" sz="1200" dirty="0" err="1"/>
              <a:t>Zizzamia</a:t>
            </a:r>
            <a:r>
              <a:rPr lang="en-US" sz="1200" dirty="0"/>
              <a:t> &amp; </a:t>
            </a:r>
            <a:r>
              <a:rPr lang="en-US" sz="1200" dirty="0" err="1"/>
              <a:t>Leibbrandt</a:t>
            </a:r>
            <a:r>
              <a:rPr lang="en-US" sz="1200" dirty="0"/>
              <a:t> (2017) Social Stratification, life chances and vulnerability to poverty in South Africa</a:t>
            </a:r>
          </a:p>
        </p:txBody>
      </p:sp>
    </p:spTree>
    <p:extLst>
      <p:ext uri="{BB962C8B-B14F-4D97-AF65-F5344CB8AC3E}">
        <p14:creationId xmlns:p14="http://schemas.microsoft.com/office/powerpoint/2010/main" val="13124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heel(1)">
                                      <p:cBhvr>
                                        <p:cTn id="7" dur="20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heel(1)">
                                      <p:cBhvr>
                                        <p:cTn id="12" dur="2000"/>
                                        <p:tgtEl>
                                          <p:spTgt spid="4">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heel(1)">
                                      <p:cBhvr>
                                        <p:cTn id="17" dur="2000"/>
                                        <p:tgtEl>
                                          <p:spTgt spid="4">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wheel(1)">
                                      <p:cBhvr>
                                        <p:cTn id="22" dur="2000"/>
                                        <p:tgtEl>
                                          <p:spTgt spid="4">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wheel(1)">
                                      <p:cBhvr>
                                        <p:cTn id="27" dur="2000"/>
                                        <p:tgtEl>
                                          <p:spTgt spid="4">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4">
                                            <p:graphicEl>
                                              <a:chart seriesIdx="-4" categoryIdx="4" bldStep="category"/>
                                            </p:graphicEl>
                                          </p:spTgt>
                                        </p:tgtEl>
                                        <p:attrNameLst>
                                          <p:attrName>style.visibility</p:attrName>
                                        </p:attrNameLst>
                                      </p:cBhvr>
                                      <p:to>
                                        <p:strVal val="visible"/>
                                      </p:to>
                                    </p:set>
                                    <p:animEffect transition="in" filter="wheel(1)">
                                      <p:cBhvr>
                                        <p:cTn id="32" dur="2000"/>
                                        <p:tgtEl>
                                          <p:spTgt spid="4">
                                            <p:graphicEl>
                                              <a:chart seriesIdx="-4" categoryIdx="4"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5" name="Picture 2" descr="Image result for feesmustfall"/>
          <p:cNvPicPr>
            <a:picLocks noChangeAspect="1" noChangeArrowheads="1"/>
          </p:cNvPicPr>
          <p:nvPr/>
        </p:nvPicPr>
        <p:blipFill>
          <a:blip r:embed="rId2">
            <a:extLst>
              <a:ext uri="{28A0092B-C50C-407E-A947-70E740481C1C}">
                <a14:useLocalDpi xmlns:a14="http://schemas.microsoft.com/office/drawing/2010/main" val="0"/>
              </a:ext>
            </a:extLst>
          </a:blip>
          <a:srcRect l="-2" r="1431"/>
          <a:stretch>
            <a:fillRect/>
          </a:stretch>
        </p:blipFill>
        <p:spPr bwMode="auto">
          <a:xfrm>
            <a:off x="374650" y="442913"/>
            <a:ext cx="4476750" cy="302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6" name="Picture 6" descr="Feesmustfall - 0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8050" y="2922588"/>
            <a:ext cx="5184775"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7" name="TextBox 6"/>
          <p:cNvSpPr txBox="1">
            <a:spLocks noChangeArrowheads="1"/>
          </p:cNvSpPr>
          <p:nvPr/>
        </p:nvSpPr>
        <p:spPr bwMode="auto">
          <a:xfrm>
            <a:off x="5268913" y="1179513"/>
            <a:ext cx="3211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pPr eaLnBrk="1" hangingPunct="1"/>
            <a:r>
              <a:rPr lang="en-US" altLang="en-US" sz="3600" b="1" dirty="0">
                <a:latin typeface="Helvetica" charset="0"/>
              </a:rPr>
              <a:t>#</a:t>
            </a:r>
            <a:r>
              <a:rPr lang="en-US" altLang="en-US" sz="3600" dirty="0" err="1">
                <a:solidFill>
                  <a:srgbClr val="FF0000"/>
                </a:solidFill>
                <a:latin typeface="Helvetica" charset="0"/>
              </a:rPr>
              <a:t>FeesMustFall</a:t>
            </a:r>
            <a:endParaRPr lang="en-US" altLang="en-US" sz="3600" dirty="0">
              <a:solidFill>
                <a:srgbClr val="FF0000"/>
              </a:solidFill>
              <a:latin typeface="Helvetica" charset="0"/>
            </a:endParaRPr>
          </a:p>
        </p:txBody>
      </p:sp>
    </p:spTree>
    <p:extLst>
      <p:ext uri="{BB962C8B-B14F-4D97-AF65-F5344CB8AC3E}">
        <p14:creationId xmlns:p14="http://schemas.microsoft.com/office/powerpoint/2010/main" val="13725134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65463" y="1970407"/>
            <a:ext cx="8394440"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2405955" y="408036"/>
            <a:ext cx="5664156" cy="1077218"/>
          </a:xfrm>
          <a:prstGeom prst="rect">
            <a:avLst/>
          </a:prstGeom>
        </p:spPr>
        <p:txBody>
          <a:bodyPr wrap="square">
            <a:spAutoFit/>
          </a:bodyPr>
          <a:lstStyle/>
          <a:p>
            <a:r>
              <a:rPr lang="en-US" sz="3200" dirty="0" smtClean="0">
                <a:effectLst/>
                <a:latin typeface="Helvetica" charset="0"/>
                <a:ea typeface="Helvetica" charset="0"/>
                <a:cs typeface="Helvetica" charset="0"/>
              </a:rPr>
              <a:t>How many students actually make it to university?</a:t>
            </a:r>
            <a:endParaRPr lang="en-US" sz="3200" dirty="0">
              <a:effectLst/>
              <a:latin typeface="Helvetica" charset="0"/>
              <a:ea typeface="Helvetica" charset="0"/>
              <a:cs typeface="Helvetica" charset="0"/>
            </a:endParaRPr>
          </a:p>
        </p:txBody>
      </p:sp>
    </p:spTree>
    <p:extLst>
      <p:ext uri="{BB962C8B-B14F-4D97-AF65-F5344CB8AC3E}">
        <p14:creationId xmlns:p14="http://schemas.microsoft.com/office/powerpoint/2010/main" val="6617377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73367" y="1970407"/>
            <a:ext cx="8378632"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2405955" y="408036"/>
            <a:ext cx="5664156" cy="1077218"/>
          </a:xfrm>
          <a:prstGeom prst="rect">
            <a:avLst/>
          </a:prstGeom>
        </p:spPr>
        <p:txBody>
          <a:bodyPr wrap="square">
            <a:spAutoFit/>
          </a:bodyPr>
          <a:lstStyle/>
          <a:p>
            <a:r>
              <a:rPr lang="en-US" sz="3200" dirty="0" smtClean="0">
                <a:effectLst/>
                <a:latin typeface="Helvetica" charset="0"/>
                <a:ea typeface="Helvetica" charset="0"/>
                <a:cs typeface="Helvetica" charset="0"/>
              </a:rPr>
              <a:t>How many students actually make it to university?</a:t>
            </a:r>
            <a:endParaRPr lang="en-US" sz="3200" dirty="0">
              <a:effectLst/>
              <a:latin typeface="Helvetica" charset="0"/>
              <a:ea typeface="Helvetica" charset="0"/>
              <a:cs typeface="Helvetica" charset="0"/>
            </a:endParaRPr>
          </a:p>
        </p:txBody>
      </p:sp>
    </p:spTree>
    <p:extLst>
      <p:ext uri="{BB962C8B-B14F-4D97-AF65-F5344CB8AC3E}">
        <p14:creationId xmlns:p14="http://schemas.microsoft.com/office/powerpoint/2010/main" val="4823992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65463" y="1970407"/>
            <a:ext cx="8394440"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2405955" y="408036"/>
            <a:ext cx="5664156" cy="1077218"/>
          </a:xfrm>
          <a:prstGeom prst="rect">
            <a:avLst/>
          </a:prstGeom>
        </p:spPr>
        <p:txBody>
          <a:bodyPr wrap="square">
            <a:spAutoFit/>
          </a:bodyPr>
          <a:lstStyle/>
          <a:p>
            <a:r>
              <a:rPr lang="en-US" sz="3200" dirty="0" smtClean="0">
                <a:effectLst/>
                <a:latin typeface="Helvetica" charset="0"/>
                <a:ea typeface="Helvetica" charset="0"/>
                <a:cs typeface="Helvetica" charset="0"/>
              </a:rPr>
              <a:t>How many students actually make it to university?</a:t>
            </a:r>
            <a:endParaRPr lang="en-US" sz="3200" dirty="0">
              <a:effectLst/>
              <a:latin typeface="Helvetica" charset="0"/>
              <a:ea typeface="Helvetica" charset="0"/>
              <a:cs typeface="Helvetica" charset="0"/>
            </a:endParaRPr>
          </a:p>
        </p:txBody>
      </p:sp>
    </p:spTree>
    <p:extLst>
      <p:ext uri="{BB962C8B-B14F-4D97-AF65-F5344CB8AC3E}">
        <p14:creationId xmlns:p14="http://schemas.microsoft.com/office/powerpoint/2010/main" val="9335953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81271" y="1970407"/>
            <a:ext cx="8362823"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2405955" y="408036"/>
            <a:ext cx="5664156" cy="1077218"/>
          </a:xfrm>
          <a:prstGeom prst="rect">
            <a:avLst/>
          </a:prstGeom>
        </p:spPr>
        <p:txBody>
          <a:bodyPr wrap="square">
            <a:spAutoFit/>
          </a:bodyPr>
          <a:lstStyle/>
          <a:p>
            <a:r>
              <a:rPr lang="en-US" sz="3200" dirty="0" smtClean="0">
                <a:effectLst/>
                <a:latin typeface="Helvetica" charset="0"/>
                <a:ea typeface="Helvetica" charset="0"/>
                <a:cs typeface="Helvetica" charset="0"/>
              </a:rPr>
              <a:t>How many students actually make it to university?</a:t>
            </a:r>
            <a:endParaRPr lang="en-US" sz="3200" dirty="0">
              <a:effectLst/>
              <a:latin typeface="Helvetica" charset="0"/>
              <a:ea typeface="Helvetica" charset="0"/>
              <a:cs typeface="Helvetica" charset="0"/>
            </a:endParaRPr>
          </a:p>
        </p:txBody>
      </p:sp>
    </p:spTree>
    <p:extLst>
      <p:ext uri="{BB962C8B-B14F-4D97-AF65-F5344CB8AC3E}">
        <p14:creationId xmlns:p14="http://schemas.microsoft.com/office/powerpoint/2010/main" val="5990311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399" y="1970407"/>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2405955" y="408036"/>
            <a:ext cx="5664156" cy="1077218"/>
          </a:xfrm>
          <a:prstGeom prst="rect">
            <a:avLst/>
          </a:prstGeom>
        </p:spPr>
        <p:txBody>
          <a:bodyPr wrap="square">
            <a:spAutoFit/>
          </a:bodyPr>
          <a:lstStyle/>
          <a:p>
            <a:r>
              <a:rPr lang="en-US" sz="3200" dirty="0" smtClean="0">
                <a:effectLst/>
                <a:latin typeface="Helvetica" charset="0"/>
                <a:ea typeface="Helvetica" charset="0"/>
                <a:cs typeface="Helvetica" charset="0"/>
              </a:rPr>
              <a:t>How many students actually make it to university?</a:t>
            </a:r>
            <a:endParaRPr lang="en-US" sz="3200" dirty="0">
              <a:effectLst/>
              <a:latin typeface="Helvetica" charset="0"/>
              <a:ea typeface="Helvetica" charset="0"/>
              <a:cs typeface="Helvetica" charset="0"/>
            </a:endParaRPr>
          </a:p>
        </p:txBody>
      </p:sp>
      <p:sp>
        <p:nvSpPr>
          <p:cNvPr id="10" name="TextBox 8"/>
          <p:cNvSpPr txBox="1">
            <a:spLocks noChangeArrowheads="1"/>
          </p:cNvSpPr>
          <p:nvPr/>
        </p:nvSpPr>
        <p:spPr bwMode="auto">
          <a:xfrm>
            <a:off x="2034436"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spTree>
    <p:extLst>
      <p:ext uri="{BB962C8B-B14F-4D97-AF65-F5344CB8AC3E}">
        <p14:creationId xmlns:p14="http://schemas.microsoft.com/office/powerpoint/2010/main" val="5127639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399" y="1970407"/>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2405955" y="408036"/>
            <a:ext cx="5664156" cy="1077218"/>
          </a:xfrm>
          <a:prstGeom prst="rect">
            <a:avLst/>
          </a:prstGeom>
        </p:spPr>
        <p:txBody>
          <a:bodyPr wrap="square">
            <a:spAutoFit/>
          </a:bodyPr>
          <a:lstStyle/>
          <a:p>
            <a:r>
              <a:rPr lang="en-US" sz="3200" dirty="0" smtClean="0">
                <a:effectLst/>
                <a:latin typeface="Helvetica" charset="0"/>
                <a:ea typeface="Helvetica" charset="0"/>
                <a:cs typeface="Helvetica" charset="0"/>
              </a:rPr>
              <a:t>How many students actually make it to university?</a:t>
            </a:r>
            <a:endParaRPr lang="en-US" sz="3200" dirty="0">
              <a:effectLst/>
              <a:latin typeface="Helvetica" charset="0"/>
              <a:ea typeface="Helvetica" charset="0"/>
              <a:cs typeface="Helvetica" charset="0"/>
            </a:endParaRPr>
          </a:p>
        </p:txBody>
      </p:sp>
      <p:sp>
        <p:nvSpPr>
          <p:cNvPr id="10" name="TextBox 8"/>
          <p:cNvSpPr txBox="1">
            <a:spLocks noChangeArrowheads="1"/>
          </p:cNvSpPr>
          <p:nvPr/>
        </p:nvSpPr>
        <p:spPr bwMode="auto">
          <a:xfrm>
            <a:off x="2034436"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grpSp>
        <p:nvGrpSpPr>
          <p:cNvPr id="11" name="Group 10"/>
          <p:cNvGrpSpPr/>
          <p:nvPr/>
        </p:nvGrpSpPr>
        <p:grpSpPr>
          <a:xfrm>
            <a:off x="3524064" y="1445409"/>
            <a:ext cx="5386090" cy="3252933"/>
            <a:chOff x="3524064" y="1445409"/>
            <a:chExt cx="5386090" cy="3252933"/>
          </a:xfrm>
        </p:grpSpPr>
        <p:sp>
          <p:nvSpPr>
            <p:cNvPr id="2" name="TextBox 1"/>
            <p:cNvSpPr txBox="1"/>
            <p:nvPr/>
          </p:nvSpPr>
          <p:spPr>
            <a:xfrm rot="17032966">
              <a:off x="4914620" y="702809"/>
              <a:ext cx="2604977" cy="5386090"/>
            </a:xfrm>
            <a:prstGeom prst="rect">
              <a:avLst/>
            </a:prstGeom>
            <a:noFill/>
          </p:spPr>
          <p:txBody>
            <a:bodyPr wrap="square" rtlCol="0">
              <a:spAutoFit/>
            </a:bodyPr>
            <a:lstStyle/>
            <a:p>
              <a:r>
                <a:rPr lang="en-US" sz="34400" dirty="0" smtClean="0">
                  <a:latin typeface="Helvetica" charset="0"/>
                  <a:ea typeface="Helvetica" charset="0"/>
                  <a:cs typeface="Helvetica" charset="0"/>
                </a:rPr>
                <a:t>}</a:t>
              </a:r>
              <a:endParaRPr lang="en-US" sz="34400" dirty="0">
                <a:latin typeface="Helvetica" charset="0"/>
                <a:ea typeface="Helvetica" charset="0"/>
                <a:cs typeface="Helvetica" charset="0"/>
              </a:endParaRPr>
            </a:p>
          </p:txBody>
        </p:sp>
        <p:sp>
          <p:nvSpPr>
            <p:cNvPr id="3" name="TextBox 2"/>
            <p:cNvSpPr txBox="1"/>
            <p:nvPr/>
          </p:nvSpPr>
          <p:spPr>
            <a:xfrm rot="766700">
              <a:off x="6432697" y="1445409"/>
              <a:ext cx="1005403" cy="1862048"/>
            </a:xfrm>
            <a:prstGeom prst="rect">
              <a:avLst/>
            </a:prstGeom>
            <a:noFill/>
          </p:spPr>
          <p:txBody>
            <a:bodyPr wrap="none" rtlCol="0">
              <a:spAutoFit/>
            </a:bodyPr>
            <a:lstStyle/>
            <a:p>
              <a:r>
                <a:rPr lang="en-US" sz="11500" dirty="0" smtClean="0">
                  <a:latin typeface="Helvetica" charset="0"/>
                  <a:ea typeface="Helvetica" charset="0"/>
                  <a:cs typeface="Helvetica" charset="0"/>
                </a:rPr>
                <a:t>?</a:t>
              </a:r>
              <a:endParaRPr lang="en-US" dirty="0">
                <a:latin typeface="Helvetica" charset="0"/>
                <a:ea typeface="Helvetica" charset="0"/>
                <a:cs typeface="Helvetica" charset="0"/>
              </a:endParaRPr>
            </a:p>
          </p:txBody>
        </p:sp>
      </p:grpSp>
    </p:spTree>
    <p:extLst>
      <p:ext uri="{BB962C8B-B14F-4D97-AF65-F5344CB8AC3E}">
        <p14:creationId xmlns:p14="http://schemas.microsoft.com/office/powerpoint/2010/main" val="15595167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22"/>
          </p:nvPr>
        </p:nvSpPr>
        <p:spPr/>
      </p:sp>
      <p:sp>
        <p:nvSpPr>
          <p:cNvPr id="3" name="Slide Number Placeholder 2"/>
          <p:cNvSpPr>
            <a:spLocks noGrp="1"/>
          </p:cNvSpPr>
          <p:nvPr>
            <p:ph type="sldNum" sz="quarter" idx="4294967295"/>
          </p:nvPr>
        </p:nvSpPr>
        <p:spPr>
          <a:xfrm>
            <a:off x="8603675" y="6257743"/>
            <a:ext cx="323309" cy="389083"/>
          </a:xfrm>
          <a:prstGeom prst="rect">
            <a:avLst/>
          </a:prstGeom>
        </p:spPr>
        <p:txBody>
          <a:bodyPr/>
          <a:lstStyle/>
          <a:p>
            <a:fld id="{FCEE2C88-6C8F-484D-AF69-578F576B1F44}" type="slidenum">
              <a:rPr lang="en-US" smtClean="0"/>
              <a:pPr/>
              <a:t>12</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37220"/>
            <a:ext cx="8491476" cy="4435216"/>
          </a:xfrm>
          <a:prstGeom prst="rect">
            <a:avLst/>
          </a:prstGeom>
        </p:spPr>
      </p:pic>
      <p:sp>
        <p:nvSpPr>
          <p:cNvPr id="9" name="TextBox 8"/>
          <p:cNvSpPr txBox="1"/>
          <p:nvPr/>
        </p:nvSpPr>
        <p:spPr>
          <a:xfrm>
            <a:off x="1199736" y="6531410"/>
            <a:ext cx="6131807" cy="230832"/>
          </a:xfrm>
          <a:prstGeom prst="rect">
            <a:avLst/>
          </a:prstGeom>
          <a:noFill/>
        </p:spPr>
        <p:txBody>
          <a:bodyPr wrap="none" rtlCol="0">
            <a:spAutoFit/>
          </a:bodyPr>
          <a:lstStyle/>
          <a:p>
            <a:r>
              <a:rPr lang="en-US" sz="900" b="1" dirty="0"/>
              <a:t>Source</a:t>
            </a:r>
            <a:r>
              <a:rPr lang="en-US" sz="900" dirty="0"/>
              <a:t>: Van </a:t>
            </a:r>
            <a:r>
              <a:rPr lang="en-US" sz="900" dirty="0" err="1"/>
              <a:t>Broekhuizen</a:t>
            </a:r>
            <a:r>
              <a:rPr lang="en-US" sz="900" dirty="0"/>
              <a:t> &amp; Van der Berg, 2016 (Higher Education Access and Outcomes for the 2008 National Matric Cohort)</a:t>
            </a:r>
          </a:p>
        </p:txBody>
      </p:sp>
      <p:pic>
        <p:nvPicPr>
          <p:cNvPr id="10" name="Picture 9"/>
          <p:cNvPicPr>
            <a:picLocks noChangeAspect="1"/>
          </p:cNvPicPr>
          <p:nvPr/>
        </p:nvPicPr>
        <p:blipFill>
          <a:blip r:embed="rId3"/>
          <a:stretch>
            <a:fillRect/>
          </a:stretch>
        </p:blipFill>
        <p:spPr>
          <a:xfrm>
            <a:off x="7811947" y="923175"/>
            <a:ext cx="1228373" cy="922735"/>
          </a:xfrm>
          <a:prstGeom prst="rect">
            <a:avLst/>
          </a:prstGeom>
        </p:spPr>
      </p:pic>
      <p:sp>
        <p:nvSpPr>
          <p:cNvPr id="11" name="TextBox 10"/>
          <p:cNvSpPr txBox="1"/>
          <p:nvPr/>
        </p:nvSpPr>
        <p:spPr>
          <a:xfrm>
            <a:off x="8124389" y="3444950"/>
            <a:ext cx="1065901" cy="511246"/>
          </a:xfrm>
          <a:prstGeom prst="rect">
            <a:avLst/>
          </a:prstGeom>
          <a:solidFill>
            <a:schemeClr val="bg1">
              <a:lumMod val="95000"/>
            </a:schemeClr>
          </a:solidFill>
        </p:spPr>
        <p:txBody>
          <a:bodyPr wrap="square" rtlCol="0">
            <a:spAutoFit/>
          </a:bodyPr>
          <a:lstStyle/>
          <a:p>
            <a:r>
              <a:rPr lang="en-US" sz="900" b="1" dirty="0"/>
              <a:t>Note: This is for a full cohort not just </a:t>
            </a:r>
            <a:r>
              <a:rPr lang="en-US" sz="900" b="1" dirty="0" err="1"/>
              <a:t>matrics</a:t>
            </a:r>
            <a:endParaRPr lang="en-US" sz="900" dirty="0"/>
          </a:p>
        </p:txBody>
      </p:sp>
      <p:sp>
        <p:nvSpPr>
          <p:cNvPr id="13" name="Rectangle 12"/>
          <p:cNvSpPr/>
          <p:nvPr/>
        </p:nvSpPr>
        <p:spPr>
          <a:xfrm>
            <a:off x="510363" y="408036"/>
            <a:ext cx="7559748" cy="584775"/>
          </a:xfrm>
          <a:prstGeom prst="rect">
            <a:avLst/>
          </a:prstGeom>
          <a:solidFill>
            <a:schemeClr val="bg1"/>
          </a:solidFill>
        </p:spPr>
        <p:txBody>
          <a:bodyPr wrap="square">
            <a:spAutoFit/>
          </a:bodyPr>
          <a:lstStyle/>
          <a:p>
            <a:r>
              <a:rPr lang="en-US" sz="3200" dirty="0" smtClean="0">
                <a:effectLst/>
                <a:latin typeface="Helvetica" charset="0"/>
                <a:ea typeface="Helvetica" charset="0"/>
                <a:cs typeface="Helvetica" charset="0"/>
              </a:rPr>
              <a:t>Who makes it to university?</a:t>
            </a:r>
            <a:endParaRPr lang="en-US" sz="3200" dirty="0">
              <a:effectLst/>
              <a:latin typeface="Helvetica" charset="0"/>
              <a:ea typeface="Helvetica" charset="0"/>
              <a:cs typeface="Helvetica" charset="0"/>
            </a:endParaRPr>
          </a:p>
        </p:txBody>
      </p:sp>
      <p:sp>
        <p:nvSpPr>
          <p:cNvPr id="14" name="TextBox 13"/>
          <p:cNvSpPr txBox="1"/>
          <p:nvPr/>
        </p:nvSpPr>
        <p:spPr>
          <a:xfrm>
            <a:off x="1348593" y="5805953"/>
            <a:ext cx="926776" cy="646331"/>
          </a:xfrm>
          <a:prstGeom prst="rect">
            <a:avLst/>
          </a:prstGeom>
          <a:noFill/>
        </p:spPr>
        <p:txBody>
          <a:bodyPr wrap="square" rtlCol="0">
            <a:spAutoFit/>
          </a:bodyPr>
          <a:lstStyle/>
          <a:p>
            <a:pPr algn="ctr"/>
            <a:r>
              <a:rPr lang="en-US" dirty="0" smtClean="0"/>
              <a:t>Poorest 10%</a:t>
            </a:r>
            <a:endParaRPr lang="en-US" dirty="0"/>
          </a:p>
        </p:txBody>
      </p:sp>
      <p:sp>
        <p:nvSpPr>
          <p:cNvPr id="15" name="TextBox 14"/>
          <p:cNvSpPr txBox="1"/>
          <p:nvPr/>
        </p:nvSpPr>
        <p:spPr>
          <a:xfrm>
            <a:off x="7323889" y="5787707"/>
            <a:ext cx="926776" cy="646331"/>
          </a:xfrm>
          <a:prstGeom prst="rect">
            <a:avLst/>
          </a:prstGeom>
          <a:noFill/>
        </p:spPr>
        <p:txBody>
          <a:bodyPr wrap="square" rtlCol="0">
            <a:spAutoFit/>
          </a:bodyPr>
          <a:lstStyle/>
          <a:p>
            <a:pPr algn="ctr"/>
            <a:r>
              <a:rPr lang="en-US" dirty="0" smtClean="0"/>
              <a:t>Richest 10%</a:t>
            </a:r>
            <a:endParaRPr lang="en-US" dirty="0"/>
          </a:p>
        </p:txBody>
      </p:sp>
    </p:spTree>
    <p:extLst>
      <p:ext uri="{BB962C8B-B14F-4D97-AF65-F5344CB8AC3E}">
        <p14:creationId xmlns:p14="http://schemas.microsoft.com/office/powerpoint/2010/main" val="1278836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22"/>
          </p:nvPr>
        </p:nvSpPr>
        <p:spPr/>
      </p:sp>
      <p:sp>
        <p:nvSpPr>
          <p:cNvPr id="3" name="Slide Number Placeholder 2"/>
          <p:cNvSpPr>
            <a:spLocks noGrp="1"/>
          </p:cNvSpPr>
          <p:nvPr>
            <p:ph type="sldNum" sz="quarter" idx="4294967295"/>
          </p:nvPr>
        </p:nvSpPr>
        <p:spPr>
          <a:xfrm>
            <a:off x="8603675" y="6257743"/>
            <a:ext cx="323309" cy="389083"/>
          </a:xfrm>
          <a:prstGeom prst="rect">
            <a:avLst/>
          </a:prstGeom>
        </p:spPr>
        <p:txBody>
          <a:bodyPr/>
          <a:lstStyle/>
          <a:p>
            <a:fld id="{FCEE2C88-6C8F-484D-AF69-578F576B1F44}" type="slidenum">
              <a:rPr lang="en-US" smtClean="0"/>
              <a:pPr/>
              <a:t>13</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37220"/>
            <a:ext cx="8491476" cy="4435216"/>
          </a:xfrm>
          <a:prstGeom prst="rect">
            <a:avLst/>
          </a:prstGeom>
        </p:spPr>
      </p:pic>
      <p:sp>
        <p:nvSpPr>
          <p:cNvPr id="9" name="TextBox 8"/>
          <p:cNvSpPr txBox="1"/>
          <p:nvPr/>
        </p:nvSpPr>
        <p:spPr>
          <a:xfrm>
            <a:off x="1199736" y="6531410"/>
            <a:ext cx="6131807" cy="230832"/>
          </a:xfrm>
          <a:prstGeom prst="rect">
            <a:avLst/>
          </a:prstGeom>
          <a:noFill/>
        </p:spPr>
        <p:txBody>
          <a:bodyPr wrap="none" rtlCol="0">
            <a:spAutoFit/>
          </a:bodyPr>
          <a:lstStyle/>
          <a:p>
            <a:r>
              <a:rPr lang="en-US" sz="900" b="1" dirty="0"/>
              <a:t>Source</a:t>
            </a:r>
            <a:r>
              <a:rPr lang="en-US" sz="900" dirty="0"/>
              <a:t>: Van </a:t>
            </a:r>
            <a:r>
              <a:rPr lang="en-US" sz="900" dirty="0" err="1"/>
              <a:t>Broekhuizen</a:t>
            </a:r>
            <a:r>
              <a:rPr lang="en-US" sz="900" dirty="0"/>
              <a:t> &amp; Van der Berg, 2016 (Higher Education Access and Outcomes for the 2008 National Matric Cohort)</a:t>
            </a:r>
          </a:p>
        </p:txBody>
      </p:sp>
      <p:pic>
        <p:nvPicPr>
          <p:cNvPr id="10" name="Picture 9"/>
          <p:cNvPicPr>
            <a:picLocks noChangeAspect="1"/>
          </p:cNvPicPr>
          <p:nvPr/>
        </p:nvPicPr>
        <p:blipFill>
          <a:blip r:embed="rId3"/>
          <a:stretch>
            <a:fillRect/>
          </a:stretch>
        </p:blipFill>
        <p:spPr>
          <a:xfrm>
            <a:off x="7811947" y="923175"/>
            <a:ext cx="1228373" cy="922735"/>
          </a:xfrm>
          <a:prstGeom prst="rect">
            <a:avLst/>
          </a:prstGeom>
        </p:spPr>
      </p:pic>
      <p:sp>
        <p:nvSpPr>
          <p:cNvPr id="11" name="TextBox 10"/>
          <p:cNvSpPr txBox="1"/>
          <p:nvPr/>
        </p:nvSpPr>
        <p:spPr>
          <a:xfrm>
            <a:off x="8124389" y="3444950"/>
            <a:ext cx="1065901" cy="511246"/>
          </a:xfrm>
          <a:prstGeom prst="rect">
            <a:avLst/>
          </a:prstGeom>
          <a:solidFill>
            <a:schemeClr val="bg1">
              <a:lumMod val="95000"/>
            </a:schemeClr>
          </a:solidFill>
        </p:spPr>
        <p:txBody>
          <a:bodyPr wrap="square" rtlCol="0">
            <a:spAutoFit/>
          </a:bodyPr>
          <a:lstStyle/>
          <a:p>
            <a:r>
              <a:rPr lang="en-US" sz="900" b="1" dirty="0"/>
              <a:t>Note: This is for a full cohort not just </a:t>
            </a:r>
            <a:r>
              <a:rPr lang="en-US" sz="900" b="1" dirty="0" err="1"/>
              <a:t>matrics</a:t>
            </a:r>
            <a:endParaRPr lang="en-US" sz="900" dirty="0"/>
          </a:p>
        </p:txBody>
      </p:sp>
      <p:sp>
        <p:nvSpPr>
          <p:cNvPr id="13" name="Rectangle 12"/>
          <p:cNvSpPr/>
          <p:nvPr/>
        </p:nvSpPr>
        <p:spPr>
          <a:xfrm>
            <a:off x="510363" y="408036"/>
            <a:ext cx="7559748" cy="584775"/>
          </a:xfrm>
          <a:prstGeom prst="rect">
            <a:avLst/>
          </a:prstGeom>
          <a:solidFill>
            <a:schemeClr val="bg1"/>
          </a:solidFill>
        </p:spPr>
        <p:txBody>
          <a:bodyPr wrap="square">
            <a:spAutoFit/>
          </a:bodyPr>
          <a:lstStyle/>
          <a:p>
            <a:r>
              <a:rPr lang="en-US" sz="3200" dirty="0" smtClean="0">
                <a:effectLst/>
                <a:latin typeface="Helvetica" charset="0"/>
                <a:ea typeface="Helvetica" charset="0"/>
                <a:cs typeface="Helvetica" charset="0"/>
              </a:rPr>
              <a:t>Who makes it to university?</a:t>
            </a:r>
            <a:endParaRPr lang="en-US" sz="3200" dirty="0">
              <a:effectLst/>
              <a:latin typeface="Helvetica" charset="0"/>
              <a:ea typeface="Helvetica" charset="0"/>
              <a:cs typeface="Helvetica" charset="0"/>
            </a:endParaRPr>
          </a:p>
        </p:txBody>
      </p:sp>
      <p:sp>
        <p:nvSpPr>
          <p:cNvPr id="14" name="TextBox 13"/>
          <p:cNvSpPr txBox="1"/>
          <p:nvPr/>
        </p:nvSpPr>
        <p:spPr>
          <a:xfrm>
            <a:off x="1348593" y="5805953"/>
            <a:ext cx="926776" cy="646331"/>
          </a:xfrm>
          <a:prstGeom prst="rect">
            <a:avLst/>
          </a:prstGeom>
          <a:noFill/>
        </p:spPr>
        <p:txBody>
          <a:bodyPr wrap="square" rtlCol="0">
            <a:spAutoFit/>
          </a:bodyPr>
          <a:lstStyle/>
          <a:p>
            <a:pPr algn="ctr"/>
            <a:r>
              <a:rPr lang="en-US" dirty="0" smtClean="0"/>
              <a:t>Poorest 10%</a:t>
            </a:r>
            <a:endParaRPr lang="en-US" dirty="0"/>
          </a:p>
        </p:txBody>
      </p:sp>
      <p:sp>
        <p:nvSpPr>
          <p:cNvPr id="15" name="TextBox 14"/>
          <p:cNvSpPr txBox="1"/>
          <p:nvPr/>
        </p:nvSpPr>
        <p:spPr>
          <a:xfrm>
            <a:off x="7323889" y="5787707"/>
            <a:ext cx="926776" cy="646331"/>
          </a:xfrm>
          <a:prstGeom prst="rect">
            <a:avLst/>
          </a:prstGeom>
          <a:noFill/>
        </p:spPr>
        <p:txBody>
          <a:bodyPr wrap="square" rtlCol="0">
            <a:spAutoFit/>
          </a:bodyPr>
          <a:lstStyle/>
          <a:p>
            <a:pPr algn="ctr"/>
            <a:r>
              <a:rPr lang="en-US" dirty="0" smtClean="0"/>
              <a:t>Richest 10%</a:t>
            </a:r>
            <a:endParaRPr lang="en-US" dirty="0"/>
          </a:p>
        </p:txBody>
      </p:sp>
      <p:sp>
        <p:nvSpPr>
          <p:cNvPr id="12" name="Oval 11"/>
          <p:cNvSpPr/>
          <p:nvPr/>
        </p:nvSpPr>
        <p:spPr>
          <a:xfrm rot="21132567">
            <a:off x="1866913" y="2495965"/>
            <a:ext cx="5105149" cy="231007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dirty="0"/>
              <a:t>Low quality schooling</a:t>
            </a:r>
          </a:p>
        </p:txBody>
      </p:sp>
    </p:spTree>
    <p:extLst>
      <p:ext uri="{BB962C8B-B14F-4D97-AF65-F5344CB8AC3E}">
        <p14:creationId xmlns:p14="http://schemas.microsoft.com/office/powerpoint/2010/main" val="94314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594442" y="1956389"/>
            <a:ext cx="4040274" cy="2796363"/>
          </a:xfrm>
          <a:prstGeom prst="rect">
            <a:avLst/>
          </a:prstGeom>
          <a:solidFill>
            <a:srgbClr val="FF77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Helvetica" charset="0"/>
                <a:ea typeface="Helvetica" charset="0"/>
                <a:cs typeface="Helvetica" charset="0"/>
              </a:rPr>
              <a:t>What does “low quality schooling” </a:t>
            </a:r>
            <a:r>
              <a:rPr lang="en-US" sz="2800" b="1" u="sng" dirty="0" smtClean="0">
                <a:latin typeface="Helvetica" charset="0"/>
                <a:ea typeface="Helvetica" charset="0"/>
                <a:cs typeface="Helvetica" charset="0"/>
              </a:rPr>
              <a:t>actually</a:t>
            </a:r>
            <a:r>
              <a:rPr lang="en-US" sz="2800" b="1" dirty="0" smtClean="0">
                <a:latin typeface="Helvetica" charset="0"/>
                <a:ea typeface="Helvetica" charset="0"/>
                <a:cs typeface="Helvetica" charset="0"/>
              </a:rPr>
              <a:t> look like?</a:t>
            </a:r>
            <a:endParaRPr lang="en-US" sz="2800" b="1" dirty="0">
              <a:latin typeface="Helvetica" charset="0"/>
              <a:ea typeface="Helvetica" charset="0"/>
              <a:cs typeface="Helvetica" charset="0"/>
            </a:endParaRPr>
          </a:p>
        </p:txBody>
      </p:sp>
    </p:spTree>
    <p:extLst>
      <p:ext uri="{BB962C8B-B14F-4D97-AF65-F5344CB8AC3E}">
        <p14:creationId xmlns:p14="http://schemas.microsoft.com/office/powerpoint/2010/main" val="11684788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3"/>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36D504DA-5907-8E4F-888D-2D889980CF97}" type="slidenum">
              <a:rPr lang="en-AU" altLang="x-none" sz="700">
                <a:solidFill>
                  <a:srgbClr val="7F7F7F"/>
                </a:solidFill>
                <a:latin typeface="Roboto Light" charset="0"/>
              </a:rPr>
              <a:pPr>
                <a:spcBef>
                  <a:spcPct val="0"/>
                </a:spcBef>
                <a:buFontTx/>
                <a:buNone/>
              </a:pPr>
              <a:t>15</a:t>
            </a:fld>
            <a:endParaRPr lang="en-AU" altLang="x-none" sz="700">
              <a:solidFill>
                <a:srgbClr val="7F7F7F"/>
              </a:solidFill>
              <a:latin typeface="Roboto Light" charset="0"/>
            </a:endParaRPr>
          </a:p>
        </p:txBody>
      </p:sp>
      <p:sp>
        <p:nvSpPr>
          <p:cNvPr id="23554" name="TextBox 8"/>
          <p:cNvSpPr txBox="1">
            <a:spLocks noChangeArrowheads="1"/>
          </p:cNvSpPr>
          <p:nvPr/>
        </p:nvSpPr>
        <p:spPr bwMode="auto">
          <a:xfrm>
            <a:off x="411163" y="1301750"/>
            <a:ext cx="3679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500"/>
              <a:t>TIMSS </a:t>
            </a:r>
            <a:r>
              <a:rPr lang="en-US" altLang="x-none" sz="1800" b="1"/>
              <a:t>Gr5</a:t>
            </a:r>
            <a:r>
              <a:rPr lang="en-US" altLang="x-none" sz="1500"/>
              <a:t>: Example questions from the test</a:t>
            </a:r>
          </a:p>
        </p:txBody>
      </p:sp>
      <p:sp>
        <p:nvSpPr>
          <p:cNvPr id="10" name="TextBox 9"/>
          <p:cNvSpPr txBox="1"/>
          <p:nvPr/>
        </p:nvSpPr>
        <p:spPr>
          <a:xfrm>
            <a:off x="411163" y="1112838"/>
            <a:ext cx="1441450" cy="207962"/>
          </a:xfrm>
          <a:prstGeom prst="rect">
            <a:avLst/>
          </a:prstGeom>
          <a:noFill/>
        </p:spPr>
        <p:txBody>
          <a:bodyPr wrap="none">
            <a:spAutoFit/>
          </a:bodyPr>
          <a:lstStyle/>
          <a:p>
            <a:pPr eaLnBrk="1" hangingPunct="1">
              <a:defRPr/>
            </a:pPr>
            <a:r>
              <a:rPr lang="en-US" sz="750" dirty="0">
                <a:solidFill>
                  <a:schemeClr val="bg1">
                    <a:lumMod val="65000"/>
                  </a:schemeClr>
                </a:solidFill>
                <a:latin typeface="Calibri" panose="020F0502020204030204" pitchFamily="34" charset="0"/>
                <a:ea typeface="MS PGothic" panose="020B0600070205080204" pitchFamily="34" charset="-128"/>
              </a:rPr>
              <a:t>New Solutions for a New Future</a:t>
            </a:r>
          </a:p>
        </p:txBody>
      </p:sp>
      <p:pic>
        <p:nvPicPr>
          <p:cNvPr id="23556"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60863" y="2201863"/>
            <a:ext cx="4365625" cy="3249612"/>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Chart 13">
            <a:extLst/>
          </p:cNvPr>
          <p:cNvGraphicFramePr>
            <a:graphicFrameLocks/>
          </p:cNvGraphicFramePr>
          <p:nvPr/>
        </p:nvGraphicFramePr>
        <p:xfrm>
          <a:off x="401894" y="2058267"/>
          <a:ext cx="3429000" cy="3179254"/>
        </p:xfrm>
        <a:graphic>
          <a:graphicData uri="http://schemas.openxmlformats.org/drawingml/2006/chart">
            <c:chart xmlns:c="http://schemas.openxmlformats.org/drawingml/2006/chart" xmlns:r="http://schemas.openxmlformats.org/officeDocument/2006/relationships" r:id="rId5"/>
          </a:graphicData>
        </a:graphic>
      </p:graphicFrame>
      <p:sp>
        <p:nvSpPr>
          <p:cNvPr id="12" name="Rectangle 11"/>
          <p:cNvSpPr/>
          <p:nvPr/>
        </p:nvSpPr>
        <p:spPr>
          <a:xfrm>
            <a:off x="4563396" y="678210"/>
            <a:ext cx="3960557" cy="1077218"/>
          </a:xfrm>
          <a:prstGeom prst="rect">
            <a:avLst/>
          </a:prstGeom>
          <a:solidFill>
            <a:schemeClr val="bg1">
              <a:lumMod val="95000"/>
            </a:schemeClr>
          </a:solidFill>
        </p:spPr>
        <p:txBody>
          <a:bodyPr wrap="square">
            <a:spAutoFit/>
          </a:bodyPr>
          <a:lstStyle/>
          <a:p>
            <a:pPr algn="just" eaLnBrk="1" hangingPunct="1">
              <a:defRPr/>
            </a:pPr>
            <a:r>
              <a:rPr lang="en-US" sz="1600" b="1" dirty="0">
                <a:latin typeface="Calibri" panose="020F0502020204030204" pitchFamily="34" charset="0"/>
                <a:ea typeface="MS PGothic" panose="020B0600070205080204" pitchFamily="34" charset="-128"/>
              </a:rPr>
              <a:t>For this question:</a:t>
            </a:r>
          </a:p>
          <a:p>
            <a:pPr algn="just" eaLnBrk="1" hangingPunct="1">
              <a:defRPr/>
            </a:pPr>
            <a:endParaRPr lang="en-US" sz="1600" b="1" dirty="0">
              <a:latin typeface="Calibri" panose="020F0502020204030204" pitchFamily="34" charset="0"/>
              <a:ea typeface="MS PGothic" panose="020B0600070205080204" pitchFamily="34" charset="-128"/>
            </a:endParaRPr>
          </a:p>
          <a:p>
            <a:pPr algn="just" eaLnBrk="1" hangingPunct="1">
              <a:defRPr/>
            </a:pPr>
            <a:r>
              <a:rPr lang="en-US" sz="1600" b="1" dirty="0">
                <a:latin typeface="Calibri" panose="020F0502020204030204" pitchFamily="34" charset="0"/>
                <a:ea typeface="MS PGothic" panose="020B0600070205080204" pitchFamily="34" charset="-128"/>
              </a:rPr>
              <a:t>Richest 10% SA schools = 94%</a:t>
            </a:r>
          </a:p>
          <a:p>
            <a:pPr algn="just" eaLnBrk="1" hangingPunct="1">
              <a:defRPr/>
            </a:pPr>
            <a:r>
              <a:rPr lang="en-US" sz="1600" b="1" dirty="0">
                <a:latin typeface="Calibri" panose="020F0502020204030204" pitchFamily="34" charset="0"/>
                <a:ea typeface="MS PGothic" panose="020B0600070205080204" pitchFamily="34" charset="-128"/>
              </a:rPr>
              <a:t>Poorest 10% SA schools = 34%</a:t>
            </a:r>
          </a:p>
        </p:txBody>
      </p:sp>
      <p:sp>
        <p:nvSpPr>
          <p:cNvPr id="15" name="Rectangle 14"/>
          <p:cNvSpPr/>
          <p:nvPr/>
        </p:nvSpPr>
        <p:spPr>
          <a:xfrm>
            <a:off x="0" y="5421313"/>
            <a:ext cx="4360863" cy="646112"/>
          </a:xfrm>
          <a:prstGeom prst="rect">
            <a:avLst/>
          </a:prstGeom>
          <a:solidFill>
            <a:schemeClr val="bg1">
              <a:lumMod val="95000"/>
            </a:schemeClr>
          </a:solidFill>
        </p:spPr>
        <p:txBody>
          <a:bodyPr>
            <a:spAutoFit/>
          </a:bodyPr>
          <a:lstStyle/>
          <a:p>
            <a:pPr algn="just" eaLnBrk="1" hangingPunct="1">
              <a:defRPr/>
            </a:pPr>
            <a:r>
              <a:rPr lang="en-US" b="1" dirty="0">
                <a:latin typeface="Calibri" panose="020F0502020204030204" pitchFamily="34" charset="0"/>
                <a:ea typeface="MS PGothic" panose="020B0600070205080204" pitchFamily="34" charset="-128"/>
              </a:rPr>
              <a:t>2015 was the first time that SA participated in TIMSS Numeracy (Gr5)</a:t>
            </a:r>
          </a:p>
        </p:txBody>
      </p:sp>
      <p:sp>
        <p:nvSpPr>
          <p:cNvPr id="11" name="Rectangle 10"/>
          <p:cNvSpPr/>
          <p:nvPr/>
        </p:nvSpPr>
        <p:spPr>
          <a:xfrm>
            <a:off x="411163" y="304845"/>
            <a:ext cx="5664156" cy="584775"/>
          </a:xfrm>
          <a:prstGeom prst="rect">
            <a:avLst/>
          </a:prstGeom>
        </p:spPr>
        <p:txBody>
          <a:bodyPr wrap="square">
            <a:spAutoFit/>
          </a:bodyPr>
          <a:lstStyle/>
          <a:p>
            <a:r>
              <a:rPr lang="en-US" sz="3200" b="1" dirty="0" smtClean="0">
                <a:effectLst/>
                <a:latin typeface="Helvetica" charset="0"/>
                <a:ea typeface="Helvetica" charset="0"/>
                <a:cs typeface="Helvetica" charset="0"/>
              </a:rPr>
              <a:t>Mathematics</a:t>
            </a:r>
            <a:endParaRPr lang="en-US" sz="3200" b="1" dirty="0">
              <a:effectLst/>
              <a:latin typeface="Helvetica" charset="0"/>
              <a:ea typeface="Helvetica" charset="0"/>
              <a:cs typeface="Helvetica" charset="0"/>
            </a:endParaRPr>
          </a:p>
        </p:txBody>
      </p:sp>
    </p:spTree>
    <p:extLst>
      <p:ext uri="{BB962C8B-B14F-4D97-AF65-F5344CB8AC3E}">
        <p14:creationId xmlns:p14="http://schemas.microsoft.com/office/powerpoint/2010/main" val="1224538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476250"/>
            <a:ext cx="6850063" cy="1228725"/>
          </a:xfrm>
        </p:spPr>
        <p:txBody>
          <a:bodyPr>
            <a:normAutofit/>
          </a:bodyPr>
          <a:lstStyle/>
          <a:p>
            <a:pPr>
              <a:defRPr/>
            </a:pPr>
            <a:r>
              <a:rPr lang="en-ZA" sz="2400" dirty="0">
                <a:ea typeface="+mj-ea"/>
                <a:cs typeface="+mj-cs"/>
              </a:rPr>
              <a:t>NSES question 42</a:t>
            </a:r>
            <a:br>
              <a:rPr lang="en-ZA" sz="2400" dirty="0">
                <a:ea typeface="+mj-ea"/>
                <a:cs typeface="+mj-cs"/>
              </a:rPr>
            </a:br>
            <a:r>
              <a:rPr lang="en-ZA" sz="1600" i="1" dirty="0">
                <a:ea typeface="+mj-ea"/>
                <a:cs typeface="+mj-cs"/>
              </a:rPr>
              <a:t>NSES</a:t>
            </a:r>
            <a:r>
              <a:rPr lang="en-GB" sz="1600" i="1" dirty="0">
                <a:ea typeface="+mj-ea"/>
                <a:cs typeface="+mj-cs"/>
              </a:rPr>
              <a:t> followed about 15000 students (266 schools) and tested them in Grade 3 (2007), Grade 4 (2008) and Grade 5 (2009). </a:t>
            </a:r>
            <a:endParaRPr lang="en-ZA" sz="1600" i="1" dirty="0">
              <a:ea typeface="+mj-ea"/>
              <a:cs typeface="+mj-cs"/>
            </a:endParaRPr>
          </a:p>
        </p:txBody>
      </p:sp>
      <p:sp>
        <p:nvSpPr>
          <p:cNvPr id="3" name="Content Placeholder 2"/>
          <p:cNvSpPr>
            <a:spLocks noGrp="1"/>
          </p:cNvSpPr>
          <p:nvPr>
            <p:ph idx="1"/>
          </p:nvPr>
        </p:nvSpPr>
        <p:spPr>
          <a:xfrm>
            <a:off x="6588125" y="1949450"/>
            <a:ext cx="2181225" cy="1152525"/>
          </a:xfrm>
          <a:solidFill>
            <a:schemeClr val="bg1">
              <a:lumMod val="95000"/>
            </a:schemeClr>
          </a:solidFill>
        </p:spPr>
        <p:txBody>
          <a:bodyPr>
            <a:normAutofit/>
          </a:bodyPr>
          <a:lstStyle/>
          <a:p>
            <a:pPr marL="0" indent="0">
              <a:lnSpc>
                <a:spcPct val="80000"/>
              </a:lnSpc>
              <a:buFont typeface="Arial" charset="0"/>
              <a:buNone/>
              <a:defRPr/>
            </a:pPr>
            <a:r>
              <a:rPr lang="en-ZA" altLang="x-none" sz="1300" b="1">
                <a:ea typeface="MS PGothic" charset="-128"/>
              </a:rPr>
              <a:t>Grade 3 maths curriculum</a:t>
            </a:r>
            <a:r>
              <a:rPr lang="en-ZA" altLang="x-none" sz="1300">
                <a:ea typeface="MS PGothic" charset="-128"/>
              </a:rPr>
              <a:t>: </a:t>
            </a:r>
            <a:r>
              <a:rPr lang="en-ZA" altLang="en-US" sz="1300">
                <a:ea typeface="MS PGothic" charset="-128"/>
              </a:rPr>
              <a:t>“</a:t>
            </a:r>
            <a:r>
              <a:rPr lang="en-ZA" altLang="x-none" sz="1300">
                <a:ea typeface="MS PGothic" charset="-128"/>
              </a:rPr>
              <a:t>Can perform calculations using appropriate symbols to solve problems involving: division of at least 2-digit by 1-digit numbers</a:t>
            </a:r>
            <a:r>
              <a:rPr lang="en-ZA" altLang="en-US" sz="1300">
                <a:ea typeface="MS PGothic" charset="-128"/>
              </a:rPr>
              <a:t>”</a:t>
            </a:r>
            <a:endParaRPr lang="en-ZA" altLang="x-none" sz="1300">
              <a:ea typeface="MS PGothic" charset="-128"/>
            </a:endParaRPr>
          </a:p>
          <a:p>
            <a:pPr marL="0" indent="0">
              <a:lnSpc>
                <a:spcPct val="80000"/>
              </a:lnSpc>
              <a:buFont typeface="Arial" charset="0"/>
              <a:buNone/>
              <a:defRPr/>
            </a:pPr>
            <a:endParaRPr lang="en-ZA" altLang="x-none" sz="1300">
              <a:ea typeface="MS PGothic" charset="-128"/>
            </a:endParaRPr>
          </a:p>
        </p:txBody>
      </p:sp>
      <p:sp>
        <p:nvSpPr>
          <p:cNvPr id="2150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437E30FD-4097-E34F-B5F3-32EF27D73590}" type="slidenum">
              <a:rPr lang="en-ZA" altLang="x-none" sz="1200">
                <a:solidFill>
                  <a:srgbClr val="898989"/>
                </a:solidFill>
              </a:rPr>
              <a:pPr>
                <a:spcBef>
                  <a:spcPct val="0"/>
                </a:spcBef>
                <a:buFontTx/>
                <a:buNone/>
              </a:pPr>
              <a:t>16</a:t>
            </a:fld>
            <a:endParaRPr lang="en-ZA" altLang="x-none" sz="1200">
              <a:solidFill>
                <a:srgbClr val="898989"/>
              </a:solidFill>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557338"/>
            <a:ext cx="5746750" cy="1649412"/>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hart 5"/>
          <p:cNvGraphicFramePr/>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125" y="3500438"/>
            <a:ext cx="2181225" cy="2736850"/>
          </a:xfrm>
          <a:prstGeom prst="rect">
            <a:avLst/>
          </a:prstGeom>
          <a:solidFill>
            <a:schemeClr val="bg1">
              <a:lumMod val="95000"/>
            </a:schemeClr>
          </a:solidFill>
        </p:spPr>
        <p:txBody>
          <a:bodyPr>
            <a:normAutofit/>
          </a:bodyPr>
          <a:lstStyle>
            <a:lvl1pPr>
              <a:defRPr sz="2400">
                <a:solidFill>
                  <a:schemeClr val="tx1"/>
                </a:solidFill>
                <a:latin typeface="Calibri" charset="0"/>
                <a:ea typeface="MS PGothic" charset="-128"/>
              </a:defRPr>
            </a:lvl1pPr>
            <a:lvl2pPr marL="742950" indent="-285750">
              <a:defRPr sz="2400">
                <a:solidFill>
                  <a:schemeClr val="tx1"/>
                </a:solidFill>
                <a:latin typeface="Calibri" charset="0"/>
                <a:ea typeface="MS PGothic" charset="-128"/>
              </a:defRPr>
            </a:lvl2pPr>
            <a:lvl3pPr marL="1143000" indent="-228600">
              <a:defRPr sz="2400">
                <a:solidFill>
                  <a:schemeClr val="tx1"/>
                </a:solidFill>
                <a:latin typeface="Calibri" charset="0"/>
                <a:ea typeface="MS PGothic" charset="-128"/>
              </a:defRPr>
            </a:lvl3pPr>
            <a:lvl4pPr marL="1600200" indent="-228600">
              <a:defRPr sz="2400">
                <a:solidFill>
                  <a:schemeClr val="tx1"/>
                </a:solidFill>
                <a:latin typeface="Calibri" charset="0"/>
                <a:ea typeface="MS PGothic" charset="-128"/>
              </a:defRPr>
            </a:lvl4pPr>
            <a:lvl5pPr marL="2057400" indent="-228600">
              <a:defRPr sz="2400">
                <a:solidFill>
                  <a:schemeClr val="tx1"/>
                </a:solidFill>
                <a:latin typeface="Calibri" charset="0"/>
                <a:ea typeface="MS PGothic" charset="-128"/>
              </a:defRPr>
            </a:lvl5pPr>
            <a:lvl6pPr marL="2514600" indent="-228600" eaLnBrk="0" fontAlgn="base" hangingPunct="0">
              <a:spcBef>
                <a:spcPct val="0"/>
              </a:spcBef>
              <a:spcAft>
                <a:spcPct val="0"/>
              </a:spcAft>
              <a:defRPr sz="2400">
                <a:solidFill>
                  <a:schemeClr val="tx1"/>
                </a:solidFill>
                <a:latin typeface="Calibri" charset="0"/>
                <a:ea typeface="MS PGothic" charset="-128"/>
              </a:defRPr>
            </a:lvl6pPr>
            <a:lvl7pPr marL="2971800" indent="-228600" eaLnBrk="0" fontAlgn="base" hangingPunct="0">
              <a:spcBef>
                <a:spcPct val="0"/>
              </a:spcBef>
              <a:spcAft>
                <a:spcPct val="0"/>
              </a:spcAft>
              <a:defRPr sz="2400">
                <a:solidFill>
                  <a:schemeClr val="tx1"/>
                </a:solidFill>
                <a:latin typeface="Calibri" charset="0"/>
                <a:ea typeface="MS PGothic" charset="-128"/>
              </a:defRPr>
            </a:lvl7pPr>
            <a:lvl8pPr marL="3429000" indent="-228600" eaLnBrk="0" fontAlgn="base" hangingPunct="0">
              <a:spcBef>
                <a:spcPct val="0"/>
              </a:spcBef>
              <a:spcAft>
                <a:spcPct val="0"/>
              </a:spcAft>
              <a:defRPr sz="2400">
                <a:solidFill>
                  <a:schemeClr val="tx1"/>
                </a:solidFill>
                <a:latin typeface="Calibri" charset="0"/>
                <a:ea typeface="MS PGothic" charset="-128"/>
              </a:defRPr>
            </a:lvl8pPr>
            <a:lvl9pPr marL="3886200" indent="-228600" eaLnBrk="0" fontAlgn="base" hangingPunct="0">
              <a:spcBef>
                <a:spcPct val="0"/>
              </a:spcBef>
              <a:spcAft>
                <a:spcPct val="0"/>
              </a:spcAft>
              <a:defRPr sz="2400">
                <a:solidFill>
                  <a:schemeClr val="tx1"/>
                </a:solidFill>
                <a:latin typeface="Calibri" charset="0"/>
                <a:ea typeface="MS PGothic" charset="-128"/>
              </a:defRPr>
            </a:lvl9pPr>
          </a:lstStyle>
          <a:p>
            <a:pPr eaLnBrk="1" hangingPunct="1">
              <a:lnSpc>
                <a:spcPct val="80000"/>
              </a:lnSpc>
              <a:spcBef>
                <a:spcPct val="20000"/>
              </a:spcBef>
              <a:buFont typeface="Arial" charset="0"/>
              <a:buNone/>
              <a:defRPr/>
            </a:pPr>
            <a:r>
              <a:rPr lang="en-ZA" altLang="x-none" sz="1400" b="1" smtClean="0"/>
              <a:t>Even at the end of Grade 5 most (55%+) quintile 1-4 students cannot answer this simple Grade-3-level problem. </a:t>
            </a:r>
            <a:endParaRPr lang="en-ZA" altLang="x-none" sz="1400" smtClean="0"/>
          </a:p>
          <a:p>
            <a:pPr eaLnBrk="1" hangingPunct="1">
              <a:lnSpc>
                <a:spcPct val="80000"/>
              </a:lnSpc>
              <a:spcBef>
                <a:spcPct val="20000"/>
              </a:spcBef>
              <a:buFont typeface="Arial" charset="0"/>
              <a:buNone/>
              <a:defRPr/>
            </a:pPr>
            <a:endParaRPr lang="en-ZA" altLang="x-none" sz="1000" smtClean="0"/>
          </a:p>
          <a:p>
            <a:pPr algn="just" eaLnBrk="1" hangingPunct="1">
              <a:lnSpc>
                <a:spcPct val="80000"/>
              </a:lnSpc>
              <a:spcBef>
                <a:spcPct val="20000"/>
              </a:spcBef>
              <a:buFont typeface="Arial" charset="0"/>
              <a:buNone/>
              <a:defRPr/>
            </a:pPr>
            <a:r>
              <a:rPr lang="en-ZA" altLang="en-US" sz="1000" smtClean="0"/>
              <a:t>“</a:t>
            </a:r>
            <a:r>
              <a:rPr lang="en-ZA" altLang="x-none" sz="100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a:t>
            </a:r>
            <a:r>
              <a:rPr lang="en-ZA" altLang="en-US" sz="1000" smtClean="0"/>
              <a:t>”</a:t>
            </a:r>
            <a:r>
              <a:rPr lang="en-ZA" altLang="x-none" sz="1000" smtClean="0"/>
              <a:t> (Taylor &amp; Reddi, 2013: 194)</a:t>
            </a:r>
          </a:p>
        </p:txBody>
      </p:sp>
      <p:sp>
        <p:nvSpPr>
          <p:cNvPr id="21511" name="TextBox 7"/>
          <p:cNvSpPr txBox="1">
            <a:spLocks noChangeArrowheads="1"/>
          </p:cNvSpPr>
          <p:nvPr/>
        </p:nvSpPr>
        <p:spPr bwMode="auto">
          <a:xfrm>
            <a:off x="1908175" y="6503988"/>
            <a:ext cx="3384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1400"/>
              <a:t>(Spaull &amp; Kotze, 2015)</a:t>
            </a:r>
          </a:p>
        </p:txBody>
      </p:sp>
      <p:sp>
        <p:nvSpPr>
          <p:cNvPr id="9" name="Rectangle 8"/>
          <p:cNvSpPr/>
          <p:nvPr/>
        </p:nvSpPr>
        <p:spPr>
          <a:xfrm>
            <a:off x="3915779" y="263062"/>
            <a:ext cx="5664156" cy="584775"/>
          </a:xfrm>
          <a:prstGeom prst="rect">
            <a:avLst/>
          </a:prstGeom>
        </p:spPr>
        <p:txBody>
          <a:bodyPr wrap="square">
            <a:spAutoFit/>
          </a:bodyPr>
          <a:lstStyle/>
          <a:p>
            <a:r>
              <a:rPr lang="en-US" sz="3200" b="1" dirty="0" smtClean="0">
                <a:effectLst/>
                <a:latin typeface="Helvetica" charset="0"/>
                <a:ea typeface="Helvetica" charset="0"/>
                <a:cs typeface="Helvetica" charset="0"/>
              </a:rPr>
              <a:t>Foundational numeracy </a:t>
            </a:r>
            <a:endParaRPr lang="en-US" sz="3200" b="1" dirty="0">
              <a:effectLst/>
              <a:latin typeface="Helvetica" charset="0"/>
              <a:ea typeface="Helvetica" charset="0"/>
              <a:cs typeface="Helvetica" charset="0"/>
            </a:endParaRPr>
          </a:p>
        </p:txBody>
      </p:sp>
    </p:spTree>
    <p:extLst>
      <p:ext uri="{BB962C8B-B14F-4D97-AF65-F5344CB8AC3E}">
        <p14:creationId xmlns:p14="http://schemas.microsoft.com/office/powerpoint/2010/main" val="5646855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11" dur="500"/>
                                        <p:tgtEl>
                                          <p:spTgt spid="6">
                                            <p:graphicEl>
                                              <a:chart seriesIdx="-3" categoryIdx="-3" bldStep="gridLegend"/>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down)">
                                      <p:cBhvr>
                                        <p:cTn id="16" dur="500"/>
                                        <p:tgtEl>
                                          <p:spTgt spid="6">
                                            <p:graphicEl>
                                              <a:chart seriesIdx="0" categoryIdx="-4" bldStep="series"/>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down)">
                                      <p:cBhvr>
                                        <p:cTn id="21" dur="500"/>
                                        <p:tgtEl>
                                          <p:spTgt spid="6">
                                            <p:graphicEl>
                                              <a:chart seriesIdx="1" categoryIdx="-4" bldStep="series"/>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down)">
                                      <p:cBhvr>
                                        <p:cTn id="26" dur="500"/>
                                        <p:tgtEl>
                                          <p:spTgt spid="6">
                                            <p:graphicEl>
                                              <a:chart seriesIdx="2" categoryIdx="-4" bldStep="series"/>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down)">
                                      <p:cBhvr>
                                        <p:cTn id="31" dur="500"/>
                                        <p:tgtEl>
                                          <p:spTgt spid="6">
                                            <p:graphicEl>
                                              <a:chart seriesIdx="3"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03675" y="6257743"/>
            <a:ext cx="323309" cy="389083"/>
          </a:xfrm>
          <a:prstGeom prst="rect">
            <a:avLst/>
          </a:prstGeom>
        </p:spPr>
        <p:txBody>
          <a:bodyPr/>
          <a:lstStyle/>
          <a:p>
            <a:fld id="{502AA32E-850A-4F3A-9344-4AB458E1939A}" type="slidenum">
              <a:rPr lang="en-AU" smtClean="0"/>
              <a:pPr/>
              <a:t>17</a:t>
            </a:fld>
            <a:endParaRPr lang="en-AU" dirty="0"/>
          </a:p>
        </p:txBody>
      </p:sp>
      <p:sp>
        <p:nvSpPr>
          <p:cNvPr id="9" name="TextBox 8"/>
          <p:cNvSpPr txBox="1"/>
          <p:nvPr/>
        </p:nvSpPr>
        <p:spPr>
          <a:xfrm>
            <a:off x="411929" y="1301808"/>
            <a:ext cx="2678938" cy="323165"/>
          </a:xfrm>
          <a:prstGeom prst="rect">
            <a:avLst/>
          </a:prstGeom>
          <a:noFill/>
        </p:spPr>
        <p:txBody>
          <a:bodyPr wrap="none" rtlCol="0">
            <a:spAutoFit/>
          </a:bodyPr>
          <a:lstStyle/>
          <a:p>
            <a:r>
              <a:rPr lang="en-US" sz="1500" dirty="0"/>
              <a:t>Insurmountable learning deficits</a:t>
            </a:r>
          </a:p>
        </p:txBody>
      </p:sp>
      <p:sp>
        <p:nvSpPr>
          <p:cNvPr id="10" name="TextBox 9"/>
          <p:cNvSpPr txBox="1"/>
          <p:nvPr/>
        </p:nvSpPr>
        <p:spPr>
          <a:xfrm>
            <a:off x="411929" y="1113571"/>
            <a:ext cx="1438214" cy="207749"/>
          </a:xfrm>
          <a:prstGeom prst="rect">
            <a:avLst/>
          </a:prstGeom>
          <a:noFill/>
        </p:spPr>
        <p:txBody>
          <a:bodyPr wrap="none" rtlCol="0">
            <a:spAutoFit/>
          </a:bodyPr>
          <a:lstStyle/>
          <a:p>
            <a:r>
              <a:rPr lang="en-US" sz="750" dirty="0">
                <a:solidFill>
                  <a:schemeClr val="bg1">
                    <a:lumMod val="65000"/>
                  </a:schemeClr>
                </a:solidFill>
              </a:rPr>
              <a:t>New Solutions for a New Future</a:t>
            </a:r>
          </a:p>
        </p:txBody>
      </p:sp>
      <p:graphicFrame>
        <p:nvGraphicFramePr>
          <p:cNvPr id="12" name="Chart 11"/>
          <p:cNvGraphicFramePr/>
          <p:nvPr>
            <p:extLst>
              <p:ext uri="{D42A27DB-BD31-4B8C-83A1-F6EECF244321}">
                <p14:modId xmlns:p14="http://schemas.microsoft.com/office/powerpoint/2010/main" val="252341759"/>
              </p:ext>
            </p:extLst>
          </p:nvPr>
        </p:nvGraphicFramePr>
        <p:xfrm>
          <a:off x="411929" y="2415325"/>
          <a:ext cx="8347060" cy="4231501"/>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2"/>
          <p:cNvSpPr>
            <a:spLocks noChangeArrowheads="1"/>
          </p:cNvSpPr>
          <p:nvPr/>
        </p:nvSpPr>
        <p:spPr bwMode="auto">
          <a:xfrm>
            <a:off x="411929" y="1702517"/>
            <a:ext cx="6265069"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GB" sz="9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900" dirty="0"/>
              <a:t> </a:t>
            </a:r>
          </a:p>
        </p:txBody>
      </p:sp>
      <p:sp>
        <p:nvSpPr>
          <p:cNvPr id="11" name="TextBox 10"/>
          <p:cNvSpPr txBox="1"/>
          <p:nvPr/>
        </p:nvSpPr>
        <p:spPr>
          <a:xfrm>
            <a:off x="6042850" y="6620971"/>
            <a:ext cx="1268296" cy="230832"/>
          </a:xfrm>
          <a:prstGeom prst="rect">
            <a:avLst/>
          </a:prstGeom>
          <a:noFill/>
        </p:spPr>
        <p:txBody>
          <a:bodyPr wrap="none" rtlCol="0">
            <a:spAutoFit/>
          </a:bodyPr>
          <a:lstStyle/>
          <a:p>
            <a:r>
              <a:rPr lang="en-US" sz="900" dirty="0"/>
              <a:t>(Spaull &amp; </a:t>
            </a:r>
            <a:r>
              <a:rPr lang="en-US" sz="900" dirty="0" err="1"/>
              <a:t>Kotze</a:t>
            </a:r>
            <a:r>
              <a:rPr lang="en-US" sz="900" dirty="0"/>
              <a:t>, 2015)</a:t>
            </a:r>
          </a:p>
        </p:txBody>
      </p:sp>
      <p:sp>
        <p:nvSpPr>
          <p:cNvPr id="15" name="Rectangle 14"/>
          <p:cNvSpPr/>
          <p:nvPr/>
        </p:nvSpPr>
        <p:spPr>
          <a:xfrm>
            <a:off x="411929" y="321857"/>
            <a:ext cx="8440946" cy="584775"/>
          </a:xfrm>
          <a:prstGeom prst="rect">
            <a:avLst/>
          </a:prstGeom>
        </p:spPr>
        <p:txBody>
          <a:bodyPr wrap="square">
            <a:spAutoFit/>
          </a:bodyPr>
          <a:lstStyle/>
          <a:p>
            <a:r>
              <a:rPr lang="en-US" sz="3200" b="1" smtClean="0">
                <a:effectLst/>
                <a:latin typeface="Helvetica" charset="0"/>
                <a:ea typeface="Helvetica" charset="0"/>
                <a:cs typeface="Helvetica" charset="0"/>
              </a:rPr>
              <a:t>Where should we be intervening?</a:t>
            </a:r>
            <a:endParaRPr lang="en-US" sz="3200" b="1" dirty="0">
              <a:effectLst/>
              <a:latin typeface="Helvetica" charset="0"/>
              <a:ea typeface="Helvetica" charset="0"/>
              <a:cs typeface="Helvetica" charset="0"/>
            </a:endParaRPr>
          </a:p>
        </p:txBody>
      </p:sp>
    </p:spTree>
    <p:extLst>
      <p:ext uri="{BB962C8B-B14F-4D97-AF65-F5344CB8AC3E}">
        <p14:creationId xmlns:p14="http://schemas.microsoft.com/office/powerpoint/2010/main" val="21371427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7" dur="500"/>
                                        <p:tgtEl>
                                          <p:spTgt spid="12">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graphicEl>
                                              <a:chart seriesIdx="-4" categoryIdx="0" bldStep="category"/>
                                            </p:graphicEl>
                                          </p:spTgt>
                                        </p:tgtEl>
                                        <p:attrNameLst>
                                          <p:attrName>style.visibility</p:attrName>
                                        </p:attrNameLst>
                                      </p:cBhvr>
                                      <p:to>
                                        <p:strVal val="visible"/>
                                      </p:to>
                                    </p:set>
                                    <p:animEffect transition="in" filter="wipe(down)">
                                      <p:cBhvr>
                                        <p:cTn id="12" dur="500"/>
                                        <p:tgtEl>
                                          <p:spTgt spid="12">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graphicEl>
                                              <a:chart seriesIdx="-4" categoryIdx="1" bldStep="category"/>
                                            </p:graphicEl>
                                          </p:spTgt>
                                        </p:tgtEl>
                                        <p:attrNameLst>
                                          <p:attrName>style.visibility</p:attrName>
                                        </p:attrNameLst>
                                      </p:cBhvr>
                                      <p:to>
                                        <p:strVal val="visible"/>
                                      </p:to>
                                    </p:set>
                                    <p:animEffect transition="in" filter="wipe(down)">
                                      <p:cBhvr>
                                        <p:cTn id="17" dur="500"/>
                                        <p:tgtEl>
                                          <p:spTgt spid="12">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graphicEl>
                                              <a:chart seriesIdx="-4" categoryIdx="2" bldStep="category"/>
                                            </p:graphicEl>
                                          </p:spTgt>
                                        </p:tgtEl>
                                        <p:attrNameLst>
                                          <p:attrName>style.visibility</p:attrName>
                                        </p:attrNameLst>
                                      </p:cBhvr>
                                      <p:to>
                                        <p:strVal val="visible"/>
                                      </p:to>
                                    </p:set>
                                    <p:animEffect transition="in" filter="wipe(down)">
                                      <p:cBhvr>
                                        <p:cTn id="22" dur="500"/>
                                        <p:tgtEl>
                                          <p:spTgt spid="12">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graphicEl>
                                              <a:chart seriesIdx="-4" categoryIdx="3" bldStep="category"/>
                                            </p:graphicEl>
                                          </p:spTgt>
                                        </p:tgtEl>
                                        <p:attrNameLst>
                                          <p:attrName>style.visibility</p:attrName>
                                        </p:attrNameLst>
                                      </p:cBhvr>
                                      <p:to>
                                        <p:strVal val="visible"/>
                                      </p:to>
                                    </p:set>
                                    <p:animEffect transition="in" filter="wipe(down)">
                                      <p:cBhvr>
                                        <p:cTn id="27" dur="500"/>
                                        <p:tgtEl>
                                          <p:spTgt spid="12">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graphicEl>
                                              <a:chart seriesIdx="-4" categoryIdx="4" bldStep="category"/>
                                            </p:graphicEl>
                                          </p:spTgt>
                                        </p:tgtEl>
                                        <p:attrNameLst>
                                          <p:attrName>style.visibility</p:attrName>
                                        </p:attrNameLst>
                                      </p:cBhvr>
                                      <p:to>
                                        <p:strVal val="visible"/>
                                      </p:to>
                                    </p:set>
                                    <p:animEffect transition="in" filter="wipe(down)">
                                      <p:cBhvr>
                                        <p:cTn id="32" dur="500"/>
                                        <p:tgtEl>
                                          <p:spTgt spid="12">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graphicEl>
                                              <a:chart seriesIdx="-4" categoryIdx="5" bldStep="category"/>
                                            </p:graphicEl>
                                          </p:spTgt>
                                        </p:tgtEl>
                                        <p:attrNameLst>
                                          <p:attrName>style.visibility</p:attrName>
                                        </p:attrNameLst>
                                      </p:cBhvr>
                                      <p:to>
                                        <p:strVal val="visible"/>
                                      </p:to>
                                    </p:set>
                                    <p:animEffect transition="in" filter="wipe(down)">
                                      <p:cBhvr>
                                        <p:cTn id="37" dur="500"/>
                                        <p:tgtEl>
                                          <p:spTgt spid="12">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2">
                                            <p:graphicEl>
                                              <a:chart seriesIdx="-4" categoryIdx="6" bldStep="category"/>
                                            </p:graphicEl>
                                          </p:spTgt>
                                        </p:tgtEl>
                                        <p:attrNameLst>
                                          <p:attrName>style.visibility</p:attrName>
                                        </p:attrNameLst>
                                      </p:cBhvr>
                                      <p:to>
                                        <p:strVal val="visible"/>
                                      </p:to>
                                    </p:set>
                                    <p:animEffect transition="in" filter="wipe(down)">
                                      <p:cBhvr>
                                        <p:cTn id="42" dur="500"/>
                                        <p:tgtEl>
                                          <p:spTgt spid="12">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graphicEl>
                                              <a:chart seriesIdx="-4" categoryIdx="7" bldStep="category"/>
                                            </p:graphicEl>
                                          </p:spTgt>
                                        </p:tgtEl>
                                        <p:attrNameLst>
                                          <p:attrName>style.visibility</p:attrName>
                                        </p:attrNameLst>
                                      </p:cBhvr>
                                      <p:to>
                                        <p:strVal val="visible"/>
                                      </p:to>
                                    </p:set>
                                    <p:animEffect transition="in" filter="wipe(down)">
                                      <p:cBhvr>
                                        <p:cTn id="47" dur="500"/>
                                        <p:tgtEl>
                                          <p:spTgt spid="12">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graphicEl>
                                              <a:chart seriesIdx="-4" categoryIdx="8" bldStep="category"/>
                                            </p:graphicEl>
                                          </p:spTgt>
                                        </p:tgtEl>
                                        <p:attrNameLst>
                                          <p:attrName>style.visibility</p:attrName>
                                        </p:attrNameLst>
                                      </p:cBhvr>
                                      <p:to>
                                        <p:strVal val="visible"/>
                                      </p:to>
                                    </p:set>
                                    <p:animEffect transition="in" filter="wipe(down)">
                                      <p:cBhvr>
                                        <p:cTn id="52" dur="500"/>
                                        <p:tgtEl>
                                          <p:spTgt spid="12">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2">
                                            <p:graphicEl>
                                              <a:chart seriesIdx="-4" categoryIdx="9" bldStep="category"/>
                                            </p:graphicEl>
                                          </p:spTgt>
                                        </p:tgtEl>
                                        <p:attrNameLst>
                                          <p:attrName>style.visibility</p:attrName>
                                        </p:attrNameLst>
                                      </p:cBhvr>
                                      <p:to>
                                        <p:strVal val="visible"/>
                                      </p:to>
                                    </p:set>
                                    <p:animEffect transition="in" filter="wipe(down)">
                                      <p:cBhvr>
                                        <p:cTn id="57" dur="500"/>
                                        <p:tgtEl>
                                          <p:spTgt spid="12">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Chart bld="category"/>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
            <a:ext cx="1728634" cy="1914210"/>
            <a:chOff x="783772" y="2049864"/>
            <a:chExt cx="1728634" cy="1914210"/>
          </a:xfrm>
        </p:grpSpPr>
        <p:sp>
          <p:nvSpPr>
            <p:cNvPr id="5" name="Rectangle 4"/>
            <p:cNvSpPr/>
            <p:nvPr/>
          </p:nvSpPr>
          <p:spPr>
            <a:xfrm>
              <a:off x="783772" y="2049864"/>
              <a:ext cx="1728634" cy="1893288"/>
            </a:xfrm>
            <a:prstGeom prst="rect">
              <a:avLst/>
            </a:prstGeom>
            <a:solidFill>
              <a:srgbClr val="FFE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Helvetica" charset="0"/>
                <a:ea typeface="Helvetica" charset="0"/>
                <a:cs typeface="Helvetica" charset="0"/>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13553"/>
            <a:stretch/>
          </p:blipFill>
          <p:spPr>
            <a:xfrm>
              <a:off x="1053822" y="2237793"/>
              <a:ext cx="1207058" cy="1043464"/>
            </a:xfrm>
            <a:prstGeom prst="rect">
              <a:avLst/>
            </a:prstGeom>
          </p:spPr>
        </p:pic>
        <p:sp>
          <p:nvSpPr>
            <p:cNvPr id="7" name="TextBox 6"/>
            <p:cNvSpPr txBox="1"/>
            <p:nvPr/>
          </p:nvSpPr>
          <p:spPr>
            <a:xfrm>
              <a:off x="902131" y="3379299"/>
              <a:ext cx="1610275" cy="584775"/>
            </a:xfrm>
            <a:prstGeom prst="rect">
              <a:avLst/>
            </a:prstGeom>
            <a:noFill/>
          </p:spPr>
          <p:txBody>
            <a:bodyPr wrap="square" rtlCol="0">
              <a:spAutoFit/>
            </a:bodyPr>
            <a:lstStyle/>
            <a:p>
              <a:r>
                <a:rPr lang="en-US" sz="1400" b="1" smtClean="0">
                  <a:solidFill>
                    <a:schemeClr val="tx1"/>
                  </a:solidFill>
                  <a:latin typeface="Helvetica" charset="0"/>
                  <a:ea typeface="Helvetica" charset="0"/>
                  <a:cs typeface="Helvetica" charset="0"/>
                </a:rPr>
                <a:t>FOUNDATIONS</a:t>
              </a:r>
              <a:endParaRPr lang="en-US" sz="1400" b="1" dirty="0" smtClean="0">
                <a:solidFill>
                  <a:schemeClr val="tx1"/>
                </a:solidFill>
                <a:latin typeface="Helvetica" charset="0"/>
                <a:ea typeface="Helvetica" charset="0"/>
                <a:cs typeface="Helvetica" charset="0"/>
              </a:endParaRPr>
            </a:p>
            <a:p>
              <a:endParaRPr lang="en-US" dirty="0"/>
            </a:p>
          </p:txBody>
        </p:sp>
      </p:grpSp>
      <p:sp>
        <p:nvSpPr>
          <p:cNvPr id="9" name="Rectangle 8"/>
          <p:cNvSpPr/>
          <p:nvPr/>
        </p:nvSpPr>
        <p:spPr>
          <a:xfrm>
            <a:off x="2996048" y="2950959"/>
            <a:ext cx="5005082" cy="1815882"/>
          </a:xfrm>
          <a:prstGeom prst="rect">
            <a:avLst/>
          </a:prstGeom>
        </p:spPr>
        <p:txBody>
          <a:bodyPr wrap="square">
            <a:spAutoFit/>
          </a:bodyPr>
          <a:lstStyle/>
          <a:p>
            <a:pPr algn="just"/>
            <a:r>
              <a:rPr lang="en-US" sz="2400" dirty="0" smtClean="0">
                <a:effectLst/>
                <a:latin typeface="Helvetica" charset="0"/>
                <a:ea typeface="Helvetica" charset="0"/>
                <a:cs typeface="Helvetica" charset="0"/>
              </a:rPr>
              <a:t>“The later in life we attempt to repair early deficits, the costlier the remediation becomes</a:t>
            </a:r>
            <a:r>
              <a:rPr lang="en-US" sz="2400" smtClean="0">
                <a:effectLst/>
                <a:latin typeface="Helvetica" charset="0"/>
                <a:ea typeface="Helvetica" charset="0"/>
                <a:cs typeface="Helvetica" charset="0"/>
              </a:rPr>
              <a:t>’’ </a:t>
            </a:r>
          </a:p>
          <a:p>
            <a:pPr algn="just"/>
            <a:endParaRPr lang="en-US" sz="2400" dirty="0" smtClean="0">
              <a:effectLst/>
              <a:latin typeface="Helvetica" charset="0"/>
              <a:ea typeface="Helvetica" charset="0"/>
              <a:cs typeface="Helvetica" charset="0"/>
            </a:endParaRPr>
          </a:p>
          <a:p>
            <a:pPr algn="just"/>
            <a:r>
              <a:rPr lang="en-US" sz="1600" dirty="0" smtClean="0">
                <a:latin typeface="Helvetica" charset="0"/>
                <a:ea typeface="Helvetica" charset="0"/>
                <a:cs typeface="Helvetica" charset="0"/>
              </a:rPr>
              <a:t>Nobel Laureate James </a:t>
            </a:r>
            <a:r>
              <a:rPr lang="en-US" sz="1600" dirty="0" smtClean="0">
                <a:effectLst/>
                <a:latin typeface="Helvetica" charset="0"/>
                <a:ea typeface="Helvetica" charset="0"/>
                <a:cs typeface="Helvetica" charset="0"/>
              </a:rPr>
              <a:t>Heckman (2000, p. 5). </a:t>
            </a:r>
            <a:endParaRPr lang="en-US" sz="1600" dirty="0">
              <a:effectLst/>
              <a:latin typeface="Helvetica" charset="0"/>
              <a:ea typeface="Helvetica" charset="0"/>
              <a:cs typeface="Helvetica" charset="0"/>
            </a:endParaRPr>
          </a:p>
        </p:txBody>
      </p:sp>
      <p:grpSp>
        <p:nvGrpSpPr>
          <p:cNvPr id="14" name="Group 13"/>
          <p:cNvGrpSpPr/>
          <p:nvPr/>
        </p:nvGrpSpPr>
        <p:grpSpPr>
          <a:xfrm>
            <a:off x="2282780" y="198096"/>
            <a:ext cx="6127690" cy="1384816"/>
            <a:chOff x="2282780" y="68003"/>
            <a:chExt cx="6127690" cy="1384816"/>
          </a:xfrm>
        </p:grpSpPr>
        <p:sp>
          <p:nvSpPr>
            <p:cNvPr id="10" name="Rectangle 9"/>
            <p:cNvSpPr/>
            <p:nvPr/>
          </p:nvSpPr>
          <p:spPr>
            <a:xfrm>
              <a:off x="2586709" y="591045"/>
              <a:ext cx="5823761" cy="523220"/>
            </a:xfrm>
            <a:prstGeom prst="rect">
              <a:avLst/>
            </a:prstGeom>
          </p:spPr>
          <p:txBody>
            <a:bodyPr wrap="square">
              <a:spAutoFit/>
            </a:bodyPr>
            <a:lstStyle/>
            <a:p>
              <a:r>
                <a:rPr lang="en-US" sz="2800" dirty="0" smtClean="0"/>
                <a:t>Prevention is better than cure</a:t>
              </a:r>
              <a:endParaRPr lang="en-US" sz="2800" b="1" dirty="0">
                <a:solidFill>
                  <a:srgbClr val="FF0000"/>
                </a:solidFill>
              </a:endParaRPr>
            </a:p>
          </p:txBody>
        </p:sp>
        <p:sp>
          <p:nvSpPr>
            <p:cNvPr id="11" name="TextBox 10"/>
            <p:cNvSpPr txBox="1"/>
            <p:nvPr/>
          </p:nvSpPr>
          <p:spPr>
            <a:xfrm>
              <a:off x="2282780" y="68003"/>
              <a:ext cx="607859" cy="1200329"/>
            </a:xfrm>
            <a:prstGeom prst="rect">
              <a:avLst/>
            </a:prstGeom>
            <a:noFill/>
          </p:spPr>
          <p:txBody>
            <a:bodyPr wrap="none" rtlCol="0">
              <a:spAutoFit/>
            </a:bodyPr>
            <a:lstStyle/>
            <a:p>
              <a:r>
                <a:rPr lang="en-US" sz="7200" dirty="0" smtClean="0">
                  <a:latin typeface="Arial Rounded MT Bold" charset="0"/>
                  <a:ea typeface="Arial Rounded MT Bold" charset="0"/>
                  <a:cs typeface="Arial Rounded MT Bold" charset="0"/>
                </a:rPr>
                <a:t>“</a:t>
              </a:r>
              <a:endParaRPr lang="en-US" dirty="0">
                <a:latin typeface="Arial Rounded MT Bold" charset="0"/>
                <a:ea typeface="Arial Rounded MT Bold" charset="0"/>
                <a:cs typeface="Arial Rounded MT Bold" charset="0"/>
              </a:endParaRPr>
            </a:p>
          </p:txBody>
        </p:sp>
        <p:sp>
          <p:nvSpPr>
            <p:cNvPr id="12" name="TextBox 11"/>
            <p:cNvSpPr txBox="1"/>
            <p:nvPr/>
          </p:nvSpPr>
          <p:spPr>
            <a:xfrm rot="10800000">
              <a:off x="6983932" y="252490"/>
              <a:ext cx="607859" cy="1200329"/>
            </a:xfrm>
            <a:prstGeom prst="rect">
              <a:avLst/>
            </a:prstGeom>
            <a:noFill/>
          </p:spPr>
          <p:txBody>
            <a:bodyPr wrap="none" rtlCol="0">
              <a:spAutoFit/>
            </a:bodyPr>
            <a:lstStyle/>
            <a:p>
              <a:r>
                <a:rPr lang="en-US" sz="7200" dirty="0" smtClean="0">
                  <a:latin typeface="Arial Rounded MT Bold" charset="0"/>
                  <a:ea typeface="Arial Rounded MT Bold" charset="0"/>
                  <a:cs typeface="Arial Rounded MT Bold" charset="0"/>
                </a:rPr>
                <a:t>“</a:t>
              </a:r>
              <a:endParaRPr lang="en-US" dirty="0">
                <a:latin typeface="Arial Rounded MT Bold" charset="0"/>
                <a:ea typeface="Arial Rounded MT Bold" charset="0"/>
                <a:cs typeface="Arial Rounded MT Bold" charset="0"/>
              </a:endParaRPr>
            </a:p>
          </p:txBody>
        </p:sp>
      </p:grpSp>
      <p:pic>
        <p:nvPicPr>
          <p:cNvPr id="13" name="Picture 12"/>
          <p:cNvPicPr>
            <a:picLocks noChangeAspect="1"/>
          </p:cNvPicPr>
          <p:nvPr/>
        </p:nvPicPr>
        <p:blipFill rotWithShape="1">
          <a:blip r:embed="rId3"/>
          <a:srcRect t="53741" r="63574"/>
          <a:stretch/>
        </p:blipFill>
        <p:spPr>
          <a:xfrm>
            <a:off x="736257" y="2727860"/>
            <a:ext cx="1850452" cy="2085611"/>
          </a:xfrm>
          <a:prstGeom prst="rect">
            <a:avLst/>
          </a:prstGeom>
        </p:spPr>
      </p:pic>
    </p:spTree>
    <p:extLst>
      <p:ext uri="{BB962C8B-B14F-4D97-AF65-F5344CB8AC3E}">
        <p14:creationId xmlns:p14="http://schemas.microsoft.com/office/powerpoint/2010/main" val="7449875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594442" y="1956389"/>
            <a:ext cx="4040274" cy="279636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latin typeface="Helvetica" charset="0"/>
                <a:ea typeface="Helvetica" charset="0"/>
                <a:cs typeface="Helvetica" charset="0"/>
              </a:rPr>
              <a:t>What about reading?</a:t>
            </a:r>
            <a:endParaRPr lang="en-US" sz="4400" b="1" dirty="0">
              <a:latin typeface="Helvetica" charset="0"/>
              <a:ea typeface="Helvetica" charset="0"/>
              <a:cs typeface="Helvetica" charset="0"/>
            </a:endParaRPr>
          </a:p>
        </p:txBody>
      </p:sp>
    </p:spTree>
    <p:extLst>
      <p:ext uri="{BB962C8B-B14F-4D97-AF65-F5344CB8AC3E}">
        <p14:creationId xmlns:p14="http://schemas.microsoft.com/office/powerpoint/2010/main" val="2414983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919" y="4505091"/>
            <a:ext cx="4065623" cy="1325563"/>
          </a:xfrm>
        </p:spPr>
        <p:txBody>
          <a:bodyPr>
            <a:noAutofit/>
          </a:bodyPr>
          <a:lstStyle/>
          <a:p>
            <a:r>
              <a:rPr lang="en-US" sz="16600" b="1" dirty="0" smtClean="0">
                <a:solidFill>
                  <a:srgbClr val="FFED00"/>
                </a:solidFill>
              </a:rPr>
              <a:t>78%</a:t>
            </a:r>
            <a:endParaRPr lang="en-US" sz="16600" b="1" dirty="0">
              <a:solidFill>
                <a:srgbClr val="FFED00"/>
              </a:solidFill>
            </a:endParaRPr>
          </a:p>
        </p:txBody>
      </p:sp>
      <p:sp>
        <p:nvSpPr>
          <p:cNvPr id="4" name="TextBox 3"/>
          <p:cNvSpPr txBox="1"/>
          <p:nvPr/>
        </p:nvSpPr>
        <p:spPr>
          <a:xfrm>
            <a:off x="5003608" y="4136822"/>
            <a:ext cx="3770569" cy="2062103"/>
          </a:xfrm>
          <a:prstGeom prst="rect">
            <a:avLst/>
          </a:prstGeom>
          <a:noFill/>
        </p:spPr>
        <p:txBody>
          <a:bodyPr wrap="square" rtlCol="0">
            <a:spAutoFit/>
          </a:bodyPr>
          <a:lstStyle/>
          <a:p>
            <a:pPr algn="just"/>
            <a:r>
              <a:rPr lang="en-US" sz="3200" dirty="0" smtClean="0"/>
              <a:t>of Grade 4 children in South Africa can not read for meaning in any language.</a:t>
            </a:r>
            <a:endParaRPr lang="en-US" sz="3200" dirty="0"/>
          </a:p>
        </p:txBody>
      </p:sp>
      <p:pic>
        <p:nvPicPr>
          <p:cNvPr id="6" name="Content Placeholder 3"/>
          <p:cNvPicPr>
            <a:picLocks noChangeAspect="1"/>
          </p:cNvPicPr>
          <p:nvPr/>
        </p:nvPicPr>
        <p:blipFill rotWithShape="1">
          <a:blip r:embed="rId2"/>
          <a:srcRect t="1289" r="18728" b="1289"/>
          <a:stretch/>
        </p:blipFill>
        <p:spPr>
          <a:xfrm>
            <a:off x="4680408" y="678604"/>
            <a:ext cx="4463592" cy="302048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7" y="678604"/>
            <a:ext cx="4700269" cy="3020484"/>
          </a:xfrm>
          <a:prstGeom prst="rect">
            <a:avLst/>
          </a:prstGeom>
        </p:spPr>
      </p:pic>
      <p:sp>
        <p:nvSpPr>
          <p:cNvPr id="8" name="TextBox 7"/>
          <p:cNvSpPr txBox="1"/>
          <p:nvPr/>
        </p:nvSpPr>
        <p:spPr>
          <a:xfrm>
            <a:off x="5003608" y="6267327"/>
            <a:ext cx="3882025" cy="369332"/>
          </a:xfrm>
          <a:prstGeom prst="rect">
            <a:avLst/>
          </a:prstGeom>
          <a:noFill/>
        </p:spPr>
        <p:txBody>
          <a:bodyPr wrap="none" rtlCol="0">
            <a:spAutoFit/>
          </a:bodyPr>
          <a:lstStyle/>
          <a:p>
            <a:r>
              <a:rPr lang="en-US" b="1" dirty="0" smtClean="0"/>
              <a:t>PIRLS Literacy 2016 </a:t>
            </a:r>
            <a:r>
              <a:rPr lang="en-US" dirty="0" smtClean="0"/>
              <a:t>(Howie et al., 2017)</a:t>
            </a:r>
            <a:endParaRPr lang="en-US" dirty="0"/>
          </a:p>
        </p:txBody>
      </p:sp>
      <p:sp>
        <p:nvSpPr>
          <p:cNvPr id="9" name="Title 1"/>
          <p:cNvSpPr txBox="1">
            <a:spLocks/>
          </p:cNvSpPr>
          <p:nvPr/>
        </p:nvSpPr>
        <p:spPr>
          <a:xfrm>
            <a:off x="1459831" y="-203044"/>
            <a:ext cx="755345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smtClean="0">
                <a:solidFill>
                  <a:srgbClr val="92D050"/>
                </a:solidFill>
              </a:rPr>
              <a:t>22% can read for meaning</a:t>
            </a:r>
            <a:endParaRPr lang="en-US" sz="4800" b="1" dirty="0">
              <a:solidFill>
                <a:srgbClr val="92D050"/>
              </a:solidFill>
            </a:endParaRPr>
          </a:p>
        </p:txBody>
      </p:sp>
    </p:spTree>
    <p:extLst>
      <p:ext uri="{BB962C8B-B14F-4D97-AF65-F5344CB8AC3E}">
        <p14:creationId xmlns:p14="http://schemas.microsoft.com/office/powerpoint/2010/main" val="475296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9"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a:xfrm>
            <a:off x="628650" y="365125"/>
            <a:ext cx="7886700" cy="877888"/>
          </a:xfrm>
        </p:spPr>
        <p:txBody>
          <a:bodyPr/>
          <a:lstStyle/>
          <a:p>
            <a:r>
              <a:rPr lang="en-US" altLang="en-US">
                <a:ea typeface="MS PGothic" charset="-128"/>
              </a:rPr>
              <a:t>SA PIRLS 2016 results in context </a:t>
            </a:r>
          </a:p>
        </p:txBody>
      </p:sp>
      <p:graphicFrame>
        <p:nvGraphicFramePr>
          <p:cNvPr id="4" name="Chart 3"/>
          <p:cNvGraphicFramePr>
            <a:graphicFrameLocks/>
          </p:cNvGraphicFramePr>
          <p:nvPr/>
        </p:nvGraphicFramePr>
        <p:xfrm>
          <a:off x="471488" y="1543050"/>
          <a:ext cx="7886700" cy="5314950"/>
        </p:xfrm>
        <a:graphic>
          <a:graphicData uri="http://schemas.openxmlformats.org/drawingml/2006/chart">
            <c:chart xmlns:c="http://schemas.openxmlformats.org/drawingml/2006/chart" xmlns:r="http://schemas.openxmlformats.org/officeDocument/2006/relationships" r:id="rId2"/>
          </a:graphicData>
        </a:graphic>
      </p:graphicFrame>
      <p:sp>
        <p:nvSpPr>
          <p:cNvPr id="148483" name="TextBox 4"/>
          <p:cNvSpPr txBox="1">
            <a:spLocks noChangeArrowheads="1"/>
          </p:cNvSpPr>
          <p:nvPr/>
        </p:nvSpPr>
        <p:spPr bwMode="auto">
          <a:xfrm>
            <a:off x="6827838" y="6488113"/>
            <a:ext cx="17922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pPr eaLnBrk="1" hangingPunct="1"/>
            <a:r>
              <a:rPr lang="en-US" altLang="en-US" i="1"/>
              <a:t>Mullis et al. 2017</a:t>
            </a:r>
          </a:p>
        </p:txBody>
      </p:sp>
      <p:cxnSp>
        <p:nvCxnSpPr>
          <p:cNvPr id="7" name="Straight Arrow Connector 6"/>
          <p:cNvCxnSpPr/>
          <p:nvPr/>
        </p:nvCxnSpPr>
        <p:spPr>
          <a:xfrm flipH="1">
            <a:off x="5386388" y="2443163"/>
            <a:ext cx="600075" cy="52863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7804298" y="2894856"/>
            <a:ext cx="1435395" cy="600164"/>
            <a:chOff x="7804298" y="2894856"/>
            <a:chExt cx="1435395" cy="600164"/>
          </a:xfrm>
        </p:grpSpPr>
        <p:sp>
          <p:nvSpPr>
            <p:cNvPr id="2" name="TextBox 1"/>
            <p:cNvSpPr txBox="1"/>
            <p:nvPr/>
          </p:nvSpPr>
          <p:spPr>
            <a:xfrm>
              <a:off x="7804298" y="2971800"/>
              <a:ext cx="300082" cy="369332"/>
            </a:xfrm>
            <a:prstGeom prst="rect">
              <a:avLst/>
            </a:prstGeom>
            <a:noFill/>
          </p:spPr>
          <p:txBody>
            <a:bodyPr wrap="none" rtlCol="0">
              <a:spAutoFit/>
            </a:bodyPr>
            <a:lstStyle/>
            <a:p>
              <a:r>
                <a:rPr lang="en-US" b="1" dirty="0" smtClean="0">
                  <a:solidFill>
                    <a:srgbClr val="FF0000"/>
                  </a:solidFill>
                </a:rPr>
                <a:t>+</a:t>
              </a:r>
              <a:endParaRPr lang="en-US" sz="1400" b="1" dirty="0">
                <a:solidFill>
                  <a:srgbClr val="FF0000"/>
                </a:solidFill>
              </a:endParaRPr>
            </a:p>
          </p:txBody>
        </p:sp>
        <p:sp>
          <p:nvSpPr>
            <p:cNvPr id="8" name="TextBox 7"/>
            <p:cNvSpPr txBox="1"/>
            <p:nvPr/>
          </p:nvSpPr>
          <p:spPr>
            <a:xfrm>
              <a:off x="8230099" y="2894856"/>
              <a:ext cx="1009594" cy="600164"/>
            </a:xfrm>
            <a:prstGeom prst="rect">
              <a:avLst/>
            </a:prstGeom>
            <a:noFill/>
          </p:spPr>
          <p:txBody>
            <a:bodyPr wrap="square" rtlCol="0">
              <a:spAutoFit/>
            </a:bodyPr>
            <a:lstStyle/>
            <a:p>
              <a:r>
                <a:rPr lang="en-US" sz="1100" dirty="0" smtClean="0"/>
                <a:t>richest 10% of SA schools  (71%)</a:t>
              </a:r>
              <a:endParaRPr lang="en-US" sz="1100" dirty="0"/>
            </a:p>
          </p:txBody>
        </p:sp>
      </p:grpSp>
      <p:cxnSp>
        <p:nvCxnSpPr>
          <p:cNvPr id="5" name="Straight Arrow Connector 4"/>
          <p:cNvCxnSpPr>
            <a:endCxn id="2" idx="3"/>
          </p:cNvCxnSpPr>
          <p:nvPr/>
        </p:nvCxnSpPr>
        <p:spPr>
          <a:xfrm flipH="1">
            <a:off x="8104380" y="3156466"/>
            <a:ext cx="2538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02276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1533489062"/>
              </p:ext>
            </p:extLst>
          </p:nvPr>
        </p:nvGraphicFramePr>
        <p:xfrm>
          <a:off x="627077" y="2155371"/>
          <a:ext cx="7798466" cy="4389242"/>
        </p:xfrm>
        <a:graphic>
          <a:graphicData uri="http://schemas.openxmlformats.org/drawingml/2006/chart">
            <c:chart xmlns:c="http://schemas.openxmlformats.org/drawingml/2006/chart" xmlns:r="http://schemas.openxmlformats.org/officeDocument/2006/relationships" r:id="rId2"/>
          </a:graphicData>
        </a:graphic>
      </p:graphicFrame>
      <p:pic>
        <p:nvPicPr>
          <p:cNvPr id="5" name="chart"/>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9753" y="1474787"/>
            <a:ext cx="7797590" cy="680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749753" y="455507"/>
            <a:ext cx="7543800" cy="819607"/>
          </a:xfrm>
          <a:prstGeom prst="rect">
            <a:avLst/>
          </a:prstGeom>
          <a:solidFill>
            <a:srgbClr val="FFED00"/>
          </a:solidFill>
        </p:spPr>
        <p:txBody>
          <a:bodyPr wrap="square" lIns="144000" tIns="180000" rIns="108000" bIns="144000" rtlCol="0">
            <a:spAutoFit/>
          </a:bodyPr>
          <a:lstStyle/>
          <a:p>
            <a:pPr algn="ctr"/>
            <a:r>
              <a:rPr lang="en-US" sz="3200" b="1" dirty="0" smtClean="0"/>
              <a:t>How does this differ by school wealth?</a:t>
            </a:r>
            <a:endParaRPr lang="en-US" sz="3200" b="1" dirty="0"/>
          </a:p>
        </p:txBody>
      </p:sp>
      <p:sp>
        <p:nvSpPr>
          <p:cNvPr id="7" name="TextBox 6"/>
          <p:cNvSpPr txBox="1"/>
          <p:nvPr/>
        </p:nvSpPr>
        <p:spPr>
          <a:xfrm>
            <a:off x="2204031" y="6390724"/>
            <a:ext cx="4635243" cy="307777"/>
          </a:xfrm>
          <a:prstGeom prst="rect">
            <a:avLst/>
          </a:prstGeom>
          <a:noFill/>
        </p:spPr>
        <p:txBody>
          <a:bodyPr wrap="none" rtlCol="0">
            <a:spAutoFit/>
          </a:bodyPr>
          <a:lstStyle/>
          <a:p>
            <a:r>
              <a:rPr lang="en-US" sz="1400" dirty="0" smtClean="0"/>
              <a:t>Spaull &amp; Pretorius (2018) Falling at </a:t>
            </a:r>
            <a:r>
              <a:rPr lang="en-US" sz="1400" smtClean="0"/>
              <a:t>the first </a:t>
            </a:r>
            <a:r>
              <a:rPr lang="en-US" sz="1400" dirty="0"/>
              <a:t>h</a:t>
            </a:r>
            <a:r>
              <a:rPr lang="en-US" sz="1400" smtClean="0"/>
              <a:t>urdle</a:t>
            </a:r>
            <a:r>
              <a:rPr lang="en-US" sz="1400" dirty="0" smtClean="0"/>
              <a:t>. Springer. </a:t>
            </a:r>
            <a:endParaRPr lang="en-US" sz="1400" dirty="0"/>
          </a:p>
        </p:txBody>
      </p:sp>
      <p:sp>
        <p:nvSpPr>
          <p:cNvPr id="8" name="Title 1"/>
          <p:cNvSpPr>
            <a:spLocks noGrp="1"/>
          </p:cNvSpPr>
          <p:nvPr>
            <p:ph type="title"/>
          </p:nvPr>
        </p:nvSpPr>
        <p:spPr>
          <a:xfrm>
            <a:off x="2388009" y="3024428"/>
            <a:ext cx="4065623" cy="1325563"/>
          </a:xfrm>
        </p:spPr>
        <p:txBody>
          <a:bodyPr>
            <a:noAutofit/>
          </a:bodyPr>
          <a:lstStyle/>
          <a:p>
            <a:r>
              <a:rPr lang="en-US" sz="16600" b="1" dirty="0" smtClean="0">
                <a:solidFill>
                  <a:srgbClr val="FF0000"/>
                </a:solidFill>
              </a:rPr>
              <a:t>78%</a:t>
            </a:r>
            <a:endParaRPr lang="en-US" sz="16600" b="1" dirty="0">
              <a:solidFill>
                <a:srgbClr val="FF0000"/>
              </a:solidFill>
            </a:endParaRPr>
          </a:p>
        </p:txBody>
      </p:sp>
    </p:spTree>
    <p:extLst>
      <p:ext uri="{BB962C8B-B14F-4D97-AF65-F5344CB8AC3E}">
        <p14:creationId xmlns:p14="http://schemas.microsoft.com/office/powerpoint/2010/main" val="36546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ipe(down)">
                                      <p:cBhvr>
                                        <p:cTn id="12" dur="500"/>
                                        <p:tgtEl>
                                          <p:spTgt spid="4">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ipe(down)">
                                      <p:cBhvr>
                                        <p:cTn id="17" dur="500"/>
                                        <p:tgtEl>
                                          <p:spTgt spid="4">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wipe(down)">
                                      <p:cBhvr>
                                        <p:cTn id="22" dur="500"/>
                                        <p:tgtEl>
                                          <p:spTgt spid="4">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wipe(down)">
                                      <p:cBhvr>
                                        <p:cTn id="27" dur="500"/>
                                        <p:tgtEl>
                                          <p:spTgt spid="4">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graphicEl>
                                              <a:chart seriesIdx="-4" categoryIdx="4" bldStep="category"/>
                                            </p:graphicEl>
                                          </p:spTgt>
                                        </p:tgtEl>
                                        <p:attrNameLst>
                                          <p:attrName>style.visibility</p:attrName>
                                        </p:attrNameLst>
                                      </p:cBhvr>
                                      <p:to>
                                        <p:strVal val="visible"/>
                                      </p:to>
                                    </p:set>
                                    <p:animEffect transition="in" filter="wipe(down)">
                                      <p:cBhvr>
                                        <p:cTn id="32" dur="500"/>
                                        <p:tgtEl>
                                          <p:spTgt spid="4">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graphicEl>
                                              <a:chart seriesIdx="-4" categoryIdx="5" bldStep="category"/>
                                            </p:graphicEl>
                                          </p:spTgt>
                                        </p:tgtEl>
                                        <p:attrNameLst>
                                          <p:attrName>style.visibility</p:attrName>
                                        </p:attrNameLst>
                                      </p:cBhvr>
                                      <p:to>
                                        <p:strVal val="visible"/>
                                      </p:to>
                                    </p:set>
                                    <p:animEffect transition="in" filter="wipe(down)">
                                      <p:cBhvr>
                                        <p:cTn id="37" dur="500"/>
                                        <p:tgtEl>
                                          <p:spTgt spid="4">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
                                            <p:graphicEl>
                                              <a:chart seriesIdx="-4" categoryIdx="6" bldStep="category"/>
                                            </p:graphicEl>
                                          </p:spTgt>
                                        </p:tgtEl>
                                        <p:attrNameLst>
                                          <p:attrName>style.visibility</p:attrName>
                                        </p:attrNameLst>
                                      </p:cBhvr>
                                      <p:to>
                                        <p:strVal val="visible"/>
                                      </p:to>
                                    </p:set>
                                    <p:animEffect transition="in" filter="wipe(down)">
                                      <p:cBhvr>
                                        <p:cTn id="42" dur="500"/>
                                        <p:tgtEl>
                                          <p:spTgt spid="4">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
                                            <p:graphicEl>
                                              <a:chart seriesIdx="-4" categoryIdx="7" bldStep="category"/>
                                            </p:graphicEl>
                                          </p:spTgt>
                                        </p:tgtEl>
                                        <p:attrNameLst>
                                          <p:attrName>style.visibility</p:attrName>
                                        </p:attrNameLst>
                                      </p:cBhvr>
                                      <p:to>
                                        <p:strVal val="visible"/>
                                      </p:to>
                                    </p:set>
                                    <p:animEffect transition="in" filter="wipe(down)">
                                      <p:cBhvr>
                                        <p:cTn id="47" dur="500"/>
                                        <p:tgtEl>
                                          <p:spTgt spid="4">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
                                            <p:graphicEl>
                                              <a:chart seriesIdx="-4" categoryIdx="8" bldStep="category"/>
                                            </p:graphicEl>
                                          </p:spTgt>
                                        </p:tgtEl>
                                        <p:attrNameLst>
                                          <p:attrName>style.visibility</p:attrName>
                                        </p:attrNameLst>
                                      </p:cBhvr>
                                      <p:to>
                                        <p:strVal val="visible"/>
                                      </p:to>
                                    </p:set>
                                    <p:animEffect transition="in" filter="wipe(down)">
                                      <p:cBhvr>
                                        <p:cTn id="52" dur="500"/>
                                        <p:tgtEl>
                                          <p:spTgt spid="4">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4">
                                            <p:graphicEl>
                                              <a:chart seriesIdx="-4" categoryIdx="9" bldStep="category"/>
                                            </p:graphicEl>
                                          </p:spTgt>
                                        </p:tgtEl>
                                        <p:attrNameLst>
                                          <p:attrName>style.visibility</p:attrName>
                                        </p:attrNameLst>
                                      </p:cBhvr>
                                      <p:to>
                                        <p:strVal val="visible"/>
                                      </p:to>
                                    </p:set>
                                    <p:animEffect transition="in" filter="wipe(down)">
                                      <p:cBhvr>
                                        <p:cTn id="57" dur="500"/>
                                        <p:tgtEl>
                                          <p:spTgt spid="4">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down)">
                                      <p:cBhvr>
                                        <p:cTn id="6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category"/>
        </p:bldSub>
      </p:bldGraphic>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8603675" y="6257743"/>
            <a:ext cx="323309" cy="389083"/>
          </a:xfrm>
          <a:prstGeom prst="rect">
            <a:avLst/>
          </a:prstGeom>
        </p:spPr>
        <p:txBody>
          <a:bodyPr/>
          <a:lstStyle/>
          <a:p>
            <a:fld id="{FCEE2C88-6C8F-484D-AF69-578F576B1F44}" type="slidenum">
              <a:rPr lang="en-US" smtClean="0"/>
              <a:pPr/>
              <a:t>23</a:t>
            </a:fld>
            <a:endParaRPr lang="en-US" dirty="0"/>
          </a:p>
        </p:txBody>
      </p:sp>
      <p:grpSp>
        <p:nvGrpSpPr>
          <p:cNvPr id="6" name="Group 5"/>
          <p:cNvGrpSpPr/>
          <p:nvPr/>
        </p:nvGrpSpPr>
        <p:grpSpPr>
          <a:xfrm>
            <a:off x="86390" y="1748038"/>
            <a:ext cx="4966961" cy="1608907"/>
            <a:chOff x="8372105" y="2329963"/>
            <a:chExt cx="2596986" cy="2274526"/>
          </a:xfrm>
        </p:grpSpPr>
        <p:sp>
          <p:nvSpPr>
            <p:cNvPr id="7" name="Rectangle 6"/>
            <p:cNvSpPr/>
            <p:nvPr/>
          </p:nvSpPr>
          <p:spPr>
            <a:xfrm>
              <a:off x="8467023" y="2475096"/>
              <a:ext cx="2425055" cy="2129393"/>
            </a:xfrm>
            <a:prstGeom prst="rect">
              <a:avLst/>
            </a:prstGeom>
          </p:spPr>
          <p:txBody>
            <a:bodyPr wrap="square">
              <a:spAutoFit/>
            </a:bodyPr>
            <a:lstStyle/>
            <a:p>
              <a:pPr algn="just"/>
              <a:r>
                <a:rPr lang="en-ZA" sz="1200" dirty="0"/>
                <a:t>“South African learners’ performance in the PIRLS assessments accentuates the need for reading instruction practices aimed at addressing the difficulties South African learners encounter in both the Foundation Phase &amp; Intermediate Phases … </a:t>
              </a:r>
              <a:r>
                <a:rPr lang="en-ZA" sz="1200" b="1" dirty="0"/>
                <a:t>the qualifications that teachers do have, have not prepared them to teach reading literacy</a:t>
              </a:r>
              <a:r>
                <a:rPr lang="en-ZA" sz="1200" dirty="0"/>
                <a:t> or … these teachers are not able to implement strategies they have gleaned from professional training.” </a:t>
              </a:r>
              <a:endParaRPr lang="en-GB" sz="300" dirty="0">
                <a:latin typeface="Arial" panose="020B0604020202020204" pitchFamily="34" charset="0"/>
                <a:ea typeface="MS Mincho"/>
                <a:cs typeface="Arial" panose="020B0604020202020204" pitchFamily="34" charset="0"/>
              </a:endParaRPr>
            </a:p>
            <a:p>
              <a:pPr algn="just"/>
              <a:r>
                <a:rPr lang="en-GB" sz="788" b="1" dirty="0">
                  <a:latin typeface="Times New Roman" panose="02020603050405020304" pitchFamily="18" charset="0"/>
                  <a:ea typeface="MS Mincho"/>
                </a:rPr>
                <a:t>Prof Sarah Howie et al. (2008: 48)</a:t>
              </a:r>
              <a:endParaRPr lang="en-US" sz="788" b="1" dirty="0"/>
            </a:p>
          </p:txBody>
        </p:sp>
        <p:cxnSp>
          <p:nvCxnSpPr>
            <p:cNvPr id="8" name="Straight Connector 7"/>
            <p:cNvCxnSpPr/>
            <p:nvPr/>
          </p:nvCxnSpPr>
          <p:spPr>
            <a:xfrm>
              <a:off x="8372105" y="2329963"/>
              <a:ext cx="259698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794" y="3684263"/>
            <a:ext cx="6531428" cy="2573480"/>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1782" y="966678"/>
            <a:ext cx="3525202" cy="2265363"/>
          </a:xfrm>
          <a:prstGeom prst="rect">
            <a:avLst/>
          </a:prstGeom>
        </p:spPr>
      </p:pic>
      <p:sp>
        <p:nvSpPr>
          <p:cNvPr id="12" name="TextBox 11"/>
          <p:cNvSpPr txBox="1"/>
          <p:nvPr/>
        </p:nvSpPr>
        <p:spPr>
          <a:xfrm>
            <a:off x="7551458" y="4705545"/>
            <a:ext cx="1023956" cy="530915"/>
          </a:xfrm>
          <a:prstGeom prst="rect">
            <a:avLst/>
          </a:prstGeom>
          <a:solidFill>
            <a:schemeClr val="bg1">
              <a:lumMod val="95000"/>
            </a:schemeClr>
          </a:solidFill>
        </p:spPr>
        <p:txBody>
          <a:bodyPr wrap="square" rtlCol="0">
            <a:spAutoFit/>
          </a:bodyPr>
          <a:lstStyle/>
          <a:p>
            <a:r>
              <a:rPr lang="en-US" sz="1050" b="1" dirty="0" err="1"/>
              <a:t>Hoadley</a:t>
            </a:r>
            <a:r>
              <a:rPr lang="en-US" sz="1050" b="1" dirty="0"/>
              <a:t> 2012 </a:t>
            </a:r>
            <a:r>
              <a:rPr lang="en-US" sz="900" dirty="0"/>
              <a:t>review of the literature </a:t>
            </a:r>
          </a:p>
        </p:txBody>
      </p:sp>
      <p:sp>
        <p:nvSpPr>
          <p:cNvPr id="13" name="Rectangle 12"/>
          <p:cNvSpPr/>
          <p:nvPr/>
        </p:nvSpPr>
        <p:spPr>
          <a:xfrm>
            <a:off x="411163" y="304845"/>
            <a:ext cx="5664156" cy="1077218"/>
          </a:xfrm>
          <a:prstGeom prst="rect">
            <a:avLst/>
          </a:prstGeom>
        </p:spPr>
        <p:txBody>
          <a:bodyPr wrap="square">
            <a:spAutoFit/>
          </a:bodyPr>
          <a:lstStyle/>
          <a:p>
            <a:r>
              <a:rPr lang="en-US" sz="3200" b="1" dirty="0" smtClean="0">
                <a:effectLst/>
                <a:latin typeface="Helvetica" charset="0"/>
                <a:ea typeface="Helvetica" charset="0"/>
                <a:cs typeface="Helvetica" charset="0"/>
              </a:rPr>
              <a:t>Do teachers know how to teach reading?</a:t>
            </a:r>
            <a:endParaRPr lang="en-US" sz="3200" b="1" dirty="0">
              <a:effectLst/>
              <a:latin typeface="Helvetica" charset="0"/>
              <a:ea typeface="Helvetica" charset="0"/>
              <a:cs typeface="Helvetica" charset="0"/>
            </a:endParaRPr>
          </a:p>
        </p:txBody>
      </p:sp>
    </p:spTree>
    <p:extLst>
      <p:ext uri="{BB962C8B-B14F-4D97-AF65-F5344CB8AC3E}">
        <p14:creationId xmlns:p14="http://schemas.microsoft.com/office/powerpoint/2010/main" val="9397859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096" y="0"/>
            <a:ext cx="7863840" cy="323018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095" y="3438144"/>
            <a:ext cx="7972163" cy="3419856"/>
          </a:xfrm>
          <a:prstGeom prst="rect">
            <a:avLst/>
          </a:prstGeom>
        </p:spPr>
      </p:pic>
    </p:spTree>
    <p:extLst>
      <p:ext uri="{BB962C8B-B14F-4D97-AF65-F5344CB8AC3E}">
        <p14:creationId xmlns:p14="http://schemas.microsoft.com/office/powerpoint/2010/main" val="93978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800"/>
            <a:ext cx="9144000" cy="4703844"/>
          </a:xfrm>
          <a:prstGeom prst="rect">
            <a:avLst/>
          </a:prstGeom>
        </p:spPr>
      </p:pic>
    </p:spTree>
    <p:extLst>
      <p:ext uri="{BB962C8B-B14F-4D97-AF65-F5344CB8AC3E}">
        <p14:creationId xmlns:p14="http://schemas.microsoft.com/office/powerpoint/2010/main" val="7307263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89"/>
          <p:cNvGrpSpPr>
            <a:grpSpLocks/>
          </p:cNvGrpSpPr>
          <p:nvPr/>
        </p:nvGrpSpPr>
        <p:grpSpPr bwMode="auto">
          <a:xfrm>
            <a:off x="1274763" y="415925"/>
            <a:ext cx="2576512" cy="6230938"/>
            <a:chOff x="56286" y="168437"/>
            <a:chExt cx="2576098" cy="6436236"/>
          </a:xfrm>
        </p:grpSpPr>
        <p:grpSp>
          <p:nvGrpSpPr>
            <p:cNvPr id="33850" name="Group 88"/>
            <p:cNvGrpSpPr>
              <a:grpSpLocks/>
            </p:cNvGrpSpPr>
            <p:nvPr/>
          </p:nvGrpSpPr>
          <p:grpSpPr bwMode="auto">
            <a:xfrm>
              <a:off x="56286" y="168437"/>
              <a:ext cx="2576098" cy="6436236"/>
              <a:chOff x="56286" y="168437"/>
              <a:chExt cx="2576098" cy="6436237"/>
            </a:xfrm>
          </p:grpSpPr>
          <p:sp>
            <p:nvSpPr>
              <p:cNvPr id="69" name="Rectangle 68"/>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aphicFrame>
            <p:nvGraphicFramePr>
              <p:cNvPr id="70" name="Diagram 69"/>
              <p:cNvGraphicFramePr/>
              <p:nvPr>
                <p:extLst>
                  <p:ext uri="{D42A27DB-BD31-4B8C-83A1-F6EECF244321}">
                    <p14:modId xmlns:p14="http://schemas.microsoft.com/office/powerpoint/2010/main" val="1324039156"/>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68" name="TextBox 67"/>
            <p:cNvSpPr txBox="1"/>
            <p:nvPr/>
          </p:nvSpPr>
          <p:spPr>
            <a:xfrm>
              <a:off x="611822" y="188115"/>
              <a:ext cx="1584070" cy="370596"/>
            </a:xfrm>
            <a:prstGeom prst="rect">
              <a:avLst/>
            </a:prstGeom>
            <a:solidFill>
              <a:schemeClr val="bg1">
                <a:lumMod val="85000"/>
              </a:schemeClr>
            </a:solidFill>
          </p:spPr>
          <p:txBody>
            <a:bodyPr>
              <a:spAutoFit/>
            </a:bodyPr>
            <a:lstStyle/>
            <a:p>
              <a:pPr eaLnBrk="1" hangingPunct="1">
                <a:defRPr/>
              </a:pPr>
              <a:r>
                <a:rPr lang="en-ZA" b="1">
                  <a:latin typeface="Calibri" panose="020F0502020204030204" pitchFamily="34" charset="0"/>
                  <a:ea typeface="+mn-ea"/>
                  <a:cs typeface="Arial" pitchFamily="34" charset="0"/>
                </a:rPr>
                <a:t>Labour Market</a:t>
              </a:r>
            </a:p>
          </p:txBody>
        </p:sp>
      </p:grpSp>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eaLnBrk="1" hangingPunct="1">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eaLnBrk="1" hangingPunct="1">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eaLnBrk="1" hangingPunct="1">
                <a:lnSpc>
                  <a:spcPct val="90000"/>
                </a:lnSpc>
                <a:spcAft>
                  <a:spcPct val="35000"/>
                </a:spcAft>
                <a:defRPr/>
              </a:pPr>
              <a:r>
                <a:rPr lang="en-ZA" sz="1600">
                  <a:solidFill>
                    <a:schemeClr val="tx1"/>
                  </a:solidFill>
                </a:rPr>
                <a:t>Type</a:t>
              </a:r>
            </a:p>
          </p:txBody>
        </p:sp>
      </p:grpSp>
      <p:sp>
        <p:nvSpPr>
          <p:cNvPr id="337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83F6FFBA-A380-0C44-A22E-3329F52657BD}" type="slidenum">
              <a:rPr lang="en-ZA" altLang="x-none" sz="1200">
                <a:solidFill>
                  <a:srgbClr val="898989"/>
                </a:solidFill>
              </a:rPr>
              <a:pPr>
                <a:spcBef>
                  <a:spcPct val="0"/>
                </a:spcBef>
                <a:buFontTx/>
                <a:buNone/>
              </a:pPr>
              <a:t>26</a:t>
            </a:fld>
            <a:endParaRPr lang="en-ZA" altLang="x-none"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pSp>
        <p:nvGrpSpPr>
          <p:cNvPr id="3" name="Group 117"/>
          <p:cNvGrpSpPr>
            <a:grpSpLocks/>
          </p:cNvGrpSpPr>
          <p:nvPr/>
        </p:nvGrpSpPr>
        <p:grpSpPr bwMode="auto">
          <a:xfrm>
            <a:off x="7229475" y="855663"/>
            <a:ext cx="1474788" cy="1400175"/>
            <a:chOff x="7229077" y="856066"/>
            <a:chExt cx="1475600" cy="1399948"/>
          </a:xfrm>
          <a:solidFill>
            <a:srgbClr val="92D050"/>
          </a:solidFill>
        </p:grpSpPr>
        <p:sp>
          <p:nvSpPr>
            <p:cNvPr id="13" name="Freeform 12"/>
            <p:cNvSpPr/>
            <p:nvPr/>
          </p:nvSpPr>
          <p:spPr>
            <a:xfrm rot="18252152">
              <a:off x="7391481"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eaLnBrk="1" hangingPunct="1">
                <a:lnSpc>
                  <a:spcPct val="90000"/>
                </a:lnSpc>
                <a:spcAft>
                  <a:spcPct val="35000"/>
                </a:spcAft>
                <a:defRPr/>
              </a:pPr>
              <a:endParaRPr lang="en-ZA" sz="4700"/>
            </a:p>
          </p:txBody>
        </p:sp>
        <p:sp>
          <p:nvSpPr>
            <p:cNvPr id="16" name="Circular Arrow 15"/>
            <p:cNvSpPr/>
            <p:nvPr/>
          </p:nvSpPr>
          <p:spPr>
            <a:xfrm rot="18252152">
              <a:off x="7266902" y="818240"/>
              <a:ext cx="1399948" cy="1475600"/>
            </a:xfrm>
            <a:prstGeom prst="circularArrow">
              <a:avLst>
                <a:gd name="adj1" fmla="val 4687"/>
                <a:gd name="adj2" fmla="val 299029"/>
                <a:gd name="adj3" fmla="val 2523572"/>
                <a:gd name="adj4" fmla="val 15845412"/>
                <a:gd name="adj5" fmla="val 5469"/>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3849" name="TextBox 19"/>
            <p:cNvSpPr txBox="1">
              <a:spLocks noChangeArrowheads="1"/>
            </p:cNvSpPr>
            <p:nvPr/>
          </p:nvSpPr>
          <p:spPr bwMode="auto">
            <a:xfrm>
              <a:off x="7549275" y="1417184"/>
              <a:ext cx="778181" cy="5846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900" b="1">
                  <a:solidFill>
                    <a:schemeClr val="bg1"/>
                  </a:solidFill>
                </a:rPr>
                <a:t>High SES background</a:t>
              </a:r>
            </a:p>
            <a:p>
              <a:pPr algn="ctr" eaLnBrk="1" hangingPunct="1">
                <a:spcBef>
                  <a:spcPct val="0"/>
                </a:spcBef>
                <a:buFontTx/>
                <a:buNone/>
              </a:pPr>
              <a:r>
                <a:rPr lang="en-ZA" altLang="x-none" sz="900" b="1">
                  <a:solidFill>
                    <a:schemeClr val="bg1"/>
                  </a:solidFill>
                </a:rPr>
                <a:t>+</a:t>
              </a:r>
              <a:r>
                <a:rPr lang="en-ZA" altLang="x-none" sz="1400" b="1">
                  <a:solidFill>
                    <a:schemeClr val="bg1"/>
                  </a:solidFill>
                </a:rPr>
                <a:t>ECD</a:t>
              </a:r>
              <a:endParaRPr lang="en-ZA" altLang="x-none" sz="900" b="1">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a:solidFill>
            <a:srgbClr val="92D050"/>
          </a:solidFill>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eaLnBrk="1" hangingPunct="1">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3846" name="TextBox 22"/>
            <p:cNvSpPr txBox="1">
              <a:spLocks noChangeArrowheads="1"/>
            </p:cNvSpPr>
            <p:nvPr/>
          </p:nvSpPr>
          <p:spPr bwMode="auto">
            <a:xfrm>
              <a:off x="6878805" y="1768548"/>
              <a:ext cx="562020" cy="52322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a:solidFill>
            <a:srgbClr val="92D050"/>
          </a:solidFill>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eaLnBrk="1" hangingPunct="1">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3843" name="TextBox 23"/>
            <p:cNvSpPr txBox="1">
              <a:spLocks noChangeArrowheads="1"/>
            </p:cNvSpPr>
            <p:nvPr/>
          </p:nvSpPr>
          <p:spPr bwMode="auto">
            <a:xfrm>
              <a:off x="6608729" y="1084597"/>
              <a:ext cx="562020" cy="52322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700" b="1" dirty="0">
                  <a:solidFill>
                    <a:schemeClr val="bg1"/>
                  </a:solidFill>
                </a:rPr>
                <a:t>High quality </a:t>
              </a:r>
              <a:r>
                <a:rPr lang="en-ZA" altLang="x-none" sz="700" b="1" dirty="0" err="1">
                  <a:solidFill>
                    <a:schemeClr val="bg1"/>
                  </a:solidFill>
                </a:rPr>
                <a:t>secondaryschool</a:t>
              </a:r>
              <a:endParaRPr lang="en-ZA" altLang="x-none" sz="700" b="1" dirty="0">
                <a:solidFill>
                  <a:schemeClr val="bg1"/>
                </a:solidFill>
              </a:endParaRP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eaLnBrk="1" hangingPunct="1">
                <a:lnSpc>
                  <a:spcPct val="90000"/>
                </a:lnSpc>
                <a:spcAft>
                  <a:spcPct val="35000"/>
                </a:spcAft>
                <a:defRPr/>
              </a:pPr>
              <a:endParaRPr lang="en-ZA" sz="4700"/>
            </a:p>
          </p:txBody>
        </p:sp>
        <p:sp>
          <p:nvSpPr>
            <p:cNvPr id="33840"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3836"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eaLnBrk="1" hangingPunct="1">
                  <a:lnSpc>
                    <a:spcPct val="90000"/>
                  </a:lnSpc>
                  <a:spcAft>
                    <a:spcPct val="35000"/>
                  </a:spcAft>
                  <a:defRPr/>
                </a:pPr>
                <a:endParaRPr lang="en-ZA" sz="2800"/>
              </a:p>
            </p:txBody>
          </p:sp>
          <p:sp>
            <p:nvSpPr>
              <p:cNvPr id="33838"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3832"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eaLnBrk="1" hangingPunct="1">
                  <a:lnSpc>
                    <a:spcPct val="90000"/>
                  </a:lnSpc>
                  <a:spcAft>
                    <a:spcPct val="35000"/>
                  </a:spcAft>
                  <a:defRPr/>
                </a:pPr>
                <a:endParaRPr lang="en-ZA" sz="3100"/>
              </a:p>
            </p:txBody>
          </p:sp>
          <p:sp>
            <p:nvSpPr>
              <p:cNvPr id="33834"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1200" b="1">
                    <a:solidFill>
                      <a:schemeClr val="bg1"/>
                    </a:solidFill>
                  </a:rPr>
                  <a:t>Low quality secondary</a:t>
                </a:r>
              </a:p>
              <a:p>
                <a:pPr algn="ctr" eaLnBrk="1" hangingPunct="1">
                  <a:spcBef>
                    <a:spcPct val="0"/>
                  </a:spcBef>
                  <a:buFontTx/>
                  <a:buNone/>
                </a:pPr>
                <a:r>
                  <a:rPr lang="en-ZA" altLang="x-none" sz="1200" b="1">
                    <a:solidFill>
                      <a:schemeClr val="bg1"/>
                    </a:solidFill>
                  </a:rPr>
                  <a:t>schoo</a:t>
                </a:r>
                <a:r>
                  <a:rPr lang="en-ZA" altLang="x-none"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33827"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27591" y="3133267"/>
                <a:ext cx="1710151" cy="170073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51" name="Freeform 50"/>
              <p:cNvSpPr/>
              <p:nvPr/>
            </p:nvSpPr>
            <p:spPr>
              <a:xfrm>
                <a:off x="3016551" y="3133267"/>
                <a:ext cx="1481603" cy="170073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eaLnBrk="1" hangingPunct="1">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eaLnBrk="1" hangingPunct="1">
                <a:defRPr/>
              </a:pPr>
              <a:r>
                <a:rPr lang="en-ZA" sz="1050" b="1">
                  <a:solidFill>
                    <a:srgbClr val="C00000"/>
                  </a:solidFill>
                  <a:latin typeface="Calibri" panose="020F0502020204030204"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eaLnBrk="1" hangingPunct="1">
              <a:defRPr/>
            </a:pPr>
            <a:r>
              <a:rPr lang="en-ZA" sz="1100" b="1" dirty="0">
                <a:latin typeface="Calibri" panose="020F0502020204030204" pitchFamily="34" charset="0"/>
                <a:ea typeface="+mn-ea"/>
                <a:cs typeface="Arial" pitchFamily="34" charset="0"/>
              </a:rPr>
              <a:t>High productivity jobs and incomes (17%)</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Mainly professional, managerial &amp; skilled jobs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Requires graduates, good quality matric or good vocational skills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Historically mainly white</a:t>
            </a:r>
            <a:endParaRPr lang="en-ZA" sz="800" dirty="0">
              <a:latin typeface="Calibri" panose="020F0502020204030204" pitchFamily="34" charset="0"/>
              <a:ea typeface="+mn-ea"/>
              <a:cs typeface="Arial" pitchFamily="34" charset="0"/>
            </a:endParaRPr>
          </a:p>
        </p:txBody>
      </p:sp>
      <p:sp>
        <p:nvSpPr>
          <p:cNvPr id="92" name="TextBox 91"/>
          <p:cNvSpPr txBox="1"/>
          <p:nvPr/>
        </p:nvSpPr>
        <p:spPr>
          <a:xfrm>
            <a:off x="30163" y="3716338"/>
            <a:ext cx="1633537" cy="1260475"/>
          </a:xfrm>
          <a:prstGeom prst="rect">
            <a:avLst/>
          </a:prstGeom>
          <a:solidFill>
            <a:schemeClr val="accent2">
              <a:lumMod val="60000"/>
              <a:lumOff val="40000"/>
            </a:schemeClr>
          </a:solidFill>
        </p:spPr>
        <p:txBody>
          <a:bodyPr>
            <a:spAutoFit/>
          </a:bodyPr>
          <a:lstStyle/>
          <a:p>
            <a:pPr algn="ctr" eaLnBrk="1" hangingPunct="1">
              <a:defRPr/>
            </a:pPr>
            <a:r>
              <a:rPr lang="en-ZA" sz="1100" b="1" dirty="0">
                <a:latin typeface="Calibri" panose="020F0502020204030204" pitchFamily="34" charset="0"/>
                <a:ea typeface="+mn-ea"/>
                <a:cs typeface="Arial" pitchFamily="34" charset="0"/>
              </a:rPr>
              <a:t>Low productivity jobs &amp; incomes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Often manual or low skill jobs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Limited or low quality education</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Minimum wage can exceed productivity</a:t>
            </a:r>
            <a:endParaRPr lang="en-ZA" sz="800" dirty="0">
              <a:latin typeface="Calibri" panose="020F0502020204030204"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ZA" b="1" dirty="0">
                <a:solidFill>
                  <a:schemeClr val="tx1"/>
                </a:solidFill>
              </a:rPr>
              <a:t>University/FET</a:t>
            </a:r>
          </a:p>
          <a:p>
            <a:pPr algn="ctr" eaLnBrk="1" hangingPunct="1">
              <a:defRPr/>
            </a:pPr>
            <a:endParaRPr lang="en-ZA" sz="800" b="1" dirty="0">
              <a:solidFill>
                <a:schemeClr val="tx1"/>
              </a:solidFill>
            </a:endParaRPr>
          </a:p>
          <a:p>
            <a:pPr marL="171450" indent="-171450" eaLnBrk="1" hangingPunct="1">
              <a:buFont typeface="Arial" pitchFamily="34" charset="0"/>
              <a:buChar char="•"/>
              <a:defRPr/>
            </a:pPr>
            <a:r>
              <a:rPr lang="en-ZA" sz="800" b="1" dirty="0">
                <a:solidFill>
                  <a:schemeClr val="tx1"/>
                </a:solidFill>
              </a:rPr>
              <a:t>Type</a:t>
            </a:r>
            <a:r>
              <a:rPr lang="en-ZA" sz="800" dirty="0">
                <a:solidFill>
                  <a:schemeClr val="tx1"/>
                </a:solidFill>
              </a:rPr>
              <a:t> of institution (FET or University)</a:t>
            </a:r>
          </a:p>
          <a:p>
            <a:pPr marL="171450" indent="-171450" eaLnBrk="1" hangingPunct="1">
              <a:buFont typeface="Arial" pitchFamily="34" charset="0"/>
              <a:buChar char="•"/>
              <a:defRPr/>
            </a:pPr>
            <a:r>
              <a:rPr lang="en-ZA" sz="800" b="1" dirty="0">
                <a:solidFill>
                  <a:schemeClr val="tx1"/>
                </a:solidFill>
              </a:rPr>
              <a:t>Quality</a:t>
            </a:r>
            <a:r>
              <a:rPr lang="en-ZA" sz="800" dirty="0">
                <a:solidFill>
                  <a:schemeClr val="tx1"/>
                </a:solidFill>
              </a:rPr>
              <a:t> of institution </a:t>
            </a:r>
          </a:p>
          <a:p>
            <a:pPr marL="171450" indent="-171450" eaLnBrk="1" hangingPunct="1">
              <a:buFont typeface="Arial" pitchFamily="34" charset="0"/>
              <a:buChar char="•"/>
              <a:defRPr/>
            </a:pPr>
            <a:r>
              <a:rPr lang="en-ZA" sz="800" dirty="0">
                <a:solidFill>
                  <a:schemeClr val="tx1"/>
                </a:solidFill>
              </a:rPr>
              <a:t>Type of </a:t>
            </a:r>
            <a:r>
              <a:rPr lang="en-ZA" sz="800" b="1" dirty="0">
                <a:solidFill>
                  <a:schemeClr val="tx1"/>
                </a:solidFill>
              </a:rPr>
              <a:t>qualification</a:t>
            </a:r>
            <a:r>
              <a:rPr lang="en-ZA" sz="800" dirty="0">
                <a:solidFill>
                  <a:schemeClr val="tx1"/>
                </a:solidFill>
              </a:rPr>
              <a:t> </a:t>
            </a:r>
            <a:r>
              <a:rPr lang="en-ZA" sz="800" i="1" dirty="0">
                <a:solidFill>
                  <a:schemeClr val="tx1"/>
                </a:solidFill>
              </a:rPr>
              <a:t>(diploma, degree etc.)</a:t>
            </a:r>
          </a:p>
          <a:p>
            <a:pPr marL="171450" indent="-171450" eaLnBrk="1" hangingPunct="1">
              <a:buFont typeface="Arial" pitchFamily="34" charset="0"/>
              <a:buChar char="•"/>
              <a:defRPr/>
            </a:pPr>
            <a:r>
              <a:rPr lang="en-ZA" sz="800" b="1" dirty="0">
                <a:solidFill>
                  <a:schemeClr val="tx1"/>
                </a:solidFill>
              </a:rPr>
              <a:t>Field</a:t>
            </a:r>
            <a:r>
              <a:rPr lang="en-ZA" sz="800" dirty="0">
                <a:solidFill>
                  <a:schemeClr val="tx1"/>
                </a:solidFill>
              </a:rPr>
              <a:t> of study </a:t>
            </a:r>
            <a:r>
              <a:rPr lang="en-ZA" sz="800" i="1" dirty="0">
                <a:solidFill>
                  <a:schemeClr val="tx1"/>
                </a:solidFill>
              </a:rPr>
              <a:t>(Engineering, Arts etc.)</a:t>
            </a:r>
            <a:endParaRPr lang="en-ZA" sz="1200" i="1" dirty="0">
              <a:solidFill>
                <a:schemeClr val="tx1"/>
              </a:solidFill>
            </a:endParaRPr>
          </a:p>
        </p:txBody>
      </p:sp>
      <p:grpSp>
        <p:nvGrpSpPr>
          <p:cNvPr id="22" name="Group 129"/>
          <p:cNvGrpSpPr>
            <a:grpSpLocks/>
          </p:cNvGrpSpPr>
          <p:nvPr/>
        </p:nvGrpSpPr>
        <p:grpSpPr bwMode="auto">
          <a:xfrm>
            <a:off x="107950" y="2492375"/>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eaLnBrk="1" hangingPunct="1">
                <a:buFont typeface="Arial" pitchFamily="34" charset="0"/>
                <a:buChar char="•"/>
                <a:defRPr/>
              </a:pPr>
              <a:r>
                <a:rPr lang="en-ZA" sz="1000">
                  <a:latin typeface="Calibri" panose="020F0502020204030204" pitchFamily="34" charset="0"/>
                  <a:ea typeface="+mn-ea"/>
                  <a:cs typeface="Arial" pitchFamily="34" charset="0"/>
                </a:rPr>
                <a:t>Vocational training</a:t>
              </a:r>
            </a:p>
            <a:p>
              <a:pPr marL="171450" indent="-171450" eaLnBrk="1" hangingPunct="1">
                <a:buFont typeface="Arial" pitchFamily="34" charset="0"/>
                <a:buChar char="•"/>
                <a:defRPr/>
              </a:pPr>
              <a:r>
                <a:rPr lang="en-ZA" sz="1000">
                  <a:latin typeface="Calibri" panose="020F0502020204030204"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eaLnBrk="1" hangingPunct="1">
                <a:defRPr/>
              </a:pPr>
              <a:r>
                <a:rPr lang="en-ZA" sz="700">
                  <a:latin typeface="Calibri" panose="020F0502020204030204"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eaLnBrk="1" hangingPunct="1">
                <a:buFontTx/>
                <a:buChar char="-"/>
                <a:defRPr/>
              </a:pPr>
              <a:r>
                <a:rPr lang="en-ZA" sz="700">
                  <a:latin typeface="Calibri" panose="020F0502020204030204" pitchFamily="34" charset="0"/>
                  <a:ea typeface="+mn-ea"/>
                  <a:cs typeface="Arial" pitchFamily="34" charset="0"/>
                </a:rPr>
                <a:t>Big demand for good schools despite fees</a:t>
              </a:r>
            </a:p>
            <a:p>
              <a:pPr marL="171450" indent="-171450" eaLnBrk="1" hangingPunct="1">
                <a:buFontTx/>
                <a:buChar char="-"/>
                <a:defRPr/>
              </a:pPr>
              <a:r>
                <a:rPr lang="en-ZA" sz="700">
                  <a:latin typeface="Calibri" panose="020F0502020204030204"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grpSp>
      <p:sp>
        <p:nvSpPr>
          <p:cNvPr id="33818" name="TextBox 1"/>
          <p:cNvSpPr txBox="1">
            <a:spLocks noChangeArrowheads="1"/>
          </p:cNvSpPr>
          <p:nvPr/>
        </p:nvSpPr>
        <p:spPr bwMode="auto">
          <a:xfrm>
            <a:off x="2051050" y="6545263"/>
            <a:ext cx="1077913"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1400"/>
              <a:t> QLFS 2014</a:t>
            </a:r>
          </a:p>
        </p:txBody>
      </p:sp>
      <p:sp>
        <p:nvSpPr>
          <p:cNvPr id="131" name="Curved Up Arrow 130"/>
          <p:cNvSpPr/>
          <p:nvPr/>
        </p:nvSpPr>
        <p:spPr>
          <a:xfrm flipV="1">
            <a:off x="2411413" y="101600"/>
            <a:ext cx="5722937" cy="1192213"/>
          </a:xfrm>
          <a:prstGeom prst="curvedUp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solidFill>
                <a:schemeClr val="tx1"/>
              </a:solidFill>
            </a:endParaRPr>
          </a:p>
        </p:txBody>
      </p:sp>
    </p:spTree>
    <p:extLst>
      <p:ext uri="{BB962C8B-B14F-4D97-AF65-F5344CB8AC3E}">
        <p14:creationId xmlns:p14="http://schemas.microsoft.com/office/powerpoint/2010/main" val="6799726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66"/>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929945" y="2443658"/>
            <a:ext cx="3642055" cy="3525836"/>
          </a:xfrm>
          <a:prstGeom prst="ellipse">
            <a:avLst/>
          </a:prstGeom>
          <a:solidFill>
            <a:srgbClr val="FF77A5"/>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dirty="0" smtClean="0">
                <a:latin typeface="Helvetica" charset="0"/>
                <a:ea typeface="Helvetica" charset="0"/>
                <a:cs typeface="Helvetica" charset="0"/>
              </a:rPr>
              <a:t>R351 Billion</a:t>
            </a:r>
            <a:endParaRPr lang="en-US" sz="3400" dirty="0">
              <a:latin typeface="Helvetica" charset="0"/>
              <a:ea typeface="Helvetica" charset="0"/>
              <a:cs typeface="Helvetica" charset="0"/>
            </a:endParaRPr>
          </a:p>
        </p:txBody>
      </p:sp>
      <p:grpSp>
        <p:nvGrpSpPr>
          <p:cNvPr id="11" name="Group 10"/>
          <p:cNvGrpSpPr/>
          <p:nvPr/>
        </p:nvGrpSpPr>
        <p:grpSpPr>
          <a:xfrm>
            <a:off x="6507015" y="4051341"/>
            <a:ext cx="1982381" cy="400110"/>
            <a:chOff x="5793582" y="4290629"/>
            <a:chExt cx="1982381" cy="400110"/>
          </a:xfrm>
        </p:grpSpPr>
        <p:sp>
          <p:nvSpPr>
            <p:cNvPr id="12" name="Oval 11"/>
            <p:cNvSpPr/>
            <p:nvPr/>
          </p:nvSpPr>
          <p:spPr>
            <a:xfrm>
              <a:off x="5793582" y="4361658"/>
              <a:ext cx="226218" cy="227275"/>
            </a:xfrm>
            <a:prstGeom prst="ellipse">
              <a:avLst/>
            </a:prstGeom>
            <a:solidFill>
              <a:srgbClr val="FF77A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3" name="TextBox 12"/>
            <p:cNvSpPr txBox="1"/>
            <p:nvPr/>
          </p:nvSpPr>
          <p:spPr>
            <a:xfrm>
              <a:off x="6291261" y="4290629"/>
              <a:ext cx="1484702" cy="400110"/>
            </a:xfrm>
            <a:prstGeom prst="rect">
              <a:avLst/>
            </a:prstGeom>
            <a:noFill/>
          </p:spPr>
          <p:txBody>
            <a:bodyPr wrap="none" rtlCol="0">
              <a:spAutoFit/>
            </a:bodyPr>
            <a:lstStyle/>
            <a:p>
              <a:r>
                <a:rPr lang="en-US" sz="2000" dirty="0" smtClean="0">
                  <a:latin typeface="Helvetica" charset="0"/>
                  <a:ea typeface="Helvetica" charset="0"/>
                  <a:cs typeface="Helvetica" charset="0"/>
                </a:rPr>
                <a:t>R4,5 Billion</a:t>
              </a:r>
              <a:endParaRPr lang="en-US" sz="2000" dirty="0">
                <a:latin typeface="Helvetica" charset="0"/>
                <a:ea typeface="Helvetica" charset="0"/>
                <a:cs typeface="Helvetica" charset="0"/>
              </a:endParaRPr>
            </a:p>
          </p:txBody>
        </p:sp>
      </p:grpSp>
      <p:sp>
        <p:nvSpPr>
          <p:cNvPr id="14" name="TextBox 13"/>
          <p:cNvSpPr txBox="1"/>
          <p:nvPr/>
        </p:nvSpPr>
        <p:spPr>
          <a:xfrm>
            <a:off x="1351975" y="6142209"/>
            <a:ext cx="2797994" cy="523220"/>
          </a:xfrm>
          <a:prstGeom prst="rect">
            <a:avLst/>
          </a:prstGeom>
          <a:noFill/>
        </p:spPr>
        <p:txBody>
          <a:bodyPr wrap="square" rtlCol="0">
            <a:spAutoFit/>
          </a:bodyPr>
          <a:lstStyle/>
          <a:p>
            <a:pPr algn="ctr"/>
            <a:r>
              <a:rPr lang="en-US" sz="1400" dirty="0" smtClean="0">
                <a:solidFill>
                  <a:schemeClr val="bg1">
                    <a:lumMod val="50000"/>
                  </a:schemeClr>
                </a:solidFill>
                <a:latin typeface="Helvetica" charset="0"/>
                <a:ea typeface="Helvetica" charset="0"/>
                <a:cs typeface="Helvetica" charset="0"/>
              </a:rPr>
              <a:t>2018 SA Government expenditure on education</a:t>
            </a:r>
            <a:endParaRPr lang="en-US" sz="1400" dirty="0">
              <a:solidFill>
                <a:schemeClr val="bg1">
                  <a:lumMod val="50000"/>
                </a:schemeClr>
              </a:solidFill>
              <a:latin typeface="Helvetica" charset="0"/>
              <a:ea typeface="Helvetica" charset="0"/>
              <a:cs typeface="Helvetica" charset="0"/>
            </a:endParaRPr>
          </a:p>
        </p:txBody>
      </p:sp>
      <p:sp>
        <p:nvSpPr>
          <p:cNvPr id="15" name="TextBox 14"/>
          <p:cNvSpPr txBox="1"/>
          <p:nvPr/>
        </p:nvSpPr>
        <p:spPr>
          <a:xfrm>
            <a:off x="6033693" y="6070606"/>
            <a:ext cx="2205634" cy="523220"/>
          </a:xfrm>
          <a:prstGeom prst="rect">
            <a:avLst/>
          </a:prstGeom>
          <a:noFill/>
        </p:spPr>
        <p:txBody>
          <a:bodyPr wrap="square" rtlCol="0">
            <a:spAutoFit/>
          </a:bodyPr>
          <a:lstStyle/>
          <a:p>
            <a:pPr algn="ctr"/>
            <a:r>
              <a:rPr lang="en-US" sz="1400" dirty="0" err="1" smtClean="0">
                <a:solidFill>
                  <a:schemeClr val="bg1">
                    <a:lumMod val="50000"/>
                  </a:schemeClr>
                </a:solidFill>
                <a:latin typeface="Helvetica" charset="0"/>
                <a:ea typeface="Helvetica" charset="0"/>
                <a:cs typeface="Helvetica" charset="0"/>
              </a:rPr>
              <a:t>Trialogue</a:t>
            </a:r>
            <a:r>
              <a:rPr lang="en-US" sz="1400" dirty="0" smtClean="0">
                <a:solidFill>
                  <a:schemeClr val="bg1">
                    <a:lumMod val="50000"/>
                  </a:schemeClr>
                </a:solidFill>
                <a:latin typeface="Helvetica" charset="0"/>
                <a:ea typeface="Helvetica" charset="0"/>
                <a:cs typeface="Helvetica" charset="0"/>
              </a:rPr>
              <a:t> estimate of</a:t>
            </a:r>
          </a:p>
          <a:p>
            <a:pPr algn="ctr"/>
            <a:r>
              <a:rPr lang="en-US" sz="1400" dirty="0" smtClean="0">
                <a:solidFill>
                  <a:schemeClr val="bg1">
                    <a:lumMod val="50000"/>
                  </a:schemeClr>
                </a:solidFill>
                <a:latin typeface="Helvetica" charset="0"/>
                <a:ea typeface="Helvetica" charset="0"/>
                <a:cs typeface="Helvetica" charset="0"/>
              </a:rPr>
              <a:t> all education CSI in SA</a:t>
            </a:r>
            <a:endParaRPr lang="en-US" sz="1400" dirty="0">
              <a:solidFill>
                <a:schemeClr val="bg1">
                  <a:lumMod val="50000"/>
                </a:schemeClr>
              </a:solidFill>
              <a:latin typeface="Helvetica" charset="0"/>
              <a:ea typeface="Helvetica" charset="0"/>
              <a:cs typeface="Helvetica" charset="0"/>
            </a:endParaRPr>
          </a:p>
        </p:txBody>
      </p:sp>
      <p:sp>
        <p:nvSpPr>
          <p:cNvPr id="16" name="TextBox 15"/>
          <p:cNvSpPr txBox="1"/>
          <p:nvPr/>
        </p:nvSpPr>
        <p:spPr>
          <a:xfrm>
            <a:off x="7174502" y="4420673"/>
            <a:ext cx="712054" cy="307777"/>
          </a:xfrm>
          <a:prstGeom prst="rect">
            <a:avLst/>
          </a:prstGeom>
          <a:noFill/>
        </p:spPr>
        <p:txBody>
          <a:bodyPr wrap="none" rtlCol="0">
            <a:spAutoFit/>
          </a:bodyPr>
          <a:lstStyle/>
          <a:p>
            <a:r>
              <a:rPr lang="en-US" sz="1400" dirty="0" smtClean="0">
                <a:solidFill>
                  <a:schemeClr val="bg1">
                    <a:lumMod val="50000"/>
                  </a:schemeClr>
                </a:solidFill>
                <a:latin typeface="Helvetica" charset="0"/>
                <a:ea typeface="Helvetica" charset="0"/>
                <a:cs typeface="Helvetica" charset="0"/>
              </a:rPr>
              <a:t>(1,2%)</a:t>
            </a:r>
            <a:endParaRPr lang="en-US" sz="1400" dirty="0">
              <a:solidFill>
                <a:schemeClr val="bg1">
                  <a:lumMod val="50000"/>
                </a:schemeClr>
              </a:solidFill>
              <a:latin typeface="Helvetica" charset="0"/>
              <a:ea typeface="Helvetica" charset="0"/>
              <a:cs typeface="Helvetica" charset="0"/>
            </a:endParaRPr>
          </a:p>
        </p:txBody>
      </p:sp>
      <p:grpSp>
        <p:nvGrpSpPr>
          <p:cNvPr id="19" name="Group 18"/>
          <p:cNvGrpSpPr/>
          <p:nvPr/>
        </p:nvGrpSpPr>
        <p:grpSpPr>
          <a:xfrm>
            <a:off x="-28428" y="0"/>
            <a:ext cx="1728634" cy="1853107"/>
            <a:chOff x="3094787" y="2049863"/>
            <a:chExt cx="1728634" cy="1853107"/>
          </a:xfrm>
        </p:grpSpPr>
        <p:sp>
          <p:nvSpPr>
            <p:cNvPr id="20" name="Rectangle 19"/>
            <p:cNvSpPr/>
            <p:nvPr/>
          </p:nvSpPr>
          <p:spPr>
            <a:xfrm>
              <a:off x="3094787" y="2049863"/>
              <a:ext cx="1728634" cy="1853107"/>
            </a:xfrm>
            <a:prstGeom prst="rect">
              <a:avLst/>
            </a:prstGeom>
            <a:solidFill>
              <a:srgbClr val="FFE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2">
              <a:extLst>
                <a:ext uri="{28A0092B-C50C-407E-A947-70E740481C1C}">
                  <a14:useLocalDpi xmlns:a14="http://schemas.microsoft.com/office/drawing/2010/main" val="0"/>
                </a:ext>
              </a:extLst>
            </a:blip>
            <a:srcRect b="13699"/>
            <a:stretch/>
          </p:blipFill>
          <p:spPr>
            <a:xfrm>
              <a:off x="3419518" y="2293860"/>
              <a:ext cx="1079172" cy="931329"/>
            </a:xfrm>
            <a:prstGeom prst="rect">
              <a:avLst/>
            </a:prstGeom>
          </p:spPr>
        </p:pic>
        <p:sp>
          <p:nvSpPr>
            <p:cNvPr id="22" name="TextBox 21"/>
            <p:cNvSpPr txBox="1"/>
            <p:nvPr/>
          </p:nvSpPr>
          <p:spPr>
            <a:xfrm>
              <a:off x="3343422" y="3318195"/>
              <a:ext cx="1188806" cy="584775"/>
            </a:xfrm>
            <a:prstGeom prst="rect">
              <a:avLst/>
            </a:prstGeom>
            <a:noFill/>
          </p:spPr>
          <p:txBody>
            <a:bodyPr wrap="square" rtlCol="0">
              <a:spAutoFit/>
            </a:bodyPr>
            <a:lstStyle/>
            <a:p>
              <a:r>
                <a:rPr lang="en-US" sz="1400" b="1" dirty="0" smtClean="0">
                  <a:solidFill>
                    <a:schemeClr val="tx1"/>
                  </a:solidFill>
                  <a:latin typeface="Helvetica" charset="0"/>
                  <a:ea typeface="Helvetica" charset="0"/>
                  <a:cs typeface="Helvetica" charset="0"/>
                </a:rPr>
                <a:t>LEVERAGE</a:t>
              </a:r>
            </a:p>
            <a:p>
              <a:endParaRPr lang="en-US" dirty="0"/>
            </a:p>
          </p:txBody>
        </p:sp>
      </p:grpSp>
      <p:grpSp>
        <p:nvGrpSpPr>
          <p:cNvPr id="36" name="Group 35"/>
          <p:cNvGrpSpPr/>
          <p:nvPr/>
        </p:nvGrpSpPr>
        <p:grpSpPr>
          <a:xfrm>
            <a:off x="2282780" y="68003"/>
            <a:ext cx="6318609" cy="2000191"/>
            <a:chOff x="2282780" y="68003"/>
            <a:chExt cx="6318609" cy="2000191"/>
          </a:xfrm>
        </p:grpSpPr>
        <p:sp>
          <p:nvSpPr>
            <p:cNvPr id="17" name="Rectangle 16"/>
            <p:cNvSpPr/>
            <p:nvPr/>
          </p:nvSpPr>
          <p:spPr>
            <a:xfrm>
              <a:off x="2586709" y="591045"/>
              <a:ext cx="5823761" cy="954107"/>
            </a:xfrm>
            <a:prstGeom prst="rect">
              <a:avLst/>
            </a:prstGeom>
          </p:spPr>
          <p:txBody>
            <a:bodyPr wrap="square">
              <a:spAutoFit/>
            </a:bodyPr>
            <a:lstStyle/>
            <a:p>
              <a:r>
                <a:rPr lang="en-US" sz="2800" i="1" smtClean="0"/>
                <a:t>The </a:t>
              </a:r>
              <a:r>
                <a:rPr lang="en-US" sz="2800" i="1" dirty="0" smtClean="0"/>
                <a:t>best use of private money is influencing how public money is </a:t>
              </a:r>
              <a:r>
                <a:rPr lang="en-US" sz="2800" i="1" smtClean="0"/>
                <a:t>spent.</a:t>
              </a:r>
              <a:endParaRPr lang="en-US" sz="2800" b="1" dirty="0">
                <a:solidFill>
                  <a:srgbClr val="FF0000"/>
                </a:solidFill>
              </a:endParaRPr>
            </a:p>
          </p:txBody>
        </p:sp>
        <p:sp>
          <p:nvSpPr>
            <p:cNvPr id="23" name="TextBox 22"/>
            <p:cNvSpPr txBox="1"/>
            <p:nvPr/>
          </p:nvSpPr>
          <p:spPr>
            <a:xfrm>
              <a:off x="2282780" y="68003"/>
              <a:ext cx="607859" cy="1200329"/>
            </a:xfrm>
            <a:prstGeom prst="rect">
              <a:avLst/>
            </a:prstGeom>
            <a:noFill/>
          </p:spPr>
          <p:txBody>
            <a:bodyPr wrap="none" rtlCol="0">
              <a:spAutoFit/>
            </a:bodyPr>
            <a:lstStyle/>
            <a:p>
              <a:r>
                <a:rPr lang="en-US" sz="7200" dirty="0" smtClean="0">
                  <a:latin typeface="Arial Rounded MT Bold" charset="0"/>
                  <a:ea typeface="Arial Rounded MT Bold" charset="0"/>
                  <a:cs typeface="Arial Rounded MT Bold" charset="0"/>
                </a:rPr>
                <a:t>“</a:t>
              </a:r>
              <a:endParaRPr lang="en-US" dirty="0">
                <a:latin typeface="Arial Rounded MT Bold" charset="0"/>
                <a:ea typeface="Arial Rounded MT Bold" charset="0"/>
                <a:cs typeface="Arial Rounded MT Bold" charset="0"/>
              </a:endParaRPr>
            </a:p>
          </p:txBody>
        </p:sp>
        <p:sp>
          <p:nvSpPr>
            <p:cNvPr id="24" name="TextBox 23"/>
            <p:cNvSpPr txBox="1"/>
            <p:nvPr/>
          </p:nvSpPr>
          <p:spPr>
            <a:xfrm rot="10800000">
              <a:off x="7993530" y="867865"/>
              <a:ext cx="607859" cy="1200329"/>
            </a:xfrm>
            <a:prstGeom prst="rect">
              <a:avLst/>
            </a:prstGeom>
            <a:noFill/>
          </p:spPr>
          <p:txBody>
            <a:bodyPr wrap="none" rtlCol="0">
              <a:spAutoFit/>
            </a:bodyPr>
            <a:lstStyle/>
            <a:p>
              <a:r>
                <a:rPr lang="en-US" sz="7200" dirty="0" smtClean="0">
                  <a:latin typeface="Arial Rounded MT Bold" charset="0"/>
                  <a:ea typeface="Arial Rounded MT Bold" charset="0"/>
                  <a:cs typeface="Arial Rounded MT Bold" charset="0"/>
                </a:rPr>
                <a:t>“</a:t>
              </a:r>
              <a:endParaRPr lang="en-US" dirty="0">
                <a:latin typeface="Arial Rounded MT Bold" charset="0"/>
                <a:ea typeface="Arial Rounded MT Bold" charset="0"/>
                <a:cs typeface="Arial Rounded MT Bold" charset="0"/>
              </a:endParaRPr>
            </a:p>
          </p:txBody>
        </p:sp>
      </p:grpSp>
      <p:cxnSp>
        <p:nvCxnSpPr>
          <p:cNvPr id="26" name="Straight Connector 25"/>
          <p:cNvCxnSpPr/>
          <p:nvPr/>
        </p:nvCxnSpPr>
        <p:spPr>
          <a:xfrm>
            <a:off x="5498589" y="2270927"/>
            <a:ext cx="0" cy="3799679"/>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957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500"/>
                                        <p:tgtEl>
                                          <p:spTgt spid="2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1"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animBg="1"/>
      <p:bldP spid="14" grpId="0"/>
      <p:bldP spid="15" grpId="0"/>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4936" y="365126"/>
            <a:ext cx="6490413" cy="1325563"/>
          </a:xfrm>
        </p:spPr>
        <p:txBody>
          <a:bodyPr/>
          <a:lstStyle/>
          <a:p>
            <a:r>
              <a:rPr lang="en-US" dirty="0" smtClean="0"/>
              <a:t>The SA education system</a:t>
            </a:r>
            <a:endParaRPr lang="en-US" dirty="0"/>
          </a:p>
        </p:txBody>
      </p:sp>
      <p:sp>
        <p:nvSpPr>
          <p:cNvPr id="3" name="Content Placeholder 2"/>
          <p:cNvSpPr>
            <a:spLocks noGrp="1"/>
          </p:cNvSpPr>
          <p:nvPr>
            <p:ph idx="1"/>
          </p:nvPr>
        </p:nvSpPr>
        <p:spPr>
          <a:xfrm>
            <a:off x="628649" y="2097104"/>
            <a:ext cx="7886700" cy="4174122"/>
          </a:xfrm>
        </p:spPr>
        <p:txBody>
          <a:bodyPr>
            <a:normAutofit fontScale="77500" lnSpcReduction="20000"/>
          </a:bodyPr>
          <a:lstStyle/>
          <a:p>
            <a:pPr>
              <a:lnSpc>
                <a:spcPct val="170000"/>
              </a:lnSpc>
              <a:buFont typeface="Arial" charset="0"/>
              <a:buChar char="•"/>
            </a:pPr>
            <a:r>
              <a:rPr lang="en-US" sz="4000" dirty="0" smtClean="0"/>
              <a:t>12 million </a:t>
            </a:r>
            <a:r>
              <a:rPr lang="en-US" sz="4000" b="1" dirty="0" smtClean="0"/>
              <a:t>learners</a:t>
            </a:r>
          </a:p>
          <a:p>
            <a:pPr>
              <a:lnSpc>
                <a:spcPct val="170000"/>
              </a:lnSpc>
              <a:buFont typeface="Arial" charset="0"/>
              <a:buChar char="•"/>
            </a:pPr>
            <a:r>
              <a:rPr lang="en-US" sz="4000" dirty="0" smtClean="0"/>
              <a:t>400,000 </a:t>
            </a:r>
            <a:r>
              <a:rPr lang="en-US" sz="4000" b="1" dirty="0" smtClean="0"/>
              <a:t>teachers </a:t>
            </a:r>
          </a:p>
          <a:p>
            <a:pPr>
              <a:lnSpc>
                <a:spcPct val="170000"/>
              </a:lnSpc>
              <a:buFont typeface="Arial" charset="0"/>
              <a:buChar char="•"/>
            </a:pPr>
            <a:r>
              <a:rPr lang="en-US" sz="4000" dirty="0" smtClean="0"/>
              <a:t>24,000 </a:t>
            </a:r>
            <a:r>
              <a:rPr lang="en-US" sz="4000" b="1" dirty="0" smtClean="0"/>
              <a:t>schools</a:t>
            </a:r>
          </a:p>
          <a:p>
            <a:pPr lvl="1">
              <a:lnSpc>
                <a:spcPct val="170000"/>
              </a:lnSpc>
              <a:buFont typeface="Arial" charset="0"/>
              <a:buChar char="•"/>
            </a:pPr>
            <a:r>
              <a:rPr lang="en-US" sz="3600" dirty="0" smtClean="0"/>
              <a:t>96% children are in public schools </a:t>
            </a:r>
          </a:p>
          <a:p>
            <a:pPr lvl="1">
              <a:lnSpc>
                <a:spcPct val="170000"/>
              </a:lnSpc>
              <a:buFont typeface="Arial" charset="0"/>
              <a:buChar char="•"/>
            </a:pPr>
            <a:r>
              <a:rPr lang="en-US" sz="3600" dirty="0" smtClean="0"/>
              <a:t>75%+ are in no-fee schools</a:t>
            </a:r>
            <a:endParaRPr lang="en-US" sz="3600" dirty="0"/>
          </a:p>
        </p:txBody>
      </p:sp>
      <p:grpSp>
        <p:nvGrpSpPr>
          <p:cNvPr id="4" name="Group 3"/>
          <p:cNvGrpSpPr/>
          <p:nvPr/>
        </p:nvGrpSpPr>
        <p:grpSpPr>
          <a:xfrm>
            <a:off x="-28428" y="0"/>
            <a:ext cx="1728634" cy="1853107"/>
            <a:chOff x="3094787" y="2049863"/>
            <a:chExt cx="1728634" cy="1853107"/>
          </a:xfrm>
        </p:grpSpPr>
        <p:sp>
          <p:nvSpPr>
            <p:cNvPr id="5" name="Rectangle 4"/>
            <p:cNvSpPr/>
            <p:nvPr/>
          </p:nvSpPr>
          <p:spPr>
            <a:xfrm>
              <a:off x="3094787" y="2049863"/>
              <a:ext cx="1728634" cy="1853107"/>
            </a:xfrm>
            <a:prstGeom prst="rect">
              <a:avLst/>
            </a:prstGeom>
            <a:solidFill>
              <a:srgbClr val="FFE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13699"/>
            <a:stretch/>
          </p:blipFill>
          <p:spPr>
            <a:xfrm>
              <a:off x="3419518" y="2293860"/>
              <a:ext cx="1079172" cy="931329"/>
            </a:xfrm>
            <a:prstGeom prst="rect">
              <a:avLst/>
            </a:prstGeom>
          </p:spPr>
        </p:pic>
        <p:sp>
          <p:nvSpPr>
            <p:cNvPr id="7" name="TextBox 6"/>
            <p:cNvSpPr txBox="1"/>
            <p:nvPr/>
          </p:nvSpPr>
          <p:spPr>
            <a:xfrm>
              <a:off x="3343422" y="3318195"/>
              <a:ext cx="1188806" cy="584775"/>
            </a:xfrm>
            <a:prstGeom prst="rect">
              <a:avLst/>
            </a:prstGeom>
            <a:noFill/>
          </p:spPr>
          <p:txBody>
            <a:bodyPr wrap="square" rtlCol="0">
              <a:spAutoFit/>
            </a:bodyPr>
            <a:lstStyle/>
            <a:p>
              <a:r>
                <a:rPr lang="en-US" sz="1400" b="1" dirty="0" smtClean="0">
                  <a:solidFill>
                    <a:schemeClr val="tx1"/>
                  </a:solidFill>
                  <a:latin typeface="Helvetica" charset="0"/>
                  <a:ea typeface="Helvetica" charset="0"/>
                  <a:cs typeface="Helvetica" charset="0"/>
                </a:rPr>
                <a:t>LEVERAGE</a:t>
              </a:r>
            </a:p>
            <a:p>
              <a:endParaRPr lang="en-US" dirty="0"/>
            </a:p>
          </p:txBody>
        </p:sp>
      </p:grpSp>
      <p:sp>
        <p:nvSpPr>
          <p:cNvPr id="8" name="TextBox 7"/>
          <p:cNvSpPr txBox="1"/>
          <p:nvPr/>
        </p:nvSpPr>
        <p:spPr>
          <a:xfrm>
            <a:off x="5157847" y="2430623"/>
            <a:ext cx="2638615" cy="1569660"/>
          </a:xfrm>
          <a:prstGeom prst="rect">
            <a:avLst/>
          </a:prstGeom>
          <a:solidFill>
            <a:srgbClr val="00B0F0"/>
          </a:solidFill>
        </p:spPr>
        <p:txBody>
          <a:bodyPr wrap="square" rtlCol="0">
            <a:spAutoFit/>
          </a:bodyPr>
          <a:lstStyle/>
          <a:p>
            <a:r>
              <a:rPr lang="en-US" sz="2400" dirty="0" smtClean="0"/>
              <a:t>How many children are we impacting with our investments?</a:t>
            </a:r>
            <a:endParaRPr lang="en-US" sz="2400" dirty="0"/>
          </a:p>
        </p:txBody>
      </p:sp>
    </p:spTree>
    <p:extLst>
      <p:ext uri="{BB962C8B-B14F-4D97-AF65-F5344CB8AC3E}">
        <p14:creationId xmlns:p14="http://schemas.microsoft.com/office/powerpoint/2010/main" val="1492460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0"/>
            <a:ext cx="1728634" cy="1865369"/>
            <a:chOff x="5405802" y="2021014"/>
            <a:chExt cx="1728634" cy="1865369"/>
          </a:xfrm>
        </p:grpSpPr>
        <p:sp>
          <p:nvSpPr>
            <p:cNvPr id="6" name="Rectangle 5"/>
            <p:cNvSpPr/>
            <p:nvPr/>
          </p:nvSpPr>
          <p:spPr>
            <a:xfrm>
              <a:off x="5405802" y="2021014"/>
              <a:ext cx="1728634" cy="1865369"/>
            </a:xfrm>
            <a:prstGeom prst="rect">
              <a:avLst/>
            </a:prstGeom>
            <a:solidFill>
              <a:srgbClr val="FFE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b="14578"/>
            <a:stretch/>
          </p:blipFill>
          <p:spPr>
            <a:xfrm>
              <a:off x="5720496" y="2263851"/>
              <a:ext cx="1146676" cy="979504"/>
            </a:xfrm>
            <a:prstGeom prst="rect">
              <a:avLst/>
            </a:prstGeom>
          </p:spPr>
        </p:pic>
        <p:sp>
          <p:nvSpPr>
            <p:cNvPr id="8" name="TextBox 7"/>
            <p:cNvSpPr txBox="1"/>
            <p:nvPr/>
          </p:nvSpPr>
          <p:spPr>
            <a:xfrm>
              <a:off x="5673065" y="3301608"/>
              <a:ext cx="1194107" cy="584775"/>
            </a:xfrm>
            <a:prstGeom prst="rect">
              <a:avLst/>
            </a:prstGeom>
            <a:noFill/>
          </p:spPr>
          <p:txBody>
            <a:bodyPr wrap="square" rtlCol="0">
              <a:spAutoFit/>
            </a:bodyPr>
            <a:lstStyle/>
            <a:p>
              <a:r>
                <a:rPr lang="en-US" sz="1400" b="1" dirty="0" smtClean="0">
                  <a:solidFill>
                    <a:schemeClr val="tx1"/>
                  </a:solidFill>
                  <a:latin typeface="Helvetica" charset="0"/>
                  <a:ea typeface="Helvetica" charset="0"/>
                  <a:cs typeface="Helvetica" charset="0"/>
                </a:rPr>
                <a:t>PRIORITISE</a:t>
              </a:r>
            </a:p>
            <a:p>
              <a:endParaRPr lang="en-US" dirty="0"/>
            </a:p>
          </p:txBody>
        </p:sp>
      </p:grpSp>
      <p:sp>
        <p:nvSpPr>
          <p:cNvPr id="9" name="Rectangle 8"/>
          <p:cNvSpPr/>
          <p:nvPr/>
        </p:nvSpPr>
        <p:spPr>
          <a:xfrm>
            <a:off x="2586709" y="591045"/>
            <a:ext cx="5823761" cy="954107"/>
          </a:xfrm>
          <a:prstGeom prst="rect">
            <a:avLst/>
          </a:prstGeom>
        </p:spPr>
        <p:txBody>
          <a:bodyPr wrap="square">
            <a:spAutoFit/>
          </a:bodyPr>
          <a:lstStyle/>
          <a:p>
            <a:r>
              <a:rPr lang="en-US" sz="2800" i="1" dirty="0" smtClean="0"/>
              <a:t>What is the </a:t>
            </a:r>
            <a:r>
              <a:rPr lang="en-US" sz="2800" b="1" i="1" dirty="0" smtClean="0"/>
              <a:t>binding constraint </a:t>
            </a:r>
            <a:r>
              <a:rPr lang="en-US" sz="2800" i="1" dirty="0" smtClean="0"/>
              <a:t>to progress in this area?</a:t>
            </a:r>
            <a:endParaRPr lang="en-US" sz="2800" b="1" dirty="0">
              <a:solidFill>
                <a:srgbClr val="FF0000"/>
              </a:solidFill>
            </a:endParaRPr>
          </a:p>
        </p:txBody>
      </p:sp>
      <p:sp>
        <p:nvSpPr>
          <p:cNvPr id="10" name="TextBox 9"/>
          <p:cNvSpPr txBox="1"/>
          <p:nvPr/>
        </p:nvSpPr>
        <p:spPr>
          <a:xfrm>
            <a:off x="2282780" y="68003"/>
            <a:ext cx="607859" cy="1200329"/>
          </a:xfrm>
          <a:prstGeom prst="rect">
            <a:avLst/>
          </a:prstGeom>
          <a:noFill/>
        </p:spPr>
        <p:txBody>
          <a:bodyPr wrap="none" rtlCol="0">
            <a:spAutoFit/>
          </a:bodyPr>
          <a:lstStyle/>
          <a:p>
            <a:r>
              <a:rPr lang="en-US" sz="7200" dirty="0" smtClean="0">
                <a:latin typeface="Arial Rounded MT Bold" charset="0"/>
                <a:ea typeface="Arial Rounded MT Bold" charset="0"/>
                <a:cs typeface="Arial Rounded MT Bold" charset="0"/>
              </a:rPr>
              <a:t>“</a:t>
            </a:r>
            <a:endParaRPr lang="en-US" dirty="0">
              <a:latin typeface="Arial Rounded MT Bold" charset="0"/>
              <a:ea typeface="Arial Rounded MT Bold" charset="0"/>
              <a:cs typeface="Arial Rounded MT Bold" charset="0"/>
            </a:endParaRPr>
          </a:p>
        </p:txBody>
      </p:sp>
      <p:sp>
        <p:nvSpPr>
          <p:cNvPr id="11" name="TextBox 10"/>
          <p:cNvSpPr txBox="1"/>
          <p:nvPr/>
        </p:nvSpPr>
        <p:spPr>
          <a:xfrm rot="10800000">
            <a:off x="5784719" y="680429"/>
            <a:ext cx="607859" cy="1200329"/>
          </a:xfrm>
          <a:prstGeom prst="rect">
            <a:avLst/>
          </a:prstGeom>
          <a:noFill/>
        </p:spPr>
        <p:txBody>
          <a:bodyPr wrap="none" rtlCol="0">
            <a:spAutoFit/>
          </a:bodyPr>
          <a:lstStyle/>
          <a:p>
            <a:r>
              <a:rPr lang="en-US" sz="7200" dirty="0" smtClean="0">
                <a:latin typeface="Arial Rounded MT Bold" charset="0"/>
                <a:ea typeface="Arial Rounded MT Bold" charset="0"/>
                <a:cs typeface="Arial Rounded MT Bold" charset="0"/>
              </a:rPr>
              <a:t>“</a:t>
            </a:r>
            <a:endParaRPr lang="en-US" dirty="0">
              <a:latin typeface="Arial Rounded MT Bold" charset="0"/>
              <a:ea typeface="Arial Rounded MT Bold" charset="0"/>
              <a:cs typeface="Arial Rounded MT Bold" charset="0"/>
            </a:endParaRPr>
          </a:p>
        </p:txBody>
      </p:sp>
      <p:sp>
        <p:nvSpPr>
          <p:cNvPr id="2" name="Rectangle 1"/>
          <p:cNvSpPr/>
          <p:nvPr/>
        </p:nvSpPr>
        <p:spPr>
          <a:xfrm>
            <a:off x="3238766" y="2594057"/>
            <a:ext cx="5171704" cy="2846933"/>
          </a:xfrm>
          <a:prstGeom prst="rect">
            <a:avLst/>
          </a:prstGeom>
        </p:spPr>
        <p:txBody>
          <a:bodyPr wrap="square">
            <a:spAutoFit/>
          </a:bodyPr>
          <a:lstStyle/>
          <a:p>
            <a:pPr algn="just">
              <a:lnSpc>
                <a:spcPts val="2400"/>
              </a:lnSpc>
              <a:spcAft>
                <a:spcPts val="600"/>
              </a:spcAft>
            </a:pPr>
            <a:r>
              <a:rPr lang="en-GB" sz="2000" dirty="0" smtClean="0">
                <a:latin typeface="Helvetica" charset="0"/>
                <a:ea typeface="Helvetica" charset="0"/>
                <a:cs typeface="Helvetica" charset="0"/>
              </a:rPr>
              <a:t>“The binding constraints approach is based on the idea that </a:t>
            </a:r>
            <a:r>
              <a:rPr lang="en-GB" sz="2000" b="1" dirty="0" smtClean="0">
                <a:latin typeface="Helvetica" charset="0"/>
                <a:ea typeface="Helvetica" charset="0"/>
                <a:cs typeface="Helvetica" charset="0"/>
              </a:rPr>
              <a:t>not all constraints bind equally</a:t>
            </a:r>
            <a:r>
              <a:rPr lang="en-GB" sz="2000" dirty="0" smtClean="0">
                <a:latin typeface="Helvetica" charset="0"/>
                <a:ea typeface="Helvetica" charset="0"/>
                <a:cs typeface="Helvetica" charset="0"/>
              </a:rPr>
              <a:t>, and that a sensible and practical strategy consists of identifying the most serious constraints at work</a:t>
            </a:r>
            <a:r>
              <a:rPr lang="en-US" sz="2000" dirty="0" smtClean="0">
                <a:latin typeface="Helvetica" charset="0"/>
                <a:ea typeface="Helvetica" charset="0"/>
                <a:cs typeface="Helvetica" charset="0"/>
              </a:rPr>
              <a:t>” </a:t>
            </a:r>
          </a:p>
          <a:p>
            <a:pPr algn="just"/>
            <a:endParaRPr lang="en-US" sz="2000" dirty="0" smtClean="0">
              <a:latin typeface="Helvetica" charset="0"/>
              <a:ea typeface="Helvetica" charset="0"/>
              <a:cs typeface="Helvetica" charset="0"/>
            </a:endParaRPr>
          </a:p>
          <a:p>
            <a:pPr algn="just"/>
            <a:endParaRPr lang="en-US" sz="2000" dirty="0" smtClean="0">
              <a:latin typeface="Helvetica" charset="0"/>
              <a:ea typeface="Helvetica" charset="0"/>
              <a:cs typeface="Helvetica" charset="0"/>
            </a:endParaRPr>
          </a:p>
          <a:p>
            <a:endParaRPr lang="en-US" dirty="0" smtClean="0">
              <a:latin typeface="Helvetica" charset="0"/>
              <a:ea typeface="Helvetica" charset="0"/>
              <a:cs typeface="Helvetica" charset="0"/>
            </a:endParaRPr>
          </a:p>
          <a:p>
            <a:pPr algn="ctr"/>
            <a:r>
              <a:rPr lang="en-US" sz="1600" dirty="0" smtClean="0">
                <a:latin typeface="Helvetica" charset="0"/>
                <a:ea typeface="Helvetica" charset="0"/>
                <a:cs typeface="Helvetica" charset="0"/>
              </a:rPr>
              <a:t>- Professor Dani </a:t>
            </a:r>
            <a:r>
              <a:rPr lang="en-US" sz="1600" dirty="0" err="1" smtClean="0">
                <a:latin typeface="Helvetica" charset="0"/>
                <a:ea typeface="Helvetica" charset="0"/>
                <a:cs typeface="Helvetica" charset="0"/>
              </a:rPr>
              <a:t>Rodrik</a:t>
            </a:r>
            <a:r>
              <a:rPr lang="en-US" sz="1600" dirty="0" smtClean="0">
                <a:latin typeface="Helvetica" charset="0"/>
                <a:ea typeface="Helvetica" charset="0"/>
                <a:cs typeface="Helvetica" charset="0"/>
              </a:rPr>
              <a:t> (2009: 6)</a:t>
            </a:r>
          </a:p>
        </p:txBody>
      </p:sp>
      <p:pic>
        <p:nvPicPr>
          <p:cNvPr id="3" name="Picture 2"/>
          <p:cNvPicPr>
            <a:picLocks noChangeAspect="1"/>
          </p:cNvPicPr>
          <p:nvPr/>
        </p:nvPicPr>
        <p:blipFill>
          <a:blip r:embed="rId3"/>
          <a:stretch>
            <a:fillRect/>
          </a:stretch>
        </p:blipFill>
        <p:spPr>
          <a:xfrm>
            <a:off x="714160" y="2437104"/>
            <a:ext cx="1872549" cy="2342167"/>
          </a:xfrm>
          <a:prstGeom prst="rect">
            <a:avLst/>
          </a:prstGeom>
        </p:spPr>
      </p:pic>
      <p:cxnSp>
        <p:nvCxnSpPr>
          <p:cNvPr id="18" name="Straight Connector 17"/>
          <p:cNvCxnSpPr/>
          <p:nvPr/>
        </p:nvCxnSpPr>
        <p:spPr>
          <a:xfrm>
            <a:off x="3586348" y="4583875"/>
            <a:ext cx="4132613" cy="1187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2186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Rectangle 4"/>
          <p:cNvSpPr/>
          <p:nvPr/>
        </p:nvSpPr>
        <p:spPr>
          <a:xfrm>
            <a:off x="4644008" y="23813"/>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 name="TextBox 2"/>
          <p:cNvSpPr txBox="1"/>
          <p:nvPr/>
        </p:nvSpPr>
        <p:spPr>
          <a:xfrm>
            <a:off x="4553118" y="1584539"/>
            <a:ext cx="4358244" cy="2831544"/>
          </a:xfrm>
          <a:prstGeom prst="rect">
            <a:avLst/>
          </a:prstGeom>
          <a:noFill/>
        </p:spPr>
        <p:txBody>
          <a:bodyPr wrap="square" rtlCol="0">
            <a:spAutoFit/>
          </a:bodyPr>
          <a:lstStyle/>
          <a:p>
            <a:pPr algn="just"/>
            <a:r>
              <a:rPr lang="en-ZA" dirty="0" smtClean="0">
                <a:latin typeface="Helvetica" charset="0"/>
                <a:ea typeface="Helvetica" charset="0"/>
                <a:cs typeface="Helvetica" charset="0"/>
              </a:rPr>
              <a:t>“The volume in the first barrel depends on the </a:t>
            </a:r>
            <a:r>
              <a:rPr lang="en-ZA" i="1" dirty="0" smtClean="0">
                <a:latin typeface="Helvetica" charset="0"/>
                <a:ea typeface="Helvetica" charset="0"/>
                <a:cs typeface="Helvetica" charset="0"/>
              </a:rPr>
              <a:t>sum</a:t>
            </a:r>
            <a:r>
              <a:rPr lang="en-ZA" dirty="0" smtClean="0">
                <a:latin typeface="Helvetica" charset="0"/>
                <a:ea typeface="Helvetica" charset="0"/>
                <a:cs typeface="Helvetica" charset="0"/>
              </a:rPr>
              <a:t> of the </a:t>
            </a:r>
            <a:r>
              <a:rPr lang="en-ZA" i="1" dirty="0" smtClean="0">
                <a:latin typeface="Helvetica" charset="0"/>
                <a:ea typeface="Helvetica" charset="0"/>
                <a:cs typeface="Helvetica" charset="0"/>
              </a:rPr>
              <a:t>width</a:t>
            </a:r>
            <a:r>
              <a:rPr lang="en-ZA" dirty="0" smtClean="0">
                <a:latin typeface="Helvetica" charset="0"/>
                <a:ea typeface="Helvetica" charset="0"/>
                <a:cs typeface="Helvetica" charset="0"/>
              </a:rPr>
              <a:t> of all slabs. Increasing the width of any slab will increase the volume of the barrel. So a strategy on improving anything you can, when you can, while you can, would be effective.”</a:t>
            </a:r>
          </a:p>
          <a:p>
            <a:endParaRPr lang="en-ZA" dirty="0">
              <a:latin typeface="Helvetica" charset="0"/>
              <a:ea typeface="Helvetica" charset="0"/>
              <a:cs typeface="Helvetica" charset="0"/>
            </a:endParaRPr>
          </a:p>
          <a:p>
            <a:pPr algn="r"/>
            <a:r>
              <a:rPr lang="en-ZA" sz="1400" b="1" dirty="0" smtClean="0">
                <a:latin typeface="Helvetica" charset="0"/>
                <a:ea typeface="Helvetica" charset="0"/>
                <a:cs typeface="Helvetica" charset="0"/>
              </a:rPr>
              <a:t>(</a:t>
            </a:r>
            <a:r>
              <a:rPr lang="en-ZA" sz="1400" b="1" dirty="0" err="1" smtClean="0">
                <a:latin typeface="Helvetica" charset="0"/>
                <a:ea typeface="Helvetica" charset="0"/>
                <a:cs typeface="Helvetica" charset="0"/>
              </a:rPr>
              <a:t>Hausmann</a:t>
            </a:r>
            <a:r>
              <a:rPr lang="en-ZA" sz="1400" b="1" dirty="0" smtClean="0">
                <a:latin typeface="Helvetica" charset="0"/>
                <a:ea typeface="Helvetica" charset="0"/>
                <a:cs typeface="Helvetica" charset="0"/>
              </a:rPr>
              <a:t>, Klinger, &amp; Wagner, 2008, p. 17).</a:t>
            </a:r>
          </a:p>
          <a:p>
            <a:endParaRPr lang="en-US" dirty="0">
              <a:latin typeface="Helvetica" charset="0"/>
              <a:ea typeface="Helvetica" charset="0"/>
              <a:cs typeface="Helvetica" charset="0"/>
            </a:endParaRPr>
          </a:p>
        </p:txBody>
      </p:sp>
    </p:spTree>
    <p:extLst>
      <p:ext uri="{BB962C8B-B14F-4D97-AF65-F5344CB8AC3E}">
        <p14:creationId xmlns:p14="http://schemas.microsoft.com/office/powerpoint/2010/main" val="17370328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Rectangle 2"/>
          <p:cNvSpPr/>
          <p:nvPr/>
        </p:nvSpPr>
        <p:spPr>
          <a:xfrm>
            <a:off x="178183" y="1992194"/>
            <a:ext cx="4144435" cy="3077766"/>
          </a:xfrm>
          <a:prstGeom prst="rect">
            <a:avLst/>
          </a:prstGeom>
        </p:spPr>
        <p:txBody>
          <a:bodyPr wrap="square">
            <a:spAutoFit/>
          </a:bodyPr>
          <a:lstStyle/>
          <a:p>
            <a:pPr algn="just"/>
            <a:r>
              <a:rPr lang="en-ZA" dirty="0" smtClean="0">
                <a:latin typeface="Helvetica" charset="0"/>
                <a:ea typeface="Helvetica" charset="0"/>
                <a:cs typeface="Helvetica" charset="0"/>
              </a:rPr>
              <a:t>“The volume in the second barrel is determined by the </a:t>
            </a:r>
            <a:r>
              <a:rPr lang="en-ZA" i="1" dirty="0" smtClean="0">
                <a:latin typeface="Helvetica" charset="0"/>
                <a:ea typeface="Helvetica" charset="0"/>
                <a:cs typeface="Helvetica" charset="0"/>
              </a:rPr>
              <a:t>length </a:t>
            </a:r>
            <a:r>
              <a:rPr lang="en-ZA" dirty="0" smtClean="0">
                <a:latin typeface="Helvetica" charset="0"/>
                <a:ea typeface="Helvetica" charset="0"/>
                <a:cs typeface="Helvetica" charset="0"/>
              </a:rPr>
              <a:t>of the </a:t>
            </a:r>
            <a:r>
              <a:rPr lang="en-ZA" i="1" dirty="0" smtClean="0">
                <a:latin typeface="Helvetica" charset="0"/>
                <a:ea typeface="Helvetica" charset="0"/>
                <a:cs typeface="Helvetica" charset="0"/>
              </a:rPr>
              <a:t>shortest </a:t>
            </a:r>
            <a:r>
              <a:rPr lang="en-ZA" dirty="0" smtClean="0">
                <a:latin typeface="Helvetica" charset="0"/>
                <a:ea typeface="Helvetica" charset="0"/>
                <a:cs typeface="Helvetica" charset="0"/>
              </a:rPr>
              <a:t>slab. Two implications of the second barrel are that the impact of a change in a slab on the volume of the barrel depends on whether it is the binding constraint or not. If not, the impact is zero”</a:t>
            </a:r>
          </a:p>
          <a:p>
            <a:pPr algn="just"/>
            <a:endParaRPr lang="en-ZA" dirty="0">
              <a:latin typeface="Helvetica" charset="0"/>
              <a:ea typeface="Helvetica" charset="0"/>
              <a:cs typeface="Helvetica" charset="0"/>
            </a:endParaRPr>
          </a:p>
          <a:p>
            <a:pPr algn="just"/>
            <a:r>
              <a:rPr lang="en-ZA" sz="1400" b="1" dirty="0" smtClean="0">
                <a:latin typeface="Helvetica" charset="0"/>
                <a:ea typeface="Helvetica" charset="0"/>
                <a:cs typeface="Helvetica" charset="0"/>
              </a:rPr>
              <a:t>(</a:t>
            </a:r>
            <a:r>
              <a:rPr lang="en-ZA" sz="1400" b="1" dirty="0" err="1" smtClean="0">
                <a:latin typeface="Helvetica" charset="0"/>
                <a:ea typeface="Helvetica" charset="0"/>
                <a:cs typeface="Helvetica" charset="0"/>
              </a:rPr>
              <a:t>Hausmann</a:t>
            </a:r>
            <a:r>
              <a:rPr lang="en-ZA" sz="1400" b="1" dirty="0" smtClean="0">
                <a:latin typeface="Helvetica" charset="0"/>
                <a:ea typeface="Helvetica" charset="0"/>
                <a:cs typeface="Helvetica" charset="0"/>
              </a:rPr>
              <a:t>, Klinger, &amp; Wagner, 2008, p. 17).</a:t>
            </a:r>
          </a:p>
          <a:p>
            <a:pPr algn="just"/>
            <a:endParaRPr lang="en-US" dirty="0">
              <a:latin typeface="Helvetica" charset="0"/>
              <a:ea typeface="Helvetica" charset="0"/>
              <a:cs typeface="Helvetica" charset="0"/>
            </a:endParaRPr>
          </a:p>
        </p:txBody>
      </p:sp>
    </p:spTree>
    <p:extLst>
      <p:ext uri="{BB962C8B-B14F-4D97-AF65-F5344CB8AC3E}">
        <p14:creationId xmlns:p14="http://schemas.microsoft.com/office/powerpoint/2010/main" val="17399921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20880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2282780" y="2578637"/>
            <a:ext cx="4474317" cy="3362517"/>
            <a:chOff x="2496787" y="2222378"/>
            <a:chExt cx="4474317" cy="3362517"/>
          </a:xfrm>
        </p:grpSpPr>
        <p:sp>
          <p:nvSpPr>
            <p:cNvPr id="13" name="Oval 12"/>
            <p:cNvSpPr/>
            <p:nvPr/>
          </p:nvSpPr>
          <p:spPr>
            <a:xfrm>
              <a:off x="2996252" y="3001799"/>
              <a:ext cx="2323893" cy="2270845"/>
            </a:xfrm>
            <a:prstGeom prst="ellipse">
              <a:avLst/>
            </a:prstGeom>
            <a:solidFill>
              <a:srgbClr val="FF77A5"/>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00" dirty="0">
                <a:latin typeface="Helvetica" charset="0"/>
                <a:ea typeface="Helvetica" charset="0"/>
                <a:cs typeface="Helvetica" charset="0"/>
              </a:endParaRPr>
            </a:p>
          </p:txBody>
        </p:sp>
        <p:pic>
          <p:nvPicPr>
            <p:cNvPr id="12" name="Picture 11"/>
            <p:cNvPicPr>
              <a:picLocks noChangeAspect="1"/>
            </p:cNvPicPr>
            <p:nvPr/>
          </p:nvPicPr>
          <p:blipFill rotWithShape="1">
            <a:blip r:embed="rId2">
              <a:extLst>
                <a:ext uri="{28A0092B-C50C-407E-A947-70E740481C1C}">
                  <a14:useLocalDpi xmlns:a14="http://schemas.microsoft.com/office/drawing/2010/main" val="0"/>
                </a:ext>
              </a:extLst>
            </a:blip>
            <a:srcRect b="24848"/>
            <a:stretch/>
          </p:blipFill>
          <p:spPr>
            <a:xfrm>
              <a:off x="2496787" y="2222378"/>
              <a:ext cx="4474317" cy="3362517"/>
            </a:xfrm>
            <a:prstGeom prst="rect">
              <a:avLst/>
            </a:prstGeom>
          </p:spPr>
        </p:pic>
      </p:grpSp>
      <p:grpSp>
        <p:nvGrpSpPr>
          <p:cNvPr id="5" name="Group 4"/>
          <p:cNvGrpSpPr/>
          <p:nvPr/>
        </p:nvGrpSpPr>
        <p:grpSpPr>
          <a:xfrm>
            <a:off x="0" y="0"/>
            <a:ext cx="1728634" cy="1865369"/>
            <a:chOff x="5405802" y="2021014"/>
            <a:chExt cx="1728634" cy="1865369"/>
          </a:xfrm>
        </p:grpSpPr>
        <p:sp>
          <p:nvSpPr>
            <p:cNvPr id="6" name="Rectangle 5"/>
            <p:cNvSpPr/>
            <p:nvPr/>
          </p:nvSpPr>
          <p:spPr>
            <a:xfrm>
              <a:off x="5405802" y="2021014"/>
              <a:ext cx="1728634" cy="1865369"/>
            </a:xfrm>
            <a:prstGeom prst="rect">
              <a:avLst/>
            </a:prstGeom>
            <a:solidFill>
              <a:srgbClr val="FFE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b="14578"/>
            <a:stretch/>
          </p:blipFill>
          <p:spPr>
            <a:xfrm>
              <a:off x="5720496" y="2263851"/>
              <a:ext cx="1146676" cy="979504"/>
            </a:xfrm>
            <a:prstGeom prst="rect">
              <a:avLst/>
            </a:prstGeom>
          </p:spPr>
        </p:pic>
        <p:sp>
          <p:nvSpPr>
            <p:cNvPr id="8" name="TextBox 7"/>
            <p:cNvSpPr txBox="1"/>
            <p:nvPr/>
          </p:nvSpPr>
          <p:spPr>
            <a:xfrm>
              <a:off x="5673065" y="3301608"/>
              <a:ext cx="1194107" cy="584775"/>
            </a:xfrm>
            <a:prstGeom prst="rect">
              <a:avLst/>
            </a:prstGeom>
            <a:noFill/>
          </p:spPr>
          <p:txBody>
            <a:bodyPr wrap="square" rtlCol="0">
              <a:spAutoFit/>
            </a:bodyPr>
            <a:lstStyle/>
            <a:p>
              <a:r>
                <a:rPr lang="en-US" sz="1400" b="1" dirty="0" smtClean="0">
                  <a:solidFill>
                    <a:schemeClr val="tx1"/>
                  </a:solidFill>
                  <a:latin typeface="Helvetica" charset="0"/>
                  <a:ea typeface="Helvetica" charset="0"/>
                  <a:cs typeface="Helvetica" charset="0"/>
                </a:rPr>
                <a:t>PRIORITISE</a:t>
              </a:r>
            </a:p>
            <a:p>
              <a:endParaRPr lang="en-US" dirty="0"/>
            </a:p>
          </p:txBody>
        </p:sp>
      </p:grpSp>
      <p:sp>
        <p:nvSpPr>
          <p:cNvPr id="9" name="Rectangle 8"/>
          <p:cNvSpPr/>
          <p:nvPr/>
        </p:nvSpPr>
        <p:spPr>
          <a:xfrm>
            <a:off x="2586709" y="591045"/>
            <a:ext cx="5823761" cy="954107"/>
          </a:xfrm>
          <a:prstGeom prst="rect">
            <a:avLst/>
          </a:prstGeom>
        </p:spPr>
        <p:txBody>
          <a:bodyPr wrap="square">
            <a:spAutoFit/>
          </a:bodyPr>
          <a:lstStyle/>
          <a:p>
            <a:r>
              <a:rPr lang="en-US" sz="2800" i="1" dirty="0" smtClean="0"/>
              <a:t>What is the </a:t>
            </a:r>
            <a:r>
              <a:rPr lang="en-US" sz="2800" b="1" i="1" dirty="0" smtClean="0"/>
              <a:t>binding constraint </a:t>
            </a:r>
            <a:r>
              <a:rPr lang="en-US" sz="2800" i="1" dirty="0" smtClean="0"/>
              <a:t>to progress in this area?</a:t>
            </a:r>
            <a:endParaRPr lang="en-US" sz="2800" b="1" dirty="0">
              <a:solidFill>
                <a:srgbClr val="FF0000"/>
              </a:solidFill>
            </a:endParaRPr>
          </a:p>
        </p:txBody>
      </p:sp>
      <p:sp>
        <p:nvSpPr>
          <p:cNvPr id="10" name="TextBox 9"/>
          <p:cNvSpPr txBox="1"/>
          <p:nvPr/>
        </p:nvSpPr>
        <p:spPr>
          <a:xfrm>
            <a:off x="2282780" y="68003"/>
            <a:ext cx="607859" cy="1200329"/>
          </a:xfrm>
          <a:prstGeom prst="rect">
            <a:avLst/>
          </a:prstGeom>
          <a:noFill/>
        </p:spPr>
        <p:txBody>
          <a:bodyPr wrap="none" rtlCol="0">
            <a:spAutoFit/>
          </a:bodyPr>
          <a:lstStyle/>
          <a:p>
            <a:r>
              <a:rPr lang="en-US" sz="7200" dirty="0" smtClean="0">
                <a:latin typeface="Arial Rounded MT Bold" charset="0"/>
                <a:ea typeface="Arial Rounded MT Bold" charset="0"/>
                <a:cs typeface="Arial Rounded MT Bold" charset="0"/>
              </a:rPr>
              <a:t>“</a:t>
            </a:r>
            <a:endParaRPr lang="en-US" dirty="0">
              <a:latin typeface="Arial Rounded MT Bold" charset="0"/>
              <a:ea typeface="Arial Rounded MT Bold" charset="0"/>
              <a:cs typeface="Arial Rounded MT Bold" charset="0"/>
            </a:endParaRPr>
          </a:p>
        </p:txBody>
      </p:sp>
      <p:sp>
        <p:nvSpPr>
          <p:cNvPr id="11" name="TextBox 10"/>
          <p:cNvSpPr txBox="1"/>
          <p:nvPr/>
        </p:nvSpPr>
        <p:spPr>
          <a:xfrm rot="10800000">
            <a:off x="5784719" y="865924"/>
            <a:ext cx="607859" cy="1200329"/>
          </a:xfrm>
          <a:prstGeom prst="rect">
            <a:avLst/>
          </a:prstGeom>
          <a:noFill/>
        </p:spPr>
        <p:txBody>
          <a:bodyPr wrap="none" rtlCol="0">
            <a:spAutoFit/>
          </a:bodyPr>
          <a:lstStyle/>
          <a:p>
            <a:r>
              <a:rPr lang="en-US" sz="7200" dirty="0" smtClean="0">
                <a:latin typeface="Arial Rounded MT Bold" charset="0"/>
                <a:ea typeface="Arial Rounded MT Bold" charset="0"/>
                <a:cs typeface="Arial Rounded MT Bold" charset="0"/>
              </a:rPr>
              <a:t>“</a:t>
            </a:r>
            <a:endParaRPr lang="en-US" dirty="0">
              <a:latin typeface="Arial Rounded MT Bold" charset="0"/>
              <a:ea typeface="Arial Rounded MT Bold" charset="0"/>
              <a:cs typeface="Arial Rounded MT Bold" charset="0"/>
            </a:endParaRPr>
          </a:p>
        </p:txBody>
      </p:sp>
      <p:sp>
        <p:nvSpPr>
          <p:cNvPr id="16" name="TextBox 15"/>
          <p:cNvSpPr txBox="1"/>
          <p:nvPr/>
        </p:nvSpPr>
        <p:spPr>
          <a:xfrm>
            <a:off x="237495" y="3104186"/>
            <a:ext cx="2662908" cy="523220"/>
          </a:xfrm>
          <a:prstGeom prst="rect">
            <a:avLst/>
          </a:prstGeom>
          <a:noFill/>
        </p:spPr>
        <p:txBody>
          <a:bodyPr wrap="none" rtlCol="0">
            <a:spAutoFit/>
          </a:bodyPr>
          <a:lstStyle/>
          <a:p>
            <a:r>
              <a:rPr lang="en-US" sz="2800" b="1" dirty="0" smtClean="0">
                <a:latin typeface="Helvetica" charset="0"/>
                <a:ea typeface="Helvetica" charset="0"/>
                <a:cs typeface="Helvetica" charset="0"/>
              </a:rPr>
              <a:t>Accountability</a:t>
            </a:r>
            <a:endParaRPr lang="en-US" sz="2800" b="1" dirty="0">
              <a:latin typeface="Helvetica" charset="0"/>
              <a:ea typeface="Helvetica" charset="0"/>
              <a:cs typeface="Helvetica" charset="0"/>
            </a:endParaRPr>
          </a:p>
        </p:txBody>
      </p:sp>
      <p:sp>
        <p:nvSpPr>
          <p:cNvPr id="17" name="TextBox 16"/>
          <p:cNvSpPr txBox="1"/>
          <p:nvPr/>
        </p:nvSpPr>
        <p:spPr>
          <a:xfrm>
            <a:off x="6464518" y="3181053"/>
            <a:ext cx="1685077" cy="523220"/>
          </a:xfrm>
          <a:prstGeom prst="rect">
            <a:avLst/>
          </a:prstGeom>
          <a:noFill/>
        </p:spPr>
        <p:txBody>
          <a:bodyPr wrap="none" rtlCol="0">
            <a:spAutoFit/>
          </a:bodyPr>
          <a:lstStyle/>
          <a:p>
            <a:r>
              <a:rPr lang="en-US" sz="2800" b="1" dirty="0" smtClean="0">
                <a:latin typeface="Helvetica" charset="0"/>
                <a:ea typeface="Helvetica" charset="0"/>
                <a:cs typeface="Helvetica" charset="0"/>
              </a:rPr>
              <a:t>Capacity</a:t>
            </a:r>
            <a:endParaRPr lang="en-US" sz="2800" b="1" dirty="0">
              <a:latin typeface="Helvetica" charset="0"/>
              <a:ea typeface="Helvetica" charset="0"/>
              <a:cs typeface="Helvetica" charset="0"/>
            </a:endParaRPr>
          </a:p>
        </p:txBody>
      </p:sp>
      <p:sp>
        <p:nvSpPr>
          <p:cNvPr id="19" name="TextBox 18"/>
          <p:cNvSpPr txBox="1"/>
          <p:nvPr/>
        </p:nvSpPr>
        <p:spPr>
          <a:xfrm>
            <a:off x="3680605" y="6195026"/>
            <a:ext cx="1678665" cy="400110"/>
          </a:xfrm>
          <a:prstGeom prst="rect">
            <a:avLst/>
          </a:prstGeom>
          <a:noFill/>
        </p:spPr>
        <p:txBody>
          <a:bodyPr wrap="none" rtlCol="0">
            <a:spAutoFit/>
          </a:bodyPr>
          <a:lstStyle/>
          <a:p>
            <a:r>
              <a:rPr lang="en-US" sz="2000" dirty="0" smtClean="0">
                <a:latin typeface="Helvetica" charset="0"/>
                <a:ea typeface="Helvetica" charset="0"/>
                <a:cs typeface="Helvetica" charset="0"/>
              </a:rPr>
              <a:t>Improvement</a:t>
            </a:r>
            <a:endParaRPr lang="en-US" sz="2800" dirty="0">
              <a:latin typeface="Helvetica" charset="0"/>
              <a:ea typeface="Helvetica" charset="0"/>
              <a:cs typeface="Helvetica" charset="0"/>
            </a:endParaRPr>
          </a:p>
        </p:txBody>
      </p:sp>
      <p:cxnSp>
        <p:nvCxnSpPr>
          <p:cNvPr id="21" name="Straight Arrow Connector 20"/>
          <p:cNvCxnSpPr>
            <a:stCxn id="19" idx="0"/>
          </p:cNvCxnSpPr>
          <p:nvPr/>
        </p:nvCxnSpPr>
        <p:spPr>
          <a:xfrm flipV="1">
            <a:off x="4519938" y="5765264"/>
            <a:ext cx="0" cy="4297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37495" y="3701223"/>
            <a:ext cx="1968086" cy="830997"/>
          </a:xfrm>
          <a:prstGeom prst="rect">
            <a:avLst/>
          </a:prstGeom>
          <a:noFill/>
        </p:spPr>
        <p:txBody>
          <a:bodyPr wrap="square" rtlCol="0">
            <a:spAutoFit/>
          </a:bodyPr>
          <a:lstStyle/>
          <a:p>
            <a:pPr algn="just"/>
            <a:r>
              <a:rPr lang="en-US" sz="1600" i="1" dirty="0" smtClean="0"/>
              <a:t>The </a:t>
            </a:r>
            <a:r>
              <a:rPr lang="en-US" sz="1600" b="1" i="1" dirty="0" smtClean="0"/>
              <a:t>incentives</a:t>
            </a:r>
            <a:r>
              <a:rPr lang="en-US" sz="1600" i="1" dirty="0" smtClean="0"/>
              <a:t> to do what is in your job description.</a:t>
            </a:r>
            <a:endParaRPr lang="en-US" sz="1600" i="1" dirty="0"/>
          </a:p>
        </p:txBody>
      </p:sp>
      <p:sp>
        <p:nvSpPr>
          <p:cNvPr id="23" name="TextBox 22"/>
          <p:cNvSpPr txBox="1"/>
          <p:nvPr/>
        </p:nvSpPr>
        <p:spPr>
          <a:xfrm>
            <a:off x="6464518" y="3721914"/>
            <a:ext cx="2226231" cy="584775"/>
          </a:xfrm>
          <a:prstGeom prst="rect">
            <a:avLst/>
          </a:prstGeom>
          <a:noFill/>
        </p:spPr>
        <p:txBody>
          <a:bodyPr wrap="square" rtlCol="0">
            <a:spAutoFit/>
          </a:bodyPr>
          <a:lstStyle/>
          <a:p>
            <a:pPr algn="just"/>
            <a:r>
              <a:rPr lang="en-US" sz="1600" i="1" dirty="0" smtClean="0"/>
              <a:t>The </a:t>
            </a:r>
            <a:r>
              <a:rPr lang="en-US" sz="1600" b="1" i="1" dirty="0" smtClean="0"/>
              <a:t>ability </a:t>
            </a:r>
            <a:r>
              <a:rPr lang="en-US" sz="1600" i="1" dirty="0" smtClean="0"/>
              <a:t>to do what is in your job description.</a:t>
            </a:r>
            <a:endParaRPr lang="en-US" sz="1600" i="1" dirty="0"/>
          </a:p>
        </p:txBody>
      </p:sp>
    </p:spTree>
    <p:extLst>
      <p:ext uri="{BB962C8B-B14F-4D97-AF65-F5344CB8AC3E}">
        <p14:creationId xmlns:p14="http://schemas.microsoft.com/office/powerpoint/2010/main" val="20309936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521290" y="1645920"/>
            <a:ext cx="4040274" cy="3454305"/>
          </a:xfrm>
          <a:prstGeom prst="rect">
            <a:avLst/>
          </a:prstGeom>
          <a:solidFill>
            <a:srgbClr val="FF77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Helvetica" charset="0"/>
                <a:ea typeface="Helvetica" charset="0"/>
                <a:cs typeface="Helvetica" charset="0"/>
              </a:rPr>
              <a:t>So what is the </a:t>
            </a:r>
            <a:r>
              <a:rPr lang="en-US" sz="3600" b="1" dirty="0" smtClean="0">
                <a:solidFill>
                  <a:schemeClr val="tx1"/>
                </a:solidFill>
                <a:latin typeface="Helvetica" charset="0"/>
                <a:ea typeface="Helvetica" charset="0"/>
                <a:cs typeface="Helvetica" charset="0"/>
              </a:rPr>
              <a:t>BINDING </a:t>
            </a:r>
            <a:r>
              <a:rPr lang="en-US" sz="3600" b="1" smtClean="0">
                <a:solidFill>
                  <a:schemeClr val="tx1"/>
                </a:solidFill>
                <a:latin typeface="Helvetica" charset="0"/>
                <a:ea typeface="Helvetica" charset="0"/>
                <a:cs typeface="Helvetica" charset="0"/>
              </a:rPr>
              <a:t>CONSTRAINT </a:t>
            </a:r>
          </a:p>
          <a:p>
            <a:pPr algn="ctr"/>
            <a:r>
              <a:rPr lang="en-US" sz="2800" b="1" dirty="0" smtClean="0">
                <a:latin typeface="Helvetica" charset="0"/>
                <a:ea typeface="Helvetica" charset="0"/>
                <a:cs typeface="Helvetica" charset="0"/>
              </a:rPr>
              <a:t>in the South African education system?</a:t>
            </a:r>
            <a:endParaRPr lang="en-US" sz="2800" b="1" dirty="0">
              <a:latin typeface="Helvetica" charset="0"/>
              <a:ea typeface="Helvetica" charset="0"/>
              <a:cs typeface="Helvetica" charset="0"/>
            </a:endParaRPr>
          </a:p>
        </p:txBody>
      </p:sp>
    </p:spTree>
    <p:extLst>
      <p:ext uri="{BB962C8B-B14F-4D97-AF65-F5344CB8AC3E}">
        <p14:creationId xmlns:p14="http://schemas.microsoft.com/office/powerpoint/2010/main" val="20723031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919" y="4505091"/>
            <a:ext cx="4065623" cy="1325563"/>
          </a:xfrm>
        </p:spPr>
        <p:txBody>
          <a:bodyPr>
            <a:noAutofit/>
          </a:bodyPr>
          <a:lstStyle/>
          <a:p>
            <a:r>
              <a:rPr lang="en-US" sz="16600" b="1" dirty="0" smtClean="0">
                <a:solidFill>
                  <a:srgbClr val="FFED00"/>
                </a:solidFill>
              </a:rPr>
              <a:t>78%</a:t>
            </a:r>
            <a:endParaRPr lang="en-US" sz="16600" b="1" dirty="0">
              <a:solidFill>
                <a:srgbClr val="FFED00"/>
              </a:solidFill>
            </a:endParaRPr>
          </a:p>
        </p:txBody>
      </p:sp>
      <p:sp>
        <p:nvSpPr>
          <p:cNvPr id="4" name="TextBox 3"/>
          <p:cNvSpPr txBox="1"/>
          <p:nvPr/>
        </p:nvSpPr>
        <p:spPr>
          <a:xfrm>
            <a:off x="5003608" y="4136822"/>
            <a:ext cx="3770569" cy="2062103"/>
          </a:xfrm>
          <a:prstGeom prst="rect">
            <a:avLst/>
          </a:prstGeom>
          <a:noFill/>
        </p:spPr>
        <p:txBody>
          <a:bodyPr wrap="square" rtlCol="0">
            <a:spAutoFit/>
          </a:bodyPr>
          <a:lstStyle/>
          <a:p>
            <a:pPr algn="just"/>
            <a:r>
              <a:rPr lang="en-US" sz="3200" dirty="0" smtClean="0"/>
              <a:t>of Grade 4 children in South Africa can not read for meaning in any language.</a:t>
            </a:r>
            <a:endParaRPr lang="en-US" sz="3200" dirty="0"/>
          </a:p>
        </p:txBody>
      </p:sp>
      <p:pic>
        <p:nvPicPr>
          <p:cNvPr id="6" name="Content Placeholder 3"/>
          <p:cNvPicPr>
            <a:picLocks noChangeAspect="1"/>
          </p:cNvPicPr>
          <p:nvPr/>
        </p:nvPicPr>
        <p:blipFill rotWithShape="1">
          <a:blip r:embed="rId2"/>
          <a:srcRect t="1289" r="18728" b="1289"/>
          <a:stretch/>
        </p:blipFill>
        <p:spPr>
          <a:xfrm>
            <a:off x="4680408" y="678604"/>
            <a:ext cx="4463592" cy="302048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7" y="678604"/>
            <a:ext cx="4700269" cy="3020484"/>
          </a:xfrm>
          <a:prstGeom prst="rect">
            <a:avLst/>
          </a:prstGeom>
        </p:spPr>
      </p:pic>
      <p:sp>
        <p:nvSpPr>
          <p:cNvPr id="8" name="TextBox 7"/>
          <p:cNvSpPr txBox="1"/>
          <p:nvPr/>
        </p:nvSpPr>
        <p:spPr>
          <a:xfrm>
            <a:off x="5003608" y="6267327"/>
            <a:ext cx="3882025" cy="369332"/>
          </a:xfrm>
          <a:prstGeom prst="rect">
            <a:avLst/>
          </a:prstGeom>
          <a:noFill/>
        </p:spPr>
        <p:txBody>
          <a:bodyPr wrap="none" rtlCol="0">
            <a:spAutoFit/>
          </a:bodyPr>
          <a:lstStyle/>
          <a:p>
            <a:r>
              <a:rPr lang="en-US" b="1" dirty="0" smtClean="0"/>
              <a:t>PIRLS Literacy 2016 </a:t>
            </a:r>
            <a:r>
              <a:rPr lang="en-US" dirty="0" smtClean="0"/>
              <a:t>(Howie et al., 2017)</a:t>
            </a:r>
            <a:endParaRPr lang="en-US" dirty="0"/>
          </a:p>
        </p:txBody>
      </p:sp>
    </p:spTree>
    <p:extLst>
      <p:ext uri="{BB962C8B-B14F-4D97-AF65-F5344CB8AC3E}">
        <p14:creationId xmlns:p14="http://schemas.microsoft.com/office/powerpoint/2010/main" val="23679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644443" y="2557958"/>
            <a:ext cx="3642055" cy="3525836"/>
            <a:chOff x="2644445" y="2362015"/>
            <a:chExt cx="3642055" cy="3525836"/>
          </a:xfrm>
        </p:grpSpPr>
        <p:sp>
          <p:nvSpPr>
            <p:cNvPr id="6" name="Oval 5"/>
            <p:cNvSpPr/>
            <p:nvPr/>
          </p:nvSpPr>
          <p:spPr>
            <a:xfrm>
              <a:off x="2644445" y="2362015"/>
              <a:ext cx="3642055" cy="3525836"/>
            </a:xfrm>
            <a:prstGeom prst="ellipse">
              <a:avLst/>
            </a:prstGeom>
            <a:solidFill>
              <a:srgbClr val="FFED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00" dirty="0">
                <a:latin typeface="Helvetica" charset="0"/>
                <a:ea typeface="Helvetica" charset="0"/>
                <a:cs typeface="Helvetica"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2857"/>
            <a:stretch/>
          </p:blipFill>
          <p:spPr>
            <a:xfrm>
              <a:off x="3122171" y="2954342"/>
              <a:ext cx="2686601" cy="2341181"/>
            </a:xfrm>
            <a:prstGeom prst="rect">
              <a:avLst/>
            </a:prstGeom>
            <a:ln>
              <a:noFill/>
            </a:ln>
          </p:spPr>
        </p:pic>
      </p:grpSp>
      <p:sp>
        <p:nvSpPr>
          <p:cNvPr id="5" name="TextBox 4"/>
          <p:cNvSpPr txBox="1"/>
          <p:nvPr/>
        </p:nvSpPr>
        <p:spPr>
          <a:xfrm>
            <a:off x="1510377" y="631057"/>
            <a:ext cx="5910188" cy="1569660"/>
          </a:xfrm>
          <a:prstGeom prst="rect">
            <a:avLst/>
          </a:prstGeom>
          <a:noFill/>
        </p:spPr>
        <p:txBody>
          <a:bodyPr wrap="square" rtlCol="0">
            <a:spAutoFit/>
          </a:bodyPr>
          <a:lstStyle/>
          <a:p>
            <a:pPr algn="ctr"/>
            <a:r>
              <a:rPr lang="en-US" sz="4800" b="1" dirty="0" smtClean="0"/>
              <a:t>What does this look like in reality?</a:t>
            </a:r>
            <a:endParaRPr lang="en-US" sz="4800" b="1" dirty="0"/>
          </a:p>
        </p:txBody>
      </p:sp>
    </p:spTree>
    <p:extLst>
      <p:ext uri="{BB962C8B-B14F-4D97-AF65-F5344CB8AC3E}">
        <p14:creationId xmlns:p14="http://schemas.microsoft.com/office/powerpoint/2010/main" val="10670883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creen Shot 2016-09-22 at 7.49.4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5126"/>
            <a:ext cx="9144000" cy="6196263"/>
          </a:xfrm>
          <a:prstGeom prst="rect">
            <a:avLst/>
          </a:prstGeom>
        </p:spPr>
      </p:pic>
      <p:sp>
        <p:nvSpPr>
          <p:cNvPr id="5" name="TextBox 4"/>
          <p:cNvSpPr txBox="1"/>
          <p:nvPr/>
        </p:nvSpPr>
        <p:spPr>
          <a:xfrm>
            <a:off x="6582728" y="6410226"/>
            <a:ext cx="2509341" cy="369332"/>
          </a:xfrm>
          <a:prstGeom prst="rect">
            <a:avLst/>
          </a:prstGeom>
          <a:noFill/>
        </p:spPr>
        <p:txBody>
          <a:bodyPr wrap="none" rtlCol="0">
            <a:spAutoFit/>
          </a:bodyPr>
          <a:lstStyle/>
          <a:p>
            <a:r>
              <a:rPr lang="en-US" dirty="0" smtClean="0"/>
              <a:t>NEEDU Grade 5 Rural SA</a:t>
            </a:r>
            <a:endParaRPr lang="en-US" dirty="0"/>
          </a:p>
        </p:txBody>
      </p:sp>
      <p:sp>
        <p:nvSpPr>
          <p:cNvPr id="6" name="TextBox 5"/>
          <p:cNvSpPr txBox="1"/>
          <p:nvPr/>
        </p:nvSpPr>
        <p:spPr>
          <a:xfrm>
            <a:off x="6582728" y="1690689"/>
            <a:ext cx="2246947" cy="1569660"/>
          </a:xfrm>
          <a:prstGeom prst="rect">
            <a:avLst/>
          </a:prstGeom>
          <a:solidFill>
            <a:schemeClr val="bg1">
              <a:lumMod val="95000"/>
            </a:schemeClr>
          </a:solidFill>
        </p:spPr>
        <p:txBody>
          <a:bodyPr wrap="square" rtlCol="0">
            <a:spAutoFit/>
          </a:bodyPr>
          <a:lstStyle/>
          <a:p>
            <a:r>
              <a:rPr lang="en-US" b="1" dirty="0" smtClean="0">
                <a:solidFill>
                  <a:srgbClr val="FF0000"/>
                </a:solidFill>
              </a:rPr>
              <a:t>Reading</a:t>
            </a:r>
            <a:r>
              <a:rPr lang="en-US" sz="3200" b="1" dirty="0" smtClean="0">
                <a:solidFill>
                  <a:srgbClr val="FF0000"/>
                </a:solidFill>
              </a:rPr>
              <a:t> 40 </a:t>
            </a:r>
            <a:r>
              <a:rPr lang="en-US" b="1" dirty="0" smtClean="0">
                <a:solidFill>
                  <a:srgbClr val="FF0000"/>
                </a:solidFill>
              </a:rPr>
              <a:t>Words Correct Per Minute</a:t>
            </a:r>
          </a:p>
          <a:p>
            <a:endParaRPr lang="en-US" b="1" dirty="0">
              <a:solidFill>
                <a:srgbClr val="FF0000"/>
              </a:solidFill>
            </a:endParaRPr>
          </a:p>
          <a:p>
            <a:pPr algn="ctr"/>
            <a:r>
              <a:rPr lang="en-US" sz="1400" b="1" dirty="0" smtClean="0">
                <a:solidFill>
                  <a:srgbClr val="FF0000"/>
                </a:solidFill>
              </a:rPr>
              <a:t>(starting point for reading comprehension in English)</a:t>
            </a:r>
            <a:endParaRPr lang="en-US" sz="1400" b="1" dirty="0">
              <a:solidFill>
                <a:srgbClr val="FF0000"/>
              </a:solidFill>
            </a:endParaRPr>
          </a:p>
        </p:txBody>
      </p:sp>
      <p:grpSp>
        <p:nvGrpSpPr>
          <p:cNvPr id="7" name="Group 6"/>
          <p:cNvGrpSpPr/>
          <p:nvPr/>
        </p:nvGrpSpPr>
        <p:grpSpPr>
          <a:xfrm>
            <a:off x="0" y="1"/>
            <a:ext cx="1728634" cy="1914210"/>
            <a:chOff x="783772" y="2049864"/>
            <a:chExt cx="1728634" cy="1914210"/>
          </a:xfrm>
        </p:grpSpPr>
        <p:sp>
          <p:nvSpPr>
            <p:cNvPr id="8" name="Rectangle 7"/>
            <p:cNvSpPr/>
            <p:nvPr/>
          </p:nvSpPr>
          <p:spPr>
            <a:xfrm>
              <a:off x="783772" y="2049864"/>
              <a:ext cx="1728634" cy="1893288"/>
            </a:xfrm>
            <a:prstGeom prst="rect">
              <a:avLst/>
            </a:prstGeom>
            <a:solidFill>
              <a:srgbClr val="FFE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Helvetica" charset="0"/>
                <a:ea typeface="Helvetica" charset="0"/>
                <a:cs typeface="Helvetica" charset="0"/>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b="13553"/>
            <a:stretch/>
          </p:blipFill>
          <p:spPr>
            <a:xfrm>
              <a:off x="1053822" y="2237793"/>
              <a:ext cx="1207058" cy="1043464"/>
            </a:xfrm>
            <a:prstGeom prst="rect">
              <a:avLst/>
            </a:prstGeom>
          </p:spPr>
        </p:pic>
        <p:sp>
          <p:nvSpPr>
            <p:cNvPr id="10" name="TextBox 9"/>
            <p:cNvSpPr txBox="1"/>
            <p:nvPr/>
          </p:nvSpPr>
          <p:spPr>
            <a:xfrm>
              <a:off x="902131" y="3379299"/>
              <a:ext cx="1610275" cy="584775"/>
            </a:xfrm>
            <a:prstGeom prst="rect">
              <a:avLst/>
            </a:prstGeom>
            <a:noFill/>
          </p:spPr>
          <p:txBody>
            <a:bodyPr wrap="square" rtlCol="0">
              <a:spAutoFit/>
            </a:bodyPr>
            <a:lstStyle/>
            <a:p>
              <a:r>
                <a:rPr lang="en-US" sz="1400" b="1" smtClean="0">
                  <a:solidFill>
                    <a:schemeClr val="tx1"/>
                  </a:solidFill>
                  <a:latin typeface="Helvetica" charset="0"/>
                  <a:ea typeface="Helvetica" charset="0"/>
                  <a:cs typeface="Helvetica" charset="0"/>
                </a:rPr>
                <a:t>FOUNDATIONS</a:t>
              </a:r>
              <a:endParaRPr lang="en-US" sz="1400" b="1" dirty="0" smtClean="0">
                <a:solidFill>
                  <a:schemeClr val="tx1"/>
                </a:solidFill>
                <a:latin typeface="Helvetica" charset="0"/>
                <a:ea typeface="Helvetica" charset="0"/>
                <a:cs typeface="Helvetica" charset="0"/>
              </a:endParaRPr>
            </a:p>
            <a:p>
              <a:endParaRPr lang="en-US" dirty="0"/>
            </a:p>
          </p:txBody>
        </p:sp>
      </p:grpSp>
    </p:spTree>
    <p:extLst>
      <p:ext uri="{BB962C8B-B14F-4D97-AF65-F5344CB8AC3E}">
        <p14:creationId xmlns:p14="http://schemas.microsoft.com/office/powerpoint/2010/main" val="85876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85900" y="1063228"/>
            <a:ext cx="6172200" cy="536972"/>
          </a:xfrm>
          <a:prstGeom prst="rect">
            <a:avLst/>
          </a:prstGeom>
        </p:spPr>
        <p:txBody>
          <a:bodyP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3300" b="1" dirty="0">
              <a:latin typeface="Calibri"/>
              <a:cs typeface="Calibri"/>
            </a:endParaRPr>
          </a:p>
        </p:txBody>
      </p:sp>
      <p:sp>
        <p:nvSpPr>
          <p:cNvPr id="8" name="Title 7"/>
          <p:cNvSpPr>
            <a:spLocks noGrp="1"/>
          </p:cNvSpPr>
          <p:nvPr>
            <p:ph type="title"/>
          </p:nvPr>
        </p:nvSpPr>
        <p:spPr>
          <a:xfrm>
            <a:off x="629259" y="883121"/>
            <a:ext cx="7886700" cy="685751"/>
          </a:xfrm>
          <a:solidFill>
            <a:schemeClr val="bg1">
              <a:lumMod val="95000"/>
            </a:schemeClr>
          </a:solidFill>
        </p:spPr>
        <p:txBody>
          <a:bodyPr>
            <a:normAutofit fontScale="90000"/>
          </a:bodyPr>
          <a:lstStyle/>
          <a:p>
            <a:r>
              <a:rPr lang="en-US" b="1" dirty="0" smtClean="0">
                <a:solidFill>
                  <a:prstClr val="black">
                    <a:lumMod val="75000"/>
                    <a:lumOff val="25000"/>
                  </a:prstClr>
                </a:solidFill>
                <a:cs typeface="Calibri"/>
              </a:rPr>
              <a:t>Reading speed</a:t>
            </a:r>
            <a:r>
              <a:rPr lang="mr-IN" b="1" dirty="0" smtClean="0">
                <a:solidFill>
                  <a:prstClr val="black">
                    <a:lumMod val="75000"/>
                    <a:lumOff val="25000"/>
                  </a:prstClr>
                </a:solidFill>
                <a:cs typeface="Calibri"/>
              </a:rPr>
              <a:t>…</a:t>
            </a:r>
            <a:endParaRPr lang="en-US" dirty="0"/>
          </a:p>
        </p:txBody>
      </p:sp>
      <p:sp>
        <p:nvSpPr>
          <p:cNvPr id="3" name="TextBox 2"/>
          <p:cNvSpPr txBox="1"/>
          <p:nvPr/>
        </p:nvSpPr>
        <p:spPr>
          <a:xfrm>
            <a:off x="1640665" y="2306494"/>
            <a:ext cx="582275" cy="300082"/>
          </a:xfrm>
          <a:prstGeom prst="rect">
            <a:avLst/>
          </a:prstGeom>
          <a:noFill/>
        </p:spPr>
        <p:txBody>
          <a:bodyPr wrap="none" rtlCol="0">
            <a:spAutoFit/>
          </a:bodyPr>
          <a:lstStyle/>
          <a:p>
            <a:r>
              <a:rPr lang="en-US" sz="1350" dirty="0"/>
              <a:t>Many</a:t>
            </a:r>
          </a:p>
        </p:txBody>
      </p:sp>
      <p:sp>
        <p:nvSpPr>
          <p:cNvPr id="9" name="TextBox 8"/>
          <p:cNvSpPr txBox="1"/>
          <p:nvPr/>
        </p:nvSpPr>
        <p:spPr>
          <a:xfrm>
            <a:off x="2268962" y="2300746"/>
            <a:ext cx="556371" cy="300082"/>
          </a:xfrm>
          <a:prstGeom prst="rect">
            <a:avLst/>
          </a:prstGeom>
          <a:noFill/>
        </p:spPr>
        <p:txBody>
          <a:bodyPr wrap="none" rtlCol="0">
            <a:spAutoFit/>
          </a:bodyPr>
          <a:lstStyle/>
          <a:p>
            <a:r>
              <a:rPr lang="en-US" sz="1350" dirty="0"/>
              <a:t>years</a:t>
            </a:r>
          </a:p>
        </p:txBody>
      </p:sp>
      <p:sp>
        <p:nvSpPr>
          <p:cNvPr id="11" name="TextBox 10"/>
          <p:cNvSpPr txBox="1"/>
          <p:nvPr/>
        </p:nvSpPr>
        <p:spPr>
          <a:xfrm>
            <a:off x="2809926" y="2300746"/>
            <a:ext cx="440120" cy="300082"/>
          </a:xfrm>
          <a:prstGeom prst="rect">
            <a:avLst/>
          </a:prstGeom>
          <a:noFill/>
        </p:spPr>
        <p:txBody>
          <a:bodyPr wrap="none" rtlCol="0">
            <a:spAutoFit/>
          </a:bodyPr>
          <a:lstStyle/>
          <a:p>
            <a:r>
              <a:rPr lang="en-US" sz="1350" dirty="0"/>
              <a:t>ago</a:t>
            </a:r>
          </a:p>
        </p:txBody>
      </p:sp>
      <p:sp>
        <p:nvSpPr>
          <p:cNvPr id="12" name="TextBox 11"/>
          <p:cNvSpPr txBox="1"/>
          <p:nvPr/>
        </p:nvSpPr>
        <p:spPr>
          <a:xfrm>
            <a:off x="3204139" y="2308858"/>
            <a:ext cx="759503" cy="300082"/>
          </a:xfrm>
          <a:prstGeom prst="rect">
            <a:avLst/>
          </a:prstGeom>
          <a:noFill/>
        </p:spPr>
        <p:txBody>
          <a:bodyPr wrap="none" rtlCol="0">
            <a:spAutoFit/>
          </a:bodyPr>
          <a:lstStyle/>
          <a:p>
            <a:r>
              <a:rPr lang="en-US" sz="1350" dirty="0"/>
              <a:t>Leopard</a:t>
            </a:r>
          </a:p>
        </p:txBody>
      </p:sp>
      <p:sp>
        <p:nvSpPr>
          <p:cNvPr id="13" name="TextBox 12"/>
          <p:cNvSpPr txBox="1"/>
          <p:nvPr/>
        </p:nvSpPr>
        <p:spPr>
          <a:xfrm>
            <a:off x="3921866" y="2308858"/>
            <a:ext cx="456856" cy="300082"/>
          </a:xfrm>
          <a:prstGeom prst="rect">
            <a:avLst/>
          </a:prstGeom>
          <a:noFill/>
        </p:spPr>
        <p:txBody>
          <a:bodyPr wrap="none" rtlCol="0">
            <a:spAutoFit/>
          </a:bodyPr>
          <a:lstStyle/>
          <a:p>
            <a:r>
              <a:rPr lang="en-US" sz="1350" dirty="0"/>
              <a:t>was</a:t>
            </a:r>
          </a:p>
        </p:txBody>
      </p:sp>
      <p:sp>
        <p:nvSpPr>
          <p:cNvPr id="14" name="TextBox 13"/>
          <p:cNvSpPr txBox="1"/>
          <p:nvPr/>
        </p:nvSpPr>
        <p:spPr>
          <a:xfrm>
            <a:off x="4334759" y="2311222"/>
            <a:ext cx="268022" cy="300082"/>
          </a:xfrm>
          <a:prstGeom prst="rect">
            <a:avLst/>
          </a:prstGeom>
          <a:noFill/>
        </p:spPr>
        <p:txBody>
          <a:bodyPr wrap="none" rtlCol="0">
            <a:spAutoFit/>
          </a:bodyPr>
          <a:lstStyle/>
          <a:p>
            <a:r>
              <a:rPr lang="en-US" sz="1350" dirty="0"/>
              <a:t>a</a:t>
            </a:r>
          </a:p>
        </p:txBody>
      </p:sp>
      <p:sp>
        <p:nvSpPr>
          <p:cNvPr id="15" name="TextBox 14"/>
          <p:cNvSpPr txBox="1"/>
          <p:nvPr/>
        </p:nvSpPr>
        <p:spPr>
          <a:xfrm>
            <a:off x="4556187" y="2313346"/>
            <a:ext cx="779765" cy="300082"/>
          </a:xfrm>
          <a:prstGeom prst="rect">
            <a:avLst/>
          </a:prstGeom>
          <a:noFill/>
        </p:spPr>
        <p:txBody>
          <a:bodyPr wrap="none" rtlCol="0">
            <a:spAutoFit/>
          </a:bodyPr>
          <a:lstStyle/>
          <a:p>
            <a:r>
              <a:rPr lang="en-US" sz="1350" dirty="0"/>
              <a:t>creature</a:t>
            </a:r>
          </a:p>
        </p:txBody>
      </p:sp>
      <p:sp>
        <p:nvSpPr>
          <p:cNvPr id="16" name="TextBox 15"/>
          <p:cNvSpPr txBox="1"/>
          <p:nvPr/>
        </p:nvSpPr>
        <p:spPr>
          <a:xfrm>
            <a:off x="5292759" y="2300746"/>
            <a:ext cx="497252" cy="300082"/>
          </a:xfrm>
          <a:prstGeom prst="rect">
            <a:avLst/>
          </a:prstGeom>
          <a:noFill/>
        </p:spPr>
        <p:txBody>
          <a:bodyPr wrap="none" rtlCol="0">
            <a:spAutoFit/>
          </a:bodyPr>
          <a:lstStyle/>
          <a:p>
            <a:r>
              <a:rPr lang="en-US" sz="1350" dirty="0"/>
              <a:t>with</a:t>
            </a:r>
          </a:p>
        </p:txBody>
      </p:sp>
      <p:sp>
        <p:nvSpPr>
          <p:cNvPr id="17" name="TextBox 16"/>
          <p:cNvSpPr txBox="1"/>
          <p:nvPr/>
        </p:nvSpPr>
        <p:spPr>
          <a:xfrm>
            <a:off x="5747515" y="2304130"/>
            <a:ext cx="367408" cy="300082"/>
          </a:xfrm>
          <a:prstGeom prst="rect">
            <a:avLst/>
          </a:prstGeom>
          <a:noFill/>
        </p:spPr>
        <p:txBody>
          <a:bodyPr wrap="none" rtlCol="0">
            <a:spAutoFit/>
          </a:bodyPr>
          <a:lstStyle/>
          <a:p>
            <a:r>
              <a:rPr lang="en-US" sz="1350" dirty="0"/>
              <a:t>no</a:t>
            </a:r>
          </a:p>
        </p:txBody>
      </p:sp>
      <p:sp>
        <p:nvSpPr>
          <p:cNvPr id="18" name="TextBox 17"/>
          <p:cNvSpPr txBox="1"/>
          <p:nvPr/>
        </p:nvSpPr>
        <p:spPr>
          <a:xfrm>
            <a:off x="6158347" y="2300746"/>
            <a:ext cx="603050" cy="300082"/>
          </a:xfrm>
          <a:prstGeom prst="rect">
            <a:avLst/>
          </a:prstGeom>
          <a:noFill/>
        </p:spPr>
        <p:txBody>
          <a:bodyPr wrap="none" rtlCol="0">
            <a:spAutoFit/>
          </a:bodyPr>
          <a:lstStyle/>
          <a:p>
            <a:r>
              <a:rPr lang="en-US" sz="1350" dirty="0"/>
              <a:t>spots.</a:t>
            </a:r>
          </a:p>
        </p:txBody>
      </p:sp>
      <p:sp>
        <p:nvSpPr>
          <p:cNvPr id="19" name="TextBox 18"/>
          <p:cNvSpPr txBox="1"/>
          <p:nvPr/>
        </p:nvSpPr>
        <p:spPr>
          <a:xfrm>
            <a:off x="1640665" y="2689681"/>
            <a:ext cx="478016" cy="300082"/>
          </a:xfrm>
          <a:prstGeom prst="rect">
            <a:avLst/>
          </a:prstGeom>
          <a:noFill/>
        </p:spPr>
        <p:txBody>
          <a:bodyPr wrap="none" rtlCol="0">
            <a:spAutoFit/>
          </a:bodyPr>
          <a:lstStyle/>
          <a:p>
            <a:r>
              <a:rPr lang="en-US" sz="1350" dirty="0"/>
              <a:t>One</a:t>
            </a:r>
          </a:p>
        </p:txBody>
      </p:sp>
      <p:sp>
        <p:nvSpPr>
          <p:cNvPr id="20" name="TextBox 19"/>
          <p:cNvSpPr txBox="1"/>
          <p:nvPr/>
        </p:nvSpPr>
        <p:spPr>
          <a:xfrm>
            <a:off x="2209125" y="2683933"/>
            <a:ext cx="465769" cy="300082"/>
          </a:xfrm>
          <a:prstGeom prst="rect">
            <a:avLst/>
          </a:prstGeom>
          <a:noFill/>
        </p:spPr>
        <p:txBody>
          <a:bodyPr wrap="none" rtlCol="0">
            <a:spAutoFit/>
          </a:bodyPr>
          <a:lstStyle/>
          <a:p>
            <a:r>
              <a:rPr lang="en-US" sz="1350" dirty="0"/>
              <a:t>day,</a:t>
            </a:r>
          </a:p>
        </p:txBody>
      </p:sp>
      <p:sp>
        <p:nvSpPr>
          <p:cNvPr id="21" name="TextBox 20"/>
          <p:cNvSpPr txBox="1"/>
          <p:nvPr/>
        </p:nvSpPr>
        <p:spPr>
          <a:xfrm>
            <a:off x="2889719" y="2683933"/>
            <a:ext cx="362600" cy="300082"/>
          </a:xfrm>
          <a:prstGeom prst="rect">
            <a:avLst/>
          </a:prstGeom>
          <a:noFill/>
        </p:spPr>
        <p:txBody>
          <a:bodyPr wrap="none" rtlCol="0">
            <a:spAutoFit/>
          </a:bodyPr>
          <a:lstStyle/>
          <a:p>
            <a:r>
              <a:rPr lang="en-US" sz="1350" dirty="0"/>
              <a:t>he</a:t>
            </a:r>
          </a:p>
        </p:txBody>
      </p:sp>
      <p:sp>
        <p:nvSpPr>
          <p:cNvPr id="22" name="TextBox 21"/>
          <p:cNvSpPr txBox="1"/>
          <p:nvPr/>
        </p:nvSpPr>
        <p:spPr>
          <a:xfrm>
            <a:off x="3283932" y="2692045"/>
            <a:ext cx="456856" cy="300082"/>
          </a:xfrm>
          <a:prstGeom prst="rect">
            <a:avLst/>
          </a:prstGeom>
          <a:noFill/>
        </p:spPr>
        <p:txBody>
          <a:bodyPr wrap="none" rtlCol="0">
            <a:spAutoFit/>
          </a:bodyPr>
          <a:lstStyle/>
          <a:p>
            <a:r>
              <a:rPr lang="en-US" sz="1350" dirty="0"/>
              <a:t>was</a:t>
            </a:r>
          </a:p>
        </p:txBody>
      </p:sp>
      <p:sp>
        <p:nvSpPr>
          <p:cNvPr id="23" name="TextBox 22"/>
          <p:cNvSpPr txBox="1"/>
          <p:nvPr/>
        </p:nvSpPr>
        <p:spPr>
          <a:xfrm>
            <a:off x="3735886" y="2696533"/>
            <a:ext cx="740331" cy="300082"/>
          </a:xfrm>
          <a:prstGeom prst="rect">
            <a:avLst/>
          </a:prstGeom>
          <a:noFill/>
        </p:spPr>
        <p:txBody>
          <a:bodyPr wrap="none" rtlCol="0">
            <a:spAutoFit/>
          </a:bodyPr>
          <a:lstStyle/>
          <a:p>
            <a:r>
              <a:rPr lang="en-US" sz="1350" dirty="0"/>
              <a:t>relaxing</a:t>
            </a:r>
          </a:p>
        </p:txBody>
      </p:sp>
      <p:sp>
        <p:nvSpPr>
          <p:cNvPr id="24" name="TextBox 23"/>
          <p:cNvSpPr txBox="1"/>
          <p:nvPr/>
        </p:nvSpPr>
        <p:spPr>
          <a:xfrm>
            <a:off x="4414553" y="2694409"/>
            <a:ext cx="316112" cy="300082"/>
          </a:xfrm>
          <a:prstGeom prst="rect">
            <a:avLst/>
          </a:prstGeom>
          <a:noFill/>
        </p:spPr>
        <p:txBody>
          <a:bodyPr wrap="none" rtlCol="0">
            <a:spAutoFit/>
          </a:bodyPr>
          <a:lstStyle/>
          <a:p>
            <a:r>
              <a:rPr lang="en-US" sz="1350" dirty="0"/>
              <a:t>in</a:t>
            </a:r>
          </a:p>
        </p:txBody>
      </p:sp>
      <p:sp>
        <p:nvSpPr>
          <p:cNvPr id="25" name="TextBox 24"/>
          <p:cNvSpPr txBox="1"/>
          <p:nvPr/>
        </p:nvSpPr>
        <p:spPr>
          <a:xfrm>
            <a:off x="4635980" y="2696533"/>
            <a:ext cx="420308" cy="300082"/>
          </a:xfrm>
          <a:prstGeom prst="rect">
            <a:avLst/>
          </a:prstGeom>
          <a:noFill/>
        </p:spPr>
        <p:txBody>
          <a:bodyPr wrap="none" rtlCol="0">
            <a:spAutoFit/>
          </a:bodyPr>
          <a:lstStyle/>
          <a:p>
            <a:r>
              <a:rPr lang="en-US" sz="1350" dirty="0"/>
              <a:t>the</a:t>
            </a:r>
          </a:p>
        </p:txBody>
      </p:sp>
      <p:sp>
        <p:nvSpPr>
          <p:cNvPr id="26" name="TextBox 25"/>
          <p:cNvSpPr txBox="1"/>
          <p:nvPr/>
        </p:nvSpPr>
        <p:spPr>
          <a:xfrm>
            <a:off x="5009568" y="2696533"/>
            <a:ext cx="604653" cy="300082"/>
          </a:xfrm>
          <a:prstGeom prst="rect">
            <a:avLst/>
          </a:prstGeom>
          <a:noFill/>
        </p:spPr>
        <p:txBody>
          <a:bodyPr wrap="none" rtlCol="0">
            <a:spAutoFit/>
          </a:bodyPr>
          <a:lstStyle/>
          <a:p>
            <a:r>
              <a:rPr lang="en-US" sz="1350" dirty="0"/>
              <a:t>shade</a:t>
            </a:r>
          </a:p>
        </p:txBody>
      </p:sp>
      <p:sp>
        <p:nvSpPr>
          <p:cNvPr id="27" name="TextBox 26"/>
          <p:cNvSpPr txBox="1"/>
          <p:nvPr/>
        </p:nvSpPr>
        <p:spPr>
          <a:xfrm>
            <a:off x="5602309" y="2696533"/>
            <a:ext cx="328936" cy="300082"/>
          </a:xfrm>
          <a:prstGeom prst="rect">
            <a:avLst/>
          </a:prstGeom>
          <a:noFill/>
        </p:spPr>
        <p:txBody>
          <a:bodyPr wrap="none" rtlCol="0">
            <a:spAutoFit/>
          </a:bodyPr>
          <a:lstStyle/>
          <a:p>
            <a:r>
              <a:rPr lang="en-US" sz="1350" dirty="0"/>
              <a:t>of</a:t>
            </a:r>
          </a:p>
        </p:txBody>
      </p:sp>
      <p:sp>
        <p:nvSpPr>
          <p:cNvPr id="28" name="TextBox 27"/>
          <p:cNvSpPr txBox="1"/>
          <p:nvPr/>
        </p:nvSpPr>
        <p:spPr>
          <a:xfrm>
            <a:off x="5957554" y="2699050"/>
            <a:ext cx="268022" cy="300082"/>
          </a:xfrm>
          <a:prstGeom prst="rect">
            <a:avLst/>
          </a:prstGeom>
          <a:noFill/>
        </p:spPr>
        <p:txBody>
          <a:bodyPr wrap="none" rtlCol="0">
            <a:spAutoFit/>
          </a:bodyPr>
          <a:lstStyle/>
          <a:p>
            <a:r>
              <a:rPr lang="en-US" sz="1350" dirty="0"/>
              <a:t>a</a:t>
            </a:r>
          </a:p>
        </p:txBody>
      </p:sp>
      <p:sp>
        <p:nvSpPr>
          <p:cNvPr id="29" name="TextBox 28"/>
          <p:cNvSpPr txBox="1"/>
          <p:nvPr/>
        </p:nvSpPr>
        <p:spPr>
          <a:xfrm>
            <a:off x="6186157" y="2694409"/>
            <a:ext cx="577402" cy="300082"/>
          </a:xfrm>
          <a:prstGeom prst="rect">
            <a:avLst/>
          </a:prstGeom>
          <a:noFill/>
        </p:spPr>
        <p:txBody>
          <a:bodyPr wrap="none" rtlCol="0">
            <a:spAutoFit/>
          </a:bodyPr>
          <a:lstStyle/>
          <a:p>
            <a:r>
              <a:rPr lang="en-US" sz="1350" dirty="0"/>
              <a:t>thorn</a:t>
            </a:r>
          </a:p>
        </p:txBody>
      </p:sp>
      <p:sp>
        <p:nvSpPr>
          <p:cNvPr id="30" name="TextBox 29"/>
          <p:cNvSpPr txBox="1"/>
          <p:nvPr/>
        </p:nvSpPr>
        <p:spPr>
          <a:xfrm>
            <a:off x="1780000" y="3012204"/>
            <a:ext cx="474169" cy="300082"/>
          </a:xfrm>
          <a:prstGeom prst="rect">
            <a:avLst/>
          </a:prstGeom>
          <a:noFill/>
        </p:spPr>
        <p:txBody>
          <a:bodyPr wrap="none" rtlCol="0">
            <a:spAutoFit/>
          </a:bodyPr>
          <a:lstStyle/>
          <a:p>
            <a:r>
              <a:rPr lang="en-US" sz="1350" dirty="0"/>
              <a:t>tree</a:t>
            </a:r>
          </a:p>
        </p:txBody>
      </p:sp>
      <p:sp>
        <p:nvSpPr>
          <p:cNvPr id="31" name="TextBox 30"/>
          <p:cNvSpPr txBox="1"/>
          <p:nvPr/>
        </p:nvSpPr>
        <p:spPr>
          <a:xfrm>
            <a:off x="2359408" y="3012204"/>
            <a:ext cx="577402" cy="300082"/>
          </a:xfrm>
          <a:prstGeom prst="rect">
            <a:avLst/>
          </a:prstGeom>
          <a:noFill/>
        </p:spPr>
        <p:txBody>
          <a:bodyPr wrap="none" rtlCol="0">
            <a:spAutoFit/>
          </a:bodyPr>
          <a:lstStyle/>
          <a:p>
            <a:r>
              <a:rPr lang="en-US" sz="1350" dirty="0"/>
              <a:t>when</a:t>
            </a:r>
          </a:p>
        </p:txBody>
      </p:sp>
      <p:sp>
        <p:nvSpPr>
          <p:cNvPr id="32" name="TextBox 31"/>
          <p:cNvSpPr txBox="1"/>
          <p:nvPr/>
        </p:nvSpPr>
        <p:spPr>
          <a:xfrm>
            <a:off x="2935342" y="3012204"/>
            <a:ext cx="582532" cy="300082"/>
          </a:xfrm>
          <a:prstGeom prst="rect">
            <a:avLst/>
          </a:prstGeom>
          <a:noFill/>
        </p:spPr>
        <p:txBody>
          <a:bodyPr wrap="none" rtlCol="0">
            <a:spAutoFit/>
          </a:bodyPr>
          <a:lstStyle/>
          <a:p>
            <a:r>
              <a:rPr lang="en-US" sz="1350" dirty="0"/>
              <a:t>Zebra</a:t>
            </a:r>
          </a:p>
        </p:txBody>
      </p:sp>
      <p:sp>
        <p:nvSpPr>
          <p:cNvPr id="33" name="TextBox 32"/>
          <p:cNvSpPr txBox="1"/>
          <p:nvPr/>
        </p:nvSpPr>
        <p:spPr>
          <a:xfrm>
            <a:off x="3475291" y="3012204"/>
            <a:ext cx="680571" cy="300082"/>
          </a:xfrm>
          <a:prstGeom prst="rect">
            <a:avLst/>
          </a:prstGeom>
          <a:noFill/>
        </p:spPr>
        <p:txBody>
          <a:bodyPr wrap="none" rtlCol="0">
            <a:spAutoFit/>
          </a:bodyPr>
          <a:lstStyle/>
          <a:p>
            <a:r>
              <a:rPr lang="en-US" sz="1350" dirty="0"/>
              <a:t>walked</a:t>
            </a:r>
          </a:p>
        </p:txBody>
      </p:sp>
      <p:sp>
        <p:nvSpPr>
          <p:cNvPr id="34" name="TextBox 33"/>
          <p:cNvSpPr txBox="1"/>
          <p:nvPr/>
        </p:nvSpPr>
        <p:spPr>
          <a:xfrm>
            <a:off x="4133969" y="3012204"/>
            <a:ext cx="525785" cy="300082"/>
          </a:xfrm>
          <a:prstGeom prst="rect">
            <a:avLst/>
          </a:prstGeom>
          <a:noFill/>
        </p:spPr>
        <p:txBody>
          <a:bodyPr wrap="none" rtlCol="0">
            <a:spAutoFit/>
          </a:bodyPr>
          <a:lstStyle/>
          <a:p>
            <a:r>
              <a:rPr lang="en-US" sz="1350" dirty="0"/>
              <a:t>past.</a:t>
            </a:r>
          </a:p>
        </p:txBody>
      </p:sp>
      <p:sp>
        <p:nvSpPr>
          <p:cNvPr id="39" name="TextBox 38"/>
          <p:cNvSpPr txBox="1"/>
          <p:nvPr/>
        </p:nvSpPr>
        <p:spPr>
          <a:xfrm>
            <a:off x="1633726" y="3774429"/>
            <a:ext cx="582275" cy="300082"/>
          </a:xfrm>
          <a:prstGeom prst="rect">
            <a:avLst/>
          </a:prstGeom>
          <a:noFill/>
        </p:spPr>
        <p:txBody>
          <a:bodyPr wrap="none" rtlCol="0">
            <a:spAutoFit/>
          </a:bodyPr>
          <a:lstStyle/>
          <a:p>
            <a:r>
              <a:rPr lang="en-US" sz="1350" dirty="0"/>
              <a:t>Many</a:t>
            </a:r>
          </a:p>
        </p:txBody>
      </p:sp>
      <p:sp>
        <p:nvSpPr>
          <p:cNvPr id="40" name="TextBox 39"/>
          <p:cNvSpPr txBox="1"/>
          <p:nvPr/>
        </p:nvSpPr>
        <p:spPr>
          <a:xfrm>
            <a:off x="2262022" y="3768681"/>
            <a:ext cx="556371" cy="300082"/>
          </a:xfrm>
          <a:prstGeom prst="rect">
            <a:avLst/>
          </a:prstGeom>
          <a:noFill/>
        </p:spPr>
        <p:txBody>
          <a:bodyPr wrap="none" rtlCol="0">
            <a:spAutoFit/>
          </a:bodyPr>
          <a:lstStyle/>
          <a:p>
            <a:r>
              <a:rPr lang="en-US" sz="1350" dirty="0"/>
              <a:t>years</a:t>
            </a:r>
          </a:p>
        </p:txBody>
      </p:sp>
      <p:sp>
        <p:nvSpPr>
          <p:cNvPr id="41" name="TextBox 40"/>
          <p:cNvSpPr txBox="1"/>
          <p:nvPr/>
        </p:nvSpPr>
        <p:spPr>
          <a:xfrm>
            <a:off x="2802986" y="3768681"/>
            <a:ext cx="440120" cy="300082"/>
          </a:xfrm>
          <a:prstGeom prst="rect">
            <a:avLst/>
          </a:prstGeom>
          <a:noFill/>
        </p:spPr>
        <p:txBody>
          <a:bodyPr wrap="none" rtlCol="0">
            <a:spAutoFit/>
          </a:bodyPr>
          <a:lstStyle/>
          <a:p>
            <a:r>
              <a:rPr lang="en-US" sz="1350" dirty="0"/>
              <a:t>ago</a:t>
            </a:r>
          </a:p>
        </p:txBody>
      </p:sp>
      <p:sp>
        <p:nvSpPr>
          <p:cNvPr id="42" name="TextBox 41"/>
          <p:cNvSpPr txBox="1"/>
          <p:nvPr/>
        </p:nvSpPr>
        <p:spPr>
          <a:xfrm>
            <a:off x="3197200" y="3776793"/>
            <a:ext cx="759503" cy="300082"/>
          </a:xfrm>
          <a:prstGeom prst="rect">
            <a:avLst/>
          </a:prstGeom>
          <a:noFill/>
        </p:spPr>
        <p:txBody>
          <a:bodyPr wrap="none" rtlCol="0">
            <a:spAutoFit/>
          </a:bodyPr>
          <a:lstStyle/>
          <a:p>
            <a:r>
              <a:rPr lang="en-US" sz="1350" dirty="0"/>
              <a:t>Leopard</a:t>
            </a:r>
          </a:p>
        </p:txBody>
      </p:sp>
      <p:sp>
        <p:nvSpPr>
          <p:cNvPr id="43" name="TextBox 42"/>
          <p:cNvSpPr txBox="1"/>
          <p:nvPr/>
        </p:nvSpPr>
        <p:spPr>
          <a:xfrm>
            <a:off x="3914926" y="3776793"/>
            <a:ext cx="456856" cy="300082"/>
          </a:xfrm>
          <a:prstGeom prst="rect">
            <a:avLst/>
          </a:prstGeom>
          <a:noFill/>
        </p:spPr>
        <p:txBody>
          <a:bodyPr wrap="none" rtlCol="0">
            <a:spAutoFit/>
          </a:bodyPr>
          <a:lstStyle/>
          <a:p>
            <a:r>
              <a:rPr lang="en-US" sz="1350" dirty="0"/>
              <a:t>was</a:t>
            </a:r>
          </a:p>
        </p:txBody>
      </p:sp>
      <p:sp>
        <p:nvSpPr>
          <p:cNvPr id="44" name="TextBox 43"/>
          <p:cNvSpPr txBox="1"/>
          <p:nvPr/>
        </p:nvSpPr>
        <p:spPr>
          <a:xfrm>
            <a:off x="4327819" y="3779157"/>
            <a:ext cx="268022" cy="300082"/>
          </a:xfrm>
          <a:prstGeom prst="rect">
            <a:avLst/>
          </a:prstGeom>
          <a:noFill/>
        </p:spPr>
        <p:txBody>
          <a:bodyPr wrap="none" rtlCol="0">
            <a:spAutoFit/>
          </a:bodyPr>
          <a:lstStyle/>
          <a:p>
            <a:r>
              <a:rPr lang="en-US" sz="1350" dirty="0"/>
              <a:t>a</a:t>
            </a:r>
          </a:p>
        </p:txBody>
      </p:sp>
      <p:sp>
        <p:nvSpPr>
          <p:cNvPr id="45" name="TextBox 44"/>
          <p:cNvSpPr txBox="1"/>
          <p:nvPr/>
        </p:nvSpPr>
        <p:spPr>
          <a:xfrm>
            <a:off x="4549248" y="3781282"/>
            <a:ext cx="779765" cy="300082"/>
          </a:xfrm>
          <a:prstGeom prst="rect">
            <a:avLst/>
          </a:prstGeom>
          <a:noFill/>
        </p:spPr>
        <p:txBody>
          <a:bodyPr wrap="none" rtlCol="0">
            <a:spAutoFit/>
          </a:bodyPr>
          <a:lstStyle/>
          <a:p>
            <a:r>
              <a:rPr lang="en-US" sz="1350" dirty="0"/>
              <a:t>creature</a:t>
            </a:r>
          </a:p>
        </p:txBody>
      </p:sp>
      <p:sp>
        <p:nvSpPr>
          <p:cNvPr id="46" name="TextBox 45"/>
          <p:cNvSpPr txBox="1"/>
          <p:nvPr/>
        </p:nvSpPr>
        <p:spPr>
          <a:xfrm>
            <a:off x="5285819" y="3768681"/>
            <a:ext cx="497252" cy="300082"/>
          </a:xfrm>
          <a:prstGeom prst="rect">
            <a:avLst/>
          </a:prstGeom>
          <a:noFill/>
        </p:spPr>
        <p:txBody>
          <a:bodyPr wrap="none" rtlCol="0">
            <a:spAutoFit/>
          </a:bodyPr>
          <a:lstStyle/>
          <a:p>
            <a:r>
              <a:rPr lang="en-US" sz="1350" dirty="0"/>
              <a:t>with</a:t>
            </a:r>
          </a:p>
        </p:txBody>
      </p:sp>
      <p:sp>
        <p:nvSpPr>
          <p:cNvPr id="47" name="TextBox 46"/>
          <p:cNvSpPr txBox="1"/>
          <p:nvPr/>
        </p:nvSpPr>
        <p:spPr>
          <a:xfrm>
            <a:off x="5740575" y="3772065"/>
            <a:ext cx="367408" cy="300082"/>
          </a:xfrm>
          <a:prstGeom prst="rect">
            <a:avLst/>
          </a:prstGeom>
          <a:noFill/>
        </p:spPr>
        <p:txBody>
          <a:bodyPr wrap="none" rtlCol="0">
            <a:spAutoFit/>
          </a:bodyPr>
          <a:lstStyle/>
          <a:p>
            <a:r>
              <a:rPr lang="en-US" sz="1350" dirty="0"/>
              <a:t>no</a:t>
            </a:r>
          </a:p>
        </p:txBody>
      </p:sp>
      <p:sp>
        <p:nvSpPr>
          <p:cNvPr id="48" name="TextBox 47"/>
          <p:cNvSpPr txBox="1"/>
          <p:nvPr/>
        </p:nvSpPr>
        <p:spPr>
          <a:xfrm>
            <a:off x="6151407" y="3768681"/>
            <a:ext cx="603050" cy="300082"/>
          </a:xfrm>
          <a:prstGeom prst="rect">
            <a:avLst/>
          </a:prstGeom>
          <a:noFill/>
        </p:spPr>
        <p:txBody>
          <a:bodyPr wrap="none" rtlCol="0">
            <a:spAutoFit/>
          </a:bodyPr>
          <a:lstStyle/>
          <a:p>
            <a:r>
              <a:rPr lang="en-US" sz="1350" dirty="0"/>
              <a:t>spots.</a:t>
            </a:r>
          </a:p>
        </p:txBody>
      </p:sp>
      <p:sp>
        <p:nvSpPr>
          <p:cNvPr id="49" name="TextBox 48"/>
          <p:cNvSpPr txBox="1"/>
          <p:nvPr/>
        </p:nvSpPr>
        <p:spPr>
          <a:xfrm>
            <a:off x="1633725" y="4157616"/>
            <a:ext cx="478016" cy="300082"/>
          </a:xfrm>
          <a:prstGeom prst="rect">
            <a:avLst/>
          </a:prstGeom>
          <a:noFill/>
        </p:spPr>
        <p:txBody>
          <a:bodyPr wrap="none" rtlCol="0">
            <a:spAutoFit/>
          </a:bodyPr>
          <a:lstStyle/>
          <a:p>
            <a:r>
              <a:rPr lang="en-US" sz="1350" dirty="0"/>
              <a:t>One</a:t>
            </a:r>
          </a:p>
        </p:txBody>
      </p:sp>
      <p:sp>
        <p:nvSpPr>
          <p:cNvPr id="50" name="TextBox 49"/>
          <p:cNvSpPr txBox="1"/>
          <p:nvPr/>
        </p:nvSpPr>
        <p:spPr>
          <a:xfrm>
            <a:off x="2202186" y="4151868"/>
            <a:ext cx="465769" cy="300082"/>
          </a:xfrm>
          <a:prstGeom prst="rect">
            <a:avLst/>
          </a:prstGeom>
          <a:noFill/>
        </p:spPr>
        <p:txBody>
          <a:bodyPr wrap="none" rtlCol="0">
            <a:spAutoFit/>
          </a:bodyPr>
          <a:lstStyle/>
          <a:p>
            <a:r>
              <a:rPr lang="en-US" sz="1350" dirty="0"/>
              <a:t>day,</a:t>
            </a:r>
          </a:p>
        </p:txBody>
      </p:sp>
      <p:sp>
        <p:nvSpPr>
          <p:cNvPr id="51" name="TextBox 50"/>
          <p:cNvSpPr txBox="1"/>
          <p:nvPr/>
        </p:nvSpPr>
        <p:spPr>
          <a:xfrm>
            <a:off x="2882779" y="4151868"/>
            <a:ext cx="362600" cy="300082"/>
          </a:xfrm>
          <a:prstGeom prst="rect">
            <a:avLst/>
          </a:prstGeom>
          <a:noFill/>
        </p:spPr>
        <p:txBody>
          <a:bodyPr wrap="none" rtlCol="0">
            <a:spAutoFit/>
          </a:bodyPr>
          <a:lstStyle/>
          <a:p>
            <a:r>
              <a:rPr lang="en-US" sz="1350" dirty="0"/>
              <a:t>he</a:t>
            </a:r>
          </a:p>
        </p:txBody>
      </p:sp>
      <p:sp>
        <p:nvSpPr>
          <p:cNvPr id="52" name="TextBox 51"/>
          <p:cNvSpPr txBox="1"/>
          <p:nvPr/>
        </p:nvSpPr>
        <p:spPr>
          <a:xfrm>
            <a:off x="3276992" y="4159980"/>
            <a:ext cx="456856" cy="300082"/>
          </a:xfrm>
          <a:prstGeom prst="rect">
            <a:avLst/>
          </a:prstGeom>
          <a:noFill/>
        </p:spPr>
        <p:txBody>
          <a:bodyPr wrap="none" rtlCol="0">
            <a:spAutoFit/>
          </a:bodyPr>
          <a:lstStyle/>
          <a:p>
            <a:r>
              <a:rPr lang="en-US" sz="1350" dirty="0"/>
              <a:t>was</a:t>
            </a:r>
          </a:p>
        </p:txBody>
      </p:sp>
      <p:sp>
        <p:nvSpPr>
          <p:cNvPr id="53" name="TextBox 52"/>
          <p:cNvSpPr txBox="1"/>
          <p:nvPr/>
        </p:nvSpPr>
        <p:spPr>
          <a:xfrm>
            <a:off x="3728946" y="4164469"/>
            <a:ext cx="740331" cy="300082"/>
          </a:xfrm>
          <a:prstGeom prst="rect">
            <a:avLst/>
          </a:prstGeom>
          <a:noFill/>
        </p:spPr>
        <p:txBody>
          <a:bodyPr wrap="none" rtlCol="0">
            <a:spAutoFit/>
          </a:bodyPr>
          <a:lstStyle/>
          <a:p>
            <a:r>
              <a:rPr lang="en-US" sz="1350" dirty="0"/>
              <a:t>relaxing</a:t>
            </a:r>
          </a:p>
        </p:txBody>
      </p:sp>
      <p:sp>
        <p:nvSpPr>
          <p:cNvPr id="54" name="TextBox 53"/>
          <p:cNvSpPr txBox="1"/>
          <p:nvPr/>
        </p:nvSpPr>
        <p:spPr>
          <a:xfrm>
            <a:off x="4407613" y="4162344"/>
            <a:ext cx="316112" cy="300082"/>
          </a:xfrm>
          <a:prstGeom prst="rect">
            <a:avLst/>
          </a:prstGeom>
          <a:noFill/>
        </p:spPr>
        <p:txBody>
          <a:bodyPr wrap="none" rtlCol="0">
            <a:spAutoFit/>
          </a:bodyPr>
          <a:lstStyle/>
          <a:p>
            <a:r>
              <a:rPr lang="en-US" sz="1350" dirty="0"/>
              <a:t>in</a:t>
            </a:r>
          </a:p>
        </p:txBody>
      </p:sp>
      <p:sp>
        <p:nvSpPr>
          <p:cNvPr id="55" name="TextBox 54"/>
          <p:cNvSpPr txBox="1"/>
          <p:nvPr/>
        </p:nvSpPr>
        <p:spPr>
          <a:xfrm>
            <a:off x="4629041" y="4164469"/>
            <a:ext cx="420308" cy="300082"/>
          </a:xfrm>
          <a:prstGeom prst="rect">
            <a:avLst/>
          </a:prstGeom>
          <a:noFill/>
        </p:spPr>
        <p:txBody>
          <a:bodyPr wrap="none" rtlCol="0">
            <a:spAutoFit/>
          </a:bodyPr>
          <a:lstStyle/>
          <a:p>
            <a:r>
              <a:rPr lang="en-US" sz="1350" dirty="0"/>
              <a:t>the</a:t>
            </a:r>
          </a:p>
        </p:txBody>
      </p:sp>
      <p:sp>
        <p:nvSpPr>
          <p:cNvPr id="56" name="TextBox 55"/>
          <p:cNvSpPr txBox="1"/>
          <p:nvPr/>
        </p:nvSpPr>
        <p:spPr>
          <a:xfrm>
            <a:off x="5002628" y="4164469"/>
            <a:ext cx="604653" cy="300082"/>
          </a:xfrm>
          <a:prstGeom prst="rect">
            <a:avLst/>
          </a:prstGeom>
          <a:noFill/>
        </p:spPr>
        <p:txBody>
          <a:bodyPr wrap="none" rtlCol="0">
            <a:spAutoFit/>
          </a:bodyPr>
          <a:lstStyle/>
          <a:p>
            <a:r>
              <a:rPr lang="en-US" sz="1350" dirty="0"/>
              <a:t>shade</a:t>
            </a:r>
          </a:p>
        </p:txBody>
      </p:sp>
      <p:sp>
        <p:nvSpPr>
          <p:cNvPr id="57" name="TextBox 56"/>
          <p:cNvSpPr txBox="1"/>
          <p:nvPr/>
        </p:nvSpPr>
        <p:spPr>
          <a:xfrm>
            <a:off x="5595369" y="4164469"/>
            <a:ext cx="328936" cy="300082"/>
          </a:xfrm>
          <a:prstGeom prst="rect">
            <a:avLst/>
          </a:prstGeom>
          <a:noFill/>
        </p:spPr>
        <p:txBody>
          <a:bodyPr wrap="none" rtlCol="0">
            <a:spAutoFit/>
          </a:bodyPr>
          <a:lstStyle/>
          <a:p>
            <a:r>
              <a:rPr lang="en-US" sz="1350" dirty="0"/>
              <a:t>of</a:t>
            </a:r>
          </a:p>
        </p:txBody>
      </p:sp>
      <p:sp>
        <p:nvSpPr>
          <p:cNvPr id="58" name="TextBox 57"/>
          <p:cNvSpPr txBox="1"/>
          <p:nvPr/>
        </p:nvSpPr>
        <p:spPr>
          <a:xfrm>
            <a:off x="5950615" y="4166986"/>
            <a:ext cx="268022" cy="300082"/>
          </a:xfrm>
          <a:prstGeom prst="rect">
            <a:avLst/>
          </a:prstGeom>
          <a:noFill/>
        </p:spPr>
        <p:txBody>
          <a:bodyPr wrap="none" rtlCol="0">
            <a:spAutoFit/>
          </a:bodyPr>
          <a:lstStyle/>
          <a:p>
            <a:r>
              <a:rPr lang="en-US" sz="1350" dirty="0"/>
              <a:t>a</a:t>
            </a:r>
          </a:p>
        </p:txBody>
      </p:sp>
      <p:sp>
        <p:nvSpPr>
          <p:cNvPr id="59" name="TextBox 58"/>
          <p:cNvSpPr txBox="1"/>
          <p:nvPr/>
        </p:nvSpPr>
        <p:spPr>
          <a:xfrm>
            <a:off x="6179218" y="4162344"/>
            <a:ext cx="577402" cy="300082"/>
          </a:xfrm>
          <a:prstGeom prst="rect">
            <a:avLst/>
          </a:prstGeom>
          <a:noFill/>
        </p:spPr>
        <p:txBody>
          <a:bodyPr wrap="none" rtlCol="0">
            <a:spAutoFit/>
          </a:bodyPr>
          <a:lstStyle/>
          <a:p>
            <a:r>
              <a:rPr lang="en-US" sz="1350" dirty="0"/>
              <a:t>thorn</a:t>
            </a:r>
          </a:p>
        </p:txBody>
      </p:sp>
      <p:sp>
        <p:nvSpPr>
          <p:cNvPr id="60" name="TextBox 59"/>
          <p:cNvSpPr txBox="1"/>
          <p:nvPr/>
        </p:nvSpPr>
        <p:spPr>
          <a:xfrm>
            <a:off x="1773060" y="4480139"/>
            <a:ext cx="474169" cy="300082"/>
          </a:xfrm>
          <a:prstGeom prst="rect">
            <a:avLst/>
          </a:prstGeom>
          <a:noFill/>
        </p:spPr>
        <p:txBody>
          <a:bodyPr wrap="none" rtlCol="0">
            <a:spAutoFit/>
          </a:bodyPr>
          <a:lstStyle/>
          <a:p>
            <a:r>
              <a:rPr lang="en-US" sz="1350" dirty="0"/>
              <a:t>tree</a:t>
            </a:r>
          </a:p>
        </p:txBody>
      </p:sp>
      <p:sp>
        <p:nvSpPr>
          <p:cNvPr id="61" name="TextBox 60"/>
          <p:cNvSpPr txBox="1"/>
          <p:nvPr/>
        </p:nvSpPr>
        <p:spPr>
          <a:xfrm>
            <a:off x="2352468" y="4480139"/>
            <a:ext cx="577402" cy="300082"/>
          </a:xfrm>
          <a:prstGeom prst="rect">
            <a:avLst/>
          </a:prstGeom>
          <a:noFill/>
        </p:spPr>
        <p:txBody>
          <a:bodyPr wrap="none" rtlCol="0">
            <a:spAutoFit/>
          </a:bodyPr>
          <a:lstStyle/>
          <a:p>
            <a:r>
              <a:rPr lang="en-US" sz="1350" dirty="0"/>
              <a:t>when</a:t>
            </a:r>
          </a:p>
        </p:txBody>
      </p:sp>
      <p:sp>
        <p:nvSpPr>
          <p:cNvPr id="62" name="TextBox 61"/>
          <p:cNvSpPr txBox="1"/>
          <p:nvPr/>
        </p:nvSpPr>
        <p:spPr>
          <a:xfrm>
            <a:off x="2928402" y="4480139"/>
            <a:ext cx="582532" cy="300082"/>
          </a:xfrm>
          <a:prstGeom prst="rect">
            <a:avLst/>
          </a:prstGeom>
          <a:noFill/>
        </p:spPr>
        <p:txBody>
          <a:bodyPr wrap="none" rtlCol="0">
            <a:spAutoFit/>
          </a:bodyPr>
          <a:lstStyle/>
          <a:p>
            <a:r>
              <a:rPr lang="en-US" sz="1350" dirty="0"/>
              <a:t>Zebra</a:t>
            </a:r>
          </a:p>
        </p:txBody>
      </p:sp>
      <p:sp>
        <p:nvSpPr>
          <p:cNvPr id="63" name="TextBox 62"/>
          <p:cNvSpPr txBox="1"/>
          <p:nvPr/>
        </p:nvSpPr>
        <p:spPr>
          <a:xfrm>
            <a:off x="3468351" y="4480139"/>
            <a:ext cx="680571" cy="300082"/>
          </a:xfrm>
          <a:prstGeom prst="rect">
            <a:avLst/>
          </a:prstGeom>
          <a:noFill/>
        </p:spPr>
        <p:txBody>
          <a:bodyPr wrap="none" rtlCol="0">
            <a:spAutoFit/>
          </a:bodyPr>
          <a:lstStyle/>
          <a:p>
            <a:r>
              <a:rPr lang="en-US" sz="1350" dirty="0"/>
              <a:t>walked</a:t>
            </a:r>
          </a:p>
        </p:txBody>
      </p:sp>
      <p:sp>
        <p:nvSpPr>
          <p:cNvPr id="64" name="TextBox 63"/>
          <p:cNvSpPr txBox="1"/>
          <p:nvPr/>
        </p:nvSpPr>
        <p:spPr>
          <a:xfrm>
            <a:off x="4127029" y="4480139"/>
            <a:ext cx="525785" cy="300082"/>
          </a:xfrm>
          <a:prstGeom prst="rect">
            <a:avLst/>
          </a:prstGeom>
          <a:noFill/>
        </p:spPr>
        <p:txBody>
          <a:bodyPr wrap="none" rtlCol="0">
            <a:spAutoFit/>
          </a:bodyPr>
          <a:lstStyle/>
          <a:p>
            <a:r>
              <a:rPr lang="en-US" sz="1350" dirty="0"/>
              <a:t>past.</a:t>
            </a:r>
          </a:p>
        </p:txBody>
      </p:sp>
      <p:cxnSp>
        <p:nvCxnSpPr>
          <p:cNvPr id="65" name="Straight Connector 64"/>
          <p:cNvCxnSpPr/>
          <p:nvPr/>
        </p:nvCxnSpPr>
        <p:spPr>
          <a:xfrm flipV="1">
            <a:off x="1633725" y="3575384"/>
            <a:ext cx="5775151" cy="25067"/>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sp>
        <p:nvSpPr>
          <p:cNvPr id="68" name="Rectangle 67"/>
          <p:cNvSpPr/>
          <p:nvPr/>
        </p:nvSpPr>
        <p:spPr>
          <a:xfrm>
            <a:off x="1924863" y="5935341"/>
            <a:ext cx="5729709" cy="369332"/>
          </a:xfrm>
          <a:prstGeom prst="rect">
            <a:avLst/>
          </a:prstGeom>
        </p:spPr>
        <p:txBody>
          <a:bodyPr wrap="square">
            <a:spAutoFit/>
          </a:bodyPr>
          <a:lstStyle/>
          <a:p>
            <a:r>
              <a:rPr lang="en-US" sz="900" i="1" dirty="0"/>
              <a:t>Draper, K., and Spaull, S. (2015). Examining oral reading fluency among grade 5 rural English Second Language (ESL) learners in South Africa: Analysis of NEEDU 2013. South African Journal of Childhood Education 5(2) pp.44-77.</a:t>
            </a:r>
          </a:p>
        </p:txBody>
      </p:sp>
      <p:sp>
        <p:nvSpPr>
          <p:cNvPr id="69" name="TextBox 68"/>
          <p:cNvSpPr txBox="1"/>
          <p:nvPr/>
        </p:nvSpPr>
        <p:spPr>
          <a:xfrm>
            <a:off x="7070724" y="2344560"/>
            <a:ext cx="1254946" cy="461665"/>
          </a:xfrm>
          <a:prstGeom prst="rect">
            <a:avLst/>
          </a:prstGeom>
          <a:solidFill>
            <a:schemeClr val="bg1">
              <a:lumMod val="85000"/>
            </a:schemeClr>
          </a:solidFill>
        </p:spPr>
        <p:txBody>
          <a:bodyPr wrap="square" rtlCol="0">
            <a:spAutoFit/>
          </a:bodyPr>
          <a:lstStyle/>
          <a:p>
            <a:r>
              <a:rPr lang="en-US" sz="1200" dirty="0"/>
              <a:t>Recommended rate at Gr5</a:t>
            </a:r>
          </a:p>
        </p:txBody>
      </p:sp>
      <p:sp>
        <p:nvSpPr>
          <p:cNvPr id="70" name="TextBox 69"/>
          <p:cNvSpPr txBox="1"/>
          <p:nvPr/>
        </p:nvSpPr>
        <p:spPr>
          <a:xfrm>
            <a:off x="7127919" y="3765190"/>
            <a:ext cx="1141192" cy="830997"/>
          </a:xfrm>
          <a:prstGeom prst="rect">
            <a:avLst/>
          </a:prstGeom>
          <a:solidFill>
            <a:schemeClr val="bg1">
              <a:lumMod val="85000"/>
            </a:schemeClr>
          </a:solidFill>
        </p:spPr>
        <p:txBody>
          <a:bodyPr wrap="square" rtlCol="0">
            <a:spAutoFit/>
          </a:bodyPr>
          <a:lstStyle/>
          <a:p>
            <a:r>
              <a:rPr lang="en-US" sz="1200" dirty="0"/>
              <a:t>40% of SA rural Gr5 learners  (&lt;40WCPM) WCPM</a:t>
            </a:r>
          </a:p>
        </p:txBody>
      </p:sp>
    </p:spTree>
    <p:extLst>
      <p:ext uri="{BB962C8B-B14F-4D97-AF65-F5344CB8AC3E}">
        <p14:creationId xmlns:p14="http://schemas.microsoft.com/office/powerpoint/2010/main" val="12644385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46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92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138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184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230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276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322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368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414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460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506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552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598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644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690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736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782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828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874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920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966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1012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1058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1104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grpId="0" nodeType="withEffect">
                                  <p:stCondLst>
                                    <p:cond delay="1150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grpId="0" nodeType="withEffect">
                                  <p:stCondLst>
                                    <p:cond delay="1196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196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346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496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646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7960"/>
                                  </p:stCondLst>
                                  <p:childTnLst>
                                    <p:set>
                                      <p:cBhvr>
                                        <p:cTn id="68" dur="1" fill="hold">
                                          <p:stCondLst>
                                            <p:cond delay="0"/>
                                          </p:stCondLst>
                                        </p:cTn>
                                        <p:tgtEl>
                                          <p:spTgt spid="44"/>
                                        </p:tgtEl>
                                        <p:attrNameLst>
                                          <p:attrName>style.visibility</p:attrName>
                                        </p:attrNameLst>
                                      </p:cBhvr>
                                      <p:to>
                                        <p:strVal val="visible"/>
                                      </p:to>
                                    </p:set>
                                  </p:childTnLst>
                                </p:cTn>
                              </p:par>
                              <p:par>
                                <p:cTn id="69" presetID="1" presetClass="entr" presetSubtype="0" fill="hold" grpId="0" nodeType="withEffect">
                                  <p:stCondLst>
                                    <p:cond delay="946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grpId="0" nodeType="withEffect">
                                  <p:stCondLst>
                                    <p:cond delay="10960"/>
                                  </p:stCondLst>
                                  <p:childTnLst>
                                    <p:set>
                                      <p:cBhvr>
                                        <p:cTn id="72" dur="1" fill="hold">
                                          <p:stCondLst>
                                            <p:cond delay="0"/>
                                          </p:stCondLst>
                                        </p:cTn>
                                        <p:tgtEl>
                                          <p:spTgt spid="46"/>
                                        </p:tgtEl>
                                        <p:attrNameLst>
                                          <p:attrName>style.visibility</p:attrName>
                                        </p:attrNameLst>
                                      </p:cBhvr>
                                      <p:to>
                                        <p:strVal val="visible"/>
                                      </p:to>
                                    </p:set>
                                  </p:childTnLst>
                                </p:cTn>
                              </p:par>
                              <p:par>
                                <p:cTn id="73" presetID="1" presetClass="entr" presetSubtype="0" fill="hold" grpId="0" nodeType="withEffect">
                                  <p:stCondLst>
                                    <p:cond delay="1246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13960"/>
                                  </p:stCondLst>
                                  <p:childTnLst>
                                    <p:set>
                                      <p:cBhvr>
                                        <p:cTn id="76" dur="1" fill="hold">
                                          <p:stCondLst>
                                            <p:cond delay="0"/>
                                          </p:stCondLst>
                                        </p:cTn>
                                        <p:tgtEl>
                                          <p:spTgt spid="48"/>
                                        </p:tgtEl>
                                        <p:attrNameLst>
                                          <p:attrName>style.visibility</p:attrName>
                                        </p:attrNameLst>
                                      </p:cBhvr>
                                      <p:to>
                                        <p:strVal val="visible"/>
                                      </p:to>
                                    </p:set>
                                  </p:childTnLst>
                                </p:cTn>
                              </p:par>
                              <p:par>
                                <p:cTn id="77" presetID="1" presetClass="entr" presetSubtype="0" fill="hold" grpId="0" nodeType="withEffect">
                                  <p:stCondLst>
                                    <p:cond delay="15460"/>
                                  </p:stCondLst>
                                  <p:childTnLst>
                                    <p:set>
                                      <p:cBhvr>
                                        <p:cTn id="78" dur="1" fill="hold">
                                          <p:stCondLst>
                                            <p:cond delay="0"/>
                                          </p:stCondLst>
                                        </p:cTn>
                                        <p:tgtEl>
                                          <p:spTgt spid="49"/>
                                        </p:tgtEl>
                                        <p:attrNameLst>
                                          <p:attrName>style.visibility</p:attrName>
                                        </p:attrNameLst>
                                      </p:cBhvr>
                                      <p:to>
                                        <p:strVal val="visible"/>
                                      </p:to>
                                    </p:set>
                                  </p:childTnLst>
                                </p:cTn>
                              </p:par>
                              <p:par>
                                <p:cTn id="79" presetID="1" presetClass="entr" presetSubtype="0" fill="hold" grpId="0" nodeType="withEffect">
                                  <p:stCondLst>
                                    <p:cond delay="1696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grpId="0" nodeType="withEffect">
                                  <p:stCondLst>
                                    <p:cond delay="1846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grpId="0" nodeType="withEffect">
                                  <p:stCondLst>
                                    <p:cond delay="1996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grpId="0" nodeType="withEffect">
                                  <p:stCondLst>
                                    <p:cond delay="2146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22960"/>
                                  </p:stCondLst>
                                  <p:childTnLst>
                                    <p:set>
                                      <p:cBhvr>
                                        <p:cTn id="88" dur="1" fill="hold">
                                          <p:stCondLst>
                                            <p:cond delay="0"/>
                                          </p:stCondLst>
                                        </p:cTn>
                                        <p:tgtEl>
                                          <p:spTgt spid="54"/>
                                        </p:tgtEl>
                                        <p:attrNameLst>
                                          <p:attrName>style.visibility</p:attrName>
                                        </p:attrNameLst>
                                      </p:cBhvr>
                                      <p:to>
                                        <p:strVal val="visible"/>
                                      </p:to>
                                    </p:set>
                                  </p:childTnLst>
                                </p:cTn>
                              </p:par>
                              <p:par>
                                <p:cTn id="89" presetID="1" presetClass="entr" presetSubtype="0" fill="hold" grpId="0" nodeType="withEffect">
                                  <p:stCondLst>
                                    <p:cond delay="24460"/>
                                  </p:stCondLst>
                                  <p:childTnLst>
                                    <p:set>
                                      <p:cBhvr>
                                        <p:cTn id="90" dur="1" fill="hold">
                                          <p:stCondLst>
                                            <p:cond delay="0"/>
                                          </p:stCondLst>
                                        </p:cTn>
                                        <p:tgtEl>
                                          <p:spTgt spid="55"/>
                                        </p:tgtEl>
                                        <p:attrNameLst>
                                          <p:attrName>style.visibility</p:attrName>
                                        </p:attrNameLst>
                                      </p:cBhvr>
                                      <p:to>
                                        <p:strVal val="visible"/>
                                      </p:to>
                                    </p:set>
                                  </p:childTnLst>
                                </p:cTn>
                              </p:par>
                              <p:par>
                                <p:cTn id="91" presetID="1" presetClass="entr" presetSubtype="0" fill="hold" grpId="0" nodeType="withEffect">
                                  <p:stCondLst>
                                    <p:cond delay="25960"/>
                                  </p:stCondLst>
                                  <p:childTnLst>
                                    <p:set>
                                      <p:cBhvr>
                                        <p:cTn id="92" dur="1" fill="hold">
                                          <p:stCondLst>
                                            <p:cond delay="0"/>
                                          </p:stCondLst>
                                        </p:cTn>
                                        <p:tgtEl>
                                          <p:spTgt spid="56"/>
                                        </p:tgtEl>
                                        <p:attrNameLst>
                                          <p:attrName>style.visibility</p:attrName>
                                        </p:attrNameLst>
                                      </p:cBhvr>
                                      <p:to>
                                        <p:strVal val="visible"/>
                                      </p:to>
                                    </p:set>
                                  </p:childTnLst>
                                </p:cTn>
                              </p:par>
                              <p:par>
                                <p:cTn id="93" presetID="1" presetClass="entr" presetSubtype="0" fill="hold" grpId="0" nodeType="withEffect">
                                  <p:stCondLst>
                                    <p:cond delay="27460"/>
                                  </p:stCondLst>
                                  <p:childTnLst>
                                    <p:set>
                                      <p:cBhvr>
                                        <p:cTn id="94" dur="1" fill="hold">
                                          <p:stCondLst>
                                            <p:cond delay="0"/>
                                          </p:stCondLst>
                                        </p:cTn>
                                        <p:tgtEl>
                                          <p:spTgt spid="57"/>
                                        </p:tgtEl>
                                        <p:attrNameLst>
                                          <p:attrName>style.visibility</p:attrName>
                                        </p:attrNameLst>
                                      </p:cBhvr>
                                      <p:to>
                                        <p:strVal val="visible"/>
                                      </p:to>
                                    </p:set>
                                  </p:childTnLst>
                                </p:cTn>
                              </p:par>
                              <p:par>
                                <p:cTn id="95" presetID="1" presetClass="entr" presetSubtype="0" fill="hold" grpId="0" nodeType="withEffect">
                                  <p:stCondLst>
                                    <p:cond delay="28960"/>
                                  </p:stCondLst>
                                  <p:childTnLst>
                                    <p:set>
                                      <p:cBhvr>
                                        <p:cTn id="96" dur="1" fill="hold">
                                          <p:stCondLst>
                                            <p:cond delay="0"/>
                                          </p:stCondLst>
                                        </p:cTn>
                                        <p:tgtEl>
                                          <p:spTgt spid="58"/>
                                        </p:tgtEl>
                                        <p:attrNameLst>
                                          <p:attrName>style.visibility</p:attrName>
                                        </p:attrNameLst>
                                      </p:cBhvr>
                                      <p:to>
                                        <p:strVal val="visible"/>
                                      </p:to>
                                    </p:set>
                                  </p:childTnLst>
                                </p:cTn>
                              </p:par>
                              <p:par>
                                <p:cTn id="97" presetID="1" presetClass="entr" presetSubtype="0" fill="hold" grpId="0" nodeType="withEffect">
                                  <p:stCondLst>
                                    <p:cond delay="30460"/>
                                  </p:stCondLst>
                                  <p:childTnLst>
                                    <p:set>
                                      <p:cBhvr>
                                        <p:cTn id="98" dur="1" fill="hold">
                                          <p:stCondLst>
                                            <p:cond delay="0"/>
                                          </p:stCondLst>
                                        </p:cTn>
                                        <p:tgtEl>
                                          <p:spTgt spid="59"/>
                                        </p:tgtEl>
                                        <p:attrNameLst>
                                          <p:attrName>style.visibility</p:attrName>
                                        </p:attrNameLst>
                                      </p:cBhvr>
                                      <p:to>
                                        <p:strVal val="visible"/>
                                      </p:to>
                                    </p:set>
                                  </p:childTnLst>
                                </p:cTn>
                              </p:par>
                              <p:par>
                                <p:cTn id="99" presetID="1" presetClass="entr" presetSubtype="0" fill="hold" grpId="0" nodeType="withEffect">
                                  <p:stCondLst>
                                    <p:cond delay="31960"/>
                                  </p:stCondLst>
                                  <p:childTnLst>
                                    <p:set>
                                      <p:cBhvr>
                                        <p:cTn id="100" dur="1" fill="hold">
                                          <p:stCondLst>
                                            <p:cond delay="0"/>
                                          </p:stCondLst>
                                        </p:cTn>
                                        <p:tgtEl>
                                          <p:spTgt spid="60"/>
                                        </p:tgtEl>
                                        <p:attrNameLst>
                                          <p:attrName>style.visibility</p:attrName>
                                        </p:attrNameLst>
                                      </p:cBhvr>
                                      <p:to>
                                        <p:strVal val="visible"/>
                                      </p:to>
                                    </p:set>
                                  </p:childTnLst>
                                </p:cTn>
                              </p:par>
                              <p:par>
                                <p:cTn id="101" presetID="1" presetClass="entr" presetSubtype="0" fill="hold" grpId="0" nodeType="withEffect">
                                  <p:stCondLst>
                                    <p:cond delay="33460"/>
                                  </p:stCondLst>
                                  <p:childTnLst>
                                    <p:set>
                                      <p:cBhvr>
                                        <p:cTn id="102" dur="1" fill="hold">
                                          <p:stCondLst>
                                            <p:cond delay="0"/>
                                          </p:stCondLst>
                                        </p:cTn>
                                        <p:tgtEl>
                                          <p:spTgt spid="61"/>
                                        </p:tgtEl>
                                        <p:attrNameLst>
                                          <p:attrName>style.visibility</p:attrName>
                                        </p:attrNameLst>
                                      </p:cBhvr>
                                      <p:to>
                                        <p:strVal val="visible"/>
                                      </p:to>
                                    </p:set>
                                  </p:childTnLst>
                                </p:cTn>
                              </p:par>
                              <p:par>
                                <p:cTn id="103" presetID="1" presetClass="entr" presetSubtype="0" fill="hold" grpId="0" nodeType="withEffect">
                                  <p:stCondLst>
                                    <p:cond delay="34960"/>
                                  </p:stCondLst>
                                  <p:childTnLst>
                                    <p:set>
                                      <p:cBhvr>
                                        <p:cTn id="104" dur="1" fill="hold">
                                          <p:stCondLst>
                                            <p:cond delay="0"/>
                                          </p:stCondLst>
                                        </p:cTn>
                                        <p:tgtEl>
                                          <p:spTgt spid="62"/>
                                        </p:tgtEl>
                                        <p:attrNameLst>
                                          <p:attrName>style.visibility</p:attrName>
                                        </p:attrNameLst>
                                      </p:cBhvr>
                                      <p:to>
                                        <p:strVal val="visible"/>
                                      </p:to>
                                    </p:set>
                                  </p:childTnLst>
                                </p:cTn>
                              </p:par>
                              <p:par>
                                <p:cTn id="105" presetID="1" presetClass="entr" presetSubtype="0" fill="hold" grpId="0" nodeType="withEffect">
                                  <p:stCondLst>
                                    <p:cond delay="36460"/>
                                  </p:stCondLst>
                                  <p:childTnLst>
                                    <p:set>
                                      <p:cBhvr>
                                        <p:cTn id="106" dur="1" fill="hold">
                                          <p:stCondLst>
                                            <p:cond delay="0"/>
                                          </p:stCondLst>
                                        </p:cTn>
                                        <p:tgtEl>
                                          <p:spTgt spid="63"/>
                                        </p:tgtEl>
                                        <p:attrNameLst>
                                          <p:attrName>style.visibility</p:attrName>
                                        </p:attrNameLst>
                                      </p:cBhvr>
                                      <p:to>
                                        <p:strVal val="visible"/>
                                      </p:to>
                                    </p:set>
                                  </p:childTnLst>
                                </p:cTn>
                              </p:par>
                              <p:par>
                                <p:cTn id="107" presetID="1" presetClass="entr" presetSubtype="0" fill="hold" grpId="0" nodeType="withEffect">
                                  <p:stCondLst>
                                    <p:cond delay="37960"/>
                                  </p:stCondLst>
                                  <p:childTnLst>
                                    <p:set>
                                      <p:cBhvr>
                                        <p:cTn id="108"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447" y="691698"/>
            <a:ext cx="8246323" cy="1325563"/>
          </a:xfrm>
        </p:spPr>
        <p:txBody>
          <a:bodyPr>
            <a:normAutofit fontScale="90000"/>
          </a:bodyPr>
          <a:lstStyle/>
          <a:p>
            <a:pPr algn="ctr"/>
            <a:r>
              <a:rPr lang="en-US" sz="6700" b="1" dirty="0" smtClean="0"/>
              <a:t>Falling at the first hurdle</a:t>
            </a:r>
            <a:r>
              <a:rPr lang="mr-IN" sz="6700" b="1" dirty="0" smtClean="0"/>
              <a:t>…</a:t>
            </a:r>
            <a:r>
              <a:rPr lang="en-US" sz="6700" b="1" dirty="0" smtClean="0"/>
              <a:t/>
            </a:r>
            <a:br>
              <a:rPr lang="en-US" sz="6700" b="1" dirty="0" smtClean="0"/>
            </a:br>
            <a:r>
              <a:rPr lang="en-US" sz="900" b="1" dirty="0" smtClean="0"/>
              <a:t> </a:t>
            </a:r>
            <a:r>
              <a:rPr lang="en-US" dirty="0"/>
              <a:t/>
            </a:r>
            <a:br>
              <a:rPr lang="en-US" dirty="0"/>
            </a:br>
            <a:r>
              <a:rPr lang="en-US" sz="2700" dirty="0" smtClean="0"/>
              <a:t>If children do not</a:t>
            </a:r>
            <a:r>
              <a:rPr lang="en-US" sz="2700" b="1" dirty="0" smtClean="0"/>
              <a:t> learn-to-read </a:t>
            </a:r>
            <a:r>
              <a:rPr lang="en-US" sz="2700" dirty="0" smtClean="0"/>
              <a:t>in Grades 1-3, </a:t>
            </a:r>
            <a:br>
              <a:rPr lang="en-US" sz="2700" dirty="0" smtClean="0"/>
            </a:br>
            <a:r>
              <a:rPr lang="en-US" sz="2700" dirty="0" smtClean="0"/>
              <a:t>they cannot </a:t>
            </a:r>
            <a:r>
              <a:rPr lang="en-US" sz="2700" b="1" dirty="0" smtClean="0"/>
              <a:t>read-to-learn</a:t>
            </a:r>
            <a:r>
              <a:rPr lang="en-US" sz="2700" dirty="0" smtClean="0"/>
              <a:t> in Grade 4 onwards</a:t>
            </a:r>
            <a:endParaRPr lang="en-US" sz="2700" dirty="0"/>
          </a:p>
        </p:txBody>
      </p:sp>
      <p:grpSp>
        <p:nvGrpSpPr>
          <p:cNvPr id="8" name="Group 7"/>
          <p:cNvGrpSpPr/>
          <p:nvPr/>
        </p:nvGrpSpPr>
        <p:grpSpPr>
          <a:xfrm>
            <a:off x="2628114" y="2476315"/>
            <a:ext cx="3642055" cy="3525836"/>
            <a:chOff x="2628114" y="2476315"/>
            <a:chExt cx="3642055" cy="3525836"/>
          </a:xfrm>
        </p:grpSpPr>
        <p:sp>
          <p:nvSpPr>
            <p:cNvPr id="6" name="Oval 5"/>
            <p:cNvSpPr/>
            <p:nvPr/>
          </p:nvSpPr>
          <p:spPr>
            <a:xfrm>
              <a:off x="2628114" y="2476315"/>
              <a:ext cx="3642055" cy="3525836"/>
            </a:xfrm>
            <a:prstGeom prst="ellipse">
              <a:avLst/>
            </a:prstGeom>
            <a:solidFill>
              <a:srgbClr val="FFED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00" dirty="0">
                <a:latin typeface="Helvetica" charset="0"/>
                <a:ea typeface="Helvetica" charset="0"/>
                <a:cs typeface="Helvetica"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4762"/>
            <a:stretch/>
          </p:blipFill>
          <p:spPr>
            <a:xfrm>
              <a:off x="3175239" y="3153383"/>
              <a:ext cx="2547804" cy="2171700"/>
            </a:xfrm>
            <a:prstGeom prst="rect">
              <a:avLst/>
            </a:prstGeom>
          </p:spPr>
        </p:pic>
      </p:grpSp>
      <p:sp>
        <p:nvSpPr>
          <p:cNvPr id="9" name="TextBox 8"/>
          <p:cNvSpPr txBox="1"/>
          <p:nvPr/>
        </p:nvSpPr>
        <p:spPr>
          <a:xfrm>
            <a:off x="1224317" y="6461205"/>
            <a:ext cx="7189853" cy="307777"/>
          </a:xfrm>
          <a:prstGeom prst="rect">
            <a:avLst/>
          </a:prstGeom>
          <a:noFill/>
        </p:spPr>
        <p:txBody>
          <a:bodyPr wrap="none" rtlCol="0">
            <a:spAutoFit/>
          </a:bodyPr>
          <a:lstStyle/>
          <a:p>
            <a:r>
              <a:rPr lang="en-US" sz="1400" dirty="0" smtClean="0"/>
              <a:t>Spaull &amp; Pretorius (2018) Falling at the first hurdle: Early grade reading in South Africa. Springer. </a:t>
            </a:r>
            <a:endParaRPr lang="en-US" sz="1400" dirty="0"/>
          </a:p>
        </p:txBody>
      </p:sp>
    </p:spTree>
    <p:extLst>
      <p:ext uri="{BB962C8B-B14F-4D97-AF65-F5344CB8AC3E}">
        <p14:creationId xmlns:p14="http://schemas.microsoft.com/office/powerpoint/2010/main" val="7207940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654C1A2-1124-BF4A-9144-71D5D089101A}" type="slidenum">
              <a:rPr lang="en-US" smtClean="0"/>
              <a:t>40</a:t>
            </a:fld>
            <a:endParaRPr lang="en-US"/>
          </a:p>
        </p:txBody>
      </p:sp>
      <p:grpSp>
        <p:nvGrpSpPr>
          <p:cNvPr id="6" name="Group 5"/>
          <p:cNvGrpSpPr/>
          <p:nvPr/>
        </p:nvGrpSpPr>
        <p:grpSpPr>
          <a:xfrm>
            <a:off x="790956" y="603504"/>
            <a:ext cx="3872484" cy="5611068"/>
            <a:chOff x="333809" y="1814513"/>
            <a:chExt cx="1998005" cy="299471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809" y="1814513"/>
              <a:ext cx="1998005" cy="2994719"/>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 y="2087879"/>
              <a:ext cx="1722120" cy="2431229"/>
            </a:xfrm>
            <a:prstGeom prst="rect">
              <a:avLst/>
            </a:prstGeom>
          </p:spPr>
        </p:pic>
      </p:grpSp>
      <p:sp>
        <p:nvSpPr>
          <p:cNvPr id="10" name="TextBox 9"/>
          <p:cNvSpPr txBox="1"/>
          <p:nvPr/>
        </p:nvSpPr>
        <p:spPr>
          <a:xfrm>
            <a:off x="5358436" y="1115697"/>
            <a:ext cx="2933866" cy="4111483"/>
          </a:xfrm>
          <a:prstGeom prst="rect">
            <a:avLst/>
          </a:prstGeom>
          <a:solidFill>
            <a:srgbClr val="F2F2F2">
              <a:alpha val="76863"/>
            </a:srgbClr>
          </a:solidFill>
        </p:spPr>
        <p:txBody>
          <a:bodyPr wrap="square" lIns="216000" tIns="72000" bIns="144000" rtlCol="0">
            <a:spAutoFit/>
          </a:bodyPr>
          <a:lstStyle/>
          <a:p>
            <a:r>
              <a:rPr lang="en-US" sz="3300" b="1" dirty="0"/>
              <a:t>Funda Wande</a:t>
            </a:r>
          </a:p>
          <a:p>
            <a:endParaRPr lang="en-US" sz="2400" b="1" dirty="0"/>
          </a:p>
          <a:p>
            <a:r>
              <a:rPr lang="en-US" sz="2400" b="1" dirty="0">
                <a:solidFill>
                  <a:srgbClr val="00B0F0"/>
                </a:solidFill>
              </a:rPr>
              <a:t>A high-quality multimedia course to teach </a:t>
            </a:r>
            <a:r>
              <a:rPr lang="en-US" sz="2400" b="1" dirty="0" smtClean="0">
                <a:solidFill>
                  <a:srgbClr val="00B0F0"/>
                </a:solidFill>
              </a:rPr>
              <a:t>Foundation </a:t>
            </a:r>
            <a:r>
              <a:rPr lang="en-US" sz="2400" b="1" dirty="0">
                <a:solidFill>
                  <a:srgbClr val="00B0F0"/>
                </a:solidFill>
              </a:rPr>
              <a:t>Phase teachers (Gr R-3) how to teach </a:t>
            </a:r>
            <a:r>
              <a:rPr lang="en-US" sz="2400" b="1" dirty="0" smtClean="0">
                <a:solidFill>
                  <a:srgbClr val="00B0F0"/>
                </a:solidFill>
              </a:rPr>
              <a:t>reading  and </a:t>
            </a:r>
            <a:r>
              <a:rPr lang="en-US" sz="2400" b="1" dirty="0" err="1" smtClean="0">
                <a:solidFill>
                  <a:srgbClr val="00B0F0"/>
                </a:solidFill>
              </a:rPr>
              <a:t>maths</a:t>
            </a:r>
            <a:r>
              <a:rPr lang="en-US" sz="2400" b="1" dirty="0" smtClean="0">
                <a:solidFill>
                  <a:srgbClr val="00B0F0"/>
                </a:solidFill>
              </a:rPr>
              <a:t>.</a:t>
            </a:r>
          </a:p>
          <a:p>
            <a:endParaRPr lang="en-US" sz="2400" b="1" dirty="0">
              <a:solidFill>
                <a:srgbClr val="00B0F0"/>
              </a:solidFill>
            </a:endParaRPr>
          </a:p>
          <a:p>
            <a:pPr algn="ctr"/>
            <a:r>
              <a:rPr lang="en-US" sz="2800" b="1" dirty="0" smtClean="0">
                <a:solidFill>
                  <a:srgbClr val="00B0F0"/>
                </a:solidFill>
              </a:rPr>
              <a:t>2018-2023</a:t>
            </a:r>
            <a:endParaRPr lang="en-US" sz="2800" b="1" dirty="0">
              <a:solidFill>
                <a:srgbClr val="00B0F0"/>
              </a:solidFill>
            </a:endParaRP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r="63737"/>
          <a:stretch/>
        </p:blipFill>
        <p:spPr>
          <a:xfrm>
            <a:off x="5358436" y="5494172"/>
            <a:ext cx="1883922" cy="862179"/>
          </a:xfrm>
          <a:prstGeom prst="rect">
            <a:avLst/>
          </a:prstGeom>
        </p:spPr>
      </p:pic>
      <p:sp>
        <p:nvSpPr>
          <p:cNvPr id="2" name="Rectangle 2"/>
          <p:cNvSpPr>
            <a:spLocks noChangeArrowheads="1"/>
          </p:cNvSpPr>
          <p:nvPr/>
        </p:nvSpPr>
        <p:spPr bwMode="auto">
          <a:xfrm>
            <a:off x="10749736" y="5785686"/>
            <a:ext cx="469802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descr="http://www.fema.co.za/Images/femlo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42358" y="5785687"/>
            <a:ext cx="991806" cy="411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1752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5-23 at 9.58.2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4924" y="1384108"/>
            <a:ext cx="2735111" cy="3885950"/>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415" y="477203"/>
            <a:ext cx="4447419" cy="56997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63528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170" t="4663" r="18204" b="3869"/>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0" y="6272784"/>
            <a:ext cx="9144000" cy="585216"/>
          </a:xfrm>
          <a:solidFill>
            <a:srgbClr val="FFED00"/>
          </a:solidFill>
        </p:spPr>
        <p:txBody>
          <a:bodyPr>
            <a:normAutofit/>
          </a:bodyPr>
          <a:lstStyle/>
          <a:p>
            <a:pPr algn="ctr"/>
            <a:r>
              <a:rPr lang="en-US" sz="2800" dirty="0" err="1" smtClean="0">
                <a:latin typeface="Helvetica" charset="0"/>
                <a:ea typeface="Helvetica" charset="0"/>
                <a:cs typeface="Helvetica" charset="0"/>
              </a:rPr>
              <a:t>www.NicSpaull.com</a:t>
            </a:r>
            <a:r>
              <a:rPr lang="en-US" sz="2800" dirty="0" smtClean="0">
                <a:latin typeface="Helvetica" charset="0"/>
                <a:ea typeface="Helvetica" charset="0"/>
                <a:cs typeface="Helvetica" charset="0"/>
              </a:rPr>
              <a:t>/presentations </a:t>
            </a:r>
            <a:endParaRPr lang="en-US" sz="2800" dirty="0">
              <a:latin typeface="Helvetica" charset="0"/>
              <a:ea typeface="Helvetica" charset="0"/>
              <a:cs typeface="Helvetica" charset="0"/>
            </a:endParaRPr>
          </a:p>
        </p:txBody>
      </p:sp>
      <p:sp>
        <p:nvSpPr>
          <p:cNvPr id="5" name="TextBox 4"/>
          <p:cNvSpPr txBox="1"/>
          <p:nvPr/>
        </p:nvSpPr>
        <p:spPr>
          <a:xfrm>
            <a:off x="4154066" y="512064"/>
            <a:ext cx="4423006" cy="1107996"/>
          </a:xfrm>
          <a:prstGeom prst="rect">
            <a:avLst/>
          </a:prstGeom>
          <a:noFill/>
        </p:spPr>
        <p:txBody>
          <a:bodyPr wrap="none" rtlCol="0">
            <a:spAutoFit/>
          </a:bodyPr>
          <a:lstStyle/>
          <a:p>
            <a:r>
              <a:rPr lang="en-US" sz="6600" b="1" smtClean="0">
                <a:solidFill>
                  <a:srgbClr val="FF77A5"/>
                </a:solidFill>
                <a:latin typeface="Helvetica" charset="0"/>
                <a:ea typeface="Helvetica" charset="0"/>
                <a:cs typeface="Helvetica" charset="0"/>
              </a:rPr>
              <a:t>Thank you</a:t>
            </a:r>
            <a:endParaRPr lang="en-US" sz="6600" b="1" dirty="0">
              <a:solidFill>
                <a:srgbClr val="FF77A5"/>
              </a:solidFill>
              <a:latin typeface="Helvetica" charset="0"/>
              <a:ea typeface="Helvetica" charset="0"/>
              <a:cs typeface="Helvetica" charset="0"/>
            </a:endParaRPr>
          </a:p>
        </p:txBody>
      </p:sp>
      <p:sp>
        <p:nvSpPr>
          <p:cNvPr id="6" name="TextBox 5"/>
          <p:cNvSpPr txBox="1"/>
          <p:nvPr/>
        </p:nvSpPr>
        <p:spPr>
          <a:xfrm>
            <a:off x="7059168" y="4315968"/>
            <a:ext cx="1764201" cy="1477328"/>
          </a:xfrm>
          <a:prstGeom prst="rect">
            <a:avLst/>
          </a:prstGeom>
          <a:noFill/>
        </p:spPr>
        <p:txBody>
          <a:bodyPr wrap="none" rtlCol="0">
            <a:spAutoFit/>
          </a:bodyPr>
          <a:lstStyle/>
          <a:p>
            <a:r>
              <a:rPr lang="en-US" b="1" dirty="0" smtClean="0"/>
              <a:t>Other topics:</a:t>
            </a:r>
          </a:p>
          <a:p>
            <a:pPr marL="285750" indent="-285750">
              <a:buFontTx/>
              <a:buChar char="-"/>
            </a:pPr>
            <a:r>
              <a:rPr lang="en-US" dirty="0" smtClean="0"/>
              <a:t>Co-funding</a:t>
            </a:r>
          </a:p>
          <a:p>
            <a:pPr marL="285750" indent="-285750">
              <a:buFontTx/>
              <a:buChar char="-"/>
            </a:pPr>
            <a:r>
              <a:rPr lang="en-US" dirty="0" smtClean="0"/>
              <a:t>Assessment</a:t>
            </a:r>
          </a:p>
          <a:p>
            <a:pPr marL="285750" indent="-285750">
              <a:buFontTx/>
              <a:buChar char="-"/>
            </a:pPr>
            <a:r>
              <a:rPr lang="en-US" dirty="0" smtClean="0"/>
              <a:t>Technology</a:t>
            </a:r>
          </a:p>
          <a:p>
            <a:pPr marL="285750" indent="-285750">
              <a:buFontTx/>
              <a:buChar char="-"/>
            </a:pPr>
            <a:r>
              <a:rPr lang="en-US" dirty="0" smtClean="0"/>
              <a:t>Early Literacy </a:t>
            </a:r>
            <a:endParaRPr lang="en-US" dirty="0"/>
          </a:p>
        </p:txBody>
      </p:sp>
    </p:spTree>
    <p:extLst>
      <p:ext uri="{BB962C8B-B14F-4D97-AF65-F5344CB8AC3E}">
        <p14:creationId xmlns:p14="http://schemas.microsoft.com/office/powerpoint/2010/main" val="21039558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rot="20935774">
            <a:off x="5675035" y="325264"/>
            <a:ext cx="3116658" cy="3116658"/>
            <a:chOff x="5763089" y="38129"/>
            <a:chExt cx="3116658" cy="3116658"/>
          </a:xfrm>
        </p:grpSpPr>
        <p:pic>
          <p:nvPicPr>
            <p:cNvPr id="54" name="Picture 53"/>
            <p:cNvPicPr>
              <a:picLocks noChangeAspect="1"/>
            </p:cNvPicPr>
            <p:nvPr/>
          </p:nvPicPr>
          <p:blipFill>
            <a:blip r:embed="rId2"/>
            <a:stretch>
              <a:fillRect/>
            </a:stretch>
          </p:blipFill>
          <p:spPr>
            <a:xfrm>
              <a:off x="5763089" y="38129"/>
              <a:ext cx="3116658" cy="3116658"/>
            </a:xfrm>
            <a:prstGeom prst="rect">
              <a:avLst/>
            </a:prstGeom>
          </p:spPr>
        </p:pic>
        <p:sp>
          <p:nvSpPr>
            <p:cNvPr id="57" name="TextBox 56"/>
            <p:cNvSpPr txBox="1"/>
            <p:nvPr/>
          </p:nvSpPr>
          <p:spPr>
            <a:xfrm>
              <a:off x="6957280" y="1728623"/>
              <a:ext cx="728276" cy="369332"/>
            </a:xfrm>
            <a:prstGeom prst="rect">
              <a:avLst/>
            </a:prstGeom>
            <a:noFill/>
          </p:spPr>
          <p:txBody>
            <a:bodyPr wrap="none" rtlCol="0">
              <a:spAutoFit/>
            </a:bodyPr>
            <a:lstStyle/>
            <a:p>
              <a:r>
                <a:rPr lang="en-US" dirty="0" smtClean="0">
                  <a:solidFill>
                    <a:schemeClr val="accent1">
                      <a:lumMod val="50000"/>
                    </a:schemeClr>
                  </a:solidFill>
                </a:rPr>
                <a:t>Policy</a:t>
              </a:r>
              <a:endParaRPr lang="en-US" dirty="0">
                <a:solidFill>
                  <a:schemeClr val="accent1">
                    <a:lumMod val="50000"/>
                  </a:schemeClr>
                </a:solidFill>
              </a:endParaRPr>
            </a:p>
          </p:txBody>
        </p:sp>
      </p:grpSp>
      <p:cxnSp>
        <p:nvCxnSpPr>
          <p:cNvPr id="8" name="Straight Arrow Connector 7"/>
          <p:cNvCxnSpPr/>
          <p:nvPr/>
        </p:nvCxnSpPr>
        <p:spPr>
          <a:xfrm flipH="1" flipV="1">
            <a:off x="2720168" y="1795576"/>
            <a:ext cx="16932" cy="3826934"/>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p:nvPr>
        </p:nvSpPr>
        <p:spPr>
          <a:xfrm>
            <a:off x="533107" y="467611"/>
            <a:ext cx="7886700" cy="600074"/>
          </a:xfrm>
        </p:spPr>
        <p:txBody>
          <a:bodyPr>
            <a:normAutofit fontScale="90000"/>
          </a:bodyPr>
          <a:lstStyle/>
          <a:p>
            <a:r>
              <a:rPr lang="en-US" sz="3600" b="1" dirty="0" smtClean="0">
                <a:solidFill>
                  <a:srgbClr val="00B0F0"/>
                </a:solidFill>
              </a:rPr>
              <a:t>The Goldilocks Zone </a:t>
            </a:r>
            <a:r>
              <a:rPr lang="en-US" sz="3600" dirty="0" smtClean="0"/>
              <a:t/>
            </a:r>
            <a:br>
              <a:rPr lang="en-US" sz="3600" dirty="0" smtClean="0"/>
            </a:br>
            <a:r>
              <a:rPr lang="en-US" sz="2000" dirty="0" smtClean="0"/>
              <a:t>A framework for thinking about evidence</a:t>
            </a:r>
            <a:endParaRPr lang="en-US" sz="2000" dirty="0"/>
          </a:p>
        </p:txBody>
      </p:sp>
      <p:cxnSp>
        <p:nvCxnSpPr>
          <p:cNvPr id="14" name="Straight Arrow Connector 13"/>
          <p:cNvCxnSpPr/>
          <p:nvPr/>
        </p:nvCxnSpPr>
        <p:spPr>
          <a:xfrm>
            <a:off x="2737100" y="5622510"/>
            <a:ext cx="4535388" cy="0"/>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Triangle 16"/>
          <p:cNvSpPr/>
          <p:nvPr/>
        </p:nvSpPr>
        <p:spPr>
          <a:xfrm rot="13616540">
            <a:off x="3464946" y="1876597"/>
            <a:ext cx="1925807" cy="4400874"/>
          </a:xfrm>
          <a:prstGeom prst="triangl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Oval 17"/>
          <p:cNvSpPr/>
          <p:nvPr/>
        </p:nvSpPr>
        <p:spPr>
          <a:xfrm rot="19106781">
            <a:off x="5728784" y="1614210"/>
            <a:ext cx="654909" cy="1905974"/>
          </a:xfrm>
          <a:prstGeom prst="ellips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4842040" y="6332566"/>
            <a:ext cx="674031" cy="369332"/>
          </a:xfrm>
          <a:prstGeom prst="rect">
            <a:avLst/>
          </a:prstGeom>
          <a:noFill/>
        </p:spPr>
        <p:txBody>
          <a:bodyPr wrap="none" rtlCol="0">
            <a:spAutoFit/>
          </a:bodyPr>
          <a:lstStyle/>
          <a:p>
            <a:r>
              <a:rPr lang="en-US" b="1" dirty="0" smtClean="0">
                <a:solidFill>
                  <a:srgbClr val="FF0000"/>
                </a:solidFill>
              </a:rPr>
              <a:t>Scale</a:t>
            </a:r>
            <a:endParaRPr lang="en-US" b="1" dirty="0">
              <a:solidFill>
                <a:srgbClr val="FF0000"/>
              </a:solidFill>
            </a:endParaRPr>
          </a:p>
        </p:txBody>
      </p:sp>
      <p:sp>
        <p:nvSpPr>
          <p:cNvPr id="20" name="TextBox 19"/>
          <p:cNvSpPr txBox="1"/>
          <p:nvPr/>
        </p:nvSpPr>
        <p:spPr>
          <a:xfrm>
            <a:off x="0" y="3497558"/>
            <a:ext cx="1359988" cy="646331"/>
          </a:xfrm>
          <a:prstGeom prst="rect">
            <a:avLst/>
          </a:prstGeom>
          <a:noFill/>
        </p:spPr>
        <p:txBody>
          <a:bodyPr wrap="square" rtlCol="0">
            <a:spAutoFit/>
          </a:bodyPr>
          <a:lstStyle/>
          <a:p>
            <a:pPr algn="ctr"/>
            <a:r>
              <a:rPr lang="en-US" b="1" dirty="0" smtClean="0">
                <a:solidFill>
                  <a:srgbClr val="FF0000"/>
                </a:solidFill>
              </a:rPr>
              <a:t>Rigor of the Evidence</a:t>
            </a:r>
            <a:endParaRPr lang="en-US" b="1" dirty="0">
              <a:solidFill>
                <a:srgbClr val="FF0000"/>
              </a:solidFill>
            </a:endParaRPr>
          </a:p>
        </p:txBody>
      </p:sp>
      <p:sp>
        <p:nvSpPr>
          <p:cNvPr id="21" name="TextBox 20"/>
          <p:cNvSpPr txBox="1"/>
          <p:nvPr/>
        </p:nvSpPr>
        <p:spPr>
          <a:xfrm>
            <a:off x="3219925" y="5675709"/>
            <a:ext cx="298480" cy="276999"/>
          </a:xfrm>
          <a:prstGeom prst="rect">
            <a:avLst/>
          </a:prstGeom>
          <a:noFill/>
        </p:spPr>
        <p:txBody>
          <a:bodyPr wrap="none" rtlCol="0">
            <a:spAutoFit/>
          </a:bodyPr>
          <a:lstStyle/>
          <a:p>
            <a:r>
              <a:rPr lang="en-US" sz="1200" dirty="0" smtClean="0"/>
              <a:t>5 </a:t>
            </a:r>
            <a:endParaRPr lang="en-US" sz="1200" dirty="0"/>
          </a:p>
        </p:txBody>
      </p:sp>
      <p:sp>
        <p:nvSpPr>
          <p:cNvPr id="22" name="TextBox 21"/>
          <p:cNvSpPr txBox="1"/>
          <p:nvPr/>
        </p:nvSpPr>
        <p:spPr>
          <a:xfrm>
            <a:off x="3638593" y="5675710"/>
            <a:ext cx="377026" cy="276999"/>
          </a:xfrm>
          <a:prstGeom prst="rect">
            <a:avLst/>
          </a:prstGeom>
          <a:noFill/>
        </p:spPr>
        <p:txBody>
          <a:bodyPr wrap="none" rtlCol="0">
            <a:spAutoFit/>
          </a:bodyPr>
          <a:lstStyle/>
          <a:p>
            <a:r>
              <a:rPr lang="en-US" sz="1200" dirty="0" smtClean="0"/>
              <a:t>10 </a:t>
            </a:r>
            <a:endParaRPr lang="en-US" sz="1200" dirty="0"/>
          </a:p>
        </p:txBody>
      </p:sp>
      <p:sp>
        <p:nvSpPr>
          <p:cNvPr id="23" name="TextBox 22"/>
          <p:cNvSpPr txBox="1"/>
          <p:nvPr/>
        </p:nvSpPr>
        <p:spPr>
          <a:xfrm>
            <a:off x="4044239" y="5675709"/>
            <a:ext cx="341760" cy="276999"/>
          </a:xfrm>
          <a:prstGeom prst="rect">
            <a:avLst/>
          </a:prstGeom>
          <a:noFill/>
        </p:spPr>
        <p:txBody>
          <a:bodyPr wrap="none" rtlCol="0">
            <a:spAutoFit/>
          </a:bodyPr>
          <a:lstStyle/>
          <a:p>
            <a:r>
              <a:rPr lang="en-US" sz="1200" dirty="0" smtClean="0"/>
              <a:t>25</a:t>
            </a:r>
            <a:endParaRPr lang="en-US" sz="1200" dirty="0"/>
          </a:p>
        </p:txBody>
      </p:sp>
      <p:sp>
        <p:nvSpPr>
          <p:cNvPr id="24" name="TextBox 23"/>
          <p:cNvSpPr txBox="1"/>
          <p:nvPr/>
        </p:nvSpPr>
        <p:spPr>
          <a:xfrm>
            <a:off x="4488319" y="5672167"/>
            <a:ext cx="341760" cy="276999"/>
          </a:xfrm>
          <a:prstGeom prst="rect">
            <a:avLst/>
          </a:prstGeom>
          <a:noFill/>
        </p:spPr>
        <p:txBody>
          <a:bodyPr wrap="none" rtlCol="0">
            <a:spAutoFit/>
          </a:bodyPr>
          <a:lstStyle/>
          <a:p>
            <a:r>
              <a:rPr lang="en-US" sz="1200" dirty="0" smtClean="0"/>
              <a:t>75</a:t>
            </a:r>
            <a:endParaRPr lang="en-US" sz="1200" dirty="0"/>
          </a:p>
        </p:txBody>
      </p:sp>
      <p:sp>
        <p:nvSpPr>
          <p:cNvPr id="25" name="TextBox 24"/>
          <p:cNvSpPr txBox="1"/>
          <p:nvPr/>
        </p:nvSpPr>
        <p:spPr>
          <a:xfrm>
            <a:off x="4842040" y="5672167"/>
            <a:ext cx="420308" cy="276999"/>
          </a:xfrm>
          <a:prstGeom prst="rect">
            <a:avLst/>
          </a:prstGeom>
          <a:noFill/>
        </p:spPr>
        <p:txBody>
          <a:bodyPr wrap="none" rtlCol="0">
            <a:spAutoFit/>
          </a:bodyPr>
          <a:lstStyle/>
          <a:p>
            <a:r>
              <a:rPr lang="en-US" sz="1200" dirty="0" smtClean="0"/>
              <a:t>250</a:t>
            </a:r>
            <a:endParaRPr lang="en-US" sz="1200" dirty="0"/>
          </a:p>
        </p:txBody>
      </p:sp>
      <p:sp>
        <p:nvSpPr>
          <p:cNvPr id="26" name="TextBox 25"/>
          <p:cNvSpPr txBox="1"/>
          <p:nvPr/>
        </p:nvSpPr>
        <p:spPr>
          <a:xfrm>
            <a:off x="5274309" y="5672166"/>
            <a:ext cx="498855" cy="276999"/>
          </a:xfrm>
          <a:prstGeom prst="rect">
            <a:avLst/>
          </a:prstGeom>
          <a:noFill/>
        </p:spPr>
        <p:txBody>
          <a:bodyPr wrap="none" rtlCol="0">
            <a:spAutoFit/>
          </a:bodyPr>
          <a:lstStyle/>
          <a:p>
            <a:r>
              <a:rPr lang="en-US" sz="1200" dirty="0" smtClean="0"/>
              <a:t>1500</a:t>
            </a:r>
            <a:endParaRPr lang="en-US" sz="1200" dirty="0"/>
          </a:p>
        </p:txBody>
      </p:sp>
      <p:sp>
        <p:nvSpPr>
          <p:cNvPr id="27" name="TextBox 26"/>
          <p:cNvSpPr txBox="1"/>
          <p:nvPr/>
        </p:nvSpPr>
        <p:spPr>
          <a:xfrm>
            <a:off x="5789429" y="5672166"/>
            <a:ext cx="575799" cy="276999"/>
          </a:xfrm>
          <a:prstGeom prst="rect">
            <a:avLst/>
          </a:prstGeom>
          <a:noFill/>
        </p:spPr>
        <p:txBody>
          <a:bodyPr wrap="none" rtlCol="0">
            <a:spAutoFit/>
          </a:bodyPr>
          <a:lstStyle/>
          <a:p>
            <a:r>
              <a:rPr lang="en-US" sz="1200" dirty="0" smtClean="0"/>
              <a:t>5000+</a:t>
            </a:r>
            <a:endParaRPr lang="en-US" sz="1200" dirty="0"/>
          </a:p>
        </p:txBody>
      </p:sp>
      <p:sp>
        <p:nvSpPr>
          <p:cNvPr id="28" name="TextBox 27"/>
          <p:cNvSpPr txBox="1"/>
          <p:nvPr/>
        </p:nvSpPr>
        <p:spPr>
          <a:xfrm>
            <a:off x="1741774" y="4858796"/>
            <a:ext cx="740650" cy="461665"/>
          </a:xfrm>
          <a:prstGeom prst="rect">
            <a:avLst/>
          </a:prstGeom>
          <a:noFill/>
        </p:spPr>
        <p:txBody>
          <a:bodyPr wrap="square" rtlCol="0">
            <a:spAutoFit/>
          </a:bodyPr>
          <a:lstStyle/>
          <a:p>
            <a:r>
              <a:rPr lang="en-US" sz="1200" dirty="0" smtClean="0"/>
              <a:t>Proof </a:t>
            </a:r>
            <a:r>
              <a:rPr lang="en-US" sz="1200" smtClean="0"/>
              <a:t>of concept</a:t>
            </a:r>
            <a:endParaRPr lang="en-US" sz="1200" dirty="0"/>
          </a:p>
        </p:txBody>
      </p:sp>
      <p:sp>
        <p:nvSpPr>
          <p:cNvPr id="29" name="TextBox 28"/>
          <p:cNvSpPr txBox="1"/>
          <p:nvPr/>
        </p:nvSpPr>
        <p:spPr>
          <a:xfrm>
            <a:off x="1676966" y="2674219"/>
            <a:ext cx="850105" cy="276999"/>
          </a:xfrm>
          <a:prstGeom prst="rect">
            <a:avLst/>
          </a:prstGeom>
          <a:noFill/>
        </p:spPr>
        <p:txBody>
          <a:bodyPr wrap="none" rtlCol="0">
            <a:spAutoFit/>
          </a:bodyPr>
          <a:lstStyle/>
          <a:p>
            <a:r>
              <a:rPr lang="en-US" sz="1200" dirty="0" smtClean="0"/>
              <a:t>Conclusive</a:t>
            </a:r>
            <a:endParaRPr lang="en-US" sz="1200" dirty="0"/>
          </a:p>
        </p:txBody>
      </p:sp>
      <p:sp>
        <p:nvSpPr>
          <p:cNvPr id="30" name="TextBox 29"/>
          <p:cNvSpPr txBox="1"/>
          <p:nvPr/>
        </p:nvSpPr>
        <p:spPr>
          <a:xfrm>
            <a:off x="1697004" y="3371033"/>
            <a:ext cx="590226" cy="276999"/>
          </a:xfrm>
          <a:prstGeom prst="rect">
            <a:avLst/>
          </a:prstGeom>
          <a:noFill/>
        </p:spPr>
        <p:txBody>
          <a:bodyPr wrap="none" rtlCol="0">
            <a:spAutoFit/>
          </a:bodyPr>
          <a:lstStyle/>
          <a:p>
            <a:r>
              <a:rPr lang="en-US" sz="1200" dirty="0" smtClean="0"/>
              <a:t>Causal</a:t>
            </a:r>
            <a:endParaRPr lang="en-US" sz="1200" dirty="0"/>
          </a:p>
        </p:txBody>
      </p:sp>
      <p:sp>
        <p:nvSpPr>
          <p:cNvPr id="31" name="TextBox 30"/>
          <p:cNvSpPr txBox="1"/>
          <p:nvPr/>
        </p:nvSpPr>
        <p:spPr>
          <a:xfrm>
            <a:off x="1665425" y="3814304"/>
            <a:ext cx="873188" cy="276999"/>
          </a:xfrm>
          <a:prstGeom prst="rect">
            <a:avLst/>
          </a:prstGeom>
          <a:noFill/>
        </p:spPr>
        <p:txBody>
          <a:bodyPr wrap="none" rtlCol="0">
            <a:spAutoFit/>
          </a:bodyPr>
          <a:lstStyle/>
          <a:p>
            <a:r>
              <a:rPr lang="en-US" sz="1200" dirty="0" smtClean="0"/>
              <a:t>Confirming</a:t>
            </a:r>
            <a:endParaRPr lang="en-US" sz="1200" dirty="0"/>
          </a:p>
        </p:txBody>
      </p:sp>
      <p:sp>
        <p:nvSpPr>
          <p:cNvPr id="32" name="TextBox 31"/>
          <p:cNvSpPr txBox="1"/>
          <p:nvPr/>
        </p:nvSpPr>
        <p:spPr>
          <a:xfrm>
            <a:off x="1700622" y="4307481"/>
            <a:ext cx="847027" cy="276999"/>
          </a:xfrm>
          <a:prstGeom prst="rect">
            <a:avLst/>
          </a:prstGeom>
          <a:noFill/>
        </p:spPr>
        <p:txBody>
          <a:bodyPr wrap="none" rtlCol="0">
            <a:spAutoFit/>
          </a:bodyPr>
          <a:lstStyle/>
          <a:p>
            <a:r>
              <a:rPr lang="en-US" sz="1200" dirty="0" smtClean="0"/>
              <a:t>Suggestive</a:t>
            </a:r>
            <a:endParaRPr lang="en-US" sz="1200" dirty="0"/>
          </a:p>
        </p:txBody>
      </p:sp>
      <p:sp>
        <p:nvSpPr>
          <p:cNvPr id="34" name="TextBox 33"/>
          <p:cNvSpPr txBox="1"/>
          <p:nvPr/>
        </p:nvSpPr>
        <p:spPr>
          <a:xfrm>
            <a:off x="1707165" y="1942666"/>
            <a:ext cx="848309" cy="276999"/>
          </a:xfrm>
          <a:prstGeom prst="rect">
            <a:avLst/>
          </a:prstGeom>
          <a:noFill/>
        </p:spPr>
        <p:txBody>
          <a:bodyPr wrap="none" rtlCol="0">
            <a:spAutoFit/>
          </a:bodyPr>
          <a:lstStyle/>
          <a:p>
            <a:r>
              <a:rPr lang="en-US" sz="1200" smtClean="0"/>
              <a:t>Consensus</a:t>
            </a:r>
            <a:endParaRPr lang="en-US" sz="1200" dirty="0"/>
          </a:p>
        </p:txBody>
      </p:sp>
      <p:sp>
        <p:nvSpPr>
          <p:cNvPr id="35" name="TextBox 34"/>
          <p:cNvSpPr txBox="1"/>
          <p:nvPr/>
        </p:nvSpPr>
        <p:spPr>
          <a:xfrm>
            <a:off x="2539319" y="1131025"/>
            <a:ext cx="378630" cy="584775"/>
          </a:xfrm>
          <a:prstGeom prst="rect">
            <a:avLst/>
          </a:prstGeom>
          <a:noFill/>
        </p:spPr>
        <p:txBody>
          <a:bodyPr wrap="none" rtlCol="0">
            <a:spAutoFit/>
          </a:bodyPr>
          <a:lstStyle/>
          <a:p>
            <a:r>
              <a:rPr lang="en-US" sz="3200" b="1" dirty="0" smtClean="0"/>
              <a:t>y</a:t>
            </a:r>
            <a:endParaRPr lang="en-US" sz="1200" b="1" dirty="0"/>
          </a:p>
        </p:txBody>
      </p:sp>
      <p:sp>
        <p:nvSpPr>
          <p:cNvPr id="37" name="TextBox 36"/>
          <p:cNvSpPr txBox="1"/>
          <p:nvPr/>
        </p:nvSpPr>
        <p:spPr>
          <a:xfrm>
            <a:off x="7311193" y="5251659"/>
            <a:ext cx="373820" cy="584775"/>
          </a:xfrm>
          <a:prstGeom prst="rect">
            <a:avLst/>
          </a:prstGeom>
          <a:noFill/>
        </p:spPr>
        <p:txBody>
          <a:bodyPr wrap="none" rtlCol="0">
            <a:spAutoFit/>
          </a:bodyPr>
          <a:lstStyle/>
          <a:p>
            <a:r>
              <a:rPr lang="en-US" sz="3200" b="1" dirty="0"/>
              <a:t>x</a:t>
            </a:r>
            <a:endParaRPr lang="en-US" sz="1200" b="1" dirty="0"/>
          </a:p>
        </p:txBody>
      </p:sp>
      <p:sp>
        <p:nvSpPr>
          <p:cNvPr id="38" name="Oval 37"/>
          <p:cNvSpPr/>
          <p:nvPr/>
        </p:nvSpPr>
        <p:spPr>
          <a:xfrm>
            <a:off x="3175377" y="4919362"/>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a:t>
            </a:r>
            <a:endParaRPr lang="en-US" b="1" dirty="0"/>
          </a:p>
        </p:txBody>
      </p:sp>
      <p:sp>
        <p:nvSpPr>
          <p:cNvPr id="39" name="Oval 38"/>
          <p:cNvSpPr/>
          <p:nvPr/>
        </p:nvSpPr>
        <p:spPr>
          <a:xfrm>
            <a:off x="3747427" y="4392715"/>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a:t>
            </a:r>
          </a:p>
        </p:txBody>
      </p:sp>
      <p:sp>
        <p:nvSpPr>
          <p:cNvPr id="40" name="Oval 39"/>
          <p:cNvSpPr/>
          <p:nvPr/>
        </p:nvSpPr>
        <p:spPr>
          <a:xfrm>
            <a:off x="4293716" y="3910885"/>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3</a:t>
            </a:r>
          </a:p>
        </p:txBody>
      </p:sp>
      <p:sp>
        <p:nvSpPr>
          <p:cNvPr id="41" name="Oval 40"/>
          <p:cNvSpPr/>
          <p:nvPr/>
        </p:nvSpPr>
        <p:spPr>
          <a:xfrm>
            <a:off x="4842040" y="3415158"/>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4</a:t>
            </a:r>
          </a:p>
        </p:txBody>
      </p:sp>
      <p:sp>
        <p:nvSpPr>
          <p:cNvPr id="42" name="Oval 41"/>
          <p:cNvSpPr/>
          <p:nvPr/>
        </p:nvSpPr>
        <p:spPr>
          <a:xfrm>
            <a:off x="5407681" y="2893997"/>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5</a:t>
            </a:r>
          </a:p>
        </p:txBody>
      </p:sp>
      <p:sp>
        <p:nvSpPr>
          <p:cNvPr id="49" name="Right Triangle 48"/>
          <p:cNvSpPr/>
          <p:nvPr/>
        </p:nvSpPr>
        <p:spPr>
          <a:xfrm flipV="1">
            <a:off x="2761377" y="1981623"/>
            <a:ext cx="2524018" cy="1396638"/>
          </a:xfrm>
          <a:prstGeom prst="rtTriangle">
            <a:avLst/>
          </a:prstGeom>
          <a:pattFill prst="wdDnDiag">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p:cNvGrpSpPr/>
          <p:nvPr/>
        </p:nvGrpSpPr>
        <p:grpSpPr>
          <a:xfrm>
            <a:off x="2909619" y="3395422"/>
            <a:ext cx="793930" cy="595543"/>
            <a:chOff x="3051185" y="3140779"/>
            <a:chExt cx="793930" cy="595543"/>
          </a:xfrm>
        </p:grpSpPr>
        <p:sp>
          <p:nvSpPr>
            <p:cNvPr id="44" name="Oval 43"/>
            <p:cNvSpPr/>
            <p:nvPr/>
          </p:nvSpPr>
          <p:spPr>
            <a:xfrm>
              <a:off x="3290456" y="3140779"/>
              <a:ext cx="170880" cy="185884"/>
            </a:xfrm>
            <a:prstGeom prst="ellipse">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A</a:t>
              </a:r>
              <a:endParaRPr lang="en-US" dirty="0"/>
            </a:p>
          </p:txBody>
        </p:sp>
        <p:sp>
          <p:nvSpPr>
            <p:cNvPr id="50" name="TextBox 49"/>
            <p:cNvSpPr txBox="1"/>
            <p:nvPr/>
          </p:nvSpPr>
          <p:spPr>
            <a:xfrm>
              <a:off x="3051185" y="3336212"/>
              <a:ext cx="793930" cy="400110"/>
            </a:xfrm>
            <a:prstGeom prst="rect">
              <a:avLst/>
            </a:prstGeom>
            <a:noFill/>
          </p:spPr>
          <p:txBody>
            <a:bodyPr wrap="square" rtlCol="0">
              <a:spAutoFit/>
            </a:bodyPr>
            <a:lstStyle/>
            <a:p>
              <a:r>
                <a:rPr lang="en-US" sz="1000" dirty="0" smtClean="0">
                  <a:solidFill>
                    <a:schemeClr val="bg1">
                      <a:lumMod val="65000"/>
                    </a:schemeClr>
                  </a:solidFill>
                </a:rPr>
                <a:t>Small but rigorous</a:t>
              </a:r>
              <a:endParaRPr lang="en-US" sz="1000" dirty="0">
                <a:solidFill>
                  <a:schemeClr val="bg1">
                    <a:lumMod val="65000"/>
                  </a:schemeClr>
                </a:solidFill>
              </a:endParaRPr>
            </a:p>
          </p:txBody>
        </p:sp>
      </p:grpSp>
      <p:grpSp>
        <p:nvGrpSpPr>
          <p:cNvPr id="55" name="Group 54"/>
          <p:cNvGrpSpPr/>
          <p:nvPr/>
        </p:nvGrpSpPr>
        <p:grpSpPr>
          <a:xfrm>
            <a:off x="5620481" y="4463673"/>
            <a:ext cx="1084574" cy="577588"/>
            <a:chOff x="5620481" y="4463673"/>
            <a:chExt cx="1084574" cy="577588"/>
          </a:xfrm>
        </p:grpSpPr>
        <p:sp>
          <p:nvSpPr>
            <p:cNvPr id="46" name="Oval 45"/>
            <p:cNvSpPr/>
            <p:nvPr/>
          </p:nvSpPr>
          <p:spPr>
            <a:xfrm>
              <a:off x="5991888" y="4463673"/>
              <a:ext cx="170880" cy="185884"/>
            </a:xfrm>
            <a:prstGeom prst="ellipse">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B</a:t>
              </a:r>
              <a:endParaRPr lang="en-US" dirty="0"/>
            </a:p>
          </p:txBody>
        </p:sp>
        <p:sp>
          <p:nvSpPr>
            <p:cNvPr id="52" name="TextBox 51"/>
            <p:cNvSpPr txBox="1"/>
            <p:nvPr/>
          </p:nvSpPr>
          <p:spPr>
            <a:xfrm>
              <a:off x="5620481" y="4641151"/>
              <a:ext cx="1084574" cy="400110"/>
            </a:xfrm>
            <a:prstGeom prst="rect">
              <a:avLst/>
            </a:prstGeom>
            <a:noFill/>
          </p:spPr>
          <p:txBody>
            <a:bodyPr wrap="square" rtlCol="0">
              <a:spAutoFit/>
            </a:bodyPr>
            <a:lstStyle/>
            <a:p>
              <a:pPr algn="ctr"/>
              <a:r>
                <a:rPr lang="en-US" sz="1000" dirty="0" smtClean="0">
                  <a:solidFill>
                    <a:schemeClr val="bg1">
                      <a:lumMod val="65000"/>
                    </a:schemeClr>
                  </a:solidFill>
                </a:rPr>
                <a:t>Large but weak evidence</a:t>
              </a:r>
              <a:endParaRPr lang="en-US" sz="1000" dirty="0">
                <a:solidFill>
                  <a:schemeClr val="bg1">
                    <a:lumMod val="65000"/>
                  </a:schemeClr>
                </a:solidFill>
              </a:endParaRPr>
            </a:p>
          </p:txBody>
        </p:sp>
      </p:grpSp>
      <p:sp>
        <p:nvSpPr>
          <p:cNvPr id="56" name="Oval 55"/>
          <p:cNvSpPr/>
          <p:nvPr/>
        </p:nvSpPr>
        <p:spPr>
          <a:xfrm>
            <a:off x="4509815" y="1785819"/>
            <a:ext cx="2411339" cy="2201893"/>
          </a:xfrm>
          <a:prstGeom prst="ellipse">
            <a:avLst/>
          </a:prstGeom>
          <a:noFill/>
          <a:ln w="5715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Arrow Connector 58"/>
          <p:cNvCxnSpPr/>
          <p:nvPr/>
        </p:nvCxnSpPr>
        <p:spPr>
          <a:xfrm>
            <a:off x="2720168" y="5622510"/>
            <a:ext cx="599602" cy="1235490"/>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1398292" y="6149157"/>
            <a:ext cx="2376512" cy="369332"/>
          </a:xfrm>
          <a:prstGeom prst="rect">
            <a:avLst/>
          </a:prstGeom>
          <a:noFill/>
        </p:spPr>
        <p:txBody>
          <a:bodyPr wrap="square" rtlCol="0">
            <a:spAutoFit/>
          </a:bodyPr>
          <a:lstStyle/>
          <a:p>
            <a:r>
              <a:rPr lang="en-US" b="1" smtClean="0">
                <a:solidFill>
                  <a:srgbClr val="FF0000"/>
                </a:solidFill>
              </a:rPr>
              <a:t>Independence</a:t>
            </a:r>
            <a:endParaRPr lang="en-US" b="1" dirty="0">
              <a:solidFill>
                <a:srgbClr val="FF0000"/>
              </a:solidFill>
            </a:endParaRPr>
          </a:p>
        </p:txBody>
      </p:sp>
      <p:sp>
        <p:nvSpPr>
          <p:cNvPr id="62" name="Up Arrow 61"/>
          <p:cNvSpPr/>
          <p:nvPr/>
        </p:nvSpPr>
        <p:spPr>
          <a:xfrm>
            <a:off x="1065667" y="1942666"/>
            <a:ext cx="868101" cy="3657622"/>
          </a:xfrm>
          <a:prstGeom prst="up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smtClean="0">
                <a:solidFill>
                  <a:schemeClr val="tx1"/>
                </a:solidFill>
              </a:rPr>
              <a:t>Measurement rigor</a:t>
            </a:r>
            <a:endParaRPr lang="en-US" dirty="0">
              <a:solidFill>
                <a:schemeClr val="tx1"/>
              </a:solidFill>
            </a:endParaRPr>
          </a:p>
        </p:txBody>
      </p:sp>
      <p:sp>
        <p:nvSpPr>
          <p:cNvPr id="63" name="TextBox 62"/>
          <p:cNvSpPr txBox="1"/>
          <p:nvPr/>
        </p:nvSpPr>
        <p:spPr>
          <a:xfrm>
            <a:off x="6637468" y="4193326"/>
            <a:ext cx="833883" cy="1015663"/>
          </a:xfrm>
          <a:prstGeom prst="rect">
            <a:avLst/>
          </a:prstGeom>
          <a:noFill/>
        </p:spPr>
        <p:txBody>
          <a:bodyPr wrap="none" rtlCol="0">
            <a:spAutoFit/>
          </a:bodyPr>
          <a:lstStyle/>
          <a:p>
            <a:r>
              <a:rPr lang="en-US" sz="6000" dirty="0" smtClean="0">
                <a:sym typeface="Wingdings"/>
              </a:rPr>
              <a:t></a:t>
            </a:r>
            <a:endParaRPr lang="en-US" sz="6000" dirty="0"/>
          </a:p>
        </p:txBody>
      </p:sp>
      <p:sp>
        <p:nvSpPr>
          <p:cNvPr id="64" name="TextBox 63"/>
          <p:cNvSpPr txBox="1"/>
          <p:nvPr/>
        </p:nvSpPr>
        <p:spPr>
          <a:xfrm>
            <a:off x="7958238" y="236778"/>
            <a:ext cx="923138" cy="461665"/>
          </a:xfrm>
          <a:prstGeom prst="rect">
            <a:avLst/>
          </a:prstGeom>
          <a:noFill/>
        </p:spPr>
        <p:txBody>
          <a:bodyPr wrap="none" rtlCol="0">
            <a:spAutoFit/>
          </a:bodyPr>
          <a:lstStyle/>
          <a:p>
            <a:r>
              <a:rPr lang="en-US" sz="2400" b="1" dirty="0" smtClean="0">
                <a:solidFill>
                  <a:schemeClr val="accent6">
                    <a:lumMod val="50000"/>
                  </a:schemeClr>
                </a:solidFill>
              </a:rPr>
              <a:t>IDEAL</a:t>
            </a:r>
            <a:endParaRPr lang="en-US" b="1" dirty="0">
              <a:solidFill>
                <a:schemeClr val="accent6">
                  <a:lumMod val="50000"/>
                </a:schemeClr>
              </a:solidFill>
            </a:endParaRPr>
          </a:p>
        </p:txBody>
      </p:sp>
      <p:sp>
        <p:nvSpPr>
          <p:cNvPr id="65" name="TextBox 64"/>
          <p:cNvSpPr txBox="1"/>
          <p:nvPr/>
        </p:nvSpPr>
        <p:spPr>
          <a:xfrm>
            <a:off x="4464193" y="163648"/>
            <a:ext cx="2988798" cy="369332"/>
          </a:xfrm>
          <a:prstGeom prst="rect">
            <a:avLst/>
          </a:prstGeom>
          <a:noFill/>
        </p:spPr>
        <p:txBody>
          <a:bodyPr wrap="square" rtlCol="0">
            <a:spAutoFit/>
          </a:bodyPr>
          <a:lstStyle/>
          <a:p>
            <a:r>
              <a:rPr lang="en-US" b="1" dirty="0" smtClean="0">
                <a:solidFill>
                  <a:schemeClr val="accent6">
                    <a:lumMod val="50000"/>
                  </a:schemeClr>
                </a:solidFill>
              </a:rPr>
              <a:t>Goldilocks zone for evidence</a:t>
            </a:r>
            <a:endParaRPr lang="en-US" sz="1400" b="1" dirty="0">
              <a:solidFill>
                <a:schemeClr val="accent6">
                  <a:lumMod val="50000"/>
                </a:schemeClr>
              </a:solidFill>
            </a:endParaRPr>
          </a:p>
        </p:txBody>
      </p:sp>
      <p:sp>
        <p:nvSpPr>
          <p:cNvPr id="66" name="TextBox 65"/>
          <p:cNvSpPr txBox="1"/>
          <p:nvPr/>
        </p:nvSpPr>
        <p:spPr>
          <a:xfrm>
            <a:off x="4464193" y="535637"/>
            <a:ext cx="2988798" cy="369332"/>
          </a:xfrm>
          <a:prstGeom prst="rect">
            <a:avLst/>
          </a:prstGeom>
          <a:noFill/>
        </p:spPr>
        <p:txBody>
          <a:bodyPr wrap="square" rtlCol="0">
            <a:spAutoFit/>
          </a:bodyPr>
          <a:lstStyle/>
          <a:p>
            <a:r>
              <a:rPr lang="en-US" b="1" dirty="0" smtClean="0">
                <a:solidFill>
                  <a:srgbClr val="00B0F0"/>
                </a:solidFill>
              </a:rPr>
              <a:t>Goldilocks zone </a:t>
            </a:r>
            <a:r>
              <a:rPr lang="en-US" b="1" smtClean="0">
                <a:solidFill>
                  <a:srgbClr val="00B0F0"/>
                </a:solidFill>
              </a:rPr>
              <a:t>for policy</a:t>
            </a:r>
            <a:endParaRPr lang="en-US" sz="1400" b="1" dirty="0">
              <a:solidFill>
                <a:srgbClr val="00B0F0"/>
              </a:solidFill>
            </a:endParaRPr>
          </a:p>
        </p:txBody>
      </p:sp>
    </p:spTree>
    <p:extLst>
      <p:ext uri="{BB962C8B-B14F-4D97-AF65-F5344CB8AC3E}">
        <p14:creationId xmlns:p14="http://schemas.microsoft.com/office/powerpoint/2010/main" val="24649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down)">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anim calcmode="lin" valueType="num">
                                      <p:cBhvr additive="base">
                                        <p:cTn id="17" dur="500"/>
                                        <p:tgtEl>
                                          <p:spTgt spid="63"/>
                                        </p:tgtEl>
                                        <p:attrNameLst>
                                          <p:attrName>ppt_y</p:attrName>
                                        </p:attrNameLst>
                                      </p:cBhvr>
                                      <p:tavLst>
                                        <p:tav tm="0">
                                          <p:val>
                                            <p:strVal val="#ppt_y+#ppt_h*1.125000"/>
                                          </p:val>
                                        </p:tav>
                                        <p:tav tm="100000">
                                          <p:val>
                                            <p:strVal val="#ppt_y"/>
                                          </p:val>
                                        </p:tav>
                                      </p:tavLst>
                                    </p:anim>
                                    <p:animEffect transition="in" filter="wipe(up)">
                                      <p:cBhvr>
                                        <p:cTn id="18" dur="500"/>
                                        <p:tgtEl>
                                          <p:spTgt spid="6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down)">
                                      <p:cBhvr>
                                        <p:cTn id="23" dur="500"/>
                                        <p:tgtEl>
                                          <p:spTgt spid="4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down)">
                                      <p:cBhvr>
                                        <p:cTn id="28" dur="500"/>
                                        <p:tgtEl>
                                          <p:spTgt spid="6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down)">
                                      <p:cBhvr>
                                        <p:cTn id="33" dur="500"/>
                                        <p:tgtEl>
                                          <p:spTgt spid="3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down)">
                                      <p:cBhvr>
                                        <p:cTn id="38" dur="500"/>
                                        <p:tgtEl>
                                          <p:spTgt spid="3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down)">
                                      <p:cBhvr>
                                        <p:cTn id="43" dur="500"/>
                                        <p:tgtEl>
                                          <p:spTgt spid="4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down)">
                                      <p:cBhvr>
                                        <p:cTn id="48" dur="500"/>
                                        <p:tgtEl>
                                          <p:spTgt spid="41"/>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down)">
                                      <p:cBhvr>
                                        <p:cTn id="53" dur="500"/>
                                        <p:tgtEl>
                                          <p:spTgt spid="4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down)">
                                      <p:cBhvr>
                                        <p:cTn id="58" dur="500"/>
                                        <p:tgtEl>
                                          <p:spTgt spid="17"/>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65"/>
                                        </p:tgtEl>
                                        <p:attrNameLst>
                                          <p:attrName>style.visibility</p:attrName>
                                        </p:attrNameLst>
                                      </p:cBhvr>
                                      <p:to>
                                        <p:strVal val="visible"/>
                                      </p:to>
                                    </p:set>
                                    <p:animEffect transition="in" filter="wipe(down)">
                                      <p:cBhvr>
                                        <p:cTn id="61" dur="500"/>
                                        <p:tgtEl>
                                          <p:spTgt spid="65"/>
                                        </p:tgtEl>
                                      </p:cBhvr>
                                    </p:animEffect>
                                  </p:childTnLst>
                                </p:cTn>
                              </p:par>
                            </p:childTnLst>
                          </p:cTn>
                        </p:par>
                      </p:childTnLst>
                    </p:cTn>
                  </p:par>
                  <p:par>
                    <p:cTn id="62" fill="hold">
                      <p:stCondLst>
                        <p:cond delay="indefinite"/>
                      </p:stCondLst>
                      <p:childTnLst>
                        <p:par>
                          <p:cTn id="63" fill="hold">
                            <p:stCondLst>
                              <p:cond delay="0"/>
                            </p:stCondLst>
                            <p:childTnLst>
                              <p:par>
                                <p:cTn id="64" presetID="21" presetClass="entr" presetSubtype="1" fill="hold" grpId="0" nodeType="click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wheel(1)">
                                      <p:cBhvr>
                                        <p:cTn id="66" dur="2000"/>
                                        <p:tgtEl>
                                          <p:spTgt spid="5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wipe(down)">
                                      <p:cBhvr>
                                        <p:cTn id="71" dur="500"/>
                                        <p:tgtEl>
                                          <p:spTgt spid="66"/>
                                        </p:tgtEl>
                                      </p:cBhvr>
                                    </p:animEffect>
                                  </p:childTnLst>
                                </p:cTn>
                              </p:par>
                              <p:par>
                                <p:cTn id="72" presetID="2" presetClass="entr" presetSubtype="4" fill="hold" nodeType="with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additive="base">
                                        <p:cTn id="74" dur="500" fill="hold"/>
                                        <p:tgtEl>
                                          <p:spTgt spid="58"/>
                                        </p:tgtEl>
                                        <p:attrNameLst>
                                          <p:attrName>ppt_x</p:attrName>
                                        </p:attrNameLst>
                                      </p:cBhvr>
                                      <p:tavLst>
                                        <p:tav tm="0">
                                          <p:val>
                                            <p:strVal val="#ppt_x"/>
                                          </p:val>
                                        </p:tav>
                                        <p:tav tm="100000">
                                          <p:val>
                                            <p:strVal val="#ppt_x"/>
                                          </p:val>
                                        </p:tav>
                                      </p:tavLst>
                                    </p:anim>
                                    <p:anim calcmode="lin" valueType="num">
                                      <p:cBhvr additive="base">
                                        <p:cTn id="75"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nodeType="clickEffect">
                                  <p:stCondLst>
                                    <p:cond delay="0"/>
                                  </p:stCondLst>
                                  <p:childTnLst>
                                    <p:set>
                                      <p:cBhvr>
                                        <p:cTn id="79" dur="1" fill="hold">
                                          <p:stCondLst>
                                            <p:cond delay="0"/>
                                          </p:stCondLst>
                                        </p:cTn>
                                        <p:tgtEl>
                                          <p:spTgt spid="59"/>
                                        </p:tgtEl>
                                        <p:attrNameLst>
                                          <p:attrName>style.visibility</p:attrName>
                                        </p:attrNameLst>
                                      </p:cBhvr>
                                      <p:to>
                                        <p:strVal val="visible"/>
                                      </p:to>
                                    </p:set>
                                    <p:animEffect transition="in" filter="wipe(down)">
                                      <p:cBhvr>
                                        <p:cTn id="80" dur="500"/>
                                        <p:tgtEl>
                                          <p:spTgt spid="59"/>
                                        </p:tgtEl>
                                      </p:cBhvr>
                                    </p:animEffect>
                                  </p:childTnLst>
                                </p:cTn>
                              </p:par>
                              <p:par>
                                <p:cTn id="81" presetID="9" presetClass="entr" presetSubtype="0"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dissolve">
                                      <p:cBhvr>
                                        <p:cTn id="83" dur="500"/>
                                        <p:tgtEl>
                                          <p:spTgt spid="61"/>
                                        </p:tgtEl>
                                      </p:cBhvr>
                                    </p:animEffect>
                                  </p:childTnLst>
                                </p:cTn>
                              </p:par>
                              <p:par>
                                <p:cTn id="84" presetID="21" presetClass="entr" presetSubtype="1" fill="hold" grpId="0" nodeType="with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heel(1)">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grpId="0" nodeType="click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wipe(down)">
                                      <p:cBhvr>
                                        <p:cTn id="91"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8" grpId="0" animBg="1"/>
      <p:bldP spid="39" grpId="0" animBg="1"/>
      <p:bldP spid="40" grpId="0" animBg="1"/>
      <p:bldP spid="41" grpId="0" animBg="1"/>
      <p:bldP spid="42" grpId="0" animBg="1"/>
      <p:bldP spid="49" grpId="0" animBg="1"/>
      <p:bldP spid="56" grpId="0" animBg="1"/>
      <p:bldP spid="61" grpId="0"/>
      <p:bldP spid="62" grpId="0" animBg="1"/>
      <p:bldP spid="63" grpId="0"/>
      <p:bldP spid="64" grpId="0"/>
      <p:bldP spid="65" grpId="0"/>
      <p:bldP spid="6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7463" y="426026"/>
            <a:ext cx="6129337" cy="763155"/>
          </a:xfrm>
        </p:spPr>
        <p:txBody>
          <a:bodyPr>
            <a:normAutofit/>
          </a:bodyPr>
          <a:lstStyle/>
          <a:p>
            <a:r>
              <a:rPr lang="en-US" sz="3600" dirty="0" err="1" smtClean="0"/>
              <a:t>Randomised</a:t>
            </a:r>
            <a:r>
              <a:rPr lang="en-US" sz="3600" dirty="0" smtClean="0"/>
              <a:t> Control Trial (RCT)</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solidFill>
                  <a:prstClr val="black">
                    <a:tint val="75000"/>
                  </a:prstClr>
                </a:solidFill>
              </a:rPr>
              <a:pPr/>
              <a:t>44</a:t>
            </a:fld>
            <a:endParaRPr lang="en-ZA">
              <a:solidFill>
                <a:prstClr val="black">
                  <a:tint val="75000"/>
                </a:prstClr>
              </a:solidFill>
            </a:endParaRPr>
          </a:p>
        </p:txBody>
      </p:sp>
      <p:pic>
        <p:nvPicPr>
          <p:cNvPr id="5" name="Picture 4"/>
          <p:cNvPicPr>
            <a:picLocks noChangeAspect="1"/>
          </p:cNvPicPr>
          <p:nvPr/>
        </p:nvPicPr>
        <p:blipFill>
          <a:blip r:embed="rId2"/>
          <a:stretch>
            <a:fillRect/>
          </a:stretch>
        </p:blipFill>
        <p:spPr>
          <a:xfrm>
            <a:off x="88322" y="1253854"/>
            <a:ext cx="9144000" cy="5121713"/>
          </a:xfrm>
          <a:prstGeom prst="rect">
            <a:avLst/>
          </a:prstGeom>
        </p:spPr>
      </p:pic>
      <p:pic>
        <p:nvPicPr>
          <p:cNvPr id="6" name="Picture 5"/>
          <p:cNvPicPr>
            <a:picLocks noChangeAspect="1"/>
          </p:cNvPicPr>
          <p:nvPr/>
        </p:nvPicPr>
        <p:blipFill>
          <a:blip r:embed="rId3"/>
          <a:stretch>
            <a:fillRect/>
          </a:stretch>
        </p:blipFill>
        <p:spPr>
          <a:xfrm>
            <a:off x="259772" y="0"/>
            <a:ext cx="1557338" cy="1495044"/>
          </a:xfrm>
          <a:prstGeom prst="rect">
            <a:avLst/>
          </a:prstGeom>
        </p:spPr>
      </p:pic>
      <p:pic>
        <p:nvPicPr>
          <p:cNvPr id="3" name="Picture 2"/>
          <p:cNvPicPr>
            <a:picLocks noChangeAspect="1"/>
          </p:cNvPicPr>
          <p:nvPr/>
        </p:nvPicPr>
        <p:blipFill>
          <a:blip r:embed="rId4"/>
          <a:stretch>
            <a:fillRect/>
          </a:stretch>
        </p:blipFill>
        <p:spPr>
          <a:xfrm>
            <a:off x="193098" y="5007567"/>
            <a:ext cx="1695450" cy="1615235"/>
          </a:xfrm>
          <a:prstGeom prst="rect">
            <a:avLst/>
          </a:prstGeom>
        </p:spPr>
      </p:pic>
    </p:spTree>
    <p:extLst>
      <p:ext uri="{BB962C8B-B14F-4D97-AF65-F5344CB8AC3E}">
        <p14:creationId xmlns:p14="http://schemas.microsoft.com/office/powerpoint/2010/main" val="4072252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3150"/>
          <a:stretch/>
        </p:blipFill>
        <p:spPr>
          <a:xfrm>
            <a:off x="420967" y="116632"/>
            <a:ext cx="8302066" cy="6641976"/>
          </a:xfrm>
          <a:prstGeom prst="rect">
            <a:avLst/>
          </a:prstGeom>
        </p:spPr>
      </p:pic>
      <p:pic>
        <p:nvPicPr>
          <p:cNvPr id="2" name="Picture 1"/>
          <p:cNvPicPr>
            <a:picLocks noChangeAspect="1"/>
          </p:cNvPicPr>
          <p:nvPr/>
        </p:nvPicPr>
        <p:blipFill rotWithShape="1">
          <a:blip r:embed="rId3"/>
          <a:srcRect t="6454" b="12405"/>
          <a:stretch/>
        </p:blipFill>
        <p:spPr>
          <a:xfrm>
            <a:off x="766502" y="2812809"/>
            <a:ext cx="1791503" cy="1817065"/>
          </a:xfrm>
          <a:prstGeom prst="rect">
            <a:avLst/>
          </a:prstGeom>
        </p:spPr>
      </p:pic>
      <p:pic>
        <p:nvPicPr>
          <p:cNvPr id="4" name="Picture 3"/>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Lst>
          </a:blip>
          <a:srcRect t="19578" r="41139"/>
          <a:stretch/>
        </p:blipFill>
        <p:spPr>
          <a:xfrm>
            <a:off x="6655444" y="2812810"/>
            <a:ext cx="1773210" cy="1817064"/>
          </a:xfrm>
          <a:prstGeom prst="rect">
            <a:avLst/>
          </a:prstGeom>
        </p:spPr>
      </p:pic>
    </p:spTree>
    <p:extLst>
      <p:ext uri="{BB962C8B-B14F-4D97-AF65-F5344CB8AC3E}">
        <p14:creationId xmlns:p14="http://schemas.microsoft.com/office/powerpoint/2010/main" val="2051668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229600" cy="720080"/>
          </a:xfrm>
        </p:spPr>
        <p:txBody>
          <a:bodyPr>
            <a:normAutofit/>
          </a:bodyPr>
          <a:lstStyle/>
          <a:p>
            <a:pPr algn="l"/>
            <a:r>
              <a:rPr lang="en-ZA" sz="1600" b="1" dirty="0" smtClean="0">
                <a:solidFill>
                  <a:srgbClr val="0C3936"/>
                </a:solidFill>
                <a:latin typeface="Tunga" panose="020B0502040204020203" pitchFamily="34" charset="0"/>
                <a:cs typeface="Tunga" panose="020B0502040204020203" pitchFamily="34" charset="0"/>
              </a:rPr>
              <a:t>Sample: 230 </a:t>
            </a:r>
            <a:r>
              <a:rPr lang="en-ZA" sz="1600" b="1" dirty="0">
                <a:solidFill>
                  <a:srgbClr val="0C3936"/>
                </a:solidFill>
                <a:latin typeface="Tunga" panose="020B0502040204020203" pitchFamily="34" charset="0"/>
                <a:cs typeface="Tunga" panose="020B0502040204020203" pitchFamily="34" charset="0"/>
              </a:rPr>
              <a:t>schools in North West</a:t>
            </a:r>
          </a:p>
        </p:txBody>
      </p:sp>
      <p:sp>
        <p:nvSpPr>
          <p:cNvPr id="8" name="TextBox 7"/>
          <p:cNvSpPr txBox="1"/>
          <p:nvPr/>
        </p:nvSpPr>
        <p:spPr>
          <a:xfrm>
            <a:off x="0" y="4726462"/>
            <a:ext cx="2523281" cy="1200329"/>
          </a:xfrm>
          <a:prstGeom prst="rect">
            <a:avLst/>
          </a:prstGeom>
          <a:solidFill>
            <a:schemeClr val="bg1">
              <a:lumMod val="85000"/>
            </a:schemeClr>
          </a:solidFill>
        </p:spPr>
        <p:txBody>
          <a:bodyPr wrap="square" rtlCol="0">
            <a:spAutoFit/>
          </a:bodyPr>
          <a:lstStyle/>
          <a:p>
            <a:pPr algn="ctr"/>
            <a:r>
              <a:rPr lang="en-ZA" sz="2400" dirty="0" smtClean="0">
                <a:latin typeface="Tunga" panose="020B0502040204020203" pitchFamily="34" charset="0"/>
                <a:cs typeface="Tunga" panose="020B0502040204020203" pitchFamily="34" charset="0"/>
              </a:rPr>
              <a:t>3 Interventions targeting HL literacy (Setswana)</a:t>
            </a:r>
            <a:endParaRPr lang="en-ZA" sz="2400" dirty="0">
              <a:latin typeface="Tunga" panose="020B0502040204020203" pitchFamily="34" charset="0"/>
              <a:cs typeface="Tunga" panose="020B0502040204020203" pitchFamily="34" charset="0"/>
            </a:endParaRPr>
          </a:p>
        </p:txBody>
      </p:sp>
      <p:graphicFrame>
        <p:nvGraphicFramePr>
          <p:cNvPr id="11" name="Content Placeholder 10"/>
          <p:cNvGraphicFramePr>
            <a:graphicFrameLocks noGrp="1"/>
          </p:cNvGraphicFramePr>
          <p:nvPr>
            <p:ph idx="1"/>
            <p:extLst/>
          </p:nvPr>
        </p:nvGraphicFramePr>
        <p:xfrm>
          <a:off x="647564" y="1088112"/>
          <a:ext cx="8064896" cy="2376264"/>
        </p:xfrm>
        <a:graphic>
          <a:graphicData uri="http://schemas.openxmlformats.org/drawingml/2006/table">
            <a:tbl>
              <a:tblPr firstRow="1" firstCol="1" bandRow="1"/>
              <a:tblGrid>
                <a:gridCol w="2015788"/>
                <a:gridCol w="2015788"/>
                <a:gridCol w="2016660"/>
                <a:gridCol w="2016660"/>
              </a:tblGrid>
              <a:tr h="2376264">
                <a:tc>
                  <a:txBody>
                    <a:bodyPr/>
                    <a:lstStyle/>
                    <a:p>
                      <a:pPr algn="ctr">
                        <a:lnSpc>
                          <a:spcPct val="115000"/>
                        </a:lnSpc>
                        <a:spcAft>
                          <a:spcPts val="0"/>
                        </a:spcAft>
                      </a:pPr>
                      <a:r>
                        <a:rPr lang="en-ZA" sz="1800" b="1" dirty="0">
                          <a:effectLst/>
                          <a:latin typeface="Calibri"/>
                          <a:ea typeface="Calibri"/>
                          <a:cs typeface="Times New Roman"/>
                        </a:rPr>
                        <a:t>Control group</a:t>
                      </a:r>
                      <a:endParaRPr lang="en-ZA" sz="1800" dirty="0">
                        <a:effectLst/>
                        <a:latin typeface="Calibri"/>
                        <a:ea typeface="Calibri"/>
                        <a:cs typeface="Times New Roman"/>
                      </a:endParaRPr>
                    </a:p>
                    <a:p>
                      <a:pPr algn="ctr">
                        <a:lnSpc>
                          <a:spcPct val="115000"/>
                        </a:lnSpc>
                        <a:spcAft>
                          <a:spcPts val="0"/>
                        </a:spcAft>
                      </a:pPr>
                      <a:r>
                        <a:rPr lang="en-ZA" sz="1500" dirty="0">
                          <a:effectLst/>
                          <a:latin typeface="Calibri"/>
                          <a:ea typeface="Calibri"/>
                          <a:cs typeface="Times New Roman"/>
                        </a:rPr>
                        <a:t> </a:t>
                      </a:r>
                    </a:p>
                    <a:p>
                      <a:pPr algn="ctr">
                        <a:lnSpc>
                          <a:spcPct val="115000"/>
                        </a:lnSpc>
                        <a:spcAft>
                          <a:spcPts val="0"/>
                        </a:spcAft>
                      </a:pPr>
                      <a:r>
                        <a:rPr lang="en-ZA" sz="1500" dirty="0">
                          <a:effectLst/>
                          <a:latin typeface="Calibri"/>
                          <a:ea typeface="Calibri"/>
                          <a:cs typeface="Times New Roman"/>
                        </a:rPr>
                        <a:t>(80 schools)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en-ZA" sz="1800" b="1" dirty="0">
                          <a:effectLst/>
                          <a:latin typeface="Calibri"/>
                          <a:ea typeface="Calibri"/>
                          <a:cs typeface="Times New Roman"/>
                        </a:rPr>
                        <a:t>“Training”</a:t>
                      </a:r>
                      <a:endParaRPr lang="en-ZA" sz="1800" dirty="0">
                        <a:effectLst/>
                        <a:latin typeface="Calibri"/>
                        <a:ea typeface="Calibri"/>
                        <a:cs typeface="Times New Roman"/>
                      </a:endParaRPr>
                    </a:p>
                    <a:p>
                      <a:pPr algn="ctr">
                        <a:lnSpc>
                          <a:spcPct val="115000"/>
                        </a:lnSpc>
                        <a:spcAft>
                          <a:spcPts val="0"/>
                        </a:spcAft>
                      </a:pPr>
                      <a:r>
                        <a:rPr lang="en-ZA" sz="1500" dirty="0">
                          <a:effectLst/>
                          <a:latin typeface="Calibri"/>
                          <a:ea typeface="Calibri"/>
                          <a:cs typeface="Times New Roman"/>
                        </a:rPr>
                        <a:t>Lesson plans, reading materials</a:t>
                      </a:r>
                    </a:p>
                    <a:p>
                      <a:pPr algn="ctr">
                        <a:lnSpc>
                          <a:spcPct val="115000"/>
                        </a:lnSpc>
                        <a:spcAft>
                          <a:spcPts val="0"/>
                        </a:spcAft>
                      </a:pPr>
                      <a:r>
                        <a:rPr lang="en-ZA" sz="1500" dirty="0">
                          <a:effectLst/>
                          <a:latin typeface="Calibri"/>
                          <a:ea typeface="Calibri"/>
                          <a:cs typeface="Times New Roman"/>
                        </a:rPr>
                        <a:t>+</a:t>
                      </a:r>
                    </a:p>
                    <a:p>
                      <a:pPr algn="ctr">
                        <a:lnSpc>
                          <a:spcPct val="115000"/>
                        </a:lnSpc>
                        <a:spcAft>
                          <a:spcPts val="0"/>
                        </a:spcAft>
                      </a:pPr>
                      <a:r>
                        <a:rPr lang="en-ZA" sz="1500" dirty="0">
                          <a:effectLst/>
                          <a:latin typeface="Calibri"/>
                          <a:ea typeface="Calibri"/>
                          <a:cs typeface="Times New Roman"/>
                        </a:rPr>
                        <a:t>central teacher training</a:t>
                      </a:r>
                    </a:p>
                    <a:p>
                      <a:pPr algn="ctr">
                        <a:lnSpc>
                          <a:spcPct val="115000"/>
                        </a:lnSpc>
                        <a:spcAft>
                          <a:spcPts val="0"/>
                        </a:spcAft>
                      </a:pPr>
                      <a:r>
                        <a:rPr lang="en-ZA" sz="1500" dirty="0">
                          <a:effectLst/>
                          <a:latin typeface="Calibri"/>
                          <a:ea typeface="Calibri"/>
                          <a:cs typeface="Times New Roman"/>
                        </a:rPr>
                        <a:t> </a:t>
                      </a:r>
                    </a:p>
                    <a:p>
                      <a:pPr algn="ctr">
                        <a:lnSpc>
                          <a:spcPct val="115000"/>
                        </a:lnSpc>
                        <a:spcAft>
                          <a:spcPts val="0"/>
                        </a:spcAft>
                      </a:pPr>
                      <a:r>
                        <a:rPr lang="en-ZA" sz="1500" dirty="0">
                          <a:effectLst/>
                          <a:latin typeface="Calibri"/>
                          <a:ea typeface="Calibri"/>
                          <a:cs typeface="Times New Roman"/>
                        </a:rPr>
                        <a:t>(50 schools)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ZA" sz="1800" b="1" dirty="0">
                          <a:effectLst/>
                          <a:latin typeface="Calibri"/>
                          <a:ea typeface="Calibri"/>
                          <a:cs typeface="Times New Roman"/>
                        </a:rPr>
                        <a:t>“Coaching”</a:t>
                      </a:r>
                      <a:endParaRPr lang="en-ZA" sz="1800" dirty="0">
                        <a:effectLst/>
                        <a:latin typeface="Calibri"/>
                        <a:ea typeface="Calibri"/>
                        <a:cs typeface="Times New Roman"/>
                      </a:endParaRPr>
                    </a:p>
                    <a:p>
                      <a:pPr algn="ctr">
                        <a:lnSpc>
                          <a:spcPct val="115000"/>
                        </a:lnSpc>
                        <a:spcAft>
                          <a:spcPts val="0"/>
                        </a:spcAft>
                      </a:pPr>
                      <a:r>
                        <a:rPr lang="en-ZA" sz="1500" dirty="0">
                          <a:effectLst/>
                          <a:latin typeface="Calibri"/>
                          <a:ea typeface="Calibri"/>
                          <a:cs typeface="Times New Roman"/>
                        </a:rPr>
                        <a:t>Lesson plans, reading materials</a:t>
                      </a:r>
                    </a:p>
                    <a:p>
                      <a:pPr algn="ctr">
                        <a:lnSpc>
                          <a:spcPct val="115000"/>
                        </a:lnSpc>
                        <a:spcAft>
                          <a:spcPts val="0"/>
                        </a:spcAft>
                      </a:pPr>
                      <a:r>
                        <a:rPr lang="en-ZA" sz="1500" dirty="0">
                          <a:effectLst/>
                          <a:latin typeface="Calibri"/>
                          <a:ea typeface="Calibri"/>
                          <a:cs typeface="Times New Roman"/>
                        </a:rPr>
                        <a:t>+</a:t>
                      </a:r>
                    </a:p>
                    <a:p>
                      <a:pPr algn="ctr">
                        <a:lnSpc>
                          <a:spcPct val="115000"/>
                        </a:lnSpc>
                        <a:spcAft>
                          <a:spcPts val="0"/>
                        </a:spcAft>
                      </a:pPr>
                      <a:r>
                        <a:rPr lang="en-ZA" sz="1500" dirty="0">
                          <a:effectLst/>
                          <a:latin typeface="Calibri"/>
                          <a:ea typeface="Calibri"/>
                          <a:cs typeface="Times New Roman"/>
                        </a:rPr>
                        <a:t>on-site </a:t>
                      </a:r>
                      <a:r>
                        <a:rPr lang="en-ZA" sz="1500" dirty="0" smtClean="0">
                          <a:effectLst/>
                          <a:latin typeface="Calibri"/>
                          <a:ea typeface="Calibri"/>
                          <a:cs typeface="Times New Roman"/>
                        </a:rPr>
                        <a:t>coaching</a:t>
                      </a:r>
                      <a:r>
                        <a:rPr lang="en-ZA" sz="1500" dirty="0">
                          <a:effectLst/>
                          <a:latin typeface="Calibri"/>
                          <a:ea typeface="Calibri"/>
                          <a:cs typeface="Times New Roman"/>
                        </a:rPr>
                        <a:t> </a:t>
                      </a:r>
                      <a:endParaRPr lang="en-ZA" sz="1500" dirty="0" smtClean="0">
                        <a:effectLst/>
                        <a:latin typeface="Calibri"/>
                        <a:ea typeface="Calibri"/>
                        <a:cs typeface="Times New Roman"/>
                      </a:endParaRPr>
                    </a:p>
                    <a:p>
                      <a:pPr algn="ctr">
                        <a:lnSpc>
                          <a:spcPct val="115000"/>
                        </a:lnSpc>
                        <a:spcAft>
                          <a:spcPts val="0"/>
                        </a:spcAft>
                      </a:pPr>
                      <a:endParaRPr lang="en-ZA" sz="1500" dirty="0">
                        <a:effectLst/>
                        <a:latin typeface="Calibri"/>
                        <a:ea typeface="Calibri"/>
                        <a:cs typeface="Times New Roman"/>
                      </a:endParaRPr>
                    </a:p>
                    <a:p>
                      <a:pPr algn="ctr">
                        <a:lnSpc>
                          <a:spcPct val="115000"/>
                        </a:lnSpc>
                        <a:spcAft>
                          <a:spcPts val="0"/>
                        </a:spcAft>
                      </a:pPr>
                      <a:r>
                        <a:rPr lang="en-ZA" sz="1500" dirty="0">
                          <a:effectLst/>
                          <a:latin typeface="Calibri"/>
                          <a:ea typeface="Calibri"/>
                          <a:cs typeface="Times New Roman"/>
                        </a:rPr>
                        <a:t>(50 schools)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algn="ctr">
                        <a:lnSpc>
                          <a:spcPct val="115000"/>
                        </a:lnSpc>
                        <a:spcAft>
                          <a:spcPts val="0"/>
                        </a:spcAft>
                      </a:pPr>
                      <a:r>
                        <a:rPr lang="en-ZA" sz="1600" b="1" dirty="0">
                          <a:effectLst/>
                          <a:latin typeface="Calibri"/>
                          <a:ea typeface="Calibri"/>
                          <a:cs typeface="Times New Roman"/>
                        </a:rPr>
                        <a:t>“Parent Involvement”</a:t>
                      </a:r>
                      <a:endParaRPr lang="en-ZA" sz="1600" dirty="0">
                        <a:effectLst/>
                        <a:latin typeface="Calibri"/>
                        <a:ea typeface="Calibri"/>
                        <a:cs typeface="Times New Roman"/>
                      </a:endParaRPr>
                    </a:p>
                    <a:p>
                      <a:pPr algn="ctr">
                        <a:lnSpc>
                          <a:spcPct val="115000"/>
                        </a:lnSpc>
                        <a:spcAft>
                          <a:spcPts val="0"/>
                        </a:spcAft>
                      </a:pPr>
                      <a:r>
                        <a:rPr lang="en-ZA" sz="1500" dirty="0">
                          <a:effectLst/>
                          <a:latin typeface="Calibri"/>
                          <a:ea typeface="Calibri"/>
                          <a:cs typeface="Times New Roman"/>
                        </a:rPr>
                        <a:t> </a:t>
                      </a:r>
                    </a:p>
                    <a:p>
                      <a:pPr algn="ctr">
                        <a:lnSpc>
                          <a:spcPct val="115000"/>
                        </a:lnSpc>
                        <a:spcAft>
                          <a:spcPts val="0"/>
                        </a:spcAft>
                      </a:pPr>
                      <a:r>
                        <a:rPr lang="en-ZA" sz="1500" dirty="0">
                          <a:effectLst/>
                          <a:latin typeface="Calibri"/>
                          <a:ea typeface="Calibri"/>
                          <a:cs typeface="Times New Roman"/>
                        </a:rPr>
                        <a:t>(50 schools)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r>
            </a:tbl>
          </a:graphicData>
        </a:graphic>
      </p:graphicFrame>
      <p:pic>
        <p:nvPicPr>
          <p:cNvPr id="3" name="Picture 2"/>
          <p:cNvPicPr>
            <a:picLocks noChangeAspect="1"/>
          </p:cNvPicPr>
          <p:nvPr/>
        </p:nvPicPr>
        <p:blipFill rotWithShape="1">
          <a:blip r:embed="rId2"/>
          <a:srcRect t="24281" b="15660"/>
          <a:stretch/>
        </p:blipFill>
        <p:spPr>
          <a:xfrm>
            <a:off x="2894608" y="3712998"/>
            <a:ext cx="5658520" cy="2720052"/>
          </a:xfrm>
          <a:prstGeom prst="rect">
            <a:avLst/>
          </a:prstGeom>
        </p:spPr>
      </p:pic>
      <p:pic>
        <p:nvPicPr>
          <p:cNvPr id="9" name="Picture 8"/>
          <p:cNvPicPr>
            <a:picLocks noChangeAspect="1"/>
          </p:cNvPicPr>
          <p:nvPr/>
        </p:nvPicPr>
        <p:blipFill rotWithShape="1">
          <a:blip r:embed="rId2"/>
          <a:srcRect b="76482"/>
          <a:stretch/>
        </p:blipFill>
        <p:spPr>
          <a:xfrm>
            <a:off x="3934299" y="105435"/>
            <a:ext cx="4778161" cy="947301"/>
          </a:xfrm>
          <a:prstGeom prst="rect">
            <a:avLst/>
          </a:prstGeom>
        </p:spPr>
      </p:pic>
    </p:spTree>
    <p:extLst>
      <p:ext uri="{BB962C8B-B14F-4D97-AF65-F5344CB8AC3E}">
        <p14:creationId xmlns:p14="http://schemas.microsoft.com/office/powerpoint/2010/main" val="15285491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a:extLst>
              <a:ext uri="{28A0092B-C50C-407E-A947-70E740481C1C}">
                <a14:useLocalDpi xmlns:a14="http://schemas.microsoft.com/office/drawing/2010/main" val="0"/>
              </a:ext>
            </a:extLst>
          </a:blip>
          <a:srcRect t="2880" r="4167" b="3537"/>
          <a:stretch/>
        </p:blipFill>
        <p:spPr bwMode="auto">
          <a:xfrm>
            <a:off x="179512" y="1052737"/>
            <a:ext cx="8784976" cy="4896544"/>
          </a:xfrm>
          <a:prstGeom prst="rect">
            <a:avLst/>
          </a:prstGeom>
          <a:noFill/>
          <a:ln>
            <a:noFill/>
          </a:ln>
        </p:spPr>
      </p:pic>
      <p:sp>
        <p:nvSpPr>
          <p:cNvPr id="7" name="Title 1"/>
          <p:cNvSpPr txBox="1">
            <a:spLocks/>
          </p:cNvSpPr>
          <p:nvPr/>
        </p:nvSpPr>
        <p:spPr bwMode="auto">
          <a:xfrm>
            <a:off x="323528" y="332656"/>
            <a:ext cx="8229600"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ZA" b="1" dirty="0" smtClean="0">
                <a:solidFill>
                  <a:srgbClr val="0C3936"/>
                </a:solidFill>
                <a:latin typeface="Tunga" panose="020B0502040204020203" pitchFamily="34" charset="0"/>
                <a:cs typeface="Tunga" panose="020B0502040204020203" pitchFamily="34" charset="0"/>
              </a:rPr>
              <a:t>Sample: 230 schools in North West</a:t>
            </a:r>
            <a:endParaRPr lang="en-ZA" b="1" dirty="0">
              <a:solidFill>
                <a:srgbClr val="0C3936"/>
              </a:solidFill>
              <a:latin typeface="Tunga" panose="020B0502040204020203" pitchFamily="34" charset="0"/>
              <a:cs typeface="Tunga" panose="020B0502040204020203" pitchFamily="34" charset="0"/>
            </a:endParaRPr>
          </a:p>
        </p:txBody>
      </p:sp>
      <p:pic>
        <p:nvPicPr>
          <p:cNvPr id="6" name="Content Placeholder 3"/>
          <p:cNvPicPr>
            <a:picLocks/>
          </p:cNvPicPr>
          <p:nvPr/>
        </p:nvPicPr>
        <p:blipFill rotWithShape="1">
          <a:blip r:embed="rId2">
            <a:extLst>
              <a:ext uri="{28A0092B-C50C-407E-A947-70E740481C1C}">
                <a14:useLocalDpi xmlns:a14="http://schemas.microsoft.com/office/drawing/2010/main" val="0"/>
              </a:ext>
            </a:extLst>
          </a:blip>
          <a:srcRect l="44128" t="2880" r="4167" b="18578"/>
          <a:stretch/>
        </p:blipFill>
        <p:spPr bwMode="auto">
          <a:xfrm>
            <a:off x="891250" y="890690"/>
            <a:ext cx="7931499" cy="5787901"/>
          </a:xfrm>
          <a:prstGeom prst="rect">
            <a:avLst/>
          </a:prstGeom>
          <a:noFill/>
          <a:ln>
            <a:noFill/>
          </a:ln>
        </p:spPr>
      </p:pic>
    </p:spTree>
    <p:extLst>
      <p:ext uri="{BB962C8B-B14F-4D97-AF65-F5344CB8AC3E}">
        <p14:creationId xmlns:p14="http://schemas.microsoft.com/office/powerpoint/2010/main" val="212611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95573"/>
          </a:xfrm>
        </p:spPr>
        <p:txBody>
          <a:bodyPr>
            <a:normAutofit fontScale="90000"/>
          </a:bodyPr>
          <a:lstStyle/>
          <a:p>
            <a:r>
              <a:rPr lang="en-US" dirty="0" smtClean="0"/>
              <a:t>How do things </a:t>
            </a:r>
            <a:r>
              <a:rPr lang="en-US" i="1" dirty="0" smtClean="0"/>
              <a:t>actually</a:t>
            </a:r>
            <a:r>
              <a:rPr lang="en-US" dirty="0" smtClean="0"/>
              <a:t> work?</a:t>
            </a:r>
            <a:endParaRPr lang="en-US" dirty="0"/>
          </a:p>
        </p:txBody>
      </p:sp>
      <p:sp>
        <p:nvSpPr>
          <p:cNvPr id="3" name="Content Placeholder 2"/>
          <p:cNvSpPr>
            <a:spLocks noGrp="1"/>
          </p:cNvSpPr>
          <p:nvPr>
            <p:ph idx="1"/>
          </p:nvPr>
        </p:nvSpPr>
        <p:spPr>
          <a:xfrm>
            <a:off x="628650" y="1235242"/>
            <a:ext cx="7886700" cy="5422232"/>
          </a:xfrm>
        </p:spPr>
        <p:txBody>
          <a:bodyPr>
            <a:normAutofit fontScale="92500" lnSpcReduction="20000"/>
          </a:bodyPr>
          <a:lstStyle/>
          <a:p>
            <a:r>
              <a:rPr lang="en-US" sz="2400" b="1" dirty="0" smtClean="0"/>
              <a:t>Is evidence the binding constraint </a:t>
            </a:r>
            <a:r>
              <a:rPr lang="en-US" sz="2400" dirty="0" smtClean="0"/>
              <a:t>to improved policy on paper and improved implementation in practice? </a:t>
            </a:r>
          </a:p>
          <a:p>
            <a:pPr lvl="1"/>
            <a:r>
              <a:rPr lang="en-US" dirty="0" smtClean="0"/>
              <a:t>Probably not: </a:t>
            </a:r>
            <a:r>
              <a:rPr lang="en-US" sz="1800" dirty="0" smtClean="0"/>
              <a:t>“</a:t>
            </a:r>
            <a:r>
              <a:rPr lang="en-US" sz="1800" dirty="0"/>
              <a:t>There is massive evidence that governments do not implement many many many projects/proposals/programs that are cost effective and do spend budget on items known to be not cost effective.  The </a:t>
            </a:r>
            <a:r>
              <a:rPr lang="en-US" sz="1800" dirty="0" smtClean="0"/>
              <a:t>model </a:t>
            </a:r>
            <a:r>
              <a:rPr lang="en-US" sz="1800" dirty="0"/>
              <a:t>of a benign </a:t>
            </a:r>
            <a:r>
              <a:rPr lang="en-US" sz="1800" dirty="0" smtClean="0"/>
              <a:t>social welfare planner </a:t>
            </a:r>
            <a:r>
              <a:rPr lang="en-US" sz="1800" dirty="0"/>
              <a:t>hampered by lack of rigorous evidence on effectiveness whose behavior an RCT will change is complete </a:t>
            </a:r>
            <a:r>
              <a:rPr lang="en-US" sz="1800" dirty="0" err="1"/>
              <a:t>wack</a:t>
            </a:r>
            <a:r>
              <a:rPr lang="en-US" sz="1800" dirty="0"/>
              <a:t> nonsense. </a:t>
            </a:r>
            <a:r>
              <a:rPr lang="en-US" sz="1800" dirty="0" smtClean="0"/>
              <a:t>“ (Pritchett, 2018)</a:t>
            </a:r>
          </a:p>
          <a:p>
            <a:pPr marL="457200" indent="-457200">
              <a:buFont typeface="+mj-lt"/>
              <a:buAutoNum type="arabicPeriod"/>
            </a:pPr>
            <a:r>
              <a:rPr lang="en-US" sz="2200" b="1" dirty="0" smtClean="0">
                <a:solidFill>
                  <a:srgbClr val="FF0000"/>
                </a:solidFill>
              </a:rPr>
              <a:t>Primacy of politics</a:t>
            </a:r>
          </a:p>
          <a:p>
            <a:pPr lvl="1"/>
            <a:r>
              <a:rPr lang="en-US" sz="1900" dirty="0" smtClean="0"/>
              <a:t>Budget cycles </a:t>
            </a:r>
            <a:r>
              <a:rPr lang="en-US" sz="1900" dirty="0" smtClean="0">
                <a:sym typeface="Wingdings"/>
              </a:rPr>
              <a:t> Feb/March splurge in SA</a:t>
            </a:r>
          </a:p>
          <a:p>
            <a:pPr lvl="1"/>
            <a:r>
              <a:rPr lang="en-US" sz="1900" dirty="0" smtClean="0">
                <a:sym typeface="Wingdings"/>
              </a:rPr>
              <a:t>Election cycles (new party/president/minister  new policy)</a:t>
            </a:r>
          </a:p>
          <a:p>
            <a:pPr marL="457200" indent="-457200">
              <a:buFont typeface="+mj-lt"/>
              <a:buAutoNum type="arabicPeriod"/>
            </a:pPr>
            <a:r>
              <a:rPr lang="en-US" sz="2200" b="1" dirty="0" smtClean="0">
                <a:solidFill>
                  <a:srgbClr val="FF0000"/>
                </a:solidFill>
                <a:sym typeface="Wingdings"/>
              </a:rPr>
              <a:t>Role of culture, values and tradition</a:t>
            </a:r>
          </a:p>
          <a:p>
            <a:pPr lvl="1"/>
            <a:r>
              <a:rPr lang="en-US" sz="1900" dirty="0" smtClean="0">
                <a:sym typeface="Wingdings"/>
              </a:rPr>
              <a:t>The exact same evidence in US and Denmark will not have the same impact on policy (think  about studies on (1) for-profit education, (2) competition/choice.)</a:t>
            </a:r>
            <a:endParaRPr lang="en-US" sz="1900" dirty="0"/>
          </a:p>
          <a:p>
            <a:pPr marL="457200" indent="-457200">
              <a:buFont typeface="+mj-lt"/>
              <a:buAutoNum type="arabicPeriod"/>
            </a:pPr>
            <a:r>
              <a:rPr lang="en-US" sz="2200" b="1" dirty="0" smtClean="0">
                <a:solidFill>
                  <a:srgbClr val="FF0000"/>
                </a:solidFill>
              </a:rPr>
              <a:t>Role of social networks </a:t>
            </a:r>
          </a:p>
          <a:p>
            <a:pPr lvl="1"/>
            <a:r>
              <a:rPr lang="en-US" sz="1900" dirty="0" smtClean="0"/>
              <a:t>Often policies are implemented or not implemented based on the Minister’s </a:t>
            </a:r>
            <a:r>
              <a:rPr lang="en-US" sz="1900" dirty="0" err="1"/>
              <a:t>W</a:t>
            </a:r>
            <a:r>
              <a:rPr lang="en-US" sz="1900" dirty="0" err="1" smtClean="0"/>
              <a:t>hatsapp</a:t>
            </a:r>
            <a:r>
              <a:rPr lang="en-US" sz="1900" dirty="0" smtClean="0"/>
              <a:t> contacts or who’s in her calendar</a:t>
            </a:r>
          </a:p>
          <a:p>
            <a:pPr marL="457200" indent="-457200">
              <a:buFont typeface="+mj-lt"/>
              <a:buAutoNum type="arabicPeriod"/>
            </a:pPr>
            <a:r>
              <a:rPr lang="en-US" sz="2200" b="1" dirty="0" smtClean="0">
                <a:solidFill>
                  <a:srgbClr val="FF0000"/>
                </a:solidFill>
              </a:rPr>
              <a:t>Role of unpredictable factors </a:t>
            </a:r>
          </a:p>
          <a:p>
            <a:pPr lvl="1"/>
            <a:r>
              <a:rPr lang="en-US" sz="1900" dirty="0" smtClean="0"/>
              <a:t>Minister makes a trip overseas and loves the school(s) she sees. Changes policy. </a:t>
            </a:r>
            <a:endParaRPr lang="en-US" sz="1900" dirty="0"/>
          </a:p>
        </p:txBody>
      </p:sp>
    </p:spTree>
    <p:extLst>
      <p:ext uri="{BB962C8B-B14F-4D97-AF65-F5344CB8AC3E}">
        <p14:creationId xmlns:p14="http://schemas.microsoft.com/office/powerpoint/2010/main" val="19641265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742</TotalTime>
  <Words>2061</Words>
  <Application>Microsoft Macintosh PowerPoint</Application>
  <PresentationFormat>On-screen Show (4:3)</PresentationFormat>
  <Paragraphs>364</Paragraphs>
  <Slides>48</Slides>
  <Notes>9</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48</vt:i4>
      </vt:variant>
    </vt:vector>
  </HeadingPairs>
  <TitlesOfParts>
    <vt:vector size="63" baseType="lpstr">
      <vt:lpstr>Arial Rounded MT Bold</vt:lpstr>
      <vt:lpstr>Calibri</vt:lpstr>
      <vt:lpstr>Calibri Light</vt:lpstr>
      <vt:lpstr>Gadugi</vt:lpstr>
      <vt:lpstr>Helvetica</vt:lpstr>
      <vt:lpstr>Mangal</vt:lpstr>
      <vt:lpstr>MS Mincho</vt:lpstr>
      <vt:lpstr>MS PGothic</vt:lpstr>
      <vt:lpstr>Roboto Light</vt:lpstr>
      <vt:lpstr>Roboto Medium</vt:lpstr>
      <vt:lpstr>Times New Roman</vt:lpstr>
      <vt:lpstr>Tunga</vt:lpstr>
      <vt:lpstr>Wingdings</vt:lpstr>
      <vt:lpstr>Arial</vt:lpstr>
      <vt:lpstr>Office Theme</vt:lpstr>
      <vt:lpstr>Education in South Africa Wikimania Cape Town 2018</vt:lpstr>
      <vt:lpstr>PowerPoint Presentation</vt:lpstr>
      <vt:lpstr>PowerPoint Presentation</vt:lpstr>
      <vt:lpstr>South African Society  (NIDS 2009-2014/15) (values per person per month)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NSES question 42 NSES followed about 15000 students (266 schools) and tested them in Grade 3 (2007), Grade 4 (2008) and Grade 5 (2009). </vt:lpstr>
      <vt:lpstr>PowerPoint Presentation</vt:lpstr>
      <vt:lpstr>PowerPoint Presentation</vt:lpstr>
      <vt:lpstr>PowerPoint Presentation</vt:lpstr>
      <vt:lpstr>78%</vt:lpstr>
      <vt:lpstr>SA PIRLS 2016 results in context </vt:lpstr>
      <vt:lpstr>78%</vt:lpstr>
      <vt:lpstr>PowerPoint Presentation</vt:lpstr>
      <vt:lpstr>PowerPoint Presentation</vt:lpstr>
      <vt:lpstr>PowerPoint Presentation</vt:lpstr>
      <vt:lpstr>PowerPoint Presentation</vt:lpstr>
      <vt:lpstr>PowerPoint Presentation</vt:lpstr>
      <vt:lpstr>The SA education system</vt:lpstr>
      <vt:lpstr>PowerPoint Presentation</vt:lpstr>
      <vt:lpstr>PowerPoint Presentation</vt:lpstr>
      <vt:lpstr>PowerPoint Presentation</vt:lpstr>
      <vt:lpstr>PowerPoint Presentation</vt:lpstr>
      <vt:lpstr>PowerPoint Presentation</vt:lpstr>
      <vt:lpstr>PowerPoint Presentation</vt:lpstr>
      <vt:lpstr>78%</vt:lpstr>
      <vt:lpstr>PowerPoint Presentation</vt:lpstr>
      <vt:lpstr>PowerPoint Presentation</vt:lpstr>
      <vt:lpstr>Reading speed…</vt:lpstr>
      <vt:lpstr>Falling at the first hurdle…   If children do not learn-to-read in Grades 1-3,  they cannot read-to-learn in Grade 4 onwards</vt:lpstr>
      <vt:lpstr>PowerPoint Presentation</vt:lpstr>
      <vt:lpstr>PowerPoint Presentation</vt:lpstr>
      <vt:lpstr>www.NicSpaull.com/presentations </vt:lpstr>
      <vt:lpstr>The Goldilocks Zone  A framework for thinking about evidence</vt:lpstr>
      <vt:lpstr>Randomised Control Trial (RCT)</vt:lpstr>
      <vt:lpstr>PowerPoint Presentation</vt:lpstr>
      <vt:lpstr>Sample: 230 schools in North West</vt:lpstr>
      <vt:lpstr>PowerPoint Presentation</vt:lpstr>
      <vt:lpstr>How do things actually work?</vt:lpstr>
    </vt:vector>
  </TitlesOfParts>
  <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 Spaull</dc:creator>
  <cp:lastModifiedBy>Nic Spaull</cp:lastModifiedBy>
  <cp:revision>54</cp:revision>
  <dcterms:created xsi:type="dcterms:W3CDTF">2018-05-28T09:49:02Z</dcterms:created>
  <dcterms:modified xsi:type="dcterms:W3CDTF">2018-07-18T05:48:00Z</dcterms:modified>
</cp:coreProperties>
</file>