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257" r:id="rId3"/>
    <p:sldId id="315" r:id="rId4"/>
    <p:sldId id="294" r:id="rId5"/>
    <p:sldId id="295" r:id="rId6"/>
    <p:sldId id="272" r:id="rId7"/>
    <p:sldId id="271" r:id="rId8"/>
    <p:sldId id="266" r:id="rId9"/>
    <p:sldId id="267" r:id="rId10"/>
    <p:sldId id="269" r:id="rId11"/>
    <p:sldId id="270" r:id="rId12"/>
    <p:sldId id="296" r:id="rId13"/>
    <p:sldId id="297" r:id="rId14"/>
    <p:sldId id="298" r:id="rId15"/>
    <p:sldId id="301" r:id="rId16"/>
    <p:sldId id="333" r:id="rId17"/>
    <p:sldId id="343" r:id="rId18"/>
    <p:sldId id="344" r:id="rId19"/>
    <p:sldId id="345" r:id="rId20"/>
    <p:sldId id="346" r:id="rId21"/>
    <p:sldId id="347" r:id="rId22"/>
    <p:sldId id="348" r:id="rId23"/>
    <p:sldId id="349" r:id="rId24"/>
    <p:sldId id="350" r:id="rId25"/>
    <p:sldId id="351" r:id="rId26"/>
    <p:sldId id="286" r:id="rId27"/>
    <p:sldId id="352" r:id="rId28"/>
    <p:sldId id="353" r:id="rId29"/>
    <p:sldId id="354" r:id="rId30"/>
    <p:sldId id="304" r:id="rId31"/>
    <p:sldId id="317" r:id="rId32"/>
    <p:sldId id="258" r:id="rId33"/>
    <p:sldId id="259" r:id="rId34"/>
    <p:sldId id="290" r:id="rId35"/>
    <p:sldId id="284" r:id="rId36"/>
    <p:sldId id="316" r:id="rId37"/>
    <p:sldId id="280" r:id="rId38"/>
    <p:sldId id="273" r:id="rId39"/>
    <p:sldId id="288" r:id="rId40"/>
    <p:sldId id="283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00FF"/>
    <a:srgbClr val="FF77A5"/>
    <a:srgbClr val="FFED00"/>
    <a:srgbClr val="F0E820"/>
    <a:srgbClr val="FF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9278"/>
    <p:restoredTop sz="91415"/>
  </p:normalViewPr>
  <p:slideViewPr>
    <p:cSldViewPr snapToGrid="0" snapToObjects="1">
      <p:cViewPr>
        <p:scale>
          <a:sx n="70" d="100"/>
          <a:sy n="70" d="100"/>
        </p:scale>
        <p:origin x="288" y="1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4" Type="http://schemas.openxmlformats.org/officeDocument/2006/relationships/oleObject" Target="Workbook1" TargetMode="External"/><Relationship Id="rId1" Type="http://schemas.microsoft.com/office/2011/relationships/chartStyle" Target="style1.xml"/><Relationship Id="rId2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icholasspaull:Documents:Dropbox:Journal%20articles:2014%20(PhD)%20Triple-Diff%20Langauge%20paper:Literature:Matrix%20of%20lang%20and%20nonlang%20factors%20(Aug%202014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/Users/nicspaull/Dropbox/Data/PIRLS%202016/Nic%20graphs%20on%20PIRLS%20Lit%202016%20(Feb%202018)/PIRLS-L%202016%20by%20SSES%20(7%20Feb%202018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/Users/nicspaull/Dropbox/Data/PIRLS%202016/Nic%20graphs%20on%20PIRLS%20Lit%202016%20(Feb%202018)/PIRLS-L%202016%20by%20SSES%20(7%20Feb%202018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//Users/nicspaull/Dropbox/Data/PIRLS%202016/Nic%20graphs%20on%20PIRLS%20Lit%202016%20(Feb%202018)/PIRLS-L%202016%20by%20SSES%20(7%20Feb%202018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//Users/nicspaull/Dropbox/Data/PIRLS%202016/Nic%20graphs%20on%20PIRLS%20Lit%202016%20(Feb%202018)/PIRLS-L%202016%20by%20SSES%20(7%20Feb%202018)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4" Type="http://schemas.openxmlformats.org/officeDocument/2006/relationships/oleObject" Target="file:////Users\nicspaull\Dropbox\Data\PIRLS%202016\Nic%20graphs%20on%20PIRLS%20Lit%202016%20(Feb%202018)\PIRLS-L%202016%20by%20SSES%20(7%20Feb%202018).xlsx" TargetMode="External"/><Relationship Id="rId1" Type="http://schemas.microsoft.com/office/2011/relationships/chartStyle" Target="style6.xml"/><Relationship Id="rId2" Type="http://schemas.microsoft.com/office/2011/relationships/chartColorStyle" Target="colors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bubble3D val="0"/>
            <c:explosion val="6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explosion val="3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explosion val="1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explosion val="3"/>
            <c:spPr>
              <a:solidFill>
                <a:srgbClr val="6CC60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explosion val="3"/>
            <c:spPr>
              <a:solidFill>
                <a:srgbClr val="00A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Chronic poor (R390)</c:v>
                </c:pt>
                <c:pt idx="1">
                  <c:v>Transient poor (R617)</c:v>
                </c:pt>
                <c:pt idx="2">
                  <c:v>Vulnerable (R2,045)</c:v>
                </c:pt>
                <c:pt idx="3">
                  <c:v>Middle class (R3,987)</c:v>
                </c:pt>
                <c:pt idx="4">
                  <c:v>Elite (R19,251)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0.494</c:v>
                </c:pt>
                <c:pt idx="1">
                  <c:v>0.128</c:v>
                </c:pt>
                <c:pt idx="2">
                  <c:v>0.144</c:v>
                </c:pt>
                <c:pt idx="3">
                  <c:v>0.197</c:v>
                </c:pt>
                <c:pt idx="4">
                  <c:v>0.037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'LOLT by grade'!$A$38</c:f>
              <c:strCache>
                <c:ptCount val="1"/>
                <c:pt idx="0">
                  <c:v>isiNdebele</c:v>
                </c:pt>
              </c:strCache>
            </c:strRef>
          </c:tx>
          <c:invertIfNegative val="0"/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grade'!$B$38:$H$38</c:f>
              <c:numCache>
                <c:formatCode>0%</c:formatCode>
                <c:ptCount val="7"/>
                <c:pt idx="0">
                  <c:v>0.00792781415744171</c:v>
                </c:pt>
                <c:pt idx="1">
                  <c:v>0.0069886877882854</c:v>
                </c:pt>
                <c:pt idx="2">
                  <c:v>0.00718288279791658</c:v>
                </c:pt>
                <c:pt idx="3">
                  <c:v>7.79860722651681E-5</c:v>
                </c:pt>
                <c:pt idx="4">
                  <c:v>8.12514733098944E-5</c:v>
                </c:pt>
                <c:pt idx="5">
                  <c:v>8.78360232694792E-5</c:v>
                </c:pt>
                <c:pt idx="6">
                  <c:v>6.05039692524591E-5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A9D-4D4D-B672-7387CCF3267F}"/>
            </c:ext>
          </c:extLst>
        </c:ser>
        <c:ser>
          <c:idx val="1"/>
          <c:order val="1"/>
          <c:tx>
            <c:strRef>
              <c:f>'LOLT by grade'!$A$39</c:f>
              <c:strCache>
                <c:ptCount val="1"/>
                <c:pt idx="0">
                  <c:v>Venda</c:v>
                </c:pt>
              </c:strCache>
            </c:strRef>
          </c:tx>
          <c:invertIfNegative val="0"/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grade'!$B$39:$H$39</c:f>
              <c:numCache>
                <c:formatCode>0%</c:formatCode>
                <c:ptCount val="7"/>
                <c:pt idx="0">
                  <c:v>0.0205580041600824</c:v>
                </c:pt>
                <c:pt idx="1">
                  <c:v>0.0185213144481593</c:v>
                </c:pt>
                <c:pt idx="2">
                  <c:v>0.0182388101665418</c:v>
                </c:pt>
                <c:pt idx="3">
                  <c:v>0.000183893083983297</c:v>
                </c:pt>
                <c:pt idx="4">
                  <c:v>0.00010933840235529</c:v>
                </c:pt>
                <c:pt idx="5">
                  <c:v>0.000143364543727195</c:v>
                </c:pt>
                <c:pt idx="6">
                  <c:v>4.80190232162374E-6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A9D-4D4D-B672-7387CCF3267F}"/>
            </c:ext>
          </c:extLst>
        </c:ser>
        <c:ser>
          <c:idx val="2"/>
          <c:order val="2"/>
          <c:tx>
            <c:strRef>
              <c:f>'LOLT by grade'!$A$40</c:f>
              <c:strCache>
                <c:ptCount val="1"/>
                <c:pt idx="0">
                  <c:v>siSwati</c:v>
                </c:pt>
              </c:strCache>
            </c:strRef>
          </c:tx>
          <c:invertIfNegative val="0"/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grade'!$B$40:$H$40</c:f>
              <c:numCache>
                <c:formatCode>0%</c:formatCode>
                <c:ptCount val="7"/>
                <c:pt idx="0">
                  <c:v>0.0267947956486571</c:v>
                </c:pt>
                <c:pt idx="1">
                  <c:v>0.0223709058731299</c:v>
                </c:pt>
                <c:pt idx="2">
                  <c:v>0.0225629536569264</c:v>
                </c:pt>
                <c:pt idx="3">
                  <c:v>1.82930292967679E-5</c:v>
                </c:pt>
                <c:pt idx="4">
                  <c:v>2.60807198278673E-5</c:v>
                </c:pt>
                <c:pt idx="5">
                  <c:v>2.01921892573515E-5</c:v>
                </c:pt>
                <c:pt idx="6">
                  <c:v>1.24849460362217E-5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A9D-4D4D-B672-7387CCF3267F}"/>
            </c:ext>
          </c:extLst>
        </c:ser>
        <c:ser>
          <c:idx val="3"/>
          <c:order val="3"/>
          <c:tx>
            <c:strRef>
              <c:f>'LOLT by grade'!$A$41</c:f>
              <c:strCache>
                <c:ptCount val="1"/>
                <c:pt idx="0">
                  <c:v>Xitsonga</c:v>
                </c:pt>
              </c:strCache>
            </c:strRef>
          </c:tx>
          <c:invertIfNegative val="0"/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grade'!$B$41:$H$41</c:f>
              <c:numCache>
                <c:formatCode>0%</c:formatCode>
                <c:ptCount val="7"/>
                <c:pt idx="0">
                  <c:v>0.0326275743321085</c:v>
                </c:pt>
                <c:pt idx="1">
                  <c:v>0.0291674370424674</c:v>
                </c:pt>
                <c:pt idx="2">
                  <c:v>0.0279547868980232</c:v>
                </c:pt>
                <c:pt idx="3">
                  <c:v>0.000396669898435176</c:v>
                </c:pt>
                <c:pt idx="4">
                  <c:v>0.000340052462371038</c:v>
                </c:pt>
                <c:pt idx="5">
                  <c:v>0.000239277442699615</c:v>
                </c:pt>
                <c:pt idx="6">
                  <c:v>3.0732174858392E-5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A9D-4D4D-B672-7387CCF3267F}"/>
            </c:ext>
          </c:extLst>
        </c:ser>
        <c:ser>
          <c:idx val="4"/>
          <c:order val="4"/>
          <c:tx>
            <c:strRef>
              <c:f>'LOLT by grade'!$A$42</c:f>
              <c:strCache>
                <c:ptCount val="1"/>
                <c:pt idx="0">
                  <c:v>Sesotho</c:v>
                </c:pt>
              </c:strCache>
            </c:strRef>
          </c:tx>
          <c:invertIfNegative val="0"/>
          <c:dLbls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A9D-4D4D-B672-7387CCF3267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grade'!$B$42:$H$42</c:f>
              <c:numCache>
                <c:formatCode>0%</c:formatCode>
                <c:ptCount val="7"/>
                <c:pt idx="0">
                  <c:v>0.0551739879062724</c:v>
                </c:pt>
                <c:pt idx="1">
                  <c:v>0.0513373051083787</c:v>
                </c:pt>
                <c:pt idx="2">
                  <c:v>0.0519929318938504</c:v>
                </c:pt>
                <c:pt idx="3">
                  <c:v>0.00171665638084932</c:v>
                </c:pt>
                <c:pt idx="4">
                  <c:v>0.00129199873608819</c:v>
                </c:pt>
                <c:pt idx="5">
                  <c:v>0.000969225084352872</c:v>
                </c:pt>
                <c:pt idx="6">
                  <c:v>0.000126770221290867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A9D-4D4D-B672-7387CCF3267F}"/>
            </c:ext>
          </c:extLst>
        </c:ser>
        <c:ser>
          <c:idx val="5"/>
          <c:order val="5"/>
          <c:tx>
            <c:strRef>
              <c:f>'LOLT by grade'!$A$43</c:f>
              <c:strCache>
                <c:ptCount val="1"/>
                <c:pt idx="0">
                  <c:v>Setswana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grade'!$B$43:$H$43</c:f>
              <c:numCache>
                <c:formatCode>0%</c:formatCode>
                <c:ptCount val="7"/>
                <c:pt idx="0">
                  <c:v>0.0825227392567997</c:v>
                </c:pt>
                <c:pt idx="1">
                  <c:v>0.0758929832960997</c:v>
                </c:pt>
                <c:pt idx="2">
                  <c:v>0.0769128106754739</c:v>
                </c:pt>
                <c:pt idx="3">
                  <c:v>0.00222597282811196</c:v>
                </c:pt>
                <c:pt idx="4">
                  <c:v>0.00117764481068908</c:v>
                </c:pt>
                <c:pt idx="5">
                  <c:v>0.00136196316540836</c:v>
                </c:pt>
                <c:pt idx="6">
                  <c:v>0.000122928699433568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A9D-4D4D-B672-7387CCF3267F}"/>
            </c:ext>
          </c:extLst>
        </c:ser>
        <c:ser>
          <c:idx val="6"/>
          <c:order val="6"/>
          <c:tx>
            <c:strRef>
              <c:f>'LOLT by grade'!$A$44</c:f>
              <c:strCache>
                <c:ptCount val="1"/>
                <c:pt idx="0">
                  <c:v>Afrikaans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grade'!$B$44:$H$44</c:f>
              <c:numCache>
                <c:formatCode>0%</c:formatCode>
                <c:ptCount val="7"/>
                <c:pt idx="0">
                  <c:v>0.0885729351405341</c:v>
                </c:pt>
                <c:pt idx="1">
                  <c:v>0.0807744073219746</c:v>
                </c:pt>
                <c:pt idx="2">
                  <c:v>0.0837833942213072</c:v>
                </c:pt>
                <c:pt idx="3">
                  <c:v>0.0891024573315092</c:v>
                </c:pt>
                <c:pt idx="4">
                  <c:v>0.0881237429845372</c:v>
                </c:pt>
                <c:pt idx="5">
                  <c:v>0.0882277517410715</c:v>
                </c:pt>
                <c:pt idx="6">
                  <c:v>0.0837134839337952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1A9D-4D4D-B672-7387CCF3267F}"/>
            </c:ext>
          </c:extLst>
        </c:ser>
        <c:ser>
          <c:idx val="7"/>
          <c:order val="7"/>
          <c:tx>
            <c:strRef>
              <c:f>'LOLT by grade'!$A$45</c:f>
              <c:strCache>
                <c:ptCount val="1"/>
                <c:pt idx="0">
                  <c:v>Sepedi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grade'!$B$45:$H$45</c:f>
              <c:numCache>
                <c:formatCode>0%</c:formatCode>
                <c:ptCount val="7"/>
                <c:pt idx="0">
                  <c:v>0.0915459695765864</c:v>
                </c:pt>
                <c:pt idx="1">
                  <c:v>0.080826887070847</c:v>
                </c:pt>
                <c:pt idx="2">
                  <c:v>0.081412233233267</c:v>
                </c:pt>
                <c:pt idx="3">
                  <c:v>0.00138449348046064</c:v>
                </c:pt>
                <c:pt idx="4">
                  <c:v>0.000806496105446356</c:v>
                </c:pt>
                <c:pt idx="5">
                  <c:v>0.000543169891022755</c:v>
                </c:pt>
                <c:pt idx="6">
                  <c:v>0.000117166416647619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A9D-4D4D-B672-7387CCF3267F}"/>
            </c:ext>
          </c:extLst>
        </c:ser>
        <c:ser>
          <c:idx val="8"/>
          <c:order val="8"/>
          <c:tx>
            <c:strRef>
              <c:f>'LOLT by grade'!$A$46</c:f>
              <c:strCache>
                <c:ptCount val="1"/>
                <c:pt idx="0">
                  <c:v>isiXhosa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grade'!$B$46:$H$46</c:f>
              <c:numCache>
                <c:formatCode>0%</c:formatCode>
                <c:ptCount val="7"/>
                <c:pt idx="0">
                  <c:v>0.131877276737109</c:v>
                </c:pt>
                <c:pt idx="1">
                  <c:v>0.215162933472633</c:v>
                </c:pt>
                <c:pt idx="2">
                  <c:v>0.196459362838346</c:v>
                </c:pt>
                <c:pt idx="3">
                  <c:v>0.00602418338473034</c:v>
                </c:pt>
                <c:pt idx="4">
                  <c:v>0.00491621568755298</c:v>
                </c:pt>
                <c:pt idx="5">
                  <c:v>0.00349122952259608</c:v>
                </c:pt>
                <c:pt idx="6">
                  <c:v>0.00205329343272632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1A9D-4D4D-B672-7387CCF3267F}"/>
            </c:ext>
          </c:extLst>
        </c:ser>
        <c:ser>
          <c:idx val="9"/>
          <c:order val="9"/>
          <c:tx>
            <c:strRef>
              <c:f>'LOLT by grade'!$A$47</c:f>
              <c:strCache>
                <c:ptCount val="1"/>
                <c:pt idx="0">
                  <c:v>isiZulu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grade'!$B$47:$H$47</c:f>
              <c:numCache>
                <c:formatCode>0%</c:formatCode>
                <c:ptCount val="7"/>
                <c:pt idx="0">
                  <c:v>0.227992339584008</c:v>
                </c:pt>
                <c:pt idx="1">
                  <c:v>0.191463078881907</c:v>
                </c:pt>
                <c:pt idx="2">
                  <c:v>0.193874663900164</c:v>
                </c:pt>
                <c:pt idx="3">
                  <c:v>0.00357195466794783</c:v>
                </c:pt>
                <c:pt idx="4">
                  <c:v>0.00242450383938289</c:v>
                </c:pt>
                <c:pt idx="5">
                  <c:v>0.00204647838123257</c:v>
                </c:pt>
                <c:pt idx="6">
                  <c:v>0.000271787671403903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1A9D-4D4D-B672-7387CCF3267F}"/>
            </c:ext>
          </c:extLst>
        </c:ser>
        <c:ser>
          <c:idx val="10"/>
          <c:order val="10"/>
          <c:tx>
            <c:strRef>
              <c:f>'LOLT by grade'!$A$48</c:f>
              <c:strCache>
                <c:ptCount val="1"/>
                <c:pt idx="0">
                  <c:v>English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grade'!$B$48:$H$48</c:f>
              <c:numCache>
                <c:formatCode>0%</c:formatCode>
                <c:ptCount val="7"/>
                <c:pt idx="0">
                  <c:v>0.2344065635004</c:v>
                </c:pt>
                <c:pt idx="1">
                  <c:v>0.227494059696118</c:v>
                </c:pt>
                <c:pt idx="2">
                  <c:v>0.239625169718183</c:v>
                </c:pt>
                <c:pt idx="3">
                  <c:v>0.89529743984241</c:v>
                </c:pt>
                <c:pt idx="4">
                  <c:v>0.900702674778439</c:v>
                </c:pt>
                <c:pt idx="5">
                  <c:v>0.902869512015362</c:v>
                </c:pt>
                <c:pt idx="6">
                  <c:v>0.913486046632233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1A9D-4D4D-B672-7387CCF326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4314528"/>
        <c:axId val="514315888"/>
      </c:barChart>
      <c:catAx>
        <c:axId val="514314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14315888"/>
        <c:crosses val="autoZero"/>
        <c:auto val="1"/>
        <c:lblAlgn val="ctr"/>
        <c:lblOffset val="100"/>
        <c:noMultiLvlLbl val="0"/>
      </c:catAx>
      <c:valAx>
        <c:axId val="51431588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51431452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100" b="1" dirty="0"/>
              <a:t>A Decade of PIRLS </a:t>
            </a:r>
            <a:r>
              <a:rPr lang="en-US" sz="3100" b="1" dirty="0" smtClean="0"/>
              <a:t>scores</a:t>
            </a:r>
            <a:r>
              <a:rPr lang="en-US" sz="3100" b="1" baseline="0" dirty="0" smtClean="0"/>
              <a:t> in SA 2006-2016</a:t>
            </a:r>
            <a:endParaRPr lang="en-US" sz="3100" b="1" baseline="0" dirty="0"/>
          </a:p>
          <a:p>
            <a:pPr>
              <a:defRPr sz="2000"/>
            </a:pPr>
            <a:r>
              <a:rPr lang="en-US" sz="1800" i="1" baseline="0" dirty="0"/>
              <a:t>(Note these use the rescaled PIRLS scores and are comparable over time)</a:t>
            </a:r>
            <a:endParaRPr lang="en-US" sz="1800" i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'PIRLS over time  (2)'!$E$23:$G$23</c:f>
                <c:numCache>
                  <c:formatCode>General</c:formatCode>
                  <c:ptCount val="3"/>
                  <c:pt idx="0">
                    <c:v>9.016</c:v>
                  </c:pt>
                  <c:pt idx="1">
                    <c:v>8.428</c:v>
                  </c:pt>
                  <c:pt idx="2">
                    <c:v>8.624</c:v>
                  </c:pt>
                </c:numCache>
              </c:numRef>
            </c:plus>
            <c:minus>
              <c:numRef>
                <c:f>'PIRLS over time  (2)'!$E$23:$G$23</c:f>
                <c:numCache>
                  <c:formatCode>General</c:formatCode>
                  <c:ptCount val="3"/>
                  <c:pt idx="0">
                    <c:v>9.016</c:v>
                  </c:pt>
                  <c:pt idx="1">
                    <c:v>8.428</c:v>
                  </c:pt>
                  <c:pt idx="2">
                    <c:v>8.624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'PIRLS over time  (2)'!$E$19:$G$19</c:f>
              <c:strCache>
                <c:ptCount val="3"/>
                <c:pt idx="0">
                  <c:v>PIRLS-2006</c:v>
                </c:pt>
                <c:pt idx="1">
                  <c:v>prePIRLS-2011</c:v>
                </c:pt>
                <c:pt idx="2">
                  <c:v>PIRLS Literacy-2016</c:v>
                </c:pt>
              </c:strCache>
            </c:strRef>
          </c:cat>
          <c:val>
            <c:numRef>
              <c:f>'PIRLS over time  (2)'!$E$20:$G$20</c:f>
              <c:numCache>
                <c:formatCode>General</c:formatCode>
                <c:ptCount val="3"/>
                <c:pt idx="0">
                  <c:v>253.0</c:v>
                </c:pt>
                <c:pt idx="1">
                  <c:v>323.0</c:v>
                </c:pt>
                <c:pt idx="2">
                  <c:v>320.0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76"/>
        <c:axId val="513854592"/>
        <c:axId val="513887600"/>
      </c:barChart>
      <c:catAx>
        <c:axId val="513854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3887600"/>
        <c:crosses val="autoZero"/>
        <c:auto val="1"/>
        <c:lblAlgn val="ctr"/>
        <c:lblOffset val="100"/>
        <c:noMultiLvlLbl val="0"/>
      </c:catAx>
      <c:valAx>
        <c:axId val="51388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PIRLS Score (Grey bars)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3854592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/>
              <a:t>A Decade of PIRLS </a:t>
            </a:r>
            <a:r>
              <a:rPr lang="en-US" sz="3200" b="1" dirty="0" smtClean="0"/>
              <a:t>scores</a:t>
            </a:r>
            <a:r>
              <a:rPr lang="en-US" sz="3200" b="1" baseline="0" dirty="0" smtClean="0"/>
              <a:t> in SA 2006-2016</a:t>
            </a:r>
            <a:endParaRPr lang="en-US" sz="3200" b="1" baseline="0" dirty="0"/>
          </a:p>
          <a:p>
            <a:pPr>
              <a:defRPr sz="2000"/>
            </a:pPr>
            <a:r>
              <a:rPr lang="en-US" sz="1800" i="1" baseline="0" dirty="0"/>
              <a:t>(Note these use the rescaled PIRLS scores and are comparable over time)</a:t>
            </a:r>
            <a:endParaRPr lang="en-US" sz="1800" i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'PIRLS over time  (2)'!$E$23:$G$23</c:f>
                <c:numCache>
                  <c:formatCode>General</c:formatCode>
                  <c:ptCount val="3"/>
                  <c:pt idx="0">
                    <c:v>9.016</c:v>
                  </c:pt>
                  <c:pt idx="1">
                    <c:v>8.428</c:v>
                  </c:pt>
                  <c:pt idx="2">
                    <c:v>8.624</c:v>
                  </c:pt>
                </c:numCache>
              </c:numRef>
            </c:plus>
            <c:minus>
              <c:numRef>
                <c:f>'PIRLS over time  (2)'!$E$23:$G$23</c:f>
                <c:numCache>
                  <c:formatCode>General</c:formatCode>
                  <c:ptCount val="3"/>
                  <c:pt idx="0">
                    <c:v>9.016</c:v>
                  </c:pt>
                  <c:pt idx="1">
                    <c:v>8.428</c:v>
                  </c:pt>
                  <c:pt idx="2">
                    <c:v>8.624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'PIRLS over time  (2)'!$E$19:$G$19</c:f>
              <c:strCache>
                <c:ptCount val="3"/>
                <c:pt idx="0">
                  <c:v>PIRLS-2006</c:v>
                </c:pt>
                <c:pt idx="1">
                  <c:v>prePIRLS-2011</c:v>
                </c:pt>
                <c:pt idx="2">
                  <c:v>PIRLS Literacy-2016</c:v>
                </c:pt>
              </c:strCache>
            </c:strRef>
          </c:cat>
          <c:val>
            <c:numRef>
              <c:f>'PIRLS over time  (2)'!$E$20:$G$20</c:f>
              <c:numCache>
                <c:formatCode>General</c:formatCode>
                <c:ptCount val="3"/>
                <c:pt idx="0">
                  <c:v>253.0</c:v>
                </c:pt>
                <c:pt idx="1">
                  <c:v>323.0</c:v>
                </c:pt>
                <c:pt idx="2">
                  <c:v>320.0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76"/>
        <c:axId val="512033184"/>
        <c:axId val="512766592"/>
      </c:barChart>
      <c:barChart>
        <c:barDir val="col"/>
        <c:grouping val="clustered"/>
        <c:varyColors val="0"/>
        <c:ser>
          <c:idx val="1"/>
          <c:order val="1"/>
          <c:spPr>
            <a:solidFill>
              <a:srgbClr val="8EFA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'PIRLS over time  (2)'!$E$26:$G$26</c:f>
                <c:numCache>
                  <c:formatCode>General</c:formatCode>
                  <c:ptCount val="3"/>
                  <c:pt idx="0">
                    <c:v>0.0098</c:v>
                  </c:pt>
                  <c:pt idx="1">
                    <c:v>0.0294</c:v>
                  </c:pt>
                  <c:pt idx="2">
                    <c:v>0.0294</c:v>
                  </c:pt>
                </c:numCache>
              </c:numRef>
            </c:plus>
            <c:minus>
              <c:numRef>
                <c:f>'PIRLS over time  (2)'!$E$26:$G$26</c:f>
                <c:numCache>
                  <c:formatCode>General</c:formatCode>
                  <c:ptCount val="3"/>
                  <c:pt idx="0">
                    <c:v>0.0098</c:v>
                  </c:pt>
                  <c:pt idx="1">
                    <c:v>0.0294</c:v>
                  </c:pt>
                  <c:pt idx="2">
                    <c:v>0.0294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'PIRLS over time  (2)'!$E$19:$G$19</c:f>
              <c:strCache>
                <c:ptCount val="3"/>
                <c:pt idx="0">
                  <c:v>PIRLS-2006</c:v>
                </c:pt>
                <c:pt idx="1">
                  <c:v>prePIRLS-2011</c:v>
                </c:pt>
                <c:pt idx="2">
                  <c:v>PIRLS Literacy-2016</c:v>
                </c:pt>
              </c:strCache>
            </c:strRef>
          </c:cat>
          <c:val>
            <c:numRef>
              <c:f>'PIRLS over time  (2)'!$E$21:$G$21</c:f>
              <c:numCache>
                <c:formatCode>0%</c:formatCode>
                <c:ptCount val="3"/>
                <c:pt idx="0">
                  <c:v>0.13</c:v>
                </c:pt>
                <c:pt idx="1">
                  <c:v>0.24</c:v>
                </c:pt>
                <c:pt idx="2">
                  <c:v>0.22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100"/>
        <c:axId val="515527616"/>
        <c:axId val="515384240"/>
      </c:barChart>
      <c:catAx>
        <c:axId val="51203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766592"/>
        <c:crosses val="autoZero"/>
        <c:auto val="1"/>
        <c:lblAlgn val="ctr"/>
        <c:lblOffset val="100"/>
        <c:noMultiLvlLbl val="0"/>
      </c:catAx>
      <c:valAx>
        <c:axId val="51276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PIRLS Score (Grey bars)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033184"/>
        <c:crosses val="autoZero"/>
        <c:crossBetween val="between"/>
      </c:valAx>
      <c:valAx>
        <c:axId val="515384240"/>
        <c:scaling>
          <c:orientation val="minMax"/>
          <c:max val="1.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92D05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92D050"/>
                    </a:solidFill>
                  </a:rPr>
                  <a:t>%</a:t>
                </a:r>
                <a:r>
                  <a:rPr lang="en-US" sz="1600" baseline="0">
                    <a:solidFill>
                      <a:srgbClr val="92D050"/>
                    </a:solidFill>
                  </a:rPr>
                  <a:t> reaching PIRLS Low International Benchmark</a:t>
                </a:r>
                <a:endParaRPr lang="en-US" sz="1600">
                  <a:solidFill>
                    <a:srgbClr val="92D05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92D05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527616"/>
        <c:crosses val="max"/>
        <c:crossBetween val="between"/>
      </c:valAx>
      <c:catAx>
        <c:axId val="5155276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5384240"/>
        <c:crosses val="autoZero"/>
        <c:auto val="1"/>
        <c:lblAlgn val="ctr"/>
        <c:lblOffset val="100"/>
        <c:noMultiLvlLbl val="0"/>
      </c:cat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'% reaching LIB by country'!$E$8</c:f>
              <c:strCache>
                <c:ptCount val="1"/>
                <c:pt idx="0">
                  <c:v>% reaching the Low International Benchmark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'% reaching LIB by country'!$G$9:$G$21</c:f>
                <c:numCache>
                  <c:formatCode>General</c:formatCode>
                  <c:ptCount val="13"/>
                  <c:pt idx="0">
                    <c:v>0.00588</c:v>
                  </c:pt>
                  <c:pt idx="1">
                    <c:v>0.00784</c:v>
                  </c:pt>
                  <c:pt idx="2">
                    <c:v>0.0098</c:v>
                  </c:pt>
                  <c:pt idx="3">
                    <c:v>0.0098</c:v>
                  </c:pt>
                  <c:pt idx="4">
                    <c:v>0.0098</c:v>
                  </c:pt>
                  <c:pt idx="5">
                    <c:v>0.02156</c:v>
                  </c:pt>
                  <c:pt idx="6">
                    <c:v>0.02352</c:v>
                  </c:pt>
                  <c:pt idx="7">
                    <c:v>0.02548</c:v>
                  </c:pt>
                  <c:pt idx="8">
                    <c:v>0.03528</c:v>
                  </c:pt>
                  <c:pt idx="9">
                    <c:v>0.02548</c:v>
                  </c:pt>
                  <c:pt idx="10">
                    <c:v>0.0294</c:v>
                  </c:pt>
                  <c:pt idx="11">
                    <c:v>0.03528</c:v>
                  </c:pt>
                  <c:pt idx="12">
                    <c:v>0.0294</c:v>
                  </c:pt>
                </c:numCache>
              </c:numRef>
            </c:plus>
            <c:minus>
              <c:numRef>
                <c:f>'% reaching LIB by country'!$G$9:$G$21</c:f>
                <c:numCache>
                  <c:formatCode>General</c:formatCode>
                  <c:ptCount val="13"/>
                  <c:pt idx="0">
                    <c:v>0.00588</c:v>
                  </c:pt>
                  <c:pt idx="1">
                    <c:v>0.00784</c:v>
                  </c:pt>
                  <c:pt idx="2">
                    <c:v>0.0098</c:v>
                  </c:pt>
                  <c:pt idx="3">
                    <c:v>0.0098</c:v>
                  </c:pt>
                  <c:pt idx="4">
                    <c:v>0.0098</c:v>
                  </c:pt>
                  <c:pt idx="5">
                    <c:v>0.02156</c:v>
                  </c:pt>
                  <c:pt idx="6">
                    <c:v>0.02352</c:v>
                  </c:pt>
                  <c:pt idx="7">
                    <c:v>0.02548</c:v>
                  </c:pt>
                  <c:pt idx="8">
                    <c:v>0.03528</c:v>
                  </c:pt>
                  <c:pt idx="9">
                    <c:v>0.02548</c:v>
                  </c:pt>
                  <c:pt idx="10">
                    <c:v>0.0294</c:v>
                  </c:pt>
                  <c:pt idx="11">
                    <c:v>0.03528</c:v>
                  </c:pt>
                  <c:pt idx="12">
                    <c:v>0.0294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'% reaching LIB by country'!$D$9:$D$21</c:f>
              <c:strCache>
                <c:ptCount val="13"/>
                <c:pt idx="0">
                  <c:v>Finland</c:v>
                </c:pt>
                <c:pt idx="1">
                  <c:v>England</c:v>
                </c:pt>
                <c:pt idx="2">
                  <c:v>United States</c:v>
                </c:pt>
                <c:pt idx="3">
                  <c:v>Canada</c:v>
                </c:pt>
                <c:pt idx="4">
                  <c:v>Australia</c:v>
                </c:pt>
                <c:pt idx="5">
                  <c:v>Chile </c:v>
                </c:pt>
                <c:pt idx="6">
                  <c:v>Trinidad &amp; Tobago</c:v>
                </c:pt>
                <c:pt idx="7">
                  <c:v>Iran</c:v>
                </c:pt>
                <c:pt idx="8">
                  <c:v>Saudi Arabia </c:v>
                </c:pt>
                <c:pt idx="9">
                  <c:v>Oman</c:v>
                </c:pt>
                <c:pt idx="10">
                  <c:v>Morocco</c:v>
                </c:pt>
                <c:pt idx="11">
                  <c:v>Egypt </c:v>
                </c:pt>
                <c:pt idx="12">
                  <c:v>South Africa</c:v>
                </c:pt>
              </c:strCache>
            </c:strRef>
          </c:cat>
          <c:val>
            <c:numRef>
              <c:f>'% reaching LIB by country'!$E$9:$E$21</c:f>
              <c:numCache>
                <c:formatCode>0%</c:formatCode>
                <c:ptCount val="13"/>
                <c:pt idx="0">
                  <c:v>0.98</c:v>
                </c:pt>
                <c:pt idx="1">
                  <c:v>0.97</c:v>
                </c:pt>
                <c:pt idx="2">
                  <c:v>0.96</c:v>
                </c:pt>
                <c:pt idx="3">
                  <c:v>0.96</c:v>
                </c:pt>
                <c:pt idx="4">
                  <c:v>0.94</c:v>
                </c:pt>
                <c:pt idx="5">
                  <c:v>0.87</c:v>
                </c:pt>
                <c:pt idx="6">
                  <c:v>0.8</c:v>
                </c:pt>
                <c:pt idx="7">
                  <c:v>0.65</c:v>
                </c:pt>
                <c:pt idx="8">
                  <c:v>0.63</c:v>
                </c:pt>
                <c:pt idx="9">
                  <c:v>0.59</c:v>
                </c:pt>
                <c:pt idx="10">
                  <c:v>0.36</c:v>
                </c:pt>
                <c:pt idx="11">
                  <c:v>0.31</c:v>
                </c:pt>
                <c:pt idx="12">
                  <c:v>0.22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5657072"/>
        <c:axId val="515658848"/>
      </c:barChart>
      <c:catAx>
        <c:axId val="51565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658848"/>
        <c:crosses val="autoZero"/>
        <c:auto val="1"/>
        <c:lblAlgn val="ctr"/>
        <c:lblOffset val="100"/>
        <c:noMultiLvlLbl val="0"/>
      </c:catAx>
      <c:valAx>
        <c:axId val="515658848"/>
        <c:scaling>
          <c:orientation val="minMax"/>
          <c:max val="1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% reaching the PIRLS 2016 Low International benchmark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657072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% correct on "Where do you find oxpeckers?" (PIRLS Literacy 2016)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Sheet12!$O$11</c:f>
              <c:strCache>
                <c:ptCount val="1"/>
                <c:pt idx="0">
                  <c:v>% correct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Sheet12!$N$12:$N$16</c:f>
              <c:strCache>
                <c:ptCount val="5"/>
                <c:pt idx="0">
                  <c:v>Iran</c:v>
                </c:pt>
                <c:pt idx="1">
                  <c:v>Kuwait</c:v>
                </c:pt>
                <c:pt idx="2">
                  <c:v>Morocco</c:v>
                </c:pt>
                <c:pt idx="3">
                  <c:v>Egypt</c:v>
                </c:pt>
                <c:pt idx="4">
                  <c:v>South Africa</c:v>
                </c:pt>
              </c:strCache>
            </c:strRef>
          </c:cat>
          <c:val>
            <c:numRef>
              <c:f>Sheet12!$O$12:$O$16</c:f>
              <c:numCache>
                <c:formatCode>0%</c:formatCode>
                <c:ptCount val="5"/>
                <c:pt idx="0">
                  <c:v>0.68</c:v>
                </c:pt>
                <c:pt idx="1">
                  <c:v>0.68</c:v>
                </c:pt>
                <c:pt idx="2">
                  <c:v>0.61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586000"/>
        <c:axId val="515422528"/>
      </c:barChart>
      <c:catAx>
        <c:axId val="38458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422528"/>
        <c:crosses val="autoZero"/>
        <c:auto val="1"/>
        <c:lblAlgn val="ctr"/>
        <c:lblOffset val="100"/>
        <c:noMultiLvlLbl val="0"/>
      </c:catAx>
      <c:valAx>
        <c:axId val="515422528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58600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'Low Int bench'!$A$3</c:f>
              <c:strCache>
                <c:ptCount val="1"/>
                <c:pt idx="0">
                  <c:v>Percentage of students who can read at a basic level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38100" tIns="7200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'Low Int bench'!$B$5:$K$5</c:f>
                <c:numCache>
                  <c:formatCode>General</c:formatCode>
                  <c:ptCount val="10"/>
                  <c:pt idx="0">
                    <c:v>-0.02646</c:v>
                  </c:pt>
                  <c:pt idx="1">
                    <c:v>-0.017836</c:v>
                  </c:pt>
                  <c:pt idx="2">
                    <c:v>-0.024892</c:v>
                  </c:pt>
                  <c:pt idx="3">
                    <c:v>-0.022344</c:v>
                  </c:pt>
                  <c:pt idx="4">
                    <c:v>-0.024108</c:v>
                  </c:pt>
                  <c:pt idx="5">
                    <c:v>-0.026852</c:v>
                  </c:pt>
                  <c:pt idx="6">
                    <c:v>-0.029008</c:v>
                  </c:pt>
                  <c:pt idx="7">
                    <c:v>-0.029988</c:v>
                  </c:pt>
                  <c:pt idx="8">
                    <c:v>-0.03038</c:v>
                  </c:pt>
                  <c:pt idx="9">
                    <c:v>-0.028812</c:v>
                  </c:pt>
                </c:numCache>
              </c:numRef>
            </c:plus>
            <c:minus>
              <c:numRef>
                <c:f>'Low Int bench'!$B$5:$K$5</c:f>
                <c:numCache>
                  <c:formatCode>General</c:formatCode>
                  <c:ptCount val="10"/>
                  <c:pt idx="0">
                    <c:v>-0.02646</c:v>
                  </c:pt>
                  <c:pt idx="1">
                    <c:v>-0.017836</c:v>
                  </c:pt>
                  <c:pt idx="2">
                    <c:v>-0.024892</c:v>
                  </c:pt>
                  <c:pt idx="3">
                    <c:v>-0.022344</c:v>
                  </c:pt>
                  <c:pt idx="4">
                    <c:v>-0.024108</c:v>
                  </c:pt>
                  <c:pt idx="5">
                    <c:v>-0.026852</c:v>
                  </c:pt>
                  <c:pt idx="6">
                    <c:v>-0.029008</c:v>
                  </c:pt>
                  <c:pt idx="7">
                    <c:v>-0.029988</c:v>
                  </c:pt>
                  <c:pt idx="8">
                    <c:v>-0.03038</c:v>
                  </c:pt>
                  <c:pt idx="9">
                    <c:v>-0.028812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'Low Int bench'!$B$1:$K$1</c:f>
              <c:strCache>
                <c:ptCount val="10"/>
                <c:pt idx="0">
                  <c:v>Decile 1 (Poorest 10% of schools)</c:v>
                </c:pt>
                <c:pt idx="1">
                  <c:v>Decile 2</c:v>
                </c:pt>
                <c:pt idx="2">
                  <c:v>Decile 3</c:v>
                </c:pt>
                <c:pt idx="3">
                  <c:v>Decile 4</c:v>
                </c:pt>
                <c:pt idx="4">
                  <c:v>Decile 5</c:v>
                </c:pt>
                <c:pt idx="5">
                  <c:v>Decile 6</c:v>
                </c:pt>
                <c:pt idx="6">
                  <c:v>Decile 7</c:v>
                </c:pt>
                <c:pt idx="7">
                  <c:v>Decile 8</c:v>
                </c:pt>
                <c:pt idx="8">
                  <c:v>Decile 9</c:v>
                </c:pt>
                <c:pt idx="9">
                  <c:v>Decile 10 (Richest 10% of schools)</c:v>
                </c:pt>
              </c:strCache>
            </c:strRef>
          </c:cat>
          <c:val>
            <c:numRef>
              <c:f>'Low Int bench'!$B$3:$K$3</c:f>
              <c:numCache>
                <c:formatCode>0%</c:formatCode>
                <c:ptCount val="10"/>
                <c:pt idx="0">
                  <c:v>0.1126</c:v>
                </c:pt>
                <c:pt idx="1">
                  <c:v>0.0930999999999999</c:v>
                </c:pt>
                <c:pt idx="2">
                  <c:v>0.1531</c:v>
                </c:pt>
                <c:pt idx="3">
                  <c:v>0.1456</c:v>
                </c:pt>
                <c:pt idx="4">
                  <c:v>0.1294</c:v>
                </c:pt>
                <c:pt idx="5">
                  <c:v>0.172</c:v>
                </c:pt>
                <c:pt idx="6">
                  <c:v>0.1996</c:v>
                </c:pt>
                <c:pt idx="7">
                  <c:v>0.2341</c:v>
                </c:pt>
                <c:pt idx="8">
                  <c:v>0.2298</c:v>
                </c:pt>
                <c:pt idx="9">
                  <c:v>0.7085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55-4254-933E-712EA9A076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1766608"/>
        <c:axId val="511767968"/>
      </c:barChart>
      <c:catAx>
        <c:axId val="51176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767968"/>
        <c:crosses val="autoZero"/>
        <c:auto val="1"/>
        <c:lblAlgn val="ctr"/>
        <c:lblOffset val="100"/>
        <c:noMultiLvlLbl val="0"/>
      </c:catAx>
      <c:valAx>
        <c:axId val="511767968"/>
        <c:scaling>
          <c:orientation val="minMax"/>
          <c:max val="0.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76660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96CC03-10D6-4152-BEED-6E1B31A79FE9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B1CD9239-600B-41D7-9067-E587838267CF}">
      <dgm:prSet phldrT="[Text]" custT="1"/>
      <dgm:spPr>
        <a:solidFill>
          <a:srgbClr val="92D050"/>
        </a:solidFill>
      </dgm:spPr>
      <dgm:t>
        <a:bodyPr/>
        <a:lstStyle/>
        <a:p>
          <a:endParaRPr lang="en-ZA" sz="3600" dirty="0"/>
        </a:p>
        <a:p>
          <a:r>
            <a:rPr lang="en-ZA" sz="1800" b="1" dirty="0">
              <a:solidFill>
                <a:schemeClr val="bg1"/>
              </a:solidFill>
            </a:rPr>
            <a:t>15%</a:t>
          </a:r>
        </a:p>
        <a:p>
          <a:r>
            <a:rPr lang="en-ZA" sz="700" b="1" dirty="0">
              <a:solidFill>
                <a:schemeClr val="bg1"/>
              </a:solidFill>
            </a:rPr>
            <a:t>Legislators, managers, </a:t>
          </a:r>
          <a:r>
            <a:rPr lang="en-ZA" sz="700" b="1" dirty="0" err="1">
              <a:solidFill>
                <a:schemeClr val="bg1"/>
              </a:solidFill>
            </a:rPr>
            <a:t>assoc</a:t>
          </a:r>
          <a:r>
            <a:rPr lang="en-ZA" sz="700" b="1" dirty="0">
              <a:solidFill>
                <a:schemeClr val="bg1"/>
              </a:solidFill>
            </a:rPr>
            <a:t> professionals</a:t>
          </a:r>
          <a:endParaRPr lang="en-ZA" sz="100" b="1" dirty="0">
            <a:solidFill>
              <a:schemeClr val="bg1"/>
            </a:solidFill>
          </a:endParaRPr>
        </a:p>
      </dgm:t>
    </dgm:pt>
    <dgm:pt modelId="{EE902B38-1BCD-46BE-93C2-F4A3C7D99659}" type="parTrans" cxnId="{42DDFD2A-F396-4110-B15A-B5A9D81A206E}">
      <dgm:prSet/>
      <dgm:spPr/>
      <dgm:t>
        <a:bodyPr/>
        <a:lstStyle/>
        <a:p>
          <a:endParaRPr lang="en-ZA"/>
        </a:p>
      </dgm:t>
    </dgm:pt>
    <dgm:pt modelId="{F200C0A8-75E6-426C-A74E-56F74AA876B2}" type="sibTrans" cxnId="{42DDFD2A-F396-4110-B15A-B5A9D81A206E}">
      <dgm:prSet/>
      <dgm:spPr/>
      <dgm:t>
        <a:bodyPr/>
        <a:lstStyle/>
        <a:p>
          <a:endParaRPr lang="en-ZA"/>
        </a:p>
      </dgm:t>
    </dgm:pt>
    <dgm:pt modelId="{932237BE-64C3-4DED-BF2D-9B9821B44AFA}">
      <dgm:prSet phldrT="[Text]" custT="1"/>
      <dgm:spPr>
        <a:solidFill>
          <a:srgbClr val="561F1E"/>
        </a:solidFill>
      </dgm:spPr>
      <dgm:t>
        <a:bodyPr/>
        <a:lstStyle/>
        <a:p>
          <a:r>
            <a:rPr lang="en-ZA" sz="1400" b="1" dirty="0">
              <a:solidFill>
                <a:schemeClr val="bg1"/>
              </a:solidFill>
            </a:rPr>
            <a:t>Unemployed</a:t>
          </a:r>
        </a:p>
        <a:p>
          <a:endParaRPr lang="en-ZA" sz="1400" b="1" dirty="0">
            <a:solidFill>
              <a:schemeClr val="bg1"/>
            </a:solidFill>
          </a:endParaRPr>
        </a:p>
        <a:p>
          <a:r>
            <a:rPr lang="en-ZA" sz="1400" b="1" dirty="0">
              <a:solidFill>
                <a:schemeClr val="bg1"/>
              </a:solidFill>
            </a:rPr>
            <a:t>(Broad - 35%)</a:t>
          </a:r>
          <a:endParaRPr lang="en-ZA" sz="7200" b="1" dirty="0">
            <a:solidFill>
              <a:schemeClr val="bg1"/>
            </a:solidFill>
          </a:endParaRPr>
        </a:p>
      </dgm:t>
    </dgm:pt>
    <dgm:pt modelId="{650C775E-27D0-46B8-8320-C035405A54B8}" type="parTrans" cxnId="{E59EA57B-4940-4EE4-B93A-F07CC895E7C4}">
      <dgm:prSet/>
      <dgm:spPr/>
      <dgm:t>
        <a:bodyPr/>
        <a:lstStyle/>
        <a:p>
          <a:endParaRPr lang="en-ZA"/>
        </a:p>
      </dgm:t>
    </dgm:pt>
    <dgm:pt modelId="{9E4E6BA0-8962-4C7C-9314-CBA481F6C26D}" type="sibTrans" cxnId="{E59EA57B-4940-4EE4-B93A-F07CC895E7C4}">
      <dgm:prSet/>
      <dgm:spPr/>
      <dgm:t>
        <a:bodyPr/>
        <a:lstStyle/>
        <a:p>
          <a:endParaRPr lang="en-ZA"/>
        </a:p>
      </dgm:t>
    </dgm:pt>
    <dgm:pt modelId="{94BFDC29-A62B-4867-9EFD-4C3299F2A986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ZA" sz="1200" b="1" dirty="0">
              <a:solidFill>
                <a:schemeClr val="bg1"/>
              </a:solidFill>
            </a:rPr>
            <a:t>Unskilled</a:t>
          </a:r>
        </a:p>
        <a:p>
          <a:r>
            <a:rPr lang="en-ZA" sz="1200" b="1" dirty="0">
              <a:solidFill>
                <a:schemeClr val="bg1"/>
              </a:solidFill>
            </a:rPr>
            <a:t>(18%)</a:t>
          </a:r>
        </a:p>
        <a:p>
          <a:r>
            <a:rPr lang="en-ZA" sz="600" b="0" dirty="0">
              <a:solidFill>
                <a:schemeClr val="bg1"/>
              </a:solidFill>
            </a:rPr>
            <a:t>Elementary occupations &amp; domestic workers</a:t>
          </a:r>
        </a:p>
      </dgm:t>
    </dgm:pt>
    <dgm:pt modelId="{A4CA2450-8494-4924-8A3E-C33940DEACB7}" type="sibTrans" cxnId="{4225F736-D5C0-4C5E-A52E-FD56D7BA2EA5}">
      <dgm:prSet/>
      <dgm:spPr/>
      <dgm:t>
        <a:bodyPr/>
        <a:lstStyle/>
        <a:p>
          <a:endParaRPr lang="en-ZA"/>
        </a:p>
      </dgm:t>
    </dgm:pt>
    <dgm:pt modelId="{958277C2-E0D9-4F82-8132-42DD836804C3}" type="parTrans" cxnId="{4225F736-D5C0-4C5E-A52E-FD56D7BA2EA5}">
      <dgm:prSet/>
      <dgm:spPr/>
      <dgm:t>
        <a:bodyPr/>
        <a:lstStyle/>
        <a:p>
          <a:endParaRPr lang="en-ZA"/>
        </a:p>
      </dgm:t>
    </dgm:pt>
    <dgm:pt modelId="{DD7E1C66-5AA1-4148-8D24-0F59EB34F27B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600" dirty="0">
              <a:solidFill>
                <a:schemeClr val="bg1"/>
              </a:solidFill>
            </a:rPr>
            <a:t>Semi-Skilled (32%)</a:t>
          </a:r>
        </a:p>
        <a:p>
          <a:r>
            <a:rPr lang="en-US" sz="600" dirty="0">
              <a:solidFill>
                <a:schemeClr val="bg1"/>
              </a:solidFill>
            </a:rPr>
            <a:t>Clerks, service workers, shop personnel, skilled </a:t>
          </a:r>
          <a:r>
            <a:rPr lang="en-US" sz="600" dirty="0" err="1">
              <a:solidFill>
                <a:schemeClr val="bg1"/>
              </a:solidFill>
            </a:rPr>
            <a:t>agric</a:t>
          </a:r>
          <a:r>
            <a:rPr lang="en-US" sz="600" dirty="0">
              <a:solidFill>
                <a:schemeClr val="bg1"/>
              </a:solidFill>
            </a:rPr>
            <a:t>/fishery workers, plant and machinery operators)</a:t>
          </a:r>
        </a:p>
      </dgm:t>
    </dgm:pt>
    <dgm:pt modelId="{CF22B758-8218-9947-898E-59E75AA111A6}" type="parTrans" cxnId="{D28B3B95-1605-6049-8D74-AFE5C5F10525}">
      <dgm:prSet/>
      <dgm:spPr/>
      <dgm:t>
        <a:bodyPr/>
        <a:lstStyle/>
        <a:p>
          <a:endParaRPr lang="en-US"/>
        </a:p>
      </dgm:t>
    </dgm:pt>
    <dgm:pt modelId="{078737C8-25D4-9542-9513-0DF97F01B2E5}" type="sibTrans" cxnId="{D28B3B95-1605-6049-8D74-AFE5C5F10525}">
      <dgm:prSet/>
      <dgm:spPr/>
      <dgm:t>
        <a:bodyPr/>
        <a:lstStyle/>
        <a:p>
          <a:endParaRPr lang="en-US"/>
        </a:p>
      </dgm:t>
    </dgm:pt>
    <dgm:pt modelId="{FD31F5A5-7680-4C7A-91FB-24138E0D7CDC}" type="pres">
      <dgm:prSet presAssocID="{5896CC03-10D6-4152-BEED-6E1B31A79FE9}" presName="Name0" presStyleCnt="0">
        <dgm:presLayoutVars>
          <dgm:dir/>
          <dgm:animLvl val="lvl"/>
          <dgm:resizeHandles val="exact"/>
        </dgm:presLayoutVars>
      </dgm:prSet>
      <dgm:spPr/>
    </dgm:pt>
    <dgm:pt modelId="{2CFCD532-C2BB-43F0-894D-44DFFD76D26E}" type="pres">
      <dgm:prSet presAssocID="{B1CD9239-600B-41D7-9067-E587838267CF}" presName="Name8" presStyleCnt="0"/>
      <dgm:spPr/>
    </dgm:pt>
    <dgm:pt modelId="{6B2A6CEB-8AEB-485A-B51F-4BA3BA410D0B}" type="pres">
      <dgm:prSet presAssocID="{B1CD9239-600B-41D7-9067-E587838267CF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48DC47-1489-4EF5-BDCB-DEBE01D4E862}" type="pres">
      <dgm:prSet presAssocID="{B1CD9239-600B-41D7-9067-E587838267C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D542F2-75FE-304E-A897-B81A2DE13B71}" type="pres">
      <dgm:prSet presAssocID="{DD7E1C66-5AA1-4148-8D24-0F59EB34F27B}" presName="Name8" presStyleCnt="0"/>
      <dgm:spPr/>
    </dgm:pt>
    <dgm:pt modelId="{3030949F-5DAF-1F40-B4D0-84FF1FABAA00}" type="pres">
      <dgm:prSet presAssocID="{DD7E1C66-5AA1-4148-8D24-0F59EB34F27B}" presName="level" presStyleLbl="node1" presStyleIdx="1" presStyleCnt="4" custScaleY="8248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A92B55-1435-714B-8A67-D6D0B3E5538C}" type="pres">
      <dgm:prSet presAssocID="{DD7E1C66-5AA1-4148-8D24-0F59EB34F27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0D1490-6EC1-4DB5-B0A0-E2BC4B232661}" type="pres">
      <dgm:prSet presAssocID="{94BFDC29-A62B-4867-9EFD-4C3299F2A986}" presName="Name8" presStyleCnt="0"/>
      <dgm:spPr/>
    </dgm:pt>
    <dgm:pt modelId="{BAE3347D-F78F-4227-B054-5BC36A596218}" type="pres">
      <dgm:prSet presAssocID="{94BFDC29-A62B-4867-9EFD-4C3299F2A986}" presName="level" presStyleLbl="node1" presStyleIdx="2" presStyleCnt="4" custScaleY="3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521744-C9FE-42F2-BE3A-D2D28AE76CA5}" type="pres">
      <dgm:prSet presAssocID="{94BFDC29-A62B-4867-9EFD-4C3299F2A98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18687B-851F-47DE-8991-18650FF1E018}" type="pres">
      <dgm:prSet presAssocID="{932237BE-64C3-4DED-BF2D-9B9821B44AFA}" presName="Name8" presStyleCnt="0"/>
      <dgm:spPr/>
    </dgm:pt>
    <dgm:pt modelId="{D9EA3055-42F1-4773-B6E1-4489FC8B1BD1}" type="pres">
      <dgm:prSet presAssocID="{932237BE-64C3-4DED-BF2D-9B9821B44AFA}" presName="level" presStyleLbl="node1" presStyleIdx="3" presStyleCnt="4" custScaleY="789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DD4896-C891-4183-9B7B-D45A38634F03}" type="pres">
      <dgm:prSet presAssocID="{932237BE-64C3-4DED-BF2D-9B9821B44AF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1555EC8-D066-2140-BB2E-83600235A6D4}" type="presOf" srcId="{B1CD9239-600B-41D7-9067-E587838267CF}" destId="{6B2A6CEB-8AEB-485A-B51F-4BA3BA410D0B}" srcOrd="0" destOrd="0" presId="urn:microsoft.com/office/officeart/2005/8/layout/pyramid1"/>
    <dgm:cxn modelId="{A050DC22-C8D5-0747-B3B6-0809B9083219}" type="presOf" srcId="{94BFDC29-A62B-4867-9EFD-4C3299F2A986}" destId="{BAE3347D-F78F-4227-B054-5BC36A596218}" srcOrd="0" destOrd="0" presId="urn:microsoft.com/office/officeart/2005/8/layout/pyramid1"/>
    <dgm:cxn modelId="{E59EA57B-4940-4EE4-B93A-F07CC895E7C4}" srcId="{5896CC03-10D6-4152-BEED-6E1B31A79FE9}" destId="{932237BE-64C3-4DED-BF2D-9B9821B44AFA}" srcOrd="3" destOrd="0" parTransId="{650C775E-27D0-46B8-8320-C035405A54B8}" sibTransId="{9E4E6BA0-8962-4C7C-9314-CBA481F6C26D}"/>
    <dgm:cxn modelId="{626879C6-F188-8F42-9532-842DB3E9BBCE}" type="presOf" srcId="{5896CC03-10D6-4152-BEED-6E1B31A79FE9}" destId="{FD31F5A5-7680-4C7A-91FB-24138E0D7CDC}" srcOrd="0" destOrd="0" presId="urn:microsoft.com/office/officeart/2005/8/layout/pyramid1"/>
    <dgm:cxn modelId="{8C510101-6876-A343-BED8-AC2A5B4021C5}" type="presOf" srcId="{94BFDC29-A62B-4867-9EFD-4C3299F2A986}" destId="{26521744-C9FE-42F2-BE3A-D2D28AE76CA5}" srcOrd="1" destOrd="0" presId="urn:microsoft.com/office/officeart/2005/8/layout/pyramid1"/>
    <dgm:cxn modelId="{B5D572C8-7CFF-644F-AC49-E3C55CBB5C51}" type="presOf" srcId="{DD7E1C66-5AA1-4148-8D24-0F59EB34F27B}" destId="{3030949F-5DAF-1F40-B4D0-84FF1FABAA00}" srcOrd="0" destOrd="0" presId="urn:microsoft.com/office/officeart/2005/8/layout/pyramid1"/>
    <dgm:cxn modelId="{42DDFD2A-F396-4110-B15A-B5A9D81A206E}" srcId="{5896CC03-10D6-4152-BEED-6E1B31A79FE9}" destId="{B1CD9239-600B-41D7-9067-E587838267CF}" srcOrd="0" destOrd="0" parTransId="{EE902B38-1BCD-46BE-93C2-F4A3C7D99659}" sibTransId="{F200C0A8-75E6-426C-A74E-56F74AA876B2}"/>
    <dgm:cxn modelId="{D28B3B95-1605-6049-8D74-AFE5C5F10525}" srcId="{5896CC03-10D6-4152-BEED-6E1B31A79FE9}" destId="{DD7E1C66-5AA1-4148-8D24-0F59EB34F27B}" srcOrd="1" destOrd="0" parTransId="{CF22B758-8218-9947-898E-59E75AA111A6}" sibTransId="{078737C8-25D4-9542-9513-0DF97F01B2E5}"/>
    <dgm:cxn modelId="{EA2E7E53-4339-D24D-B82D-9948D3DAA718}" type="presOf" srcId="{DD7E1C66-5AA1-4148-8D24-0F59EB34F27B}" destId="{EDA92B55-1435-714B-8A67-D6D0B3E5538C}" srcOrd="1" destOrd="0" presId="urn:microsoft.com/office/officeart/2005/8/layout/pyramid1"/>
    <dgm:cxn modelId="{5A026457-533C-4B4A-85CE-1025E34D4F33}" type="presOf" srcId="{932237BE-64C3-4DED-BF2D-9B9821B44AFA}" destId="{D9EA3055-42F1-4773-B6E1-4489FC8B1BD1}" srcOrd="0" destOrd="0" presId="urn:microsoft.com/office/officeart/2005/8/layout/pyramid1"/>
    <dgm:cxn modelId="{4225F736-D5C0-4C5E-A52E-FD56D7BA2EA5}" srcId="{5896CC03-10D6-4152-BEED-6E1B31A79FE9}" destId="{94BFDC29-A62B-4867-9EFD-4C3299F2A986}" srcOrd="2" destOrd="0" parTransId="{958277C2-E0D9-4F82-8132-42DD836804C3}" sibTransId="{A4CA2450-8494-4924-8A3E-C33940DEACB7}"/>
    <dgm:cxn modelId="{91147770-E510-1D46-A5EB-34392321E2C5}" type="presOf" srcId="{932237BE-64C3-4DED-BF2D-9B9821B44AFA}" destId="{0EDD4896-C891-4183-9B7B-D45A38634F03}" srcOrd="1" destOrd="0" presId="urn:microsoft.com/office/officeart/2005/8/layout/pyramid1"/>
    <dgm:cxn modelId="{431F5617-5E06-1D47-88DD-46EDC7DC0289}" type="presOf" srcId="{B1CD9239-600B-41D7-9067-E587838267CF}" destId="{C548DC47-1489-4EF5-BDCB-DEBE01D4E862}" srcOrd="1" destOrd="0" presId="urn:microsoft.com/office/officeart/2005/8/layout/pyramid1"/>
    <dgm:cxn modelId="{A0DD6821-5734-704F-A298-357DCABD15D4}" type="presParOf" srcId="{FD31F5A5-7680-4C7A-91FB-24138E0D7CDC}" destId="{2CFCD532-C2BB-43F0-894D-44DFFD76D26E}" srcOrd="0" destOrd="0" presId="urn:microsoft.com/office/officeart/2005/8/layout/pyramid1"/>
    <dgm:cxn modelId="{D27724F9-E50F-A647-A9E0-DDBBB99D528A}" type="presParOf" srcId="{2CFCD532-C2BB-43F0-894D-44DFFD76D26E}" destId="{6B2A6CEB-8AEB-485A-B51F-4BA3BA410D0B}" srcOrd="0" destOrd="0" presId="urn:microsoft.com/office/officeart/2005/8/layout/pyramid1"/>
    <dgm:cxn modelId="{884C9E41-D012-F445-AC0F-38420FA6F1B5}" type="presParOf" srcId="{2CFCD532-C2BB-43F0-894D-44DFFD76D26E}" destId="{C548DC47-1489-4EF5-BDCB-DEBE01D4E862}" srcOrd="1" destOrd="0" presId="urn:microsoft.com/office/officeart/2005/8/layout/pyramid1"/>
    <dgm:cxn modelId="{CD459446-FCD5-2F49-8B8E-DB18580F14CE}" type="presParOf" srcId="{FD31F5A5-7680-4C7A-91FB-24138E0D7CDC}" destId="{E1D542F2-75FE-304E-A897-B81A2DE13B71}" srcOrd="1" destOrd="0" presId="urn:microsoft.com/office/officeart/2005/8/layout/pyramid1"/>
    <dgm:cxn modelId="{CCCF8902-AA78-4946-8078-D61E407BAB40}" type="presParOf" srcId="{E1D542F2-75FE-304E-A897-B81A2DE13B71}" destId="{3030949F-5DAF-1F40-B4D0-84FF1FABAA00}" srcOrd="0" destOrd="0" presId="urn:microsoft.com/office/officeart/2005/8/layout/pyramid1"/>
    <dgm:cxn modelId="{32F49470-1C01-5B4E-A7CD-CCC3E866B65A}" type="presParOf" srcId="{E1D542F2-75FE-304E-A897-B81A2DE13B71}" destId="{EDA92B55-1435-714B-8A67-D6D0B3E5538C}" srcOrd="1" destOrd="0" presId="urn:microsoft.com/office/officeart/2005/8/layout/pyramid1"/>
    <dgm:cxn modelId="{21559BD4-C42F-5349-B905-D8C273D20203}" type="presParOf" srcId="{FD31F5A5-7680-4C7A-91FB-24138E0D7CDC}" destId="{9A0D1490-6EC1-4DB5-B0A0-E2BC4B232661}" srcOrd="2" destOrd="0" presId="urn:microsoft.com/office/officeart/2005/8/layout/pyramid1"/>
    <dgm:cxn modelId="{B05329F3-20A1-FF43-AE69-2FCD69081DD3}" type="presParOf" srcId="{9A0D1490-6EC1-4DB5-B0A0-E2BC4B232661}" destId="{BAE3347D-F78F-4227-B054-5BC36A596218}" srcOrd="0" destOrd="0" presId="urn:microsoft.com/office/officeart/2005/8/layout/pyramid1"/>
    <dgm:cxn modelId="{0CF4BA96-13A7-1E4E-80DB-1DE6F7A8F59A}" type="presParOf" srcId="{9A0D1490-6EC1-4DB5-B0A0-E2BC4B232661}" destId="{26521744-C9FE-42F2-BE3A-D2D28AE76CA5}" srcOrd="1" destOrd="0" presId="urn:microsoft.com/office/officeart/2005/8/layout/pyramid1"/>
    <dgm:cxn modelId="{8A5B7DEE-FC28-534A-8E4B-2AEF3BC8963C}" type="presParOf" srcId="{FD31F5A5-7680-4C7A-91FB-24138E0D7CDC}" destId="{BA18687B-851F-47DE-8991-18650FF1E018}" srcOrd="3" destOrd="0" presId="urn:microsoft.com/office/officeart/2005/8/layout/pyramid1"/>
    <dgm:cxn modelId="{214F7FF6-FF31-074A-8F25-B7D40FCD3237}" type="presParOf" srcId="{BA18687B-851F-47DE-8991-18650FF1E018}" destId="{D9EA3055-42F1-4773-B6E1-4489FC8B1BD1}" srcOrd="0" destOrd="0" presId="urn:microsoft.com/office/officeart/2005/8/layout/pyramid1"/>
    <dgm:cxn modelId="{47EF8498-AF33-9449-9544-7FB1BB2FBF7B}" type="presParOf" srcId="{BA18687B-851F-47DE-8991-18650FF1E018}" destId="{0EDD4896-C891-4183-9B7B-D45A38634F0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2A6CEB-8AEB-485A-B51F-4BA3BA410D0B}">
      <dsp:nvSpPr>
        <dsp:cNvPr id="0" name=""/>
        <dsp:cNvSpPr/>
      </dsp:nvSpPr>
      <dsp:spPr>
        <a:xfrm>
          <a:off x="740552" y="0"/>
          <a:ext cx="751143" cy="1982674"/>
        </a:xfrm>
        <a:prstGeom prst="trapezoid">
          <a:avLst>
            <a:gd name="adj" fmla="val 5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3600" kern="1200" dirty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800" b="1" kern="1200" dirty="0">
              <a:solidFill>
                <a:schemeClr val="bg1"/>
              </a:solidFill>
            </a:rPr>
            <a:t>15%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700" b="1" kern="1200" dirty="0">
              <a:solidFill>
                <a:schemeClr val="bg1"/>
              </a:solidFill>
            </a:rPr>
            <a:t>Legislators, managers, </a:t>
          </a:r>
          <a:r>
            <a:rPr lang="en-ZA" sz="700" b="1" kern="1200" dirty="0" err="1">
              <a:solidFill>
                <a:schemeClr val="bg1"/>
              </a:solidFill>
            </a:rPr>
            <a:t>assoc</a:t>
          </a:r>
          <a:r>
            <a:rPr lang="en-ZA" sz="700" b="1" kern="1200" dirty="0">
              <a:solidFill>
                <a:schemeClr val="bg1"/>
              </a:solidFill>
            </a:rPr>
            <a:t> professionals</a:t>
          </a:r>
          <a:endParaRPr lang="en-ZA" sz="100" b="1" kern="1200" dirty="0">
            <a:solidFill>
              <a:schemeClr val="bg1"/>
            </a:solidFill>
          </a:endParaRPr>
        </a:p>
      </dsp:txBody>
      <dsp:txXfrm>
        <a:off x="740552" y="0"/>
        <a:ext cx="751143" cy="1982674"/>
      </dsp:txXfrm>
    </dsp:sp>
    <dsp:sp modelId="{3030949F-5DAF-1F40-B4D0-84FF1FABAA00}">
      <dsp:nvSpPr>
        <dsp:cNvPr id="0" name=""/>
        <dsp:cNvSpPr/>
      </dsp:nvSpPr>
      <dsp:spPr>
        <a:xfrm>
          <a:off x="430769" y="1982674"/>
          <a:ext cx="1370709" cy="1635369"/>
        </a:xfrm>
        <a:prstGeom prst="trapezoid">
          <a:avLst>
            <a:gd name="adj" fmla="val 2260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bg1"/>
              </a:solidFill>
            </a:rPr>
            <a:t>Semi-Skilled (32%)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>
              <a:solidFill>
                <a:schemeClr val="bg1"/>
              </a:solidFill>
            </a:rPr>
            <a:t>Clerks, service workers, shop personnel, skilled </a:t>
          </a:r>
          <a:r>
            <a:rPr lang="en-US" sz="600" kern="1200" dirty="0" err="1">
              <a:solidFill>
                <a:schemeClr val="bg1"/>
              </a:solidFill>
            </a:rPr>
            <a:t>agric</a:t>
          </a:r>
          <a:r>
            <a:rPr lang="en-US" sz="600" kern="1200" dirty="0">
              <a:solidFill>
                <a:schemeClr val="bg1"/>
              </a:solidFill>
            </a:rPr>
            <a:t>/fishery workers, plant and machinery operators)</a:t>
          </a:r>
        </a:p>
      </dsp:txBody>
      <dsp:txXfrm>
        <a:off x="670643" y="1982674"/>
        <a:ext cx="890960" cy="1635369"/>
      </dsp:txXfrm>
    </dsp:sp>
    <dsp:sp modelId="{BAE3347D-F78F-4227-B054-5BC36A596218}">
      <dsp:nvSpPr>
        <dsp:cNvPr id="0" name=""/>
        <dsp:cNvSpPr/>
      </dsp:nvSpPr>
      <dsp:spPr>
        <a:xfrm>
          <a:off x="296363" y="3618043"/>
          <a:ext cx="1639520" cy="709539"/>
        </a:xfrm>
        <a:prstGeom prst="trapezoid">
          <a:avLst>
            <a:gd name="adj" fmla="val 18943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1" kern="1200" dirty="0">
              <a:solidFill>
                <a:schemeClr val="bg1"/>
              </a:solidFill>
            </a:rPr>
            <a:t>Unskilled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1" kern="1200" dirty="0">
              <a:solidFill>
                <a:schemeClr val="bg1"/>
              </a:solidFill>
            </a:rPr>
            <a:t>(18%)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600" b="0" kern="1200" dirty="0">
              <a:solidFill>
                <a:schemeClr val="bg1"/>
              </a:solidFill>
            </a:rPr>
            <a:t>Elementary occupations &amp; domestic workers</a:t>
          </a:r>
        </a:p>
      </dsp:txBody>
      <dsp:txXfrm>
        <a:off x="583279" y="3618043"/>
        <a:ext cx="1065688" cy="709539"/>
      </dsp:txXfrm>
    </dsp:sp>
    <dsp:sp modelId="{D9EA3055-42F1-4773-B6E1-4489FC8B1BD1}">
      <dsp:nvSpPr>
        <dsp:cNvPr id="0" name=""/>
        <dsp:cNvSpPr/>
      </dsp:nvSpPr>
      <dsp:spPr>
        <a:xfrm>
          <a:off x="0" y="4327582"/>
          <a:ext cx="2232248" cy="1564528"/>
        </a:xfrm>
        <a:prstGeom prst="trapezoid">
          <a:avLst>
            <a:gd name="adj" fmla="val 18943"/>
          </a:avLst>
        </a:prstGeom>
        <a:solidFill>
          <a:srgbClr val="561F1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400" b="1" kern="1200" dirty="0">
              <a:solidFill>
                <a:schemeClr val="bg1"/>
              </a:solidFill>
            </a:rPr>
            <a:t>Unemployed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400" b="1" kern="1200" dirty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400" b="1" kern="1200" dirty="0">
              <a:solidFill>
                <a:schemeClr val="bg1"/>
              </a:solidFill>
            </a:rPr>
            <a:t>(Broad - 35%)</a:t>
          </a:r>
          <a:endParaRPr lang="en-ZA" sz="7200" b="1" kern="1200" dirty="0">
            <a:solidFill>
              <a:schemeClr val="bg1"/>
            </a:solidFill>
          </a:endParaRPr>
        </a:p>
      </dsp:txBody>
      <dsp:txXfrm>
        <a:off x="390643" y="4327582"/>
        <a:ext cx="1450961" cy="15645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E744F-63F5-E94F-B3CA-902DB6C46EB3}" type="datetimeFigureOut">
              <a:rPr lang="en-US" smtClean="0"/>
              <a:t>7/18/18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7CBC8-1E95-C940-ACBD-3CAB4D4E3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6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902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MS PGothic" charset="-128"/>
            </a:endParaRPr>
          </a:p>
        </p:txBody>
      </p:sp>
      <p:sp>
        <p:nvSpPr>
          <p:cNvPr id="1290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5B51DFBA-DF1F-DE4E-B1C2-67A98D10CB48}" type="slidenum">
              <a:rPr lang="en-US" altLang="en-US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4027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</a:t>
            </a:r>
            <a:r>
              <a:rPr lang="en-US" baseline="0" dirty="0"/>
              <a:t> words in 60s = 1,5s/word</a:t>
            </a:r>
          </a:p>
          <a:p>
            <a:r>
              <a:rPr lang="en-US" baseline="0" dirty="0"/>
              <a:t>130 words in 60s = 0,46s/word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B9D7A-377F-8E43-BD29-02F2631BF11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985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ZA" altLang="x-none">
                <a:ea typeface="MS PGothic" charset="-128"/>
              </a:rPr>
              <a:t>The QLFS classifies professions as follows: Highly skilled (legislators, senior officials and managers, professionals, technicians and associate profesionals); Semi-skilled (Clerks, service workers and shop and market personnel, skilled agricultural and fishery workers, craft and related trade workers, plant and machinery operators and assembly), Unskilled (Elementary occupations, domestic workers).</a:t>
            </a: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D400D046-F968-534E-A518-4DF9FD8372DF}" type="slidenum">
              <a:rPr lang="en-ZA" altLang="x-none"/>
              <a:pPr/>
              <a:t>30</a:t>
            </a:fld>
            <a:endParaRPr lang="en-ZA" altLang="x-none"/>
          </a:p>
        </p:txBody>
      </p:sp>
    </p:spTree>
    <p:extLst>
      <p:ext uri="{BB962C8B-B14F-4D97-AF65-F5344CB8AC3E}">
        <p14:creationId xmlns:p14="http://schemas.microsoft.com/office/powerpoint/2010/main" val="1539489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7/18/18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7/18/18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7/18/18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7/18/18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7/18/18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7/18/18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7/18/18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7/18/18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7/18/18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7/18/18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717E-3BFC-9846-B8FE-3EB765696CF8}" type="datetimeFigureOut">
              <a:rPr lang="en-US" smtClean="0"/>
              <a:t>7/18/18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6"/>
          <p:cNvSpPr/>
          <p:nvPr userDrawn="1"/>
        </p:nvSpPr>
        <p:spPr>
          <a:xfrm>
            <a:off x="8636000" y="6302375"/>
            <a:ext cx="258763" cy="30003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 sz="1013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87363" y="1016000"/>
            <a:ext cx="481012" cy="460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id-ID" sz="1013" dirty="0">
              <a:solidFill>
                <a:srgbClr val="118CE7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3106807" y="2277376"/>
            <a:ext cx="2978944" cy="2233611"/>
          </a:xfrm>
          <a:prstGeom prst="rect">
            <a:avLst/>
          </a:prstGeom>
          <a:solidFill>
            <a:srgbClr val="D9D9D9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id-ID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78411" y="625852"/>
            <a:ext cx="8178929" cy="30462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kern="0" spc="113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87936" y="415428"/>
            <a:ext cx="8178929" cy="15607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750" kern="0" spc="15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23"/>
          </p:nvPr>
        </p:nvSpPr>
        <p:spPr>
          <a:xfrm>
            <a:off x="8604250" y="6257925"/>
            <a:ext cx="322263" cy="388938"/>
          </a:xfrm>
        </p:spPr>
        <p:txBody>
          <a:bodyPr lIns="0" tIns="0" rIns="0" bIns="0"/>
          <a:lstStyle>
            <a:lvl1pPr algn="ctr">
              <a:defRPr sz="700" smtClean="0">
                <a:solidFill>
                  <a:srgbClr val="7F7F7F"/>
                </a:solidFill>
                <a:latin typeface="Roboto Light" charset="0"/>
              </a:defRPr>
            </a:lvl1pPr>
          </a:lstStyle>
          <a:p>
            <a:pPr>
              <a:defRPr/>
            </a:pPr>
            <a:fld id="{0424DB99-EA82-2842-80B8-4AC2FDFC27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48745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 userDrawn="1"/>
        </p:nvSpPr>
        <p:spPr>
          <a:xfrm>
            <a:off x="8636687" y="6303058"/>
            <a:ext cx="257283" cy="29873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3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3675" y="6257743"/>
            <a:ext cx="323309" cy="389083"/>
          </a:xfrm>
        </p:spPr>
        <p:txBody>
          <a:bodyPr lIns="0" tIns="0" rIns="0" bIns="0"/>
          <a:lstStyle>
            <a:lvl1pPr algn="ctr">
              <a:defRPr sz="75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19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7717E-3BFC-9846-B8FE-3EB765696CF8}" type="datetimeFigureOut">
              <a:rPr lang="en-US" smtClean="0"/>
              <a:t>7/18/18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77940-2FF0-7548-B955-1C87758C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28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NicSpaull.com" TargetMode="Externa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Relationship Id="rId3" Type="http://schemas.openxmlformats.org/officeDocument/2006/relationships/image" Target="../media/image26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0833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sz="7300" b="1" dirty="0" smtClean="0">
                <a:solidFill>
                  <a:srgbClr val="00B0F0"/>
                </a:solidFill>
              </a:rPr>
              <a:t>Reading for Meaning</a:t>
            </a:r>
            <a:r>
              <a:rPr lang="en-US" sz="7300" b="1" dirty="0" smtClean="0">
                <a:solidFill>
                  <a:srgbClr val="FFED00"/>
                </a:solidFill>
              </a:rPr>
              <a:t/>
            </a:r>
            <a:br>
              <a:rPr lang="en-US" sz="7300" b="1" dirty="0" smtClean="0">
                <a:solidFill>
                  <a:srgbClr val="FFED00"/>
                </a:solidFill>
              </a:rPr>
            </a:br>
            <a:r>
              <a:rPr lang="en-US" sz="3600" b="1" dirty="0" smtClean="0"/>
              <a:t>Foundations for the Future</a:t>
            </a:r>
            <a:endParaRPr lang="en-US" sz="3600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1574881" y="5987088"/>
            <a:ext cx="6352252" cy="640080"/>
            <a:chOff x="6261100" y="1625600"/>
            <a:chExt cx="5844254" cy="2016562"/>
          </a:xfrm>
        </p:grpSpPr>
        <p:sp>
          <p:nvSpPr>
            <p:cNvPr id="7" name="TextBox 6"/>
            <p:cNvSpPr txBox="1"/>
            <p:nvPr/>
          </p:nvSpPr>
          <p:spPr>
            <a:xfrm>
              <a:off x="6261100" y="1625600"/>
              <a:ext cx="5844254" cy="14544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Dr</a:t>
              </a:r>
              <a:r>
                <a:rPr lang="en-US" sz="2400" dirty="0" smtClean="0"/>
                <a:t> </a:t>
              </a:r>
              <a:r>
                <a:rPr lang="en-US" sz="2400" dirty="0"/>
                <a:t>Nic Spaull | </a:t>
              </a:r>
              <a:r>
                <a:rPr lang="en-US" sz="2400" dirty="0" smtClean="0">
                  <a:hlinkClick r:id="rId2"/>
                </a:rPr>
                <a:t>www.NicSpaull.com</a:t>
              </a:r>
              <a:r>
                <a:rPr lang="en-US" sz="2400" dirty="0" smtClean="0"/>
                <a:t> | 13 July 2018</a:t>
              </a:r>
              <a:endParaRPr lang="en-US" sz="2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61100" y="2349500"/>
              <a:ext cx="377026" cy="1292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</a:rPr>
                <a:t> </a:t>
              </a:r>
              <a:endParaRPr lang="en-US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Gadugi" panose="020B0502040204020203" pitchFamily="34" charset="0"/>
              </a:endParaRPr>
            </a:p>
            <a:p>
              <a:endParaRPr lang="en-US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9906001" y="6627168"/>
            <a:ext cx="19822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Logo – Design Thinking Australia . com</a:t>
            </a:r>
            <a:endParaRPr lang="en-US" sz="9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0" t="4663" r="2967" b="3869"/>
          <a:stretch/>
        </p:blipFill>
        <p:spPr>
          <a:xfrm>
            <a:off x="2463793" y="968586"/>
            <a:ext cx="4649062" cy="2914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997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404135" y="3913632"/>
            <a:ext cx="1994746" cy="2944368"/>
            <a:chOff x="1572428" y="1968594"/>
            <a:chExt cx="1728634" cy="2530889"/>
          </a:xfrm>
        </p:grpSpPr>
        <p:grpSp>
          <p:nvGrpSpPr>
            <p:cNvPr id="20" name="Group 19"/>
            <p:cNvGrpSpPr/>
            <p:nvPr/>
          </p:nvGrpSpPr>
          <p:grpSpPr>
            <a:xfrm>
              <a:off x="1572428" y="1968594"/>
              <a:ext cx="1728634" cy="2530889"/>
              <a:chOff x="3094787" y="2049863"/>
              <a:chExt cx="1728634" cy="2530889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3094787" y="2049863"/>
                <a:ext cx="1728634" cy="2530889"/>
              </a:xfrm>
              <a:prstGeom prst="rect">
                <a:avLst/>
              </a:prstGeom>
              <a:solidFill>
                <a:srgbClr val="FFE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699"/>
              <a:stretch/>
            </p:blipFill>
            <p:spPr>
              <a:xfrm>
                <a:off x="3419518" y="2293860"/>
                <a:ext cx="1079172" cy="931329"/>
              </a:xfrm>
              <a:prstGeom prst="rect">
                <a:avLst/>
              </a:prstGeom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3407031" y="3405750"/>
                <a:ext cx="1188806" cy="529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tx1"/>
                    </a:solidFill>
                    <a:latin typeface="Helvetica" charset="0"/>
                    <a:ea typeface="Helvetica" charset="0"/>
                    <a:cs typeface="Helvetica" charset="0"/>
                  </a:rPr>
                  <a:t>LEVERAGE</a:t>
                </a:r>
                <a:endParaRPr lang="en-US" sz="12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endParaRPr>
              </a:p>
              <a:p>
                <a:endParaRPr lang="en-US" dirty="0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2244076" y="3610832"/>
              <a:ext cx="4700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latin typeface="Helvetica" charset="0"/>
                  <a:ea typeface="Helvetica" charset="0"/>
                  <a:cs typeface="Helvetica" charset="0"/>
                </a:rPr>
                <a:t>1</a:t>
              </a:r>
              <a:endParaRPr lang="en-US" sz="28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539436" y="3913632"/>
            <a:ext cx="1994746" cy="2944368"/>
            <a:chOff x="3666971" y="1962173"/>
            <a:chExt cx="1728634" cy="2530889"/>
          </a:xfrm>
        </p:grpSpPr>
        <p:grpSp>
          <p:nvGrpSpPr>
            <p:cNvPr id="21" name="Group 20"/>
            <p:cNvGrpSpPr/>
            <p:nvPr/>
          </p:nvGrpSpPr>
          <p:grpSpPr>
            <a:xfrm>
              <a:off x="3666971" y="1962173"/>
              <a:ext cx="1728634" cy="2530889"/>
              <a:chOff x="5405802" y="2021014"/>
              <a:chExt cx="1728634" cy="2530889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5405802" y="2021014"/>
                <a:ext cx="1728634" cy="2530889"/>
              </a:xfrm>
              <a:prstGeom prst="rect">
                <a:avLst/>
              </a:prstGeom>
              <a:solidFill>
                <a:srgbClr val="FFE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4578"/>
              <a:stretch/>
            </p:blipFill>
            <p:spPr>
              <a:xfrm>
                <a:off x="5720496" y="2263851"/>
                <a:ext cx="1146676" cy="979504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5720496" y="3390257"/>
                <a:ext cx="1194107" cy="529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tx1"/>
                    </a:solidFill>
                    <a:latin typeface="Helvetica" charset="0"/>
                    <a:ea typeface="Helvetica" charset="0"/>
                    <a:cs typeface="Helvetica" charset="0"/>
                  </a:rPr>
                  <a:t>PRIORITISE</a:t>
                </a:r>
                <a:endParaRPr lang="en-US" sz="12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endParaRPr>
              </a:p>
              <a:p>
                <a:endParaRPr lang="en-US" dirty="0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4343718" y="3636273"/>
              <a:ext cx="4700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latin typeface="Helvetica" charset="0"/>
                  <a:ea typeface="Helvetica" charset="0"/>
                  <a:cs typeface="Helvetica" charset="0"/>
                </a:rPr>
                <a:t>2</a:t>
              </a:r>
              <a:endParaRPr lang="en-US" sz="28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759196" y="3912295"/>
            <a:ext cx="1994746" cy="2975008"/>
            <a:chOff x="5761515" y="1962173"/>
            <a:chExt cx="1728634" cy="2530889"/>
          </a:xfrm>
        </p:grpSpPr>
        <p:grpSp>
          <p:nvGrpSpPr>
            <p:cNvPr id="19" name="Group 18"/>
            <p:cNvGrpSpPr/>
            <p:nvPr/>
          </p:nvGrpSpPr>
          <p:grpSpPr>
            <a:xfrm>
              <a:off x="5761515" y="1962173"/>
              <a:ext cx="1728634" cy="2530889"/>
              <a:chOff x="783772" y="2049863"/>
              <a:chExt cx="1728634" cy="2530889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783772" y="2049863"/>
                <a:ext cx="1728634" cy="2530889"/>
              </a:xfrm>
              <a:prstGeom prst="rect">
                <a:avLst/>
              </a:prstGeom>
              <a:solidFill>
                <a:srgbClr val="FFE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553"/>
              <a:stretch/>
            </p:blipFill>
            <p:spPr>
              <a:xfrm>
                <a:off x="1053822" y="2237793"/>
                <a:ext cx="1207058" cy="1043464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981303" y="3419106"/>
                <a:ext cx="1531103" cy="529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tx1"/>
                    </a:solidFill>
                    <a:latin typeface="Helvetica" charset="0"/>
                    <a:ea typeface="Helvetica" charset="0"/>
                    <a:cs typeface="Helvetica" charset="0"/>
                  </a:rPr>
                  <a:t>FOUNDATIONS</a:t>
                </a:r>
                <a:endParaRPr lang="en-US" sz="12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endParaRPr>
              </a:p>
              <a:p>
                <a:endParaRPr lang="en-US" dirty="0"/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6422183" y="3626570"/>
              <a:ext cx="407299" cy="6084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latin typeface="Helvetica" charset="0"/>
                  <a:ea typeface="Helvetica" charset="0"/>
                  <a:cs typeface="Helvetica" charset="0"/>
                </a:rPr>
                <a:t>4</a:t>
              </a:r>
              <a:endParaRPr lang="en-US" sz="28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72"/>
          <a:stretch/>
        </p:blipFill>
        <p:spPr>
          <a:xfrm>
            <a:off x="3450441" y="307298"/>
            <a:ext cx="1939573" cy="1627851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4684810" y="3852472"/>
            <a:ext cx="1923758" cy="3005528"/>
            <a:chOff x="7716817" y="1969615"/>
            <a:chExt cx="1728634" cy="2582288"/>
          </a:xfrm>
        </p:grpSpPr>
        <p:sp>
          <p:nvSpPr>
            <p:cNvPr id="23" name="Rectangle 22"/>
            <p:cNvSpPr/>
            <p:nvPr/>
          </p:nvSpPr>
          <p:spPr>
            <a:xfrm>
              <a:off x="7716817" y="2021014"/>
              <a:ext cx="1728634" cy="2530889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981"/>
            <a:stretch/>
          </p:blipFill>
          <p:spPr>
            <a:xfrm>
              <a:off x="7771761" y="1969615"/>
              <a:ext cx="1673690" cy="1255574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7984080" y="3403878"/>
              <a:ext cx="1194107" cy="502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EVALUATE</a:t>
              </a:r>
            </a:p>
            <a:p>
              <a:endParaRPr lang="en-US" dirty="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5442262" y="5854702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Helvetica" charset="0"/>
                <a:ea typeface="Helvetica" charset="0"/>
                <a:cs typeface="Helvetica" charset="0"/>
              </a:rPr>
              <a:t>3</a:t>
            </a:r>
            <a:endParaRPr lang="en-US" sz="28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92168" y="2308308"/>
            <a:ext cx="63801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>
                <a:latin typeface="Helvetica" charset="0"/>
                <a:ea typeface="Helvetica" charset="0"/>
                <a:cs typeface="Helvetica" charset="0"/>
              </a:rPr>
              <a:t>Getting reading right in South Africa</a:t>
            </a:r>
            <a:endParaRPr lang="en-US" sz="2800" b="1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5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594442" y="1956389"/>
            <a:ext cx="4040274" cy="2796363"/>
          </a:xfrm>
          <a:prstGeom prst="rect">
            <a:avLst/>
          </a:prstGeom>
          <a:solidFill>
            <a:srgbClr val="FF77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Helvetica" charset="0"/>
                <a:ea typeface="Helvetica" charset="0"/>
                <a:cs typeface="Helvetica" charset="0"/>
              </a:rPr>
              <a:t>The South African context</a:t>
            </a:r>
            <a:endParaRPr lang="en-US" sz="2800" b="1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87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Slide Number Placeholder 3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BBA0817-6D40-054C-8FB6-E4F2F24FFE9D}" type="slidenum">
              <a:rPr lang="en-AU" altLang="en-US" sz="700">
                <a:solidFill>
                  <a:srgbClr val="7F7F7F"/>
                </a:solidFill>
                <a:latin typeface="Roboto Light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AU" altLang="en-US" sz="700">
              <a:solidFill>
                <a:srgbClr val="7F7F7F"/>
              </a:solidFill>
              <a:latin typeface="Roboto Light" charset="0"/>
            </a:endParaRPr>
          </a:p>
        </p:txBody>
      </p:sp>
      <p:sp>
        <p:nvSpPr>
          <p:cNvPr id="128002" name="TextBox 8"/>
          <p:cNvSpPr txBox="1">
            <a:spLocks noChangeArrowheads="1"/>
          </p:cNvSpPr>
          <p:nvPr/>
        </p:nvSpPr>
        <p:spPr bwMode="auto">
          <a:xfrm>
            <a:off x="411163" y="1301750"/>
            <a:ext cx="21986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500"/>
              <a:t>The South African context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163" y="1112838"/>
            <a:ext cx="1441450" cy="207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75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New Solutions for a New Future</a:t>
            </a:r>
          </a:p>
        </p:txBody>
      </p:sp>
      <p:pic>
        <p:nvPicPr>
          <p:cNvPr id="128004" name="Picture 2" descr="Image result for south afr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1955800"/>
            <a:ext cx="2406650" cy="160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5" name="Picture 4" descr="Image result for south africa protes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31"/>
          <a:stretch>
            <a:fillRect/>
          </a:stretch>
        </p:blipFill>
        <p:spPr bwMode="auto">
          <a:xfrm>
            <a:off x="698500" y="3686175"/>
            <a:ext cx="2406650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84700" y="403225"/>
            <a:ext cx="4019550" cy="60499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algn="ctr" eaLnBrk="1" hangingPunct="1">
              <a:defRPr/>
            </a:pPr>
            <a:endParaRPr lang="en-US" altLang="x-none" sz="1600" dirty="0" smtClean="0"/>
          </a:p>
          <a:p>
            <a:pPr algn="ctr" eaLnBrk="1" hangingPunct="1">
              <a:defRPr/>
            </a:pPr>
            <a:endParaRPr lang="en-US" altLang="x-none" sz="1600" dirty="0" smtClean="0"/>
          </a:p>
          <a:p>
            <a:pPr algn="ctr" eaLnBrk="1" hangingPunct="1">
              <a:defRPr/>
            </a:pPr>
            <a:r>
              <a:rPr lang="en-US" altLang="x-none" sz="1600" dirty="0" smtClean="0"/>
              <a:t>A </a:t>
            </a:r>
            <a:r>
              <a:rPr lang="en-US" altLang="x-none" sz="1600" b="1" dirty="0" smtClean="0">
                <a:solidFill>
                  <a:srgbClr val="C00000"/>
                </a:solidFill>
              </a:rPr>
              <a:t>trilemma</a:t>
            </a:r>
            <a:r>
              <a:rPr lang="en-US" altLang="x-none" sz="1600" dirty="0" smtClean="0"/>
              <a:t> of </a:t>
            </a:r>
            <a:r>
              <a:rPr lang="ja-JP" altLang="en-US" sz="1600" i="1" dirty="0" smtClean="0"/>
              <a:t>“</a:t>
            </a:r>
            <a:r>
              <a:rPr lang="en-US" altLang="ja-JP" sz="1600" i="1" dirty="0" smtClean="0"/>
              <a:t>rising unemployment, huge disparities in earnings and wealth; and an education system that perpetuates inequality</a:t>
            </a:r>
            <a:r>
              <a:rPr lang="ja-JP" altLang="en-US" sz="1600" dirty="0" smtClean="0"/>
              <a:t>”</a:t>
            </a:r>
            <a:r>
              <a:rPr lang="en-US" altLang="ja-JP" sz="1600" dirty="0" smtClean="0"/>
              <a:t> </a:t>
            </a:r>
          </a:p>
          <a:p>
            <a:pPr algn="ctr" eaLnBrk="1" hangingPunct="1">
              <a:defRPr/>
            </a:pPr>
            <a:endParaRPr lang="en-US" altLang="x-none" sz="1600" dirty="0" smtClean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x-none" sz="1600" b="1" dirty="0" smtClean="0"/>
              <a:t>Economic growth </a:t>
            </a:r>
            <a:r>
              <a:rPr lang="en-US" altLang="x-none" sz="1600" dirty="0" smtClean="0"/>
              <a:t>of 0,5%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altLang="x-none" sz="1600" dirty="0" smtClean="0"/>
          </a:p>
          <a:p>
            <a:pPr eaLnBrk="1" hangingPunct="1">
              <a:defRPr/>
            </a:pPr>
            <a:endParaRPr lang="en-US" altLang="x-none" sz="500" dirty="0" smtClean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x-none" sz="1600" b="1" dirty="0" smtClean="0"/>
              <a:t>Youth unemployment </a:t>
            </a:r>
            <a:r>
              <a:rPr lang="en-US" altLang="x-none" sz="1600" dirty="0" smtClean="0"/>
              <a:t>of 50%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altLang="x-none" sz="1600" dirty="0" smtClean="0"/>
          </a:p>
          <a:p>
            <a:pPr eaLnBrk="1" hangingPunct="1">
              <a:defRPr/>
            </a:pPr>
            <a:endParaRPr lang="en-US" altLang="x-none" sz="500" dirty="0" smtClean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x-none" sz="1600" b="1" dirty="0" smtClean="0"/>
              <a:t>Intergenerational inequality</a:t>
            </a:r>
            <a:r>
              <a:rPr lang="en-US" altLang="x-none" sz="1600" dirty="0" smtClean="0"/>
              <a:t>: If your parents are poor you the chances of your being poor are 90% (Finn et al, 2016)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altLang="x-none" sz="1600" dirty="0" smtClean="0"/>
          </a:p>
          <a:p>
            <a:pPr eaLnBrk="1" hangingPunct="1">
              <a:defRPr/>
            </a:pPr>
            <a:endParaRPr lang="en-US" altLang="x-none" sz="500" dirty="0" smtClean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x-none" sz="1600" b="1" dirty="0" smtClean="0"/>
              <a:t>Wealth inequality</a:t>
            </a:r>
            <a:r>
              <a:rPr lang="en-US" altLang="x-none" sz="1600" dirty="0" smtClean="0"/>
              <a:t>: 10% of the population own 95% of the wealth (</a:t>
            </a:r>
            <a:r>
              <a:rPr lang="en-US" altLang="x-none" sz="1600" dirty="0" err="1" smtClean="0"/>
              <a:t>Orthofer</a:t>
            </a:r>
            <a:r>
              <a:rPr lang="en-US" altLang="x-none" sz="1600" dirty="0" smtClean="0"/>
              <a:t>, 2016)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altLang="x-none" sz="1600" dirty="0" smtClean="0"/>
          </a:p>
          <a:p>
            <a:pPr eaLnBrk="1" hangingPunct="1">
              <a:defRPr/>
            </a:pPr>
            <a:endParaRPr lang="en-US" altLang="x-none" sz="500" dirty="0" smtClean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x-none" sz="1600" dirty="0" smtClean="0"/>
              <a:t>Successful system of </a:t>
            </a:r>
            <a:r>
              <a:rPr lang="en-US" altLang="x-none" sz="1600" b="1" dirty="0" smtClean="0"/>
              <a:t>social grants </a:t>
            </a:r>
            <a:r>
              <a:rPr lang="en-US" altLang="x-none" sz="1600" dirty="0" smtClean="0"/>
              <a:t>that  sustain 17-million people and significantly reduce poverty (</a:t>
            </a:r>
            <a:r>
              <a:rPr lang="en-US" altLang="x-none" sz="1600" dirty="0" err="1" smtClean="0"/>
              <a:t>Woolard</a:t>
            </a:r>
            <a:r>
              <a:rPr lang="en-US" altLang="x-none" sz="1600" dirty="0" smtClean="0"/>
              <a:t>)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altLang="x-none" sz="1600" dirty="0" smtClean="0"/>
          </a:p>
          <a:p>
            <a:pPr eaLnBrk="1" hangingPunct="1">
              <a:defRPr/>
            </a:pPr>
            <a:endParaRPr lang="en-US" altLang="x-none" sz="500" dirty="0" smtClean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x-none" sz="1600" b="1" dirty="0" smtClean="0"/>
              <a:t>Small tax base</a:t>
            </a:r>
            <a:r>
              <a:rPr lang="en-US" altLang="x-none" sz="1600" dirty="0" smtClean="0"/>
              <a:t>: Only about 7-million South Africans (14%) pay income tax</a:t>
            </a:r>
          </a:p>
          <a:p>
            <a:pPr eaLnBrk="1" hangingPunct="1">
              <a:defRPr/>
            </a:pPr>
            <a:endParaRPr lang="en-US" altLang="x-none" sz="1600" dirty="0" smtClean="0"/>
          </a:p>
          <a:p>
            <a:pPr algn="ctr" eaLnBrk="1" hangingPunct="1">
              <a:defRPr/>
            </a:pPr>
            <a:endParaRPr lang="en-US" altLang="x-none" sz="1600" dirty="0" smtClean="0"/>
          </a:p>
        </p:txBody>
      </p:sp>
      <p:sp>
        <p:nvSpPr>
          <p:cNvPr id="128007" name="TextBox 4"/>
          <p:cNvSpPr txBox="1">
            <a:spLocks noChangeArrowheads="1"/>
          </p:cNvSpPr>
          <p:nvPr/>
        </p:nvSpPr>
        <p:spPr bwMode="auto">
          <a:xfrm>
            <a:off x="5770563" y="6537325"/>
            <a:ext cx="2660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sz="1400"/>
              <a:t>Source: Leibbrandt &amp; Green, 2017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84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9" name="TextBox 3"/>
          <p:cNvSpPr txBox="1">
            <a:spLocks noChangeArrowheads="1"/>
          </p:cNvSpPr>
          <p:nvPr/>
        </p:nvSpPr>
        <p:spPr bwMode="auto">
          <a:xfrm>
            <a:off x="1843088" y="-1628775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4021295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82232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600" b="1">
                <a:solidFill>
                  <a:srgbClr val="C00000"/>
                </a:solidFill>
                <a:ea typeface="MS PGothic" charset="-128"/>
              </a:rPr>
              <a:t>South African Society </a:t>
            </a:r>
            <a:r>
              <a:rPr lang="en-US" altLang="en-US" sz="3200" b="1">
                <a:ea typeface="MS PGothic" charset="-128"/>
              </a:rPr>
              <a:t/>
            </a:r>
            <a:br>
              <a:rPr lang="en-US" altLang="en-US" sz="3200" b="1">
                <a:ea typeface="MS PGothic" charset="-128"/>
              </a:rPr>
            </a:br>
            <a:r>
              <a:rPr lang="en-US" altLang="en-US" sz="1800" i="1">
                <a:ea typeface="MS PGothic" charset="-128"/>
              </a:rPr>
              <a:t>(NIDS 2009-2014/15) (values per person per month)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4538" y="1187763"/>
          <a:ext cx="8510812" cy="5465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6396038"/>
            <a:ext cx="4165600" cy="4619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200" dirty="0" err="1"/>
              <a:t>Schottee</a:t>
            </a:r>
            <a:r>
              <a:rPr lang="en-US" sz="1200" dirty="0"/>
              <a:t>, </a:t>
            </a:r>
            <a:r>
              <a:rPr lang="en-US" sz="1200" dirty="0" err="1"/>
              <a:t>Zizzamia</a:t>
            </a:r>
            <a:r>
              <a:rPr lang="en-US" sz="1200" dirty="0"/>
              <a:t> &amp; </a:t>
            </a:r>
            <a:r>
              <a:rPr lang="en-US" sz="1200" dirty="0" err="1"/>
              <a:t>Leibbrandt</a:t>
            </a:r>
            <a:r>
              <a:rPr lang="en-US" sz="1200" dirty="0"/>
              <a:t> (2017) Social Stratification, life chances and vulnerability to poverty in South Africa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4592" y="268455"/>
            <a:ext cx="1536192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2/3rds of the elite are White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124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5" name="Picture 2" descr="Image result for feesmustf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1431"/>
          <a:stretch>
            <a:fillRect/>
          </a:stretch>
        </p:blipFill>
        <p:spPr bwMode="auto">
          <a:xfrm>
            <a:off x="374650" y="442913"/>
            <a:ext cx="4476750" cy="302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46" name="Picture 6" descr="Feesmustfall - 0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050" y="2922588"/>
            <a:ext cx="51847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47" name="TextBox 6"/>
          <p:cNvSpPr txBox="1">
            <a:spLocks noChangeArrowheads="1"/>
          </p:cNvSpPr>
          <p:nvPr/>
        </p:nvSpPr>
        <p:spPr bwMode="auto">
          <a:xfrm>
            <a:off x="5268913" y="1179513"/>
            <a:ext cx="32115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sz="3600" b="1" dirty="0">
                <a:latin typeface="Helvetica" charset="0"/>
              </a:rPr>
              <a:t>#</a:t>
            </a:r>
            <a:r>
              <a:rPr lang="en-US" altLang="en-US" sz="3600" dirty="0" err="1">
                <a:solidFill>
                  <a:srgbClr val="FF0000"/>
                </a:solidFill>
                <a:latin typeface="Helvetica" charset="0"/>
              </a:rPr>
              <a:t>FeesMustFall</a:t>
            </a:r>
            <a:endParaRPr lang="en-US" altLang="en-US" sz="3600" dirty="0">
              <a:solidFill>
                <a:srgbClr val="FF0000"/>
              </a:solidFill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51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463" y="1970407"/>
            <a:ext cx="8394440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405955" y="408036"/>
            <a:ext cx="5664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73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3367" y="1970407"/>
            <a:ext cx="8378632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405955" y="408036"/>
            <a:ext cx="5664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39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463" y="1970407"/>
            <a:ext cx="8394440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405955" y="408036"/>
            <a:ext cx="5664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59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271" y="1970407"/>
            <a:ext cx="8362823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405955" y="408036"/>
            <a:ext cx="5664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03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99" y="1970407"/>
            <a:ext cx="8406568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405955" y="408036"/>
            <a:ext cx="5664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2034436" y="6506554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b="1" dirty="0"/>
              <a:t>Source</a:t>
            </a:r>
            <a:r>
              <a:rPr lang="en-US" altLang="en-US" sz="900" dirty="0"/>
              <a:t>: Van </a:t>
            </a:r>
            <a:r>
              <a:rPr lang="en-US" altLang="en-US" sz="900" dirty="0" err="1"/>
              <a:t>Broekhuizen</a:t>
            </a:r>
            <a:r>
              <a:rPr lang="en-US" altLang="en-US" sz="900" dirty="0"/>
              <a:t> &amp; Van der Berg, 2016 (Higher Education Access and Outcomes for the 2008 National Matric Cohort)</a:t>
            </a:r>
          </a:p>
        </p:txBody>
      </p:sp>
    </p:spTree>
    <p:extLst>
      <p:ext uri="{BB962C8B-B14F-4D97-AF65-F5344CB8AC3E}">
        <p14:creationId xmlns:p14="http://schemas.microsoft.com/office/powerpoint/2010/main" val="51276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99" y="1970407"/>
            <a:ext cx="8406568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405955" y="408036"/>
            <a:ext cx="5664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2034436" y="6506554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b="1" dirty="0"/>
              <a:t>Source</a:t>
            </a:r>
            <a:r>
              <a:rPr lang="en-US" altLang="en-US" sz="900" dirty="0"/>
              <a:t>: Van </a:t>
            </a:r>
            <a:r>
              <a:rPr lang="en-US" altLang="en-US" sz="900" dirty="0" err="1"/>
              <a:t>Broekhuizen</a:t>
            </a:r>
            <a:r>
              <a:rPr lang="en-US" altLang="en-US" sz="900" dirty="0"/>
              <a:t> &amp; Van der Berg, 2016 (Higher Education Access and Outcomes for the 2008 National Matric Cohort)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524064" y="1445409"/>
            <a:ext cx="5386090" cy="3252933"/>
            <a:chOff x="3524064" y="1445409"/>
            <a:chExt cx="5386090" cy="3252933"/>
          </a:xfrm>
        </p:grpSpPr>
        <p:sp>
          <p:nvSpPr>
            <p:cNvPr id="2" name="TextBox 1"/>
            <p:cNvSpPr txBox="1"/>
            <p:nvPr/>
          </p:nvSpPr>
          <p:spPr>
            <a:xfrm rot="17032966">
              <a:off x="4914620" y="702809"/>
              <a:ext cx="2604977" cy="5386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400" dirty="0" smtClean="0">
                  <a:latin typeface="Helvetica" charset="0"/>
                  <a:ea typeface="Helvetica" charset="0"/>
                  <a:cs typeface="Helvetica" charset="0"/>
                </a:rPr>
                <a:t>}</a:t>
              </a:r>
              <a:endParaRPr lang="en-US" sz="344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 rot="766700">
              <a:off x="6432697" y="1445409"/>
              <a:ext cx="1005403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500" dirty="0" smtClean="0">
                  <a:latin typeface="Helvetica" charset="0"/>
                  <a:ea typeface="Helvetica" charset="0"/>
                  <a:cs typeface="Helvetica" charset="0"/>
                </a:rPr>
                <a:t>?</a:t>
              </a:r>
              <a:endParaRPr lang="en-US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951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03675" y="6257743"/>
            <a:ext cx="323309" cy="389083"/>
          </a:xfrm>
          <a:prstGeom prst="rect">
            <a:avLst/>
          </a:prstGeom>
        </p:spPr>
        <p:txBody>
          <a:bodyPr/>
          <a:lstStyle/>
          <a:p>
            <a:fld id="{FCEE2C88-6C8F-484D-AF69-578F576B1F44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7220"/>
            <a:ext cx="8491476" cy="44352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99736" y="6531410"/>
            <a:ext cx="613180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/>
              <a:t>Source</a:t>
            </a:r>
            <a:r>
              <a:rPr lang="en-US" sz="900" dirty="0"/>
              <a:t>: Van </a:t>
            </a:r>
            <a:r>
              <a:rPr lang="en-US" sz="900" dirty="0" err="1"/>
              <a:t>Broekhuizen</a:t>
            </a:r>
            <a:r>
              <a:rPr lang="en-US" sz="900" dirty="0"/>
              <a:t> &amp; Van der Berg, 2016 (Higher Education Access and Outcomes for the 2008 National Matric Cohort)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1947" y="923175"/>
            <a:ext cx="1228373" cy="92273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24389" y="3444950"/>
            <a:ext cx="1065901" cy="5112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b="1" dirty="0"/>
              <a:t>Note: This is for a full cohort not just </a:t>
            </a:r>
            <a:r>
              <a:rPr lang="en-US" sz="900" b="1" dirty="0" err="1"/>
              <a:t>matrics</a:t>
            </a:r>
            <a:endParaRPr lang="en-US" sz="900" dirty="0"/>
          </a:p>
        </p:txBody>
      </p:sp>
      <p:sp>
        <p:nvSpPr>
          <p:cNvPr id="13" name="Rectangle 12"/>
          <p:cNvSpPr/>
          <p:nvPr/>
        </p:nvSpPr>
        <p:spPr>
          <a:xfrm>
            <a:off x="510363" y="408036"/>
            <a:ext cx="755974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Who makes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48593" y="5805953"/>
            <a:ext cx="926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Poorest 10%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323889" y="5787707"/>
            <a:ext cx="926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Richest 10%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836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03675" y="6257743"/>
            <a:ext cx="323309" cy="389083"/>
          </a:xfrm>
          <a:prstGeom prst="rect">
            <a:avLst/>
          </a:prstGeom>
        </p:spPr>
        <p:txBody>
          <a:bodyPr/>
          <a:lstStyle/>
          <a:p>
            <a:fld id="{FCEE2C88-6C8F-484D-AF69-578F576B1F44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7220"/>
            <a:ext cx="8491476" cy="44352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99736" y="6531410"/>
            <a:ext cx="613180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/>
              <a:t>Source</a:t>
            </a:r>
            <a:r>
              <a:rPr lang="en-US" sz="900" dirty="0"/>
              <a:t>: Van </a:t>
            </a:r>
            <a:r>
              <a:rPr lang="en-US" sz="900" dirty="0" err="1"/>
              <a:t>Broekhuizen</a:t>
            </a:r>
            <a:r>
              <a:rPr lang="en-US" sz="900" dirty="0"/>
              <a:t> &amp; Van der Berg, 2016 (Higher Education Access and Outcomes for the 2008 National Matric Cohort)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1947" y="923175"/>
            <a:ext cx="1228373" cy="92273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24389" y="3444950"/>
            <a:ext cx="1065901" cy="5112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b="1" dirty="0"/>
              <a:t>Note: This is for a full cohort not just </a:t>
            </a:r>
            <a:r>
              <a:rPr lang="en-US" sz="900" b="1" dirty="0" err="1"/>
              <a:t>matrics</a:t>
            </a:r>
            <a:endParaRPr lang="en-US" sz="900" dirty="0"/>
          </a:p>
        </p:txBody>
      </p:sp>
      <p:sp>
        <p:nvSpPr>
          <p:cNvPr id="13" name="Rectangle 12"/>
          <p:cNvSpPr/>
          <p:nvPr/>
        </p:nvSpPr>
        <p:spPr>
          <a:xfrm>
            <a:off x="510363" y="408036"/>
            <a:ext cx="755974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Who makes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48593" y="5805953"/>
            <a:ext cx="926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Poorest 10%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323889" y="5787707"/>
            <a:ext cx="926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Richest 10%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 rot="21132567">
            <a:off x="1866913" y="2495965"/>
            <a:ext cx="5105149" cy="23100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Low quality schooling</a:t>
            </a:r>
          </a:p>
        </p:txBody>
      </p:sp>
    </p:spTree>
    <p:extLst>
      <p:ext uri="{BB962C8B-B14F-4D97-AF65-F5344CB8AC3E}">
        <p14:creationId xmlns:p14="http://schemas.microsoft.com/office/powerpoint/2010/main" val="9431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594442" y="1956389"/>
            <a:ext cx="4040274" cy="2796363"/>
          </a:xfrm>
          <a:prstGeom prst="rect">
            <a:avLst/>
          </a:prstGeom>
          <a:solidFill>
            <a:srgbClr val="FF77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Helvetica" charset="0"/>
                <a:ea typeface="Helvetica" charset="0"/>
                <a:cs typeface="Helvetica" charset="0"/>
              </a:rPr>
              <a:t>What does “low quality schooling” </a:t>
            </a:r>
            <a:r>
              <a:rPr lang="en-US" sz="2800" b="1" u="sng" dirty="0" smtClean="0">
                <a:latin typeface="Helvetica" charset="0"/>
                <a:ea typeface="Helvetica" charset="0"/>
                <a:cs typeface="Helvetica" charset="0"/>
              </a:rPr>
              <a:t>actually</a:t>
            </a:r>
            <a:r>
              <a:rPr lang="en-US" sz="2800" b="1" dirty="0" smtClean="0">
                <a:latin typeface="Helvetica" charset="0"/>
                <a:ea typeface="Helvetica" charset="0"/>
                <a:cs typeface="Helvetica" charset="0"/>
              </a:rPr>
              <a:t> look like?</a:t>
            </a:r>
            <a:endParaRPr lang="en-US" sz="2800" b="1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47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87936" y="414832"/>
            <a:ext cx="8178929" cy="228467"/>
          </a:xfrm>
        </p:spPr>
        <p:txBody>
          <a:bodyPr>
            <a:noAutofit/>
          </a:bodyPr>
          <a:lstStyle/>
          <a:p>
            <a:r>
              <a:rPr lang="en-US" sz="3600" dirty="0">
                <a:latin typeface="Helvetica" charset="0"/>
                <a:ea typeface="Helvetica" charset="0"/>
                <a:cs typeface="Helvetica" charset="0"/>
              </a:rPr>
              <a:t>Language of instruction</a:t>
            </a:r>
          </a:p>
        </p:txBody>
      </p:sp>
      <p:graphicFrame>
        <p:nvGraphicFramePr>
          <p:cNvPr id="6" name="Chart 5"/>
          <p:cNvGraphicFramePr/>
          <p:nvPr>
            <p:extLst/>
          </p:nvPr>
        </p:nvGraphicFramePr>
        <p:xfrm>
          <a:off x="478411" y="1777285"/>
          <a:ext cx="8188454" cy="3397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596900" y="5204308"/>
            <a:ext cx="806044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b="1" dirty="0">
                <a:latin typeface="Helvetica" charset="0"/>
              </a:rPr>
              <a:t>Fig. 1 </a:t>
            </a:r>
            <a:r>
              <a:rPr lang="en-US" sz="1350" dirty="0">
                <a:latin typeface="Helvetica" charset="0"/>
              </a:rPr>
              <a:t>Breakdown of the language of learning, teaching and assessment by grade—Annual National</a:t>
            </a:r>
          </a:p>
          <a:p>
            <a:r>
              <a:rPr lang="en-US" sz="1350" dirty="0">
                <a:latin typeface="Helvetica" charset="0"/>
              </a:rPr>
              <a:t>Assessment (ANA) 2013 various grades (n = 7,630,240) (Pretorius &amp; Spaull, 2016)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55307" y="1185959"/>
            <a:ext cx="4710022" cy="5078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More than 70% of SA children learn to read in an African language before switching </a:t>
            </a:r>
            <a:r>
              <a:rPr lang="en-US" sz="1350"/>
              <a:t>to English in Grade 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26080" y="6400800"/>
            <a:ext cx="2443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Pretorius &amp; Spaull,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87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category"/>
        </p:bldSub>
      </p:bldGraphic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128592" y="484640"/>
          <a:ext cx="8601075" cy="5687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Pentagon 8"/>
          <p:cNvSpPr/>
          <p:nvPr/>
        </p:nvSpPr>
        <p:spPr>
          <a:xfrm rot="20129767">
            <a:off x="2781315" y="2016434"/>
            <a:ext cx="1743221" cy="530742"/>
          </a:xfrm>
          <a:prstGeom prst="homePlate">
            <a:avLst>
              <a:gd name="adj" fmla="val 4901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1,4 year </a:t>
            </a:r>
            <a:r>
              <a:rPr lang="en-US" sz="1200" dirty="0"/>
              <a:t>improvement</a:t>
            </a:r>
          </a:p>
        </p:txBody>
      </p:sp>
      <p:sp>
        <p:nvSpPr>
          <p:cNvPr id="10" name="Pentagon 9"/>
          <p:cNvSpPr/>
          <p:nvPr/>
        </p:nvSpPr>
        <p:spPr>
          <a:xfrm>
            <a:off x="5617829" y="1751063"/>
            <a:ext cx="1210669" cy="530742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NO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improvement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28496" y="6488668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Mullis et al. 2017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8754" y="6315075"/>
            <a:ext cx="506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Can be difficult to </a:t>
            </a:r>
            <a:r>
              <a:rPr lang="en-US">
                <a:solidFill>
                  <a:srgbClr val="FF0000"/>
                </a:solidFill>
              </a:rPr>
              <a:t>interpret what these scores mean</a:t>
            </a:r>
          </a:p>
        </p:txBody>
      </p:sp>
    </p:spTree>
    <p:extLst>
      <p:ext uri="{BB962C8B-B14F-4D97-AF65-F5344CB8AC3E}">
        <p14:creationId xmlns:p14="http://schemas.microsoft.com/office/powerpoint/2010/main" val="13124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  <p:bldP spid="9" grpId="0" animBg="1"/>
      <p:bldP spid="10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128592" y="484640"/>
          <a:ext cx="9015411" cy="5687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Pentagon 8"/>
          <p:cNvSpPr/>
          <p:nvPr/>
        </p:nvSpPr>
        <p:spPr>
          <a:xfrm rot="20129767">
            <a:off x="2651724" y="2016437"/>
            <a:ext cx="1743221" cy="530742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1,4 year </a:t>
            </a:r>
            <a:r>
              <a:rPr lang="en-US" sz="1200" dirty="0"/>
              <a:t>improvement</a:t>
            </a:r>
          </a:p>
        </p:txBody>
      </p:sp>
      <p:sp>
        <p:nvSpPr>
          <p:cNvPr id="10" name="Pentagon 9"/>
          <p:cNvSpPr/>
          <p:nvPr/>
        </p:nvSpPr>
        <p:spPr>
          <a:xfrm>
            <a:off x="5347298" y="1751066"/>
            <a:ext cx="1210669" cy="530742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NO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improvement</a:t>
            </a:r>
          </a:p>
        </p:txBody>
      </p:sp>
      <p:sp>
        <p:nvSpPr>
          <p:cNvPr id="5" name="Oval 4"/>
          <p:cNvSpPr/>
          <p:nvPr/>
        </p:nvSpPr>
        <p:spPr>
          <a:xfrm>
            <a:off x="971550" y="4387326"/>
            <a:ext cx="7900988" cy="1943108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28496" y="6488668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Mullis et al. </a:t>
            </a:r>
            <a:r>
              <a:rPr lang="en-US" i="1"/>
              <a:t>2017</a:t>
            </a:r>
            <a:endParaRPr lang="en-US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428752" y="6315075"/>
            <a:ext cx="60919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8EFA00"/>
                </a:solidFill>
              </a:rPr>
              <a:t>% reaching the PIRLS Low International Benchmark</a:t>
            </a:r>
          </a:p>
        </p:txBody>
      </p:sp>
    </p:spTree>
    <p:extLst>
      <p:ext uri="{BB962C8B-B14F-4D97-AF65-F5344CB8AC3E}">
        <p14:creationId xmlns:p14="http://schemas.microsoft.com/office/powerpoint/2010/main" val="319210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5654810" cy="132556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Putting things in context</a:t>
            </a:r>
            <a:r>
              <a:rPr lang="mr-IN" b="1" dirty="0" smtClean="0">
                <a:solidFill>
                  <a:srgbClr val="92D050"/>
                </a:solidFill>
              </a:rPr>
              <a:t>…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100" b="1" dirty="0"/>
              <a:t>PIRLS 2016 Low International Benchmark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3" y="2137330"/>
            <a:ext cx="4543425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If a learner can reach the PIRLS Low International Benchmark then they can </a:t>
            </a:r>
          </a:p>
          <a:p>
            <a:endParaRPr lang="en-US" sz="1100" dirty="0"/>
          </a:p>
          <a:p>
            <a:pPr algn="just"/>
            <a:r>
              <a:rPr lang="en-US" dirty="0" smtClean="0"/>
              <a:t>“</a:t>
            </a:r>
            <a:r>
              <a:rPr lang="en-US" i="1" dirty="0"/>
              <a:t>locate and retrieve explicitly stated information, actions or ideas; </a:t>
            </a:r>
            <a:endParaRPr lang="en-US" i="1" dirty="0" smtClean="0"/>
          </a:p>
          <a:p>
            <a:pPr algn="just"/>
            <a:r>
              <a:rPr lang="en-US" i="1" dirty="0" smtClean="0"/>
              <a:t>make </a:t>
            </a:r>
            <a:r>
              <a:rPr lang="en-US" i="1" dirty="0"/>
              <a:t>straightforward inferences about events and reasons for actions; or </a:t>
            </a:r>
            <a:endParaRPr lang="en-US" i="1" dirty="0" smtClean="0"/>
          </a:p>
          <a:p>
            <a:pPr algn="just"/>
            <a:r>
              <a:rPr lang="en-US" i="1" dirty="0" smtClean="0"/>
              <a:t>begin </a:t>
            </a:r>
            <a:r>
              <a:rPr lang="en-US" i="1" dirty="0"/>
              <a:t>to interpret story events and central ideas</a:t>
            </a:r>
            <a:r>
              <a:rPr lang="en-US" dirty="0"/>
              <a:t>” (Mullis et al, 2017; p.53). </a:t>
            </a:r>
            <a:endParaRPr lang="en-US" dirty="0" smtClean="0"/>
          </a:p>
          <a:p>
            <a:pPr marL="0" indent="0" algn="just">
              <a:buNone/>
            </a:pPr>
            <a:endParaRPr lang="en-US" dirty="0" smtClean="0"/>
          </a:p>
          <a:p>
            <a:pPr lvl="1" algn="just"/>
            <a:r>
              <a:rPr lang="en-US" sz="2800" b="1" dirty="0"/>
              <a:t>South Africa:		</a:t>
            </a:r>
            <a:r>
              <a:rPr lang="en-US" sz="4200" b="1" dirty="0">
                <a:solidFill>
                  <a:srgbClr val="FF0000"/>
                </a:solidFill>
              </a:rPr>
              <a:t>22%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28494" y="6488668"/>
            <a:ext cx="2315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Mullis et al. 2017, p.55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229" y="3468688"/>
            <a:ext cx="2169125" cy="2828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463" y="1200354"/>
            <a:ext cx="2205427" cy="198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7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77887"/>
          </a:xfrm>
        </p:spPr>
        <p:txBody>
          <a:bodyPr/>
          <a:lstStyle/>
          <a:p>
            <a:r>
              <a:rPr lang="en-US" dirty="0" smtClean="0"/>
              <a:t>SA PIRLS 2016 results in context 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471488" y="1543050"/>
          <a:ext cx="7886700" cy="53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28496" y="6488668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Mullis et al. 2017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5386392" y="2443167"/>
            <a:ext cx="600075" cy="5286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212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5" y="819971"/>
            <a:ext cx="4243387" cy="5549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378" y="742953"/>
            <a:ext cx="4294451" cy="5626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828496" y="6488668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Mullis et al. 2017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00327" y="200025"/>
            <a:ext cx="4333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Released passage from PIRLS Literacy 2016</a:t>
            </a:r>
          </a:p>
        </p:txBody>
      </p:sp>
      <p:sp>
        <p:nvSpPr>
          <p:cNvPr id="2" name="Oval 1"/>
          <p:cNvSpPr/>
          <p:nvPr/>
        </p:nvSpPr>
        <p:spPr>
          <a:xfrm>
            <a:off x="7258054" y="1214438"/>
            <a:ext cx="728663" cy="685800"/>
          </a:xfrm>
          <a:prstGeom prst="ellipse">
            <a:avLst/>
          </a:prstGeom>
          <a:solidFill>
            <a:srgbClr val="FF7E79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40%</a:t>
            </a:r>
          </a:p>
        </p:txBody>
      </p:sp>
      <p:sp>
        <p:nvSpPr>
          <p:cNvPr id="10" name="Oval 9"/>
          <p:cNvSpPr/>
          <p:nvPr/>
        </p:nvSpPr>
        <p:spPr>
          <a:xfrm>
            <a:off x="7258053" y="2724150"/>
            <a:ext cx="728663" cy="685800"/>
          </a:xfrm>
          <a:prstGeom prst="ellipse">
            <a:avLst/>
          </a:prstGeom>
          <a:solidFill>
            <a:srgbClr val="FF7E79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40%</a:t>
            </a:r>
          </a:p>
        </p:txBody>
      </p:sp>
      <p:sp>
        <p:nvSpPr>
          <p:cNvPr id="11" name="Oval 10"/>
          <p:cNvSpPr/>
          <p:nvPr/>
        </p:nvSpPr>
        <p:spPr>
          <a:xfrm>
            <a:off x="7258053" y="4081463"/>
            <a:ext cx="728663" cy="685800"/>
          </a:xfrm>
          <a:prstGeom prst="ellipse">
            <a:avLst/>
          </a:prstGeom>
          <a:solidFill>
            <a:srgbClr val="FF7E79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32%</a:t>
            </a:r>
          </a:p>
        </p:txBody>
      </p:sp>
      <p:sp>
        <p:nvSpPr>
          <p:cNvPr id="12" name="Oval 11"/>
          <p:cNvSpPr/>
          <p:nvPr/>
        </p:nvSpPr>
        <p:spPr>
          <a:xfrm>
            <a:off x="7258053" y="41791"/>
            <a:ext cx="728663" cy="685800"/>
          </a:xfrm>
          <a:prstGeom prst="ellipse">
            <a:avLst/>
          </a:prstGeom>
          <a:solidFill>
            <a:srgbClr val="FF7E79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SA Gr4</a:t>
            </a:r>
          </a:p>
        </p:txBody>
      </p:sp>
    </p:spTree>
    <p:extLst>
      <p:ext uri="{BB962C8B-B14F-4D97-AF65-F5344CB8AC3E}">
        <p14:creationId xmlns:p14="http://schemas.microsoft.com/office/powerpoint/2010/main" val="1254027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5" y="819971"/>
            <a:ext cx="4243387" cy="5549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378" y="742953"/>
            <a:ext cx="4294451" cy="5626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4592377" y="2016129"/>
          <a:ext cx="4294451" cy="4352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28496" y="6488668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Mullis et al. 2017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00327" y="200025"/>
            <a:ext cx="4333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Released passage from PIRLS Literacy 2016</a:t>
            </a:r>
          </a:p>
        </p:txBody>
      </p:sp>
      <p:sp>
        <p:nvSpPr>
          <p:cNvPr id="10" name="Oval 9"/>
          <p:cNvSpPr/>
          <p:nvPr/>
        </p:nvSpPr>
        <p:spPr>
          <a:xfrm>
            <a:off x="7258054" y="1214438"/>
            <a:ext cx="728663" cy="685800"/>
          </a:xfrm>
          <a:prstGeom prst="ellipse">
            <a:avLst/>
          </a:prstGeom>
          <a:solidFill>
            <a:srgbClr val="FF7E79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40%</a:t>
            </a:r>
          </a:p>
        </p:txBody>
      </p:sp>
      <p:sp>
        <p:nvSpPr>
          <p:cNvPr id="11" name="Oval 10"/>
          <p:cNvSpPr/>
          <p:nvPr/>
        </p:nvSpPr>
        <p:spPr>
          <a:xfrm>
            <a:off x="7258053" y="41791"/>
            <a:ext cx="728663" cy="685800"/>
          </a:xfrm>
          <a:prstGeom prst="ellipse">
            <a:avLst/>
          </a:prstGeom>
          <a:solidFill>
            <a:srgbClr val="FF7E79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SA Gr4</a:t>
            </a:r>
          </a:p>
        </p:txBody>
      </p:sp>
    </p:spTree>
    <p:extLst>
      <p:ext uri="{BB962C8B-B14F-4D97-AF65-F5344CB8AC3E}">
        <p14:creationId xmlns:p14="http://schemas.microsoft.com/office/powerpoint/2010/main" val="104117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12" y="1214438"/>
            <a:ext cx="7615238" cy="56435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5646" y="309178"/>
            <a:ext cx="8462766" cy="7386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% of learners per school reading at a basic level in PIRLS 2016</a:t>
            </a:r>
          </a:p>
          <a:p>
            <a:pPr algn="ctr"/>
            <a:r>
              <a:rPr lang="en-US" dirty="0"/>
              <a:t>By school socioeconomic status (</a:t>
            </a:r>
            <a:r>
              <a:rPr lang="en-US" dirty="0" err="1"/>
              <a:t>avg</a:t>
            </a:r>
            <a:r>
              <a:rPr lang="en-US" dirty="0"/>
              <a:t> student asset wealth)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0680" y="5786442"/>
            <a:ext cx="880369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Richest</a:t>
            </a:r>
          </a:p>
          <a:p>
            <a:r>
              <a:rPr lang="en-US" dirty="0"/>
              <a:t>schools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8005" y="5786442"/>
            <a:ext cx="899029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/>
              <a:t>Poorest</a:t>
            </a:r>
            <a:endParaRPr lang="en-US" dirty="0"/>
          </a:p>
          <a:p>
            <a:r>
              <a:rPr lang="en-US" dirty="0"/>
              <a:t>schools</a:t>
            </a:r>
          </a:p>
        </p:txBody>
      </p:sp>
      <p:sp>
        <p:nvSpPr>
          <p:cNvPr id="8" name="Oval 7"/>
          <p:cNvSpPr/>
          <p:nvPr/>
        </p:nvSpPr>
        <p:spPr>
          <a:xfrm rot="663457">
            <a:off x="6929439" y="1343025"/>
            <a:ext cx="1357312" cy="1385888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/>
          <p:cNvSpPr/>
          <p:nvPr/>
        </p:nvSpPr>
        <p:spPr>
          <a:xfrm rot="165828">
            <a:off x="2054553" y="1217083"/>
            <a:ext cx="4729162" cy="1168397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charset="0"/>
              <a:buChar char="•"/>
            </a:pPr>
            <a:endParaRPr lang="en-US" sz="1600" dirty="0">
              <a:solidFill>
                <a:schemeClr val="tx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Only 20 of 293 schools where 70%+ learners in the class learn to read at a basic level.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All are from the wealthiest decile. 14 of the 20 are from the wealthiest 3% of schools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44923" y="6516615"/>
            <a:ext cx="2443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Spaull </a:t>
            </a:r>
            <a:r>
              <a:rPr lang="en-US" i="1" smtClean="0"/>
              <a:t>&amp; Pretorius, 2018</a:t>
            </a:r>
            <a:endParaRPr lang="en-US" i="1"/>
          </a:p>
        </p:txBody>
      </p:sp>
    </p:spTree>
    <p:extLst>
      <p:ext uri="{BB962C8B-B14F-4D97-AF65-F5344CB8AC3E}">
        <p14:creationId xmlns:p14="http://schemas.microsoft.com/office/powerpoint/2010/main" val="136056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52"/>
          <a:stretch/>
        </p:blipFill>
        <p:spPr>
          <a:xfrm>
            <a:off x="103882" y="3717491"/>
            <a:ext cx="8997193" cy="28288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55334" y="6514560"/>
            <a:ext cx="3871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Source: SA </a:t>
            </a:r>
            <a:r>
              <a:rPr lang="en-US" i="1"/>
              <a:t>PIRLS Literacy 2016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2336" y="483842"/>
            <a:ext cx="332841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FF0000"/>
                </a:solidFill>
              </a:rPr>
              <a:t>78%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3967883" y="722369"/>
            <a:ext cx="47183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of South African Gr4 learners cannot read for meaning in any language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03" b="44197"/>
          <a:stretch/>
        </p:blipFill>
        <p:spPr>
          <a:xfrm>
            <a:off x="103883" y="2345890"/>
            <a:ext cx="8997193" cy="137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36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6566" y="0"/>
            <a:ext cx="5490364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81231" y="1302128"/>
            <a:ext cx="423577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charset="0"/>
              <a:buChar char="•"/>
            </a:pPr>
            <a:r>
              <a:rPr lang="en-US" sz="3200" dirty="0"/>
              <a:t>In 2016 </a:t>
            </a:r>
            <a:r>
              <a:rPr lang="en-US" sz="3200" b="1" dirty="0">
                <a:solidFill>
                  <a:srgbClr val="FF0000"/>
                </a:solidFill>
              </a:rPr>
              <a:t>SA came last </a:t>
            </a:r>
            <a:r>
              <a:rPr lang="en-US" sz="3200" dirty="0"/>
              <a:t>of the 50 countries that participated. </a:t>
            </a:r>
          </a:p>
          <a:p>
            <a:endParaRPr lang="en-US" sz="3200" dirty="0"/>
          </a:p>
          <a:p>
            <a:pPr marL="571500" indent="-571500">
              <a:buFont typeface="Arial" charset="0"/>
              <a:buChar char="•"/>
            </a:pPr>
            <a:r>
              <a:rPr lang="en-US" sz="3200" b="1" dirty="0">
                <a:solidFill>
                  <a:srgbClr val="FF0000"/>
                </a:solidFill>
              </a:rPr>
              <a:t>No improvement </a:t>
            </a:r>
            <a:r>
              <a:rPr lang="en-US" sz="3200" dirty="0"/>
              <a:t>in reading outcomes between 2011 and 2016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1523999" y="6277494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Source</a:t>
            </a:r>
            <a:r>
              <a:rPr lang="en-US" i="1"/>
              <a:t>: PIRLS 2016 report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4173799" y="6096000"/>
            <a:ext cx="266726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110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533489062"/>
              </p:ext>
            </p:extLst>
          </p:nvPr>
        </p:nvGraphicFramePr>
        <p:xfrm>
          <a:off x="627077" y="2155371"/>
          <a:ext cx="7798466" cy="4389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char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53" y="1474787"/>
            <a:ext cx="7797590" cy="680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49753" y="455507"/>
            <a:ext cx="7543800" cy="819607"/>
          </a:xfrm>
          <a:prstGeom prst="rect">
            <a:avLst/>
          </a:prstGeom>
          <a:solidFill>
            <a:srgbClr val="FFED00"/>
          </a:solidFill>
        </p:spPr>
        <p:txBody>
          <a:bodyPr wrap="square" lIns="144000" tIns="180000" rIns="108000" bIns="144000" rtlCol="0">
            <a:spAutoFit/>
          </a:bodyPr>
          <a:lstStyle/>
          <a:p>
            <a:pPr algn="ctr"/>
            <a:r>
              <a:rPr lang="en-US" sz="3200" b="1" dirty="0" smtClean="0"/>
              <a:t>How does this differ by school wealth?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04031" y="6390724"/>
            <a:ext cx="4635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Spaull &amp; Pretorius (2018) Falling at </a:t>
            </a:r>
            <a:r>
              <a:rPr lang="en-US" sz="1400" smtClean="0"/>
              <a:t>the first </a:t>
            </a:r>
            <a:r>
              <a:rPr lang="en-US" sz="1400" dirty="0"/>
              <a:t>h</a:t>
            </a:r>
            <a:r>
              <a:rPr lang="en-US" sz="1400" smtClean="0"/>
              <a:t>urdle</a:t>
            </a:r>
            <a:r>
              <a:rPr lang="en-US" sz="1400" dirty="0" smtClean="0"/>
              <a:t>. Springer. </a:t>
            </a:r>
            <a:endParaRPr lang="en-US" sz="14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88009" y="3024428"/>
            <a:ext cx="4065623" cy="1325563"/>
          </a:xfrm>
        </p:spPr>
        <p:txBody>
          <a:bodyPr>
            <a:noAutofit/>
          </a:bodyPr>
          <a:lstStyle/>
          <a:p>
            <a:r>
              <a:rPr lang="en-US" sz="16600" b="1" dirty="0" smtClean="0">
                <a:solidFill>
                  <a:srgbClr val="FF0000"/>
                </a:solidFill>
              </a:rPr>
              <a:t>78%</a:t>
            </a:r>
            <a:endParaRPr lang="en-US" sz="1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6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"/>
        </p:bldSub>
      </p:bldGraphic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03675" y="6257743"/>
            <a:ext cx="323309" cy="389083"/>
          </a:xfrm>
          <a:prstGeom prst="rect">
            <a:avLst/>
          </a:prstGeom>
        </p:spPr>
        <p:txBody>
          <a:bodyPr/>
          <a:lstStyle/>
          <a:p>
            <a:fld id="{FCEE2C88-6C8F-484D-AF69-578F576B1F44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8411" y="625852"/>
            <a:ext cx="8178929" cy="70917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400" b="1" dirty="0">
                <a:latin typeface="Helvetica" charset="0"/>
                <a:ea typeface="Helvetica" charset="0"/>
                <a:cs typeface="Helvetica" charset="0"/>
              </a:rPr>
              <a:t>NEEDU 2013: Can students read in English in Grade 5?</a:t>
            </a:r>
          </a:p>
        </p:txBody>
      </p:sp>
      <p:pic>
        <p:nvPicPr>
          <p:cNvPr id="10" name="Picture 9" descr="Macintosh HD:Users:Spaull:Dropbox:Journal articles:2015 NEEDU reading Gr5:Kim - READING STUDY (1):Graphs and tables:Fig3-Hist &amp; kdensities WCPM A1 + NEEDU (18 June 2015).t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56" y="1771706"/>
            <a:ext cx="5725668" cy="3722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 10"/>
          <p:cNvGrpSpPr/>
          <p:nvPr/>
        </p:nvGrpSpPr>
        <p:grpSpPr>
          <a:xfrm>
            <a:off x="6173700" y="1645715"/>
            <a:ext cx="2493165" cy="3537813"/>
            <a:chOff x="8372105" y="2329963"/>
            <a:chExt cx="2596986" cy="3751080"/>
          </a:xfrm>
        </p:grpSpPr>
        <p:sp>
          <p:nvSpPr>
            <p:cNvPr id="12" name="Rectangle 11"/>
            <p:cNvSpPr/>
            <p:nvPr/>
          </p:nvSpPr>
          <p:spPr>
            <a:xfrm>
              <a:off x="8467023" y="2475095"/>
              <a:ext cx="2425055" cy="36059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GB" sz="1600" dirty="0"/>
                <a:t>“We found that South African Grade 5 second language learners from rural areas in South Africa had essentially the same distribution as </a:t>
              </a:r>
              <a:r>
                <a:rPr lang="en-GB" sz="1600" b="1" dirty="0"/>
                <a:t>Grade 1 second language learners in Florida (U.S) </a:t>
              </a:r>
              <a:r>
                <a:rPr lang="en-GB" sz="1600" dirty="0"/>
                <a:t>They “cannot communicate meaning orally in English and demonstrate very little understanding in English”. </a:t>
              </a:r>
            </a:p>
            <a:p>
              <a:pPr algn="just"/>
              <a:endParaRPr lang="en-GB" sz="1100" b="1" dirty="0">
                <a:latin typeface="Times New Roman" panose="02020603050405020304" pitchFamily="18" charset="0"/>
                <a:ea typeface="MS Mincho"/>
              </a:endParaRPr>
            </a:p>
            <a:p>
              <a:pPr algn="just"/>
              <a:r>
                <a:rPr lang="en-US" sz="1200" b="1" dirty="0">
                  <a:latin typeface="Times New Roman" panose="02020603050405020304" pitchFamily="18" charset="0"/>
                  <a:ea typeface="MS Mincho"/>
                </a:rPr>
                <a:t>Draper &amp; Spaull (2015)</a:t>
              </a:r>
              <a:endParaRPr lang="en-US" sz="1200" b="1" dirty="0"/>
            </a:p>
            <a:p>
              <a:pPr algn="just"/>
              <a:endParaRPr lang="en-GB" sz="1600" dirty="0"/>
            </a:p>
            <a:p>
              <a:pPr algn="just"/>
              <a:endParaRPr lang="en-ZA" sz="1600" dirty="0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8372105" y="2329963"/>
              <a:ext cx="2596986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9949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9-22 at 7.49.4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202"/>
            <a:ext cx="9144000" cy="619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98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latin typeface="Calibri"/>
              <a:cs typeface="Calibri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  <a:cs typeface="Calibri"/>
              </a:rPr>
              <a:t>What does this look like in reality?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63554" y="1932325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Many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1283" y="1924661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years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22569" y="1924661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8186" y="1935477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Leopard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5155" y="1935477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55679" y="1938629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0917" y="1941462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creature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33012" y="1924661"/>
            <a:ext cx="601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39353" y="192917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87130" y="1924661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spots.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3554" y="2443241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21501" y="2435577"/>
            <a:ext cx="56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day,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28958" y="243557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54577" y="2446393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57181" y="2452378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relaxing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62070" y="2449545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57307" y="2452378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55424" y="2452378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5745" y="245237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19406" y="2455734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24211" y="2449545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thorn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9334" y="2873272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tree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21878" y="2873272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89790" y="2873272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Zebra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09721" y="2873272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walked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987959" y="2873272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past.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4301" y="3889572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Many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92030" y="3881908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years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213316" y="3881908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738933" y="3892724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Leopard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695902" y="3892724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246426" y="3895876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41664" y="3898709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creature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23759" y="3881908"/>
            <a:ext cx="601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130100" y="388642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677877" y="3881908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spots.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54301" y="440048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412248" y="4392824"/>
            <a:ext cx="56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day,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319705" y="4392824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845324" y="4403640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447928" y="4409625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relaxing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352817" y="440679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648054" y="4409625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146171" y="4409625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shade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936492" y="4409625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of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410153" y="4412981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714958" y="440679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thorn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40081" y="4830519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tree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612625" y="4830519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380537" y="4830519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Zebra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100468" y="483051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walked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978706" y="4830519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past.</a:t>
            </a:r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654301" y="3624179"/>
            <a:ext cx="7700201" cy="33423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1501282" y="6139417"/>
            <a:ext cx="76396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Draper, K., and Spaull, S. (2015). Examining oral reading fluency among grade 5 rural English Second Language (ESL) learners in South Africa: Analysis of NEEDU 2013. South African Journal of Childhood Education 5(2) pp.44-77.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619306" y="1994069"/>
            <a:ext cx="1521589" cy="58477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Recommended rate at Gr5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593707" y="3898710"/>
            <a:ext cx="1521589" cy="10772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40% of SA rural Gr5 learners  (&lt;40WCPM) WCPM</a:t>
            </a:r>
          </a:p>
        </p:txBody>
      </p:sp>
    </p:spTree>
    <p:extLst>
      <p:ext uri="{BB962C8B-B14F-4D97-AF65-F5344CB8AC3E}">
        <p14:creationId xmlns:p14="http://schemas.microsoft.com/office/powerpoint/2010/main" val="99687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92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3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8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76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32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368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414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506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552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59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644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736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782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82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874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966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1012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1058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1104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1196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196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346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496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646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796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946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1096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1246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1396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1546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1696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1846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1996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2146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2296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2446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2596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2746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2896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3046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3196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3346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3496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3646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3796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89"/>
          <p:cNvGrpSpPr>
            <a:grpSpLocks/>
          </p:cNvGrpSpPr>
          <p:nvPr/>
        </p:nvGrpSpPr>
        <p:grpSpPr bwMode="auto">
          <a:xfrm>
            <a:off x="1274763" y="415925"/>
            <a:ext cx="2576512" cy="6230938"/>
            <a:chOff x="56286" y="168437"/>
            <a:chExt cx="2576098" cy="6436236"/>
          </a:xfrm>
        </p:grpSpPr>
        <p:grpSp>
          <p:nvGrpSpPr>
            <p:cNvPr id="33850" name="Group 88"/>
            <p:cNvGrpSpPr>
              <a:grpSpLocks/>
            </p:cNvGrpSpPr>
            <p:nvPr/>
          </p:nvGrpSpPr>
          <p:grpSpPr bwMode="auto">
            <a:xfrm>
              <a:off x="56286" y="168437"/>
              <a:ext cx="2576098" cy="6436236"/>
              <a:chOff x="56286" y="168437"/>
              <a:chExt cx="2576098" cy="6436237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56286" y="168437"/>
                <a:ext cx="2576098" cy="643623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ZA"/>
              </a:p>
            </p:txBody>
          </p:sp>
          <p:graphicFrame>
            <p:nvGraphicFramePr>
              <p:cNvPr id="70" name="Diagram 69"/>
              <p:cNvGraphicFramePr/>
              <p:nvPr>
                <p:extLst>
                  <p:ext uri="{D42A27DB-BD31-4B8C-83A1-F6EECF244321}">
                    <p14:modId xmlns:p14="http://schemas.microsoft.com/office/powerpoint/2010/main" val="1324039156"/>
                  </p:ext>
                </p:extLst>
              </p:nvPr>
            </p:nvGraphicFramePr>
            <p:xfrm>
              <a:off x="251520" y="547201"/>
              <a:ext cx="2232248" cy="589211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p:grpSp>
        <p:sp>
          <p:nvSpPr>
            <p:cNvPr id="68" name="TextBox 67"/>
            <p:cNvSpPr txBox="1"/>
            <p:nvPr/>
          </p:nvSpPr>
          <p:spPr>
            <a:xfrm>
              <a:off x="611822" y="188115"/>
              <a:ext cx="1584070" cy="3705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ZA" b="1">
                  <a:latin typeface="Calibri" panose="020F0502020204030204" pitchFamily="34" charset="0"/>
                  <a:ea typeface="+mn-ea"/>
                  <a:cs typeface="Arial" pitchFamily="34" charset="0"/>
                </a:rPr>
                <a:t>Labour Market</a:t>
              </a:r>
            </a:p>
          </p:txBody>
        </p:sp>
      </p:grpSp>
      <p:grpSp>
        <p:nvGrpSpPr>
          <p:cNvPr id="2" name="Group 106"/>
          <p:cNvGrpSpPr/>
          <p:nvPr/>
        </p:nvGrpSpPr>
        <p:grpSpPr>
          <a:xfrm rot="16200000">
            <a:off x="1013269" y="3355710"/>
            <a:ext cx="6186690" cy="306778"/>
            <a:chOff x="918450" y="2901113"/>
            <a:chExt cx="6186690" cy="960838"/>
          </a:xfrm>
          <a:solidFill>
            <a:schemeClr val="bg1">
              <a:lumMod val="65000"/>
            </a:schemeClr>
          </a:solidFill>
        </p:grpSpPr>
        <p:sp>
          <p:nvSpPr>
            <p:cNvPr id="108" name="Freeform 107"/>
            <p:cNvSpPr/>
            <p:nvPr/>
          </p:nvSpPr>
          <p:spPr>
            <a:xfrm>
              <a:off x="918450" y="2901116"/>
              <a:ext cx="1430464" cy="960835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15772" tIns="115772" rIns="115772" bIns="115772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600">
                  <a:solidFill>
                    <a:schemeClr val="tx1"/>
                  </a:solidFill>
                </a:rPr>
                <a:t>Attainment</a:t>
              </a:r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3261803" y="2901113"/>
              <a:ext cx="1601390" cy="960834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15772" tIns="115772" rIns="115772" bIns="115772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600">
                  <a:solidFill>
                    <a:schemeClr val="tx1"/>
                  </a:solidFill>
                </a:rPr>
                <a:t>Quality</a:t>
              </a:r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5503750" y="2901113"/>
              <a:ext cx="1601390" cy="960834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15772" tIns="115772" rIns="115772" bIns="115772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600">
                  <a:solidFill>
                    <a:schemeClr val="tx1"/>
                  </a:solidFill>
                </a:rPr>
                <a:t>Type</a:t>
              </a:r>
            </a:p>
          </p:txBody>
        </p:sp>
      </p:grpSp>
      <p:sp>
        <p:nvSpPr>
          <p:cNvPr id="3379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3F6FFBA-A380-0C44-A22E-3329F52657BD}" type="slidenum">
              <a:rPr lang="en-ZA" altLang="x-none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ZA" altLang="x-none" sz="1200">
              <a:solidFill>
                <a:srgbClr val="898989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135688" y="857250"/>
            <a:ext cx="2735262" cy="17367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/>
          </a:p>
        </p:txBody>
      </p:sp>
      <p:grpSp>
        <p:nvGrpSpPr>
          <p:cNvPr id="3" name="Group 117"/>
          <p:cNvGrpSpPr>
            <a:grpSpLocks/>
          </p:cNvGrpSpPr>
          <p:nvPr/>
        </p:nvGrpSpPr>
        <p:grpSpPr bwMode="auto">
          <a:xfrm>
            <a:off x="7229475" y="855663"/>
            <a:ext cx="1474788" cy="1400175"/>
            <a:chOff x="7229077" y="856066"/>
            <a:chExt cx="1475600" cy="1399948"/>
          </a:xfrm>
          <a:solidFill>
            <a:srgbClr val="92D050"/>
          </a:solidFill>
        </p:grpSpPr>
        <p:sp>
          <p:nvSpPr>
            <p:cNvPr id="13" name="Freeform 12"/>
            <p:cNvSpPr/>
            <p:nvPr/>
          </p:nvSpPr>
          <p:spPr>
            <a:xfrm rot="18252152">
              <a:off x="7391481" y="1046125"/>
              <a:ext cx="1093610" cy="1151572"/>
            </a:xfrm>
            <a:custGeom>
              <a:avLst/>
              <a:gdLst>
                <a:gd name="connsiteX0" fmla="*/ 1766901 w 2489279"/>
                <a:gd name="connsiteY0" fmla="*/ 396887 h 2489279"/>
                <a:gd name="connsiteX1" fmla="*/ 1960527 w 2489279"/>
                <a:gd name="connsiteY1" fmla="*/ 234406 h 2489279"/>
                <a:gd name="connsiteX2" fmla="*/ 2115212 w 2489279"/>
                <a:gd name="connsiteY2" fmla="*/ 364203 h 2489279"/>
                <a:gd name="connsiteX3" fmla="*/ 1988823 w 2489279"/>
                <a:gd name="connsiteY3" fmla="*/ 583102 h 2489279"/>
                <a:gd name="connsiteX4" fmla="*/ 2189640 w 2489279"/>
                <a:gd name="connsiteY4" fmla="*/ 930927 h 2489279"/>
                <a:gd name="connsiteX5" fmla="*/ 2442407 w 2489279"/>
                <a:gd name="connsiteY5" fmla="*/ 930920 h 2489279"/>
                <a:gd name="connsiteX6" fmla="*/ 2477471 w 2489279"/>
                <a:gd name="connsiteY6" fmla="*/ 1129779 h 2489279"/>
                <a:gd name="connsiteX7" fmla="*/ 2239946 w 2489279"/>
                <a:gd name="connsiteY7" fmla="*/ 1216224 h 2489279"/>
                <a:gd name="connsiteX8" fmla="*/ 2170203 w 2489279"/>
                <a:gd name="connsiteY8" fmla="*/ 1611756 h 2489279"/>
                <a:gd name="connsiteX9" fmla="*/ 2363838 w 2489279"/>
                <a:gd name="connsiteY9" fmla="*/ 1774226 h 2489279"/>
                <a:gd name="connsiteX10" fmla="*/ 2262874 w 2489279"/>
                <a:gd name="connsiteY10" fmla="*/ 1949100 h 2489279"/>
                <a:gd name="connsiteX11" fmla="*/ 2025353 w 2489279"/>
                <a:gd name="connsiteY11" fmla="*/ 1862643 h 2489279"/>
                <a:gd name="connsiteX12" fmla="*/ 1717684 w 2489279"/>
                <a:gd name="connsiteY12" fmla="*/ 2120808 h 2489279"/>
                <a:gd name="connsiteX13" fmla="*/ 1761583 w 2489279"/>
                <a:gd name="connsiteY13" fmla="*/ 2369733 h 2489279"/>
                <a:gd name="connsiteX14" fmla="*/ 1571834 w 2489279"/>
                <a:gd name="connsiteY14" fmla="*/ 2438796 h 2489279"/>
                <a:gd name="connsiteX15" fmla="*/ 1445456 w 2489279"/>
                <a:gd name="connsiteY15" fmla="*/ 2219890 h 2489279"/>
                <a:gd name="connsiteX16" fmla="*/ 1043823 w 2489279"/>
                <a:gd name="connsiteY16" fmla="*/ 2219890 h 2489279"/>
                <a:gd name="connsiteX17" fmla="*/ 917445 w 2489279"/>
                <a:gd name="connsiteY17" fmla="*/ 2438796 h 2489279"/>
                <a:gd name="connsiteX18" fmla="*/ 727696 w 2489279"/>
                <a:gd name="connsiteY18" fmla="*/ 2369733 h 2489279"/>
                <a:gd name="connsiteX19" fmla="*/ 771595 w 2489279"/>
                <a:gd name="connsiteY19" fmla="*/ 2120807 h 2489279"/>
                <a:gd name="connsiteX20" fmla="*/ 463926 w 2489279"/>
                <a:gd name="connsiteY20" fmla="*/ 1862642 h 2489279"/>
                <a:gd name="connsiteX21" fmla="*/ 226405 w 2489279"/>
                <a:gd name="connsiteY21" fmla="*/ 1949100 h 2489279"/>
                <a:gd name="connsiteX22" fmla="*/ 125441 w 2489279"/>
                <a:gd name="connsiteY22" fmla="*/ 1774226 h 2489279"/>
                <a:gd name="connsiteX23" fmla="*/ 319076 w 2489279"/>
                <a:gd name="connsiteY23" fmla="*/ 1611756 h 2489279"/>
                <a:gd name="connsiteX24" fmla="*/ 249333 w 2489279"/>
                <a:gd name="connsiteY24" fmla="*/ 1216224 h 2489279"/>
                <a:gd name="connsiteX25" fmla="*/ 11808 w 2489279"/>
                <a:gd name="connsiteY25" fmla="*/ 1129779 h 2489279"/>
                <a:gd name="connsiteX26" fmla="*/ 46872 w 2489279"/>
                <a:gd name="connsiteY26" fmla="*/ 930920 h 2489279"/>
                <a:gd name="connsiteX27" fmla="*/ 299639 w 2489279"/>
                <a:gd name="connsiteY27" fmla="*/ 930926 h 2489279"/>
                <a:gd name="connsiteX28" fmla="*/ 500456 w 2489279"/>
                <a:gd name="connsiteY28" fmla="*/ 583101 h 2489279"/>
                <a:gd name="connsiteX29" fmla="*/ 374067 w 2489279"/>
                <a:gd name="connsiteY29" fmla="*/ 364203 h 2489279"/>
                <a:gd name="connsiteX30" fmla="*/ 528752 w 2489279"/>
                <a:gd name="connsiteY30" fmla="*/ 234406 h 2489279"/>
                <a:gd name="connsiteX31" fmla="*/ 722378 w 2489279"/>
                <a:gd name="connsiteY31" fmla="*/ 396887 h 2489279"/>
                <a:gd name="connsiteX32" fmla="*/ 1099790 w 2489279"/>
                <a:gd name="connsiteY32" fmla="*/ 259520 h 2489279"/>
                <a:gd name="connsiteX33" fmla="*/ 1143676 w 2489279"/>
                <a:gd name="connsiteY33" fmla="*/ 10592 h 2489279"/>
                <a:gd name="connsiteX34" fmla="*/ 1345603 w 2489279"/>
                <a:gd name="connsiteY34" fmla="*/ 10592 h 2489279"/>
                <a:gd name="connsiteX35" fmla="*/ 1389489 w 2489279"/>
                <a:gd name="connsiteY35" fmla="*/ 259520 h 2489279"/>
                <a:gd name="connsiteX36" fmla="*/ 1766901 w 2489279"/>
                <a:gd name="connsiteY36" fmla="*/ 396887 h 248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89279" h="2489279">
                  <a:moveTo>
                    <a:pt x="1766901" y="396887"/>
                  </a:moveTo>
                  <a:lnTo>
                    <a:pt x="1960527" y="234406"/>
                  </a:lnTo>
                  <a:lnTo>
                    <a:pt x="2115212" y="364203"/>
                  </a:lnTo>
                  <a:lnTo>
                    <a:pt x="1988823" y="583102"/>
                  </a:lnTo>
                  <a:cubicBezTo>
                    <a:pt x="2078693" y="684199"/>
                    <a:pt x="2147022" y="802548"/>
                    <a:pt x="2189640" y="930927"/>
                  </a:cubicBezTo>
                  <a:lnTo>
                    <a:pt x="2442407" y="930920"/>
                  </a:lnTo>
                  <a:lnTo>
                    <a:pt x="2477471" y="1129779"/>
                  </a:lnTo>
                  <a:lnTo>
                    <a:pt x="2239946" y="1216224"/>
                  </a:lnTo>
                  <a:cubicBezTo>
                    <a:pt x="2243806" y="1351437"/>
                    <a:pt x="2220076" y="1486018"/>
                    <a:pt x="2170203" y="1611756"/>
                  </a:cubicBezTo>
                  <a:lnTo>
                    <a:pt x="2363838" y="1774226"/>
                  </a:lnTo>
                  <a:lnTo>
                    <a:pt x="2262874" y="1949100"/>
                  </a:lnTo>
                  <a:lnTo>
                    <a:pt x="2025353" y="1862643"/>
                  </a:lnTo>
                  <a:cubicBezTo>
                    <a:pt x="1941397" y="1968703"/>
                    <a:pt x="1836712" y="2056545"/>
                    <a:pt x="1717684" y="2120808"/>
                  </a:cubicBezTo>
                  <a:lnTo>
                    <a:pt x="1761583" y="2369733"/>
                  </a:lnTo>
                  <a:lnTo>
                    <a:pt x="1571834" y="2438796"/>
                  </a:lnTo>
                  <a:lnTo>
                    <a:pt x="1445456" y="2219890"/>
                  </a:lnTo>
                  <a:cubicBezTo>
                    <a:pt x="1312968" y="2247171"/>
                    <a:pt x="1176311" y="2247171"/>
                    <a:pt x="1043823" y="2219890"/>
                  </a:cubicBezTo>
                  <a:lnTo>
                    <a:pt x="917445" y="2438796"/>
                  </a:lnTo>
                  <a:lnTo>
                    <a:pt x="727696" y="2369733"/>
                  </a:lnTo>
                  <a:lnTo>
                    <a:pt x="771595" y="2120807"/>
                  </a:lnTo>
                  <a:cubicBezTo>
                    <a:pt x="652567" y="2056544"/>
                    <a:pt x="547882" y="1968702"/>
                    <a:pt x="463926" y="1862642"/>
                  </a:cubicBezTo>
                  <a:lnTo>
                    <a:pt x="226405" y="1949100"/>
                  </a:lnTo>
                  <a:lnTo>
                    <a:pt x="125441" y="1774226"/>
                  </a:lnTo>
                  <a:lnTo>
                    <a:pt x="319076" y="1611756"/>
                  </a:lnTo>
                  <a:cubicBezTo>
                    <a:pt x="269203" y="1486018"/>
                    <a:pt x="245473" y="1351437"/>
                    <a:pt x="249333" y="1216224"/>
                  </a:cubicBezTo>
                  <a:lnTo>
                    <a:pt x="11808" y="1129779"/>
                  </a:lnTo>
                  <a:lnTo>
                    <a:pt x="46872" y="930920"/>
                  </a:lnTo>
                  <a:lnTo>
                    <a:pt x="299639" y="930926"/>
                  </a:lnTo>
                  <a:cubicBezTo>
                    <a:pt x="342257" y="802548"/>
                    <a:pt x="410586" y="684199"/>
                    <a:pt x="500456" y="583101"/>
                  </a:cubicBezTo>
                  <a:lnTo>
                    <a:pt x="374067" y="364203"/>
                  </a:lnTo>
                  <a:lnTo>
                    <a:pt x="528752" y="234406"/>
                  </a:lnTo>
                  <a:lnTo>
                    <a:pt x="722378" y="396887"/>
                  </a:lnTo>
                  <a:cubicBezTo>
                    <a:pt x="837545" y="325938"/>
                    <a:pt x="965961" y="279198"/>
                    <a:pt x="1099790" y="259520"/>
                  </a:cubicBezTo>
                  <a:lnTo>
                    <a:pt x="1143676" y="10592"/>
                  </a:lnTo>
                  <a:lnTo>
                    <a:pt x="1345603" y="10592"/>
                  </a:lnTo>
                  <a:lnTo>
                    <a:pt x="1389489" y="259520"/>
                  </a:lnTo>
                  <a:cubicBezTo>
                    <a:pt x="1523318" y="279198"/>
                    <a:pt x="1651734" y="325937"/>
                    <a:pt x="1766901" y="396887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60146" tIns="642792" rIns="560146" bIns="686326" spcCol="1270" anchor="ctr"/>
            <a:lstStyle/>
            <a:p>
              <a:pPr algn="ctr" defTabSz="20891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4700"/>
            </a:p>
          </p:txBody>
        </p:sp>
        <p:sp>
          <p:nvSpPr>
            <p:cNvPr id="16" name="Circular Arrow 15"/>
            <p:cNvSpPr/>
            <p:nvPr/>
          </p:nvSpPr>
          <p:spPr>
            <a:xfrm rot="18252152">
              <a:off x="7266902" y="818240"/>
              <a:ext cx="1399948" cy="1475600"/>
            </a:xfrm>
            <a:prstGeom prst="circularArrow">
              <a:avLst>
                <a:gd name="adj1" fmla="val 4687"/>
                <a:gd name="adj2" fmla="val 299029"/>
                <a:gd name="adj3" fmla="val 2523572"/>
                <a:gd name="adj4" fmla="val 15845412"/>
                <a:gd name="adj5" fmla="val 5469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849" name="TextBox 19"/>
            <p:cNvSpPr txBox="1">
              <a:spLocks noChangeArrowheads="1"/>
            </p:cNvSpPr>
            <p:nvPr/>
          </p:nvSpPr>
          <p:spPr bwMode="auto">
            <a:xfrm>
              <a:off x="7549275" y="1417184"/>
              <a:ext cx="778181" cy="5846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ZA" altLang="x-none" sz="900" b="1">
                  <a:solidFill>
                    <a:schemeClr val="bg1"/>
                  </a:solidFill>
                </a:rPr>
                <a:t>High SES background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ZA" altLang="x-none" sz="900" b="1">
                  <a:solidFill>
                    <a:schemeClr val="bg1"/>
                  </a:solidFill>
                </a:rPr>
                <a:t>+</a:t>
              </a:r>
              <a:r>
                <a:rPr lang="en-ZA" altLang="x-none" sz="1400" b="1">
                  <a:solidFill>
                    <a:schemeClr val="bg1"/>
                  </a:solidFill>
                </a:rPr>
                <a:t>ECD</a:t>
              </a:r>
              <a:endParaRPr lang="en-ZA" altLang="x-none" sz="9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118"/>
          <p:cNvGrpSpPr>
            <a:grpSpLocks/>
          </p:cNvGrpSpPr>
          <p:nvPr/>
        </p:nvGrpSpPr>
        <p:grpSpPr bwMode="auto">
          <a:xfrm>
            <a:off x="6530975" y="1508125"/>
            <a:ext cx="1071563" cy="1016000"/>
            <a:chOff x="6531207" y="1507437"/>
            <a:chExt cx="1072116" cy="1017150"/>
          </a:xfrm>
          <a:solidFill>
            <a:srgbClr val="92D050"/>
          </a:solidFill>
        </p:grpSpPr>
        <p:sp>
          <p:nvSpPr>
            <p:cNvPr id="14" name="Freeform 13"/>
            <p:cNvSpPr/>
            <p:nvPr/>
          </p:nvSpPr>
          <p:spPr>
            <a:xfrm rot="18252152">
              <a:off x="6743797" y="1611000"/>
              <a:ext cx="794648" cy="838633"/>
            </a:xfrm>
            <a:custGeom>
              <a:avLst/>
              <a:gdLst>
                <a:gd name="connsiteX0" fmla="*/ 1354615 w 1810385"/>
                <a:gd name="connsiteY0" fmla="*/ 458525 h 1810385"/>
                <a:gd name="connsiteX1" fmla="*/ 1621708 w 1810385"/>
                <a:gd name="connsiteY1" fmla="*/ 378028 h 1810385"/>
                <a:gd name="connsiteX2" fmla="*/ 1719988 w 1810385"/>
                <a:gd name="connsiteY2" fmla="*/ 548254 h 1810385"/>
                <a:gd name="connsiteX3" fmla="*/ 1516730 w 1810385"/>
                <a:gd name="connsiteY3" fmla="*/ 739315 h 1810385"/>
                <a:gd name="connsiteX4" fmla="*/ 1516730 w 1810385"/>
                <a:gd name="connsiteY4" fmla="*/ 1071070 h 1810385"/>
                <a:gd name="connsiteX5" fmla="*/ 1719988 w 1810385"/>
                <a:gd name="connsiteY5" fmla="*/ 1262131 h 1810385"/>
                <a:gd name="connsiteX6" fmla="*/ 1621708 w 1810385"/>
                <a:gd name="connsiteY6" fmla="*/ 1432357 h 1810385"/>
                <a:gd name="connsiteX7" fmla="*/ 1354615 w 1810385"/>
                <a:gd name="connsiteY7" fmla="*/ 1351860 h 1810385"/>
                <a:gd name="connsiteX8" fmla="*/ 1067307 w 1810385"/>
                <a:gd name="connsiteY8" fmla="*/ 1517738 h 1810385"/>
                <a:gd name="connsiteX9" fmla="*/ 1003473 w 1810385"/>
                <a:gd name="connsiteY9" fmla="*/ 1789296 h 1810385"/>
                <a:gd name="connsiteX10" fmla="*/ 806912 w 1810385"/>
                <a:gd name="connsiteY10" fmla="*/ 1789296 h 1810385"/>
                <a:gd name="connsiteX11" fmla="*/ 743078 w 1810385"/>
                <a:gd name="connsiteY11" fmla="*/ 1517738 h 1810385"/>
                <a:gd name="connsiteX12" fmla="*/ 455770 w 1810385"/>
                <a:gd name="connsiteY12" fmla="*/ 1351860 h 1810385"/>
                <a:gd name="connsiteX13" fmla="*/ 188677 w 1810385"/>
                <a:gd name="connsiteY13" fmla="*/ 1432357 h 1810385"/>
                <a:gd name="connsiteX14" fmla="*/ 90397 w 1810385"/>
                <a:gd name="connsiteY14" fmla="*/ 1262131 h 1810385"/>
                <a:gd name="connsiteX15" fmla="*/ 293655 w 1810385"/>
                <a:gd name="connsiteY15" fmla="*/ 1071070 h 1810385"/>
                <a:gd name="connsiteX16" fmla="*/ 293655 w 1810385"/>
                <a:gd name="connsiteY16" fmla="*/ 739315 h 1810385"/>
                <a:gd name="connsiteX17" fmla="*/ 90397 w 1810385"/>
                <a:gd name="connsiteY17" fmla="*/ 548254 h 1810385"/>
                <a:gd name="connsiteX18" fmla="*/ 188677 w 1810385"/>
                <a:gd name="connsiteY18" fmla="*/ 378028 h 1810385"/>
                <a:gd name="connsiteX19" fmla="*/ 455770 w 1810385"/>
                <a:gd name="connsiteY19" fmla="*/ 458525 h 1810385"/>
                <a:gd name="connsiteX20" fmla="*/ 743078 w 1810385"/>
                <a:gd name="connsiteY20" fmla="*/ 292647 h 1810385"/>
                <a:gd name="connsiteX21" fmla="*/ 806912 w 1810385"/>
                <a:gd name="connsiteY21" fmla="*/ 21089 h 1810385"/>
                <a:gd name="connsiteX22" fmla="*/ 1003473 w 1810385"/>
                <a:gd name="connsiteY22" fmla="*/ 21089 h 1810385"/>
                <a:gd name="connsiteX23" fmla="*/ 1067307 w 1810385"/>
                <a:gd name="connsiteY23" fmla="*/ 292647 h 1810385"/>
                <a:gd name="connsiteX24" fmla="*/ 1354615 w 1810385"/>
                <a:gd name="connsiteY24" fmla="*/ 458525 h 181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10385" h="1810385">
                  <a:moveTo>
                    <a:pt x="1354615" y="458525"/>
                  </a:moveTo>
                  <a:lnTo>
                    <a:pt x="1621708" y="378028"/>
                  </a:lnTo>
                  <a:lnTo>
                    <a:pt x="1719988" y="548254"/>
                  </a:lnTo>
                  <a:lnTo>
                    <a:pt x="1516730" y="739315"/>
                  </a:lnTo>
                  <a:cubicBezTo>
                    <a:pt x="1546193" y="847937"/>
                    <a:pt x="1546193" y="962448"/>
                    <a:pt x="1516730" y="1071070"/>
                  </a:cubicBezTo>
                  <a:lnTo>
                    <a:pt x="1719988" y="1262131"/>
                  </a:lnTo>
                  <a:lnTo>
                    <a:pt x="1621708" y="1432357"/>
                  </a:lnTo>
                  <a:lnTo>
                    <a:pt x="1354615" y="1351860"/>
                  </a:lnTo>
                  <a:cubicBezTo>
                    <a:pt x="1275277" y="1431687"/>
                    <a:pt x="1176108" y="1488942"/>
                    <a:pt x="1067307" y="1517738"/>
                  </a:cubicBezTo>
                  <a:lnTo>
                    <a:pt x="1003473" y="1789296"/>
                  </a:lnTo>
                  <a:lnTo>
                    <a:pt x="806912" y="1789296"/>
                  </a:lnTo>
                  <a:lnTo>
                    <a:pt x="743078" y="1517738"/>
                  </a:lnTo>
                  <a:cubicBezTo>
                    <a:pt x="634276" y="1488943"/>
                    <a:pt x="535108" y="1431688"/>
                    <a:pt x="455770" y="1351860"/>
                  </a:cubicBezTo>
                  <a:lnTo>
                    <a:pt x="188677" y="1432357"/>
                  </a:lnTo>
                  <a:lnTo>
                    <a:pt x="90397" y="1262131"/>
                  </a:lnTo>
                  <a:lnTo>
                    <a:pt x="293655" y="1071070"/>
                  </a:lnTo>
                  <a:cubicBezTo>
                    <a:pt x="264192" y="962448"/>
                    <a:pt x="264192" y="847937"/>
                    <a:pt x="293655" y="739315"/>
                  </a:cubicBezTo>
                  <a:lnTo>
                    <a:pt x="90397" y="548254"/>
                  </a:lnTo>
                  <a:lnTo>
                    <a:pt x="188677" y="378028"/>
                  </a:lnTo>
                  <a:lnTo>
                    <a:pt x="455770" y="458525"/>
                  </a:lnTo>
                  <a:cubicBezTo>
                    <a:pt x="535108" y="378698"/>
                    <a:pt x="634277" y="321443"/>
                    <a:pt x="743078" y="292647"/>
                  </a:cubicBezTo>
                  <a:lnTo>
                    <a:pt x="806912" y="21089"/>
                  </a:lnTo>
                  <a:lnTo>
                    <a:pt x="1003473" y="21089"/>
                  </a:lnTo>
                  <a:lnTo>
                    <a:pt x="1067307" y="292647"/>
                  </a:lnTo>
                  <a:cubicBezTo>
                    <a:pt x="1176109" y="321442"/>
                    <a:pt x="1275277" y="378697"/>
                    <a:pt x="1354615" y="458525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91330" tIns="494085" rIns="491330" bIns="494085" spcCol="1270" anchor="ctr"/>
            <a:lstStyle/>
            <a:p>
              <a:pPr algn="ctr" defTabSz="12446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800"/>
            </a:p>
          </p:txBody>
        </p:sp>
        <p:sp>
          <p:nvSpPr>
            <p:cNvPr id="17" name="Shape 16"/>
            <p:cNvSpPr/>
            <p:nvPr/>
          </p:nvSpPr>
          <p:spPr>
            <a:xfrm rot="18252152">
              <a:off x="6558691" y="1479953"/>
              <a:ext cx="1017150" cy="1072116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846" name="TextBox 22"/>
            <p:cNvSpPr txBox="1">
              <a:spLocks noChangeArrowheads="1"/>
            </p:cNvSpPr>
            <p:nvPr/>
          </p:nvSpPr>
          <p:spPr bwMode="auto">
            <a:xfrm>
              <a:off x="6878805" y="1768548"/>
              <a:ext cx="562020" cy="52322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ZA" altLang="x-none" sz="700" b="1">
                  <a:solidFill>
                    <a:schemeClr val="bg1"/>
                  </a:solidFill>
                </a:rPr>
                <a:t>High quality primary school</a:t>
              </a:r>
            </a:p>
          </p:txBody>
        </p:sp>
      </p:grpSp>
      <p:grpSp>
        <p:nvGrpSpPr>
          <p:cNvPr id="6" name="Group 119"/>
          <p:cNvGrpSpPr>
            <a:grpSpLocks/>
          </p:cNvGrpSpPr>
          <p:nvPr/>
        </p:nvGrpSpPr>
        <p:grpSpPr bwMode="auto">
          <a:xfrm>
            <a:off x="6300788" y="800100"/>
            <a:ext cx="1155700" cy="1096963"/>
            <a:chOff x="6300826" y="800453"/>
            <a:chExt cx="1155957" cy="1096692"/>
          </a:xfrm>
          <a:solidFill>
            <a:srgbClr val="92D050"/>
          </a:solidFill>
        </p:grpSpPr>
        <p:sp>
          <p:nvSpPr>
            <p:cNvPr id="15" name="Freeform 14"/>
            <p:cNvSpPr/>
            <p:nvPr/>
          </p:nvSpPr>
          <p:spPr>
            <a:xfrm rot="18252152">
              <a:off x="6424109" y="835927"/>
              <a:ext cx="955439" cy="1005110"/>
            </a:xfrm>
            <a:custGeom>
              <a:avLst/>
              <a:gdLst>
                <a:gd name="connsiteX0" fmla="*/ 1327246 w 1773807"/>
                <a:gd name="connsiteY0" fmla="*/ 449260 h 1773807"/>
                <a:gd name="connsiteX1" fmla="*/ 1588942 w 1773807"/>
                <a:gd name="connsiteY1" fmla="*/ 370390 h 1773807"/>
                <a:gd name="connsiteX2" fmla="*/ 1685237 w 1773807"/>
                <a:gd name="connsiteY2" fmla="*/ 537177 h 1773807"/>
                <a:gd name="connsiteX3" fmla="*/ 1486085 w 1773807"/>
                <a:gd name="connsiteY3" fmla="*/ 724378 h 1773807"/>
                <a:gd name="connsiteX4" fmla="*/ 1486085 w 1773807"/>
                <a:gd name="connsiteY4" fmla="*/ 1049430 h 1773807"/>
                <a:gd name="connsiteX5" fmla="*/ 1685237 w 1773807"/>
                <a:gd name="connsiteY5" fmla="*/ 1236630 h 1773807"/>
                <a:gd name="connsiteX6" fmla="*/ 1588942 w 1773807"/>
                <a:gd name="connsiteY6" fmla="*/ 1403417 h 1773807"/>
                <a:gd name="connsiteX7" fmla="*/ 1327246 w 1773807"/>
                <a:gd name="connsiteY7" fmla="*/ 1324547 h 1773807"/>
                <a:gd name="connsiteX8" fmla="*/ 1045743 w 1773807"/>
                <a:gd name="connsiteY8" fmla="*/ 1487073 h 1773807"/>
                <a:gd name="connsiteX9" fmla="*/ 983198 w 1773807"/>
                <a:gd name="connsiteY9" fmla="*/ 1753144 h 1773807"/>
                <a:gd name="connsiteX10" fmla="*/ 790609 w 1773807"/>
                <a:gd name="connsiteY10" fmla="*/ 1753144 h 1773807"/>
                <a:gd name="connsiteX11" fmla="*/ 728064 w 1773807"/>
                <a:gd name="connsiteY11" fmla="*/ 1487073 h 1773807"/>
                <a:gd name="connsiteX12" fmla="*/ 446561 w 1773807"/>
                <a:gd name="connsiteY12" fmla="*/ 1324547 h 1773807"/>
                <a:gd name="connsiteX13" fmla="*/ 184865 w 1773807"/>
                <a:gd name="connsiteY13" fmla="*/ 1403417 h 1773807"/>
                <a:gd name="connsiteX14" fmla="*/ 88570 w 1773807"/>
                <a:gd name="connsiteY14" fmla="*/ 1236630 h 1773807"/>
                <a:gd name="connsiteX15" fmla="*/ 287722 w 1773807"/>
                <a:gd name="connsiteY15" fmla="*/ 1049429 h 1773807"/>
                <a:gd name="connsiteX16" fmla="*/ 287722 w 1773807"/>
                <a:gd name="connsiteY16" fmla="*/ 724377 h 1773807"/>
                <a:gd name="connsiteX17" fmla="*/ 88570 w 1773807"/>
                <a:gd name="connsiteY17" fmla="*/ 537177 h 1773807"/>
                <a:gd name="connsiteX18" fmla="*/ 184865 w 1773807"/>
                <a:gd name="connsiteY18" fmla="*/ 370390 h 1773807"/>
                <a:gd name="connsiteX19" fmla="*/ 446561 w 1773807"/>
                <a:gd name="connsiteY19" fmla="*/ 449260 h 1773807"/>
                <a:gd name="connsiteX20" fmla="*/ 728064 w 1773807"/>
                <a:gd name="connsiteY20" fmla="*/ 286734 h 1773807"/>
                <a:gd name="connsiteX21" fmla="*/ 790609 w 1773807"/>
                <a:gd name="connsiteY21" fmla="*/ 20663 h 1773807"/>
                <a:gd name="connsiteX22" fmla="*/ 983198 w 1773807"/>
                <a:gd name="connsiteY22" fmla="*/ 20663 h 1773807"/>
                <a:gd name="connsiteX23" fmla="*/ 1045743 w 1773807"/>
                <a:gd name="connsiteY23" fmla="*/ 286734 h 1773807"/>
                <a:gd name="connsiteX24" fmla="*/ 1327246 w 1773807"/>
                <a:gd name="connsiteY24" fmla="*/ 449260 h 1773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73807" h="1773807">
                  <a:moveTo>
                    <a:pt x="1141705" y="448690"/>
                  </a:moveTo>
                  <a:lnTo>
                    <a:pt x="1331431" y="331184"/>
                  </a:lnTo>
                  <a:lnTo>
                    <a:pt x="1442623" y="442376"/>
                  </a:lnTo>
                  <a:lnTo>
                    <a:pt x="1325117" y="632102"/>
                  </a:lnTo>
                  <a:cubicBezTo>
                    <a:pt x="1370375" y="709938"/>
                    <a:pt x="1394085" y="798425"/>
                    <a:pt x="1393808" y="888462"/>
                  </a:cubicBezTo>
                  <a:lnTo>
                    <a:pt x="1590435" y="994016"/>
                  </a:lnTo>
                  <a:lnTo>
                    <a:pt x="1549735" y="1145906"/>
                  </a:lnTo>
                  <a:lnTo>
                    <a:pt x="1326675" y="1139006"/>
                  </a:lnTo>
                  <a:cubicBezTo>
                    <a:pt x="1281896" y="1217119"/>
                    <a:pt x="1217120" y="1281896"/>
                    <a:pt x="1139007" y="1326675"/>
                  </a:cubicBezTo>
                  <a:lnTo>
                    <a:pt x="1145906" y="1549736"/>
                  </a:lnTo>
                  <a:lnTo>
                    <a:pt x="994016" y="1590435"/>
                  </a:lnTo>
                  <a:lnTo>
                    <a:pt x="888461" y="1393809"/>
                  </a:lnTo>
                  <a:cubicBezTo>
                    <a:pt x="798424" y="1394086"/>
                    <a:pt x="709938" y="1370376"/>
                    <a:pt x="632102" y="1325117"/>
                  </a:cubicBezTo>
                  <a:lnTo>
                    <a:pt x="442376" y="1442623"/>
                  </a:lnTo>
                  <a:lnTo>
                    <a:pt x="331184" y="1331431"/>
                  </a:lnTo>
                  <a:lnTo>
                    <a:pt x="448690" y="1141705"/>
                  </a:lnTo>
                  <a:cubicBezTo>
                    <a:pt x="403432" y="1063869"/>
                    <a:pt x="379722" y="975382"/>
                    <a:pt x="379999" y="885345"/>
                  </a:cubicBezTo>
                  <a:lnTo>
                    <a:pt x="183372" y="779791"/>
                  </a:lnTo>
                  <a:lnTo>
                    <a:pt x="224072" y="627901"/>
                  </a:lnTo>
                  <a:lnTo>
                    <a:pt x="447132" y="634801"/>
                  </a:lnTo>
                  <a:cubicBezTo>
                    <a:pt x="491911" y="556688"/>
                    <a:pt x="556687" y="491911"/>
                    <a:pt x="634800" y="447132"/>
                  </a:cubicBezTo>
                  <a:lnTo>
                    <a:pt x="627901" y="224071"/>
                  </a:lnTo>
                  <a:lnTo>
                    <a:pt x="779791" y="183372"/>
                  </a:lnTo>
                  <a:lnTo>
                    <a:pt x="885346" y="379998"/>
                  </a:lnTo>
                  <a:cubicBezTo>
                    <a:pt x="975383" y="379721"/>
                    <a:pt x="1063869" y="403431"/>
                    <a:pt x="1141705" y="448690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627746" tIns="627746" rIns="627746" bIns="627746" spcCol="1270" anchor="ctr"/>
            <a:lstStyle/>
            <a:p>
              <a:pPr algn="ctr" defTabSz="13779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3100"/>
            </a:p>
          </p:txBody>
        </p:sp>
        <p:sp>
          <p:nvSpPr>
            <p:cNvPr id="18" name="Circular Arrow 17"/>
            <p:cNvSpPr/>
            <p:nvPr/>
          </p:nvSpPr>
          <p:spPr>
            <a:xfrm rot="18252152">
              <a:off x="6330458" y="770821"/>
              <a:ext cx="1096692" cy="1155957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843" name="TextBox 23"/>
            <p:cNvSpPr txBox="1">
              <a:spLocks noChangeArrowheads="1"/>
            </p:cNvSpPr>
            <p:nvPr/>
          </p:nvSpPr>
          <p:spPr bwMode="auto">
            <a:xfrm>
              <a:off x="6608729" y="1084597"/>
              <a:ext cx="562020" cy="52322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ZA" altLang="x-none" sz="700" b="1" dirty="0">
                  <a:solidFill>
                    <a:schemeClr val="bg1"/>
                  </a:solidFill>
                </a:rPr>
                <a:t>High quality </a:t>
              </a:r>
              <a:r>
                <a:rPr lang="en-ZA" altLang="x-none" sz="700" b="1" dirty="0" err="1">
                  <a:solidFill>
                    <a:schemeClr val="bg1"/>
                  </a:solidFill>
                </a:rPr>
                <a:t>secondaryschool</a:t>
              </a:r>
              <a:endParaRPr lang="en-ZA" altLang="x-none" sz="7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>
            <a:off x="4344988" y="2676525"/>
            <a:ext cx="4527550" cy="31226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/>
          </a:p>
        </p:txBody>
      </p:sp>
      <p:sp>
        <p:nvSpPr>
          <p:cNvPr id="45" name="Circular Arrow 44"/>
          <p:cNvSpPr/>
          <p:nvPr/>
        </p:nvSpPr>
        <p:spPr>
          <a:xfrm rot="18252152">
            <a:off x="6243638" y="2714625"/>
            <a:ext cx="2557462" cy="2598738"/>
          </a:xfrm>
          <a:prstGeom prst="circularArrow">
            <a:avLst>
              <a:gd name="adj1" fmla="val 4687"/>
              <a:gd name="adj2" fmla="val 299029"/>
              <a:gd name="adj3" fmla="val 2523572"/>
              <a:gd name="adj4" fmla="val 15845412"/>
              <a:gd name="adj5" fmla="val 5469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7" name="Group 112"/>
          <p:cNvGrpSpPr>
            <a:grpSpLocks/>
          </p:cNvGrpSpPr>
          <p:nvPr/>
        </p:nvGrpSpPr>
        <p:grpSpPr bwMode="auto">
          <a:xfrm>
            <a:off x="6454775" y="3135313"/>
            <a:ext cx="2030413" cy="1997075"/>
            <a:chOff x="6454460" y="3135022"/>
            <a:chExt cx="2030682" cy="1997695"/>
          </a:xfrm>
        </p:grpSpPr>
        <p:sp>
          <p:nvSpPr>
            <p:cNvPr id="42" name="Freeform 41"/>
            <p:cNvSpPr/>
            <p:nvPr/>
          </p:nvSpPr>
          <p:spPr>
            <a:xfrm rot="18252152">
              <a:off x="6470953" y="3118528"/>
              <a:ext cx="1997695" cy="2030682"/>
            </a:xfrm>
            <a:custGeom>
              <a:avLst/>
              <a:gdLst>
                <a:gd name="connsiteX0" fmla="*/ 1766901 w 2489279"/>
                <a:gd name="connsiteY0" fmla="*/ 396887 h 2489279"/>
                <a:gd name="connsiteX1" fmla="*/ 1960527 w 2489279"/>
                <a:gd name="connsiteY1" fmla="*/ 234406 h 2489279"/>
                <a:gd name="connsiteX2" fmla="*/ 2115212 w 2489279"/>
                <a:gd name="connsiteY2" fmla="*/ 364203 h 2489279"/>
                <a:gd name="connsiteX3" fmla="*/ 1988823 w 2489279"/>
                <a:gd name="connsiteY3" fmla="*/ 583102 h 2489279"/>
                <a:gd name="connsiteX4" fmla="*/ 2189640 w 2489279"/>
                <a:gd name="connsiteY4" fmla="*/ 930927 h 2489279"/>
                <a:gd name="connsiteX5" fmla="*/ 2442407 w 2489279"/>
                <a:gd name="connsiteY5" fmla="*/ 930920 h 2489279"/>
                <a:gd name="connsiteX6" fmla="*/ 2477471 w 2489279"/>
                <a:gd name="connsiteY6" fmla="*/ 1129779 h 2489279"/>
                <a:gd name="connsiteX7" fmla="*/ 2239946 w 2489279"/>
                <a:gd name="connsiteY7" fmla="*/ 1216224 h 2489279"/>
                <a:gd name="connsiteX8" fmla="*/ 2170203 w 2489279"/>
                <a:gd name="connsiteY8" fmla="*/ 1611756 h 2489279"/>
                <a:gd name="connsiteX9" fmla="*/ 2363838 w 2489279"/>
                <a:gd name="connsiteY9" fmla="*/ 1774226 h 2489279"/>
                <a:gd name="connsiteX10" fmla="*/ 2262874 w 2489279"/>
                <a:gd name="connsiteY10" fmla="*/ 1949100 h 2489279"/>
                <a:gd name="connsiteX11" fmla="*/ 2025353 w 2489279"/>
                <a:gd name="connsiteY11" fmla="*/ 1862643 h 2489279"/>
                <a:gd name="connsiteX12" fmla="*/ 1717684 w 2489279"/>
                <a:gd name="connsiteY12" fmla="*/ 2120808 h 2489279"/>
                <a:gd name="connsiteX13" fmla="*/ 1761583 w 2489279"/>
                <a:gd name="connsiteY13" fmla="*/ 2369733 h 2489279"/>
                <a:gd name="connsiteX14" fmla="*/ 1571834 w 2489279"/>
                <a:gd name="connsiteY14" fmla="*/ 2438796 h 2489279"/>
                <a:gd name="connsiteX15" fmla="*/ 1445456 w 2489279"/>
                <a:gd name="connsiteY15" fmla="*/ 2219890 h 2489279"/>
                <a:gd name="connsiteX16" fmla="*/ 1043823 w 2489279"/>
                <a:gd name="connsiteY16" fmla="*/ 2219890 h 2489279"/>
                <a:gd name="connsiteX17" fmla="*/ 917445 w 2489279"/>
                <a:gd name="connsiteY17" fmla="*/ 2438796 h 2489279"/>
                <a:gd name="connsiteX18" fmla="*/ 727696 w 2489279"/>
                <a:gd name="connsiteY18" fmla="*/ 2369733 h 2489279"/>
                <a:gd name="connsiteX19" fmla="*/ 771595 w 2489279"/>
                <a:gd name="connsiteY19" fmla="*/ 2120807 h 2489279"/>
                <a:gd name="connsiteX20" fmla="*/ 463926 w 2489279"/>
                <a:gd name="connsiteY20" fmla="*/ 1862642 h 2489279"/>
                <a:gd name="connsiteX21" fmla="*/ 226405 w 2489279"/>
                <a:gd name="connsiteY21" fmla="*/ 1949100 h 2489279"/>
                <a:gd name="connsiteX22" fmla="*/ 125441 w 2489279"/>
                <a:gd name="connsiteY22" fmla="*/ 1774226 h 2489279"/>
                <a:gd name="connsiteX23" fmla="*/ 319076 w 2489279"/>
                <a:gd name="connsiteY23" fmla="*/ 1611756 h 2489279"/>
                <a:gd name="connsiteX24" fmla="*/ 249333 w 2489279"/>
                <a:gd name="connsiteY24" fmla="*/ 1216224 h 2489279"/>
                <a:gd name="connsiteX25" fmla="*/ 11808 w 2489279"/>
                <a:gd name="connsiteY25" fmla="*/ 1129779 h 2489279"/>
                <a:gd name="connsiteX26" fmla="*/ 46872 w 2489279"/>
                <a:gd name="connsiteY26" fmla="*/ 930920 h 2489279"/>
                <a:gd name="connsiteX27" fmla="*/ 299639 w 2489279"/>
                <a:gd name="connsiteY27" fmla="*/ 930926 h 2489279"/>
                <a:gd name="connsiteX28" fmla="*/ 500456 w 2489279"/>
                <a:gd name="connsiteY28" fmla="*/ 583101 h 2489279"/>
                <a:gd name="connsiteX29" fmla="*/ 374067 w 2489279"/>
                <a:gd name="connsiteY29" fmla="*/ 364203 h 2489279"/>
                <a:gd name="connsiteX30" fmla="*/ 528752 w 2489279"/>
                <a:gd name="connsiteY30" fmla="*/ 234406 h 2489279"/>
                <a:gd name="connsiteX31" fmla="*/ 722378 w 2489279"/>
                <a:gd name="connsiteY31" fmla="*/ 396887 h 2489279"/>
                <a:gd name="connsiteX32" fmla="*/ 1099790 w 2489279"/>
                <a:gd name="connsiteY32" fmla="*/ 259520 h 2489279"/>
                <a:gd name="connsiteX33" fmla="*/ 1143676 w 2489279"/>
                <a:gd name="connsiteY33" fmla="*/ 10592 h 2489279"/>
                <a:gd name="connsiteX34" fmla="*/ 1345603 w 2489279"/>
                <a:gd name="connsiteY34" fmla="*/ 10592 h 2489279"/>
                <a:gd name="connsiteX35" fmla="*/ 1389489 w 2489279"/>
                <a:gd name="connsiteY35" fmla="*/ 259520 h 2489279"/>
                <a:gd name="connsiteX36" fmla="*/ 1766901 w 2489279"/>
                <a:gd name="connsiteY36" fmla="*/ 396887 h 248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89279" h="2489279">
                  <a:moveTo>
                    <a:pt x="1766901" y="396887"/>
                  </a:moveTo>
                  <a:lnTo>
                    <a:pt x="1960527" y="234406"/>
                  </a:lnTo>
                  <a:lnTo>
                    <a:pt x="2115212" y="364203"/>
                  </a:lnTo>
                  <a:lnTo>
                    <a:pt x="1988823" y="583102"/>
                  </a:lnTo>
                  <a:cubicBezTo>
                    <a:pt x="2078693" y="684199"/>
                    <a:pt x="2147022" y="802548"/>
                    <a:pt x="2189640" y="930927"/>
                  </a:cubicBezTo>
                  <a:lnTo>
                    <a:pt x="2442407" y="930920"/>
                  </a:lnTo>
                  <a:lnTo>
                    <a:pt x="2477471" y="1129779"/>
                  </a:lnTo>
                  <a:lnTo>
                    <a:pt x="2239946" y="1216224"/>
                  </a:lnTo>
                  <a:cubicBezTo>
                    <a:pt x="2243806" y="1351437"/>
                    <a:pt x="2220076" y="1486018"/>
                    <a:pt x="2170203" y="1611756"/>
                  </a:cubicBezTo>
                  <a:lnTo>
                    <a:pt x="2363838" y="1774226"/>
                  </a:lnTo>
                  <a:lnTo>
                    <a:pt x="2262874" y="1949100"/>
                  </a:lnTo>
                  <a:lnTo>
                    <a:pt x="2025353" y="1862643"/>
                  </a:lnTo>
                  <a:cubicBezTo>
                    <a:pt x="1941397" y="1968703"/>
                    <a:pt x="1836712" y="2056545"/>
                    <a:pt x="1717684" y="2120808"/>
                  </a:cubicBezTo>
                  <a:lnTo>
                    <a:pt x="1761583" y="2369733"/>
                  </a:lnTo>
                  <a:lnTo>
                    <a:pt x="1571834" y="2438796"/>
                  </a:lnTo>
                  <a:lnTo>
                    <a:pt x="1445456" y="2219890"/>
                  </a:lnTo>
                  <a:cubicBezTo>
                    <a:pt x="1312968" y="2247171"/>
                    <a:pt x="1176311" y="2247171"/>
                    <a:pt x="1043823" y="2219890"/>
                  </a:cubicBezTo>
                  <a:lnTo>
                    <a:pt x="917445" y="2438796"/>
                  </a:lnTo>
                  <a:lnTo>
                    <a:pt x="727696" y="2369733"/>
                  </a:lnTo>
                  <a:lnTo>
                    <a:pt x="771595" y="2120807"/>
                  </a:lnTo>
                  <a:cubicBezTo>
                    <a:pt x="652567" y="2056544"/>
                    <a:pt x="547882" y="1968702"/>
                    <a:pt x="463926" y="1862642"/>
                  </a:cubicBezTo>
                  <a:lnTo>
                    <a:pt x="226405" y="1949100"/>
                  </a:lnTo>
                  <a:lnTo>
                    <a:pt x="125441" y="1774226"/>
                  </a:lnTo>
                  <a:lnTo>
                    <a:pt x="319076" y="1611756"/>
                  </a:lnTo>
                  <a:cubicBezTo>
                    <a:pt x="269203" y="1486018"/>
                    <a:pt x="245473" y="1351437"/>
                    <a:pt x="249333" y="1216224"/>
                  </a:cubicBezTo>
                  <a:lnTo>
                    <a:pt x="11808" y="1129779"/>
                  </a:lnTo>
                  <a:lnTo>
                    <a:pt x="46872" y="930920"/>
                  </a:lnTo>
                  <a:lnTo>
                    <a:pt x="299639" y="930926"/>
                  </a:lnTo>
                  <a:cubicBezTo>
                    <a:pt x="342257" y="802548"/>
                    <a:pt x="410586" y="684199"/>
                    <a:pt x="500456" y="583101"/>
                  </a:cubicBezTo>
                  <a:lnTo>
                    <a:pt x="374067" y="364203"/>
                  </a:lnTo>
                  <a:lnTo>
                    <a:pt x="528752" y="234406"/>
                  </a:lnTo>
                  <a:lnTo>
                    <a:pt x="722378" y="396887"/>
                  </a:lnTo>
                  <a:cubicBezTo>
                    <a:pt x="837545" y="325938"/>
                    <a:pt x="965961" y="279198"/>
                    <a:pt x="1099790" y="259520"/>
                  </a:cubicBezTo>
                  <a:lnTo>
                    <a:pt x="1143676" y="10592"/>
                  </a:lnTo>
                  <a:lnTo>
                    <a:pt x="1345603" y="10592"/>
                  </a:lnTo>
                  <a:lnTo>
                    <a:pt x="1389489" y="259520"/>
                  </a:lnTo>
                  <a:cubicBezTo>
                    <a:pt x="1523318" y="279198"/>
                    <a:pt x="1651734" y="325937"/>
                    <a:pt x="1766901" y="39688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60146" tIns="642792" rIns="560146" bIns="686326" spcCol="1270" anchor="ctr"/>
            <a:lstStyle/>
            <a:p>
              <a:pPr algn="ctr" defTabSz="20891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4700"/>
            </a:p>
          </p:txBody>
        </p:sp>
        <p:sp>
          <p:nvSpPr>
            <p:cNvPr id="33840" name="TextBox 38"/>
            <p:cNvSpPr txBox="1">
              <a:spLocks noChangeArrowheads="1"/>
            </p:cNvSpPr>
            <p:nvPr/>
          </p:nvSpPr>
          <p:spPr bwMode="auto">
            <a:xfrm>
              <a:off x="6844271" y="3877593"/>
              <a:ext cx="124894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ZA" altLang="x-none" sz="1600" b="1">
                  <a:solidFill>
                    <a:schemeClr val="bg1"/>
                  </a:solidFill>
                </a:rPr>
                <a:t>Low SES background</a:t>
              </a:r>
            </a:p>
          </p:txBody>
        </p:sp>
      </p:grpSp>
      <p:grpSp>
        <p:nvGrpSpPr>
          <p:cNvPr id="8" name="Group 116"/>
          <p:cNvGrpSpPr>
            <a:grpSpLocks/>
          </p:cNvGrpSpPr>
          <p:nvPr/>
        </p:nvGrpSpPr>
        <p:grpSpPr bwMode="auto">
          <a:xfrm>
            <a:off x="4960938" y="3943350"/>
            <a:ext cx="1889125" cy="1857375"/>
            <a:chOff x="4961274" y="3942758"/>
            <a:chExt cx="1888536" cy="1857858"/>
          </a:xfrm>
        </p:grpSpPr>
        <p:sp>
          <p:nvSpPr>
            <p:cNvPr id="46" name="Shape 45"/>
            <p:cNvSpPr/>
            <p:nvPr/>
          </p:nvSpPr>
          <p:spPr>
            <a:xfrm rot="18252152">
              <a:off x="4976613" y="3927419"/>
              <a:ext cx="1857858" cy="1888536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3836" name="Group 113"/>
            <p:cNvGrpSpPr>
              <a:grpSpLocks/>
            </p:cNvGrpSpPr>
            <p:nvPr/>
          </p:nvGrpSpPr>
          <p:grpSpPr bwMode="auto">
            <a:xfrm>
              <a:off x="5298901" y="4168556"/>
              <a:ext cx="1476861" cy="1452871"/>
              <a:chOff x="5298901" y="4168556"/>
              <a:chExt cx="1476861" cy="1452871"/>
            </a:xfrm>
          </p:grpSpPr>
          <p:sp>
            <p:nvSpPr>
              <p:cNvPr id="43" name="Freeform 42"/>
              <p:cNvSpPr/>
              <p:nvPr/>
            </p:nvSpPr>
            <p:spPr>
              <a:xfrm rot="18252152">
                <a:off x="5310793" y="4156755"/>
                <a:ext cx="1452941" cy="1475914"/>
              </a:xfrm>
              <a:custGeom>
                <a:avLst/>
                <a:gdLst>
                  <a:gd name="connsiteX0" fmla="*/ 1354615 w 1810385"/>
                  <a:gd name="connsiteY0" fmla="*/ 458525 h 1810385"/>
                  <a:gd name="connsiteX1" fmla="*/ 1621708 w 1810385"/>
                  <a:gd name="connsiteY1" fmla="*/ 378028 h 1810385"/>
                  <a:gd name="connsiteX2" fmla="*/ 1719988 w 1810385"/>
                  <a:gd name="connsiteY2" fmla="*/ 548254 h 1810385"/>
                  <a:gd name="connsiteX3" fmla="*/ 1516730 w 1810385"/>
                  <a:gd name="connsiteY3" fmla="*/ 739315 h 1810385"/>
                  <a:gd name="connsiteX4" fmla="*/ 1516730 w 1810385"/>
                  <a:gd name="connsiteY4" fmla="*/ 1071070 h 1810385"/>
                  <a:gd name="connsiteX5" fmla="*/ 1719988 w 1810385"/>
                  <a:gd name="connsiteY5" fmla="*/ 1262131 h 1810385"/>
                  <a:gd name="connsiteX6" fmla="*/ 1621708 w 1810385"/>
                  <a:gd name="connsiteY6" fmla="*/ 1432357 h 1810385"/>
                  <a:gd name="connsiteX7" fmla="*/ 1354615 w 1810385"/>
                  <a:gd name="connsiteY7" fmla="*/ 1351860 h 1810385"/>
                  <a:gd name="connsiteX8" fmla="*/ 1067307 w 1810385"/>
                  <a:gd name="connsiteY8" fmla="*/ 1517738 h 1810385"/>
                  <a:gd name="connsiteX9" fmla="*/ 1003473 w 1810385"/>
                  <a:gd name="connsiteY9" fmla="*/ 1789296 h 1810385"/>
                  <a:gd name="connsiteX10" fmla="*/ 806912 w 1810385"/>
                  <a:gd name="connsiteY10" fmla="*/ 1789296 h 1810385"/>
                  <a:gd name="connsiteX11" fmla="*/ 743078 w 1810385"/>
                  <a:gd name="connsiteY11" fmla="*/ 1517738 h 1810385"/>
                  <a:gd name="connsiteX12" fmla="*/ 455770 w 1810385"/>
                  <a:gd name="connsiteY12" fmla="*/ 1351860 h 1810385"/>
                  <a:gd name="connsiteX13" fmla="*/ 188677 w 1810385"/>
                  <a:gd name="connsiteY13" fmla="*/ 1432357 h 1810385"/>
                  <a:gd name="connsiteX14" fmla="*/ 90397 w 1810385"/>
                  <a:gd name="connsiteY14" fmla="*/ 1262131 h 1810385"/>
                  <a:gd name="connsiteX15" fmla="*/ 293655 w 1810385"/>
                  <a:gd name="connsiteY15" fmla="*/ 1071070 h 1810385"/>
                  <a:gd name="connsiteX16" fmla="*/ 293655 w 1810385"/>
                  <a:gd name="connsiteY16" fmla="*/ 739315 h 1810385"/>
                  <a:gd name="connsiteX17" fmla="*/ 90397 w 1810385"/>
                  <a:gd name="connsiteY17" fmla="*/ 548254 h 1810385"/>
                  <a:gd name="connsiteX18" fmla="*/ 188677 w 1810385"/>
                  <a:gd name="connsiteY18" fmla="*/ 378028 h 1810385"/>
                  <a:gd name="connsiteX19" fmla="*/ 455770 w 1810385"/>
                  <a:gd name="connsiteY19" fmla="*/ 458525 h 1810385"/>
                  <a:gd name="connsiteX20" fmla="*/ 743078 w 1810385"/>
                  <a:gd name="connsiteY20" fmla="*/ 292647 h 1810385"/>
                  <a:gd name="connsiteX21" fmla="*/ 806912 w 1810385"/>
                  <a:gd name="connsiteY21" fmla="*/ 21089 h 1810385"/>
                  <a:gd name="connsiteX22" fmla="*/ 1003473 w 1810385"/>
                  <a:gd name="connsiteY22" fmla="*/ 21089 h 1810385"/>
                  <a:gd name="connsiteX23" fmla="*/ 1067307 w 1810385"/>
                  <a:gd name="connsiteY23" fmla="*/ 292647 h 1810385"/>
                  <a:gd name="connsiteX24" fmla="*/ 1354615 w 1810385"/>
                  <a:gd name="connsiteY24" fmla="*/ 458525 h 1810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810385" h="1810385">
                    <a:moveTo>
                      <a:pt x="1354615" y="458525"/>
                    </a:moveTo>
                    <a:lnTo>
                      <a:pt x="1621708" y="378028"/>
                    </a:lnTo>
                    <a:lnTo>
                      <a:pt x="1719988" y="548254"/>
                    </a:lnTo>
                    <a:lnTo>
                      <a:pt x="1516730" y="739315"/>
                    </a:lnTo>
                    <a:cubicBezTo>
                      <a:pt x="1546193" y="847937"/>
                      <a:pt x="1546193" y="962448"/>
                      <a:pt x="1516730" y="1071070"/>
                    </a:cubicBezTo>
                    <a:lnTo>
                      <a:pt x="1719988" y="1262131"/>
                    </a:lnTo>
                    <a:lnTo>
                      <a:pt x="1621708" y="1432357"/>
                    </a:lnTo>
                    <a:lnTo>
                      <a:pt x="1354615" y="1351860"/>
                    </a:lnTo>
                    <a:cubicBezTo>
                      <a:pt x="1275277" y="1431687"/>
                      <a:pt x="1176108" y="1488942"/>
                      <a:pt x="1067307" y="1517738"/>
                    </a:cubicBezTo>
                    <a:lnTo>
                      <a:pt x="1003473" y="1789296"/>
                    </a:lnTo>
                    <a:lnTo>
                      <a:pt x="806912" y="1789296"/>
                    </a:lnTo>
                    <a:lnTo>
                      <a:pt x="743078" y="1517738"/>
                    </a:lnTo>
                    <a:cubicBezTo>
                      <a:pt x="634276" y="1488943"/>
                      <a:pt x="535108" y="1431688"/>
                      <a:pt x="455770" y="1351860"/>
                    </a:cubicBezTo>
                    <a:lnTo>
                      <a:pt x="188677" y="1432357"/>
                    </a:lnTo>
                    <a:lnTo>
                      <a:pt x="90397" y="1262131"/>
                    </a:lnTo>
                    <a:lnTo>
                      <a:pt x="293655" y="1071070"/>
                    </a:lnTo>
                    <a:cubicBezTo>
                      <a:pt x="264192" y="962448"/>
                      <a:pt x="264192" y="847937"/>
                      <a:pt x="293655" y="739315"/>
                    </a:cubicBezTo>
                    <a:lnTo>
                      <a:pt x="90397" y="548254"/>
                    </a:lnTo>
                    <a:lnTo>
                      <a:pt x="188677" y="378028"/>
                    </a:lnTo>
                    <a:lnTo>
                      <a:pt x="455770" y="458525"/>
                    </a:lnTo>
                    <a:cubicBezTo>
                      <a:pt x="535108" y="378698"/>
                      <a:pt x="634277" y="321443"/>
                      <a:pt x="743078" y="292647"/>
                    </a:cubicBezTo>
                    <a:lnTo>
                      <a:pt x="806912" y="21089"/>
                    </a:lnTo>
                    <a:lnTo>
                      <a:pt x="1003473" y="21089"/>
                    </a:lnTo>
                    <a:lnTo>
                      <a:pt x="1067307" y="292647"/>
                    </a:lnTo>
                    <a:cubicBezTo>
                      <a:pt x="1176109" y="321442"/>
                      <a:pt x="1275277" y="378697"/>
                      <a:pt x="1354615" y="45852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491330" tIns="494085" rIns="491330" bIns="494085" spcCol="1270" anchor="ctr"/>
              <a:lstStyle/>
              <a:p>
                <a:pPr algn="ctr" defTabSz="1244600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800"/>
              </a:p>
            </p:txBody>
          </p:sp>
          <p:sp>
            <p:nvSpPr>
              <p:cNvPr id="33838" name="TextBox 39"/>
              <p:cNvSpPr txBox="1">
                <a:spLocks noChangeArrowheads="1"/>
              </p:cNvSpPr>
              <p:nvPr/>
            </p:nvSpPr>
            <p:spPr bwMode="auto">
              <a:xfrm>
                <a:off x="5520163" y="4617032"/>
                <a:ext cx="990000" cy="5549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ZA" altLang="x-none" sz="1200" b="1">
                    <a:solidFill>
                      <a:schemeClr val="bg1"/>
                    </a:solidFill>
                  </a:rPr>
                  <a:t>Low quality primary school</a:t>
                </a:r>
              </a:p>
            </p:txBody>
          </p:sp>
        </p:grpSp>
      </p:grpSp>
      <p:grpSp>
        <p:nvGrpSpPr>
          <p:cNvPr id="10" name="Group 115"/>
          <p:cNvGrpSpPr>
            <a:grpSpLocks/>
          </p:cNvGrpSpPr>
          <p:nvPr/>
        </p:nvGrpSpPr>
        <p:grpSpPr bwMode="auto">
          <a:xfrm>
            <a:off x="4572000" y="2670175"/>
            <a:ext cx="2036763" cy="2003425"/>
            <a:chOff x="4571758" y="2670834"/>
            <a:chExt cx="2036221" cy="2003144"/>
          </a:xfrm>
        </p:grpSpPr>
        <p:sp>
          <p:nvSpPr>
            <p:cNvPr id="47" name="Circular Arrow 46"/>
            <p:cNvSpPr/>
            <p:nvPr/>
          </p:nvSpPr>
          <p:spPr>
            <a:xfrm rot="18252152">
              <a:off x="4588297" y="2654296"/>
              <a:ext cx="2003144" cy="2036221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3832" name="Group 114"/>
            <p:cNvGrpSpPr>
              <a:grpSpLocks/>
            </p:cNvGrpSpPr>
            <p:nvPr/>
          </p:nvGrpSpPr>
          <p:grpSpPr bwMode="auto">
            <a:xfrm>
              <a:off x="4745381" y="2781266"/>
              <a:ext cx="1772234" cy="1743445"/>
              <a:chOff x="4745381" y="2781266"/>
              <a:chExt cx="1772234" cy="1743445"/>
            </a:xfrm>
          </p:grpSpPr>
          <p:sp>
            <p:nvSpPr>
              <p:cNvPr id="44" name="Freeform 43"/>
              <p:cNvSpPr/>
              <p:nvPr/>
            </p:nvSpPr>
            <p:spPr>
              <a:xfrm rot="18252152">
                <a:off x="4759718" y="2766977"/>
                <a:ext cx="1742830" cy="1772765"/>
              </a:xfrm>
              <a:custGeom>
                <a:avLst/>
                <a:gdLst>
                  <a:gd name="connsiteX0" fmla="*/ 1327246 w 1773807"/>
                  <a:gd name="connsiteY0" fmla="*/ 449260 h 1773807"/>
                  <a:gd name="connsiteX1" fmla="*/ 1588942 w 1773807"/>
                  <a:gd name="connsiteY1" fmla="*/ 370390 h 1773807"/>
                  <a:gd name="connsiteX2" fmla="*/ 1685237 w 1773807"/>
                  <a:gd name="connsiteY2" fmla="*/ 537177 h 1773807"/>
                  <a:gd name="connsiteX3" fmla="*/ 1486085 w 1773807"/>
                  <a:gd name="connsiteY3" fmla="*/ 724378 h 1773807"/>
                  <a:gd name="connsiteX4" fmla="*/ 1486085 w 1773807"/>
                  <a:gd name="connsiteY4" fmla="*/ 1049430 h 1773807"/>
                  <a:gd name="connsiteX5" fmla="*/ 1685237 w 1773807"/>
                  <a:gd name="connsiteY5" fmla="*/ 1236630 h 1773807"/>
                  <a:gd name="connsiteX6" fmla="*/ 1588942 w 1773807"/>
                  <a:gd name="connsiteY6" fmla="*/ 1403417 h 1773807"/>
                  <a:gd name="connsiteX7" fmla="*/ 1327246 w 1773807"/>
                  <a:gd name="connsiteY7" fmla="*/ 1324547 h 1773807"/>
                  <a:gd name="connsiteX8" fmla="*/ 1045743 w 1773807"/>
                  <a:gd name="connsiteY8" fmla="*/ 1487073 h 1773807"/>
                  <a:gd name="connsiteX9" fmla="*/ 983198 w 1773807"/>
                  <a:gd name="connsiteY9" fmla="*/ 1753144 h 1773807"/>
                  <a:gd name="connsiteX10" fmla="*/ 790609 w 1773807"/>
                  <a:gd name="connsiteY10" fmla="*/ 1753144 h 1773807"/>
                  <a:gd name="connsiteX11" fmla="*/ 728064 w 1773807"/>
                  <a:gd name="connsiteY11" fmla="*/ 1487073 h 1773807"/>
                  <a:gd name="connsiteX12" fmla="*/ 446561 w 1773807"/>
                  <a:gd name="connsiteY12" fmla="*/ 1324547 h 1773807"/>
                  <a:gd name="connsiteX13" fmla="*/ 184865 w 1773807"/>
                  <a:gd name="connsiteY13" fmla="*/ 1403417 h 1773807"/>
                  <a:gd name="connsiteX14" fmla="*/ 88570 w 1773807"/>
                  <a:gd name="connsiteY14" fmla="*/ 1236630 h 1773807"/>
                  <a:gd name="connsiteX15" fmla="*/ 287722 w 1773807"/>
                  <a:gd name="connsiteY15" fmla="*/ 1049429 h 1773807"/>
                  <a:gd name="connsiteX16" fmla="*/ 287722 w 1773807"/>
                  <a:gd name="connsiteY16" fmla="*/ 724377 h 1773807"/>
                  <a:gd name="connsiteX17" fmla="*/ 88570 w 1773807"/>
                  <a:gd name="connsiteY17" fmla="*/ 537177 h 1773807"/>
                  <a:gd name="connsiteX18" fmla="*/ 184865 w 1773807"/>
                  <a:gd name="connsiteY18" fmla="*/ 370390 h 1773807"/>
                  <a:gd name="connsiteX19" fmla="*/ 446561 w 1773807"/>
                  <a:gd name="connsiteY19" fmla="*/ 449260 h 1773807"/>
                  <a:gd name="connsiteX20" fmla="*/ 728064 w 1773807"/>
                  <a:gd name="connsiteY20" fmla="*/ 286734 h 1773807"/>
                  <a:gd name="connsiteX21" fmla="*/ 790609 w 1773807"/>
                  <a:gd name="connsiteY21" fmla="*/ 20663 h 1773807"/>
                  <a:gd name="connsiteX22" fmla="*/ 983198 w 1773807"/>
                  <a:gd name="connsiteY22" fmla="*/ 20663 h 1773807"/>
                  <a:gd name="connsiteX23" fmla="*/ 1045743 w 1773807"/>
                  <a:gd name="connsiteY23" fmla="*/ 286734 h 1773807"/>
                  <a:gd name="connsiteX24" fmla="*/ 1327246 w 1773807"/>
                  <a:gd name="connsiteY24" fmla="*/ 449260 h 1773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773807" h="1773807">
                    <a:moveTo>
                      <a:pt x="1141705" y="448690"/>
                    </a:moveTo>
                    <a:lnTo>
                      <a:pt x="1331431" y="331184"/>
                    </a:lnTo>
                    <a:lnTo>
                      <a:pt x="1442623" y="442376"/>
                    </a:lnTo>
                    <a:lnTo>
                      <a:pt x="1325117" y="632102"/>
                    </a:lnTo>
                    <a:cubicBezTo>
                      <a:pt x="1370375" y="709938"/>
                      <a:pt x="1394085" y="798425"/>
                      <a:pt x="1393808" y="888462"/>
                    </a:cubicBezTo>
                    <a:lnTo>
                      <a:pt x="1590435" y="994016"/>
                    </a:lnTo>
                    <a:lnTo>
                      <a:pt x="1549735" y="1145906"/>
                    </a:lnTo>
                    <a:lnTo>
                      <a:pt x="1326675" y="1139006"/>
                    </a:lnTo>
                    <a:cubicBezTo>
                      <a:pt x="1281896" y="1217119"/>
                      <a:pt x="1217120" y="1281896"/>
                      <a:pt x="1139007" y="1326675"/>
                    </a:cubicBezTo>
                    <a:lnTo>
                      <a:pt x="1145906" y="1549736"/>
                    </a:lnTo>
                    <a:lnTo>
                      <a:pt x="994016" y="1590435"/>
                    </a:lnTo>
                    <a:lnTo>
                      <a:pt x="888461" y="1393809"/>
                    </a:lnTo>
                    <a:cubicBezTo>
                      <a:pt x="798424" y="1394086"/>
                      <a:pt x="709938" y="1370376"/>
                      <a:pt x="632102" y="1325117"/>
                    </a:cubicBezTo>
                    <a:lnTo>
                      <a:pt x="442376" y="1442623"/>
                    </a:lnTo>
                    <a:lnTo>
                      <a:pt x="331184" y="1331431"/>
                    </a:lnTo>
                    <a:lnTo>
                      <a:pt x="448690" y="1141705"/>
                    </a:lnTo>
                    <a:cubicBezTo>
                      <a:pt x="403432" y="1063869"/>
                      <a:pt x="379722" y="975382"/>
                      <a:pt x="379999" y="885345"/>
                    </a:cubicBezTo>
                    <a:lnTo>
                      <a:pt x="183372" y="779791"/>
                    </a:lnTo>
                    <a:lnTo>
                      <a:pt x="224072" y="627901"/>
                    </a:lnTo>
                    <a:lnTo>
                      <a:pt x="447132" y="634801"/>
                    </a:lnTo>
                    <a:cubicBezTo>
                      <a:pt x="491911" y="556688"/>
                      <a:pt x="556687" y="491911"/>
                      <a:pt x="634800" y="447132"/>
                    </a:cubicBezTo>
                    <a:lnTo>
                      <a:pt x="627901" y="224071"/>
                    </a:lnTo>
                    <a:lnTo>
                      <a:pt x="779791" y="183372"/>
                    </a:lnTo>
                    <a:lnTo>
                      <a:pt x="885346" y="379998"/>
                    </a:lnTo>
                    <a:cubicBezTo>
                      <a:pt x="975383" y="379721"/>
                      <a:pt x="1063869" y="403431"/>
                      <a:pt x="1141705" y="44869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627746" tIns="627746" rIns="627746" bIns="627746" spcCol="1270" anchor="ctr"/>
              <a:lstStyle/>
              <a:p>
                <a:pPr algn="ctr" defTabSz="1377950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3100"/>
              </a:p>
            </p:txBody>
          </p:sp>
          <p:sp>
            <p:nvSpPr>
              <p:cNvPr id="33834" name="TextBox 40"/>
              <p:cNvSpPr txBox="1">
                <a:spLocks noChangeArrowheads="1"/>
              </p:cNvSpPr>
              <p:nvPr/>
            </p:nvSpPr>
            <p:spPr bwMode="auto">
              <a:xfrm>
                <a:off x="5157671" y="3296349"/>
                <a:ext cx="990000" cy="677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ZA" altLang="x-none" sz="1200" b="1">
                    <a:solidFill>
                      <a:schemeClr val="bg1"/>
                    </a:solidFill>
                  </a:rPr>
                  <a:t>Low quality secondary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ZA" altLang="x-none" sz="1200" b="1">
                    <a:solidFill>
                      <a:schemeClr val="bg1"/>
                    </a:solidFill>
                  </a:rPr>
                  <a:t>schoo</a:t>
                </a:r>
                <a:r>
                  <a:rPr lang="en-ZA" altLang="x-none" sz="1400" b="1">
                    <a:solidFill>
                      <a:schemeClr val="bg1"/>
                    </a:solidFill>
                  </a:rPr>
                  <a:t>l</a:t>
                </a:r>
              </a:p>
            </p:txBody>
          </p:sp>
        </p:grpSp>
      </p:grpSp>
      <p:grpSp>
        <p:nvGrpSpPr>
          <p:cNvPr id="12" name="Group 52"/>
          <p:cNvGrpSpPr>
            <a:grpSpLocks/>
          </p:cNvGrpSpPr>
          <p:nvPr/>
        </p:nvGrpSpPr>
        <p:grpSpPr bwMode="auto">
          <a:xfrm>
            <a:off x="7993063" y="2265363"/>
            <a:ext cx="1081087" cy="658812"/>
            <a:chOff x="1445059" y="821184"/>
            <a:chExt cx="2985757" cy="2005038"/>
          </a:xfrm>
        </p:grpSpPr>
        <p:grpSp>
          <p:nvGrpSpPr>
            <p:cNvPr id="33827" name="Group 48"/>
            <p:cNvGrpSpPr>
              <a:grpSpLocks/>
            </p:cNvGrpSpPr>
            <p:nvPr/>
          </p:nvGrpSpPr>
          <p:grpSpPr bwMode="auto">
            <a:xfrm rot="5400000">
              <a:off x="852439" y="1413804"/>
              <a:ext cx="2005038" cy="819798"/>
              <a:chOff x="1298524" y="3051580"/>
              <a:chExt cx="3270558" cy="1700571"/>
            </a:xfrm>
          </p:grpSpPr>
          <p:sp>
            <p:nvSpPr>
              <p:cNvPr id="50" name="Freeform 49"/>
              <p:cNvSpPr/>
              <p:nvPr/>
            </p:nvSpPr>
            <p:spPr>
              <a:xfrm>
                <a:off x="1227591" y="3133267"/>
                <a:ext cx="1710151" cy="1700737"/>
              </a:xfrm>
              <a:custGeom>
                <a:avLst/>
                <a:gdLst>
                  <a:gd name="connsiteX0" fmla="*/ 0 w 1348230"/>
                  <a:gd name="connsiteY0" fmla="*/ 471881 h 1348230"/>
                  <a:gd name="connsiteX1" fmla="*/ 674115 w 1348230"/>
                  <a:gd name="connsiteY1" fmla="*/ 0 h 1348230"/>
                  <a:gd name="connsiteX2" fmla="*/ 1348230 w 1348230"/>
                  <a:gd name="connsiteY2" fmla="*/ 471881 h 1348230"/>
                  <a:gd name="connsiteX3" fmla="*/ 1011173 w 1348230"/>
                  <a:gd name="connsiteY3" fmla="*/ 471881 h 1348230"/>
                  <a:gd name="connsiteX4" fmla="*/ 1011173 w 1348230"/>
                  <a:gd name="connsiteY4" fmla="*/ 1348230 h 1348230"/>
                  <a:gd name="connsiteX5" fmla="*/ 337058 w 1348230"/>
                  <a:gd name="connsiteY5" fmla="*/ 1348230 h 1348230"/>
                  <a:gd name="connsiteX6" fmla="*/ 337058 w 1348230"/>
                  <a:gd name="connsiteY6" fmla="*/ 471881 h 1348230"/>
                  <a:gd name="connsiteX7" fmla="*/ 0 w 1348230"/>
                  <a:gd name="connsiteY7" fmla="*/ 471881 h 1348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48230" h="1348230">
                    <a:moveTo>
                      <a:pt x="471881" y="1348230"/>
                    </a:moveTo>
                    <a:lnTo>
                      <a:pt x="0" y="674115"/>
                    </a:lnTo>
                    <a:lnTo>
                      <a:pt x="471881" y="0"/>
                    </a:lnTo>
                    <a:lnTo>
                      <a:pt x="471881" y="337057"/>
                    </a:lnTo>
                    <a:lnTo>
                      <a:pt x="1348230" y="337057"/>
                    </a:lnTo>
                    <a:lnTo>
                      <a:pt x="1348230" y="1011172"/>
                    </a:lnTo>
                    <a:lnTo>
                      <a:pt x="471881" y="1011172"/>
                    </a:lnTo>
                    <a:lnTo>
                      <a:pt x="471881" y="134823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99517" tIns="500632" rIns="163575" bIns="500634" spcCol="1270" anchor="ctr"/>
              <a:lstStyle/>
              <a:p>
                <a:pPr algn="ctr" defTabSz="1022350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300"/>
              </a:p>
            </p:txBody>
          </p:sp>
          <p:sp>
            <p:nvSpPr>
              <p:cNvPr id="51" name="Freeform 50"/>
              <p:cNvSpPr/>
              <p:nvPr/>
            </p:nvSpPr>
            <p:spPr>
              <a:xfrm>
                <a:off x="3016551" y="3133267"/>
                <a:ext cx="1481603" cy="1700737"/>
              </a:xfrm>
              <a:custGeom>
                <a:avLst/>
                <a:gdLst>
                  <a:gd name="connsiteX0" fmla="*/ 0 w 1348230"/>
                  <a:gd name="connsiteY0" fmla="*/ 471881 h 1348230"/>
                  <a:gd name="connsiteX1" fmla="*/ 674115 w 1348230"/>
                  <a:gd name="connsiteY1" fmla="*/ 0 h 1348230"/>
                  <a:gd name="connsiteX2" fmla="*/ 1348230 w 1348230"/>
                  <a:gd name="connsiteY2" fmla="*/ 471881 h 1348230"/>
                  <a:gd name="connsiteX3" fmla="*/ 1011173 w 1348230"/>
                  <a:gd name="connsiteY3" fmla="*/ 471881 h 1348230"/>
                  <a:gd name="connsiteX4" fmla="*/ 1011173 w 1348230"/>
                  <a:gd name="connsiteY4" fmla="*/ 1348230 h 1348230"/>
                  <a:gd name="connsiteX5" fmla="*/ 337058 w 1348230"/>
                  <a:gd name="connsiteY5" fmla="*/ 1348230 h 1348230"/>
                  <a:gd name="connsiteX6" fmla="*/ 337058 w 1348230"/>
                  <a:gd name="connsiteY6" fmla="*/ 471881 h 1348230"/>
                  <a:gd name="connsiteX7" fmla="*/ 0 w 1348230"/>
                  <a:gd name="connsiteY7" fmla="*/ 471881 h 1348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48230" h="1348230">
                    <a:moveTo>
                      <a:pt x="876349" y="0"/>
                    </a:moveTo>
                    <a:lnTo>
                      <a:pt x="1348230" y="674115"/>
                    </a:lnTo>
                    <a:lnTo>
                      <a:pt x="876349" y="1348230"/>
                    </a:lnTo>
                    <a:lnTo>
                      <a:pt x="876349" y="1011173"/>
                    </a:lnTo>
                    <a:lnTo>
                      <a:pt x="0" y="1011173"/>
                    </a:lnTo>
                    <a:lnTo>
                      <a:pt x="0" y="337058"/>
                    </a:lnTo>
                    <a:lnTo>
                      <a:pt x="876349" y="337058"/>
                    </a:lnTo>
                    <a:lnTo>
                      <a:pt x="876349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163577" tIns="500634" rIns="399515" bIns="500633" spcCol="1270" anchor="ctr"/>
              <a:lstStyle/>
              <a:p>
                <a:pPr algn="ctr" defTabSz="1022350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30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2317548" y="1309156"/>
              <a:ext cx="2113268" cy="12658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ZA" sz="1050" b="1">
                  <a:solidFill>
                    <a:srgbClr val="C00000"/>
                  </a:solidFill>
                  <a:latin typeface="Calibri" panose="020F0502020204030204" pitchFamily="34" charset="0"/>
                  <a:ea typeface="+mn-ea"/>
                  <a:cs typeface="Arial" pitchFamily="34" charset="0"/>
                </a:rPr>
                <a:t>Unequal society</a:t>
              </a:r>
            </a:p>
          </p:txBody>
        </p:sp>
      </p:grpSp>
      <p:sp>
        <p:nvSpPr>
          <p:cNvPr id="58" name="Freeform 57"/>
          <p:cNvSpPr/>
          <p:nvPr/>
        </p:nvSpPr>
        <p:spPr>
          <a:xfrm>
            <a:off x="5695950" y="1612900"/>
            <a:ext cx="419100" cy="269875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 ea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ZA" sz="2300"/>
          </a:p>
        </p:txBody>
      </p:sp>
      <p:sp>
        <p:nvSpPr>
          <p:cNvPr id="77" name="TextBox 76"/>
          <p:cNvSpPr txBox="1"/>
          <p:nvPr/>
        </p:nvSpPr>
        <p:spPr>
          <a:xfrm>
            <a:off x="84138" y="1009650"/>
            <a:ext cx="1635125" cy="12620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ZA" sz="1100" b="1" dirty="0">
                <a:latin typeface="Calibri" panose="020F0502020204030204" pitchFamily="34" charset="0"/>
                <a:ea typeface="+mn-ea"/>
                <a:cs typeface="Arial" pitchFamily="34" charset="0"/>
              </a:rPr>
              <a:t>High productivity jobs and incomes (17%)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Mainly professional, managerial &amp; skilled jobs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Requires graduates, good quality matric or good vocational skills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Historically mainly white</a:t>
            </a:r>
            <a:endParaRPr lang="en-ZA" sz="800" dirty="0">
              <a:latin typeface="Calibri" panose="020F0502020204030204" pitchFamily="34" charset="0"/>
              <a:ea typeface="+mn-ea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0163" y="3716338"/>
            <a:ext cx="1633537" cy="12604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ZA" sz="1100" b="1" dirty="0">
                <a:latin typeface="Calibri" panose="020F0502020204030204" pitchFamily="34" charset="0"/>
                <a:ea typeface="+mn-ea"/>
                <a:cs typeface="Arial" pitchFamily="34" charset="0"/>
              </a:rPr>
              <a:t>Low productivity jobs &amp; incomes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Often manual or low skill jobs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Limited or low quality education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Minimum wage can exceed productivity</a:t>
            </a:r>
            <a:endParaRPr lang="en-ZA" sz="800" dirty="0">
              <a:latin typeface="Calibri" panose="020F0502020204030204" pitchFamily="34" charset="0"/>
              <a:ea typeface="+mn-ea"/>
              <a:cs typeface="Arial" pitchFamily="34" charset="0"/>
            </a:endParaRPr>
          </a:p>
        </p:txBody>
      </p:sp>
      <p:sp>
        <p:nvSpPr>
          <p:cNvPr id="74" name="Freeform 73"/>
          <p:cNvSpPr/>
          <p:nvPr/>
        </p:nvSpPr>
        <p:spPr>
          <a:xfrm>
            <a:off x="3654425" y="5013325"/>
            <a:ext cx="701675" cy="317500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 ea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ZA" sz="2300"/>
          </a:p>
        </p:txBody>
      </p:sp>
      <p:sp>
        <p:nvSpPr>
          <p:cNvPr id="94" name="Freeform 93"/>
          <p:cNvSpPr/>
          <p:nvPr/>
        </p:nvSpPr>
        <p:spPr>
          <a:xfrm>
            <a:off x="3654425" y="4032250"/>
            <a:ext cx="701675" cy="317500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 ea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ZA" sz="2300"/>
          </a:p>
        </p:txBody>
      </p:sp>
      <p:sp>
        <p:nvSpPr>
          <p:cNvPr id="95" name="Rectangle 94"/>
          <p:cNvSpPr/>
          <p:nvPr/>
        </p:nvSpPr>
        <p:spPr>
          <a:xfrm>
            <a:off x="4344988" y="879475"/>
            <a:ext cx="1308100" cy="17383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ZA" b="1" dirty="0">
                <a:solidFill>
                  <a:schemeClr val="tx1"/>
                </a:solidFill>
              </a:rPr>
              <a:t>University/FET</a:t>
            </a:r>
          </a:p>
          <a:p>
            <a:pPr algn="ctr" eaLnBrk="1" hangingPunct="1">
              <a:defRPr/>
            </a:pPr>
            <a:endParaRPr lang="en-ZA" sz="800" b="1" dirty="0">
              <a:solidFill>
                <a:schemeClr val="tx1"/>
              </a:solidFill>
            </a:endParaRP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800" b="1" dirty="0">
                <a:solidFill>
                  <a:schemeClr val="tx1"/>
                </a:solidFill>
              </a:rPr>
              <a:t>Type</a:t>
            </a:r>
            <a:r>
              <a:rPr lang="en-ZA" sz="800" dirty="0">
                <a:solidFill>
                  <a:schemeClr val="tx1"/>
                </a:solidFill>
              </a:rPr>
              <a:t> of institution (FET or University)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800" b="1" dirty="0">
                <a:solidFill>
                  <a:schemeClr val="tx1"/>
                </a:solidFill>
              </a:rPr>
              <a:t>Quality</a:t>
            </a:r>
            <a:r>
              <a:rPr lang="en-ZA" sz="800" dirty="0">
                <a:solidFill>
                  <a:schemeClr val="tx1"/>
                </a:solidFill>
              </a:rPr>
              <a:t> of institution 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800" dirty="0">
                <a:solidFill>
                  <a:schemeClr val="tx1"/>
                </a:solidFill>
              </a:rPr>
              <a:t>Type of </a:t>
            </a:r>
            <a:r>
              <a:rPr lang="en-ZA" sz="800" b="1" dirty="0">
                <a:solidFill>
                  <a:schemeClr val="tx1"/>
                </a:solidFill>
              </a:rPr>
              <a:t>qualification</a:t>
            </a:r>
            <a:r>
              <a:rPr lang="en-ZA" sz="800" dirty="0">
                <a:solidFill>
                  <a:schemeClr val="tx1"/>
                </a:solidFill>
              </a:rPr>
              <a:t> </a:t>
            </a:r>
            <a:r>
              <a:rPr lang="en-ZA" sz="800" i="1" dirty="0">
                <a:solidFill>
                  <a:schemeClr val="tx1"/>
                </a:solidFill>
              </a:rPr>
              <a:t>(diploma, degree etc.)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800" b="1" dirty="0">
                <a:solidFill>
                  <a:schemeClr val="tx1"/>
                </a:solidFill>
              </a:rPr>
              <a:t>Field</a:t>
            </a:r>
            <a:r>
              <a:rPr lang="en-ZA" sz="800" dirty="0">
                <a:solidFill>
                  <a:schemeClr val="tx1"/>
                </a:solidFill>
              </a:rPr>
              <a:t> of study </a:t>
            </a:r>
            <a:r>
              <a:rPr lang="en-ZA" sz="800" i="1" dirty="0">
                <a:solidFill>
                  <a:schemeClr val="tx1"/>
                </a:solidFill>
              </a:rPr>
              <a:t>(Engineering, Arts etc.)</a:t>
            </a:r>
            <a:endParaRPr lang="en-ZA" sz="1200" i="1" dirty="0">
              <a:solidFill>
                <a:schemeClr val="tx1"/>
              </a:solidFill>
            </a:endParaRPr>
          </a:p>
        </p:txBody>
      </p:sp>
      <p:grpSp>
        <p:nvGrpSpPr>
          <p:cNvPr id="22" name="Group 129"/>
          <p:cNvGrpSpPr>
            <a:grpSpLocks/>
          </p:cNvGrpSpPr>
          <p:nvPr/>
        </p:nvGrpSpPr>
        <p:grpSpPr bwMode="auto">
          <a:xfrm>
            <a:off x="107950" y="2492375"/>
            <a:ext cx="1563688" cy="1050925"/>
            <a:chOff x="114383" y="2291767"/>
            <a:chExt cx="1564095" cy="1050749"/>
          </a:xfrm>
        </p:grpSpPr>
        <p:sp>
          <p:nvSpPr>
            <p:cNvPr id="96" name="TextBox 95"/>
            <p:cNvSpPr txBox="1"/>
            <p:nvPr/>
          </p:nvSpPr>
          <p:spPr>
            <a:xfrm>
              <a:off x="309697" y="2617150"/>
              <a:ext cx="1368781" cy="39998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 marL="171450" indent="-171450" eaLnBrk="1" hangingPunct="1">
                <a:buFont typeface="Arial" pitchFamily="34" charset="0"/>
                <a:buChar char="•"/>
                <a:defRPr/>
              </a:pPr>
              <a:r>
                <a:rPr lang="en-ZA" sz="1000">
                  <a:latin typeface="Calibri" panose="020F0502020204030204" pitchFamily="34" charset="0"/>
                  <a:ea typeface="+mn-ea"/>
                  <a:cs typeface="Arial" pitchFamily="34" charset="0"/>
                </a:rPr>
                <a:t>Vocational training</a:t>
              </a:r>
            </a:p>
            <a:p>
              <a:pPr marL="171450" indent="-171450" eaLnBrk="1" hangingPunct="1">
                <a:buFont typeface="Arial" pitchFamily="34" charset="0"/>
                <a:buChar char="•"/>
                <a:defRPr/>
              </a:pPr>
              <a:r>
                <a:rPr lang="en-ZA" sz="1000">
                  <a:latin typeface="Calibri" panose="020F0502020204030204" pitchFamily="34" charset="0"/>
                  <a:ea typeface="+mn-ea"/>
                  <a:cs typeface="Arial" pitchFamily="34" charset="0"/>
                </a:rPr>
                <a:t>Affirmative action</a:t>
              </a:r>
            </a:p>
          </p:txBody>
        </p:sp>
        <p:sp>
          <p:nvSpPr>
            <p:cNvPr id="97" name="Freeform 96"/>
            <p:cNvSpPr/>
            <p:nvPr/>
          </p:nvSpPr>
          <p:spPr>
            <a:xfrm rot="5400000">
              <a:off x="-252201" y="2658351"/>
              <a:ext cx="1050749" cy="317583"/>
            </a:xfrm>
            <a:custGeom>
              <a:avLst/>
              <a:gdLst>
                <a:gd name="connsiteX0" fmla="*/ 0 w 1348230"/>
                <a:gd name="connsiteY0" fmla="*/ 471881 h 1348230"/>
                <a:gd name="connsiteX1" fmla="*/ 674115 w 1348230"/>
                <a:gd name="connsiteY1" fmla="*/ 0 h 1348230"/>
                <a:gd name="connsiteX2" fmla="*/ 1348230 w 1348230"/>
                <a:gd name="connsiteY2" fmla="*/ 471881 h 1348230"/>
                <a:gd name="connsiteX3" fmla="*/ 1011173 w 1348230"/>
                <a:gd name="connsiteY3" fmla="*/ 471881 h 1348230"/>
                <a:gd name="connsiteX4" fmla="*/ 1011173 w 1348230"/>
                <a:gd name="connsiteY4" fmla="*/ 1348230 h 1348230"/>
                <a:gd name="connsiteX5" fmla="*/ 337058 w 1348230"/>
                <a:gd name="connsiteY5" fmla="*/ 1348230 h 1348230"/>
                <a:gd name="connsiteX6" fmla="*/ 337058 w 1348230"/>
                <a:gd name="connsiteY6" fmla="*/ 471881 h 1348230"/>
                <a:gd name="connsiteX7" fmla="*/ 0 w 1348230"/>
                <a:gd name="connsiteY7" fmla="*/ 471881 h 1348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8230" h="1348230">
                  <a:moveTo>
                    <a:pt x="471881" y="1348230"/>
                  </a:moveTo>
                  <a:lnTo>
                    <a:pt x="0" y="674115"/>
                  </a:lnTo>
                  <a:lnTo>
                    <a:pt x="471881" y="0"/>
                  </a:lnTo>
                  <a:lnTo>
                    <a:pt x="471881" y="337057"/>
                  </a:lnTo>
                  <a:lnTo>
                    <a:pt x="1348230" y="337057"/>
                  </a:lnTo>
                  <a:lnTo>
                    <a:pt x="1348230" y="1011172"/>
                  </a:lnTo>
                  <a:lnTo>
                    <a:pt x="471881" y="1011172"/>
                  </a:lnTo>
                  <a:lnTo>
                    <a:pt x="471881" y="13482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9517" tIns="500632" rIns="163575" bIns="500634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300"/>
            </a:p>
          </p:txBody>
        </p:sp>
      </p:grpSp>
      <p:sp>
        <p:nvSpPr>
          <p:cNvPr id="98" name="Freeform 97"/>
          <p:cNvSpPr/>
          <p:nvPr/>
        </p:nvSpPr>
        <p:spPr>
          <a:xfrm>
            <a:off x="3640138" y="1566863"/>
            <a:ext cx="701675" cy="317500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 ea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ZA" sz="2300"/>
          </a:p>
        </p:txBody>
      </p:sp>
      <p:sp>
        <p:nvSpPr>
          <p:cNvPr id="129" name="Rounded Rectangle 128"/>
          <p:cNvSpPr/>
          <p:nvPr/>
        </p:nvSpPr>
        <p:spPr>
          <a:xfrm>
            <a:off x="8297863" y="2813050"/>
            <a:ext cx="828675" cy="3683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ZA" sz="1000" b="1">
                <a:solidFill>
                  <a:schemeClr val="tx1"/>
                </a:solidFill>
              </a:rPr>
              <a:t>Majority (80%)</a:t>
            </a:r>
          </a:p>
        </p:txBody>
      </p:sp>
      <p:grpSp>
        <p:nvGrpSpPr>
          <p:cNvPr id="23" name="Group 125"/>
          <p:cNvGrpSpPr>
            <a:grpSpLocks/>
          </p:cNvGrpSpPr>
          <p:nvPr/>
        </p:nvGrpSpPr>
        <p:grpSpPr bwMode="auto">
          <a:xfrm>
            <a:off x="5005388" y="2506663"/>
            <a:ext cx="1444625" cy="804862"/>
            <a:chOff x="5005980" y="2506040"/>
            <a:chExt cx="1444651" cy="804794"/>
          </a:xfrm>
        </p:grpSpPr>
        <p:sp>
          <p:nvSpPr>
            <p:cNvPr id="123" name="TextBox 122"/>
            <p:cNvSpPr txBox="1"/>
            <p:nvPr/>
          </p:nvSpPr>
          <p:spPr>
            <a:xfrm>
              <a:off x="5234584" y="2506040"/>
              <a:ext cx="1216047" cy="41589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ZA" sz="700">
                  <a:latin typeface="Calibri" panose="020F0502020204030204" pitchFamily="34" charset="0"/>
                  <a:ea typeface="+mn-ea"/>
                  <a:cs typeface="Arial" pitchFamily="34" charset="0"/>
                </a:rPr>
                <a:t>Some motivated, lucky or talented students make  the transition</a:t>
              </a:r>
            </a:p>
          </p:txBody>
        </p:sp>
        <p:sp>
          <p:nvSpPr>
            <p:cNvPr id="124" name="Freeform 123"/>
            <p:cNvSpPr/>
            <p:nvPr/>
          </p:nvSpPr>
          <p:spPr>
            <a:xfrm rot="3499488">
              <a:off x="4770271" y="2771908"/>
              <a:ext cx="774635" cy="303217"/>
            </a:xfrm>
            <a:custGeom>
              <a:avLst/>
              <a:gdLst>
                <a:gd name="connsiteX0" fmla="*/ 0 w 1348230"/>
                <a:gd name="connsiteY0" fmla="*/ 471881 h 1348230"/>
                <a:gd name="connsiteX1" fmla="*/ 674115 w 1348230"/>
                <a:gd name="connsiteY1" fmla="*/ 0 h 1348230"/>
                <a:gd name="connsiteX2" fmla="*/ 1348230 w 1348230"/>
                <a:gd name="connsiteY2" fmla="*/ 471881 h 1348230"/>
                <a:gd name="connsiteX3" fmla="*/ 1011173 w 1348230"/>
                <a:gd name="connsiteY3" fmla="*/ 471881 h 1348230"/>
                <a:gd name="connsiteX4" fmla="*/ 1011173 w 1348230"/>
                <a:gd name="connsiteY4" fmla="*/ 1348230 h 1348230"/>
                <a:gd name="connsiteX5" fmla="*/ 337058 w 1348230"/>
                <a:gd name="connsiteY5" fmla="*/ 1348230 h 1348230"/>
                <a:gd name="connsiteX6" fmla="*/ 337058 w 1348230"/>
                <a:gd name="connsiteY6" fmla="*/ 471881 h 1348230"/>
                <a:gd name="connsiteX7" fmla="*/ 0 w 1348230"/>
                <a:gd name="connsiteY7" fmla="*/ 471881 h 1348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8230" h="1348230">
                  <a:moveTo>
                    <a:pt x="471881" y="1348230"/>
                  </a:moveTo>
                  <a:lnTo>
                    <a:pt x="0" y="674115"/>
                  </a:lnTo>
                  <a:lnTo>
                    <a:pt x="471881" y="0"/>
                  </a:lnTo>
                  <a:lnTo>
                    <a:pt x="471881" y="337057"/>
                  </a:lnTo>
                  <a:lnTo>
                    <a:pt x="1348230" y="337057"/>
                  </a:lnTo>
                  <a:lnTo>
                    <a:pt x="1348230" y="1011172"/>
                  </a:lnTo>
                  <a:lnTo>
                    <a:pt x="471881" y="1011172"/>
                  </a:lnTo>
                  <a:lnTo>
                    <a:pt x="471881" y="13482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9517" tIns="500632" rIns="163575" bIns="500634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300"/>
            </a:p>
          </p:txBody>
        </p:sp>
      </p:grpSp>
      <p:sp>
        <p:nvSpPr>
          <p:cNvPr id="128" name="Rounded Rectangle 127"/>
          <p:cNvSpPr/>
          <p:nvPr/>
        </p:nvSpPr>
        <p:spPr>
          <a:xfrm>
            <a:off x="8262938" y="2070100"/>
            <a:ext cx="828675" cy="3683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ZA" sz="1000" b="1">
                <a:solidFill>
                  <a:schemeClr val="tx1"/>
                </a:solidFill>
              </a:rPr>
              <a:t>Minority (20%)</a:t>
            </a:r>
          </a:p>
        </p:txBody>
      </p:sp>
      <p:grpSp>
        <p:nvGrpSpPr>
          <p:cNvPr id="24" name="Group 124"/>
          <p:cNvGrpSpPr>
            <a:grpSpLocks/>
          </p:cNvGrpSpPr>
          <p:nvPr/>
        </p:nvGrpSpPr>
        <p:grpSpPr bwMode="auto">
          <a:xfrm>
            <a:off x="7008813" y="2424113"/>
            <a:ext cx="1416050" cy="757237"/>
            <a:chOff x="7008134" y="2423712"/>
            <a:chExt cx="1416719" cy="778151"/>
          </a:xfrm>
        </p:grpSpPr>
        <p:sp>
          <p:nvSpPr>
            <p:cNvPr id="122" name="TextBox 121"/>
            <p:cNvSpPr txBox="1"/>
            <p:nvPr/>
          </p:nvSpPr>
          <p:spPr>
            <a:xfrm>
              <a:off x="7208254" y="2678202"/>
              <a:ext cx="1216600" cy="52366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 marL="171450" indent="-171450" eaLnBrk="1" hangingPunct="1">
                <a:buFontTx/>
                <a:buChar char="-"/>
                <a:defRPr/>
              </a:pPr>
              <a:r>
                <a:rPr lang="en-ZA" sz="700">
                  <a:latin typeface="Calibri" panose="020F0502020204030204" pitchFamily="34" charset="0"/>
                  <a:ea typeface="+mn-ea"/>
                  <a:cs typeface="Arial" pitchFamily="34" charset="0"/>
                </a:rPr>
                <a:t>Big demand for good schools despite fees</a:t>
              </a:r>
            </a:p>
            <a:p>
              <a:pPr marL="171450" indent="-171450" eaLnBrk="1" hangingPunct="1">
                <a:buFontTx/>
                <a:buChar char="-"/>
                <a:defRPr/>
              </a:pPr>
              <a:r>
                <a:rPr lang="en-ZA" sz="700">
                  <a:latin typeface="Calibri" panose="020F0502020204030204" pitchFamily="34" charset="0"/>
                  <a:ea typeface="+mn-ea"/>
                  <a:cs typeface="Arial" pitchFamily="34" charset="0"/>
                </a:rPr>
                <a:t>Some scholarships/bursaries </a:t>
              </a:r>
            </a:p>
          </p:txBody>
        </p:sp>
        <p:sp>
          <p:nvSpPr>
            <p:cNvPr id="121" name="Freeform 120"/>
            <p:cNvSpPr/>
            <p:nvPr/>
          </p:nvSpPr>
          <p:spPr>
            <a:xfrm rot="5400000">
              <a:off x="6770736" y="2661110"/>
              <a:ext cx="778151" cy="303355"/>
            </a:xfrm>
            <a:custGeom>
              <a:avLst/>
              <a:gdLst>
                <a:gd name="connsiteX0" fmla="*/ 0 w 1348230"/>
                <a:gd name="connsiteY0" fmla="*/ 471881 h 1348230"/>
                <a:gd name="connsiteX1" fmla="*/ 674115 w 1348230"/>
                <a:gd name="connsiteY1" fmla="*/ 0 h 1348230"/>
                <a:gd name="connsiteX2" fmla="*/ 1348230 w 1348230"/>
                <a:gd name="connsiteY2" fmla="*/ 471881 h 1348230"/>
                <a:gd name="connsiteX3" fmla="*/ 1011173 w 1348230"/>
                <a:gd name="connsiteY3" fmla="*/ 471881 h 1348230"/>
                <a:gd name="connsiteX4" fmla="*/ 1011173 w 1348230"/>
                <a:gd name="connsiteY4" fmla="*/ 1348230 h 1348230"/>
                <a:gd name="connsiteX5" fmla="*/ 337058 w 1348230"/>
                <a:gd name="connsiteY5" fmla="*/ 1348230 h 1348230"/>
                <a:gd name="connsiteX6" fmla="*/ 337058 w 1348230"/>
                <a:gd name="connsiteY6" fmla="*/ 471881 h 1348230"/>
                <a:gd name="connsiteX7" fmla="*/ 0 w 1348230"/>
                <a:gd name="connsiteY7" fmla="*/ 471881 h 1348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8230" h="1348230">
                  <a:moveTo>
                    <a:pt x="471881" y="1348230"/>
                  </a:moveTo>
                  <a:lnTo>
                    <a:pt x="0" y="674115"/>
                  </a:lnTo>
                  <a:lnTo>
                    <a:pt x="471881" y="0"/>
                  </a:lnTo>
                  <a:lnTo>
                    <a:pt x="471881" y="337057"/>
                  </a:lnTo>
                  <a:lnTo>
                    <a:pt x="1348230" y="337057"/>
                  </a:lnTo>
                  <a:lnTo>
                    <a:pt x="1348230" y="1011172"/>
                  </a:lnTo>
                  <a:lnTo>
                    <a:pt x="471881" y="1011172"/>
                  </a:lnTo>
                  <a:lnTo>
                    <a:pt x="471881" y="13482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9517" tIns="500632" rIns="163575" bIns="500634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300"/>
            </a:p>
          </p:txBody>
        </p:sp>
      </p:grpSp>
      <p:sp>
        <p:nvSpPr>
          <p:cNvPr id="33818" name="TextBox 1"/>
          <p:cNvSpPr txBox="1">
            <a:spLocks noChangeArrowheads="1"/>
          </p:cNvSpPr>
          <p:nvPr/>
        </p:nvSpPr>
        <p:spPr bwMode="auto">
          <a:xfrm>
            <a:off x="2051050" y="6545263"/>
            <a:ext cx="1077913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ZA" altLang="x-none" sz="1400"/>
              <a:t> QLFS 2014</a:t>
            </a:r>
          </a:p>
        </p:txBody>
      </p:sp>
      <p:sp>
        <p:nvSpPr>
          <p:cNvPr id="131" name="Curved Up Arrow 130"/>
          <p:cNvSpPr/>
          <p:nvPr/>
        </p:nvSpPr>
        <p:spPr>
          <a:xfrm flipV="1">
            <a:off x="2411413" y="101600"/>
            <a:ext cx="5722937" cy="1192213"/>
          </a:xfrm>
          <a:prstGeom prst="curvedUp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>
              <a:solidFill>
                <a:schemeClr val="tx1"/>
              </a:solidFill>
            </a:endParaRPr>
          </a:p>
        </p:txBody>
      </p:sp>
      <p:sp>
        <p:nvSpPr>
          <p:cNvPr id="132" name="Curved Up Arrow 131"/>
          <p:cNvSpPr/>
          <p:nvPr/>
        </p:nvSpPr>
        <p:spPr>
          <a:xfrm rot="20815970">
            <a:off x="3033713" y="5267325"/>
            <a:ext cx="5178425" cy="1287463"/>
          </a:xfrm>
          <a:prstGeom prst="curvedUp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9726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77" grpId="0" animBg="1"/>
      <p:bldP spid="92" grpId="0" animBg="1"/>
      <p:bldP spid="95" grpId="0" animBg="1"/>
      <p:bldP spid="129" grpId="0" animBg="1"/>
      <p:bldP spid="128" grpId="0" animBg="1"/>
      <p:bldP spid="131" grpId="0" animBg="1"/>
      <p:bldP spid="13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404135" y="3913632"/>
            <a:ext cx="1994746" cy="2944368"/>
            <a:chOff x="1572428" y="1968594"/>
            <a:chExt cx="1728634" cy="2530889"/>
          </a:xfrm>
        </p:grpSpPr>
        <p:grpSp>
          <p:nvGrpSpPr>
            <p:cNvPr id="20" name="Group 19"/>
            <p:cNvGrpSpPr/>
            <p:nvPr/>
          </p:nvGrpSpPr>
          <p:grpSpPr>
            <a:xfrm>
              <a:off x="1572428" y="1968594"/>
              <a:ext cx="1728634" cy="2530889"/>
              <a:chOff x="3094787" y="2049863"/>
              <a:chExt cx="1728634" cy="2530889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3094787" y="2049863"/>
                <a:ext cx="1728634" cy="2530889"/>
              </a:xfrm>
              <a:prstGeom prst="rect">
                <a:avLst/>
              </a:prstGeom>
              <a:solidFill>
                <a:srgbClr val="FFE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699"/>
              <a:stretch/>
            </p:blipFill>
            <p:spPr>
              <a:xfrm>
                <a:off x="3419518" y="2293860"/>
                <a:ext cx="1079172" cy="931329"/>
              </a:xfrm>
              <a:prstGeom prst="rect">
                <a:avLst/>
              </a:prstGeom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3407031" y="3405750"/>
                <a:ext cx="1188806" cy="529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tx1"/>
                    </a:solidFill>
                    <a:latin typeface="Helvetica" charset="0"/>
                    <a:ea typeface="Helvetica" charset="0"/>
                    <a:cs typeface="Helvetica" charset="0"/>
                  </a:rPr>
                  <a:t>LEVERAGE</a:t>
                </a:r>
                <a:endParaRPr lang="en-US" sz="12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endParaRPr>
              </a:p>
              <a:p>
                <a:endParaRPr lang="en-US" dirty="0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2244076" y="3610832"/>
              <a:ext cx="4700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latin typeface="Helvetica" charset="0"/>
                  <a:ea typeface="Helvetica" charset="0"/>
                  <a:cs typeface="Helvetica" charset="0"/>
                </a:rPr>
                <a:t>1</a:t>
              </a:r>
              <a:endParaRPr lang="en-US" sz="28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539436" y="3913632"/>
            <a:ext cx="1994746" cy="2944368"/>
            <a:chOff x="3666971" y="1962173"/>
            <a:chExt cx="1728634" cy="2530889"/>
          </a:xfrm>
        </p:grpSpPr>
        <p:grpSp>
          <p:nvGrpSpPr>
            <p:cNvPr id="21" name="Group 20"/>
            <p:cNvGrpSpPr/>
            <p:nvPr/>
          </p:nvGrpSpPr>
          <p:grpSpPr>
            <a:xfrm>
              <a:off x="3666971" y="1962173"/>
              <a:ext cx="1728634" cy="2530889"/>
              <a:chOff x="5405802" y="2021014"/>
              <a:chExt cx="1728634" cy="2530889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5405802" y="2021014"/>
                <a:ext cx="1728634" cy="2530889"/>
              </a:xfrm>
              <a:prstGeom prst="rect">
                <a:avLst/>
              </a:prstGeom>
              <a:solidFill>
                <a:srgbClr val="FFE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4578"/>
              <a:stretch/>
            </p:blipFill>
            <p:spPr>
              <a:xfrm>
                <a:off x="5720496" y="2263851"/>
                <a:ext cx="1146676" cy="979504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5720496" y="3390257"/>
                <a:ext cx="1194107" cy="529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tx1"/>
                    </a:solidFill>
                    <a:latin typeface="Helvetica" charset="0"/>
                    <a:ea typeface="Helvetica" charset="0"/>
                    <a:cs typeface="Helvetica" charset="0"/>
                  </a:rPr>
                  <a:t>PRIORITISE</a:t>
                </a:r>
                <a:endParaRPr lang="en-US" sz="12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endParaRPr>
              </a:p>
              <a:p>
                <a:endParaRPr lang="en-US" dirty="0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4343718" y="3636273"/>
              <a:ext cx="4700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latin typeface="Helvetica" charset="0"/>
                  <a:ea typeface="Helvetica" charset="0"/>
                  <a:cs typeface="Helvetica" charset="0"/>
                </a:rPr>
                <a:t>2</a:t>
              </a:r>
              <a:endParaRPr lang="en-US" sz="28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759196" y="3912295"/>
            <a:ext cx="1994746" cy="2975008"/>
            <a:chOff x="5761515" y="1962173"/>
            <a:chExt cx="1728634" cy="2530889"/>
          </a:xfrm>
        </p:grpSpPr>
        <p:grpSp>
          <p:nvGrpSpPr>
            <p:cNvPr id="19" name="Group 18"/>
            <p:cNvGrpSpPr/>
            <p:nvPr/>
          </p:nvGrpSpPr>
          <p:grpSpPr>
            <a:xfrm>
              <a:off x="5761515" y="1962173"/>
              <a:ext cx="1728634" cy="2530889"/>
              <a:chOff x="783772" y="2049863"/>
              <a:chExt cx="1728634" cy="2530889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783772" y="2049863"/>
                <a:ext cx="1728634" cy="2530889"/>
              </a:xfrm>
              <a:prstGeom prst="rect">
                <a:avLst/>
              </a:prstGeom>
              <a:solidFill>
                <a:srgbClr val="FFE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553"/>
              <a:stretch/>
            </p:blipFill>
            <p:spPr>
              <a:xfrm>
                <a:off x="1053822" y="2237793"/>
                <a:ext cx="1207058" cy="1043464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981303" y="3419106"/>
                <a:ext cx="1531103" cy="529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tx1"/>
                    </a:solidFill>
                    <a:latin typeface="Helvetica" charset="0"/>
                    <a:ea typeface="Helvetica" charset="0"/>
                    <a:cs typeface="Helvetica" charset="0"/>
                  </a:rPr>
                  <a:t>FOUNDATIONS</a:t>
                </a:r>
                <a:endParaRPr lang="en-US" sz="12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endParaRPr>
              </a:p>
              <a:p>
                <a:endParaRPr lang="en-US" dirty="0"/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6422183" y="3626570"/>
              <a:ext cx="407299" cy="6084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latin typeface="Helvetica" charset="0"/>
                  <a:ea typeface="Helvetica" charset="0"/>
                  <a:cs typeface="Helvetica" charset="0"/>
                </a:rPr>
                <a:t>4</a:t>
              </a:r>
              <a:endParaRPr lang="en-US" sz="28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72"/>
          <a:stretch/>
        </p:blipFill>
        <p:spPr>
          <a:xfrm>
            <a:off x="3450441" y="307298"/>
            <a:ext cx="1939573" cy="1627851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4684810" y="3852472"/>
            <a:ext cx="1923758" cy="3005528"/>
            <a:chOff x="7716817" y="1969615"/>
            <a:chExt cx="1728634" cy="2582288"/>
          </a:xfrm>
        </p:grpSpPr>
        <p:sp>
          <p:nvSpPr>
            <p:cNvPr id="23" name="Rectangle 22"/>
            <p:cNvSpPr/>
            <p:nvPr/>
          </p:nvSpPr>
          <p:spPr>
            <a:xfrm>
              <a:off x="7716817" y="2021014"/>
              <a:ext cx="1728634" cy="2530889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981"/>
            <a:stretch/>
          </p:blipFill>
          <p:spPr>
            <a:xfrm>
              <a:off x="7771761" y="1969615"/>
              <a:ext cx="1673690" cy="1255574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7984080" y="3403878"/>
              <a:ext cx="1194107" cy="502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EVALUATE</a:t>
              </a:r>
            </a:p>
            <a:p>
              <a:endParaRPr lang="en-US" dirty="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5442262" y="5854702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Helvetica" charset="0"/>
                <a:ea typeface="Helvetica" charset="0"/>
                <a:cs typeface="Helvetica" charset="0"/>
              </a:rPr>
              <a:t>3</a:t>
            </a:r>
            <a:endParaRPr lang="en-US" sz="28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664920" y="2268039"/>
            <a:ext cx="37385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>
                <a:latin typeface="Helvetica" charset="0"/>
                <a:ea typeface="Helvetica" charset="0"/>
                <a:cs typeface="Helvetica" charset="0"/>
              </a:rPr>
              <a:t>Getting reading right</a:t>
            </a:r>
            <a:endParaRPr lang="en-US" sz="2800" b="1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92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929945" y="2443658"/>
            <a:ext cx="3642055" cy="3525836"/>
          </a:xfrm>
          <a:prstGeom prst="ellipse">
            <a:avLst/>
          </a:prstGeom>
          <a:solidFill>
            <a:srgbClr val="FF77A5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 smtClean="0">
                <a:latin typeface="Helvetica" charset="0"/>
                <a:ea typeface="Helvetica" charset="0"/>
                <a:cs typeface="Helvetica" charset="0"/>
              </a:rPr>
              <a:t>R351 Billion</a:t>
            </a:r>
            <a:endParaRPr lang="en-US" sz="3400" dirty="0"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507015" y="4051341"/>
            <a:ext cx="1982381" cy="400110"/>
            <a:chOff x="5793582" y="4290629"/>
            <a:chExt cx="1982381" cy="400110"/>
          </a:xfrm>
        </p:grpSpPr>
        <p:sp>
          <p:nvSpPr>
            <p:cNvPr id="12" name="Oval 11"/>
            <p:cNvSpPr/>
            <p:nvPr/>
          </p:nvSpPr>
          <p:spPr>
            <a:xfrm>
              <a:off x="5793582" y="4361658"/>
              <a:ext cx="226218" cy="227275"/>
            </a:xfrm>
            <a:prstGeom prst="ellipse">
              <a:avLst/>
            </a:prstGeom>
            <a:solidFill>
              <a:srgbClr val="FF77A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291261" y="4290629"/>
              <a:ext cx="14847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Helvetica" charset="0"/>
                  <a:ea typeface="Helvetica" charset="0"/>
                  <a:cs typeface="Helvetica" charset="0"/>
                </a:rPr>
                <a:t>R4,5 Billion</a:t>
              </a:r>
              <a:endParaRPr lang="en-US" sz="20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351975" y="6142209"/>
            <a:ext cx="2797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2018 SA Government expenditure on education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33693" y="6070606"/>
            <a:ext cx="2205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Trialogue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 estimate of</a:t>
            </a:r>
          </a:p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 all education CSI in SA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74502" y="4420673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(1,2%)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-28428" y="0"/>
            <a:ext cx="1728634" cy="1853107"/>
            <a:chOff x="3094787" y="2049863"/>
            <a:chExt cx="1728634" cy="1853107"/>
          </a:xfrm>
        </p:grpSpPr>
        <p:sp>
          <p:nvSpPr>
            <p:cNvPr id="20" name="Rectangle 19"/>
            <p:cNvSpPr/>
            <p:nvPr/>
          </p:nvSpPr>
          <p:spPr>
            <a:xfrm>
              <a:off x="3094787" y="2049863"/>
              <a:ext cx="1728634" cy="1853107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699"/>
            <a:stretch/>
          </p:blipFill>
          <p:spPr>
            <a:xfrm>
              <a:off x="3419518" y="2293860"/>
              <a:ext cx="1079172" cy="931329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3343422" y="3318195"/>
              <a:ext cx="11888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LEVERAGE</a:t>
              </a:r>
            </a:p>
            <a:p>
              <a:endParaRPr lang="en-US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282780" y="68003"/>
            <a:ext cx="6318609" cy="2000191"/>
            <a:chOff x="2282780" y="68003"/>
            <a:chExt cx="6318609" cy="2000191"/>
          </a:xfrm>
        </p:grpSpPr>
        <p:sp>
          <p:nvSpPr>
            <p:cNvPr id="17" name="Rectangle 16"/>
            <p:cNvSpPr/>
            <p:nvPr/>
          </p:nvSpPr>
          <p:spPr>
            <a:xfrm>
              <a:off x="2586709" y="591045"/>
              <a:ext cx="582376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i="1" smtClean="0"/>
                <a:t>The </a:t>
              </a:r>
              <a:r>
                <a:rPr lang="en-US" sz="2800" i="1" dirty="0" smtClean="0"/>
                <a:t>best use of private money is influencing how public money is </a:t>
              </a:r>
              <a:r>
                <a:rPr lang="en-US" sz="2800" i="1" smtClean="0"/>
                <a:t>spent.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82780" y="68003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10800000">
              <a:off x="7993530" y="867865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5498589" y="2270927"/>
            <a:ext cx="0" cy="379967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57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14" grpId="0"/>
      <p:bldP spid="15" grpId="0"/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282780" y="2578637"/>
            <a:ext cx="4474317" cy="3362517"/>
            <a:chOff x="2496787" y="2222378"/>
            <a:chExt cx="4474317" cy="3362517"/>
          </a:xfrm>
        </p:grpSpPr>
        <p:sp>
          <p:nvSpPr>
            <p:cNvPr id="13" name="Oval 12"/>
            <p:cNvSpPr/>
            <p:nvPr/>
          </p:nvSpPr>
          <p:spPr>
            <a:xfrm>
              <a:off x="2996252" y="3001799"/>
              <a:ext cx="2323893" cy="2270845"/>
            </a:xfrm>
            <a:prstGeom prst="ellipse">
              <a:avLst/>
            </a:prstGeom>
            <a:solidFill>
              <a:srgbClr val="FF77A5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848"/>
            <a:stretch/>
          </p:blipFill>
          <p:spPr>
            <a:xfrm>
              <a:off x="2496787" y="2222378"/>
              <a:ext cx="4474317" cy="3362517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0" y="0"/>
            <a:ext cx="1728634" cy="1865369"/>
            <a:chOff x="5405802" y="2021014"/>
            <a:chExt cx="1728634" cy="1865369"/>
          </a:xfrm>
        </p:grpSpPr>
        <p:sp>
          <p:nvSpPr>
            <p:cNvPr id="6" name="Rectangle 5"/>
            <p:cNvSpPr/>
            <p:nvPr/>
          </p:nvSpPr>
          <p:spPr>
            <a:xfrm>
              <a:off x="5405802" y="2021014"/>
              <a:ext cx="1728634" cy="1865369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578"/>
            <a:stretch/>
          </p:blipFill>
          <p:spPr>
            <a:xfrm>
              <a:off x="5720496" y="2263851"/>
              <a:ext cx="1146676" cy="97950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673065" y="3301608"/>
              <a:ext cx="11941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PRIORITISE</a:t>
              </a:r>
            </a:p>
            <a:p>
              <a:endParaRPr lang="en-US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2586709" y="591045"/>
            <a:ext cx="58237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 smtClean="0"/>
              <a:t>What is the </a:t>
            </a:r>
            <a:r>
              <a:rPr lang="en-US" sz="2800" b="1" i="1" dirty="0" smtClean="0"/>
              <a:t>binding constraint </a:t>
            </a:r>
            <a:r>
              <a:rPr lang="en-US" sz="2800" i="1" dirty="0" smtClean="0"/>
              <a:t>to progress in this area?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2780" y="68003"/>
            <a:ext cx="6078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“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0800000">
            <a:off x="5784719" y="865924"/>
            <a:ext cx="6078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“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7495" y="3104186"/>
            <a:ext cx="2662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Helvetica" charset="0"/>
                <a:ea typeface="Helvetica" charset="0"/>
                <a:cs typeface="Helvetica" charset="0"/>
              </a:rPr>
              <a:t>Accountability</a:t>
            </a:r>
            <a:endParaRPr lang="en-US" sz="28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64518" y="3181053"/>
            <a:ext cx="1685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Helvetica" charset="0"/>
                <a:ea typeface="Helvetica" charset="0"/>
                <a:cs typeface="Helvetica" charset="0"/>
              </a:rPr>
              <a:t>Capacity</a:t>
            </a:r>
            <a:endParaRPr lang="en-US" sz="28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80605" y="6195026"/>
            <a:ext cx="16786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 charset="0"/>
                <a:ea typeface="Helvetica" charset="0"/>
                <a:cs typeface="Helvetica" charset="0"/>
              </a:rPr>
              <a:t>Improvement</a:t>
            </a:r>
            <a:endParaRPr lang="en-US" sz="2800" dirty="0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21" name="Straight Arrow Connector 20"/>
          <p:cNvCxnSpPr>
            <a:stCxn id="19" idx="0"/>
          </p:cNvCxnSpPr>
          <p:nvPr/>
        </p:nvCxnSpPr>
        <p:spPr>
          <a:xfrm flipV="1">
            <a:off x="4519938" y="5765264"/>
            <a:ext cx="0" cy="42976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37495" y="3701223"/>
            <a:ext cx="19680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i="1" dirty="0" smtClean="0"/>
              <a:t>The </a:t>
            </a:r>
            <a:r>
              <a:rPr lang="en-US" sz="1600" b="1" i="1" dirty="0" smtClean="0"/>
              <a:t>incentives</a:t>
            </a:r>
            <a:r>
              <a:rPr lang="en-US" sz="1600" i="1" dirty="0" smtClean="0"/>
              <a:t> to do what is in your job description.</a:t>
            </a:r>
            <a:endParaRPr lang="en-US" sz="16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6464518" y="3721914"/>
            <a:ext cx="22262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i="1" dirty="0" smtClean="0"/>
              <a:t>The </a:t>
            </a:r>
            <a:r>
              <a:rPr lang="en-US" sz="1600" b="1" i="1" dirty="0" smtClean="0"/>
              <a:t>ability </a:t>
            </a:r>
            <a:r>
              <a:rPr lang="en-US" sz="1600" i="1" dirty="0" smtClean="0"/>
              <a:t>to do what is in your job description.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03099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81574"/>
            <a:ext cx="1923758" cy="2254116"/>
            <a:chOff x="7716817" y="1969615"/>
            <a:chExt cx="1728634" cy="1936690"/>
          </a:xfrm>
        </p:grpSpPr>
        <p:sp>
          <p:nvSpPr>
            <p:cNvPr id="23" name="Rectangle 22"/>
            <p:cNvSpPr/>
            <p:nvPr/>
          </p:nvSpPr>
          <p:spPr>
            <a:xfrm>
              <a:off x="7716817" y="2021014"/>
              <a:ext cx="1728634" cy="1790931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981"/>
            <a:stretch/>
          </p:blipFill>
          <p:spPr>
            <a:xfrm>
              <a:off x="7771761" y="1969615"/>
              <a:ext cx="1673690" cy="1255574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7984080" y="3403878"/>
              <a:ext cx="1194107" cy="502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EVALUATE</a:t>
              </a:r>
            </a:p>
            <a:p>
              <a:endParaRPr lang="en-US" dirty="0"/>
            </a:p>
          </p:txBody>
        </p:sp>
      </p:grpSp>
      <p:sp>
        <p:nvSpPr>
          <p:cNvPr id="26" name="Rectangle 25"/>
          <p:cNvSpPr/>
          <p:nvPr/>
        </p:nvSpPr>
        <p:spPr>
          <a:xfrm>
            <a:off x="2043328" y="613653"/>
            <a:ext cx="67391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i="1" dirty="0" smtClean="0"/>
              <a:t>If I had a week to chop down a tree I would spend 6 days sharpening the axe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15405" y="32173"/>
            <a:ext cx="6078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“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10800000">
            <a:off x="8298460" y="1018664"/>
            <a:ext cx="6078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“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6139" y="2242872"/>
            <a:ext cx="72779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Helvetica" charset="0"/>
                <a:ea typeface="Helvetica" charset="0"/>
                <a:cs typeface="Helvetica" charset="0"/>
              </a:rPr>
              <a:t>The imperative of independent evaluation</a:t>
            </a:r>
            <a:endParaRPr lang="en-US" sz="28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6139" y="2946248"/>
            <a:ext cx="7912321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charset="0"/>
              <a:buChar char="•"/>
            </a:pPr>
            <a:r>
              <a:rPr lang="en-US" sz="2200" b="1" dirty="0" smtClean="0"/>
              <a:t>Evaluation</a:t>
            </a:r>
            <a:r>
              <a:rPr lang="en-US" sz="2200" dirty="0" smtClean="0"/>
              <a:t>: There is no guarantee that simply spending money on something will automatically lead to improvements </a:t>
            </a:r>
          </a:p>
          <a:p>
            <a:pPr marL="285750" indent="-285750" algn="just">
              <a:buFont typeface="Arial" charset="0"/>
              <a:buChar char="•"/>
            </a:pPr>
            <a:endParaRPr lang="en-US" sz="2200" dirty="0" smtClean="0"/>
          </a:p>
          <a:p>
            <a:pPr marL="285750" indent="-285750" algn="just">
              <a:buFont typeface="Arial" charset="0"/>
              <a:buChar char="•"/>
            </a:pPr>
            <a:r>
              <a:rPr lang="en-US" sz="2200" b="1" dirty="0" smtClean="0"/>
              <a:t>Independence</a:t>
            </a:r>
            <a:r>
              <a:rPr lang="en-US" sz="2200" dirty="0" smtClean="0"/>
              <a:t>: You cannot be both the player and the referee. The evaluator must be appointed by the funder (not the grantee)</a:t>
            </a:r>
          </a:p>
          <a:p>
            <a:pPr marL="285750" indent="-285750" algn="just">
              <a:buFont typeface="Arial" charset="0"/>
              <a:buChar char="•"/>
            </a:pPr>
            <a:endParaRPr lang="en-US" sz="2200" dirty="0" smtClean="0"/>
          </a:p>
          <a:p>
            <a:pPr marL="285750" indent="-285750" algn="just">
              <a:buFont typeface="Arial" charset="0"/>
              <a:buChar char="•"/>
            </a:pPr>
            <a:r>
              <a:rPr lang="en-US" sz="2200" b="1" dirty="0" smtClean="0"/>
              <a:t>5-10% on evaluation</a:t>
            </a:r>
            <a:r>
              <a:rPr lang="en-US" sz="2200" dirty="0" smtClean="0"/>
              <a:t>: Depending on the project one should allocate 5-10% of the overall budget on evaluation</a:t>
            </a:r>
          </a:p>
          <a:p>
            <a:pPr marL="285750" indent="-285750" algn="just">
              <a:buFont typeface="Arial" charset="0"/>
              <a:buChar char="•"/>
            </a:pPr>
            <a:endParaRPr lang="en-US" sz="2200" dirty="0" smtClean="0"/>
          </a:p>
          <a:p>
            <a:pPr marL="285750" indent="-285750" algn="just">
              <a:buFont typeface="Arial" charset="0"/>
              <a:buChar char="•"/>
            </a:pPr>
            <a:r>
              <a:rPr lang="en-US" sz="2200" b="1" dirty="0" smtClean="0"/>
              <a:t>Causal evaluations</a:t>
            </a:r>
            <a:r>
              <a:rPr lang="en-US" sz="2200" dirty="0" smtClean="0"/>
              <a:t>: Not all evaluations are created equal. Critical to do rigorous quantitative evaluations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6582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447" y="691698"/>
            <a:ext cx="824632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700" b="1" dirty="0" smtClean="0"/>
              <a:t>Falling at the first hurdle</a:t>
            </a:r>
            <a:r>
              <a:rPr lang="mr-IN" sz="6700" b="1" dirty="0" smtClean="0"/>
              <a:t>…</a:t>
            </a:r>
            <a:r>
              <a:rPr lang="en-US" sz="6700" b="1" dirty="0" smtClean="0"/>
              <a:t/>
            </a:r>
            <a:br>
              <a:rPr lang="en-US" sz="6700" b="1" dirty="0" smtClean="0"/>
            </a:br>
            <a:r>
              <a:rPr lang="en-US" sz="900" b="1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sz="2700" dirty="0" smtClean="0"/>
              <a:t>If children do not</a:t>
            </a:r>
            <a:r>
              <a:rPr lang="en-US" sz="2700" b="1" dirty="0" smtClean="0"/>
              <a:t> learn-to-read </a:t>
            </a:r>
            <a:r>
              <a:rPr lang="en-US" sz="2700" dirty="0" smtClean="0"/>
              <a:t>in Grades 1-3, </a:t>
            </a:r>
            <a:br>
              <a:rPr lang="en-US" sz="2700" dirty="0" smtClean="0"/>
            </a:br>
            <a:r>
              <a:rPr lang="en-US" sz="2700" dirty="0" smtClean="0"/>
              <a:t>they cannot </a:t>
            </a:r>
            <a:r>
              <a:rPr lang="en-US" sz="2700" b="1" dirty="0" smtClean="0"/>
              <a:t>read-to-learn</a:t>
            </a:r>
            <a:r>
              <a:rPr lang="en-US" sz="2700" dirty="0" smtClean="0"/>
              <a:t> in Grade 4 onwards</a:t>
            </a:r>
            <a:endParaRPr lang="en-US" sz="2700" dirty="0"/>
          </a:p>
        </p:txBody>
      </p:sp>
      <p:grpSp>
        <p:nvGrpSpPr>
          <p:cNvPr id="8" name="Group 7"/>
          <p:cNvGrpSpPr/>
          <p:nvPr/>
        </p:nvGrpSpPr>
        <p:grpSpPr>
          <a:xfrm>
            <a:off x="2628114" y="2476315"/>
            <a:ext cx="3642055" cy="3525836"/>
            <a:chOff x="2628114" y="2476315"/>
            <a:chExt cx="3642055" cy="3525836"/>
          </a:xfrm>
        </p:grpSpPr>
        <p:sp>
          <p:nvSpPr>
            <p:cNvPr id="6" name="Oval 5"/>
            <p:cNvSpPr/>
            <p:nvPr/>
          </p:nvSpPr>
          <p:spPr>
            <a:xfrm>
              <a:off x="2628114" y="2476315"/>
              <a:ext cx="3642055" cy="3525836"/>
            </a:xfrm>
            <a:prstGeom prst="ellipse">
              <a:avLst/>
            </a:prstGeom>
            <a:solidFill>
              <a:srgbClr val="FFED00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762"/>
            <a:stretch/>
          </p:blipFill>
          <p:spPr>
            <a:xfrm>
              <a:off x="3175239" y="3153383"/>
              <a:ext cx="2547804" cy="217170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1224317" y="6461205"/>
            <a:ext cx="71898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Spaull &amp; Pretorius (2018) Falling at the first hurdle: Early grade reading in South Africa. Springer.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2079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03675" y="6257743"/>
            <a:ext cx="323309" cy="389083"/>
          </a:xfrm>
          <a:prstGeom prst="rect">
            <a:avLst/>
          </a:prstGeom>
        </p:spPr>
        <p:txBody>
          <a:bodyPr/>
          <a:lstStyle/>
          <a:p>
            <a:fld id="{FCEE2C88-6C8F-484D-AF69-578F576B1F44}" type="slidenum">
              <a:rPr lang="en-US" smtClean="0"/>
              <a:pPr/>
              <a:t>36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86390" y="1748038"/>
            <a:ext cx="4966961" cy="1608907"/>
            <a:chOff x="8372105" y="2329963"/>
            <a:chExt cx="2596986" cy="2274526"/>
          </a:xfrm>
        </p:grpSpPr>
        <p:sp>
          <p:nvSpPr>
            <p:cNvPr id="7" name="Rectangle 6"/>
            <p:cNvSpPr/>
            <p:nvPr/>
          </p:nvSpPr>
          <p:spPr>
            <a:xfrm>
              <a:off x="8467023" y="2475096"/>
              <a:ext cx="2425055" cy="2129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ZA" sz="1200" dirty="0"/>
                <a:t>“South African learners’ performance in the PIRLS assessments accentuates the need for reading instruction practices aimed at addressing the difficulties South African learners encounter in both the Foundation Phase &amp; Intermediate Phases … </a:t>
              </a:r>
              <a:r>
                <a:rPr lang="en-ZA" sz="1200" b="1" dirty="0"/>
                <a:t>the qualifications that teachers do have, have not prepared them to teach reading literacy</a:t>
              </a:r>
              <a:r>
                <a:rPr lang="en-ZA" sz="1200" dirty="0"/>
                <a:t> or … these teachers are not able to implement strategies they have gleaned from professional training.” </a:t>
              </a:r>
              <a:endParaRPr lang="en-GB" sz="300" dirty="0">
                <a:latin typeface="Arial" panose="020B0604020202020204" pitchFamily="34" charset="0"/>
                <a:ea typeface="MS Mincho"/>
                <a:cs typeface="Arial" panose="020B0604020202020204" pitchFamily="34" charset="0"/>
              </a:endParaRPr>
            </a:p>
            <a:p>
              <a:pPr algn="just"/>
              <a:r>
                <a:rPr lang="en-GB" sz="788" b="1" dirty="0">
                  <a:latin typeface="Times New Roman" panose="02020603050405020304" pitchFamily="18" charset="0"/>
                  <a:ea typeface="MS Mincho"/>
                </a:rPr>
                <a:t>Prof Sarah Howie et al. (2008: 48)</a:t>
              </a:r>
              <a:endParaRPr lang="en-US" sz="788" b="1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8372105" y="2329963"/>
              <a:ext cx="2596986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94" y="3684263"/>
            <a:ext cx="6531428" cy="2573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782" y="966678"/>
            <a:ext cx="3525202" cy="226536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551458" y="4705545"/>
            <a:ext cx="1023956" cy="5309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50" b="1" dirty="0" err="1"/>
              <a:t>Hoadley</a:t>
            </a:r>
            <a:r>
              <a:rPr lang="en-US" sz="1050" b="1" dirty="0"/>
              <a:t> 2012 </a:t>
            </a:r>
            <a:r>
              <a:rPr lang="en-US" sz="900" dirty="0"/>
              <a:t>review of the literature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1163" y="304845"/>
            <a:ext cx="5664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effectLst/>
                <a:latin typeface="Helvetica" charset="0"/>
                <a:ea typeface="Helvetica" charset="0"/>
                <a:cs typeface="Helvetica" charset="0"/>
              </a:rPr>
              <a:t>Do teachers know how to teach reading?</a:t>
            </a:r>
            <a:endParaRPr lang="en-US" sz="3200" b="1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78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C1A2-1124-BF4A-9144-71D5D089101A}" type="slidenum">
              <a:rPr lang="en-US" smtClean="0"/>
              <a:t>37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790956" y="603504"/>
            <a:ext cx="3872484" cy="5611068"/>
            <a:chOff x="333809" y="1814513"/>
            <a:chExt cx="1998005" cy="299471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809" y="1814513"/>
              <a:ext cx="1998005" cy="299471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440" y="2087879"/>
              <a:ext cx="1722120" cy="2431229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5358436" y="1115697"/>
            <a:ext cx="2933866" cy="4111483"/>
          </a:xfrm>
          <a:prstGeom prst="rect">
            <a:avLst/>
          </a:prstGeom>
          <a:solidFill>
            <a:srgbClr val="F2F2F2">
              <a:alpha val="76863"/>
            </a:srgbClr>
          </a:solidFill>
        </p:spPr>
        <p:txBody>
          <a:bodyPr wrap="square" lIns="216000" tIns="72000" bIns="144000" rtlCol="0">
            <a:spAutoFit/>
          </a:bodyPr>
          <a:lstStyle/>
          <a:p>
            <a:r>
              <a:rPr lang="en-US" sz="3300" b="1" dirty="0"/>
              <a:t>Funda Wande</a:t>
            </a:r>
          </a:p>
          <a:p>
            <a:endParaRPr lang="en-US" sz="2400" b="1" dirty="0"/>
          </a:p>
          <a:p>
            <a:r>
              <a:rPr lang="en-US" sz="2400" b="1" dirty="0">
                <a:solidFill>
                  <a:srgbClr val="00B0F0"/>
                </a:solidFill>
              </a:rPr>
              <a:t>A high-quality multimedia course to teach </a:t>
            </a:r>
            <a:r>
              <a:rPr lang="en-US" sz="2400" b="1" dirty="0" smtClean="0">
                <a:solidFill>
                  <a:srgbClr val="00B0F0"/>
                </a:solidFill>
              </a:rPr>
              <a:t>Foundation </a:t>
            </a:r>
            <a:r>
              <a:rPr lang="en-US" sz="2400" b="1" dirty="0">
                <a:solidFill>
                  <a:srgbClr val="00B0F0"/>
                </a:solidFill>
              </a:rPr>
              <a:t>Phase teachers (Gr R-3) how to teach </a:t>
            </a:r>
            <a:r>
              <a:rPr lang="en-US" sz="2400" b="1" dirty="0" smtClean="0">
                <a:solidFill>
                  <a:srgbClr val="00B0F0"/>
                </a:solidFill>
              </a:rPr>
              <a:t>reading  and </a:t>
            </a:r>
            <a:r>
              <a:rPr lang="en-US" sz="2400" b="1" dirty="0" err="1" smtClean="0">
                <a:solidFill>
                  <a:srgbClr val="00B0F0"/>
                </a:solidFill>
              </a:rPr>
              <a:t>maths</a:t>
            </a:r>
            <a:r>
              <a:rPr lang="en-US" sz="2400" b="1" dirty="0" smtClean="0">
                <a:solidFill>
                  <a:srgbClr val="00B0F0"/>
                </a:solidFill>
              </a:rPr>
              <a:t>.</a:t>
            </a:r>
          </a:p>
          <a:p>
            <a:endParaRPr lang="en-US" sz="2400" b="1" dirty="0">
              <a:solidFill>
                <a:srgbClr val="00B0F0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00B0F0"/>
                </a:solidFill>
              </a:rPr>
              <a:t>2018-2023</a:t>
            </a:r>
            <a:endParaRPr lang="en-US" sz="2800" b="1" dirty="0">
              <a:solidFill>
                <a:srgbClr val="00B0F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737"/>
          <a:stretch/>
        </p:blipFill>
        <p:spPr>
          <a:xfrm>
            <a:off x="5358436" y="5494172"/>
            <a:ext cx="1883922" cy="862179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0749736" y="5785686"/>
            <a:ext cx="469802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 descr="http://www.fema.co.za/Images/fem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358" y="5785687"/>
            <a:ext cx="991806" cy="41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17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5-23 at 9.58.2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24" y="1384108"/>
            <a:ext cx="2735111" cy="38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15" y="477203"/>
            <a:ext cx="4447419" cy="5699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635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1" y="3546733"/>
            <a:ext cx="1466655" cy="1561895"/>
            <a:chOff x="783772" y="2049864"/>
            <a:chExt cx="1728634" cy="2060169"/>
          </a:xfrm>
        </p:grpSpPr>
        <p:sp>
          <p:nvSpPr>
            <p:cNvPr id="6" name="Rectangle 5"/>
            <p:cNvSpPr/>
            <p:nvPr/>
          </p:nvSpPr>
          <p:spPr>
            <a:xfrm>
              <a:off x="783772" y="2049864"/>
              <a:ext cx="1728634" cy="1893288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53"/>
            <a:stretch/>
          </p:blipFill>
          <p:spPr>
            <a:xfrm>
              <a:off x="1053822" y="2237793"/>
              <a:ext cx="1207058" cy="104346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902131" y="3379299"/>
              <a:ext cx="1610275" cy="730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FOUNDATIONS</a:t>
              </a:r>
            </a:p>
            <a:p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0" y="1765579"/>
            <a:ext cx="1466655" cy="1509478"/>
            <a:chOff x="5405802" y="2021014"/>
            <a:chExt cx="1728634" cy="1991029"/>
          </a:xfrm>
        </p:grpSpPr>
        <p:sp>
          <p:nvSpPr>
            <p:cNvPr id="10" name="Rectangle 9"/>
            <p:cNvSpPr/>
            <p:nvPr/>
          </p:nvSpPr>
          <p:spPr>
            <a:xfrm>
              <a:off x="5405802" y="2021014"/>
              <a:ext cx="1728634" cy="1865369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578"/>
            <a:stretch/>
          </p:blipFill>
          <p:spPr>
            <a:xfrm>
              <a:off x="5720496" y="2263851"/>
              <a:ext cx="1146676" cy="979504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5673065" y="3301608"/>
              <a:ext cx="1194107" cy="710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PRIORITISE</a:t>
              </a:r>
            </a:p>
            <a:p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1" y="0"/>
            <a:ext cx="1466655" cy="1500181"/>
            <a:chOff x="3094787" y="2049863"/>
            <a:chExt cx="1728634" cy="1978768"/>
          </a:xfrm>
        </p:grpSpPr>
        <p:sp>
          <p:nvSpPr>
            <p:cNvPr id="14" name="Rectangle 13"/>
            <p:cNvSpPr/>
            <p:nvPr/>
          </p:nvSpPr>
          <p:spPr>
            <a:xfrm>
              <a:off x="3094787" y="2049863"/>
              <a:ext cx="1728634" cy="1853107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699"/>
            <a:stretch/>
          </p:blipFill>
          <p:spPr>
            <a:xfrm>
              <a:off x="3419518" y="2293860"/>
              <a:ext cx="1079172" cy="93132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3343422" y="3318195"/>
              <a:ext cx="1188806" cy="710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LEVERAGE</a:t>
              </a:r>
            </a:p>
            <a:p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135237" y="1624869"/>
            <a:ext cx="6230494" cy="1699460"/>
            <a:chOff x="2108881" y="83213"/>
            <a:chExt cx="7343405" cy="2241619"/>
          </a:xfrm>
        </p:grpSpPr>
        <p:sp>
          <p:nvSpPr>
            <p:cNvPr id="18" name="Rectangle 17"/>
            <p:cNvSpPr/>
            <p:nvPr/>
          </p:nvSpPr>
          <p:spPr>
            <a:xfrm>
              <a:off x="2586709" y="591046"/>
              <a:ext cx="6257719" cy="15832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400" b="1" dirty="0" smtClean="0"/>
                <a:t>(2)</a:t>
              </a:r>
              <a:r>
                <a:rPr lang="en-US" sz="2400" dirty="0" smtClean="0"/>
                <a:t> Avoid a ‘do everything’ strategy. Prioritize &amp; identify the </a:t>
              </a:r>
              <a:r>
                <a:rPr lang="en-US" sz="2400" b="1" dirty="0" smtClean="0"/>
                <a:t>binding constraint. </a:t>
              </a:r>
              <a:r>
                <a:rPr lang="en-US" sz="2400" dirty="0" smtClean="0"/>
                <a:t>Address that.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108881" y="83213"/>
              <a:ext cx="60785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10800000">
              <a:off x="8844428" y="1124503"/>
              <a:ext cx="60785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282781" y="0"/>
            <a:ext cx="6081114" cy="1665135"/>
            <a:chOff x="2282780" y="68003"/>
            <a:chExt cx="7167342" cy="2196343"/>
          </a:xfrm>
        </p:grpSpPr>
        <p:sp>
          <p:nvSpPr>
            <p:cNvPr id="22" name="Rectangle 21"/>
            <p:cNvSpPr/>
            <p:nvPr/>
          </p:nvSpPr>
          <p:spPr>
            <a:xfrm>
              <a:off x="2586709" y="591045"/>
              <a:ext cx="6255554" cy="10961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400" b="1" dirty="0" smtClean="0"/>
                <a:t>(1) </a:t>
              </a:r>
              <a:r>
                <a:rPr lang="en-US" sz="2400" dirty="0" smtClean="0"/>
                <a:t>The best use of private money is influencing how public money is spent.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82780" y="68003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10800000">
              <a:off x="8842264" y="1064017"/>
              <a:ext cx="60785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090447" y="3457539"/>
            <a:ext cx="6273448" cy="1888580"/>
            <a:chOff x="2163967" y="7840"/>
            <a:chExt cx="6803204" cy="2491072"/>
          </a:xfrm>
        </p:grpSpPr>
        <p:sp>
          <p:nvSpPr>
            <p:cNvPr id="26" name="Rectangle 25"/>
            <p:cNvSpPr/>
            <p:nvPr/>
          </p:nvSpPr>
          <p:spPr>
            <a:xfrm>
              <a:off x="2586708" y="591045"/>
              <a:ext cx="5823761" cy="15832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400" b="1" i="1" dirty="0" smtClean="0"/>
                <a:t>(3) Focus on the foundations</a:t>
              </a:r>
              <a:r>
                <a:rPr lang="en-US" sz="2400" i="1" dirty="0" smtClean="0"/>
                <a:t>. ECD &amp; early literacy are the foundations upon which all other learning depends.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63967" y="7840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 rot="10800000">
              <a:off x="8359312" y="1298583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135237" y="5057040"/>
            <a:ext cx="6273448" cy="1888580"/>
            <a:chOff x="2163967" y="7840"/>
            <a:chExt cx="6803204" cy="2491072"/>
          </a:xfrm>
        </p:grpSpPr>
        <p:sp>
          <p:nvSpPr>
            <p:cNvPr id="30" name="Rectangle 29"/>
            <p:cNvSpPr/>
            <p:nvPr/>
          </p:nvSpPr>
          <p:spPr>
            <a:xfrm>
              <a:off x="2586708" y="591045"/>
              <a:ext cx="6186255" cy="15832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400" b="1" i="1" dirty="0" smtClean="0"/>
                <a:t>(4) Independent evaluations </a:t>
              </a:r>
              <a:r>
                <a:rPr lang="en-US" sz="2400" i="1" dirty="0" smtClean="0"/>
                <a:t>of all projects. What impact are our grants having on how many people? Are we 100% </a:t>
              </a:r>
              <a:r>
                <a:rPr lang="en-US" sz="2400" b="1" i="1" dirty="0" smtClean="0"/>
                <a:t>sure</a:t>
              </a:r>
              <a:r>
                <a:rPr lang="en-US" sz="2400" i="1" dirty="0" smtClean="0"/>
                <a:t>?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163967" y="7840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rot="10800000">
              <a:off x="8359312" y="1298583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 smtClean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-1" y="5346120"/>
            <a:ext cx="1497624" cy="1722089"/>
            <a:chOff x="7716817" y="1969615"/>
            <a:chExt cx="1728634" cy="2114501"/>
          </a:xfrm>
        </p:grpSpPr>
        <p:sp>
          <p:nvSpPr>
            <p:cNvPr id="34" name="Rectangle 33"/>
            <p:cNvSpPr/>
            <p:nvPr/>
          </p:nvSpPr>
          <p:spPr>
            <a:xfrm>
              <a:off x="7716817" y="2021014"/>
              <a:ext cx="1728634" cy="1790931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981"/>
            <a:stretch/>
          </p:blipFill>
          <p:spPr>
            <a:xfrm>
              <a:off x="7771761" y="1969615"/>
              <a:ext cx="1673690" cy="1255574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7984080" y="3403878"/>
              <a:ext cx="1194107" cy="680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EVALUATE</a:t>
              </a: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7614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0" t="4663" r="18204" b="3869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72784"/>
            <a:ext cx="9144000" cy="585216"/>
          </a:xfrm>
          <a:solidFill>
            <a:srgbClr val="FFED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err="1" smtClean="0">
                <a:latin typeface="Helvetica" charset="0"/>
                <a:ea typeface="Helvetica" charset="0"/>
                <a:cs typeface="Helvetica" charset="0"/>
              </a:rPr>
              <a:t>www.NicSpaull.com</a:t>
            </a:r>
            <a:r>
              <a:rPr lang="en-US" sz="2800" dirty="0" smtClean="0">
                <a:latin typeface="Helvetica" charset="0"/>
                <a:ea typeface="Helvetica" charset="0"/>
                <a:cs typeface="Helvetica" charset="0"/>
              </a:rPr>
              <a:t>/presentations </a:t>
            </a:r>
            <a:endParaRPr lang="en-US" sz="28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54066" y="512064"/>
            <a:ext cx="44230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smtClean="0">
                <a:solidFill>
                  <a:srgbClr val="FF77A5"/>
                </a:solidFill>
                <a:latin typeface="Helvetica" charset="0"/>
                <a:ea typeface="Helvetica" charset="0"/>
                <a:cs typeface="Helvetica" charset="0"/>
              </a:rPr>
              <a:t>Thank you</a:t>
            </a:r>
            <a:endParaRPr lang="en-US" sz="6600" b="1" dirty="0">
              <a:solidFill>
                <a:srgbClr val="FF77A5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59168" y="4315968"/>
            <a:ext cx="157722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Other topics: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Inequality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Assessment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Technology</a:t>
            </a:r>
          </a:p>
          <a:p>
            <a:pPr marL="285750" indent="-285750">
              <a:buFontTx/>
              <a:buChar char="-"/>
            </a:pPr>
            <a:r>
              <a:rPr lang="en-US" smtClean="0"/>
              <a:t>Evaluation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95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751</TotalTime>
  <Words>1753</Words>
  <Application>Microsoft Macintosh PowerPoint</Application>
  <PresentationFormat>On-screen Show (4:3)</PresentationFormat>
  <Paragraphs>323</Paragraphs>
  <Slides>40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3" baseType="lpstr">
      <vt:lpstr>Arial Rounded MT Bold</vt:lpstr>
      <vt:lpstr>Calibri</vt:lpstr>
      <vt:lpstr>Calibri Light</vt:lpstr>
      <vt:lpstr>Gadugi</vt:lpstr>
      <vt:lpstr>Helvetica</vt:lpstr>
      <vt:lpstr>Mangal</vt:lpstr>
      <vt:lpstr>MS Mincho</vt:lpstr>
      <vt:lpstr>MS PGothic</vt:lpstr>
      <vt:lpstr>Roboto Light</vt:lpstr>
      <vt:lpstr>Roboto Medium</vt:lpstr>
      <vt:lpstr>Times New Roman</vt:lpstr>
      <vt:lpstr>Arial</vt:lpstr>
      <vt:lpstr>Office Theme</vt:lpstr>
      <vt:lpstr>Reading for Meaning Foundations for the Future</vt:lpstr>
      <vt:lpstr>PowerPoint Presentation</vt:lpstr>
      <vt:lpstr>PowerPoint Presentation</vt:lpstr>
      <vt:lpstr>PowerPoint Presentation</vt:lpstr>
      <vt:lpstr>South African Society  (NIDS 2009-2014/15) (values per person per month)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Putting things in context… PIRLS 2016 Low International Benchmark </vt:lpstr>
      <vt:lpstr>SA PIRLS 2016 results in context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78%</vt:lpstr>
      <vt:lpstr>PowerPoint Presentation</vt:lpstr>
      <vt:lpstr>PowerPoint Presentation</vt:lpstr>
      <vt:lpstr>What does this look like in reality?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Falling at the first hurdle…   If children do not learn-to-read in Grades 1-3,  they cannot read-to-learn in Grade 4 onwards</vt:lpstr>
      <vt:lpstr>PowerPoint Presentation</vt:lpstr>
      <vt:lpstr>PowerPoint Presentation</vt:lpstr>
      <vt:lpstr>PowerPoint Presentation</vt:lpstr>
      <vt:lpstr>PowerPoint Presentation</vt:lpstr>
      <vt:lpstr>www.NicSpaull.com/presentations 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 Spaull</dc:creator>
  <cp:lastModifiedBy>Nic Spaull</cp:lastModifiedBy>
  <cp:revision>56</cp:revision>
  <dcterms:created xsi:type="dcterms:W3CDTF">2018-05-28T09:49:02Z</dcterms:created>
  <dcterms:modified xsi:type="dcterms:W3CDTF">2018-07-18T06:13:26Z</dcterms:modified>
</cp:coreProperties>
</file>