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tiff" ContentType="image/tiff"/>
  <Default Extension="rels" ContentType="application/vnd.openxmlformats-package.relationships+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2"/>
  </p:notesMasterIdLst>
  <p:sldIdLst>
    <p:sldId id="272" r:id="rId2"/>
    <p:sldId id="303" r:id="rId3"/>
    <p:sldId id="284" r:id="rId4"/>
    <p:sldId id="327" r:id="rId5"/>
    <p:sldId id="313" r:id="rId6"/>
    <p:sldId id="309" r:id="rId7"/>
    <p:sldId id="310" r:id="rId8"/>
    <p:sldId id="326" r:id="rId9"/>
    <p:sldId id="256" r:id="rId10"/>
    <p:sldId id="287" r:id="rId11"/>
    <p:sldId id="288" r:id="rId12"/>
    <p:sldId id="259" r:id="rId13"/>
    <p:sldId id="260" r:id="rId14"/>
    <p:sldId id="304" r:id="rId15"/>
    <p:sldId id="306" r:id="rId16"/>
    <p:sldId id="307" r:id="rId17"/>
    <p:sldId id="308" r:id="rId18"/>
    <p:sldId id="328" r:id="rId19"/>
    <p:sldId id="321" r:id="rId20"/>
    <p:sldId id="329" r:id="rId21"/>
    <p:sldId id="333" r:id="rId22"/>
    <p:sldId id="334" r:id="rId23"/>
    <p:sldId id="335" r:id="rId24"/>
    <p:sldId id="336" r:id="rId25"/>
    <p:sldId id="338" r:id="rId26"/>
    <p:sldId id="337" r:id="rId27"/>
    <p:sldId id="339" r:id="rId28"/>
    <p:sldId id="285" r:id="rId29"/>
    <p:sldId id="330" r:id="rId30"/>
    <p:sldId id="331" r:id="rId31"/>
    <p:sldId id="332" r:id="rId32"/>
    <p:sldId id="322" r:id="rId33"/>
    <p:sldId id="324" r:id="rId34"/>
    <p:sldId id="323" r:id="rId35"/>
    <p:sldId id="325" r:id="rId36"/>
    <p:sldId id="319" r:id="rId37"/>
    <p:sldId id="320" r:id="rId38"/>
    <p:sldId id="291" r:id="rId39"/>
    <p:sldId id="293" r:id="rId40"/>
    <p:sldId id="318" r:id="rId41"/>
    <p:sldId id="302" r:id="rId42"/>
    <p:sldId id="301" r:id="rId43"/>
    <p:sldId id="305" r:id="rId44"/>
    <p:sldId id="299" r:id="rId45"/>
    <p:sldId id="267" r:id="rId46"/>
    <p:sldId id="281" r:id="rId47"/>
    <p:sldId id="263" r:id="rId48"/>
    <p:sldId id="283" r:id="rId49"/>
    <p:sldId id="274" r:id="rId50"/>
    <p:sldId id="275" r:id="rId51"/>
    <p:sldId id="276" r:id="rId52"/>
    <p:sldId id="277" r:id="rId53"/>
    <p:sldId id="278" r:id="rId54"/>
    <p:sldId id="279" r:id="rId55"/>
    <p:sldId id="280" r:id="rId56"/>
    <p:sldId id="295" r:id="rId57"/>
    <p:sldId id="294" r:id="rId58"/>
    <p:sldId id="296" r:id="rId59"/>
    <p:sldId id="297" r:id="rId60"/>
    <p:sldId id="298" r:id="rId6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DF4933D-ADC4-5F41-ACD4-F37A2A3079F5}">
          <p14:sldIdLst>
            <p14:sldId id="272"/>
            <p14:sldId id="303"/>
            <p14:sldId id="284"/>
            <p14:sldId id="327"/>
            <p14:sldId id="313"/>
            <p14:sldId id="309"/>
            <p14:sldId id="310"/>
            <p14:sldId id="326"/>
            <p14:sldId id="256"/>
            <p14:sldId id="287"/>
            <p14:sldId id="288"/>
            <p14:sldId id="259"/>
            <p14:sldId id="260"/>
            <p14:sldId id="304"/>
            <p14:sldId id="306"/>
            <p14:sldId id="307"/>
            <p14:sldId id="308"/>
            <p14:sldId id="328"/>
            <p14:sldId id="321"/>
            <p14:sldId id="329"/>
            <p14:sldId id="333"/>
            <p14:sldId id="334"/>
            <p14:sldId id="335"/>
            <p14:sldId id="336"/>
            <p14:sldId id="338"/>
            <p14:sldId id="337"/>
            <p14:sldId id="339"/>
            <p14:sldId id="285"/>
            <p14:sldId id="330"/>
            <p14:sldId id="331"/>
            <p14:sldId id="332"/>
            <p14:sldId id="322"/>
            <p14:sldId id="324"/>
            <p14:sldId id="323"/>
            <p14:sldId id="325"/>
            <p14:sldId id="319"/>
            <p14:sldId id="320"/>
            <p14:sldId id="291"/>
            <p14:sldId id="293"/>
            <p14:sldId id="318"/>
            <p14:sldId id="302"/>
            <p14:sldId id="301"/>
            <p14:sldId id="305"/>
            <p14:sldId id="299"/>
            <p14:sldId id="267"/>
            <p14:sldId id="281"/>
            <p14:sldId id="263"/>
            <p14:sldId id="283"/>
            <p14:sldId id="274"/>
            <p14:sldId id="275"/>
            <p14:sldId id="276"/>
            <p14:sldId id="277"/>
            <p14:sldId id="278"/>
            <p14:sldId id="279"/>
            <p14:sldId id="280"/>
            <p14:sldId id="295"/>
            <p14:sldId id="294"/>
            <p14:sldId id="296"/>
            <p14:sldId id="297"/>
            <p14:sldId id="29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ic Spaull" initials="N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8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326"/>
    <p:restoredTop sz="94643"/>
  </p:normalViewPr>
  <p:slideViewPr>
    <p:cSldViewPr snapToGrid="0" snapToObjects="1">
      <p:cViewPr>
        <p:scale>
          <a:sx n="120" d="100"/>
          <a:sy n="120" d="100"/>
        </p:scale>
        <p:origin x="440"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commentAuthors" Target="commentAuthors.xml"/><Relationship Id="rId64" Type="http://schemas.openxmlformats.org/officeDocument/2006/relationships/presProps" Target="presProps.xml"/><Relationship Id="rId65" Type="http://schemas.openxmlformats.org/officeDocument/2006/relationships/viewProps" Target="viewProps.xml"/><Relationship Id="rId66" Type="http://schemas.openxmlformats.org/officeDocument/2006/relationships/theme" Target="theme/theme1.xml"/><Relationship Id="rId67"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Users:nicholasspaull:Documents:Dropbox:Journal%20articles:2014%20(Janeli)%20Spaull%202014%20Insurmountable%20learning%20deficits%20paper:Nic:Final:ZIP%20diagrams%20for%20quintiles%20and%20provinces%20(21%20Aug%202014).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Users/nicspaull/Funda%20Wande%20Dropbox/Nicholas%20Spaull%20(nicholasspaull)/Journal%20articles/_Common%20media/Business%20Day/Under%20the%20bus%20(April%202018)/Business%20Day%20Graph%20-%20Spaull%20(April%202018).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'Flexi SD'!$B$25</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extLst xmlns:c16r2="http://schemas.microsoft.com/office/drawing/2015/06/chart">
              <c:ext xmlns:c16="http://schemas.microsoft.com/office/drawing/2014/chart" uri="{C3380CC4-5D6E-409C-BE32-E72D297353CC}">
                <c16:uniqueId val="{00000001-3BC1-4E35-801A-9FFA655E34B2}"/>
              </c:ext>
            </c:extLst>
          </c:dPt>
          <c:errBars>
            <c:errBarType val="both"/>
            <c:errValType val="cust"/>
            <c:noEndCap val="0"/>
            <c:plus>
              <c:numRef>
                <c:f>'Standard Graph'!$O$15:$U$15</c:f>
                <c:numCache>
                  <c:formatCode>General</c:formatCode>
                  <c:ptCount val="7"/>
                  <c:pt idx="0">
                    <c:v>0.164305283461566</c:v>
                  </c:pt>
                  <c:pt idx="1">
                    <c:v>0.177679353472047</c:v>
                  </c:pt>
                  <c:pt idx="2">
                    <c:v>0.17507781451873</c:v>
                  </c:pt>
                  <c:pt idx="3">
                    <c:v>0.513578967353647</c:v>
                  </c:pt>
                  <c:pt idx="6">
                    <c:v>0.499670337410326</c:v>
                  </c:pt>
                </c:numCache>
              </c:numRef>
            </c:plus>
            <c:minus>
              <c:numRef>
                <c:f>'Standard Graph'!$O$15:$U$15</c:f>
                <c:numCache>
                  <c:formatCode>General</c:formatCode>
                  <c:ptCount val="7"/>
                  <c:pt idx="0">
                    <c:v>0.164305283461566</c:v>
                  </c:pt>
                  <c:pt idx="1">
                    <c:v>0.177679353472047</c:v>
                  </c:pt>
                  <c:pt idx="2">
                    <c:v>0.17507781451873</c:v>
                  </c:pt>
                  <c:pt idx="3">
                    <c:v>0.513578967353647</c:v>
                  </c:pt>
                  <c:pt idx="6">
                    <c:v>0.499670337410326</c:v>
                  </c:pt>
                </c:numCache>
              </c:numRef>
            </c:minus>
            <c:spPr>
              <a:ln>
                <a:solidFill>
                  <a:sysClr val="windowText" lastClr="000000"/>
                </a:solidFill>
              </a:ln>
            </c:spPr>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SD'!$C$25:$L$25</c:f>
              <c:numCache>
                <c:formatCode>0.00</c:formatCode>
                <c:ptCount val="10"/>
                <c:pt idx="0">
                  <c:v>-1.182718964120783</c:v>
                </c:pt>
                <c:pt idx="1">
                  <c:v>0.812083879421107</c:v>
                </c:pt>
                <c:pt idx="2">
                  <c:v>1.846076017591458</c:v>
                </c:pt>
                <c:pt idx="3">
                  <c:v>0.259201107500647</c:v>
                </c:pt>
                <c:pt idx="6">
                  <c:v>2.326144767441858</c:v>
                </c:pt>
              </c:numCache>
            </c:numRef>
          </c:val>
          <c:extLst xmlns:c16r2="http://schemas.microsoft.com/office/drawing/2015/06/chart">
            <c:ext xmlns:c16="http://schemas.microsoft.com/office/drawing/2014/chart" uri="{C3380CC4-5D6E-409C-BE32-E72D297353CC}">
              <c16:uniqueId val="{00000002-3BC1-4E35-801A-9FFA655E34B2}"/>
            </c:ext>
          </c:extLst>
        </c:ser>
        <c:ser>
          <c:idx val="1"/>
          <c:order val="1"/>
          <c:tx>
            <c:strRef>
              <c:f>'Flexi SD'!$B$26</c:f>
              <c:strCache>
                <c:ptCount val="1"/>
                <c:pt idx="0">
                  <c:v>Quintile 2</c:v>
                </c:pt>
              </c:strCache>
            </c:strRef>
          </c:tx>
          <c:spPr>
            <a:solidFill>
              <a:schemeClr val="bg1">
                <a:lumMod val="65000"/>
              </a:schemeClr>
            </a:solidFill>
          </c:spPr>
          <c:invertIfNegative val="0"/>
          <c:errBars>
            <c:errBarType val="both"/>
            <c:errValType val="cust"/>
            <c:noEndCap val="0"/>
            <c:plus>
              <c:numRef>
                <c:f>'Standard Graph'!$O$16:$U$16</c:f>
                <c:numCache>
                  <c:formatCode>General</c:formatCode>
                  <c:ptCount val="7"/>
                  <c:pt idx="0">
                    <c:v>0.170368570348661</c:v>
                  </c:pt>
                  <c:pt idx="1">
                    <c:v>0.175639266309159</c:v>
                  </c:pt>
                  <c:pt idx="2">
                    <c:v>0.170704245696365</c:v>
                  </c:pt>
                  <c:pt idx="3">
                    <c:v>0.481796535352744</c:v>
                  </c:pt>
                  <c:pt idx="6">
                    <c:v>0.418557357688682</c:v>
                  </c:pt>
                </c:numCache>
              </c:numRef>
            </c:plus>
            <c:minus>
              <c:numRef>
                <c:f>'Standard Graph'!$O$16:$U$16</c:f>
                <c:numCache>
                  <c:formatCode>General</c:formatCode>
                  <c:ptCount val="7"/>
                  <c:pt idx="0">
                    <c:v>0.170368570348661</c:v>
                  </c:pt>
                  <c:pt idx="1">
                    <c:v>0.175639266309159</c:v>
                  </c:pt>
                  <c:pt idx="2">
                    <c:v>0.170704245696365</c:v>
                  </c:pt>
                  <c:pt idx="3">
                    <c:v>0.481796535352744</c:v>
                  </c:pt>
                  <c:pt idx="6">
                    <c:v>0.418557357688682</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SD'!$C$26:$L$26</c:f>
              <c:numCache>
                <c:formatCode>0.00</c:formatCode>
                <c:ptCount val="10"/>
                <c:pt idx="0">
                  <c:v>0.287695237937526</c:v>
                </c:pt>
                <c:pt idx="1">
                  <c:v>0.834427318266704</c:v>
                </c:pt>
                <c:pt idx="2">
                  <c:v>2.100328914273557</c:v>
                </c:pt>
                <c:pt idx="3">
                  <c:v>0.743842610321006</c:v>
                </c:pt>
                <c:pt idx="6">
                  <c:v>3.655715116279067</c:v>
                </c:pt>
              </c:numCache>
            </c:numRef>
          </c:val>
          <c:extLst xmlns:c16r2="http://schemas.microsoft.com/office/drawing/2015/06/chart">
            <c:ext xmlns:c16="http://schemas.microsoft.com/office/drawing/2014/chart" uri="{C3380CC4-5D6E-409C-BE32-E72D297353CC}">
              <c16:uniqueId val="{00000003-3BC1-4E35-801A-9FFA655E34B2}"/>
            </c:ext>
          </c:extLst>
        </c:ser>
        <c:ser>
          <c:idx val="2"/>
          <c:order val="2"/>
          <c:tx>
            <c:strRef>
              <c:f>'Flexi SD'!$B$27</c:f>
              <c:strCache>
                <c:ptCount val="1"/>
                <c:pt idx="0">
                  <c:v>Quintile 3</c:v>
                </c:pt>
              </c:strCache>
            </c:strRef>
          </c:tx>
          <c:spPr>
            <a:solidFill>
              <a:schemeClr val="tx1">
                <a:lumMod val="50000"/>
                <a:lumOff val="50000"/>
              </a:schemeClr>
            </a:solidFill>
          </c:spPr>
          <c:invertIfNegative val="0"/>
          <c:errBars>
            <c:errBarType val="both"/>
            <c:errValType val="cust"/>
            <c:noEndCap val="0"/>
            <c:plus>
              <c:numRef>
                <c:f>'Standard Graph'!$O$17:$U$17</c:f>
                <c:numCache>
                  <c:formatCode>General</c:formatCode>
                  <c:ptCount val="7"/>
                  <c:pt idx="0">
                    <c:v>0.166675806814175</c:v>
                  </c:pt>
                  <c:pt idx="1">
                    <c:v>0.175703301400185</c:v>
                  </c:pt>
                  <c:pt idx="2">
                    <c:v>0.173198882053062</c:v>
                  </c:pt>
                  <c:pt idx="3">
                    <c:v>0.489799570420701</c:v>
                  </c:pt>
                  <c:pt idx="6">
                    <c:v>0.427833344450778</c:v>
                  </c:pt>
                </c:numCache>
              </c:numRef>
            </c:plus>
            <c:minus>
              <c:numRef>
                <c:f>'Standard Graph'!$O$17:$U$17</c:f>
                <c:numCache>
                  <c:formatCode>General</c:formatCode>
                  <c:ptCount val="7"/>
                  <c:pt idx="0">
                    <c:v>0.166675806814175</c:v>
                  </c:pt>
                  <c:pt idx="1">
                    <c:v>0.175703301400185</c:v>
                  </c:pt>
                  <c:pt idx="2">
                    <c:v>0.173198882053062</c:v>
                  </c:pt>
                  <c:pt idx="3">
                    <c:v>0.489799570420701</c:v>
                  </c:pt>
                  <c:pt idx="6">
                    <c:v>0.427833344450778</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SD'!$C$27:$L$27</c:f>
              <c:numCache>
                <c:formatCode>0.00</c:formatCode>
                <c:ptCount val="10"/>
                <c:pt idx="0">
                  <c:v>0.106508636023168</c:v>
                </c:pt>
                <c:pt idx="1">
                  <c:v>0.962030211280411</c:v>
                </c:pt>
                <c:pt idx="2">
                  <c:v>2.22097938806862</c:v>
                </c:pt>
                <c:pt idx="3">
                  <c:v>1.369470732143652</c:v>
                </c:pt>
                <c:pt idx="6">
                  <c:v>3.875860465116276</c:v>
                </c:pt>
              </c:numCache>
            </c:numRef>
          </c:val>
          <c:extLst xmlns:c16r2="http://schemas.microsoft.com/office/drawing/2015/06/chart">
            <c:ext xmlns:c16="http://schemas.microsoft.com/office/drawing/2014/chart" uri="{C3380CC4-5D6E-409C-BE32-E72D297353CC}">
              <c16:uniqueId val="{00000004-3BC1-4E35-801A-9FFA655E34B2}"/>
            </c:ext>
          </c:extLst>
        </c:ser>
        <c:ser>
          <c:idx val="3"/>
          <c:order val="3"/>
          <c:tx>
            <c:strRef>
              <c:f>'Flexi SD'!$B$28</c:f>
              <c:strCache>
                <c:ptCount val="1"/>
                <c:pt idx="0">
                  <c:v>Quintile 4</c:v>
                </c:pt>
              </c:strCache>
            </c:strRef>
          </c:tx>
          <c:spPr>
            <a:solidFill>
              <a:schemeClr val="tx1">
                <a:lumMod val="75000"/>
                <a:lumOff val="25000"/>
              </a:schemeClr>
            </a:solidFill>
          </c:spPr>
          <c:invertIfNegative val="0"/>
          <c:errBars>
            <c:errBarType val="both"/>
            <c:errValType val="cust"/>
            <c:noEndCap val="0"/>
            <c:plus>
              <c:numRef>
                <c:f>'Standard Graph'!$O$18:$U$18</c:f>
                <c:numCache>
                  <c:formatCode>General</c:formatCode>
                  <c:ptCount val="7"/>
                  <c:pt idx="0">
                    <c:v>0.173212699144432</c:v>
                  </c:pt>
                  <c:pt idx="1">
                    <c:v>0.17726074023471</c:v>
                  </c:pt>
                  <c:pt idx="2">
                    <c:v>0.176368853543246</c:v>
                  </c:pt>
                  <c:pt idx="3">
                    <c:v>0.551762023855359</c:v>
                  </c:pt>
                  <c:pt idx="6">
                    <c:v>0.453808696133191</c:v>
                  </c:pt>
                </c:numCache>
              </c:numRef>
            </c:plus>
            <c:minus>
              <c:numRef>
                <c:f>'Standard Graph'!$O$18:$U$18</c:f>
                <c:numCache>
                  <c:formatCode>General</c:formatCode>
                  <c:ptCount val="7"/>
                  <c:pt idx="0">
                    <c:v>0.173212699144432</c:v>
                  </c:pt>
                  <c:pt idx="1">
                    <c:v>0.17726074023471</c:v>
                  </c:pt>
                  <c:pt idx="2">
                    <c:v>0.176368853543246</c:v>
                  </c:pt>
                  <c:pt idx="3">
                    <c:v>0.551762023855359</c:v>
                  </c:pt>
                  <c:pt idx="6">
                    <c:v>0.453808696133191</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SD'!$C$28:$L$28</c:f>
              <c:numCache>
                <c:formatCode>0.00</c:formatCode>
                <c:ptCount val="10"/>
                <c:pt idx="0">
                  <c:v>0.429493448131372</c:v>
                </c:pt>
                <c:pt idx="1">
                  <c:v>1.231200064038208</c:v>
                </c:pt>
                <c:pt idx="2">
                  <c:v>2.5171362347707</c:v>
                </c:pt>
                <c:pt idx="3">
                  <c:v>2.589886152882194</c:v>
                </c:pt>
                <c:pt idx="6">
                  <c:v>4.80960639534884</c:v>
                </c:pt>
              </c:numCache>
            </c:numRef>
          </c:val>
          <c:extLst xmlns:c16r2="http://schemas.microsoft.com/office/drawing/2015/06/chart">
            <c:ext xmlns:c16="http://schemas.microsoft.com/office/drawing/2014/chart" uri="{C3380CC4-5D6E-409C-BE32-E72D297353CC}">
              <c16:uniqueId val="{00000005-3BC1-4E35-801A-9FFA655E34B2}"/>
            </c:ext>
          </c:extLst>
        </c:ser>
        <c:ser>
          <c:idx val="4"/>
          <c:order val="4"/>
          <c:tx>
            <c:strRef>
              <c:f>'Flexi SD'!$B$29</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extLst xmlns:c16r2="http://schemas.microsoft.com/office/drawing/2015/06/chart">
              <c:ext xmlns:c16="http://schemas.microsoft.com/office/drawing/2014/chart" uri="{C3380CC4-5D6E-409C-BE32-E72D297353CC}">
                <c16:uniqueId val="{00000007-3BC1-4E35-801A-9FFA655E34B2}"/>
              </c:ext>
            </c:extLst>
          </c:dPt>
          <c:errBars>
            <c:errBarType val="both"/>
            <c:errValType val="cust"/>
            <c:noEndCap val="0"/>
            <c:plus>
              <c:numRef>
                <c:f>'Standard Graph'!$O$19:$U$19</c:f>
                <c:numCache>
                  <c:formatCode>General</c:formatCode>
                  <c:ptCount val="7"/>
                  <c:pt idx="0">
                    <c:v>0.196357267543483</c:v>
                  </c:pt>
                  <c:pt idx="1">
                    <c:v>0.204047083336858</c:v>
                  </c:pt>
                  <c:pt idx="2">
                    <c:v>0.186933435660273</c:v>
                  </c:pt>
                  <c:pt idx="3">
                    <c:v>0.614220791094727</c:v>
                  </c:pt>
                  <c:pt idx="6">
                    <c:v>0.531650856113367</c:v>
                  </c:pt>
                </c:numCache>
              </c:numRef>
            </c:plus>
            <c:minus>
              <c:numRef>
                <c:f>'Standard Graph'!#REF!</c:f>
                <c:numCache>
                  <c:formatCode>General</c:formatCode>
                  <c:ptCount val="1"/>
                  <c:pt idx="0">
                    <c:v>1.0</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SD'!$C$29:$L$29</c:f>
              <c:numCache>
                <c:formatCode>0.00</c:formatCode>
                <c:ptCount val="10"/>
                <c:pt idx="0">
                  <c:v>3.0</c:v>
                </c:pt>
                <c:pt idx="1">
                  <c:v>4.0</c:v>
                </c:pt>
                <c:pt idx="2">
                  <c:v>5.0</c:v>
                </c:pt>
                <c:pt idx="3">
                  <c:v>6.0</c:v>
                </c:pt>
                <c:pt idx="6">
                  <c:v>9.0</c:v>
                </c:pt>
              </c:numCache>
            </c:numRef>
          </c:val>
          <c:extLst xmlns:c16r2="http://schemas.microsoft.com/office/drawing/2015/06/chart">
            <c:ext xmlns:c16="http://schemas.microsoft.com/office/drawing/2014/chart" uri="{C3380CC4-5D6E-409C-BE32-E72D297353CC}">
              <c16:uniqueId val="{00000008-3BC1-4E35-801A-9FFA655E34B2}"/>
            </c:ext>
          </c:extLst>
        </c:ser>
        <c:dLbls>
          <c:showLegendKey val="0"/>
          <c:showVal val="0"/>
          <c:showCatName val="0"/>
          <c:showSerName val="0"/>
          <c:showPercent val="0"/>
          <c:showBubbleSize val="0"/>
        </c:dLbls>
        <c:gapWidth val="150"/>
        <c:axId val="-1484424080"/>
        <c:axId val="-1086261680"/>
      </c:barChart>
      <c:lineChart>
        <c:grouping val="standard"/>
        <c:varyColors val="0"/>
        <c:ser>
          <c:idx val="5"/>
          <c:order val="5"/>
          <c:tx>
            <c:strRef>
              <c:f>'Flexi SD'!$B$30</c:f>
              <c:strCache>
                <c:ptCount val="1"/>
                <c:pt idx="0">
                  <c:v>Q1-4 Trajectory</c:v>
                </c:pt>
              </c:strCache>
            </c:strRef>
          </c:tx>
          <c:spPr>
            <a:ln>
              <a:solidFill>
                <a:srgbClr val="0070C0"/>
              </a:solidFill>
              <a:prstDash val="sysDash"/>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SD'!$C$30:$L$30</c:f>
              <c:numCache>
                <c:formatCode>0.00</c:formatCode>
                <c:ptCount val="10"/>
                <c:pt idx="0">
                  <c:v>-0.0897554105071793</c:v>
                </c:pt>
                <c:pt idx="1">
                  <c:v>0.536342438918436</c:v>
                </c:pt>
                <c:pt idx="2">
                  <c:v>1.162440288344051</c:v>
                </c:pt>
                <c:pt idx="3">
                  <c:v>1.788538137769665</c:v>
                </c:pt>
                <c:pt idx="4" formatCode="0.0">
                  <c:v>2.414635987195278</c:v>
                </c:pt>
                <c:pt idx="5" formatCode="0.0">
                  <c:v>3.040733836620895</c:v>
                </c:pt>
                <c:pt idx="6">
                  <c:v>3.66683168604651</c:v>
                </c:pt>
                <c:pt idx="7" formatCode="0.0">
                  <c:v>4.292929535472127</c:v>
                </c:pt>
                <c:pt idx="8" formatCode="0.0">
                  <c:v>4.91902738489774</c:v>
                </c:pt>
                <c:pt idx="9" formatCode="0.0">
                  <c:v>5.545125234323355</c:v>
                </c:pt>
              </c:numCache>
            </c:numRef>
          </c:val>
          <c:smooth val="0"/>
          <c:extLst xmlns:c16r2="http://schemas.microsoft.com/office/drawing/2015/06/chart">
            <c:ext xmlns:c16="http://schemas.microsoft.com/office/drawing/2014/chart" uri="{C3380CC4-5D6E-409C-BE32-E72D297353CC}">
              <c16:uniqueId val="{00000009-3BC1-4E35-801A-9FFA655E34B2}"/>
            </c:ext>
          </c:extLst>
        </c:ser>
        <c:ser>
          <c:idx val="6"/>
          <c:order val="6"/>
          <c:tx>
            <c:strRef>
              <c:f>'Flexi SD'!$B$31</c:f>
              <c:strCache>
                <c:ptCount val="1"/>
                <c:pt idx="0">
                  <c:v>Q5 Trajectory</c:v>
                </c:pt>
              </c:strCache>
            </c:strRef>
          </c:tx>
          <c:spPr>
            <a:ln>
              <a:solidFill>
                <a:srgbClr val="FF0000"/>
              </a:solidFill>
              <a:prstDash val="sysDot"/>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SD'!$C$31:$L$31</c:f>
              <c:numCache>
                <c:formatCode>0.00</c:formatCode>
                <c:ptCount val="10"/>
                <c:pt idx="0">
                  <c:v>3.0</c:v>
                </c:pt>
                <c:pt idx="1">
                  <c:v>4.0</c:v>
                </c:pt>
                <c:pt idx="2">
                  <c:v>5.0</c:v>
                </c:pt>
                <c:pt idx="3">
                  <c:v>6.0</c:v>
                </c:pt>
                <c:pt idx="4" formatCode="0.0">
                  <c:v>7.0</c:v>
                </c:pt>
                <c:pt idx="5" formatCode="0.0">
                  <c:v>8.0</c:v>
                </c:pt>
                <c:pt idx="6">
                  <c:v>9.0</c:v>
                </c:pt>
                <c:pt idx="7" formatCode="0.0">
                  <c:v>10.0</c:v>
                </c:pt>
                <c:pt idx="8" formatCode="0.0">
                  <c:v>11.0</c:v>
                </c:pt>
                <c:pt idx="9" formatCode="0.0">
                  <c:v>12.0</c:v>
                </c:pt>
              </c:numCache>
            </c:numRef>
          </c:val>
          <c:smooth val="0"/>
          <c:extLst xmlns:c16r2="http://schemas.microsoft.com/office/drawing/2015/06/chart">
            <c:ext xmlns:c16="http://schemas.microsoft.com/office/drawing/2014/chart" uri="{C3380CC4-5D6E-409C-BE32-E72D297353CC}">
              <c16:uniqueId val="{0000000A-3BC1-4E35-801A-9FFA655E34B2}"/>
            </c:ext>
          </c:extLst>
        </c:ser>
        <c:dLbls>
          <c:showLegendKey val="0"/>
          <c:showVal val="0"/>
          <c:showCatName val="0"/>
          <c:showSerName val="0"/>
          <c:showPercent val="0"/>
          <c:showBubbleSize val="0"/>
        </c:dLbls>
        <c:marker val="1"/>
        <c:smooth val="0"/>
        <c:axId val="-1484424080"/>
        <c:axId val="-1086261680"/>
      </c:lineChart>
      <c:catAx>
        <c:axId val="-1484424080"/>
        <c:scaling>
          <c:orientation val="minMax"/>
        </c:scaling>
        <c:delete val="0"/>
        <c:axPos val="b"/>
        <c:title>
          <c:tx>
            <c:rich>
              <a:bodyPr/>
              <a:lstStyle/>
              <a:p>
                <a:pPr>
                  <a:defRPr/>
                </a:pPr>
                <a:r>
                  <a:rPr lang="en-ZA"/>
                  <a:t>Actual grade (and data source)</a:t>
                </a:r>
              </a:p>
            </c:rich>
          </c:tx>
          <c:layout/>
          <c:overlay val="0"/>
        </c:title>
        <c:numFmt formatCode="General" sourceLinked="0"/>
        <c:majorTickMark val="out"/>
        <c:minorTickMark val="none"/>
        <c:tickLblPos val="nextTo"/>
        <c:crossAx val="-1086261680"/>
        <c:crosses val="autoZero"/>
        <c:auto val="1"/>
        <c:lblAlgn val="ctr"/>
        <c:lblOffset val="100"/>
        <c:noMultiLvlLbl val="0"/>
      </c:catAx>
      <c:valAx>
        <c:axId val="-1086261680"/>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0" sourceLinked="0"/>
        <c:majorTickMark val="out"/>
        <c:minorTickMark val="none"/>
        <c:tickLblPos val="nextTo"/>
        <c:crossAx val="-1484424080"/>
        <c:crosses val="autoZero"/>
        <c:crossBetween val="between"/>
        <c:majorUnit val="1.0"/>
      </c:valAx>
    </c:plotArea>
    <c:legend>
      <c:legendPos val="r"/>
      <c:layout/>
      <c:overlay val="0"/>
      <c:spPr>
        <a:ln>
          <a:solidFill>
            <a:schemeClr val="bg1">
              <a:lumMod val="85000"/>
            </a:schemeClr>
          </a:solidFill>
        </a:ln>
      </c:spPr>
    </c:legend>
    <c:plotVisOnly val="1"/>
    <c:dispBlanksAs val="gap"/>
    <c:showDLblsOverMax val="0"/>
  </c:chart>
  <c:spPr>
    <a:solidFill>
      <a:srgbClr val="FFFFFF"/>
    </a:solidFill>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Rebasing!$O$16</c:f>
              <c:strCache>
                <c:ptCount val="1"/>
                <c:pt idx="0">
                  <c:v>EC</c:v>
                </c:pt>
              </c:strCache>
            </c:strRef>
          </c:tx>
          <c:spPr>
            <a:ln w="57150" cap="rnd">
              <a:solidFill>
                <a:srgbClr val="FF0000"/>
              </a:solidFill>
              <a:round/>
            </a:ln>
            <a:effectLst/>
          </c:spPr>
          <c:marker>
            <c:symbol val="circle"/>
            <c:size val="5"/>
            <c:spPr>
              <a:solidFill>
                <a:schemeClr val="accent1"/>
              </a:solidFill>
              <a:ln w="57150">
                <a:solidFill>
                  <a:srgbClr val="FF0000"/>
                </a:solidFill>
              </a:ln>
              <a:effectLst/>
            </c:spPr>
          </c:marker>
          <c:cat>
            <c:strRef>
              <c:f>Rebasing!$P$15:$Y$15</c:f>
              <c:strCache>
                <c:ptCount val="10"/>
                <c:pt idx="0">
                  <c:v>Y2010</c:v>
                </c:pt>
                <c:pt idx="1">
                  <c:v>Y2011</c:v>
                </c:pt>
                <c:pt idx="2">
                  <c:v>Y2012</c:v>
                </c:pt>
                <c:pt idx="3">
                  <c:v>Y2013</c:v>
                </c:pt>
                <c:pt idx="4">
                  <c:v>Y2014</c:v>
                </c:pt>
                <c:pt idx="5">
                  <c:v>Y2015</c:v>
                </c:pt>
                <c:pt idx="6">
                  <c:v>Y2016</c:v>
                </c:pt>
                <c:pt idx="7">
                  <c:v>Y2017</c:v>
                </c:pt>
                <c:pt idx="8">
                  <c:v>Y2018</c:v>
                </c:pt>
                <c:pt idx="9">
                  <c:v>Y2019</c:v>
                </c:pt>
              </c:strCache>
            </c:strRef>
          </c:cat>
          <c:val>
            <c:numRef>
              <c:f>Rebasing!$P$16:$Y$16</c:f>
              <c:numCache>
                <c:formatCode>_("R"* #,##0_);_("R"* \(#,##0\);_("R"* "-"_);_(@_)</c:formatCode>
                <c:ptCount val="10"/>
                <c:pt idx="0">
                  <c:v>17772.65813488771</c:v>
                </c:pt>
                <c:pt idx="1">
                  <c:v>18167.44149550427</c:v>
                </c:pt>
                <c:pt idx="2">
                  <c:v>17737.03095122086</c:v>
                </c:pt>
                <c:pt idx="3">
                  <c:v>17588.04490006253</c:v>
                </c:pt>
                <c:pt idx="4">
                  <c:v>16579.97887275001</c:v>
                </c:pt>
                <c:pt idx="5">
                  <c:v>16300.64127826908</c:v>
                </c:pt>
                <c:pt idx="6">
                  <c:v>15679.19582456447</c:v>
                </c:pt>
                <c:pt idx="7">
                  <c:v>15798.34890590426</c:v>
                </c:pt>
                <c:pt idx="8">
                  <c:v>15537.40944802234</c:v>
                </c:pt>
                <c:pt idx="9">
                  <c:v>15310.11141326348</c:v>
                </c:pt>
              </c:numCache>
            </c:numRef>
          </c:val>
          <c:smooth val="0"/>
        </c:ser>
        <c:ser>
          <c:idx val="1"/>
          <c:order val="1"/>
          <c:tx>
            <c:strRef>
              <c:f>Rebasing!$O$17</c:f>
              <c:strCache>
                <c:ptCount val="1"/>
                <c:pt idx="0">
                  <c:v>FS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Rebasing!$P$15:$Y$15</c:f>
              <c:strCache>
                <c:ptCount val="10"/>
                <c:pt idx="0">
                  <c:v>Y2010</c:v>
                </c:pt>
                <c:pt idx="1">
                  <c:v>Y2011</c:v>
                </c:pt>
                <c:pt idx="2">
                  <c:v>Y2012</c:v>
                </c:pt>
                <c:pt idx="3">
                  <c:v>Y2013</c:v>
                </c:pt>
                <c:pt idx="4">
                  <c:v>Y2014</c:v>
                </c:pt>
                <c:pt idx="5">
                  <c:v>Y2015</c:v>
                </c:pt>
                <c:pt idx="6">
                  <c:v>Y2016</c:v>
                </c:pt>
                <c:pt idx="7">
                  <c:v>Y2017</c:v>
                </c:pt>
                <c:pt idx="8">
                  <c:v>Y2018</c:v>
                </c:pt>
                <c:pt idx="9">
                  <c:v>Y2019</c:v>
                </c:pt>
              </c:strCache>
            </c:strRef>
          </c:cat>
          <c:val>
            <c:numRef>
              <c:f>Rebasing!$P$17:$Y$17</c:f>
              <c:numCache>
                <c:formatCode>_("R"* #,##0_);_("R"* \(#,##0\);_("R"* "-"_);_(@_)</c:formatCode>
                <c:ptCount val="10"/>
                <c:pt idx="0">
                  <c:v>20870.88970859448</c:v>
                </c:pt>
                <c:pt idx="1">
                  <c:v>20671.15146939645</c:v>
                </c:pt>
                <c:pt idx="2">
                  <c:v>20719.06210216403</c:v>
                </c:pt>
                <c:pt idx="3">
                  <c:v>20603.97866894674</c:v>
                </c:pt>
                <c:pt idx="4">
                  <c:v>20288.37603108057</c:v>
                </c:pt>
                <c:pt idx="5">
                  <c:v>18444.544042803</c:v>
                </c:pt>
                <c:pt idx="6">
                  <c:v>18773.80255175158</c:v>
                </c:pt>
                <c:pt idx="7">
                  <c:v>17851.39823176698</c:v>
                </c:pt>
                <c:pt idx="8">
                  <c:v>17643.47566740066</c:v>
                </c:pt>
                <c:pt idx="9">
                  <c:v>17567.32017305947</c:v>
                </c:pt>
              </c:numCache>
            </c:numRef>
          </c:val>
          <c:smooth val="0"/>
        </c:ser>
        <c:ser>
          <c:idx val="2"/>
          <c:order val="2"/>
          <c:tx>
            <c:strRef>
              <c:f>Rebasing!$O$18</c:f>
              <c:strCache>
                <c:ptCount val="1"/>
                <c:pt idx="0">
                  <c:v>GP</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Rebasing!$P$15:$Y$15</c:f>
              <c:strCache>
                <c:ptCount val="10"/>
                <c:pt idx="0">
                  <c:v>Y2010</c:v>
                </c:pt>
                <c:pt idx="1">
                  <c:v>Y2011</c:v>
                </c:pt>
                <c:pt idx="2">
                  <c:v>Y2012</c:v>
                </c:pt>
                <c:pt idx="3">
                  <c:v>Y2013</c:v>
                </c:pt>
                <c:pt idx="4">
                  <c:v>Y2014</c:v>
                </c:pt>
                <c:pt idx="5">
                  <c:v>Y2015</c:v>
                </c:pt>
                <c:pt idx="6">
                  <c:v>Y2016</c:v>
                </c:pt>
                <c:pt idx="7">
                  <c:v>Y2017</c:v>
                </c:pt>
                <c:pt idx="8">
                  <c:v>Y2018</c:v>
                </c:pt>
                <c:pt idx="9">
                  <c:v>Y2019</c:v>
                </c:pt>
              </c:strCache>
            </c:strRef>
          </c:cat>
          <c:val>
            <c:numRef>
              <c:f>Rebasing!$P$18:$Y$18</c:f>
              <c:numCache>
                <c:formatCode>_("R"* #,##0_);_("R"* \(#,##0\);_("R"* "-"_);_(@_)</c:formatCode>
                <c:ptCount val="10"/>
                <c:pt idx="0">
                  <c:v>17939.679141602</c:v>
                </c:pt>
                <c:pt idx="1">
                  <c:v>17701.43925491011</c:v>
                </c:pt>
                <c:pt idx="2">
                  <c:v>17503.96212784008</c:v>
                </c:pt>
                <c:pt idx="3">
                  <c:v>17718.71721888501</c:v>
                </c:pt>
                <c:pt idx="4">
                  <c:v>17381.84468755326</c:v>
                </c:pt>
                <c:pt idx="5">
                  <c:v>17533.39164475038</c:v>
                </c:pt>
                <c:pt idx="6">
                  <c:v>17046.1234156096</c:v>
                </c:pt>
                <c:pt idx="7">
                  <c:v>16613.8692061235</c:v>
                </c:pt>
                <c:pt idx="8">
                  <c:v>16370.00719859057</c:v>
                </c:pt>
                <c:pt idx="9">
                  <c:v>15897.15297126184</c:v>
                </c:pt>
              </c:numCache>
            </c:numRef>
          </c:val>
          <c:smooth val="0"/>
        </c:ser>
        <c:ser>
          <c:idx val="3"/>
          <c:order val="3"/>
          <c:tx>
            <c:strRef>
              <c:f>Rebasing!$O$19</c:f>
              <c:strCache>
                <c:ptCount val="1"/>
                <c:pt idx="0">
                  <c:v>KN</c:v>
                </c:pt>
              </c:strCache>
            </c:strRef>
          </c:tx>
          <c:spPr>
            <a:ln w="57150" cap="rnd">
              <a:solidFill>
                <a:schemeClr val="accent4"/>
              </a:solidFill>
              <a:round/>
            </a:ln>
            <a:effectLst/>
          </c:spPr>
          <c:marker>
            <c:symbol val="circle"/>
            <c:size val="5"/>
            <c:spPr>
              <a:solidFill>
                <a:schemeClr val="accent4"/>
              </a:solidFill>
              <a:ln w="57150">
                <a:solidFill>
                  <a:schemeClr val="accent4"/>
                </a:solidFill>
              </a:ln>
              <a:effectLst/>
            </c:spPr>
          </c:marker>
          <c:cat>
            <c:strRef>
              <c:f>Rebasing!$P$15:$Y$15</c:f>
              <c:strCache>
                <c:ptCount val="10"/>
                <c:pt idx="0">
                  <c:v>Y2010</c:v>
                </c:pt>
                <c:pt idx="1">
                  <c:v>Y2011</c:v>
                </c:pt>
                <c:pt idx="2">
                  <c:v>Y2012</c:v>
                </c:pt>
                <c:pt idx="3">
                  <c:v>Y2013</c:v>
                </c:pt>
                <c:pt idx="4">
                  <c:v>Y2014</c:v>
                </c:pt>
                <c:pt idx="5">
                  <c:v>Y2015</c:v>
                </c:pt>
                <c:pt idx="6">
                  <c:v>Y2016</c:v>
                </c:pt>
                <c:pt idx="7">
                  <c:v>Y2017</c:v>
                </c:pt>
                <c:pt idx="8">
                  <c:v>Y2018</c:v>
                </c:pt>
                <c:pt idx="9">
                  <c:v>Y2019</c:v>
                </c:pt>
              </c:strCache>
            </c:strRef>
          </c:cat>
          <c:val>
            <c:numRef>
              <c:f>Rebasing!$P$19:$Y$19</c:f>
              <c:numCache>
                <c:formatCode>_("R"* #,##0_);_("R"* \(#,##0\);_("R"* "-"_);_(@_)</c:formatCode>
                <c:ptCount val="10"/>
                <c:pt idx="0">
                  <c:v>15723.9554065034</c:v>
                </c:pt>
                <c:pt idx="1">
                  <c:v>16586.71930062549</c:v>
                </c:pt>
                <c:pt idx="2">
                  <c:v>15925.21473121656</c:v>
                </c:pt>
                <c:pt idx="3">
                  <c:v>16252.98890148338</c:v>
                </c:pt>
                <c:pt idx="4">
                  <c:v>15912.88917210158</c:v>
                </c:pt>
                <c:pt idx="5">
                  <c:v>16306.01462660834</c:v>
                </c:pt>
                <c:pt idx="6">
                  <c:v>16270.69126056653</c:v>
                </c:pt>
                <c:pt idx="7">
                  <c:v>15836.4755457811</c:v>
                </c:pt>
                <c:pt idx="8">
                  <c:v>15748.55253000131</c:v>
                </c:pt>
                <c:pt idx="9">
                  <c:v>15491.1895262155</c:v>
                </c:pt>
              </c:numCache>
            </c:numRef>
          </c:val>
          <c:smooth val="0"/>
        </c:ser>
        <c:ser>
          <c:idx val="4"/>
          <c:order val="4"/>
          <c:tx>
            <c:strRef>
              <c:f>Rebasing!$O$20</c:f>
              <c:strCache>
                <c:ptCount val="1"/>
                <c:pt idx="0">
                  <c:v>LP</c:v>
                </c:pt>
              </c:strCache>
            </c:strRef>
          </c:tx>
          <c:spPr>
            <a:ln w="38100" cap="rnd">
              <a:solidFill>
                <a:srgbClr val="7030A0"/>
              </a:solidFill>
              <a:round/>
            </a:ln>
            <a:effectLst/>
          </c:spPr>
          <c:marker>
            <c:symbol val="circle"/>
            <c:size val="5"/>
            <c:spPr>
              <a:solidFill>
                <a:schemeClr val="accent5"/>
              </a:solidFill>
              <a:ln w="38100">
                <a:solidFill>
                  <a:srgbClr val="7030A0"/>
                </a:solidFill>
              </a:ln>
              <a:effectLst/>
            </c:spPr>
          </c:marker>
          <c:cat>
            <c:strRef>
              <c:f>Rebasing!$P$15:$Y$15</c:f>
              <c:strCache>
                <c:ptCount val="10"/>
                <c:pt idx="0">
                  <c:v>Y2010</c:v>
                </c:pt>
                <c:pt idx="1">
                  <c:v>Y2011</c:v>
                </c:pt>
                <c:pt idx="2">
                  <c:v>Y2012</c:v>
                </c:pt>
                <c:pt idx="3">
                  <c:v>Y2013</c:v>
                </c:pt>
                <c:pt idx="4">
                  <c:v>Y2014</c:v>
                </c:pt>
                <c:pt idx="5">
                  <c:v>Y2015</c:v>
                </c:pt>
                <c:pt idx="6">
                  <c:v>Y2016</c:v>
                </c:pt>
                <c:pt idx="7">
                  <c:v>Y2017</c:v>
                </c:pt>
                <c:pt idx="8">
                  <c:v>Y2018</c:v>
                </c:pt>
                <c:pt idx="9">
                  <c:v>Y2019</c:v>
                </c:pt>
              </c:strCache>
            </c:strRef>
          </c:cat>
          <c:val>
            <c:numRef>
              <c:f>Rebasing!$P$20:$Y$20</c:f>
              <c:numCache>
                <c:formatCode>_("R"* #,##0_);_("R"* \(#,##0\);_("R"* "-"_);_(@_)</c:formatCode>
                <c:ptCount val="10"/>
                <c:pt idx="0">
                  <c:v>18443.58460654178</c:v>
                </c:pt>
                <c:pt idx="1">
                  <c:v>17302.98967515695</c:v>
                </c:pt>
                <c:pt idx="2">
                  <c:v>17071.91773948997</c:v>
                </c:pt>
                <c:pt idx="3">
                  <c:v>16805.18947665627</c:v>
                </c:pt>
                <c:pt idx="4">
                  <c:v>16692.33628579128</c:v>
                </c:pt>
                <c:pt idx="5">
                  <c:v>15917.74134626102</c:v>
                </c:pt>
                <c:pt idx="6">
                  <c:v>16127.22652016894</c:v>
                </c:pt>
                <c:pt idx="7">
                  <c:v>15865.66797499826</c:v>
                </c:pt>
                <c:pt idx="8">
                  <c:v>15634.3253699302</c:v>
                </c:pt>
                <c:pt idx="9">
                  <c:v>15435.08139470406</c:v>
                </c:pt>
              </c:numCache>
            </c:numRef>
          </c:val>
          <c:smooth val="0"/>
        </c:ser>
        <c:ser>
          <c:idx val="5"/>
          <c:order val="5"/>
          <c:tx>
            <c:strRef>
              <c:f>Rebasing!$O$21</c:f>
              <c:strCache>
                <c:ptCount val="1"/>
                <c:pt idx="0">
                  <c:v>MP</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Rebasing!$P$15:$Y$15</c:f>
              <c:strCache>
                <c:ptCount val="10"/>
                <c:pt idx="0">
                  <c:v>Y2010</c:v>
                </c:pt>
                <c:pt idx="1">
                  <c:v>Y2011</c:v>
                </c:pt>
                <c:pt idx="2">
                  <c:v>Y2012</c:v>
                </c:pt>
                <c:pt idx="3">
                  <c:v>Y2013</c:v>
                </c:pt>
                <c:pt idx="4">
                  <c:v>Y2014</c:v>
                </c:pt>
                <c:pt idx="5">
                  <c:v>Y2015</c:v>
                </c:pt>
                <c:pt idx="6">
                  <c:v>Y2016</c:v>
                </c:pt>
                <c:pt idx="7">
                  <c:v>Y2017</c:v>
                </c:pt>
                <c:pt idx="8">
                  <c:v>Y2018</c:v>
                </c:pt>
                <c:pt idx="9">
                  <c:v>Y2019</c:v>
                </c:pt>
              </c:strCache>
            </c:strRef>
          </c:cat>
          <c:val>
            <c:numRef>
              <c:f>Rebasing!$P$21:$Y$21</c:f>
              <c:numCache>
                <c:formatCode>_("R"* #,##0_);_("R"* \(#,##0\);_("R"* "-"_);_(@_)</c:formatCode>
                <c:ptCount val="10"/>
                <c:pt idx="0">
                  <c:v>17741.71320460046</c:v>
                </c:pt>
                <c:pt idx="1">
                  <c:v>17534.91963269013</c:v>
                </c:pt>
                <c:pt idx="2">
                  <c:v>17961.86526673117</c:v>
                </c:pt>
                <c:pt idx="3">
                  <c:v>17760.37582737705</c:v>
                </c:pt>
                <c:pt idx="4">
                  <c:v>17513.99410885231</c:v>
                </c:pt>
                <c:pt idx="5">
                  <c:v>17351.21106989095</c:v>
                </c:pt>
                <c:pt idx="6">
                  <c:v>17267.27820110452</c:v>
                </c:pt>
                <c:pt idx="7">
                  <c:v>16957.22327676355</c:v>
                </c:pt>
                <c:pt idx="8">
                  <c:v>17039.43347237541</c:v>
                </c:pt>
                <c:pt idx="9">
                  <c:v>16689.30961130904</c:v>
                </c:pt>
              </c:numCache>
            </c:numRef>
          </c:val>
          <c:smooth val="0"/>
        </c:ser>
        <c:ser>
          <c:idx val="6"/>
          <c:order val="6"/>
          <c:tx>
            <c:strRef>
              <c:f>Rebasing!$O$22</c:f>
              <c:strCache>
                <c:ptCount val="1"/>
                <c:pt idx="0">
                  <c:v>NC</c:v>
                </c:pt>
              </c:strCache>
            </c:strRef>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cat>
            <c:strRef>
              <c:f>Rebasing!$P$15:$Y$15</c:f>
              <c:strCache>
                <c:ptCount val="10"/>
                <c:pt idx="0">
                  <c:v>Y2010</c:v>
                </c:pt>
                <c:pt idx="1">
                  <c:v>Y2011</c:v>
                </c:pt>
                <c:pt idx="2">
                  <c:v>Y2012</c:v>
                </c:pt>
                <c:pt idx="3">
                  <c:v>Y2013</c:v>
                </c:pt>
                <c:pt idx="4">
                  <c:v>Y2014</c:v>
                </c:pt>
                <c:pt idx="5">
                  <c:v>Y2015</c:v>
                </c:pt>
                <c:pt idx="6">
                  <c:v>Y2016</c:v>
                </c:pt>
                <c:pt idx="7">
                  <c:v>Y2017</c:v>
                </c:pt>
                <c:pt idx="8">
                  <c:v>Y2018</c:v>
                </c:pt>
                <c:pt idx="9">
                  <c:v>Y2019</c:v>
                </c:pt>
              </c:strCache>
            </c:strRef>
          </c:cat>
          <c:val>
            <c:numRef>
              <c:f>Rebasing!$P$22:$Y$22</c:f>
              <c:numCache>
                <c:formatCode>_("R"* #,##0_);_("R"* \(#,##0\);_("R"* "-"_);_(@_)</c:formatCode>
                <c:ptCount val="10"/>
                <c:pt idx="0">
                  <c:v>20213.37210294827</c:v>
                </c:pt>
                <c:pt idx="1">
                  <c:v>20580.65487900591</c:v>
                </c:pt>
                <c:pt idx="2">
                  <c:v>19974.47798172588</c:v>
                </c:pt>
                <c:pt idx="3">
                  <c:v>19671.55227570652</c:v>
                </c:pt>
                <c:pt idx="4">
                  <c:v>18824.17438245074</c:v>
                </c:pt>
                <c:pt idx="5">
                  <c:v>18982.18559504517</c:v>
                </c:pt>
                <c:pt idx="6">
                  <c:v>18873.33181686811</c:v>
                </c:pt>
                <c:pt idx="7">
                  <c:v>18063.1663378841</c:v>
                </c:pt>
                <c:pt idx="8">
                  <c:v>17973.58446782304</c:v>
                </c:pt>
                <c:pt idx="9">
                  <c:v>17620.65375793765</c:v>
                </c:pt>
              </c:numCache>
            </c:numRef>
          </c:val>
          <c:smooth val="0"/>
        </c:ser>
        <c:ser>
          <c:idx val="7"/>
          <c:order val="7"/>
          <c:tx>
            <c:strRef>
              <c:f>Rebasing!$O$23</c:f>
              <c:strCache>
                <c:ptCount val="1"/>
                <c:pt idx="0">
                  <c:v>NW</c:v>
                </c:pt>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strRef>
              <c:f>Rebasing!$P$15:$Y$15</c:f>
              <c:strCache>
                <c:ptCount val="10"/>
                <c:pt idx="0">
                  <c:v>Y2010</c:v>
                </c:pt>
                <c:pt idx="1">
                  <c:v>Y2011</c:v>
                </c:pt>
                <c:pt idx="2">
                  <c:v>Y2012</c:v>
                </c:pt>
                <c:pt idx="3">
                  <c:v>Y2013</c:v>
                </c:pt>
                <c:pt idx="4">
                  <c:v>Y2014</c:v>
                </c:pt>
                <c:pt idx="5">
                  <c:v>Y2015</c:v>
                </c:pt>
                <c:pt idx="6">
                  <c:v>Y2016</c:v>
                </c:pt>
                <c:pt idx="7">
                  <c:v>Y2017</c:v>
                </c:pt>
                <c:pt idx="8">
                  <c:v>Y2018</c:v>
                </c:pt>
                <c:pt idx="9">
                  <c:v>Y2019</c:v>
                </c:pt>
              </c:strCache>
            </c:strRef>
          </c:cat>
          <c:val>
            <c:numRef>
              <c:f>Rebasing!$P$23:$Y$23</c:f>
              <c:numCache>
                <c:formatCode>_("R"* #,##0_);_("R"* \(#,##0\);_("R"* "-"_);_(@_)</c:formatCode>
                <c:ptCount val="10"/>
                <c:pt idx="0">
                  <c:v>19202.062353284</c:v>
                </c:pt>
                <c:pt idx="1">
                  <c:v>18788.68894059896</c:v>
                </c:pt>
                <c:pt idx="2">
                  <c:v>18701.19087916705</c:v>
                </c:pt>
                <c:pt idx="3">
                  <c:v>18700.82490799284</c:v>
                </c:pt>
                <c:pt idx="4">
                  <c:v>17822.81229663811</c:v>
                </c:pt>
                <c:pt idx="5">
                  <c:v>17415.85013185594</c:v>
                </c:pt>
                <c:pt idx="6">
                  <c:v>17318.65824585835</c:v>
                </c:pt>
                <c:pt idx="7">
                  <c:v>17088.59066578838</c:v>
                </c:pt>
                <c:pt idx="8">
                  <c:v>17004.28186373285</c:v>
                </c:pt>
                <c:pt idx="9">
                  <c:v>16829.48360096555</c:v>
                </c:pt>
              </c:numCache>
            </c:numRef>
          </c:val>
          <c:smooth val="0"/>
        </c:ser>
        <c:ser>
          <c:idx val="8"/>
          <c:order val="8"/>
          <c:tx>
            <c:strRef>
              <c:f>Rebasing!$O$24</c:f>
              <c:strCache>
                <c:ptCount val="1"/>
                <c:pt idx="0">
                  <c:v>WC</c:v>
                </c:pt>
              </c:strCache>
            </c:strRef>
          </c:tx>
          <c:spPr>
            <a:ln w="28575"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cat>
            <c:strRef>
              <c:f>Rebasing!$P$15:$Y$15</c:f>
              <c:strCache>
                <c:ptCount val="10"/>
                <c:pt idx="0">
                  <c:v>Y2010</c:v>
                </c:pt>
                <c:pt idx="1">
                  <c:v>Y2011</c:v>
                </c:pt>
                <c:pt idx="2">
                  <c:v>Y2012</c:v>
                </c:pt>
                <c:pt idx="3">
                  <c:v>Y2013</c:v>
                </c:pt>
                <c:pt idx="4">
                  <c:v>Y2014</c:v>
                </c:pt>
                <c:pt idx="5">
                  <c:v>Y2015</c:v>
                </c:pt>
                <c:pt idx="6">
                  <c:v>Y2016</c:v>
                </c:pt>
                <c:pt idx="7">
                  <c:v>Y2017</c:v>
                </c:pt>
                <c:pt idx="8">
                  <c:v>Y2018</c:v>
                </c:pt>
                <c:pt idx="9">
                  <c:v>Y2019</c:v>
                </c:pt>
              </c:strCache>
            </c:strRef>
          </c:cat>
          <c:val>
            <c:numRef>
              <c:f>Rebasing!$P$24:$Y$24</c:f>
              <c:numCache>
                <c:formatCode>_("R"* #,##0_);_("R"* \(#,##0\);_("R"* "-"_);_(@_)</c:formatCode>
                <c:ptCount val="10"/>
                <c:pt idx="0">
                  <c:v>18915.00054436763</c:v>
                </c:pt>
                <c:pt idx="1">
                  <c:v>18428.95726028362</c:v>
                </c:pt>
                <c:pt idx="2">
                  <c:v>18064.02368433188</c:v>
                </c:pt>
                <c:pt idx="3">
                  <c:v>18297.86067690238</c:v>
                </c:pt>
                <c:pt idx="4">
                  <c:v>17784.14062579098</c:v>
                </c:pt>
                <c:pt idx="5">
                  <c:v>17481.80471216554</c:v>
                </c:pt>
                <c:pt idx="6">
                  <c:v>17754.81021352777</c:v>
                </c:pt>
                <c:pt idx="7">
                  <c:v>17325.37693021804</c:v>
                </c:pt>
                <c:pt idx="8">
                  <c:v>17014.12244094731</c:v>
                </c:pt>
                <c:pt idx="9">
                  <c:v>16528.25975993929</c:v>
                </c:pt>
              </c:numCache>
            </c:numRef>
          </c:val>
          <c:smooth val="0"/>
        </c:ser>
        <c:ser>
          <c:idx val="9"/>
          <c:order val="9"/>
          <c:tx>
            <c:strRef>
              <c:f>Rebasing!$O$25</c:f>
              <c:strCache>
                <c:ptCount val="1"/>
                <c:pt idx="0">
                  <c:v>SA</c:v>
                </c:pt>
              </c:strCache>
            </c:strRef>
          </c:tx>
          <c:spPr>
            <a:ln w="76200" cap="rnd">
              <a:solidFill>
                <a:schemeClr val="tx1"/>
              </a:solidFill>
              <a:round/>
            </a:ln>
            <a:effectLst/>
          </c:spPr>
          <c:marker>
            <c:symbol val="circle"/>
            <c:size val="5"/>
            <c:spPr>
              <a:solidFill>
                <a:srgbClr val="FF0000"/>
              </a:solidFill>
              <a:ln w="76200">
                <a:solidFill>
                  <a:schemeClr val="tx1"/>
                </a:solidFill>
              </a:ln>
              <a:effectLst/>
            </c:spPr>
          </c:marker>
          <c:cat>
            <c:strRef>
              <c:f>Rebasing!$P$15:$Y$15</c:f>
              <c:strCache>
                <c:ptCount val="10"/>
                <c:pt idx="0">
                  <c:v>Y2010</c:v>
                </c:pt>
                <c:pt idx="1">
                  <c:v>Y2011</c:v>
                </c:pt>
                <c:pt idx="2">
                  <c:v>Y2012</c:v>
                </c:pt>
                <c:pt idx="3">
                  <c:v>Y2013</c:v>
                </c:pt>
                <c:pt idx="4">
                  <c:v>Y2014</c:v>
                </c:pt>
                <c:pt idx="5">
                  <c:v>Y2015</c:v>
                </c:pt>
                <c:pt idx="6">
                  <c:v>Y2016</c:v>
                </c:pt>
                <c:pt idx="7">
                  <c:v>Y2017</c:v>
                </c:pt>
                <c:pt idx="8">
                  <c:v>Y2018</c:v>
                </c:pt>
                <c:pt idx="9">
                  <c:v>Y2019</c:v>
                </c:pt>
              </c:strCache>
            </c:strRef>
          </c:cat>
          <c:val>
            <c:numRef>
              <c:f>Rebasing!$P$25:$Y$25</c:f>
              <c:numCache>
                <c:formatCode>_("R"* #,##0_);_("R"* \(#,##0\);_("R"* "-"_);_(@_)</c:formatCode>
                <c:ptCount val="10"/>
                <c:pt idx="0">
                  <c:v>17822.07731742707</c:v>
                </c:pt>
                <c:pt idx="1">
                  <c:v>17799.68475799757</c:v>
                </c:pt>
                <c:pt idx="2">
                  <c:v>17502.04646704211</c:v>
                </c:pt>
                <c:pt idx="3">
                  <c:v>17548.60233455847</c:v>
                </c:pt>
                <c:pt idx="4">
                  <c:v>17088.50563368586</c:v>
                </c:pt>
                <c:pt idx="5">
                  <c:v>16902.48887399931</c:v>
                </c:pt>
                <c:pt idx="6">
                  <c:v>16771.14617393408</c:v>
                </c:pt>
                <c:pt idx="7">
                  <c:v>16435.03362810798</c:v>
                </c:pt>
                <c:pt idx="8">
                  <c:v>16262.01227839928</c:v>
                </c:pt>
                <c:pt idx="9">
                  <c:v>15962.96567083929</c:v>
                </c:pt>
              </c:numCache>
            </c:numRef>
          </c:val>
          <c:smooth val="0"/>
        </c:ser>
        <c:dLbls>
          <c:showLegendKey val="0"/>
          <c:showVal val="0"/>
          <c:showCatName val="0"/>
          <c:showSerName val="0"/>
          <c:showPercent val="0"/>
          <c:showBubbleSize val="0"/>
        </c:dLbls>
        <c:marker val="1"/>
        <c:smooth val="0"/>
        <c:axId val="-1043608304"/>
        <c:axId val="-1043606944"/>
      </c:lineChart>
      <c:catAx>
        <c:axId val="-1043608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1043606944"/>
        <c:crosses val="autoZero"/>
        <c:auto val="1"/>
        <c:lblAlgn val="ctr"/>
        <c:lblOffset val="100"/>
        <c:noMultiLvlLbl val="0"/>
      </c:catAx>
      <c:valAx>
        <c:axId val="-1043606944"/>
        <c:scaling>
          <c:orientation val="minMax"/>
          <c:min val="14000.0"/>
        </c:scaling>
        <c:delete val="0"/>
        <c:axPos val="l"/>
        <c:majorGridlines>
          <c:spPr>
            <a:ln w="9525" cap="flat" cmpd="sng" algn="ctr">
              <a:solidFill>
                <a:schemeClr val="tx1">
                  <a:lumMod val="15000"/>
                  <a:lumOff val="85000"/>
                </a:schemeClr>
              </a:solidFill>
              <a:round/>
            </a:ln>
            <a:effectLst/>
          </c:spPr>
        </c:majorGridlines>
        <c:numFmt formatCode="_(\R* #,##0_);_(\R* \(#,##0\);_(\R* &quot;-&quot;_);_(@_)" sourceLinked="1"/>
        <c:majorTickMark val="none"/>
        <c:minorTickMark val="none"/>
        <c:tickLblPos val="nextTo"/>
        <c:spPr>
          <a:ln w="6350">
            <a:noFill/>
          </a:ln>
        </c:spPr>
        <c:txPr>
          <a:bodyPr rot="-60000000" vert="horz"/>
          <a:lstStyle/>
          <a:p>
            <a:pPr>
              <a:defRPr/>
            </a:pPr>
            <a:endParaRPr lang="en-US"/>
          </a:p>
        </c:txPr>
        <c:crossAx val="-1043608304"/>
        <c:crosses val="autoZero"/>
        <c:crossBetween val="between"/>
        <c:majorUnit val="1000.0"/>
      </c:valAx>
      <c:spPr>
        <a:solidFill>
          <a:schemeClr val="bg1">
            <a:lumMod val="95000"/>
          </a:schemeClr>
        </a:solidFill>
        <a:ln>
          <a:noFill/>
        </a:ln>
        <a:effectLst/>
      </c:spPr>
    </c:plotArea>
    <c:legend>
      <c:legendPos val="b"/>
      <c:layout/>
      <c:overlay val="0"/>
      <c:spPr>
        <a:noFill/>
        <a:ln w="25400">
          <a:noFill/>
        </a:ln>
      </c:spPr>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600">
          <a:latin typeface="Helvetica" charset="0"/>
          <a:ea typeface="Helvetica" charset="0"/>
          <a:cs typeface="Helvetica" charset="0"/>
        </a:defRPr>
      </a:pPr>
      <a:endParaRPr lang="en-US"/>
    </a:p>
  </c:txPr>
  <c:externalData r:id="rId1">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0" dt="2017-02-15T16:57:33.159" idx="1">
    <p:pos x="10" y="10"/>
    <p:text>http://www.designthinkingaustralia.com.au/</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250378-E84F-7249-92B5-BA7D2BA18D07}" type="datetimeFigureOut">
              <a:rPr lang="en-US" smtClean="0"/>
              <a:t>1/22/19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A6FAD6-37C8-644F-B118-F0BBDAE700A3}" type="slidenum">
              <a:rPr lang="en-US" smtClean="0"/>
              <a:t>‹#›</a:t>
            </a:fld>
            <a:endParaRPr lang="en-US"/>
          </a:p>
        </p:txBody>
      </p:sp>
    </p:spTree>
    <p:extLst>
      <p:ext uri="{BB962C8B-B14F-4D97-AF65-F5344CB8AC3E}">
        <p14:creationId xmlns:p14="http://schemas.microsoft.com/office/powerpoint/2010/main" val="375651404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Azadi</a:t>
            </a:r>
            <a:r>
              <a:rPr lang="en-US" dirty="0" smtClean="0"/>
              <a:t> Tower Iran</a:t>
            </a:r>
            <a:endParaRPr lang="en-US" dirty="0"/>
          </a:p>
        </p:txBody>
      </p:sp>
      <p:sp>
        <p:nvSpPr>
          <p:cNvPr id="4" name="Slide Number Placeholder 3"/>
          <p:cNvSpPr>
            <a:spLocks noGrp="1"/>
          </p:cNvSpPr>
          <p:nvPr>
            <p:ph type="sldNum" sz="quarter" idx="10"/>
          </p:nvPr>
        </p:nvSpPr>
        <p:spPr/>
        <p:txBody>
          <a:bodyPr/>
          <a:lstStyle/>
          <a:p>
            <a:fld id="{6FA6FAD6-37C8-644F-B118-F0BBDAE700A3}" type="slidenum">
              <a:rPr lang="en-US" smtClean="0"/>
              <a:t>3</a:t>
            </a:fld>
            <a:endParaRPr lang="en-US"/>
          </a:p>
        </p:txBody>
      </p:sp>
    </p:spTree>
    <p:extLst>
      <p:ext uri="{BB962C8B-B14F-4D97-AF65-F5344CB8AC3E}">
        <p14:creationId xmlns:p14="http://schemas.microsoft.com/office/powerpoint/2010/main" val="1749010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t>29</a:t>
            </a:fld>
            <a:endParaRPr lang="en-US"/>
          </a:p>
        </p:txBody>
      </p:sp>
    </p:spTree>
    <p:extLst>
      <p:ext uri="{BB962C8B-B14F-4D97-AF65-F5344CB8AC3E}">
        <p14:creationId xmlns:p14="http://schemas.microsoft.com/office/powerpoint/2010/main" val="555719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Andrew</a:t>
            </a:r>
            <a:r>
              <a:rPr lang="en-US" baseline="0" dirty="0" smtClean="0"/>
              <a:t> Churches – Bloom’s Digital Taxonomy</a:t>
            </a:r>
          </a:p>
          <a:p>
            <a:endParaRPr lang="en-US" dirty="0"/>
          </a:p>
        </p:txBody>
      </p:sp>
      <p:sp>
        <p:nvSpPr>
          <p:cNvPr id="4" name="Slide Number Placeholder 3"/>
          <p:cNvSpPr>
            <a:spLocks noGrp="1"/>
          </p:cNvSpPr>
          <p:nvPr>
            <p:ph type="sldNum" sz="quarter" idx="10"/>
          </p:nvPr>
        </p:nvSpPr>
        <p:spPr/>
        <p:txBody>
          <a:bodyPr/>
          <a:lstStyle/>
          <a:p>
            <a:fld id="{0D45CD34-7AAD-9C48-86FD-0F2445C75AEC}" type="slidenum">
              <a:rPr lang="en-US" smtClean="0"/>
              <a:t>56</a:t>
            </a:fld>
            <a:endParaRPr lang="en-US"/>
          </a:p>
        </p:txBody>
      </p:sp>
    </p:spTree>
    <p:extLst>
      <p:ext uri="{BB962C8B-B14F-4D97-AF65-F5344CB8AC3E}">
        <p14:creationId xmlns:p14="http://schemas.microsoft.com/office/powerpoint/2010/main" val="1797701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qz.com</a:t>
            </a:r>
            <a:r>
              <a:rPr lang="en-US" dirty="0" smtClean="0"/>
              <a:t>/377742/this-school-in-norway-abandoned-teaching-subjects-40-years-ago/</a:t>
            </a:r>
            <a:endParaRPr lang="en-US" dirty="0"/>
          </a:p>
        </p:txBody>
      </p:sp>
      <p:sp>
        <p:nvSpPr>
          <p:cNvPr id="4" name="Slide Number Placeholder 3"/>
          <p:cNvSpPr>
            <a:spLocks noGrp="1"/>
          </p:cNvSpPr>
          <p:nvPr>
            <p:ph type="sldNum" sz="quarter" idx="10"/>
          </p:nvPr>
        </p:nvSpPr>
        <p:spPr/>
        <p:txBody>
          <a:bodyPr/>
          <a:lstStyle/>
          <a:p>
            <a:fld id="{0D45CD34-7AAD-9C48-86FD-0F2445C75AEC}" type="slidenum">
              <a:rPr lang="en-US" smtClean="0"/>
              <a:t>57</a:t>
            </a:fld>
            <a:endParaRPr lang="en-US"/>
          </a:p>
        </p:txBody>
      </p:sp>
    </p:spTree>
    <p:extLst>
      <p:ext uri="{BB962C8B-B14F-4D97-AF65-F5344CB8AC3E}">
        <p14:creationId xmlns:p14="http://schemas.microsoft.com/office/powerpoint/2010/main" val="3076895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www.npr.org</a:t>
            </a:r>
            <a:r>
              <a:rPr lang="en-US" dirty="0" smtClean="0"/>
              <a:t>/sections/</a:t>
            </a:r>
            <a:r>
              <a:rPr lang="en-US" dirty="0" err="1" smtClean="0"/>
              <a:t>ed</a:t>
            </a:r>
            <a:r>
              <a:rPr lang="en-US" dirty="0" smtClean="0"/>
              <a:t>/2015/05/28/404684712/non-academic-skills-are-key-to-success-but-what-should-we-call-them</a:t>
            </a:r>
            <a:endParaRPr lang="en-US" dirty="0"/>
          </a:p>
        </p:txBody>
      </p:sp>
      <p:sp>
        <p:nvSpPr>
          <p:cNvPr id="4" name="Slide Number Placeholder 3"/>
          <p:cNvSpPr>
            <a:spLocks noGrp="1"/>
          </p:cNvSpPr>
          <p:nvPr>
            <p:ph type="sldNum" sz="quarter" idx="10"/>
          </p:nvPr>
        </p:nvSpPr>
        <p:spPr/>
        <p:txBody>
          <a:bodyPr/>
          <a:lstStyle/>
          <a:p>
            <a:fld id="{0D45CD34-7AAD-9C48-86FD-0F2445C75AEC}" type="slidenum">
              <a:rPr lang="en-US" smtClean="0"/>
              <a:t>58</a:t>
            </a:fld>
            <a:endParaRPr lang="en-US"/>
          </a:p>
        </p:txBody>
      </p:sp>
    </p:spTree>
    <p:extLst>
      <p:ext uri="{BB962C8B-B14F-4D97-AF65-F5344CB8AC3E}">
        <p14:creationId xmlns:p14="http://schemas.microsoft.com/office/powerpoint/2010/main" val="1762589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B9716D0-FB50-DB42-B200-B36B94598015}" type="datetimeFigureOut">
              <a:rPr lang="en-US" smtClean="0"/>
              <a:t>1/22/19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9A4005-FA29-4845-9870-66D1D013B39F}" type="slidenum">
              <a:rPr lang="en-US" smtClean="0"/>
              <a:t>‹#›</a:t>
            </a:fld>
            <a:endParaRPr lang="en-US"/>
          </a:p>
        </p:txBody>
      </p:sp>
    </p:spTree>
    <p:extLst>
      <p:ext uri="{BB962C8B-B14F-4D97-AF65-F5344CB8AC3E}">
        <p14:creationId xmlns:p14="http://schemas.microsoft.com/office/powerpoint/2010/main" val="1848778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9716D0-FB50-DB42-B200-B36B94598015}" type="datetimeFigureOut">
              <a:rPr lang="en-US" smtClean="0"/>
              <a:t>1/22/19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9A4005-FA29-4845-9870-66D1D013B39F}" type="slidenum">
              <a:rPr lang="en-US" smtClean="0"/>
              <a:t>‹#›</a:t>
            </a:fld>
            <a:endParaRPr lang="en-US"/>
          </a:p>
        </p:txBody>
      </p:sp>
    </p:spTree>
    <p:extLst>
      <p:ext uri="{BB962C8B-B14F-4D97-AF65-F5344CB8AC3E}">
        <p14:creationId xmlns:p14="http://schemas.microsoft.com/office/powerpoint/2010/main" val="345980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9716D0-FB50-DB42-B200-B36B94598015}" type="datetimeFigureOut">
              <a:rPr lang="en-US" smtClean="0"/>
              <a:t>1/22/19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9A4005-FA29-4845-9870-66D1D013B39F}" type="slidenum">
              <a:rPr lang="en-US" smtClean="0"/>
              <a:t>‹#›</a:t>
            </a:fld>
            <a:endParaRPr lang="en-US"/>
          </a:p>
        </p:txBody>
      </p:sp>
    </p:spTree>
    <p:extLst>
      <p:ext uri="{BB962C8B-B14F-4D97-AF65-F5344CB8AC3E}">
        <p14:creationId xmlns:p14="http://schemas.microsoft.com/office/powerpoint/2010/main" val="4117285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9716D0-FB50-DB42-B200-B36B94598015}" type="datetimeFigureOut">
              <a:rPr lang="en-US" smtClean="0"/>
              <a:t>1/22/19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9A4005-FA29-4845-9870-66D1D013B39F}" type="slidenum">
              <a:rPr lang="en-US" smtClean="0"/>
              <a:t>‹#›</a:t>
            </a:fld>
            <a:endParaRPr lang="en-US"/>
          </a:p>
        </p:txBody>
      </p:sp>
    </p:spTree>
    <p:extLst>
      <p:ext uri="{BB962C8B-B14F-4D97-AF65-F5344CB8AC3E}">
        <p14:creationId xmlns:p14="http://schemas.microsoft.com/office/powerpoint/2010/main" val="1034351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B9716D0-FB50-DB42-B200-B36B94598015}" type="datetimeFigureOut">
              <a:rPr lang="en-US" smtClean="0"/>
              <a:t>1/22/19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9A4005-FA29-4845-9870-66D1D013B39F}" type="slidenum">
              <a:rPr lang="en-US" smtClean="0"/>
              <a:t>‹#›</a:t>
            </a:fld>
            <a:endParaRPr lang="en-US"/>
          </a:p>
        </p:txBody>
      </p:sp>
    </p:spTree>
    <p:extLst>
      <p:ext uri="{BB962C8B-B14F-4D97-AF65-F5344CB8AC3E}">
        <p14:creationId xmlns:p14="http://schemas.microsoft.com/office/powerpoint/2010/main" val="1303101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B9716D0-FB50-DB42-B200-B36B94598015}" type="datetimeFigureOut">
              <a:rPr lang="en-US" smtClean="0"/>
              <a:t>1/22/19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9A4005-FA29-4845-9870-66D1D013B39F}" type="slidenum">
              <a:rPr lang="en-US" smtClean="0"/>
              <a:t>‹#›</a:t>
            </a:fld>
            <a:endParaRPr lang="en-US"/>
          </a:p>
        </p:txBody>
      </p:sp>
    </p:spTree>
    <p:extLst>
      <p:ext uri="{BB962C8B-B14F-4D97-AF65-F5344CB8AC3E}">
        <p14:creationId xmlns:p14="http://schemas.microsoft.com/office/powerpoint/2010/main" val="1673735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9716D0-FB50-DB42-B200-B36B94598015}" type="datetimeFigureOut">
              <a:rPr lang="en-US" smtClean="0"/>
              <a:t>1/22/19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9A4005-FA29-4845-9870-66D1D013B39F}" type="slidenum">
              <a:rPr lang="en-US" smtClean="0"/>
              <a:t>‹#›</a:t>
            </a:fld>
            <a:endParaRPr lang="en-US"/>
          </a:p>
        </p:txBody>
      </p:sp>
    </p:spTree>
    <p:extLst>
      <p:ext uri="{BB962C8B-B14F-4D97-AF65-F5344CB8AC3E}">
        <p14:creationId xmlns:p14="http://schemas.microsoft.com/office/powerpoint/2010/main" val="3853145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9716D0-FB50-DB42-B200-B36B94598015}" type="datetimeFigureOut">
              <a:rPr lang="en-US" smtClean="0"/>
              <a:t>1/22/19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9A4005-FA29-4845-9870-66D1D013B39F}" type="slidenum">
              <a:rPr lang="en-US" smtClean="0"/>
              <a:t>‹#›</a:t>
            </a:fld>
            <a:endParaRPr lang="en-US"/>
          </a:p>
        </p:txBody>
      </p:sp>
    </p:spTree>
    <p:extLst>
      <p:ext uri="{BB962C8B-B14F-4D97-AF65-F5344CB8AC3E}">
        <p14:creationId xmlns:p14="http://schemas.microsoft.com/office/powerpoint/2010/main" val="1543137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9716D0-FB50-DB42-B200-B36B94598015}" type="datetimeFigureOut">
              <a:rPr lang="en-US" smtClean="0"/>
              <a:t>1/22/19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9A4005-FA29-4845-9870-66D1D013B39F}" type="slidenum">
              <a:rPr lang="en-US" smtClean="0"/>
              <a:t>‹#›</a:t>
            </a:fld>
            <a:endParaRPr lang="en-US"/>
          </a:p>
        </p:txBody>
      </p:sp>
    </p:spTree>
    <p:extLst>
      <p:ext uri="{BB962C8B-B14F-4D97-AF65-F5344CB8AC3E}">
        <p14:creationId xmlns:p14="http://schemas.microsoft.com/office/powerpoint/2010/main" val="2715260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9716D0-FB50-DB42-B200-B36B94598015}" type="datetimeFigureOut">
              <a:rPr lang="en-US" smtClean="0"/>
              <a:t>1/22/19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9A4005-FA29-4845-9870-66D1D013B39F}" type="slidenum">
              <a:rPr lang="en-US" smtClean="0"/>
              <a:t>‹#›</a:t>
            </a:fld>
            <a:endParaRPr lang="en-US"/>
          </a:p>
        </p:txBody>
      </p:sp>
    </p:spTree>
    <p:extLst>
      <p:ext uri="{BB962C8B-B14F-4D97-AF65-F5344CB8AC3E}">
        <p14:creationId xmlns:p14="http://schemas.microsoft.com/office/powerpoint/2010/main" val="937333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9716D0-FB50-DB42-B200-B36B94598015}" type="datetimeFigureOut">
              <a:rPr lang="en-US" smtClean="0"/>
              <a:t>1/22/19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9A4005-FA29-4845-9870-66D1D013B39F}" type="slidenum">
              <a:rPr lang="en-US" smtClean="0"/>
              <a:t>‹#›</a:t>
            </a:fld>
            <a:endParaRPr lang="en-US"/>
          </a:p>
        </p:txBody>
      </p:sp>
    </p:spTree>
    <p:extLst>
      <p:ext uri="{BB962C8B-B14F-4D97-AF65-F5344CB8AC3E}">
        <p14:creationId xmlns:p14="http://schemas.microsoft.com/office/powerpoint/2010/main" val="3513660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2_Title Slide">
    <p:spTree>
      <p:nvGrpSpPr>
        <p:cNvPr id="1" name=""/>
        <p:cNvGrpSpPr/>
        <p:nvPr/>
      </p:nvGrpSpPr>
      <p:grpSpPr>
        <a:xfrm>
          <a:off x="0" y="0"/>
          <a:ext cx="0" cy="0"/>
          <a:chOff x="0" y="0"/>
          <a:chExt cx="0" cy="0"/>
        </a:xfrm>
      </p:grpSpPr>
      <p:sp>
        <p:nvSpPr>
          <p:cNvPr id="5" name="Rounded Rectangle 16"/>
          <p:cNvSpPr/>
          <p:nvPr userDrawn="1"/>
        </p:nvSpPr>
        <p:spPr>
          <a:xfrm>
            <a:off x="8636000" y="6302375"/>
            <a:ext cx="258763" cy="300038"/>
          </a:xfrm>
          <a:prstGeom prst="roundRect">
            <a:avLst>
              <a:gd name="adj" fmla="val 50000"/>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d-ID" sz="1013">
              <a:solidFill>
                <a:schemeClr val="bg1">
                  <a:lumMod val="50000"/>
                </a:schemeClr>
              </a:solidFill>
            </a:endParaRPr>
          </a:p>
        </p:txBody>
      </p:sp>
      <p:sp>
        <p:nvSpPr>
          <p:cNvPr id="6" name="Rectangle 5"/>
          <p:cNvSpPr/>
          <p:nvPr userDrawn="1"/>
        </p:nvSpPr>
        <p:spPr>
          <a:xfrm>
            <a:off x="487363" y="1016000"/>
            <a:ext cx="481012" cy="460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defRPr/>
            </a:pPr>
            <a:endParaRPr lang="id-ID" sz="1013" dirty="0">
              <a:solidFill>
                <a:srgbClr val="118CE7"/>
              </a:solidFill>
            </a:endParaRPr>
          </a:p>
        </p:txBody>
      </p:sp>
      <p:sp>
        <p:nvSpPr>
          <p:cNvPr id="16" name="Picture Placeholder 3"/>
          <p:cNvSpPr>
            <a:spLocks noGrp="1"/>
          </p:cNvSpPr>
          <p:nvPr>
            <p:ph type="pic" sz="quarter" idx="22"/>
          </p:nvPr>
        </p:nvSpPr>
        <p:spPr>
          <a:xfrm>
            <a:off x="3106807" y="2277376"/>
            <a:ext cx="2978944" cy="2233611"/>
          </a:xfrm>
          <a:prstGeom prst="rect">
            <a:avLst/>
          </a:prstGeom>
          <a:solidFill>
            <a:srgbClr val="D9D9D9"/>
          </a:solidFill>
        </p:spPr>
        <p:txBody>
          <a:bodyPr/>
          <a:lstStyle>
            <a:lvl1pPr marL="0" indent="0">
              <a:buNone/>
              <a:defRPr/>
            </a:lvl1pPr>
          </a:lstStyle>
          <a:p>
            <a:pPr lvl="0"/>
            <a:endParaRPr lang="id-ID" noProof="0" dirty="0"/>
          </a:p>
        </p:txBody>
      </p:sp>
      <p:sp>
        <p:nvSpPr>
          <p:cNvPr id="11" name="Text Placeholder 10"/>
          <p:cNvSpPr>
            <a:spLocks noGrp="1"/>
          </p:cNvSpPr>
          <p:nvPr>
            <p:ph type="body" sz="quarter" idx="14"/>
          </p:nvPr>
        </p:nvSpPr>
        <p:spPr>
          <a:xfrm>
            <a:off x="478411" y="625852"/>
            <a:ext cx="8178929" cy="304623"/>
          </a:xfrm>
        </p:spPr>
        <p:txBody>
          <a:bodyPr lIns="0" tIns="0" rIns="0" bIns="0">
            <a:normAutofit/>
          </a:bodyPr>
          <a:lstStyle>
            <a:lvl1pPr marL="0" indent="0" algn="l">
              <a:buNone/>
              <a:defRPr sz="1500" kern="0" spc="113">
                <a:solidFill>
                  <a:schemeClr val="tx2"/>
                </a:solidFill>
                <a:latin typeface="Roboto Medium" panose="02000000000000000000" pitchFamily="2" charset="0"/>
                <a:ea typeface="Roboto Medium" panose="02000000000000000000" pitchFamily="2" charset="0"/>
              </a:defRPr>
            </a:lvl1pPr>
          </a:lstStyle>
          <a:p>
            <a:pPr lvl="0"/>
            <a:endParaRPr lang="id-ID" dirty="0"/>
          </a:p>
        </p:txBody>
      </p:sp>
      <p:sp>
        <p:nvSpPr>
          <p:cNvPr id="12" name="Text Placeholder 10"/>
          <p:cNvSpPr>
            <a:spLocks noGrp="1"/>
          </p:cNvSpPr>
          <p:nvPr>
            <p:ph type="body" sz="quarter" idx="15"/>
          </p:nvPr>
        </p:nvSpPr>
        <p:spPr>
          <a:xfrm>
            <a:off x="487936" y="415428"/>
            <a:ext cx="8178929" cy="156073"/>
          </a:xfrm>
        </p:spPr>
        <p:txBody>
          <a:bodyPr lIns="0" tIns="0" rIns="0" bIns="0">
            <a:normAutofit/>
          </a:bodyPr>
          <a:lstStyle>
            <a:lvl1pPr marL="0" indent="0" algn="l">
              <a:buNone/>
              <a:defRPr sz="750" kern="0" spc="150">
                <a:solidFill>
                  <a:schemeClr val="bg1">
                    <a:lumMod val="75000"/>
                  </a:schemeClr>
                </a:solidFill>
                <a:latin typeface="Roboto Light" panose="02000000000000000000" pitchFamily="2" charset="0"/>
                <a:ea typeface="Roboto Light" panose="02000000000000000000" pitchFamily="2" charset="0"/>
              </a:defRPr>
            </a:lvl1pPr>
          </a:lstStyle>
          <a:p>
            <a:pPr lvl="0"/>
            <a:endParaRPr lang="id-ID" dirty="0"/>
          </a:p>
        </p:txBody>
      </p:sp>
      <p:sp>
        <p:nvSpPr>
          <p:cNvPr id="7" name="Slide Number Placeholder 5"/>
          <p:cNvSpPr>
            <a:spLocks noGrp="1"/>
          </p:cNvSpPr>
          <p:nvPr>
            <p:ph type="sldNum" sz="quarter" idx="23"/>
          </p:nvPr>
        </p:nvSpPr>
        <p:spPr>
          <a:xfrm>
            <a:off x="8604250" y="6257925"/>
            <a:ext cx="322263" cy="388938"/>
          </a:xfrm>
        </p:spPr>
        <p:txBody>
          <a:bodyPr lIns="0" tIns="0" rIns="0" bIns="0"/>
          <a:lstStyle>
            <a:lvl1pPr algn="ctr">
              <a:defRPr sz="700" smtClean="0">
                <a:solidFill>
                  <a:srgbClr val="7F7F7F"/>
                </a:solidFill>
                <a:latin typeface="Roboto Light" charset="0"/>
              </a:defRPr>
            </a:lvl1pPr>
          </a:lstStyle>
          <a:p>
            <a:pPr>
              <a:defRPr/>
            </a:pPr>
            <a:fld id="{0424DB99-EA82-2842-80B8-4AC2FDFC275D}" type="slidenum">
              <a:rPr lang="en-US" altLang="en-US"/>
              <a:pPr>
                <a:defRPr/>
              </a:pPr>
              <a:t>‹#›</a:t>
            </a:fld>
            <a:endParaRPr lang="en-US" altLang="en-US"/>
          </a:p>
        </p:txBody>
      </p:sp>
    </p:spTree>
    <p:extLst>
      <p:ext uri="{BB962C8B-B14F-4D97-AF65-F5344CB8AC3E}">
        <p14:creationId xmlns:p14="http://schemas.microsoft.com/office/powerpoint/2010/main" val="104558267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9716D0-FB50-DB42-B200-B36B94598015}" type="datetimeFigureOut">
              <a:rPr lang="en-US" smtClean="0"/>
              <a:t>1/22/19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9A4005-FA29-4845-9870-66D1D013B39F}" type="slidenum">
              <a:rPr lang="en-US" smtClean="0"/>
              <a:t>‹#›</a:t>
            </a:fld>
            <a:endParaRPr lang="en-US"/>
          </a:p>
        </p:txBody>
      </p:sp>
    </p:spTree>
    <p:extLst>
      <p:ext uri="{BB962C8B-B14F-4D97-AF65-F5344CB8AC3E}">
        <p14:creationId xmlns:p14="http://schemas.microsoft.com/office/powerpoint/2010/main" val="3818817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4" Type="http://schemas.openxmlformats.org/officeDocument/2006/relationships/comments" Target="../comments/comment1.xml"/><Relationship Id="rId1" Type="http://schemas.openxmlformats.org/officeDocument/2006/relationships/slideLayout" Target="../slideLayouts/slideLayout2.xml"/><Relationship Id="rId2" Type="http://schemas.openxmlformats.org/officeDocument/2006/relationships/hyperlink" Target="http://www.NicSpaull.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tiff"/></Relationships>
</file>

<file path=ppt/slides/_rels/slide6.xml.rels><?xml version="1.0" encoding="UTF-8" standalone="yes"?>
<Relationships xmlns="http://schemas.openxmlformats.org/package/2006/relationships"><Relationship Id="rId3" Type="http://schemas.openxmlformats.org/officeDocument/2006/relationships/image" Target="../media/image10.tiff"/><Relationship Id="rId4" Type="http://schemas.openxmlformats.org/officeDocument/2006/relationships/image" Target="../media/image11.tiff"/><Relationship Id="rId5" Type="http://schemas.openxmlformats.org/officeDocument/2006/relationships/image" Target="../media/image12.tiff"/><Relationship Id="rId6" Type="http://schemas.openxmlformats.org/officeDocument/2006/relationships/image" Target="../media/image13.tiff"/><Relationship Id="rId7" Type="http://schemas.openxmlformats.org/officeDocument/2006/relationships/image" Target="../media/image14.tiff"/><Relationship Id="rId8" Type="http://schemas.openxmlformats.org/officeDocument/2006/relationships/image" Target="../media/image15.png"/><Relationship Id="rId9" Type="http://schemas.openxmlformats.org/officeDocument/2006/relationships/image" Target="../media/image16.png"/><Relationship Id="rId10" Type="http://schemas.openxmlformats.org/officeDocument/2006/relationships/image" Target="../media/image17.png"/><Relationship Id="rId11"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image" Target="../media/image9.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g"/><Relationship Id="rId3" Type="http://schemas.openxmlformats.org/officeDocument/2006/relationships/image" Target="../media/image26.jp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tiff"/></Relationships>
</file>

<file path=ppt/slides/_rels/slide16.xml.rels><?xml version="1.0" encoding="UTF-8" standalone="yes"?>
<Relationships xmlns="http://schemas.openxmlformats.org/package/2006/relationships"><Relationship Id="rId3" Type="http://schemas.openxmlformats.org/officeDocument/2006/relationships/image" Target="../media/image38.tiff"/><Relationship Id="rId4" Type="http://schemas.openxmlformats.org/officeDocument/2006/relationships/image" Target="../media/image39.tiff"/><Relationship Id="rId5" Type="http://schemas.openxmlformats.org/officeDocument/2006/relationships/image" Target="../media/image40.tiff"/><Relationship Id="rId6" Type="http://schemas.openxmlformats.org/officeDocument/2006/relationships/image" Target="../media/image41.tiff"/><Relationship Id="rId7" Type="http://schemas.openxmlformats.org/officeDocument/2006/relationships/image" Target="../media/image42.tiff"/><Relationship Id="rId8" Type="http://schemas.openxmlformats.org/officeDocument/2006/relationships/image" Target="../media/image43.tiff"/><Relationship Id="rId9" Type="http://schemas.openxmlformats.org/officeDocument/2006/relationships/image" Target="../media/image44.tiff"/><Relationship Id="rId1" Type="http://schemas.openxmlformats.org/officeDocument/2006/relationships/slideLayout" Target="../slideLayouts/slideLayout2.xml"/><Relationship Id="rId2" Type="http://schemas.openxmlformats.org/officeDocument/2006/relationships/image" Target="../media/image37.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tiff"/><Relationship Id="rId3" Type="http://schemas.openxmlformats.org/officeDocument/2006/relationships/image" Target="../media/image46.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tif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 Id="rId3" Type="http://schemas.openxmlformats.org/officeDocument/2006/relationships/image" Target="../media/image5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3.jpeg"/><Relationship Id="rId4" Type="http://schemas.openxmlformats.org/officeDocument/2006/relationships/image" Target="../media/image54.jpeg"/><Relationship Id="rId1" Type="http://schemas.openxmlformats.org/officeDocument/2006/relationships/slideLayout" Target="../slideLayouts/slideLayout2.xml"/><Relationship Id="rId2" Type="http://schemas.openxmlformats.org/officeDocument/2006/relationships/image" Target="../media/image5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tiff"/></Relationships>
</file>

<file path=ppt/slides/_rels/slide26.xml.rels><?xml version="1.0" encoding="UTF-8" standalone="yes"?>
<Relationships xmlns="http://schemas.openxmlformats.org/package/2006/relationships"><Relationship Id="rId3" Type="http://schemas.openxmlformats.org/officeDocument/2006/relationships/image" Target="../media/image38.tiff"/><Relationship Id="rId4" Type="http://schemas.openxmlformats.org/officeDocument/2006/relationships/image" Target="../media/image39.tiff"/><Relationship Id="rId5" Type="http://schemas.openxmlformats.org/officeDocument/2006/relationships/image" Target="../media/image40.tiff"/><Relationship Id="rId6" Type="http://schemas.openxmlformats.org/officeDocument/2006/relationships/image" Target="../media/image41.tiff"/><Relationship Id="rId7" Type="http://schemas.openxmlformats.org/officeDocument/2006/relationships/image" Target="../media/image42.tiff"/><Relationship Id="rId8" Type="http://schemas.openxmlformats.org/officeDocument/2006/relationships/image" Target="../media/image43.tiff"/><Relationship Id="rId9" Type="http://schemas.openxmlformats.org/officeDocument/2006/relationships/image" Target="../media/image44.tiff"/><Relationship Id="rId1" Type="http://schemas.openxmlformats.org/officeDocument/2006/relationships/slideLayout" Target="../slideLayouts/slideLayout2.xml"/><Relationship Id="rId2" Type="http://schemas.openxmlformats.org/officeDocument/2006/relationships/image" Target="../media/image37.tif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chart" Target="../charts/char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tif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tif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hiltoncollege.com/admissions/watch-our-video/"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emf"/></Relationships>
</file>

<file path=ppt/slides/_rels/slide45.xml.rels><?xml version="1.0" encoding="UTF-8" standalone="yes"?>
<Relationships xmlns="http://schemas.openxmlformats.org/package/2006/relationships"><Relationship Id="rId3" Type="http://schemas.openxmlformats.org/officeDocument/2006/relationships/hyperlink" Target="https://www.ideo.com/expertise/education/" TargetMode="External"/><Relationship Id="rId4" Type="http://schemas.openxmlformats.org/officeDocument/2006/relationships/hyperlink" Target="https://vimeo.com/40895671" TargetMode="External"/><Relationship Id="rId5" Type="http://schemas.openxmlformats.org/officeDocument/2006/relationships/hyperlink" Target="http://education.vermont.gov/documents/EDU-WhitePaper-Making_Good_Use-of_New_Assessments.pdf" TargetMode="External"/><Relationship Id="rId6" Type="http://schemas.openxmlformats.org/officeDocument/2006/relationships/image" Target="../media/image62.png"/><Relationship Id="rId7" Type="http://schemas.openxmlformats.org/officeDocument/2006/relationships/hyperlink" Target="https://www.oecd.org/pisa/pisaproducts/PISA2015-Released-FT-Cognitive-Items.pdf" TargetMode="External"/><Relationship Id="rId1" Type="http://schemas.openxmlformats.org/officeDocument/2006/relationships/slideLayout" Target="../slideLayouts/slideLayout2.xml"/><Relationship Id="rId2" Type="http://schemas.openxmlformats.org/officeDocument/2006/relationships/image" Target="../media/image6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png"/></Relationships>
</file>

<file path=ppt/slides/_rels/slide47.xml.rels><?xml version="1.0" encoding="UTF-8" standalone="yes"?>
<Relationships xmlns="http://schemas.openxmlformats.org/package/2006/relationships"><Relationship Id="rId3" Type="http://schemas.openxmlformats.org/officeDocument/2006/relationships/image" Target="../media/image65.png"/><Relationship Id="rId4" Type="http://schemas.openxmlformats.org/officeDocument/2006/relationships/image" Target="../media/image66.png"/><Relationship Id="rId5" Type="http://schemas.openxmlformats.org/officeDocument/2006/relationships/image" Target="../media/image67.png"/><Relationship Id="rId1" Type="http://schemas.openxmlformats.org/officeDocument/2006/relationships/slideLayout" Target="../slideLayouts/slideLayout2.xml"/><Relationship Id="rId2" Type="http://schemas.openxmlformats.org/officeDocument/2006/relationships/image" Target="../media/image6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4.png"/></Relationships>
</file>

<file path=ppt/slides/_rels/slide57.xml.rels><?xml version="1.0" encoding="UTF-8" standalone="yes"?>
<Relationships xmlns="http://schemas.openxmlformats.org/package/2006/relationships"><Relationship Id="rId3" Type="http://schemas.openxmlformats.org/officeDocument/2006/relationships/image" Target="../media/image75.png"/><Relationship Id="rId4" Type="http://schemas.openxmlformats.org/officeDocument/2006/relationships/image" Target="../media/image76.png"/><Relationship Id="rId5" Type="http://schemas.openxmlformats.org/officeDocument/2006/relationships/image" Target="../media/image77.png"/><Relationship Id="rId6" Type="http://schemas.openxmlformats.org/officeDocument/2006/relationships/image" Target="../media/image78.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70963" y="3931292"/>
            <a:ext cx="7372936" cy="2308324"/>
          </a:xfrm>
          <a:prstGeom prst="rect">
            <a:avLst/>
          </a:prstGeom>
          <a:noFill/>
        </p:spPr>
        <p:txBody>
          <a:bodyPr wrap="square" rtlCol="0">
            <a:spAutoFit/>
          </a:bodyPr>
          <a:lstStyle/>
          <a:p>
            <a:pPr algn="ctr"/>
            <a:r>
              <a:rPr lang="en-US" sz="4400" b="1" dirty="0" smtClean="0">
                <a:solidFill>
                  <a:srgbClr val="92D050"/>
                </a:solidFill>
                <a:latin typeface="Gadugi" panose="020B0502040204020203" pitchFamily="34" charset="0"/>
              </a:rPr>
              <a:t>Preparing for the 4</a:t>
            </a:r>
            <a:r>
              <a:rPr lang="en-US" sz="4400" b="1" baseline="30000" dirty="0" smtClean="0">
                <a:solidFill>
                  <a:srgbClr val="92D050"/>
                </a:solidFill>
                <a:latin typeface="Gadugi" panose="020B0502040204020203" pitchFamily="34" charset="0"/>
              </a:rPr>
              <a:t>th</a:t>
            </a:r>
            <a:r>
              <a:rPr lang="en-US" sz="4400" b="1" dirty="0" smtClean="0">
                <a:solidFill>
                  <a:srgbClr val="92D050"/>
                </a:solidFill>
                <a:latin typeface="Gadugi" panose="020B0502040204020203" pitchFamily="34" charset="0"/>
              </a:rPr>
              <a:t> Industrial Revolution</a:t>
            </a:r>
            <a:endParaRPr lang="en-US" sz="4400" b="1" dirty="0" smtClean="0">
              <a:solidFill>
                <a:srgbClr val="92D050"/>
              </a:solidFill>
              <a:latin typeface="Gadugi" panose="020B0502040204020203" pitchFamily="34" charset="0"/>
            </a:endParaRPr>
          </a:p>
          <a:p>
            <a:endParaRPr lang="en-US" sz="1600" dirty="0" smtClean="0"/>
          </a:p>
          <a:p>
            <a:pPr algn="ctr"/>
            <a:r>
              <a:rPr lang="en-US" sz="2000" dirty="0" smtClean="0"/>
              <a:t>Somerset House</a:t>
            </a:r>
            <a:endParaRPr lang="en-US" sz="2000" dirty="0" smtClean="0"/>
          </a:p>
          <a:p>
            <a:pPr algn="ctr"/>
            <a:r>
              <a:rPr lang="en-US" sz="2000" dirty="0" smtClean="0"/>
              <a:t>Nic </a:t>
            </a:r>
            <a:r>
              <a:rPr lang="en-US" sz="2000" dirty="0"/>
              <a:t>Spaull | </a:t>
            </a:r>
            <a:r>
              <a:rPr lang="en-US" sz="2000" dirty="0" smtClean="0">
                <a:hlinkClick r:id="rId2"/>
              </a:rPr>
              <a:t>www.NicSpaull.com</a:t>
            </a:r>
            <a:r>
              <a:rPr lang="en-US" sz="2000" dirty="0" smtClean="0"/>
              <a:t> | </a:t>
            </a:r>
            <a:r>
              <a:rPr lang="en-US" sz="2000" dirty="0" smtClean="0"/>
              <a:t>22</a:t>
            </a:r>
            <a:r>
              <a:rPr lang="en-US" sz="2000" dirty="0" smtClean="0"/>
              <a:t> </a:t>
            </a:r>
            <a:r>
              <a:rPr lang="en-US" sz="2000" dirty="0" smtClean="0"/>
              <a:t>Jan 2019</a:t>
            </a:r>
            <a:endParaRPr lang="en-US" sz="2000" dirty="0"/>
          </a:p>
        </p:txBody>
      </p:sp>
      <p:pic>
        <p:nvPicPr>
          <p:cNvPr id="4" name="Picture 3"/>
          <p:cNvPicPr>
            <a:picLocks noChangeAspect="1"/>
          </p:cNvPicPr>
          <p:nvPr/>
        </p:nvPicPr>
        <p:blipFill>
          <a:blip r:embed="rId3"/>
          <a:stretch>
            <a:fillRect/>
          </a:stretch>
        </p:blipFill>
        <p:spPr>
          <a:xfrm>
            <a:off x="2718099" y="397447"/>
            <a:ext cx="3278664" cy="3278664"/>
          </a:xfrm>
          <a:prstGeom prst="rect">
            <a:avLst/>
          </a:prstGeom>
        </p:spPr>
      </p:pic>
    </p:spTree>
    <p:extLst>
      <p:ext uri="{BB962C8B-B14F-4D97-AF65-F5344CB8AC3E}">
        <p14:creationId xmlns:p14="http://schemas.microsoft.com/office/powerpoint/2010/main" val="1121388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935" y="202019"/>
            <a:ext cx="8229600" cy="1143000"/>
          </a:xfrm>
        </p:spPr>
        <p:txBody>
          <a:bodyPr/>
          <a:lstStyle/>
          <a:p>
            <a:r>
              <a:rPr lang="en-US" dirty="0" smtClean="0"/>
              <a:t>Key questions</a:t>
            </a:r>
            <a:endParaRPr lang="en-US" dirty="0"/>
          </a:p>
        </p:txBody>
      </p:sp>
      <p:sp>
        <p:nvSpPr>
          <p:cNvPr id="3" name="Content Placeholder 2"/>
          <p:cNvSpPr>
            <a:spLocks noGrp="1"/>
          </p:cNvSpPr>
          <p:nvPr>
            <p:ph idx="1"/>
          </p:nvPr>
        </p:nvSpPr>
        <p:spPr>
          <a:xfrm>
            <a:off x="712381" y="1832286"/>
            <a:ext cx="5209082" cy="3292607"/>
          </a:xfrm>
        </p:spPr>
        <p:txBody>
          <a:bodyPr>
            <a:normAutofit/>
          </a:bodyPr>
          <a:lstStyle/>
          <a:p>
            <a:pPr marL="514350" indent="-514350">
              <a:buFont typeface="+mj-lt"/>
              <a:buAutoNum type="arabicPeriod"/>
            </a:pPr>
            <a:r>
              <a:rPr lang="en-US" sz="2600" dirty="0" smtClean="0"/>
              <a:t>The 4</a:t>
            </a:r>
            <a:r>
              <a:rPr lang="en-US" sz="2600" baseline="30000" dirty="0" smtClean="0"/>
              <a:t>th</a:t>
            </a:r>
            <a:r>
              <a:rPr lang="en-US" sz="2600" dirty="0" smtClean="0"/>
              <a:t> Industrial Revolution </a:t>
            </a:r>
          </a:p>
          <a:p>
            <a:pPr marL="514350" indent="-514350">
              <a:buFont typeface="+mj-lt"/>
              <a:buAutoNum type="arabicPeriod"/>
            </a:pPr>
            <a:r>
              <a:rPr lang="en-US" sz="2600" dirty="0" smtClean="0"/>
              <a:t>21</a:t>
            </a:r>
            <a:r>
              <a:rPr lang="en-US" sz="2600" baseline="30000" dirty="0" smtClean="0"/>
              <a:t>st</a:t>
            </a:r>
            <a:r>
              <a:rPr lang="en-US" sz="2600" dirty="0" smtClean="0"/>
              <a:t> Century Skills and Socio-emotional </a:t>
            </a:r>
            <a:r>
              <a:rPr lang="en-US" sz="2600" dirty="0" smtClean="0"/>
              <a:t>skills</a:t>
            </a:r>
          </a:p>
          <a:p>
            <a:pPr marL="514350" indent="-514350">
              <a:buFont typeface="+mj-lt"/>
              <a:buAutoNum type="arabicPeriod"/>
            </a:pPr>
            <a:r>
              <a:rPr lang="en-US" sz="2600" dirty="0" smtClean="0"/>
              <a:t>Racial integration &amp; universities</a:t>
            </a:r>
            <a:endParaRPr lang="en-US" sz="2600" dirty="0" smtClean="0"/>
          </a:p>
          <a:p>
            <a:pPr marL="514350" indent="-514350">
              <a:buFont typeface="+mj-lt"/>
              <a:buAutoNum type="arabicPeriod"/>
            </a:pPr>
            <a:r>
              <a:rPr lang="en-US" sz="2600" dirty="0" smtClean="0"/>
              <a:t>Dispositions towards learning</a:t>
            </a:r>
          </a:p>
          <a:p>
            <a:pPr marL="514350" indent="-514350">
              <a:buFont typeface="+mj-lt"/>
              <a:buAutoNum type="arabicPeriod"/>
            </a:pPr>
            <a:r>
              <a:rPr lang="en-US" sz="2600" dirty="0" smtClean="0"/>
              <a:t>South Africa’s education system</a:t>
            </a:r>
          </a:p>
          <a:p>
            <a:pPr marL="514350" indent="-514350">
              <a:buFont typeface="+mj-lt"/>
              <a:buAutoNum type="arabicPeriod"/>
            </a:pPr>
            <a:endParaRPr lang="en-US" sz="2600" dirty="0" smtClean="0"/>
          </a:p>
          <a:p>
            <a:pPr marL="514350" indent="-514350">
              <a:buFont typeface="+mj-lt"/>
              <a:buAutoNum type="arabicPeriod"/>
            </a:pPr>
            <a:endParaRPr lang="en-US" sz="2600" dirty="0" smtClean="0"/>
          </a:p>
        </p:txBody>
      </p:sp>
      <p:pic>
        <p:nvPicPr>
          <p:cNvPr id="4" name="Picture 3"/>
          <p:cNvPicPr>
            <a:picLocks noChangeAspect="1"/>
          </p:cNvPicPr>
          <p:nvPr/>
        </p:nvPicPr>
        <p:blipFill>
          <a:blip r:embed="rId2"/>
          <a:stretch>
            <a:fillRect/>
          </a:stretch>
        </p:blipFill>
        <p:spPr>
          <a:xfrm>
            <a:off x="6460760" y="2045494"/>
            <a:ext cx="2491765" cy="2491765"/>
          </a:xfrm>
          <a:prstGeom prst="rect">
            <a:avLst/>
          </a:prstGeom>
        </p:spPr>
      </p:pic>
    </p:spTree>
    <p:extLst>
      <p:ext uri="{BB962C8B-B14F-4D97-AF65-F5344CB8AC3E}">
        <p14:creationId xmlns:p14="http://schemas.microsoft.com/office/powerpoint/2010/main" val="6221054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83235" y="0"/>
            <a:ext cx="6858000" cy="6858000"/>
          </a:xfrm>
          <a:prstGeom prst="rect">
            <a:avLst/>
          </a:prstGeom>
        </p:spPr>
      </p:pic>
      <p:sp>
        <p:nvSpPr>
          <p:cNvPr id="3" name="Content Placeholder 2"/>
          <p:cNvSpPr>
            <a:spLocks noGrp="1"/>
          </p:cNvSpPr>
          <p:nvPr>
            <p:ph idx="1"/>
          </p:nvPr>
        </p:nvSpPr>
        <p:spPr>
          <a:xfrm>
            <a:off x="1643528" y="3818419"/>
            <a:ext cx="5707531" cy="2456876"/>
          </a:xfrm>
          <a:noFill/>
        </p:spPr>
        <p:txBody>
          <a:bodyPr>
            <a:normAutofit fontScale="70000" lnSpcReduction="20000"/>
          </a:bodyPr>
          <a:lstStyle/>
          <a:p>
            <a:pPr marL="0" indent="0" algn="just">
              <a:buNone/>
            </a:pPr>
            <a:endParaRPr lang="en-US" dirty="0" smtClean="0">
              <a:solidFill>
                <a:schemeClr val="bg1"/>
              </a:solidFill>
            </a:endParaRPr>
          </a:p>
          <a:p>
            <a:pPr marL="0" indent="0" algn="just">
              <a:buNone/>
            </a:pPr>
            <a:endParaRPr lang="en-US" dirty="0">
              <a:solidFill>
                <a:schemeClr val="bg1"/>
              </a:solidFill>
            </a:endParaRPr>
          </a:p>
          <a:p>
            <a:pPr marL="0" indent="0" algn="just">
              <a:buNone/>
            </a:pPr>
            <a:endParaRPr lang="en-US" dirty="0" smtClean="0">
              <a:solidFill>
                <a:schemeClr val="bg1"/>
              </a:solidFill>
            </a:endParaRPr>
          </a:p>
          <a:p>
            <a:pPr marL="0" indent="0" algn="ctr">
              <a:buNone/>
            </a:pPr>
            <a:r>
              <a:rPr lang="en-US" dirty="0" smtClean="0">
                <a:solidFill>
                  <a:schemeClr val="bg1"/>
                </a:solidFill>
                <a:latin typeface="Helvetica"/>
                <a:cs typeface="Helvetica"/>
              </a:rPr>
              <a:t>“Preparing </a:t>
            </a:r>
            <a:r>
              <a:rPr lang="en-US" dirty="0" smtClean="0">
                <a:solidFill>
                  <a:schemeClr val="bg1"/>
                </a:solidFill>
                <a:latin typeface="Helvetica"/>
                <a:cs typeface="Helvetica"/>
              </a:rPr>
              <a:t>students for jobs that don’t yet </a:t>
            </a:r>
            <a:r>
              <a:rPr lang="en-US" dirty="0" smtClean="0">
                <a:solidFill>
                  <a:schemeClr val="bg1"/>
                </a:solidFill>
                <a:latin typeface="Helvetica"/>
                <a:cs typeface="Helvetica"/>
              </a:rPr>
              <a:t>exist, using technologies that haven’t been invented yet, to solve problems that we don’t yet know are problems”</a:t>
            </a:r>
            <a:endParaRPr lang="en-US" dirty="0">
              <a:solidFill>
                <a:srgbClr val="FFFFFF"/>
              </a:solidFill>
              <a:latin typeface="Helvetica"/>
              <a:cs typeface="Helvetica"/>
            </a:endParaRPr>
          </a:p>
        </p:txBody>
      </p:sp>
    </p:spTree>
    <p:extLst>
      <p:ext uri="{BB962C8B-B14F-4D97-AF65-F5344CB8AC3E}">
        <p14:creationId xmlns:p14="http://schemas.microsoft.com/office/powerpoint/2010/main" val="11502888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0210"/>
            <a:ext cx="8229600" cy="1143000"/>
          </a:xfrm>
        </p:spPr>
        <p:txBody>
          <a:bodyPr/>
          <a:lstStyle/>
          <a:p>
            <a:r>
              <a:rPr lang="en-US" dirty="0" smtClean="0"/>
              <a:t>A Grade 3 child at Somerset House</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Grade 3 (9yo): 	2019</a:t>
            </a:r>
            <a:endParaRPr lang="en-US" dirty="0"/>
          </a:p>
          <a:p>
            <a:r>
              <a:rPr lang="en-US" dirty="0" smtClean="0"/>
              <a:t>Matric (18yo): 	2028 </a:t>
            </a:r>
          </a:p>
          <a:p>
            <a:r>
              <a:rPr lang="en-US" dirty="0" smtClean="0"/>
              <a:t>Married (29yo):	2039 </a:t>
            </a:r>
          </a:p>
          <a:p>
            <a:pPr lvl="1"/>
            <a:r>
              <a:rPr lang="en-US" b="1" dirty="0" smtClean="0">
                <a:solidFill>
                  <a:srgbClr val="FF0000"/>
                </a:solidFill>
              </a:rPr>
              <a:t>(20 years from now?)</a:t>
            </a:r>
          </a:p>
          <a:p>
            <a:endParaRPr lang="en-US" dirty="0"/>
          </a:p>
          <a:p>
            <a:r>
              <a:rPr lang="en-US" dirty="0" smtClean="0"/>
              <a:t>1999 = </a:t>
            </a:r>
            <a:r>
              <a:rPr lang="en-US" b="1" dirty="0" smtClean="0">
                <a:solidFill>
                  <a:srgbClr val="FF0000"/>
                </a:solidFill>
              </a:rPr>
              <a:t>20 years ago</a:t>
            </a:r>
          </a:p>
          <a:p>
            <a:endParaRPr lang="en-US" dirty="0"/>
          </a:p>
        </p:txBody>
      </p:sp>
      <p:sp>
        <p:nvSpPr>
          <p:cNvPr id="4" name="TextBox 3"/>
          <p:cNvSpPr txBox="1"/>
          <p:nvPr/>
        </p:nvSpPr>
        <p:spPr>
          <a:xfrm>
            <a:off x="6432698" y="1417638"/>
            <a:ext cx="1435008" cy="830997"/>
          </a:xfrm>
          <a:prstGeom prst="rect">
            <a:avLst/>
          </a:prstGeom>
          <a:noFill/>
        </p:spPr>
        <p:txBody>
          <a:bodyPr wrap="none" rtlCol="0">
            <a:spAutoFit/>
          </a:bodyPr>
          <a:lstStyle/>
          <a:p>
            <a:r>
              <a:rPr lang="en-US" sz="4800" dirty="0" smtClean="0"/>
              <a:t>1999</a:t>
            </a:r>
            <a:endParaRPr lang="en-US" sz="48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55982" cy="2902688"/>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9884"/>
          <a:stretch/>
        </p:blipFill>
        <p:spPr>
          <a:xfrm>
            <a:off x="2062717" y="74428"/>
            <a:ext cx="2178844" cy="282826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45167" y="73524"/>
            <a:ext cx="1939378" cy="282826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90009" y="73524"/>
            <a:ext cx="1967915" cy="282826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20715" y="3027566"/>
            <a:ext cx="2451891" cy="3490193"/>
          </a:xfrm>
          <a:prstGeom prst="rect">
            <a:avLst/>
          </a:prstGeom>
        </p:spPr>
      </p:pic>
    </p:spTree>
    <p:extLst>
      <p:ext uri="{BB962C8B-B14F-4D97-AF65-F5344CB8AC3E}">
        <p14:creationId xmlns:p14="http://schemas.microsoft.com/office/powerpoint/2010/main" val="1269846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 y="128248"/>
            <a:ext cx="9167227" cy="6392473"/>
          </a:xfrm>
          <a:prstGeom prst="rect">
            <a:avLst/>
          </a:prstGeom>
        </p:spPr>
      </p:pic>
    </p:spTree>
    <p:extLst>
      <p:ext uri="{BB962C8B-B14F-4D97-AF65-F5344CB8AC3E}">
        <p14:creationId xmlns:p14="http://schemas.microsoft.com/office/powerpoint/2010/main" val="12540278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r="41483"/>
          <a:stretch/>
        </p:blipFill>
        <p:spPr>
          <a:xfrm>
            <a:off x="6290073" y="857250"/>
            <a:ext cx="2853928" cy="3538273"/>
          </a:xfrm>
          <a:prstGeom prst="rect">
            <a:avLst/>
          </a:prstGeom>
        </p:spPr>
      </p:pic>
      <p:pic>
        <p:nvPicPr>
          <p:cNvPr id="6" name="Picture 5"/>
          <p:cNvPicPr>
            <a:picLocks noChangeAspect="1"/>
          </p:cNvPicPr>
          <p:nvPr/>
        </p:nvPicPr>
        <p:blipFill>
          <a:blip r:embed="rId3"/>
          <a:stretch>
            <a:fillRect/>
          </a:stretch>
        </p:blipFill>
        <p:spPr>
          <a:xfrm>
            <a:off x="0" y="3429637"/>
            <a:ext cx="2721029" cy="2535695"/>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4"/>
          <a:stretch>
            <a:fillRect/>
          </a:stretch>
        </p:blipFill>
        <p:spPr>
          <a:xfrm>
            <a:off x="0" y="857249"/>
            <a:ext cx="1864519" cy="2451842"/>
          </a:xfrm>
          <a:prstGeom prst="rect">
            <a:avLst/>
          </a:prstGeom>
        </p:spPr>
      </p:pic>
      <p:pic>
        <p:nvPicPr>
          <p:cNvPr id="5" name="Picture 4"/>
          <p:cNvPicPr>
            <a:picLocks noChangeAspect="1"/>
          </p:cNvPicPr>
          <p:nvPr/>
        </p:nvPicPr>
        <p:blipFill>
          <a:blip r:embed="rId5"/>
          <a:stretch>
            <a:fillRect/>
          </a:stretch>
        </p:blipFill>
        <p:spPr>
          <a:xfrm>
            <a:off x="2056641" y="2802766"/>
            <a:ext cx="3346847" cy="1620482"/>
          </a:xfrm>
          <a:prstGeom prst="rect">
            <a:avLst/>
          </a:prstGeom>
          <a:ln>
            <a:noFill/>
          </a:ln>
          <a:effectLst>
            <a:outerShdw blurRad="292100" dist="139700" dir="2700000" algn="tl" rotWithShape="0">
              <a:srgbClr val="333333">
                <a:alpha val="65000"/>
              </a:srgbClr>
            </a:outerShdw>
          </a:effectLst>
        </p:spPr>
      </p:pic>
      <p:pic>
        <p:nvPicPr>
          <p:cNvPr id="15" name="Picture 14"/>
          <p:cNvPicPr>
            <a:picLocks noChangeAspect="1"/>
          </p:cNvPicPr>
          <p:nvPr/>
        </p:nvPicPr>
        <p:blipFill rotWithShape="1">
          <a:blip r:embed="rId6"/>
          <a:srcRect t="5000" b="36714"/>
          <a:stretch/>
        </p:blipFill>
        <p:spPr>
          <a:xfrm>
            <a:off x="645959" y="1030353"/>
            <a:ext cx="2437120" cy="2157109"/>
          </a:xfrm>
          <a:prstGeom prst="rect">
            <a:avLst/>
          </a:prstGeom>
        </p:spPr>
      </p:pic>
      <p:pic>
        <p:nvPicPr>
          <p:cNvPr id="14" name="Picture 13"/>
          <p:cNvPicPr>
            <a:picLocks noChangeAspect="1"/>
          </p:cNvPicPr>
          <p:nvPr/>
        </p:nvPicPr>
        <p:blipFill>
          <a:blip r:embed="rId7"/>
          <a:stretch>
            <a:fillRect/>
          </a:stretch>
        </p:blipFill>
        <p:spPr>
          <a:xfrm>
            <a:off x="832922" y="4281172"/>
            <a:ext cx="3058716" cy="1747838"/>
          </a:xfrm>
          <a:prstGeom prst="rect">
            <a:avLst/>
          </a:prstGeom>
          <a:ln>
            <a:noFill/>
          </a:ln>
          <a:effectLst>
            <a:outerShdw blurRad="292100" dist="139700" dir="2700000" algn="tl" rotWithShape="0">
              <a:srgbClr val="333333">
                <a:alpha val="65000"/>
              </a:srgbClr>
            </a:outerShdw>
          </a:effectLst>
        </p:spPr>
      </p:pic>
      <p:grpSp>
        <p:nvGrpSpPr>
          <p:cNvPr id="10" name="Group 9"/>
          <p:cNvGrpSpPr/>
          <p:nvPr/>
        </p:nvGrpSpPr>
        <p:grpSpPr>
          <a:xfrm>
            <a:off x="3076575" y="971550"/>
            <a:ext cx="2356988" cy="3140786"/>
            <a:chOff x="4102100" y="152400"/>
            <a:chExt cx="4275864" cy="6145672"/>
          </a:xfrm>
        </p:grpSpPr>
        <p:pic>
          <p:nvPicPr>
            <p:cNvPr id="8" name="Picture 7"/>
            <p:cNvPicPr>
              <a:picLocks noChangeAspect="1"/>
            </p:cNvPicPr>
            <p:nvPr/>
          </p:nvPicPr>
          <p:blipFill rotWithShape="1">
            <a:blip r:embed="rId8">
              <a:extLst>
                <a:ext uri="{28A0092B-C50C-407E-A947-70E740481C1C}">
                  <a14:useLocalDpi xmlns:a14="http://schemas.microsoft.com/office/drawing/2010/main" val="0"/>
                </a:ext>
              </a:extLst>
            </a:blip>
            <a:srcRect t="24207"/>
            <a:stretch/>
          </p:blipFill>
          <p:spPr>
            <a:xfrm>
              <a:off x="4102100" y="1100138"/>
              <a:ext cx="4275864" cy="5197934"/>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rotWithShape="1">
            <a:blip r:embed="rId8">
              <a:extLst>
                <a:ext uri="{28A0092B-C50C-407E-A947-70E740481C1C}">
                  <a14:useLocalDpi xmlns:a14="http://schemas.microsoft.com/office/drawing/2010/main" val="0"/>
                </a:ext>
              </a:extLst>
            </a:blip>
            <a:srcRect b="86181"/>
            <a:stretch/>
          </p:blipFill>
          <p:spPr>
            <a:xfrm>
              <a:off x="4102100" y="152400"/>
              <a:ext cx="4275864" cy="947738"/>
            </a:xfrm>
            <a:prstGeom prst="rect">
              <a:avLst/>
            </a:prstGeom>
            <a:ln>
              <a:noFill/>
            </a:ln>
            <a:effectLst>
              <a:outerShdw blurRad="190500" algn="tl" rotWithShape="0">
                <a:srgbClr val="000000">
                  <a:alpha val="70000"/>
                </a:srgbClr>
              </a:outerShdw>
            </a:effectLst>
          </p:spPr>
        </p:pic>
      </p:grpSp>
      <p:pic>
        <p:nvPicPr>
          <p:cNvPr id="11" name="Pictur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325107" y="3762742"/>
            <a:ext cx="2472047" cy="2238008"/>
          </a:xfrm>
          <a:prstGeom prst="rect">
            <a:avLst/>
          </a:prstGeom>
          <a:ln>
            <a:noFill/>
          </a:ln>
          <a:effectLst>
            <a:outerShdw blurRad="292100" dist="139700" dir="2700000" algn="tl" rotWithShape="0">
              <a:srgbClr val="333333">
                <a:alpha val="65000"/>
              </a:srgbClr>
            </a:outerShdw>
          </a:effectLst>
        </p:spPr>
      </p:pic>
      <p:pic>
        <p:nvPicPr>
          <p:cNvPr id="16" name="Picture 1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255069" y="846565"/>
            <a:ext cx="2554995" cy="3118247"/>
          </a:xfrm>
          <a:prstGeom prst="rect">
            <a:avLst/>
          </a:prstGeom>
          <a:ln>
            <a:noFill/>
          </a:ln>
          <a:effectLst>
            <a:outerShdw blurRad="292100" dist="139700" dir="2700000" algn="tl" rotWithShape="0">
              <a:srgbClr val="333333">
                <a:alpha val="65000"/>
              </a:srgbClr>
            </a:outerShdw>
          </a:effectLst>
        </p:spPr>
      </p:pic>
      <p:pic>
        <p:nvPicPr>
          <p:cNvPr id="17" name="Picture 1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682094" y="1889142"/>
            <a:ext cx="3339704" cy="4063009"/>
          </a:xfrm>
          <a:prstGeom prst="rect">
            <a:avLst/>
          </a:prstGeom>
          <a:ln>
            <a:noFill/>
          </a:ln>
          <a:effectLst>
            <a:outerShdw blurRad="292100" dist="139700" dir="2700000" algn="tl" rotWithShape="0">
              <a:srgbClr val="333333">
                <a:alpha val="65000"/>
              </a:srgbClr>
            </a:outerShdw>
          </a:effectLst>
        </p:spPr>
      </p:pic>
      <p:sp>
        <p:nvSpPr>
          <p:cNvPr id="18" name="TextBox 17"/>
          <p:cNvSpPr txBox="1"/>
          <p:nvPr/>
        </p:nvSpPr>
        <p:spPr>
          <a:xfrm>
            <a:off x="179881" y="23892"/>
            <a:ext cx="8484433" cy="646331"/>
          </a:xfrm>
          <a:prstGeom prst="rect">
            <a:avLst/>
          </a:prstGeom>
          <a:solidFill>
            <a:srgbClr val="FFFF00"/>
          </a:solidFill>
        </p:spPr>
        <p:txBody>
          <a:bodyPr wrap="square" rtlCol="0">
            <a:spAutoFit/>
          </a:bodyPr>
          <a:lstStyle/>
          <a:p>
            <a:r>
              <a:rPr lang="en-US" dirty="0" smtClean="0"/>
              <a:t>But</a:t>
            </a:r>
            <a:r>
              <a:rPr lang="mr-IN" dirty="0" smtClean="0"/>
              <a:t>…</a:t>
            </a:r>
            <a:r>
              <a:rPr lang="en-US" dirty="0" smtClean="0"/>
              <a:t>the 21</a:t>
            </a:r>
            <a:r>
              <a:rPr lang="en-US" baseline="30000" dirty="0" smtClean="0"/>
              <a:t>st</a:t>
            </a:r>
            <a:r>
              <a:rPr lang="en-US" dirty="0" smtClean="0"/>
              <a:t> C will present many more challenges than just a different way of working. Hyper-connectivity, globalized citizens, acceleration brings fragility. </a:t>
            </a:r>
            <a:endParaRPr lang="en-US" dirty="0"/>
          </a:p>
        </p:txBody>
      </p:sp>
    </p:spTree>
    <p:extLst>
      <p:ext uri="{BB962C8B-B14F-4D97-AF65-F5344CB8AC3E}">
        <p14:creationId xmlns:p14="http://schemas.microsoft.com/office/powerpoint/2010/main" val="1575249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fill="hold"/>
                                        <p:tgtEl>
                                          <p:spTgt spid="4"/>
                                        </p:tgtEl>
                                        <p:attrNameLst>
                                          <p:attrName>ppt_x</p:attrName>
                                        </p:attrNameLst>
                                      </p:cBhvr>
                                      <p:tavLst>
                                        <p:tav tm="0">
                                          <p:val>
                                            <p:strVal val="#ppt_x"/>
                                          </p:val>
                                        </p:tav>
                                        <p:tav tm="100000">
                                          <p:val>
                                            <p:strVal val="#ppt_x"/>
                                          </p:val>
                                        </p:tav>
                                      </p:tavLst>
                                    </p:anim>
                                    <p:anim calcmode="lin" valueType="num">
                                      <p:cBhvr additive="base">
                                        <p:cTn id="5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500" fill="hold"/>
                                        <p:tgtEl>
                                          <p:spTgt spid="17"/>
                                        </p:tgtEl>
                                        <p:attrNameLst>
                                          <p:attrName>ppt_x</p:attrName>
                                        </p:attrNameLst>
                                      </p:cBhvr>
                                      <p:tavLst>
                                        <p:tav tm="0">
                                          <p:val>
                                            <p:strVal val="#ppt_x"/>
                                          </p:val>
                                        </p:tav>
                                        <p:tav tm="100000">
                                          <p:val>
                                            <p:strVal val="#ppt_x"/>
                                          </p:val>
                                        </p:tav>
                                      </p:tavLst>
                                    </p:anim>
                                    <p:anim calcmode="lin" valueType="num">
                                      <p:cBhvr additive="base">
                                        <p:cTn id="6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274164" y="297008"/>
            <a:ext cx="6925456" cy="6157791"/>
            <a:chOff x="2218544" y="297008"/>
            <a:chExt cx="6925456" cy="6157791"/>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8544" y="1864262"/>
              <a:ext cx="6925456" cy="4590537"/>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8544" y="297008"/>
              <a:ext cx="6925456" cy="1567254"/>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10375092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5103" y="970614"/>
            <a:ext cx="8273722" cy="4860560"/>
          </a:xfrm>
        </p:spPr>
      </p:pic>
    </p:spTree>
    <p:extLst>
      <p:ext uri="{BB962C8B-B14F-4D97-AF65-F5344CB8AC3E}">
        <p14:creationId xmlns:p14="http://schemas.microsoft.com/office/powerpoint/2010/main" val="1935518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4-20 at 8.46.56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931" y="926354"/>
            <a:ext cx="10448225" cy="5206718"/>
          </a:xfrm>
          <a:prstGeom prst="rect">
            <a:avLst/>
          </a:prstGeom>
        </p:spPr>
      </p:pic>
    </p:spTree>
    <p:extLst>
      <p:ext uri="{BB962C8B-B14F-4D97-AF65-F5344CB8AC3E}">
        <p14:creationId xmlns:p14="http://schemas.microsoft.com/office/powerpoint/2010/main" val="28136871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ocioemotional Competencies.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300" y="0"/>
            <a:ext cx="8641540" cy="6858000"/>
          </a:xfrm>
          <a:prstGeom prst="rect">
            <a:avLst/>
          </a:prstGeom>
        </p:spPr>
      </p:pic>
    </p:spTree>
    <p:extLst>
      <p:ext uri="{BB962C8B-B14F-4D97-AF65-F5344CB8AC3E}">
        <p14:creationId xmlns:p14="http://schemas.microsoft.com/office/powerpoint/2010/main" val="15979935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ocioemotional Competencies.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0" y="0"/>
            <a:ext cx="8875059" cy="6858000"/>
          </a:xfrm>
          <a:prstGeom prst="rect">
            <a:avLst/>
          </a:prstGeom>
        </p:spPr>
      </p:pic>
      <p:sp>
        <p:nvSpPr>
          <p:cNvPr id="5" name="Oval 4"/>
          <p:cNvSpPr/>
          <p:nvPr/>
        </p:nvSpPr>
        <p:spPr>
          <a:xfrm>
            <a:off x="2898588" y="239059"/>
            <a:ext cx="3182471" cy="3227294"/>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4997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ew team 2014.jpg"/>
          <p:cNvPicPr>
            <a:picLocks noChangeAspect="1"/>
          </p:cNvPicPr>
          <p:nvPr/>
        </p:nvPicPr>
        <p:blipFill rotWithShape="1">
          <a:blip r:embed="rId2">
            <a:extLst>
              <a:ext uri="{28A0092B-C50C-407E-A947-70E740481C1C}">
                <a14:useLocalDpi xmlns:a14="http://schemas.microsoft.com/office/drawing/2010/main" val="0"/>
              </a:ext>
            </a:extLst>
          </a:blip>
          <a:srcRect l="2111" t="11417" r="3222" b="27917"/>
          <a:stretch/>
        </p:blipFill>
        <p:spPr>
          <a:xfrm>
            <a:off x="-49319" y="3646956"/>
            <a:ext cx="7162450" cy="3060014"/>
          </a:xfrm>
          <a:prstGeom prst="rect">
            <a:avLst/>
          </a:prstGeom>
        </p:spPr>
      </p:pic>
      <p:pic>
        <p:nvPicPr>
          <p:cNvPr id="5" name="Picture 4" descr="old team.jpg"/>
          <p:cNvPicPr>
            <a:picLocks noChangeAspect="1"/>
          </p:cNvPicPr>
          <p:nvPr/>
        </p:nvPicPr>
        <p:blipFill rotWithShape="1">
          <a:blip r:embed="rId3">
            <a:extLst>
              <a:ext uri="{28A0092B-C50C-407E-A947-70E740481C1C}">
                <a14:useLocalDpi xmlns:a14="http://schemas.microsoft.com/office/drawing/2010/main" val="0"/>
              </a:ext>
            </a:extLst>
          </a:blip>
          <a:srcRect l="1846" t="19851" r="2111" b="18222"/>
          <a:stretch/>
        </p:blipFill>
        <p:spPr>
          <a:xfrm>
            <a:off x="0" y="221923"/>
            <a:ext cx="7162450" cy="3463606"/>
          </a:xfrm>
          <a:prstGeom prst="rect">
            <a:avLst/>
          </a:prstGeom>
        </p:spPr>
      </p:pic>
      <p:sp>
        <p:nvSpPr>
          <p:cNvPr id="6" name="TextBox 5"/>
          <p:cNvSpPr txBox="1"/>
          <p:nvPr/>
        </p:nvSpPr>
        <p:spPr>
          <a:xfrm>
            <a:off x="7411319" y="1442490"/>
            <a:ext cx="1432604" cy="830997"/>
          </a:xfrm>
          <a:prstGeom prst="rect">
            <a:avLst/>
          </a:prstGeom>
          <a:noFill/>
        </p:spPr>
        <p:txBody>
          <a:bodyPr wrap="none" rtlCol="0">
            <a:spAutoFit/>
          </a:bodyPr>
          <a:lstStyle/>
          <a:p>
            <a:r>
              <a:rPr lang="en-US" sz="4800" b="1" dirty="0" smtClean="0"/>
              <a:t>1882</a:t>
            </a:r>
            <a:endParaRPr lang="en-US" sz="4800" b="1" dirty="0"/>
          </a:p>
        </p:txBody>
      </p:sp>
      <p:sp>
        <p:nvSpPr>
          <p:cNvPr id="7" name="TextBox 6"/>
          <p:cNvSpPr txBox="1"/>
          <p:nvPr/>
        </p:nvSpPr>
        <p:spPr>
          <a:xfrm>
            <a:off x="7411319" y="4661122"/>
            <a:ext cx="1432604" cy="830997"/>
          </a:xfrm>
          <a:prstGeom prst="rect">
            <a:avLst/>
          </a:prstGeom>
          <a:noFill/>
        </p:spPr>
        <p:txBody>
          <a:bodyPr wrap="none" rtlCol="0">
            <a:spAutoFit/>
          </a:bodyPr>
          <a:lstStyle/>
          <a:p>
            <a:r>
              <a:rPr lang="en-US" sz="4800" b="1" dirty="0" smtClean="0"/>
              <a:t>2014</a:t>
            </a:r>
            <a:endParaRPr lang="en-US" sz="4800" b="1" dirty="0"/>
          </a:p>
        </p:txBody>
      </p:sp>
    </p:spTree>
    <p:extLst>
      <p:ext uri="{BB962C8B-B14F-4D97-AF65-F5344CB8AC3E}">
        <p14:creationId xmlns:p14="http://schemas.microsoft.com/office/powerpoint/2010/main" val="39504358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creen Shot 2017-03-09 at 1.27.3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7503" y="2166522"/>
            <a:ext cx="5310080" cy="2521937"/>
          </a:xfrm>
          <a:prstGeom prst="rect">
            <a:avLst/>
          </a:prstGeom>
        </p:spPr>
      </p:pic>
      <p:pic>
        <p:nvPicPr>
          <p:cNvPr id="4" name="Picture 3" descr="Screen Shot 2017-03-09 at 12.50.4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1540" y="4566347"/>
            <a:ext cx="3732795" cy="2291653"/>
          </a:xfrm>
          <a:prstGeom prst="rect">
            <a:avLst/>
          </a:prstGeom>
        </p:spPr>
      </p:pic>
      <p:pic>
        <p:nvPicPr>
          <p:cNvPr id="6" name="Picture 5" descr="Screen Shot 2017-03-09 at 12.44.11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2166523"/>
          </a:xfrm>
          <a:prstGeom prst="rect">
            <a:avLst/>
          </a:prstGeom>
        </p:spPr>
      </p:pic>
      <p:pic>
        <p:nvPicPr>
          <p:cNvPr id="7" name="Picture 6" descr="Screen Shot 2017-03-09 at 12.51.09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2166522"/>
            <a:ext cx="4117503" cy="2545937"/>
          </a:xfrm>
          <a:prstGeom prst="rect">
            <a:avLst/>
          </a:prstGeom>
        </p:spPr>
      </p:pic>
      <p:pic>
        <p:nvPicPr>
          <p:cNvPr id="8" name="Picture 7" descr="Screen Shot 2017-03-09 at 1.27.45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87955" y="4566347"/>
            <a:ext cx="3023585" cy="2249109"/>
          </a:xfrm>
          <a:prstGeom prst="rect">
            <a:avLst/>
          </a:prstGeom>
        </p:spPr>
      </p:pic>
      <p:pic>
        <p:nvPicPr>
          <p:cNvPr id="5" name="Picture 4" descr="Screen Shot 2017-03-09 at 12.53.22 P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4565180"/>
            <a:ext cx="2987955" cy="2242020"/>
          </a:xfrm>
          <a:prstGeom prst="rect">
            <a:avLst/>
          </a:prstGeom>
        </p:spPr>
      </p:pic>
    </p:spTree>
    <p:extLst>
      <p:ext uri="{BB962C8B-B14F-4D97-AF65-F5344CB8AC3E}">
        <p14:creationId xmlns:p14="http://schemas.microsoft.com/office/powerpoint/2010/main" val="29014874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523855" cy="337591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75910"/>
            <a:ext cx="9144000" cy="350171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3854" y="0"/>
            <a:ext cx="4620145" cy="3433892"/>
          </a:xfrm>
          <a:prstGeom prst="rect">
            <a:avLst/>
          </a:prstGeom>
        </p:spPr>
      </p:pic>
      <p:sp>
        <p:nvSpPr>
          <p:cNvPr id="7" name="TextBox 6"/>
          <p:cNvSpPr txBox="1"/>
          <p:nvPr/>
        </p:nvSpPr>
        <p:spPr>
          <a:xfrm>
            <a:off x="5105889" y="5666281"/>
            <a:ext cx="3456074" cy="923330"/>
          </a:xfrm>
          <a:prstGeom prst="rect">
            <a:avLst/>
          </a:prstGeom>
          <a:noFill/>
        </p:spPr>
        <p:txBody>
          <a:bodyPr wrap="none" rtlCol="0">
            <a:spAutoFit/>
          </a:bodyPr>
          <a:lstStyle/>
          <a:p>
            <a:r>
              <a:rPr lang="en-US" sz="5400" b="1" dirty="0" smtClean="0">
                <a:solidFill>
                  <a:schemeClr val="bg1"/>
                </a:solidFill>
              </a:rPr>
              <a:t>75 % White</a:t>
            </a:r>
            <a:endParaRPr lang="en-US" sz="5400" b="1" dirty="0">
              <a:solidFill>
                <a:schemeClr val="bg1"/>
              </a:solidFill>
            </a:endParaRPr>
          </a:p>
        </p:txBody>
      </p:sp>
      <p:sp>
        <p:nvSpPr>
          <p:cNvPr id="8" name="TextBox 7"/>
          <p:cNvSpPr txBox="1"/>
          <p:nvPr/>
        </p:nvSpPr>
        <p:spPr>
          <a:xfrm>
            <a:off x="5105889" y="2452580"/>
            <a:ext cx="3456074" cy="923330"/>
          </a:xfrm>
          <a:prstGeom prst="rect">
            <a:avLst/>
          </a:prstGeom>
          <a:noFill/>
        </p:spPr>
        <p:txBody>
          <a:bodyPr wrap="none" rtlCol="0">
            <a:spAutoFit/>
          </a:bodyPr>
          <a:lstStyle/>
          <a:p>
            <a:r>
              <a:rPr lang="en-US" sz="5400" b="1" smtClean="0">
                <a:solidFill>
                  <a:schemeClr val="bg1"/>
                </a:solidFill>
              </a:rPr>
              <a:t>70 </a:t>
            </a:r>
            <a:r>
              <a:rPr lang="en-US" sz="5400" b="1" dirty="0" smtClean="0">
                <a:solidFill>
                  <a:schemeClr val="bg1"/>
                </a:solidFill>
              </a:rPr>
              <a:t>% White</a:t>
            </a:r>
            <a:endParaRPr lang="en-US" sz="5400" b="1" dirty="0">
              <a:solidFill>
                <a:schemeClr val="bg1"/>
              </a:solidFill>
            </a:endParaRPr>
          </a:p>
        </p:txBody>
      </p:sp>
    </p:spTree>
    <p:extLst>
      <p:ext uri="{BB962C8B-B14F-4D97-AF65-F5344CB8AC3E}">
        <p14:creationId xmlns:p14="http://schemas.microsoft.com/office/powerpoint/2010/main" val="20997554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a:t>
            </a:r>
            <a:endParaRPr lang="en-US" dirty="0"/>
          </a:p>
        </p:txBody>
      </p:sp>
      <p:sp>
        <p:nvSpPr>
          <p:cNvPr id="3" name="Content Placeholder 2"/>
          <p:cNvSpPr>
            <a:spLocks noGrp="1"/>
          </p:cNvSpPr>
          <p:nvPr>
            <p:ph idx="1"/>
          </p:nvPr>
        </p:nvSpPr>
        <p:spPr>
          <a:xfrm>
            <a:off x="4901784" y="1931323"/>
            <a:ext cx="3785016" cy="4525963"/>
          </a:xfrm>
        </p:spPr>
        <p:txBody>
          <a:bodyPr/>
          <a:lstStyle/>
          <a:p>
            <a:pPr marL="0" indent="0">
              <a:buNone/>
            </a:pPr>
            <a:r>
              <a:rPr lang="en-US" sz="2400" dirty="0" smtClean="0"/>
              <a:t>From an elite SA Boys School </a:t>
            </a:r>
            <a:r>
              <a:rPr lang="en-US" sz="2400" dirty="0" smtClean="0"/>
              <a:t>to </a:t>
            </a:r>
            <a:r>
              <a:rPr lang="en-US" sz="2400" dirty="0" smtClean="0"/>
              <a:t>their ex-Head Boy:</a:t>
            </a:r>
          </a:p>
          <a:p>
            <a:pPr marL="0" indent="0">
              <a:buNone/>
            </a:pPr>
            <a:r>
              <a:rPr lang="en-US" sz="4000" b="1" dirty="0" smtClean="0"/>
              <a:t>“</a:t>
            </a:r>
            <a:r>
              <a:rPr lang="en-US" sz="3600" b="1" dirty="0" smtClean="0">
                <a:solidFill>
                  <a:srgbClr val="FF0000"/>
                </a:solidFill>
              </a:rPr>
              <a:t>Did you feel that we prepared you for university?</a:t>
            </a:r>
            <a:r>
              <a:rPr lang="en-US" sz="3600" b="1" dirty="0" smtClean="0"/>
              <a:t>”</a:t>
            </a:r>
            <a:endParaRPr lang="en-US" sz="3600" b="1" dirty="0"/>
          </a:p>
        </p:txBody>
      </p:sp>
      <p:pic>
        <p:nvPicPr>
          <p:cNvPr id="4" name="Picture 3"/>
          <p:cNvPicPr>
            <a:picLocks noChangeAspect="1"/>
          </p:cNvPicPr>
          <p:nvPr/>
        </p:nvPicPr>
        <p:blipFill>
          <a:blip r:embed="rId2"/>
          <a:stretch>
            <a:fillRect/>
          </a:stretch>
        </p:blipFill>
        <p:spPr>
          <a:xfrm>
            <a:off x="858187" y="1931323"/>
            <a:ext cx="3473971" cy="3473971"/>
          </a:xfrm>
          <a:prstGeom prst="rect">
            <a:avLst/>
          </a:prstGeom>
        </p:spPr>
      </p:pic>
    </p:spTree>
    <p:extLst>
      <p:ext uri="{BB962C8B-B14F-4D97-AF65-F5344CB8AC3E}">
        <p14:creationId xmlns:p14="http://schemas.microsoft.com/office/powerpoint/2010/main" val="553398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4724400"/>
            <a:ext cx="3797300" cy="2133600"/>
          </a:xfrm>
          <a:prstGeom prst="rect">
            <a:avLst/>
          </a:prstGeom>
        </p:spPr>
      </p:pic>
      <p:pic>
        <p:nvPicPr>
          <p:cNvPr id="6" name="Picture 5"/>
          <p:cNvPicPr>
            <a:picLocks noChangeAspect="1"/>
          </p:cNvPicPr>
          <p:nvPr/>
        </p:nvPicPr>
        <p:blipFill>
          <a:blip r:embed="rId3"/>
          <a:stretch>
            <a:fillRect/>
          </a:stretch>
        </p:blipFill>
        <p:spPr>
          <a:xfrm>
            <a:off x="0" y="-73146"/>
            <a:ext cx="4750008" cy="3166672"/>
          </a:xfrm>
          <a:prstGeom prst="rect">
            <a:avLst/>
          </a:prstGeom>
        </p:spPr>
      </p:pic>
      <p:pic>
        <p:nvPicPr>
          <p:cNvPr id="7" name="Picture 6"/>
          <p:cNvPicPr>
            <a:picLocks noChangeAspect="1"/>
          </p:cNvPicPr>
          <p:nvPr/>
        </p:nvPicPr>
        <p:blipFill>
          <a:blip r:embed="rId4"/>
          <a:stretch>
            <a:fillRect/>
          </a:stretch>
        </p:blipFill>
        <p:spPr>
          <a:xfrm>
            <a:off x="5188624" y="41776"/>
            <a:ext cx="3387777" cy="4791615"/>
          </a:xfrm>
          <a:prstGeom prst="rect">
            <a:avLst/>
          </a:prstGeom>
        </p:spPr>
      </p:pic>
      <p:grpSp>
        <p:nvGrpSpPr>
          <p:cNvPr id="10" name="Group 9"/>
          <p:cNvGrpSpPr/>
          <p:nvPr/>
        </p:nvGrpSpPr>
        <p:grpSpPr>
          <a:xfrm>
            <a:off x="3822493" y="4724400"/>
            <a:ext cx="3132944" cy="2133600"/>
            <a:chOff x="868467" y="1706730"/>
            <a:chExt cx="6716556" cy="4526328"/>
          </a:xfrm>
        </p:grpSpPr>
        <p:pic>
          <p:nvPicPr>
            <p:cNvPr id="8" name="Picture 7"/>
            <p:cNvPicPr>
              <a:picLocks noChangeAspect="1"/>
            </p:cNvPicPr>
            <p:nvPr/>
          </p:nvPicPr>
          <p:blipFill>
            <a:blip r:embed="rId5"/>
            <a:stretch>
              <a:fillRect/>
            </a:stretch>
          </p:blipFill>
          <p:spPr>
            <a:xfrm>
              <a:off x="874495" y="2458387"/>
              <a:ext cx="6710527" cy="3774671"/>
            </a:xfrm>
            <a:prstGeom prst="rect">
              <a:avLst/>
            </a:prstGeom>
          </p:spPr>
        </p:pic>
        <p:pic>
          <p:nvPicPr>
            <p:cNvPr id="9" name="Picture 8"/>
            <p:cNvPicPr>
              <a:picLocks noChangeAspect="1"/>
            </p:cNvPicPr>
            <p:nvPr/>
          </p:nvPicPr>
          <p:blipFill rotWithShape="1">
            <a:blip r:embed="rId6"/>
            <a:srcRect t="5132" r="2063" b="83137"/>
            <a:stretch/>
          </p:blipFill>
          <p:spPr>
            <a:xfrm>
              <a:off x="868467" y="1706730"/>
              <a:ext cx="6716556" cy="804490"/>
            </a:xfrm>
            <a:prstGeom prst="rect">
              <a:avLst/>
            </a:prstGeom>
          </p:spPr>
        </p:pic>
      </p:grpSp>
      <p:pic>
        <p:nvPicPr>
          <p:cNvPr id="5" name="Picture 4"/>
          <p:cNvPicPr>
            <a:picLocks noChangeAspect="1"/>
          </p:cNvPicPr>
          <p:nvPr/>
        </p:nvPicPr>
        <p:blipFill>
          <a:blip r:embed="rId7"/>
          <a:stretch>
            <a:fillRect/>
          </a:stretch>
        </p:blipFill>
        <p:spPr>
          <a:xfrm>
            <a:off x="0" y="2349396"/>
            <a:ext cx="4750008" cy="2375004"/>
          </a:xfrm>
          <a:prstGeom prst="rect">
            <a:avLst/>
          </a:prstGeom>
        </p:spPr>
      </p:pic>
      <p:pic>
        <p:nvPicPr>
          <p:cNvPr id="12" name="Picture 11"/>
          <p:cNvPicPr>
            <a:picLocks noChangeAspect="1"/>
          </p:cNvPicPr>
          <p:nvPr/>
        </p:nvPicPr>
        <p:blipFill>
          <a:blip r:embed="rId8"/>
          <a:stretch>
            <a:fillRect/>
          </a:stretch>
        </p:blipFill>
        <p:spPr>
          <a:xfrm>
            <a:off x="6243169" y="4573874"/>
            <a:ext cx="3045501" cy="2284126"/>
          </a:xfrm>
          <a:prstGeom prst="rect">
            <a:avLst/>
          </a:prstGeom>
        </p:spPr>
      </p:pic>
      <p:pic>
        <p:nvPicPr>
          <p:cNvPr id="13" name="Picture 12"/>
          <p:cNvPicPr>
            <a:picLocks noChangeAspect="1"/>
          </p:cNvPicPr>
          <p:nvPr/>
        </p:nvPicPr>
        <p:blipFill>
          <a:blip r:embed="rId9"/>
          <a:stretch>
            <a:fillRect/>
          </a:stretch>
        </p:blipFill>
        <p:spPr>
          <a:xfrm>
            <a:off x="2826772" y="2347062"/>
            <a:ext cx="2379672" cy="2379672"/>
          </a:xfrm>
          <a:prstGeom prst="rect">
            <a:avLst/>
          </a:prstGeom>
        </p:spPr>
      </p:pic>
    </p:spTree>
    <p:extLst>
      <p:ext uri="{BB962C8B-B14F-4D97-AF65-F5344CB8AC3E}">
        <p14:creationId xmlns:p14="http://schemas.microsoft.com/office/powerpoint/2010/main" val="1612040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16774" y="404735"/>
            <a:ext cx="3770026" cy="5873828"/>
          </a:xfrm>
        </p:spPr>
        <p:txBody>
          <a:bodyPr>
            <a:normAutofit fontScale="92500" lnSpcReduction="10000"/>
          </a:bodyPr>
          <a:lstStyle/>
          <a:p>
            <a:r>
              <a:rPr lang="en-US" sz="3900" b="1" dirty="0" smtClean="0"/>
              <a:t>Way forward: </a:t>
            </a:r>
          </a:p>
          <a:p>
            <a:r>
              <a:rPr lang="en-US" sz="2400" dirty="0" smtClean="0"/>
              <a:t>Be much more aggressive and set more ambitious non-negotiable targets. </a:t>
            </a:r>
          </a:p>
          <a:p>
            <a:r>
              <a:rPr lang="en-US" sz="2400" b="1" dirty="0" smtClean="0">
                <a:solidFill>
                  <a:srgbClr val="FF0000"/>
                </a:solidFill>
              </a:rPr>
              <a:t>Stop making excuses about why you can’t reach them. </a:t>
            </a:r>
          </a:p>
          <a:p>
            <a:r>
              <a:rPr lang="en-US" sz="2400" dirty="0" smtClean="0"/>
              <a:t>Put your money where your mouth is. </a:t>
            </a:r>
          </a:p>
          <a:p>
            <a:r>
              <a:rPr lang="en-US" sz="2400" dirty="0"/>
              <a:t>You don’t need an atrium/indoor-swimming pool/new ICT lab. You need more black students.</a:t>
            </a:r>
          </a:p>
          <a:p>
            <a:r>
              <a:rPr lang="en-US" sz="2400" dirty="0" smtClean="0"/>
              <a:t>Be pro-active and innovate. </a:t>
            </a:r>
          </a:p>
          <a:p>
            <a:r>
              <a:rPr lang="en-US" sz="2400" dirty="0" smtClean="0"/>
              <a:t>Become the first elite school to become truly socioeconomically diverse. </a:t>
            </a:r>
            <a:endParaRPr lang="en-US" sz="2000" dirty="0"/>
          </a:p>
        </p:txBody>
      </p:sp>
      <p:sp>
        <p:nvSpPr>
          <p:cNvPr id="4" name="Content Placeholder 2"/>
          <p:cNvSpPr txBox="1">
            <a:spLocks/>
          </p:cNvSpPr>
          <p:nvPr/>
        </p:nvSpPr>
        <p:spPr>
          <a:xfrm>
            <a:off x="294806" y="298554"/>
            <a:ext cx="4502045" cy="6237157"/>
          </a:xfrm>
          <a:prstGeom prst="rect">
            <a:avLst/>
          </a:prstGeom>
          <a:solidFill>
            <a:schemeClr val="accent2">
              <a:lumMod val="20000"/>
              <a:lumOff val="80000"/>
            </a:schemeClr>
          </a:solid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n-US" sz="4400" dirty="0" smtClean="0"/>
          </a:p>
          <a:p>
            <a:pPr marL="0" indent="0">
              <a:buFont typeface="Arial"/>
              <a:buNone/>
            </a:pPr>
            <a:r>
              <a:rPr lang="en-US" sz="4400" dirty="0" smtClean="0"/>
              <a:t>The</a:t>
            </a:r>
          </a:p>
          <a:p>
            <a:pPr marL="0" indent="0">
              <a:buFont typeface="Arial"/>
              <a:buNone/>
            </a:pPr>
            <a:r>
              <a:rPr lang="en-US" sz="4800" b="1" dirty="0" smtClean="0">
                <a:solidFill>
                  <a:srgbClr val="FF0000"/>
                </a:solidFill>
              </a:rPr>
              <a:t>single biggest strategic threat </a:t>
            </a:r>
            <a:r>
              <a:rPr lang="en-US" sz="4400" dirty="0" smtClean="0"/>
              <a:t>to </a:t>
            </a:r>
            <a:r>
              <a:rPr lang="en-US" sz="4400" dirty="0" smtClean="0"/>
              <a:t>Somerset </a:t>
            </a:r>
            <a:r>
              <a:rPr lang="en-US" sz="4400" dirty="0" err="1" smtClean="0"/>
              <a:t>Houe</a:t>
            </a:r>
            <a:r>
              <a:rPr lang="en-US" sz="4400" dirty="0" smtClean="0"/>
              <a:t> is </a:t>
            </a:r>
            <a:r>
              <a:rPr lang="en-US" sz="4400" dirty="0" smtClean="0"/>
              <a:t>the lack of transformation of students and staff.</a:t>
            </a:r>
          </a:p>
          <a:p>
            <a:endParaRPr lang="en-US" sz="4000" dirty="0"/>
          </a:p>
        </p:txBody>
      </p:sp>
    </p:spTree>
    <p:extLst>
      <p:ext uri="{BB962C8B-B14F-4D97-AF65-F5344CB8AC3E}">
        <p14:creationId xmlns:p14="http://schemas.microsoft.com/office/powerpoint/2010/main" val="17331302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Disposition</a:t>
            </a:r>
            <a:r>
              <a:rPr lang="en-US" dirty="0" smtClean="0"/>
              <a:t> towards learning</a:t>
            </a:r>
            <a:r>
              <a:rPr lang="mr-IN" dirty="0" smtClean="0"/>
              <a:t>…</a:t>
            </a:r>
            <a:endParaRPr lang="en-US" dirty="0"/>
          </a:p>
        </p:txBody>
      </p:sp>
      <p:sp>
        <p:nvSpPr>
          <p:cNvPr id="3" name="Content Placeholder 2"/>
          <p:cNvSpPr>
            <a:spLocks noGrp="1"/>
          </p:cNvSpPr>
          <p:nvPr>
            <p:ph idx="1"/>
          </p:nvPr>
        </p:nvSpPr>
        <p:spPr>
          <a:xfrm>
            <a:off x="457200" y="1600200"/>
            <a:ext cx="8229600" cy="2036135"/>
          </a:xfrm>
        </p:spPr>
        <p:txBody>
          <a:bodyPr>
            <a:normAutofit fontScale="55000" lnSpcReduction="20000"/>
          </a:bodyPr>
          <a:lstStyle/>
          <a:p>
            <a:r>
              <a:rPr lang="en-US" dirty="0" smtClean="0"/>
              <a:t>We typically ask if kids are </a:t>
            </a:r>
            <a:r>
              <a:rPr lang="en-US" b="1" dirty="0" smtClean="0"/>
              <a:t>GOOD</a:t>
            </a:r>
            <a:r>
              <a:rPr lang="en-US" dirty="0" smtClean="0"/>
              <a:t> at something. “What did my child get in </a:t>
            </a:r>
            <a:r>
              <a:rPr lang="en-US" dirty="0" err="1" smtClean="0"/>
              <a:t>maths</a:t>
            </a:r>
            <a:r>
              <a:rPr lang="en-US" dirty="0" smtClean="0"/>
              <a:t>?” What are they struggling with? Much more important to understand their orientation/disposition towards it. Not so much their marks. </a:t>
            </a:r>
          </a:p>
          <a:p>
            <a:pPr lvl="1"/>
            <a:r>
              <a:rPr lang="en-US" dirty="0" smtClean="0"/>
              <a:t>Do you </a:t>
            </a:r>
            <a:r>
              <a:rPr lang="en-US" b="1" dirty="0" smtClean="0"/>
              <a:t>like</a:t>
            </a:r>
            <a:r>
              <a:rPr lang="en-US" dirty="0" smtClean="0"/>
              <a:t> </a:t>
            </a:r>
            <a:r>
              <a:rPr lang="en-US" dirty="0" err="1" smtClean="0"/>
              <a:t>maths</a:t>
            </a:r>
            <a:r>
              <a:rPr lang="en-US" dirty="0" smtClean="0"/>
              <a:t>? </a:t>
            </a:r>
          </a:p>
          <a:p>
            <a:pPr lvl="1"/>
            <a:r>
              <a:rPr lang="en-US" dirty="0" smtClean="0"/>
              <a:t>Do you find it </a:t>
            </a:r>
            <a:r>
              <a:rPr lang="en-US" b="1" dirty="0" smtClean="0"/>
              <a:t>interesting</a:t>
            </a:r>
            <a:r>
              <a:rPr lang="en-US" dirty="0" smtClean="0"/>
              <a:t>? </a:t>
            </a:r>
          </a:p>
          <a:p>
            <a:pPr lvl="1"/>
            <a:r>
              <a:rPr lang="en-US" dirty="0" smtClean="0"/>
              <a:t>Do you pursue it in your own time? </a:t>
            </a:r>
          </a:p>
          <a:p>
            <a:r>
              <a:rPr lang="en-US" dirty="0" smtClean="0"/>
              <a:t>Emerging norm of ‘portfolio careers’</a:t>
            </a:r>
            <a:r>
              <a:rPr lang="mr-IN" dirty="0" smtClean="0"/>
              <a:t>…</a:t>
            </a:r>
            <a:endParaRPr lang="en-US" dirty="0"/>
          </a:p>
        </p:txBody>
      </p:sp>
      <p:pic>
        <p:nvPicPr>
          <p:cNvPr id="4" name="Picture 3"/>
          <p:cNvPicPr>
            <a:picLocks noChangeAspect="1"/>
          </p:cNvPicPr>
          <p:nvPr/>
        </p:nvPicPr>
        <p:blipFill>
          <a:blip r:embed="rId2"/>
          <a:stretch>
            <a:fillRect/>
          </a:stretch>
        </p:blipFill>
        <p:spPr>
          <a:xfrm>
            <a:off x="717698" y="4171525"/>
            <a:ext cx="7687340" cy="2418802"/>
          </a:xfrm>
          <a:prstGeom prst="rect">
            <a:avLst/>
          </a:prstGeom>
        </p:spPr>
      </p:pic>
      <p:pic>
        <p:nvPicPr>
          <p:cNvPr id="5" name="Picture 4"/>
          <p:cNvPicPr>
            <a:picLocks noChangeAspect="1"/>
          </p:cNvPicPr>
          <p:nvPr/>
        </p:nvPicPr>
        <p:blipFill>
          <a:blip r:embed="rId3"/>
          <a:stretch>
            <a:fillRect/>
          </a:stretch>
        </p:blipFill>
        <p:spPr>
          <a:xfrm>
            <a:off x="4848446" y="3009009"/>
            <a:ext cx="3985289" cy="809888"/>
          </a:xfrm>
          <a:prstGeom prst="rect">
            <a:avLst/>
          </a:prstGeom>
        </p:spPr>
      </p:pic>
    </p:spTree>
    <p:extLst>
      <p:ext uri="{BB962C8B-B14F-4D97-AF65-F5344CB8AC3E}">
        <p14:creationId xmlns:p14="http://schemas.microsoft.com/office/powerpoint/2010/main" val="611511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139" y="542206"/>
            <a:ext cx="6209414" cy="1143000"/>
          </a:xfrm>
        </p:spPr>
        <p:txBody>
          <a:bodyPr>
            <a:normAutofit fontScale="90000"/>
          </a:bodyPr>
          <a:lstStyle/>
          <a:p>
            <a:r>
              <a:rPr lang="en-US" b="1" dirty="0" smtClean="0"/>
              <a:t>Questions to ask ourselves:</a:t>
            </a:r>
            <a:endParaRPr lang="en-US" b="1" dirty="0"/>
          </a:p>
        </p:txBody>
      </p:sp>
      <p:sp>
        <p:nvSpPr>
          <p:cNvPr id="3" name="Content Placeholder 2"/>
          <p:cNvSpPr>
            <a:spLocks noGrp="1"/>
          </p:cNvSpPr>
          <p:nvPr>
            <p:ph idx="1"/>
          </p:nvPr>
        </p:nvSpPr>
        <p:spPr>
          <a:xfrm>
            <a:off x="457200" y="1935126"/>
            <a:ext cx="8229600" cy="4570605"/>
          </a:xfrm>
        </p:spPr>
        <p:txBody>
          <a:bodyPr>
            <a:normAutofit/>
          </a:bodyPr>
          <a:lstStyle/>
          <a:p>
            <a:pPr lvl="2"/>
            <a:endParaRPr lang="en-US" sz="2000" dirty="0" smtClean="0"/>
          </a:p>
          <a:p>
            <a:pPr marL="514350" indent="-514350">
              <a:buFont typeface="+mj-lt"/>
              <a:buAutoNum type="arabicPeriod"/>
            </a:pPr>
            <a:r>
              <a:rPr lang="en-US" sz="2800" dirty="0" smtClean="0"/>
              <a:t>Are we preparing our children for a world that will, in all likelihood, look radically different to what it does now? </a:t>
            </a:r>
          </a:p>
          <a:p>
            <a:pPr marL="514350" indent="-514350">
              <a:buFont typeface="+mj-lt"/>
              <a:buAutoNum type="arabicPeriod"/>
            </a:pPr>
            <a:r>
              <a:rPr lang="en-US" sz="2800" dirty="0" smtClean="0"/>
              <a:t>Mastering content subjects is the new ‘floor’ </a:t>
            </a:r>
            <a:r>
              <a:rPr lang="mr-IN" sz="2800" dirty="0" smtClean="0"/>
              <a:t>–</a:t>
            </a:r>
            <a:r>
              <a:rPr lang="en-US" sz="2800" dirty="0" smtClean="0"/>
              <a:t> how pro-active are we being about this? </a:t>
            </a:r>
          </a:p>
          <a:p>
            <a:pPr marL="914400" lvl="1" indent="-514350"/>
            <a:r>
              <a:rPr lang="en-US" sz="2400" dirty="0" smtClean="0"/>
              <a:t>It’s about a lot more than one-device-per-child.</a:t>
            </a:r>
          </a:p>
          <a:p>
            <a:pPr marL="514350" indent="-514350">
              <a:buFont typeface="+mj-lt"/>
              <a:buAutoNum type="arabicPeriod"/>
            </a:pPr>
            <a:r>
              <a:rPr lang="en-US" sz="2800" dirty="0" smtClean="0"/>
              <a:t>Socio-emotional skills, dispositions, adaptability, flexibility, risk-tolerance, ability to re-skill. </a:t>
            </a:r>
          </a:p>
          <a:p>
            <a:pPr marL="914400" lvl="1" indent="-514350"/>
            <a:r>
              <a:rPr lang="en-US" sz="2400" dirty="0" smtClean="0"/>
              <a:t>Are we teaching these explicitly? </a:t>
            </a:r>
            <a:endParaRPr lang="en-US" sz="2400" dirty="0" smtClean="0"/>
          </a:p>
          <a:p>
            <a:endParaRPr lang="en-US" sz="2800" dirty="0"/>
          </a:p>
        </p:txBody>
      </p:sp>
      <p:pic>
        <p:nvPicPr>
          <p:cNvPr id="4" name="Picture 3"/>
          <p:cNvPicPr>
            <a:picLocks noChangeAspect="1"/>
          </p:cNvPicPr>
          <p:nvPr/>
        </p:nvPicPr>
        <p:blipFill>
          <a:blip r:embed="rId2"/>
          <a:stretch>
            <a:fillRect/>
          </a:stretch>
        </p:blipFill>
        <p:spPr>
          <a:xfrm>
            <a:off x="7070302" y="274638"/>
            <a:ext cx="1820538" cy="1801334"/>
          </a:xfrm>
          <a:prstGeom prst="rect">
            <a:avLst/>
          </a:prstGeom>
        </p:spPr>
      </p:pic>
    </p:spTree>
    <p:extLst>
      <p:ext uri="{BB962C8B-B14F-4D97-AF65-F5344CB8AC3E}">
        <p14:creationId xmlns:p14="http://schemas.microsoft.com/office/powerpoint/2010/main" val="7926911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9632" y="265814"/>
            <a:ext cx="4326799" cy="61562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050217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457200" y="274638"/>
            <a:ext cx="4594225" cy="6008370"/>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5680842" y="490501"/>
            <a:ext cx="2311787" cy="923330"/>
          </a:xfrm>
          <a:prstGeom prst="rect">
            <a:avLst/>
          </a:prstGeom>
        </p:spPr>
        <p:txBody>
          <a:bodyPr wrap="none">
            <a:spAutoFit/>
          </a:bodyPr>
          <a:lstStyle/>
          <a:p>
            <a:pPr algn="ctr">
              <a:spcAft>
                <a:spcPts val="0"/>
              </a:spcAft>
            </a:pPr>
            <a:r>
              <a:rPr lang="en-GB" sz="3600" b="1" dirty="0" smtClean="0">
                <a:solidFill>
                  <a:srgbClr val="FF0000"/>
                </a:solidFill>
                <a:latin typeface="Calibri" charset="0"/>
                <a:ea typeface="Calibri" charset="0"/>
                <a:cs typeface="Times New Roman" charset="0"/>
              </a:rPr>
              <a:t>READING</a:t>
            </a:r>
          </a:p>
          <a:p>
            <a:pPr algn="ctr">
              <a:spcAft>
                <a:spcPts val="0"/>
              </a:spcAft>
            </a:pPr>
            <a:r>
              <a:rPr lang="en-GB" b="1" dirty="0" smtClean="0">
                <a:latin typeface="Calibri" charset="0"/>
                <a:ea typeface="Calibri" charset="0"/>
                <a:cs typeface="Times New Roman" charset="0"/>
              </a:rPr>
              <a:t> </a:t>
            </a:r>
            <a:r>
              <a:rPr lang="en-GB" b="1" dirty="0">
                <a:latin typeface="Calibri" charset="0"/>
                <a:ea typeface="Calibri" charset="0"/>
                <a:cs typeface="Times New Roman" charset="0"/>
              </a:rPr>
              <a:t>PIRLS 2016 – Grade 4</a:t>
            </a:r>
            <a:endParaRPr lang="en-GB" sz="800" dirty="0">
              <a:effectLst/>
              <a:latin typeface="Calibri" charset="0"/>
              <a:ea typeface="Calibri" charset="0"/>
              <a:cs typeface="Times New Roman" charset="0"/>
            </a:endParaRPr>
          </a:p>
        </p:txBody>
      </p:sp>
      <p:pic>
        <p:nvPicPr>
          <p:cNvPr id="6" name="Picture 5"/>
          <p:cNvPicPr/>
          <p:nvPr/>
        </p:nvPicPr>
        <p:blipFill rotWithShape="1">
          <a:blip r:embed="rId3">
            <a:extLst>
              <a:ext uri="{28A0092B-C50C-407E-A947-70E740481C1C}">
                <a14:useLocalDpi xmlns:a14="http://schemas.microsoft.com/office/drawing/2010/main" val="0"/>
              </a:ext>
            </a:extLst>
          </a:blip>
          <a:srcRect b="78493"/>
          <a:stretch/>
        </p:blipFill>
        <p:spPr bwMode="auto">
          <a:xfrm>
            <a:off x="5326913" y="1591849"/>
            <a:ext cx="3420470" cy="1023761"/>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8" name="Oval 7"/>
          <p:cNvSpPr/>
          <p:nvPr/>
        </p:nvSpPr>
        <p:spPr>
          <a:xfrm>
            <a:off x="5822369" y="2959978"/>
            <a:ext cx="2028730" cy="1867203"/>
          </a:xfrm>
          <a:prstGeom prst="ellipse">
            <a:avLst/>
          </a:prstGeom>
          <a:solidFill>
            <a:srgbClr val="FF000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2600" b="1">
                <a:solidFill>
                  <a:srgbClr val="000000"/>
                </a:solidFill>
                <a:effectLst/>
                <a:ea typeface="Calibri" charset="0"/>
                <a:cs typeface="Times New Roman" charset="0"/>
                <a:sym typeface="Wingdings" charset="2"/>
              </a:rPr>
              <a:t></a:t>
            </a:r>
            <a:r>
              <a:rPr lang="en-US" sz="2600" b="1">
                <a:solidFill>
                  <a:srgbClr val="000000"/>
                </a:solidFill>
                <a:effectLst/>
                <a:ea typeface="Calibri" charset="0"/>
                <a:cs typeface="Times New Roman" charset="0"/>
              </a:rPr>
              <a:t> </a:t>
            </a:r>
            <a:endParaRPr lang="en-US" sz="2600" b="1" smtClean="0">
              <a:solidFill>
                <a:srgbClr val="000000"/>
              </a:solidFill>
              <a:effectLst/>
              <a:ea typeface="Calibri" charset="0"/>
              <a:cs typeface="Times New Roman" charset="0"/>
            </a:endParaRPr>
          </a:p>
          <a:p>
            <a:pPr algn="ctr">
              <a:spcAft>
                <a:spcPts val="0"/>
              </a:spcAft>
            </a:pPr>
            <a:r>
              <a:rPr lang="en-US" sz="2600" b="1" dirty="0" smtClean="0">
                <a:solidFill>
                  <a:srgbClr val="000000"/>
                </a:solidFill>
                <a:effectLst/>
                <a:ea typeface="Calibri" charset="0"/>
                <a:cs typeface="Times New Roman" charset="0"/>
              </a:rPr>
              <a:t>60</a:t>
            </a:r>
            <a:r>
              <a:rPr lang="en-US" sz="2600" b="1" dirty="0">
                <a:solidFill>
                  <a:srgbClr val="000000"/>
                </a:solidFill>
                <a:effectLst/>
                <a:ea typeface="Calibri" charset="0"/>
                <a:cs typeface="Times New Roman" charset="0"/>
              </a:rPr>
              <a:t>% </a:t>
            </a:r>
            <a:r>
              <a:rPr lang="en-US" sz="2600" b="1" dirty="0" smtClean="0">
                <a:solidFill>
                  <a:srgbClr val="000000"/>
                </a:solidFill>
                <a:effectLst/>
                <a:ea typeface="Calibri" charset="0"/>
                <a:cs typeface="Times New Roman" charset="0"/>
              </a:rPr>
              <a:t>wrong</a:t>
            </a:r>
            <a:endParaRPr lang="en-GB" sz="1200" dirty="0">
              <a:effectLst/>
              <a:ea typeface="Calibri" charset="0"/>
              <a:cs typeface="Times New Roman" charset="0"/>
            </a:endParaRPr>
          </a:p>
        </p:txBody>
      </p:sp>
    </p:spTree>
    <p:extLst>
      <p:ext uri="{BB962C8B-B14F-4D97-AF65-F5344CB8AC3E}">
        <p14:creationId xmlns:p14="http://schemas.microsoft.com/office/powerpoint/2010/main" val="574804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5400" b="1" dirty="0" smtClean="0">
                <a:solidFill>
                  <a:srgbClr val="FF0000"/>
                </a:solidFill>
              </a:rPr>
              <a:t>Maths</a:t>
            </a:r>
            <a:r>
              <a:rPr lang="en-GB" b="1" dirty="0"/>
              <a:t/>
            </a:r>
            <a:br>
              <a:rPr lang="en-GB" b="1" dirty="0"/>
            </a:br>
            <a:r>
              <a:rPr lang="en-GB" b="1" dirty="0" smtClean="0"/>
              <a:t>TIMSS </a:t>
            </a:r>
            <a:r>
              <a:rPr lang="en-GB" b="1" dirty="0"/>
              <a:t>2015 – Grade 5</a:t>
            </a:r>
            <a:endParaRPr lang="en-GB"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bwMode="auto">
          <a:xfrm>
            <a:off x="153987" y="2086011"/>
            <a:ext cx="6092825" cy="3387725"/>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5" name="Oval 4"/>
          <p:cNvSpPr/>
          <p:nvPr/>
        </p:nvSpPr>
        <p:spPr>
          <a:xfrm>
            <a:off x="6496494" y="1417638"/>
            <a:ext cx="2445488" cy="2164914"/>
          </a:xfrm>
          <a:prstGeom prst="ellipse">
            <a:avLst/>
          </a:prstGeom>
          <a:solidFill>
            <a:srgbClr val="FF000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2600" b="1" dirty="0">
                <a:solidFill>
                  <a:srgbClr val="000000"/>
                </a:solidFill>
                <a:effectLst/>
                <a:ea typeface="Calibri" charset="0"/>
                <a:cs typeface="Times New Roman" charset="0"/>
                <a:sym typeface="Wingdings" charset="2"/>
              </a:rPr>
              <a:t></a:t>
            </a:r>
            <a:r>
              <a:rPr lang="en-US" sz="2600" b="1" dirty="0">
                <a:solidFill>
                  <a:srgbClr val="000000"/>
                </a:solidFill>
                <a:effectLst/>
                <a:ea typeface="Calibri" charset="0"/>
                <a:cs typeface="Times New Roman" charset="0"/>
              </a:rPr>
              <a:t> </a:t>
            </a:r>
            <a:endParaRPr lang="en-US" sz="2600" b="1" dirty="0" smtClean="0">
              <a:solidFill>
                <a:srgbClr val="000000"/>
              </a:solidFill>
              <a:effectLst/>
              <a:ea typeface="Calibri" charset="0"/>
              <a:cs typeface="Times New Roman" charset="0"/>
            </a:endParaRPr>
          </a:p>
          <a:p>
            <a:pPr algn="ctr">
              <a:spcAft>
                <a:spcPts val="0"/>
              </a:spcAft>
            </a:pPr>
            <a:r>
              <a:rPr lang="en-US" sz="2600" b="1" dirty="0" smtClean="0">
                <a:solidFill>
                  <a:srgbClr val="000000"/>
                </a:solidFill>
                <a:effectLst/>
                <a:ea typeface="Calibri" charset="0"/>
                <a:cs typeface="Times New Roman" charset="0"/>
              </a:rPr>
              <a:t>59</a:t>
            </a:r>
            <a:r>
              <a:rPr lang="en-US" sz="2600" b="1" dirty="0">
                <a:solidFill>
                  <a:srgbClr val="000000"/>
                </a:solidFill>
                <a:effectLst/>
                <a:ea typeface="Calibri" charset="0"/>
                <a:cs typeface="Times New Roman" charset="0"/>
              </a:rPr>
              <a:t>% </a:t>
            </a:r>
            <a:endParaRPr lang="en-US" sz="2600" b="1" dirty="0" smtClean="0">
              <a:solidFill>
                <a:srgbClr val="000000"/>
              </a:solidFill>
              <a:effectLst/>
              <a:ea typeface="Calibri" charset="0"/>
              <a:cs typeface="Times New Roman" charset="0"/>
            </a:endParaRPr>
          </a:p>
          <a:p>
            <a:pPr algn="ctr">
              <a:spcAft>
                <a:spcPts val="0"/>
              </a:spcAft>
            </a:pPr>
            <a:r>
              <a:rPr lang="en-US" sz="2600" b="1" dirty="0" smtClean="0">
                <a:solidFill>
                  <a:srgbClr val="000000"/>
                </a:solidFill>
                <a:effectLst/>
                <a:ea typeface="Calibri" charset="0"/>
                <a:cs typeface="Times New Roman" charset="0"/>
              </a:rPr>
              <a:t>wrong</a:t>
            </a:r>
            <a:endParaRPr lang="en-GB" sz="1200" dirty="0">
              <a:effectLst/>
              <a:ea typeface="Calibri" charset="0"/>
              <a:cs typeface="Times New Roman" charset="0"/>
            </a:endParaRPr>
          </a:p>
        </p:txBody>
      </p:sp>
    </p:spTree>
    <p:extLst>
      <p:ext uri="{BB962C8B-B14F-4D97-AF65-F5344CB8AC3E}">
        <p14:creationId xmlns:p14="http://schemas.microsoft.com/office/powerpoint/2010/main" val="532162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Nationally representative statistics</a:t>
            </a:r>
            <a:endParaRPr lang="en-US" b="1" dirty="0"/>
          </a:p>
        </p:txBody>
      </p:sp>
      <p:sp>
        <p:nvSpPr>
          <p:cNvPr id="3" name="Content Placeholder 2"/>
          <p:cNvSpPr>
            <a:spLocks noGrp="1"/>
          </p:cNvSpPr>
          <p:nvPr>
            <p:ph idx="1"/>
          </p:nvPr>
        </p:nvSpPr>
        <p:spPr/>
        <p:txBody>
          <a:bodyPr>
            <a:normAutofit fontScale="70000" lnSpcReduction="20000"/>
          </a:bodyPr>
          <a:lstStyle/>
          <a:p>
            <a:r>
              <a:rPr lang="en-US" sz="3400" dirty="0" smtClean="0"/>
              <a:t>78% of Gr4 children cannot read for meaning (PIRLS 2016)</a:t>
            </a:r>
          </a:p>
          <a:p>
            <a:r>
              <a:rPr lang="en-US" sz="3400" dirty="0" smtClean="0"/>
              <a:t>61% of Gr5 children cannot do basic </a:t>
            </a:r>
            <a:r>
              <a:rPr lang="en-US" sz="3400" dirty="0" err="1" smtClean="0"/>
              <a:t>maths</a:t>
            </a:r>
            <a:r>
              <a:rPr lang="en-US" sz="3400" dirty="0" smtClean="0"/>
              <a:t> (TIMSS-N 2015)</a:t>
            </a:r>
          </a:p>
          <a:p>
            <a:endParaRPr lang="en-US" dirty="0"/>
          </a:p>
          <a:p>
            <a:pPr algn="just"/>
            <a:r>
              <a:rPr lang="en-US" i="1" dirty="0" smtClean="0"/>
              <a:t>“The </a:t>
            </a:r>
            <a:r>
              <a:rPr lang="en-US" b="1" i="1" dirty="0"/>
              <a:t>top 200 high schools </a:t>
            </a:r>
            <a:r>
              <a:rPr lang="en-US" i="1" dirty="0"/>
              <a:t>in the </a:t>
            </a:r>
            <a:r>
              <a:rPr lang="en-US" i="1" dirty="0" smtClean="0"/>
              <a:t>country have </a:t>
            </a:r>
            <a:r>
              <a:rPr lang="en-US" i="1" dirty="0"/>
              <a:t>more students achieving distinctions in Mathematics or Physical Science (80%+) </a:t>
            </a:r>
            <a:r>
              <a:rPr lang="en-US" i="1" dirty="0" smtClean="0"/>
              <a:t>than </a:t>
            </a:r>
            <a:r>
              <a:rPr lang="en-US" b="1" i="1" dirty="0" smtClean="0"/>
              <a:t>the </a:t>
            </a:r>
            <a:r>
              <a:rPr lang="en-US" b="1" i="1" dirty="0"/>
              <a:t>remaining 6,476 high schools combined</a:t>
            </a:r>
            <a:r>
              <a:rPr lang="en-US" i="1" dirty="0"/>
              <a:t>. Put differently, 3% of South African high </a:t>
            </a:r>
            <a:r>
              <a:rPr lang="en-US" i="1" dirty="0" smtClean="0"/>
              <a:t>schools create </a:t>
            </a:r>
            <a:r>
              <a:rPr lang="en-US" i="1" dirty="0"/>
              <a:t>more Mathematics or Physical Science distinctions than the remaining 97% put </a:t>
            </a:r>
            <a:r>
              <a:rPr lang="en-US" i="1" dirty="0" smtClean="0"/>
              <a:t>together. Of </a:t>
            </a:r>
            <a:r>
              <a:rPr lang="en-US" i="1" dirty="0"/>
              <a:t>those 200 schools, 185 are former White-only schools and all 185 charge significant </a:t>
            </a:r>
            <a:r>
              <a:rPr lang="en-US" i="1" dirty="0" smtClean="0"/>
              <a:t>fees. </a:t>
            </a:r>
          </a:p>
          <a:p>
            <a:pPr algn="just"/>
            <a:r>
              <a:rPr lang="en-US" i="1" dirty="0" smtClean="0"/>
              <a:t>Although </a:t>
            </a:r>
            <a:r>
              <a:rPr lang="en-US" i="1" dirty="0"/>
              <a:t>they are now deracialized, 57% of the </a:t>
            </a:r>
            <a:r>
              <a:rPr lang="en-US" i="1" dirty="0" err="1"/>
              <a:t>matrics</a:t>
            </a:r>
            <a:r>
              <a:rPr lang="en-US" i="1" dirty="0"/>
              <a:t> in these top 200 schools were </a:t>
            </a:r>
            <a:r>
              <a:rPr lang="en-US" i="1" dirty="0" smtClean="0"/>
              <a:t>White. This </a:t>
            </a:r>
            <a:r>
              <a:rPr lang="en-US" i="1" dirty="0"/>
              <a:t>is less surprising when one considers that in 2014/15, White South Africans still make </a:t>
            </a:r>
            <a:r>
              <a:rPr lang="en-US" i="1" dirty="0" smtClean="0"/>
              <a:t>up two-thirds </a:t>
            </a:r>
            <a:r>
              <a:rPr lang="en-US" i="1" dirty="0"/>
              <a:t>of the ‘elite’ in South Africa (the wealthiest 4% of society</a:t>
            </a:r>
            <a:r>
              <a:rPr lang="en-US" i="1" dirty="0" smtClean="0"/>
              <a:t>) (Spaull, 2019)</a:t>
            </a:r>
            <a:endParaRPr lang="en-US" i="1" dirty="0"/>
          </a:p>
          <a:p>
            <a:endParaRPr lang="en-US" dirty="0" smtClean="0"/>
          </a:p>
        </p:txBody>
      </p:sp>
    </p:spTree>
    <p:extLst>
      <p:ext uri="{BB962C8B-B14F-4D97-AF65-F5344CB8AC3E}">
        <p14:creationId xmlns:p14="http://schemas.microsoft.com/office/powerpoint/2010/main" val="5346070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we have a shared future?</a:t>
            </a:r>
            <a:endParaRPr lang="en-US" dirty="0"/>
          </a:p>
        </p:txBody>
      </p:sp>
      <p:pic>
        <p:nvPicPr>
          <p:cNvPr id="4" name="Picture 2" descr="http://www.illanamay.com/shannon/pbh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1862" y="2672662"/>
            <a:ext cx="3032245" cy="2573337"/>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http://25.media.tumblr.com/tumblr_m90kb4EIr71r4xva3o1_5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001" y="3270738"/>
            <a:ext cx="2306875" cy="1463077"/>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Mud school in the Eastern Cape. Photo courtesy of Equal Educ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0843" y="3068037"/>
            <a:ext cx="2375957" cy="178258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22323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r>
              <a:rPr lang="en-US" dirty="0" err="1" smtClean="0"/>
              <a:t>SchoolFeesMustFall</a:t>
            </a:r>
            <a:r>
              <a:rPr lang="en-US" dirty="0" smtClean="0"/>
              <a:t> ?</a:t>
            </a:r>
            <a:endParaRPr lang="en-US" dirty="0"/>
          </a:p>
        </p:txBody>
      </p:sp>
      <p:sp>
        <p:nvSpPr>
          <p:cNvPr id="3" name="Content Placeholder 2"/>
          <p:cNvSpPr>
            <a:spLocks noGrp="1"/>
          </p:cNvSpPr>
          <p:nvPr>
            <p:ph idx="1"/>
          </p:nvPr>
        </p:nvSpPr>
        <p:spPr>
          <a:xfrm>
            <a:off x="457200" y="1600200"/>
            <a:ext cx="4667693" cy="4525963"/>
          </a:xfrm>
        </p:spPr>
        <p:txBody>
          <a:bodyPr/>
          <a:lstStyle/>
          <a:p>
            <a:r>
              <a:rPr lang="en-US" dirty="0"/>
              <a:t>How sustainable are islands of excellence amid oceans of need?</a:t>
            </a:r>
          </a:p>
          <a:p>
            <a:r>
              <a:rPr lang="en-US" dirty="0" smtClean="0"/>
              <a:t>Pro-active vs re-active responses</a:t>
            </a:r>
          </a:p>
          <a:p>
            <a:r>
              <a:rPr lang="en-US" dirty="0" smtClean="0"/>
              <a:t>#</a:t>
            </a:r>
            <a:r>
              <a:rPr lang="en-US" b="1" dirty="0" err="1" smtClean="0">
                <a:solidFill>
                  <a:srgbClr val="FF0000"/>
                </a:solidFill>
              </a:rPr>
              <a:t>FeesMustFall</a:t>
            </a:r>
            <a:r>
              <a:rPr lang="en-US" dirty="0" smtClean="0"/>
              <a:t>: Negotiating with a gun to your head. </a:t>
            </a:r>
          </a:p>
          <a:p>
            <a:endParaRPr lang="en-US" dirty="0" smtClean="0"/>
          </a:p>
          <a:p>
            <a:endParaRPr lang="en-US" dirty="0"/>
          </a:p>
        </p:txBody>
      </p:sp>
      <p:pic>
        <p:nvPicPr>
          <p:cNvPr id="4" name="Picture 3"/>
          <p:cNvPicPr>
            <a:picLocks noChangeAspect="1"/>
          </p:cNvPicPr>
          <p:nvPr/>
        </p:nvPicPr>
        <p:blipFill>
          <a:blip r:embed="rId2"/>
          <a:stretch>
            <a:fillRect/>
          </a:stretch>
        </p:blipFill>
        <p:spPr>
          <a:xfrm>
            <a:off x="5260163" y="1600200"/>
            <a:ext cx="3302000" cy="2463800"/>
          </a:xfrm>
          <a:prstGeom prst="rect">
            <a:avLst/>
          </a:prstGeom>
        </p:spPr>
      </p:pic>
    </p:spTree>
    <p:extLst>
      <p:ext uri="{BB962C8B-B14F-4D97-AF65-F5344CB8AC3E}">
        <p14:creationId xmlns:p14="http://schemas.microsoft.com/office/powerpoint/2010/main" val="7637693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4724400"/>
            <a:ext cx="3797300" cy="2133600"/>
          </a:xfrm>
          <a:prstGeom prst="rect">
            <a:avLst/>
          </a:prstGeom>
        </p:spPr>
      </p:pic>
      <p:pic>
        <p:nvPicPr>
          <p:cNvPr id="6" name="Picture 5"/>
          <p:cNvPicPr>
            <a:picLocks noChangeAspect="1"/>
          </p:cNvPicPr>
          <p:nvPr/>
        </p:nvPicPr>
        <p:blipFill>
          <a:blip r:embed="rId3"/>
          <a:stretch>
            <a:fillRect/>
          </a:stretch>
        </p:blipFill>
        <p:spPr>
          <a:xfrm>
            <a:off x="0" y="-73146"/>
            <a:ext cx="4750008" cy="3166672"/>
          </a:xfrm>
          <a:prstGeom prst="rect">
            <a:avLst/>
          </a:prstGeom>
        </p:spPr>
      </p:pic>
      <p:pic>
        <p:nvPicPr>
          <p:cNvPr id="7" name="Picture 6"/>
          <p:cNvPicPr>
            <a:picLocks noChangeAspect="1"/>
          </p:cNvPicPr>
          <p:nvPr/>
        </p:nvPicPr>
        <p:blipFill>
          <a:blip r:embed="rId4"/>
          <a:stretch>
            <a:fillRect/>
          </a:stretch>
        </p:blipFill>
        <p:spPr>
          <a:xfrm>
            <a:off x="5188624" y="41776"/>
            <a:ext cx="3387777" cy="4791615"/>
          </a:xfrm>
          <a:prstGeom prst="rect">
            <a:avLst/>
          </a:prstGeom>
        </p:spPr>
      </p:pic>
      <p:grpSp>
        <p:nvGrpSpPr>
          <p:cNvPr id="10" name="Group 9"/>
          <p:cNvGrpSpPr/>
          <p:nvPr/>
        </p:nvGrpSpPr>
        <p:grpSpPr>
          <a:xfrm>
            <a:off x="3822493" y="4724400"/>
            <a:ext cx="3132944" cy="2133600"/>
            <a:chOff x="868467" y="1706730"/>
            <a:chExt cx="6716556" cy="4526328"/>
          </a:xfrm>
        </p:grpSpPr>
        <p:pic>
          <p:nvPicPr>
            <p:cNvPr id="8" name="Picture 7"/>
            <p:cNvPicPr>
              <a:picLocks noChangeAspect="1"/>
            </p:cNvPicPr>
            <p:nvPr/>
          </p:nvPicPr>
          <p:blipFill>
            <a:blip r:embed="rId5"/>
            <a:stretch>
              <a:fillRect/>
            </a:stretch>
          </p:blipFill>
          <p:spPr>
            <a:xfrm>
              <a:off x="874495" y="2458387"/>
              <a:ext cx="6710527" cy="3774671"/>
            </a:xfrm>
            <a:prstGeom prst="rect">
              <a:avLst/>
            </a:prstGeom>
          </p:spPr>
        </p:pic>
        <p:pic>
          <p:nvPicPr>
            <p:cNvPr id="9" name="Picture 8"/>
            <p:cNvPicPr>
              <a:picLocks noChangeAspect="1"/>
            </p:cNvPicPr>
            <p:nvPr/>
          </p:nvPicPr>
          <p:blipFill rotWithShape="1">
            <a:blip r:embed="rId6"/>
            <a:srcRect t="5132" r="2063" b="83137"/>
            <a:stretch/>
          </p:blipFill>
          <p:spPr>
            <a:xfrm>
              <a:off x="868467" y="1706730"/>
              <a:ext cx="6716556" cy="804490"/>
            </a:xfrm>
            <a:prstGeom prst="rect">
              <a:avLst/>
            </a:prstGeom>
          </p:spPr>
        </p:pic>
      </p:grpSp>
      <p:pic>
        <p:nvPicPr>
          <p:cNvPr id="5" name="Picture 4"/>
          <p:cNvPicPr>
            <a:picLocks noChangeAspect="1"/>
          </p:cNvPicPr>
          <p:nvPr/>
        </p:nvPicPr>
        <p:blipFill>
          <a:blip r:embed="rId7"/>
          <a:stretch>
            <a:fillRect/>
          </a:stretch>
        </p:blipFill>
        <p:spPr>
          <a:xfrm>
            <a:off x="0" y="2349396"/>
            <a:ext cx="4750008" cy="2375004"/>
          </a:xfrm>
          <a:prstGeom prst="rect">
            <a:avLst/>
          </a:prstGeom>
        </p:spPr>
      </p:pic>
      <p:pic>
        <p:nvPicPr>
          <p:cNvPr id="12" name="Picture 11"/>
          <p:cNvPicPr>
            <a:picLocks noChangeAspect="1"/>
          </p:cNvPicPr>
          <p:nvPr/>
        </p:nvPicPr>
        <p:blipFill>
          <a:blip r:embed="rId8"/>
          <a:stretch>
            <a:fillRect/>
          </a:stretch>
        </p:blipFill>
        <p:spPr>
          <a:xfrm>
            <a:off x="6243169" y="4573874"/>
            <a:ext cx="3045501" cy="2284126"/>
          </a:xfrm>
          <a:prstGeom prst="rect">
            <a:avLst/>
          </a:prstGeom>
        </p:spPr>
      </p:pic>
      <p:pic>
        <p:nvPicPr>
          <p:cNvPr id="13" name="Picture 12"/>
          <p:cNvPicPr>
            <a:picLocks noChangeAspect="1"/>
          </p:cNvPicPr>
          <p:nvPr/>
        </p:nvPicPr>
        <p:blipFill>
          <a:blip r:embed="rId9"/>
          <a:stretch>
            <a:fillRect/>
          </a:stretch>
        </p:blipFill>
        <p:spPr>
          <a:xfrm>
            <a:off x="2826772" y="2347062"/>
            <a:ext cx="2379672" cy="2379672"/>
          </a:xfrm>
          <a:prstGeom prst="rect">
            <a:avLst/>
          </a:prstGeom>
        </p:spPr>
      </p:pic>
    </p:spTree>
    <p:extLst>
      <p:ext uri="{BB962C8B-B14F-4D97-AF65-F5344CB8AC3E}">
        <p14:creationId xmlns:p14="http://schemas.microsoft.com/office/powerpoint/2010/main" val="15807273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Conclusions</a:t>
            </a:r>
            <a:endParaRPr lang="en-US" b="1" dirty="0"/>
          </a:p>
        </p:txBody>
      </p:sp>
      <p:sp>
        <p:nvSpPr>
          <p:cNvPr id="3" name="Content Placeholder 2"/>
          <p:cNvSpPr>
            <a:spLocks noGrp="1"/>
          </p:cNvSpPr>
          <p:nvPr>
            <p:ph idx="1"/>
          </p:nvPr>
        </p:nvSpPr>
        <p:spPr/>
        <p:txBody>
          <a:bodyPr/>
          <a:lstStyle/>
          <a:p>
            <a:r>
              <a:rPr lang="en-US" dirty="0" smtClean="0"/>
              <a:t>Prioritizing </a:t>
            </a:r>
            <a:r>
              <a:rPr lang="en-US" b="1" dirty="0" smtClean="0"/>
              <a:t>dispositions towards learning </a:t>
            </a:r>
            <a:r>
              <a:rPr lang="en-US" dirty="0" smtClean="0"/>
              <a:t>and risk-taking rather than achievement. </a:t>
            </a:r>
          </a:p>
          <a:p>
            <a:r>
              <a:rPr lang="en-US" b="1" dirty="0" smtClean="0"/>
              <a:t>Pro-active (front-foot) or re-active (back-foot) responses </a:t>
            </a:r>
            <a:r>
              <a:rPr lang="en-US" dirty="0" smtClean="0"/>
              <a:t>to the country you live in</a:t>
            </a:r>
            <a:r>
              <a:rPr lang="mr-IN" dirty="0" smtClean="0"/>
              <a:t>…</a:t>
            </a:r>
            <a:endParaRPr lang="en-US" dirty="0" smtClean="0"/>
          </a:p>
          <a:p>
            <a:pPr lvl="1"/>
            <a:r>
              <a:rPr lang="en-US" dirty="0" smtClean="0"/>
              <a:t>A racially-integrated school isn’t a “nice-to-have”</a:t>
            </a:r>
          </a:p>
          <a:p>
            <a:pPr lvl="1"/>
            <a:r>
              <a:rPr lang="en-US" dirty="0" smtClean="0"/>
              <a:t>Preparation for the future </a:t>
            </a:r>
          </a:p>
          <a:p>
            <a:pPr lvl="1"/>
            <a:r>
              <a:rPr lang="en-US" dirty="0" smtClean="0"/>
              <a:t>Socioemotional skills </a:t>
            </a:r>
          </a:p>
          <a:p>
            <a:pPr lvl="1"/>
            <a:endParaRPr lang="en-US" dirty="0"/>
          </a:p>
        </p:txBody>
      </p:sp>
    </p:spTree>
    <p:extLst>
      <p:ext uri="{BB962C8B-B14F-4D97-AF65-F5344CB8AC3E}">
        <p14:creationId xmlns:p14="http://schemas.microsoft.com/office/powerpoint/2010/main" val="14184416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447800"/>
            <a:ext cx="9144000" cy="3946071"/>
          </a:xfrm>
          <a:prstGeom prst="rect">
            <a:avLst/>
          </a:prstGeom>
        </p:spPr>
      </p:pic>
      <p:sp>
        <p:nvSpPr>
          <p:cNvPr id="5" name="TextBox 4"/>
          <p:cNvSpPr txBox="1"/>
          <p:nvPr/>
        </p:nvSpPr>
        <p:spPr>
          <a:xfrm>
            <a:off x="373530" y="3346823"/>
            <a:ext cx="4009869" cy="800219"/>
          </a:xfrm>
          <a:prstGeom prst="rect">
            <a:avLst/>
          </a:prstGeom>
          <a:noFill/>
        </p:spPr>
        <p:txBody>
          <a:bodyPr wrap="none" rtlCol="0">
            <a:spAutoFit/>
          </a:bodyPr>
          <a:lstStyle/>
          <a:p>
            <a:r>
              <a:rPr lang="en-US" sz="2800" b="1" dirty="0" smtClean="0">
                <a:solidFill>
                  <a:schemeClr val="bg1"/>
                </a:solidFill>
              </a:rPr>
              <a:t>Questions &amp; comments?</a:t>
            </a:r>
          </a:p>
          <a:p>
            <a:r>
              <a:rPr lang="en-US" b="1" i="1" dirty="0" smtClean="0">
                <a:solidFill>
                  <a:schemeClr val="bg1"/>
                </a:solidFill>
              </a:rPr>
              <a:t>Presentation available at </a:t>
            </a:r>
            <a:r>
              <a:rPr lang="en-US" b="1" i="1" dirty="0" err="1" smtClean="0">
                <a:solidFill>
                  <a:schemeClr val="bg1"/>
                </a:solidFill>
              </a:rPr>
              <a:t>nicspaull.com</a:t>
            </a:r>
            <a:endParaRPr lang="en-US" b="1" i="1" dirty="0">
              <a:solidFill>
                <a:schemeClr val="bg1"/>
              </a:solidFill>
            </a:endParaRPr>
          </a:p>
        </p:txBody>
      </p:sp>
    </p:spTree>
    <p:extLst>
      <p:ext uri="{BB962C8B-B14F-4D97-AF65-F5344CB8AC3E}">
        <p14:creationId xmlns:p14="http://schemas.microsoft.com/office/powerpoint/2010/main" val="38969700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03675" y="6257743"/>
            <a:ext cx="323309" cy="389083"/>
          </a:xfrm>
          <a:prstGeom prst="rect">
            <a:avLst/>
          </a:prstGeom>
        </p:spPr>
        <p:txBody>
          <a:bodyPr/>
          <a:lstStyle/>
          <a:p>
            <a:fld id="{502AA32E-850A-4F3A-9344-4AB458E1939A}" type="slidenum">
              <a:rPr lang="en-AU" smtClean="0"/>
              <a:pPr/>
              <a:t>29</a:t>
            </a:fld>
            <a:endParaRPr lang="en-AU" dirty="0"/>
          </a:p>
        </p:txBody>
      </p:sp>
      <p:sp>
        <p:nvSpPr>
          <p:cNvPr id="9" name="TextBox 8"/>
          <p:cNvSpPr txBox="1"/>
          <p:nvPr/>
        </p:nvSpPr>
        <p:spPr>
          <a:xfrm>
            <a:off x="411929" y="1688691"/>
            <a:ext cx="2768707" cy="323165"/>
          </a:xfrm>
          <a:prstGeom prst="rect">
            <a:avLst/>
          </a:prstGeom>
          <a:noFill/>
        </p:spPr>
        <p:txBody>
          <a:bodyPr wrap="none" rtlCol="0">
            <a:spAutoFit/>
          </a:bodyPr>
          <a:lstStyle/>
          <a:p>
            <a:r>
              <a:rPr lang="en-US" sz="1500" b="1" dirty="0"/>
              <a:t>Insurmountable learning deficits</a:t>
            </a:r>
          </a:p>
        </p:txBody>
      </p:sp>
      <p:sp>
        <p:nvSpPr>
          <p:cNvPr id="10" name="TextBox 9"/>
          <p:cNvSpPr txBox="1"/>
          <p:nvPr/>
        </p:nvSpPr>
        <p:spPr>
          <a:xfrm>
            <a:off x="411929" y="1113571"/>
            <a:ext cx="1438214" cy="207749"/>
          </a:xfrm>
          <a:prstGeom prst="rect">
            <a:avLst/>
          </a:prstGeom>
          <a:noFill/>
        </p:spPr>
        <p:txBody>
          <a:bodyPr wrap="none" rtlCol="0">
            <a:spAutoFit/>
          </a:bodyPr>
          <a:lstStyle/>
          <a:p>
            <a:r>
              <a:rPr lang="en-US" sz="750" dirty="0">
                <a:solidFill>
                  <a:schemeClr val="bg1">
                    <a:lumMod val="65000"/>
                  </a:schemeClr>
                </a:solidFill>
              </a:rPr>
              <a:t>New Solutions for a New Future</a:t>
            </a:r>
          </a:p>
        </p:txBody>
      </p:sp>
      <p:graphicFrame>
        <p:nvGraphicFramePr>
          <p:cNvPr id="12" name="Chart 11"/>
          <p:cNvGraphicFramePr/>
          <p:nvPr>
            <p:extLst/>
          </p:nvPr>
        </p:nvGraphicFramePr>
        <p:xfrm>
          <a:off x="411929" y="2415325"/>
          <a:ext cx="8347060" cy="4231501"/>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2"/>
          <p:cNvSpPr>
            <a:spLocks noChangeArrowheads="1"/>
          </p:cNvSpPr>
          <p:nvPr/>
        </p:nvSpPr>
        <p:spPr bwMode="auto">
          <a:xfrm>
            <a:off x="411929" y="2011856"/>
            <a:ext cx="8031427"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GB" sz="1200" dirty="0"/>
              <a:t>Figure 10b: South African mathematics learning trajectories by national socioeconomic quintiles using a variable standard deviation for a year of learning (0.28 in grade 3 to 0.2 in grade 8 with interpolated values for in-between grades (Based on NSES 2007/8/9 for grades 3/4/5, SACMEQ 2007 for grade 6 and TIMSS 2011 for grade 9, including 95% confidence interval</a:t>
            </a:r>
            <a:r>
              <a:rPr lang="en-US" sz="1200" dirty="0"/>
              <a:t> </a:t>
            </a:r>
          </a:p>
        </p:txBody>
      </p:sp>
      <p:sp>
        <p:nvSpPr>
          <p:cNvPr id="11" name="TextBox 10"/>
          <p:cNvSpPr txBox="1"/>
          <p:nvPr/>
        </p:nvSpPr>
        <p:spPr>
          <a:xfrm>
            <a:off x="6042850" y="6620971"/>
            <a:ext cx="1268296" cy="230832"/>
          </a:xfrm>
          <a:prstGeom prst="rect">
            <a:avLst/>
          </a:prstGeom>
          <a:noFill/>
        </p:spPr>
        <p:txBody>
          <a:bodyPr wrap="none" rtlCol="0">
            <a:spAutoFit/>
          </a:bodyPr>
          <a:lstStyle/>
          <a:p>
            <a:r>
              <a:rPr lang="en-US" sz="900" dirty="0"/>
              <a:t>(Spaull &amp; </a:t>
            </a:r>
            <a:r>
              <a:rPr lang="en-US" sz="900" dirty="0" err="1"/>
              <a:t>Kotze</a:t>
            </a:r>
            <a:r>
              <a:rPr lang="en-US" sz="900" dirty="0"/>
              <a:t>, 2015)</a:t>
            </a:r>
          </a:p>
        </p:txBody>
      </p:sp>
      <p:sp>
        <p:nvSpPr>
          <p:cNvPr id="15" name="Rectangle 14"/>
          <p:cNvSpPr/>
          <p:nvPr/>
        </p:nvSpPr>
        <p:spPr>
          <a:xfrm>
            <a:off x="411929" y="321857"/>
            <a:ext cx="8440946" cy="1138773"/>
          </a:xfrm>
          <a:prstGeom prst="rect">
            <a:avLst/>
          </a:prstGeom>
          <a:solidFill>
            <a:schemeClr val="bg1"/>
          </a:solidFill>
        </p:spPr>
        <p:txBody>
          <a:bodyPr wrap="square">
            <a:spAutoFit/>
          </a:bodyPr>
          <a:lstStyle/>
          <a:p>
            <a:pPr marL="457200" indent="-457200">
              <a:buAutoNum type="arabicParenBoth"/>
            </a:pPr>
            <a:r>
              <a:rPr lang="en-US" sz="2000" b="1" dirty="0" smtClean="0">
                <a:solidFill>
                  <a:srgbClr val="FF0000"/>
                </a:solidFill>
                <a:effectLst/>
                <a:latin typeface="Helvetica" charset="0"/>
                <a:ea typeface="Helvetica" charset="0"/>
                <a:cs typeface="Helvetica" charset="0"/>
              </a:rPr>
              <a:t>Radical prioritization of primary schools &amp; Grades R-3</a:t>
            </a:r>
          </a:p>
          <a:p>
            <a:r>
              <a:rPr lang="en-US" sz="1600" b="1" dirty="0" smtClean="0">
                <a:effectLst/>
                <a:latin typeface="Helvetica" charset="0"/>
                <a:ea typeface="Helvetica" charset="0"/>
                <a:cs typeface="Helvetica" charset="0"/>
              </a:rPr>
              <a:t>     78% of Grade 4 learners cannot read for meaning in any language (PIRLS 2016) </a:t>
            </a:r>
          </a:p>
          <a:p>
            <a:r>
              <a:rPr lang="en-US" sz="1600" b="1" dirty="0" smtClean="0">
                <a:latin typeface="Helvetica" charset="0"/>
                <a:ea typeface="Helvetica" charset="0"/>
                <a:cs typeface="Helvetica" charset="0"/>
              </a:rPr>
              <a:t>     61% of Grade 5 learners cannot do the most basic mathematics (TIMSS-N 2015) </a:t>
            </a:r>
          </a:p>
          <a:p>
            <a:r>
              <a:rPr lang="en-US" sz="1600" b="1" dirty="0" smtClean="0">
                <a:effectLst/>
                <a:latin typeface="Helvetica" charset="0"/>
                <a:ea typeface="Helvetica" charset="0"/>
                <a:cs typeface="Helvetica" charset="0"/>
              </a:rPr>
              <a:t>Where should we be intervening?</a:t>
            </a:r>
            <a:endParaRPr lang="en-US" sz="1600" b="1" dirty="0">
              <a:effectLst/>
              <a:latin typeface="Helvetica" charset="0"/>
              <a:ea typeface="Helvetica" charset="0"/>
              <a:cs typeface="Helvetica" charset="0"/>
            </a:endParaRPr>
          </a:p>
        </p:txBody>
      </p:sp>
    </p:spTree>
    <p:extLst>
      <p:ext uri="{BB962C8B-B14F-4D97-AF65-F5344CB8AC3E}">
        <p14:creationId xmlns:p14="http://schemas.microsoft.com/office/powerpoint/2010/main" val="2493185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wipe(down)">
                                      <p:cBhvr>
                                        <p:cTn id="7" dur="500"/>
                                        <p:tgtEl>
                                          <p:spTgt spid="12">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graphicEl>
                                              <a:chart seriesIdx="-4" categoryIdx="0" bldStep="category"/>
                                            </p:graphicEl>
                                          </p:spTgt>
                                        </p:tgtEl>
                                        <p:attrNameLst>
                                          <p:attrName>style.visibility</p:attrName>
                                        </p:attrNameLst>
                                      </p:cBhvr>
                                      <p:to>
                                        <p:strVal val="visible"/>
                                      </p:to>
                                    </p:set>
                                    <p:animEffect transition="in" filter="wipe(down)">
                                      <p:cBhvr>
                                        <p:cTn id="12" dur="500"/>
                                        <p:tgtEl>
                                          <p:spTgt spid="12">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graphicEl>
                                              <a:chart seriesIdx="-4" categoryIdx="1" bldStep="category"/>
                                            </p:graphicEl>
                                          </p:spTgt>
                                        </p:tgtEl>
                                        <p:attrNameLst>
                                          <p:attrName>style.visibility</p:attrName>
                                        </p:attrNameLst>
                                      </p:cBhvr>
                                      <p:to>
                                        <p:strVal val="visible"/>
                                      </p:to>
                                    </p:set>
                                    <p:animEffect transition="in" filter="wipe(down)">
                                      <p:cBhvr>
                                        <p:cTn id="17" dur="500"/>
                                        <p:tgtEl>
                                          <p:spTgt spid="12">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graphicEl>
                                              <a:chart seriesIdx="-4" categoryIdx="2" bldStep="category"/>
                                            </p:graphicEl>
                                          </p:spTgt>
                                        </p:tgtEl>
                                        <p:attrNameLst>
                                          <p:attrName>style.visibility</p:attrName>
                                        </p:attrNameLst>
                                      </p:cBhvr>
                                      <p:to>
                                        <p:strVal val="visible"/>
                                      </p:to>
                                    </p:set>
                                    <p:animEffect transition="in" filter="wipe(down)">
                                      <p:cBhvr>
                                        <p:cTn id="22" dur="500"/>
                                        <p:tgtEl>
                                          <p:spTgt spid="12">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
                                            <p:graphicEl>
                                              <a:chart seriesIdx="-4" categoryIdx="3" bldStep="category"/>
                                            </p:graphicEl>
                                          </p:spTgt>
                                        </p:tgtEl>
                                        <p:attrNameLst>
                                          <p:attrName>style.visibility</p:attrName>
                                        </p:attrNameLst>
                                      </p:cBhvr>
                                      <p:to>
                                        <p:strVal val="visible"/>
                                      </p:to>
                                    </p:set>
                                    <p:animEffect transition="in" filter="wipe(down)">
                                      <p:cBhvr>
                                        <p:cTn id="27" dur="500"/>
                                        <p:tgtEl>
                                          <p:spTgt spid="12">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2">
                                            <p:graphicEl>
                                              <a:chart seriesIdx="-4" categoryIdx="4" bldStep="category"/>
                                            </p:graphicEl>
                                          </p:spTgt>
                                        </p:tgtEl>
                                        <p:attrNameLst>
                                          <p:attrName>style.visibility</p:attrName>
                                        </p:attrNameLst>
                                      </p:cBhvr>
                                      <p:to>
                                        <p:strVal val="visible"/>
                                      </p:to>
                                    </p:set>
                                    <p:animEffect transition="in" filter="wipe(down)">
                                      <p:cBhvr>
                                        <p:cTn id="32" dur="500"/>
                                        <p:tgtEl>
                                          <p:spTgt spid="12">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2">
                                            <p:graphicEl>
                                              <a:chart seriesIdx="-4" categoryIdx="5" bldStep="category"/>
                                            </p:graphicEl>
                                          </p:spTgt>
                                        </p:tgtEl>
                                        <p:attrNameLst>
                                          <p:attrName>style.visibility</p:attrName>
                                        </p:attrNameLst>
                                      </p:cBhvr>
                                      <p:to>
                                        <p:strVal val="visible"/>
                                      </p:to>
                                    </p:set>
                                    <p:animEffect transition="in" filter="wipe(down)">
                                      <p:cBhvr>
                                        <p:cTn id="37" dur="500"/>
                                        <p:tgtEl>
                                          <p:spTgt spid="12">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2">
                                            <p:graphicEl>
                                              <a:chart seriesIdx="-4" categoryIdx="6" bldStep="category"/>
                                            </p:graphicEl>
                                          </p:spTgt>
                                        </p:tgtEl>
                                        <p:attrNameLst>
                                          <p:attrName>style.visibility</p:attrName>
                                        </p:attrNameLst>
                                      </p:cBhvr>
                                      <p:to>
                                        <p:strVal val="visible"/>
                                      </p:to>
                                    </p:set>
                                    <p:animEffect transition="in" filter="wipe(down)">
                                      <p:cBhvr>
                                        <p:cTn id="42" dur="500"/>
                                        <p:tgtEl>
                                          <p:spTgt spid="12">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2">
                                            <p:graphicEl>
                                              <a:chart seriesIdx="-4" categoryIdx="7" bldStep="category"/>
                                            </p:graphicEl>
                                          </p:spTgt>
                                        </p:tgtEl>
                                        <p:attrNameLst>
                                          <p:attrName>style.visibility</p:attrName>
                                        </p:attrNameLst>
                                      </p:cBhvr>
                                      <p:to>
                                        <p:strVal val="visible"/>
                                      </p:to>
                                    </p:set>
                                    <p:animEffect transition="in" filter="wipe(down)">
                                      <p:cBhvr>
                                        <p:cTn id="47" dur="500"/>
                                        <p:tgtEl>
                                          <p:spTgt spid="12">
                                            <p:graphicEl>
                                              <a:chart seriesIdx="-4" categoryIdx="7" bldStep="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2">
                                            <p:graphicEl>
                                              <a:chart seriesIdx="-4" categoryIdx="8" bldStep="category"/>
                                            </p:graphicEl>
                                          </p:spTgt>
                                        </p:tgtEl>
                                        <p:attrNameLst>
                                          <p:attrName>style.visibility</p:attrName>
                                        </p:attrNameLst>
                                      </p:cBhvr>
                                      <p:to>
                                        <p:strVal val="visible"/>
                                      </p:to>
                                    </p:set>
                                    <p:animEffect transition="in" filter="wipe(down)">
                                      <p:cBhvr>
                                        <p:cTn id="52" dur="500"/>
                                        <p:tgtEl>
                                          <p:spTgt spid="12">
                                            <p:graphicEl>
                                              <a:chart seriesIdx="-4" categoryIdx="8" bldStep="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2">
                                            <p:graphicEl>
                                              <a:chart seriesIdx="-4" categoryIdx="9" bldStep="category"/>
                                            </p:graphicEl>
                                          </p:spTgt>
                                        </p:tgtEl>
                                        <p:attrNameLst>
                                          <p:attrName>style.visibility</p:attrName>
                                        </p:attrNameLst>
                                      </p:cBhvr>
                                      <p:to>
                                        <p:strVal val="visible"/>
                                      </p:to>
                                    </p:set>
                                    <p:animEffect transition="in" filter="wipe(down)">
                                      <p:cBhvr>
                                        <p:cTn id="57" dur="500"/>
                                        <p:tgtEl>
                                          <p:spTgt spid="12">
                                            <p:graphicEl>
                                              <a:chart seriesIdx="-4" categoryIdx="9"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Sub>
          <a:bldChart bld="category"/>
        </p:bldSub>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nvPr>
        </p:nvGraphicFramePr>
        <p:xfrm>
          <a:off x="541020" y="1816924"/>
          <a:ext cx="7799070" cy="4717225"/>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541020" y="985927"/>
            <a:ext cx="7799070" cy="830997"/>
          </a:xfrm>
          <a:prstGeom prst="rect">
            <a:avLst/>
          </a:prstGeom>
        </p:spPr>
        <p:txBody>
          <a:bodyPr wrap="square">
            <a:spAutoFit/>
          </a:bodyPr>
          <a:lstStyle/>
          <a:p>
            <a:pPr algn="just"/>
            <a:r>
              <a:rPr lang="en-US" sz="1600" b="1" dirty="0" smtClean="0">
                <a:effectLst/>
                <a:latin typeface="Helvetica" charset="0"/>
                <a:ea typeface="Calibri" charset="0"/>
                <a:cs typeface="Times New Roman" charset="0"/>
              </a:rPr>
              <a:t>Figure 2: </a:t>
            </a:r>
            <a:r>
              <a:rPr lang="en-US" sz="1600" dirty="0" smtClean="0">
                <a:effectLst/>
                <a:latin typeface="Helvetica" charset="0"/>
                <a:ea typeface="Calibri" charset="0"/>
                <a:cs typeface="Times New Roman" charset="0"/>
              </a:rPr>
              <a:t>Current provincial per learner expenditure on basic education 2010 to 2019 </a:t>
            </a:r>
            <a:r>
              <a:rPr lang="en-US" sz="1600" i="1" dirty="0" smtClean="0">
                <a:effectLst/>
                <a:latin typeface="Helvetica" charset="0"/>
                <a:ea typeface="Calibri" charset="0"/>
                <a:cs typeface="Times New Roman" charset="0"/>
              </a:rPr>
              <a:t>(Own calculations using real cost drivers and expressed in 2017 </a:t>
            </a:r>
            <a:r>
              <a:rPr lang="en-US" sz="1600" i="1" dirty="0" err="1" smtClean="0">
                <a:effectLst/>
                <a:latin typeface="Helvetica" charset="0"/>
                <a:ea typeface="Calibri" charset="0"/>
                <a:cs typeface="Times New Roman" charset="0"/>
              </a:rPr>
              <a:t>Rands</a:t>
            </a:r>
            <a:r>
              <a:rPr lang="en-US" sz="1600" i="1" dirty="0" smtClean="0">
                <a:effectLst/>
                <a:latin typeface="Helvetica" charset="0"/>
                <a:ea typeface="Calibri" charset="0"/>
                <a:cs typeface="Times New Roman" charset="0"/>
              </a:rPr>
              <a:t>, 2017-2019 projections based on MTEF)</a:t>
            </a:r>
            <a:r>
              <a:rPr lang="en-GB" sz="1600" dirty="0" smtClean="0">
                <a:effectLst/>
              </a:rPr>
              <a:t> </a:t>
            </a:r>
            <a:endParaRPr lang="en-US" sz="1600" dirty="0"/>
          </a:p>
        </p:txBody>
      </p:sp>
      <p:sp>
        <p:nvSpPr>
          <p:cNvPr id="9" name="Rectangle 8"/>
          <p:cNvSpPr/>
          <p:nvPr/>
        </p:nvSpPr>
        <p:spPr>
          <a:xfrm>
            <a:off x="262890" y="231875"/>
            <a:ext cx="8881110" cy="677108"/>
          </a:xfrm>
          <a:prstGeom prst="rect">
            <a:avLst/>
          </a:prstGeom>
        </p:spPr>
        <p:txBody>
          <a:bodyPr wrap="square">
            <a:spAutoFit/>
          </a:bodyPr>
          <a:lstStyle/>
          <a:p>
            <a:pPr algn="just"/>
            <a:r>
              <a:rPr lang="en-US" sz="2000" b="1" dirty="0" smtClean="0">
                <a:solidFill>
                  <a:srgbClr val="FF0000"/>
                </a:solidFill>
                <a:effectLst/>
                <a:latin typeface="Helvetica" charset="0"/>
                <a:ea typeface="Calibri" charset="0"/>
                <a:cs typeface="Times New Roman" charset="0"/>
              </a:rPr>
              <a:t>(2) Stop the decline in real per-learner expenditure in education</a:t>
            </a:r>
          </a:p>
          <a:p>
            <a:pPr algn="just"/>
            <a:r>
              <a:rPr lang="en-US" b="1" dirty="0" smtClean="0">
                <a:latin typeface="Helvetica" charset="0"/>
                <a:ea typeface="Calibri" charset="0"/>
                <a:cs typeface="Times New Roman" charset="0"/>
              </a:rPr>
              <a:t>      8% decline from 2010 to 2017 (R17,800 to R16,400)</a:t>
            </a:r>
            <a:endParaRPr lang="en-US" dirty="0"/>
          </a:p>
        </p:txBody>
      </p:sp>
    </p:spTree>
    <p:extLst>
      <p:ext uri="{BB962C8B-B14F-4D97-AF65-F5344CB8AC3E}">
        <p14:creationId xmlns:p14="http://schemas.microsoft.com/office/powerpoint/2010/main" val="5783482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384" y="2516306"/>
            <a:ext cx="8010165" cy="4018989"/>
          </a:xfrm>
          <a:prstGeom prst="rect">
            <a:avLst/>
          </a:prstGeom>
        </p:spPr>
      </p:pic>
      <p:sp>
        <p:nvSpPr>
          <p:cNvPr id="5" name="Rectangle 4"/>
          <p:cNvSpPr/>
          <p:nvPr/>
        </p:nvSpPr>
        <p:spPr>
          <a:xfrm>
            <a:off x="742207" y="1592976"/>
            <a:ext cx="7487393" cy="923330"/>
          </a:xfrm>
          <a:prstGeom prst="rect">
            <a:avLst/>
          </a:prstGeom>
        </p:spPr>
        <p:txBody>
          <a:bodyPr wrap="square">
            <a:spAutoFit/>
          </a:bodyPr>
          <a:lstStyle/>
          <a:p>
            <a:r>
              <a:rPr lang="en-US" b="1" dirty="0" smtClean="0">
                <a:effectLst/>
                <a:latin typeface="Times" charset="0"/>
              </a:rPr>
              <a:t>Figure 3: </a:t>
            </a:r>
            <a:r>
              <a:rPr lang="en-US" dirty="0" smtClean="0">
                <a:effectLst/>
                <a:latin typeface="Times" charset="0"/>
              </a:rPr>
              <a:t>Proportion of South African grade 6 mathematics teachers by content knowledge (CK) group – SACMEQ </a:t>
            </a:r>
            <a:r>
              <a:rPr lang="en-US" dirty="0">
                <a:latin typeface="Times" charset="0"/>
              </a:rPr>
              <a:t>2007 (with 95% confidence interval</a:t>
            </a:r>
            <a:r>
              <a:rPr lang="en-US" dirty="0" smtClean="0">
                <a:latin typeface="Times" charset="0"/>
              </a:rPr>
              <a:t>)</a:t>
            </a:r>
            <a:r>
              <a:rPr lang="en-US" dirty="0">
                <a:latin typeface="Times" charset="0"/>
              </a:rPr>
              <a:t>  (</a:t>
            </a:r>
            <a:r>
              <a:rPr lang="en-US" dirty="0" err="1">
                <a:latin typeface="Times" charset="0"/>
              </a:rPr>
              <a:t>Venkat</a:t>
            </a:r>
            <a:r>
              <a:rPr lang="en-US" dirty="0">
                <a:latin typeface="Times" charset="0"/>
              </a:rPr>
              <a:t> &amp; Spaull, 2015: p.127). </a:t>
            </a:r>
            <a:r>
              <a:rPr lang="en-GB" dirty="0">
                <a:latin typeface="Times" charset="0"/>
              </a:rPr>
              <a:t> </a:t>
            </a:r>
            <a:endParaRPr lang="en-US" dirty="0">
              <a:latin typeface="Times" charset="0"/>
            </a:endParaRPr>
          </a:p>
        </p:txBody>
      </p:sp>
      <p:sp>
        <p:nvSpPr>
          <p:cNvPr id="6" name="Rectangle 5"/>
          <p:cNvSpPr/>
          <p:nvPr/>
        </p:nvSpPr>
        <p:spPr>
          <a:xfrm>
            <a:off x="344384" y="216486"/>
            <a:ext cx="8536726" cy="984885"/>
          </a:xfrm>
          <a:prstGeom prst="rect">
            <a:avLst/>
          </a:prstGeom>
        </p:spPr>
        <p:txBody>
          <a:bodyPr wrap="square">
            <a:spAutoFit/>
          </a:bodyPr>
          <a:lstStyle/>
          <a:p>
            <a:pPr marL="457200" indent="-457200" algn="just">
              <a:buAutoNum type="arabicParenBoth"/>
            </a:pPr>
            <a:r>
              <a:rPr lang="en-US" sz="2000" b="1" dirty="0" smtClean="0">
                <a:solidFill>
                  <a:srgbClr val="FF0000"/>
                </a:solidFill>
                <a:effectLst/>
                <a:latin typeface="Helvetica" charset="0"/>
                <a:ea typeface="Calibri" charset="0"/>
                <a:cs typeface="Times New Roman" charset="0"/>
              </a:rPr>
              <a:t>The need to radically improve teacher content knowledge and pedagogical skill</a:t>
            </a:r>
            <a:endParaRPr lang="en-US" b="1" dirty="0" smtClean="0">
              <a:latin typeface="Helvetica" charset="0"/>
              <a:ea typeface="Calibri" charset="0"/>
              <a:cs typeface="Times New Roman" charset="0"/>
            </a:endParaRPr>
          </a:p>
          <a:p>
            <a:pPr algn="just"/>
            <a:r>
              <a:rPr lang="en-US" b="1" dirty="0" smtClean="0">
                <a:latin typeface="Helvetica" charset="0"/>
                <a:ea typeface="Calibri" charset="0"/>
                <a:cs typeface="Times New Roman" charset="0"/>
              </a:rPr>
              <a:t>        79% of Grade 6 </a:t>
            </a:r>
            <a:r>
              <a:rPr lang="en-US" b="1" dirty="0" err="1" smtClean="0">
                <a:latin typeface="Helvetica" charset="0"/>
                <a:ea typeface="Calibri" charset="0"/>
                <a:cs typeface="Times New Roman" charset="0"/>
              </a:rPr>
              <a:t>maths</a:t>
            </a:r>
            <a:r>
              <a:rPr lang="en-US" b="1" dirty="0" smtClean="0">
                <a:latin typeface="Helvetica" charset="0"/>
                <a:ea typeface="Calibri" charset="0"/>
                <a:cs typeface="Times New Roman" charset="0"/>
              </a:rPr>
              <a:t> teachers cannot get 60% on a Gr6 </a:t>
            </a:r>
            <a:r>
              <a:rPr lang="en-US" b="1" dirty="0" err="1" smtClean="0">
                <a:latin typeface="Helvetica" charset="0"/>
                <a:ea typeface="Calibri" charset="0"/>
                <a:cs typeface="Times New Roman" charset="0"/>
              </a:rPr>
              <a:t>maths</a:t>
            </a:r>
            <a:r>
              <a:rPr lang="en-US" b="1" dirty="0" smtClean="0">
                <a:latin typeface="Helvetica" charset="0"/>
                <a:ea typeface="Calibri" charset="0"/>
                <a:cs typeface="Times New Roman" charset="0"/>
              </a:rPr>
              <a:t> test</a:t>
            </a:r>
            <a:endParaRPr lang="en-US" dirty="0"/>
          </a:p>
        </p:txBody>
      </p:sp>
    </p:spTree>
    <p:extLst>
      <p:ext uri="{BB962C8B-B14F-4D97-AF65-F5344CB8AC3E}">
        <p14:creationId xmlns:p14="http://schemas.microsoft.com/office/powerpoint/2010/main" val="7880682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Integrity, Respect, Determination, Unselfish, Team Spirit</a:t>
            </a:r>
            <a:endParaRPr lang="en-US" b="1" dirty="0"/>
          </a:p>
        </p:txBody>
      </p:sp>
      <p:sp>
        <p:nvSpPr>
          <p:cNvPr id="3" name="Content Placeholder 2"/>
          <p:cNvSpPr>
            <a:spLocks noGrp="1"/>
          </p:cNvSpPr>
          <p:nvPr>
            <p:ph idx="1"/>
          </p:nvPr>
        </p:nvSpPr>
        <p:spPr>
          <a:xfrm>
            <a:off x="457200" y="1838975"/>
            <a:ext cx="2705725" cy="4525963"/>
          </a:xfrm>
        </p:spPr>
        <p:txBody>
          <a:bodyPr>
            <a:normAutofit/>
          </a:bodyPr>
          <a:lstStyle/>
          <a:p>
            <a:r>
              <a:rPr lang="en-US" sz="2400" dirty="0" smtClean="0"/>
              <a:t>Honesty</a:t>
            </a:r>
          </a:p>
          <a:p>
            <a:r>
              <a:rPr lang="en-US" sz="2400" dirty="0" smtClean="0"/>
              <a:t>Trust</a:t>
            </a:r>
          </a:p>
          <a:p>
            <a:r>
              <a:rPr lang="en-US" sz="2400" dirty="0" smtClean="0"/>
              <a:t>Authenticity</a:t>
            </a:r>
          </a:p>
          <a:p>
            <a:r>
              <a:rPr lang="en-US" sz="2400" dirty="0" smtClean="0"/>
              <a:t>Sportsmanship</a:t>
            </a:r>
          </a:p>
          <a:p>
            <a:r>
              <a:rPr lang="en-US" sz="2400" dirty="0" smtClean="0"/>
              <a:t>Well-mannered </a:t>
            </a:r>
          </a:p>
          <a:p>
            <a:r>
              <a:rPr lang="en-US" sz="2400" dirty="0" smtClean="0"/>
              <a:t>Tolerant</a:t>
            </a:r>
          </a:p>
          <a:p>
            <a:r>
              <a:rPr lang="en-US" sz="2400" dirty="0" smtClean="0"/>
              <a:t>Considerate</a:t>
            </a:r>
          </a:p>
          <a:p>
            <a:r>
              <a:rPr lang="en-US" sz="2400" dirty="0" smtClean="0"/>
              <a:t>Self-respect</a:t>
            </a:r>
          </a:p>
          <a:p>
            <a:r>
              <a:rPr lang="en-US" sz="2400" dirty="0" smtClean="0"/>
              <a:t>Unselfish</a:t>
            </a:r>
          </a:p>
          <a:p>
            <a:endParaRPr lang="en-US" sz="2400" dirty="0"/>
          </a:p>
        </p:txBody>
      </p:sp>
      <p:sp>
        <p:nvSpPr>
          <p:cNvPr id="4" name="Content Placeholder 2"/>
          <p:cNvSpPr txBox="1">
            <a:spLocks/>
          </p:cNvSpPr>
          <p:nvPr/>
        </p:nvSpPr>
        <p:spPr>
          <a:xfrm>
            <a:off x="3162925" y="1838975"/>
            <a:ext cx="3170420"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dirty="0" smtClean="0"/>
              <a:t>Goal focused</a:t>
            </a:r>
          </a:p>
          <a:p>
            <a:r>
              <a:rPr lang="en-US" sz="2400" dirty="0" smtClean="0"/>
              <a:t>Reliable</a:t>
            </a:r>
          </a:p>
          <a:p>
            <a:r>
              <a:rPr lang="en-US" sz="2400" dirty="0" smtClean="0"/>
              <a:t>Disciplined</a:t>
            </a:r>
          </a:p>
          <a:p>
            <a:r>
              <a:rPr lang="en-US" sz="2400" dirty="0" smtClean="0"/>
              <a:t>Tenacious</a:t>
            </a:r>
          </a:p>
          <a:p>
            <a:r>
              <a:rPr lang="en-US" sz="2400" dirty="0" smtClean="0"/>
              <a:t>Hardworking</a:t>
            </a:r>
          </a:p>
          <a:p>
            <a:r>
              <a:rPr lang="en-US" sz="2400" dirty="0" smtClean="0"/>
              <a:t>Diligent</a:t>
            </a:r>
          </a:p>
          <a:p>
            <a:r>
              <a:rPr lang="en-US" sz="2400" dirty="0" smtClean="0"/>
              <a:t>Responsible</a:t>
            </a:r>
          </a:p>
          <a:p>
            <a:r>
              <a:rPr lang="en-US" sz="2400" dirty="0" smtClean="0"/>
              <a:t>Informal relationships</a:t>
            </a:r>
          </a:p>
          <a:p>
            <a:endParaRPr lang="en-US" sz="2400" dirty="0"/>
          </a:p>
        </p:txBody>
      </p:sp>
      <p:sp>
        <p:nvSpPr>
          <p:cNvPr id="5" name="Content Placeholder 2"/>
          <p:cNvSpPr txBox="1">
            <a:spLocks/>
          </p:cNvSpPr>
          <p:nvPr/>
        </p:nvSpPr>
        <p:spPr>
          <a:xfrm>
            <a:off x="5668781" y="1838974"/>
            <a:ext cx="3170420"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dirty="0" smtClean="0"/>
              <a:t>Compassionate</a:t>
            </a:r>
          </a:p>
          <a:p>
            <a:r>
              <a:rPr lang="en-US" sz="2400" dirty="0" smtClean="0"/>
              <a:t>Humble</a:t>
            </a:r>
          </a:p>
          <a:p>
            <a:r>
              <a:rPr lang="en-US" sz="2400" dirty="0" smtClean="0"/>
              <a:t>Considerate</a:t>
            </a:r>
          </a:p>
          <a:p>
            <a:r>
              <a:rPr lang="en-US" sz="2400" dirty="0" smtClean="0"/>
              <a:t>Kind</a:t>
            </a:r>
          </a:p>
          <a:p>
            <a:r>
              <a:rPr lang="en-US" sz="2400" dirty="0" smtClean="0"/>
              <a:t>Self-controlled</a:t>
            </a:r>
          </a:p>
          <a:p>
            <a:r>
              <a:rPr lang="en-US" sz="2400" dirty="0" smtClean="0"/>
              <a:t>Co-operate</a:t>
            </a:r>
          </a:p>
          <a:p>
            <a:r>
              <a:rPr lang="en-US" sz="2400" dirty="0" smtClean="0"/>
              <a:t>Loyal</a:t>
            </a:r>
          </a:p>
          <a:p>
            <a:r>
              <a:rPr lang="en-US" sz="2400" dirty="0" err="1" smtClean="0"/>
              <a:t>Energised</a:t>
            </a:r>
            <a:endParaRPr lang="en-US" sz="2400" dirty="0" smtClean="0"/>
          </a:p>
          <a:p>
            <a:r>
              <a:rPr lang="en-US" sz="2400" dirty="0" smtClean="0"/>
              <a:t>Inclusive</a:t>
            </a:r>
          </a:p>
          <a:p>
            <a:r>
              <a:rPr lang="en-US" sz="2400" dirty="0" smtClean="0"/>
              <a:t>Fun</a:t>
            </a:r>
          </a:p>
          <a:p>
            <a:endParaRPr lang="en-US" sz="2400" dirty="0"/>
          </a:p>
        </p:txBody>
      </p:sp>
      <p:sp>
        <p:nvSpPr>
          <p:cNvPr id="6" name="TextBox 5"/>
          <p:cNvSpPr txBox="1"/>
          <p:nvPr/>
        </p:nvSpPr>
        <p:spPr>
          <a:xfrm>
            <a:off x="3520459" y="6324608"/>
            <a:ext cx="2455352" cy="461665"/>
          </a:xfrm>
          <a:prstGeom prst="rect">
            <a:avLst/>
          </a:prstGeom>
          <a:noFill/>
        </p:spPr>
        <p:txBody>
          <a:bodyPr wrap="none" rtlCol="0">
            <a:spAutoFit/>
          </a:bodyPr>
          <a:lstStyle/>
          <a:p>
            <a:r>
              <a:rPr lang="en-US" sz="2400" b="1" dirty="0" smtClean="0">
                <a:solidFill>
                  <a:srgbClr val="FF0000"/>
                </a:solidFill>
              </a:rPr>
              <a:t>(Somerset House)</a:t>
            </a:r>
            <a:endParaRPr lang="en-US" sz="2400" b="1" dirty="0">
              <a:solidFill>
                <a:srgbClr val="FF0000"/>
              </a:solidFill>
            </a:endParaRPr>
          </a:p>
        </p:txBody>
      </p:sp>
    </p:spTree>
    <p:extLst>
      <p:ext uri="{BB962C8B-B14F-4D97-AF65-F5344CB8AC3E}">
        <p14:creationId xmlns:p14="http://schemas.microsoft.com/office/powerpoint/2010/main" val="21439032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world is changing</a:t>
            </a:r>
            <a:endParaRPr lang="en-US" b="1" dirty="0"/>
          </a:p>
        </p:txBody>
      </p:sp>
      <p:sp>
        <p:nvSpPr>
          <p:cNvPr id="3" name="Content Placeholder 2"/>
          <p:cNvSpPr>
            <a:spLocks noGrp="1"/>
          </p:cNvSpPr>
          <p:nvPr>
            <p:ph idx="1"/>
          </p:nvPr>
        </p:nvSpPr>
        <p:spPr>
          <a:xfrm>
            <a:off x="457200" y="1600200"/>
            <a:ext cx="4129790" cy="4525963"/>
          </a:xfrm>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How many of these are bound up in a vision of a child from the 1900s? </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What are the additional values that will be needed in the 21</a:t>
            </a:r>
            <a:r>
              <a:rPr lang="en-US" baseline="30000" dirty="0" smtClean="0"/>
              <a:t>st</a:t>
            </a:r>
            <a:r>
              <a:rPr lang="en-US" dirty="0" smtClean="0"/>
              <a:t> C? </a:t>
            </a:r>
            <a:endParaRPr lang="en-US" dirty="0"/>
          </a:p>
        </p:txBody>
      </p:sp>
      <p:pic>
        <p:nvPicPr>
          <p:cNvPr id="4" name="Picture 3"/>
          <p:cNvPicPr>
            <a:picLocks noChangeAspect="1"/>
          </p:cNvPicPr>
          <p:nvPr/>
        </p:nvPicPr>
        <p:blipFill>
          <a:blip r:embed="rId2"/>
          <a:stretch>
            <a:fillRect/>
          </a:stretch>
        </p:blipFill>
        <p:spPr>
          <a:xfrm>
            <a:off x="5231567" y="1600200"/>
            <a:ext cx="3055807" cy="4074410"/>
          </a:xfrm>
          <a:prstGeom prst="rect">
            <a:avLst/>
          </a:prstGeom>
        </p:spPr>
      </p:pic>
    </p:spTree>
    <p:extLst>
      <p:ext uri="{BB962C8B-B14F-4D97-AF65-F5344CB8AC3E}">
        <p14:creationId xmlns:p14="http://schemas.microsoft.com/office/powerpoint/2010/main" val="483885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Integrity, Respect, Determination, Unselfish, Team Spirit</a:t>
            </a:r>
            <a:endParaRPr lang="en-US" b="1" dirty="0"/>
          </a:p>
        </p:txBody>
      </p:sp>
      <p:sp>
        <p:nvSpPr>
          <p:cNvPr id="3" name="Content Placeholder 2"/>
          <p:cNvSpPr>
            <a:spLocks noGrp="1"/>
          </p:cNvSpPr>
          <p:nvPr>
            <p:ph idx="1"/>
          </p:nvPr>
        </p:nvSpPr>
        <p:spPr>
          <a:xfrm>
            <a:off x="457200" y="1838975"/>
            <a:ext cx="2705725" cy="4525963"/>
          </a:xfrm>
        </p:spPr>
        <p:txBody>
          <a:bodyPr>
            <a:normAutofit/>
          </a:bodyPr>
          <a:lstStyle/>
          <a:p>
            <a:r>
              <a:rPr lang="en-US" sz="2400" dirty="0" smtClean="0"/>
              <a:t>Honesty</a:t>
            </a:r>
          </a:p>
          <a:p>
            <a:r>
              <a:rPr lang="en-US" sz="2400" dirty="0" smtClean="0"/>
              <a:t>Trust</a:t>
            </a:r>
          </a:p>
          <a:p>
            <a:r>
              <a:rPr lang="en-US" sz="2400" dirty="0" smtClean="0"/>
              <a:t>Authenticity</a:t>
            </a:r>
          </a:p>
          <a:p>
            <a:r>
              <a:rPr lang="en-US" sz="2400" dirty="0" smtClean="0"/>
              <a:t>Sportsmanship</a:t>
            </a:r>
          </a:p>
          <a:p>
            <a:r>
              <a:rPr lang="en-US" sz="2400" b="1" u="sng" dirty="0" smtClean="0"/>
              <a:t>Well-mannered </a:t>
            </a:r>
          </a:p>
          <a:p>
            <a:r>
              <a:rPr lang="en-US" sz="2400" b="1" u="sng" dirty="0" smtClean="0"/>
              <a:t>Tolerant</a:t>
            </a:r>
          </a:p>
          <a:p>
            <a:r>
              <a:rPr lang="en-US" sz="2400" b="1" u="sng" dirty="0" smtClean="0"/>
              <a:t>Considerate</a:t>
            </a:r>
          </a:p>
          <a:p>
            <a:r>
              <a:rPr lang="en-US" sz="2400" dirty="0" smtClean="0"/>
              <a:t>Self-respect</a:t>
            </a:r>
          </a:p>
          <a:p>
            <a:r>
              <a:rPr lang="en-US" sz="2400" dirty="0" smtClean="0"/>
              <a:t>Unselfish</a:t>
            </a:r>
          </a:p>
          <a:p>
            <a:endParaRPr lang="en-US" sz="2400" dirty="0"/>
          </a:p>
        </p:txBody>
      </p:sp>
      <p:sp>
        <p:nvSpPr>
          <p:cNvPr id="4" name="Content Placeholder 2"/>
          <p:cNvSpPr txBox="1">
            <a:spLocks/>
          </p:cNvSpPr>
          <p:nvPr/>
        </p:nvSpPr>
        <p:spPr>
          <a:xfrm>
            <a:off x="3162925" y="1838975"/>
            <a:ext cx="3170420"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dirty="0" smtClean="0"/>
              <a:t>Goal focused</a:t>
            </a:r>
          </a:p>
          <a:p>
            <a:r>
              <a:rPr lang="en-US" sz="2400" dirty="0" smtClean="0"/>
              <a:t>Reliable</a:t>
            </a:r>
          </a:p>
          <a:p>
            <a:r>
              <a:rPr lang="en-US" sz="2400" b="1" u="sng" dirty="0" smtClean="0"/>
              <a:t>Disciplined</a:t>
            </a:r>
          </a:p>
          <a:p>
            <a:r>
              <a:rPr lang="en-US" sz="2400" dirty="0" smtClean="0"/>
              <a:t>Tenacious</a:t>
            </a:r>
          </a:p>
          <a:p>
            <a:r>
              <a:rPr lang="en-US" sz="2400" dirty="0" smtClean="0"/>
              <a:t>Hardworking</a:t>
            </a:r>
          </a:p>
          <a:p>
            <a:r>
              <a:rPr lang="en-US" sz="2400" b="1" u="sng" dirty="0" smtClean="0"/>
              <a:t>Diligent</a:t>
            </a:r>
          </a:p>
          <a:p>
            <a:r>
              <a:rPr lang="en-US" sz="2400" dirty="0" smtClean="0"/>
              <a:t>Responsible</a:t>
            </a:r>
          </a:p>
          <a:p>
            <a:r>
              <a:rPr lang="en-US" sz="2400" dirty="0" smtClean="0"/>
              <a:t>Informal relationships</a:t>
            </a:r>
          </a:p>
          <a:p>
            <a:endParaRPr lang="en-US" sz="2400" dirty="0"/>
          </a:p>
        </p:txBody>
      </p:sp>
      <p:sp>
        <p:nvSpPr>
          <p:cNvPr id="5" name="Content Placeholder 2"/>
          <p:cNvSpPr txBox="1">
            <a:spLocks/>
          </p:cNvSpPr>
          <p:nvPr/>
        </p:nvSpPr>
        <p:spPr>
          <a:xfrm>
            <a:off x="5668781" y="1838974"/>
            <a:ext cx="3170420"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dirty="0" smtClean="0"/>
              <a:t>Compassionate</a:t>
            </a:r>
          </a:p>
          <a:p>
            <a:r>
              <a:rPr lang="en-US" sz="2400" dirty="0" smtClean="0"/>
              <a:t>Humble</a:t>
            </a:r>
          </a:p>
          <a:p>
            <a:r>
              <a:rPr lang="en-US" sz="2400" b="1" u="sng" dirty="0" smtClean="0"/>
              <a:t>Considerate</a:t>
            </a:r>
          </a:p>
          <a:p>
            <a:r>
              <a:rPr lang="en-US" sz="2400" dirty="0" smtClean="0"/>
              <a:t>Kind</a:t>
            </a:r>
          </a:p>
          <a:p>
            <a:r>
              <a:rPr lang="en-US" sz="2400" dirty="0" smtClean="0"/>
              <a:t>Self-controlled</a:t>
            </a:r>
          </a:p>
          <a:p>
            <a:r>
              <a:rPr lang="en-US" sz="2400" dirty="0" smtClean="0"/>
              <a:t>Co-operative</a:t>
            </a:r>
          </a:p>
          <a:p>
            <a:r>
              <a:rPr lang="en-US" sz="2400" b="1" u="sng" dirty="0" smtClean="0"/>
              <a:t>Loyal</a:t>
            </a:r>
          </a:p>
          <a:p>
            <a:r>
              <a:rPr lang="en-US" sz="2400" dirty="0" err="1" smtClean="0"/>
              <a:t>Energised</a:t>
            </a:r>
            <a:endParaRPr lang="en-US" sz="2400" dirty="0" smtClean="0"/>
          </a:p>
          <a:p>
            <a:r>
              <a:rPr lang="en-US" sz="2400" dirty="0" smtClean="0"/>
              <a:t>Inclusive</a:t>
            </a:r>
          </a:p>
          <a:p>
            <a:r>
              <a:rPr lang="en-US" sz="2400" dirty="0" smtClean="0"/>
              <a:t>Fun</a:t>
            </a:r>
          </a:p>
          <a:p>
            <a:endParaRPr lang="en-US" sz="2400" dirty="0"/>
          </a:p>
        </p:txBody>
      </p:sp>
      <p:sp>
        <p:nvSpPr>
          <p:cNvPr id="7" name="TextBox 6"/>
          <p:cNvSpPr txBox="1"/>
          <p:nvPr/>
        </p:nvSpPr>
        <p:spPr>
          <a:xfrm>
            <a:off x="3520459" y="6324608"/>
            <a:ext cx="2455352" cy="461665"/>
          </a:xfrm>
          <a:prstGeom prst="rect">
            <a:avLst/>
          </a:prstGeom>
          <a:noFill/>
        </p:spPr>
        <p:txBody>
          <a:bodyPr wrap="none" rtlCol="0">
            <a:spAutoFit/>
          </a:bodyPr>
          <a:lstStyle/>
          <a:p>
            <a:r>
              <a:rPr lang="en-US" sz="2400" b="1" dirty="0" smtClean="0">
                <a:solidFill>
                  <a:srgbClr val="FF0000"/>
                </a:solidFill>
              </a:rPr>
              <a:t>(Somerset House)</a:t>
            </a:r>
            <a:endParaRPr lang="en-US" sz="2400" b="1" dirty="0">
              <a:solidFill>
                <a:srgbClr val="FF0000"/>
              </a:solidFill>
            </a:endParaRPr>
          </a:p>
        </p:txBody>
      </p:sp>
    </p:spTree>
    <p:extLst>
      <p:ext uri="{BB962C8B-B14F-4D97-AF65-F5344CB8AC3E}">
        <p14:creationId xmlns:p14="http://schemas.microsoft.com/office/powerpoint/2010/main" val="21019992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about</a:t>
            </a:r>
            <a:r>
              <a:rPr lang="mr-IN" b="1" dirty="0" smtClean="0"/>
              <a:t>…</a:t>
            </a:r>
            <a:endParaRPr lang="en-US" b="1" dirty="0"/>
          </a:p>
        </p:txBody>
      </p:sp>
      <p:sp>
        <p:nvSpPr>
          <p:cNvPr id="3" name="Content Placeholder 2"/>
          <p:cNvSpPr>
            <a:spLocks noGrp="1"/>
          </p:cNvSpPr>
          <p:nvPr>
            <p:ph idx="1"/>
          </p:nvPr>
        </p:nvSpPr>
        <p:spPr>
          <a:xfrm>
            <a:off x="457200" y="1600200"/>
            <a:ext cx="4954249" cy="4525963"/>
          </a:xfrm>
        </p:spPr>
        <p:txBody>
          <a:bodyPr>
            <a:normAutofit/>
          </a:bodyPr>
          <a:lstStyle/>
          <a:p>
            <a:r>
              <a:rPr lang="en-US" sz="2800" dirty="0" smtClean="0"/>
              <a:t>Unafraid to </a:t>
            </a:r>
            <a:r>
              <a:rPr lang="en-US" sz="2800" b="1" dirty="0" smtClean="0"/>
              <a:t>push the boundaries</a:t>
            </a:r>
            <a:r>
              <a:rPr lang="en-US" sz="2800" dirty="0" smtClean="0"/>
              <a:t>. (Critical thinking)</a:t>
            </a:r>
          </a:p>
          <a:p>
            <a:r>
              <a:rPr lang="en-US" sz="2800" b="1" dirty="0" smtClean="0"/>
              <a:t>Pioneers</a:t>
            </a:r>
            <a:r>
              <a:rPr lang="en-US" sz="2800" dirty="0" smtClean="0"/>
              <a:t>? Explorers?</a:t>
            </a:r>
          </a:p>
          <a:p>
            <a:r>
              <a:rPr lang="en-US" sz="2800" dirty="0" smtClean="0"/>
              <a:t>C</a:t>
            </a:r>
            <a:r>
              <a:rPr lang="en-US" sz="2800" b="1" dirty="0" smtClean="0"/>
              <a:t>hallenges</a:t>
            </a:r>
            <a:r>
              <a:rPr lang="en-US" sz="2800" dirty="0" smtClean="0"/>
              <a:t> the status quo? (Confidence)</a:t>
            </a:r>
          </a:p>
          <a:p>
            <a:r>
              <a:rPr lang="en-US" sz="2800" dirty="0" smtClean="0"/>
              <a:t>Unafraid to </a:t>
            </a:r>
            <a:r>
              <a:rPr lang="en-US" sz="2800" b="1" dirty="0" smtClean="0"/>
              <a:t>make mistakes?</a:t>
            </a:r>
          </a:p>
          <a:p>
            <a:r>
              <a:rPr lang="en-US" sz="2800" b="1" dirty="0" smtClean="0"/>
              <a:t>Unafraid</a:t>
            </a:r>
            <a:r>
              <a:rPr lang="en-US" sz="2800" dirty="0" smtClean="0"/>
              <a:t> to be me? (individuality)</a:t>
            </a:r>
          </a:p>
          <a:p>
            <a:endParaRPr lang="en-US" sz="2800" dirty="0" smtClean="0"/>
          </a:p>
          <a:p>
            <a:endParaRPr lang="en-US" sz="2800" dirty="0" smtClean="0"/>
          </a:p>
          <a:p>
            <a:endParaRPr lang="en-US" sz="2800" dirty="0" smtClean="0"/>
          </a:p>
          <a:p>
            <a:endParaRPr lang="en-US" sz="2800" dirty="0"/>
          </a:p>
        </p:txBody>
      </p:sp>
      <p:pic>
        <p:nvPicPr>
          <p:cNvPr id="5" name="Picture 4"/>
          <p:cNvPicPr>
            <a:picLocks noChangeAspect="1"/>
          </p:cNvPicPr>
          <p:nvPr/>
        </p:nvPicPr>
        <p:blipFill>
          <a:blip r:embed="rId2"/>
          <a:stretch>
            <a:fillRect/>
          </a:stretch>
        </p:blipFill>
        <p:spPr>
          <a:xfrm>
            <a:off x="5741233" y="2249671"/>
            <a:ext cx="2680388" cy="2652114"/>
          </a:xfrm>
          <a:prstGeom prst="rect">
            <a:avLst/>
          </a:prstGeom>
        </p:spPr>
      </p:pic>
    </p:spTree>
    <p:extLst>
      <p:ext uri="{BB962C8B-B14F-4D97-AF65-F5344CB8AC3E}">
        <p14:creationId xmlns:p14="http://schemas.microsoft.com/office/powerpoint/2010/main" val="151752447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190" y="0"/>
            <a:ext cx="8229600" cy="654752"/>
          </a:xfrm>
        </p:spPr>
        <p:txBody>
          <a:bodyPr>
            <a:normAutofit fontScale="90000"/>
          </a:bodyPr>
          <a:lstStyle/>
          <a:p>
            <a:r>
              <a:rPr lang="en-US" b="1" dirty="0" smtClean="0"/>
              <a:t>Questions for reflection</a:t>
            </a:r>
            <a:r>
              <a:rPr lang="mr-IN" b="1" dirty="0" smtClean="0"/>
              <a:t>…</a:t>
            </a:r>
            <a:endParaRPr lang="en-US" b="1" dirty="0"/>
          </a:p>
        </p:txBody>
      </p:sp>
      <p:sp>
        <p:nvSpPr>
          <p:cNvPr id="3" name="Content Placeholder 2"/>
          <p:cNvSpPr>
            <a:spLocks noGrp="1"/>
          </p:cNvSpPr>
          <p:nvPr>
            <p:ph idx="1"/>
          </p:nvPr>
        </p:nvSpPr>
        <p:spPr>
          <a:xfrm>
            <a:off x="343838" y="897275"/>
            <a:ext cx="6714187" cy="5940920"/>
          </a:xfrm>
        </p:spPr>
        <p:txBody>
          <a:bodyPr>
            <a:normAutofit fontScale="70000" lnSpcReduction="20000"/>
          </a:bodyPr>
          <a:lstStyle/>
          <a:p>
            <a:pPr marL="385763" indent="-385763">
              <a:buFont typeface="+mj-lt"/>
              <a:buAutoNum type="arabicPeriod"/>
            </a:pPr>
            <a:r>
              <a:rPr lang="en-US" dirty="0" smtClean="0"/>
              <a:t>Do we think the ‘best’ days of Bishops are </a:t>
            </a:r>
            <a:r>
              <a:rPr lang="en-US" b="1" dirty="0" smtClean="0">
                <a:solidFill>
                  <a:srgbClr val="FF0000"/>
                </a:solidFill>
              </a:rPr>
              <a:t>ahead of us </a:t>
            </a:r>
            <a:r>
              <a:rPr lang="en-US" dirty="0" smtClean="0"/>
              <a:t>or </a:t>
            </a:r>
            <a:r>
              <a:rPr lang="en-US" b="1" dirty="0" smtClean="0">
                <a:solidFill>
                  <a:srgbClr val="FF0000"/>
                </a:solidFill>
              </a:rPr>
              <a:t>behind us</a:t>
            </a:r>
            <a:r>
              <a:rPr lang="en-US" dirty="0" smtClean="0"/>
              <a:t>? 2022 Centenary </a:t>
            </a:r>
          </a:p>
          <a:p>
            <a:pPr lvl="1"/>
            <a:r>
              <a:rPr lang="en-US" sz="2000" i="1" dirty="0"/>
              <a:t>What does a 21</a:t>
            </a:r>
            <a:r>
              <a:rPr lang="en-US" sz="2000" i="1" baseline="30000" dirty="0"/>
              <a:t>st</a:t>
            </a:r>
            <a:r>
              <a:rPr lang="en-US" sz="2000" i="1" dirty="0"/>
              <a:t> Century </a:t>
            </a:r>
            <a:r>
              <a:rPr lang="en-US" sz="2000" i="1" dirty="0" smtClean="0"/>
              <a:t>Bishops boy </a:t>
            </a:r>
            <a:r>
              <a:rPr lang="en-US" sz="2000" i="1" dirty="0"/>
              <a:t>look like</a:t>
            </a:r>
            <a:r>
              <a:rPr lang="en-US" sz="2000" i="1" dirty="0" smtClean="0"/>
              <a:t>?</a:t>
            </a:r>
          </a:p>
          <a:p>
            <a:pPr lvl="1"/>
            <a:r>
              <a:rPr lang="en-US" sz="2000" i="1" dirty="0" smtClean="0"/>
              <a:t>Often the descriptions you hear from SGBs and parents of elite/religious schools are better descriptors of 20</a:t>
            </a:r>
            <a:r>
              <a:rPr lang="en-US" sz="2000" i="1" baseline="30000" dirty="0" smtClean="0"/>
              <a:t>th</a:t>
            </a:r>
            <a:r>
              <a:rPr lang="en-US" sz="2000" i="1" dirty="0" smtClean="0"/>
              <a:t> Century diplomats and Lords, than the movers and shakers of the 21</a:t>
            </a:r>
            <a:r>
              <a:rPr lang="en-US" sz="2000" i="1" baseline="30000" dirty="0" smtClean="0"/>
              <a:t>st</a:t>
            </a:r>
            <a:r>
              <a:rPr lang="en-US" sz="2000" i="1" dirty="0" smtClean="0"/>
              <a:t> Century</a:t>
            </a:r>
          </a:p>
          <a:p>
            <a:pPr lvl="1"/>
            <a:endParaRPr lang="en-US" sz="1500" i="1" dirty="0"/>
          </a:p>
          <a:p>
            <a:pPr marL="385763" indent="-385763">
              <a:buFont typeface="+mj-lt"/>
              <a:buAutoNum type="arabicPeriod"/>
            </a:pPr>
            <a:r>
              <a:rPr lang="en-US" dirty="0" smtClean="0"/>
              <a:t>Do we </a:t>
            </a:r>
            <a:r>
              <a:rPr lang="en-US" b="1" dirty="0" smtClean="0">
                <a:solidFill>
                  <a:srgbClr val="FF0000"/>
                </a:solidFill>
              </a:rPr>
              <a:t>tolerate </a:t>
            </a:r>
            <a:r>
              <a:rPr lang="en-US" dirty="0" smtClean="0"/>
              <a:t>diversity or </a:t>
            </a:r>
            <a:r>
              <a:rPr lang="en-US" b="1" dirty="0" smtClean="0">
                <a:solidFill>
                  <a:srgbClr val="FF0000"/>
                </a:solidFill>
              </a:rPr>
              <a:t>celebrate</a:t>
            </a:r>
            <a:r>
              <a:rPr lang="en-US" dirty="0" smtClean="0">
                <a:solidFill>
                  <a:srgbClr val="FF0000"/>
                </a:solidFill>
              </a:rPr>
              <a:t> </a:t>
            </a:r>
            <a:r>
              <a:rPr lang="en-US" dirty="0" smtClean="0"/>
              <a:t>diversity?</a:t>
            </a:r>
          </a:p>
          <a:p>
            <a:pPr marL="857250" lvl="1" indent="-457200"/>
            <a:r>
              <a:rPr lang="en-US" dirty="0" smtClean="0"/>
              <a:t>Policy on steroids but not on gay students/staff or diversity??</a:t>
            </a:r>
          </a:p>
          <a:p>
            <a:pPr marL="857250" lvl="1" indent="-457200"/>
            <a:r>
              <a:rPr lang="en-US" dirty="0" smtClean="0"/>
              <a:t>Publicly-stated diversity goals. More difficult to not </a:t>
            </a:r>
            <a:r>
              <a:rPr lang="en-US" dirty="0" err="1" smtClean="0"/>
              <a:t>achive</a:t>
            </a:r>
            <a:r>
              <a:rPr lang="en-US" dirty="0" smtClean="0"/>
              <a:t> your goals when people are holding you accountable to them</a:t>
            </a:r>
          </a:p>
          <a:p>
            <a:pPr marL="385763" indent="-385763">
              <a:buFont typeface="+mj-lt"/>
              <a:buAutoNum type="arabicPeriod"/>
            </a:pPr>
            <a:endParaRPr lang="en-US" dirty="0"/>
          </a:p>
          <a:p>
            <a:pPr marL="385763" indent="-385763">
              <a:buFont typeface="+mj-lt"/>
              <a:buAutoNum type="arabicPeriod"/>
            </a:pPr>
            <a:r>
              <a:rPr lang="en-US" dirty="0" smtClean="0"/>
              <a:t>Is Bishops a </a:t>
            </a:r>
            <a:r>
              <a:rPr lang="en-US" b="1" dirty="0" smtClean="0">
                <a:solidFill>
                  <a:srgbClr val="FF0000"/>
                </a:solidFill>
              </a:rPr>
              <a:t>leader</a:t>
            </a:r>
            <a:r>
              <a:rPr lang="en-US" dirty="0" smtClean="0">
                <a:solidFill>
                  <a:srgbClr val="FF0000"/>
                </a:solidFill>
              </a:rPr>
              <a:t> </a:t>
            </a:r>
            <a:r>
              <a:rPr lang="en-US" dirty="0" smtClean="0"/>
              <a:t>or a </a:t>
            </a:r>
            <a:r>
              <a:rPr lang="en-US" b="1" dirty="0" smtClean="0">
                <a:solidFill>
                  <a:srgbClr val="FF0000"/>
                </a:solidFill>
              </a:rPr>
              <a:t>follower</a:t>
            </a:r>
            <a:r>
              <a:rPr lang="en-US" dirty="0" smtClean="0"/>
              <a:t>? </a:t>
            </a:r>
          </a:p>
          <a:p>
            <a:pPr lvl="1"/>
            <a:r>
              <a:rPr lang="en-US" dirty="0" smtClean="0"/>
              <a:t>Will Bishops be at the forefront of SA schooling in the next 10 years or always reacting/following?</a:t>
            </a:r>
          </a:p>
          <a:p>
            <a:pPr lvl="1"/>
            <a:r>
              <a:rPr lang="en-US" dirty="0" smtClean="0"/>
              <a:t>Where is SA at the moment (politically, economically, socially etc.)? Is Bishops attune to that?</a:t>
            </a:r>
          </a:p>
          <a:p>
            <a:pPr lvl="1"/>
            <a:r>
              <a:rPr lang="en-US" dirty="0" smtClean="0"/>
              <a:t>Reading the year book and website there is little indication Bishops is orientating itself to the future of </a:t>
            </a:r>
            <a:r>
              <a:rPr lang="en-US" i="1" dirty="0" smtClean="0"/>
              <a:t>this </a:t>
            </a:r>
            <a:r>
              <a:rPr lang="en-US" dirty="0" smtClean="0"/>
              <a:t>country. (c.f. see Hilton promo video)</a:t>
            </a:r>
            <a:endParaRPr lang="en-US" dirty="0"/>
          </a:p>
        </p:txBody>
      </p:sp>
      <p:pic>
        <p:nvPicPr>
          <p:cNvPr id="4" name="Picture 3"/>
          <p:cNvPicPr>
            <a:picLocks noChangeAspect="1"/>
          </p:cNvPicPr>
          <p:nvPr/>
        </p:nvPicPr>
        <p:blipFill>
          <a:blip r:embed="rId2"/>
          <a:stretch>
            <a:fillRect/>
          </a:stretch>
        </p:blipFill>
        <p:spPr>
          <a:xfrm>
            <a:off x="7058025" y="2510190"/>
            <a:ext cx="1864519" cy="1864519"/>
          </a:xfrm>
          <a:prstGeom prst="rect">
            <a:avLst/>
          </a:prstGeom>
        </p:spPr>
      </p:pic>
    </p:spTree>
    <p:extLst>
      <p:ext uri="{BB962C8B-B14F-4D97-AF65-F5344CB8AC3E}">
        <p14:creationId xmlns:p14="http://schemas.microsoft.com/office/powerpoint/2010/main" val="2512436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Questions for reflection</a:t>
            </a:r>
            <a:r>
              <a:rPr lang="mr-IN" b="1" dirty="0" smtClean="0"/>
              <a:t>…</a:t>
            </a:r>
            <a:endParaRPr lang="en-US" b="1" dirty="0"/>
          </a:p>
        </p:txBody>
      </p:sp>
      <p:sp>
        <p:nvSpPr>
          <p:cNvPr id="3" name="Content Placeholder 2"/>
          <p:cNvSpPr>
            <a:spLocks noGrp="1"/>
          </p:cNvSpPr>
          <p:nvPr>
            <p:ph idx="1"/>
          </p:nvPr>
        </p:nvSpPr>
        <p:spPr>
          <a:xfrm>
            <a:off x="371477" y="1417637"/>
            <a:ext cx="6450804" cy="5103083"/>
          </a:xfrm>
        </p:spPr>
        <p:txBody>
          <a:bodyPr>
            <a:normAutofit fontScale="70000" lnSpcReduction="20000"/>
          </a:bodyPr>
          <a:lstStyle/>
          <a:p>
            <a:pPr marL="385763" indent="-385763">
              <a:buFont typeface="+mj-lt"/>
              <a:buAutoNum type="arabicPeriod"/>
            </a:pPr>
            <a:r>
              <a:rPr lang="en-US" dirty="0" smtClean="0"/>
              <a:t>In what ways are we as a school deliberately </a:t>
            </a:r>
            <a:r>
              <a:rPr lang="en-US" b="1" dirty="0" smtClean="0">
                <a:solidFill>
                  <a:srgbClr val="FF0000"/>
                </a:solidFill>
              </a:rPr>
              <a:t>teaching</a:t>
            </a:r>
            <a:r>
              <a:rPr lang="en-US" dirty="0" smtClean="0">
                <a:solidFill>
                  <a:srgbClr val="FF0000"/>
                </a:solidFill>
              </a:rPr>
              <a:t> </a:t>
            </a:r>
            <a:r>
              <a:rPr lang="en-US" dirty="0" smtClean="0"/>
              <a:t>about broader issues in our society? </a:t>
            </a:r>
          </a:p>
          <a:p>
            <a:pPr marL="385763" indent="-385763">
              <a:buFont typeface="+mj-lt"/>
              <a:buAutoNum type="arabicPeriod"/>
            </a:pPr>
            <a:endParaRPr lang="en-US" dirty="0" smtClean="0"/>
          </a:p>
          <a:p>
            <a:pPr marL="385763" indent="-385763">
              <a:buFont typeface="+mj-lt"/>
              <a:buAutoNum type="arabicPeriod"/>
            </a:pPr>
            <a:r>
              <a:rPr lang="en-US" dirty="0" smtClean="0"/>
              <a:t>In what ways are we using our school’s </a:t>
            </a:r>
            <a:r>
              <a:rPr lang="en-US" b="1" dirty="0" smtClean="0">
                <a:solidFill>
                  <a:srgbClr val="FF0000"/>
                </a:solidFill>
              </a:rPr>
              <a:t>privileged status </a:t>
            </a:r>
            <a:r>
              <a:rPr lang="en-US" dirty="0" smtClean="0"/>
              <a:t>to help other schools?</a:t>
            </a:r>
          </a:p>
          <a:p>
            <a:pPr marL="385763" indent="-385763">
              <a:buFont typeface="+mj-lt"/>
              <a:buAutoNum type="arabicPeriod"/>
            </a:pPr>
            <a:endParaRPr lang="en-US" dirty="0"/>
          </a:p>
          <a:p>
            <a:pPr marL="385763" indent="-385763">
              <a:buFont typeface="+mj-lt"/>
              <a:buAutoNum type="arabicPeriod"/>
            </a:pPr>
            <a:r>
              <a:rPr lang="en-US" dirty="0" smtClean="0"/>
              <a:t>In what ways are we as a school providing </a:t>
            </a:r>
            <a:r>
              <a:rPr lang="en-US" b="1" dirty="0" smtClean="0">
                <a:solidFill>
                  <a:srgbClr val="FF0000"/>
                </a:solidFill>
              </a:rPr>
              <a:t>spaces for students to talk</a:t>
            </a:r>
            <a:r>
              <a:rPr lang="en-US" dirty="0" smtClean="0"/>
              <a:t> about broader issues in our society? (#</a:t>
            </a:r>
            <a:r>
              <a:rPr lang="en-US" dirty="0" err="1" smtClean="0"/>
              <a:t>BlackLivesMatter</a:t>
            </a:r>
            <a:r>
              <a:rPr lang="en-US" dirty="0" smtClean="0"/>
              <a:t>, #</a:t>
            </a:r>
            <a:r>
              <a:rPr lang="en-US" dirty="0" err="1" smtClean="0"/>
              <a:t>FeesMustFall</a:t>
            </a:r>
            <a:r>
              <a:rPr lang="en-US" dirty="0" smtClean="0"/>
              <a:t>, White Privilege, refugees, global warming, terrorism etc.)</a:t>
            </a:r>
          </a:p>
          <a:p>
            <a:pPr marL="385763" indent="-385763">
              <a:buFont typeface="+mj-lt"/>
              <a:buAutoNum type="arabicPeriod"/>
            </a:pPr>
            <a:endParaRPr lang="en-US" dirty="0"/>
          </a:p>
          <a:p>
            <a:pPr marL="385763" indent="-385763">
              <a:buFont typeface="+mj-lt"/>
              <a:buAutoNum type="arabicPeriod"/>
            </a:pPr>
            <a:r>
              <a:rPr lang="en-US" dirty="0" smtClean="0"/>
              <a:t>If you want to know if you are moving towards 21st-C teaching just ask yourself “How often am I </a:t>
            </a:r>
            <a:r>
              <a:rPr lang="en-US" b="1" dirty="0" smtClean="0">
                <a:solidFill>
                  <a:srgbClr val="FF0000"/>
                </a:solidFill>
              </a:rPr>
              <a:t>out of my comfort zone </a:t>
            </a:r>
            <a:r>
              <a:rPr lang="en-US" dirty="0" smtClean="0"/>
              <a:t>while teaching?”</a:t>
            </a:r>
          </a:p>
          <a:p>
            <a:pPr marL="857250" lvl="1" indent="-457200"/>
            <a:r>
              <a:rPr lang="en-US" dirty="0" smtClean="0"/>
              <a:t>Modeling a Growth Mindset </a:t>
            </a:r>
          </a:p>
          <a:p>
            <a:pPr marL="857250" lvl="1" indent="-457200"/>
            <a:r>
              <a:rPr lang="en-US" dirty="0" smtClean="0"/>
              <a:t>Experimenting and failing are part of the process</a:t>
            </a:r>
          </a:p>
          <a:p>
            <a:pPr marL="857250" lvl="1" indent="-457200"/>
            <a:endParaRPr lang="en-US" dirty="0" smtClean="0"/>
          </a:p>
          <a:p>
            <a:pPr marL="385763" indent="-385763">
              <a:buFont typeface="+mj-lt"/>
              <a:buAutoNum type="arabicPeriod"/>
            </a:pPr>
            <a:endParaRPr lang="en-US" dirty="0"/>
          </a:p>
          <a:p>
            <a:pPr marL="385763" indent="-385763">
              <a:buFont typeface="+mj-lt"/>
              <a:buAutoNum type="arabicPeriod"/>
            </a:pPr>
            <a:endParaRPr lang="en-US" dirty="0"/>
          </a:p>
        </p:txBody>
      </p:sp>
      <p:pic>
        <p:nvPicPr>
          <p:cNvPr id="4" name="Picture 3"/>
          <p:cNvPicPr>
            <a:picLocks noChangeAspect="1"/>
          </p:cNvPicPr>
          <p:nvPr/>
        </p:nvPicPr>
        <p:blipFill>
          <a:blip r:embed="rId2"/>
          <a:stretch>
            <a:fillRect/>
          </a:stretch>
        </p:blipFill>
        <p:spPr>
          <a:xfrm>
            <a:off x="7058025" y="1131094"/>
            <a:ext cx="1864519" cy="1864519"/>
          </a:xfrm>
          <a:prstGeom prst="rect">
            <a:avLst/>
          </a:prstGeom>
        </p:spPr>
      </p:pic>
    </p:spTree>
    <p:extLst>
      <p:ext uri="{BB962C8B-B14F-4D97-AF65-F5344CB8AC3E}">
        <p14:creationId xmlns:p14="http://schemas.microsoft.com/office/powerpoint/2010/main" val="6994948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solidFill>
                  <a:srgbClr val="FF0080"/>
                </a:solidFill>
              </a:rPr>
              <a:t>Some empirical questions to ask about your school:</a:t>
            </a:r>
            <a:endParaRPr lang="en-US" sz="2800" b="1" dirty="0">
              <a:solidFill>
                <a:srgbClr val="FF0080"/>
              </a:solidFill>
            </a:endParaRPr>
          </a:p>
        </p:txBody>
      </p:sp>
      <p:sp>
        <p:nvSpPr>
          <p:cNvPr id="3" name="Content Placeholder 2"/>
          <p:cNvSpPr>
            <a:spLocks noGrp="1"/>
          </p:cNvSpPr>
          <p:nvPr>
            <p:ph idx="1"/>
          </p:nvPr>
        </p:nvSpPr>
        <p:spPr>
          <a:xfrm>
            <a:off x="104588" y="1225446"/>
            <a:ext cx="8934824" cy="5138271"/>
          </a:xfrm>
        </p:spPr>
        <p:txBody>
          <a:bodyPr>
            <a:normAutofit fontScale="62500" lnSpcReduction="20000"/>
          </a:bodyPr>
          <a:lstStyle/>
          <a:p>
            <a:pPr marL="514350" indent="-514350">
              <a:buFont typeface="+mj-lt"/>
              <a:buAutoNum type="arabicPeriod"/>
            </a:pPr>
            <a:r>
              <a:rPr lang="en-ZA" dirty="0"/>
              <a:t>Of your previous 10 </a:t>
            </a:r>
            <a:r>
              <a:rPr lang="en-ZA" b="1" dirty="0"/>
              <a:t>guest speakers </a:t>
            </a:r>
            <a:r>
              <a:rPr lang="en-ZA" dirty="0"/>
              <a:t>how many of them were women? People of color? Gay? </a:t>
            </a:r>
            <a:endParaRPr lang="en-ZA" dirty="0" smtClean="0"/>
          </a:p>
          <a:p>
            <a:pPr marL="514350" indent="-514350">
              <a:buFont typeface="+mj-lt"/>
              <a:buAutoNum type="arabicPeriod"/>
            </a:pPr>
            <a:r>
              <a:rPr lang="en-ZA" dirty="0" smtClean="0"/>
              <a:t>What percentage of your </a:t>
            </a:r>
            <a:r>
              <a:rPr lang="en-ZA" b="1" dirty="0" smtClean="0"/>
              <a:t>staff</a:t>
            </a:r>
            <a:r>
              <a:rPr lang="en-ZA" dirty="0" smtClean="0"/>
              <a:t> are people of colour?</a:t>
            </a:r>
            <a:endParaRPr lang="en-ZA" dirty="0"/>
          </a:p>
          <a:p>
            <a:pPr marL="514350" indent="-514350">
              <a:buFont typeface="+mj-lt"/>
              <a:buAutoNum type="arabicPeriod"/>
            </a:pPr>
            <a:r>
              <a:rPr lang="en-ZA" dirty="0"/>
              <a:t>Of your total discretionary budget what percentage is spent on activities/events/awards on </a:t>
            </a:r>
            <a:r>
              <a:rPr lang="en-ZA" b="1" dirty="0"/>
              <a:t>sports vs arts/culture</a:t>
            </a:r>
            <a:r>
              <a:rPr lang="en-ZA" dirty="0"/>
              <a:t>? </a:t>
            </a:r>
            <a:endParaRPr lang="en-ZA" dirty="0" smtClean="0"/>
          </a:p>
          <a:p>
            <a:pPr marL="514350" indent="-514350">
              <a:buFont typeface="+mj-lt"/>
              <a:buAutoNum type="arabicPeriod"/>
            </a:pPr>
            <a:r>
              <a:rPr lang="en-ZA" dirty="0" smtClean="0"/>
              <a:t>Of </a:t>
            </a:r>
            <a:r>
              <a:rPr lang="en-ZA" dirty="0"/>
              <a:t>the amounts spent on sport what percentage is spent on </a:t>
            </a:r>
            <a:r>
              <a:rPr lang="en-ZA" b="1" dirty="0"/>
              <a:t>rugby and cricket vs other sports like soccer and basketball</a:t>
            </a:r>
            <a:r>
              <a:rPr lang="en-ZA" dirty="0" smtClean="0"/>
              <a:t>?</a:t>
            </a:r>
          </a:p>
          <a:p>
            <a:pPr marL="514350" indent="-514350">
              <a:buFont typeface="+mj-lt"/>
              <a:buAutoNum type="arabicPeriod"/>
            </a:pPr>
            <a:r>
              <a:rPr lang="en-ZA" dirty="0" smtClean="0"/>
              <a:t>Does </a:t>
            </a:r>
            <a:r>
              <a:rPr lang="en-ZA" dirty="0"/>
              <a:t>your school </a:t>
            </a:r>
            <a:r>
              <a:rPr lang="en-ZA" b="1" dirty="0"/>
              <a:t>offer </a:t>
            </a:r>
            <a:r>
              <a:rPr lang="en-ZA" b="1" dirty="0" smtClean="0"/>
              <a:t>full colors</a:t>
            </a:r>
            <a:r>
              <a:rPr lang="en-ZA" b="1" dirty="0"/>
              <a:t>/honors for all arts/cultural activities</a:t>
            </a:r>
            <a:r>
              <a:rPr lang="en-ZA" dirty="0"/>
              <a:t> (dance, debating, theatre etc) if not why not? </a:t>
            </a:r>
            <a:endParaRPr lang="en-ZA" dirty="0" smtClean="0"/>
          </a:p>
          <a:p>
            <a:pPr marL="514350" indent="-514350">
              <a:buFont typeface="+mj-lt"/>
              <a:buAutoNum type="arabicPeriod"/>
            </a:pPr>
            <a:r>
              <a:rPr lang="en-ZA" dirty="0" smtClean="0"/>
              <a:t>Do </a:t>
            </a:r>
            <a:r>
              <a:rPr lang="en-ZA" dirty="0"/>
              <a:t>you have a </a:t>
            </a:r>
            <a:r>
              <a:rPr lang="en-ZA" b="1" dirty="0"/>
              <a:t>diversity policy</a:t>
            </a:r>
            <a:r>
              <a:rPr lang="en-ZA" dirty="0"/>
              <a:t>? </a:t>
            </a:r>
            <a:r>
              <a:rPr lang="en-ZA" dirty="0" smtClean="0"/>
              <a:t>Is it on the website? Is it implemented?</a:t>
            </a:r>
          </a:p>
          <a:p>
            <a:pPr marL="514350" indent="-514350">
              <a:buFont typeface="+mj-lt"/>
              <a:buAutoNum type="arabicPeriod"/>
            </a:pPr>
            <a:r>
              <a:rPr lang="en-ZA" dirty="0" smtClean="0"/>
              <a:t>What </a:t>
            </a:r>
            <a:r>
              <a:rPr lang="en-ZA" dirty="0"/>
              <a:t>is your </a:t>
            </a:r>
            <a:r>
              <a:rPr lang="en-ZA" b="1" dirty="0"/>
              <a:t>policy on gay students</a:t>
            </a:r>
            <a:r>
              <a:rPr lang="en-ZA" dirty="0"/>
              <a:t>? Gay staff? </a:t>
            </a:r>
            <a:r>
              <a:rPr lang="en-ZA" dirty="0" smtClean="0"/>
              <a:t>Is it documented? Are </a:t>
            </a:r>
            <a:r>
              <a:rPr lang="en-ZA" dirty="0"/>
              <a:t>you living in a </a:t>
            </a:r>
            <a:r>
              <a:rPr lang="en-ZA" dirty="0" smtClean="0"/>
              <a:t>don’t-ask-don’t-tell </a:t>
            </a:r>
            <a:r>
              <a:rPr lang="en-ZA" dirty="0"/>
              <a:t>world or one that celebrates diversity</a:t>
            </a:r>
            <a:r>
              <a:rPr lang="en-ZA" dirty="0" smtClean="0"/>
              <a:t>?</a:t>
            </a:r>
          </a:p>
          <a:p>
            <a:pPr marL="514350" indent="-514350">
              <a:buFont typeface="+mj-lt"/>
              <a:buAutoNum type="arabicPeriod"/>
            </a:pPr>
            <a:r>
              <a:rPr lang="en-ZA" dirty="0"/>
              <a:t> </a:t>
            </a:r>
            <a:r>
              <a:rPr lang="en-ZA" dirty="0" smtClean="0"/>
              <a:t>What are the things that you and your staff </a:t>
            </a:r>
            <a:r>
              <a:rPr lang="en-ZA" b="1" dirty="0" smtClean="0"/>
              <a:t>“turn a blind eye” </a:t>
            </a:r>
            <a:r>
              <a:rPr lang="en-ZA" dirty="0" smtClean="0"/>
              <a:t>to? “They’re just being boys” = warning bell. </a:t>
            </a:r>
          </a:p>
          <a:p>
            <a:pPr marL="514350" indent="-514350">
              <a:buFont typeface="+mj-lt"/>
              <a:buAutoNum type="arabicPeriod"/>
            </a:pPr>
            <a:r>
              <a:rPr lang="en-ZA" dirty="0" smtClean="0"/>
              <a:t>What do we currently do that may be offensive or exclusionary to some of our students?</a:t>
            </a:r>
          </a:p>
          <a:p>
            <a:pPr marL="514350" indent="-514350">
              <a:buFont typeface="+mj-lt"/>
              <a:buAutoNum type="arabicPeriod"/>
            </a:pPr>
            <a:r>
              <a:rPr lang="en-ZA" dirty="0" smtClean="0"/>
              <a:t>What % of our </a:t>
            </a:r>
            <a:r>
              <a:rPr lang="en-ZA" b="1" dirty="0" smtClean="0"/>
              <a:t>prefects</a:t>
            </a:r>
            <a:r>
              <a:rPr lang="en-ZA" dirty="0" smtClean="0"/>
              <a:t> do not play in the first team for one of our sports?</a:t>
            </a:r>
          </a:p>
          <a:p>
            <a:pPr marL="514350" indent="-514350">
              <a:buFont typeface="+mj-lt"/>
              <a:buAutoNum type="arabicPeriod"/>
            </a:pPr>
            <a:r>
              <a:rPr lang="en-ZA" dirty="0"/>
              <a:t>As a school do we </a:t>
            </a:r>
            <a:r>
              <a:rPr lang="en-ZA" b="1" dirty="0"/>
              <a:t>reward innovation </a:t>
            </a:r>
            <a:r>
              <a:rPr lang="en-ZA" dirty="0"/>
              <a:t>/ pushing the envelope / critical thinking?</a:t>
            </a:r>
          </a:p>
          <a:p>
            <a:pPr marL="514350" indent="-514350">
              <a:buFont typeface="+mj-lt"/>
              <a:buAutoNum type="arabicPeriod"/>
            </a:pPr>
            <a:endParaRPr lang="en-ZA" dirty="0" smtClean="0"/>
          </a:p>
          <a:p>
            <a:endParaRPr lang="en-US" dirty="0"/>
          </a:p>
        </p:txBody>
      </p:sp>
    </p:spTree>
    <p:extLst>
      <p:ext uri="{BB962C8B-B14F-4D97-AF65-F5344CB8AC3E}">
        <p14:creationId xmlns:p14="http://schemas.microsoft.com/office/powerpoint/2010/main" val="364424534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0824" y="4078942"/>
            <a:ext cx="7112000" cy="2390588"/>
          </a:xfrm>
        </p:spPr>
        <p:txBody>
          <a:bodyPr>
            <a:normAutofit fontScale="55000" lnSpcReduction="20000"/>
          </a:bodyPr>
          <a:lstStyle/>
          <a:p>
            <a:pPr marL="0" indent="0">
              <a:buNone/>
            </a:pPr>
            <a:r>
              <a:rPr lang="en-ZA" dirty="0" smtClean="0"/>
              <a:t>(1) How many of our students can authentically succeed against the vision of success our school casts? </a:t>
            </a:r>
          </a:p>
          <a:p>
            <a:pPr marL="0" indent="0">
              <a:buNone/>
            </a:pPr>
            <a:endParaRPr lang="en-US" dirty="0" smtClean="0"/>
          </a:p>
          <a:p>
            <a:pPr marL="0" indent="0">
              <a:buNone/>
            </a:pPr>
            <a:r>
              <a:rPr lang="en-US" dirty="0" smtClean="0"/>
              <a:t>(2) Can we recast our vision of success away from a narrow, exclusionary and performance-driven one and towards and more generous one that is collaborative and inclusive and that more people can attain?</a:t>
            </a:r>
          </a:p>
          <a:p>
            <a:pPr marL="0" indent="0">
              <a:buNone/>
            </a:pPr>
            <a:endParaRPr lang="en-US" dirty="0"/>
          </a:p>
          <a:p>
            <a:pPr marL="0" indent="0">
              <a:buNone/>
            </a:pPr>
            <a:r>
              <a:rPr lang="en-US" dirty="0" smtClean="0"/>
              <a:t>(3) Isn’t our ultimate goal to ensure the full flourishing of all our boys, irrespective of the form of that flourishing?</a:t>
            </a:r>
            <a:endParaRPr lang="en-ZA" dirty="0"/>
          </a:p>
        </p:txBody>
      </p:sp>
      <p:pic>
        <p:nvPicPr>
          <p:cNvPr id="4" name="Picture 3"/>
          <p:cNvPicPr>
            <a:picLocks noChangeAspect="1"/>
          </p:cNvPicPr>
          <p:nvPr/>
        </p:nvPicPr>
        <p:blipFill>
          <a:blip r:embed="rId2"/>
          <a:stretch>
            <a:fillRect/>
          </a:stretch>
        </p:blipFill>
        <p:spPr>
          <a:xfrm>
            <a:off x="2294966" y="801844"/>
            <a:ext cx="4473387" cy="2982259"/>
          </a:xfrm>
          <a:prstGeom prst="rect">
            <a:avLst/>
          </a:prstGeom>
        </p:spPr>
      </p:pic>
    </p:spTree>
    <p:extLst>
      <p:ext uri="{BB962C8B-B14F-4D97-AF65-F5344CB8AC3E}">
        <p14:creationId xmlns:p14="http://schemas.microsoft.com/office/powerpoint/2010/main" val="281743948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Questions about me and my teaching</a:t>
            </a:r>
            <a:endParaRPr lang="en-US" b="1" dirty="0"/>
          </a:p>
        </p:txBody>
      </p:sp>
      <p:sp>
        <p:nvSpPr>
          <p:cNvPr id="3" name="Content Placeholder 2"/>
          <p:cNvSpPr>
            <a:spLocks noGrp="1"/>
          </p:cNvSpPr>
          <p:nvPr>
            <p:ph idx="1"/>
          </p:nvPr>
        </p:nvSpPr>
        <p:spPr>
          <a:xfrm>
            <a:off x="457200" y="1273520"/>
            <a:ext cx="8058150" cy="3718322"/>
          </a:xfrm>
        </p:spPr>
        <p:txBody>
          <a:bodyPr>
            <a:noAutofit/>
          </a:bodyPr>
          <a:lstStyle/>
          <a:p>
            <a:pPr marL="385763" indent="-385763">
              <a:buFont typeface="+mj-lt"/>
              <a:buAutoNum type="arabicPeriod"/>
            </a:pPr>
            <a:r>
              <a:rPr lang="en-US" sz="1800" dirty="0" smtClean="0"/>
              <a:t>Last year I </a:t>
            </a:r>
            <a:r>
              <a:rPr lang="en-US" sz="1800" b="1" dirty="0" smtClean="0">
                <a:solidFill>
                  <a:srgbClr val="FF0000"/>
                </a:solidFill>
              </a:rPr>
              <a:t>left my comfort zone while teaching</a:t>
            </a:r>
            <a:r>
              <a:rPr lang="mr-IN" sz="1800" dirty="0" smtClean="0"/>
              <a:t>…</a:t>
            </a:r>
            <a:endParaRPr lang="en-US" sz="1800" dirty="0" smtClean="0"/>
          </a:p>
          <a:p>
            <a:pPr lvl="2"/>
            <a:r>
              <a:rPr lang="en-US" sz="1600" dirty="0"/>
              <a:t>0 =“never” 	10 =“every day”</a:t>
            </a:r>
          </a:p>
          <a:p>
            <a:pPr lvl="2"/>
            <a:endParaRPr lang="en-US" sz="1400" dirty="0"/>
          </a:p>
          <a:p>
            <a:pPr marL="385763" indent="-385763">
              <a:buFont typeface="+mj-lt"/>
              <a:buAutoNum type="arabicPeriod"/>
            </a:pPr>
            <a:r>
              <a:rPr lang="en-US" sz="1800" dirty="0"/>
              <a:t>Last year I </a:t>
            </a:r>
            <a:r>
              <a:rPr lang="en-US" sz="1800" b="1" dirty="0">
                <a:solidFill>
                  <a:srgbClr val="FF0000"/>
                </a:solidFill>
              </a:rPr>
              <a:t>left my comfort zone </a:t>
            </a:r>
            <a:r>
              <a:rPr lang="en-US" sz="1800" b="1" dirty="0" smtClean="0">
                <a:solidFill>
                  <a:srgbClr val="FF0000"/>
                </a:solidFill>
              </a:rPr>
              <a:t>generally</a:t>
            </a:r>
            <a:r>
              <a:rPr lang="mr-IN" sz="1800" dirty="0" smtClean="0"/>
              <a:t>…</a:t>
            </a:r>
            <a:endParaRPr lang="en-US" sz="1800" dirty="0"/>
          </a:p>
          <a:p>
            <a:pPr lvl="2"/>
            <a:r>
              <a:rPr lang="en-US" sz="1600" dirty="0"/>
              <a:t>0 “never” 	10=“every day”</a:t>
            </a:r>
          </a:p>
          <a:p>
            <a:pPr marL="385763" indent="-385763">
              <a:buFont typeface="+mj-lt"/>
              <a:buAutoNum type="arabicPeriod"/>
            </a:pPr>
            <a:endParaRPr lang="en-US" sz="1000" dirty="0" smtClean="0"/>
          </a:p>
          <a:p>
            <a:pPr marL="385763" indent="-385763">
              <a:buFont typeface="+mj-lt"/>
              <a:buAutoNum type="arabicPeriod"/>
            </a:pPr>
            <a:r>
              <a:rPr lang="en-US" sz="1800" dirty="0" smtClean="0"/>
              <a:t>If I had to think back on 2017 and the time that I </a:t>
            </a:r>
            <a:r>
              <a:rPr lang="en-US" sz="1800" b="1" dirty="0" smtClean="0">
                <a:solidFill>
                  <a:srgbClr val="FF0000"/>
                </a:solidFill>
              </a:rPr>
              <a:t>failed at something new I was trying out was</a:t>
            </a:r>
            <a:r>
              <a:rPr lang="mr-IN" sz="1800" dirty="0" smtClean="0"/>
              <a:t>…</a:t>
            </a:r>
            <a:endParaRPr lang="en-US" sz="1800" dirty="0" smtClean="0"/>
          </a:p>
          <a:p>
            <a:pPr lvl="2"/>
            <a:r>
              <a:rPr lang="en-US" sz="1050" dirty="0"/>
              <a:t>0=“I didn’t fail”     2=“Something small” 		10=“Something BIG”</a:t>
            </a:r>
          </a:p>
          <a:p>
            <a:pPr marL="385763" indent="-385763">
              <a:buFont typeface="+mj-lt"/>
              <a:buAutoNum type="arabicPeriod"/>
            </a:pPr>
            <a:endParaRPr lang="en-US" sz="1800" dirty="0" smtClean="0"/>
          </a:p>
          <a:p>
            <a:pPr marL="385763" indent="-385763">
              <a:buFont typeface="+mj-lt"/>
              <a:buAutoNum type="arabicPeriod"/>
            </a:pPr>
            <a:r>
              <a:rPr lang="en-US" sz="1800" dirty="0" smtClean="0"/>
              <a:t>Am I a good model to my students of how to </a:t>
            </a:r>
            <a:r>
              <a:rPr lang="en-US" sz="1800" b="1" dirty="0" smtClean="0">
                <a:solidFill>
                  <a:srgbClr val="FF0000"/>
                </a:solidFill>
              </a:rPr>
              <a:t>adapt to change</a:t>
            </a:r>
            <a:r>
              <a:rPr lang="en-US" sz="1800" dirty="0" smtClean="0"/>
              <a:t>? </a:t>
            </a:r>
            <a:r>
              <a:rPr lang="en-US" sz="1800" b="1" dirty="0" smtClean="0">
                <a:solidFill>
                  <a:srgbClr val="FF0000"/>
                </a:solidFill>
              </a:rPr>
              <a:t>Growth mindset</a:t>
            </a:r>
            <a:r>
              <a:rPr lang="en-US" sz="1800" dirty="0" smtClean="0"/>
              <a:t>?</a:t>
            </a:r>
          </a:p>
          <a:p>
            <a:pPr lvl="2"/>
            <a:r>
              <a:rPr lang="en-US" sz="1400" dirty="0" smtClean="0"/>
              <a:t>0=“No!”			10=“DEFINITELY!”</a:t>
            </a:r>
          </a:p>
          <a:p>
            <a:pPr marL="385763" indent="-385763">
              <a:buFont typeface="+mj-lt"/>
              <a:buAutoNum type="arabicPeriod"/>
            </a:pPr>
            <a:endParaRPr lang="en-US" sz="1800" dirty="0" smtClean="0"/>
          </a:p>
          <a:p>
            <a:pPr marL="385763" indent="-385763">
              <a:buFont typeface="+mj-lt"/>
              <a:buAutoNum type="arabicPeriod"/>
            </a:pPr>
            <a:r>
              <a:rPr lang="en-US" sz="1800" dirty="0" smtClean="0"/>
              <a:t>If I have to think of my average lesson, </a:t>
            </a:r>
            <a:r>
              <a:rPr lang="en-US" sz="1800" b="1" dirty="0" smtClean="0">
                <a:solidFill>
                  <a:srgbClr val="FF0000"/>
                </a:solidFill>
              </a:rPr>
              <a:t>what % of time is spent with me speaking/directing-the-lesson</a:t>
            </a:r>
            <a:r>
              <a:rPr lang="en-US" sz="1800" dirty="0" smtClean="0"/>
              <a:t> and what what % students speaking/directing-the-lesson?</a:t>
            </a:r>
          </a:p>
          <a:p>
            <a:pPr lvl="2"/>
            <a:r>
              <a:rPr lang="en-US" sz="1400" dirty="0" smtClean="0"/>
              <a:t>0% teacher=only students talking/directing		100% teacher = only teacher talking/directing</a:t>
            </a:r>
            <a:endParaRPr lang="en-US" sz="1400" dirty="0"/>
          </a:p>
        </p:txBody>
      </p:sp>
      <p:pic>
        <p:nvPicPr>
          <p:cNvPr id="4" name="Picture 3"/>
          <p:cNvPicPr>
            <a:picLocks noChangeAspect="1"/>
          </p:cNvPicPr>
          <p:nvPr/>
        </p:nvPicPr>
        <p:blipFill>
          <a:blip r:embed="rId2"/>
          <a:stretch>
            <a:fillRect/>
          </a:stretch>
        </p:blipFill>
        <p:spPr>
          <a:xfrm>
            <a:off x="7058025" y="1131094"/>
            <a:ext cx="1864519" cy="1864519"/>
          </a:xfrm>
          <a:prstGeom prst="rect">
            <a:avLst/>
          </a:prstGeom>
        </p:spPr>
      </p:pic>
    </p:spTree>
    <p:extLst>
      <p:ext uri="{BB962C8B-B14F-4D97-AF65-F5344CB8AC3E}">
        <p14:creationId xmlns:p14="http://schemas.microsoft.com/office/powerpoint/2010/main" val="20189587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601703705"/>
              </p:ext>
            </p:extLst>
          </p:nvPr>
        </p:nvGraphicFramePr>
        <p:xfrm>
          <a:off x="787400" y="260249"/>
          <a:ext cx="7569200" cy="6597751"/>
        </p:xfrm>
        <a:graphic>
          <a:graphicData uri="http://schemas.openxmlformats.org/drawingml/2006/table">
            <a:tbl>
              <a:tblPr/>
              <a:tblGrid>
                <a:gridCol w="3543300"/>
                <a:gridCol w="4025900"/>
              </a:tblGrid>
              <a:tr h="508964">
                <a:tc gridSpan="2">
                  <a:txBody>
                    <a:bodyPr/>
                    <a:lstStyle/>
                    <a:p>
                      <a:pPr algn="ctr" fontAlgn="ctr"/>
                      <a:r>
                        <a:rPr lang="en-US" sz="2800" b="1" i="0" u="none" strike="noStrike" dirty="0">
                          <a:solidFill>
                            <a:schemeClr val="tx1"/>
                          </a:solidFill>
                          <a:effectLst/>
                          <a:latin typeface="Calibri"/>
                        </a:rPr>
                        <a:t>Masculinity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r>
              <a:tr h="581744">
                <a:tc>
                  <a:txBody>
                    <a:bodyPr/>
                    <a:lstStyle/>
                    <a:p>
                      <a:pPr algn="ctr" fontAlgn="ctr"/>
                      <a:r>
                        <a:rPr lang="en-US" sz="1600" b="0" i="0" u="none" strike="noStrike" dirty="0" smtClean="0">
                          <a:solidFill>
                            <a:srgbClr val="000000"/>
                          </a:solidFill>
                          <a:effectLst/>
                          <a:latin typeface="Calibri"/>
                        </a:rPr>
                        <a:t>Success for Some</a:t>
                      </a:r>
                      <a:endParaRPr lang="en-US" sz="1600" b="0" i="0" u="none" strike="noStrike" dirty="0">
                        <a:solidFill>
                          <a:srgbClr val="000000"/>
                        </a:solidFill>
                        <a:effectLst/>
                        <a:latin typeface="Calibri"/>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lumMod val="85000"/>
                      </a:schemeClr>
                    </a:solidFill>
                  </a:tcPr>
                </a:tc>
                <a:tc>
                  <a:txBody>
                    <a:bodyPr/>
                    <a:lstStyle/>
                    <a:p>
                      <a:pPr algn="ctr" fontAlgn="ctr"/>
                      <a:r>
                        <a:rPr lang="en-US" sz="1600" b="0" i="0" u="none" strike="noStrike" dirty="0" smtClean="0">
                          <a:solidFill>
                            <a:srgbClr val="000000"/>
                          </a:solidFill>
                          <a:effectLst/>
                          <a:latin typeface="Calibri"/>
                        </a:rPr>
                        <a:t>Success for Many</a:t>
                      </a:r>
                      <a:endParaRPr lang="en-US" sz="1600" b="0" i="0" u="none" strike="noStrike" dirty="0">
                        <a:solidFill>
                          <a:srgbClr val="000000"/>
                        </a:solidFill>
                        <a:effectLst/>
                        <a:latin typeface="Calibri"/>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lumMod val="85000"/>
                      </a:schemeClr>
                    </a:solidFill>
                  </a:tcPr>
                </a:tc>
              </a:tr>
              <a:tr h="717176">
                <a:tc>
                  <a:txBody>
                    <a:bodyPr/>
                    <a:lstStyle/>
                    <a:p>
                      <a:pPr algn="ctr" fontAlgn="ctr"/>
                      <a:r>
                        <a:rPr lang="en-US" sz="1600" b="0" i="0" u="none" strike="noStrike" dirty="0">
                          <a:solidFill>
                            <a:srgbClr val="000000"/>
                          </a:solidFill>
                          <a:effectLst/>
                          <a:latin typeface="Calibri"/>
                        </a:rPr>
                        <a:t>Only some can attain &amp; perform the narrow criteria of masculinity: physically strong, sporty, well-liked, alpha-male + </a:t>
                      </a:r>
                      <a:r>
                        <a:rPr lang="en-US" sz="1600" b="0" i="0" u="none" strike="noStrike" dirty="0" smtClean="0">
                          <a:solidFill>
                            <a:srgbClr val="000000"/>
                          </a:solidFill>
                          <a:effectLst/>
                          <a:latin typeface="Calibri"/>
                        </a:rPr>
                        <a:t>hierarchy.</a:t>
                      </a:r>
                      <a:endParaRPr lang="en-US" sz="1600" b="0" i="0" u="none" strike="noStrike" dirty="0">
                        <a:solidFill>
                          <a:srgbClr val="000000"/>
                        </a:solidFill>
                        <a:effectLst/>
                        <a:latin typeface="Calibri"/>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600" b="0" i="0" u="none" strike="noStrike" dirty="0" smtClean="0">
                          <a:solidFill>
                            <a:srgbClr val="000000"/>
                          </a:solidFill>
                          <a:effectLst/>
                          <a:latin typeface="Calibri"/>
                        </a:rPr>
                        <a:t>Universally attainable </a:t>
                      </a:r>
                      <a:r>
                        <a:rPr lang="en-US" sz="1600" b="0" i="0" u="none" strike="noStrike" dirty="0">
                          <a:solidFill>
                            <a:srgbClr val="000000"/>
                          </a:solidFill>
                          <a:effectLst/>
                          <a:latin typeface="Calibri"/>
                        </a:rPr>
                        <a:t>values </a:t>
                      </a:r>
                      <a:r>
                        <a:rPr lang="en-US" sz="1600" b="0" i="0" u="none" strike="noStrike" dirty="0" smtClean="0">
                          <a:solidFill>
                            <a:srgbClr val="000000"/>
                          </a:solidFill>
                          <a:effectLst/>
                          <a:latin typeface="Calibri"/>
                        </a:rPr>
                        <a:t>are </a:t>
                      </a:r>
                      <a:r>
                        <a:rPr lang="en-US" sz="1600" b="0" i="0" u="none" strike="noStrike" dirty="0" err="1" smtClean="0">
                          <a:solidFill>
                            <a:srgbClr val="000000"/>
                          </a:solidFill>
                          <a:effectLst/>
                          <a:latin typeface="Calibri"/>
                        </a:rPr>
                        <a:t>emphasised</a:t>
                      </a:r>
                      <a:r>
                        <a:rPr lang="en-US" sz="1600" b="0" i="0" u="none" strike="noStrike" dirty="0" smtClean="0">
                          <a:solidFill>
                            <a:srgbClr val="000000"/>
                          </a:solidFill>
                          <a:effectLst/>
                          <a:latin typeface="Calibri"/>
                        </a:rPr>
                        <a:t> </a:t>
                      </a:r>
                      <a:r>
                        <a:rPr lang="en-US" sz="1600" b="0" i="0" u="none" strike="noStrike" dirty="0">
                          <a:solidFill>
                            <a:srgbClr val="000000"/>
                          </a:solidFill>
                          <a:effectLst/>
                          <a:latin typeface="Calibri"/>
                        </a:rPr>
                        <a:t>(courage, empathy, integrity, leadership, hard-work etc.)</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848273">
                <a:tc>
                  <a:txBody>
                    <a:bodyPr/>
                    <a:lstStyle/>
                    <a:p>
                      <a:pPr algn="ctr" fontAlgn="ctr"/>
                      <a:r>
                        <a:rPr lang="en-US" sz="1600" b="0" i="0" u="none" strike="noStrike">
                          <a:solidFill>
                            <a:srgbClr val="000000"/>
                          </a:solidFill>
                          <a:effectLst/>
                          <a:latin typeface="Calibri"/>
                        </a:rPr>
                        <a:t>Do not be perceived as </a:t>
                      </a:r>
                      <a:r>
                        <a:rPr lang="en-US" sz="1600" b="1" i="0" u="none" strike="noStrike">
                          <a:solidFill>
                            <a:srgbClr val="000000"/>
                          </a:solidFill>
                          <a:effectLst/>
                          <a:latin typeface="Calibri"/>
                        </a:rPr>
                        <a:t>weak</a:t>
                      </a:r>
                      <a:endParaRPr lang="en-US" sz="1600" b="0" i="0" u="none" strike="noStrike">
                        <a:solidFill>
                          <a:srgbClr val="000000"/>
                        </a:solidFill>
                        <a:effectLst/>
                        <a:latin typeface="Calibri"/>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Do not be perceived as </a:t>
                      </a:r>
                      <a:r>
                        <a:rPr lang="en-US" sz="1600" b="1" i="0" u="none" strike="noStrike">
                          <a:solidFill>
                            <a:srgbClr val="000000"/>
                          </a:solidFill>
                          <a:effectLst/>
                          <a:latin typeface="Calibri"/>
                        </a:rPr>
                        <a:t>inauthentic</a:t>
                      </a:r>
                      <a:endParaRPr lang="en-US" sz="1600" b="0" i="0" u="none" strike="noStrike">
                        <a:solidFill>
                          <a:srgbClr val="000000"/>
                        </a:solidFill>
                        <a:effectLst/>
                        <a:latin typeface="Calibri"/>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848273">
                <a:tc>
                  <a:txBody>
                    <a:bodyPr/>
                    <a:lstStyle/>
                    <a:p>
                      <a:pPr algn="ctr" fontAlgn="ctr"/>
                      <a:r>
                        <a:rPr lang="en-US" sz="1600" b="1" i="0" u="none" strike="noStrike">
                          <a:solidFill>
                            <a:srgbClr val="000000"/>
                          </a:solidFill>
                          <a:effectLst/>
                          <a:latin typeface="Calibri"/>
                        </a:rPr>
                        <a:t>External </a:t>
                      </a:r>
                      <a:r>
                        <a:rPr lang="en-US" sz="1600" b="0" i="0" u="none" strike="noStrike">
                          <a:solidFill>
                            <a:srgbClr val="000000"/>
                          </a:solidFill>
                          <a:effectLst/>
                          <a:latin typeface="Calibri"/>
                        </a:rPr>
                        <a:t>is emphasised - appearance </a:t>
                      </a:r>
                      <a:endParaRPr lang="en-US" sz="1600" b="1" i="0" u="none" strike="noStrike">
                        <a:solidFill>
                          <a:srgbClr val="000000"/>
                        </a:solidFill>
                        <a:effectLst/>
                        <a:latin typeface="Calibri"/>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a:rPr>
                        <a:t>Internal</a:t>
                      </a:r>
                      <a:r>
                        <a:rPr lang="en-US" sz="1600" b="0" i="0" u="none" strike="noStrike">
                          <a:solidFill>
                            <a:srgbClr val="000000"/>
                          </a:solidFill>
                          <a:effectLst/>
                          <a:latin typeface="Calibri"/>
                        </a:rPr>
                        <a:t> is emphasised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786581">
                <a:tc>
                  <a:txBody>
                    <a:bodyPr/>
                    <a:lstStyle/>
                    <a:p>
                      <a:pPr algn="ctr" fontAlgn="ctr"/>
                      <a:r>
                        <a:rPr lang="en-US" sz="1600" b="0" i="0" u="none" strike="noStrike">
                          <a:solidFill>
                            <a:srgbClr val="000000"/>
                          </a:solidFill>
                          <a:effectLst/>
                          <a:latin typeface="Calibri"/>
                        </a:rPr>
                        <a:t>Achievement in</a:t>
                      </a:r>
                      <a:r>
                        <a:rPr lang="en-US" sz="1600" b="1" i="0" u="none" strike="noStrike">
                          <a:solidFill>
                            <a:srgbClr val="000000"/>
                          </a:solidFill>
                          <a:effectLst/>
                          <a:latin typeface="Calibri"/>
                        </a:rPr>
                        <a:t> traditional sports </a:t>
                      </a:r>
                      <a:r>
                        <a:rPr lang="en-US" sz="1600" b="0" i="0" u="none" strike="noStrike">
                          <a:solidFill>
                            <a:srgbClr val="000000"/>
                          </a:solidFill>
                          <a:effectLst/>
                          <a:latin typeface="Calibri"/>
                        </a:rPr>
                        <a:t>emphasised: Rugby, cricket, water-polo (strong hierachy of 'acceptable' sports)</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Achievement in </a:t>
                      </a:r>
                      <a:r>
                        <a:rPr lang="en-US" sz="1600" b="1" i="0" u="none" strike="noStrike">
                          <a:solidFill>
                            <a:srgbClr val="000000"/>
                          </a:solidFill>
                          <a:effectLst/>
                          <a:latin typeface="Calibri"/>
                        </a:rPr>
                        <a:t>all areas praised equally</a:t>
                      </a:r>
                      <a:r>
                        <a:rPr lang="en-US" sz="1600" b="0" i="0" u="none" strike="noStrike">
                          <a:solidFill>
                            <a:srgbClr val="000000"/>
                          </a:solidFill>
                          <a:effectLst/>
                          <a:latin typeface="Calibri"/>
                        </a:rPr>
                        <a:t>: drama, music, debating, hockey, art, dance etc.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08964">
                <a:tc>
                  <a:txBody>
                    <a:bodyPr/>
                    <a:lstStyle/>
                    <a:p>
                      <a:pPr algn="ctr" fontAlgn="ctr"/>
                      <a:r>
                        <a:rPr lang="en-US" sz="1600" b="0" i="0" u="none" strike="noStrike">
                          <a:solidFill>
                            <a:srgbClr val="000000"/>
                          </a:solidFill>
                          <a:effectLst/>
                          <a:latin typeface="Calibri"/>
                        </a:rPr>
                        <a:t>School approval is conditional on </a:t>
                      </a:r>
                      <a:r>
                        <a:rPr lang="en-US" sz="1600" b="1" i="0" u="none" strike="noStrike">
                          <a:solidFill>
                            <a:srgbClr val="000000"/>
                          </a:solidFill>
                          <a:effectLst/>
                          <a:latin typeface="Calibri"/>
                        </a:rPr>
                        <a:t>achievement</a:t>
                      </a:r>
                      <a:endParaRPr lang="en-US" sz="1600" b="0" i="0" u="none" strike="noStrike">
                        <a:solidFill>
                          <a:srgbClr val="000000"/>
                        </a:solidFill>
                        <a:effectLst/>
                        <a:latin typeface="Calibri"/>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School approval is conditional on </a:t>
                      </a:r>
                      <a:r>
                        <a:rPr lang="en-US" sz="1600" b="1" i="0" u="none" strike="noStrike">
                          <a:solidFill>
                            <a:srgbClr val="000000"/>
                          </a:solidFill>
                          <a:effectLst/>
                          <a:latin typeface="Calibri"/>
                        </a:rPr>
                        <a:t>growth, effort &amp; values</a:t>
                      </a:r>
                      <a:endParaRPr lang="en-US" sz="1600" b="0" i="0" u="none" strike="noStrike">
                        <a:solidFill>
                          <a:srgbClr val="000000"/>
                        </a:solidFill>
                        <a:effectLst/>
                        <a:latin typeface="Calibri"/>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08964">
                <a:tc>
                  <a:txBody>
                    <a:bodyPr/>
                    <a:lstStyle/>
                    <a:p>
                      <a:pPr algn="ctr" fontAlgn="ctr"/>
                      <a:r>
                        <a:rPr lang="en-US" sz="1600" b="1" i="0" u="none" strike="noStrike" dirty="0">
                          <a:solidFill>
                            <a:srgbClr val="000000"/>
                          </a:solidFill>
                          <a:effectLst/>
                          <a:latin typeface="Calibri"/>
                        </a:rPr>
                        <a:t>Self-worth</a:t>
                      </a:r>
                      <a:r>
                        <a:rPr lang="en-US" sz="1600" b="0" i="0" u="none" strike="noStrike" dirty="0">
                          <a:solidFill>
                            <a:srgbClr val="000000"/>
                          </a:solidFill>
                          <a:effectLst/>
                          <a:latin typeface="Calibri"/>
                        </a:rPr>
                        <a:t> tied to performance and outcomes</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600" b="1" i="0" u="none" strike="noStrike" dirty="0">
                          <a:solidFill>
                            <a:srgbClr val="000000"/>
                          </a:solidFill>
                          <a:effectLst/>
                          <a:latin typeface="Calibri"/>
                        </a:rPr>
                        <a:t>Self-worth</a:t>
                      </a:r>
                      <a:r>
                        <a:rPr lang="en-US" sz="1600" b="0" i="0" u="none" strike="noStrike" dirty="0">
                          <a:solidFill>
                            <a:srgbClr val="000000"/>
                          </a:solidFill>
                          <a:effectLst/>
                          <a:latin typeface="Calibri"/>
                        </a:rPr>
                        <a:t> is innate</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08964">
                <a:tc>
                  <a:txBody>
                    <a:bodyPr/>
                    <a:lstStyle/>
                    <a:p>
                      <a:pPr algn="ctr" fontAlgn="ctr"/>
                      <a:r>
                        <a:rPr lang="en-US" sz="1600" b="1" i="0" u="none" strike="noStrike" dirty="0" smtClean="0">
                          <a:solidFill>
                            <a:srgbClr val="000000"/>
                          </a:solidFill>
                          <a:effectLst/>
                          <a:latin typeface="Calibri"/>
                        </a:rPr>
                        <a:t>Shame</a:t>
                      </a:r>
                      <a:r>
                        <a:rPr lang="en-US" sz="1600" b="0" i="0" u="none" strike="noStrike" dirty="0" smtClean="0">
                          <a:solidFill>
                            <a:srgbClr val="000000"/>
                          </a:solidFill>
                          <a:effectLst/>
                          <a:latin typeface="Calibri"/>
                        </a:rPr>
                        <a:t>: I am something wrong</a:t>
                      </a:r>
                      <a:endParaRPr lang="en-US" sz="1600" b="0" i="0" u="none" strike="noStrike" dirty="0">
                        <a:solidFill>
                          <a:srgbClr val="000000"/>
                        </a:solidFill>
                        <a:effectLst/>
                        <a:latin typeface="Calibri"/>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600" b="1" i="0" u="none" strike="noStrike" dirty="0" smtClean="0">
                          <a:solidFill>
                            <a:srgbClr val="000000"/>
                          </a:solidFill>
                          <a:effectLst/>
                          <a:latin typeface="Calibri"/>
                        </a:rPr>
                        <a:t>Guilt</a:t>
                      </a:r>
                      <a:r>
                        <a:rPr lang="en-US" sz="1600" b="0" i="0" u="none" strike="noStrike" dirty="0" smtClean="0">
                          <a:solidFill>
                            <a:srgbClr val="000000"/>
                          </a:solidFill>
                          <a:effectLst/>
                          <a:latin typeface="Calibri"/>
                        </a:rPr>
                        <a:t>: I did something wrong</a:t>
                      </a:r>
                      <a:endParaRPr lang="en-US" sz="1600" b="0" i="0" u="none" strike="noStrike" dirty="0">
                        <a:solidFill>
                          <a:srgbClr val="000000"/>
                        </a:solidFill>
                        <a:effectLst/>
                        <a:latin typeface="Calibri"/>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08964">
                <a:tc>
                  <a:txBody>
                    <a:bodyPr/>
                    <a:lstStyle/>
                    <a:p>
                      <a:pPr algn="ctr" fontAlgn="ctr"/>
                      <a:r>
                        <a:rPr lang="en-US" sz="1600" b="0" i="0" u="none" strike="noStrike" dirty="0">
                          <a:solidFill>
                            <a:srgbClr val="000000"/>
                          </a:solidFill>
                          <a:effectLst/>
                          <a:latin typeface="Calibri"/>
                        </a:rPr>
                        <a:t>Values </a:t>
                      </a:r>
                      <a:r>
                        <a:rPr lang="en-US" sz="1600" b="0" i="0" u="none" strike="noStrike" dirty="0" err="1">
                          <a:solidFill>
                            <a:srgbClr val="000000"/>
                          </a:solidFill>
                          <a:effectLst/>
                          <a:latin typeface="Calibri"/>
                        </a:rPr>
                        <a:t>emphasised</a:t>
                      </a:r>
                      <a:r>
                        <a:rPr lang="en-US" sz="1600" b="0" i="0" u="none" strike="noStrike" dirty="0">
                          <a:solidFill>
                            <a:srgbClr val="000000"/>
                          </a:solidFill>
                          <a:effectLst/>
                          <a:latin typeface="Calibri"/>
                        </a:rPr>
                        <a:t>: leadership, resilience, heroism, </a:t>
                      </a:r>
                      <a:r>
                        <a:rPr lang="en-US" sz="1600" b="0" i="0" u="none" strike="noStrike" dirty="0" smtClean="0">
                          <a:solidFill>
                            <a:srgbClr val="000000"/>
                          </a:solidFill>
                          <a:effectLst/>
                          <a:latin typeface="Calibri"/>
                        </a:rPr>
                        <a:t>toughness, individuality</a:t>
                      </a:r>
                      <a:endParaRPr lang="en-US" sz="1600" b="0" i="0" u="none" strike="noStrike" dirty="0">
                        <a:solidFill>
                          <a:srgbClr val="000000"/>
                        </a:solidFill>
                        <a:effectLst/>
                        <a:latin typeface="Calibri"/>
                      </a:endParaRP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a:rPr>
                        <a:t>Values </a:t>
                      </a:r>
                      <a:r>
                        <a:rPr lang="en-US" sz="1600" b="0" i="0" u="none" strike="noStrike" dirty="0" err="1">
                          <a:solidFill>
                            <a:srgbClr val="000000"/>
                          </a:solidFill>
                          <a:effectLst/>
                          <a:latin typeface="Calibri"/>
                        </a:rPr>
                        <a:t>emphasised</a:t>
                      </a:r>
                      <a:r>
                        <a:rPr lang="en-US" sz="1600" b="0" i="0" u="none" strike="noStrike" dirty="0">
                          <a:solidFill>
                            <a:srgbClr val="000000"/>
                          </a:solidFill>
                          <a:effectLst/>
                          <a:latin typeface="Calibri"/>
                        </a:rPr>
                        <a:t>: empathy, compassion, vulnerability, courage</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6851498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891170772"/>
              </p:ext>
            </p:extLst>
          </p:nvPr>
        </p:nvGraphicFramePr>
        <p:xfrm>
          <a:off x="283882" y="522942"/>
          <a:ext cx="8520954" cy="5886825"/>
        </p:xfrm>
        <a:graphic>
          <a:graphicData uri="http://schemas.openxmlformats.org/drawingml/2006/table">
            <a:tbl>
              <a:tblPr/>
              <a:tblGrid>
                <a:gridCol w="3988836"/>
                <a:gridCol w="4532118"/>
              </a:tblGrid>
              <a:tr h="840975">
                <a:tc>
                  <a:txBody>
                    <a:bodyPr/>
                    <a:lstStyle/>
                    <a:p>
                      <a:pPr algn="ctr" fontAlgn="ctr"/>
                      <a:r>
                        <a:rPr lang="en-US" sz="2800" b="1" i="0" u="none" strike="noStrike" dirty="0">
                          <a:solidFill>
                            <a:srgbClr val="000000"/>
                          </a:solidFill>
                          <a:effectLst/>
                          <a:latin typeface="Calibri"/>
                        </a:rPr>
                        <a:t>Success for Some</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0080"/>
                    </a:solidFill>
                  </a:tcPr>
                </a:tc>
                <a:tc>
                  <a:txBody>
                    <a:bodyPr/>
                    <a:lstStyle/>
                    <a:p>
                      <a:pPr algn="ctr" fontAlgn="ctr"/>
                      <a:r>
                        <a:rPr lang="en-US" sz="2800" b="1" i="0" u="none" strike="noStrike" dirty="0">
                          <a:solidFill>
                            <a:srgbClr val="000000"/>
                          </a:solidFill>
                          <a:effectLst/>
                          <a:latin typeface="Calibri"/>
                        </a:rPr>
                        <a:t>Success for Many</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0080"/>
                    </a:solidFill>
                  </a:tcPr>
                </a:tc>
              </a:tr>
              <a:tr h="840975">
                <a:tc>
                  <a:txBody>
                    <a:bodyPr/>
                    <a:lstStyle/>
                    <a:p>
                      <a:pPr algn="ctr" fontAlgn="ctr"/>
                      <a:r>
                        <a:rPr lang="en-US" sz="1800" b="1" i="0" u="none" strike="noStrike">
                          <a:solidFill>
                            <a:srgbClr val="000000"/>
                          </a:solidFill>
                          <a:effectLst/>
                          <a:latin typeface="Calibri"/>
                        </a:rPr>
                        <a:t>Scarce:</a:t>
                      </a:r>
                      <a:r>
                        <a:rPr lang="en-US" sz="1800" b="0" i="0" u="none" strike="noStrike">
                          <a:solidFill>
                            <a:srgbClr val="000000"/>
                          </a:solidFill>
                          <a:effectLst/>
                          <a:latin typeface="Calibri"/>
                        </a:rPr>
                        <a:t> Only some can attain the very limited criteria of success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Calibri"/>
                        </a:rPr>
                        <a:t>Expansive:</a:t>
                      </a:r>
                      <a:r>
                        <a:rPr lang="en-US" sz="1800" b="0" i="0" u="none" strike="noStrike">
                          <a:solidFill>
                            <a:srgbClr val="000000"/>
                          </a:solidFill>
                          <a:effectLst/>
                          <a:latin typeface="Calibri"/>
                        </a:rPr>
                        <a:t> Many can attain some version of an expansive vision of success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840975">
                <a:tc>
                  <a:txBody>
                    <a:bodyPr/>
                    <a:lstStyle/>
                    <a:p>
                      <a:pPr algn="ctr" fontAlgn="ctr"/>
                      <a:r>
                        <a:rPr lang="en-US" sz="1800" b="1" i="0" u="none" strike="noStrike" dirty="0">
                          <a:solidFill>
                            <a:srgbClr val="000000"/>
                          </a:solidFill>
                          <a:effectLst/>
                          <a:latin typeface="Calibri"/>
                        </a:rPr>
                        <a:t>Exclusive:</a:t>
                      </a:r>
                      <a:r>
                        <a:rPr lang="en-US" sz="1800" b="0" i="0" u="none" strike="noStrike" dirty="0">
                          <a:solidFill>
                            <a:srgbClr val="000000"/>
                          </a:solidFill>
                          <a:effectLst/>
                          <a:latin typeface="Calibri"/>
                        </a:rPr>
                        <a:t> Typically those with power/privilege benefit most</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Calibri"/>
                        </a:rPr>
                        <a:t>Inclusive:</a:t>
                      </a:r>
                      <a:r>
                        <a:rPr lang="en-US" sz="1800" b="0" i="0" u="none" strike="noStrike" dirty="0">
                          <a:solidFill>
                            <a:srgbClr val="000000"/>
                          </a:solidFill>
                          <a:effectLst/>
                          <a:latin typeface="Calibri"/>
                        </a:rPr>
                        <a:t> Many benefit, including those without power/privilege</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840975">
                <a:tc>
                  <a:txBody>
                    <a:bodyPr/>
                    <a:lstStyle/>
                    <a:p>
                      <a:pPr algn="ctr" fontAlgn="ctr"/>
                      <a:r>
                        <a:rPr lang="en-US" sz="1800" b="0" i="0" u="none" strike="noStrike">
                          <a:solidFill>
                            <a:srgbClr val="000000"/>
                          </a:solidFill>
                          <a:effectLst/>
                          <a:latin typeface="Calibri"/>
                        </a:rPr>
                        <a:t>Individual focus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800" b="0" i="0" u="none" strike="noStrike" dirty="0">
                          <a:solidFill>
                            <a:srgbClr val="000000"/>
                          </a:solidFill>
                          <a:effectLst/>
                          <a:latin typeface="Calibri"/>
                        </a:rPr>
                        <a:t>Team focus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840975">
                <a:tc>
                  <a:txBody>
                    <a:bodyPr/>
                    <a:lstStyle/>
                    <a:p>
                      <a:pPr algn="ctr" fontAlgn="ctr"/>
                      <a:r>
                        <a:rPr lang="en-US" sz="1800" b="1" i="0" u="none" strike="noStrike">
                          <a:solidFill>
                            <a:srgbClr val="000000"/>
                          </a:solidFill>
                          <a:effectLst/>
                          <a:latin typeface="Calibri"/>
                        </a:rPr>
                        <a:t>Primarily competitive</a:t>
                      </a:r>
                      <a:r>
                        <a:rPr lang="en-US" sz="1800" b="0" i="0" u="none" strike="noStrike">
                          <a:solidFill>
                            <a:srgbClr val="000000"/>
                          </a:solidFill>
                          <a:effectLst/>
                          <a:latin typeface="Calibri"/>
                        </a:rPr>
                        <a:t> - only some can win or attain the scarce resource/goal</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Calibri"/>
                        </a:rPr>
                        <a:t>Primarily collaborative</a:t>
                      </a:r>
                      <a:r>
                        <a:rPr lang="en-US" sz="1800" b="0" i="0" u="none" strike="noStrike" dirty="0">
                          <a:solidFill>
                            <a:srgbClr val="000000"/>
                          </a:solidFill>
                          <a:effectLst/>
                          <a:latin typeface="Calibri"/>
                        </a:rPr>
                        <a:t> - 'winning' isn't the aim.</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840975">
                <a:tc>
                  <a:txBody>
                    <a:bodyPr/>
                    <a:lstStyle/>
                    <a:p>
                      <a:pPr algn="ctr" fontAlgn="ctr"/>
                      <a:r>
                        <a:rPr lang="en-US" sz="1800" b="1" i="0" u="none" strike="noStrike">
                          <a:solidFill>
                            <a:srgbClr val="000000"/>
                          </a:solidFill>
                          <a:effectLst/>
                          <a:latin typeface="Calibri"/>
                        </a:rPr>
                        <a:t>Ego</a:t>
                      </a:r>
                      <a:r>
                        <a:rPr lang="en-US" sz="1800" b="0" i="0" u="none" strike="noStrike">
                          <a:solidFill>
                            <a:srgbClr val="000000"/>
                          </a:solidFill>
                          <a:effectLst/>
                          <a:latin typeface="Calibri"/>
                        </a:rPr>
                        <a:t> and </a:t>
                      </a:r>
                      <a:r>
                        <a:rPr lang="en-US" sz="1800" b="1" i="0" u="none" strike="noStrike">
                          <a:solidFill>
                            <a:srgbClr val="000000"/>
                          </a:solidFill>
                          <a:effectLst/>
                          <a:latin typeface="Calibri"/>
                        </a:rPr>
                        <a:t>fear</a:t>
                      </a:r>
                      <a:r>
                        <a:rPr lang="en-US" sz="1800" b="0" i="0" u="none" strike="noStrike">
                          <a:solidFill>
                            <a:srgbClr val="000000"/>
                          </a:solidFill>
                          <a:effectLst/>
                          <a:latin typeface="Calibri"/>
                        </a:rPr>
                        <a:t> are driving force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Calibri"/>
                        </a:rPr>
                        <a:t>Interest, passion </a:t>
                      </a:r>
                      <a:r>
                        <a:rPr lang="en-US" sz="1800" b="0" i="0" u="none" strike="noStrike" dirty="0">
                          <a:solidFill>
                            <a:srgbClr val="000000"/>
                          </a:solidFill>
                          <a:effectLst/>
                          <a:latin typeface="Calibri"/>
                        </a:rPr>
                        <a:t>&amp;</a:t>
                      </a:r>
                      <a:r>
                        <a:rPr lang="en-US" sz="1800" b="1" i="0" u="none" strike="noStrike" dirty="0">
                          <a:solidFill>
                            <a:srgbClr val="000000"/>
                          </a:solidFill>
                          <a:effectLst/>
                          <a:latin typeface="Calibri"/>
                        </a:rPr>
                        <a:t> goals</a:t>
                      </a:r>
                      <a:r>
                        <a:rPr lang="en-US" sz="1800" b="0" i="0" u="none" strike="noStrike" dirty="0">
                          <a:solidFill>
                            <a:srgbClr val="000000"/>
                          </a:solidFill>
                          <a:effectLst/>
                          <a:latin typeface="Calibri"/>
                        </a:rPr>
                        <a:t> are driving forces (flow)</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840975">
                <a:tc>
                  <a:txBody>
                    <a:bodyPr/>
                    <a:lstStyle/>
                    <a:p>
                      <a:pPr algn="ctr" fontAlgn="ctr"/>
                      <a:r>
                        <a:rPr lang="en-US" sz="1800" b="0" i="0" u="none" strike="noStrike">
                          <a:solidFill>
                            <a:srgbClr val="000000"/>
                          </a:solidFill>
                          <a:effectLst/>
                          <a:latin typeface="Calibri"/>
                        </a:rPr>
                        <a:t>Your success means my failure</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ctr"/>
                      <a:r>
                        <a:rPr lang="en-US" sz="1800" b="0" i="0" u="none" strike="noStrike" dirty="0">
                          <a:solidFill>
                            <a:srgbClr val="000000"/>
                          </a:solidFill>
                          <a:effectLst/>
                          <a:latin typeface="Calibri"/>
                        </a:rPr>
                        <a:t>Your success and my success are both attainable </a:t>
                      </a:r>
                    </a:p>
                  </a:txBody>
                  <a:tcPr marL="12700" marR="12700" marT="1270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9719116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links 	</a:t>
            </a:r>
            <a:endParaRPr lang="en-US" dirty="0"/>
          </a:p>
        </p:txBody>
      </p:sp>
      <p:sp>
        <p:nvSpPr>
          <p:cNvPr id="3" name="Content Placeholder 2"/>
          <p:cNvSpPr>
            <a:spLocks noGrp="1"/>
          </p:cNvSpPr>
          <p:nvPr>
            <p:ph idx="1"/>
          </p:nvPr>
        </p:nvSpPr>
        <p:spPr/>
        <p:txBody>
          <a:bodyPr/>
          <a:lstStyle/>
          <a:p>
            <a:r>
              <a:rPr lang="en-US" dirty="0"/>
              <a:t>Hilton Promo video - </a:t>
            </a:r>
            <a:r>
              <a:rPr lang="en-US" dirty="0">
                <a:hlinkClick r:id="rId2"/>
              </a:rPr>
              <a:t>https://www.hiltoncollege.com/admissions/watch-our-video</a:t>
            </a:r>
            <a:r>
              <a:rPr lang="en-US" dirty="0" smtClean="0">
                <a:hlinkClick r:id="rId2"/>
              </a:rPr>
              <a:t>/</a:t>
            </a:r>
            <a:r>
              <a:rPr lang="en-US" dirty="0" smtClean="0"/>
              <a:t> </a:t>
            </a:r>
            <a:endParaRPr lang="en-US" dirty="0"/>
          </a:p>
        </p:txBody>
      </p:sp>
    </p:spTree>
    <p:extLst>
      <p:ext uri="{BB962C8B-B14F-4D97-AF65-F5344CB8AC3E}">
        <p14:creationId xmlns:p14="http://schemas.microsoft.com/office/powerpoint/2010/main" val="9903711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kerSpace - School programmes.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0"/>
            <a:ext cx="9144000" cy="6461615"/>
          </a:xfrm>
          <a:prstGeom prst="rect">
            <a:avLst/>
          </a:prstGeom>
        </p:spPr>
      </p:pic>
    </p:spTree>
    <p:extLst>
      <p:ext uri="{BB962C8B-B14F-4D97-AF65-F5344CB8AC3E}">
        <p14:creationId xmlns:p14="http://schemas.microsoft.com/office/powerpoint/2010/main" val="204958515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6421"/>
          </a:xfrm>
          <a:solidFill>
            <a:srgbClr val="FFFFFF"/>
          </a:solidFill>
        </p:spPr>
        <p:txBody>
          <a:bodyPr>
            <a:normAutofit fontScale="90000"/>
          </a:bodyPr>
          <a:lstStyle/>
          <a:p>
            <a:r>
              <a:rPr lang="en-US" dirty="0" smtClean="0">
                <a:solidFill>
                  <a:srgbClr val="FF0080"/>
                </a:solidFill>
              </a:rPr>
              <a:t>Resources</a:t>
            </a:r>
            <a:endParaRPr lang="en-US" dirty="0">
              <a:solidFill>
                <a:srgbClr val="FF0080"/>
              </a:solidFill>
            </a:endParaRPr>
          </a:p>
        </p:txBody>
      </p:sp>
      <p:pic>
        <p:nvPicPr>
          <p:cNvPr id="4" name="Picture 3" descr="Screen Shot 2016-04-20 at 8.12.26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79913"/>
            <a:ext cx="5412956" cy="3828676"/>
          </a:xfrm>
          <a:prstGeom prst="rect">
            <a:avLst/>
          </a:prstGeom>
        </p:spPr>
      </p:pic>
      <p:sp>
        <p:nvSpPr>
          <p:cNvPr id="5" name="Rectangle 4"/>
          <p:cNvSpPr/>
          <p:nvPr/>
        </p:nvSpPr>
        <p:spPr>
          <a:xfrm>
            <a:off x="0" y="1057819"/>
            <a:ext cx="4403770" cy="369332"/>
          </a:xfrm>
          <a:prstGeom prst="rect">
            <a:avLst/>
          </a:prstGeom>
        </p:spPr>
        <p:txBody>
          <a:bodyPr wrap="none">
            <a:spAutoFit/>
          </a:bodyPr>
          <a:lstStyle/>
          <a:p>
            <a:r>
              <a:rPr lang="en-US" dirty="0" smtClean="0">
                <a:hlinkClick r:id="rId3"/>
              </a:rPr>
              <a:t>https://www.ideo.com/expertise/education/</a:t>
            </a:r>
            <a:r>
              <a:rPr lang="en-US" dirty="0" smtClean="0"/>
              <a:t> </a:t>
            </a:r>
            <a:endParaRPr lang="en-US" dirty="0"/>
          </a:p>
        </p:txBody>
      </p:sp>
      <p:sp>
        <p:nvSpPr>
          <p:cNvPr id="6" name="Rectangle 5"/>
          <p:cNvSpPr/>
          <p:nvPr/>
        </p:nvSpPr>
        <p:spPr>
          <a:xfrm>
            <a:off x="0" y="1375543"/>
            <a:ext cx="2969307" cy="369332"/>
          </a:xfrm>
          <a:prstGeom prst="rect">
            <a:avLst/>
          </a:prstGeom>
        </p:spPr>
        <p:txBody>
          <a:bodyPr wrap="none">
            <a:spAutoFit/>
          </a:bodyPr>
          <a:lstStyle/>
          <a:p>
            <a:r>
              <a:rPr lang="pt-BR" dirty="0" smtClean="0">
                <a:hlinkClick r:id="rId4"/>
              </a:rPr>
              <a:t>https://vimeo.com/40895671</a:t>
            </a:r>
            <a:r>
              <a:rPr lang="pt-BR" dirty="0" smtClean="0"/>
              <a:t> </a:t>
            </a:r>
            <a:endParaRPr lang="en-US" dirty="0"/>
          </a:p>
        </p:txBody>
      </p:sp>
      <p:sp>
        <p:nvSpPr>
          <p:cNvPr id="7" name="Rectangle 6"/>
          <p:cNvSpPr/>
          <p:nvPr/>
        </p:nvSpPr>
        <p:spPr>
          <a:xfrm>
            <a:off x="0" y="1764387"/>
            <a:ext cx="4572000" cy="923330"/>
          </a:xfrm>
          <a:prstGeom prst="rect">
            <a:avLst/>
          </a:prstGeom>
        </p:spPr>
        <p:txBody>
          <a:bodyPr>
            <a:spAutoFit/>
          </a:bodyPr>
          <a:lstStyle/>
          <a:p>
            <a:r>
              <a:rPr lang="en-US" dirty="0" smtClean="0">
                <a:hlinkClick r:id="rId5"/>
              </a:rPr>
              <a:t>http://education.vermont.gov/documents/EDU-WhitePaper-Making_Good_Use-of_New_Assessments.pdf</a:t>
            </a:r>
            <a:r>
              <a:rPr lang="en-US" dirty="0" smtClean="0"/>
              <a:t> </a:t>
            </a:r>
            <a:endParaRPr lang="en-US" dirty="0"/>
          </a:p>
        </p:txBody>
      </p:sp>
      <p:pic>
        <p:nvPicPr>
          <p:cNvPr id="8" name="Picture 7" descr="Screen Shot 2016-04-20 at 12.21.28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76910" y="1242485"/>
            <a:ext cx="3189023" cy="3274856"/>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5776910" y="4488130"/>
            <a:ext cx="3027162" cy="1477328"/>
          </a:xfrm>
          <a:prstGeom prst="rect">
            <a:avLst/>
          </a:prstGeom>
          <a:noFill/>
        </p:spPr>
        <p:txBody>
          <a:bodyPr wrap="square" rtlCol="0">
            <a:spAutoFit/>
          </a:bodyPr>
          <a:lstStyle/>
          <a:p>
            <a:r>
              <a:rPr lang="en-US" dirty="0" smtClean="0"/>
              <a:t>Michael </a:t>
            </a:r>
            <a:r>
              <a:rPr lang="en-US" dirty="0" err="1" smtClean="0"/>
              <a:t>Fullan</a:t>
            </a:r>
            <a:r>
              <a:rPr lang="en-US" dirty="0" smtClean="0"/>
              <a:t>, Ken Robinson, Linda Darling-Hammond, </a:t>
            </a:r>
            <a:r>
              <a:rPr lang="en-US" dirty="0" err="1" smtClean="0"/>
              <a:t>Alaine</a:t>
            </a:r>
            <a:r>
              <a:rPr lang="en-US" dirty="0" smtClean="0"/>
              <a:t> De </a:t>
            </a:r>
            <a:r>
              <a:rPr lang="en-US" dirty="0" err="1" smtClean="0"/>
              <a:t>Botton</a:t>
            </a:r>
            <a:r>
              <a:rPr lang="en-US" dirty="0" smtClean="0"/>
              <a:t>, Carnegie Mellon University, </a:t>
            </a:r>
            <a:r>
              <a:rPr lang="en-US" dirty="0" err="1" smtClean="0"/>
              <a:t>d.school</a:t>
            </a:r>
            <a:r>
              <a:rPr lang="en-US" dirty="0" smtClean="0"/>
              <a:t> at Stanford</a:t>
            </a:r>
            <a:endParaRPr lang="en-US" dirty="0"/>
          </a:p>
        </p:txBody>
      </p:sp>
      <p:sp>
        <p:nvSpPr>
          <p:cNvPr id="10" name="Rectangle 9"/>
          <p:cNvSpPr/>
          <p:nvPr/>
        </p:nvSpPr>
        <p:spPr>
          <a:xfrm>
            <a:off x="5776910" y="6011575"/>
            <a:ext cx="3367090" cy="738664"/>
          </a:xfrm>
          <a:prstGeom prst="rect">
            <a:avLst/>
          </a:prstGeom>
        </p:spPr>
        <p:txBody>
          <a:bodyPr wrap="square">
            <a:spAutoFit/>
          </a:bodyPr>
          <a:lstStyle/>
          <a:p>
            <a:r>
              <a:rPr lang="en-US" sz="1400" dirty="0" smtClean="0"/>
              <a:t>Released items - </a:t>
            </a:r>
            <a:r>
              <a:rPr lang="en-US" sz="1400" dirty="0" smtClean="0">
                <a:hlinkClick r:id="rId7"/>
              </a:rPr>
              <a:t>https://www.oecd.org/pisa/pisaproducts/PISA2015-Released-FT-Cognitive-Items.pdf</a:t>
            </a:r>
            <a:r>
              <a:rPr lang="en-US" sz="1400" dirty="0" smtClean="0"/>
              <a:t> </a:t>
            </a:r>
            <a:endParaRPr lang="en-US" sz="1400" dirty="0"/>
          </a:p>
        </p:txBody>
      </p:sp>
    </p:spTree>
    <p:extLst>
      <p:ext uri="{BB962C8B-B14F-4D97-AF65-F5344CB8AC3E}">
        <p14:creationId xmlns:p14="http://schemas.microsoft.com/office/powerpoint/2010/main" val="215959620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Screen Shot 2016-04-20 at 12.19.5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2300"/>
            <a:ext cx="9144000" cy="5603172"/>
          </a:xfrm>
          <a:prstGeom prst="rect">
            <a:avLst/>
          </a:prstGeom>
        </p:spPr>
      </p:pic>
      <p:sp>
        <p:nvSpPr>
          <p:cNvPr id="20" name="Rectangle 19"/>
          <p:cNvSpPr/>
          <p:nvPr/>
        </p:nvSpPr>
        <p:spPr>
          <a:xfrm>
            <a:off x="0" y="6229304"/>
            <a:ext cx="8967626" cy="523220"/>
          </a:xfrm>
          <a:prstGeom prst="rect">
            <a:avLst/>
          </a:prstGeom>
        </p:spPr>
        <p:txBody>
          <a:bodyPr wrap="square">
            <a:spAutoFit/>
          </a:bodyPr>
          <a:lstStyle/>
          <a:p>
            <a:pPr algn="ctr"/>
            <a:r>
              <a:rPr lang="en-US" sz="1400" i="1" dirty="0"/>
              <a:t>Draft White Paper </a:t>
            </a:r>
            <a:r>
              <a:rPr lang="en-US" sz="1400" i="1" dirty="0" smtClean="0"/>
              <a:t>5 - Policy </a:t>
            </a:r>
            <a:r>
              <a:rPr lang="en-US" sz="1400" i="1" dirty="0"/>
              <a:t>frameworks for new assessments</a:t>
            </a:r>
            <a:endParaRPr lang="en-ZA" sz="1400" i="1" dirty="0"/>
          </a:p>
          <a:p>
            <a:pPr algn="ctr"/>
            <a:r>
              <a:rPr lang="en-US" sz="1400" i="1" dirty="0"/>
              <a:t>Linda Darling-Hammond</a:t>
            </a:r>
            <a:r>
              <a:rPr lang="en-ZA" sz="1400" i="1" dirty="0" smtClean="0">
                <a:effectLst/>
              </a:rPr>
              <a:t> 2015</a:t>
            </a:r>
            <a:endParaRPr lang="en-US" sz="1400" i="1" dirty="0"/>
          </a:p>
        </p:txBody>
      </p:sp>
    </p:spTree>
    <p:extLst>
      <p:ext uri="{BB962C8B-B14F-4D97-AF65-F5344CB8AC3E}">
        <p14:creationId xmlns:p14="http://schemas.microsoft.com/office/powerpoint/2010/main" val="63637449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4646479" cy="3066676"/>
          </a:xfrm>
          <a:prstGeom prst="rect">
            <a:avLst/>
          </a:prstGeom>
        </p:spPr>
      </p:pic>
      <p:pic>
        <p:nvPicPr>
          <p:cNvPr id="5" name="Picture 4"/>
          <p:cNvPicPr>
            <a:picLocks noChangeAspect="1"/>
          </p:cNvPicPr>
          <p:nvPr/>
        </p:nvPicPr>
        <p:blipFill>
          <a:blip r:embed="rId3"/>
          <a:stretch>
            <a:fillRect/>
          </a:stretch>
        </p:blipFill>
        <p:spPr>
          <a:xfrm>
            <a:off x="-149412" y="4167668"/>
            <a:ext cx="5692588" cy="2690332"/>
          </a:xfrm>
          <a:prstGeom prst="rect">
            <a:avLst/>
          </a:prstGeom>
        </p:spPr>
      </p:pic>
      <p:pic>
        <p:nvPicPr>
          <p:cNvPr id="6" name="Picture 5"/>
          <p:cNvPicPr>
            <a:picLocks noChangeAspect="1"/>
          </p:cNvPicPr>
          <p:nvPr/>
        </p:nvPicPr>
        <p:blipFill>
          <a:blip r:embed="rId4"/>
          <a:stretch>
            <a:fillRect/>
          </a:stretch>
        </p:blipFill>
        <p:spPr>
          <a:xfrm>
            <a:off x="4462957" y="0"/>
            <a:ext cx="4725866" cy="3066676"/>
          </a:xfrm>
          <a:prstGeom prst="rect">
            <a:avLst/>
          </a:prstGeom>
        </p:spPr>
      </p:pic>
      <p:pic>
        <p:nvPicPr>
          <p:cNvPr id="7" name="Picture 6"/>
          <p:cNvPicPr>
            <a:picLocks noChangeAspect="1"/>
          </p:cNvPicPr>
          <p:nvPr/>
        </p:nvPicPr>
        <p:blipFill>
          <a:blip r:embed="rId5"/>
          <a:stretch>
            <a:fillRect/>
          </a:stretch>
        </p:blipFill>
        <p:spPr>
          <a:xfrm>
            <a:off x="4811060" y="3066676"/>
            <a:ext cx="4332940" cy="2437279"/>
          </a:xfrm>
          <a:prstGeom prst="rect">
            <a:avLst/>
          </a:prstGeom>
        </p:spPr>
      </p:pic>
      <p:sp>
        <p:nvSpPr>
          <p:cNvPr id="2" name="TextBox 1"/>
          <p:cNvSpPr txBox="1"/>
          <p:nvPr/>
        </p:nvSpPr>
        <p:spPr>
          <a:xfrm>
            <a:off x="821765" y="3466353"/>
            <a:ext cx="2677135" cy="523220"/>
          </a:xfrm>
          <a:prstGeom prst="rect">
            <a:avLst/>
          </a:prstGeom>
          <a:noFill/>
        </p:spPr>
        <p:txBody>
          <a:bodyPr wrap="none" rtlCol="0">
            <a:spAutoFit/>
          </a:bodyPr>
          <a:lstStyle/>
          <a:p>
            <a:r>
              <a:rPr lang="en-US" sz="2800" dirty="0" smtClean="0"/>
              <a:t>Design thinking</a:t>
            </a:r>
            <a:r>
              <a:rPr lang="is-IS" sz="2800" dirty="0" smtClean="0"/>
              <a:t>…</a:t>
            </a:r>
            <a:endParaRPr lang="en-US" sz="2800" dirty="0"/>
          </a:p>
        </p:txBody>
      </p:sp>
    </p:spTree>
    <p:extLst>
      <p:ext uri="{BB962C8B-B14F-4D97-AF65-F5344CB8AC3E}">
        <p14:creationId xmlns:p14="http://schemas.microsoft.com/office/powerpoint/2010/main" val="84278728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3-09 at 9.22.5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7871" y="1449294"/>
            <a:ext cx="6025876" cy="4751293"/>
          </a:xfrm>
          <a:prstGeom prst="rect">
            <a:avLst/>
          </a:prstGeom>
        </p:spPr>
      </p:pic>
      <p:sp>
        <p:nvSpPr>
          <p:cNvPr id="5" name="Title 1"/>
          <p:cNvSpPr>
            <a:spLocks noGrp="1"/>
          </p:cNvSpPr>
          <p:nvPr>
            <p:ph type="title"/>
          </p:nvPr>
        </p:nvSpPr>
        <p:spPr>
          <a:xfrm>
            <a:off x="971177" y="196247"/>
            <a:ext cx="7112000" cy="1143000"/>
          </a:xfrm>
        </p:spPr>
        <p:txBody>
          <a:bodyPr>
            <a:normAutofit fontScale="90000"/>
          </a:bodyPr>
          <a:lstStyle/>
          <a:p>
            <a:r>
              <a:rPr lang="en-US" dirty="0" smtClean="0">
                <a:solidFill>
                  <a:srgbClr val="FF0080"/>
                </a:solidFill>
              </a:rPr>
              <a:t>Waking up with Mixed reality</a:t>
            </a:r>
            <a:r>
              <a:rPr lang="is-IS" dirty="0" smtClean="0">
                <a:solidFill>
                  <a:srgbClr val="FF0080"/>
                </a:solidFill>
              </a:rPr>
              <a:t>…</a:t>
            </a:r>
            <a:endParaRPr lang="en-US" dirty="0">
              <a:solidFill>
                <a:srgbClr val="FF0080"/>
              </a:solidFill>
            </a:endParaRPr>
          </a:p>
        </p:txBody>
      </p:sp>
    </p:spTree>
    <p:extLst>
      <p:ext uri="{BB962C8B-B14F-4D97-AF65-F5344CB8AC3E}">
        <p14:creationId xmlns:p14="http://schemas.microsoft.com/office/powerpoint/2010/main" val="18817398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90774"/>
          </a:xfrm>
        </p:spPr>
        <p:txBody>
          <a:bodyPr/>
          <a:lstStyle/>
          <a:p>
            <a:r>
              <a:rPr lang="en-US" dirty="0" smtClean="0">
                <a:solidFill>
                  <a:srgbClr val="FF0080"/>
                </a:solidFill>
                <a:latin typeface="Helvetica"/>
                <a:cs typeface="Helvetica"/>
              </a:rPr>
              <a:t>Bloom’s Taxonomy: </a:t>
            </a:r>
            <a:r>
              <a:rPr lang="en-US" u="sng" dirty="0" smtClean="0">
                <a:solidFill>
                  <a:srgbClr val="FF0080"/>
                </a:solidFill>
                <a:latin typeface="Helvetica"/>
                <a:cs typeface="Helvetica"/>
              </a:rPr>
              <a:t>Cognitive</a:t>
            </a:r>
            <a:endParaRPr lang="en-US" u="sng" dirty="0">
              <a:solidFill>
                <a:srgbClr val="FF0080"/>
              </a:solidFill>
              <a:latin typeface="Helvetica"/>
              <a:cs typeface="Helvetica"/>
            </a:endParaRPr>
          </a:p>
        </p:txBody>
      </p:sp>
      <p:pic>
        <p:nvPicPr>
          <p:cNvPr id="4" name="Picture 3"/>
          <p:cNvPicPr>
            <a:picLocks noChangeAspect="1"/>
          </p:cNvPicPr>
          <p:nvPr/>
        </p:nvPicPr>
        <p:blipFill>
          <a:blip r:embed="rId2"/>
          <a:stretch>
            <a:fillRect/>
          </a:stretch>
        </p:blipFill>
        <p:spPr>
          <a:xfrm>
            <a:off x="1435452" y="1417638"/>
            <a:ext cx="6871842" cy="5046382"/>
          </a:xfrm>
          <a:prstGeom prst="rect">
            <a:avLst/>
          </a:prstGeom>
        </p:spPr>
      </p:pic>
    </p:spTree>
    <p:extLst>
      <p:ext uri="{BB962C8B-B14F-4D97-AF65-F5344CB8AC3E}">
        <p14:creationId xmlns:p14="http://schemas.microsoft.com/office/powerpoint/2010/main" val="398391624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normAutofit fontScale="90000"/>
          </a:bodyPr>
          <a:lstStyle/>
          <a:p>
            <a:r>
              <a:rPr lang="en-US" dirty="0" smtClean="0">
                <a:solidFill>
                  <a:srgbClr val="FF0080"/>
                </a:solidFill>
                <a:latin typeface="Helvetica"/>
                <a:cs typeface="Helvetica"/>
              </a:rPr>
              <a:t>Expectations for Learning are Changing</a:t>
            </a:r>
            <a:endParaRPr lang="en-US" dirty="0">
              <a:solidFill>
                <a:srgbClr val="FF0080"/>
              </a:solidFill>
              <a:latin typeface="Helvetica"/>
              <a:cs typeface="Helvetica"/>
            </a:endParaRPr>
          </a:p>
        </p:txBody>
      </p:sp>
      <p:sp>
        <p:nvSpPr>
          <p:cNvPr id="3" name="Content Placeholder 2"/>
          <p:cNvSpPr>
            <a:spLocks noGrp="1"/>
          </p:cNvSpPr>
          <p:nvPr>
            <p:ph idx="1"/>
          </p:nvPr>
        </p:nvSpPr>
        <p:spPr>
          <a:xfrm>
            <a:off x="457200" y="1600200"/>
            <a:ext cx="4906682" cy="4525963"/>
          </a:xfrm>
        </p:spPr>
        <p:txBody>
          <a:bodyPr>
            <a:normAutofit fontScale="62500" lnSpcReduction="20000"/>
          </a:bodyPr>
          <a:lstStyle/>
          <a:p>
            <a:pPr marL="0" indent="0">
              <a:buNone/>
            </a:pPr>
            <a:r>
              <a:rPr lang="en-US" dirty="0" smtClean="0"/>
              <a:t>The new context means new expectations. </a:t>
            </a:r>
          </a:p>
          <a:p>
            <a:endParaRPr lang="en-US" dirty="0" smtClean="0"/>
          </a:p>
          <a:p>
            <a:r>
              <a:rPr lang="en-US" dirty="0" smtClean="0"/>
              <a:t>Ability to communicate</a:t>
            </a:r>
          </a:p>
          <a:p>
            <a:r>
              <a:rPr lang="en-US" dirty="0" smtClean="0"/>
              <a:t>Adaptability to change</a:t>
            </a:r>
          </a:p>
          <a:p>
            <a:r>
              <a:rPr lang="en-US" dirty="0" smtClean="0"/>
              <a:t>Ability to work in teams</a:t>
            </a:r>
          </a:p>
          <a:p>
            <a:r>
              <a:rPr lang="en-US" dirty="0" smtClean="0"/>
              <a:t>Preparedness to solve problems</a:t>
            </a:r>
          </a:p>
          <a:p>
            <a:r>
              <a:rPr lang="en-US" dirty="0" smtClean="0"/>
              <a:t>Ability to </a:t>
            </a:r>
            <a:r>
              <a:rPr lang="en-US" dirty="0" err="1" smtClean="0"/>
              <a:t>analyse</a:t>
            </a:r>
            <a:r>
              <a:rPr lang="en-US" dirty="0" smtClean="0"/>
              <a:t> and </a:t>
            </a:r>
            <a:r>
              <a:rPr lang="en-US" dirty="0" err="1" smtClean="0"/>
              <a:t>conceptualise</a:t>
            </a:r>
            <a:endParaRPr lang="en-US" dirty="0" smtClean="0"/>
          </a:p>
          <a:p>
            <a:r>
              <a:rPr lang="en-US" dirty="0" smtClean="0"/>
              <a:t>Ability to reflect on &amp; improve performance</a:t>
            </a:r>
          </a:p>
          <a:p>
            <a:r>
              <a:rPr lang="en-US" dirty="0" smtClean="0"/>
              <a:t>Ability to manage oneself</a:t>
            </a:r>
          </a:p>
          <a:p>
            <a:r>
              <a:rPr lang="en-US" dirty="0" smtClean="0"/>
              <a:t>Ability to create, innovate and </a:t>
            </a:r>
            <a:r>
              <a:rPr lang="en-US" dirty="0" err="1" smtClean="0"/>
              <a:t>criticise</a:t>
            </a:r>
            <a:r>
              <a:rPr lang="en-US" dirty="0" smtClean="0"/>
              <a:t> </a:t>
            </a:r>
          </a:p>
          <a:p>
            <a:r>
              <a:rPr lang="en-US" dirty="0" smtClean="0"/>
              <a:t>Ability to engage in learning new things at all times</a:t>
            </a:r>
          </a:p>
          <a:p>
            <a:r>
              <a:rPr lang="en-US" dirty="0" smtClean="0"/>
              <a:t>Ability to cross specialist borders</a:t>
            </a:r>
            <a:endParaRPr lang="en-US" dirty="0"/>
          </a:p>
        </p:txBody>
      </p:sp>
      <p:sp>
        <p:nvSpPr>
          <p:cNvPr id="4" name="Rectangle 3"/>
          <p:cNvSpPr/>
          <p:nvPr/>
        </p:nvSpPr>
        <p:spPr>
          <a:xfrm>
            <a:off x="248024" y="6239622"/>
            <a:ext cx="8621060" cy="369332"/>
          </a:xfrm>
          <a:prstGeom prst="rect">
            <a:avLst/>
          </a:prstGeom>
          <a:solidFill>
            <a:srgbClr val="D9D9D9"/>
          </a:solidFill>
        </p:spPr>
        <p:txBody>
          <a:bodyPr wrap="square">
            <a:spAutoFit/>
          </a:bodyPr>
          <a:lstStyle/>
          <a:p>
            <a:r>
              <a:rPr lang="en-US" dirty="0" smtClean="0"/>
              <a:t>Chris </a:t>
            </a:r>
            <a:r>
              <a:rPr lang="en-US" dirty="0" err="1" smtClean="0"/>
              <a:t>Wardlaw</a:t>
            </a:r>
            <a:r>
              <a:rPr lang="en-US" dirty="0" smtClean="0"/>
              <a:t>, "Mathematics in Hong Kong/China – Improving on Being First in PISA"</a:t>
            </a:r>
            <a:endParaRPr lang="en-US" dirty="0"/>
          </a:p>
        </p:txBody>
      </p:sp>
      <p:pic>
        <p:nvPicPr>
          <p:cNvPr id="5" name="Content Placeholder 5"/>
          <p:cNvPicPr>
            <a:picLocks noChangeAspect="1"/>
          </p:cNvPicPr>
          <p:nvPr/>
        </p:nvPicPr>
        <p:blipFill>
          <a:blip r:embed="rId2"/>
          <a:srcRect t="6616" b="6616"/>
          <a:stretch>
            <a:fillRect/>
          </a:stretch>
        </p:blipFill>
        <p:spPr>
          <a:xfrm>
            <a:off x="5647681" y="1980211"/>
            <a:ext cx="3388171" cy="3699609"/>
          </a:xfrm>
          <a:prstGeom prst="rect">
            <a:avLst/>
          </a:prstGeom>
        </p:spPr>
      </p:pic>
    </p:spTree>
    <p:extLst>
      <p:ext uri="{BB962C8B-B14F-4D97-AF65-F5344CB8AC3E}">
        <p14:creationId xmlns:p14="http://schemas.microsoft.com/office/powerpoint/2010/main" val="287162517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373692314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70" y="2151529"/>
            <a:ext cx="2232212" cy="1806109"/>
          </a:xfrm>
          <a:solidFill>
            <a:schemeClr val="bg1">
              <a:lumMod val="85000"/>
            </a:schemeClr>
          </a:solidFill>
        </p:spPr>
        <p:txBody>
          <a:bodyPr>
            <a:normAutofit fontScale="90000"/>
          </a:bodyPr>
          <a:lstStyle/>
          <a:p>
            <a:r>
              <a:rPr lang="en-US" dirty="0" smtClean="0"/>
              <a:t>IEB NSC Physics P1 2015</a:t>
            </a:r>
            <a:endParaRPr lang="en-US" dirty="0"/>
          </a:p>
        </p:txBody>
      </p:sp>
      <p:pic>
        <p:nvPicPr>
          <p:cNvPr id="5" name="Picture 4" descr="Screen Shot 2016-04-20 at 8.27.30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0182" y="0"/>
            <a:ext cx="6868070" cy="6858000"/>
          </a:xfrm>
          <a:prstGeom prst="rect">
            <a:avLst/>
          </a:prstGeom>
        </p:spPr>
      </p:pic>
    </p:spTree>
    <p:extLst>
      <p:ext uri="{BB962C8B-B14F-4D97-AF65-F5344CB8AC3E}">
        <p14:creationId xmlns:p14="http://schemas.microsoft.com/office/powerpoint/2010/main" val="55516674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Screen Shot 2016-04-20 at 8.35.17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900" y="0"/>
            <a:ext cx="7166919" cy="6858000"/>
          </a:xfrm>
          <a:prstGeom prst="rect">
            <a:avLst/>
          </a:prstGeom>
        </p:spPr>
      </p:pic>
    </p:spTree>
    <p:extLst>
      <p:ext uri="{BB962C8B-B14F-4D97-AF65-F5344CB8AC3E}">
        <p14:creationId xmlns:p14="http://schemas.microsoft.com/office/powerpoint/2010/main" val="8205924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FF00"/>
          </a:solidFill>
        </p:spPr>
        <p:txBody>
          <a:bodyPr>
            <a:normAutofit fontScale="90000"/>
          </a:bodyPr>
          <a:lstStyle/>
          <a:p>
            <a:r>
              <a:rPr lang="en-US" dirty="0" smtClean="0"/>
              <a:t>Expectations for Learning are Changing</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smtClean="0"/>
              <a:t>The new context means new expectations. Most studies include: </a:t>
            </a:r>
          </a:p>
          <a:p>
            <a:r>
              <a:rPr lang="en-US" dirty="0" smtClean="0"/>
              <a:t>Ability to communicate</a:t>
            </a:r>
          </a:p>
          <a:p>
            <a:r>
              <a:rPr lang="en-US" dirty="0" smtClean="0"/>
              <a:t>Adaptability to change</a:t>
            </a:r>
          </a:p>
          <a:p>
            <a:r>
              <a:rPr lang="en-US" dirty="0" smtClean="0"/>
              <a:t>Ability to work in teams</a:t>
            </a:r>
          </a:p>
          <a:p>
            <a:r>
              <a:rPr lang="en-US" dirty="0" smtClean="0"/>
              <a:t>Preparedness to solve problems</a:t>
            </a:r>
          </a:p>
          <a:p>
            <a:r>
              <a:rPr lang="en-US" dirty="0" smtClean="0"/>
              <a:t>Ability to </a:t>
            </a:r>
            <a:r>
              <a:rPr lang="en-US" dirty="0" err="1" smtClean="0"/>
              <a:t>analyse</a:t>
            </a:r>
            <a:r>
              <a:rPr lang="en-US" dirty="0" smtClean="0"/>
              <a:t> and </a:t>
            </a:r>
            <a:r>
              <a:rPr lang="en-US" dirty="0" err="1" smtClean="0"/>
              <a:t>conceptualise</a:t>
            </a:r>
            <a:endParaRPr lang="en-US" dirty="0" smtClean="0"/>
          </a:p>
          <a:p>
            <a:r>
              <a:rPr lang="en-US" dirty="0" smtClean="0"/>
              <a:t>Ability to reflect on and improve performance</a:t>
            </a:r>
          </a:p>
          <a:p>
            <a:r>
              <a:rPr lang="en-US" dirty="0" smtClean="0"/>
              <a:t>Ability to manage oneself</a:t>
            </a:r>
          </a:p>
          <a:p>
            <a:r>
              <a:rPr lang="en-US" dirty="0" smtClean="0"/>
              <a:t>Ability to create, innovate and </a:t>
            </a:r>
            <a:r>
              <a:rPr lang="en-US" dirty="0" err="1" smtClean="0"/>
              <a:t>criticise</a:t>
            </a:r>
            <a:r>
              <a:rPr lang="en-US" dirty="0" smtClean="0"/>
              <a:t> </a:t>
            </a:r>
          </a:p>
          <a:p>
            <a:r>
              <a:rPr lang="en-US" dirty="0" smtClean="0"/>
              <a:t>Ability to engage in learning new things at all times</a:t>
            </a:r>
          </a:p>
          <a:p>
            <a:r>
              <a:rPr lang="en-US" dirty="0" smtClean="0"/>
              <a:t>Ability to cross specialist borders</a:t>
            </a:r>
            <a:endParaRPr lang="en-US" dirty="0"/>
          </a:p>
        </p:txBody>
      </p:sp>
      <p:sp>
        <p:nvSpPr>
          <p:cNvPr id="4" name="Rectangle 3"/>
          <p:cNvSpPr/>
          <p:nvPr/>
        </p:nvSpPr>
        <p:spPr>
          <a:xfrm>
            <a:off x="457200" y="6424288"/>
            <a:ext cx="8621060" cy="369332"/>
          </a:xfrm>
          <a:prstGeom prst="rect">
            <a:avLst/>
          </a:prstGeom>
          <a:solidFill>
            <a:srgbClr val="D9D9D9"/>
          </a:solidFill>
        </p:spPr>
        <p:txBody>
          <a:bodyPr wrap="square">
            <a:spAutoFit/>
          </a:bodyPr>
          <a:lstStyle/>
          <a:p>
            <a:r>
              <a:rPr lang="en-US" dirty="0" smtClean="0"/>
              <a:t>Chris </a:t>
            </a:r>
            <a:r>
              <a:rPr lang="en-US" dirty="0" err="1" smtClean="0"/>
              <a:t>Wardlaw</a:t>
            </a:r>
            <a:r>
              <a:rPr lang="en-US" dirty="0" smtClean="0"/>
              <a:t>, "Mathematics in Hong Kong/China – Improving on Being First in PISA"</a:t>
            </a:r>
            <a:endParaRPr lang="en-US" dirty="0"/>
          </a:p>
        </p:txBody>
      </p:sp>
    </p:spTree>
    <p:extLst>
      <p:ext uri="{BB962C8B-B14F-4D97-AF65-F5344CB8AC3E}">
        <p14:creationId xmlns:p14="http://schemas.microsoft.com/office/powerpoint/2010/main" val="120154416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530"/>
            <a:ext cx="8229600" cy="6738470"/>
          </a:xfrm>
        </p:spPr>
        <p:txBody>
          <a:bodyPr>
            <a:normAutofit fontScale="32500" lnSpcReduction="20000"/>
          </a:bodyPr>
          <a:lstStyle/>
          <a:p>
            <a:pPr marL="0" indent="0">
              <a:buNone/>
            </a:pPr>
            <a:r>
              <a:rPr lang="en-US" sz="6200" b="1" dirty="0" smtClean="0">
                <a:solidFill>
                  <a:srgbClr val="FF0000"/>
                </a:solidFill>
              </a:rPr>
              <a:t>Queensland Australia </a:t>
            </a:r>
            <a:r>
              <a:rPr lang="en-US" sz="6200" b="1" u="sng" dirty="0" smtClean="0">
                <a:solidFill>
                  <a:srgbClr val="FF0000"/>
                </a:solidFill>
              </a:rPr>
              <a:t>Gr9 </a:t>
            </a:r>
            <a:r>
              <a:rPr lang="en-US" sz="6200" b="1" u="sng" dirty="0" err="1" smtClean="0">
                <a:solidFill>
                  <a:srgbClr val="FF0000"/>
                </a:solidFill>
              </a:rPr>
              <a:t>Maths</a:t>
            </a:r>
            <a:r>
              <a:rPr lang="en-US" sz="6200" b="1" u="sng" dirty="0" smtClean="0">
                <a:solidFill>
                  <a:srgbClr val="FF0000"/>
                </a:solidFill>
              </a:rPr>
              <a:t>  </a:t>
            </a:r>
            <a:r>
              <a:rPr lang="en-US" sz="6200" b="1" dirty="0" smtClean="0">
                <a:solidFill>
                  <a:srgbClr val="FF0000"/>
                </a:solidFill>
              </a:rPr>
              <a:t>- Instruction </a:t>
            </a:r>
            <a:r>
              <a:rPr lang="en-US" sz="6200" b="1" dirty="0">
                <a:solidFill>
                  <a:srgbClr val="FF0000"/>
                </a:solidFill>
              </a:rPr>
              <a:t>to Students</a:t>
            </a:r>
            <a:r>
              <a:rPr lang="en-US" sz="6200" b="1" dirty="0" smtClean="0">
                <a:solidFill>
                  <a:srgbClr val="FF0000"/>
                </a:solidFill>
              </a:rPr>
              <a:t>:</a:t>
            </a:r>
          </a:p>
          <a:p>
            <a:pPr marL="0" indent="0">
              <a:buNone/>
            </a:pPr>
            <a:r>
              <a:rPr lang="en-US" sz="5000" b="1" dirty="0" smtClean="0">
                <a:solidFill>
                  <a:srgbClr val="FF0000"/>
                </a:solidFill>
              </a:rPr>
              <a:t>Your </a:t>
            </a:r>
            <a:r>
              <a:rPr lang="en-US" sz="5000" b="1" dirty="0">
                <a:solidFill>
                  <a:srgbClr val="FF0000"/>
                </a:solidFill>
              </a:rPr>
              <a:t>task is to design a space to store enough stackable chairs to seat all the staff and students in your school.</a:t>
            </a:r>
            <a:endParaRPr lang="en-ZA" sz="5000" dirty="0">
              <a:solidFill>
                <a:srgbClr val="FF0000"/>
              </a:solidFill>
            </a:endParaRPr>
          </a:p>
          <a:p>
            <a:r>
              <a:rPr lang="en-US" sz="4300" b="1" dirty="0"/>
              <a:t>You will:</a:t>
            </a:r>
            <a:endParaRPr lang="en-ZA" sz="4300" dirty="0"/>
          </a:p>
          <a:p>
            <a:pPr lvl="0"/>
            <a:r>
              <a:rPr lang="en-US" sz="4300" dirty="0"/>
              <a:t>follow a series of steps to help you design a suitable space</a:t>
            </a:r>
            <a:endParaRPr lang="en-ZA" sz="4300" dirty="0"/>
          </a:p>
          <a:p>
            <a:pPr lvl="0"/>
            <a:r>
              <a:rPr lang="en-US" sz="4300" dirty="0"/>
              <a:t>use a research journal to record your ideas and rough working</a:t>
            </a:r>
            <a:endParaRPr lang="en-ZA" sz="4300" dirty="0"/>
          </a:p>
          <a:p>
            <a:pPr lvl="0"/>
            <a:r>
              <a:rPr lang="en-US" sz="4300" dirty="0"/>
              <a:t>write a report on the process and solutions.</a:t>
            </a:r>
            <a:endParaRPr lang="en-ZA" sz="4300" dirty="0"/>
          </a:p>
          <a:p>
            <a:pPr marL="0" indent="0">
              <a:buNone/>
            </a:pPr>
            <a:r>
              <a:rPr lang="en-US" sz="4300" b="1" i="1" dirty="0"/>
              <a:t>Questions</a:t>
            </a:r>
            <a:endParaRPr lang="en-ZA" sz="4300" dirty="0"/>
          </a:p>
          <a:p>
            <a:r>
              <a:rPr lang="en-US" sz="4300" dirty="0"/>
              <a:t>1.	Develop mathematical models for each dimension of a stack of chairs, where the number of chairs is unknown.</a:t>
            </a:r>
            <a:endParaRPr lang="en-ZA" sz="4300" dirty="0"/>
          </a:p>
          <a:p>
            <a:r>
              <a:rPr lang="en-US" sz="4300" dirty="0"/>
              <a:t>2.	To help you think about the practicalities of storing chairs, use your mathematical models to find:</a:t>
            </a:r>
            <a:endParaRPr lang="en-ZA" sz="4300" dirty="0"/>
          </a:p>
          <a:p>
            <a:r>
              <a:rPr lang="en-US" sz="4300" dirty="0"/>
              <a:t>a.	the greatest number of chairs in one stack that can fit into a storage area with a 4 m high ceiling</a:t>
            </a:r>
            <a:endParaRPr lang="en-ZA" sz="4300" dirty="0"/>
          </a:p>
          <a:p>
            <a:r>
              <a:rPr lang="en-US" sz="4300" dirty="0"/>
              <a:t>b.	the number of stacks that fit across a 3.2 m wide area if there are 10 chairs in each stack</a:t>
            </a:r>
            <a:endParaRPr lang="en-ZA" sz="4300" dirty="0"/>
          </a:p>
          <a:p>
            <a:r>
              <a:rPr lang="en-US" sz="4300" dirty="0"/>
              <a:t>c.	the height of a stack, if all the chairs for the school are put into one stack.</a:t>
            </a:r>
            <a:endParaRPr lang="en-ZA" sz="4300" dirty="0"/>
          </a:p>
          <a:p>
            <a:r>
              <a:rPr lang="en-US" sz="4300" dirty="0"/>
              <a:t>3.	Use the understanding of the practicalities of storing chairs you developed in Question 2 to find a practical storage area for the chairs. </a:t>
            </a:r>
            <a:endParaRPr lang="en-ZA" sz="4300" dirty="0"/>
          </a:p>
          <a:p>
            <a:r>
              <a:rPr lang="en-US" sz="4300" dirty="0"/>
              <a:t>To answer these questions, work through the steps set out on the following pages. As you work, record everything you do in your research journal.</a:t>
            </a:r>
            <a:endParaRPr lang="en-ZA" sz="4300" dirty="0"/>
          </a:p>
          <a:p>
            <a:pPr marL="0" indent="0">
              <a:buNone/>
            </a:pPr>
            <a:r>
              <a:rPr lang="en-US" sz="4300" b="1" i="1" dirty="0"/>
              <a:t>Using a research journal</a:t>
            </a:r>
            <a:endParaRPr lang="en-ZA" sz="4300" dirty="0"/>
          </a:p>
          <a:p>
            <a:r>
              <a:rPr lang="en-US" sz="4300" dirty="0"/>
              <a:t>A research journal is a record of what you and your group do. Your research journal should include:</a:t>
            </a:r>
            <a:endParaRPr lang="en-ZA" sz="4300" dirty="0"/>
          </a:p>
          <a:p>
            <a:r>
              <a:rPr lang="en-US" sz="4300" dirty="0"/>
              <a:t>what you and your group do in each class </a:t>
            </a:r>
            <a:r>
              <a:rPr lang="en-US" sz="4300" dirty="0" smtClean="0"/>
              <a:t>session</a:t>
            </a:r>
            <a:r>
              <a:rPr lang="en-ZA" sz="4300" dirty="0" smtClean="0"/>
              <a:t>, </a:t>
            </a:r>
            <a:r>
              <a:rPr lang="en-US" sz="4300" dirty="0" smtClean="0"/>
              <a:t>ideas</a:t>
            </a:r>
            <a:r>
              <a:rPr lang="en-ZA" sz="4300" dirty="0" smtClean="0"/>
              <a:t>, </a:t>
            </a:r>
            <a:r>
              <a:rPr lang="en-US" sz="4300" dirty="0" smtClean="0"/>
              <a:t>questions</a:t>
            </a:r>
            <a:r>
              <a:rPr lang="en-ZA" sz="4300" dirty="0" smtClean="0"/>
              <a:t>, </a:t>
            </a:r>
            <a:r>
              <a:rPr lang="en-US" sz="4300" dirty="0" smtClean="0"/>
              <a:t>plans</a:t>
            </a:r>
            <a:r>
              <a:rPr lang="en-ZA" sz="4300" dirty="0" smtClean="0"/>
              <a:t>, </a:t>
            </a:r>
            <a:r>
              <a:rPr lang="en-US" sz="4300" dirty="0" smtClean="0"/>
              <a:t>difficulties faced</a:t>
            </a:r>
            <a:r>
              <a:rPr lang="en-ZA" sz="4300" dirty="0" smtClean="0"/>
              <a:t>, </a:t>
            </a:r>
            <a:r>
              <a:rPr lang="en-US" sz="4300" dirty="0" smtClean="0"/>
              <a:t>how </a:t>
            </a:r>
            <a:r>
              <a:rPr lang="en-US" sz="4300" dirty="0"/>
              <a:t>difficulties are </a:t>
            </a:r>
            <a:r>
              <a:rPr lang="en-US" sz="4300" dirty="0" smtClean="0"/>
              <a:t>managed</a:t>
            </a:r>
            <a:r>
              <a:rPr lang="en-ZA" sz="4300" dirty="0" smtClean="0"/>
              <a:t>, </a:t>
            </a:r>
            <a:r>
              <a:rPr lang="en-US" sz="4300" dirty="0" smtClean="0"/>
              <a:t>data collected</a:t>
            </a:r>
            <a:r>
              <a:rPr lang="en-ZA" sz="4300" dirty="0" smtClean="0"/>
              <a:t>, </a:t>
            </a:r>
            <a:r>
              <a:rPr lang="en-US" sz="4300" dirty="0" smtClean="0"/>
              <a:t>calculations</a:t>
            </a:r>
            <a:r>
              <a:rPr lang="en-ZA" sz="4300" dirty="0" smtClean="0"/>
              <a:t>, </a:t>
            </a:r>
            <a:r>
              <a:rPr lang="en-US" sz="4300" dirty="0" smtClean="0"/>
              <a:t>mathematical language</a:t>
            </a:r>
            <a:r>
              <a:rPr lang="en-ZA" sz="4300" dirty="0" smtClean="0"/>
              <a:t>, </a:t>
            </a:r>
            <a:r>
              <a:rPr lang="en-US" sz="4300" dirty="0" smtClean="0"/>
              <a:t>acknowledgment </a:t>
            </a:r>
            <a:r>
              <a:rPr lang="en-US" sz="4300" dirty="0"/>
              <a:t>of any help you receive from friends, teachers or other people. </a:t>
            </a:r>
            <a:endParaRPr lang="en-ZA" sz="4300" dirty="0"/>
          </a:p>
          <a:p>
            <a:r>
              <a:rPr lang="en-US" sz="4300" dirty="0"/>
              <a:t>Your research journal should contain all the information you need to write your report. It will also help your teacher decide what you can do by yourself, and what you can do as part of a group.</a:t>
            </a:r>
            <a:endParaRPr lang="en-ZA" sz="4300" dirty="0"/>
          </a:p>
          <a:p>
            <a:pPr marL="0" indent="0">
              <a:buNone/>
            </a:pPr>
            <a:r>
              <a:rPr lang="en-US" sz="4300" b="1" i="1" dirty="0"/>
              <a:t>Communicating your Findings</a:t>
            </a:r>
            <a:endParaRPr lang="en-ZA" sz="4300" dirty="0"/>
          </a:p>
          <a:p>
            <a:r>
              <a:rPr lang="en-US" sz="4300" dirty="0"/>
              <a:t>Write a report on your investigation.</a:t>
            </a:r>
            <a:r>
              <a:rPr lang="en-US" sz="4300" b="1" i="1" dirty="0"/>
              <a:t> </a:t>
            </a:r>
            <a:r>
              <a:rPr lang="en-US" sz="4300" dirty="0"/>
              <a:t>Your report should include:</a:t>
            </a:r>
            <a:endParaRPr lang="en-ZA" sz="4300" dirty="0"/>
          </a:p>
          <a:p>
            <a:pPr lvl="0"/>
            <a:r>
              <a:rPr lang="en-US" sz="4300" dirty="0" smtClean="0"/>
              <a:t>(1) an </a:t>
            </a:r>
            <a:r>
              <a:rPr lang="en-US" sz="4300" dirty="0"/>
              <a:t>introduction providing an overview of the scenario and the </a:t>
            </a:r>
            <a:r>
              <a:rPr lang="en-US" sz="4300" dirty="0" smtClean="0"/>
              <a:t>questions</a:t>
            </a:r>
            <a:r>
              <a:rPr lang="en-ZA" sz="4300" dirty="0" smtClean="0"/>
              <a:t>,  (2) </a:t>
            </a:r>
            <a:r>
              <a:rPr lang="en-US" sz="4300" dirty="0" smtClean="0"/>
              <a:t>your </a:t>
            </a:r>
            <a:r>
              <a:rPr lang="en-US" sz="4300" dirty="0"/>
              <a:t>solutions to the questions, </a:t>
            </a:r>
            <a:r>
              <a:rPr lang="en-US" sz="4300" dirty="0" smtClean="0"/>
              <a:t>(3) using </a:t>
            </a:r>
            <a:r>
              <a:rPr lang="en-US" sz="4300" dirty="0"/>
              <a:t>mathematical language, data, calculations,</a:t>
            </a:r>
            <a:r>
              <a:rPr lang="en-US" sz="4300" b="1" i="1" dirty="0"/>
              <a:t> </a:t>
            </a:r>
            <a:r>
              <a:rPr lang="en-US" sz="4300" dirty="0"/>
              <a:t>diagrams, graphs and phrases or sentences that provide enough information for a</a:t>
            </a:r>
            <a:r>
              <a:rPr lang="en-US" sz="4300" b="1" i="1" dirty="0"/>
              <a:t> </a:t>
            </a:r>
            <a:r>
              <a:rPr lang="en-US" sz="4300" dirty="0"/>
              <a:t>person to know what you are calculating without having to read the </a:t>
            </a:r>
            <a:r>
              <a:rPr lang="en-US" sz="4300" dirty="0" smtClean="0"/>
              <a:t>questions</a:t>
            </a:r>
            <a:r>
              <a:rPr lang="en-ZA" sz="4300" dirty="0" smtClean="0"/>
              <a:t>, (4) </a:t>
            </a:r>
            <a:r>
              <a:rPr lang="en-US" sz="4300" dirty="0" smtClean="0"/>
              <a:t>a </a:t>
            </a:r>
            <a:r>
              <a:rPr lang="en-US" sz="4300" dirty="0"/>
              <a:t>conclusion, </a:t>
            </a:r>
            <a:r>
              <a:rPr lang="en-US" sz="4300" dirty="0" err="1"/>
              <a:t>summarising</a:t>
            </a:r>
            <a:r>
              <a:rPr lang="en-US" sz="4300" dirty="0"/>
              <a:t>: </a:t>
            </a:r>
            <a:r>
              <a:rPr lang="en-ZA" sz="4300" dirty="0" smtClean="0"/>
              <a:t> </a:t>
            </a:r>
            <a:r>
              <a:rPr lang="en-US" sz="4300" dirty="0" smtClean="0"/>
              <a:t>your </a:t>
            </a:r>
            <a:r>
              <a:rPr lang="en-US" sz="4300" dirty="0"/>
              <a:t>reflection on the practicalities of your </a:t>
            </a:r>
            <a:r>
              <a:rPr lang="en-US" sz="4300" dirty="0" smtClean="0"/>
              <a:t>solutions, any </a:t>
            </a:r>
            <a:r>
              <a:rPr lang="en-US" sz="4300" dirty="0"/>
              <a:t>assumptions made or limitations to your </a:t>
            </a:r>
            <a:r>
              <a:rPr lang="en-US" sz="4300" dirty="0" smtClean="0"/>
              <a:t>answers</a:t>
            </a:r>
            <a:r>
              <a:rPr lang="en-ZA" sz="4300" dirty="0" smtClean="0"/>
              <a:t>, and </a:t>
            </a:r>
            <a:r>
              <a:rPr lang="en-US" sz="4300" dirty="0" smtClean="0"/>
              <a:t>suggestions </a:t>
            </a:r>
            <a:r>
              <a:rPr lang="en-US" sz="4300" dirty="0"/>
              <a:t>for improving the investigation or strategies used</a:t>
            </a:r>
            <a:r>
              <a:rPr lang="en-US" sz="3700" dirty="0"/>
              <a:t>.</a:t>
            </a:r>
            <a:r>
              <a:rPr lang="en-ZA" sz="3700" dirty="0" smtClean="0">
                <a:effectLst/>
              </a:rPr>
              <a:t> </a:t>
            </a:r>
          </a:p>
        </p:txBody>
      </p:sp>
      <p:sp>
        <p:nvSpPr>
          <p:cNvPr id="4" name="Round Diagonal Corner Rectangle 3"/>
          <p:cNvSpPr/>
          <p:nvPr/>
        </p:nvSpPr>
        <p:spPr>
          <a:xfrm>
            <a:off x="5816415" y="533117"/>
            <a:ext cx="2870385" cy="1756150"/>
          </a:xfrm>
          <a:prstGeom prst="round2Diag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u="sng" dirty="0" smtClean="0"/>
              <a:t>Note</a:t>
            </a:r>
            <a:r>
              <a:rPr lang="en-US" dirty="0" smtClean="0"/>
              <a:t>: We are still testing the content and whether students have mastered the underlying skills</a:t>
            </a:r>
            <a:endParaRPr lang="en-US" dirty="0"/>
          </a:p>
        </p:txBody>
      </p:sp>
    </p:spTree>
    <p:extLst>
      <p:ext uri="{BB962C8B-B14F-4D97-AF65-F5344CB8AC3E}">
        <p14:creationId xmlns:p14="http://schemas.microsoft.com/office/powerpoint/2010/main" val="753348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74418"/>
          </a:xfrm>
          <a:solidFill>
            <a:srgbClr val="00FF00"/>
          </a:solidFill>
        </p:spPr>
        <p:txBody>
          <a:bodyPr/>
          <a:lstStyle/>
          <a:p>
            <a:r>
              <a:rPr lang="en-US" dirty="0" smtClean="0"/>
              <a:t>Bloom’s 3 psychological domains</a:t>
            </a:r>
            <a:endParaRPr lang="en-US" dirty="0"/>
          </a:p>
        </p:txBody>
      </p:sp>
      <p:pic>
        <p:nvPicPr>
          <p:cNvPr id="5" name="Picture 4" descr="Screen Shot 2016-04-20 at 7.31.05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9031" y="1417638"/>
            <a:ext cx="6733040" cy="5400299"/>
          </a:xfrm>
          <a:prstGeom prst="rect">
            <a:avLst/>
          </a:prstGeom>
        </p:spPr>
      </p:pic>
      <p:sp>
        <p:nvSpPr>
          <p:cNvPr id="6" name="TextBox 5"/>
          <p:cNvSpPr txBox="1"/>
          <p:nvPr/>
        </p:nvSpPr>
        <p:spPr>
          <a:xfrm>
            <a:off x="7181385" y="6343670"/>
            <a:ext cx="2171508" cy="738664"/>
          </a:xfrm>
          <a:prstGeom prst="rect">
            <a:avLst/>
          </a:prstGeom>
          <a:solidFill>
            <a:schemeClr val="bg1">
              <a:lumMod val="95000"/>
            </a:schemeClr>
          </a:solidFill>
        </p:spPr>
        <p:txBody>
          <a:bodyPr wrap="square" rtlCol="0">
            <a:spAutoFit/>
          </a:bodyPr>
          <a:lstStyle/>
          <a:p>
            <a:r>
              <a:rPr lang="en-US" sz="1200" i="1" dirty="0" smtClean="0"/>
              <a:t>Source: Andrew</a:t>
            </a:r>
            <a:r>
              <a:rPr lang="en-US" sz="1200" i="1" baseline="0" dirty="0" smtClean="0"/>
              <a:t> Churches – Bloom’s Digital Taxonomy</a:t>
            </a:r>
          </a:p>
          <a:p>
            <a:endParaRPr lang="en-US" dirty="0"/>
          </a:p>
        </p:txBody>
      </p:sp>
    </p:spTree>
    <p:extLst>
      <p:ext uri="{BB962C8B-B14F-4D97-AF65-F5344CB8AC3E}">
        <p14:creationId xmlns:p14="http://schemas.microsoft.com/office/powerpoint/2010/main" val="57013994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302104"/>
            <a:ext cx="5941836" cy="3348086"/>
          </a:xfrm>
          <a:prstGeom prst="rect">
            <a:avLst/>
          </a:prstGeom>
        </p:spPr>
      </p:pic>
      <p:pic>
        <p:nvPicPr>
          <p:cNvPr id="5" name="Picture 4"/>
          <p:cNvPicPr>
            <a:picLocks noChangeAspect="1"/>
          </p:cNvPicPr>
          <p:nvPr/>
        </p:nvPicPr>
        <p:blipFill>
          <a:blip r:embed="rId4"/>
          <a:stretch>
            <a:fillRect/>
          </a:stretch>
        </p:blipFill>
        <p:spPr>
          <a:xfrm>
            <a:off x="5502862" y="4533876"/>
            <a:ext cx="3641138" cy="2051696"/>
          </a:xfrm>
          <a:prstGeom prst="rect">
            <a:avLst/>
          </a:prstGeom>
        </p:spPr>
      </p:pic>
      <p:pic>
        <p:nvPicPr>
          <p:cNvPr id="6" name="Picture 5"/>
          <p:cNvPicPr>
            <a:picLocks noChangeAspect="1"/>
          </p:cNvPicPr>
          <p:nvPr/>
        </p:nvPicPr>
        <p:blipFill>
          <a:blip r:embed="rId5"/>
          <a:stretch>
            <a:fillRect/>
          </a:stretch>
        </p:blipFill>
        <p:spPr>
          <a:xfrm>
            <a:off x="6267423" y="216721"/>
            <a:ext cx="2853252" cy="2159218"/>
          </a:xfrm>
          <a:prstGeom prst="rect">
            <a:avLst/>
          </a:prstGeom>
        </p:spPr>
      </p:pic>
      <p:sp>
        <p:nvSpPr>
          <p:cNvPr id="7" name="Rectangle 6"/>
          <p:cNvSpPr/>
          <p:nvPr/>
        </p:nvSpPr>
        <p:spPr>
          <a:xfrm>
            <a:off x="169513" y="3960988"/>
            <a:ext cx="5333349" cy="2893100"/>
          </a:xfrm>
          <a:prstGeom prst="rect">
            <a:avLst/>
          </a:prstGeom>
        </p:spPr>
        <p:txBody>
          <a:bodyPr wrap="square">
            <a:spAutoFit/>
          </a:bodyPr>
          <a:lstStyle/>
          <a:p>
            <a:pPr algn="just"/>
            <a:r>
              <a:rPr lang="en-US" sz="1400" dirty="0" smtClean="0"/>
              <a:t>“Each team consists of four to six teachers and is responsible for 60 to 75 pupils. As an example of how they work, students in the eighth grade (13-year-olds) will often study earthquakes, </a:t>
            </a:r>
            <a:r>
              <a:rPr lang="en-US" sz="1400" dirty="0" err="1" smtClean="0"/>
              <a:t>volcanos</a:t>
            </a:r>
            <a:r>
              <a:rPr lang="en-US" sz="1400" dirty="0" smtClean="0"/>
              <a:t> and other earth forces - normally considered part of a geography or natural science lesson.</a:t>
            </a:r>
          </a:p>
          <a:p>
            <a:pPr algn="just"/>
            <a:endParaRPr lang="en-US" sz="1400" dirty="0" smtClean="0"/>
          </a:p>
          <a:p>
            <a:pPr algn="just"/>
            <a:r>
              <a:rPr lang="en-US" sz="1400" dirty="0" smtClean="0"/>
              <a:t>Now, however, teachers will come up with several different storylines for the lesson - encompassing other subjects  In one, they pretend they have to climb Mount Everest.</a:t>
            </a:r>
          </a:p>
          <a:p>
            <a:pPr algn="just"/>
            <a:endParaRPr lang="en-US" sz="1400" dirty="0" smtClean="0"/>
          </a:p>
          <a:p>
            <a:pPr algn="just"/>
            <a:r>
              <a:rPr lang="en-US" sz="1400" dirty="0" smtClean="0"/>
              <a:t>It includes the study of maps, weather and climate, make a list of the equipment they need, calculate the time they will need, make a budget for the trip and apply for funding in English (a foreign language).”</a:t>
            </a:r>
            <a:endParaRPr lang="en-US" sz="1400" dirty="0"/>
          </a:p>
        </p:txBody>
      </p:sp>
      <p:pic>
        <p:nvPicPr>
          <p:cNvPr id="8" name="Picture 7"/>
          <p:cNvPicPr>
            <a:picLocks noChangeAspect="1"/>
          </p:cNvPicPr>
          <p:nvPr/>
        </p:nvPicPr>
        <p:blipFill>
          <a:blip r:embed="rId6"/>
          <a:stretch>
            <a:fillRect/>
          </a:stretch>
        </p:blipFill>
        <p:spPr>
          <a:xfrm>
            <a:off x="6267423" y="2375940"/>
            <a:ext cx="2876577" cy="2157936"/>
          </a:xfrm>
          <a:prstGeom prst="rect">
            <a:avLst/>
          </a:prstGeom>
        </p:spPr>
      </p:pic>
    </p:spTree>
    <p:extLst>
      <p:ext uri="{BB962C8B-B14F-4D97-AF65-F5344CB8AC3E}">
        <p14:creationId xmlns:p14="http://schemas.microsoft.com/office/powerpoint/2010/main" val="383109416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009035" y="1296023"/>
            <a:ext cx="5661264" cy="3774176"/>
          </a:xfrm>
          <a:prstGeom prst="rect">
            <a:avLst/>
          </a:prstGeom>
        </p:spPr>
      </p:pic>
    </p:spTree>
    <p:extLst>
      <p:ext uri="{BB962C8B-B14F-4D97-AF65-F5344CB8AC3E}">
        <p14:creationId xmlns:p14="http://schemas.microsoft.com/office/powerpoint/2010/main" val="202688384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research: Grit</a:t>
            </a:r>
            <a:endParaRPr lang="en-US" dirty="0"/>
          </a:p>
        </p:txBody>
      </p:sp>
      <p:sp>
        <p:nvSpPr>
          <p:cNvPr id="3" name="Content Placeholder 2"/>
          <p:cNvSpPr>
            <a:spLocks noGrp="1"/>
          </p:cNvSpPr>
          <p:nvPr>
            <p:ph idx="1"/>
          </p:nvPr>
        </p:nvSpPr>
        <p:spPr>
          <a:xfrm>
            <a:off x="248023" y="5679141"/>
            <a:ext cx="8229600" cy="1178859"/>
          </a:xfrm>
        </p:spPr>
        <p:txBody>
          <a:bodyPr>
            <a:normAutofit/>
          </a:bodyPr>
          <a:lstStyle/>
          <a:p>
            <a:r>
              <a:rPr lang="en-US" sz="2000" dirty="0" smtClean="0"/>
              <a:t>Angela Duckworth – U Penn</a:t>
            </a:r>
          </a:p>
          <a:p>
            <a:r>
              <a:rPr lang="en-US" sz="2000" dirty="0" smtClean="0"/>
              <a:t>Carol </a:t>
            </a:r>
            <a:r>
              <a:rPr lang="en-US" sz="2000" dirty="0" err="1" smtClean="0"/>
              <a:t>Dweck</a:t>
            </a:r>
            <a:r>
              <a:rPr lang="en-US" sz="2000" dirty="0" smtClean="0"/>
              <a:t> - Stanford</a:t>
            </a:r>
            <a:endParaRPr lang="en-US" sz="2000" dirty="0"/>
          </a:p>
        </p:txBody>
      </p:sp>
      <p:pic>
        <p:nvPicPr>
          <p:cNvPr id="4" name="Picture 3"/>
          <p:cNvPicPr>
            <a:picLocks noChangeAspect="1"/>
          </p:cNvPicPr>
          <p:nvPr/>
        </p:nvPicPr>
        <p:blipFill>
          <a:blip r:embed="rId2"/>
          <a:stretch>
            <a:fillRect/>
          </a:stretch>
        </p:blipFill>
        <p:spPr>
          <a:xfrm>
            <a:off x="567765" y="0"/>
            <a:ext cx="7581151" cy="5749619"/>
          </a:xfrm>
          <a:prstGeom prst="rect">
            <a:avLst/>
          </a:prstGeom>
        </p:spPr>
      </p:pic>
    </p:spTree>
    <p:extLst>
      <p:ext uri="{BB962C8B-B14F-4D97-AF65-F5344CB8AC3E}">
        <p14:creationId xmlns:p14="http://schemas.microsoft.com/office/powerpoint/2010/main" val="51578574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FF00"/>
          </a:solidFill>
        </p:spPr>
        <p:txBody>
          <a:bodyPr>
            <a:normAutofit fontScale="90000"/>
          </a:bodyPr>
          <a:lstStyle/>
          <a:p>
            <a:r>
              <a:rPr lang="en-US" b="1" dirty="0" smtClean="0"/>
              <a:t>Esther </a:t>
            </a:r>
            <a:r>
              <a:rPr lang="en-US" b="1" dirty="0" err="1" smtClean="0"/>
              <a:t>Wojcicki</a:t>
            </a:r>
            <a:r>
              <a:rPr lang="en-US" b="1" dirty="0" smtClean="0"/>
              <a:t> – Palo Alto High School’s journalism program</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260390"/>
            <a:ext cx="3318737" cy="2772861"/>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3974355" y="1571207"/>
            <a:ext cx="4966449" cy="5632312"/>
          </a:xfrm>
          <a:prstGeom prst="rect">
            <a:avLst/>
          </a:prstGeom>
          <a:noFill/>
        </p:spPr>
        <p:txBody>
          <a:bodyPr wrap="square" rtlCol="0">
            <a:spAutoFit/>
          </a:bodyPr>
          <a:lstStyle/>
          <a:p>
            <a:r>
              <a:rPr lang="en-US" u="sng" dirty="0" smtClean="0"/>
              <a:t>Student newspaper, website, magazine, videos etc.</a:t>
            </a:r>
          </a:p>
          <a:p>
            <a:pPr marL="285750" indent="-285750">
              <a:buFont typeface="Arial"/>
              <a:buChar char="•"/>
            </a:pPr>
            <a:endParaRPr lang="en-US" dirty="0" smtClean="0"/>
          </a:p>
          <a:p>
            <a:pPr marL="285750" indent="-285750">
              <a:buFont typeface="Arial"/>
              <a:buChar char="•"/>
            </a:pPr>
            <a:r>
              <a:rPr lang="en-US" dirty="0" smtClean="0"/>
              <a:t>Videography</a:t>
            </a:r>
          </a:p>
          <a:p>
            <a:pPr marL="285750" indent="-285750">
              <a:buFont typeface="Arial"/>
              <a:buChar char="•"/>
            </a:pPr>
            <a:r>
              <a:rPr lang="en-US" dirty="0" smtClean="0"/>
              <a:t>Photography</a:t>
            </a:r>
          </a:p>
          <a:p>
            <a:pPr marL="285750" indent="-285750">
              <a:buFont typeface="Arial"/>
              <a:buChar char="•"/>
            </a:pPr>
            <a:r>
              <a:rPr lang="en-US" dirty="0" smtClean="0"/>
              <a:t>Deadlines</a:t>
            </a:r>
          </a:p>
          <a:p>
            <a:pPr marL="285750" indent="-285750">
              <a:buFont typeface="Arial"/>
              <a:buChar char="•"/>
            </a:pPr>
            <a:r>
              <a:rPr lang="en-US" dirty="0" smtClean="0"/>
              <a:t>Collaboration </a:t>
            </a:r>
          </a:p>
          <a:p>
            <a:pPr marL="285750" indent="-285750">
              <a:buFont typeface="Arial"/>
              <a:buChar char="•"/>
            </a:pPr>
            <a:r>
              <a:rPr lang="en-US" dirty="0" smtClean="0"/>
              <a:t>Inter-personal relations management </a:t>
            </a:r>
          </a:p>
          <a:p>
            <a:pPr marL="285750" indent="-285750">
              <a:buFont typeface="Arial"/>
              <a:buChar char="•"/>
            </a:pPr>
            <a:r>
              <a:rPr lang="en-US" dirty="0" smtClean="0"/>
              <a:t>Design </a:t>
            </a:r>
          </a:p>
          <a:p>
            <a:pPr marL="285750" indent="-285750">
              <a:buFont typeface="Arial"/>
              <a:buChar char="•"/>
            </a:pPr>
            <a:r>
              <a:rPr lang="en-US" dirty="0" smtClean="0"/>
              <a:t>Planning</a:t>
            </a:r>
          </a:p>
          <a:p>
            <a:pPr marL="285750" indent="-285750">
              <a:buFont typeface="Arial"/>
              <a:buChar char="•"/>
            </a:pPr>
            <a:r>
              <a:rPr lang="en-US" dirty="0" smtClean="0"/>
              <a:t>Writing </a:t>
            </a:r>
          </a:p>
          <a:p>
            <a:pPr marL="285750" indent="-285750">
              <a:buFont typeface="Arial"/>
              <a:buChar char="•"/>
            </a:pPr>
            <a:r>
              <a:rPr lang="en-US" dirty="0" smtClean="0"/>
              <a:t>Editing </a:t>
            </a:r>
          </a:p>
          <a:p>
            <a:pPr marL="285750" indent="-285750">
              <a:buFont typeface="Arial"/>
              <a:buChar char="•"/>
            </a:pPr>
            <a:r>
              <a:rPr lang="en-US" dirty="0" smtClean="0"/>
              <a:t>Project-management </a:t>
            </a:r>
          </a:p>
          <a:p>
            <a:pPr marL="285750" indent="-285750">
              <a:buFont typeface="Arial"/>
              <a:buChar char="•"/>
            </a:pPr>
            <a:r>
              <a:rPr lang="en-US" dirty="0" smtClean="0"/>
              <a:t>Printing </a:t>
            </a:r>
          </a:p>
          <a:p>
            <a:pPr marL="285750" indent="-285750">
              <a:buFont typeface="Arial"/>
              <a:buChar char="•"/>
            </a:pPr>
            <a:r>
              <a:rPr lang="en-US" dirty="0" smtClean="0"/>
              <a:t>Budgeting </a:t>
            </a:r>
          </a:p>
          <a:p>
            <a:pPr marL="285750" indent="-285750">
              <a:buFont typeface="Arial"/>
              <a:buChar char="•"/>
            </a:pPr>
            <a:r>
              <a:rPr lang="en-US" dirty="0" smtClean="0"/>
              <a:t>Formatting </a:t>
            </a:r>
          </a:p>
          <a:p>
            <a:pPr marL="285750" indent="-285750">
              <a:buFont typeface="Arial"/>
              <a:buChar char="•"/>
            </a:pPr>
            <a:endParaRPr lang="en-US" dirty="0"/>
          </a:p>
          <a:p>
            <a:r>
              <a:rPr lang="en-US" dirty="0" smtClean="0"/>
              <a:t>Students are judged by more complex outputs over a longer period of time. </a:t>
            </a:r>
          </a:p>
          <a:p>
            <a:endParaRPr lang="en-US" dirty="0"/>
          </a:p>
          <a:p>
            <a:r>
              <a:rPr lang="en-US" dirty="0" smtClean="0"/>
              <a:t> </a:t>
            </a:r>
            <a:endParaRPr lang="en-US" sz="1600" dirty="0"/>
          </a:p>
        </p:txBody>
      </p:sp>
    </p:spTree>
    <p:extLst>
      <p:ext uri="{BB962C8B-B14F-4D97-AF65-F5344CB8AC3E}">
        <p14:creationId xmlns:p14="http://schemas.microsoft.com/office/powerpoint/2010/main" val="13205383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4384</TotalTime>
  <Words>2289</Words>
  <Application>Microsoft Macintosh PowerPoint</Application>
  <PresentationFormat>On-screen Show (4:3)</PresentationFormat>
  <Paragraphs>360</Paragraphs>
  <Slides>60</Slides>
  <Notes>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60</vt:i4>
      </vt:variant>
    </vt:vector>
  </HeadingPairs>
  <TitlesOfParts>
    <vt:vector size="71" baseType="lpstr">
      <vt:lpstr>Calibri</vt:lpstr>
      <vt:lpstr>Gadugi</vt:lpstr>
      <vt:lpstr>Helvetica</vt:lpstr>
      <vt:lpstr>Mangal</vt:lpstr>
      <vt:lpstr>Roboto Light</vt:lpstr>
      <vt:lpstr>Roboto Medium</vt:lpstr>
      <vt:lpstr>Times</vt:lpstr>
      <vt:lpstr>Times New Roman</vt:lpstr>
      <vt:lpstr>Wingdings</vt:lpstr>
      <vt:lpstr>Arial</vt:lpstr>
      <vt:lpstr>Office Theme</vt:lpstr>
      <vt:lpstr>PowerPoint Presentation</vt:lpstr>
      <vt:lpstr>Key questions</vt:lpstr>
      <vt:lpstr>PowerPoint Presentation</vt:lpstr>
      <vt:lpstr>A Grade 3 child at Somerset House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Case Study</vt:lpstr>
      <vt:lpstr>PowerPoint Presentation</vt:lpstr>
      <vt:lpstr>PowerPoint Presentation</vt:lpstr>
      <vt:lpstr>Disposition towards learning…</vt:lpstr>
      <vt:lpstr>Questions to ask ourselves:</vt:lpstr>
      <vt:lpstr>PowerPoint Presentation</vt:lpstr>
      <vt:lpstr>PowerPoint Presentation</vt:lpstr>
      <vt:lpstr>Maths TIMSS 2015 – Grade 5</vt:lpstr>
      <vt:lpstr>Nationally representative statistics</vt:lpstr>
      <vt:lpstr>Do we have a shared future?</vt:lpstr>
      <vt:lpstr>#SchoolFeesMustFall ?</vt:lpstr>
      <vt:lpstr>PowerPoint Presentation</vt:lpstr>
      <vt:lpstr>Conclusions</vt:lpstr>
      <vt:lpstr>PowerPoint Presentation</vt:lpstr>
      <vt:lpstr>PowerPoint Presentation</vt:lpstr>
      <vt:lpstr>PowerPoint Presentation</vt:lpstr>
      <vt:lpstr>PowerPoint Presentation</vt:lpstr>
      <vt:lpstr>Integrity, Respect, Determination, Unselfish, Team Spirit</vt:lpstr>
      <vt:lpstr>The world is changing</vt:lpstr>
      <vt:lpstr>Integrity, Respect, Determination, Unselfish, Team Spirit</vt:lpstr>
      <vt:lpstr>What about…</vt:lpstr>
      <vt:lpstr>Questions for reflection…</vt:lpstr>
      <vt:lpstr>Questions for reflection…</vt:lpstr>
      <vt:lpstr>Some empirical questions to ask about your school:</vt:lpstr>
      <vt:lpstr>PowerPoint Presentation</vt:lpstr>
      <vt:lpstr>Questions about me and my teaching</vt:lpstr>
      <vt:lpstr>PowerPoint Presentation</vt:lpstr>
      <vt:lpstr>PowerPoint Presentation</vt:lpstr>
      <vt:lpstr>Further links  </vt:lpstr>
      <vt:lpstr>PowerPoint Presentation</vt:lpstr>
      <vt:lpstr>Resources</vt:lpstr>
      <vt:lpstr>PowerPoint Presentation</vt:lpstr>
      <vt:lpstr>PowerPoint Presentation</vt:lpstr>
      <vt:lpstr>Waking up with Mixed reality…</vt:lpstr>
      <vt:lpstr>Bloom’s Taxonomy: Cognitive</vt:lpstr>
      <vt:lpstr>Expectations for Learning are Changing</vt:lpstr>
      <vt:lpstr>PowerPoint Presentation</vt:lpstr>
      <vt:lpstr>IEB NSC Physics P1 2015</vt:lpstr>
      <vt:lpstr>PowerPoint Presentation</vt:lpstr>
      <vt:lpstr>Expectations for Learning are Changing</vt:lpstr>
      <vt:lpstr>PowerPoint Presentation</vt:lpstr>
      <vt:lpstr>Bloom’s 3 psychological domains</vt:lpstr>
      <vt:lpstr>PowerPoint Presentation</vt:lpstr>
      <vt:lpstr>PowerPoint Presentation</vt:lpstr>
      <vt:lpstr>New research: Grit</vt:lpstr>
      <vt:lpstr>Esther Wojcicki – Palo Alto High School’s journalism program</vt:lpstr>
    </vt:vector>
  </TitlesOfParts>
  <Company/>
  <LinksUpToDate>false</LinksUpToDate>
  <SharedDoc>false</SharedDoc>
  <HyperlinksChanged>false</HyperlinksChanged>
  <AppVersion>15.0038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dc:creator>
  <cp:lastModifiedBy>Nic Spaull</cp:lastModifiedBy>
  <cp:revision>77</cp:revision>
  <dcterms:created xsi:type="dcterms:W3CDTF">2017-03-09T10:20:47Z</dcterms:created>
  <dcterms:modified xsi:type="dcterms:W3CDTF">2019-01-22T15:46:54Z</dcterms:modified>
</cp:coreProperties>
</file>