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jpg" ContentType="image/jpeg"/>
  <Default Extension="rels" ContentType="application/vnd.openxmlformats-package.relationships+xml"/>
  <Default Extension="gif" ContentType="image/gif"/>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4"/>
  </p:notesMasterIdLst>
  <p:sldIdLst>
    <p:sldId id="256" r:id="rId2"/>
    <p:sldId id="276" r:id="rId3"/>
    <p:sldId id="277" r:id="rId4"/>
    <p:sldId id="306" r:id="rId5"/>
    <p:sldId id="259" r:id="rId6"/>
    <p:sldId id="285" r:id="rId7"/>
    <p:sldId id="266" r:id="rId8"/>
    <p:sldId id="310" r:id="rId9"/>
    <p:sldId id="307" r:id="rId10"/>
    <p:sldId id="308" r:id="rId11"/>
    <p:sldId id="279" r:id="rId12"/>
    <p:sldId id="280" r:id="rId13"/>
    <p:sldId id="281" r:id="rId14"/>
    <p:sldId id="282" r:id="rId15"/>
    <p:sldId id="283" r:id="rId16"/>
    <p:sldId id="312" r:id="rId17"/>
    <p:sldId id="284" r:id="rId18"/>
    <p:sldId id="268" r:id="rId19"/>
    <p:sldId id="269" r:id="rId20"/>
    <p:sldId id="270" r:id="rId21"/>
    <p:sldId id="300" r:id="rId22"/>
    <p:sldId id="301" r:id="rId23"/>
    <p:sldId id="313" r:id="rId24"/>
    <p:sldId id="314" r:id="rId25"/>
    <p:sldId id="315" r:id="rId26"/>
    <p:sldId id="316" r:id="rId27"/>
    <p:sldId id="317" r:id="rId28"/>
    <p:sldId id="318" r:id="rId29"/>
    <p:sldId id="319" r:id="rId30"/>
    <p:sldId id="271" r:id="rId31"/>
    <p:sldId id="297" r:id="rId32"/>
    <p:sldId id="272" r:id="rId33"/>
    <p:sldId id="273" r:id="rId34"/>
    <p:sldId id="295" r:id="rId35"/>
    <p:sldId id="296" r:id="rId36"/>
    <p:sldId id="261" r:id="rId37"/>
    <p:sldId id="260" r:id="rId38"/>
    <p:sldId id="262" r:id="rId39"/>
    <p:sldId id="265" r:id="rId40"/>
    <p:sldId id="298" r:id="rId41"/>
    <p:sldId id="299" r:id="rId42"/>
    <p:sldId id="286" r:id="rId43"/>
    <p:sldId id="287" r:id="rId44"/>
    <p:sldId id="288" r:id="rId45"/>
    <p:sldId id="289" r:id="rId46"/>
    <p:sldId id="267" r:id="rId47"/>
    <p:sldId id="320" r:id="rId48"/>
    <p:sldId id="321" r:id="rId49"/>
    <p:sldId id="293" r:id="rId50"/>
    <p:sldId id="302" r:id="rId51"/>
    <p:sldId id="309" r:id="rId52"/>
    <p:sldId id="304"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7A69"/>
    <a:srgbClr val="C780FF"/>
    <a:srgbClr val="575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84"/>
    <p:restoredTop sz="92582"/>
  </p:normalViewPr>
  <p:slideViewPr>
    <p:cSldViewPr snapToGrid="0" snapToObjects="1">
      <p:cViewPr>
        <p:scale>
          <a:sx n="99" d="100"/>
          <a:sy n="99" d="100"/>
        </p:scale>
        <p:origin x="144" y="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wabisaMakaluza\AppData\Local\Packages\Microsoft.Office.Desktop_8wekyb3d8bbwe\AC\INetCache\Content.Outlook\C66NCN7B\Baseline%20tables%20and%20figures.xlsx" TargetMode="External"/><Relationship Id="rId4" Type="http://schemas.openxmlformats.org/officeDocument/2006/relationships/chartUserShapes" Target="../drawings/drawing1.xml"/><Relationship Id="rId1" Type="http://schemas.microsoft.com/office/2011/relationships/chartStyle" Target="style1.xml"/><Relationship Id="rId2" Type="http://schemas.microsoft.com/office/2011/relationships/chartColorStyle" Target="colors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'TvC (2)'!$B$1</c:f>
              <c:strCache>
                <c:ptCount val="1"/>
                <c:pt idx="0">
                  <c:v>Treatment</c:v>
                </c:pt>
              </c:strCache>
            </c:strRef>
          </c:tx>
          <c:spPr>
            <a:solidFill>
              <a:srgbClr val="7030A0"/>
            </a:solidFill>
            <a:ln>
              <a:noFill/>
            </a:ln>
            <a:effectLst/>
          </c:spPr>
          <c:invertIfNegative val="0"/>
          <c:errBars>
            <c:errBarType val="both"/>
            <c:errValType val="cust"/>
            <c:noEndCap val="0"/>
            <c:plus>
              <c:numRef>
                <c:f>'TvC (2)'!$D$2:$D$7</c:f>
                <c:numCache>
                  <c:formatCode>General</c:formatCode>
                  <c:ptCount val="6"/>
                  <c:pt idx="0">
                    <c:v>0.023588257</c:v>
                  </c:pt>
                  <c:pt idx="1">
                    <c:v>0.063221993</c:v>
                  </c:pt>
                  <c:pt idx="2">
                    <c:v>0.0430008285</c:v>
                  </c:pt>
                  <c:pt idx="3">
                    <c:v>0.089694927</c:v>
                  </c:pt>
                  <c:pt idx="4">
                    <c:v>0.0938845185</c:v>
                  </c:pt>
                  <c:pt idx="5">
                    <c:v>0.0973037585</c:v>
                  </c:pt>
                </c:numCache>
              </c:numRef>
            </c:plus>
            <c:minus>
              <c:numRef>
                <c:f>'TvC (2)'!$D$2:$D$7</c:f>
                <c:numCache>
                  <c:formatCode>General</c:formatCode>
                  <c:ptCount val="6"/>
                  <c:pt idx="0">
                    <c:v>0.023588257</c:v>
                  </c:pt>
                  <c:pt idx="1">
                    <c:v>0.063221993</c:v>
                  </c:pt>
                  <c:pt idx="2">
                    <c:v>0.0430008285</c:v>
                  </c:pt>
                  <c:pt idx="3">
                    <c:v>0.089694927</c:v>
                  </c:pt>
                  <c:pt idx="4">
                    <c:v>0.0938845185</c:v>
                  </c:pt>
                  <c:pt idx="5">
                    <c:v>0.0973037585</c:v>
                  </c:pt>
                </c:numCache>
              </c:numRef>
            </c:minus>
            <c:spPr>
              <a:noFill/>
              <a:ln w="28575" cap="flat" cmpd="sng" algn="ctr">
                <a:solidFill>
                  <a:schemeClr val="tx1"/>
                </a:solidFill>
                <a:round/>
              </a:ln>
              <a:effectLst/>
            </c:spPr>
          </c:errBars>
          <c:cat>
            <c:strRef>
              <c:f>'TvC (2)'!$A$2:$A$7</c:f>
              <c:strCache>
                <c:ptCount val="6"/>
                <c:pt idx="0">
                  <c:v>Productive listening comprehension</c:v>
                </c:pt>
                <c:pt idx="1">
                  <c:v>Receptive vocabulary</c:v>
                </c:pt>
                <c:pt idx="2">
                  <c:v>Letter sounds</c:v>
                </c:pt>
                <c:pt idx="3">
                  <c:v>CVCV words</c:v>
                </c:pt>
                <c:pt idx="4">
                  <c:v>Connected text</c:v>
                </c:pt>
                <c:pt idx="5">
                  <c:v>Reading comprehension</c:v>
                </c:pt>
              </c:strCache>
            </c:strRef>
          </c:cat>
          <c:val>
            <c:numRef>
              <c:f>'TvC (2)'!$B$2:$B$7</c:f>
              <c:numCache>
                <c:formatCode>0%</c:formatCode>
                <c:ptCount val="6"/>
                <c:pt idx="0">
                  <c:v>0.085</c:v>
                </c:pt>
                <c:pt idx="1">
                  <c:v>0.2140468</c:v>
                </c:pt>
                <c:pt idx="2">
                  <c:v>0.3466667</c:v>
                </c:pt>
                <c:pt idx="3">
                  <c:v>0.4233333</c:v>
                </c:pt>
                <c:pt idx="4">
                  <c:v>0.4766667</c:v>
                </c:pt>
                <c:pt idx="5">
                  <c:v>0.4966667</c:v>
                </c:pt>
              </c:numCache>
            </c:numRef>
          </c:val>
          <c:extLst xmlns:c16r2="http://schemas.microsoft.com/office/drawing/2015/06/chart">
            <c:ext xmlns:c16="http://schemas.microsoft.com/office/drawing/2014/chart" uri="{C3380CC4-5D6E-409C-BE32-E72D297353CC}">
              <c16:uniqueId val="{00000000-E7EB-409F-950E-8E7AD099E46D}"/>
            </c:ext>
          </c:extLst>
        </c:ser>
        <c:ser>
          <c:idx val="1"/>
          <c:order val="1"/>
          <c:tx>
            <c:strRef>
              <c:f>'TvC (2)'!$C$1</c:f>
              <c:strCache>
                <c:ptCount val="1"/>
                <c:pt idx="0">
                  <c:v>Control</c:v>
                </c:pt>
              </c:strCache>
            </c:strRef>
          </c:tx>
          <c:spPr>
            <a:solidFill>
              <a:srgbClr val="FFFF00"/>
            </a:solidFill>
            <a:ln>
              <a:noFill/>
            </a:ln>
            <a:effectLst/>
          </c:spPr>
          <c:invertIfNegative val="0"/>
          <c:errBars>
            <c:errBarType val="both"/>
            <c:errValType val="cust"/>
            <c:noEndCap val="0"/>
            <c:plus>
              <c:numRef>
                <c:f>'TvC (2)'!$E$2:$E$7</c:f>
                <c:numCache>
                  <c:formatCode>General</c:formatCode>
                  <c:ptCount val="6"/>
                  <c:pt idx="0">
                    <c:v>0.0276183385</c:v>
                  </c:pt>
                  <c:pt idx="1">
                    <c:v>0.0530053775</c:v>
                  </c:pt>
                  <c:pt idx="2">
                    <c:v>0.058378615</c:v>
                  </c:pt>
                  <c:pt idx="3">
                    <c:v>0.1085598475</c:v>
                  </c:pt>
                  <c:pt idx="4">
                    <c:v>0.1102158885</c:v>
                  </c:pt>
                  <c:pt idx="5">
                    <c:v>0.1112265275</c:v>
                  </c:pt>
                </c:numCache>
              </c:numRef>
            </c:plus>
            <c:minus>
              <c:numRef>
                <c:f>'TvC (2)'!$E$2:$E$7</c:f>
                <c:numCache>
                  <c:formatCode>General</c:formatCode>
                  <c:ptCount val="6"/>
                  <c:pt idx="0">
                    <c:v>0.0276183385</c:v>
                  </c:pt>
                  <c:pt idx="1">
                    <c:v>0.0530053775</c:v>
                  </c:pt>
                  <c:pt idx="2">
                    <c:v>0.058378615</c:v>
                  </c:pt>
                  <c:pt idx="3">
                    <c:v>0.1085598475</c:v>
                  </c:pt>
                  <c:pt idx="4">
                    <c:v>0.1102158885</c:v>
                  </c:pt>
                  <c:pt idx="5">
                    <c:v>0.1112265275</c:v>
                  </c:pt>
                </c:numCache>
              </c:numRef>
            </c:minus>
            <c:spPr>
              <a:noFill/>
              <a:ln w="28575" cap="flat" cmpd="sng" algn="ctr">
                <a:solidFill>
                  <a:schemeClr val="tx1"/>
                </a:solidFill>
                <a:round/>
              </a:ln>
              <a:effectLst/>
            </c:spPr>
          </c:errBars>
          <c:cat>
            <c:strRef>
              <c:f>'TvC (2)'!$A$2:$A$7</c:f>
              <c:strCache>
                <c:ptCount val="6"/>
                <c:pt idx="0">
                  <c:v>Productive listening comprehension</c:v>
                </c:pt>
                <c:pt idx="1">
                  <c:v>Receptive vocabulary</c:v>
                </c:pt>
                <c:pt idx="2">
                  <c:v>Letter sounds</c:v>
                </c:pt>
                <c:pt idx="3">
                  <c:v>CVCV words</c:v>
                </c:pt>
                <c:pt idx="4">
                  <c:v>Connected text</c:v>
                </c:pt>
                <c:pt idx="5">
                  <c:v>Reading comprehension</c:v>
                </c:pt>
              </c:strCache>
            </c:strRef>
          </c:cat>
          <c:val>
            <c:numRef>
              <c:f>'TvC (2)'!$C$2:$C$7</c:f>
              <c:numCache>
                <c:formatCode>0%</c:formatCode>
                <c:ptCount val="6"/>
                <c:pt idx="0">
                  <c:v>0.0741379</c:v>
                </c:pt>
                <c:pt idx="1">
                  <c:v>0.1344828</c:v>
                </c:pt>
                <c:pt idx="2">
                  <c:v>0.2948276</c:v>
                </c:pt>
                <c:pt idx="3">
                  <c:v>0.462069</c:v>
                </c:pt>
                <c:pt idx="4">
                  <c:v>0.4068966</c:v>
                </c:pt>
                <c:pt idx="5">
                  <c:v>0.4310345</c:v>
                </c:pt>
              </c:numCache>
            </c:numRef>
          </c:val>
          <c:extLst xmlns:c16r2="http://schemas.microsoft.com/office/drawing/2015/06/chart">
            <c:ext xmlns:c16="http://schemas.microsoft.com/office/drawing/2014/chart" uri="{C3380CC4-5D6E-409C-BE32-E72D297353CC}">
              <c16:uniqueId val="{00000001-E7EB-409F-950E-8E7AD099E46D}"/>
            </c:ext>
          </c:extLst>
        </c:ser>
        <c:dLbls>
          <c:showLegendKey val="0"/>
          <c:showVal val="0"/>
          <c:showCatName val="0"/>
          <c:showSerName val="0"/>
          <c:showPercent val="0"/>
          <c:showBubbleSize val="0"/>
        </c:dLbls>
        <c:gapWidth val="182"/>
        <c:axId val="321011424"/>
        <c:axId val="321044848"/>
      </c:barChart>
      <c:catAx>
        <c:axId val="32101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1044848"/>
        <c:crosses val="autoZero"/>
        <c:auto val="1"/>
        <c:lblAlgn val="ctr"/>
        <c:lblOffset val="100"/>
        <c:noMultiLvlLbl val="0"/>
      </c:catAx>
      <c:valAx>
        <c:axId val="321044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Percent of learners scoring zero</a:t>
                </a:r>
              </a:p>
            </c:rich>
          </c:tx>
          <c:layout>
            <c:manualLayout>
              <c:xMode val="edge"/>
              <c:yMode val="edge"/>
              <c:x val="0.00838082467314784"/>
              <c:y val="0.0476054050601728"/>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1011424"/>
        <c:crosses val="autoZero"/>
        <c:crossBetween val="between"/>
      </c:valAx>
      <c:spPr>
        <a:solidFill>
          <a:schemeClr val="bg1">
            <a:lumMod val="95000"/>
          </a:schemeClr>
        </a:solid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0.5145</cdr:x>
      <cdr:y>0.06038</cdr:y>
    </cdr:from>
    <cdr:to>
      <cdr:x>0.64149</cdr:x>
      <cdr:y>0.18964</cdr:y>
    </cdr:to>
    <cdr:sp macro="" textlink="">
      <cdr:nvSpPr>
        <cdr:cNvPr id="7" name="TextBox 6">
          <a:extLst xmlns:a="http://schemas.openxmlformats.org/drawingml/2006/main">
            <a:ext uri="{FF2B5EF4-FFF2-40B4-BE49-F238E27FC236}">
              <a16:creationId xmlns="" xmlns:a16="http://schemas.microsoft.com/office/drawing/2014/main" id="{96D7AEFA-0515-41E0-8A5F-8576535E59C5}"/>
            </a:ext>
          </a:extLst>
        </cdr:cNvPr>
        <cdr:cNvSpPr txBox="1"/>
      </cdr:nvSpPr>
      <cdr:spPr>
        <a:xfrm xmlns:a="http://schemas.openxmlformats.org/drawingml/2006/main">
          <a:off x="3884521" y="199044"/>
          <a:ext cx="958789" cy="4261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A"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77335-E03C-8D44-900B-2D4D716A9AFE}" type="datetimeFigureOut">
              <a:rPr lang="en-US" smtClean="0"/>
              <a:t>3/7/19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F00E7-1DAF-7747-93EA-840F1ED9E759}" type="slidenum">
              <a:rPr lang="en-US" smtClean="0"/>
              <a:t>‹#›</a:t>
            </a:fld>
            <a:endParaRPr lang="en-US"/>
          </a:p>
        </p:txBody>
      </p:sp>
    </p:spTree>
    <p:extLst>
      <p:ext uri="{BB962C8B-B14F-4D97-AF65-F5344CB8AC3E}">
        <p14:creationId xmlns:p14="http://schemas.microsoft.com/office/powerpoint/2010/main" val="1973009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The point here is that we will look not</a:t>
            </a:r>
            <a:r>
              <a:rPr lang="en-ZA" baseline="0" dirty="0" smtClean="0"/>
              <a:t> only at impact but also at cost-effectiveness. The cost estimates are shown in relation to overall education spending per learner. While 7-8% of overall spending makes our most expensive intervention sound affordable especially if it substantially shifts learning. However, since about 90% of spending goes to salaries, the cost of this intervention is about 70-80% of existing non-personnel spending. In this light, it may be more expensive. Alternatively, it may need to be implemented through re-arranging the salary bill. The final point to make is that “scaling up” is not necessarily an all-or-nothing process. For a provincial department to target the programme to 100 schools, for example, would only cost about R8million, and this could easily be secured.</a:t>
            </a:r>
            <a:endParaRPr lang="en-ZA" dirty="0"/>
          </a:p>
        </p:txBody>
      </p:sp>
      <p:sp>
        <p:nvSpPr>
          <p:cNvPr id="4" name="Slide Number Placeholder 3"/>
          <p:cNvSpPr>
            <a:spLocks noGrp="1"/>
          </p:cNvSpPr>
          <p:nvPr>
            <p:ph type="sldNum" sz="quarter" idx="10"/>
          </p:nvPr>
        </p:nvSpPr>
        <p:spPr/>
        <p:txBody>
          <a:bodyPr/>
          <a:lstStyle/>
          <a:p>
            <a:fld id="{A1D32B0F-6D80-4DB3-B184-362820428645}" type="slidenum">
              <a:rPr lang="en-US" smtClean="0"/>
              <a:pPr/>
              <a:t>32</a:t>
            </a:fld>
            <a:endParaRPr lang="en-US"/>
          </a:p>
        </p:txBody>
      </p:sp>
    </p:spTree>
    <p:extLst>
      <p:ext uri="{BB962C8B-B14F-4D97-AF65-F5344CB8AC3E}">
        <p14:creationId xmlns:p14="http://schemas.microsoft.com/office/powerpoint/2010/main" val="2019235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This is the</a:t>
            </a:r>
            <a:r>
              <a:rPr lang="en-ZA" baseline="0" dirty="0" smtClean="0"/>
              <a:t> main effect of the interventions on the composite reading score depicted graphically. The results here are derived from a regression model which predicts grade 2 performance by treatment group and several other covariates (learner age and gender, and school and community poverty measures). Each bar shows the estimated impact of treatment relative to the control group (e.g. 0.25 standard deviations for on-site coaching), the 90% confidence interval (the dark shaded part of each bar) and the 95% confidence interval (which includes the light shaded part of each bar). Clearly, the on-site coaching intervention (T2) is having the largest impact, and we can be both 90% and 95% sure that the true population impact is greater than zero. The other two interventions have positive effect estimates but we cannot rule out the possibility of a zero impact with even 90% certainty.</a:t>
            </a:r>
            <a:endParaRPr lang="en-ZA" dirty="0"/>
          </a:p>
        </p:txBody>
      </p:sp>
      <p:sp>
        <p:nvSpPr>
          <p:cNvPr id="4" name="Slide Number Placeholder 3"/>
          <p:cNvSpPr>
            <a:spLocks noGrp="1"/>
          </p:cNvSpPr>
          <p:nvPr>
            <p:ph type="sldNum" sz="quarter" idx="10"/>
          </p:nvPr>
        </p:nvSpPr>
        <p:spPr/>
        <p:txBody>
          <a:bodyPr/>
          <a:lstStyle/>
          <a:p>
            <a:fld id="{A1D32B0F-6D80-4DB3-B184-362820428645}" type="slidenum">
              <a:rPr lang="en-US" smtClean="0"/>
              <a:pPr/>
              <a:t>34</a:t>
            </a:fld>
            <a:endParaRPr lang="en-US"/>
          </a:p>
        </p:txBody>
      </p:sp>
    </p:spTree>
    <p:extLst>
      <p:ext uri="{BB962C8B-B14F-4D97-AF65-F5344CB8AC3E}">
        <p14:creationId xmlns:p14="http://schemas.microsoft.com/office/powerpoint/2010/main" val="639626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This is the same as above, except</a:t>
            </a:r>
            <a:r>
              <a:rPr lang="en-ZA" baseline="0" dirty="0" smtClean="0"/>
              <a:t> that those children repeating grade 1 were excluded from the calculation. The rationale for this is that the grade 2 class was receiving the intervention in Year 2, so those who were repeating grade 1 had only received half the treatment in effect. In line with this rationale, we see larger estimated effects on those who were in grade 2 in 2016. We can now also be 90% sure that the central training intervention had a positive impact.</a:t>
            </a:r>
            <a:endParaRPr lang="en-ZA" dirty="0"/>
          </a:p>
        </p:txBody>
      </p:sp>
      <p:sp>
        <p:nvSpPr>
          <p:cNvPr id="4" name="Slide Number Placeholder 3"/>
          <p:cNvSpPr>
            <a:spLocks noGrp="1"/>
          </p:cNvSpPr>
          <p:nvPr>
            <p:ph type="sldNum" sz="quarter" idx="10"/>
          </p:nvPr>
        </p:nvSpPr>
        <p:spPr/>
        <p:txBody>
          <a:bodyPr/>
          <a:lstStyle/>
          <a:p>
            <a:fld id="{A1D32B0F-6D80-4DB3-B184-362820428645}" type="slidenum">
              <a:rPr lang="en-US" smtClean="0"/>
              <a:pPr/>
              <a:t>35</a:t>
            </a:fld>
            <a:endParaRPr lang="en-US"/>
          </a:p>
        </p:txBody>
      </p:sp>
    </p:spTree>
    <p:extLst>
      <p:ext uri="{BB962C8B-B14F-4D97-AF65-F5344CB8AC3E}">
        <p14:creationId xmlns:p14="http://schemas.microsoft.com/office/powerpoint/2010/main" val="758998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b="1">
                <a:latin typeface="Helvetica" charset="0"/>
                <a:ea typeface="Helvetica" charset="0"/>
                <a:cs typeface="Helvetica"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Helvetica" charset="0"/>
                <a:ea typeface="Helvetica" charset="0"/>
                <a:cs typeface="Helvetica"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DB6274-6348-8841-903B-99F5A36104F0}" type="datetime1">
              <a:rPr lang="en-ZA" smtClean="0"/>
              <a:t>2019/03/07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88175"/>
            <a:ext cx="7886700" cy="976072"/>
          </a:xfrm>
        </p:spPr>
        <p:txBody>
          <a:bodyPr/>
          <a:lstStyle>
            <a:lvl1pPr>
              <a:defRPr b="1">
                <a:latin typeface="Helvetica" charset="0"/>
                <a:ea typeface="Helvetica" charset="0"/>
                <a:cs typeface="Helvetica" charset="0"/>
              </a:defRPr>
            </a:lvl1pPr>
          </a:lstStyle>
          <a:p>
            <a:r>
              <a:rPr lang="en-US" dirty="0" smtClean="0"/>
              <a:t>Click to edit Master title</a:t>
            </a:r>
            <a:endParaRPr lang="en-US" dirty="0"/>
          </a:p>
        </p:txBody>
      </p:sp>
      <p:sp>
        <p:nvSpPr>
          <p:cNvPr id="3" name="Content Placeholder 2"/>
          <p:cNvSpPr>
            <a:spLocks noGrp="1"/>
          </p:cNvSpPr>
          <p:nvPr>
            <p:ph idx="1"/>
          </p:nvPr>
        </p:nvSpPr>
        <p:spPr>
          <a:xfrm>
            <a:off x="628650" y="1543291"/>
            <a:ext cx="7886700" cy="4630383"/>
          </a:xfrm>
        </p:spPr>
        <p:txBody>
          <a:bodyPr/>
          <a:lstStyle>
            <a:lvl1pPr>
              <a:defRPr>
                <a:latin typeface="Helvetica" charset="0"/>
                <a:ea typeface="Helvetica" charset="0"/>
                <a:cs typeface="Helvetica" charset="0"/>
              </a:defRPr>
            </a:lvl1pPr>
            <a:lvl2pPr>
              <a:defRPr>
                <a:latin typeface="Helvetica" charset="0"/>
                <a:ea typeface="Helvetica" charset="0"/>
                <a:cs typeface="Helvetica" charset="0"/>
              </a:defRPr>
            </a:lvl2pPr>
            <a:lvl3pPr>
              <a:defRPr>
                <a:latin typeface="Helvetica" charset="0"/>
                <a:ea typeface="Helvetica" charset="0"/>
                <a:cs typeface="Helvetica" charset="0"/>
              </a:defRPr>
            </a:lvl3pPr>
            <a:lvl4pPr>
              <a:defRPr>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FB186D-032F-0645-A1E0-EC103D236F24}" type="datetime1">
              <a:rPr lang="en-ZA" smtClean="0"/>
              <a:t>2019/03/07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pic>
        <p:nvPicPr>
          <p:cNvPr id="7" name="Picture 21" descr="G:\CPTMAC2\UNIVERSITEIT STELLENBOSCH\US144F~1\pc templates\makup\leaf.gif"/>
          <p:cNvPicPr>
            <a:picLocks noChangeAspect="1" noChangeArrowheads="1"/>
          </p:cNvPicPr>
          <p:nvPr userDrawn="1"/>
        </p:nvPicPr>
        <p:blipFill>
          <a:blip r:embed="rId2" cstate="print"/>
          <a:srcRect/>
          <a:stretch>
            <a:fillRect/>
          </a:stretch>
        </p:blipFill>
        <p:spPr bwMode="auto">
          <a:xfrm>
            <a:off x="8267700" y="1126248"/>
            <a:ext cx="495300" cy="320675"/>
          </a:xfrm>
          <a:prstGeom prst="rect">
            <a:avLst/>
          </a:prstGeom>
          <a:noFill/>
        </p:spPr>
      </p:pic>
      <p:grpSp>
        <p:nvGrpSpPr>
          <p:cNvPr id="8" name="Group 31"/>
          <p:cNvGrpSpPr>
            <a:grpSpLocks/>
          </p:cNvGrpSpPr>
          <p:nvPr userDrawn="1"/>
        </p:nvGrpSpPr>
        <p:grpSpPr bwMode="auto">
          <a:xfrm>
            <a:off x="628650" y="-1149984"/>
            <a:ext cx="7296150" cy="2436570"/>
            <a:chOff x="768" y="3696"/>
            <a:chExt cx="4224" cy="2436570"/>
          </a:xfrm>
        </p:grpSpPr>
        <p:sp>
          <p:nvSpPr>
            <p:cNvPr id="9" name="Line 22"/>
            <p:cNvSpPr>
              <a:spLocks noChangeShapeType="1"/>
            </p:cNvSpPr>
            <p:nvPr userDrawn="1"/>
          </p:nvSpPr>
          <p:spPr bwMode="auto">
            <a:xfrm>
              <a:off x="768" y="2440266"/>
              <a:ext cx="4224" cy="0"/>
            </a:xfrm>
            <a:prstGeom prst="line">
              <a:avLst/>
            </a:prstGeom>
            <a:noFill/>
            <a:ln w="12700" cap="sq">
              <a:solidFill>
                <a:schemeClr val="bg1">
                  <a:lumMod val="85000"/>
                </a:schemeClr>
              </a:solidFill>
              <a:round/>
              <a:headEnd type="none" w="sm" len="sm"/>
              <a:tailEnd type="none" w="sm" len="sm"/>
            </a:ln>
            <a:effectLst/>
          </p:spPr>
          <p:txBody>
            <a:bodyPr/>
            <a:lstStyle/>
            <a:p>
              <a:endParaRPr lang="en-US"/>
            </a:p>
          </p:txBody>
        </p:sp>
        <p:sp>
          <p:nvSpPr>
            <p:cNvPr id="10" name="Rectangle 30"/>
            <p:cNvSpPr>
              <a:spLocks noChangeArrowheads="1"/>
            </p:cNvSpPr>
            <p:nvPr userDrawn="1"/>
          </p:nvSpPr>
          <p:spPr bwMode="auto">
            <a:xfrm>
              <a:off x="2688" y="3696"/>
              <a:ext cx="384" cy="240"/>
            </a:xfrm>
            <a:prstGeom prst="rect">
              <a:avLst/>
            </a:prstGeom>
            <a:solidFill>
              <a:srgbClr val="FFFFFF"/>
            </a:solidFill>
            <a:ln w="12700" cap="sq">
              <a:noFill/>
              <a:miter lim="800000"/>
              <a:headEnd type="none" w="sm" len="sm"/>
              <a:tailEnd type="none" w="sm" len="sm"/>
            </a:ln>
            <a:effectLst/>
          </p:spPr>
          <p:txBody>
            <a:bodyPr wrap="none" anchor="ctr"/>
            <a:lstStyle/>
            <a:p>
              <a:endParaRPr 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9CEAF-3393-B44C-8670-A421EECF03B3}" type="datetime1">
              <a:rPr lang="en-ZA" smtClean="0"/>
              <a:t>2019/03/07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DDF0A7-31D0-D440-905B-D17B1E22B37B}" type="datetime1">
              <a:rPr lang="en-ZA" smtClean="0"/>
              <a:t>2019/03/07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F74B32-6FC5-8E40-8E1F-4EDDD6B09260}" type="datetime1">
              <a:rPr lang="en-ZA" smtClean="0"/>
              <a:t>2019/03/07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FD718E3-F389-E44F-9515-A0019226A301}" type="datetime1">
              <a:rPr lang="en-ZA" smtClean="0"/>
              <a:t>2019/03/07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79DA5E-1760-7746-9532-B72AFB606F16}" type="datetime1">
              <a:rPr lang="en-ZA" smtClean="0"/>
              <a:t>2019/03/07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CE8103-DE14-FC49-A750-453F351E51EA}" type="datetime1">
              <a:rPr lang="en-ZA" smtClean="0"/>
              <a:t>2019/03/07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F3A643-41B2-A142-B751-AB555ED61247}" type="datetime1">
              <a:rPr lang="en-ZA" smtClean="0"/>
              <a:t>2019/03/07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FC44D-B708-DE4D-82B3-1666C2402BAA}" type="datetime1">
              <a:rPr lang="en-ZA" smtClean="0"/>
              <a:t>2019/03/07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243CEC-D923-F64B-B3D8-9FD77EC79043}" type="datetime1">
              <a:rPr lang="en-ZA" smtClean="0"/>
              <a:t>2019/03/07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6B1A57-855D-1F4E-90B2-6CE4247636DE}" type="datetime1">
              <a:rPr lang="en-ZA" smtClean="0"/>
              <a:t>2019/03/07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C720B-8024-ED4E-9E10-37C20D8D564E}" type="slidenum">
              <a:rPr lang="en-US" smtClean="0"/>
              <a:t>‹#›</a:t>
            </a:fld>
            <a:endParaRPr lang="en-US"/>
          </a:p>
        </p:txBody>
      </p:sp>
    </p:spTree>
    <p:extLst>
      <p:ext uri="{BB962C8B-B14F-4D97-AF65-F5344CB8AC3E}">
        <p14:creationId xmlns:p14="http://schemas.microsoft.com/office/powerpoint/2010/main" val="1193034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gif"/><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hyperlink" Target="https://www.autodeskresearch.com/publications/samestat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 Id="rId3" Type="http://schemas.openxmlformats.org/officeDocument/2006/relationships/image" Target="../media/image8.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ajol.info/index.php/saje/article/viewFile/152705/142295" TargetMode="Externa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hyperlink" Target="https://www.ajol.info/index.php/saje/article/viewFile/152705/142295"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8.emf"/><Relationship Id="rId5" Type="http://schemas.openxmlformats.org/officeDocument/2006/relationships/image" Target="../media/image29.emf"/><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31.emf"/><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32.png"/><Relationship Id="rId6" Type="http://schemas.microsoft.com/office/2007/relationships/hdphoto" Target="../media/hdphoto1.wdp"/><Relationship Id="rId7"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5.tiff"/><Relationship Id="rId4" Type="http://schemas.openxmlformats.org/officeDocument/2006/relationships/image" Target="../media/image36.jpeg"/><Relationship Id="rId5" Type="http://schemas.microsoft.com/office/2007/relationships/hdphoto" Target="../media/hdphoto3.wdp"/><Relationship Id="rId1" Type="http://schemas.openxmlformats.org/officeDocument/2006/relationships/slideLayout" Target="../slideLayouts/slideLayout6.xml"/><Relationship Id="rId2"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7.gif"/><Relationship Id="rId4" Type="http://schemas.openxmlformats.org/officeDocument/2006/relationships/image" Target="../media/image38.png"/><Relationship Id="rId5"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 Id="rId3"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tif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tif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 Id="rId3" Type="http://schemas.openxmlformats.org/officeDocument/2006/relationships/image" Target="../media/image47.tif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 Id="rId3" Type="http://schemas.openxmlformats.org/officeDocument/2006/relationships/image" Target="../media/image47.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47.tif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tif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hyperlink" Target="mailto:NicholasSpaull@gmail.com" TargetMode="External"/><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jpg"/><Relationship Id="rId1" Type="http://schemas.openxmlformats.org/officeDocument/2006/relationships/slideLayout" Target="../slideLayouts/slideLayout2.xml"/><Relationship Id="rId2" Type="http://schemas.openxmlformats.org/officeDocument/2006/relationships/image" Target="../media/image5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tif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 Id="rId3"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628927"/>
            <a:ext cx="7772400" cy="1008063"/>
          </a:xfrm>
        </p:spPr>
        <p:txBody>
          <a:bodyPr>
            <a:normAutofit fontScale="90000"/>
          </a:bodyPr>
          <a:lstStyle/>
          <a:p>
            <a:r>
              <a:rPr lang="en-US" sz="2200" b="0" dirty="0" smtClean="0">
                <a:latin typeface="Helvetica" charset="0"/>
                <a:ea typeface="Helvetica" charset="0"/>
                <a:cs typeface="Helvetica" charset="0"/>
              </a:rPr>
              <a:t>Guest lecture</a:t>
            </a:r>
            <a:r>
              <a:rPr lang="en-US" sz="4800" b="1" dirty="0" smtClean="0">
                <a:latin typeface="Helvetica" charset="0"/>
                <a:ea typeface="Helvetica" charset="0"/>
                <a:cs typeface="Helvetica" charset="0"/>
              </a:rPr>
              <a:t/>
            </a:r>
            <a:br>
              <a:rPr lang="en-US" sz="4800" b="1" dirty="0" smtClean="0">
                <a:latin typeface="Helvetica" charset="0"/>
                <a:ea typeface="Helvetica" charset="0"/>
                <a:cs typeface="Helvetica" charset="0"/>
              </a:rPr>
            </a:br>
            <a:r>
              <a:rPr lang="en-US" sz="2700" b="1" dirty="0" smtClean="0">
                <a:latin typeface="Helvetica" charset="0"/>
                <a:ea typeface="Helvetica" charset="0"/>
                <a:cs typeface="Helvetica" charset="0"/>
              </a:rPr>
              <a:t>How do you know the curriculum made a difference? </a:t>
            </a:r>
            <a:br>
              <a:rPr lang="en-US" sz="2700" b="1" dirty="0" smtClean="0">
                <a:latin typeface="Helvetica" charset="0"/>
                <a:ea typeface="Helvetica" charset="0"/>
                <a:cs typeface="Helvetica" charset="0"/>
              </a:rPr>
            </a:br>
            <a:r>
              <a:rPr lang="en-US" sz="2700" b="0" i="1" dirty="0" smtClean="0">
                <a:latin typeface="Helvetica" charset="0"/>
                <a:ea typeface="Helvetica" charset="0"/>
                <a:cs typeface="Helvetica" charset="0"/>
              </a:rPr>
              <a:t>A brief look at evaluation</a:t>
            </a:r>
            <a:endParaRPr lang="en-US" sz="2700" b="0" i="1" dirty="0">
              <a:latin typeface="Helvetica" charset="0"/>
              <a:ea typeface="Helvetica" charset="0"/>
              <a:cs typeface="Helvetica" charset="0"/>
            </a:endParaRPr>
          </a:p>
        </p:txBody>
      </p:sp>
      <p:sp>
        <p:nvSpPr>
          <p:cNvPr id="3" name="Subtitle 2"/>
          <p:cNvSpPr>
            <a:spLocks noGrp="1"/>
          </p:cNvSpPr>
          <p:nvPr>
            <p:ph type="subTitle" idx="1"/>
          </p:nvPr>
        </p:nvSpPr>
        <p:spPr>
          <a:xfrm>
            <a:off x="1152536" y="4823470"/>
            <a:ext cx="6858000" cy="931219"/>
          </a:xfrm>
        </p:spPr>
        <p:txBody>
          <a:bodyPr>
            <a:normAutofit lnSpcReduction="10000"/>
          </a:bodyPr>
          <a:lstStyle/>
          <a:p>
            <a:pPr algn="l"/>
            <a:r>
              <a:rPr lang="en-US" sz="1600" b="1" dirty="0" smtClean="0"/>
              <a:t>Nic Spaull</a:t>
            </a:r>
          </a:p>
          <a:p>
            <a:pPr algn="l"/>
            <a:r>
              <a:rPr lang="en-US" sz="1600" dirty="0" smtClean="0"/>
              <a:t>PGCE Curriculum: Guest Lecture</a:t>
            </a:r>
            <a:endParaRPr lang="en-US" sz="1600" dirty="0" smtClean="0"/>
          </a:p>
          <a:p>
            <a:pPr algn="l"/>
            <a:r>
              <a:rPr lang="en-US" sz="1600" dirty="0" smtClean="0"/>
              <a:t>7 March 2019</a:t>
            </a:r>
            <a:endParaRPr lang="en-US" sz="1600" dirty="0"/>
          </a:p>
        </p:txBody>
      </p:sp>
      <p:grpSp>
        <p:nvGrpSpPr>
          <p:cNvPr id="4" name="Group 31"/>
          <p:cNvGrpSpPr>
            <a:grpSpLocks/>
          </p:cNvGrpSpPr>
          <p:nvPr/>
        </p:nvGrpSpPr>
        <p:grpSpPr bwMode="auto">
          <a:xfrm>
            <a:off x="1219200" y="5867400"/>
            <a:ext cx="6705600" cy="381000"/>
            <a:chOff x="780" y="3696"/>
            <a:chExt cx="4224" cy="240"/>
          </a:xfrm>
        </p:grpSpPr>
        <p:sp>
          <p:nvSpPr>
            <p:cNvPr id="5" name="Line 22"/>
            <p:cNvSpPr>
              <a:spLocks noChangeShapeType="1"/>
            </p:cNvSpPr>
            <p:nvPr userDrawn="1"/>
          </p:nvSpPr>
          <p:spPr bwMode="auto">
            <a:xfrm>
              <a:off x="780" y="3827"/>
              <a:ext cx="4224" cy="0"/>
            </a:xfrm>
            <a:prstGeom prst="line">
              <a:avLst/>
            </a:prstGeom>
            <a:noFill/>
            <a:ln w="12700" cap="sq">
              <a:solidFill>
                <a:schemeClr val="bg1">
                  <a:lumMod val="85000"/>
                </a:schemeClr>
              </a:solidFill>
              <a:round/>
              <a:headEnd type="none" w="sm" len="sm"/>
              <a:tailEnd type="none" w="sm" len="sm"/>
            </a:ln>
            <a:effectLst/>
          </p:spPr>
          <p:txBody>
            <a:bodyPr/>
            <a:lstStyle/>
            <a:p>
              <a:endParaRPr lang="en-US"/>
            </a:p>
          </p:txBody>
        </p:sp>
        <p:sp>
          <p:nvSpPr>
            <p:cNvPr id="6" name="Rectangle 30"/>
            <p:cNvSpPr>
              <a:spLocks noChangeArrowheads="1"/>
            </p:cNvSpPr>
            <p:nvPr userDrawn="1"/>
          </p:nvSpPr>
          <p:spPr bwMode="auto">
            <a:xfrm>
              <a:off x="2688" y="3696"/>
              <a:ext cx="384" cy="240"/>
            </a:xfrm>
            <a:prstGeom prst="rect">
              <a:avLst/>
            </a:prstGeom>
            <a:solidFill>
              <a:srgbClr val="FFFFFF"/>
            </a:solidFill>
            <a:ln w="12700" cap="sq">
              <a:noFill/>
              <a:miter lim="800000"/>
              <a:headEnd type="none" w="sm" len="sm"/>
              <a:tailEnd type="none" w="sm" len="sm"/>
            </a:ln>
            <a:effectLst/>
          </p:spPr>
          <p:txBody>
            <a:bodyPr wrap="none" anchor="ctr"/>
            <a:lstStyle/>
            <a:p>
              <a:endParaRPr lang="en-US"/>
            </a:p>
          </p:txBody>
        </p:sp>
      </p:grpSp>
      <p:sp>
        <p:nvSpPr>
          <p:cNvPr id="7" name="Text Box 27"/>
          <p:cNvSpPr txBox="1">
            <a:spLocks noChangeArrowheads="1"/>
          </p:cNvSpPr>
          <p:nvPr/>
        </p:nvSpPr>
        <p:spPr bwMode="auto">
          <a:xfrm>
            <a:off x="3087991" y="6242050"/>
            <a:ext cx="3055645" cy="553998"/>
          </a:xfrm>
          <a:prstGeom prst="rect">
            <a:avLst/>
          </a:prstGeom>
          <a:noFill/>
          <a:ln w="12700" cap="sq">
            <a:noFill/>
            <a:miter lim="800000"/>
            <a:headEnd type="none" w="sm" len="sm"/>
            <a:tailEnd type="none" w="sm" len="sm"/>
          </a:ln>
          <a:effectLst/>
        </p:spPr>
        <p:txBody>
          <a:bodyPr wrap="none">
            <a:spAutoFit/>
          </a:bodyPr>
          <a:lstStyle/>
          <a:p>
            <a:pPr algn="ctr"/>
            <a:r>
              <a:rPr lang="en-US" sz="1000" b="1" dirty="0" smtClean="0">
                <a:solidFill>
                  <a:srgbClr val="8C969C"/>
                </a:solidFill>
                <a:latin typeface="Gill Sans MT" pitchFamily="34" charset="0"/>
                <a:cs typeface="Times New Roman" pitchFamily="18" charset="0"/>
              </a:rPr>
              <a:t>Department of</a:t>
            </a:r>
            <a:r>
              <a:rPr lang="en-US" sz="1000" b="1" baseline="0" dirty="0" smtClean="0">
                <a:solidFill>
                  <a:srgbClr val="8C969C"/>
                </a:solidFill>
                <a:latin typeface="Gill Sans MT" pitchFamily="34" charset="0"/>
                <a:cs typeface="Times New Roman" pitchFamily="18" charset="0"/>
              </a:rPr>
              <a:t> Economics</a:t>
            </a:r>
            <a:endParaRPr lang="en-US" sz="1000" b="1" dirty="0">
              <a:solidFill>
                <a:srgbClr val="8C969C"/>
              </a:solidFill>
              <a:latin typeface="Gill Sans MT" pitchFamily="34" charset="0"/>
              <a:cs typeface="Times New Roman" pitchFamily="18" charset="0"/>
            </a:endParaRPr>
          </a:p>
          <a:p>
            <a:pPr algn="ctr"/>
            <a:r>
              <a:rPr lang="en-US" sz="1000" b="1" dirty="0">
                <a:solidFill>
                  <a:srgbClr val="8C969C"/>
                </a:solidFill>
                <a:latin typeface="Gill Sans MT" pitchFamily="34" charset="0"/>
                <a:cs typeface="Times New Roman" pitchFamily="18" charset="0"/>
                <a:sym typeface="Symbol" pitchFamily="18" charset="2"/>
              </a:rPr>
              <a:t></a:t>
            </a:r>
            <a:r>
              <a:rPr lang="en-US" sz="1000" b="1" dirty="0">
                <a:solidFill>
                  <a:srgbClr val="8C969C"/>
                </a:solidFill>
                <a:latin typeface="Gill Sans MT" pitchFamily="34" charset="0"/>
                <a:cs typeface="Times New Roman" pitchFamily="18" charset="0"/>
              </a:rPr>
              <a:t> </a:t>
            </a:r>
          </a:p>
          <a:p>
            <a:pPr algn="ctr"/>
            <a:r>
              <a:rPr lang="en-US" sz="1000" b="1" dirty="0">
                <a:solidFill>
                  <a:srgbClr val="8C969C"/>
                </a:solidFill>
                <a:latin typeface="Gill Sans MT" pitchFamily="34" charset="0"/>
                <a:cs typeface="Times New Roman" pitchFamily="18" charset="0"/>
              </a:rPr>
              <a:t>Faculty of </a:t>
            </a:r>
            <a:r>
              <a:rPr lang="en-US" sz="1000" b="1" dirty="0" smtClean="0">
                <a:solidFill>
                  <a:srgbClr val="8C969C"/>
                </a:solidFill>
                <a:latin typeface="Gill Sans MT" pitchFamily="34" charset="0"/>
                <a:cs typeface="Times New Roman" pitchFamily="18" charset="0"/>
              </a:rPr>
              <a:t>Economic</a:t>
            </a:r>
            <a:r>
              <a:rPr lang="en-US" sz="1000" b="1" baseline="0" dirty="0" smtClean="0">
                <a:solidFill>
                  <a:srgbClr val="8C969C"/>
                </a:solidFill>
                <a:latin typeface="Gill Sans MT" pitchFamily="34" charset="0"/>
                <a:cs typeface="Times New Roman" pitchFamily="18" charset="0"/>
              </a:rPr>
              <a:t> and Management Sciences</a:t>
            </a:r>
            <a:r>
              <a:rPr lang="en-US" sz="1000" dirty="0" smtClean="0"/>
              <a:t> </a:t>
            </a:r>
            <a:endParaRPr lang="en-US" sz="1000" dirty="0"/>
          </a:p>
        </p:txBody>
      </p:sp>
      <p:pic>
        <p:nvPicPr>
          <p:cNvPr id="8" name="Picture 21" descr="G:\CPTMAC2\UNIVERSITEIT STELLENBOSCH\US144F~1\pc templates\makup\leaf.gif"/>
          <p:cNvPicPr>
            <a:picLocks noChangeAspect="1" noChangeArrowheads="1"/>
          </p:cNvPicPr>
          <p:nvPr/>
        </p:nvPicPr>
        <p:blipFill>
          <a:blip r:embed="rId2" cstate="print"/>
          <a:srcRect/>
          <a:stretch>
            <a:fillRect/>
          </a:stretch>
        </p:blipFill>
        <p:spPr bwMode="auto">
          <a:xfrm>
            <a:off x="4324350" y="5897563"/>
            <a:ext cx="495300" cy="320675"/>
          </a:xfrm>
          <a:prstGeom prst="rect">
            <a:avLst/>
          </a:prstGeom>
          <a:noFill/>
        </p:spPr>
      </p:pic>
      <p:pic>
        <p:nvPicPr>
          <p:cNvPr id="9" name="Picture 29" descr="F:\CPTMAC2\UNIVERSITEIT STELLENBOSCH\LOGO MASTER COPY\US_Stacked RGB 300dpi.jpg"/>
          <p:cNvPicPr>
            <a:picLocks noChangeAspect="1" noChangeArrowheads="1"/>
          </p:cNvPicPr>
          <p:nvPr/>
        </p:nvPicPr>
        <p:blipFill>
          <a:blip r:embed="rId3" cstate="print"/>
          <a:srcRect/>
          <a:stretch>
            <a:fillRect/>
          </a:stretch>
        </p:blipFill>
        <p:spPr bwMode="auto">
          <a:xfrm>
            <a:off x="5850182" y="4823470"/>
            <a:ext cx="2334968" cy="764702"/>
          </a:xfrm>
          <a:prstGeom prst="rect">
            <a:avLst/>
          </a:prstGeom>
          <a:noFill/>
        </p:spPr>
      </p:pic>
      <p:sp>
        <p:nvSpPr>
          <p:cNvPr id="10" name="Slide Number Placeholder 9"/>
          <p:cNvSpPr>
            <a:spLocks noGrp="1"/>
          </p:cNvSpPr>
          <p:nvPr>
            <p:ph type="sldNum" sz="quarter" idx="12"/>
          </p:nvPr>
        </p:nvSpPr>
        <p:spPr/>
        <p:txBody>
          <a:bodyPr/>
          <a:lstStyle/>
          <a:p>
            <a:fld id="{32BC720B-8024-ED4E-9E10-37C20D8D564E}" type="slidenum">
              <a:rPr lang="en-US" smtClean="0"/>
              <a:t>1</a:t>
            </a:fld>
            <a:endParaRPr lang="en-US"/>
          </a:p>
        </p:txBody>
      </p:sp>
      <p:pic>
        <p:nvPicPr>
          <p:cNvPr id="13"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1501" y="1683543"/>
            <a:ext cx="3955297" cy="2999433"/>
          </a:xfrm>
          <a:prstGeom prst="rect">
            <a:avLst/>
          </a:prstGeom>
        </p:spPr>
      </p:pic>
    </p:spTree>
    <p:extLst>
      <p:ext uri="{BB962C8B-B14F-4D97-AF65-F5344CB8AC3E}">
        <p14:creationId xmlns:p14="http://schemas.microsoft.com/office/powerpoint/2010/main" val="431207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dinosaur</a:t>
            </a:r>
            <a:r>
              <a:rPr lang="mr-IN" dirty="0" smtClean="0"/>
              <a:t>…</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9861" y="1470654"/>
            <a:ext cx="7684485" cy="4402112"/>
          </a:xfrm>
        </p:spPr>
      </p:pic>
      <p:sp>
        <p:nvSpPr>
          <p:cNvPr id="4" name="Slide Number Placeholder 3"/>
          <p:cNvSpPr>
            <a:spLocks noGrp="1"/>
          </p:cNvSpPr>
          <p:nvPr>
            <p:ph type="sldNum" sz="quarter" idx="12"/>
          </p:nvPr>
        </p:nvSpPr>
        <p:spPr/>
        <p:txBody>
          <a:bodyPr/>
          <a:lstStyle/>
          <a:p>
            <a:fld id="{32BC720B-8024-ED4E-9E10-37C20D8D564E}" type="slidenum">
              <a:rPr lang="en-US" smtClean="0"/>
              <a:t>2</a:t>
            </a:fld>
            <a:endParaRPr lang="en-US"/>
          </a:p>
        </p:txBody>
      </p:sp>
      <p:sp>
        <p:nvSpPr>
          <p:cNvPr id="7" name="Rectangle 6"/>
          <p:cNvSpPr/>
          <p:nvPr/>
        </p:nvSpPr>
        <p:spPr>
          <a:xfrm>
            <a:off x="2376152" y="6356351"/>
            <a:ext cx="4572000" cy="276999"/>
          </a:xfrm>
          <a:prstGeom prst="rect">
            <a:avLst/>
          </a:prstGeom>
        </p:spPr>
        <p:txBody>
          <a:bodyPr>
            <a:spAutoFit/>
          </a:bodyPr>
          <a:lstStyle/>
          <a:p>
            <a:r>
              <a:rPr lang="en-US" sz="1200" dirty="0">
                <a:hlinkClick r:id="rId3"/>
              </a:rPr>
              <a:t>https://</a:t>
            </a:r>
            <a:r>
              <a:rPr lang="en-US" sz="1200" dirty="0" smtClean="0">
                <a:hlinkClick r:id="rId3"/>
              </a:rPr>
              <a:t>www.autodeskresearch.com/publications/samestats</a:t>
            </a:r>
            <a:r>
              <a:rPr lang="en-US" sz="1200" dirty="0" smtClean="0"/>
              <a:t> </a:t>
            </a:r>
            <a:endParaRPr lang="en-US" sz="1200" dirty="0"/>
          </a:p>
        </p:txBody>
      </p:sp>
    </p:spTree>
    <p:extLst>
      <p:ext uri="{BB962C8B-B14F-4D97-AF65-F5344CB8AC3E}">
        <p14:creationId xmlns:p14="http://schemas.microsoft.com/office/powerpoint/2010/main" val="20616787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dinosaur</a:t>
            </a:r>
            <a:r>
              <a:rPr lang="mr-IN" dirty="0" smtClean="0"/>
              <a:t>…</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3</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494" y="1447464"/>
            <a:ext cx="6622156" cy="4725670"/>
          </a:xfrm>
          <a:prstGeom prst="rect">
            <a:avLst/>
          </a:prstGeom>
        </p:spPr>
      </p:pic>
    </p:spTree>
    <p:extLst>
      <p:ext uri="{BB962C8B-B14F-4D97-AF65-F5344CB8AC3E}">
        <p14:creationId xmlns:p14="http://schemas.microsoft.com/office/powerpoint/2010/main" val="10736103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Why do we care about evaluation?</a:t>
            </a:r>
            <a:endParaRPr lang="en-US" sz="3600" dirty="0"/>
          </a:p>
        </p:txBody>
      </p:sp>
      <p:sp>
        <p:nvSpPr>
          <p:cNvPr id="3" name="Content Placeholder 2"/>
          <p:cNvSpPr>
            <a:spLocks noGrp="1"/>
          </p:cNvSpPr>
          <p:nvPr>
            <p:ph idx="1"/>
          </p:nvPr>
        </p:nvSpPr>
        <p:spPr>
          <a:xfrm>
            <a:off x="628650" y="2588654"/>
            <a:ext cx="7886700" cy="3585020"/>
          </a:xfrm>
        </p:spPr>
        <p:txBody>
          <a:bodyPr>
            <a:normAutofit/>
          </a:bodyPr>
          <a:lstStyle/>
          <a:p>
            <a:pPr marL="0" indent="0">
              <a:buNone/>
            </a:pPr>
            <a:r>
              <a:rPr lang="en-US" dirty="0" smtClean="0"/>
              <a:t>We want to know:</a:t>
            </a:r>
          </a:p>
          <a:p>
            <a:pPr marL="457200" lvl="1" indent="0">
              <a:buNone/>
            </a:pPr>
            <a:r>
              <a:rPr lang="en-US" sz="7200" b="1" dirty="0" smtClean="0"/>
              <a:t>What works? </a:t>
            </a:r>
          </a:p>
        </p:txBody>
      </p:sp>
      <p:sp>
        <p:nvSpPr>
          <p:cNvPr id="4" name="Slide Number Placeholder 3"/>
          <p:cNvSpPr>
            <a:spLocks noGrp="1"/>
          </p:cNvSpPr>
          <p:nvPr>
            <p:ph type="sldNum" sz="quarter" idx="12"/>
          </p:nvPr>
        </p:nvSpPr>
        <p:spPr/>
        <p:txBody>
          <a:bodyPr/>
          <a:lstStyle/>
          <a:p>
            <a:fld id="{32BC720B-8024-ED4E-9E10-37C20D8D564E}" type="slidenum">
              <a:rPr lang="en-US" smtClean="0"/>
              <a:t>4</a:t>
            </a:fld>
            <a:endParaRPr lang="en-US"/>
          </a:p>
        </p:txBody>
      </p:sp>
    </p:spTree>
    <p:extLst>
      <p:ext uri="{BB962C8B-B14F-4D97-AF65-F5344CB8AC3E}">
        <p14:creationId xmlns:p14="http://schemas.microsoft.com/office/powerpoint/2010/main" val="2127620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313" y="689811"/>
            <a:ext cx="7886700" cy="6016542"/>
          </a:xfrm>
          <a:solidFill>
            <a:schemeClr val="bg1"/>
          </a:solidFill>
        </p:spPr>
        <p:txBody>
          <a:bodyPr>
            <a:normAutofit fontScale="70000" lnSpcReduction="20000"/>
          </a:bodyPr>
          <a:lstStyle/>
          <a:p>
            <a:r>
              <a:rPr lang="en-US" b="1" dirty="0" smtClean="0">
                <a:solidFill>
                  <a:srgbClr val="FF0000"/>
                </a:solidFill>
              </a:rPr>
              <a:t>PROBLEM </a:t>
            </a:r>
          </a:p>
          <a:p>
            <a:pPr lvl="1"/>
            <a:r>
              <a:rPr lang="en-US" dirty="0" smtClean="0"/>
              <a:t>What is the problem we are trying to alleviate? </a:t>
            </a:r>
          </a:p>
          <a:p>
            <a:pPr lvl="1"/>
            <a:r>
              <a:rPr lang="en-US" dirty="0" smtClean="0"/>
              <a:t>Why has this problem remained a problem (i.e. recognizing that the status quo is an equilibrium of forces and not just a random shitty outcome)</a:t>
            </a:r>
          </a:p>
          <a:p>
            <a:r>
              <a:rPr lang="en-US" b="1" dirty="0" smtClean="0">
                <a:solidFill>
                  <a:srgbClr val="FF0000"/>
                </a:solidFill>
              </a:rPr>
              <a:t>AIM</a:t>
            </a:r>
          </a:p>
          <a:p>
            <a:pPr lvl="1"/>
            <a:r>
              <a:rPr lang="en-US" dirty="0" smtClean="0"/>
              <a:t>What are we hoping to achieve or change with funding XYZ?</a:t>
            </a:r>
          </a:p>
          <a:p>
            <a:r>
              <a:rPr lang="en-US" b="1" dirty="0" smtClean="0">
                <a:solidFill>
                  <a:srgbClr val="FF0000"/>
                </a:solidFill>
              </a:rPr>
              <a:t>THEORY OF CHANGE </a:t>
            </a:r>
          </a:p>
          <a:p>
            <a:pPr lvl="1"/>
            <a:r>
              <a:rPr lang="en-US" dirty="0" smtClean="0"/>
              <a:t>What are ALL our assumptions about (1) the problem, (2) the way the intervention addresses the problem. </a:t>
            </a:r>
          </a:p>
          <a:p>
            <a:r>
              <a:rPr lang="en-US" b="1" dirty="0" smtClean="0">
                <a:solidFill>
                  <a:srgbClr val="FF0000"/>
                </a:solidFill>
              </a:rPr>
              <a:t>MEASUREMENT &amp; EVALUATION</a:t>
            </a:r>
          </a:p>
          <a:p>
            <a:pPr lvl="1"/>
            <a:r>
              <a:rPr lang="en-US" b="1" i="1" dirty="0" smtClean="0">
                <a:solidFill>
                  <a:srgbClr val="00B0F0"/>
                </a:solidFill>
              </a:rPr>
              <a:t>What </a:t>
            </a:r>
            <a:r>
              <a:rPr lang="en-US" b="1" i="1" dirty="0">
                <a:solidFill>
                  <a:srgbClr val="00B0F0"/>
                </a:solidFill>
              </a:rPr>
              <a:t>will we know and be able to say after the evaluation?</a:t>
            </a:r>
          </a:p>
          <a:p>
            <a:pPr lvl="1"/>
            <a:r>
              <a:rPr lang="en-US" dirty="0" smtClean="0"/>
              <a:t>How will we know if it worked? (‘</a:t>
            </a:r>
            <a:r>
              <a:rPr lang="en-US" dirty="0" smtClean="0">
                <a:solidFill>
                  <a:srgbClr val="FF0000"/>
                </a:solidFill>
              </a:rPr>
              <a:t>impact</a:t>
            </a:r>
            <a:r>
              <a:rPr lang="en-US" dirty="0" smtClean="0"/>
              <a:t>’)</a:t>
            </a:r>
          </a:p>
          <a:p>
            <a:pPr lvl="1"/>
            <a:r>
              <a:rPr lang="en-US" dirty="0" smtClean="0"/>
              <a:t>How will we know where &amp; when it works? (‘</a:t>
            </a:r>
            <a:r>
              <a:rPr lang="en-US" dirty="0" smtClean="0">
                <a:solidFill>
                  <a:srgbClr val="FF0000"/>
                </a:solidFill>
              </a:rPr>
              <a:t>external validity</a:t>
            </a:r>
            <a:r>
              <a:rPr lang="en-US" dirty="0" smtClean="0"/>
              <a:t>’)</a:t>
            </a:r>
          </a:p>
          <a:p>
            <a:pPr lvl="1"/>
            <a:r>
              <a:rPr lang="en-US" dirty="0" smtClean="0"/>
              <a:t>How long/much does it take for it to work? (‘</a:t>
            </a:r>
            <a:r>
              <a:rPr lang="en-US" dirty="0" smtClean="0">
                <a:solidFill>
                  <a:srgbClr val="FF0000"/>
                </a:solidFill>
              </a:rPr>
              <a:t>dosage</a:t>
            </a:r>
            <a:r>
              <a:rPr lang="en-US" dirty="0" smtClean="0"/>
              <a:t>’)</a:t>
            </a:r>
          </a:p>
          <a:p>
            <a:pPr lvl="1"/>
            <a:r>
              <a:rPr lang="en-US" dirty="0" smtClean="0"/>
              <a:t>How sure will we be of the results? (</a:t>
            </a:r>
            <a:r>
              <a:rPr lang="en-US" dirty="0" smtClean="0">
                <a:solidFill>
                  <a:srgbClr val="FF0000"/>
                </a:solidFill>
              </a:rPr>
              <a:t>evaluation methodology</a:t>
            </a:r>
            <a:r>
              <a:rPr lang="en-US" dirty="0" smtClean="0"/>
              <a:t>)</a:t>
            </a:r>
          </a:p>
          <a:p>
            <a:pPr lvl="1"/>
            <a:r>
              <a:rPr lang="en-US" dirty="0" smtClean="0"/>
              <a:t>How defensible are the results of the evaluation (‘</a:t>
            </a:r>
            <a:r>
              <a:rPr lang="en-US" dirty="0" smtClean="0">
                <a:solidFill>
                  <a:srgbClr val="FF0000"/>
                </a:solidFill>
              </a:rPr>
              <a:t>independence</a:t>
            </a:r>
            <a:r>
              <a:rPr lang="en-US" dirty="0" smtClean="0"/>
              <a:t>’)</a:t>
            </a:r>
          </a:p>
          <a:p>
            <a:pPr lvl="1"/>
            <a:r>
              <a:rPr lang="en-US" dirty="0" smtClean="0"/>
              <a:t>What instrument are we using to measure? Is it legit/validated/used elsewhere?</a:t>
            </a:r>
          </a:p>
          <a:p>
            <a:pPr lvl="1"/>
            <a:r>
              <a:rPr lang="en-US" dirty="0" smtClean="0"/>
              <a:t>How </a:t>
            </a:r>
            <a:r>
              <a:rPr lang="en-US" dirty="0" smtClean="0">
                <a:solidFill>
                  <a:srgbClr val="FF0000"/>
                </a:solidFill>
              </a:rPr>
              <a:t>comparable</a:t>
            </a:r>
            <a:r>
              <a:rPr lang="en-US" dirty="0" smtClean="0"/>
              <a:t> are these figures to others looking at the “same” thing?</a:t>
            </a:r>
          </a:p>
          <a:p>
            <a:r>
              <a:rPr lang="en-US" b="1" dirty="0" smtClean="0">
                <a:solidFill>
                  <a:srgbClr val="FF0000"/>
                </a:solidFill>
              </a:rPr>
              <a:t>COST</a:t>
            </a:r>
          </a:p>
          <a:p>
            <a:pPr lvl="1"/>
            <a:r>
              <a:rPr lang="en-US" dirty="0" smtClean="0"/>
              <a:t>What is our </a:t>
            </a:r>
            <a:r>
              <a:rPr lang="en-US" dirty="0" smtClean="0">
                <a:solidFill>
                  <a:srgbClr val="FF0000"/>
                </a:solidFill>
              </a:rPr>
              <a:t>cost</a:t>
            </a:r>
            <a:r>
              <a:rPr lang="en-US" dirty="0" smtClean="0"/>
              <a:t> per learner/school/teacher per year? </a:t>
            </a:r>
          </a:p>
          <a:p>
            <a:pPr lvl="1"/>
            <a:r>
              <a:rPr lang="en-US" dirty="0" smtClean="0"/>
              <a:t>What in-kind costs (particularly human expertise/networks) have we not included?</a:t>
            </a:r>
          </a:p>
          <a:p>
            <a:pPr lvl="1"/>
            <a:endParaRPr lang="en-US" dirty="0" smtClean="0"/>
          </a:p>
        </p:txBody>
      </p:sp>
      <p:pic>
        <p:nvPicPr>
          <p:cNvPr id="4" name="Picture 3"/>
          <p:cNvPicPr>
            <a:picLocks noChangeAspect="1"/>
          </p:cNvPicPr>
          <p:nvPr/>
        </p:nvPicPr>
        <p:blipFill>
          <a:blip r:embed="rId2"/>
          <a:stretch>
            <a:fillRect/>
          </a:stretch>
        </p:blipFill>
        <p:spPr>
          <a:xfrm rot="772954">
            <a:off x="7979075" y="281873"/>
            <a:ext cx="815876" cy="815876"/>
          </a:xfrm>
          <a:prstGeom prst="rect">
            <a:avLst/>
          </a:prstGeom>
        </p:spPr>
      </p:pic>
      <p:sp>
        <p:nvSpPr>
          <p:cNvPr id="2" name="TextBox 1"/>
          <p:cNvSpPr txBox="1"/>
          <p:nvPr/>
        </p:nvSpPr>
        <p:spPr>
          <a:xfrm rot="519768">
            <a:off x="5499280" y="91557"/>
            <a:ext cx="2533066" cy="707886"/>
          </a:xfrm>
          <a:prstGeom prst="rect">
            <a:avLst/>
          </a:prstGeom>
          <a:noFill/>
        </p:spPr>
        <p:txBody>
          <a:bodyPr wrap="none" rtlCol="0">
            <a:spAutoFit/>
          </a:bodyPr>
          <a:lstStyle/>
          <a:p>
            <a:r>
              <a:rPr lang="en-US" sz="4000" b="1" dirty="0" smtClean="0">
                <a:solidFill>
                  <a:srgbClr val="00B0F0"/>
                </a:solidFill>
              </a:rPr>
              <a:t>Curriculum</a:t>
            </a:r>
            <a:endParaRPr lang="en-US" sz="4000" b="1" dirty="0">
              <a:solidFill>
                <a:srgbClr val="00B0F0"/>
              </a:solidFill>
            </a:endParaRPr>
          </a:p>
        </p:txBody>
      </p:sp>
    </p:spTree>
    <p:extLst>
      <p:ext uri="{BB962C8B-B14F-4D97-AF65-F5344CB8AC3E}">
        <p14:creationId xmlns:p14="http://schemas.microsoft.com/office/powerpoint/2010/main" val="7576793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Full credit to JPAL and Martin Abel for JPAL slides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a:t>
            </a:fld>
            <a:endParaRPr lang="en-US"/>
          </a:p>
        </p:txBody>
      </p:sp>
      <p:pic>
        <p:nvPicPr>
          <p:cNvPr id="5" name="Picture 4"/>
          <p:cNvPicPr>
            <a:picLocks noChangeAspect="1"/>
          </p:cNvPicPr>
          <p:nvPr/>
        </p:nvPicPr>
        <p:blipFill>
          <a:blip r:embed="rId2"/>
          <a:stretch>
            <a:fillRect/>
          </a:stretch>
        </p:blipFill>
        <p:spPr>
          <a:xfrm rot="21039218">
            <a:off x="1014631" y="2059787"/>
            <a:ext cx="3471574" cy="3471574"/>
          </a:xfrm>
          <a:prstGeom prst="rect">
            <a:avLst/>
          </a:prstGeom>
        </p:spPr>
      </p:pic>
      <p:pic>
        <p:nvPicPr>
          <p:cNvPr id="6" name="Picture 5"/>
          <p:cNvPicPr>
            <a:picLocks noChangeAspect="1"/>
          </p:cNvPicPr>
          <p:nvPr/>
        </p:nvPicPr>
        <p:blipFill>
          <a:blip r:embed="rId3"/>
          <a:stretch>
            <a:fillRect/>
          </a:stretch>
        </p:blipFill>
        <p:spPr>
          <a:xfrm rot="317158">
            <a:off x="5251451" y="2121199"/>
            <a:ext cx="2413000" cy="3378200"/>
          </a:xfrm>
          <a:prstGeom prst="rect">
            <a:avLst/>
          </a:prstGeom>
        </p:spPr>
      </p:pic>
    </p:spTree>
    <p:extLst>
      <p:ext uri="{BB962C8B-B14F-4D97-AF65-F5344CB8AC3E}">
        <p14:creationId xmlns:p14="http://schemas.microsoft.com/office/powerpoint/2010/main" val="1291260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goes into policymaking?</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t="21140"/>
          <a:stretch/>
        </p:blipFill>
        <p:spPr>
          <a:xfrm>
            <a:off x="360609" y="1698193"/>
            <a:ext cx="7714445" cy="4555127"/>
          </a:xfrm>
        </p:spPr>
      </p:pic>
      <p:sp>
        <p:nvSpPr>
          <p:cNvPr id="4" name="Slide Number Placeholder 3"/>
          <p:cNvSpPr>
            <a:spLocks noGrp="1"/>
          </p:cNvSpPr>
          <p:nvPr>
            <p:ph type="sldNum" sz="quarter" idx="12"/>
          </p:nvPr>
        </p:nvSpPr>
        <p:spPr/>
        <p:txBody>
          <a:bodyPr/>
          <a:lstStyle/>
          <a:p>
            <a:fld id="{32BC720B-8024-ED4E-9E10-37C20D8D564E}" type="slidenum">
              <a:rPr lang="en-US" smtClean="0"/>
              <a:t>7</a:t>
            </a:fld>
            <a:endParaRPr lang="en-US"/>
          </a:p>
        </p:txBody>
      </p:sp>
      <p:sp>
        <p:nvSpPr>
          <p:cNvPr id="6" name="TextBox 5"/>
          <p:cNvSpPr txBox="1"/>
          <p:nvPr/>
        </p:nvSpPr>
        <p:spPr>
          <a:xfrm>
            <a:off x="6208068" y="6376296"/>
            <a:ext cx="1866986" cy="369332"/>
          </a:xfrm>
          <a:prstGeom prst="rect">
            <a:avLst/>
          </a:prstGeom>
          <a:noFill/>
        </p:spPr>
        <p:txBody>
          <a:bodyPr wrap="none" rtlCol="0">
            <a:spAutoFit/>
          </a:bodyPr>
          <a:lstStyle/>
          <a:p>
            <a:r>
              <a:rPr lang="en-US" smtClean="0"/>
              <a:t>Source: JPAL </a:t>
            </a:r>
            <a:r>
              <a:rPr lang="en-US" dirty="0" smtClean="0"/>
              <a:t>2017</a:t>
            </a:r>
            <a:endParaRPr lang="en-US" dirty="0"/>
          </a:p>
        </p:txBody>
      </p:sp>
    </p:spTree>
    <p:extLst>
      <p:ext uri="{BB962C8B-B14F-4D97-AF65-F5344CB8AC3E}">
        <p14:creationId xmlns:p14="http://schemas.microsoft.com/office/powerpoint/2010/main" val="5162488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goes into policymaking?</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t="21140"/>
          <a:stretch/>
        </p:blipFill>
        <p:spPr>
          <a:xfrm>
            <a:off x="360609" y="1698193"/>
            <a:ext cx="7714445" cy="4555127"/>
          </a:xfrm>
        </p:spPr>
      </p:pic>
      <p:sp>
        <p:nvSpPr>
          <p:cNvPr id="4" name="Slide Number Placeholder 3"/>
          <p:cNvSpPr>
            <a:spLocks noGrp="1"/>
          </p:cNvSpPr>
          <p:nvPr>
            <p:ph type="sldNum" sz="quarter" idx="12"/>
          </p:nvPr>
        </p:nvSpPr>
        <p:spPr/>
        <p:txBody>
          <a:bodyPr/>
          <a:lstStyle/>
          <a:p>
            <a:fld id="{32BC720B-8024-ED4E-9E10-37C20D8D564E}" type="slidenum">
              <a:rPr lang="en-US" smtClean="0"/>
              <a:t>8</a:t>
            </a:fld>
            <a:endParaRPr lang="en-US"/>
          </a:p>
        </p:txBody>
      </p:sp>
      <p:sp>
        <p:nvSpPr>
          <p:cNvPr id="6" name="TextBox 5"/>
          <p:cNvSpPr txBox="1"/>
          <p:nvPr/>
        </p:nvSpPr>
        <p:spPr>
          <a:xfrm>
            <a:off x="6208068" y="6376296"/>
            <a:ext cx="1866986" cy="369332"/>
          </a:xfrm>
          <a:prstGeom prst="rect">
            <a:avLst/>
          </a:prstGeom>
          <a:noFill/>
        </p:spPr>
        <p:txBody>
          <a:bodyPr wrap="none" rtlCol="0">
            <a:spAutoFit/>
          </a:bodyPr>
          <a:lstStyle/>
          <a:p>
            <a:r>
              <a:rPr lang="en-US" smtClean="0"/>
              <a:t>Source: JPAL </a:t>
            </a:r>
            <a:r>
              <a:rPr lang="en-US" dirty="0" smtClean="0"/>
              <a:t>2017</a:t>
            </a:r>
            <a:endParaRPr lang="en-US" dirty="0"/>
          </a:p>
        </p:txBody>
      </p:sp>
      <p:pic>
        <p:nvPicPr>
          <p:cNvPr id="8" name="Picture 7"/>
          <p:cNvPicPr>
            <a:picLocks noChangeAspect="1"/>
          </p:cNvPicPr>
          <p:nvPr/>
        </p:nvPicPr>
        <p:blipFill rotWithShape="1">
          <a:blip r:embed="rId3"/>
          <a:srcRect r="55849"/>
          <a:stretch/>
        </p:blipFill>
        <p:spPr>
          <a:xfrm>
            <a:off x="-814184" y="1430871"/>
            <a:ext cx="1919354" cy="4347247"/>
          </a:xfrm>
          <a:prstGeom prst="rect">
            <a:avLst/>
          </a:prstGeom>
        </p:spPr>
      </p:pic>
      <p:pic>
        <p:nvPicPr>
          <p:cNvPr id="7" name="Picture 6"/>
          <p:cNvPicPr>
            <a:picLocks noChangeAspect="1"/>
          </p:cNvPicPr>
          <p:nvPr/>
        </p:nvPicPr>
        <p:blipFill rotWithShape="1">
          <a:blip r:embed="rId3"/>
          <a:srcRect l="44908" b="82551"/>
          <a:stretch/>
        </p:blipFill>
        <p:spPr>
          <a:xfrm>
            <a:off x="1081827" y="1469119"/>
            <a:ext cx="2394979" cy="758538"/>
          </a:xfrm>
          <a:prstGeom prst="rect">
            <a:avLst/>
          </a:prstGeom>
        </p:spPr>
      </p:pic>
      <p:sp>
        <p:nvSpPr>
          <p:cNvPr id="9" name="Triangle 8"/>
          <p:cNvSpPr/>
          <p:nvPr/>
        </p:nvSpPr>
        <p:spPr>
          <a:xfrm>
            <a:off x="1081827" y="1848388"/>
            <a:ext cx="2743197" cy="2427398"/>
          </a:xfrm>
          <a:prstGeom prst="triangle">
            <a:avLst/>
          </a:prstGeom>
          <a:solidFill>
            <a:srgbClr val="FFFF00">
              <a:alpha val="32941"/>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2904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Typically we want to evaluate an </a:t>
            </a:r>
            <a:r>
              <a:rPr lang="en-US" b="1" dirty="0" smtClean="0"/>
              <a:t>intervention </a:t>
            </a:r>
            <a:r>
              <a:rPr lang="en-US" dirty="0" smtClean="0"/>
              <a:t>but not always: </a:t>
            </a:r>
          </a:p>
          <a:p>
            <a:endParaRPr lang="en-US" dirty="0" smtClean="0"/>
          </a:p>
          <a:p>
            <a:pPr lvl="1"/>
            <a:r>
              <a:rPr lang="en-US" dirty="0" smtClean="0"/>
              <a:t>Do class sizes matter? </a:t>
            </a:r>
          </a:p>
          <a:p>
            <a:pPr lvl="1"/>
            <a:r>
              <a:rPr lang="en-US" dirty="0" smtClean="0"/>
              <a:t>Does paying teachers more improve learning outcomes? </a:t>
            </a:r>
          </a:p>
          <a:p>
            <a:pPr lvl="1"/>
            <a:r>
              <a:rPr lang="en-US" dirty="0" smtClean="0"/>
              <a:t>Does a reading-coach improve reading?</a:t>
            </a:r>
          </a:p>
          <a:p>
            <a:pPr lvl="1"/>
            <a:r>
              <a:rPr lang="en-US" dirty="0" smtClean="0"/>
              <a:t>Are public schools more effective than private schools?</a:t>
            </a:r>
          </a:p>
          <a:p>
            <a:pPr lvl="1"/>
            <a:r>
              <a:rPr lang="en-US" dirty="0" smtClean="0"/>
              <a:t> </a:t>
            </a:r>
          </a:p>
          <a:p>
            <a:r>
              <a:rPr lang="en-US" dirty="0" smtClean="0"/>
              <a:t>Brief note on </a:t>
            </a:r>
            <a:r>
              <a:rPr lang="en-US" b="1" dirty="0" smtClean="0"/>
              <a:t>normative</a:t>
            </a:r>
            <a:r>
              <a:rPr lang="en-US" dirty="0" smtClean="0"/>
              <a:t> and </a:t>
            </a:r>
            <a:r>
              <a:rPr lang="en-US" b="1" dirty="0" smtClean="0"/>
              <a:t>positive</a:t>
            </a:r>
            <a:r>
              <a:rPr lang="en-US" dirty="0" smtClean="0"/>
              <a:t> statements</a:t>
            </a:r>
          </a:p>
          <a:p>
            <a:endParaRPr lang="en-US" dirty="0" smtClean="0"/>
          </a:p>
          <a:p>
            <a:pPr lvl="1"/>
            <a:r>
              <a:rPr lang="en-US" dirty="0" smtClean="0"/>
              <a:t>We can typically evaluate positive statements (all of the above) but not normative statements (values) like:</a:t>
            </a:r>
          </a:p>
          <a:p>
            <a:pPr lvl="2"/>
            <a:r>
              <a:rPr lang="en-US" dirty="0" smtClean="0"/>
              <a:t>“Government should provide free higher education” </a:t>
            </a:r>
          </a:p>
          <a:p>
            <a:pPr lvl="2"/>
            <a:r>
              <a:rPr lang="en-US" dirty="0" smtClean="0"/>
              <a:t>”History should be a compulsory subject”</a:t>
            </a:r>
          </a:p>
          <a:p>
            <a:pPr lvl="2"/>
            <a:r>
              <a:rPr lang="en-US" dirty="0" smtClean="0"/>
              <a:t>“We should be spending more on education and less on social grants”</a:t>
            </a:r>
          </a:p>
          <a:p>
            <a:pPr lvl="2"/>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9</a:t>
            </a:fld>
            <a:endParaRPr lang="en-US"/>
          </a:p>
        </p:txBody>
      </p:sp>
    </p:spTree>
    <p:extLst>
      <p:ext uri="{BB962C8B-B14F-4D97-AF65-F5344CB8AC3E}">
        <p14:creationId xmlns:p14="http://schemas.microsoft.com/office/powerpoint/2010/main" val="6558472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Evaluations</a:t>
            </a:r>
            <a:endParaRPr lang="en-US" dirty="0"/>
          </a:p>
        </p:txBody>
      </p:sp>
      <p:sp>
        <p:nvSpPr>
          <p:cNvPr id="3" name="Content Placeholder 2"/>
          <p:cNvSpPr>
            <a:spLocks noGrp="1"/>
          </p:cNvSpPr>
          <p:nvPr>
            <p:ph idx="1"/>
          </p:nvPr>
        </p:nvSpPr>
        <p:spPr/>
        <p:txBody>
          <a:bodyPr>
            <a:normAutofit lnSpcReduction="10000"/>
          </a:bodyPr>
          <a:lstStyle/>
          <a:p>
            <a:r>
              <a:rPr lang="en-US" dirty="0" smtClean="0"/>
              <a:t>Let’s assume for the purposes of this lecture that we are interested in positive questions that are measurable</a:t>
            </a:r>
            <a:r>
              <a:rPr lang="mr-IN" dirty="0" smtClean="0"/>
              <a:t>…</a:t>
            </a:r>
            <a:r>
              <a:rPr lang="en-US" dirty="0" smtClean="0"/>
              <a:t>.</a:t>
            </a:r>
          </a:p>
          <a:p>
            <a:endParaRPr lang="en-US" dirty="0" smtClean="0"/>
          </a:p>
          <a:p>
            <a:r>
              <a:rPr lang="en-US" sz="4000" dirty="0" smtClean="0"/>
              <a:t>Does doing </a:t>
            </a:r>
            <a:r>
              <a:rPr lang="en-US" sz="4000" b="1" dirty="0" smtClean="0">
                <a:solidFill>
                  <a:srgbClr val="FF0000"/>
                </a:solidFill>
              </a:rPr>
              <a:t>x</a:t>
            </a:r>
            <a:r>
              <a:rPr lang="en-US" sz="4000" dirty="0" smtClean="0"/>
              <a:t> improve </a:t>
            </a:r>
            <a:r>
              <a:rPr lang="en-US" sz="4000" b="1" dirty="0" smtClean="0">
                <a:solidFill>
                  <a:srgbClr val="00B0F0"/>
                </a:solidFill>
              </a:rPr>
              <a:t>y</a:t>
            </a:r>
            <a:r>
              <a:rPr lang="en-US" sz="4000" b="1" dirty="0" smtClean="0">
                <a:solidFill>
                  <a:srgbClr val="FF0000"/>
                </a:solidFill>
              </a:rPr>
              <a:t> </a:t>
            </a:r>
            <a:r>
              <a:rPr lang="en-US" sz="4000" dirty="0" smtClean="0"/>
              <a:t>?</a:t>
            </a:r>
          </a:p>
          <a:p>
            <a:endParaRPr lang="en-US" sz="4000" dirty="0"/>
          </a:p>
          <a:p>
            <a:r>
              <a:rPr lang="en-US" sz="3600" i="1" dirty="0" smtClean="0"/>
              <a:t>“Does </a:t>
            </a:r>
            <a:r>
              <a:rPr lang="en-US" sz="3600" i="1" dirty="0" smtClean="0"/>
              <a:t>implementing </a:t>
            </a:r>
            <a:r>
              <a:rPr lang="en-US" sz="3600" i="1" dirty="0" smtClean="0">
                <a:solidFill>
                  <a:srgbClr val="FF0000"/>
                </a:solidFill>
              </a:rPr>
              <a:t>XYZ reading curriculum</a:t>
            </a:r>
            <a:r>
              <a:rPr lang="en-US" sz="3600" i="1" dirty="0" smtClean="0"/>
              <a:t> </a:t>
            </a:r>
            <a:r>
              <a:rPr lang="en-US" sz="3600" i="1" dirty="0" smtClean="0"/>
              <a:t>improve </a:t>
            </a:r>
            <a:r>
              <a:rPr lang="en-US" sz="3600" i="1" dirty="0" smtClean="0">
                <a:solidFill>
                  <a:srgbClr val="00B0F0"/>
                </a:solidFill>
              </a:rPr>
              <a:t>reading outcomes</a:t>
            </a:r>
            <a:r>
              <a:rPr lang="en-US" sz="3600" i="1" dirty="0" smtClean="0"/>
              <a:t>?” </a:t>
            </a:r>
            <a:endParaRPr lang="en-US" sz="3600" i="1" dirty="0"/>
          </a:p>
        </p:txBody>
      </p:sp>
      <p:sp>
        <p:nvSpPr>
          <p:cNvPr id="4" name="Slide Number Placeholder 3"/>
          <p:cNvSpPr>
            <a:spLocks noGrp="1"/>
          </p:cNvSpPr>
          <p:nvPr>
            <p:ph type="sldNum" sz="quarter" idx="12"/>
          </p:nvPr>
        </p:nvSpPr>
        <p:spPr/>
        <p:txBody>
          <a:bodyPr/>
          <a:lstStyle/>
          <a:p>
            <a:fld id="{32BC720B-8024-ED4E-9E10-37C20D8D564E}" type="slidenum">
              <a:rPr lang="en-US" smtClean="0"/>
              <a:t>10</a:t>
            </a:fld>
            <a:endParaRPr lang="en-US"/>
          </a:p>
        </p:txBody>
      </p:sp>
    </p:spTree>
    <p:extLst>
      <p:ext uri="{BB962C8B-B14F-4D97-AF65-F5344CB8AC3E}">
        <p14:creationId xmlns:p14="http://schemas.microsoft.com/office/powerpoint/2010/main" val="7951295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for evaluation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6505" y="1543050"/>
            <a:ext cx="6210989" cy="4630738"/>
          </a:xfrm>
        </p:spPr>
      </p:pic>
      <p:sp>
        <p:nvSpPr>
          <p:cNvPr id="4" name="Slide Number Placeholder 3"/>
          <p:cNvSpPr>
            <a:spLocks noGrp="1"/>
          </p:cNvSpPr>
          <p:nvPr>
            <p:ph type="sldNum" sz="quarter" idx="12"/>
          </p:nvPr>
        </p:nvSpPr>
        <p:spPr/>
        <p:txBody>
          <a:bodyPr/>
          <a:lstStyle/>
          <a:p>
            <a:fld id="{32BC720B-8024-ED4E-9E10-37C20D8D564E}" type="slidenum">
              <a:rPr lang="en-US" smtClean="0"/>
              <a:t>11</a:t>
            </a:fld>
            <a:endParaRPr lang="en-US"/>
          </a:p>
        </p:txBody>
      </p:sp>
      <p:sp>
        <p:nvSpPr>
          <p:cNvPr id="3" name="TextBox 2"/>
          <p:cNvSpPr txBox="1"/>
          <p:nvPr/>
        </p:nvSpPr>
        <p:spPr>
          <a:xfrm>
            <a:off x="1661374" y="2382592"/>
            <a:ext cx="1790163" cy="646331"/>
          </a:xfrm>
          <a:prstGeom prst="rect">
            <a:avLst/>
          </a:prstGeom>
          <a:solidFill>
            <a:schemeClr val="bg1">
              <a:lumMod val="95000"/>
            </a:schemeClr>
          </a:solidFill>
        </p:spPr>
        <p:txBody>
          <a:bodyPr wrap="square" rtlCol="0">
            <a:spAutoFit/>
          </a:bodyPr>
          <a:lstStyle/>
          <a:p>
            <a:r>
              <a:rPr lang="en-US" smtClean="0"/>
              <a:t>Reading outcomes</a:t>
            </a:r>
            <a:endParaRPr lang="en-US"/>
          </a:p>
        </p:txBody>
      </p:sp>
    </p:spTree>
    <p:extLst>
      <p:ext uri="{BB962C8B-B14F-4D97-AF65-F5344CB8AC3E}">
        <p14:creationId xmlns:p14="http://schemas.microsoft.com/office/powerpoint/2010/main" val="20259895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for evaluation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9852" y="1543050"/>
            <a:ext cx="6164294" cy="4630738"/>
          </a:xfrm>
        </p:spPr>
      </p:pic>
      <p:sp>
        <p:nvSpPr>
          <p:cNvPr id="4" name="Slide Number Placeholder 3"/>
          <p:cNvSpPr>
            <a:spLocks noGrp="1"/>
          </p:cNvSpPr>
          <p:nvPr>
            <p:ph type="sldNum" sz="quarter" idx="12"/>
          </p:nvPr>
        </p:nvSpPr>
        <p:spPr/>
        <p:txBody>
          <a:bodyPr/>
          <a:lstStyle/>
          <a:p>
            <a:fld id="{32BC720B-8024-ED4E-9E10-37C20D8D564E}" type="slidenum">
              <a:rPr lang="en-US" smtClean="0"/>
              <a:t>12</a:t>
            </a:fld>
            <a:endParaRPr lang="en-US"/>
          </a:p>
        </p:txBody>
      </p:sp>
      <p:sp>
        <p:nvSpPr>
          <p:cNvPr id="6" name="TextBox 5"/>
          <p:cNvSpPr txBox="1"/>
          <p:nvPr/>
        </p:nvSpPr>
        <p:spPr>
          <a:xfrm>
            <a:off x="1648495" y="2331077"/>
            <a:ext cx="1790163" cy="646331"/>
          </a:xfrm>
          <a:prstGeom prst="rect">
            <a:avLst/>
          </a:prstGeom>
          <a:solidFill>
            <a:schemeClr val="bg1">
              <a:lumMod val="95000"/>
            </a:schemeClr>
          </a:solidFill>
        </p:spPr>
        <p:txBody>
          <a:bodyPr wrap="square" rtlCol="0">
            <a:spAutoFit/>
          </a:bodyPr>
          <a:lstStyle/>
          <a:p>
            <a:r>
              <a:rPr lang="en-US" smtClean="0"/>
              <a:t>Reading outcomes</a:t>
            </a:r>
            <a:endParaRPr lang="en-US"/>
          </a:p>
        </p:txBody>
      </p:sp>
    </p:spTree>
    <p:extLst>
      <p:ext uri="{BB962C8B-B14F-4D97-AF65-F5344CB8AC3E}">
        <p14:creationId xmlns:p14="http://schemas.microsoft.com/office/powerpoint/2010/main" val="10648678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for evaluation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9820" y="1543050"/>
            <a:ext cx="6164358" cy="4630738"/>
          </a:xfrm>
        </p:spPr>
      </p:pic>
      <p:sp>
        <p:nvSpPr>
          <p:cNvPr id="4" name="Slide Number Placeholder 3"/>
          <p:cNvSpPr>
            <a:spLocks noGrp="1"/>
          </p:cNvSpPr>
          <p:nvPr>
            <p:ph type="sldNum" sz="quarter" idx="12"/>
          </p:nvPr>
        </p:nvSpPr>
        <p:spPr/>
        <p:txBody>
          <a:bodyPr/>
          <a:lstStyle/>
          <a:p>
            <a:fld id="{32BC720B-8024-ED4E-9E10-37C20D8D564E}" type="slidenum">
              <a:rPr lang="en-US" smtClean="0"/>
              <a:t>13</a:t>
            </a:fld>
            <a:endParaRPr lang="en-US"/>
          </a:p>
        </p:txBody>
      </p:sp>
      <p:sp>
        <p:nvSpPr>
          <p:cNvPr id="6" name="TextBox 5"/>
          <p:cNvSpPr txBox="1"/>
          <p:nvPr/>
        </p:nvSpPr>
        <p:spPr>
          <a:xfrm>
            <a:off x="1661374" y="2382592"/>
            <a:ext cx="2730322" cy="369332"/>
          </a:xfrm>
          <a:prstGeom prst="rect">
            <a:avLst/>
          </a:prstGeom>
          <a:solidFill>
            <a:schemeClr val="bg1">
              <a:lumMod val="95000"/>
            </a:schemeClr>
          </a:solidFill>
        </p:spPr>
        <p:txBody>
          <a:bodyPr wrap="square" rtlCol="0">
            <a:spAutoFit/>
          </a:bodyPr>
          <a:lstStyle/>
          <a:p>
            <a:r>
              <a:rPr lang="en-US" smtClean="0"/>
              <a:t>Reading outcomes</a:t>
            </a:r>
            <a:endParaRPr lang="en-US"/>
          </a:p>
        </p:txBody>
      </p:sp>
    </p:spTree>
    <p:extLst>
      <p:ext uri="{BB962C8B-B14F-4D97-AF65-F5344CB8AC3E}">
        <p14:creationId xmlns:p14="http://schemas.microsoft.com/office/powerpoint/2010/main" val="105997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for evaluation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6505" y="1543329"/>
            <a:ext cx="6210989" cy="4630180"/>
          </a:xfrm>
        </p:spPr>
      </p:pic>
      <p:sp>
        <p:nvSpPr>
          <p:cNvPr id="4" name="Slide Number Placeholder 3"/>
          <p:cNvSpPr>
            <a:spLocks noGrp="1"/>
          </p:cNvSpPr>
          <p:nvPr>
            <p:ph type="sldNum" sz="quarter" idx="12"/>
          </p:nvPr>
        </p:nvSpPr>
        <p:spPr/>
        <p:txBody>
          <a:bodyPr/>
          <a:lstStyle/>
          <a:p>
            <a:fld id="{32BC720B-8024-ED4E-9E10-37C20D8D564E}" type="slidenum">
              <a:rPr lang="en-US" smtClean="0"/>
              <a:t>14</a:t>
            </a:fld>
            <a:endParaRPr lang="en-US"/>
          </a:p>
        </p:txBody>
      </p:sp>
    </p:spTree>
    <p:extLst>
      <p:ext uri="{BB962C8B-B14F-4D97-AF65-F5344CB8AC3E}">
        <p14:creationId xmlns:p14="http://schemas.microsoft.com/office/powerpoint/2010/main" val="12304424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for evaluation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6505" y="1544521"/>
            <a:ext cx="6210989" cy="4627795"/>
          </a:xfrm>
        </p:spPr>
      </p:pic>
      <p:sp>
        <p:nvSpPr>
          <p:cNvPr id="4" name="Slide Number Placeholder 3"/>
          <p:cNvSpPr>
            <a:spLocks noGrp="1"/>
          </p:cNvSpPr>
          <p:nvPr>
            <p:ph type="sldNum" sz="quarter" idx="12"/>
          </p:nvPr>
        </p:nvSpPr>
        <p:spPr/>
        <p:txBody>
          <a:bodyPr/>
          <a:lstStyle/>
          <a:p>
            <a:fld id="{32BC720B-8024-ED4E-9E10-37C20D8D564E}" type="slidenum">
              <a:rPr lang="en-US" smtClean="0"/>
              <a:t>15</a:t>
            </a:fld>
            <a:endParaRPr lang="en-US"/>
          </a:p>
        </p:txBody>
      </p:sp>
      <p:sp>
        <p:nvSpPr>
          <p:cNvPr id="6" name="TextBox 5"/>
          <p:cNvSpPr txBox="1"/>
          <p:nvPr/>
        </p:nvSpPr>
        <p:spPr>
          <a:xfrm>
            <a:off x="1622737" y="2292439"/>
            <a:ext cx="1790163" cy="646331"/>
          </a:xfrm>
          <a:prstGeom prst="rect">
            <a:avLst/>
          </a:prstGeom>
          <a:solidFill>
            <a:schemeClr val="bg1">
              <a:lumMod val="95000"/>
            </a:schemeClr>
          </a:solidFill>
        </p:spPr>
        <p:txBody>
          <a:bodyPr wrap="square" rtlCol="0">
            <a:spAutoFit/>
          </a:bodyPr>
          <a:lstStyle/>
          <a:p>
            <a:r>
              <a:rPr lang="en-US" smtClean="0"/>
              <a:t>Reading outcomes</a:t>
            </a:r>
            <a:endParaRPr lang="en-US"/>
          </a:p>
        </p:txBody>
      </p:sp>
    </p:spTree>
    <p:extLst>
      <p:ext uri="{BB962C8B-B14F-4D97-AF65-F5344CB8AC3E}">
        <p14:creationId xmlns:p14="http://schemas.microsoft.com/office/powerpoint/2010/main" val="943610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example in SA?</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16</a:t>
            </a:fld>
            <a:endParaRPr lang="en-US" dirty="0"/>
          </a:p>
        </p:txBody>
      </p:sp>
      <p:sp>
        <p:nvSpPr>
          <p:cNvPr id="6" name="Rectangle 5"/>
          <p:cNvSpPr/>
          <p:nvPr/>
        </p:nvSpPr>
        <p:spPr>
          <a:xfrm>
            <a:off x="486177" y="6129425"/>
            <a:ext cx="8171645" cy="646331"/>
          </a:xfrm>
          <a:prstGeom prst="rect">
            <a:avLst/>
          </a:prstGeom>
        </p:spPr>
        <p:txBody>
          <a:bodyPr wrap="square">
            <a:spAutoFit/>
          </a:bodyPr>
          <a:lstStyle/>
          <a:p>
            <a:r>
              <a:rPr lang="en-US" b="1" u="sng" dirty="0" smtClean="0">
                <a:hlinkClick r:id="rId2"/>
              </a:rPr>
              <a:t>Flesich et al 2017: RCUP </a:t>
            </a:r>
            <a:r>
              <a:rPr lang="en-US" dirty="0">
                <a:hlinkClick r:id="rId2"/>
              </a:rPr>
              <a:t>https://www.ajol.info/index.php/saje/article/viewFile</a:t>
            </a:r>
            <a:r>
              <a:rPr lang="en-US">
                <a:hlinkClick r:id="rId2"/>
              </a:rPr>
              <a:t>/152705/142295</a:t>
            </a:r>
            <a:r>
              <a:rPr lang="en-US"/>
              <a:t> </a:t>
            </a:r>
            <a:endParaRPr lang="en-US" dirty="0"/>
          </a:p>
        </p:txBody>
      </p:sp>
      <p:sp>
        <p:nvSpPr>
          <p:cNvPr id="7" name="Rectangle 6"/>
          <p:cNvSpPr/>
          <p:nvPr/>
        </p:nvSpPr>
        <p:spPr>
          <a:xfrm>
            <a:off x="4674403" y="1491173"/>
            <a:ext cx="3142446" cy="4008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88" y="1491173"/>
            <a:ext cx="7473861" cy="46474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9406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example in SA?</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7149" y="1491173"/>
            <a:ext cx="6489700" cy="4495800"/>
          </a:xfrm>
        </p:spPr>
      </p:pic>
      <p:sp>
        <p:nvSpPr>
          <p:cNvPr id="4" name="Slide Number Placeholder 3"/>
          <p:cNvSpPr>
            <a:spLocks noGrp="1"/>
          </p:cNvSpPr>
          <p:nvPr>
            <p:ph type="sldNum" sz="quarter" idx="12"/>
          </p:nvPr>
        </p:nvSpPr>
        <p:spPr/>
        <p:txBody>
          <a:bodyPr/>
          <a:lstStyle/>
          <a:p>
            <a:fld id="{32BC720B-8024-ED4E-9E10-37C20D8D564E}" type="slidenum">
              <a:rPr lang="en-US" smtClean="0"/>
              <a:t>17</a:t>
            </a:fld>
            <a:endParaRPr lang="en-US" dirty="0"/>
          </a:p>
        </p:txBody>
      </p:sp>
      <p:sp>
        <p:nvSpPr>
          <p:cNvPr id="6" name="Rectangle 5"/>
          <p:cNvSpPr/>
          <p:nvPr/>
        </p:nvSpPr>
        <p:spPr>
          <a:xfrm>
            <a:off x="486177" y="6129425"/>
            <a:ext cx="8171645" cy="646331"/>
          </a:xfrm>
          <a:prstGeom prst="rect">
            <a:avLst/>
          </a:prstGeom>
        </p:spPr>
        <p:txBody>
          <a:bodyPr wrap="square">
            <a:spAutoFit/>
          </a:bodyPr>
          <a:lstStyle/>
          <a:p>
            <a:r>
              <a:rPr lang="en-US" b="1" u="sng" dirty="0" smtClean="0">
                <a:hlinkClick r:id="rId3"/>
              </a:rPr>
              <a:t>Flesich et al 2017: RCUP </a:t>
            </a:r>
            <a:r>
              <a:rPr lang="en-US" dirty="0">
                <a:hlinkClick r:id="rId3"/>
              </a:rPr>
              <a:t>https://www.ajol.info/index.php/saje/article/viewFile/152705/142295</a:t>
            </a:r>
            <a:r>
              <a:rPr lang="en-US" dirty="0"/>
              <a:t> </a:t>
            </a:r>
            <a:endParaRPr lang="en-US" dirty="0"/>
          </a:p>
        </p:txBody>
      </p:sp>
      <p:sp>
        <p:nvSpPr>
          <p:cNvPr id="7" name="Rectangle 6"/>
          <p:cNvSpPr/>
          <p:nvPr/>
        </p:nvSpPr>
        <p:spPr>
          <a:xfrm>
            <a:off x="4674403" y="1491173"/>
            <a:ext cx="3142446" cy="4008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105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263" y="513348"/>
            <a:ext cx="8181474" cy="55897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659802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100"/>
            <a:ext cx="9144000" cy="6011152"/>
          </a:xfrm>
          <a:prstGeom prst="rect">
            <a:avLst/>
          </a:prstGeom>
        </p:spPr>
      </p:pic>
      <p:cxnSp>
        <p:nvCxnSpPr>
          <p:cNvPr id="6" name="Straight Arrow Connector 5"/>
          <p:cNvCxnSpPr/>
          <p:nvPr/>
        </p:nvCxnSpPr>
        <p:spPr>
          <a:xfrm flipV="1">
            <a:off x="8775032" y="1540042"/>
            <a:ext cx="0" cy="2630905"/>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166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1800"/>
            <a:ext cx="9144000" cy="5971190"/>
          </a:xfrm>
          <a:prstGeom prst="rect">
            <a:avLst/>
          </a:prstGeom>
        </p:spPr>
      </p:pic>
    </p:spTree>
    <p:extLst>
      <p:ext uri="{BB962C8B-B14F-4D97-AF65-F5344CB8AC3E}">
        <p14:creationId xmlns:p14="http://schemas.microsoft.com/office/powerpoint/2010/main" val="3926705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can you measure ‘impact’ if you can’t randomize?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711" y="2408348"/>
            <a:ext cx="4439683" cy="3444448"/>
          </a:xfrm>
        </p:spPr>
      </p:pic>
      <p:sp>
        <p:nvSpPr>
          <p:cNvPr id="4" name="Slide Number Placeholder 3"/>
          <p:cNvSpPr>
            <a:spLocks noGrp="1"/>
          </p:cNvSpPr>
          <p:nvPr>
            <p:ph type="sldNum" sz="quarter" idx="12"/>
          </p:nvPr>
        </p:nvSpPr>
        <p:spPr/>
        <p:txBody>
          <a:bodyPr/>
          <a:lstStyle/>
          <a:p>
            <a:fld id="{32BC720B-8024-ED4E-9E10-37C20D8D564E}" type="slidenum">
              <a:rPr lang="en-US" smtClean="0"/>
              <a:t>21</a:t>
            </a:fld>
            <a:endParaRPr lang="en-US"/>
          </a:p>
        </p:txBody>
      </p:sp>
      <p:pic>
        <p:nvPicPr>
          <p:cNvPr id="6"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6394" y="2669461"/>
            <a:ext cx="4136413" cy="3444448"/>
          </a:xfrm>
          <a:prstGeom prst="rect">
            <a:avLst/>
          </a:prstGeom>
        </p:spPr>
      </p:pic>
    </p:spTree>
    <p:extLst>
      <p:ext uri="{BB962C8B-B14F-4D97-AF65-F5344CB8AC3E}">
        <p14:creationId xmlns:p14="http://schemas.microsoft.com/office/powerpoint/2010/main" val="11833201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456" y="470429"/>
            <a:ext cx="4301544" cy="5885922"/>
          </a:xfrm>
        </p:spPr>
      </p:pic>
      <p:sp>
        <p:nvSpPr>
          <p:cNvPr id="4" name="Slide Number Placeholder 3"/>
          <p:cNvSpPr>
            <a:spLocks noGrp="1"/>
          </p:cNvSpPr>
          <p:nvPr>
            <p:ph type="sldNum" sz="quarter" idx="12"/>
          </p:nvPr>
        </p:nvSpPr>
        <p:spPr/>
        <p:txBody>
          <a:bodyPr/>
          <a:lstStyle/>
          <a:p>
            <a:fld id="{32BC720B-8024-ED4E-9E10-37C20D8D564E}" type="slidenum">
              <a:rPr lang="en-US" smtClean="0"/>
              <a:t>22</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4991" y="2936383"/>
            <a:ext cx="4759009" cy="3309869"/>
          </a:xfrm>
          <a:prstGeom prst="rect">
            <a:avLst/>
          </a:prstGeom>
        </p:spPr>
      </p:pic>
      <p:sp>
        <p:nvSpPr>
          <p:cNvPr id="7" name="Rectangle 6"/>
          <p:cNvSpPr/>
          <p:nvPr/>
        </p:nvSpPr>
        <p:spPr>
          <a:xfrm>
            <a:off x="4481848" y="470429"/>
            <a:ext cx="4546242" cy="2053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87020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19" y="0"/>
            <a:ext cx="5584365" cy="1612900"/>
          </a:xfrm>
          <a:prstGeom prst="rect">
            <a:avLst/>
          </a:prstGeom>
        </p:spPr>
      </p:pic>
      <p:pic>
        <p:nvPicPr>
          <p:cNvPr id="5" name="Picture 4">
            <a:extLst>
              <a:ext uri="{FF2B5EF4-FFF2-40B4-BE49-F238E27FC236}">
                <a16:creationId xmlns="" xmlns:a16="http://schemas.microsoft.com/office/drawing/2014/main" id="{1350D972-AA28-474F-93AA-99C636647650}"/>
              </a:ext>
            </a:extLst>
          </p:cNvPr>
          <p:cNvPicPr>
            <a:picLocks noChangeAspect="1"/>
          </p:cNvPicPr>
          <p:nvPr/>
        </p:nvPicPr>
        <p:blipFill rotWithShape="1">
          <a:blip r:embed="rId4"/>
          <a:srcRect t="20860" r="73941"/>
          <a:stretch/>
        </p:blipFill>
        <p:spPr>
          <a:xfrm>
            <a:off x="1275988" y="2900515"/>
            <a:ext cx="1644193" cy="3745015"/>
          </a:xfrm>
          <a:prstGeom prst="rect">
            <a:avLst/>
          </a:prstGeom>
        </p:spPr>
      </p:pic>
      <p:pic>
        <p:nvPicPr>
          <p:cNvPr id="10" name="Picture 9">
            <a:extLst>
              <a:ext uri="{FF2B5EF4-FFF2-40B4-BE49-F238E27FC236}">
                <a16:creationId xmlns="" xmlns:a16="http://schemas.microsoft.com/office/drawing/2014/main" id="{1350D972-AA28-474F-93AA-99C636647650}"/>
              </a:ext>
            </a:extLst>
          </p:cNvPr>
          <p:cNvPicPr>
            <a:picLocks noChangeAspect="1"/>
          </p:cNvPicPr>
          <p:nvPr/>
        </p:nvPicPr>
        <p:blipFill rotWithShape="1">
          <a:blip r:embed="rId4"/>
          <a:srcRect l="26414" t="18805" r="43042"/>
          <a:stretch/>
        </p:blipFill>
        <p:spPr>
          <a:xfrm>
            <a:off x="2920181" y="2803276"/>
            <a:ext cx="1927122" cy="3842254"/>
          </a:xfrm>
          <a:prstGeom prst="rect">
            <a:avLst/>
          </a:prstGeom>
        </p:spPr>
      </p:pic>
      <p:pic>
        <p:nvPicPr>
          <p:cNvPr id="11" name="Picture 10">
            <a:extLst>
              <a:ext uri="{FF2B5EF4-FFF2-40B4-BE49-F238E27FC236}">
                <a16:creationId xmlns="" xmlns:a16="http://schemas.microsoft.com/office/drawing/2014/main" id="{1350D972-AA28-474F-93AA-99C636647650}"/>
              </a:ext>
            </a:extLst>
          </p:cNvPr>
          <p:cNvPicPr>
            <a:picLocks noChangeAspect="1"/>
          </p:cNvPicPr>
          <p:nvPr/>
        </p:nvPicPr>
        <p:blipFill rotWithShape="1">
          <a:blip r:embed="rId4"/>
          <a:srcRect l="57585"/>
          <a:stretch/>
        </p:blipFill>
        <p:spPr>
          <a:xfrm>
            <a:off x="4847303" y="1913430"/>
            <a:ext cx="2676117" cy="4732100"/>
          </a:xfrm>
          <a:prstGeom prst="rect">
            <a:avLst/>
          </a:prstGeom>
        </p:spPr>
      </p:pic>
      <p:pic>
        <p:nvPicPr>
          <p:cNvPr id="12" name="Picture 11">
            <a:extLst>
              <a:ext uri="{FF2B5EF4-FFF2-40B4-BE49-F238E27FC236}">
                <a16:creationId xmlns="" xmlns:a16="http://schemas.microsoft.com/office/drawing/2014/main" id="{1350D972-AA28-474F-93AA-99C636647650}"/>
              </a:ext>
            </a:extLst>
          </p:cNvPr>
          <p:cNvPicPr>
            <a:picLocks noChangeAspect="1"/>
          </p:cNvPicPr>
          <p:nvPr/>
        </p:nvPicPr>
        <p:blipFill rotWithShape="1">
          <a:blip r:embed="rId4"/>
          <a:srcRect r="33024" b="82054"/>
          <a:stretch/>
        </p:blipFill>
        <p:spPr>
          <a:xfrm>
            <a:off x="1174533" y="1874008"/>
            <a:ext cx="4225787" cy="849219"/>
          </a:xfrm>
          <a:prstGeom prst="rect">
            <a:avLst/>
          </a:prstGeom>
        </p:spPr>
      </p:pic>
      <p:sp>
        <p:nvSpPr>
          <p:cNvPr id="9" name="Content Placeholder 2"/>
          <p:cNvSpPr>
            <a:spLocks noGrp="1"/>
          </p:cNvSpPr>
          <p:nvPr>
            <p:ph idx="1"/>
          </p:nvPr>
        </p:nvSpPr>
        <p:spPr>
          <a:xfrm>
            <a:off x="1266156" y="1692949"/>
            <a:ext cx="4576157" cy="504658"/>
          </a:xfrm>
          <a:noFill/>
        </p:spPr>
        <p:txBody>
          <a:bodyPr>
            <a:normAutofit/>
          </a:bodyPr>
          <a:lstStyle/>
          <a:p>
            <a:pPr marL="0" indent="0" algn="ctr">
              <a:buNone/>
            </a:pPr>
            <a:r>
              <a:rPr lang="en-US" sz="2400" dirty="0" err="1" smtClean="0"/>
              <a:t>Randomised</a:t>
            </a:r>
            <a:r>
              <a:rPr lang="en-US" sz="2400" dirty="0" smtClean="0"/>
              <a:t> Control Trial (RCT) </a:t>
            </a:r>
          </a:p>
          <a:p>
            <a:pPr lvl="1"/>
            <a:endParaRPr lang="en-US" dirty="0" smtClean="0"/>
          </a:p>
        </p:txBody>
      </p:sp>
    </p:spTree>
    <p:extLst>
      <p:ext uri="{BB962C8B-B14F-4D97-AF65-F5344CB8AC3E}">
        <p14:creationId xmlns:p14="http://schemas.microsoft.com/office/powerpoint/2010/main" val="153760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19" y="0"/>
            <a:ext cx="5584365" cy="1612900"/>
          </a:xfrm>
          <a:prstGeom prst="rect">
            <a:avLst/>
          </a:prstGeom>
        </p:spPr>
      </p:pic>
      <p:pic>
        <p:nvPicPr>
          <p:cNvPr id="5" name="Picture 4">
            <a:extLst>
              <a:ext uri="{FF2B5EF4-FFF2-40B4-BE49-F238E27FC236}">
                <a16:creationId xmlns="" xmlns:a16="http://schemas.microsoft.com/office/drawing/2014/main" id="{1350D972-AA28-474F-93AA-99C636647650}"/>
              </a:ext>
            </a:extLst>
          </p:cNvPr>
          <p:cNvPicPr>
            <a:picLocks noChangeAspect="1"/>
          </p:cNvPicPr>
          <p:nvPr/>
        </p:nvPicPr>
        <p:blipFill>
          <a:blip r:embed="rId4"/>
          <a:stretch>
            <a:fillRect/>
          </a:stretch>
        </p:blipFill>
        <p:spPr>
          <a:xfrm>
            <a:off x="1425134" y="1869400"/>
            <a:ext cx="6309467" cy="4732100"/>
          </a:xfrm>
          <a:prstGeom prst="rect">
            <a:avLst/>
          </a:prstGeom>
        </p:spPr>
      </p:pic>
      <p:sp>
        <p:nvSpPr>
          <p:cNvPr id="9" name="Content Placeholder 2"/>
          <p:cNvSpPr>
            <a:spLocks noGrp="1"/>
          </p:cNvSpPr>
          <p:nvPr>
            <p:ph idx="1"/>
          </p:nvPr>
        </p:nvSpPr>
        <p:spPr>
          <a:xfrm>
            <a:off x="2042181" y="1612900"/>
            <a:ext cx="5945770" cy="504658"/>
          </a:xfrm>
          <a:noFill/>
        </p:spPr>
        <p:txBody>
          <a:bodyPr>
            <a:normAutofit/>
          </a:bodyPr>
          <a:lstStyle/>
          <a:p>
            <a:pPr marL="0" indent="0" algn="ctr">
              <a:buNone/>
            </a:pPr>
            <a:r>
              <a:rPr lang="en-US" sz="2400" dirty="0" err="1" smtClean="0"/>
              <a:t>Randomised</a:t>
            </a:r>
            <a:r>
              <a:rPr lang="en-US" sz="2400" dirty="0" smtClean="0"/>
              <a:t> Control Trial (RCT) </a:t>
            </a:r>
          </a:p>
          <a:p>
            <a:pPr lvl="1"/>
            <a:endParaRPr lang="en-US" dirty="0" smtClean="0"/>
          </a:p>
        </p:txBody>
      </p:sp>
      <p:sp>
        <p:nvSpPr>
          <p:cNvPr id="3" name="Oval 2"/>
          <p:cNvSpPr/>
          <p:nvPr/>
        </p:nvSpPr>
        <p:spPr>
          <a:xfrm>
            <a:off x="3741134" y="2796091"/>
            <a:ext cx="1122948" cy="1150267"/>
          </a:xfrm>
          <a:prstGeom prst="ellipse">
            <a:avLst/>
          </a:prstGeom>
          <a:solidFill>
            <a:srgbClr val="7030A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30</a:t>
            </a:r>
            <a:endParaRPr lang="en-US" sz="4400" b="1" dirty="0">
              <a:solidFill>
                <a:schemeClr val="tx1"/>
              </a:solidFill>
            </a:endParaRPr>
          </a:p>
        </p:txBody>
      </p:sp>
      <p:sp>
        <p:nvSpPr>
          <p:cNvPr id="7" name="Oval 6"/>
          <p:cNvSpPr/>
          <p:nvPr/>
        </p:nvSpPr>
        <p:spPr>
          <a:xfrm>
            <a:off x="3692556" y="4791799"/>
            <a:ext cx="1122948" cy="1150267"/>
          </a:xfrm>
          <a:prstGeom prst="ellipse">
            <a:avLst/>
          </a:prstGeom>
          <a:solidFill>
            <a:srgbClr val="FFFF0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29</a:t>
            </a:r>
            <a:endParaRPr lang="en-US" sz="4400" b="1" dirty="0">
              <a:solidFill>
                <a:schemeClr val="tx1"/>
              </a:solidFill>
            </a:endParaRPr>
          </a:p>
        </p:txBody>
      </p:sp>
      <p:sp>
        <p:nvSpPr>
          <p:cNvPr id="8" name="Oval 7"/>
          <p:cNvSpPr/>
          <p:nvPr/>
        </p:nvSpPr>
        <p:spPr>
          <a:xfrm>
            <a:off x="1463118" y="2926724"/>
            <a:ext cx="1572832" cy="2331076"/>
          </a:xfrm>
          <a:prstGeom prst="ellipse">
            <a:avLst/>
          </a:prstGeom>
          <a:solidFill>
            <a:schemeClr val="accent1">
              <a:lumMod val="75000"/>
              <a:alpha val="7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smtClean="0">
                <a:solidFill>
                  <a:schemeClr val="tx1"/>
                </a:solidFill>
              </a:rPr>
              <a:t>59</a:t>
            </a:r>
            <a:endParaRPr lang="en-US" sz="7200" b="1" dirty="0">
              <a:solidFill>
                <a:schemeClr val="tx1"/>
              </a:solidFill>
            </a:endParaRPr>
          </a:p>
        </p:txBody>
      </p:sp>
      <p:sp>
        <p:nvSpPr>
          <p:cNvPr id="10" name="Oval 9"/>
          <p:cNvSpPr/>
          <p:nvPr/>
        </p:nvSpPr>
        <p:spPr>
          <a:xfrm>
            <a:off x="6154134" y="2491291"/>
            <a:ext cx="1122948" cy="1150267"/>
          </a:xfrm>
          <a:prstGeom prst="ellipse">
            <a:avLst/>
          </a:prstGeom>
          <a:solidFill>
            <a:srgbClr val="7030A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30</a:t>
            </a:r>
            <a:endParaRPr lang="en-US" sz="4400" b="1" dirty="0">
              <a:solidFill>
                <a:schemeClr val="tx1"/>
              </a:solidFill>
            </a:endParaRPr>
          </a:p>
        </p:txBody>
      </p:sp>
      <p:sp>
        <p:nvSpPr>
          <p:cNvPr id="11" name="Oval 10"/>
          <p:cNvSpPr/>
          <p:nvPr/>
        </p:nvSpPr>
        <p:spPr>
          <a:xfrm>
            <a:off x="6154134" y="4791799"/>
            <a:ext cx="1122948" cy="1150267"/>
          </a:xfrm>
          <a:prstGeom prst="ellipse">
            <a:avLst/>
          </a:prstGeom>
          <a:solidFill>
            <a:srgbClr val="FFFF0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29</a:t>
            </a:r>
            <a:endParaRPr lang="en-US" sz="4400" b="1" dirty="0">
              <a:solidFill>
                <a:schemeClr val="tx1"/>
              </a:solidFill>
            </a:endParaRPr>
          </a:p>
        </p:txBody>
      </p:sp>
      <p:sp>
        <p:nvSpPr>
          <p:cNvPr id="4" name="TextBox 3"/>
          <p:cNvSpPr txBox="1"/>
          <p:nvPr/>
        </p:nvSpPr>
        <p:spPr>
          <a:xfrm>
            <a:off x="1304014" y="195602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7955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19" y="0"/>
            <a:ext cx="5584365" cy="1612900"/>
          </a:xfrm>
          <a:prstGeom prst="rect">
            <a:avLst/>
          </a:prstGeom>
        </p:spPr>
      </p:pic>
      <p:pic>
        <p:nvPicPr>
          <p:cNvPr id="5" name="Picture 4">
            <a:extLst>
              <a:ext uri="{FF2B5EF4-FFF2-40B4-BE49-F238E27FC236}">
                <a16:creationId xmlns="" xmlns:a16="http://schemas.microsoft.com/office/drawing/2014/main" id="{1350D972-AA28-474F-93AA-99C636647650}"/>
              </a:ext>
            </a:extLst>
          </p:cNvPr>
          <p:cNvPicPr>
            <a:picLocks noChangeAspect="1"/>
          </p:cNvPicPr>
          <p:nvPr/>
        </p:nvPicPr>
        <p:blipFill>
          <a:blip r:embed="rId4"/>
          <a:stretch>
            <a:fillRect/>
          </a:stretch>
        </p:blipFill>
        <p:spPr>
          <a:xfrm>
            <a:off x="1424042" y="1869400"/>
            <a:ext cx="6309467" cy="4732100"/>
          </a:xfrm>
          <a:prstGeom prst="rect">
            <a:avLst/>
          </a:prstGeom>
        </p:spPr>
      </p:pic>
      <p:sp>
        <p:nvSpPr>
          <p:cNvPr id="3" name="Oval 2"/>
          <p:cNvSpPr/>
          <p:nvPr/>
        </p:nvSpPr>
        <p:spPr>
          <a:xfrm>
            <a:off x="3740042" y="2796091"/>
            <a:ext cx="1122948" cy="1150267"/>
          </a:xfrm>
          <a:prstGeom prst="ellipse">
            <a:avLst/>
          </a:prstGeom>
          <a:solidFill>
            <a:srgbClr val="7030A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30</a:t>
            </a:r>
            <a:endParaRPr lang="en-US" sz="4400" b="1" dirty="0">
              <a:solidFill>
                <a:schemeClr val="tx1"/>
              </a:solidFill>
            </a:endParaRPr>
          </a:p>
        </p:txBody>
      </p:sp>
      <p:sp>
        <p:nvSpPr>
          <p:cNvPr id="7" name="Oval 6"/>
          <p:cNvSpPr/>
          <p:nvPr/>
        </p:nvSpPr>
        <p:spPr>
          <a:xfrm>
            <a:off x="3691464" y="4791799"/>
            <a:ext cx="1122948" cy="1150267"/>
          </a:xfrm>
          <a:prstGeom prst="ellipse">
            <a:avLst/>
          </a:prstGeom>
          <a:solidFill>
            <a:srgbClr val="FFFF0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29</a:t>
            </a:r>
            <a:endParaRPr lang="en-US" sz="4400" b="1" dirty="0">
              <a:solidFill>
                <a:schemeClr val="tx1"/>
              </a:solidFill>
            </a:endParaRPr>
          </a:p>
        </p:txBody>
      </p:sp>
      <p:sp>
        <p:nvSpPr>
          <p:cNvPr id="8" name="Oval 7"/>
          <p:cNvSpPr/>
          <p:nvPr/>
        </p:nvSpPr>
        <p:spPr>
          <a:xfrm>
            <a:off x="1462026" y="2926724"/>
            <a:ext cx="1572832" cy="2331076"/>
          </a:xfrm>
          <a:prstGeom prst="ellipse">
            <a:avLst/>
          </a:prstGeom>
          <a:solidFill>
            <a:schemeClr val="accent1">
              <a:lumMod val="75000"/>
              <a:alpha val="7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smtClean="0">
                <a:solidFill>
                  <a:schemeClr val="tx1"/>
                </a:solidFill>
              </a:rPr>
              <a:t>59</a:t>
            </a:r>
            <a:endParaRPr lang="en-US" sz="7200" b="1" dirty="0">
              <a:solidFill>
                <a:schemeClr val="tx1"/>
              </a:solidFill>
            </a:endParaRPr>
          </a:p>
        </p:txBody>
      </p:sp>
      <p:sp>
        <p:nvSpPr>
          <p:cNvPr id="10" name="Oval 9"/>
          <p:cNvSpPr/>
          <p:nvPr/>
        </p:nvSpPr>
        <p:spPr>
          <a:xfrm>
            <a:off x="6153042" y="2491291"/>
            <a:ext cx="1122948" cy="1150267"/>
          </a:xfrm>
          <a:prstGeom prst="ellipse">
            <a:avLst/>
          </a:prstGeom>
          <a:solidFill>
            <a:srgbClr val="7030A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30</a:t>
            </a:r>
            <a:endParaRPr lang="en-US" sz="4400" b="1" dirty="0">
              <a:solidFill>
                <a:schemeClr val="tx1"/>
              </a:solidFill>
            </a:endParaRPr>
          </a:p>
        </p:txBody>
      </p:sp>
      <p:sp>
        <p:nvSpPr>
          <p:cNvPr id="11" name="Oval 10"/>
          <p:cNvSpPr/>
          <p:nvPr/>
        </p:nvSpPr>
        <p:spPr>
          <a:xfrm>
            <a:off x="6153042" y="4791799"/>
            <a:ext cx="1122948" cy="1150267"/>
          </a:xfrm>
          <a:prstGeom prst="ellipse">
            <a:avLst/>
          </a:prstGeom>
          <a:solidFill>
            <a:srgbClr val="FFFF0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29</a:t>
            </a:r>
            <a:endParaRPr lang="en-US" sz="4400" b="1" dirty="0">
              <a:solidFill>
                <a:schemeClr val="tx1"/>
              </a:solidFill>
            </a:endParaRPr>
          </a:p>
        </p:txBody>
      </p:sp>
      <p:sp>
        <p:nvSpPr>
          <p:cNvPr id="4" name="TextBox 3"/>
          <p:cNvSpPr txBox="1"/>
          <p:nvPr/>
        </p:nvSpPr>
        <p:spPr>
          <a:xfrm>
            <a:off x="3740042" y="4017218"/>
            <a:ext cx="1035788" cy="646331"/>
          </a:xfrm>
          <a:prstGeom prst="rect">
            <a:avLst/>
          </a:prstGeom>
          <a:solidFill>
            <a:srgbClr val="00B0F0"/>
          </a:solidFill>
        </p:spPr>
        <p:txBody>
          <a:bodyPr wrap="square" rtlCol="0">
            <a:spAutoFit/>
          </a:bodyPr>
          <a:lstStyle/>
          <a:p>
            <a:pPr algn="ctr"/>
            <a:r>
              <a:rPr lang="en-US" smtClean="0"/>
              <a:t>Feb </a:t>
            </a:r>
          </a:p>
          <a:p>
            <a:pPr algn="ctr"/>
            <a:r>
              <a:rPr lang="en-US" dirty="0" smtClean="0"/>
              <a:t>2019</a:t>
            </a:r>
            <a:endParaRPr lang="en-US" dirty="0"/>
          </a:p>
        </p:txBody>
      </p:sp>
      <p:sp>
        <p:nvSpPr>
          <p:cNvPr id="16" name="TextBox 15"/>
          <p:cNvSpPr txBox="1"/>
          <p:nvPr/>
        </p:nvSpPr>
        <p:spPr>
          <a:xfrm>
            <a:off x="6240202" y="4017218"/>
            <a:ext cx="1035788" cy="646331"/>
          </a:xfrm>
          <a:prstGeom prst="rect">
            <a:avLst/>
          </a:prstGeom>
          <a:solidFill>
            <a:srgbClr val="00B0F0"/>
          </a:solidFill>
        </p:spPr>
        <p:txBody>
          <a:bodyPr wrap="square" rtlCol="0">
            <a:spAutoFit/>
          </a:bodyPr>
          <a:lstStyle/>
          <a:p>
            <a:pPr algn="ctr"/>
            <a:r>
              <a:rPr lang="en-US" smtClean="0"/>
              <a:t>Nov 2020</a:t>
            </a:r>
            <a:endParaRPr lang="en-US" dirty="0"/>
          </a:p>
        </p:txBody>
      </p:sp>
      <p:sp>
        <p:nvSpPr>
          <p:cNvPr id="20" name="Content Placeholder 2"/>
          <p:cNvSpPr>
            <a:spLocks noGrp="1"/>
          </p:cNvSpPr>
          <p:nvPr>
            <p:ph idx="1"/>
          </p:nvPr>
        </p:nvSpPr>
        <p:spPr>
          <a:xfrm>
            <a:off x="2042181" y="1612900"/>
            <a:ext cx="5945770" cy="504658"/>
          </a:xfrm>
          <a:noFill/>
        </p:spPr>
        <p:txBody>
          <a:bodyPr>
            <a:normAutofit/>
          </a:bodyPr>
          <a:lstStyle/>
          <a:p>
            <a:pPr marL="0" indent="0" algn="ctr">
              <a:buNone/>
            </a:pPr>
            <a:r>
              <a:rPr lang="en-US" sz="2400" dirty="0" err="1" smtClean="0"/>
              <a:t>Randomised</a:t>
            </a:r>
            <a:r>
              <a:rPr lang="en-US" sz="2400" dirty="0" smtClean="0"/>
              <a:t> Control Trial (RCT) </a:t>
            </a:r>
          </a:p>
          <a:p>
            <a:pPr lvl="1"/>
            <a:endParaRPr lang="en-US" dirty="0" smtClean="0"/>
          </a:p>
        </p:txBody>
      </p:sp>
    </p:spTree>
    <p:extLst>
      <p:ext uri="{BB962C8B-B14F-4D97-AF65-F5344CB8AC3E}">
        <p14:creationId xmlns:p14="http://schemas.microsoft.com/office/powerpoint/2010/main" val="91556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19" y="0"/>
            <a:ext cx="5584365" cy="1612900"/>
          </a:xfrm>
          <a:prstGeom prst="rect">
            <a:avLst/>
          </a:prstGeom>
        </p:spPr>
      </p:pic>
      <p:pic>
        <p:nvPicPr>
          <p:cNvPr id="7" name="Picture 6">
            <a:extLst>
              <a:ext uri="{FF2B5EF4-FFF2-40B4-BE49-F238E27FC236}">
                <a16:creationId xmlns="" xmlns:a16="http://schemas.microsoft.com/office/drawing/2014/main" id="{18067583-8AC0-411D-8717-3EFD2B78F28A}"/>
              </a:ext>
            </a:extLst>
          </p:cNvPr>
          <p:cNvPicPr>
            <a:picLocks noChangeAspect="1"/>
          </p:cNvPicPr>
          <p:nvPr/>
        </p:nvPicPr>
        <p:blipFill rotWithShape="1">
          <a:blip r:embed="rId4"/>
          <a:srcRect l="21687" t="21533" r="7029" b="20874"/>
          <a:stretch/>
        </p:blipFill>
        <p:spPr>
          <a:xfrm flipV="1">
            <a:off x="1155031" y="1897075"/>
            <a:ext cx="7172110" cy="4393453"/>
          </a:xfrm>
          <a:prstGeom prst="rect">
            <a:avLst/>
          </a:prstGeom>
        </p:spPr>
      </p:pic>
      <p:pic>
        <p:nvPicPr>
          <p:cNvPr id="8" name="Picture 7">
            <a:extLst>
              <a:ext uri="{FF2B5EF4-FFF2-40B4-BE49-F238E27FC236}">
                <a16:creationId xmlns="" xmlns:a16="http://schemas.microsoft.com/office/drawing/2014/main" id="{755A5C1D-7FE1-4A01-908E-68680B41103A}"/>
              </a:ext>
            </a:extLst>
          </p:cNvPr>
          <p:cNvPicPr>
            <a:picLocks noChangeAspect="1"/>
          </p:cNvPicPr>
          <p:nvPr/>
        </p:nvPicPr>
        <p:blipFill>
          <a:blip r:embed="rId5"/>
          <a:stretch>
            <a:fillRect/>
          </a:stretch>
        </p:blipFill>
        <p:spPr>
          <a:xfrm>
            <a:off x="6516545" y="5180700"/>
            <a:ext cx="1579935" cy="849478"/>
          </a:xfrm>
          <a:prstGeom prst="rect">
            <a:avLst/>
          </a:prstGeom>
        </p:spPr>
      </p:pic>
    </p:spTree>
    <p:extLst>
      <p:ext uri="{BB962C8B-B14F-4D97-AF65-F5344CB8AC3E}">
        <p14:creationId xmlns:p14="http://schemas.microsoft.com/office/powerpoint/2010/main" val="11100852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6">
            <a:extLst>
              <a:ext uri="{FF2B5EF4-FFF2-40B4-BE49-F238E27FC236}">
                <a16:creationId xmlns="" xmlns:a16="http://schemas.microsoft.com/office/drawing/2014/main" id="{960E2338-958E-4061-B794-D3CF5FA6F215}"/>
              </a:ext>
            </a:extLst>
          </p:cNvPr>
          <p:cNvPicPr>
            <a:picLocks noChangeAspect="1"/>
          </p:cNvPicPr>
          <p:nvPr/>
        </p:nvPicPr>
        <p:blipFill rotWithShape="1">
          <a:blip r:embed="rId2"/>
          <a:srcRect l="15383" t="18188" r="8794" b="16995"/>
          <a:stretch/>
        </p:blipFill>
        <p:spPr>
          <a:xfrm flipV="1">
            <a:off x="1155031" y="1642221"/>
            <a:ext cx="7172110" cy="464830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519" y="0"/>
            <a:ext cx="5584365" cy="1612900"/>
          </a:xfrm>
          <a:prstGeom prst="rect">
            <a:avLst/>
          </a:prstGeom>
        </p:spPr>
      </p:pic>
      <p:pic>
        <p:nvPicPr>
          <p:cNvPr id="8" name="Picture 7">
            <a:extLst>
              <a:ext uri="{FF2B5EF4-FFF2-40B4-BE49-F238E27FC236}">
                <a16:creationId xmlns="" xmlns:a16="http://schemas.microsoft.com/office/drawing/2014/main" id="{EAAFDEA1-BF26-4970-B6DA-EEDBC9DF8AF5}"/>
              </a:ext>
            </a:extLst>
          </p:cNvPr>
          <p:cNvPicPr>
            <a:picLocks noChangeAspect="1"/>
          </p:cNvPicPr>
          <p:nvPr/>
        </p:nvPicPr>
        <p:blipFill>
          <a:blip r:embed="rId5"/>
          <a:stretch>
            <a:fillRect/>
          </a:stretch>
        </p:blipFill>
        <p:spPr>
          <a:xfrm>
            <a:off x="7062116" y="5408063"/>
            <a:ext cx="1040163" cy="593032"/>
          </a:xfrm>
          <a:prstGeom prst="rect">
            <a:avLst/>
          </a:prstGeom>
        </p:spPr>
      </p:pic>
    </p:spTree>
    <p:extLst>
      <p:ext uri="{BB962C8B-B14F-4D97-AF65-F5344CB8AC3E}">
        <p14:creationId xmlns:p14="http://schemas.microsoft.com/office/powerpoint/2010/main" val="20126241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 xmlns:a16="http://schemas.microsoft.com/office/drawing/2014/main" id="{D1E89154-4EA5-4CA9-B34D-0B1E020E9E0F}"/>
              </a:ext>
            </a:extLst>
          </p:cNvPr>
          <p:cNvGraphicFramePr>
            <a:graphicFrameLocks/>
          </p:cNvGraphicFramePr>
          <p:nvPr>
            <p:extLst/>
          </p:nvPr>
        </p:nvGraphicFramePr>
        <p:xfrm>
          <a:off x="555965" y="2564889"/>
          <a:ext cx="7854388" cy="4086053"/>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519" y="0"/>
            <a:ext cx="5584365" cy="1612900"/>
          </a:xfrm>
          <a:prstGeom prst="rect">
            <a:avLst/>
          </a:prstGeom>
        </p:spPr>
      </p:pic>
      <p:sp>
        <p:nvSpPr>
          <p:cNvPr id="8" name="Title 7">
            <a:extLst>
              <a:ext uri="{FF2B5EF4-FFF2-40B4-BE49-F238E27FC236}">
                <a16:creationId xmlns="" xmlns:a16="http://schemas.microsoft.com/office/drawing/2014/main" id="{F72D5D9C-DA94-40B5-9727-24403E3CF7C9}"/>
              </a:ext>
            </a:extLst>
          </p:cNvPr>
          <p:cNvSpPr>
            <a:spLocks noGrp="1"/>
          </p:cNvSpPr>
          <p:nvPr>
            <p:ph type="title"/>
          </p:nvPr>
        </p:nvSpPr>
        <p:spPr>
          <a:xfrm>
            <a:off x="1995557" y="1576753"/>
            <a:ext cx="5393517" cy="762455"/>
          </a:xfrm>
        </p:spPr>
        <p:txBody>
          <a:bodyPr>
            <a:normAutofit fontScale="90000"/>
          </a:bodyPr>
          <a:lstStyle/>
          <a:p>
            <a:pPr algn="ctr"/>
            <a:r>
              <a:rPr lang="en-ZA" sz="2800" dirty="0">
                <a:latin typeface="Roboto" panose="02000000000000000000" pitchFamily="2" charset="0"/>
                <a:ea typeface="Roboto" panose="02000000000000000000" pitchFamily="2" charset="0"/>
                <a:cs typeface="Roboto" panose="02000000000000000000" pitchFamily="2" charset="0"/>
              </a:rPr>
              <a:t>Baseline </a:t>
            </a:r>
            <a:r>
              <a:rPr lang="en-ZA" sz="2800">
                <a:latin typeface="Roboto" panose="02000000000000000000" pitchFamily="2" charset="0"/>
                <a:ea typeface="Roboto" panose="02000000000000000000" pitchFamily="2" charset="0"/>
                <a:cs typeface="Roboto" panose="02000000000000000000" pitchFamily="2" charset="0"/>
              </a:rPr>
              <a:t>Assessment </a:t>
            </a:r>
            <a:r>
              <a:rPr lang="en-ZA" sz="2800" smtClean="0">
                <a:latin typeface="Roboto" panose="02000000000000000000" pitchFamily="2" charset="0"/>
                <a:ea typeface="Roboto" panose="02000000000000000000" pitchFamily="2" charset="0"/>
                <a:cs typeface="Roboto" panose="02000000000000000000" pitchFamily="2" charset="0"/>
              </a:rPr>
              <a:t>Results Grade 2 </a:t>
            </a:r>
            <a:r>
              <a:rPr lang="en-ZA" sz="2800" dirty="0" smtClean="0">
                <a:latin typeface="Roboto" panose="02000000000000000000" pitchFamily="2" charset="0"/>
                <a:ea typeface="Roboto" panose="02000000000000000000" pitchFamily="2" charset="0"/>
                <a:cs typeface="Roboto" panose="02000000000000000000" pitchFamily="2" charset="0"/>
              </a:rPr>
              <a:t/>
            </a:r>
            <a:br>
              <a:rPr lang="en-ZA" sz="2800" dirty="0" smtClean="0">
                <a:latin typeface="Roboto" panose="02000000000000000000" pitchFamily="2" charset="0"/>
                <a:ea typeface="Roboto" panose="02000000000000000000" pitchFamily="2" charset="0"/>
                <a:cs typeface="Roboto" panose="02000000000000000000" pitchFamily="2" charset="0"/>
              </a:rPr>
            </a:br>
            <a:r>
              <a:rPr lang="en-ZA" sz="2000" dirty="0" smtClean="0">
                <a:latin typeface="Roboto" panose="02000000000000000000" pitchFamily="2" charset="0"/>
                <a:ea typeface="Roboto" panose="02000000000000000000" pitchFamily="2" charset="0"/>
                <a:cs typeface="Roboto" panose="02000000000000000000" pitchFamily="2" charset="0"/>
              </a:rPr>
              <a:t>(Feb 2019)</a:t>
            </a:r>
            <a:endParaRPr lang="en-ZA" sz="2000" dirty="0">
              <a:latin typeface="Roboto" panose="02000000000000000000" pitchFamily="2" charset="0"/>
              <a:ea typeface="Roboto" panose="02000000000000000000" pitchFamily="2" charset="0"/>
              <a:cs typeface="Roboto" panose="02000000000000000000" pitchFamily="2" charset="0"/>
            </a:endParaRPr>
          </a:p>
        </p:txBody>
      </p:sp>
      <p:cxnSp>
        <p:nvCxnSpPr>
          <p:cNvPr id="4" name="Straight Arrow Connector 3"/>
          <p:cNvCxnSpPr/>
          <p:nvPr/>
        </p:nvCxnSpPr>
        <p:spPr>
          <a:xfrm flipH="1">
            <a:off x="4500930" y="3219166"/>
            <a:ext cx="382772" cy="595424"/>
          </a:xfrm>
          <a:prstGeom prst="straightConnector1">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692316" y="2303061"/>
            <a:ext cx="1754372" cy="1200329"/>
          </a:xfrm>
          <a:prstGeom prst="rect">
            <a:avLst/>
          </a:prstGeom>
          <a:solidFill>
            <a:schemeClr val="bg1">
              <a:lumMod val="75000"/>
            </a:schemeClr>
          </a:solidFill>
        </p:spPr>
        <p:txBody>
          <a:bodyPr wrap="square" rtlCol="0">
            <a:spAutoFit/>
          </a:bodyPr>
          <a:lstStyle/>
          <a:p>
            <a:r>
              <a:rPr lang="en-US" dirty="0" smtClean="0"/>
              <a:t>30% of Gr2 children do not know the letters of the alphabet</a:t>
            </a:r>
            <a:endParaRPr lang="en-US" dirty="0"/>
          </a:p>
        </p:txBody>
      </p:sp>
    </p:spTree>
    <p:extLst>
      <p:ext uri="{BB962C8B-B14F-4D97-AF65-F5344CB8AC3E}">
        <p14:creationId xmlns:p14="http://schemas.microsoft.com/office/powerpoint/2010/main" val="115955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down)">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graphicEl>
                                              <a:chart seriesIdx="-4" categoryIdx="0" bldStep="category"/>
                                            </p:graphicEl>
                                          </p:spTgt>
                                        </p:tgtEl>
                                        <p:attrNameLst>
                                          <p:attrName>style.visibility</p:attrName>
                                        </p:attrNameLst>
                                      </p:cBhvr>
                                      <p:to>
                                        <p:strVal val="visible"/>
                                      </p:to>
                                    </p:set>
                                    <p:animEffect transition="in" filter="wipe(down)">
                                      <p:cBhvr>
                                        <p:cTn id="12" dur="500"/>
                                        <p:tgtEl>
                                          <p:spTgt spid="11">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graphicEl>
                                              <a:chart seriesIdx="-4" categoryIdx="1" bldStep="category"/>
                                            </p:graphicEl>
                                          </p:spTgt>
                                        </p:tgtEl>
                                        <p:attrNameLst>
                                          <p:attrName>style.visibility</p:attrName>
                                        </p:attrNameLst>
                                      </p:cBhvr>
                                      <p:to>
                                        <p:strVal val="visible"/>
                                      </p:to>
                                    </p:set>
                                    <p:animEffect transition="in" filter="wipe(down)">
                                      <p:cBhvr>
                                        <p:cTn id="17" dur="500"/>
                                        <p:tgtEl>
                                          <p:spTgt spid="11">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graphicEl>
                                              <a:chart seriesIdx="-4" categoryIdx="2" bldStep="category"/>
                                            </p:graphicEl>
                                          </p:spTgt>
                                        </p:tgtEl>
                                        <p:attrNameLst>
                                          <p:attrName>style.visibility</p:attrName>
                                        </p:attrNameLst>
                                      </p:cBhvr>
                                      <p:to>
                                        <p:strVal val="visible"/>
                                      </p:to>
                                    </p:set>
                                    <p:animEffect transition="in" filter="wipe(down)">
                                      <p:cBhvr>
                                        <p:cTn id="22" dur="500"/>
                                        <p:tgtEl>
                                          <p:spTgt spid="11">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graphicEl>
                                              <a:chart seriesIdx="-4" categoryIdx="3" bldStep="category"/>
                                            </p:graphicEl>
                                          </p:spTgt>
                                        </p:tgtEl>
                                        <p:attrNameLst>
                                          <p:attrName>style.visibility</p:attrName>
                                        </p:attrNameLst>
                                      </p:cBhvr>
                                      <p:to>
                                        <p:strVal val="visible"/>
                                      </p:to>
                                    </p:set>
                                    <p:animEffect transition="in" filter="wipe(down)">
                                      <p:cBhvr>
                                        <p:cTn id="27" dur="500"/>
                                        <p:tgtEl>
                                          <p:spTgt spid="11">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graphicEl>
                                              <a:chart seriesIdx="-4" categoryIdx="4" bldStep="category"/>
                                            </p:graphicEl>
                                          </p:spTgt>
                                        </p:tgtEl>
                                        <p:attrNameLst>
                                          <p:attrName>style.visibility</p:attrName>
                                        </p:attrNameLst>
                                      </p:cBhvr>
                                      <p:to>
                                        <p:strVal val="visible"/>
                                      </p:to>
                                    </p:set>
                                    <p:animEffect transition="in" filter="wipe(down)">
                                      <p:cBhvr>
                                        <p:cTn id="32" dur="500"/>
                                        <p:tgtEl>
                                          <p:spTgt spid="11">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graphicEl>
                                              <a:chart seriesIdx="-4" categoryIdx="5" bldStep="category"/>
                                            </p:graphicEl>
                                          </p:spTgt>
                                        </p:tgtEl>
                                        <p:attrNameLst>
                                          <p:attrName>style.visibility</p:attrName>
                                        </p:attrNameLst>
                                      </p:cBhvr>
                                      <p:to>
                                        <p:strVal val="visible"/>
                                      </p:to>
                                    </p:set>
                                    <p:animEffect transition="in" filter="wipe(down)">
                                      <p:cBhvr>
                                        <p:cTn id="37" dur="500"/>
                                        <p:tgtEl>
                                          <p:spTgt spid="11">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down)">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category"/>
        </p:bldSub>
      </p:bldGraphic>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19" y="0"/>
            <a:ext cx="5584365" cy="1612900"/>
          </a:xfrm>
          <a:prstGeom prst="rect">
            <a:avLst/>
          </a:prstGeom>
        </p:spPr>
      </p:pic>
      <p:pic>
        <p:nvPicPr>
          <p:cNvPr id="5" name="Picture 4">
            <a:extLst>
              <a:ext uri="{FF2B5EF4-FFF2-40B4-BE49-F238E27FC236}">
                <a16:creationId xmlns="" xmlns:a16="http://schemas.microsoft.com/office/drawing/2014/main" id="{1350D972-AA28-474F-93AA-99C636647650}"/>
              </a:ext>
            </a:extLst>
          </p:cNvPr>
          <p:cNvPicPr>
            <a:picLocks noChangeAspect="1"/>
          </p:cNvPicPr>
          <p:nvPr/>
        </p:nvPicPr>
        <p:blipFill>
          <a:blip r:embed="rId4"/>
          <a:stretch>
            <a:fillRect/>
          </a:stretch>
        </p:blipFill>
        <p:spPr>
          <a:xfrm>
            <a:off x="1424042" y="1869400"/>
            <a:ext cx="6309467" cy="4732100"/>
          </a:xfrm>
          <a:prstGeom prst="rect">
            <a:avLst/>
          </a:prstGeom>
        </p:spPr>
      </p:pic>
      <p:sp>
        <p:nvSpPr>
          <p:cNvPr id="3" name="Oval 2"/>
          <p:cNvSpPr/>
          <p:nvPr/>
        </p:nvSpPr>
        <p:spPr>
          <a:xfrm>
            <a:off x="3740042" y="2796091"/>
            <a:ext cx="1122948" cy="1150267"/>
          </a:xfrm>
          <a:prstGeom prst="ellipse">
            <a:avLst/>
          </a:prstGeom>
          <a:solidFill>
            <a:srgbClr val="7030A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30</a:t>
            </a:r>
            <a:endParaRPr lang="en-US" sz="4400" b="1" dirty="0">
              <a:solidFill>
                <a:schemeClr val="tx1"/>
              </a:solidFill>
            </a:endParaRPr>
          </a:p>
        </p:txBody>
      </p:sp>
      <p:sp>
        <p:nvSpPr>
          <p:cNvPr id="7" name="Oval 6"/>
          <p:cNvSpPr/>
          <p:nvPr/>
        </p:nvSpPr>
        <p:spPr>
          <a:xfrm>
            <a:off x="3691464" y="4791799"/>
            <a:ext cx="1122948" cy="1150267"/>
          </a:xfrm>
          <a:prstGeom prst="ellipse">
            <a:avLst/>
          </a:prstGeom>
          <a:solidFill>
            <a:srgbClr val="FFFF0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29</a:t>
            </a:r>
            <a:endParaRPr lang="en-US" sz="4400" b="1" dirty="0">
              <a:solidFill>
                <a:schemeClr val="tx1"/>
              </a:solidFill>
            </a:endParaRPr>
          </a:p>
        </p:txBody>
      </p:sp>
      <p:sp>
        <p:nvSpPr>
          <p:cNvPr id="8" name="Oval 7"/>
          <p:cNvSpPr/>
          <p:nvPr/>
        </p:nvSpPr>
        <p:spPr>
          <a:xfrm>
            <a:off x="1462026" y="2926724"/>
            <a:ext cx="1572832" cy="2331076"/>
          </a:xfrm>
          <a:prstGeom prst="ellipse">
            <a:avLst/>
          </a:prstGeom>
          <a:solidFill>
            <a:schemeClr val="accent1">
              <a:lumMod val="75000"/>
              <a:alpha val="7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smtClean="0">
                <a:solidFill>
                  <a:schemeClr val="tx1"/>
                </a:solidFill>
              </a:rPr>
              <a:t>59</a:t>
            </a:r>
            <a:endParaRPr lang="en-US" sz="7200" b="1" dirty="0">
              <a:solidFill>
                <a:schemeClr val="tx1"/>
              </a:solidFill>
            </a:endParaRPr>
          </a:p>
        </p:txBody>
      </p:sp>
      <p:sp>
        <p:nvSpPr>
          <p:cNvPr id="10" name="Oval 9"/>
          <p:cNvSpPr/>
          <p:nvPr/>
        </p:nvSpPr>
        <p:spPr>
          <a:xfrm>
            <a:off x="6153042" y="2491291"/>
            <a:ext cx="1122948" cy="1150267"/>
          </a:xfrm>
          <a:prstGeom prst="ellipse">
            <a:avLst/>
          </a:prstGeom>
          <a:solidFill>
            <a:srgbClr val="7030A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30</a:t>
            </a:r>
            <a:endParaRPr lang="en-US" sz="4400" b="1" dirty="0">
              <a:solidFill>
                <a:schemeClr val="tx1"/>
              </a:solidFill>
            </a:endParaRPr>
          </a:p>
        </p:txBody>
      </p:sp>
      <p:sp>
        <p:nvSpPr>
          <p:cNvPr id="11" name="Oval 10"/>
          <p:cNvSpPr/>
          <p:nvPr/>
        </p:nvSpPr>
        <p:spPr>
          <a:xfrm>
            <a:off x="6153042" y="4791799"/>
            <a:ext cx="1122948" cy="1150267"/>
          </a:xfrm>
          <a:prstGeom prst="ellipse">
            <a:avLst/>
          </a:prstGeom>
          <a:solidFill>
            <a:srgbClr val="FFFF0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29</a:t>
            </a:r>
            <a:endParaRPr lang="en-US" sz="4400" b="1" dirty="0">
              <a:solidFill>
                <a:schemeClr val="tx1"/>
              </a:solidFill>
            </a:endParaRPr>
          </a:p>
        </p:txBody>
      </p:sp>
      <p:sp>
        <p:nvSpPr>
          <p:cNvPr id="4" name="TextBox 3"/>
          <p:cNvSpPr txBox="1"/>
          <p:nvPr/>
        </p:nvSpPr>
        <p:spPr>
          <a:xfrm>
            <a:off x="3740042" y="4017218"/>
            <a:ext cx="1035788" cy="646331"/>
          </a:xfrm>
          <a:prstGeom prst="rect">
            <a:avLst/>
          </a:prstGeom>
          <a:solidFill>
            <a:srgbClr val="00B0F0"/>
          </a:solidFill>
        </p:spPr>
        <p:txBody>
          <a:bodyPr wrap="square" rtlCol="0">
            <a:spAutoFit/>
          </a:bodyPr>
          <a:lstStyle/>
          <a:p>
            <a:pPr algn="ctr"/>
            <a:r>
              <a:rPr lang="en-US" smtClean="0"/>
              <a:t>Feb </a:t>
            </a:r>
          </a:p>
          <a:p>
            <a:pPr algn="ctr"/>
            <a:r>
              <a:rPr lang="en-US" dirty="0" smtClean="0"/>
              <a:t>2019</a:t>
            </a:r>
            <a:endParaRPr lang="en-US" dirty="0"/>
          </a:p>
        </p:txBody>
      </p:sp>
      <p:sp>
        <p:nvSpPr>
          <p:cNvPr id="16" name="TextBox 15"/>
          <p:cNvSpPr txBox="1"/>
          <p:nvPr/>
        </p:nvSpPr>
        <p:spPr>
          <a:xfrm>
            <a:off x="6240202" y="4017218"/>
            <a:ext cx="1035788" cy="646331"/>
          </a:xfrm>
          <a:prstGeom prst="rect">
            <a:avLst/>
          </a:prstGeom>
          <a:solidFill>
            <a:srgbClr val="00B0F0"/>
          </a:solidFill>
        </p:spPr>
        <p:txBody>
          <a:bodyPr wrap="square" rtlCol="0">
            <a:spAutoFit/>
          </a:bodyPr>
          <a:lstStyle/>
          <a:p>
            <a:pPr algn="ctr"/>
            <a:r>
              <a:rPr lang="en-US" smtClean="0"/>
              <a:t>Nov 2020</a:t>
            </a:r>
            <a:endParaRPr lang="en-US" dirty="0"/>
          </a:p>
        </p:txBody>
      </p:sp>
      <p:cxnSp>
        <p:nvCxnSpPr>
          <p:cNvPr id="18" name="Straight Arrow Connector 17"/>
          <p:cNvCxnSpPr>
            <a:stCxn id="4" idx="3"/>
            <a:endCxn id="14" idx="1"/>
          </p:cNvCxnSpPr>
          <p:nvPr/>
        </p:nvCxnSpPr>
        <p:spPr>
          <a:xfrm>
            <a:off x="4775830" y="4340384"/>
            <a:ext cx="259718"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989014" y="4340383"/>
            <a:ext cx="259718"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035548" y="6149340"/>
            <a:ext cx="971741" cy="353943"/>
          </a:xfrm>
          <a:prstGeom prst="rect">
            <a:avLst/>
          </a:prstGeom>
          <a:noFill/>
        </p:spPr>
        <p:txBody>
          <a:bodyPr wrap="none" rtlCol="0">
            <a:spAutoFit/>
          </a:bodyPr>
          <a:lstStyle/>
          <a:p>
            <a:r>
              <a:rPr lang="en-US" sz="1700" b="1" dirty="0" smtClean="0">
                <a:solidFill>
                  <a:schemeClr val="bg1"/>
                </a:solidFill>
              </a:rPr>
              <a:t>MIDLINE</a:t>
            </a:r>
            <a:endParaRPr lang="en-US" sz="1700" b="1" dirty="0">
              <a:solidFill>
                <a:schemeClr val="bg1"/>
              </a:solidFill>
            </a:endParaRPr>
          </a:p>
        </p:txBody>
      </p:sp>
      <p:sp>
        <p:nvSpPr>
          <p:cNvPr id="14" name="TextBox 13"/>
          <p:cNvSpPr txBox="1"/>
          <p:nvPr/>
        </p:nvSpPr>
        <p:spPr>
          <a:xfrm>
            <a:off x="5035548" y="4017218"/>
            <a:ext cx="1035788" cy="646331"/>
          </a:xfrm>
          <a:prstGeom prst="rect">
            <a:avLst/>
          </a:prstGeom>
          <a:solidFill>
            <a:srgbClr val="00B0F0"/>
          </a:solidFill>
        </p:spPr>
        <p:txBody>
          <a:bodyPr wrap="square" rtlCol="0">
            <a:spAutoFit/>
          </a:bodyPr>
          <a:lstStyle/>
          <a:p>
            <a:pPr algn="ctr"/>
            <a:r>
              <a:rPr lang="en-US" dirty="0" smtClean="0"/>
              <a:t>Nov 2019</a:t>
            </a:r>
            <a:endParaRPr lang="en-US" dirty="0"/>
          </a:p>
        </p:txBody>
      </p:sp>
      <p:pic>
        <p:nvPicPr>
          <p:cNvPr id="9" name="Picture 8"/>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79044" y="6402794"/>
            <a:ext cx="444943" cy="444943"/>
          </a:xfrm>
          <a:prstGeom prst="rect">
            <a:avLst/>
          </a:prstGeom>
        </p:spPr>
      </p:pic>
      <p:pic>
        <p:nvPicPr>
          <p:cNvPr id="22" name="Picture 21"/>
          <p:cNvPicPr>
            <a:picLocks noChangeAspect="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262909" y="6437781"/>
            <a:ext cx="444943" cy="444943"/>
          </a:xfrm>
          <a:prstGeom prst="rect">
            <a:avLst/>
          </a:prstGeom>
        </p:spPr>
      </p:pic>
      <p:pic>
        <p:nvPicPr>
          <p:cNvPr id="24" name="Picture 23"/>
          <p:cNvPicPr>
            <a:picLocks noChangeAspect="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575174" y="6438962"/>
            <a:ext cx="444943" cy="444943"/>
          </a:xfrm>
          <a:prstGeom prst="rect">
            <a:avLst/>
          </a:prstGeom>
        </p:spPr>
      </p:pic>
    </p:spTree>
    <p:extLst>
      <p:ext uri="{BB962C8B-B14F-4D97-AF65-F5344CB8AC3E}">
        <p14:creationId xmlns:p14="http://schemas.microsoft.com/office/powerpoint/2010/main" val="17156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500"/>
                                        <p:tgtEl>
                                          <p:spTgt spid="1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down)">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150" y="1690689"/>
            <a:ext cx="7823200" cy="4699000"/>
          </a:xfrm>
          <a:prstGeom prst="rect">
            <a:avLst/>
          </a:prstGeom>
        </p:spPr>
      </p:pic>
      <p:sp>
        <p:nvSpPr>
          <p:cNvPr id="5" name="Title 1"/>
          <p:cNvSpPr>
            <a:spLocks noGrp="1"/>
          </p:cNvSpPr>
          <p:nvPr>
            <p:ph type="title"/>
          </p:nvPr>
        </p:nvSpPr>
        <p:spPr>
          <a:xfrm>
            <a:off x="628650" y="365126"/>
            <a:ext cx="7886700" cy="1325563"/>
          </a:xfrm>
        </p:spPr>
        <p:txBody>
          <a:bodyPr/>
          <a:lstStyle/>
          <a:p>
            <a:r>
              <a:rPr lang="en-US" dirty="0" err="1" smtClean="0"/>
              <a:t>Randomised</a:t>
            </a:r>
            <a:r>
              <a:rPr lang="en-US" dirty="0" smtClean="0"/>
              <a:t> Control Trials</a:t>
            </a:r>
            <a:endParaRPr lang="en-US" dirty="0"/>
          </a:p>
        </p:txBody>
      </p:sp>
      <p:sp>
        <p:nvSpPr>
          <p:cNvPr id="6" name="TextBox 5"/>
          <p:cNvSpPr txBox="1"/>
          <p:nvPr/>
        </p:nvSpPr>
        <p:spPr>
          <a:xfrm>
            <a:off x="6336632" y="6378578"/>
            <a:ext cx="2520562" cy="369332"/>
          </a:xfrm>
          <a:prstGeom prst="rect">
            <a:avLst/>
          </a:prstGeom>
          <a:noFill/>
        </p:spPr>
        <p:txBody>
          <a:bodyPr wrap="none" rtlCol="0">
            <a:spAutoFit/>
          </a:bodyPr>
          <a:lstStyle/>
          <a:p>
            <a:r>
              <a:rPr lang="en-US" dirty="0" smtClean="0"/>
              <a:t>(note on generalizability)</a:t>
            </a:r>
            <a:endParaRPr lang="en-US" dirty="0"/>
          </a:p>
        </p:txBody>
      </p:sp>
    </p:spTree>
    <p:extLst>
      <p:ext uri="{BB962C8B-B14F-4D97-AF65-F5344CB8AC3E}">
        <p14:creationId xmlns:p14="http://schemas.microsoft.com/office/powerpoint/2010/main" val="3974093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3150"/>
          <a:stretch/>
        </p:blipFill>
        <p:spPr>
          <a:xfrm>
            <a:off x="420967" y="116632"/>
            <a:ext cx="8302066" cy="6641976"/>
          </a:xfrm>
          <a:prstGeom prst="rect">
            <a:avLst/>
          </a:prstGeom>
        </p:spPr>
      </p:pic>
      <p:pic>
        <p:nvPicPr>
          <p:cNvPr id="2" name="Picture 1"/>
          <p:cNvPicPr>
            <a:picLocks noChangeAspect="1"/>
          </p:cNvPicPr>
          <p:nvPr/>
        </p:nvPicPr>
        <p:blipFill rotWithShape="1">
          <a:blip r:embed="rId3"/>
          <a:srcRect t="6454" b="12405"/>
          <a:stretch/>
        </p:blipFill>
        <p:spPr>
          <a:xfrm>
            <a:off x="766502" y="2812809"/>
            <a:ext cx="1791503" cy="1817065"/>
          </a:xfrm>
          <a:prstGeom prst="rect">
            <a:avLst/>
          </a:prstGeom>
        </p:spPr>
      </p:pic>
      <p:pic>
        <p:nvPicPr>
          <p:cNvPr id="4" name="Picture 3"/>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t="19578" r="41139"/>
          <a:stretch/>
        </p:blipFill>
        <p:spPr>
          <a:xfrm>
            <a:off x="6655444" y="2812810"/>
            <a:ext cx="1773210" cy="1817064"/>
          </a:xfrm>
          <a:prstGeom prst="rect">
            <a:avLst/>
          </a:prstGeom>
        </p:spPr>
      </p:pic>
    </p:spTree>
    <p:extLst>
      <p:ext uri="{BB962C8B-B14F-4D97-AF65-F5344CB8AC3E}">
        <p14:creationId xmlns:p14="http://schemas.microsoft.com/office/powerpoint/2010/main" val="1312420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sic-education.gif"/>
          <p:cNvPicPr>
            <a:picLocks noChangeAspect="1"/>
          </p:cNvPicPr>
          <p:nvPr/>
        </p:nvPicPr>
        <p:blipFill>
          <a:blip r:embed="rId3" cstate="print"/>
          <a:stretch>
            <a:fillRect/>
          </a:stretch>
        </p:blipFill>
        <p:spPr>
          <a:xfrm>
            <a:off x="0" y="5924550"/>
            <a:ext cx="2590800" cy="933450"/>
          </a:xfrm>
          <a:prstGeom prst="rect">
            <a:avLst/>
          </a:prstGeom>
        </p:spPr>
      </p:pic>
      <p:sp>
        <p:nvSpPr>
          <p:cNvPr id="2" name="Title 1"/>
          <p:cNvSpPr>
            <a:spLocks noGrp="1"/>
          </p:cNvSpPr>
          <p:nvPr>
            <p:ph type="title"/>
          </p:nvPr>
        </p:nvSpPr>
        <p:spPr>
          <a:xfrm>
            <a:off x="428596" y="0"/>
            <a:ext cx="8229600" cy="1000108"/>
          </a:xfrm>
        </p:spPr>
        <p:txBody>
          <a:bodyPr>
            <a:noAutofit/>
          </a:bodyPr>
          <a:lstStyle/>
          <a:p>
            <a:r>
              <a:rPr lang="en-ZA" sz="4000" dirty="0" smtClean="0"/>
              <a:t>Description of Interventions</a:t>
            </a:r>
            <a:endParaRPr lang="en-ZA" sz="4000" dirty="0">
              <a:solidFill>
                <a:schemeClr val="tx1">
                  <a:lumMod val="50000"/>
                  <a:lumOff val="50000"/>
                </a:schemeClr>
              </a:solidFill>
            </a:endParaRPr>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BD417E48-BE45-4C3D-B8CC-B24F6E03BD28}" type="slidenum">
              <a:rPr lang="en-ZA" smtClean="0">
                <a:solidFill>
                  <a:prstClr val="black">
                    <a:tint val="75000"/>
                  </a:prstClr>
                </a:solidFill>
              </a:rPr>
              <a:pPr/>
              <a:t>32</a:t>
            </a:fld>
            <a:endParaRPr lang="en-ZA">
              <a:solidFill>
                <a:prstClr val="black">
                  <a:tint val="75000"/>
                </a:prstClr>
              </a:solidFill>
            </a:endParaRPr>
          </a:p>
        </p:txBody>
      </p:sp>
      <p:sp>
        <p:nvSpPr>
          <p:cNvPr id="8" name="Content Placeholder 7"/>
          <p:cNvSpPr>
            <a:spLocks noGrp="1"/>
          </p:cNvSpPr>
          <p:nvPr>
            <p:ph idx="1"/>
          </p:nvPr>
        </p:nvSpPr>
        <p:spPr>
          <a:xfrm>
            <a:off x="457200" y="1268760"/>
            <a:ext cx="8229600" cy="4824536"/>
          </a:xfrm>
        </p:spPr>
        <p:txBody>
          <a:bodyPr/>
          <a:lstStyle/>
          <a:p>
            <a:pPr marL="0" indent="0">
              <a:buNone/>
            </a:pPr>
            <a:r>
              <a:rPr lang="en-ZA" dirty="0" smtClean="0"/>
              <a:t>230 schools in North West</a:t>
            </a:r>
            <a:endParaRPr lang="en-ZA" dirty="0"/>
          </a:p>
        </p:txBody>
      </p:sp>
      <p:pic>
        <p:nvPicPr>
          <p:cNvPr id="1026" name="Picture 2"/>
          <p:cNvPicPr>
            <a:picLocks noChangeAspect="1" noChangeArrowheads="1"/>
          </p:cNvPicPr>
          <p:nvPr/>
        </p:nvPicPr>
        <p:blipFill>
          <a:blip r:embed="rId4" cstate="print"/>
          <a:srcRect/>
          <a:stretch>
            <a:fillRect/>
          </a:stretch>
        </p:blipFill>
        <p:spPr bwMode="auto">
          <a:xfrm>
            <a:off x="539552" y="1916832"/>
            <a:ext cx="8182143" cy="1789162"/>
          </a:xfrm>
          <a:prstGeom prst="rect">
            <a:avLst/>
          </a:prstGeom>
          <a:noFill/>
          <a:ln w="9525">
            <a:noFill/>
            <a:miter lim="800000"/>
            <a:headEnd/>
            <a:tailEnd/>
          </a:ln>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1" y="3684166"/>
            <a:ext cx="6085656" cy="2437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51520" y="4509120"/>
            <a:ext cx="2160240" cy="954107"/>
          </a:xfrm>
          <a:prstGeom prst="rect">
            <a:avLst/>
          </a:prstGeom>
          <a:solidFill>
            <a:schemeClr val="accent2"/>
          </a:solidFill>
        </p:spPr>
        <p:txBody>
          <a:bodyPr wrap="square" rtlCol="0">
            <a:spAutoFit/>
          </a:bodyPr>
          <a:lstStyle/>
          <a:p>
            <a:pPr algn="ctr"/>
            <a:r>
              <a:rPr lang="en-ZA" sz="2800" dirty="0" smtClean="0">
                <a:solidFill>
                  <a:prstClr val="white"/>
                </a:solidFill>
              </a:rPr>
              <a:t>Per learner costs</a:t>
            </a:r>
            <a:endParaRPr lang="en-ZA" sz="2800" dirty="0">
              <a:solidFill>
                <a:prstClr val="white"/>
              </a:solidFill>
            </a:endParaRPr>
          </a:p>
        </p:txBody>
      </p:sp>
    </p:spTree>
    <p:extLst>
      <p:ext uri="{BB962C8B-B14F-4D97-AF65-F5344CB8AC3E}">
        <p14:creationId xmlns:p14="http://schemas.microsoft.com/office/powerpoint/2010/main" val="58429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l="32705" t="2880" r="14253" b="18072"/>
          <a:stretch/>
        </p:blipFill>
        <p:spPr bwMode="auto">
          <a:xfrm>
            <a:off x="1283368" y="1411704"/>
            <a:ext cx="6432885" cy="5229727"/>
          </a:xfrm>
          <a:prstGeom prst="rect">
            <a:avLst/>
          </a:prstGeom>
          <a:noFill/>
          <a:ln>
            <a:noFill/>
          </a:ln>
        </p:spPr>
      </p:pic>
      <p:pic>
        <p:nvPicPr>
          <p:cNvPr id="5" name="Content Placeholder 3"/>
          <p:cNvPicPr>
            <a:picLocks/>
          </p:cNvPicPr>
          <p:nvPr/>
        </p:nvPicPr>
        <p:blipFill rotWithShape="1">
          <a:blip r:embed="rId2">
            <a:extLst>
              <a:ext uri="{28A0092B-C50C-407E-A947-70E740481C1C}">
                <a14:useLocalDpi xmlns:a14="http://schemas.microsoft.com/office/drawing/2010/main" val="0"/>
              </a:ext>
            </a:extLst>
          </a:blip>
          <a:srcRect t="73498" r="83171" b="3537"/>
          <a:stretch/>
        </p:blipFill>
        <p:spPr bwMode="auto">
          <a:xfrm>
            <a:off x="1395663" y="1052736"/>
            <a:ext cx="1941095" cy="1682442"/>
          </a:xfrm>
          <a:prstGeom prst="rect">
            <a:avLst/>
          </a:prstGeom>
          <a:noFill/>
          <a:ln>
            <a:noFill/>
          </a:ln>
        </p:spPr>
      </p:pic>
      <p:sp>
        <p:nvSpPr>
          <p:cNvPr id="6" name="Title 1"/>
          <p:cNvSpPr txBox="1">
            <a:spLocks/>
          </p:cNvSpPr>
          <p:nvPr/>
        </p:nvSpPr>
        <p:spPr bwMode="auto">
          <a:xfrm>
            <a:off x="323528" y="332656"/>
            <a:ext cx="822960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ZA" b="1" dirty="0" smtClean="0">
                <a:solidFill>
                  <a:srgbClr val="0C3936"/>
                </a:solidFill>
                <a:latin typeface="Tunga" panose="020B0502040204020203" pitchFamily="34" charset="0"/>
                <a:cs typeface="Tunga" panose="020B0502040204020203" pitchFamily="34" charset="0"/>
              </a:rPr>
              <a:t>Sample: 230 schools in North West</a:t>
            </a:r>
            <a:endParaRPr lang="en-ZA" b="1" dirty="0">
              <a:solidFill>
                <a:srgbClr val="0C3936"/>
              </a:solidFill>
              <a:latin typeface="Tunga" panose="020B0502040204020203" pitchFamily="34" charset="0"/>
              <a:cs typeface="Tunga" panose="020B0502040204020203" pitchFamily="34" charset="0"/>
            </a:endParaRPr>
          </a:p>
        </p:txBody>
      </p:sp>
    </p:spTree>
    <p:extLst>
      <p:ext uri="{BB962C8B-B14F-4D97-AF65-F5344CB8AC3E}">
        <p14:creationId xmlns:p14="http://schemas.microsoft.com/office/powerpoint/2010/main" val="6053951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Main EGRS regression model:</a:t>
            </a:r>
            <a:br>
              <a:rPr lang="en-ZA" sz="2800" dirty="0" smtClean="0"/>
            </a:br>
            <a:r>
              <a:rPr lang="en-ZA" sz="2800" dirty="0" smtClean="0"/>
              <a:t>composite score</a:t>
            </a:r>
            <a:endParaRPr lang="en-ZA" sz="28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3275" y="1702808"/>
            <a:ext cx="6275429" cy="4556325"/>
          </a:xfrm>
        </p:spPr>
      </p:pic>
      <p:sp>
        <p:nvSpPr>
          <p:cNvPr id="5" name="TextBox 4"/>
          <p:cNvSpPr txBox="1"/>
          <p:nvPr/>
        </p:nvSpPr>
        <p:spPr>
          <a:xfrm>
            <a:off x="7613298" y="2086377"/>
            <a:ext cx="1389034" cy="646331"/>
          </a:xfrm>
          <a:prstGeom prst="rect">
            <a:avLst/>
          </a:prstGeom>
          <a:noFill/>
        </p:spPr>
        <p:txBody>
          <a:bodyPr wrap="square" rtlCol="0">
            <a:spAutoFit/>
          </a:bodyPr>
          <a:lstStyle/>
          <a:p>
            <a:r>
              <a:rPr lang="en-US" dirty="0" err="1" smtClean="0"/>
              <a:t>Centralised</a:t>
            </a:r>
            <a:r>
              <a:rPr lang="en-US" dirty="0" smtClean="0"/>
              <a:t> training</a:t>
            </a:r>
            <a:endParaRPr lang="en-US" dirty="0"/>
          </a:p>
        </p:txBody>
      </p:sp>
      <p:sp>
        <p:nvSpPr>
          <p:cNvPr id="6" name="TextBox 5"/>
          <p:cNvSpPr txBox="1"/>
          <p:nvPr/>
        </p:nvSpPr>
        <p:spPr>
          <a:xfrm>
            <a:off x="7609836" y="3397875"/>
            <a:ext cx="1096282" cy="369332"/>
          </a:xfrm>
          <a:prstGeom prst="rect">
            <a:avLst/>
          </a:prstGeom>
          <a:noFill/>
        </p:spPr>
        <p:txBody>
          <a:bodyPr wrap="square" rtlCol="0">
            <a:spAutoFit/>
          </a:bodyPr>
          <a:lstStyle/>
          <a:p>
            <a:r>
              <a:rPr lang="en-US" dirty="0" smtClean="0"/>
              <a:t>Coaching</a:t>
            </a:r>
            <a:endParaRPr lang="en-US" dirty="0"/>
          </a:p>
        </p:txBody>
      </p:sp>
      <p:sp>
        <p:nvSpPr>
          <p:cNvPr id="7" name="TextBox 6"/>
          <p:cNvSpPr txBox="1"/>
          <p:nvPr/>
        </p:nvSpPr>
        <p:spPr>
          <a:xfrm>
            <a:off x="7609836" y="4644264"/>
            <a:ext cx="1392496" cy="646331"/>
          </a:xfrm>
          <a:prstGeom prst="rect">
            <a:avLst/>
          </a:prstGeom>
          <a:noFill/>
        </p:spPr>
        <p:txBody>
          <a:bodyPr wrap="square" rtlCol="0">
            <a:spAutoFit/>
          </a:bodyPr>
          <a:lstStyle/>
          <a:p>
            <a:r>
              <a:rPr lang="en-US" smtClean="0"/>
              <a:t>Parental intervention</a:t>
            </a:r>
            <a:endParaRPr lang="en-US" dirty="0"/>
          </a:p>
        </p:txBody>
      </p:sp>
    </p:spTree>
    <p:extLst>
      <p:ext uri="{BB962C8B-B14F-4D97-AF65-F5344CB8AC3E}">
        <p14:creationId xmlns:p14="http://schemas.microsoft.com/office/powerpoint/2010/main" val="19315850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Main EGRS regression model:</a:t>
            </a:r>
            <a:br>
              <a:rPr lang="en-ZA" sz="2800" dirty="0" smtClean="0"/>
            </a:br>
            <a:r>
              <a:rPr lang="en-ZA" sz="2800" dirty="0" smtClean="0"/>
              <a:t>Excluding repeaters</a:t>
            </a:r>
            <a:endParaRPr lang="en-ZA" sz="28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6475" y="1578650"/>
            <a:ext cx="6320435" cy="4589002"/>
          </a:xfrm>
        </p:spPr>
      </p:pic>
      <p:sp>
        <p:nvSpPr>
          <p:cNvPr id="3" name="TextBox 2"/>
          <p:cNvSpPr txBox="1"/>
          <p:nvPr/>
        </p:nvSpPr>
        <p:spPr>
          <a:xfrm>
            <a:off x="7130372" y="2086377"/>
            <a:ext cx="2013628" cy="369332"/>
          </a:xfrm>
          <a:prstGeom prst="rect">
            <a:avLst/>
          </a:prstGeom>
          <a:noFill/>
        </p:spPr>
        <p:txBody>
          <a:bodyPr wrap="none" rtlCol="0">
            <a:spAutoFit/>
          </a:bodyPr>
          <a:lstStyle/>
          <a:p>
            <a:r>
              <a:rPr lang="en-US" dirty="0" err="1" smtClean="0"/>
              <a:t>Centralised</a:t>
            </a:r>
            <a:r>
              <a:rPr lang="en-US" dirty="0" smtClean="0"/>
              <a:t> training</a:t>
            </a:r>
            <a:endParaRPr lang="en-US" dirty="0"/>
          </a:p>
        </p:txBody>
      </p:sp>
      <p:sp>
        <p:nvSpPr>
          <p:cNvPr id="6" name="TextBox 5"/>
          <p:cNvSpPr txBox="1"/>
          <p:nvPr/>
        </p:nvSpPr>
        <p:spPr>
          <a:xfrm>
            <a:off x="7126910" y="3397875"/>
            <a:ext cx="1043876" cy="369332"/>
          </a:xfrm>
          <a:prstGeom prst="rect">
            <a:avLst/>
          </a:prstGeom>
          <a:noFill/>
        </p:spPr>
        <p:txBody>
          <a:bodyPr wrap="none" rtlCol="0">
            <a:spAutoFit/>
          </a:bodyPr>
          <a:lstStyle/>
          <a:p>
            <a:r>
              <a:rPr lang="en-US" dirty="0" smtClean="0"/>
              <a:t>Coaching</a:t>
            </a:r>
            <a:endParaRPr lang="en-US" dirty="0"/>
          </a:p>
        </p:txBody>
      </p:sp>
      <p:sp>
        <p:nvSpPr>
          <p:cNvPr id="7" name="TextBox 6"/>
          <p:cNvSpPr txBox="1"/>
          <p:nvPr/>
        </p:nvSpPr>
        <p:spPr>
          <a:xfrm>
            <a:off x="7126910" y="4644264"/>
            <a:ext cx="1811028" cy="646331"/>
          </a:xfrm>
          <a:prstGeom prst="rect">
            <a:avLst/>
          </a:prstGeom>
          <a:noFill/>
        </p:spPr>
        <p:txBody>
          <a:bodyPr wrap="square" rtlCol="0">
            <a:spAutoFit/>
          </a:bodyPr>
          <a:lstStyle/>
          <a:p>
            <a:r>
              <a:rPr lang="en-US" smtClean="0"/>
              <a:t>Parental intervention</a:t>
            </a:r>
            <a:endParaRPr lang="en-US" dirty="0"/>
          </a:p>
        </p:txBody>
      </p:sp>
    </p:spTree>
    <p:extLst>
      <p:ext uri="{BB962C8B-B14F-4D97-AF65-F5344CB8AC3E}">
        <p14:creationId xmlns:p14="http://schemas.microsoft.com/office/powerpoint/2010/main" val="8513977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angle 3"/>
          <p:cNvSpPr/>
          <p:nvPr/>
        </p:nvSpPr>
        <p:spPr>
          <a:xfrm rot="16200000">
            <a:off x="2744387" y="-762910"/>
            <a:ext cx="2902476" cy="787472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8" name="Straight Connector 7"/>
          <p:cNvCxnSpPr/>
          <p:nvPr/>
        </p:nvCxnSpPr>
        <p:spPr>
          <a:xfrm>
            <a:off x="1435261" y="2989787"/>
            <a:ext cx="11574" cy="446275"/>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16200000">
            <a:off x="7682366" y="2815159"/>
            <a:ext cx="1509965" cy="584775"/>
          </a:xfrm>
          <a:prstGeom prst="rect">
            <a:avLst/>
          </a:prstGeom>
          <a:noFill/>
        </p:spPr>
        <p:txBody>
          <a:bodyPr wrap="none" rtlCol="0">
            <a:spAutoFit/>
          </a:bodyPr>
          <a:lstStyle/>
          <a:p>
            <a:r>
              <a:rPr lang="en-US" sz="3200" b="1" dirty="0" smtClean="0">
                <a:solidFill>
                  <a:schemeClr val="accent5">
                    <a:lumMod val="50000"/>
                  </a:schemeClr>
                </a:solidFill>
              </a:rPr>
              <a:t>Context</a:t>
            </a:r>
            <a:endParaRPr lang="en-US" sz="3200" b="1" dirty="0">
              <a:solidFill>
                <a:schemeClr val="accent5">
                  <a:lumMod val="50000"/>
                </a:schemeClr>
              </a:solidFill>
            </a:endParaRPr>
          </a:p>
        </p:txBody>
      </p:sp>
      <p:sp>
        <p:nvSpPr>
          <p:cNvPr id="12" name="TextBox 11"/>
          <p:cNvSpPr txBox="1"/>
          <p:nvPr/>
        </p:nvSpPr>
        <p:spPr>
          <a:xfrm>
            <a:off x="1030646" y="2989787"/>
            <a:ext cx="301686" cy="369332"/>
          </a:xfrm>
          <a:prstGeom prst="rect">
            <a:avLst/>
          </a:prstGeom>
          <a:noFill/>
        </p:spPr>
        <p:txBody>
          <a:bodyPr wrap="none" rtlCol="0">
            <a:spAutoFit/>
          </a:bodyPr>
          <a:lstStyle/>
          <a:p>
            <a:r>
              <a:rPr lang="en-US" smtClean="0"/>
              <a:t>1</a:t>
            </a:r>
            <a:endParaRPr lang="en-US"/>
          </a:p>
        </p:txBody>
      </p:sp>
      <p:sp>
        <p:nvSpPr>
          <p:cNvPr id="13" name="TextBox 12"/>
          <p:cNvSpPr txBox="1"/>
          <p:nvPr/>
        </p:nvSpPr>
        <p:spPr>
          <a:xfrm>
            <a:off x="2009017" y="2930028"/>
            <a:ext cx="367408" cy="523220"/>
          </a:xfrm>
          <a:prstGeom prst="rect">
            <a:avLst/>
          </a:prstGeom>
          <a:noFill/>
        </p:spPr>
        <p:txBody>
          <a:bodyPr wrap="none" rtlCol="0">
            <a:spAutoFit/>
          </a:bodyPr>
          <a:lstStyle/>
          <a:p>
            <a:r>
              <a:rPr lang="en-US" sz="2800" dirty="0"/>
              <a:t>2</a:t>
            </a:r>
          </a:p>
        </p:txBody>
      </p:sp>
      <p:sp>
        <p:nvSpPr>
          <p:cNvPr id="14" name="TextBox 13"/>
          <p:cNvSpPr txBox="1"/>
          <p:nvPr/>
        </p:nvSpPr>
        <p:spPr>
          <a:xfrm>
            <a:off x="4086450" y="2712787"/>
            <a:ext cx="535724" cy="923330"/>
          </a:xfrm>
          <a:prstGeom prst="rect">
            <a:avLst/>
          </a:prstGeom>
          <a:noFill/>
        </p:spPr>
        <p:txBody>
          <a:bodyPr wrap="none" rtlCol="0">
            <a:spAutoFit/>
          </a:bodyPr>
          <a:lstStyle/>
          <a:p>
            <a:r>
              <a:rPr lang="en-US" sz="5400" dirty="0"/>
              <a:t>3</a:t>
            </a:r>
            <a:endParaRPr lang="en-US" sz="4000" dirty="0"/>
          </a:p>
        </p:txBody>
      </p:sp>
      <p:sp>
        <p:nvSpPr>
          <p:cNvPr id="15" name="TextBox 14"/>
          <p:cNvSpPr txBox="1"/>
          <p:nvPr/>
        </p:nvSpPr>
        <p:spPr>
          <a:xfrm flipH="1">
            <a:off x="6653510" y="2322716"/>
            <a:ext cx="1176040" cy="1569660"/>
          </a:xfrm>
          <a:prstGeom prst="rect">
            <a:avLst/>
          </a:prstGeom>
          <a:noFill/>
        </p:spPr>
        <p:txBody>
          <a:bodyPr wrap="square" rtlCol="0">
            <a:spAutoFit/>
          </a:bodyPr>
          <a:lstStyle/>
          <a:p>
            <a:r>
              <a:rPr lang="en-US" sz="9600" dirty="0"/>
              <a:t>4</a:t>
            </a:r>
            <a:endParaRPr lang="en-US" sz="7200" dirty="0"/>
          </a:p>
        </p:txBody>
      </p:sp>
      <p:cxnSp>
        <p:nvCxnSpPr>
          <p:cNvPr id="16" name="Straight Connector 15"/>
          <p:cNvCxnSpPr/>
          <p:nvPr/>
        </p:nvCxnSpPr>
        <p:spPr>
          <a:xfrm>
            <a:off x="2835797" y="2712787"/>
            <a:ext cx="11575" cy="92333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868365" y="2118167"/>
            <a:ext cx="34724" cy="215289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4" idx="0"/>
          </p:cNvCxnSpPr>
          <p:nvPr/>
        </p:nvCxnSpPr>
        <p:spPr>
          <a:xfrm flipV="1">
            <a:off x="258261" y="1589402"/>
            <a:ext cx="8471475" cy="1585052"/>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4" idx="0"/>
          </p:cNvCxnSpPr>
          <p:nvPr/>
        </p:nvCxnSpPr>
        <p:spPr>
          <a:xfrm>
            <a:off x="258261" y="3174454"/>
            <a:ext cx="8376454" cy="1571167"/>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258260" y="5576420"/>
            <a:ext cx="8471476" cy="95746"/>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50048" y="5597359"/>
            <a:ext cx="298480" cy="276999"/>
          </a:xfrm>
          <a:prstGeom prst="rect">
            <a:avLst/>
          </a:prstGeom>
          <a:noFill/>
        </p:spPr>
        <p:txBody>
          <a:bodyPr wrap="square" rtlCol="0">
            <a:spAutoFit/>
          </a:bodyPr>
          <a:lstStyle/>
          <a:p>
            <a:r>
              <a:rPr lang="en-US" sz="1200" dirty="0" smtClean="0"/>
              <a:t>5 </a:t>
            </a:r>
            <a:endParaRPr lang="en-US" sz="1200" dirty="0"/>
          </a:p>
        </p:txBody>
      </p:sp>
      <p:sp>
        <p:nvSpPr>
          <p:cNvPr id="34" name="TextBox 33"/>
          <p:cNvSpPr txBox="1"/>
          <p:nvPr/>
        </p:nvSpPr>
        <p:spPr>
          <a:xfrm>
            <a:off x="1667257" y="5607145"/>
            <a:ext cx="341760" cy="276999"/>
          </a:xfrm>
          <a:prstGeom prst="rect">
            <a:avLst/>
          </a:prstGeom>
          <a:noFill/>
        </p:spPr>
        <p:txBody>
          <a:bodyPr wrap="square" rtlCol="0">
            <a:spAutoFit/>
          </a:bodyPr>
          <a:lstStyle/>
          <a:p>
            <a:r>
              <a:rPr lang="en-US" sz="1200" dirty="0" smtClean="0"/>
              <a:t>25</a:t>
            </a:r>
            <a:endParaRPr lang="en-US" sz="1200" dirty="0"/>
          </a:p>
        </p:txBody>
      </p:sp>
      <p:sp>
        <p:nvSpPr>
          <p:cNvPr id="36" name="TextBox 35"/>
          <p:cNvSpPr txBox="1"/>
          <p:nvPr/>
        </p:nvSpPr>
        <p:spPr>
          <a:xfrm>
            <a:off x="3980657" y="5681980"/>
            <a:ext cx="420308" cy="276999"/>
          </a:xfrm>
          <a:prstGeom prst="rect">
            <a:avLst/>
          </a:prstGeom>
          <a:noFill/>
        </p:spPr>
        <p:txBody>
          <a:bodyPr wrap="square" rtlCol="0">
            <a:spAutoFit/>
          </a:bodyPr>
          <a:lstStyle/>
          <a:p>
            <a:r>
              <a:rPr lang="en-US" sz="1200" dirty="0" smtClean="0"/>
              <a:t>250</a:t>
            </a:r>
            <a:endParaRPr lang="en-US" sz="1200" dirty="0"/>
          </a:p>
        </p:txBody>
      </p:sp>
      <p:sp>
        <p:nvSpPr>
          <p:cNvPr id="42" name="TextBox 41"/>
          <p:cNvSpPr txBox="1"/>
          <p:nvPr/>
        </p:nvSpPr>
        <p:spPr>
          <a:xfrm>
            <a:off x="3825385" y="6076931"/>
            <a:ext cx="1057854" cy="584775"/>
          </a:xfrm>
          <a:prstGeom prst="rect">
            <a:avLst/>
          </a:prstGeom>
          <a:noFill/>
        </p:spPr>
        <p:txBody>
          <a:bodyPr wrap="none" rtlCol="0">
            <a:spAutoFit/>
          </a:bodyPr>
          <a:lstStyle/>
          <a:p>
            <a:r>
              <a:rPr lang="en-US" sz="3200" b="1" dirty="0" smtClean="0"/>
              <a:t>Scale</a:t>
            </a:r>
            <a:endParaRPr lang="en-US" sz="3200" b="1" dirty="0"/>
          </a:p>
        </p:txBody>
      </p:sp>
      <p:sp>
        <p:nvSpPr>
          <p:cNvPr id="43" name="TextBox 42"/>
          <p:cNvSpPr txBox="1"/>
          <p:nvPr/>
        </p:nvSpPr>
        <p:spPr>
          <a:xfrm>
            <a:off x="7019132" y="5735858"/>
            <a:ext cx="638968" cy="276999"/>
          </a:xfrm>
          <a:prstGeom prst="rect">
            <a:avLst/>
          </a:prstGeom>
          <a:noFill/>
        </p:spPr>
        <p:txBody>
          <a:bodyPr wrap="square" rtlCol="0">
            <a:spAutoFit/>
          </a:bodyPr>
          <a:lstStyle/>
          <a:p>
            <a:r>
              <a:rPr lang="en-US" sz="1200" dirty="0" smtClean="0"/>
              <a:t>1000</a:t>
            </a:r>
            <a:endParaRPr lang="en-US" sz="1200" dirty="0"/>
          </a:p>
        </p:txBody>
      </p:sp>
      <p:sp>
        <p:nvSpPr>
          <p:cNvPr id="45" name="Title 1"/>
          <p:cNvSpPr>
            <a:spLocks noGrp="1"/>
          </p:cNvSpPr>
          <p:nvPr>
            <p:ph type="title"/>
          </p:nvPr>
        </p:nvSpPr>
        <p:spPr>
          <a:xfrm>
            <a:off x="628650" y="365126"/>
            <a:ext cx="7886700" cy="595573"/>
          </a:xfrm>
        </p:spPr>
        <p:txBody>
          <a:bodyPr>
            <a:normAutofit fontScale="90000"/>
          </a:bodyPr>
          <a:lstStyle/>
          <a:p>
            <a:r>
              <a:rPr lang="en-US" dirty="0" smtClean="0"/>
              <a:t>Context and scale </a:t>
            </a:r>
            <a:endParaRPr lang="en-US" dirty="0"/>
          </a:p>
        </p:txBody>
      </p:sp>
    </p:spTree>
    <p:extLst>
      <p:ext uri="{BB962C8B-B14F-4D97-AF65-F5344CB8AC3E}">
        <p14:creationId xmlns:p14="http://schemas.microsoft.com/office/powerpoint/2010/main" val="40465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dissolv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dissolve">
                                      <p:cBhvr>
                                        <p:cTn id="26" dur="500"/>
                                        <p:tgtEl>
                                          <p:spTgt spid="14"/>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dissolv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7172"/>
            <a:ext cx="7886700" cy="456677"/>
          </a:xfrm>
        </p:spPr>
        <p:txBody>
          <a:bodyPr>
            <a:normAutofit fontScale="90000"/>
          </a:bodyPr>
          <a:lstStyle/>
          <a:p>
            <a:r>
              <a:rPr lang="en-US" sz="5300" b="1" dirty="0" smtClean="0">
                <a:solidFill>
                  <a:srgbClr val="00B0F0"/>
                </a:solidFill>
              </a:rPr>
              <a:t>Cheat sheet</a:t>
            </a:r>
            <a:r>
              <a:rPr lang="en-US" dirty="0" smtClean="0"/>
              <a:t>: interventions</a:t>
            </a:r>
            <a:endParaRPr lang="en-US" dirty="0"/>
          </a:p>
        </p:txBody>
      </p:sp>
      <p:sp>
        <p:nvSpPr>
          <p:cNvPr id="3" name="Content Placeholder 2"/>
          <p:cNvSpPr>
            <a:spLocks noGrp="1"/>
          </p:cNvSpPr>
          <p:nvPr>
            <p:ph idx="1"/>
          </p:nvPr>
        </p:nvSpPr>
        <p:spPr>
          <a:xfrm>
            <a:off x="628650" y="1226916"/>
            <a:ext cx="7886700" cy="5332011"/>
          </a:xfrm>
          <a:solidFill>
            <a:schemeClr val="bg1"/>
          </a:solidFill>
        </p:spPr>
        <p:txBody>
          <a:bodyPr>
            <a:normAutofit fontScale="85000" lnSpcReduction="20000"/>
          </a:bodyPr>
          <a:lstStyle/>
          <a:p>
            <a:pPr marL="514350" indent="-514350">
              <a:buFont typeface="+mj-lt"/>
              <a:buAutoNum type="arabicPeriod"/>
            </a:pPr>
            <a:r>
              <a:rPr lang="en-US" dirty="0" smtClean="0">
                <a:solidFill>
                  <a:srgbClr val="00B0F0"/>
                </a:solidFill>
              </a:rPr>
              <a:t>Proof of concept</a:t>
            </a:r>
          </a:p>
          <a:p>
            <a:pPr lvl="1"/>
            <a:r>
              <a:rPr lang="en-US" sz="1400" dirty="0" smtClean="0"/>
              <a:t>One site, multi-year, intensive, often costly/child</a:t>
            </a:r>
          </a:p>
          <a:p>
            <a:pPr lvl="1"/>
            <a:r>
              <a:rPr lang="en-US" sz="1400" b="1" dirty="0" smtClean="0"/>
              <a:t>Aim</a:t>
            </a:r>
            <a:r>
              <a:rPr lang="en-US" sz="1400" dirty="0" smtClean="0"/>
              <a:t>: putting the idea on the map </a:t>
            </a:r>
          </a:p>
          <a:p>
            <a:pPr lvl="1"/>
            <a:r>
              <a:rPr lang="en-US" sz="1400" b="1" dirty="0" smtClean="0"/>
              <a:t>Evidence</a:t>
            </a:r>
            <a:r>
              <a:rPr lang="en-US" sz="1400" dirty="0" smtClean="0"/>
              <a:t>: </a:t>
            </a:r>
            <a:r>
              <a:rPr lang="en-US" sz="1400" dirty="0" err="1" smtClean="0"/>
              <a:t>smorgasboard</a:t>
            </a:r>
            <a:r>
              <a:rPr lang="en-US" sz="1400" dirty="0" smtClean="0"/>
              <a:t> of measures)</a:t>
            </a:r>
          </a:p>
          <a:p>
            <a:pPr lvl="1"/>
            <a:r>
              <a:rPr lang="en-US" sz="1400" b="1" dirty="0" smtClean="0"/>
              <a:t>Main challenge</a:t>
            </a:r>
            <a:r>
              <a:rPr lang="en-US" sz="1400" dirty="0" smtClean="0"/>
              <a:t>: does it actually work?</a:t>
            </a:r>
          </a:p>
          <a:p>
            <a:pPr lvl="1"/>
            <a:r>
              <a:rPr lang="en-US" sz="1400" b="1" dirty="0" smtClean="0"/>
              <a:t>FYI</a:t>
            </a:r>
            <a:r>
              <a:rPr lang="en-US" sz="1400" dirty="0" smtClean="0"/>
              <a:t>: heavily dependent on individual champions (one funder, one leader, one academic)</a:t>
            </a:r>
          </a:p>
          <a:p>
            <a:pPr marL="514350" indent="-514350">
              <a:buFont typeface="+mj-lt"/>
              <a:buAutoNum type="arabicPeriod"/>
            </a:pPr>
            <a:r>
              <a:rPr lang="en-US" dirty="0" smtClean="0">
                <a:solidFill>
                  <a:srgbClr val="00B0F0"/>
                </a:solidFill>
              </a:rPr>
              <a:t>Multi-site intervention</a:t>
            </a:r>
          </a:p>
          <a:p>
            <a:pPr lvl="1"/>
            <a:r>
              <a:rPr lang="en-US" sz="1400" dirty="0" smtClean="0"/>
              <a:t>5-50 sites, </a:t>
            </a:r>
          </a:p>
          <a:p>
            <a:pPr lvl="1"/>
            <a:r>
              <a:rPr lang="en-US" sz="1400" b="1" dirty="0" smtClean="0"/>
              <a:t>Aim</a:t>
            </a:r>
            <a:r>
              <a:rPr lang="en-US" sz="1400" dirty="0" smtClean="0"/>
              <a:t>: to show that “the ‘model’ works &amp; tweak model</a:t>
            </a:r>
          </a:p>
          <a:p>
            <a:pPr lvl="1"/>
            <a:r>
              <a:rPr lang="en-US" sz="1400" b="1" dirty="0" smtClean="0"/>
              <a:t>Evidence</a:t>
            </a:r>
            <a:r>
              <a:rPr lang="en-US" sz="1400" dirty="0" smtClean="0"/>
              <a:t>: few core measures </a:t>
            </a:r>
          </a:p>
          <a:p>
            <a:pPr lvl="1"/>
            <a:r>
              <a:rPr lang="en-US" sz="1400" b="1" dirty="0" smtClean="0"/>
              <a:t>Main challenge</a:t>
            </a:r>
            <a:r>
              <a:rPr lang="en-US" sz="1400" dirty="0" smtClean="0"/>
              <a:t>: Maintaining fidelity at 5-50 &amp; causality of evidence</a:t>
            </a:r>
          </a:p>
          <a:p>
            <a:pPr lvl="1"/>
            <a:r>
              <a:rPr lang="en-US" sz="1400" b="1" dirty="0" smtClean="0"/>
              <a:t>FYI</a:t>
            </a:r>
            <a:r>
              <a:rPr lang="en-US" sz="1400" dirty="0" smtClean="0"/>
              <a:t>: the one funder/founder may still be driving </a:t>
            </a:r>
          </a:p>
          <a:p>
            <a:pPr marL="514350" indent="-514350">
              <a:buFont typeface="+mj-lt"/>
              <a:buAutoNum type="arabicPeriod"/>
            </a:pPr>
            <a:r>
              <a:rPr lang="en-US" dirty="0" smtClean="0">
                <a:solidFill>
                  <a:srgbClr val="00B0F0"/>
                </a:solidFill>
              </a:rPr>
              <a:t>Causal evidence</a:t>
            </a:r>
            <a:endParaRPr lang="en-US" dirty="0">
              <a:solidFill>
                <a:srgbClr val="00B0F0"/>
              </a:solidFill>
            </a:endParaRPr>
          </a:p>
          <a:p>
            <a:pPr lvl="1"/>
            <a:r>
              <a:rPr lang="en-US" sz="1400" dirty="0" smtClean="0"/>
              <a:t>250+ sites</a:t>
            </a:r>
            <a:endParaRPr lang="en-US" sz="1400" dirty="0"/>
          </a:p>
          <a:p>
            <a:pPr lvl="1"/>
            <a:r>
              <a:rPr lang="en-US" sz="1400" b="1" dirty="0" smtClean="0"/>
              <a:t>Aim</a:t>
            </a:r>
            <a:r>
              <a:rPr lang="en-US" sz="1400" dirty="0" smtClean="0"/>
              <a:t>: The ‘model’ works in multiple different contexts</a:t>
            </a:r>
          </a:p>
          <a:p>
            <a:pPr lvl="1"/>
            <a:r>
              <a:rPr lang="en-US" sz="1400" b="1" dirty="0" smtClean="0"/>
              <a:t>Evidence</a:t>
            </a:r>
            <a:r>
              <a:rPr lang="en-US" sz="1400" dirty="0"/>
              <a:t>: few core measures </a:t>
            </a:r>
          </a:p>
          <a:p>
            <a:pPr lvl="1"/>
            <a:r>
              <a:rPr lang="en-US" sz="1400" b="1" dirty="0"/>
              <a:t>Main challenge</a:t>
            </a:r>
            <a:r>
              <a:rPr lang="en-US" sz="1400" dirty="0"/>
              <a:t>: Maintaining fidelity </a:t>
            </a:r>
            <a:r>
              <a:rPr lang="en-US" sz="1400" dirty="0" smtClean="0"/>
              <a:t>&amp; causality &amp; heterogeneous effects</a:t>
            </a:r>
            <a:endParaRPr lang="en-US" sz="1400" dirty="0"/>
          </a:p>
          <a:p>
            <a:pPr lvl="1"/>
            <a:r>
              <a:rPr lang="en-US" sz="1400" b="1" dirty="0" smtClean="0"/>
              <a:t>FYI</a:t>
            </a:r>
            <a:r>
              <a:rPr lang="en-US" sz="1400" dirty="0" smtClean="0"/>
              <a:t>: HR &amp; technical expertise becoming a binding constraint</a:t>
            </a:r>
            <a:endParaRPr lang="en-US" sz="1400" dirty="0"/>
          </a:p>
          <a:p>
            <a:pPr marL="514350" indent="-514350">
              <a:buFont typeface="+mj-lt"/>
              <a:buAutoNum type="arabicPeriod"/>
            </a:pPr>
            <a:r>
              <a:rPr lang="en-US" dirty="0" smtClean="0">
                <a:solidFill>
                  <a:srgbClr val="00B0F0"/>
                </a:solidFill>
              </a:rPr>
              <a:t>Scale-up &amp; government implementation</a:t>
            </a:r>
            <a:endParaRPr lang="en-US" dirty="0">
              <a:solidFill>
                <a:srgbClr val="00B0F0"/>
              </a:solidFill>
            </a:endParaRPr>
          </a:p>
          <a:p>
            <a:pPr lvl="1"/>
            <a:r>
              <a:rPr lang="en-US" sz="1400" dirty="0" smtClean="0"/>
              <a:t>500+ sites</a:t>
            </a:r>
            <a:endParaRPr lang="en-US" sz="1400" dirty="0"/>
          </a:p>
          <a:p>
            <a:pPr lvl="1"/>
            <a:r>
              <a:rPr lang="en-US" sz="1400" b="1" dirty="0" smtClean="0"/>
              <a:t>Aim</a:t>
            </a:r>
            <a:r>
              <a:rPr lang="en-US" sz="1400" dirty="0" smtClean="0"/>
              <a:t>: The ‘model’ should become national policy </a:t>
            </a:r>
          </a:p>
          <a:p>
            <a:pPr lvl="1"/>
            <a:r>
              <a:rPr lang="en-US" sz="1400" b="1" dirty="0" smtClean="0"/>
              <a:t>Evidence</a:t>
            </a:r>
            <a:r>
              <a:rPr lang="en-US" sz="1400" dirty="0"/>
              <a:t>: few core measures </a:t>
            </a:r>
          </a:p>
          <a:p>
            <a:pPr lvl="1"/>
            <a:r>
              <a:rPr lang="en-US" sz="1400" b="1" dirty="0"/>
              <a:t>Main challenge</a:t>
            </a:r>
            <a:r>
              <a:rPr lang="en-US" sz="1400" dirty="0"/>
              <a:t>: Maintaining fidelity </a:t>
            </a:r>
            <a:r>
              <a:rPr lang="en-US" sz="1400" dirty="0" smtClean="0"/>
              <a:t>when integrating into government</a:t>
            </a:r>
            <a:endParaRPr lang="en-US" sz="1400" dirty="0"/>
          </a:p>
          <a:p>
            <a:pPr lvl="1"/>
            <a:r>
              <a:rPr lang="en-US" sz="1400" b="1" dirty="0"/>
              <a:t>FYI</a:t>
            </a:r>
            <a:r>
              <a:rPr lang="en-US" sz="1400" dirty="0"/>
              <a:t>: </a:t>
            </a:r>
            <a:r>
              <a:rPr lang="en-US" sz="1400" dirty="0" smtClean="0"/>
              <a:t>politics, fidelity, external validity, unintended consequences </a:t>
            </a:r>
            <a:endParaRPr lang="en-US" sz="1400" dirty="0"/>
          </a:p>
          <a:p>
            <a:pPr marL="457200" lvl="1" indent="0">
              <a:buNone/>
            </a:pPr>
            <a:endParaRPr lang="en-US" sz="1400" dirty="0" smtClean="0"/>
          </a:p>
        </p:txBody>
      </p:sp>
      <p:pic>
        <p:nvPicPr>
          <p:cNvPr id="4" name="Picture 3"/>
          <p:cNvPicPr>
            <a:picLocks noChangeAspect="1"/>
          </p:cNvPicPr>
          <p:nvPr/>
        </p:nvPicPr>
        <p:blipFill>
          <a:blip r:embed="rId2"/>
          <a:stretch>
            <a:fillRect/>
          </a:stretch>
        </p:blipFill>
        <p:spPr>
          <a:xfrm>
            <a:off x="7365598" y="1046174"/>
            <a:ext cx="1149752" cy="114975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915"/>
            <a:ext cx="9144000" cy="968556"/>
          </a:xfrm>
          <a:prstGeom prst="rect">
            <a:avLst/>
          </a:prstGeom>
        </p:spPr>
      </p:pic>
    </p:spTree>
    <p:extLst>
      <p:ext uri="{BB962C8B-B14F-4D97-AF65-F5344CB8AC3E}">
        <p14:creationId xmlns:p14="http://schemas.microsoft.com/office/powerpoint/2010/main" val="188659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rot="20935774">
            <a:off x="5675035" y="325264"/>
            <a:ext cx="3116658" cy="3116658"/>
            <a:chOff x="5763089" y="38129"/>
            <a:chExt cx="3116658" cy="3116658"/>
          </a:xfrm>
        </p:grpSpPr>
        <p:pic>
          <p:nvPicPr>
            <p:cNvPr id="54" name="Picture 53"/>
            <p:cNvPicPr>
              <a:picLocks noChangeAspect="1"/>
            </p:cNvPicPr>
            <p:nvPr/>
          </p:nvPicPr>
          <p:blipFill>
            <a:blip r:embed="rId2"/>
            <a:stretch>
              <a:fillRect/>
            </a:stretch>
          </p:blipFill>
          <p:spPr>
            <a:xfrm>
              <a:off x="5763089" y="38129"/>
              <a:ext cx="3116658" cy="3116658"/>
            </a:xfrm>
            <a:prstGeom prst="rect">
              <a:avLst/>
            </a:prstGeom>
          </p:spPr>
        </p:pic>
        <p:sp>
          <p:nvSpPr>
            <p:cNvPr id="57" name="TextBox 56"/>
            <p:cNvSpPr txBox="1"/>
            <p:nvPr/>
          </p:nvSpPr>
          <p:spPr>
            <a:xfrm>
              <a:off x="6957280" y="1728623"/>
              <a:ext cx="728276" cy="369332"/>
            </a:xfrm>
            <a:prstGeom prst="rect">
              <a:avLst/>
            </a:prstGeom>
            <a:noFill/>
          </p:spPr>
          <p:txBody>
            <a:bodyPr wrap="none" rtlCol="0">
              <a:spAutoFit/>
            </a:bodyPr>
            <a:lstStyle/>
            <a:p>
              <a:r>
                <a:rPr lang="en-US" dirty="0" smtClean="0">
                  <a:solidFill>
                    <a:schemeClr val="accent1">
                      <a:lumMod val="50000"/>
                    </a:schemeClr>
                  </a:solidFill>
                </a:rPr>
                <a:t>Policy</a:t>
              </a:r>
              <a:endParaRPr lang="en-US" dirty="0">
                <a:solidFill>
                  <a:schemeClr val="accent1">
                    <a:lumMod val="50000"/>
                  </a:schemeClr>
                </a:solidFill>
              </a:endParaRPr>
            </a:p>
          </p:txBody>
        </p:sp>
      </p:grpSp>
      <p:cxnSp>
        <p:nvCxnSpPr>
          <p:cNvPr id="8" name="Straight Arrow Connector 7"/>
          <p:cNvCxnSpPr/>
          <p:nvPr/>
        </p:nvCxnSpPr>
        <p:spPr>
          <a:xfrm flipH="1" flipV="1">
            <a:off x="2720168" y="1795576"/>
            <a:ext cx="16932" cy="3826934"/>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p:nvPr>
        </p:nvSpPr>
        <p:spPr>
          <a:xfrm>
            <a:off x="533107" y="467611"/>
            <a:ext cx="7886700" cy="600074"/>
          </a:xfrm>
        </p:spPr>
        <p:txBody>
          <a:bodyPr>
            <a:normAutofit fontScale="90000"/>
          </a:bodyPr>
          <a:lstStyle/>
          <a:p>
            <a:r>
              <a:rPr lang="en-US" sz="3600" b="1" dirty="0" smtClean="0">
                <a:solidFill>
                  <a:srgbClr val="00B0F0"/>
                </a:solidFill>
              </a:rPr>
              <a:t>The Goldilocks Zone </a:t>
            </a:r>
            <a:r>
              <a:rPr lang="en-US" sz="3600" dirty="0" smtClean="0"/>
              <a:t/>
            </a:r>
            <a:br>
              <a:rPr lang="en-US" sz="3600" dirty="0" smtClean="0"/>
            </a:br>
            <a:r>
              <a:rPr lang="en-US" sz="2000" dirty="0" smtClean="0"/>
              <a:t>A framework for thinking about evidence</a:t>
            </a:r>
            <a:endParaRPr lang="en-US" sz="2000" dirty="0"/>
          </a:p>
        </p:txBody>
      </p:sp>
      <p:cxnSp>
        <p:nvCxnSpPr>
          <p:cNvPr id="14" name="Straight Arrow Connector 13"/>
          <p:cNvCxnSpPr/>
          <p:nvPr/>
        </p:nvCxnSpPr>
        <p:spPr>
          <a:xfrm>
            <a:off x="2737100" y="5622510"/>
            <a:ext cx="4535388" cy="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Triangle 16"/>
          <p:cNvSpPr/>
          <p:nvPr/>
        </p:nvSpPr>
        <p:spPr>
          <a:xfrm rot="13616540">
            <a:off x="3464946" y="1876597"/>
            <a:ext cx="1925807" cy="4400874"/>
          </a:xfrm>
          <a:prstGeom prst="triangl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Oval 17"/>
          <p:cNvSpPr/>
          <p:nvPr/>
        </p:nvSpPr>
        <p:spPr>
          <a:xfrm rot="19106781">
            <a:off x="5728784" y="1614210"/>
            <a:ext cx="654909" cy="1905974"/>
          </a:xfrm>
          <a:prstGeom prst="ellips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842040" y="6332566"/>
            <a:ext cx="674031" cy="369332"/>
          </a:xfrm>
          <a:prstGeom prst="rect">
            <a:avLst/>
          </a:prstGeom>
          <a:noFill/>
        </p:spPr>
        <p:txBody>
          <a:bodyPr wrap="none" rtlCol="0">
            <a:spAutoFit/>
          </a:bodyPr>
          <a:lstStyle/>
          <a:p>
            <a:r>
              <a:rPr lang="en-US" b="1" dirty="0" smtClean="0">
                <a:solidFill>
                  <a:srgbClr val="FF0000"/>
                </a:solidFill>
              </a:rPr>
              <a:t>Scale</a:t>
            </a:r>
            <a:endParaRPr lang="en-US" b="1" dirty="0">
              <a:solidFill>
                <a:srgbClr val="FF0000"/>
              </a:solidFill>
            </a:endParaRPr>
          </a:p>
        </p:txBody>
      </p:sp>
      <p:sp>
        <p:nvSpPr>
          <p:cNvPr id="20" name="TextBox 19"/>
          <p:cNvSpPr txBox="1"/>
          <p:nvPr/>
        </p:nvSpPr>
        <p:spPr>
          <a:xfrm>
            <a:off x="0" y="3497558"/>
            <a:ext cx="1359988" cy="646331"/>
          </a:xfrm>
          <a:prstGeom prst="rect">
            <a:avLst/>
          </a:prstGeom>
          <a:noFill/>
        </p:spPr>
        <p:txBody>
          <a:bodyPr wrap="square" rtlCol="0">
            <a:spAutoFit/>
          </a:bodyPr>
          <a:lstStyle/>
          <a:p>
            <a:pPr algn="ctr"/>
            <a:r>
              <a:rPr lang="en-US" b="1" dirty="0" smtClean="0">
                <a:solidFill>
                  <a:srgbClr val="FF0000"/>
                </a:solidFill>
              </a:rPr>
              <a:t>Rigor of the Evidence</a:t>
            </a:r>
            <a:endParaRPr lang="en-US" b="1" dirty="0">
              <a:solidFill>
                <a:srgbClr val="FF0000"/>
              </a:solidFill>
            </a:endParaRPr>
          </a:p>
        </p:txBody>
      </p:sp>
      <p:sp>
        <p:nvSpPr>
          <p:cNvPr id="21" name="TextBox 20"/>
          <p:cNvSpPr txBox="1"/>
          <p:nvPr/>
        </p:nvSpPr>
        <p:spPr>
          <a:xfrm>
            <a:off x="3219925" y="5675709"/>
            <a:ext cx="298480" cy="276999"/>
          </a:xfrm>
          <a:prstGeom prst="rect">
            <a:avLst/>
          </a:prstGeom>
          <a:noFill/>
        </p:spPr>
        <p:txBody>
          <a:bodyPr wrap="none" rtlCol="0">
            <a:spAutoFit/>
          </a:bodyPr>
          <a:lstStyle/>
          <a:p>
            <a:r>
              <a:rPr lang="en-US" sz="1200" dirty="0" smtClean="0"/>
              <a:t>5 </a:t>
            </a:r>
            <a:endParaRPr lang="en-US" sz="1200" dirty="0"/>
          </a:p>
        </p:txBody>
      </p:sp>
      <p:sp>
        <p:nvSpPr>
          <p:cNvPr id="22" name="TextBox 21"/>
          <p:cNvSpPr txBox="1"/>
          <p:nvPr/>
        </p:nvSpPr>
        <p:spPr>
          <a:xfrm>
            <a:off x="3638593" y="5675710"/>
            <a:ext cx="377026" cy="276999"/>
          </a:xfrm>
          <a:prstGeom prst="rect">
            <a:avLst/>
          </a:prstGeom>
          <a:noFill/>
        </p:spPr>
        <p:txBody>
          <a:bodyPr wrap="none" rtlCol="0">
            <a:spAutoFit/>
          </a:bodyPr>
          <a:lstStyle/>
          <a:p>
            <a:r>
              <a:rPr lang="en-US" sz="1200" dirty="0" smtClean="0"/>
              <a:t>10 </a:t>
            </a:r>
            <a:endParaRPr lang="en-US" sz="1200" dirty="0"/>
          </a:p>
        </p:txBody>
      </p:sp>
      <p:sp>
        <p:nvSpPr>
          <p:cNvPr id="23" name="TextBox 22"/>
          <p:cNvSpPr txBox="1"/>
          <p:nvPr/>
        </p:nvSpPr>
        <p:spPr>
          <a:xfrm>
            <a:off x="4044239" y="5675709"/>
            <a:ext cx="341760" cy="276999"/>
          </a:xfrm>
          <a:prstGeom prst="rect">
            <a:avLst/>
          </a:prstGeom>
          <a:noFill/>
        </p:spPr>
        <p:txBody>
          <a:bodyPr wrap="none" rtlCol="0">
            <a:spAutoFit/>
          </a:bodyPr>
          <a:lstStyle/>
          <a:p>
            <a:r>
              <a:rPr lang="en-US" sz="1200" dirty="0" smtClean="0"/>
              <a:t>25</a:t>
            </a:r>
            <a:endParaRPr lang="en-US" sz="1200" dirty="0"/>
          </a:p>
        </p:txBody>
      </p:sp>
      <p:sp>
        <p:nvSpPr>
          <p:cNvPr id="24" name="TextBox 23"/>
          <p:cNvSpPr txBox="1"/>
          <p:nvPr/>
        </p:nvSpPr>
        <p:spPr>
          <a:xfrm>
            <a:off x="4488319" y="5672167"/>
            <a:ext cx="341760" cy="276999"/>
          </a:xfrm>
          <a:prstGeom prst="rect">
            <a:avLst/>
          </a:prstGeom>
          <a:noFill/>
        </p:spPr>
        <p:txBody>
          <a:bodyPr wrap="none" rtlCol="0">
            <a:spAutoFit/>
          </a:bodyPr>
          <a:lstStyle/>
          <a:p>
            <a:r>
              <a:rPr lang="en-US" sz="1200" dirty="0" smtClean="0"/>
              <a:t>75</a:t>
            </a:r>
            <a:endParaRPr lang="en-US" sz="1200" dirty="0"/>
          </a:p>
        </p:txBody>
      </p:sp>
      <p:sp>
        <p:nvSpPr>
          <p:cNvPr id="25" name="TextBox 24"/>
          <p:cNvSpPr txBox="1"/>
          <p:nvPr/>
        </p:nvSpPr>
        <p:spPr>
          <a:xfrm>
            <a:off x="4842040" y="5672167"/>
            <a:ext cx="420308" cy="276999"/>
          </a:xfrm>
          <a:prstGeom prst="rect">
            <a:avLst/>
          </a:prstGeom>
          <a:noFill/>
        </p:spPr>
        <p:txBody>
          <a:bodyPr wrap="none" rtlCol="0">
            <a:spAutoFit/>
          </a:bodyPr>
          <a:lstStyle/>
          <a:p>
            <a:r>
              <a:rPr lang="en-US" sz="1200" dirty="0" smtClean="0"/>
              <a:t>250</a:t>
            </a:r>
            <a:endParaRPr lang="en-US" sz="1200" dirty="0"/>
          </a:p>
        </p:txBody>
      </p:sp>
      <p:sp>
        <p:nvSpPr>
          <p:cNvPr id="26" name="TextBox 25"/>
          <p:cNvSpPr txBox="1"/>
          <p:nvPr/>
        </p:nvSpPr>
        <p:spPr>
          <a:xfrm>
            <a:off x="5274309" y="5672166"/>
            <a:ext cx="498855" cy="276999"/>
          </a:xfrm>
          <a:prstGeom prst="rect">
            <a:avLst/>
          </a:prstGeom>
          <a:noFill/>
        </p:spPr>
        <p:txBody>
          <a:bodyPr wrap="none" rtlCol="0">
            <a:spAutoFit/>
          </a:bodyPr>
          <a:lstStyle/>
          <a:p>
            <a:r>
              <a:rPr lang="en-US" sz="1200" dirty="0" smtClean="0"/>
              <a:t>1500</a:t>
            </a:r>
            <a:endParaRPr lang="en-US" sz="1200" dirty="0"/>
          </a:p>
        </p:txBody>
      </p:sp>
      <p:sp>
        <p:nvSpPr>
          <p:cNvPr id="27" name="TextBox 26"/>
          <p:cNvSpPr txBox="1"/>
          <p:nvPr/>
        </p:nvSpPr>
        <p:spPr>
          <a:xfrm>
            <a:off x="5789429" y="5672166"/>
            <a:ext cx="575799" cy="276999"/>
          </a:xfrm>
          <a:prstGeom prst="rect">
            <a:avLst/>
          </a:prstGeom>
          <a:noFill/>
        </p:spPr>
        <p:txBody>
          <a:bodyPr wrap="none" rtlCol="0">
            <a:spAutoFit/>
          </a:bodyPr>
          <a:lstStyle/>
          <a:p>
            <a:r>
              <a:rPr lang="en-US" sz="1200" dirty="0" smtClean="0"/>
              <a:t>5000+</a:t>
            </a:r>
            <a:endParaRPr lang="en-US" sz="1200" dirty="0"/>
          </a:p>
        </p:txBody>
      </p:sp>
      <p:sp>
        <p:nvSpPr>
          <p:cNvPr id="28" name="TextBox 27"/>
          <p:cNvSpPr txBox="1"/>
          <p:nvPr/>
        </p:nvSpPr>
        <p:spPr>
          <a:xfrm>
            <a:off x="1741774" y="4858796"/>
            <a:ext cx="740650" cy="461665"/>
          </a:xfrm>
          <a:prstGeom prst="rect">
            <a:avLst/>
          </a:prstGeom>
          <a:noFill/>
        </p:spPr>
        <p:txBody>
          <a:bodyPr wrap="square" rtlCol="0">
            <a:spAutoFit/>
          </a:bodyPr>
          <a:lstStyle/>
          <a:p>
            <a:r>
              <a:rPr lang="en-US" sz="1200" dirty="0" smtClean="0"/>
              <a:t>Proof </a:t>
            </a:r>
            <a:r>
              <a:rPr lang="en-US" sz="1200" smtClean="0"/>
              <a:t>of concept</a:t>
            </a:r>
            <a:endParaRPr lang="en-US" sz="1200" dirty="0"/>
          </a:p>
        </p:txBody>
      </p:sp>
      <p:sp>
        <p:nvSpPr>
          <p:cNvPr id="29" name="TextBox 28"/>
          <p:cNvSpPr txBox="1"/>
          <p:nvPr/>
        </p:nvSpPr>
        <p:spPr>
          <a:xfrm>
            <a:off x="1676966" y="2674219"/>
            <a:ext cx="850105" cy="276999"/>
          </a:xfrm>
          <a:prstGeom prst="rect">
            <a:avLst/>
          </a:prstGeom>
          <a:noFill/>
        </p:spPr>
        <p:txBody>
          <a:bodyPr wrap="none" rtlCol="0">
            <a:spAutoFit/>
          </a:bodyPr>
          <a:lstStyle/>
          <a:p>
            <a:r>
              <a:rPr lang="en-US" sz="1200" dirty="0" smtClean="0"/>
              <a:t>Conclusive</a:t>
            </a:r>
            <a:endParaRPr lang="en-US" sz="1200" dirty="0"/>
          </a:p>
        </p:txBody>
      </p:sp>
      <p:sp>
        <p:nvSpPr>
          <p:cNvPr id="30" name="TextBox 29"/>
          <p:cNvSpPr txBox="1"/>
          <p:nvPr/>
        </p:nvSpPr>
        <p:spPr>
          <a:xfrm>
            <a:off x="1697004" y="3371033"/>
            <a:ext cx="590226" cy="276999"/>
          </a:xfrm>
          <a:prstGeom prst="rect">
            <a:avLst/>
          </a:prstGeom>
          <a:noFill/>
        </p:spPr>
        <p:txBody>
          <a:bodyPr wrap="none" rtlCol="0">
            <a:spAutoFit/>
          </a:bodyPr>
          <a:lstStyle/>
          <a:p>
            <a:r>
              <a:rPr lang="en-US" sz="1200" dirty="0" smtClean="0"/>
              <a:t>Causal</a:t>
            </a:r>
            <a:endParaRPr lang="en-US" sz="1200" dirty="0"/>
          </a:p>
        </p:txBody>
      </p:sp>
      <p:sp>
        <p:nvSpPr>
          <p:cNvPr id="31" name="TextBox 30"/>
          <p:cNvSpPr txBox="1"/>
          <p:nvPr/>
        </p:nvSpPr>
        <p:spPr>
          <a:xfrm>
            <a:off x="1665425" y="3814304"/>
            <a:ext cx="873188" cy="276999"/>
          </a:xfrm>
          <a:prstGeom prst="rect">
            <a:avLst/>
          </a:prstGeom>
          <a:noFill/>
        </p:spPr>
        <p:txBody>
          <a:bodyPr wrap="none" rtlCol="0">
            <a:spAutoFit/>
          </a:bodyPr>
          <a:lstStyle/>
          <a:p>
            <a:r>
              <a:rPr lang="en-US" sz="1200" dirty="0" smtClean="0"/>
              <a:t>Confirming</a:t>
            </a:r>
            <a:endParaRPr lang="en-US" sz="1200" dirty="0"/>
          </a:p>
        </p:txBody>
      </p:sp>
      <p:sp>
        <p:nvSpPr>
          <p:cNvPr id="32" name="TextBox 31"/>
          <p:cNvSpPr txBox="1"/>
          <p:nvPr/>
        </p:nvSpPr>
        <p:spPr>
          <a:xfrm>
            <a:off x="1700622" y="4307481"/>
            <a:ext cx="847027" cy="276999"/>
          </a:xfrm>
          <a:prstGeom prst="rect">
            <a:avLst/>
          </a:prstGeom>
          <a:noFill/>
        </p:spPr>
        <p:txBody>
          <a:bodyPr wrap="none" rtlCol="0">
            <a:spAutoFit/>
          </a:bodyPr>
          <a:lstStyle/>
          <a:p>
            <a:r>
              <a:rPr lang="en-US" sz="1200" dirty="0" smtClean="0"/>
              <a:t>Suggestive</a:t>
            </a:r>
            <a:endParaRPr lang="en-US" sz="1200" dirty="0"/>
          </a:p>
        </p:txBody>
      </p:sp>
      <p:sp>
        <p:nvSpPr>
          <p:cNvPr id="34" name="TextBox 33"/>
          <p:cNvSpPr txBox="1"/>
          <p:nvPr/>
        </p:nvSpPr>
        <p:spPr>
          <a:xfrm>
            <a:off x="1707165" y="1942666"/>
            <a:ext cx="848309" cy="276999"/>
          </a:xfrm>
          <a:prstGeom prst="rect">
            <a:avLst/>
          </a:prstGeom>
          <a:noFill/>
        </p:spPr>
        <p:txBody>
          <a:bodyPr wrap="none" rtlCol="0">
            <a:spAutoFit/>
          </a:bodyPr>
          <a:lstStyle/>
          <a:p>
            <a:r>
              <a:rPr lang="en-US" sz="1200" smtClean="0"/>
              <a:t>Consensus</a:t>
            </a:r>
            <a:endParaRPr lang="en-US" sz="1200" dirty="0"/>
          </a:p>
        </p:txBody>
      </p:sp>
      <p:sp>
        <p:nvSpPr>
          <p:cNvPr id="35" name="TextBox 34"/>
          <p:cNvSpPr txBox="1"/>
          <p:nvPr/>
        </p:nvSpPr>
        <p:spPr>
          <a:xfrm>
            <a:off x="2539319" y="1131025"/>
            <a:ext cx="378630" cy="584775"/>
          </a:xfrm>
          <a:prstGeom prst="rect">
            <a:avLst/>
          </a:prstGeom>
          <a:noFill/>
        </p:spPr>
        <p:txBody>
          <a:bodyPr wrap="none" rtlCol="0">
            <a:spAutoFit/>
          </a:bodyPr>
          <a:lstStyle/>
          <a:p>
            <a:r>
              <a:rPr lang="en-US" sz="3200" b="1" dirty="0" smtClean="0"/>
              <a:t>y</a:t>
            </a:r>
            <a:endParaRPr lang="en-US" sz="1200" b="1" dirty="0"/>
          </a:p>
        </p:txBody>
      </p:sp>
      <p:sp>
        <p:nvSpPr>
          <p:cNvPr id="37" name="TextBox 36"/>
          <p:cNvSpPr txBox="1"/>
          <p:nvPr/>
        </p:nvSpPr>
        <p:spPr>
          <a:xfrm>
            <a:off x="7311193" y="5251659"/>
            <a:ext cx="373820" cy="584775"/>
          </a:xfrm>
          <a:prstGeom prst="rect">
            <a:avLst/>
          </a:prstGeom>
          <a:noFill/>
        </p:spPr>
        <p:txBody>
          <a:bodyPr wrap="none" rtlCol="0">
            <a:spAutoFit/>
          </a:bodyPr>
          <a:lstStyle/>
          <a:p>
            <a:r>
              <a:rPr lang="en-US" sz="3200" b="1" dirty="0"/>
              <a:t>x</a:t>
            </a:r>
            <a:endParaRPr lang="en-US" sz="1200" b="1" dirty="0"/>
          </a:p>
        </p:txBody>
      </p:sp>
      <p:sp>
        <p:nvSpPr>
          <p:cNvPr id="38" name="Oval 37"/>
          <p:cNvSpPr/>
          <p:nvPr/>
        </p:nvSpPr>
        <p:spPr>
          <a:xfrm>
            <a:off x="3175377" y="4919362"/>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a:t>
            </a:r>
            <a:endParaRPr lang="en-US" b="1" dirty="0"/>
          </a:p>
        </p:txBody>
      </p:sp>
      <p:sp>
        <p:nvSpPr>
          <p:cNvPr id="39" name="Oval 38"/>
          <p:cNvSpPr/>
          <p:nvPr/>
        </p:nvSpPr>
        <p:spPr>
          <a:xfrm>
            <a:off x="3747427" y="4392715"/>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40" name="Oval 39"/>
          <p:cNvSpPr/>
          <p:nvPr/>
        </p:nvSpPr>
        <p:spPr>
          <a:xfrm>
            <a:off x="4293716" y="3910885"/>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3</a:t>
            </a:r>
          </a:p>
        </p:txBody>
      </p:sp>
      <p:sp>
        <p:nvSpPr>
          <p:cNvPr id="41" name="Oval 40"/>
          <p:cNvSpPr/>
          <p:nvPr/>
        </p:nvSpPr>
        <p:spPr>
          <a:xfrm>
            <a:off x="4842040" y="3415158"/>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4</a:t>
            </a:r>
          </a:p>
        </p:txBody>
      </p:sp>
      <p:sp>
        <p:nvSpPr>
          <p:cNvPr id="42" name="Oval 41"/>
          <p:cNvSpPr/>
          <p:nvPr/>
        </p:nvSpPr>
        <p:spPr>
          <a:xfrm>
            <a:off x="5407681" y="2893997"/>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5</a:t>
            </a:r>
          </a:p>
        </p:txBody>
      </p:sp>
      <p:sp>
        <p:nvSpPr>
          <p:cNvPr id="49" name="Right Triangle 48"/>
          <p:cNvSpPr/>
          <p:nvPr/>
        </p:nvSpPr>
        <p:spPr>
          <a:xfrm flipV="1">
            <a:off x="2761377" y="1981623"/>
            <a:ext cx="2524018" cy="1396638"/>
          </a:xfrm>
          <a:prstGeom prst="rtTriangle">
            <a:avLst/>
          </a:prstGeom>
          <a:pattFill prst="wd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2909619" y="3395422"/>
            <a:ext cx="793930" cy="595543"/>
            <a:chOff x="3051185" y="3140779"/>
            <a:chExt cx="793930" cy="595543"/>
          </a:xfrm>
        </p:grpSpPr>
        <p:sp>
          <p:nvSpPr>
            <p:cNvPr id="44" name="Oval 43"/>
            <p:cNvSpPr/>
            <p:nvPr/>
          </p:nvSpPr>
          <p:spPr>
            <a:xfrm>
              <a:off x="3290456" y="3140779"/>
              <a:ext cx="170880" cy="185884"/>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A</a:t>
              </a:r>
              <a:endParaRPr lang="en-US" dirty="0"/>
            </a:p>
          </p:txBody>
        </p:sp>
        <p:sp>
          <p:nvSpPr>
            <p:cNvPr id="50" name="TextBox 49"/>
            <p:cNvSpPr txBox="1"/>
            <p:nvPr/>
          </p:nvSpPr>
          <p:spPr>
            <a:xfrm>
              <a:off x="3051185" y="3336212"/>
              <a:ext cx="793930" cy="400110"/>
            </a:xfrm>
            <a:prstGeom prst="rect">
              <a:avLst/>
            </a:prstGeom>
            <a:noFill/>
          </p:spPr>
          <p:txBody>
            <a:bodyPr wrap="square" rtlCol="0">
              <a:spAutoFit/>
            </a:bodyPr>
            <a:lstStyle/>
            <a:p>
              <a:r>
                <a:rPr lang="en-US" sz="1000" dirty="0" smtClean="0">
                  <a:solidFill>
                    <a:schemeClr val="bg1">
                      <a:lumMod val="65000"/>
                    </a:schemeClr>
                  </a:solidFill>
                </a:rPr>
                <a:t>Small but rigorous</a:t>
              </a:r>
              <a:endParaRPr lang="en-US" sz="1000" dirty="0">
                <a:solidFill>
                  <a:schemeClr val="bg1">
                    <a:lumMod val="65000"/>
                  </a:schemeClr>
                </a:solidFill>
              </a:endParaRPr>
            </a:p>
          </p:txBody>
        </p:sp>
      </p:grpSp>
      <p:grpSp>
        <p:nvGrpSpPr>
          <p:cNvPr id="55" name="Group 54"/>
          <p:cNvGrpSpPr/>
          <p:nvPr/>
        </p:nvGrpSpPr>
        <p:grpSpPr>
          <a:xfrm>
            <a:off x="5620481" y="4463673"/>
            <a:ext cx="1084574" cy="577588"/>
            <a:chOff x="5620481" y="4463673"/>
            <a:chExt cx="1084574" cy="577588"/>
          </a:xfrm>
        </p:grpSpPr>
        <p:sp>
          <p:nvSpPr>
            <p:cNvPr id="46" name="Oval 45"/>
            <p:cNvSpPr/>
            <p:nvPr/>
          </p:nvSpPr>
          <p:spPr>
            <a:xfrm>
              <a:off x="5991888" y="4463673"/>
              <a:ext cx="170880" cy="185884"/>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B</a:t>
              </a:r>
              <a:endParaRPr lang="en-US" dirty="0"/>
            </a:p>
          </p:txBody>
        </p:sp>
        <p:sp>
          <p:nvSpPr>
            <p:cNvPr id="52" name="TextBox 51"/>
            <p:cNvSpPr txBox="1"/>
            <p:nvPr/>
          </p:nvSpPr>
          <p:spPr>
            <a:xfrm>
              <a:off x="5620481" y="4641151"/>
              <a:ext cx="1084574" cy="400110"/>
            </a:xfrm>
            <a:prstGeom prst="rect">
              <a:avLst/>
            </a:prstGeom>
            <a:noFill/>
          </p:spPr>
          <p:txBody>
            <a:bodyPr wrap="square" rtlCol="0">
              <a:spAutoFit/>
            </a:bodyPr>
            <a:lstStyle/>
            <a:p>
              <a:pPr algn="ctr"/>
              <a:r>
                <a:rPr lang="en-US" sz="1000" dirty="0" smtClean="0">
                  <a:solidFill>
                    <a:schemeClr val="bg1">
                      <a:lumMod val="65000"/>
                    </a:schemeClr>
                  </a:solidFill>
                </a:rPr>
                <a:t>Large but weak evidence</a:t>
              </a:r>
              <a:endParaRPr lang="en-US" sz="1000" dirty="0">
                <a:solidFill>
                  <a:schemeClr val="bg1">
                    <a:lumMod val="65000"/>
                  </a:schemeClr>
                </a:solidFill>
              </a:endParaRPr>
            </a:p>
          </p:txBody>
        </p:sp>
      </p:grpSp>
      <p:sp>
        <p:nvSpPr>
          <p:cNvPr id="56" name="Oval 55"/>
          <p:cNvSpPr/>
          <p:nvPr/>
        </p:nvSpPr>
        <p:spPr>
          <a:xfrm>
            <a:off x="4509815" y="1785819"/>
            <a:ext cx="2411339" cy="2201893"/>
          </a:xfrm>
          <a:prstGeom prst="ellipse">
            <a:avLst/>
          </a:prstGeom>
          <a:noFill/>
          <a:ln w="5715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p:nvPr/>
        </p:nvCxnSpPr>
        <p:spPr>
          <a:xfrm>
            <a:off x="2720168" y="5622510"/>
            <a:ext cx="599602" cy="123549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398292" y="6149157"/>
            <a:ext cx="2376512" cy="369332"/>
          </a:xfrm>
          <a:prstGeom prst="rect">
            <a:avLst/>
          </a:prstGeom>
          <a:noFill/>
        </p:spPr>
        <p:txBody>
          <a:bodyPr wrap="square" rtlCol="0">
            <a:spAutoFit/>
          </a:bodyPr>
          <a:lstStyle/>
          <a:p>
            <a:r>
              <a:rPr lang="en-US" b="1" smtClean="0">
                <a:solidFill>
                  <a:srgbClr val="FF0000"/>
                </a:solidFill>
              </a:rPr>
              <a:t>Independence</a:t>
            </a:r>
            <a:endParaRPr lang="en-US" b="1" dirty="0">
              <a:solidFill>
                <a:srgbClr val="FF0000"/>
              </a:solidFill>
            </a:endParaRPr>
          </a:p>
        </p:txBody>
      </p:sp>
      <p:sp>
        <p:nvSpPr>
          <p:cNvPr id="62" name="Up Arrow 61"/>
          <p:cNvSpPr/>
          <p:nvPr/>
        </p:nvSpPr>
        <p:spPr>
          <a:xfrm>
            <a:off x="1065667" y="1942666"/>
            <a:ext cx="868101" cy="3657622"/>
          </a:xfrm>
          <a:prstGeom prst="up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tx1"/>
                </a:solidFill>
              </a:rPr>
              <a:t>Measurement rigor</a:t>
            </a:r>
            <a:endParaRPr lang="en-US" dirty="0">
              <a:solidFill>
                <a:schemeClr val="tx1"/>
              </a:solidFill>
            </a:endParaRPr>
          </a:p>
        </p:txBody>
      </p:sp>
      <p:sp>
        <p:nvSpPr>
          <p:cNvPr id="63" name="TextBox 62"/>
          <p:cNvSpPr txBox="1"/>
          <p:nvPr/>
        </p:nvSpPr>
        <p:spPr>
          <a:xfrm>
            <a:off x="6637468" y="4193326"/>
            <a:ext cx="833883" cy="1015663"/>
          </a:xfrm>
          <a:prstGeom prst="rect">
            <a:avLst/>
          </a:prstGeom>
          <a:noFill/>
        </p:spPr>
        <p:txBody>
          <a:bodyPr wrap="none" rtlCol="0">
            <a:spAutoFit/>
          </a:bodyPr>
          <a:lstStyle/>
          <a:p>
            <a:r>
              <a:rPr lang="en-US" sz="6000" dirty="0" smtClean="0">
                <a:sym typeface="Wingdings"/>
              </a:rPr>
              <a:t></a:t>
            </a:r>
            <a:endParaRPr lang="en-US" sz="6000" dirty="0"/>
          </a:p>
        </p:txBody>
      </p:sp>
      <p:sp>
        <p:nvSpPr>
          <p:cNvPr id="64" name="TextBox 63"/>
          <p:cNvSpPr txBox="1"/>
          <p:nvPr/>
        </p:nvSpPr>
        <p:spPr>
          <a:xfrm>
            <a:off x="7958238" y="236778"/>
            <a:ext cx="923138" cy="461665"/>
          </a:xfrm>
          <a:prstGeom prst="rect">
            <a:avLst/>
          </a:prstGeom>
          <a:noFill/>
        </p:spPr>
        <p:txBody>
          <a:bodyPr wrap="none" rtlCol="0">
            <a:spAutoFit/>
          </a:bodyPr>
          <a:lstStyle/>
          <a:p>
            <a:r>
              <a:rPr lang="en-US" sz="2400" b="1" dirty="0" smtClean="0">
                <a:solidFill>
                  <a:schemeClr val="accent6">
                    <a:lumMod val="50000"/>
                  </a:schemeClr>
                </a:solidFill>
              </a:rPr>
              <a:t>IDEAL</a:t>
            </a:r>
            <a:endParaRPr lang="en-US" b="1" dirty="0">
              <a:solidFill>
                <a:schemeClr val="accent6">
                  <a:lumMod val="50000"/>
                </a:schemeClr>
              </a:solidFill>
            </a:endParaRPr>
          </a:p>
        </p:txBody>
      </p:sp>
      <p:sp>
        <p:nvSpPr>
          <p:cNvPr id="65" name="TextBox 64"/>
          <p:cNvSpPr txBox="1"/>
          <p:nvPr/>
        </p:nvSpPr>
        <p:spPr>
          <a:xfrm>
            <a:off x="4464193" y="163648"/>
            <a:ext cx="2988798" cy="369332"/>
          </a:xfrm>
          <a:prstGeom prst="rect">
            <a:avLst/>
          </a:prstGeom>
          <a:noFill/>
        </p:spPr>
        <p:txBody>
          <a:bodyPr wrap="square" rtlCol="0">
            <a:spAutoFit/>
          </a:bodyPr>
          <a:lstStyle/>
          <a:p>
            <a:r>
              <a:rPr lang="en-US" b="1" dirty="0" smtClean="0">
                <a:solidFill>
                  <a:schemeClr val="accent6">
                    <a:lumMod val="50000"/>
                  </a:schemeClr>
                </a:solidFill>
              </a:rPr>
              <a:t>Goldilocks zone for evidence</a:t>
            </a:r>
            <a:endParaRPr lang="en-US" sz="1400" b="1" dirty="0">
              <a:solidFill>
                <a:schemeClr val="accent6">
                  <a:lumMod val="50000"/>
                </a:schemeClr>
              </a:solidFill>
            </a:endParaRPr>
          </a:p>
        </p:txBody>
      </p:sp>
      <p:sp>
        <p:nvSpPr>
          <p:cNvPr id="66" name="TextBox 65"/>
          <p:cNvSpPr txBox="1"/>
          <p:nvPr/>
        </p:nvSpPr>
        <p:spPr>
          <a:xfrm>
            <a:off x="4464193" y="535637"/>
            <a:ext cx="2988798" cy="369332"/>
          </a:xfrm>
          <a:prstGeom prst="rect">
            <a:avLst/>
          </a:prstGeom>
          <a:noFill/>
        </p:spPr>
        <p:txBody>
          <a:bodyPr wrap="square" rtlCol="0">
            <a:spAutoFit/>
          </a:bodyPr>
          <a:lstStyle/>
          <a:p>
            <a:r>
              <a:rPr lang="en-US" b="1" dirty="0" smtClean="0">
                <a:solidFill>
                  <a:srgbClr val="00B0F0"/>
                </a:solidFill>
              </a:rPr>
              <a:t>Goldilocks zone </a:t>
            </a:r>
            <a:r>
              <a:rPr lang="en-US" b="1" smtClean="0">
                <a:solidFill>
                  <a:srgbClr val="00B0F0"/>
                </a:solidFill>
              </a:rPr>
              <a:t>for policy</a:t>
            </a:r>
            <a:endParaRPr lang="en-US" sz="1400" b="1" dirty="0">
              <a:solidFill>
                <a:srgbClr val="00B0F0"/>
              </a:solidFill>
            </a:endParaRPr>
          </a:p>
        </p:txBody>
      </p:sp>
    </p:spTree>
    <p:extLst>
      <p:ext uri="{BB962C8B-B14F-4D97-AF65-F5344CB8AC3E}">
        <p14:creationId xmlns:p14="http://schemas.microsoft.com/office/powerpoint/2010/main" val="210060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down)">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500"/>
                                        <p:tgtEl>
                                          <p:spTgt spid="63"/>
                                        </p:tgtEl>
                                        <p:attrNameLst>
                                          <p:attrName>ppt_y</p:attrName>
                                        </p:attrNameLst>
                                      </p:cBhvr>
                                      <p:tavLst>
                                        <p:tav tm="0">
                                          <p:val>
                                            <p:strVal val="#ppt_y+#ppt_h*1.125000"/>
                                          </p:val>
                                        </p:tav>
                                        <p:tav tm="100000">
                                          <p:val>
                                            <p:strVal val="#ppt_y"/>
                                          </p:val>
                                        </p:tav>
                                      </p:tavLst>
                                    </p:anim>
                                    <p:animEffect transition="in" filter="wipe(up)">
                                      <p:cBhvr>
                                        <p:cTn id="18" dur="500"/>
                                        <p:tgtEl>
                                          <p:spTgt spid="6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down)">
                                      <p:cBhvr>
                                        <p:cTn id="23" dur="5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down)">
                                      <p:cBhvr>
                                        <p:cTn id="28" dur="500"/>
                                        <p:tgtEl>
                                          <p:spTgt spid="6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down)">
                                      <p:cBhvr>
                                        <p:cTn id="33" dur="5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down)">
                                      <p:cBhvr>
                                        <p:cTn id="38" dur="500"/>
                                        <p:tgtEl>
                                          <p:spTgt spid="3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down)">
                                      <p:cBhvr>
                                        <p:cTn id="43" dur="5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down)">
                                      <p:cBhvr>
                                        <p:cTn id="48" dur="500"/>
                                        <p:tgtEl>
                                          <p:spTgt spid="4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down)">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down)">
                                      <p:cBhvr>
                                        <p:cTn id="58" dur="500"/>
                                        <p:tgtEl>
                                          <p:spTgt spid="17"/>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wipe(down)">
                                      <p:cBhvr>
                                        <p:cTn id="61" dur="500"/>
                                        <p:tgtEl>
                                          <p:spTgt spid="65"/>
                                        </p:tgtEl>
                                      </p:cBhvr>
                                    </p:animEffect>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wheel(1)">
                                      <p:cBhvr>
                                        <p:cTn id="66" dur="2000"/>
                                        <p:tgtEl>
                                          <p:spTgt spid="5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wipe(down)">
                                      <p:cBhvr>
                                        <p:cTn id="71" dur="500"/>
                                        <p:tgtEl>
                                          <p:spTgt spid="66"/>
                                        </p:tgtEl>
                                      </p:cBhvr>
                                    </p:animEffect>
                                  </p:childTnLst>
                                </p:cTn>
                              </p:par>
                              <p:par>
                                <p:cTn id="72" presetID="2" presetClass="entr" presetSubtype="4" fill="hold"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ppt_x"/>
                                          </p:val>
                                        </p:tav>
                                        <p:tav tm="100000">
                                          <p:val>
                                            <p:strVal val="#ppt_x"/>
                                          </p:val>
                                        </p:tav>
                                      </p:tavLst>
                                    </p:anim>
                                    <p:anim calcmode="lin" valueType="num">
                                      <p:cBhvr additive="base">
                                        <p:cTn id="75"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wipe(down)">
                                      <p:cBhvr>
                                        <p:cTn id="80" dur="500"/>
                                        <p:tgtEl>
                                          <p:spTgt spid="59"/>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dissolve">
                                      <p:cBhvr>
                                        <p:cTn id="83" dur="500"/>
                                        <p:tgtEl>
                                          <p:spTgt spid="61"/>
                                        </p:tgtEl>
                                      </p:cBhvr>
                                    </p:animEffect>
                                  </p:childTnLst>
                                </p:cTn>
                              </p:par>
                              <p:par>
                                <p:cTn id="84" presetID="21" presetClass="entr" presetSubtype="1" fill="hold" grpId="0"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heel(1)">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wipe(down)">
                                      <p:cBhvr>
                                        <p:cTn id="9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8" grpId="0" animBg="1"/>
      <p:bldP spid="39" grpId="0" animBg="1"/>
      <p:bldP spid="40" grpId="0" animBg="1"/>
      <p:bldP spid="41" grpId="0" animBg="1"/>
      <p:bldP spid="42" grpId="0" animBg="1"/>
      <p:bldP spid="49" grpId="0" animBg="1"/>
      <p:bldP spid="56" grpId="0" animBg="1"/>
      <p:bldP spid="61" grpId="0"/>
      <p:bldP spid="62" grpId="0" animBg="1"/>
      <p:bldP spid="63" grpId="0"/>
      <p:bldP spid="64" grpId="0"/>
      <p:bldP spid="65" grpId="0"/>
      <p:bldP spid="6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flipH="1" flipV="1">
            <a:off x="2720168" y="1795576"/>
            <a:ext cx="16932" cy="3826934"/>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737100" y="5622510"/>
            <a:ext cx="4535388" cy="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713703" y="5836434"/>
            <a:ext cx="1030090" cy="369332"/>
          </a:xfrm>
          <a:prstGeom prst="rect">
            <a:avLst/>
          </a:prstGeom>
          <a:noFill/>
        </p:spPr>
        <p:txBody>
          <a:bodyPr wrap="none" rtlCol="0">
            <a:spAutoFit/>
          </a:bodyPr>
          <a:lstStyle/>
          <a:p>
            <a:r>
              <a:rPr lang="en-US" b="1" smtClean="0">
                <a:solidFill>
                  <a:srgbClr val="FF0000"/>
                </a:solidFill>
              </a:rPr>
              <a:t>Evidence</a:t>
            </a:r>
            <a:endParaRPr lang="en-US" b="1" dirty="0">
              <a:solidFill>
                <a:srgbClr val="FF0000"/>
              </a:solidFill>
            </a:endParaRPr>
          </a:p>
        </p:txBody>
      </p:sp>
      <p:sp>
        <p:nvSpPr>
          <p:cNvPr id="8" name="TextBox 7"/>
          <p:cNvSpPr txBox="1"/>
          <p:nvPr/>
        </p:nvSpPr>
        <p:spPr>
          <a:xfrm>
            <a:off x="1042737" y="3339711"/>
            <a:ext cx="1359988" cy="369332"/>
          </a:xfrm>
          <a:prstGeom prst="rect">
            <a:avLst/>
          </a:prstGeom>
          <a:noFill/>
        </p:spPr>
        <p:txBody>
          <a:bodyPr wrap="square" rtlCol="0">
            <a:spAutoFit/>
          </a:bodyPr>
          <a:lstStyle/>
          <a:p>
            <a:pPr algn="ctr"/>
            <a:r>
              <a:rPr lang="en-US" b="1" dirty="0" smtClean="0">
                <a:solidFill>
                  <a:srgbClr val="FF0000"/>
                </a:solidFill>
              </a:rPr>
              <a:t>Politics</a:t>
            </a:r>
            <a:endParaRPr lang="en-US" b="1" dirty="0">
              <a:solidFill>
                <a:srgbClr val="FF0000"/>
              </a:solidFill>
            </a:endParaRPr>
          </a:p>
        </p:txBody>
      </p:sp>
      <p:sp>
        <p:nvSpPr>
          <p:cNvPr id="9" name="TextBox 8"/>
          <p:cNvSpPr txBox="1"/>
          <p:nvPr/>
        </p:nvSpPr>
        <p:spPr>
          <a:xfrm>
            <a:off x="2539319" y="1131025"/>
            <a:ext cx="378630" cy="584775"/>
          </a:xfrm>
          <a:prstGeom prst="rect">
            <a:avLst/>
          </a:prstGeom>
          <a:noFill/>
        </p:spPr>
        <p:txBody>
          <a:bodyPr wrap="none" rtlCol="0">
            <a:spAutoFit/>
          </a:bodyPr>
          <a:lstStyle/>
          <a:p>
            <a:r>
              <a:rPr lang="en-US" sz="3200" b="1" dirty="0" smtClean="0"/>
              <a:t>y</a:t>
            </a:r>
            <a:endParaRPr lang="en-US" sz="1200" b="1" dirty="0"/>
          </a:p>
        </p:txBody>
      </p:sp>
      <p:sp>
        <p:nvSpPr>
          <p:cNvPr id="10" name="TextBox 9"/>
          <p:cNvSpPr txBox="1"/>
          <p:nvPr/>
        </p:nvSpPr>
        <p:spPr>
          <a:xfrm>
            <a:off x="7311193" y="5251659"/>
            <a:ext cx="373820" cy="584775"/>
          </a:xfrm>
          <a:prstGeom prst="rect">
            <a:avLst/>
          </a:prstGeom>
          <a:noFill/>
        </p:spPr>
        <p:txBody>
          <a:bodyPr wrap="none" rtlCol="0">
            <a:spAutoFit/>
          </a:bodyPr>
          <a:lstStyle/>
          <a:p>
            <a:r>
              <a:rPr lang="en-US" sz="3200" b="1" dirty="0"/>
              <a:t>x</a:t>
            </a:r>
            <a:endParaRPr lang="en-US" sz="1200" b="1" dirty="0"/>
          </a:p>
        </p:txBody>
      </p:sp>
      <p:grpSp>
        <p:nvGrpSpPr>
          <p:cNvPr id="27" name="Group 26"/>
          <p:cNvGrpSpPr/>
          <p:nvPr/>
        </p:nvGrpSpPr>
        <p:grpSpPr>
          <a:xfrm>
            <a:off x="3240505" y="1693203"/>
            <a:ext cx="3736313" cy="3558456"/>
            <a:chOff x="3240505" y="1693203"/>
            <a:chExt cx="3736313" cy="3558456"/>
          </a:xfrm>
        </p:grpSpPr>
        <p:cxnSp>
          <p:nvCxnSpPr>
            <p:cNvPr id="12" name="Straight Arrow Connector 11"/>
            <p:cNvCxnSpPr/>
            <p:nvPr/>
          </p:nvCxnSpPr>
          <p:spPr>
            <a:xfrm flipV="1">
              <a:off x="3240505" y="1693203"/>
              <a:ext cx="3736313" cy="3558456"/>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515793" y="2839742"/>
              <a:ext cx="511679" cy="769441"/>
            </a:xfrm>
            <a:prstGeom prst="rect">
              <a:avLst/>
            </a:prstGeom>
            <a:noFill/>
          </p:spPr>
          <p:txBody>
            <a:bodyPr wrap="none" rtlCol="0">
              <a:spAutoFit/>
            </a:bodyPr>
            <a:lstStyle/>
            <a:p>
              <a:r>
                <a:rPr lang="en-US" sz="4400" dirty="0" smtClean="0">
                  <a:solidFill>
                    <a:schemeClr val="bg1">
                      <a:lumMod val="50000"/>
                    </a:schemeClr>
                  </a:solidFill>
                </a:rPr>
                <a:t>A</a:t>
              </a:r>
              <a:endParaRPr lang="en-US" sz="4400" dirty="0">
                <a:solidFill>
                  <a:schemeClr val="bg1">
                    <a:lumMod val="50000"/>
                  </a:schemeClr>
                </a:solidFill>
              </a:endParaRPr>
            </a:p>
          </p:txBody>
        </p:sp>
      </p:grpSp>
      <p:grpSp>
        <p:nvGrpSpPr>
          <p:cNvPr id="26" name="Group 25"/>
          <p:cNvGrpSpPr/>
          <p:nvPr/>
        </p:nvGrpSpPr>
        <p:grpSpPr>
          <a:xfrm>
            <a:off x="3176337" y="1604211"/>
            <a:ext cx="2614863" cy="3240505"/>
            <a:chOff x="3176337" y="1604211"/>
            <a:chExt cx="2614863" cy="3240505"/>
          </a:xfrm>
        </p:grpSpPr>
        <p:sp>
          <p:nvSpPr>
            <p:cNvPr id="20" name="Freeform 19"/>
            <p:cNvSpPr/>
            <p:nvPr/>
          </p:nvSpPr>
          <p:spPr>
            <a:xfrm>
              <a:off x="3176337" y="1604211"/>
              <a:ext cx="2614863" cy="3240505"/>
            </a:xfrm>
            <a:custGeom>
              <a:avLst/>
              <a:gdLst>
                <a:gd name="connsiteX0" fmla="*/ 64168 w 2614863"/>
                <a:gd name="connsiteY0" fmla="*/ 3240505 h 3240505"/>
                <a:gd name="connsiteX1" fmla="*/ 48126 w 2614863"/>
                <a:gd name="connsiteY1" fmla="*/ 3176336 h 3240505"/>
                <a:gd name="connsiteX2" fmla="*/ 16042 w 2614863"/>
                <a:gd name="connsiteY2" fmla="*/ 2662989 h 3240505"/>
                <a:gd name="connsiteX3" fmla="*/ 0 w 2614863"/>
                <a:gd name="connsiteY3" fmla="*/ 2454442 h 3240505"/>
                <a:gd name="connsiteX4" fmla="*/ 16042 w 2614863"/>
                <a:gd name="connsiteY4" fmla="*/ 2021305 h 3240505"/>
                <a:gd name="connsiteX5" fmla="*/ 48126 w 2614863"/>
                <a:gd name="connsiteY5" fmla="*/ 1844842 h 3240505"/>
                <a:gd name="connsiteX6" fmla="*/ 64168 w 2614863"/>
                <a:gd name="connsiteY6" fmla="*/ 1796715 h 3240505"/>
                <a:gd name="connsiteX7" fmla="*/ 96252 w 2614863"/>
                <a:gd name="connsiteY7" fmla="*/ 1668378 h 3240505"/>
                <a:gd name="connsiteX8" fmla="*/ 112295 w 2614863"/>
                <a:gd name="connsiteY8" fmla="*/ 1604210 h 3240505"/>
                <a:gd name="connsiteX9" fmla="*/ 144379 w 2614863"/>
                <a:gd name="connsiteY9" fmla="*/ 1491915 h 3240505"/>
                <a:gd name="connsiteX10" fmla="*/ 160421 w 2614863"/>
                <a:gd name="connsiteY10" fmla="*/ 1443789 h 3240505"/>
                <a:gd name="connsiteX11" fmla="*/ 208547 w 2614863"/>
                <a:gd name="connsiteY11" fmla="*/ 1283368 h 3240505"/>
                <a:gd name="connsiteX12" fmla="*/ 224589 w 2614863"/>
                <a:gd name="connsiteY12" fmla="*/ 1235242 h 3240505"/>
                <a:gd name="connsiteX13" fmla="*/ 240631 w 2614863"/>
                <a:gd name="connsiteY13" fmla="*/ 1187115 h 3240505"/>
                <a:gd name="connsiteX14" fmla="*/ 304800 w 2614863"/>
                <a:gd name="connsiteY14" fmla="*/ 1090863 h 3240505"/>
                <a:gd name="connsiteX15" fmla="*/ 417095 w 2614863"/>
                <a:gd name="connsiteY15" fmla="*/ 978568 h 3240505"/>
                <a:gd name="connsiteX16" fmla="*/ 465221 w 2614863"/>
                <a:gd name="connsiteY16" fmla="*/ 930442 h 3240505"/>
                <a:gd name="connsiteX17" fmla="*/ 497305 w 2614863"/>
                <a:gd name="connsiteY17" fmla="*/ 898357 h 3240505"/>
                <a:gd name="connsiteX18" fmla="*/ 545431 w 2614863"/>
                <a:gd name="connsiteY18" fmla="*/ 866273 h 3240505"/>
                <a:gd name="connsiteX19" fmla="*/ 673768 w 2614863"/>
                <a:gd name="connsiteY19" fmla="*/ 770021 h 3240505"/>
                <a:gd name="connsiteX20" fmla="*/ 721895 w 2614863"/>
                <a:gd name="connsiteY20" fmla="*/ 753978 h 3240505"/>
                <a:gd name="connsiteX21" fmla="*/ 818147 w 2614863"/>
                <a:gd name="connsiteY21" fmla="*/ 689810 h 3240505"/>
                <a:gd name="connsiteX22" fmla="*/ 866274 w 2614863"/>
                <a:gd name="connsiteY22" fmla="*/ 657726 h 3240505"/>
                <a:gd name="connsiteX23" fmla="*/ 914400 w 2614863"/>
                <a:gd name="connsiteY23" fmla="*/ 625642 h 3240505"/>
                <a:gd name="connsiteX24" fmla="*/ 994610 w 2614863"/>
                <a:gd name="connsiteY24" fmla="*/ 561473 h 3240505"/>
                <a:gd name="connsiteX25" fmla="*/ 1042737 w 2614863"/>
                <a:gd name="connsiteY25" fmla="*/ 545431 h 3240505"/>
                <a:gd name="connsiteX26" fmla="*/ 1187116 w 2614863"/>
                <a:gd name="connsiteY26" fmla="*/ 481263 h 3240505"/>
                <a:gd name="connsiteX27" fmla="*/ 1251284 w 2614863"/>
                <a:gd name="connsiteY27" fmla="*/ 449178 h 3240505"/>
                <a:gd name="connsiteX28" fmla="*/ 1347537 w 2614863"/>
                <a:gd name="connsiteY28" fmla="*/ 417094 h 3240505"/>
                <a:gd name="connsiteX29" fmla="*/ 1395663 w 2614863"/>
                <a:gd name="connsiteY29" fmla="*/ 401052 h 3240505"/>
                <a:gd name="connsiteX30" fmla="*/ 1491916 w 2614863"/>
                <a:gd name="connsiteY30" fmla="*/ 368968 h 3240505"/>
                <a:gd name="connsiteX31" fmla="*/ 1540042 w 2614863"/>
                <a:gd name="connsiteY31" fmla="*/ 352926 h 3240505"/>
                <a:gd name="connsiteX32" fmla="*/ 1700463 w 2614863"/>
                <a:gd name="connsiteY32" fmla="*/ 320842 h 3240505"/>
                <a:gd name="connsiteX33" fmla="*/ 1876926 w 2614863"/>
                <a:gd name="connsiteY33" fmla="*/ 288757 h 3240505"/>
                <a:gd name="connsiteX34" fmla="*/ 2037347 w 2614863"/>
                <a:gd name="connsiteY34" fmla="*/ 240631 h 3240505"/>
                <a:gd name="connsiteX35" fmla="*/ 2085474 w 2614863"/>
                <a:gd name="connsiteY35" fmla="*/ 224589 h 3240505"/>
                <a:gd name="connsiteX36" fmla="*/ 2133600 w 2614863"/>
                <a:gd name="connsiteY36" fmla="*/ 208547 h 3240505"/>
                <a:gd name="connsiteX37" fmla="*/ 2326105 w 2614863"/>
                <a:gd name="connsiteY37" fmla="*/ 176463 h 3240505"/>
                <a:gd name="connsiteX38" fmla="*/ 2406316 w 2614863"/>
                <a:gd name="connsiteY38" fmla="*/ 160421 h 3240505"/>
                <a:gd name="connsiteX39" fmla="*/ 2518610 w 2614863"/>
                <a:gd name="connsiteY39" fmla="*/ 144378 h 3240505"/>
                <a:gd name="connsiteX40" fmla="*/ 2374231 w 2614863"/>
                <a:gd name="connsiteY40" fmla="*/ 64168 h 3240505"/>
                <a:gd name="connsiteX41" fmla="*/ 2326105 w 2614863"/>
                <a:gd name="connsiteY41" fmla="*/ 32084 h 3240505"/>
                <a:gd name="connsiteX42" fmla="*/ 2229852 w 2614863"/>
                <a:gd name="connsiteY42" fmla="*/ 0 h 3240505"/>
                <a:gd name="connsiteX43" fmla="*/ 2277979 w 2614863"/>
                <a:gd name="connsiteY43" fmla="*/ 16042 h 3240505"/>
                <a:gd name="connsiteX44" fmla="*/ 2326105 w 2614863"/>
                <a:gd name="connsiteY44" fmla="*/ 64168 h 3240505"/>
                <a:gd name="connsiteX45" fmla="*/ 2422358 w 2614863"/>
                <a:gd name="connsiteY45" fmla="*/ 96252 h 3240505"/>
                <a:gd name="connsiteX46" fmla="*/ 2566737 w 2614863"/>
                <a:gd name="connsiteY46" fmla="*/ 160421 h 3240505"/>
                <a:gd name="connsiteX47" fmla="*/ 2614863 w 2614863"/>
                <a:gd name="connsiteY47" fmla="*/ 176463 h 3240505"/>
                <a:gd name="connsiteX48" fmla="*/ 2518610 w 2614863"/>
                <a:gd name="connsiteY48" fmla="*/ 208547 h 3240505"/>
                <a:gd name="connsiteX49" fmla="*/ 2406316 w 2614863"/>
                <a:gd name="connsiteY49" fmla="*/ 240631 h 3240505"/>
                <a:gd name="connsiteX50" fmla="*/ 2374231 w 2614863"/>
                <a:gd name="connsiteY50" fmla="*/ 272715 h 3240505"/>
                <a:gd name="connsiteX51" fmla="*/ 2277979 w 2614863"/>
                <a:gd name="connsiteY51" fmla="*/ 336884 h 3240505"/>
                <a:gd name="connsiteX52" fmla="*/ 2245895 w 2614863"/>
                <a:gd name="connsiteY52" fmla="*/ 368968 h 324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14863" h="3240505">
                  <a:moveTo>
                    <a:pt x="64168" y="3240505"/>
                  </a:moveTo>
                  <a:cubicBezTo>
                    <a:pt x="58821" y="3219115"/>
                    <a:pt x="51479" y="3198128"/>
                    <a:pt x="48126" y="3176336"/>
                  </a:cubicBezTo>
                  <a:cubicBezTo>
                    <a:pt x="21829" y="3005403"/>
                    <a:pt x="25697" y="2836782"/>
                    <a:pt x="16042" y="2662989"/>
                  </a:cubicBezTo>
                  <a:cubicBezTo>
                    <a:pt x="12175" y="2593375"/>
                    <a:pt x="5347" y="2523958"/>
                    <a:pt x="0" y="2454442"/>
                  </a:cubicBezTo>
                  <a:cubicBezTo>
                    <a:pt x="5347" y="2310063"/>
                    <a:pt x="7558" y="2165534"/>
                    <a:pt x="16042" y="2021305"/>
                  </a:cubicBezTo>
                  <a:cubicBezTo>
                    <a:pt x="19408" y="1964082"/>
                    <a:pt x="32123" y="1900854"/>
                    <a:pt x="48126" y="1844842"/>
                  </a:cubicBezTo>
                  <a:cubicBezTo>
                    <a:pt x="52772" y="1828583"/>
                    <a:pt x="59719" y="1813029"/>
                    <a:pt x="64168" y="1796715"/>
                  </a:cubicBezTo>
                  <a:cubicBezTo>
                    <a:pt x="75770" y="1754173"/>
                    <a:pt x="85557" y="1711157"/>
                    <a:pt x="96252" y="1668378"/>
                  </a:cubicBezTo>
                  <a:cubicBezTo>
                    <a:pt x="101599" y="1646989"/>
                    <a:pt x="105323" y="1625126"/>
                    <a:pt x="112295" y="1604210"/>
                  </a:cubicBezTo>
                  <a:cubicBezTo>
                    <a:pt x="150758" y="1488821"/>
                    <a:pt x="104093" y="1632918"/>
                    <a:pt x="144379" y="1491915"/>
                  </a:cubicBezTo>
                  <a:cubicBezTo>
                    <a:pt x="149024" y="1475656"/>
                    <a:pt x="155776" y="1460048"/>
                    <a:pt x="160421" y="1443789"/>
                  </a:cubicBezTo>
                  <a:cubicBezTo>
                    <a:pt x="208911" y="1274076"/>
                    <a:pt x="132301" y="1512109"/>
                    <a:pt x="208547" y="1283368"/>
                  </a:cubicBezTo>
                  <a:lnTo>
                    <a:pt x="224589" y="1235242"/>
                  </a:lnTo>
                  <a:cubicBezTo>
                    <a:pt x="229936" y="1219200"/>
                    <a:pt x="231251" y="1201185"/>
                    <a:pt x="240631" y="1187115"/>
                  </a:cubicBezTo>
                  <a:cubicBezTo>
                    <a:pt x="262021" y="1155031"/>
                    <a:pt x="277534" y="1118129"/>
                    <a:pt x="304800" y="1090863"/>
                  </a:cubicBezTo>
                  <a:lnTo>
                    <a:pt x="417095" y="978568"/>
                  </a:lnTo>
                  <a:lnTo>
                    <a:pt x="465221" y="930442"/>
                  </a:lnTo>
                  <a:cubicBezTo>
                    <a:pt x="475916" y="919747"/>
                    <a:pt x="484720" y="906747"/>
                    <a:pt x="497305" y="898357"/>
                  </a:cubicBezTo>
                  <a:cubicBezTo>
                    <a:pt x="513347" y="887662"/>
                    <a:pt x="530376" y="878317"/>
                    <a:pt x="545431" y="866273"/>
                  </a:cubicBezTo>
                  <a:cubicBezTo>
                    <a:pt x="599725" y="822839"/>
                    <a:pt x="577827" y="802003"/>
                    <a:pt x="673768" y="770021"/>
                  </a:cubicBezTo>
                  <a:cubicBezTo>
                    <a:pt x="689810" y="764673"/>
                    <a:pt x="707113" y="762190"/>
                    <a:pt x="721895" y="753978"/>
                  </a:cubicBezTo>
                  <a:cubicBezTo>
                    <a:pt x="755603" y="735251"/>
                    <a:pt x="786063" y="711199"/>
                    <a:pt x="818147" y="689810"/>
                  </a:cubicBezTo>
                  <a:lnTo>
                    <a:pt x="866274" y="657726"/>
                  </a:lnTo>
                  <a:cubicBezTo>
                    <a:pt x="882316" y="647031"/>
                    <a:pt x="900767" y="639275"/>
                    <a:pt x="914400" y="625642"/>
                  </a:cubicBezTo>
                  <a:cubicBezTo>
                    <a:pt x="944242" y="595799"/>
                    <a:pt x="954135" y="581710"/>
                    <a:pt x="994610" y="561473"/>
                  </a:cubicBezTo>
                  <a:cubicBezTo>
                    <a:pt x="1009735" y="553911"/>
                    <a:pt x="1026695" y="550778"/>
                    <a:pt x="1042737" y="545431"/>
                  </a:cubicBezTo>
                  <a:cubicBezTo>
                    <a:pt x="1184316" y="451045"/>
                    <a:pt x="958005" y="595822"/>
                    <a:pt x="1187116" y="481263"/>
                  </a:cubicBezTo>
                  <a:cubicBezTo>
                    <a:pt x="1208505" y="470568"/>
                    <a:pt x="1229080" y="458060"/>
                    <a:pt x="1251284" y="449178"/>
                  </a:cubicBezTo>
                  <a:cubicBezTo>
                    <a:pt x="1282685" y="436618"/>
                    <a:pt x="1315453" y="427789"/>
                    <a:pt x="1347537" y="417094"/>
                  </a:cubicBezTo>
                  <a:lnTo>
                    <a:pt x="1395663" y="401052"/>
                  </a:lnTo>
                  <a:lnTo>
                    <a:pt x="1491916" y="368968"/>
                  </a:lnTo>
                  <a:cubicBezTo>
                    <a:pt x="1507958" y="363621"/>
                    <a:pt x="1523461" y="356242"/>
                    <a:pt x="1540042" y="352926"/>
                  </a:cubicBezTo>
                  <a:cubicBezTo>
                    <a:pt x="1593516" y="342231"/>
                    <a:pt x="1646672" y="329807"/>
                    <a:pt x="1700463" y="320842"/>
                  </a:cubicBezTo>
                  <a:cubicBezTo>
                    <a:pt x="1770141" y="309229"/>
                    <a:pt x="1809643" y="303709"/>
                    <a:pt x="1876926" y="288757"/>
                  </a:cubicBezTo>
                  <a:cubicBezTo>
                    <a:pt x="1949668" y="272592"/>
                    <a:pt x="1957355" y="267295"/>
                    <a:pt x="2037347" y="240631"/>
                  </a:cubicBezTo>
                  <a:lnTo>
                    <a:pt x="2085474" y="224589"/>
                  </a:lnTo>
                  <a:cubicBezTo>
                    <a:pt x="2101516" y="219242"/>
                    <a:pt x="2116920" y="211327"/>
                    <a:pt x="2133600" y="208547"/>
                  </a:cubicBezTo>
                  <a:cubicBezTo>
                    <a:pt x="2197768" y="197852"/>
                    <a:pt x="2262315" y="189221"/>
                    <a:pt x="2326105" y="176463"/>
                  </a:cubicBezTo>
                  <a:cubicBezTo>
                    <a:pt x="2352842" y="171116"/>
                    <a:pt x="2379421" y="164904"/>
                    <a:pt x="2406316" y="160421"/>
                  </a:cubicBezTo>
                  <a:cubicBezTo>
                    <a:pt x="2443613" y="154205"/>
                    <a:pt x="2481179" y="149726"/>
                    <a:pt x="2518610" y="144378"/>
                  </a:cubicBezTo>
                  <a:cubicBezTo>
                    <a:pt x="2433903" y="116142"/>
                    <a:pt x="2484553" y="137716"/>
                    <a:pt x="2374231" y="64168"/>
                  </a:cubicBezTo>
                  <a:cubicBezTo>
                    <a:pt x="2358189" y="53473"/>
                    <a:pt x="2344396" y="38181"/>
                    <a:pt x="2326105" y="32084"/>
                  </a:cubicBezTo>
                  <a:lnTo>
                    <a:pt x="2229852" y="0"/>
                  </a:lnTo>
                  <a:lnTo>
                    <a:pt x="2277979" y="16042"/>
                  </a:lnTo>
                  <a:cubicBezTo>
                    <a:pt x="2294021" y="32084"/>
                    <a:pt x="2306273" y="53150"/>
                    <a:pt x="2326105" y="64168"/>
                  </a:cubicBezTo>
                  <a:cubicBezTo>
                    <a:pt x="2355669" y="80592"/>
                    <a:pt x="2422358" y="96252"/>
                    <a:pt x="2422358" y="96252"/>
                  </a:cubicBezTo>
                  <a:cubicBezTo>
                    <a:pt x="2498623" y="147096"/>
                    <a:pt x="2452194" y="122240"/>
                    <a:pt x="2566737" y="160421"/>
                  </a:cubicBezTo>
                  <a:lnTo>
                    <a:pt x="2614863" y="176463"/>
                  </a:lnTo>
                  <a:cubicBezTo>
                    <a:pt x="2582779" y="187158"/>
                    <a:pt x="2551420" y="200344"/>
                    <a:pt x="2518610" y="208547"/>
                  </a:cubicBezTo>
                  <a:cubicBezTo>
                    <a:pt x="2438037" y="228690"/>
                    <a:pt x="2475358" y="217617"/>
                    <a:pt x="2406316" y="240631"/>
                  </a:cubicBezTo>
                  <a:cubicBezTo>
                    <a:pt x="2395621" y="251326"/>
                    <a:pt x="2386331" y="263640"/>
                    <a:pt x="2374231" y="272715"/>
                  </a:cubicBezTo>
                  <a:cubicBezTo>
                    <a:pt x="2343383" y="295851"/>
                    <a:pt x="2305245" y="309618"/>
                    <a:pt x="2277979" y="336884"/>
                  </a:cubicBezTo>
                  <a:lnTo>
                    <a:pt x="2245895" y="368968"/>
                  </a:ln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3329542" y="1795576"/>
              <a:ext cx="486030" cy="769441"/>
            </a:xfrm>
            <a:prstGeom prst="rect">
              <a:avLst/>
            </a:prstGeom>
            <a:noFill/>
          </p:spPr>
          <p:txBody>
            <a:bodyPr wrap="none" rtlCol="0">
              <a:spAutoFit/>
            </a:bodyPr>
            <a:lstStyle/>
            <a:p>
              <a:r>
                <a:rPr lang="en-US" sz="4400" dirty="0" smtClean="0">
                  <a:solidFill>
                    <a:schemeClr val="bg1">
                      <a:lumMod val="50000"/>
                    </a:schemeClr>
                  </a:solidFill>
                </a:rPr>
                <a:t>C</a:t>
              </a:r>
              <a:endParaRPr lang="en-US" sz="4400" dirty="0">
                <a:solidFill>
                  <a:schemeClr val="bg1">
                    <a:lumMod val="50000"/>
                  </a:schemeClr>
                </a:solidFill>
              </a:endParaRPr>
            </a:p>
          </p:txBody>
        </p:sp>
      </p:grpSp>
      <p:grpSp>
        <p:nvGrpSpPr>
          <p:cNvPr id="28" name="Group 27"/>
          <p:cNvGrpSpPr/>
          <p:nvPr/>
        </p:nvGrpSpPr>
        <p:grpSpPr>
          <a:xfrm>
            <a:off x="3930258" y="2204342"/>
            <a:ext cx="3850217" cy="3120954"/>
            <a:chOff x="3930258" y="2204342"/>
            <a:chExt cx="3850217" cy="3120954"/>
          </a:xfrm>
        </p:grpSpPr>
        <p:sp>
          <p:nvSpPr>
            <p:cNvPr id="21" name="Freeform 20"/>
            <p:cNvSpPr/>
            <p:nvPr/>
          </p:nvSpPr>
          <p:spPr>
            <a:xfrm rot="5400000" flipH="1">
              <a:off x="4294890" y="1839710"/>
              <a:ext cx="3120954" cy="3850217"/>
            </a:xfrm>
            <a:custGeom>
              <a:avLst/>
              <a:gdLst>
                <a:gd name="connsiteX0" fmla="*/ 64168 w 2614863"/>
                <a:gd name="connsiteY0" fmla="*/ 3240505 h 3240505"/>
                <a:gd name="connsiteX1" fmla="*/ 48126 w 2614863"/>
                <a:gd name="connsiteY1" fmla="*/ 3176336 h 3240505"/>
                <a:gd name="connsiteX2" fmla="*/ 16042 w 2614863"/>
                <a:gd name="connsiteY2" fmla="*/ 2662989 h 3240505"/>
                <a:gd name="connsiteX3" fmla="*/ 0 w 2614863"/>
                <a:gd name="connsiteY3" fmla="*/ 2454442 h 3240505"/>
                <a:gd name="connsiteX4" fmla="*/ 16042 w 2614863"/>
                <a:gd name="connsiteY4" fmla="*/ 2021305 h 3240505"/>
                <a:gd name="connsiteX5" fmla="*/ 48126 w 2614863"/>
                <a:gd name="connsiteY5" fmla="*/ 1844842 h 3240505"/>
                <a:gd name="connsiteX6" fmla="*/ 64168 w 2614863"/>
                <a:gd name="connsiteY6" fmla="*/ 1796715 h 3240505"/>
                <a:gd name="connsiteX7" fmla="*/ 96252 w 2614863"/>
                <a:gd name="connsiteY7" fmla="*/ 1668378 h 3240505"/>
                <a:gd name="connsiteX8" fmla="*/ 112295 w 2614863"/>
                <a:gd name="connsiteY8" fmla="*/ 1604210 h 3240505"/>
                <a:gd name="connsiteX9" fmla="*/ 144379 w 2614863"/>
                <a:gd name="connsiteY9" fmla="*/ 1491915 h 3240505"/>
                <a:gd name="connsiteX10" fmla="*/ 160421 w 2614863"/>
                <a:gd name="connsiteY10" fmla="*/ 1443789 h 3240505"/>
                <a:gd name="connsiteX11" fmla="*/ 208547 w 2614863"/>
                <a:gd name="connsiteY11" fmla="*/ 1283368 h 3240505"/>
                <a:gd name="connsiteX12" fmla="*/ 224589 w 2614863"/>
                <a:gd name="connsiteY12" fmla="*/ 1235242 h 3240505"/>
                <a:gd name="connsiteX13" fmla="*/ 240631 w 2614863"/>
                <a:gd name="connsiteY13" fmla="*/ 1187115 h 3240505"/>
                <a:gd name="connsiteX14" fmla="*/ 304800 w 2614863"/>
                <a:gd name="connsiteY14" fmla="*/ 1090863 h 3240505"/>
                <a:gd name="connsiteX15" fmla="*/ 417095 w 2614863"/>
                <a:gd name="connsiteY15" fmla="*/ 978568 h 3240505"/>
                <a:gd name="connsiteX16" fmla="*/ 465221 w 2614863"/>
                <a:gd name="connsiteY16" fmla="*/ 930442 h 3240505"/>
                <a:gd name="connsiteX17" fmla="*/ 497305 w 2614863"/>
                <a:gd name="connsiteY17" fmla="*/ 898357 h 3240505"/>
                <a:gd name="connsiteX18" fmla="*/ 545431 w 2614863"/>
                <a:gd name="connsiteY18" fmla="*/ 866273 h 3240505"/>
                <a:gd name="connsiteX19" fmla="*/ 673768 w 2614863"/>
                <a:gd name="connsiteY19" fmla="*/ 770021 h 3240505"/>
                <a:gd name="connsiteX20" fmla="*/ 721895 w 2614863"/>
                <a:gd name="connsiteY20" fmla="*/ 753978 h 3240505"/>
                <a:gd name="connsiteX21" fmla="*/ 818147 w 2614863"/>
                <a:gd name="connsiteY21" fmla="*/ 689810 h 3240505"/>
                <a:gd name="connsiteX22" fmla="*/ 866274 w 2614863"/>
                <a:gd name="connsiteY22" fmla="*/ 657726 h 3240505"/>
                <a:gd name="connsiteX23" fmla="*/ 914400 w 2614863"/>
                <a:gd name="connsiteY23" fmla="*/ 625642 h 3240505"/>
                <a:gd name="connsiteX24" fmla="*/ 994610 w 2614863"/>
                <a:gd name="connsiteY24" fmla="*/ 561473 h 3240505"/>
                <a:gd name="connsiteX25" fmla="*/ 1042737 w 2614863"/>
                <a:gd name="connsiteY25" fmla="*/ 545431 h 3240505"/>
                <a:gd name="connsiteX26" fmla="*/ 1187116 w 2614863"/>
                <a:gd name="connsiteY26" fmla="*/ 481263 h 3240505"/>
                <a:gd name="connsiteX27" fmla="*/ 1251284 w 2614863"/>
                <a:gd name="connsiteY27" fmla="*/ 449178 h 3240505"/>
                <a:gd name="connsiteX28" fmla="*/ 1347537 w 2614863"/>
                <a:gd name="connsiteY28" fmla="*/ 417094 h 3240505"/>
                <a:gd name="connsiteX29" fmla="*/ 1395663 w 2614863"/>
                <a:gd name="connsiteY29" fmla="*/ 401052 h 3240505"/>
                <a:gd name="connsiteX30" fmla="*/ 1491916 w 2614863"/>
                <a:gd name="connsiteY30" fmla="*/ 368968 h 3240505"/>
                <a:gd name="connsiteX31" fmla="*/ 1540042 w 2614863"/>
                <a:gd name="connsiteY31" fmla="*/ 352926 h 3240505"/>
                <a:gd name="connsiteX32" fmla="*/ 1700463 w 2614863"/>
                <a:gd name="connsiteY32" fmla="*/ 320842 h 3240505"/>
                <a:gd name="connsiteX33" fmla="*/ 1876926 w 2614863"/>
                <a:gd name="connsiteY33" fmla="*/ 288757 h 3240505"/>
                <a:gd name="connsiteX34" fmla="*/ 2037347 w 2614863"/>
                <a:gd name="connsiteY34" fmla="*/ 240631 h 3240505"/>
                <a:gd name="connsiteX35" fmla="*/ 2085474 w 2614863"/>
                <a:gd name="connsiteY35" fmla="*/ 224589 h 3240505"/>
                <a:gd name="connsiteX36" fmla="*/ 2133600 w 2614863"/>
                <a:gd name="connsiteY36" fmla="*/ 208547 h 3240505"/>
                <a:gd name="connsiteX37" fmla="*/ 2326105 w 2614863"/>
                <a:gd name="connsiteY37" fmla="*/ 176463 h 3240505"/>
                <a:gd name="connsiteX38" fmla="*/ 2406316 w 2614863"/>
                <a:gd name="connsiteY38" fmla="*/ 160421 h 3240505"/>
                <a:gd name="connsiteX39" fmla="*/ 2518610 w 2614863"/>
                <a:gd name="connsiteY39" fmla="*/ 144378 h 3240505"/>
                <a:gd name="connsiteX40" fmla="*/ 2374231 w 2614863"/>
                <a:gd name="connsiteY40" fmla="*/ 64168 h 3240505"/>
                <a:gd name="connsiteX41" fmla="*/ 2326105 w 2614863"/>
                <a:gd name="connsiteY41" fmla="*/ 32084 h 3240505"/>
                <a:gd name="connsiteX42" fmla="*/ 2229852 w 2614863"/>
                <a:gd name="connsiteY42" fmla="*/ 0 h 3240505"/>
                <a:gd name="connsiteX43" fmla="*/ 2277979 w 2614863"/>
                <a:gd name="connsiteY43" fmla="*/ 16042 h 3240505"/>
                <a:gd name="connsiteX44" fmla="*/ 2326105 w 2614863"/>
                <a:gd name="connsiteY44" fmla="*/ 64168 h 3240505"/>
                <a:gd name="connsiteX45" fmla="*/ 2422358 w 2614863"/>
                <a:gd name="connsiteY45" fmla="*/ 96252 h 3240505"/>
                <a:gd name="connsiteX46" fmla="*/ 2566737 w 2614863"/>
                <a:gd name="connsiteY46" fmla="*/ 160421 h 3240505"/>
                <a:gd name="connsiteX47" fmla="*/ 2614863 w 2614863"/>
                <a:gd name="connsiteY47" fmla="*/ 176463 h 3240505"/>
                <a:gd name="connsiteX48" fmla="*/ 2518610 w 2614863"/>
                <a:gd name="connsiteY48" fmla="*/ 208547 h 3240505"/>
                <a:gd name="connsiteX49" fmla="*/ 2406316 w 2614863"/>
                <a:gd name="connsiteY49" fmla="*/ 240631 h 3240505"/>
                <a:gd name="connsiteX50" fmla="*/ 2374231 w 2614863"/>
                <a:gd name="connsiteY50" fmla="*/ 272715 h 3240505"/>
                <a:gd name="connsiteX51" fmla="*/ 2277979 w 2614863"/>
                <a:gd name="connsiteY51" fmla="*/ 336884 h 3240505"/>
                <a:gd name="connsiteX52" fmla="*/ 2245895 w 2614863"/>
                <a:gd name="connsiteY52" fmla="*/ 368968 h 324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14863" h="3240505">
                  <a:moveTo>
                    <a:pt x="64168" y="3240505"/>
                  </a:moveTo>
                  <a:cubicBezTo>
                    <a:pt x="58821" y="3219115"/>
                    <a:pt x="51479" y="3198128"/>
                    <a:pt x="48126" y="3176336"/>
                  </a:cubicBezTo>
                  <a:cubicBezTo>
                    <a:pt x="21829" y="3005403"/>
                    <a:pt x="25697" y="2836782"/>
                    <a:pt x="16042" y="2662989"/>
                  </a:cubicBezTo>
                  <a:cubicBezTo>
                    <a:pt x="12175" y="2593375"/>
                    <a:pt x="5347" y="2523958"/>
                    <a:pt x="0" y="2454442"/>
                  </a:cubicBezTo>
                  <a:cubicBezTo>
                    <a:pt x="5347" y="2310063"/>
                    <a:pt x="7558" y="2165534"/>
                    <a:pt x="16042" y="2021305"/>
                  </a:cubicBezTo>
                  <a:cubicBezTo>
                    <a:pt x="19408" y="1964082"/>
                    <a:pt x="32123" y="1900854"/>
                    <a:pt x="48126" y="1844842"/>
                  </a:cubicBezTo>
                  <a:cubicBezTo>
                    <a:pt x="52772" y="1828583"/>
                    <a:pt x="59719" y="1813029"/>
                    <a:pt x="64168" y="1796715"/>
                  </a:cubicBezTo>
                  <a:cubicBezTo>
                    <a:pt x="75770" y="1754173"/>
                    <a:pt x="85557" y="1711157"/>
                    <a:pt x="96252" y="1668378"/>
                  </a:cubicBezTo>
                  <a:cubicBezTo>
                    <a:pt x="101599" y="1646989"/>
                    <a:pt x="105323" y="1625126"/>
                    <a:pt x="112295" y="1604210"/>
                  </a:cubicBezTo>
                  <a:cubicBezTo>
                    <a:pt x="150758" y="1488821"/>
                    <a:pt x="104093" y="1632918"/>
                    <a:pt x="144379" y="1491915"/>
                  </a:cubicBezTo>
                  <a:cubicBezTo>
                    <a:pt x="149024" y="1475656"/>
                    <a:pt x="155776" y="1460048"/>
                    <a:pt x="160421" y="1443789"/>
                  </a:cubicBezTo>
                  <a:cubicBezTo>
                    <a:pt x="208911" y="1274076"/>
                    <a:pt x="132301" y="1512109"/>
                    <a:pt x="208547" y="1283368"/>
                  </a:cubicBezTo>
                  <a:lnTo>
                    <a:pt x="224589" y="1235242"/>
                  </a:lnTo>
                  <a:cubicBezTo>
                    <a:pt x="229936" y="1219200"/>
                    <a:pt x="231251" y="1201185"/>
                    <a:pt x="240631" y="1187115"/>
                  </a:cubicBezTo>
                  <a:cubicBezTo>
                    <a:pt x="262021" y="1155031"/>
                    <a:pt x="277534" y="1118129"/>
                    <a:pt x="304800" y="1090863"/>
                  </a:cubicBezTo>
                  <a:lnTo>
                    <a:pt x="417095" y="978568"/>
                  </a:lnTo>
                  <a:lnTo>
                    <a:pt x="465221" y="930442"/>
                  </a:lnTo>
                  <a:cubicBezTo>
                    <a:pt x="475916" y="919747"/>
                    <a:pt x="484720" y="906747"/>
                    <a:pt x="497305" y="898357"/>
                  </a:cubicBezTo>
                  <a:cubicBezTo>
                    <a:pt x="513347" y="887662"/>
                    <a:pt x="530376" y="878317"/>
                    <a:pt x="545431" y="866273"/>
                  </a:cubicBezTo>
                  <a:cubicBezTo>
                    <a:pt x="599725" y="822839"/>
                    <a:pt x="577827" y="802003"/>
                    <a:pt x="673768" y="770021"/>
                  </a:cubicBezTo>
                  <a:cubicBezTo>
                    <a:pt x="689810" y="764673"/>
                    <a:pt x="707113" y="762190"/>
                    <a:pt x="721895" y="753978"/>
                  </a:cubicBezTo>
                  <a:cubicBezTo>
                    <a:pt x="755603" y="735251"/>
                    <a:pt x="786063" y="711199"/>
                    <a:pt x="818147" y="689810"/>
                  </a:cubicBezTo>
                  <a:lnTo>
                    <a:pt x="866274" y="657726"/>
                  </a:lnTo>
                  <a:cubicBezTo>
                    <a:pt x="882316" y="647031"/>
                    <a:pt x="900767" y="639275"/>
                    <a:pt x="914400" y="625642"/>
                  </a:cubicBezTo>
                  <a:cubicBezTo>
                    <a:pt x="944242" y="595799"/>
                    <a:pt x="954135" y="581710"/>
                    <a:pt x="994610" y="561473"/>
                  </a:cubicBezTo>
                  <a:cubicBezTo>
                    <a:pt x="1009735" y="553911"/>
                    <a:pt x="1026695" y="550778"/>
                    <a:pt x="1042737" y="545431"/>
                  </a:cubicBezTo>
                  <a:cubicBezTo>
                    <a:pt x="1184316" y="451045"/>
                    <a:pt x="958005" y="595822"/>
                    <a:pt x="1187116" y="481263"/>
                  </a:cubicBezTo>
                  <a:cubicBezTo>
                    <a:pt x="1208505" y="470568"/>
                    <a:pt x="1229080" y="458060"/>
                    <a:pt x="1251284" y="449178"/>
                  </a:cubicBezTo>
                  <a:cubicBezTo>
                    <a:pt x="1282685" y="436618"/>
                    <a:pt x="1315453" y="427789"/>
                    <a:pt x="1347537" y="417094"/>
                  </a:cubicBezTo>
                  <a:lnTo>
                    <a:pt x="1395663" y="401052"/>
                  </a:lnTo>
                  <a:lnTo>
                    <a:pt x="1491916" y="368968"/>
                  </a:lnTo>
                  <a:cubicBezTo>
                    <a:pt x="1507958" y="363621"/>
                    <a:pt x="1523461" y="356242"/>
                    <a:pt x="1540042" y="352926"/>
                  </a:cubicBezTo>
                  <a:cubicBezTo>
                    <a:pt x="1593516" y="342231"/>
                    <a:pt x="1646672" y="329807"/>
                    <a:pt x="1700463" y="320842"/>
                  </a:cubicBezTo>
                  <a:cubicBezTo>
                    <a:pt x="1770141" y="309229"/>
                    <a:pt x="1809643" y="303709"/>
                    <a:pt x="1876926" y="288757"/>
                  </a:cubicBezTo>
                  <a:cubicBezTo>
                    <a:pt x="1949668" y="272592"/>
                    <a:pt x="1957355" y="267295"/>
                    <a:pt x="2037347" y="240631"/>
                  </a:cubicBezTo>
                  <a:lnTo>
                    <a:pt x="2085474" y="224589"/>
                  </a:lnTo>
                  <a:cubicBezTo>
                    <a:pt x="2101516" y="219242"/>
                    <a:pt x="2116920" y="211327"/>
                    <a:pt x="2133600" y="208547"/>
                  </a:cubicBezTo>
                  <a:cubicBezTo>
                    <a:pt x="2197768" y="197852"/>
                    <a:pt x="2262315" y="189221"/>
                    <a:pt x="2326105" y="176463"/>
                  </a:cubicBezTo>
                  <a:cubicBezTo>
                    <a:pt x="2352842" y="171116"/>
                    <a:pt x="2379421" y="164904"/>
                    <a:pt x="2406316" y="160421"/>
                  </a:cubicBezTo>
                  <a:cubicBezTo>
                    <a:pt x="2443613" y="154205"/>
                    <a:pt x="2481179" y="149726"/>
                    <a:pt x="2518610" y="144378"/>
                  </a:cubicBezTo>
                  <a:cubicBezTo>
                    <a:pt x="2433903" y="116142"/>
                    <a:pt x="2484553" y="137716"/>
                    <a:pt x="2374231" y="64168"/>
                  </a:cubicBezTo>
                  <a:cubicBezTo>
                    <a:pt x="2358189" y="53473"/>
                    <a:pt x="2344396" y="38181"/>
                    <a:pt x="2326105" y="32084"/>
                  </a:cubicBezTo>
                  <a:lnTo>
                    <a:pt x="2229852" y="0"/>
                  </a:lnTo>
                  <a:lnTo>
                    <a:pt x="2277979" y="16042"/>
                  </a:lnTo>
                  <a:cubicBezTo>
                    <a:pt x="2294021" y="32084"/>
                    <a:pt x="2306273" y="53150"/>
                    <a:pt x="2326105" y="64168"/>
                  </a:cubicBezTo>
                  <a:cubicBezTo>
                    <a:pt x="2355669" y="80592"/>
                    <a:pt x="2422358" y="96252"/>
                    <a:pt x="2422358" y="96252"/>
                  </a:cubicBezTo>
                  <a:cubicBezTo>
                    <a:pt x="2498623" y="147096"/>
                    <a:pt x="2452194" y="122240"/>
                    <a:pt x="2566737" y="160421"/>
                  </a:cubicBezTo>
                  <a:lnTo>
                    <a:pt x="2614863" y="176463"/>
                  </a:lnTo>
                  <a:cubicBezTo>
                    <a:pt x="2582779" y="187158"/>
                    <a:pt x="2551420" y="200344"/>
                    <a:pt x="2518610" y="208547"/>
                  </a:cubicBezTo>
                  <a:cubicBezTo>
                    <a:pt x="2438037" y="228690"/>
                    <a:pt x="2475358" y="217617"/>
                    <a:pt x="2406316" y="240631"/>
                  </a:cubicBezTo>
                  <a:cubicBezTo>
                    <a:pt x="2395621" y="251326"/>
                    <a:pt x="2386331" y="263640"/>
                    <a:pt x="2374231" y="272715"/>
                  </a:cubicBezTo>
                  <a:cubicBezTo>
                    <a:pt x="2343383" y="295851"/>
                    <a:pt x="2305245" y="309618"/>
                    <a:pt x="2277979" y="336884"/>
                  </a:cubicBezTo>
                  <a:lnTo>
                    <a:pt x="2245895" y="368968"/>
                  </a:ln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7040986" y="4075275"/>
              <a:ext cx="490840" cy="769441"/>
            </a:xfrm>
            <a:prstGeom prst="rect">
              <a:avLst/>
            </a:prstGeom>
            <a:noFill/>
          </p:spPr>
          <p:txBody>
            <a:bodyPr wrap="none" rtlCol="0">
              <a:spAutoFit/>
            </a:bodyPr>
            <a:lstStyle/>
            <a:p>
              <a:r>
                <a:rPr lang="en-US" sz="4400" dirty="0" smtClean="0">
                  <a:solidFill>
                    <a:schemeClr val="bg1">
                      <a:lumMod val="50000"/>
                    </a:schemeClr>
                  </a:solidFill>
                </a:rPr>
                <a:t>B</a:t>
              </a:r>
              <a:endParaRPr lang="en-US" sz="4400" dirty="0">
                <a:solidFill>
                  <a:schemeClr val="bg1">
                    <a:lumMod val="50000"/>
                  </a:schemeClr>
                </a:solidFill>
              </a:endParaRPr>
            </a:p>
          </p:txBody>
        </p:sp>
      </p:grpSp>
    </p:spTree>
    <p:extLst>
      <p:ext uri="{BB962C8B-B14F-4D97-AF65-F5344CB8AC3E}">
        <p14:creationId xmlns:p14="http://schemas.microsoft.com/office/powerpoint/2010/main" val="196465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343" y="2280426"/>
            <a:ext cx="3554971" cy="2509689"/>
          </a:xfrm>
          <a:solidFill>
            <a:schemeClr val="bg1">
              <a:lumMod val="95000"/>
            </a:schemeClr>
          </a:solidFill>
        </p:spPr>
        <p:txBody>
          <a:bodyPr>
            <a:noAutofit/>
          </a:bodyPr>
          <a:lstStyle/>
          <a:p>
            <a:r>
              <a:rPr lang="en-US" sz="3200" dirty="0" smtClean="0"/>
              <a:t>Understanding how evidence and </a:t>
            </a:r>
            <a:r>
              <a:rPr lang="en-US" sz="3200" smtClean="0"/>
              <a:t>policy-making interact. </a:t>
            </a:r>
            <a:endParaRPr lang="en-US" sz="3200" dirty="0"/>
          </a:p>
        </p:txBody>
      </p:sp>
      <p:sp>
        <p:nvSpPr>
          <p:cNvPr id="4" name="Slide Number Placeholder 3"/>
          <p:cNvSpPr>
            <a:spLocks noGrp="1"/>
          </p:cNvSpPr>
          <p:nvPr>
            <p:ph type="sldNum" sz="quarter" idx="12"/>
          </p:nvPr>
        </p:nvSpPr>
        <p:spPr/>
        <p:txBody>
          <a:bodyPr/>
          <a:lstStyle/>
          <a:p>
            <a:fld id="{32BC720B-8024-ED4E-9E10-37C20D8D564E}" type="slidenum">
              <a:rPr lang="en-US" smtClean="0"/>
              <a:t>40</a:t>
            </a:fld>
            <a:endParaRPr lang="en-US"/>
          </a:p>
        </p:txBody>
      </p:sp>
      <p:pic>
        <p:nvPicPr>
          <p:cNvPr id="5" name="Picture 4"/>
          <p:cNvPicPr>
            <a:picLocks noChangeAspect="1"/>
          </p:cNvPicPr>
          <p:nvPr/>
        </p:nvPicPr>
        <p:blipFill>
          <a:blip r:embed="rId2"/>
          <a:stretch>
            <a:fillRect/>
          </a:stretch>
        </p:blipFill>
        <p:spPr>
          <a:xfrm>
            <a:off x="3768949" y="129145"/>
            <a:ext cx="5375051" cy="6957995"/>
          </a:xfrm>
          <a:prstGeom prst="rect">
            <a:avLst/>
          </a:prstGeom>
        </p:spPr>
      </p:pic>
      <p:sp>
        <p:nvSpPr>
          <p:cNvPr id="6" name="TextBox 5"/>
          <p:cNvSpPr txBox="1"/>
          <p:nvPr/>
        </p:nvSpPr>
        <p:spPr>
          <a:xfrm>
            <a:off x="5435553" y="1880316"/>
            <a:ext cx="1345240" cy="400110"/>
          </a:xfrm>
          <a:prstGeom prst="rect">
            <a:avLst/>
          </a:prstGeom>
          <a:solidFill>
            <a:schemeClr val="tx1"/>
          </a:solidFill>
        </p:spPr>
        <p:txBody>
          <a:bodyPr wrap="none" rtlCol="0">
            <a:spAutoFit/>
          </a:bodyPr>
          <a:lstStyle/>
          <a:p>
            <a:r>
              <a:rPr lang="en-US" sz="2000" b="1" i="1" dirty="0" smtClean="0">
                <a:solidFill>
                  <a:schemeClr val="bg1"/>
                </a:solidFill>
                <a:latin typeface="Apple Chancery" charset="0"/>
                <a:ea typeface="Apple Chancery" charset="0"/>
                <a:cs typeface="Apple Chancery" charset="0"/>
              </a:rPr>
              <a:t>Evidence</a:t>
            </a:r>
            <a:r>
              <a:rPr lang="mr-IN" sz="2000" b="1" i="1" dirty="0" smtClean="0">
                <a:solidFill>
                  <a:schemeClr val="bg1"/>
                </a:solidFill>
                <a:latin typeface="Apple Chancery" charset="0"/>
                <a:ea typeface="Apple Chancery" charset="0"/>
                <a:cs typeface="Apple Chancery" charset="0"/>
              </a:rPr>
              <a:t>…</a:t>
            </a:r>
            <a:endParaRPr lang="en-US" sz="2000" b="1" i="1" dirty="0">
              <a:solidFill>
                <a:schemeClr val="bg1"/>
              </a:solidFill>
              <a:latin typeface="Apple Chancery" charset="0"/>
              <a:ea typeface="Apple Chancery" charset="0"/>
              <a:cs typeface="Apple Chancery" charset="0"/>
            </a:endParaRPr>
          </a:p>
        </p:txBody>
      </p:sp>
      <p:sp>
        <p:nvSpPr>
          <p:cNvPr id="7" name="TextBox 6"/>
          <p:cNvSpPr txBox="1"/>
          <p:nvPr/>
        </p:nvSpPr>
        <p:spPr>
          <a:xfrm>
            <a:off x="7486650" y="2961811"/>
            <a:ext cx="1329660" cy="830997"/>
          </a:xfrm>
          <a:prstGeom prst="rect">
            <a:avLst/>
          </a:prstGeom>
          <a:solidFill>
            <a:schemeClr val="tx1"/>
          </a:solidFill>
        </p:spPr>
        <p:txBody>
          <a:bodyPr wrap="square" rtlCol="0">
            <a:spAutoFit/>
          </a:bodyPr>
          <a:lstStyle/>
          <a:p>
            <a:r>
              <a:rPr lang="en-US" sz="2400" b="1" i="1" dirty="0" smtClean="0">
                <a:solidFill>
                  <a:schemeClr val="bg1"/>
                </a:solidFill>
                <a:latin typeface="Apple Chancery" charset="0"/>
                <a:ea typeface="Apple Chancery" charset="0"/>
                <a:cs typeface="Apple Chancery" charset="0"/>
              </a:rPr>
              <a:t>Policy-change</a:t>
            </a:r>
          </a:p>
        </p:txBody>
      </p:sp>
    </p:spTree>
    <p:extLst>
      <p:ext uri="{BB962C8B-B14F-4D97-AF65-F5344CB8AC3E}">
        <p14:creationId xmlns:p14="http://schemas.microsoft.com/office/powerpoint/2010/main" val="10411767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95573"/>
          </a:xfrm>
        </p:spPr>
        <p:txBody>
          <a:bodyPr>
            <a:normAutofit fontScale="90000"/>
          </a:bodyPr>
          <a:lstStyle/>
          <a:p>
            <a:r>
              <a:rPr lang="en-US" dirty="0" smtClean="0"/>
              <a:t>How do things </a:t>
            </a:r>
            <a:r>
              <a:rPr lang="en-US" i="1" dirty="0" smtClean="0"/>
              <a:t>actually</a:t>
            </a:r>
            <a:r>
              <a:rPr lang="en-US" dirty="0" smtClean="0"/>
              <a:t> work?</a:t>
            </a:r>
            <a:endParaRPr lang="en-US" dirty="0"/>
          </a:p>
        </p:txBody>
      </p:sp>
      <p:sp>
        <p:nvSpPr>
          <p:cNvPr id="3" name="Content Placeholder 2"/>
          <p:cNvSpPr>
            <a:spLocks noGrp="1"/>
          </p:cNvSpPr>
          <p:nvPr>
            <p:ph idx="1"/>
          </p:nvPr>
        </p:nvSpPr>
        <p:spPr>
          <a:xfrm>
            <a:off x="628650" y="1235242"/>
            <a:ext cx="7886700" cy="5622758"/>
          </a:xfrm>
          <a:solidFill>
            <a:schemeClr val="bg1"/>
          </a:solidFill>
        </p:spPr>
        <p:txBody>
          <a:bodyPr>
            <a:normAutofit fontScale="92500" lnSpcReduction="20000"/>
          </a:bodyPr>
          <a:lstStyle/>
          <a:p>
            <a:r>
              <a:rPr lang="en-US" sz="2400" b="1" dirty="0" smtClean="0"/>
              <a:t>Is evidence the binding constraint </a:t>
            </a:r>
            <a:r>
              <a:rPr lang="en-US" sz="2400" dirty="0" smtClean="0"/>
              <a:t>to improved policy on paper and improved implementation in practice? </a:t>
            </a:r>
          </a:p>
          <a:p>
            <a:pPr lvl="1">
              <a:lnSpc>
                <a:spcPct val="120000"/>
              </a:lnSpc>
            </a:pPr>
            <a:r>
              <a:rPr lang="en-US" dirty="0" smtClean="0"/>
              <a:t>Probably not: </a:t>
            </a:r>
            <a:r>
              <a:rPr lang="en-US" sz="1700" dirty="0" smtClean="0"/>
              <a:t>“</a:t>
            </a:r>
            <a:r>
              <a:rPr lang="en-US" sz="1700" dirty="0"/>
              <a:t>There is massive evidence that governments do not implement many many many projects/proposals/programs that are cost effective and do spend budget on items known to be not cost effective.  The </a:t>
            </a:r>
            <a:r>
              <a:rPr lang="en-US" sz="1700" dirty="0" smtClean="0"/>
              <a:t>model </a:t>
            </a:r>
            <a:r>
              <a:rPr lang="en-US" sz="1700" dirty="0"/>
              <a:t>of a </a:t>
            </a:r>
            <a:r>
              <a:rPr lang="en-US" sz="1700" b="1" u="sng" dirty="0"/>
              <a:t>benign </a:t>
            </a:r>
            <a:r>
              <a:rPr lang="en-US" sz="1700" b="1" u="sng" dirty="0" smtClean="0"/>
              <a:t>social welfare planner </a:t>
            </a:r>
            <a:r>
              <a:rPr lang="en-US" sz="1700" b="1" u="sng" dirty="0"/>
              <a:t>hampered by lack of rigorous evidence on effectiveness </a:t>
            </a:r>
            <a:r>
              <a:rPr lang="en-US" sz="1700" dirty="0"/>
              <a:t>whose behavior an RCT will change is complete </a:t>
            </a:r>
            <a:r>
              <a:rPr lang="en-US" sz="1700" dirty="0" smtClean="0"/>
              <a:t>whack </a:t>
            </a:r>
            <a:r>
              <a:rPr lang="en-US" sz="1700" dirty="0"/>
              <a:t>nonsense. </a:t>
            </a:r>
            <a:r>
              <a:rPr lang="en-US" sz="1700" dirty="0" smtClean="0"/>
              <a:t>“ (Pritchett, 2018)</a:t>
            </a:r>
          </a:p>
          <a:p>
            <a:pPr marL="457200" indent="-457200">
              <a:buFont typeface="+mj-lt"/>
              <a:buAutoNum type="arabicPeriod"/>
            </a:pPr>
            <a:r>
              <a:rPr lang="en-US" sz="2200" b="1" dirty="0" smtClean="0">
                <a:solidFill>
                  <a:srgbClr val="FF0000"/>
                </a:solidFill>
              </a:rPr>
              <a:t>Primacy of politics</a:t>
            </a:r>
          </a:p>
          <a:p>
            <a:pPr lvl="1"/>
            <a:r>
              <a:rPr lang="en-US" sz="1900" dirty="0" smtClean="0"/>
              <a:t>Budget cycles </a:t>
            </a:r>
            <a:r>
              <a:rPr lang="en-US" sz="1900" dirty="0" smtClean="0">
                <a:sym typeface="Wingdings"/>
              </a:rPr>
              <a:t> Feb/March splurge in SA</a:t>
            </a:r>
          </a:p>
          <a:p>
            <a:pPr lvl="1"/>
            <a:r>
              <a:rPr lang="en-US" sz="1900" dirty="0" smtClean="0">
                <a:sym typeface="Wingdings"/>
              </a:rPr>
              <a:t>Election cycles (new party/president/minister  new policy)</a:t>
            </a:r>
          </a:p>
          <a:p>
            <a:pPr marL="457200" indent="-457200">
              <a:buFont typeface="+mj-lt"/>
              <a:buAutoNum type="arabicPeriod"/>
            </a:pPr>
            <a:r>
              <a:rPr lang="en-US" sz="2200" b="1" dirty="0" smtClean="0">
                <a:solidFill>
                  <a:srgbClr val="FF0000"/>
                </a:solidFill>
                <a:sym typeface="Wingdings"/>
              </a:rPr>
              <a:t>Role of culture, values and tradition</a:t>
            </a:r>
          </a:p>
          <a:p>
            <a:pPr lvl="1"/>
            <a:r>
              <a:rPr lang="en-US" sz="1900" dirty="0" smtClean="0">
                <a:sym typeface="Wingdings"/>
              </a:rPr>
              <a:t>The exact same evidence in US and Denmark will not have the same impact on policy (think  about studies on (1) for-profit education, (2) competition/choice.)</a:t>
            </a:r>
            <a:endParaRPr lang="en-US" sz="1900" dirty="0"/>
          </a:p>
          <a:p>
            <a:pPr marL="457200" indent="-457200">
              <a:buFont typeface="+mj-lt"/>
              <a:buAutoNum type="arabicPeriod"/>
            </a:pPr>
            <a:r>
              <a:rPr lang="en-US" sz="2200" b="1" dirty="0" smtClean="0">
                <a:solidFill>
                  <a:srgbClr val="FF0000"/>
                </a:solidFill>
              </a:rPr>
              <a:t>Role of social networks </a:t>
            </a:r>
          </a:p>
          <a:p>
            <a:pPr lvl="1"/>
            <a:r>
              <a:rPr lang="en-US" sz="1900" dirty="0" smtClean="0"/>
              <a:t>Often policies are implemented or not implemented based on the Minister’s </a:t>
            </a:r>
            <a:r>
              <a:rPr lang="en-US" sz="1900" dirty="0" err="1"/>
              <a:t>W</a:t>
            </a:r>
            <a:r>
              <a:rPr lang="en-US" sz="1900" dirty="0" err="1" smtClean="0"/>
              <a:t>hatsapp</a:t>
            </a:r>
            <a:r>
              <a:rPr lang="en-US" sz="1900" dirty="0" smtClean="0"/>
              <a:t> contacts or who’s in her calendar</a:t>
            </a:r>
          </a:p>
          <a:p>
            <a:pPr marL="457200" indent="-457200">
              <a:buFont typeface="+mj-lt"/>
              <a:buAutoNum type="arabicPeriod"/>
            </a:pPr>
            <a:r>
              <a:rPr lang="en-US" sz="2200" b="1" dirty="0" smtClean="0">
                <a:solidFill>
                  <a:srgbClr val="FF0000"/>
                </a:solidFill>
              </a:rPr>
              <a:t>Role of unpredictable factors </a:t>
            </a:r>
          </a:p>
          <a:p>
            <a:pPr lvl="1"/>
            <a:r>
              <a:rPr lang="en-US" sz="1900" dirty="0" smtClean="0"/>
              <a:t>Minister makes a trip overseas and loves the school(s) she sees. Changes policy. </a:t>
            </a:r>
            <a:endParaRPr lang="en-US" sz="1900" dirty="0"/>
          </a:p>
        </p:txBody>
      </p:sp>
    </p:spTree>
    <p:extLst>
      <p:ext uri="{BB962C8B-B14F-4D97-AF65-F5344CB8AC3E}">
        <p14:creationId xmlns:p14="http://schemas.microsoft.com/office/powerpoint/2010/main" val="18877877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522" y="288175"/>
            <a:ext cx="8247828" cy="6191341"/>
          </a:xfrm>
        </p:spPr>
      </p:pic>
      <p:sp>
        <p:nvSpPr>
          <p:cNvPr id="4" name="Slide Number Placeholder 3"/>
          <p:cNvSpPr>
            <a:spLocks noGrp="1"/>
          </p:cNvSpPr>
          <p:nvPr>
            <p:ph type="sldNum" sz="quarter" idx="12"/>
          </p:nvPr>
        </p:nvSpPr>
        <p:spPr/>
        <p:txBody>
          <a:bodyPr/>
          <a:lstStyle/>
          <a:p>
            <a:fld id="{32BC720B-8024-ED4E-9E10-37C20D8D564E}" type="slidenum">
              <a:rPr lang="en-US" smtClean="0"/>
              <a:t>42</a:t>
            </a:fld>
            <a:endParaRPr lang="en-US"/>
          </a:p>
        </p:txBody>
      </p:sp>
      <p:pic>
        <p:nvPicPr>
          <p:cNvPr id="3" name="Picture 2"/>
          <p:cNvPicPr>
            <a:picLocks noChangeAspect="1"/>
          </p:cNvPicPr>
          <p:nvPr/>
        </p:nvPicPr>
        <p:blipFill>
          <a:blip r:embed="rId3"/>
          <a:stretch>
            <a:fillRect/>
          </a:stretch>
        </p:blipFill>
        <p:spPr>
          <a:xfrm>
            <a:off x="628650" y="2580102"/>
            <a:ext cx="4021750" cy="2680263"/>
          </a:xfrm>
          <a:prstGeom prst="rect">
            <a:avLst/>
          </a:prstGeom>
        </p:spPr>
      </p:pic>
    </p:spTree>
    <p:extLst>
      <p:ext uri="{BB962C8B-B14F-4D97-AF65-F5344CB8AC3E}">
        <p14:creationId xmlns:p14="http://schemas.microsoft.com/office/powerpoint/2010/main" val="17691846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522" y="327682"/>
            <a:ext cx="8247828" cy="6112326"/>
          </a:xfrm>
        </p:spPr>
      </p:pic>
      <p:sp>
        <p:nvSpPr>
          <p:cNvPr id="4" name="Slide Number Placeholder 3"/>
          <p:cNvSpPr>
            <a:spLocks noGrp="1"/>
          </p:cNvSpPr>
          <p:nvPr>
            <p:ph type="sldNum" sz="quarter" idx="12"/>
          </p:nvPr>
        </p:nvSpPr>
        <p:spPr/>
        <p:txBody>
          <a:bodyPr/>
          <a:lstStyle/>
          <a:p>
            <a:fld id="{32BC720B-8024-ED4E-9E10-37C20D8D564E}" type="slidenum">
              <a:rPr lang="en-US" smtClean="0"/>
              <a:t>43</a:t>
            </a:fld>
            <a:endParaRPr lang="en-US"/>
          </a:p>
        </p:txBody>
      </p:sp>
      <p:pic>
        <p:nvPicPr>
          <p:cNvPr id="6" name="Picture 5"/>
          <p:cNvPicPr>
            <a:picLocks noChangeAspect="1"/>
          </p:cNvPicPr>
          <p:nvPr/>
        </p:nvPicPr>
        <p:blipFill>
          <a:blip r:embed="rId3"/>
          <a:stretch>
            <a:fillRect/>
          </a:stretch>
        </p:blipFill>
        <p:spPr>
          <a:xfrm>
            <a:off x="512740" y="1303754"/>
            <a:ext cx="2591068" cy="1726796"/>
          </a:xfrm>
          <a:prstGeom prst="rect">
            <a:avLst/>
          </a:prstGeom>
        </p:spPr>
      </p:pic>
    </p:spTree>
    <p:extLst>
      <p:ext uri="{BB962C8B-B14F-4D97-AF65-F5344CB8AC3E}">
        <p14:creationId xmlns:p14="http://schemas.microsoft.com/office/powerpoint/2010/main" val="15679889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522" y="299114"/>
            <a:ext cx="8247828" cy="6169462"/>
          </a:xfrm>
        </p:spPr>
      </p:pic>
      <p:sp>
        <p:nvSpPr>
          <p:cNvPr id="4" name="Slide Number Placeholder 3"/>
          <p:cNvSpPr>
            <a:spLocks noGrp="1"/>
          </p:cNvSpPr>
          <p:nvPr>
            <p:ph type="sldNum" sz="quarter" idx="12"/>
          </p:nvPr>
        </p:nvSpPr>
        <p:spPr/>
        <p:txBody>
          <a:bodyPr/>
          <a:lstStyle/>
          <a:p>
            <a:fld id="{32BC720B-8024-ED4E-9E10-37C20D8D564E}" type="slidenum">
              <a:rPr lang="en-US" smtClean="0"/>
              <a:t>44</a:t>
            </a:fld>
            <a:endParaRPr lang="en-US"/>
          </a:p>
        </p:txBody>
      </p:sp>
      <p:pic>
        <p:nvPicPr>
          <p:cNvPr id="6" name="Picture 5"/>
          <p:cNvPicPr>
            <a:picLocks noChangeAspect="1"/>
          </p:cNvPicPr>
          <p:nvPr/>
        </p:nvPicPr>
        <p:blipFill>
          <a:blip r:embed="rId3"/>
          <a:stretch>
            <a:fillRect/>
          </a:stretch>
        </p:blipFill>
        <p:spPr>
          <a:xfrm>
            <a:off x="369686" y="1408125"/>
            <a:ext cx="2215863" cy="1476744"/>
          </a:xfrm>
          <a:prstGeom prst="rect">
            <a:avLst/>
          </a:prstGeom>
        </p:spPr>
      </p:pic>
    </p:spTree>
    <p:extLst>
      <p:ext uri="{BB962C8B-B14F-4D97-AF65-F5344CB8AC3E}">
        <p14:creationId xmlns:p14="http://schemas.microsoft.com/office/powerpoint/2010/main" val="14190385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522" y="308662"/>
            <a:ext cx="8247828" cy="6150367"/>
          </a:xfrm>
        </p:spPr>
      </p:pic>
      <p:sp>
        <p:nvSpPr>
          <p:cNvPr id="4" name="Slide Number Placeholder 3"/>
          <p:cNvSpPr>
            <a:spLocks noGrp="1"/>
          </p:cNvSpPr>
          <p:nvPr>
            <p:ph type="sldNum" sz="quarter" idx="12"/>
          </p:nvPr>
        </p:nvSpPr>
        <p:spPr/>
        <p:txBody>
          <a:bodyPr/>
          <a:lstStyle/>
          <a:p>
            <a:fld id="{32BC720B-8024-ED4E-9E10-37C20D8D564E}" type="slidenum">
              <a:rPr lang="en-US" smtClean="0"/>
              <a:t>45</a:t>
            </a:fld>
            <a:endParaRPr lang="en-US"/>
          </a:p>
        </p:txBody>
      </p:sp>
      <p:sp>
        <p:nvSpPr>
          <p:cNvPr id="3" name="TextBox 2"/>
          <p:cNvSpPr txBox="1"/>
          <p:nvPr/>
        </p:nvSpPr>
        <p:spPr>
          <a:xfrm>
            <a:off x="6096282" y="2645181"/>
            <a:ext cx="2780736" cy="1477328"/>
          </a:xfrm>
          <a:prstGeom prst="rect">
            <a:avLst/>
          </a:prstGeom>
          <a:solidFill>
            <a:schemeClr val="accent4">
              <a:lumMod val="20000"/>
              <a:lumOff val="80000"/>
            </a:schemeClr>
          </a:solidFill>
        </p:spPr>
        <p:txBody>
          <a:bodyPr wrap="square" rtlCol="0">
            <a:spAutoFit/>
          </a:bodyPr>
          <a:lstStyle/>
          <a:p>
            <a:r>
              <a:rPr lang="en-US" dirty="0" smtClean="0"/>
              <a:t>Most researchers do not think about these things explicitly (often implicitly). Politicians/PR consultants definitely do!</a:t>
            </a:r>
            <a:endParaRPr lang="en-US" dirty="0"/>
          </a:p>
        </p:txBody>
      </p:sp>
    </p:spTree>
    <p:extLst>
      <p:ext uri="{BB962C8B-B14F-4D97-AF65-F5344CB8AC3E}">
        <p14:creationId xmlns:p14="http://schemas.microsoft.com/office/powerpoint/2010/main" val="1975144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Not all evaluations are created equal</a:t>
            </a:r>
            <a:endParaRPr lang="en-US" sz="4000" dirty="0"/>
          </a:p>
        </p:txBody>
      </p:sp>
      <p:sp>
        <p:nvSpPr>
          <p:cNvPr id="3" name="Content Placeholder 2"/>
          <p:cNvSpPr>
            <a:spLocks noGrp="1"/>
          </p:cNvSpPr>
          <p:nvPr>
            <p:ph idx="1"/>
          </p:nvPr>
        </p:nvSpPr>
        <p:spPr>
          <a:xfrm>
            <a:off x="628650" y="2047040"/>
            <a:ext cx="4183982" cy="3777080"/>
          </a:xfrm>
        </p:spPr>
        <p:txBody>
          <a:bodyPr>
            <a:normAutofit/>
          </a:bodyPr>
          <a:lstStyle/>
          <a:p>
            <a:pPr marL="514350" indent="-514350">
              <a:lnSpc>
                <a:spcPct val="110000"/>
              </a:lnSpc>
              <a:buFont typeface="+mj-lt"/>
              <a:buAutoNum type="arabicPeriod"/>
            </a:pPr>
            <a:r>
              <a:rPr lang="en-US" sz="3200" dirty="0" smtClean="0"/>
              <a:t>Independence</a:t>
            </a:r>
          </a:p>
          <a:p>
            <a:pPr marL="514350" indent="-514350">
              <a:lnSpc>
                <a:spcPct val="110000"/>
              </a:lnSpc>
              <a:buFont typeface="+mj-lt"/>
              <a:buAutoNum type="arabicPeriod"/>
            </a:pPr>
            <a:r>
              <a:rPr lang="en-US" sz="3200" dirty="0" smtClean="0"/>
              <a:t>Sample-size</a:t>
            </a:r>
          </a:p>
          <a:p>
            <a:pPr marL="514350" indent="-514350">
              <a:lnSpc>
                <a:spcPct val="110000"/>
              </a:lnSpc>
              <a:buFont typeface="+mj-lt"/>
              <a:buAutoNum type="arabicPeriod"/>
            </a:pPr>
            <a:r>
              <a:rPr lang="en-US" sz="3200" b="1" dirty="0" smtClean="0"/>
              <a:t>Causality</a:t>
            </a:r>
          </a:p>
          <a:p>
            <a:pPr marL="514350" indent="-514350">
              <a:lnSpc>
                <a:spcPct val="110000"/>
              </a:lnSpc>
              <a:buFont typeface="+mj-lt"/>
              <a:buAutoNum type="arabicPeriod"/>
            </a:pPr>
            <a:r>
              <a:rPr lang="en-US" sz="3200" dirty="0" smtClean="0"/>
              <a:t>Measurement </a:t>
            </a:r>
          </a:p>
          <a:p>
            <a:pPr marL="514350" indent="-514350">
              <a:lnSpc>
                <a:spcPct val="110000"/>
              </a:lnSpc>
              <a:buFont typeface="+mj-lt"/>
              <a:buAutoNum type="arabicPeriod"/>
            </a:pPr>
            <a:r>
              <a:rPr lang="en-US" sz="3200" dirty="0" smtClean="0"/>
              <a:t>Interpretation </a:t>
            </a:r>
          </a:p>
          <a:p>
            <a:pPr>
              <a:lnSpc>
                <a:spcPct val="110000"/>
              </a:lnSpc>
            </a:pPr>
            <a:endParaRPr lang="en-US" sz="3200" dirty="0"/>
          </a:p>
        </p:txBody>
      </p:sp>
      <p:pic>
        <p:nvPicPr>
          <p:cNvPr id="4" name="Picture 3"/>
          <p:cNvPicPr>
            <a:picLocks noChangeAspect="1"/>
          </p:cNvPicPr>
          <p:nvPr/>
        </p:nvPicPr>
        <p:blipFill>
          <a:blip r:embed="rId2"/>
          <a:stretch>
            <a:fillRect/>
          </a:stretch>
        </p:blipFill>
        <p:spPr>
          <a:xfrm>
            <a:off x="4812632" y="1937920"/>
            <a:ext cx="3810000" cy="3886200"/>
          </a:xfrm>
          <a:prstGeom prst="rect">
            <a:avLst/>
          </a:prstGeom>
        </p:spPr>
      </p:pic>
    </p:spTree>
    <p:extLst>
      <p:ext uri="{BB962C8B-B14F-4D97-AF65-F5344CB8AC3E}">
        <p14:creationId xmlns:p14="http://schemas.microsoft.com/office/powerpoint/2010/main" val="4436406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0" y="863600"/>
            <a:ext cx="8920480" cy="4992806"/>
          </a:xfrm>
          <a:prstGeom prst="rect">
            <a:avLst/>
          </a:prstGeom>
        </p:spPr>
      </p:pic>
    </p:spTree>
    <p:extLst>
      <p:ext uri="{BB962C8B-B14F-4D97-AF65-F5344CB8AC3E}">
        <p14:creationId xmlns:p14="http://schemas.microsoft.com/office/powerpoint/2010/main" val="401909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51333"/>
          <a:stretch/>
        </p:blipFill>
        <p:spPr>
          <a:xfrm>
            <a:off x="2" y="-602489"/>
            <a:ext cx="4559643" cy="6245479"/>
          </a:xfrm>
          <a:prstGeom prst="rect">
            <a:avLst/>
          </a:prstGeom>
        </p:spPr>
      </p:pic>
      <p:sp>
        <p:nvSpPr>
          <p:cNvPr id="8" name="Rectangle 7"/>
          <p:cNvSpPr/>
          <p:nvPr/>
        </p:nvSpPr>
        <p:spPr>
          <a:xfrm>
            <a:off x="4572000" y="4226367"/>
            <a:ext cx="4572000" cy="738664"/>
          </a:xfrm>
          <a:prstGeom prst="rect">
            <a:avLst/>
          </a:prstGeom>
        </p:spPr>
        <p:txBody>
          <a:bodyPr>
            <a:spAutoFit/>
          </a:bodyPr>
          <a:lstStyle/>
          <a:p>
            <a:pPr algn="ctr"/>
            <a:r>
              <a:rPr lang="en-US" sz="2400" b="1" dirty="0">
                <a:solidFill>
                  <a:srgbClr val="FF2F92"/>
                </a:solidFill>
              </a:rPr>
              <a:t>Comments / Questions?</a:t>
            </a:r>
            <a:r>
              <a:rPr lang="en-US" sz="3600" b="1" dirty="0">
                <a:solidFill>
                  <a:schemeClr val="bg1"/>
                </a:solidFill>
              </a:rPr>
              <a:t/>
            </a:r>
            <a:br>
              <a:rPr lang="en-US" sz="3600" b="1" dirty="0">
                <a:solidFill>
                  <a:schemeClr val="bg1"/>
                </a:solidFill>
              </a:rPr>
            </a:br>
            <a:r>
              <a:rPr lang="en-US" dirty="0">
                <a:solidFill>
                  <a:schemeClr val="bg1"/>
                </a:solidFill>
                <a:hlinkClick r:id="rId3"/>
              </a:rPr>
              <a:t>NicSpaull@gmail.com</a:t>
            </a:r>
            <a:r>
              <a:rPr lang="en-US" dirty="0">
                <a:solidFill>
                  <a:schemeClr val="bg1"/>
                </a:solidFill>
              </a:rPr>
              <a:t> </a:t>
            </a:r>
            <a:endParaRPr lang="en-US" sz="4000" dirty="0">
              <a:solidFill>
                <a:schemeClr val="bg1"/>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522" y="1230100"/>
            <a:ext cx="1925478" cy="207758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1230100"/>
            <a:ext cx="2014475" cy="1985334"/>
          </a:xfrm>
          <a:prstGeom prst="rect">
            <a:avLst/>
          </a:prstGeom>
        </p:spPr>
      </p:pic>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r="55715"/>
          <a:stretch/>
        </p:blipFill>
        <p:spPr>
          <a:xfrm>
            <a:off x="0" y="5642990"/>
            <a:ext cx="3222233" cy="120754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9267" y="5877978"/>
            <a:ext cx="1790378" cy="737564"/>
          </a:xfrm>
          <a:prstGeom prst="rect">
            <a:avLst/>
          </a:prstGeom>
        </p:spPr>
      </p:pic>
    </p:spTree>
    <p:extLst>
      <p:ext uri="{BB962C8B-B14F-4D97-AF65-F5344CB8AC3E}">
        <p14:creationId xmlns:p14="http://schemas.microsoft.com/office/powerpoint/2010/main" val="11792298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1250" y="2683645"/>
            <a:ext cx="2990313" cy="976072"/>
          </a:xfrm>
        </p:spPr>
        <p:txBody>
          <a:bodyPr>
            <a:normAutofit fontScale="90000"/>
          </a:bodyPr>
          <a:lstStyle/>
          <a:p>
            <a:r>
              <a:rPr lang="en-US" smtClean="0"/>
              <a:t>Kremer et al. </a:t>
            </a:r>
            <a:r>
              <a:rPr lang="en-US" dirty="0" smtClean="0"/>
              <a:t>2013</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5525037" cy="6794302"/>
          </a:xfrm>
        </p:spPr>
      </p:pic>
      <p:sp>
        <p:nvSpPr>
          <p:cNvPr id="4" name="Slide Number Placeholder 3"/>
          <p:cNvSpPr>
            <a:spLocks noGrp="1"/>
          </p:cNvSpPr>
          <p:nvPr>
            <p:ph type="sldNum" sz="quarter" idx="12"/>
          </p:nvPr>
        </p:nvSpPr>
        <p:spPr/>
        <p:txBody>
          <a:bodyPr/>
          <a:lstStyle/>
          <a:p>
            <a:fld id="{32BC720B-8024-ED4E-9E10-37C20D8D564E}" type="slidenum">
              <a:rPr lang="en-US" smtClean="0"/>
              <a:t>49</a:t>
            </a:fld>
            <a:endParaRPr lang="en-US"/>
          </a:p>
        </p:txBody>
      </p:sp>
    </p:spTree>
    <p:extLst>
      <p:ext uri="{BB962C8B-B14F-4D97-AF65-F5344CB8AC3E}">
        <p14:creationId xmlns:p14="http://schemas.microsoft.com/office/powerpoint/2010/main" val="10753741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Means and standard deviations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8241" y="1543050"/>
            <a:ext cx="6387518" cy="4630738"/>
          </a:xfrm>
        </p:spPr>
      </p:pic>
      <p:sp>
        <p:nvSpPr>
          <p:cNvPr id="4" name="Slide Number Placeholder 3"/>
          <p:cNvSpPr>
            <a:spLocks noGrp="1"/>
          </p:cNvSpPr>
          <p:nvPr>
            <p:ph type="sldNum" sz="quarter" idx="12"/>
          </p:nvPr>
        </p:nvSpPr>
        <p:spPr/>
        <p:txBody>
          <a:bodyPr/>
          <a:lstStyle/>
          <a:p>
            <a:fld id="{32BC720B-8024-ED4E-9E10-37C20D8D564E}" type="slidenum">
              <a:rPr lang="en-US" smtClean="0"/>
              <a:t>50</a:t>
            </a:fld>
            <a:endParaRPr lang="en-US"/>
          </a:p>
        </p:txBody>
      </p:sp>
    </p:spTree>
    <p:extLst>
      <p:ext uri="{BB962C8B-B14F-4D97-AF65-F5344CB8AC3E}">
        <p14:creationId xmlns:p14="http://schemas.microsoft.com/office/powerpoint/2010/main" val="20095541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2BC720B-8024-ED4E-9E10-37C20D8D564E}" type="slidenum">
              <a:rPr lang="en-US" smtClean="0"/>
              <a:t>51</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2594" y="298035"/>
            <a:ext cx="6750944" cy="1584334"/>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a:stretch>
            <a:fillRect/>
          </a:stretch>
        </p:blipFill>
        <p:spPr>
          <a:xfrm>
            <a:off x="569085" y="2069139"/>
            <a:ext cx="7946265" cy="4469774"/>
          </a:xfrm>
          <a:prstGeom prst="rect">
            <a:avLst/>
          </a:prstGeom>
        </p:spPr>
      </p:pic>
      <p:sp>
        <p:nvSpPr>
          <p:cNvPr id="8" name="TextBox 7"/>
          <p:cNvSpPr txBox="1"/>
          <p:nvPr/>
        </p:nvSpPr>
        <p:spPr>
          <a:xfrm>
            <a:off x="3125611" y="6356351"/>
            <a:ext cx="2833211" cy="369332"/>
          </a:xfrm>
          <a:prstGeom prst="rect">
            <a:avLst/>
          </a:prstGeom>
          <a:noFill/>
        </p:spPr>
        <p:txBody>
          <a:bodyPr wrap="none" rtlCol="0">
            <a:spAutoFit/>
          </a:bodyPr>
          <a:lstStyle/>
          <a:p>
            <a:r>
              <a:rPr lang="en-US" dirty="0" smtClean="0"/>
              <a:t>Source: </a:t>
            </a:r>
            <a:r>
              <a:rPr lang="en-US" smtClean="0"/>
              <a:t>Cain Rolleston (UCL)</a:t>
            </a:r>
            <a:endParaRPr lang="en-US"/>
          </a:p>
        </p:txBody>
      </p:sp>
    </p:spTree>
    <p:extLst>
      <p:ext uri="{BB962C8B-B14F-4D97-AF65-F5344CB8AC3E}">
        <p14:creationId xmlns:p14="http://schemas.microsoft.com/office/powerpoint/2010/main" val="8734433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4208" y="2312569"/>
            <a:ext cx="6941582" cy="404378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nvPr>
        </p:nvSpPr>
        <p:spPr/>
        <p:txBody>
          <a:bodyPr/>
          <a:lstStyle/>
          <a:p>
            <a:fld id="{32BC720B-8024-ED4E-9E10-37C20D8D564E}" type="slidenum">
              <a:rPr lang="en-US" smtClean="0"/>
              <a:t>52</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88175"/>
            <a:ext cx="7585656" cy="17802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66899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4966</TotalTime>
  <Words>1538</Words>
  <Application>Microsoft Macintosh PowerPoint</Application>
  <PresentationFormat>On-screen Show (4:3)</PresentationFormat>
  <Paragraphs>252</Paragraphs>
  <Slides>52</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52</vt:i4>
      </vt:variant>
    </vt:vector>
  </HeadingPairs>
  <TitlesOfParts>
    <vt:vector size="64" baseType="lpstr">
      <vt:lpstr>Apple Chancery</vt:lpstr>
      <vt:lpstr>Calibri</vt:lpstr>
      <vt:lpstr>Calibri Light</vt:lpstr>
      <vt:lpstr>Gill Sans MT</vt:lpstr>
      <vt:lpstr>Helvetica</vt:lpstr>
      <vt:lpstr>Roboto</vt:lpstr>
      <vt:lpstr>Symbol</vt:lpstr>
      <vt:lpstr>Times New Roman</vt:lpstr>
      <vt:lpstr>Tunga</vt:lpstr>
      <vt:lpstr>Wingdings</vt:lpstr>
      <vt:lpstr>Arial</vt:lpstr>
      <vt:lpstr>Office Theme</vt:lpstr>
      <vt:lpstr>Guest lecture How do you know the curriculum made a difference?  A brief look at evaluation</vt:lpstr>
      <vt:lpstr>About the dinosaur…</vt:lpstr>
      <vt:lpstr>About the dinosaur…</vt:lpstr>
      <vt:lpstr>Why do we care about evaluation?</vt:lpstr>
      <vt:lpstr>PowerPoint Presentation</vt:lpstr>
      <vt:lpstr>Full credit to JPAL and Martin Abel for JPAL slides</vt:lpstr>
      <vt:lpstr>What goes into policymaking?</vt:lpstr>
      <vt:lpstr>What goes into policymaking?</vt:lpstr>
      <vt:lpstr>Evaluation </vt:lpstr>
      <vt:lpstr>Evaluations</vt:lpstr>
      <vt:lpstr>Options for evaluation</vt:lpstr>
      <vt:lpstr>Options for evaluation</vt:lpstr>
      <vt:lpstr>Options for evaluation</vt:lpstr>
      <vt:lpstr>Options for evaluation</vt:lpstr>
      <vt:lpstr>Options for evaluation</vt:lpstr>
      <vt:lpstr>Real world example in SA?</vt:lpstr>
      <vt:lpstr>Real world example in SA?</vt:lpstr>
      <vt:lpstr>PowerPoint Presentation</vt:lpstr>
      <vt:lpstr>PowerPoint Presentation</vt:lpstr>
      <vt:lpstr>PowerPoint Presentation</vt:lpstr>
      <vt:lpstr>How can you measure ‘impact’ if you can’t randomize?</vt:lpstr>
      <vt:lpstr>PowerPoint Presentation</vt:lpstr>
      <vt:lpstr>PowerPoint Presentation</vt:lpstr>
      <vt:lpstr>PowerPoint Presentation</vt:lpstr>
      <vt:lpstr>PowerPoint Presentation</vt:lpstr>
      <vt:lpstr>PowerPoint Presentation</vt:lpstr>
      <vt:lpstr>PowerPoint Presentation</vt:lpstr>
      <vt:lpstr>Baseline Assessment Results Grade 2  (Feb 2019)</vt:lpstr>
      <vt:lpstr>PowerPoint Presentation</vt:lpstr>
      <vt:lpstr>Randomised Control Trials</vt:lpstr>
      <vt:lpstr>PowerPoint Presentation</vt:lpstr>
      <vt:lpstr>Description of Interventions</vt:lpstr>
      <vt:lpstr>PowerPoint Presentation</vt:lpstr>
      <vt:lpstr>Main EGRS regression model: composite score</vt:lpstr>
      <vt:lpstr>Main EGRS regression model: Excluding repeaters</vt:lpstr>
      <vt:lpstr>Context and scale </vt:lpstr>
      <vt:lpstr>Cheat sheet: interventions</vt:lpstr>
      <vt:lpstr>The Goldilocks Zone  A framework for thinking about evidence</vt:lpstr>
      <vt:lpstr>PowerPoint Presentation</vt:lpstr>
      <vt:lpstr>Understanding how evidence and policy-making interact. </vt:lpstr>
      <vt:lpstr>How do things actually work?</vt:lpstr>
      <vt:lpstr>PowerPoint Presentation</vt:lpstr>
      <vt:lpstr>PowerPoint Presentation</vt:lpstr>
      <vt:lpstr>PowerPoint Presentation</vt:lpstr>
      <vt:lpstr>PowerPoint Presentation</vt:lpstr>
      <vt:lpstr>Not all evaluations are created equal</vt:lpstr>
      <vt:lpstr>PowerPoint Presentation</vt:lpstr>
      <vt:lpstr>PowerPoint Presentation</vt:lpstr>
      <vt:lpstr>Kremer et al. 2013</vt:lpstr>
      <vt:lpstr>Means and standard deviations</vt:lpstr>
      <vt:lpstr>PowerPoint Presentation</vt:lpstr>
      <vt:lpstr>PowerPoint Presentation</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An overview of the SA education system</dc:title>
  <dc:creator>Nic Spaull</dc:creator>
  <cp:lastModifiedBy>Nic Spaull</cp:lastModifiedBy>
  <cp:revision>140</cp:revision>
  <dcterms:created xsi:type="dcterms:W3CDTF">2018-07-21T10:17:32Z</dcterms:created>
  <dcterms:modified xsi:type="dcterms:W3CDTF">2019-03-07T05:06:02Z</dcterms:modified>
</cp:coreProperties>
</file>