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8"/>
  </p:notesMasterIdLst>
  <p:sldIdLst>
    <p:sldId id="256" r:id="rId2"/>
    <p:sldId id="361" r:id="rId3"/>
    <p:sldId id="364" r:id="rId4"/>
    <p:sldId id="366" r:id="rId5"/>
    <p:sldId id="363" r:id="rId6"/>
    <p:sldId id="362" r:id="rId7"/>
    <p:sldId id="358" r:id="rId8"/>
    <p:sldId id="359" r:id="rId9"/>
    <p:sldId id="360" r:id="rId10"/>
    <p:sldId id="350" r:id="rId11"/>
    <p:sldId id="367" r:id="rId12"/>
    <p:sldId id="368" r:id="rId13"/>
    <p:sldId id="292" r:id="rId14"/>
    <p:sldId id="347" r:id="rId15"/>
    <p:sldId id="330" r:id="rId16"/>
    <p:sldId id="329" r:id="rId17"/>
    <p:sldId id="331" r:id="rId18"/>
    <p:sldId id="325" r:id="rId19"/>
    <p:sldId id="327" r:id="rId20"/>
    <p:sldId id="314" r:id="rId21"/>
    <p:sldId id="261" r:id="rId22"/>
    <p:sldId id="293" r:id="rId23"/>
    <p:sldId id="269" r:id="rId24"/>
    <p:sldId id="315" r:id="rId25"/>
    <p:sldId id="349" r:id="rId26"/>
    <p:sldId id="296" r:id="rId27"/>
    <p:sldId id="354" r:id="rId28"/>
    <p:sldId id="317" r:id="rId29"/>
    <p:sldId id="318" r:id="rId30"/>
    <p:sldId id="265" r:id="rId31"/>
    <p:sldId id="312" r:id="rId32"/>
    <p:sldId id="266" r:id="rId33"/>
    <p:sldId id="336" r:id="rId34"/>
    <p:sldId id="337" r:id="rId35"/>
    <p:sldId id="338" r:id="rId36"/>
    <p:sldId id="340" r:id="rId37"/>
    <p:sldId id="308" r:id="rId38"/>
    <p:sldId id="267" r:id="rId39"/>
    <p:sldId id="309" r:id="rId40"/>
    <p:sldId id="328" r:id="rId41"/>
    <p:sldId id="339" r:id="rId42"/>
    <p:sldId id="264" r:id="rId43"/>
    <p:sldId id="341" r:id="rId44"/>
    <p:sldId id="345" r:id="rId45"/>
    <p:sldId id="348" r:id="rId46"/>
    <p:sldId id="273" r:id="rId47"/>
    <p:sldId id="275" r:id="rId48"/>
    <p:sldId id="278" r:id="rId49"/>
    <p:sldId id="280" r:id="rId50"/>
    <p:sldId id="281" r:id="rId51"/>
    <p:sldId id="282" r:id="rId52"/>
    <p:sldId id="283" r:id="rId53"/>
    <p:sldId id="284" r:id="rId54"/>
    <p:sldId id="351" r:id="rId55"/>
    <p:sldId id="352" r:id="rId56"/>
    <p:sldId id="353" r:id="rId5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zia Lilenstein" initials="KL"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B9B"/>
    <a:srgbClr val="FF2F2F"/>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314" autoAdjust="0"/>
    <p:restoredTop sz="85440" autoAdjust="0"/>
  </p:normalViewPr>
  <p:slideViewPr>
    <p:cSldViewPr snapToGrid="0">
      <p:cViewPr>
        <p:scale>
          <a:sx n="80" d="100"/>
          <a:sy n="80" d="100"/>
        </p:scale>
        <p:origin x="384" y="7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commentAuthors" Target="commentAuthor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Users/nicspaull/Funda%20Wande%20Dropbox/Nicholas%20Spaull%20(nicholasspaull)/Journal%20articles/Access-Quality%20SSA%20FWA%20LA/Adaiah%20-%20PASEC%20A2Q%20(2016)/IBE%20chapter%20PASEC/Jan%20UNESCO%20IBE%20BOOK%202019/Framing%20chapter%20(Feb%202019)/Language%20and%20research%20in%20readin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3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Sheet2!$B$1</c:f>
              <c:strCache>
                <c:ptCount val="1"/>
                <c:pt idx="0">
                  <c:v>Number of articles in top 3 journals 2009-2019</c:v>
                </c:pt>
              </c:strCache>
            </c:strRef>
          </c:tx>
          <c:spPr>
            <a:solidFill>
              <a:schemeClr val="tx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dLbl>
            <c:dLbl>
              <c:idx val="2"/>
              <c:layout/>
              <c:tx>
                <c:rich>
                  <a:bodyPr/>
                  <a:lstStyle/>
                  <a:p>
                    <a:fld id="{1A006341-DB01-6D43-9175-E9698F9CF9D6}" type="VALUE">
                      <a:rPr lang="mr-IN">
                        <a:solidFill>
                          <a:srgbClr val="FF0000"/>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3"/>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dLbl>
            <c:dLbl>
              <c:idx val="5"/>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Sheet2!$A$2:$A$11</c:f>
              <c:strCache>
                <c:ptCount val="10"/>
                <c:pt idx="0">
                  <c:v>Swahili</c:v>
                </c:pt>
                <c:pt idx="1">
                  <c:v>Bemba, isiXhosa, isiZulu, Sepedi, Setswana, SeSotho, Chichewa</c:v>
                </c:pt>
                <c:pt idx="2">
                  <c:v>Bengali</c:v>
                </c:pt>
                <c:pt idx="3">
                  <c:v>Hindi </c:v>
                </c:pt>
                <c:pt idx="4">
                  <c:v>Portuguese </c:v>
                </c:pt>
                <c:pt idx="5">
                  <c:v>Arabic </c:v>
                </c:pt>
                <c:pt idx="6">
                  <c:v>Spanish </c:v>
                </c:pt>
                <c:pt idx="7">
                  <c:v>Chinese</c:v>
                </c:pt>
                <c:pt idx="8">
                  <c:v>French </c:v>
                </c:pt>
                <c:pt idx="9">
                  <c:v>English</c:v>
                </c:pt>
              </c:strCache>
            </c:strRef>
          </c:cat>
          <c:val>
            <c:numRef>
              <c:f>Sheet2!$C$2:$C$11</c:f>
              <c:numCache>
                <c:formatCode>0%</c:formatCode>
                <c:ptCount val="10"/>
                <c:pt idx="0">
                  <c:v>0.00505050505050505</c:v>
                </c:pt>
                <c:pt idx="1">
                  <c:v>0.00577200577200577</c:v>
                </c:pt>
                <c:pt idx="2">
                  <c:v>0.00649350649350649</c:v>
                </c:pt>
                <c:pt idx="3">
                  <c:v>0.00649350649350649</c:v>
                </c:pt>
                <c:pt idx="4">
                  <c:v>0.0165945165945166</c:v>
                </c:pt>
                <c:pt idx="5">
                  <c:v>0.0432900432900433</c:v>
                </c:pt>
                <c:pt idx="6">
                  <c:v>0.0649350649350649</c:v>
                </c:pt>
                <c:pt idx="7">
                  <c:v>0.151515151515152</c:v>
                </c:pt>
                <c:pt idx="8">
                  <c:v>0.173160173160173</c:v>
                </c:pt>
                <c:pt idx="9">
                  <c:v>0.526695526695527</c:v>
                </c:pt>
              </c:numCache>
            </c:numRef>
          </c:val>
        </c:ser>
        <c:dLbls>
          <c:showLegendKey val="0"/>
          <c:showVal val="0"/>
          <c:showCatName val="0"/>
          <c:showSerName val="0"/>
          <c:showPercent val="0"/>
          <c:showBubbleSize val="0"/>
        </c:dLbls>
        <c:gapWidth val="219"/>
        <c:overlap val="-27"/>
        <c:axId val="-1829051136"/>
        <c:axId val="-1829333920"/>
      </c:barChart>
      <c:catAx>
        <c:axId val="-182905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829333920"/>
        <c:crosses val="autoZero"/>
        <c:auto val="1"/>
        <c:lblAlgn val="ctr"/>
        <c:lblOffset val="100"/>
        <c:noMultiLvlLbl val="0"/>
      </c:catAx>
      <c:valAx>
        <c:axId val="-1829333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829051136"/>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28.png"/></Relationships>
</file>

<file path=ppt/diagrams/_rels/data2.xml.rels><?xml version="1.0" encoding="UTF-8" standalone="yes"?>
<Relationships xmlns="http://schemas.openxmlformats.org/package/2006/relationships"><Relationship Id="rId1" Type="http://schemas.openxmlformats.org/officeDocument/2006/relationships/image" Target="../media/image28.png"/></Relationships>
</file>

<file path=ppt/diagrams/_rels/data3.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9.png"/></Relationships>
</file>

<file path=ppt/diagrams/_rels/data4.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9.png"/></Relationships>
</file>

<file path=ppt/diagrams/_rels/data5.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9.png"/><Relationship Id="rId3" Type="http://schemas.openxmlformats.org/officeDocument/2006/relationships/image" Target="../media/image30.jpeg"/></Relationships>
</file>

<file path=ppt/diagrams/_rels/data6.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png"/><Relationship Id="rId1" Type="http://schemas.openxmlformats.org/officeDocument/2006/relationships/image" Target="../media/image28.png"/><Relationship Id="rId2"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8.png"/></Relationships>
</file>

<file path=ppt/diagrams/_rels/drawing2.xml.rels><?xml version="1.0" encoding="UTF-8" standalone="yes"?>
<Relationships xmlns="http://schemas.openxmlformats.org/package/2006/relationships"><Relationship Id="rId1" Type="http://schemas.openxmlformats.org/officeDocument/2006/relationships/image" Target="../media/image28.png"/></Relationships>
</file>

<file path=ppt/diagrams/_rels/drawing3.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9.png"/></Relationships>
</file>

<file path=ppt/diagrams/_rels/drawing4.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9.png"/></Relationships>
</file>

<file path=ppt/diagrams/_rels/drawing5.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9.png"/><Relationship Id="rId3" Type="http://schemas.openxmlformats.org/officeDocument/2006/relationships/image" Target="../media/image30.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png"/><Relationship Id="rId1" Type="http://schemas.openxmlformats.org/officeDocument/2006/relationships/image" Target="../media/image28.png"/><Relationship Id="rId2"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34AA62-2F6B-4FE9-893E-DDB6B584CA58}"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D837FAA1-7A34-45D3-B98D-6F6D789F83C7}">
      <dgm:prSet phldrT="[Text]"/>
      <dgm:spPr/>
      <dgm:t>
        <a:bodyPr/>
        <a:lstStyle/>
        <a:p>
          <a:r>
            <a:rPr lang="en-US" dirty="0" smtClean="0"/>
            <a:t>Simple Multiplication</a:t>
          </a:r>
          <a:endParaRPr lang="en-US" dirty="0"/>
        </a:p>
      </dgm:t>
    </dgm:pt>
    <dgm:pt modelId="{AF3D44CB-ADAA-428C-AF74-AA477E7648B9}" type="parTrans" cxnId="{DE3E0D17-F330-46D4-97F6-8558A91E7F02}">
      <dgm:prSet/>
      <dgm:spPr/>
      <dgm:t>
        <a:bodyPr/>
        <a:lstStyle/>
        <a:p>
          <a:endParaRPr lang="en-US"/>
        </a:p>
      </dgm:t>
    </dgm:pt>
    <dgm:pt modelId="{1D1F98D2-2517-48D3-B196-A2993FD320A7}" type="sibTrans" cxnId="{DE3E0D17-F330-46D4-97F6-8558A91E7F02}">
      <dgm:prSet/>
      <dgm:spPr/>
      <dgm:t>
        <a:bodyPr/>
        <a:lstStyle/>
        <a:p>
          <a:endParaRPr lang="en-US"/>
        </a:p>
      </dgm:t>
    </dgm:pt>
    <dgm:pt modelId="{668CD942-946E-4C61-AD09-0E93DD8EADF6}">
      <dgm:prSet phldrT="[Text]"/>
      <dgm:spPr>
        <a:ln>
          <a:noFill/>
        </a:ln>
      </dgm:spPr>
      <dgm:t>
        <a:bodyPr/>
        <a:lstStyle/>
        <a:p>
          <a:endParaRPr lang="en-US" dirty="0"/>
        </a:p>
      </dgm:t>
    </dgm:pt>
    <dgm:pt modelId="{BAC0ECB3-FD7B-44A3-A048-7A5130DC7C3B}" type="parTrans" cxnId="{68E7FA8D-83CD-47BC-BECF-DE64D0D1F6F8}">
      <dgm:prSet/>
      <dgm:spPr/>
      <dgm:t>
        <a:bodyPr/>
        <a:lstStyle/>
        <a:p>
          <a:endParaRPr lang="en-US"/>
        </a:p>
      </dgm:t>
    </dgm:pt>
    <dgm:pt modelId="{D1931F37-56F3-4E47-84E4-2C34DBC1F80B}" type="sibTrans" cxnId="{68E7FA8D-83CD-47BC-BECF-DE64D0D1F6F8}">
      <dgm:prSet/>
      <dgm:spPr/>
      <dgm:t>
        <a:bodyPr/>
        <a:lstStyle/>
        <a:p>
          <a:endParaRPr lang="en-US"/>
        </a:p>
      </dgm:t>
    </dgm:pt>
    <dgm:pt modelId="{70A0C5C0-F04F-43F9-BAEF-0D17769F52E0}">
      <dgm:prSet phldrT="[Text]"/>
      <dgm:spPr>
        <a:ln>
          <a:noFill/>
        </a:ln>
      </dgm:spPr>
      <dgm:t>
        <a:bodyPr/>
        <a:lstStyle/>
        <a:p>
          <a:endParaRPr lang="en-US" dirty="0"/>
        </a:p>
      </dgm:t>
    </dgm:pt>
    <dgm:pt modelId="{BEE5DE38-6D86-4B07-A321-C480518BCE03}" type="parTrans" cxnId="{D4345315-3000-48D2-B0FE-327C69970A27}">
      <dgm:prSet/>
      <dgm:spPr/>
      <dgm:t>
        <a:bodyPr/>
        <a:lstStyle/>
        <a:p>
          <a:endParaRPr lang="en-US"/>
        </a:p>
      </dgm:t>
    </dgm:pt>
    <dgm:pt modelId="{A8B30BD2-0F4B-4B4E-8E1B-B1C497E72ED3}" type="sibTrans" cxnId="{D4345315-3000-48D2-B0FE-327C69970A27}">
      <dgm:prSet/>
      <dgm:spPr/>
      <dgm:t>
        <a:bodyPr/>
        <a:lstStyle/>
        <a:p>
          <a:endParaRPr lang="en-US"/>
        </a:p>
      </dgm:t>
    </dgm:pt>
    <dgm:pt modelId="{9142AD21-B8D8-4F0B-952A-2D563BBE0DBC}">
      <dgm:prSet phldrT="[Text]"/>
      <dgm:spPr>
        <a:ln>
          <a:noFill/>
        </a:ln>
      </dgm:spPr>
      <dgm:t>
        <a:bodyPr/>
        <a:lstStyle/>
        <a:p>
          <a:endParaRPr lang="en-US" dirty="0"/>
        </a:p>
      </dgm:t>
    </dgm:pt>
    <dgm:pt modelId="{211B8269-CA05-4EB4-9FA7-FD578AEC749D}" type="parTrans" cxnId="{2E17DF0A-A175-4530-964A-B21089710DD9}">
      <dgm:prSet/>
      <dgm:spPr/>
      <dgm:t>
        <a:bodyPr/>
        <a:lstStyle/>
        <a:p>
          <a:endParaRPr lang="en-US"/>
        </a:p>
      </dgm:t>
    </dgm:pt>
    <dgm:pt modelId="{87C21CE7-6CF5-4EB5-960E-C95529D04EA4}" type="sibTrans" cxnId="{2E17DF0A-A175-4530-964A-B21089710DD9}">
      <dgm:prSet/>
      <dgm:spPr/>
      <dgm:t>
        <a:bodyPr/>
        <a:lstStyle/>
        <a:p>
          <a:endParaRPr lang="en-US"/>
        </a:p>
      </dgm:t>
    </dgm:pt>
    <dgm:pt modelId="{4F997E85-23A8-4757-9029-53F8639F8855}" type="pres">
      <dgm:prSet presAssocID="{D034AA62-2F6B-4FE9-893E-DDB6B584CA58}" presName="Name0" presStyleCnt="0">
        <dgm:presLayoutVars>
          <dgm:dir/>
          <dgm:resizeHandles val="exact"/>
        </dgm:presLayoutVars>
      </dgm:prSet>
      <dgm:spPr/>
      <dgm:t>
        <a:bodyPr/>
        <a:lstStyle/>
        <a:p>
          <a:endParaRPr lang="en-US"/>
        </a:p>
      </dgm:t>
    </dgm:pt>
    <dgm:pt modelId="{4AD4CB2E-9752-46C7-A332-5495793BB6CB}" type="pres">
      <dgm:prSet presAssocID="{D837FAA1-7A34-45D3-B98D-6F6D789F83C7}" presName="composite" presStyleCnt="0"/>
      <dgm:spPr/>
    </dgm:pt>
    <dgm:pt modelId="{231C830E-0153-4BCE-8C0C-187507A7EDB5}" type="pres">
      <dgm:prSet presAssocID="{D837FAA1-7A34-45D3-B98D-6F6D789F83C7}" presName="rect1" presStyleLbl="trAlignAcc1" presStyleIdx="0" presStyleCnt="4">
        <dgm:presLayoutVars>
          <dgm:bulletEnabled val="1"/>
        </dgm:presLayoutVars>
      </dgm:prSet>
      <dgm:spPr/>
      <dgm:t>
        <a:bodyPr/>
        <a:lstStyle/>
        <a:p>
          <a:endParaRPr lang="en-US"/>
        </a:p>
      </dgm:t>
    </dgm:pt>
    <dgm:pt modelId="{007CBBCB-993B-4859-A144-23931149BC7E}" type="pres">
      <dgm:prSet presAssocID="{D837FAA1-7A34-45D3-B98D-6F6D789F83C7}" presName="rect2"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a:noFill/>
        </a:ln>
      </dgm:spPr>
      <dgm:t>
        <a:bodyPr/>
        <a:lstStyle/>
        <a:p>
          <a:endParaRPr lang="en-US"/>
        </a:p>
      </dgm:t>
    </dgm:pt>
    <dgm:pt modelId="{4173F109-C151-466B-8CDD-A4447F95B2FE}" type="pres">
      <dgm:prSet presAssocID="{1D1F98D2-2517-48D3-B196-A2993FD320A7}" presName="sibTrans" presStyleCnt="0"/>
      <dgm:spPr/>
    </dgm:pt>
    <dgm:pt modelId="{AAFC3185-AD19-45BA-BF5C-02949AC2C98C}" type="pres">
      <dgm:prSet presAssocID="{668CD942-946E-4C61-AD09-0E93DD8EADF6}" presName="composite" presStyleCnt="0"/>
      <dgm:spPr/>
    </dgm:pt>
    <dgm:pt modelId="{0DFCB66D-E986-4C9E-88C8-5818D174F902}" type="pres">
      <dgm:prSet presAssocID="{668CD942-946E-4C61-AD09-0E93DD8EADF6}" presName="rect1" presStyleLbl="trAlignAcc1" presStyleIdx="1" presStyleCnt="4">
        <dgm:presLayoutVars>
          <dgm:bulletEnabled val="1"/>
        </dgm:presLayoutVars>
      </dgm:prSet>
      <dgm:spPr/>
      <dgm:t>
        <a:bodyPr/>
        <a:lstStyle/>
        <a:p>
          <a:endParaRPr lang="en-US"/>
        </a:p>
      </dgm:t>
    </dgm:pt>
    <dgm:pt modelId="{4AC7385F-FB62-44CD-A678-F57FDE0C9E19}" type="pres">
      <dgm:prSet presAssocID="{668CD942-946E-4C61-AD09-0E93DD8EADF6}" presName="rect2" presStyleLbl="fgImgPlace1" presStyleIdx="1" presStyleCnt="4" custLinFactNeighborX="8053"/>
      <dgm:spPr>
        <a:noFill/>
        <a:ln>
          <a:noFill/>
        </a:ln>
      </dgm:spPr>
      <dgm:t>
        <a:bodyPr/>
        <a:lstStyle/>
        <a:p>
          <a:endParaRPr lang="en-US"/>
        </a:p>
      </dgm:t>
    </dgm:pt>
    <dgm:pt modelId="{B9A7E879-A0A6-4DF6-8310-89E282752D41}" type="pres">
      <dgm:prSet presAssocID="{D1931F37-56F3-4E47-84E4-2C34DBC1F80B}" presName="sibTrans" presStyleCnt="0"/>
      <dgm:spPr/>
    </dgm:pt>
    <dgm:pt modelId="{CF2ECA61-C848-4D59-95E3-59E6F0878A2B}" type="pres">
      <dgm:prSet presAssocID="{70A0C5C0-F04F-43F9-BAEF-0D17769F52E0}" presName="composite" presStyleCnt="0"/>
      <dgm:spPr/>
    </dgm:pt>
    <dgm:pt modelId="{C3965928-C9E7-4877-B78B-63417FE0FBCB}" type="pres">
      <dgm:prSet presAssocID="{70A0C5C0-F04F-43F9-BAEF-0D17769F52E0}" presName="rect1" presStyleLbl="trAlignAcc1" presStyleIdx="2" presStyleCnt="4">
        <dgm:presLayoutVars>
          <dgm:bulletEnabled val="1"/>
        </dgm:presLayoutVars>
      </dgm:prSet>
      <dgm:spPr/>
      <dgm:t>
        <a:bodyPr/>
        <a:lstStyle/>
        <a:p>
          <a:endParaRPr lang="en-US"/>
        </a:p>
      </dgm:t>
    </dgm:pt>
    <dgm:pt modelId="{2017B8B0-2656-49E3-809D-8AA59F94E268}" type="pres">
      <dgm:prSet presAssocID="{70A0C5C0-F04F-43F9-BAEF-0D17769F52E0}" presName="rect2" presStyleLbl="fgImgPlace1" presStyleIdx="2" presStyleCnt="4"/>
      <dgm:spPr>
        <a:noFill/>
        <a:ln>
          <a:noFill/>
        </a:ln>
      </dgm:spPr>
      <dgm:t>
        <a:bodyPr/>
        <a:lstStyle/>
        <a:p>
          <a:endParaRPr lang="en-US"/>
        </a:p>
      </dgm:t>
    </dgm:pt>
    <dgm:pt modelId="{6EB06B29-ECD3-4A1C-897B-2B4DFC9A6344}" type="pres">
      <dgm:prSet presAssocID="{A8B30BD2-0F4B-4B4E-8E1B-B1C497E72ED3}" presName="sibTrans" presStyleCnt="0"/>
      <dgm:spPr/>
    </dgm:pt>
    <dgm:pt modelId="{1AB19E86-1BD5-4048-BE7F-3157E062C570}" type="pres">
      <dgm:prSet presAssocID="{9142AD21-B8D8-4F0B-952A-2D563BBE0DBC}" presName="composite" presStyleCnt="0"/>
      <dgm:spPr/>
    </dgm:pt>
    <dgm:pt modelId="{0B824F9C-3CB3-4E13-8289-79970A436245}" type="pres">
      <dgm:prSet presAssocID="{9142AD21-B8D8-4F0B-952A-2D563BBE0DBC}" presName="rect1" presStyleLbl="trAlignAcc1" presStyleIdx="3" presStyleCnt="4">
        <dgm:presLayoutVars>
          <dgm:bulletEnabled val="1"/>
        </dgm:presLayoutVars>
      </dgm:prSet>
      <dgm:spPr/>
      <dgm:t>
        <a:bodyPr/>
        <a:lstStyle/>
        <a:p>
          <a:endParaRPr lang="en-US"/>
        </a:p>
      </dgm:t>
    </dgm:pt>
    <dgm:pt modelId="{79BA84F6-62FB-482C-9DC3-6C09EA090908}" type="pres">
      <dgm:prSet presAssocID="{9142AD21-B8D8-4F0B-952A-2D563BBE0DBC}" presName="rect2" presStyleLbl="fgImgPlace1" presStyleIdx="3" presStyleCnt="4"/>
      <dgm:spPr>
        <a:noFill/>
        <a:ln>
          <a:noFill/>
        </a:ln>
      </dgm:spPr>
      <dgm:t>
        <a:bodyPr/>
        <a:lstStyle/>
        <a:p>
          <a:endParaRPr lang="en-US"/>
        </a:p>
      </dgm:t>
    </dgm:pt>
  </dgm:ptLst>
  <dgm:cxnLst>
    <dgm:cxn modelId="{DE3E0D17-F330-46D4-97F6-8558A91E7F02}" srcId="{D034AA62-2F6B-4FE9-893E-DDB6B584CA58}" destId="{D837FAA1-7A34-45D3-B98D-6F6D789F83C7}" srcOrd="0" destOrd="0" parTransId="{AF3D44CB-ADAA-428C-AF74-AA477E7648B9}" sibTransId="{1D1F98D2-2517-48D3-B196-A2993FD320A7}"/>
    <dgm:cxn modelId="{E8DB7744-D71C-4D97-B139-942EF29713ED}" type="presOf" srcId="{D837FAA1-7A34-45D3-B98D-6F6D789F83C7}" destId="{231C830E-0153-4BCE-8C0C-187507A7EDB5}" srcOrd="0" destOrd="0" presId="urn:microsoft.com/office/officeart/2008/layout/PictureStrips"/>
    <dgm:cxn modelId="{F44C4DFE-C377-4689-BEDE-CCC992BB8C33}" type="presOf" srcId="{70A0C5C0-F04F-43F9-BAEF-0D17769F52E0}" destId="{C3965928-C9E7-4877-B78B-63417FE0FBCB}" srcOrd="0" destOrd="0" presId="urn:microsoft.com/office/officeart/2008/layout/PictureStrips"/>
    <dgm:cxn modelId="{2E17DF0A-A175-4530-964A-B21089710DD9}" srcId="{D034AA62-2F6B-4FE9-893E-DDB6B584CA58}" destId="{9142AD21-B8D8-4F0B-952A-2D563BBE0DBC}" srcOrd="3" destOrd="0" parTransId="{211B8269-CA05-4EB4-9FA7-FD578AEC749D}" sibTransId="{87C21CE7-6CF5-4EB5-960E-C95529D04EA4}"/>
    <dgm:cxn modelId="{68E7FA8D-83CD-47BC-BECF-DE64D0D1F6F8}" srcId="{D034AA62-2F6B-4FE9-893E-DDB6B584CA58}" destId="{668CD942-946E-4C61-AD09-0E93DD8EADF6}" srcOrd="1" destOrd="0" parTransId="{BAC0ECB3-FD7B-44A3-A048-7A5130DC7C3B}" sibTransId="{D1931F37-56F3-4E47-84E4-2C34DBC1F80B}"/>
    <dgm:cxn modelId="{D4345315-3000-48D2-B0FE-327C69970A27}" srcId="{D034AA62-2F6B-4FE9-893E-DDB6B584CA58}" destId="{70A0C5C0-F04F-43F9-BAEF-0D17769F52E0}" srcOrd="2" destOrd="0" parTransId="{BEE5DE38-6D86-4B07-A321-C480518BCE03}" sibTransId="{A8B30BD2-0F4B-4B4E-8E1B-B1C497E72ED3}"/>
    <dgm:cxn modelId="{F8AAC2A8-0183-4B69-854E-21351F24B2BE}" type="presOf" srcId="{D034AA62-2F6B-4FE9-893E-DDB6B584CA58}" destId="{4F997E85-23A8-4757-9029-53F8639F8855}" srcOrd="0" destOrd="0" presId="urn:microsoft.com/office/officeart/2008/layout/PictureStrips"/>
    <dgm:cxn modelId="{00052940-07BE-41B4-B18F-C4FDD461F8A1}" type="presOf" srcId="{668CD942-946E-4C61-AD09-0E93DD8EADF6}" destId="{0DFCB66D-E986-4C9E-88C8-5818D174F902}" srcOrd="0" destOrd="0" presId="urn:microsoft.com/office/officeart/2008/layout/PictureStrips"/>
    <dgm:cxn modelId="{DA8A517B-EB0B-4DD3-A503-3C7FBF484CAA}" type="presOf" srcId="{9142AD21-B8D8-4F0B-952A-2D563BBE0DBC}" destId="{0B824F9C-3CB3-4E13-8289-79970A436245}" srcOrd="0" destOrd="0" presId="urn:microsoft.com/office/officeart/2008/layout/PictureStrips"/>
    <dgm:cxn modelId="{A939CDBE-471F-48CB-B3DE-E1934E2157D9}" type="presParOf" srcId="{4F997E85-23A8-4757-9029-53F8639F8855}" destId="{4AD4CB2E-9752-46C7-A332-5495793BB6CB}" srcOrd="0" destOrd="0" presId="urn:microsoft.com/office/officeart/2008/layout/PictureStrips"/>
    <dgm:cxn modelId="{2584049B-4556-47A2-952C-E46C4D1320E0}" type="presParOf" srcId="{4AD4CB2E-9752-46C7-A332-5495793BB6CB}" destId="{231C830E-0153-4BCE-8C0C-187507A7EDB5}" srcOrd="0" destOrd="0" presId="urn:microsoft.com/office/officeart/2008/layout/PictureStrips"/>
    <dgm:cxn modelId="{1AC1C1A5-20A7-44F5-BB51-358359ED1535}" type="presParOf" srcId="{4AD4CB2E-9752-46C7-A332-5495793BB6CB}" destId="{007CBBCB-993B-4859-A144-23931149BC7E}" srcOrd="1" destOrd="0" presId="urn:microsoft.com/office/officeart/2008/layout/PictureStrips"/>
    <dgm:cxn modelId="{C7ABE842-F7C1-4BCA-A678-48AF82939B59}" type="presParOf" srcId="{4F997E85-23A8-4757-9029-53F8639F8855}" destId="{4173F109-C151-466B-8CDD-A4447F95B2FE}" srcOrd="1" destOrd="0" presId="urn:microsoft.com/office/officeart/2008/layout/PictureStrips"/>
    <dgm:cxn modelId="{4FE02B76-491E-4B81-A801-0A1951A8189A}" type="presParOf" srcId="{4F997E85-23A8-4757-9029-53F8639F8855}" destId="{AAFC3185-AD19-45BA-BF5C-02949AC2C98C}" srcOrd="2" destOrd="0" presId="urn:microsoft.com/office/officeart/2008/layout/PictureStrips"/>
    <dgm:cxn modelId="{31C2729B-89DE-44E8-B151-06A1A44ABBDD}" type="presParOf" srcId="{AAFC3185-AD19-45BA-BF5C-02949AC2C98C}" destId="{0DFCB66D-E986-4C9E-88C8-5818D174F902}" srcOrd="0" destOrd="0" presId="urn:microsoft.com/office/officeart/2008/layout/PictureStrips"/>
    <dgm:cxn modelId="{1B5CB42C-9F28-4CE9-B9CE-AFB540F00CFD}" type="presParOf" srcId="{AAFC3185-AD19-45BA-BF5C-02949AC2C98C}" destId="{4AC7385F-FB62-44CD-A678-F57FDE0C9E19}" srcOrd="1" destOrd="0" presId="urn:microsoft.com/office/officeart/2008/layout/PictureStrips"/>
    <dgm:cxn modelId="{FDE13B4E-9C35-4AC7-87DE-F92A00B2B118}" type="presParOf" srcId="{4F997E85-23A8-4757-9029-53F8639F8855}" destId="{B9A7E879-A0A6-4DF6-8310-89E282752D41}" srcOrd="3" destOrd="0" presId="urn:microsoft.com/office/officeart/2008/layout/PictureStrips"/>
    <dgm:cxn modelId="{C1B89743-19F8-4E86-B190-F7C63136B414}" type="presParOf" srcId="{4F997E85-23A8-4757-9029-53F8639F8855}" destId="{CF2ECA61-C848-4D59-95E3-59E6F0878A2B}" srcOrd="4" destOrd="0" presId="urn:microsoft.com/office/officeart/2008/layout/PictureStrips"/>
    <dgm:cxn modelId="{776219A9-00AB-45BC-A973-5716A1D46E76}" type="presParOf" srcId="{CF2ECA61-C848-4D59-95E3-59E6F0878A2B}" destId="{C3965928-C9E7-4877-B78B-63417FE0FBCB}" srcOrd="0" destOrd="0" presId="urn:microsoft.com/office/officeart/2008/layout/PictureStrips"/>
    <dgm:cxn modelId="{A6D99818-14A1-4E55-A658-7A6D6B36A8A5}" type="presParOf" srcId="{CF2ECA61-C848-4D59-95E3-59E6F0878A2B}" destId="{2017B8B0-2656-49E3-809D-8AA59F94E268}" srcOrd="1" destOrd="0" presId="urn:microsoft.com/office/officeart/2008/layout/PictureStrips"/>
    <dgm:cxn modelId="{41A6A7D2-CE7B-47B6-8C26-334813E9B74C}" type="presParOf" srcId="{4F997E85-23A8-4757-9029-53F8639F8855}" destId="{6EB06B29-ECD3-4A1C-897B-2B4DFC9A6344}" srcOrd="5" destOrd="0" presId="urn:microsoft.com/office/officeart/2008/layout/PictureStrips"/>
    <dgm:cxn modelId="{0BE18503-2D03-4AE0-9A8D-867FEC269CF2}" type="presParOf" srcId="{4F997E85-23A8-4757-9029-53F8639F8855}" destId="{1AB19E86-1BD5-4048-BE7F-3157E062C570}" srcOrd="6" destOrd="0" presId="urn:microsoft.com/office/officeart/2008/layout/PictureStrips"/>
    <dgm:cxn modelId="{5DFE5AC9-AE9E-4726-8464-2A705AF91BEC}" type="presParOf" srcId="{1AB19E86-1BD5-4048-BE7F-3157E062C570}" destId="{0B824F9C-3CB3-4E13-8289-79970A436245}" srcOrd="0" destOrd="0" presId="urn:microsoft.com/office/officeart/2008/layout/PictureStrips"/>
    <dgm:cxn modelId="{85CF0B18-0742-4B32-AECB-7DF3012CB324}" type="presParOf" srcId="{1AB19E86-1BD5-4048-BE7F-3157E062C570}" destId="{79BA84F6-62FB-482C-9DC3-6C09EA090908}"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34AA62-2F6B-4FE9-893E-DDB6B584CA58}"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D837FAA1-7A34-45D3-B98D-6F6D789F83C7}">
      <dgm:prSet phldrT="[Text]"/>
      <dgm:spPr/>
      <dgm:t>
        <a:bodyPr/>
        <a:lstStyle/>
        <a:p>
          <a:r>
            <a:rPr lang="en-US" dirty="0" smtClean="0"/>
            <a:t>Simple Multiplication</a:t>
          </a:r>
          <a:endParaRPr lang="en-US" dirty="0"/>
        </a:p>
      </dgm:t>
    </dgm:pt>
    <dgm:pt modelId="{AF3D44CB-ADAA-428C-AF74-AA477E7648B9}" type="parTrans" cxnId="{DE3E0D17-F330-46D4-97F6-8558A91E7F02}">
      <dgm:prSet/>
      <dgm:spPr/>
      <dgm:t>
        <a:bodyPr/>
        <a:lstStyle/>
        <a:p>
          <a:endParaRPr lang="en-US"/>
        </a:p>
      </dgm:t>
    </dgm:pt>
    <dgm:pt modelId="{1D1F98D2-2517-48D3-B196-A2993FD320A7}" type="sibTrans" cxnId="{DE3E0D17-F330-46D4-97F6-8558A91E7F02}">
      <dgm:prSet/>
      <dgm:spPr/>
      <dgm:t>
        <a:bodyPr/>
        <a:lstStyle/>
        <a:p>
          <a:endParaRPr lang="en-US"/>
        </a:p>
      </dgm:t>
    </dgm:pt>
    <dgm:pt modelId="{668CD942-946E-4C61-AD09-0E93DD8EADF6}">
      <dgm:prSet phldrT="[Text]"/>
      <dgm:spPr>
        <a:ln>
          <a:noFill/>
        </a:ln>
      </dgm:spPr>
      <dgm:t>
        <a:bodyPr/>
        <a:lstStyle/>
        <a:p>
          <a:endParaRPr lang="en-US" dirty="0"/>
        </a:p>
      </dgm:t>
    </dgm:pt>
    <dgm:pt modelId="{BAC0ECB3-FD7B-44A3-A048-7A5130DC7C3B}" type="parTrans" cxnId="{68E7FA8D-83CD-47BC-BECF-DE64D0D1F6F8}">
      <dgm:prSet/>
      <dgm:spPr/>
      <dgm:t>
        <a:bodyPr/>
        <a:lstStyle/>
        <a:p>
          <a:endParaRPr lang="en-US"/>
        </a:p>
      </dgm:t>
    </dgm:pt>
    <dgm:pt modelId="{D1931F37-56F3-4E47-84E4-2C34DBC1F80B}" type="sibTrans" cxnId="{68E7FA8D-83CD-47BC-BECF-DE64D0D1F6F8}">
      <dgm:prSet/>
      <dgm:spPr/>
      <dgm:t>
        <a:bodyPr/>
        <a:lstStyle/>
        <a:p>
          <a:endParaRPr lang="en-US"/>
        </a:p>
      </dgm:t>
    </dgm:pt>
    <dgm:pt modelId="{70A0C5C0-F04F-43F9-BAEF-0D17769F52E0}">
      <dgm:prSet phldrT="[Text]"/>
      <dgm:spPr>
        <a:ln>
          <a:noFill/>
        </a:ln>
      </dgm:spPr>
      <dgm:t>
        <a:bodyPr/>
        <a:lstStyle/>
        <a:p>
          <a:endParaRPr lang="en-US" dirty="0"/>
        </a:p>
      </dgm:t>
    </dgm:pt>
    <dgm:pt modelId="{BEE5DE38-6D86-4B07-A321-C480518BCE03}" type="parTrans" cxnId="{D4345315-3000-48D2-B0FE-327C69970A27}">
      <dgm:prSet/>
      <dgm:spPr/>
      <dgm:t>
        <a:bodyPr/>
        <a:lstStyle/>
        <a:p>
          <a:endParaRPr lang="en-US"/>
        </a:p>
      </dgm:t>
    </dgm:pt>
    <dgm:pt modelId="{A8B30BD2-0F4B-4B4E-8E1B-B1C497E72ED3}" type="sibTrans" cxnId="{D4345315-3000-48D2-B0FE-327C69970A27}">
      <dgm:prSet/>
      <dgm:spPr/>
      <dgm:t>
        <a:bodyPr/>
        <a:lstStyle/>
        <a:p>
          <a:endParaRPr lang="en-US"/>
        </a:p>
      </dgm:t>
    </dgm:pt>
    <dgm:pt modelId="{9142AD21-B8D8-4F0B-952A-2D563BBE0DBC}">
      <dgm:prSet phldrT="[Text]"/>
      <dgm:spPr>
        <a:ln>
          <a:noFill/>
        </a:ln>
      </dgm:spPr>
      <dgm:t>
        <a:bodyPr/>
        <a:lstStyle/>
        <a:p>
          <a:endParaRPr lang="en-US" dirty="0"/>
        </a:p>
      </dgm:t>
    </dgm:pt>
    <dgm:pt modelId="{211B8269-CA05-4EB4-9FA7-FD578AEC749D}" type="parTrans" cxnId="{2E17DF0A-A175-4530-964A-B21089710DD9}">
      <dgm:prSet/>
      <dgm:spPr/>
      <dgm:t>
        <a:bodyPr/>
        <a:lstStyle/>
        <a:p>
          <a:endParaRPr lang="en-US"/>
        </a:p>
      </dgm:t>
    </dgm:pt>
    <dgm:pt modelId="{87C21CE7-6CF5-4EB5-960E-C95529D04EA4}" type="sibTrans" cxnId="{2E17DF0A-A175-4530-964A-B21089710DD9}">
      <dgm:prSet/>
      <dgm:spPr/>
      <dgm:t>
        <a:bodyPr/>
        <a:lstStyle/>
        <a:p>
          <a:endParaRPr lang="en-US"/>
        </a:p>
      </dgm:t>
    </dgm:pt>
    <dgm:pt modelId="{4F997E85-23A8-4757-9029-53F8639F8855}" type="pres">
      <dgm:prSet presAssocID="{D034AA62-2F6B-4FE9-893E-DDB6B584CA58}" presName="Name0" presStyleCnt="0">
        <dgm:presLayoutVars>
          <dgm:dir/>
          <dgm:resizeHandles val="exact"/>
        </dgm:presLayoutVars>
      </dgm:prSet>
      <dgm:spPr/>
      <dgm:t>
        <a:bodyPr/>
        <a:lstStyle/>
        <a:p>
          <a:endParaRPr lang="en-US"/>
        </a:p>
      </dgm:t>
    </dgm:pt>
    <dgm:pt modelId="{4AD4CB2E-9752-46C7-A332-5495793BB6CB}" type="pres">
      <dgm:prSet presAssocID="{D837FAA1-7A34-45D3-B98D-6F6D789F83C7}" presName="composite" presStyleCnt="0"/>
      <dgm:spPr/>
    </dgm:pt>
    <dgm:pt modelId="{231C830E-0153-4BCE-8C0C-187507A7EDB5}" type="pres">
      <dgm:prSet presAssocID="{D837FAA1-7A34-45D3-B98D-6F6D789F83C7}" presName="rect1" presStyleLbl="trAlignAcc1" presStyleIdx="0" presStyleCnt="4">
        <dgm:presLayoutVars>
          <dgm:bulletEnabled val="1"/>
        </dgm:presLayoutVars>
      </dgm:prSet>
      <dgm:spPr/>
      <dgm:t>
        <a:bodyPr/>
        <a:lstStyle/>
        <a:p>
          <a:endParaRPr lang="en-US"/>
        </a:p>
      </dgm:t>
    </dgm:pt>
    <dgm:pt modelId="{007CBBCB-993B-4859-A144-23931149BC7E}" type="pres">
      <dgm:prSet presAssocID="{D837FAA1-7A34-45D3-B98D-6F6D789F83C7}" presName="rect2"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a:noFill/>
        </a:ln>
      </dgm:spPr>
      <dgm:t>
        <a:bodyPr/>
        <a:lstStyle/>
        <a:p>
          <a:endParaRPr lang="en-US"/>
        </a:p>
      </dgm:t>
    </dgm:pt>
    <dgm:pt modelId="{4173F109-C151-466B-8CDD-A4447F95B2FE}" type="pres">
      <dgm:prSet presAssocID="{1D1F98D2-2517-48D3-B196-A2993FD320A7}" presName="sibTrans" presStyleCnt="0"/>
      <dgm:spPr/>
    </dgm:pt>
    <dgm:pt modelId="{AAFC3185-AD19-45BA-BF5C-02949AC2C98C}" type="pres">
      <dgm:prSet presAssocID="{668CD942-946E-4C61-AD09-0E93DD8EADF6}" presName="composite" presStyleCnt="0"/>
      <dgm:spPr/>
    </dgm:pt>
    <dgm:pt modelId="{0DFCB66D-E986-4C9E-88C8-5818D174F902}" type="pres">
      <dgm:prSet presAssocID="{668CD942-946E-4C61-AD09-0E93DD8EADF6}" presName="rect1" presStyleLbl="trAlignAcc1" presStyleIdx="1" presStyleCnt="4">
        <dgm:presLayoutVars>
          <dgm:bulletEnabled val="1"/>
        </dgm:presLayoutVars>
      </dgm:prSet>
      <dgm:spPr/>
      <dgm:t>
        <a:bodyPr/>
        <a:lstStyle/>
        <a:p>
          <a:endParaRPr lang="en-US"/>
        </a:p>
      </dgm:t>
    </dgm:pt>
    <dgm:pt modelId="{4AC7385F-FB62-44CD-A678-F57FDE0C9E19}" type="pres">
      <dgm:prSet presAssocID="{668CD942-946E-4C61-AD09-0E93DD8EADF6}" presName="rect2" presStyleLbl="fgImgPlace1" presStyleIdx="1" presStyleCnt="4" custLinFactNeighborX="8053"/>
      <dgm:spPr>
        <a:noFill/>
        <a:ln>
          <a:noFill/>
        </a:ln>
      </dgm:spPr>
      <dgm:t>
        <a:bodyPr/>
        <a:lstStyle/>
        <a:p>
          <a:endParaRPr lang="en-US"/>
        </a:p>
      </dgm:t>
    </dgm:pt>
    <dgm:pt modelId="{B9A7E879-A0A6-4DF6-8310-89E282752D41}" type="pres">
      <dgm:prSet presAssocID="{D1931F37-56F3-4E47-84E4-2C34DBC1F80B}" presName="sibTrans" presStyleCnt="0"/>
      <dgm:spPr/>
    </dgm:pt>
    <dgm:pt modelId="{CF2ECA61-C848-4D59-95E3-59E6F0878A2B}" type="pres">
      <dgm:prSet presAssocID="{70A0C5C0-F04F-43F9-BAEF-0D17769F52E0}" presName="composite" presStyleCnt="0"/>
      <dgm:spPr/>
    </dgm:pt>
    <dgm:pt modelId="{C3965928-C9E7-4877-B78B-63417FE0FBCB}" type="pres">
      <dgm:prSet presAssocID="{70A0C5C0-F04F-43F9-BAEF-0D17769F52E0}" presName="rect1" presStyleLbl="trAlignAcc1" presStyleIdx="2" presStyleCnt="4">
        <dgm:presLayoutVars>
          <dgm:bulletEnabled val="1"/>
        </dgm:presLayoutVars>
      </dgm:prSet>
      <dgm:spPr/>
      <dgm:t>
        <a:bodyPr/>
        <a:lstStyle/>
        <a:p>
          <a:endParaRPr lang="en-US"/>
        </a:p>
      </dgm:t>
    </dgm:pt>
    <dgm:pt modelId="{2017B8B0-2656-49E3-809D-8AA59F94E268}" type="pres">
      <dgm:prSet presAssocID="{70A0C5C0-F04F-43F9-BAEF-0D17769F52E0}" presName="rect2" presStyleLbl="fgImgPlace1" presStyleIdx="2" presStyleCnt="4"/>
      <dgm:spPr>
        <a:noFill/>
        <a:ln>
          <a:noFill/>
        </a:ln>
      </dgm:spPr>
      <dgm:t>
        <a:bodyPr/>
        <a:lstStyle/>
        <a:p>
          <a:endParaRPr lang="en-US"/>
        </a:p>
      </dgm:t>
    </dgm:pt>
    <dgm:pt modelId="{6EB06B29-ECD3-4A1C-897B-2B4DFC9A6344}" type="pres">
      <dgm:prSet presAssocID="{A8B30BD2-0F4B-4B4E-8E1B-B1C497E72ED3}" presName="sibTrans" presStyleCnt="0"/>
      <dgm:spPr/>
    </dgm:pt>
    <dgm:pt modelId="{1AB19E86-1BD5-4048-BE7F-3157E062C570}" type="pres">
      <dgm:prSet presAssocID="{9142AD21-B8D8-4F0B-952A-2D563BBE0DBC}" presName="composite" presStyleCnt="0"/>
      <dgm:spPr/>
    </dgm:pt>
    <dgm:pt modelId="{0B824F9C-3CB3-4E13-8289-79970A436245}" type="pres">
      <dgm:prSet presAssocID="{9142AD21-B8D8-4F0B-952A-2D563BBE0DBC}" presName="rect1" presStyleLbl="trAlignAcc1" presStyleIdx="3" presStyleCnt="4">
        <dgm:presLayoutVars>
          <dgm:bulletEnabled val="1"/>
        </dgm:presLayoutVars>
      </dgm:prSet>
      <dgm:spPr/>
      <dgm:t>
        <a:bodyPr/>
        <a:lstStyle/>
        <a:p>
          <a:endParaRPr lang="en-US"/>
        </a:p>
      </dgm:t>
    </dgm:pt>
    <dgm:pt modelId="{79BA84F6-62FB-482C-9DC3-6C09EA090908}" type="pres">
      <dgm:prSet presAssocID="{9142AD21-B8D8-4F0B-952A-2D563BBE0DBC}" presName="rect2" presStyleLbl="fgImgPlace1" presStyleIdx="3" presStyleCnt="4"/>
      <dgm:spPr>
        <a:noFill/>
        <a:ln>
          <a:noFill/>
        </a:ln>
      </dgm:spPr>
      <dgm:t>
        <a:bodyPr/>
        <a:lstStyle/>
        <a:p>
          <a:endParaRPr lang="en-US"/>
        </a:p>
      </dgm:t>
    </dgm:pt>
  </dgm:ptLst>
  <dgm:cxnLst>
    <dgm:cxn modelId="{DE3E0D17-F330-46D4-97F6-8558A91E7F02}" srcId="{D034AA62-2F6B-4FE9-893E-DDB6B584CA58}" destId="{D837FAA1-7A34-45D3-B98D-6F6D789F83C7}" srcOrd="0" destOrd="0" parTransId="{AF3D44CB-ADAA-428C-AF74-AA477E7648B9}" sibTransId="{1D1F98D2-2517-48D3-B196-A2993FD320A7}"/>
    <dgm:cxn modelId="{E8DB7744-D71C-4D97-B139-942EF29713ED}" type="presOf" srcId="{D837FAA1-7A34-45D3-B98D-6F6D789F83C7}" destId="{231C830E-0153-4BCE-8C0C-187507A7EDB5}" srcOrd="0" destOrd="0" presId="urn:microsoft.com/office/officeart/2008/layout/PictureStrips"/>
    <dgm:cxn modelId="{F44C4DFE-C377-4689-BEDE-CCC992BB8C33}" type="presOf" srcId="{70A0C5C0-F04F-43F9-BAEF-0D17769F52E0}" destId="{C3965928-C9E7-4877-B78B-63417FE0FBCB}" srcOrd="0" destOrd="0" presId="urn:microsoft.com/office/officeart/2008/layout/PictureStrips"/>
    <dgm:cxn modelId="{2E17DF0A-A175-4530-964A-B21089710DD9}" srcId="{D034AA62-2F6B-4FE9-893E-DDB6B584CA58}" destId="{9142AD21-B8D8-4F0B-952A-2D563BBE0DBC}" srcOrd="3" destOrd="0" parTransId="{211B8269-CA05-4EB4-9FA7-FD578AEC749D}" sibTransId="{87C21CE7-6CF5-4EB5-960E-C95529D04EA4}"/>
    <dgm:cxn modelId="{68E7FA8D-83CD-47BC-BECF-DE64D0D1F6F8}" srcId="{D034AA62-2F6B-4FE9-893E-DDB6B584CA58}" destId="{668CD942-946E-4C61-AD09-0E93DD8EADF6}" srcOrd="1" destOrd="0" parTransId="{BAC0ECB3-FD7B-44A3-A048-7A5130DC7C3B}" sibTransId="{D1931F37-56F3-4E47-84E4-2C34DBC1F80B}"/>
    <dgm:cxn modelId="{D4345315-3000-48D2-B0FE-327C69970A27}" srcId="{D034AA62-2F6B-4FE9-893E-DDB6B584CA58}" destId="{70A0C5C0-F04F-43F9-BAEF-0D17769F52E0}" srcOrd="2" destOrd="0" parTransId="{BEE5DE38-6D86-4B07-A321-C480518BCE03}" sibTransId="{A8B30BD2-0F4B-4B4E-8E1B-B1C497E72ED3}"/>
    <dgm:cxn modelId="{F8AAC2A8-0183-4B69-854E-21351F24B2BE}" type="presOf" srcId="{D034AA62-2F6B-4FE9-893E-DDB6B584CA58}" destId="{4F997E85-23A8-4757-9029-53F8639F8855}" srcOrd="0" destOrd="0" presId="urn:microsoft.com/office/officeart/2008/layout/PictureStrips"/>
    <dgm:cxn modelId="{00052940-07BE-41B4-B18F-C4FDD461F8A1}" type="presOf" srcId="{668CD942-946E-4C61-AD09-0E93DD8EADF6}" destId="{0DFCB66D-E986-4C9E-88C8-5818D174F902}" srcOrd="0" destOrd="0" presId="urn:microsoft.com/office/officeart/2008/layout/PictureStrips"/>
    <dgm:cxn modelId="{DA8A517B-EB0B-4DD3-A503-3C7FBF484CAA}" type="presOf" srcId="{9142AD21-B8D8-4F0B-952A-2D563BBE0DBC}" destId="{0B824F9C-3CB3-4E13-8289-79970A436245}" srcOrd="0" destOrd="0" presId="urn:microsoft.com/office/officeart/2008/layout/PictureStrips"/>
    <dgm:cxn modelId="{A939CDBE-471F-48CB-B3DE-E1934E2157D9}" type="presParOf" srcId="{4F997E85-23A8-4757-9029-53F8639F8855}" destId="{4AD4CB2E-9752-46C7-A332-5495793BB6CB}" srcOrd="0" destOrd="0" presId="urn:microsoft.com/office/officeart/2008/layout/PictureStrips"/>
    <dgm:cxn modelId="{2584049B-4556-47A2-952C-E46C4D1320E0}" type="presParOf" srcId="{4AD4CB2E-9752-46C7-A332-5495793BB6CB}" destId="{231C830E-0153-4BCE-8C0C-187507A7EDB5}" srcOrd="0" destOrd="0" presId="urn:microsoft.com/office/officeart/2008/layout/PictureStrips"/>
    <dgm:cxn modelId="{1AC1C1A5-20A7-44F5-BB51-358359ED1535}" type="presParOf" srcId="{4AD4CB2E-9752-46C7-A332-5495793BB6CB}" destId="{007CBBCB-993B-4859-A144-23931149BC7E}" srcOrd="1" destOrd="0" presId="urn:microsoft.com/office/officeart/2008/layout/PictureStrips"/>
    <dgm:cxn modelId="{C7ABE842-F7C1-4BCA-A678-48AF82939B59}" type="presParOf" srcId="{4F997E85-23A8-4757-9029-53F8639F8855}" destId="{4173F109-C151-466B-8CDD-A4447F95B2FE}" srcOrd="1" destOrd="0" presId="urn:microsoft.com/office/officeart/2008/layout/PictureStrips"/>
    <dgm:cxn modelId="{4FE02B76-491E-4B81-A801-0A1951A8189A}" type="presParOf" srcId="{4F997E85-23A8-4757-9029-53F8639F8855}" destId="{AAFC3185-AD19-45BA-BF5C-02949AC2C98C}" srcOrd="2" destOrd="0" presId="urn:microsoft.com/office/officeart/2008/layout/PictureStrips"/>
    <dgm:cxn modelId="{31C2729B-89DE-44E8-B151-06A1A44ABBDD}" type="presParOf" srcId="{AAFC3185-AD19-45BA-BF5C-02949AC2C98C}" destId="{0DFCB66D-E986-4C9E-88C8-5818D174F902}" srcOrd="0" destOrd="0" presId="urn:microsoft.com/office/officeart/2008/layout/PictureStrips"/>
    <dgm:cxn modelId="{1B5CB42C-9F28-4CE9-B9CE-AFB540F00CFD}" type="presParOf" srcId="{AAFC3185-AD19-45BA-BF5C-02949AC2C98C}" destId="{4AC7385F-FB62-44CD-A678-F57FDE0C9E19}" srcOrd="1" destOrd="0" presId="urn:microsoft.com/office/officeart/2008/layout/PictureStrips"/>
    <dgm:cxn modelId="{FDE13B4E-9C35-4AC7-87DE-F92A00B2B118}" type="presParOf" srcId="{4F997E85-23A8-4757-9029-53F8639F8855}" destId="{B9A7E879-A0A6-4DF6-8310-89E282752D41}" srcOrd="3" destOrd="0" presId="urn:microsoft.com/office/officeart/2008/layout/PictureStrips"/>
    <dgm:cxn modelId="{C1B89743-19F8-4E86-B190-F7C63136B414}" type="presParOf" srcId="{4F997E85-23A8-4757-9029-53F8639F8855}" destId="{CF2ECA61-C848-4D59-95E3-59E6F0878A2B}" srcOrd="4" destOrd="0" presId="urn:microsoft.com/office/officeart/2008/layout/PictureStrips"/>
    <dgm:cxn modelId="{776219A9-00AB-45BC-A973-5716A1D46E76}" type="presParOf" srcId="{CF2ECA61-C848-4D59-95E3-59E6F0878A2B}" destId="{C3965928-C9E7-4877-B78B-63417FE0FBCB}" srcOrd="0" destOrd="0" presId="urn:microsoft.com/office/officeart/2008/layout/PictureStrips"/>
    <dgm:cxn modelId="{A6D99818-14A1-4E55-A658-7A6D6B36A8A5}" type="presParOf" srcId="{CF2ECA61-C848-4D59-95E3-59E6F0878A2B}" destId="{2017B8B0-2656-49E3-809D-8AA59F94E268}" srcOrd="1" destOrd="0" presId="urn:microsoft.com/office/officeart/2008/layout/PictureStrips"/>
    <dgm:cxn modelId="{41A6A7D2-CE7B-47B6-8C26-334813E9B74C}" type="presParOf" srcId="{4F997E85-23A8-4757-9029-53F8639F8855}" destId="{6EB06B29-ECD3-4A1C-897B-2B4DFC9A6344}" srcOrd="5" destOrd="0" presId="urn:microsoft.com/office/officeart/2008/layout/PictureStrips"/>
    <dgm:cxn modelId="{0BE18503-2D03-4AE0-9A8D-867FEC269CF2}" type="presParOf" srcId="{4F997E85-23A8-4757-9029-53F8639F8855}" destId="{1AB19E86-1BD5-4048-BE7F-3157E062C570}" srcOrd="6" destOrd="0" presId="urn:microsoft.com/office/officeart/2008/layout/PictureStrips"/>
    <dgm:cxn modelId="{5DFE5AC9-AE9E-4726-8464-2A705AF91BEC}" type="presParOf" srcId="{1AB19E86-1BD5-4048-BE7F-3157E062C570}" destId="{0B824F9C-3CB3-4E13-8289-79970A436245}" srcOrd="0" destOrd="0" presId="urn:microsoft.com/office/officeart/2008/layout/PictureStrips"/>
    <dgm:cxn modelId="{85CF0B18-0742-4B32-AECB-7DF3012CB324}" type="presParOf" srcId="{1AB19E86-1BD5-4048-BE7F-3157E062C570}" destId="{79BA84F6-62FB-482C-9DC3-6C09EA090908}"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34AA62-2F6B-4FE9-893E-DDB6B584CA58}"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D837FAA1-7A34-45D3-B98D-6F6D789F83C7}">
      <dgm:prSet phldrT="[Text]"/>
      <dgm:spPr/>
      <dgm:t>
        <a:bodyPr/>
        <a:lstStyle/>
        <a:p>
          <a:r>
            <a:rPr lang="en-US" dirty="0" smtClean="0"/>
            <a:t>Simple Multiplication</a:t>
          </a:r>
          <a:endParaRPr lang="en-US" dirty="0"/>
        </a:p>
      </dgm:t>
    </dgm:pt>
    <dgm:pt modelId="{AF3D44CB-ADAA-428C-AF74-AA477E7648B9}" type="parTrans" cxnId="{DE3E0D17-F330-46D4-97F6-8558A91E7F02}">
      <dgm:prSet/>
      <dgm:spPr/>
      <dgm:t>
        <a:bodyPr/>
        <a:lstStyle/>
        <a:p>
          <a:endParaRPr lang="en-US"/>
        </a:p>
      </dgm:t>
    </dgm:pt>
    <dgm:pt modelId="{1D1F98D2-2517-48D3-B196-A2993FD320A7}" type="sibTrans" cxnId="{DE3E0D17-F330-46D4-97F6-8558A91E7F02}">
      <dgm:prSet/>
      <dgm:spPr/>
      <dgm:t>
        <a:bodyPr/>
        <a:lstStyle/>
        <a:p>
          <a:endParaRPr lang="en-US"/>
        </a:p>
      </dgm:t>
    </dgm:pt>
    <dgm:pt modelId="{668CD942-946E-4C61-AD09-0E93DD8EADF6}">
      <dgm:prSet phldrT="[Text]"/>
      <dgm:spPr/>
      <dgm:t>
        <a:bodyPr/>
        <a:lstStyle/>
        <a:p>
          <a:r>
            <a:rPr lang="en-US" dirty="0" smtClean="0"/>
            <a:t>Adjust for older DHS datasets</a:t>
          </a:r>
          <a:endParaRPr lang="en-US" dirty="0"/>
        </a:p>
      </dgm:t>
    </dgm:pt>
    <dgm:pt modelId="{BAC0ECB3-FD7B-44A3-A048-7A5130DC7C3B}" type="parTrans" cxnId="{68E7FA8D-83CD-47BC-BECF-DE64D0D1F6F8}">
      <dgm:prSet/>
      <dgm:spPr/>
      <dgm:t>
        <a:bodyPr/>
        <a:lstStyle/>
        <a:p>
          <a:endParaRPr lang="en-US"/>
        </a:p>
      </dgm:t>
    </dgm:pt>
    <dgm:pt modelId="{D1931F37-56F3-4E47-84E4-2C34DBC1F80B}" type="sibTrans" cxnId="{68E7FA8D-83CD-47BC-BECF-DE64D0D1F6F8}">
      <dgm:prSet/>
      <dgm:spPr/>
      <dgm:t>
        <a:bodyPr/>
        <a:lstStyle/>
        <a:p>
          <a:endParaRPr lang="en-US"/>
        </a:p>
      </dgm:t>
    </dgm:pt>
    <dgm:pt modelId="{9142AD21-B8D8-4F0B-952A-2D563BBE0DBC}">
      <dgm:prSet phldrT="[Text]"/>
      <dgm:spPr>
        <a:ln>
          <a:noFill/>
        </a:ln>
      </dgm:spPr>
      <dgm:t>
        <a:bodyPr/>
        <a:lstStyle/>
        <a:p>
          <a:endParaRPr lang="en-US" dirty="0"/>
        </a:p>
      </dgm:t>
    </dgm:pt>
    <dgm:pt modelId="{87C21CE7-6CF5-4EB5-960E-C95529D04EA4}" type="sibTrans" cxnId="{2E17DF0A-A175-4530-964A-B21089710DD9}">
      <dgm:prSet/>
      <dgm:spPr/>
      <dgm:t>
        <a:bodyPr/>
        <a:lstStyle/>
        <a:p>
          <a:endParaRPr lang="en-US"/>
        </a:p>
      </dgm:t>
    </dgm:pt>
    <dgm:pt modelId="{211B8269-CA05-4EB4-9FA7-FD578AEC749D}" type="parTrans" cxnId="{2E17DF0A-A175-4530-964A-B21089710DD9}">
      <dgm:prSet/>
      <dgm:spPr/>
      <dgm:t>
        <a:bodyPr/>
        <a:lstStyle/>
        <a:p>
          <a:endParaRPr lang="en-US"/>
        </a:p>
      </dgm:t>
    </dgm:pt>
    <dgm:pt modelId="{70A0C5C0-F04F-43F9-BAEF-0D17769F52E0}">
      <dgm:prSet phldrT="[Text]"/>
      <dgm:spPr>
        <a:ln>
          <a:noFill/>
        </a:ln>
      </dgm:spPr>
      <dgm:t>
        <a:bodyPr/>
        <a:lstStyle/>
        <a:p>
          <a:endParaRPr lang="en-US" dirty="0"/>
        </a:p>
      </dgm:t>
    </dgm:pt>
    <dgm:pt modelId="{A8B30BD2-0F4B-4B4E-8E1B-B1C497E72ED3}" type="sibTrans" cxnId="{D4345315-3000-48D2-B0FE-327C69970A27}">
      <dgm:prSet/>
      <dgm:spPr/>
      <dgm:t>
        <a:bodyPr/>
        <a:lstStyle/>
        <a:p>
          <a:endParaRPr lang="en-US"/>
        </a:p>
      </dgm:t>
    </dgm:pt>
    <dgm:pt modelId="{BEE5DE38-6D86-4B07-A321-C480518BCE03}" type="parTrans" cxnId="{D4345315-3000-48D2-B0FE-327C69970A27}">
      <dgm:prSet/>
      <dgm:spPr/>
      <dgm:t>
        <a:bodyPr/>
        <a:lstStyle/>
        <a:p>
          <a:endParaRPr lang="en-US"/>
        </a:p>
      </dgm:t>
    </dgm:pt>
    <dgm:pt modelId="{4F997E85-23A8-4757-9029-53F8639F8855}" type="pres">
      <dgm:prSet presAssocID="{D034AA62-2F6B-4FE9-893E-DDB6B584CA58}" presName="Name0" presStyleCnt="0">
        <dgm:presLayoutVars>
          <dgm:dir/>
          <dgm:resizeHandles val="exact"/>
        </dgm:presLayoutVars>
      </dgm:prSet>
      <dgm:spPr/>
      <dgm:t>
        <a:bodyPr/>
        <a:lstStyle/>
        <a:p>
          <a:endParaRPr lang="en-US"/>
        </a:p>
      </dgm:t>
    </dgm:pt>
    <dgm:pt modelId="{4AD4CB2E-9752-46C7-A332-5495793BB6CB}" type="pres">
      <dgm:prSet presAssocID="{D837FAA1-7A34-45D3-B98D-6F6D789F83C7}" presName="composite" presStyleCnt="0"/>
      <dgm:spPr/>
    </dgm:pt>
    <dgm:pt modelId="{231C830E-0153-4BCE-8C0C-187507A7EDB5}" type="pres">
      <dgm:prSet presAssocID="{D837FAA1-7A34-45D3-B98D-6F6D789F83C7}" presName="rect1" presStyleLbl="trAlignAcc1" presStyleIdx="0" presStyleCnt="4">
        <dgm:presLayoutVars>
          <dgm:bulletEnabled val="1"/>
        </dgm:presLayoutVars>
      </dgm:prSet>
      <dgm:spPr/>
      <dgm:t>
        <a:bodyPr/>
        <a:lstStyle/>
        <a:p>
          <a:endParaRPr lang="en-US"/>
        </a:p>
      </dgm:t>
    </dgm:pt>
    <dgm:pt modelId="{007CBBCB-993B-4859-A144-23931149BC7E}" type="pres">
      <dgm:prSet presAssocID="{D837FAA1-7A34-45D3-B98D-6F6D789F83C7}" presName="rect2"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a:noFill/>
        </a:ln>
      </dgm:spPr>
      <dgm:t>
        <a:bodyPr/>
        <a:lstStyle/>
        <a:p>
          <a:endParaRPr lang="en-US"/>
        </a:p>
      </dgm:t>
    </dgm:pt>
    <dgm:pt modelId="{4173F109-C151-466B-8CDD-A4447F95B2FE}" type="pres">
      <dgm:prSet presAssocID="{1D1F98D2-2517-48D3-B196-A2993FD320A7}" presName="sibTrans" presStyleCnt="0"/>
      <dgm:spPr/>
    </dgm:pt>
    <dgm:pt modelId="{AAFC3185-AD19-45BA-BF5C-02949AC2C98C}" type="pres">
      <dgm:prSet presAssocID="{668CD942-946E-4C61-AD09-0E93DD8EADF6}" presName="composite" presStyleCnt="0"/>
      <dgm:spPr/>
    </dgm:pt>
    <dgm:pt modelId="{0DFCB66D-E986-4C9E-88C8-5818D174F902}" type="pres">
      <dgm:prSet presAssocID="{668CD942-946E-4C61-AD09-0E93DD8EADF6}" presName="rect1" presStyleLbl="trAlignAcc1" presStyleIdx="1" presStyleCnt="4">
        <dgm:presLayoutVars>
          <dgm:bulletEnabled val="1"/>
        </dgm:presLayoutVars>
      </dgm:prSet>
      <dgm:spPr/>
      <dgm:t>
        <a:bodyPr/>
        <a:lstStyle/>
        <a:p>
          <a:endParaRPr lang="en-US"/>
        </a:p>
      </dgm:t>
    </dgm:pt>
    <dgm:pt modelId="{4AC7385F-FB62-44CD-A678-F57FDE0C9E19}" type="pres">
      <dgm:prSet presAssocID="{668CD942-946E-4C61-AD09-0E93DD8EADF6}" presName="rect2" presStyleLbl="fgImgPlace1" presStyleIdx="1" presStyleCnt="4" custLinFactNeighborX="8053"/>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3355" t="14430" r="-3355" b="14430"/>
          </a:stretch>
        </a:blipFill>
        <a:ln>
          <a:noFill/>
        </a:ln>
      </dgm:spPr>
      <dgm:t>
        <a:bodyPr/>
        <a:lstStyle/>
        <a:p>
          <a:endParaRPr lang="en-US"/>
        </a:p>
      </dgm:t>
    </dgm:pt>
    <dgm:pt modelId="{B9A7E879-A0A6-4DF6-8310-89E282752D41}" type="pres">
      <dgm:prSet presAssocID="{D1931F37-56F3-4E47-84E4-2C34DBC1F80B}" presName="sibTrans" presStyleCnt="0"/>
      <dgm:spPr/>
    </dgm:pt>
    <dgm:pt modelId="{CF2ECA61-C848-4D59-95E3-59E6F0878A2B}" type="pres">
      <dgm:prSet presAssocID="{70A0C5C0-F04F-43F9-BAEF-0D17769F52E0}" presName="composite" presStyleCnt="0"/>
      <dgm:spPr/>
    </dgm:pt>
    <dgm:pt modelId="{C3965928-C9E7-4877-B78B-63417FE0FBCB}" type="pres">
      <dgm:prSet presAssocID="{70A0C5C0-F04F-43F9-BAEF-0D17769F52E0}" presName="rect1" presStyleLbl="trAlignAcc1" presStyleIdx="2" presStyleCnt="4">
        <dgm:presLayoutVars>
          <dgm:bulletEnabled val="1"/>
        </dgm:presLayoutVars>
      </dgm:prSet>
      <dgm:spPr/>
      <dgm:t>
        <a:bodyPr/>
        <a:lstStyle/>
        <a:p>
          <a:endParaRPr lang="en-US"/>
        </a:p>
      </dgm:t>
    </dgm:pt>
    <dgm:pt modelId="{2017B8B0-2656-49E3-809D-8AA59F94E268}" type="pres">
      <dgm:prSet presAssocID="{70A0C5C0-F04F-43F9-BAEF-0D17769F52E0}" presName="rect2" presStyleLbl="fgImgPlace1" presStyleIdx="2" presStyleCnt="4"/>
      <dgm:spPr>
        <a:noFill/>
        <a:ln>
          <a:noFill/>
        </a:ln>
      </dgm:spPr>
      <dgm:t>
        <a:bodyPr/>
        <a:lstStyle/>
        <a:p>
          <a:endParaRPr lang="en-US"/>
        </a:p>
      </dgm:t>
    </dgm:pt>
    <dgm:pt modelId="{6EB06B29-ECD3-4A1C-897B-2B4DFC9A6344}" type="pres">
      <dgm:prSet presAssocID="{A8B30BD2-0F4B-4B4E-8E1B-B1C497E72ED3}" presName="sibTrans" presStyleCnt="0"/>
      <dgm:spPr/>
    </dgm:pt>
    <dgm:pt modelId="{1AB19E86-1BD5-4048-BE7F-3157E062C570}" type="pres">
      <dgm:prSet presAssocID="{9142AD21-B8D8-4F0B-952A-2D563BBE0DBC}" presName="composite" presStyleCnt="0"/>
      <dgm:spPr/>
    </dgm:pt>
    <dgm:pt modelId="{0B824F9C-3CB3-4E13-8289-79970A436245}" type="pres">
      <dgm:prSet presAssocID="{9142AD21-B8D8-4F0B-952A-2D563BBE0DBC}" presName="rect1" presStyleLbl="trAlignAcc1" presStyleIdx="3" presStyleCnt="4">
        <dgm:presLayoutVars>
          <dgm:bulletEnabled val="1"/>
        </dgm:presLayoutVars>
      </dgm:prSet>
      <dgm:spPr/>
      <dgm:t>
        <a:bodyPr/>
        <a:lstStyle/>
        <a:p>
          <a:endParaRPr lang="en-US"/>
        </a:p>
      </dgm:t>
    </dgm:pt>
    <dgm:pt modelId="{79BA84F6-62FB-482C-9DC3-6C09EA090908}" type="pres">
      <dgm:prSet presAssocID="{9142AD21-B8D8-4F0B-952A-2D563BBE0DBC}" presName="rect2" presStyleLbl="fgImgPlace1" presStyleIdx="3" presStyleCnt="4"/>
      <dgm:spPr>
        <a:noFill/>
        <a:ln>
          <a:noFill/>
        </a:ln>
      </dgm:spPr>
      <dgm:t>
        <a:bodyPr/>
        <a:lstStyle/>
        <a:p>
          <a:endParaRPr lang="en-US"/>
        </a:p>
      </dgm:t>
    </dgm:pt>
  </dgm:ptLst>
  <dgm:cxnLst>
    <dgm:cxn modelId="{DE3E0D17-F330-46D4-97F6-8558A91E7F02}" srcId="{D034AA62-2F6B-4FE9-893E-DDB6B584CA58}" destId="{D837FAA1-7A34-45D3-B98D-6F6D789F83C7}" srcOrd="0" destOrd="0" parTransId="{AF3D44CB-ADAA-428C-AF74-AA477E7648B9}" sibTransId="{1D1F98D2-2517-48D3-B196-A2993FD320A7}"/>
    <dgm:cxn modelId="{E8DB7744-D71C-4D97-B139-942EF29713ED}" type="presOf" srcId="{D837FAA1-7A34-45D3-B98D-6F6D789F83C7}" destId="{231C830E-0153-4BCE-8C0C-187507A7EDB5}" srcOrd="0" destOrd="0" presId="urn:microsoft.com/office/officeart/2008/layout/PictureStrips"/>
    <dgm:cxn modelId="{F44C4DFE-C377-4689-BEDE-CCC992BB8C33}" type="presOf" srcId="{70A0C5C0-F04F-43F9-BAEF-0D17769F52E0}" destId="{C3965928-C9E7-4877-B78B-63417FE0FBCB}" srcOrd="0" destOrd="0" presId="urn:microsoft.com/office/officeart/2008/layout/PictureStrips"/>
    <dgm:cxn modelId="{2E17DF0A-A175-4530-964A-B21089710DD9}" srcId="{D034AA62-2F6B-4FE9-893E-DDB6B584CA58}" destId="{9142AD21-B8D8-4F0B-952A-2D563BBE0DBC}" srcOrd="3" destOrd="0" parTransId="{211B8269-CA05-4EB4-9FA7-FD578AEC749D}" sibTransId="{87C21CE7-6CF5-4EB5-960E-C95529D04EA4}"/>
    <dgm:cxn modelId="{68E7FA8D-83CD-47BC-BECF-DE64D0D1F6F8}" srcId="{D034AA62-2F6B-4FE9-893E-DDB6B584CA58}" destId="{668CD942-946E-4C61-AD09-0E93DD8EADF6}" srcOrd="1" destOrd="0" parTransId="{BAC0ECB3-FD7B-44A3-A048-7A5130DC7C3B}" sibTransId="{D1931F37-56F3-4E47-84E4-2C34DBC1F80B}"/>
    <dgm:cxn modelId="{D4345315-3000-48D2-B0FE-327C69970A27}" srcId="{D034AA62-2F6B-4FE9-893E-DDB6B584CA58}" destId="{70A0C5C0-F04F-43F9-BAEF-0D17769F52E0}" srcOrd="2" destOrd="0" parTransId="{BEE5DE38-6D86-4B07-A321-C480518BCE03}" sibTransId="{A8B30BD2-0F4B-4B4E-8E1B-B1C497E72ED3}"/>
    <dgm:cxn modelId="{F8AAC2A8-0183-4B69-854E-21351F24B2BE}" type="presOf" srcId="{D034AA62-2F6B-4FE9-893E-DDB6B584CA58}" destId="{4F997E85-23A8-4757-9029-53F8639F8855}" srcOrd="0" destOrd="0" presId="urn:microsoft.com/office/officeart/2008/layout/PictureStrips"/>
    <dgm:cxn modelId="{00052940-07BE-41B4-B18F-C4FDD461F8A1}" type="presOf" srcId="{668CD942-946E-4C61-AD09-0E93DD8EADF6}" destId="{0DFCB66D-E986-4C9E-88C8-5818D174F902}" srcOrd="0" destOrd="0" presId="urn:microsoft.com/office/officeart/2008/layout/PictureStrips"/>
    <dgm:cxn modelId="{DA8A517B-EB0B-4DD3-A503-3C7FBF484CAA}" type="presOf" srcId="{9142AD21-B8D8-4F0B-952A-2D563BBE0DBC}" destId="{0B824F9C-3CB3-4E13-8289-79970A436245}" srcOrd="0" destOrd="0" presId="urn:microsoft.com/office/officeart/2008/layout/PictureStrips"/>
    <dgm:cxn modelId="{A939CDBE-471F-48CB-B3DE-E1934E2157D9}" type="presParOf" srcId="{4F997E85-23A8-4757-9029-53F8639F8855}" destId="{4AD4CB2E-9752-46C7-A332-5495793BB6CB}" srcOrd="0" destOrd="0" presId="urn:microsoft.com/office/officeart/2008/layout/PictureStrips"/>
    <dgm:cxn modelId="{2584049B-4556-47A2-952C-E46C4D1320E0}" type="presParOf" srcId="{4AD4CB2E-9752-46C7-A332-5495793BB6CB}" destId="{231C830E-0153-4BCE-8C0C-187507A7EDB5}" srcOrd="0" destOrd="0" presId="urn:microsoft.com/office/officeart/2008/layout/PictureStrips"/>
    <dgm:cxn modelId="{1AC1C1A5-20A7-44F5-BB51-358359ED1535}" type="presParOf" srcId="{4AD4CB2E-9752-46C7-A332-5495793BB6CB}" destId="{007CBBCB-993B-4859-A144-23931149BC7E}" srcOrd="1" destOrd="0" presId="urn:microsoft.com/office/officeart/2008/layout/PictureStrips"/>
    <dgm:cxn modelId="{C7ABE842-F7C1-4BCA-A678-48AF82939B59}" type="presParOf" srcId="{4F997E85-23A8-4757-9029-53F8639F8855}" destId="{4173F109-C151-466B-8CDD-A4447F95B2FE}" srcOrd="1" destOrd="0" presId="urn:microsoft.com/office/officeart/2008/layout/PictureStrips"/>
    <dgm:cxn modelId="{4FE02B76-491E-4B81-A801-0A1951A8189A}" type="presParOf" srcId="{4F997E85-23A8-4757-9029-53F8639F8855}" destId="{AAFC3185-AD19-45BA-BF5C-02949AC2C98C}" srcOrd="2" destOrd="0" presId="urn:microsoft.com/office/officeart/2008/layout/PictureStrips"/>
    <dgm:cxn modelId="{31C2729B-89DE-44E8-B151-06A1A44ABBDD}" type="presParOf" srcId="{AAFC3185-AD19-45BA-BF5C-02949AC2C98C}" destId="{0DFCB66D-E986-4C9E-88C8-5818D174F902}" srcOrd="0" destOrd="0" presId="urn:microsoft.com/office/officeart/2008/layout/PictureStrips"/>
    <dgm:cxn modelId="{1B5CB42C-9F28-4CE9-B9CE-AFB540F00CFD}" type="presParOf" srcId="{AAFC3185-AD19-45BA-BF5C-02949AC2C98C}" destId="{4AC7385F-FB62-44CD-A678-F57FDE0C9E19}" srcOrd="1" destOrd="0" presId="urn:microsoft.com/office/officeart/2008/layout/PictureStrips"/>
    <dgm:cxn modelId="{FDE13B4E-9C35-4AC7-87DE-F92A00B2B118}" type="presParOf" srcId="{4F997E85-23A8-4757-9029-53F8639F8855}" destId="{B9A7E879-A0A6-4DF6-8310-89E282752D41}" srcOrd="3" destOrd="0" presId="urn:microsoft.com/office/officeart/2008/layout/PictureStrips"/>
    <dgm:cxn modelId="{C1B89743-19F8-4E86-B190-F7C63136B414}" type="presParOf" srcId="{4F997E85-23A8-4757-9029-53F8639F8855}" destId="{CF2ECA61-C848-4D59-95E3-59E6F0878A2B}" srcOrd="4" destOrd="0" presId="urn:microsoft.com/office/officeart/2008/layout/PictureStrips"/>
    <dgm:cxn modelId="{776219A9-00AB-45BC-A973-5716A1D46E76}" type="presParOf" srcId="{CF2ECA61-C848-4D59-95E3-59E6F0878A2B}" destId="{C3965928-C9E7-4877-B78B-63417FE0FBCB}" srcOrd="0" destOrd="0" presId="urn:microsoft.com/office/officeart/2008/layout/PictureStrips"/>
    <dgm:cxn modelId="{A6D99818-14A1-4E55-A658-7A6D6B36A8A5}" type="presParOf" srcId="{CF2ECA61-C848-4D59-95E3-59E6F0878A2B}" destId="{2017B8B0-2656-49E3-809D-8AA59F94E268}" srcOrd="1" destOrd="0" presId="urn:microsoft.com/office/officeart/2008/layout/PictureStrips"/>
    <dgm:cxn modelId="{41A6A7D2-CE7B-47B6-8C26-334813E9B74C}" type="presParOf" srcId="{4F997E85-23A8-4757-9029-53F8639F8855}" destId="{6EB06B29-ECD3-4A1C-897B-2B4DFC9A6344}" srcOrd="5" destOrd="0" presId="urn:microsoft.com/office/officeart/2008/layout/PictureStrips"/>
    <dgm:cxn modelId="{0BE18503-2D03-4AE0-9A8D-867FEC269CF2}" type="presParOf" srcId="{4F997E85-23A8-4757-9029-53F8639F8855}" destId="{1AB19E86-1BD5-4048-BE7F-3157E062C570}" srcOrd="6" destOrd="0" presId="urn:microsoft.com/office/officeart/2008/layout/PictureStrips"/>
    <dgm:cxn modelId="{5DFE5AC9-AE9E-4726-8464-2A705AF91BEC}" type="presParOf" srcId="{1AB19E86-1BD5-4048-BE7F-3157E062C570}" destId="{0B824F9C-3CB3-4E13-8289-79970A436245}" srcOrd="0" destOrd="0" presId="urn:microsoft.com/office/officeart/2008/layout/PictureStrips"/>
    <dgm:cxn modelId="{85CF0B18-0742-4B32-AECB-7DF3012CB324}" type="presParOf" srcId="{1AB19E86-1BD5-4048-BE7F-3157E062C570}" destId="{79BA84F6-62FB-482C-9DC3-6C09EA090908}"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34AA62-2F6B-4FE9-893E-DDB6B584CA58}"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D837FAA1-7A34-45D3-B98D-6F6D789F83C7}">
      <dgm:prSet phldrT="[Text]"/>
      <dgm:spPr/>
      <dgm:t>
        <a:bodyPr/>
        <a:lstStyle/>
        <a:p>
          <a:r>
            <a:rPr lang="en-US" dirty="0" smtClean="0"/>
            <a:t>Simple Multiplication</a:t>
          </a:r>
          <a:endParaRPr lang="en-US" dirty="0"/>
        </a:p>
      </dgm:t>
    </dgm:pt>
    <dgm:pt modelId="{AF3D44CB-ADAA-428C-AF74-AA477E7648B9}" type="parTrans" cxnId="{DE3E0D17-F330-46D4-97F6-8558A91E7F02}">
      <dgm:prSet/>
      <dgm:spPr/>
      <dgm:t>
        <a:bodyPr/>
        <a:lstStyle/>
        <a:p>
          <a:endParaRPr lang="en-US"/>
        </a:p>
      </dgm:t>
    </dgm:pt>
    <dgm:pt modelId="{1D1F98D2-2517-48D3-B196-A2993FD320A7}" type="sibTrans" cxnId="{DE3E0D17-F330-46D4-97F6-8558A91E7F02}">
      <dgm:prSet/>
      <dgm:spPr/>
      <dgm:t>
        <a:bodyPr/>
        <a:lstStyle/>
        <a:p>
          <a:endParaRPr lang="en-US"/>
        </a:p>
      </dgm:t>
    </dgm:pt>
    <dgm:pt modelId="{668CD942-946E-4C61-AD09-0E93DD8EADF6}">
      <dgm:prSet phldrT="[Text]"/>
      <dgm:spPr/>
      <dgm:t>
        <a:bodyPr/>
        <a:lstStyle/>
        <a:p>
          <a:r>
            <a:rPr lang="en-US" dirty="0" smtClean="0"/>
            <a:t>Adjust for older DHS datasets</a:t>
          </a:r>
          <a:endParaRPr lang="en-US" dirty="0"/>
        </a:p>
      </dgm:t>
    </dgm:pt>
    <dgm:pt modelId="{BAC0ECB3-FD7B-44A3-A048-7A5130DC7C3B}" type="parTrans" cxnId="{68E7FA8D-83CD-47BC-BECF-DE64D0D1F6F8}">
      <dgm:prSet/>
      <dgm:spPr/>
      <dgm:t>
        <a:bodyPr/>
        <a:lstStyle/>
        <a:p>
          <a:endParaRPr lang="en-US"/>
        </a:p>
      </dgm:t>
    </dgm:pt>
    <dgm:pt modelId="{D1931F37-56F3-4E47-84E4-2C34DBC1F80B}" type="sibTrans" cxnId="{68E7FA8D-83CD-47BC-BECF-DE64D0D1F6F8}">
      <dgm:prSet/>
      <dgm:spPr/>
      <dgm:t>
        <a:bodyPr/>
        <a:lstStyle/>
        <a:p>
          <a:endParaRPr lang="en-US"/>
        </a:p>
      </dgm:t>
    </dgm:pt>
    <dgm:pt modelId="{9142AD21-B8D8-4F0B-952A-2D563BBE0DBC}">
      <dgm:prSet phldrT="[Text]"/>
      <dgm:spPr>
        <a:ln>
          <a:noFill/>
        </a:ln>
      </dgm:spPr>
      <dgm:t>
        <a:bodyPr/>
        <a:lstStyle/>
        <a:p>
          <a:endParaRPr lang="en-US" dirty="0"/>
        </a:p>
      </dgm:t>
    </dgm:pt>
    <dgm:pt modelId="{87C21CE7-6CF5-4EB5-960E-C95529D04EA4}" type="sibTrans" cxnId="{2E17DF0A-A175-4530-964A-B21089710DD9}">
      <dgm:prSet/>
      <dgm:spPr/>
      <dgm:t>
        <a:bodyPr/>
        <a:lstStyle/>
        <a:p>
          <a:endParaRPr lang="en-US"/>
        </a:p>
      </dgm:t>
    </dgm:pt>
    <dgm:pt modelId="{211B8269-CA05-4EB4-9FA7-FD578AEC749D}" type="parTrans" cxnId="{2E17DF0A-A175-4530-964A-B21089710DD9}">
      <dgm:prSet/>
      <dgm:spPr/>
      <dgm:t>
        <a:bodyPr/>
        <a:lstStyle/>
        <a:p>
          <a:endParaRPr lang="en-US"/>
        </a:p>
      </dgm:t>
    </dgm:pt>
    <dgm:pt modelId="{70A0C5C0-F04F-43F9-BAEF-0D17769F52E0}">
      <dgm:prSet phldrT="[Text]"/>
      <dgm:spPr>
        <a:ln>
          <a:noFill/>
        </a:ln>
      </dgm:spPr>
      <dgm:t>
        <a:bodyPr/>
        <a:lstStyle/>
        <a:p>
          <a:endParaRPr lang="en-US" dirty="0"/>
        </a:p>
      </dgm:t>
    </dgm:pt>
    <dgm:pt modelId="{A8B30BD2-0F4B-4B4E-8E1B-B1C497E72ED3}" type="sibTrans" cxnId="{D4345315-3000-48D2-B0FE-327C69970A27}">
      <dgm:prSet/>
      <dgm:spPr/>
      <dgm:t>
        <a:bodyPr/>
        <a:lstStyle/>
        <a:p>
          <a:endParaRPr lang="en-US"/>
        </a:p>
      </dgm:t>
    </dgm:pt>
    <dgm:pt modelId="{BEE5DE38-6D86-4B07-A321-C480518BCE03}" type="parTrans" cxnId="{D4345315-3000-48D2-B0FE-327C69970A27}">
      <dgm:prSet/>
      <dgm:spPr/>
      <dgm:t>
        <a:bodyPr/>
        <a:lstStyle/>
        <a:p>
          <a:endParaRPr lang="en-US"/>
        </a:p>
      </dgm:t>
    </dgm:pt>
    <dgm:pt modelId="{4F997E85-23A8-4757-9029-53F8639F8855}" type="pres">
      <dgm:prSet presAssocID="{D034AA62-2F6B-4FE9-893E-DDB6B584CA58}" presName="Name0" presStyleCnt="0">
        <dgm:presLayoutVars>
          <dgm:dir/>
          <dgm:resizeHandles val="exact"/>
        </dgm:presLayoutVars>
      </dgm:prSet>
      <dgm:spPr/>
      <dgm:t>
        <a:bodyPr/>
        <a:lstStyle/>
        <a:p>
          <a:endParaRPr lang="en-US"/>
        </a:p>
      </dgm:t>
    </dgm:pt>
    <dgm:pt modelId="{4AD4CB2E-9752-46C7-A332-5495793BB6CB}" type="pres">
      <dgm:prSet presAssocID="{D837FAA1-7A34-45D3-B98D-6F6D789F83C7}" presName="composite" presStyleCnt="0"/>
      <dgm:spPr/>
    </dgm:pt>
    <dgm:pt modelId="{231C830E-0153-4BCE-8C0C-187507A7EDB5}" type="pres">
      <dgm:prSet presAssocID="{D837FAA1-7A34-45D3-B98D-6F6D789F83C7}" presName="rect1" presStyleLbl="trAlignAcc1" presStyleIdx="0" presStyleCnt="4">
        <dgm:presLayoutVars>
          <dgm:bulletEnabled val="1"/>
        </dgm:presLayoutVars>
      </dgm:prSet>
      <dgm:spPr/>
      <dgm:t>
        <a:bodyPr/>
        <a:lstStyle/>
        <a:p>
          <a:endParaRPr lang="en-US"/>
        </a:p>
      </dgm:t>
    </dgm:pt>
    <dgm:pt modelId="{007CBBCB-993B-4859-A144-23931149BC7E}" type="pres">
      <dgm:prSet presAssocID="{D837FAA1-7A34-45D3-B98D-6F6D789F83C7}" presName="rect2"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a:noFill/>
        </a:ln>
      </dgm:spPr>
      <dgm:t>
        <a:bodyPr/>
        <a:lstStyle/>
        <a:p>
          <a:endParaRPr lang="en-US"/>
        </a:p>
      </dgm:t>
    </dgm:pt>
    <dgm:pt modelId="{4173F109-C151-466B-8CDD-A4447F95B2FE}" type="pres">
      <dgm:prSet presAssocID="{1D1F98D2-2517-48D3-B196-A2993FD320A7}" presName="sibTrans" presStyleCnt="0"/>
      <dgm:spPr/>
    </dgm:pt>
    <dgm:pt modelId="{AAFC3185-AD19-45BA-BF5C-02949AC2C98C}" type="pres">
      <dgm:prSet presAssocID="{668CD942-946E-4C61-AD09-0E93DD8EADF6}" presName="composite" presStyleCnt="0"/>
      <dgm:spPr/>
    </dgm:pt>
    <dgm:pt modelId="{0DFCB66D-E986-4C9E-88C8-5818D174F902}" type="pres">
      <dgm:prSet presAssocID="{668CD942-946E-4C61-AD09-0E93DD8EADF6}" presName="rect1" presStyleLbl="trAlignAcc1" presStyleIdx="1" presStyleCnt="4">
        <dgm:presLayoutVars>
          <dgm:bulletEnabled val="1"/>
        </dgm:presLayoutVars>
      </dgm:prSet>
      <dgm:spPr/>
      <dgm:t>
        <a:bodyPr/>
        <a:lstStyle/>
        <a:p>
          <a:endParaRPr lang="en-US"/>
        </a:p>
      </dgm:t>
    </dgm:pt>
    <dgm:pt modelId="{4AC7385F-FB62-44CD-A678-F57FDE0C9E19}" type="pres">
      <dgm:prSet presAssocID="{668CD942-946E-4C61-AD09-0E93DD8EADF6}" presName="rect2" presStyleLbl="fgImgPlace1" presStyleIdx="1" presStyleCnt="4" custLinFactNeighborX="8053"/>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3355" t="14430" r="-3355" b="14430"/>
          </a:stretch>
        </a:blipFill>
        <a:ln>
          <a:noFill/>
        </a:ln>
      </dgm:spPr>
      <dgm:t>
        <a:bodyPr/>
        <a:lstStyle/>
        <a:p>
          <a:endParaRPr lang="en-US"/>
        </a:p>
      </dgm:t>
    </dgm:pt>
    <dgm:pt modelId="{B9A7E879-A0A6-4DF6-8310-89E282752D41}" type="pres">
      <dgm:prSet presAssocID="{D1931F37-56F3-4E47-84E4-2C34DBC1F80B}" presName="sibTrans" presStyleCnt="0"/>
      <dgm:spPr/>
    </dgm:pt>
    <dgm:pt modelId="{CF2ECA61-C848-4D59-95E3-59E6F0878A2B}" type="pres">
      <dgm:prSet presAssocID="{70A0C5C0-F04F-43F9-BAEF-0D17769F52E0}" presName="composite" presStyleCnt="0"/>
      <dgm:spPr/>
    </dgm:pt>
    <dgm:pt modelId="{C3965928-C9E7-4877-B78B-63417FE0FBCB}" type="pres">
      <dgm:prSet presAssocID="{70A0C5C0-F04F-43F9-BAEF-0D17769F52E0}" presName="rect1" presStyleLbl="trAlignAcc1" presStyleIdx="2" presStyleCnt="4">
        <dgm:presLayoutVars>
          <dgm:bulletEnabled val="1"/>
        </dgm:presLayoutVars>
      </dgm:prSet>
      <dgm:spPr/>
      <dgm:t>
        <a:bodyPr/>
        <a:lstStyle/>
        <a:p>
          <a:endParaRPr lang="en-US"/>
        </a:p>
      </dgm:t>
    </dgm:pt>
    <dgm:pt modelId="{2017B8B0-2656-49E3-809D-8AA59F94E268}" type="pres">
      <dgm:prSet presAssocID="{70A0C5C0-F04F-43F9-BAEF-0D17769F52E0}" presName="rect2" presStyleLbl="fgImgPlace1" presStyleIdx="2" presStyleCnt="4"/>
      <dgm:spPr>
        <a:noFill/>
        <a:ln>
          <a:noFill/>
        </a:ln>
      </dgm:spPr>
      <dgm:t>
        <a:bodyPr/>
        <a:lstStyle/>
        <a:p>
          <a:endParaRPr lang="en-US"/>
        </a:p>
      </dgm:t>
    </dgm:pt>
    <dgm:pt modelId="{6EB06B29-ECD3-4A1C-897B-2B4DFC9A6344}" type="pres">
      <dgm:prSet presAssocID="{A8B30BD2-0F4B-4B4E-8E1B-B1C497E72ED3}" presName="sibTrans" presStyleCnt="0"/>
      <dgm:spPr/>
    </dgm:pt>
    <dgm:pt modelId="{1AB19E86-1BD5-4048-BE7F-3157E062C570}" type="pres">
      <dgm:prSet presAssocID="{9142AD21-B8D8-4F0B-952A-2D563BBE0DBC}" presName="composite" presStyleCnt="0"/>
      <dgm:spPr/>
    </dgm:pt>
    <dgm:pt modelId="{0B824F9C-3CB3-4E13-8289-79970A436245}" type="pres">
      <dgm:prSet presAssocID="{9142AD21-B8D8-4F0B-952A-2D563BBE0DBC}" presName="rect1" presStyleLbl="trAlignAcc1" presStyleIdx="3" presStyleCnt="4">
        <dgm:presLayoutVars>
          <dgm:bulletEnabled val="1"/>
        </dgm:presLayoutVars>
      </dgm:prSet>
      <dgm:spPr/>
      <dgm:t>
        <a:bodyPr/>
        <a:lstStyle/>
        <a:p>
          <a:endParaRPr lang="en-US"/>
        </a:p>
      </dgm:t>
    </dgm:pt>
    <dgm:pt modelId="{79BA84F6-62FB-482C-9DC3-6C09EA090908}" type="pres">
      <dgm:prSet presAssocID="{9142AD21-B8D8-4F0B-952A-2D563BBE0DBC}" presName="rect2" presStyleLbl="fgImgPlace1" presStyleIdx="3" presStyleCnt="4"/>
      <dgm:spPr>
        <a:noFill/>
        <a:ln>
          <a:noFill/>
        </a:ln>
      </dgm:spPr>
      <dgm:t>
        <a:bodyPr/>
        <a:lstStyle/>
        <a:p>
          <a:endParaRPr lang="en-US"/>
        </a:p>
      </dgm:t>
    </dgm:pt>
  </dgm:ptLst>
  <dgm:cxnLst>
    <dgm:cxn modelId="{B2BC4043-8FAA-984E-8AB3-47CE1EB81D84}" type="presOf" srcId="{D034AA62-2F6B-4FE9-893E-DDB6B584CA58}" destId="{4F997E85-23A8-4757-9029-53F8639F8855}" srcOrd="0" destOrd="0" presId="urn:microsoft.com/office/officeart/2008/layout/PictureStrips"/>
    <dgm:cxn modelId="{37E15C59-EB21-3641-9109-F0D84BFCD335}" type="presOf" srcId="{668CD942-946E-4C61-AD09-0E93DD8EADF6}" destId="{0DFCB66D-E986-4C9E-88C8-5818D174F902}" srcOrd="0" destOrd="0" presId="urn:microsoft.com/office/officeart/2008/layout/PictureStrips"/>
    <dgm:cxn modelId="{DE3E0D17-F330-46D4-97F6-8558A91E7F02}" srcId="{D034AA62-2F6B-4FE9-893E-DDB6B584CA58}" destId="{D837FAA1-7A34-45D3-B98D-6F6D789F83C7}" srcOrd="0" destOrd="0" parTransId="{AF3D44CB-ADAA-428C-AF74-AA477E7648B9}" sibTransId="{1D1F98D2-2517-48D3-B196-A2993FD320A7}"/>
    <dgm:cxn modelId="{950ED004-E36E-B84B-AFF2-C76C92B1C519}" type="presOf" srcId="{D837FAA1-7A34-45D3-B98D-6F6D789F83C7}" destId="{231C830E-0153-4BCE-8C0C-187507A7EDB5}" srcOrd="0" destOrd="0" presId="urn:microsoft.com/office/officeart/2008/layout/PictureStrips"/>
    <dgm:cxn modelId="{2E17DF0A-A175-4530-964A-B21089710DD9}" srcId="{D034AA62-2F6B-4FE9-893E-DDB6B584CA58}" destId="{9142AD21-B8D8-4F0B-952A-2D563BBE0DBC}" srcOrd="3" destOrd="0" parTransId="{211B8269-CA05-4EB4-9FA7-FD578AEC749D}" sibTransId="{87C21CE7-6CF5-4EB5-960E-C95529D04EA4}"/>
    <dgm:cxn modelId="{68E7FA8D-83CD-47BC-BECF-DE64D0D1F6F8}" srcId="{D034AA62-2F6B-4FE9-893E-DDB6B584CA58}" destId="{668CD942-946E-4C61-AD09-0E93DD8EADF6}" srcOrd="1" destOrd="0" parTransId="{BAC0ECB3-FD7B-44A3-A048-7A5130DC7C3B}" sibTransId="{D1931F37-56F3-4E47-84E4-2C34DBC1F80B}"/>
    <dgm:cxn modelId="{E9D2BD5E-5638-0949-BADF-940E3472E194}" type="presOf" srcId="{70A0C5C0-F04F-43F9-BAEF-0D17769F52E0}" destId="{C3965928-C9E7-4877-B78B-63417FE0FBCB}" srcOrd="0" destOrd="0" presId="urn:microsoft.com/office/officeart/2008/layout/PictureStrips"/>
    <dgm:cxn modelId="{D4345315-3000-48D2-B0FE-327C69970A27}" srcId="{D034AA62-2F6B-4FE9-893E-DDB6B584CA58}" destId="{70A0C5C0-F04F-43F9-BAEF-0D17769F52E0}" srcOrd="2" destOrd="0" parTransId="{BEE5DE38-6D86-4B07-A321-C480518BCE03}" sibTransId="{A8B30BD2-0F4B-4B4E-8E1B-B1C497E72ED3}"/>
    <dgm:cxn modelId="{6503BBAD-F20F-C642-8C7A-604B3C924824}" type="presOf" srcId="{9142AD21-B8D8-4F0B-952A-2D563BBE0DBC}" destId="{0B824F9C-3CB3-4E13-8289-79970A436245}" srcOrd="0" destOrd="0" presId="urn:microsoft.com/office/officeart/2008/layout/PictureStrips"/>
    <dgm:cxn modelId="{A0E13C2C-98D1-944A-860D-9E01700E7087}" type="presParOf" srcId="{4F997E85-23A8-4757-9029-53F8639F8855}" destId="{4AD4CB2E-9752-46C7-A332-5495793BB6CB}" srcOrd="0" destOrd="0" presId="urn:microsoft.com/office/officeart/2008/layout/PictureStrips"/>
    <dgm:cxn modelId="{39C72ADA-6BEF-714B-A9B0-F4098280DACA}" type="presParOf" srcId="{4AD4CB2E-9752-46C7-A332-5495793BB6CB}" destId="{231C830E-0153-4BCE-8C0C-187507A7EDB5}" srcOrd="0" destOrd="0" presId="urn:microsoft.com/office/officeart/2008/layout/PictureStrips"/>
    <dgm:cxn modelId="{693F2514-BE9B-A84F-9CE0-B31DBC50AA50}" type="presParOf" srcId="{4AD4CB2E-9752-46C7-A332-5495793BB6CB}" destId="{007CBBCB-993B-4859-A144-23931149BC7E}" srcOrd="1" destOrd="0" presId="urn:microsoft.com/office/officeart/2008/layout/PictureStrips"/>
    <dgm:cxn modelId="{36F9A5AB-C93D-194F-909B-1D381D1BC796}" type="presParOf" srcId="{4F997E85-23A8-4757-9029-53F8639F8855}" destId="{4173F109-C151-466B-8CDD-A4447F95B2FE}" srcOrd="1" destOrd="0" presId="urn:microsoft.com/office/officeart/2008/layout/PictureStrips"/>
    <dgm:cxn modelId="{2648A451-4699-CE46-B0E9-371C1E91E2C7}" type="presParOf" srcId="{4F997E85-23A8-4757-9029-53F8639F8855}" destId="{AAFC3185-AD19-45BA-BF5C-02949AC2C98C}" srcOrd="2" destOrd="0" presId="urn:microsoft.com/office/officeart/2008/layout/PictureStrips"/>
    <dgm:cxn modelId="{14BA973F-EBDF-3040-A21E-C98F17E4D76E}" type="presParOf" srcId="{AAFC3185-AD19-45BA-BF5C-02949AC2C98C}" destId="{0DFCB66D-E986-4C9E-88C8-5818D174F902}" srcOrd="0" destOrd="0" presId="urn:microsoft.com/office/officeart/2008/layout/PictureStrips"/>
    <dgm:cxn modelId="{6F480298-1EB8-FB45-B231-4FD130824EDB}" type="presParOf" srcId="{AAFC3185-AD19-45BA-BF5C-02949AC2C98C}" destId="{4AC7385F-FB62-44CD-A678-F57FDE0C9E19}" srcOrd="1" destOrd="0" presId="urn:microsoft.com/office/officeart/2008/layout/PictureStrips"/>
    <dgm:cxn modelId="{7E86C576-5493-1840-827E-A0AA7A65A1AF}" type="presParOf" srcId="{4F997E85-23A8-4757-9029-53F8639F8855}" destId="{B9A7E879-A0A6-4DF6-8310-89E282752D41}" srcOrd="3" destOrd="0" presId="urn:microsoft.com/office/officeart/2008/layout/PictureStrips"/>
    <dgm:cxn modelId="{7F9AC22D-0B04-FD45-AE70-B6DBC3E0ED5C}" type="presParOf" srcId="{4F997E85-23A8-4757-9029-53F8639F8855}" destId="{CF2ECA61-C848-4D59-95E3-59E6F0878A2B}" srcOrd="4" destOrd="0" presId="urn:microsoft.com/office/officeart/2008/layout/PictureStrips"/>
    <dgm:cxn modelId="{48283316-DEDA-974C-9F09-B5491C17ED45}" type="presParOf" srcId="{CF2ECA61-C848-4D59-95E3-59E6F0878A2B}" destId="{C3965928-C9E7-4877-B78B-63417FE0FBCB}" srcOrd="0" destOrd="0" presId="urn:microsoft.com/office/officeart/2008/layout/PictureStrips"/>
    <dgm:cxn modelId="{96858737-1D2D-9A4B-8FDF-436EF90D3EEA}" type="presParOf" srcId="{CF2ECA61-C848-4D59-95E3-59E6F0878A2B}" destId="{2017B8B0-2656-49E3-809D-8AA59F94E268}" srcOrd="1" destOrd="0" presId="urn:microsoft.com/office/officeart/2008/layout/PictureStrips"/>
    <dgm:cxn modelId="{9CC5289E-7705-2C41-B887-91759A556661}" type="presParOf" srcId="{4F997E85-23A8-4757-9029-53F8639F8855}" destId="{6EB06B29-ECD3-4A1C-897B-2B4DFC9A6344}" srcOrd="5" destOrd="0" presId="urn:microsoft.com/office/officeart/2008/layout/PictureStrips"/>
    <dgm:cxn modelId="{9AC58FAC-AB51-8B46-BDB1-35879F4C055A}" type="presParOf" srcId="{4F997E85-23A8-4757-9029-53F8639F8855}" destId="{1AB19E86-1BD5-4048-BE7F-3157E062C570}" srcOrd="6" destOrd="0" presId="urn:microsoft.com/office/officeart/2008/layout/PictureStrips"/>
    <dgm:cxn modelId="{D13560EE-4CC0-ED4F-B892-A9BB913D2BCB}" type="presParOf" srcId="{1AB19E86-1BD5-4048-BE7F-3157E062C570}" destId="{0B824F9C-3CB3-4E13-8289-79970A436245}" srcOrd="0" destOrd="0" presId="urn:microsoft.com/office/officeart/2008/layout/PictureStrips"/>
    <dgm:cxn modelId="{BF64F773-715B-6844-9941-BEE54E9DE84B}" type="presParOf" srcId="{1AB19E86-1BD5-4048-BE7F-3157E062C570}" destId="{79BA84F6-62FB-482C-9DC3-6C09EA090908}"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34AA62-2F6B-4FE9-893E-DDB6B584CA58}"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D837FAA1-7A34-45D3-B98D-6F6D789F83C7}">
      <dgm:prSet phldrT="[Text]"/>
      <dgm:spPr/>
      <dgm:t>
        <a:bodyPr/>
        <a:lstStyle/>
        <a:p>
          <a:r>
            <a:rPr lang="en-US" dirty="0" smtClean="0"/>
            <a:t>Simple Multiplication</a:t>
          </a:r>
          <a:endParaRPr lang="en-US" dirty="0"/>
        </a:p>
      </dgm:t>
    </dgm:pt>
    <dgm:pt modelId="{AF3D44CB-ADAA-428C-AF74-AA477E7648B9}" type="parTrans" cxnId="{DE3E0D17-F330-46D4-97F6-8558A91E7F02}">
      <dgm:prSet/>
      <dgm:spPr/>
      <dgm:t>
        <a:bodyPr/>
        <a:lstStyle/>
        <a:p>
          <a:endParaRPr lang="en-US"/>
        </a:p>
      </dgm:t>
    </dgm:pt>
    <dgm:pt modelId="{1D1F98D2-2517-48D3-B196-A2993FD320A7}" type="sibTrans" cxnId="{DE3E0D17-F330-46D4-97F6-8558A91E7F02}">
      <dgm:prSet/>
      <dgm:spPr/>
      <dgm:t>
        <a:bodyPr/>
        <a:lstStyle/>
        <a:p>
          <a:endParaRPr lang="en-US"/>
        </a:p>
      </dgm:t>
    </dgm:pt>
    <dgm:pt modelId="{668CD942-946E-4C61-AD09-0E93DD8EADF6}">
      <dgm:prSet phldrT="[Text]"/>
      <dgm:spPr/>
      <dgm:t>
        <a:bodyPr/>
        <a:lstStyle/>
        <a:p>
          <a:r>
            <a:rPr lang="en-US" dirty="0" smtClean="0"/>
            <a:t>Adjust for older DHS datasets</a:t>
          </a:r>
          <a:endParaRPr lang="en-US" dirty="0"/>
        </a:p>
      </dgm:t>
    </dgm:pt>
    <dgm:pt modelId="{BAC0ECB3-FD7B-44A3-A048-7A5130DC7C3B}" type="parTrans" cxnId="{68E7FA8D-83CD-47BC-BECF-DE64D0D1F6F8}">
      <dgm:prSet/>
      <dgm:spPr/>
      <dgm:t>
        <a:bodyPr/>
        <a:lstStyle/>
        <a:p>
          <a:endParaRPr lang="en-US"/>
        </a:p>
      </dgm:t>
    </dgm:pt>
    <dgm:pt modelId="{D1931F37-56F3-4E47-84E4-2C34DBC1F80B}" type="sibTrans" cxnId="{68E7FA8D-83CD-47BC-BECF-DE64D0D1F6F8}">
      <dgm:prSet/>
      <dgm:spPr/>
      <dgm:t>
        <a:bodyPr/>
        <a:lstStyle/>
        <a:p>
          <a:endParaRPr lang="en-US"/>
        </a:p>
      </dgm:t>
    </dgm:pt>
    <dgm:pt modelId="{70A0C5C0-F04F-43F9-BAEF-0D17769F52E0}">
      <dgm:prSet phldrT="[Text]"/>
      <dgm:spPr/>
      <dgm:t>
        <a:bodyPr/>
        <a:lstStyle/>
        <a:p>
          <a:r>
            <a:rPr lang="en-US" dirty="0" smtClean="0"/>
            <a:t>Adjust for late completion</a:t>
          </a:r>
          <a:endParaRPr lang="en-US" dirty="0"/>
        </a:p>
      </dgm:t>
    </dgm:pt>
    <dgm:pt modelId="{BEE5DE38-6D86-4B07-A321-C480518BCE03}" type="parTrans" cxnId="{D4345315-3000-48D2-B0FE-327C69970A27}">
      <dgm:prSet/>
      <dgm:spPr/>
      <dgm:t>
        <a:bodyPr/>
        <a:lstStyle/>
        <a:p>
          <a:endParaRPr lang="en-US"/>
        </a:p>
      </dgm:t>
    </dgm:pt>
    <dgm:pt modelId="{A8B30BD2-0F4B-4B4E-8E1B-B1C497E72ED3}" type="sibTrans" cxnId="{D4345315-3000-48D2-B0FE-327C69970A27}">
      <dgm:prSet/>
      <dgm:spPr/>
      <dgm:t>
        <a:bodyPr/>
        <a:lstStyle/>
        <a:p>
          <a:endParaRPr lang="en-US"/>
        </a:p>
      </dgm:t>
    </dgm:pt>
    <dgm:pt modelId="{9142AD21-B8D8-4F0B-952A-2D563BBE0DBC}">
      <dgm:prSet phldrT="[Text]"/>
      <dgm:spPr>
        <a:ln>
          <a:noFill/>
        </a:ln>
      </dgm:spPr>
      <dgm:t>
        <a:bodyPr/>
        <a:lstStyle/>
        <a:p>
          <a:endParaRPr lang="en-US" dirty="0"/>
        </a:p>
      </dgm:t>
    </dgm:pt>
    <dgm:pt modelId="{87C21CE7-6CF5-4EB5-960E-C95529D04EA4}" type="sibTrans" cxnId="{2E17DF0A-A175-4530-964A-B21089710DD9}">
      <dgm:prSet/>
      <dgm:spPr/>
      <dgm:t>
        <a:bodyPr/>
        <a:lstStyle/>
        <a:p>
          <a:endParaRPr lang="en-US"/>
        </a:p>
      </dgm:t>
    </dgm:pt>
    <dgm:pt modelId="{211B8269-CA05-4EB4-9FA7-FD578AEC749D}" type="parTrans" cxnId="{2E17DF0A-A175-4530-964A-B21089710DD9}">
      <dgm:prSet/>
      <dgm:spPr/>
      <dgm:t>
        <a:bodyPr/>
        <a:lstStyle/>
        <a:p>
          <a:endParaRPr lang="en-US"/>
        </a:p>
      </dgm:t>
    </dgm:pt>
    <dgm:pt modelId="{4F997E85-23A8-4757-9029-53F8639F8855}" type="pres">
      <dgm:prSet presAssocID="{D034AA62-2F6B-4FE9-893E-DDB6B584CA58}" presName="Name0" presStyleCnt="0">
        <dgm:presLayoutVars>
          <dgm:dir/>
          <dgm:resizeHandles val="exact"/>
        </dgm:presLayoutVars>
      </dgm:prSet>
      <dgm:spPr/>
      <dgm:t>
        <a:bodyPr/>
        <a:lstStyle/>
        <a:p>
          <a:endParaRPr lang="en-US"/>
        </a:p>
      </dgm:t>
    </dgm:pt>
    <dgm:pt modelId="{4AD4CB2E-9752-46C7-A332-5495793BB6CB}" type="pres">
      <dgm:prSet presAssocID="{D837FAA1-7A34-45D3-B98D-6F6D789F83C7}" presName="composite" presStyleCnt="0"/>
      <dgm:spPr/>
    </dgm:pt>
    <dgm:pt modelId="{231C830E-0153-4BCE-8C0C-187507A7EDB5}" type="pres">
      <dgm:prSet presAssocID="{D837FAA1-7A34-45D3-B98D-6F6D789F83C7}" presName="rect1" presStyleLbl="trAlignAcc1" presStyleIdx="0" presStyleCnt="4">
        <dgm:presLayoutVars>
          <dgm:bulletEnabled val="1"/>
        </dgm:presLayoutVars>
      </dgm:prSet>
      <dgm:spPr/>
      <dgm:t>
        <a:bodyPr/>
        <a:lstStyle/>
        <a:p>
          <a:endParaRPr lang="en-US"/>
        </a:p>
      </dgm:t>
    </dgm:pt>
    <dgm:pt modelId="{007CBBCB-993B-4859-A144-23931149BC7E}" type="pres">
      <dgm:prSet presAssocID="{D837FAA1-7A34-45D3-B98D-6F6D789F83C7}" presName="rect2"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a:noFill/>
        </a:ln>
      </dgm:spPr>
      <dgm:t>
        <a:bodyPr/>
        <a:lstStyle/>
        <a:p>
          <a:endParaRPr lang="en-US"/>
        </a:p>
      </dgm:t>
    </dgm:pt>
    <dgm:pt modelId="{4173F109-C151-466B-8CDD-A4447F95B2FE}" type="pres">
      <dgm:prSet presAssocID="{1D1F98D2-2517-48D3-B196-A2993FD320A7}" presName="sibTrans" presStyleCnt="0"/>
      <dgm:spPr/>
    </dgm:pt>
    <dgm:pt modelId="{AAFC3185-AD19-45BA-BF5C-02949AC2C98C}" type="pres">
      <dgm:prSet presAssocID="{668CD942-946E-4C61-AD09-0E93DD8EADF6}" presName="composite" presStyleCnt="0"/>
      <dgm:spPr/>
    </dgm:pt>
    <dgm:pt modelId="{0DFCB66D-E986-4C9E-88C8-5818D174F902}" type="pres">
      <dgm:prSet presAssocID="{668CD942-946E-4C61-AD09-0E93DD8EADF6}" presName="rect1" presStyleLbl="trAlignAcc1" presStyleIdx="1" presStyleCnt="4">
        <dgm:presLayoutVars>
          <dgm:bulletEnabled val="1"/>
        </dgm:presLayoutVars>
      </dgm:prSet>
      <dgm:spPr/>
      <dgm:t>
        <a:bodyPr/>
        <a:lstStyle/>
        <a:p>
          <a:endParaRPr lang="en-US"/>
        </a:p>
      </dgm:t>
    </dgm:pt>
    <dgm:pt modelId="{4AC7385F-FB62-44CD-A678-F57FDE0C9E19}" type="pres">
      <dgm:prSet presAssocID="{668CD942-946E-4C61-AD09-0E93DD8EADF6}" presName="rect2" presStyleLbl="fgImgPlace1" presStyleIdx="1" presStyleCnt="4" custLinFactNeighborX="8053"/>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3355" t="14430" r="-3355" b="14430"/>
          </a:stretch>
        </a:blipFill>
        <a:ln>
          <a:noFill/>
        </a:ln>
      </dgm:spPr>
      <dgm:t>
        <a:bodyPr/>
        <a:lstStyle/>
        <a:p>
          <a:endParaRPr lang="en-US"/>
        </a:p>
      </dgm:t>
    </dgm:pt>
    <dgm:pt modelId="{B9A7E879-A0A6-4DF6-8310-89E282752D41}" type="pres">
      <dgm:prSet presAssocID="{D1931F37-56F3-4E47-84E4-2C34DBC1F80B}" presName="sibTrans" presStyleCnt="0"/>
      <dgm:spPr/>
    </dgm:pt>
    <dgm:pt modelId="{CF2ECA61-C848-4D59-95E3-59E6F0878A2B}" type="pres">
      <dgm:prSet presAssocID="{70A0C5C0-F04F-43F9-BAEF-0D17769F52E0}" presName="composite" presStyleCnt="0"/>
      <dgm:spPr/>
    </dgm:pt>
    <dgm:pt modelId="{C3965928-C9E7-4877-B78B-63417FE0FBCB}" type="pres">
      <dgm:prSet presAssocID="{70A0C5C0-F04F-43F9-BAEF-0D17769F52E0}" presName="rect1" presStyleLbl="trAlignAcc1" presStyleIdx="2" presStyleCnt="4">
        <dgm:presLayoutVars>
          <dgm:bulletEnabled val="1"/>
        </dgm:presLayoutVars>
      </dgm:prSet>
      <dgm:spPr/>
      <dgm:t>
        <a:bodyPr/>
        <a:lstStyle/>
        <a:p>
          <a:endParaRPr lang="en-US"/>
        </a:p>
      </dgm:t>
    </dgm:pt>
    <dgm:pt modelId="{2017B8B0-2656-49E3-809D-8AA59F94E268}" type="pres">
      <dgm:prSet presAssocID="{70A0C5C0-F04F-43F9-BAEF-0D17769F52E0}" presName="rect2" presStyleLbl="fgImgPlace1" presStyleIdx="2" presStyleCnt="4"/>
      <dgm:spPr>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9283" t="22335" r="-9283" b="22335"/>
          </a:stretch>
        </a:blipFill>
        <a:ln>
          <a:noFill/>
        </a:ln>
      </dgm:spPr>
      <dgm:t>
        <a:bodyPr/>
        <a:lstStyle/>
        <a:p>
          <a:endParaRPr lang="en-US"/>
        </a:p>
      </dgm:t>
    </dgm:pt>
    <dgm:pt modelId="{6EB06B29-ECD3-4A1C-897B-2B4DFC9A6344}" type="pres">
      <dgm:prSet presAssocID="{A8B30BD2-0F4B-4B4E-8E1B-B1C497E72ED3}" presName="sibTrans" presStyleCnt="0"/>
      <dgm:spPr/>
    </dgm:pt>
    <dgm:pt modelId="{1AB19E86-1BD5-4048-BE7F-3157E062C570}" type="pres">
      <dgm:prSet presAssocID="{9142AD21-B8D8-4F0B-952A-2D563BBE0DBC}" presName="composite" presStyleCnt="0"/>
      <dgm:spPr/>
    </dgm:pt>
    <dgm:pt modelId="{0B824F9C-3CB3-4E13-8289-79970A436245}" type="pres">
      <dgm:prSet presAssocID="{9142AD21-B8D8-4F0B-952A-2D563BBE0DBC}" presName="rect1" presStyleLbl="trAlignAcc1" presStyleIdx="3" presStyleCnt="4">
        <dgm:presLayoutVars>
          <dgm:bulletEnabled val="1"/>
        </dgm:presLayoutVars>
      </dgm:prSet>
      <dgm:spPr/>
      <dgm:t>
        <a:bodyPr/>
        <a:lstStyle/>
        <a:p>
          <a:endParaRPr lang="en-US"/>
        </a:p>
      </dgm:t>
    </dgm:pt>
    <dgm:pt modelId="{79BA84F6-62FB-482C-9DC3-6C09EA090908}" type="pres">
      <dgm:prSet presAssocID="{9142AD21-B8D8-4F0B-952A-2D563BBE0DBC}" presName="rect2" presStyleLbl="fgImgPlace1" presStyleIdx="3" presStyleCnt="4"/>
      <dgm:spPr>
        <a:noFill/>
        <a:ln>
          <a:noFill/>
        </a:ln>
      </dgm:spPr>
      <dgm:t>
        <a:bodyPr/>
        <a:lstStyle/>
        <a:p>
          <a:endParaRPr lang="en-US"/>
        </a:p>
      </dgm:t>
    </dgm:pt>
  </dgm:ptLst>
  <dgm:cxnLst>
    <dgm:cxn modelId="{DE3E0D17-F330-46D4-97F6-8558A91E7F02}" srcId="{D034AA62-2F6B-4FE9-893E-DDB6B584CA58}" destId="{D837FAA1-7A34-45D3-B98D-6F6D789F83C7}" srcOrd="0" destOrd="0" parTransId="{AF3D44CB-ADAA-428C-AF74-AA477E7648B9}" sibTransId="{1D1F98D2-2517-48D3-B196-A2993FD320A7}"/>
    <dgm:cxn modelId="{E8DB7744-D71C-4D97-B139-942EF29713ED}" type="presOf" srcId="{D837FAA1-7A34-45D3-B98D-6F6D789F83C7}" destId="{231C830E-0153-4BCE-8C0C-187507A7EDB5}" srcOrd="0" destOrd="0" presId="urn:microsoft.com/office/officeart/2008/layout/PictureStrips"/>
    <dgm:cxn modelId="{F44C4DFE-C377-4689-BEDE-CCC992BB8C33}" type="presOf" srcId="{70A0C5C0-F04F-43F9-BAEF-0D17769F52E0}" destId="{C3965928-C9E7-4877-B78B-63417FE0FBCB}" srcOrd="0" destOrd="0" presId="urn:microsoft.com/office/officeart/2008/layout/PictureStrips"/>
    <dgm:cxn modelId="{2E17DF0A-A175-4530-964A-B21089710DD9}" srcId="{D034AA62-2F6B-4FE9-893E-DDB6B584CA58}" destId="{9142AD21-B8D8-4F0B-952A-2D563BBE0DBC}" srcOrd="3" destOrd="0" parTransId="{211B8269-CA05-4EB4-9FA7-FD578AEC749D}" sibTransId="{87C21CE7-6CF5-4EB5-960E-C95529D04EA4}"/>
    <dgm:cxn modelId="{68E7FA8D-83CD-47BC-BECF-DE64D0D1F6F8}" srcId="{D034AA62-2F6B-4FE9-893E-DDB6B584CA58}" destId="{668CD942-946E-4C61-AD09-0E93DD8EADF6}" srcOrd="1" destOrd="0" parTransId="{BAC0ECB3-FD7B-44A3-A048-7A5130DC7C3B}" sibTransId="{D1931F37-56F3-4E47-84E4-2C34DBC1F80B}"/>
    <dgm:cxn modelId="{D4345315-3000-48D2-B0FE-327C69970A27}" srcId="{D034AA62-2F6B-4FE9-893E-DDB6B584CA58}" destId="{70A0C5C0-F04F-43F9-BAEF-0D17769F52E0}" srcOrd="2" destOrd="0" parTransId="{BEE5DE38-6D86-4B07-A321-C480518BCE03}" sibTransId="{A8B30BD2-0F4B-4B4E-8E1B-B1C497E72ED3}"/>
    <dgm:cxn modelId="{F8AAC2A8-0183-4B69-854E-21351F24B2BE}" type="presOf" srcId="{D034AA62-2F6B-4FE9-893E-DDB6B584CA58}" destId="{4F997E85-23A8-4757-9029-53F8639F8855}" srcOrd="0" destOrd="0" presId="urn:microsoft.com/office/officeart/2008/layout/PictureStrips"/>
    <dgm:cxn modelId="{00052940-07BE-41B4-B18F-C4FDD461F8A1}" type="presOf" srcId="{668CD942-946E-4C61-AD09-0E93DD8EADF6}" destId="{0DFCB66D-E986-4C9E-88C8-5818D174F902}" srcOrd="0" destOrd="0" presId="urn:microsoft.com/office/officeart/2008/layout/PictureStrips"/>
    <dgm:cxn modelId="{DA8A517B-EB0B-4DD3-A503-3C7FBF484CAA}" type="presOf" srcId="{9142AD21-B8D8-4F0B-952A-2D563BBE0DBC}" destId="{0B824F9C-3CB3-4E13-8289-79970A436245}" srcOrd="0" destOrd="0" presId="urn:microsoft.com/office/officeart/2008/layout/PictureStrips"/>
    <dgm:cxn modelId="{A939CDBE-471F-48CB-B3DE-E1934E2157D9}" type="presParOf" srcId="{4F997E85-23A8-4757-9029-53F8639F8855}" destId="{4AD4CB2E-9752-46C7-A332-5495793BB6CB}" srcOrd="0" destOrd="0" presId="urn:microsoft.com/office/officeart/2008/layout/PictureStrips"/>
    <dgm:cxn modelId="{2584049B-4556-47A2-952C-E46C4D1320E0}" type="presParOf" srcId="{4AD4CB2E-9752-46C7-A332-5495793BB6CB}" destId="{231C830E-0153-4BCE-8C0C-187507A7EDB5}" srcOrd="0" destOrd="0" presId="urn:microsoft.com/office/officeart/2008/layout/PictureStrips"/>
    <dgm:cxn modelId="{1AC1C1A5-20A7-44F5-BB51-358359ED1535}" type="presParOf" srcId="{4AD4CB2E-9752-46C7-A332-5495793BB6CB}" destId="{007CBBCB-993B-4859-A144-23931149BC7E}" srcOrd="1" destOrd="0" presId="urn:microsoft.com/office/officeart/2008/layout/PictureStrips"/>
    <dgm:cxn modelId="{C7ABE842-F7C1-4BCA-A678-48AF82939B59}" type="presParOf" srcId="{4F997E85-23A8-4757-9029-53F8639F8855}" destId="{4173F109-C151-466B-8CDD-A4447F95B2FE}" srcOrd="1" destOrd="0" presId="urn:microsoft.com/office/officeart/2008/layout/PictureStrips"/>
    <dgm:cxn modelId="{4FE02B76-491E-4B81-A801-0A1951A8189A}" type="presParOf" srcId="{4F997E85-23A8-4757-9029-53F8639F8855}" destId="{AAFC3185-AD19-45BA-BF5C-02949AC2C98C}" srcOrd="2" destOrd="0" presId="urn:microsoft.com/office/officeart/2008/layout/PictureStrips"/>
    <dgm:cxn modelId="{31C2729B-89DE-44E8-B151-06A1A44ABBDD}" type="presParOf" srcId="{AAFC3185-AD19-45BA-BF5C-02949AC2C98C}" destId="{0DFCB66D-E986-4C9E-88C8-5818D174F902}" srcOrd="0" destOrd="0" presId="urn:microsoft.com/office/officeart/2008/layout/PictureStrips"/>
    <dgm:cxn modelId="{1B5CB42C-9F28-4CE9-B9CE-AFB540F00CFD}" type="presParOf" srcId="{AAFC3185-AD19-45BA-BF5C-02949AC2C98C}" destId="{4AC7385F-FB62-44CD-A678-F57FDE0C9E19}" srcOrd="1" destOrd="0" presId="urn:microsoft.com/office/officeart/2008/layout/PictureStrips"/>
    <dgm:cxn modelId="{FDE13B4E-9C35-4AC7-87DE-F92A00B2B118}" type="presParOf" srcId="{4F997E85-23A8-4757-9029-53F8639F8855}" destId="{B9A7E879-A0A6-4DF6-8310-89E282752D41}" srcOrd="3" destOrd="0" presId="urn:microsoft.com/office/officeart/2008/layout/PictureStrips"/>
    <dgm:cxn modelId="{C1B89743-19F8-4E86-B190-F7C63136B414}" type="presParOf" srcId="{4F997E85-23A8-4757-9029-53F8639F8855}" destId="{CF2ECA61-C848-4D59-95E3-59E6F0878A2B}" srcOrd="4" destOrd="0" presId="urn:microsoft.com/office/officeart/2008/layout/PictureStrips"/>
    <dgm:cxn modelId="{776219A9-00AB-45BC-A973-5716A1D46E76}" type="presParOf" srcId="{CF2ECA61-C848-4D59-95E3-59E6F0878A2B}" destId="{C3965928-C9E7-4877-B78B-63417FE0FBCB}" srcOrd="0" destOrd="0" presId="urn:microsoft.com/office/officeart/2008/layout/PictureStrips"/>
    <dgm:cxn modelId="{A6D99818-14A1-4E55-A658-7A6D6B36A8A5}" type="presParOf" srcId="{CF2ECA61-C848-4D59-95E3-59E6F0878A2B}" destId="{2017B8B0-2656-49E3-809D-8AA59F94E268}" srcOrd="1" destOrd="0" presId="urn:microsoft.com/office/officeart/2008/layout/PictureStrips"/>
    <dgm:cxn modelId="{41A6A7D2-CE7B-47B6-8C26-334813E9B74C}" type="presParOf" srcId="{4F997E85-23A8-4757-9029-53F8639F8855}" destId="{6EB06B29-ECD3-4A1C-897B-2B4DFC9A6344}" srcOrd="5" destOrd="0" presId="urn:microsoft.com/office/officeart/2008/layout/PictureStrips"/>
    <dgm:cxn modelId="{0BE18503-2D03-4AE0-9A8D-867FEC269CF2}" type="presParOf" srcId="{4F997E85-23A8-4757-9029-53F8639F8855}" destId="{1AB19E86-1BD5-4048-BE7F-3157E062C570}" srcOrd="6" destOrd="0" presId="urn:microsoft.com/office/officeart/2008/layout/PictureStrips"/>
    <dgm:cxn modelId="{5DFE5AC9-AE9E-4726-8464-2A705AF91BEC}" type="presParOf" srcId="{1AB19E86-1BD5-4048-BE7F-3157E062C570}" destId="{0B824F9C-3CB3-4E13-8289-79970A436245}" srcOrd="0" destOrd="0" presId="urn:microsoft.com/office/officeart/2008/layout/PictureStrips"/>
    <dgm:cxn modelId="{85CF0B18-0742-4B32-AECB-7DF3012CB324}" type="presParOf" srcId="{1AB19E86-1BD5-4048-BE7F-3157E062C570}" destId="{79BA84F6-62FB-482C-9DC3-6C09EA090908}"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034AA62-2F6B-4FE9-893E-DDB6B584CA58}"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D837FAA1-7A34-45D3-B98D-6F6D789F83C7}">
      <dgm:prSet phldrT="[Text]" custT="1"/>
      <dgm:spPr/>
      <dgm:t>
        <a:bodyPr/>
        <a:lstStyle/>
        <a:p>
          <a:r>
            <a:rPr lang="en-US" sz="3100" dirty="0" smtClean="0"/>
            <a:t>Simple Multiplication</a:t>
          </a:r>
          <a:endParaRPr lang="en-US" sz="3100" dirty="0"/>
        </a:p>
      </dgm:t>
    </dgm:pt>
    <dgm:pt modelId="{AF3D44CB-ADAA-428C-AF74-AA477E7648B9}" type="parTrans" cxnId="{DE3E0D17-F330-46D4-97F6-8558A91E7F02}">
      <dgm:prSet/>
      <dgm:spPr/>
      <dgm:t>
        <a:bodyPr/>
        <a:lstStyle/>
        <a:p>
          <a:endParaRPr lang="en-US"/>
        </a:p>
      </dgm:t>
    </dgm:pt>
    <dgm:pt modelId="{1D1F98D2-2517-48D3-B196-A2993FD320A7}" type="sibTrans" cxnId="{DE3E0D17-F330-46D4-97F6-8558A91E7F02}">
      <dgm:prSet/>
      <dgm:spPr/>
      <dgm:t>
        <a:bodyPr/>
        <a:lstStyle/>
        <a:p>
          <a:endParaRPr lang="en-US"/>
        </a:p>
      </dgm:t>
    </dgm:pt>
    <dgm:pt modelId="{668CD942-946E-4C61-AD09-0E93DD8EADF6}">
      <dgm:prSet phldrT="[Text]" custT="1"/>
      <dgm:spPr/>
      <dgm:t>
        <a:bodyPr/>
        <a:lstStyle/>
        <a:p>
          <a:r>
            <a:rPr lang="en-US" sz="3100" dirty="0" smtClean="0"/>
            <a:t>Adjust for older DHS datasets</a:t>
          </a:r>
          <a:endParaRPr lang="en-US" sz="3100" dirty="0"/>
        </a:p>
      </dgm:t>
    </dgm:pt>
    <dgm:pt modelId="{BAC0ECB3-FD7B-44A3-A048-7A5130DC7C3B}" type="parTrans" cxnId="{68E7FA8D-83CD-47BC-BECF-DE64D0D1F6F8}">
      <dgm:prSet/>
      <dgm:spPr/>
      <dgm:t>
        <a:bodyPr/>
        <a:lstStyle/>
        <a:p>
          <a:endParaRPr lang="en-US"/>
        </a:p>
      </dgm:t>
    </dgm:pt>
    <dgm:pt modelId="{D1931F37-56F3-4E47-84E4-2C34DBC1F80B}" type="sibTrans" cxnId="{68E7FA8D-83CD-47BC-BECF-DE64D0D1F6F8}">
      <dgm:prSet/>
      <dgm:spPr/>
      <dgm:t>
        <a:bodyPr/>
        <a:lstStyle/>
        <a:p>
          <a:endParaRPr lang="en-US"/>
        </a:p>
      </dgm:t>
    </dgm:pt>
    <dgm:pt modelId="{70A0C5C0-F04F-43F9-BAEF-0D17769F52E0}">
      <dgm:prSet phldrT="[Text]" custT="1"/>
      <dgm:spPr/>
      <dgm:t>
        <a:bodyPr/>
        <a:lstStyle/>
        <a:p>
          <a:r>
            <a:rPr lang="en-US" sz="3100" dirty="0" smtClean="0"/>
            <a:t>Adjust for late completion</a:t>
          </a:r>
          <a:endParaRPr lang="en-US" sz="3100" dirty="0"/>
        </a:p>
      </dgm:t>
    </dgm:pt>
    <dgm:pt modelId="{BEE5DE38-6D86-4B07-A321-C480518BCE03}" type="parTrans" cxnId="{D4345315-3000-48D2-B0FE-327C69970A27}">
      <dgm:prSet/>
      <dgm:spPr/>
      <dgm:t>
        <a:bodyPr/>
        <a:lstStyle/>
        <a:p>
          <a:endParaRPr lang="en-US"/>
        </a:p>
      </dgm:t>
    </dgm:pt>
    <dgm:pt modelId="{A8B30BD2-0F4B-4B4E-8E1B-B1C497E72ED3}" type="sibTrans" cxnId="{D4345315-3000-48D2-B0FE-327C69970A27}">
      <dgm:prSet/>
      <dgm:spPr/>
      <dgm:t>
        <a:bodyPr/>
        <a:lstStyle/>
        <a:p>
          <a:endParaRPr lang="en-US"/>
        </a:p>
      </dgm:t>
    </dgm:pt>
    <dgm:pt modelId="{9142AD21-B8D8-4F0B-952A-2D563BBE0DBC}">
      <dgm:prSet phldrT="[Text]"/>
      <dgm:spPr/>
      <dgm:t>
        <a:bodyPr/>
        <a:lstStyle/>
        <a:p>
          <a:r>
            <a:rPr lang="en-US" dirty="0" smtClean="0"/>
            <a:t>Adjust for underrepresentation of poor kids in schools</a:t>
          </a:r>
          <a:endParaRPr lang="en-US" dirty="0"/>
        </a:p>
      </dgm:t>
    </dgm:pt>
    <dgm:pt modelId="{211B8269-CA05-4EB4-9FA7-FD578AEC749D}" type="parTrans" cxnId="{2E17DF0A-A175-4530-964A-B21089710DD9}">
      <dgm:prSet/>
      <dgm:spPr/>
      <dgm:t>
        <a:bodyPr/>
        <a:lstStyle/>
        <a:p>
          <a:endParaRPr lang="en-US"/>
        </a:p>
      </dgm:t>
    </dgm:pt>
    <dgm:pt modelId="{87C21CE7-6CF5-4EB5-960E-C95529D04EA4}" type="sibTrans" cxnId="{2E17DF0A-A175-4530-964A-B21089710DD9}">
      <dgm:prSet/>
      <dgm:spPr/>
      <dgm:t>
        <a:bodyPr/>
        <a:lstStyle/>
        <a:p>
          <a:endParaRPr lang="en-US"/>
        </a:p>
      </dgm:t>
    </dgm:pt>
    <dgm:pt modelId="{4F997E85-23A8-4757-9029-53F8639F8855}" type="pres">
      <dgm:prSet presAssocID="{D034AA62-2F6B-4FE9-893E-DDB6B584CA58}" presName="Name0" presStyleCnt="0">
        <dgm:presLayoutVars>
          <dgm:dir/>
          <dgm:resizeHandles val="exact"/>
        </dgm:presLayoutVars>
      </dgm:prSet>
      <dgm:spPr/>
      <dgm:t>
        <a:bodyPr/>
        <a:lstStyle/>
        <a:p>
          <a:endParaRPr lang="en-US"/>
        </a:p>
      </dgm:t>
    </dgm:pt>
    <dgm:pt modelId="{4AD4CB2E-9752-46C7-A332-5495793BB6CB}" type="pres">
      <dgm:prSet presAssocID="{D837FAA1-7A34-45D3-B98D-6F6D789F83C7}" presName="composite" presStyleCnt="0"/>
      <dgm:spPr/>
    </dgm:pt>
    <dgm:pt modelId="{231C830E-0153-4BCE-8C0C-187507A7EDB5}" type="pres">
      <dgm:prSet presAssocID="{D837FAA1-7A34-45D3-B98D-6F6D789F83C7}" presName="rect1" presStyleLbl="trAlignAcc1" presStyleIdx="0" presStyleCnt="4">
        <dgm:presLayoutVars>
          <dgm:bulletEnabled val="1"/>
        </dgm:presLayoutVars>
      </dgm:prSet>
      <dgm:spPr/>
      <dgm:t>
        <a:bodyPr/>
        <a:lstStyle/>
        <a:p>
          <a:endParaRPr lang="en-US"/>
        </a:p>
      </dgm:t>
    </dgm:pt>
    <dgm:pt modelId="{007CBBCB-993B-4859-A144-23931149BC7E}" type="pres">
      <dgm:prSet presAssocID="{D837FAA1-7A34-45D3-B98D-6F6D789F83C7}" presName="rect2"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a:noFill/>
        </a:ln>
      </dgm:spPr>
      <dgm:t>
        <a:bodyPr/>
        <a:lstStyle/>
        <a:p>
          <a:endParaRPr lang="en-US"/>
        </a:p>
      </dgm:t>
    </dgm:pt>
    <dgm:pt modelId="{4173F109-C151-466B-8CDD-A4447F95B2FE}" type="pres">
      <dgm:prSet presAssocID="{1D1F98D2-2517-48D3-B196-A2993FD320A7}" presName="sibTrans" presStyleCnt="0"/>
      <dgm:spPr/>
    </dgm:pt>
    <dgm:pt modelId="{AAFC3185-AD19-45BA-BF5C-02949AC2C98C}" type="pres">
      <dgm:prSet presAssocID="{668CD942-946E-4C61-AD09-0E93DD8EADF6}" presName="composite" presStyleCnt="0"/>
      <dgm:spPr/>
    </dgm:pt>
    <dgm:pt modelId="{0DFCB66D-E986-4C9E-88C8-5818D174F902}" type="pres">
      <dgm:prSet presAssocID="{668CD942-946E-4C61-AD09-0E93DD8EADF6}" presName="rect1" presStyleLbl="trAlignAcc1" presStyleIdx="1" presStyleCnt="4">
        <dgm:presLayoutVars>
          <dgm:bulletEnabled val="1"/>
        </dgm:presLayoutVars>
      </dgm:prSet>
      <dgm:spPr/>
      <dgm:t>
        <a:bodyPr/>
        <a:lstStyle/>
        <a:p>
          <a:endParaRPr lang="en-US"/>
        </a:p>
      </dgm:t>
    </dgm:pt>
    <dgm:pt modelId="{4AC7385F-FB62-44CD-A678-F57FDE0C9E19}" type="pres">
      <dgm:prSet presAssocID="{668CD942-946E-4C61-AD09-0E93DD8EADF6}" presName="rect2" presStyleLbl="fgImgPlace1" presStyleIdx="1" presStyleCnt="4" custLinFactNeighborX="8053"/>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3355" t="14430" r="-3355" b="14430"/>
          </a:stretch>
        </a:blipFill>
        <a:ln>
          <a:noFill/>
        </a:ln>
      </dgm:spPr>
      <dgm:t>
        <a:bodyPr/>
        <a:lstStyle/>
        <a:p>
          <a:endParaRPr lang="en-US"/>
        </a:p>
      </dgm:t>
    </dgm:pt>
    <dgm:pt modelId="{B9A7E879-A0A6-4DF6-8310-89E282752D41}" type="pres">
      <dgm:prSet presAssocID="{D1931F37-56F3-4E47-84E4-2C34DBC1F80B}" presName="sibTrans" presStyleCnt="0"/>
      <dgm:spPr/>
    </dgm:pt>
    <dgm:pt modelId="{CF2ECA61-C848-4D59-95E3-59E6F0878A2B}" type="pres">
      <dgm:prSet presAssocID="{70A0C5C0-F04F-43F9-BAEF-0D17769F52E0}" presName="composite" presStyleCnt="0"/>
      <dgm:spPr/>
    </dgm:pt>
    <dgm:pt modelId="{C3965928-C9E7-4877-B78B-63417FE0FBCB}" type="pres">
      <dgm:prSet presAssocID="{70A0C5C0-F04F-43F9-BAEF-0D17769F52E0}" presName="rect1" presStyleLbl="trAlignAcc1" presStyleIdx="2" presStyleCnt="4">
        <dgm:presLayoutVars>
          <dgm:bulletEnabled val="1"/>
        </dgm:presLayoutVars>
      </dgm:prSet>
      <dgm:spPr/>
      <dgm:t>
        <a:bodyPr/>
        <a:lstStyle/>
        <a:p>
          <a:endParaRPr lang="en-US"/>
        </a:p>
      </dgm:t>
    </dgm:pt>
    <dgm:pt modelId="{2017B8B0-2656-49E3-809D-8AA59F94E268}" type="pres">
      <dgm:prSet presAssocID="{70A0C5C0-F04F-43F9-BAEF-0D17769F52E0}" presName="rect2" presStyleLbl="fgImgPlace1" presStyleIdx="2" presStyleCnt="4"/>
      <dgm:spPr>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9283" t="22335" r="-9283" b="22335"/>
          </a:stretch>
        </a:blipFill>
        <a:ln>
          <a:noFill/>
        </a:ln>
      </dgm:spPr>
      <dgm:t>
        <a:bodyPr/>
        <a:lstStyle/>
        <a:p>
          <a:endParaRPr lang="en-US"/>
        </a:p>
      </dgm:t>
    </dgm:pt>
    <dgm:pt modelId="{6EB06B29-ECD3-4A1C-897B-2B4DFC9A6344}" type="pres">
      <dgm:prSet presAssocID="{A8B30BD2-0F4B-4B4E-8E1B-B1C497E72ED3}" presName="sibTrans" presStyleCnt="0"/>
      <dgm:spPr/>
    </dgm:pt>
    <dgm:pt modelId="{1AB19E86-1BD5-4048-BE7F-3157E062C570}" type="pres">
      <dgm:prSet presAssocID="{9142AD21-B8D8-4F0B-952A-2D563BBE0DBC}" presName="composite" presStyleCnt="0"/>
      <dgm:spPr/>
    </dgm:pt>
    <dgm:pt modelId="{0B824F9C-3CB3-4E13-8289-79970A436245}" type="pres">
      <dgm:prSet presAssocID="{9142AD21-B8D8-4F0B-952A-2D563BBE0DBC}" presName="rect1" presStyleLbl="trAlignAcc1" presStyleIdx="3" presStyleCnt="4">
        <dgm:presLayoutVars>
          <dgm:bulletEnabled val="1"/>
        </dgm:presLayoutVars>
      </dgm:prSet>
      <dgm:spPr/>
      <dgm:t>
        <a:bodyPr/>
        <a:lstStyle/>
        <a:p>
          <a:endParaRPr lang="en-US"/>
        </a:p>
      </dgm:t>
    </dgm:pt>
    <dgm:pt modelId="{79BA84F6-62FB-482C-9DC3-6C09EA090908}" type="pres">
      <dgm:prSet presAssocID="{9142AD21-B8D8-4F0B-952A-2D563BBE0DBC}" presName="rect2" presStyleLbl="fgImgPlace1" presStyleIdx="3" presStyleCnt="4"/>
      <dgm:spPr>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2573" t="14430" r="2573" b="14430"/>
          </a:stretch>
        </a:blipFill>
        <a:ln>
          <a:noFill/>
        </a:ln>
      </dgm:spPr>
      <dgm:t>
        <a:bodyPr/>
        <a:lstStyle/>
        <a:p>
          <a:endParaRPr lang="en-US"/>
        </a:p>
      </dgm:t>
    </dgm:pt>
  </dgm:ptLst>
  <dgm:cxnLst>
    <dgm:cxn modelId="{DE3E0D17-F330-46D4-97F6-8558A91E7F02}" srcId="{D034AA62-2F6B-4FE9-893E-DDB6B584CA58}" destId="{D837FAA1-7A34-45D3-B98D-6F6D789F83C7}" srcOrd="0" destOrd="0" parTransId="{AF3D44CB-ADAA-428C-AF74-AA477E7648B9}" sibTransId="{1D1F98D2-2517-48D3-B196-A2993FD320A7}"/>
    <dgm:cxn modelId="{E8DB7744-D71C-4D97-B139-942EF29713ED}" type="presOf" srcId="{D837FAA1-7A34-45D3-B98D-6F6D789F83C7}" destId="{231C830E-0153-4BCE-8C0C-187507A7EDB5}" srcOrd="0" destOrd="0" presId="urn:microsoft.com/office/officeart/2008/layout/PictureStrips"/>
    <dgm:cxn modelId="{F44C4DFE-C377-4689-BEDE-CCC992BB8C33}" type="presOf" srcId="{70A0C5C0-F04F-43F9-BAEF-0D17769F52E0}" destId="{C3965928-C9E7-4877-B78B-63417FE0FBCB}" srcOrd="0" destOrd="0" presId="urn:microsoft.com/office/officeart/2008/layout/PictureStrips"/>
    <dgm:cxn modelId="{2E17DF0A-A175-4530-964A-B21089710DD9}" srcId="{D034AA62-2F6B-4FE9-893E-DDB6B584CA58}" destId="{9142AD21-B8D8-4F0B-952A-2D563BBE0DBC}" srcOrd="3" destOrd="0" parTransId="{211B8269-CA05-4EB4-9FA7-FD578AEC749D}" sibTransId="{87C21CE7-6CF5-4EB5-960E-C95529D04EA4}"/>
    <dgm:cxn modelId="{68E7FA8D-83CD-47BC-BECF-DE64D0D1F6F8}" srcId="{D034AA62-2F6B-4FE9-893E-DDB6B584CA58}" destId="{668CD942-946E-4C61-AD09-0E93DD8EADF6}" srcOrd="1" destOrd="0" parTransId="{BAC0ECB3-FD7B-44A3-A048-7A5130DC7C3B}" sibTransId="{D1931F37-56F3-4E47-84E4-2C34DBC1F80B}"/>
    <dgm:cxn modelId="{D4345315-3000-48D2-B0FE-327C69970A27}" srcId="{D034AA62-2F6B-4FE9-893E-DDB6B584CA58}" destId="{70A0C5C0-F04F-43F9-BAEF-0D17769F52E0}" srcOrd="2" destOrd="0" parTransId="{BEE5DE38-6D86-4B07-A321-C480518BCE03}" sibTransId="{A8B30BD2-0F4B-4B4E-8E1B-B1C497E72ED3}"/>
    <dgm:cxn modelId="{F8AAC2A8-0183-4B69-854E-21351F24B2BE}" type="presOf" srcId="{D034AA62-2F6B-4FE9-893E-DDB6B584CA58}" destId="{4F997E85-23A8-4757-9029-53F8639F8855}" srcOrd="0" destOrd="0" presId="urn:microsoft.com/office/officeart/2008/layout/PictureStrips"/>
    <dgm:cxn modelId="{00052940-07BE-41B4-B18F-C4FDD461F8A1}" type="presOf" srcId="{668CD942-946E-4C61-AD09-0E93DD8EADF6}" destId="{0DFCB66D-E986-4C9E-88C8-5818D174F902}" srcOrd="0" destOrd="0" presId="urn:microsoft.com/office/officeart/2008/layout/PictureStrips"/>
    <dgm:cxn modelId="{DA8A517B-EB0B-4DD3-A503-3C7FBF484CAA}" type="presOf" srcId="{9142AD21-B8D8-4F0B-952A-2D563BBE0DBC}" destId="{0B824F9C-3CB3-4E13-8289-79970A436245}" srcOrd="0" destOrd="0" presId="urn:microsoft.com/office/officeart/2008/layout/PictureStrips"/>
    <dgm:cxn modelId="{A939CDBE-471F-48CB-B3DE-E1934E2157D9}" type="presParOf" srcId="{4F997E85-23A8-4757-9029-53F8639F8855}" destId="{4AD4CB2E-9752-46C7-A332-5495793BB6CB}" srcOrd="0" destOrd="0" presId="urn:microsoft.com/office/officeart/2008/layout/PictureStrips"/>
    <dgm:cxn modelId="{2584049B-4556-47A2-952C-E46C4D1320E0}" type="presParOf" srcId="{4AD4CB2E-9752-46C7-A332-5495793BB6CB}" destId="{231C830E-0153-4BCE-8C0C-187507A7EDB5}" srcOrd="0" destOrd="0" presId="urn:microsoft.com/office/officeart/2008/layout/PictureStrips"/>
    <dgm:cxn modelId="{1AC1C1A5-20A7-44F5-BB51-358359ED1535}" type="presParOf" srcId="{4AD4CB2E-9752-46C7-A332-5495793BB6CB}" destId="{007CBBCB-993B-4859-A144-23931149BC7E}" srcOrd="1" destOrd="0" presId="urn:microsoft.com/office/officeart/2008/layout/PictureStrips"/>
    <dgm:cxn modelId="{C7ABE842-F7C1-4BCA-A678-48AF82939B59}" type="presParOf" srcId="{4F997E85-23A8-4757-9029-53F8639F8855}" destId="{4173F109-C151-466B-8CDD-A4447F95B2FE}" srcOrd="1" destOrd="0" presId="urn:microsoft.com/office/officeart/2008/layout/PictureStrips"/>
    <dgm:cxn modelId="{4FE02B76-491E-4B81-A801-0A1951A8189A}" type="presParOf" srcId="{4F997E85-23A8-4757-9029-53F8639F8855}" destId="{AAFC3185-AD19-45BA-BF5C-02949AC2C98C}" srcOrd="2" destOrd="0" presId="urn:microsoft.com/office/officeart/2008/layout/PictureStrips"/>
    <dgm:cxn modelId="{31C2729B-89DE-44E8-B151-06A1A44ABBDD}" type="presParOf" srcId="{AAFC3185-AD19-45BA-BF5C-02949AC2C98C}" destId="{0DFCB66D-E986-4C9E-88C8-5818D174F902}" srcOrd="0" destOrd="0" presId="urn:microsoft.com/office/officeart/2008/layout/PictureStrips"/>
    <dgm:cxn modelId="{1B5CB42C-9F28-4CE9-B9CE-AFB540F00CFD}" type="presParOf" srcId="{AAFC3185-AD19-45BA-BF5C-02949AC2C98C}" destId="{4AC7385F-FB62-44CD-A678-F57FDE0C9E19}" srcOrd="1" destOrd="0" presId="urn:microsoft.com/office/officeart/2008/layout/PictureStrips"/>
    <dgm:cxn modelId="{FDE13B4E-9C35-4AC7-87DE-F92A00B2B118}" type="presParOf" srcId="{4F997E85-23A8-4757-9029-53F8639F8855}" destId="{B9A7E879-A0A6-4DF6-8310-89E282752D41}" srcOrd="3" destOrd="0" presId="urn:microsoft.com/office/officeart/2008/layout/PictureStrips"/>
    <dgm:cxn modelId="{C1B89743-19F8-4E86-B190-F7C63136B414}" type="presParOf" srcId="{4F997E85-23A8-4757-9029-53F8639F8855}" destId="{CF2ECA61-C848-4D59-95E3-59E6F0878A2B}" srcOrd="4" destOrd="0" presId="urn:microsoft.com/office/officeart/2008/layout/PictureStrips"/>
    <dgm:cxn modelId="{776219A9-00AB-45BC-A973-5716A1D46E76}" type="presParOf" srcId="{CF2ECA61-C848-4D59-95E3-59E6F0878A2B}" destId="{C3965928-C9E7-4877-B78B-63417FE0FBCB}" srcOrd="0" destOrd="0" presId="urn:microsoft.com/office/officeart/2008/layout/PictureStrips"/>
    <dgm:cxn modelId="{A6D99818-14A1-4E55-A658-7A6D6B36A8A5}" type="presParOf" srcId="{CF2ECA61-C848-4D59-95E3-59E6F0878A2B}" destId="{2017B8B0-2656-49E3-809D-8AA59F94E268}" srcOrd="1" destOrd="0" presId="urn:microsoft.com/office/officeart/2008/layout/PictureStrips"/>
    <dgm:cxn modelId="{41A6A7D2-CE7B-47B6-8C26-334813E9B74C}" type="presParOf" srcId="{4F997E85-23A8-4757-9029-53F8639F8855}" destId="{6EB06B29-ECD3-4A1C-897B-2B4DFC9A6344}" srcOrd="5" destOrd="0" presId="urn:microsoft.com/office/officeart/2008/layout/PictureStrips"/>
    <dgm:cxn modelId="{0BE18503-2D03-4AE0-9A8D-867FEC269CF2}" type="presParOf" srcId="{4F997E85-23A8-4757-9029-53F8639F8855}" destId="{1AB19E86-1BD5-4048-BE7F-3157E062C570}" srcOrd="6" destOrd="0" presId="urn:microsoft.com/office/officeart/2008/layout/PictureStrips"/>
    <dgm:cxn modelId="{5DFE5AC9-AE9E-4726-8464-2A705AF91BEC}" type="presParOf" srcId="{1AB19E86-1BD5-4048-BE7F-3157E062C570}" destId="{0B824F9C-3CB3-4E13-8289-79970A436245}" srcOrd="0" destOrd="0" presId="urn:microsoft.com/office/officeart/2008/layout/PictureStrips"/>
    <dgm:cxn modelId="{85CF0B18-0742-4B32-AECB-7DF3012CB324}" type="presParOf" srcId="{1AB19E86-1BD5-4048-BE7F-3157E062C570}" destId="{79BA84F6-62FB-482C-9DC3-6C09EA090908}"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C830E-0153-4BCE-8C0C-187507A7EDB5}">
      <dsp:nvSpPr>
        <dsp:cNvPr id="0" name=""/>
        <dsp:cNvSpPr/>
      </dsp:nvSpPr>
      <dsp:spPr>
        <a:xfrm>
          <a:off x="150521" y="202238"/>
          <a:ext cx="3553837" cy="1110574"/>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52229"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Simple Multiplication</a:t>
          </a:r>
          <a:endParaRPr lang="en-US" sz="3100" kern="1200" dirty="0"/>
        </a:p>
      </dsp:txBody>
      <dsp:txXfrm>
        <a:off x="150521" y="202238"/>
        <a:ext cx="3553837" cy="1110574"/>
      </dsp:txXfrm>
    </dsp:sp>
    <dsp:sp modelId="{007CBBCB-993B-4859-A144-23931149BC7E}">
      <dsp:nvSpPr>
        <dsp:cNvPr id="0" name=""/>
        <dsp:cNvSpPr/>
      </dsp:nvSpPr>
      <dsp:spPr>
        <a:xfrm>
          <a:off x="2445" y="41822"/>
          <a:ext cx="777401" cy="1166102"/>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5875" cap="flat" cmpd="sng" algn="ctr">
          <a:noFill/>
          <a:prstDash val="solid"/>
        </a:ln>
        <a:effectLst/>
      </dsp:spPr>
      <dsp:style>
        <a:lnRef idx="2">
          <a:scrgbClr r="0" g="0" b="0"/>
        </a:lnRef>
        <a:fillRef idx="1">
          <a:scrgbClr r="0" g="0" b="0"/>
        </a:fillRef>
        <a:effectRef idx="0">
          <a:scrgbClr r="0" g="0" b="0"/>
        </a:effectRef>
        <a:fontRef idx="minor"/>
      </dsp:style>
    </dsp:sp>
    <dsp:sp modelId="{0DFCB66D-E986-4C9E-88C8-5818D174F902}">
      <dsp:nvSpPr>
        <dsp:cNvPr id="0" name=""/>
        <dsp:cNvSpPr/>
      </dsp:nvSpPr>
      <dsp:spPr>
        <a:xfrm>
          <a:off x="3987517" y="202238"/>
          <a:ext cx="3553837" cy="1110574"/>
        </a:xfrm>
        <a:prstGeom prst="rect">
          <a:avLst/>
        </a:prstGeom>
        <a:solidFill>
          <a:schemeClr val="lt1">
            <a:alpha val="4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752229" tIns="118110" rIns="118110" bIns="118110" numCol="1" spcCol="1270" anchor="ctr" anchorCtr="0">
          <a:noAutofit/>
        </a:bodyPr>
        <a:lstStyle/>
        <a:p>
          <a:pPr lvl="0" algn="l" defTabSz="1377950">
            <a:lnSpc>
              <a:spcPct val="90000"/>
            </a:lnSpc>
            <a:spcBef>
              <a:spcPct val="0"/>
            </a:spcBef>
            <a:spcAft>
              <a:spcPct val="35000"/>
            </a:spcAft>
          </a:pPr>
          <a:endParaRPr lang="en-US" sz="3100" kern="1200" dirty="0"/>
        </a:p>
      </dsp:txBody>
      <dsp:txXfrm>
        <a:off x="3987517" y="202238"/>
        <a:ext cx="3553837" cy="1110574"/>
      </dsp:txXfrm>
    </dsp:sp>
    <dsp:sp modelId="{4AC7385F-FB62-44CD-A678-F57FDE0C9E19}">
      <dsp:nvSpPr>
        <dsp:cNvPr id="0" name=""/>
        <dsp:cNvSpPr/>
      </dsp:nvSpPr>
      <dsp:spPr>
        <a:xfrm>
          <a:off x="3902045" y="41822"/>
          <a:ext cx="777401" cy="1166102"/>
        </a:xfrm>
        <a:prstGeom prst="rect">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C3965928-C9E7-4877-B78B-63417FE0FBCB}">
      <dsp:nvSpPr>
        <dsp:cNvPr id="0" name=""/>
        <dsp:cNvSpPr/>
      </dsp:nvSpPr>
      <dsp:spPr>
        <a:xfrm>
          <a:off x="150521" y="1600328"/>
          <a:ext cx="3553837" cy="1110574"/>
        </a:xfrm>
        <a:prstGeom prst="rect">
          <a:avLst/>
        </a:prstGeom>
        <a:solidFill>
          <a:schemeClr val="lt1">
            <a:alpha val="4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752229" tIns="118110" rIns="118110" bIns="118110" numCol="1" spcCol="1270" anchor="ctr" anchorCtr="0">
          <a:noAutofit/>
        </a:bodyPr>
        <a:lstStyle/>
        <a:p>
          <a:pPr lvl="0" algn="l" defTabSz="1377950">
            <a:lnSpc>
              <a:spcPct val="90000"/>
            </a:lnSpc>
            <a:spcBef>
              <a:spcPct val="0"/>
            </a:spcBef>
            <a:spcAft>
              <a:spcPct val="35000"/>
            </a:spcAft>
          </a:pPr>
          <a:endParaRPr lang="en-US" sz="3100" kern="1200" dirty="0"/>
        </a:p>
      </dsp:txBody>
      <dsp:txXfrm>
        <a:off x="150521" y="1600328"/>
        <a:ext cx="3553837" cy="1110574"/>
      </dsp:txXfrm>
    </dsp:sp>
    <dsp:sp modelId="{2017B8B0-2656-49E3-809D-8AA59F94E268}">
      <dsp:nvSpPr>
        <dsp:cNvPr id="0" name=""/>
        <dsp:cNvSpPr/>
      </dsp:nvSpPr>
      <dsp:spPr>
        <a:xfrm>
          <a:off x="2445" y="1439912"/>
          <a:ext cx="777401" cy="1166102"/>
        </a:xfrm>
        <a:prstGeom prst="rect">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0B824F9C-3CB3-4E13-8289-79970A436245}">
      <dsp:nvSpPr>
        <dsp:cNvPr id="0" name=""/>
        <dsp:cNvSpPr/>
      </dsp:nvSpPr>
      <dsp:spPr>
        <a:xfrm>
          <a:off x="3987517" y="1600328"/>
          <a:ext cx="3553837" cy="1110574"/>
        </a:xfrm>
        <a:prstGeom prst="rect">
          <a:avLst/>
        </a:prstGeom>
        <a:solidFill>
          <a:schemeClr val="lt1">
            <a:alpha val="4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752229" tIns="118110" rIns="118110" bIns="118110" numCol="1" spcCol="1270" anchor="ctr" anchorCtr="0">
          <a:noAutofit/>
        </a:bodyPr>
        <a:lstStyle/>
        <a:p>
          <a:pPr lvl="0" algn="l" defTabSz="1377950">
            <a:lnSpc>
              <a:spcPct val="90000"/>
            </a:lnSpc>
            <a:spcBef>
              <a:spcPct val="0"/>
            </a:spcBef>
            <a:spcAft>
              <a:spcPct val="35000"/>
            </a:spcAft>
          </a:pPr>
          <a:endParaRPr lang="en-US" sz="3100" kern="1200" dirty="0"/>
        </a:p>
      </dsp:txBody>
      <dsp:txXfrm>
        <a:off x="3987517" y="1600328"/>
        <a:ext cx="3553837" cy="1110574"/>
      </dsp:txXfrm>
    </dsp:sp>
    <dsp:sp modelId="{79BA84F6-62FB-482C-9DC3-6C09EA090908}">
      <dsp:nvSpPr>
        <dsp:cNvPr id="0" name=""/>
        <dsp:cNvSpPr/>
      </dsp:nvSpPr>
      <dsp:spPr>
        <a:xfrm>
          <a:off x="3839441" y="1439912"/>
          <a:ext cx="777401" cy="1166102"/>
        </a:xfrm>
        <a:prstGeom prst="rect">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C830E-0153-4BCE-8C0C-187507A7EDB5}">
      <dsp:nvSpPr>
        <dsp:cNvPr id="0" name=""/>
        <dsp:cNvSpPr/>
      </dsp:nvSpPr>
      <dsp:spPr>
        <a:xfrm>
          <a:off x="148435" y="846585"/>
          <a:ext cx="3525547" cy="1101733"/>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Simple Multiplication</a:t>
          </a:r>
          <a:endParaRPr lang="en-US" sz="3100" kern="1200" dirty="0"/>
        </a:p>
      </dsp:txBody>
      <dsp:txXfrm>
        <a:off x="148435" y="846585"/>
        <a:ext cx="3525547" cy="1101733"/>
      </dsp:txXfrm>
    </dsp:sp>
    <dsp:sp modelId="{007CBBCB-993B-4859-A144-23931149BC7E}">
      <dsp:nvSpPr>
        <dsp:cNvPr id="0" name=""/>
        <dsp:cNvSpPr/>
      </dsp:nvSpPr>
      <dsp:spPr>
        <a:xfrm>
          <a:off x="1537" y="687445"/>
          <a:ext cx="771213" cy="115682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5875" cap="flat" cmpd="sng" algn="ctr">
          <a:noFill/>
          <a:prstDash val="solid"/>
        </a:ln>
        <a:effectLst/>
      </dsp:spPr>
      <dsp:style>
        <a:lnRef idx="2">
          <a:scrgbClr r="0" g="0" b="0"/>
        </a:lnRef>
        <a:fillRef idx="1">
          <a:scrgbClr r="0" g="0" b="0"/>
        </a:fillRef>
        <a:effectRef idx="0">
          <a:scrgbClr r="0" g="0" b="0"/>
        </a:effectRef>
        <a:fontRef idx="minor"/>
      </dsp:style>
    </dsp:sp>
    <dsp:sp modelId="{0DFCB66D-E986-4C9E-88C8-5818D174F902}">
      <dsp:nvSpPr>
        <dsp:cNvPr id="0" name=""/>
        <dsp:cNvSpPr/>
      </dsp:nvSpPr>
      <dsp:spPr>
        <a:xfrm>
          <a:off x="4016714" y="846585"/>
          <a:ext cx="3525547" cy="1101733"/>
        </a:xfrm>
        <a:prstGeom prst="rect">
          <a:avLst/>
        </a:prstGeom>
        <a:solidFill>
          <a:schemeClr val="lt1">
            <a:alpha val="4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endParaRPr lang="en-US" sz="3100" kern="1200" dirty="0"/>
        </a:p>
      </dsp:txBody>
      <dsp:txXfrm>
        <a:off x="4016714" y="846585"/>
        <a:ext cx="3525547" cy="1101733"/>
      </dsp:txXfrm>
    </dsp:sp>
    <dsp:sp modelId="{4AC7385F-FB62-44CD-A678-F57FDE0C9E19}">
      <dsp:nvSpPr>
        <dsp:cNvPr id="0" name=""/>
        <dsp:cNvSpPr/>
      </dsp:nvSpPr>
      <dsp:spPr>
        <a:xfrm>
          <a:off x="3931922" y="687445"/>
          <a:ext cx="771213" cy="1156820"/>
        </a:xfrm>
        <a:prstGeom prst="rect">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C3965928-C9E7-4877-B78B-63417FE0FBCB}">
      <dsp:nvSpPr>
        <dsp:cNvPr id="0" name=""/>
        <dsp:cNvSpPr/>
      </dsp:nvSpPr>
      <dsp:spPr>
        <a:xfrm>
          <a:off x="148435" y="2233545"/>
          <a:ext cx="3525547" cy="1101733"/>
        </a:xfrm>
        <a:prstGeom prst="rect">
          <a:avLst/>
        </a:prstGeom>
        <a:solidFill>
          <a:schemeClr val="lt1">
            <a:alpha val="4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endParaRPr lang="en-US" sz="3100" kern="1200" dirty="0"/>
        </a:p>
      </dsp:txBody>
      <dsp:txXfrm>
        <a:off x="148435" y="2233545"/>
        <a:ext cx="3525547" cy="1101733"/>
      </dsp:txXfrm>
    </dsp:sp>
    <dsp:sp modelId="{2017B8B0-2656-49E3-809D-8AA59F94E268}">
      <dsp:nvSpPr>
        <dsp:cNvPr id="0" name=""/>
        <dsp:cNvSpPr/>
      </dsp:nvSpPr>
      <dsp:spPr>
        <a:xfrm>
          <a:off x="1537" y="2074406"/>
          <a:ext cx="771213" cy="1156820"/>
        </a:xfrm>
        <a:prstGeom prst="rect">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0B824F9C-3CB3-4E13-8289-79970A436245}">
      <dsp:nvSpPr>
        <dsp:cNvPr id="0" name=""/>
        <dsp:cNvSpPr/>
      </dsp:nvSpPr>
      <dsp:spPr>
        <a:xfrm>
          <a:off x="4016714" y="2233545"/>
          <a:ext cx="3525547" cy="1101733"/>
        </a:xfrm>
        <a:prstGeom prst="rect">
          <a:avLst/>
        </a:prstGeom>
        <a:solidFill>
          <a:schemeClr val="lt1">
            <a:alpha val="4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endParaRPr lang="en-US" sz="3100" kern="1200" dirty="0"/>
        </a:p>
      </dsp:txBody>
      <dsp:txXfrm>
        <a:off x="4016714" y="2233545"/>
        <a:ext cx="3525547" cy="1101733"/>
      </dsp:txXfrm>
    </dsp:sp>
    <dsp:sp modelId="{79BA84F6-62FB-482C-9DC3-6C09EA090908}">
      <dsp:nvSpPr>
        <dsp:cNvPr id="0" name=""/>
        <dsp:cNvSpPr/>
      </dsp:nvSpPr>
      <dsp:spPr>
        <a:xfrm>
          <a:off x="3869816" y="2074406"/>
          <a:ext cx="771213" cy="1156820"/>
        </a:xfrm>
        <a:prstGeom prst="rect">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C830E-0153-4BCE-8C0C-187507A7EDB5}">
      <dsp:nvSpPr>
        <dsp:cNvPr id="0" name=""/>
        <dsp:cNvSpPr/>
      </dsp:nvSpPr>
      <dsp:spPr>
        <a:xfrm>
          <a:off x="148435" y="846585"/>
          <a:ext cx="3525547" cy="1101733"/>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Simple Multiplication</a:t>
          </a:r>
          <a:endParaRPr lang="en-US" sz="3100" kern="1200" dirty="0"/>
        </a:p>
      </dsp:txBody>
      <dsp:txXfrm>
        <a:off x="148435" y="846585"/>
        <a:ext cx="3525547" cy="1101733"/>
      </dsp:txXfrm>
    </dsp:sp>
    <dsp:sp modelId="{007CBBCB-993B-4859-A144-23931149BC7E}">
      <dsp:nvSpPr>
        <dsp:cNvPr id="0" name=""/>
        <dsp:cNvSpPr/>
      </dsp:nvSpPr>
      <dsp:spPr>
        <a:xfrm>
          <a:off x="1537" y="687445"/>
          <a:ext cx="771213" cy="115682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5875" cap="flat" cmpd="sng" algn="ctr">
          <a:noFill/>
          <a:prstDash val="solid"/>
        </a:ln>
        <a:effectLst/>
      </dsp:spPr>
      <dsp:style>
        <a:lnRef idx="2">
          <a:scrgbClr r="0" g="0" b="0"/>
        </a:lnRef>
        <a:fillRef idx="1">
          <a:scrgbClr r="0" g="0" b="0"/>
        </a:fillRef>
        <a:effectRef idx="0">
          <a:scrgbClr r="0" g="0" b="0"/>
        </a:effectRef>
        <a:fontRef idx="minor"/>
      </dsp:style>
    </dsp:sp>
    <dsp:sp modelId="{0DFCB66D-E986-4C9E-88C8-5818D174F902}">
      <dsp:nvSpPr>
        <dsp:cNvPr id="0" name=""/>
        <dsp:cNvSpPr/>
      </dsp:nvSpPr>
      <dsp:spPr>
        <a:xfrm>
          <a:off x="4016714" y="846585"/>
          <a:ext cx="3525547" cy="1101733"/>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Adjust for older DHS datasets</a:t>
          </a:r>
          <a:endParaRPr lang="en-US" sz="3100" kern="1200" dirty="0"/>
        </a:p>
      </dsp:txBody>
      <dsp:txXfrm>
        <a:off x="4016714" y="846585"/>
        <a:ext cx="3525547" cy="1101733"/>
      </dsp:txXfrm>
    </dsp:sp>
    <dsp:sp modelId="{4AC7385F-FB62-44CD-A678-F57FDE0C9E19}">
      <dsp:nvSpPr>
        <dsp:cNvPr id="0" name=""/>
        <dsp:cNvSpPr/>
      </dsp:nvSpPr>
      <dsp:spPr>
        <a:xfrm>
          <a:off x="3931922" y="687445"/>
          <a:ext cx="771213" cy="1156820"/>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3355" t="14430" r="-3355" b="14430"/>
          </a:stretch>
        </a:blipFill>
        <a:ln w="15875" cap="flat" cmpd="sng" algn="ctr">
          <a:noFill/>
          <a:prstDash val="solid"/>
        </a:ln>
        <a:effectLst/>
      </dsp:spPr>
      <dsp:style>
        <a:lnRef idx="2">
          <a:scrgbClr r="0" g="0" b="0"/>
        </a:lnRef>
        <a:fillRef idx="1">
          <a:scrgbClr r="0" g="0" b="0"/>
        </a:fillRef>
        <a:effectRef idx="0">
          <a:scrgbClr r="0" g="0" b="0"/>
        </a:effectRef>
        <a:fontRef idx="minor"/>
      </dsp:style>
    </dsp:sp>
    <dsp:sp modelId="{C3965928-C9E7-4877-B78B-63417FE0FBCB}">
      <dsp:nvSpPr>
        <dsp:cNvPr id="0" name=""/>
        <dsp:cNvSpPr/>
      </dsp:nvSpPr>
      <dsp:spPr>
        <a:xfrm>
          <a:off x="148435" y="2233545"/>
          <a:ext cx="3525547" cy="1101733"/>
        </a:xfrm>
        <a:prstGeom prst="rect">
          <a:avLst/>
        </a:prstGeom>
        <a:solidFill>
          <a:schemeClr val="lt1">
            <a:alpha val="4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endParaRPr lang="en-US" sz="3100" kern="1200" dirty="0"/>
        </a:p>
      </dsp:txBody>
      <dsp:txXfrm>
        <a:off x="148435" y="2233545"/>
        <a:ext cx="3525547" cy="1101733"/>
      </dsp:txXfrm>
    </dsp:sp>
    <dsp:sp modelId="{2017B8B0-2656-49E3-809D-8AA59F94E268}">
      <dsp:nvSpPr>
        <dsp:cNvPr id="0" name=""/>
        <dsp:cNvSpPr/>
      </dsp:nvSpPr>
      <dsp:spPr>
        <a:xfrm>
          <a:off x="1537" y="2074406"/>
          <a:ext cx="771213" cy="1156820"/>
        </a:xfrm>
        <a:prstGeom prst="rect">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0B824F9C-3CB3-4E13-8289-79970A436245}">
      <dsp:nvSpPr>
        <dsp:cNvPr id="0" name=""/>
        <dsp:cNvSpPr/>
      </dsp:nvSpPr>
      <dsp:spPr>
        <a:xfrm>
          <a:off x="4016714" y="2233545"/>
          <a:ext cx="3525547" cy="1101733"/>
        </a:xfrm>
        <a:prstGeom prst="rect">
          <a:avLst/>
        </a:prstGeom>
        <a:solidFill>
          <a:schemeClr val="lt1">
            <a:alpha val="4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endParaRPr lang="en-US" sz="3100" kern="1200" dirty="0"/>
        </a:p>
      </dsp:txBody>
      <dsp:txXfrm>
        <a:off x="4016714" y="2233545"/>
        <a:ext cx="3525547" cy="1101733"/>
      </dsp:txXfrm>
    </dsp:sp>
    <dsp:sp modelId="{79BA84F6-62FB-482C-9DC3-6C09EA090908}">
      <dsp:nvSpPr>
        <dsp:cNvPr id="0" name=""/>
        <dsp:cNvSpPr/>
      </dsp:nvSpPr>
      <dsp:spPr>
        <a:xfrm>
          <a:off x="3869816" y="2074406"/>
          <a:ext cx="771213" cy="1156820"/>
        </a:xfrm>
        <a:prstGeom prst="rect">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C830E-0153-4BCE-8C0C-187507A7EDB5}">
      <dsp:nvSpPr>
        <dsp:cNvPr id="0" name=""/>
        <dsp:cNvSpPr/>
      </dsp:nvSpPr>
      <dsp:spPr>
        <a:xfrm>
          <a:off x="148435" y="846585"/>
          <a:ext cx="3525547" cy="1101733"/>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Simple Multiplication</a:t>
          </a:r>
          <a:endParaRPr lang="en-US" sz="3100" kern="1200" dirty="0"/>
        </a:p>
      </dsp:txBody>
      <dsp:txXfrm>
        <a:off x="148435" y="846585"/>
        <a:ext cx="3525547" cy="1101733"/>
      </dsp:txXfrm>
    </dsp:sp>
    <dsp:sp modelId="{007CBBCB-993B-4859-A144-23931149BC7E}">
      <dsp:nvSpPr>
        <dsp:cNvPr id="0" name=""/>
        <dsp:cNvSpPr/>
      </dsp:nvSpPr>
      <dsp:spPr>
        <a:xfrm>
          <a:off x="1537" y="687445"/>
          <a:ext cx="771213" cy="115682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5875" cap="flat" cmpd="sng" algn="ctr">
          <a:noFill/>
          <a:prstDash val="solid"/>
        </a:ln>
        <a:effectLst/>
      </dsp:spPr>
      <dsp:style>
        <a:lnRef idx="2">
          <a:scrgbClr r="0" g="0" b="0"/>
        </a:lnRef>
        <a:fillRef idx="1">
          <a:scrgbClr r="0" g="0" b="0"/>
        </a:fillRef>
        <a:effectRef idx="0">
          <a:scrgbClr r="0" g="0" b="0"/>
        </a:effectRef>
        <a:fontRef idx="minor"/>
      </dsp:style>
    </dsp:sp>
    <dsp:sp modelId="{0DFCB66D-E986-4C9E-88C8-5818D174F902}">
      <dsp:nvSpPr>
        <dsp:cNvPr id="0" name=""/>
        <dsp:cNvSpPr/>
      </dsp:nvSpPr>
      <dsp:spPr>
        <a:xfrm>
          <a:off x="4016714" y="846585"/>
          <a:ext cx="3525547" cy="1101733"/>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Adjust for older DHS datasets</a:t>
          </a:r>
          <a:endParaRPr lang="en-US" sz="3100" kern="1200" dirty="0"/>
        </a:p>
      </dsp:txBody>
      <dsp:txXfrm>
        <a:off x="4016714" y="846585"/>
        <a:ext cx="3525547" cy="1101733"/>
      </dsp:txXfrm>
    </dsp:sp>
    <dsp:sp modelId="{4AC7385F-FB62-44CD-A678-F57FDE0C9E19}">
      <dsp:nvSpPr>
        <dsp:cNvPr id="0" name=""/>
        <dsp:cNvSpPr/>
      </dsp:nvSpPr>
      <dsp:spPr>
        <a:xfrm>
          <a:off x="3931922" y="687445"/>
          <a:ext cx="771213" cy="1156820"/>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3355" t="14430" r="-3355" b="14430"/>
          </a:stretch>
        </a:blipFill>
        <a:ln w="15875" cap="flat" cmpd="sng" algn="ctr">
          <a:noFill/>
          <a:prstDash val="solid"/>
        </a:ln>
        <a:effectLst/>
      </dsp:spPr>
      <dsp:style>
        <a:lnRef idx="2">
          <a:scrgbClr r="0" g="0" b="0"/>
        </a:lnRef>
        <a:fillRef idx="1">
          <a:scrgbClr r="0" g="0" b="0"/>
        </a:fillRef>
        <a:effectRef idx="0">
          <a:scrgbClr r="0" g="0" b="0"/>
        </a:effectRef>
        <a:fontRef idx="minor"/>
      </dsp:style>
    </dsp:sp>
    <dsp:sp modelId="{C3965928-C9E7-4877-B78B-63417FE0FBCB}">
      <dsp:nvSpPr>
        <dsp:cNvPr id="0" name=""/>
        <dsp:cNvSpPr/>
      </dsp:nvSpPr>
      <dsp:spPr>
        <a:xfrm>
          <a:off x="148435" y="2233545"/>
          <a:ext cx="3525547" cy="1101733"/>
        </a:xfrm>
        <a:prstGeom prst="rect">
          <a:avLst/>
        </a:prstGeom>
        <a:solidFill>
          <a:schemeClr val="lt1">
            <a:alpha val="4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endParaRPr lang="en-US" sz="3100" kern="1200" dirty="0"/>
        </a:p>
      </dsp:txBody>
      <dsp:txXfrm>
        <a:off x="148435" y="2233545"/>
        <a:ext cx="3525547" cy="1101733"/>
      </dsp:txXfrm>
    </dsp:sp>
    <dsp:sp modelId="{2017B8B0-2656-49E3-809D-8AA59F94E268}">
      <dsp:nvSpPr>
        <dsp:cNvPr id="0" name=""/>
        <dsp:cNvSpPr/>
      </dsp:nvSpPr>
      <dsp:spPr>
        <a:xfrm>
          <a:off x="1537" y="2074406"/>
          <a:ext cx="771213" cy="1156820"/>
        </a:xfrm>
        <a:prstGeom prst="rect">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0B824F9C-3CB3-4E13-8289-79970A436245}">
      <dsp:nvSpPr>
        <dsp:cNvPr id="0" name=""/>
        <dsp:cNvSpPr/>
      </dsp:nvSpPr>
      <dsp:spPr>
        <a:xfrm>
          <a:off x="4016714" y="2233545"/>
          <a:ext cx="3525547" cy="1101733"/>
        </a:xfrm>
        <a:prstGeom prst="rect">
          <a:avLst/>
        </a:prstGeom>
        <a:solidFill>
          <a:schemeClr val="lt1">
            <a:alpha val="4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endParaRPr lang="en-US" sz="3100" kern="1200" dirty="0"/>
        </a:p>
      </dsp:txBody>
      <dsp:txXfrm>
        <a:off x="4016714" y="2233545"/>
        <a:ext cx="3525547" cy="1101733"/>
      </dsp:txXfrm>
    </dsp:sp>
    <dsp:sp modelId="{79BA84F6-62FB-482C-9DC3-6C09EA090908}">
      <dsp:nvSpPr>
        <dsp:cNvPr id="0" name=""/>
        <dsp:cNvSpPr/>
      </dsp:nvSpPr>
      <dsp:spPr>
        <a:xfrm>
          <a:off x="3869816" y="2074406"/>
          <a:ext cx="771213" cy="1156820"/>
        </a:xfrm>
        <a:prstGeom prst="rect">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C830E-0153-4BCE-8C0C-187507A7EDB5}">
      <dsp:nvSpPr>
        <dsp:cNvPr id="0" name=""/>
        <dsp:cNvSpPr/>
      </dsp:nvSpPr>
      <dsp:spPr>
        <a:xfrm>
          <a:off x="148435" y="846585"/>
          <a:ext cx="3525547" cy="1101733"/>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Simple Multiplication</a:t>
          </a:r>
          <a:endParaRPr lang="en-US" sz="3100" kern="1200" dirty="0"/>
        </a:p>
      </dsp:txBody>
      <dsp:txXfrm>
        <a:off x="148435" y="846585"/>
        <a:ext cx="3525547" cy="1101733"/>
      </dsp:txXfrm>
    </dsp:sp>
    <dsp:sp modelId="{007CBBCB-993B-4859-A144-23931149BC7E}">
      <dsp:nvSpPr>
        <dsp:cNvPr id="0" name=""/>
        <dsp:cNvSpPr/>
      </dsp:nvSpPr>
      <dsp:spPr>
        <a:xfrm>
          <a:off x="1537" y="687445"/>
          <a:ext cx="771213" cy="115682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5875" cap="flat" cmpd="sng" algn="ctr">
          <a:noFill/>
          <a:prstDash val="solid"/>
        </a:ln>
        <a:effectLst/>
      </dsp:spPr>
      <dsp:style>
        <a:lnRef idx="2">
          <a:scrgbClr r="0" g="0" b="0"/>
        </a:lnRef>
        <a:fillRef idx="1">
          <a:scrgbClr r="0" g="0" b="0"/>
        </a:fillRef>
        <a:effectRef idx="0">
          <a:scrgbClr r="0" g="0" b="0"/>
        </a:effectRef>
        <a:fontRef idx="minor"/>
      </dsp:style>
    </dsp:sp>
    <dsp:sp modelId="{0DFCB66D-E986-4C9E-88C8-5818D174F902}">
      <dsp:nvSpPr>
        <dsp:cNvPr id="0" name=""/>
        <dsp:cNvSpPr/>
      </dsp:nvSpPr>
      <dsp:spPr>
        <a:xfrm>
          <a:off x="4016714" y="846585"/>
          <a:ext cx="3525547" cy="1101733"/>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Adjust for older DHS datasets</a:t>
          </a:r>
          <a:endParaRPr lang="en-US" sz="3100" kern="1200" dirty="0"/>
        </a:p>
      </dsp:txBody>
      <dsp:txXfrm>
        <a:off x="4016714" y="846585"/>
        <a:ext cx="3525547" cy="1101733"/>
      </dsp:txXfrm>
    </dsp:sp>
    <dsp:sp modelId="{4AC7385F-FB62-44CD-A678-F57FDE0C9E19}">
      <dsp:nvSpPr>
        <dsp:cNvPr id="0" name=""/>
        <dsp:cNvSpPr/>
      </dsp:nvSpPr>
      <dsp:spPr>
        <a:xfrm>
          <a:off x="3931922" y="687445"/>
          <a:ext cx="771213" cy="1156820"/>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3355" t="14430" r="-3355" b="14430"/>
          </a:stretch>
        </a:blipFill>
        <a:ln w="15875" cap="flat" cmpd="sng" algn="ctr">
          <a:noFill/>
          <a:prstDash val="solid"/>
        </a:ln>
        <a:effectLst/>
      </dsp:spPr>
      <dsp:style>
        <a:lnRef idx="2">
          <a:scrgbClr r="0" g="0" b="0"/>
        </a:lnRef>
        <a:fillRef idx="1">
          <a:scrgbClr r="0" g="0" b="0"/>
        </a:fillRef>
        <a:effectRef idx="0">
          <a:scrgbClr r="0" g="0" b="0"/>
        </a:effectRef>
        <a:fontRef idx="minor"/>
      </dsp:style>
    </dsp:sp>
    <dsp:sp modelId="{C3965928-C9E7-4877-B78B-63417FE0FBCB}">
      <dsp:nvSpPr>
        <dsp:cNvPr id="0" name=""/>
        <dsp:cNvSpPr/>
      </dsp:nvSpPr>
      <dsp:spPr>
        <a:xfrm>
          <a:off x="148435" y="2233545"/>
          <a:ext cx="3525547" cy="1101733"/>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Adjust for late completion</a:t>
          </a:r>
          <a:endParaRPr lang="en-US" sz="3100" kern="1200" dirty="0"/>
        </a:p>
      </dsp:txBody>
      <dsp:txXfrm>
        <a:off x="148435" y="2233545"/>
        <a:ext cx="3525547" cy="1101733"/>
      </dsp:txXfrm>
    </dsp:sp>
    <dsp:sp modelId="{2017B8B0-2656-49E3-809D-8AA59F94E268}">
      <dsp:nvSpPr>
        <dsp:cNvPr id="0" name=""/>
        <dsp:cNvSpPr/>
      </dsp:nvSpPr>
      <dsp:spPr>
        <a:xfrm>
          <a:off x="1537" y="2074406"/>
          <a:ext cx="771213" cy="1156820"/>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9283" t="22335" r="-9283" b="22335"/>
          </a:stretch>
        </a:blipFill>
        <a:ln w="15875" cap="flat" cmpd="sng" algn="ctr">
          <a:noFill/>
          <a:prstDash val="solid"/>
        </a:ln>
        <a:effectLst/>
      </dsp:spPr>
      <dsp:style>
        <a:lnRef idx="2">
          <a:scrgbClr r="0" g="0" b="0"/>
        </a:lnRef>
        <a:fillRef idx="1">
          <a:scrgbClr r="0" g="0" b="0"/>
        </a:fillRef>
        <a:effectRef idx="0">
          <a:scrgbClr r="0" g="0" b="0"/>
        </a:effectRef>
        <a:fontRef idx="minor"/>
      </dsp:style>
    </dsp:sp>
    <dsp:sp modelId="{0B824F9C-3CB3-4E13-8289-79970A436245}">
      <dsp:nvSpPr>
        <dsp:cNvPr id="0" name=""/>
        <dsp:cNvSpPr/>
      </dsp:nvSpPr>
      <dsp:spPr>
        <a:xfrm>
          <a:off x="4016714" y="2233545"/>
          <a:ext cx="3525547" cy="1101733"/>
        </a:xfrm>
        <a:prstGeom prst="rect">
          <a:avLst/>
        </a:prstGeom>
        <a:solidFill>
          <a:schemeClr val="lt1">
            <a:alpha val="4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endParaRPr lang="en-US" sz="3100" kern="1200" dirty="0"/>
        </a:p>
      </dsp:txBody>
      <dsp:txXfrm>
        <a:off x="4016714" y="2233545"/>
        <a:ext cx="3525547" cy="1101733"/>
      </dsp:txXfrm>
    </dsp:sp>
    <dsp:sp modelId="{79BA84F6-62FB-482C-9DC3-6C09EA090908}">
      <dsp:nvSpPr>
        <dsp:cNvPr id="0" name=""/>
        <dsp:cNvSpPr/>
      </dsp:nvSpPr>
      <dsp:spPr>
        <a:xfrm>
          <a:off x="3869816" y="2074406"/>
          <a:ext cx="771213" cy="1156820"/>
        </a:xfrm>
        <a:prstGeom prst="rect">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C830E-0153-4BCE-8C0C-187507A7EDB5}">
      <dsp:nvSpPr>
        <dsp:cNvPr id="0" name=""/>
        <dsp:cNvSpPr/>
      </dsp:nvSpPr>
      <dsp:spPr>
        <a:xfrm>
          <a:off x="148435" y="846585"/>
          <a:ext cx="3525547" cy="1101733"/>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Simple Multiplication</a:t>
          </a:r>
          <a:endParaRPr lang="en-US" sz="3100" kern="1200" dirty="0"/>
        </a:p>
      </dsp:txBody>
      <dsp:txXfrm>
        <a:off x="148435" y="846585"/>
        <a:ext cx="3525547" cy="1101733"/>
      </dsp:txXfrm>
    </dsp:sp>
    <dsp:sp modelId="{007CBBCB-993B-4859-A144-23931149BC7E}">
      <dsp:nvSpPr>
        <dsp:cNvPr id="0" name=""/>
        <dsp:cNvSpPr/>
      </dsp:nvSpPr>
      <dsp:spPr>
        <a:xfrm>
          <a:off x="1537" y="687445"/>
          <a:ext cx="771213" cy="115682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5875" cap="flat" cmpd="sng" algn="ctr">
          <a:noFill/>
          <a:prstDash val="solid"/>
        </a:ln>
        <a:effectLst/>
      </dsp:spPr>
      <dsp:style>
        <a:lnRef idx="2">
          <a:scrgbClr r="0" g="0" b="0"/>
        </a:lnRef>
        <a:fillRef idx="1">
          <a:scrgbClr r="0" g="0" b="0"/>
        </a:fillRef>
        <a:effectRef idx="0">
          <a:scrgbClr r="0" g="0" b="0"/>
        </a:effectRef>
        <a:fontRef idx="minor"/>
      </dsp:style>
    </dsp:sp>
    <dsp:sp modelId="{0DFCB66D-E986-4C9E-88C8-5818D174F902}">
      <dsp:nvSpPr>
        <dsp:cNvPr id="0" name=""/>
        <dsp:cNvSpPr/>
      </dsp:nvSpPr>
      <dsp:spPr>
        <a:xfrm>
          <a:off x="4016714" y="846585"/>
          <a:ext cx="3525547" cy="1101733"/>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Adjust for older DHS datasets</a:t>
          </a:r>
          <a:endParaRPr lang="en-US" sz="3100" kern="1200" dirty="0"/>
        </a:p>
      </dsp:txBody>
      <dsp:txXfrm>
        <a:off x="4016714" y="846585"/>
        <a:ext cx="3525547" cy="1101733"/>
      </dsp:txXfrm>
    </dsp:sp>
    <dsp:sp modelId="{4AC7385F-FB62-44CD-A678-F57FDE0C9E19}">
      <dsp:nvSpPr>
        <dsp:cNvPr id="0" name=""/>
        <dsp:cNvSpPr/>
      </dsp:nvSpPr>
      <dsp:spPr>
        <a:xfrm>
          <a:off x="3931922" y="687445"/>
          <a:ext cx="771213" cy="1156820"/>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3355" t="14430" r="-3355" b="14430"/>
          </a:stretch>
        </a:blipFill>
        <a:ln w="15875" cap="flat" cmpd="sng" algn="ctr">
          <a:noFill/>
          <a:prstDash val="solid"/>
        </a:ln>
        <a:effectLst/>
      </dsp:spPr>
      <dsp:style>
        <a:lnRef idx="2">
          <a:scrgbClr r="0" g="0" b="0"/>
        </a:lnRef>
        <a:fillRef idx="1">
          <a:scrgbClr r="0" g="0" b="0"/>
        </a:fillRef>
        <a:effectRef idx="0">
          <a:scrgbClr r="0" g="0" b="0"/>
        </a:effectRef>
        <a:fontRef idx="minor"/>
      </dsp:style>
    </dsp:sp>
    <dsp:sp modelId="{C3965928-C9E7-4877-B78B-63417FE0FBCB}">
      <dsp:nvSpPr>
        <dsp:cNvPr id="0" name=""/>
        <dsp:cNvSpPr/>
      </dsp:nvSpPr>
      <dsp:spPr>
        <a:xfrm>
          <a:off x="148435" y="2233545"/>
          <a:ext cx="3525547" cy="1101733"/>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Adjust for late completion</a:t>
          </a:r>
          <a:endParaRPr lang="en-US" sz="3100" kern="1200" dirty="0"/>
        </a:p>
      </dsp:txBody>
      <dsp:txXfrm>
        <a:off x="148435" y="2233545"/>
        <a:ext cx="3525547" cy="1101733"/>
      </dsp:txXfrm>
    </dsp:sp>
    <dsp:sp modelId="{2017B8B0-2656-49E3-809D-8AA59F94E268}">
      <dsp:nvSpPr>
        <dsp:cNvPr id="0" name=""/>
        <dsp:cNvSpPr/>
      </dsp:nvSpPr>
      <dsp:spPr>
        <a:xfrm>
          <a:off x="1537" y="2074406"/>
          <a:ext cx="771213" cy="1156820"/>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9283" t="22335" r="-9283" b="22335"/>
          </a:stretch>
        </a:blipFill>
        <a:ln w="15875" cap="flat" cmpd="sng" algn="ctr">
          <a:noFill/>
          <a:prstDash val="solid"/>
        </a:ln>
        <a:effectLst/>
      </dsp:spPr>
      <dsp:style>
        <a:lnRef idx="2">
          <a:scrgbClr r="0" g="0" b="0"/>
        </a:lnRef>
        <a:fillRef idx="1">
          <a:scrgbClr r="0" g="0" b="0"/>
        </a:fillRef>
        <a:effectRef idx="0">
          <a:scrgbClr r="0" g="0" b="0"/>
        </a:effectRef>
        <a:fontRef idx="minor"/>
      </dsp:style>
    </dsp:sp>
    <dsp:sp modelId="{0B824F9C-3CB3-4E13-8289-79970A436245}">
      <dsp:nvSpPr>
        <dsp:cNvPr id="0" name=""/>
        <dsp:cNvSpPr/>
      </dsp:nvSpPr>
      <dsp:spPr>
        <a:xfrm>
          <a:off x="4016714" y="2233545"/>
          <a:ext cx="3525547" cy="1101733"/>
        </a:xfrm>
        <a:prstGeom prst="rect">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241" tIns="83820" rIns="83820" bIns="83820" numCol="1" spcCol="1270" anchor="ctr" anchorCtr="0">
          <a:noAutofit/>
        </a:bodyPr>
        <a:lstStyle/>
        <a:p>
          <a:pPr lvl="0" algn="l" defTabSz="977900">
            <a:lnSpc>
              <a:spcPct val="90000"/>
            </a:lnSpc>
            <a:spcBef>
              <a:spcPct val="0"/>
            </a:spcBef>
            <a:spcAft>
              <a:spcPct val="35000"/>
            </a:spcAft>
          </a:pPr>
          <a:r>
            <a:rPr lang="en-US" sz="2200" kern="1200" dirty="0" smtClean="0"/>
            <a:t>Adjust for underrepresentation of poor kids in schools</a:t>
          </a:r>
          <a:endParaRPr lang="en-US" sz="2200" kern="1200" dirty="0"/>
        </a:p>
      </dsp:txBody>
      <dsp:txXfrm>
        <a:off x="4016714" y="2233545"/>
        <a:ext cx="3525547" cy="1101733"/>
      </dsp:txXfrm>
    </dsp:sp>
    <dsp:sp modelId="{79BA84F6-62FB-482C-9DC3-6C09EA090908}">
      <dsp:nvSpPr>
        <dsp:cNvPr id="0" name=""/>
        <dsp:cNvSpPr/>
      </dsp:nvSpPr>
      <dsp:spPr>
        <a:xfrm>
          <a:off x="3869816" y="2074406"/>
          <a:ext cx="771213" cy="1156820"/>
        </a:xfrm>
        <a:prstGeom prst="rect">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2573" t="14430" r="2573" b="14430"/>
          </a:stretch>
        </a:blipFill>
        <a:ln w="15875"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209213-3929-483B-ABD8-1162636C466B}" type="datetimeFigureOut">
              <a:rPr lang="en-ZA" smtClean="0"/>
              <a:t>2019/04/15</a:t>
            </a:fld>
            <a:endParaRPr lang="en-Z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D1055A-7970-4B89-A814-DC3E75EE452B}" type="slidenum">
              <a:rPr lang="en-ZA" smtClean="0"/>
              <a:t>‹#›</a:t>
            </a:fld>
            <a:endParaRPr lang="en-ZA"/>
          </a:p>
        </p:txBody>
      </p:sp>
    </p:spTree>
    <p:extLst>
      <p:ext uri="{BB962C8B-B14F-4D97-AF65-F5344CB8AC3E}">
        <p14:creationId xmlns:p14="http://schemas.microsoft.com/office/powerpoint/2010/main" val="239806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Use available data on access and learning </a:t>
            </a:r>
          </a:p>
          <a:p>
            <a:pPr lvl="1"/>
            <a:r>
              <a:rPr lang="en-US" dirty="0" smtClean="0"/>
              <a:t>Combine</a:t>
            </a:r>
          </a:p>
          <a:p>
            <a:pPr lvl="1"/>
            <a:r>
              <a:rPr lang="en-US" dirty="0" smtClean="0"/>
              <a:t>Access-to-learning</a:t>
            </a:r>
          </a:p>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15</a:t>
            </a:fld>
            <a:endParaRPr lang="en-ZA"/>
          </a:p>
        </p:txBody>
      </p:sp>
    </p:spTree>
    <p:extLst>
      <p:ext uri="{BB962C8B-B14F-4D97-AF65-F5344CB8AC3E}">
        <p14:creationId xmlns:p14="http://schemas.microsoft.com/office/powerpoint/2010/main" val="1069334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Use available data on access and learning </a:t>
            </a:r>
          </a:p>
          <a:p>
            <a:pPr lvl="1"/>
            <a:r>
              <a:rPr lang="en-US" dirty="0" smtClean="0"/>
              <a:t>Combine</a:t>
            </a:r>
          </a:p>
          <a:p>
            <a:pPr lvl="1"/>
            <a:r>
              <a:rPr lang="en-US" dirty="0" smtClean="0"/>
              <a:t>Access-to-learning</a:t>
            </a:r>
          </a:p>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16</a:t>
            </a:fld>
            <a:endParaRPr lang="en-ZA"/>
          </a:p>
        </p:txBody>
      </p:sp>
    </p:spTree>
    <p:extLst>
      <p:ext uri="{BB962C8B-B14F-4D97-AF65-F5344CB8AC3E}">
        <p14:creationId xmlns:p14="http://schemas.microsoft.com/office/powerpoint/2010/main" val="3060152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Use available data on access and learning </a:t>
            </a:r>
          </a:p>
          <a:p>
            <a:pPr lvl="1"/>
            <a:r>
              <a:rPr lang="en-US" dirty="0" smtClean="0"/>
              <a:t>Combine</a:t>
            </a:r>
          </a:p>
          <a:p>
            <a:pPr lvl="1"/>
            <a:r>
              <a:rPr lang="en-US" dirty="0" smtClean="0"/>
              <a:t>Access-to-learning</a:t>
            </a:r>
          </a:p>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17</a:t>
            </a:fld>
            <a:endParaRPr lang="en-ZA"/>
          </a:p>
        </p:txBody>
      </p:sp>
    </p:spTree>
    <p:extLst>
      <p:ext uri="{BB962C8B-B14F-4D97-AF65-F5344CB8AC3E}">
        <p14:creationId xmlns:p14="http://schemas.microsoft.com/office/powerpoint/2010/main" val="680763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notes on IRT</a:t>
            </a:r>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21</a:t>
            </a:fld>
            <a:endParaRPr lang="en-ZA"/>
          </a:p>
        </p:txBody>
      </p:sp>
    </p:spTree>
    <p:extLst>
      <p:ext uri="{BB962C8B-B14F-4D97-AF65-F5344CB8AC3E}">
        <p14:creationId xmlns:p14="http://schemas.microsoft.com/office/powerpoint/2010/main" val="1020269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Overestimate</a:t>
            </a:r>
            <a:r>
              <a:rPr lang="en-US" baseline="0" dirty="0" smtClean="0"/>
              <a:t> </a:t>
            </a:r>
            <a:r>
              <a:rPr lang="en-US" dirty="0" smtClean="0"/>
              <a:t>completion</a:t>
            </a:r>
            <a:r>
              <a:rPr lang="en-US" baseline="0" dirty="0" smtClean="0"/>
              <a:t> for poorest 80% of sample – up to 10 p.p.</a:t>
            </a:r>
          </a:p>
          <a:p>
            <a:r>
              <a:rPr lang="en-US" baseline="0" dirty="0" smtClean="0"/>
              <a:t>Underestimate completion for richest 20% of samples – up to 10 p.p.</a:t>
            </a:r>
            <a:endParaRPr lang="en-US" dirty="0" smtClean="0"/>
          </a:p>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24</a:t>
            </a:fld>
            <a:endParaRPr lang="en-ZA"/>
          </a:p>
        </p:txBody>
      </p:sp>
    </p:spTree>
    <p:extLst>
      <p:ext uri="{BB962C8B-B14F-4D97-AF65-F5344CB8AC3E}">
        <p14:creationId xmlns:p14="http://schemas.microsoft.com/office/powerpoint/2010/main" val="190928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Overestimate</a:t>
            </a:r>
            <a:r>
              <a:rPr lang="en-US" baseline="0" dirty="0" smtClean="0"/>
              <a:t> </a:t>
            </a:r>
            <a:r>
              <a:rPr lang="en-US" dirty="0" smtClean="0"/>
              <a:t>completion</a:t>
            </a:r>
            <a:r>
              <a:rPr lang="en-US" baseline="0" dirty="0" smtClean="0"/>
              <a:t> for poorest 80% of sample – up to 10 p.p.</a:t>
            </a:r>
          </a:p>
          <a:p>
            <a:r>
              <a:rPr lang="en-US" baseline="0" dirty="0" smtClean="0"/>
              <a:t>Underestimate completion for richest 20% of samples – up to 10 p.p.</a:t>
            </a:r>
            <a:endParaRPr lang="en-US" dirty="0" smtClean="0"/>
          </a:p>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25</a:t>
            </a:fld>
            <a:endParaRPr lang="en-ZA"/>
          </a:p>
        </p:txBody>
      </p:sp>
    </p:spTree>
    <p:extLst>
      <p:ext uri="{BB962C8B-B14F-4D97-AF65-F5344CB8AC3E}">
        <p14:creationId xmlns:p14="http://schemas.microsoft.com/office/powerpoint/2010/main" val="2319227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Overestimate</a:t>
            </a:r>
            <a:r>
              <a:rPr lang="en-US" baseline="0" dirty="0" smtClean="0"/>
              <a:t> </a:t>
            </a:r>
            <a:r>
              <a:rPr lang="en-US" dirty="0" smtClean="0"/>
              <a:t>completion</a:t>
            </a:r>
            <a:r>
              <a:rPr lang="en-US" baseline="0" dirty="0" smtClean="0"/>
              <a:t> for poorest 80% of sample – up to 10 p.p.</a:t>
            </a:r>
          </a:p>
          <a:p>
            <a:r>
              <a:rPr lang="en-US" baseline="0" dirty="0" smtClean="0"/>
              <a:t>Underestimate completion for richest 20% of samples – up to 10 p.p.</a:t>
            </a:r>
            <a:endParaRPr lang="en-US" dirty="0" smtClean="0"/>
          </a:p>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26</a:t>
            </a:fld>
            <a:endParaRPr lang="en-ZA"/>
          </a:p>
        </p:txBody>
      </p:sp>
    </p:spTree>
    <p:extLst>
      <p:ext uri="{BB962C8B-B14F-4D97-AF65-F5344CB8AC3E}">
        <p14:creationId xmlns:p14="http://schemas.microsoft.com/office/powerpoint/2010/main" val="3779764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Overestimate</a:t>
            </a:r>
            <a:r>
              <a:rPr lang="en-US" baseline="0" dirty="0" smtClean="0"/>
              <a:t> </a:t>
            </a:r>
            <a:r>
              <a:rPr lang="en-US" dirty="0" smtClean="0"/>
              <a:t>completion</a:t>
            </a:r>
            <a:r>
              <a:rPr lang="en-US" baseline="0" dirty="0" smtClean="0"/>
              <a:t> for poorest 80% of sample – up to 10 p.p.</a:t>
            </a:r>
          </a:p>
          <a:p>
            <a:r>
              <a:rPr lang="en-US" baseline="0" dirty="0" smtClean="0"/>
              <a:t>Underestimate completion for richest 20% of samples – up to 10 p.p.</a:t>
            </a:r>
            <a:endParaRPr lang="en-US" dirty="0" smtClean="0"/>
          </a:p>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27</a:t>
            </a:fld>
            <a:endParaRPr lang="en-ZA"/>
          </a:p>
        </p:txBody>
      </p:sp>
    </p:spTree>
    <p:extLst>
      <p:ext uri="{BB962C8B-B14F-4D97-AF65-F5344CB8AC3E}">
        <p14:creationId xmlns:p14="http://schemas.microsoft.com/office/powerpoint/2010/main" val="1341569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Overestimate</a:t>
            </a:r>
            <a:r>
              <a:rPr lang="en-US" baseline="0" dirty="0" smtClean="0"/>
              <a:t> </a:t>
            </a:r>
            <a:r>
              <a:rPr lang="en-US" dirty="0" smtClean="0"/>
              <a:t>completion</a:t>
            </a:r>
            <a:r>
              <a:rPr lang="en-US" baseline="0" dirty="0" smtClean="0"/>
              <a:t> for poorest 80% of sample – up to 10 p.p.</a:t>
            </a:r>
          </a:p>
          <a:p>
            <a:r>
              <a:rPr lang="en-US" baseline="0" dirty="0" smtClean="0"/>
              <a:t>Underestimate completion for richest 20% of samples – up to 10 p.p.</a:t>
            </a:r>
            <a:endParaRPr lang="en-US" dirty="0" smtClean="0"/>
          </a:p>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28</a:t>
            </a:fld>
            <a:endParaRPr lang="en-ZA"/>
          </a:p>
        </p:txBody>
      </p:sp>
    </p:spTree>
    <p:extLst>
      <p:ext uri="{BB962C8B-B14F-4D97-AF65-F5344CB8AC3E}">
        <p14:creationId xmlns:p14="http://schemas.microsoft.com/office/powerpoint/2010/main" val="1312871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Overestimate</a:t>
            </a:r>
            <a:r>
              <a:rPr lang="en-US" baseline="0" dirty="0" smtClean="0"/>
              <a:t> </a:t>
            </a:r>
            <a:r>
              <a:rPr lang="en-US" dirty="0" smtClean="0"/>
              <a:t>completion</a:t>
            </a:r>
            <a:r>
              <a:rPr lang="en-US" baseline="0" dirty="0" smtClean="0"/>
              <a:t> for poorest 80% of sample – up to 10 p.p.</a:t>
            </a:r>
          </a:p>
          <a:p>
            <a:r>
              <a:rPr lang="en-US" baseline="0" dirty="0" smtClean="0"/>
              <a:t>Underestimate completion for richest 20% of samples – up to 10 p.p.</a:t>
            </a:r>
            <a:endParaRPr lang="en-US" dirty="0" smtClean="0"/>
          </a:p>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29</a:t>
            </a:fld>
            <a:endParaRPr lang="en-ZA"/>
          </a:p>
        </p:txBody>
      </p:sp>
    </p:spTree>
    <p:extLst>
      <p:ext uri="{BB962C8B-B14F-4D97-AF65-F5344CB8AC3E}">
        <p14:creationId xmlns:p14="http://schemas.microsoft.com/office/powerpoint/2010/main" val="780495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30</a:t>
            </a:fld>
            <a:endParaRPr lang="en-ZA"/>
          </a:p>
        </p:txBody>
      </p:sp>
    </p:spTree>
    <p:extLst>
      <p:ext uri="{BB962C8B-B14F-4D97-AF65-F5344CB8AC3E}">
        <p14:creationId xmlns:p14="http://schemas.microsoft.com/office/powerpoint/2010/main" val="2230763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32</a:t>
            </a:fld>
            <a:endParaRPr lang="en-ZA"/>
          </a:p>
        </p:txBody>
      </p:sp>
    </p:spTree>
    <p:extLst>
      <p:ext uri="{BB962C8B-B14F-4D97-AF65-F5344CB8AC3E}">
        <p14:creationId xmlns:p14="http://schemas.microsoft.com/office/powerpoint/2010/main" val="2233218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33</a:t>
            </a:fld>
            <a:endParaRPr lang="en-ZA"/>
          </a:p>
        </p:txBody>
      </p:sp>
    </p:spTree>
    <p:extLst>
      <p:ext uri="{BB962C8B-B14F-4D97-AF65-F5344CB8AC3E}">
        <p14:creationId xmlns:p14="http://schemas.microsoft.com/office/powerpoint/2010/main" val="3539747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34</a:t>
            </a:fld>
            <a:endParaRPr lang="en-ZA"/>
          </a:p>
        </p:txBody>
      </p:sp>
    </p:spTree>
    <p:extLst>
      <p:ext uri="{BB962C8B-B14F-4D97-AF65-F5344CB8AC3E}">
        <p14:creationId xmlns:p14="http://schemas.microsoft.com/office/powerpoint/2010/main" val="138463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35</a:t>
            </a:fld>
            <a:endParaRPr lang="en-ZA"/>
          </a:p>
        </p:txBody>
      </p:sp>
    </p:spTree>
    <p:extLst>
      <p:ext uri="{BB962C8B-B14F-4D97-AF65-F5344CB8AC3E}">
        <p14:creationId xmlns:p14="http://schemas.microsoft.com/office/powerpoint/2010/main" val="3733830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36</a:t>
            </a:fld>
            <a:endParaRPr lang="en-ZA"/>
          </a:p>
        </p:txBody>
      </p:sp>
    </p:spTree>
    <p:extLst>
      <p:ext uri="{BB962C8B-B14F-4D97-AF65-F5344CB8AC3E}">
        <p14:creationId xmlns:p14="http://schemas.microsoft.com/office/powerpoint/2010/main" val="3139538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38</a:t>
            </a:fld>
            <a:endParaRPr lang="en-ZA"/>
          </a:p>
        </p:txBody>
      </p:sp>
    </p:spTree>
    <p:extLst>
      <p:ext uri="{BB962C8B-B14F-4D97-AF65-F5344CB8AC3E}">
        <p14:creationId xmlns:p14="http://schemas.microsoft.com/office/powerpoint/2010/main" val="102256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Generally</a:t>
            </a:r>
            <a:r>
              <a:rPr lang="en-US" baseline="0" dirty="0" smtClean="0"/>
              <a:t> statistically significant </a:t>
            </a:r>
          </a:p>
          <a:p>
            <a:pPr marL="171450" indent="-171450">
              <a:buFontTx/>
              <a:buChar char="-"/>
            </a:pPr>
            <a:r>
              <a:rPr lang="en-US" baseline="0" dirty="0" smtClean="0"/>
              <a:t>Except Chad, Niger</a:t>
            </a:r>
          </a:p>
          <a:p>
            <a:pPr marL="171450" indent="-171450">
              <a:buFontTx/>
              <a:buChar char="-"/>
            </a:pPr>
            <a:r>
              <a:rPr lang="en-US" baseline="0" dirty="0" err="1" smtClean="0"/>
              <a:t>IvC</a:t>
            </a:r>
            <a:r>
              <a:rPr lang="en-US" baseline="0" dirty="0" smtClean="0"/>
              <a:t> poor/mid</a:t>
            </a:r>
          </a:p>
        </p:txBody>
      </p:sp>
      <p:sp>
        <p:nvSpPr>
          <p:cNvPr id="4" name="Slide Number Placeholder 3"/>
          <p:cNvSpPr>
            <a:spLocks noGrp="1"/>
          </p:cNvSpPr>
          <p:nvPr>
            <p:ph type="sldNum" sz="quarter" idx="10"/>
          </p:nvPr>
        </p:nvSpPr>
        <p:spPr/>
        <p:txBody>
          <a:bodyPr/>
          <a:lstStyle/>
          <a:p>
            <a:fld id="{F7D1055A-7970-4B89-A814-DC3E75EE452B}" type="slidenum">
              <a:rPr lang="en-ZA" smtClean="0"/>
              <a:t>39</a:t>
            </a:fld>
            <a:endParaRPr lang="en-ZA"/>
          </a:p>
        </p:txBody>
      </p:sp>
    </p:spTree>
    <p:extLst>
      <p:ext uri="{BB962C8B-B14F-4D97-AF65-F5344CB8AC3E}">
        <p14:creationId xmlns:p14="http://schemas.microsoft.com/office/powerpoint/2010/main" val="2299797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Generally</a:t>
            </a:r>
            <a:r>
              <a:rPr lang="en-US" baseline="0" dirty="0" smtClean="0"/>
              <a:t> statistically significant </a:t>
            </a:r>
          </a:p>
          <a:p>
            <a:pPr marL="171450" indent="-171450">
              <a:buFontTx/>
              <a:buChar char="-"/>
            </a:pPr>
            <a:r>
              <a:rPr lang="en-US" baseline="0" dirty="0" smtClean="0"/>
              <a:t>Except Chad, Niger</a:t>
            </a:r>
          </a:p>
          <a:p>
            <a:pPr marL="171450" indent="-171450">
              <a:buFontTx/>
              <a:buChar char="-"/>
            </a:pPr>
            <a:r>
              <a:rPr lang="en-US" baseline="0" dirty="0" err="1" smtClean="0"/>
              <a:t>IvC</a:t>
            </a:r>
            <a:r>
              <a:rPr lang="en-US" baseline="0" dirty="0" smtClean="0"/>
              <a:t> poor/mid</a:t>
            </a:r>
          </a:p>
        </p:txBody>
      </p:sp>
      <p:sp>
        <p:nvSpPr>
          <p:cNvPr id="4" name="Slide Number Placeholder 3"/>
          <p:cNvSpPr>
            <a:spLocks noGrp="1"/>
          </p:cNvSpPr>
          <p:nvPr>
            <p:ph type="sldNum" sz="quarter" idx="10"/>
          </p:nvPr>
        </p:nvSpPr>
        <p:spPr/>
        <p:txBody>
          <a:bodyPr/>
          <a:lstStyle/>
          <a:p>
            <a:fld id="{F7D1055A-7970-4B89-A814-DC3E75EE452B}" type="slidenum">
              <a:rPr lang="en-ZA" smtClean="0"/>
              <a:t>40</a:t>
            </a:fld>
            <a:endParaRPr lang="en-ZA"/>
          </a:p>
        </p:txBody>
      </p:sp>
    </p:spTree>
    <p:extLst>
      <p:ext uri="{BB962C8B-B14F-4D97-AF65-F5344CB8AC3E}">
        <p14:creationId xmlns:p14="http://schemas.microsoft.com/office/powerpoint/2010/main" val="419319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42</a:t>
            </a:fld>
            <a:endParaRPr lang="en-ZA"/>
          </a:p>
        </p:txBody>
      </p:sp>
    </p:spTree>
    <p:extLst>
      <p:ext uri="{BB962C8B-B14F-4D97-AF65-F5344CB8AC3E}">
        <p14:creationId xmlns:p14="http://schemas.microsoft.com/office/powerpoint/2010/main" val="3957981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D1055A-7970-4B89-A814-DC3E75EE452B}" type="slidenum">
              <a:rPr lang="en-ZA" smtClean="0"/>
              <a:t>43</a:t>
            </a:fld>
            <a:endParaRPr lang="en-ZA"/>
          </a:p>
        </p:txBody>
      </p:sp>
    </p:spTree>
    <p:extLst>
      <p:ext uri="{BB962C8B-B14F-4D97-AF65-F5344CB8AC3E}">
        <p14:creationId xmlns:p14="http://schemas.microsoft.com/office/powerpoint/2010/main" val="2365083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180BAC3-5A96-48DC-A6B8-CF863CC45B61}" type="datetimeFigureOut">
              <a:rPr lang="en-ZA" smtClean="0"/>
              <a:t>2019/04/15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9E3B869-555B-44ED-BDC4-41E94F819428}" type="slidenum">
              <a:rPr lang="en-ZA" smtClean="0"/>
              <a:t>‹#›</a:t>
            </a:fld>
            <a:endParaRPr lang="en-ZA"/>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6042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80BAC3-5A96-48DC-A6B8-CF863CC45B61}" type="datetimeFigureOut">
              <a:rPr lang="en-ZA" smtClean="0"/>
              <a:t>2019/04/15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9E3B869-555B-44ED-BDC4-41E94F819428}" type="slidenum">
              <a:rPr lang="en-ZA" smtClean="0"/>
              <a:t>‹#›</a:t>
            </a:fld>
            <a:endParaRPr lang="en-ZA"/>
          </a:p>
        </p:txBody>
      </p:sp>
    </p:spTree>
    <p:extLst>
      <p:ext uri="{BB962C8B-B14F-4D97-AF65-F5344CB8AC3E}">
        <p14:creationId xmlns:p14="http://schemas.microsoft.com/office/powerpoint/2010/main" val="21925887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80BAC3-5A96-48DC-A6B8-CF863CC45B61}" type="datetimeFigureOut">
              <a:rPr lang="en-ZA" smtClean="0"/>
              <a:t>2019/04/15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9E3B869-555B-44ED-BDC4-41E94F819428}" type="slidenum">
              <a:rPr lang="en-ZA" smtClean="0"/>
              <a:t>‹#›</a:t>
            </a:fld>
            <a:endParaRPr lang="en-ZA"/>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3794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180BAC3-5A96-48DC-A6B8-CF863CC45B61}" type="datetimeFigureOut">
              <a:rPr lang="en-ZA" smtClean="0"/>
              <a:t>2019/04/15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9E3B869-555B-44ED-BDC4-41E94F819428}" type="slidenum">
              <a:rPr lang="en-ZA" smtClean="0"/>
              <a:t>‹#›</a:t>
            </a:fld>
            <a:endParaRPr lang="en-ZA"/>
          </a:p>
        </p:txBody>
      </p:sp>
    </p:spTree>
    <p:extLst>
      <p:ext uri="{BB962C8B-B14F-4D97-AF65-F5344CB8AC3E}">
        <p14:creationId xmlns:p14="http://schemas.microsoft.com/office/powerpoint/2010/main" val="1132646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180BAC3-5A96-48DC-A6B8-CF863CC45B61}" type="datetimeFigureOut">
              <a:rPr lang="en-ZA" smtClean="0"/>
              <a:t>2019/04/15</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99E3B869-555B-44ED-BDC4-41E94F819428}" type="slidenum">
              <a:rPr lang="en-ZA" smtClean="0"/>
              <a:t>‹#›</a:t>
            </a:fld>
            <a:endParaRPr lang="en-ZA"/>
          </a:p>
        </p:txBody>
      </p:sp>
    </p:spTree>
    <p:extLst>
      <p:ext uri="{BB962C8B-B14F-4D97-AF65-F5344CB8AC3E}">
        <p14:creationId xmlns:p14="http://schemas.microsoft.com/office/powerpoint/2010/main" val="2032150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180BAC3-5A96-48DC-A6B8-CF863CC45B61}" type="datetimeFigureOut">
              <a:rPr lang="en-ZA" smtClean="0"/>
              <a:t>2019/04/15</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99E3B869-555B-44ED-BDC4-41E94F819428}" type="slidenum">
              <a:rPr lang="en-ZA" smtClean="0"/>
              <a:t>‹#›</a:t>
            </a:fld>
            <a:endParaRPr lang="en-ZA"/>
          </a:p>
        </p:txBody>
      </p:sp>
    </p:spTree>
    <p:extLst>
      <p:ext uri="{BB962C8B-B14F-4D97-AF65-F5344CB8AC3E}">
        <p14:creationId xmlns:p14="http://schemas.microsoft.com/office/powerpoint/2010/main" val="551756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180BAC3-5A96-48DC-A6B8-CF863CC45B61}" type="datetimeFigureOut">
              <a:rPr lang="en-ZA" smtClean="0"/>
              <a:t>2019/04/15</a:t>
            </a:fld>
            <a:endParaRPr lang="en-Z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ZA"/>
          </a:p>
        </p:txBody>
      </p:sp>
      <p:sp>
        <p:nvSpPr>
          <p:cNvPr id="9" name="Slide Number Placeholder 8"/>
          <p:cNvSpPr>
            <a:spLocks noGrp="1"/>
          </p:cNvSpPr>
          <p:nvPr>
            <p:ph type="sldNum" sz="quarter" idx="12"/>
          </p:nvPr>
        </p:nvSpPr>
        <p:spPr/>
        <p:txBody>
          <a:bodyPr/>
          <a:lstStyle/>
          <a:p>
            <a:fld id="{99E3B869-555B-44ED-BDC4-41E94F819428}" type="slidenum">
              <a:rPr lang="en-ZA" smtClean="0"/>
              <a:t>‹#›</a:t>
            </a:fld>
            <a:endParaRPr lang="en-ZA"/>
          </a:p>
        </p:txBody>
      </p:sp>
    </p:spTree>
    <p:extLst>
      <p:ext uri="{BB962C8B-B14F-4D97-AF65-F5344CB8AC3E}">
        <p14:creationId xmlns:p14="http://schemas.microsoft.com/office/powerpoint/2010/main" val="4078298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180BAC3-5A96-48DC-A6B8-CF863CC45B61}" type="datetimeFigureOut">
              <a:rPr lang="en-ZA" smtClean="0"/>
              <a:t>2019/04/15</a:t>
            </a:fld>
            <a:endParaRPr lang="en-ZA"/>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Z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9E3B869-555B-44ED-BDC4-41E94F819428}" type="slidenum">
              <a:rPr lang="en-ZA" smtClean="0"/>
              <a:t>‹#›</a:t>
            </a:fld>
            <a:endParaRPr lang="en-ZA"/>
          </a:p>
        </p:txBody>
      </p:sp>
    </p:spTree>
    <p:extLst>
      <p:ext uri="{BB962C8B-B14F-4D97-AF65-F5344CB8AC3E}">
        <p14:creationId xmlns:p14="http://schemas.microsoft.com/office/powerpoint/2010/main" val="943232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180BAC3-5A96-48DC-A6B8-CF863CC45B61}" type="datetimeFigureOut">
              <a:rPr lang="en-ZA" smtClean="0"/>
              <a:t>2019/04/15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9E3B869-555B-44ED-BDC4-41E94F819428}" type="slidenum">
              <a:rPr lang="en-ZA" smtClean="0"/>
              <a:t>‹#›</a:t>
            </a:fld>
            <a:endParaRPr lang="en-ZA"/>
          </a:p>
        </p:txBody>
      </p:sp>
    </p:spTree>
    <p:extLst>
      <p:ext uri="{BB962C8B-B14F-4D97-AF65-F5344CB8AC3E}">
        <p14:creationId xmlns:p14="http://schemas.microsoft.com/office/powerpoint/2010/main" val="2287047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80BAC3-5A96-48DC-A6B8-CF863CC45B61}" type="datetimeFigureOut">
              <a:rPr lang="en-ZA" smtClean="0"/>
              <a:t>2019/04/15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9E3B869-555B-44ED-BDC4-41E94F819428}" type="slidenum">
              <a:rPr lang="en-ZA" smtClean="0"/>
              <a:t>‹#›</a:t>
            </a:fld>
            <a:endParaRPr lang="en-ZA"/>
          </a:p>
        </p:txBody>
      </p:sp>
    </p:spTree>
    <p:extLst>
      <p:ext uri="{BB962C8B-B14F-4D97-AF65-F5344CB8AC3E}">
        <p14:creationId xmlns:p14="http://schemas.microsoft.com/office/powerpoint/2010/main" val="188415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80BAC3-5A96-48DC-A6B8-CF863CC45B61}" type="datetimeFigureOut">
              <a:rPr lang="en-ZA" smtClean="0"/>
              <a:t>2019/04/15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9E3B869-555B-44ED-BDC4-41E94F819428}" type="slidenum">
              <a:rPr lang="en-ZA" smtClean="0"/>
              <a:t>‹#›</a:t>
            </a:fld>
            <a:endParaRPr lang="en-ZA"/>
          </a:p>
        </p:txBody>
      </p:sp>
    </p:spTree>
    <p:extLst>
      <p:ext uri="{BB962C8B-B14F-4D97-AF65-F5344CB8AC3E}">
        <p14:creationId xmlns:p14="http://schemas.microsoft.com/office/powerpoint/2010/main" val="160425097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180BAC3-5A96-48DC-A6B8-CF863CC45B61}" type="datetimeFigureOut">
              <a:rPr lang="en-ZA" smtClean="0"/>
              <a:t>2019/04/15</a:t>
            </a:fld>
            <a:endParaRPr lang="en-ZA"/>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ZA"/>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99E3B869-555B-44ED-BDC4-41E94F819428}" type="slidenum">
              <a:rPr lang="en-ZA" smtClean="0"/>
              <a:t>‹#›</a:t>
            </a:fld>
            <a:endParaRPr lang="en-ZA"/>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003509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5"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f"/><Relationship Id="rId3" Type="http://schemas.openxmlformats.org/officeDocument/2006/relationships/image" Target="../media/image18.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emf"/><Relationship Id="rId3"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slideLayout" Target="../slideLayouts/slideLayout7.xml"/><Relationship Id="rId2"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 Id="rId3" Type="http://schemas.openxmlformats.org/officeDocument/2006/relationships/image" Target="../media/image5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oecd.org/pisa/aboutpisa/pisa-participants.htm"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11594" y="1448790"/>
            <a:ext cx="4432406" cy="2356044"/>
          </a:xfrm>
          <a:solidFill>
            <a:schemeClr val="bg1">
              <a:lumMod val="95000"/>
            </a:schemeClr>
          </a:solidFill>
        </p:spPr>
        <p:txBody>
          <a:bodyPr>
            <a:noAutofit/>
          </a:bodyPr>
          <a:lstStyle/>
          <a:p>
            <a:r>
              <a:rPr lang="en-US" sz="1050" dirty="0" smtClean="0"/>
              <a:t/>
            </a:r>
            <a:br>
              <a:rPr lang="en-US" sz="1050" dirty="0" smtClean="0"/>
            </a:br>
            <a:r>
              <a:rPr lang="en-US" sz="2800" b="1" dirty="0" smtClean="0"/>
              <a:t>ASSESSING </a:t>
            </a:r>
            <a:r>
              <a:rPr lang="en-US" sz="2800" b="1" dirty="0"/>
              <a:t>EARLY LITERACY OUTCOMES IN BURKINA FASO AND SENEGAL </a:t>
            </a:r>
            <a:r>
              <a:rPr lang="en-US" sz="2800" dirty="0"/>
              <a:t/>
            </a:r>
            <a:br>
              <a:rPr lang="en-US" sz="2800" dirty="0"/>
            </a:br>
            <a:r>
              <a:rPr lang="en-US" sz="2800" i="1" dirty="0"/>
              <a:t>Using DHS and PASEC to Combine Access and Quality </a:t>
            </a:r>
            <a:endParaRPr lang="en-US" sz="2800" dirty="0"/>
          </a:p>
        </p:txBody>
      </p:sp>
      <p:sp>
        <p:nvSpPr>
          <p:cNvPr id="3" name="Subtitle 2"/>
          <p:cNvSpPr>
            <a:spLocks noGrp="1"/>
          </p:cNvSpPr>
          <p:nvPr>
            <p:ph type="subTitle" idx="1"/>
          </p:nvPr>
        </p:nvSpPr>
        <p:spPr>
          <a:xfrm>
            <a:off x="4711593" y="3804834"/>
            <a:ext cx="4432407" cy="1874875"/>
          </a:xfrm>
          <a:solidFill>
            <a:schemeClr val="bg1">
              <a:lumMod val="85000"/>
            </a:schemeClr>
          </a:solidFill>
        </p:spPr>
        <p:txBody>
          <a:bodyPr>
            <a:noAutofit/>
          </a:bodyPr>
          <a:lstStyle/>
          <a:p>
            <a:pPr algn="ctr"/>
            <a:endParaRPr lang="en-ZA" sz="700" dirty="0" smtClean="0"/>
          </a:p>
          <a:p>
            <a:pPr algn="ctr"/>
            <a:r>
              <a:rPr lang="en-ZA" sz="1400" dirty="0"/>
              <a:t>Nic Spaull &amp; Adaiah </a:t>
            </a:r>
            <a:r>
              <a:rPr lang="en-ZA" sz="1400" dirty="0" smtClean="0"/>
              <a:t>Lilenstein</a:t>
            </a:r>
            <a:endParaRPr lang="en-ZA" sz="1400" dirty="0"/>
          </a:p>
          <a:p>
            <a:pPr algn="ctr"/>
            <a:r>
              <a:rPr lang="en-ZA" sz="1400" dirty="0" smtClean="0"/>
              <a:t>Stellenbosch University</a:t>
            </a:r>
            <a:r>
              <a:rPr lang="en-ZA" sz="1400" dirty="0"/>
              <a:t> </a:t>
            </a:r>
          </a:p>
          <a:p>
            <a:pPr algn="ctr"/>
            <a:r>
              <a:rPr lang="en-ZA" sz="1400" dirty="0" smtClean="0"/>
              <a:t> CIES 2019 San Francisco</a:t>
            </a:r>
          </a:p>
          <a:p>
            <a:pPr algn="ctr"/>
            <a:r>
              <a:rPr lang="en-ZA" sz="1400" dirty="0" smtClean="0"/>
              <a:t>15 April 2019</a:t>
            </a:r>
            <a:endParaRPr lang="en-ZA" sz="1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085" y="278102"/>
            <a:ext cx="2245360" cy="700469"/>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9851" y="147473"/>
            <a:ext cx="1177973" cy="119718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48790"/>
            <a:ext cx="4711593" cy="1138661"/>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587451"/>
            <a:ext cx="4714504" cy="3092258"/>
          </a:xfrm>
          <a:prstGeom prst="rect">
            <a:avLst/>
          </a:prstGeom>
        </p:spPr>
      </p:pic>
    </p:spTree>
    <p:extLst>
      <p:ext uri="{BB962C8B-B14F-4D97-AF65-F5344CB8AC3E}">
        <p14:creationId xmlns:p14="http://schemas.microsoft.com/office/powerpoint/2010/main" val="5176273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6134" y="1011982"/>
            <a:ext cx="6197451" cy="46891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37738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need for this book?</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0881" y="2117346"/>
            <a:ext cx="7065879" cy="4740654"/>
          </a:xfrm>
          <a:prstGeom prst="rect">
            <a:avLst/>
          </a:prstGeom>
        </p:spPr>
      </p:pic>
    </p:spTree>
    <p:extLst>
      <p:ext uri="{BB962C8B-B14F-4D97-AF65-F5344CB8AC3E}">
        <p14:creationId xmlns:p14="http://schemas.microsoft.com/office/powerpoint/2010/main" val="4223010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286604"/>
            <a:ext cx="8096451" cy="1012807"/>
          </a:xfrm>
        </p:spPr>
        <p:txBody>
          <a:bodyPr>
            <a:normAutofit/>
          </a:bodyPr>
          <a:lstStyle/>
          <a:p>
            <a:r>
              <a:rPr lang="en-US" sz="4000" dirty="0" smtClean="0"/>
              <a:t>Additional focus on West Africa (IBE)</a:t>
            </a:r>
            <a:endParaRPr lang="en-US" sz="4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820" y="1737361"/>
            <a:ext cx="8525864" cy="5120639"/>
          </a:xfrm>
          <a:prstGeom prst="rect">
            <a:avLst/>
          </a:prstGeom>
        </p:spPr>
      </p:pic>
      <p:sp>
        <p:nvSpPr>
          <p:cNvPr id="3" name="Rectangle 2"/>
          <p:cNvSpPr/>
          <p:nvPr/>
        </p:nvSpPr>
        <p:spPr>
          <a:xfrm>
            <a:off x="822959" y="0"/>
            <a:ext cx="7855820" cy="1754326"/>
          </a:xfrm>
          <a:prstGeom prst="rect">
            <a:avLst/>
          </a:prstGeom>
          <a:solidFill>
            <a:schemeClr val="bg1">
              <a:lumMod val="95000"/>
            </a:schemeClr>
          </a:solidFill>
        </p:spPr>
        <p:txBody>
          <a:bodyPr wrap="square">
            <a:spAutoFit/>
          </a:bodyPr>
          <a:lstStyle/>
          <a:p>
            <a:pPr algn="just"/>
            <a:r>
              <a:rPr lang="en-US" dirty="0" smtClean="0">
                <a:latin typeface="Helvetica" charset="0"/>
              </a:rPr>
              <a:t>“</a:t>
            </a:r>
            <a:r>
              <a:rPr lang="mr-IN" dirty="0" smtClean="0">
                <a:latin typeface="Helvetica" charset="0"/>
              </a:rPr>
              <a:t>…</a:t>
            </a:r>
            <a:r>
              <a:rPr lang="en-US" dirty="0" smtClean="0">
                <a:latin typeface="Helvetica" charset="0"/>
              </a:rPr>
              <a:t>22</a:t>
            </a:r>
            <a:r>
              <a:rPr lang="en-US" dirty="0">
                <a:latin typeface="Helvetica" charset="0"/>
              </a:rPr>
              <a:t>% of primary school pupils were in </a:t>
            </a:r>
            <a:r>
              <a:rPr lang="en-US" dirty="0" smtClean="0">
                <a:latin typeface="Helvetica" charset="0"/>
              </a:rPr>
              <a:t>schools that </a:t>
            </a:r>
            <a:r>
              <a:rPr lang="en-US" dirty="0">
                <a:latin typeface="Helvetica" charset="0"/>
              </a:rPr>
              <a:t>had no toilet facilities whatsoever (CONFEMEN, 2015, p. 104). </a:t>
            </a:r>
            <a:r>
              <a:rPr lang="en-US" dirty="0" smtClean="0">
                <a:latin typeface="Helvetica" charset="0"/>
              </a:rPr>
              <a:t>In Togo</a:t>
            </a:r>
            <a:r>
              <a:rPr lang="en-US" dirty="0">
                <a:latin typeface="Helvetica" charset="0"/>
              </a:rPr>
              <a:t>, </a:t>
            </a:r>
            <a:r>
              <a:rPr lang="en-US" dirty="0" smtClean="0">
                <a:latin typeface="Helvetica" charset="0"/>
              </a:rPr>
              <a:t>Chad, and </a:t>
            </a:r>
            <a:r>
              <a:rPr lang="en-US" dirty="0">
                <a:latin typeface="Helvetica" charset="0"/>
              </a:rPr>
              <a:t>Côte d’Ivoire, the figure is 40%. In Niger, the average Grade 2 class had </a:t>
            </a:r>
            <a:r>
              <a:rPr lang="en-US" dirty="0" smtClean="0">
                <a:latin typeface="Helvetica" charset="0"/>
              </a:rPr>
              <a:t>48 pupils </a:t>
            </a:r>
            <a:r>
              <a:rPr lang="en-US" dirty="0">
                <a:latin typeface="Helvetica" charset="0"/>
              </a:rPr>
              <a:t>in it, with much higher class sizes in Senegal (52 pupils per class), </a:t>
            </a:r>
            <a:r>
              <a:rPr lang="en-US" dirty="0" smtClean="0">
                <a:latin typeface="Helvetica" charset="0"/>
              </a:rPr>
              <a:t>Benin (57 </a:t>
            </a:r>
            <a:r>
              <a:rPr lang="en-US" dirty="0">
                <a:latin typeface="Helvetica" charset="0"/>
              </a:rPr>
              <a:t>pupils per class), and a bewildering 80 Grade 2 pupils per class in Burkina </a:t>
            </a:r>
            <a:r>
              <a:rPr lang="en-US" dirty="0" smtClean="0">
                <a:latin typeface="Helvetica" charset="0"/>
              </a:rPr>
              <a:t>Faso (CONFEMEN</a:t>
            </a:r>
            <a:r>
              <a:rPr lang="en-US" dirty="0">
                <a:latin typeface="Helvetica" charset="0"/>
              </a:rPr>
              <a:t>, 2015, p. 99</a:t>
            </a:r>
            <a:r>
              <a:rPr lang="en-US" dirty="0" smtClean="0">
                <a:latin typeface="Helvetica" charset="0"/>
              </a:rPr>
              <a:t>)”</a:t>
            </a:r>
            <a:endParaRPr lang="en-US" dirty="0">
              <a:effectLst/>
              <a:latin typeface="Helvetica" charset="0"/>
            </a:endParaRPr>
          </a:p>
        </p:txBody>
      </p:sp>
    </p:spTree>
    <p:extLst>
      <p:ext uri="{BB962C8B-B14F-4D97-AF65-F5344CB8AC3E}">
        <p14:creationId xmlns:p14="http://schemas.microsoft.com/office/powerpoint/2010/main" val="192533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724353334"/>
              </p:ext>
            </p:extLst>
          </p:nvPr>
        </p:nvGraphicFramePr>
        <p:xfrm>
          <a:off x="336549" y="625642"/>
          <a:ext cx="8422439" cy="5218697"/>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Group 11"/>
          <p:cNvGrpSpPr/>
          <p:nvPr/>
        </p:nvGrpSpPr>
        <p:grpSpPr>
          <a:xfrm>
            <a:off x="6978315" y="1801730"/>
            <a:ext cx="1900989" cy="4451865"/>
            <a:chOff x="6833937" y="1801730"/>
            <a:chExt cx="2045368" cy="4451865"/>
          </a:xfrm>
        </p:grpSpPr>
        <p:sp>
          <p:nvSpPr>
            <p:cNvPr id="6" name="Oval 5"/>
            <p:cNvSpPr/>
            <p:nvPr/>
          </p:nvSpPr>
          <p:spPr>
            <a:xfrm rot="5400000">
              <a:off x="6230853" y="2404814"/>
              <a:ext cx="3251535" cy="2045368"/>
            </a:xfrm>
            <a:prstGeom prst="ellipse">
              <a:avLst/>
            </a:prstGeom>
            <a:noFill/>
            <a:ln w="3810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112122" y="5053266"/>
              <a:ext cx="1646865" cy="1200329"/>
            </a:xfrm>
            <a:prstGeom prst="rect">
              <a:avLst/>
            </a:prstGeom>
            <a:noFill/>
          </p:spPr>
          <p:txBody>
            <a:bodyPr wrap="square" rtlCol="0">
              <a:spAutoFit/>
            </a:bodyPr>
            <a:lstStyle/>
            <a:p>
              <a:r>
                <a:rPr lang="en-US" dirty="0" smtClean="0">
                  <a:solidFill>
                    <a:srgbClr val="00B0F0"/>
                  </a:solidFill>
                </a:rPr>
                <a:t>69-70% of all article in the 3 journals are on </a:t>
              </a:r>
              <a:r>
                <a:rPr lang="en-US" dirty="0" err="1" smtClean="0">
                  <a:solidFill>
                    <a:srgbClr val="00B0F0"/>
                  </a:solidFill>
                </a:rPr>
                <a:t>Eng</a:t>
              </a:r>
              <a:r>
                <a:rPr lang="en-US" dirty="0" smtClean="0">
                  <a:solidFill>
                    <a:srgbClr val="00B0F0"/>
                  </a:solidFill>
                </a:rPr>
                <a:t>/French</a:t>
              </a:r>
              <a:endParaRPr lang="en-US" dirty="0">
                <a:solidFill>
                  <a:srgbClr val="00B0F0"/>
                </a:solidFill>
              </a:endParaRPr>
            </a:p>
          </p:txBody>
        </p:sp>
      </p:grpSp>
      <p:grpSp>
        <p:nvGrpSpPr>
          <p:cNvPr id="11" name="Group 10"/>
          <p:cNvGrpSpPr/>
          <p:nvPr/>
        </p:nvGrpSpPr>
        <p:grpSpPr>
          <a:xfrm>
            <a:off x="818147" y="3304675"/>
            <a:ext cx="4828674" cy="2587425"/>
            <a:chOff x="818147" y="3304675"/>
            <a:chExt cx="4828674" cy="2587425"/>
          </a:xfrm>
        </p:grpSpPr>
        <p:sp>
          <p:nvSpPr>
            <p:cNvPr id="5" name="Oval 4"/>
            <p:cNvSpPr/>
            <p:nvPr/>
          </p:nvSpPr>
          <p:spPr>
            <a:xfrm>
              <a:off x="818147" y="3304675"/>
              <a:ext cx="4828674" cy="1941094"/>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692523" y="5245769"/>
              <a:ext cx="1466878" cy="646331"/>
            </a:xfrm>
            <a:prstGeom prst="rect">
              <a:avLst/>
            </a:prstGeom>
            <a:noFill/>
          </p:spPr>
          <p:txBody>
            <a:bodyPr wrap="square" rtlCol="0">
              <a:spAutoFit/>
            </a:bodyPr>
            <a:lstStyle/>
            <a:p>
              <a:r>
                <a:rPr lang="en-US" dirty="0" smtClean="0">
                  <a:solidFill>
                    <a:srgbClr val="FF0000"/>
                  </a:solidFill>
                </a:rPr>
                <a:t>6% of total (rounding).</a:t>
              </a:r>
              <a:endParaRPr lang="en-US" dirty="0">
                <a:solidFill>
                  <a:srgbClr val="FF0000"/>
                </a:solidFill>
              </a:endParaRPr>
            </a:p>
          </p:txBody>
        </p:sp>
      </p:grpSp>
      <p:sp>
        <p:nvSpPr>
          <p:cNvPr id="9" name="TextBox 8"/>
          <p:cNvSpPr txBox="1"/>
          <p:nvPr/>
        </p:nvSpPr>
        <p:spPr>
          <a:xfrm>
            <a:off x="1270998" y="225532"/>
            <a:ext cx="7231317" cy="461665"/>
          </a:xfrm>
          <a:prstGeom prst="rect">
            <a:avLst/>
          </a:prstGeom>
          <a:solidFill>
            <a:schemeClr val="bg1">
              <a:lumMod val="95000"/>
            </a:schemeClr>
          </a:solidFill>
        </p:spPr>
        <p:txBody>
          <a:bodyPr wrap="square" rtlCol="0">
            <a:spAutoFit/>
          </a:bodyPr>
          <a:lstStyle/>
          <a:p>
            <a:r>
              <a:rPr lang="en-US" sz="2000" dirty="0" smtClean="0">
                <a:solidFill>
                  <a:srgbClr val="FF0000"/>
                </a:solidFill>
              </a:rPr>
              <a:t>Arabic + Hindi + Bengali + Swahili = more than </a:t>
            </a:r>
            <a:r>
              <a:rPr lang="en-US" sz="2400" b="1" u="sng" dirty="0" smtClean="0">
                <a:solidFill>
                  <a:srgbClr val="FF0000"/>
                </a:solidFill>
              </a:rPr>
              <a:t>1-billion</a:t>
            </a:r>
            <a:r>
              <a:rPr lang="en-US" sz="2000" dirty="0" smtClean="0">
                <a:solidFill>
                  <a:srgbClr val="FF0000"/>
                </a:solidFill>
              </a:rPr>
              <a:t> people </a:t>
            </a:r>
            <a:endParaRPr lang="en-US" sz="2000" dirty="0">
              <a:solidFill>
                <a:srgbClr val="FF0000"/>
              </a:solidFill>
            </a:endParaRPr>
          </a:p>
        </p:txBody>
      </p:sp>
      <p:sp>
        <p:nvSpPr>
          <p:cNvPr id="10" name="Rectangle 9"/>
          <p:cNvSpPr/>
          <p:nvPr/>
        </p:nvSpPr>
        <p:spPr>
          <a:xfrm>
            <a:off x="0" y="6184928"/>
            <a:ext cx="2999874" cy="738664"/>
          </a:xfrm>
          <a:prstGeom prst="rect">
            <a:avLst/>
          </a:prstGeom>
          <a:solidFill>
            <a:schemeClr val="bg1">
              <a:lumMod val="95000"/>
            </a:schemeClr>
          </a:solidFill>
        </p:spPr>
        <p:txBody>
          <a:bodyPr wrap="square">
            <a:spAutoFit/>
          </a:bodyPr>
          <a:lstStyle/>
          <a:p>
            <a:r>
              <a:rPr lang="en-US" sz="1400" i="1" dirty="0">
                <a:latin typeface="Helvetica" charset="0"/>
              </a:rPr>
              <a:t>Journal of Research in Reading, </a:t>
            </a:r>
            <a:endParaRPr lang="en-US" sz="1400" i="1" dirty="0" smtClean="0">
              <a:latin typeface="Helvetica" charset="0"/>
            </a:endParaRPr>
          </a:p>
          <a:p>
            <a:r>
              <a:rPr lang="en-US" sz="1400" i="1" dirty="0" smtClean="0">
                <a:latin typeface="Helvetica" charset="0"/>
              </a:rPr>
              <a:t>Scientific </a:t>
            </a:r>
            <a:r>
              <a:rPr lang="en-US" sz="1400" i="1" dirty="0">
                <a:latin typeface="Helvetica" charset="0"/>
              </a:rPr>
              <a:t>Studies of Reading, </a:t>
            </a:r>
          </a:p>
          <a:p>
            <a:r>
              <a:rPr lang="en-US" sz="1400" i="1" dirty="0" smtClean="0">
                <a:latin typeface="Helvetica" charset="0"/>
              </a:rPr>
              <a:t>Reading Research Quarterly</a:t>
            </a:r>
            <a:endParaRPr lang="en-US" sz="1400" i="1" dirty="0">
              <a:effectLst/>
              <a:latin typeface="Helvetica" charset="0"/>
            </a:endParaRPr>
          </a:p>
        </p:txBody>
      </p:sp>
    </p:spTree>
    <p:extLst>
      <p:ext uri="{BB962C8B-B14F-4D97-AF65-F5344CB8AC3E}">
        <p14:creationId xmlns:p14="http://schemas.microsoft.com/office/powerpoint/2010/main" val="87068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4239" y="532602"/>
            <a:ext cx="7647866" cy="5504782"/>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a:xfrm>
            <a:off x="2999874" y="6273225"/>
            <a:ext cx="3688189" cy="584775"/>
          </a:xfrm>
          <a:prstGeom prst="rect">
            <a:avLst/>
          </a:prstGeom>
          <a:noFill/>
        </p:spPr>
        <p:txBody>
          <a:bodyPr wrap="none" rtlCol="0">
            <a:spAutoFit/>
          </a:bodyPr>
          <a:lstStyle/>
          <a:p>
            <a:r>
              <a:rPr lang="en-US" sz="3200" dirty="0" smtClean="0">
                <a:solidFill>
                  <a:schemeClr val="bg1"/>
                </a:solidFill>
              </a:rPr>
              <a:t>5 T’s of early literacy </a:t>
            </a:r>
            <a:endParaRPr lang="en-US" sz="3200" dirty="0">
              <a:solidFill>
                <a:schemeClr val="bg1"/>
              </a:solidFill>
            </a:endParaRPr>
          </a:p>
        </p:txBody>
      </p:sp>
    </p:spTree>
    <p:extLst>
      <p:ext uri="{BB962C8B-B14F-4D97-AF65-F5344CB8AC3E}">
        <p14:creationId xmlns:p14="http://schemas.microsoft.com/office/powerpoint/2010/main" val="15721918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037" y="0"/>
            <a:ext cx="7445651" cy="6240379"/>
          </a:xfrm>
          <a:prstGeom prst="rect">
            <a:avLst/>
          </a:prstGeom>
        </p:spPr>
      </p:pic>
      <p:sp>
        <p:nvSpPr>
          <p:cNvPr id="5" name="TextBox 4"/>
          <p:cNvSpPr txBox="1"/>
          <p:nvPr/>
        </p:nvSpPr>
        <p:spPr>
          <a:xfrm>
            <a:off x="4140333" y="6328611"/>
            <a:ext cx="1576457" cy="369332"/>
          </a:xfrm>
          <a:prstGeom prst="rect">
            <a:avLst/>
          </a:prstGeom>
          <a:noFill/>
        </p:spPr>
        <p:txBody>
          <a:bodyPr wrap="none" rtlCol="0">
            <a:spAutoFit/>
          </a:bodyPr>
          <a:lstStyle/>
          <a:p>
            <a:r>
              <a:rPr lang="en-US" b="1" u="sng" smtClean="0">
                <a:solidFill>
                  <a:schemeClr val="bg1"/>
                </a:solidFill>
              </a:rPr>
              <a:t>Pretorius 2019</a:t>
            </a:r>
            <a:endParaRPr lang="en-US" b="1" dirty="0">
              <a:solidFill>
                <a:schemeClr val="bg1"/>
              </a:solidFill>
            </a:endParaRPr>
          </a:p>
        </p:txBody>
      </p:sp>
    </p:spTree>
    <p:extLst>
      <p:ext uri="{BB962C8B-B14F-4D97-AF65-F5344CB8AC3E}">
        <p14:creationId xmlns:p14="http://schemas.microsoft.com/office/powerpoint/2010/main" val="229674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0070" y="0"/>
            <a:ext cx="7529579" cy="6262466"/>
          </a:xfrm>
        </p:spPr>
      </p:pic>
      <p:sp>
        <p:nvSpPr>
          <p:cNvPr id="5" name="TextBox 4"/>
          <p:cNvSpPr txBox="1"/>
          <p:nvPr/>
        </p:nvSpPr>
        <p:spPr>
          <a:xfrm>
            <a:off x="3979912" y="6364404"/>
            <a:ext cx="1863202" cy="369332"/>
          </a:xfrm>
          <a:prstGeom prst="rect">
            <a:avLst/>
          </a:prstGeom>
          <a:noFill/>
        </p:spPr>
        <p:txBody>
          <a:bodyPr wrap="none" rtlCol="0">
            <a:spAutoFit/>
          </a:bodyPr>
          <a:lstStyle/>
          <a:p>
            <a:r>
              <a:rPr lang="en-US" b="1" u="sng" smtClean="0">
                <a:solidFill>
                  <a:schemeClr val="bg1"/>
                </a:solidFill>
              </a:rPr>
              <a:t>Menon et al 2019</a:t>
            </a:r>
            <a:endParaRPr lang="en-US" b="1" dirty="0">
              <a:solidFill>
                <a:schemeClr val="bg1"/>
              </a:solidFill>
            </a:endParaRPr>
          </a:p>
        </p:txBody>
      </p:sp>
    </p:spTree>
    <p:extLst>
      <p:ext uri="{BB962C8B-B14F-4D97-AF65-F5344CB8AC3E}">
        <p14:creationId xmlns:p14="http://schemas.microsoft.com/office/powerpoint/2010/main" val="333913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747" y="1737361"/>
            <a:ext cx="8426225" cy="3765469"/>
          </a:xfrm>
        </p:spPr>
      </p:pic>
      <p:sp>
        <p:nvSpPr>
          <p:cNvPr id="5" name="TextBox 4"/>
          <p:cNvSpPr txBox="1"/>
          <p:nvPr/>
        </p:nvSpPr>
        <p:spPr>
          <a:xfrm>
            <a:off x="3979912" y="6364404"/>
            <a:ext cx="1863202" cy="369332"/>
          </a:xfrm>
          <a:prstGeom prst="rect">
            <a:avLst/>
          </a:prstGeom>
          <a:noFill/>
        </p:spPr>
        <p:txBody>
          <a:bodyPr wrap="none" rtlCol="0">
            <a:spAutoFit/>
          </a:bodyPr>
          <a:lstStyle/>
          <a:p>
            <a:r>
              <a:rPr lang="en-US" b="1" u="sng" smtClean="0">
                <a:solidFill>
                  <a:schemeClr val="bg1"/>
                </a:solidFill>
              </a:rPr>
              <a:t>Menon et al 2019</a:t>
            </a:r>
            <a:endParaRPr lang="en-US" b="1" dirty="0">
              <a:solidFill>
                <a:schemeClr val="bg1"/>
              </a:solidFill>
            </a:endParaRPr>
          </a:p>
        </p:txBody>
      </p:sp>
    </p:spTree>
    <p:extLst>
      <p:ext uri="{BB962C8B-B14F-4D97-AF65-F5344CB8AC3E}">
        <p14:creationId xmlns:p14="http://schemas.microsoft.com/office/powerpoint/2010/main" val="1167795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017" y="2432237"/>
            <a:ext cx="5052636" cy="3154932"/>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4674" y="2236354"/>
            <a:ext cx="5052636" cy="3546697"/>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5647" y="1867990"/>
            <a:ext cx="5052636" cy="4283429"/>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822960" y="286605"/>
            <a:ext cx="7543800" cy="877178"/>
          </a:xfrm>
        </p:spPr>
        <p:txBody>
          <a:bodyPr/>
          <a:lstStyle/>
          <a:p>
            <a:r>
              <a:rPr lang="en-US" dirty="0" err="1" smtClean="0"/>
              <a:t>Geneaology</a:t>
            </a:r>
            <a:r>
              <a:rPr lang="en-US" dirty="0" smtClean="0"/>
              <a:t> of the work</a:t>
            </a:r>
            <a:r>
              <a:rPr lang="mr-IN" dirty="0" smtClean="0"/>
              <a:t>…</a:t>
            </a:r>
            <a:endParaRPr lang="en-US"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0992" y="1693332"/>
            <a:ext cx="5433008" cy="4600591"/>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210017" y="6406869"/>
            <a:ext cx="8703345" cy="369332"/>
          </a:xfrm>
          <a:prstGeom prst="rect">
            <a:avLst/>
          </a:prstGeom>
          <a:noFill/>
        </p:spPr>
        <p:txBody>
          <a:bodyPr wrap="none" rtlCol="0">
            <a:spAutoFit/>
          </a:bodyPr>
          <a:lstStyle/>
          <a:p>
            <a:r>
              <a:rPr lang="en-US" b="1" u="sng" dirty="0" smtClean="0">
                <a:solidFill>
                  <a:schemeClr val="bg1"/>
                </a:solidFill>
              </a:rPr>
              <a:t>SACMEQ</a:t>
            </a:r>
            <a:r>
              <a:rPr lang="en-US" b="1" dirty="0" smtClean="0">
                <a:solidFill>
                  <a:schemeClr val="bg1"/>
                </a:solidFill>
              </a:rPr>
              <a:t> (Southern/East Africa) </a:t>
            </a:r>
            <a:r>
              <a:rPr lang="en-US" b="1" dirty="0" smtClean="0">
                <a:solidFill>
                  <a:schemeClr val="bg1"/>
                </a:solidFill>
                <a:sym typeface="Wingdings"/>
              </a:rPr>
              <a:t></a:t>
            </a:r>
            <a:r>
              <a:rPr lang="en-US" b="1" dirty="0" smtClean="0">
                <a:solidFill>
                  <a:schemeClr val="bg1"/>
                </a:solidFill>
              </a:rPr>
              <a:t> </a:t>
            </a:r>
            <a:r>
              <a:rPr lang="en-US" b="1" u="sng" dirty="0" smtClean="0">
                <a:solidFill>
                  <a:schemeClr val="bg1"/>
                </a:solidFill>
              </a:rPr>
              <a:t>PISA</a:t>
            </a:r>
            <a:r>
              <a:rPr lang="en-US" b="1" dirty="0" smtClean="0">
                <a:solidFill>
                  <a:schemeClr val="bg1"/>
                </a:solidFill>
              </a:rPr>
              <a:t> (Turkey) </a:t>
            </a:r>
            <a:r>
              <a:rPr lang="en-US" b="1" dirty="0" smtClean="0">
                <a:solidFill>
                  <a:schemeClr val="bg1"/>
                </a:solidFill>
                <a:sym typeface="Wingdings"/>
              </a:rPr>
              <a:t> now </a:t>
            </a:r>
            <a:r>
              <a:rPr lang="en-US" b="1" u="sng" dirty="0" smtClean="0">
                <a:solidFill>
                  <a:schemeClr val="bg1"/>
                </a:solidFill>
                <a:sym typeface="Wingdings"/>
              </a:rPr>
              <a:t>PASEC</a:t>
            </a:r>
            <a:r>
              <a:rPr lang="en-US" b="1" dirty="0" smtClean="0">
                <a:solidFill>
                  <a:schemeClr val="bg1"/>
                </a:solidFill>
                <a:sym typeface="Wingdings"/>
              </a:rPr>
              <a:t> (Francophone W-Africa</a:t>
            </a:r>
            <a:endParaRPr lang="en-US" b="1" dirty="0">
              <a:solidFill>
                <a:schemeClr val="bg1"/>
              </a:solidFill>
            </a:endParaRPr>
          </a:p>
        </p:txBody>
      </p:sp>
    </p:spTree>
    <p:extLst>
      <p:ext uri="{BB962C8B-B14F-4D97-AF65-F5344CB8AC3E}">
        <p14:creationId xmlns:p14="http://schemas.microsoft.com/office/powerpoint/2010/main" val="3405617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Burkina Faso and Senegal</a:t>
            </a:r>
            <a:endParaRPr lang="en-US" dirty="0"/>
          </a:p>
        </p:txBody>
      </p:sp>
      <p:pic>
        <p:nvPicPr>
          <p:cNvPr id="5" name="Picture 4"/>
          <p:cNvPicPr>
            <a:picLocks noChangeAspect="1"/>
          </p:cNvPicPr>
          <p:nvPr/>
        </p:nvPicPr>
        <p:blipFill rotWithShape="1">
          <a:blip r:embed="rId2"/>
          <a:srcRect b="44461"/>
          <a:stretch/>
        </p:blipFill>
        <p:spPr>
          <a:xfrm>
            <a:off x="141037" y="2506578"/>
            <a:ext cx="6067257" cy="3175625"/>
          </a:xfrm>
          <a:prstGeom prst="rect">
            <a:avLst/>
          </a:prstGeom>
        </p:spPr>
      </p:pic>
      <p:pic>
        <p:nvPicPr>
          <p:cNvPr id="4" name="Picture 3"/>
          <p:cNvPicPr>
            <a:picLocks noChangeAspect="1"/>
          </p:cNvPicPr>
          <p:nvPr/>
        </p:nvPicPr>
        <p:blipFill>
          <a:blip r:embed="rId3"/>
          <a:stretch>
            <a:fillRect/>
          </a:stretch>
        </p:blipFill>
        <p:spPr>
          <a:xfrm>
            <a:off x="4247933" y="2506578"/>
            <a:ext cx="4780511" cy="3175625"/>
          </a:xfrm>
          <a:prstGeom prst="rect">
            <a:avLst/>
          </a:prstGeom>
        </p:spPr>
      </p:pic>
    </p:spTree>
    <p:extLst>
      <p:ext uri="{BB962C8B-B14F-4D97-AF65-F5344CB8AC3E}">
        <p14:creationId xmlns:p14="http://schemas.microsoft.com/office/powerpoint/2010/main" val="10085048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128" y="1826646"/>
            <a:ext cx="7543800" cy="4044764"/>
          </a:xfrm>
          <a:solidFill>
            <a:schemeClr val="bg1">
              <a:lumMod val="95000"/>
            </a:schemeClr>
          </a:solidFill>
        </p:spPr>
        <p:txBody>
          <a:bodyPr>
            <a:normAutofit fontScale="90000"/>
          </a:bodyPr>
          <a:lstStyle/>
          <a:p>
            <a:r>
              <a:rPr lang="en-US" dirty="0" smtClean="0"/>
              <a:t>In this presentation we report on forthcoming research using more recent data (PASEC 2014) than that used in the IBE chapter. We also report on more countries than just Burkina Faso and Senegal.</a:t>
            </a:r>
            <a:endParaRPr lang="en-US" dirty="0"/>
          </a:p>
        </p:txBody>
      </p:sp>
    </p:spTree>
    <p:extLst>
      <p:ext uri="{BB962C8B-B14F-4D97-AF65-F5344CB8AC3E}">
        <p14:creationId xmlns:p14="http://schemas.microsoft.com/office/powerpoint/2010/main" val="14401654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Countries</a:t>
            </a:r>
            <a:endParaRPr lang="en-US" dirty="0"/>
          </a:p>
        </p:txBody>
      </p:sp>
      <p:pic>
        <p:nvPicPr>
          <p:cNvPr id="13" name="Content Placeholder 1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735344"/>
            <a:ext cx="5367647" cy="4595278"/>
          </a:xfrm>
        </p:spPr>
      </p:pic>
      <p:sp>
        <p:nvSpPr>
          <p:cNvPr id="3" name="TextBox 2"/>
          <p:cNvSpPr txBox="1"/>
          <p:nvPr/>
        </p:nvSpPr>
        <p:spPr>
          <a:xfrm>
            <a:off x="5640779" y="2809402"/>
            <a:ext cx="2880094" cy="2585323"/>
          </a:xfrm>
          <a:prstGeom prst="rect">
            <a:avLst/>
          </a:prstGeom>
          <a:noFill/>
        </p:spPr>
        <p:txBody>
          <a:bodyPr wrap="square" rtlCol="0">
            <a:spAutoFit/>
          </a:bodyPr>
          <a:lstStyle/>
          <a:p>
            <a:r>
              <a:rPr lang="en-US" b="1" dirty="0" smtClean="0"/>
              <a:t>No research on combined measures of access and quality: </a:t>
            </a:r>
            <a:r>
              <a:rPr lang="en-US" dirty="0" smtClean="0"/>
              <a:t>Although some estimates of enrolment statistics, and learning outcomes from PASEC reports, </a:t>
            </a:r>
            <a:r>
              <a:rPr lang="en-US" dirty="0" smtClean="0">
                <a:solidFill>
                  <a:srgbClr val="FF0000"/>
                </a:solidFill>
              </a:rPr>
              <a:t>no research exists which looks at access and quality simultaneously  </a:t>
            </a:r>
            <a:endParaRPr lang="en-US" dirty="0">
              <a:solidFill>
                <a:srgbClr val="FF0000"/>
              </a:solidFill>
            </a:endParaRPr>
          </a:p>
        </p:txBody>
      </p:sp>
    </p:spTree>
    <p:extLst>
      <p:ext uri="{BB962C8B-B14F-4D97-AF65-F5344CB8AC3E}">
        <p14:creationId xmlns:p14="http://schemas.microsoft.com/office/powerpoint/2010/main" val="15251430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0773" y="193542"/>
            <a:ext cx="4443227" cy="611225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3542"/>
            <a:ext cx="4469257" cy="6112255"/>
          </a:xfrm>
          <a:prstGeom prst="rect">
            <a:avLst/>
          </a:prstGeom>
        </p:spPr>
      </p:pic>
      <p:sp>
        <p:nvSpPr>
          <p:cNvPr id="5" name="TextBox 4"/>
          <p:cNvSpPr txBox="1"/>
          <p:nvPr/>
        </p:nvSpPr>
        <p:spPr>
          <a:xfrm>
            <a:off x="1392614" y="6446310"/>
            <a:ext cx="1470467" cy="369332"/>
          </a:xfrm>
          <a:prstGeom prst="rect">
            <a:avLst/>
          </a:prstGeom>
          <a:noFill/>
        </p:spPr>
        <p:txBody>
          <a:bodyPr wrap="none" rtlCol="0">
            <a:spAutoFit/>
          </a:bodyPr>
          <a:lstStyle/>
          <a:p>
            <a:r>
              <a:rPr lang="en-US" b="1" u="sng" dirty="0" smtClean="0"/>
              <a:t>ACCESS - DHS</a:t>
            </a:r>
            <a:endParaRPr lang="en-US" b="1" dirty="0"/>
          </a:p>
        </p:txBody>
      </p:sp>
      <p:sp>
        <p:nvSpPr>
          <p:cNvPr id="6" name="TextBox 5"/>
          <p:cNvSpPr txBox="1"/>
          <p:nvPr/>
        </p:nvSpPr>
        <p:spPr>
          <a:xfrm>
            <a:off x="6280919" y="6446310"/>
            <a:ext cx="1783822" cy="369332"/>
          </a:xfrm>
          <a:prstGeom prst="rect">
            <a:avLst/>
          </a:prstGeom>
          <a:noFill/>
        </p:spPr>
        <p:txBody>
          <a:bodyPr wrap="none" rtlCol="0">
            <a:spAutoFit/>
          </a:bodyPr>
          <a:lstStyle/>
          <a:p>
            <a:r>
              <a:rPr lang="en-US" b="1" u="sng" dirty="0" smtClean="0"/>
              <a:t>QUALITY - PASEC</a:t>
            </a:r>
            <a:endParaRPr lang="en-US" b="1" dirty="0"/>
          </a:p>
        </p:txBody>
      </p:sp>
    </p:spTree>
    <p:extLst>
      <p:ext uri="{BB962C8B-B14F-4D97-AF65-F5344CB8AC3E}">
        <p14:creationId xmlns:p14="http://schemas.microsoft.com/office/powerpoint/2010/main" val="22415100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960" y="1737361"/>
            <a:ext cx="5486400" cy="4025427"/>
          </a:xfrm>
          <a:prstGeom prst="rect">
            <a:avLst/>
          </a:prstGeom>
        </p:spPr>
      </p:pic>
      <p:sp>
        <p:nvSpPr>
          <p:cNvPr id="2" name="Title 1"/>
          <p:cNvSpPr>
            <a:spLocks noGrp="1"/>
          </p:cNvSpPr>
          <p:nvPr>
            <p:ph type="title"/>
          </p:nvPr>
        </p:nvSpPr>
        <p:spPr>
          <a:noFill/>
        </p:spPr>
        <p:txBody>
          <a:bodyPr/>
          <a:lstStyle/>
          <a:p>
            <a:r>
              <a:rPr lang="en-US" sz="7200" b="1" dirty="0" smtClean="0"/>
              <a:t>Quality</a:t>
            </a:r>
            <a:endParaRPr lang="en-US" b="1" dirty="0"/>
          </a:p>
        </p:txBody>
      </p:sp>
      <p:sp>
        <p:nvSpPr>
          <p:cNvPr id="3" name="Oval 2"/>
          <p:cNvSpPr/>
          <p:nvPr/>
        </p:nvSpPr>
        <p:spPr>
          <a:xfrm>
            <a:off x="4853940" y="2255520"/>
            <a:ext cx="416560" cy="4165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2228850" y="2253406"/>
            <a:ext cx="472438" cy="13616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flipH="1">
            <a:off x="2271998" y="1884074"/>
            <a:ext cx="659130" cy="369332"/>
          </a:xfrm>
          <a:prstGeom prst="rect">
            <a:avLst/>
          </a:prstGeom>
          <a:noFill/>
        </p:spPr>
        <p:txBody>
          <a:bodyPr wrap="square" rtlCol="0">
            <a:spAutoFit/>
          </a:bodyPr>
          <a:lstStyle/>
          <a:p>
            <a:r>
              <a:rPr lang="en-US" dirty="0" smtClean="0">
                <a:solidFill>
                  <a:srgbClr val="FF0000"/>
                </a:solidFill>
              </a:rPr>
              <a:t>58%</a:t>
            </a:r>
            <a:endParaRPr lang="en-US" dirty="0">
              <a:solidFill>
                <a:srgbClr val="FF0000"/>
              </a:solidFill>
            </a:endParaRPr>
          </a:p>
        </p:txBody>
      </p:sp>
      <p:sp>
        <p:nvSpPr>
          <p:cNvPr id="6" name="TextBox 5"/>
          <p:cNvSpPr txBox="1"/>
          <p:nvPr/>
        </p:nvSpPr>
        <p:spPr>
          <a:xfrm flipH="1">
            <a:off x="4758688" y="1886188"/>
            <a:ext cx="711201" cy="369332"/>
          </a:xfrm>
          <a:prstGeom prst="rect">
            <a:avLst/>
          </a:prstGeom>
          <a:noFill/>
        </p:spPr>
        <p:txBody>
          <a:bodyPr wrap="square" rtlCol="0">
            <a:spAutoFit/>
          </a:bodyPr>
          <a:lstStyle/>
          <a:p>
            <a:r>
              <a:rPr lang="en-US" dirty="0" smtClean="0">
                <a:solidFill>
                  <a:srgbClr val="FF0000"/>
                </a:solidFill>
              </a:rPr>
              <a:t>15%</a:t>
            </a:r>
            <a:endParaRPr lang="en-US" dirty="0">
              <a:solidFill>
                <a:srgbClr val="FF0000"/>
              </a:solidFill>
            </a:endParaRPr>
          </a:p>
        </p:txBody>
      </p:sp>
      <p:sp>
        <p:nvSpPr>
          <p:cNvPr id="8" name="TextBox 7"/>
          <p:cNvSpPr txBox="1"/>
          <p:nvPr/>
        </p:nvSpPr>
        <p:spPr>
          <a:xfrm flipH="1">
            <a:off x="6198919" y="2679406"/>
            <a:ext cx="2850078" cy="461665"/>
          </a:xfrm>
          <a:prstGeom prst="rect">
            <a:avLst/>
          </a:prstGeom>
          <a:noFill/>
        </p:spPr>
        <p:txBody>
          <a:bodyPr wrap="square" rtlCol="0">
            <a:spAutoFit/>
          </a:bodyPr>
          <a:lstStyle/>
          <a:p>
            <a:r>
              <a:rPr lang="en-US" sz="2400" dirty="0" smtClean="0">
                <a:solidFill>
                  <a:srgbClr val="FF0000"/>
                </a:solidFill>
              </a:rPr>
              <a:t>Burkina Faso &gt; Chad?</a:t>
            </a:r>
            <a:endParaRPr lang="en-US" sz="2400" dirty="0">
              <a:solidFill>
                <a:srgbClr val="FF0000"/>
              </a:solidFill>
            </a:endParaRPr>
          </a:p>
        </p:txBody>
      </p:sp>
    </p:spTree>
    <p:extLst>
      <p:ext uri="{BB962C8B-B14F-4D97-AF65-F5344CB8AC3E}">
        <p14:creationId xmlns:p14="http://schemas.microsoft.com/office/powerpoint/2010/main" val="20880270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960" y="1758654"/>
            <a:ext cx="5486400" cy="4025427"/>
          </a:xfrm>
          <a:prstGeom prst="rect">
            <a:avLst/>
          </a:prstGeom>
        </p:spPr>
      </p:pic>
      <p:sp>
        <p:nvSpPr>
          <p:cNvPr id="2" name="Title 1"/>
          <p:cNvSpPr>
            <a:spLocks noGrp="1"/>
          </p:cNvSpPr>
          <p:nvPr>
            <p:ph type="title"/>
          </p:nvPr>
        </p:nvSpPr>
        <p:spPr>
          <a:xfrm>
            <a:off x="822960" y="225644"/>
            <a:ext cx="7543800" cy="1450757"/>
          </a:xfrm>
          <a:noFill/>
        </p:spPr>
        <p:txBody>
          <a:bodyPr/>
          <a:lstStyle/>
          <a:p>
            <a:r>
              <a:rPr lang="en-US" sz="7200" b="1" dirty="0" smtClean="0"/>
              <a:t>Access</a:t>
            </a:r>
            <a:endParaRPr lang="en-US" dirty="0"/>
          </a:p>
        </p:txBody>
      </p:sp>
      <p:sp>
        <p:nvSpPr>
          <p:cNvPr id="3" name="Oval 2"/>
          <p:cNvSpPr/>
          <p:nvPr/>
        </p:nvSpPr>
        <p:spPr>
          <a:xfrm>
            <a:off x="4122420" y="3526493"/>
            <a:ext cx="579120" cy="8229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4819649" y="3469431"/>
            <a:ext cx="496629" cy="8800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295140" y="1907199"/>
            <a:ext cx="660400" cy="369332"/>
          </a:xfrm>
          <a:prstGeom prst="rect">
            <a:avLst/>
          </a:prstGeom>
          <a:noFill/>
          <a:ln>
            <a:noFill/>
          </a:ln>
        </p:spPr>
        <p:txBody>
          <a:bodyPr wrap="square" rtlCol="0">
            <a:spAutoFit/>
          </a:bodyPr>
          <a:lstStyle/>
          <a:p>
            <a:r>
              <a:rPr lang="en-US" dirty="0" smtClean="0">
                <a:solidFill>
                  <a:srgbClr val="FF0000"/>
                </a:solidFill>
              </a:rPr>
              <a:t>36%</a:t>
            </a:r>
            <a:endParaRPr lang="en-US" dirty="0">
              <a:solidFill>
                <a:srgbClr val="FF0000"/>
              </a:solidFill>
            </a:endParaRPr>
          </a:p>
        </p:txBody>
      </p:sp>
      <p:sp>
        <p:nvSpPr>
          <p:cNvPr id="6" name="TextBox 5"/>
          <p:cNvSpPr txBox="1"/>
          <p:nvPr/>
        </p:nvSpPr>
        <p:spPr>
          <a:xfrm flipH="1">
            <a:off x="4819649" y="1932050"/>
            <a:ext cx="614681" cy="369332"/>
          </a:xfrm>
          <a:prstGeom prst="rect">
            <a:avLst/>
          </a:prstGeom>
          <a:noFill/>
        </p:spPr>
        <p:txBody>
          <a:bodyPr wrap="square" rtlCol="0">
            <a:spAutoFit/>
          </a:bodyPr>
          <a:lstStyle/>
          <a:p>
            <a:r>
              <a:rPr lang="en-US" dirty="0" smtClean="0">
                <a:solidFill>
                  <a:srgbClr val="FF0000"/>
                </a:solidFill>
              </a:rPr>
              <a:t>40%</a:t>
            </a:r>
            <a:endParaRPr lang="en-US" dirty="0">
              <a:solidFill>
                <a:srgbClr val="FF0000"/>
              </a:solidFill>
            </a:endParaRPr>
          </a:p>
        </p:txBody>
      </p:sp>
      <p:sp>
        <p:nvSpPr>
          <p:cNvPr id="7" name="TextBox 6"/>
          <p:cNvSpPr txBox="1"/>
          <p:nvPr/>
        </p:nvSpPr>
        <p:spPr>
          <a:xfrm flipH="1">
            <a:off x="6309359" y="2679406"/>
            <a:ext cx="2834639" cy="461665"/>
          </a:xfrm>
          <a:prstGeom prst="rect">
            <a:avLst/>
          </a:prstGeom>
          <a:noFill/>
        </p:spPr>
        <p:txBody>
          <a:bodyPr wrap="square" rtlCol="0">
            <a:spAutoFit/>
          </a:bodyPr>
          <a:lstStyle/>
          <a:p>
            <a:r>
              <a:rPr lang="en-US" sz="2400" dirty="0" smtClean="0">
                <a:solidFill>
                  <a:srgbClr val="FF0000"/>
                </a:solidFill>
              </a:rPr>
              <a:t>Chad &gt; Burkina Faso?</a:t>
            </a:r>
            <a:endParaRPr lang="en-US" sz="2400" dirty="0">
              <a:solidFill>
                <a:srgbClr val="FF0000"/>
              </a:solidFill>
            </a:endParaRPr>
          </a:p>
        </p:txBody>
      </p:sp>
    </p:spTree>
    <p:extLst>
      <p:ext uri="{BB962C8B-B14F-4D97-AF65-F5344CB8AC3E}">
        <p14:creationId xmlns:p14="http://schemas.microsoft.com/office/powerpoint/2010/main" val="28688979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6655" y="2551571"/>
            <a:ext cx="4361941" cy="32004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6899" y="2548499"/>
            <a:ext cx="4361941" cy="3200400"/>
          </a:xfrm>
          <a:prstGeom prst="rect">
            <a:avLst/>
          </a:prstGeom>
        </p:spPr>
      </p:pic>
      <p:sp>
        <p:nvSpPr>
          <p:cNvPr id="2" name="Title 1"/>
          <p:cNvSpPr>
            <a:spLocks noGrp="1"/>
          </p:cNvSpPr>
          <p:nvPr>
            <p:ph type="title"/>
          </p:nvPr>
        </p:nvSpPr>
        <p:spPr>
          <a:noFill/>
        </p:spPr>
        <p:txBody>
          <a:bodyPr>
            <a:normAutofit/>
          </a:bodyPr>
          <a:lstStyle/>
          <a:p>
            <a:r>
              <a:rPr lang="en-US" sz="7200" b="1" dirty="0" smtClean="0"/>
              <a:t>Access and Quality</a:t>
            </a:r>
            <a:endParaRPr lang="en-US" sz="7200" b="1" dirty="0"/>
          </a:p>
        </p:txBody>
      </p:sp>
      <p:sp>
        <p:nvSpPr>
          <p:cNvPr id="6" name="Oval 5"/>
          <p:cNvSpPr/>
          <p:nvPr/>
        </p:nvSpPr>
        <p:spPr>
          <a:xfrm>
            <a:off x="5723981" y="2976880"/>
            <a:ext cx="407439" cy="9956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7792096" y="2976880"/>
            <a:ext cx="437504" cy="3454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501573" y="3857414"/>
            <a:ext cx="426028" cy="7315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978958" y="3972560"/>
            <a:ext cx="452583" cy="61643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801188" y="2132645"/>
            <a:ext cx="2650412" cy="369332"/>
          </a:xfrm>
          <a:prstGeom prst="rect">
            <a:avLst/>
          </a:prstGeom>
          <a:noFill/>
        </p:spPr>
        <p:txBody>
          <a:bodyPr wrap="square" rtlCol="0">
            <a:spAutoFit/>
          </a:bodyPr>
          <a:lstStyle/>
          <a:p>
            <a:r>
              <a:rPr lang="en-US" dirty="0" smtClean="0">
                <a:solidFill>
                  <a:srgbClr val="FF0000"/>
                </a:solidFill>
              </a:rPr>
              <a:t>Chad</a:t>
            </a:r>
            <a:r>
              <a:rPr lang="en-US" smtClean="0">
                <a:solidFill>
                  <a:srgbClr val="FF0000"/>
                </a:solidFill>
              </a:rPr>
              <a:t>?    </a:t>
            </a:r>
            <a:r>
              <a:rPr lang="en-US" dirty="0" smtClean="0">
                <a:solidFill>
                  <a:srgbClr val="FF0000"/>
                </a:solidFill>
              </a:rPr>
              <a:t>Burkina Faso?</a:t>
            </a:r>
            <a:endParaRPr lang="en-US" dirty="0">
              <a:solidFill>
                <a:srgbClr val="FF0000"/>
              </a:solidFill>
            </a:endParaRPr>
          </a:p>
        </p:txBody>
      </p:sp>
    </p:spTree>
    <p:extLst>
      <p:ext uri="{BB962C8B-B14F-4D97-AF65-F5344CB8AC3E}">
        <p14:creationId xmlns:p14="http://schemas.microsoft.com/office/powerpoint/2010/main" val="2134536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b="1" dirty="0"/>
              <a:t>Access to Learning</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22960" y="1737361"/>
            <a:ext cx="5482716" cy="4022725"/>
          </a:xfrm>
        </p:spPr>
      </p:pic>
      <p:sp>
        <p:nvSpPr>
          <p:cNvPr id="3" name="Oval 2"/>
          <p:cNvSpPr/>
          <p:nvPr/>
        </p:nvSpPr>
        <p:spPr>
          <a:xfrm>
            <a:off x="4217373" y="2258378"/>
            <a:ext cx="381422" cy="5354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4893404" y="2258378"/>
            <a:ext cx="355600" cy="2438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flipH="1">
            <a:off x="4365581" y="2010966"/>
            <a:ext cx="579120" cy="369332"/>
          </a:xfrm>
          <a:prstGeom prst="rect">
            <a:avLst/>
          </a:prstGeom>
          <a:noFill/>
        </p:spPr>
        <p:txBody>
          <a:bodyPr wrap="square" rtlCol="0">
            <a:spAutoFit/>
          </a:bodyPr>
          <a:lstStyle/>
          <a:p>
            <a:r>
              <a:rPr lang="en-US" dirty="0" smtClean="0">
                <a:solidFill>
                  <a:srgbClr val="FF0000"/>
                </a:solidFill>
              </a:rPr>
              <a:t>23%</a:t>
            </a:r>
            <a:endParaRPr lang="en-US" dirty="0">
              <a:solidFill>
                <a:srgbClr val="FF0000"/>
              </a:solidFill>
            </a:endParaRPr>
          </a:p>
        </p:txBody>
      </p:sp>
      <p:sp>
        <p:nvSpPr>
          <p:cNvPr id="7" name="TextBox 6"/>
          <p:cNvSpPr txBox="1"/>
          <p:nvPr/>
        </p:nvSpPr>
        <p:spPr>
          <a:xfrm flipH="1">
            <a:off x="5084144" y="2007951"/>
            <a:ext cx="650209" cy="375920"/>
          </a:xfrm>
          <a:prstGeom prst="rect">
            <a:avLst/>
          </a:prstGeom>
          <a:noFill/>
        </p:spPr>
        <p:txBody>
          <a:bodyPr wrap="square" rtlCol="0">
            <a:spAutoFit/>
          </a:bodyPr>
          <a:lstStyle/>
          <a:p>
            <a:r>
              <a:rPr lang="en-US" dirty="0">
                <a:solidFill>
                  <a:srgbClr val="FF0000"/>
                </a:solidFill>
              </a:rPr>
              <a:t>7</a:t>
            </a:r>
            <a:r>
              <a:rPr lang="en-US" dirty="0" smtClean="0">
                <a:solidFill>
                  <a:srgbClr val="FF0000"/>
                </a:solidFill>
              </a:rPr>
              <a:t>%</a:t>
            </a:r>
            <a:endParaRPr lang="en-US" dirty="0">
              <a:solidFill>
                <a:srgbClr val="FF0000"/>
              </a:solidFill>
            </a:endParaRPr>
          </a:p>
        </p:txBody>
      </p:sp>
      <p:sp>
        <p:nvSpPr>
          <p:cNvPr id="8" name="TextBox 7"/>
          <p:cNvSpPr txBox="1"/>
          <p:nvPr/>
        </p:nvSpPr>
        <p:spPr>
          <a:xfrm flipH="1">
            <a:off x="6305675" y="2679406"/>
            <a:ext cx="2762124" cy="461665"/>
          </a:xfrm>
          <a:prstGeom prst="rect">
            <a:avLst/>
          </a:prstGeom>
          <a:noFill/>
        </p:spPr>
        <p:txBody>
          <a:bodyPr wrap="square" rtlCol="0">
            <a:spAutoFit/>
          </a:bodyPr>
          <a:lstStyle/>
          <a:p>
            <a:r>
              <a:rPr lang="en-US" sz="2400" dirty="0" smtClean="0">
                <a:solidFill>
                  <a:srgbClr val="FF0000"/>
                </a:solidFill>
              </a:rPr>
              <a:t>Burkina Faso &gt; Chad</a:t>
            </a:r>
            <a:endParaRPr lang="en-US" sz="2400" dirty="0">
              <a:solidFill>
                <a:srgbClr val="FF0000"/>
              </a:solidFill>
            </a:endParaRPr>
          </a:p>
        </p:txBody>
      </p:sp>
    </p:spTree>
    <p:extLst>
      <p:ext uri="{BB962C8B-B14F-4D97-AF65-F5344CB8AC3E}">
        <p14:creationId xmlns:p14="http://schemas.microsoft.com/office/powerpoint/2010/main" val="34147172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b="1" dirty="0" smtClean="0"/>
              <a:t>Motivation</a:t>
            </a:r>
            <a:endParaRPr lang="en-US" b="1" dirty="0"/>
          </a:p>
        </p:txBody>
      </p:sp>
      <p:sp>
        <p:nvSpPr>
          <p:cNvPr id="4" name="Rectangle 3"/>
          <p:cNvSpPr/>
          <p:nvPr/>
        </p:nvSpPr>
        <p:spPr>
          <a:xfrm>
            <a:off x="3980745" y="2580141"/>
            <a:ext cx="4386015" cy="2308324"/>
          </a:xfrm>
          <a:prstGeom prst="rect">
            <a:avLst/>
          </a:prstGeom>
          <a:solidFill>
            <a:schemeClr val="bg1"/>
          </a:solidFill>
        </p:spPr>
        <p:txBody>
          <a:bodyPr wrap="square">
            <a:spAutoFit/>
          </a:bodyPr>
          <a:lstStyle/>
          <a:p>
            <a:pPr marL="0" marR="0" algn="just">
              <a:spcBef>
                <a:spcPts val="0"/>
              </a:spcBef>
              <a:spcAft>
                <a:spcPts val="0"/>
              </a:spcAft>
            </a:pPr>
            <a:r>
              <a:rPr lang="en-US" sz="2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this issue of </a:t>
            </a:r>
            <a:r>
              <a:rPr lang="en-US" sz="2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expanding access and attainment has been one of the defining features of education systems in developing countries </a:t>
            </a:r>
            <a:r>
              <a:rPr lang="en-US" sz="2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for the last two decades.</a:t>
            </a:r>
            <a:endParaRPr lang="en-US" sz="1600" dirty="0">
              <a:effectLst/>
              <a:latin typeface="Times New Roman" panose="02020603050405020304" pitchFamily="18" charset="0"/>
              <a:ea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83445" y="2142914"/>
            <a:ext cx="3797300" cy="3429000"/>
          </a:xfrm>
          <a:prstGeom prst="rect">
            <a:avLst/>
          </a:prstGeom>
        </p:spPr>
      </p:pic>
      <p:sp>
        <p:nvSpPr>
          <p:cNvPr id="6" name="TextBox 5"/>
          <p:cNvSpPr txBox="1"/>
          <p:nvPr/>
        </p:nvSpPr>
        <p:spPr>
          <a:xfrm rot="20051026">
            <a:off x="782837" y="3549638"/>
            <a:ext cx="813043" cy="369332"/>
          </a:xfrm>
          <a:prstGeom prst="rect">
            <a:avLst/>
          </a:prstGeom>
          <a:noFill/>
        </p:spPr>
        <p:txBody>
          <a:bodyPr wrap="none" rtlCol="0">
            <a:spAutoFit/>
          </a:bodyPr>
          <a:lstStyle/>
          <a:p>
            <a:r>
              <a:rPr lang="en-US" dirty="0" smtClean="0"/>
              <a:t>Access</a:t>
            </a:r>
            <a:endParaRPr lang="en-US" dirty="0"/>
          </a:p>
        </p:txBody>
      </p:sp>
    </p:spTree>
    <p:extLst>
      <p:ext uri="{BB962C8B-B14F-4D97-AF65-F5344CB8AC3E}">
        <p14:creationId xmlns:p14="http://schemas.microsoft.com/office/powerpoint/2010/main" val="15713392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512134" y="316260"/>
            <a:ext cx="2837507" cy="1200329"/>
          </a:xfrm>
          <a:prstGeom prst="rect">
            <a:avLst/>
          </a:prstGeom>
          <a:solidFill>
            <a:schemeClr val="bg1">
              <a:lumMod val="95000"/>
            </a:schemeClr>
          </a:solidFill>
        </p:spPr>
        <p:txBody>
          <a:bodyPr wrap="none" rtlCol="0">
            <a:spAutoFit/>
          </a:bodyPr>
          <a:lstStyle/>
          <a:p>
            <a:pPr algn="ctr"/>
            <a:r>
              <a:rPr lang="en-US" sz="2400" b="1" dirty="0" smtClean="0"/>
              <a:t>Anglophone</a:t>
            </a:r>
          </a:p>
          <a:p>
            <a:pPr algn="ctr"/>
            <a:r>
              <a:rPr lang="en-US" sz="2400" b="1" dirty="0" smtClean="0"/>
              <a:t>Sub-Saharan Africa </a:t>
            </a:r>
          </a:p>
          <a:p>
            <a:pPr algn="ctr"/>
            <a:r>
              <a:rPr lang="en-US" sz="2400" b="1" dirty="0" err="1" smtClean="0">
                <a:solidFill>
                  <a:schemeClr val="tx1">
                    <a:lumMod val="75000"/>
                    <a:lumOff val="25000"/>
                  </a:schemeClr>
                </a:solidFill>
              </a:rPr>
              <a:t>Spaull</a:t>
            </a:r>
            <a:r>
              <a:rPr lang="en-US" sz="2400" b="1" dirty="0" smtClean="0">
                <a:solidFill>
                  <a:schemeClr val="tx1">
                    <a:lumMod val="75000"/>
                    <a:lumOff val="25000"/>
                  </a:schemeClr>
                </a:solidFill>
              </a:rPr>
              <a:t> &amp; Taylor, 2015</a:t>
            </a:r>
            <a:endParaRPr lang="en-US" sz="2400" b="1" dirty="0">
              <a:solidFill>
                <a:schemeClr val="tx1">
                  <a:lumMod val="75000"/>
                  <a:lumOff val="25000"/>
                </a:schemeClr>
              </a:solidFill>
            </a:endParaRPr>
          </a:p>
        </p:txBody>
      </p:sp>
      <p:pic>
        <p:nvPicPr>
          <p:cNvPr id="3" name="Picture 2"/>
          <p:cNvPicPr>
            <a:picLocks noChangeAspect="1"/>
          </p:cNvPicPr>
          <p:nvPr/>
        </p:nvPicPr>
        <p:blipFill>
          <a:blip r:embed="rId2"/>
          <a:stretch>
            <a:fillRect/>
          </a:stretch>
        </p:blipFill>
        <p:spPr>
          <a:xfrm>
            <a:off x="3702188" y="-5135"/>
            <a:ext cx="5282534" cy="6863135"/>
          </a:xfrm>
          <a:prstGeom prst="rect">
            <a:avLst/>
          </a:prstGeom>
          <a:solidFill>
            <a:schemeClr val="bg1"/>
          </a:solidFill>
        </p:spPr>
      </p:pic>
      <p:pic>
        <p:nvPicPr>
          <p:cNvPr id="4" name="Picture 3" descr="Screen Shot 2016-05-22 at 10.29.2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668752"/>
            <a:ext cx="4125932" cy="63175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793293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sz="7200" b="1" dirty="0" smtClean="0"/>
              <a:t>Data</a:t>
            </a:r>
            <a:endParaRPr lang="en-US" b="1" dirty="0"/>
          </a:p>
        </p:txBody>
      </p:sp>
      <p:sp>
        <p:nvSpPr>
          <p:cNvPr id="3" name="Content Placeholder 2"/>
          <p:cNvSpPr>
            <a:spLocks noGrp="1"/>
          </p:cNvSpPr>
          <p:nvPr>
            <p:ph idx="1"/>
          </p:nvPr>
        </p:nvSpPr>
        <p:spPr/>
        <p:txBody>
          <a:bodyPr/>
          <a:lstStyle/>
          <a:p>
            <a:pPr lvl="1"/>
            <a:r>
              <a:rPr lang="en-US" sz="3200" b="1" dirty="0"/>
              <a:t>DHS </a:t>
            </a:r>
            <a:endParaRPr lang="en-US" b="1" dirty="0"/>
          </a:p>
          <a:p>
            <a:pPr lvl="2"/>
            <a:r>
              <a:rPr lang="en-US" sz="1600" dirty="0" smtClean="0"/>
              <a:t>Comparable</a:t>
            </a:r>
          </a:p>
          <a:p>
            <a:pPr lvl="2"/>
            <a:r>
              <a:rPr lang="en-US" sz="1600" dirty="0" smtClean="0"/>
              <a:t>Reliable</a:t>
            </a:r>
          </a:p>
          <a:p>
            <a:pPr lvl="2"/>
            <a:r>
              <a:rPr lang="en-US" sz="1600" dirty="0" smtClean="0"/>
              <a:t>Generally available</a:t>
            </a:r>
          </a:p>
          <a:p>
            <a:pPr lvl="2"/>
            <a:r>
              <a:rPr lang="en-US" sz="1600" dirty="0" smtClean="0"/>
              <a:t>“Highest year of education attained”</a:t>
            </a:r>
          </a:p>
          <a:p>
            <a:pPr lvl="2"/>
            <a:r>
              <a:rPr lang="en-US" sz="1600" dirty="0" smtClean="0"/>
              <a:t>Can be dated (2010-2014)</a:t>
            </a:r>
          </a:p>
          <a:p>
            <a:pPr lvl="2"/>
            <a:endParaRPr lang="en-US" sz="1600" dirty="0" smtClean="0"/>
          </a:p>
          <a:p>
            <a:pPr lvl="1"/>
            <a:r>
              <a:rPr lang="en-US" sz="3200" b="1" dirty="0" smtClean="0"/>
              <a:t>PASEC</a:t>
            </a:r>
            <a:endParaRPr lang="en-US" b="1" dirty="0"/>
          </a:p>
          <a:p>
            <a:pPr lvl="2"/>
            <a:r>
              <a:rPr lang="en-US" sz="1600" dirty="0" smtClean="0"/>
              <a:t>2014</a:t>
            </a:r>
          </a:p>
          <a:p>
            <a:pPr lvl="2"/>
            <a:r>
              <a:rPr lang="en-US" sz="1600" dirty="0" smtClean="0"/>
              <a:t>Well developed assessment</a:t>
            </a:r>
            <a:endParaRPr lang="en-US" sz="1600" dirty="0"/>
          </a:p>
          <a:p>
            <a:pPr lvl="2"/>
            <a:r>
              <a:rPr lang="en-US" sz="1600" dirty="0" smtClean="0"/>
              <a:t>Released items are available… in French</a:t>
            </a:r>
            <a:endParaRPr lang="en-US" sz="1600"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0466" y="4039497"/>
            <a:ext cx="1213891" cy="166987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3355" y="2107681"/>
            <a:ext cx="1221002" cy="1669869"/>
          </a:xfrm>
          <a:prstGeom prst="rect">
            <a:avLst/>
          </a:prstGeom>
        </p:spPr>
      </p:pic>
    </p:spTree>
    <p:extLst>
      <p:ext uri="{BB962C8B-B14F-4D97-AF65-F5344CB8AC3E}">
        <p14:creationId xmlns:p14="http://schemas.microsoft.com/office/powerpoint/2010/main" val="9457958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a:bodyPr>
          <a:lstStyle/>
          <a:p>
            <a:r>
              <a:rPr lang="en-US" sz="7200" b="1" dirty="0" smtClean="0"/>
              <a:t>DHS Data</a:t>
            </a:r>
            <a:endParaRPr lang="en-US" sz="7200" b="1" dirty="0"/>
          </a:p>
        </p:txBody>
      </p:sp>
      <p:graphicFrame>
        <p:nvGraphicFramePr>
          <p:cNvPr id="4" name="Content Placeholder 5"/>
          <p:cNvGraphicFramePr>
            <a:graphicFrameLocks/>
          </p:cNvGraphicFramePr>
          <p:nvPr>
            <p:extLst>
              <p:ext uri="{D42A27DB-BD31-4B8C-83A1-F6EECF244321}">
                <p14:modId xmlns:p14="http://schemas.microsoft.com/office/powerpoint/2010/main" val="2465594125"/>
              </p:ext>
            </p:extLst>
          </p:nvPr>
        </p:nvGraphicFramePr>
        <p:xfrm>
          <a:off x="467041" y="2249594"/>
          <a:ext cx="8107998" cy="2931344"/>
        </p:xfrm>
        <a:graphic>
          <a:graphicData uri="http://schemas.openxmlformats.org/drawingml/2006/table">
            <a:tbl>
              <a:tblPr firstRow="1" bandRow="1">
                <a:tableStyleId>{5C22544A-7EE6-4342-B048-85BDC9FD1C3A}</a:tableStyleId>
              </a:tblPr>
              <a:tblGrid>
                <a:gridCol w="2702666">
                  <a:extLst>
                    <a:ext uri="{9D8B030D-6E8A-4147-A177-3AD203B41FA5}">
                      <a16:colId xmlns="" xmlns:a16="http://schemas.microsoft.com/office/drawing/2014/main" val="187184680"/>
                    </a:ext>
                  </a:extLst>
                </a:gridCol>
                <a:gridCol w="2702666">
                  <a:extLst>
                    <a:ext uri="{9D8B030D-6E8A-4147-A177-3AD203B41FA5}">
                      <a16:colId xmlns="" xmlns:a16="http://schemas.microsoft.com/office/drawing/2014/main" val="4286200546"/>
                    </a:ext>
                  </a:extLst>
                </a:gridCol>
                <a:gridCol w="2702666">
                  <a:extLst>
                    <a:ext uri="{9D8B030D-6E8A-4147-A177-3AD203B41FA5}">
                      <a16:colId xmlns="" xmlns:a16="http://schemas.microsoft.com/office/drawing/2014/main" val="3887627813"/>
                    </a:ext>
                  </a:extLst>
                </a:gridCol>
              </a:tblGrid>
              <a:tr h="366418">
                <a:tc>
                  <a:txBody>
                    <a:bodyPr/>
                    <a:lstStyle/>
                    <a:p>
                      <a:r>
                        <a:rPr lang="en-US" dirty="0" smtClean="0"/>
                        <a:t>Country</a:t>
                      </a:r>
                      <a:endParaRPr lang="en-US" dirty="0"/>
                    </a:p>
                  </a:txBody>
                  <a:tcPr/>
                </a:tc>
                <a:tc>
                  <a:txBody>
                    <a:bodyPr/>
                    <a:lstStyle/>
                    <a:p>
                      <a:r>
                        <a:rPr lang="en-US" dirty="0" smtClean="0"/>
                        <a:t>DHS year</a:t>
                      </a:r>
                      <a:endParaRPr lang="en-US" dirty="0"/>
                    </a:p>
                  </a:txBody>
                  <a:tcPr/>
                </a:tc>
                <a:tc>
                  <a:txBody>
                    <a:bodyPr/>
                    <a:lstStyle/>
                    <a:p>
                      <a:r>
                        <a:rPr lang="en-US" dirty="0" smtClean="0"/>
                        <a:t>Years dated by</a:t>
                      </a:r>
                      <a:endParaRPr lang="en-US" dirty="0"/>
                    </a:p>
                  </a:txBody>
                  <a:tcPr/>
                </a:tc>
                <a:extLst>
                  <a:ext uri="{0D108BD9-81ED-4DB2-BD59-A6C34878D82A}">
                    <a16:rowId xmlns="" xmlns:a16="http://schemas.microsoft.com/office/drawing/2014/main" val="302880218"/>
                  </a:ext>
                </a:extLst>
              </a:tr>
              <a:tr h="366418">
                <a:tc>
                  <a:txBody>
                    <a:bodyPr/>
                    <a:lstStyle/>
                    <a:p>
                      <a:r>
                        <a:rPr lang="en-US" dirty="0" smtClean="0"/>
                        <a:t>Benin</a:t>
                      </a:r>
                      <a:endParaRPr lang="en-US" dirty="0"/>
                    </a:p>
                  </a:txBody>
                  <a:tcPr/>
                </a:tc>
                <a:tc>
                  <a:txBody>
                    <a:bodyPr/>
                    <a:lstStyle/>
                    <a:p>
                      <a:r>
                        <a:rPr lang="en-US" dirty="0" smtClean="0"/>
                        <a:t>2011</a:t>
                      </a:r>
                      <a:endParaRPr lang="en-US" dirty="0"/>
                    </a:p>
                  </a:txBody>
                  <a:tcPr/>
                </a:tc>
                <a:tc>
                  <a:txBody>
                    <a:bodyPr/>
                    <a:lstStyle/>
                    <a:p>
                      <a:r>
                        <a:rPr lang="en-US" dirty="0" smtClean="0"/>
                        <a:t>3</a:t>
                      </a:r>
                      <a:endParaRPr lang="en-US" dirty="0"/>
                    </a:p>
                  </a:txBody>
                  <a:tcPr/>
                </a:tc>
                <a:extLst>
                  <a:ext uri="{0D108BD9-81ED-4DB2-BD59-A6C34878D82A}">
                    <a16:rowId xmlns="" xmlns:a16="http://schemas.microsoft.com/office/drawing/2014/main" val="2913893423"/>
                  </a:ext>
                </a:extLst>
              </a:tr>
              <a:tr h="366418">
                <a:tc>
                  <a:txBody>
                    <a:bodyPr/>
                    <a:lstStyle/>
                    <a:p>
                      <a:r>
                        <a:rPr lang="en-US" dirty="0" smtClean="0"/>
                        <a:t>Burkina Faso</a:t>
                      </a:r>
                      <a:endParaRPr lang="en-US" dirty="0"/>
                    </a:p>
                  </a:txBody>
                  <a:tcPr/>
                </a:tc>
                <a:tc>
                  <a:txBody>
                    <a:bodyPr/>
                    <a:lstStyle/>
                    <a:p>
                      <a:r>
                        <a:rPr lang="en-US" dirty="0" smtClean="0"/>
                        <a:t>2010</a:t>
                      </a:r>
                      <a:endParaRPr lang="en-US" dirty="0"/>
                    </a:p>
                  </a:txBody>
                  <a:tcPr/>
                </a:tc>
                <a:tc>
                  <a:txBody>
                    <a:bodyPr/>
                    <a:lstStyle/>
                    <a:p>
                      <a:r>
                        <a:rPr lang="en-US" dirty="0" smtClean="0"/>
                        <a:t>4</a:t>
                      </a:r>
                      <a:endParaRPr lang="en-US" dirty="0"/>
                    </a:p>
                  </a:txBody>
                  <a:tcPr/>
                </a:tc>
                <a:extLst>
                  <a:ext uri="{0D108BD9-81ED-4DB2-BD59-A6C34878D82A}">
                    <a16:rowId xmlns="" xmlns:a16="http://schemas.microsoft.com/office/drawing/2014/main" val="2052190732"/>
                  </a:ext>
                </a:extLst>
              </a:tr>
              <a:tr h="366418">
                <a:tc>
                  <a:txBody>
                    <a:bodyPr/>
                    <a:lstStyle/>
                    <a:p>
                      <a:r>
                        <a:rPr lang="en-US" dirty="0" smtClean="0"/>
                        <a:t>Chad</a:t>
                      </a:r>
                      <a:endParaRPr lang="en-US" dirty="0"/>
                    </a:p>
                  </a:txBody>
                  <a:tcPr/>
                </a:tc>
                <a:tc>
                  <a:txBody>
                    <a:bodyPr/>
                    <a:lstStyle/>
                    <a:p>
                      <a:r>
                        <a:rPr lang="en-US" dirty="0" smtClean="0"/>
                        <a:t>2014</a:t>
                      </a:r>
                      <a:endParaRPr lang="en-US" dirty="0"/>
                    </a:p>
                  </a:txBody>
                  <a:tcPr/>
                </a:tc>
                <a:tc>
                  <a:txBody>
                    <a:bodyPr/>
                    <a:lstStyle/>
                    <a:p>
                      <a:r>
                        <a:rPr lang="en-US" dirty="0" smtClean="0"/>
                        <a:t>0</a:t>
                      </a:r>
                      <a:endParaRPr lang="en-US" dirty="0"/>
                    </a:p>
                  </a:txBody>
                  <a:tcPr/>
                </a:tc>
                <a:extLst>
                  <a:ext uri="{0D108BD9-81ED-4DB2-BD59-A6C34878D82A}">
                    <a16:rowId xmlns="" xmlns:a16="http://schemas.microsoft.com/office/drawing/2014/main" val="1764705691"/>
                  </a:ext>
                </a:extLst>
              </a:tr>
              <a:tr h="366418">
                <a:tc>
                  <a:txBody>
                    <a:bodyPr/>
                    <a:lstStyle/>
                    <a:p>
                      <a:r>
                        <a:rPr lang="en-US" dirty="0" smtClean="0"/>
                        <a:t>Ivory Coast</a:t>
                      </a:r>
                      <a:endParaRPr lang="en-US" dirty="0"/>
                    </a:p>
                  </a:txBody>
                  <a:tcPr/>
                </a:tc>
                <a:tc>
                  <a:txBody>
                    <a:bodyPr/>
                    <a:lstStyle/>
                    <a:p>
                      <a:r>
                        <a:rPr lang="en-US" dirty="0" smtClean="0"/>
                        <a:t>2011</a:t>
                      </a:r>
                      <a:endParaRPr lang="en-US" dirty="0"/>
                    </a:p>
                  </a:txBody>
                  <a:tcPr/>
                </a:tc>
                <a:tc>
                  <a:txBody>
                    <a:bodyPr/>
                    <a:lstStyle/>
                    <a:p>
                      <a:r>
                        <a:rPr lang="en-US" dirty="0" smtClean="0"/>
                        <a:t>3</a:t>
                      </a:r>
                      <a:endParaRPr lang="en-US" dirty="0"/>
                    </a:p>
                  </a:txBody>
                  <a:tcPr/>
                </a:tc>
                <a:extLst>
                  <a:ext uri="{0D108BD9-81ED-4DB2-BD59-A6C34878D82A}">
                    <a16:rowId xmlns="" xmlns:a16="http://schemas.microsoft.com/office/drawing/2014/main" val="1730136866"/>
                  </a:ext>
                </a:extLst>
              </a:tr>
              <a:tr h="366418">
                <a:tc>
                  <a:txBody>
                    <a:bodyPr/>
                    <a:lstStyle/>
                    <a:p>
                      <a:r>
                        <a:rPr lang="en-US" dirty="0" smtClean="0"/>
                        <a:t>Niger</a:t>
                      </a:r>
                      <a:endParaRPr lang="en-US" dirty="0"/>
                    </a:p>
                  </a:txBody>
                  <a:tcPr/>
                </a:tc>
                <a:tc>
                  <a:txBody>
                    <a:bodyPr/>
                    <a:lstStyle/>
                    <a:p>
                      <a:r>
                        <a:rPr lang="en-US" dirty="0" smtClean="0"/>
                        <a:t>2012</a:t>
                      </a:r>
                      <a:endParaRPr lang="en-US" dirty="0"/>
                    </a:p>
                  </a:txBody>
                  <a:tcPr/>
                </a:tc>
                <a:tc>
                  <a:txBody>
                    <a:bodyPr/>
                    <a:lstStyle/>
                    <a:p>
                      <a:r>
                        <a:rPr lang="en-US" dirty="0" smtClean="0"/>
                        <a:t>2</a:t>
                      </a:r>
                      <a:endParaRPr lang="en-US" dirty="0"/>
                    </a:p>
                  </a:txBody>
                  <a:tcPr/>
                </a:tc>
                <a:extLst>
                  <a:ext uri="{0D108BD9-81ED-4DB2-BD59-A6C34878D82A}">
                    <a16:rowId xmlns="" xmlns:a16="http://schemas.microsoft.com/office/drawing/2014/main" val="856258069"/>
                  </a:ext>
                </a:extLst>
              </a:tr>
              <a:tr h="366418">
                <a:tc>
                  <a:txBody>
                    <a:bodyPr/>
                    <a:lstStyle/>
                    <a:p>
                      <a:r>
                        <a:rPr lang="en-US" dirty="0" smtClean="0"/>
                        <a:t>Senegal</a:t>
                      </a:r>
                      <a:endParaRPr lang="en-US" dirty="0"/>
                    </a:p>
                  </a:txBody>
                  <a:tcPr/>
                </a:tc>
                <a:tc>
                  <a:txBody>
                    <a:bodyPr/>
                    <a:lstStyle/>
                    <a:p>
                      <a:r>
                        <a:rPr lang="en-US" dirty="0" smtClean="0"/>
                        <a:t>2014</a:t>
                      </a:r>
                      <a:endParaRPr lang="en-US" dirty="0"/>
                    </a:p>
                  </a:txBody>
                  <a:tcPr/>
                </a:tc>
                <a:tc>
                  <a:txBody>
                    <a:bodyPr/>
                    <a:lstStyle/>
                    <a:p>
                      <a:r>
                        <a:rPr lang="en-US" dirty="0" smtClean="0"/>
                        <a:t>0</a:t>
                      </a:r>
                      <a:endParaRPr lang="en-US" dirty="0"/>
                    </a:p>
                  </a:txBody>
                  <a:tcPr/>
                </a:tc>
                <a:extLst>
                  <a:ext uri="{0D108BD9-81ED-4DB2-BD59-A6C34878D82A}">
                    <a16:rowId xmlns="" xmlns:a16="http://schemas.microsoft.com/office/drawing/2014/main" val="320374161"/>
                  </a:ext>
                </a:extLst>
              </a:tr>
              <a:tr h="366418">
                <a:tc>
                  <a:txBody>
                    <a:bodyPr/>
                    <a:lstStyle/>
                    <a:p>
                      <a:r>
                        <a:rPr lang="en-US" dirty="0" smtClean="0"/>
                        <a:t>Togo</a:t>
                      </a:r>
                      <a:endParaRPr lang="en-US" dirty="0"/>
                    </a:p>
                  </a:txBody>
                  <a:tcPr/>
                </a:tc>
                <a:tc>
                  <a:txBody>
                    <a:bodyPr/>
                    <a:lstStyle/>
                    <a:p>
                      <a:r>
                        <a:rPr lang="en-US" dirty="0" smtClean="0"/>
                        <a:t>2013</a:t>
                      </a:r>
                      <a:endParaRPr lang="en-US" dirty="0"/>
                    </a:p>
                  </a:txBody>
                  <a:tcPr/>
                </a:tc>
                <a:tc>
                  <a:txBody>
                    <a:bodyPr/>
                    <a:lstStyle/>
                    <a:p>
                      <a:r>
                        <a:rPr lang="en-US" dirty="0" smtClean="0"/>
                        <a:t>1</a:t>
                      </a:r>
                      <a:endParaRPr lang="en-US" dirty="0"/>
                    </a:p>
                  </a:txBody>
                  <a:tcPr/>
                </a:tc>
                <a:extLst>
                  <a:ext uri="{0D108BD9-81ED-4DB2-BD59-A6C34878D82A}">
                    <a16:rowId xmlns="" xmlns:a16="http://schemas.microsoft.com/office/drawing/2014/main" val="3022922574"/>
                  </a:ext>
                </a:extLst>
              </a:tr>
            </a:tbl>
          </a:graphicData>
        </a:graphic>
      </p:graphicFrame>
    </p:spTree>
    <p:extLst>
      <p:ext uri="{BB962C8B-B14F-4D97-AF65-F5344CB8AC3E}">
        <p14:creationId xmlns:p14="http://schemas.microsoft.com/office/powerpoint/2010/main" val="42458098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a:bodyPr>
          <a:lstStyle/>
          <a:p>
            <a:r>
              <a:rPr lang="en-US" sz="7200" b="1" dirty="0" smtClean="0"/>
              <a:t>PASEC vs SACMEQ</a:t>
            </a:r>
            <a:endParaRPr lang="en-US" sz="7200" b="1" dirty="0"/>
          </a:p>
        </p:txBody>
      </p:sp>
      <p:sp>
        <p:nvSpPr>
          <p:cNvPr id="4" name="TextBox 3"/>
          <p:cNvSpPr txBox="1"/>
          <p:nvPr/>
        </p:nvSpPr>
        <p:spPr>
          <a:xfrm>
            <a:off x="1066800" y="1869440"/>
            <a:ext cx="3556000" cy="3970318"/>
          </a:xfrm>
          <a:prstGeom prst="rect">
            <a:avLst/>
          </a:prstGeom>
          <a:noFill/>
        </p:spPr>
        <p:txBody>
          <a:bodyPr wrap="square" rtlCol="0">
            <a:spAutoFit/>
          </a:bodyPr>
          <a:lstStyle/>
          <a:p>
            <a:r>
              <a:rPr lang="en-US" b="1" dirty="0" smtClean="0"/>
              <a:t>PASEC</a:t>
            </a:r>
          </a:p>
          <a:p>
            <a:r>
              <a:rPr lang="en-US" dirty="0" smtClean="0"/>
              <a:t>Pupils </a:t>
            </a:r>
            <a:r>
              <a:rPr lang="en-US" dirty="0"/>
              <a:t>are able to </a:t>
            </a:r>
            <a:r>
              <a:rPr lang="en-US" dirty="0">
                <a:solidFill>
                  <a:srgbClr val="00B050"/>
                </a:solidFill>
              </a:rPr>
              <a:t>combine </a:t>
            </a:r>
            <a:r>
              <a:rPr lang="en-US" dirty="0" smtClean="0">
                <a:solidFill>
                  <a:srgbClr val="00B050"/>
                </a:solidFill>
              </a:rPr>
              <a:t>two pieces </a:t>
            </a:r>
            <a:r>
              <a:rPr lang="en-US" dirty="0">
                <a:solidFill>
                  <a:srgbClr val="00B050"/>
                </a:solidFill>
              </a:rPr>
              <a:t>of explicit information </a:t>
            </a:r>
            <a:r>
              <a:rPr lang="en-US" dirty="0"/>
              <a:t>from a</a:t>
            </a:r>
          </a:p>
          <a:p>
            <a:r>
              <a:rPr lang="en-US" dirty="0"/>
              <a:t>document or </a:t>
            </a:r>
            <a:r>
              <a:rPr lang="en-US" dirty="0">
                <a:solidFill>
                  <a:srgbClr val="00B050"/>
                </a:solidFill>
              </a:rPr>
              <a:t>can carry out simple inferences</a:t>
            </a:r>
            <a:r>
              <a:rPr lang="en-US" dirty="0"/>
              <a:t> in a narrative </a:t>
            </a:r>
            <a:r>
              <a:rPr lang="en-US" dirty="0" smtClean="0"/>
              <a:t>or informative</a:t>
            </a:r>
            <a:r>
              <a:rPr lang="en-US" dirty="0"/>
              <a:t> </a:t>
            </a:r>
            <a:r>
              <a:rPr lang="en-US" dirty="0" smtClean="0"/>
              <a:t>text</a:t>
            </a:r>
            <a:r>
              <a:rPr lang="en-US" dirty="0"/>
              <a:t>. </a:t>
            </a:r>
            <a:endParaRPr lang="en-US" dirty="0" smtClean="0"/>
          </a:p>
          <a:p>
            <a:endParaRPr lang="en-US" dirty="0"/>
          </a:p>
          <a:p>
            <a:r>
              <a:rPr lang="en-US" dirty="0" smtClean="0"/>
              <a:t>They </a:t>
            </a:r>
            <a:r>
              <a:rPr lang="en-US" dirty="0"/>
              <a:t>can </a:t>
            </a:r>
            <a:r>
              <a:rPr lang="en-US" dirty="0">
                <a:solidFill>
                  <a:srgbClr val="FF0000"/>
                </a:solidFill>
              </a:rPr>
              <a:t>extract implicit information </a:t>
            </a:r>
            <a:r>
              <a:rPr lang="en-US" dirty="0"/>
              <a:t>from written material </a:t>
            </a:r>
            <a:r>
              <a:rPr lang="en-US" dirty="0" smtClean="0"/>
              <a:t>while giving </a:t>
            </a:r>
            <a:r>
              <a:rPr lang="en-US" dirty="0"/>
              <a:t>meaning to implicit connectors, anaphora or referents. </a:t>
            </a:r>
            <a:r>
              <a:rPr lang="en-US" dirty="0" smtClean="0"/>
              <a:t>Pupils locate </a:t>
            </a:r>
            <a:r>
              <a:rPr lang="en-US" dirty="0"/>
              <a:t>explicit information in </a:t>
            </a:r>
            <a:r>
              <a:rPr lang="en-US" dirty="0">
                <a:solidFill>
                  <a:srgbClr val="FF0000"/>
                </a:solidFill>
              </a:rPr>
              <a:t>long texts and discontinuous documents</a:t>
            </a:r>
            <a:r>
              <a:rPr lang="en-US" dirty="0"/>
              <a:t>.</a:t>
            </a:r>
          </a:p>
        </p:txBody>
      </p:sp>
      <p:sp>
        <p:nvSpPr>
          <p:cNvPr id="5" name="TextBox 4"/>
          <p:cNvSpPr txBox="1"/>
          <p:nvPr/>
        </p:nvSpPr>
        <p:spPr>
          <a:xfrm>
            <a:off x="4897120" y="1869440"/>
            <a:ext cx="3322320" cy="1754326"/>
          </a:xfrm>
          <a:prstGeom prst="rect">
            <a:avLst/>
          </a:prstGeom>
          <a:noFill/>
        </p:spPr>
        <p:txBody>
          <a:bodyPr wrap="square" rtlCol="0">
            <a:spAutoFit/>
          </a:bodyPr>
          <a:lstStyle/>
          <a:p>
            <a:r>
              <a:rPr lang="en-US" b="1" dirty="0" smtClean="0"/>
              <a:t>SACMEQ</a:t>
            </a:r>
          </a:p>
          <a:p>
            <a:r>
              <a:rPr lang="en-US" dirty="0" smtClean="0">
                <a:solidFill>
                  <a:srgbClr val="00B050"/>
                </a:solidFill>
              </a:rPr>
              <a:t>Interprets </a:t>
            </a:r>
            <a:r>
              <a:rPr lang="en-US" dirty="0">
                <a:solidFill>
                  <a:srgbClr val="00B050"/>
                </a:solidFill>
              </a:rPr>
              <a:t>meaning </a:t>
            </a:r>
            <a:r>
              <a:rPr lang="en-US" dirty="0"/>
              <a:t>(by </a:t>
            </a:r>
            <a:r>
              <a:rPr lang="en-US" dirty="0">
                <a:solidFill>
                  <a:srgbClr val="00B050"/>
                </a:solidFill>
              </a:rPr>
              <a:t>matching words and phrases</a:t>
            </a:r>
            <a:r>
              <a:rPr lang="en-US" dirty="0"/>
              <a:t>, completing a sentence, or matching adjacent words) in a short and simple text by reading on or reading </a:t>
            </a:r>
            <a:r>
              <a:rPr lang="en-US" dirty="0" smtClean="0"/>
              <a:t>back</a:t>
            </a:r>
            <a:endParaRPr lang="en-US" dirty="0"/>
          </a:p>
        </p:txBody>
      </p:sp>
    </p:spTree>
    <p:extLst>
      <p:ext uri="{BB962C8B-B14F-4D97-AF65-F5344CB8AC3E}">
        <p14:creationId xmlns:p14="http://schemas.microsoft.com/office/powerpoint/2010/main" val="33185155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Method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16586372"/>
              </p:ext>
            </p:extLst>
          </p:nvPr>
        </p:nvGraphicFramePr>
        <p:xfrm>
          <a:off x="822325" y="3116263"/>
          <a:ext cx="7543800" cy="275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 name="Straight Arrow Connector 7"/>
          <p:cNvCxnSpPr/>
          <p:nvPr/>
        </p:nvCxnSpPr>
        <p:spPr>
          <a:xfrm>
            <a:off x="3362960" y="2242503"/>
            <a:ext cx="0" cy="5486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22325" y="1917383"/>
            <a:ext cx="7543800" cy="1077218"/>
          </a:xfrm>
          <a:prstGeom prst="rect">
            <a:avLst/>
          </a:prstGeom>
          <a:noFill/>
        </p:spPr>
        <p:txBody>
          <a:bodyPr wrap="square" rtlCol="0">
            <a:spAutoFit/>
          </a:bodyPr>
          <a:lstStyle/>
          <a:p>
            <a:r>
              <a:rPr lang="en-US" sz="3200" dirty="0" smtClean="0"/>
              <a:t>Multiply </a:t>
            </a:r>
            <a:r>
              <a:rPr lang="en-US" sz="3200" u="sng" dirty="0" smtClean="0"/>
              <a:t>completion rate </a:t>
            </a:r>
            <a:r>
              <a:rPr lang="en-US" sz="3200" dirty="0" smtClean="0"/>
              <a:t>by </a:t>
            </a:r>
            <a:r>
              <a:rPr lang="en-US" sz="3200" u="sng" dirty="0" smtClean="0"/>
              <a:t>literacy/numeracy rate</a:t>
            </a:r>
            <a:endParaRPr lang="en-US" sz="3200" u="sng" dirty="0"/>
          </a:p>
        </p:txBody>
      </p:sp>
    </p:spTree>
    <p:extLst>
      <p:ext uri="{BB962C8B-B14F-4D97-AF65-F5344CB8AC3E}">
        <p14:creationId xmlns:p14="http://schemas.microsoft.com/office/powerpoint/2010/main" val="1109524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Method</a:t>
            </a:r>
            <a:endParaRPr lang="en-US" dirty="0"/>
          </a:p>
        </p:txBody>
      </p:sp>
      <p:graphicFrame>
        <p:nvGraphicFramePr>
          <p:cNvPr id="6" name="Content Placeholder 5"/>
          <p:cNvGraphicFramePr>
            <a:graphicFrameLocks noGrp="1"/>
          </p:cNvGraphicFramePr>
          <p:nvPr>
            <p:ph idx="1"/>
            <p:extLst/>
          </p:nvPr>
        </p:nvGraphicFramePr>
        <p:xfrm>
          <a:off x="822325" y="1846263"/>
          <a:ext cx="75438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 name="Straight Arrow Connector 7"/>
          <p:cNvCxnSpPr/>
          <p:nvPr/>
        </p:nvCxnSpPr>
        <p:spPr>
          <a:xfrm>
            <a:off x="3362960" y="2242503"/>
            <a:ext cx="0" cy="5486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22325" y="1917383"/>
            <a:ext cx="3771900" cy="646331"/>
          </a:xfrm>
          <a:prstGeom prst="rect">
            <a:avLst/>
          </a:prstGeom>
          <a:noFill/>
        </p:spPr>
        <p:txBody>
          <a:bodyPr wrap="square" rtlCol="0">
            <a:spAutoFit/>
          </a:bodyPr>
          <a:lstStyle/>
          <a:p>
            <a:r>
              <a:rPr lang="en-US" dirty="0" smtClean="0"/>
              <a:t>Multiply completion rate by literacy/numeracy rate</a:t>
            </a:r>
            <a:endParaRPr lang="en-US" dirty="0"/>
          </a:p>
        </p:txBody>
      </p:sp>
      <p:sp>
        <p:nvSpPr>
          <p:cNvPr id="3" name="TextBox 2"/>
          <p:cNvSpPr txBox="1"/>
          <p:nvPr/>
        </p:nvSpPr>
        <p:spPr>
          <a:xfrm>
            <a:off x="4947919" y="2479040"/>
            <a:ext cx="3843155" cy="2246769"/>
          </a:xfrm>
          <a:prstGeom prst="rect">
            <a:avLst/>
          </a:prstGeom>
          <a:noFill/>
        </p:spPr>
        <p:txBody>
          <a:bodyPr wrap="square" rtlCol="0">
            <a:spAutoFit/>
          </a:bodyPr>
          <a:lstStyle/>
          <a:p>
            <a:r>
              <a:rPr lang="en-US" sz="2800" b="1" dirty="0" smtClean="0"/>
              <a:t>Example</a:t>
            </a:r>
          </a:p>
          <a:p>
            <a:r>
              <a:rPr lang="en-US" sz="2800" dirty="0" smtClean="0">
                <a:solidFill>
                  <a:srgbClr val="FF0000"/>
                </a:solidFill>
              </a:rPr>
              <a:t>50% Completed </a:t>
            </a:r>
            <a:r>
              <a:rPr lang="en-US" sz="2800" dirty="0" smtClean="0"/>
              <a:t>Gr6</a:t>
            </a:r>
          </a:p>
          <a:p>
            <a:r>
              <a:rPr lang="en-US" sz="2800" dirty="0">
                <a:solidFill>
                  <a:srgbClr val="FF0000"/>
                </a:solidFill>
              </a:rPr>
              <a:t>6</a:t>
            </a:r>
            <a:r>
              <a:rPr lang="en-US" sz="2800" dirty="0" smtClean="0">
                <a:solidFill>
                  <a:srgbClr val="FF0000"/>
                </a:solidFill>
              </a:rPr>
              <a:t>0% Literate </a:t>
            </a:r>
            <a:r>
              <a:rPr lang="en-US" sz="2800" dirty="0" smtClean="0"/>
              <a:t>in school</a:t>
            </a:r>
          </a:p>
          <a:p>
            <a:r>
              <a:rPr lang="en-US" sz="2800" dirty="0" smtClean="0"/>
              <a:t>= 0.5 x 0.6 </a:t>
            </a:r>
          </a:p>
          <a:p>
            <a:r>
              <a:rPr lang="en-US" sz="2800" dirty="0" smtClean="0"/>
              <a:t>= </a:t>
            </a:r>
            <a:r>
              <a:rPr lang="en-US" sz="2800" dirty="0" smtClean="0">
                <a:solidFill>
                  <a:srgbClr val="FF0000"/>
                </a:solidFill>
              </a:rPr>
              <a:t>30% access to literacy</a:t>
            </a:r>
            <a:endParaRPr lang="en-US" sz="2800" dirty="0">
              <a:solidFill>
                <a:srgbClr val="FF0000"/>
              </a:solidFill>
            </a:endParaRPr>
          </a:p>
        </p:txBody>
      </p:sp>
    </p:spTree>
    <p:extLst>
      <p:ext uri="{BB962C8B-B14F-4D97-AF65-F5344CB8AC3E}">
        <p14:creationId xmlns:p14="http://schemas.microsoft.com/office/powerpoint/2010/main" val="25706046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64035704"/>
              </p:ext>
            </p:extLst>
          </p:nvPr>
        </p:nvGraphicFramePr>
        <p:xfrm>
          <a:off x="822325" y="1846263"/>
          <a:ext cx="75438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4594225" y="1846263"/>
            <a:ext cx="3771900" cy="670560"/>
          </a:xfrm>
          <a:prstGeom prst="rect">
            <a:avLst/>
          </a:prstGeom>
          <a:noFill/>
        </p:spPr>
        <p:txBody>
          <a:bodyPr wrap="square" rtlCol="0">
            <a:spAutoFit/>
          </a:bodyPr>
          <a:lstStyle/>
          <a:p>
            <a:r>
              <a:rPr lang="en-US" dirty="0" smtClean="0"/>
              <a:t>Use a younger cohort &amp; apply estimated dropout rates</a:t>
            </a:r>
            <a:endParaRPr lang="en-US" dirty="0"/>
          </a:p>
        </p:txBody>
      </p:sp>
      <p:cxnSp>
        <p:nvCxnSpPr>
          <p:cNvPr id="5" name="Straight Arrow Connector 4"/>
          <p:cNvCxnSpPr/>
          <p:nvPr/>
        </p:nvCxnSpPr>
        <p:spPr>
          <a:xfrm>
            <a:off x="7101840" y="2242503"/>
            <a:ext cx="0" cy="5486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48645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a:t>
            </a:r>
            <a:endParaRPr lang="en-US" dirty="0"/>
          </a:p>
        </p:txBody>
      </p:sp>
      <p:graphicFrame>
        <p:nvGraphicFramePr>
          <p:cNvPr id="6" name="Content Placeholder 5"/>
          <p:cNvGraphicFramePr>
            <a:graphicFrameLocks noGrp="1"/>
          </p:cNvGraphicFramePr>
          <p:nvPr>
            <p:ph idx="1"/>
            <p:extLst/>
          </p:nvPr>
        </p:nvGraphicFramePr>
        <p:xfrm>
          <a:off x="822325" y="1846263"/>
          <a:ext cx="75438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4594225" y="1770281"/>
            <a:ext cx="3771900" cy="670560"/>
          </a:xfrm>
          <a:prstGeom prst="rect">
            <a:avLst/>
          </a:prstGeom>
          <a:noFill/>
        </p:spPr>
        <p:txBody>
          <a:bodyPr wrap="square" rtlCol="0">
            <a:spAutoFit/>
          </a:bodyPr>
          <a:lstStyle/>
          <a:p>
            <a:r>
              <a:rPr lang="en-US" dirty="0" smtClean="0"/>
              <a:t>Use a younger cohort &amp; apply estimated dropout rates</a:t>
            </a:r>
            <a:endParaRPr lang="en-US" dirty="0"/>
          </a:p>
        </p:txBody>
      </p:sp>
      <p:cxnSp>
        <p:nvCxnSpPr>
          <p:cNvPr id="5" name="Straight Arrow Connector 4"/>
          <p:cNvCxnSpPr/>
          <p:nvPr/>
        </p:nvCxnSpPr>
        <p:spPr>
          <a:xfrm>
            <a:off x="7101840" y="2242503"/>
            <a:ext cx="0" cy="5486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7" name="Table 6"/>
          <p:cNvGraphicFramePr>
            <a:graphicFrameLocks noGrp="1"/>
          </p:cNvGraphicFramePr>
          <p:nvPr>
            <p:extLst>
              <p:ext uri="{D42A27DB-BD31-4B8C-83A1-F6EECF244321}">
                <p14:modId xmlns:p14="http://schemas.microsoft.com/office/powerpoint/2010/main" val="1766408868"/>
              </p:ext>
            </p:extLst>
          </p:nvPr>
        </p:nvGraphicFramePr>
        <p:xfrm>
          <a:off x="4996815" y="12284"/>
          <a:ext cx="3369310" cy="1649095"/>
        </p:xfrm>
        <a:graphic>
          <a:graphicData uri="http://schemas.openxmlformats.org/drawingml/2006/table">
            <a:tbl>
              <a:tblPr firstRow="1" firstCol="1" bandRow="1">
                <a:tableStyleId>{5C22544A-7EE6-4342-B048-85BDC9FD1C3A}</a:tableStyleId>
              </a:tblPr>
              <a:tblGrid>
                <a:gridCol w="1122680"/>
                <a:gridCol w="1123315"/>
                <a:gridCol w="1123315"/>
              </a:tblGrid>
              <a:tr h="235585">
                <a:tc>
                  <a:txBody>
                    <a:bodyPr/>
                    <a:lstStyle/>
                    <a:p>
                      <a:pPr algn="just">
                        <a:lnSpc>
                          <a:spcPct val="103000"/>
                        </a:lnSpc>
                        <a:spcAft>
                          <a:spcPts val="0"/>
                        </a:spcAft>
                      </a:pPr>
                      <a:r>
                        <a:rPr lang="en-GB" sz="1200">
                          <a:effectLst/>
                        </a:rPr>
                        <a:t> </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a:effectLst/>
                        </a:rPr>
                        <a:t>PASEC</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a:effectLst/>
                        </a:rPr>
                        <a:t>DHS </a:t>
                      </a:r>
                      <a:endParaRPr lang="en-GB" sz="1100">
                        <a:effectLst/>
                        <a:latin typeface="Calibri" charset="0"/>
                        <a:ea typeface="Calibri" charset="0"/>
                        <a:cs typeface="Times New Roman" charset="0"/>
                      </a:endParaRPr>
                    </a:p>
                  </a:txBody>
                  <a:tcPr marL="68580" marR="68580" marT="0" marB="0"/>
                </a:tc>
              </a:tr>
              <a:tr h="235585">
                <a:tc>
                  <a:txBody>
                    <a:bodyPr/>
                    <a:lstStyle/>
                    <a:p>
                      <a:pPr algn="just">
                        <a:lnSpc>
                          <a:spcPct val="103000"/>
                        </a:lnSpc>
                        <a:spcAft>
                          <a:spcPts val="0"/>
                        </a:spcAft>
                      </a:pPr>
                      <a:r>
                        <a:rPr lang="en-GB" sz="1200">
                          <a:effectLst/>
                        </a:rPr>
                        <a:t>Benin</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a:effectLst/>
                        </a:rPr>
                        <a:t>2005</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a:effectLst/>
                        </a:rPr>
                        <a:t>2011/12</a:t>
                      </a:r>
                      <a:endParaRPr lang="en-GB" sz="1100">
                        <a:effectLst/>
                        <a:latin typeface="Calibri" charset="0"/>
                        <a:ea typeface="Calibri" charset="0"/>
                        <a:cs typeface="Times New Roman" charset="0"/>
                      </a:endParaRPr>
                    </a:p>
                  </a:txBody>
                  <a:tcPr marL="68580" marR="68580" marT="0" marB="0"/>
                </a:tc>
              </a:tr>
              <a:tr h="235585">
                <a:tc>
                  <a:txBody>
                    <a:bodyPr/>
                    <a:lstStyle/>
                    <a:p>
                      <a:pPr algn="just">
                        <a:lnSpc>
                          <a:spcPct val="103000"/>
                        </a:lnSpc>
                        <a:spcAft>
                          <a:spcPts val="0"/>
                        </a:spcAft>
                      </a:pPr>
                      <a:r>
                        <a:rPr lang="en-GB" sz="1200">
                          <a:effectLst/>
                        </a:rPr>
                        <a:t>Burkina Faso</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a:effectLst/>
                        </a:rPr>
                        <a:t>2006</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a:effectLst/>
                        </a:rPr>
                        <a:t>2010</a:t>
                      </a:r>
                      <a:endParaRPr lang="en-GB" sz="1100">
                        <a:effectLst/>
                        <a:latin typeface="Calibri" charset="0"/>
                        <a:ea typeface="Calibri" charset="0"/>
                        <a:cs typeface="Times New Roman" charset="0"/>
                      </a:endParaRPr>
                    </a:p>
                  </a:txBody>
                  <a:tcPr marL="68580" marR="68580" marT="0" marB="0"/>
                </a:tc>
              </a:tr>
              <a:tr h="235585">
                <a:tc>
                  <a:txBody>
                    <a:bodyPr/>
                    <a:lstStyle/>
                    <a:p>
                      <a:pPr algn="just">
                        <a:lnSpc>
                          <a:spcPct val="103000"/>
                        </a:lnSpc>
                        <a:spcAft>
                          <a:spcPts val="0"/>
                        </a:spcAft>
                      </a:pPr>
                      <a:r>
                        <a:rPr lang="en-GB" sz="1200">
                          <a:effectLst/>
                        </a:rPr>
                        <a:t>DRC</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a:effectLst/>
                        </a:rPr>
                        <a:t>2010</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a:effectLst/>
                        </a:rPr>
                        <a:t>2013/14</a:t>
                      </a:r>
                      <a:endParaRPr lang="en-GB" sz="1100">
                        <a:effectLst/>
                        <a:latin typeface="Calibri" charset="0"/>
                        <a:ea typeface="Calibri" charset="0"/>
                        <a:cs typeface="Times New Roman" charset="0"/>
                      </a:endParaRPr>
                    </a:p>
                  </a:txBody>
                  <a:tcPr marL="68580" marR="68580" marT="0" marB="0"/>
                </a:tc>
              </a:tr>
              <a:tr h="235585">
                <a:tc>
                  <a:txBody>
                    <a:bodyPr/>
                    <a:lstStyle/>
                    <a:p>
                      <a:pPr algn="just">
                        <a:lnSpc>
                          <a:spcPct val="103000"/>
                        </a:lnSpc>
                        <a:spcAft>
                          <a:spcPts val="0"/>
                        </a:spcAft>
                      </a:pPr>
                      <a:r>
                        <a:rPr lang="en-GB" sz="1200">
                          <a:effectLst/>
                        </a:rPr>
                        <a:t>Ivory Coast</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a:effectLst/>
                        </a:rPr>
                        <a:t>2009</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a:effectLst/>
                        </a:rPr>
                        <a:t>2011/12</a:t>
                      </a:r>
                      <a:endParaRPr lang="en-GB" sz="1100">
                        <a:effectLst/>
                        <a:latin typeface="Calibri" charset="0"/>
                        <a:ea typeface="Calibri" charset="0"/>
                        <a:cs typeface="Times New Roman" charset="0"/>
                      </a:endParaRPr>
                    </a:p>
                  </a:txBody>
                  <a:tcPr marL="68580" marR="68580" marT="0" marB="0"/>
                </a:tc>
              </a:tr>
              <a:tr h="235585">
                <a:tc>
                  <a:txBody>
                    <a:bodyPr/>
                    <a:lstStyle/>
                    <a:p>
                      <a:pPr algn="just">
                        <a:lnSpc>
                          <a:spcPct val="103000"/>
                        </a:lnSpc>
                        <a:spcAft>
                          <a:spcPts val="0"/>
                        </a:spcAft>
                      </a:pPr>
                      <a:r>
                        <a:rPr lang="en-GB" sz="1200">
                          <a:effectLst/>
                        </a:rPr>
                        <a:t>Senegal </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a:effectLst/>
                        </a:rPr>
                        <a:t>2006</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a:effectLst/>
                        </a:rPr>
                        <a:t>2012/13</a:t>
                      </a:r>
                      <a:endParaRPr lang="en-GB" sz="1100">
                        <a:effectLst/>
                        <a:latin typeface="Calibri" charset="0"/>
                        <a:ea typeface="Calibri" charset="0"/>
                        <a:cs typeface="Times New Roman" charset="0"/>
                      </a:endParaRPr>
                    </a:p>
                  </a:txBody>
                  <a:tcPr marL="68580" marR="68580" marT="0" marB="0"/>
                </a:tc>
              </a:tr>
              <a:tr h="235585">
                <a:tc>
                  <a:txBody>
                    <a:bodyPr/>
                    <a:lstStyle/>
                    <a:p>
                      <a:pPr algn="just">
                        <a:lnSpc>
                          <a:spcPct val="103000"/>
                        </a:lnSpc>
                        <a:spcAft>
                          <a:spcPts val="0"/>
                        </a:spcAft>
                      </a:pPr>
                      <a:r>
                        <a:rPr lang="en-GB" sz="1200">
                          <a:effectLst/>
                        </a:rPr>
                        <a:t>Togo</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a:effectLst/>
                        </a:rPr>
                        <a:t>2010</a:t>
                      </a:r>
                      <a:endParaRPr lang="en-GB" sz="1100">
                        <a:effectLst/>
                        <a:latin typeface="Calibri" charset="0"/>
                        <a:ea typeface="Calibri" charset="0"/>
                        <a:cs typeface="Times New Roman" charset="0"/>
                      </a:endParaRPr>
                    </a:p>
                  </a:txBody>
                  <a:tcPr marL="68580" marR="68580" marT="0" marB="0"/>
                </a:tc>
                <a:tc>
                  <a:txBody>
                    <a:bodyPr/>
                    <a:lstStyle/>
                    <a:p>
                      <a:pPr algn="just">
                        <a:lnSpc>
                          <a:spcPct val="103000"/>
                        </a:lnSpc>
                        <a:spcAft>
                          <a:spcPts val="0"/>
                        </a:spcAft>
                      </a:pPr>
                      <a:r>
                        <a:rPr lang="en-GB" sz="1200" dirty="0">
                          <a:effectLst/>
                        </a:rPr>
                        <a:t>2013/14</a:t>
                      </a:r>
                      <a:endParaRPr lang="en-GB" sz="1100" dirty="0">
                        <a:effectLst/>
                        <a:latin typeface="Calibri" charset="0"/>
                        <a:ea typeface="Calibri" charset="0"/>
                        <a:cs typeface="Times New Roman" charset="0"/>
                      </a:endParaRPr>
                    </a:p>
                  </a:txBody>
                  <a:tcPr marL="68580" marR="68580" marT="0" marB="0"/>
                </a:tc>
              </a:tr>
            </a:tbl>
          </a:graphicData>
        </a:graphic>
      </p:graphicFrame>
    </p:spTree>
    <p:extLst>
      <p:ext uri="{BB962C8B-B14F-4D97-AF65-F5344CB8AC3E}">
        <p14:creationId xmlns:p14="http://schemas.microsoft.com/office/powerpoint/2010/main" val="142360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63685919"/>
              </p:ext>
            </p:extLst>
          </p:nvPr>
        </p:nvGraphicFramePr>
        <p:xfrm>
          <a:off x="822325" y="1846263"/>
          <a:ext cx="75438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894079" y="5331559"/>
            <a:ext cx="3618865" cy="646331"/>
          </a:xfrm>
          <a:prstGeom prst="rect">
            <a:avLst/>
          </a:prstGeom>
          <a:noFill/>
        </p:spPr>
        <p:txBody>
          <a:bodyPr wrap="square" rtlCol="0">
            <a:spAutoFit/>
          </a:bodyPr>
          <a:lstStyle/>
          <a:p>
            <a:r>
              <a:rPr lang="en-US" dirty="0" smtClean="0"/>
              <a:t>Apply estimated dropout rates to those still enrolled in Gr.3-5</a:t>
            </a:r>
            <a:endParaRPr lang="en-US" dirty="0"/>
          </a:p>
        </p:txBody>
      </p:sp>
      <p:cxnSp>
        <p:nvCxnSpPr>
          <p:cNvPr id="8" name="Straight Arrow Connector 7"/>
          <p:cNvCxnSpPr/>
          <p:nvPr/>
        </p:nvCxnSpPr>
        <p:spPr>
          <a:xfrm flipV="1">
            <a:off x="4206240" y="5008880"/>
            <a:ext cx="0" cy="5588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66065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537325080"/>
              </p:ext>
            </p:extLst>
          </p:nvPr>
        </p:nvGraphicFramePr>
        <p:xfrm>
          <a:off x="822325" y="1846263"/>
          <a:ext cx="75438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4856480" y="5331559"/>
            <a:ext cx="3509645" cy="646331"/>
          </a:xfrm>
          <a:prstGeom prst="rect">
            <a:avLst/>
          </a:prstGeom>
          <a:noFill/>
        </p:spPr>
        <p:txBody>
          <a:bodyPr wrap="square" rtlCol="0">
            <a:spAutoFit/>
          </a:bodyPr>
          <a:lstStyle/>
          <a:p>
            <a:r>
              <a:rPr lang="en-US" dirty="0" smtClean="0"/>
              <a:t>Apply estimated completion rates from DHS data to PASEC sample</a:t>
            </a:r>
            <a:endParaRPr lang="en-US" dirty="0"/>
          </a:p>
        </p:txBody>
      </p:sp>
      <p:cxnSp>
        <p:nvCxnSpPr>
          <p:cNvPr id="10" name="Straight Arrow Connector 9"/>
          <p:cNvCxnSpPr/>
          <p:nvPr/>
        </p:nvCxnSpPr>
        <p:spPr>
          <a:xfrm flipV="1">
            <a:off x="8239760" y="5008880"/>
            <a:ext cx="0" cy="5588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82604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(1): Access</a:t>
            </a:r>
            <a:endParaRPr lang="en-US" dirty="0"/>
          </a:p>
        </p:txBody>
      </p:sp>
      <p:pic>
        <p:nvPicPr>
          <p:cNvPr id="8"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39629" y="1737361"/>
            <a:ext cx="7110462" cy="5216856"/>
          </a:xfrm>
        </p:spPr>
      </p:pic>
      <p:sp>
        <p:nvSpPr>
          <p:cNvPr id="13" name="TextBox 12"/>
          <p:cNvSpPr txBox="1"/>
          <p:nvPr/>
        </p:nvSpPr>
        <p:spPr>
          <a:xfrm flipH="1">
            <a:off x="2111233" y="2183586"/>
            <a:ext cx="624133" cy="369332"/>
          </a:xfrm>
          <a:prstGeom prst="rect">
            <a:avLst/>
          </a:prstGeom>
          <a:noFill/>
        </p:spPr>
        <p:txBody>
          <a:bodyPr wrap="square" rtlCol="0">
            <a:spAutoFit/>
          </a:bodyPr>
          <a:lstStyle/>
          <a:p>
            <a:r>
              <a:rPr lang="en-US" dirty="0" smtClean="0">
                <a:solidFill>
                  <a:srgbClr val="FF0000"/>
                </a:solidFill>
              </a:rPr>
              <a:t>72%</a:t>
            </a:r>
            <a:endParaRPr lang="en-US" dirty="0">
              <a:solidFill>
                <a:srgbClr val="FF0000"/>
              </a:solidFill>
            </a:endParaRPr>
          </a:p>
        </p:txBody>
      </p:sp>
      <p:sp>
        <p:nvSpPr>
          <p:cNvPr id="14" name="TextBox 13"/>
          <p:cNvSpPr txBox="1"/>
          <p:nvPr/>
        </p:nvSpPr>
        <p:spPr>
          <a:xfrm>
            <a:off x="7101057" y="2183586"/>
            <a:ext cx="637954" cy="369332"/>
          </a:xfrm>
          <a:prstGeom prst="rect">
            <a:avLst/>
          </a:prstGeom>
          <a:noFill/>
        </p:spPr>
        <p:txBody>
          <a:bodyPr wrap="square" rtlCol="0">
            <a:spAutoFit/>
          </a:bodyPr>
          <a:lstStyle/>
          <a:p>
            <a:r>
              <a:rPr lang="en-US" dirty="0" smtClean="0">
                <a:solidFill>
                  <a:srgbClr val="FF0000"/>
                </a:solidFill>
              </a:rPr>
              <a:t>34%</a:t>
            </a:r>
            <a:endParaRPr lang="en-US" dirty="0">
              <a:solidFill>
                <a:srgbClr val="FF0000"/>
              </a:solidFill>
            </a:endParaRPr>
          </a:p>
        </p:txBody>
      </p:sp>
    </p:spTree>
    <p:extLst>
      <p:ext uri="{BB962C8B-B14F-4D97-AF65-F5344CB8AC3E}">
        <p14:creationId xmlns:p14="http://schemas.microsoft.com/office/powerpoint/2010/main" val="7928140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(2): Quality</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88086" y="1737361"/>
            <a:ext cx="7045262" cy="5169181"/>
          </a:xfrm>
        </p:spPr>
      </p:pic>
      <p:sp>
        <p:nvSpPr>
          <p:cNvPr id="7" name="TextBox 6"/>
          <p:cNvSpPr txBox="1"/>
          <p:nvPr/>
        </p:nvSpPr>
        <p:spPr>
          <a:xfrm flipH="1">
            <a:off x="2127275" y="2161201"/>
            <a:ext cx="624133" cy="369332"/>
          </a:xfrm>
          <a:prstGeom prst="rect">
            <a:avLst/>
          </a:prstGeom>
          <a:noFill/>
        </p:spPr>
        <p:txBody>
          <a:bodyPr wrap="square" rtlCol="0">
            <a:spAutoFit/>
          </a:bodyPr>
          <a:lstStyle/>
          <a:p>
            <a:r>
              <a:rPr lang="en-US" dirty="0" smtClean="0">
                <a:solidFill>
                  <a:srgbClr val="FF0000"/>
                </a:solidFill>
              </a:rPr>
              <a:t>61%</a:t>
            </a:r>
            <a:endParaRPr lang="en-US" dirty="0">
              <a:solidFill>
                <a:srgbClr val="FF0000"/>
              </a:solidFill>
            </a:endParaRPr>
          </a:p>
        </p:txBody>
      </p:sp>
      <p:sp>
        <p:nvSpPr>
          <p:cNvPr id="8" name="TextBox 7"/>
          <p:cNvSpPr txBox="1"/>
          <p:nvPr/>
        </p:nvSpPr>
        <p:spPr>
          <a:xfrm>
            <a:off x="7133141" y="2161201"/>
            <a:ext cx="637954" cy="369332"/>
          </a:xfrm>
          <a:prstGeom prst="rect">
            <a:avLst/>
          </a:prstGeom>
          <a:noFill/>
        </p:spPr>
        <p:txBody>
          <a:bodyPr wrap="square" rtlCol="0">
            <a:spAutoFit/>
          </a:bodyPr>
          <a:lstStyle/>
          <a:p>
            <a:r>
              <a:rPr lang="en-US" dirty="0">
                <a:solidFill>
                  <a:srgbClr val="FF0000"/>
                </a:solidFill>
              </a:rPr>
              <a:t>8</a:t>
            </a:r>
            <a:r>
              <a:rPr lang="en-US" dirty="0" smtClean="0">
                <a:solidFill>
                  <a:srgbClr val="FF0000"/>
                </a:solidFill>
              </a:rPr>
              <a:t>%</a:t>
            </a:r>
            <a:endParaRPr lang="en-US" dirty="0">
              <a:solidFill>
                <a:srgbClr val="FF0000"/>
              </a:solidFill>
            </a:endParaRPr>
          </a:p>
        </p:txBody>
      </p:sp>
    </p:spTree>
    <p:extLst>
      <p:ext uri="{BB962C8B-B14F-4D97-AF65-F5344CB8AC3E}">
        <p14:creationId xmlns:p14="http://schemas.microsoft.com/office/powerpoint/2010/main" val="10754969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(3): National </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91" y="143042"/>
            <a:ext cx="8999736" cy="6603198"/>
          </a:xfrm>
          <a:prstGeom prst="rect">
            <a:avLst/>
          </a:prstGeom>
        </p:spPr>
      </p:pic>
      <p:cxnSp>
        <p:nvCxnSpPr>
          <p:cNvPr id="10" name="Straight Arrow Connector 9"/>
          <p:cNvCxnSpPr/>
          <p:nvPr/>
        </p:nvCxnSpPr>
        <p:spPr>
          <a:xfrm flipH="1">
            <a:off x="5156791" y="872114"/>
            <a:ext cx="489098" cy="244549"/>
          </a:xfrm>
          <a:prstGeom prst="straightConnector1">
            <a:avLst/>
          </a:prstGeom>
          <a:ln w="38100">
            <a:solidFill>
              <a:srgbClr val="FF2F2F"/>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4"/>
          <a:stretch>
            <a:fillRect/>
          </a:stretch>
        </p:blipFill>
        <p:spPr>
          <a:xfrm>
            <a:off x="3174740" y="4455788"/>
            <a:ext cx="4279810" cy="2290451"/>
          </a:xfrm>
          <a:prstGeom prst="rect">
            <a:avLst/>
          </a:prstGeom>
        </p:spPr>
      </p:pic>
    </p:spTree>
    <p:extLst>
      <p:ext uri="{BB962C8B-B14F-4D97-AF65-F5344CB8AC3E}">
        <p14:creationId xmlns:p14="http://schemas.microsoft.com/office/powerpoint/2010/main" val="6605683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(3): National </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91" y="143042"/>
            <a:ext cx="8999736" cy="6603198"/>
          </a:xfrm>
          <a:prstGeom prst="rect">
            <a:avLst/>
          </a:prstGeom>
        </p:spPr>
      </p:pic>
      <p:cxnSp>
        <p:nvCxnSpPr>
          <p:cNvPr id="6" name="Straight Arrow Connector 5"/>
          <p:cNvCxnSpPr/>
          <p:nvPr/>
        </p:nvCxnSpPr>
        <p:spPr>
          <a:xfrm flipH="1" flipV="1">
            <a:off x="4837814" y="2105247"/>
            <a:ext cx="233916" cy="340241"/>
          </a:xfrm>
          <a:prstGeom prst="straightConnector1">
            <a:avLst/>
          </a:prstGeom>
          <a:ln w="38100">
            <a:solidFill>
              <a:srgbClr val="FF2F2F"/>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4"/>
          <a:stretch>
            <a:fillRect/>
          </a:stretch>
        </p:blipFill>
        <p:spPr>
          <a:xfrm>
            <a:off x="3174740" y="4455788"/>
            <a:ext cx="4279810" cy="2290451"/>
          </a:xfrm>
          <a:prstGeom prst="rect">
            <a:avLst/>
          </a:prstGeom>
        </p:spPr>
      </p:pic>
    </p:spTree>
    <p:extLst>
      <p:ext uri="{BB962C8B-B14F-4D97-AF65-F5344CB8AC3E}">
        <p14:creationId xmlns:p14="http://schemas.microsoft.com/office/powerpoint/2010/main" val="39698568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(3): National </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91" y="143042"/>
            <a:ext cx="8999736" cy="6603198"/>
          </a:xfrm>
          <a:prstGeom prst="rect">
            <a:avLst/>
          </a:prstGeom>
        </p:spPr>
      </p:pic>
      <p:cxnSp>
        <p:nvCxnSpPr>
          <p:cNvPr id="7" name="Straight Arrow Connector 6"/>
          <p:cNvCxnSpPr/>
          <p:nvPr/>
        </p:nvCxnSpPr>
        <p:spPr>
          <a:xfrm flipV="1">
            <a:off x="3593805" y="1880923"/>
            <a:ext cx="404037" cy="344573"/>
          </a:xfrm>
          <a:prstGeom prst="straightConnector1">
            <a:avLst/>
          </a:prstGeom>
          <a:ln w="38100">
            <a:solidFill>
              <a:srgbClr val="FF2F2F"/>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4"/>
          <a:stretch>
            <a:fillRect/>
          </a:stretch>
        </p:blipFill>
        <p:spPr>
          <a:xfrm>
            <a:off x="3174740" y="4455788"/>
            <a:ext cx="4279810" cy="2290451"/>
          </a:xfrm>
          <a:prstGeom prst="rect">
            <a:avLst/>
          </a:prstGeom>
        </p:spPr>
      </p:pic>
    </p:spTree>
    <p:extLst>
      <p:ext uri="{BB962C8B-B14F-4D97-AF65-F5344CB8AC3E}">
        <p14:creationId xmlns:p14="http://schemas.microsoft.com/office/powerpoint/2010/main" val="20195933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(3): National </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91" y="143042"/>
            <a:ext cx="8999736" cy="6603198"/>
          </a:xfrm>
          <a:prstGeom prst="rect">
            <a:avLst/>
          </a:prstGeom>
        </p:spPr>
      </p:pic>
      <p:cxnSp>
        <p:nvCxnSpPr>
          <p:cNvPr id="7" name="Straight Arrow Connector 6"/>
          <p:cNvCxnSpPr/>
          <p:nvPr/>
        </p:nvCxnSpPr>
        <p:spPr>
          <a:xfrm>
            <a:off x="3817088" y="596449"/>
            <a:ext cx="318977" cy="372139"/>
          </a:xfrm>
          <a:prstGeom prst="straightConnector1">
            <a:avLst/>
          </a:prstGeom>
          <a:ln w="38100">
            <a:solidFill>
              <a:srgbClr val="FF2F2F"/>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4"/>
          <a:stretch>
            <a:fillRect/>
          </a:stretch>
        </p:blipFill>
        <p:spPr>
          <a:xfrm>
            <a:off x="3174740" y="4455788"/>
            <a:ext cx="4279810" cy="2290451"/>
          </a:xfrm>
          <a:prstGeom prst="rect">
            <a:avLst/>
          </a:prstGeom>
        </p:spPr>
      </p:pic>
    </p:spTree>
    <p:extLst>
      <p:ext uri="{BB962C8B-B14F-4D97-AF65-F5344CB8AC3E}">
        <p14:creationId xmlns:p14="http://schemas.microsoft.com/office/powerpoint/2010/main" val="1666439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(3): National </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91" y="143042"/>
            <a:ext cx="8999736" cy="6603198"/>
          </a:xfrm>
          <a:prstGeom prst="rect">
            <a:avLst/>
          </a:prstGeom>
        </p:spPr>
      </p:pic>
      <p:pic>
        <p:nvPicPr>
          <p:cNvPr id="8" name="Picture 7"/>
          <p:cNvPicPr>
            <a:picLocks noChangeAspect="1"/>
          </p:cNvPicPr>
          <p:nvPr/>
        </p:nvPicPr>
        <p:blipFill>
          <a:blip r:embed="rId4"/>
          <a:stretch>
            <a:fillRect/>
          </a:stretch>
        </p:blipFill>
        <p:spPr>
          <a:xfrm>
            <a:off x="3174740" y="4455788"/>
            <a:ext cx="4279810" cy="2290451"/>
          </a:xfrm>
          <a:prstGeom prst="rect">
            <a:avLst/>
          </a:prstGeom>
        </p:spPr>
      </p:pic>
      <p:sp>
        <p:nvSpPr>
          <p:cNvPr id="5" name="TextBox 4"/>
          <p:cNvSpPr txBox="1"/>
          <p:nvPr/>
        </p:nvSpPr>
        <p:spPr>
          <a:xfrm>
            <a:off x="3212626" y="4507173"/>
            <a:ext cx="3996248" cy="2031325"/>
          </a:xfrm>
          <a:prstGeom prst="rect">
            <a:avLst/>
          </a:prstGeom>
          <a:solidFill>
            <a:schemeClr val="accent1">
              <a:lumMod val="20000"/>
              <a:lumOff val="80000"/>
            </a:schemeClr>
          </a:solidFill>
        </p:spPr>
        <p:txBody>
          <a:bodyPr wrap="square" rtlCol="0">
            <a:spAutoFit/>
          </a:bodyPr>
          <a:lstStyle/>
          <a:p>
            <a:pPr marL="285750" indent="-285750">
              <a:buFontTx/>
              <a:buChar char="-"/>
            </a:pPr>
            <a:r>
              <a:rPr lang="en-US" b="1" dirty="0">
                <a:solidFill>
                  <a:srgbClr val="FF0000"/>
                </a:solidFill>
              </a:rPr>
              <a:t>&lt;</a:t>
            </a:r>
            <a:r>
              <a:rPr lang="en-US" b="1" dirty="0" smtClean="0">
                <a:solidFill>
                  <a:srgbClr val="FF0000"/>
                </a:solidFill>
              </a:rPr>
              <a:t>1/3 children reading </a:t>
            </a:r>
            <a:r>
              <a:rPr lang="en-US" dirty="0" smtClean="0"/>
              <a:t>in all countries</a:t>
            </a:r>
          </a:p>
          <a:p>
            <a:pPr marL="285750" indent="-285750">
              <a:buFontTx/>
              <a:buChar char="-"/>
            </a:pPr>
            <a:r>
              <a:rPr lang="en-US" dirty="0"/>
              <a:t>&lt;</a:t>
            </a:r>
            <a:r>
              <a:rPr lang="en-US" dirty="0" smtClean="0"/>
              <a:t>1/10 children reading in Chad &amp; Niger</a:t>
            </a:r>
          </a:p>
          <a:p>
            <a:pPr marL="285750" indent="-285750">
              <a:buFontTx/>
              <a:buChar char="-"/>
            </a:pPr>
            <a:endParaRPr lang="en-US" dirty="0"/>
          </a:p>
          <a:p>
            <a:pPr marL="285750" indent="-285750">
              <a:buFontTx/>
              <a:buChar char="-"/>
            </a:pPr>
            <a:endParaRPr lang="en-US" dirty="0" smtClean="0"/>
          </a:p>
          <a:p>
            <a:pPr marL="285750" indent="-285750">
              <a:buFontTx/>
              <a:buChar char="-"/>
            </a:pPr>
            <a:endParaRPr lang="en-US" dirty="0"/>
          </a:p>
          <a:p>
            <a:pPr marL="285750" indent="-285750">
              <a:buFontTx/>
              <a:buChar char="-"/>
            </a:pPr>
            <a:endParaRPr lang="en-US" dirty="0"/>
          </a:p>
        </p:txBody>
      </p:sp>
    </p:spTree>
    <p:extLst>
      <p:ext uri="{BB962C8B-B14F-4D97-AF65-F5344CB8AC3E}">
        <p14:creationId xmlns:p14="http://schemas.microsoft.com/office/powerpoint/2010/main" val="6192345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630" y="462628"/>
            <a:ext cx="7121949" cy="172117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230" y="2183805"/>
            <a:ext cx="7126349" cy="4674195"/>
          </a:xfrm>
          <a:prstGeom prst="rect">
            <a:avLst/>
          </a:prstGeom>
        </p:spPr>
      </p:pic>
      <p:sp>
        <p:nvSpPr>
          <p:cNvPr id="5" name="Oval 4"/>
          <p:cNvSpPr/>
          <p:nvPr/>
        </p:nvSpPr>
        <p:spPr>
          <a:xfrm>
            <a:off x="1507958" y="1010653"/>
            <a:ext cx="1909010" cy="449179"/>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331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(4): SES</a:t>
            </a:r>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54509" y="1737361"/>
            <a:ext cx="7050502" cy="5173026"/>
          </a:xfrm>
        </p:spPr>
      </p:pic>
    </p:spTree>
    <p:extLst>
      <p:ext uri="{BB962C8B-B14F-4D97-AF65-F5344CB8AC3E}">
        <p14:creationId xmlns:p14="http://schemas.microsoft.com/office/powerpoint/2010/main" val="30600142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2867" y="1846263"/>
            <a:ext cx="5482716" cy="4022725"/>
          </a:xfrm>
          <a:prstGeom prst="rect">
            <a:avLst/>
          </a:prstGeom>
        </p:spPr>
      </p:pic>
      <p:sp>
        <p:nvSpPr>
          <p:cNvPr id="2" name="Title 1"/>
          <p:cNvSpPr>
            <a:spLocks noGrp="1"/>
          </p:cNvSpPr>
          <p:nvPr>
            <p:ph type="title"/>
          </p:nvPr>
        </p:nvSpPr>
        <p:spPr/>
        <p:txBody>
          <a:bodyPr/>
          <a:lstStyle/>
          <a:p>
            <a:r>
              <a:rPr lang="en-US" dirty="0" smtClean="0"/>
              <a:t>Results (4): SES</a:t>
            </a:r>
            <a:endParaRPr lang="en-US" dirty="0"/>
          </a:p>
        </p:txBody>
      </p:sp>
      <p:sp>
        <p:nvSpPr>
          <p:cNvPr id="5" name="Left Bracket 4"/>
          <p:cNvSpPr/>
          <p:nvPr/>
        </p:nvSpPr>
        <p:spPr>
          <a:xfrm rot="16200000">
            <a:off x="3084292" y="4362926"/>
            <a:ext cx="242316" cy="779336"/>
          </a:xfrm>
          <a:prstGeom prst="leftBracket">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ket 5"/>
          <p:cNvSpPr/>
          <p:nvPr/>
        </p:nvSpPr>
        <p:spPr>
          <a:xfrm rot="16200000">
            <a:off x="4434587" y="3933699"/>
            <a:ext cx="242316" cy="1637790"/>
          </a:xfrm>
          <a:prstGeom prst="leftBracket">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ket 6"/>
          <p:cNvSpPr/>
          <p:nvPr/>
        </p:nvSpPr>
        <p:spPr>
          <a:xfrm rot="16200000">
            <a:off x="6092539" y="4055269"/>
            <a:ext cx="242317" cy="1394648"/>
          </a:xfrm>
          <a:prstGeom prst="leftBracket">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2882363" y="4873752"/>
            <a:ext cx="646174" cy="369332"/>
          </a:xfrm>
          <a:prstGeom prst="rect">
            <a:avLst/>
          </a:prstGeom>
          <a:noFill/>
        </p:spPr>
        <p:txBody>
          <a:bodyPr wrap="square" rtlCol="0">
            <a:spAutoFit/>
          </a:bodyPr>
          <a:lstStyle/>
          <a:p>
            <a:r>
              <a:rPr lang="en-US" dirty="0">
                <a:solidFill>
                  <a:srgbClr val="FF0000"/>
                </a:solidFill>
              </a:rPr>
              <a:t>9</a:t>
            </a:r>
            <a:r>
              <a:rPr lang="en-US" dirty="0" smtClean="0">
                <a:solidFill>
                  <a:srgbClr val="FF0000"/>
                </a:solidFill>
              </a:rPr>
              <a:t>%</a:t>
            </a:r>
            <a:endParaRPr lang="en-US" dirty="0">
              <a:solidFill>
                <a:srgbClr val="FF0000"/>
              </a:solidFill>
            </a:endParaRPr>
          </a:p>
        </p:txBody>
      </p:sp>
      <p:sp>
        <p:nvSpPr>
          <p:cNvPr id="10" name="TextBox 9"/>
          <p:cNvSpPr txBox="1"/>
          <p:nvPr/>
        </p:nvSpPr>
        <p:spPr>
          <a:xfrm>
            <a:off x="4039964" y="4873752"/>
            <a:ext cx="641921" cy="369332"/>
          </a:xfrm>
          <a:prstGeom prst="rect">
            <a:avLst/>
          </a:prstGeom>
          <a:noFill/>
        </p:spPr>
        <p:txBody>
          <a:bodyPr wrap="square" rtlCol="0">
            <a:spAutoFit/>
          </a:bodyPr>
          <a:lstStyle/>
          <a:p>
            <a:r>
              <a:rPr lang="en-US" dirty="0" smtClean="0">
                <a:solidFill>
                  <a:srgbClr val="FF0000"/>
                </a:solidFill>
              </a:rPr>
              <a:t>41%</a:t>
            </a:r>
            <a:endParaRPr lang="en-US" dirty="0">
              <a:solidFill>
                <a:srgbClr val="FF0000"/>
              </a:solidFill>
            </a:endParaRPr>
          </a:p>
        </p:txBody>
      </p:sp>
      <p:sp>
        <p:nvSpPr>
          <p:cNvPr id="11" name="TextBox 10"/>
          <p:cNvSpPr txBox="1"/>
          <p:nvPr/>
        </p:nvSpPr>
        <p:spPr>
          <a:xfrm>
            <a:off x="5909814" y="4873752"/>
            <a:ext cx="611125" cy="369332"/>
          </a:xfrm>
          <a:prstGeom prst="rect">
            <a:avLst/>
          </a:prstGeom>
          <a:noFill/>
        </p:spPr>
        <p:txBody>
          <a:bodyPr wrap="square" rtlCol="0">
            <a:spAutoFit/>
          </a:bodyPr>
          <a:lstStyle/>
          <a:p>
            <a:r>
              <a:rPr lang="en-US" dirty="0" smtClean="0">
                <a:solidFill>
                  <a:srgbClr val="FF0000"/>
                </a:solidFill>
              </a:rPr>
              <a:t>40%</a:t>
            </a:r>
            <a:endParaRPr lang="en-US" dirty="0">
              <a:solidFill>
                <a:srgbClr val="FF0000"/>
              </a:solidFill>
            </a:endParaRPr>
          </a:p>
        </p:txBody>
      </p:sp>
      <p:sp>
        <p:nvSpPr>
          <p:cNvPr id="13" name="TextBox 12"/>
          <p:cNvSpPr txBox="1"/>
          <p:nvPr/>
        </p:nvSpPr>
        <p:spPr>
          <a:xfrm>
            <a:off x="5147752" y="0"/>
            <a:ext cx="3996248" cy="2585323"/>
          </a:xfrm>
          <a:prstGeom prst="rect">
            <a:avLst/>
          </a:prstGeom>
          <a:solidFill>
            <a:schemeClr val="accent1">
              <a:lumMod val="20000"/>
              <a:lumOff val="80000"/>
            </a:schemeClr>
          </a:solidFill>
        </p:spPr>
        <p:txBody>
          <a:bodyPr wrap="square" rtlCol="0">
            <a:spAutoFit/>
          </a:bodyPr>
          <a:lstStyle/>
          <a:p>
            <a:r>
              <a:rPr lang="en-US" dirty="0" smtClean="0"/>
              <a:t>In Benin</a:t>
            </a:r>
          </a:p>
          <a:p>
            <a:pPr marL="285750" indent="-285750">
              <a:buFontTx/>
              <a:buChar char="-"/>
            </a:pPr>
            <a:r>
              <a:rPr lang="en-US" b="1" dirty="0" smtClean="0">
                <a:solidFill>
                  <a:srgbClr val="FF0000"/>
                </a:solidFill>
              </a:rPr>
              <a:t>2/5 literate children are wealthy</a:t>
            </a:r>
          </a:p>
          <a:p>
            <a:pPr marL="285750" indent="-285750">
              <a:buFontTx/>
              <a:buChar char="-"/>
            </a:pPr>
            <a:r>
              <a:rPr lang="en-US" dirty="0" smtClean="0"/>
              <a:t>From the wealthiest 20% of the population</a:t>
            </a:r>
          </a:p>
          <a:p>
            <a:pPr marL="285750" indent="-285750">
              <a:buFontTx/>
              <a:buChar char="-"/>
            </a:pPr>
            <a:r>
              <a:rPr lang="en-US" b="1" dirty="0" smtClean="0">
                <a:solidFill>
                  <a:srgbClr val="FF0000"/>
                </a:solidFill>
              </a:rPr>
              <a:t>1/10 literate children are poor</a:t>
            </a:r>
          </a:p>
          <a:p>
            <a:pPr marL="285750" indent="-285750">
              <a:buFontTx/>
              <a:buChar char="-"/>
            </a:pPr>
            <a:r>
              <a:rPr lang="en-US" dirty="0" smtClean="0"/>
              <a:t>From the poorest 40% of he population</a:t>
            </a:r>
          </a:p>
          <a:p>
            <a:pPr marL="285750" indent="-285750">
              <a:buFontTx/>
              <a:buChar char="-"/>
            </a:pPr>
            <a:r>
              <a:rPr lang="en-US" b="1" dirty="0" smtClean="0">
                <a:solidFill>
                  <a:srgbClr val="FF0000"/>
                </a:solidFill>
              </a:rPr>
              <a:t>Rich children are 4x more likely to be literate </a:t>
            </a:r>
            <a:r>
              <a:rPr lang="en-US" dirty="0" smtClean="0"/>
              <a:t>than the poorest</a:t>
            </a:r>
            <a:endParaRPr lang="en-US" b="1" dirty="0" smtClean="0">
              <a:solidFill>
                <a:srgbClr val="FF0000"/>
              </a:solidFill>
            </a:endParaRPr>
          </a:p>
        </p:txBody>
      </p:sp>
    </p:spTree>
    <p:extLst>
      <p:ext uri="{BB962C8B-B14F-4D97-AF65-F5344CB8AC3E}">
        <p14:creationId xmlns:p14="http://schemas.microsoft.com/office/powerpoint/2010/main" val="37670719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2867" y="1846263"/>
            <a:ext cx="5482716" cy="4022725"/>
          </a:xfrm>
          <a:prstGeom prst="rect">
            <a:avLst/>
          </a:prstGeom>
        </p:spPr>
      </p:pic>
      <p:sp>
        <p:nvSpPr>
          <p:cNvPr id="2" name="Title 1"/>
          <p:cNvSpPr>
            <a:spLocks noGrp="1"/>
          </p:cNvSpPr>
          <p:nvPr>
            <p:ph type="title"/>
          </p:nvPr>
        </p:nvSpPr>
        <p:spPr/>
        <p:txBody>
          <a:bodyPr/>
          <a:lstStyle/>
          <a:p>
            <a:r>
              <a:rPr lang="en-US" dirty="0" smtClean="0"/>
              <a:t>Results (4): SES</a:t>
            </a:r>
            <a:endParaRPr lang="en-US" dirty="0"/>
          </a:p>
        </p:txBody>
      </p:sp>
      <p:sp>
        <p:nvSpPr>
          <p:cNvPr id="12" name="TextBox 11"/>
          <p:cNvSpPr txBox="1"/>
          <p:nvPr/>
        </p:nvSpPr>
        <p:spPr>
          <a:xfrm>
            <a:off x="2270697" y="1872734"/>
            <a:ext cx="582211" cy="369332"/>
          </a:xfrm>
          <a:prstGeom prst="rect">
            <a:avLst/>
          </a:prstGeom>
          <a:noFill/>
        </p:spPr>
        <p:txBody>
          <a:bodyPr wrap="none" rtlCol="0">
            <a:spAutoFit/>
          </a:bodyPr>
          <a:lstStyle/>
          <a:p>
            <a:r>
              <a:rPr lang="en-US" dirty="0" smtClean="0">
                <a:solidFill>
                  <a:srgbClr val="FF0000"/>
                </a:solidFill>
              </a:rPr>
              <a:t>&lt;1%</a:t>
            </a:r>
            <a:endParaRPr lang="en-US" dirty="0">
              <a:solidFill>
                <a:srgbClr val="FF0000"/>
              </a:solidFill>
            </a:endParaRPr>
          </a:p>
        </p:txBody>
      </p:sp>
      <p:sp>
        <p:nvSpPr>
          <p:cNvPr id="13" name="TextBox 12"/>
          <p:cNvSpPr txBox="1"/>
          <p:nvPr/>
        </p:nvSpPr>
        <p:spPr>
          <a:xfrm>
            <a:off x="2742750" y="1737361"/>
            <a:ext cx="466794" cy="369332"/>
          </a:xfrm>
          <a:prstGeom prst="rect">
            <a:avLst/>
          </a:prstGeom>
          <a:noFill/>
        </p:spPr>
        <p:txBody>
          <a:bodyPr wrap="none" rtlCol="0">
            <a:spAutoFit/>
          </a:bodyPr>
          <a:lstStyle/>
          <a:p>
            <a:r>
              <a:rPr lang="en-US" dirty="0" smtClean="0">
                <a:solidFill>
                  <a:srgbClr val="FF0000"/>
                </a:solidFill>
              </a:rPr>
              <a:t>1%</a:t>
            </a:r>
            <a:endParaRPr lang="en-US" dirty="0">
              <a:solidFill>
                <a:srgbClr val="FF0000"/>
              </a:solidFill>
            </a:endParaRPr>
          </a:p>
        </p:txBody>
      </p:sp>
      <p:sp>
        <p:nvSpPr>
          <p:cNvPr id="14" name="TextBox 13"/>
          <p:cNvSpPr txBox="1"/>
          <p:nvPr/>
        </p:nvSpPr>
        <p:spPr>
          <a:xfrm>
            <a:off x="3086100" y="1920884"/>
            <a:ext cx="466794" cy="369332"/>
          </a:xfrm>
          <a:prstGeom prst="rect">
            <a:avLst/>
          </a:prstGeom>
          <a:noFill/>
        </p:spPr>
        <p:txBody>
          <a:bodyPr wrap="none" rtlCol="0">
            <a:spAutoFit/>
          </a:bodyPr>
          <a:lstStyle/>
          <a:p>
            <a:r>
              <a:rPr lang="en-US" dirty="0" smtClean="0">
                <a:solidFill>
                  <a:srgbClr val="FF0000"/>
                </a:solidFill>
              </a:rPr>
              <a:t>9%</a:t>
            </a:r>
            <a:endParaRPr lang="en-US" dirty="0">
              <a:solidFill>
                <a:srgbClr val="FF0000"/>
              </a:solidFill>
            </a:endParaRPr>
          </a:p>
        </p:txBody>
      </p:sp>
      <p:cxnSp>
        <p:nvCxnSpPr>
          <p:cNvPr id="16" name="Straight Arrow Connector 15"/>
          <p:cNvCxnSpPr/>
          <p:nvPr/>
        </p:nvCxnSpPr>
        <p:spPr>
          <a:xfrm>
            <a:off x="2807210" y="2057400"/>
            <a:ext cx="0" cy="3657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880360" y="2057400"/>
            <a:ext cx="0" cy="3657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078482" y="2057400"/>
            <a:ext cx="0" cy="3657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1476" y="1912497"/>
            <a:ext cx="522758" cy="510663"/>
          </a:xfrm>
          <a:prstGeom prst="rect">
            <a:avLst/>
          </a:prstGeom>
        </p:spPr>
      </p:pic>
      <p:sp>
        <p:nvSpPr>
          <p:cNvPr id="19" name="TextBox 18"/>
          <p:cNvSpPr txBox="1"/>
          <p:nvPr/>
        </p:nvSpPr>
        <p:spPr>
          <a:xfrm>
            <a:off x="5158353" y="114836"/>
            <a:ext cx="3996248" cy="2308324"/>
          </a:xfrm>
          <a:prstGeom prst="rect">
            <a:avLst/>
          </a:prstGeom>
          <a:solidFill>
            <a:schemeClr val="accent1">
              <a:lumMod val="20000"/>
              <a:lumOff val="80000"/>
            </a:schemeClr>
          </a:solidFill>
        </p:spPr>
        <p:txBody>
          <a:bodyPr wrap="square" rtlCol="0">
            <a:spAutoFit/>
          </a:bodyPr>
          <a:lstStyle/>
          <a:p>
            <a:r>
              <a:rPr lang="en-US" dirty="0" smtClean="0"/>
              <a:t>In Niger</a:t>
            </a:r>
          </a:p>
          <a:p>
            <a:pPr marL="285750" indent="-285750">
              <a:buFontTx/>
              <a:buChar char="-"/>
            </a:pPr>
            <a:r>
              <a:rPr lang="en-US" b="1" dirty="0" smtClean="0">
                <a:solidFill>
                  <a:srgbClr val="FF0000"/>
                </a:solidFill>
              </a:rPr>
              <a:t>7/10 </a:t>
            </a:r>
            <a:r>
              <a:rPr lang="en-US" b="1" dirty="0">
                <a:solidFill>
                  <a:srgbClr val="FF0000"/>
                </a:solidFill>
              </a:rPr>
              <a:t>literate children are </a:t>
            </a:r>
            <a:r>
              <a:rPr lang="en-US" b="1" dirty="0" err="1">
                <a:solidFill>
                  <a:srgbClr val="FF0000"/>
                </a:solidFill>
              </a:rPr>
              <a:t>weathy</a:t>
            </a:r>
            <a:endParaRPr lang="en-US" b="1" dirty="0">
              <a:solidFill>
                <a:srgbClr val="FF0000"/>
              </a:solidFill>
            </a:endParaRPr>
          </a:p>
          <a:p>
            <a:pPr marL="285750" indent="-285750">
              <a:buFontTx/>
              <a:buChar char="-"/>
            </a:pPr>
            <a:r>
              <a:rPr lang="en-US" dirty="0"/>
              <a:t>From the richest 20% of the population</a:t>
            </a:r>
          </a:p>
          <a:p>
            <a:pPr marL="285750" indent="-285750">
              <a:buFontTx/>
              <a:buChar char="-"/>
            </a:pPr>
            <a:r>
              <a:rPr lang="en-US" b="1" dirty="0" smtClean="0">
                <a:solidFill>
                  <a:srgbClr val="FF0000"/>
                </a:solidFill>
              </a:rPr>
              <a:t>1% of the poorest 80% </a:t>
            </a:r>
            <a:r>
              <a:rPr lang="en-US" dirty="0" smtClean="0"/>
              <a:t>of children are literate </a:t>
            </a:r>
          </a:p>
          <a:p>
            <a:pPr marL="285750" indent="-285750">
              <a:buFontTx/>
              <a:buChar char="-"/>
            </a:pPr>
            <a:r>
              <a:rPr lang="en-US" b="1" dirty="0" smtClean="0">
                <a:solidFill>
                  <a:srgbClr val="FF0000"/>
                </a:solidFill>
              </a:rPr>
              <a:t>Rich children are 20x more likely to be literate </a:t>
            </a:r>
            <a:r>
              <a:rPr lang="en-US" dirty="0" smtClean="0"/>
              <a:t>than the poorest children</a:t>
            </a:r>
            <a:endParaRPr lang="en-US" b="1" dirty="0" smtClean="0">
              <a:solidFill>
                <a:srgbClr val="FF0000"/>
              </a:solidFill>
            </a:endParaRPr>
          </a:p>
        </p:txBody>
      </p:sp>
    </p:spTree>
    <p:extLst>
      <p:ext uri="{BB962C8B-B14F-4D97-AF65-F5344CB8AC3E}">
        <p14:creationId xmlns:p14="http://schemas.microsoft.com/office/powerpoint/2010/main" val="33094132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4477"/>
            <a:ext cx="9144000" cy="6709046"/>
          </a:xfrm>
          <a:prstGeom prst="rect">
            <a:avLst/>
          </a:prstGeom>
        </p:spPr>
      </p:pic>
      <p:cxnSp>
        <p:nvCxnSpPr>
          <p:cNvPr id="18" name="Straight Connector 17"/>
          <p:cNvCxnSpPr/>
          <p:nvPr/>
        </p:nvCxnSpPr>
        <p:spPr>
          <a:xfrm>
            <a:off x="5518298" y="627321"/>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52918" y="773859"/>
            <a:ext cx="1411047" cy="173542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27836" y="2736598"/>
            <a:ext cx="1488328" cy="1824770"/>
          </a:xfrm>
          <a:prstGeom prst="rect">
            <a:avLst/>
          </a:prstGeom>
        </p:spPr>
      </p:pic>
    </p:spTree>
    <p:extLst>
      <p:ext uri="{BB962C8B-B14F-4D97-AF65-F5344CB8AC3E}">
        <p14:creationId xmlns:p14="http://schemas.microsoft.com/office/powerpoint/2010/main" val="1854912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84586"/>
            <a:ext cx="7543800" cy="1450757"/>
          </a:xfrm>
        </p:spPr>
        <p:txBody>
          <a:bodyPr/>
          <a:lstStyle/>
          <a:p>
            <a:r>
              <a:rPr lang="en-US" dirty="0" smtClean="0"/>
              <a:t>Results (6): SES &amp; Gender</a:t>
            </a:r>
            <a:endParaRPr lang="en-US" dirty="0"/>
          </a:p>
        </p:txBody>
      </p:sp>
      <p:sp>
        <p:nvSpPr>
          <p:cNvPr id="4" name="TextBox 3"/>
          <p:cNvSpPr txBox="1"/>
          <p:nvPr/>
        </p:nvSpPr>
        <p:spPr>
          <a:xfrm>
            <a:off x="2397761" y="1985021"/>
            <a:ext cx="6237354" cy="1077218"/>
          </a:xfrm>
          <a:prstGeom prst="rect">
            <a:avLst/>
          </a:prstGeom>
          <a:noFill/>
        </p:spPr>
        <p:txBody>
          <a:bodyPr wrap="square" rtlCol="0">
            <a:spAutoFit/>
          </a:bodyPr>
          <a:lstStyle/>
          <a:p>
            <a:r>
              <a:rPr lang="en-US" sz="2800" dirty="0" smtClean="0">
                <a:solidFill>
                  <a:srgbClr val="FF0000"/>
                </a:solidFill>
              </a:rPr>
              <a:t>(1) </a:t>
            </a:r>
            <a:r>
              <a:rPr lang="en-US" sz="2800" b="1" dirty="0" smtClean="0"/>
              <a:t>&lt;20% poor learn to read: </a:t>
            </a:r>
            <a:r>
              <a:rPr lang="en-US" dirty="0" smtClean="0"/>
              <a:t>Less than 20% of the poorest boys and girls will learn to read or do math at a basic level</a:t>
            </a:r>
            <a:endParaRPr lang="en-US" dirty="0"/>
          </a:p>
        </p:txBody>
      </p:sp>
      <p:sp>
        <p:nvSpPr>
          <p:cNvPr id="7" name="TextBox 6"/>
          <p:cNvSpPr txBox="1"/>
          <p:nvPr/>
        </p:nvSpPr>
        <p:spPr>
          <a:xfrm>
            <a:off x="2397761" y="3309303"/>
            <a:ext cx="6237352" cy="1077218"/>
          </a:xfrm>
          <a:prstGeom prst="rect">
            <a:avLst/>
          </a:prstGeom>
          <a:noFill/>
        </p:spPr>
        <p:txBody>
          <a:bodyPr wrap="square" rtlCol="0">
            <a:spAutoFit/>
          </a:bodyPr>
          <a:lstStyle/>
          <a:p>
            <a:r>
              <a:rPr lang="en-US" sz="2800" dirty="0" smtClean="0">
                <a:solidFill>
                  <a:srgbClr val="FF0000"/>
                </a:solidFill>
              </a:rPr>
              <a:t>(2) </a:t>
            </a:r>
            <a:r>
              <a:rPr lang="en-US" sz="2800" b="1" dirty="0" smtClean="0"/>
              <a:t>Poor boys &gt; Poor girls: </a:t>
            </a:r>
            <a:r>
              <a:rPr lang="en-US" dirty="0" smtClean="0"/>
              <a:t>The poorest boys always have better outcomes than girls, except in Senegal, although differences are not statistically significant</a:t>
            </a:r>
            <a:endParaRPr lang="en-US" dirty="0"/>
          </a:p>
        </p:txBody>
      </p:sp>
      <p:sp>
        <p:nvSpPr>
          <p:cNvPr id="9" name="TextBox 8"/>
          <p:cNvSpPr txBox="1"/>
          <p:nvPr/>
        </p:nvSpPr>
        <p:spPr>
          <a:xfrm>
            <a:off x="2397761" y="4633585"/>
            <a:ext cx="6237352" cy="1077218"/>
          </a:xfrm>
          <a:prstGeom prst="rect">
            <a:avLst/>
          </a:prstGeom>
          <a:noFill/>
        </p:spPr>
        <p:txBody>
          <a:bodyPr wrap="square" rtlCol="0">
            <a:spAutoFit/>
          </a:bodyPr>
          <a:lstStyle/>
          <a:p>
            <a:r>
              <a:rPr lang="en-US" sz="2800" dirty="0" smtClean="0">
                <a:solidFill>
                  <a:srgbClr val="FF0000"/>
                </a:solidFill>
              </a:rPr>
              <a:t>(3) </a:t>
            </a:r>
            <a:r>
              <a:rPr lang="en-US" sz="2800" b="1" dirty="0" smtClean="0"/>
              <a:t>Total illiteracy for poorest girls: </a:t>
            </a:r>
            <a:r>
              <a:rPr lang="en-US" dirty="0" smtClean="0"/>
              <a:t>In 5 of 7 countries, standard errors mean that it’s possible that zero females are learning to read at a basic level</a:t>
            </a:r>
            <a:endParaRPr lang="en-US" dirty="0"/>
          </a:p>
        </p:txBody>
      </p:sp>
      <p:pic>
        <p:nvPicPr>
          <p:cNvPr id="3" name="Picture 2" descr="&lt;strong&gt;Book&lt;/strong&gt; | Free Stock Photo | Illustration of a &lt;strong&gt;book&lt;/strong&gt; | # 143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0626" y="2202002"/>
            <a:ext cx="935644" cy="643255"/>
          </a:xfrm>
          <a:prstGeom prst="rect">
            <a:avLst/>
          </a:prstGeom>
        </p:spPr>
      </p:pic>
      <p:pic>
        <p:nvPicPr>
          <p:cNvPr id="6" name="Picture 5" descr="File:FemalePink.svg - Wikimedia Common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1140" y="3376583"/>
            <a:ext cx="614616" cy="942657"/>
          </a:xfrm>
          <a:prstGeom prst="rect">
            <a:avLst/>
          </a:prstGeom>
        </p:spPr>
      </p:pic>
      <p:pic>
        <p:nvPicPr>
          <p:cNvPr id="8" name="Picture 7" descr="File:Twemoji 1f61f.svg - Wikimedia Common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9629" y="4743375"/>
            <a:ext cx="857637" cy="857637"/>
          </a:xfrm>
          <a:prstGeom prst="rect">
            <a:avLst/>
          </a:prstGeom>
        </p:spPr>
      </p:pic>
    </p:spTree>
    <p:extLst>
      <p:ext uri="{BB962C8B-B14F-4D97-AF65-F5344CB8AC3E}">
        <p14:creationId xmlns:p14="http://schemas.microsoft.com/office/powerpoint/2010/main" val="27364128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84586"/>
            <a:ext cx="7543800" cy="1450757"/>
          </a:xfrm>
        </p:spPr>
        <p:txBody>
          <a:bodyPr/>
          <a:lstStyle/>
          <a:p>
            <a:r>
              <a:rPr lang="en-US" dirty="0" smtClean="0"/>
              <a:t>Take home points</a:t>
            </a:r>
            <a:endParaRPr lang="en-US" dirty="0"/>
          </a:p>
        </p:txBody>
      </p:sp>
      <p:sp>
        <p:nvSpPr>
          <p:cNvPr id="4" name="TextBox 3"/>
          <p:cNvSpPr txBox="1"/>
          <p:nvPr/>
        </p:nvSpPr>
        <p:spPr>
          <a:xfrm>
            <a:off x="2397759" y="1985021"/>
            <a:ext cx="6237355" cy="800219"/>
          </a:xfrm>
          <a:prstGeom prst="rect">
            <a:avLst/>
          </a:prstGeom>
          <a:noFill/>
        </p:spPr>
        <p:txBody>
          <a:bodyPr wrap="square" rtlCol="0">
            <a:spAutoFit/>
          </a:bodyPr>
          <a:lstStyle/>
          <a:p>
            <a:r>
              <a:rPr lang="en-US" sz="2800" dirty="0" smtClean="0">
                <a:solidFill>
                  <a:srgbClr val="FF0000"/>
                </a:solidFill>
              </a:rPr>
              <a:t>(1) </a:t>
            </a:r>
            <a:r>
              <a:rPr lang="en-US" sz="2800" b="1" dirty="0" smtClean="0"/>
              <a:t>&lt;1/3 literate or numerate </a:t>
            </a:r>
            <a:r>
              <a:rPr lang="en-US" dirty="0" smtClean="0"/>
              <a:t>in Benin, Burkina Faso, Ivory Coast, Senegal, Togo</a:t>
            </a:r>
            <a:endParaRPr lang="en-US" dirty="0"/>
          </a:p>
        </p:txBody>
      </p:sp>
      <p:sp>
        <p:nvSpPr>
          <p:cNvPr id="7" name="TextBox 6"/>
          <p:cNvSpPr txBox="1"/>
          <p:nvPr/>
        </p:nvSpPr>
        <p:spPr>
          <a:xfrm>
            <a:off x="2397759" y="3038575"/>
            <a:ext cx="6237354" cy="523220"/>
          </a:xfrm>
          <a:prstGeom prst="rect">
            <a:avLst/>
          </a:prstGeom>
          <a:noFill/>
        </p:spPr>
        <p:txBody>
          <a:bodyPr wrap="square" rtlCol="0">
            <a:spAutoFit/>
          </a:bodyPr>
          <a:lstStyle/>
          <a:p>
            <a:r>
              <a:rPr lang="en-US" sz="2800" dirty="0" smtClean="0">
                <a:solidFill>
                  <a:srgbClr val="FF0000"/>
                </a:solidFill>
              </a:rPr>
              <a:t>(2) </a:t>
            </a:r>
            <a:r>
              <a:rPr lang="en-US" sz="2800" b="1" dirty="0" smtClean="0"/>
              <a:t>&lt;1/10 literate or numerate </a:t>
            </a:r>
            <a:r>
              <a:rPr lang="en-US" dirty="0" smtClean="0"/>
              <a:t>in Chad, Niger</a:t>
            </a:r>
            <a:endParaRPr lang="en-US" dirty="0"/>
          </a:p>
        </p:txBody>
      </p:sp>
      <p:sp>
        <p:nvSpPr>
          <p:cNvPr id="9" name="TextBox 8"/>
          <p:cNvSpPr txBox="1"/>
          <p:nvPr/>
        </p:nvSpPr>
        <p:spPr>
          <a:xfrm>
            <a:off x="2397759" y="3815130"/>
            <a:ext cx="6237354" cy="800219"/>
          </a:xfrm>
          <a:prstGeom prst="rect">
            <a:avLst/>
          </a:prstGeom>
          <a:noFill/>
        </p:spPr>
        <p:txBody>
          <a:bodyPr wrap="square" rtlCol="0">
            <a:spAutoFit/>
          </a:bodyPr>
          <a:lstStyle/>
          <a:p>
            <a:r>
              <a:rPr lang="en-US" sz="2800" dirty="0" smtClean="0">
                <a:solidFill>
                  <a:srgbClr val="FF0000"/>
                </a:solidFill>
              </a:rPr>
              <a:t>(3) </a:t>
            </a:r>
            <a:r>
              <a:rPr lang="en-US" sz="2800" b="1" dirty="0" smtClean="0"/>
              <a:t>Vast socioeconomic inequalities </a:t>
            </a:r>
            <a:r>
              <a:rPr lang="en-US" dirty="0" smtClean="0"/>
              <a:t>In all countries</a:t>
            </a:r>
            <a:endParaRPr lang="en-US" dirty="0"/>
          </a:p>
        </p:txBody>
      </p:sp>
      <p:sp>
        <p:nvSpPr>
          <p:cNvPr id="8" name="TextBox 7"/>
          <p:cNvSpPr txBox="1"/>
          <p:nvPr/>
        </p:nvSpPr>
        <p:spPr>
          <a:xfrm>
            <a:off x="2397759" y="4868684"/>
            <a:ext cx="6237354" cy="800219"/>
          </a:xfrm>
          <a:prstGeom prst="rect">
            <a:avLst/>
          </a:prstGeom>
          <a:noFill/>
        </p:spPr>
        <p:txBody>
          <a:bodyPr wrap="square" rtlCol="0">
            <a:spAutoFit/>
          </a:bodyPr>
          <a:lstStyle/>
          <a:p>
            <a:r>
              <a:rPr lang="en-US" sz="2800" dirty="0" smtClean="0">
                <a:solidFill>
                  <a:srgbClr val="FF0000"/>
                </a:solidFill>
              </a:rPr>
              <a:t>(4) </a:t>
            </a:r>
            <a:r>
              <a:rPr lang="en-US" sz="2800" b="1" dirty="0"/>
              <a:t>Total illiteracy for poorest </a:t>
            </a:r>
            <a:r>
              <a:rPr lang="en-US" sz="2800" b="1" dirty="0" smtClean="0"/>
              <a:t>girls </a:t>
            </a:r>
            <a:r>
              <a:rPr lang="en-US" dirty="0"/>
              <a:t>In 5 of 7 </a:t>
            </a:r>
            <a:r>
              <a:rPr lang="en-US" dirty="0" smtClean="0"/>
              <a:t>countries</a:t>
            </a:r>
            <a:r>
              <a:rPr lang="en-US" dirty="0"/>
              <a:t> </a:t>
            </a:r>
            <a:r>
              <a:rPr lang="en-US" dirty="0" smtClean="0"/>
              <a:t>at lower confidence intervals</a:t>
            </a:r>
            <a:endParaRPr lang="en-US" dirty="0"/>
          </a:p>
        </p:txBody>
      </p:sp>
      <p:sp>
        <p:nvSpPr>
          <p:cNvPr id="31" name="TextBox 30"/>
          <p:cNvSpPr txBox="1"/>
          <p:nvPr/>
        </p:nvSpPr>
        <p:spPr>
          <a:xfrm>
            <a:off x="599438" y="2061964"/>
            <a:ext cx="1706879" cy="646331"/>
          </a:xfrm>
          <a:prstGeom prst="rect">
            <a:avLst/>
          </a:prstGeom>
          <a:noFill/>
        </p:spPr>
        <p:txBody>
          <a:bodyPr wrap="square" rtlCol="0">
            <a:spAutoFit/>
          </a:bodyPr>
          <a:lstStyle/>
          <a:p>
            <a:r>
              <a:rPr lang="en-US" sz="3600" dirty="0" smtClean="0">
                <a:solidFill>
                  <a:schemeClr val="bg2">
                    <a:lumMod val="50000"/>
                  </a:schemeClr>
                </a:solidFill>
              </a:rPr>
              <a:t>Overall</a:t>
            </a:r>
            <a:endParaRPr lang="en-US" sz="3600" dirty="0">
              <a:solidFill>
                <a:schemeClr val="bg2">
                  <a:lumMod val="50000"/>
                </a:schemeClr>
              </a:solidFill>
            </a:endParaRPr>
          </a:p>
        </p:txBody>
      </p:sp>
      <p:sp>
        <p:nvSpPr>
          <p:cNvPr id="32" name="TextBox 31"/>
          <p:cNvSpPr txBox="1"/>
          <p:nvPr/>
        </p:nvSpPr>
        <p:spPr>
          <a:xfrm>
            <a:off x="599439" y="3892073"/>
            <a:ext cx="1706879" cy="646331"/>
          </a:xfrm>
          <a:prstGeom prst="rect">
            <a:avLst/>
          </a:prstGeom>
          <a:noFill/>
        </p:spPr>
        <p:txBody>
          <a:bodyPr wrap="square" rtlCol="0">
            <a:spAutoFit/>
          </a:bodyPr>
          <a:lstStyle/>
          <a:p>
            <a:r>
              <a:rPr lang="en-US" sz="3600" dirty="0" smtClean="0">
                <a:solidFill>
                  <a:schemeClr val="bg2">
                    <a:lumMod val="50000"/>
                  </a:schemeClr>
                </a:solidFill>
              </a:rPr>
              <a:t>SES</a:t>
            </a:r>
            <a:endParaRPr lang="en-US" sz="3600" dirty="0">
              <a:solidFill>
                <a:schemeClr val="bg2">
                  <a:lumMod val="50000"/>
                </a:schemeClr>
              </a:solidFill>
            </a:endParaRPr>
          </a:p>
        </p:txBody>
      </p:sp>
      <p:sp>
        <p:nvSpPr>
          <p:cNvPr id="33" name="TextBox 32"/>
          <p:cNvSpPr txBox="1"/>
          <p:nvPr/>
        </p:nvSpPr>
        <p:spPr>
          <a:xfrm>
            <a:off x="599438" y="4831911"/>
            <a:ext cx="1706879" cy="646331"/>
          </a:xfrm>
          <a:prstGeom prst="rect">
            <a:avLst/>
          </a:prstGeom>
          <a:noFill/>
        </p:spPr>
        <p:txBody>
          <a:bodyPr wrap="square" rtlCol="0">
            <a:spAutoFit/>
          </a:bodyPr>
          <a:lstStyle/>
          <a:p>
            <a:r>
              <a:rPr lang="en-US" sz="3600" dirty="0" smtClean="0">
                <a:solidFill>
                  <a:schemeClr val="bg2">
                    <a:lumMod val="50000"/>
                  </a:schemeClr>
                </a:solidFill>
              </a:rPr>
              <a:t>Gender</a:t>
            </a:r>
            <a:endParaRPr lang="en-US" sz="3600" dirty="0">
              <a:solidFill>
                <a:schemeClr val="bg2">
                  <a:lumMod val="50000"/>
                </a:schemeClr>
              </a:solidFill>
            </a:endParaRPr>
          </a:p>
        </p:txBody>
      </p:sp>
    </p:spTree>
    <p:extLst>
      <p:ext uri="{BB962C8B-B14F-4D97-AF65-F5344CB8AC3E}">
        <p14:creationId xmlns:p14="http://schemas.microsoft.com/office/powerpoint/2010/main" val="14130396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22098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080" y="2209850"/>
            <a:ext cx="7101840" cy="4658119"/>
          </a:xfrm>
          <a:prstGeom prst="rect">
            <a:avLst/>
          </a:prstGeom>
        </p:spPr>
      </p:pic>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33888" t="37240" r="58111" b="46208"/>
          <a:stretch/>
        </p:blipFill>
        <p:spPr>
          <a:xfrm>
            <a:off x="3098800" y="822960"/>
            <a:ext cx="731520" cy="365760"/>
          </a:xfrm>
          <a:prstGeom prst="rect">
            <a:avLst/>
          </a:prstGeom>
        </p:spPr>
      </p:pic>
    </p:spTree>
    <p:extLst>
      <p:ext uri="{BB962C8B-B14F-4D97-AF65-F5344CB8AC3E}">
        <p14:creationId xmlns:p14="http://schemas.microsoft.com/office/powerpoint/2010/main" val="2978952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Tree>
    <p:extLst>
      <p:ext uri="{BB962C8B-B14F-4D97-AF65-F5344CB8AC3E}">
        <p14:creationId xmlns:p14="http://schemas.microsoft.com/office/powerpoint/2010/main" val="21801518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Numeracy (national)</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22960" y="1897063"/>
            <a:ext cx="5482716" cy="4022725"/>
          </a:xfrm>
        </p:spPr>
      </p:pic>
    </p:spTree>
    <p:extLst>
      <p:ext uri="{BB962C8B-B14F-4D97-AF65-F5344CB8AC3E}">
        <p14:creationId xmlns:p14="http://schemas.microsoft.com/office/powerpoint/2010/main" val="38016389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Numeracy by SES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52867" y="1846263"/>
            <a:ext cx="5482716" cy="4022725"/>
          </a:xfrm>
        </p:spPr>
      </p:pic>
    </p:spTree>
    <p:extLst>
      <p:ext uri="{BB962C8B-B14F-4D97-AF65-F5344CB8AC3E}">
        <p14:creationId xmlns:p14="http://schemas.microsoft.com/office/powerpoint/2010/main" val="15242563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Macintosh HD:Users:Spaull:Desktop:Screen Shot 2016-05-22 at 8.43.42 AM.png"/>
          <p:cNvPicPr/>
          <p:nvPr/>
        </p:nvPicPr>
        <p:blipFill>
          <a:blip r:embed="rId2">
            <a:extLst>
              <a:ext uri="{28A0092B-C50C-407E-A947-70E740481C1C}">
                <a14:useLocalDpi xmlns:a14="http://schemas.microsoft.com/office/drawing/2010/main" val="0"/>
              </a:ext>
            </a:extLst>
          </a:blip>
          <a:srcRect/>
          <a:stretch>
            <a:fillRect/>
          </a:stretch>
        </p:blipFill>
        <p:spPr bwMode="auto">
          <a:xfrm>
            <a:off x="6905142" y="4893730"/>
            <a:ext cx="1536290" cy="1351239"/>
          </a:xfrm>
          <a:prstGeom prst="rect">
            <a:avLst/>
          </a:prstGeom>
          <a:noFill/>
          <a:ln>
            <a:noFill/>
          </a:ln>
        </p:spPr>
      </p:pic>
      <p:sp>
        <p:nvSpPr>
          <p:cNvPr id="2" name="Title 1"/>
          <p:cNvSpPr>
            <a:spLocks noGrp="1"/>
          </p:cNvSpPr>
          <p:nvPr>
            <p:ph type="title"/>
          </p:nvPr>
        </p:nvSpPr>
        <p:spPr>
          <a:xfrm>
            <a:off x="457199" y="361016"/>
            <a:ext cx="8305801" cy="915559"/>
          </a:xfrm>
          <a:solidFill>
            <a:srgbClr val="FF0080"/>
          </a:solidFill>
        </p:spPr>
        <p:txBody>
          <a:bodyPr/>
          <a:lstStyle/>
          <a:p>
            <a:r>
              <a:rPr lang="en-US" dirty="0" smtClean="0">
                <a:solidFill>
                  <a:srgbClr val="FFFFFF"/>
                </a:solidFill>
              </a:rPr>
              <a:t>Problem Statement</a:t>
            </a:r>
            <a:endParaRPr lang="en-US" dirty="0">
              <a:solidFill>
                <a:srgbClr val="FFFFFF"/>
              </a:solidFill>
            </a:endParaRPr>
          </a:p>
        </p:txBody>
      </p:sp>
      <p:sp>
        <p:nvSpPr>
          <p:cNvPr id="3" name="Content Placeholder 2"/>
          <p:cNvSpPr>
            <a:spLocks noGrp="1"/>
          </p:cNvSpPr>
          <p:nvPr>
            <p:ph idx="1"/>
          </p:nvPr>
        </p:nvSpPr>
        <p:spPr>
          <a:xfrm>
            <a:off x="457199" y="1576093"/>
            <a:ext cx="5433875" cy="5010282"/>
          </a:xfrm>
        </p:spPr>
        <p:txBody>
          <a:bodyPr>
            <a:normAutofit fontScale="85000" lnSpcReduction="10000"/>
          </a:bodyPr>
          <a:lstStyle/>
          <a:p>
            <a:pPr algn="just"/>
            <a:r>
              <a:rPr lang="en-GB" b="1" u="sng" dirty="0">
                <a:solidFill>
                  <a:srgbClr val="FF0080"/>
                </a:solidFill>
              </a:rPr>
              <a:t>Problem 1</a:t>
            </a:r>
            <a:r>
              <a:rPr lang="en-GB" u="sng" dirty="0">
                <a:solidFill>
                  <a:srgbClr val="FF0080"/>
                </a:solidFill>
              </a:rPr>
              <a:t>: </a:t>
            </a:r>
            <a:r>
              <a:rPr lang="en-GB" b="1" u="sng" dirty="0" smtClean="0">
                <a:solidFill>
                  <a:srgbClr val="FF0080"/>
                </a:solidFill>
              </a:rPr>
              <a:t>Generally misleading results </a:t>
            </a:r>
            <a:r>
              <a:rPr lang="en-GB" dirty="0" smtClean="0"/>
              <a:t>Using </a:t>
            </a:r>
            <a:r>
              <a:rPr lang="en-GB" dirty="0"/>
              <a:t>small non-representative sub-samples as a proxy for a cohort </a:t>
            </a:r>
            <a:r>
              <a:rPr lang="en-GB" dirty="0" smtClean="0"/>
              <a:t>of 15 year olds or an entire </a:t>
            </a:r>
            <a:r>
              <a:rPr lang="en-GB" dirty="0"/>
              <a:t>schooling system can lead to misleading results</a:t>
            </a:r>
            <a:r>
              <a:rPr lang="en-GB" dirty="0" smtClean="0"/>
              <a:t>.</a:t>
            </a:r>
          </a:p>
          <a:p>
            <a:pPr algn="just"/>
            <a:endParaRPr lang="en-GB" dirty="0" smtClean="0"/>
          </a:p>
          <a:p>
            <a:pPr algn="just"/>
            <a:r>
              <a:rPr lang="en-GB" b="1" u="sng" dirty="0">
                <a:solidFill>
                  <a:srgbClr val="FF0080"/>
                </a:solidFill>
              </a:rPr>
              <a:t>Problem 2: Inaccurate </a:t>
            </a:r>
            <a:r>
              <a:rPr lang="en-GB" b="1" u="sng" dirty="0" smtClean="0">
                <a:solidFill>
                  <a:srgbClr val="FF0080"/>
                </a:solidFill>
              </a:rPr>
              <a:t>cross-</a:t>
            </a:r>
            <a:r>
              <a:rPr lang="en-GB" b="1" u="sng" dirty="0">
                <a:solidFill>
                  <a:srgbClr val="FF0080"/>
                </a:solidFill>
              </a:rPr>
              <a:t>country comparisons</a:t>
            </a:r>
            <a:r>
              <a:rPr lang="en-GB" b="1" u="sng" dirty="0"/>
              <a:t> </a:t>
            </a:r>
            <a:r>
              <a:rPr lang="en-GB" dirty="0"/>
              <a:t>when using only PISA </a:t>
            </a:r>
            <a:r>
              <a:rPr lang="en-GB" dirty="0" smtClean="0"/>
              <a:t>data, especially when countries have different levels of incomplete </a:t>
            </a:r>
            <a:r>
              <a:rPr lang="en-GB" dirty="0"/>
              <a:t>access or </a:t>
            </a:r>
            <a:r>
              <a:rPr lang="en-GB" dirty="0" smtClean="0"/>
              <a:t>different proportions of delayed (&amp; ineligible) students.</a:t>
            </a:r>
          </a:p>
          <a:p>
            <a:pPr algn="just"/>
            <a:endParaRPr lang="en-GB" dirty="0" smtClean="0"/>
          </a:p>
          <a:p>
            <a:pPr algn="just"/>
            <a:r>
              <a:rPr lang="en-GB" b="1" u="sng" dirty="0">
                <a:solidFill>
                  <a:srgbClr val="FF0080"/>
                </a:solidFill>
              </a:rPr>
              <a:t>Problem 3: Underestimating </a:t>
            </a:r>
            <a:r>
              <a:rPr lang="en-GB" b="1" u="sng" dirty="0" smtClean="0">
                <a:solidFill>
                  <a:srgbClr val="FF0080"/>
                </a:solidFill>
              </a:rPr>
              <a:t>progress of</a:t>
            </a:r>
            <a:r>
              <a:rPr lang="en-GB" b="1" dirty="0" smtClean="0">
                <a:solidFill>
                  <a:srgbClr val="FF0080"/>
                </a:solidFill>
              </a:rPr>
              <a:t> </a:t>
            </a:r>
            <a:r>
              <a:rPr lang="en-GB" dirty="0" smtClean="0"/>
              <a:t>the </a:t>
            </a:r>
            <a:r>
              <a:rPr lang="en-GB" dirty="0"/>
              <a:t>real educational improvements over time for countries that have </a:t>
            </a:r>
            <a:r>
              <a:rPr lang="en-GB" dirty="0" smtClean="0"/>
              <a:t>improved access/attainment</a:t>
            </a:r>
            <a:r>
              <a:rPr lang="en-GB" dirty="0"/>
              <a:t>. </a:t>
            </a:r>
            <a:endParaRPr lang="en-GB" dirty="0" smtClean="0"/>
          </a:p>
          <a:p>
            <a:pPr algn="just"/>
            <a:endParaRPr lang="en-GB" dirty="0"/>
          </a:p>
          <a:p>
            <a:pPr algn="just"/>
            <a:r>
              <a:rPr lang="en-GB" b="1" u="sng" dirty="0" smtClean="0">
                <a:solidFill>
                  <a:srgbClr val="FF0080"/>
                </a:solidFill>
              </a:rPr>
              <a:t>Problem 4: Underestimating inequality </a:t>
            </a:r>
            <a:r>
              <a:rPr lang="en-GB" dirty="0" smtClean="0"/>
              <a:t>When there is a sample selection process involved such that poorer students are more likely to be excluded from the sample, PISA will underestimate socioeconomic inequalities</a:t>
            </a:r>
            <a:endParaRPr lang="en-ZA" dirty="0"/>
          </a:p>
          <a:p>
            <a:pPr algn="just"/>
            <a:endParaRPr lang="en-ZA" dirty="0"/>
          </a:p>
          <a:p>
            <a:pPr marL="0" indent="0" algn="just">
              <a:buNone/>
            </a:pPr>
            <a:endParaRPr lang="en-ZA" dirty="0"/>
          </a:p>
          <a:p>
            <a:pPr algn="just"/>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7AF16DE-A0D5-4438-950F-5B1E159C2C28}" type="slidenum">
              <a:rPr lang="en-US" smtClean="0"/>
              <a:t>48</a:t>
            </a:fld>
            <a:endParaRPr lang="en-US"/>
          </a:p>
        </p:txBody>
      </p:sp>
      <p:pic>
        <p:nvPicPr>
          <p:cNvPr id="11" name="Picture 10" descr="Macintosh HD:Users:Spaull:Desktop:Screen Shot 2016-05-22 at 8.37.46 AM.png"/>
          <p:cNvPicPr/>
          <p:nvPr/>
        </p:nvPicPr>
        <p:blipFill>
          <a:blip r:embed="rId3">
            <a:extLst>
              <a:ext uri="{28A0092B-C50C-407E-A947-70E740481C1C}">
                <a14:useLocalDpi xmlns:a14="http://schemas.microsoft.com/office/drawing/2010/main" val="0"/>
              </a:ext>
            </a:extLst>
          </a:blip>
          <a:srcRect/>
          <a:stretch>
            <a:fillRect/>
          </a:stretch>
        </p:blipFill>
        <p:spPr bwMode="auto">
          <a:xfrm>
            <a:off x="6749792" y="3225722"/>
            <a:ext cx="1691640" cy="1394460"/>
          </a:xfrm>
          <a:prstGeom prst="rect">
            <a:avLst/>
          </a:prstGeom>
          <a:noFill/>
          <a:ln>
            <a:noFill/>
          </a:ln>
        </p:spPr>
      </p:pic>
      <p:pic>
        <p:nvPicPr>
          <p:cNvPr id="12" name="Picture 11" descr="Macintosh HD:Users:Spaull:Desktop:Screen Shot 2016-05-22 at 8.45.05 AM.png"/>
          <p:cNvPicPr/>
          <p:nvPr/>
        </p:nvPicPr>
        <p:blipFill>
          <a:blip r:embed="rId4">
            <a:extLst>
              <a:ext uri="{28A0092B-C50C-407E-A947-70E740481C1C}">
                <a14:useLocalDpi xmlns:a14="http://schemas.microsoft.com/office/drawing/2010/main" val="0"/>
              </a:ext>
            </a:extLst>
          </a:blip>
          <a:srcRect/>
          <a:stretch>
            <a:fillRect/>
          </a:stretch>
        </p:blipFill>
        <p:spPr bwMode="auto">
          <a:xfrm>
            <a:off x="6498332" y="1445950"/>
            <a:ext cx="1943100" cy="1531620"/>
          </a:xfrm>
          <a:prstGeom prst="rect">
            <a:avLst/>
          </a:prstGeom>
          <a:noFill/>
          <a:ln>
            <a:noFill/>
          </a:ln>
        </p:spPr>
      </p:pic>
      <p:sp>
        <p:nvSpPr>
          <p:cNvPr id="7" name="Oval 6"/>
          <p:cNvSpPr/>
          <p:nvPr/>
        </p:nvSpPr>
        <p:spPr>
          <a:xfrm>
            <a:off x="7975600" y="1904069"/>
            <a:ext cx="465832" cy="1073501"/>
          </a:xfrm>
          <a:prstGeom prst="ellipse">
            <a:avLst/>
          </a:prstGeom>
          <a:solidFill>
            <a:srgbClr val="4CA42B">
              <a:alpha val="33000"/>
            </a:srgbClr>
          </a:solidFill>
          <a:ln w="57150" cmpd="sng">
            <a:solidFill>
              <a:srgbClr val="4CA42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04802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rgbClr val="FFFFFF"/>
                </a:solidFill>
              </a:rPr>
              <a:t>Creating “access to numeracy”</a:t>
            </a:r>
            <a:endParaRPr lang="en-US" dirty="0">
              <a:solidFill>
                <a:srgbClr val="FFFFFF"/>
              </a:solidFill>
            </a:endParaRPr>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sz="2800" dirty="0" smtClean="0"/>
              <a:t>Get estimates of:</a:t>
            </a:r>
          </a:p>
          <a:p>
            <a:pPr marL="914400" lvl="1" indent="-514350"/>
            <a:r>
              <a:rPr lang="en-US" sz="2400" dirty="0" smtClean="0"/>
              <a:t>Percentage of 15-16 year-olds that are eligible for the PISA sample (enrolled and in Gr7+) </a:t>
            </a:r>
            <a:r>
              <a:rPr lang="en-US" sz="2400" dirty="0" smtClean="0">
                <a:solidFill>
                  <a:srgbClr val="FF0000"/>
                </a:solidFill>
              </a:rPr>
              <a:t>(from DHS)</a:t>
            </a:r>
          </a:p>
          <a:p>
            <a:pPr marL="914400" lvl="1" indent="-514350"/>
            <a:r>
              <a:rPr lang="en-US" sz="2400" i="1" dirty="0" smtClean="0"/>
              <a:t>(I choose to use 2 age years to increase the sample size and decrease the standard errors)</a:t>
            </a:r>
          </a:p>
          <a:p>
            <a:pPr marL="914400" lvl="1" indent="-514350"/>
            <a:r>
              <a:rPr lang="en-US" sz="2400" dirty="0" smtClean="0"/>
              <a:t>Percentage of PISA sample that achieved Level 2+ in </a:t>
            </a:r>
            <a:r>
              <a:rPr lang="en-US" sz="2400" dirty="0" err="1" smtClean="0"/>
              <a:t>Maths</a:t>
            </a:r>
            <a:r>
              <a:rPr lang="en-US" sz="2400" dirty="0" smtClean="0"/>
              <a:t> </a:t>
            </a:r>
            <a:r>
              <a:rPr lang="en-US" sz="2400" dirty="0" smtClean="0">
                <a:solidFill>
                  <a:srgbClr val="FF0000"/>
                </a:solidFill>
              </a:rPr>
              <a:t>(from PISA)</a:t>
            </a:r>
          </a:p>
          <a:p>
            <a:pPr marL="514350" indent="-514350">
              <a:buFont typeface="+mj-lt"/>
              <a:buAutoNum type="arabicPeriod"/>
            </a:pPr>
            <a:r>
              <a:rPr lang="en-US" sz="2800" dirty="0" smtClean="0"/>
              <a:t>Multiply the two together, </a:t>
            </a:r>
            <a:r>
              <a:rPr lang="en-US" sz="2800" i="1" dirty="0" smtClean="0"/>
              <a:t>assuming that ineligible students would not have reached Level 2</a:t>
            </a:r>
            <a:r>
              <a:rPr lang="is-IS" sz="2800" i="1" dirty="0" smtClean="0"/>
              <a:t>…</a:t>
            </a:r>
          </a:p>
          <a:p>
            <a:pPr marL="914400" lvl="1" indent="-514350">
              <a:buFont typeface="+mj-lt"/>
              <a:buAutoNum type="arabicPeriod"/>
            </a:pPr>
            <a:r>
              <a:rPr lang="is-IS" sz="2400" i="1" dirty="0" smtClean="0"/>
              <a:t>eg 80% of 15-16 year-old girls reach Gr7+</a:t>
            </a:r>
          </a:p>
          <a:p>
            <a:pPr marL="914400" lvl="1" indent="-514350">
              <a:buFont typeface="+mj-lt"/>
              <a:buAutoNum type="arabicPeriod"/>
            </a:pPr>
            <a:r>
              <a:rPr lang="is-IS" sz="2400" i="1" dirty="0" smtClean="0"/>
              <a:t>50% of girls in PISA reach Level 2+</a:t>
            </a:r>
          </a:p>
          <a:p>
            <a:pPr marL="1314450" lvl="2" indent="-514350">
              <a:buFont typeface="+mj-lt"/>
              <a:buAutoNum type="arabicPeriod"/>
            </a:pPr>
            <a:r>
              <a:rPr lang="is-IS" sz="2000" i="1" dirty="0" smtClean="0"/>
              <a:t>Access-to-numeracy = 0.8*0.5 = 40%</a:t>
            </a:r>
            <a:endParaRPr lang="en-US" sz="2000" i="1" dirty="0" smtClean="0"/>
          </a:p>
          <a:p>
            <a:pPr marL="514350" indent="-514350">
              <a:buFont typeface="+mj-lt"/>
              <a:buAutoNum type="arabicPeriod"/>
            </a:pPr>
            <a:r>
              <a:rPr lang="en-US" sz="2800" dirty="0" smtClean="0"/>
              <a:t>Correct for differential access-to-PISA-sample by SES</a:t>
            </a:r>
            <a:r>
              <a:rPr lang="is-IS" sz="2800" dirty="0" smtClean="0"/>
              <a:t>…</a:t>
            </a:r>
            <a:endParaRPr lang="en-US" sz="2800" dirty="0"/>
          </a:p>
        </p:txBody>
      </p:sp>
    </p:spTree>
    <p:extLst>
      <p:ext uri="{BB962C8B-B14F-4D97-AF65-F5344CB8AC3E}">
        <p14:creationId xmlns:p14="http://schemas.microsoft.com/office/powerpoint/2010/main" val="26575154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0233"/>
          </a:xfrm>
          <a:solidFill>
            <a:srgbClr val="FF0080"/>
          </a:solidFill>
        </p:spPr>
        <p:txBody>
          <a:bodyPr>
            <a:noAutofit/>
          </a:bodyPr>
          <a:lstStyle/>
          <a:p>
            <a:r>
              <a:rPr lang="en-US" sz="2800" dirty="0" smtClean="0">
                <a:solidFill>
                  <a:schemeClr val="bg1"/>
                </a:solidFill>
              </a:rPr>
              <a:t>Adjusting PISA SES 40-40-20 categories to correspond with DHS categories</a:t>
            </a:r>
            <a:endParaRPr lang="en-US" sz="2800"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38324"/>
            <a:ext cx="9020484" cy="1582322"/>
          </a:xfrm>
          <a:prstGeom prst="rect">
            <a:avLst/>
          </a:prstGeom>
          <a:ln>
            <a:noFill/>
          </a:ln>
          <a:effectLst>
            <a:outerShdw blurRad="292100" dist="139700" dir="2700000" algn="tl" rotWithShape="0">
              <a:srgbClr val="333333">
                <a:alpha val="65000"/>
              </a:srgbClr>
            </a:outerShdw>
          </a:effectLst>
        </p:spPr>
      </p:pic>
      <p:grpSp>
        <p:nvGrpSpPr>
          <p:cNvPr id="7" name="Group 6"/>
          <p:cNvGrpSpPr/>
          <p:nvPr/>
        </p:nvGrpSpPr>
        <p:grpSpPr>
          <a:xfrm>
            <a:off x="1190690" y="3234244"/>
            <a:ext cx="6111373" cy="3528215"/>
            <a:chOff x="1190690" y="3234244"/>
            <a:chExt cx="6111373" cy="3528215"/>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90" y="3234244"/>
              <a:ext cx="6111373" cy="3528215"/>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5309596" y="4257587"/>
              <a:ext cx="1149500" cy="369332"/>
            </a:xfrm>
            <a:prstGeom prst="rect">
              <a:avLst/>
            </a:prstGeom>
            <a:solidFill>
              <a:schemeClr val="bg1"/>
            </a:solidFill>
          </p:spPr>
          <p:txBody>
            <a:bodyPr wrap="square" rtlCol="0">
              <a:spAutoFit/>
            </a:bodyPr>
            <a:lstStyle/>
            <a:p>
              <a:r>
                <a:rPr lang="en-US" dirty="0" smtClean="0"/>
                <a:t>PISA Data</a:t>
              </a:r>
              <a:endParaRPr lang="en-US" dirty="0"/>
            </a:p>
          </p:txBody>
        </p:sp>
      </p:grpSp>
      <p:cxnSp>
        <p:nvCxnSpPr>
          <p:cNvPr id="9" name="Curved Connector 8"/>
          <p:cNvCxnSpPr/>
          <p:nvPr/>
        </p:nvCxnSpPr>
        <p:spPr>
          <a:xfrm>
            <a:off x="3426605" y="3908690"/>
            <a:ext cx="1882991" cy="1007282"/>
          </a:xfrm>
          <a:prstGeom prst="curvedConnector3">
            <a:avLst/>
          </a:prstGeom>
          <a:ln>
            <a:solidFill>
              <a:srgbClr val="FF0080"/>
            </a:solidFill>
            <a:tailEnd type="arrow"/>
          </a:ln>
        </p:spPr>
        <p:style>
          <a:lnRef idx="2">
            <a:schemeClr val="accent1"/>
          </a:lnRef>
          <a:fillRef idx="0">
            <a:schemeClr val="accent1"/>
          </a:fillRef>
          <a:effectRef idx="1">
            <a:schemeClr val="accent1"/>
          </a:effectRef>
          <a:fontRef idx="minor">
            <a:schemeClr val="tx1"/>
          </a:fontRef>
        </p:style>
      </p:cxnSp>
      <p:cxnSp>
        <p:nvCxnSpPr>
          <p:cNvPr id="10" name="Curved Connector 9"/>
          <p:cNvCxnSpPr/>
          <p:nvPr/>
        </p:nvCxnSpPr>
        <p:spPr>
          <a:xfrm>
            <a:off x="3426605" y="5068372"/>
            <a:ext cx="1882991" cy="646856"/>
          </a:xfrm>
          <a:prstGeom prst="curvedConnector3">
            <a:avLst/>
          </a:prstGeom>
          <a:ln>
            <a:solidFill>
              <a:srgbClr val="FF0080"/>
            </a:solidFill>
            <a:tailEnd type="arrow"/>
          </a:ln>
        </p:spPr>
        <p:style>
          <a:lnRef idx="2">
            <a:schemeClr val="accent1"/>
          </a:lnRef>
          <a:fillRef idx="0">
            <a:schemeClr val="accent1"/>
          </a:fillRef>
          <a:effectRef idx="1">
            <a:schemeClr val="accent1"/>
          </a:effectRef>
          <a:fontRef idx="minor">
            <a:schemeClr val="tx1"/>
          </a:fontRef>
        </p:style>
      </p:cxnSp>
      <p:cxnSp>
        <p:nvCxnSpPr>
          <p:cNvPr id="13" name="Curved Connector 12"/>
          <p:cNvCxnSpPr/>
          <p:nvPr/>
        </p:nvCxnSpPr>
        <p:spPr>
          <a:xfrm>
            <a:off x="3426605" y="6382218"/>
            <a:ext cx="1882991" cy="12700"/>
          </a:xfrm>
          <a:prstGeom prst="curvedConnector3">
            <a:avLst/>
          </a:prstGeom>
          <a:ln>
            <a:solidFill>
              <a:srgbClr val="FF008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5271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354" y="246529"/>
            <a:ext cx="7920691" cy="6336553"/>
          </a:xfrm>
          <a:prstGeom prst="rect">
            <a:avLst/>
          </a:prstGeom>
        </p:spPr>
      </p:pic>
      <p:grpSp>
        <p:nvGrpSpPr>
          <p:cNvPr id="8" name="Group 7"/>
          <p:cNvGrpSpPr/>
          <p:nvPr/>
        </p:nvGrpSpPr>
        <p:grpSpPr>
          <a:xfrm>
            <a:off x="1020842" y="5322838"/>
            <a:ext cx="2403222" cy="1155656"/>
            <a:chOff x="1020842" y="5322838"/>
            <a:chExt cx="2403222" cy="1155656"/>
          </a:xfrm>
        </p:grpSpPr>
        <p:sp>
          <p:nvSpPr>
            <p:cNvPr id="6" name="TextBox 5"/>
            <p:cNvSpPr txBox="1"/>
            <p:nvPr/>
          </p:nvSpPr>
          <p:spPr>
            <a:xfrm rot="21250496">
              <a:off x="2950263" y="5770608"/>
              <a:ext cx="440145" cy="707886"/>
            </a:xfrm>
            <a:prstGeom prst="rect">
              <a:avLst/>
            </a:prstGeom>
            <a:noFill/>
          </p:spPr>
          <p:txBody>
            <a:bodyPr wrap="none" rtlCol="0">
              <a:spAutoFit/>
            </a:bodyPr>
            <a:lstStyle/>
            <a:p>
              <a:r>
                <a:rPr lang="en-US" sz="4000" dirty="0" smtClean="0">
                  <a:solidFill>
                    <a:srgbClr val="FF0000"/>
                  </a:solidFill>
                </a:rPr>
                <a:t>^</a:t>
              </a:r>
              <a:endParaRPr lang="en-US" sz="4000" dirty="0">
                <a:solidFill>
                  <a:srgbClr val="FF0000"/>
                </a:solidFill>
              </a:endParaRPr>
            </a:p>
          </p:txBody>
        </p:sp>
        <p:sp>
          <p:nvSpPr>
            <p:cNvPr id="7" name="TextBox 6"/>
            <p:cNvSpPr txBox="1"/>
            <p:nvPr/>
          </p:nvSpPr>
          <p:spPr>
            <a:xfrm rot="21311393">
              <a:off x="1020842" y="5322838"/>
              <a:ext cx="2403222" cy="369332"/>
            </a:xfrm>
            <a:prstGeom prst="rect">
              <a:avLst/>
            </a:prstGeom>
            <a:noFill/>
          </p:spPr>
          <p:txBody>
            <a:bodyPr wrap="none" rtlCol="0">
              <a:spAutoFit/>
            </a:bodyPr>
            <a:lstStyle/>
            <a:p>
              <a:r>
                <a:rPr lang="en-US" dirty="0">
                  <a:solidFill>
                    <a:schemeClr val="bg1"/>
                  </a:solidFill>
                  <a:latin typeface="Wawati TC Regular"/>
                  <a:cs typeface="Wawati TC Regular"/>
                </a:rPr>
                <a:t>o</a:t>
              </a:r>
              <a:r>
                <a:rPr lang="en-US" dirty="0" smtClean="0">
                  <a:solidFill>
                    <a:schemeClr val="bg1"/>
                  </a:solidFill>
                  <a:latin typeface="Wawati TC Regular"/>
                  <a:cs typeface="Wawati TC Regular"/>
                </a:rPr>
                <a:t>n quality </a:t>
              </a:r>
              <a:r>
                <a:rPr lang="en-US" b="1" u="sng" dirty="0" smtClean="0">
                  <a:solidFill>
                    <a:schemeClr val="bg1"/>
                  </a:solidFill>
                  <a:latin typeface="Wawati TC Regular"/>
                  <a:cs typeface="Wawati TC Regular"/>
                </a:rPr>
                <a:t>AND access</a:t>
              </a:r>
              <a:endParaRPr lang="en-US" b="1" u="sng" dirty="0">
                <a:solidFill>
                  <a:schemeClr val="bg1"/>
                </a:solidFill>
                <a:latin typeface="Wawati TC Regular"/>
                <a:cs typeface="Wawati TC Regular"/>
              </a:endParaRPr>
            </a:p>
          </p:txBody>
        </p:sp>
      </p:grpSp>
    </p:spTree>
    <p:extLst>
      <p:ext uri="{BB962C8B-B14F-4D97-AF65-F5344CB8AC3E}">
        <p14:creationId xmlns:p14="http://schemas.microsoft.com/office/powerpoint/2010/main" val="32437305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rgbClr val="FFFFFF"/>
                </a:solidFill>
              </a:rPr>
              <a:t>Sensitivity Analysis &amp; Limitations</a:t>
            </a:r>
            <a:endParaRPr lang="en-US" dirty="0">
              <a:solidFill>
                <a:srgbClr val="FFFFFF"/>
              </a:solidFill>
            </a:endParaRPr>
          </a:p>
        </p:txBody>
      </p:sp>
      <p:sp>
        <p:nvSpPr>
          <p:cNvPr id="3" name="Content Placeholder 2"/>
          <p:cNvSpPr>
            <a:spLocks noGrp="1"/>
          </p:cNvSpPr>
          <p:nvPr>
            <p:ph idx="1"/>
          </p:nvPr>
        </p:nvSpPr>
        <p:spPr/>
        <p:txBody>
          <a:bodyPr>
            <a:normAutofit fontScale="92500" lnSpcReduction="10000"/>
          </a:bodyPr>
          <a:lstStyle/>
          <a:p>
            <a:r>
              <a:rPr lang="en-US" sz="2400" b="1" u="sng" dirty="0" smtClean="0"/>
              <a:t>Ineligible = illiterate? </a:t>
            </a:r>
            <a:r>
              <a:rPr lang="en-US" sz="2400" dirty="0" smtClean="0"/>
              <a:t>Large literature attesting to the fact that delayed students and those who drop out are more likely to come from poorer families, rural areas, be female and be low-performers prior to dropout (</a:t>
            </a:r>
            <a:r>
              <a:rPr lang="en-US" sz="2400" dirty="0" err="1" smtClean="0"/>
              <a:t>Lambin</a:t>
            </a:r>
            <a:r>
              <a:rPr lang="en-US" sz="2400" dirty="0" smtClean="0"/>
              <a:t>, 1995; </a:t>
            </a:r>
            <a:r>
              <a:rPr lang="en-US" sz="2400" dirty="0" err="1" smtClean="0"/>
              <a:t>Filmer</a:t>
            </a:r>
            <a:r>
              <a:rPr lang="en-US" sz="2400" dirty="0" smtClean="0"/>
              <a:t> &amp; Pritchett, 1999; UNESCO, 2005; </a:t>
            </a:r>
            <a:r>
              <a:rPr lang="en-US" sz="2400" dirty="0" err="1" smtClean="0"/>
              <a:t>Lewin</a:t>
            </a:r>
            <a:r>
              <a:rPr lang="en-US" sz="2400" dirty="0" smtClean="0"/>
              <a:t>, 2007; Lewis &amp; Lockheed, 2006) </a:t>
            </a:r>
          </a:p>
          <a:p>
            <a:r>
              <a:rPr lang="en-US" sz="2400" dirty="0" smtClean="0"/>
              <a:t>Similar correlates in Turkey as shown in </a:t>
            </a:r>
            <a:r>
              <a:rPr lang="en-US" sz="2400" dirty="0" err="1" smtClean="0"/>
              <a:t>Köseleci’s</a:t>
            </a:r>
            <a:r>
              <a:rPr lang="en-US" sz="2400" dirty="0" smtClean="0"/>
              <a:t> (2015) review of the Turkish literature. </a:t>
            </a:r>
          </a:p>
          <a:p>
            <a:endParaRPr lang="en-US" sz="2400" dirty="0" smtClean="0"/>
          </a:p>
          <a:p>
            <a:r>
              <a:rPr lang="en-US" sz="2400" dirty="0" smtClean="0"/>
              <a:t>In PISA 2012, those delayed 2-3 grades		 </a:t>
            </a:r>
            <a:r>
              <a:rPr lang="en-US" sz="2400" b="1" dirty="0" smtClean="0"/>
              <a:t>362</a:t>
            </a:r>
            <a:r>
              <a:rPr lang="en-US" sz="2400" dirty="0" smtClean="0"/>
              <a:t> (Reading)</a:t>
            </a:r>
          </a:p>
          <a:p>
            <a:r>
              <a:rPr lang="en-US" sz="2400" dirty="0" smtClean="0"/>
              <a:t>In PISA 2012, those ‘on-track’/modal-grade	 </a:t>
            </a:r>
            <a:r>
              <a:rPr lang="en-US" sz="2400" b="1" dirty="0" smtClean="0"/>
              <a:t>500</a:t>
            </a:r>
            <a:r>
              <a:rPr lang="en-US" sz="2400" dirty="0" smtClean="0"/>
              <a:t> (Reading)</a:t>
            </a:r>
          </a:p>
          <a:p>
            <a:r>
              <a:rPr lang="en-US" sz="2400" i="1" dirty="0" smtClean="0"/>
              <a:t>(i.e. 1.6 SD’s lower)</a:t>
            </a:r>
            <a:endParaRPr lang="en-US" sz="2400" i="1" dirty="0"/>
          </a:p>
        </p:txBody>
      </p:sp>
    </p:spTree>
    <p:extLst>
      <p:ext uri="{BB962C8B-B14F-4D97-AF65-F5344CB8AC3E}">
        <p14:creationId xmlns:p14="http://schemas.microsoft.com/office/powerpoint/2010/main" val="36203919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66CCFF"/>
          </a:solidFill>
        </p:spPr>
        <p:txBody>
          <a:bodyPr/>
          <a:lstStyle/>
          <a:p>
            <a:r>
              <a:rPr lang="en-US" dirty="0" smtClean="0">
                <a:solidFill>
                  <a:srgbClr val="FFFFFF"/>
                </a:solidFill>
              </a:rPr>
              <a:t>Conceptual overview</a:t>
            </a:r>
            <a:endParaRPr lang="en-US" dirty="0">
              <a:solidFill>
                <a:srgbClr val="FFFFFF"/>
              </a:solidFill>
            </a:endParaRPr>
          </a:p>
        </p:txBody>
      </p:sp>
      <p:sp>
        <p:nvSpPr>
          <p:cNvPr id="3" name="Content Placeholder 2"/>
          <p:cNvSpPr>
            <a:spLocks noGrp="1"/>
          </p:cNvSpPr>
          <p:nvPr>
            <p:ph idx="1"/>
          </p:nvPr>
        </p:nvSpPr>
        <p:spPr>
          <a:xfrm>
            <a:off x="457200" y="1932972"/>
            <a:ext cx="8229600" cy="4322145"/>
          </a:xfrm>
        </p:spPr>
        <p:txBody>
          <a:bodyPr>
            <a:normAutofit fontScale="77500" lnSpcReduction="20000"/>
          </a:bodyPr>
          <a:lstStyle/>
          <a:p>
            <a:pPr marL="514350" indent="-514350">
              <a:buFont typeface="+mj-lt"/>
              <a:buAutoNum type="arabicPeriod"/>
            </a:pPr>
            <a:r>
              <a:rPr lang="en-US" b="1" dirty="0" smtClean="0"/>
              <a:t>Access &amp; Quality – </a:t>
            </a:r>
            <a:r>
              <a:rPr lang="en-US" dirty="0" smtClean="0"/>
              <a:t>Post-SDG’s it is now a truism that we need to focus on both access and quality. But when </a:t>
            </a:r>
            <a:r>
              <a:rPr lang="en-US" i="1" dirty="0" err="1" smtClean="0"/>
              <a:t>Filmer</a:t>
            </a:r>
            <a:r>
              <a:rPr lang="en-US" i="1" dirty="0" smtClean="0"/>
              <a:t>, </a:t>
            </a:r>
            <a:r>
              <a:rPr lang="en-US" i="1" dirty="0" err="1" smtClean="0"/>
              <a:t>Hasan</a:t>
            </a:r>
            <a:r>
              <a:rPr lang="en-US" i="1" dirty="0" smtClean="0"/>
              <a:t> &amp; Pritchett (2006) </a:t>
            </a:r>
            <a:r>
              <a:rPr lang="en-US" dirty="0" smtClean="0"/>
              <a:t>were arguing for it it wasn’t common cause. Coming from Sub-Saharan Africa this is a MAJOR issue. Comparing SACMEQ scores across countries for example (Spaull &amp; Taylor, 2015)</a:t>
            </a:r>
            <a:endParaRPr lang="en-US" b="1" dirty="0" smtClean="0"/>
          </a:p>
          <a:p>
            <a:pPr marL="514350" indent="-514350">
              <a:buFont typeface="+mj-lt"/>
              <a:buAutoNum type="arabicPeriod"/>
            </a:pPr>
            <a:r>
              <a:rPr lang="en-US" b="1" dirty="0" smtClean="0"/>
              <a:t>Centre &amp; periphery – </a:t>
            </a:r>
            <a:r>
              <a:rPr lang="en-US" dirty="0" smtClean="0"/>
              <a:t>While PISA was designed with OECD countries in mind, there has been a rapid expansion into ‘partner’ (typically developing) countries. PISA assumptions built on the ‘</a:t>
            </a:r>
            <a:r>
              <a:rPr lang="en-US" dirty="0" err="1" smtClean="0"/>
              <a:t>centre</a:t>
            </a:r>
            <a:r>
              <a:rPr lang="en-US" dirty="0" smtClean="0"/>
              <a:t>’ not the periphery</a:t>
            </a:r>
          </a:p>
          <a:p>
            <a:pPr lvl="1"/>
            <a:r>
              <a:rPr lang="en-GB" sz="2900" dirty="0"/>
              <a:t>“PISA provides an assessment of the cumulative yield of education and learning </a:t>
            </a:r>
            <a:r>
              <a:rPr lang="en-GB" sz="2900" b="1" dirty="0">
                <a:solidFill>
                  <a:srgbClr val="000000"/>
                </a:solidFill>
              </a:rPr>
              <a:t>at a point at which most young adults are still enrolled in initial education</a:t>
            </a:r>
            <a:r>
              <a:rPr lang="en-GB" sz="2900" dirty="0"/>
              <a:t>” - OECD &amp; UNESCO-UIS (2003, p. 249). </a:t>
            </a:r>
            <a:endParaRPr lang="en-GB" sz="2900" dirty="0" smtClean="0"/>
          </a:p>
          <a:p>
            <a:pPr lvl="1"/>
            <a:r>
              <a:rPr lang="en-GB" sz="2900" dirty="0" smtClean="0"/>
              <a:t>Of the </a:t>
            </a:r>
            <a:r>
              <a:rPr lang="en-GB" sz="2900" b="1" dirty="0" smtClean="0">
                <a:solidFill>
                  <a:srgbClr val="FF0000"/>
                </a:solidFill>
              </a:rPr>
              <a:t>88</a:t>
            </a:r>
            <a:r>
              <a:rPr lang="en-GB" sz="2900" dirty="0" smtClean="0"/>
              <a:t> economies/regions that have participated in PISA only </a:t>
            </a:r>
            <a:r>
              <a:rPr lang="en-GB" sz="2900" b="1" dirty="0">
                <a:solidFill>
                  <a:srgbClr val="FF0000"/>
                </a:solidFill>
              </a:rPr>
              <a:t>36</a:t>
            </a:r>
            <a:r>
              <a:rPr lang="en-GB" sz="2900" dirty="0"/>
              <a:t> are OECD (</a:t>
            </a:r>
            <a:r>
              <a:rPr lang="en-GB" sz="2900" dirty="0">
                <a:hlinkClick r:id="rId2"/>
              </a:rPr>
              <a:t>https://www.oecd.org/pisa/aboutpisa/pisa-</a:t>
            </a:r>
            <a:r>
              <a:rPr lang="en-GB" sz="2900" dirty="0" smtClean="0">
                <a:hlinkClick r:id="rId2"/>
              </a:rPr>
              <a:t>participants.htm</a:t>
            </a:r>
            <a:r>
              <a:rPr lang="en-GB" sz="2900" dirty="0" smtClean="0"/>
              <a:t>). </a:t>
            </a:r>
            <a:endParaRPr lang="en-US" dirty="0" smtClean="0"/>
          </a:p>
          <a:p>
            <a:pPr marL="514350" indent="-514350">
              <a:buFont typeface="+mj-lt"/>
              <a:buAutoNum type="arabicPeriod"/>
            </a:pPr>
            <a:r>
              <a:rPr lang="en-US" b="1" dirty="0" smtClean="0"/>
              <a:t>Overlooking huge contextual differences - </a:t>
            </a:r>
            <a:r>
              <a:rPr lang="en-US" dirty="0" smtClean="0"/>
              <a:t>Problems that were initially overlooked as being overly technical or unimportant (sample selection &amp; coverage) need to be revisited in light of changing PISA demographic. Much more nuanced analyses and interpretations are necessary for developing countries.</a:t>
            </a:r>
            <a:endParaRPr lang="en-US" dirty="0"/>
          </a:p>
        </p:txBody>
      </p:sp>
    </p:spTree>
    <p:extLst>
      <p:ext uri="{BB962C8B-B14F-4D97-AF65-F5344CB8AC3E}">
        <p14:creationId xmlns:p14="http://schemas.microsoft.com/office/powerpoint/2010/main" val="7603463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16632"/>
            <a:ext cx="7467600" cy="562074"/>
          </a:xfrm>
        </p:spPr>
        <p:txBody>
          <a:bodyPr>
            <a:normAutofit/>
          </a:bodyPr>
          <a:lstStyle/>
          <a:p>
            <a:r>
              <a:rPr lang="fr-FR" sz="2800" b="1" dirty="0" smtClean="0">
                <a:solidFill>
                  <a:schemeClr val="tx1"/>
                </a:solidFill>
                <a:latin typeface="Calibri" pitchFamily="34" charset="0"/>
              </a:rPr>
              <a:t>New  PASEC Evaluation Tools: </a:t>
            </a:r>
            <a:endParaRPr lang="fr-FR" sz="2800" b="1" dirty="0">
              <a:solidFill>
                <a:schemeClr val="tx1"/>
              </a:solidFill>
              <a:latin typeface="Calibri" pitchFamily="34" charset="0"/>
            </a:endParaRPr>
          </a:p>
        </p:txBody>
      </p:sp>
      <p:sp>
        <p:nvSpPr>
          <p:cNvPr id="3" name="Espace réservé du contenu 2"/>
          <p:cNvSpPr>
            <a:spLocks noGrp="1"/>
          </p:cNvSpPr>
          <p:nvPr>
            <p:ph sz="quarter" idx="1"/>
          </p:nvPr>
        </p:nvSpPr>
        <p:spPr>
          <a:xfrm>
            <a:off x="457200" y="1124744"/>
            <a:ext cx="7467600" cy="5544616"/>
          </a:xfrm>
        </p:spPr>
        <p:txBody>
          <a:bodyPr>
            <a:normAutofit/>
          </a:bodyPr>
          <a:lstStyle/>
          <a:p>
            <a:pPr marL="0" indent="0">
              <a:buNone/>
            </a:pPr>
            <a:r>
              <a:rPr lang="fr-FR" u="sng" dirty="0" smtClean="0">
                <a:latin typeface="Calibri" pitchFamily="34" charset="0"/>
              </a:rPr>
              <a:t>2</a:t>
            </a:r>
            <a:r>
              <a:rPr lang="fr-FR" u="sng" baseline="30000" dirty="0" smtClean="0">
                <a:latin typeface="Calibri" pitchFamily="34" charset="0"/>
              </a:rPr>
              <a:t>nd</a:t>
            </a:r>
            <a:r>
              <a:rPr lang="fr-FR" u="sng" dirty="0" smtClean="0">
                <a:latin typeface="Calibri" pitchFamily="34" charset="0"/>
              </a:rPr>
              <a:t> and 6th grade tests:</a:t>
            </a:r>
          </a:p>
          <a:p>
            <a:pPr marL="0" indent="0">
              <a:buNone/>
            </a:pPr>
            <a:endParaRPr lang="fr-FR" sz="2000" u="sng" dirty="0" smtClean="0">
              <a:latin typeface="Calibri" pitchFamily="34" charset="0"/>
            </a:endParaRPr>
          </a:p>
          <a:p>
            <a:pPr marL="0" indent="0" algn="just">
              <a:buNone/>
            </a:pPr>
            <a:r>
              <a:rPr lang="en-GB" b="1" dirty="0" smtClean="0">
                <a:latin typeface="Calibri" pitchFamily="34" charset="0"/>
              </a:rPr>
              <a:t>They are built upon :</a:t>
            </a:r>
          </a:p>
          <a:p>
            <a:pPr marL="0" indent="0">
              <a:buNone/>
            </a:pPr>
            <a:endParaRPr lang="en-GB" b="1" dirty="0" smtClean="0">
              <a:latin typeface="Calibri" pitchFamily="34" charset="0"/>
            </a:endParaRPr>
          </a:p>
          <a:p>
            <a:pPr algn="just">
              <a:buFont typeface="Wingdings" pitchFamily="2" charset="2"/>
              <a:buChar char="q"/>
            </a:pPr>
            <a:r>
              <a:rPr lang="en-GB" b="1" dirty="0" smtClean="0">
                <a:latin typeface="Calibri" pitchFamily="34" charset="0"/>
              </a:rPr>
              <a:t>Expected basic skills from students in 6th grade of primary school, essential for schooling continuation and recognized by the international community of researchers in pedagogy and education psychology,</a:t>
            </a:r>
          </a:p>
          <a:p>
            <a:pPr algn="just">
              <a:buFont typeface="Wingdings" pitchFamily="2" charset="2"/>
              <a:buChar char="q"/>
            </a:pPr>
            <a:endParaRPr lang="en-GB" b="1" dirty="0" smtClean="0">
              <a:latin typeface="Calibri" pitchFamily="34" charset="0"/>
            </a:endParaRPr>
          </a:p>
          <a:p>
            <a:pPr>
              <a:buFont typeface="Wingdings" pitchFamily="2" charset="2"/>
              <a:buChar char="q"/>
            </a:pPr>
            <a:r>
              <a:rPr lang="en-GB" b="1" dirty="0" smtClean="0">
                <a:latin typeface="Calibri" pitchFamily="34" charset="0"/>
              </a:rPr>
              <a:t>Official curricula implemented in the countries.</a:t>
            </a:r>
            <a:endParaRPr lang="en-GB" b="1" u="sng" dirty="0" smtClean="0">
              <a:latin typeface="Calibri" pitchFamily="34" charset="0"/>
            </a:endParaRPr>
          </a:p>
        </p:txBody>
      </p:sp>
      <p:pic>
        <p:nvPicPr>
          <p:cNvPr id="4" name="Picture 4"/>
          <p:cNvPicPr>
            <a:picLocks noChangeAspect="1" noChangeArrowheads="1"/>
          </p:cNvPicPr>
          <p:nvPr/>
        </p:nvPicPr>
        <p:blipFill>
          <a:blip r:embed="rId2" cstate="print"/>
          <a:srcRect/>
          <a:stretch>
            <a:fillRect/>
          </a:stretch>
        </p:blipFill>
        <p:spPr bwMode="auto">
          <a:xfrm>
            <a:off x="7974266" y="5717165"/>
            <a:ext cx="1169734" cy="1124744"/>
          </a:xfrm>
          <a:prstGeom prst="rect">
            <a:avLst/>
          </a:prstGeom>
          <a:noFill/>
          <a:ln w="9525">
            <a:solidFill>
              <a:schemeClr val="accent2">
                <a:lumMod val="20000"/>
                <a:lumOff val="80000"/>
              </a:schemeClr>
            </a:solidFill>
            <a:miter lim="800000"/>
            <a:headEnd/>
            <a:tailEnd/>
          </a:ln>
          <a:effectLst>
            <a:outerShdw blurRad="44450" dist="27940" dir="5400000" algn="ctr">
              <a:srgbClr val="000000">
                <a:alpha val="32000"/>
              </a:srgbClr>
            </a:outerShdw>
            <a:softEdge rad="635000"/>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9125449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260648"/>
            <a:ext cx="7467600" cy="6408712"/>
          </a:xfrm>
        </p:spPr>
        <p:txBody>
          <a:bodyPr>
            <a:noAutofit/>
          </a:bodyPr>
          <a:lstStyle/>
          <a:p>
            <a:pPr>
              <a:buFont typeface="Wingdings" pitchFamily="2" charset="2"/>
              <a:buChar char="q"/>
            </a:pPr>
            <a:r>
              <a:rPr lang="en-GB" b="1" dirty="0" smtClean="0">
                <a:latin typeface="Calibri" pitchFamily="34" charset="0"/>
              </a:rPr>
              <a:t>Tests objectives at 6th grade are to  : </a:t>
            </a:r>
          </a:p>
          <a:p>
            <a:pPr marL="0" indent="0">
              <a:buNone/>
            </a:pPr>
            <a:endParaRPr lang="en-GB" dirty="0" smtClean="0">
              <a:latin typeface="Calibri" pitchFamily="34" charset="0"/>
            </a:endParaRPr>
          </a:p>
          <a:p>
            <a:pPr marL="457200" indent="-457200" algn="just">
              <a:buFont typeface="+mj-lt"/>
              <a:buAutoNum type="arabicPeriod"/>
            </a:pPr>
            <a:r>
              <a:rPr lang="en-GB" b="1" dirty="0" smtClean="0">
                <a:latin typeface="Calibri" pitchFamily="34" charset="0"/>
              </a:rPr>
              <a:t>Identify the proficiency level in writing comprehension and in the domain of mathematics (numeracy, measures, geometry) expected skills </a:t>
            </a:r>
            <a:r>
              <a:rPr lang="en-GB" dirty="0" smtClean="0">
                <a:latin typeface="Calibri" pitchFamily="34" charset="0"/>
              </a:rPr>
              <a:t>: decoding, extract information, deduce, analysing and giving opinion / to know, to implement, to reason in mathematics). </a:t>
            </a:r>
            <a:endParaRPr lang="en-GB" b="1" dirty="0" smtClean="0">
              <a:latin typeface="Calibri" pitchFamily="34" charset="0"/>
            </a:endParaRPr>
          </a:p>
          <a:p>
            <a:pPr marL="457200" lvl="0" indent="-457200" algn="just">
              <a:buFont typeface="+mj-lt"/>
              <a:buAutoNum type="arabicPeriod" startAt="2"/>
            </a:pPr>
            <a:r>
              <a:rPr lang="en-GB" b="1" dirty="0" smtClean="0">
                <a:latin typeface="Calibri" pitchFamily="34" charset="0"/>
              </a:rPr>
              <a:t>Spot education systems efficiency factors in primary school. </a:t>
            </a:r>
          </a:p>
          <a:p>
            <a:pPr marL="457200" indent="-457200" algn="just">
              <a:buFont typeface="+mj-lt"/>
              <a:buAutoNum type="arabicPeriod" startAt="2"/>
            </a:pPr>
            <a:r>
              <a:rPr lang="en-GB" b="1" dirty="0" smtClean="0">
                <a:latin typeface="Calibri" pitchFamily="34" charset="0"/>
              </a:rPr>
              <a:t>Enable students assets’ international comparison  between all PASEC countries on one hand , but also with SACMEQ countries.</a:t>
            </a:r>
          </a:p>
          <a:p>
            <a:pPr marL="0" indent="0" algn="just">
              <a:buNone/>
            </a:pPr>
            <a:r>
              <a:rPr lang="en-GB" b="1" dirty="0" smtClean="0">
                <a:latin typeface="Calibri" pitchFamily="34" charset="0"/>
              </a:rPr>
              <a:t>(2 hours test in maths and writing comprehension, 4 booklets -60 items- in the two </a:t>
            </a:r>
            <a:r>
              <a:rPr lang="en-GB" b="1" dirty="0" err="1" smtClean="0">
                <a:latin typeface="Calibri" pitchFamily="34" charset="0"/>
              </a:rPr>
              <a:t>disciplins</a:t>
            </a:r>
            <a:r>
              <a:rPr lang="en-GB" b="1" dirty="0" smtClean="0">
                <a:latin typeface="Calibri" pitchFamily="34" charset="0"/>
              </a:rPr>
              <a:t> with a block of common items)</a:t>
            </a:r>
            <a:endParaRPr lang="en-GB" b="1" dirty="0">
              <a:latin typeface="Calibri" pitchFamily="34" charset="0"/>
            </a:endParaRPr>
          </a:p>
        </p:txBody>
      </p:sp>
      <p:pic>
        <p:nvPicPr>
          <p:cNvPr id="4" name="Picture 4"/>
          <p:cNvPicPr>
            <a:picLocks noChangeAspect="1" noChangeArrowheads="1"/>
          </p:cNvPicPr>
          <p:nvPr/>
        </p:nvPicPr>
        <p:blipFill>
          <a:blip r:embed="rId2" cstate="print"/>
          <a:srcRect/>
          <a:stretch>
            <a:fillRect/>
          </a:stretch>
        </p:blipFill>
        <p:spPr bwMode="auto">
          <a:xfrm>
            <a:off x="7974266" y="5717165"/>
            <a:ext cx="1169734" cy="1124744"/>
          </a:xfrm>
          <a:prstGeom prst="rect">
            <a:avLst/>
          </a:prstGeom>
          <a:noFill/>
          <a:ln w="9525">
            <a:solidFill>
              <a:schemeClr val="accent2">
                <a:lumMod val="20000"/>
                <a:lumOff val="80000"/>
              </a:schemeClr>
            </a:solidFill>
            <a:miter lim="800000"/>
            <a:headEnd/>
            <a:tailEnd/>
          </a:ln>
          <a:effectLst>
            <a:outerShdw blurRad="44450" dist="27940" dir="5400000" algn="ctr">
              <a:srgbClr val="000000">
                <a:alpha val="32000"/>
              </a:srgbClr>
            </a:outerShdw>
            <a:softEdge rad="635000"/>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4108894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332656"/>
            <a:ext cx="7467600" cy="6141296"/>
          </a:xfrm>
        </p:spPr>
        <p:txBody>
          <a:bodyPr>
            <a:normAutofit/>
          </a:bodyPr>
          <a:lstStyle/>
          <a:p>
            <a:pPr marL="0" indent="0" algn="just">
              <a:buNone/>
            </a:pPr>
            <a:r>
              <a:rPr lang="en-GB" dirty="0" smtClean="0">
                <a:latin typeface="Calibri" pitchFamily="34" charset="0"/>
              </a:rPr>
              <a:t>Tests objectives at 2</a:t>
            </a:r>
            <a:r>
              <a:rPr lang="en-GB" baseline="30000" dirty="0" smtClean="0">
                <a:latin typeface="Calibri" pitchFamily="34" charset="0"/>
              </a:rPr>
              <a:t>nd</a:t>
            </a:r>
            <a:r>
              <a:rPr lang="en-GB" dirty="0" smtClean="0">
                <a:latin typeface="Calibri" pitchFamily="34" charset="0"/>
              </a:rPr>
              <a:t> grade:</a:t>
            </a:r>
          </a:p>
          <a:p>
            <a:pPr algn="just"/>
            <a:endParaRPr lang="en-GB" dirty="0" smtClean="0">
              <a:latin typeface="Calibri" pitchFamily="34" charset="0"/>
            </a:endParaRPr>
          </a:p>
          <a:p>
            <a:pPr algn="just">
              <a:buFont typeface="Wingdings" pitchFamily="2" charset="2"/>
              <a:buChar char="q"/>
            </a:pPr>
            <a:r>
              <a:rPr lang="en-GB" dirty="0" smtClean="0">
                <a:latin typeface="Calibri" pitchFamily="34" charset="0"/>
              </a:rPr>
              <a:t>Detect students gaps , at the very beginning of the schooling, in order to adapt and re-orient teaching, curricula, pedagogy and practices, and more globally sector policy (at 2</a:t>
            </a:r>
            <a:r>
              <a:rPr lang="en-GB" baseline="30000" dirty="0" smtClean="0">
                <a:latin typeface="Calibri" pitchFamily="34" charset="0"/>
              </a:rPr>
              <a:t>nd</a:t>
            </a:r>
            <a:r>
              <a:rPr lang="en-GB" dirty="0" smtClean="0">
                <a:latin typeface="Calibri" pitchFamily="34" charset="0"/>
              </a:rPr>
              <a:t> grade the comparison is possible only for countries sharing the same teaching language ). </a:t>
            </a:r>
          </a:p>
          <a:p>
            <a:pPr marL="0" indent="0" algn="just">
              <a:buNone/>
            </a:pPr>
            <a:endParaRPr lang="en-GB" dirty="0" smtClean="0">
              <a:latin typeface="Calibri" pitchFamily="34" charset="0"/>
            </a:endParaRPr>
          </a:p>
          <a:p>
            <a:pPr algn="just">
              <a:buFont typeface="Wingdings" pitchFamily="2" charset="2"/>
              <a:buChar char="q"/>
            </a:pPr>
            <a:r>
              <a:rPr lang="en-GB" dirty="0" smtClean="0">
                <a:latin typeface="Calibri" pitchFamily="34" charset="0"/>
              </a:rPr>
              <a:t>Assess directly the students level upon unique competences and not upon a set of competences (one item = one competence assessed) in oral comprehension, reading, writing comprehension, numeracy</a:t>
            </a:r>
            <a:endParaRPr lang="en-GB" sz="1900" dirty="0" smtClean="0">
              <a:latin typeface="Calibri" pitchFamily="34" charset="0"/>
            </a:endParaRPr>
          </a:p>
          <a:p>
            <a:pPr algn="just">
              <a:buFont typeface="Wingdings" pitchFamily="2" charset="2"/>
              <a:buChar char="q"/>
            </a:pPr>
            <a:endParaRPr lang="en-GB" dirty="0" smtClean="0">
              <a:latin typeface="Calibri" pitchFamily="34" charset="0"/>
            </a:endParaRPr>
          </a:p>
          <a:p>
            <a:pPr algn="just">
              <a:buFont typeface="Wingdings" pitchFamily="2" charset="2"/>
              <a:buChar char="q"/>
            </a:pPr>
            <a:r>
              <a:rPr lang="en-GB" dirty="0" smtClean="0">
                <a:latin typeface="Calibri" pitchFamily="34" charset="0"/>
              </a:rPr>
              <a:t>Individual test administration, orally to detect the real level in very targeted skills. </a:t>
            </a:r>
            <a:endParaRPr lang="en-GB" dirty="0">
              <a:latin typeface="Calibri" pitchFamily="34" charset="0"/>
            </a:endParaRPr>
          </a:p>
        </p:txBody>
      </p:sp>
      <p:pic>
        <p:nvPicPr>
          <p:cNvPr id="4" name="Picture 4"/>
          <p:cNvPicPr>
            <a:picLocks noChangeAspect="1" noChangeArrowheads="1"/>
          </p:cNvPicPr>
          <p:nvPr/>
        </p:nvPicPr>
        <p:blipFill>
          <a:blip r:embed="rId2" cstate="print"/>
          <a:srcRect/>
          <a:stretch>
            <a:fillRect/>
          </a:stretch>
        </p:blipFill>
        <p:spPr bwMode="auto">
          <a:xfrm>
            <a:off x="7974266" y="5717165"/>
            <a:ext cx="1169734" cy="1124744"/>
          </a:xfrm>
          <a:prstGeom prst="rect">
            <a:avLst/>
          </a:prstGeom>
          <a:noFill/>
          <a:ln w="9525">
            <a:solidFill>
              <a:schemeClr val="accent2">
                <a:lumMod val="20000"/>
                <a:lumOff val="80000"/>
              </a:schemeClr>
            </a:solidFill>
            <a:miter lim="800000"/>
            <a:headEnd/>
            <a:tailEnd/>
          </a:ln>
          <a:effectLst>
            <a:outerShdw blurRad="44450" dist="27940" dir="5400000" algn="ctr">
              <a:srgbClr val="000000">
                <a:alpha val="32000"/>
              </a:srgbClr>
            </a:outerShdw>
            <a:softEdge rad="635000"/>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659430799"/>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3100</TotalTime>
  <Words>2062</Words>
  <Application>Microsoft Macintosh PowerPoint</Application>
  <PresentationFormat>On-screen Show (4:3)</PresentationFormat>
  <Paragraphs>306</Paragraphs>
  <Slides>56</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Calibri</vt:lpstr>
      <vt:lpstr>Calibri Light</vt:lpstr>
      <vt:lpstr>Helvetica</vt:lpstr>
      <vt:lpstr>Mangal</vt:lpstr>
      <vt:lpstr>Times New Roman</vt:lpstr>
      <vt:lpstr>Wawati TC Regular</vt:lpstr>
      <vt:lpstr>Wingdings</vt:lpstr>
      <vt:lpstr>Retrospect</vt:lpstr>
      <vt:lpstr> ASSESSING EARLY LITERACY OUTCOMES IN BURKINA FASO AND SENEGAL  Using DHS and PASEC to Combine Access and Quality </vt:lpstr>
      <vt:lpstr>PowerPoint Presentation</vt:lpstr>
      <vt:lpstr>The need for this book?</vt:lpstr>
      <vt:lpstr>Additional focus on West Africa (IBE)</vt:lpstr>
      <vt:lpstr>PowerPoint Presentation</vt:lpstr>
      <vt:lpstr>PowerPoint Presentation</vt:lpstr>
      <vt:lpstr>PowerPoint Presentation</vt:lpstr>
      <vt:lpstr>PowerPoint Presentation</vt:lpstr>
      <vt:lpstr>PowerPoint Presentation</vt:lpstr>
      <vt:lpstr>Geneaology of the work…</vt:lpstr>
      <vt:lpstr>Burkina Faso and Senegal</vt:lpstr>
      <vt:lpstr>In this presentation we report on forthcoming research using more recent data (PASEC 2014) than that used in the IBE chapter. We also report on more countries than just Burkina Faso and Senegal.</vt:lpstr>
      <vt:lpstr>Countries</vt:lpstr>
      <vt:lpstr>PowerPoint Presentation</vt:lpstr>
      <vt:lpstr>Quality</vt:lpstr>
      <vt:lpstr>Access</vt:lpstr>
      <vt:lpstr>Access and Quality</vt:lpstr>
      <vt:lpstr>Access to Learning</vt:lpstr>
      <vt:lpstr>Motivation</vt:lpstr>
      <vt:lpstr>PowerPoint Presentation</vt:lpstr>
      <vt:lpstr>Data</vt:lpstr>
      <vt:lpstr>DHS Data</vt:lpstr>
      <vt:lpstr>PASEC vs SACMEQ</vt:lpstr>
      <vt:lpstr>Method</vt:lpstr>
      <vt:lpstr>Method</vt:lpstr>
      <vt:lpstr>Method</vt:lpstr>
      <vt:lpstr>Method</vt:lpstr>
      <vt:lpstr>Method</vt:lpstr>
      <vt:lpstr>Method</vt:lpstr>
      <vt:lpstr>Results (1): Access</vt:lpstr>
      <vt:lpstr>Results (2): Quality</vt:lpstr>
      <vt:lpstr>Results (3): National </vt:lpstr>
      <vt:lpstr>Results (3): National </vt:lpstr>
      <vt:lpstr>Results (3): National </vt:lpstr>
      <vt:lpstr>Results (3): National </vt:lpstr>
      <vt:lpstr>Results (3): National </vt:lpstr>
      <vt:lpstr>PowerPoint Presentation</vt:lpstr>
      <vt:lpstr>Results (4): SES</vt:lpstr>
      <vt:lpstr>Results (4): SES</vt:lpstr>
      <vt:lpstr>Results (4): SES</vt:lpstr>
      <vt:lpstr>PowerPoint Presentation</vt:lpstr>
      <vt:lpstr>Results (6): SES &amp; Gender</vt:lpstr>
      <vt:lpstr>Take home points</vt:lpstr>
      <vt:lpstr>PowerPoint Presentation</vt:lpstr>
      <vt:lpstr>Thank you</vt:lpstr>
      <vt:lpstr>Numeracy (national)</vt:lpstr>
      <vt:lpstr>Numeracy by SES</vt:lpstr>
      <vt:lpstr>Problem Statement</vt:lpstr>
      <vt:lpstr>Creating “access to numeracy”</vt:lpstr>
      <vt:lpstr>Adjusting PISA SES 40-40-20 categories to correspond with DHS categories</vt:lpstr>
      <vt:lpstr>PowerPoint Presentation</vt:lpstr>
      <vt:lpstr>Sensitivity Analysis &amp; Limitations</vt:lpstr>
      <vt:lpstr>Conceptual overview</vt:lpstr>
      <vt:lpstr>New  PASEC Evaluation Tools: </vt:lpstr>
      <vt:lpstr>PowerPoint Presentation</vt:lpstr>
      <vt:lpstr>PowerPoint Presentation</vt:lpstr>
    </vt:vector>
  </TitlesOfParts>
  <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Cool Cover Page</dc:title>
  <dc:creator>Kezia Lilenstein</dc:creator>
  <cp:lastModifiedBy>Nic Spaull</cp:lastModifiedBy>
  <cp:revision>298</cp:revision>
  <dcterms:created xsi:type="dcterms:W3CDTF">2016-03-01T15:37:01Z</dcterms:created>
  <dcterms:modified xsi:type="dcterms:W3CDTF">2019-04-15T20:12:15Z</dcterms:modified>
</cp:coreProperties>
</file>