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9" r:id="rId2"/>
    <p:sldId id="280" r:id="rId3"/>
    <p:sldId id="274" r:id="rId4"/>
    <p:sldId id="275" r:id="rId5"/>
    <p:sldId id="277" r:id="rId6"/>
    <p:sldId id="276" r:id="rId7"/>
    <p:sldId id="272" r:id="rId8"/>
    <p:sldId id="271" r:id="rId9"/>
    <p:sldId id="257" r:id="rId10"/>
    <p:sldId id="260" r:id="rId11"/>
    <p:sldId id="262" r:id="rId12"/>
    <p:sldId id="265" r:id="rId13"/>
    <p:sldId id="266" r:id="rId14"/>
    <p:sldId id="267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3DE"/>
    <a:srgbClr val="EC454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97"/>
    <p:restoredTop sz="94643"/>
  </p:normalViewPr>
  <p:slideViewPr>
    <p:cSldViewPr snapToGrid="0" snapToObjects="1">
      <p:cViewPr>
        <p:scale>
          <a:sx n="120" d="100"/>
          <a:sy n="120" d="100"/>
        </p:scale>
        <p:origin x="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/nicspaull/Dropbox/Data/PIRLS%202016/Nic%20graphs%20on%20PIRLS%20Lit%202016%20(Feb%202018)/PIRLS-L%202016%20by%20SSES%20(7%20Feb%202018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nicholasspaull:Documents:Dropbox:Journal%20articles:2014%20(Janeli)%20Spaull%202014%20Insurmountable%20learning%20deficits%20paper:Nic:Final:ZIP%20diagrams%20for%20quintiles%20and%20provinces%20(21%20Aug%202014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'% reaching LIB by country'!$E$8</c:f>
              <c:strCache>
                <c:ptCount val="1"/>
                <c:pt idx="0">
                  <c:v>% reaching the Low International Benchmark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plus>
            <c:min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'% reaching LIB by country'!$D$9:$D$21</c:f>
              <c:strCache>
                <c:ptCount val="13"/>
                <c:pt idx="0">
                  <c:v>Finland</c:v>
                </c:pt>
                <c:pt idx="1">
                  <c:v>England</c:v>
                </c:pt>
                <c:pt idx="2">
                  <c:v>United States</c:v>
                </c:pt>
                <c:pt idx="3">
                  <c:v>Canada</c:v>
                </c:pt>
                <c:pt idx="4">
                  <c:v>Australia</c:v>
                </c:pt>
                <c:pt idx="5">
                  <c:v>Chile </c:v>
                </c:pt>
                <c:pt idx="6">
                  <c:v>Trinidad &amp; Tobago</c:v>
                </c:pt>
                <c:pt idx="7">
                  <c:v>Iran</c:v>
                </c:pt>
                <c:pt idx="8">
                  <c:v>Saudi Arabia </c:v>
                </c:pt>
                <c:pt idx="9">
                  <c:v>Oman</c:v>
                </c:pt>
                <c:pt idx="10">
                  <c:v>Morocco</c:v>
                </c:pt>
                <c:pt idx="11">
                  <c:v>Egypt </c:v>
                </c:pt>
                <c:pt idx="12">
                  <c:v>South Africa</c:v>
                </c:pt>
              </c:strCache>
            </c:strRef>
          </c:cat>
          <c:val>
            <c:numRef>
              <c:f>'% reaching LIB by country'!$E$9:$E$21</c:f>
              <c:numCache>
                <c:formatCode>0%</c:formatCode>
                <c:ptCount val="13"/>
                <c:pt idx="0">
                  <c:v>0.98</c:v>
                </c:pt>
                <c:pt idx="1">
                  <c:v>0.97</c:v>
                </c:pt>
                <c:pt idx="2">
                  <c:v>0.96</c:v>
                </c:pt>
                <c:pt idx="3">
                  <c:v>0.96</c:v>
                </c:pt>
                <c:pt idx="4">
                  <c:v>0.94</c:v>
                </c:pt>
                <c:pt idx="5">
                  <c:v>0.87</c:v>
                </c:pt>
                <c:pt idx="6">
                  <c:v>0.8</c:v>
                </c:pt>
                <c:pt idx="7">
                  <c:v>0.65</c:v>
                </c:pt>
                <c:pt idx="8">
                  <c:v>0.63</c:v>
                </c:pt>
                <c:pt idx="9">
                  <c:v>0.59</c:v>
                </c:pt>
                <c:pt idx="10">
                  <c:v>0.36</c:v>
                </c:pt>
                <c:pt idx="11">
                  <c:v>0.31</c:v>
                </c:pt>
                <c:pt idx="12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85673840"/>
        <c:axId val="-1085573040"/>
      </c:barChart>
      <c:catAx>
        <c:axId val="-108567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85573040"/>
        <c:crosses val="autoZero"/>
        <c:auto val="1"/>
        <c:lblAlgn val="ctr"/>
        <c:lblOffset val="100"/>
        <c:noMultiLvlLbl val="0"/>
      </c:catAx>
      <c:valAx>
        <c:axId val="-1085573040"/>
        <c:scaling>
          <c:orientation val="minMax"/>
          <c:max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% reaching the PIRLS 2016 Low International benchmark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8567384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'Flexi SD'!$B$25</c:f>
              <c:strCache>
                <c:ptCount val="1"/>
                <c:pt idx="0">
                  <c:v>Quintile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</c:v>
                  </c:pt>
                  <c:pt idx="6">
                    <c:v>0.499670337410326</c:v>
                  </c:pt>
                </c:numCache>
              </c:numRef>
            </c:plus>
            <c:minus>
              <c:numRef>
                <c:f>'Standard Graph'!$O$15:$U$15</c:f>
                <c:numCache>
                  <c:formatCode>General</c:formatCode>
                  <c:ptCount val="7"/>
                  <c:pt idx="0">
                    <c:v>0.164305283461566</c:v>
                  </c:pt>
                  <c:pt idx="1">
                    <c:v>0.177679353472047</c:v>
                  </c:pt>
                  <c:pt idx="2">
                    <c:v>0.17507781451873</c:v>
                  </c:pt>
                  <c:pt idx="3">
                    <c:v>0.513578967353647</c:v>
                  </c:pt>
                  <c:pt idx="6">
                    <c:v>0.499670337410326</c:v>
                  </c:pt>
                </c:numCache>
              </c:numRef>
            </c:minus>
            <c:spPr>
              <a:ln>
                <a:solidFill>
                  <a:sysClr val="windowText" lastClr="000000"/>
                </a:solidFill>
              </a:ln>
            </c:spPr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SD'!$C$25:$L$25</c:f>
              <c:numCache>
                <c:formatCode>0.00</c:formatCode>
                <c:ptCount val="10"/>
                <c:pt idx="0">
                  <c:v>-1.182718964120783</c:v>
                </c:pt>
                <c:pt idx="1">
                  <c:v>0.812083879421107</c:v>
                </c:pt>
                <c:pt idx="2">
                  <c:v>1.846076017591458</c:v>
                </c:pt>
                <c:pt idx="3">
                  <c:v>0.259201107500647</c:v>
                </c:pt>
                <c:pt idx="6">
                  <c:v>2.326144767441858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BC1-4E35-801A-9FFA655E34B2}"/>
            </c:ext>
          </c:extLst>
        </c:ser>
        <c:ser>
          <c:idx val="1"/>
          <c:order val="1"/>
          <c:tx>
            <c:strRef>
              <c:f>'Flexi SD'!$B$26</c:f>
              <c:strCache>
                <c:ptCount val="1"/>
                <c:pt idx="0">
                  <c:v>Quintile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</c:v>
                  </c:pt>
                  <c:pt idx="1">
                    <c:v>0.175639266309159</c:v>
                  </c:pt>
                  <c:pt idx="2">
                    <c:v>0.170704245696365</c:v>
                  </c:pt>
                  <c:pt idx="3">
                    <c:v>0.481796535352744</c:v>
                  </c:pt>
                  <c:pt idx="6">
                    <c:v>0.418557357688682</c:v>
                  </c:pt>
                </c:numCache>
              </c:numRef>
            </c:plus>
            <c:minus>
              <c:numRef>
                <c:f>'Standard Graph'!$O$16:$U$16</c:f>
                <c:numCache>
                  <c:formatCode>General</c:formatCode>
                  <c:ptCount val="7"/>
                  <c:pt idx="0">
                    <c:v>0.170368570348661</c:v>
                  </c:pt>
                  <c:pt idx="1">
                    <c:v>0.175639266309159</c:v>
                  </c:pt>
                  <c:pt idx="2">
                    <c:v>0.170704245696365</c:v>
                  </c:pt>
                  <c:pt idx="3">
                    <c:v>0.481796535352744</c:v>
                  </c:pt>
                  <c:pt idx="6">
                    <c:v>0.418557357688682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SD'!$C$26:$L$26</c:f>
              <c:numCache>
                <c:formatCode>0.00</c:formatCode>
                <c:ptCount val="10"/>
                <c:pt idx="0">
                  <c:v>0.287695237937526</c:v>
                </c:pt>
                <c:pt idx="1">
                  <c:v>0.834427318266704</c:v>
                </c:pt>
                <c:pt idx="2">
                  <c:v>2.100328914273557</c:v>
                </c:pt>
                <c:pt idx="3">
                  <c:v>0.743842610321006</c:v>
                </c:pt>
                <c:pt idx="6">
                  <c:v>3.655715116279067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BC1-4E35-801A-9FFA655E34B2}"/>
            </c:ext>
          </c:extLst>
        </c:ser>
        <c:ser>
          <c:idx val="2"/>
          <c:order val="2"/>
          <c:tx>
            <c:strRef>
              <c:f>'Flexi SD'!$B$27</c:f>
              <c:strCache>
                <c:ptCount val="1"/>
                <c:pt idx="0">
                  <c:v>Quintile 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0.166675806814175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0.489799570420701</c:v>
                  </c:pt>
                  <c:pt idx="6">
                    <c:v>0.427833344450778</c:v>
                  </c:pt>
                </c:numCache>
              </c:numRef>
            </c:plus>
            <c:minus>
              <c:numRef>
                <c:f>'Standard Graph'!$O$17:$U$17</c:f>
                <c:numCache>
                  <c:formatCode>General</c:formatCode>
                  <c:ptCount val="7"/>
                  <c:pt idx="0">
                    <c:v>0.166675806814175</c:v>
                  </c:pt>
                  <c:pt idx="1">
                    <c:v>0.175703301400185</c:v>
                  </c:pt>
                  <c:pt idx="2">
                    <c:v>0.173198882053062</c:v>
                  </c:pt>
                  <c:pt idx="3">
                    <c:v>0.489799570420701</c:v>
                  </c:pt>
                  <c:pt idx="6">
                    <c:v>0.427833344450778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SD'!$C$27:$L$27</c:f>
              <c:numCache>
                <c:formatCode>0.00</c:formatCode>
                <c:ptCount val="10"/>
                <c:pt idx="0">
                  <c:v>0.106508636023168</c:v>
                </c:pt>
                <c:pt idx="1">
                  <c:v>0.962030211280411</c:v>
                </c:pt>
                <c:pt idx="2">
                  <c:v>2.22097938806862</c:v>
                </c:pt>
                <c:pt idx="3">
                  <c:v>1.369470732143652</c:v>
                </c:pt>
                <c:pt idx="6">
                  <c:v>3.875860465116276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BC1-4E35-801A-9FFA655E34B2}"/>
            </c:ext>
          </c:extLst>
        </c:ser>
        <c:ser>
          <c:idx val="3"/>
          <c:order val="3"/>
          <c:tx>
            <c:strRef>
              <c:f>'Flexi SD'!$B$28</c:f>
              <c:strCache>
                <c:ptCount val="1"/>
                <c:pt idx="0">
                  <c:v>Quintile 4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0.173212699144432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</c:v>
                  </c:pt>
                </c:numCache>
              </c:numRef>
            </c:plus>
            <c:minus>
              <c:numRef>
                <c:f>'Standard Graph'!$O$18:$U$18</c:f>
                <c:numCache>
                  <c:formatCode>General</c:formatCode>
                  <c:ptCount val="7"/>
                  <c:pt idx="0">
                    <c:v>0.173212699144432</c:v>
                  </c:pt>
                  <c:pt idx="1">
                    <c:v>0.17726074023471</c:v>
                  </c:pt>
                  <c:pt idx="2">
                    <c:v>0.176368853543246</c:v>
                  </c:pt>
                  <c:pt idx="3">
                    <c:v>0.551762023855359</c:v>
                  </c:pt>
                  <c:pt idx="6">
                    <c:v>0.453808696133191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SD'!$C$28:$L$28</c:f>
              <c:numCache>
                <c:formatCode>0.00</c:formatCode>
                <c:ptCount val="10"/>
                <c:pt idx="0">
                  <c:v>0.429493448131372</c:v>
                </c:pt>
                <c:pt idx="1">
                  <c:v>1.231200064038208</c:v>
                </c:pt>
                <c:pt idx="2">
                  <c:v>2.5171362347707</c:v>
                </c:pt>
                <c:pt idx="3">
                  <c:v>2.589886152882194</c:v>
                </c:pt>
                <c:pt idx="6">
                  <c:v>4.80960639534884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BC1-4E35-801A-9FFA655E34B2}"/>
            </c:ext>
          </c:extLst>
        </c:ser>
        <c:ser>
          <c:idx val="4"/>
          <c:order val="4"/>
          <c:tx>
            <c:strRef>
              <c:f>'Flexi SD'!$B$29</c:f>
              <c:strCache>
                <c:ptCount val="1"/>
                <c:pt idx="0">
                  <c:v>Quintile 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9"/>
            <c:invertIfNegative val="0"/>
            <c:bubble3D val="0"/>
            <c:spPr>
              <a:pattFill prst="ltHorz">
                <a:fgClr>
                  <a:schemeClr val="accent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C1-4E35-801A-9FFA655E34B2}"/>
              </c:ext>
            </c:extLst>
          </c:dPt>
          <c:errBars>
            <c:errBarType val="both"/>
            <c:errValType val="cust"/>
            <c:noEndCap val="0"/>
            <c:plus>
              <c:numRef>
                <c:f>'Standard Graph'!$O$19:$U$19</c:f>
                <c:numCache>
                  <c:formatCode>General</c:formatCode>
                  <c:ptCount val="7"/>
                  <c:pt idx="0">
                    <c:v>0.196357267543483</c:v>
                  </c:pt>
                  <c:pt idx="1">
                    <c:v>0.204047083336858</c:v>
                  </c:pt>
                  <c:pt idx="2">
                    <c:v>0.186933435660273</c:v>
                  </c:pt>
                  <c:pt idx="3">
                    <c:v>0.614220791094727</c:v>
                  </c:pt>
                  <c:pt idx="6">
                    <c:v>0.531650856113367</c:v>
                  </c:pt>
                </c:numCache>
              </c:numRef>
            </c:plus>
            <c:minus>
              <c:numRef>
                <c:f>'Standard Graph'!#REF!</c:f>
                <c:numCache>
                  <c:formatCode>General</c:formatCode>
                  <c:ptCount val="1"/>
                  <c:pt idx="0">
                    <c:v>1.0</c:v>
                  </c:pt>
                </c:numCache>
              </c:numRef>
            </c:minus>
          </c:errBars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SD'!$C$29:$L$29</c:f>
              <c:numCache>
                <c:formatCode>0.00</c:formatCode>
                <c:ptCount val="10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6">
                  <c:v>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052349376"/>
        <c:axId val="-1119904240"/>
      </c:barChart>
      <c:lineChart>
        <c:grouping val="standard"/>
        <c:varyColors val="0"/>
        <c:ser>
          <c:idx val="5"/>
          <c:order val="5"/>
          <c:tx>
            <c:strRef>
              <c:f>'Flexi SD'!$B$30</c:f>
              <c:strCache>
                <c:ptCount val="1"/>
                <c:pt idx="0">
                  <c:v>Q1-4 Trajectory</c:v>
                </c:pt>
              </c:strCache>
            </c:strRef>
          </c:tx>
          <c:spPr>
            <a:ln>
              <a:solidFill>
                <a:srgbClr val="0070C0"/>
              </a:solidFill>
              <a:prstDash val="sysDash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SD'!$C$30:$L$30</c:f>
              <c:numCache>
                <c:formatCode>0.00</c:formatCode>
                <c:ptCount val="10"/>
                <c:pt idx="0">
                  <c:v>-0.0897554105071793</c:v>
                </c:pt>
                <c:pt idx="1">
                  <c:v>0.536342438918436</c:v>
                </c:pt>
                <c:pt idx="2">
                  <c:v>1.162440288344051</c:v>
                </c:pt>
                <c:pt idx="3">
                  <c:v>1.788538137769665</c:v>
                </c:pt>
                <c:pt idx="4" formatCode="0.0">
                  <c:v>2.414635987195278</c:v>
                </c:pt>
                <c:pt idx="5" formatCode="0.0">
                  <c:v>3.040733836620895</c:v>
                </c:pt>
                <c:pt idx="6">
                  <c:v>3.66683168604651</c:v>
                </c:pt>
                <c:pt idx="7" formatCode="0.0">
                  <c:v>4.292929535472127</c:v>
                </c:pt>
                <c:pt idx="8" formatCode="0.0">
                  <c:v>4.91902738489774</c:v>
                </c:pt>
                <c:pt idx="9" formatCode="0.0">
                  <c:v>5.545125234323355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3BC1-4E35-801A-9FFA655E34B2}"/>
            </c:ext>
          </c:extLst>
        </c:ser>
        <c:ser>
          <c:idx val="6"/>
          <c:order val="6"/>
          <c:tx>
            <c:strRef>
              <c:f>'Flexi SD'!$B$31</c:f>
              <c:strCache>
                <c:ptCount val="1"/>
                <c:pt idx="0">
                  <c:v>Q5 Trajectory</c:v>
                </c:pt>
              </c:strCache>
            </c:strRef>
          </c:tx>
          <c:spPr>
            <a:ln>
              <a:solidFill>
                <a:srgbClr val="FF0000"/>
              </a:solidFill>
              <a:prstDash val="sysDot"/>
            </a:ln>
          </c:spPr>
          <c:marker>
            <c:symbol val="none"/>
          </c:marker>
          <c:cat>
            <c:multiLvlStrRef>
              <c:f>'Flexi SD'!$C$23:$L$24</c:f>
              <c:multiLvlStrCache>
                <c:ptCount val="10"/>
                <c:lvl>
                  <c:pt idx="0">
                    <c:v>Gr3</c:v>
                  </c:pt>
                  <c:pt idx="1">
                    <c:v>Gr4</c:v>
                  </c:pt>
                  <c:pt idx="2">
                    <c:v>Gr5</c:v>
                  </c:pt>
                  <c:pt idx="3">
                    <c:v>Gr6</c:v>
                  </c:pt>
                  <c:pt idx="4">
                    <c:v>Gr7</c:v>
                  </c:pt>
                  <c:pt idx="5">
                    <c:v>Gr8</c:v>
                  </c:pt>
                  <c:pt idx="6">
                    <c:v>Gr9</c:v>
                  </c:pt>
                  <c:pt idx="7">
                    <c:v>Gr10</c:v>
                  </c:pt>
                  <c:pt idx="8">
                    <c:v>Gr11</c:v>
                  </c:pt>
                  <c:pt idx="9">
                    <c:v>Gr12</c:v>
                  </c:pt>
                </c:lvl>
                <c:lvl>
                  <c:pt idx="0">
                    <c:v>(NSES 2007/8/9)</c:v>
                  </c:pt>
                  <c:pt idx="3">
                    <c:v>(SACMEQ 2007)</c:v>
                  </c:pt>
                  <c:pt idx="4">
                    <c:v>Projections</c:v>
                  </c:pt>
                  <c:pt idx="6">
                    <c:v>(TIMSS 2011)</c:v>
                  </c:pt>
                  <c:pt idx="7">
                    <c:v>Projections</c:v>
                  </c:pt>
                </c:lvl>
              </c:multiLvlStrCache>
            </c:multiLvlStrRef>
          </c:cat>
          <c:val>
            <c:numRef>
              <c:f>'Flexi SD'!$C$31:$L$31</c:f>
              <c:numCache>
                <c:formatCode>0.00</c:formatCode>
                <c:ptCount val="10"/>
                <c:pt idx="0">
                  <c:v>3.0</c:v>
                </c:pt>
                <c:pt idx="1">
                  <c:v>4.0</c:v>
                </c:pt>
                <c:pt idx="2">
                  <c:v>5.0</c:v>
                </c:pt>
                <c:pt idx="3">
                  <c:v>6.0</c:v>
                </c:pt>
                <c:pt idx="4" formatCode="0.0">
                  <c:v>7.0</c:v>
                </c:pt>
                <c:pt idx="5" formatCode="0.0">
                  <c:v>8.0</c:v>
                </c:pt>
                <c:pt idx="6">
                  <c:v>9.0</c:v>
                </c:pt>
                <c:pt idx="7" formatCode="0.0">
                  <c:v>10.0</c:v>
                </c:pt>
                <c:pt idx="8" formatCode="0.0">
                  <c:v>11.0</c:v>
                </c:pt>
                <c:pt idx="9" formatCode="0.0">
                  <c:v>12.0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3BC1-4E35-801A-9FFA655E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052349376"/>
        <c:axId val="-1119904240"/>
      </c:lineChart>
      <c:catAx>
        <c:axId val="-10523493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ZA"/>
                  <a:t>Actual grade (and data source)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-1119904240"/>
        <c:crosses val="autoZero"/>
        <c:auto val="1"/>
        <c:lblAlgn val="ctr"/>
        <c:lblOffset val="100"/>
        <c:noMultiLvlLbl val="0"/>
      </c:catAx>
      <c:valAx>
        <c:axId val="-1119904240"/>
        <c:scaling>
          <c:orientation val="minMax"/>
          <c:min val="0.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ZA"/>
                  <a:t>Effective grade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-1052349376"/>
        <c:crosses val="autoZero"/>
        <c:crossBetween val="between"/>
        <c:majorUnit val="1.0"/>
      </c:valAx>
    </c:plotArea>
    <c:legend>
      <c:legendPos val="r"/>
      <c:layout/>
      <c:overlay val="0"/>
      <c:spPr>
        <a:ln>
          <a:solidFill>
            <a:schemeClr val="bg1">
              <a:lumMod val="85000"/>
            </a:schemeClr>
          </a:solidFill>
        </a:ln>
      </c:sp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70795-25A5-524E-BAEE-F46CB57601ED}" type="datetimeFigureOut">
              <a:rPr lang="en-US" smtClean="0"/>
              <a:t>5/19/19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55044-4932-0141-867E-035D1EF0D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07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</a:t>
            </a:r>
            <a:r>
              <a:rPr lang="en-US" baseline="0" dirty="0"/>
              <a:t> words in 60s = 1,5s/word</a:t>
            </a:r>
          </a:p>
          <a:p>
            <a:r>
              <a:rPr lang="en-US" baseline="0" dirty="0"/>
              <a:t>130 words in 60s = 0,46s/word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B9D7A-377F-8E43-BD29-02F2631BF1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86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0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8636000" y="6302375"/>
            <a:ext cx="258763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87363" y="1016000"/>
            <a:ext cx="481012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id-ID" sz="1013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106807" y="2277376"/>
            <a:ext cx="2978944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8411" y="625852"/>
            <a:ext cx="817892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kern="0" spc="113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7936" y="415428"/>
            <a:ext cx="817892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750" kern="0" spc="15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8604250" y="6257925"/>
            <a:ext cx="322263" cy="388938"/>
          </a:xfrm>
        </p:spPr>
        <p:txBody>
          <a:bodyPr lIns="0" tIns="0" rIns="0" bIns="0"/>
          <a:lstStyle>
            <a:lvl1pPr algn="ctr">
              <a:defRPr sz="700" smtClean="0">
                <a:solidFill>
                  <a:srgbClr val="7F7F7F"/>
                </a:solidFill>
                <a:latin typeface="Roboto Light" charset="0"/>
              </a:defRPr>
            </a:lvl1pPr>
          </a:lstStyle>
          <a:p>
            <a:pPr>
              <a:defRPr/>
            </a:pPr>
            <a:fld id="{0424DB99-EA82-2842-80B8-4AC2FDFC2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15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AD4C5-0CAA-3245-BF93-00C8EBE87AB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7FD13-1C4E-A149-89AA-CD56C7954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27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Relationship Id="rId3" Type="http://schemas.openxmlformats.org/officeDocument/2006/relationships/image" Target="../media/image8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Relationship Id="rId3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8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nicspaull@gmail.com" TargetMode="External"/><Relationship Id="rId3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93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362700" y="4976019"/>
            <a:ext cx="2673350" cy="1881981"/>
          </a:xfrm>
          <a:prstGeom prst="rect">
            <a:avLst/>
          </a:prstGeom>
          <a:solidFill>
            <a:srgbClr val="E2E3DE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/>
              <a:t>Strategy Workshop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9 May 2019</a:t>
            </a:r>
            <a:br>
              <a:rPr lang="en-US" sz="2700" dirty="0" smtClean="0"/>
            </a:br>
            <a:r>
              <a:rPr lang="en-US" sz="2700" dirty="0" smtClean="0"/>
              <a:t>Nic Spaull</a:t>
            </a:r>
            <a:endParaRPr lang="en-US" sz="27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974086"/>
            <a:ext cx="208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FEMEF</a:t>
            </a:r>
            <a:endParaRPr lang="en-US" sz="5400" b="1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60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5364" cy="6858000"/>
          </a:xfrm>
        </p:spPr>
      </p:pic>
    </p:spTree>
    <p:extLst>
      <p:ext uri="{BB962C8B-B14F-4D97-AF65-F5344CB8AC3E}">
        <p14:creationId xmlns:p14="http://schemas.microsoft.com/office/powerpoint/2010/main" val="97225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555" y="3842310"/>
            <a:ext cx="4065623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solidFill>
                  <a:srgbClr val="FFED00"/>
                </a:solidFill>
              </a:rPr>
              <a:t>78%</a:t>
            </a:r>
            <a:endParaRPr lang="en-US" sz="9600" b="1" dirty="0">
              <a:solidFill>
                <a:srgbClr val="FFED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15064" y="3842310"/>
            <a:ext cx="3770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of Grade 4 children in South Africa </a:t>
            </a:r>
            <a:r>
              <a:rPr lang="en-US" sz="2400" u="sng" dirty="0" smtClean="0">
                <a:solidFill>
                  <a:schemeClr val="accent4">
                    <a:lumMod val="75000"/>
                  </a:schemeClr>
                </a:solidFill>
              </a:rPr>
              <a:t>can not read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for meaning in any language (PIRLS-L 2016)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t="1289" r="18728" b="1289"/>
          <a:stretch/>
        </p:blipFill>
        <p:spPr>
          <a:xfrm>
            <a:off x="4680408" y="678604"/>
            <a:ext cx="4463592" cy="3020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7" y="678604"/>
            <a:ext cx="4700269" cy="30204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15064" y="5411970"/>
            <a:ext cx="3770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rgbClr val="7030A0"/>
                </a:solidFill>
              </a:rPr>
              <a:t>of Grade 5 children in South Africa </a:t>
            </a:r>
            <a:r>
              <a:rPr lang="en-US" sz="2400" u="sng" dirty="0" smtClean="0">
                <a:solidFill>
                  <a:srgbClr val="7030A0"/>
                </a:solidFill>
              </a:rPr>
              <a:t>can not add and subtract whole numbers</a:t>
            </a:r>
            <a:r>
              <a:rPr lang="en-US" sz="2400" dirty="0" smtClean="0">
                <a:solidFill>
                  <a:srgbClr val="7030A0"/>
                </a:solidFill>
              </a:rPr>
              <a:t>.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15554" y="5349352"/>
            <a:ext cx="40656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smtClean="0">
                <a:solidFill>
                  <a:srgbClr val="7030A0"/>
                </a:solidFill>
              </a:rPr>
              <a:t>61%</a:t>
            </a:r>
            <a:endParaRPr lang="en-US" sz="9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41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750" y="441326"/>
            <a:ext cx="7886700" cy="87788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 SA: </a:t>
            </a:r>
            <a:r>
              <a:rPr lang="en-US" dirty="0" smtClean="0"/>
              <a:t>22% of Gr4 kids can read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In </a:t>
            </a:r>
            <a:r>
              <a:rPr lang="en-US" b="1" dirty="0" smtClean="0"/>
              <a:t>US: </a:t>
            </a:r>
            <a:r>
              <a:rPr lang="en-US" dirty="0" smtClean="0"/>
              <a:t>96% </a:t>
            </a:r>
            <a:r>
              <a:rPr lang="en-US" dirty="0"/>
              <a:t>of Gr4 kids can </a:t>
            </a:r>
            <a:r>
              <a:rPr lang="en-US" dirty="0" smtClean="0"/>
              <a:t>read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471488" y="1543050"/>
          <a:ext cx="788670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28494" y="6488668"/>
            <a:ext cx="1791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Mullis et al. 2017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5622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6-09-22 at 7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6"/>
            <a:ext cx="9144000" cy="61962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2728" y="6410226"/>
            <a:ext cx="250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NEEDU Grade 5 Rural 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1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85900" y="1063228"/>
            <a:ext cx="6172200" cy="5369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300" b="1" dirty="0">
              <a:latin typeface="Calibri"/>
              <a:cs typeface="Calibri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59431" y="518167"/>
            <a:ext cx="7886700" cy="10025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Illustration of non-readers reading speed </a:t>
            </a:r>
            <a:r>
              <a:rPr 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(NEEDU 2013)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40665" y="2306494"/>
            <a:ext cx="5822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Many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8962" y="2300746"/>
            <a:ext cx="5563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09926" y="2300746"/>
            <a:ext cx="4401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4139" y="2308858"/>
            <a:ext cx="7595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Leopard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1866" y="2308858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4759" y="2311222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6187" y="2313346"/>
            <a:ext cx="77976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creature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2759" y="2300746"/>
            <a:ext cx="4972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with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47515" y="2304130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58347" y="2300746"/>
            <a:ext cx="6030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spots.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0665" y="2689681"/>
            <a:ext cx="4780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09125" y="2683933"/>
            <a:ext cx="465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day,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9719" y="2683933"/>
            <a:ext cx="3626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83932" y="2692045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35886" y="2696533"/>
            <a:ext cx="7403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relaxing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4553" y="2694409"/>
            <a:ext cx="3161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35980" y="2696533"/>
            <a:ext cx="4203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9568" y="2696533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shade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02309" y="2696533"/>
            <a:ext cx="3289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57554" y="2699050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6157" y="2694409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thorn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80000" y="3012204"/>
            <a:ext cx="4741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tree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9408" y="3012204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35342" y="3012204"/>
            <a:ext cx="5825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Zebra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75291" y="3012204"/>
            <a:ext cx="6805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walked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33969" y="3012204"/>
            <a:ext cx="5257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past.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33726" y="3774429"/>
            <a:ext cx="5822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Many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62022" y="3768681"/>
            <a:ext cx="5563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years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02986" y="3768681"/>
            <a:ext cx="4401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ago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197200" y="3776793"/>
            <a:ext cx="7595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Leopard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14926" y="3776793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327819" y="3779157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49248" y="3781282"/>
            <a:ext cx="77976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creature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85819" y="3768681"/>
            <a:ext cx="4972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with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40575" y="3772065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51407" y="3768681"/>
            <a:ext cx="6030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spots.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633725" y="4157616"/>
            <a:ext cx="4780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One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202186" y="4151868"/>
            <a:ext cx="465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day,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882779" y="4151868"/>
            <a:ext cx="3626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76992" y="4159980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728946" y="4164469"/>
            <a:ext cx="7403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relaxing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07613" y="4162344"/>
            <a:ext cx="3161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29041" y="4164469"/>
            <a:ext cx="4203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02628" y="4164469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shade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595369" y="4164469"/>
            <a:ext cx="3289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50615" y="4166986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179218" y="4162344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thorn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73060" y="4480139"/>
            <a:ext cx="4741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tree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352468" y="4480139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when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928402" y="4480139"/>
            <a:ext cx="5825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Zebra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468351" y="4480139"/>
            <a:ext cx="6805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walked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127029" y="4480139"/>
            <a:ext cx="5257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past.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1633725" y="3575384"/>
            <a:ext cx="5775151" cy="2506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1924863" y="5935341"/>
            <a:ext cx="5729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070724" y="2344560"/>
            <a:ext cx="125494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Recommended rate at Gr5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127919" y="3765190"/>
            <a:ext cx="1141192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40% of SA rural Gr5 learners  (&lt;40WCPM) WCPM</a:t>
            </a:r>
          </a:p>
        </p:txBody>
      </p:sp>
    </p:spTree>
    <p:extLst>
      <p:ext uri="{BB962C8B-B14F-4D97-AF65-F5344CB8AC3E}">
        <p14:creationId xmlns:p14="http://schemas.microsoft.com/office/powerpoint/2010/main" val="210909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3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8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7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2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1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5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644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3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78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2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87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6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5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10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19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46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9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64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796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946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096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24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39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1546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1846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199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14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2296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2446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59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2746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89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3046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3196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3346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3496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364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3796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03675" y="6257743"/>
            <a:ext cx="323309" cy="389083"/>
          </a:xfrm>
          <a:prstGeom prst="rect">
            <a:avLst/>
          </a:prstGeom>
        </p:spPr>
        <p:txBody>
          <a:bodyPr/>
          <a:lstStyle/>
          <a:p>
            <a:fld id="{502AA32E-850A-4F3A-9344-4AB458E1939A}" type="slidenum">
              <a:rPr lang="en-AU" smtClean="0"/>
              <a:pPr/>
              <a:t>7</a:t>
            </a:fld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411929" y="1301808"/>
            <a:ext cx="26789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Insurmountable learning deficits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929" y="1113571"/>
            <a:ext cx="143821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New Solutions for a New Future</a:t>
            </a:r>
          </a:p>
        </p:txBody>
      </p:sp>
      <p:graphicFrame>
        <p:nvGraphicFramePr>
          <p:cNvPr id="12" name="Chart 11"/>
          <p:cNvGraphicFramePr/>
          <p:nvPr>
            <p:extLst/>
          </p:nvPr>
        </p:nvGraphicFramePr>
        <p:xfrm>
          <a:off x="411929" y="2415325"/>
          <a:ext cx="8347060" cy="4231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11929" y="1702517"/>
            <a:ext cx="626506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900" dirty="0"/>
              <a:t>Figure 10b: South African mathematics learning trajectories by national socioeconomic quintiles using a variable standard deviation for a year of learning (0.28 in grade 3 to 0.2 in grade 8 with interpolated values for in-between grades (Based on NSES 2007/8/9 for grades 3/4/5, SACMEQ 2007 for grade 6 and TIMSS 2011 for grade 9, including 95% confidence interval</a:t>
            </a:r>
            <a:r>
              <a:rPr lang="en-US" sz="900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42850" y="6620971"/>
            <a:ext cx="12682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(Spaull &amp; </a:t>
            </a:r>
            <a:r>
              <a:rPr lang="en-US" sz="900" dirty="0" err="1"/>
              <a:t>Kotze</a:t>
            </a:r>
            <a:r>
              <a:rPr lang="en-US" sz="900" dirty="0"/>
              <a:t>, 2015)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1929" y="321857"/>
            <a:ext cx="84409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effectLst/>
                <a:latin typeface="Helvetica" charset="0"/>
                <a:ea typeface="Helvetica" charset="0"/>
                <a:cs typeface="Helvetica" charset="0"/>
              </a:rPr>
              <a:t>The problem starts early and is never overcome</a:t>
            </a:r>
            <a:endParaRPr lang="en-US" sz="2800" b="1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53105"/>
            <a:ext cx="4629150" cy="132864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43451" y="1514475"/>
            <a:ext cx="4400550" cy="1661993"/>
          </a:xfrm>
          <a:prstGeom prst="rect">
            <a:avLst/>
          </a:prstGeom>
          <a:solidFill>
            <a:srgbClr val="E2E3D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55% </a:t>
            </a:r>
            <a:r>
              <a:rPr lang="en-US" sz="2800" dirty="0" smtClean="0"/>
              <a:t>of Gr5 learners in no-fee schools (80% schools) cannot answer this question. </a:t>
            </a:r>
          </a:p>
          <a:p>
            <a:pPr algn="ctr"/>
            <a:r>
              <a:rPr lang="en-US" dirty="0" smtClean="0"/>
              <a:t>(NSES 2009)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528889" y="1828800"/>
            <a:ext cx="2386011" cy="3200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00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category"/>
        </p:bldSub>
      </p:bldGraphic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 rot="16200000">
            <a:off x="-1455647" y="1455649"/>
            <a:ext cx="6899096" cy="398779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87801" y="800100"/>
            <a:ext cx="5156199" cy="5270500"/>
          </a:xfrm>
          <a:prstGeom prst="rect">
            <a:avLst/>
          </a:prstGeom>
          <a:solidFill>
            <a:srgbClr val="E2E3DE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EC4542"/>
                </a:solidFill>
              </a:rPr>
              <a:t>(1) </a:t>
            </a:r>
            <a:r>
              <a:rPr lang="en-US" sz="3200" b="1" dirty="0" smtClean="0"/>
              <a:t>How </a:t>
            </a:r>
            <a:r>
              <a:rPr lang="en-US" sz="3200" b="1" dirty="0"/>
              <a:t>should we frame our mission and </a:t>
            </a:r>
            <a:r>
              <a:rPr lang="en-US" sz="3200" b="1" dirty="0" smtClean="0"/>
              <a:t>goals?</a:t>
            </a:r>
          </a:p>
          <a:p>
            <a:r>
              <a:rPr lang="en-US" sz="3600" b="1" dirty="0">
                <a:solidFill>
                  <a:srgbClr val="EC4542"/>
                </a:solidFill>
                <a:sym typeface="Wingdings"/>
              </a:rPr>
              <a:t>	</a:t>
            </a:r>
            <a:r>
              <a:rPr lang="en-US" sz="2400" b="1" dirty="0" smtClean="0">
                <a:solidFill>
                  <a:srgbClr val="EC4542"/>
                </a:solidFill>
                <a:sym typeface="Wingdings"/>
              </a:rPr>
              <a:t></a:t>
            </a:r>
            <a:r>
              <a:rPr lang="en-US" sz="2400" b="1" dirty="0" smtClean="0">
                <a:solidFill>
                  <a:srgbClr val="EC4542"/>
                </a:solidFill>
              </a:rPr>
              <a:t>SMART Goals</a:t>
            </a:r>
          </a:p>
          <a:p>
            <a:endParaRPr lang="en-US" sz="2000" b="1" dirty="0">
              <a:solidFill>
                <a:srgbClr val="EC4542"/>
              </a:solidFill>
            </a:endParaRPr>
          </a:p>
          <a:p>
            <a:r>
              <a:rPr lang="en-US" sz="4000" b="1" dirty="0" smtClean="0">
                <a:solidFill>
                  <a:srgbClr val="EC4542"/>
                </a:solidFill>
              </a:rPr>
              <a:t>(2) </a:t>
            </a:r>
            <a:r>
              <a:rPr lang="en-US" sz="3200" b="1" dirty="0" smtClean="0"/>
              <a:t>What </a:t>
            </a:r>
            <a:r>
              <a:rPr lang="en-US" sz="3200" b="1" dirty="0"/>
              <a:t>will guide us in selecting which projects to fund </a:t>
            </a:r>
            <a:r>
              <a:rPr lang="en-US" sz="3200" b="1" dirty="0" smtClean="0"/>
              <a:t>&amp; on </a:t>
            </a:r>
            <a:r>
              <a:rPr lang="en-US" sz="3200" b="1" dirty="0"/>
              <a:t>what basis? </a:t>
            </a:r>
          </a:p>
          <a:p>
            <a:r>
              <a:rPr lang="en-US" sz="3600" b="1" dirty="0" smtClean="0">
                <a:solidFill>
                  <a:srgbClr val="EC4542"/>
                </a:solidFill>
                <a:sym typeface="Wingdings"/>
              </a:rPr>
              <a:t>	</a:t>
            </a:r>
            <a:r>
              <a:rPr lang="en-US" sz="2400" b="1" dirty="0" smtClean="0">
                <a:solidFill>
                  <a:srgbClr val="EC4542"/>
                </a:solidFill>
                <a:sym typeface="Wingdings"/>
              </a:rPr>
              <a:t> </a:t>
            </a:r>
            <a:r>
              <a:rPr lang="en-US" sz="2400" b="1" dirty="0">
                <a:solidFill>
                  <a:srgbClr val="EC4542"/>
                </a:solidFill>
              </a:rPr>
              <a:t>6 Principles for wise social </a:t>
            </a:r>
            <a:r>
              <a:rPr lang="en-US" sz="2400" b="1" dirty="0" smtClean="0">
                <a:solidFill>
                  <a:srgbClr val="EC4542"/>
                </a:solidFill>
              </a:rPr>
              <a:t>	investing</a:t>
            </a:r>
            <a:endParaRPr lang="en-US" sz="2400" b="1" dirty="0">
              <a:solidFill>
                <a:srgbClr val="EC4542"/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549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28650" y="1844521"/>
            <a:ext cx="3334814" cy="3369798"/>
            <a:chOff x="3048000" y="1905000"/>
            <a:chExt cx="3074020" cy="30740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0" y="1905000"/>
              <a:ext cx="3074020" cy="3074020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4029559" y="2789695"/>
              <a:ext cx="1084881" cy="12115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543198" y="3052366"/>
            <a:ext cx="1505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SMART</a:t>
            </a:r>
          </a:p>
          <a:p>
            <a:r>
              <a:rPr lang="en-US" sz="2800" b="1" dirty="0" smtClean="0">
                <a:latin typeface="Helvetica" charset="0"/>
                <a:ea typeface="Helvetica" charset="0"/>
                <a:cs typeface="Helvetica" charset="0"/>
              </a:rPr>
              <a:t>GOALS</a:t>
            </a:r>
            <a:endParaRPr lang="en-US" sz="2800" b="1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315" t="8967" r="5207" b="5292"/>
          <a:stretch/>
        </p:blipFill>
        <p:spPr>
          <a:xfrm>
            <a:off x="4262194" y="457199"/>
            <a:ext cx="4694415" cy="588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2750" y="1968499"/>
            <a:ext cx="2546350" cy="2471119"/>
            <a:chOff x="628650" y="1844521"/>
            <a:chExt cx="3334814" cy="3369798"/>
          </a:xfrm>
        </p:grpSpPr>
        <p:grpSp>
          <p:nvGrpSpPr>
            <p:cNvPr id="7" name="Group 6"/>
            <p:cNvGrpSpPr/>
            <p:nvPr/>
          </p:nvGrpSpPr>
          <p:grpSpPr>
            <a:xfrm>
              <a:off x="628650" y="1844521"/>
              <a:ext cx="3334814" cy="3369798"/>
              <a:chOff x="3048000" y="1905000"/>
              <a:chExt cx="3074020" cy="307402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48000" y="1905000"/>
                <a:ext cx="3074020" cy="3074020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4029559" y="2789695"/>
                <a:ext cx="1084881" cy="12115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543199" y="3052366"/>
              <a:ext cx="1505717" cy="965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Helvetica" charset="0"/>
                  <a:ea typeface="Helvetica" charset="0"/>
                  <a:cs typeface="Helvetica" charset="0"/>
                </a:rPr>
                <a:t>SMART</a:t>
              </a:r>
            </a:p>
            <a:p>
              <a:r>
                <a:rPr lang="en-US" sz="2000" b="1" dirty="0" smtClean="0">
                  <a:latin typeface="Helvetica" charset="0"/>
                  <a:ea typeface="Helvetica" charset="0"/>
                  <a:cs typeface="Helvetica" charset="0"/>
                </a:rPr>
                <a:t>GOALS</a:t>
              </a:r>
              <a:endParaRPr lang="en-US" sz="20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53486" y="1574801"/>
            <a:ext cx="3757114" cy="1879600"/>
          </a:xfrm>
          <a:solidFill>
            <a:schemeClr val="bg1">
              <a:lumMod val="95000"/>
            </a:schemeClr>
          </a:solidFill>
        </p:spPr>
        <p:txBody>
          <a:bodyPr anchor="t">
            <a:normAutofit fontScale="90000"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Option A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200" b="1" u="sng" dirty="0" smtClean="0"/>
              <a:t>Opportunity: </a:t>
            </a:r>
            <a:br>
              <a:rPr lang="en-US" sz="2200" b="1" u="sng" dirty="0" smtClean="0"/>
            </a:br>
            <a:r>
              <a:rPr lang="en-US" sz="2200" b="1" dirty="0" smtClean="0"/>
              <a:t>Building </a:t>
            </a:r>
            <a:r>
              <a:rPr lang="en-US" sz="2200" b="1" dirty="0"/>
              <a:t>opportunities and expanding horizons for young </a:t>
            </a:r>
            <a:r>
              <a:rPr lang="en-US" sz="2200" b="1" dirty="0" smtClean="0"/>
              <a:t>people. </a:t>
            </a:r>
            <a:r>
              <a:rPr lang="en-US" sz="2200" b="1" dirty="0"/>
              <a:t/>
            </a:r>
            <a:br>
              <a:rPr lang="en-US" sz="2200" b="1" dirty="0"/>
            </a:br>
            <a:r>
              <a:rPr lang="en-US" sz="2200" b="1" dirty="0" smtClean="0"/>
              <a:t> </a:t>
            </a:r>
            <a:r>
              <a:rPr lang="en-US" sz="2400" b="1" smtClean="0"/>
              <a:t/>
            </a:r>
            <a:br>
              <a:rPr lang="en-US" sz="2400" b="1" smtClean="0"/>
            </a:br>
            <a:endParaRPr lang="en-US" sz="18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315" t="16004" r="52660" b="5292"/>
          <a:stretch/>
        </p:blipFill>
        <p:spPr>
          <a:xfrm>
            <a:off x="3327400" y="1479882"/>
            <a:ext cx="1526086" cy="378418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853486" y="3371973"/>
            <a:ext cx="3757114" cy="17144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Option B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200" b="1" u="sng" dirty="0" smtClean="0"/>
              <a:t>Employment &amp; Earnings: 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n-US" sz="2200" b="1" dirty="0" smtClean="0"/>
              <a:t>Before 2025, create 10,000 new jobs for 18-30 year olds that last for more than 2 years and pay R7,000 or more per month.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51348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457200"/>
            <a:ext cx="8515350" cy="5579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315" t="16004" r="52660" b="5292"/>
          <a:stretch/>
        </p:blipFill>
        <p:spPr>
          <a:xfrm>
            <a:off x="314325" y="1354871"/>
            <a:ext cx="1526086" cy="37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8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42708" y="2056147"/>
            <a:ext cx="4301291" cy="3626183"/>
          </a:xfrm>
          <a:solidFill>
            <a:schemeClr val="bg1">
              <a:lumMod val="95000"/>
            </a:schemeClr>
          </a:solidFill>
        </p:spPr>
        <p:txBody>
          <a:bodyPr anchor="t">
            <a:normAutofit fontScale="90000"/>
          </a:bodyPr>
          <a:lstStyle/>
          <a:p>
            <a:pPr algn="ctr"/>
            <a:r>
              <a:rPr lang="en-US" sz="3600" dirty="0" smtClean="0"/>
              <a:t>GOAL: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“</a:t>
            </a:r>
            <a:r>
              <a:rPr lang="en-US" sz="2000" b="1" dirty="0" smtClean="0"/>
              <a:t>By </a:t>
            </a:r>
            <a:r>
              <a:rPr lang="en-US" sz="2000" b="1" dirty="0"/>
              <a:t>2030, all children reading-for-meaning and calculating-with-confidence by age </a:t>
            </a:r>
            <a:r>
              <a:rPr lang="en-US" sz="2000" b="1" dirty="0" smtClean="0"/>
              <a:t>9.”</a:t>
            </a:r>
            <a:br>
              <a:rPr lang="en-US" sz="2000" b="1" dirty="0" smtClean="0"/>
            </a:br>
            <a:r>
              <a:rPr lang="en-US" sz="1800" b="1" i="1" dirty="0"/>
              <a:t/>
            </a:r>
            <a:br>
              <a:rPr lang="en-US" sz="1800" b="1" i="1" dirty="0"/>
            </a:br>
            <a:r>
              <a:rPr lang="en-US" sz="1800" i="1" dirty="0"/>
              <a:t>(1) Ensure every child has the books and resources they need to learn to read for meaning and calculate with </a:t>
            </a:r>
            <a:r>
              <a:rPr lang="en-US" sz="1800" i="1" dirty="0" smtClean="0"/>
              <a:t>confidence.</a:t>
            </a:r>
            <a:br>
              <a:rPr lang="en-US" sz="1800" i="1" dirty="0" smtClean="0"/>
            </a:b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/>
              <a:t>(2) Ensure every Grade R-3 child has a motivated teacher that knows how teach reading and mathematics</a:t>
            </a:r>
            <a:r>
              <a:rPr lang="en-US" sz="1800" i="1" dirty="0" smtClean="0"/>
              <a:t>.</a:t>
            </a:r>
            <a:r>
              <a:rPr lang="en-US" sz="2000" dirty="0" smtClean="0"/>
              <a:t>”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6315" t="16004" r="52660" b="5292"/>
          <a:stretch/>
        </p:blipFill>
        <p:spPr>
          <a:xfrm>
            <a:off x="3316623" y="1961229"/>
            <a:ext cx="1526086" cy="37841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2" r="15435"/>
          <a:stretch/>
        </p:blipFill>
        <p:spPr>
          <a:xfrm>
            <a:off x="-9734" y="2278681"/>
            <a:ext cx="3369764" cy="318111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58775" y="327118"/>
            <a:ext cx="1492250" cy="1524964"/>
            <a:chOff x="780638" y="1871553"/>
            <a:chExt cx="3002611" cy="3369798"/>
          </a:xfrm>
        </p:grpSpPr>
        <p:grpSp>
          <p:nvGrpSpPr>
            <p:cNvPr id="13" name="Group 12"/>
            <p:cNvGrpSpPr/>
            <p:nvPr/>
          </p:nvGrpSpPr>
          <p:grpSpPr>
            <a:xfrm>
              <a:off x="780638" y="1871553"/>
              <a:ext cx="3002611" cy="3369798"/>
              <a:chOff x="3188101" y="1929659"/>
              <a:chExt cx="2767796" cy="3074020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88101" y="1929659"/>
                <a:ext cx="2767796" cy="3074020"/>
              </a:xfrm>
              <a:prstGeom prst="rect">
                <a:avLst/>
              </a:prstGeom>
            </p:spPr>
          </p:pic>
          <p:sp>
            <p:nvSpPr>
              <p:cNvPr id="16" name="Oval 15"/>
              <p:cNvSpPr/>
              <p:nvPr/>
            </p:nvSpPr>
            <p:spPr>
              <a:xfrm>
                <a:off x="4029559" y="2789695"/>
                <a:ext cx="1084881" cy="12115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529084" y="3122352"/>
              <a:ext cx="1505716" cy="1020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Helvetica" charset="0"/>
                  <a:ea typeface="Helvetica" charset="0"/>
                  <a:cs typeface="Helvetica" charset="0"/>
                </a:rPr>
                <a:t>SMART</a:t>
              </a:r>
            </a:p>
            <a:p>
              <a:r>
                <a:rPr lang="en-US" sz="1200" b="1" dirty="0" smtClean="0">
                  <a:latin typeface="Helvetica" charset="0"/>
                  <a:ea typeface="Helvetica" charset="0"/>
                  <a:cs typeface="Helvetica" charset="0"/>
                </a:rPr>
                <a:t>GOALS</a:t>
              </a:r>
              <a:endParaRPr lang="en-US" sz="12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002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2750" y="1968499"/>
            <a:ext cx="2546350" cy="2471119"/>
            <a:chOff x="628650" y="1844521"/>
            <a:chExt cx="3334814" cy="3369798"/>
          </a:xfrm>
        </p:grpSpPr>
        <p:grpSp>
          <p:nvGrpSpPr>
            <p:cNvPr id="7" name="Group 6"/>
            <p:cNvGrpSpPr/>
            <p:nvPr/>
          </p:nvGrpSpPr>
          <p:grpSpPr>
            <a:xfrm>
              <a:off x="628650" y="1844521"/>
              <a:ext cx="3334814" cy="3369798"/>
              <a:chOff x="3048000" y="1905000"/>
              <a:chExt cx="3074020" cy="307402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48000" y="1905000"/>
                <a:ext cx="3074020" cy="3074020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4029559" y="2789695"/>
                <a:ext cx="1084881" cy="12115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1543199" y="3052366"/>
              <a:ext cx="1505717" cy="965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Helvetica" charset="0"/>
                  <a:ea typeface="Helvetica" charset="0"/>
                  <a:cs typeface="Helvetica" charset="0"/>
                </a:rPr>
                <a:t>SMART</a:t>
              </a:r>
            </a:p>
            <a:p>
              <a:r>
                <a:rPr lang="en-US" sz="2000" b="1" dirty="0" smtClean="0">
                  <a:latin typeface="Helvetica" charset="0"/>
                  <a:ea typeface="Helvetica" charset="0"/>
                  <a:cs typeface="Helvetica" charset="0"/>
                </a:rPr>
                <a:t>GOALS</a:t>
              </a:r>
              <a:endParaRPr lang="en-US" sz="20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53486" y="1884821"/>
            <a:ext cx="3757114" cy="3626183"/>
          </a:xfrm>
          <a:solidFill>
            <a:schemeClr val="bg1">
              <a:lumMod val="95000"/>
            </a:schemeClr>
          </a:solidFill>
        </p:spPr>
        <p:txBody>
          <a:bodyPr anchor="t">
            <a:normAutofit fontScale="90000"/>
          </a:bodyPr>
          <a:lstStyle/>
          <a:p>
            <a:pPr algn="ctr"/>
            <a:r>
              <a:rPr lang="en-US" sz="3600" dirty="0" smtClean="0"/>
              <a:t>GOAL: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700" b="1" dirty="0"/>
              <a:t/>
            </a:r>
            <a:br>
              <a:rPr lang="en-US" sz="2700" b="1" dirty="0"/>
            </a:br>
            <a:r>
              <a:rPr lang="en-US" sz="2200" b="1" dirty="0"/>
              <a:t>“Ensure that every primary school child that needs spectacles in South Africa gets them by </a:t>
            </a:r>
            <a:r>
              <a:rPr lang="en-US" sz="2200" b="1" dirty="0" smtClean="0"/>
              <a:t>2025.”</a:t>
            </a:r>
            <a:br>
              <a:rPr lang="en-US" sz="2200" b="1" dirty="0" smtClean="0"/>
            </a:br>
            <a:r>
              <a:rPr lang="en-US" sz="2200" b="1" dirty="0"/>
              <a:t> </a:t>
            </a:r>
            <a:br>
              <a:rPr lang="en-US" sz="2200" b="1" dirty="0"/>
            </a:br>
            <a:r>
              <a:rPr lang="en-US" sz="1700" b="1" dirty="0" smtClean="0"/>
              <a:t>(1) Diagnosis</a:t>
            </a:r>
            <a:r>
              <a:rPr lang="en-US" sz="1700" dirty="0" smtClean="0"/>
              <a:t> </a:t>
            </a:r>
            <a:r>
              <a:rPr lang="en-US" sz="1700" dirty="0"/>
              <a:t>- </a:t>
            </a:r>
            <a:r>
              <a:rPr lang="en-US" sz="1700" i="1" dirty="0"/>
              <a:t>who needs glasses</a:t>
            </a:r>
            <a:r>
              <a:rPr lang="en-US" sz="1700" dirty="0"/>
              <a:t>? Every child in South Africa is screened for eyesight difficulties in Grade </a:t>
            </a:r>
            <a:r>
              <a:rPr lang="en-US" sz="1700" dirty="0" smtClean="0"/>
              <a:t>R-1</a:t>
            </a:r>
            <a:br>
              <a:rPr lang="en-US" sz="1700" dirty="0" smtClean="0"/>
            </a:br>
            <a:r>
              <a:rPr lang="en-US" sz="1700" dirty="0"/>
              <a:t/>
            </a:r>
            <a:br>
              <a:rPr lang="en-US" sz="1700" dirty="0"/>
            </a:br>
            <a:r>
              <a:rPr lang="en-US" sz="1700" dirty="0" smtClean="0"/>
              <a:t>(2) </a:t>
            </a:r>
            <a:r>
              <a:rPr lang="en-US" sz="1700" b="1" dirty="0" smtClean="0"/>
              <a:t>Provisioning</a:t>
            </a:r>
            <a:r>
              <a:rPr lang="en-US" sz="1700" dirty="0" smtClean="0"/>
              <a:t> </a:t>
            </a:r>
            <a:r>
              <a:rPr lang="en-US" sz="1700" dirty="0"/>
              <a:t>- </a:t>
            </a:r>
            <a:r>
              <a:rPr lang="en-US" sz="1700" i="1" dirty="0"/>
              <a:t>how do we get glasses to those that need them</a:t>
            </a:r>
            <a:r>
              <a:rPr lang="en-US" sz="1700" dirty="0"/>
              <a:t>? Identify low-cost, scalable methods of procuring and distributing spectacles to children that need them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315" t="16004" r="52660" b="5292"/>
          <a:stretch/>
        </p:blipFill>
        <p:spPr>
          <a:xfrm>
            <a:off x="3327400" y="1789903"/>
            <a:ext cx="1526086" cy="37841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692594"/>
            <a:ext cx="9144000" cy="914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There are many </a:t>
            </a:r>
            <a:r>
              <a:rPr lang="en-US" sz="2000" i="1" dirty="0" smtClean="0">
                <a:solidFill>
                  <a:schemeClr val="bg1"/>
                </a:solidFill>
              </a:rPr>
              <a:t>extremely worthy </a:t>
            </a:r>
            <a:r>
              <a:rPr lang="en-US" sz="2000" dirty="0" smtClean="0">
                <a:solidFill>
                  <a:schemeClr val="bg1"/>
                </a:solidFill>
              </a:rPr>
              <a:t>goals that </a:t>
            </a:r>
            <a:r>
              <a:rPr lang="en-US" sz="2000" u="sng" dirty="0" smtClean="0">
                <a:solidFill>
                  <a:schemeClr val="bg1"/>
                </a:solidFill>
              </a:rPr>
              <a:t>ARE</a:t>
            </a:r>
            <a:r>
              <a:rPr lang="en-US" sz="2000" dirty="0" smtClean="0">
                <a:solidFill>
                  <a:schemeClr val="bg1"/>
                </a:solidFill>
              </a:rPr>
              <a:t> Specific, Measurable, Attainable, Relevant &amp; Time-bound. Why risk going for a vague goal?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762397"/>
            <a:ext cx="3225800" cy="38391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46430"/>
            <a:ext cx="1492250" cy="152496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555269" y="644615"/>
            <a:ext cx="584911" cy="6010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77503" y="714309"/>
            <a:ext cx="74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Helvetica" charset="0"/>
                <a:ea typeface="Helvetica" charset="0"/>
                <a:cs typeface="Helvetica" charset="0"/>
              </a:rPr>
              <a:t>SMART</a:t>
            </a:r>
          </a:p>
          <a:p>
            <a:r>
              <a:rPr lang="en-US" sz="1200" b="1" dirty="0" smtClean="0">
                <a:latin typeface="Helvetica" charset="0"/>
                <a:ea typeface="Helvetica" charset="0"/>
                <a:cs typeface="Helvetica" charset="0"/>
              </a:rPr>
              <a:t>GOALS</a:t>
            </a:r>
            <a:endParaRPr lang="en-US" sz="1200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73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7801" y="393700"/>
            <a:ext cx="4953000" cy="6616700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1550" b="1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Leverage: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The best use of private money is influencing how public money is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spent. Work with government.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 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1550" b="1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Impact at scale</a:t>
            </a:r>
            <a:r>
              <a:rPr lang="en-US" sz="1550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: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There is a moral obligation to provide the largest impact to the largest number of children. Funding 10 kids to go to Hilton 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(R250,000/year)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or 100 kids to go to a Model-C school (R25,000/year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?)</a:t>
            </a:r>
            <a:endParaRPr lang="en-US" sz="1550" dirty="0">
              <a:latin typeface="Helvetica" charset="0"/>
              <a:ea typeface="Helvetica" charset="0"/>
              <a:cs typeface="Helvetica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1550" b="1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Evidence</a:t>
            </a:r>
            <a:r>
              <a:rPr lang="en-US" sz="1550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: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Submit to rigorous evidence about what works locally and internationally. Not all evidence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/ evaluations/experts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are equal. Take a long walk through the graveyard of failed interventions before thinking that “this time it will be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different.”</a:t>
            </a:r>
            <a:endParaRPr lang="en-US" sz="1550" dirty="0">
              <a:latin typeface="Helvetica" charset="0"/>
              <a:ea typeface="Helvetica" charset="0"/>
              <a:cs typeface="Helvetica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1550" b="1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Evaluation</a:t>
            </a:r>
            <a:r>
              <a:rPr lang="en-US" sz="1550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: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Without evaluating what we are doing we have no way of knowing </a:t>
            </a:r>
            <a:r>
              <a:rPr lang="en-US" sz="1550" i="1" dirty="0">
                <a:latin typeface="Helvetica" charset="0"/>
                <a:ea typeface="Helvetica" charset="0"/>
                <a:cs typeface="Helvetica" charset="0"/>
              </a:rPr>
              <a:t>if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it works, and </a:t>
            </a:r>
            <a:r>
              <a:rPr lang="en-US" sz="1550" i="1" dirty="0">
                <a:latin typeface="Helvetica" charset="0"/>
                <a:ea typeface="Helvetica" charset="0"/>
                <a:cs typeface="Helvetica" charset="0"/>
              </a:rPr>
              <a:t>how well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it works (commit 5-10% of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your budget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to rigorous, independent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evaluations).</a:t>
            </a:r>
            <a:endParaRPr lang="en-US" sz="1550" dirty="0">
              <a:latin typeface="Helvetica" charset="0"/>
              <a:ea typeface="Helvetica" charset="0"/>
              <a:cs typeface="Helvetica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1550" b="1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Prevention is better than cure</a:t>
            </a:r>
            <a:r>
              <a:rPr lang="en-US" sz="1550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“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The later in life we attempt to repair early deficits, the costlier the remediation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becomes.” Prevention &gt; Cure</a:t>
            </a:r>
            <a:endParaRPr lang="en-US" sz="1550" dirty="0">
              <a:latin typeface="Helvetica" charset="0"/>
              <a:ea typeface="Helvetica" charset="0"/>
              <a:cs typeface="Helvetica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1550" b="1" u="sng" dirty="0" err="1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Prioritisation</a:t>
            </a:r>
            <a:r>
              <a:rPr lang="en-US" sz="1550" u="sng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: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Do 3 things well rather than 10 things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mediocrely. “What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does FEMEF do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?” “It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does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X”.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Not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“It 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sort of does this, and a little of that, and that, and </a:t>
            </a:r>
            <a:r>
              <a:rPr lang="en-US" sz="1550" dirty="0" smtClean="0">
                <a:latin typeface="Helvetica" charset="0"/>
                <a:ea typeface="Helvetica" charset="0"/>
                <a:cs typeface="Helvetica" charset="0"/>
              </a:rPr>
              <a:t>that.” Ruthless prioritization.</a:t>
            </a:r>
            <a:r>
              <a:rPr lang="en-US" sz="1550" dirty="0">
                <a:latin typeface="Helvetica" charset="0"/>
                <a:ea typeface="Helvetica" charset="0"/>
                <a:cs typeface="Helvetica" charset="0"/>
              </a:rPr>
              <a:t> </a:t>
            </a:r>
          </a:p>
          <a:p>
            <a:pPr marL="514350" indent="-514350" algn="just">
              <a:buFont typeface="+mj-lt"/>
              <a:buAutoNum type="arabicPeriod"/>
            </a:pPr>
            <a:endParaRPr lang="en-US" sz="155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 rot="16200000">
            <a:off x="-1455647" y="1455649"/>
            <a:ext cx="6899096" cy="39877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9055" y="1953110"/>
            <a:ext cx="25814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6 Principles for </a:t>
            </a:r>
          </a:p>
          <a:p>
            <a:r>
              <a:rPr lang="en-US" sz="6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 </a:t>
            </a:r>
            <a:endParaRPr lang="en-US" sz="500" b="1" dirty="0" smtClean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r>
              <a:rPr lang="en-US" sz="2000" b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wise social investing </a:t>
            </a:r>
            <a:endParaRPr lang="en-US" sz="2000" b="1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8632905">
            <a:off x="209073" y="1856000"/>
            <a:ext cx="1225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FEMEF</a:t>
            </a:r>
            <a:endParaRPr lang="en-US" sz="2800" b="1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20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771901" y="1092200"/>
            <a:ext cx="4229100" cy="4366768"/>
          </a:xfrm>
          <a:prstGeom prst="rect">
            <a:avLst/>
          </a:prstGeom>
          <a:solidFill>
            <a:srgbClr val="E2E3DE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EC4542"/>
                </a:solidFill>
              </a:rPr>
              <a:t>Thanks </a:t>
            </a:r>
          </a:p>
          <a:p>
            <a:pPr algn="ctr"/>
            <a:r>
              <a:rPr lang="en-US" sz="2400" b="1" dirty="0" smtClean="0">
                <a:solidFill>
                  <a:srgbClr val="EC4542"/>
                </a:solidFill>
                <a:hlinkClick r:id="rId2"/>
              </a:rPr>
              <a:t>nicspaull@gmail.com</a:t>
            </a:r>
            <a:r>
              <a:rPr lang="en-US" sz="2400" b="1" dirty="0" smtClean="0">
                <a:solidFill>
                  <a:srgbClr val="EC4542"/>
                </a:solidFill>
              </a:rPr>
              <a:t> 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 rot="16200000">
            <a:off x="-1455647" y="1455649"/>
            <a:ext cx="6899096" cy="398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8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418</Words>
  <Application>Microsoft Macintosh PowerPoint</Application>
  <PresentationFormat>On-screen Show (4:3)</PresentationFormat>
  <Paragraphs>112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Abadi MT Condensed Extra Bold</vt:lpstr>
      <vt:lpstr>Calibri</vt:lpstr>
      <vt:lpstr>Calibri Light</vt:lpstr>
      <vt:lpstr>Helvetica</vt:lpstr>
      <vt:lpstr>Roboto Light</vt:lpstr>
      <vt:lpstr>Roboto Medium</vt:lpstr>
      <vt:lpstr>Wingdings</vt:lpstr>
      <vt:lpstr>Arial</vt:lpstr>
      <vt:lpstr>Office Theme</vt:lpstr>
      <vt:lpstr>PowerPoint Presentation</vt:lpstr>
      <vt:lpstr>PowerPoint Presentation</vt:lpstr>
      <vt:lpstr>78%</vt:lpstr>
      <vt:lpstr>In SA: 22% of Gr4 kids can read In US: 96% of Gr4 kids can read</vt:lpstr>
      <vt:lpstr>PowerPoint Presentation</vt:lpstr>
      <vt:lpstr>Illustration of non-readers reading speed (NEEDU 2013)</vt:lpstr>
      <vt:lpstr>PowerPoint Presentation</vt:lpstr>
      <vt:lpstr>PowerPoint Presentation</vt:lpstr>
      <vt:lpstr>PowerPoint Presentation</vt:lpstr>
      <vt:lpstr>Option A Opportunity:  Building opportunities and expanding horizons for young people.    </vt:lpstr>
      <vt:lpstr>PowerPoint Presentation</vt:lpstr>
      <vt:lpstr>GOAL:   “By 2030, all children reading-for-meaning and calculating-with-confidence by age 9.”  (1) Ensure every child has the books and resources they need to learn to read for meaning and calculate with confidence.  (2) Ensure every Grade R-3 child has a motivated teacher that knows how teach reading and mathematics.”</vt:lpstr>
      <vt:lpstr>GOAL:    “Ensure that every primary school child that needs spectacles in South Africa gets them by 2025.”   (1) Diagnosis - who needs glasses? Every child in South Africa is screened for eyesight difficulties in Grade R-1  (2) Provisioning - how do we get glasses to those that need them? Identify low-cost, scalable methods of procuring and distributing spectacles to children that need them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 Spaull</dc:creator>
  <cp:lastModifiedBy>Nic Spaull</cp:lastModifiedBy>
  <cp:revision>23</cp:revision>
  <dcterms:created xsi:type="dcterms:W3CDTF">2019-05-08T19:38:01Z</dcterms:created>
  <dcterms:modified xsi:type="dcterms:W3CDTF">2019-05-19T13:54:32Z</dcterms:modified>
</cp:coreProperties>
</file>