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0"/>
  </p:notesMasterIdLst>
  <p:sldIdLst>
    <p:sldId id="282" r:id="rId2"/>
    <p:sldId id="329" r:id="rId3"/>
    <p:sldId id="332" r:id="rId4"/>
    <p:sldId id="330" r:id="rId5"/>
    <p:sldId id="327" r:id="rId6"/>
    <p:sldId id="340" r:id="rId7"/>
    <p:sldId id="333" r:id="rId8"/>
    <p:sldId id="335" r:id="rId9"/>
    <p:sldId id="336" r:id="rId10"/>
    <p:sldId id="337" r:id="rId11"/>
    <p:sldId id="339" r:id="rId12"/>
    <p:sldId id="328" r:id="rId13"/>
    <p:sldId id="338" r:id="rId14"/>
    <p:sldId id="341" r:id="rId15"/>
    <p:sldId id="342" r:id="rId16"/>
    <p:sldId id="344" r:id="rId17"/>
    <p:sldId id="346" r:id="rId18"/>
    <p:sldId id="284" r:id="rId19"/>
    <p:sldId id="290" r:id="rId20"/>
    <p:sldId id="298" r:id="rId21"/>
    <p:sldId id="302" r:id="rId22"/>
    <p:sldId id="306" r:id="rId23"/>
    <p:sldId id="347" r:id="rId24"/>
    <p:sldId id="348" r:id="rId25"/>
    <p:sldId id="345" r:id="rId26"/>
    <p:sldId id="349" r:id="rId27"/>
    <p:sldId id="319" r:id="rId28"/>
    <p:sldId id="286" r:id="rId29"/>
    <p:sldId id="313" r:id="rId30"/>
    <p:sldId id="312" r:id="rId31"/>
    <p:sldId id="285" r:id="rId32"/>
    <p:sldId id="289" r:id="rId33"/>
    <p:sldId id="295" r:id="rId34"/>
    <p:sldId id="283" r:id="rId35"/>
    <p:sldId id="297" r:id="rId36"/>
    <p:sldId id="296" r:id="rId37"/>
    <p:sldId id="307" r:id="rId38"/>
    <p:sldId id="317" r:id="rId39"/>
    <p:sldId id="291" r:id="rId40"/>
    <p:sldId id="316" r:id="rId41"/>
    <p:sldId id="314" r:id="rId42"/>
    <p:sldId id="318" r:id="rId43"/>
    <p:sldId id="322" r:id="rId44"/>
    <p:sldId id="300" r:id="rId45"/>
    <p:sldId id="292" r:id="rId46"/>
    <p:sldId id="303" r:id="rId47"/>
    <p:sldId id="324" r:id="rId48"/>
    <p:sldId id="325" r:id="rId49"/>
    <p:sldId id="320" r:id="rId50"/>
    <p:sldId id="301" r:id="rId51"/>
    <p:sldId id="304" r:id="rId52"/>
    <p:sldId id="287" r:id="rId53"/>
    <p:sldId id="326" r:id="rId54"/>
    <p:sldId id="308" r:id="rId55"/>
    <p:sldId id="310" r:id="rId56"/>
    <p:sldId id="311" r:id="rId57"/>
    <p:sldId id="321" r:id="rId58"/>
    <p:sldId id="293" r:id="rId5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B00"/>
    <a:srgbClr val="FF0080"/>
    <a:srgbClr val="C40063"/>
    <a:srgbClr val="F04FFF"/>
    <a:srgbClr val="FFD722"/>
    <a:srgbClr val="00FF00"/>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08" autoAdjust="0"/>
    <p:restoredTop sz="93311" autoAdjust="0"/>
  </p:normalViewPr>
  <p:slideViewPr>
    <p:cSldViewPr snapToGrid="0" snapToObjects="1">
      <p:cViewPr>
        <p:scale>
          <a:sx n="110" d="100"/>
          <a:sy n="110" d="100"/>
        </p:scale>
        <p:origin x="504" y="3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heme" Target="theme/theme1.xml"/><Relationship Id="rId64"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notesMaster" Target="notesMasters/notesMaster1.xml"/><Relationship Id="rId61" Type="http://schemas.openxmlformats.org/officeDocument/2006/relationships/presProps" Target="presProps.xml"/><Relationship Id="rId62"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Workbook1" TargetMode="External"/></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Users/nicspaull/Dropbox/Journal%20articles/Gender%20and%20higher-ed/FemaleHEI/Tables/(TABLE)%20HEI%20flows%20by%20gender%20and%20rac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6094423859597"/>
          <c:y val="0.0643013431230278"/>
          <c:w val="0.780356159561468"/>
          <c:h val="0.828204220442608"/>
        </c:manualLayout>
      </c:layout>
      <c:barChart>
        <c:barDir val="col"/>
        <c:grouping val="clustered"/>
        <c:varyColors val="0"/>
        <c:ser>
          <c:idx val="0"/>
          <c:order val="0"/>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Arial" charset="0"/>
                    <a:ea typeface="Arial" charset="0"/>
                    <a:cs typeface="Arial"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Sheet1!$D$4:$D$8</c:f>
              <c:strCache>
                <c:ptCount val="5"/>
                <c:pt idx="0">
                  <c:v>Reaching Matric (2008)</c:v>
                </c:pt>
                <c:pt idx="1">
                  <c:v>Attaining Bachelor Passes</c:v>
                </c:pt>
                <c:pt idx="2">
                  <c:v>Accessing Higher Education</c:v>
                </c:pt>
                <c:pt idx="3">
                  <c:v>Completing any UG Qualification</c:v>
                </c:pt>
                <c:pt idx="4">
                  <c:v>Completing an UG Degree</c:v>
                </c:pt>
              </c:strCache>
            </c:strRef>
          </c:cat>
          <c:val>
            <c:numRef>
              <c:f>Sheet1!$E$4:$E$8</c:f>
              <c:numCache>
                <c:formatCode>0%</c:formatCode>
                <c:ptCount val="5"/>
                <c:pt idx="0">
                  <c:v>0.17</c:v>
                </c:pt>
                <c:pt idx="1">
                  <c:v>0.27</c:v>
                </c:pt>
                <c:pt idx="2">
                  <c:v>0.34</c:v>
                </c:pt>
                <c:pt idx="3">
                  <c:v>0.56</c:v>
                </c:pt>
                <c:pt idx="4">
                  <c:v>0.66</c:v>
                </c:pt>
              </c:numCache>
            </c:numRef>
          </c:val>
        </c:ser>
        <c:dLbls>
          <c:showLegendKey val="0"/>
          <c:showVal val="0"/>
          <c:showCatName val="0"/>
          <c:showSerName val="0"/>
          <c:showPercent val="0"/>
          <c:showBubbleSize val="0"/>
        </c:dLbls>
        <c:gapWidth val="219"/>
        <c:overlap val="-27"/>
        <c:axId val="-1123060448"/>
        <c:axId val="-1089191792"/>
      </c:barChart>
      <c:catAx>
        <c:axId val="-1123060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charset="0"/>
                <a:ea typeface="Arial" charset="0"/>
                <a:cs typeface="Arial" charset="0"/>
              </a:defRPr>
            </a:pPr>
            <a:endParaRPr lang="en-US"/>
          </a:p>
        </c:txPr>
        <c:crossAx val="-1089191792"/>
        <c:crosses val="autoZero"/>
        <c:auto val="1"/>
        <c:lblAlgn val="ctr"/>
        <c:lblOffset val="100"/>
        <c:noMultiLvlLbl val="0"/>
      </c:catAx>
      <c:valAx>
        <c:axId val="-1089191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306044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670229962976"/>
          <c:y val="0.0765957446808511"/>
          <c:w val="0.8382372981523"/>
          <c:h val="0.830843524878539"/>
        </c:manualLayout>
      </c:layout>
      <c:scatterChart>
        <c:scatterStyle val="lineMarker"/>
        <c:varyColors val="0"/>
        <c:ser>
          <c:idx val="0"/>
          <c:order val="0"/>
          <c:tx>
            <c:strRef>
              <c:f>sheet1!$P$17</c:f>
              <c:strCache>
                <c:ptCount val="1"/>
                <c:pt idx="0">
                  <c:v>Male</c:v>
                </c:pt>
              </c:strCache>
            </c:strRef>
          </c:tx>
          <c:spPr>
            <a:ln w="31750" cap="rnd">
              <a:noFill/>
              <a:round/>
            </a:ln>
            <a:effectLst/>
          </c:spPr>
          <c:marker>
            <c:symbol val="circle"/>
            <c:size val="16"/>
            <c:spPr>
              <a:solidFill>
                <a:srgbClr val="00B0F0"/>
              </a:solidFill>
              <a:ln w="9525">
                <a:solidFill>
                  <a:schemeClr val="tx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1"/>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strRef>
              <c:f>sheet1!$O$18:$O$21</c:f>
              <c:strCache>
                <c:ptCount val="4"/>
                <c:pt idx="0">
                  <c:v>Black</c:v>
                </c:pt>
                <c:pt idx="1">
                  <c:v>Coloured</c:v>
                </c:pt>
                <c:pt idx="2">
                  <c:v>Indian</c:v>
                </c:pt>
                <c:pt idx="3">
                  <c:v>White</c:v>
                </c:pt>
              </c:strCache>
            </c:strRef>
          </c:xVal>
          <c:yVal>
            <c:numRef>
              <c:f>sheet1!$P$18:$P$21</c:f>
              <c:numCache>
                <c:formatCode>0%</c:formatCode>
                <c:ptCount val="4"/>
                <c:pt idx="0">
                  <c:v>0.0348029153091395</c:v>
                </c:pt>
                <c:pt idx="1">
                  <c:v>0.0511101543760379</c:v>
                </c:pt>
                <c:pt idx="2">
                  <c:v>0.158131176999102</c:v>
                </c:pt>
                <c:pt idx="3">
                  <c:v>0.226628763165253</c:v>
                </c:pt>
              </c:numCache>
            </c:numRef>
          </c:yVal>
          <c:smooth val="0"/>
        </c:ser>
        <c:ser>
          <c:idx val="1"/>
          <c:order val="1"/>
          <c:tx>
            <c:strRef>
              <c:f>sheet1!$Q$17</c:f>
              <c:strCache>
                <c:ptCount val="1"/>
                <c:pt idx="0">
                  <c:v>Female</c:v>
                </c:pt>
              </c:strCache>
            </c:strRef>
          </c:tx>
          <c:spPr>
            <a:ln w="31750" cap="rnd">
              <a:noFill/>
              <a:round/>
            </a:ln>
            <a:effectLst/>
          </c:spPr>
          <c:marker>
            <c:symbol val="circle"/>
            <c:size val="16"/>
            <c:spPr>
              <a:solidFill>
                <a:srgbClr val="92D050"/>
              </a:solidFill>
              <a:ln w="9525">
                <a:solidFill>
                  <a:schemeClr val="tx1"/>
                </a:solidFill>
              </a:ln>
              <a:effectLst/>
            </c:spPr>
          </c:marker>
          <c:dLbls>
            <c:dLbl>
              <c:idx val="3"/>
              <c:layout>
                <c:manualLayout>
                  <c:x val="-0.0189955782500043"/>
                  <c:y val="-0.0440456967870457"/>
                </c:manualLayout>
              </c:layout>
              <c:dLblPos val="r"/>
              <c:showLegendKey val="0"/>
              <c:showVal val="1"/>
              <c:showCatName val="1"/>
              <c:showSerName val="1"/>
              <c:showPercent val="0"/>
              <c:showBubbleSize val="0"/>
              <c:separator>
</c:separator>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1"/>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strRef>
              <c:f>sheet1!$O$18:$O$21</c:f>
              <c:strCache>
                <c:ptCount val="4"/>
                <c:pt idx="0">
                  <c:v>Black</c:v>
                </c:pt>
                <c:pt idx="1">
                  <c:v>Coloured</c:v>
                </c:pt>
                <c:pt idx="2">
                  <c:v>Indian</c:v>
                </c:pt>
                <c:pt idx="3">
                  <c:v>White</c:v>
                </c:pt>
              </c:strCache>
            </c:strRef>
          </c:xVal>
          <c:yVal>
            <c:numRef>
              <c:f>sheet1!$Q$18:$Q$21</c:f>
              <c:numCache>
                <c:formatCode>0%</c:formatCode>
                <c:ptCount val="4"/>
                <c:pt idx="0">
                  <c:v>0.0496196320979367</c:v>
                </c:pt>
                <c:pt idx="1">
                  <c:v>0.0841915085817525</c:v>
                </c:pt>
                <c:pt idx="2">
                  <c:v>0.258526997340733</c:v>
                </c:pt>
                <c:pt idx="3">
                  <c:v>0.329611738971928</c:v>
                </c:pt>
              </c:numCache>
            </c:numRef>
          </c:yVal>
          <c:smooth val="0"/>
        </c:ser>
        <c:dLbls>
          <c:showLegendKey val="0"/>
          <c:showVal val="0"/>
          <c:showCatName val="0"/>
          <c:showSerName val="0"/>
          <c:showPercent val="0"/>
          <c:showBubbleSize val="0"/>
        </c:dLbls>
        <c:axId val="-1083906816"/>
        <c:axId val="-1054694368"/>
      </c:scatterChart>
      <c:valAx>
        <c:axId val="-1083906816"/>
        <c:scaling>
          <c:orientation val="minMax"/>
        </c:scaling>
        <c:delete val="1"/>
        <c:axPos val="b"/>
        <c:majorTickMark val="none"/>
        <c:minorTickMark val="none"/>
        <c:tickLblPos val="nextTo"/>
        <c:crossAx val="-1054694368"/>
        <c:crosses val="autoZero"/>
        <c:crossBetween val="midCat"/>
      </c:valAx>
      <c:valAx>
        <c:axId val="-1054694368"/>
        <c:scaling>
          <c:orientation val="minMax"/>
        </c:scaling>
        <c:delete val="0"/>
        <c:axPos val="l"/>
        <c:majorGridlines>
          <c:spPr>
            <a:ln w="9525" cap="flat" cmpd="sng" algn="ctr">
              <a:solidFill>
                <a:schemeClr val="bg1">
                  <a:lumMod val="9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a:t>% of matric cohort attaining undergraduate</a:t>
                </a:r>
                <a:r>
                  <a:rPr lang="en-US" sz="1800" baseline="0"/>
                  <a:t> degrees</a:t>
                </a:r>
                <a:endParaRPr lang="en-US" sz="1800"/>
              </a:p>
            </c:rich>
          </c:tx>
          <c:layout>
            <c:manualLayout>
              <c:xMode val="edge"/>
              <c:yMode val="edge"/>
              <c:x val="0.0139001494358504"/>
              <c:y val="0.170457749611151"/>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8390681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900FFE-CFCD-FE40-8493-9748ABB8C08F}" type="datetimeFigureOut">
              <a:rPr lang="en-US" smtClean="0"/>
              <a:t>5/14/19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4AC02F-2A30-6147-A0ED-A36E450F1C51}" type="slidenum">
              <a:rPr lang="en-US" smtClean="0"/>
              <a:t>‹#›</a:t>
            </a:fld>
            <a:endParaRPr lang="en-US"/>
          </a:p>
        </p:txBody>
      </p:sp>
    </p:spTree>
    <p:extLst>
      <p:ext uri="{BB962C8B-B14F-4D97-AF65-F5344CB8AC3E}">
        <p14:creationId xmlns:p14="http://schemas.microsoft.com/office/powerpoint/2010/main" val="31441828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E40B48B-EFE3-6F44-9280-5937AF0D80B6}" type="datetimeFigureOut">
              <a:rPr lang="en-US" smtClean="0"/>
              <a:t>5/14/19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324600" y="5815471"/>
            <a:ext cx="2133600" cy="365125"/>
          </a:xfrm>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388275854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40B48B-EFE3-6F44-9280-5937AF0D80B6}" type="datetimeFigureOut">
              <a:rPr lang="en-US" smtClean="0"/>
              <a:t>5/14/19</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28393197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40B48B-EFE3-6F44-9280-5937AF0D80B6}" type="datetimeFigureOut">
              <a:rPr lang="en-US" smtClean="0"/>
              <a:t>5/14/19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592655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E40B48B-EFE3-6F44-9280-5937AF0D80B6}" type="datetimeFigureOut">
              <a:rPr lang="en-US" smtClean="0"/>
              <a:t>5/14/19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3186626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E40B48B-EFE3-6F44-9280-5937AF0D80B6}" type="datetimeFigureOut">
              <a:rPr lang="en-US" smtClean="0"/>
              <a:t>5/14/19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1409248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40B48B-EFE3-6F44-9280-5937AF0D80B6}" type="datetimeFigureOut">
              <a:rPr lang="en-US" smtClean="0"/>
              <a:t>5/14/19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1968172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40B48B-EFE3-6F44-9280-5937AF0D80B6}" type="datetimeFigureOut">
              <a:rPr lang="en-US" smtClean="0"/>
              <a:t>5/14/19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520699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40B48B-EFE3-6F44-9280-5937AF0D80B6}" type="datetimeFigureOut">
              <a:rPr lang="en-US" smtClean="0"/>
              <a:t>5/14/19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2274982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40B48B-EFE3-6F44-9280-5937AF0D80B6}" type="datetimeFigureOut">
              <a:rPr lang="en-US" smtClean="0"/>
              <a:t>5/14/19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1880243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40B48B-EFE3-6F44-9280-5937AF0D80B6}" type="datetimeFigureOut">
              <a:rPr lang="en-US" smtClean="0"/>
              <a:t>5/14/19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500700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40B48B-EFE3-6F44-9280-5937AF0D80B6}" type="datetimeFigureOut">
              <a:rPr lang="en-US" smtClean="0"/>
              <a:t>5/14/19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399900418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40B48B-EFE3-6F44-9280-5937AF0D80B6}" type="datetimeFigureOut">
              <a:rPr lang="en-US" smtClean="0"/>
              <a:t>5/14/19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F896DE-126E-4E4C-BD2E-44D7105D530B}" type="slidenum">
              <a:rPr lang="en-US" smtClean="0"/>
              <a:t>‹#›</a:t>
            </a:fld>
            <a:endParaRPr lang="en-US"/>
          </a:p>
        </p:txBody>
      </p:sp>
      <p:pic>
        <p:nvPicPr>
          <p:cNvPr id="8" name="Picture 11"/>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l="666"/>
          <a:stretch/>
        </p:blipFill>
        <p:spPr bwMode="auto">
          <a:xfrm>
            <a:off x="7045945" y="6308725"/>
            <a:ext cx="1640855" cy="5201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4253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tiff"/><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23.emf"/><Relationship Id="rId4" Type="http://schemas.openxmlformats.org/officeDocument/2006/relationships/hyperlink" Target="https://www.ekon.sun.ac.za/wpapers/2017" TargetMode="External"/><Relationship Id="rId1" Type="http://schemas.openxmlformats.org/officeDocument/2006/relationships/slideLayout" Target="../slideLayouts/slideLayout2.xml"/><Relationship Id="rId2" Type="http://schemas.openxmlformats.org/officeDocument/2006/relationships/hyperlink" Target="mailto:NicholasSpaull@gmail.com"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emf"/><Relationship Id="rId3" Type="http://schemas.openxmlformats.org/officeDocument/2006/relationships/image" Target="../media/image27.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emf"/><Relationship Id="rId3" Type="http://schemas.openxmlformats.org/officeDocument/2006/relationships/image" Target="../media/image29.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3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1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 Id="rId3" Type="http://schemas.openxmlformats.org/officeDocument/2006/relationships/image" Target="../media/image2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139766" y="1699327"/>
            <a:ext cx="3645646" cy="3052414"/>
          </a:xfrm>
          <a:prstGeom prst="roundRect">
            <a:avLst>
              <a:gd name="adj" fmla="val 8932"/>
            </a:avLst>
          </a:prstGeom>
          <a:solidFill>
            <a:srgbClr val="00B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tx1"/>
                </a:solidFill>
              </a:rPr>
              <a:t>Working Twice as Hard for Half As Much </a:t>
            </a:r>
          </a:p>
          <a:p>
            <a:pPr algn="ctr"/>
            <a:r>
              <a:rPr lang="en-US" dirty="0" smtClean="0">
                <a:solidFill>
                  <a:schemeClr val="bg1"/>
                </a:solidFill>
              </a:rPr>
              <a:t>The Gender </a:t>
            </a:r>
            <a:r>
              <a:rPr lang="en-US" dirty="0">
                <a:solidFill>
                  <a:schemeClr val="bg1"/>
                </a:solidFill>
              </a:rPr>
              <a:t>G</a:t>
            </a:r>
            <a:r>
              <a:rPr lang="en-US" dirty="0" smtClean="0">
                <a:solidFill>
                  <a:schemeClr val="bg1"/>
                </a:solidFill>
              </a:rPr>
              <a:t>ap in SA Learning </a:t>
            </a:r>
            <a:r>
              <a:rPr lang="en-US" dirty="0">
                <a:solidFill>
                  <a:schemeClr val="bg1"/>
                </a:solidFill>
              </a:rPr>
              <a:t>O</a:t>
            </a:r>
            <a:r>
              <a:rPr lang="en-US" dirty="0" smtClean="0">
                <a:solidFill>
                  <a:schemeClr val="bg1"/>
                </a:solidFill>
              </a:rPr>
              <a:t>utcomes 1995-2018</a:t>
            </a:r>
            <a:endParaRPr lang="en-US" dirty="0" smtClean="0">
              <a:solidFill>
                <a:schemeClr val="bg1"/>
              </a:solidFill>
            </a:endParaRPr>
          </a:p>
          <a:p>
            <a:pPr algn="ctr"/>
            <a:endParaRPr lang="en-US" sz="800" dirty="0" smtClean="0">
              <a:solidFill>
                <a:schemeClr val="bg1"/>
              </a:solidFill>
            </a:endParaRPr>
          </a:p>
          <a:p>
            <a:pPr algn="ctr"/>
            <a:endParaRPr lang="en-US" sz="1200" dirty="0" smtClean="0">
              <a:solidFill>
                <a:schemeClr val="bg1"/>
              </a:solidFill>
            </a:endParaRPr>
          </a:p>
          <a:p>
            <a:pPr algn="ctr"/>
            <a:r>
              <a:rPr lang="en-US" sz="1600" dirty="0" smtClean="0">
                <a:solidFill>
                  <a:schemeClr val="bg1"/>
                </a:solidFill>
              </a:rPr>
              <a:t>Nicholas </a:t>
            </a:r>
            <a:r>
              <a:rPr lang="en-US" sz="1600" dirty="0">
                <a:solidFill>
                  <a:schemeClr val="bg1"/>
                </a:solidFill>
              </a:rPr>
              <a:t>Spaull </a:t>
            </a:r>
            <a:r>
              <a:rPr lang="en-US" sz="1600" dirty="0" smtClean="0">
                <a:solidFill>
                  <a:schemeClr val="bg1"/>
                </a:solidFill>
              </a:rPr>
              <a:t>&amp; Nwabisa Makaluza</a:t>
            </a:r>
            <a:r>
              <a:rPr lang="en-US" sz="1600" dirty="0">
                <a:solidFill>
                  <a:schemeClr val="bg1"/>
                </a:solidFill>
              </a:rPr>
              <a:t/>
            </a:r>
            <a:br>
              <a:rPr lang="en-US" sz="1600" dirty="0">
                <a:solidFill>
                  <a:schemeClr val="bg1"/>
                </a:solidFill>
              </a:rPr>
            </a:br>
            <a:r>
              <a:rPr lang="en-US" sz="1200" dirty="0" smtClean="0">
                <a:solidFill>
                  <a:schemeClr val="bg1"/>
                </a:solidFill>
              </a:rPr>
              <a:t>Rhodes</a:t>
            </a:r>
            <a:endParaRPr lang="en-US" sz="1200" dirty="0" smtClean="0">
              <a:solidFill>
                <a:schemeClr val="bg1"/>
              </a:solidFill>
            </a:endParaRPr>
          </a:p>
          <a:p>
            <a:pPr algn="ctr"/>
            <a:r>
              <a:rPr lang="en-US" sz="1050" i="1" dirty="0" smtClean="0">
                <a:solidFill>
                  <a:schemeClr val="bg1"/>
                </a:solidFill>
              </a:rPr>
              <a:t>14 May 2019</a:t>
            </a:r>
            <a:endParaRPr lang="en-US" sz="1050" i="1" dirty="0" smtClean="0">
              <a:solidFill>
                <a:schemeClr val="bg1"/>
              </a:solidFill>
            </a:endParaRPr>
          </a:p>
        </p:txBody>
      </p:sp>
      <p:sp>
        <p:nvSpPr>
          <p:cNvPr id="7" name="Rectangle 6"/>
          <p:cNvSpPr/>
          <p:nvPr/>
        </p:nvSpPr>
        <p:spPr>
          <a:xfrm>
            <a:off x="-142319" y="1184516"/>
            <a:ext cx="9447796" cy="153282"/>
          </a:xfrm>
          <a:prstGeom prst="rect">
            <a:avLst/>
          </a:prstGeom>
          <a:solidFill>
            <a:srgbClr val="00B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240848" y="5233318"/>
            <a:ext cx="9688644" cy="153282"/>
          </a:xfrm>
          <a:prstGeom prst="rect">
            <a:avLst/>
          </a:prstGeom>
          <a:solidFill>
            <a:srgbClr val="00B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11"/>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66"/>
          <a:stretch/>
        </p:blipFill>
        <p:spPr bwMode="auto">
          <a:xfrm>
            <a:off x="5634162" y="5818954"/>
            <a:ext cx="1759793" cy="5578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 name="Picture 8" descr="logostackleft300.jpg"/>
          <p:cNvPicPr/>
          <p:nvPr/>
        </p:nvPicPr>
        <p:blipFill>
          <a:blip r:embed="rId3" cstate="print"/>
          <a:srcRect/>
          <a:stretch>
            <a:fillRect/>
          </a:stretch>
        </p:blipFill>
        <p:spPr bwMode="auto">
          <a:xfrm>
            <a:off x="2235888" y="5751518"/>
            <a:ext cx="2088232" cy="692697"/>
          </a:xfrm>
          <a:prstGeom prst="rect">
            <a:avLst/>
          </a:prstGeom>
          <a:noFill/>
          <a:ln w="9525">
            <a:noFill/>
            <a:miter lim="800000"/>
            <a:headEnd/>
            <a:tailEnd/>
          </a:ln>
        </p:spPr>
      </p:pic>
      <p:sp>
        <p:nvSpPr>
          <p:cNvPr id="10" name="TextBox 9"/>
          <p:cNvSpPr txBox="1"/>
          <p:nvPr/>
        </p:nvSpPr>
        <p:spPr>
          <a:xfrm>
            <a:off x="5985271" y="6262308"/>
            <a:ext cx="3762842" cy="717253"/>
          </a:xfrm>
          <a:prstGeom prst="rect">
            <a:avLst/>
          </a:prstGeom>
          <a:solidFill>
            <a:schemeClr val="bg1"/>
          </a:solidFill>
        </p:spPr>
        <p:txBody>
          <a:bodyPr wrap="square" rtlCol="0">
            <a:spAutoFit/>
          </a:bodyPr>
          <a:lstStyle/>
          <a:p>
            <a:endParaRPr lang="en-US" dirty="0"/>
          </a:p>
        </p:txBody>
      </p:sp>
      <p:pic>
        <p:nvPicPr>
          <p:cNvPr id="2" name="Picture 1"/>
          <p:cNvPicPr>
            <a:picLocks noChangeAspect="1"/>
          </p:cNvPicPr>
          <p:nvPr/>
        </p:nvPicPr>
        <p:blipFill>
          <a:blip r:embed="rId4"/>
          <a:stretch>
            <a:fillRect/>
          </a:stretch>
        </p:blipFill>
        <p:spPr>
          <a:xfrm>
            <a:off x="734359" y="1716441"/>
            <a:ext cx="3543167" cy="3035300"/>
          </a:xfrm>
          <a:prstGeom prst="rect">
            <a:avLst/>
          </a:prstGeom>
        </p:spPr>
      </p:pic>
    </p:spTree>
    <p:extLst>
      <p:ext uri="{BB962C8B-B14F-4D97-AF65-F5344CB8AC3E}">
        <p14:creationId xmlns:p14="http://schemas.microsoft.com/office/powerpoint/2010/main" val="30846585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“Do girls perform better at school than boys?”</a:t>
            </a:r>
            <a:endParaRPr lang="en-US" sz="3200" b="1" dirty="0"/>
          </a:p>
        </p:txBody>
      </p:sp>
      <p:sp>
        <p:nvSpPr>
          <p:cNvPr id="3" name="Content Placeholder 2"/>
          <p:cNvSpPr>
            <a:spLocks noGrp="1"/>
          </p:cNvSpPr>
          <p:nvPr>
            <p:ph idx="1"/>
          </p:nvPr>
        </p:nvSpPr>
        <p:spPr>
          <a:xfrm>
            <a:off x="457200" y="1600200"/>
            <a:ext cx="4612511" cy="4525963"/>
          </a:xfrm>
        </p:spPr>
        <p:txBody>
          <a:bodyPr>
            <a:normAutofit lnSpcReduction="10000"/>
          </a:bodyPr>
          <a:lstStyle/>
          <a:p>
            <a:pPr marL="514350" indent="-514350">
              <a:buFont typeface="+mj-lt"/>
              <a:buAutoNum type="arabicPeriod"/>
            </a:pPr>
            <a:r>
              <a:rPr lang="en-US" sz="2400" dirty="0" smtClean="0"/>
              <a:t>“</a:t>
            </a:r>
            <a:r>
              <a:rPr lang="en-US" sz="2400" dirty="0"/>
              <a:t>Girls do better than boys in reading</a:t>
            </a:r>
            <a:r>
              <a:rPr lang="en-US" sz="2400" dirty="0" smtClean="0"/>
              <a:t>”</a:t>
            </a:r>
          </a:p>
          <a:p>
            <a:pPr marL="514350" indent="-514350">
              <a:buFont typeface="+mj-lt"/>
              <a:buAutoNum type="arabicPeriod"/>
            </a:pPr>
            <a:r>
              <a:rPr lang="en-US" sz="2400" dirty="0" smtClean="0"/>
              <a:t>“Girls are more likely to drop out of school than boys”</a:t>
            </a:r>
          </a:p>
          <a:p>
            <a:pPr marL="514350" indent="-514350">
              <a:buFont typeface="+mj-lt"/>
              <a:buAutoNum type="arabicPeriod"/>
            </a:pPr>
            <a:r>
              <a:rPr lang="en-US" sz="2400" dirty="0" smtClean="0"/>
              <a:t>“Boys do better in Engineering and Computer Science than girls”</a:t>
            </a:r>
          </a:p>
          <a:p>
            <a:pPr marL="514350" indent="-514350">
              <a:buFont typeface="+mj-lt"/>
              <a:buAutoNum type="arabicPeriod"/>
            </a:pPr>
            <a:r>
              <a:rPr lang="en-US" sz="2400" dirty="0" smtClean="0"/>
              <a:t>“There are more boys getting undergraduate degrees than girls”</a:t>
            </a:r>
          </a:p>
          <a:p>
            <a:pPr marL="514350" indent="-514350">
              <a:buFont typeface="+mj-lt"/>
              <a:buAutoNum type="arabicPeriod"/>
            </a:pPr>
            <a:r>
              <a:rPr lang="en-US" sz="2400" dirty="0"/>
              <a:t>“Boys do better than girls at </a:t>
            </a:r>
            <a:r>
              <a:rPr lang="en-US" sz="2400" dirty="0" err="1"/>
              <a:t>Maths</a:t>
            </a:r>
            <a:r>
              <a:rPr lang="en-US" sz="2400" dirty="0"/>
              <a:t> &amp; Physical Science”</a:t>
            </a:r>
          </a:p>
          <a:p>
            <a:pPr marL="514350" indent="-514350">
              <a:buFont typeface="+mj-lt"/>
              <a:buAutoNum type="arabicPeriod"/>
            </a:pPr>
            <a:endParaRPr lang="en-US" sz="2400" dirty="0"/>
          </a:p>
        </p:txBody>
      </p:sp>
      <p:pic>
        <p:nvPicPr>
          <p:cNvPr id="4" name="Shape 446"/>
          <p:cNvPicPr preferRelativeResize="0"/>
          <p:nvPr/>
        </p:nvPicPr>
        <p:blipFill rotWithShape="1">
          <a:blip r:embed="rId2">
            <a:alphaModFix/>
          </a:blip>
          <a:srcRect/>
          <a:stretch/>
        </p:blipFill>
        <p:spPr>
          <a:xfrm>
            <a:off x="5109026" y="1935865"/>
            <a:ext cx="3577774" cy="3654706"/>
          </a:xfrm>
          <a:prstGeom prst="rect">
            <a:avLst/>
          </a:prstGeom>
          <a:noFill/>
          <a:ln>
            <a:noFill/>
          </a:ln>
        </p:spPr>
      </p:pic>
    </p:spTree>
    <p:extLst>
      <p:ext uri="{BB962C8B-B14F-4D97-AF65-F5344CB8AC3E}">
        <p14:creationId xmlns:p14="http://schemas.microsoft.com/office/powerpoint/2010/main" val="1743040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“Do girls perform better at school than boys?”</a:t>
            </a:r>
            <a:endParaRPr lang="en-US" sz="3200" b="1" dirty="0"/>
          </a:p>
        </p:txBody>
      </p:sp>
      <p:sp>
        <p:nvSpPr>
          <p:cNvPr id="3" name="Content Placeholder 2"/>
          <p:cNvSpPr>
            <a:spLocks noGrp="1"/>
          </p:cNvSpPr>
          <p:nvPr>
            <p:ph idx="1"/>
          </p:nvPr>
        </p:nvSpPr>
        <p:spPr>
          <a:xfrm>
            <a:off x="457200" y="1600200"/>
            <a:ext cx="4612511" cy="4525963"/>
          </a:xfrm>
        </p:spPr>
        <p:txBody>
          <a:bodyPr>
            <a:normAutofit lnSpcReduction="10000"/>
          </a:bodyPr>
          <a:lstStyle/>
          <a:p>
            <a:pPr marL="514350" indent="-514350">
              <a:buFont typeface="+mj-lt"/>
              <a:buAutoNum type="arabicPeriod"/>
            </a:pPr>
            <a:r>
              <a:rPr lang="en-US" sz="2400" dirty="0" smtClean="0">
                <a:solidFill>
                  <a:srgbClr val="00BB00"/>
                </a:solidFill>
              </a:rPr>
              <a:t>“</a:t>
            </a:r>
            <a:r>
              <a:rPr lang="en-US" sz="2400" dirty="0">
                <a:solidFill>
                  <a:srgbClr val="00BB00"/>
                </a:solidFill>
              </a:rPr>
              <a:t>Girls do better than boys in reading</a:t>
            </a:r>
            <a:r>
              <a:rPr lang="en-US" sz="2400" dirty="0" smtClean="0">
                <a:solidFill>
                  <a:srgbClr val="00BB00"/>
                </a:solidFill>
              </a:rPr>
              <a:t>”</a:t>
            </a:r>
          </a:p>
          <a:p>
            <a:pPr marL="514350" indent="-514350">
              <a:buFont typeface="+mj-lt"/>
              <a:buAutoNum type="arabicPeriod"/>
            </a:pPr>
            <a:r>
              <a:rPr lang="en-US" sz="2400" dirty="0" smtClean="0">
                <a:solidFill>
                  <a:srgbClr val="FF0000"/>
                </a:solidFill>
              </a:rPr>
              <a:t>“Girls are more likely to drop out of school than boys”</a:t>
            </a:r>
          </a:p>
          <a:p>
            <a:pPr marL="514350" indent="-514350">
              <a:buFont typeface="+mj-lt"/>
              <a:buAutoNum type="arabicPeriod"/>
            </a:pPr>
            <a:r>
              <a:rPr lang="en-US" sz="2400" dirty="0" smtClean="0">
                <a:solidFill>
                  <a:srgbClr val="00BB00"/>
                </a:solidFill>
              </a:rPr>
              <a:t>“Boys do better in Engineering and Computer Science than girls”</a:t>
            </a:r>
          </a:p>
          <a:p>
            <a:pPr marL="514350" indent="-514350">
              <a:buFont typeface="+mj-lt"/>
              <a:buAutoNum type="arabicPeriod"/>
            </a:pPr>
            <a:r>
              <a:rPr lang="en-US" sz="2400" dirty="0" smtClean="0">
                <a:solidFill>
                  <a:srgbClr val="FF0000"/>
                </a:solidFill>
              </a:rPr>
              <a:t>“There are more boys getting undergraduate degrees than girls.”</a:t>
            </a:r>
          </a:p>
          <a:p>
            <a:pPr marL="514350" indent="-514350">
              <a:buFont typeface="+mj-lt"/>
              <a:buAutoNum type="arabicPeriod"/>
            </a:pPr>
            <a:r>
              <a:rPr lang="en-US" sz="2400" dirty="0">
                <a:solidFill>
                  <a:schemeClr val="accent6">
                    <a:lumMod val="75000"/>
                  </a:schemeClr>
                </a:solidFill>
              </a:rPr>
              <a:t>“Boys do better than girls at </a:t>
            </a:r>
            <a:r>
              <a:rPr lang="en-US" sz="2400" dirty="0" err="1">
                <a:solidFill>
                  <a:schemeClr val="accent6">
                    <a:lumMod val="75000"/>
                  </a:schemeClr>
                </a:solidFill>
              </a:rPr>
              <a:t>Maths</a:t>
            </a:r>
            <a:r>
              <a:rPr lang="en-US" sz="2400" dirty="0">
                <a:solidFill>
                  <a:schemeClr val="accent6">
                    <a:lumMod val="75000"/>
                  </a:schemeClr>
                </a:solidFill>
              </a:rPr>
              <a:t> &amp; Physical Science”</a:t>
            </a:r>
          </a:p>
          <a:p>
            <a:pPr marL="514350" indent="-514350">
              <a:buFont typeface="+mj-lt"/>
              <a:buAutoNum type="arabicPeriod"/>
            </a:pPr>
            <a:endParaRPr lang="en-US" sz="2400" dirty="0">
              <a:solidFill>
                <a:srgbClr val="FF0000"/>
              </a:solidFill>
            </a:endParaRPr>
          </a:p>
        </p:txBody>
      </p:sp>
      <p:pic>
        <p:nvPicPr>
          <p:cNvPr id="5" name="Shape 446"/>
          <p:cNvPicPr preferRelativeResize="0"/>
          <p:nvPr/>
        </p:nvPicPr>
        <p:blipFill rotWithShape="1">
          <a:blip r:embed="rId2">
            <a:alphaModFix/>
          </a:blip>
          <a:srcRect/>
          <a:stretch/>
        </p:blipFill>
        <p:spPr>
          <a:xfrm>
            <a:off x="5109026" y="1935865"/>
            <a:ext cx="3577774" cy="3654706"/>
          </a:xfrm>
          <a:prstGeom prst="rect">
            <a:avLst/>
          </a:prstGeom>
          <a:noFill/>
          <a:ln>
            <a:noFill/>
          </a:ln>
        </p:spPr>
      </p:pic>
    </p:spTree>
    <p:extLst>
      <p:ext uri="{BB962C8B-B14F-4D97-AF65-F5344CB8AC3E}">
        <p14:creationId xmlns:p14="http://schemas.microsoft.com/office/powerpoint/2010/main" val="11065734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5626" y="462102"/>
            <a:ext cx="8229600" cy="4525963"/>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3600" b="1" dirty="0" smtClean="0"/>
              <a:t>Normative vs Positive questions</a:t>
            </a:r>
            <a:r>
              <a:rPr lang="mr-IN" sz="3600" b="1" dirty="0" smtClean="0"/>
              <a:t>…</a:t>
            </a:r>
            <a:endParaRPr lang="en-US" sz="3600" b="1" dirty="0" smtClean="0"/>
          </a:p>
          <a:p>
            <a:pPr defTabSz="914400">
              <a:spcBef>
                <a:spcPts val="0"/>
              </a:spcBef>
            </a:pPr>
            <a:endParaRPr lang="en-US" sz="2400" b="1" dirty="0" smtClean="0"/>
          </a:p>
          <a:p>
            <a:pPr defTabSz="914400">
              <a:spcBef>
                <a:spcPts val="0"/>
              </a:spcBef>
            </a:pPr>
            <a:r>
              <a:rPr lang="en-US" sz="2400" b="1" dirty="0" smtClean="0">
                <a:solidFill>
                  <a:srgbClr val="7030A0"/>
                </a:solidFill>
              </a:rPr>
              <a:t>Normative </a:t>
            </a:r>
          </a:p>
          <a:p>
            <a:pPr lvl="1" defTabSz="914400">
              <a:spcBef>
                <a:spcPts val="0"/>
              </a:spcBef>
            </a:pPr>
            <a:r>
              <a:rPr lang="en-US" sz="2000" dirty="0" smtClean="0"/>
              <a:t>“</a:t>
            </a:r>
            <a:r>
              <a:rPr lang="en-US" sz="2000" i="1" dirty="0" smtClean="0"/>
              <a:t>Women &amp; men </a:t>
            </a:r>
            <a:r>
              <a:rPr lang="en-US" sz="2000" b="1" i="1" u="sng" dirty="0" smtClean="0">
                <a:solidFill>
                  <a:srgbClr val="7030A0"/>
                </a:solidFill>
              </a:rPr>
              <a:t>should</a:t>
            </a:r>
            <a:r>
              <a:rPr lang="en-US" sz="2000" i="1" dirty="0" smtClean="0">
                <a:solidFill>
                  <a:srgbClr val="7030A0"/>
                </a:solidFill>
              </a:rPr>
              <a:t> </a:t>
            </a:r>
            <a:r>
              <a:rPr lang="en-US" sz="2000" i="1" dirty="0" smtClean="0"/>
              <a:t>have equal maternity and paternity leave.” </a:t>
            </a:r>
            <a:r>
              <a:rPr lang="en-US" sz="2000" dirty="0" smtClean="0"/>
              <a:t>(currently 4 months maternity &amp; 10 days paternity in SA)</a:t>
            </a:r>
          </a:p>
          <a:p>
            <a:pPr defTabSz="914400">
              <a:spcBef>
                <a:spcPts val="0"/>
              </a:spcBef>
            </a:pPr>
            <a:r>
              <a:rPr lang="en-US" sz="2400" b="1" dirty="0" smtClean="0"/>
              <a:t>Positive</a:t>
            </a:r>
          </a:p>
          <a:p>
            <a:pPr lvl="1" defTabSz="914400">
              <a:spcBef>
                <a:spcPts val="0"/>
              </a:spcBef>
            </a:pPr>
            <a:r>
              <a:rPr lang="en-US" sz="2000" dirty="0" smtClean="0"/>
              <a:t>“</a:t>
            </a:r>
            <a:r>
              <a:rPr lang="en-US" sz="2000" i="1" dirty="0" smtClean="0"/>
              <a:t>Girls do worse than boys at </a:t>
            </a:r>
            <a:r>
              <a:rPr lang="en-US" sz="2000" i="1" dirty="0" err="1" smtClean="0"/>
              <a:t>maths</a:t>
            </a:r>
            <a:r>
              <a:rPr lang="en-US" sz="2000" i="1" dirty="0" smtClean="0"/>
              <a:t>.</a:t>
            </a:r>
            <a:r>
              <a:rPr lang="en-US" sz="2000" dirty="0" smtClean="0"/>
              <a:t>”</a:t>
            </a:r>
            <a:endParaRPr lang="en-US" sz="2000" dirty="0"/>
          </a:p>
        </p:txBody>
      </p:sp>
      <p:pic>
        <p:nvPicPr>
          <p:cNvPr id="4" name="Shape 439"/>
          <p:cNvPicPr preferRelativeResize="0"/>
          <p:nvPr/>
        </p:nvPicPr>
        <p:blipFill rotWithShape="1">
          <a:blip r:embed="rId2">
            <a:alphaModFix/>
          </a:blip>
          <a:srcRect/>
          <a:stretch/>
        </p:blipFill>
        <p:spPr>
          <a:xfrm>
            <a:off x="1036432" y="3252487"/>
            <a:ext cx="6000976" cy="3471156"/>
          </a:xfrm>
          <a:prstGeom prst="rect">
            <a:avLst/>
          </a:prstGeom>
          <a:noFill/>
          <a:ln>
            <a:noFill/>
          </a:ln>
        </p:spPr>
      </p:pic>
      <p:sp>
        <p:nvSpPr>
          <p:cNvPr id="5" name="TextBox 4"/>
          <p:cNvSpPr txBox="1"/>
          <p:nvPr/>
        </p:nvSpPr>
        <p:spPr>
          <a:xfrm>
            <a:off x="5596685" y="2615897"/>
            <a:ext cx="3078541" cy="1200329"/>
          </a:xfrm>
          <a:prstGeom prst="rect">
            <a:avLst/>
          </a:prstGeom>
          <a:noFill/>
        </p:spPr>
        <p:txBody>
          <a:bodyPr wrap="square" rtlCol="0">
            <a:spAutoFit/>
          </a:bodyPr>
          <a:lstStyle/>
          <a:p>
            <a:r>
              <a:rPr lang="en-US" sz="2400" b="1" dirty="0" smtClean="0">
                <a:solidFill>
                  <a:srgbClr val="FF0000"/>
                </a:solidFill>
              </a:rPr>
              <a:t>(bread and butter of Economics = positive research questions)</a:t>
            </a:r>
            <a:endParaRPr lang="en-US" sz="2400" b="1" dirty="0">
              <a:solidFill>
                <a:srgbClr val="FF0000"/>
              </a:solidFill>
            </a:endParaRPr>
          </a:p>
        </p:txBody>
      </p:sp>
    </p:spTree>
    <p:extLst>
      <p:ext uri="{BB962C8B-B14F-4D97-AF65-F5344CB8AC3E}">
        <p14:creationId xmlns:p14="http://schemas.microsoft.com/office/powerpoint/2010/main" val="1832636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l="6789" t="7437" r="6808"/>
          <a:stretch/>
        </p:blipFill>
        <p:spPr>
          <a:xfrm>
            <a:off x="4595150" y="1776472"/>
            <a:ext cx="4164270" cy="3490009"/>
          </a:xfrm>
          <a:prstGeom prst="rect">
            <a:avLst/>
          </a:prstGeom>
          <a:ln>
            <a:noFill/>
          </a:ln>
          <a:effectLst>
            <a:outerShdw blurRad="292100" dist="139700" dir="2700000" algn="tl" rotWithShape="0">
              <a:srgbClr val="333333">
                <a:alpha val="65000"/>
              </a:srgbClr>
            </a:outerShdw>
          </a:effectLst>
        </p:spPr>
      </p:pic>
      <p:pic>
        <p:nvPicPr>
          <p:cNvPr id="6" name="Content Placeholder 4"/>
          <p:cNvPicPr>
            <a:picLocks noChangeAspect="1"/>
          </p:cNvPicPr>
          <p:nvPr/>
        </p:nvPicPr>
        <p:blipFill rotWithShape="1">
          <a:blip r:embed="rId3">
            <a:extLst>
              <a:ext uri="{28A0092B-C50C-407E-A947-70E740481C1C}">
                <a14:useLocalDpi xmlns:a14="http://schemas.microsoft.com/office/drawing/2010/main" val="0"/>
              </a:ext>
            </a:extLst>
          </a:blip>
          <a:srcRect l="5377" t="4214" r="5904"/>
          <a:stretch/>
        </p:blipFill>
        <p:spPr>
          <a:xfrm>
            <a:off x="532437" y="1776472"/>
            <a:ext cx="3720152" cy="3490009"/>
          </a:xfrm>
          <a:prstGeom prst="rect">
            <a:avLst/>
          </a:prstGeom>
          <a:ln>
            <a:noFill/>
          </a:ln>
          <a:effectLst>
            <a:outerShdw blurRad="292100" dist="139700" dir="2700000" algn="tl" rotWithShape="0">
              <a:srgbClr val="333333">
                <a:alpha val="65000"/>
              </a:srgbClr>
            </a:outerShdw>
          </a:effectLst>
        </p:spPr>
      </p:pic>
      <p:sp>
        <p:nvSpPr>
          <p:cNvPr id="7" name="Title 1"/>
          <p:cNvSpPr>
            <a:spLocks noGrp="1"/>
          </p:cNvSpPr>
          <p:nvPr>
            <p:ph type="title"/>
          </p:nvPr>
        </p:nvSpPr>
        <p:spPr>
          <a:xfrm>
            <a:off x="457200" y="274638"/>
            <a:ext cx="8229600" cy="1143000"/>
          </a:xfrm>
        </p:spPr>
        <p:txBody>
          <a:bodyPr>
            <a:normAutofit fontScale="90000"/>
          </a:bodyPr>
          <a:lstStyle/>
          <a:p>
            <a:r>
              <a:rPr lang="en-US" dirty="0" smtClean="0"/>
              <a:t>Two papers looking at this topic from an empirical point of view</a:t>
            </a:r>
            <a:r>
              <a:rPr lang="mr-IN" dirty="0" smtClean="0"/>
              <a:t>…</a:t>
            </a:r>
            <a:endParaRPr lang="en-US" dirty="0"/>
          </a:p>
        </p:txBody>
      </p:sp>
      <p:sp>
        <p:nvSpPr>
          <p:cNvPr id="8" name="TextBox 7"/>
          <p:cNvSpPr txBox="1"/>
          <p:nvPr/>
        </p:nvSpPr>
        <p:spPr>
          <a:xfrm>
            <a:off x="5658416" y="5625315"/>
            <a:ext cx="2037737" cy="646331"/>
          </a:xfrm>
          <a:prstGeom prst="rect">
            <a:avLst/>
          </a:prstGeom>
          <a:noFill/>
        </p:spPr>
        <p:txBody>
          <a:bodyPr wrap="none" rtlCol="0">
            <a:spAutoFit/>
          </a:bodyPr>
          <a:lstStyle/>
          <a:p>
            <a:r>
              <a:rPr lang="en-US" sz="3600" b="1" dirty="0" smtClean="0">
                <a:solidFill>
                  <a:srgbClr val="FF0000"/>
                </a:solidFill>
              </a:rPr>
              <a:t>Schooling</a:t>
            </a:r>
            <a:endParaRPr lang="en-US" sz="3600" b="1" dirty="0">
              <a:solidFill>
                <a:srgbClr val="FF0000"/>
              </a:solidFill>
            </a:endParaRPr>
          </a:p>
        </p:txBody>
      </p:sp>
      <p:sp>
        <p:nvSpPr>
          <p:cNvPr id="9" name="TextBox 8"/>
          <p:cNvSpPr txBox="1"/>
          <p:nvPr/>
        </p:nvSpPr>
        <p:spPr>
          <a:xfrm>
            <a:off x="1458735" y="5625314"/>
            <a:ext cx="2129044" cy="646331"/>
          </a:xfrm>
          <a:prstGeom prst="rect">
            <a:avLst/>
          </a:prstGeom>
          <a:noFill/>
        </p:spPr>
        <p:txBody>
          <a:bodyPr wrap="none" rtlCol="0">
            <a:spAutoFit/>
          </a:bodyPr>
          <a:lstStyle/>
          <a:p>
            <a:r>
              <a:rPr lang="en-US" sz="3600" b="1" dirty="0" smtClean="0">
                <a:solidFill>
                  <a:srgbClr val="FF0000"/>
                </a:solidFill>
              </a:rPr>
              <a:t>University</a:t>
            </a:r>
            <a:endParaRPr lang="en-US" sz="3600" b="1" dirty="0">
              <a:solidFill>
                <a:srgbClr val="FF0000"/>
              </a:solidFill>
            </a:endParaRPr>
          </a:p>
        </p:txBody>
      </p:sp>
    </p:spTree>
    <p:extLst>
      <p:ext uri="{BB962C8B-B14F-4D97-AF65-F5344CB8AC3E}">
        <p14:creationId xmlns:p14="http://schemas.microsoft.com/office/powerpoint/2010/main" val="16738506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87331" y="274638"/>
            <a:ext cx="4602548" cy="6380805"/>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3523725" y="6347666"/>
            <a:ext cx="1929759" cy="307777"/>
          </a:xfrm>
          <a:prstGeom prst="rect">
            <a:avLst/>
          </a:prstGeom>
          <a:noFill/>
        </p:spPr>
        <p:txBody>
          <a:bodyPr wrap="none" rtlCol="0">
            <a:spAutoFit/>
          </a:bodyPr>
          <a:lstStyle/>
          <a:p>
            <a:r>
              <a:rPr lang="en-US" sz="1400" b="1" dirty="0" err="1" smtClean="0"/>
              <a:t>Cf</a:t>
            </a:r>
            <a:r>
              <a:rPr lang="en-US" sz="1400" b="1" dirty="0" smtClean="0"/>
              <a:t>: Columbia University</a:t>
            </a:r>
            <a:endParaRPr lang="en-US" sz="1400" b="1" dirty="0"/>
          </a:p>
        </p:txBody>
      </p:sp>
    </p:spTree>
    <p:extLst>
      <p:ext uri="{BB962C8B-B14F-4D97-AF65-F5344CB8AC3E}">
        <p14:creationId xmlns:p14="http://schemas.microsoft.com/office/powerpoint/2010/main" val="17850628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Do girls perform better than boys at the </a:t>
            </a:r>
            <a:r>
              <a:rPr lang="en-US" sz="3200" b="1" dirty="0" smtClean="0">
                <a:solidFill>
                  <a:srgbClr val="FF0000"/>
                </a:solidFill>
              </a:rPr>
              <a:t>primary school level </a:t>
            </a:r>
            <a:r>
              <a:rPr lang="en-US" sz="3200" b="1" dirty="0" smtClean="0"/>
              <a:t>(Gr4-6 Reading &amp; </a:t>
            </a:r>
            <a:r>
              <a:rPr lang="en-US" sz="3200" b="1" dirty="0" err="1" smtClean="0"/>
              <a:t>Maths</a:t>
            </a:r>
            <a:r>
              <a:rPr lang="en-US" sz="3200" b="1" dirty="0" smtClean="0"/>
              <a:t>)?</a:t>
            </a:r>
            <a:endParaRPr lang="en-US" sz="3200"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7507" y="1417638"/>
            <a:ext cx="7309413" cy="5397721"/>
          </a:xfrm>
        </p:spPr>
      </p:pic>
      <p:sp>
        <p:nvSpPr>
          <p:cNvPr id="5" name="Rectangle 4"/>
          <p:cNvSpPr/>
          <p:nvPr/>
        </p:nvSpPr>
        <p:spPr>
          <a:xfrm>
            <a:off x="3553428" y="2465407"/>
            <a:ext cx="4687747" cy="3761773"/>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532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7507" y="1608728"/>
            <a:ext cx="7309413" cy="5015540"/>
          </a:xfrm>
        </p:spPr>
      </p:pic>
      <p:sp>
        <p:nvSpPr>
          <p:cNvPr id="5" name="Title 1"/>
          <p:cNvSpPr>
            <a:spLocks noGrp="1"/>
          </p:cNvSpPr>
          <p:nvPr>
            <p:ph type="title"/>
          </p:nvPr>
        </p:nvSpPr>
        <p:spPr>
          <a:xfrm>
            <a:off x="457200" y="274638"/>
            <a:ext cx="8229600" cy="1143000"/>
          </a:xfrm>
        </p:spPr>
        <p:txBody>
          <a:bodyPr>
            <a:noAutofit/>
          </a:bodyPr>
          <a:lstStyle/>
          <a:p>
            <a:r>
              <a:rPr lang="en-US" sz="3200" b="1" dirty="0" smtClean="0"/>
              <a:t>Do girls perform better than boys at the</a:t>
            </a:r>
            <a:br>
              <a:rPr lang="en-US" sz="3200" b="1" dirty="0" smtClean="0"/>
            </a:br>
            <a:r>
              <a:rPr lang="en-US" sz="3200" b="1" dirty="0" smtClean="0"/>
              <a:t> </a:t>
            </a:r>
            <a:r>
              <a:rPr lang="en-US" sz="3200" b="1" dirty="0" smtClean="0">
                <a:solidFill>
                  <a:srgbClr val="FF0000"/>
                </a:solidFill>
              </a:rPr>
              <a:t>high school level </a:t>
            </a:r>
            <a:r>
              <a:rPr lang="en-US" sz="3200" b="1" dirty="0" smtClean="0"/>
              <a:t>(Gr9 </a:t>
            </a:r>
            <a:r>
              <a:rPr lang="en-US" sz="3200" b="1" dirty="0" err="1"/>
              <a:t>M</a:t>
            </a:r>
            <a:r>
              <a:rPr lang="en-US" sz="3200" b="1" dirty="0" err="1" smtClean="0"/>
              <a:t>aths</a:t>
            </a:r>
            <a:r>
              <a:rPr lang="en-US" sz="3200" b="1" dirty="0" smtClean="0"/>
              <a:t> &amp; </a:t>
            </a:r>
            <a:r>
              <a:rPr lang="en-US" sz="3200" b="1" dirty="0" err="1" smtClean="0"/>
              <a:t>Sci</a:t>
            </a:r>
            <a:r>
              <a:rPr lang="en-US" sz="3200" b="1" dirty="0" smtClean="0"/>
              <a:t>)?</a:t>
            </a:r>
            <a:endParaRPr lang="en-US" sz="3200" b="1" dirty="0"/>
          </a:p>
        </p:txBody>
      </p:sp>
      <p:sp>
        <p:nvSpPr>
          <p:cNvPr id="6" name="Rectangle 5"/>
          <p:cNvSpPr/>
          <p:nvPr/>
        </p:nvSpPr>
        <p:spPr>
          <a:xfrm>
            <a:off x="3553428" y="2673752"/>
            <a:ext cx="4560425" cy="3298786"/>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1502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5195" y="1507687"/>
            <a:ext cx="8773609" cy="5106240"/>
          </a:xfrm>
        </p:spPr>
      </p:pic>
      <p:sp>
        <p:nvSpPr>
          <p:cNvPr id="5" name="Title 1"/>
          <p:cNvSpPr>
            <a:spLocks noGrp="1"/>
          </p:cNvSpPr>
          <p:nvPr>
            <p:ph type="title"/>
          </p:nvPr>
        </p:nvSpPr>
        <p:spPr>
          <a:xfrm>
            <a:off x="457200" y="274638"/>
            <a:ext cx="8229600" cy="1143000"/>
          </a:xfrm>
        </p:spPr>
        <p:txBody>
          <a:bodyPr>
            <a:noAutofit/>
          </a:bodyPr>
          <a:lstStyle/>
          <a:p>
            <a:r>
              <a:rPr lang="en-US" sz="3200" b="1" dirty="0" smtClean="0"/>
              <a:t>Do girls perform better than boys in </a:t>
            </a:r>
            <a:r>
              <a:rPr lang="en-US" sz="3200" b="1" dirty="0" smtClean="0">
                <a:solidFill>
                  <a:srgbClr val="FF0000"/>
                </a:solidFill>
              </a:rPr>
              <a:t>matric</a:t>
            </a:r>
            <a:r>
              <a:rPr lang="en-US" sz="3200" b="1" dirty="0" smtClean="0"/>
              <a:t>? (Matric 2018)</a:t>
            </a:r>
            <a:endParaRPr lang="en-US" sz="3200" b="1" dirty="0"/>
          </a:p>
        </p:txBody>
      </p:sp>
      <p:sp>
        <p:nvSpPr>
          <p:cNvPr id="6" name="Rectangle 5"/>
          <p:cNvSpPr/>
          <p:nvPr/>
        </p:nvSpPr>
        <p:spPr>
          <a:xfrm>
            <a:off x="3078866" y="2411414"/>
            <a:ext cx="4618299" cy="1790196"/>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078865" y="4210239"/>
            <a:ext cx="4618299" cy="1790196"/>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5616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13382"/>
          </a:xfrm>
        </p:spPr>
        <p:txBody>
          <a:bodyPr>
            <a:normAutofit fontScale="90000"/>
          </a:bodyPr>
          <a:lstStyle/>
          <a:p>
            <a:r>
              <a:rPr lang="en-US" sz="3600" dirty="0" smtClean="0"/>
              <a:t>Can we really compare boys and girls in matric? </a:t>
            </a:r>
            <a:br>
              <a:rPr lang="en-US" sz="3600" dirty="0" smtClean="0"/>
            </a:br>
            <a:r>
              <a:rPr lang="en-US" sz="3600" dirty="0" smtClean="0"/>
              <a:t>If not, why not?</a:t>
            </a:r>
            <a:endParaRPr lang="en-US" sz="3600" dirty="0"/>
          </a:p>
        </p:txBody>
      </p:sp>
      <p:pic>
        <p:nvPicPr>
          <p:cNvPr id="4" name="Shape 432"/>
          <p:cNvPicPr preferRelativeResize="0"/>
          <p:nvPr/>
        </p:nvPicPr>
        <p:blipFill rotWithShape="1">
          <a:blip r:embed="rId2">
            <a:alphaModFix/>
          </a:blip>
          <a:srcRect/>
          <a:stretch/>
        </p:blipFill>
        <p:spPr>
          <a:xfrm>
            <a:off x="3102016" y="3171463"/>
            <a:ext cx="5943600" cy="3686537"/>
          </a:xfrm>
          <a:prstGeom prst="rect">
            <a:avLst/>
          </a:prstGeom>
          <a:noFill/>
          <a:ln>
            <a:noFill/>
          </a:ln>
        </p:spPr>
      </p:pic>
      <p:pic>
        <p:nvPicPr>
          <p:cNvPr id="5"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2046" y="1266968"/>
            <a:ext cx="5243332" cy="2721808"/>
          </a:xfrm>
        </p:spPr>
      </p:pic>
    </p:spTree>
    <p:extLst>
      <p:ext uri="{BB962C8B-B14F-4D97-AF65-F5344CB8AC3E}">
        <p14:creationId xmlns:p14="http://schemas.microsoft.com/office/powerpoint/2010/main" val="10198649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318" y="1678068"/>
            <a:ext cx="9220635" cy="5179932"/>
          </a:xfrm>
        </p:spPr>
      </p:pic>
      <p:sp>
        <p:nvSpPr>
          <p:cNvPr id="5" name="Title 1"/>
          <p:cNvSpPr>
            <a:spLocks noGrp="1"/>
          </p:cNvSpPr>
          <p:nvPr>
            <p:ph type="title"/>
          </p:nvPr>
        </p:nvSpPr>
        <p:spPr/>
        <p:txBody>
          <a:bodyPr>
            <a:normAutofit fontScale="90000"/>
          </a:bodyPr>
          <a:lstStyle/>
          <a:p>
            <a:r>
              <a:rPr lang="en-US" sz="3600" dirty="0" smtClean="0"/>
              <a:t>Can we compare boys and girls in matric? </a:t>
            </a:r>
            <a:br>
              <a:rPr lang="en-US" sz="3600" dirty="0" smtClean="0"/>
            </a:br>
            <a:r>
              <a:rPr lang="en-US" sz="3600" dirty="0" smtClean="0"/>
              <a:t>If not, why not?</a:t>
            </a:r>
            <a:endParaRPr lang="en-US" sz="3600" dirty="0"/>
          </a:p>
        </p:txBody>
      </p:sp>
      <p:sp>
        <p:nvSpPr>
          <p:cNvPr id="6" name="Oval 5"/>
          <p:cNvSpPr/>
          <p:nvPr/>
        </p:nvSpPr>
        <p:spPr>
          <a:xfrm>
            <a:off x="3478191" y="5099596"/>
            <a:ext cx="2187615" cy="286450"/>
          </a:xfrm>
          <a:prstGeom prst="ellipse">
            <a:avLst/>
          </a:prstGeom>
          <a:noFill/>
          <a:ln w="28575">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5462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selection</a:t>
            </a:r>
            <a:endParaRPr lang="en-US" dirty="0"/>
          </a:p>
        </p:txBody>
      </p:sp>
      <p:sp>
        <p:nvSpPr>
          <p:cNvPr id="5" name="Content Placeholder 4"/>
          <p:cNvSpPr>
            <a:spLocks noGrp="1"/>
          </p:cNvSpPr>
          <p:nvPr>
            <p:ph idx="1"/>
          </p:nvPr>
        </p:nvSpPr>
        <p:spPr>
          <a:xfrm>
            <a:off x="457200" y="1417638"/>
            <a:ext cx="8229600" cy="3203294"/>
          </a:xfrm>
        </p:spPr>
        <p:txBody>
          <a:bodyPr>
            <a:normAutofit fontScale="92500" lnSpcReduction="10000"/>
          </a:bodyPr>
          <a:lstStyle/>
          <a:p>
            <a:pPr marL="0" indent="0" algn="just">
              <a:buNone/>
            </a:pPr>
            <a:r>
              <a:rPr lang="en-US" sz="2800" i="1" dirty="0" smtClean="0"/>
              <a:t>“The </a:t>
            </a:r>
            <a:r>
              <a:rPr lang="en-US" sz="2800" i="1" dirty="0"/>
              <a:t>‘under-representation’ of males in matric has important implications for </a:t>
            </a:r>
            <a:r>
              <a:rPr lang="en-US" sz="2800" i="1" dirty="0" err="1"/>
              <a:t>analysing</a:t>
            </a:r>
            <a:r>
              <a:rPr lang="en-US" sz="2800" i="1" dirty="0"/>
              <a:t> the matric </a:t>
            </a:r>
            <a:r>
              <a:rPr lang="en-US" sz="2800" i="1" dirty="0" smtClean="0"/>
              <a:t>data since </a:t>
            </a:r>
            <a:r>
              <a:rPr lang="en-US" sz="2800" b="1" i="1" dirty="0"/>
              <a:t>those who drop out are, on average, weaker students </a:t>
            </a:r>
            <a:r>
              <a:rPr lang="en-US" sz="2800" i="1" dirty="0"/>
              <a:t>(</a:t>
            </a:r>
            <a:r>
              <a:rPr lang="en-US" sz="2800" i="1" dirty="0" err="1"/>
              <a:t>Lambin</a:t>
            </a:r>
            <a:r>
              <a:rPr lang="en-US" sz="2800" i="1" dirty="0"/>
              <a:t>, 1995; Lewin, 2009). Given </a:t>
            </a:r>
            <a:r>
              <a:rPr lang="en-US" sz="2800" i="1" dirty="0" smtClean="0"/>
              <a:t>that males </a:t>
            </a:r>
            <a:r>
              <a:rPr lang="en-US" sz="2800" i="1" dirty="0"/>
              <a:t>drop out at higher rates than females, the resulting male cohort in matric is a more </a:t>
            </a:r>
            <a:r>
              <a:rPr lang="en-US" sz="2800" i="1" dirty="0" smtClean="0"/>
              <a:t>selective one </a:t>
            </a:r>
            <a:r>
              <a:rPr lang="en-US" sz="2800" i="1" dirty="0"/>
              <a:t>than the female cohort (Perry, 2003</a:t>
            </a:r>
            <a:r>
              <a:rPr lang="en-US" sz="2800" i="1" dirty="0" smtClean="0"/>
              <a:t>).” </a:t>
            </a:r>
          </a:p>
          <a:p>
            <a:pPr marL="0" indent="0" algn="r">
              <a:buNone/>
            </a:pPr>
            <a:r>
              <a:rPr lang="en-US" sz="2200" i="1" dirty="0" smtClean="0"/>
              <a:t>(Spaull &amp; Makaluza, 2019: p.3)</a:t>
            </a:r>
            <a:endParaRPr lang="en-US" sz="2200" i="1" dirty="0"/>
          </a:p>
          <a:p>
            <a:pPr algn="just"/>
            <a:endParaRPr lang="en-US" sz="2200" i="1" dirty="0"/>
          </a:p>
        </p:txBody>
      </p:sp>
      <p:sp>
        <p:nvSpPr>
          <p:cNvPr id="6" name="Rectangle 5"/>
          <p:cNvSpPr/>
          <p:nvPr/>
        </p:nvSpPr>
        <p:spPr>
          <a:xfrm>
            <a:off x="775503" y="4431300"/>
            <a:ext cx="7911297" cy="1815882"/>
          </a:xfrm>
          <a:prstGeom prst="rect">
            <a:avLst/>
          </a:prstGeom>
        </p:spPr>
        <p:txBody>
          <a:bodyPr wrap="square">
            <a:spAutoFit/>
          </a:bodyPr>
          <a:lstStyle/>
          <a:p>
            <a:pPr algn="just"/>
            <a:r>
              <a:rPr lang="en-US" sz="1600" i="1" dirty="0" smtClean="0">
                <a:latin typeface="Helvetica" charset="0"/>
              </a:rPr>
              <a:t>“Lam </a:t>
            </a:r>
            <a:r>
              <a:rPr lang="en-US" sz="1600" i="1" dirty="0">
                <a:latin typeface="Helvetica" charset="0"/>
              </a:rPr>
              <a:t>et al. (2010: 3) show that in the Western Cape “</a:t>
            </a:r>
            <a:r>
              <a:rPr lang="en-US" sz="1600" i="1" dirty="0" smtClean="0">
                <a:latin typeface="Helvetica" charset="0"/>
              </a:rPr>
              <a:t>girls move </a:t>
            </a:r>
            <a:r>
              <a:rPr lang="en-US" sz="1600" i="1" dirty="0">
                <a:latin typeface="Helvetica" charset="0"/>
              </a:rPr>
              <a:t>through </a:t>
            </a:r>
            <a:r>
              <a:rPr lang="en-US" sz="1600" i="1" dirty="0" smtClean="0">
                <a:latin typeface="Helvetica" charset="0"/>
              </a:rPr>
              <a:t>school faster </a:t>
            </a:r>
            <a:r>
              <a:rPr lang="en-US" sz="1600" i="1" dirty="0">
                <a:latin typeface="Helvetica" charset="0"/>
              </a:rPr>
              <a:t>than boys, with female schooling exceeding male schooling by about one full grade </a:t>
            </a:r>
            <a:r>
              <a:rPr lang="en-US" sz="1600" i="1" dirty="0" smtClean="0">
                <a:latin typeface="Helvetica" charset="0"/>
              </a:rPr>
              <a:t>among recent </a:t>
            </a:r>
            <a:r>
              <a:rPr lang="en-US" sz="1600" i="1" dirty="0">
                <a:latin typeface="Helvetica" charset="0"/>
              </a:rPr>
              <a:t>African cohorts who have finished schooling.” Using population-wide panel data for the </a:t>
            </a:r>
            <a:r>
              <a:rPr lang="en-US" sz="1600" i="1" dirty="0" smtClean="0">
                <a:latin typeface="Helvetica" charset="0"/>
              </a:rPr>
              <a:t>same province</a:t>
            </a:r>
            <a:r>
              <a:rPr lang="en-US" sz="1600" i="1" dirty="0">
                <a:latin typeface="Helvetica" charset="0"/>
              </a:rPr>
              <a:t>, Van </a:t>
            </a:r>
            <a:r>
              <a:rPr lang="en-US" sz="1600" i="1" dirty="0" err="1">
                <a:latin typeface="Helvetica" charset="0"/>
              </a:rPr>
              <a:t>Wyk</a:t>
            </a:r>
            <a:r>
              <a:rPr lang="en-US" sz="1600" i="1" dirty="0">
                <a:latin typeface="Helvetica" charset="0"/>
              </a:rPr>
              <a:t> et al. (2017: 20) follow all grade six learners in the Western Cape (N=77,633) </a:t>
            </a:r>
            <a:r>
              <a:rPr lang="en-US" sz="1600" i="1" dirty="0" smtClean="0">
                <a:latin typeface="Helvetica" charset="0"/>
              </a:rPr>
              <a:t>over the </a:t>
            </a:r>
            <a:r>
              <a:rPr lang="en-US" sz="1600" i="1" dirty="0">
                <a:latin typeface="Helvetica" charset="0"/>
              </a:rPr>
              <a:t>period 2007-2013. They find that </a:t>
            </a:r>
            <a:r>
              <a:rPr lang="en-US" sz="1600" b="1" i="1" dirty="0">
                <a:latin typeface="Helvetica" charset="0"/>
              </a:rPr>
              <a:t>males are 29% more likely to have dropped out of school </a:t>
            </a:r>
            <a:r>
              <a:rPr lang="en-US" sz="1600" i="1" dirty="0">
                <a:latin typeface="Helvetica" charset="0"/>
              </a:rPr>
              <a:t>by </a:t>
            </a:r>
            <a:r>
              <a:rPr lang="en-US" sz="1600" i="1" dirty="0" smtClean="0">
                <a:latin typeface="Helvetica" charset="0"/>
              </a:rPr>
              <a:t>2013 compared </a:t>
            </a:r>
            <a:r>
              <a:rPr lang="en-US" sz="1600" i="1" dirty="0">
                <a:latin typeface="Helvetica" charset="0"/>
              </a:rPr>
              <a:t>to their female counterparts (male dropout rate: 48%, female dropout rate: 37</a:t>
            </a:r>
            <a:r>
              <a:rPr lang="en-US" sz="1600" i="1" dirty="0" smtClean="0">
                <a:latin typeface="Helvetica" charset="0"/>
              </a:rPr>
              <a:t>%).” (p3)</a:t>
            </a:r>
            <a:endParaRPr lang="en-US" sz="1600" i="1" dirty="0">
              <a:effectLst/>
              <a:latin typeface="Helvetica" charset="0"/>
            </a:endParaRPr>
          </a:p>
        </p:txBody>
      </p:sp>
    </p:spTree>
    <p:extLst>
      <p:ext uri="{BB962C8B-B14F-4D97-AF65-F5344CB8AC3E}">
        <p14:creationId xmlns:p14="http://schemas.microsoft.com/office/powerpoint/2010/main" val="4957982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6556" y="95492"/>
            <a:ext cx="5242522" cy="3051148"/>
          </a:xfrm>
        </p:spPr>
      </p:pic>
      <p:pic>
        <p:nvPicPr>
          <p:cNvPr id="5"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1539" y="2048397"/>
            <a:ext cx="4202461" cy="2360842"/>
          </a:xfrm>
          <a:prstGeom prst="rect">
            <a:avLst/>
          </a:prstGeom>
        </p:spPr>
      </p:pic>
      <p:pic>
        <p:nvPicPr>
          <p:cNvPr id="6"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087" y="3146640"/>
            <a:ext cx="5242522" cy="3112095"/>
          </a:xfrm>
          <a:prstGeom prst="rect">
            <a:avLst/>
          </a:prstGeom>
        </p:spPr>
      </p:pic>
      <p:pic>
        <p:nvPicPr>
          <p:cNvPr id="7"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087" y="95492"/>
            <a:ext cx="5242522" cy="3051148"/>
          </a:xfrm>
          <a:prstGeom prst="rect">
            <a:avLst/>
          </a:prstGeom>
        </p:spPr>
      </p:pic>
      <p:cxnSp>
        <p:nvCxnSpPr>
          <p:cNvPr id="9" name="Straight Arrow Connector 8"/>
          <p:cNvCxnSpPr/>
          <p:nvPr/>
        </p:nvCxnSpPr>
        <p:spPr>
          <a:xfrm>
            <a:off x="4490977" y="1621066"/>
            <a:ext cx="613458" cy="85591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H="1">
            <a:off x="4490977" y="3677832"/>
            <a:ext cx="561372" cy="882593"/>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0" y="3391382"/>
            <a:ext cx="2870522" cy="286450"/>
          </a:xfrm>
          <a:prstGeom prst="ellipse">
            <a:avLst/>
          </a:prstGeom>
          <a:noFill/>
          <a:ln w="28575">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5450824" y="4772133"/>
            <a:ext cx="3183889" cy="1200329"/>
          </a:xfrm>
          <a:prstGeom prst="rect">
            <a:avLst/>
          </a:prstGeom>
          <a:noFill/>
        </p:spPr>
        <p:txBody>
          <a:bodyPr wrap="square" rtlCol="0">
            <a:spAutoFit/>
          </a:bodyPr>
          <a:lstStyle/>
          <a:p>
            <a:r>
              <a:rPr lang="en-US" dirty="0" smtClean="0"/>
              <a:t>i.e. comparing the best performing 100,713 girls and the best performing 100,713 girls in mathematics</a:t>
            </a:r>
            <a:endParaRPr lang="en-US" dirty="0"/>
          </a:p>
        </p:txBody>
      </p:sp>
      <p:sp>
        <p:nvSpPr>
          <p:cNvPr id="14" name="Oval 13"/>
          <p:cNvSpPr/>
          <p:nvPr/>
        </p:nvSpPr>
        <p:spPr>
          <a:xfrm>
            <a:off x="6543397" y="3606219"/>
            <a:ext cx="499371" cy="143225"/>
          </a:xfrm>
          <a:prstGeom prst="ellipse">
            <a:avLst/>
          </a:prstGeom>
          <a:noFill/>
          <a:ln w="28575">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7001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heel(1)">
                                      <p:cBhvr>
                                        <p:cTn id="22" dur="2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up)">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up)">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heel(1)">
                                      <p:cBhvr>
                                        <p:cTn id="4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this is at the “mean” (average)</a:t>
            </a:r>
            <a:endParaRPr lang="en-US" dirty="0"/>
          </a:p>
        </p:txBody>
      </p:sp>
      <p:sp>
        <p:nvSpPr>
          <p:cNvPr id="3" name="Content Placeholder 2"/>
          <p:cNvSpPr>
            <a:spLocks noGrp="1"/>
          </p:cNvSpPr>
          <p:nvPr>
            <p:ph idx="1"/>
          </p:nvPr>
        </p:nvSpPr>
        <p:spPr/>
        <p:txBody>
          <a:bodyPr/>
          <a:lstStyle/>
          <a:p>
            <a:r>
              <a:rPr lang="en-US" dirty="0" smtClean="0"/>
              <a:t>What about at the bottom and the top? </a:t>
            </a:r>
          </a:p>
          <a:p>
            <a:r>
              <a:rPr lang="en-US" dirty="0" smtClean="0"/>
              <a:t>Do the </a:t>
            </a:r>
            <a:r>
              <a:rPr lang="en-US" b="1" dirty="0" smtClean="0"/>
              <a:t>‘bottom’ girls </a:t>
            </a:r>
            <a:r>
              <a:rPr lang="en-US" dirty="0" smtClean="0"/>
              <a:t>perform better/worse than the </a:t>
            </a:r>
            <a:r>
              <a:rPr lang="en-US" b="1" dirty="0" smtClean="0"/>
              <a:t>‘bottom’ boys</a:t>
            </a:r>
          </a:p>
          <a:p>
            <a:r>
              <a:rPr lang="en-US" dirty="0" smtClean="0"/>
              <a:t>Do the </a:t>
            </a:r>
            <a:r>
              <a:rPr lang="en-US" b="1" dirty="0" smtClean="0"/>
              <a:t>‘top’ girls </a:t>
            </a:r>
            <a:r>
              <a:rPr lang="en-US" dirty="0" smtClean="0"/>
              <a:t>perform better/worse than the </a:t>
            </a:r>
            <a:r>
              <a:rPr lang="en-US" b="1" dirty="0" smtClean="0"/>
              <a:t>‘top’ boys</a:t>
            </a:r>
            <a:r>
              <a:rPr lang="en-US" dirty="0" smtClean="0"/>
              <a:t>? </a:t>
            </a:r>
            <a:endParaRPr lang="en-US" dirty="0"/>
          </a:p>
        </p:txBody>
      </p:sp>
    </p:spTree>
    <p:extLst>
      <p:ext uri="{BB962C8B-B14F-4D97-AF65-F5344CB8AC3E}">
        <p14:creationId xmlns:p14="http://schemas.microsoft.com/office/powerpoint/2010/main" val="12850618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14475"/>
            <a:ext cx="9144000" cy="5141917"/>
          </a:xfrm>
          <a:prstGeom prst="rect">
            <a:avLst/>
          </a:prstGeom>
        </p:spPr>
      </p:pic>
      <p:sp>
        <p:nvSpPr>
          <p:cNvPr id="5" name="Title 1"/>
          <p:cNvSpPr>
            <a:spLocks noGrp="1"/>
          </p:cNvSpPr>
          <p:nvPr>
            <p:ph type="title"/>
          </p:nvPr>
        </p:nvSpPr>
        <p:spPr>
          <a:xfrm>
            <a:off x="457200" y="73030"/>
            <a:ext cx="8229600" cy="1143000"/>
          </a:xfrm>
        </p:spPr>
        <p:txBody>
          <a:bodyPr>
            <a:noAutofit/>
          </a:bodyPr>
          <a:lstStyle/>
          <a:p>
            <a:r>
              <a:rPr lang="en-US" sz="2800" dirty="0" smtClean="0"/>
              <a:t>How do boys &amp; girls perform at different parts of the performance distribution?</a:t>
            </a:r>
            <a:endParaRPr lang="en-US" sz="2800" dirty="0"/>
          </a:p>
        </p:txBody>
      </p:sp>
      <p:sp>
        <p:nvSpPr>
          <p:cNvPr id="6" name="Oval 5"/>
          <p:cNvSpPr/>
          <p:nvPr/>
        </p:nvSpPr>
        <p:spPr>
          <a:xfrm>
            <a:off x="2476982" y="1904984"/>
            <a:ext cx="2187615" cy="286450"/>
          </a:xfrm>
          <a:prstGeom prst="ellipse">
            <a:avLst/>
          </a:prstGeom>
          <a:noFill/>
          <a:ln w="28575">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rot="5400000">
            <a:off x="1377572" y="3242049"/>
            <a:ext cx="2540274" cy="1035934"/>
          </a:xfrm>
          <a:prstGeom prst="ellipse">
            <a:avLst/>
          </a:prstGeom>
          <a:noFill/>
          <a:ln w="28575">
            <a:solidFill>
              <a:srgbClr val="7030A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4389698" y="2489879"/>
            <a:ext cx="4592256" cy="1000837"/>
          </a:xfrm>
          <a:prstGeom prst="ellipse">
            <a:avLst/>
          </a:prstGeom>
          <a:noFill/>
          <a:ln w="28575">
            <a:solidFill>
              <a:srgbClr val="7030A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5006093" y="2212880"/>
            <a:ext cx="3836966" cy="276999"/>
          </a:xfrm>
          <a:prstGeom prst="rect">
            <a:avLst/>
          </a:prstGeom>
          <a:solidFill>
            <a:schemeClr val="bg1">
              <a:lumMod val="95000"/>
            </a:schemeClr>
          </a:solidFill>
        </p:spPr>
        <p:txBody>
          <a:bodyPr wrap="square" rtlCol="0">
            <a:spAutoFit/>
          </a:bodyPr>
          <a:lstStyle/>
          <a:p>
            <a:r>
              <a:rPr lang="en-US" sz="1200" dirty="0" smtClean="0"/>
              <a:t>More boys in the top of the </a:t>
            </a:r>
            <a:r>
              <a:rPr lang="en-US" sz="1200" dirty="0" err="1" smtClean="0"/>
              <a:t>maths</a:t>
            </a:r>
            <a:r>
              <a:rPr lang="en-US" sz="1200" dirty="0" smtClean="0"/>
              <a:t> &amp; science distribution</a:t>
            </a:r>
            <a:endParaRPr lang="en-US" sz="1200" dirty="0"/>
          </a:p>
        </p:txBody>
      </p:sp>
      <p:sp>
        <p:nvSpPr>
          <p:cNvPr id="10" name="TextBox 9"/>
          <p:cNvSpPr txBox="1"/>
          <p:nvPr/>
        </p:nvSpPr>
        <p:spPr>
          <a:xfrm>
            <a:off x="1200873" y="2351379"/>
            <a:ext cx="1241344" cy="276999"/>
          </a:xfrm>
          <a:prstGeom prst="rect">
            <a:avLst/>
          </a:prstGeom>
          <a:solidFill>
            <a:schemeClr val="bg1">
              <a:lumMod val="95000"/>
            </a:schemeClr>
          </a:solidFill>
        </p:spPr>
        <p:txBody>
          <a:bodyPr wrap="square" rtlCol="0">
            <a:spAutoFit/>
          </a:bodyPr>
          <a:lstStyle/>
          <a:p>
            <a:r>
              <a:rPr lang="en-US" sz="1200" dirty="0" smtClean="0"/>
              <a:t>More girls failing</a:t>
            </a:r>
            <a:endParaRPr lang="en-US" sz="1200" dirty="0"/>
          </a:p>
        </p:txBody>
      </p:sp>
      <p:sp>
        <p:nvSpPr>
          <p:cNvPr id="11" name="TextBox 10"/>
          <p:cNvSpPr txBox="1"/>
          <p:nvPr/>
        </p:nvSpPr>
        <p:spPr>
          <a:xfrm>
            <a:off x="5913698" y="6396335"/>
            <a:ext cx="3230302" cy="461665"/>
          </a:xfrm>
          <a:prstGeom prst="rect">
            <a:avLst/>
          </a:prstGeom>
          <a:solidFill>
            <a:schemeClr val="bg1">
              <a:lumMod val="95000"/>
            </a:schemeClr>
          </a:solidFill>
        </p:spPr>
        <p:txBody>
          <a:bodyPr wrap="square" rtlCol="0">
            <a:spAutoFit/>
          </a:bodyPr>
          <a:lstStyle/>
          <a:p>
            <a:r>
              <a:rPr lang="en-US" sz="1200" b="1" dirty="0" smtClean="0"/>
              <a:t>195% </a:t>
            </a:r>
            <a:r>
              <a:rPr lang="en-US" sz="1200" dirty="0" smtClean="0"/>
              <a:t>more girls achieving 90-100% in English-HL than boys achieving 90-100% in English-HL</a:t>
            </a:r>
            <a:endParaRPr lang="en-US" sz="1200" dirty="0"/>
          </a:p>
        </p:txBody>
      </p:sp>
      <p:cxnSp>
        <p:nvCxnSpPr>
          <p:cNvPr id="12" name="Straight Arrow Connector 11"/>
          <p:cNvCxnSpPr/>
          <p:nvPr/>
        </p:nvCxnSpPr>
        <p:spPr>
          <a:xfrm flipV="1">
            <a:off x="6311118" y="6329238"/>
            <a:ext cx="1721712" cy="119252"/>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42207" y="6448490"/>
            <a:ext cx="1379338" cy="430887"/>
          </a:xfrm>
          <a:prstGeom prst="rect">
            <a:avLst/>
          </a:prstGeom>
          <a:solidFill>
            <a:schemeClr val="bg1">
              <a:lumMod val="95000"/>
            </a:schemeClr>
          </a:solidFill>
        </p:spPr>
        <p:txBody>
          <a:bodyPr wrap="square" rtlCol="0">
            <a:spAutoFit/>
          </a:bodyPr>
          <a:lstStyle/>
          <a:p>
            <a:r>
              <a:rPr lang="en-US" sz="1100" b="1" dirty="0" smtClean="0"/>
              <a:t>Blue = more boys</a:t>
            </a:r>
          </a:p>
          <a:p>
            <a:r>
              <a:rPr lang="en-US" sz="1100" b="1" dirty="0" smtClean="0"/>
              <a:t>Red = more girls </a:t>
            </a:r>
            <a:endParaRPr lang="en-US" sz="1100" dirty="0"/>
          </a:p>
        </p:txBody>
      </p:sp>
    </p:spTree>
    <p:extLst>
      <p:ext uri="{BB962C8B-B14F-4D97-AF65-F5344CB8AC3E}">
        <p14:creationId xmlns:p14="http://schemas.microsoft.com/office/powerpoint/2010/main" val="534544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heel(1)">
                                      <p:cBhvr>
                                        <p:cTn id="21" dur="20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30288"/>
            <a:ext cx="9144000" cy="5127712"/>
          </a:xfrm>
          <a:prstGeom prst="rect">
            <a:avLst/>
          </a:prstGeom>
        </p:spPr>
      </p:pic>
      <p:sp>
        <p:nvSpPr>
          <p:cNvPr id="5" name="Title 1"/>
          <p:cNvSpPr>
            <a:spLocks noGrp="1"/>
          </p:cNvSpPr>
          <p:nvPr>
            <p:ph type="title"/>
          </p:nvPr>
        </p:nvSpPr>
        <p:spPr>
          <a:xfrm>
            <a:off x="457200" y="274638"/>
            <a:ext cx="8229600" cy="1143000"/>
          </a:xfrm>
        </p:spPr>
        <p:txBody>
          <a:bodyPr>
            <a:noAutofit/>
          </a:bodyPr>
          <a:lstStyle/>
          <a:p>
            <a:r>
              <a:rPr lang="en-US" sz="2800" dirty="0" smtClean="0"/>
              <a:t>How do boys &amp; girls perform at different parts of the performance distribution?</a:t>
            </a:r>
            <a:endParaRPr lang="en-US" sz="2800" dirty="0"/>
          </a:p>
        </p:txBody>
      </p:sp>
      <p:sp>
        <p:nvSpPr>
          <p:cNvPr id="6" name="Oval 5"/>
          <p:cNvSpPr/>
          <p:nvPr/>
        </p:nvSpPr>
        <p:spPr>
          <a:xfrm>
            <a:off x="2384385" y="2176041"/>
            <a:ext cx="2187615" cy="286450"/>
          </a:xfrm>
          <a:prstGeom prst="ellipse">
            <a:avLst/>
          </a:prstGeom>
          <a:noFill/>
          <a:ln w="28575">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rot="5400000">
            <a:off x="414456" y="4205165"/>
            <a:ext cx="4466506" cy="1035934"/>
          </a:xfrm>
          <a:prstGeom prst="ellipse">
            <a:avLst/>
          </a:prstGeom>
          <a:noFill/>
          <a:ln w="28575">
            <a:solidFill>
              <a:srgbClr val="7030A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4412847" y="2908244"/>
            <a:ext cx="4592256" cy="1000837"/>
          </a:xfrm>
          <a:prstGeom prst="ellipse">
            <a:avLst/>
          </a:prstGeom>
          <a:noFill/>
          <a:ln w="28575">
            <a:solidFill>
              <a:srgbClr val="7030A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0" y="81746"/>
            <a:ext cx="9144000" cy="1885950"/>
          </a:xfrm>
          <a:prstGeom prst="rect">
            <a:avLst/>
          </a:prstGeom>
          <a:solidFill>
            <a:schemeClr val="bg1">
              <a:lumMod val="95000"/>
            </a:schemeClr>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dirty="0" smtClean="0"/>
              <a:t>After making a comparable group of boys and girls we find that in Matric 2018, boys still outperform girls from the 60%+ level in mathematics and science</a:t>
            </a:r>
            <a:r>
              <a:rPr lang="en-US" sz="2800" smtClean="0"/>
              <a:t>. </a:t>
            </a:r>
          </a:p>
          <a:p>
            <a:r>
              <a:rPr lang="en-US" sz="2800" dirty="0" smtClean="0"/>
              <a:t>Girls outperform boys virtually every else.  </a:t>
            </a:r>
            <a:endParaRPr lang="en-US" sz="2800" dirty="0"/>
          </a:p>
        </p:txBody>
      </p:sp>
    </p:spTree>
    <p:extLst>
      <p:ext uri="{BB962C8B-B14F-4D97-AF65-F5344CB8AC3E}">
        <p14:creationId xmlns:p14="http://schemas.microsoft.com/office/powerpoint/2010/main" val="816108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university?</a:t>
            </a:r>
            <a:endParaRPr lang="en-US" dirty="0"/>
          </a:p>
        </p:txBody>
      </p:sp>
      <p:pic>
        <p:nvPicPr>
          <p:cNvPr id="4" name="Content Placeholder 4"/>
          <p:cNvPicPr>
            <a:picLocks noChangeAspect="1"/>
          </p:cNvPicPr>
          <p:nvPr/>
        </p:nvPicPr>
        <p:blipFill rotWithShape="1">
          <a:blip r:embed="rId2">
            <a:extLst>
              <a:ext uri="{28A0092B-C50C-407E-A947-70E740481C1C}">
                <a14:useLocalDpi xmlns:a14="http://schemas.microsoft.com/office/drawing/2010/main" val="0"/>
              </a:ext>
            </a:extLst>
          </a:blip>
          <a:srcRect l="5377" t="4214" r="5904"/>
          <a:stretch/>
        </p:blipFill>
        <p:spPr>
          <a:xfrm>
            <a:off x="1632032" y="1417638"/>
            <a:ext cx="5706318" cy="53533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48031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b="1" dirty="0" smtClean="0">
                <a:solidFill>
                  <a:schemeClr val="bg1"/>
                </a:solidFill>
              </a:rPr>
              <a:t>High-level findings</a:t>
            </a:r>
            <a:endParaRPr lang="en-US" b="1" dirty="0">
              <a:solidFill>
                <a:schemeClr val="bg1"/>
              </a:solidFill>
            </a:endParaRPr>
          </a:p>
        </p:txBody>
      </p:sp>
      <p:graphicFrame>
        <p:nvGraphicFramePr>
          <p:cNvPr id="4" name="Chart 3"/>
          <p:cNvGraphicFramePr/>
          <p:nvPr>
            <p:extLst>
              <p:ext uri="{D42A27DB-BD31-4B8C-83A1-F6EECF244321}">
                <p14:modId xmlns:p14="http://schemas.microsoft.com/office/powerpoint/2010/main" val="1420353223"/>
              </p:ext>
            </p:extLst>
          </p:nvPr>
        </p:nvGraphicFramePr>
        <p:xfrm>
          <a:off x="571500" y="2382519"/>
          <a:ext cx="7572375" cy="4475481"/>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457200" y="1417638"/>
            <a:ext cx="8401050" cy="923330"/>
          </a:xfrm>
          <a:prstGeom prst="rect">
            <a:avLst/>
          </a:prstGeom>
        </p:spPr>
        <p:txBody>
          <a:bodyPr wrap="square">
            <a:spAutoFit/>
          </a:bodyPr>
          <a:lstStyle/>
          <a:p>
            <a:pPr algn="just">
              <a:spcAft>
                <a:spcPts val="0"/>
              </a:spcAft>
            </a:pPr>
            <a:r>
              <a:rPr lang="en-US" b="1" dirty="0">
                <a:latin typeface="Arial" charset="0"/>
                <a:ea typeface="Calibri" charset="0"/>
              </a:rPr>
              <a:t>Figure 1</a:t>
            </a:r>
            <a:r>
              <a:rPr lang="en-US" dirty="0">
                <a:latin typeface="Arial" charset="0"/>
                <a:ea typeface="Calibri" charset="0"/>
              </a:rPr>
              <a:t>: The percentage more females than males from the 2008 NSC Cohort (N=112,402) attaining higher education outcomes (2009-2014) (For corresponding figures see Table 1)</a:t>
            </a:r>
            <a:endParaRPr lang="en-US" sz="2800" dirty="0">
              <a:effectLst/>
              <a:latin typeface="Times New Roman" charset="0"/>
              <a:ea typeface="Calibri" charset="0"/>
            </a:endParaRPr>
          </a:p>
        </p:txBody>
      </p:sp>
    </p:spTree>
    <p:extLst>
      <p:ext uri="{BB962C8B-B14F-4D97-AF65-F5344CB8AC3E}">
        <p14:creationId xmlns:p14="http://schemas.microsoft.com/office/powerpoint/2010/main" val="481915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7" dur="5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wipe(down)">
                                      <p:cBhvr>
                                        <p:cTn id="12" dur="500"/>
                                        <p:tgtEl>
                                          <p:spTgt spid="4">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graphicEl>
                                              <a:chart seriesIdx="-4" categoryIdx="1" bldStep="category"/>
                                            </p:graphicEl>
                                          </p:spTgt>
                                        </p:tgtEl>
                                        <p:attrNameLst>
                                          <p:attrName>style.visibility</p:attrName>
                                        </p:attrNameLst>
                                      </p:cBhvr>
                                      <p:to>
                                        <p:strVal val="visible"/>
                                      </p:to>
                                    </p:set>
                                    <p:animEffect transition="in" filter="wipe(down)">
                                      <p:cBhvr>
                                        <p:cTn id="17" dur="500"/>
                                        <p:tgtEl>
                                          <p:spTgt spid="4">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graphicEl>
                                              <a:chart seriesIdx="-4" categoryIdx="2" bldStep="category"/>
                                            </p:graphicEl>
                                          </p:spTgt>
                                        </p:tgtEl>
                                        <p:attrNameLst>
                                          <p:attrName>style.visibility</p:attrName>
                                        </p:attrNameLst>
                                      </p:cBhvr>
                                      <p:to>
                                        <p:strVal val="visible"/>
                                      </p:to>
                                    </p:set>
                                    <p:animEffect transition="in" filter="wipe(down)">
                                      <p:cBhvr>
                                        <p:cTn id="22" dur="500"/>
                                        <p:tgtEl>
                                          <p:spTgt spid="4">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graphicEl>
                                              <a:chart seriesIdx="-4" categoryIdx="3" bldStep="category"/>
                                            </p:graphicEl>
                                          </p:spTgt>
                                        </p:tgtEl>
                                        <p:attrNameLst>
                                          <p:attrName>style.visibility</p:attrName>
                                        </p:attrNameLst>
                                      </p:cBhvr>
                                      <p:to>
                                        <p:strVal val="visible"/>
                                      </p:to>
                                    </p:set>
                                    <p:animEffect transition="in" filter="wipe(down)">
                                      <p:cBhvr>
                                        <p:cTn id="27" dur="500"/>
                                        <p:tgtEl>
                                          <p:spTgt spid="4">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
                                            <p:graphicEl>
                                              <a:chart seriesIdx="-4" categoryIdx="4" bldStep="category"/>
                                            </p:graphicEl>
                                          </p:spTgt>
                                        </p:tgtEl>
                                        <p:attrNameLst>
                                          <p:attrName>style.visibility</p:attrName>
                                        </p:attrNameLst>
                                      </p:cBhvr>
                                      <p:to>
                                        <p:strVal val="visible"/>
                                      </p:to>
                                    </p:set>
                                    <p:animEffect transition="in" filter="wipe(down)">
                                      <p:cBhvr>
                                        <p:cTn id="32" dur="500"/>
                                        <p:tgtEl>
                                          <p:spTgt spid="4">
                                            <p:graphicEl>
                                              <a:chart seriesIdx="-4" categoryIdx="4"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category"/>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normAutofit fontScale="90000"/>
          </a:bodyPr>
          <a:lstStyle/>
          <a:p>
            <a:r>
              <a:rPr lang="en-US" b="1" dirty="0" smtClean="0">
                <a:solidFill>
                  <a:schemeClr val="bg1"/>
                </a:solidFill>
              </a:rPr>
              <a:t>Findings (1)</a:t>
            </a:r>
            <a:r>
              <a:rPr lang="en-US" b="1" dirty="0">
                <a:solidFill>
                  <a:schemeClr val="bg1"/>
                </a:solidFill>
              </a:rPr>
              <a:t/>
            </a:r>
            <a:br>
              <a:rPr lang="en-US" b="1" dirty="0">
                <a:solidFill>
                  <a:schemeClr val="bg1"/>
                </a:solidFill>
              </a:rPr>
            </a:br>
            <a:r>
              <a:rPr lang="en-US" sz="3100" i="1" dirty="0" smtClean="0">
                <a:solidFill>
                  <a:schemeClr val="bg1"/>
                </a:solidFill>
              </a:rPr>
              <a:t>National HE outcomes by gender (2008 NSC cohort)</a:t>
            </a:r>
            <a:endParaRPr lang="en-US" sz="4000" b="1" dirty="0">
              <a:solidFill>
                <a:schemeClr val="bg1"/>
              </a:solidFill>
            </a:endParaRPr>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0" y="2113481"/>
            <a:ext cx="8999621" cy="4158982"/>
          </a:xfrm>
          <a:prstGeom prst="rect">
            <a:avLst/>
          </a:prstGeom>
        </p:spPr>
      </p:pic>
      <p:sp>
        <p:nvSpPr>
          <p:cNvPr id="6" name="Rectangle 5"/>
          <p:cNvSpPr/>
          <p:nvPr/>
        </p:nvSpPr>
        <p:spPr>
          <a:xfrm>
            <a:off x="457200" y="1651816"/>
            <a:ext cx="8382000" cy="507831"/>
          </a:xfrm>
          <a:prstGeom prst="rect">
            <a:avLst/>
          </a:prstGeom>
        </p:spPr>
        <p:txBody>
          <a:bodyPr wrap="square">
            <a:spAutoFit/>
          </a:bodyPr>
          <a:lstStyle/>
          <a:p>
            <a:pPr>
              <a:lnSpc>
                <a:spcPct val="150000"/>
              </a:lnSpc>
              <a:spcAft>
                <a:spcPts val="0"/>
              </a:spcAft>
            </a:pPr>
            <a:r>
              <a:rPr lang="en-US" b="1">
                <a:latin typeface="Arial" charset="0"/>
                <a:ea typeface="Calibri" charset="0"/>
              </a:rPr>
              <a:t>Figure 1:</a:t>
            </a:r>
            <a:r>
              <a:rPr lang="en-US">
                <a:latin typeface="Arial" charset="0"/>
                <a:ea typeface="Calibri" charset="0"/>
              </a:rPr>
              <a:t> National higher education outcomes by gender (2008 NSC Cohort) </a:t>
            </a:r>
            <a:endParaRPr lang="en-US" sz="2800">
              <a:effectLst/>
              <a:latin typeface="Times New Roman" charset="0"/>
              <a:ea typeface="Calibri" charset="0"/>
            </a:endParaRPr>
          </a:p>
        </p:txBody>
      </p:sp>
    </p:spTree>
    <p:extLst>
      <p:ext uri="{BB962C8B-B14F-4D97-AF65-F5344CB8AC3E}">
        <p14:creationId xmlns:p14="http://schemas.microsoft.com/office/powerpoint/2010/main" val="13817607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18219"/>
            <a:ext cx="9144000" cy="5415378"/>
          </a:xfrm>
          <a:prstGeom prst="rect">
            <a:avLst/>
          </a:prstGeom>
        </p:spPr>
      </p:pic>
      <p:sp>
        <p:nvSpPr>
          <p:cNvPr id="3" name="TextBox 2"/>
          <p:cNvSpPr txBox="1"/>
          <p:nvPr/>
        </p:nvSpPr>
        <p:spPr>
          <a:xfrm>
            <a:off x="3577785" y="173335"/>
            <a:ext cx="1659429" cy="461665"/>
          </a:xfrm>
          <a:prstGeom prst="rect">
            <a:avLst/>
          </a:prstGeom>
          <a:solidFill>
            <a:srgbClr val="FF0080"/>
          </a:solidFill>
        </p:spPr>
        <p:txBody>
          <a:bodyPr wrap="none" rtlCol="0">
            <a:spAutoFit/>
          </a:bodyPr>
          <a:lstStyle/>
          <a:p>
            <a:r>
              <a:rPr lang="en-US" sz="2400" b="1" dirty="0">
                <a:solidFill>
                  <a:schemeClr val="bg1"/>
                </a:solidFill>
              </a:rPr>
              <a:t>C</a:t>
            </a:r>
            <a:r>
              <a:rPr lang="en-US" sz="2400" b="1" dirty="0" smtClean="0">
                <a:solidFill>
                  <a:schemeClr val="bg1"/>
                </a:solidFill>
              </a:rPr>
              <a:t>onditional</a:t>
            </a:r>
            <a:endParaRPr lang="en-US" b="1" dirty="0">
              <a:solidFill>
                <a:schemeClr val="bg1"/>
              </a:solidFill>
            </a:endParaRPr>
          </a:p>
        </p:txBody>
      </p:sp>
    </p:spTree>
    <p:extLst>
      <p:ext uri="{BB962C8B-B14F-4D97-AF65-F5344CB8AC3E}">
        <p14:creationId xmlns:p14="http://schemas.microsoft.com/office/powerpoint/2010/main" val="11974175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62394"/>
            <a:ext cx="9144000" cy="5127028"/>
          </a:xfrm>
          <a:prstGeom prst="rect">
            <a:avLst/>
          </a:prstGeom>
        </p:spPr>
      </p:pic>
      <p:sp>
        <p:nvSpPr>
          <p:cNvPr id="3" name="TextBox 2"/>
          <p:cNvSpPr txBox="1"/>
          <p:nvPr/>
        </p:nvSpPr>
        <p:spPr>
          <a:xfrm>
            <a:off x="3577785" y="173335"/>
            <a:ext cx="1659429" cy="461665"/>
          </a:xfrm>
          <a:prstGeom prst="rect">
            <a:avLst/>
          </a:prstGeom>
          <a:solidFill>
            <a:srgbClr val="FF0080"/>
          </a:solidFill>
        </p:spPr>
        <p:txBody>
          <a:bodyPr wrap="none" rtlCol="0">
            <a:spAutoFit/>
          </a:bodyPr>
          <a:lstStyle/>
          <a:p>
            <a:r>
              <a:rPr lang="en-US" sz="2400" b="1" dirty="0">
                <a:solidFill>
                  <a:schemeClr val="bg1"/>
                </a:solidFill>
              </a:rPr>
              <a:t>C</a:t>
            </a:r>
            <a:r>
              <a:rPr lang="en-US" sz="2400" b="1" dirty="0" smtClean="0">
                <a:solidFill>
                  <a:schemeClr val="bg1"/>
                </a:solidFill>
              </a:rPr>
              <a:t>onditional</a:t>
            </a:r>
            <a:endParaRPr lang="en-US" b="1" dirty="0">
              <a:solidFill>
                <a:schemeClr val="bg1"/>
              </a:solidFill>
            </a:endParaRPr>
          </a:p>
        </p:txBody>
      </p:sp>
    </p:spTree>
    <p:extLst>
      <p:ext uri="{BB962C8B-B14F-4D97-AF65-F5344CB8AC3E}">
        <p14:creationId xmlns:p14="http://schemas.microsoft.com/office/powerpoint/2010/main" val="327011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421" y="571503"/>
            <a:ext cx="8983579" cy="5633502"/>
          </a:xfrm>
          <a:prstGeom prst="rect">
            <a:avLst/>
          </a:prstGeom>
        </p:spPr>
      </p:pic>
    </p:spTree>
    <p:extLst>
      <p:ext uri="{BB962C8B-B14F-4D97-AF65-F5344CB8AC3E}">
        <p14:creationId xmlns:p14="http://schemas.microsoft.com/office/powerpoint/2010/main" val="4293754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gender conundrum in SA</a:t>
            </a:r>
            <a:r>
              <a:rPr lang="mr-IN" dirty="0" smtClean="0"/>
              <a:t>…</a:t>
            </a:r>
            <a:endParaRPr lang="en-US" dirty="0"/>
          </a:p>
        </p:txBody>
      </p:sp>
      <p:sp>
        <p:nvSpPr>
          <p:cNvPr id="3" name="Content Placeholder 2"/>
          <p:cNvSpPr>
            <a:spLocks noGrp="1"/>
          </p:cNvSpPr>
          <p:nvPr>
            <p:ph idx="1"/>
          </p:nvPr>
        </p:nvSpPr>
        <p:spPr>
          <a:xfrm>
            <a:off x="584522" y="1739096"/>
            <a:ext cx="4137949" cy="4525963"/>
          </a:xfrm>
        </p:spPr>
        <p:txBody>
          <a:bodyPr>
            <a:normAutofit fontScale="85000" lnSpcReduction="20000"/>
          </a:bodyPr>
          <a:lstStyle/>
          <a:p>
            <a:pPr algn="just"/>
            <a:r>
              <a:rPr lang="en-US" dirty="0" smtClean="0"/>
              <a:t>“</a:t>
            </a:r>
            <a:r>
              <a:rPr lang="en-US" dirty="0"/>
              <a:t>It remains a conundrum how the </a:t>
            </a:r>
            <a:r>
              <a:rPr lang="en-US" b="1" dirty="0">
                <a:solidFill>
                  <a:srgbClr val="FF0000"/>
                </a:solidFill>
              </a:rPr>
              <a:t>superior academic achievement of females</a:t>
            </a:r>
            <a:r>
              <a:rPr lang="en-US" dirty="0">
                <a:solidFill>
                  <a:srgbClr val="FF0000"/>
                </a:solidFill>
              </a:rPr>
              <a:t> </a:t>
            </a:r>
            <a:r>
              <a:rPr lang="en-US" dirty="0"/>
              <a:t>at </a:t>
            </a:r>
            <a:r>
              <a:rPr lang="en-US" dirty="0" smtClean="0"/>
              <a:t>school and </a:t>
            </a:r>
            <a:r>
              <a:rPr lang="en-US" dirty="0"/>
              <a:t>university </a:t>
            </a:r>
            <a:r>
              <a:rPr lang="en-US" b="1" dirty="0">
                <a:solidFill>
                  <a:srgbClr val="FF0000"/>
                </a:solidFill>
              </a:rPr>
              <a:t>somehow coexists with inferior labour market outcomes</a:t>
            </a:r>
            <a:r>
              <a:rPr lang="en-US" dirty="0"/>
              <a:t>, even in high-status </a:t>
            </a:r>
            <a:r>
              <a:rPr lang="en-US" dirty="0" smtClean="0"/>
              <a:t>programs like </a:t>
            </a:r>
            <a:r>
              <a:rPr lang="en-US" dirty="0"/>
              <a:t>Law, Medicine and Business Studies where the female academic advantage is large </a:t>
            </a:r>
            <a:r>
              <a:rPr lang="en-US" dirty="0" smtClean="0"/>
              <a:t>and unequivocal.”</a:t>
            </a:r>
            <a:endParaRPr lang="en-US" dirty="0"/>
          </a:p>
          <a:p>
            <a:pPr algn="just"/>
            <a:endParaRPr lang="en-US" dirty="0"/>
          </a:p>
        </p:txBody>
      </p:sp>
      <p:sp>
        <p:nvSpPr>
          <p:cNvPr id="4" name="Rectangle 3"/>
          <p:cNvSpPr/>
          <p:nvPr/>
        </p:nvSpPr>
        <p:spPr>
          <a:xfrm>
            <a:off x="5474825" y="1844987"/>
            <a:ext cx="3327722" cy="3970318"/>
          </a:xfrm>
          <a:prstGeom prst="rect">
            <a:avLst/>
          </a:prstGeom>
          <a:solidFill>
            <a:schemeClr val="bg1">
              <a:lumMod val="95000"/>
            </a:schemeClr>
          </a:solidFill>
        </p:spPr>
        <p:txBody>
          <a:bodyPr wrap="square">
            <a:spAutoFit/>
          </a:bodyPr>
          <a:lstStyle/>
          <a:p>
            <a:pPr algn="just"/>
            <a:r>
              <a:rPr lang="en-US" sz="2000" b="1" dirty="0" smtClean="0">
                <a:latin typeface="Helvetica" charset="0"/>
                <a:ea typeface="Helvetica" charset="0"/>
                <a:cs typeface="Helvetica" charset="0"/>
              </a:rPr>
              <a:t>The labour-market:</a:t>
            </a:r>
          </a:p>
          <a:p>
            <a:pPr algn="just"/>
            <a:endParaRPr lang="en-US" dirty="0" smtClean="0">
              <a:latin typeface="Helvetica" charset="0"/>
              <a:ea typeface="Helvetica" charset="0"/>
              <a:cs typeface="Helvetica" charset="0"/>
            </a:endParaRPr>
          </a:p>
          <a:p>
            <a:pPr marL="285750" indent="-285750" algn="just">
              <a:buFont typeface="Arial" charset="0"/>
              <a:buChar char="•"/>
            </a:pPr>
            <a:r>
              <a:rPr lang="en-US" dirty="0" smtClean="0">
                <a:latin typeface="Helvetica" charset="0"/>
                <a:ea typeface="Helvetica" charset="0"/>
                <a:cs typeface="Helvetica" charset="0"/>
              </a:rPr>
              <a:t>The broad </a:t>
            </a:r>
            <a:r>
              <a:rPr lang="en-US" dirty="0">
                <a:latin typeface="Helvetica" charset="0"/>
                <a:ea typeface="Helvetica" charset="0"/>
                <a:cs typeface="Helvetica" charset="0"/>
              </a:rPr>
              <a:t>unemployment rate for women was 41% compared to 34% among men (</a:t>
            </a:r>
            <a:r>
              <a:rPr lang="en-US" dirty="0" err="1">
                <a:latin typeface="Helvetica" charset="0"/>
                <a:ea typeface="Helvetica" charset="0"/>
                <a:cs typeface="Helvetica" charset="0"/>
              </a:rPr>
              <a:t>StatsSA</a:t>
            </a:r>
            <a:r>
              <a:rPr lang="en-US" dirty="0">
                <a:latin typeface="Helvetica" charset="0"/>
                <a:ea typeface="Helvetica" charset="0"/>
                <a:cs typeface="Helvetica" charset="0"/>
              </a:rPr>
              <a:t>, 2018</a:t>
            </a:r>
            <a:r>
              <a:rPr lang="en-US" dirty="0" smtClean="0">
                <a:latin typeface="Helvetica" charset="0"/>
                <a:ea typeface="Helvetica" charset="0"/>
                <a:cs typeface="Helvetica" charset="0"/>
              </a:rPr>
              <a:t>).</a:t>
            </a:r>
          </a:p>
          <a:p>
            <a:pPr marL="285750" indent="-285750" algn="just">
              <a:buFont typeface="Arial" charset="0"/>
              <a:buChar char="•"/>
            </a:pPr>
            <a:endParaRPr lang="en-US" dirty="0" smtClean="0">
              <a:latin typeface="Helvetica" charset="0"/>
              <a:ea typeface="Helvetica" charset="0"/>
              <a:cs typeface="Helvetica" charset="0"/>
            </a:endParaRPr>
          </a:p>
          <a:p>
            <a:pPr marL="285750" indent="-285750" algn="just">
              <a:buFont typeface="Arial" charset="0"/>
              <a:buChar char="•"/>
            </a:pPr>
            <a:r>
              <a:rPr lang="en-US" dirty="0" smtClean="0">
                <a:latin typeface="Helvetica" charset="0"/>
                <a:ea typeface="Helvetica" charset="0"/>
                <a:cs typeface="Helvetica" charset="0"/>
              </a:rPr>
              <a:t>A </a:t>
            </a:r>
            <a:r>
              <a:rPr lang="en-US" dirty="0">
                <a:latin typeface="Helvetica" charset="0"/>
                <a:ea typeface="Helvetica" charset="0"/>
                <a:cs typeface="Helvetica" charset="0"/>
              </a:rPr>
              <a:t>recent study by </a:t>
            </a:r>
            <a:r>
              <a:rPr lang="en-US" dirty="0" err="1">
                <a:latin typeface="Helvetica" charset="0"/>
                <a:ea typeface="Helvetica" charset="0"/>
                <a:cs typeface="Helvetica" charset="0"/>
              </a:rPr>
              <a:t>Mosomi</a:t>
            </a:r>
            <a:r>
              <a:rPr lang="en-US" dirty="0">
                <a:latin typeface="Helvetica" charset="0"/>
                <a:ea typeface="Helvetica" charset="0"/>
                <a:cs typeface="Helvetica" charset="0"/>
              </a:rPr>
              <a:t> (2019) found that the median wage </a:t>
            </a:r>
            <a:r>
              <a:rPr lang="en-US" dirty="0" smtClean="0">
                <a:latin typeface="Helvetica" charset="0"/>
                <a:ea typeface="Helvetica" charset="0"/>
                <a:cs typeface="Helvetica" charset="0"/>
              </a:rPr>
              <a:t>gap between </a:t>
            </a:r>
            <a:r>
              <a:rPr lang="en-US" dirty="0">
                <a:latin typeface="Helvetica" charset="0"/>
                <a:ea typeface="Helvetica" charset="0"/>
                <a:cs typeface="Helvetica" charset="0"/>
              </a:rPr>
              <a:t>men and women ranges from 23% to 35% over the period 1995 to 2015</a:t>
            </a:r>
          </a:p>
          <a:p>
            <a:pPr marL="285750" indent="-285750" algn="just">
              <a:buFont typeface="Arial" charset="0"/>
              <a:buChar char="•"/>
            </a:pPr>
            <a:endParaRPr lang="en-US" dirty="0">
              <a:effectLst/>
              <a:latin typeface="Helvetica" charset="0"/>
              <a:ea typeface="Helvetica" charset="0"/>
              <a:cs typeface="Helvetica" charset="0"/>
            </a:endParaRPr>
          </a:p>
        </p:txBody>
      </p:sp>
    </p:spTree>
    <p:extLst>
      <p:ext uri="{BB962C8B-B14F-4D97-AF65-F5344CB8AC3E}">
        <p14:creationId xmlns:p14="http://schemas.microsoft.com/office/powerpoint/2010/main" val="9513898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Possible reasons for the disconnect?</a:t>
            </a:r>
            <a:endParaRPr lang="en-US" dirty="0"/>
          </a:p>
        </p:txBody>
      </p:sp>
      <p:sp>
        <p:nvSpPr>
          <p:cNvPr id="3" name="Content Placeholder 2"/>
          <p:cNvSpPr>
            <a:spLocks noGrp="1"/>
          </p:cNvSpPr>
          <p:nvPr>
            <p:ph idx="1"/>
          </p:nvPr>
        </p:nvSpPr>
        <p:spPr>
          <a:xfrm>
            <a:off x="564266" y="1600200"/>
            <a:ext cx="8015468" cy="4525963"/>
          </a:xfrm>
        </p:spPr>
        <p:txBody>
          <a:bodyPr>
            <a:normAutofit fontScale="47500" lnSpcReduction="20000"/>
          </a:bodyPr>
          <a:lstStyle/>
          <a:p>
            <a:pPr marL="0" indent="0" algn="just">
              <a:buNone/>
            </a:pPr>
            <a:r>
              <a:rPr lang="en-US" sz="3400" dirty="0" smtClean="0"/>
              <a:t>“Firstly</a:t>
            </a:r>
            <a:r>
              <a:rPr lang="en-US" sz="3400" dirty="0"/>
              <a:t>, it is possible that there are </a:t>
            </a:r>
            <a:r>
              <a:rPr lang="en-US" sz="3400" b="1" dirty="0"/>
              <a:t>(1) High returns to non-academic attributes</a:t>
            </a:r>
            <a:r>
              <a:rPr lang="en-US" sz="3400" dirty="0"/>
              <a:t>. If </a:t>
            </a:r>
            <a:r>
              <a:rPr lang="en-US" sz="3400" dirty="0" smtClean="0"/>
              <a:t>labour-market success </a:t>
            </a:r>
            <a:r>
              <a:rPr lang="en-US" sz="3400" dirty="0"/>
              <a:t>is not primarily driven by human capital endowments (at least not endowments </a:t>
            </a:r>
            <a:r>
              <a:rPr lang="en-US" sz="3400" dirty="0" err="1"/>
              <a:t>proxied</a:t>
            </a:r>
            <a:r>
              <a:rPr lang="en-US" sz="3400" dirty="0"/>
              <a:t> </a:t>
            </a:r>
            <a:r>
              <a:rPr lang="en-US" sz="3400" dirty="0" smtClean="0"/>
              <a:t>by learning </a:t>
            </a:r>
            <a:r>
              <a:rPr lang="en-US" sz="3400" dirty="0"/>
              <a:t>outcomes) and if wages and employment are driven by characteristics such as </a:t>
            </a:r>
            <a:r>
              <a:rPr lang="en-US" sz="3400" dirty="0" smtClean="0"/>
              <a:t>risk-tolerance, confidence </a:t>
            </a:r>
            <a:r>
              <a:rPr lang="en-US" sz="3400" dirty="0"/>
              <a:t>and gendered social networks – this might explain part of the male premium in the </a:t>
            </a:r>
            <a:r>
              <a:rPr lang="en-US" sz="3400" dirty="0" smtClean="0"/>
              <a:t>labour market</a:t>
            </a:r>
            <a:r>
              <a:rPr lang="en-US" sz="3400" dirty="0"/>
              <a:t>. </a:t>
            </a:r>
            <a:r>
              <a:rPr lang="en-US" sz="3400" b="1" dirty="0"/>
              <a:t>(2) Gender discrimination in the workplace</a:t>
            </a:r>
            <a:r>
              <a:rPr lang="en-US" sz="3400" dirty="0"/>
              <a:t>: Even if academic performance is a </a:t>
            </a:r>
            <a:r>
              <a:rPr lang="en-US" sz="3400" dirty="0" smtClean="0"/>
              <a:t>significant factor </a:t>
            </a:r>
            <a:r>
              <a:rPr lang="en-US" sz="3400" dirty="0"/>
              <a:t>influencing employment and pay, it may be mitigated by gender discrimination in </a:t>
            </a:r>
            <a:r>
              <a:rPr lang="en-US" sz="3400" dirty="0" smtClean="0"/>
              <a:t>hiring practices </a:t>
            </a:r>
            <a:r>
              <a:rPr lang="en-US" sz="3400" dirty="0"/>
              <a:t>and routes to promotion. Lastly, it is likely that </a:t>
            </a:r>
            <a:r>
              <a:rPr lang="en-US" sz="3400" b="1" dirty="0"/>
              <a:t>(3) Patriarchal norms in society and </a:t>
            </a:r>
            <a:r>
              <a:rPr lang="en-US" sz="3400" b="1" dirty="0" smtClean="0"/>
              <a:t>gendered family </a:t>
            </a:r>
            <a:r>
              <a:rPr lang="en-US" sz="3400" b="1" dirty="0"/>
              <a:t>roles affect who is hired and who is promoted in the workplace</a:t>
            </a:r>
            <a:r>
              <a:rPr lang="en-US" sz="3400" dirty="0"/>
              <a:t>. In South Africa women </a:t>
            </a:r>
            <a:r>
              <a:rPr lang="en-US" sz="3400" dirty="0" smtClean="0"/>
              <a:t>are legally </a:t>
            </a:r>
            <a:r>
              <a:rPr lang="en-US" sz="3400" dirty="0"/>
              <a:t>entitled to four months maternity leave while men are only entitled to 10 days paternity </a:t>
            </a:r>
            <a:r>
              <a:rPr lang="en-US" sz="3400" dirty="0" smtClean="0"/>
              <a:t>leave. Laws </a:t>
            </a:r>
            <a:r>
              <a:rPr lang="en-US" sz="3400" dirty="0"/>
              <a:t>such as these codify who is removed from the labour market and when. Promotions </a:t>
            </a:r>
            <a:r>
              <a:rPr lang="en-US" sz="3400" dirty="0" smtClean="0"/>
              <a:t>typically begin </a:t>
            </a:r>
            <a:r>
              <a:rPr lang="en-US" sz="3400" dirty="0"/>
              <a:t>(and continue) after 3-6 years in the working world, yet this is usually the same period </a:t>
            </a:r>
            <a:r>
              <a:rPr lang="en-US" sz="3400" dirty="0" smtClean="0"/>
              <a:t>that women </a:t>
            </a:r>
            <a:r>
              <a:rPr lang="en-US" sz="3400" dirty="0"/>
              <a:t>are leaving the labour-market to care for new-born children. </a:t>
            </a:r>
            <a:endParaRPr lang="en-US" sz="3400" dirty="0"/>
          </a:p>
          <a:p>
            <a:pPr marL="0" indent="0" algn="just">
              <a:buNone/>
            </a:pPr>
            <a:r>
              <a:rPr lang="en-US" sz="6700" b="1" dirty="0" smtClean="0">
                <a:solidFill>
                  <a:srgbClr val="FF0000"/>
                </a:solidFill>
              </a:rPr>
              <a:t>While </a:t>
            </a:r>
            <a:r>
              <a:rPr lang="en-US" sz="6700" b="1" dirty="0">
                <a:solidFill>
                  <a:srgbClr val="FF0000"/>
                </a:solidFill>
              </a:rPr>
              <a:t>women are </a:t>
            </a:r>
            <a:r>
              <a:rPr lang="en-US" sz="6700" b="1" dirty="0" smtClean="0">
                <a:solidFill>
                  <a:srgbClr val="FF0000"/>
                </a:solidFill>
              </a:rPr>
              <a:t>breast-feeding at </a:t>
            </a:r>
            <a:r>
              <a:rPr lang="en-US" sz="6700" b="1" dirty="0">
                <a:solidFill>
                  <a:srgbClr val="FF0000"/>
                </a:solidFill>
              </a:rPr>
              <a:t>home, men are promoted at work</a:t>
            </a:r>
            <a:r>
              <a:rPr lang="en-US" sz="3400" dirty="0"/>
              <a:t>. </a:t>
            </a:r>
            <a:endParaRPr lang="en-US" sz="3400" dirty="0" smtClean="0"/>
          </a:p>
          <a:p>
            <a:pPr marL="0" indent="0" algn="just">
              <a:buNone/>
            </a:pPr>
            <a:r>
              <a:rPr lang="en-US" sz="3400" dirty="0" smtClean="0"/>
              <a:t>It </a:t>
            </a:r>
            <a:r>
              <a:rPr lang="en-US" sz="3400" dirty="0"/>
              <a:t>is not our aim to prove these hypotheses, or to convince </a:t>
            </a:r>
            <a:r>
              <a:rPr lang="en-US" sz="3400" dirty="0" smtClean="0"/>
              <a:t>the reader </a:t>
            </a:r>
            <a:r>
              <a:rPr lang="en-US" sz="3400" dirty="0"/>
              <a:t>of their veracity or plausibility, only to generate possible lines of future enquiry.</a:t>
            </a:r>
          </a:p>
          <a:p>
            <a:pPr algn="just"/>
            <a:endParaRPr lang="en-US" dirty="0"/>
          </a:p>
        </p:txBody>
      </p:sp>
    </p:spTree>
    <p:extLst>
      <p:ext uri="{BB962C8B-B14F-4D97-AF65-F5344CB8AC3E}">
        <p14:creationId xmlns:p14="http://schemas.microsoft.com/office/powerpoint/2010/main" val="7124530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57198" y="1166018"/>
            <a:ext cx="3707394" cy="4525963"/>
          </a:xfrm>
          <a:solidFill>
            <a:schemeClr val="bg1">
              <a:lumMod val="95000"/>
            </a:schemeClr>
          </a:solidFill>
        </p:spPr>
        <p:txBody>
          <a:bodyPr>
            <a:normAutofit fontScale="85000" lnSpcReduction="20000"/>
          </a:bodyPr>
          <a:lstStyle/>
          <a:p>
            <a:pPr marL="0" indent="0" algn="just" defTabSz="914400">
              <a:spcBef>
                <a:spcPts val="0"/>
              </a:spcBef>
              <a:buNone/>
            </a:pPr>
            <a:r>
              <a:rPr lang="en-US" dirty="0" smtClean="0"/>
              <a:t>“</a:t>
            </a:r>
            <a:r>
              <a:rPr lang="en-US" b="1" dirty="0"/>
              <a:t>I ask no favors for my sex. I surrender not our claim to equality. </a:t>
            </a:r>
            <a:r>
              <a:rPr lang="en-US" b="1" dirty="0">
                <a:solidFill>
                  <a:srgbClr val="FF0000"/>
                </a:solidFill>
              </a:rPr>
              <a:t>All I ask of our brethren is, that they will take their feet from off our necks</a:t>
            </a:r>
            <a:r>
              <a:rPr lang="en-US" b="1" dirty="0"/>
              <a:t>, and permit us to stand upright on that ground which God designed us to occupy</a:t>
            </a:r>
            <a:r>
              <a:rPr lang="en-US" b="1" dirty="0" smtClean="0"/>
              <a:t>.”</a:t>
            </a:r>
          </a:p>
          <a:p>
            <a:pPr marL="0" indent="0" algn="just" defTabSz="914400">
              <a:spcBef>
                <a:spcPts val="0"/>
              </a:spcBef>
              <a:buNone/>
            </a:pPr>
            <a:endParaRPr lang="en-US" b="1" dirty="0" smtClean="0"/>
          </a:p>
          <a:p>
            <a:pPr marL="0" indent="0" algn="just" defTabSz="914400">
              <a:spcBef>
                <a:spcPts val="0"/>
              </a:spcBef>
              <a:buNone/>
            </a:pPr>
            <a:r>
              <a:rPr lang="en-US" sz="2100" b="1" dirty="0" smtClean="0"/>
              <a:t>-</a:t>
            </a:r>
            <a:r>
              <a:rPr lang="en-US" sz="2100" dirty="0"/>
              <a:t>Sarah </a:t>
            </a:r>
            <a:r>
              <a:rPr lang="en-US" sz="2100" dirty="0" err="1" smtClean="0"/>
              <a:t>Grimké</a:t>
            </a:r>
            <a:endParaRPr lang="en-US" sz="2100" b="1" dirty="0" smtClean="0"/>
          </a:p>
          <a:p>
            <a:pPr marL="0" indent="0" algn="just" defTabSz="914400">
              <a:spcBef>
                <a:spcPts val="0"/>
              </a:spcBef>
              <a:buNone/>
            </a:pPr>
            <a:r>
              <a:rPr lang="en-US" sz="2100" dirty="0" smtClean="0"/>
              <a:t>Letter </a:t>
            </a:r>
            <a:r>
              <a:rPr lang="en-US" sz="2100" dirty="0"/>
              <a:t>2 (July 17, 1837).</a:t>
            </a:r>
          </a:p>
          <a:p>
            <a:pPr marL="0" marR="0" lvl="0" indent="0" algn="just" defTabSz="914400" eaLnBrk="1" fontAlgn="auto" latinLnBrk="0" hangingPunct="1">
              <a:lnSpc>
                <a:spcPct val="100000"/>
              </a:lnSpc>
              <a:spcBef>
                <a:spcPts val="0"/>
              </a:spcBef>
              <a:spcAft>
                <a:spcPts val="0"/>
              </a:spcAft>
              <a:buClrTx/>
              <a:buSzTx/>
              <a:buFontTx/>
              <a:buNone/>
              <a:tabLst/>
              <a:defRPr/>
            </a:pPr>
            <a:endParaRPr lang="en-US" dirty="0"/>
          </a:p>
        </p:txBody>
      </p:sp>
      <p:pic>
        <p:nvPicPr>
          <p:cNvPr id="4" name="Picture 3"/>
          <p:cNvPicPr>
            <a:picLocks noChangeAspect="1"/>
          </p:cNvPicPr>
          <p:nvPr/>
        </p:nvPicPr>
        <p:blipFill>
          <a:blip r:embed="rId2"/>
          <a:stretch>
            <a:fillRect/>
          </a:stretch>
        </p:blipFill>
        <p:spPr>
          <a:xfrm>
            <a:off x="0" y="0"/>
            <a:ext cx="4979406" cy="6858000"/>
          </a:xfrm>
          <a:prstGeom prst="rect">
            <a:avLst/>
          </a:prstGeom>
        </p:spPr>
      </p:pic>
    </p:spTree>
    <p:extLst>
      <p:ext uri="{BB962C8B-B14F-4D97-AF65-F5344CB8AC3E}">
        <p14:creationId xmlns:p14="http://schemas.microsoft.com/office/powerpoint/2010/main" val="11586551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9646" y="651075"/>
            <a:ext cx="4948177" cy="5830747"/>
          </a:xfrm>
        </p:spPr>
        <p:txBody>
          <a:bodyPr>
            <a:normAutofit fontScale="62500" lnSpcReduction="20000"/>
          </a:bodyPr>
          <a:lstStyle/>
          <a:p>
            <a:r>
              <a:rPr lang="en-US" b="1" dirty="0" smtClean="0">
                <a:solidFill>
                  <a:srgbClr val="FF0000"/>
                </a:solidFill>
              </a:rPr>
              <a:t>What is the question you want to answer?</a:t>
            </a:r>
          </a:p>
          <a:p>
            <a:pPr lvl="1"/>
            <a:r>
              <a:rPr lang="en-US" dirty="0" smtClean="0"/>
              <a:t>Do girls do better than boys in learning outcomes at school &amp; university?</a:t>
            </a:r>
          </a:p>
          <a:p>
            <a:r>
              <a:rPr lang="en-US" b="1" dirty="0" smtClean="0">
                <a:solidFill>
                  <a:srgbClr val="FF0000"/>
                </a:solidFill>
              </a:rPr>
              <a:t>Why should we care?</a:t>
            </a:r>
          </a:p>
          <a:p>
            <a:pPr lvl="1"/>
            <a:r>
              <a:rPr lang="en-US" dirty="0" smtClean="0"/>
              <a:t>Why is it that girls perform better at school but worse in the labour market?</a:t>
            </a:r>
          </a:p>
          <a:p>
            <a:r>
              <a:rPr lang="en-US" b="1" dirty="0" smtClean="0">
                <a:solidFill>
                  <a:srgbClr val="FF0000"/>
                </a:solidFill>
              </a:rPr>
              <a:t>What do you have to say about the problem that is new? </a:t>
            </a:r>
          </a:p>
          <a:p>
            <a:pPr lvl="1"/>
            <a:r>
              <a:rPr lang="en-US" dirty="0" smtClean="0"/>
              <a:t>Documenting the extent of pro-female achievement at school and university</a:t>
            </a:r>
          </a:p>
          <a:p>
            <a:r>
              <a:rPr lang="en-US" b="1" dirty="0" smtClean="0">
                <a:solidFill>
                  <a:srgbClr val="FF0000"/>
                </a:solidFill>
              </a:rPr>
              <a:t>Why should we believe you?</a:t>
            </a:r>
          </a:p>
          <a:p>
            <a:pPr lvl="1"/>
            <a:r>
              <a:rPr lang="en-US" dirty="0" smtClean="0"/>
              <a:t>Unless you don’t trust the data, this is simply reporting what the data shows.</a:t>
            </a:r>
          </a:p>
          <a:p>
            <a:r>
              <a:rPr lang="en-US" b="1" dirty="0" smtClean="0">
                <a:solidFill>
                  <a:srgbClr val="FF0000"/>
                </a:solidFill>
              </a:rPr>
              <a:t>How convinced should we be? </a:t>
            </a:r>
          </a:p>
          <a:p>
            <a:pPr lvl="1"/>
            <a:r>
              <a:rPr lang="en-US" dirty="0" smtClean="0"/>
              <a:t>Very </a:t>
            </a:r>
            <a:r>
              <a:rPr lang="en-US" dirty="0" smtClean="0">
                <a:sym typeface="Wingdings"/>
              </a:rPr>
              <a:t></a:t>
            </a:r>
            <a:endParaRPr lang="en-US" dirty="0" smtClean="0"/>
          </a:p>
          <a:p>
            <a:r>
              <a:rPr lang="en-US" b="1" dirty="0" smtClean="0">
                <a:solidFill>
                  <a:srgbClr val="FF0000"/>
                </a:solidFill>
              </a:rPr>
              <a:t>In what way should we change or view of the world due to your work?</a:t>
            </a:r>
          </a:p>
          <a:p>
            <a:pPr lvl="1"/>
            <a:r>
              <a:rPr lang="en-US" dirty="0" smtClean="0"/>
              <a:t>Evidently female underperformance in the labour-market isn’t driven by female underperformance at school</a:t>
            </a:r>
          </a:p>
          <a:p>
            <a:endParaRPr lang="en-US" dirty="0"/>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901" y="1252959"/>
            <a:ext cx="3124783" cy="43320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101384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423144" y="1627458"/>
            <a:ext cx="4720856" cy="3240484"/>
          </a:xfrm>
          <a:solidFill>
            <a:srgbClr val="FF0080"/>
          </a:solidFill>
        </p:spPr>
        <p:txBody>
          <a:bodyPr>
            <a:normAutofit/>
          </a:bodyPr>
          <a:lstStyle/>
          <a:p>
            <a:r>
              <a:rPr lang="en-US" b="1" dirty="0">
                <a:solidFill>
                  <a:schemeClr val="bg1"/>
                </a:solidFill>
              </a:rPr>
              <a:t>Comments / Questions</a:t>
            </a:r>
            <a:r>
              <a:rPr lang="en-US" b="1" dirty="0" smtClean="0">
                <a:solidFill>
                  <a:schemeClr val="bg1"/>
                </a:solidFill>
              </a:rPr>
              <a:t>?</a:t>
            </a:r>
            <a:br>
              <a:rPr lang="en-US" b="1" dirty="0" smtClean="0">
                <a:solidFill>
                  <a:schemeClr val="bg1"/>
                </a:solidFill>
              </a:rPr>
            </a:br>
            <a:r>
              <a:rPr lang="en-US" sz="1800" b="1" dirty="0" smtClean="0">
                <a:solidFill>
                  <a:schemeClr val="bg1"/>
                </a:solidFill>
              </a:rPr>
              <a:t/>
            </a:r>
            <a:br>
              <a:rPr lang="en-US" sz="1800" b="1" dirty="0" smtClean="0">
                <a:solidFill>
                  <a:schemeClr val="bg1"/>
                </a:solidFill>
              </a:rPr>
            </a:br>
            <a:r>
              <a:rPr lang="en-US" sz="1800" dirty="0">
                <a:solidFill>
                  <a:schemeClr val="bg1"/>
                </a:solidFill>
              </a:rPr>
              <a:t/>
            </a:r>
            <a:br>
              <a:rPr lang="en-US" sz="1800" dirty="0">
                <a:solidFill>
                  <a:schemeClr val="bg1"/>
                </a:solidFill>
              </a:rPr>
            </a:br>
            <a:r>
              <a:rPr lang="en-US" sz="2800" dirty="0" smtClean="0">
                <a:solidFill>
                  <a:schemeClr val="bg1"/>
                </a:solidFill>
                <a:hlinkClick r:id="rId2"/>
              </a:rPr>
              <a:t>NicSpaull@gmail.com</a:t>
            </a:r>
            <a:r>
              <a:rPr lang="en-US" sz="2800" dirty="0" smtClean="0">
                <a:solidFill>
                  <a:schemeClr val="bg1"/>
                </a:solidFill>
              </a:rPr>
              <a:t> </a:t>
            </a:r>
            <a:br>
              <a:rPr lang="en-US" sz="2800" dirty="0" smtClean="0">
                <a:solidFill>
                  <a:schemeClr val="bg1"/>
                </a:solidFill>
              </a:rPr>
            </a:br>
            <a:r>
              <a:rPr lang="en-US" sz="2800" dirty="0" err="1" smtClean="0">
                <a:solidFill>
                  <a:schemeClr val="bg1"/>
                </a:solidFill>
              </a:rPr>
              <a:t>nicspaull.com</a:t>
            </a:r>
            <a:r>
              <a:rPr lang="en-US" sz="2800" dirty="0" smtClean="0">
                <a:solidFill>
                  <a:schemeClr val="bg1"/>
                </a:solidFill>
              </a:rPr>
              <a:t>/research</a:t>
            </a:r>
            <a:endParaRPr lang="en-US" sz="7200" dirty="0">
              <a:solidFill>
                <a:schemeClr val="bg1"/>
              </a:solidFill>
            </a:endParaRPr>
          </a:p>
        </p:txBody>
      </p:sp>
      <p:pic>
        <p:nvPicPr>
          <p:cNvPr id="5" name="Picture 4"/>
          <p:cNvPicPr>
            <a:picLocks noChangeAspect="1"/>
          </p:cNvPicPr>
          <p:nvPr/>
        </p:nvPicPr>
        <p:blipFill>
          <a:blip r:embed="rId3"/>
          <a:stretch>
            <a:fillRect/>
          </a:stretch>
        </p:blipFill>
        <p:spPr>
          <a:xfrm>
            <a:off x="939209" y="2328645"/>
            <a:ext cx="1921032" cy="1838109"/>
          </a:xfrm>
          <a:prstGeom prst="rect">
            <a:avLst/>
          </a:prstGeom>
        </p:spPr>
      </p:pic>
      <p:sp>
        <p:nvSpPr>
          <p:cNvPr id="3" name="Rectangle 2"/>
          <p:cNvSpPr/>
          <p:nvPr/>
        </p:nvSpPr>
        <p:spPr>
          <a:xfrm>
            <a:off x="609600" y="6487765"/>
            <a:ext cx="4318811" cy="369332"/>
          </a:xfrm>
          <a:prstGeom prst="rect">
            <a:avLst/>
          </a:prstGeom>
        </p:spPr>
        <p:txBody>
          <a:bodyPr wrap="none">
            <a:spAutoFit/>
          </a:bodyPr>
          <a:lstStyle/>
          <a:p>
            <a:r>
              <a:rPr lang="en-US" dirty="0">
                <a:hlinkClick r:id="rId4"/>
              </a:rPr>
              <a:t>https://</a:t>
            </a:r>
            <a:r>
              <a:rPr lang="en-US" dirty="0" smtClean="0">
                <a:hlinkClick r:id="rId4"/>
              </a:rPr>
              <a:t>www.ekon.sun.ac.za/wpapers/2017</a:t>
            </a:r>
            <a:r>
              <a:rPr lang="en-US" dirty="0" smtClean="0"/>
              <a:t> </a:t>
            </a:r>
            <a:endParaRPr lang="en-US" dirty="0"/>
          </a:p>
        </p:txBody>
      </p:sp>
    </p:spTree>
    <p:extLst>
      <p:ext uri="{BB962C8B-B14F-4D97-AF65-F5344CB8AC3E}">
        <p14:creationId xmlns:p14="http://schemas.microsoft.com/office/powerpoint/2010/main" val="16472582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b="1" dirty="0" smtClean="0">
                <a:solidFill>
                  <a:schemeClr val="bg1"/>
                </a:solidFill>
              </a:rPr>
              <a:t>Literature</a:t>
            </a:r>
            <a:endParaRPr lang="en-US" b="1" dirty="0">
              <a:solidFill>
                <a:schemeClr val="bg1"/>
              </a:solidFill>
            </a:endParaRPr>
          </a:p>
        </p:txBody>
      </p:sp>
      <p:sp>
        <p:nvSpPr>
          <p:cNvPr id="3" name="Content Placeholder 2"/>
          <p:cNvSpPr>
            <a:spLocks noGrp="1"/>
          </p:cNvSpPr>
          <p:nvPr>
            <p:ph idx="1"/>
          </p:nvPr>
        </p:nvSpPr>
        <p:spPr/>
        <p:txBody>
          <a:bodyPr>
            <a:normAutofit fontScale="92500" lnSpcReduction="20000"/>
          </a:bodyPr>
          <a:lstStyle/>
          <a:p>
            <a:r>
              <a:rPr lang="en-US" b="1" dirty="0" smtClean="0">
                <a:solidFill>
                  <a:srgbClr val="FF0000"/>
                </a:solidFill>
              </a:rPr>
              <a:t>58</a:t>
            </a:r>
            <a:r>
              <a:rPr lang="en-US" b="1" dirty="0">
                <a:solidFill>
                  <a:srgbClr val="FF0000"/>
                </a:solidFill>
              </a:rPr>
              <a:t>%</a:t>
            </a:r>
            <a:r>
              <a:rPr lang="en-US" dirty="0">
                <a:solidFill>
                  <a:srgbClr val="FF0000"/>
                </a:solidFill>
              </a:rPr>
              <a:t> </a:t>
            </a:r>
            <a:r>
              <a:rPr lang="en-US" dirty="0"/>
              <a:t>of bachelor’s degrees were awarded to women in </a:t>
            </a:r>
            <a:r>
              <a:rPr lang="en-US" dirty="0" smtClean="0"/>
              <a:t>OECD countries in 2014 (35 countries)</a:t>
            </a:r>
          </a:p>
          <a:p>
            <a:pPr lvl="1"/>
            <a:r>
              <a:rPr lang="en-US" sz="2200" dirty="0" smtClean="0"/>
              <a:t>European </a:t>
            </a:r>
            <a:r>
              <a:rPr lang="en-US" sz="2200" dirty="0"/>
              <a:t>Union (60</a:t>
            </a:r>
            <a:r>
              <a:rPr lang="en-US" sz="2200" dirty="0" smtClean="0"/>
              <a:t>%)</a:t>
            </a:r>
          </a:p>
          <a:p>
            <a:pPr lvl="1"/>
            <a:r>
              <a:rPr lang="en-US" sz="2200" dirty="0" smtClean="0"/>
              <a:t>South </a:t>
            </a:r>
            <a:r>
              <a:rPr lang="en-US" sz="2200" dirty="0"/>
              <a:t>Africa (61%) (OECD, 2016: 71</a:t>
            </a:r>
            <a:r>
              <a:rPr lang="en-US" sz="2200" dirty="0" smtClean="0"/>
              <a:t>).</a:t>
            </a:r>
          </a:p>
          <a:p>
            <a:pPr lvl="1"/>
            <a:endParaRPr lang="en-US" sz="2400" dirty="0" smtClean="0"/>
          </a:p>
          <a:p>
            <a:r>
              <a:rPr lang="en-US" dirty="0" smtClean="0"/>
              <a:t>Over 1985-2005 there was a </a:t>
            </a:r>
            <a:r>
              <a:rPr lang="en-US" b="1" dirty="0" smtClean="0">
                <a:solidFill>
                  <a:srgbClr val="FF0000"/>
                </a:solidFill>
              </a:rPr>
              <a:t>20% increase </a:t>
            </a:r>
            <a:r>
              <a:rPr lang="en-US" dirty="0" smtClean="0"/>
              <a:t>in % of women in higher education </a:t>
            </a:r>
            <a:r>
              <a:rPr lang="en-US" sz="2200" dirty="0" smtClean="0"/>
              <a:t>(Vincent-</a:t>
            </a:r>
            <a:r>
              <a:rPr lang="en-US" sz="2200" dirty="0" err="1" smtClean="0"/>
              <a:t>Lancrin</a:t>
            </a:r>
            <a:r>
              <a:rPr lang="en-US" sz="2200" dirty="0" smtClean="0"/>
              <a:t> (2008) (46%-55%)</a:t>
            </a:r>
          </a:p>
          <a:p>
            <a:endParaRPr lang="en-US" sz="2200" dirty="0" smtClean="0"/>
          </a:p>
          <a:p>
            <a:r>
              <a:rPr lang="en-US" dirty="0" smtClean="0"/>
              <a:t>In US driven by </a:t>
            </a:r>
            <a:r>
              <a:rPr lang="en-US" b="1" dirty="0" smtClean="0">
                <a:solidFill>
                  <a:srgbClr val="FF0000"/>
                </a:solidFill>
              </a:rPr>
              <a:t>changing </a:t>
            </a:r>
            <a:r>
              <a:rPr lang="en-US" b="1" dirty="0">
                <a:solidFill>
                  <a:srgbClr val="FF0000"/>
                </a:solidFill>
              </a:rPr>
              <a:t>gender norms </a:t>
            </a:r>
            <a:r>
              <a:rPr lang="en-US" dirty="0"/>
              <a:t>and rising female expectations of </a:t>
            </a:r>
            <a:r>
              <a:rPr lang="en-US" b="1" dirty="0">
                <a:solidFill>
                  <a:srgbClr val="FF0000"/>
                </a:solidFill>
              </a:rPr>
              <a:t>labor force participation </a:t>
            </a:r>
            <a:r>
              <a:rPr lang="en-US" sz="2200" dirty="0" smtClean="0"/>
              <a:t>(</a:t>
            </a:r>
            <a:r>
              <a:rPr lang="en-US" sz="2200" dirty="0"/>
              <a:t>see also </a:t>
            </a:r>
            <a:r>
              <a:rPr lang="en-US" sz="2200" dirty="0" err="1"/>
              <a:t>Diprete</a:t>
            </a:r>
            <a:r>
              <a:rPr lang="en-US" sz="2200" dirty="0"/>
              <a:t> &amp; </a:t>
            </a:r>
            <a:r>
              <a:rPr lang="en-US" sz="2200" dirty="0" err="1"/>
              <a:t>Buchmann</a:t>
            </a:r>
            <a:r>
              <a:rPr lang="en-US" sz="2200" dirty="0"/>
              <a:t>, 2006; Goldin, 2006).</a:t>
            </a:r>
          </a:p>
        </p:txBody>
      </p:sp>
    </p:spTree>
    <p:extLst>
      <p:ext uri="{BB962C8B-B14F-4D97-AF65-F5344CB8AC3E}">
        <p14:creationId xmlns:p14="http://schemas.microsoft.com/office/powerpoint/2010/main" val="12251107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b="1" dirty="0" smtClean="0">
                <a:solidFill>
                  <a:schemeClr val="bg1"/>
                </a:solidFill>
              </a:rPr>
              <a:t>Literature</a:t>
            </a:r>
            <a:endParaRPr lang="en-US" b="1" dirty="0">
              <a:solidFill>
                <a:schemeClr val="bg1"/>
              </a:solidFill>
            </a:endParaRPr>
          </a:p>
        </p:txBody>
      </p:sp>
      <p:sp>
        <p:nvSpPr>
          <p:cNvPr id="3" name="Content Placeholder 2"/>
          <p:cNvSpPr>
            <a:spLocks noGrp="1"/>
          </p:cNvSpPr>
          <p:nvPr>
            <p:ph idx="1"/>
          </p:nvPr>
        </p:nvSpPr>
        <p:spPr/>
        <p:txBody>
          <a:bodyPr>
            <a:normAutofit fontScale="77500" lnSpcReduction="20000"/>
          </a:bodyPr>
          <a:lstStyle/>
          <a:p>
            <a:pPr marL="0" marR="0" lvl="0" indent="0" defTabSz="914400" eaLnBrk="1" fontAlgn="auto" latinLnBrk="0" hangingPunct="1">
              <a:lnSpc>
                <a:spcPct val="100000"/>
              </a:lnSpc>
              <a:spcBef>
                <a:spcPts val="0"/>
              </a:spcBef>
              <a:spcAft>
                <a:spcPts val="0"/>
              </a:spcAft>
              <a:buClrTx/>
              <a:buSzTx/>
              <a:buFontTx/>
              <a:buNone/>
              <a:tabLst/>
              <a:defRPr/>
            </a:pPr>
            <a:r>
              <a:rPr lang="en-US" u="sng" dirty="0" smtClean="0"/>
              <a:t>Reasons for the increase?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smtClean="0"/>
          </a:p>
          <a:p>
            <a:pPr marL="514350" lvl="0" indent="-514350" defTabSz="914400">
              <a:spcBef>
                <a:spcPts val="0"/>
              </a:spcBef>
              <a:buFont typeface="+mj-lt"/>
              <a:buAutoNum type="arabicPeriod"/>
            </a:pPr>
            <a:r>
              <a:rPr lang="en-US" dirty="0"/>
              <a:t>H</a:t>
            </a:r>
            <a:r>
              <a:rPr lang="en-US" dirty="0" smtClean="0"/>
              <a:t>igher </a:t>
            </a:r>
            <a:r>
              <a:rPr lang="en-US" dirty="0"/>
              <a:t>female </a:t>
            </a:r>
            <a:r>
              <a:rPr lang="en-US" b="1" dirty="0"/>
              <a:t>post-secondary expectations </a:t>
            </a:r>
            <a:r>
              <a:rPr lang="en-US" sz="2200" dirty="0"/>
              <a:t>(Fortin et al., 2014; OECD 2015</a:t>
            </a:r>
            <a:r>
              <a:rPr lang="en-US" sz="2200" dirty="0" smtClean="0"/>
              <a:t>) </a:t>
            </a:r>
          </a:p>
          <a:p>
            <a:pPr marL="514350" lvl="0" indent="-514350" defTabSz="914400">
              <a:spcBef>
                <a:spcPts val="0"/>
              </a:spcBef>
              <a:buFont typeface="+mj-lt"/>
              <a:buAutoNum type="arabicPeriod"/>
            </a:pPr>
            <a:endParaRPr lang="en-US" sz="2200" dirty="0" smtClean="0"/>
          </a:p>
          <a:p>
            <a:pPr marL="514350" lvl="0" indent="-514350" defTabSz="914400">
              <a:spcBef>
                <a:spcPts val="0"/>
              </a:spcBef>
              <a:buFont typeface="+mj-lt"/>
              <a:buAutoNum type="arabicPeriod"/>
            </a:pPr>
            <a:r>
              <a:rPr lang="en-US" dirty="0" smtClean="0"/>
              <a:t>Superior </a:t>
            </a:r>
            <a:r>
              <a:rPr lang="en-US" b="1" dirty="0"/>
              <a:t>pre-university achievement </a:t>
            </a:r>
            <a:r>
              <a:rPr lang="en-US" sz="2200" dirty="0"/>
              <a:t>(Conger &amp; Long, 2010; </a:t>
            </a:r>
            <a:r>
              <a:rPr lang="en-US" sz="2200" dirty="0" err="1"/>
              <a:t>Ewert</a:t>
            </a:r>
            <a:r>
              <a:rPr lang="en-US" sz="2200" dirty="0"/>
              <a:t>, 2010</a:t>
            </a:r>
            <a:r>
              <a:rPr lang="en-US" sz="2200" dirty="0" smtClean="0"/>
              <a:t>)</a:t>
            </a:r>
            <a:r>
              <a:rPr lang="en-US" dirty="0" smtClean="0"/>
              <a:t> </a:t>
            </a:r>
          </a:p>
          <a:p>
            <a:pPr marL="514350" lvl="0" indent="-514350" defTabSz="914400">
              <a:spcBef>
                <a:spcPts val="0"/>
              </a:spcBef>
              <a:buFont typeface="+mj-lt"/>
              <a:buAutoNum type="arabicPeriod"/>
            </a:pPr>
            <a:endParaRPr lang="en-US" dirty="0"/>
          </a:p>
          <a:p>
            <a:pPr marL="514350" lvl="0" indent="-514350" defTabSz="914400">
              <a:spcBef>
                <a:spcPts val="0"/>
              </a:spcBef>
              <a:buFont typeface="+mj-lt"/>
              <a:buAutoNum type="arabicPeriod"/>
            </a:pPr>
            <a:r>
              <a:rPr lang="en-US" dirty="0"/>
              <a:t>D</a:t>
            </a:r>
            <a:r>
              <a:rPr lang="en-US" dirty="0" smtClean="0"/>
              <a:t>ifferent </a:t>
            </a:r>
            <a:r>
              <a:rPr lang="en-US" dirty="0"/>
              <a:t>choices in </a:t>
            </a:r>
            <a:r>
              <a:rPr lang="en-US" b="1" dirty="0"/>
              <a:t>fields of study </a:t>
            </a:r>
            <a:r>
              <a:rPr lang="en-US" dirty="0"/>
              <a:t>between men and women </a:t>
            </a:r>
            <a:r>
              <a:rPr lang="en-US" sz="2200" dirty="0"/>
              <a:t>(Charles &amp; Bradley, 2002; </a:t>
            </a:r>
            <a:r>
              <a:rPr lang="en-US" sz="2200" dirty="0" err="1"/>
              <a:t>Alon</a:t>
            </a:r>
            <a:r>
              <a:rPr lang="en-US" sz="2200" dirty="0"/>
              <a:t> &amp; </a:t>
            </a:r>
            <a:r>
              <a:rPr lang="en-US" sz="2200" dirty="0" err="1"/>
              <a:t>Gelbgiser</a:t>
            </a:r>
            <a:r>
              <a:rPr lang="en-US" sz="2200" dirty="0"/>
              <a:t>, 2011). </a:t>
            </a:r>
            <a:endParaRPr lang="en-US" sz="2200" dirty="0" smtClean="0"/>
          </a:p>
          <a:p>
            <a:pPr marL="514350" lvl="0" indent="-514350" defTabSz="914400">
              <a:spcBef>
                <a:spcPts val="0"/>
              </a:spcBef>
              <a:buFont typeface="+mj-lt"/>
              <a:buAutoNum type="arabicPeriod"/>
            </a:pPr>
            <a:endParaRPr lang="en-US" sz="2200" dirty="0" smtClean="0"/>
          </a:p>
          <a:p>
            <a:pPr marL="514350" lvl="0" indent="-514350" defTabSz="914400">
              <a:spcBef>
                <a:spcPts val="0"/>
              </a:spcBef>
              <a:buFont typeface="+mj-lt"/>
              <a:buAutoNum type="arabicPeriod"/>
            </a:pPr>
            <a:r>
              <a:rPr lang="en-US" dirty="0"/>
              <a:t>F</a:t>
            </a:r>
            <a:r>
              <a:rPr lang="en-US" dirty="0" smtClean="0"/>
              <a:t>emales </a:t>
            </a:r>
            <a:r>
              <a:rPr lang="en-US" dirty="0"/>
              <a:t>have </a:t>
            </a:r>
            <a:r>
              <a:rPr lang="en-US" b="1" u="sng" dirty="0"/>
              <a:t>more and/or better </a:t>
            </a:r>
            <a:r>
              <a:rPr lang="en-US" b="1" u="sng" dirty="0" smtClean="0"/>
              <a:t>non-cognitive* </a:t>
            </a:r>
            <a:r>
              <a:rPr lang="en-US" b="1" u="sng" dirty="0"/>
              <a:t>skills</a:t>
            </a:r>
            <a:r>
              <a:rPr lang="en-US" u="sng" dirty="0"/>
              <a:t> </a:t>
            </a:r>
            <a:r>
              <a:rPr lang="en-US" dirty="0"/>
              <a:t>and thus have lower ‘total costs’ for education </a:t>
            </a:r>
            <a:r>
              <a:rPr lang="en-US" sz="2600" dirty="0" smtClean="0"/>
              <a:t>(Becker et al., 2010), Heckman </a:t>
            </a:r>
            <a:r>
              <a:rPr lang="en-US" sz="2600" dirty="0"/>
              <a:t>et al., 2006: 420; Jacob, 2002; Duckworth &amp; Seligman, 2005). </a:t>
            </a:r>
          </a:p>
        </p:txBody>
      </p:sp>
      <p:sp>
        <p:nvSpPr>
          <p:cNvPr id="4" name="Rectangle 3"/>
          <p:cNvSpPr/>
          <p:nvPr/>
        </p:nvSpPr>
        <p:spPr>
          <a:xfrm>
            <a:off x="1000124" y="6047115"/>
            <a:ext cx="5900738" cy="523220"/>
          </a:xfrm>
          <a:prstGeom prst="rect">
            <a:avLst/>
          </a:prstGeom>
        </p:spPr>
        <p:txBody>
          <a:bodyPr wrap="square">
            <a:spAutoFit/>
          </a:bodyPr>
          <a:lstStyle/>
          <a:p>
            <a:r>
              <a:rPr lang="en-US" sz="1400" i="1" dirty="0" smtClean="0">
                <a:latin typeface="Arial" charset="0"/>
                <a:ea typeface="Calibri" charset="0"/>
              </a:rPr>
              <a:t>*Self-control</a:t>
            </a:r>
            <a:r>
              <a:rPr lang="en-US" sz="1400" i="1" dirty="0">
                <a:latin typeface="Arial" charset="0"/>
                <a:ea typeface="Calibri" charset="0"/>
              </a:rPr>
              <a:t>, self-motivation, dependability, sociability, perceptions of self-worth, locus of control, time-preference and delayed gratification </a:t>
            </a:r>
            <a:endParaRPr lang="en-US" sz="1400" i="1" dirty="0"/>
          </a:p>
        </p:txBody>
      </p:sp>
      <p:sp>
        <p:nvSpPr>
          <p:cNvPr id="5" name="Rounded Rectangle 4"/>
          <p:cNvSpPr/>
          <p:nvPr/>
        </p:nvSpPr>
        <p:spPr>
          <a:xfrm>
            <a:off x="4214813" y="2031068"/>
            <a:ext cx="4643437" cy="3571875"/>
          </a:xfrm>
          <a:prstGeom prst="roundRect">
            <a:avLst/>
          </a:prstGeom>
          <a:solidFill>
            <a:srgbClr val="00B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t>While this is interesting and important, this is </a:t>
            </a:r>
            <a:r>
              <a:rPr lang="en-US" sz="2800" b="1" u="sng" dirty="0" smtClean="0"/>
              <a:t>NOT the focus of this paper. </a:t>
            </a:r>
            <a:r>
              <a:rPr lang="en-US" sz="2800" b="1" dirty="0" smtClean="0"/>
              <a:t>We want to measure it not explain it.</a:t>
            </a:r>
            <a:endParaRPr lang="en-US" sz="2800" b="1" dirty="0"/>
          </a:p>
        </p:txBody>
      </p:sp>
    </p:spTree>
    <p:extLst>
      <p:ext uri="{BB962C8B-B14F-4D97-AF65-F5344CB8AC3E}">
        <p14:creationId xmlns:p14="http://schemas.microsoft.com/office/powerpoint/2010/main" val="9722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b="1" dirty="0" smtClean="0">
                <a:solidFill>
                  <a:schemeClr val="bg1"/>
                </a:solidFill>
              </a:rPr>
              <a:t>Data</a:t>
            </a:r>
            <a:endParaRPr lang="en-US" b="1" dirty="0">
              <a:solidFill>
                <a:schemeClr val="bg1"/>
              </a:solidFill>
            </a:endParaRPr>
          </a:p>
        </p:txBody>
      </p:sp>
      <p:sp>
        <p:nvSpPr>
          <p:cNvPr id="3" name="Content Placeholder 2"/>
          <p:cNvSpPr>
            <a:spLocks noGrp="1"/>
          </p:cNvSpPr>
          <p:nvPr>
            <p:ph idx="1"/>
          </p:nvPr>
        </p:nvSpPr>
        <p:spPr>
          <a:xfrm>
            <a:off x="457200" y="1417638"/>
            <a:ext cx="8229600" cy="5168900"/>
          </a:xfrm>
          <a:solidFill>
            <a:schemeClr val="bg1">
              <a:lumMod val="95000"/>
            </a:schemeClr>
          </a:solidFill>
        </p:spPr>
        <p:txBody>
          <a:bodyPr>
            <a:normAutofit fontScale="70000" lnSpcReduction="20000"/>
          </a:bodyPr>
          <a:lstStyle/>
          <a:p>
            <a:pPr marL="0" lvl="0" indent="0" algn="just" defTabSz="914400">
              <a:spcBef>
                <a:spcPts val="0"/>
              </a:spcBef>
              <a:buNone/>
            </a:pPr>
            <a:r>
              <a:rPr lang="en-US" b="1" dirty="0"/>
              <a:t>W</a:t>
            </a:r>
            <a:r>
              <a:rPr lang="en-US" b="1" dirty="0" smtClean="0"/>
              <a:t>e </a:t>
            </a:r>
            <a:r>
              <a:rPr lang="en-US" b="1" dirty="0"/>
              <a:t>use population-wide panel data to follow every South African student from the 2008 cohort as they enter into and progress through university, following them for six years (N=112,402</a:t>
            </a:r>
            <a:r>
              <a:rPr lang="en-US" b="1" dirty="0" smtClean="0"/>
              <a:t>).</a:t>
            </a:r>
          </a:p>
          <a:p>
            <a:pPr marL="0" lvl="0" indent="0" defTabSz="914400">
              <a:spcBef>
                <a:spcPts val="0"/>
              </a:spcBef>
              <a:buNone/>
            </a:pPr>
            <a:endParaRPr lang="en-US" b="1" dirty="0"/>
          </a:p>
          <a:p>
            <a:pPr marL="514350" lvl="0" indent="-514350" defTabSz="914400">
              <a:spcBef>
                <a:spcPts val="0"/>
              </a:spcBef>
              <a:buAutoNum type="arabicParenBoth"/>
            </a:pPr>
            <a:r>
              <a:rPr lang="en-US" b="1" dirty="0" smtClean="0"/>
              <a:t>Matric 2008: </a:t>
            </a:r>
            <a:r>
              <a:rPr lang="en-US" dirty="0" smtClean="0"/>
              <a:t>The </a:t>
            </a:r>
            <a:r>
              <a:rPr lang="en-US" dirty="0"/>
              <a:t>2008 National Senior Certificate (NSC) examinations data from the Department of Basic Education South Africa. This contains learner-level unit-record information for all grade 12 learners in South Africa who wrote the matric exam in 2008 (</a:t>
            </a:r>
            <a:r>
              <a:rPr lang="en-US" dirty="0">
                <a:solidFill>
                  <a:srgbClr val="FF0000"/>
                </a:solidFill>
              </a:rPr>
              <a:t>561,667 learners</a:t>
            </a:r>
            <a:r>
              <a:rPr lang="en-US" dirty="0"/>
              <a:t>); and </a:t>
            </a:r>
            <a:endParaRPr lang="en-US" dirty="0" smtClean="0"/>
          </a:p>
          <a:p>
            <a:pPr marL="514350" lvl="0" indent="-514350" defTabSz="914400">
              <a:spcBef>
                <a:spcPts val="0"/>
              </a:spcBef>
              <a:buAutoNum type="arabicParenBoth"/>
            </a:pPr>
            <a:endParaRPr lang="en-US" dirty="0" smtClean="0"/>
          </a:p>
          <a:p>
            <a:pPr marL="514350" lvl="0" indent="-514350" defTabSz="914400">
              <a:spcBef>
                <a:spcPts val="0"/>
              </a:spcBef>
              <a:buAutoNum type="arabicParenBoth"/>
            </a:pPr>
            <a:r>
              <a:rPr lang="en-US" b="1" dirty="0" smtClean="0"/>
              <a:t>HEMIS 2009-2014: </a:t>
            </a:r>
            <a:r>
              <a:rPr lang="en-US" dirty="0" smtClean="0"/>
              <a:t>Data </a:t>
            </a:r>
            <a:r>
              <a:rPr lang="en-US" dirty="0"/>
              <a:t>on university outcomes for all learners who then accessed any type of higher education between 2009 and 2014 (</a:t>
            </a:r>
            <a:r>
              <a:rPr lang="en-US" dirty="0">
                <a:solidFill>
                  <a:srgbClr val="FF0000"/>
                </a:solidFill>
              </a:rPr>
              <a:t>112,402 learners</a:t>
            </a:r>
            <a:r>
              <a:rPr lang="en-US" dirty="0"/>
              <a:t>), sourced from the Higher Education Management Information System (HEMIS) of the Department of Higher Education and Training South Africa (DHET). </a:t>
            </a:r>
            <a:endParaRPr lang="en-US" dirty="0" smtClean="0"/>
          </a:p>
          <a:p>
            <a:pPr marL="514350" lvl="0" indent="-514350" defTabSz="914400">
              <a:spcBef>
                <a:spcPts val="0"/>
              </a:spcBef>
              <a:buAutoNum type="arabicParenBoth"/>
            </a:pPr>
            <a:endParaRPr lang="en-US" dirty="0"/>
          </a:p>
          <a:p>
            <a:pPr marL="0" lvl="0" indent="0" defTabSz="914400">
              <a:spcBef>
                <a:spcPts val="0"/>
              </a:spcBef>
              <a:buNone/>
            </a:pPr>
            <a:r>
              <a:rPr lang="en-US" sz="2600" i="1" dirty="0" smtClean="0"/>
              <a:t>If this is not a sample why are there standard errors? We see the 2008 matric cohort as a sample of all matric cohorts (and also we think there may be some measurement error).</a:t>
            </a:r>
          </a:p>
        </p:txBody>
      </p:sp>
    </p:spTree>
    <p:extLst>
      <p:ext uri="{BB962C8B-B14F-4D97-AF65-F5344CB8AC3E}">
        <p14:creationId xmlns:p14="http://schemas.microsoft.com/office/powerpoint/2010/main" val="5765158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normAutofit fontScale="90000"/>
          </a:bodyPr>
          <a:lstStyle/>
          <a:p>
            <a:r>
              <a:rPr lang="en-US" b="1" dirty="0">
                <a:solidFill>
                  <a:schemeClr val="bg1"/>
                </a:solidFill>
              </a:rPr>
              <a:t>School-level differences by gender</a:t>
            </a:r>
            <a:br>
              <a:rPr lang="en-US" b="1" dirty="0">
                <a:solidFill>
                  <a:schemeClr val="bg1"/>
                </a:solidFill>
              </a:rPr>
            </a:br>
            <a:r>
              <a:rPr lang="en-US" sz="3600" i="1" dirty="0" smtClean="0">
                <a:solidFill>
                  <a:schemeClr val="bg1"/>
                </a:solidFill>
              </a:rPr>
              <a:t>Achievement in cross-national assessments</a:t>
            </a:r>
            <a:endParaRPr lang="en-US" b="1" dirty="0">
              <a:solidFill>
                <a:schemeClr val="bg1"/>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6519" y="1427982"/>
            <a:ext cx="7250961" cy="5430018"/>
          </a:xfrm>
          <a:prstGeom prst="rect">
            <a:avLst/>
          </a:prstGeom>
        </p:spPr>
      </p:pic>
    </p:spTree>
    <p:extLst>
      <p:ext uri="{BB962C8B-B14F-4D97-AF65-F5344CB8AC3E}">
        <p14:creationId xmlns:p14="http://schemas.microsoft.com/office/powerpoint/2010/main" val="14939375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normAutofit fontScale="90000"/>
          </a:bodyPr>
          <a:lstStyle/>
          <a:p>
            <a:r>
              <a:rPr lang="en-US" b="1" dirty="0">
                <a:solidFill>
                  <a:schemeClr val="bg1"/>
                </a:solidFill>
              </a:rPr>
              <a:t>School-level differences by gender</a:t>
            </a:r>
            <a:br>
              <a:rPr lang="en-US" b="1" dirty="0">
                <a:solidFill>
                  <a:schemeClr val="bg1"/>
                </a:solidFill>
              </a:rPr>
            </a:br>
            <a:r>
              <a:rPr lang="en-US" sz="3600" i="1" dirty="0" smtClean="0">
                <a:solidFill>
                  <a:schemeClr val="bg1"/>
                </a:solidFill>
              </a:rPr>
              <a:t>Achievement in NSC 2008</a:t>
            </a:r>
            <a:endParaRPr lang="en-US" b="1" dirty="0">
              <a:solidFill>
                <a:schemeClr val="bg1"/>
              </a:solidFill>
            </a:endParaRPr>
          </a:p>
        </p:txBody>
      </p:sp>
      <p:pic>
        <p:nvPicPr>
          <p:cNvPr id="4" name="Picture 3"/>
          <p:cNvPicPr/>
          <p:nvPr/>
        </p:nvPicPr>
        <p:blipFill rotWithShape="1">
          <a:blip r:embed="rId2">
            <a:extLst>
              <a:ext uri="{28A0092B-C50C-407E-A947-70E740481C1C}">
                <a14:useLocalDpi xmlns:a14="http://schemas.microsoft.com/office/drawing/2010/main" val="0"/>
              </a:ext>
            </a:extLst>
          </a:blip>
          <a:srcRect b="4757"/>
          <a:stretch/>
        </p:blipFill>
        <p:spPr bwMode="auto">
          <a:xfrm>
            <a:off x="0" y="1748591"/>
            <a:ext cx="9336504" cy="4379494"/>
          </a:xfrm>
          <a:prstGeom prst="rect">
            <a:avLst/>
          </a:prstGeom>
          <a:ln>
            <a:noFill/>
          </a:ln>
          <a:extLst>
            <a:ext uri="{53640926-AAD7-44D8-BBD7-CCE9431645EC}">
              <a14:shadowObscured xmlns:a14="http://schemas.microsoft.com/office/drawing/2010/main"/>
            </a:ext>
          </a:extLst>
        </p:spPr>
      </p:pic>
      <p:sp>
        <p:nvSpPr>
          <p:cNvPr id="3" name="Rectangle 2"/>
          <p:cNvSpPr/>
          <p:nvPr/>
        </p:nvSpPr>
        <p:spPr>
          <a:xfrm>
            <a:off x="962525" y="1417638"/>
            <a:ext cx="9047748" cy="507831"/>
          </a:xfrm>
          <a:prstGeom prst="rect">
            <a:avLst/>
          </a:prstGeom>
        </p:spPr>
        <p:txBody>
          <a:bodyPr wrap="square">
            <a:spAutoFit/>
          </a:bodyPr>
          <a:lstStyle/>
          <a:p>
            <a:pPr>
              <a:lnSpc>
                <a:spcPct val="150000"/>
              </a:lnSpc>
              <a:spcAft>
                <a:spcPts val="0"/>
              </a:spcAft>
            </a:pPr>
            <a:r>
              <a:rPr lang="en-US" b="1" dirty="0">
                <a:latin typeface="Arial" charset="0"/>
                <a:ea typeface="Calibri" charset="0"/>
              </a:rPr>
              <a:t>Figure 1:</a:t>
            </a:r>
            <a:r>
              <a:rPr lang="en-US" dirty="0">
                <a:latin typeface="Arial" charset="0"/>
                <a:ea typeface="Calibri" charset="0"/>
              </a:rPr>
              <a:t> Box plots of subject performance by gender in the 2008 </a:t>
            </a:r>
            <a:r>
              <a:rPr lang="en-US" dirty="0" smtClean="0">
                <a:latin typeface="Arial" charset="0"/>
                <a:ea typeface="Calibri" charset="0"/>
              </a:rPr>
              <a:t>NSC</a:t>
            </a:r>
            <a:endParaRPr lang="en-US" sz="2800" dirty="0">
              <a:effectLst/>
              <a:latin typeface="Times New Roman" charset="0"/>
              <a:ea typeface="Calibri" charset="0"/>
            </a:endParaRPr>
          </a:p>
        </p:txBody>
      </p:sp>
    </p:spTree>
    <p:extLst>
      <p:ext uri="{BB962C8B-B14F-4D97-AF65-F5344CB8AC3E}">
        <p14:creationId xmlns:p14="http://schemas.microsoft.com/office/powerpoint/2010/main" val="10527721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a:blip r:embed="rId2">
            <a:extLst>
              <a:ext uri="{28A0092B-C50C-407E-A947-70E740481C1C}">
                <a14:useLocalDpi xmlns:a14="http://schemas.microsoft.com/office/drawing/2010/main" val="0"/>
              </a:ext>
            </a:extLst>
          </a:blip>
          <a:stretch>
            <a:fillRect/>
          </a:stretch>
        </p:blipFill>
        <p:spPr>
          <a:xfrm>
            <a:off x="1113438" y="126281"/>
            <a:ext cx="6650941" cy="3258603"/>
          </a:xfrm>
          <a:prstGeom prst="rect">
            <a:avLst/>
          </a:prstGeom>
        </p:spPr>
      </p:pic>
      <p:sp>
        <p:nvSpPr>
          <p:cNvPr id="4" name="TextBox 3"/>
          <p:cNvSpPr txBox="1"/>
          <p:nvPr/>
        </p:nvSpPr>
        <p:spPr>
          <a:xfrm>
            <a:off x="7620000" y="1201584"/>
            <a:ext cx="1315453" cy="923330"/>
          </a:xfrm>
          <a:prstGeom prst="rect">
            <a:avLst/>
          </a:prstGeom>
          <a:solidFill>
            <a:schemeClr val="bg1">
              <a:lumMod val="95000"/>
            </a:schemeClr>
          </a:solidFill>
        </p:spPr>
        <p:txBody>
          <a:bodyPr wrap="square" rtlCol="0">
            <a:spAutoFit/>
          </a:bodyPr>
          <a:lstStyle/>
          <a:p>
            <a:pPr algn="ctr"/>
            <a:r>
              <a:rPr lang="en-US" b="1" dirty="0" smtClean="0"/>
              <a:t>Black African cohort</a:t>
            </a:r>
            <a:endParaRPr lang="en-US" b="1" dirty="0"/>
          </a:p>
        </p:txBody>
      </p:sp>
      <p:grpSp>
        <p:nvGrpSpPr>
          <p:cNvPr id="10" name="Group 9"/>
          <p:cNvGrpSpPr/>
          <p:nvPr/>
        </p:nvGrpSpPr>
        <p:grpSpPr>
          <a:xfrm>
            <a:off x="1113438" y="3384884"/>
            <a:ext cx="7822014" cy="2983832"/>
            <a:chOff x="1113438" y="3384884"/>
            <a:chExt cx="7822014" cy="2983832"/>
          </a:xfrm>
        </p:grpSpPr>
        <p:pic>
          <p:nvPicPr>
            <p:cNvPr id="8" name="Picture 7"/>
            <p:cNvPicPr/>
            <p:nvPr/>
          </p:nvPicPr>
          <p:blipFill>
            <a:blip r:embed="rId3">
              <a:extLst>
                <a:ext uri="{28A0092B-C50C-407E-A947-70E740481C1C}">
                  <a14:useLocalDpi xmlns:a14="http://schemas.microsoft.com/office/drawing/2010/main" val="0"/>
                </a:ext>
              </a:extLst>
            </a:blip>
            <a:stretch>
              <a:fillRect/>
            </a:stretch>
          </p:blipFill>
          <p:spPr>
            <a:xfrm>
              <a:off x="1113438" y="3384884"/>
              <a:ext cx="6650941" cy="2983832"/>
            </a:xfrm>
            <a:prstGeom prst="rect">
              <a:avLst/>
            </a:prstGeom>
          </p:spPr>
        </p:pic>
        <p:sp>
          <p:nvSpPr>
            <p:cNvPr id="9" name="TextBox 8"/>
            <p:cNvSpPr txBox="1"/>
            <p:nvPr/>
          </p:nvSpPr>
          <p:spPr>
            <a:xfrm>
              <a:off x="7619999" y="4183189"/>
              <a:ext cx="1315453" cy="646331"/>
            </a:xfrm>
            <a:prstGeom prst="rect">
              <a:avLst/>
            </a:prstGeom>
            <a:solidFill>
              <a:schemeClr val="bg1">
                <a:lumMod val="95000"/>
              </a:schemeClr>
            </a:solidFill>
          </p:spPr>
          <p:txBody>
            <a:bodyPr wrap="square" rtlCol="0">
              <a:spAutoFit/>
            </a:bodyPr>
            <a:lstStyle/>
            <a:p>
              <a:pPr algn="ctr"/>
              <a:r>
                <a:rPr lang="en-US" b="1" dirty="0" smtClean="0"/>
                <a:t>White cohort</a:t>
              </a:r>
              <a:endParaRPr lang="en-US" b="1" dirty="0"/>
            </a:p>
          </p:txBody>
        </p:sp>
      </p:grpSp>
    </p:spTree>
    <p:extLst>
      <p:ext uri="{BB962C8B-B14F-4D97-AF65-F5344CB8AC3E}">
        <p14:creationId xmlns:p14="http://schemas.microsoft.com/office/powerpoint/2010/main" val="1298068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Acknowledgements</a:t>
            </a:r>
            <a:endParaRPr lang="en-US" b="1" dirty="0"/>
          </a:p>
        </p:txBody>
      </p:sp>
      <p:sp>
        <p:nvSpPr>
          <p:cNvPr id="3" name="Content Placeholder 2"/>
          <p:cNvSpPr>
            <a:spLocks noGrp="1"/>
          </p:cNvSpPr>
          <p:nvPr>
            <p:ph idx="1"/>
          </p:nvPr>
        </p:nvSpPr>
        <p:spPr>
          <a:xfrm>
            <a:off x="1597143" y="2668700"/>
            <a:ext cx="6156252" cy="1428737"/>
          </a:xfrm>
          <a:solidFill>
            <a:schemeClr val="bg1">
              <a:lumMod val="85000"/>
            </a:schemeClr>
          </a:solidFill>
        </p:spPr>
        <p:txBody>
          <a:bodyPr>
            <a:normAutofit/>
          </a:bodyPr>
          <a:lstStyle/>
          <a:p>
            <a:pPr marL="0" indent="0" algn="just">
              <a:buNone/>
            </a:pPr>
            <a:r>
              <a:rPr lang="en-US" sz="1800" dirty="0" smtClean="0"/>
              <a:t>The </a:t>
            </a:r>
            <a:r>
              <a:rPr lang="en-US" sz="1800" dirty="0"/>
              <a:t>authors would like to thank the Department of Basic Education (</a:t>
            </a:r>
            <a:r>
              <a:rPr lang="en-US" sz="1800" b="1" dirty="0"/>
              <a:t>DBE</a:t>
            </a:r>
            <a:r>
              <a:rPr lang="en-US" sz="1800" dirty="0"/>
              <a:t>) and the Department of Higher Education and Training (DHET) who were jointly responsible for the provision of the NSC and HEMIS databases used in this research</a:t>
            </a:r>
            <a:r>
              <a:rPr lang="en-US" sz="1800"/>
              <a:t>. </a:t>
            </a:r>
            <a:endParaRPr lang="en-US" sz="1800" dirty="0"/>
          </a:p>
        </p:txBody>
      </p:sp>
    </p:spTree>
    <p:extLst>
      <p:ext uri="{BB962C8B-B14F-4D97-AF65-F5344CB8AC3E}">
        <p14:creationId xmlns:p14="http://schemas.microsoft.com/office/powerpoint/2010/main" val="68824747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p:nvPr/>
        </p:nvPicPr>
        <p:blipFill>
          <a:blip r:embed="rId2">
            <a:extLst>
              <a:ext uri="{28A0092B-C50C-407E-A947-70E740481C1C}">
                <a14:useLocalDpi xmlns:a14="http://schemas.microsoft.com/office/drawing/2010/main" val="0"/>
              </a:ext>
            </a:extLst>
          </a:blip>
          <a:stretch>
            <a:fillRect/>
          </a:stretch>
        </p:blipFill>
        <p:spPr>
          <a:xfrm>
            <a:off x="1113438" y="127904"/>
            <a:ext cx="6506561" cy="3016349"/>
          </a:xfrm>
          <a:prstGeom prst="rect">
            <a:avLst/>
          </a:prstGeom>
        </p:spPr>
      </p:pic>
      <p:sp>
        <p:nvSpPr>
          <p:cNvPr id="4" name="TextBox 3"/>
          <p:cNvSpPr txBox="1"/>
          <p:nvPr/>
        </p:nvSpPr>
        <p:spPr>
          <a:xfrm>
            <a:off x="7620000" y="1201584"/>
            <a:ext cx="1315453" cy="923330"/>
          </a:xfrm>
          <a:prstGeom prst="rect">
            <a:avLst/>
          </a:prstGeom>
          <a:solidFill>
            <a:schemeClr val="bg1">
              <a:lumMod val="95000"/>
            </a:schemeClr>
          </a:solidFill>
        </p:spPr>
        <p:txBody>
          <a:bodyPr wrap="square" rtlCol="0">
            <a:spAutoFit/>
          </a:bodyPr>
          <a:lstStyle/>
          <a:p>
            <a:pPr algn="ctr"/>
            <a:r>
              <a:rPr lang="en-US" b="1" dirty="0" smtClean="0"/>
              <a:t>School Quintile 1 cohort</a:t>
            </a:r>
            <a:endParaRPr lang="en-US" b="1" dirty="0"/>
          </a:p>
        </p:txBody>
      </p:sp>
      <p:grpSp>
        <p:nvGrpSpPr>
          <p:cNvPr id="2" name="Group 1"/>
          <p:cNvGrpSpPr/>
          <p:nvPr/>
        </p:nvGrpSpPr>
        <p:grpSpPr>
          <a:xfrm>
            <a:off x="1113438" y="3198594"/>
            <a:ext cx="7822014" cy="3041785"/>
            <a:chOff x="1113438" y="3198594"/>
            <a:chExt cx="7822014" cy="3041785"/>
          </a:xfrm>
        </p:grpSpPr>
        <p:pic>
          <p:nvPicPr>
            <p:cNvPr id="12" name="Picture 11"/>
            <p:cNvPicPr/>
            <p:nvPr/>
          </p:nvPicPr>
          <p:blipFill>
            <a:blip r:embed="rId3">
              <a:extLst>
                <a:ext uri="{28A0092B-C50C-407E-A947-70E740481C1C}">
                  <a14:useLocalDpi xmlns:a14="http://schemas.microsoft.com/office/drawing/2010/main" val="0"/>
                </a:ext>
              </a:extLst>
            </a:blip>
            <a:stretch>
              <a:fillRect/>
            </a:stretch>
          </p:blipFill>
          <p:spPr>
            <a:xfrm>
              <a:off x="1113438" y="3198594"/>
              <a:ext cx="6506561" cy="3041785"/>
            </a:xfrm>
            <a:prstGeom prst="rect">
              <a:avLst/>
            </a:prstGeom>
          </p:spPr>
        </p:pic>
        <p:sp>
          <p:nvSpPr>
            <p:cNvPr id="13" name="TextBox 12"/>
            <p:cNvSpPr txBox="1"/>
            <p:nvPr/>
          </p:nvSpPr>
          <p:spPr>
            <a:xfrm>
              <a:off x="7619999" y="3920721"/>
              <a:ext cx="1315453" cy="923330"/>
            </a:xfrm>
            <a:prstGeom prst="rect">
              <a:avLst/>
            </a:prstGeom>
            <a:solidFill>
              <a:schemeClr val="bg1">
                <a:lumMod val="95000"/>
              </a:schemeClr>
            </a:solidFill>
          </p:spPr>
          <p:txBody>
            <a:bodyPr wrap="square" rtlCol="0">
              <a:spAutoFit/>
            </a:bodyPr>
            <a:lstStyle/>
            <a:p>
              <a:pPr algn="ctr"/>
              <a:r>
                <a:rPr lang="en-US" b="1" dirty="0" smtClean="0"/>
                <a:t>School Quintile 5 cohort</a:t>
              </a:r>
              <a:endParaRPr lang="en-US" b="1" dirty="0"/>
            </a:p>
          </p:txBody>
        </p:sp>
      </p:grpSp>
    </p:spTree>
    <p:extLst>
      <p:ext uri="{BB962C8B-B14F-4D97-AF65-F5344CB8AC3E}">
        <p14:creationId xmlns:p14="http://schemas.microsoft.com/office/powerpoint/2010/main" val="1892233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normAutofit/>
          </a:bodyPr>
          <a:lstStyle/>
          <a:p>
            <a:r>
              <a:rPr lang="en-US" sz="3600" b="1" dirty="0" smtClean="0">
                <a:solidFill>
                  <a:schemeClr val="bg1"/>
                </a:solidFill>
              </a:rPr>
              <a:t>% of matric cohort attaining UG degrees</a:t>
            </a:r>
            <a:endParaRPr lang="en-US" sz="3600" b="1" dirty="0">
              <a:solidFill>
                <a:schemeClr val="bg1"/>
              </a:solidFill>
            </a:endParaRPr>
          </a:p>
        </p:txBody>
      </p:sp>
      <p:graphicFrame>
        <p:nvGraphicFramePr>
          <p:cNvPr id="4" name="Chart 3"/>
          <p:cNvGraphicFramePr/>
          <p:nvPr>
            <p:extLst>
              <p:ext uri="{D42A27DB-BD31-4B8C-83A1-F6EECF244321}">
                <p14:modId xmlns:p14="http://schemas.microsoft.com/office/powerpoint/2010/main" val="242716556"/>
              </p:ext>
            </p:extLst>
          </p:nvPr>
        </p:nvGraphicFramePr>
        <p:xfrm>
          <a:off x="633513" y="1606248"/>
          <a:ext cx="8053287" cy="45539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21043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7" dur="5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down)">
                                      <p:cBhvr>
                                        <p:cTn id="12" dur="500"/>
                                        <p:tgtEl>
                                          <p:spTgt spid="4">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down)">
                                      <p:cBhvr>
                                        <p:cTn id="17" dur="500"/>
                                        <p:tgtEl>
                                          <p:spTgt spid="4">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series"/>
        </p:bldSub>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84141"/>
          </a:xfrm>
          <a:solidFill>
            <a:srgbClr val="FF0080"/>
          </a:solidFill>
        </p:spPr>
        <p:txBody>
          <a:bodyPr>
            <a:normAutofit fontScale="90000"/>
          </a:bodyPr>
          <a:lstStyle/>
          <a:p>
            <a:r>
              <a:rPr lang="en-US" b="1" smtClean="0">
                <a:solidFill>
                  <a:schemeClr val="bg1"/>
                </a:solidFill>
              </a:rPr>
              <a:t>Defining higher </a:t>
            </a:r>
            <a:r>
              <a:rPr lang="en-US" b="1" dirty="0" smtClean="0">
                <a:solidFill>
                  <a:schemeClr val="bg1"/>
                </a:solidFill>
              </a:rPr>
              <a:t>education outcomes</a:t>
            </a:r>
            <a:endParaRPr lang="en-US" b="1" dirty="0">
              <a:solidFill>
                <a:schemeClr val="bg1"/>
              </a:solidFill>
            </a:endParaRPr>
          </a:p>
        </p:txBody>
      </p:sp>
      <p:sp>
        <p:nvSpPr>
          <p:cNvPr id="3" name="Content Placeholder 2"/>
          <p:cNvSpPr>
            <a:spLocks noGrp="1"/>
          </p:cNvSpPr>
          <p:nvPr>
            <p:ph idx="1"/>
          </p:nvPr>
        </p:nvSpPr>
        <p:spPr>
          <a:xfrm>
            <a:off x="457200" y="1283368"/>
            <a:ext cx="8229600" cy="5574632"/>
          </a:xfrm>
          <a:solidFill>
            <a:schemeClr val="bg1"/>
          </a:solidFill>
        </p:spPr>
        <p:txBody>
          <a:bodyPr>
            <a:normAutofit fontScale="47500" lnSpcReduction="20000"/>
          </a:bodyPr>
          <a:lstStyle/>
          <a:p>
            <a:pPr lvl="0"/>
            <a:r>
              <a:rPr lang="en-GB" b="1" dirty="0"/>
              <a:t>One-year access rate (</a:t>
            </a:r>
            <a:r>
              <a:rPr lang="en-GB" b="1" dirty="0">
                <a:solidFill>
                  <a:srgbClr val="FF0000"/>
                </a:solidFill>
              </a:rPr>
              <a:t>Access-1</a:t>
            </a:r>
            <a:r>
              <a:rPr lang="en-GB" b="1" dirty="0"/>
              <a:t>):</a:t>
            </a:r>
            <a:r>
              <a:rPr lang="en-GB" dirty="0"/>
              <a:t> the percentage of learners from the 2008 NSC cohort who accessed university immediately (2009) after finishing school (2008). </a:t>
            </a:r>
            <a:r>
              <a:rPr lang="en-GB" i="1" dirty="0"/>
              <a:t>[The average female matric learner in 2008 was 17 percent more likely to access university immediately after school than the average male matric learner.]</a:t>
            </a:r>
            <a:endParaRPr lang="en-US" dirty="0"/>
          </a:p>
          <a:p>
            <a:pPr lvl="0"/>
            <a:r>
              <a:rPr lang="en-GB" b="1" dirty="0"/>
              <a:t>Six-year access rate (</a:t>
            </a:r>
            <a:r>
              <a:rPr lang="en-GB" b="1" dirty="0">
                <a:solidFill>
                  <a:srgbClr val="FF0000"/>
                </a:solidFill>
              </a:rPr>
              <a:t>Access-6</a:t>
            </a:r>
            <a:r>
              <a:rPr lang="en-GB" b="1" dirty="0"/>
              <a:t>):</a:t>
            </a:r>
            <a:r>
              <a:rPr lang="en-GB" dirty="0"/>
              <a:t> the cumulative percentage of learners from the 2008 NSC cohort who accessed university at any time within the six-year period following matriculation in 2008, i.e. during 2009-2014. </a:t>
            </a:r>
            <a:r>
              <a:rPr lang="en-GB" i="1" dirty="0"/>
              <a:t>[The average female matric learner in 2008 was 14 percent more likely to access university within six years of finishing school than the average male matric learner.]</a:t>
            </a:r>
            <a:endParaRPr lang="en-US" dirty="0"/>
          </a:p>
          <a:p>
            <a:pPr lvl="0"/>
            <a:r>
              <a:rPr lang="en-GB" b="1" dirty="0"/>
              <a:t>Six-year conversion rate (</a:t>
            </a:r>
            <a:r>
              <a:rPr lang="en-GB" b="1" dirty="0">
                <a:solidFill>
                  <a:srgbClr val="FF0000"/>
                </a:solidFill>
              </a:rPr>
              <a:t>Conversion-6</a:t>
            </a:r>
            <a:r>
              <a:rPr lang="en-GB" b="1" dirty="0"/>
              <a:t>): </a:t>
            </a:r>
            <a:r>
              <a:rPr lang="en-GB" dirty="0"/>
              <a:t>The percentage of learners from the 2008 NSC cohort who enrolled in and completed an undergraduate university programme within six years (2009-2014). </a:t>
            </a:r>
            <a:r>
              <a:rPr lang="en-GB" i="1" dirty="0"/>
              <a:t>[The average female matric learner in 2008 is 33 percent more likely to access university and complete an undergraduate qualification within six years compared to the average male matric learner.]</a:t>
            </a:r>
            <a:endParaRPr lang="en-US" dirty="0"/>
          </a:p>
          <a:p>
            <a:pPr lvl="0"/>
            <a:r>
              <a:rPr lang="en-GB" b="1" dirty="0"/>
              <a:t>Four-year completion rate (</a:t>
            </a:r>
            <a:r>
              <a:rPr lang="en-GB" b="1" dirty="0">
                <a:solidFill>
                  <a:srgbClr val="FF0000"/>
                </a:solidFill>
              </a:rPr>
              <a:t>Completion-4</a:t>
            </a:r>
            <a:r>
              <a:rPr lang="en-GB" b="1" dirty="0"/>
              <a:t>): </a:t>
            </a:r>
            <a:r>
              <a:rPr lang="en-GB" dirty="0"/>
              <a:t>The percentage of students who accessed university in 2009 who complete their undergraduate programme within four years (2009-2012). </a:t>
            </a:r>
            <a:r>
              <a:rPr lang="en-GB" i="1" dirty="0"/>
              <a:t>[The average female university entrant in 2009 from the 2008 NSC cohort was 26% more likely to complete an undergraduate qualification within four years compared to the average male university entrant in 2009 from the 2008 NSC cohort.]</a:t>
            </a:r>
            <a:endParaRPr lang="en-US" dirty="0"/>
          </a:p>
          <a:p>
            <a:pPr lvl="0"/>
            <a:r>
              <a:rPr lang="en-GB" b="1" dirty="0"/>
              <a:t>Six-year completion rate (</a:t>
            </a:r>
            <a:r>
              <a:rPr lang="en-GB" b="1" dirty="0">
                <a:solidFill>
                  <a:srgbClr val="FF0000"/>
                </a:solidFill>
              </a:rPr>
              <a:t>Completion-6</a:t>
            </a:r>
            <a:r>
              <a:rPr lang="en-GB" b="1" dirty="0"/>
              <a:t>): </a:t>
            </a:r>
            <a:r>
              <a:rPr lang="en-GB" dirty="0"/>
              <a:t>The percentage of students who accessed university in 2009 who complete their undergraduate programme within six years (2009-2014). </a:t>
            </a:r>
            <a:r>
              <a:rPr lang="en-GB" i="1" dirty="0"/>
              <a:t>[The average female university entrant in 2009 from the 2008 NSC cohort was 16% more likely to complete an undergraduate qualification within six years compared to the average male university entrant in 2009 from the 2008 NSC cohort.]</a:t>
            </a:r>
            <a:endParaRPr lang="en-US" dirty="0"/>
          </a:p>
          <a:p>
            <a:pPr lvl="0"/>
            <a:r>
              <a:rPr lang="en-GB" b="1" dirty="0"/>
              <a:t>Five-year dropout rate (</a:t>
            </a:r>
            <a:r>
              <a:rPr lang="en-GB" b="1" dirty="0">
                <a:solidFill>
                  <a:srgbClr val="FF0000"/>
                </a:solidFill>
              </a:rPr>
              <a:t>Dropout-5</a:t>
            </a:r>
            <a:r>
              <a:rPr lang="en-GB" b="1" dirty="0"/>
              <a:t>): </a:t>
            </a:r>
            <a:r>
              <a:rPr lang="en-GB" dirty="0"/>
              <a:t>The percentage of students who accessed university in 2009 who drop out of the higher education system at some point in the subsequent five years (20010-2014). </a:t>
            </a:r>
            <a:r>
              <a:rPr lang="en-GB" i="1" dirty="0"/>
              <a:t>[The average female university entrant in 2009 from the 2008 NSC cohort was 20% less likely to dropout of university during the 2010-2014 period compared to the average male university entrant in 2009 from the 2008 NSC cohort.]</a:t>
            </a:r>
            <a:endParaRPr lang="en-US" dirty="0"/>
          </a:p>
          <a:p>
            <a:endParaRPr lang="en-US" dirty="0"/>
          </a:p>
        </p:txBody>
      </p:sp>
    </p:spTree>
    <p:extLst>
      <p:ext uri="{BB962C8B-B14F-4D97-AF65-F5344CB8AC3E}">
        <p14:creationId xmlns:p14="http://schemas.microsoft.com/office/powerpoint/2010/main" val="10108213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b="57112"/>
          <a:stretch/>
        </p:blipFill>
        <p:spPr>
          <a:xfrm>
            <a:off x="0" y="3218712"/>
            <a:ext cx="9144000" cy="2393950"/>
          </a:xfrm>
          <a:prstGeom prst="rect">
            <a:avLst/>
          </a:prstGeom>
        </p:spPr>
      </p:pic>
      <p:sp>
        <p:nvSpPr>
          <p:cNvPr id="3" name="Title 1"/>
          <p:cNvSpPr>
            <a:spLocks noGrp="1"/>
          </p:cNvSpPr>
          <p:nvPr>
            <p:ph type="title"/>
          </p:nvPr>
        </p:nvSpPr>
        <p:spPr>
          <a:xfrm>
            <a:off x="457200" y="274638"/>
            <a:ext cx="8229600" cy="784141"/>
          </a:xfrm>
          <a:solidFill>
            <a:srgbClr val="FF0080"/>
          </a:solidFill>
        </p:spPr>
        <p:txBody>
          <a:bodyPr>
            <a:normAutofit/>
          </a:bodyPr>
          <a:lstStyle/>
          <a:p>
            <a:r>
              <a:rPr lang="en-US" b="1" dirty="0" smtClean="0">
                <a:solidFill>
                  <a:schemeClr val="bg1"/>
                </a:solidFill>
              </a:rPr>
              <a:t>How we report the results:</a:t>
            </a:r>
            <a:endParaRPr lang="en-US" b="1" dirty="0">
              <a:solidFill>
                <a:schemeClr val="bg1"/>
              </a:solidFill>
            </a:endParaRPr>
          </a:p>
        </p:txBody>
      </p:sp>
      <p:sp>
        <p:nvSpPr>
          <p:cNvPr id="4" name="Content Placeholder 2"/>
          <p:cNvSpPr>
            <a:spLocks noGrp="1"/>
          </p:cNvSpPr>
          <p:nvPr>
            <p:ph idx="1"/>
          </p:nvPr>
        </p:nvSpPr>
        <p:spPr>
          <a:xfrm>
            <a:off x="457200" y="1283368"/>
            <a:ext cx="8229600" cy="1768176"/>
          </a:xfrm>
          <a:solidFill>
            <a:schemeClr val="bg1"/>
          </a:solidFill>
        </p:spPr>
        <p:txBody>
          <a:bodyPr>
            <a:normAutofit fontScale="40000" lnSpcReduction="20000"/>
          </a:bodyPr>
          <a:lstStyle/>
          <a:p>
            <a:r>
              <a:rPr lang="en-US" sz="4300" b="1" dirty="0" smtClean="0"/>
              <a:t>For sake of space we only report </a:t>
            </a:r>
            <a:r>
              <a:rPr lang="en-US" sz="4300" b="1" u="sng" dirty="0" smtClean="0">
                <a:solidFill>
                  <a:srgbClr val="FF0000"/>
                </a:solidFill>
              </a:rPr>
              <a:t>DIFFERENCES</a:t>
            </a:r>
            <a:r>
              <a:rPr lang="en-US" sz="4300" b="1" dirty="0" smtClean="0"/>
              <a:t> between female rate and male rate</a:t>
            </a:r>
          </a:p>
          <a:p>
            <a:r>
              <a:rPr lang="en-US" sz="4300" b="1" dirty="0" smtClean="0"/>
              <a:t>Note </a:t>
            </a:r>
            <a:r>
              <a:rPr lang="en-US" sz="4300" b="1" dirty="0" smtClean="0">
                <a:solidFill>
                  <a:srgbClr val="00BB00"/>
                </a:solidFill>
              </a:rPr>
              <a:t>PERCENTAGE</a:t>
            </a:r>
            <a:r>
              <a:rPr lang="en-US" sz="4300" b="1" dirty="0" smtClean="0"/>
              <a:t> </a:t>
            </a:r>
            <a:r>
              <a:rPr lang="en-US" sz="4300" b="1" i="1" dirty="0" smtClean="0"/>
              <a:t>not</a:t>
            </a:r>
            <a:r>
              <a:rPr lang="en-US" sz="4300" b="1" dirty="0" smtClean="0"/>
              <a:t> </a:t>
            </a:r>
            <a:r>
              <a:rPr lang="en-US" sz="4300" b="1" dirty="0" smtClean="0">
                <a:solidFill>
                  <a:srgbClr val="00BB00"/>
                </a:solidFill>
              </a:rPr>
              <a:t>PERCENTAGE POINTS</a:t>
            </a:r>
          </a:p>
          <a:p>
            <a:r>
              <a:rPr lang="en-US" b="1" dirty="0" smtClean="0"/>
              <a:t>Unconditional</a:t>
            </a:r>
            <a:r>
              <a:rPr lang="en-US" dirty="0" smtClean="0"/>
              <a:t> estimates only report the percentage difference between males &amp; females (females </a:t>
            </a:r>
            <a:r>
              <a:rPr lang="mr-IN" dirty="0" smtClean="0"/>
              <a:t>–</a:t>
            </a:r>
            <a:r>
              <a:rPr lang="en-US" dirty="0" smtClean="0"/>
              <a:t> males as %)</a:t>
            </a:r>
          </a:p>
          <a:p>
            <a:r>
              <a:rPr lang="en-US" dirty="0" smtClean="0"/>
              <a:t>Example:</a:t>
            </a:r>
          </a:p>
          <a:p>
            <a:pPr lvl="1"/>
            <a:r>
              <a:rPr lang="en-US" dirty="0" smtClean="0"/>
              <a:t>Access1 males = 11,9%</a:t>
            </a:r>
          </a:p>
          <a:p>
            <a:pPr lvl="1"/>
            <a:r>
              <a:rPr lang="en-US" dirty="0" smtClean="0"/>
              <a:t>Access1 females = 13,9%</a:t>
            </a:r>
          </a:p>
          <a:p>
            <a:pPr lvl="1"/>
            <a:r>
              <a:rPr lang="en-US" dirty="0" smtClean="0"/>
              <a:t>Unconditional difference = (13,9% - 11,9%)/11,9% = </a:t>
            </a:r>
            <a:r>
              <a:rPr lang="en-US" b="1" dirty="0" smtClean="0"/>
              <a:t>17%</a:t>
            </a:r>
          </a:p>
          <a:p>
            <a:r>
              <a:rPr lang="en-US" b="1" dirty="0" smtClean="0"/>
              <a:t>i.e. females are 17% more likely to access an UG qualification immediately compared to their male counterparts</a:t>
            </a:r>
            <a:endParaRPr lang="en-US" b="1" dirty="0"/>
          </a:p>
        </p:txBody>
      </p:sp>
      <p:sp>
        <p:nvSpPr>
          <p:cNvPr id="2" name="TextBox 1"/>
          <p:cNvSpPr txBox="1"/>
          <p:nvPr/>
        </p:nvSpPr>
        <p:spPr>
          <a:xfrm>
            <a:off x="1244600" y="6070600"/>
            <a:ext cx="4628768" cy="646331"/>
          </a:xfrm>
          <a:prstGeom prst="rect">
            <a:avLst/>
          </a:prstGeom>
          <a:solidFill>
            <a:schemeClr val="bg1">
              <a:lumMod val="95000"/>
            </a:schemeClr>
          </a:solidFill>
        </p:spPr>
        <p:txBody>
          <a:bodyPr wrap="none" rtlCol="0">
            <a:spAutoFit/>
          </a:bodyPr>
          <a:lstStyle/>
          <a:p>
            <a:r>
              <a:rPr lang="en-US" dirty="0" smtClean="0"/>
              <a:t>Throughout: </a:t>
            </a:r>
            <a:r>
              <a:rPr lang="en-US" b="1" dirty="0" smtClean="0"/>
              <a:t>g</a:t>
            </a:r>
            <a:r>
              <a:rPr lang="en-US" dirty="0" smtClean="0"/>
              <a:t>reen-cells = pro-</a:t>
            </a:r>
            <a:r>
              <a:rPr lang="en-US" b="1" dirty="0" smtClean="0"/>
              <a:t>g</a:t>
            </a:r>
            <a:r>
              <a:rPr lang="en-US" dirty="0" smtClean="0"/>
              <a:t>irl and stat. sig.</a:t>
            </a:r>
          </a:p>
          <a:p>
            <a:r>
              <a:rPr lang="en-US" dirty="0"/>
              <a:t>	</a:t>
            </a:r>
            <a:r>
              <a:rPr lang="en-US" dirty="0" smtClean="0"/>
              <a:t>		</a:t>
            </a:r>
            <a:r>
              <a:rPr lang="en-US" b="1" dirty="0" smtClean="0"/>
              <a:t>b</a:t>
            </a:r>
            <a:r>
              <a:rPr lang="en-US" dirty="0" smtClean="0"/>
              <a:t>lue cells = pro-</a:t>
            </a:r>
            <a:r>
              <a:rPr lang="en-US" b="1" dirty="0" smtClean="0"/>
              <a:t>b</a:t>
            </a:r>
            <a:r>
              <a:rPr lang="en-US" dirty="0" smtClean="0"/>
              <a:t>oy and stat. sig.</a:t>
            </a:r>
            <a:endParaRPr lang="en-US" dirty="0"/>
          </a:p>
        </p:txBody>
      </p:sp>
      <p:sp>
        <p:nvSpPr>
          <p:cNvPr id="5" name="Oval 4"/>
          <p:cNvSpPr/>
          <p:nvPr/>
        </p:nvSpPr>
        <p:spPr>
          <a:xfrm>
            <a:off x="1903228" y="5369442"/>
            <a:ext cx="350874" cy="292100"/>
          </a:xfrm>
          <a:prstGeom prst="ellipse">
            <a:avLst/>
          </a:prstGeom>
          <a:noFill/>
          <a:ln w="28575">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1903228" y="2637834"/>
            <a:ext cx="350874" cy="292100"/>
          </a:xfrm>
          <a:prstGeom prst="ellipse">
            <a:avLst/>
          </a:prstGeom>
          <a:noFill/>
          <a:ln w="28575">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6437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1)">
                                      <p:cBhvr>
                                        <p:cTn id="15" dur="2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5000"/>
            <a:ext cx="9144000" cy="5581816"/>
          </a:xfrm>
          <a:prstGeom prst="rect">
            <a:avLst/>
          </a:prstGeom>
        </p:spPr>
      </p:pic>
      <p:sp>
        <p:nvSpPr>
          <p:cNvPr id="8" name="TextBox 7"/>
          <p:cNvSpPr txBox="1"/>
          <p:nvPr/>
        </p:nvSpPr>
        <p:spPr>
          <a:xfrm>
            <a:off x="3577785" y="173335"/>
            <a:ext cx="1988429" cy="461665"/>
          </a:xfrm>
          <a:prstGeom prst="rect">
            <a:avLst/>
          </a:prstGeom>
          <a:solidFill>
            <a:schemeClr val="bg1">
              <a:lumMod val="65000"/>
            </a:schemeClr>
          </a:solidFill>
        </p:spPr>
        <p:txBody>
          <a:bodyPr wrap="none" rtlCol="0">
            <a:spAutoFit/>
          </a:bodyPr>
          <a:lstStyle/>
          <a:p>
            <a:r>
              <a:rPr lang="en-US" sz="2400" b="1" dirty="0" smtClean="0">
                <a:solidFill>
                  <a:schemeClr val="bg1"/>
                </a:solidFill>
              </a:rPr>
              <a:t>Unconditional</a:t>
            </a:r>
            <a:endParaRPr lang="en-US" b="1" dirty="0">
              <a:solidFill>
                <a:schemeClr val="bg1"/>
              </a:solidFill>
            </a:endParaRPr>
          </a:p>
        </p:txBody>
      </p:sp>
      <p:sp>
        <p:nvSpPr>
          <p:cNvPr id="4" name="TextBox 3"/>
          <p:cNvSpPr txBox="1"/>
          <p:nvPr/>
        </p:nvSpPr>
        <p:spPr>
          <a:xfrm>
            <a:off x="1263401" y="6211669"/>
            <a:ext cx="4628768" cy="646331"/>
          </a:xfrm>
          <a:prstGeom prst="rect">
            <a:avLst/>
          </a:prstGeom>
          <a:solidFill>
            <a:schemeClr val="bg1">
              <a:lumMod val="95000"/>
            </a:schemeClr>
          </a:solidFill>
        </p:spPr>
        <p:txBody>
          <a:bodyPr wrap="none" rtlCol="0">
            <a:spAutoFit/>
          </a:bodyPr>
          <a:lstStyle/>
          <a:p>
            <a:r>
              <a:rPr lang="en-US" dirty="0" smtClean="0"/>
              <a:t>Throughout: </a:t>
            </a:r>
            <a:r>
              <a:rPr lang="en-US" b="1" dirty="0" smtClean="0"/>
              <a:t>g</a:t>
            </a:r>
            <a:r>
              <a:rPr lang="en-US" dirty="0" smtClean="0"/>
              <a:t>reen-cells = pro-</a:t>
            </a:r>
            <a:r>
              <a:rPr lang="en-US" b="1" dirty="0" smtClean="0"/>
              <a:t>g</a:t>
            </a:r>
            <a:r>
              <a:rPr lang="en-US" dirty="0" smtClean="0"/>
              <a:t>irl and stat. sig.</a:t>
            </a:r>
          </a:p>
          <a:p>
            <a:r>
              <a:rPr lang="en-US" dirty="0"/>
              <a:t>	</a:t>
            </a:r>
            <a:r>
              <a:rPr lang="en-US" dirty="0" smtClean="0"/>
              <a:t>		</a:t>
            </a:r>
            <a:r>
              <a:rPr lang="en-US" b="1" dirty="0" smtClean="0"/>
              <a:t>b</a:t>
            </a:r>
            <a:r>
              <a:rPr lang="en-US" dirty="0" smtClean="0"/>
              <a:t>lue cells = pro-</a:t>
            </a:r>
            <a:r>
              <a:rPr lang="en-US" b="1" dirty="0" smtClean="0"/>
              <a:t>b</a:t>
            </a:r>
            <a:r>
              <a:rPr lang="en-US" dirty="0" smtClean="0"/>
              <a:t>oy and stat. sig.</a:t>
            </a:r>
            <a:endParaRPr lang="en-US" dirty="0"/>
          </a:p>
        </p:txBody>
      </p:sp>
    </p:spTree>
    <p:extLst>
      <p:ext uri="{BB962C8B-B14F-4D97-AF65-F5344CB8AC3E}">
        <p14:creationId xmlns:p14="http://schemas.microsoft.com/office/powerpoint/2010/main" val="363976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2886" y="1558005"/>
            <a:ext cx="4114798" cy="3190457"/>
          </a:xfrm>
          <a:solidFill>
            <a:srgbClr val="FF0080"/>
          </a:solidFill>
        </p:spPr>
        <p:txBody>
          <a:bodyPr>
            <a:normAutofit/>
          </a:bodyPr>
          <a:lstStyle/>
          <a:p>
            <a:r>
              <a:rPr lang="en-US" b="1" dirty="0">
                <a:solidFill>
                  <a:schemeClr val="bg1"/>
                </a:solidFill>
              </a:rPr>
              <a:t>What happens after controlling for matric achievement?</a:t>
            </a:r>
            <a:endParaRPr lang="en-US" b="1" i="1" dirty="0">
              <a:solidFill>
                <a:schemeClr val="bg1"/>
              </a:solidFill>
            </a:endParaRPr>
          </a:p>
        </p:txBody>
      </p:sp>
    </p:spTree>
    <p:extLst>
      <p:ext uri="{BB962C8B-B14F-4D97-AF65-F5344CB8AC3E}">
        <p14:creationId xmlns:p14="http://schemas.microsoft.com/office/powerpoint/2010/main" val="177184400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normAutofit fontScale="90000"/>
          </a:bodyPr>
          <a:lstStyle/>
          <a:p>
            <a:r>
              <a:rPr lang="en-US" b="1" dirty="0" smtClean="0">
                <a:solidFill>
                  <a:schemeClr val="bg1"/>
                </a:solidFill>
              </a:rPr>
              <a:t>In conditional predictions what are we controlling for?</a:t>
            </a:r>
            <a:endParaRPr lang="en-US" b="1" dirty="0">
              <a:solidFill>
                <a:schemeClr val="bg1"/>
              </a:solidFill>
            </a:endParaRPr>
          </a:p>
        </p:txBody>
      </p:sp>
      <p:sp>
        <p:nvSpPr>
          <p:cNvPr id="3" name="Content Placeholder 2"/>
          <p:cNvSpPr>
            <a:spLocks noGrp="1"/>
          </p:cNvSpPr>
          <p:nvPr>
            <p:ph idx="1"/>
          </p:nvPr>
        </p:nvSpPr>
        <p:spPr/>
        <p:txBody>
          <a:bodyPr>
            <a:normAutofit fontScale="70000" lnSpcReduction="20000"/>
          </a:bodyPr>
          <a:lstStyle/>
          <a:p>
            <a:pPr marL="0" indent="0">
              <a:buNone/>
            </a:pPr>
            <a:r>
              <a:rPr lang="en-US" dirty="0"/>
              <a:t>The conditional results (Table 3 and Table 5) control for five variables: </a:t>
            </a:r>
          </a:p>
          <a:p>
            <a:pPr marL="0" indent="0">
              <a:buNone/>
            </a:pPr>
            <a:endParaRPr lang="en-US" b="1" dirty="0" smtClean="0"/>
          </a:p>
          <a:p>
            <a:pPr marL="914400" lvl="1" indent="-514350">
              <a:buFont typeface="+mj-lt"/>
              <a:buAutoNum type="arabicPeriod"/>
            </a:pPr>
            <a:r>
              <a:rPr lang="en-US" b="1" dirty="0" smtClean="0"/>
              <a:t>matric </a:t>
            </a:r>
            <a:r>
              <a:rPr lang="en-US" b="1" dirty="0"/>
              <a:t>pass type</a:t>
            </a:r>
            <a:r>
              <a:rPr lang="en-US" dirty="0"/>
              <a:t>, </a:t>
            </a:r>
          </a:p>
          <a:p>
            <a:pPr marL="1314450" lvl="2" indent="-514350"/>
            <a:r>
              <a:rPr lang="en-US" sz="2000" dirty="0" smtClean="0"/>
              <a:t>The </a:t>
            </a:r>
            <a:r>
              <a:rPr lang="en-US" sz="2000" dirty="0"/>
              <a:t>five pass types in increasing order of achievement are (1) not achieved, (2) Pass National Senior Certificate (NSC), (3) Pass NSC with Higher Certificate endorsement, (4) Pass NSC with Diploma endorsement, and (5) Pass NSC with Bachelor endorsement. </a:t>
            </a:r>
          </a:p>
          <a:p>
            <a:pPr marL="914400" lvl="1" indent="-514350">
              <a:buFont typeface="+mj-lt"/>
              <a:buAutoNum type="arabicPeriod"/>
            </a:pPr>
            <a:r>
              <a:rPr lang="en-US" b="1" dirty="0" smtClean="0"/>
              <a:t>matric </a:t>
            </a:r>
            <a:r>
              <a:rPr lang="en-US" b="1" dirty="0"/>
              <a:t>average </a:t>
            </a:r>
            <a:r>
              <a:rPr lang="en-US" dirty="0"/>
              <a:t>(similar to the American Grade Point Average), </a:t>
            </a:r>
          </a:p>
          <a:p>
            <a:pPr marL="914400" lvl="1" indent="-514350">
              <a:buFont typeface="+mj-lt"/>
              <a:buAutoNum type="arabicPeriod"/>
            </a:pPr>
            <a:r>
              <a:rPr lang="en-US" dirty="0" smtClean="0"/>
              <a:t>whether </a:t>
            </a:r>
            <a:r>
              <a:rPr lang="en-US" dirty="0"/>
              <a:t>one took </a:t>
            </a:r>
            <a:r>
              <a:rPr lang="en-US" b="1" dirty="0"/>
              <a:t>M</a:t>
            </a:r>
            <a:r>
              <a:rPr lang="en-US" b="1" dirty="0" smtClean="0"/>
              <a:t>athematics</a:t>
            </a:r>
            <a:r>
              <a:rPr lang="en-US" dirty="0" smtClean="0"/>
              <a:t> </a:t>
            </a:r>
            <a:r>
              <a:rPr lang="en-US" dirty="0"/>
              <a:t>or </a:t>
            </a:r>
            <a:r>
              <a:rPr lang="en-US" b="1" dirty="0"/>
              <a:t>M</a:t>
            </a:r>
            <a:r>
              <a:rPr lang="en-US" b="1" dirty="0" smtClean="0"/>
              <a:t>athematics </a:t>
            </a:r>
            <a:r>
              <a:rPr lang="en-US" b="1" dirty="0"/>
              <a:t>literacy</a:t>
            </a:r>
            <a:r>
              <a:rPr lang="en-US" dirty="0"/>
              <a:t>, </a:t>
            </a:r>
          </a:p>
          <a:p>
            <a:pPr marL="914400" lvl="1" indent="-514350">
              <a:buFont typeface="+mj-lt"/>
              <a:buAutoNum type="arabicPeriod"/>
            </a:pPr>
            <a:r>
              <a:rPr lang="en-US" dirty="0" smtClean="0"/>
              <a:t>whether </a:t>
            </a:r>
            <a:r>
              <a:rPr lang="en-US" dirty="0"/>
              <a:t>one took </a:t>
            </a:r>
            <a:r>
              <a:rPr lang="en-US" b="1" dirty="0"/>
              <a:t>English Home Language </a:t>
            </a:r>
            <a:r>
              <a:rPr lang="en-US" dirty="0"/>
              <a:t>or </a:t>
            </a:r>
            <a:r>
              <a:rPr lang="en-US" b="1" dirty="0"/>
              <a:t>English First Additional Language</a:t>
            </a:r>
            <a:r>
              <a:rPr lang="en-US" dirty="0"/>
              <a:t>, and </a:t>
            </a:r>
          </a:p>
          <a:p>
            <a:pPr marL="914400" lvl="1" indent="-514350">
              <a:buFont typeface="+mj-lt"/>
              <a:buAutoNum type="arabicPeriod"/>
            </a:pPr>
            <a:r>
              <a:rPr lang="en-US" dirty="0" smtClean="0"/>
              <a:t>whether </a:t>
            </a:r>
            <a:r>
              <a:rPr lang="en-US" dirty="0"/>
              <a:t>one took </a:t>
            </a:r>
            <a:r>
              <a:rPr lang="en-US" b="1" dirty="0"/>
              <a:t>Physical Science or not </a:t>
            </a:r>
            <a:r>
              <a:rPr lang="en-US" dirty="0" smtClean="0"/>
              <a:t>In </a:t>
            </a:r>
            <a:r>
              <a:rPr lang="en-US" dirty="0"/>
              <a:t>this paper, the matric average refers to the average across the six highest marks that a learner achieved among the subjects that they took in the NSC exam, provided that those subjects collectively satisfy the requirements for the NSC as described by the Department of Basic Education (DBE, 2010: 3 – 5).</a:t>
            </a:r>
          </a:p>
          <a:p>
            <a:endParaRPr lang="en-US" dirty="0"/>
          </a:p>
        </p:txBody>
      </p:sp>
    </p:spTree>
    <p:extLst>
      <p:ext uri="{BB962C8B-B14F-4D97-AF65-F5344CB8AC3E}">
        <p14:creationId xmlns:p14="http://schemas.microsoft.com/office/powerpoint/2010/main" val="162965145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784141"/>
          </a:xfrm>
          <a:solidFill>
            <a:srgbClr val="FF0080"/>
          </a:solidFill>
        </p:spPr>
        <p:txBody>
          <a:bodyPr>
            <a:normAutofit/>
          </a:bodyPr>
          <a:lstStyle/>
          <a:p>
            <a:r>
              <a:rPr lang="en-US" b="1" dirty="0" smtClean="0">
                <a:solidFill>
                  <a:schemeClr val="bg1"/>
                </a:solidFill>
              </a:rPr>
              <a:t>How we report the results:</a:t>
            </a:r>
            <a:endParaRPr lang="en-US" b="1" dirty="0">
              <a:solidFill>
                <a:schemeClr val="bg1"/>
              </a:solidFill>
            </a:endParaRPr>
          </a:p>
        </p:txBody>
      </p:sp>
      <p:sp>
        <p:nvSpPr>
          <p:cNvPr id="4" name="Content Placeholder 2"/>
          <p:cNvSpPr>
            <a:spLocks noGrp="1"/>
          </p:cNvSpPr>
          <p:nvPr>
            <p:ph idx="1"/>
          </p:nvPr>
        </p:nvSpPr>
        <p:spPr>
          <a:xfrm>
            <a:off x="457200" y="1098702"/>
            <a:ext cx="8229600" cy="1768176"/>
          </a:xfrm>
          <a:solidFill>
            <a:schemeClr val="bg1"/>
          </a:solidFill>
        </p:spPr>
        <p:txBody>
          <a:bodyPr>
            <a:noAutofit/>
          </a:bodyPr>
          <a:lstStyle/>
          <a:p>
            <a:pPr marL="0" indent="0">
              <a:buNone/>
            </a:pPr>
            <a:r>
              <a:rPr lang="en-US" sz="1800" b="1" dirty="0" smtClean="0"/>
              <a:t>396 sub-group regressions (6 outcomes, 22 sub-groups, qualification type)</a:t>
            </a:r>
          </a:p>
          <a:p>
            <a:pPr marL="0" indent="0">
              <a:buNone/>
            </a:pPr>
            <a:r>
              <a:rPr lang="en-US" sz="1800" b="1" dirty="0" smtClean="0"/>
              <a:t>342 field of study regressions (6 outcomes, 19 FOS, 3 qualifications types)</a:t>
            </a:r>
            <a:endParaRPr lang="en-US" sz="1200" b="1" dirty="0" smtClean="0"/>
          </a:p>
          <a:p>
            <a:r>
              <a:rPr lang="en-US" sz="1200" b="1" dirty="0" smtClean="0"/>
              <a:t>Conditional</a:t>
            </a:r>
            <a:r>
              <a:rPr lang="en-US" sz="1200" dirty="0" smtClean="0"/>
              <a:t> estimates report the percentage difference in the predicted probabilities of higher-education outcomes between males and females (females </a:t>
            </a:r>
            <a:r>
              <a:rPr lang="mr-IN" sz="1200" dirty="0" smtClean="0"/>
              <a:t>–</a:t>
            </a:r>
            <a:r>
              <a:rPr lang="en-US" sz="1200" dirty="0" smtClean="0"/>
              <a:t> males as a %)</a:t>
            </a:r>
          </a:p>
          <a:p>
            <a:r>
              <a:rPr lang="en-US" sz="1200" dirty="0" smtClean="0"/>
              <a:t>Example:</a:t>
            </a:r>
          </a:p>
          <a:p>
            <a:pPr lvl="1"/>
            <a:r>
              <a:rPr lang="en-US" sz="1050" dirty="0" smtClean="0"/>
              <a:t>Predicted probability for Access1 males = 12,5%</a:t>
            </a:r>
          </a:p>
          <a:p>
            <a:pPr lvl="1"/>
            <a:r>
              <a:rPr lang="en-US" sz="1050" dirty="0" smtClean="0"/>
              <a:t>Access1 females = 13,4%</a:t>
            </a:r>
          </a:p>
          <a:p>
            <a:pPr lvl="1"/>
            <a:r>
              <a:rPr lang="en-US" sz="1050" dirty="0" smtClean="0"/>
              <a:t>Unconditional difference = (13,4 </a:t>
            </a:r>
            <a:r>
              <a:rPr lang="mr-IN" sz="1050" dirty="0" smtClean="0"/>
              <a:t>–</a:t>
            </a:r>
            <a:r>
              <a:rPr lang="en-US" sz="1050" dirty="0" smtClean="0"/>
              <a:t> 12,5%)/12,5% = </a:t>
            </a:r>
            <a:r>
              <a:rPr lang="en-US" sz="1050" b="1" dirty="0" smtClean="0"/>
              <a:t>7%</a:t>
            </a:r>
          </a:p>
          <a:p>
            <a:r>
              <a:rPr lang="en-US" sz="1200" b="1" dirty="0" smtClean="0"/>
              <a:t>i.e. after controlling for prior-achievement, females are 7% more likely to access an UG qualification immediately compared to their male counterparts</a:t>
            </a:r>
            <a:endParaRPr lang="en-US" sz="1200" b="1"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b="54164"/>
          <a:stretch/>
        </p:blipFill>
        <p:spPr>
          <a:xfrm>
            <a:off x="0" y="3460050"/>
            <a:ext cx="9144000" cy="2482181"/>
          </a:xfrm>
          <a:prstGeom prst="rect">
            <a:avLst/>
          </a:prstGeom>
        </p:spPr>
      </p:pic>
      <p:grpSp>
        <p:nvGrpSpPr>
          <p:cNvPr id="9" name="Group 8"/>
          <p:cNvGrpSpPr/>
          <p:nvPr/>
        </p:nvGrpSpPr>
        <p:grpSpPr>
          <a:xfrm>
            <a:off x="-70974" y="5942231"/>
            <a:ext cx="9285947" cy="572533"/>
            <a:chOff x="0" y="5739366"/>
            <a:chExt cx="9285947" cy="572533"/>
          </a:xfrm>
        </p:grpSpPr>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t="39303" b="57112"/>
            <a:stretch/>
          </p:blipFill>
          <p:spPr>
            <a:xfrm>
              <a:off x="0" y="6108698"/>
              <a:ext cx="9285947" cy="203201"/>
            </a:xfrm>
            <a:prstGeom prst="rect">
              <a:avLst/>
            </a:prstGeom>
          </p:spPr>
        </p:pic>
        <p:sp>
          <p:nvSpPr>
            <p:cNvPr id="5" name="TextBox 4"/>
            <p:cNvSpPr txBox="1"/>
            <p:nvPr/>
          </p:nvSpPr>
          <p:spPr>
            <a:xfrm>
              <a:off x="88900" y="5739366"/>
              <a:ext cx="1533497" cy="369332"/>
            </a:xfrm>
            <a:prstGeom prst="rect">
              <a:avLst/>
            </a:prstGeom>
            <a:noFill/>
          </p:spPr>
          <p:txBody>
            <a:bodyPr wrap="none" rtlCol="0">
              <a:spAutoFit/>
            </a:bodyPr>
            <a:lstStyle/>
            <a:p>
              <a:r>
                <a:rPr lang="en-US" b="1" dirty="0" smtClean="0"/>
                <a:t>Unconditional</a:t>
              </a:r>
              <a:endParaRPr lang="en-US" b="1" dirty="0"/>
            </a:p>
          </p:txBody>
        </p:sp>
      </p:grpSp>
    </p:spTree>
    <p:extLst>
      <p:ext uri="{BB962C8B-B14F-4D97-AF65-F5344CB8AC3E}">
        <p14:creationId xmlns:p14="http://schemas.microsoft.com/office/powerpoint/2010/main" val="888569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8437" y="-58888"/>
            <a:ext cx="5659825" cy="345495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8438" y="3396064"/>
            <a:ext cx="5589924" cy="3461935"/>
          </a:xfrm>
          <a:prstGeom prst="rect">
            <a:avLst/>
          </a:prstGeom>
        </p:spPr>
      </p:pic>
      <p:sp>
        <p:nvSpPr>
          <p:cNvPr id="6" name="TextBox 5"/>
          <p:cNvSpPr txBox="1"/>
          <p:nvPr/>
        </p:nvSpPr>
        <p:spPr>
          <a:xfrm>
            <a:off x="770483" y="4896198"/>
            <a:ext cx="1659429" cy="461665"/>
          </a:xfrm>
          <a:prstGeom prst="rect">
            <a:avLst/>
          </a:prstGeom>
          <a:solidFill>
            <a:srgbClr val="FF0080"/>
          </a:solidFill>
        </p:spPr>
        <p:txBody>
          <a:bodyPr wrap="none" rtlCol="0">
            <a:spAutoFit/>
          </a:bodyPr>
          <a:lstStyle/>
          <a:p>
            <a:r>
              <a:rPr lang="en-US" sz="2400" b="1" dirty="0">
                <a:solidFill>
                  <a:schemeClr val="bg1"/>
                </a:solidFill>
              </a:rPr>
              <a:t>C</a:t>
            </a:r>
            <a:r>
              <a:rPr lang="en-US" sz="2400" b="1" dirty="0" smtClean="0">
                <a:solidFill>
                  <a:schemeClr val="bg1"/>
                </a:solidFill>
              </a:rPr>
              <a:t>onditional</a:t>
            </a:r>
            <a:endParaRPr lang="en-US" b="1" dirty="0">
              <a:solidFill>
                <a:schemeClr val="bg1"/>
              </a:solidFill>
            </a:endParaRPr>
          </a:p>
        </p:txBody>
      </p:sp>
      <p:sp>
        <p:nvSpPr>
          <p:cNvPr id="7" name="TextBox 6"/>
          <p:cNvSpPr txBox="1"/>
          <p:nvPr/>
        </p:nvSpPr>
        <p:spPr>
          <a:xfrm>
            <a:off x="605984" y="1773535"/>
            <a:ext cx="1988429" cy="461665"/>
          </a:xfrm>
          <a:prstGeom prst="rect">
            <a:avLst/>
          </a:prstGeom>
          <a:solidFill>
            <a:schemeClr val="bg1">
              <a:lumMod val="65000"/>
            </a:schemeClr>
          </a:solidFill>
        </p:spPr>
        <p:txBody>
          <a:bodyPr wrap="none" rtlCol="0">
            <a:spAutoFit/>
          </a:bodyPr>
          <a:lstStyle/>
          <a:p>
            <a:r>
              <a:rPr lang="en-US" sz="2400" b="1" dirty="0" smtClean="0">
                <a:solidFill>
                  <a:schemeClr val="bg1"/>
                </a:solidFill>
              </a:rPr>
              <a:t>Unconditional</a:t>
            </a:r>
            <a:endParaRPr lang="en-US" b="1" dirty="0">
              <a:solidFill>
                <a:schemeClr val="bg1"/>
              </a:solidFill>
            </a:endParaRPr>
          </a:p>
        </p:txBody>
      </p:sp>
    </p:spTree>
    <p:extLst>
      <p:ext uri="{BB962C8B-B14F-4D97-AF65-F5344CB8AC3E}">
        <p14:creationId xmlns:p14="http://schemas.microsoft.com/office/powerpoint/2010/main" val="121956563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2886" y="1558005"/>
            <a:ext cx="4114798" cy="3190457"/>
          </a:xfrm>
          <a:solidFill>
            <a:srgbClr val="FF0080"/>
          </a:solidFill>
        </p:spPr>
        <p:txBody>
          <a:bodyPr>
            <a:normAutofit fontScale="90000"/>
          </a:bodyPr>
          <a:lstStyle/>
          <a:p>
            <a:r>
              <a:rPr lang="en-US" b="1" dirty="0" smtClean="0">
                <a:solidFill>
                  <a:schemeClr val="bg1"/>
                </a:solidFill>
              </a:rPr>
              <a:t>Is it because of differences in choice of field of study?</a:t>
            </a:r>
            <a:r>
              <a:rPr lang="en-US" dirty="0" smtClean="0">
                <a:solidFill>
                  <a:schemeClr val="bg1"/>
                </a:solidFill>
              </a:rPr>
              <a:t/>
            </a:r>
            <a:br>
              <a:rPr lang="en-US" dirty="0" smtClean="0">
                <a:solidFill>
                  <a:schemeClr val="bg1"/>
                </a:solidFill>
              </a:rPr>
            </a:br>
            <a:r>
              <a:rPr lang="en-US" sz="2200" i="1" dirty="0">
                <a:solidFill>
                  <a:schemeClr val="bg1"/>
                </a:solidFill>
              </a:rPr>
              <a:t>(Charles &amp; Bradley, 2002; </a:t>
            </a:r>
            <a:r>
              <a:rPr lang="en-US" sz="2200" i="1" dirty="0" err="1">
                <a:solidFill>
                  <a:schemeClr val="bg1"/>
                </a:solidFill>
              </a:rPr>
              <a:t>Alon</a:t>
            </a:r>
            <a:r>
              <a:rPr lang="en-US" sz="2200" i="1" dirty="0">
                <a:solidFill>
                  <a:schemeClr val="bg1"/>
                </a:solidFill>
              </a:rPr>
              <a:t> &amp; </a:t>
            </a:r>
            <a:r>
              <a:rPr lang="en-US" sz="2200" i="1" dirty="0" err="1">
                <a:solidFill>
                  <a:schemeClr val="bg1"/>
                </a:solidFill>
              </a:rPr>
              <a:t>Gelbgiser</a:t>
            </a:r>
            <a:r>
              <a:rPr lang="en-US" sz="2200" i="1" dirty="0">
                <a:solidFill>
                  <a:schemeClr val="bg1"/>
                </a:solidFill>
              </a:rPr>
              <a:t>, 2011). </a:t>
            </a:r>
            <a:endParaRPr lang="en-US" i="1" dirty="0">
              <a:solidFill>
                <a:schemeClr val="bg1"/>
              </a:solidFill>
            </a:endParaRPr>
          </a:p>
        </p:txBody>
      </p:sp>
    </p:spTree>
    <p:extLst>
      <p:ext uri="{BB962C8B-B14F-4D97-AF65-F5344CB8AC3E}">
        <p14:creationId xmlns:p14="http://schemas.microsoft.com/office/powerpoint/2010/main" val="1341623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noAutofit/>
          </a:bodyPr>
          <a:lstStyle/>
          <a:p>
            <a:r>
              <a:rPr lang="en-US" sz="3200" b="1" dirty="0" smtClean="0">
                <a:solidFill>
                  <a:schemeClr val="bg1"/>
                </a:solidFill>
              </a:rPr>
              <a:t>Is it because they enroll in different degrees?</a:t>
            </a:r>
            <a:endParaRPr lang="en-US" sz="3200" b="1" dirty="0">
              <a:solidFill>
                <a:schemeClr val="bg1"/>
              </a:solidFill>
            </a:endParaRPr>
          </a:p>
        </p:txBody>
      </p:sp>
      <p:sp>
        <p:nvSpPr>
          <p:cNvPr id="3" name="Rectangle 2"/>
          <p:cNvSpPr/>
          <p:nvPr/>
        </p:nvSpPr>
        <p:spPr>
          <a:xfrm>
            <a:off x="212556" y="1560723"/>
            <a:ext cx="9047748" cy="369332"/>
          </a:xfrm>
          <a:prstGeom prst="rect">
            <a:avLst/>
          </a:prstGeom>
        </p:spPr>
        <p:txBody>
          <a:bodyPr wrap="square">
            <a:spAutoFit/>
          </a:bodyPr>
          <a:lstStyle/>
          <a:p>
            <a:r>
              <a:rPr lang="en-US" b="1"/>
              <a:t>Figure 9: </a:t>
            </a:r>
            <a:r>
              <a:rPr lang="en-US"/>
              <a:t>Female share of undergraduate degree enrolments and graduations by field of study</a:t>
            </a:r>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457199" y="2073141"/>
            <a:ext cx="8558463" cy="4183280"/>
          </a:xfrm>
          <a:prstGeom prst="rect">
            <a:avLst/>
          </a:prstGeom>
        </p:spPr>
      </p:pic>
    </p:spTree>
    <p:extLst>
      <p:ext uri="{BB962C8B-B14F-4D97-AF65-F5344CB8AC3E}">
        <p14:creationId xmlns:p14="http://schemas.microsoft.com/office/powerpoint/2010/main" val="132234838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19101"/>
            <a:ext cx="9144000" cy="5213613"/>
          </a:xfrm>
          <a:prstGeom prst="rect">
            <a:avLst/>
          </a:prstGeom>
        </p:spPr>
      </p:pic>
      <p:sp>
        <p:nvSpPr>
          <p:cNvPr id="3" name="TextBox 2"/>
          <p:cNvSpPr txBox="1"/>
          <p:nvPr/>
        </p:nvSpPr>
        <p:spPr>
          <a:xfrm>
            <a:off x="3577785" y="173335"/>
            <a:ext cx="1988429" cy="461665"/>
          </a:xfrm>
          <a:prstGeom prst="rect">
            <a:avLst/>
          </a:prstGeom>
          <a:solidFill>
            <a:schemeClr val="bg1">
              <a:lumMod val="65000"/>
            </a:schemeClr>
          </a:solidFill>
        </p:spPr>
        <p:txBody>
          <a:bodyPr wrap="none" rtlCol="0">
            <a:spAutoFit/>
          </a:bodyPr>
          <a:lstStyle/>
          <a:p>
            <a:r>
              <a:rPr lang="en-US" sz="2400" b="1" dirty="0" smtClean="0">
                <a:solidFill>
                  <a:schemeClr val="bg1"/>
                </a:solidFill>
              </a:rPr>
              <a:t>Unconditional</a:t>
            </a:r>
            <a:endParaRPr lang="en-US" b="1" dirty="0">
              <a:solidFill>
                <a:schemeClr val="bg1"/>
              </a:solidFill>
            </a:endParaRPr>
          </a:p>
        </p:txBody>
      </p:sp>
    </p:spTree>
    <p:extLst>
      <p:ext uri="{BB962C8B-B14F-4D97-AF65-F5344CB8AC3E}">
        <p14:creationId xmlns:p14="http://schemas.microsoft.com/office/powerpoint/2010/main" val="199949469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27621" y="4996648"/>
            <a:ext cx="1659429" cy="461665"/>
          </a:xfrm>
          <a:prstGeom prst="rect">
            <a:avLst/>
          </a:prstGeom>
          <a:solidFill>
            <a:srgbClr val="FF0080"/>
          </a:solidFill>
        </p:spPr>
        <p:txBody>
          <a:bodyPr wrap="none" rtlCol="0">
            <a:spAutoFit/>
          </a:bodyPr>
          <a:lstStyle/>
          <a:p>
            <a:r>
              <a:rPr lang="en-US" sz="2400" b="1" dirty="0">
                <a:solidFill>
                  <a:schemeClr val="bg1"/>
                </a:solidFill>
              </a:rPr>
              <a:t>C</a:t>
            </a:r>
            <a:r>
              <a:rPr lang="en-US" sz="2400" b="1" dirty="0" smtClean="0">
                <a:solidFill>
                  <a:schemeClr val="bg1"/>
                </a:solidFill>
              </a:rPr>
              <a:t>onditional</a:t>
            </a:r>
            <a:endParaRPr lang="en-US" b="1" dirty="0">
              <a:solidFill>
                <a:schemeClr val="bg1"/>
              </a:solidFill>
            </a:endParaRPr>
          </a:p>
        </p:txBody>
      </p:sp>
      <p:sp>
        <p:nvSpPr>
          <p:cNvPr id="7" name="TextBox 6"/>
          <p:cNvSpPr txBox="1"/>
          <p:nvPr/>
        </p:nvSpPr>
        <p:spPr>
          <a:xfrm>
            <a:off x="563122" y="1687810"/>
            <a:ext cx="1988429" cy="461665"/>
          </a:xfrm>
          <a:prstGeom prst="rect">
            <a:avLst/>
          </a:prstGeom>
          <a:solidFill>
            <a:schemeClr val="bg1">
              <a:lumMod val="65000"/>
            </a:schemeClr>
          </a:solidFill>
        </p:spPr>
        <p:txBody>
          <a:bodyPr wrap="none" rtlCol="0">
            <a:spAutoFit/>
          </a:bodyPr>
          <a:lstStyle/>
          <a:p>
            <a:r>
              <a:rPr lang="en-US" sz="2400" b="1" dirty="0" smtClean="0">
                <a:solidFill>
                  <a:schemeClr val="bg1"/>
                </a:solidFill>
              </a:rPr>
              <a:t>Unconditional</a:t>
            </a:r>
            <a:endParaRPr lang="en-US" b="1" dirty="0">
              <a:solidFill>
                <a:schemeClr val="bg1"/>
              </a:solidFil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0573" y="-194524"/>
            <a:ext cx="6213427" cy="3449242"/>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0573" y="3254718"/>
            <a:ext cx="6213427" cy="3483860"/>
          </a:xfrm>
          <a:prstGeom prst="rect">
            <a:avLst/>
          </a:prstGeom>
        </p:spPr>
      </p:pic>
    </p:spTree>
    <p:extLst>
      <p:ext uri="{BB962C8B-B14F-4D97-AF65-F5344CB8AC3E}">
        <p14:creationId xmlns:p14="http://schemas.microsoft.com/office/powerpoint/2010/main" val="6964297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14450"/>
            <a:ext cx="8229600" cy="5543550"/>
          </a:xfrm>
          <a:solidFill>
            <a:schemeClr val="bg1"/>
          </a:solidFill>
        </p:spPr>
        <p:txBody>
          <a:bodyPr>
            <a:normAutofit fontScale="47500" lnSpcReduction="20000"/>
          </a:bodyPr>
          <a:lstStyle/>
          <a:p>
            <a:pPr marL="0" indent="0">
              <a:buNone/>
            </a:pPr>
            <a:r>
              <a:rPr lang="en-US" dirty="0"/>
              <a:t>The six most important findings of the analysis are listed below: </a:t>
            </a:r>
          </a:p>
          <a:p>
            <a:pPr marL="0" indent="0">
              <a:buNone/>
            </a:pPr>
            <a:r>
              <a:rPr lang="en-US" dirty="0"/>
              <a:t> </a:t>
            </a:r>
          </a:p>
          <a:p>
            <a:pPr marL="514350" indent="-514350">
              <a:buFont typeface="+mj-lt"/>
              <a:buAutoNum type="arabicPeriod"/>
            </a:pPr>
            <a:r>
              <a:rPr lang="en-GB" b="1" dirty="0"/>
              <a:t>Overall</a:t>
            </a:r>
            <a:r>
              <a:rPr lang="en-GB" dirty="0"/>
              <a:t>: After controlling for pre-university achievement </a:t>
            </a:r>
            <a:r>
              <a:rPr lang="en-GB" dirty="0">
                <a:solidFill>
                  <a:srgbClr val="FF0000"/>
                </a:solidFill>
              </a:rPr>
              <a:t>females are 20% more likely to access university and graduate with an undergraduate degree in six years </a:t>
            </a:r>
            <a:r>
              <a:rPr lang="en-GB" dirty="0"/>
              <a:t>than are their male counterparts. </a:t>
            </a:r>
            <a:endParaRPr lang="en-GB" dirty="0" smtClean="0"/>
          </a:p>
          <a:p>
            <a:pPr marL="514350" indent="-514350">
              <a:buFont typeface="+mj-lt"/>
              <a:buAutoNum type="arabicPeriod"/>
            </a:pPr>
            <a:endParaRPr lang="en-US" dirty="0"/>
          </a:p>
          <a:p>
            <a:pPr marL="514350" lvl="0" indent="-514350">
              <a:buFont typeface="+mj-lt"/>
              <a:buAutoNum type="arabicPeriod"/>
            </a:pPr>
            <a:r>
              <a:rPr lang="en-GB" b="1" dirty="0"/>
              <a:t>Gendered access</a:t>
            </a:r>
            <a:r>
              <a:rPr lang="en-GB" dirty="0"/>
              <a:t>: We find much stronger evidence of </a:t>
            </a:r>
            <a:r>
              <a:rPr lang="en-GB" dirty="0">
                <a:solidFill>
                  <a:srgbClr val="FF0000"/>
                </a:solidFill>
              </a:rPr>
              <a:t>gendered access effects rather than gendered completion effects</a:t>
            </a:r>
            <a:r>
              <a:rPr lang="en-GB" dirty="0"/>
              <a:t>. This is both for sub-groups and for fields of study. </a:t>
            </a:r>
            <a:endParaRPr lang="en-GB" dirty="0" smtClean="0"/>
          </a:p>
          <a:p>
            <a:pPr marL="514350" lvl="0" indent="-514350">
              <a:buFont typeface="+mj-lt"/>
              <a:buAutoNum type="arabicPeriod"/>
            </a:pPr>
            <a:endParaRPr lang="en-US" dirty="0"/>
          </a:p>
          <a:p>
            <a:pPr marL="514350" lvl="0" indent="-514350">
              <a:buFont typeface="+mj-lt"/>
              <a:buAutoNum type="arabicPeriod"/>
            </a:pPr>
            <a:r>
              <a:rPr lang="en-GB" b="1" dirty="0"/>
              <a:t>Dropout</a:t>
            </a:r>
            <a:r>
              <a:rPr lang="en-GB" dirty="0"/>
              <a:t>: Relative to their male counterparts, </a:t>
            </a:r>
            <a:r>
              <a:rPr lang="en-GB" dirty="0">
                <a:solidFill>
                  <a:srgbClr val="FF0000"/>
                </a:solidFill>
              </a:rPr>
              <a:t>females are always and everywhere 20% less likely to drop out of university programmes</a:t>
            </a:r>
            <a:r>
              <a:rPr lang="en-GB" dirty="0"/>
              <a:t>. This is not affected by pre-university achievement. </a:t>
            </a:r>
            <a:endParaRPr lang="en-GB" dirty="0" smtClean="0"/>
          </a:p>
          <a:p>
            <a:pPr marL="514350" lvl="0" indent="-514350">
              <a:buFont typeface="+mj-lt"/>
              <a:buAutoNum type="arabicPeriod"/>
            </a:pPr>
            <a:endParaRPr lang="en-US" dirty="0"/>
          </a:p>
          <a:p>
            <a:pPr marL="514350" lvl="0" indent="-514350">
              <a:buFont typeface="+mj-lt"/>
              <a:buAutoNum type="arabicPeriod"/>
            </a:pPr>
            <a:r>
              <a:rPr lang="en-GB" b="1" dirty="0"/>
              <a:t>Socioeconomic status</a:t>
            </a:r>
            <a:r>
              <a:rPr lang="en-GB" dirty="0"/>
              <a:t>: Among the quintiles of socioeconomic school socioeconomic status, only females from the poorest 20-30% of schools do not exhibit an advantage in accessing university. </a:t>
            </a:r>
            <a:r>
              <a:rPr lang="en-GB" dirty="0">
                <a:solidFill>
                  <a:srgbClr val="FF0000"/>
                </a:solidFill>
              </a:rPr>
              <a:t>Most pro-female advantages are largest among the wealthiest groups</a:t>
            </a:r>
            <a:r>
              <a:rPr lang="en-GB" dirty="0" smtClean="0"/>
              <a:t>.</a:t>
            </a:r>
          </a:p>
          <a:p>
            <a:pPr marL="514350" lvl="0" indent="-514350">
              <a:buFont typeface="+mj-lt"/>
              <a:buAutoNum type="arabicPeriod"/>
            </a:pPr>
            <a:endParaRPr lang="en-US" dirty="0"/>
          </a:p>
          <a:p>
            <a:pPr marL="514350" lvl="0" indent="-514350">
              <a:buFont typeface="+mj-lt"/>
              <a:buAutoNum type="arabicPeriod"/>
            </a:pPr>
            <a:r>
              <a:rPr lang="en-GB" b="1" dirty="0"/>
              <a:t>Pre-university achievement:</a:t>
            </a:r>
            <a:r>
              <a:rPr lang="en-GB" dirty="0"/>
              <a:t> A third of the overall female advantage (Conversion-6) can be explained by school-level achievement. However, among the best-performing sub-groups the female advantage is almost entirely (77%) explained by superior school-level achievement</a:t>
            </a:r>
            <a:r>
              <a:rPr lang="en-GB" dirty="0" smtClean="0"/>
              <a:t>.</a:t>
            </a:r>
          </a:p>
          <a:p>
            <a:pPr marL="514350" lvl="0" indent="-514350">
              <a:buFont typeface="+mj-lt"/>
              <a:buAutoNum type="arabicPeriod"/>
            </a:pPr>
            <a:endParaRPr lang="en-US" dirty="0"/>
          </a:p>
          <a:p>
            <a:pPr marL="514350" lvl="0" indent="-514350">
              <a:buFont typeface="+mj-lt"/>
              <a:buAutoNum type="arabicPeriod"/>
            </a:pPr>
            <a:r>
              <a:rPr lang="en-GB" b="1" dirty="0"/>
              <a:t>Gendered fields of study:</a:t>
            </a:r>
            <a:r>
              <a:rPr lang="en-GB" dirty="0"/>
              <a:t> While it is true that fewer females graduate with a degree in traditionally male fields of study (Engineering, Computer Sciences, Architectural Sciences, Mathematical Sciences and Agricultural Sciences) this is largely because females do not enter these fields, not because they do not do well in them once enrolled. </a:t>
            </a:r>
            <a:endParaRPr lang="en-US" dirty="0"/>
          </a:p>
          <a:p>
            <a:pPr marL="0" indent="0">
              <a:buNone/>
            </a:pPr>
            <a:endParaRPr lang="en-US" dirty="0"/>
          </a:p>
        </p:txBody>
      </p:sp>
      <p:sp>
        <p:nvSpPr>
          <p:cNvPr id="4" name="Title 1"/>
          <p:cNvSpPr>
            <a:spLocks noGrp="1"/>
          </p:cNvSpPr>
          <p:nvPr>
            <p:ph type="title"/>
          </p:nvPr>
        </p:nvSpPr>
        <p:spPr>
          <a:xfrm>
            <a:off x="457200" y="274638"/>
            <a:ext cx="8229600" cy="911225"/>
          </a:xfrm>
          <a:solidFill>
            <a:srgbClr val="FF0080"/>
          </a:solidFill>
        </p:spPr>
        <p:txBody>
          <a:bodyPr/>
          <a:lstStyle/>
          <a:p>
            <a:r>
              <a:rPr lang="en-US" b="1" dirty="0" smtClean="0">
                <a:solidFill>
                  <a:schemeClr val="bg1"/>
                </a:solidFill>
              </a:rPr>
              <a:t>6 Main findings</a:t>
            </a:r>
            <a:endParaRPr lang="en-US" b="1" dirty="0">
              <a:solidFill>
                <a:schemeClr val="bg1"/>
              </a:solidFill>
            </a:endParaRPr>
          </a:p>
        </p:txBody>
      </p:sp>
    </p:spTree>
    <p:extLst>
      <p:ext uri="{BB962C8B-B14F-4D97-AF65-F5344CB8AC3E}">
        <p14:creationId xmlns:p14="http://schemas.microsoft.com/office/powerpoint/2010/main" val="10645141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Still tentative research, but</a:t>
            </a:r>
            <a:r>
              <a:rPr lang="mr-IN" dirty="0" smtClean="0"/>
              <a:t>…</a:t>
            </a: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defTabSz="914400">
              <a:spcBef>
                <a:spcPts val="0"/>
              </a:spcBef>
            </a:pPr>
            <a:r>
              <a:rPr lang="en-US" dirty="0" smtClean="0"/>
              <a:t>Impacts on the </a:t>
            </a:r>
            <a:r>
              <a:rPr lang="en-US" b="1" dirty="0" err="1" smtClean="0"/>
              <a:t>labour</a:t>
            </a:r>
            <a:r>
              <a:rPr lang="en-US" b="1" dirty="0" smtClean="0"/>
              <a:t> market</a:t>
            </a:r>
            <a:r>
              <a:rPr lang="en-US" dirty="0" smtClean="0"/>
              <a:t>?</a:t>
            </a:r>
          </a:p>
          <a:p>
            <a:pPr defTabSz="914400">
              <a:spcBef>
                <a:spcPts val="0"/>
              </a:spcBef>
            </a:pPr>
            <a:endParaRPr lang="en-US" dirty="0" smtClean="0"/>
          </a:p>
          <a:p>
            <a:pPr defTabSz="914400">
              <a:spcBef>
                <a:spcPts val="0"/>
              </a:spcBef>
            </a:pPr>
            <a:r>
              <a:rPr lang="en-US" dirty="0" smtClean="0"/>
              <a:t>Understanding </a:t>
            </a:r>
            <a:r>
              <a:rPr lang="en-US" b="1" dirty="0" smtClean="0"/>
              <a:t>male disadvantage</a:t>
            </a:r>
            <a:r>
              <a:rPr lang="en-US" dirty="0" smtClean="0"/>
              <a:t>?</a:t>
            </a:r>
          </a:p>
          <a:p>
            <a:pPr defTabSz="914400">
              <a:spcBef>
                <a:spcPts val="0"/>
              </a:spcBef>
            </a:pPr>
            <a:endParaRPr lang="en-US" dirty="0" smtClean="0"/>
          </a:p>
          <a:p>
            <a:pPr lvl="1" defTabSz="914400">
              <a:spcBef>
                <a:spcPts val="0"/>
              </a:spcBef>
            </a:pPr>
            <a:r>
              <a:rPr lang="en-US" dirty="0" smtClean="0"/>
              <a:t>School/curriculum structure and its interaction with unevenly distributed non-cognitive skills?</a:t>
            </a:r>
          </a:p>
          <a:p>
            <a:pPr lvl="1" defTabSz="914400">
              <a:spcBef>
                <a:spcPts val="0"/>
              </a:spcBef>
            </a:pPr>
            <a:endParaRPr lang="en-US" dirty="0" smtClean="0"/>
          </a:p>
          <a:p>
            <a:pPr defTabSz="914400">
              <a:spcBef>
                <a:spcPts val="0"/>
              </a:spcBef>
            </a:pPr>
            <a:r>
              <a:rPr lang="en-US" b="1" dirty="0" smtClean="0"/>
              <a:t>Caveat</a:t>
            </a:r>
            <a:r>
              <a:rPr lang="en-US" dirty="0" smtClean="0"/>
              <a:t>: This is specifically for those who access university immediately after school. Non-random group. But Access1 and Access4 suggest it won’t change the results massively.</a:t>
            </a:r>
            <a:endParaRPr lang="en-US" dirty="0"/>
          </a:p>
        </p:txBody>
      </p:sp>
      <p:sp>
        <p:nvSpPr>
          <p:cNvPr id="4" name="Title 1"/>
          <p:cNvSpPr>
            <a:spLocks noGrp="1"/>
          </p:cNvSpPr>
          <p:nvPr>
            <p:ph type="title"/>
          </p:nvPr>
        </p:nvSpPr>
        <p:spPr>
          <a:xfrm>
            <a:off x="457200" y="274638"/>
            <a:ext cx="8229600" cy="1143000"/>
          </a:xfrm>
          <a:solidFill>
            <a:srgbClr val="FF0080"/>
          </a:solidFill>
        </p:spPr>
        <p:txBody>
          <a:bodyPr/>
          <a:lstStyle/>
          <a:p>
            <a:r>
              <a:rPr lang="en-US" b="1" dirty="0" smtClean="0">
                <a:solidFill>
                  <a:schemeClr val="bg1"/>
                </a:solidFill>
              </a:rPr>
              <a:t>Conclusions</a:t>
            </a:r>
            <a:endParaRPr lang="en-US" b="1" dirty="0">
              <a:solidFill>
                <a:schemeClr val="bg1"/>
              </a:solidFill>
            </a:endParaRPr>
          </a:p>
        </p:txBody>
      </p:sp>
    </p:spTree>
    <p:extLst>
      <p:ext uri="{BB962C8B-B14F-4D97-AF65-F5344CB8AC3E}">
        <p14:creationId xmlns:p14="http://schemas.microsoft.com/office/powerpoint/2010/main" val="160684193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dirty="0" smtClean="0">
                <a:solidFill>
                  <a:schemeClr val="bg1"/>
                </a:solidFill>
              </a:rPr>
              <a:t>What are the implications of this?</a:t>
            </a:r>
            <a:endParaRPr lang="en-US" dirty="0">
              <a:solidFill>
                <a:schemeClr val="bg1"/>
              </a:solidFill>
            </a:endParaRPr>
          </a:p>
        </p:txBody>
      </p:sp>
      <p:sp>
        <p:nvSpPr>
          <p:cNvPr id="4" name="Rectangle 3"/>
          <p:cNvSpPr/>
          <p:nvPr/>
        </p:nvSpPr>
        <p:spPr>
          <a:xfrm>
            <a:off x="1415845" y="1936955"/>
            <a:ext cx="6272981" cy="3519425"/>
          </a:xfrm>
          <a:prstGeom prst="rect">
            <a:avLst/>
          </a:prstGeom>
        </p:spPr>
        <p:txBody>
          <a:bodyPr wrap="square">
            <a:spAutoFit/>
          </a:bodyPr>
          <a:lstStyle/>
          <a:p>
            <a:pPr algn="just">
              <a:lnSpc>
                <a:spcPct val="115000"/>
              </a:lnSpc>
              <a:spcAft>
                <a:spcPts val="1200"/>
              </a:spcAft>
            </a:pPr>
            <a:r>
              <a:rPr lang="en-US" dirty="0" err="1" smtClean="0">
                <a:solidFill>
                  <a:srgbClr val="000000"/>
                </a:solidFill>
                <a:latin typeface="Arial" charset="0"/>
                <a:ea typeface="Calibri" charset="0"/>
              </a:rPr>
              <a:t>Esping</a:t>
            </a:r>
            <a:r>
              <a:rPr lang="en-US" dirty="0" smtClean="0">
                <a:solidFill>
                  <a:srgbClr val="000000"/>
                </a:solidFill>
                <a:latin typeface="Arial" charset="0"/>
                <a:ea typeface="Calibri" charset="0"/>
              </a:rPr>
              <a:t>-Anderson </a:t>
            </a:r>
            <a:r>
              <a:rPr lang="en-US" dirty="0">
                <a:solidFill>
                  <a:srgbClr val="000000"/>
                </a:solidFill>
                <a:latin typeface="Arial" charset="0"/>
                <a:ea typeface="Calibri" charset="0"/>
              </a:rPr>
              <a:t>(2009: 1</a:t>
            </a:r>
            <a:r>
              <a:rPr lang="en-US" dirty="0" smtClean="0">
                <a:solidFill>
                  <a:srgbClr val="000000"/>
                </a:solidFill>
                <a:latin typeface="Arial" charset="0"/>
                <a:ea typeface="Calibri" charset="0"/>
              </a:rPr>
              <a:t>):</a:t>
            </a:r>
            <a:endParaRPr lang="en-US" sz="2000" dirty="0">
              <a:latin typeface="Times New Roman" charset="0"/>
              <a:ea typeface="Calibri" charset="0"/>
            </a:endParaRPr>
          </a:p>
          <a:p>
            <a:pPr algn="just">
              <a:spcAft>
                <a:spcPts val="0"/>
              </a:spcAft>
            </a:pPr>
            <a:r>
              <a:rPr lang="en-US" sz="2400" dirty="0">
                <a:latin typeface="Arial" charset="0"/>
                <a:ea typeface="Calibri" charset="0"/>
              </a:rPr>
              <a:t>“The quiet revolution of women’s roles, as Claudia Goldin (2006) calls it, is arguably a close rival to new technologies in terms of its seismic aftershocks touching, directly and indirectly, all major social institutions. And like its rivals, it has not yet come to full maturation. </a:t>
            </a:r>
            <a:r>
              <a:rPr lang="en-US" sz="2400" b="1" dirty="0">
                <a:solidFill>
                  <a:srgbClr val="FF0000"/>
                </a:solidFill>
                <a:latin typeface="Arial" charset="0"/>
                <a:ea typeface="Calibri" charset="0"/>
              </a:rPr>
              <a:t>Incomplete revolutions tend to be associated with major disequilibria</a:t>
            </a:r>
            <a:r>
              <a:rPr lang="en-US" sz="2400" dirty="0">
                <a:latin typeface="Arial" charset="0"/>
                <a:ea typeface="Calibri" charset="0"/>
              </a:rPr>
              <a:t>.”</a:t>
            </a:r>
            <a:endParaRPr lang="en-US" sz="2800" dirty="0">
              <a:effectLst/>
              <a:latin typeface="Times New Roman" charset="0"/>
              <a:ea typeface="Calibri" charset="0"/>
            </a:endParaRPr>
          </a:p>
        </p:txBody>
      </p:sp>
    </p:spTree>
    <p:extLst>
      <p:ext uri="{BB962C8B-B14F-4D97-AF65-F5344CB8AC3E}">
        <p14:creationId xmlns:p14="http://schemas.microsoft.com/office/powerpoint/2010/main" val="100583233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normAutofit fontScale="90000"/>
          </a:bodyPr>
          <a:lstStyle/>
          <a:p>
            <a:r>
              <a:rPr lang="en-US" b="1" dirty="0" smtClean="0">
                <a:solidFill>
                  <a:schemeClr val="bg1"/>
                </a:solidFill>
              </a:rPr>
              <a:t>Does this differ by institution of access? (Degrees)</a:t>
            </a:r>
            <a:endParaRPr lang="en-US" b="1" dirty="0">
              <a:solidFill>
                <a:schemeClr val="bg1"/>
              </a:solidFill>
            </a:endParaRPr>
          </a:p>
        </p:txBody>
      </p:sp>
      <p:sp>
        <p:nvSpPr>
          <p:cNvPr id="3" name="Rectangle 2"/>
          <p:cNvSpPr/>
          <p:nvPr/>
        </p:nvSpPr>
        <p:spPr>
          <a:xfrm>
            <a:off x="212556" y="1560723"/>
            <a:ext cx="9047748" cy="369332"/>
          </a:xfrm>
          <a:prstGeom prst="rect">
            <a:avLst/>
          </a:prstGeom>
        </p:spPr>
        <p:txBody>
          <a:bodyPr wrap="square">
            <a:spAutoFit/>
          </a:bodyPr>
          <a:lstStyle/>
          <a:p>
            <a:r>
              <a:rPr lang="en-US" b="1" dirty="0"/>
              <a:t>Figure 10</a:t>
            </a:r>
            <a:r>
              <a:rPr lang="en-US" dirty="0"/>
              <a:t>: Female share of undergraduate degree enrolments and graduations by institution </a:t>
            </a:r>
          </a:p>
        </p:txBody>
      </p:sp>
      <p:pic>
        <p:nvPicPr>
          <p:cNvPr id="6" name="Picture 5"/>
          <p:cNvPicPr/>
          <p:nvPr/>
        </p:nvPicPr>
        <p:blipFill>
          <a:blip r:embed="rId2">
            <a:extLst>
              <a:ext uri="{28A0092B-C50C-407E-A947-70E740481C1C}">
                <a14:useLocalDpi xmlns:a14="http://schemas.microsoft.com/office/drawing/2010/main" val="0"/>
              </a:ext>
            </a:extLst>
          </a:blip>
          <a:stretch>
            <a:fillRect/>
          </a:stretch>
        </p:blipFill>
        <p:spPr>
          <a:xfrm>
            <a:off x="336884" y="1930054"/>
            <a:ext cx="8349916" cy="4230113"/>
          </a:xfrm>
          <a:prstGeom prst="rect">
            <a:avLst/>
          </a:prstGeom>
        </p:spPr>
      </p:pic>
    </p:spTree>
    <p:extLst>
      <p:ext uri="{BB962C8B-B14F-4D97-AF65-F5344CB8AC3E}">
        <p14:creationId xmlns:p14="http://schemas.microsoft.com/office/powerpoint/2010/main" val="168326422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a:solidFill>
            <a:srgbClr val="FF0080"/>
          </a:solidFill>
        </p:spPr>
        <p:txBody>
          <a:bodyPr>
            <a:normAutofit/>
          </a:bodyPr>
          <a:lstStyle/>
          <a:p>
            <a:r>
              <a:rPr lang="en-US" b="1" dirty="0" smtClean="0">
                <a:solidFill>
                  <a:schemeClr val="bg1"/>
                </a:solidFill>
              </a:rPr>
              <a:t>School-level differences by gender</a:t>
            </a:r>
            <a:br>
              <a:rPr lang="en-US" b="1" dirty="0" smtClean="0">
                <a:solidFill>
                  <a:schemeClr val="bg1"/>
                </a:solidFill>
              </a:rPr>
            </a:br>
            <a:r>
              <a:rPr lang="en-US" sz="3600" i="1" dirty="0" smtClean="0">
                <a:solidFill>
                  <a:schemeClr val="bg1"/>
                </a:solidFill>
              </a:rPr>
              <a:t>Dropout and progression</a:t>
            </a:r>
            <a:endParaRPr lang="en-US" sz="3600" i="1" dirty="0">
              <a:solidFill>
                <a:schemeClr val="bg1"/>
              </a:solidFill>
            </a:endParaRPr>
          </a:p>
        </p:txBody>
      </p:sp>
      <p:sp>
        <p:nvSpPr>
          <p:cNvPr id="4" name="Content Placeholder 2"/>
          <p:cNvSpPr>
            <a:spLocks noGrp="1"/>
          </p:cNvSpPr>
          <p:nvPr>
            <p:ph idx="1"/>
          </p:nvPr>
        </p:nvSpPr>
        <p:spPr>
          <a:xfrm>
            <a:off x="457200" y="1600200"/>
            <a:ext cx="8229600" cy="4525963"/>
          </a:xfrm>
        </p:spPr>
        <p:txBody>
          <a:bodyPr>
            <a:normAutofit fontScale="92500"/>
          </a:bodyPr>
          <a:lstStyle/>
          <a:p>
            <a:pPr marL="0" indent="0" algn="just">
              <a:buNone/>
            </a:pPr>
            <a:r>
              <a:rPr lang="en-US" sz="2200" u="sng" dirty="0" smtClean="0"/>
              <a:t>Western Cape longitudinal data:</a:t>
            </a:r>
          </a:p>
          <a:p>
            <a:pPr algn="just"/>
            <a:endParaRPr lang="en-US" sz="2200" dirty="0" smtClean="0"/>
          </a:p>
          <a:p>
            <a:pPr algn="just"/>
            <a:r>
              <a:rPr lang="en-US" sz="2200" dirty="0" smtClean="0"/>
              <a:t>Lam </a:t>
            </a:r>
            <a:r>
              <a:rPr lang="en-US" sz="2200" dirty="0"/>
              <a:t>et al (2010: 3) find that “girls move through school faster than boys, with </a:t>
            </a:r>
            <a:r>
              <a:rPr lang="en-US" sz="2200" b="1" dirty="0">
                <a:solidFill>
                  <a:srgbClr val="FF0000"/>
                </a:solidFill>
              </a:rPr>
              <a:t>female schooling exceeding male schooling by about one full grade</a:t>
            </a:r>
            <a:r>
              <a:rPr lang="en-US" sz="2200" dirty="0">
                <a:solidFill>
                  <a:srgbClr val="FF0000"/>
                </a:solidFill>
              </a:rPr>
              <a:t> </a:t>
            </a:r>
            <a:r>
              <a:rPr lang="en-US" sz="2200" dirty="0"/>
              <a:t>among recent African cohorts who have finished schooling</a:t>
            </a:r>
            <a:r>
              <a:rPr lang="en-US" sz="2200" dirty="0" smtClean="0"/>
              <a:t>.”</a:t>
            </a:r>
          </a:p>
          <a:p>
            <a:pPr algn="just"/>
            <a:endParaRPr lang="en-US" sz="2200" dirty="0" smtClean="0"/>
          </a:p>
          <a:p>
            <a:pPr algn="just"/>
            <a:r>
              <a:rPr lang="en-US" sz="2200" dirty="0"/>
              <a:t>Van </a:t>
            </a:r>
            <a:r>
              <a:rPr lang="en-US" sz="2200" dirty="0" err="1"/>
              <a:t>Wyk</a:t>
            </a:r>
            <a:r>
              <a:rPr lang="en-US" sz="2200" dirty="0"/>
              <a:t> et al (2017: 20) use administrative data and follow all grade six learners in the Western Cape (N=77,633) over the period 2007-2013. They find that </a:t>
            </a:r>
            <a:r>
              <a:rPr lang="en-US" sz="2200" b="1" dirty="0">
                <a:solidFill>
                  <a:srgbClr val="FF0000"/>
                </a:solidFill>
              </a:rPr>
              <a:t>males are 29% more likely to have dropped out of school by 2013 </a:t>
            </a:r>
            <a:r>
              <a:rPr lang="en-US" sz="2200" dirty="0"/>
              <a:t>compared to their female counterparts (male dropout rate: 47,8%, female dropout rate: 36,7%). </a:t>
            </a:r>
            <a:endParaRPr lang="en-US" sz="2200" dirty="0" smtClean="0"/>
          </a:p>
          <a:p>
            <a:pPr algn="just"/>
            <a:endParaRPr lang="en-US" sz="2200" dirty="0" smtClean="0"/>
          </a:p>
          <a:p>
            <a:pPr algn="just"/>
            <a:r>
              <a:rPr lang="en-US" sz="2200" dirty="0" smtClean="0"/>
              <a:t>See also Perry (2003)</a:t>
            </a:r>
            <a:endParaRPr lang="en-US" sz="2200" dirty="0"/>
          </a:p>
          <a:p>
            <a:pPr algn="just"/>
            <a:endParaRPr lang="en-US" dirty="0"/>
          </a:p>
          <a:p>
            <a:pPr algn="just"/>
            <a:endParaRPr lang="en-US" dirty="0"/>
          </a:p>
        </p:txBody>
      </p:sp>
    </p:spTree>
    <p:extLst>
      <p:ext uri="{BB962C8B-B14F-4D97-AF65-F5344CB8AC3E}">
        <p14:creationId xmlns:p14="http://schemas.microsoft.com/office/powerpoint/2010/main" val="36315100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Abstract</a:t>
            </a:r>
            <a:endParaRPr lang="en-US" dirty="0"/>
          </a:p>
        </p:txBody>
      </p:sp>
      <p:sp>
        <p:nvSpPr>
          <p:cNvPr id="3" name="Content Placeholder 2"/>
          <p:cNvSpPr>
            <a:spLocks noGrp="1"/>
          </p:cNvSpPr>
          <p:nvPr>
            <p:ph idx="1"/>
          </p:nvPr>
        </p:nvSpPr>
        <p:spPr>
          <a:xfrm>
            <a:off x="457200" y="1417638"/>
            <a:ext cx="8229600" cy="4806181"/>
          </a:xfrm>
        </p:spPr>
        <p:txBody>
          <a:bodyPr>
            <a:normAutofit fontScale="40000" lnSpcReduction="20000"/>
          </a:bodyPr>
          <a:lstStyle/>
          <a:p>
            <a:pPr algn="just"/>
            <a:endParaRPr lang="en-US" dirty="0" smtClean="0"/>
          </a:p>
          <a:p>
            <a:pPr marL="0" indent="0" algn="just">
              <a:buNone/>
            </a:pPr>
            <a:r>
              <a:rPr lang="en-US" sz="3800" dirty="0" smtClean="0"/>
              <a:t>In </a:t>
            </a:r>
            <a:r>
              <a:rPr lang="en-US" sz="3800" dirty="0"/>
              <a:t>this paper we use population-wide panel data to follow every South African student from the 2008 cohort as they enter into and progress through university, following them for six years (N=112,402). We find indisputable evidence of a large female advantage that continues to grow at each hurdle of the higher education process. To be specific, relative to their male counterparts we find 27% more females who qualified for university, 34% more who enroll in university, 56% more who complete any undergraduate qualification and 66% more who attain a bachelor’s degree. This despite there being roughly equal numbers of boys and girls at the start of school. We show that this female advantage remains after controlling for school-level performance, and exists for all subgroups of race, age, socioeconomic status, province of origin or institution attended. We examine 19 fields of study and find that females are significantly </a:t>
            </a:r>
            <a:r>
              <a:rPr lang="en-US" sz="3800" i="1" dirty="0"/>
              <a:t>more</a:t>
            </a:r>
            <a:r>
              <a:rPr lang="en-US" sz="3800" dirty="0"/>
              <a:t> likely to get a degree in 12 of the 19 fields (often by substantial margins), and are significantly </a:t>
            </a:r>
            <a:r>
              <a:rPr lang="en-US" sz="3800" i="1" dirty="0"/>
              <a:t>less</a:t>
            </a:r>
            <a:r>
              <a:rPr lang="en-US" sz="3800" dirty="0"/>
              <a:t> likely to get a degree in five of the 19 fields. However, this is almost entirely because they do not access these traditionally ‘male’ programs rather than due to lower completion rates. Irrespective of field of study, race, age, socioeconomic status, location or institution, females are always and everywhere 20% less likely to dropout than their male counterparts (including in traditionally ‘male’ fields like Engineering and Computer Science). Building on the idea of the ‘Matthew Effect’ in reading (the rich get richer), we present evidence of a gendered version of this phenomenon in higher education; what we call the ‘Martha Effect’.  </a:t>
            </a:r>
          </a:p>
          <a:p>
            <a:endParaRPr lang="en-US" dirty="0"/>
          </a:p>
        </p:txBody>
      </p:sp>
    </p:spTree>
    <p:extLst>
      <p:ext uri="{BB962C8B-B14F-4D97-AF65-F5344CB8AC3E}">
        <p14:creationId xmlns:p14="http://schemas.microsoft.com/office/powerpoint/2010/main" val="121005250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b="1" dirty="0" smtClean="0">
                <a:solidFill>
                  <a:schemeClr val="bg1"/>
                </a:solidFill>
              </a:rPr>
              <a:t>Findings (1)</a:t>
            </a:r>
            <a:endParaRPr lang="en-US" b="1" dirty="0">
              <a:solidFill>
                <a:schemeClr val="bg1"/>
              </a:solidFill>
            </a:endParaRPr>
          </a:p>
        </p:txBody>
      </p:sp>
      <p:sp>
        <p:nvSpPr>
          <p:cNvPr id="3" name="Content Placeholder 2"/>
          <p:cNvSpPr>
            <a:spLocks noGrp="1"/>
          </p:cNvSpPr>
          <p:nvPr>
            <p:ph idx="1"/>
          </p:nvPr>
        </p:nvSpPr>
        <p:spPr/>
        <p:txBody>
          <a:bodyPr>
            <a:normAutofit fontScale="85000" lnSpcReduction="10000"/>
          </a:bodyPr>
          <a:lstStyle/>
          <a:p>
            <a:pPr marL="0" indent="0">
              <a:buNone/>
            </a:pPr>
            <a:r>
              <a:rPr lang="en-US" b="1" u="sng" dirty="0" smtClean="0"/>
              <a:t>Socioeconomic status</a:t>
            </a:r>
          </a:p>
          <a:p>
            <a:r>
              <a:rPr lang="en-US" dirty="0" smtClean="0"/>
              <a:t>The </a:t>
            </a:r>
            <a:r>
              <a:rPr lang="en-US" dirty="0"/>
              <a:t>poorest females are the only group not to exhibit an advantage in accessing </a:t>
            </a:r>
            <a:r>
              <a:rPr lang="en-US" dirty="0" smtClean="0"/>
              <a:t>degrees</a:t>
            </a:r>
            <a:endParaRPr lang="en-US" dirty="0"/>
          </a:p>
          <a:p>
            <a:r>
              <a:rPr lang="en-US" dirty="0"/>
              <a:t>Female access and completion advantages are largest for wealthiest students </a:t>
            </a:r>
          </a:p>
          <a:p>
            <a:pPr marL="0" indent="0">
              <a:buNone/>
            </a:pPr>
            <a:r>
              <a:rPr lang="en-US" b="1" u="sng" dirty="0" smtClean="0"/>
              <a:t>Access</a:t>
            </a:r>
          </a:p>
          <a:p>
            <a:r>
              <a:rPr lang="en-US" dirty="0" smtClean="0"/>
              <a:t>Half </a:t>
            </a:r>
            <a:r>
              <a:rPr lang="en-US" dirty="0"/>
              <a:t>of the female access advantage is explained by prior-achievement </a:t>
            </a:r>
            <a:endParaRPr lang="en-US" dirty="0" smtClean="0"/>
          </a:p>
          <a:p>
            <a:r>
              <a:rPr lang="en-US" dirty="0"/>
              <a:t>Racial differences in accessing Diplomas/Certificates </a:t>
            </a:r>
            <a:endParaRPr lang="en-US" dirty="0" smtClean="0"/>
          </a:p>
          <a:p>
            <a:r>
              <a:rPr lang="en-US" dirty="0"/>
              <a:t>Provincial differences in accessing degrees </a:t>
            </a:r>
          </a:p>
        </p:txBody>
      </p:sp>
    </p:spTree>
    <p:extLst>
      <p:ext uri="{BB962C8B-B14F-4D97-AF65-F5344CB8AC3E}">
        <p14:creationId xmlns:p14="http://schemas.microsoft.com/office/powerpoint/2010/main" val="53677359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b="1" dirty="0" smtClean="0">
                <a:solidFill>
                  <a:schemeClr val="bg1"/>
                </a:solidFill>
              </a:rPr>
              <a:t>Findings (2)</a:t>
            </a:r>
            <a:endParaRPr lang="en-US" b="1" dirty="0">
              <a:solidFill>
                <a:schemeClr val="bg1"/>
              </a:solidFill>
            </a:endParaRPr>
          </a:p>
        </p:txBody>
      </p:sp>
      <p:sp>
        <p:nvSpPr>
          <p:cNvPr id="3" name="Content Placeholder 2"/>
          <p:cNvSpPr>
            <a:spLocks noGrp="1"/>
          </p:cNvSpPr>
          <p:nvPr>
            <p:ph idx="1"/>
          </p:nvPr>
        </p:nvSpPr>
        <p:spPr/>
        <p:txBody>
          <a:bodyPr>
            <a:normAutofit fontScale="92500" lnSpcReduction="20000"/>
          </a:bodyPr>
          <a:lstStyle/>
          <a:p>
            <a:pPr marL="0" indent="0">
              <a:buNone/>
            </a:pPr>
            <a:r>
              <a:rPr lang="en-US" b="1" u="sng" dirty="0" smtClean="0"/>
              <a:t>Completion</a:t>
            </a:r>
          </a:p>
          <a:p>
            <a:r>
              <a:rPr lang="en-US" dirty="0" smtClean="0"/>
              <a:t>The female completion advantage cannot be explained by prior academic achievement</a:t>
            </a:r>
          </a:p>
          <a:p>
            <a:r>
              <a:rPr lang="en-US" dirty="0" smtClean="0"/>
              <a:t>Females are considerably more likely to complete their qualification in 4 years rather than 6 years </a:t>
            </a:r>
          </a:p>
          <a:p>
            <a:pPr marL="0" indent="0">
              <a:buNone/>
            </a:pPr>
            <a:r>
              <a:rPr lang="en-US" b="1" u="sng" dirty="0" smtClean="0"/>
              <a:t>Conversion</a:t>
            </a:r>
          </a:p>
          <a:p>
            <a:r>
              <a:rPr lang="en-US" dirty="0"/>
              <a:t>A third of the overall female advantage can be explained by prior academic achievement and most of the female advantage (76-78%) among top-achieving females can be explained by school-level achievement </a:t>
            </a:r>
          </a:p>
        </p:txBody>
      </p:sp>
    </p:spTree>
    <p:extLst>
      <p:ext uri="{BB962C8B-B14F-4D97-AF65-F5344CB8AC3E}">
        <p14:creationId xmlns:p14="http://schemas.microsoft.com/office/powerpoint/2010/main" val="112454161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b="1" dirty="0" smtClean="0">
                <a:solidFill>
                  <a:schemeClr val="bg1"/>
                </a:solidFill>
              </a:rPr>
              <a:t>Findings (3)</a:t>
            </a:r>
            <a:endParaRPr lang="en-US" b="1" dirty="0">
              <a:solidFill>
                <a:schemeClr val="bg1"/>
              </a:solidFill>
            </a:endParaRPr>
          </a:p>
        </p:txBody>
      </p:sp>
      <p:sp>
        <p:nvSpPr>
          <p:cNvPr id="3" name="Content Placeholder 2"/>
          <p:cNvSpPr>
            <a:spLocks noGrp="1"/>
          </p:cNvSpPr>
          <p:nvPr>
            <p:ph idx="1"/>
          </p:nvPr>
        </p:nvSpPr>
        <p:spPr>
          <a:xfrm>
            <a:off x="457200" y="1600200"/>
            <a:ext cx="8229600" cy="4816642"/>
          </a:xfrm>
        </p:spPr>
        <p:txBody>
          <a:bodyPr>
            <a:normAutofit fontScale="77500" lnSpcReduction="20000"/>
          </a:bodyPr>
          <a:lstStyle/>
          <a:p>
            <a:pPr marL="0" indent="0">
              <a:buNone/>
            </a:pPr>
            <a:r>
              <a:rPr lang="en-US" b="1" u="sng" dirty="0" smtClean="0"/>
              <a:t>Completion</a:t>
            </a:r>
          </a:p>
          <a:p>
            <a:r>
              <a:rPr lang="en-US" dirty="0" smtClean="0"/>
              <a:t>The female completion advantage cannot be explained by prior academic achievement</a:t>
            </a:r>
          </a:p>
          <a:p>
            <a:r>
              <a:rPr lang="en-US" dirty="0" smtClean="0"/>
              <a:t>Females are considerably more likely to complete their qualification in 4 years rather than 6 years </a:t>
            </a:r>
          </a:p>
          <a:p>
            <a:pPr marL="0" indent="0">
              <a:buNone/>
            </a:pPr>
            <a:r>
              <a:rPr lang="en-US" b="1" u="sng" dirty="0" smtClean="0"/>
              <a:t>Conversion</a:t>
            </a:r>
          </a:p>
          <a:p>
            <a:r>
              <a:rPr lang="en-US" dirty="0"/>
              <a:t>A third of the overall female advantage can be explained by prior academic achievement and most of the female advantage (76-78%) among top-achieving females can be explained by school-level achievement </a:t>
            </a:r>
            <a:endParaRPr lang="en-US" dirty="0" smtClean="0"/>
          </a:p>
          <a:p>
            <a:pPr marL="0" indent="0">
              <a:buNone/>
            </a:pPr>
            <a:r>
              <a:rPr lang="en-US" b="1" u="sng" dirty="0" smtClean="0"/>
              <a:t>Dropout</a:t>
            </a:r>
          </a:p>
          <a:p>
            <a:r>
              <a:rPr lang="en-US" dirty="0"/>
              <a:t>Females are always considerably less likely </a:t>
            </a:r>
            <a:r>
              <a:rPr lang="en-US" dirty="0" smtClean="0"/>
              <a:t>to </a:t>
            </a:r>
            <a:r>
              <a:rPr lang="en-US" dirty="0"/>
              <a:t>dropout </a:t>
            </a:r>
            <a:r>
              <a:rPr lang="en-US" dirty="0" smtClean="0"/>
              <a:t>(about 20%) and </a:t>
            </a:r>
            <a:r>
              <a:rPr lang="en-US" dirty="0"/>
              <a:t>this cannot be explained by prior achievement</a:t>
            </a:r>
          </a:p>
        </p:txBody>
      </p:sp>
    </p:spTree>
    <p:extLst>
      <p:ext uri="{BB962C8B-B14F-4D97-AF65-F5344CB8AC3E}">
        <p14:creationId xmlns:p14="http://schemas.microsoft.com/office/powerpoint/2010/main" val="44939670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b="1" dirty="0" smtClean="0">
                <a:solidFill>
                  <a:schemeClr val="bg1"/>
                </a:solidFill>
              </a:rPr>
              <a:t>Findings (4)</a:t>
            </a:r>
            <a:endParaRPr lang="en-US" b="1" dirty="0">
              <a:solidFill>
                <a:schemeClr val="bg1"/>
              </a:solidFill>
            </a:endParaRPr>
          </a:p>
        </p:txBody>
      </p:sp>
      <p:sp>
        <p:nvSpPr>
          <p:cNvPr id="3" name="Content Placeholder 2"/>
          <p:cNvSpPr>
            <a:spLocks noGrp="1"/>
          </p:cNvSpPr>
          <p:nvPr>
            <p:ph idx="1"/>
          </p:nvPr>
        </p:nvSpPr>
        <p:spPr>
          <a:xfrm>
            <a:off x="457200" y="1600200"/>
            <a:ext cx="8229600" cy="4816642"/>
          </a:xfrm>
        </p:spPr>
        <p:txBody>
          <a:bodyPr>
            <a:normAutofit fontScale="92500" lnSpcReduction="10000"/>
          </a:bodyPr>
          <a:lstStyle/>
          <a:p>
            <a:pPr marL="0" indent="0">
              <a:buNone/>
            </a:pPr>
            <a:r>
              <a:rPr lang="en-US" b="1" u="sng" dirty="0" smtClean="0"/>
              <a:t>Fields of study</a:t>
            </a:r>
          </a:p>
          <a:p>
            <a:r>
              <a:rPr lang="en-US" dirty="0" smtClean="0"/>
              <a:t>WRT Undergrad degrees: In </a:t>
            </a:r>
            <a:r>
              <a:rPr lang="en-US" dirty="0"/>
              <a:t>six of the 18 fields of study, the gender differences in access seen across fields of study do not reappear as completion differences</a:t>
            </a:r>
            <a:r>
              <a:rPr lang="en-US" dirty="0" smtClean="0"/>
              <a:t>.</a:t>
            </a:r>
          </a:p>
          <a:p>
            <a:r>
              <a:rPr lang="en-US" dirty="0" smtClean="0"/>
              <a:t>Gender determines access more than it does ‘success’ in a degree</a:t>
            </a:r>
          </a:p>
          <a:p>
            <a:r>
              <a:rPr lang="en-US" dirty="0" smtClean="0"/>
              <a:t>Only in </a:t>
            </a:r>
            <a:r>
              <a:rPr lang="en-US" b="1" dirty="0" smtClean="0"/>
              <a:t>Engineering</a:t>
            </a:r>
            <a:r>
              <a:rPr lang="en-US" dirty="0" smtClean="0"/>
              <a:t> </a:t>
            </a:r>
            <a:r>
              <a:rPr lang="en-US" dirty="0"/>
              <a:t>and </a:t>
            </a:r>
            <a:r>
              <a:rPr lang="en-US" b="1" dirty="0"/>
              <a:t>Computer Sciences </a:t>
            </a:r>
            <a:r>
              <a:rPr lang="en-US" dirty="0" smtClean="0"/>
              <a:t>are males significantly </a:t>
            </a:r>
            <a:r>
              <a:rPr lang="en-US" dirty="0"/>
              <a:t>more likely to complete their degree in four or six years.</a:t>
            </a:r>
          </a:p>
        </p:txBody>
      </p:sp>
    </p:spTree>
    <p:extLst>
      <p:ext uri="{BB962C8B-B14F-4D97-AF65-F5344CB8AC3E}">
        <p14:creationId xmlns:p14="http://schemas.microsoft.com/office/powerpoint/2010/main" val="158549009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normAutofit fontScale="90000"/>
          </a:bodyPr>
          <a:lstStyle/>
          <a:p>
            <a:r>
              <a:rPr lang="en-US" b="1" dirty="0">
                <a:solidFill>
                  <a:schemeClr val="bg1"/>
                </a:solidFill>
              </a:rPr>
              <a:t>School-level differences by gender</a:t>
            </a:r>
            <a:br>
              <a:rPr lang="en-US" b="1" dirty="0">
                <a:solidFill>
                  <a:schemeClr val="bg1"/>
                </a:solidFill>
              </a:rPr>
            </a:br>
            <a:r>
              <a:rPr lang="en-US" sz="3600" i="1" dirty="0" smtClean="0">
                <a:solidFill>
                  <a:schemeClr val="bg1"/>
                </a:solidFill>
              </a:rPr>
              <a:t>Achievement in NSC 2008</a:t>
            </a:r>
            <a:endParaRPr lang="en-US" b="1" dirty="0">
              <a:solidFill>
                <a:schemeClr val="bg1"/>
              </a:solidFill>
            </a:endParaRPr>
          </a:p>
        </p:txBody>
      </p:sp>
      <p:pic>
        <p:nvPicPr>
          <p:cNvPr id="4" name="Picture 3"/>
          <p:cNvPicPr/>
          <p:nvPr/>
        </p:nvPicPr>
        <p:blipFill rotWithShape="1">
          <a:blip r:embed="rId2">
            <a:extLst>
              <a:ext uri="{28A0092B-C50C-407E-A947-70E740481C1C}">
                <a14:useLocalDpi xmlns:a14="http://schemas.microsoft.com/office/drawing/2010/main" val="0"/>
              </a:ext>
            </a:extLst>
          </a:blip>
          <a:srcRect b="4757"/>
          <a:stretch/>
        </p:blipFill>
        <p:spPr bwMode="auto">
          <a:xfrm>
            <a:off x="0" y="1748591"/>
            <a:ext cx="9336504" cy="4379494"/>
          </a:xfrm>
          <a:prstGeom prst="rect">
            <a:avLst/>
          </a:prstGeom>
          <a:ln>
            <a:noFill/>
          </a:ln>
          <a:extLst>
            <a:ext uri="{53640926-AAD7-44D8-BBD7-CCE9431645EC}">
              <a14:shadowObscured xmlns:a14="http://schemas.microsoft.com/office/drawing/2010/main"/>
            </a:ext>
          </a:extLst>
        </p:spPr>
      </p:pic>
      <p:sp>
        <p:nvSpPr>
          <p:cNvPr id="3" name="Rectangle 2"/>
          <p:cNvSpPr/>
          <p:nvPr/>
        </p:nvSpPr>
        <p:spPr>
          <a:xfrm>
            <a:off x="962525" y="1417638"/>
            <a:ext cx="9047748" cy="507831"/>
          </a:xfrm>
          <a:prstGeom prst="rect">
            <a:avLst/>
          </a:prstGeom>
        </p:spPr>
        <p:txBody>
          <a:bodyPr wrap="square">
            <a:spAutoFit/>
          </a:bodyPr>
          <a:lstStyle/>
          <a:p>
            <a:pPr>
              <a:lnSpc>
                <a:spcPct val="150000"/>
              </a:lnSpc>
              <a:spcAft>
                <a:spcPts val="0"/>
              </a:spcAft>
            </a:pPr>
            <a:r>
              <a:rPr lang="en-US" b="1" dirty="0">
                <a:latin typeface="Arial" charset="0"/>
                <a:ea typeface="Calibri" charset="0"/>
              </a:rPr>
              <a:t>Figure 1:</a:t>
            </a:r>
            <a:r>
              <a:rPr lang="en-US" dirty="0">
                <a:latin typeface="Arial" charset="0"/>
                <a:ea typeface="Calibri" charset="0"/>
              </a:rPr>
              <a:t> Box plots of subject performance by gender in the 2008 </a:t>
            </a:r>
            <a:r>
              <a:rPr lang="en-US" dirty="0" smtClean="0">
                <a:latin typeface="Arial" charset="0"/>
                <a:ea typeface="Calibri" charset="0"/>
              </a:rPr>
              <a:t>NSC</a:t>
            </a:r>
            <a:endParaRPr lang="en-US" sz="2800" dirty="0">
              <a:effectLst/>
              <a:latin typeface="Times New Roman" charset="0"/>
              <a:ea typeface="Calibri" charset="0"/>
            </a:endParaRPr>
          </a:p>
        </p:txBody>
      </p:sp>
    </p:spTree>
    <p:extLst>
      <p:ext uri="{BB962C8B-B14F-4D97-AF65-F5344CB8AC3E}">
        <p14:creationId xmlns:p14="http://schemas.microsoft.com/office/powerpoint/2010/main" val="4010438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6092</TotalTime>
  <Words>3502</Words>
  <Application>Microsoft Macintosh PowerPoint</Application>
  <PresentationFormat>On-screen Show (4:3)</PresentationFormat>
  <Paragraphs>245</Paragraphs>
  <Slides>58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58</vt:i4>
      </vt:variant>
    </vt:vector>
  </HeadingPairs>
  <TitlesOfParts>
    <vt:vector size="65" baseType="lpstr">
      <vt:lpstr>Calibri</vt:lpstr>
      <vt:lpstr>Helvetica</vt:lpstr>
      <vt:lpstr>Mangal</vt:lpstr>
      <vt:lpstr>Times New Roman</vt:lpstr>
      <vt:lpstr>Wingdings</vt:lpstr>
      <vt:lpstr>Arial</vt:lpstr>
      <vt:lpstr>Office Theme</vt:lpstr>
      <vt:lpstr>PowerPoint Presentation</vt:lpstr>
      <vt:lpstr>“Do girls perform better at school than boys?”</vt:lpstr>
      <vt:lpstr>“Do girls perform better at school than boys?”</vt:lpstr>
      <vt:lpstr>PowerPoint Presentation</vt:lpstr>
      <vt:lpstr>Two papers looking at this topic from an empirical point of view…</vt:lpstr>
      <vt:lpstr>PowerPoint Presentation</vt:lpstr>
      <vt:lpstr>Do girls perform better than boys at the primary school level (Gr4-6 Reading &amp; Maths)?</vt:lpstr>
      <vt:lpstr>Do girls perform better than boys at the  high school level (Gr9 Maths &amp; Sci)?</vt:lpstr>
      <vt:lpstr>Do girls perform better than boys in matric? (Matric 2018)</vt:lpstr>
      <vt:lpstr>Can we really compare boys and girls in matric?  If not, why not?</vt:lpstr>
      <vt:lpstr>Can we compare boys and girls in matric?  If not, why not?</vt:lpstr>
      <vt:lpstr>Sample selection</vt:lpstr>
      <vt:lpstr>PowerPoint Presentation</vt:lpstr>
      <vt:lpstr>But this is at the “mean” (average)</vt:lpstr>
      <vt:lpstr>How do boys &amp; girls perform at different parts of the performance distribution?</vt:lpstr>
      <vt:lpstr>How do boys &amp; girls perform at different parts of the performance distribution?</vt:lpstr>
      <vt:lpstr>What about university?</vt:lpstr>
      <vt:lpstr>High-level findings</vt:lpstr>
      <vt:lpstr>Findings (1) National HE outcomes by gender (2008 NSC cohort)</vt:lpstr>
      <vt:lpstr>PowerPoint Presentation</vt:lpstr>
      <vt:lpstr>PowerPoint Presentation</vt:lpstr>
      <vt:lpstr>PowerPoint Presentation</vt:lpstr>
      <vt:lpstr>The gender conundrum in SA…</vt:lpstr>
      <vt:lpstr>Possible reasons for the disconnect?</vt:lpstr>
      <vt:lpstr>PowerPoint Presentation</vt:lpstr>
      <vt:lpstr>PowerPoint Presentation</vt:lpstr>
      <vt:lpstr>Comments / Questions?   NicSpaull@gmail.com  nicspaull.com/research</vt:lpstr>
      <vt:lpstr>Literature</vt:lpstr>
      <vt:lpstr>Literature</vt:lpstr>
      <vt:lpstr>Data</vt:lpstr>
      <vt:lpstr>School-level differences by gender Achievement in cross-national assessments</vt:lpstr>
      <vt:lpstr>School-level differences by gender Achievement in NSC 2008</vt:lpstr>
      <vt:lpstr>PowerPoint Presentation</vt:lpstr>
      <vt:lpstr>Acknowledgements</vt:lpstr>
      <vt:lpstr>PowerPoint Presentation</vt:lpstr>
      <vt:lpstr>% of matric cohort attaining UG degrees</vt:lpstr>
      <vt:lpstr>Defining higher education outcomes</vt:lpstr>
      <vt:lpstr>How we report the results:</vt:lpstr>
      <vt:lpstr>PowerPoint Presentation</vt:lpstr>
      <vt:lpstr>What happens after controlling for matric achievement?</vt:lpstr>
      <vt:lpstr>In conditional predictions what are we controlling for?</vt:lpstr>
      <vt:lpstr>How we report the results:</vt:lpstr>
      <vt:lpstr>PowerPoint Presentation</vt:lpstr>
      <vt:lpstr>Is it because of differences in choice of field of study? (Charles &amp; Bradley, 2002; Alon &amp; Gelbgiser, 2011). </vt:lpstr>
      <vt:lpstr>Is it because they enroll in different degrees?</vt:lpstr>
      <vt:lpstr>PowerPoint Presentation</vt:lpstr>
      <vt:lpstr>PowerPoint Presentation</vt:lpstr>
      <vt:lpstr>6 Main findings</vt:lpstr>
      <vt:lpstr>Conclusions</vt:lpstr>
      <vt:lpstr>What are the implications of this?</vt:lpstr>
      <vt:lpstr>Does this differ by institution of access? (Degrees)</vt:lpstr>
      <vt:lpstr>School-level differences by gender Dropout and progression</vt:lpstr>
      <vt:lpstr>Abstract</vt:lpstr>
      <vt:lpstr>Findings (1)</vt:lpstr>
      <vt:lpstr>Findings (2)</vt:lpstr>
      <vt:lpstr>Findings (3)</vt:lpstr>
      <vt:lpstr>Findings (4)</vt:lpstr>
      <vt:lpstr>School-level differences by gender Achievement in NSC 2008</vt:lpstr>
    </vt:vector>
  </TitlesOfParts>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dc:creator>
  <cp:lastModifiedBy>Nic Spaull</cp:lastModifiedBy>
  <cp:revision>204</cp:revision>
  <dcterms:created xsi:type="dcterms:W3CDTF">2016-06-29T17:08:38Z</dcterms:created>
  <dcterms:modified xsi:type="dcterms:W3CDTF">2019-05-14T08:53:20Z</dcterms:modified>
</cp:coreProperties>
</file>