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8.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9.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5"/>
  </p:notesMasterIdLst>
  <p:sldIdLst>
    <p:sldId id="256" r:id="rId2"/>
    <p:sldId id="329" r:id="rId3"/>
    <p:sldId id="330" r:id="rId4"/>
    <p:sldId id="328" r:id="rId5"/>
    <p:sldId id="290" r:id="rId6"/>
    <p:sldId id="350" r:id="rId7"/>
    <p:sldId id="257" r:id="rId8"/>
    <p:sldId id="276" r:id="rId9"/>
    <p:sldId id="277" r:id="rId10"/>
    <p:sldId id="278" r:id="rId11"/>
    <p:sldId id="279" r:id="rId12"/>
    <p:sldId id="280" r:id="rId13"/>
    <p:sldId id="282" r:id="rId14"/>
    <p:sldId id="361" r:id="rId15"/>
    <p:sldId id="363" r:id="rId16"/>
    <p:sldId id="335" r:id="rId17"/>
    <p:sldId id="318" r:id="rId18"/>
    <p:sldId id="319" r:id="rId19"/>
    <p:sldId id="336" r:id="rId20"/>
    <p:sldId id="364" r:id="rId21"/>
    <p:sldId id="337" r:id="rId22"/>
    <p:sldId id="338" r:id="rId23"/>
    <p:sldId id="339" r:id="rId24"/>
    <p:sldId id="340" r:id="rId25"/>
    <p:sldId id="341" r:id="rId26"/>
    <p:sldId id="342" r:id="rId27"/>
    <p:sldId id="343" r:id="rId28"/>
    <p:sldId id="344" r:id="rId29"/>
    <p:sldId id="365" r:id="rId30"/>
    <p:sldId id="312" r:id="rId31"/>
    <p:sldId id="275" r:id="rId32"/>
    <p:sldId id="320" r:id="rId33"/>
    <p:sldId id="301" r:id="rId34"/>
    <p:sldId id="302" r:id="rId35"/>
    <p:sldId id="308" r:id="rId36"/>
    <p:sldId id="309" r:id="rId37"/>
    <p:sldId id="326" r:id="rId38"/>
    <p:sldId id="313" r:id="rId39"/>
    <p:sldId id="269" r:id="rId40"/>
    <p:sldId id="270" r:id="rId41"/>
    <p:sldId id="321" r:id="rId42"/>
    <p:sldId id="267" r:id="rId43"/>
    <p:sldId id="368" r:id="rId44"/>
    <p:sldId id="369" r:id="rId45"/>
    <p:sldId id="370" r:id="rId46"/>
    <p:sldId id="367" r:id="rId47"/>
    <p:sldId id="345" r:id="rId48"/>
    <p:sldId id="358" r:id="rId49"/>
    <p:sldId id="357" r:id="rId50"/>
    <p:sldId id="359" r:id="rId51"/>
    <p:sldId id="327" r:id="rId52"/>
    <p:sldId id="360" r:id="rId53"/>
    <p:sldId id="351" r:id="rId54"/>
    <p:sldId id="352" r:id="rId55"/>
    <p:sldId id="346" r:id="rId56"/>
    <p:sldId id="347" r:id="rId57"/>
    <p:sldId id="348" r:id="rId58"/>
    <p:sldId id="349" r:id="rId59"/>
    <p:sldId id="356" r:id="rId60"/>
    <p:sldId id="333" r:id="rId61"/>
    <p:sldId id="334" r:id="rId62"/>
    <p:sldId id="354" r:id="rId63"/>
    <p:sldId id="300" r:id="rId64"/>
    <p:sldId id="272" r:id="rId65"/>
    <p:sldId id="304" r:id="rId66"/>
    <p:sldId id="306" r:id="rId67"/>
    <p:sldId id="305" r:id="rId68"/>
    <p:sldId id="266" r:id="rId69"/>
    <p:sldId id="310" r:id="rId70"/>
    <p:sldId id="311" r:id="rId71"/>
    <p:sldId id="284" r:id="rId72"/>
    <p:sldId id="355" r:id="rId73"/>
    <p:sldId id="353" r:id="rId74"/>
    <p:sldId id="323" r:id="rId75"/>
    <p:sldId id="261" r:id="rId76"/>
    <p:sldId id="262" r:id="rId77"/>
    <p:sldId id="263" r:id="rId78"/>
    <p:sldId id="317" r:id="rId79"/>
    <p:sldId id="316" r:id="rId80"/>
    <p:sldId id="265" r:id="rId81"/>
    <p:sldId id="260" r:id="rId82"/>
    <p:sldId id="283" r:id="rId83"/>
    <p:sldId id="362"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9292"/>
    <a:srgbClr val="FF8AD8"/>
    <a:srgbClr val="575757"/>
    <a:srgbClr val="C5BFF4"/>
    <a:srgbClr val="E1E2E2"/>
    <a:srgbClr val="FF7A69"/>
    <a:srgbClr val="C78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3"/>
    <p:restoredTop sz="92668"/>
  </p:normalViewPr>
  <p:slideViewPr>
    <p:cSldViewPr snapToGrid="0" snapToObjects="1">
      <p:cViewPr>
        <p:scale>
          <a:sx n="100" d="100"/>
          <a:sy n="100" d="100"/>
        </p:scale>
        <p:origin x="672"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4" Type="http://schemas.openxmlformats.org/officeDocument/2006/relationships/oleObject" Target="file:////Users\nicspaull\Dropbox\Data\PIRLS%202016\Nic%20graphs%20on%20PIRLS%20Lit%202016%20(Feb%202018)\PIRLS-L%202016%20by%20SSES%20(7%20Feb%202018).xlsx" TargetMode="External"/><Relationship Id="rId1" Type="http://schemas.microsoft.com/office/2011/relationships/chartStyle" Target="style1.xml"/><Relationship Id="rId2" Type="http://schemas.microsoft.com/office/2011/relationships/chartColorStyle" Target="colors1.xml"/></Relationships>
</file>

<file path=ppt/charts/_rels/chart5.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nicspaull/Funda%20Wande%20Dropbox/Nicholas%20Spaull%20(nicholasspaull)/Journal%20articles/Funding%20-%20SA%20Per%20Learner%20Spending%20(Feb%202019)/Per%20pupil%20expenditure%2026%20June%202019.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Users/nicspaull/Funda%20Wande%20Dropbox/Nicholas%20Spaull%20(nicholasspaull)/Literature/Education%20literature/Class%20size/PIRLS%202016%20Lit%20Class%20Sizes%2018%20June%202019.xlsx" TargetMode="External"/><Relationship Id="rId1" Type="http://schemas.microsoft.com/office/2011/relationships/chartStyle" Target="style3.xml"/><Relationship Id="rId2" Type="http://schemas.microsoft.com/office/2011/relationships/chartColorStyle" Target="colors3.xml"/></Relationships>
</file>

<file path=ppt/charts/_rels/chart7.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Users/nicspaull/Funda%20Wande%20Dropbox/Nicholas%20Spaull%20(nicholasspaull)/Literature/Education%20literature/DBE%20Publications%20-%20reports/School%20Realities/Indep%20schools%20-%20School%20Realities%202010-2017.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Users/nicspaull/Funda%20Wande%20Dropbox/Nicholas%20Spaull%20(nicholasspaull)/Literature/Education%20literature/DBE%20Publications%20-%20reports/School%20Realities/Indep%20schools%20-%20School%20Realities%202010-2017.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14%20(PhD)%20Triple-Diff%20Langauge%20paper:Literature:Matrix%20of%20lang%20and%20nonlang%20factors%20(Aug%202014).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Users/nicspaull/Desktop/Pirls%20literacy%202016%20benchamrks%20by%20langauge%20(24%20Jul%202018).xlsx" TargetMode="External"/></Relationships>
</file>

<file path=ppt/charts/_rels/chart11.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file:////Users/nicspaull/Desktop/Pirls%20literacy%202016%20benchamrks%20by%20langauge%20(24%20Jul%202018).xlsx" TargetMode="External"/></Relationships>
</file>

<file path=ppt/charts/_rels/chart12.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file:////Users/nicspaull/Desktop/Pirls%20literacy%202016%20benchamrks%20by%20langauge%20(24%20Jul%202018).xlsx" TargetMode="External"/></Relationships>
</file>

<file path=ppt/charts/_rels/chart13.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Workbook1" TargetMode="External"/></Relationships>
</file>

<file path=ppt/charts/_rels/chart14.xml.rels><?xml version="1.0" encoding="UTF-8" standalone="yes"?>
<Relationships xmlns="http://schemas.openxmlformats.org/package/2006/relationships"><Relationship Id="rId1" Type="http://schemas.microsoft.com/office/2011/relationships/chartStyle" Target="style10.xml"/><Relationship Id="rId2" Type="http://schemas.microsoft.com/office/2011/relationships/chartColorStyle" Target="colors10.xml"/><Relationship Id="rId3" Type="http://schemas.openxmlformats.org/officeDocument/2006/relationships/oleObject" Target="file:////C:\Users\gabri\Dropbox\SLM%20Jansen%20book\Written%20documents\Tables%20for%20SLM%20jansen.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7.xml.rels><?xml version="1.0" encoding="UTF-8" standalone="yes"?>
<Relationships xmlns="http://schemas.openxmlformats.org/package/2006/relationships"><Relationship Id="rId1" Type="http://schemas.microsoft.com/office/2011/relationships/chartStyle" Target="style11.xml"/><Relationship Id="rId2" Type="http://schemas.microsoft.com/office/2011/relationships/chartColorStyle" Target="colors11.xml"/><Relationship Id="rId3" Type="http://schemas.openxmlformats.org/officeDocument/2006/relationships/oleObject" Target="file:////Users/nicspaull/Funda%20Wande%20Dropbox/Nicholas%20Spaull%20(nicholasspaull)/Literature/Education%20literature/Teachers%20&amp;%20knowledge%20&amp;%20quality/(Myburgh)%20Union%20Membership%20Breakdown%20Dec%20201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19.xml.rels><?xml version="1.0" encoding="UTF-8" standalone="yes"?>
<Relationships xmlns="http://schemas.openxmlformats.org/package/2006/relationships"><Relationship Id="rId1" Type="http://schemas.microsoft.com/office/2011/relationships/chartStyle" Target="style12.xml"/><Relationship Id="rId2" Type="http://schemas.microsoft.com/office/2011/relationships/chartColorStyle" Target="colors12.xml"/><Relationship Id="rId3" Type="http://schemas.openxmlformats.org/officeDocument/2006/relationships/oleObject" Target="file:////Users/nicspaull/Dropbox/Journal%20articles/Gender%20and%20higher-ed/FemaleHEI/Tables/(TABLE)%20HEI%20flows%20by%20gender%20and%20ra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TIMSS Numeracy 2015</a:t>
            </a:r>
            <a:r>
              <a:rPr lang="en-US" baseline="0"/>
              <a:t> Box Question</a:t>
            </a:r>
            <a:endParaRPr lang="en-US"/>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0000"/>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plus>
            <c:minus>
              <c:numRef>
                <c:f>Sheet1!$H$3:$H$10</c:f>
                <c:numCache>
                  <c:formatCode>General</c:formatCode>
                  <c:ptCount val="8"/>
                  <c:pt idx="0">
                    <c:v>0.0196</c:v>
                  </c:pt>
                  <c:pt idx="1">
                    <c:v>0.01764</c:v>
                  </c:pt>
                  <c:pt idx="2">
                    <c:v>0.0294</c:v>
                  </c:pt>
                  <c:pt idx="3">
                    <c:v>0.0098</c:v>
                  </c:pt>
                  <c:pt idx="4">
                    <c:v>0.02156</c:v>
                  </c:pt>
                  <c:pt idx="5">
                    <c:v>0.03332</c:v>
                  </c:pt>
                  <c:pt idx="6">
                    <c:v>0.03332</c:v>
                  </c:pt>
                  <c:pt idx="7">
                    <c:v>0.02744</c:v>
                  </c:pt>
                </c:numCache>
              </c:numRef>
            </c:minus>
            <c:spPr>
              <a:noFill/>
              <a:ln w="9525" cap="flat" cmpd="sng" algn="ctr">
                <a:solidFill>
                  <a:schemeClr val="tx1">
                    <a:lumMod val="65000"/>
                    <a:lumOff val="35000"/>
                  </a:schemeClr>
                </a:solidFill>
                <a:round/>
              </a:ln>
              <a:effectLst/>
            </c:spPr>
          </c:errBars>
          <c:cat>
            <c:strRef>
              <c:f>Sheet1!$B$3:$B$10</c:f>
              <c:strCache>
                <c:ptCount val="8"/>
                <c:pt idx="0">
                  <c:v>Indonesia</c:v>
                </c:pt>
                <c:pt idx="1">
                  <c:v>Bahrain</c:v>
                </c:pt>
                <c:pt idx="2">
                  <c:v>Iran</c:v>
                </c:pt>
                <c:pt idx="3">
                  <c:v>International Avg</c:v>
                </c:pt>
                <c:pt idx="4">
                  <c:v>Jordan</c:v>
                </c:pt>
                <c:pt idx="5">
                  <c:v>Kuwait</c:v>
                </c:pt>
                <c:pt idx="6">
                  <c:v>Morocco</c:v>
                </c:pt>
                <c:pt idx="7">
                  <c:v>South Africa (Gr5)</c:v>
                </c:pt>
              </c:strCache>
            </c:strRef>
          </c:cat>
          <c:val>
            <c:numRef>
              <c:f>Sheet1!$F$3:$F$10</c:f>
              <c:numCache>
                <c:formatCode>0%</c:formatCode>
                <c:ptCount val="8"/>
                <c:pt idx="0">
                  <c:v>0.91</c:v>
                </c:pt>
                <c:pt idx="1">
                  <c:v>0.85</c:v>
                </c:pt>
                <c:pt idx="2">
                  <c:v>0.74</c:v>
                </c:pt>
                <c:pt idx="3">
                  <c:v>0.71</c:v>
                </c:pt>
                <c:pt idx="4">
                  <c:v>0.7</c:v>
                </c:pt>
                <c:pt idx="5">
                  <c:v>0.63</c:v>
                </c:pt>
                <c:pt idx="6">
                  <c:v>0.58</c:v>
                </c:pt>
                <c:pt idx="7">
                  <c:v>0.56</c:v>
                </c:pt>
              </c:numCache>
            </c:numRef>
          </c:val>
          <c:extLst xmlns:c16r2="http://schemas.microsoft.com/office/drawing/2015/06/chart">
            <c:ext xmlns:c16="http://schemas.microsoft.com/office/drawing/2014/chart" uri="{C3380CC4-5D6E-409C-BE32-E72D297353CC}">
              <c16:uniqueId val="{00000001-63EA-4DA1-AB10-1F9FB676E6D0}"/>
            </c:ext>
          </c:extLst>
        </c:ser>
        <c:dLbls>
          <c:showLegendKey val="0"/>
          <c:showVal val="0"/>
          <c:showCatName val="0"/>
          <c:showSerName val="0"/>
          <c:showPercent val="0"/>
          <c:showBubbleSize val="0"/>
        </c:dLbls>
        <c:gapWidth val="219"/>
        <c:overlap val="-27"/>
        <c:axId val="769098528"/>
        <c:axId val="768851872"/>
      </c:barChart>
      <c:catAx>
        <c:axId val="76909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8851872"/>
        <c:crosses val="autoZero"/>
        <c:auto val="1"/>
        <c:lblAlgn val="ctr"/>
        <c:lblOffset val="100"/>
        <c:noMultiLvlLbl val="0"/>
      </c:catAx>
      <c:valAx>
        <c:axId val="768851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909852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extLst xmlns:c16r2="http://schemas.microsoft.com/office/drawing/2015/06/chart">
            <c:ext xmlns:c16="http://schemas.microsoft.com/office/drawing/2014/chart" uri="{C3380CC4-5D6E-409C-BE32-E72D297353CC}">
              <c16:uniqueId val="{00000000-7664-4263-8974-A02F4A868A91}"/>
            </c:ext>
          </c:extLst>
        </c:ser>
        <c:ser>
          <c:idx val="1"/>
          <c:order val="1"/>
          <c:tx>
            <c:strRef>
              <c:f>Sheet1!$L$1</c:f>
              <c:strCache>
                <c:ptCount val="1"/>
                <c:pt idx="0">
                  <c:v>Correct in Gr4</c:v>
                </c:pt>
              </c:strCache>
            </c:strRef>
          </c:tx>
          <c:spPr>
            <a:solidFill>
              <a:schemeClr val="accent6">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extLst xmlns:c16r2="http://schemas.microsoft.com/office/drawing/2015/06/chart">
            <c:ext xmlns:c16="http://schemas.microsoft.com/office/drawing/2014/chart" uri="{C3380CC4-5D6E-409C-BE32-E72D297353CC}">
              <c16:uniqueId val="{00000001-7664-4263-8974-A02F4A868A91}"/>
            </c:ext>
          </c:extLst>
        </c:ser>
        <c:ser>
          <c:idx val="2"/>
          <c:order val="2"/>
          <c:tx>
            <c:strRef>
              <c:f>Sheet1!$M$1</c:f>
              <c:strCache>
                <c:ptCount val="1"/>
                <c:pt idx="0">
                  <c:v>Correct in Gr5</c:v>
                </c:pt>
              </c:strCache>
            </c:strRef>
          </c:tx>
          <c:spPr>
            <a:solidFill>
              <a:schemeClr val="accent2">
                <a:lumMod val="60000"/>
                <a:lumOff val="40000"/>
              </a:schemeClr>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extLst xmlns:c16r2="http://schemas.microsoft.com/office/drawing/2015/06/chart">
            <c:ext xmlns:c16="http://schemas.microsoft.com/office/drawing/2014/chart" uri="{C3380CC4-5D6E-409C-BE32-E72D297353CC}">
              <c16:uniqueId val="{00000002-7664-4263-8974-A02F4A868A91}"/>
            </c:ext>
          </c:extLst>
        </c:ser>
        <c:ser>
          <c:idx val="3"/>
          <c:order val="3"/>
          <c:tx>
            <c:strRef>
              <c:f>Sheet1!$N$1</c:f>
              <c:strCache>
                <c:ptCount val="1"/>
                <c:pt idx="0">
                  <c:v>Still wrong in Gr5</c:v>
                </c:pt>
              </c:strCache>
            </c:strRef>
          </c:tx>
          <c:spPr>
            <a:solidFill>
              <a:srgbClr val="A40000"/>
            </a:solidFill>
          </c:spPr>
          <c:invertIfNegative val="0"/>
          <c:dLbls>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extLst xmlns:c16r2="http://schemas.microsoft.com/office/drawing/2015/06/chart">
            <c:ext xmlns:c16="http://schemas.microsoft.com/office/drawing/2014/chart" uri="{C3380CC4-5D6E-409C-BE32-E72D297353CC}">
              <c16:uniqueId val="{00000003-7664-4263-8974-A02F4A868A91}"/>
            </c:ext>
          </c:extLst>
        </c:ser>
        <c:dLbls>
          <c:showLegendKey val="0"/>
          <c:showVal val="0"/>
          <c:showCatName val="0"/>
          <c:showSerName val="0"/>
          <c:showPercent val="0"/>
          <c:showBubbleSize val="0"/>
        </c:dLbls>
        <c:gapWidth val="150"/>
        <c:overlap val="100"/>
        <c:axId val="770830656"/>
        <c:axId val="770832016"/>
      </c:barChart>
      <c:catAx>
        <c:axId val="770830656"/>
        <c:scaling>
          <c:orientation val="minMax"/>
        </c:scaling>
        <c:delete val="0"/>
        <c:axPos val="b"/>
        <c:numFmt formatCode="General" sourceLinked="0"/>
        <c:majorTickMark val="out"/>
        <c:minorTickMark val="none"/>
        <c:tickLblPos val="nextTo"/>
        <c:crossAx val="770832016"/>
        <c:crosses val="autoZero"/>
        <c:auto val="1"/>
        <c:lblAlgn val="ctr"/>
        <c:lblOffset val="100"/>
        <c:noMultiLvlLbl val="0"/>
      </c:catAx>
      <c:valAx>
        <c:axId val="770832016"/>
        <c:scaling>
          <c:orientation val="minMax"/>
        </c:scaling>
        <c:delete val="0"/>
        <c:axPos val="l"/>
        <c:majorGridlines/>
        <c:numFmt formatCode="0%" sourceLinked="1"/>
        <c:majorTickMark val="out"/>
        <c:minorTickMark val="none"/>
        <c:tickLblPos val="nextTo"/>
        <c:crossAx val="770830656"/>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extLst xmlns:c16r2="http://schemas.microsoft.com/office/drawing/2015/06/chart">
              <c:ext xmlns:c16="http://schemas.microsoft.com/office/drawing/2014/chart" uri="{C3380CC4-5D6E-409C-BE32-E72D297353CC}">
                <c16:uniqueId val="{00000001-3BC1-4E35-801A-9FFA655E34B2}"/>
              </c:ext>
            </c:extLst>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extLst xmlns:c16r2="http://schemas.microsoft.com/office/drawing/2015/06/chart">
            <c:ext xmlns:c16="http://schemas.microsoft.com/office/drawing/2014/chart" uri="{C3380CC4-5D6E-409C-BE32-E72D297353CC}">
              <c16:uniqueId val="{00000002-3BC1-4E35-801A-9FFA655E34B2}"/>
            </c:ext>
          </c:extLst>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extLst xmlns:c16r2="http://schemas.microsoft.com/office/drawing/2015/06/chart">
            <c:ext xmlns:c16="http://schemas.microsoft.com/office/drawing/2014/chart" uri="{C3380CC4-5D6E-409C-BE32-E72D297353CC}">
              <c16:uniqueId val="{00000003-3BC1-4E35-801A-9FFA655E34B2}"/>
            </c:ext>
          </c:extLst>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extLst xmlns:c16r2="http://schemas.microsoft.com/office/drawing/2015/06/chart">
            <c:ext xmlns:c16="http://schemas.microsoft.com/office/drawing/2014/chart" uri="{C3380CC4-5D6E-409C-BE32-E72D297353CC}">
              <c16:uniqueId val="{00000004-3BC1-4E35-801A-9FFA655E34B2}"/>
            </c:ext>
          </c:extLst>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extLst xmlns:c16r2="http://schemas.microsoft.com/office/drawing/2015/06/chart">
            <c:ext xmlns:c16="http://schemas.microsoft.com/office/drawing/2014/chart" uri="{C3380CC4-5D6E-409C-BE32-E72D297353CC}">
              <c16:uniqueId val="{00000005-3BC1-4E35-801A-9FFA655E34B2}"/>
            </c:ext>
          </c:extLst>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extLst xmlns:c16r2="http://schemas.microsoft.com/office/drawing/2015/06/chart">
              <c:ext xmlns:c16="http://schemas.microsoft.com/office/drawing/2014/chart" uri="{C3380CC4-5D6E-409C-BE32-E72D297353CC}">
                <c16:uniqueId val="{00000007-3BC1-4E35-801A-9FFA655E34B2}"/>
              </c:ext>
            </c:extLst>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extLst xmlns:c16r2="http://schemas.microsoft.com/office/drawing/2015/06/chart">
            <c:ext xmlns:c16="http://schemas.microsoft.com/office/drawing/2014/chart" uri="{C3380CC4-5D6E-409C-BE32-E72D297353CC}">
              <c16:uniqueId val="{00000008-3BC1-4E35-801A-9FFA655E34B2}"/>
            </c:ext>
          </c:extLst>
        </c:ser>
        <c:dLbls>
          <c:showLegendKey val="0"/>
          <c:showVal val="0"/>
          <c:showCatName val="0"/>
          <c:showSerName val="0"/>
          <c:showPercent val="0"/>
          <c:showBubbleSize val="0"/>
        </c:dLbls>
        <c:gapWidth val="150"/>
        <c:axId val="770835424"/>
        <c:axId val="770816720"/>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extLst xmlns:c16r2="http://schemas.microsoft.com/office/drawing/2015/06/chart">
            <c:ext xmlns:c16="http://schemas.microsoft.com/office/drawing/2014/chart" uri="{C3380CC4-5D6E-409C-BE32-E72D297353CC}">
              <c16:uniqueId val="{00000009-3BC1-4E35-801A-9FFA655E34B2}"/>
            </c:ext>
          </c:extLst>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extLst xmlns:c16r2="http://schemas.microsoft.com/office/drawing/2015/06/chart">
            <c:ext xmlns:c16="http://schemas.microsoft.com/office/drawing/2014/chart" uri="{C3380CC4-5D6E-409C-BE32-E72D297353CC}">
              <c16:uniqueId val="{0000000A-3BC1-4E35-801A-9FFA655E34B2}"/>
            </c:ext>
          </c:extLst>
        </c:ser>
        <c:dLbls>
          <c:showLegendKey val="0"/>
          <c:showVal val="0"/>
          <c:showCatName val="0"/>
          <c:showSerName val="0"/>
          <c:showPercent val="0"/>
          <c:showBubbleSize val="0"/>
        </c:dLbls>
        <c:marker val="1"/>
        <c:smooth val="0"/>
        <c:axId val="770835424"/>
        <c:axId val="770816720"/>
      </c:lineChart>
      <c:catAx>
        <c:axId val="770835424"/>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770816720"/>
        <c:crosses val="autoZero"/>
        <c:auto val="1"/>
        <c:lblAlgn val="ctr"/>
        <c:lblOffset val="100"/>
        <c:noMultiLvlLbl val="0"/>
      </c:catAx>
      <c:valAx>
        <c:axId val="770816720"/>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770835424"/>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spPr>
    <a:solidFill>
      <a:srgbClr val="FFFFFF"/>
    </a:solidFill>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'Low Int bench'!$A$3</c:f>
              <c:strCache>
                <c:ptCount val="1"/>
                <c:pt idx="0">
                  <c:v>Percentage of students who can read at a basic level</c:v>
                </c:pt>
              </c:strCache>
            </c:strRef>
          </c:tx>
          <c:spPr>
            <a:solidFill>
              <a:schemeClr val="bg1">
                <a:lumMod val="50000"/>
              </a:schemeClr>
            </a:solidFill>
            <a:ln>
              <a:noFill/>
            </a:ln>
            <a:effectLst/>
          </c:spPr>
          <c:invertIfNegative val="0"/>
          <c:dLbls>
            <c:spPr>
              <a:noFill/>
              <a:ln>
                <a:noFill/>
              </a:ln>
              <a:effectLst/>
            </c:spPr>
            <c:txPr>
              <a:bodyPr rot="0" spcFirstLastPara="1" vertOverflow="ellipsis" horzOverflow="clip" vert="horz" wrap="square" lIns="38100" tIns="7200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plus>
            <c:minus>
              <c:numRef>
                <c:f>'Low Int bench'!$B$5:$K$5</c:f>
                <c:numCache>
                  <c:formatCode>General</c:formatCode>
                  <c:ptCount val="10"/>
                  <c:pt idx="0">
                    <c:v>-0.02646</c:v>
                  </c:pt>
                  <c:pt idx="1">
                    <c:v>-0.017836</c:v>
                  </c:pt>
                  <c:pt idx="2">
                    <c:v>-0.024892</c:v>
                  </c:pt>
                  <c:pt idx="3">
                    <c:v>-0.022344</c:v>
                  </c:pt>
                  <c:pt idx="4">
                    <c:v>-0.024108</c:v>
                  </c:pt>
                  <c:pt idx="5">
                    <c:v>-0.026852</c:v>
                  </c:pt>
                  <c:pt idx="6">
                    <c:v>-0.029008</c:v>
                  </c:pt>
                  <c:pt idx="7">
                    <c:v>-0.029988</c:v>
                  </c:pt>
                  <c:pt idx="8">
                    <c:v>-0.03038</c:v>
                  </c:pt>
                  <c:pt idx="9">
                    <c:v>-0.028812</c:v>
                  </c:pt>
                </c:numCache>
              </c:numRef>
            </c:minus>
            <c:spPr>
              <a:noFill/>
              <a:ln w="9525" cap="flat" cmpd="sng" algn="ctr">
                <a:solidFill>
                  <a:schemeClr val="tx1">
                    <a:lumMod val="65000"/>
                    <a:lumOff val="35000"/>
                  </a:schemeClr>
                </a:solidFill>
                <a:round/>
              </a:ln>
              <a:effectLst/>
            </c:spPr>
          </c:errBars>
          <c:cat>
            <c:strRef>
              <c:f>'Low Int bench'!$B$1:$K$1</c:f>
              <c:strCache>
                <c:ptCount val="10"/>
                <c:pt idx="0">
                  <c:v>Decile 1 (Poorest 10% of schools)</c:v>
                </c:pt>
                <c:pt idx="1">
                  <c:v>Decile 2</c:v>
                </c:pt>
                <c:pt idx="2">
                  <c:v>Decile 3</c:v>
                </c:pt>
                <c:pt idx="3">
                  <c:v>Decile 4</c:v>
                </c:pt>
                <c:pt idx="4">
                  <c:v>Decile 5</c:v>
                </c:pt>
                <c:pt idx="5">
                  <c:v>Decile 6</c:v>
                </c:pt>
                <c:pt idx="6">
                  <c:v>Decile 7</c:v>
                </c:pt>
                <c:pt idx="7">
                  <c:v>Decile 8</c:v>
                </c:pt>
                <c:pt idx="8">
                  <c:v>Decile 9</c:v>
                </c:pt>
                <c:pt idx="9">
                  <c:v>Decile 10 (Richest 10% of schools)</c:v>
                </c:pt>
              </c:strCache>
            </c:strRef>
          </c:cat>
          <c:val>
            <c:numRef>
              <c:f>'Low Int bench'!$B$3:$K$3</c:f>
              <c:numCache>
                <c:formatCode>0%</c:formatCode>
                <c:ptCount val="10"/>
                <c:pt idx="0">
                  <c:v>0.1126</c:v>
                </c:pt>
                <c:pt idx="1">
                  <c:v>0.0930999999999999</c:v>
                </c:pt>
                <c:pt idx="2">
                  <c:v>0.1531</c:v>
                </c:pt>
                <c:pt idx="3">
                  <c:v>0.1456</c:v>
                </c:pt>
                <c:pt idx="4">
                  <c:v>0.1294</c:v>
                </c:pt>
                <c:pt idx="5">
                  <c:v>0.172</c:v>
                </c:pt>
                <c:pt idx="6">
                  <c:v>0.1996</c:v>
                </c:pt>
                <c:pt idx="7">
                  <c:v>0.2341</c:v>
                </c:pt>
                <c:pt idx="8">
                  <c:v>0.2298</c:v>
                </c:pt>
                <c:pt idx="9">
                  <c:v>0.7085</c:v>
                </c:pt>
              </c:numCache>
            </c:numRef>
          </c:val>
          <c:extLst xmlns:c16r2="http://schemas.microsoft.com/office/drawing/2015/06/chart">
            <c:ext xmlns:c16="http://schemas.microsoft.com/office/drawing/2014/chart" uri="{C3380CC4-5D6E-409C-BE32-E72D297353CC}">
              <c16:uniqueId val="{00000000-0255-4254-933E-712EA9A07630}"/>
            </c:ext>
          </c:extLst>
        </c:ser>
        <c:dLbls>
          <c:showLegendKey val="0"/>
          <c:showVal val="0"/>
          <c:showCatName val="0"/>
          <c:showSerName val="0"/>
          <c:showPercent val="0"/>
          <c:showBubbleSize val="0"/>
        </c:dLbls>
        <c:gapWidth val="219"/>
        <c:overlap val="-27"/>
        <c:axId val="789832848"/>
        <c:axId val="789843840"/>
      </c:barChart>
      <c:catAx>
        <c:axId val="78983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89843840"/>
        <c:crosses val="autoZero"/>
        <c:auto val="1"/>
        <c:lblAlgn val="ctr"/>
        <c:lblOffset val="100"/>
        <c:noMultiLvlLbl val="0"/>
      </c:catAx>
      <c:valAx>
        <c:axId val="789843840"/>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983284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GB" sz="2400" b="1"/>
              <a:t>Expenditure per pupil, 2018 Rands</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EC</c:v>
          </c:tx>
          <c:spPr>
            <a:ln w="19050" cap="rnd">
              <a:solidFill>
                <a:schemeClr val="accent4">
                  <a:lumMod val="60000"/>
                  <a:lumOff val="40000"/>
                </a:schemeClr>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Enrol'!$D$38:$Q$38</c:f>
              <c:numCache>
                <c:formatCode>0</c:formatCode>
                <c:ptCount val="14"/>
                <c:pt idx="0">
                  <c:v>16091.71380547039</c:v>
                </c:pt>
                <c:pt idx="1">
                  <c:v>18468.28283631391</c:v>
                </c:pt>
                <c:pt idx="2">
                  <c:v>19029.89903685929</c:v>
                </c:pt>
                <c:pt idx="3">
                  <c:v>20284.06918735458</c:v>
                </c:pt>
                <c:pt idx="4">
                  <c:v>19797.81896667445</c:v>
                </c:pt>
                <c:pt idx="5">
                  <c:v>19601.34106894932</c:v>
                </c:pt>
                <c:pt idx="6">
                  <c:v>18418.36308813887</c:v>
                </c:pt>
                <c:pt idx="7">
                  <c:v>18102.7805355869</c:v>
                </c:pt>
                <c:pt idx="8">
                  <c:v>17796.51907620165</c:v>
                </c:pt>
                <c:pt idx="9">
                  <c:v>19274.9290957332</c:v>
                </c:pt>
                <c:pt idx="10">
                  <c:v>18897.95758503471</c:v>
                </c:pt>
                <c:pt idx="11">
                  <c:v>18307.17924998455</c:v>
                </c:pt>
                <c:pt idx="12">
                  <c:v>18128.79301391157</c:v>
                </c:pt>
                <c:pt idx="13">
                  <c:v>17689.61602702943</c:v>
                </c:pt>
              </c:numCache>
            </c:numRef>
          </c:val>
          <c:smooth val="0"/>
          <c:extLst xmlns:c16r2="http://schemas.microsoft.com/office/drawing/2015/06/chart">
            <c:ext xmlns:c16="http://schemas.microsoft.com/office/drawing/2014/chart" uri="{C3380CC4-5D6E-409C-BE32-E72D297353CC}">
              <c16:uniqueId val="{00000000-F3A0-49C2-92A6-1581A3217CAE}"/>
            </c:ext>
          </c:extLst>
        </c:ser>
        <c:ser>
          <c:idx val="1"/>
          <c:order val="1"/>
          <c:tx>
            <c:v>FS</c:v>
          </c:tx>
          <c:spPr>
            <a:ln w="19050" cap="rnd">
              <a:solidFill>
                <a:srgbClr val="7030A0"/>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Enrol'!$D$39:$Q$39</c:f>
              <c:numCache>
                <c:formatCode>0</c:formatCode>
                <c:ptCount val="14"/>
                <c:pt idx="0">
                  <c:v>22397.66401685928</c:v>
                </c:pt>
                <c:pt idx="1">
                  <c:v>21151.65563332801</c:v>
                </c:pt>
                <c:pt idx="2">
                  <c:v>22189.46348580998</c:v>
                </c:pt>
                <c:pt idx="3">
                  <c:v>23054.2227930088</c:v>
                </c:pt>
                <c:pt idx="4">
                  <c:v>23020.48940489523</c:v>
                </c:pt>
                <c:pt idx="5">
                  <c:v>22797.80396737332</c:v>
                </c:pt>
                <c:pt idx="6">
                  <c:v>21648.77145133417</c:v>
                </c:pt>
                <c:pt idx="7">
                  <c:v>20092.23591497918</c:v>
                </c:pt>
                <c:pt idx="8">
                  <c:v>19840.77024927112</c:v>
                </c:pt>
                <c:pt idx="9">
                  <c:v>19226.74447207841</c:v>
                </c:pt>
                <c:pt idx="10">
                  <c:v>19687.41685050815</c:v>
                </c:pt>
                <c:pt idx="11">
                  <c:v>18896.77852932873</c:v>
                </c:pt>
                <c:pt idx="12">
                  <c:v>18858.07139778669</c:v>
                </c:pt>
                <c:pt idx="13">
                  <c:v>18667.41674161723</c:v>
                </c:pt>
              </c:numCache>
            </c:numRef>
          </c:val>
          <c:smooth val="0"/>
          <c:extLst xmlns:c16r2="http://schemas.microsoft.com/office/drawing/2015/06/chart">
            <c:ext xmlns:c16="http://schemas.microsoft.com/office/drawing/2014/chart" uri="{C3380CC4-5D6E-409C-BE32-E72D297353CC}">
              <c16:uniqueId val="{00000001-F3A0-49C2-92A6-1581A3217CAE}"/>
            </c:ext>
          </c:extLst>
        </c:ser>
        <c:ser>
          <c:idx val="2"/>
          <c:order val="2"/>
          <c:tx>
            <c:v>GP</c:v>
          </c:tx>
          <c:spPr>
            <a:ln w="19050" cap="rnd">
              <a:solidFill>
                <a:srgbClr val="00B050"/>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Enrol'!$D$40:$Q$40</c:f>
              <c:numCache>
                <c:formatCode>0</c:formatCode>
                <c:ptCount val="14"/>
                <c:pt idx="0">
                  <c:v>16478.85320368749</c:v>
                </c:pt>
                <c:pt idx="1">
                  <c:v>20200.58409024241</c:v>
                </c:pt>
                <c:pt idx="2">
                  <c:v>20389.80279733121</c:v>
                </c:pt>
                <c:pt idx="3">
                  <c:v>21389.83585667197</c:v>
                </c:pt>
                <c:pt idx="4">
                  <c:v>21194.06234052348</c:v>
                </c:pt>
                <c:pt idx="5">
                  <c:v>21492.738274092</c:v>
                </c:pt>
                <c:pt idx="6">
                  <c:v>21148.83137723662</c:v>
                </c:pt>
                <c:pt idx="7">
                  <c:v>21378.22338504673</c:v>
                </c:pt>
                <c:pt idx="8">
                  <c:v>20820.80012524727</c:v>
                </c:pt>
                <c:pt idx="9">
                  <c:v>18821.90190765553</c:v>
                </c:pt>
                <c:pt idx="10">
                  <c:v>19917.90737308373</c:v>
                </c:pt>
                <c:pt idx="11">
                  <c:v>19499.6270831649</c:v>
                </c:pt>
                <c:pt idx="12">
                  <c:v>18903.43474623941</c:v>
                </c:pt>
                <c:pt idx="13">
                  <c:v>18574.89034278338</c:v>
                </c:pt>
              </c:numCache>
            </c:numRef>
          </c:val>
          <c:smooth val="0"/>
          <c:extLst xmlns:c16r2="http://schemas.microsoft.com/office/drawing/2015/06/chart">
            <c:ext xmlns:c16="http://schemas.microsoft.com/office/drawing/2014/chart" uri="{C3380CC4-5D6E-409C-BE32-E72D297353CC}">
              <c16:uniqueId val="{00000002-F3A0-49C2-92A6-1581A3217CAE}"/>
            </c:ext>
          </c:extLst>
        </c:ser>
        <c:ser>
          <c:idx val="3"/>
          <c:order val="3"/>
          <c:tx>
            <c:v>KN</c:v>
          </c:tx>
          <c:spPr>
            <a:ln w="19050" cap="rnd">
              <a:solidFill>
                <a:srgbClr val="FF8AD8"/>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Enrol'!$D$41:$Q$41</c:f>
              <c:numCache>
                <c:formatCode>0</c:formatCode>
                <c:ptCount val="14"/>
                <c:pt idx="0">
                  <c:v>16181.41914550638</c:v>
                </c:pt>
                <c:pt idx="1">
                  <c:v>16735.72539836436</c:v>
                </c:pt>
                <c:pt idx="2">
                  <c:v>16971.5064399904</c:v>
                </c:pt>
                <c:pt idx="3">
                  <c:v>18439.01010950712</c:v>
                </c:pt>
                <c:pt idx="4">
                  <c:v>17669.50264727883</c:v>
                </c:pt>
                <c:pt idx="5">
                  <c:v>18010.35185965402</c:v>
                </c:pt>
                <c:pt idx="6">
                  <c:v>17674.28778358995</c:v>
                </c:pt>
                <c:pt idx="7">
                  <c:v>18002.38943744017</c:v>
                </c:pt>
                <c:pt idx="8">
                  <c:v>17901.86880829212</c:v>
                </c:pt>
                <c:pt idx="9">
                  <c:v>17672.99437618493</c:v>
                </c:pt>
                <c:pt idx="10">
                  <c:v>17340.1721734691</c:v>
                </c:pt>
                <c:pt idx="11">
                  <c:v>16930.73271930864</c:v>
                </c:pt>
                <c:pt idx="12">
                  <c:v>16808.3427974615</c:v>
                </c:pt>
                <c:pt idx="13">
                  <c:v>16399.65698665168</c:v>
                </c:pt>
              </c:numCache>
            </c:numRef>
          </c:val>
          <c:smooth val="0"/>
          <c:extLst xmlns:c16r2="http://schemas.microsoft.com/office/drawing/2015/06/chart">
            <c:ext xmlns:c16="http://schemas.microsoft.com/office/drawing/2014/chart" uri="{C3380CC4-5D6E-409C-BE32-E72D297353CC}">
              <c16:uniqueId val="{00000003-F3A0-49C2-92A6-1581A3217CAE}"/>
            </c:ext>
          </c:extLst>
        </c:ser>
        <c:ser>
          <c:idx val="4"/>
          <c:order val="4"/>
          <c:tx>
            <c:v>LP</c:v>
          </c:tx>
          <c:spPr>
            <a:ln w="19050" cap="rnd">
              <a:solidFill>
                <a:schemeClr val="accent5"/>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Enrol'!$D$42:$Q$42</c:f>
              <c:numCache>
                <c:formatCode>0</c:formatCode>
                <c:ptCount val="14"/>
                <c:pt idx="0">
                  <c:v>20414.86910657168</c:v>
                </c:pt>
                <c:pt idx="1">
                  <c:v>18653.82420838899</c:v>
                </c:pt>
                <c:pt idx="2">
                  <c:v>19769.48811287677</c:v>
                </c:pt>
                <c:pt idx="3">
                  <c:v>19373.19535518254</c:v>
                </c:pt>
                <c:pt idx="4">
                  <c:v>19077.62638567014</c:v>
                </c:pt>
                <c:pt idx="5">
                  <c:v>18759.95110190993</c:v>
                </c:pt>
                <c:pt idx="6">
                  <c:v>18616.72391394173</c:v>
                </c:pt>
                <c:pt idx="7">
                  <c:v>17741.55142281866</c:v>
                </c:pt>
                <c:pt idx="8">
                  <c:v>17634.80687673792</c:v>
                </c:pt>
                <c:pt idx="9">
                  <c:v>17362.93936436877</c:v>
                </c:pt>
                <c:pt idx="10">
                  <c:v>17324.94203590434</c:v>
                </c:pt>
                <c:pt idx="11">
                  <c:v>16755.63875965673</c:v>
                </c:pt>
                <c:pt idx="12">
                  <c:v>16297.95284254912</c:v>
                </c:pt>
                <c:pt idx="13">
                  <c:v>15862.87645197866</c:v>
                </c:pt>
              </c:numCache>
            </c:numRef>
          </c:val>
          <c:smooth val="0"/>
          <c:extLst xmlns:c16r2="http://schemas.microsoft.com/office/drawing/2015/06/chart">
            <c:ext xmlns:c16="http://schemas.microsoft.com/office/drawing/2014/chart" uri="{C3380CC4-5D6E-409C-BE32-E72D297353CC}">
              <c16:uniqueId val="{00000004-F3A0-49C2-92A6-1581A3217CAE}"/>
            </c:ext>
          </c:extLst>
        </c:ser>
        <c:ser>
          <c:idx val="5"/>
          <c:order val="5"/>
          <c:tx>
            <c:v>MP</c:v>
          </c:tx>
          <c:spPr>
            <a:ln w="19050" cap="rnd">
              <a:solidFill>
                <a:schemeClr val="accent6"/>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Enrol'!$D$43:$Q$43</c:f>
              <c:numCache>
                <c:formatCode>0</c:formatCode>
                <c:ptCount val="14"/>
                <c:pt idx="0">
                  <c:v>16957.69864143474</c:v>
                </c:pt>
                <c:pt idx="1">
                  <c:v>19394.03500416607</c:v>
                </c:pt>
                <c:pt idx="2">
                  <c:v>19034.52667801015</c:v>
                </c:pt>
                <c:pt idx="3">
                  <c:v>19511.11302139781</c:v>
                </c:pt>
                <c:pt idx="4">
                  <c:v>19988.62668261296</c:v>
                </c:pt>
                <c:pt idx="5">
                  <c:v>19721.44211708957</c:v>
                </c:pt>
                <c:pt idx="6">
                  <c:v>19340.0988015597</c:v>
                </c:pt>
                <c:pt idx="7">
                  <c:v>19171.19322522441</c:v>
                </c:pt>
                <c:pt idx="8">
                  <c:v>18918.94150213726</c:v>
                </c:pt>
                <c:pt idx="9">
                  <c:v>18578.88193958822</c:v>
                </c:pt>
                <c:pt idx="10">
                  <c:v>18546.90463654722</c:v>
                </c:pt>
                <c:pt idx="11">
                  <c:v>18113.3612623433</c:v>
                </c:pt>
                <c:pt idx="12">
                  <c:v>17719.74902939542</c:v>
                </c:pt>
                <c:pt idx="13">
                  <c:v>17316.82393702399</c:v>
                </c:pt>
              </c:numCache>
            </c:numRef>
          </c:val>
          <c:smooth val="0"/>
          <c:extLst xmlns:c16r2="http://schemas.microsoft.com/office/drawing/2015/06/chart">
            <c:ext xmlns:c16="http://schemas.microsoft.com/office/drawing/2014/chart" uri="{C3380CC4-5D6E-409C-BE32-E72D297353CC}">
              <c16:uniqueId val="{00000005-F3A0-49C2-92A6-1581A3217CAE}"/>
            </c:ext>
          </c:extLst>
        </c:ser>
        <c:ser>
          <c:idx val="6"/>
          <c:order val="6"/>
          <c:tx>
            <c:v>NC</c:v>
          </c:tx>
          <c:spPr>
            <a:ln w="19050" cap="rnd">
              <a:solidFill>
                <a:srgbClr val="FFC000"/>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Enrol'!$D$44:$Q$44</c:f>
              <c:numCache>
                <c:formatCode>0</c:formatCode>
                <c:ptCount val="14"/>
                <c:pt idx="0">
                  <c:v>20008.19940064198</c:v>
                </c:pt>
                <c:pt idx="1">
                  <c:v>21278.47615089172</c:v>
                </c:pt>
                <c:pt idx="2">
                  <c:v>21687.20524438182</c:v>
                </c:pt>
                <c:pt idx="3">
                  <c:v>22635.2405632203</c:v>
                </c:pt>
                <c:pt idx="4">
                  <c:v>21922.12942209897</c:v>
                </c:pt>
                <c:pt idx="5">
                  <c:v>21527.19821943317</c:v>
                </c:pt>
                <c:pt idx="6">
                  <c:v>20614.41197218805</c:v>
                </c:pt>
                <c:pt idx="7">
                  <c:v>20706.19853364982</c:v>
                </c:pt>
                <c:pt idx="8">
                  <c:v>20449.65173178814</c:v>
                </c:pt>
                <c:pt idx="9">
                  <c:v>20517.70156582931</c:v>
                </c:pt>
                <c:pt idx="10">
                  <c:v>20953.9360412327</c:v>
                </c:pt>
                <c:pt idx="11">
                  <c:v>19861.29216055743</c:v>
                </c:pt>
                <c:pt idx="12">
                  <c:v>19081.54636132161</c:v>
                </c:pt>
                <c:pt idx="13">
                  <c:v>18371.75873739444</c:v>
                </c:pt>
              </c:numCache>
            </c:numRef>
          </c:val>
          <c:smooth val="0"/>
          <c:extLst xmlns:c16r2="http://schemas.microsoft.com/office/drawing/2015/06/chart">
            <c:ext xmlns:c16="http://schemas.microsoft.com/office/drawing/2014/chart" uri="{C3380CC4-5D6E-409C-BE32-E72D297353CC}">
              <c16:uniqueId val="{00000006-F3A0-49C2-92A6-1581A3217CAE}"/>
            </c:ext>
          </c:extLst>
        </c:ser>
        <c:ser>
          <c:idx val="7"/>
          <c:order val="7"/>
          <c:tx>
            <c:v>NW</c:v>
          </c:tx>
          <c:spPr>
            <a:ln w="19050" cap="rnd">
              <a:solidFill>
                <a:schemeClr val="accent2">
                  <a:lumMod val="60000"/>
                </a:schemeClr>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Enrol'!$D$45:$Q$45</c:f>
              <c:numCache>
                <c:formatCode>0</c:formatCode>
                <c:ptCount val="14"/>
                <c:pt idx="0">
                  <c:v>16882.77137336196</c:v>
                </c:pt>
                <c:pt idx="1">
                  <c:v>19833.01881737608</c:v>
                </c:pt>
                <c:pt idx="2">
                  <c:v>20708.77088098773</c:v>
                </c:pt>
                <c:pt idx="3">
                  <c:v>20770.48425723097</c:v>
                </c:pt>
                <c:pt idx="4">
                  <c:v>20618.7382954499</c:v>
                </c:pt>
                <c:pt idx="5">
                  <c:v>20632.61451090118</c:v>
                </c:pt>
                <c:pt idx="6">
                  <c:v>19637.15486931138</c:v>
                </c:pt>
                <c:pt idx="7">
                  <c:v>19146.56197773891</c:v>
                </c:pt>
                <c:pt idx="8">
                  <c:v>18649.71764399636</c:v>
                </c:pt>
                <c:pt idx="9">
                  <c:v>18643.15777096837</c:v>
                </c:pt>
                <c:pt idx="10">
                  <c:v>18487.06651465901</c:v>
                </c:pt>
                <c:pt idx="11">
                  <c:v>18132.12509530246</c:v>
                </c:pt>
                <c:pt idx="12">
                  <c:v>17913.61460856252</c:v>
                </c:pt>
                <c:pt idx="13">
                  <c:v>17439.11143878548</c:v>
                </c:pt>
              </c:numCache>
            </c:numRef>
          </c:val>
          <c:smooth val="0"/>
          <c:extLst xmlns:c16r2="http://schemas.microsoft.com/office/drawing/2015/06/chart">
            <c:ext xmlns:c16="http://schemas.microsoft.com/office/drawing/2014/chart" uri="{C3380CC4-5D6E-409C-BE32-E72D297353CC}">
              <c16:uniqueId val="{00000007-F3A0-49C2-92A6-1581A3217CAE}"/>
            </c:ext>
          </c:extLst>
        </c:ser>
        <c:ser>
          <c:idx val="8"/>
          <c:order val="8"/>
          <c:tx>
            <c:v>WC</c:v>
          </c:tx>
          <c:spPr>
            <a:ln w="19050" cap="rnd">
              <a:solidFill>
                <a:srgbClr val="929292"/>
              </a:solidFill>
              <a:round/>
            </a:ln>
            <a:effectLst/>
          </c:spPr>
          <c:marker>
            <c:symbol val="none"/>
          </c:marker>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Enrol'!$D$46:$Q$46</c:f>
              <c:numCache>
                <c:formatCode>0</c:formatCode>
                <c:ptCount val="14"/>
                <c:pt idx="0">
                  <c:v>18398.28787239094</c:v>
                </c:pt>
                <c:pt idx="1">
                  <c:v>20125.55385861402</c:v>
                </c:pt>
                <c:pt idx="2">
                  <c:v>20533.22892817416</c:v>
                </c:pt>
                <c:pt idx="3">
                  <c:v>20920.52110909183</c:v>
                </c:pt>
                <c:pt idx="4">
                  <c:v>20504.28437171405</c:v>
                </c:pt>
                <c:pt idx="5">
                  <c:v>20723.04816338502</c:v>
                </c:pt>
                <c:pt idx="6">
                  <c:v>20109.34552792579</c:v>
                </c:pt>
                <c:pt idx="7">
                  <c:v>19749.27131433803</c:v>
                </c:pt>
                <c:pt idx="8">
                  <c:v>19902.38831024848</c:v>
                </c:pt>
                <c:pt idx="9">
                  <c:v>18682.3504093036</c:v>
                </c:pt>
                <c:pt idx="10">
                  <c:v>18705.81533628465</c:v>
                </c:pt>
                <c:pt idx="11">
                  <c:v>18333.46656397772</c:v>
                </c:pt>
                <c:pt idx="12">
                  <c:v>17574.19094630595</c:v>
                </c:pt>
                <c:pt idx="13">
                  <c:v>17029.18504896485</c:v>
                </c:pt>
              </c:numCache>
            </c:numRef>
          </c:val>
          <c:smooth val="0"/>
          <c:extLst xmlns:c16r2="http://schemas.microsoft.com/office/drawing/2015/06/chart">
            <c:ext xmlns:c16="http://schemas.microsoft.com/office/drawing/2014/chart" uri="{C3380CC4-5D6E-409C-BE32-E72D297353CC}">
              <c16:uniqueId val="{00000008-F3A0-49C2-92A6-1581A3217CAE}"/>
            </c:ext>
          </c:extLst>
        </c:ser>
        <c:ser>
          <c:idx val="9"/>
          <c:order val="9"/>
          <c:tx>
            <c:v>SA</c:v>
          </c:tx>
          <c:spPr>
            <a:ln w="57150" cap="rnd">
              <a:solidFill>
                <a:schemeClr val="tx1"/>
              </a:solidFill>
              <a:round/>
            </a:ln>
            <a:effectLst/>
          </c:spPr>
          <c:marker>
            <c:symbol val="none"/>
          </c:marker>
          <c:dLbls>
            <c:dLbl>
              <c:idx val="3"/>
              <c:numFmt formatCode="&quot;R&quot;#,##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en-US"/>
                </a:p>
              </c:txPr>
              <c:dLblPos val="t"/>
              <c:showLegendKey val="0"/>
              <c:showVal val="1"/>
              <c:showCatName val="0"/>
              <c:showSerName val="0"/>
              <c:showPercent val="0"/>
              <c:showBubbleSize val="0"/>
            </c:dLbl>
            <c:dLbl>
              <c:idx val="13"/>
              <c:numFmt formatCode="&quot;R&quot;#,##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en-US"/>
                </a:p>
              </c:txPr>
              <c:dLblPos val="t"/>
              <c:showLegendKey val="0"/>
              <c:showVal val="1"/>
              <c:showCatName val="0"/>
              <c:showSerName val="0"/>
              <c:showPercent val="0"/>
              <c:showBubbleSize val="0"/>
            </c:dLbl>
            <c:numFmt formatCode="&quot;R&quot;#,##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'5. Enrol'!$D$37:$Q$37</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'5. Enrol'!$D$47:$Q$47</c:f>
              <c:numCache>
                <c:formatCode>0</c:formatCode>
                <c:ptCount val="14"/>
                <c:pt idx="0">
                  <c:v>17409.05846753244</c:v>
                </c:pt>
                <c:pt idx="1">
                  <c:v>18847.08481272422</c:v>
                </c:pt>
                <c:pt idx="2">
                  <c:v>19319.28618170631</c:v>
                </c:pt>
                <c:pt idx="3">
                  <c:v>20113.18137500063</c:v>
                </c:pt>
                <c:pt idx="4">
                  <c:v>19763.87445651765</c:v>
                </c:pt>
                <c:pt idx="5">
                  <c:v>19802.13549520626</c:v>
                </c:pt>
                <c:pt idx="6">
                  <c:v>19237.40446776274</c:v>
                </c:pt>
                <c:pt idx="7">
                  <c:v>19033.72218516792</c:v>
                </c:pt>
                <c:pt idx="8">
                  <c:v>18805.80559294003</c:v>
                </c:pt>
                <c:pt idx="9">
                  <c:v>18442.8089422633</c:v>
                </c:pt>
                <c:pt idx="10">
                  <c:v>18528.42793523317</c:v>
                </c:pt>
                <c:pt idx="11">
                  <c:v>18044.00682458268</c:v>
                </c:pt>
                <c:pt idx="12">
                  <c:v>17689.23539518163</c:v>
                </c:pt>
                <c:pt idx="13">
                  <c:v>17280.39744092942</c:v>
                </c:pt>
              </c:numCache>
            </c:numRef>
          </c:val>
          <c:smooth val="0"/>
          <c:extLst xmlns:c16r2="http://schemas.microsoft.com/office/drawing/2015/06/chart">
            <c:ext xmlns:c16="http://schemas.microsoft.com/office/drawing/2014/chart" uri="{C3380CC4-5D6E-409C-BE32-E72D297353CC}">
              <c16:uniqueId val="{00000000-F77A-4DFE-853B-424FAA3E80C5}"/>
            </c:ext>
          </c:extLst>
        </c:ser>
        <c:dLbls>
          <c:showLegendKey val="0"/>
          <c:showVal val="0"/>
          <c:showCatName val="0"/>
          <c:showSerName val="0"/>
          <c:showPercent val="0"/>
          <c:showBubbleSize val="0"/>
        </c:dLbls>
        <c:smooth val="0"/>
        <c:axId val="890397376"/>
        <c:axId val="923176288"/>
      </c:lineChart>
      <c:catAx>
        <c:axId val="89039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3176288"/>
        <c:crosses val="autoZero"/>
        <c:auto val="1"/>
        <c:lblAlgn val="ctr"/>
        <c:lblOffset val="100"/>
        <c:noMultiLvlLbl val="0"/>
      </c:catAx>
      <c:valAx>
        <c:axId val="923176288"/>
        <c:scaling>
          <c:orientation val="minMax"/>
          <c:max val="24000.0"/>
          <c:min val="14000.0"/>
        </c:scaling>
        <c:delete val="0"/>
        <c:axPos val="l"/>
        <c:majorGridlines>
          <c:spPr>
            <a:ln w="9525" cap="flat" cmpd="sng" algn="ctr">
              <a:solidFill>
                <a:schemeClr val="tx1">
                  <a:lumMod val="15000"/>
                  <a:lumOff val="85000"/>
                </a:schemeClr>
              </a:solidFill>
              <a:round/>
            </a:ln>
            <a:effectLst/>
          </c:spPr>
        </c:majorGridlines>
        <c:numFmt formatCode="&quot;R&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0397376"/>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i="0" baseline="0" dirty="0">
                <a:solidFill>
                  <a:srgbClr val="C00000"/>
                </a:solidFill>
                <a:effectLst/>
              </a:rPr>
              <a:t>Fig. </a:t>
            </a:r>
            <a:r>
              <a:rPr lang="en-US" sz="2400" b="1" i="0" baseline="0" dirty="0" smtClean="0">
                <a:solidFill>
                  <a:srgbClr val="C00000"/>
                </a:solidFill>
                <a:effectLst/>
              </a:rPr>
              <a:t>1: </a:t>
            </a:r>
            <a:r>
              <a:rPr lang="en-US" sz="2400" b="1" i="0" baseline="0" dirty="0" smtClean="0">
                <a:effectLst/>
              </a:rPr>
              <a:t>Gr4 Class </a:t>
            </a:r>
            <a:r>
              <a:rPr lang="en-US" sz="2400" b="1" i="0" baseline="0" dirty="0">
                <a:effectLst/>
              </a:rPr>
              <a:t>Size Increases from 2011 to 2016</a:t>
            </a:r>
          </a:p>
          <a:p>
            <a:pPr>
              <a:defRPr sz="1400"/>
            </a:pPr>
            <a:r>
              <a:rPr lang="en-US" sz="1400" b="1" i="0" baseline="0" dirty="0">
                <a:effectLst/>
              </a:rPr>
              <a:t> </a:t>
            </a:r>
            <a:r>
              <a:rPr lang="en-US" sz="1400" b="0" i="0" baseline="0" dirty="0">
                <a:effectLst/>
              </a:rPr>
              <a:t>Percentiles of the Class-size Distribution for all primary schools (Gr4) (PIRLS Literacy 2016) (i.e. 10% of learners were in classes of 67 learners or more in 2016 compared to 59 in 2011 (i.e. at the 90th</a:t>
            </a:r>
            <a:endParaRPr lang="en-US" sz="14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Sheet1!$B$73</c:f>
              <c:strCache>
                <c:ptCount val="1"/>
                <c:pt idx="0">
                  <c:v>All SA schools in prePIRLS 2011</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Sheet1!$C$72:$G$72</c:f>
              <c:strCache>
                <c:ptCount val="5"/>
                <c:pt idx="0">
                  <c:v>p10</c:v>
                </c:pt>
                <c:pt idx="1">
                  <c:v>p25</c:v>
                </c:pt>
                <c:pt idx="2">
                  <c:v>p50</c:v>
                </c:pt>
                <c:pt idx="3">
                  <c:v>p75</c:v>
                </c:pt>
                <c:pt idx="4">
                  <c:v>p90</c:v>
                </c:pt>
              </c:strCache>
            </c:strRef>
          </c:cat>
          <c:val>
            <c:numRef>
              <c:f>Sheet1!$C$73:$G$73</c:f>
              <c:numCache>
                <c:formatCode>General</c:formatCode>
                <c:ptCount val="5"/>
                <c:pt idx="0">
                  <c:v>25.0</c:v>
                </c:pt>
                <c:pt idx="1">
                  <c:v>33.0</c:v>
                </c:pt>
                <c:pt idx="2">
                  <c:v>38.0</c:v>
                </c:pt>
                <c:pt idx="3">
                  <c:v>46.0</c:v>
                </c:pt>
                <c:pt idx="4">
                  <c:v>59.0</c:v>
                </c:pt>
              </c:numCache>
            </c:numRef>
          </c:val>
        </c:ser>
        <c:ser>
          <c:idx val="1"/>
          <c:order val="1"/>
          <c:tx>
            <c:strRef>
              <c:f>Sheet1!$B$74</c:f>
              <c:strCache>
                <c:ptCount val="1"/>
                <c:pt idx="0">
                  <c:v>Class size increase (2011 to 2016)</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Sheet1!$C$72:$G$72</c:f>
              <c:strCache>
                <c:ptCount val="5"/>
                <c:pt idx="0">
                  <c:v>p10</c:v>
                </c:pt>
                <c:pt idx="1">
                  <c:v>p25</c:v>
                </c:pt>
                <c:pt idx="2">
                  <c:v>p50</c:v>
                </c:pt>
                <c:pt idx="3">
                  <c:v>p75</c:v>
                </c:pt>
                <c:pt idx="4">
                  <c:v>p90</c:v>
                </c:pt>
              </c:strCache>
            </c:strRef>
          </c:cat>
          <c:val>
            <c:numRef>
              <c:f>Sheet1!$C$74:$G$74</c:f>
              <c:numCache>
                <c:formatCode>General</c:formatCode>
                <c:ptCount val="5"/>
                <c:pt idx="0">
                  <c:v>3.0</c:v>
                </c:pt>
                <c:pt idx="1">
                  <c:v>2.0</c:v>
                </c:pt>
                <c:pt idx="2">
                  <c:v>5.0</c:v>
                </c:pt>
                <c:pt idx="3">
                  <c:v>8.0</c:v>
                </c:pt>
                <c:pt idx="4">
                  <c:v>8.0</c:v>
                </c:pt>
              </c:numCache>
            </c:numRef>
          </c:val>
        </c:ser>
        <c:dLbls>
          <c:showLegendKey val="0"/>
          <c:showVal val="0"/>
          <c:showCatName val="0"/>
          <c:showSerName val="0"/>
          <c:showPercent val="0"/>
          <c:showBubbleSize val="0"/>
        </c:dLbls>
        <c:gapWidth val="150"/>
        <c:overlap val="100"/>
        <c:axId val="925430944"/>
        <c:axId val="790454176"/>
      </c:barChart>
      <c:scatterChart>
        <c:scatterStyle val="lineMarker"/>
        <c:varyColors val="0"/>
        <c:ser>
          <c:idx val="2"/>
          <c:order val="2"/>
          <c:tx>
            <c:strRef>
              <c:f>Sheet1!$B$75</c:f>
              <c:strCache>
                <c:ptCount val="1"/>
              </c:strCache>
            </c:strRef>
          </c:tx>
          <c:spPr>
            <a:ln w="25400" cap="rnd">
              <a:noFill/>
              <a:round/>
            </a:ln>
            <a:effectLst/>
          </c:spPr>
          <c:marker>
            <c:symbol val="none"/>
          </c:marker>
          <c:dLbls>
            <c:dLbl>
              <c:idx val="4"/>
              <c:layout>
                <c:manualLayout>
                  <c:x val="-0.0435144997119262"/>
                  <c:y val="-0.051779168474557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Sheet1!$C$72:$G$72</c:f>
              <c:strCache>
                <c:ptCount val="5"/>
                <c:pt idx="0">
                  <c:v>p10</c:v>
                </c:pt>
                <c:pt idx="1">
                  <c:v>p25</c:v>
                </c:pt>
                <c:pt idx="2">
                  <c:v>p50</c:v>
                </c:pt>
                <c:pt idx="3">
                  <c:v>p75</c:v>
                </c:pt>
                <c:pt idx="4">
                  <c:v>p90</c:v>
                </c:pt>
              </c:strCache>
            </c:strRef>
          </c:xVal>
          <c:yVal>
            <c:numRef>
              <c:f>Sheet1!$C$75:$G$75</c:f>
              <c:numCache>
                <c:formatCode>General</c:formatCode>
                <c:ptCount val="5"/>
                <c:pt idx="0">
                  <c:v>28.0</c:v>
                </c:pt>
                <c:pt idx="1">
                  <c:v>35.0</c:v>
                </c:pt>
                <c:pt idx="2">
                  <c:v>43.0</c:v>
                </c:pt>
                <c:pt idx="3">
                  <c:v>54.0</c:v>
                </c:pt>
                <c:pt idx="4">
                  <c:v>67.0</c:v>
                </c:pt>
              </c:numCache>
            </c:numRef>
          </c:yVal>
          <c:smooth val="0"/>
        </c:ser>
        <c:dLbls>
          <c:showLegendKey val="0"/>
          <c:showVal val="0"/>
          <c:showCatName val="0"/>
          <c:showSerName val="0"/>
          <c:showPercent val="0"/>
          <c:showBubbleSize val="0"/>
        </c:dLbls>
        <c:axId val="470645920"/>
        <c:axId val="923505264"/>
      </c:scatterChart>
      <c:catAx>
        <c:axId val="92543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90454176"/>
        <c:crosses val="autoZero"/>
        <c:auto val="1"/>
        <c:lblAlgn val="ctr"/>
        <c:lblOffset val="100"/>
        <c:noMultiLvlLbl val="0"/>
      </c:catAx>
      <c:valAx>
        <c:axId val="790454176"/>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5430944"/>
        <c:crosses val="autoZero"/>
        <c:crossBetween val="between"/>
      </c:valAx>
      <c:valAx>
        <c:axId val="92350526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0645920"/>
        <c:crosses val="max"/>
        <c:crossBetween val="midCat"/>
      </c:valAx>
      <c:valAx>
        <c:axId val="470645920"/>
        <c:scaling>
          <c:orientation val="minMax"/>
        </c:scaling>
        <c:delete val="1"/>
        <c:axPos val="b"/>
        <c:numFmt formatCode="General" sourceLinked="1"/>
        <c:majorTickMark val="out"/>
        <c:minorTickMark val="none"/>
        <c:tickLblPos val="nextTo"/>
        <c:crossAx val="923505264"/>
        <c:crosses val="autoZero"/>
        <c:crossBetween val="midCat"/>
      </c:valAx>
      <c:spPr>
        <a:solidFill>
          <a:sysClr val="window" lastClr="FFFFFF">
            <a:lumMod val="95000"/>
          </a:sysClr>
        </a:solid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1000"/>
              <a:t>Learners by province (public &amp;</a:t>
            </a:r>
            <a:r>
              <a:rPr lang="en-US" sz="1000" baseline="0"/>
              <a:t> independent) in 2016</a:t>
            </a:r>
          </a:p>
          <a:p>
            <a:pPr>
              <a:defRPr sz="1000"/>
            </a:pPr>
            <a:r>
              <a:rPr lang="en-US" sz="1000" baseline="0"/>
              <a:t>(School Realities 2016)</a:t>
            </a:r>
            <a:endParaRPr lang="en-US" sz="1000"/>
          </a:p>
        </c:rich>
      </c:tx>
      <c:layout/>
      <c:overlay val="0"/>
      <c:spPr>
        <a:solidFill>
          <a:schemeClr val="bg1">
            <a:lumMod val="85000"/>
          </a:schemeClr>
        </a:solid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cat>
            <c:strRef>
              <c:f>Sheet2!$A$2:$A$10</c:f>
              <c:strCache>
                <c:ptCount val="9"/>
                <c:pt idx="0">
                  <c:v>Northern Cape</c:v>
                </c:pt>
                <c:pt idx="1">
                  <c:v>Free State</c:v>
                </c:pt>
                <c:pt idx="2">
                  <c:v>North West</c:v>
                </c:pt>
                <c:pt idx="3">
                  <c:v>Mpumalanga</c:v>
                </c:pt>
                <c:pt idx="4">
                  <c:v>Western Cape</c:v>
                </c:pt>
                <c:pt idx="5">
                  <c:v>Limpopo</c:v>
                </c:pt>
                <c:pt idx="6">
                  <c:v>Eastern Cape</c:v>
                </c:pt>
                <c:pt idx="7">
                  <c:v>Gauteng</c:v>
                </c:pt>
                <c:pt idx="8">
                  <c:v>KwaZulu-Natal</c:v>
                </c:pt>
              </c:strCache>
            </c:strRef>
          </c:cat>
          <c:val>
            <c:numRef>
              <c:f>Sheet2!$B$2:$B$10</c:f>
              <c:numCache>
                <c:formatCode>General</c:formatCode>
                <c:ptCount val="9"/>
                <c:pt idx="0">
                  <c:v>291515.0</c:v>
                </c:pt>
                <c:pt idx="1">
                  <c:v>688349.0</c:v>
                </c:pt>
                <c:pt idx="2">
                  <c:v>830547.0</c:v>
                </c:pt>
                <c:pt idx="3">
                  <c:v>1.074352E6</c:v>
                </c:pt>
                <c:pt idx="4">
                  <c:v>1.116572E6</c:v>
                </c:pt>
                <c:pt idx="5">
                  <c:v>1.765555E6</c:v>
                </c:pt>
                <c:pt idx="6">
                  <c:v>1.961547E6</c:v>
                </c:pt>
                <c:pt idx="7">
                  <c:v>2.326584E6</c:v>
                </c:pt>
                <c:pt idx="8">
                  <c:v>2.877544E6</c:v>
                </c:pt>
              </c:numCache>
            </c:numRef>
          </c:val>
        </c:ser>
        <c:dLbls>
          <c:showLegendKey val="0"/>
          <c:showVal val="0"/>
          <c:showCatName val="0"/>
          <c:showSerName val="0"/>
          <c:showPercent val="0"/>
          <c:showBubbleSize val="0"/>
        </c:dLbls>
        <c:gapWidth val="219"/>
        <c:overlap val="-27"/>
        <c:axId val="1151231696"/>
        <c:axId val="1071606800"/>
      </c:barChart>
      <c:catAx>
        <c:axId val="115123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71606800"/>
        <c:crosses val="autoZero"/>
        <c:auto val="1"/>
        <c:lblAlgn val="ctr"/>
        <c:lblOffset val="100"/>
        <c:noMultiLvlLbl val="0"/>
      </c:catAx>
      <c:valAx>
        <c:axId val="107160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1231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dPt>
          <c:dPt>
            <c:idx val="6"/>
            <c:bubble3D val="0"/>
            <c:spPr>
              <a:solidFill>
                <a:schemeClr val="accent2">
                  <a:lumMod val="75000"/>
                </a:schemeClr>
              </a:solidFill>
              <a:ln>
                <a:noFill/>
              </a:ln>
              <a:effectLst/>
              <a:scene3d>
                <a:camera prst="orthographicFront"/>
                <a:lightRig rig="brightRoom" dir="t"/>
              </a:scene3d>
              <a:sp3d prstMaterial="flat">
                <a:bevelT w="50800" h="101600" prst="angle"/>
                <a:contourClr>
                  <a:srgbClr val="000000"/>
                </a:contourClr>
              </a:sp3d>
            </c:spPr>
          </c:dPt>
          <c:dPt>
            <c:idx val="7"/>
            <c:bubble3D val="0"/>
            <c:spPr>
              <a:solidFill>
                <a:srgbClr val="FFC000"/>
              </a:solidFill>
              <a:ln>
                <a:noFill/>
              </a:ln>
              <a:effectLst/>
              <a:scene3d>
                <a:camera prst="orthographicFront"/>
                <a:lightRig rig="brightRoom" dir="t"/>
              </a:scene3d>
              <a:sp3d prstMaterial="flat">
                <a:bevelT w="50800" h="101600" prst="angle"/>
                <a:contourClr>
                  <a:srgbClr val="000000"/>
                </a:contourClr>
              </a:sp3d>
            </c:spPr>
          </c:dPt>
          <c:dPt>
            <c:idx val="8"/>
            <c:bubble3D val="0"/>
            <c:spPr>
              <a:solidFill>
                <a:srgbClr val="FF0000"/>
              </a:solidFill>
              <a:ln>
                <a:noFill/>
              </a:ln>
              <a:effectLst/>
              <a:scene3d>
                <a:camera prst="orthographicFront"/>
                <a:lightRig rig="brightRoom" dir="t"/>
              </a:scene3d>
              <a:sp3d prstMaterial="flat">
                <a:bevelT w="50800" h="101600" prst="angle"/>
                <a:contourClr>
                  <a:srgbClr val="000000"/>
                </a:contourClr>
              </a:sp3d>
            </c:spPr>
          </c:dPt>
          <c:dLbls>
            <c:dLbl>
              <c:idx val="1"/>
              <c:layout>
                <c:manualLayout>
                  <c:x val="0.0778312438123603"/>
                  <c:y val="0.0119444479713484"/>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0459911895254856"/>
                  <c:y val="0.0537500158710677"/>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0176889190482637"/>
                  <c:y val="0.041805567899719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Sheet2!$A$2:$A$10</c:f>
              <c:strCache>
                <c:ptCount val="9"/>
                <c:pt idx="0">
                  <c:v>Northern Cape</c:v>
                </c:pt>
                <c:pt idx="1">
                  <c:v>Free State</c:v>
                </c:pt>
                <c:pt idx="2">
                  <c:v>North West</c:v>
                </c:pt>
                <c:pt idx="3">
                  <c:v>Mpumalanga</c:v>
                </c:pt>
                <c:pt idx="4">
                  <c:v>Western Cape</c:v>
                </c:pt>
                <c:pt idx="5">
                  <c:v>Limpopo</c:v>
                </c:pt>
                <c:pt idx="6">
                  <c:v>Eastern Cape</c:v>
                </c:pt>
                <c:pt idx="7">
                  <c:v>Gauteng</c:v>
                </c:pt>
                <c:pt idx="8">
                  <c:v>KwaZulu-Natal</c:v>
                </c:pt>
              </c:strCache>
            </c:strRef>
          </c:cat>
          <c:val>
            <c:numRef>
              <c:f>Sheet2!$B$2:$B$10</c:f>
              <c:numCache>
                <c:formatCode>General</c:formatCode>
                <c:ptCount val="9"/>
                <c:pt idx="0">
                  <c:v>291515.0</c:v>
                </c:pt>
                <c:pt idx="1">
                  <c:v>688349.0</c:v>
                </c:pt>
                <c:pt idx="2">
                  <c:v>830547.0</c:v>
                </c:pt>
                <c:pt idx="3">
                  <c:v>1.074352E6</c:v>
                </c:pt>
                <c:pt idx="4">
                  <c:v>1.116572E6</c:v>
                </c:pt>
                <c:pt idx="5">
                  <c:v>1.765555E6</c:v>
                </c:pt>
                <c:pt idx="6">
                  <c:v>1.961547E6</c:v>
                </c:pt>
                <c:pt idx="7">
                  <c:v>2.326584E6</c:v>
                </c:pt>
                <c:pt idx="8">
                  <c:v>2.877544E6</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'LOLT by grade'!$A$38</c:f>
              <c:strCache>
                <c:ptCount val="1"/>
                <c:pt idx="0">
                  <c:v>isiNdebele</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grade'!$B$38:$H$38</c:f>
              <c:numCache>
                <c:formatCode>0%</c:formatCode>
                <c:ptCount val="7"/>
                <c:pt idx="0">
                  <c:v>0.00792781415744171</c:v>
                </c:pt>
                <c:pt idx="1">
                  <c:v>0.0069886877882854</c:v>
                </c:pt>
                <c:pt idx="2">
                  <c:v>0.00718288279791658</c:v>
                </c:pt>
                <c:pt idx="3">
                  <c:v>7.79860722651681E-5</c:v>
                </c:pt>
                <c:pt idx="4">
                  <c:v>8.12514733098944E-5</c:v>
                </c:pt>
                <c:pt idx="5">
                  <c:v>8.78360232694792E-5</c:v>
                </c:pt>
                <c:pt idx="6">
                  <c:v>6.05039692524591E-5</c:v>
                </c:pt>
              </c:numCache>
            </c:numRef>
          </c:val>
          <c:extLst xmlns:c16r2="http://schemas.microsoft.com/office/drawing/2015/06/chart">
            <c:ext xmlns:c16="http://schemas.microsoft.com/office/drawing/2014/chart" uri="{C3380CC4-5D6E-409C-BE32-E72D297353CC}">
              <c16:uniqueId val="{00000000-1A9D-4D4D-B672-7387CCF3267F}"/>
            </c:ext>
          </c:extLst>
        </c:ser>
        <c:ser>
          <c:idx val="1"/>
          <c:order val="1"/>
          <c:tx>
            <c:strRef>
              <c:f>'LOLT by grade'!$A$39</c:f>
              <c:strCache>
                <c:ptCount val="1"/>
                <c:pt idx="0">
                  <c:v>Venda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grade'!$B$39:$H$39</c:f>
              <c:numCache>
                <c:formatCode>0%</c:formatCode>
                <c:ptCount val="7"/>
                <c:pt idx="0">
                  <c:v>0.0205580041600824</c:v>
                </c:pt>
                <c:pt idx="1">
                  <c:v>0.0185213144481593</c:v>
                </c:pt>
                <c:pt idx="2">
                  <c:v>0.0182388101665418</c:v>
                </c:pt>
                <c:pt idx="3">
                  <c:v>0.000183893083983297</c:v>
                </c:pt>
                <c:pt idx="4">
                  <c:v>0.00010933840235529</c:v>
                </c:pt>
                <c:pt idx="5">
                  <c:v>0.000143364543727195</c:v>
                </c:pt>
                <c:pt idx="6">
                  <c:v>4.80190232162374E-6</c:v>
                </c:pt>
              </c:numCache>
            </c:numRef>
          </c:val>
          <c:extLst xmlns:c16r2="http://schemas.microsoft.com/office/drawing/2015/06/chart">
            <c:ext xmlns:c16="http://schemas.microsoft.com/office/drawing/2014/chart" uri="{C3380CC4-5D6E-409C-BE32-E72D297353CC}">
              <c16:uniqueId val="{00000001-1A9D-4D4D-B672-7387CCF3267F}"/>
            </c:ext>
          </c:extLst>
        </c:ser>
        <c:ser>
          <c:idx val="2"/>
          <c:order val="2"/>
          <c:tx>
            <c:strRef>
              <c:f>'LOLT by grade'!$A$40</c:f>
              <c:strCache>
                <c:ptCount val="1"/>
                <c:pt idx="0">
                  <c:v>siSwati</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grade'!$B$40:$H$40</c:f>
              <c:numCache>
                <c:formatCode>0%</c:formatCode>
                <c:ptCount val="7"/>
                <c:pt idx="0">
                  <c:v>0.0267947956486571</c:v>
                </c:pt>
                <c:pt idx="1">
                  <c:v>0.0223709058731299</c:v>
                </c:pt>
                <c:pt idx="2">
                  <c:v>0.0225629536569264</c:v>
                </c:pt>
                <c:pt idx="3">
                  <c:v>1.82930292967679E-5</c:v>
                </c:pt>
                <c:pt idx="4">
                  <c:v>2.60807198278673E-5</c:v>
                </c:pt>
                <c:pt idx="5">
                  <c:v>2.01921892573515E-5</c:v>
                </c:pt>
                <c:pt idx="6">
                  <c:v>1.24849460362217E-5</c:v>
                </c:pt>
              </c:numCache>
            </c:numRef>
          </c:val>
          <c:extLst xmlns:c16r2="http://schemas.microsoft.com/office/drawing/2015/06/chart">
            <c:ext xmlns:c16="http://schemas.microsoft.com/office/drawing/2014/chart" uri="{C3380CC4-5D6E-409C-BE32-E72D297353CC}">
              <c16:uniqueId val="{00000002-1A9D-4D4D-B672-7387CCF3267F}"/>
            </c:ext>
          </c:extLst>
        </c:ser>
        <c:ser>
          <c:idx val="3"/>
          <c:order val="3"/>
          <c:tx>
            <c:strRef>
              <c:f>'LOLT by grade'!$A$41</c:f>
              <c:strCache>
                <c:ptCount val="1"/>
                <c:pt idx="0">
                  <c:v>Xitsonga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grade'!$B$41:$H$41</c:f>
              <c:numCache>
                <c:formatCode>0%</c:formatCode>
                <c:ptCount val="7"/>
                <c:pt idx="0">
                  <c:v>0.0326275743321085</c:v>
                </c:pt>
                <c:pt idx="1">
                  <c:v>0.0291674370424674</c:v>
                </c:pt>
                <c:pt idx="2">
                  <c:v>0.0279547868980232</c:v>
                </c:pt>
                <c:pt idx="3">
                  <c:v>0.000396669898435176</c:v>
                </c:pt>
                <c:pt idx="4">
                  <c:v>0.000340052462371038</c:v>
                </c:pt>
                <c:pt idx="5">
                  <c:v>0.000239277442699615</c:v>
                </c:pt>
                <c:pt idx="6">
                  <c:v>3.0732174858392E-5</c:v>
                </c:pt>
              </c:numCache>
            </c:numRef>
          </c:val>
          <c:extLst xmlns:c16r2="http://schemas.microsoft.com/office/drawing/2015/06/chart">
            <c:ext xmlns:c16="http://schemas.microsoft.com/office/drawing/2014/chart" uri="{C3380CC4-5D6E-409C-BE32-E72D297353CC}">
              <c16:uniqueId val="{00000003-1A9D-4D4D-B672-7387CCF3267F}"/>
            </c:ext>
          </c:extLst>
        </c:ser>
        <c:ser>
          <c:idx val="4"/>
          <c:order val="4"/>
          <c:tx>
            <c:strRef>
              <c:f>'LOLT by grade'!$A$42</c:f>
              <c:strCache>
                <c:ptCount val="1"/>
                <c:pt idx="0">
                  <c:v>Sesotho</c:v>
                </c:pt>
              </c:strCache>
            </c:strRef>
          </c:tx>
          <c:invertIfNegative val="0"/>
          <c:dLbls>
            <c:dLbl>
              <c:idx val="3"/>
              <c:delete val="1"/>
              <c:extLst xmlns:c16r2="http://schemas.microsoft.com/office/drawing/2015/06/chart">
                <c:ext xmlns:c16="http://schemas.microsoft.com/office/drawing/2014/chart" uri="{C3380CC4-5D6E-409C-BE32-E72D297353CC}">
                  <c16:uniqueId val="{00000004-1A9D-4D4D-B672-7387CCF3267F}"/>
                </c:ext>
                <c:ext xmlns:c15="http://schemas.microsoft.com/office/drawing/2012/chart" uri="{CE6537A1-D6FC-4f65-9D91-7224C49458BB}"/>
              </c:extLst>
            </c:dLbl>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grade'!$B$42:$H$42</c:f>
              <c:numCache>
                <c:formatCode>0%</c:formatCode>
                <c:ptCount val="7"/>
                <c:pt idx="0">
                  <c:v>0.0551739879062724</c:v>
                </c:pt>
                <c:pt idx="1">
                  <c:v>0.0513373051083787</c:v>
                </c:pt>
                <c:pt idx="2">
                  <c:v>0.0519929318938504</c:v>
                </c:pt>
                <c:pt idx="3">
                  <c:v>0.00171665638084932</c:v>
                </c:pt>
                <c:pt idx="4">
                  <c:v>0.00129199873608819</c:v>
                </c:pt>
                <c:pt idx="5">
                  <c:v>0.000969225084352872</c:v>
                </c:pt>
                <c:pt idx="6">
                  <c:v>0.000126770221290867</c:v>
                </c:pt>
              </c:numCache>
            </c:numRef>
          </c:val>
          <c:extLst xmlns:c16r2="http://schemas.microsoft.com/office/drawing/2015/06/chart">
            <c:ext xmlns:c16="http://schemas.microsoft.com/office/drawing/2014/chart" uri="{C3380CC4-5D6E-409C-BE32-E72D297353CC}">
              <c16:uniqueId val="{00000005-1A9D-4D4D-B672-7387CCF3267F}"/>
            </c:ext>
          </c:extLst>
        </c:ser>
        <c:ser>
          <c:idx val="5"/>
          <c:order val="5"/>
          <c:tx>
            <c:strRef>
              <c:f>'LOLT by grade'!$A$43</c:f>
              <c:strCache>
                <c:ptCount val="1"/>
                <c:pt idx="0">
                  <c:v>Setswana</c:v>
                </c:pt>
              </c:strCache>
            </c:strRef>
          </c:tx>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grade'!$B$43:$H$43</c:f>
              <c:numCache>
                <c:formatCode>0%</c:formatCode>
                <c:ptCount val="7"/>
                <c:pt idx="0">
                  <c:v>0.0825227392567997</c:v>
                </c:pt>
                <c:pt idx="1">
                  <c:v>0.0758929832960997</c:v>
                </c:pt>
                <c:pt idx="2">
                  <c:v>0.0769128106754739</c:v>
                </c:pt>
                <c:pt idx="3">
                  <c:v>0.00222597282811196</c:v>
                </c:pt>
                <c:pt idx="4">
                  <c:v>0.00117764481068908</c:v>
                </c:pt>
                <c:pt idx="5">
                  <c:v>0.00136196316540836</c:v>
                </c:pt>
                <c:pt idx="6">
                  <c:v>0.000122928699433568</c:v>
                </c:pt>
              </c:numCache>
            </c:numRef>
          </c:val>
          <c:extLst xmlns:c16r2="http://schemas.microsoft.com/office/drawing/2015/06/chart">
            <c:ext xmlns:c16="http://schemas.microsoft.com/office/drawing/2014/chart" uri="{C3380CC4-5D6E-409C-BE32-E72D297353CC}">
              <c16:uniqueId val="{00000006-1A9D-4D4D-B672-7387CCF3267F}"/>
            </c:ext>
          </c:extLst>
        </c:ser>
        <c:ser>
          <c:idx val="6"/>
          <c:order val="6"/>
          <c:tx>
            <c:strRef>
              <c:f>'LOLT by grade'!$A$44</c:f>
              <c:strCache>
                <c:ptCount val="1"/>
                <c:pt idx="0">
                  <c:v>Afrikaans</c:v>
                </c:pt>
              </c:strCache>
            </c:strRef>
          </c:tx>
          <c:spPr>
            <a:solidFill>
              <a:srgbClr val="00B050"/>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grade'!$B$44:$H$44</c:f>
              <c:numCache>
                <c:formatCode>0%</c:formatCode>
                <c:ptCount val="7"/>
                <c:pt idx="0">
                  <c:v>0.0885729351405341</c:v>
                </c:pt>
                <c:pt idx="1">
                  <c:v>0.0807744073219746</c:v>
                </c:pt>
                <c:pt idx="2">
                  <c:v>0.0837833942213072</c:v>
                </c:pt>
                <c:pt idx="3">
                  <c:v>0.0891024573315092</c:v>
                </c:pt>
                <c:pt idx="4">
                  <c:v>0.0881237429845372</c:v>
                </c:pt>
                <c:pt idx="5">
                  <c:v>0.0882277517410715</c:v>
                </c:pt>
                <c:pt idx="6">
                  <c:v>0.0837134839337952</c:v>
                </c:pt>
              </c:numCache>
            </c:numRef>
          </c:val>
          <c:extLst xmlns:c16r2="http://schemas.microsoft.com/office/drawing/2015/06/chart">
            <c:ext xmlns:c16="http://schemas.microsoft.com/office/drawing/2014/chart" uri="{C3380CC4-5D6E-409C-BE32-E72D297353CC}">
              <c16:uniqueId val="{00000007-1A9D-4D4D-B672-7387CCF3267F}"/>
            </c:ext>
          </c:extLst>
        </c:ser>
        <c:ser>
          <c:idx val="7"/>
          <c:order val="7"/>
          <c:tx>
            <c:strRef>
              <c:f>'LOLT by grade'!$A$45</c:f>
              <c:strCache>
                <c:ptCount val="1"/>
                <c:pt idx="0">
                  <c:v>Sepedi</c:v>
                </c:pt>
              </c:strCache>
            </c:strRef>
          </c:tx>
          <c:spPr>
            <a:solidFill>
              <a:schemeClr val="accent6">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grade'!$B$45:$H$45</c:f>
              <c:numCache>
                <c:formatCode>0%</c:formatCode>
                <c:ptCount val="7"/>
                <c:pt idx="0">
                  <c:v>0.0915459695765864</c:v>
                </c:pt>
                <c:pt idx="1">
                  <c:v>0.080826887070847</c:v>
                </c:pt>
                <c:pt idx="2">
                  <c:v>0.081412233233267</c:v>
                </c:pt>
                <c:pt idx="3">
                  <c:v>0.00138449348046064</c:v>
                </c:pt>
                <c:pt idx="4">
                  <c:v>0.000806496105446356</c:v>
                </c:pt>
                <c:pt idx="5">
                  <c:v>0.000543169891022755</c:v>
                </c:pt>
                <c:pt idx="6">
                  <c:v>0.000117166416647619</c:v>
                </c:pt>
              </c:numCache>
            </c:numRef>
          </c:val>
          <c:extLst xmlns:c16r2="http://schemas.microsoft.com/office/drawing/2015/06/chart">
            <c:ext xmlns:c16="http://schemas.microsoft.com/office/drawing/2014/chart" uri="{C3380CC4-5D6E-409C-BE32-E72D297353CC}">
              <c16:uniqueId val="{00000008-1A9D-4D4D-B672-7387CCF3267F}"/>
            </c:ext>
          </c:extLst>
        </c:ser>
        <c:ser>
          <c:idx val="8"/>
          <c:order val="8"/>
          <c:tx>
            <c:strRef>
              <c:f>'LOLT by grade'!$A$46</c:f>
              <c:strCache>
                <c:ptCount val="1"/>
                <c:pt idx="0">
                  <c:v>isiXhosa</c:v>
                </c:pt>
              </c:strCache>
            </c:strRef>
          </c:tx>
          <c:spPr>
            <a:solidFill>
              <a:schemeClr val="accent3">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grade'!$B$46:$H$46</c:f>
              <c:numCache>
                <c:formatCode>0%</c:formatCode>
                <c:ptCount val="7"/>
                <c:pt idx="0">
                  <c:v>0.131877276737109</c:v>
                </c:pt>
                <c:pt idx="1">
                  <c:v>0.215162933472633</c:v>
                </c:pt>
                <c:pt idx="2">
                  <c:v>0.196459362838346</c:v>
                </c:pt>
                <c:pt idx="3">
                  <c:v>0.00602418338473034</c:v>
                </c:pt>
                <c:pt idx="4">
                  <c:v>0.00491621568755298</c:v>
                </c:pt>
                <c:pt idx="5">
                  <c:v>0.00349122952259608</c:v>
                </c:pt>
                <c:pt idx="6">
                  <c:v>0.00205329343272632</c:v>
                </c:pt>
              </c:numCache>
            </c:numRef>
          </c:val>
          <c:extLst xmlns:c16r2="http://schemas.microsoft.com/office/drawing/2015/06/chart">
            <c:ext xmlns:c16="http://schemas.microsoft.com/office/drawing/2014/chart" uri="{C3380CC4-5D6E-409C-BE32-E72D297353CC}">
              <c16:uniqueId val="{00000009-1A9D-4D4D-B672-7387CCF3267F}"/>
            </c:ext>
          </c:extLst>
        </c:ser>
        <c:ser>
          <c:idx val="9"/>
          <c:order val="9"/>
          <c:tx>
            <c:strRef>
              <c:f>'LOLT by grade'!$A$47</c:f>
              <c:strCache>
                <c:ptCount val="1"/>
                <c:pt idx="0">
                  <c:v>isiZulu</c:v>
                </c:pt>
              </c:strCache>
            </c:strRef>
          </c:tx>
          <c:spPr>
            <a:solidFill>
              <a:srgbClr val="92D050"/>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grade'!$B$47:$H$47</c:f>
              <c:numCache>
                <c:formatCode>0%</c:formatCode>
                <c:ptCount val="7"/>
                <c:pt idx="0">
                  <c:v>0.227992339584008</c:v>
                </c:pt>
                <c:pt idx="1">
                  <c:v>0.191463078881907</c:v>
                </c:pt>
                <c:pt idx="2">
                  <c:v>0.193874663900164</c:v>
                </c:pt>
                <c:pt idx="3">
                  <c:v>0.00357195466794783</c:v>
                </c:pt>
                <c:pt idx="4">
                  <c:v>0.00242450383938289</c:v>
                </c:pt>
                <c:pt idx="5">
                  <c:v>0.00204647838123257</c:v>
                </c:pt>
                <c:pt idx="6">
                  <c:v>0.000271787671403903</c:v>
                </c:pt>
              </c:numCache>
            </c:numRef>
          </c:val>
          <c:extLst xmlns:c16r2="http://schemas.microsoft.com/office/drawing/2015/06/chart">
            <c:ext xmlns:c16="http://schemas.microsoft.com/office/drawing/2014/chart" uri="{C3380CC4-5D6E-409C-BE32-E72D297353CC}">
              <c16:uniqueId val="{0000000A-1A9D-4D4D-B672-7387CCF3267F}"/>
            </c:ext>
          </c:extLst>
        </c:ser>
        <c:ser>
          <c:idx val="10"/>
          <c:order val="10"/>
          <c:tx>
            <c:strRef>
              <c:f>'LOLT by grade'!$A$48</c:f>
              <c:strCache>
                <c:ptCount val="1"/>
                <c:pt idx="0">
                  <c:v>English</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800" b="1"/>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grade'!$B$48:$H$48</c:f>
              <c:numCache>
                <c:formatCode>0%</c:formatCode>
                <c:ptCount val="7"/>
                <c:pt idx="0">
                  <c:v>0.2344065635004</c:v>
                </c:pt>
                <c:pt idx="1">
                  <c:v>0.227494059696118</c:v>
                </c:pt>
                <c:pt idx="2">
                  <c:v>0.239625169718183</c:v>
                </c:pt>
                <c:pt idx="3">
                  <c:v>0.89529743984241</c:v>
                </c:pt>
                <c:pt idx="4">
                  <c:v>0.900702674778439</c:v>
                </c:pt>
                <c:pt idx="5">
                  <c:v>0.902869512015362</c:v>
                </c:pt>
                <c:pt idx="6">
                  <c:v>0.913486046632233</c:v>
                </c:pt>
              </c:numCache>
            </c:numRef>
          </c:val>
          <c:extLst xmlns:c16r2="http://schemas.microsoft.com/office/drawing/2015/06/chart">
            <c:ext xmlns:c16="http://schemas.microsoft.com/office/drawing/2014/chart" uri="{C3380CC4-5D6E-409C-BE32-E72D297353CC}">
              <c16:uniqueId val="{0000000B-1A9D-4D4D-B672-7387CCF3267F}"/>
            </c:ext>
          </c:extLst>
        </c:ser>
        <c:dLbls>
          <c:showLegendKey val="0"/>
          <c:showVal val="0"/>
          <c:showCatName val="0"/>
          <c:showSerName val="0"/>
          <c:showPercent val="0"/>
          <c:showBubbleSize val="0"/>
        </c:dLbls>
        <c:gapWidth val="150"/>
        <c:overlap val="100"/>
        <c:axId val="1094555328"/>
        <c:axId val="1094556688"/>
      </c:barChart>
      <c:catAx>
        <c:axId val="1094555328"/>
        <c:scaling>
          <c:orientation val="minMax"/>
        </c:scaling>
        <c:delete val="0"/>
        <c:axPos val="b"/>
        <c:numFmt formatCode="General" sourceLinked="0"/>
        <c:majorTickMark val="out"/>
        <c:minorTickMark val="none"/>
        <c:tickLblPos val="nextTo"/>
        <c:crossAx val="1094556688"/>
        <c:crosses val="autoZero"/>
        <c:auto val="1"/>
        <c:lblAlgn val="ctr"/>
        <c:lblOffset val="100"/>
        <c:noMultiLvlLbl val="0"/>
      </c:catAx>
      <c:valAx>
        <c:axId val="1094556688"/>
        <c:scaling>
          <c:orientation val="minMax"/>
        </c:scaling>
        <c:delete val="0"/>
        <c:axPos val="l"/>
        <c:majorGridlines/>
        <c:numFmt formatCode="0%" sourceLinked="1"/>
        <c:majorTickMark val="out"/>
        <c:minorTickMark val="none"/>
        <c:tickLblPos val="nextTo"/>
        <c:crossAx val="1094555328"/>
        <c:crosses val="autoZero"/>
        <c:crossBetween val="between"/>
      </c:valAx>
    </c:plotArea>
    <c:legend>
      <c:legendPos val="r"/>
      <c:layout/>
      <c:overlay val="0"/>
    </c:legend>
    <c:plotVisOnly val="1"/>
    <c:dispBlanksAs val="gap"/>
    <c:showDLblsOverMax val="0"/>
  </c:chart>
  <c:txPr>
    <a:bodyPr/>
    <a:lstStyle/>
    <a:p>
      <a:pPr>
        <a:defRPr sz="1200">
          <a:latin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r>
              <a:rPr lang="en-US"/>
              <a:t>PIRLS Literacy 2016 Benchmarks by Language</a:t>
            </a:r>
          </a:p>
          <a:p>
            <a:pPr>
              <a:defRPr/>
            </a:pPr>
            <a:r>
              <a:rPr lang="en-US" dirty="0"/>
              <a:t>(Howie et al, 2017: p75)</a:t>
            </a:r>
          </a:p>
        </c:rich>
      </c:tx>
      <c:layout/>
      <c:overlay val="0"/>
      <c:spPr>
        <a:solidFill>
          <a:schemeClr val="bg1">
            <a:lumMod val="95000"/>
          </a:schemeClr>
        </a:solid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Language!$B$1</c:f>
              <c:strCache>
                <c:ptCount val="1"/>
                <c:pt idx="0">
                  <c:v>Did Not Reach Low Benchmark</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Language!$A$2:$A$13</c:f>
              <c:strCache>
                <c:ptCount val="12"/>
                <c:pt idx="0">
                  <c:v>Sepedi</c:v>
                </c:pt>
                <c:pt idx="1">
                  <c:v>Setswana</c:v>
                </c:pt>
                <c:pt idx="2">
                  <c:v>Tshivenda</c:v>
                </c:pt>
                <c:pt idx="3">
                  <c:v>isiXhosa</c:v>
                </c:pt>
                <c:pt idx="4">
                  <c:v>Xitsonga</c:v>
                </c:pt>
                <c:pt idx="5">
                  <c:v>isiZulu</c:v>
                </c:pt>
                <c:pt idx="6">
                  <c:v>isiNdebele</c:v>
                </c:pt>
                <c:pt idx="7">
                  <c:v>siSwati</c:v>
                </c:pt>
                <c:pt idx="8">
                  <c:v>Sesotho</c:v>
                </c:pt>
                <c:pt idx="9">
                  <c:v>English</c:v>
                </c:pt>
                <c:pt idx="10">
                  <c:v>Afrikaans</c:v>
                </c:pt>
                <c:pt idx="11">
                  <c:v>South Africa</c:v>
                </c:pt>
              </c:strCache>
            </c:strRef>
          </c:cat>
          <c:val>
            <c:numRef>
              <c:f>Language!$B$2:$B$13</c:f>
              <c:numCache>
                <c:formatCode>0%</c:formatCode>
                <c:ptCount val="12"/>
                <c:pt idx="0">
                  <c:v>0.933</c:v>
                </c:pt>
                <c:pt idx="1">
                  <c:v>0.898</c:v>
                </c:pt>
                <c:pt idx="2">
                  <c:v>0.894</c:v>
                </c:pt>
                <c:pt idx="3">
                  <c:v>0.882</c:v>
                </c:pt>
                <c:pt idx="4">
                  <c:v>0.878</c:v>
                </c:pt>
                <c:pt idx="5">
                  <c:v>0.869</c:v>
                </c:pt>
                <c:pt idx="6">
                  <c:v>0.865</c:v>
                </c:pt>
                <c:pt idx="7">
                  <c:v>0.836</c:v>
                </c:pt>
                <c:pt idx="8">
                  <c:v>0.824</c:v>
                </c:pt>
                <c:pt idx="9">
                  <c:v>0.569</c:v>
                </c:pt>
                <c:pt idx="10">
                  <c:v>0.559</c:v>
                </c:pt>
                <c:pt idx="11">
                  <c:v>0.779</c:v>
                </c:pt>
              </c:numCache>
            </c:numRef>
          </c:val>
        </c:ser>
        <c:ser>
          <c:idx val="1"/>
          <c:order val="1"/>
          <c:tx>
            <c:strRef>
              <c:f>Language!$C$1</c:f>
              <c:strCache>
                <c:ptCount val="1"/>
                <c:pt idx="0">
                  <c:v>Reached Low Benchmark</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Language!$A$2:$A$13</c:f>
              <c:strCache>
                <c:ptCount val="12"/>
                <c:pt idx="0">
                  <c:v>Sepedi</c:v>
                </c:pt>
                <c:pt idx="1">
                  <c:v>Setswana</c:v>
                </c:pt>
                <c:pt idx="2">
                  <c:v>Tshivenda</c:v>
                </c:pt>
                <c:pt idx="3">
                  <c:v>isiXhosa</c:v>
                </c:pt>
                <c:pt idx="4">
                  <c:v>Xitsonga</c:v>
                </c:pt>
                <c:pt idx="5">
                  <c:v>isiZulu</c:v>
                </c:pt>
                <c:pt idx="6">
                  <c:v>isiNdebele</c:v>
                </c:pt>
                <c:pt idx="7">
                  <c:v>siSwati</c:v>
                </c:pt>
                <c:pt idx="8">
                  <c:v>Sesotho</c:v>
                </c:pt>
                <c:pt idx="9">
                  <c:v>English</c:v>
                </c:pt>
                <c:pt idx="10">
                  <c:v>Afrikaans</c:v>
                </c:pt>
                <c:pt idx="11">
                  <c:v>South Africa</c:v>
                </c:pt>
              </c:strCache>
            </c:strRef>
          </c:cat>
          <c:val>
            <c:numRef>
              <c:f>Language!$C$2:$C$13</c:f>
              <c:numCache>
                <c:formatCode>0%</c:formatCode>
                <c:ptCount val="12"/>
                <c:pt idx="0">
                  <c:v>0.067</c:v>
                </c:pt>
                <c:pt idx="1">
                  <c:v>0.102</c:v>
                </c:pt>
                <c:pt idx="2">
                  <c:v>0.106</c:v>
                </c:pt>
                <c:pt idx="3">
                  <c:v>0.118</c:v>
                </c:pt>
                <c:pt idx="4">
                  <c:v>0.122</c:v>
                </c:pt>
                <c:pt idx="5">
                  <c:v>0.131</c:v>
                </c:pt>
                <c:pt idx="6">
                  <c:v>0.135</c:v>
                </c:pt>
                <c:pt idx="7">
                  <c:v>0.164</c:v>
                </c:pt>
                <c:pt idx="8">
                  <c:v>0.176</c:v>
                </c:pt>
                <c:pt idx="9">
                  <c:v>0.431</c:v>
                </c:pt>
                <c:pt idx="10">
                  <c:v>0.441</c:v>
                </c:pt>
                <c:pt idx="11">
                  <c:v>0.221</c:v>
                </c:pt>
              </c:numCache>
            </c:numRef>
          </c:val>
        </c:ser>
        <c:dLbls>
          <c:dLblPos val="ctr"/>
          <c:showLegendKey val="0"/>
          <c:showVal val="1"/>
          <c:showCatName val="0"/>
          <c:showSerName val="0"/>
          <c:showPercent val="0"/>
          <c:showBubbleSize val="0"/>
        </c:dLbls>
        <c:gapWidth val="219"/>
        <c:overlap val="100"/>
        <c:axId val="1094526752"/>
        <c:axId val="1094528528"/>
      </c:barChart>
      <c:catAx>
        <c:axId val="109452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94528528"/>
        <c:crosses val="autoZero"/>
        <c:auto val="1"/>
        <c:lblAlgn val="ctr"/>
        <c:lblOffset val="100"/>
        <c:noMultiLvlLbl val="0"/>
      </c:catAx>
      <c:valAx>
        <c:axId val="1094528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94526752"/>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dirty="0"/>
              <a:t>PIRLS Literacy</a:t>
            </a:r>
            <a:r>
              <a:rPr lang="en-US" sz="1400" b="1" baseline="0" dirty="0"/>
              <a:t> 2016 Benchmarks by Language</a:t>
            </a:r>
          </a:p>
          <a:p>
            <a:pPr>
              <a:defRPr/>
            </a:pPr>
            <a:r>
              <a:rPr lang="en-US" sz="1100" baseline="0" dirty="0"/>
              <a:t>(Howie et al, 2017: p75)</a:t>
            </a:r>
            <a:endParaRPr lang="en-US" sz="1100" dirty="0"/>
          </a:p>
        </c:rich>
      </c:tx>
      <c:layout/>
      <c:overlay val="0"/>
      <c:spPr>
        <a:solidFill>
          <a:schemeClr val="bg1">
            <a:lumMod val="95000"/>
          </a:schemeClr>
        </a:solid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Language!$B$1</c:f>
              <c:strCache>
                <c:ptCount val="1"/>
                <c:pt idx="0">
                  <c:v>Did Not Reach Low Benchmark</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Language!$A$2:$A$13</c:f>
              <c:strCache>
                <c:ptCount val="12"/>
                <c:pt idx="0">
                  <c:v>Sepedi</c:v>
                </c:pt>
                <c:pt idx="1">
                  <c:v>Setswana</c:v>
                </c:pt>
                <c:pt idx="2">
                  <c:v>Tshivenda</c:v>
                </c:pt>
                <c:pt idx="3">
                  <c:v>isiXhosa</c:v>
                </c:pt>
                <c:pt idx="4">
                  <c:v>Xitsonga</c:v>
                </c:pt>
                <c:pt idx="5">
                  <c:v>isiZulu</c:v>
                </c:pt>
                <c:pt idx="6">
                  <c:v>isiNdebele</c:v>
                </c:pt>
                <c:pt idx="7">
                  <c:v>siSwati</c:v>
                </c:pt>
                <c:pt idx="8">
                  <c:v>Sesotho</c:v>
                </c:pt>
                <c:pt idx="9">
                  <c:v>English</c:v>
                </c:pt>
                <c:pt idx="10">
                  <c:v>Afrikaans</c:v>
                </c:pt>
                <c:pt idx="11">
                  <c:v>South Africa</c:v>
                </c:pt>
              </c:strCache>
            </c:strRef>
          </c:cat>
          <c:val>
            <c:numRef>
              <c:f>Language!$B$2:$B$13</c:f>
              <c:numCache>
                <c:formatCode>0%</c:formatCode>
                <c:ptCount val="12"/>
                <c:pt idx="0">
                  <c:v>0.933</c:v>
                </c:pt>
                <c:pt idx="1">
                  <c:v>0.898</c:v>
                </c:pt>
                <c:pt idx="2">
                  <c:v>0.894</c:v>
                </c:pt>
                <c:pt idx="3">
                  <c:v>0.882</c:v>
                </c:pt>
                <c:pt idx="4">
                  <c:v>0.878</c:v>
                </c:pt>
                <c:pt idx="5">
                  <c:v>0.869</c:v>
                </c:pt>
                <c:pt idx="6">
                  <c:v>0.865</c:v>
                </c:pt>
                <c:pt idx="7">
                  <c:v>0.836</c:v>
                </c:pt>
                <c:pt idx="8">
                  <c:v>0.824</c:v>
                </c:pt>
                <c:pt idx="9">
                  <c:v>0.569</c:v>
                </c:pt>
                <c:pt idx="10">
                  <c:v>0.559</c:v>
                </c:pt>
                <c:pt idx="11">
                  <c:v>0.779</c:v>
                </c:pt>
              </c:numCache>
            </c:numRef>
          </c:val>
        </c:ser>
        <c:ser>
          <c:idx val="1"/>
          <c:order val="1"/>
          <c:tx>
            <c:strRef>
              <c:f>Language!$C$1</c:f>
              <c:strCache>
                <c:ptCount val="1"/>
                <c:pt idx="0">
                  <c:v>Reached Low Benchmark</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Language!$A$2:$A$13</c:f>
              <c:strCache>
                <c:ptCount val="12"/>
                <c:pt idx="0">
                  <c:v>Sepedi</c:v>
                </c:pt>
                <c:pt idx="1">
                  <c:v>Setswana</c:v>
                </c:pt>
                <c:pt idx="2">
                  <c:v>Tshivenda</c:v>
                </c:pt>
                <c:pt idx="3">
                  <c:v>isiXhosa</c:v>
                </c:pt>
                <c:pt idx="4">
                  <c:v>Xitsonga</c:v>
                </c:pt>
                <c:pt idx="5">
                  <c:v>isiZulu</c:v>
                </c:pt>
                <c:pt idx="6">
                  <c:v>isiNdebele</c:v>
                </c:pt>
                <c:pt idx="7">
                  <c:v>siSwati</c:v>
                </c:pt>
                <c:pt idx="8">
                  <c:v>Sesotho</c:v>
                </c:pt>
                <c:pt idx="9">
                  <c:v>English</c:v>
                </c:pt>
                <c:pt idx="10">
                  <c:v>Afrikaans</c:v>
                </c:pt>
                <c:pt idx="11">
                  <c:v>South Africa</c:v>
                </c:pt>
              </c:strCache>
            </c:strRef>
          </c:cat>
          <c:val>
            <c:numRef>
              <c:f>Language!$C$2:$C$13</c:f>
              <c:numCache>
                <c:formatCode>0%</c:formatCode>
                <c:ptCount val="12"/>
                <c:pt idx="0">
                  <c:v>0.067</c:v>
                </c:pt>
                <c:pt idx="1">
                  <c:v>0.102</c:v>
                </c:pt>
                <c:pt idx="2">
                  <c:v>0.106</c:v>
                </c:pt>
                <c:pt idx="3">
                  <c:v>0.118</c:v>
                </c:pt>
                <c:pt idx="4">
                  <c:v>0.122</c:v>
                </c:pt>
                <c:pt idx="5">
                  <c:v>0.131</c:v>
                </c:pt>
                <c:pt idx="6">
                  <c:v>0.135</c:v>
                </c:pt>
                <c:pt idx="7">
                  <c:v>0.164</c:v>
                </c:pt>
                <c:pt idx="8">
                  <c:v>0.176</c:v>
                </c:pt>
                <c:pt idx="9">
                  <c:v>0.431</c:v>
                </c:pt>
                <c:pt idx="10">
                  <c:v>0.441</c:v>
                </c:pt>
                <c:pt idx="11">
                  <c:v>0.221</c:v>
                </c:pt>
              </c:numCache>
            </c:numRef>
          </c:val>
        </c:ser>
        <c:dLbls>
          <c:dLblPos val="ctr"/>
          <c:showLegendKey val="0"/>
          <c:showVal val="1"/>
          <c:showCatName val="0"/>
          <c:showSerName val="0"/>
          <c:showPercent val="0"/>
          <c:showBubbleSize val="0"/>
        </c:dLbls>
        <c:gapWidth val="219"/>
        <c:overlap val="100"/>
        <c:axId val="1151181232"/>
        <c:axId val="1151183008"/>
      </c:barChart>
      <c:catAx>
        <c:axId val="115118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1183008"/>
        <c:crosses val="autoZero"/>
        <c:auto val="1"/>
        <c:lblAlgn val="ctr"/>
        <c:lblOffset val="100"/>
        <c:noMultiLvlLbl val="0"/>
      </c:catAx>
      <c:valAx>
        <c:axId val="1151183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1181232"/>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1" dirty="0"/>
              <a:t>PIRLS Literacy</a:t>
            </a:r>
            <a:r>
              <a:rPr lang="en-US" sz="1200" b="1" baseline="0" dirty="0"/>
              <a:t> 2016 Benchmarks by Province</a:t>
            </a:r>
          </a:p>
          <a:p>
            <a:pPr>
              <a:defRPr/>
            </a:pPr>
            <a:r>
              <a:rPr lang="en-US" sz="1050" baseline="0" dirty="0"/>
              <a:t>(Howie et al, 2017: p75)</a:t>
            </a:r>
            <a:endParaRPr lang="en-US" sz="1050" dirty="0"/>
          </a:p>
        </c:rich>
      </c:tx>
      <c:layout/>
      <c:overlay val="0"/>
      <c:spPr>
        <a:solidFill>
          <a:schemeClr val="bg1">
            <a:lumMod val="95000"/>
          </a:schemeClr>
        </a:solid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province!$B$1</c:f>
              <c:strCache>
                <c:ptCount val="1"/>
                <c:pt idx="0">
                  <c:v>Did Not Reach Low Benchmark</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province!$A$2:$A$10</c:f>
              <c:strCache>
                <c:ptCount val="9"/>
                <c:pt idx="0">
                  <c:v>Limpopo</c:v>
                </c:pt>
                <c:pt idx="1">
                  <c:v>Eastern Cape</c:v>
                </c:pt>
                <c:pt idx="2">
                  <c:v>Mpumalanga</c:v>
                </c:pt>
                <c:pt idx="3">
                  <c:v>KwaZulu Natal</c:v>
                </c:pt>
                <c:pt idx="4">
                  <c:v>Northern Cape</c:v>
                </c:pt>
                <c:pt idx="5">
                  <c:v>North West</c:v>
                </c:pt>
                <c:pt idx="6">
                  <c:v>Free State</c:v>
                </c:pt>
                <c:pt idx="7">
                  <c:v>Gauteng</c:v>
                </c:pt>
                <c:pt idx="8">
                  <c:v>Western Cape</c:v>
                </c:pt>
              </c:strCache>
            </c:strRef>
          </c:cat>
          <c:val>
            <c:numRef>
              <c:f>province!$B$2:$B$10</c:f>
              <c:numCache>
                <c:formatCode>0%</c:formatCode>
                <c:ptCount val="9"/>
                <c:pt idx="0">
                  <c:v>0.908</c:v>
                </c:pt>
                <c:pt idx="1">
                  <c:v>0.846</c:v>
                </c:pt>
                <c:pt idx="2">
                  <c:v>0.829</c:v>
                </c:pt>
                <c:pt idx="3">
                  <c:v>0.816</c:v>
                </c:pt>
                <c:pt idx="4">
                  <c:v>0.806</c:v>
                </c:pt>
                <c:pt idx="5">
                  <c:v>0.783</c:v>
                </c:pt>
                <c:pt idx="6">
                  <c:v>0.734</c:v>
                </c:pt>
                <c:pt idx="7">
                  <c:v>0.685</c:v>
                </c:pt>
                <c:pt idx="8">
                  <c:v>0.55</c:v>
                </c:pt>
              </c:numCache>
            </c:numRef>
          </c:val>
        </c:ser>
        <c:ser>
          <c:idx val="1"/>
          <c:order val="1"/>
          <c:tx>
            <c:strRef>
              <c:f>province!$C$1</c:f>
              <c:strCache>
                <c:ptCount val="1"/>
                <c:pt idx="0">
                  <c:v>Reached Low Benchmark</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province!$A$2:$A$10</c:f>
              <c:strCache>
                <c:ptCount val="9"/>
                <c:pt idx="0">
                  <c:v>Limpopo</c:v>
                </c:pt>
                <c:pt idx="1">
                  <c:v>Eastern Cape</c:v>
                </c:pt>
                <c:pt idx="2">
                  <c:v>Mpumalanga</c:v>
                </c:pt>
                <c:pt idx="3">
                  <c:v>KwaZulu Natal</c:v>
                </c:pt>
                <c:pt idx="4">
                  <c:v>Northern Cape</c:v>
                </c:pt>
                <c:pt idx="5">
                  <c:v>North West</c:v>
                </c:pt>
                <c:pt idx="6">
                  <c:v>Free State</c:v>
                </c:pt>
                <c:pt idx="7">
                  <c:v>Gauteng</c:v>
                </c:pt>
                <c:pt idx="8">
                  <c:v>Western Cape</c:v>
                </c:pt>
              </c:strCache>
            </c:strRef>
          </c:cat>
          <c:val>
            <c:numRef>
              <c:f>province!$C$2:$C$10</c:f>
              <c:numCache>
                <c:formatCode>0%</c:formatCode>
                <c:ptCount val="9"/>
                <c:pt idx="0">
                  <c:v>0.092</c:v>
                </c:pt>
                <c:pt idx="1">
                  <c:v>0.154</c:v>
                </c:pt>
                <c:pt idx="2">
                  <c:v>0.171</c:v>
                </c:pt>
                <c:pt idx="3">
                  <c:v>0.184</c:v>
                </c:pt>
                <c:pt idx="4">
                  <c:v>0.194</c:v>
                </c:pt>
                <c:pt idx="5">
                  <c:v>0.217</c:v>
                </c:pt>
                <c:pt idx="6">
                  <c:v>0.266</c:v>
                </c:pt>
                <c:pt idx="7">
                  <c:v>0.315</c:v>
                </c:pt>
                <c:pt idx="8">
                  <c:v>0.45</c:v>
                </c:pt>
              </c:numCache>
            </c:numRef>
          </c:val>
        </c:ser>
        <c:dLbls>
          <c:dLblPos val="ctr"/>
          <c:showLegendKey val="0"/>
          <c:showVal val="1"/>
          <c:showCatName val="0"/>
          <c:showSerName val="0"/>
          <c:showPercent val="0"/>
          <c:showBubbleSize val="0"/>
        </c:dLbls>
        <c:gapWidth val="219"/>
        <c:overlap val="100"/>
        <c:axId val="1094434272"/>
        <c:axId val="1094436048"/>
      </c:barChart>
      <c:catAx>
        <c:axId val="109443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4436048"/>
        <c:crosses val="autoZero"/>
        <c:auto val="1"/>
        <c:lblAlgn val="ctr"/>
        <c:lblOffset val="100"/>
        <c:noMultiLvlLbl val="0"/>
      </c:catAx>
      <c:valAx>
        <c:axId val="1094436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4434272"/>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Percentage of learners in each quintile by province</a:t>
            </a:r>
          </a:p>
          <a:p>
            <a:pPr>
              <a:defRPr/>
            </a:pPr>
            <a:r>
              <a:rPr lang="en-US" i="1" dirty="0"/>
              <a:t> (</a:t>
            </a:r>
            <a:r>
              <a:rPr lang="en-US" i="1" dirty="0" err="1"/>
              <a:t>Motala</a:t>
            </a:r>
            <a:r>
              <a:rPr lang="en-US" i="1" dirty="0"/>
              <a:t> &amp; Carel, </a:t>
            </a:r>
            <a:r>
              <a:rPr lang="en-US" i="1" dirty="0" smtClean="0"/>
              <a:t>2019 </a:t>
            </a:r>
            <a:r>
              <a:rPr lang="en-US" i="1" dirty="0"/>
              <a:t>using 2015 SNAP)</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Sheet1!$B$2</c:f>
              <c:strCache>
                <c:ptCount val="1"/>
                <c:pt idx="0">
                  <c:v>Q1</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LP</c:v>
                </c:pt>
                <c:pt idx="1">
                  <c:v>EC</c:v>
                </c:pt>
                <c:pt idx="2">
                  <c:v>NW</c:v>
                </c:pt>
                <c:pt idx="3">
                  <c:v>FS</c:v>
                </c:pt>
                <c:pt idx="4">
                  <c:v>MP</c:v>
                </c:pt>
                <c:pt idx="5">
                  <c:v>KZ</c:v>
                </c:pt>
                <c:pt idx="6">
                  <c:v>NC</c:v>
                </c:pt>
                <c:pt idx="7">
                  <c:v>GP</c:v>
                </c:pt>
                <c:pt idx="8">
                  <c:v>WC</c:v>
                </c:pt>
              </c:strCache>
            </c:strRef>
          </c:cat>
          <c:val>
            <c:numRef>
              <c:f>Sheet1!$B$3:$B$11</c:f>
              <c:numCache>
                <c:formatCode>0</c:formatCode>
                <c:ptCount val="9"/>
                <c:pt idx="0">
                  <c:v>35.0</c:v>
                </c:pt>
                <c:pt idx="1">
                  <c:v>33.3</c:v>
                </c:pt>
                <c:pt idx="2">
                  <c:v>28.0</c:v>
                </c:pt>
                <c:pt idx="3">
                  <c:v>31.4</c:v>
                </c:pt>
                <c:pt idx="4">
                  <c:v>24.5</c:v>
                </c:pt>
                <c:pt idx="5">
                  <c:v>21.3</c:v>
                </c:pt>
                <c:pt idx="6">
                  <c:v>25.8</c:v>
                </c:pt>
                <c:pt idx="7">
                  <c:v>15.6</c:v>
                </c:pt>
                <c:pt idx="8">
                  <c:v>9.4</c:v>
                </c:pt>
              </c:numCache>
            </c:numRef>
          </c:val>
        </c:ser>
        <c:ser>
          <c:idx val="1"/>
          <c:order val="1"/>
          <c:tx>
            <c:strRef>
              <c:f>Sheet1!$C$2</c:f>
              <c:strCache>
                <c:ptCount val="1"/>
                <c:pt idx="0">
                  <c:v>Q2</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LP</c:v>
                </c:pt>
                <c:pt idx="1">
                  <c:v>EC</c:v>
                </c:pt>
                <c:pt idx="2">
                  <c:v>NW</c:v>
                </c:pt>
                <c:pt idx="3">
                  <c:v>FS</c:v>
                </c:pt>
                <c:pt idx="4">
                  <c:v>MP</c:v>
                </c:pt>
                <c:pt idx="5">
                  <c:v>KZ</c:v>
                </c:pt>
                <c:pt idx="6">
                  <c:v>NC</c:v>
                </c:pt>
                <c:pt idx="7">
                  <c:v>GP</c:v>
                </c:pt>
                <c:pt idx="8">
                  <c:v>WC</c:v>
                </c:pt>
              </c:strCache>
            </c:strRef>
          </c:cat>
          <c:val>
            <c:numRef>
              <c:f>Sheet1!$C$3:$C$11</c:f>
              <c:numCache>
                <c:formatCode>0</c:formatCode>
                <c:ptCount val="9"/>
                <c:pt idx="0">
                  <c:v>39.6</c:v>
                </c:pt>
                <c:pt idx="1">
                  <c:v>19.8</c:v>
                </c:pt>
                <c:pt idx="2">
                  <c:v>20.0</c:v>
                </c:pt>
                <c:pt idx="3">
                  <c:v>24.2</c:v>
                </c:pt>
                <c:pt idx="4">
                  <c:v>26.4</c:v>
                </c:pt>
                <c:pt idx="5">
                  <c:v>24.9</c:v>
                </c:pt>
                <c:pt idx="6">
                  <c:v>18.0</c:v>
                </c:pt>
                <c:pt idx="7">
                  <c:v>14.6</c:v>
                </c:pt>
                <c:pt idx="8">
                  <c:v>13.2</c:v>
                </c:pt>
              </c:numCache>
            </c:numRef>
          </c:val>
        </c:ser>
        <c:ser>
          <c:idx val="2"/>
          <c:order val="2"/>
          <c:tx>
            <c:strRef>
              <c:f>Sheet1!$D$2</c:f>
              <c:strCache>
                <c:ptCount val="1"/>
                <c:pt idx="0">
                  <c:v>Q3</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LP</c:v>
                </c:pt>
                <c:pt idx="1">
                  <c:v>EC</c:v>
                </c:pt>
                <c:pt idx="2">
                  <c:v>NW</c:v>
                </c:pt>
                <c:pt idx="3">
                  <c:v>FS</c:v>
                </c:pt>
                <c:pt idx="4">
                  <c:v>MP</c:v>
                </c:pt>
                <c:pt idx="5">
                  <c:v>KZ</c:v>
                </c:pt>
                <c:pt idx="6">
                  <c:v>NC</c:v>
                </c:pt>
                <c:pt idx="7">
                  <c:v>GP</c:v>
                </c:pt>
                <c:pt idx="8">
                  <c:v>WC</c:v>
                </c:pt>
              </c:strCache>
            </c:strRef>
          </c:cat>
          <c:val>
            <c:numRef>
              <c:f>Sheet1!$D$3:$D$11</c:f>
              <c:numCache>
                <c:formatCode>0</c:formatCode>
                <c:ptCount val="9"/>
                <c:pt idx="0">
                  <c:v>21.9</c:v>
                </c:pt>
                <c:pt idx="1">
                  <c:v>39.5</c:v>
                </c:pt>
                <c:pt idx="2">
                  <c:v>39.9</c:v>
                </c:pt>
                <c:pt idx="3">
                  <c:v>26.2</c:v>
                </c:pt>
                <c:pt idx="4">
                  <c:v>21.3</c:v>
                </c:pt>
                <c:pt idx="5">
                  <c:v>25.8</c:v>
                </c:pt>
                <c:pt idx="6">
                  <c:v>22.3</c:v>
                </c:pt>
                <c:pt idx="7">
                  <c:v>21.7</c:v>
                </c:pt>
                <c:pt idx="8">
                  <c:v>16.6</c:v>
                </c:pt>
              </c:numCache>
            </c:numRef>
          </c:val>
        </c:ser>
        <c:ser>
          <c:idx val="3"/>
          <c:order val="3"/>
          <c:tx>
            <c:strRef>
              <c:f>Sheet1!$E$2</c:f>
              <c:strCache>
                <c:ptCount val="1"/>
                <c:pt idx="0">
                  <c:v>Q4</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LP</c:v>
                </c:pt>
                <c:pt idx="1">
                  <c:v>EC</c:v>
                </c:pt>
                <c:pt idx="2">
                  <c:v>NW</c:v>
                </c:pt>
                <c:pt idx="3">
                  <c:v>FS</c:v>
                </c:pt>
                <c:pt idx="4">
                  <c:v>MP</c:v>
                </c:pt>
                <c:pt idx="5">
                  <c:v>KZ</c:v>
                </c:pt>
                <c:pt idx="6">
                  <c:v>NC</c:v>
                </c:pt>
                <c:pt idx="7">
                  <c:v>GP</c:v>
                </c:pt>
                <c:pt idx="8">
                  <c:v>WC</c:v>
                </c:pt>
              </c:strCache>
            </c:strRef>
          </c:cat>
          <c:val>
            <c:numRef>
              <c:f>Sheet1!$E$3:$E$11</c:f>
              <c:numCache>
                <c:formatCode>0</c:formatCode>
                <c:ptCount val="9"/>
                <c:pt idx="0">
                  <c:v>0.8</c:v>
                </c:pt>
                <c:pt idx="1">
                  <c:v>2.9</c:v>
                </c:pt>
                <c:pt idx="2">
                  <c:v>10.1</c:v>
                </c:pt>
                <c:pt idx="3">
                  <c:v>7.7</c:v>
                </c:pt>
                <c:pt idx="4">
                  <c:v>15.7</c:v>
                </c:pt>
                <c:pt idx="5">
                  <c:v>16.2</c:v>
                </c:pt>
                <c:pt idx="6">
                  <c:v>13.9</c:v>
                </c:pt>
                <c:pt idx="7">
                  <c:v>17.8</c:v>
                </c:pt>
                <c:pt idx="8">
                  <c:v>26.6</c:v>
                </c:pt>
              </c:numCache>
            </c:numRef>
          </c:val>
        </c:ser>
        <c:ser>
          <c:idx val="4"/>
          <c:order val="4"/>
          <c:tx>
            <c:strRef>
              <c:f>Sheet1!$F$2</c:f>
              <c:strCache>
                <c:ptCount val="1"/>
                <c:pt idx="0">
                  <c:v>Q5</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LP</c:v>
                </c:pt>
                <c:pt idx="1">
                  <c:v>EC</c:v>
                </c:pt>
                <c:pt idx="2">
                  <c:v>NW</c:v>
                </c:pt>
                <c:pt idx="3">
                  <c:v>FS</c:v>
                </c:pt>
                <c:pt idx="4">
                  <c:v>MP</c:v>
                </c:pt>
                <c:pt idx="5">
                  <c:v>KZ</c:v>
                </c:pt>
                <c:pt idx="6">
                  <c:v>NC</c:v>
                </c:pt>
                <c:pt idx="7">
                  <c:v>GP</c:v>
                </c:pt>
                <c:pt idx="8">
                  <c:v>WC</c:v>
                </c:pt>
              </c:strCache>
            </c:strRef>
          </c:cat>
          <c:val>
            <c:numRef>
              <c:f>Sheet1!$F$3:$F$11</c:f>
              <c:numCache>
                <c:formatCode>0</c:formatCode>
                <c:ptCount val="9"/>
                <c:pt idx="0">
                  <c:v>2.7</c:v>
                </c:pt>
                <c:pt idx="1">
                  <c:v>4.5</c:v>
                </c:pt>
                <c:pt idx="2">
                  <c:v>2.0</c:v>
                </c:pt>
                <c:pt idx="3">
                  <c:v>10.5</c:v>
                </c:pt>
                <c:pt idx="4">
                  <c:v>12.1</c:v>
                </c:pt>
                <c:pt idx="5">
                  <c:v>11.8</c:v>
                </c:pt>
                <c:pt idx="6">
                  <c:v>20.1</c:v>
                </c:pt>
                <c:pt idx="7">
                  <c:v>30.3</c:v>
                </c:pt>
                <c:pt idx="8">
                  <c:v>34.2</c:v>
                </c:pt>
              </c:numCache>
            </c:numRef>
          </c:val>
        </c:ser>
        <c:dLbls>
          <c:dLblPos val="ctr"/>
          <c:showLegendKey val="0"/>
          <c:showVal val="1"/>
          <c:showCatName val="0"/>
          <c:showSerName val="0"/>
          <c:showPercent val="0"/>
          <c:showBubbleSize val="0"/>
        </c:dLbls>
        <c:gapWidth val="219"/>
        <c:overlap val="100"/>
        <c:axId val="1094376736"/>
        <c:axId val="1094362384"/>
      </c:barChart>
      <c:catAx>
        <c:axId val="109437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94362384"/>
        <c:crosses val="autoZero"/>
        <c:auto val="1"/>
        <c:lblAlgn val="ctr"/>
        <c:lblOffset val="100"/>
        <c:noMultiLvlLbl val="0"/>
      </c:catAx>
      <c:valAx>
        <c:axId val="109436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4376736"/>
        <c:crosses val="autoZero"/>
        <c:crossBetween val="between"/>
      </c:valAx>
      <c:spPr>
        <a:solidFill>
          <a:schemeClr val="bg1">
            <a:lumMod val="95000"/>
          </a:schemeClr>
        </a:solid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percentStacked"/>
        <c:varyColors val="0"/>
        <c:ser>
          <c:idx val="0"/>
          <c:order val="0"/>
          <c:tx>
            <c:strRef>
              <c:f>'Gender Post level'!$B$1</c:f>
              <c:strCache>
                <c:ptCount val="1"/>
                <c:pt idx="0">
                  <c:v>Female</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'Gender Post level'!$A$2:$A$5</c:f>
              <c:strCache>
                <c:ptCount val="4"/>
                <c:pt idx="0">
                  <c:v>Teacher</c:v>
                </c:pt>
                <c:pt idx="1">
                  <c:v>Head of department</c:v>
                </c:pt>
                <c:pt idx="2">
                  <c:v>Deputy principal</c:v>
                </c:pt>
                <c:pt idx="3">
                  <c:v>Principal</c:v>
                </c:pt>
              </c:strCache>
            </c:strRef>
          </c:cat>
          <c:val>
            <c:numRef>
              <c:f>'Gender Post level'!$B$2:$B$5</c:f>
              <c:numCache>
                <c:formatCode>General</c:formatCode>
                <c:ptCount val="4"/>
                <c:pt idx="0">
                  <c:v>74.7</c:v>
                </c:pt>
                <c:pt idx="1">
                  <c:v>63.57</c:v>
                </c:pt>
                <c:pt idx="2">
                  <c:v>44.2</c:v>
                </c:pt>
                <c:pt idx="3">
                  <c:v>37.3</c:v>
                </c:pt>
              </c:numCache>
            </c:numRef>
          </c:val>
          <c:extLst xmlns:c16r2="http://schemas.microsoft.com/office/drawing/2015/06/chart">
            <c:ext xmlns:c16="http://schemas.microsoft.com/office/drawing/2014/chart" uri="{C3380CC4-5D6E-409C-BE32-E72D297353CC}">
              <c16:uniqueId val="{00000000-C6C1-4B1F-9E04-E8DB541029D4}"/>
            </c:ext>
          </c:extLst>
        </c:ser>
        <c:ser>
          <c:idx val="1"/>
          <c:order val="1"/>
          <c:tx>
            <c:strRef>
              <c:f>'Gender Post level'!$C$1</c:f>
              <c:strCache>
                <c:ptCount val="1"/>
                <c:pt idx="0">
                  <c:v>Male</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'Gender Post level'!$A$2:$A$5</c:f>
              <c:strCache>
                <c:ptCount val="4"/>
                <c:pt idx="0">
                  <c:v>Teacher</c:v>
                </c:pt>
                <c:pt idx="1">
                  <c:v>Head of department</c:v>
                </c:pt>
                <c:pt idx="2">
                  <c:v>Deputy principal</c:v>
                </c:pt>
                <c:pt idx="3">
                  <c:v>Principal</c:v>
                </c:pt>
              </c:strCache>
            </c:strRef>
          </c:cat>
          <c:val>
            <c:numRef>
              <c:f>'Gender Post level'!$C$2:$C$5</c:f>
              <c:numCache>
                <c:formatCode>General</c:formatCode>
                <c:ptCount val="4"/>
                <c:pt idx="0">
                  <c:v>25.29999999999999</c:v>
                </c:pt>
                <c:pt idx="1">
                  <c:v>36.43</c:v>
                </c:pt>
                <c:pt idx="2">
                  <c:v>55.8</c:v>
                </c:pt>
                <c:pt idx="3">
                  <c:v>62.7</c:v>
                </c:pt>
              </c:numCache>
            </c:numRef>
          </c:val>
          <c:extLst xmlns:c16r2="http://schemas.microsoft.com/office/drawing/2015/06/chart">
            <c:ext xmlns:c16="http://schemas.microsoft.com/office/drawing/2014/chart" uri="{C3380CC4-5D6E-409C-BE32-E72D297353CC}">
              <c16:uniqueId val="{00000001-C6C1-4B1F-9E04-E8DB541029D4}"/>
            </c:ext>
          </c:extLst>
        </c:ser>
        <c:dLbls>
          <c:showLegendKey val="0"/>
          <c:showVal val="0"/>
          <c:showCatName val="0"/>
          <c:showSerName val="0"/>
          <c:showPercent val="0"/>
          <c:showBubbleSize val="0"/>
        </c:dLbls>
        <c:gapWidth val="150"/>
        <c:overlap val="100"/>
        <c:axId val="1150457904"/>
        <c:axId val="1150459680"/>
      </c:barChart>
      <c:catAx>
        <c:axId val="115045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50459680"/>
        <c:crosses val="autoZero"/>
        <c:auto val="1"/>
        <c:lblAlgn val="ctr"/>
        <c:lblOffset val="100"/>
        <c:noMultiLvlLbl val="0"/>
      </c:catAx>
      <c:valAx>
        <c:axId val="1150459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ZA" sz="1400">
                    <a:latin typeface="Calibri" panose="020F0502020204030204" pitchFamily="34" charset="0"/>
                    <a:cs typeface="Calibri" panose="020F0502020204030204" pitchFamily="34" charset="0"/>
                  </a:rPr>
                  <a:t>Percentage</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504579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0.084630199370774"/>
          <c:y val="0.035171862509992"/>
          <c:w val="0.703410682936156"/>
          <c:h val="0.836493528957184"/>
        </c:manualLayout>
      </c:layout>
      <c:barChart>
        <c:barDir val="col"/>
        <c:grouping val="percentStacked"/>
        <c:varyColors val="0"/>
        <c:ser>
          <c:idx val="4"/>
          <c:order val="0"/>
          <c:tx>
            <c:strRef>
              <c:f>'REQV by quint'!$A$3</c:f>
              <c:strCache>
                <c:ptCount val="1"/>
                <c:pt idx="0">
                  <c:v>REQV 16-17</c:v>
                </c:pt>
              </c:strCache>
            </c:strRef>
          </c:tx>
          <c:spPr>
            <a:solidFill>
              <a:schemeClr val="accent1">
                <a:lumMod val="40000"/>
                <a:lumOff val="60000"/>
              </a:schemeClr>
            </a:solidFill>
          </c:spPr>
          <c:invertIfNegative val="0"/>
          <c:dLbls>
            <c:numFmt formatCode="#,##0" sourceLinked="0"/>
            <c:spPr>
              <a:solidFill>
                <a:schemeClr val="bg1">
                  <a:lumMod val="95000"/>
                  <a:alpha val="25000"/>
                </a:schemeClr>
              </a:solidFill>
            </c:spPr>
            <c:txPr>
              <a:bodyPr/>
              <a:lstStyle/>
              <a:p>
                <a:pPr>
                  <a:defRPr sz="2200" b="1">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quint'!$B$3:$H$3</c:f>
              <c:numCache>
                <c:formatCode>General</c:formatCode>
                <c:ptCount val="7"/>
                <c:pt idx="0">
                  <c:v>20.95</c:v>
                </c:pt>
                <c:pt idx="2">
                  <c:v>13.77</c:v>
                </c:pt>
                <c:pt idx="3">
                  <c:v>19.38</c:v>
                </c:pt>
                <c:pt idx="4">
                  <c:v>24.01</c:v>
                </c:pt>
                <c:pt idx="5">
                  <c:v>30.61</c:v>
                </c:pt>
                <c:pt idx="6">
                  <c:v>37.51</c:v>
                </c:pt>
              </c:numCache>
            </c:numRef>
          </c:val>
          <c:extLst xmlns:c16r2="http://schemas.microsoft.com/office/drawing/2015/06/chart">
            <c:ext xmlns:c16="http://schemas.microsoft.com/office/drawing/2014/chart" uri="{C3380CC4-5D6E-409C-BE32-E72D297353CC}">
              <c16:uniqueId val="{00000000-5C16-4B7B-8D62-CDC2CE0D24D0}"/>
            </c:ext>
          </c:extLst>
        </c:ser>
        <c:ser>
          <c:idx val="3"/>
          <c:order val="1"/>
          <c:tx>
            <c:strRef>
              <c:f>'REQV by quint'!$A$4</c:f>
              <c:strCache>
                <c:ptCount val="1"/>
                <c:pt idx="0">
                  <c:v>REQV 15</c:v>
                </c:pt>
              </c:strCache>
            </c:strRef>
          </c:tx>
          <c:spPr>
            <a:solidFill>
              <a:schemeClr val="bg1"/>
            </a:solidFill>
          </c:spPr>
          <c:invertIfNegative val="0"/>
          <c:dLbls>
            <c:numFmt formatCode="#,##0" sourceLinked="0"/>
            <c:spPr>
              <a:noFill/>
              <a:ln>
                <a:noFill/>
              </a:ln>
              <a:effectLst/>
            </c:spPr>
            <c:txPr>
              <a:bodyPr/>
              <a:lstStyle/>
              <a:p>
                <a:pPr>
                  <a:defRPr sz="2200">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quint'!$B$4:$H$4</c:f>
              <c:numCache>
                <c:formatCode>General</c:formatCode>
                <c:ptCount val="7"/>
                <c:pt idx="0">
                  <c:v>28.9</c:v>
                </c:pt>
                <c:pt idx="2">
                  <c:v>27.12</c:v>
                </c:pt>
                <c:pt idx="3">
                  <c:v>27.89</c:v>
                </c:pt>
                <c:pt idx="4">
                  <c:v>30.22</c:v>
                </c:pt>
                <c:pt idx="5">
                  <c:v>32.63</c:v>
                </c:pt>
                <c:pt idx="6">
                  <c:v>31.94</c:v>
                </c:pt>
              </c:numCache>
            </c:numRef>
          </c:val>
          <c:extLst xmlns:c16r2="http://schemas.microsoft.com/office/drawing/2015/06/chart">
            <c:ext xmlns:c16="http://schemas.microsoft.com/office/drawing/2014/chart" uri="{C3380CC4-5D6E-409C-BE32-E72D297353CC}">
              <c16:uniqueId val="{00000001-5C16-4B7B-8D62-CDC2CE0D24D0}"/>
            </c:ext>
          </c:extLst>
        </c:ser>
        <c:ser>
          <c:idx val="2"/>
          <c:order val="2"/>
          <c:tx>
            <c:strRef>
              <c:f>'REQV by quint'!$A$5</c:f>
              <c:strCache>
                <c:ptCount val="1"/>
                <c:pt idx="0">
                  <c:v>REQV 14</c:v>
                </c:pt>
              </c:strCache>
            </c:strRef>
          </c:tx>
          <c:invertIfNegative val="0"/>
          <c:dLbls>
            <c:numFmt formatCode="#,##0" sourceLinked="0"/>
            <c:spPr>
              <a:noFill/>
              <a:ln>
                <a:noFill/>
              </a:ln>
              <a:effectLst/>
            </c:spPr>
            <c:txPr>
              <a:bodyPr/>
              <a:lstStyle/>
              <a:p>
                <a:pPr>
                  <a:defRPr sz="2200">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quint'!$B$5:$H$5</c:f>
              <c:numCache>
                <c:formatCode>General</c:formatCode>
                <c:ptCount val="7"/>
                <c:pt idx="0">
                  <c:v>34.0</c:v>
                </c:pt>
                <c:pt idx="2">
                  <c:v>38.35</c:v>
                </c:pt>
                <c:pt idx="3">
                  <c:v>34.25</c:v>
                </c:pt>
                <c:pt idx="4">
                  <c:v>31.47</c:v>
                </c:pt>
                <c:pt idx="5">
                  <c:v>28.74</c:v>
                </c:pt>
                <c:pt idx="6">
                  <c:v>27.68</c:v>
                </c:pt>
              </c:numCache>
            </c:numRef>
          </c:val>
          <c:extLst xmlns:c16r2="http://schemas.microsoft.com/office/drawing/2015/06/chart">
            <c:ext xmlns:c16="http://schemas.microsoft.com/office/drawing/2014/chart" uri="{C3380CC4-5D6E-409C-BE32-E72D297353CC}">
              <c16:uniqueId val="{00000002-5C16-4B7B-8D62-CDC2CE0D24D0}"/>
            </c:ext>
          </c:extLst>
        </c:ser>
        <c:ser>
          <c:idx val="1"/>
          <c:order val="3"/>
          <c:tx>
            <c:strRef>
              <c:f>'REQV by quint'!$A$6</c:f>
              <c:strCache>
                <c:ptCount val="1"/>
                <c:pt idx="0">
                  <c:v>REQV 13</c:v>
                </c:pt>
              </c:strCache>
            </c:strRef>
          </c:tx>
          <c:spPr>
            <a:solidFill>
              <a:schemeClr val="tx1">
                <a:lumMod val="95000"/>
                <a:lumOff val="5000"/>
              </a:schemeClr>
            </a:solidFill>
          </c:spPr>
          <c:invertIfNegative val="0"/>
          <c:dLbls>
            <c:numFmt formatCode="#,##0" sourceLinked="0"/>
            <c:spPr>
              <a:noFill/>
              <a:ln>
                <a:noFill/>
              </a:ln>
              <a:effectLst/>
            </c:spPr>
            <c:txPr>
              <a:bodyPr/>
              <a:lstStyle/>
              <a:p>
                <a:pPr>
                  <a:defRPr sz="2200">
                    <a:solidFill>
                      <a:schemeClr val="bg1"/>
                    </a:solidFill>
                    <a:latin typeface="Calibri Light" panose="020F0302020204030204" pitchFamily="34" charset="0"/>
                    <a:cs typeface="Helvetica"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quint'!$B$6:$H$6</c:f>
              <c:numCache>
                <c:formatCode>General</c:formatCode>
                <c:ptCount val="7"/>
                <c:pt idx="0">
                  <c:v>16.03</c:v>
                </c:pt>
                <c:pt idx="2">
                  <c:v>20.51</c:v>
                </c:pt>
                <c:pt idx="3">
                  <c:v>18.39</c:v>
                </c:pt>
                <c:pt idx="4">
                  <c:v>14.25</c:v>
                </c:pt>
                <c:pt idx="5">
                  <c:v>8.02</c:v>
                </c:pt>
                <c:pt idx="6">
                  <c:v>2.88</c:v>
                </c:pt>
              </c:numCache>
            </c:numRef>
          </c:val>
          <c:extLst xmlns:c16r2="http://schemas.microsoft.com/office/drawing/2015/06/chart">
            <c:ext xmlns:c16="http://schemas.microsoft.com/office/drawing/2014/chart" uri="{C3380CC4-5D6E-409C-BE32-E72D297353CC}">
              <c16:uniqueId val="{00000003-5C16-4B7B-8D62-CDC2CE0D24D0}"/>
            </c:ext>
          </c:extLst>
        </c:ser>
        <c:ser>
          <c:idx val="0"/>
          <c:order val="4"/>
          <c:tx>
            <c:strRef>
              <c:f>'REQV by quint'!$A$7</c:f>
              <c:strCache>
                <c:ptCount val="1"/>
                <c:pt idx="0">
                  <c:v>REQV10-12</c:v>
                </c:pt>
              </c:strCache>
            </c:strRef>
          </c:tx>
          <c:spPr>
            <a:solidFill>
              <a:schemeClr val="bg1">
                <a:lumMod val="95000"/>
              </a:schemeClr>
            </a:solidFill>
          </c:spPr>
          <c:invertIfNegative val="0"/>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quint'!$B$7:$H$7</c:f>
              <c:numCache>
                <c:formatCode>General</c:formatCode>
                <c:ptCount val="7"/>
                <c:pt idx="0">
                  <c:v>0.11</c:v>
                </c:pt>
                <c:pt idx="2">
                  <c:v>0.24</c:v>
                </c:pt>
                <c:pt idx="3">
                  <c:v>0.09</c:v>
                </c:pt>
                <c:pt idx="4">
                  <c:v>0.04</c:v>
                </c:pt>
                <c:pt idx="5">
                  <c:v>0.0</c:v>
                </c:pt>
                <c:pt idx="6">
                  <c:v>0.0</c:v>
                </c:pt>
              </c:numCache>
            </c:numRef>
          </c:val>
          <c:extLst xmlns:c16r2="http://schemas.microsoft.com/office/drawing/2015/06/chart">
            <c:ext xmlns:c16="http://schemas.microsoft.com/office/drawing/2014/chart" uri="{C3380CC4-5D6E-409C-BE32-E72D297353CC}">
              <c16:uniqueId val="{00000004-5C16-4B7B-8D62-CDC2CE0D24D0}"/>
            </c:ext>
          </c:extLst>
        </c:ser>
        <c:dLbls>
          <c:showLegendKey val="0"/>
          <c:showVal val="0"/>
          <c:showCatName val="0"/>
          <c:showSerName val="0"/>
          <c:showPercent val="0"/>
          <c:showBubbleSize val="0"/>
        </c:dLbls>
        <c:gapWidth val="100"/>
        <c:overlap val="100"/>
        <c:axId val="1095385760"/>
        <c:axId val="1095387808"/>
      </c:barChart>
      <c:catAx>
        <c:axId val="1095385760"/>
        <c:scaling>
          <c:orientation val="minMax"/>
        </c:scaling>
        <c:delete val="0"/>
        <c:axPos val="b"/>
        <c:numFmt formatCode="General" sourceLinked="0"/>
        <c:majorTickMark val="out"/>
        <c:minorTickMark val="none"/>
        <c:tickLblPos val="nextTo"/>
        <c:txPr>
          <a:bodyPr/>
          <a:lstStyle/>
          <a:p>
            <a:pPr>
              <a:defRPr sz="1600">
                <a:latin typeface="Calibri Light" panose="020F0302020204030204" pitchFamily="34" charset="0"/>
                <a:cs typeface="Helvetica" panose="020B0604020202020204" pitchFamily="34" charset="0"/>
              </a:defRPr>
            </a:pPr>
            <a:endParaRPr lang="en-US"/>
          </a:p>
        </c:txPr>
        <c:crossAx val="1095387808"/>
        <c:crosses val="autoZero"/>
        <c:auto val="1"/>
        <c:lblAlgn val="ctr"/>
        <c:lblOffset val="100"/>
        <c:noMultiLvlLbl val="0"/>
      </c:catAx>
      <c:valAx>
        <c:axId val="1095387808"/>
        <c:scaling>
          <c:orientation val="minMax"/>
        </c:scaling>
        <c:delete val="0"/>
        <c:axPos val="l"/>
        <c:majorGridlines/>
        <c:numFmt formatCode="0%" sourceLinked="1"/>
        <c:majorTickMark val="out"/>
        <c:minorTickMark val="none"/>
        <c:tickLblPos val="nextTo"/>
        <c:txPr>
          <a:bodyPr/>
          <a:lstStyle/>
          <a:p>
            <a:pPr>
              <a:defRPr sz="2000">
                <a:latin typeface="Calibri Light" panose="020F0302020204030204" pitchFamily="34" charset="0"/>
                <a:cs typeface="Helvetica" panose="020B0604020202020204" pitchFamily="34" charset="0"/>
              </a:defRPr>
            </a:pPr>
            <a:endParaRPr lang="en-US"/>
          </a:p>
        </c:txPr>
        <c:crossAx val="1095385760"/>
        <c:crosses val="autoZero"/>
        <c:crossBetween val="between"/>
      </c:valAx>
      <c:spPr>
        <a:solidFill>
          <a:schemeClr val="bg1"/>
        </a:solidFill>
      </c:spPr>
    </c:plotArea>
    <c:legend>
      <c:legendPos val="r"/>
      <c:legendEntry>
        <c:idx val="0"/>
        <c:delete val="1"/>
      </c:legendEntry>
      <c:layout>
        <c:manualLayout>
          <c:xMode val="edge"/>
          <c:yMode val="edge"/>
          <c:x val="0.79672182416322"/>
          <c:y val="0.0807457531601956"/>
          <c:w val="0.187099762434819"/>
          <c:h val="0.765932712956335"/>
        </c:manualLayout>
      </c:layout>
      <c:overlay val="0"/>
      <c:txPr>
        <a:bodyPr/>
        <a:lstStyle/>
        <a:p>
          <a:pPr>
            <a:defRPr sz="1800">
              <a:latin typeface="Calibri Light" panose="020F0302020204030204" pitchFamily="34" charset="0"/>
              <a:cs typeface="Helvetica" panose="020B0604020202020204" pitchFamily="34" charset="0"/>
            </a:defRPr>
          </a:pPr>
          <a:endParaRPr lang="en-US"/>
        </a:p>
      </c:txPr>
    </c:legend>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a:t>SADTU membership as % of total (2012)</a:t>
            </a:r>
          </a:p>
          <a:p>
            <a:pPr>
              <a:defRPr/>
            </a:pPr>
            <a:r>
              <a:rPr lang="en-US"/>
              <a:t>(Data from Mike Myburgh)</a:t>
            </a:r>
          </a:p>
        </c:rich>
      </c:tx>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Sheet2!$B$8:$B$17</c:f>
              <c:strCache>
                <c:ptCount val="10"/>
                <c:pt idx="0">
                  <c:v>WC</c:v>
                </c:pt>
                <c:pt idx="1">
                  <c:v>GP</c:v>
                </c:pt>
                <c:pt idx="2">
                  <c:v>FS</c:v>
                </c:pt>
                <c:pt idx="3">
                  <c:v>KZN</c:v>
                </c:pt>
                <c:pt idx="4">
                  <c:v>SA</c:v>
                </c:pt>
                <c:pt idx="5">
                  <c:v>NC</c:v>
                </c:pt>
                <c:pt idx="6">
                  <c:v>NW</c:v>
                </c:pt>
                <c:pt idx="7">
                  <c:v>EC</c:v>
                </c:pt>
                <c:pt idx="8">
                  <c:v>MP</c:v>
                </c:pt>
                <c:pt idx="9">
                  <c:v>LP</c:v>
                </c:pt>
              </c:strCache>
            </c:strRef>
          </c:cat>
          <c:val>
            <c:numRef>
              <c:f>Sheet2!$C$8:$C$17</c:f>
              <c:numCache>
                <c:formatCode>0%</c:formatCode>
                <c:ptCount val="10"/>
                <c:pt idx="0">
                  <c:v>0.483129292326067</c:v>
                </c:pt>
                <c:pt idx="1">
                  <c:v>0.527208620410513</c:v>
                </c:pt>
                <c:pt idx="2">
                  <c:v>0.591099163679809</c:v>
                </c:pt>
                <c:pt idx="3">
                  <c:v>0.625305335567897</c:v>
                </c:pt>
                <c:pt idx="4">
                  <c:v>0.66437690703891</c:v>
                </c:pt>
                <c:pt idx="5">
                  <c:v>0.687920651788877</c:v>
                </c:pt>
                <c:pt idx="6">
                  <c:v>0.724252232578091</c:v>
                </c:pt>
                <c:pt idx="7">
                  <c:v>0.739118550319168</c:v>
                </c:pt>
                <c:pt idx="8">
                  <c:v>0.75813337258943</c:v>
                </c:pt>
                <c:pt idx="9">
                  <c:v>0.817759982037945</c:v>
                </c:pt>
              </c:numCache>
            </c:numRef>
          </c:val>
        </c:ser>
        <c:dLbls>
          <c:showLegendKey val="0"/>
          <c:showVal val="0"/>
          <c:showCatName val="0"/>
          <c:showSerName val="0"/>
          <c:showPercent val="0"/>
          <c:showBubbleSize val="0"/>
        </c:dLbls>
        <c:gapWidth val="182"/>
        <c:axId val="1157334288"/>
        <c:axId val="1095235392"/>
      </c:barChart>
      <c:catAx>
        <c:axId val="1157334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95235392"/>
        <c:crosses val="autoZero"/>
        <c:auto val="1"/>
        <c:lblAlgn val="ctr"/>
        <c:lblOffset val="100"/>
        <c:noMultiLvlLbl val="0"/>
      </c:catAx>
      <c:valAx>
        <c:axId val="10952353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57334288"/>
        <c:crosses val="autoZero"/>
        <c:crossBetween val="between"/>
      </c:valAx>
      <c:spPr>
        <a:solidFill>
          <a:schemeClr val="bg1">
            <a:lumMod val="95000"/>
          </a:schemeClr>
        </a:solid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tx>
            <c:strRef>
              <c:f>Sheet1!$A$5</c:f>
              <c:strCache>
                <c:ptCount val="1"/>
                <c:pt idx="0">
                  <c:v>SADTU</c:v>
                </c:pt>
              </c:strCache>
            </c:strRef>
          </c:tx>
          <c:spPr>
            <a:solidFill>
              <a:srgbClr val="00B0F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Sheet1!$B$5:$J$5</c:f>
              <c:numCache>
                <c:formatCode>General</c:formatCode>
                <c:ptCount val="9"/>
                <c:pt idx="0">
                  <c:v>45968.0</c:v>
                </c:pt>
                <c:pt idx="1">
                  <c:v>29307.0</c:v>
                </c:pt>
                <c:pt idx="2">
                  <c:v>13853.0</c:v>
                </c:pt>
                <c:pt idx="3">
                  <c:v>57086.0</c:v>
                </c:pt>
                <c:pt idx="4">
                  <c:v>43706.0</c:v>
                </c:pt>
                <c:pt idx="5">
                  <c:v>25750.0</c:v>
                </c:pt>
                <c:pt idx="6">
                  <c:v>5826.0</c:v>
                </c:pt>
                <c:pt idx="7">
                  <c:v>18572.0</c:v>
                </c:pt>
                <c:pt idx="8">
                  <c:v>12944.0</c:v>
                </c:pt>
              </c:numCache>
            </c:numRef>
          </c:val>
        </c:ser>
        <c:ser>
          <c:idx val="1"/>
          <c:order val="1"/>
          <c:tx>
            <c:strRef>
              <c:f>Sheet1!$A$6</c:f>
              <c:strCache>
                <c:ptCount val="1"/>
                <c:pt idx="0">
                  <c:v>NAPTOSA</c:v>
                </c:pt>
              </c:strCache>
            </c:strRef>
          </c:tx>
          <c:spPr>
            <a:solidFill>
              <a:srgbClr val="7030A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Sheet1!$B$6:$J$6</c:f>
              <c:numCache>
                <c:formatCode>General</c:formatCode>
                <c:ptCount val="9"/>
                <c:pt idx="0">
                  <c:v>12508.0</c:v>
                </c:pt>
                <c:pt idx="1">
                  <c:v>14805.0</c:v>
                </c:pt>
                <c:pt idx="2">
                  <c:v>4171.0</c:v>
                </c:pt>
                <c:pt idx="3">
                  <c:v>7346.0</c:v>
                </c:pt>
                <c:pt idx="4">
                  <c:v>687.0</c:v>
                </c:pt>
                <c:pt idx="5">
                  <c:v>2701.0</c:v>
                </c:pt>
                <c:pt idx="6">
                  <c:v>934.0</c:v>
                </c:pt>
                <c:pt idx="7">
                  <c:v>3335.0</c:v>
                </c:pt>
                <c:pt idx="8">
                  <c:v>9651.0</c:v>
                </c:pt>
              </c:numCache>
            </c:numRef>
          </c:val>
        </c:ser>
        <c:ser>
          <c:idx val="2"/>
          <c:order val="2"/>
          <c:tx>
            <c:strRef>
              <c:f>Sheet1!$A$7</c:f>
              <c:strCache>
                <c:ptCount val="1"/>
                <c:pt idx="0">
                  <c:v>SAOU</c:v>
                </c:pt>
              </c:strCache>
            </c:strRef>
          </c:tx>
          <c:spPr>
            <a:solidFill>
              <a:srgbClr val="FF00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Sheet1!$B$7:$J$7</c:f>
              <c:numCache>
                <c:formatCode>General</c:formatCode>
                <c:ptCount val="9"/>
                <c:pt idx="0">
                  <c:v>2957.0</c:v>
                </c:pt>
                <c:pt idx="1">
                  <c:v>8090.0</c:v>
                </c:pt>
                <c:pt idx="2">
                  <c:v>4925.0</c:v>
                </c:pt>
                <c:pt idx="3">
                  <c:v>1244.0</c:v>
                </c:pt>
                <c:pt idx="4">
                  <c:v>1174.0</c:v>
                </c:pt>
                <c:pt idx="5">
                  <c:v>2452.0</c:v>
                </c:pt>
                <c:pt idx="6">
                  <c:v>1581.0</c:v>
                </c:pt>
                <c:pt idx="7">
                  <c:v>2242.0</c:v>
                </c:pt>
                <c:pt idx="8">
                  <c:v>4197.0</c:v>
                </c:pt>
              </c:numCache>
            </c:numRef>
          </c:val>
        </c:ser>
        <c:ser>
          <c:idx val="3"/>
          <c:order val="3"/>
          <c:tx>
            <c:strRef>
              <c:f>Sheet1!$A$8</c:f>
              <c:strCache>
                <c:ptCount val="1"/>
                <c:pt idx="0">
                  <c:v>PEU</c:v>
                </c:pt>
              </c:strCache>
            </c:strRef>
          </c:tx>
          <c:spPr>
            <a:solidFill>
              <a:srgbClr val="FFFF00"/>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Sheet1!$B$8:$J$8</c:f>
              <c:numCache>
                <c:formatCode>General</c:formatCode>
                <c:ptCount val="9"/>
                <c:pt idx="0">
                  <c:v>380.0</c:v>
                </c:pt>
                <c:pt idx="1">
                  <c:v>2807.0</c:v>
                </c:pt>
                <c:pt idx="2">
                  <c:v>71.0</c:v>
                </c:pt>
                <c:pt idx="3">
                  <c:v>193.0</c:v>
                </c:pt>
                <c:pt idx="4">
                  <c:v>7824.0</c:v>
                </c:pt>
                <c:pt idx="5">
                  <c:v>1728.0</c:v>
                </c:pt>
                <c:pt idx="6">
                  <c:v>128.0</c:v>
                </c:pt>
                <c:pt idx="7">
                  <c:v>1210.0</c:v>
                </c:pt>
                <c:pt idx="8">
                  <c:v>0.0</c:v>
                </c:pt>
              </c:numCache>
            </c:numRef>
          </c:val>
        </c:ser>
        <c:ser>
          <c:idx val="4"/>
          <c:order val="4"/>
          <c:tx>
            <c:strRef>
              <c:f>Sheet1!$A$9</c:f>
              <c:strCache>
                <c:ptCount val="1"/>
                <c:pt idx="0">
                  <c:v>NATU</c:v>
                </c:pt>
              </c:strCache>
            </c:strRef>
          </c:tx>
          <c:spPr>
            <a:solidFill>
              <a:schemeClr val="accent6">
                <a:lumMod val="75000"/>
              </a:schemeClr>
            </a:solidFill>
          </c:spPr>
          <c:invertIfNegative val="0"/>
          <c:cat>
            <c:strRef>
              <c:f>Sheet1!$B$4:$J$4</c:f>
              <c:strCache>
                <c:ptCount val="9"/>
                <c:pt idx="0">
                  <c:v>EC</c:v>
                </c:pt>
                <c:pt idx="1">
                  <c:v>GP</c:v>
                </c:pt>
                <c:pt idx="2">
                  <c:v>FS</c:v>
                </c:pt>
                <c:pt idx="3">
                  <c:v>KZN</c:v>
                </c:pt>
                <c:pt idx="4">
                  <c:v>LP</c:v>
                </c:pt>
                <c:pt idx="5">
                  <c:v>MP</c:v>
                </c:pt>
                <c:pt idx="6">
                  <c:v>NC</c:v>
                </c:pt>
                <c:pt idx="7">
                  <c:v>NW</c:v>
                </c:pt>
                <c:pt idx="8">
                  <c:v>WP</c:v>
                </c:pt>
              </c:strCache>
            </c:strRef>
          </c:cat>
          <c:val>
            <c:numRef>
              <c:f>Sheet1!$B$9:$J$9</c:f>
              <c:numCache>
                <c:formatCode>General</c:formatCode>
                <c:ptCount val="9"/>
                <c:pt idx="0">
                  <c:v>380.0</c:v>
                </c:pt>
                <c:pt idx="1">
                  <c:v>580.0</c:v>
                </c:pt>
                <c:pt idx="2">
                  <c:v>416.0</c:v>
                </c:pt>
                <c:pt idx="3">
                  <c:v>25424.0</c:v>
                </c:pt>
                <c:pt idx="4">
                  <c:v>55.0</c:v>
                </c:pt>
                <c:pt idx="5">
                  <c:v>1334.0</c:v>
                </c:pt>
                <c:pt idx="6">
                  <c:v>0.0</c:v>
                </c:pt>
                <c:pt idx="7">
                  <c:v>284.0</c:v>
                </c:pt>
                <c:pt idx="8">
                  <c:v>0.0</c:v>
                </c:pt>
              </c:numCache>
            </c:numRef>
          </c:val>
        </c:ser>
        <c:dLbls>
          <c:showLegendKey val="0"/>
          <c:showVal val="0"/>
          <c:showCatName val="0"/>
          <c:showSerName val="0"/>
          <c:showPercent val="0"/>
          <c:showBubbleSize val="0"/>
        </c:dLbls>
        <c:gapWidth val="150"/>
        <c:overlap val="100"/>
        <c:axId val="1150728880"/>
        <c:axId val="1150710784"/>
      </c:barChart>
      <c:catAx>
        <c:axId val="1150728880"/>
        <c:scaling>
          <c:orientation val="minMax"/>
        </c:scaling>
        <c:delete val="0"/>
        <c:axPos val="b"/>
        <c:numFmt formatCode="General" sourceLinked="0"/>
        <c:majorTickMark val="out"/>
        <c:minorTickMark val="none"/>
        <c:tickLblPos val="nextTo"/>
        <c:txPr>
          <a:bodyPr/>
          <a:lstStyle/>
          <a:p>
            <a:pPr>
              <a:defRPr sz="1600" b="1"/>
            </a:pPr>
            <a:endParaRPr lang="en-US"/>
          </a:p>
        </c:txPr>
        <c:crossAx val="1150710784"/>
        <c:crosses val="autoZero"/>
        <c:auto val="1"/>
        <c:lblAlgn val="ctr"/>
        <c:lblOffset val="100"/>
        <c:noMultiLvlLbl val="0"/>
      </c:catAx>
      <c:valAx>
        <c:axId val="1150710784"/>
        <c:scaling>
          <c:orientation val="minMax"/>
        </c:scaling>
        <c:delete val="0"/>
        <c:axPos val="l"/>
        <c:majorGridlines/>
        <c:title>
          <c:tx>
            <c:rich>
              <a:bodyPr rot="-5400000" vert="horz"/>
              <a:lstStyle/>
              <a:p>
                <a:pPr>
                  <a:defRPr sz="1100"/>
                </a:pPr>
                <a:r>
                  <a:rPr lang="en-US" sz="1100"/>
                  <a:t>Teachers</a:t>
                </a:r>
              </a:p>
            </c:rich>
          </c:tx>
          <c:layout/>
          <c:overlay val="0"/>
        </c:title>
        <c:numFmt formatCode="General" sourceLinked="1"/>
        <c:majorTickMark val="out"/>
        <c:minorTickMark val="none"/>
        <c:tickLblPos val="nextTo"/>
        <c:crossAx val="1150728880"/>
        <c:crosses val="autoZero"/>
        <c:crossBetween val="between"/>
      </c:valAx>
      <c:spPr>
        <a:solidFill>
          <a:schemeClr val="bg1">
            <a:lumMod val="95000"/>
          </a:schemeClr>
        </a:solidFill>
      </c:spPr>
    </c:plotArea>
    <c:legend>
      <c:legendPos val="r"/>
      <c:layout/>
      <c:overlay val="0"/>
      <c:txPr>
        <a:bodyPr/>
        <a:lstStyle/>
        <a:p>
          <a:pPr>
            <a:defRPr sz="16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70229962976"/>
          <c:y val="0.0765957446808511"/>
          <c:w val="0.8382372981523"/>
          <c:h val="0.830843524878539"/>
        </c:manualLayout>
      </c:layout>
      <c:scatterChart>
        <c:scatterStyle val="lineMarker"/>
        <c:varyColors val="0"/>
        <c:ser>
          <c:idx val="0"/>
          <c:order val="0"/>
          <c:tx>
            <c:strRef>
              <c:f>sheet1!$P$17</c:f>
              <c:strCache>
                <c:ptCount val="1"/>
                <c:pt idx="0">
                  <c:v>Male</c:v>
                </c:pt>
              </c:strCache>
            </c:strRef>
          </c:tx>
          <c:spPr>
            <a:ln w="31750" cap="rnd">
              <a:noFill/>
              <a:round/>
            </a:ln>
            <a:effectLst/>
          </c:spPr>
          <c:marker>
            <c:symbol val="circle"/>
            <c:size val="16"/>
            <c:spPr>
              <a:solidFill>
                <a:srgbClr val="00B0F0"/>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sheet1!$P$18:$P$21</c:f>
              <c:numCache>
                <c:formatCode>0%</c:formatCode>
                <c:ptCount val="4"/>
                <c:pt idx="0">
                  <c:v>0.0348029153091395</c:v>
                </c:pt>
                <c:pt idx="1">
                  <c:v>0.0511101543760379</c:v>
                </c:pt>
                <c:pt idx="2">
                  <c:v>0.158131176999102</c:v>
                </c:pt>
                <c:pt idx="3">
                  <c:v>0.226628763165253</c:v>
                </c:pt>
              </c:numCache>
            </c:numRef>
          </c:yVal>
          <c:smooth val="0"/>
        </c:ser>
        <c:ser>
          <c:idx val="1"/>
          <c:order val="1"/>
          <c:tx>
            <c:strRef>
              <c:f>sheet1!$Q$17</c:f>
              <c:strCache>
                <c:ptCount val="1"/>
                <c:pt idx="0">
                  <c:v>Female</c:v>
                </c:pt>
              </c:strCache>
            </c:strRef>
          </c:tx>
          <c:spPr>
            <a:ln w="31750" cap="rnd">
              <a:noFill/>
              <a:round/>
            </a:ln>
            <a:effectLst/>
          </c:spPr>
          <c:marker>
            <c:symbol val="circle"/>
            <c:size val="16"/>
            <c:spPr>
              <a:solidFill>
                <a:srgbClr val="92D050"/>
              </a:solidFill>
              <a:ln w="9525">
                <a:solidFill>
                  <a:schemeClr val="tx1"/>
                </a:solidFill>
              </a:ln>
              <a:effectLst/>
            </c:spPr>
          </c:marker>
          <c:dLbls>
            <c:dLbl>
              <c:idx val="3"/>
              <c:layout>
                <c:manualLayout>
                  <c:x val="-0.0189955782500043"/>
                  <c:y val="-0.0440456967870457"/>
                </c:manualLayout>
              </c:layout>
              <c:dLblPos val="r"/>
              <c:showLegendKey val="0"/>
              <c:showVal val="1"/>
              <c:showCatName val="1"/>
              <c:showSerName val="1"/>
              <c:showPercent val="0"/>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1"/>
            <c:showSerName val="1"/>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sheet1!$O$18:$O$21</c:f>
              <c:strCache>
                <c:ptCount val="4"/>
                <c:pt idx="0">
                  <c:v>Black</c:v>
                </c:pt>
                <c:pt idx="1">
                  <c:v>Coloured</c:v>
                </c:pt>
                <c:pt idx="2">
                  <c:v>Indian</c:v>
                </c:pt>
                <c:pt idx="3">
                  <c:v>White</c:v>
                </c:pt>
              </c:strCache>
            </c:strRef>
          </c:xVal>
          <c:yVal>
            <c:numRef>
              <c:f>sheet1!$Q$18:$Q$21</c:f>
              <c:numCache>
                <c:formatCode>0%</c:formatCode>
                <c:ptCount val="4"/>
                <c:pt idx="0">
                  <c:v>0.0496196320979367</c:v>
                </c:pt>
                <c:pt idx="1">
                  <c:v>0.0841915085817525</c:v>
                </c:pt>
                <c:pt idx="2">
                  <c:v>0.258526997340733</c:v>
                </c:pt>
                <c:pt idx="3">
                  <c:v>0.329611738971928</c:v>
                </c:pt>
              </c:numCache>
            </c:numRef>
          </c:yVal>
          <c:smooth val="0"/>
        </c:ser>
        <c:dLbls>
          <c:showLegendKey val="0"/>
          <c:showVal val="0"/>
          <c:showCatName val="0"/>
          <c:showSerName val="0"/>
          <c:showPercent val="0"/>
          <c:showBubbleSize val="0"/>
        </c:dLbls>
        <c:axId val="854043968"/>
        <c:axId val="854063056"/>
      </c:scatterChart>
      <c:valAx>
        <c:axId val="854043968"/>
        <c:scaling>
          <c:orientation val="minMax"/>
        </c:scaling>
        <c:delete val="1"/>
        <c:axPos val="b"/>
        <c:majorTickMark val="none"/>
        <c:minorTickMark val="none"/>
        <c:tickLblPos val="nextTo"/>
        <c:crossAx val="854063056"/>
        <c:crosses val="autoZero"/>
        <c:crossBetween val="midCat"/>
      </c:valAx>
      <c:valAx>
        <c:axId val="85406305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matric cohort attaining undergraduate</a:t>
                </a:r>
                <a:r>
                  <a:rPr lang="en-US" sz="1800" baseline="0"/>
                  <a:t> degrees</a:t>
                </a:r>
                <a:endParaRPr lang="en-US" sz="1800"/>
              </a:p>
            </c:rich>
          </c:tx>
          <c:layout>
            <c:manualLayout>
              <c:xMode val="edge"/>
              <c:yMode val="edge"/>
              <c:x val="0.0139001494358504"/>
              <c:y val="0.17045774961115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40439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6">
  <a:schemeClr val="accent3"/>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C4F2D1-D164-124B-9F68-2C35B5E0A071}"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B6991A06-0915-F94A-A8AA-1782EC0940DB}">
      <dgm:prSet phldrT="[Text]"/>
      <dgm:spPr>
        <a:solidFill>
          <a:srgbClr val="00B0F0"/>
        </a:solidFill>
      </dgm:spPr>
      <dgm:t>
        <a:bodyPr/>
        <a:lstStyle/>
        <a:p>
          <a:r>
            <a:rPr lang="en-US" dirty="0" smtClean="0"/>
            <a:t>Knowledge</a:t>
          </a:r>
          <a:endParaRPr lang="en-US" dirty="0"/>
        </a:p>
      </dgm:t>
    </dgm:pt>
    <dgm:pt modelId="{9EAC20D5-2380-6640-A3A5-17867BB5EB8B}" type="parTrans" cxnId="{9BAF63C4-D78F-1E45-9EF5-07BF67817F49}">
      <dgm:prSet/>
      <dgm:spPr/>
      <dgm:t>
        <a:bodyPr/>
        <a:lstStyle/>
        <a:p>
          <a:endParaRPr lang="en-US"/>
        </a:p>
      </dgm:t>
    </dgm:pt>
    <dgm:pt modelId="{1489BFC4-6D18-1B49-B147-93B892D90662}" type="sibTrans" cxnId="{9BAF63C4-D78F-1E45-9EF5-07BF67817F49}">
      <dgm:prSet/>
      <dgm:spPr/>
      <dgm:t>
        <a:bodyPr/>
        <a:lstStyle/>
        <a:p>
          <a:endParaRPr lang="en-US"/>
        </a:p>
      </dgm:t>
    </dgm:pt>
    <dgm:pt modelId="{71958E7A-E73F-AB46-AA55-3FAEA97B4262}">
      <dgm:prSet phldrT="[Text]"/>
      <dgm:spPr>
        <a:solidFill>
          <a:srgbClr val="7030A0"/>
        </a:solidFill>
      </dgm:spPr>
      <dgm:t>
        <a:bodyPr/>
        <a:lstStyle/>
        <a:p>
          <a:r>
            <a:rPr lang="en-US" dirty="0" smtClean="0"/>
            <a:t>Ideology</a:t>
          </a:r>
          <a:endParaRPr lang="en-US" dirty="0"/>
        </a:p>
      </dgm:t>
    </dgm:pt>
    <dgm:pt modelId="{5A050E02-7F11-2F40-8A14-F5DE73B85713}" type="parTrans" cxnId="{C09334CF-124F-F64B-A839-A3F4082285CC}">
      <dgm:prSet/>
      <dgm:spPr/>
      <dgm:t>
        <a:bodyPr/>
        <a:lstStyle/>
        <a:p>
          <a:endParaRPr lang="en-US"/>
        </a:p>
      </dgm:t>
    </dgm:pt>
    <dgm:pt modelId="{F4D00F7C-5B20-CE4F-A125-AB241C0C28D6}" type="sibTrans" cxnId="{C09334CF-124F-F64B-A839-A3F4082285CC}">
      <dgm:prSet/>
      <dgm:spPr/>
      <dgm:t>
        <a:bodyPr/>
        <a:lstStyle/>
        <a:p>
          <a:endParaRPr lang="en-US"/>
        </a:p>
      </dgm:t>
    </dgm:pt>
    <dgm:pt modelId="{86B5F52E-4E9A-1244-8F17-14E7CAA872FA}">
      <dgm:prSet phldrT="[Text]"/>
      <dgm:spPr>
        <a:solidFill>
          <a:srgbClr val="FF0000"/>
        </a:solidFill>
      </dgm:spPr>
      <dgm:t>
        <a:bodyPr/>
        <a:lstStyle/>
        <a:p>
          <a:r>
            <a:rPr lang="en-US" dirty="0" smtClean="0"/>
            <a:t>Support</a:t>
          </a:r>
          <a:endParaRPr lang="en-US" dirty="0"/>
        </a:p>
      </dgm:t>
    </dgm:pt>
    <dgm:pt modelId="{AFAD0955-6DB9-7C46-A5A0-A7B26C0B3FA9}" type="parTrans" cxnId="{B7C013F9-2FF5-8E42-A7B2-73E2C3C2E79A}">
      <dgm:prSet/>
      <dgm:spPr/>
      <dgm:t>
        <a:bodyPr/>
        <a:lstStyle/>
        <a:p>
          <a:endParaRPr lang="en-US"/>
        </a:p>
      </dgm:t>
    </dgm:pt>
    <dgm:pt modelId="{419E86E0-40DF-C54F-8920-983091150E7A}" type="sibTrans" cxnId="{B7C013F9-2FF5-8E42-A7B2-73E2C3C2E79A}">
      <dgm:prSet/>
      <dgm:spPr/>
      <dgm:t>
        <a:bodyPr/>
        <a:lstStyle/>
        <a:p>
          <a:endParaRPr lang="en-US"/>
        </a:p>
      </dgm:t>
    </dgm:pt>
    <dgm:pt modelId="{D13320D7-B221-774F-A7BB-D3C1DCCDDDA8}">
      <dgm:prSet/>
      <dgm:spPr>
        <a:solidFill>
          <a:schemeClr val="tx1"/>
        </a:solidFill>
      </dgm:spPr>
      <dgm:t>
        <a:bodyPr/>
        <a:lstStyle/>
        <a:p>
          <a:r>
            <a:rPr lang="en-US" dirty="0" smtClean="0"/>
            <a:t>Policy/</a:t>
          </a:r>
          <a:r>
            <a:rPr lang="en-US" dirty="0" err="1" smtClean="0"/>
            <a:t>Programme</a:t>
          </a:r>
          <a:endParaRPr lang="en-US" dirty="0"/>
        </a:p>
      </dgm:t>
    </dgm:pt>
    <dgm:pt modelId="{A6035FAD-9334-F14E-A751-9E1650BCCB23}" type="parTrans" cxnId="{97044F80-D43E-B544-B058-212FB01F75CE}">
      <dgm:prSet/>
      <dgm:spPr/>
      <dgm:t>
        <a:bodyPr/>
        <a:lstStyle/>
        <a:p>
          <a:endParaRPr lang="en-US"/>
        </a:p>
      </dgm:t>
    </dgm:pt>
    <dgm:pt modelId="{1686E873-DDB0-D84F-A72B-3D6312C9E2F6}" type="sibTrans" cxnId="{97044F80-D43E-B544-B058-212FB01F75CE}">
      <dgm:prSet/>
      <dgm:spPr/>
      <dgm:t>
        <a:bodyPr/>
        <a:lstStyle/>
        <a:p>
          <a:endParaRPr lang="en-US"/>
        </a:p>
      </dgm:t>
    </dgm:pt>
    <dgm:pt modelId="{28FF5E6A-729D-7C42-829D-621D964C56D4}" type="pres">
      <dgm:prSet presAssocID="{CFC4F2D1-D164-124B-9F68-2C35B5E0A071}" presName="outerComposite" presStyleCnt="0">
        <dgm:presLayoutVars>
          <dgm:chMax val="5"/>
          <dgm:dir/>
          <dgm:resizeHandles val="exact"/>
        </dgm:presLayoutVars>
      </dgm:prSet>
      <dgm:spPr/>
    </dgm:pt>
    <dgm:pt modelId="{0901718E-F5C1-644E-B465-7B0ECBBBD5EC}" type="pres">
      <dgm:prSet presAssocID="{CFC4F2D1-D164-124B-9F68-2C35B5E0A071}" presName="dummyMaxCanvas" presStyleCnt="0">
        <dgm:presLayoutVars/>
      </dgm:prSet>
      <dgm:spPr/>
    </dgm:pt>
    <dgm:pt modelId="{E1C9D072-8218-D342-AF5B-F5746A06041C}" type="pres">
      <dgm:prSet presAssocID="{CFC4F2D1-D164-124B-9F68-2C35B5E0A071}" presName="FourNodes_1" presStyleLbl="node1" presStyleIdx="0" presStyleCnt="4">
        <dgm:presLayoutVars>
          <dgm:bulletEnabled val="1"/>
        </dgm:presLayoutVars>
      </dgm:prSet>
      <dgm:spPr/>
    </dgm:pt>
    <dgm:pt modelId="{1C4DA6B0-B11F-1E47-8D5E-8FFE345C423A}" type="pres">
      <dgm:prSet presAssocID="{CFC4F2D1-D164-124B-9F68-2C35B5E0A071}" presName="FourNodes_2" presStyleLbl="node1" presStyleIdx="1" presStyleCnt="4">
        <dgm:presLayoutVars>
          <dgm:bulletEnabled val="1"/>
        </dgm:presLayoutVars>
      </dgm:prSet>
      <dgm:spPr/>
    </dgm:pt>
    <dgm:pt modelId="{31010029-24DF-2548-A80F-D7DFD37AFFB8}" type="pres">
      <dgm:prSet presAssocID="{CFC4F2D1-D164-124B-9F68-2C35B5E0A071}" presName="FourNodes_3" presStyleLbl="node1" presStyleIdx="2" presStyleCnt="4">
        <dgm:presLayoutVars>
          <dgm:bulletEnabled val="1"/>
        </dgm:presLayoutVars>
      </dgm:prSet>
      <dgm:spPr/>
    </dgm:pt>
    <dgm:pt modelId="{C583A7B1-9623-2A44-8483-7C3E64E45F41}" type="pres">
      <dgm:prSet presAssocID="{CFC4F2D1-D164-124B-9F68-2C35B5E0A071}" presName="FourNodes_4" presStyleLbl="node1" presStyleIdx="3" presStyleCnt="4">
        <dgm:presLayoutVars>
          <dgm:bulletEnabled val="1"/>
        </dgm:presLayoutVars>
      </dgm:prSet>
      <dgm:spPr/>
    </dgm:pt>
    <dgm:pt modelId="{71F97942-009A-3B41-BA9D-9F14FB177957}" type="pres">
      <dgm:prSet presAssocID="{CFC4F2D1-D164-124B-9F68-2C35B5E0A071}" presName="FourConn_1-2" presStyleLbl="fgAccFollowNode1" presStyleIdx="0" presStyleCnt="3">
        <dgm:presLayoutVars>
          <dgm:bulletEnabled val="1"/>
        </dgm:presLayoutVars>
      </dgm:prSet>
      <dgm:spPr/>
    </dgm:pt>
    <dgm:pt modelId="{E90CA3B9-64EE-5D41-9533-A4BEAAF2B2F5}" type="pres">
      <dgm:prSet presAssocID="{CFC4F2D1-D164-124B-9F68-2C35B5E0A071}" presName="FourConn_2-3" presStyleLbl="fgAccFollowNode1" presStyleIdx="1" presStyleCnt="3">
        <dgm:presLayoutVars>
          <dgm:bulletEnabled val="1"/>
        </dgm:presLayoutVars>
      </dgm:prSet>
      <dgm:spPr/>
    </dgm:pt>
    <dgm:pt modelId="{21D8A415-F0A3-4547-8334-15B86E88DFA8}" type="pres">
      <dgm:prSet presAssocID="{CFC4F2D1-D164-124B-9F68-2C35B5E0A071}" presName="FourConn_3-4" presStyleLbl="fgAccFollowNode1" presStyleIdx="2" presStyleCnt="3">
        <dgm:presLayoutVars>
          <dgm:bulletEnabled val="1"/>
        </dgm:presLayoutVars>
      </dgm:prSet>
      <dgm:spPr/>
    </dgm:pt>
    <dgm:pt modelId="{DECEB462-6A0C-4948-A64D-F406ACD6F215}" type="pres">
      <dgm:prSet presAssocID="{CFC4F2D1-D164-124B-9F68-2C35B5E0A071}" presName="FourNodes_1_text" presStyleLbl="node1" presStyleIdx="3" presStyleCnt="4">
        <dgm:presLayoutVars>
          <dgm:bulletEnabled val="1"/>
        </dgm:presLayoutVars>
      </dgm:prSet>
      <dgm:spPr/>
    </dgm:pt>
    <dgm:pt modelId="{4D04FD25-5A10-6645-8400-5F86992417FE}" type="pres">
      <dgm:prSet presAssocID="{CFC4F2D1-D164-124B-9F68-2C35B5E0A071}" presName="FourNodes_2_text" presStyleLbl="node1" presStyleIdx="3" presStyleCnt="4">
        <dgm:presLayoutVars>
          <dgm:bulletEnabled val="1"/>
        </dgm:presLayoutVars>
      </dgm:prSet>
      <dgm:spPr/>
    </dgm:pt>
    <dgm:pt modelId="{5C365929-5A1D-3144-948A-224785D0B625}" type="pres">
      <dgm:prSet presAssocID="{CFC4F2D1-D164-124B-9F68-2C35B5E0A071}" presName="FourNodes_3_text" presStyleLbl="node1" presStyleIdx="3" presStyleCnt="4">
        <dgm:presLayoutVars>
          <dgm:bulletEnabled val="1"/>
        </dgm:presLayoutVars>
      </dgm:prSet>
      <dgm:spPr/>
    </dgm:pt>
    <dgm:pt modelId="{AC9F4AC3-2C15-3049-B36A-B883471F40B3}" type="pres">
      <dgm:prSet presAssocID="{CFC4F2D1-D164-124B-9F68-2C35B5E0A071}" presName="FourNodes_4_text" presStyleLbl="node1" presStyleIdx="3" presStyleCnt="4">
        <dgm:presLayoutVars>
          <dgm:bulletEnabled val="1"/>
        </dgm:presLayoutVars>
      </dgm:prSet>
      <dgm:spPr/>
    </dgm:pt>
  </dgm:ptLst>
  <dgm:cxnLst>
    <dgm:cxn modelId="{C09334CF-124F-F64B-A839-A3F4082285CC}" srcId="{CFC4F2D1-D164-124B-9F68-2C35B5E0A071}" destId="{71958E7A-E73F-AB46-AA55-3FAEA97B4262}" srcOrd="1" destOrd="0" parTransId="{5A050E02-7F11-2F40-8A14-F5DE73B85713}" sibTransId="{F4D00F7C-5B20-CE4F-A125-AB241C0C28D6}"/>
    <dgm:cxn modelId="{F24BD890-DF08-BC46-A806-E49834E585DD}" type="presOf" srcId="{B6991A06-0915-F94A-A8AA-1782EC0940DB}" destId="{E1C9D072-8218-D342-AF5B-F5746A06041C}" srcOrd="0" destOrd="0" presId="urn:microsoft.com/office/officeart/2005/8/layout/vProcess5"/>
    <dgm:cxn modelId="{B75EABAB-14C6-8145-8541-E3324A0C9B3E}" type="presOf" srcId="{B6991A06-0915-F94A-A8AA-1782EC0940DB}" destId="{DECEB462-6A0C-4948-A64D-F406ACD6F215}" srcOrd="1" destOrd="0" presId="urn:microsoft.com/office/officeart/2005/8/layout/vProcess5"/>
    <dgm:cxn modelId="{B7C013F9-2FF5-8E42-A7B2-73E2C3C2E79A}" srcId="{CFC4F2D1-D164-124B-9F68-2C35B5E0A071}" destId="{86B5F52E-4E9A-1244-8F17-14E7CAA872FA}" srcOrd="2" destOrd="0" parTransId="{AFAD0955-6DB9-7C46-A5A0-A7B26C0B3FA9}" sibTransId="{419E86E0-40DF-C54F-8920-983091150E7A}"/>
    <dgm:cxn modelId="{B9C1BF46-EF5C-4948-BD08-5C0C92580304}" type="presOf" srcId="{71958E7A-E73F-AB46-AA55-3FAEA97B4262}" destId="{4D04FD25-5A10-6645-8400-5F86992417FE}" srcOrd="1" destOrd="0" presId="urn:microsoft.com/office/officeart/2005/8/layout/vProcess5"/>
    <dgm:cxn modelId="{601EBECC-B6D6-BF43-AD7E-9B080C4F26AF}" type="presOf" srcId="{CFC4F2D1-D164-124B-9F68-2C35B5E0A071}" destId="{28FF5E6A-729D-7C42-829D-621D964C56D4}" srcOrd="0" destOrd="0" presId="urn:microsoft.com/office/officeart/2005/8/layout/vProcess5"/>
    <dgm:cxn modelId="{73210A98-7C45-A549-89FE-B4572D98329B}" type="presOf" srcId="{D13320D7-B221-774F-A7BB-D3C1DCCDDDA8}" destId="{C583A7B1-9623-2A44-8483-7C3E64E45F41}" srcOrd="0" destOrd="0" presId="urn:microsoft.com/office/officeart/2005/8/layout/vProcess5"/>
    <dgm:cxn modelId="{1D88175B-4527-0E4B-B5AC-01F6A5156433}" type="presOf" srcId="{86B5F52E-4E9A-1244-8F17-14E7CAA872FA}" destId="{5C365929-5A1D-3144-948A-224785D0B625}" srcOrd="1" destOrd="0" presId="urn:microsoft.com/office/officeart/2005/8/layout/vProcess5"/>
    <dgm:cxn modelId="{A0901369-618A-7B46-BD63-EB5C95068B88}" type="presOf" srcId="{D13320D7-B221-774F-A7BB-D3C1DCCDDDA8}" destId="{AC9F4AC3-2C15-3049-B36A-B883471F40B3}" srcOrd="1" destOrd="0" presId="urn:microsoft.com/office/officeart/2005/8/layout/vProcess5"/>
    <dgm:cxn modelId="{688AD95E-F75A-6542-86AA-90BDDDBCEBE2}" type="presOf" srcId="{1489BFC4-6D18-1B49-B147-93B892D90662}" destId="{71F97942-009A-3B41-BA9D-9F14FB177957}" srcOrd="0" destOrd="0" presId="urn:microsoft.com/office/officeart/2005/8/layout/vProcess5"/>
    <dgm:cxn modelId="{C51E5BF1-F089-DB42-BB48-866DE4A7B9DE}" type="presOf" srcId="{86B5F52E-4E9A-1244-8F17-14E7CAA872FA}" destId="{31010029-24DF-2548-A80F-D7DFD37AFFB8}" srcOrd="0" destOrd="0" presId="urn:microsoft.com/office/officeart/2005/8/layout/vProcess5"/>
    <dgm:cxn modelId="{9BAF63C4-D78F-1E45-9EF5-07BF67817F49}" srcId="{CFC4F2D1-D164-124B-9F68-2C35B5E0A071}" destId="{B6991A06-0915-F94A-A8AA-1782EC0940DB}" srcOrd="0" destOrd="0" parTransId="{9EAC20D5-2380-6640-A3A5-17867BB5EB8B}" sibTransId="{1489BFC4-6D18-1B49-B147-93B892D90662}"/>
    <dgm:cxn modelId="{EA5A5538-1DE3-EB4F-A95F-24DEBF8869C6}" type="presOf" srcId="{419E86E0-40DF-C54F-8920-983091150E7A}" destId="{21D8A415-F0A3-4547-8334-15B86E88DFA8}" srcOrd="0" destOrd="0" presId="urn:microsoft.com/office/officeart/2005/8/layout/vProcess5"/>
    <dgm:cxn modelId="{97044F80-D43E-B544-B058-212FB01F75CE}" srcId="{CFC4F2D1-D164-124B-9F68-2C35B5E0A071}" destId="{D13320D7-B221-774F-A7BB-D3C1DCCDDDA8}" srcOrd="3" destOrd="0" parTransId="{A6035FAD-9334-F14E-A751-9E1650BCCB23}" sibTransId="{1686E873-DDB0-D84F-A72B-3D6312C9E2F6}"/>
    <dgm:cxn modelId="{66230D8F-B3DC-A24D-AB05-5C0B421D1CF6}" type="presOf" srcId="{71958E7A-E73F-AB46-AA55-3FAEA97B4262}" destId="{1C4DA6B0-B11F-1E47-8D5E-8FFE345C423A}" srcOrd="0" destOrd="0" presId="urn:microsoft.com/office/officeart/2005/8/layout/vProcess5"/>
    <dgm:cxn modelId="{35FAF6FB-1545-A04E-90AD-2B7CEA5DFF11}" type="presOf" srcId="{F4D00F7C-5B20-CE4F-A125-AB241C0C28D6}" destId="{E90CA3B9-64EE-5D41-9533-A4BEAAF2B2F5}" srcOrd="0" destOrd="0" presId="urn:microsoft.com/office/officeart/2005/8/layout/vProcess5"/>
    <dgm:cxn modelId="{A63C41A9-A765-3448-8444-1EE06CA16D36}" type="presParOf" srcId="{28FF5E6A-729D-7C42-829D-621D964C56D4}" destId="{0901718E-F5C1-644E-B465-7B0ECBBBD5EC}" srcOrd="0" destOrd="0" presId="urn:microsoft.com/office/officeart/2005/8/layout/vProcess5"/>
    <dgm:cxn modelId="{7394220C-0A29-584F-B801-013DF40EBE4A}" type="presParOf" srcId="{28FF5E6A-729D-7C42-829D-621D964C56D4}" destId="{E1C9D072-8218-D342-AF5B-F5746A06041C}" srcOrd="1" destOrd="0" presId="urn:microsoft.com/office/officeart/2005/8/layout/vProcess5"/>
    <dgm:cxn modelId="{7126367E-0C4A-344A-8292-294BAA32B170}" type="presParOf" srcId="{28FF5E6A-729D-7C42-829D-621D964C56D4}" destId="{1C4DA6B0-B11F-1E47-8D5E-8FFE345C423A}" srcOrd="2" destOrd="0" presId="urn:microsoft.com/office/officeart/2005/8/layout/vProcess5"/>
    <dgm:cxn modelId="{981F36D8-3D29-5B4B-B1F2-6FA22A7BE8A4}" type="presParOf" srcId="{28FF5E6A-729D-7C42-829D-621D964C56D4}" destId="{31010029-24DF-2548-A80F-D7DFD37AFFB8}" srcOrd="3" destOrd="0" presId="urn:microsoft.com/office/officeart/2005/8/layout/vProcess5"/>
    <dgm:cxn modelId="{DAFD0EA1-E8FE-954F-AB34-AB485F7F039C}" type="presParOf" srcId="{28FF5E6A-729D-7C42-829D-621D964C56D4}" destId="{C583A7B1-9623-2A44-8483-7C3E64E45F41}" srcOrd="4" destOrd="0" presId="urn:microsoft.com/office/officeart/2005/8/layout/vProcess5"/>
    <dgm:cxn modelId="{AB60A305-1950-3B42-844E-86BBE61ED605}" type="presParOf" srcId="{28FF5E6A-729D-7C42-829D-621D964C56D4}" destId="{71F97942-009A-3B41-BA9D-9F14FB177957}" srcOrd="5" destOrd="0" presId="urn:microsoft.com/office/officeart/2005/8/layout/vProcess5"/>
    <dgm:cxn modelId="{6D725C0B-4846-B241-B0B4-A6CCE1A6157C}" type="presParOf" srcId="{28FF5E6A-729D-7C42-829D-621D964C56D4}" destId="{E90CA3B9-64EE-5D41-9533-A4BEAAF2B2F5}" srcOrd="6" destOrd="0" presId="urn:microsoft.com/office/officeart/2005/8/layout/vProcess5"/>
    <dgm:cxn modelId="{6D18DA99-C23A-5142-9A51-B020117300E6}" type="presParOf" srcId="{28FF5E6A-729D-7C42-829D-621D964C56D4}" destId="{21D8A415-F0A3-4547-8334-15B86E88DFA8}" srcOrd="7" destOrd="0" presId="urn:microsoft.com/office/officeart/2005/8/layout/vProcess5"/>
    <dgm:cxn modelId="{AC2630EC-4583-4E48-9A39-707B24223B1B}" type="presParOf" srcId="{28FF5E6A-729D-7C42-829D-621D964C56D4}" destId="{DECEB462-6A0C-4948-A64D-F406ACD6F215}" srcOrd="8" destOrd="0" presId="urn:microsoft.com/office/officeart/2005/8/layout/vProcess5"/>
    <dgm:cxn modelId="{CCDB5731-9D72-8B40-B9AE-B6FC8CAB66DC}" type="presParOf" srcId="{28FF5E6A-729D-7C42-829D-621D964C56D4}" destId="{4D04FD25-5A10-6645-8400-5F86992417FE}" srcOrd="9" destOrd="0" presId="urn:microsoft.com/office/officeart/2005/8/layout/vProcess5"/>
    <dgm:cxn modelId="{F567345F-0D4D-9543-B0E3-FD1AAF0E5B51}" type="presParOf" srcId="{28FF5E6A-729D-7C42-829D-621D964C56D4}" destId="{5C365929-5A1D-3144-948A-224785D0B625}" srcOrd="10" destOrd="0" presId="urn:microsoft.com/office/officeart/2005/8/layout/vProcess5"/>
    <dgm:cxn modelId="{7716BC78-534B-A043-8689-4D346CBEDA26}" type="presParOf" srcId="{28FF5E6A-729D-7C42-829D-621D964C56D4}" destId="{AC9F4AC3-2C15-3049-B36A-B883471F40B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rgbClr val="92D050"/>
        </a:solidFill>
      </dgm:spPr>
      <dgm:t>
        <a:bodyPr/>
        <a:lstStyle/>
        <a:p>
          <a:endParaRPr lang="en-ZA" sz="3600" dirty="0"/>
        </a:p>
        <a:p>
          <a:r>
            <a:rPr lang="en-ZA" sz="1800" b="1" dirty="0">
              <a:solidFill>
                <a:schemeClr val="bg1"/>
              </a:solidFill>
            </a:rPr>
            <a:t>15%</a:t>
          </a:r>
        </a:p>
        <a:p>
          <a:r>
            <a:rPr lang="en-ZA" sz="700" b="1" dirty="0">
              <a:solidFill>
                <a:schemeClr val="bg1"/>
              </a:solidFill>
            </a:rPr>
            <a:t>Legislators, managers, </a:t>
          </a:r>
          <a:r>
            <a:rPr lang="en-ZA" sz="700" b="1" dirty="0" err="1">
              <a:solidFill>
                <a:schemeClr val="bg1"/>
              </a:solidFill>
            </a:rPr>
            <a:t>assoc</a:t>
          </a:r>
          <a:r>
            <a:rPr lang="en-ZA" sz="700" b="1" dirty="0">
              <a:solidFill>
                <a:schemeClr val="bg1"/>
              </a:solidFill>
            </a:rPr>
            <a:t> professionals</a:t>
          </a:r>
          <a:endParaRPr lang="en-ZA" sz="100" b="1" dirty="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a:solidFill>
                <a:schemeClr val="bg1"/>
              </a:solidFill>
            </a:rPr>
            <a:t>Unemployed</a:t>
          </a:r>
        </a:p>
        <a:p>
          <a:endParaRPr lang="en-ZA" sz="1400" b="1" dirty="0">
            <a:solidFill>
              <a:schemeClr val="bg1"/>
            </a:solidFill>
          </a:endParaRPr>
        </a:p>
        <a:p>
          <a:r>
            <a:rPr lang="en-ZA" sz="1400" b="1" dirty="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a:solidFill>
                <a:schemeClr val="bg1"/>
              </a:solidFill>
            </a:rPr>
            <a:t>Unskilled</a:t>
          </a:r>
        </a:p>
        <a:p>
          <a:r>
            <a:rPr lang="en-ZA" sz="1200" b="1" dirty="0">
              <a:solidFill>
                <a:schemeClr val="bg1"/>
              </a:solidFill>
            </a:rPr>
            <a:t>(18%)</a:t>
          </a:r>
        </a:p>
        <a:p>
          <a:r>
            <a:rPr lang="en-ZA" sz="600" b="0" dirty="0">
              <a:solidFill>
                <a:schemeClr val="bg1"/>
              </a:solidFill>
            </a:rPr>
            <a:t>Elementary occupations &amp; domestic workers</a:t>
          </a: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a:solidFill>
                <a:schemeClr val="bg1"/>
              </a:solidFill>
            </a:rPr>
            <a:t>Semi-Skilled (32%)</a:t>
          </a:r>
        </a:p>
        <a:p>
          <a:r>
            <a:rPr lang="en-US" sz="600" dirty="0">
              <a:solidFill>
                <a:schemeClr val="bg1"/>
              </a:solidFill>
            </a:rPr>
            <a:t>Clerks, service workers, shop personnel, skilled </a:t>
          </a:r>
          <a:r>
            <a:rPr lang="en-US" sz="600" dirty="0" err="1">
              <a:solidFill>
                <a:schemeClr val="bg1"/>
              </a:solidFill>
            </a:rPr>
            <a:t>agric</a:t>
          </a:r>
          <a:r>
            <a:rPr lang="en-US" sz="600" dirty="0">
              <a:solidFill>
                <a:schemeClr val="bg1"/>
              </a:solidFill>
            </a:rPr>
            <a:t>/fishery workers, plant and machinery operators)</a:t>
          </a: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US"/>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US"/>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US"/>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US"/>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US"/>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US"/>
        </a:p>
      </dgm:t>
    </dgm:pt>
  </dgm:ptLst>
  <dgm:cxnLst>
    <dgm:cxn modelId="{74BBE76E-0AC0-8F4D-A822-E96010F9A5BE}" type="presOf" srcId="{94BFDC29-A62B-4867-9EFD-4C3299F2A986}" destId="{BAE3347D-F78F-4227-B054-5BC36A596218}" srcOrd="0" destOrd="0" presId="urn:microsoft.com/office/officeart/2005/8/layout/pyramid1"/>
    <dgm:cxn modelId="{B07AC324-3416-1546-A251-1F71FDF4FFAF}" type="presOf" srcId="{932237BE-64C3-4DED-BF2D-9B9821B44AFA}" destId="{D9EA3055-42F1-4773-B6E1-4489FC8B1BD1}" srcOrd="0" destOrd="0" presId="urn:microsoft.com/office/officeart/2005/8/layout/pyramid1"/>
    <dgm:cxn modelId="{03F50B6C-7ABD-CE4F-BC05-A61EA4B5893D}" type="presOf" srcId="{DD7E1C66-5AA1-4148-8D24-0F59EB34F27B}" destId="{EDA92B55-1435-714B-8A67-D6D0B3E5538C}" srcOrd="1" destOrd="0" presId="urn:microsoft.com/office/officeart/2005/8/layout/pyramid1"/>
    <dgm:cxn modelId="{5F09F2B9-1E9A-9F44-AB0E-11983A3CDB7E}" type="presOf" srcId="{94BFDC29-A62B-4867-9EFD-4C3299F2A986}" destId="{26521744-C9FE-42F2-BE3A-D2D28AE76CA5}" srcOrd="1" destOrd="0" presId="urn:microsoft.com/office/officeart/2005/8/layout/pyramid1"/>
    <dgm:cxn modelId="{F047505E-64BE-F941-AFA5-4C5A0604F171}" type="presOf" srcId="{932237BE-64C3-4DED-BF2D-9B9821B44AFA}" destId="{0EDD4896-C891-4183-9B7B-D45A38634F03}"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7FD8874B-E984-4944-82A5-12ED458B41DF}" type="presOf" srcId="{B1CD9239-600B-41D7-9067-E587838267CF}" destId="{C548DC47-1489-4EF5-BDCB-DEBE01D4E862}"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4225F736-D5C0-4C5E-A52E-FD56D7BA2EA5}" srcId="{5896CC03-10D6-4152-BEED-6E1B31A79FE9}" destId="{94BFDC29-A62B-4867-9EFD-4C3299F2A986}" srcOrd="2" destOrd="0" parTransId="{958277C2-E0D9-4F82-8132-42DD836804C3}" sibTransId="{A4CA2450-8494-4924-8A3E-C33940DEACB7}"/>
    <dgm:cxn modelId="{4132D137-2BCA-744F-BC19-D4494B21F1A3}" type="presOf" srcId="{5896CC03-10D6-4152-BEED-6E1B31A79FE9}" destId="{FD31F5A5-7680-4C7A-91FB-24138E0D7CDC}" srcOrd="0" destOrd="0" presId="urn:microsoft.com/office/officeart/2005/8/layout/pyramid1"/>
    <dgm:cxn modelId="{B7A034E6-14B8-224D-9AF8-34071FEAD86C}" type="presOf" srcId="{B1CD9239-600B-41D7-9067-E587838267CF}" destId="{6B2A6CEB-8AEB-485A-B51F-4BA3BA410D0B}" srcOrd="0" destOrd="0" presId="urn:microsoft.com/office/officeart/2005/8/layout/pyramid1"/>
    <dgm:cxn modelId="{150F71A1-E787-DC47-8529-1FC321CB2DB8}" type="presOf" srcId="{DD7E1C66-5AA1-4148-8D24-0F59EB34F27B}" destId="{3030949F-5DAF-1F40-B4D0-84FF1FABAA00}" srcOrd="0"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9490FE0-9EED-6449-AF06-33B7B912E372}" type="presParOf" srcId="{FD31F5A5-7680-4C7A-91FB-24138E0D7CDC}" destId="{2CFCD532-C2BB-43F0-894D-44DFFD76D26E}" srcOrd="0" destOrd="0" presId="urn:microsoft.com/office/officeart/2005/8/layout/pyramid1"/>
    <dgm:cxn modelId="{7C9B6EC2-02E5-774C-9256-86077307E679}" type="presParOf" srcId="{2CFCD532-C2BB-43F0-894D-44DFFD76D26E}" destId="{6B2A6CEB-8AEB-485A-B51F-4BA3BA410D0B}" srcOrd="0" destOrd="0" presId="urn:microsoft.com/office/officeart/2005/8/layout/pyramid1"/>
    <dgm:cxn modelId="{6D6958A2-5CBB-E44D-B8E7-1EA7356203F1}" type="presParOf" srcId="{2CFCD532-C2BB-43F0-894D-44DFFD76D26E}" destId="{C548DC47-1489-4EF5-BDCB-DEBE01D4E862}" srcOrd="1" destOrd="0" presId="urn:microsoft.com/office/officeart/2005/8/layout/pyramid1"/>
    <dgm:cxn modelId="{A3071C20-0684-6143-B1FF-25E375C584DD}" type="presParOf" srcId="{FD31F5A5-7680-4C7A-91FB-24138E0D7CDC}" destId="{E1D542F2-75FE-304E-A897-B81A2DE13B71}" srcOrd="1" destOrd="0" presId="urn:microsoft.com/office/officeart/2005/8/layout/pyramid1"/>
    <dgm:cxn modelId="{8947B706-C581-8E44-90CB-0B2AECB04E90}" type="presParOf" srcId="{E1D542F2-75FE-304E-A897-B81A2DE13B71}" destId="{3030949F-5DAF-1F40-B4D0-84FF1FABAA00}" srcOrd="0" destOrd="0" presId="urn:microsoft.com/office/officeart/2005/8/layout/pyramid1"/>
    <dgm:cxn modelId="{DC81D67D-A14C-2E4C-98F9-EEACD368095A}" type="presParOf" srcId="{E1D542F2-75FE-304E-A897-B81A2DE13B71}" destId="{EDA92B55-1435-714B-8A67-D6D0B3E5538C}" srcOrd="1" destOrd="0" presId="urn:microsoft.com/office/officeart/2005/8/layout/pyramid1"/>
    <dgm:cxn modelId="{C1D23BA5-36E7-8C44-BFBE-D55E2940CDF3}" type="presParOf" srcId="{FD31F5A5-7680-4C7A-91FB-24138E0D7CDC}" destId="{9A0D1490-6EC1-4DB5-B0A0-E2BC4B232661}" srcOrd="2" destOrd="0" presId="urn:microsoft.com/office/officeart/2005/8/layout/pyramid1"/>
    <dgm:cxn modelId="{AD36C984-AE49-6A40-B542-6C93AC2931B6}" type="presParOf" srcId="{9A0D1490-6EC1-4DB5-B0A0-E2BC4B232661}" destId="{BAE3347D-F78F-4227-B054-5BC36A596218}" srcOrd="0" destOrd="0" presId="urn:microsoft.com/office/officeart/2005/8/layout/pyramid1"/>
    <dgm:cxn modelId="{1D36898F-1D00-7844-8BB9-1BD82B06965C}" type="presParOf" srcId="{9A0D1490-6EC1-4DB5-B0A0-E2BC4B232661}" destId="{26521744-C9FE-42F2-BE3A-D2D28AE76CA5}" srcOrd="1" destOrd="0" presId="urn:microsoft.com/office/officeart/2005/8/layout/pyramid1"/>
    <dgm:cxn modelId="{F52B88D6-A8C2-5D48-83F8-B1355F8A93AA}" type="presParOf" srcId="{FD31F5A5-7680-4C7A-91FB-24138E0D7CDC}" destId="{BA18687B-851F-47DE-8991-18650FF1E018}" srcOrd="3" destOrd="0" presId="urn:microsoft.com/office/officeart/2005/8/layout/pyramid1"/>
    <dgm:cxn modelId="{36038E97-4D62-8B41-A41A-DB7C1B8890C6}" type="presParOf" srcId="{BA18687B-851F-47DE-8991-18650FF1E018}" destId="{D9EA3055-42F1-4773-B6E1-4489FC8B1BD1}" srcOrd="0" destOrd="0" presId="urn:microsoft.com/office/officeart/2005/8/layout/pyramid1"/>
    <dgm:cxn modelId="{0316375A-0C62-6C43-9068-B92613FF4CD1}"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93A65B-AEE4-CC48-9DF9-E8B21D468655}"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AA4B2FF6-7B97-9F49-A7A4-497000C5598D}">
      <dgm:prSet phldrT="[Text]" custT="1"/>
      <dgm:spPr>
        <a:solidFill>
          <a:schemeClr val="tx1"/>
        </a:solidFill>
      </dgm:spPr>
      <dgm:t>
        <a:bodyPr/>
        <a:lstStyle/>
        <a:p>
          <a:r>
            <a:rPr lang="en-US" sz="2400" dirty="0" smtClean="0"/>
            <a:t>SA </a:t>
          </a:r>
          <a:r>
            <a:rPr lang="en-US" sz="2400" dirty="0" err="1" smtClean="0"/>
            <a:t>educ</a:t>
          </a:r>
          <a:r>
            <a:rPr lang="en-US" sz="2400" dirty="0" smtClean="0"/>
            <a:t> system</a:t>
          </a:r>
          <a:endParaRPr lang="en-US" sz="2400" dirty="0"/>
        </a:p>
      </dgm:t>
    </dgm:pt>
    <dgm:pt modelId="{5D38648A-A80F-5549-AAF8-11D586A6DF72}" type="parTrans" cxnId="{8BAEBD44-9D95-B74D-9FC3-904C673F5B54}">
      <dgm:prSet/>
      <dgm:spPr/>
      <dgm:t>
        <a:bodyPr/>
        <a:lstStyle/>
        <a:p>
          <a:endParaRPr lang="en-US" sz="2400"/>
        </a:p>
      </dgm:t>
    </dgm:pt>
    <dgm:pt modelId="{112501CE-E244-2F4A-91DF-9B0149033B6C}" type="sibTrans" cxnId="{8BAEBD44-9D95-B74D-9FC3-904C673F5B54}">
      <dgm:prSet/>
      <dgm:spPr/>
      <dgm:t>
        <a:bodyPr/>
        <a:lstStyle/>
        <a:p>
          <a:endParaRPr lang="en-US" sz="2400"/>
        </a:p>
      </dgm:t>
    </dgm:pt>
    <dgm:pt modelId="{34247BBC-CD10-1945-B321-D2E241C9BB7A}">
      <dgm:prSet phldrT="[Text]" custT="1"/>
      <dgm:spPr>
        <a:solidFill>
          <a:srgbClr val="92D050"/>
        </a:solidFill>
      </dgm:spPr>
      <dgm:t>
        <a:bodyPr/>
        <a:lstStyle/>
        <a:p>
          <a:r>
            <a:rPr lang="en-US" sz="1600" dirty="0" smtClean="0"/>
            <a:t>Language</a:t>
          </a:r>
          <a:endParaRPr lang="en-US" sz="1600" dirty="0"/>
        </a:p>
      </dgm:t>
    </dgm:pt>
    <dgm:pt modelId="{79FEAE35-584C-8D45-B392-F0B53C45BA4B}" type="parTrans" cxnId="{2E547E17-1324-BC40-A500-0C83DD27A445}">
      <dgm:prSet custT="1"/>
      <dgm:spPr/>
      <dgm:t>
        <a:bodyPr/>
        <a:lstStyle/>
        <a:p>
          <a:endParaRPr lang="en-US" sz="700"/>
        </a:p>
      </dgm:t>
    </dgm:pt>
    <dgm:pt modelId="{6E16AFEA-AF8D-5041-B697-0E6B7F3E01F8}" type="sibTrans" cxnId="{2E547E17-1324-BC40-A500-0C83DD27A445}">
      <dgm:prSet/>
      <dgm:spPr/>
      <dgm:t>
        <a:bodyPr/>
        <a:lstStyle/>
        <a:p>
          <a:endParaRPr lang="en-US" sz="2400"/>
        </a:p>
      </dgm:t>
    </dgm:pt>
    <dgm:pt modelId="{E37AE52B-F8F9-344C-8AE8-C72BA6730C16}">
      <dgm:prSet phldrT="[Text]" custT="1"/>
      <dgm:spPr>
        <a:solidFill>
          <a:srgbClr val="00B0F0"/>
        </a:solidFill>
      </dgm:spPr>
      <dgm:t>
        <a:bodyPr/>
        <a:lstStyle/>
        <a:p>
          <a:r>
            <a:rPr lang="en-US" sz="1400" dirty="0" smtClean="0"/>
            <a:t>Former department</a:t>
          </a:r>
          <a:endParaRPr lang="en-US" sz="1400" dirty="0"/>
        </a:p>
      </dgm:t>
    </dgm:pt>
    <dgm:pt modelId="{CB3EF148-2F2D-6B48-8492-22B6B92AE435}" type="parTrans" cxnId="{18A5B161-CAF9-FE4E-8DDA-57E33C20F1C3}">
      <dgm:prSet custT="1"/>
      <dgm:spPr/>
      <dgm:t>
        <a:bodyPr/>
        <a:lstStyle/>
        <a:p>
          <a:endParaRPr lang="en-US" sz="700"/>
        </a:p>
      </dgm:t>
    </dgm:pt>
    <dgm:pt modelId="{9B260DB1-188D-A145-BBC7-A34A77362266}" type="sibTrans" cxnId="{18A5B161-CAF9-FE4E-8DDA-57E33C20F1C3}">
      <dgm:prSet/>
      <dgm:spPr/>
      <dgm:t>
        <a:bodyPr/>
        <a:lstStyle/>
        <a:p>
          <a:endParaRPr lang="en-US" sz="2400"/>
        </a:p>
      </dgm:t>
    </dgm:pt>
    <dgm:pt modelId="{BDF0F4CD-7379-3E4A-88F7-E7EDF9BFC50C}">
      <dgm:prSet phldrT="[Text]" custT="1"/>
      <dgm:spPr>
        <a:solidFill>
          <a:srgbClr val="7030A0"/>
        </a:solidFill>
      </dgm:spPr>
      <dgm:t>
        <a:bodyPr/>
        <a:lstStyle/>
        <a:p>
          <a:r>
            <a:rPr lang="en-US" sz="1600" dirty="0" smtClean="0"/>
            <a:t>Province</a:t>
          </a:r>
          <a:endParaRPr lang="en-US" sz="1600" dirty="0"/>
        </a:p>
      </dgm:t>
    </dgm:pt>
    <dgm:pt modelId="{C6079038-5B52-5144-B740-3E2A4F074ECA}" type="parTrans" cxnId="{2B41FB78-C996-5347-8810-EFB716B6E398}">
      <dgm:prSet custT="1"/>
      <dgm:spPr/>
      <dgm:t>
        <a:bodyPr/>
        <a:lstStyle/>
        <a:p>
          <a:endParaRPr lang="en-US" sz="700"/>
        </a:p>
      </dgm:t>
    </dgm:pt>
    <dgm:pt modelId="{0D3DF85E-9AAC-5F4D-A194-605558E399C9}" type="sibTrans" cxnId="{2B41FB78-C996-5347-8810-EFB716B6E398}">
      <dgm:prSet/>
      <dgm:spPr/>
      <dgm:t>
        <a:bodyPr/>
        <a:lstStyle/>
        <a:p>
          <a:endParaRPr lang="en-US" sz="2400"/>
        </a:p>
      </dgm:t>
    </dgm:pt>
    <dgm:pt modelId="{2E618323-32BF-C748-A6B5-167E779F0A9E}">
      <dgm:prSet phldrT="[Text]" custT="1"/>
      <dgm:spPr>
        <a:solidFill>
          <a:srgbClr val="FFC000"/>
        </a:solidFill>
      </dgm:spPr>
      <dgm:t>
        <a:bodyPr/>
        <a:lstStyle/>
        <a:p>
          <a:r>
            <a:rPr lang="en-US" sz="1600" dirty="0" smtClean="0"/>
            <a:t>Quintile</a:t>
          </a:r>
          <a:endParaRPr lang="en-US" sz="1600" dirty="0"/>
        </a:p>
      </dgm:t>
    </dgm:pt>
    <dgm:pt modelId="{6E7D1B3C-D4EB-274A-9742-5907BE44A947}" type="parTrans" cxnId="{C35F5B7D-D2F6-4742-90C2-2BDF16EB2E9A}">
      <dgm:prSet custT="1"/>
      <dgm:spPr/>
      <dgm:t>
        <a:bodyPr/>
        <a:lstStyle/>
        <a:p>
          <a:endParaRPr lang="en-US" sz="700"/>
        </a:p>
      </dgm:t>
    </dgm:pt>
    <dgm:pt modelId="{68FFF3F7-FD4F-E842-A19A-98330F470D19}" type="sibTrans" cxnId="{C35F5B7D-D2F6-4742-90C2-2BDF16EB2E9A}">
      <dgm:prSet/>
      <dgm:spPr/>
      <dgm:t>
        <a:bodyPr/>
        <a:lstStyle/>
        <a:p>
          <a:endParaRPr lang="en-US" sz="2400"/>
        </a:p>
      </dgm:t>
    </dgm:pt>
    <dgm:pt modelId="{C822A940-39D6-014F-9638-6E8A034830FD}">
      <dgm:prSet custT="1"/>
      <dgm:spPr>
        <a:solidFill>
          <a:schemeClr val="accent4">
            <a:lumMod val="75000"/>
          </a:schemeClr>
        </a:solidFill>
      </dgm:spPr>
      <dgm:t>
        <a:bodyPr/>
        <a:lstStyle/>
        <a:p>
          <a:r>
            <a:rPr lang="en-US" sz="1600" dirty="0" smtClean="0"/>
            <a:t>SES</a:t>
          </a:r>
          <a:endParaRPr lang="en-US" sz="1600" dirty="0"/>
        </a:p>
      </dgm:t>
    </dgm:pt>
    <dgm:pt modelId="{E24BA347-1F3C-D747-81EF-816E6FE5DCCF}" type="parTrans" cxnId="{08CB6779-AEE4-814D-BA52-EC4B52D0B580}">
      <dgm:prSet custT="1"/>
      <dgm:spPr/>
      <dgm:t>
        <a:bodyPr/>
        <a:lstStyle/>
        <a:p>
          <a:endParaRPr lang="en-US" sz="700"/>
        </a:p>
      </dgm:t>
    </dgm:pt>
    <dgm:pt modelId="{BD29C2D6-3506-C74E-B338-D5CECBB7C1C9}" type="sibTrans" cxnId="{08CB6779-AEE4-814D-BA52-EC4B52D0B580}">
      <dgm:prSet/>
      <dgm:spPr/>
      <dgm:t>
        <a:bodyPr/>
        <a:lstStyle/>
        <a:p>
          <a:endParaRPr lang="en-US" sz="2400"/>
        </a:p>
      </dgm:t>
    </dgm:pt>
    <dgm:pt modelId="{5643ECE4-6F87-C647-BFE2-43576AC389D9}">
      <dgm:prSet custT="1"/>
      <dgm:spPr>
        <a:solidFill>
          <a:srgbClr val="FF0000"/>
        </a:solidFill>
      </dgm:spPr>
      <dgm:t>
        <a:bodyPr/>
        <a:lstStyle/>
        <a:p>
          <a:r>
            <a:rPr lang="en-US" sz="1600" dirty="0" smtClean="0"/>
            <a:t>Race</a:t>
          </a:r>
          <a:endParaRPr lang="en-US" sz="1600" dirty="0"/>
        </a:p>
      </dgm:t>
    </dgm:pt>
    <dgm:pt modelId="{EB827E4D-BCD0-FF42-AC61-31D72EEF0F7B}" type="parTrans" cxnId="{5EEAD27A-282A-BC4E-AF69-A48EF8936DE5}">
      <dgm:prSet custT="1"/>
      <dgm:spPr/>
      <dgm:t>
        <a:bodyPr/>
        <a:lstStyle/>
        <a:p>
          <a:endParaRPr lang="en-US" sz="700"/>
        </a:p>
      </dgm:t>
    </dgm:pt>
    <dgm:pt modelId="{7E17D828-629D-1B41-853D-2F67A8953E61}" type="sibTrans" cxnId="{5EEAD27A-282A-BC4E-AF69-A48EF8936DE5}">
      <dgm:prSet/>
      <dgm:spPr/>
      <dgm:t>
        <a:bodyPr/>
        <a:lstStyle/>
        <a:p>
          <a:endParaRPr lang="en-US" sz="2400"/>
        </a:p>
      </dgm:t>
    </dgm:pt>
    <dgm:pt modelId="{91937C46-DE2B-E843-93FB-6DB9FB3755B9}" type="pres">
      <dgm:prSet presAssocID="{6393A65B-AEE4-CC48-9DF9-E8B21D468655}" presName="cycle" presStyleCnt="0">
        <dgm:presLayoutVars>
          <dgm:chMax val="1"/>
          <dgm:dir/>
          <dgm:animLvl val="ctr"/>
          <dgm:resizeHandles val="exact"/>
        </dgm:presLayoutVars>
      </dgm:prSet>
      <dgm:spPr/>
      <dgm:t>
        <a:bodyPr/>
        <a:lstStyle/>
        <a:p>
          <a:endParaRPr lang="en-US"/>
        </a:p>
      </dgm:t>
    </dgm:pt>
    <dgm:pt modelId="{7D62E33F-1F56-0741-BEB5-BA7A022CAD66}" type="pres">
      <dgm:prSet presAssocID="{AA4B2FF6-7B97-9F49-A7A4-497000C5598D}" presName="centerShape" presStyleLbl="node0" presStyleIdx="0" presStyleCnt="1"/>
      <dgm:spPr/>
      <dgm:t>
        <a:bodyPr/>
        <a:lstStyle/>
        <a:p>
          <a:endParaRPr lang="en-US"/>
        </a:p>
      </dgm:t>
    </dgm:pt>
    <dgm:pt modelId="{076254C2-7677-7C45-A23F-27A39CD4AD66}" type="pres">
      <dgm:prSet presAssocID="{79FEAE35-584C-8D45-B392-F0B53C45BA4B}" presName="Name9" presStyleLbl="parChTrans1D2" presStyleIdx="0" presStyleCnt="6"/>
      <dgm:spPr/>
      <dgm:t>
        <a:bodyPr/>
        <a:lstStyle/>
        <a:p>
          <a:endParaRPr lang="en-US"/>
        </a:p>
      </dgm:t>
    </dgm:pt>
    <dgm:pt modelId="{E4CF8709-35DA-DC4E-B08E-C609287F4672}" type="pres">
      <dgm:prSet presAssocID="{79FEAE35-584C-8D45-B392-F0B53C45BA4B}" presName="connTx" presStyleLbl="parChTrans1D2" presStyleIdx="0" presStyleCnt="6"/>
      <dgm:spPr/>
      <dgm:t>
        <a:bodyPr/>
        <a:lstStyle/>
        <a:p>
          <a:endParaRPr lang="en-US"/>
        </a:p>
      </dgm:t>
    </dgm:pt>
    <dgm:pt modelId="{EC9D7481-8B0D-3E4D-9F03-15080AD1CC91}" type="pres">
      <dgm:prSet presAssocID="{34247BBC-CD10-1945-B321-D2E241C9BB7A}" presName="node" presStyleLbl="node1" presStyleIdx="0" presStyleCnt="6">
        <dgm:presLayoutVars>
          <dgm:bulletEnabled val="1"/>
        </dgm:presLayoutVars>
      </dgm:prSet>
      <dgm:spPr/>
      <dgm:t>
        <a:bodyPr/>
        <a:lstStyle/>
        <a:p>
          <a:endParaRPr lang="en-US"/>
        </a:p>
      </dgm:t>
    </dgm:pt>
    <dgm:pt modelId="{668288E5-1235-7347-93EA-B7687DBA6706}" type="pres">
      <dgm:prSet presAssocID="{CB3EF148-2F2D-6B48-8492-22B6B92AE435}" presName="Name9" presStyleLbl="parChTrans1D2" presStyleIdx="1" presStyleCnt="6"/>
      <dgm:spPr/>
      <dgm:t>
        <a:bodyPr/>
        <a:lstStyle/>
        <a:p>
          <a:endParaRPr lang="en-US"/>
        </a:p>
      </dgm:t>
    </dgm:pt>
    <dgm:pt modelId="{BBDBFBE6-EFE3-184F-B915-DA194962E25B}" type="pres">
      <dgm:prSet presAssocID="{CB3EF148-2F2D-6B48-8492-22B6B92AE435}" presName="connTx" presStyleLbl="parChTrans1D2" presStyleIdx="1" presStyleCnt="6"/>
      <dgm:spPr/>
      <dgm:t>
        <a:bodyPr/>
        <a:lstStyle/>
        <a:p>
          <a:endParaRPr lang="en-US"/>
        </a:p>
      </dgm:t>
    </dgm:pt>
    <dgm:pt modelId="{6A515DCB-9E53-3D47-B671-030B0A26AEDC}" type="pres">
      <dgm:prSet presAssocID="{E37AE52B-F8F9-344C-8AE8-C72BA6730C16}" presName="node" presStyleLbl="node1" presStyleIdx="1" presStyleCnt="6">
        <dgm:presLayoutVars>
          <dgm:bulletEnabled val="1"/>
        </dgm:presLayoutVars>
      </dgm:prSet>
      <dgm:spPr/>
      <dgm:t>
        <a:bodyPr/>
        <a:lstStyle/>
        <a:p>
          <a:endParaRPr lang="en-US"/>
        </a:p>
      </dgm:t>
    </dgm:pt>
    <dgm:pt modelId="{90A132BC-F623-BB40-8A78-6152E2933731}" type="pres">
      <dgm:prSet presAssocID="{C6079038-5B52-5144-B740-3E2A4F074ECA}" presName="Name9" presStyleLbl="parChTrans1D2" presStyleIdx="2" presStyleCnt="6"/>
      <dgm:spPr/>
      <dgm:t>
        <a:bodyPr/>
        <a:lstStyle/>
        <a:p>
          <a:endParaRPr lang="en-US"/>
        </a:p>
      </dgm:t>
    </dgm:pt>
    <dgm:pt modelId="{E2A0BBEB-6C5F-AF43-B542-88AD9747DDF9}" type="pres">
      <dgm:prSet presAssocID="{C6079038-5B52-5144-B740-3E2A4F074ECA}" presName="connTx" presStyleLbl="parChTrans1D2" presStyleIdx="2" presStyleCnt="6"/>
      <dgm:spPr/>
      <dgm:t>
        <a:bodyPr/>
        <a:lstStyle/>
        <a:p>
          <a:endParaRPr lang="en-US"/>
        </a:p>
      </dgm:t>
    </dgm:pt>
    <dgm:pt modelId="{0154D426-332D-8C4E-962C-91943D16CBFE}" type="pres">
      <dgm:prSet presAssocID="{BDF0F4CD-7379-3E4A-88F7-E7EDF9BFC50C}" presName="node" presStyleLbl="node1" presStyleIdx="2" presStyleCnt="6">
        <dgm:presLayoutVars>
          <dgm:bulletEnabled val="1"/>
        </dgm:presLayoutVars>
      </dgm:prSet>
      <dgm:spPr/>
      <dgm:t>
        <a:bodyPr/>
        <a:lstStyle/>
        <a:p>
          <a:endParaRPr lang="en-US"/>
        </a:p>
      </dgm:t>
    </dgm:pt>
    <dgm:pt modelId="{5A7C890E-64FC-AE4F-BAB1-CFDEC8180288}" type="pres">
      <dgm:prSet presAssocID="{6E7D1B3C-D4EB-274A-9742-5907BE44A947}" presName="Name9" presStyleLbl="parChTrans1D2" presStyleIdx="3" presStyleCnt="6"/>
      <dgm:spPr/>
      <dgm:t>
        <a:bodyPr/>
        <a:lstStyle/>
        <a:p>
          <a:endParaRPr lang="en-US"/>
        </a:p>
      </dgm:t>
    </dgm:pt>
    <dgm:pt modelId="{17DFE322-37DC-234F-AAE8-8F0F313D9BDE}" type="pres">
      <dgm:prSet presAssocID="{6E7D1B3C-D4EB-274A-9742-5907BE44A947}" presName="connTx" presStyleLbl="parChTrans1D2" presStyleIdx="3" presStyleCnt="6"/>
      <dgm:spPr/>
      <dgm:t>
        <a:bodyPr/>
        <a:lstStyle/>
        <a:p>
          <a:endParaRPr lang="en-US"/>
        </a:p>
      </dgm:t>
    </dgm:pt>
    <dgm:pt modelId="{59BF458E-E102-7546-9A93-8147EA65543E}" type="pres">
      <dgm:prSet presAssocID="{2E618323-32BF-C748-A6B5-167E779F0A9E}" presName="node" presStyleLbl="node1" presStyleIdx="3" presStyleCnt="6">
        <dgm:presLayoutVars>
          <dgm:bulletEnabled val="1"/>
        </dgm:presLayoutVars>
      </dgm:prSet>
      <dgm:spPr/>
      <dgm:t>
        <a:bodyPr/>
        <a:lstStyle/>
        <a:p>
          <a:endParaRPr lang="en-US"/>
        </a:p>
      </dgm:t>
    </dgm:pt>
    <dgm:pt modelId="{5A00CE35-7390-3149-B00B-0DD839688D6E}" type="pres">
      <dgm:prSet presAssocID="{E24BA347-1F3C-D747-81EF-816E6FE5DCCF}" presName="Name9" presStyleLbl="parChTrans1D2" presStyleIdx="4" presStyleCnt="6"/>
      <dgm:spPr/>
      <dgm:t>
        <a:bodyPr/>
        <a:lstStyle/>
        <a:p>
          <a:endParaRPr lang="en-US"/>
        </a:p>
      </dgm:t>
    </dgm:pt>
    <dgm:pt modelId="{6D889E29-AC49-764A-A1BE-7221BCCE1A9C}" type="pres">
      <dgm:prSet presAssocID="{E24BA347-1F3C-D747-81EF-816E6FE5DCCF}" presName="connTx" presStyleLbl="parChTrans1D2" presStyleIdx="4" presStyleCnt="6"/>
      <dgm:spPr/>
      <dgm:t>
        <a:bodyPr/>
        <a:lstStyle/>
        <a:p>
          <a:endParaRPr lang="en-US"/>
        </a:p>
      </dgm:t>
    </dgm:pt>
    <dgm:pt modelId="{83DDB017-464C-E142-9B2C-C69F4D92D2DE}" type="pres">
      <dgm:prSet presAssocID="{C822A940-39D6-014F-9638-6E8A034830FD}" presName="node" presStyleLbl="node1" presStyleIdx="4" presStyleCnt="6">
        <dgm:presLayoutVars>
          <dgm:bulletEnabled val="1"/>
        </dgm:presLayoutVars>
      </dgm:prSet>
      <dgm:spPr/>
      <dgm:t>
        <a:bodyPr/>
        <a:lstStyle/>
        <a:p>
          <a:endParaRPr lang="en-US"/>
        </a:p>
      </dgm:t>
    </dgm:pt>
    <dgm:pt modelId="{1409AA31-92C6-EB4C-95D2-1CEBE6085459}" type="pres">
      <dgm:prSet presAssocID="{EB827E4D-BCD0-FF42-AC61-31D72EEF0F7B}" presName="Name9" presStyleLbl="parChTrans1D2" presStyleIdx="5" presStyleCnt="6"/>
      <dgm:spPr/>
      <dgm:t>
        <a:bodyPr/>
        <a:lstStyle/>
        <a:p>
          <a:endParaRPr lang="en-US"/>
        </a:p>
      </dgm:t>
    </dgm:pt>
    <dgm:pt modelId="{A3CC106D-4920-6548-ACA1-22A37CDF6E8E}" type="pres">
      <dgm:prSet presAssocID="{EB827E4D-BCD0-FF42-AC61-31D72EEF0F7B}" presName="connTx" presStyleLbl="parChTrans1D2" presStyleIdx="5" presStyleCnt="6"/>
      <dgm:spPr/>
      <dgm:t>
        <a:bodyPr/>
        <a:lstStyle/>
        <a:p>
          <a:endParaRPr lang="en-US"/>
        </a:p>
      </dgm:t>
    </dgm:pt>
    <dgm:pt modelId="{2B272033-E3BA-8248-8A10-41936FD64806}" type="pres">
      <dgm:prSet presAssocID="{5643ECE4-6F87-C647-BFE2-43576AC389D9}" presName="node" presStyleLbl="node1" presStyleIdx="5" presStyleCnt="6">
        <dgm:presLayoutVars>
          <dgm:bulletEnabled val="1"/>
        </dgm:presLayoutVars>
      </dgm:prSet>
      <dgm:spPr/>
      <dgm:t>
        <a:bodyPr/>
        <a:lstStyle/>
        <a:p>
          <a:endParaRPr lang="en-US"/>
        </a:p>
      </dgm:t>
    </dgm:pt>
  </dgm:ptLst>
  <dgm:cxnLst>
    <dgm:cxn modelId="{9446DF11-0FFC-8249-93D6-9B786ADBA43C}" type="presOf" srcId="{CB3EF148-2F2D-6B48-8492-22B6B92AE435}" destId="{668288E5-1235-7347-93EA-B7687DBA6706}" srcOrd="0" destOrd="0" presId="urn:microsoft.com/office/officeart/2005/8/layout/radial1"/>
    <dgm:cxn modelId="{F52CA4DF-367B-7344-B7C7-75EB6EB576A6}" type="presOf" srcId="{EB827E4D-BCD0-FF42-AC61-31D72EEF0F7B}" destId="{1409AA31-92C6-EB4C-95D2-1CEBE6085459}" srcOrd="0" destOrd="0" presId="urn:microsoft.com/office/officeart/2005/8/layout/radial1"/>
    <dgm:cxn modelId="{DA7992DF-0983-E745-A6AE-9BE7800B8AF7}" type="presOf" srcId="{79FEAE35-584C-8D45-B392-F0B53C45BA4B}" destId="{076254C2-7677-7C45-A23F-27A39CD4AD66}" srcOrd="0" destOrd="0" presId="urn:microsoft.com/office/officeart/2005/8/layout/radial1"/>
    <dgm:cxn modelId="{C579EF45-A40E-DD4A-AB7C-910FDB646EF7}" type="presOf" srcId="{C6079038-5B52-5144-B740-3E2A4F074ECA}" destId="{90A132BC-F623-BB40-8A78-6152E2933731}" srcOrd="0" destOrd="0" presId="urn:microsoft.com/office/officeart/2005/8/layout/radial1"/>
    <dgm:cxn modelId="{8BAEBD44-9D95-B74D-9FC3-904C673F5B54}" srcId="{6393A65B-AEE4-CC48-9DF9-E8B21D468655}" destId="{AA4B2FF6-7B97-9F49-A7A4-497000C5598D}" srcOrd="0" destOrd="0" parTransId="{5D38648A-A80F-5549-AAF8-11D586A6DF72}" sibTransId="{112501CE-E244-2F4A-91DF-9B0149033B6C}"/>
    <dgm:cxn modelId="{2B41FB78-C996-5347-8810-EFB716B6E398}" srcId="{AA4B2FF6-7B97-9F49-A7A4-497000C5598D}" destId="{BDF0F4CD-7379-3E4A-88F7-E7EDF9BFC50C}" srcOrd="2" destOrd="0" parTransId="{C6079038-5B52-5144-B740-3E2A4F074ECA}" sibTransId="{0D3DF85E-9AAC-5F4D-A194-605558E399C9}"/>
    <dgm:cxn modelId="{17598A6F-9189-8144-9C0E-4F3171C72122}" type="presOf" srcId="{34247BBC-CD10-1945-B321-D2E241C9BB7A}" destId="{EC9D7481-8B0D-3E4D-9F03-15080AD1CC91}" srcOrd="0" destOrd="0" presId="urn:microsoft.com/office/officeart/2005/8/layout/radial1"/>
    <dgm:cxn modelId="{F11E341D-BE60-7846-A30A-05B7F7BEE392}" type="presOf" srcId="{E24BA347-1F3C-D747-81EF-816E6FE5DCCF}" destId="{6D889E29-AC49-764A-A1BE-7221BCCE1A9C}" srcOrd="1" destOrd="0" presId="urn:microsoft.com/office/officeart/2005/8/layout/radial1"/>
    <dgm:cxn modelId="{C35F5B7D-D2F6-4742-90C2-2BDF16EB2E9A}" srcId="{AA4B2FF6-7B97-9F49-A7A4-497000C5598D}" destId="{2E618323-32BF-C748-A6B5-167E779F0A9E}" srcOrd="3" destOrd="0" parTransId="{6E7D1B3C-D4EB-274A-9742-5907BE44A947}" sibTransId="{68FFF3F7-FD4F-E842-A19A-98330F470D19}"/>
    <dgm:cxn modelId="{4C5D8073-E954-CE43-8DB0-B4314391526B}" type="presOf" srcId="{C822A940-39D6-014F-9638-6E8A034830FD}" destId="{83DDB017-464C-E142-9B2C-C69F4D92D2DE}" srcOrd="0" destOrd="0" presId="urn:microsoft.com/office/officeart/2005/8/layout/radial1"/>
    <dgm:cxn modelId="{A85F25BD-0703-5442-8FA7-AA684C834BBD}" type="presOf" srcId="{BDF0F4CD-7379-3E4A-88F7-E7EDF9BFC50C}" destId="{0154D426-332D-8C4E-962C-91943D16CBFE}" srcOrd="0" destOrd="0" presId="urn:microsoft.com/office/officeart/2005/8/layout/radial1"/>
    <dgm:cxn modelId="{0448E5AD-C902-1C49-B812-7DE082329071}" type="presOf" srcId="{6E7D1B3C-D4EB-274A-9742-5907BE44A947}" destId="{5A7C890E-64FC-AE4F-BAB1-CFDEC8180288}" srcOrd="0" destOrd="0" presId="urn:microsoft.com/office/officeart/2005/8/layout/radial1"/>
    <dgm:cxn modelId="{5EEAD27A-282A-BC4E-AF69-A48EF8936DE5}" srcId="{AA4B2FF6-7B97-9F49-A7A4-497000C5598D}" destId="{5643ECE4-6F87-C647-BFE2-43576AC389D9}" srcOrd="5" destOrd="0" parTransId="{EB827E4D-BCD0-FF42-AC61-31D72EEF0F7B}" sibTransId="{7E17D828-629D-1B41-853D-2F67A8953E61}"/>
    <dgm:cxn modelId="{19C15B39-8D86-F44D-B237-A7E6B3ED9E4D}" type="presOf" srcId="{6393A65B-AEE4-CC48-9DF9-E8B21D468655}" destId="{91937C46-DE2B-E843-93FB-6DB9FB3755B9}" srcOrd="0" destOrd="0" presId="urn:microsoft.com/office/officeart/2005/8/layout/radial1"/>
    <dgm:cxn modelId="{08CB6779-AEE4-814D-BA52-EC4B52D0B580}" srcId="{AA4B2FF6-7B97-9F49-A7A4-497000C5598D}" destId="{C822A940-39D6-014F-9638-6E8A034830FD}" srcOrd="4" destOrd="0" parTransId="{E24BA347-1F3C-D747-81EF-816E6FE5DCCF}" sibTransId="{BD29C2D6-3506-C74E-B338-D5CECBB7C1C9}"/>
    <dgm:cxn modelId="{902D1454-2C8B-E04F-94AF-CA4B8C1F637F}" type="presOf" srcId="{EB827E4D-BCD0-FF42-AC61-31D72EEF0F7B}" destId="{A3CC106D-4920-6548-ACA1-22A37CDF6E8E}" srcOrd="1" destOrd="0" presId="urn:microsoft.com/office/officeart/2005/8/layout/radial1"/>
    <dgm:cxn modelId="{D1AD2125-774B-724F-A955-6DFFDD334DB3}" type="presOf" srcId="{6E7D1B3C-D4EB-274A-9742-5907BE44A947}" destId="{17DFE322-37DC-234F-AAE8-8F0F313D9BDE}" srcOrd="1" destOrd="0" presId="urn:microsoft.com/office/officeart/2005/8/layout/radial1"/>
    <dgm:cxn modelId="{7F467405-ED2E-6244-AE5B-F76FAEE5233E}" type="presOf" srcId="{5643ECE4-6F87-C647-BFE2-43576AC389D9}" destId="{2B272033-E3BA-8248-8A10-41936FD64806}" srcOrd="0" destOrd="0" presId="urn:microsoft.com/office/officeart/2005/8/layout/radial1"/>
    <dgm:cxn modelId="{7102B5D6-415E-1A42-B5D3-053942ED8311}" type="presOf" srcId="{C6079038-5B52-5144-B740-3E2A4F074ECA}" destId="{E2A0BBEB-6C5F-AF43-B542-88AD9747DDF9}" srcOrd="1" destOrd="0" presId="urn:microsoft.com/office/officeart/2005/8/layout/radial1"/>
    <dgm:cxn modelId="{248B645F-1C99-D44F-A5F5-B8AB1373BC3B}" type="presOf" srcId="{AA4B2FF6-7B97-9F49-A7A4-497000C5598D}" destId="{7D62E33F-1F56-0741-BEB5-BA7A022CAD66}" srcOrd="0" destOrd="0" presId="urn:microsoft.com/office/officeart/2005/8/layout/radial1"/>
    <dgm:cxn modelId="{2E536713-8038-9A42-90B8-4C4D787D819B}" type="presOf" srcId="{E37AE52B-F8F9-344C-8AE8-C72BA6730C16}" destId="{6A515DCB-9E53-3D47-B671-030B0A26AEDC}" srcOrd="0" destOrd="0" presId="urn:microsoft.com/office/officeart/2005/8/layout/radial1"/>
    <dgm:cxn modelId="{84F2B916-C4B1-5948-AC70-251FABF8D0A9}" type="presOf" srcId="{CB3EF148-2F2D-6B48-8492-22B6B92AE435}" destId="{BBDBFBE6-EFE3-184F-B915-DA194962E25B}" srcOrd="1" destOrd="0" presId="urn:microsoft.com/office/officeart/2005/8/layout/radial1"/>
    <dgm:cxn modelId="{9E6C453E-7729-9347-BD34-0266B799B70E}" type="presOf" srcId="{2E618323-32BF-C748-A6B5-167E779F0A9E}" destId="{59BF458E-E102-7546-9A93-8147EA65543E}" srcOrd="0" destOrd="0" presId="urn:microsoft.com/office/officeart/2005/8/layout/radial1"/>
    <dgm:cxn modelId="{18A5B161-CAF9-FE4E-8DDA-57E33C20F1C3}" srcId="{AA4B2FF6-7B97-9F49-A7A4-497000C5598D}" destId="{E37AE52B-F8F9-344C-8AE8-C72BA6730C16}" srcOrd="1" destOrd="0" parTransId="{CB3EF148-2F2D-6B48-8492-22B6B92AE435}" sibTransId="{9B260DB1-188D-A145-BBC7-A34A77362266}"/>
    <dgm:cxn modelId="{865EB46B-6327-3146-8CA8-4E6DCA64C21F}" type="presOf" srcId="{E24BA347-1F3C-D747-81EF-816E6FE5DCCF}" destId="{5A00CE35-7390-3149-B00B-0DD839688D6E}" srcOrd="0" destOrd="0" presId="urn:microsoft.com/office/officeart/2005/8/layout/radial1"/>
    <dgm:cxn modelId="{2E547E17-1324-BC40-A500-0C83DD27A445}" srcId="{AA4B2FF6-7B97-9F49-A7A4-497000C5598D}" destId="{34247BBC-CD10-1945-B321-D2E241C9BB7A}" srcOrd="0" destOrd="0" parTransId="{79FEAE35-584C-8D45-B392-F0B53C45BA4B}" sibTransId="{6E16AFEA-AF8D-5041-B697-0E6B7F3E01F8}"/>
    <dgm:cxn modelId="{3C9B6843-11A6-8E49-AFFC-D332F3F6E85C}" type="presOf" srcId="{79FEAE35-584C-8D45-B392-F0B53C45BA4B}" destId="{E4CF8709-35DA-DC4E-B08E-C609287F4672}" srcOrd="1" destOrd="0" presId="urn:microsoft.com/office/officeart/2005/8/layout/radial1"/>
    <dgm:cxn modelId="{B07807EB-D213-5846-BA26-B4143EBB0A28}" type="presParOf" srcId="{91937C46-DE2B-E843-93FB-6DB9FB3755B9}" destId="{7D62E33F-1F56-0741-BEB5-BA7A022CAD66}" srcOrd="0" destOrd="0" presId="urn:microsoft.com/office/officeart/2005/8/layout/radial1"/>
    <dgm:cxn modelId="{6321F641-DDD5-CC4F-8899-5849FE129C7F}" type="presParOf" srcId="{91937C46-DE2B-E843-93FB-6DB9FB3755B9}" destId="{076254C2-7677-7C45-A23F-27A39CD4AD66}" srcOrd="1" destOrd="0" presId="urn:microsoft.com/office/officeart/2005/8/layout/radial1"/>
    <dgm:cxn modelId="{589323EE-401A-164C-B82E-8F7A1713AF86}" type="presParOf" srcId="{076254C2-7677-7C45-A23F-27A39CD4AD66}" destId="{E4CF8709-35DA-DC4E-B08E-C609287F4672}" srcOrd="0" destOrd="0" presId="urn:microsoft.com/office/officeart/2005/8/layout/radial1"/>
    <dgm:cxn modelId="{75FE3147-76A2-E046-BA4C-186F4D7D59C7}" type="presParOf" srcId="{91937C46-DE2B-E843-93FB-6DB9FB3755B9}" destId="{EC9D7481-8B0D-3E4D-9F03-15080AD1CC91}" srcOrd="2" destOrd="0" presId="urn:microsoft.com/office/officeart/2005/8/layout/radial1"/>
    <dgm:cxn modelId="{1273142D-87EB-A540-892E-7CCFFC36A4BE}" type="presParOf" srcId="{91937C46-DE2B-E843-93FB-6DB9FB3755B9}" destId="{668288E5-1235-7347-93EA-B7687DBA6706}" srcOrd="3" destOrd="0" presId="urn:microsoft.com/office/officeart/2005/8/layout/radial1"/>
    <dgm:cxn modelId="{A5032A01-EFC8-E645-A3B9-7FF6757D57DF}" type="presParOf" srcId="{668288E5-1235-7347-93EA-B7687DBA6706}" destId="{BBDBFBE6-EFE3-184F-B915-DA194962E25B}" srcOrd="0" destOrd="0" presId="urn:microsoft.com/office/officeart/2005/8/layout/radial1"/>
    <dgm:cxn modelId="{B0FF477A-6C20-3C43-9352-595881D6A694}" type="presParOf" srcId="{91937C46-DE2B-E843-93FB-6DB9FB3755B9}" destId="{6A515DCB-9E53-3D47-B671-030B0A26AEDC}" srcOrd="4" destOrd="0" presId="urn:microsoft.com/office/officeart/2005/8/layout/radial1"/>
    <dgm:cxn modelId="{D4D15570-A02A-4E47-86D1-ABE212C335E6}" type="presParOf" srcId="{91937C46-DE2B-E843-93FB-6DB9FB3755B9}" destId="{90A132BC-F623-BB40-8A78-6152E2933731}" srcOrd="5" destOrd="0" presId="urn:microsoft.com/office/officeart/2005/8/layout/radial1"/>
    <dgm:cxn modelId="{9457B655-CB3F-0441-A0C1-B93A9566A8BF}" type="presParOf" srcId="{90A132BC-F623-BB40-8A78-6152E2933731}" destId="{E2A0BBEB-6C5F-AF43-B542-88AD9747DDF9}" srcOrd="0" destOrd="0" presId="urn:microsoft.com/office/officeart/2005/8/layout/radial1"/>
    <dgm:cxn modelId="{DB1FF89A-B767-E54B-B7ED-981CDD3EF78D}" type="presParOf" srcId="{91937C46-DE2B-E843-93FB-6DB9FB3755B9}" destId="{0154D426-332D-8C4E-962C-91943D16CBFE}" srcOrd="6" destOrd="0" presId="urn:microsoft.com/office/officeart/2005/8/layout/radial1"/>
    <dgm:cxn modelId="{FCD8AD27-A17C-1947-971D-FBCF33B0B845}" type="presParOf" srcId="{91937C46-DE2B-E843-93FB-6DB9FB3755B9}" destId="{5A7C890E-64FC-AE4F-BAB1-CFDEC8180288}" srcOrd="7" destOrd="0" presId="urn:microsoft.com/office/officeart/2005/8/layout/radial1"/>
    <dgm:cxn modelId="{FF17F6CF-54E9-0747-BAC3-8A7F7766088B}" type="presParOf" srcId="{5A7C890E-64FC-AE4F-BAB1-CFDEC8180288}" destId="{17DFE322-37DC-234F-AAE8-8F0F313D9BDE}" srcOrd="0" destOrd="0" presId="urn:microsoft.com/office/officeart/2005/8/layout/radial1"/>
    <dgm:cxn modelId="{B9A139A4-0B51-0342-9A49-09078D2D896B}" type="presParOf" srcId="{91937C46-DE2B-E843-93FB-6DB9FB3755B9}" destId="{59BF458E-E102-7546-9A93-8147EA65543E}" srcOrd="8" destOrd="0" presId="urn:microsoft.com/office/officeart/2005/8/layout/radial1"/>
    <dgm:cxn modelId="{F03A254C-01B5-9F4C-94D1-C752043F65BC}" type="presParOf" srcId="{91937C46-DE2B-E843-93FB-6DB9FB3755B9}" destId="{5A00CE35-7390-3149-B00B-0DD839688D6E}" srcOrd="9" destOrd="0" presId="urn:microsoft.com/office/officeart/2005/8/layout/radial1"/>
    <dgm:cxn modelId="{EE55C69C-6C78-484A-98D4-941D4A01BE71}" type="presParOf" srcId="{5A00CE35-7390-3149-B00B-0DD839688D6E}" destId="{6D889E29-AC49-764A-A1BE-7221BCCE1A9C}" srcOrd="0" destOrd="0" presId="urn:microsoft.com/office/officeart/2005/8/layout/radial1"/>
    <dgm:cxn modelId="{4C20AA72-7701-BA43-B018-7B34F1CF989B}" type="presParOf" srcId="{91937C46-DE2B-E843-93FB-6DB9FB3755B9}" destId="{83DDB017-464C-E142-9B2C-C69F4D92D2DE}" srcOrd="10" destOrd="0" presId="urn:microsoft.com/office/officeart/2005/8/layout/radial1"/>
    <dgm:cxn modelId="{6FE5E48F-0466-4A40-B25D-E6AC07424A91}" type="presParOf" srcId="{91937C46-DE2B-E843-93FB-6DB9FB3755B9}" destId="{1409AA31-92C6-EB4C-95D2-1CEBE6085459}" srcOrd="11" destOrd="0" presId="urn:microsoft.com/office/officeart/2005/8/layout/radial1"/>
    <dgm:cxn modelId="{CDF83F83-CB39-E841-A2AE-25E18829C71B}" type="presParOf" srcId="{1409AA31-92C6-EB4C-95D2-1CEBE6085459}" destId="{A3CC106D-4920-6548-ACA1-22A37CDF6E8E}" srcOrd="0" destOrd="0" presId="urn:microsoft.com/office/officeart/2005/8/layout/radial1"/>
    <dgm:cxn modelId="{972F4ACE-DB9E-0A44-9455-4967D27F5CC0}" type="presParOf" srcId="{91937C46-DE2B-E843-93FB-6DB9FB3755B9}" destId="{2B272033-E3BA-8248-8A10-41936FD64806}"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93A65B-AEE4-CC48-9DF9-E8B21D468655}"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AA4B2FF6-7B97-9F49-A7A4-497000C5598D}">
      <dgm:prSet phldrT="[Text]"/>
      <dgm:spPr>
        <a:solidFill>
          <a:schemeClr val="tx1"/>
        </a:solidFill>
      </dgm:spPr>
      <dgm:t>
        <a:bodyPr/>
        <a:lstStyle/>
        <a:p>
          <a:r>
            <a:rPr lang="en-US" dirty="0" smtClean="0"/>
            <a:t>SA </a:t>
          </a:r>
          <a:r>
            <a:rPr lang="en-US" dirty="0" err="1" smtClean="0"/>
            <a:t>educ</a:t>
          </a:r>
          <a:r>
            <a:rPr lang="en-US" dirty="0" smtClean="0"/>
            <a:t> system</a:t>
          </a:r>
          <a:endParaRPr lang="en-US" dirty="0"/>
        </a:p>
      </dgm:t>
    </dgm:pt>
    <dgm:pt modelId="{5D38648A-A80F-5549-AAF8-11D586A6DF72}" type="parTrans" cxnId="{8BAEBD44-9D95-B74D-9FC3-904C673F5B54}">
      <dgm:prSet/>
      <dgm:spPr/>
      <dgm:t>
        <a:bodyPr/>
        <a:lstStyle/>
        <a:p>
          <a:endParaRPr lang="en-US"/>
        </a:p>
      </dgm:t>
    </dgm:pt>
    <dgm:pt modelId="{112501CE-E244-2F4A-91DF-9B0149033B6C}" type="sibTrans" cxnId="{8BAEBD44-9D95-B74D-9FC3-904C673F5B54}">
      <dgm:prSet/>
      <dgm:spPr/>
      <dgm:t>
        <a:bodyPr/>
        <a:lstStyle/>
        <a:p>
          <a:endParaRPr lang="en-US"/>
        </a:p>
      </dgm:t>
    </dgm:pt>
    <dgm:pt modelId="{34247BBC-CD10-1945-B321-D2E241C9BB7A}">
      <dgm:prSet phldrT="[Text]"/>
      <dgm:spPr>
        <a:solidFill>
          <a:srgbClr val="92D050"/>
        </a:solidFill>
      </dgm:spPr>
      <dgm:t>
        <a:bodyPr/>
        <a:lstStyle/>
        <a:p>
          <a:r>
            <a:rPr lang="en-US" dirty="0" smtClean="0"/>
            <a:t>Language</a:t>
          </a:r>
          <a:endParaRPr lang="en-US" dirty="0"/>
        </a:p>
      </dgm:t>
    </dgm:pt>
    <dgm:pt modelId="{79FEAE35-584C-8D45-B392-F0B53C45BA4B}" type="parTrans" cxnId="{2E547E17-1324-BC40-A500-0C83DD27A445}">
      <dgm:prSet/>
      <dgm:spPr/>
      <dgm:t>
        <a:bodyPr/>
        <a:lstStyle/>
        <a:p>
          <a:endParaRPr lang="en-US"/>
        </a:p>
      </dgm:t>
    </dgm:pt>
    <dgm:pt modelId="{6E16AFEA-AF8D-5041-B697-0E6B7F3E01F8}" type="sibTrans" cxnId="{2E547E17-1324-BC40-A500-0C83DD27A445}">
      <dgm:prSet/>
      <dgm:spPr/>
      <dgm:t>
        <a:bodyPr/>
        <a:lstStyle/>
        <a:p>
          <a:endParaRPr lang="en-US"/>
        </a:p>
      </dgm:t>
    </dgm:pt>
    <dgm:pt modelId="{E37AE52B-F8F9-344C-8AE8-C72BA6730C16}">
      <dgm:prSet phldrT="[Text]"/>
      <dgm:spPr>
        <a:solidFill>
          <a:srgbClr val="00B0F0"/>
        </a:solidFill>
      </dgm:spPr>
      <dgm:t>
        <a:bodyPr/>
        <a:lstStyle/>
        <a:p>
          <a:r>
            <a:rPr lang="en-US" dirty="0" smtClean="0"/>
            <a:t>Former department</a:t>
          </a:r>
          <a:endParaRPr lang="en-US" dirty="0"/>
        </a:p>
      </dgm:t>
    </dgm:pt>
    <dgm:pt modelId="{CB3EF148-2F2D-6B48-8492-22B6B92AE435}" type="parTrans" cxnId="{18A5B161-CAF9-FE4E-8DDA-57E33C20F1C3}">
      <dgm:prSet/>
      <dgm:spPr/>
      <dgm:t>
        <a:bodyPr/>
        <a:lstStyle/>
        <a:p>
          <a:endParaRPr lang="en-US"/>
        </a:p>
      </dgm:t>
    </dgm:pt>
    <dgm:pt modelId="{9B260DB1-188D-A145-BBC7-A34A77362266}" type="sibTrans" cxnId="{18A5B161-CAF9-FE4E-8DDA-57E33C20F1C3}">
      <dgm:prSet/>
      <dgm:spPr/>
      <dgm:t>
        <a:bodyPr/>
        <a:lstStyle/>
        <a:p>
          <a:endParaRPr lang="en-US"/>
        </a:p>
      </dgm:t>
    </dgm:pt>
    <dgm:pt modelId="{BDF0F4CD-7379-3E4A-88F7-E7EDF9BFC50C}">
      <dgm:prSet phldrT="[Text]"/>
      <dgm:spPr>
        <a:solidFill>
          <a:srgbClr val="7030A0"/>
        </a:solidFill>
      </dgm:spPr>
      <dgm:t>
        <a:bodyPr/>
        <a:lstStyle/>
        <a:p>
          <a:r>
            <a:rPr lang="en-US" dirty="0" smtClean="0"/>
            <a:t>Province</a:t>
          </a:r>
          <a:endParaRPr lang="en-US" dirty="0"/>
        </a:p>
      </dgm:t>
    </dgm:pt>
    <dgm:pt modelId="{C6079038-5B52-5144-B740-3E2A4F074ECA}" type="parTrans" cxnId="{2B41FB78-C996-5347-8810-EFB716B6E398}">
      <dgm:prSet/>
      <dgm:spPr/>
      <dgm:t>
        <a:bodyPr/>
        <a:lstStyle/>
        <a:p>
          <a:endParaRPr lang="en-US"/>
        </a:p>
      </dgm:t>
    </dgm:pt>
    <dgm:pt modelId="{0D3DF85E-9AAC-5F4D-A194-605558E399C9}" type="sibTrans" cxnId="{2B41FB78-C996-5347-8810-EFB716B6E398}">
      <dgm:prSet/>
      <dgm:spPr/>
      <dgm:t>
        <a:bodyPr/>
        <a:lstStyle/>
        <a:p>
          <a:endParaRPr lang="en-US"/>
        </a:p>
      </dgm:t>
    </dgm:pt>
    <dgm:pt modelId="{2E618323-32BF-C748-A6B5-167E779F0A9E}">
      <dgm:prSet phldrT="[Text]"/>
      <dgm:spPr>
        <a:solidFill>
          <a:srgbClr val="FFC000"/>
        </a:solidFill>
      </dgm:spPr>
      <dgm:t>
        <a:bodyPr/>
        <a:lstStyle/>
        <a:p>
          <a:r>
            <a:rPr lang="en-US" dirty="0" smtClean="0"/>
            <a:t>Quintile</a:t>
          </a:r>
          <a:endParaRPr lang="en-US" dirty="0"/>
        </a:p>
      </dgm:t>
    </dgm:pt>
    <dgm:pt modelId="{6E7D1B3C-D4EB-274A-9742-5907BE44A947}" type="parTrans" cxnId="{C35F5B7D-D2F6-4742-90C2-2BDF16EB2E9A}">
      <dgm:prSet/>
      <dgm:spPr/>
      <dgm:t>
        <a:bodyPr/>
        <a:lstStyle/>
        <a:p>
          <a:endParaRPr lang="en-US"/>
        </a:p>
      </dgm:t>
    </dgm:pt>
    <dgm:pt modelId="{68FFF3F7-FD4F-E842-A19A-98330F470D19}" type="sibTrans" cxnId="{C35F5B7D-D2F6-4742-90C2-2BDF16EB2E9A}">
      <dgm:prSet/>
      <dgm:spPr/>
      <dgm:t>
        <a:bodyPr/>
        <a:lstStyle/>
        <a:p>
          <a:endParaRPr lang="en-US"/>
        </a:p>
      </dgm:t>
    </dgm:pt>
    <dgm:pt modelId="{C822A940-39D6-014F-9638-6E8A034830FD}">
      <dgm:prSet/>
      <dgm:spPr>
        <a:solidFill>
          <a:schemeClr val="accent4">
            <a:lumMod val="75000"/>
          </a:schemeClr>
        </a:solidFill>
      </dgm:spPr>
      <dgm:t>
        <a:bodyPr/>
        <a:lstStyle/>
        <a:p>
          <a:r>
            <a:rPr lang="en-US" dirty="0" smtClean="0"/>
            <a:t>SES</a:t>
          </a:r>
          <a:endParaRPr lang="en-US" dirty="0"/>
        </a:p>
      </dgm:t>
    </dgm:pt>
    <dgm:pt modelId="{E24BA347-1F3C-D747-81EF-816E6FE5DCCF}" type="parTrans" cxnId="{08CB6779-AEE4-814D-BA52-EC4B52D0B580}">
      <dgm:prSet/>
      <dgm:spPr/>
      <dgm:t>
        <a:bodyPr/>
        <a:lstStyle/>
        <a:p>
          <a:endParaRPr lang="en-US"/>
        </a:p>
      </dgm:t>
    </dgm:pt>
    <dgm:pt modelId="{BD29C2D6-3506-C74E-B338-D5CECBB7C1C9}" type="sibTrans" cxnId="{08CB6779-AEE4-814D-BA52-EC4B52D0B580}">
      <dgm:prSet/>
      <dgm:spPr/>
      <dgm:t>
        <a:bodyPr/>
        <a:lstStyle/>
        <a:p>
          <a:endParaRPr lang="en-US"/>
        </a:p>
      </dgm:t>
    </dgm:pt>
    <dgm:pt modelId="{5643ECE4-6F87-C647-BFE2-43576AC389D9}">
      <dgm:prSet/>
      <dgm:spPr>
        <a:solidFill>
          <a:srgbClr val="FF0000"/>
        </a:solidFill>
      </dgm:spPr>
      <dgm:t>
        <a:bodyPr/>
        <a:lstStyle/>
        <a:p>
          <a:r>
            <a:rPr lang="en-US" dirty="0" smtClean="0"/>
            <a:t>Race</a:t>
          </a:r>
          <a:endParaRPr lang="en-US" dirty="0"/>
        </a:p>
      </dgm:t>
    </dgm:pt>
    <dgm:pt modelId="{EB827E4D-BCD0-FF42-AC61-31D72EEF0F7B}" type="parTrans" cxnId="{5EEAD27A-282A-BC4E-AF69-A48EF8936DE5}">
      <dgm:prSet/>
      <dgm:spPr/>
      <dgm:t>
        <a:bodyPr/>
        <a:lstStyle/>
        <a:p>
          <a:endParaRPr lang="en-US"/>
        </a:p>
      </dgm:t>
    </dgm:pt>
    <dgm:pt modelId="{7E17D828-629D-1B41-853D-2F67A8953E61}" type="sibTrans" cxnId="{5EEAD27A-282A-BC4E-AF69-A48EF8936DE5}">
      <dgm:prSet/>
      <dgm:spPr/>
      <dgm:t>
        <a:bodyPr/>
        <a:lstStyle/>
        <a:p>
          <a:endParaRPr lang="en-US"/>
        </a:p>
      </dgm:t>
    </dgm:pt>
    <dgm:pt modelId="{91937C46-DE2B-E843-93FB-6DB9FB3755B9}" type="pres">
      <dgm:prSet presAssocID="{6393A65B-AEE4-CC48-9DF9-E8B21D468655}" presName="cycle" presStyleCnt="0">
        <dgm:presLayoutVars>
          <dgm:chMax val="1"/>
          <dgm:dir/>
          <dgm:animLvl val="ctr"/>
          <dgm:resizeHandles val="exact"/>
        </dgm:presLayoutVars>
      </dgm:prSet>
      <dgm:spPr/>
      <dgm:t>
        <a:bodyPr/>
        <a:lstStyle/>
        <a:p>
          <a:endParaRPr lang="en-US"/>
        </a:p>
      </dgm:t>
    </dgm:pt>
    <dgm:pt modelId="{7D62E33F-1F56-0741-BEB5-BA7A022CAD66}" type="pres">
      <dgm:prSet presAssocID="{AA4B2FF6-7B97-9F49-A7A4-497000C5598D}" presName="centerShape" presStyleLbl="node0" presStyleIdx="0" presStyleCnt="1"/>
      <dgm:spPr/>
      <dgm:t>
        <a:bodyPr/>
        <a:lstStyle/>
        <a:p>
          <a:endParaRPr lang="en-US"/>
        </a:p>
      </dgm:t>
    </dgm:pt>
    <dgm:pt modelId="{076254C2-7677-7C45-A23F-27A39CD4AD66}" type="pres">
      <dgm:prSet presAssocID="{79FEAE35-584C-8D45-B392-F0B53C45BA4B}" presName="Name9" presStyleLbl="parChTrans1D2" presStyleIdx="0" presStyleCnt="6"/>
      <dgm:spPr/>
      <dgm:t>
        <a:bodyPr/>
        <a:lstStyle/>
        <a:p>
          <a:endParaRPr lang="en-US"/>
        </a:p>
      </dgm:t>
    </dgm:pt>
    <dgm:pt modelId="{E4CF8709-35DA-DC4E-B08E-C609287F4672}" type="pres">
      <dgm:prSet presAssocID="{79FEAE35-584C-8D45-B392-F0B53C45BA4B}" presName="connTx" presStyleLbl="parChTrans1D2" presStyleIdx="0" presStyleCnt="6"/>
      <dgm:spPr/>
      <dgm:t>
        <a:bodyPr/>
        <a:lstStyle/>
        <a:p>
          <a:endParaRPr lang="en-US"/>
        </a:p>
      </dgm:t>
    </dgm:pt>
    <dgm:pt modelId="{EC9D7481-8B0D-3E4D-9F03-15080AD1CC91}" type="pres">
      <dgm:prSet presAssocID="{34247BBC-CD10-1945-B321-D2E241C9BB7A}" presName="node" presStyleLbl="node1" presStyleIdx="0" presStyleCnt="6">
        <dgm:presLayoutVars>
          <dgm:bulletEnabled val="1"/>
        </dgm:presLayoutVars>
      </dgm:prSet>
      <dgm:spPr/>
      <dgm:t>
        <a:bodyPr/>
        <a:lstStyle/>
        <a:p>
          <a:endParaRPr lang="en-US"/>
        </a:p>
      </dgm:t>
    </dgm:pt>
    <dgm:pt modelId="{668288E5-1235-7347-93EA-B7687DBA6706}" type="pres">
      <dgm:prSet presAssocID="{CB3EF148-2F2D-6B48-8492-22B6B92AE435}" presName="Name9" presStyleLbl="parChTrans1D2" presStyleIdx="1" presStyleCnt="6"/>
      <dgm:spPr/>
      <dgm:t>
        <a:bodyPr/>
        <a:lstStyle/>
        <a:p>
          <a:endParaRPr lang="en-US"/>
        </a:p>
      </dgm:t>
    </dgm:pt>
    <dgm:pt modelId="{BBDBFBE6-EFE3-184F-B915-DA194962E25B}" type="pres">
      <dgm:prSet presAssocID="{CB3EF148-2F2D-6B48-8492-22B6B92AE435}" presName="connTx" presStyleLbl="parChTrans1D2" presStyleIdx="1" presStyleCnt="6"/>
      <dgm:spPr/>
      <dgm:t>
        <a:bodyPr/>
        <a:lstStyle/>
        <a:p>
          <a:endParaRPr lang="en-US"/>
        </a:p>
      </dgm:t>
    </dgm:pt>
    <dgm:pt modelId="{6A515DCB-9E53-3D47-B671-030B0A26AEDC}" type="pres">
      <dgm:prSet presAssocID="{E37AE52B-F8F9-344C-8AE8-C72BA6730C16}" presName="node" presStyleLbl="node1" presStyleIdx="1" presStyleCnt="6">
        <dgm:presLayoutVars>
          <dgm:bulletEnabled val="1"/>
        </dgm:presLayoutVars>
      </dgm:prSet>
      <dgm:spPr/>
      <dgm:t>
        <a:bodyPr/>
        <a:lstStyle/>
        <a:p>
          <a:endParaRPr lang="en-US"/>
        </a:p>
      </dgm:t>
    </dgm:pt>
    <dgm:pt modelId="{90A132BC-F623-BB40-8A78-6152E2933731}" type="pres">
      <dgm:prSet presAssocID="{C6079038-5B52-5144-B740-3E2A4F074ECA}" presName="Name9" presStyleLbl="parChTrans1D2" presStyleIdx="2" presStyleCnt="6"/>
      <dgm:spPr/>
      <dgm:t>
        <a:bodyPr/>
        <a:lstStyle/>
        <a:p>
          <a:endParaRPr lang="en-US"/>
        </a:p>
      </dgm:t>
    </dgm:pt>
    <dgm:pt modelId="{E2A0BBEB-6C5F-AF43-B542-88AD9747DDF9}" type="pres">
      <dgm:prSet presAssocID="{C6079038-5B52-5144-B740-3E2A4F074ECA}" presName="connTx" presStyleLbl="parChTrans1D2" presStyleIdx="2" presStyleCnt="6"/>
      <dgm:spPr/>
      <dgm:t>
        <a:bodyPr/>
        <a:lstStyle/>
        <a:p>
          <a:endParaRPr lang="en-US"/>
        </a:p>
      </dgm:t>
    </dgm:pt>
    <dgm:pt modelId="{0154D426-332D-8C4E-962C-91943D16CBFE}" type="pres">
      <dgm:prSet presAssocID="{BDF0F4CD-7379-3E4A-88F7-E7EDF9BFC50C}" presName="node" presStyleLbl="node1" presStyleIdx="2" presStyleCnt="6">
        <dgm:presLayoutVars>
          <dgm:bulletEnabled val="1"/>
        </dgm:presLayoutVars>
      </dgm:prSet>
      <dgm:spPr/>
      <dgm:t>
        <a:bodyPr/>
        <a:lstStyle/>
        <a:p>
          <a:endParaRPr lang="en-US"/>
        </a:p>
      </dgm:t>
    </dgm:pt>
    <dgm:pt modelId="{5A7C890E-64FC-AE4F-BAB1-CFDEC8180288}" type="pres">
      <dgm:prSet presAssocID="{6E7D1B3C-D4EB-274A-9742-5907BE44A947}" presName="Name9" presStyleLbl="parChTrans1D2" presStyleIdx="3" presStyleCnt="6"/>
      <dgm:spPr/>
      <dgm:t>
        <a:bodyPr/>
        <a:lstStyle/>
        <a:p>
          <a:endParaRPr lang="en-US"/>
        </a:p>
      </dgm:t>
    </dgm:pt>
    <dgm:pt modelId="{17DFE322-37DC-234F-AAE8-8F0F313D9BDE}" type="pres">
      <dgm:prSet presAssocID="{6E7D1B3C-D4EB-274A-9742-5907BE44A947}" presName="connTx" presStyleLbl="parChTrans1D2" presStyleIdx="3" presStyleCnt="6"/>
      <dgm:spPr/>
      <dgm:t>
        <a:bodyPr/>
        <a:lstStyle/>
        <a:p>
          <a:endParaRPr lang="en-US"/>
        </a:p>
      </dgm:t>
    </dgm:pt>
    <dgm:pt modelId="{59BF458E-E102-7546-9A93-8147EA65543E}" type="pres">
      <dgm:prSet presAssocID="{2E618323-32BF-C748-A6B5-167E779F0A9E}" presName="node" presStyleLbl="node1" presStyleIdx="3" presStyleCnt="6">
        <dgm:presLayoutVars>
          <dgm:bulletEnabled val="1"/>
        </dgm:presLayoutVars>
      </dgm:prSet>
      <dgm:spPr/>
      <dgm:t>
        <a:bodyPr/>
        <a:lstStyle/>
        <a:p>
          <a:endParaRPr lang="en-US"/>
        </a:p>
      </dgm:t>
    </dgm:pt>
    <dgm:pt modelId="{5A00CE35-7390-3149-B00B-0DD839688D6E}" type="pres">
      <dgm:prSet presAssocID="{E24BA347-1F3C-D747-81EF-816E6FE5DCCF}" presName="Name9" presStyleLbl="parChTrans1D2" presStyleIdx="4" presStyleCnt="6"/>
      <dgm:spPr/>
      <dgm:t>
        <a:bodyPr/>
        <a:lstStyle/>
        <a:p>
          <a:endParaRPr lang="en-US"/>
        </a:p>
      </dgm:t>
    </dgm:pt>
    <dgm:pt modelId="{6D889E29-AC49-764A-A1BE-7221BCCE1A9C}" type="pres">
      <dgm:prSet presAssocID="{E24BA347-1F3C-D747-81EF-816E6FE5DCCF}" presName="connTx" presStyleLbl="parChTrans1D2" presStyleIdx="4" presStyleCnt="6"/>
      <dgm:spPr/>
      <dgm:t>
        <a:bodyPr/>
        <a:lstStyle/>
        <a:p>
          <a:endParaRPr lang="en-US"/>
        </a:p>
      </dgm:t>
    </dgm:pt>
    <dgm:pt modelId="{83DDB017-464C-E142-9B2C-C69F4D92D2DE}" type="pres">
      <dgm:prSet presAssocID="{C822A940-39D6-014F-9638-6E8A034830FD}" presName="node" presStyleLbl="node1" presStyleIdx="4" presStyleCnt="6">
        <dgm:presLayoutVars>
          <dgm:bulletEnabled val="1"/>
        </dgm:presLayoutVars>
      </dgm:prSet>
      <dgm:spPr/>
      <dgm:t>
        <a:bodyPr/>
        <a:lstStyle/>
        <a:p>
          <a:endParaRPr lang="en-US"/>
        </a:p>
      </dgm:t>
    </dgm:pt>
    <dgm:pt modelId="{1409AA31-92C6-EB4C-95D2-1CEBE6085459}" type="pres">
      <dgm:prSet presAssocID="{EB827E4D-BCD0-FF42-AC61-31D72EEF0F7B}" presName="Name9" presStyleLbl="parChTrans1D2" presStyleIdx="5" presStyleCnt="6"/>
      <dgm:spPr/>
      <dgm:t>
        <a:bodyPr/>
        <a:lstStyle/>
        <a:p>
          <a:endParaRPr lang="en-US"/>
        </a:p>
      </dgm:t>
    </dgm:pt>
    <dgm:pt modelId="{A3CC106D-4920-6548-ACA1-22A37CDF6E8E}" type="pres">
      <dgm:prSet presAssocID="{EB827E4D-BCD0-FF42-AC61-31D72EEF0F7B}" presName="connTx" presStyleLbl="parChTrans1D2" presStyleIdx="5" presStyleCnt="6"/>
      <dgm:spPr/>
      <dgm:t>
        <a:bodyPr/>
        <a:lstStyle/>
        <a:p>
          <a:endParaRPr lang="en-US"/>
        </a:p>
      </dgm:t>
    </dgm:pt>
    <dgm:pt modelId="{2B272033-E3BA-8248-8A10-41936FD64806}" type="pres">
      <dgm:prSet presAssocID="{5643ECE4-6F87-C647-BFE2-43576AC389D9}" presName="node" presStyleLbl="node1" presStyleIdx="5" presStyleCnt="6">
        <dgm:presLayoutVars>
          <dgm:bulletEnabled val="1"/>
        </dgm:presLayoutVars>
      </dgm:prSet>
      <dgm:spPr/>
      <dgm:t>
        <a:bodyPr/>
        <a:lstStyle/>
        <a:p>
          <a:endParaRPr lang="en-US"/>
        </a:p>
      </dgm:t>
    </dgm:pt>
  </dgm:ptLst>
  <dgm:cxnLst>
    <dgm:cxn modelId="{C35F5B7D-D2F6-4742-90C2-2BDF16EB2E9A}" srcId="{AA4B2FF6-7B97-9F49-A7A4-497000C5598D}" destId="{2E618323-32BF-C748-A6B5-167E779F0A9E}" srcOrd="3" destOrd="0" parTransId="{6E7D1B3C-D4EB-274A-9742-5907BE44A947}" sibTransId="{68FFF3F7-FD4F-E842-A19A-98330F470D19}"/>
    <dgm:cxn modelId="{02D553F6-9869-5F44-B267-4B17D11F682C}" type="presOf" srcId="{CB3EF148-2F2D-6B48-8492-22B6B92AE435}" destId="{BBDBFBE6-EFE3-184F-B915-DA194962E25B}" srcOrd="1" destOrd="0" presId="urn:microsoft.com/office/officeart/2005/8/layout/radial1"/>
    <dgm:cxn modelId="{73070E56-0B8D-E041-BAC1-1F1A0E635D65}" type="presOf" srcId="{5643ECE4-6F87-C647-BFE2-43576AC389D9}" destId="{2B272033-E3BA-8248-8A10-41936FD64806}" srcOrd="0" destOrd="0" presId="urn:microsoft.com/office/officeart/2005/8/layout/radial1"/>
    <dgm:cxn modelId="{FE9D1133-62F1-3B43-8434-D22D51703860}" type="presOf" srcId="{79FEAE35-584C-8D45-B392-F0B53C45BA4B}" destId="{076254C2-7677-7C45-A23F-27A39CD4AD66}" srcOrd="0" destOrd="0" presId="urn:microsoft.com/office/officeart/2005/8/layout/radial1"/>
    <dgm:cxn modelId="{61E47256-08AD-9340-95D5-87D9608EE0E8}" type="presOf" srcId="{34247BBC-CD10-1945-B321-D2E241C9BB7A}" destId="{EC9D7481-8B0D-3E4D-9F03-15080AD1CC91}" srcOrd="0" destOrd="0" presId="urn:microsoft.com/office/officeart/2005/8/layout/radial1"/>
    <dgm:cxn modelId="{DC17FE4F-96F2-5A4A-A8DB-6E183F2C7371}" type="presOf" srcId="{C6079038-5B52-5144-B740-3E2A4F074ECA}" destId="{90A132BC-F623-BB40-8A78-6152E2933731}" srcOrd="0" destOrd="0" presId="urn:microsoft.com/office/officeart/2005/8/layout/radial1"/>
    <dgm:cxn modelId="{839B9202-15EB-CB46-B62E-CDD8DD405286}" type="presOf" srcId="{C6079038-5B52-5144-B740-3E2A4F074ECA}" destId="{E2A0BBEB-6C5F-AF43-B542-88AD9747DDF9}" srcOrd="1" destOrd="0" presId="urn:microsoft.com/office/officeart/2005/8/layout/radial1"/>
    <dgm:cxn modelId="{177B45D2-7921-5949-A7B4-4774638A1FF8}" type="presOf" srcId="{6E7D1B3C-D4EB-274A-9742-5907BE44A947}" destId="{17DFE322-37DC-234F-AAE8-8F0F313D9BDE}" srcOrd="1" destOrd="0" presId="urn:microsoft.com/office/officeart/2005/8/layout/radial1"/>
    <dgm:cxn modelId="{1E7DAD8D-9C77-FA49-8889-20C3DB86760A}" type="presOf" srcId="{6393A65B-AEE4-CC48-9DF9-E8B21D468655}" destId="{91937C46-DE2B-E843-93FB-6DB9FB3755B9}" srcOrd="0" destOrd="0" presId="urn:microsoft.com/office/officeart/2005/8/layout/radial1"/>
    <dgm:cxn modelId="{2B41FB78-C996-5347-8810-EFB716B6E398}" srcId="{AA4B2FF6-7B97-9F49-A7A4-497000C5598D}" destId="{BDF0F4CD-7379-3E4A-88F7-E7EDF9BFC50C}" srcOrd="2" destOrd="0" parTransId="{C6079038-5B52-5144-B740-3E2A4F074ECA}" sibTransId="{0D3DF85E-9AAC-5F4D-A194-605558E399C9}"/>
    <dgm:cxn modelId="{2E547E17-1324-BC40-A500-0C83DD27A445}" srcId="{AA4B2FF6-7B97-9F49-A7A4-497000C5598D}" destId="{34247BBC-CD10-1945-B321-D2E241C9BB7A}" srcOrd="0" destOrd="0" parTransId="{79FEAE35-584C-8D45-B392-F0B53C45BA4B}" sibTransId="{6E16AFEA-AF8D-5041-B697-0E6B7F3E01F8}"/>
    <dgm:cxn modelId="{B115F58F-2A5D-0D4C-8F2A-AED1D71C4D25}" type="presOf" srcId="{C822A940-39D6-014F-9638-6E8A034830FD}" destId="{83DDB017-464C-E142-9B2C-C69F4D92D2DE}" srcOrd="0" destOrd="0" presId="urn:microsoft.com/office/officeart/2005/8/layout/radial1"/>
    <dgm:cxn modelId="{E80EE925-8347-8F4F-9AB3-FF27F42FCCA8}" type="presOf" srcId="{E37AE52B-F8F9-344C-8AE8-C72BA6730C16}" destId="{6A515DCB-9E53-3D47-B671-030B0A26AEDC}" srcOrd="0" destOrd="0" presId="urn:microsoft.com/office/officeart/2005/8/layout/radial1"/>
    <dgm:cxn modelId="{241B0CC8-389F-6849-A920-481C12034116}" type="presOf" srcId="{EB827E4D-BCD0-FF42-AC61-31D72EEF0F7B}" destId="{1409AA31-92C6-EB4C-95D2-1CEBE6085459}" srcOrd="0" destOrd="0" presId="urn:microsoft.com/office/officeart/2005/8/layout/radial1"/>
    <dgm:cxn modelId="{FCCE9F28-64F6-6143-BD61-55A2D2A73BE7}" type="presOf" srcId="{AA4B2FF6-7B97-9F49-A7A4-497000C5598D}" destId="{7D62E33F-1F56-0741-BEB5-BA7A022CAD66}" srcOrd="0" destOrd="0" presId="urn:microsoft.com/office/officeart/2005/8/layout/radial1"/>
    <dgm:cxn modelId="{08CB6779-AEE4-814D-BA52-EC4B52D0B580}" srcId="{AA4B2FF6-7B97-9F49-A7A4-497000C5598D}" destId="{C822A940-39D6-014F-9638-6E8A034830FD}" srcOrd="4" destOrd="0" parTransId="{E24BA347-1F3C-D747-81EF-816E6FE5DCCF}" sibTransId="{BD29C2D6-3506-C74E-B338-D5CECBB7C1C9}"/>
    <dgm:cxn modelId="{18A5B161-CAF9-FE4E-8DDA-57E33C20F1C3}" srcId="{AA4B2FF6-7B97-9F49-A7A4-497000C5598D}" destId="{E37AE52B-F8F9-344C-8AE8-C72BA6730C16}" srcOrd="1" destOrd="0" parTransId="{CB3EF148-2F2D-6B48-8492-22B6B92AE435}" sibTransId="{9B260DB1-188D-A145-BBC7-A34A77362266}"/>
    <dgm:cxn modelId="{03B42B10-5C6A-9F4E-A84D-7D442E1F039C}" type="presOf" srcId="{6E7D1B3C-D4EB-274A-9742-5907BE44A947}" destId="{5A7C890E-64FC-AE4F-BAB1-CFDEC8180288}" srcOrd="0" destOrd="0" presId="urn:microsoft.com/office/officeart/2005/8/layout/radial1"/>
    <dgm:cxn modelId="{DDD47947-7949-5848-844D-1051EC26A86D}" type="presOf" srcId="{E24BA347-1F3C-D747-81EF-816E6FE5DCCF}" destId="{6D889E29-AC49-764A-A1BE-7221BCCE1A9C}" srcOrd="1" destOrd="0" presId="urn:microsoft.com/office/officeart/2005/8/layout/radial1"/>
    <dgm:cxn modelId="{1C88BFF9-74FA-604A-8585-0678B8FFD727}" type="presOf" srcId="{CB3EF148-2F2D-6B48-8492-22B6B92AE435}" destId="{668288E5-1235-7347-93EA-B7687DBA6706}" srcOrd="0" destOrd="0" presId="urn:microsoft.com/office/officeart/2005/8/layout/radial1"/>
    <dgm:cxn modelId="{5EEAD27A-282A-BC4E-AF69-A48EF8936DE5}" srcId="{AA4B2FF6-7B97-9F49-A7A4-497000C5598D}" destId="{5643ECE4-6F87-C647-BFE2-43576AC389D9}" srcOrd="5" destOrd="0" parTransId="{EB827E4D-BCD0-FF42-AC61-31D72EEF0F7B}" sibTransId="{7E17D828-629D-1B41-853D-2F67A8953E61}"/>
    <dgm:cxn modelId="{88C4457C-E37E-4947-AB52-AE0EAC671195}" type="presOf" srcId="{E24BA347-1F3C-D747-81EF-816E6FE5DCCF}" destId="{5A00CE35-7390-3149-B00B-0DD839688D6E}" srcOrd="0" destOrd="0" presId="urn:microsoft.com/office/officeart/2005/8/layout/radial1"/>
    <dgm:cxn modelId="{425F4A7A-850A-0B44-BC13-2D0EB7BFFFFD}" type="presOf" srcId="{BDF0F4CD-7379-3E4A-88F7-E7EDF9BFC50C}" destId="{0154D426-332D-8C4E-962C-91943D16CBFE}" srcOrd="0" destOrd="0" presId="urn:microsoft.com/office/officeart/2005/8/layout/radial1"/>
    <dgm:cxn modelId="{B22DA4B1-2021-554F-A7DE-C69B09FE0F00}" type="presOf" srcId="{EB827E4D-BCD0-FF42-AC61-31D72EEF0F7B}" destId="{A3CC106D-4920-6548-ACA1-22A37CDF6E8E}" srcOrd="1" destOrd="0" presId="urn:microsoft.com/office/officeart/2005/8/layout/radial1"/>
    <dgm:cxn modelId="{8BAEBD44-9D95-B74D-9FC3-904C673F5B54}" srcId="{6393A65B-AEE4-CC48-9DF9-E8B21D468655}" destId="{AA4B2FF6-7B97-9F49-A7A4-497000C5598D}" srcOrd="0" destOrd="0" parTransId="{5D38648A-A80F-5549-AAF8-11D586A6DF72}" sibTransId="{112501CE-E244-2F4A-91DF-9B0149033B6C}"/>
    <dgm:cxn modelId="{C89017DE-7D70-B148-B78B-C271BA451880}" type="presOf" srcId="{79FEAE35-584C-8D45-B392-F0B53C45BA4B}" destId="{E4CF8709-35DA-DC4E-B08E-C609287F4672}" srcOrd="1" destOrd="0" presId="urn:microsoft.com/office/officeart/2005/8/layout/radial1"/>
    <dgm:cxn modelId="{DD7E79B2-0A58-6147-B8F1-C33E92CD0AB3}" type="presOf" srcId="{2E618323-32BF-C748-A6B5-167E779F0A9E}" destId="{59BF458E-E102-7546-9A93-8147EA65543E}" srcOrd="0" destOrd="0" presId="urn:microsoft.com/office/officeart/2005/8/layout/radial1"/>
    <dgm:cxn modelId="{154F8239-0703-6C4D-A29F-7A4B5DB15FC0}" type="presParOf" srcId="{91937C46-DE2B-E843-93FB-6DB9FB3755B9}" destId="{7D62E33F-1F56-0741-BEB5-BA7A022CAD66}" srcOrd="0" destOrd="0" presId="urn:microsoft.com/office/officeart/2005/8/layout/radial1"/>
    <dgm:cxn modelId="{40CA7892-1EF2-B044-B651-3EEDE48D5A61}" type="presParOf" srcId="{91937C46-DE2B-E843-93FB-6DB9FB3755B9}" destId="{076254C2-7677-7C45-A23F-27A39CD4AD66}" srcOrd="1" destOrd="0" presId="urn:microsoft.com/office/officeart/2005/8/layout/radial1"/>
    <dgm:cxn modelId="{45A874DB-A4D1-7A47-BF4A-BBC56FFFBA0E}" type="presParOf" srcId="{076254C2-7677-7C45-A23F-27A39CD4AD66}" destId="{E4CF8709-35DA-DC4E-B08E-C609287F4672}" srcOrd="0" destOrd="0" presId="urn:microsoft.com/office/officeart/2005/8/layout/radial1"/>
    <dgm:cxn modelId="{44087333-E5B0-5542-BCB7-E266BACA0DCC}" type="presParOf" srcId="{91937C46-DE2B-E843-93FB-6DB9FB3755B9}" destId="{EC9D7481-8B0D-3E4D-9F03-15080AD1CC91}" srcOrd="2" destOrd="0" presId="urn:microsoft.com/office/officeart/2005/8/layout/radial1"/>
    <dgm:cxn modelId="{98375C8D-9662-F94E-AB4F-69B60298AE1E}" type="presParOf" srcId="{91937C46-DE2B-E843-93FB-6DB9FB3755B9}" destId="{668288E5-1235-7347-93EA-B7687DBA6706}" srcOrd="3" destOrd="0" presId="urn:microsoft.com/office/officeart/2005/8/layout/radial1"/>
    <dgm:cxn modelId="{FC0DDF08-CA0D-BF45-BF7D-BE5680EB05F0}" type="presParOf" srcId="{668288E5-1235-7347-93EA-B7687DBA6706}" destId="{BBDBFBE6-EFE3-184F-B915-DA194962E25B}" srcOrd="0" destOrd="0" presId="urn:microsoft.com/office/officeart/2005/8/layout/radial1"/>
    <dgm:cxn modelId="{8317E03E-9292-7645-B84F-E9BBFEAC13C9}" type="presParOf" srcId="{91937C46-DE2B-E843-93FB-6DB9FB3755B9}" destId="{6A515DCB-9E53-3D47-B671-030B0A26AEDC}" srcOrd="4" destOrd="0" presId="urn:microsoft.com/office/officeart/2005/8/layout/radial1"/>
    <dgm:cxn modelId="{B104B440-D147-3344-ABD9-3EC144D30AA0}" type="presParOf" srcId="{91937C46-DE2B-E843-93FB-6DB9FB3755B9}" destId="{90A132BC-F623-BB40-8A78-6152E2933731}" srcOrd="5" destOrd="0" presId="urn:microsoft.com/office/officeart/2005/8/layout/radial1"/>
    <dgm:cxn modelId="{9F0FEE28-921D-7148-8B9F-2B419F065675}" type="presParOf" srcId="{90A132BC-F623-BB40-8A78-6152E2933731}" destId="{E2A0BBEB-6C5F-AF43-B542-88AD9747DDF9}" srcOrd="0" destOrd="0" presId="urn:microsoft.com/office/officeart/2005/8/layout/radial1"/>
    <dgm:cxn modelId="{963E4EDC-2C2D-CF48-85E7-85FE9F0FC267}" type="presParOf" srcId="{91937C46-DE2B-E843-93FB-6DB9FB3755B9}" destId="{0154D426-332D-8C4E-962C-91943D16CBFE}" srcOrd="6" destOrd="0" presId="urn:microsoft.com/office/officeart/2005/8/layout/radial1"/>
    <dgm:cxn modelId="{7D08DEC5-FF1A-1A49-8545-CB9D5CB40552}" type="presParOf" srcId="{91937C46-DE2B-E843-93FB-6DB9FB3755B9}" destId="{5A7C890E-64FC-AE4F-BAB1-CFDEC8180288}" srcOrd="7" destOrd="0" presId="urn:microsoft.com/office/officeart/2005/8/layout/radial1"/>
    <dgm:cxn modelId="{2E6E2463-F5E2-3B45-B60D-FB5669D415C7}" type="presParOf" srcId="{5A7C890E-64FC-AE4F-BAB1-CFDEC8180288}" destId="{17DFE322-37DC-234F-AAE8-8F0F313D9BDE}" srcOrd="0" destOrd="0" presId="urn:microsoft.com/office/officeart/2005/8/layout/radial1"/>
    <dgm:cxn modelId="{B6164A27-AB53-C54B-BCFE-7D970832D0D4}" type="presParOf" srcId="{91937C46-DE2B-E843-93FB-6DB9FB3755B9}" destId="{59BF458E-E102-7546-9A93-8147EA65543E}" srcOrd="8" destOrd="0" presId="urn:microsoft.com/office/officeart/2005/8/layout/radial1"/>
    <dgm:cxn modelId="{6BC5BDB1-2798-2644-8B8F-5EBCCFFA5ABD}" type="presParOf" srcId="{91937C46-DE2B-E843-93FB-6DB9FB3755B9}" destId="{5A00CE35-7390-3149-B00B-0DD839688D6E}" srcOrd="9" destOrd="0" presId="urn:microsoft.com/office/officeart/2005/8/layout/radial1"/>
    <dgm:cxn modelId="{A24BCA7D-EA07-834A-8B5A-B854955AD038}" type="presParOf" srcId="{5A00CE35-7390-3149-B00B-0DD839688D6E}" destId="{6D889E29-AC49-764A-A1BE-7221BCCE1A9C}" srcOrd="0" destOrd="0" presId="urn:microsoft.com/office/officeart/2005/8/layout/radial1"/>
    <dgm:cxn modelId="{F7FE8332-7E7A-4943-8CD7-3C7671DB9370}" type="presParOf" srcId="{91937C46-DE2B-E843-93FB-6DB9FB3755B9}" destId="{83DDB017-464C-E142-9B2C-C69F4D92D2DE}" srcOrd="10" destOrd="0" presId="urn:microsoft.com/office/officeart/2005/8/layout/radial1"/>
    <dgm:cxn modelId="{F0C932D2-A37A-FA41-A0E0-E6246B878DDB}" type="presParOf" srcId="{91937C46-DE2B-E843-93FB-6DB9FB3755B9}" destId="{1409AA31-92C6-EB4C-95D2-1CEBE6085459}" srcOrd="11" destOrd="0" presId="urn:microsoft.com/office/officeart/2005/8/layout/radial1"/>
    <dgm:cxn modelId="{AFAE00A3-CBE3-2644-9D7B-90C3B942AD40}" type="presParOf" srcId="{1409AA31-92C6-EB4C-95D2-1CEBE6085459}" destId="{A3CC106D-4920-6548-ACA1-22A37CDF6E8E}" srcOrd="0" destOrd="0" presId="urn:microsoft.com/office/officeart/2005/8/layout/radial1"/>
    <dgm:cxn modelId="{BE348B03-BFFD-D746-92D5-3BF309719C2D}" type="presParOf" srcId="{91937C46-DE2B-E843-93FB-6DB9FB3755B9}" destId="{2B272033-E3BA-8248-8A10-41936FD64806}" srcOrd="12" destOrd="0" presId="urn:microsoft.com/office/officeart/2005/8/layout/radial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C4F2D1-D164-124B-9F68-2C35B5E0A071}"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B6991A06-0915-F94A-A8AA-1782EC0940DB}">
      <dgm:prSet phldrT="[Text]"/>
      <dgm:spPr>
        <a:solidFill>
          <a:srgbClr val="00B0F0"/>
        </a:solidFill>
      </dgm:spPr>
      <dgm:t>
        <a:bodyPr/>
        <a:lstStyle/>
        <a:p>
          <a:r>
            <a:rPr lang="en-US" dirty="0" smtClean="0"/>
            <a:t>Knowledge</a:t>
          </a:r>
          <a:endParaRPr lang="en-US" dirty="0"/>
        </a:p>
      </dgm:t>
    </dgm:pt>
    <dgm:pt modelId="{9EAC20D5-2380-6640-A3A5-17867BB5EB8B}" type="parTrans" cxnId="{9BAF63C4-D78F-1E45-9EF5-07BF67817F49}">
      <dgm:prSet/>
      <dgm:spPr/>
      <dgm:t>
        <a:bodyPr/>
        <a:lstStyle/>
        <a:p>
          <a:endParaRPr lang="en-US"/>
        </a:p>
      </dgm:t>
    </dgm:pt>
    <dgm:pt modelId="{1489BFC4-6D18-1B49-B147-93B892D90662}" type="sibTrans" cxnId="{9BAF63C4-D78F-1E45-9EF5-07BF67817F49}">
      <dgm:prSet/>
      <dgm:spPr/>
      <dgm:t>
        <a:bodyPr/>
        <a:lstStyle/>
        <a:p>
          <a:endParaRPr lang="en-US"/>
        </a:p>
      </dgm:t>
    </dgm:pt>
    <dgm:pt modelId="{71958E7A-E73F-AB46-AA55-3FAEA97B4262}">
      <dgm:prSet phldrT="[Text]"/>
      <dgm:spPr>
        <a:solidFill>
          <a:srgbClr val="7030A0"/>
        </a:solidFill>
      </dgm:spPr>
      <dgm:t>
        <a:bodyPr/>
        <a:lstStyle/>
        <a:p>
          <a:r>
            <a:rPr lang="en-US" dirty="0" smtClean="0"/>
            <a:t>Ideology</a:t>
          </a:r>
          <a:endParaRPr lang="en-US" dirty="0"/>
        </a:p>
      </dgm:t>
    </dgm:pt>
    <dgm:pt modelId="{5A050E02-7F11-2F40-8A14-F5DE73B85713}" type="parTrans" cxnId="{C09334CF-124F-F64B-A839-A3F4082285CC}">
      <dgm:prSet/>
      <dgm:spPr/>
      <dgm:t>
        <a:bodyPr/>
        <a:lstStyle/>
        <a:p>
          <a:endParaRPr lang="en-US"/>
        </a:p>
      </dgm:t>
    </dgm:pt>
    <dgm:pt modelId="{F4D00F7C-5B20-CE4F-A125-AB241C0C28D6}" type="sibTrans" cxnId="{C09334CF-124F-F64B-A839-A3F4082285CC}">
      <dgm:prSet/>
      <dgm:spPr/>
      <dgm:t>
        <a:bodyPr/>
        <a:lstStyle/>
        <a:p>
          <a:endParaRPr lang="en-US"/>
        </a:p>
      </dgm:t>
    </dgm:pt>
    <dgm:pt modelId="{86B5F52E-4E9A-1244-8F17-14E7CAA872FA}">
      <dgm:prSet phldrT="[Text]"/>
      <dgm:spPr>
        <a:solidFill>
          <a:srgbClr val="FF0000"/>
        </a:solidFill>
      </dgm:spPr>
      <dgm:t>
        <a:bodyPr/>
        <a:lstStyle/>
        <a:p>
          <a:r>
            <a:rPr lang="en-US" dirty="0" smtClean="0"/>
            <a:t>Support</a:t>
          </a:r>
          <a:endParaRPr lang="en-US" dirty="0"/>
        </a:p>
      </dgm:t>
    </dgm:pt>
    <dgm:pt modelId="{AFAD0955-6DB9-7C46-A5A0-A7B26C0B3FA9}" type="parTrans" cxnId="{B7C013F9-2FF5-8E42-A7B2-73E2C3C2E79A}">
      <dgm:prSet/>
      <dgm:spPr/>
      <dgm:t>
        <a:bodyPr/>
        <a:lstStyle/>
        <a:p>
          <a:endParaRPr lang="en-US"/>
        </a:p>
      </dgm:t>
    </dgm:pt>
    <dgm:pt modelId="{419E86E0-40DF-C54F-8920-983091150E7A}" type="sibTrans" cxnId="{B7C013F9-2FF5-8E42-A7B2-73E2C3C2E79A}">
      <dgm:prSet/>
      <dgm:spPr/>
      <dgm:t>
        <a:bodyPr/>
        <a:lstStyle/>
        <a:p>
          <a:endParaRPr lang="en-US"/>
        </a:p>
      </dgm:t>
    </dgm:pt>
    <dgm:pt modelId="{D13320D7-B221-774F-A7BB-D3C1DCCDDDA8}">
      <dgm:prSet/>
      <dgm:spPr>
        <a:solidFill>
          <a:schemeClr val="tx1"/>
        </a:solidFill>
      </dgm:spPr>
      <dgm:t>
        <a:bodyPr/>
        <a:lstStyle/>
        <a:p>
          <a:r>
            <a:rPr lang="en-US" dirty="0" smtClean="0"/>
            <a:t>Policy/</a:t>
          </a:r>
          <a:r>
            <a:rPr lang="en-US" dirty="0" err="1" smtClean="0"/>
            <a:t>Programme</a:t>
          </a:r>
          <a:endParaRPr lang="en-US" dirty="0"/>
        </a:p>
      </dgm:t>
    </dgm:pt>
    <dgm:pt modelId="{A6035FAD-9334-F14E-A751-9E1650BCCB23}" type="parTrans" cxnId="{97044F80-D43E-B544-B058-212FB01F75CE}">
      <dgm:prSet/>
      <dgm:spPr/>
      <dgm:t>
        <a:bodyPr/>
        <a:lstStyle/>
        <a:p>
          <a:endParaRPr lang="en-US"/>
        </a:p>
      </dgm:t>
    </dgm:pt>
    <dgm:pt modelId="{1686E873-DDB0-D84F-A72B-3D6312C9E2F6}" type="sibTrans" cxnId="{97044F80-D43E-B544-B058-212FB01F75CE}">
      <dgm:prSet/>
      <dgm:spPr/>
      <dgm:t>
        <a:bodyPr/>
        <a:lstStyle/>
        <a:p>
          <a:endParaRPr lang="en-US"/>
        </a:p>
      </dgm:t>
    </dgm:pt>
    <dgm:pt modelId="{28FF5E6A-729D-7C42-829D-621D964C56D4}" type="pres">
      <dgm:prSet presAssocID="{CFC4F2D1-D164-124B-9F68-2C35B5E0A071}" presName="outerComposite" presStyleCnt="0">
        <dgm:presLayoutVars>
          <dgm:chMax val="5"/>
          <dgm:dir/>
          <dgm:resizeHandles val="exact"/>
        </dgm:presLayoutVars>
      </dgm:prSet>
      <dgm:spPr/>
    </dgm:pt>
    <dgm:pt modelId="{0901718E-F5C1-644E-B465-7B0ECBBBD5EC}" type="pres">
      <dgm:prSet presAssocID="{CFC4F2D1-D164-124B-9F68-2C35B5E0A071}" presName="dummyMaxCanvas" presStyleCnt="0">
        <dgm:presLayoutVars/>
      </dgm:prSet>
      <dgm:spPr/>
    </dgm:pt>
    <dgm:pt modelId="{E1C9D072-8218-D342-AF5B-F5746A06041C}" type="pres">
      <dgm:prSet presAssocID="{CFC4F2D1-D164-124B-9F68-2C35B5E0A071}" presName="FourNodes_1" presStyleLbl="node1" presStyleIdx="0" presStyleCnt="4">
        <dgm:presLayoutVars>
          <dgm:bulletEnabled val="1"/>
        </dgm:presLayoutVars>
      </dgm:prSet>
      <dgm:spPr/>
    </dgm:pt>
    <dgm:pt modelId="{1C4DA6B0-B11F-1E47-8D5E-8FFE345C423A}" type="pres">
      <dgm:prSet presAssocID="{CFC4F2D1-D164-124B-9F68-2C35B5E0A071}" presName="FourNodes_2" presStyleLbl="node1" presStyleIdx="1" presStyleCnt="4">
        <dgm:presLayoutVars>
          <dgm:bulletEnabled val="1"/>
        </dgm:presLayoutVars>
      </dgm:prSet>
      <dgm:spPr/>
    </dgm:pt>
    <dgm:pt modelId="{31010029-24DF-2548-A80F-D7DFD37AFFB8}" type="pres">
      <dgm:prSet presAssocID="{CFC4F2D1-D164-124B-9F68-2C35B5E0A071}" presName="FourNodes_3" presStyleLbl="node1" presStyleIdx="2" presStyleCnt="4">
        <dgm:presLayoutVars>
          <dgm:bulletEnabled val="1"/>
        </dgm:presLayoutVars>
      </dgm:prSet>
      <dgm:spPr/>
    </dgm:pt>
    <dgm:pt modelId="{C583A7B1-9623-2A44-8483-7C3E64E45F41}" type="pres">
      <dgm:prSet presAssocID="{CFC4F2D1-D164-124B-9F68-2C35B5E0A071}" presName="FourNodes_4" presStyleLbl="node1" presStyleIdx="3" presStyleCnt="4">
        <dgm:presLayoutVars>
          <dgm:bulletEnabled val="1"/>
        </dgm:presLayoutVars>
      </dgm:prSet>
      <dgm:spPr/>
    </dgm:pt>
    <dgm:pt modelId="{71F97942-009A-3B41-BA9D-9F14FB177957}" type="pres">
      <dgm:prSet presAssocID="{CFC4F2D1-D164-124B-9F68-2C35B5E0A071}" presName="FourConn_1-2" presStyleLbl="fgAccFollowNode1" presStyleIdx="0" presStyleCnt="3">
        <dgm:presLayoutVars>
          <dgm:bulletEnabled val="1"/>
        </dgm:presLayoutVars>
      </dgm:prSet>
      <dgm:spPr/>
    </dgm:pt>
    <dgm:pt modelId="{E90CA3B9-64EE-5D41-9533-A4BEAAF2B2F5}" type="pres">
      <dgm:prSet presAssocID="{CFC4F2D1-D164-124B-9F68-2C35B5E0A071}" presName="FourConn_2-3" presStyleLbl="fgAccFollowNode1" presStyleIdx="1" presStyleCnt="3">
        <dgm:presLayoutVars>
          <dgm:bulletEnabled val="1"/>
        </dgm:presLayoutVars>
      </dgm:prSet>
      <dgm:spPr/>
    </dgm:pt>
    <dgm:pt modelId="{21D8A415-F0A3-4547-8334-15B86E88DFA8}" type="pres">
      <dgm:prSet presAssocID="{CFC4F2D1-D164-124B-9F68-2C35B5E0A071}" presName="FourConn_3-4" presStyleLbl="fgAccFollowNode1" presStyleIdx="2" presStyleCnt="3">
        <dgm:presLayoutVars>
          <dgm:bulletEnabled val="1"/>
        </dgm:presLayoutVars>
      </dgm:prSet>
      <dgm:spPr/>
    </dgm:pt>
    <dgm:pt modelId="{DECEB462-6A0C-4948-A64D-F406ACD6F215}" type="pres">
      <dgm:prSet presAssocID="{CFC4F2D1-D164-124B-9F68-2C35B5E0A071}" presName="FourNodes_1_text" presStyleLbl="node1" presStyleIdx="3" presStyleCnt="4">
        <dgm:presLayoutVars>
          <dgm:bulletEnabled val="1"/>
        </dgm:presLayoutVars>
      </dgm:prSet>
      <dgm:spPr/>
    </dgm:pt>
    <dgm:pt modelId="{4D04FD25-5A10-6645-8400-5F86992417FE}" type="pres">
      <dgm:prSet presAssocID="{CFC4F2D1-D164-124B-9F68-2C35B5E0A071}" presName="FourNodes_2_text" presStyleLbl="node1" presStyleIdx="3" presStyleCnt="4">
        <dgm:presLayoutVars>
          <dgm:bulletEnabled val="1"/>
        </dgm:presLayoutVars>
      </dgm:prSet>
      <dgm:spPr/>
    </dgm:pt>
    <dgm:pt modelId="{5C365929-5A1D-3144-948A-224785D0B625}" type="pres">
      <dgm:prSet presAssocID="{CFC4F2D1-D164-124B-9F68-2C35B5E0A071}" presName="FourNodes_3_text" presStyleLbl="node1" presStyleIdx="3" presStyleCnt="4">
        <dgm:presLayoutVars>
          <dgm:bulletEnabled val="1"/>
        </dgm:presLayoutVars>
      </dgm:prSet>
      <dgm:spPr/>
    </dgm:pt>
    <dgm:pt modelId="{AC9F4AC3-2C15-3049-B36A-B883471F40B3}" type="pres">
      <dgm:prSet presAssocID="{CFC4F2D1-D164-124B-9F68-2C35B5E0A071}" presName="FourNodes_4_text" presStyleLbl="node1" presStyleIdx="3" presStyleCnt="4">
        <dgm:presLayoutVars>
          <dgm:bulletEnabled val="1"/>
        </dgm:presLayoutVars>
      </dgm:prSet>
      <dgm:spPr/>
    </dgm:pt>
  </dgm:ptLst>
  <dgm:cxnLst>
    <dgm:cxn modelId="{450082D2-BA04-A74C-A48A-17F23190EB95}" type="presOf" srcId="{F4D00F7C-5B20-CE4F-A125-AB241C0C28D6}" destId="{E90CA3B9-64EE-5D41-9533-A4BEAAF2B2F5}" srcOrd="0" destOrd="0" presId="urn:microsoft.com/office/officeart/2005/8/layout/vProcess5"/>
    <dgm:cxn modelId="{3712215C-067E-6647-97DE-0EFD4DB4ED35}" type="presOf" srcId="{86B5F52E-4E9A-1244-8F17-14E7CAA872FA}" destId="{31010029-24DF-2548-A80F-D7DFD37AFFB8}" srcOrd="0" destOrd="0" presId="urn:microsoft.com/office/officeart/2005/8/layout/vProcess5"/>
    <dgm:cxn modelId="{1E43B24E-56A9-844F-9190-5FD3806D1EA4}" type="presOf" srcId="{419E86E0-40DF-C54F-8920-983091150E7A}" destId="{21D8A415-F0A3-4547-8334-15B86E88DFA8}" srcOrd="0" destOrd="0" presId="urn:microsoft.com/office/officeart/2005/8/layout/vProcess5"/>
    <dgm:cxn modelId="{636CB785-B56D-2244-8322-7F11C2EFDDCF}" type="presOf" srcId="{D13320D7-B221-774F-A7BB-D3C1DCCDDDA8}" destId="{AC9F4AC3-2C15-3049-B36A-B883471F40B3}" srcOrd="1" destOrd="0" presId="urn:microsoft.com/office/officeart/2005/8/layout/vProcess5"/>
    <dgm:cxn modelId="{C09334CF-124F-F64B-A839-A3F4082285CC}" srcId="{CFC4F2D1-D164-124B-9F68-2C35B5E0A071}" destId="{71958E7A-E73F-AB46-AA55-3FAEA97B4262}" srcOrd="1" destOrd="0" parTransId="{5A050E02-7F11-2F40-8A14-F5DE73B85713}" sibTransId="{F4D00F7C-5B20-CE4F-A125-AB241C0C28D6}"/>
    <dgm:cxn modelId="{D933E26B-35B2-2244-A1DF-1DD7C0EB0144}" type="presOf" srcId="{CFC4F2D1-D164-124B-9F68-2C35B5E0A071}" destId="{28FF5E6A-729D-7C42-829D-621D964C56D4}" srcOrd="0" destOrd="0" presId="urn:microsoft.com/office/officeart/2005/8/layout/vProcess5"/>
    <dgm:cxn modelId="{9BAF63C4-D78F-1E45-9EF5-07BF67817F49}" srcId="{CFC4F2D1-D164-124B-9F68-2C35B5E0A071}" destId="{B6991A06-0915-F94A-A8AA-1782EC0940DB}" srcOrd="0" destOrd="0" parTransId="{9EAC20D5-2380-6640-A3A5-17867BB5EB8B}" sibTransId="{1489BFC4-6D18-1B49-B147-93B892D90662}"/>
    <dgm:cxn modelId="{DD5B4F20-A266-CC47-AF5D-F33745BD0410}" type="presOf" srcId="{1489BFC4-6D18-1B49-B147-93B892D90662}" destId="{71F97942-009A-3B41-BA9D-9F14FB177957}" srcOrd="0" destOrd="0" presId="urn:microsoft.com/office/officeart/2005/8/layout/vProcess5"/>
    <dgm:cxn modelId="{97044F80-D43E-B544-B058-212FB01F75CE}" srcId="{CFC4F2D1-D164-124B-9F68-2C35B5E0A071}" destId="{D13320D7-B221-774F-A7BB-D3C1DCCDDDA8}" srcOrd="3" destOrd="0" parTransId="{A6035FAD-9334-F14E-A751-9E1650BCCB23}" sibTransId="{1686E873-DDB0-D84F-A72B-3D6312C9E2F6}"/>
    <dgm:cxn modelId="{B2C6879A-B149-BF4B-82AA-519F7C4F9F1B}" type="presOf" srcId="{71958E7A-E73F-AB46-AA55-3FAEA97B4262}" destId="{4D04FD25-5A10-6645-8400-5F86992417FE}" srcOrd="1" destOrd="0" presId="urn:microsoft.com/office/officeart/2005/8/layout/vProcess5"/>
    <dgm:cxn modelId="{A9706AC8-1B58-ED47-B967-8B8BE1A3F703}" type="presOf" srcId="{71958E7A-E73F-AB46-AA55-3FAEA97B4262}" destId="{1C4DA6B0-B11F-1E47-8D5E-8FFE345C423A}" srcOrd="0" destOrd="0" presId="urn:microsoft.com/office/officeart/2005/8/layout/vProcess5"/>
    <dgm:cxn modelId="{B7C013F9-2FF5-8E42-A7B2-73E2C3C2E79A}" srcId="{CFC4F2D1-D164-124B-9F68-2C35B5E0A071}" destId="{86B5F52E-4E9A-1244-8F17-14E7CAA872FA}" srcOrd="2" destOrd="0" parTransId="{AFAD0955-6DB9-7C46-A5A0-A7B26C0B3FA9}" sibTransId="{419E86E0-40DF-C54F-8920-983091150E7A}"/>
    <dgm:cxn modelId="{E331C9A1-8D94-EC4B-81E8-8802A5A83249}" type="presOf" srcId="{B6991A06-0915-F94A-A8AA-1782EC0940DB}" destId="{DECEB462-6A0C-4948-A64D-F406ACD6F215}" srcOrd="1" destOrd="0" presId="urn:microsoft.com/office/officeart/2005/8/layout/vProcess5"/>
    <dgm:cxn modelId="{9DB4DF9F-0C97-3149-826C-C6BFD1782DA7}" type="presOf" srcId="{B6991A06-0915-F94A-A8AA-1782EC0940DB}" destId="{E1C9D072-8218-D342-AF5B-F5746A06041C}" srcOrd="0" destOrd="0" presId="urn:microsoft.com/office/officeart/2005/8/layout/vProcess5"/>
    <dgm:cxn modelId="{4312551C-6907-B842-AAE6-9FA728C35D19}" type="presOf" srcId="{86B5F52E-4E9A-1244-8F17-14E7CAA872FA}" destId="{5C365929-5A1D-3144-948A-224785D0B625}" srcOrd="1" destOrd="0" presId="urn:microsoft.com/office/officeart/2005/8/layout/vProcess5"/>
    <dgm:cxn modelId="{A3E406E6-7303-2E4C-8845-7B32FEC6C2CD}" type="presOf" srcId="{D13320D7-B221-774F-A7BB-D3C1DCCDDDA8}" destId="{C583A7B1-9623-2A44-8483-7C3E64E45F41}" srcOrd="0" destOrd="0" presId="urn:microsoft.com/office/officeart/2005/8/layout/vProcess5"/>
    <dgm:cxn modelId="{DB968A9B-80DD-AD41-9EE8-776578674408}" type="presParOf" srcId="{28FF5E6A-729D-7C42-829D-621D964C56D4}" destId="{0901718E-F5C1-644E-B465-7B0ECBBBD5EC}" srcOrd="0" destOrd="0" presId="urn:microsoft.com/office/officeart/2005/8/layout/vProcess5"/>
    <dgm:cxn modelId="{63A1FE0F-0823-1740-B75A-B63F729BC076}" type="presParOf" srcId="{28FF5E6A-729D-7C42-829D-621D964C56D4}" destId="{E1C9D072-8218-D342-AF5B-F5746A06041C}" srcOrd="1" destOrd="0" presId="urn:microsoft.com/office/officeart/2005/8/layout/vProcess5"/>
    <dgm:cxn modelId="{BF5C7B89-1B99-324E-8725-7AEEC4C38F5B}" type="presParOf" srcId="{28FF5E6A-729D-7C42-829D-621D964C56D4}" destId="{1C4DA6B0-B11F-1E47-8D5E-8FFE345C423A}" srcOrd="2" destOrd="0" presId="urn:microsoft.com/office/officeart/2005/8/layout/vProcess5"/>
    <dgm:cxn modelId="{43185A61-2FEE-8A48-A5A9-160A7919EA0E}" type="presParOf" srcId="{28FF5E6A-729D-7C42-829D-621D964C56D4}" destId="{31010029-24DF-2548-A80F-D7DFD37AFFB8}" srcOrd="3" destOrd="0" presId="urn:microsoft.com/office/officeart/2005/8/layout/vProcess5"/>
    <dgm:cxn modelId="{A502C4CA-7555-0141-BD44-B441EC606112}" type="presParOf" srcId="{28FF5E6A-729D-7C42-829D-621D964C56D4}" destId="{C583A7B1-9623-2A44-8483-7C3E64E45F41}" srcOrd="4" destOrd="0" presId="urn:microsoft.com/office/officeart/2005/8/layout/vProcess5"/>
    <dgm:cxn modelId="{CC8AE353-206C-F845-ADAA-0FEBEC43BB9B}" type="presParOf" srcId="{28FF5E6A-729D-7C42-829D-621D964C56D4}" destId="{71F97942-009A-3B41-BA9D-9F14FB177957}" srcOrd="5" destOrd="0" presId="urn:microsoft.com/office/officeart/2005/8/layout/vProcess5"/>
    <dgm:cxn modelId="{0A5EEEB5-CEC0-6440-A2C1-6791A198AC66}" type="presParOf" srcId="{28FF5E6A-729D-7C42-829D-621D964C56D4}" destId="{E90CA3B9-64EE-5D41-9533-A4BEAAF2B2F5}" srcOrd="6" destOrd="0" presId="urn:microsoft.com/office/officeart/2005/8/layout/vProcess5"/>
    <dgm:cxn modelId="{D7660D5E-7F94-BA4D-B750-45C7264FB322}" type="presParOf" srcId="{28FF5E6A-729D-7C42-829D-621D964C56D4}" destId="{21D8A415-F0A3-4547-8334-15B86E88DFA8}" srcOrd="7" destOrd="0" presId="urn:microsoft.com/office/officeart/2005/8/layout/vProcess5"/>
    <dgm:cxn modelId="{8E95F609-B486-8047-84A0-2DA84E192A95}" type="presParOf" srcId="{28FF5E6A-729D-7C42-829D-621D964C56D4}" destId="{DECEB462-6A0C-4948-A64D-F406ACD6F215}" srcOrd="8" destOrd="0" presId="urn:microsoft.com/office/officeart/2005/8/layout/vProcess5"/>
    <dgm:cxn modelId="{DF5923D7-BA01-BD49-B6D6-390B3F2C43DF}" type="presParOf" srcId="{28FF5E6A-729D-7C42-829D-621D964C56D4}" destId="{4D04FD25-5A10-6645-8400-5F86992417FE}" srcOrd="9" destOrd="0" presId="urn:microsoft.com/office/officeart/2005/8/layout/vProcess5"/>
    <dgm:cxn modelId="{ED15797A-1A2F-3E46-8984-347AB7234EBB}" type="presParOf" srcId="{28FF5E6A-729D-7C42-829D-621D964C56D4}" destId="{5C365929-5A1D-3144-948A-224785D0B625}" srcOrd="10" destOrd="0" presId="urn:microsoft.com/office/officeart/2005/8/layout/vProcess5"/>
    <dgm:cxn modelId="{52700416-C689-6D48-B8CE-38F0E64DE97E}" type="presParOf" srcId="{28FF5E6A-729D-7C42-829D-621D964C56D4}" destId="{AC9F4AC3-2C15-3049-B36A-B883471F40B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9D072-8218-D342-AF5B-F5746A06041C}">
      <dsp:nvSpPr>
        <dsp:cNvPr id="0" name=""/>
        <dsp:cNvSpPr/>
      </dsp:nvSpPr>
      <dsp:spPr>
        <a:xfrm>
          <a:off x="0" y="0"/>
          <a:ext cx="2643292" cy="811035"/>
        </a:xfrm>
        <a:prstGeom prst="roundRect">
          <a:avLst>
            <a:gd name="adj" fmla="val 10000"/>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Knowledge</a:t>
          </a:r>
          <a:endParaRPr lang="en-US" sz="1700" kern="1200" dirty="0"/>
        </a:p>
      </dsp:txBody>
      <dsp:txXfrm>
        <a:off x="23754" y="23754"/>
        <a:ext cx="1699591" cy="763527"/>
      </dsp:txXfrm>
    </dsp:sp>
    <dsp:sp modelId="{1C4DA6B0-B11F-1E47-8D5E-8FFE345C423A}">
      <dsp:nvSpPr>
        <dsp:cNvPr id="0" name=""/>
        <dsp:cNvSpPr/>
      </dsp:nvSpPr>
      <dsp:spPr>
        <a:xfrm>
          <a:off x="221375" y="958495"/>
          <a:ext cx="2643292" cy="811035"/>
        </a:xfrm>
        <a:prstGeom prst="roundRect">
          <a:avLst>
            <a:gd name="adj" fmla="val 10000"/>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Ideology</a:t>
          </a:r>
          <a:endParaRPr lang="en-US" sz="1700" kern="1200" dirty="0"/>
        </a:p>
      </dsp:txBody>
      <dsp:txXfrm>
        <a:off x="245129" y="982249"/>
        <a:ext cx="1847236" cy="763527"/>
      </dsp:txXfrm>
    </dsp:sp>
    <dsp:sp modelId="{31010029-24DF-2548-A80F-D7DFD37AFFB8}">
      <dsp:nvSpPr>
        <dsp:cNvPr id="0" name=""/>
        <dsp:cNvSpPr/>
      </dsp:nvSpPr>
      <dsp:spPr>
        <a:xfrm>
          <a:off x="439447" y="1916991"/>
          <a:ext cx="2643292" cy="811035"/>
        </a:xfrm>
        <a:prstGeom prst="roundRect">
          <a:avLst>
            <a:gd name="adj" fmla="val 10000"/>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Support</a:t>
          </a:r>
          <a:endParaRPr lang="en-US" sz="1700" kern="1200" dirty="0"/>
        </a:p>
      </dsp:txBody>
      <dsp:txXfrm>
        <a:off x="463201" y="1940745"/>
        <a:ext cx="1850540" cy="763527"/>
      </dsp:txXfrm>
    </dsp:sp>
    <dsp:sp modelId="{C583A7B1-9623-2A44-8483-7C3E64E45F41}">
      <dsp:nvSpPr>
        <dsp:cNvPr id="0" name=""/>
        <dsp:cNvSpPr/>
      </dsp:nvSpPr>
      <dsp:spPr>
        <a:xfrm>
          <a:off x="660823" y="2875487"/>
          <a:ext cx="2643292" cy="811035"/>
        </a:xfrm>
        <a:prstGeom prst="roundRect">
          <a:avLst>
            <a:gd name="adj" fmla="val 1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Policy/</a:t>
          </a:r>
          <a:r>
            <a:rPr lang="en-US" sz="1700" kern="1200" dirty="0" err="1" smtClean="0"/>
            <a:t>Programme</a:t>
          </a:r>
          <a:endParaRPr lang="en-US" sz="1700" kern="1200" dirty="0"/>
        </a:p>
      </dsp:txBody>
      <dsp:txXfrm>
        <a:off x="684577" y="2899241"/>
        <a:ext cx="1847236" cy="763527"/>
      </dsp:txXfrm>
    </dsp:sp>
    <dsp:sp modelId="{71F97942-009A-3B41-BA9D-9F14FB177957}">
      <dsp:nvSpPr>
        <dsp:cNvPr id="0" name=""/>
        <dsp:cNvSpPr/>
      </dsp:nvSpPr>
      <dsp:spPr>
        <a:xfrm>
          <a:off x="2116120" y="621179"/>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234734" y="621179"/>
        <a:ext cx="289944" cy="396697"/>
      </dsp:txXfrm>
    </dsp:sp>
    <dsp:sp modelId="{E90CA3B9-64EE-5D41-9533-A4BEAAF2B2F5}">
      <dsp:nvSpPr>
        <dsp:cNvPr id="0" name=""/>
        <dsp:cNvSpPr/>
      </dsp:nvSpPr>
      <dsp:spPr>
        <a:xfrm>
          <a:off x="2337495" y="1579675"/>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456109" y="1579675"/>
        <a:ext cx="289944" cy="396697"/>
      </dsp:txXfrm>
    </dsp:sp>
    <dsp:sp modelId="{21D8A415-F0A3-4547-8334-15B86E88DFA8}">
      <dsp:nvSpPr>
        <dsp:cNvPr id="0" name=""/>
        <dsp:cNvSpPr/>
      </dsp:nvSpPr>
      <dsp:spPr>
        <a:xfrm>
          <a:off x="2555567" y="2538171"/>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674181" y="2538171"/>
        <a:ext cx="289944" cy="396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a:p>
        <a:p>
          <a:pPr lvl="0" algn="ctr" defTabSz="1600200">
            <a:lnSpc>
              <a:spcPct val="90000"/>
            </a:lnSpc>
            <a:spcBef>
              <a:spcPct val="0"/>
            </a:spcBef>
            <a:spcAft>
              <a:spcPct val="35000"/>
            </a:spcAft>
          </a:pPr>
          <a:r>
            <a:rPr lang="en-ZA" sz="1800" b="1" kern="1200" dirty="0">
              <a:solidFill>
                <a:schemeClr val="bg1"/>
              </a:solidFill>
            </a:rPr>
            <a:t>15%</a:t>
          </a:r>
        </a:p>
        <a:p>
          <a:pPr lvl="0" algn="ctr" defTabSz="1600200">
            <a:lnSpc>
              <a:spcPct val="90000"/>
            </a:lnSpc>
            <a:spcBef>
              <a:spcPct val="0"/>
            </a:spcBef>
            <a:spcAft>
              <a:spcPct val="35000"/>
            </a:spcAft>
          </a:pPr>
          <a:r>
            <a:rPr lang="en-ZA" sz="700" b="1" kern="1200" dirty="0">
              <a:solidFill>
                <a:schemeClr val="bg1"/>
              </a:solidFill>
            </a:rPr>
            <a:t>Legislators, managers, </a:t>
          </a:r>
          <a:r>
            <a:rPr lang="en-ZA" sz="700" b="1" kern="1200" dirty="0" err="1">
              <a:solidFill>
                <a:schemeClr val="bg1"/>
              </a:solidFill>
            </a:rPr>
            <a:t>assoc</a:t>
          </a:r>
          <a:r>
            <a:rPr lang="en-ZA" sz="700" b="1" kern="1200" dirty="0">
              <a:solidFill>
                <a:schemeClr val="bg1"/>
              </a:solidFill>
            </a:rPr>
            <a:t> professionals</a:t>
          </a:r>
          <a:endParaRPr lang="en-ZA" sz="100" b="1" kern="1200" dirty="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rPr>
            <a:t>Semi-Skilled (32%)</a:t>
          </a:r>
        </a:p>
        <a:p>
          <a:pPr lvl="0" algn="ctr" defTabSz="711200">
            <a:lnSpc>
              <a:spcPct val="90000"/>
            </a:lnSpc>
            <a:spcBef>
              <a:spcPct val="0"/>
            </a:spcBef>
            <a:spcAft>
              <a:spcPct val="35000"/>
            </a:spcAft>
          </a:pPr>
          <a:r>
            <a:rPr lang="en-US" sz="600" kern="1200" dirty="0">
              <a:solidFill>
                <a:schemeClr val="bg1"/>
              </a:solidFill>
            </a:rPr>
            <a:t>Clerks, service workers, shop personnel, skilled </a:t>
          </a:r>
          <a:r>
            <a:rPr lang="en-US" sz="600" kern="1200" dirty="0" err="1">
              <a:solidFill>
                <a:schemeClr val="bg1"/>
              </a:solidFill>
            </a:rPr>
            <a:t>agric</a:t>
          </a:r>
          <a:r>
            <a:rPr lang="en-US" sz="600" kern="1200" dirty="0">
              <a:solidFill>
                <a:schemeClr val="bg1"/>
              </a:solidFill>
            </a:rPr>
            <a:t>/fishery workers, plant and machinery operators)</a:t>
          </a: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a:solidFill>
                <a:schemeClr val="bg1"/>
              </a:solidFill>
            </a:rPr>
            <a:t>Unskilled</a:t>
          </a:r>
        </a:p>
        <a:p>
          <a:pPr lvl="0" algn="ctr" defTabSz="533400">
            <a:lnSpc>
              <a:spcPct val="90000"/>
            </a:lnSpc>
            <a:spcBef>
              <a:spcPct val="0"/>
            </a:spcBef>
            <a:spcAft>
              <a:spcPct val="35000"/>
            </a:spcAft>
          </a:pPr>
          <a:r>
            <a:rPr lang="en-ZA" sz="1200" b="1" kern="1200" dirty="0">
              <a:solidFill>
                <a:schemeClr val="bg1"/>
              </a:solidFill>
            </a:rPr>
            <a:t>(18%)</a:t>
          </a:r>
        </a:p>
        <a:p>
          <a:pPr lvl="0" algn="ctr" defTabSz="533400">
            <a:lnSpc>
              <a:spcPct val="90000"/>
            </a:lnSpc>
            <a:spcBef>
              <a:spcPct val="0"/>
            </a:spcBef>
            <a:spcAft>
              <a:spcPct val="35000"/>
            </a:spcAft>
          </a:pPr>
          <a:r>
            <a:rPr lang="en-ZA" sz="600" b="0" kern="1200" dirty="0">
              <a:solidFill>
                <a:schemeClr val="bg1"/>
              </a:solidFill>
            </a:rPr>
            <a:t>Elementary occupations &amp; domestic workers</a:t>
          </a: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a:solidFill>
                <a:schemeClr val="bg1"/>
              </a:solidFill>
            </a:rPr>
            <a:t>Unemployed</a:t>
          </a:r>
        </a:p>
        <a:p>
          <a:pPr lvl="0" algn="ctr" defTabSz="622300">
            <a:lnSpc>
              <a:spcPct val="90000"/>
            </a:lnSpc>
            <a:spcBef>
              <a:spcPct val="0"/>
            </a:spcBef>
            <a:spcAft>
              <a:spcPct val="35000"/>
            </a:spcAft>
          </a:pPr>
          <a:endParaRPr lang="en-ZA" sz="1400" b="1" kern="1200" dirty="0">
            <a:solidFill>
              <a:schemeClr val="bg1"/>
            </a:solidFill>
          </a:endParaRPr>
        </a:p>
        <a:p>
          <a:pPr lvl="0" algn="ctr" defTabSz="622300">
            <a:lnSpc>
              <a:spcPct val="90000"/>
            </a:lnSpc>
            <a:spcBef>
              <a:spcPct val="0"/>
            </a:spcBef>
            <a:spcAft>
              <a:spcPct val="35000"/>
            </a:spcAft>
          </a:pPr>
          <a:r>
            <a:rPr lang="en-ZA" sz="1400" b="1" kern="1200" dirty="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2E33F-1F56-0741-BEB5-BA7A022CAD66}">
      <dsp:nvSpPr>
        <dsp:cNvPr id="0" name=""/>
        <dsp:cNvSpPr/>
      </dsp:nvSpPr>
      <dsp:spPr>
        <a:xfrm>
          <a:off x="3348379" y="1853635"/>
          <a:ext cx="1407570" cy="1407570"/>
        </a:xfrm>
        <a:prstGeom prst="ellipse">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SA </a:t>
          </a:r>
          <a:r>
            <a:rPr lang="en-US" sz="2400" kern="1200" dirty="0" err="1" smtClean="0"/>
            <a:t>educ</a:t>
          </a:r>
          <a:r>
            <a:rPr lang="en-US" sz="2400" kern="1200" dirty="0" smtClean="0"/>
            <a:t> system</a:t>
          </a:r>
          <a:endParaRPr lang="en-US" sz="2400" kern="1200" dirty="0"/>
        </a:p>
      </dsp:txBody>
      <dsp:txXfrm>
        <a:off x="3554513" y="2059769"/>
        <a:ext cx="995302" cy="995302"/>
      </dsp:txXfrm>
    </dsp:sp>
    <dsp:sp modelId="{076254C2-7677-7C45-A23F-27A39CD4AD66}">
      <dsp:nvSpPr>
        <dsp:cNvPr id="0" name=""/>
        <dsp:cNvSpPr/>
      </dsp:nvSpPr>
      <dsp:spPr>
        <a:xfrm rot="16200000">
          <a:off x="3839326" y="1625166"/>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041523" y="1630155"/>
        <a:ext cx="21283" cy="21283"/>
      </dsp:txXfrm>
    </dsp:sp>
    <dsp:sp modelId="{EC9D7481-8B0D-3E4D-9F03-15080AD1CC91}">
      <dsp:nvSpPr>
        <dsp:cNvPr id="0" name=""/>
        <dsp:cNvSpPr/>
      </dsp:nvSpPr>
      <dsp:spPr>
        <a:xfrm>
          <a:off x="3348379" y="20388"/>
          <a:ext cx="1407570" cy="1407570"/>
        </a:xfrm>
        <a:prstGeom prst="ellipse">
          <a:avLst/>
        </a:prstGeom>
        <a:solidFill>
          <a:srgbClr val="92D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Language</a:t>
          </a:r>
          <a:endParaRPr lang="en-US" sz="1600" kern="1200" dirty="0"/>
        </a:p>
      </dsp:txBody>
      <dsp:txXfrm>
        <a:off x="3554513" y="226522"/>
        <a:ext cx="995302" cy="995302"/>
      </dsp:txXfrm>
    </dsp:sp>
    <dsp:sp modelId="{668288E5-1235-7347-93EA-B7687DBA6706}">
      <dsp:nvSpPr>
        <dsp:cNvPr id="0" name=""/>
        <dsp:cNvSpPr/>
      </dsp:nvSpPr>
      <dsp:spPr>
        <a:xfrm rot="19800000">
          <a:off x="4633145" y="2083477"/>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835342" y="2088467"/>
        <a:ext cx="21283" cy="21283"/>
      </dsp:txXfrm>
    </dsp:sp>
    <dsp:sp modelId="{6A515DCB-9E53-3D47-B671-030B0A26AEDC}">
      <dsp:nvSpPr>
        <dsp:cNvPr id="0" name=""/>
        <dsp:cNvSpPr/>
      </dsp:nvSpPr>
      <dsp:spPr>
        <a:xfrm>
          <a:off x="4936018" y="937012"/>
          <a:ext cx="1407570" cy="1407570"/>
        </a:xfrm>
        <a:prstGeom prst="ellipse">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Former department</a:t>
          </a:r>
          <a:endParaRPr lang="en-US" sz="1400" kern="1200" dirty="0"/>
        </a:p>
      </dsp:txBody>
      <dsp:txXfrm>
        <a:off x="5142152" y="1143146"/>
        <a:ext cx="995302" cy="995302"/>
      </dsp:txXfrm>
    </dsp:sp>
    <dsp:sp modelId="{90A132BC-F623-BB40-8A78-6152E2933731}">
      <dsp:nvSpPr>
        <dsp:cNvPr id="0" name=""/>
        <dsp:cNvSpPr/>
      </dsp:nvSpPr>
      <dsp:spPr>
        <a:xfrm rot="1800000">
          <a:off x="4633145" y="3000101"/>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835342" y="3005090"/>
        <a:ext cx="21283" cy="21283"/>
      </dsp:txXfrm>
    </dsp:sp>
    <dsp:sp modelId="{0154D426-332D-8C4E-962C-91943D16CBFE}">
      <dsp:nvSpPr>
        <dsp:cNvPr id="0" name=""/>
        <dsp:cNvSpPr/>
      </dsp:nvSpPr>
      <dsp:spPr>
        <a:xfrm>
          <a:off x="4936018" y="2770259"/>
          <a:ext cx="1407570" cy="1407570"/>
        </a:xfrm>
        <a:prstGeom prst="ellipse">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Province</a:t>
          </a:r>
          <a:endParaRPr lang="en-US" sz="1600" kern="1200" dirty="0"/>
        </a:p>
      </dsp:txBody>
      <dsp:txXfrm>
        <a:off x="5142152" y="2976393"/>
        <a:ext cx="995302" cy="995302"/>
      </dsp:txXfrm>
    </dsp:sp>
    <dsp:sp modelId="{5A7C890E-64FC-AE4F-BAB1-CFDEC8180288}">
      <dsp:nvSpPr>
        <dsp:cNvPr id="0" name=""/>
        <dsp:cNvSpPr/>
      </dsp:nvSpPr>
      <dsp:spPr>
        <a:xfrm rot="5400000">
          <a:off x="3839326" y="3458413"/>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041523" y="3463402"/>
        <a:ext cx="21283" cy="21283"/>
      </dsp:txXfrm>
    </dsp:sp>
    <dsp:sp modelId="{59BF458E-E102-7546-9A93-8147EA65543E}">
      <dsp:nvSpPr>
        <dsp:cNvPr id="0" name=""/>
        <dsp:cNvSpPr/>
      </dsp:nvSpPr>
      <dsp:spPr>
        <a:xfrm>
          <a:off x="3348379" y="3686882"/>
          <a:ext cx="1407570" cy="1407570"/>
        </a:xfrm>
        <a:prstGeom prst="ellipse">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Quintile</a:t>
          </a:r>
          <a:endParaRPr lang="en-US" sz="1600" kern="1200" dirty="0"/>
        </a:p>
      </dsp:txBody>
      <dsp:txXfrm>
        <a:off x="3554513" y="3893016"/>
        <a:ext cx="995302" cy="995302"/>
      </dsp:txXfrm>
    </dsp:sp>
    <dsp:sp modelId="{5A00CE35-7390-3149-B00B-0DD839688D6E}">
      <dsp:nvSpPr>
        <dsp:cNvPr id="0" name=""/>
        <dsp:cNvSpPr/>
      </dsp:nvSpPr>
      <dsp:spPr>
        <a:xfrm rot="9000000">
          <a:off x="3045507" y="3000101"/>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247703" y="3005090"/>
        <a:ext cx="21283" cy="21283"/>
      </dsp:txXfrm>
    </dsp:sp>
    <dsp:sp modelId="{83DDB017-464C-E142-9B2C-C69F4D92D2DE}">
      <dsp:nvSpPr>
        <dsp:cNvPr id="0" name=""/>
        <dsp:cNvSpPr/>
      </dsp:nvSpPr>
      <dsp:spPr>
        <a:xfrm>
          <a:off x="1760741" y="2770259"/>
          <a:ext cx="1407570" cy="1407570"/>
        </a:xfrm>
        <a:prstGeom prst="ellipse">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SES</a:t>
          </a:r>
          <a:endParaRPr lang="en-US" sz="1600" kern="1200" dirty="0"/>
        </a:p>
      </dsp:txBody>
      <dsp:txXfrm>
        <a:off x="1966875" y="2976393"/>
        <a:ext cx="995302" cy="995302"/>
      </dsp:txXfrm>
    </dsp:sp>
    <dsp:sp modelId="{1409AA31-92C6-EB4C-95D2-1CEBE6085459}">
      <dsp:nvSpPr>
        <dsp:cNvPr id="0" name=""/>
        <dsp:cNvSpPr/>
      </dsp:nvSpPr>
      <dsp:spPr>
        <a:xfrm rot="12600000">
          <a:off x="3045507" y="2083477"/>
          <a:ext cx="425676" cy="31262"/>
        </a:xfrm>
        <a:custGeom>
          <a:avLst/>
          <a:gdLst/>
          <a:ahLst/>
          <a:cxnLst/>
          <a:rect l="0" t="0" r="0" b="0"/>
          <a:pathLst>
            <a:path>
              <a:moveTo>
                <a:pt x="0" y="15631"/>
              </a:moveTo>
              <a:lnTo>
                <a:pt x="425676" y="1563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247703" y="2088467"/>
        <a:ext cx="21283" cy="21283"/>
      </dsp:txXfrm>
    </dsp:sp>
    <dsp:sp modelId="{2B272033-E3BA-8248-8A10-41936FD64806}">
      <dsp:nvSpPr>
        <dsp:cNvPr id="0" name=""/>
        <dsp:cNvSpPr/>
      </dsp:nvSpPr>
      <dsp:spPr>
        <a:xfrm>
          <a:off x="1760741" y="937012"/>
          <a:ext cx="1407570" cy="1407570"/>
        </a:xfrm>
        <a:prstGeom prst="ellipse">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Race</a:t>
          </a:r>
          <a:endParaRPr lang="en-US" sz="1600" kern="1200" dirty="0"/>
        </a:p>
      </dsp:txBody>
      <dsp:txXfrm>
        <a:off x="1966875" y="1143146"/>
        <a:ext cx="995302" cy="9953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2E33F-1F56-0741-BEB5-BA7A022CAD66}">
      <dsp:nvSpPr>
        <dsp:cNvPr id="0" name=""/>
        <dsp:cNvSpPr/>
      </dsp:nvSpPr>
      <dsp:spPr>
        <a:xfrm>
          <a:off x="1945084" y="1168839"/>
          <a:ext cx="897731" cy="897731"/>
        </a:xfrm>
        <a:prstGeom prst="ellipse">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SA </a:t>
          </a:r>
          <a:r>
            <a:rPr lang="en-US" sz="1500" kern="1200" dirty="0" err="1" smtClean="0"/>
            <a:t>educ</a:t>
          </a:r>
          <a:r>
            <a:rPr lang="en-US" sz="1500" kern="1200" dirty="0" smtClean="0"/>
            <a:t> system</a:t>
          </a:r>
          <a:endParaRPr lang="en-US" sz="1500" kern="1200" dirty="0"/>
        </a:p>
      </dsp:txBody>
      <dsp:txXfrm>
        <a:off x="2076554" y="1300309"/>
        <a:ext cx="634791" cy="634791"/>
      </dsp:txXfrm>
    </dsp:sp>
    <dsp:sp modelId="{076254C2-7677-7C45-A23F-27A39CD4AD66}">
      <dsp:nvSpPr>
        <dsp:cNvPr id="0" name=""/>
        <dsp:cNvSpPr/>
      </dsp:nvSpPr>
      <dsp:spPr>
        <a:xfrm rot="16200000">
          <a:off x="2259240" y="1017254"/>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87214" y="1027394"/>
        <a:ext cx="13470" cy="13470"/>
      </dsp:txXfrm>
    </dsp:sp>
    <dsp:sp modelId="{EC9D7481-8B0D-3E4D-9F03-15080AD1CC91}">
      <dsp:nvSpPr>
        <dsp:cNvPr id="0" name=""/>
        <dsp:cNvSpPr/>
      </dsp:nvSpPr>
      <dsp:spPr>
        <a:xfrm>
          <a:off x="1945084" y="1688"/>
          <a:ext cx="897731" cy="897731"/>
        </a:xfrm>
        <a:prstGeom prst="ellipse">
          <a:avLst/>
        </a:prstGeom>
        <a:solidFill>
          <a:srgbClr val="92D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Language</a:t>
          </a:r>
          <a:endParaRPr lang="en-US" sz="1000" kern="1200" dirty="0"/>
        </a:p>
      </dsp:txBody>
      <dsp:txXfrm>
        <a:off x="2076554" y="133158"/>
        <a:ext cx="634791" cy="634791"/>
      </dsp:txXfrm>
    </dsp:sp>
    <dsp:sp modelId="{668288E5-1235-7347-93EA-B7687DBA6706}">
      <dsp:nvSpPr>
        <dsp:cNvPr id="0" name=""/>
        <dsp:cNvSpPr/>
      </dsp:nvSpPr>
      <dsp:spPr>
        <a:xfrm rot="19800000">
          <a:off x="2764631" y="1309042"/>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92605" y="1319181"/>
        <a:ext cx="13470" cy="13470"/>
      </dsp:txXfrm>
    </dsp:sp>
    <dsp:sp modelId="{6A515DCB-9E53-3D47-B671-030B0A26AEDC}">
      <dsp:nvSpPr>
        <dsp:cNvPr id="0" name=""/>
        <dsp:cNvSpPr/>
      </dsp:nvSpPr>
      <dsp:spPr>
        <a:xfrm>
          <a:off x="2955866" y="585263"/>
          <a:ext cx="897731" cy="897731"/>
        </a:xfrm>
        <a:prstGeom prst="ellipse">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Former department</a:t>
          </a:r>
          <a:endParaRPr lang="en-US" sz="1000" kern="1200" dirty="0"/>
        </a:p>
      </dsp:txBody>
      <dsp:txXfrm>
        <a:off x="3087336" y="716733"/>
        <a:ext cx="634791" cy="634791"/>
      </dsp:txXfrm>
    </dsp:sp>
    <dsp:sp modelId="{90A132BC-F623-BB40-8A78-6152E2933731}">
      <dsp:nvSpPr>
        <dsp:cNvPr id="0" name=""/>
        <dsp:cNvSpPr/>
      </dsp:nvSpPr>
      <dsp:spPr>
        <a:xfrm rot="1800000">
          <a:off x="2764631" y="1892617"/>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92605" y="1902757"/>
        <a:ext cx="13470" cy="13470"/>
      </dsp:txXfrm>
    </dsp:sp>
    <dsp:sp modelId="{0154D426-332D-8C4E-962C-91943D16CBFE}">
      <dsp:nvSpPr>
        <dsp:cNvPr id="0" name=""/>
        <dsp:cNvSpPr/>
      </dsp:nvSpPr>
      <dsp:spPr>
        <a:xfrm>
          <a:off x="2955866" y="1752414"/>
          <a:ext cx="897731" cy="897731"/>
        </a:xfrm>
        <a:prstGeom prst="ellipse">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Province</a:t>
          </a:r>
          <a:endParaRPr lang="en-US" sz="1000" kern="1200" dirty="0"/>
        </a:p>
      </dsp:txBody>
      <dsp:txXfrm>
        <a:off x="3087336" y="1883884"/>
        <a:ext cx="634791" cy="634791"/>
      </dsp:txXfrm>
    </dsp:sp>
    <dsp:sp modelId="{5A7C890E-64FC-AE4F-BAB1-CFDEC8180288}">
      <dsp:nvSpPr>
        <dsp:cNvPr id="0" name=""/>
        <dsp:cNvSpPr/>
      </dsp:nvSpPr>
      <dsp:spPr>
        <a:xfrm rot="5400000">
          <a:off x="2259240" y="2184405"/>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87214" y="2194544"/>
        <a:ext cx="13470" cy="13470"/>
      </dsp:txXfrm>
    </dsp:sp>
    <dsp:sp modelId="{59BF458E-E102-7546-9A93-8147EA65543E}">
      <dsp:nvSpPr>
        <dsp:cNvPr id="0" name=""/>
        <dsp:cNvSpPr/>
      </dsp:nvSpPr>
      <dsp:spPr>
        <a:xfrm>
          <a:off x="1945084" y="2335990"/>
          <a:ext cx="897731" cy="897731"/>
        </a:xfrm>
        <a:prstGeom prst="ellipse">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Quintile</a:t>
          </a:r>
          <a:endParaRPr lang="en-US" sz="1000" kern="1200" dirty="0"/>
        </a:p>
      </dsp:txBody>
      <dsp:txXfrm>
        <a:off x="2076554" y="2467460"/>
        <a:ext cx="634791" cy="634791"/>
      </dsp:txXfrm>
    </dsp:sp>
    <dsp:sp modelId="{5A00CE35-7390-3149-B00B-0DD839688D6E}">
      <dsp:nvSpPr>
        <dsp:cNvPr id="0" name=""/>
        <dsp:cNvSpPr/>
      </dsp:nvSpPr>
      <dsp:spPr>
        <a:xfrm rot="9000000">
          <a:off x="1753849" y="1892617"/>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881823" y="1902757"/>
        <a:ext cx="13470" cy="13470"/>
      </dsp:txXfrm>
    </dsp:sp>
    <dsp:sp modelId="{83DDB017-464C-E142-9B2C-C69F4D92D2DE}">
      <dsp:nvSpPr>
        <dsp:cNvPr id="0" name=""/>
        <dsp:cNvSpPr/>
      </dsp:nvSpPr>
      <dsp:spPr>
        <a:xfrm>
          <a:off x="934302" y="1752414"/>
          <a:ext cx="897731" cy="897731"/>
        </a:xfrm>
        <a:prstGeom prst="ellipse">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SES</a:t>
          </a:r>
          <a:endParaRPr lang="en-US" sz="1000" kern="1200" dirty="0"/>
        </a:p>
      </dsp:txBody>
      <dsp:txXfrm>
        <a:off x="1065772" y="1883884"/>
        <a:ext cx="634791" cy="634791"/>
      </dsp:txXfrm>
    </dsp:sp>
    <dsp:sp modelId="{1409AA31-92C6-EB4C-95D2-1CEBE6085459}">
      <dsp:nvSpPr>
        <dsp:cNvPr id="0" name=""/>
        <dsp:cNvSpPr/>
      </dsp:nvSpPr>
      <dsp:spPr>
        <a:xfrm rot="12600000">
          <a:off x="1753849" y="1309042"/>
          <a:ext cx="269419" cy="33750"/>
        </a:xfrm>
        <a:custGeom>
          <a:avLst/>
          <a:gdLst/>
          <a:ahLst/>
          <a:cxnLst/>
          <a:rect l="0" t="0" r="0" b="0"/>
          <a:pathLst>
            <a:path>
              <a:moveTo>
                <a:pt x="0" y="16875"/>
              </a:moveTo>
              <a:lnTo>
                <a:pt x="269419" y="1687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881823" y="1319181"/>
        <a:ext cx="13470" cy="13470"/>
      </dsp:txXfrm>
    </dsp:sp>
    <dsp:sp modelId="{2B272033-E3BA-8248-8A10-41936FD64806}">
      <dsp:nvSpPr>
        <dsp:cNvPr id="0" name=""/>
        <dsp:cNvSpPr/>
      </dsp:nvSpPr>
      <dsp:spPr>
        <a:xfrm>
          <a:off x="934302" y="585263"/>
          <a:ext cx="897731" cy="897731"/>
        </a:xfrm>
        <a:prstGeom prst="ellipse">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t>Race</a:t>
          </a:r>
          <a:endParaRPr lang="en-US" sz="1000" kern="1200" dirty="0"/>
        </a:p>
      </dsp:txBody>
      <dsp:txXfrm>
        <a:off x="1065772" y="716733"/>
        <a:ext cx="634791" cy="6347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9D072-8218-D342-AF5B-F5746A06041C}">
      <dsp:nvSpPr>
        <dsp:cNvPr id="0" name=""/>
        <dsp:cNvSpPr/>
      </dsp:nvSpPr>
      <dsp:spPr>
        <a:xfrm>
          <a:off x="0" y="0"/>
          <a:ext cx="2643292" cy="811035"/>
        </a:xfrm>
        <a:prstGeom prst="roundRect">
          <a:avLst>
            <a:gd name="adj" fmla="val 10000"/>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Knowledge</a:t>
          </a:r>
          <a:endParaRPr lang="en-US" sz="1700" kern="1200" dirty="0"/>
        </a:p>
      </dsp:txBody>
      <dsp:txXfrm>
        <a:off x="23754" y="23754"/>
        <a:ext cx="1699591" cy="763527"/>
      </dsp:txXfrm>
    </dsp:sp>
    <dsp:sp modelId="{1C4DA6B0-B11F-1E47-8D5E-8FFE345C423A}">
      <dsp:nvSpPr>
        <dsp:cNvPr id="0" name=""/>
        <dsp:cNvSpPr/>
      </dsp:nvSpPr>
      <dsp:spPr>
        <a:xfrm>
          <a:off x="221375" y="958495"/>
          <a:ext cx="2643292" cy="811035"/>
        </a:xfrm>
        <a:prstGeom prst="roundRect">
          <a:avLst>
            <a:gd name="adj" fmla="val 10000"/>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Ideology</a:t>
          </a:r>
          <a:endParaRPr lang="en-US" sz="1700" kern="1200" dirty="0"/>
        </a:p>
      </dsp:txBody>
      <dsp:txXfrm>
        <a:off x="245129" y="982249"/>
        <a:ext cx="1847236" cy="763527"/>
      </dsp:txXfrm>
    </dsp:sp>
    <dsp:sp modelId="{31010029-24DF-2548-A80F-D7DFD37AFFB8}">
      <dsp:nvSpPr>
        <dsp:cNvPr id="0" name=""/>
        <dsp:cNvSpPr/>
      </dsp:nvSpPr>
      <dsp:spPr>
        <a:xfrm>
          <a:off x="439447" y="1916991"/>
          <a:ext cx="2643292" cy="811035"/>
        </a:xfrm>
        <a:prstGeom prst="roundRect">
          <a:avLst>
            <a:gd name="adj" fmla="val 10000"/>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Support</a:t>
          </a:r>
          <a:endParaRPr lang="en-US" sz="1700" kern="1200" dirty="0"/>
        </a:p>
      </dsp:txBody>
      <dsp:txXfrm>
        <a:off x="463201" y="1940745"/>
        <a:ext cx="1850540" cy="763527"/>
      </dsp:txXfrm>
    </dsp:sp>
    <dsp:sp modelId="{C583A7B1-9623-2A44-8483-7C3E64E45F41}">
      <dsp:nvSpPr>
        <dsp:cNvPr id="0" name=""/>
        <dsp:cNvSpPr/>
      </dsp:nvSpPr>
      <dsp:spPr>
        <a:xfrm>
          <a:off x="660823" y="2875487"/>
          <a:ext cx="2643292" cy="811035"/>
        </a:xfrm>
        <a:prstGeom prst="roundRect">
          <a:avLst>
            <a:gd name="adj" fmla="val 1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dirty="0" smtClean="0"/>
            <a:t>Policy/</a:t>
          </a:r>
          <a:r>
            <a:rPr lang="en-US" sz="1700" kern="1200" dirty="0" err="1" smtClean="0"/>
            <a:t>Programme</a:t>
          </a:r>
          <a:endParaRPr lang="en-US" sz="1700" kern="1200" dirty="0"/>
        </a:p>
      </dsp:txBody>
      <dsp:txXfrm>
        <a:off x="684577" y="2899241"/>
        <a:ext cx="1847236" cy="763527"/>
      </dsp:txXfrm>
    </dsp:sp>
    <dsp:sp modelId="{71F97942-009A-3B41-BA9D-9F14FB177957}">
      <dsp:nvSpPr>
        <dsp:cNvPr id="0" name=""/>
        <dsp:cNvSpPr/>
      </dsp:nvSpPr>
      <dsp:spPr>
        <a:xfrm>
          <a:off x="2116120" y="621179"/>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234734" y="621179"/>
        <a:ext cx="289944" cy="396697"/>
      </dsp:txXfrm>
    </dsp:sp>
    <dsp:sp modelId="{E90CA3B9-64EE-5D41-9533-A4BEAAF2B2F5}">
      <dsp:nvSpPr>
        <dsp:cNvPr id="0" name=""/>
        <dsp:cNvSpPr/>
      </dsp:nvSpPr>
      <dsp:spPr>
        <a:xfrm>
          <a:off x="2337495" y="1579675"/>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456109" y="1579675"/>
        <a:ext cx="289944" cy="396697"/>
      </dsp:txXfrm>
    </dsp:sp>
    <dsp:sp modelId="{21D8A415-F0A3-4547-8334-15B86E88DFA8}">
      <dsp:nvSpPr>
        <dsp:cNvPr id="0" name=""/>
        <dsp:cNvSpPr/>
      </dsp:nvSpPr>
      <dsp:spPr>
        <a:xfrm>
          <a:off x="2555567" y="2538171"/>
          <a:ext cx="527172" cy="527172"/>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2674181" y="2538171"/>
        <a:ext cx="289944" cy="39669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77335-E03C-8D44-900B-2D4D716A9AFE}" type="datetimeFigureOut">
              <a:rPr lang="en-US" smtClean="0"/>
              <a:t>7/8/19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F00E7-1DAF-7747-93EA-840F1ED9E759}" type="slidenum">
              <a:rPr lang="en-US" smtClean="0"/>
              <a:t>‹#›</a:t>
            </a:fld>
            <a:endParaRPr lang="en-US"/>
          </a:p>
        </p:txBody>
      </p:sp>
    </p:spTree>
    <p:extLst>
      <p:ext uri="{BB962C8B-B14F-4D97-AF65-F5344CB8AC3E}">
        <p14:creationId xmlns:p14="http://schemas.microsoft.com/office/powerpoint/2010/main" val="197300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MS PGothic"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78BA28C3-D03E-E840-B5B5-ABD4B91DB1CD}" type="slidenum">
              <a:rPr lang="en-US" altLang="x-none"/>
              <a:pPr/>
              <a:t>19</a:t>
            </a:fld>
            <a:endParaRPr lang="en-US" altLang="x-none"/>
          </a:p>
        </p:txBody>
      </p:sp>
    </p:spTree>
    <p:extLst>
      <p:ext uri="{BB962C8B-B14F-4D97-AF65-F5344CB8AC3E}">
        <p14:creationId xmlns:p14="http://schemas.microsoft.com/office/powerpoint/2010/main" val="756560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tLang="x-none">
                <a:ea typeface="MS PGothic" charset="-128"/>
              </a:rPr>
              <a:t>Taylor, N., &amp; Reddi, B. (2013). Writing and learning mathematics. In N. Taylor, S. Van der Berg, &amp; T. Mabogoane, </a:t>
            </a:r>
            <a:r>
              <a:rPr lang="en-ZA" altLang="x-none" i="1">
                <a:ea typeface="MS PGothic" charset="-128"/>
              </a:rPr>
              <a:t>Creating Effective Schools.</a:t>
            </a:r>
            <a:r>
              <a:rPr lang="en-ZA" altLang="x-none">
                <a:ea typeface="MS PGothic" charset="-128"/>
              </a:rPr>
              <a:t> Cape Town: Pearson.</a:t>
            </a:r>
          </a:p>
          <a:p>
            <a:endParaRPr lang="en-ZA" altLang="x-none">
              <a:ea typeface="MS PGothic" charset="-128"/>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42A41386-9CAA-3C44-934D-CAFBA86B9169}" type="slidenum">
              <a:rPr lang="en-ZA" altLang="x-none"/>
              <a:pPr/>
              <a:t>21</a:t>
            </a:fld>
            <a:endParaRPr lang="en-ZA" altLang="x-none"/>
          </a:p>
        </p:txBody>
      </p:sp>
    </p:spTree>
    <p:extLst>
      <p:ext uri="{BB962C8B-B14F-4D97-AF65-F5344CB8AC3E}">
        <p14:creationId xmlns:p14="http://schemas.microsoft.com/office/powerpoint/2010/main" val="1278836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22</a:t>
            </a:fld>
            <a:endParaRPr lang="en-US"/>
          </a:p>
        </p:txBody>
      </p:sp>
    </p:spTree>
    <p:extLst>
      <p:ext uri="{BB962C8B-B14F-4D97-AF65-F5344CB8AC3E}">
        <p14:creationId xmlns:p14="http://schemas.microsoft.com/office/powerpoint/2010/main" val="2112721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40</a:t>
            </a:r>
            <a:r>
              <a:rPr lang="en-US" baseline="0" dirty="0"/>
              <a:t> words in 60s = 1,5s/word</a:t>
            </a:r>
          </a:p>
          <a:p>
            <a:r>
              <a:rPr lang="en-US" baseline="0" dirty="0"/>
              <a:t>130 words in 60s = 0,46s/word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28</a:t>
            </a:fld>
            <a:endParaRPr lang="en-US"/>
          </a:p>
        </p:txBody>
      </p:sp>
    </p:spTree>
    <p:extLst>
      <p:ext uri="{BB962C8B-B14F-4D97-AF65-F5344CB8AC3E}">
        <p14:creationId xmlns:p14="http://schemas.microsoft.com/office/powerpoint/2010/main" val="37955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x-none">
                <a:ea typeface="MS PGothic" charset="-128"/>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fld id="{D400D046-F968-534E-A518-4DF9FD8372DF}" type="slidenum">
              <a:rPr lang="en-ZA" altLang="x-none"/>
              <a:pPr/>
              <a:t>31</a:t>
            </a:fld>
            <a:endParaRPr lang="en-ZA" altLang="x-none"/>
          </a:p>
        </p:txBody>
      </p:sp>
    </p:spTree>
    <p:extLst>
      <p:ext uri="{BB962C8B-B14F-4D97-AF65-F5344CB8AC3E}">
        <p14:creationId xmlns:p14="http://schemas.microsoft.com/office/powerpoint/2010/main" val="73208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75</a:t>
            </a:fld>
            <a:endParaRPr lang="en-US"/>
          </a:p>
        </p:txBody>
      </p:sp>
    </p:spTree>
    <p:extLst>
      <p:ext uri="{BB962C8B-B14F-4D97-AF65-F5344CB8AC3E}">
        <p14:creationId xmlns:p14="http://schemas.microsoft.com/office/powerpoint/2010/main" val="184464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76</a:t>
            </a:fld>
            <a:endParaRPr lang="en-US"/>
          </a:p>
        </p:txBody>
      </p:sp>
    </p:spTree>
    <p:extLst>
      <p:ext uri="{BB962C8B-B14F-4D97-AF65-F5344CB8AC3E}">
        <p14:creationId xmlns:p14="http://schemas.microsoft.com/office/powerpoint/2010/main" val="1420049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2018</a:t>
            </a:r>
            <a:r>
              <a:rPr lang="en-US" baseline="0" dirty="0" smtClean="0"/>
              <a:t> DBE report on GHS - https://</a:t>
            </a:r>
            <a:r>
              <a:rPr lang="en-US" baseline="0" dirty="0" err="1" smtClean="0"/>
              <a:t>www.education.gov.za</a:t>
            </a:r>
            <a:r>
              <a:rPr lang="en-US" baseline="0" dirty="0" smtClean="0"/>
              <a:t>/</a:t>
            </a:r>
            <a:r>
              <a:rPr lang="en-US" baseline="0" dirty="0" err="1" smtClean="0"/>
              <a:t>LinkClick.aspx?fileticket</a:t>
            </a:r>
            <a:r>
              <a:rPr lang="en-US" baseline="0" dirty="0" smtClean="0"/>
              <a:t>=qt02-dal3BE%3D&amp;tabid=92&amp;portalid=0&amp;mid=4362&amp;forcedownload=true </a:t>
            </a:r>
            <a:endParaRPr lang="en-US" dirty="0" smtClean="0"/>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77</a:t>
            </a:fld>
            <a:endParaRPr lang="en-US"/>
          </a:p>
        </p:txBody>
      </p:sp>
    </p:spTree>
    <p:extLst>
      <p:ext uri="{BB962C8B-B14F-4D97-AF65-F5344CB8AC3E}">
        <p14:creationId xmlns:p14="http://schemas.microsoft.com/office/powerpoint/2010/main" val="512780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two sources for the data:  the main one is the PSCBC – Public Service Co-</a:t>
            </a:r>
            <a:r>
              <a:rPr lang="en-US" dirty="0" err="1" smtClean="0"/>
              <a:t>ordinating</a:t>
            </a:r>
            <a:r>
              <a:rPr lang="en-US" dirty="0" smtClean="0"/>
              <a:t> Bargaining Council (this is the forum where all of the public sector unions, including educator unions, bargain with the State on matters of mutual interest) And secondly the ELRC – Education Labour Relations Council (this is specifically for educator unions and the DBE to negotiate on matters not part of the PSCBC).  Both conduct audits on an annual basis.  These are not without errors!  I tried to correct one or two of the significant figures and as indicated added in the </a:t>
            </a:r>
            <a:r>
              <a:rPr lang="en-US" dirty="0" err="1" smtClean="0"/>
              <a:t>Ind</a:t>
            </a:r>
            <a:r>
              <a:rPr lang="en-US" dirty="0" smtClean="0"/>
              <a:t> </a:t>
            </a:r>
            <a:r>
              <a:rPr lang="en-US" dirty="0" err="1" smtClean="0"/>
              <a:t>Sch</a:t>
            </a:r>
            <a:r>
              <a:rPr lang="en-US" dirty="0" smtClean="0"/>
              <a:t> and SGB members for NAPTOSA.  SAOU may have about 2000 such members in addition to their State employed members (not certain of this though).</a:t>
            </a:r>
          </a:p>
          <a:p>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78</a:t>
            </a:fld>
            <a:endParaRPr lang="en-US"/>
          </a:p>
        </p:txBody>
      </p:sp>
    </p:spTree>
    <p:extLst>
      <p:ext uri="{BB962C8B-B14F-4D97-AF65-F5344CB8AC3E}">
        <p14:creationId xmlns:p14="http://schemas.microsoft.com/office/powerpoint/2010/main" val="229599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www.brakkies.co.za</a:t>
            </a:r>
            <a:r>
              <a:rPr lang="en-US" dirty="0" smtClean="0"/>
              <a:t>/</a:t>
            </a:r>
            <a:r>
              <a:rPr lang="en-US" dirty="0" err="1" smtClean="0"/>
              <a:t>wp</a:t>
            </a:r>
            <a:r>
              <a:rPr lang="en-US" dirty="0" smtClean="0"/>
              <a:t>-content/uploads/2017/03/Schoolfees-Circular-2018.pdf  http://</a:t>
            </a:r>
            <a:r>
              <a:rPr lang="en-US" dirty="0" err="1" smtClean="0"/>
              <a:t>www.rondebosch.com</a:t>
            </a:r>
            <a:r>
              <a:rPr lang="en-US" dirty="0" smtClean="0"/>
              <a:t>/prep/admissions/</a:t>
            </a:r>
            <a:r>
              <a:rPr lang="en-US" dirty="0" err="1" smtClean="0"/>
              <a:t>fees.php</a:t>
            </a:r>
            <a:r>
              <a:rPr lang="en-US" dirty="0" smtClean="0"/>
              <a:t>  http://</a:t>
            </a:r>
            <a:r>
              <a:rPr lang="en-US" dirty="0" err="1" smtClean="0"/>
              <a:t>www.dekuilen.com</a:t>
            </a:r>
            <a:r>
              <a:rPr lang="en-US" dirty="0" smtClean="0"/>
              <a:t>/files/</a:t>
            </a:r>
            <a:r>
              <a:rPr lang="en-US" dirty="0" err="1" smtClean="0"/>
              <a:t>dekuilen-schoolfees-letter.pdf</a:t>
            </a:r>
            <a:r>
              <a:rPr lang="en-US" dirty="0" smtClean="0"/>
              <a:t> </a:t>
            </a:r>
            <a:endParaRPr lang="en-US" dirty="0"/>
          </a:p>
        </p:txBody>
      </p:sp>
      <p:sp>
        <p:nvSpPr>
          <p:cNvPr id="4" name="Slide Number Placeholder 3"/>
          <p:cNvSpPr>
            <a:spLocks noGrp="1"/>
          </p:cNvSpPr>
          <p:nvPr>
            <p:ph type="sldNum" sz="quarter" idx="10"/>
          </p:nvPr>
        </p:nvSpPr>
        <p:spPr/>
        <p:txBody>
          <a:bodyPr/>
          <a:lstStyle/>
          <a:p>
            <a:fld id="{BB2F00E7-1DAF-7747-93EA-840F1ED9E759}" type="slidenum">
              <a:rPr lang="en-US" smtClean="0"/>
              <a:t>80</a:t>
            </a:fld>
            <a:endParaRPr lang="en-US"/>
          </a:p>
        </p:txBody>
      </p:sp>
    </p:spTree>
    <p:extLst>
      <p:ext uri="{BB962C8B-B14F-4D97-AF65-F5344CB8AC3E}">
        <p14:creationId xmlns:p14="http://schemas.microsoft.com/office/powerpoint/2010/main" val="1545903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err="1" smtClean="0">
                <a:solidFill>
                  <a:schemeClr val="tx1"/>
                </a:solidFill>
                <a:effectLst/>
                <a:latin typeface="+mn-lt"/>
                <a:ea typeface="+mn-ea"/>
                <a:cs typeface="+mn-cs"/>
              </a:rPr>
              <a:t>Mweli</a:t>
            </a:r>
            <a:r>
              <a:rPr lang="en-US" sz="1200" kern="1200" dirty="0" smtClean="0">
                <a:solidFill>
                  <a:schemeClr val="tx1"/>
                </a:solidFill>
                <a:effectLst/>
                <a:latin typeface="+mn-lt"/>
                <a:ea typeface="+mn-ea"/>
                <a:cs typeface="+mn-cs"/>
              </a:rPr>
              <a:t>, M. (2018). </a:t>
            </a:r>
            <a:r>
              <a:rPr lang="en-US" sz="1200" i="1" kern="1200" dirty="0" smtClean="0">
                <a:solidFill>
                  <a:schemeClr val="tx1"/>
                </a:solidFill>
                <a:effectLst/>
                <a:latin typeface="+mn-lt"/>
                <a:ea typeface="+mn-ea"/>
                <a:cs typeface="+mn-cs"/>
              </a:rPr>
              <a:t>Basic Education’s Role in Tackling Poverty. </a:t>
            </a:r>
            <a:r>
              <a:rPr lang="en-US" sz="1200" kern="1200" dirty="0" smtClean="0">
                <a:solidFill>
                  <a:schemeClr val="tx1"/>
                </a:solidFill>
                <a:effectLst/>
                <a:latin typeface="+mn-lt"/>
                <a:ea typeface="+mn-ea"/>
                <a:cs typeface="+mn-cs"/>
              </a:rPr>
              <a:t>Basic Education Matters (2018: 1). Journal of the Department of Basic Education.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2F00E7-1DAF-7747-93EA-840F1ED9E759}" type="slidenum">
              <a:rPr lang="en-US" smtClean="0"/>
              <a:t>81</a:t>
            </a:fld>
            <a:endParaRPr lang="en-US"/>
          </a:p>
        </p:txBody>
      </p:sp>
    </p:spTree>
    <p:extLst>
      <p:ext uri="{BB962C8B-B14F-4D97-AF65-F5344CB8AC3E}">
        <p14:creationId xmlns:p14="http://schemas.microsoft.com/office/powerpoint/2010/main" val="148239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b="1">
                <a:latin typeface="Helvetica" charset="0"/>
                <a:ea typeface="Helvetica" charset="0"/>
                <a:cs typeface="Helvetica"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Helvetica" charset="0"/>
                <a:ea typeface="Helvetica" charset="0"/>
                <a:cs typeface="Helvetic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DB6274-6348-8841-903B-99F5A36104F0}" type="datetime1">
              <a:rPr lang="en-ZA" smtClean="0"/>
              <a:t>2019/07/08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88175"/>
            <a:ext cx="7886700" cy="976072"/>
          </a:xfrm>
        </p:spPr>
        <p:txBody>
          <a:bodyPr/>
          <a:lstStyle>
            <a:lvl1pPr>
              <a:defRPr b="1">
                <a:latin typeface="Helvetica" charset="0"/>
                <a:ea typeface="Helvetica" charset="0"/>
                <a:cs typeface="Helvetica" charset="0"/>
              </a:defRPr>
            </a:lvl1pPr>
          </a:lstStyle>
          <a:p>
            <a:r>
              <a:rPr lang="en-US" dirty="0" smtClean="0"/>
              <a:t>Click to edit Master title</a:t>
            </a:r>
            <a:endParaRPr lang="en-US" dirty="0"/>
          </a:p>
        </p:txBody>
      </p:sp>
      <p:sp>
        <p:nvSpPr>
          <p:cNvPr id="3" name="Content Placeholder 2"/>
          <p:cNvSpPr>
            <a:spLocks noGrp="1"/>
          </p:cNvSpPr>
          <p:nvPr>
            <p:ph idx="1"/>
          </p:nvPr>
        </p:nvSpPr>
        <p:spPr>
          <a:xfrm>
            <a:off x="628650" y="1543291"/>
            <a:ext cx="7886700" cy="4630383"/>
          </a:xfrm>
        </p:spPr>
        <p:txBody>
          <a:bodyPr/>
          <a:lstStyle>
            <a:lvl1pPr>
              <a:defRPr>
                <a:latin typeface="Helvetica" charset="0"/>
                <a:ea typeface="Helvetica" charset="0"/>
                <a:cs typeface="Helvetica" charset="0"/>
              </a:defRPr>
            </a:lvl1pPr>
            <a:lvl2pPr>
              <a:defRPr>
                <a:latin typeface="Helvetica" charset="0"/>
                <a:ea typeface="Helvetica" charset="0"/>
                <a:cs typeface="Helvetica" charset="0"/>
              </a:defRPr>
            </a:lvl2pPr>
            <a:lvl3pPr>
              <a:defRPr>
                <a:latin typeface="Helvetica" charset="0"/>
                <a:ea typeface="Helvetica" charset="0"/>
                <a:cs typeface="Helvetica" charset="0"/>
              </a:defRPr>
            </a:lvl3pPr>
            <a:lvl4pPr>
              <a:defRPr>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FB186D-032F-0645-A1E0-EC103D236F24}" type="datetime1">
              <a:rPr lang="en-ZA" smtClean="0"/>
              <a:t>2019/07/08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pic>
        <p:nvPicPr>
          <p:cNvPr id="7" name="Picture 21" descr="G:\CPTMAC2\UNIVERSITEIT STELLENBOSCH\US144F~1\pc templates\makup\leaf.gif"/>
          <p:cNvPicPr>
            <a:picLocks noChangeAspect="1" noChangeArrowheads="1"/>
          </p:cNvPicPr>
          <p:nvPr userDrawn="1"/>
        </p:nvPicPr>
        <p:blipFill>
          <a:blip r:embed="rId2" cstate="print"/>
          <a:srcRect/>
          <a:stretch>
            <a:fillRect/>
          </a:stretch>
        </p:blipFill>
        <p:spPr bwMode="auto">
          <a:xfrm>
            <a:off x="8267700" y="1126248"/>
            <a:ext cx="495300" cy="320675"/>
          </a:xfrm>
          <a:prstGeom prst="rect">
            <a:avLst/>
          </a:prstGeom>
          <a:noFill/>
        </p:spPr>
      </p:pic>
      <p:grpSp>
        <p:nvGrpSpPr>
          <p:cNvPr id="8" name="Group 31"/>
          <p:cNvGrpSpPr>
            <a:grpSpLocks/>
          </p:cNvGrpSpPr>
          <p:nvPr userDrawn="1"/>
        </p:nvGrpSpPr>
        <p:grpSpPr bwMode="auto">
          <a:xfrm>
            <a:off x="628650" y="-1149984"/>
            <a:ext cx="7296150" cy="2436570"/>
            <a:chOff x="768" y="3696"/>
            <a:chExt cx="4224" cy="2436570"/>
          </a:xfrm>
        </p:grpSpPr>
        <p:sp>
          <p:nvSpPr>
            <p:cNvPr id="9" name="Line 22"/>
            <p:cNvSpPr>
              <a:spLocks noChangeShapeType="1"/>
            </p:cNvSpPr>
            <p:nvPr userDrawn="1"/>
          </p:nvSpPr>
          <p:spPr bwMode="auto">
            <a:xfrm>
              <a:off x="768" y="2440266"/>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10"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9CEAF-3393-B44C-8670-A421EECF03B3}" type="datetime1">
              <a:rPr lang="en-ZA" smtClean="0"/>
              <a:t>2019/07/08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DDF0A7-31D0-D440-905B-D17B1E22B37B}" type="datetime1">
              <a:rPr lang="en-ZA" smtClean="0"/>
              <a:t>2019/07/08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F74B32-6FC5-8E40-8E1F-4EDDD6B09260}" type="datetime1">
              <a:rPr lang="en-ZA" smtClean="0"/>
              <a:t>2019/07/08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D718E3-F389-E44F-9515-A0019226A301}" type="datetime1">
              <a:rPr lang="en-ZA" smtClean="0"/>
              <a:t>2019/07/08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9DA5E-1760-7746-9532-B72AFB606F16}" type="datetime1">
              <a:rPr lang="en-ZA" smtClean="0"/>
              <a:t>2019/07/08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E8103-DE14-FC49-A750-453F351E51EA}" type="datetime1">
              <a:rPr lang="en-ZA" smtClean="0"/>
              <a:t>2019/07/08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3A643-41B2-A142-B751-AB555ED61247}" type="datetime1">
              <a:rPr lang="en-ZA" smtClean="0"/>
              <a:t>2019/07/08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FC44D-B708-DE4D-82B3-1666C2402BAA}" type="datetime1">
              <a:rPr lang="en-ZA" smtClean="0"/>
              <a:t>2019/07/08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243CEC-D923-F64B-B3D8-9FD77EC79043}" type="datetime1">
              <a:rPr lang="en-ZA" smtClean="0"/>
              <a:t>2019/07/08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C720B-8024-ED4E-9E10-37C20D8D564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5" name="Rounded Rectangle 16"/>
          <p:cNvSpPr/>
          <p:nvPr userDrawn="1"/>
        </p:nvSpPr>
        <p:spPr>
          <a:xfrm>
            <a:off x="8636000" y="6302375"/>
            <a:ext cx="258763" cy="300038"/>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d-ID" sz="1013">
              <a:solidFill>
                <a:schemeClr val="bg1">
                  <a:lumMod val="50000"/>
                </a:schemeClr>
              </a:solidFill>
            </a:endParaRPr>
          </a:p>
        </p:txBody>
      </p:sp>
      <p:sp>
        <p:nvSpPr>
          <p:cNvPr id="6" name="Rectangle 5"/>
          <p:cNvSpPr/>
          <p:nvPr userDrawn="1"/>
        </p:nvSpPr>
        <p:spPr>
          <a:xfrm>
            <a:off x="487363" y="1016000"/>
            <a:ext cx="481012" cy="46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endParaRPr lang="id-ID" sz="1013" dirty="0">
              <a:solidFill>
                <a:srgbClr val="118CE7"/>
              </a:solidFill>
            </a:endParaRPr>
          </a:p>
        </p:txBody>
      </p:sp>
      <p:sp>
        <p:nvSpPr>
          <p:cNvPr id="16" name="Picture Placeholder 3"/>
          <p:cNvSpPr>
            <a:spLocks noGrp="1"/>
          </p:cNvSpPr>
          <p:nvPr>
            <p:ph type="pic" sz="quarter" idx="22"/>
          </p:nvPr>
        </p:nvSpPr>
        <p:spPr>
          <a:xfrm>
            <a:off x="3106807" y="2277376"/>
            <a:ext cx="2978944" cy="2233611"/>
          </a:xfrm>
          <a:prstGeom prst="rect">
            <a:avLst/>
          </a:prstGeom>
          <a:solidFill>
            <a:srgbClr val="D9D9D9"/>
          </a:solidFill>
        </p:spPr>
        <p:txBody>
          <a:bodyPr/>
          <a:lstStyle>
            <a:lvl1pPr marL="0" indent="0">
              <a:buNone/>
              <a:defRPr/>
            </a:lvl1pPr>
          </a:lstStyle>
          <a:p>
            <a:pPr lvl="0"/>
            <a:endParaRPr lang="id-ID" noProof="0" dirty="0"/>
          </a:p>
        </p:txBody>
      </p:sp>
      <p:sp>
        <p:nvSpPr>
          <p:cNvPr id="11"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1500" kern="0" spc="113">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2"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750" kern="0" spc="15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7" name="Slide Number Placeholder 5"/>
          <p:cNvSpPr>
            <a:spLocks noGrp="1"/>
          </p:cNvSpPr>
          <p:nvPr>
            <p:ph type="sldNum" sz="quarter" idx="23"/>
          </p:nvPr>
        </p:nvSpPr>
        <p:spPr>
          <a:xfrm>
            <a:off x="8604250" y="6257925"/>
            <a:ext cx="322263" cy="388938"/>
          </a:xfrm>
        </p:spPr>
        <p:txBody>
          <a:bodyPr lIns="0" tIns="0" rIns="0" bIns="0"/>
          <a:lstStyle>
            <a:lvl1pPr algn="ctr">
              <a:defRPr sz="700" smtClean="0">
                <a:solidFill>
                  <a:srgbClr val="7F7F7F"/>
                </a:solidFill>
                <a:latin typeface="Roboto Light" charset="0"/>
              </a:defRPr>
            </a:lvl1pPr>
          </a:lstStyle>
          <a:p>
            <a:pPr>
              <a:defRPr/>
            </a:pPr>
            <a:fld id="{0424DB99-EA82-2842-80B8-4AC2FDFC275D}" type="slidenum">
              <a:rPr lang="en-US" altLang="en-US"/>
              <a:pPr>
                <a:defRPr/>
              </a:pPr>
              <a:t>‹#›</a:t>
            </a:fld>
            <a:endParaRPr lang="en-US" altLang="en-US"/>
          </a:p>
        </p:txBody>
      </p:sp>
    </p:spTree>
    <p:extLst>
      <p:ext uri="{BB962C8B-B14F-4D97-AF65-F5344CB8AC3E}">
        <p14:creationId xmlns:p14="http://schemas.microsoft.com/office/powerpoint/2010/main" val="7601056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B1A57-855D-1F4E-90B2-6CE4247636DE}" type="datetime1">
              <a:rPr lang="en-ZA" smtClean="0"/>
              <a:t>2019/07/08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C720B-8024-ED4E-9E10-37C20D8D564E}" type="slidenum">
              <a:rPr lang="en-US" smtClean="0"/>
              <a:t>‹#›</a:t>
            </a:fld>
            <a:endParaRPr lang="en-US"/>
          </a:p>
        </p:txBody>
      </p:sp>
    </p:spTree>
    <p:extLst>
      <p:ext uri="{BB962C8B-B14F-4D97-AF65-F5344CB8AC3E}">
        <p14:creationId xmlns:p14="http://schemas.microsoft.com/office/powerpoint/2010/main" val="119303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gi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autodeskresearch.com/publications/samestats" TargetMode="External"/><Relationship Id="rId4" Type="http://schemas.openxmlformats.org/officeDocument/2006/relationships/image" Target="../media/image5.gif"/><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5.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2.jpeg"/><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emf"/><Relationship Id="rId5" Type="http://schemas.openxmlformats.org/officeDocument/2006/relationships/chart" Target="../charts/chart1.xml"/><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 Id="rId3" Type="http://schemas.openxmlformats.org/officeDocument/2006/relationships/image" Target="../media/image2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tiff"/><Relationship Id="rId4" Type="http://schemas.openxmlformats.org/officeDocument/2006/relationships/image" Target="../media/image35.tiff"/><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wmf"/></Relationships>
</file>

<file path=ppt/slides/_rels/slide38.xml.rels><?xml version="1.0" encoding="UTF-8" standalone="yes"?>
<Relationships xmlns="http://schemas.openxmlformats.org/package/2006/relationships"><Relationship Id="rId11" Type="http://schemas.openxmlformats.org/officeDocument/2006/relationships/diagramLayout" Target="../diagrams/layout4.xml"/><Relationship Id="rId12" Type="http://schemas.openxmlformats.org/officeDocument/2006/relationships/diagramQuickStyle" Target="../diagrams/quickStyle4.xml"/><Relationship Id="rId13" Type="http://schemas.openxmlformats.org/officeDocument/2006/relationships/diagramColors" Target="../diagrams/colors4.xml"/><Relationship Id="rId14"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image" Target="../media/image38.emf"/><Relationship Id="rId3" Type="http://schemas.openxmlformats.org/officeDocument/2006/relationships/image" Target="../media/image39.png"/><Relationship Id="rId4" Type="http://schemas.openxmlformats.org/officeDocument/2006/relationships/image" Target="../media/image37.wmf"/><Relationship Id="rId5" Type="http://schemas.openxmlformats.org/officeDocument/2006/relationships/image" Target="../media/image40.emf"/><Relationship Id="rId6" Type="http://schemas.openxmlformats.org/officeDocument/2006/relationships/image" Target="../media/image41.wmf"/><Relationship Id="rId7" Type="http://schemas.openxmlformats.org/officeDocument/2006/relationships/image" Target="../media/image42.wmf"/><Relationship Id="rId8" Type="http://schemas.openxmlformats.org/officeDocument/2006/relationships/image" Target="../media/image43.png"/><Relationship Id="rId9" Type="http://schemas.openxmlformats.org/officeDocument/2006/relationships/image" Target="../media/image44.emf"/><Relationship Id="rId10" Type="http://schemas.openxmlformats.org/officeDocument/2006/relationships/diagramData" Target="../diagrams/data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hyperlink" Target="https://nicspaull.files.wordpress.com/2018/11/nic-spaull-springer-framing-chapter.pdf" TargetMode="External"/><Relationship Id="rId4" Type="http://schemas.openxmlformats.org/officeDocument/2006/relationships/hyperlink" Target="https://www.springer.com/gp/book/9783030188108" TargetMode="External"/><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44.xml.rels><?xml version="1.0" encoding="UTF-8" standalone="yes"?>
<Relationships xmlns="http://schemas.openxmlformats.org/package/2006/relationships"><Relationship Id="rId3" Type="http://schemas.openxmlformats.org/officeDocument/2006/relationships/image" Target="../media/image52.tiff"/><Relationship Id="rId4" Type="http://schemas.openxmlformats.org/officeDocument/2006/relationships/hyperlink" Target="http://www.ekon.sun.ac.za/wpapers/2018/w082018" TargetMode="External"/><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53.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5.tiff"/><Relationship Id="rId4" Type="http://schemas.openxmlformats.org/officeDocument/2006/relationships/image" Target="../media/image56.tiff"/><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hyperlink" Target="mailto:nicspaull@gmail.com"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tif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tif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 Id="rId3" Type="http://schemas.openxmlformats.org/officeDocument/2006/relationships/image" Target="../media/image6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 Id="rId3" Type="http://schemas.openxmlformats.org/officeDocument/2006/relationships/image" Target="../media/image6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chart" Target="../charts/char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 Id="rId3" Type="http://schemas.openxmlformats.org/officeDocument/2006/relationships/chart" Target="../charts/char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 Id="rId3" Type="http://schemas.openxmlformats.org/officeDocument/2006/relationships/image" Target="../media/image69.tif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6.xml"/><Relationship Id="rId3" Type="http://schemas.openxmlformats.org/officeDocument/2006/relationships/chart" Target="../charts/char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73.png"/></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79.tif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81.xml.rels><?xml version="1.0" encoding="UTF-8" standalone="yes"?>
<Relationships xmlns="http://schemas.openxmlformats.org/package/2006/relationships"><Relationship Id="rId3" Type="http://schemas.openxmlformats.org/officeDocument/2006/relationships/image" Target="../media/image80.emf"/><Relationship Id="rId4" Type="http://schemas.openxmlformats.org/officeDocument/2006/relationships/image" Target="../media/image81.emf"/><Relationship Id="rId5" Type="http://schemas.openxmlformats.org/officeDocument/2006/relationships/image" Target="../media/image82.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628927"/>
            <a:ext cx="7772400" cy="1008063"/>
          </a:xfrm>
        </p:spPr>
        <p:txBody>
          <a:bodyPr>
            <a:normAutofit fontScale="90000"/>
          </a:bodyPr>
          <a:lstStyle/>
          <a:p>
            <a:r>
              <a:rPr lang="en-US" sz="4800" b="1" dirty="0" smtClean="0">
                <a:latin typeface="Helvetica" charset="0"/>
                <a:ea typeface="Helvetica" charset="0"/>
                <a:cs typeface="Helvetica" charset="0"/>
              </a:rPr>
              <a:t>An </a:t>
            </a:r>
            <a:r>
              <a:rPr lang="en-US" sz="4800" b="1" dirty="0" smtClean="0">
                <a:latin typeface="Helvetica" charset="0"/>
                <a:ea typeface="Helvetica" charset="0"/>
                <a:cs typeface="Helvetica" charset="0"/>
              </a:rPr>
              <a:t>overview of the SA education system</a:t>
            </a:r>
            <a:endParaRPr lang="en-US" sz="4800" b="1" dirty="0">
              <a:latin typeface="Helvetica" charset="0"/>
              <a:ea typeface="Helvetica" charset="0"/>
              <a:cs typeface="Helvetica" charset="0"/>
            </a:endParaRPr>
          </a:p>
        </p:txBody>
      </p:sp>
      <p:sp>
        <p:nvSpPr>
          <p:cNvPr id="3" name="Subtitle 2"/>
          <p:cNvSpPr>
            <a:spLocks noGrp="1"/>
          </p:cNvSpPr>
          <p:nvPr>
            <p:ph type="subTitle" idx="1"/>
          </p:nvPr>
        </p:nvSpPr>
        <p:spPr>
          <a:xfrm>
            <a:off x="414164" y="5112108"/>
            <a:ext cx="6858000" cy="931219"/>
          </a:xfrm>
        </p:spPr>
        <p:txBody>
          <a:bodyPr>
            <a:normAutofit lnSpcReduction="10000"/>
          </a:bodyPr>
          <a:lstStyle/>
          <a:p>
            <a:pPr algn="l"/>
            <a:r>
              <a:rPr lang="en-US" sz="1600" b="1" dirty="0" smtClean="0"/>
              <a:t>Nic Spaull</a:t>
            </a:r>
          </a:p>
          <a:p>
            <a:pPr algn="l"/>
            <a:r>
              <a:rPr lang="en-US" sz="1600" dirty="0" smtClean="0"/>
              <a:t>GTAC 2019 </a:t>
            </a:r>
            <a:r>
              <a:rPr lang="en-US" sz="1600" dirty="0" err="1" smtClean="0"/>
              <a:t>Winterschool</a:t>
            </a:r>
            <a:r>
              <a:rPr lang="en-US" sz="1600" dirty="0" smtClean="0"/>
              <a:t> Economics </a:t>
            </a:r>
            <a:r>
              <a:rPr lang="en-US" sz="1600" dirty="0" smtClean="0"/>
              <a:t>of </a:t>
            </a:r>
            <a:r>
              <a:rPr lang="en-US" sz="1600" dirty="0" smtClean="0"/>
              <a:t>Education </a:t>
            </a:r>
          </a:p>
          <a:p>
            <a:pPr algn="l"/>
            <a:r>
              <a:rPr lang="en-US" sz="1600" dirty="0" smtClean="0"/>
              <a:t>9</a:t>
            </a:r>
            <a:r>
              <a:rPr lang="en-US" sz="1600" dirty="0" smtClean="0"/>
              <a:t> July 2019</a:t>
            </a:r>
            <a:endParaRPr lang="en-US" sz="1600" dirty="0"/>
          </a:p>
        </p:txBody>
      </p:sp>
      <p:grpSp>
        <p:nvGrpSpPr>
          <p:cNvPr id="4" name="Group 31"/>
          <p:cNvGrpSpPr>
            <a:grpSpLocks/>
          </p:cNvGrpSpPr>
          <p:nvPr/>
        </p:nvGrpSpPr>
        <p:grpSpPr bwMode="auto">
          <a:xfrm>
            <a:off x="1219200" y="5867400"/>
            <a:ext cx="6705600" cy="381000"/>
            <a:chOff x="780" y="3696"/>
            <a:chExt cx="4224" cy="240"/>
          </a:xfrm>
        </p:grpSpPr>
        <p:sp>
          <p:nvSpPr>
            <p:cNvPr id="5" name="Line 22"/>
            <p:cNvSpPr>
              <a:spLocks noChangeShapeType="1"/>
            </p:cNvSpPr>
            <p:nvPr userDrawn="1"/>
          </p:nvSpPr>
          <p:spPr bwMode="auto">
            <a:xfrm>
              <a:off x="780" y="3827"/>
              <a:ext cx="4224" cy="0"/>
            </a:xfrm>
            <a:prstGeom prst="line">
              <a:avLst/>
            </a:prstGeom>
            <a:noFill/>
            <a:ln w="12700" cap="sq">
              <a:solidFill>
                <a:schemeClr val="bg1">
                  <a:lumMod val="85000"/>
                </a:schemeClr>
              </a:solidFill>
              <a:round/>
              <a:headEnd type="none" w="sm" len="sm"/>
              <a:tailEnd type="none" w="sm" len="sm"/>
            </a:ln>
            <a:effectLst/>
          </p:spPr>
          <p:txBody>
            <a:bodyPr/>
            <a:lstStyle/>
            <a:p>
              <a:endParaRPr lang="en-US"/>
            </a:p>
          </p:txBody>
        </p:sp>
        <p:sp>
          <p:nvSpPr>
            <p:cNvPr id="6" name="Rectangle 30"/>
            <p:cNvSpPr>
              <a:spLocks noChangeArrowheads="1"/>
            </p:cNvSpPr>
            <p:nvPr userDrawn="1"/>
          </p:nvSpPr>
          <p:spPr bwMode="auto">
            <a:xfrm>
              <a:off x="2688" y="3696"/>
              <a:ext cx="384" cy="240"/>
            </a:xfrm>
            <a:prstGeom prst="rect">
              <a:avLst/>
            </a:prstGeom>
            <a:solidFill>
              <a:srgbClr val="FFFFFF"/>
            </a:solidFill>
            <a:ln w="12700" cap="sq">
              <a:noFill/>
              <a:miter lim="800000"/>
              <a:headEnd type="none" w="sm" len="sm"/>
              <a:tailEnd type="none" w="sm" len="sm"/>
            </a:ln>
            <a:effectLst/>
          </p:spPr>
          <p:txBody>
            <a:bodyPr wrap="none" anchor="ctr"/>
            <a:lstStyle/>
            <a:p>
              <a:endParaRPr lang="en-US"/>
            </a:p>
          </p:txBody>
        </p:sp>
      </p:grpSp>
      <p:sp>
        <p:nvSpPr>
          <p:cNvPr id="7" name="Text Box 27"/>
          <p:cNvSpPr txBox="1">
            <a:spLocks noChangeArrowheads="1"/>
          </p:cNvSpPr>
          <p:nvPr/>
        </p:nvSpPr>
        <p:spPr bwMode="auto">
          <a:xfrm>
            <a:off x="3087991" y="6242050"/>
            <a:ext cx="3055645" cy="553998"/>
          </a:xfrm>
          <a:prstGeom prst="rect">
            <a:avLst/>
          </a:prstGeom>
          <a:noFill/>
          <a:ln w="12700" cap="sq">
            <a:noFill/>
            <a:miter lim="800000"/>
            <a:headEnd type="none" w="sm" len="sm"/>
            <a:tailEnd type="none" w="sm" len="sm"/>
          </a:ln>
          <a:effectLst/>
        </p:spPr>
        <p:txBody>
          <a:bodyPr wrap="none">
            <a:spAutoFit/>
          </a:bodyPr>
          <a:lstStyle/>
          <a:p>
            <a:pPr algn="ctr"/>
            <a:r>
              <a:rPr lang="en-US" sz="1000" b="1" dirty="0" smtClean="0">
                <a:solidFill>
                  <a:srgbClr val="8C969C"/>
                </a:solidFill>
                <a:latin typeface="Gill Sans MT" pitchFamily="34" charset="0"/>
                <a:cs typeface="Times New Roman" pitchFamily="18" charset="0"/>
              </a:rPr>
              <a:t>Department of</a:t>
            </a:r>
            <a:r>
              <a:rPr lang="en-US" sz="1000" b="1" baseline="0" dirty="0" smtClean="0">
                <a:solidFill>
                  <a:srgbClr val="8C969C"/>
                </a:solidFill>
                <a:latin typeface="Gill Sans MT" pitchFamily="34" charset="0"/>
                <a:cs typeface="Times New Roman" pitchFamily="18" charset="0"/>
              </a:rPr>
              <a:t> Economics</a:t>
            </a:r>
            <a:endParaRPr lang="en-US" sz="1000" b="1" dirty="0">
              <a:solidFill>
                <a:srgbClr val="8C969C"/>
              </a:solidFill>
              <a:latin typeface="Gill Sans MT" pitchFamily="34" charset="0"/>
              <a:cs typeface="Times New Roman" pitchFamily="18" charset="0"/>
            </a:endParaRPr>
          </a:p>
          <a:p>
            <a:pPr algn="ctr"/>
            <a:r>
              <a:rPr lang="en-US" sz="1000" b="1" dirty="0">
                <a:solidFill>
                  <a:srgbClr val="8C969C"/>
                </a:solidFill>
                <a:latin typeface="Gill Sans MT" pitchFamily="34" charset="0"/>
                <a:cs typeface="Times New Roman" pitchFamily="18" charset="0"/>
                <a:sym typeface="Symbol" pitchFamily="18" charset="2"/>
              </a:rPr>
              <a:t></a:t>
            </a:r>
            <a:r>
              <a:rPr lang="en-US" sz="1000" b="1" dirty="0">
                <a:solidFill>
                  <a:srgbClr val="8C969C"/>
                </a:solidFill>
                <a:latin typeface="Gill Sans MT" pitchFamily="34" charset="0"/>
                <a:cs typeface="Times New Roman" pitchFamily="18" charset="0"/>
              </a:rPr>
              <a:t> </a:t>
            </a:r>
          </a:p>
          <a:p>
            <a:pPr algn="ctr"/>
            <a:r>
              <a:rPr lang="en-US" sz="1000" b="1" dirty="0">
                <a:solidFill>
                  <a:srgbClr val="8C969C"/>
                </a:solidFill>
                <a:latin typeface="Gill Sans MT" pitchFamily="34" charset="0"/>
                <a:cs typeface="Times New Roman" pitchFamily="18" charset="0"/>
              </a:rPr>
              <a:t>Faculty of </a:t>
            </a:r>
            <a:r>
              <a:rPr lang="en-US" sz="1000" b="1" dirty="0" smtClean="0">
                <a:solidFill>
                  <a:srgbClr val="8C969C"/>
                </a:solidFill>
                <a:latin typeface="Gill Sans MT" pitchFamily="34" charset="0"/>
                <a:cs typeface="Times New Roman" pitchFamily="18" charset="0"/>
              </a:rPr>
              <a:t>Economic</a:t>
            </a:r>
            <a:r>
              <a:rPr lang="en-US" sz="1000" b="1" baseline="0" dirty="0" smtClean="0">
                <a:solidFill>
                  <a:srgbClr val="8C969C"/>
                </a:solidFill>
                <a:latin typeface="Gill Sans MT" pitchFamily="34" charset="0"/>
                <a:cs typeface="Times New Roman" pitchFamily="18" charset="0"/>
              </a:rPr>
              <a:t> and Management Sciences</a:t>
            </a:r>
            <a:r>
              <a:rPr lang="en-US" sz="1000" dirty="0" smtClean="0"/>
              <a:t> </a:t>
            </a:r>
            <a:endParaRPr lang="en-US" sz="1000" dirty="0"/>
          </a:p>
        </p:txBody>
      </p:sp>
      <p:pic>
        <p:nvPicPr>
          <p:cNvPr id="8" name="Picture 21" descr="G:\CPTMAC2\UNIVERSITEIT STELLENBOSCH\US144F~1\pc templates\makup\leaf.gif"/>
          <p:cNvPicPr>
            <a:picLocks noChangeAspect="1" noChangeArrowheads="1"/>
          </p:cNvPicPr>
          <p:nvPr/>
        </p:nvPicPr>
        <p:blipFill>
          <a:blip r:embed="rId2" cstate="print"/>
          <a:srcRect/>
          <a:stretch>
            <a:fillRect/>
          </a:stretch>
        </p:blipFill>
        <p:spPr bwMode="auto">
          <a:xfrm>
            <a:off x="4324350" y="5897563"/>
            <a:ext cx="495300" cy="320675"/>
          </a:xfrm>
          <a:prstGeom prst="rect">
            <a:avLst/>
          </a:prstGeom>
          <a:noFill/>
        </p:spPr>
      </p:pic>
      <p:pic>
        <p:nvPicPr>
          <p:cNvPr id="9" name="Picture 29" descr="F:\CPTMAC2\UNIVERSITEIT STELLENBOSCH\LOGO MASTER COPY\US_Stacked RGB 300dpi.jpg"/>
          <p:cNvPicPr>
            <a:picLocks noChangeAspect="1" noChangeArrowheads="1"/>
          </p:cNvPicPr>
          <p:nvPr/>
        </p:nvPicPr>
        <p:blipFill>
          <a:blip r:embed="rId3" cstate="print"/>
          <a:srcRect/>
          <a:stretch>
            <a:fillRect/>
          </a:stretch>
        </p:blipFill>
        <p:spPr bwMode="auto">
          <a:xfrm>
            <a:off x="6180382" y="5214872"/>
            <a:ext cx="2334968" cy="764702"/>
          </a:xfrm>
          <a:prstGeom prst="rect">
            <a:avLst/>
          </a:prstGeom>
          <a:noFill/>
        </p:spPr>
      </p:pic>
      <p:sp>
        <p:nvSpPr>
          <p:cNvPr id="10" name="Slide Number Placeholder 9"/>
          <p:cNvSpPr>
            <a:spLocks noGrp="1"/>
          </p:cNvSpPr>
          <p:nvPr>
            <p:ph type="sldNum" sz="quarter" idx="12"/>
          </p:nvPr>
        </p:nvSpPr>
        <p:spPr/>
        <p:txBody>
          <a:bodyPr/>
          <a:lstStyle/>
          <a:p>
            <a:fld id="{32BC720B-8024-ED4E-9E10-37C20D8D564E}" type="slidenum">
              <a:rPr lang="en-US" smtClean="0"/>
              <a:t>1</a:t>
            </a:fld>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0669" y="2462611"/>
            <a:ext cx="2011948" cy="1512489"/>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205" y="2462611"/>
            <a:ext cx="1993354" cy="1512489"/>
          </a:xfrm>
          <a:prstGeom prst="rect">
            <a:avLst/>
          </a:prstGeom>
          <a:ln>
            <a:noFill/>
          </a:ln>
          <a:effectLst>
            <a:outerShdw blurRad="292100" dist="139700" dir="2700000" algn="tl" rotWithShape="0">
              <a:srgbClr val="333333">
                <a:alpha val="65000"/>
              </a:srgbClr>
            </a:outerShdw>
          </a:effectLst>
        </p:spPr>
      </p:pic>
      <p:pic>
        <p:nvPicPr>
          <p:cNvPr id="15" name="Content Placeholder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4351" y="1917977"/>
            <a:ext cx="3955297" cy="2999433"/>
          </a:xfrm>
          <a:prstGeom prst="rect">
            <a:avLst/>
          </a:prstGeom>
        </p:spPr>
      </p:pic>
    </p:spTree>
    <p:extLst>
      <p:ext uri="{BB962C8B-B14F-4D97-AF65-F5344CB8AC3E}">
        <p14:creationId xmlns:p14="http://schemas.microsoft.com/office/powerpoint/2010/main" val="431207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dinosaur</a:t>
            </a:r>
            <a:r>
              <a:rPr lang="mr-IN" dirty="0" smtClean="0"/>
              <a:t>…</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861" y="1470654"/>
            <a:ext cx="7684485" cy="4402112"/>
          </a:xfrm>
        </p:spPr>
      </p:pic>
      <p:sp>
        <p:nvSpPr>
          <p:cNvPr id="4" name="Slide Number Placeholder 3"/>
          <p:cNvSpPr>
            <a:spLocks noGrp="1"/>
          </p:cNvSpPr>
          <p:nvPr>
            <p:ph type="sldNum" sz="quarter" idx="12"/>
          </p:nvPr>
        </p:nvSpPr>
        <p:spPr/>
        <p:txBody>
          <a:bodyPr/>
          <a:lstStyle/>
          <a:p>
            <a:fld id="{32BC720B-8024-ED4E-9E10-37C20D8D564E}" type="slidenum">
              <a:rPr lang="en-US" smtClean="0"/>
              <a:t>2</a:t>
            </a:fld>
            <a:endParaRPr lang="en-US"/>
          </a:p>
        </p:txBody>
      </p:sp>
      <p:sp>
        <p:nvSpPr>
          <p:cNvPr id="7" name="Rectangle 6"/>
          <p:cNvSpPr/>
          <p:nvPr/>
        </p:nvSpPr>
        <p:spPr>
          <a:xfrm>
            <a:off x="2376152" y="6356351"/>
            <a:ext cx="4572000" cy="276999"/>
          </a:xfrm>
          <a:prstGeom prst="rect">
            <a:avLst/>
          </a:prstGeom>
        </p:spPr>
        <p:txBody>
          <a:bodyPr>
            <a:spAutoFit/>
          </a:bodyPr>
          <a:lstStyle/>
          <a:p>
            <a:r>
              <a:rPr lang="en-US" sz="1200" dirty="0">
                <a:hlinkClick r:id="rId3"/>
              </a:rPr>
              <a:t>https://</a:t>
            </a:r>
            <a:r>
              <a:rPr lang="en-US" sz="1200" dirty="0" smtClean="0">
                <a:hlinkClick r:id="rId3"/>
              </a:rPr>
              <a:t>www.autodeskresearch.com/publications/samestats</a:t>
            </a:r>
            <a:r>
              <a:rPr lang="en-US" sz="1200" dirty="0" smtClean="0"/>
              <a:t> </a:t>
            </a:r>
            <a:endParaRPr lang="en-US" sz="1200" dirty="0"/>
          </a:p>
        </p:txBody>
      </p:sp>
      <p:pic>
        <p:nvPicPr>
          <p:cNvPr id="6"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4500" y="1"/>
            <a:ext cx="2349500" cy="1781704"/>
          </a:xfrm>
          <a:prstGeom prst="rect">
            <a:avLst/>
          </a:prstGeom>
        </p:spPr>
      </p:pic>
    </p:spTree>
    <p:extLst>
      <p:ext uri="{BB962C8B-B14F-4D97-AF65-F5344CB8AC3E}">
        <p14:creationId xmlns:p14="http://schemas.microsoft.com/office/powerpoint/2010/main" val="1312557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dinosaur</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94" y="1447464"/>
            <a:ext cx="6622156" cy="4725670"/>
          </a:xfrm>
          <a:prstGeom prst="rect">
            <a:avLst/>
          </a:prstGeom>
        </p:spPr>
      </p:pic>
      <p:pic>
        <p:nvPicPr>
          <p:cNvPr id="5"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4500" y="1"/>
            <a:ext cx="2349500" cy="1781704"/>
          </a:xfrm>
          <a:prstGeom prst="rect">
            <a:avLst/>
          </a:prstGeom>
        </p:spPr>
      </p:pic>
    </p:spTree>
    <p:extLst>
      <p:ext uri="{BB962C8B-B14F-4D97-AF65-F5344CB8AC3E}">
        <p14:creationId xmlns:p14="http://schemas.microsoft.com/office/powerpoint/2010/main" val="1202199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Economics of Education</a:t>
            </a:r>
            <a:endParaRPr lang="en-US" sz="4000" dirty="0"/>
          </a:p>
        </p:txBody>
      </p:sp>
      <p:sp>
        <p:nvSpPr>
          <p:cNvPr id="3" name="Content Placeholder 2"/>
          <p:cNvSpPr>
            <a:spLocks noGrp="1"/>
          </p:cNvSpPr>
          <p:nvPr>
            <p:ph idx="1"/>
          </p:nvPr>
        </p:nvSpPr>
        <p:spPr>
          <a:xfrm>
            <a:off x="4158805" y="3393100"/>
            <a:ext cx="4315491" cy="1892007"/>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2000" b="1" dirty="0"/>
          </a:p>
          <a:p>
            <a:pPr marL="0" marR="0" lvl="0" indent="0" defTabSz="914400" eaLnBrk="1" fontAlgn="auto" latinLnBrk="0" hangingPunct="1">
              <a:lnSpc>
                <a:spcPct val="100000"/>
              </a:lnSpc>
              <a:spcBef>
                <a:spcPts val="0"/>
              </a:spcBef>
              <a:spcAft>
                <a:spcPts val="0"/>
              </a:spcAft>
              <a:buClrTx/>
              <a:buSzTx/>
              <a:buFontTx/>
              <a:buNone/>
              <a:tabLst/>
              <a:defRPr/>
            </a:pPr>
            <a:r>
              <a:rPr lang="en-US" sz="2000" b="1" dirty="0" smtClean="0"/>
              <a:t>Definition</a:t>
            </a:r>
            <a:r>
              <a:rPr lang="en-US" sz="2000" dirty="0" smtClean="0"/>
              <a:t>: </a:t>
            </a:r>
          </a:p>
          <a:p>
            <a:pPr marL="0" marR="0" lvl="0" indent="0" defTabSz="914400" eaLnBrk="1" fontAlgn="auto" latinLnBrk="0" hangingPunct="1">
              <a:lnSpc>
                <a:spcPct val="100000"/>
              </a:lnSpc>
              <a:spcBef>
                <a:spcPts val="0"/>
              </a:spcBef>
              <a:spcAft>
                <a:spcPts val="0"/>
              </a:spcAft>
              <a:buClrTx/>
              <a:buSzTx/>
              <a:buFontTx/>
              <a:buNone/>
              <a:tabLst/>
              <a:defRPr/>
            </a:pPr>
            <a:endParaRPr lang="en-US" sz="2000" dirty="0"/>
          </a:p>
          <a:p>
            <a:pPr marL="0" marR="0" lvl="0" indent="0" defTabSz="914400" eaLnBrk="1" fontAlgn="auto" latinLnBrk="0" hangingPunct="1">
              <a:lnSpc>
                <a:spcPct val="100000"/>
              </a:lnSpc>
              <a:spcBef>
                <a:spcPts val="0"/>
              </a:spcBef>
              <a:spcAft>
                <a:spcPts val="0"/>
              </a:spcAft>
              <a:buClrTx/>
              <a:buSzTx/>
              <a:buFontTx/>
              <a:buNone/>
              <a:tabLst/>
              <a:defRPr/>
            </a:pPr>
            <a:r>
              <a:rPr lang="en-US" sz="2000" dirty="0" smtClean="0"/>
              <a:t>“</a:t>
            </a:r>
            <a:r>
              <a:rPr lang="en-US" sz="2000" i="1" dirty="0" smtClean="0"/>
              <a:t>Economics is what economists do.</a:t>
            </a:r>
            <a:r>
              <a:rPr lang="en-US" sz="2000" dirty="0" smtClean="0"/>
              <a:t>” </a:t>
            </a:r>
          </a:p>
          <a:p>
            <a:pPr marL="0" marR="0" lvl="0" indent="0" defTabSz="914400" eaLnBrk="1" fontAlgn="auto" latinLnBrk="0" hangingPunct="1">
              <a:lnSpc>
                <a:spcPct val="100000"/>
              </a:lnSpc>
              <a:spcBef>
                <a:spcPts val="0"/>
              </a:spcBef>
              <a:spcAft>
                <a:spcPts val="0"/>
              </a:spcAft>
              <a:buClrTx/>
              <a:buSzTx/>
              <a:buFontTx/>
              <a:buNone/>
              <a:tabLst/>
              <a:defRPr/>
            </a:pPr>
            <a:endParaRPr lang="en-US" sz="2000" dirty="0"/>
          </a:p>
          <a:p>
            <a:pPr marL="0" marR="0" lvl="0" indent="0" defTabSz="914400" eaLnBrk="1" fontAlgn="auto" latinLnBrk="0" hangingPunct="1">
              <a:lnSpc>
                <a:spcPct val="100000"/>
              </a:lnSpc>
              <a:spcBef>
                <a:spcPts val="0"/>
              </a:spcBef>
              <a:spcAft>
                <a:spcPts val="0"/>
              </a:spcAft>
              <a:buClrTx/>
              <a:buSzTx/>
              <a:buFontTx/>
              <a:buNone/>
              <a:tabLst/>
              <a:defRPr/>
            </a:pPr>
            <a:r>
              <a:rPr lang="mr-IN" sz="2000" dirty="0" smtClean="0"/>
              <a:t>–</a:t>
            </a:r>
            <a:r>
              <a:rPr lang="en-US" sz="2000" dirty="0" smtClean="0"/>
              <a:t> Jacob Viner </a:t>
            </a:r>
            <a:endParaRPr lang="en-US" sz="2000" dirty="0"/>
          </a:p>
        </p:txBody>
      </p:sp>
      <p:sp>
        <p:nvSpPr>
          <p:cNvPr id="4" name="Slide Number Placeholder 3"/>
          <p:cNvSpPr>
            <a:spLocks noGrp="1"/>
          </p:cNvSpPr>
          <p:nvPr>
            <p:ph type="sldNum" sz="quarter" idx="12"/>
          </p:nvPr>
        </p:nvSpPr>
        <p:spPr/>
        <p:txBody>
          <a:bodyPr/>
          <a:lstStyle/>
          <a:p>
            <a:fld id="{32BC720B-8024-ED4E-9E10-37C20D8D564E}" type="slidenum">
              <a:rPr lang="en-US" smtClean="0"/>
              <a:t>4</a:t>
            </a:fld>
            <a:endParaRPr lang="en-US"/>
          </a:p>
        </p:txBody>
      </p:sp>
      <p:pic>
        <p:nvPicPr>
          <p:cNvPr id="5" name="Picture 4"/>
          <p:cNvPicPr>
            <a:picLocks noChangeAspect="1"/>
          </p:cNvPicPr>
          <p:nvPr/>
        </p:nvPicPr>
        <p:blipFill>
          <a:blip r:embed="rId2"/>
          <a:stretch>
            <a:fillRect/>
          </a:stretch>
        </p:blipFill>
        <p:spPr>
          <a:xfrm>
            <a:off x="777653" y="1918292"/>
            <a:ext cx="2699193" cy="3589648"/>
          </a:xfrm>
          <a:prstGeom prst="rect">
            <a:avLst/>
          </a:prstGeom>
          <a:ln>
            <a:noFill/>
          </a:ln>
          <a:effectLst>
            <a:outerShdw blurRad="292100" dist="139700" dir="2700000" algn="tl" rotWithShape="0">
              <a:srgbClr val="333333">
                <a:alpha val="65000"/>
              </a:srgbClr>
            </a:outerShdw>
          </a:effectLst>
        </p:spPr>
      </p:pic>
      <p:pic>
        <p:nvPicPr>
          <p:cNvPr id="6"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907" y="255838"/>
            <a:ext cx="1885950" cy="1689116"/>
          </a:xfrm>
          <a:prstGeom prst="rect">
            <a:avLst/>
          </a:prstGeom>
        </p:spPr>
      </p:pic>
      <p:sp>
        <p:nvSpPr>
          <p:cNvPr id="7" name="Rectangle 6"/>
          <p:cNvSpPr/>
          <p:nvPr/>
        </p:nvSpPr>
        <p:spPr>
          <a:xfrm>
            <a:off x="4158805" y="2358164"/>
            <a:ext cx="4572000" cy="923330"/>
          </a:xfrm>
          <a:prstGeom prst="rect">
            <a:avLst/>
          </a:prstGeom>
        </p:spPr>
        <p:txBody>
          <a:bodyPr>
            <a:spAutoFit/>
          </a:bodyPr>
          <a:lstStyle/>
          <a:p>
            <a:pPr lvl="0">
              <a:defRPr/>
            </a:pPr>
            <a:r>
              <a:rPr lang="en-US" b="1" dirty="0"/>
              <a:t>Bringing an analytical </a:t>
            </a:r>
            <a:r>
              <a:rPr lang="en-US" b="1" dirty="0" smtClean="0"/>
              <a:t>toolbox </a:t>
            </a:r>
            <a:r>
              <a:rPr lang="en-US" b="1" dirty="0"/>
              <a:t>(and a particular way of thinking) </a:t>
            </a:r>
            <a:r>
              <a:rPr lang="en-US" b="1" dirty="0" smtClean="0"/>
              <a:t>to bear on questions we have about education.</a:t>
            </a:r>
            <a:endParaRPr lang="en-US" b="1" dirty="0"/>
          </a:p>
        </p:txBody>
      </p:sp>
    </p:spTree>
    <p:extLst>
      <p:ext uri="{BB962C8B-B14F-4D97-AF65-F5344CB8AC3E}">
        <p14:creationId xmlns:p14="http://schemas.microsoft.com/office/powerpoint/2010/main" val="116768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down)">
                                      <p:cBhvr>
                                        <p:cTn id="10" dur="500"/>
                                        <p:tgtEl>
                                          <p:spTgt spid="3">
                                            <p:txEl>
                                              <p:pRg st="3" end="3"/>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wipe(down)">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7375"/>
            <a:ext cx="7886700" cy="976072"/>
          </a:xfrm>
        </p:spPr>
        <p:txBody>
          <a:bodyPr>
            <a:normAutofit fontScale="90000"/>
          </a:bodyPr>
          <a:lstStyle/>
          <a:p>
            <a:r>
              <a:rPr lang="en-US" dirty="0" smtClean="0"/>
              <a:t>Economics of Education: </a:t>
            </a:r>
            <a:br>
              <a:rPr lang="en-US" dirty="0" smtClean="0"/>
            </a:br>
            <a:r>
              <a:rPr lang="en-US" dirty="0" smtClean="0">
                <a:solidFill>
                  <a:srgbClr val="FF0000"/>
                </a:solidFill>
              </a:rPr>
              <a:t>Data-informed</a:t>
            </a:r>
            <a:endParaRPr lang="en-US" dirty="0">
              <a:solidFill>
                <a:srgbClr val="FF0000"/>
              </a:solidFill>
            </a:endParaRPr>
          </a:p>
        </p:txBody>
      </p:sp>
      <p:sp>
        <p:nvSpPr>
          <p:cNvPr id="3" name="Content Placeholder 2"/>
          <p:cNvSpPr>
            <a:spLocks noGrp="1"/>
          </p:cNvSpPr>
          <p:nvPr>
            <p:ph idx="1"/>
          </p:nvPr>
        </p:nvSpPr>
        <p:spPr>
          <a:xfrm>
            <a:off x="628650" y="1543290"/>
            <a:ext cx="7886700" cy="5178186"/>
          </a:xfrm>
        </p:spPr>
        <p:txBody>
          <a:bodyPr>
            <a:normAutofit fontScale="92500" lnSpcReduction="10000"/>
          </a:bodyPr>
          <a:lstStyle/>
          <a:p>
            <a:pPr marL="457200" lvl="1" indent="0" algn="ctr">
              <a:buNone/>
            </a:pPr>
            <a:r>
              <a:rPr lang="en-US" sz="2000" dirty="0" smtClean="0"/>
              <a:t>	</a:t>
            </a:r>
            <a:endParaRPr lang="en-US" sz="2000" dirty="0" smtClean="0"/>
          </a:p>
          <a:p>
            <a:pPr marL="457200" lvl="1" indent="0" algn="ctr">
              <a:buNone/>
            </a:pPr>
            <a:r>
              <a:rPr lang="en-US" sz="2000" dirty="0" smtClean="0"/>
              <a:t>		</a:t>
            </a:r>
          </a:p>
          <a:p>
            <a:pPr marL="457200" lvl="1" indent="0" algn="ctr">
              <a:buNone/>
            </a:pPr>
            <a:r>
              <a:rPr lang="en-US" sz="2000" dirty="0" smtClean="0"/>
              <a:t>			“</a:t>
            </a:r>
            <a:r>
              <a:rPr lang="en-US" sz="2000" i="1" dirty="0"/>
              <a:t>Without data you are just another person with an opinion</a:t>
            </a:r>
            <a:r>
              <a:rPr lang="en-US" sz="2000" dirty="0"/>
              <a:t>” </a:t>
            </a:r>
            <a:endParaRPr lang="en-US" sz="2000" dirty="0" smtClean="0"/>
          </a:p>
          <a:p>
            <a:pPr marL="457200" lvl="1" indent="0" algn="r">
              <a:buNone/>
            </a:pPr>
            <a:r>
              <a:rPr lang="mr-IN" sz="2000" b="1" dirty="0" smtClean="0"/>
              <a:t>–</a:t>
            </a:r>
            <a:r>
              <a:rPr lang="en-US" sz="2000" b="1" dirty="0" smtClean="0"/>
              <a:t> </a:t>
            </a:r>
            <a:r>
              <a:rPr lang="en-US" sz="2000" b="1" dirty="0"/>
              <a:t>Andreas Schleicher </a:t>
            </a:r>
            <a:endParaRPr lang="en-US" sz="2000" b="1" dirty="0" smtClean="0"/>
          </a:p>
          <a:p>
            <a:pPr marL="457200" lvl="1" indent="0">
              <a:buNone/>
            </a:pPr>
            <a:endParaRPr lang="en-US" sz="2000" dirty="0"/>
          </a:p>
          <a:p>
            <a:pPr marL="457200" lvl="1" indent="0">
              <a:buNone/>
            </a:pPr>
            <a:endParaRPr lang="en-US" sz="2000" dirty="0" smtClean="0"/>
          </a:p>
          <a:p>
            <a:pPr marL="457200" lvl="1" indent="0">
              <a:buNone/>
            </a:pPr>
            <a:endParaRPr lang="en-US" sz="1700" dirty="0"/>
          </a:p>
          <a:p>
            <a:pPr lvl="1"/>
            <a:r>
              <a:rPr lang="en-US" sz="1700" b="1" dirty="0"/>
              <a:t>Source</a:t>
            </a:r>
            <a:r>
              <a:rPr lang="en-US" sz="1700" dirty="0"/>
              <a:t>: Does data exist on this? </a:t>
            </a:r>
            <a:r>
              <a:rPr lang="en-US" sz="1700" dirty="0" smtClean="0"/>
              <a:t>Where </a:t>
            </a:r>
            <a:r>
              <a:rPr lang="en-US" sz="1700" dirty="0"/>
              <a:t>to find the data? </a:t>
            </a:r>
            <a:r>
              <a:rPr lang="en-US" sz="1700" dirty="0" smtClean="0"/>
              <a:t>(Van </a:t>
            </a:r>
            <a:r>
              <a:rPr lang="en-US" sz="1700" dirty="0" err="1" smtClean="0"/>
              <a:t>Wyk</a:t>
            </a:r>
            <a:r>
              <a:rPr lang="en-US" sz="1700" dirty="0" smtClean="0"/>
              <a:t>, 2015)</a:t>
            </a:r>
            <a:endParaRPr lang="en-US" sz="1700" dirty="0"/>
          </a:p>
          <a:p>
            <a:pPr lvl="1"/>
            <a:r>
              <a:rPr lang="en-US" sz="1700" b="1" dirty="0"/>
              <a:t>Evaluate</a:t>
            </a:r>
            <a:r>
              <a:rPr lang="en-US" sz="1700" dirty="0"/>
              <a:t>: Is it reliable? </a:t>
            </a:r>
            <a:r>
              <a:rPr lang="en-US" sz="1700" dirty="0" smtClean="0"/>
              <a:t>Is it representative</a:t>
            </a:r>
            <a:r>
              <a:rPr lang="en-US" sz="1700" dirty="0"/>
              <a:t>? </a:t>
            </a:r>
          </a:p>
          <a:p>
            <a:pPr lvl="1"/>
            <a:r>
              <a:rPr lang="en-US" sz="1700" b="1" dirty="0"/>
              <a:t>Literature: </a:t>
            </a:r>
            <a:r>
              <a:rPr lang="en-US" sz="1700" dirty="0"/>
              <a:t>What </a:t>
            </a:r>
            <a:r>
              <a:rPr lang="en-US" sz="1700" dirty="0" smtClean="0"/>
              <a:t>publications and reports </a:t>
            </a:r>
            <a:r>
              <a:rPr lang="en-US" sz="1700" dirty="0"/>
              <a:t>(public and private) exist on this? </a:t>
            </a:r>
          </a:p>
          <a:p>
            <a:pPr lvl="1"/>
            <a:r>
              <a:rPr lang="en-US" sz="1700" b="1" dirty="0"/>
              <a:t>Methods: </a:t>
            </a:r>
            <a:r>
              <a:rPr lang="en-US" sz="1700" dirty="0"/>
              <a:t>What methods have been used to try and answer this question locally and internationally? </a:t>
            </a:r>
            <a:endParaRPr lang="en-US" sz="1700" dirty="0" smtClean="0"/>
          </a:p>
          <a:p>
            <a:pPr lvl="1"/>
            <a:endParaRPr lang="en-US" sz="2000" b="1" dirty="0"/>
          </a:p>
          <a:p>
            <a:pPr lvl="1"/>
            <a:r>
              <a:rPr lang="en-US" sz="2000" dirty="0"/>
              <a:t>So many contentious positions in South Africa could be ruled out based on 2-hours of engagement with existing data/reports</a:t>
            </a:r>
            <a:r>
              <a:rPr lang="mr-IN" sz="2000" dirty="0" smtClean="0"/>
              <a:t>…</a:t>
            </a:r>
            <a:endParaRPr lang="en-US" sz="2000" dirty="0" smtClean="0"/>
          </a:p>
          <a:p>
            <a:pPr lvl="1"/>
            <a:endParaRPr lang="en-US" sz="2000" dirty="0"/>
          </a:p>
          <a:p>
            <a:pPr marL="914400" lvl="2" indent="0">
              <a:buNone/>
            </a:pPr>
            <a:r>
              <a:rPr lang="en-US" sz="3500" b="1" dirty="0" smtClean="0"/>
              <a:t>BUT</a:t>
            </a:r>
            <a:r>
              <a:rPr lang="mr-IN" sz="3500" b="1" dirty="0" smtClean="0"/>
              <a:t>…</a:t>
            </a:r>
            <a:r>
              <a:rPr lang="en-US" sz="3500" b="1" dirty="0" smtClean="0"/>
              <a:t>..</a:t>
            </a:r>
            <a:endParaRPr lang="en-US" sz="3500" b="1" dirty="0"/>
          </a:p>
          <a:p>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a:t>
            </a:fld>
            <a:endParaRPr lang="en-US"/>
          </a:p>
        </p:txBody>
      </p:sp>
      <p:pic>
        <p:nvPicPr>
          <p:cNvPr id="5" name="Picture 4"/>
          <p:cNvPicPr>
            <a:picLocks noChangeAspect="1"/>
          </p:cNvPicPr>
          <p:nvPr/>
        </p:nvPicPr>
        <p:blipFill>
          <a:blip r:embed="rId2"/>
          <a:stretch>
            <a:fillRect/>
          </a:stretch>
        </p:blipFill>
        <p:spPr>
          <a:xfrm>
            <a:off x="628650" y="1543290"/>
            <a:ext cx="2262963" cy="1701677"/>
          </a:xfrm>
          <a:prstGeom prst="rect">
            <a:avLst/>
          </a:prstGeom>
        </p:spPr>
      </p:pic>
    </p:spTree>
    <p:extLst>
      <p:ext uri="{BB962C8B-B14F-4D97-AF65-F5344CB8AC3E}">
        <p14:creationId xmlns:p14="http://schemas.microsoft.com/office/powerpoint/2010/main" val="789907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goes into policymaking?</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21140"/>
          <a:stretch/>
        </p:blipFill>
        <p:spPr>
          <a:xfrm>
            <a:off x="322510" y="2152218"/>
            <a:ext cx="6372592" cy="3762807"/>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32BC720B-8024-ED4E-9E10-37C20D8D564E}" type="slidenum">
              <a:rPr lang="en-US" smtClean="0"/>
              <a:t>6</a:t>
            </a:fld>
            <a:endParaRPr lang="en-US"/>
          </a:p>
        </p:txBody>
      </p:sp>
      <p:sp>
        <p:nvSpPr>
          <p:cNvPr id="6" name="TextBox 5"/>
          <p:cNvSpPr txBox="1"/>
          <p:nvPr/>
        </p:nvSpPr>
        <p:spPr>
          <a:xfrm>
            <a:off x="2575313" y="5951022"/>
            <a:ext cx="1866986" cy="369332"/>
          </a:xfrm>
          <a:prstGeom prst="rect">
            <a:avLst/>
          </a:prstGeom>
          <a:noFill/>
        </p:spPr>
        <p:txBody>
          <a:bodyPr wrap="none" rtlCol="0">
            <a:spAutoFit/>
          </a:bodyPr>
          <a:lstStyle/>
          <a:p>
            <a:r>
              <a:rPr lang="en-US" smtClean="0"/>
              <a:t>Source: JPAL </a:t>
            </a:r>
            <a:r>
              <a:rPr lang="en-US" dirty="0" smtClean="0"/>
              <a:t>2017</a:t>
            </a:r>
            <a:endParaRPr lang="en-US" dirty="0"/>
          </a:p>
        </p:txBody>
      </p:sp>
      <p:graphicFrame>
        <p:nvGraphicFramePr>
          <p:cNvPr id="3" name="Diagram 2"/>
          <p:cNvGraphicFramePr/>
          <p:nvPr>
            <p:extLst>
              <p:ext uri="{D42A27DB-BD31-4B8C-83A1-F6EECF244321}">
                <p14:modId xmlns:p14="http://schemas.microsoft.com/office/powerpoint/2010/main" val="2097167505"/>
              </p:ext>
            </p:extLst>
          </p:nvPr>
        </p:nvGraphicFramePr>
        <p:xfrm>
          <a:off x="5789084" y="1812576"/>
          <a:ext cx="3304116" cy="3686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799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graphicEl>
                                              <a:dgm id="{E1C9D072-8218-D342-AF5B-F5746A06041C}"/>
                                            </p:graphicEl>
                                          </p:spTgt>
                                        </p:tgtEl>
                                        <p:attrNameLst>
                                          <p:attrName>style.visibility</p:attrName>
                                        </p:attrNameLst>
                                      </p:cBhvr>
                                      <p:to>
                                        <p:strVal val="visible"/>
                                      </p:to>
                                    </p:set>
                                    <p:animEffect transition="in" filter="wipe(up)">
                                      <p:cBhvr>
                                        <p:cTn id="7" dur="500"/>
                                        <p:tgtEl>
                                          <p:spTgt spid="3">
                                            <p:graphicEl>
                                              <a:dgm id="{E1C9D072-8218-D342-AF5B-F5746A06041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graphicEl>
                                              <a:dgm id="{71F97942-009A-3B41-BA9D-9F14FB177957}"/>
                                            </p:graphicEl>
                                          </p:spTgt>
                                        </p:tgtEl>
                                        <p:attrNameLst>
                                          <p:attrName>style.visibility</p:attrName>
                                        </p:attrNameLst>
                                      </p:cBhvr>
                                      <p:to>
                                        <p:strVal val="visible"/>
                                      </p:to>
                                    </p:set>
                                    <p:animEffect transition="in" filter="wipe(up)">
                                      <p:cBhvr>
                                        <p:cTn id="12" dur="500"/>
                                        <p:tgtEl>
                                          <p:spTgt spid="3">
                                            <p:graphicEl>
                                              <a:dgm id="{71F97942-009A-3B41-BA9D-9F14FB177957}"/>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graphicEl>
                                              <a:dgm id="{1C4DA6B0-B11F-1E47-8D5E-8FFE345C423A}"/>
                                            </p:graphicEl>
                                          </p:spTgt>
                                        </p:tgtEl>
                                        <p:attrNameLst>
                                          <p:attrName>style.visibility</p:attrName>
                                        </p:attrNameLst>
                                      </p:cBhvr>
                                      <p:to>
                                        <p:strVal val="visible"/>
                                      </p:to>
                                    </p:set>
                                    <p:animEffect transition="in" filter="wipe(up)">
                                      <p:cBhvr>
                                        <p:cTn id="15" dur="500"/>
                                        <p:tgtEl>
                                          <p:spTgt spid="3">
                                            <p:graphicEl>
                                              <a:dgm id="{1C4DA6B0-B11F-1E47-8D5E-8FFE345C423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graphicEl>
                                              <a:dgm id="{E90CA3B9-64EE-5D41-9533-A4BEAAF2B2F5}"/>
                                            </p:graphicEl>
                                          </p:spTgt>
                                        </p:tgtEl>
                                        <p:attrNameLst>
                                          <p:attrName>style.visibility</p:attrName>
                                        </p:attrNameLst>
                                      </p:cBhvr>
                                      <p:to>
                                        <p:strVal val="visible"/>
                                      </p:to>
                                    </p:set>
                                    <p:animEffect transition="in" filter="wipe(up)">
                                      <p:cBhvr>
                                        <p:cTn id="20" dur="500"/>
                                        <p:tgtEl>
                                          <p:spTgt spid="3">
                                            <p:graphicEl>
                                              <a:dgm id="{E90CA3B9-64EE-5D41-9533-A4BEAAF2B2F5}"/>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
                                            <p:graphicEl>
                                              <a:dgm id="{31010029-24DF-2548-A80F-D7DFD37AFFB8}"/>
                                            </p:graphicEl>
                                          </p:spTgt>
                                        </p:tgtEl>
                                        <p:attrNameLst>
                                          <p:attrName>style.visibility</p:attrName>
                                        </p:attrNameLst>
                                      </p:cBhvr>
                                      <p:to>
                                        <p:strVal val="visible"/>
                                      </p:to>
                                    </p:set>
                                    <p:animEffect transition="in" filter="wipe(up)">
                                      <p:cBhvr>
                                        <p:cTn id="23" dur="500"/>
                                        <p:tgtEl>
                                          <p:spTgt spid="3">
                                            <p:graphicEl>
                                              <a:dgm id="{31010029-24DF-2548-A80F-D7DFD37AFFB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graphicEl>
                                              <a:dgm id="{21D8A415-F0A3-4547-8334-15B86E88DFA8}"/>
                                            </p:graphicEl>
                                          </p:spTgt>
                                        </p:tgtEl>
                                        <p:attrNameLst>
                                          <p:attrName>style.visibility</p:attrName>
                                        </p:attrNameLst>
                                      </p:cBhvr>
                                      <p:to>
                                        <p:strVal val="visible"/>
                                      </p:to>
                                    </p:set>
                                    <p:animEffect transition="in" filter="wipe(up)">
                                      <p:cBhvr>
                                        <p:cTn id="28" dur="500"/>
                                        <p:tgtEl>
                                          <p:spTgt spid="3">
                                            <p:graphicEl>
                                              <a:dgm id="{21D8A415-F0A3-4547-8334-15B86E88DFA8}"/>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
                                            <p:graphicEl>
                                              <a:dgm id="{C583A7B1-9623-2A44-8483-7C3E64E45F41}"/>
                                            </p:graphicEl>
                                          </p:spTgt>
                                        </p:tgtEl>
                                        <p:attrNameLst>
                                          <p:attrName>style.visibility</p:attrName>
                                        </p:attrNameLst>
                                      </p:cBhvr>
                                      <p:to>
                                        <p:strVal val="visible"/>
                                      </p:to>
                                    </p:set>
                                    <p:animEffect transition="in" filter="wipe(up)">
                                      <p:cBhvr>
                                        <p:cTn id="31" dur="500"/>
                                        <p:tgtEl>
                                          <p:spTgt spid="3">
                                            <p:graphicEl>
                                              <a:dgm id="{C583A7B1-9623-2A44-8483-7C3E64E45F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a:t>
            </a:r>
            <a:r>
              <a:rPr lang="mr-IN" b="1" dirty="0" smtClean="0"/>
              <a:t>–</a:t>
            </a:r>
            <a:r>
              <a:rPr lang="en-US" b="1" dirty="0" smtClean="0"/>
              <a:t> today’s lecture</a:t>
            </a:r>
            <a:endParaRPr lang="en-US"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b="1" dirty="0"/>
              <a:t>#</a:t>
            </a:r>
            <a:r>
              <a:rPr lang="en-US" b="1" dirty="0" smtClean="0"/>
              <a:t>FeesMustFall</a:t>
            </a:r>
            <a:endParaRPr lang="en-US" b="1" dirty="0" smtClean="0"/>
          </a:p>
          <a:p>
            <a:pPr marL="514350" indent="-514350">
              <a:buFont typeface="+mj-lt"/>
              <a:buAutoNum type="arabicPeriod"/>
            </a:pPr>
            <a:r>
              <a:rPr lang="en-US" b="1" dirty="0"/>
              <a:t>Learning outcomes </a:t>
            </a:r>
          </a:p>
          <a:p>
            <a:pPr marL="514350" indent="-514350">
              <a:buFont typeface="+mj-lt"/>
              <a:buAutoNum type="arabicPeriod"/>
            </a:pPr>
            <a:r>
              <a:rPr lang="en-US" b="1" dirty="0" smtClean="0"/>
              <a:t>Refractions </a:t>
            </a:r>
            <a:r>
              <a:rPr lang="en-US" b="1" dirty="0"/>
              <a:t>of the SA education system</a:t>
            </a:r>
          </a:p>
          <a:p>
            <a:pPr marL="514350" indent="-514350">
              <a:buFont typeface="+mj-lt"/>
              <a:buAutoNum type="arabicPeriod"/>
            </a:pPr>
            <a:r>
              <a:rPr lang="en-US" b="1" dirty="0" smtClean="0"/>
              <a:t>Trends in SA post-apartheid</a:t>
            </a:r>
          </a:p>
          <a:p>
            <a:pPr marL="514350" indent="-514350">
              <a:buFont typeface="+mj-lt"/>
              <a:buAutoNum type="arabicPeriod"/>
            </a:pPr>
            <a:r>
              <a:rPr lang="en-US" b="1" dirty="0" smtClean="0"/>
              <a:t>Declines in real per learner spending</a:t>
            </a:r>
            <a:endParaRPr lang="en-US" b="1" dirty="0" smtClean="0"/>
          </a:p>
          <a:p>
            <a:pPr marL="514350" indent="-514350">
              <a:buFont typeface="+mj-lt"/>
              <a:buAutoNum type="arabicPeriod"/>
            </a:pPr>
            <a:r>
              <a:rPr lang="en-US" b="1" dirty="0" smtClean="0"/>
              <a:t>Primacy of politics</a:t>
            </a:r>
            <a:endParaRPr lang="en-US" b="1" dirty="0" smtClean="0"/>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a:t>
            </a:fld>
            <a:endParaRPr lang="en-US"/>
          </a:p>
        </p:txBody>
      </p:sp>
    </p:spTree>
    <p:extLst>
      <p:ext uri="{BB962C8B-B14F-4D97-AF65-F5344CB8AC3E}">
        <p14:creationId xmlns:p14="http://schemas.microsoft.com/office/powerpoint/2010/main" val="16910812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2" descr="Image result for feesmustfall"/>
          <p:cNvPicPr>
            <a:picLocks noChangeAspect="1" noChangeArrowheads="1"/>
          </p:cNvPicPr>
          <p:nvPr/>
        </p:nvPicPr>
        <p:blipFill>
          <a:blip r:embed="rId2">
            <a:extLst>
              <a:ext uri="{28A0092B-C50C-407E-A947-70E740481C1C}">
                <a14:useLocalDpi xmlns:a14="http://schemas.microsoft.com/office/drawing/2010/main" val="0"/>
              </a:ext>
            </a:extLst>
          </a:blip>
          <a:srcRect l="-2" r="1431"/>
          <a:stretch>
            <a:fillRect/>
          </a:stretch>
        </p:blipFill>
        <p:spPr bwMode="auto">
          <a:xfrm>
            <a:off x="374650" y="442913"/>
            <a:ext cx="4476750"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6" name="Picture 6" descr="Feesmustfall - 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050" y="2922588"/>
            <a:ext cx="518477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TextBox 6"/>
          <p:cNvSpPr txBox="1">
            <a:spLocks noChangeArrowheads="1"/>
          </p:cNvSpPr>
          <p:nvPr/>
        </p:nvSpPr>
        <p:spPr bwMode="auto">
          <a:xfrm>
            <a:off x="5268913" y="1179513"/>
            <a:ext cx="3211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eaLnBrk="0" fontAlgn="base" hangingPunct="0">
              <a:spcBef>
                <a:spcPct val="0"/>
              </a:spcBef>
              <a:spcAft>
                <a:spcPct val="0"/>
              </a:spcAft>
              <a:defRPr>
                <a:solidFill>
                  <a:schemeClr val="tx1"/>
                </a:solidFill>
                <a:latin typeface="Calibri" charset="0"/>
                <a:ea typeface="MS PGothic" charset="-128"/>
              </a:defRPr>
            </a:lvl6pPr>
            <a:lvl7pPr marL="2971800" indent="-228600" eaLnBrk="0" fontAlgn="base" hangingPunct="0">
              <a:spcBef>
                <a:spcPct val="0"/>
              </a:spcBef>
              <a:spcAft>
                <a:spcPct val="0"/>
              </a:spcAft>
              <a:defRPr>
                <a:solidFill>
                  <a:schemeClr val="tx1"/>
                </a:solidFill>
                <a:latin typeface="Calibri" charset="0"/>
                <a:ea typeface="MS PGothic" charset="-128"/>
              </a:defRPr>
            </a:lvl7pPr>
            <a:lvl8pPr marL="3429000" indent="-228600" eaLnBrk="0" fontAlgn="base" hangingPunct="0">
              <a:spcBef>
                <a:spcPct val="0"/>
              </a:spcBef>
              <a:spcAft>
                <a:spcPct val="0"/>
              </a:spcAft>
              <a:defRPr>
                <a:solidFill>
                  <a:schemeClr val="tx1"/>
                </a:solidFill>
                <a:latin typeface="Calibri" charset="0"/>
                <a:ea typeface="MS PGothic" charset="-128"/>
              </a:defRPr>
            </a:lvl8pPr>
            <a:lvl9pPr marL="3886200" indent="-228600" eaLnBrk="0" fontAlgn="base" hangingPunct="0">
              <a:spcBef>
                <a:spcPct val="0"/>
              </a:spcBef>
              <a:spcAft>
                <a:spcPct val="0"/>
              </a:spcAft>
              <a:defRPr>
                <a:solidFill>
                  <a:schemeClr val="tx1"/>
                </a:solidFill>
                <a:latin typeface="Calibri" charset="0"/>
                <a:ea typeface="MS PGothic" charset="-128"/>
              </a:defRPr>
            </a:lvl9pPr>
          </a:lstStyle>
          <a:p>
            <a:pPr eaLnBrk="1" hangingPunct="1"/>
            <a:r>
              <a:rPr lang="en-US" altLang="en-US" sz="3600" b="1" dirty="0">
                <a:latin typeface="Helvetica" charset="0"/>
              </a:rPr>
              <a:t>#</a:t>
            </a:r>
            <a:r>
              <a:rPr lang="en-US" altLang="en-US" sz="3600" dirty="0" err="1">
                <a:solidFill>
                  <a:srgbClr val="FF0000"/>
                </a:solidFill>
                <a:latin typeface="Helvetica" charset="0"/>
              </a:rPr>
              <a:t>FeesMustFall</a:t>
            </a:r>
            <a:endParaRPr lang="en-US" altLang="en-US" sz="3600" dirty="0">
              <a:solidFill>
                <a:srgbClr val="FF0000"/>
              </a:solidFill>
              <a:latin typeface="Helvetica" charset="0"/>
            </a:endParaRPr>
          </a:p>
        </p:txBody>
      </p:sp>
    </p:spTree>
    <p:extLst>
      <p:ext uri="{BB962C8B-B14F-4D97-AF65-F5344CB8AC3E}">
        <p14:creationId xmlns:p14="http://schemas.microsoft.com/office/powerpoint/2010/main" val="122453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grpSp>
        <p:nvGrpSpPr>
          <p:cNvPr id="4" name="Group 3"/>
          <p:cNvGrpSpPr/>
          <p:nvPr/>
        </p:nvGrpSpPr>
        <p:grpSpPr>
          <a:xfrm>
            <a:off x="5685058" y="1970407"/>
            <a:ext cx="2816016" cy="1787738"/>
            <a:chOff x="8372105" y="2329963"/>
            <a:chExt cx="2596986" cy="2527346"/>
          </a:xfrm>
          <a:solidFill>
            <a:schemeClr val="bg1">
              <a:lumMod val="95000"/>
            </a:schemeClr>
          </a:solidFill>
        </p:grpSpPr>
        <p:sp>
          <p:nvSpPr>
            <p:cNvPr id="5" name="Rectangle 4"/>
            <p:cNvSpPr/>
            <p:nvPr/>
          </p:nvSpPr>
          <p:spPr>
            <a:xfrm>
              <a:off x="8473337" y="2475097"/>
              <a:ext cx="2418741" cy="2382212"/>
            </a:xfrm>
            <a:prstGeom prst="rect">
              <a:avLst/>
            </a:prstGeom>
            <a:grpFill/>
          </p:spPr>
          <p:txBody>
            <a:bodyPr>
              <a:spAutoFit/>
            </a:bodyPr>
            <a:lstStyle/>
            <a:p>
              <a:pPr algn="just" eaLnBrk="1" hangingPunct="1">
                <a:defRPr/>
              </a:pPr>
              <a:r>
                <a:rPr lang="en-US" sz="1200" dirty="0">
                  <a:latin typeface="Calibri" panose="020F0502020204030204" pitchFamily="34" charset="0"/>
                  <a:ea typeface="MS PGothic" panose="020B0600070205080204" pitchFamily="34" charset="-128"/>
                </a:rPr>
                <a:t>How many of those who start school reach matric? Graduate with matric? Graduate with a degree? </a:t>
              </a:r>
            </a:p>
            <a:p>
              <a:pPr algn="just" eaLnBrk="1" hangingPunct="1">
                <a:defRPr/>
              </a:pPr>
              <a:endParaRPr lang="en-US" sz="1200" b="1" dirty="0">
                <a:latin typeface="Calibri" panose="020F0502020204030204" pitchFamily="34" charset="0"/>
                <a:ea typeface="MS PGothic" panose="020B0600070205080204" pitchFamily="34" charset="-128"/>
              </a:endParaRPr>
            </a:p>
            <a:p>
              <a:pPr algn="just" eaLnBrk="1" hangingPunct="1">
                <a:defRPr/>
              </a:pPr>
              <a:r>
                <a:rPr lang="en-US" sz="1200" b="1" dirty="0">
                  <a:latin typeface="Calibri" panose="020F0502020204030204" pitchFamily="34" charset="0"/>
                  <a:ea typeface="MS PGothic" panose="020B0600070205080204" pitchFamily="34" charset="-128"/>
                </a:rPr>
                <a:t>New (2016) study followed the entire matric cohort of 2008 into university and tracked them 2009-2014</a:t>
              </a:r>
            </a:p>
            <a:p>
              <a:pPr algn="just" eaLnBrk="1" hangingPunct="1">
                <a:defRPr/>
              </a:pPr>
              <a:endParaRPr lang="en-US" sz="900" b="1" dirty="0">
                <a:latin typeface="Calibri" panose="020F0502020204030204" pitchFamily="34" charset="0"/>
                <a:ea typeface="MS PGothic" panose="020B0600070205080204" pitchFamily="34" charset="-128"/>
              </a:endParaRPr>
            </a:p>
            <a:p>
              <a:pPr algn="just" eaLnBrk="1" hangingPunct="1">
                <a:defRPr/>
              </a:pPr>
              <a:r>
                <a:rPr lang="en-GB" sz="1050" dirty="0">
                  <a:latin typeface="Calibri" panose="020F0502020204030204" pitchFamily="34" charset="0"/>
                  <a:ea typeface="MS PGothic" panose="020B0600070205080204" pitchFamily="34" charset="-128"/>
                </a:rPr>
                <a:t>(Van </a:t>
              </a:r>
              <a:r>
                <a:rPr lang="en-GB" sz="1050" dirty="0" err="1">
                  <a:latin typeface="Calibri" panose="020F0502020204030204" pitchFamily="34" charset="0"/>
                  <a:ea typeface="MS PGothic" panose="020B0600070205080204" pitchFamily="34" charset="-128"/>
                </a:rPr>
                <a:t>Broekhuizen</a:t>
              </a:r>
              <a:r>
                <a:rPr lang="en-GB" sz="1050" dirty="0">
                  <a:latin typeface="Calibri" panose="020F0502020204030204" pitchFamily="34" charset="0"/>
                  <a:ea typeface="MS PGothic" panose="020B0600070205080204" pitchFamily="34" charset="-128"/>
                </a:rPr>
                <a:t> &amp; Van der Berg, 2016)</a:t>
              </a:r>
            </a:p>
          </p:txBody>
        </p:sp>
        <p:cxnSp>
          <p:nvCxnSpPr>
            <p:cNvPr id="6" name="Straight Connector 5"/>
            <p:cNvCxnSpPr/>
            <p:nvPr/>
          </p:nvCxnSpPr>
          <p:spPr>
            <a:xfrm>
              <a:off x="8372105" y="2329963"/>
              <a:ext cx="2596986" cy="0"/>
            </a:xfrm>
            <a:prstGeom prst="line">
              <a:avLst/>
            </a:prstGeom>
            <a:grpFill/>
            <a:ln w="762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269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73367" y="1970407"/>
            <a:ext cx="8378632"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1919835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463" y="1970407"/>
            <a:ext cx="8394440"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728695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81271" y="1970407"/>
            <a:ext cx="8362823"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93491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12" name="Rectangle 11"/>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
        <p:nvSpPr>
          <p:cNvPr id="5" name="Rounded Rectangle 4"/>
          <p:cNvSpPr/>
          <p:nvPr/>
        </p:nvSpPr>
        <p:spPr>
          <a:xfrm>
            <a:off x="1714500" y="3505200"/>
            <a:ext cx="889000" cy="635000"/>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53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99CC308E-A698-824D-BEAE-4C26916553E9}" type="slidenum">
              <a:rPr lang="en-US" altLang="en-US" sz="700">
                <a:solidFill>
                  <a:srgbClr val="7F7F7F"/>
                </a:solidFill>
                <a:latin typeface="Roboto Light" charset="0"/>
              </a:rPr>
              <a:pPr>
                <a:spcBef>
                  <a:spcPct val="0"/>
                </a:spcBef>
                <a:buFontTx/>
                <a:buNone/>
              </a:pPr>
              <a:t>14</a:t>
            </a:fld>
            <a:endParaRPr lang="en-US" altLang="en-US" sz="700">
              <a:solidFill>
                <a:srgbClr val="7F7F7F"/>
              </a:solidFill>
              <a:latin typeface="Roboto Light" charset="0"/>
            </a:endParaRPr>
          </a:p>
        </p:txBody>
      </p:sp>
      <p:sp>
        <p:nvSpPr>
          <p:cNvPr id="4" name="Text Placeholder 3"/>
          <p:cNvSpPr>
            <a:spLocks noGrp="1"/>
          </p:cNvSpPr>
          <p:nvPr>
            <p:ph type="body" sz="quarter" idx="14"/>
          </p:nvPr>
        </p:nvSpPr>
        <p:spPr>
          <a:xfrm>
            <a:off x="477838" y="625475"/>
            <a:ext cx="8178800" cy="304800"/>
          </a:xfrm>
        </p:spPr>
        <p:txBody>
          <a:bodyPr/>
          <a:lstStyle/>
          <a:p>
            <a:pPr>
              <a:buFont typeface="Arial" panose="020B0604020202020204" pitchFamily="34" charset="0"/>
              <a:buNone/>
              <a:defRPr/>
            </a:pPr>
            <a:r>
              <a:rPr lang="en-US" b="1" dirty="0">
                <a:cs typeface="ＭＳ Ｐゴシック" charset="0"/>
              </a:rPr>
              <a:t>Higher Education in SA: Inequality: Who accesses university?</a:t>
            </a:r>
          </a:p>
          <a:p>
            <a:pPr>
              <a:buFont typeface="Arial" panose="020B0604020202020204" pitchFamily="34" charset="0"/>
              <a:buNone/>
              <a:defRPr/>
            </a:pPr>
            <a:endParaRPr lang="en-US" dirty="0">
              <a:cs typeface="ＭＳ Ｐゴシック" charset="0"/>
            </a:endParaRPr>
          </a:p>
        </p:txBody>
      </p:sp>
      <p:sp>
        <p:nvSpPr>
          <p:cNvPr id="5" name="Text Placeholder 4"/>
          <p:cNvSpPr>
            <a:spLocks noGrp="1"/>
          </p:cNvSpPr>
          <p:nvPr>
            <p:ph type="body" sz="quarter" idx="15"/>
          </p:nvPr>
        </p:nvSpPr>
        <p:spPr>
          <a:xfrm>
            <a:off x="487363" y="415925"/>
            <a:ext cx="8178800" cy="155575"/>
          </a:xfrm>
        </p:spPr>
        <p:txBody>
          <a:bodyPr/>
          <a:lstStyle/>
          <a:p>
            <a:pPr>
              <a:buFont typeface="Arial" panose="020B0604020202020204" pitchFamily="34" charset="0"/>
              <a:buNone/>
              <a:defRPr/>
            </a:pPr>
            <a:r>
              <a:rPr lang="en-US" dirty="0">
                <a:solidFill>
                  <a:schemeClr val="bg1">
                    <a:lumMod val="65000"/>
                  </a:schemeClr>
                </a:solidFill>
                <a:cs typeface="ＭＳ Ｐゴシック" charset="0"/>
              </a:rPr>
              <a:t>New Solutions for a New Future</a:t>
            </a:r>
          </a:p>
          <a:p>
            <a:pPr>
              <a:buFont typeface="Arial" panose="020B0604020202020204" pitchFamily="34" charset="0"/>
              <a:buNone/>
              <a:defRPr/>
            </a:pPr>
            <a:endParaRPr lang="en-US" dirty="0">
              <a:cs typeface="ＭＳ Ｐゴシック" charset="0"/>
            </a:endParaRPr>
          </a:p>
        </p:txBody>
      </p:sp>
      <p:pic>
        <p:nvPicPr>
          <p:cNvPr id="4710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9" y="1971674"/>
            <a:ext cx="8258098"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Box 8"/>
          <p:cNvSpPr txBox="1">
            <a:spLocks noChangeArrowheads="1"/>
          </p:cNvSpPr>
          <p:nvPr/>
        </p:nvSpPr>
        <p:spPr bwMode="auto">
          <a:xfrm>
            <a:off x="795507" y="6463787"/>
            <a:ext cx="7969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200" b="1" dirty="0"/>
              <a:t>Source</a:t>
            </a:r>
            <a:r>
              <a:rPr lang="en-US" altLang="en-US" sz="1200" dirty="0"/>
              <a:t>: Van </a:t>
            </a:r>
            <a:r>
              <a:rPr lang="en-US" altLang="en-US" sz="1200" dirty="0" err="1"/>
              <a:t>Broekhuizen</a:t>
            </a:r>
            <a:r>
              <a:rPr lang="en-US" altLang="en-US" sz="1200" dirty="0"/>
              <a:t> &amp; Van der Berg, 2016 (Higher Education Access and Outcomes for the 2008 National Matric Cohort)</a:t>
            </a:r>
          </a:p>
        </p:txBody>
      </p:sp>
      <p:pic>
        <p:nvPicPr>
          <p:cNvPr id="471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923925"/>
            <a:ext cx="12287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800975" y="3427413"/>
            <a:ext cx="1239838" cy="508000"/>
          </a:xfrm>
          <a:prstGeom prst="rect">
            <a:avLst/>
          </a:prstGeom>
          <a:solidFill>
            <a:schemeClr val="bg1">
              <a:lumMod val="95000"/>
            </a:schemeClr>
          </a:solidFill>
        </p:spPr>
        <p:txBody>
          <a:bodyPr>
            <a:spAutoFit/>
          </a:bodyPr>
          <a:lstStyle/>
          <a:p>
            <a:pPr eaLnBrk="1" hangingPunct="1">
              <a:defRPr/>
            </a:pPr>
            <a:r>
              <a:rPr lang="en-US" sz="900" b="1" dirty="0">
                <a:latin typeface="Calibri" panose="020F0502020204030204" pitchFamily="34" charset="0"/>
                <a:ea typeface="MS PGothic" panose="020B0600070205080204" pitchFamily="34" charset="-128"/>
              </a:rPr>
              <a:t>Note: This is for a full cohort not just </a:t>
            </a:r>
            <a:r>
              <a:rPr lang="en-US" sz="900" b="1" dirty="0" err="1">
                <a:latin typeface="Calibri" panose="020F0502020204030204" pitchFamily="34" charset="0"/>
                <a:ea typeface="MS PGothic" panose="020B0600070205080204" pitchFamily="34" charset="-128"/>
              </a:rPr>
              <a:t>matrics</a:t>
            </a:r>
            <a:endParaRPr lang="en-US" sz="900" dirty="0">
              <a:latin typeface="Calibri" panose="020F0502020204030204" pitchFamily="34" charset="0"/>
              <a:ea typeface="MS PGothic" panose="020B0600070205080204" pitchFamily="34" charset="-128"/>
            </a:endParaRPr>
          </a:p>
        </p:txBody>
      </p:sp>
      <p:pic>
        <p:nvPicPr>
          <p:cNvPr id="10" name="Picture 2" descr="Image result for feesmustfall"/>
          <p:cNvPicPr>
            <a:picLocks noChangeAspect="1" noChangeArrowheads="1"/>
          </p:cNvPicPr>
          <p:nvPr/>
        </p:nvPicPr>
        <p:blipFill>
          <a:blip r:embed="rId4">
            <a:extLst>
              <a:ext uri="{28A0092B-C50C-407E-A947-70E740481C1C}">
                <a14:useLocalDpi xmlns:a14="http://schemas.microsoft.com/office/drawing/2010/main" val="0"/>
              </a:ext>
            </a:extLst>
          </a:blip>
          <a:srcRect l="-2" r="1431"/>
          <a:stretch>
            <a:fillRect/>
          </a:stretch>
        </p:blipFill>
        <p:spPr bwMode="auto">
          <a:xfrm>
            <a:off x="-26987" y="11907"/>
            <a:ext cx="3087687" cy="208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rot="20723907">
            <a:off x="110479" y="890914"/>
            <a:ext cx="879898" cy="523220"/>
          </a:xfrm>
          <a:prstGeom prst="rect">
            <a:avLst/>
          </a:prstGeom>
          <a:solidFill>
            <a:schemeClr val="bg1"/>
          </a:solidFill>
        </p:spPr>
        <p:txBody>
          <a:bodyPr wrap="square" rtlCol="0">
            <a:spAutoFit/>
          </a:bodyPr>
          <a:lstStyle/>
          <a:p>
            <a:r>
              <a:rPr lang="en-US" sz="1400" smtClean="0">
                <a:solidFill>
                  <a:srgbClr val="575757"/>
                </a:solidFill>
              </a:rPr>
              <a:t>QUALITY </a:t>
            </a:r>
          </a:p>
          <a:p>
            <a:r>
              <a:rPr lang="en-US" sz="1400" dirty="0" smtClean="0">
                <a:solidFill>
                  <a:srgbClr val="575757"/>
                </a:solidFill>
              </a:rPr>
              <a:t>BASIC</a:t>
            </a:r>
            <a:endParaRPr lang="en-US" sz="1400" dirty="0">
              <a:solidFill>
                <a:srgbClr val="575757"/>
              </a:solidFill>
            </a:endParaRPr>
          </a:p>
        </p:txBody>
      </p:sp>
      <p:sp>
        <p:nvSpPr>
          <p:cNvPr id="7" name="Oval 6"/>
          <p:cNvSpPr/>
          <p:nvPr/>
        </p:nvSpPr>
        <p:spPr>
          <a:xfrm rot="20789552">
            <a:off x="1328230" y="2801416"/>
            <a:ext cx="6273800" cy="2256173"/>
          </a:xfrm>
          <a:prstGeom prst="ellipse">
            <a:avLst/>
          </a:prstGeom>
          <a:solidFill>
            <a:schemeClr val="bg1">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Low quality schooling / home background / society</a:t>
            </a:r>
            <a:endParaRPr lang="en-US" dirty="0"/>
          </a:p>
        </p:txBody>
      </p:sp>
    </p:spTree>
    <p:extLst>
      <p:ext uri="{BB962C8B-B14F-4D97-AF65-F5344CB8AC3E}">
        <p14:creationId xmlns:p14="http://schemas.microsoft.com/office/powerpoint/2010/main" val="13124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grpSp>
        <p:nvGrpSpPr>
          <p:cNvPr id="11" name="Group 10"/>
          <p:cNvGrpSpPr/>
          <p:nvPr/>
        </p:nvGrpSpPr>
        <p:grpSpPr>
          <a:xfrm>
            <a:off x="3524064" y="1445409"/>
            <a:ext cx="5386090" cy="3252933"/>
            <a:chOff x="3524064" y="1445409"/>
            <a:chExt cx="5386090" cy="3252933"/>
          </a:xfrm>
        </p:grpSpPr>
        <p:sp>
          <p:nvSpPr>
            <p:cNvPr id="2" name="TextBox 1"/>
            <p:cNvSpPr txBox="1"/>
            <p:nvPr/>
          </p:nvSpPr>
          <p:spPr>
            <a:xfrm rot="17032966">
              <a:off x="4914620" y="702809"/>
              <a:ext cx="2604977" cy="5386090"/>
            </a:xfrm>
            <a:prstGeom prst="rect">
              <a:avLst/>
            </a:prstGeom>
            <a:noFill/>
          </p:spPr>
          <p:txBody>
            <a:bodyPr wrap="square" rtlCol="0">
              <a:spAutoFit/>
            </a:bodyPr>
            <a:lstStyle/>
            <a:p>
              <a:r>
                <a:rPr lang="en-US" sz="34400" dirty="0" smtClean="0">
                  <a:latin typeface="Helvetica" charset="0"/>
                  <a:ea typeface="Helvetica" charset="0"/>
                  <a:cs typeface="Helvetica" charset="0"/>
                </a:rPr>
                <a:t>}</a:t>
              </a:r>
              <a:endParaRPr lang="en-US" sz="34400" dirty="0">
                <a:latin typeface="Helvetica" charset="0"/>
                <a:ea typeface="Helvetica" charset="0"/>
                <a:cs typeface="Helvetica" charset="0"/>
              </a:endParaRPr>
            </a:p>
          </p:txBody>
        </p:sp>
        <p:sp>
          <p:nvSpPr>
            <p:cNvPr id="3" name="TextBox 2"/>
            <p:cNvSpPr txBox="1"/>
            <p:nvPr/>
          </p:nvSpPr>
          <p:spPr>
            <a:xfrm rot="766700">
              <a:off x="6432697" y="1445409"/>
              <a:ext cx="1005403" cy="1862048"/>
            </a:xfrm>
            <a:prstGeom prst="rect">
              <a:avLst/>
            </a:prstGeom>
            <a:noFill/>
          </p:spPr>
          <p:txBody>
            <a:bodyPr wrap="none" rtlCol="0">
              <a:spAutoFit/>
            </a:bodyPr>
            <a:lstStyle/>
            <a:p>
              <a:r>
                <a:rPr lang="en-US" sz="11500" dirty="0" smtClean="0">
                  <a:latin typeface="Helvetica" charset="0"/>
                  <a:ea typeface="Helvetica" charset="0"/>
                  <a:cs typeface="Helvetica" charset="0"/>
                </a:rPr>
                <a:t>?</a:t>
              </a:r>
              <a:endParaRPr lang="en-US" dirty="0">
                <a:latin typeface="Helvetica" charset="0"/>
                <a:ea typeface="Helvetica" charset="0"/>
                <a:cs typeface="Helvetica" charset="0"/>
              </a:endParaRPr>
            </a:p>
          </p:txBody>
        </p:sp>
      </p:grpSp>
      <p:sp>
        <p:nvSpPr>
          <p:cNvPr id="12" name="Rectangle 11"/>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55487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FF7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Helvetica" charset="0"/>
                <a:ea typeface="Helvetica" charset="0"/>
                <a:cs typeface="Helvetica" charset="0"/>
              </a:rPr>
              <a:t>What does “low quality schooling” </a:t>
            </a:r>
            <a:r>
              <a:rPr lang="en-US" sz="2800" u="sng" dirty="0" smtClean="0">
                <a:ln w="0"/>
                <a:solidFill>
                  <a:schemeClr val="tx1"/>
                </a:solidFill>
                <a:effectLst>
                  <a:outerShdw blurRad="38100" dist="19050" dir="2700000" algn="tl" rotWithShape="0">
                    <a:schemeClr val="dk1">
                      <a:alpha val="40000"/>
                    </a:schemeClr>
                  </a:outerShdw>
                </a:effectLst>
                <a:latin typeface="Helvetica" charset="0"/>
                <a:ea typeface="Helvetica" charset="0"/>
                <a:cs typeface="Helvetica" charset="0"/>
              </a:rPr>
              <a:t>actually</a:t>
            </a:r>
            <a:r>
              <a:rPr lang="en-US" sz="2800" dirty="0" smtClean="0">
                <a:ln w="0"/>
                <a:solidFill>
                  <a:schemeClr val="tx1"/>
                </a:solidFill>
                <a:effectLst>
                  <a:outerShdw blurRad="38100" dist="19050" dir="2700000" algn="tl" rotWithShape="0">
                    <a:schemeClr val="dk1">
                      <a:alpha val="40000"/>
                    </a:schemeClr>
                  </a:outerShdw>
                </a:effectLst>
                <a:latin typeface="Helvetica" charset="0"/>
                <a:ea typeface="Helvetica" charset="0"/>
                <a:cs typeface="Helvetica" charset="0"/>
              </a:rPr>
              <a:t> </a:t>
            </a:r>
            <a:r>
              <a:rPr lang="en-US" sz="2800" b="1" dirty="0" smtClean="0">
                <a:latin typeface="Helvetica" charset="0"/>
                <a:ea typeface="Helvetica" charset="0"/>
                <a:cs typeface="Helvetica" charset="0"/>
              </a:rPr>
              <a:t>look like?</a:t>
            </a:r>
            <a:endParaRPr lang="en-US" sz="2800" b="1" dirty="0">
              <a:latin typeface="Helvetica" charset="0"/>
              <a:ea typeface="Helvetica" charset="0"/>
              <a:cs typeface="Helvetica" charset="0"/>
            </a:endParaRPr>
          </a:p>
        </p:txBody>
      </p:sp>
    </p:spTree>
    <p:extLst>
      <p:ext uri="{BB962C8B-B14F-4D97-AF65-F5344CB8AC3E}">
        <p14:creationId xmlns:p14="http://schemas.microsoft.com/office/powerpoint/2010/main" val="1559516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Assessments of learning outcomes</a:t>
            </a:r>
            <a:endParaRPr lang="en-US" sz="3600" dirty="0"/>
          </a:p>
        </p:txBody>
      </p:sp>
      <p:sp>
        <p:nvSpPr>
          <p:cNvPr id="4" name="Slide Number Placeholder 3"/>
          <p:cNvSpPr>
            <a:spLocks noGrp="1"/>
          </p:cNvSpPr>
          <p:nvPr>
            <p:ph type="sldNum" sz="quarter" idx="12"/>
          </p:nvPr>
        </p:nvSpPr>
        <p:spPr/>
        <p:txBody>
          <a:bodyPr/>
          <a:lstStyle/>
          <a:p>
            <a:fld id="{32BC720B-8024-ED4E-9E10-37C20D8D564E}" type="slidenum">
              <a:rPr lang="en-US" smtClean="0"/>
              <a:t>17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68" y="1450572"/>
            <a:ext cx="9044064" cy="5270904"/>
          </a:xfrm>
          <a:prstGeom prst="rect">
            <a:avLst/>
          </a:prstGeom>
        </p:spPr>
      </p:pic>
    </p:spTree>
    <p:extLst>
      <p:ext uri="{BB962C8B-B14F-4D97-AF65-F5344CB8AC3E}">
        <p14:creationId xmlns:p14="http://schemas.microsoft.com/office/powerpoint/2010/main" val="8054863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education datasets in SA</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18</a:t>
            </a:fld>
            <a:endParaRPr lang="en-US"/>
          </a:p>
        </p:txBody>
      </p:sp>
      <p:sp>
        <p:nvSpPr>
          <p:cNvPr id="5" name="Content Placeholder 2"/>
          <p:cNvSpPr>
            <a:spLocks noGrp="1"/>
          </p:cNvSpPr>
          <p:nvPr>
            <p:ph idx="1"/>
          </p:nvPr>
        </p:nvSpPr>
        <p:spPr>
          <a:xfrm>
            <a:off x="148855" y="1779373"/>
            <a:ext cx="8507413" cy="4065588"/>
          </a:xfrm>
        </p:spPr>
        <p:txBody>
          <a:bodyPr>
            <a:noAutofit/>
          </a:bodyPr>
          <a:lstStyle/>
          <a:p>
            <a:pPr>
              <a:defRPr/>
            </a:pPr>
            <a:endParaRPr lang="en-US" sz="2400" dirty="0">
              <a:cs typeface="+mn-cs"/>
            </a:endParaRPr>
          </a:p>
          <a:p>
            <a:pPr>
              <a:defRPr/>
            </a:pPr>
            <a:r>
              <a:rPr lang="en-US" sz="1400" b="1" dirty="0" smtClean="0">
                <a:cs typeface="+mn-cs"/>
              </a:rPr>
              <a:t>PIRLS</a:t>
            </a:r>
            <a:r>
              <a:rPr lang="en-US" sz="1400" dirty="0" smtClean="0">
                <a:cs typeface="+mn-cs"/>
              </a:rPr>
              <a:t> Gr4/5		</a:t>
            </a:r>
            <a:r>
              <a:rPr lang="en-US" sz="1400" b="1" dirty="0" smtClean="0">
                <a:solidFill>
                  <a:srgbClr val="00B050"/>
                </a:solidFill>
                <a:cs typeface="+mn-cs"/>
              </a:rPr>
              <a:t>	2006 (4&amp;5)		2011 (5)		2016 (5)</a:t>
            </a:r>
          </a:p>
          <a:p>
            <a:pPr>
              <a:defRPr/>
            </a:pPr>
            <a:r>
              <a:rPr lang="en-US" sz="1400" b="1" dirty="0" smtClean="0">
                <a:cs typeface="+mn-cs"/>
              </a:rPr>
              <a:t>PIRLS-L </a:t>
            </a:r>
            <a:r>
              <a:rPr lang="en-US" sz="1400" dirty="0" smtClean="0">
                <a:cs typeface="+mn-cs"/>
              </a:rPr>
              <a:t>Gr4					</a:t>
            </a:r>
            <a:r>
              <a:rPr lang="en-US" sz="1400" b="1" dirty="0" smtClean="0">
                <a:solidFill>
                  <a:srgbClr val="00B050"/>
                </a:solidFill>
                <a:cs typeface="+mn-cs"/>
              </a:rPr>
              <a:t>2011		2016</a:t>
            </a:r>
          </a:p>
          <a:p>
            <a:pPr>
              <a:defRPr/>
            </a:pPr>
            <a:r>
              <a:rPr lang="en-US" sz="1400" b="1" dirty="0" smtClean="0">
                <a:cs typeface="+mn-cs"/>
              </a:rPr>
              <a:t>TIMSS</a:t>
            </a:r>
            <a:r>
              <a:rPr lang="en-US" sz="1400" dirty="0" smtClean="0">
                <a:cs typeface="+mn-cs"/>
              </a:rPr>
              <a:t> Gr 8/9</a:t>
            </a:r>
            <a:r>
              <a:rPr lang="en-US" sz="1400" dirty="0">
                <a:cs typeface="+mn-cs"/>
              </a:rPr>
              <a:t> </a:t>
            </a:r>
            <a:r>
              <a:rPr lang="en-US" sz="1400" dirty="0" smtClean="0">
                <a:cs typeface="+mn-cs"/>
              </a:rPr>
              <a:t> </a:t>
            </a:r>
            <a:r>
              <a:rPr lang="en-US" sz="1400" b="1" dirty="0" smtClean="0">
                <a:solidFill>
                  <a:srgbClr val="00B050"/>
                </a:solidFill>
                <a:cs typeface="+mn-cs"/>
              </a:rPr>
              <a:t>1995	1999	2002			2011 	              2015</a:t>
            </a:r>
          </a:p>
          <a:p>
            <a:pPr>
              <a:defRPr/>
            </a:pPr>
            <a:r>
              <a:rPr lang="en-US" sz="1400" b="1" dirty="0" smtClean="0">
                <a:cs typeface="+mn-cs"/>
              </a:rPr>
              <a:t>TIMSS-N</a:t>
            </a:r>
            <a:r>
              <a:rPr lang="en-US" sz="1400" dirty="0" smtClean="0">
                <a:cs typeface="+mn-cs"/>
              </a:rPr>
              <a:t> Gr5						</a:t>
            </a:r>
            <a:r>
              <a:rPr lang="en-US" sz="1400" b="1" dirty="0" smtClean="0">
                <a:solidFill>
                  <a:srgbClr val="00B050"/>
                </a:solidFill>
                <a:cs typeface="+mn-cs"/>
              </a:rPr>
              <a:t>              2015</a:t>
            </a:r>
          </a:p>
          <a:p>
            <a:pPr>
              <a:defRPr/>
            </a:pPr>
            <a:r>
              <a:rPr lang="en-US" sz="1400" b="1" dirty="0" smtClean="0">
                <a:cs typeface="+mn-cs"/>
              </a:rPr>
              <a:t>SACMEQ</a:t>
            </a:r>
            <a:r>
              <a:rPr lang="en-US" sz="1400" dirty="0">
                <a:cs typeface="+mn-cs"/>
              </a:rPr>
              <a:t> </a:t>
            </a:r>
            <a:r>
              <a:rPr lang="en-US" sz="1400" dirty="0" smtClean="0">
                <a:cs typeface="+mn-cs"/>
              </a:rPr>
              <a:t>Gr6	        </a:t>
            </a:r>
            <a:r>
              <a:rPr lang="en-US" sz="1400" b="1" dirty="0" smtClean="0">
                <a:solidFill>
                  <a:srgbClr val="00B050"/>
                </a:solidFill>
                <a:cs typeface="+mn-cs"/>
              </a:rPr>
              <a:t>2000		2007</a:t>
            </a:r>
            <a:r>
              <a:rPr lang="en-US" sz="1400" dirty="0" smtClean="0">
                <a:cs typeface="+mn-cs"/>
              </a:rPr>
              <a:t>			2013</a:t>
            </a:r>
          </a:p>
          <a:p>
            <a:pPr>
              <a:defRPr/>
            </a:pPr>
            <a:r>
              <a:rPr lang="en-US" sz="1400" b="1" dirty="0" smtClean="0">
                <a:cs typeface="+mn-cs"/>
              </a:rPr>
              <a:t>V-ANA </a:t>
            </a:r>
            <a:r>
              <a:rPr lang="en-US" sz="1400" dirty="0" smtClean="0">
                <a:cs typeface="+mn-cs"/>
              </a:rPr>
              <a:t>(Gr3/6/9)					2011</a:t>
            </a:r>
          </a:p>
          <a:p>
            <a:pPr>
              <a:defRPr/>
            </a:pPr>
            <a:r>
              <a:rPr lang="en-US" sz="1400" b="1" dirty="0" smtClean="0">
                <a:cs typeface="+mn-cs"/>
              </a:rPr>
              <a:t>ANA</a:t>
            </a:r>
            <a:r>
              <a:rPr lang="en-US" sz="1400" dirty="0" smtClean="0">
                <a:cs typeface="+mn-cs"/>
              </a:rPr>
              <a:t>						2011    2012/13/142</a:t>
            </a:r>
          </a:p>
          <a:p>
            <a:pPr>
              <a:defRPr/>
            </a:pPr>
            <a:r>
              <a:rPr lang="en-US" sz="1400" b="1" dirty="0" smtClean="0">
                <a:cs typeface="+mn-cs"/>
              </a:rPr>
              <a:t>NSES </a:t>
            </a:r>
            <a:r>
              <a:rPr lang="en-US" sz="1400" dirty="0" smtClean="0">
                <a:cs typeface="+mn-cs"/>
              </a:rPr>
              <a:t>(Gr 3/4/5)			</a:t>
            </a:r>
            <a:r>
              <a:rPr lang="en-US" sz="1400" b="1" dirty="0" smtClean="0">
                <a:solidFill>
                  <a:srgbClr val="00B050"/>
                </a:solidFill>
                <a:cs typeface="+mn-cs"/>
              </a:rPr>
              <a:t>2007  2008  2009</a:t>
            </a:r>
          </a:p>
          <a:p>
            <a:pPr>
              <a:defRPr/>
            </a:pPr>
            <a:r>
              <a:rPr lang="en-US" sz="1400" b="1" dirty="0" smtClean="0">
                <a:cs typeface="+mn-cs"/>
              </a:rPr>
              <a:t>WC SE Gr 3/6		</a:t>
            </a:r>
            <a:r>
              <a:rPr lang="en-US" sz="1400" b="1" dirty="0" smtClean="0">
                <a:solidFill>
                  <a:schemeClr val="accent6">
                    <a:lumMod val="60000"/>
                    <a:lumOff val="40000"/>
                  </a:schemeClr>
                </a:solidFill>
                <a:cs typeface="+mn-cs"/>
              </a:rPr>
              <a:t>2002/3/4/5/6  2007 2008   2009</a:t>
            </a:r>
          </a:p>
          <a:p>
            <a:pPr>
              <a:defRPr/>
            </a:pPr>
            <a:r>
              <a:rPr lang="en-US" sz="1200" b="1" dirty="0" smtClean="0">
                <a:cs typeface="+mn-cs"/>
              </a:rPr>
              <a:t>WC SE Gr 3/6/9				            </a:t>
            </a:r>
            <a:r>
              <a:rPr lang="en-US" sz="1200" b="1" dirty="0" smtClean="0">
                <a:solidFill>
                  <a:schemeClr val="accent6">
                    <a:lumMod val="60000"/>
                    <a:lumOff val="40000"/>
                  </a:schemeClr>
                </a:solidFill>
                <a:cs typeface="+mn-cs"/>
              </a:rPr>
              <a:t>2010 2011 2012 2013 2014 2015 2016 2017</a:t>
            </a:r>
          </a:p>
          <a:p>
            <a:pPr>
              <a:defRPr/>
            </a:pPr>
            <a:r>
              <a:rPr lang="en-US" sz="1400" b="1" dirty="0" smtClean="0">
                <a:cs typeface="+mn-cs"/>
              </a:rPr>
              <a:t>TALIS</a:t>
            </a:r>
            <a:r>
              <a:rPr lang="en-US" sz="1400" b="1" dirty="0">
                <a:solidFill>
                  <a:schemeClr val="accent6">
                    <a:lumMod val="60000"/>
                    <a:lumOff val="40000"/>
                  </a:schemeClr>
                </a:solidFill>
              </a:rPr>
              <a:t> </a:t>
            </a:r>
            <a:r>
              <a:rPr lang="en-US" sz="1400" b="1" dirty="0" smtClean="0">
                <a:solidFill>
                  <a:schemeClr val="accent6">
                    <a:lumMod val="60000"/>
                    <a:lumOff val="40000"/>
                  </a:schemeClr>
                </a:solidFill>
              </a:rPr>
              <a:t>								            2018</a:t>
            </a:r>
            <a:endParaRPr lang="en-US" sz="1400" b="1" dirty="0" smtClean="0">
              <a:cs typeface="+mn-cs"/>
            </a:endParaRPr>
          </a:p>
          <a:p>
            <a:pPr>
              <a:defRPr/>
            </a:pPr>
            <a:r>
              <a:rPr lang="en-US" sz="1400" b="1" dirty="0" smtClean="0">
                <a:cs typeface="+mn-cs"/>
              </a:rPr>
              <a:t>EMIS</a:t>
            </a:r>
            <a:r>
              <a:rPr lang="en-US" sz="1400" dirty="0" smtClean="0">
                <a:cs typeface="+mn-cs"/>
              </a:rPr>
              <a:t> </a:t>
            </a:r>
            <a:r>
              <a:rPr lang="en-US" sz="1400" dirty="0" smtClean="0">
                <a:cs typeface="+mn-cs"/>
              </a:rPr>
              <a:t>(various)</a:t>
            </a:r>
          </a:p>
          <a:p>
            <a:pPr>
              <a:defRPr/>
            </a:pPr>
            <a:r>
              <a:rPr lang="en-US" sz="1400" b="1" dirty="0" smtClean="0">
                <a:cs typeface="+mn-cs"/>
              </a:rPr>
              <a:t>Matric</a:t>
            </a:r>
            <a:r>
              <a:rPr lang="en-US" sz="1400" dirty="0" smtClean="0">
                <a:cs typeface="+mn-cs"/>
              </a:rPr>
              <a:t> (annual)</a:t>
            </a:r>
          </a:p>
          <a:p>
            <a:pPr>
              <a:defRPr/>
            </a:pPr>
            <a:r>
              <a:rPr lang="en-US" sz="1400" b="1" dirty="0" smtClean="0">
                <a:cs typeface="+mn-cs"/>
              </a:rPr>
              <a:t>Household surveys </a:t>
            </a:r>
            <a:r>
              <a:rPr lang="en-US" sz="1400" dirty="0" smtClean="0">
                <a:cs typeface="+mn-cs"/>
              </a:rPr>
              <a:t>(various)</a:t>
            </a:r>
            <a:endParaRPr lang="en-US" sz="1400" dirty="0">
              <a:cs typeface="+mn-cs"/>
            </a:endParaRPr>
          </a:p>
        </p:txBody>
      </p:sp>
    </p:spTree>
    <p:extLst>
      <p:ext uri="{BB962C8B-B14F-4D97-AF65-F5344CB8AC3E}">
        <p14:creationId xmlns:p14="http://schemas.microsoft.com/office/powerpoint/2010/main" val="728460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p:cNvSpPr>
          <p:nvPr>
            <p:ph type="sldNum" sz="quarter" idx="2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36D504DA-5907-8E4F-888D-2D889980CF97}" type="slidenum">
              <a:rPr lang="en-AU" altLang="x-none" sz="700">
                <a:solidFill>
                  <a:srgbClr val="7F7F7F"/>
                </a:solidFill>
                <a:latin typeface="Roboto Light" charset="0"/>
              </a:rPr>
              <a:pPr>
                <a:spcBef>
                  <a:spcPct val="0"/>
                </a:spcBef>
                <a:buFontTx/>
                <a:buNone/>
              </a:pPr>
              <a:t>19</a:t>
            </a:fld>
            <a:endParaRPr lang="en-AU" altLang="x-none" sz="700">
              <a:solidFill>
                <a:srgbClr val="7F7F7F"/>
              </a:solidFill>
              <a:latin typeface="Roboto Light" charset="0"/>
            </a:endParaRPr>
          </a:p>
        </p:txBody>
      </p:sp>
      <p:sp>
        <p:nvSpPr>
          <p:cNvPr id="23554" name="TextBox 8"/>
          <p:cNvSpPr txBox="1">
            <a:spLocks noChangeArrowheads="1"/>
          </p:cNvSpPr>
          <p:nvPr/>
        </p:nvSpPr>
        <p:spPr bwMode="auto">
          <a:xfrm>
            <a:off x="411163" y="1301750"/>
            <a:ext cx="3679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x-none" sz="1500"/>
              <a:t>TIMSS </a:t>
            </a:r>
            <a:r>
              <a:rPr lang="en-US" altLang="x-none" sz="1800" b="1"/>
              <a:t>Gr5</a:t>
            </a:r>
            <a:r>
              <a:rPr lang="en-US" altLang="x-none" sz="1500"/>
              <a:t>: Example questions from the test</a:t>
            </a:r>
          </a:p>
        </p:txBody>
      </p:sp>
      <p:sp>
        <p:nvSpPr>
          <p:cNvPr id="10" name="TextBox 9"/>
          <p:cNvSpPr txBox="1"/>
          <p:nvPr/>
        </p:nvSpPr>
        <p:spPr>
          <a:xfrm>
            <a:off x="411163" y="1112838"/>
            <a:ext cx="1441450" cy="207962"/>
          </a:xfrm>
          <a:prstGeom prst="rect">
            <a:avLst/>
          </a:prstGeom>
          <a:noFill/>
        </p:spPr>
        <p:txBody>
          <a:bodyPr wrap="none">
            <a:spAutoFit/>
          </a:bodyPr>
          <a:lstStyle/>
          <a:p>
            <a:pPr eaLnBrk="1" hangingPunct="1">
              <a:defRPr/>
            </a:pPr>
            <a:r>
              <a:rPr lang="en-US" sz="750" dirty="0">
                <a:solidFill>
                  <a:schemeClr val="bg1">
                    <a:lumMod val="65000"/>
                  </a:schemeClr>
                </a:solidFill>
                <a:latin typeface="Calibri" panose="020F0502020204030204" pitchFamily="34" charset="0"/>
                <a:ea typeface="MS PGothic" panose="020B0600070205080204" pitchFamily="34" charset="-128"/>
              </a:rPr>
              <a:t>New Solutions for a New Future</a:t>
            </a:r>
          </a:p>
        </p:txBody>
      </p:sp>
      <p:pic>
        <p:nvPicPr>
          <p:cNvPr id="23556"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5562600"/>
            <a:ext cx="1328738"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0863" y="2201863"/>
            <a:ext cx="4365625" cy="32496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Chart 13">
            <a:extLst/>
          </p:cNvPr>
          <p:cNvGraphicFramePr>
            <a:graphicFrameLocks/>
          </p:cNvGraphicFramePr>
          <p:nvPr/>
        </p:nvGraphicFramePr>
        <p:xfrm>
          <a:off x="401894" y="2058267"/>
          <a:ext cx="3429000" cy="3179254"/>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4563396" y="678210"/>
            <a:ext cx="3960557" cy="1077218"/>
          </a:xfrm>
          <a:prstGeom prst="rect">
            <a:avLst/>
          </a:prstGeom>
          <a:solidFill>
            <a:schemeClr val="bg1">
              <a:lumMod val="95000"/>
            </a:schemeClr>
          </a:solidFill>
        </p:spPr>
        <p:txBody>
          <a:bodyPr wrap="square">
            <a:spAutoFit/>
          </a:bodyPr>
          <a:lstStyle/>
          <a:p>
            <a:pPr algn="just" eaLnBrk="1" hangingPunct="1">
              <a:defRPr/>
            </a:pPr>
            <a:r>
              <a:rPr lang="en-US" sz="1600" b="1" dirty="0">
                <a:latin typeface="Calibri" panose="020F0502020204030204" pitchFamily="34" charset="0"/>
                <a:ea typeface="MS PGothic" panose="020B0600070205080204" pitchFamily="34" charset="-128"/>
              </a:rPr>
              <a:t>For this question:</a:t>
            </a:r>
          </a:p>
          <a:p>
            <a:pPr algn="just" eaLnBrk="1" hangingPunct="1">
              <a:defRPr/>
            </a:pPr>
            <a:endParaRPr lang="en-US" sz="1600" b="1" dirty="0">
              <a:latin typeface="Calibri" panose="020F0502020204030204" pitchFamily="34" charset="0"/>
              <a:ea typeface="MS PGothic" panose="020B0600070205080204" pitchFamily="34" charset="-128"/>
            </a:endParaRPr>
          </a:p>
          <a:p>
            <a:pPr algn="just" eaLnBrk="1" hangingPunct="1">
              <a:defRPr/>
            </a:pPr>
            <a:r>
              <a:rPr lang="en-US" sz="1600" b="1" dirty="0">
                <a:latin typeface="Calibri" panose="020F0502020204030204" pitchFamily="34" charset="0"/>
                <a:ea typeface="MS PGothic" panose="020B0600070205080204" pitchFamily="34" charset="-128"/>
              </a:rPr>
              <a:t>Richest 10% SA schools = 94%</a:t>
            </a:r>
          </a:p>
          <a:p>
            <a:pPr algn="just" eaLnBrk="1" hangingPunct="1">
              <a:defRPr/>
            </a:pPr>
            <a:r>
              <a:rPr lang="en-US" sz="1600" b="1" dirty="0">
                <a:latin typeface="Calibri" panose="020F0502020204030204" pitchFamily="34" charset="0"/>
                <a:ea typeface="MS PGothic" panose="020B0600070205080204" pitchFamily="34" charset="-128"/>
              </a:rPr>
              <a:t>Poorest 10% SA schools = 34%</a:t>
            </a:r>
          </a:p>
        </p:txBody>
      </p:sp>
      <p:sp>
        <p:nvSpPr>
          <p:cNvPr id="15" name="Rectangle 14"/>
          <p:cNvSpPr/>
          <p:nvPr/>
        </p:nvSpPr>
        <p:spPr>
          <a:xfrm>
            <a:off x="0" y="5421313"/>
            <a:ext cx="4360863" cy="646112"/>
          </a:xfrm>
          <a:prstGeom prst="rect">
            <a:avLst/>
          </a:prstGeom>
          <a:solidFill>
            <a:schemeClr val="bg1">
              <a:lumMod val="95000"/>
            </a:schemeClr>
          </a:solidFill>
        </p:spPr>
        <p:txBody>
          <a:bodyPr>
            <a:spAutoFit/>
          </a:bodyPr>
          <a:lstStyle/>
          <a:p>
            <a:pPr algn="just" eaLnBrk="1" hangingPunct="1">
              <a:defRPr/>
            </a:pPr>
            <a:r>
              <a:rPr lang="en-US" b="1" dirty="0">
                <a:latin typeface="Calibri" panose="020F0502020204030204" pitchFamily="34" charset="0"/>
                <a:ea typeface="MS PGothic" panose="020B0600070205080204" pitchFamily="34" charset="-128"/>
              </a:rPr>
              <a:t>2015 was the first time that SA participated in TIMSS Numeracy (Gr5)</a:t>
            </a:r>
          </a:p>
        </p:txBody>
      </p:sp>
      <p:sp>
        <p:nvSpPr>
          <p:cNvPr id="11" name="Rectangle 10"/>
          <p:cNvSpPr/>
          <p:nvPr/>
        </p:nvSpPr>
        <p:spPr>
          <a:xfrm>
            <a:off x="411163" y="304845"/>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Mathematics</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1862338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8-10 at 2.47.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0"/>
            <a:ext cx="7669400" cy="6858000"/>
          </a:xfrm>
          <a:prstGeom prst="rect">
            <a:avLst/>
          </a:prstGeom>
        </p:spPr>
      </p:pic>
      <p:sp>
        <p:nvSpPr>
          <p:cNvPr id="5" name="TextBox 4"/>
          <p:cNvSpPr txBox="1"/>
          <p:nvPr/>
        </p:nvSpPr>
        <p:spPr>
          <a:xfrm>
            <a:off x="6211687" y="5085184"/>
            <a:ext cx="2911549" cy="954107"/>
          </a:xfrm>
          <a:prstGeom prst="rect">
            <a:avLst/>
          </a:prstGeom>
          <a:noFill/>
        </p:spPr>
        <p:txBody>
          <a:bodyPr wrap="none" rtlCol="0">
            <a:spAutoFit/>
          </a:bodyPr>
          <a:lstStyle/>
          <a:p>
            <a:r>
              <a:rPr lang="en-US" sz="1400" dirty="0" smtClean="0"/>
              <a:t>Brown dots = former </a:t>
            </a:r>
            <a:r>
              <a:rPr lang="en-US" sz="1400" dirty="0" smtClean="0"/>
              <a:t>Black </a:t>
            </a:r>
            <a:r>
              <a:rPr lang="en-US" sz="1400" dirty="0" smtClean="0"/>
              <a:t>schools</a:t>
            </a:r>
          </a:p>
          <a:p>
            <a:r>
              <a:rPr lang="en-US" sz="1400" dirty="0" smtClean="0"/>
              <a:t>Blue dots = former </a:t>
            </a:r>
            <a:r>
              <a:rPr lang="en-US" sz="1400" dirty="0" smtClean="0"/>
              <a:t>White </a:t>
            </a:r>
            <a:r>
              <a:rPr lang="en-US" sz="1400" dirty="0" smtClean="0"/>
              <a:t>schools</a:t>
            </a:r>
          </a:p>
          <a:p>
            <a:r>
              <a:rPr lang="en-US" sz="1400" dirty="0" smtClean="0"/>
              <a:t>Purple dots = school included in NSES</a:t>
            </a:r>
          </a:p>
          <a:p>
            <a:r>
              <a:rPr lang="en-US" sz="1400" dirty="0" smtClean="0"/>
              <a:t>(courtesy of Marisa Coetzee)</a:t>
            </a:r>
            <a:endParaRPr lang="en-US" sz="1400" dirty="0"/>
          </a:p>
        </p:txBody>
      </p:sp>
      <p:sp>
        <p:nvSpPr>
          <p:cNvPr id="2" name="TextBox 1"/>
          <p:cNvSpPr txBox="1"/>
          <p:nvPr/>
        </p:nvSpPr>
        <p:spPr>
          <a:xfrm>
            <a:off x="179512" y="0"/>
            <a:ext cx="3051476" cy="646331"/>
          </a:xfrm>
          <a:prstGeom prst="rect">
            <a:avLst/>
          </a:prstGeom>
          <a:noFill/>
        </p:spPr>
        <p:txBody>
          <a:bodyPr wrap="none" rtlCol="0">
            <a:spAutoFit/>
          </a:bodyPr>
          <a:lstStyle/>
          <a:p>
            <a:r>
              <a:rPr lang="en-US" sz="3600" b="1" dirty="0" smtClean="0"/>
              <a:t>NSES 2007/8/9</a:t>
            </a:r>
            <a:endParaRPr lang="en-US" sz="3600" b="1" dirty="0"/>
          </a:p>
        </p:txBody>
      </p:sp>
    </p:spTree>
    <p:extLst>
      <p:ext uri="{BB962C8B-B14F-4D97-AF65-F5344CB8AC3E}">
        <p14:creationId xmlns:p14="http://schemas.microsoft.com/office/powerpoint/2010/main" val="9217506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76250"/>
            <a:ext cx="6850063" cy="1228725"/>
          </a:xfrm>
        </p:spPr>
        <p:txBody>
          <a:bodyPr>
            <a:normAutofit/>
          </a:bodyPr>
          <a:lstStyle/>
          <a:p>
            <a:pPr>
              <a:defRPr/>
            </a:pPr>
            <a:r>
              <a:rPr lang="en-ZA" sz="2400" dirty="0">
                <a:ea typeface="+mj-ea"/>
                <a:cs typeface="+mj-cs"/>
              </a:rPr>
              <a:t>NSES question 42</a:t>
            </a:r>
            <a:br>
              <a:rPr lang="en-ZA" sz="2400" dirty="0">
                <a:ea typeface="+mj-ea"/>
                <a:cs typeface="+mj-cs"/>
              </a:rPr>
            </a:br>
            <a:r>
              <a:rPr lang="en-ZA" sz="1600" i="1" dirty="0">
                <a:ea typeface="+mj-ea"/>
                <a:cs typeface="+mj-cs"/>
              </a:rPr>
              <a:t>NSES</a:t>
            </a:r>
            <a:r>
              <a:rPr lang="en-GB" sz="1600" i="1" dirty="0">
                <a:ea typeface="+mj-ea"/>
                <a:cs typeface="+mj-cs"/>
              </a:rPr>
              <a:t> followed about 15000 students (266 schools) and tested them in Grade 3 (2007), Grade 4 (2008) and Grade 5 (2009). </a:t>
            </a:r>
            <a:endParaRPr lang="en-ZA" sz="1600" i="1" dirty="0">
              <a:ea typeface="+mj-ea"/>
              <a:cs typeface="+mj-cs"/>
            </a:endParaRPr>
          </a:p>
        </p:txBody>
      </p:sp>
      <p:sp>
        <p:nvSpPr>
          <p:cNvPr id="3" name="Content Placeholder 2"/>
          <p:cNvSpPr>
            <a:spLocks noGrp="1"/>
          </p:cNvSpPr>
          <p:nvPr>
            <p:ph idx="1"/>
          </p:nvPr>
        </p:nvSpPr>
        <p:spPr>
          <a:xfrm>
            <a:off x="6588125" y="1949450"/>
            <a:ext cx="2181225" cy="1152525"/>
          </a:xfrm>
          <a:solidFill>
            <a:schemeClr val="bg1">
              <a:lumMod val="95000"/>
            </a:schemeClr>
          </a:solidFill>
        </p:spPr>
        <p:txBody>
          <a:bodyPr>
            <a:normAutofit lnSpcReduction="10000"/>
          </a:bodyPr>
          <a:lstStyle/>
          <a:p>
            <a:pPr marL="0" indent="0">
              <a:lnSpc>
                <a:spcPct val="80000"/>
              </a:lnSpc>
              <a:buFont typeface="Arial" charset="0"/>
              <a:buNone/>
              <a:defRPr/>
            </a:pPr>
            <a:r>
              <a:rPr lang="en-ZA" altLang="x-none" sz="1300" b="1">
                <a:ea typeface="MS PGothic" charset="-128"/>
              </a:rPr>
              <a:t>Grade 3 maths curriculum</a:t>
            </a:r>
            <a:r>
              <a:rPr lang="en-ZA" altLang="x-none" sz="1300">
                <a:ea typeface="MS PGothic" charset="-128"/>
              </a:rPr>
              <a:t>: </a:t>
            </a:r>
            <a:r>
              <a:rPr lang="en-ZA" altLang="en-US" sz="1300">
                <a:ea typeface="MS PGothic" charset="-128"/>
              </a:rPr>
              <a:t>“</a:t>
            </a:r>
            <a:r>
              <a:rPr lang="en-ZA" altLang="x-none" sz="1300">
                <a:ea typeface="MS PGothic" charset="-128"/>
              </a:rPr>
              <a:t>Can perform calculations using appropriate symbols to solve problems involving: division of at least 2-digit by 1-digit numbers</a:t>
            </a:r>
            <a:r>
              <a:rPr lang="en-ZA" altLang="en-US" sz="1300">
                <a:ea typeface="MS PGothic" charset="-128"/>
              </a:rPr>
              <a:t>”</a:t>
            </a:r>
            <a:endParaRPr lang="en-ZA" altLang="x-none" sz="1300">
              <a:ea typeface="MS PGothic" charset="-128"/>
            </a:endParaRPr>
          </a:p>
          <a:p>
            <a:pPr marL="0" indent="0">
              <a:lnSpc>
                <a:spcPct val="80000"/>
              </a:lnSpc>
              <a:buFont typeface="Arial" charset="0"/>
              <a:buNone/>
              <a:defRPr/>
            </a:pPr>
            <a:endParaRPr lang="en-ZA" altLang="x-none" sz="1300">
              <a:ea typeface="MS PGothic" charset="-128"/>
            </a:endParaRPr>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437E30FD-4097-E34F-B5F3-32EF27D73590}" type="slidenum">
              <a:rPr lang="en-ZA" altLang="x-none" sz="1200">
                <a:solidFill>
                  <a:srgbClr val="898989"/>
                </a:solidFill>
              </a:rPr>
              <a:pPr>
                <a:spcBef>
                  <a:spcPct val="0"/>
                </a:spcBef>
                <a:buFontTx/>
                <a:buNone/>
              </a:pPr>
              <a:t>21</a:t>
            </a:fld>
            <a:endParaRPr lang="en-ZA" altLang="x-none" sz="1200">
              <a:solidFill>
                <a:srgbClr val="898989"/>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557338"/>
            <a:ext cx="5746750" cy="164941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125" y="3500438"/>
            <a:ext cx="2181225" cy="2736850"/>
          </a:xfrm>
          <a:prstGeom prst="rect">
            <a:avLst/>
          </a:prstGeom>
          <a:solidFill>
            <a:schemeClr val="bg1">
              <a:lumMod val="95000"/>
            </a:schemeClr>
          </a:solidFill>
        </p:spPr>
        <p:txBody>
          <a:bodyPr>
            <a:normAutofit/>
          </a:bodyP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eaLnBrk="1" hangingPunct="1">
              <a:lnSpc>
                <a:spcPct val="80000"/>
              </a:lnSpc>
              <a:spcBef>
                <a:spcPct val="20000"/>
              </a:spcBef>
              <a:buFont typeface="Arial" charset="0"/>
              <a:buNone/>
              <a:defRPr/>
            </a:pPr>
            <a:r>
              <a:rPr lang="en-ZA" altLang="x-none" sz="1400" b="1" smtClean="0"/>
              <a:t>Even at the end of Grade 5 most (55%+) quintile 1-4 students cannot answer this simple Grade-3-level problem. </a:t>
            </a:r>
            <a:endParaRPr lang="en-ZA" altLang="x-none" sz="1400" smtClean="0"/>
          </a:p>
          <a:p>
            <a:pPr eaLnBrk="1" hangingPunct="1">
              <a:lnSpc>
                <a:spcPct val="80000"/>
              </a:lnSpc>
              <a:spcBef>
                <a:spcPct val="20000"/>
              </a:spcBef>
              <a:buFont typeface="Arial" charset="0"/>
              <a:buNone/>
              <a:defRPr/>
            </a:pPr>
            <a:endParaRPr lang="en-ZA" altLang="x-none" sz="1000" smtClean="0"/>
          </a:p>
          <a:p>
            <a:pPr algn="just" eaLnBrk="1" hangingPunct="1">
              <a:lnSpc>
                <a:spcPct val="80000"/>
              </a:lnSpc>
              <a:spcBef>
                <a:spcPct val="20000"/>
              </a:spcBef>
              <a:buFont typeface="Arial" charset="0"/>
              <a:buNone/>
              <a:defRPr/>
            </a:pPr>
            <a:r>
              <a:rPr lang="en-ZA" altLang="en-US" sz="1000" smtClean="0"/>
              <a:t>“</a:t>
            </a:r>
            <a:r>
              <a:rPr lang="en-ZA" altLang="x-none" sz="100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a:t>
            </a:r>
            <a:r>
              <a:rPr lang="en-ZA" altLang="en-US" sz="1000" smtClean="0"/>
              <a:t>”</a:t>
            </a:r>
            <a:r>
              <a:rPr lang="en-ZA" altLang="x-none" sz="1000" smtClean="0"/>
              <a:t> (Taylor &amp; Reddi, 2013: 194)</a:t>
            </a:r>
          </a:p>
        </p:txBody>
      </p:sp>
      <p:sp>
        <p:nvSpPr>
          <p:cNvPr id="21511" name="TextBox 7"/>
          <p:cNvSpPr txBox="1">
            <a:spLocks noChangeArrowheads="1"/>
          </p:cNvSpPr>
          <p:nvPr/>
        </p:nvSpPr>
        <p:spPr bwMode="auto">
          <a:xfrm>
            <a:off x="1908175" y="6503988"/>
            <a:ext cx="3384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(Spaull &amp; Kotze, 2015)</a:t>
            </a:r>
          </a:p>
        </p:txBody>
      </p:sp>
      <p:sp>
        <p:nvSpPr>
          <p:cNvPr id="9" name="Rectangle 8"/>
          <p:cNvSpPr/>
          <p:nvPr/>
        </p:nvSpPr>
        <p:spPr>
          <a:xfrm>
            <a:off x="3915779" y="263062"/>
            <a:ext cx="5664156" cy="584775"/>
          </a:xfrm>
          <a:prstGeom prst="rect">
            <a:avLst/>
          </a:prstGeom>
        </p:spPr>
        <p:txBody>
          <a:bodyPr wrap="square">
            <a:spAutoFit/>
          </a:bodyPr>
          <a:lstStyle/>
          <a:p>
            <a:r>
              <a:rPr lang="en-US" sz="3200" b="1" dirty="0" smtClean="0">
                <a:effectLst/>
                <a:latin typeface="Helvetica" charset="0"/>
                <a:ea typeface="Helvetica" charset="0"/>
                <a:cs typeface="Helvetica" charset="0"/>
              </a:rPr>
              <a:t>Foundational numeracy </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266994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500"/>
                                        <p:tgtEl>
                                          <p:spTgt spid="6">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6" dur="500"/>
                                        <p:tgtEl>
                                          <p:spTgt spid="6">
                                            <p:graphicEl>
                                              <a:chart seriesIdx="0"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1" dur="500"/>
                                        <p:tgtEl>
                                          <p:spTgt spid="6">
                                            <p:graphicEl>
                                              <a:chart seriesIdx="1"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down)">
                                      <p:cBhvr>
                                        <p:cTn id="26" dur="500"/>
                                        <p:tgtEl>
                                          <p:spTgt spid="6">
                                            <p:graphicEl>
                                              <a:chart seriesIdx="2"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down)">
                                      <p:cBhvr>
                                        <p:cTn id="31" dur="500"/>
                                        <p:tgtEl>
                                          <p:spTgt spid="6">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03675" y="6257743"/>
            <a:ext cx="323309" cy="389083"/>
          </a:xfrm>
          <a:prstGeom prst="rect">
            <a:avLst/>
          </a:prstGeom>
        </p:spPr>
        <p:txBody>
          <a:bodyPr/>
          <a:lstStyle/>
          <a:p>
            <a:fld id="{502AA32E-850A-4F3A-9344-4AB458E1939A}" type="slidenum">
              <a:rPr lang="en-AU" smtClean="0"/>
              <a:pPr/>
              <a:t>22</a:t>
            </a:fld>
            <a:endParaRPr lang="en-AU" dirty="0"/>
          </a:p>
        </p:txBody>
      </p:sp>
      <p:sp>
        <p:nvSpPr>
          <p:cNvPr id="9" name="TextBox 8"/>
          <p:cNvSpPr txBox="1"/>
          <p:nvPr/>
        </p:nvSpPr>
        <p:spPr>
          <a:xfrm>
            <a:off x="411929" y="1301808"/>
            <a:ext cx="2678938" cy="323165"/>
          </a:xfrm>
          <a:prstGeom prst="rect">
            <a:avLst/>
          </a:prstGeom>
          <a:noFill/>
        </p:spPr>
        <p:txBody>
          <a:bodyPr wrap="none" rtlCol="0">
            <a:spAutoFit/>
          </a:bodyPr>
          <a:lstStyle/>
          <a:p>
            <a:r>
              <a:rPr lang="en-US" sz="1500" dirty="0"/>
              <a:t>Insurmountable learning deficits</a:t>
            </a:r>
          </a:p>
        </p:txBody>
      </p:sp>
      <p:sp>
        <p:nvSpPr>
          <p:cNvPr id="10" name="TextBox 9"/>
          <p:cNvSpPr txBox="1"/>
          <p:nvPr/>
        </p:nvSpPr>
        <p:spPr>
          <a:xfrm>
            <a:off x="411929" y="1113571"/>
            <a:ext cx="1438214" cy="207749"/>
          </a:xfrm>
          <a:prstGeom prst="rect">
            <a:avLst/>
          </a:prstGeom>
          <a:noFill/>
        </p:spPr>
        <p:txBody>
          <a:bodyPr wrap="none" rtlCol="0">
            <a:spAutoFit/>
          </a:bodyPr>
          <a:lstStyle/>
          <a:p>
            <a:r>
              <a:rPr lang="en-US" sz="750" dirty="0">
                <a:solidFill>
                  <a:schemeClr val="bg1">
                    <a:lumMod val="65000"/>
                  </a:schemeClr>
                </a:solidFill>
              </a:rPr>
              <a:t>New Solutions for a New Future</a:t>
            </a:r>
          </a:p>
        </p:txBody>
      </p:sp>
      <p:graphicFrame>
        <p:nvGraphicFramePr>
          <p:cNvPr id="12" name="Chart 11"/>
          <p:cNvGraphicFramePr/>
          <p:nvPr>
            <p:extLst/>
          </p:nvPr>
        </p:nvGraphicFramePr>
        <p:xfrm>
          <a:off x="411929" y="2415325"/>
          <a:ext cx="8347060" cy="423150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
          <p:cNvSpPr>
            <a:spLocks noChangeArrowheads="1"/>
          </p:cNvSpPr>
          <p:nvPr/>
        </p:nvSpPr>
        <p:spPr bwMode="auto">
          <a:xfrm>
            <a:off x="411929" y="1702517"/>
            <a:ext cx="62650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9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900" dirty="0"/>
              <a:t> </a:t>
            </a:r>
          </a:p>
        </p:txBody>
      </p:sp>
      <p:sp>
        <p:nvSpPr>
          <p:cNvPr id="11" name="TextBox 10"/>
          <p:cNvSpPr txBox="1"/>
          <p:nvPr/>
        </p:nvSpPr>
        <p:spPr>
          <a:xfrm>
            <a:off x="6042850" y="6620971"/>
            <a:ext cx="1268296" cy="230832"/>
          </a:xfrm>
          <a:prstGeom prst="rect">
            <a:avLst/>
          </a:prstGeom>
          <a:noFill/>
        </p:spPr>
        <p:txBody>
          <a:bodyPr wrap="none" rtlCol="0">
            <a:spAutoFit/>
          </a:bodyPr>
          <a:lstStyle/>
          <a:p>
            <a:r>
              <a:rPr lang="en-US" sz="900" dirty="0"/>
              <a:t>(Spaull &amp; </a:t>
            </a:r>
            <a:r>
              <a:rPr lang="en-US" sz="900" dirty="0" err="1"/>
              <a:t>Kotze</a:t>
            </a:r>
            <a:r>
              <a:rPr lang="en-US" sz="900" dirty="0"/>
              <a:t>, 2015)</a:t>
            </a:r>
          </a:p>
        </p:txBody>
      </p:sp>
      <p:sp>
        <p:nvSpPr>
          <p:cNvPr id="15" name="Rectangle 14"/>
          <p:cNvSpPr/>
          <p:nvPr/>
        </p:nvSpPr>
        <p:spPr>
          <a:xfrm>
            <a:off x="411929" y="321857"/>
            <a:ext cx="8440946" cy="584775"/>
          </a:xfrm>
          <a:prstGeom prst="rect">
            <a:avLst/>
          </a:prstGeom>
        </p:spPr>
        <p:txBody>
          <a:bodyPr wrap="square">
            <a:spAutoFit/>
          </a:bodyPr>
          <a:lstStyle/>
          <a:p>
            <a:r>
              <a:rPr lang="en-US" sz="3200" b="1" smtClean="0">
                <a:effectLst/>
                <a:latin typeface="Helvetica" charset="0"/>
                <a:ea typeface="Helvetica" charset="0"/>
                <a:cs typeface="Helvetica" charset="0"/>
              </a:rPr>
              <a:t>Where should we be intervening?</a:t>
            </a:r>
            <a:endParaRPr lang="en-US" sz="3200" b="1" dirty="0">
              <a:effectLst/>
              <a:latin typeface="Helvetica" charset="0"/>
              <a:ea typeface="Helvetica" charset="0"/>
              <a:cs typeface="Helvetica" charset="0"/>
            </a:endParaRPr>
          </a:p>
        </p:txBody>
      </p:sp>
    </p:spTree>
    <p:extLst>
      <p:ext uri="{BB962C8B-B14F-4D97-AF65-F5344CB8AC3E}">
        <p14:creationId xmlns:p14="http://schemas.microsoft.com/office/powerpoint/2010/main" val="1385186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7" dur="500"/>
                                        <p:tgtEl>
                                          <p:spTgt spid="1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2" dur="500"/>
                                        <p:tgtEl>
                                          <p:spTgt spid="12">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17" dur="500"/>
                                        <p:tgtEl>
                                          <p:spTgt spid="12">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2" dur="500"/>
                                        <p:tgtEl>
                                          <p:spTgt spid="12">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27" dur="500"/>
                                        <p:tgtEl>
                                          <p:spTgt spid="12">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wipe(down)">
                                      <p:cBhvr>
                                        <p:cTn id="32" dur="500"/>
                                        <p:tgtEl>
                                          <p:spTgt spid="12">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wipe(down)">
                                      <p:cBhvr>
                                        <p:cTn id="37" dur="500"/>
                                        <p:tgtEl>
                                          <p:spTgt spid="12">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graphicEl>
                                              <a:chart seriesIdx="-4" categoryIdx="6" bldStep="category"/>
                                            </p:graphicEl>
                                          </p:spTgt>
                                        </p:tgtEl>
                                        <p:attrNameLst>
                                          <p:attrName>style.visibility</p:attrName>
                                        </p:attrNameLst>
                                      </p:cBhvr>
                                      <p:to>
                                        <p:strVal val="visible"/>
                                      </p:to>
                                    </p:set>
                                    <p:animEffect transition="in" filter="wipe(down)">
                                      <p:cBhvr>
                                        <p:cTn id="42" dur="500"/>
                                        <p:tgtEl>
                                          <p:spTgt spid="12">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graphicEl>
                                              <a:chart seriesIdx="-4" categoryIdx="7" bldStep="category"/>
                                            </p:graphicEl>
                                          </p:spTgt>
                                        </p:tgtEl>
                                        <p:attrNameLst>
                                          <p:attrName>style.visibility</p:attrName>
                                        </p:attrNameLst>
                                      </p:cBhvr>
                                      <p:to>
                                        <p:strVal val="visible"/>
                                      </p:to>
                                    </p:set>
                                    <p:animEffect transition="in" filter="wipe(down)">
                                      <p:cBhvr>
                                        <p:cTn id="47" dur="500"/>
                                        <p:tgtEl>
                                          <p:spTgt spid="12">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graphicEl>
                                              <a:chart seriesIdx="-4" categoryIdx="8" bldStep="category"/>
                                            </p:graphicEl>
                                          </p:spTgt>
                                        </p:tgtEl>
                                        <p:attrNameLst>
                                          <p:attrName>style.visibility</p:attrName>
                                        </p:attrNameLst>
                                      </p:cBhvr>
                                      <p:to>
                                        <p:strVal val="visible"/>
                                      </p:to>
                                    </p:set>
                                    <p:animEffect transition="in" filter="wipe(down)">
                                      <p:cBhvr>
                                        <p:cTn id="52" dur="500"/>
                                        <p:tgtEl>
                                          <p:spTgt spid="12">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graphicEl>
                                              <a:chart seriesIdx="-4" categoryIdx="9" bldStep="category"/>
                                            </p:graphicEl>
                                          </p:spTgt>
                                        </p:tgtEl>
                                        <p:attrNameLst>
                                          <p:attrName>style.visibility</p:attrName>
                                        </p:attrNameLst>
                                      </p:cBhvr>
                                      <p:to>
                                        <p:strVal val="visible"/>
                                      </p:to>
                                    </p:set>
                                    <p:animEffect transition="in" filter="wipe(down)">
                                      <p:cBhvr>
                                        <p:cTn id="57" dur="500"/>
                                        <p:tgtEl>
                                          <p:spTgt spid="12">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94442" y="1956389"/>
            <a:ext cx="4040274" cy="27963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atin typeface="Helvetica" charset="0"/>
                <a:ea typeface="Helvetica" charset="0"/>
                <a:cs typeface="Helvetica" charset="0"/>
              </a:rPr>
              <a:t>What about reading?</a:t>
            </a:r>
            <a:endParaRPr lang="en-US" sz="4400" b="1" dirty="0">
              <a:latin typeface="Helvetica" charset="0"/>
              <a:ea typeface="Helvetica" charset="0"/>
              <a:cs typeface="Helvetica" charset="0"/>
            </a:endParaRPr>
          </a:p>
        </p:txBody>
      </p:sp>
    </p:spTree>
    <p:extLst>
      <p:ext uri="{BB962C8B-B14F-4D97-AF65-F5344CB8AC3E}">
        <p14:creationId xmlns:p14="http://schemas.microsoft.com/office/powerpoint/2010/main" val="2018958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17" y="4505091"/>
            <a:ext cx="4935242" cy="1325563"/>
          </a:xfrm>
        </p:spPr>
        <p:txBody>
          <a:bodyPr>
            <a:noAutofit/>
          </a:bodyPr>
          <a:lstStyle/>
          <a:p>
            <a:r>
              <a:rPr lang="en-US" sz="16600" b="1" dirty="0" smtClean="0">
                <a:solidFill>
                  <a:srgbClr val="FFED00"/>
                </a:solidFill>
              </a:rPr>
              <a:t>78%</a:t>
            </a:r>
            <a:endParaRPr lang="en-US" sz="16600" b="1" dirty="0">
              <a:solidFill>
                <a:srgbClr val="FFED00"/>
              </a:solidFill>
            </a:endParaRPr>
          </a:p>
        </p:txBody>
      </p:sp>
      <p:sp>
        <p:nvSpPr>
          <p:cNvPr id="4" name="TextBox 3"/>
          <p:cNvSpPr txBox="1"/>
          <p:nvPr/>
        </p:nvSpPr>
        <p:spPr>
          <a:xfrm>
            <a:off x="5003608" y="4136822"/>
            <a:ext cx="3770569" cy="2062103"/>
          </a:xfrm>
          <a:prstGeom prst="rect">
            <a:avLst/>
          </a:prstGeom>
          <a:noFill/>
        </p:spPr>
        <p:txBody>
          <a:bodyPr wrap="square" rtlCol="0">
            <a:spAutoFit/>
          </a:bodyPr>
          <a:lstStyle/>
          <a:p>
            <a:pPr algn="just"/>
            <a:r>
              <a:rPr lang="en-US" sz="3200" dirty="0" smtClean="0"/>
              <a:t>of Grade 4 children in South Africa can not read for meaning in any language.</a:t>
            </a:r>
            <a:endParaRPr lang="en-US" sz="3200" dirty="0"/>
          </a:p>
        </p:txBody>
      </p:sp>
      <p:pic>
        <p:nvPicPr>
          <p:cNvPr id="6" name="Content Placeholder 3"/>
          <p:cNvPicPr>
            <a:picLocks noChangeAspect="1"/>
          </p:cNvPicPr>
          <p:nvPr/>
        </p:nvPicPr>
        <p:blipFill rotWithShape="1">
          <a:blip r:embed="rId2"/>
          <a:srcRect t="1289" r="18728" b="1289"/>
          <a:stretch/>
        </p:blipFill>
        <p:spPr>
          <a:xfrm>
            <a:off x="4680408" y="678604"/>
            <a:ext cx="4463592" cy="302048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 y="678604"/>
            <a:ext cx="4700269" cy="3020484"/>
          </a:xfrm>
          <a:prstGeom prst="rect">
            <a:avLst/>
          </a:prstGeom>
        </p:spPr>
      </p:pic>
      <p:sp>
        <p:nvSpPr>
          <p:cNvPr id="8" name="TextBox 7"/>
          <p:cNvSpPr txBox="1"/>
          <p:nvPr/>
        </p:nvSpPr>
        <p:spPr>
          <a:xfrm>
            <a:off x="5003608" y="6267327"/>
            <a:ext cx="3882025" cy="369332"/>
          </a:xfrm>
          <a:prstGeom prst="rect">
            <a:avLst/>
          </a:prstGeom>
          <a:noFill/>
        </p:spPr>
        <p:txBody>
          <a:bodyPr wrap="none" rtlCol="0">
            <a:spAutoFit/>
          </a:bodyPr>
          <a:lstStyle/>
          <a:p>
            <a:r>
              <a:rPr lang="en-US" b="1" dirty="0" smtClean="0"/>
              <a:t>PIRLS Literacy 2016 </a:t>
            </a:r>
            <a:r>
              <a:rPr lang="en-US" dirty="0" smtClean="0"/>
              <a:t>(Howie et al., 2017)</a:t>
            </a:r>
            <a:endParaRPr lang="en-US" dirty="0"/>
          </a:p>
        </p:txBody>
      </p:sp>
      <p:sp>
        <p:nvSpPr>
          <p:cNvPr id="9" name="Title 1"/>
          <p:cNvSpPr txBox="1">
            <a:spLocks/>
          </p:cNvSpPr>
          <p:nvPr/>
        </p:nvSpPr>
        <p:spPr>
          <a:xfrm>
            <a:off x="1459831" y="-203044"/>
            <a:ext cx="755345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smtClean="0">
                <a:solidFill>
                  <a:srgbClr val="92D050"/>
                </a:solidFill>
              </a:rPr>
              <a:t>22% can read for meaning</a:t>
            </a:r>
            <a:endParaRPr lang="en-US" sz="4800" b="1" dirty="0">
              <a:solidFill>
                <a:srgbClr val="92D050"/>
              </a:solidFill>
            </a:endParaRPr>
          </a:p>
        </p:txBody>
      </p:sp>
    </p:spTree>
    <p:extLst>
      <p:ext uri="{BB962C8B-B14F-4D97-AF65-F5344CB8AC3E}">
        <p14:creationId xmlns:p14="http://schemas.microsoft.com/office/powerpoint/2010/main" val="25124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627077" y="2155371"/>
          <a:ext cx="7798466" cy="4389242"/>
        </p:xfrm>
        <a:graphic>
          <a:graphicData uri="http://schemas.openxmlformats.org/drawingml/2006/chart">
            <c:chart xmlns:c="http://schemas.openxmlformats.org/drawingml/2006/chart" xmlns:r="http://schemas.openxmlformats.org/officeDocument/2006/relationships" r:id="rId2"/>
          </a:graphicData>
        </a:graphic>
      </p:graphicFrame>
      <p:pic>
        <p:nvPicPr>
          <p:cNvPr id="5" name="cha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753" y="1474787"/>
            <a:ext cx="7797590" cy="68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49753" y="455507"/>
            <a:ext cx="7543800" cy="819607"/>
          </a:xfrm>
          <a:prstGeom prst="rect">
            <a:avLst/>
          </a:prstGeom>
          <a:solidFill>
            <a:srgbClr val="FFED00"/>
          </a:solidFill>
        </p:spPr>
        <p:txBody>
          <a:bodyPr wrap="square" lIns="144000" tIns="180000" rIns="108000" bIns="144000" rtlCol="0">
            <a:spAutoFit/>
          </a:bodyPr>
          <a:lstStyle/>
          <a:p>
            <a:pPr algn="ctr"/>
            <a:r>
              <a:rPr lang="en-US" sz="3200" b="1" dirty="0" smtClean="0"/>
              <a:t>How does this differ by school wealth?</a:t>
            </a:r>
            <a:endParaRPr lang="en-US" sz="3200" b="1" dirty="0"/>
          </a:p>
        </p:txBody>
      </p:sp>
      <p:sp>
        <p:nvSpPr>
          <p:cNvPr id="7" name="TextBox 6"/>
          <p:cNvSpPr txBox="1"/>
          <p:nvPr/>
        </p:nvSpPr>
        <p:spPr>
          <a:xfrm>
            <a:off x="2204031" y="6390724"/>
            <a:ext cx="4635243" cy="307777"/>
          </a:xfrm>
          <a:prstGeom prst="rect">
            <a:avLst/>
          </a:prstGeom>
          <a:noFill/>
        </p:spPr>
        <p:txBody>
          <a:bodyPr wrap="none" rtlCol="0">
            <a:spAutoFit/>
          </a:bodyPr>
          <a:lstStyle/>
          <a:p>
            <a:r>
              <a:rPr lang="en-US" sz="1400" dirty="0" smtClean="0"/>
              <a:t>Spaull &amp; Pretorius (2018) Falling at </a:t>
            </a:r>
            <a:r>
              <a:rPr lang="en-US" sz="1400" smtClean="0"/>
              <a:t>the first </a:t>
            </a:r>
            <a:r>
              <a:rPr lang="en-US" sz="1400" dirty="0"/>
              <a:t>h</a:t>
            </a:r>
            <a:r>
              <a:rPr lang="en-US" sz="1400" smtClean="0"/>
              <a:t>urdle</a:t>
            </a:r>
            <a:r>
              <a:rPr lang="en-US" sz="1400" dirty="0" smtClean="0"/>
              <a:t>. Springer. </a:t>
            </a:r>
            <a:endParaRPr lang="en-US" sz="1400" dirty="0"/>
          </a:p>
        </p:txBody>
      </p:sp>
      <p:sp>
        <p:nvSpPr>
          <p:cNvPr id="8" name="Title 1"/>
          <p:cNvSpPr>
            <a:spLocks noGrp="1"/>
          </p:cNvSpPr>
          <p:nvPr>
            <p:ph type="title"/>
          </p:nvPr>
        </p:nvSpPr>
        <p:spPr>
          <a:xfrm>
            <a:off x="1371601" y="3024428"/>
            <a:ext cx="5082032" cy="1325563"/>
          </a:xfrm>
        </p:spPr>
        <p:txBody>
          <a:bodyPr>
            <a:noAutofit/>
          </a:bodyPr>
          <a:lstStyle/>
          <a:p>
            <a:r>
              <a:rPr lang="en-US" sz="16600" b="1" dirty="0" smtClean="0">
                <a:solidFill>
                  <a:srgbClr val="FF0000"/>
                </a:solidFill>
              </a:rPr>
              <a:t>78%</a:t>
            </a:r>
            <a:endParaRPr lang="en-US" sz="16600" b="1" dirty="0">
              <a:solidFill>
                <a:srgbClr val="FF0000"/>
              </a:solidFill>
            </a:endParaRPr>
          </a:p>
        </p:txBody>
      </p:sp>
    </p:spTree>
    <p:extLst>
      <p:ext uri="{BB962C8B-B14F-4D97-AF65-F5344CB8AC3E}">
        <p14:creationId xmlns:p14="http://schemas.microsoft.com/office/powerpoint/2010/main" val="69949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2" dur="5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7" dur="5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2" dur="5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7" dur="5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2" dur="500"/>
                                        <p:tgtEl>
                                          <p:spTgt spid="4">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37" dur="500"/>
                                        <p:tgtEl>
                                          <p:spTgt spid="4">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42" dur="500"/>
                                        <p:tgtEl>
                                          <p:spTgt spid="4">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47" dur="500"/>
                                        <p:tgtEl>
                                          <p:spTgt spid="4">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52" dur="500"/>
                                        <p:tgtEl>
                                          <p:spTgt spid="4">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57" dur="500"/>
                                        <p:tgtEl>
                                          <p:spTgt spid="4">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644443" y="2557958"/>
            <a:ext cx="3642055" cy="3525836"/>
            <a:chOff x="2644445" y="2362015"/>
            <a:chExt cx="3642055" cy="3525836"/>
          </a:xfrm>
        </p:grpSpPr>
        <p:sp>
          <p:nvSpPr>
            <p:cNvPr id="6" name="Oval 5"/>
            <p:cNvSpPr/>
            <p:nvPr/>
          </p:nvSpPr>
          <p:spPr>
            <a:xfrm>
              <a:off x="2644445" y="2362015"/>
              <a:ext cx="3642055" cy="3525836"/>
            </a:xfrm>
            <a:prstGeom prst="ellipse">
              <a:avLst/>
            </a:prstGeom>
            <a:solidFill>
              <a:srgbClr val="FFED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dirty="0">
                <a:latin typeface="Helvetica" charset="0"/>
                <a:ea typeface="Helvetica" charset="0"/>
                <a:cs typeface="Helvetica"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2857"/>
            <a:stretch/>
          </p:blipFill>
          <p:spPr>
            <a:xfrm>
              <a:off x="3122171" y="2954342"/>
              <a:ext cx="2686601" cy="2341181"/>
            </a:xfrm>
            <a:prstGeom prst="rect">
              <a:avLst/>
            </a:prstGeom>
            <a:ln>
              <a:noFill/>
            </a:ln>
          </p:spPr>
        </p:pic>
      </p:grpSp>
      <p:sp>
        <p:nvSpPr>
          <p:cNvPr id="5" name="TextBox 4"/>
          <p:cNvSpPr txBox="1"/>
          <p:nvPr/>
        </p:nvSpPr>
        <p:spPr>
          <a:xfrm>
            <a:off x="1510377" y="631057"/>
            <a:ext cx="5910188" cy="1569660"/>
          </a:xfrm>
          <a:prstGeom prst="rect">
            <a:avLst/>
          </a:prstGeom>
          <a:noFill/>
        </p:spPr>
        <p:txBody>
          <a:bodyPr wrap="square" rtlCol="0">
            <a:spAutoFit/>
          </a:bodyPr>
          <a:lstStyle/>
          <a:p>
            <a:pPr algn="ctr"/>
            <a:r>
              <a:rPr lang="en-US" sz="4800" b="1" dirty="0" smtClean="0"/>
              <a:t>What does this look like in reality?</a:t>
            </a:r>
            <a:endParaRPr lang="en-US" sz="4800" b="1" dirty="0"/>
          </a:p>
        </p:txBody>
      </p:sp>
    </p:spTree>
    <p:extLst>
      <p:ext uri="{BB962C8B-B14F-4D97-AF65-F5344CB8AC3E}">
        <p14:creationId xmlns:p14="http://schemas.microsoft.com/office/powerpoint/2010/main" val="10849812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6-09-22 at 7.4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5126"/>
            <a:ext cx="9144000" cy="6196263"/>
          </a:xfrm>
          <a:prstGeom prst="rect">
            <a:avLst/>
          </a:prstGeom>
        </p:spPr>
      </p:pic>
      <p:sp>
        <p:nvSpPr>
          <p:cNvPr id="5" name="TextBox 4"/>
          <p:cNvSpPr txBox="1"/>
          <p:nvPr/>
        </p:nvSpPr>
        <p:spPr>
          <a:xfrm>
            <a:off x="6582728" y="6410226"/>
            <a:ext cx="2509341" cy="369332"/>
          </a:xfrm>
          <a:prstGeom prst="rect">
            <a:avLst/>
          </a:prstGeom>
          <a:noFill/>
        </p:spPr>
        <p:txBody>
          <a:bodyPr wrap="none" rtlCol="0">
            <a:spAutoFit/>
          </a:bodyPr>
          <a:lstStyle/>
          <a:p>
            <a:r>
              <a:rPr lang="en-US" dirty="0" smtClean="0"/>
              <a:t>NEEDU Grade 5 Rural SA</a:t>
            </a:r>
            <a:endParaRPr lang="en-US" dirty="0"/>
          </a:p>
        </p:txBody>
      </p:sp>
      <p:sp>
        <p:nvSpPr>
          <p:cNvPr id="6" name="TextBox 5"/>
          <p:cNvSpPr txBox="1"/>
          <p:nvPr/>
        </p:nvSpPr>
        <p:spPr>
          <a:xfrm>
            <a:off x="6582728" y="1690689"/>
            <a:ext cx="2246947" cy="1569660"/>
          </a:xfrm>
          <a:prstGeom prst="rect">
            <a:avLst/>
          </a:prstGeom>
          <a:solidFill>
            <a:schemeClr val="bg1">
              <a:lumMod val="95000"/>
            </a:schemeClr>
          </a:solidFill>
        </p:spPr>
        <p:txBody>
          <a:bodyPr wrap="square" rtlCol="0">
            <a:spAutoFit/>
          </a:bodyPr>
          <a:lstStyle/>
          <a:p>
            <a:r>
              <a:rPr lang="en-US" b="1" dirty="0" smtClean="0">
                <a:solidFill>
                  <a:srgbClr val="FF0000"/>
                </a:solidFill>
              </a:rPr>
              <a:t>Reading</a:t>
            </a:r>
            <a:r>
              <a:rPr lang="en-US" sz="3200" b="1" dirty="0" smtClean="0">
                <a:solidFill>
                  <a:srgbClr val="FF0000"/>
                </a:solidFill>
              </a:rPr>
              <a:t> 40 </a:t>
            </a:r>
            <a:r>
              <a:rPr lang="en-US" b="1" dirty="0" smtClean="0">
                <a:solidFill>
                  <a:srgbClr val="FF0000"/>
                </a:solidFill>
              </a:rPr>
              <a:t>Words Correct Per Minute</a:t>
            </a:r>
          </a:p>
          <a:p>
            <a:endParaRPr lang="en-US" b="1" dirty="0">
              <a:solidFill>
                <a:srgbClr val="FF0000"/>
              </a:solidFill>
            </a:endParaRPr>
          </a:p>
          <a:p>
            <a:pPr algn="ctr"/>
            <a:r>
              <a:rPr lang="en-US" sz="1400" b="1" dirty="0" smtClean="0">
                <a:solidFill>
                  <a:srgbClr val="FF0000"/>
                </a:solidFill>
              </a:rPr>
              <a:t>(starting point for reading comprehension in English)</a:t>
            </a:r>
            <a:endParaRPr lang="en-US" sz="1400" b="1" dirty="0">
              <a:solidFill>
                <a:srgbClr val="FF0000"/>
              </a:solidFill>
            </a:endParaRPr>
          </a:p>
        </p:txBody>
      </p:sp>
      <p:grpSp>
        <p:nvGrpSpPr>
          <p:cNvPr id="7" name="Group 6"/>
          <p:cNvGrpSpPr/>
          <p:nvPr/>
        </p:nvGrpSpPr>
        <p:grpSpPr>
          <a:xfrm>
            <a:off x="0" y="1"/>
            <a:ext cx="1728634" cy="1914210"/>
            <a:chOff x="783772" y="2049864"/>
            <a:chExt cx="1728634" cy="1914210"/>
          </a:xfrm>
        </p:grpSpPr>
        <p:sp>
          <p:nvSpPr>
            <p:cNvPr id="8" name="Rectangle 7"/>
            <p:cNvSpPr/>
            <p:nvPr/>
          </p:nvSpPr>
          <p:spPr>
            <a:xfrm>
              <a:off x="783772" y="2049864"/>
              <a:ext cx="1728634" cy="1893288"/>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Helvetica" charset="0"/>
                <a:ea typeface="Helvetica" charset="0"/>
                <a:cs typeface="Helvetica"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13553"/>
            <a:stretch/>
          </p:blipFill>
          <p:spPr>
            <a:xfrm>
              <a:off x="1053822" y="2237793"/>
              <a:ext cx="1207058" cy="1043464"/>
            </a:xfrm>
            <a:prstGeom prst="rect">
              <a:avLst/>
            </a:prstGeom>
          </p:spPr>
        </p:pic>
        <p:sp>
          <p:nvSpPr>
            <p:cNvPr id="10" name="TextBox 9"/>
            <p:cNvSpPr txBox="1"/>
            <p:nvPr/>
          </p:nvSpPr>
          <p:spPr>
            <a:xfrm>
              <a:off x="902131" y="3379299"/>
              <a:ext cx="1610275" cy="584775"/>
            </a:xfrm>
            <a:prstGeom prst="rect">
              <a:avLst/>
            </a:prstGeom>
            <a:noFill/>
          </p:spPr>
          <p:txBody>
            <a:bodyPr wrap="square" rtlCol="0">
              <a:spAutoFit/>
            </a:bodyPr>
            <a:lstStyle/>
            <a:p>
              <a:r>
                <a:rPr lang="en-US" sz="1400" b="1" smtClean="0">
                  <a:solidFill>
                    <a:schemeClr val="tx1"/>
                  </a:solidFill>
                  <a:latin typeface="Helvetica" charset="0"/>
                  <a:ea typeface="Helvetica" charset="0"/>
                  <a:cs typeface="Helvetica" charset="0"/>
                </a:rPr>
                <a:t>FOUNDATIONS</a:t>
              </a:r>
              <a:endParaRPr lang="en-US" sz="1400" b="1" dirty="0" smtClean="0">
                <a:solidFill>
                  <a:schemeClr val="tx1"/>
                </a:solidFill>
                <a:latin typeface="Helvetica" charset="0"/>
                <a:ea typeface="Helvetica" charset="0"/>
                <a:cs typeface="Helvetica" charset="0"/>
              </a:endParaRPr>
            </a:p>
            <a:p>
              <a:endParaRPr lang="en-US" dirty="0"/>
            </a:p>
          </p:txBody>
        </p:sp>
      </p:grpSp>
    </p:spTree>
    <p:extLst>
      <p:ext uri="{BB962C8B-B14F-4D97-AF65-F5344CB8AC3E}">
        <p14:creationId xmlns:p14="http://schemas.microsoft.com/office/powerpoint/2010/main" val="99687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sp>
        <p:nvSpPr>
          <p:cNvPr id="8" name="Title 7"/>
          <p:cNvSpPr>
            <a:spLocks noGrp="1"/>
          </p:cNvSpPr>
          <p:nvPr>
            <p:ph type="title"/>
          </p:nvPr>
        </p:nvSpPr>
        <p:spPr/>
        <p:txBody>
          <a:bodyPr>
            <a:normAutofit fontScale="90000"/>
          </a:bodyPr>
          <a:lstStyle/>
          <a:p>
            <a:r>
              <a:rPr lang="en-US" b="1" dirty="0">
                <a:solidFill>
                  <a:prstClr val="black">
                    <a:lumMod val="75000"/>
                    <a:lumOff val="25000"/>
                  </a:prstClr>
                </a:solidFill>
                <a:cs typeface="Calibri"/>
              </a:rPr>
              <a:t>What does this look like in reality?</a:t>
            </a:r>
            <a:endParaRPr lang="en-US" dirty="0"/>
          </a:p>
        </p:txBody>
      </p:sp>
      <p:sp>
        <p:nvSpPr>
          <p:cNvPr id="3" name="TextBox 2"/>
          <p:cNvSpPr txBox="1"/>
          <p:nvPr/>
        </p:nvSpPr>
        <p:spPr>
          <a:xfrm>
            <a:off x="663554" y="1932325"/>
            <a:ext cx="748923" cy="369332"/>
          </a:xfrm>
          <a:prstGeom prst="rect">
            <a:avLst/>
          </a:prstGeom>
          <a:noFill/>
        </p:spPr>
        <p:txBody>
          <a:bodyPr wrap="none" rtlCol="0">
            <a:spAutoFit/>
          </a:bodyPr>
          <a:lstStyle/>
          <a:p>
            <a:r>
              <a:rPr lang="en-US" dirty="0"/>
              <a:t>Many</a:t>
            </a:r>
          </a:p>
        </p:txBody>
      </p:sp>
      <p:sp>
        <p:nvSpPr>
          <p:cNvPr id="9" name="TextBox 8"/>
          <p:cNvSpPr txBox="1"/>
          <p:nvPr/>
        </p:nvSpPr>
        <p:spPr>
          <a:xfrm>
            <a:off x="1501283" y="1924661"/>
            <a:ext cx="671979" cy="369332"/>
          </a:xfrm>
          <a:prstGeom prst="rect">
            <a:avLst/>
          </a:prstGeom>
          <a:noFill/>
        </p:spPr>
        <p:txBody>
          <a:bodyPr wrap="none" rtlCol="0">
            <a:spAutoFit/>
          </a:bodyPr>
          <a:lstStyle/>
          <a:p>
            <a:r>
              <a:rPr lang="en-US" dirty="0"/>
              <a:t>years</a:t>
            </a:r>
          </a:p>
        </p:txBody>
      </p:sp>
      <p:sp>
        <p:nvSpPr>
          <p:cNvPr id="11" name="TextBox 10"/>
          <p:cNvSpPr txBox="1"/>
          <p:nvPr/>
        </p:nvSpPr>
        <p:spPr>
          <a:xfrm>
            <a:off x="2222569" y="1924661"/>
            <a:ext cx="518091" cy="369332"/>
          </a:xfrm>
          <a:prstGeom prst="rect">
            <a:avLst/>
          </a:prstGeom>
          <a:noFill/>
        </p:spPr>
        <p:txBody>
          <a:bodyPr wrap="none" rtlCol="0">
            <a:spAutoFit/>
          </a:bodyPr>
          <a:lstStyle/>
          <a:p>
            <a:r>
              <a:rPr lang="en-US" dirty="0"/>
              <a:t>ago</a:t>
            </a:r>
          </a:p>
        </p:txBody>
      </p:sp>
      <p:sp>
        <p:nvSpPr>
          <p:cNvPr id="12" name="TextBox 11"/>
          <p:cNvSpPr txBox="1"/>
          <p:nvPr/>
        </p:nvSpPr>
        <p:spPr>
          <a:xfrm>
            <a:off x="2748186" y="1935477"/>
            <a:ext cx="954107" cy="369332"/>
          </a:xfrm>
          <a:prstGeom prst="rect">
            <a:avLst/>
          </a:prstGeom>
          <a:noFill/>
        </p:spPr>
        <p:txBody>
          <a:bodyPr wrap="none" rtlCol="0">
            <a:spAutoFit/>
          </a:bodyPr>
          <a:lstStyle/>
          <a:p>
            <a:r>
              <a:rPr lang="en-US" dirty="0"/>
              <a:t>Leopard</a:t>
            </a:r>
          </a:p>
        </p:txBody>
      </p:sp>
      <p:sp>
        <p:nvSpPr>
          <p:cNvPr id="13" name="TextBox 12"/>
          <p:cNvSpPr txBox="1"/>
          <p:nvPr/>
        </p:nvSpPr>
        <p:spPr>
          <a:xfrm>
            <a:off x="3705155" y="1935477"/>
            <a:ext cx="543739" cy="369332"/>
          </a:xfrm>
          <a:prstGeom prst="rect">
            <a:avLst/>
          </a:prstGeom>
          <a:noFill/>
        </p:spPr>
        <p:txBody>
          <a:bodyPr wrap="none" rtlCol="0">
            <a:spAutoFit/>
          </a:bodyPr>
          <a:lstStyle/>
          <a:p>
            <a:r>
              <a:rPr lang="en-US" dirty="0"/>
              <a:t>was</a:t>
            </a:r>
          </a:p>
        </p:txBody>
      </p:sp>
      <p:sp>
        <p:nvSpPr>
          <p:cNvPr id="14" name="TextBox 13"/>
          <p:cNvSpPr txBox="1"/>
          <p:nvPr/>
        </p:nvSpPr>
        <p:spPr>
          <a:xfrm>
            <a:off x="4255679" y="1938629"/>
            <a:ext cx="287258" cy="369332"/>
          </a:xfrm>
          <a:prstGeom prst="rect">
            <a:avLst/>
          </a:prstGeom>
          <a:noFill/>
        </p:spPr>
        <p:txBody>
          <a:bodyPr wrap="none" rtlCol="0">
            <a:spAutoFit/>
          </a:bodyPr>
          <a:lstStyle/>
          <a:p>
            <a:r>
              <a:rPr lang="en-US" dirty="0"/>
              <a:t>a</a:t>
            </a:r>
          </a:p>
        </p:txBody>
      </p:sp>
      <p:sp>
        <p:nvSpPr>
          <p:cNvPr id="15" name="TextBox 14"/>
          <p:cNvSpPr txBox="1"/>
          <p:nvPr/>
        </p:nvSpPr>
        <p:spPr>
          <a:xfrm>
            <a:off x="4550917" y="1941462"/>
            <a:ext cx="928459" cy="369332"/>
          </a:xfrm>
          <a:prstGeom prst="rect">
            <a:avLst/>
          </a:prstGeom>
          <a:noFill/>
        </p:spPr>
        <p:txBody>
          <a:bodyPr wrap="none" rtlCol="0">
            <a:spAutoFit/>
          </a:bodyPr>
          <a:lstStyle/>
          <a:p>
            <a:r>
              <a:rPr lang="en-US" dirty="0"/>
              <a:t>creature</a:t>
            </a:r>
          </a:p>
        </p:txBody>
      </p:sp>
      <p:sp>
        <p:nvSpPr>
          <p:cNvPr id="16" name="TextBox 15"/>
          <p:cNvSpPr txBox="1"/>
          <p:nvPr/>
        </p:nvSpPr>
        <p:spPr>
          <a:xfrm>
            <a:off x="5533012" y="1924661"/>
            <a:ext cx="601246" cy="369332"/>
          </a:xfrm>
          <a:prstGeom prst="rect">
            <a:avLst/>
          </a:prstGeom>
          <a:noFill/>
        </p:spPr>
        <p:txBody>
          <a:bodyPr wrap="none" rtlCol="0">
            <a:spAutoFit/>
          </a:bodyPr>
          <a:lstStyle/>
          <a:p>
            <a:r>
              <a:rPr lang="en-US" dirty="0"/>
              <a:t>with</a:t>
            </a:r>
          </a:p>
        </p:txBody>
      </p:sp>
      <p:sp>
        <p:nvSpPr>
          <p:cNvPr id="17" name="TextBox 16"/>
          <p:cNvSpPr txBox="1"/>
          <p:nvPr/>
        </p:nvSpPr>
        <p:spPr>
          <a:xfrm>
            <a:off x="6139353" y="1929173"/>
            <a:ext cx="415498" cy="369332"/>
          </a:xfrm>
          <a:prstGeom prst="rect">
            <a:avLst/>
          </a:prstGeom>
          <a:noFill/>
        </p:spPr>
        <p:txBody>
          <a:bodyPr wrap="none" rtlCol="0">
            <a:spAutoFit/>
          </a:bodyPr>
          <a:lstStyle/>
          <a:p>
            <a:r>
              <a:rPr lang="en-US" dirty="0"/>
              <a:t>no</a:t>
            </a:r>
          </a:p>
        </p:txBody>
      </p:sp>
      <p:sp>
        <p:nvSpPr>
          <p:cNvPr id="18" name="TextBox 17"/>
          <p:cNvSpPr txBox="1"/>
          <p:nvPr/>
        </p:nvSpPr>
        <p:spPr>
          <a:xfrm>
            <a:off x="6687130" y="1924661"/>
            <a:ext cx="716863" cy="369332"/>
          </a:xfrm>
          <a:prstGeom prst="rect">
            <a:avLst/>
          </a:prstGeom>
          <a:noFill/>
        </p:spPr>
        <p:txBody>
          <a:bodyPr wrap="none" rtlCol="0">
            <a:spAutoFit/>
          </a:bodyPr>
          <a:lstStyle/>
          <a:p>
            <a:r>
              <a:rPr lang="en-US" dirty="0"/>
              <a:t>spots.</a:t>
            </a:r>
          </a:p>
        </p:txBody>
      </p:sp>
      <p:sp>
        <p:nvSpPr>
          <p:cNvPr id="19" name="TextBox 18"/>
          <p:cNvSpPr txBox="1"/>
          <p:nvPr/>
        </p:nvSpPr>
        <p:spPr>
          <a:xfrm>
            <a:off x="663554" y="2443241"/>
            <a:ext cx="569387" cy="369332"/>
          </a:xfrm>
          <a:prstGeom prst="rect">
            <a:avLst/>
          </a:prstGeom>
          <a:noFill/>
        </p:spPr>
        <p:txBody>
          <a:bodyPr wrap="none" rtlCol="0">
            <a:spAutoFit/>
          </a:bodyPr>
          <a:lstStyle/>
          <a:p>
            <a:r>
              <a:rPr lang="en-US" dirty="0"/>
              <a:t>One</a:t>
            </a:r>
          </a:p>
        </p:txBody>
      </p:sp>
      <p:sp>
        <p:nvSpPr>
          <p:cNvPr id="20" name="TextBox 19"/>
          <p:cNvSpPr txBox="1"/>
          <p:nvPr/>
        </p:nvSpPr>
        <p:spPr>
          <a:xfrm>
            <a:off x="1421501" y="2435577"/>
            <a:ext cx="561051" cy="369332"/>
          </a:xfrm>
          <a:prstGeom prst="rect">
            <a:avLst/>
          </a:prstGeom>
          <a:noFill/>
        </p:spPr>
        <p:txBody>
          <a:bodyPr wrap="none" rtlCol="0">
            <a:spAutoFit/>
          </a:bodyPr>
          <a:lstStyle/>
          <a:p>
            <a:r>
              <a:rPr lang="en-US" dirty="0"/>
              <a:t>day,</a:t>
            </a:r>
          </a:p>
        </p:txBody>
      </p:sp>
      <p:sp>
        <p:nvSpPr>
          <p:cNvPr id="21" name="TextBox 20"/>
          <p:cNvSpPr txBox="1"/>
          <p:nvPr/>
        </p:nvSpPr>
        <p:spPr>
          <a:xfrm>
            <a:off x="2328958" y="2435577"/>
            <a:ext cx="402674" cy="369332"/>
          </a:xfrm>
          <a:prstGeom prst="rect">
            <a:avLst/>
          </a:prstGeom>
          <a:noFill/>
        </p:spPr>
        <p:txBody>
          <a:bodyPr wrap="none" rtlCol="0">
            <a:spAutoFit/>
          </a:bodyPr>
          <a:lstStyle/>
          <a:p>
            <a:r>
              <a:rPr lang="en-US" dirty="0"/>
              <a:t>he</a:t>
            </a:r>
          </a:p>
        </p:txBody>
      </p:sp>
      <p:sp>
        <p:nvSpPr>
          <p:cNvPr id="22" name="TextBox 21"/>
          <p:cNvSpPr txBox="1"/>
          <p:nvPr/>
        </p:nvSpPr>
        <p:spPr>
          <a:xfrm>
            <a:off x="2854577" y="2446393"/>
            <a:ext cx="543739" cy="369332"/>
          </a:xfrm>
          <a:prstGeom prst="rect">
            <a:avLst/>
          </a:prstGeom>
          <a:noFill/>
        </p:spPr>
        <p:txBody>
          <a:bodyPr wrap="none" rtlCol="0">
            <a:spAutoFit/>
          </a:bodyPr>
          <a:lstStyle/>
          <a:p>
            <a:r>
              <a:rPr lang="en-US" dirty="0"/>
              <a:t>was</a:t>
            </a:r>
          </a:p>
        </p:txBody>
      </p:sp>
      <p:sp>
        <p:nvSpPr>
          <p:cNvPr id="23" name="TextBox 22"/>
          <p:cNvSpPr txBox="1"/>
          <p:nvPr/>
        </p:nvSpPr>
        <p:spPr>
          <a:xfrm>
            <a:off x="3457181" y="2452378"/>
            <a:ext cx="941283" cy="369332"/>
          </a:xfrm>
          <a:prstGeom prst="rect">
            <a:avLst/>
          </a:prstGeom>
          <a:noFill/>
        </p:spPr>
        <p:txBody>
          <a:bodyPr wrap="none" rtlCol="0">
            <a:spAutoFit/>
          </a:bodyPr>
          <a:lstStyle/>
          <a:p>
            <a:r>
              <a:rPr lang="en-US" dirty="0"/>
              <a:t>relaxing</a:t>
            </a:r>
          </a:p>
        </p:txBody>
      </p:sp>
      <p:sp>
        <p:nvSpPr>
          <p:cNvPr id="24" name="TextBox 23"/>
          <p:cNvSpPr txBox="1"/>
          <p:nvPr/>
        </p:nvSpPr>
        <p:spPr>
          <a:xfrm>
            <a:off x="4362070" y="2449545"/>
            <a:ext cx="364202" cy="369332"/>
          </a:xfrm>
          <a:prstGeom prst="rect">
            <a:avLst/>
          </a:prstGeom>
          <a:noFill/>
        </p:spPr>
        <p:txBody>
          <a:bodyPr wrap="none" rtlCol="0">
            <a:spAutoFit/>
          </a:bodyPr>
          <a:lstStyle/>
          <a:p>
            <a:r>
              <a:rPr lang="en-US" dirty="0"/>
              <a:t>in</a:t>
            </a:r>
          </a:p>
        </p:txBody>
      </p:sp>
      <p:sp>
        <p:nvSpPr>
          <p:cNvPr id="25" name="TextBox 24"/>
          <p:cNvSpPr txBox="1"/>
          <p:nvPr/>
        </p:nvSpPr>
        <p:spPr>
          <a:xfrm>
            <a:off x="4657307" y="2452378"/>
            <a:ext cx="466794" cy="369332"/>
          </a:xfrm>
          <a:prstGeom prst="rect">
            <a:avLst/>
          </a:prstGeom>
          <a:noFill/>
        </p:spPr>
        <p:txBody>
          <a:bodyPr wrap="none" rtlCol="0">
            <a:spAutoFit/>
          </a:bodyPr>
          <a:lstStyle/>
          <a:p>
            <a:r>
              <a:rPr lang="en-US" dirty="0"/>
              <a:t>the</a:t>
            </a:r>
          </a:p>
        </p:txBody>
      </p:sp>
      <p:sp>
        <p:nvSpPr>
          <p:cNvPr id="26" name="TextBox 25"/>
          <p:cNvSpPr txBox="1"/>
          <p:nvPr/>
        </p:nvSpPr>
        <p:spPr>
          <a:xfrm>
            <a:off x="5155424" y="2452378"/>
            <a:ext cx="710451" cy="369332"/>
          </a:xfrm>
          <a:prstGeom prst="rect">
            <a:avLst/>
          </a:prstGeom>
          <a:noFill/>
        </p:spPr>
        <p:txBody>
          <a:bodyPr wrap="none" rtlCol="0">
            <a:spAutoFit/>
          </a:bodyPr>
          <a:lstStyle/>
          <a:p>
            <a:r>
              <a:rPr lang="en-US" dirty="0"/>
              <a:t>shade</a:t>
            </a:r>
          </a:p>
        </p:txBody>
      </p:sp>
      <p:sp>
        <p:nvSpPr>
          <p:cNvPr id="27" name="TextBox 26"/>
          <p:cNvSpPr txBox="1"/>
          <p:nvPr/>
        </p:nvSpPr>
        <p:spPr>
          <a:xfrm>
            <a:off x="5945745" y="2452378"/>
            <a:ext cx="377026" cy="369332"/>
          </a:xfrm>
          <a:prstGeom prst="rect">
            <a:avLst/>
          </a:prstGeom>
          <a:noFill/>
        </p:spPr>
        <p:txBody>
          <a:bodyPr wrap="none" rtlCol="0">
            <a:spAutoFit/>
          </a:bodyPr>
          <a:lstStyle/>
          <a:p>
            <a:r>
              <a:rPr lang="en-US" dirty="0"/>
              <a:t>of</a:t>
            </a:r>
          </a:p>
        </p:txBody>
      </p:sp>
      <p:sp>
        <p:nvSpPr>
          <p:cNvPr id="28" name="TextBox 27"/>
          <p:cNvSpPr txBox="1"/>
          <p:nvPr/>
        </p:nvSpPr>
        <p:spPr>
          <a:xfrm>
            <a:off x="6419406" y="2455734"/>
            <a:ext cx="287258" cy="369332"/>
          </a:xfrm>
          <a:prstGeom prst="rect">
            <a:avLst/>
          </a:prstGeom>
          <a:noFill/>
        </p:spPr>
        <p:txBody>
          <a:bodyPr wrap="none" rtlCol="0">
            <a:spAutoFit/>
          </a:bodyPr>
          <a:lstStyle/>
          <a:p>
            <a:r>
              <a:rPr lang="en-US" dirty="0"/>
              <a:t>a</a:t>
            </a:r>
          </a:p>
        </p:txBody>
      </p:sp>
      <p:sp>
        <p:nvSpPr>
          <p:cNvPr id="29" name="TextBox 28"/>
          <p:cNvSpPr txBox="1"/>
          <p:nvPr/>
        </p:nvSpPr>
        <p:spPr>
          <a:xfrm>
            <a:off x="6724211" y="2449545"/>
            <a:ext cx="671979" cy="369332"/>
          </a:xfrm>
          <a:prstGeom prst="rect">
            <a:avLst/>
          </a:prstGeom>
          <a:noFill/>
        </p:spPr>
        <p:txBody>
          <a:bodyPr wrap="none" rtlCol="0">
            <a:spAutoFit/>
          </a:bodyPr>
          <a:lstStyle/>
          <a:p>
            <a:r>
              <a:rPr lang="en-US" dirty="0"/>
              <a:t>thorn</a:t>
            </a:r>
          </a:p>
        </p:txBody>
      </p:sp>
      <p:sp>
        <p:nvSpPr>
          <p:cNvPr id="30" name="TextBox 29"/>
          <p:cNvSpPr txBox="1"/>
          <p:nvPr/>
        </p:nvSpPr>
        <p:spPr>
          <a:xfrm>
            <a:off x="849334" y="2873272"/>
            <a:ext cx="530915" cy="369332"/>
          </a:xfrm>
          <a:prstGeom prst="rect">
            <a:avLst/>
          </a:prstGeom>
          <a:noFill/>
        </p:spPr>
        <p:txBody>
          <a:bodyPr wrap="none" rtlCol="0">
            <a:spAutoFit/>
          </a:bodyPr>
          <a:lstStyle/>
          <a:p>
            <a:r>
              <a:rPr lang="en-US" dirty="0"/>
              <a:t>tree</a:t>
            </a:r>
          </a:p>
        </p:txBody>
      </p:sp>
      <p:sp>
        <p:nvSpPr>
          <p:cNvPr id="31" name="TextBox 30"/>
          <p:cNvSpPr txBox="1"/>
          <p:nvPr/>
        </p:nvSpPr>
        <p:spPr>
          <a:xfrm>
            <a:off x="1621878" y="2873272"/>
            <a:ext cx="684803" cy="369332"/>
          </a:xfrm>
          <a:prstGeom prst="rect">
            <a:avLst/>
          </a:prstGeom>
          <a:noFill/>
        </p:spPr>
        <p:txBody>
          <a:bodyPr wrap="none" rtlCol="0">
            <a:spAutoFit/>
          </a:bodyPr>
          <a:lstStyle/>
          <a:p>
            <a:r>
              <a:rPr lang="en-US" dirty="0"/>
              <a:t>when</a:t>
            </a:r>
          </a:p>
        </p:txBody>
      </p:sp>
      <p:sp>
        <p:nvSpPr>
          <p:cNvPr id="32" name="TextBox 31"/>
          <p:cNvSpPr txBox="1"/>
          <p:nvPr/>
        </p:nvSpPr>
        <p:spPr>
          <a:xfrm>
            <a:off x="2389790" y="2873272"/>
            <a:ext cx="723275" cy="369332"/>
          </a:xfrm>
          <a:prstGeom prst="rect">
            <a:avLst/>
          </a:prstGeom>
          <a:noFill/>
        </p:spPr>
        <p:txBody>
          <a:bodyPr wrap="none" rtlCol="0">
            <a:spAutoFit/>
          </a:bodyPr>
          <a:lstStyle/>
          <a:p>
            <a:r>
              <a:rPr lang="en-US" dirty="0"/>
              <a:t>Zebra</a:t>
            </a:r>
          </a:p>
        </p:txBody>
      </p:sp>
      <p:sp>
        <p:nvSpPr>
          <p:cNvPr id="33" name="TextBox 32"/>
          <p:cNvSpPr txBox="1"/>
          <p:nvPr/>
        </p:nvSpPr>
        <p:spPr>
          <a:xfrm>
            <a:off x="3109721" y="2873272"/>
            <a:ext cx="851515" cy="369332"/>
          </a:xfrm>
          <a:prstGeom prst="rect">
            <a:avLst/>
          </a:prstGeom>
          <a:noFill/>
        </p:spPr>
        <p:txBody>
          <a:bodyPr wrap="none" rtlCol="0">
            <a:spAutoFit/>
          </a:bodyPr>
          <a:lstStyle/>
          <a:p>
            <a:r>
              <a:rPr lang="en-US" dirty="0"/>
              <a:t>walked</a:t>
            </a:r>
          </a:p>
        </p:txBody>
      </p:sp>
      <p:sp>
        <p:nvSpPr>
          <p:cNvPr id="34" name="TextBox 33"/>
          <p:cNvSpPr txBox="1"/>
          <p:nvPr/>
        </p:nvSpPr>
        <p:spPr>
          <a:xfrm>
            <a:off x="3987959" y="2873272"/>
            <a:ext cx="614271" cy="369332"/>
          </a:xfrm>
          <a:prstGeom prst="rect">
            <a:avLst/>
          </a:prstGeom>
          <a:noFill/>
        </p:spPr>
        <p:txBody>
          <a:bodyPr wrap="none" rtlCol="0">
            <a:spAutoFit/>
          </a:bodyPr>
          <a:lstStyle/>
          <a:p>
            <a:r>
              <a:rPr lang="en-US" dirty="0"/>
              <a:t>past.</a:t>
            </a:r>
          </a:p>
        </p:txBody>
      </p:sp>
      <p:sp>
        <p:nvSpPr>
          <p:cNvPr id="39" name="TextBox 38"/>
          <p:cNvSpPr txBox="1"/>
          <p:nvPr/>
        </p:nvSpPr>
        <p:spPr>
          <a:xfrm>
            <a:off x="654301" y="3889572"/>
            <a:ext cx="748923" cy="369332"/>
          </a:xfrm>
          <a:prstGeom prst="rect">
            <a:avLst/>
          </a:prstGeom>
          <a:noFill/>
        </p:spPr>
        <p:txBody>
          <a:bodyPr wrap="none" rtlCol="0">
            <a:spAutoFit/>
          </a:bodyPr>
          <a:lstStyle/>
          <a:p>
            <a:r>
              <a:rPr lang="en-US" dirty="0"/>
              <a:t>Many</a:t>
            </a:r>
          </a:p>
        </p:txBody>
      </p:sp>
      <p:sp>
        <p:nvSpPr>
          <p:cNvPr id="40" name="TextBox 39"/>
          <p:cNvSpPr txBox="1"/>
          <p:nvPr/>
        </p:nvSpPr>
        <p:spPr>
          <a:xfrm>
            <a:off x="1492030" y="3881908"/>
            <a:ext cx="671979" cy="369332"/>
          </a:xfrm>
          <a:prstGeom prst="rect">
            <a:avLst/>
          </a:prstGeom>
          <a:noFill/>
        </p:spPr>
        <p:txBody>
          <a:bodyPr wrap="none" rtlCol="0">
            <a:spAutoFit/>
          </a:bodyPr>
          <a:lstStyle/>
          <a:p>
            <a:r>
              <a:rPr lang="en-US" dirty="0"/>
              <a:t>years</a:t>
            </a:r>
          </a:p>
        </p:txBody>
      </p:sp>
      <p:sp>
        <p:nvSpPr>
          <p:cNvPr id="41" name="TextBox 40"/>
          <p:cNvSpPr txBox="1"/>
          <p:nvPr/>
        </p:nvSpPr>
        <p:spPr>
          <a:xfrm>
            <a:off x="2213316" y="3881908"/>
            <a:ext cx="518091" cy="369332"/>
          </a:xfrm>
          <a:prstGeom prst="rect">
            <a:avLst/>
          </a:prstGeom>
          <a:noFill/>
        </p:spPr>
        <p:txBody>
          <a:bodyPr wrap="none" rtlCol="0">
            <a:spAutoFit/>
          </a:bodyPr>
          <a:lstStyle/>
          <a:p>
            <a:r>
              <a:rPr lang="en-US" dirty="0"/>
              <a:t>ago</a:t>
            </a:r>
          </a:p>
        </p:txBody>
      </p:sp>
      <p:sp>
        <p:nvSpPr>
          <p:cNvPr id="42" name="TextBox 41"/>
          <p:cNvSpPr txBox="1"/>
          <p:nvPr/>
        </p:nvSpPr>
        <p:spPr>
          <a:xfrm>
            <a:off x="2738933" y="3892724"/>
            <a:ext cx="954107" cy="369332"/>
          </a:xfrm>
          <a:prstGeom prst="rect">
            <a:avLst/>
          </a:prstGeom>
          <a:noFill/>
        </p:spPr>
        <p:txBody>
          <a:bodyPr wrap="none" rtlCol="0">
            <a:spAutoFit/>
          </a:bodyPr>
          <a:lstStyle/>
          <a:p>
            <a:r>
              <a:rPr lang="en-US" dirty="0"/>
              <a:t>Leopard</a:t>
            </a:r>
          </a:p>
        </p:txBody>
      </p:sp>
      <p:sp>
        <p:nvSpPr>
          <p:cNvPr id="43" name="TextBox 42"/>
          <p:cNvSpPr txBox="1"/>
          <p:nvPr/>
        </p:nvSpPr>
        <p:spPr>
          <a:xfrm>
            <a:off x="3695902" y="3892724"/>
            <a:ext cx="543739" cy="369332"/>
          </a:xfrm>
          <a:prstGeom prst="rect">
            <a:avLst/>
          </a:prstGeom>
          <a:noFill/>
        </p:spPr>
        <p:txBody>
          <a:bodyPr wrap="none" rtlCol="0">
            <a:spAutoFit/>
          </a:bodyPr>
          <a:lstStyle/>
          <a:p>
            <a:r>
              <a:rPr lang="en-US" dirty="0"/>
              <a:t>was</a:t>
            </a:r>
          </a:p>
        </p:txBody>
      </p:sp>
      <p:sp>
        <p:nvSpPr>
          <p:cNvPr id="44" name="TextBox 43"/>
          <p:cNvSpPr txBox="1"/>
          <p:nvPr/>
        </p:nvSpPr>
        <p:spPr>
          <a:xfrm>
            <a:off x="4246426" y="3895876"/>
            <a:ext cx="287258" cy="369332"/>
          </a:xfrm>
          <a:prstGeom prst="rect">
            <a:avLst/>
          </a:prstGeom>
          <a:noFill/>
        </p:spPr>
        <p:txBody>
          <a:bodyPr wrap="none" rtlCol="0">
            <a:spAutoFit/>
          </a:bodyPr>
          <a:lstStyle/>
          <a:p>
            <a:r>
              <a:rPr lang="en-US" dirty="0"/>
              <a:t>a</a:t>
            </a:r>
          </a:p>
        </p:txBody>
      </p:sp>
      <p:sp>
        <p:nvSpPr>
          <p:cNvPr id="45" name="TextBox 44"/>
          <p:cNvSpPr txBox="1"/>
          <p:nvPr/>
        </p:nvSpPr>
        <p:spPr>
          <a:xfrm>
            <a:off x="4541664" y="3898709"/>
            <a:ext cx="928459" cy="369332"/>
          </a:xfrm>
          <a:prstGeom prst="rect">
            <a:avLst/>
          </a:prstGeom>
          <a:noFill/>
        </p:spPr>
        <p:txBody>
          <a:bodyPr wrap="none" rtlCol="0">
            <a:spAutoFit/>
          </a:bodyPr>
          <a:lstStyle/>
          <a:p>
            <a:r>
              <a:rPr lang="en-US" dirty="0"/>
              <a:t>creature</a:t>
            </a:r>
          </a:p>
        </p:txBody>
      </p:sp>
      <p:sp>
        <p:nvSpPr>
          <p:cNvPr id="46" name="TextBox 45"/>
          <p:cNvSpPr txBox="1"/>
          <p:nvPr/>
        </p:nvSpPr>
        <p:spPr>
          <a:xfrm>
            <a:off x="5523759" y="3881908"/>
            <a:ext cx="601246" cy="369332"/>
          </a:xfrm>
          <a:prstGeom prst="rect">
            <a:avLst/>
          </a:prstGeom>
          <a:noFill/>
        </p:spPr>
        <p:txBody>
          <a:bodyPr wrap="none" rtlCol="0">
            <a:spAutoFit/>
          </a:bodyPr>
          <a:lstStyle/>
          <a:p>
            <a:r>
              <a:rPr lang="en-US" dirty="0"/>
              <a:t>with</a:t>
            </a:r>
          </a:p>
        </p:txBody>
      </p:sp>
      <p:sp>
        <p:nvSpPr>
          <p:cNvPr id="47" name="TextBox 46"/>
          <p:cNvSpPr txBox="1"/>
          <p:nvPr/>
        </p:nvSpPr>
        <p:spPr>
          <a:xfrm>
            <a:off x="6130100" y="3886420"/>
            <a:ext cx="415498" cy="369332"/>
          </a:xfrm>
          <a:prstGeom prst="rect">
            <a:avLst/>
          </a:prstGeom>
          <a:noFill/>
        </p:spPr>
        <p:txBody>
          <a:bodyPr wrap="none" rtlCol="0">
            <a:spAutoFit/>
          </a:bodyPr>
          <a:lstStyle/>
          <a:p>
            <a:r>
              <a:rPr lang="en-US" dirty="0"/>
              <a:t>no</a:t>
            </a:r>
          </a:p>
        </p:txBody>
      </p:sp>
      <p:sp>
        <p:nvSpPr>
          <p:cNvPr id="48" name="TextBox 47"/>
          <p:cNvSpPr txBox="1"/>
          <p:nvPr/>
        </p:nvSpPr>
        <p:spPr>
          <a:xfrm>
            <a:off x="6677877" y="3881908"/>
            <a:ext cx="716863" cy="369332"/>
          </a:xfrm>
          <a:prstGeom prst="rect">
            <a:avLst/>
          </a:prstGeom>
          <a:noFill/>
        </p:spPr>
        <p:txBody>
          <a:bodyPr wrap="none" rtlCol="0">
            <a:spAutoFit/>
          </a:bodyPr>
          <a:lstStyle/>
          <a:p>
            <a:r>
              <a:rPr lang="en-US" dirty="0"/>
              <a:t>spots.</a:t>
            </a:r>
          </a:p>
        </p:txBody>
      </p:sp>
      <p:sp>
        <p:nvSpPr>
          <p:cNvPr id="49" name="TextBox 48"/>
          <p:cNvSpPr txBox="1"/>
          <p:nvPr/>
        </p:nvSpPr>
        <p:spPr>
          <a:xfrm>
            <a:off x="654301" y="4400488"/>
            <a:ext cx="569387" cy="369332"/>
          </a:xfrm>
          <a:prstGeom prst="rect">
            <a:avLst/>
          </a:prstGeom>
          <a:noFill/>
        </p:spPr>
        <p:txBody>
          <a:bodyPr wrap="none" rtlCol="0">
            <a:spAutoFit/>
          </a:bodyPr>
          <a:lstStyle/>
          <a:p>
            <a:r>
              <a:rPr lang="en-US" dirty="0"/>
              <a:t>One</a:t>
            </a:r>
          </a:p>
        </p:txBody>
      </p:sp>
      <p:sp>
        <p:nvSpPr>
          <p:cNvPr id="50" name="TextBox 49"/>
          <p:cNvSpPr txBox="1"/>
          <p:nvPr/>
        </p:nvSpPr>
        <p:spPr>
          <a:xfrm>
            <a:off x="1412248" y="4392824"/>
            <a:ext cx="561051" cy="369332"/>
          </a:xfrm>
          <a:prstGeom prst="rect">
            <a:avLst/>
          </a:prstGeom>
          <a:noFill/>
        </p:spPr>
        <p:txBody>
          <a:bodyPr wrap="none" rtlCol="0">
            <a:spAutoFit/>
          </a:bodyPr>
          <a:lstStyle/>
          <a:p>
            <a:r>
              <a:rPr lang="en-US" dirty="0"/>
              <a:t>day,</a:t>
            </a:r>
          </a:p>
        </p:txBody>
      </p:sp>
      <p:sp>
        <p:nvSpPr>
          <p:cNvPr id="51" name="TextBox 50"/>
          <p:cNvSpPr txBox="1"/>
          <p:nvPr/>
        </p:nvSpPr>
        <p:spPr>
          <a:xfrm>
            <a:off x="2319705" y="4392824"/>
            <a:ext cx="402674" cy="369332"/>
          </a:xfrm>
          <a:prstGeom prst="rect">
            <a:avLst/>
          </a:prstGeom>
          <a:noFill/>
        </p:spPr>
        <p:txBody>
          <a:bodyPr wrap="none" rtlCol="0">
            <a:spAutoFit/>
          </a:bodyPr>
          <a:lstStyle/>
          <a:p>
            <a:r>
              <a:rPr lang="en-US" dirty="0"/>
              <a:t>he</a:t>
            </a:r>
          </a:p>
        </p:txBody>
      </p:sp>
      <p:sp>
        <p:nvSpPr>
          <p:cNvPr id="52" name="TextBox 51"/>
          <p:cNvSpPr txBox="1"/>
          <p:nvPr/>
        </p:nvSpPr>
        <p:spPr>
          <a:xfrm>
            <a:off x="2845324" y="4403640"/>
            <a:ext cx="543739" cy="369332"/>
          </a:xfrm>
          <a:prstGeom prst="rect">
            <a:avLst/>
          </a:prstGeom>
          <a:noFill/>
        </p:spPr>
        <p:txBody>
          <a:bodyPr wrap="none" rtlCol="0">
            <a:spAutoFit/>
          </a:bodyPr>
          <a:lstStyle/>
          <a:p>
            <a:r>
              <a:rPr lang="en-US" dirty="0"/>
              <a:t>was</a:t>
            </a:r>
          </a:p>
        </p:txBody>
      </p:sp>
      <p:sp>
        <p:nvSpPr>
          <p:cNvPr id="53" name="TextBox 52"/>
          <p:cNvSpPr txBox="1"/>
          <p:nvPr/>
        </p:nvSpPr>
        <p:spPr>
          <a:xfrm>
            <a:off x="3447928" y="4409625"/>
            <a:ext cx="941283" cy="369332"/>
          </a:xfrm>
          <a:prstGeom prst="rect">
            <a:avLst/>
          </a:prstGeom>
          <a:noFill/>
        </p:spPr>
        <p:txBody>
          <a:bodyPr wrap="none" rtlCol="0">
            <a:spAutoFit/>
          </a:bodyPr>
          <a:lstStyle/>
          <a:p>
            <a:r>
              <a:rPr lang="en-US" dirty="0"/>
              <a:t>relaxing</a:t>
            </a:r>
          </a:p>
        </p:txBody>
      </p:sp>
      <p:sp>
        <p:nvSpPr>
          <p:cNvPr id="54" name="TextBox 53"/>
          <p:cNvSpPr txBox="1"/>
          <p:nvPr/>
        </p:nvSpPr>
        <p:spPr>
          <a:xfrm>
            <a:off x="4352817" y="4406792"/>
            <a:ext cx="364202" cy="369332"/>
          </a:xfrm>
          <a:prstGeom prst="rect">
            <a:avLst/>
          </a:prstGeom>
          <a:noFill/>
        </p:spPr>
        <p:txBody>
          <a:bodyPr wrap="none" rtlCol="0">
            <a:spAutoFit/>
          </a:bodyPr>
          <a:lstStyle/>
          <a:p>
            <a:r>
              <a:rPr lang="en-US" dirty="0"/>
              <a:t>in</a:t>
            </a:r>
          </a:p>
        </p:txBody>
      </p:sp>
      <p:sp>
        <p:nvSpPr>
          <p:cNvPr id="55" name="TextBox 54"/>
          <p:cNvSpPr txBox="1"/>
          <p:nvPr/>
        </p:nvSpPr>
        <p:spPr>
          <a:xfrm>
            <a:off x="4648054" y="4409625"/>
            <a:ext cx="466794" cy="369332"/>
          </a:xfrm>
          <a:prstGeom prst="rect">
            <a:avLst/>
          </a:prstGeom>
          <a:noFill/>
        </p:spPr>
        <p:txBody>
          <a:bodyPr wrap="none" rtlCol="0">
            <a:spAutoFit/>
          </a:bodyPr>
          <a:lstStyle/>
          <a:p>
            <a:r>
              <a:rPr lang="en-US" dirty="0"/>
              <a:t>the</a:t>
            </a:r>
          </a:p>
        </p:txBody>
      </p:sp>
      <p:sp>
        <p:nvSpPr>
          <p:cNvPr id="56" name="TextBox 55"/>
          <p:cNvSpPr txBox="1"/>
          <p:nvPr/>
        </p:nvSpPr>
        <p:spPr>
          <a:xfrm>
            <a:off x="5146171" y="4409625"/>
            <a:ext cx="710451" cy="369332"/>
          </a:xfrm>
          <a:prstGeom prst="rect">
            <a:avLst/>
          </a:prstGeom>
          <a:noFill/>
        </p:spPr>
        <p:txBody>
          <a:bodyPr wrap="none" rtlCol="0">
            <a:spAutoFit/>
          </a:bodyPr>
          <a:lstStyle/>
          <a:p>
            <a:r>
              <a:rPr lang="en-US" dirty="0"/>
              <a:t>shade</a:t>
            </a:r>
          </a:p>
        </p:txBody>
      </p:sp>
      <p:sp>
        <p:nvSpPr>
          <p:cNvPr id="57" name="TextBox 56"/>
          <p:cNvSpPr txBox="1"/>
          <p:nvPr/>
        </p:nvSpPr>
        <p:spPr>
          <a:xfrm>
            <a:off x="5936492" y="4409625"/>
            <a:ext cx="377026" cy="369332"/>
          </a:xfrm>
          <a:prstGeom prst="rect">
            <a:avLst/>
          </a:prstGeom>
          <a:noFill/>
        </p:spPr>
        <p:txBody>
          <a:bodyPr wrap="none" rtlCol="0">
            <a:spAutoFit/>
          </a:bodyPr>
          <a:lstStyle/>
          <a:p>
            <a:r>
              <a:rPr lang="en-US" dirty="0"/>
              <a:t>of</a:t>
            </a:r>
          </a:p>
        </p:txBody>
      </p:sp>
      <p:sp>
        <p:nvSpPr>
          <p:cNvPr id="58" name="TextBox 57"/>
          <p:cNvSpPr txBox="1"/>
          <p:nvPr/>
        </p:nvSpPr>
        <p:spPr>
          <a:xfrm>
            <a:off x="6410153" y="4412981"/>
            <a:ext cx="287258" cy="369332"/>
          </a:xfrm>
          <a:prstGeom prst="rect">
            <a:avLst/>
          </a:prstGeom>
          <a:noFill/>
        </p:spPr>
        <p:txBody>
          <a:bodyPr wrap="none" rtlCol="0">
            <a:spAutoFit/>
          </a:bodyPr>
          <a:lstStyle/>
          <a:p>
            <a:r>
              <a:rPr lang="en-US" dirty="0"/>
              <a:t>a</a:t>
            </a:r>
          </a:p>
        </p:txBody>
      </p:sp>
      <p:sp>
        <p:nvSpPr>
          <p:cNvPr id="59" name="TextBox 58"/>
          <p:cNvSpPr txBox="1"/>
          <p:nvPr/>
        </p:nvSpPr>
        <p:spPr>
          <a:xfrm>
            <a:off x="6714958" y="4406792"/>
            <a:ext cx="671979" cy="369332"/>
          </a:xfrm>
          <a:prstGeom prst="rect">
            <a:avLst/>
          </a:prstGeom>
          <a:noFill/>
        </p:spPr>
        <p:txBody>
          <a:bodyPr wrap="none" rtlCol="0">
            <a:spAutoFit/>
          </a:bodyPr>
          <a:lstStyle/>
          <a:p>
            <a:r>
              <a:rPr lang="en-US" dirty="0"/>
              <a:t>thorn</a:t>
            </a:r>
          </a:p>
        </p:txBody>
      </p:sp>
      <p:sp>
        <p:nvSpPr>
          <p:cNvPr id="60" name="TextBox 59"/>
          <p:cNvSpPr txBox="1"/>
          <p:nvPr/>
        </p:nvSpPr>
        <p:spPr>
          <a:xfrm>
            <a:off x="840081" y="4830519"/>
            <a:ext cx="530915" cy="369332"/>
          </a:xfrm>
          <a:prstGeom prst="rect">
            <a:avLst/>
          </a:prstGeom>
          <a:noFill/>
        </p:spPr>
        <p:txBody>
          <a:bodyPr wrap="none" rtlCol="0">
            <a:spAutoFit/>
          </a:bodyPr>
          <a:lstStyle/>
          <a:p>
            <a:r>
              <a:rPr lang="en-US" dirty="0"/>
              <a:t>tree</a:t>
            </a:r>
          </a:p>
        </p:txBody>
      </p:sp>
      <p:sp>
        <p:nvSpPr>
          <p:cNvPr id="61" name="TextBox 60"/>
          <p:cNvSpPr txBox="1"/>
          <p:nvPr/>
        </p:nvSpPr>
        <p:spPr>
          <a:xfrm>
            <a:off x="1612625" y="4830519"/>
            <a:ext cx="684803" cy="369332"/>
          </a:xfrm>
          <a:prstGeom prst="rect">
            <a:avLst/>
          </a:prstGeom>
          <a:noFill/>
        </p:spPr>
        <p:txBody>
          <a:bodyPr wrap="none" rtlCol="0">
            <a:spAutoFit/>
          </a:bodyPr>
          <a:lstStyle/>
          <a:p>
            <a:r>
              <a:rPr lang="en-US" dirty="0"/>
              <a:t>when</a:t>
            </a:r>
          </a:p>
        </p:txBody>
      </p:sp>
      <p:sp>
        <p:nvSpPr>
          <p:cNvPr id="62" name="TextBox 61"/>
          <p:cNvSpPr txBox="1"/>
          <p:nvPr/>
        </p:nvSpPr>
        <p:spPr>
          <a:xfrm>
            <a:off x="2380537" y="4830519"/>
            <a:ext cx="723275" cy="369332"/>
          </a:xfrm>
          <a:prstGeom prst="rect">
            <a:avLst/>
          </a:prstGeom>
          <a:noFill/>
        </p:spPr>
        <p:txBody>
          <a:bodyPr wrap="none" rtlCol="0">
            <a:spAutoFit/>
          </a:bodyPr>
          <a:lstStyle/>
          <a:p>
            <a:r>
              <a:rPr lang="en-US" dirty="0"/>
              <a:t>Zebra</a:t>
            </a:r>
          </a:p>
        </p:txBody>
      </p:sp>
      <p:sp>
        <p:nvSpPr>
          <p:cNvPr id="63" name="TextBox 62"/>
          <p:cNvSpPr txBox="1"/>
          <p:nvPr/>
        </p:nvSpPr>
        <p:spPr>
          <a:xfrm>
            <a:off x="3100468" y="4830519"/>
            <a:ext cx="851515" cy="369332"/>
          </a:xfrm>
          <a:prstGeom prst="rect">
            <a:avLst/>
          </a:prstGeom>
          <a:noFill/>
        </p:spPr>
        <p:txBody>
          <a:bodyPr wrap="none" rtlCol="0">
            <a:spAutoFit/>
          </a:bodyPr>
          <a:lstStyle/>
          <a:p>
            <a:r>
              <a:rPr lang="en-US" dirty="0"/>
              <a:t>walked</a:t>
            </a:r>
          </a:p>
        </p:txBody>
      </p:sp>
      <p:sp>
        <p:nvSpPr>
          <p:cNvPr id="64" name="TextBox 63"/>
          <p:cNvSpPr txBox="1"/>
          <p:nvPr/>
        </p:nvSpPr>
        <p:spPr>
          <a:xfrm>
            <a:off x="3978706" y="4830519"/>
            <a:ext cx="614271" cy="369332"/>
          </a:xfrm>
          <a:prstGeom prst="rect">
            <a:avLst/>
          </a:prstGeom>
          <a:noFill/>
        </p:spPr>
        <p:txBody>
          <a:bodyPr wrap="none" rtlCol="0">
            <a:spAutoFit/>
          </a:bodyPr>
          <a:lstStyle/>
          <a:p>
            <a:r>
              <a:rPr lang="en-US" dirty="0"/>
              <a:t>past.</a:t>
            </a:r>
          </a:p>
        </p:txBody>
      </p:sp>
      <p:cxnSp>
        <p:nvCxnSpPr>
          <p:cNvPr id="65" name="Straight Connector 64"/>
          <p:cNvCxnSpPr/>
          <p:nvPr/>
        </p:nvCxnSpPr>
        <p:spPr>
          <a:xfrm flipV="1">
            <a:off x="654301" y="3624179"/>
            <a:ext cx="7700201" cy="33423"/>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68" name="Rectangle 67"/>
          <p:cNvSpPr/>
          <p:nvPr/>
        </p:nvSpPr>
        <p:spPr>
          <a:xfrm>
            <a:off x="1501282" y="6139417"/>
            <a:ext cx="7639612" cy="461665"/>
          </a:xfrm>
          <a:prstGeom prst="rect">
            <a:avLst/>
          </a:prstGeom>
        </p:spPr>
        <p:txBody>
          <a:bodyPr wrap="square">
            <a:spAutoFit/>
          </a:bodyPr>
          <a:lstStyle/>
          <a:p>
            <a:r>
              <a:rPr lang="en-US" sz="1200" i="1" dirty="0"/>
              <a:t>Draper, K., and Spaull, S. (2015). Examining oral reading fluency among grade 5 rural English Second Language (ESL) learners in South Africa: Analysis of NEEDU 2013. South African Journal of Childhood Education 5(2) pp.44-77.</a:t>
            </a:r>
          </a:p>
        </p:txBody>
      </p:sp>
      <p:sp>
        <p:nvSpPr>
          <p:cNvPr id="69" name="TextBox 68"/>
          <p:cNvSpPr txBox="1"/>
          <p:nvPr/>
        </p:nvSpPr>
        <p:spPr>
          <a:xfrm>
            <a:off x="7619306" y="1994069"/>
            <a:ext cx="1521589" cy="584776"/>
          </a:xfrm>
          <a:prstGeom prst="rect">
            <a:avLst/>
          </a:prstGeom>
          <a:solidFill>
            <a:schemeClr val="bg1">
              <a:lumMod val="85000"/>
            </a:schemeClr>
          </a:solidFill>
        </p:spPr>
        <p:txBody>
          <a:bodyPr wrap="square" rtlCol="0">
            <a:spAutoFit/>
          </a:bodyPr>
          <a:lstStyle/>
          <a:p>
            <a:r>
              <a:rPr lang="en-US" sz="1600" dirty="0"/>
              <a:t>Recommended rate at Gr5</a:t>
            </a:r>
          </a:p>
        </p:txBody>
      </p:sp>
      <p:sp>
        <p:nvSpPr>
          <p:cNvPr id="70" name="TextBox 69"/>
          <p:cNvSpPr txBox="1"/>
          <p:nvPr/>
        </p:nvSpPr>
        <p:spPr>
          <a:xfrm>
            <a:off x="7593707" y="3898710"/>
            <a:ext cx="1521589" cy="1077218"/>
          </a:xfrm>
          <a:prstGeom prst="rect">
            <a:avLst/>
          </a:prstGeom>
          <a:solidFill>
            <a:schemeClr val="bg1">
              <a:lumMod val="85000"/>
            </a:schemeClr>
          </a:solidFill>
        </p:spPr>
        <p:txBody>
          <a:bodyPr wrap="square" rtlCol="0">
            <a:spAutoFit/>
          </a:bodyPr>
          <a:lstStyle/>
          <a:p>
            <a:r>
              <a:rPr lang="en-US" sz="1600" dirty="0"/>
              <a:t>40% of SA rural Gr5 learners  (&lt;40WCPM) </a:t>
            </a:r>
            <a:r>
              <a:rPr lang="en-US" sz="1600" dirty="0" smtClean="0"/>
              <a:t>WCPM</a:t>
            </a:r>
          </a:p>
        </p:txBody>
      </p:sp>
    </p:spTree>
    <p:extLst>
      <p:ext uri="{BB962C8B-B14F-4D97-AF65-F5344CB8AC3E}">
        <p14:creationId xmlns:p14="http://schemas.microsoft.com/office/powerpoint/2010/main" val="12120585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46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92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138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84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230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276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322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368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414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46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506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552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598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644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690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736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782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828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874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920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966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1012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1058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1104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1150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1196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196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346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496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646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796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946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1096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grpId="0" nodeType="withEffect">
                                  <p:stCondLst>
                                    <p:cond delay="1246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1396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1546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1696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1846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1996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2146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2296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2446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2596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2746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grpId="0" nodeType="withEffect">
                                  <p:stCondLst>
                                    <p:cond delay="2896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3046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31960"/>
                                  </p:stCondLst>
                                  <p:childTnLst>
                                    <p:set>
                                      <p:cBhvr>
                                        <p:cTn id="100" dur="1" fill="hold">
                                          <p:stCondLst>
                                            <p:cond delay="0"/>
                                          </p:stCondLst>
                                        </p:cTn>
                                        <p:tgtEl>
                                          <p:spTgt spid="60"/>
                                        </p:tgtEl>
                                        <p:attrNameLst>
                                          <p:attrName>style.visibility</p:attrName>
                                        </p:attrNameLst>
                                      </p:cBhvr>
                                      <p:to>
                                        <p:strVal val="visible"/>
                                      </p:to>
                                    </p:set>
                                  </p:childTnLst>
                                </p:cTn>
                              </p:par>
                              <p:par>
                                <p:cTn id="101" presetID="1" presetClass="entr" presetSubtype="0" fill="hold" grpId="0" nodeType="withEffect">
                                  <p:stCondLst>
                                    <p:cond delay="3346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34960"/>
                                  </p:stCondLst>
                                  <p:childTnLst>
                                    <p:set>
                                      <p:cBhvr>
                                        <p:cTn id="104" dur="1" fill="hold">
                                          <p:stCondLst>
                                            <p:cond delay="0"/>
                                          </p:stCondLst>
                                        </p:cTn>
                                        <p:tgtEl>
                                          <p:spTgt spid="62"/>
                                        </p:tgtEl>
                                        <p:attrNameLst>
                                          <p:attrName>style.visibility</p:attrName>
                                        </p:attrNameLst>
                                      </p:cBhvr>
                                      <p:to>
                                        <p:strVal val="visible"/>
                                      </p:to>
                                    </p:set>
                                  </p:childTnLst>
                                </p:cTn>
                              </p:par>
                              <p:par>
                                <p:cTn id="105" presetID="1" presetClass="entr" presetSubtype="0" fill="hold" grpId="0" nodeType="withEffect">
                                  <p:stCondLst>
                                    <p:cond delay="3646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ntr" presetSubtype="0" fill="hold" grpId="0" nodeType="withEffect">
                                  <p:stCondLst>
                                    <p:cond delay="37960"/>
                                  </p:stCondLst>
                                  <p:childTnLst>
                                    <p:set>
                                      <p:cBhvr>
                                        <p:cTn id="10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399" y="1970407"/>
            <a:ext cx="8406568" cy="476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grpSp>
        <p:nvGrpSpPr>
          <p:cNvPr id="11" name="Group 10"/>
          <p:cNvGrpSpPr/>
          <p:nvPr/>
        </p:nvGrpSpPr>
        <p:grpSpPr>
          <a:xfrm>
            <a:off x="3524064" y="1445409"/>
            <a:ext cx="5386090" cy="3252933"/>
            <a:chOff x="3524064" y="1445409"/>
            <a:chExt cx="5386090" cy="3252933"/>
          </a:xfrm>
        </p:grpSpPr>
        <p:sp>
          <p:nvSpPr>
            <p:cNvPr id="2" name="TextBox 1"/>
            <p:cNvSpPr txBox="1"/>
            <p:nvPr/>
          </p:nvSpPr>
          <p:spPr>
            <a:xfrm rot="17032966">
              <a:off x="4914620" y="702809"/>
              <a:ext cx="2604977" cy="5386090"/>
            </a:xfrm>
            <a:prstGeom prst="rect">
              <a:avLst/>
            </a:prstGeom>
            <a:noFill/>
          </p:spPr>
          <p:txBody>
            <a:bodyPr wrap="square" rtlCol="0">
              <a:spAutoFit/>
            </a:bodyPr>
            <a:lstStyle/>
            <a:p>
              <a:r>
                <a:rPr lang="en-US" sz="34400" dirty="0" smtClean="0">
                  <a:latin typeface="Helvetica" charset="0"/>
                  <a:ea typeface="Helvetica" charset="0"/>
                  <a:cs typeface="Helvetica" charset="0"/>
                </a:rPr>
                <a:t>}</a:t>
              </a:r>
              <a:endParaRPr lang="en-US" sz="34400" dirty="0">
                <a:latin typeface="Helvetica" charset="0"/>
                <a:ea typeface="Helvetica" charset="0"/>
                <a:cs typeface="Helvetica" charset="0"/>
              </a:endParaRPr>
            </a:p>
          </p:txBody>
        </p:sp>
        <p:sp>
          <p:nvSpPr>
            <p:cNvPr id="3" name="TextBox 2"/>
            <p:cNvSpPr txBox="1"/>
            <p:nvPr/>
          </p:nvSpPr>
          <p:spPr>
            <a:xfrm rot="766700">
              <a:off x="6432697" y="1445409"/>
              <a:ext cx="1005403" cy="1862048"/>
            </a:xfrm>
            <a:prstGeom prst="rect">
              <a:avLst/>
            </a:prstGeom>
            <a:noFill/>
          </p:spPr>
          <p:txBody>
            <a:bodyPr wrap="none" rtlCol="0">
              <a:spAutoFit/>
            </a:bodyPr>
            <a:lstStyle/>
            <a:p>
              <a:r>
                <a:rPr lang="en-US" sz="11500" dirty="0" smtClean="0">
                  <a:latin typeface="Helvetica" charset="0"/>
                  <a:ea typeface="Helvetica" charset="0"/>
                  <a:cs typeface="Helvetica" charset="0"/>
                </a:rPr>
                <a:t>?</a:t>
              </a:r>
              <a:endParaRPr lang="en-US" dirty="0">
                <a:latin typeface="Helvetica" charset="0"/>
                <a:ea typeface="Helvetica" charset="0"/>
                <a:cs typeface="Helvetica" charset="0"/>
              </a:endParaRPr>
            </a:p>
          </p:txBody>
        </p:sp>
      </p:grpSp>
      <p:sp>
        <p:nvSpPr>
          <p:cNvPr id="12" name="Rectangle 11"/>
          <p:cNvSpPr/>
          <p:nvPr/>
        </p:nvSpPr>
        <p:spPr>
          <a:xfrm>
            <a:off x="565463" y="281036"/>
            <a:ext cx="7504648" cy="954107"/>
          </a:xfrm>
          <a:prstGeom prst="rect">
            <a:avLst/>
          </a:prstGeom>
        </p:spPr>
        <p:txBody>
          <a:bodyPr wrap="square">
            <a:spAutoFit/>
          </a:bodyPr>
          <a:lstStyle/>
          <a:p>
            <a:r>
              <a:rPr lang="en-US" sz="2800" b="1" dirty="0" smtClean="0">
                <a:effectLst/>
                <a:latin typeface="Helvetica" charset="0"/>
                <a:ea typeface="Helvetica" charset="0"/>
                <a:cs typeface="Helvetica" charset="0"/>
              </a:rPr>
              <a:t>How many students actually make it to university?</a:t>
            </a:r>
            <a:endParaRPr lang="en-US" sz="2800" b="1" dirty="0">
              <a:effectLst/>
              <a:latin typeface="Helvetica" charset="0"/>
              <a:ea typeface="Helvetica" charset="0"/>
              <a:cs typeface="Helvetica" charset="0"/>
            </a:endParaRPr>
          </a:p>
        </p:txBody>
      </p:sp>
    </p:spTree>
    <p:extLst>
      <p:ext uri="{BB962C8B-B14F-4D97-AF65-F5344CB8AC3E}">
        <p14:creationId xmlns:p14="http://schemas.microsoft.com/office/powerpoint/2010/main" val="68040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matters a lot</a:t>
            </a:r>
            <a:r>
              <a:rPr lang="mr-IN" dirty="0" smtClean="0"/>
              <a: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30</a:t>
            </a:fld>
            <a:endParaRPr lang="en-US"/>
          </a:p>
        </p:txBody>
      </p:sp>
      <p:pic>
        <p:nvPicPr>
          <p:cNvPr id="5" name="Picture 3" descr="C:\Users\spaull\Downloads\broad unempl.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1450181"/>
            <a:ext cx="7307471" cy="46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84115" y="6169581"/>
            <a:ext cx="4173835" cy="369332"/>
          </a:xfrm>
          <a:prstGeom prst="rect">
            <a:avLst/>
          </a:prstGeom>
          <a:noFill/>
        </p:spPr>
        <p:txBody>
          <a:bodyPr wrap="none" rtlCol="0">
            <a:spAutoFit/>
          </a:bodyPr>
          <a:lstStyle/>
          <a:p>
            <a:r>
              <a:rPr lang="en-US"/>
              <a:t>(</a:t>
            </a:r>
            <a:r>
              <a:rPr lang="en-US" smtClean="0"/>
              <a:t>Own </a:t>
            </a:r>
            <a:r>
              <a:rPr lang="en-US" dirty="0" smtClean="0"/>
              <a:t>calculations </a:t>
            </a:r>
            <a:r>
              <a:rPr lang="en-US" smtClean="0"/>
              <a:t>using Census 2011 data)</a:t>
            </a:r>
            <a:endParaRPr lang="en-US"/>
          </a:p>
        </p:txBody>
      </p:sp>
    </p:spTree>
    <p:extLst>
      <p:ext uri="{BB962C8B-B14F-4D97-AF65-F5344CB8AC3E}">
        <p14:creationId xmlns:p14="http://schemas.microsoft.com/office/powerpoint/2010/main" val="805926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663700" y="876300"/>
            <a:ext cx="2187575" cy="5770563"/>
            <a:chOff x="56286" y="168437"/>
            <a:chExt cx="2576098" cy="6436236"/>
          </a:xfrm>
        </p:grpSpPr>
        <p:grpSp>
          <p:nvGrpSpPr>
            <p:cNvPr id="33850"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aphicFrame>
            <p:nvGraphicFramePr>
              <p:cNvPr id="70" name="Diagram 69"/>
              <p:cNvGraphicFramePr/>
              <p:nvPr>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eaLnBrk="1" hangingPunct="1">
                <a:defRPr/>
              </a:pPr>
              <a:r>
                <a:rPr lang="en-ZA" b="1">
                  <a:latin typeface="Calibri" panose="020F0502020204030204" pitchFamily="34" charset="0"/>
                  <a:ea typeface="+mn-ea"/>
                  <a:cs typeface="Arial" pitchFamily="34" charset="0"/>
                </a:rPr>
                <a:t>Labour Market</a:t>
              </a:r>
            </a:p>
          </p:txBody>
        </p:sp>
      </p:grpSp>
      <p:sp>
        <p:nvSpPr>
          <p:cNvPr id="98" name="Freeform 97"/>
          <p:cNvSpPr/>
          <p:nvPr/>
        </p:nvSpPr>
        <p:spPr>
          <a:xfrm>
            <a:off x="3239030" y="1565800"/>
            <a:ext cx="1102784" cy="31856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nvGrpSpPr>
          <p:cNvPr id="2" name="Group 106"/>
          <p:cNvGrpSpPr/>
          <p:nvPr/>
        </p:nvGrpSpPr>
        <p:grpSpPr>
          <a:xfrm rot="16200000">
            <a:off x="1628798" y="3281745"/>
            <a:ext cx="4485995" cy="272996"/>
            <a:chOff x="1712958" y="2854897"/>
            <a:chExt cx="4843887" cy="1007054"/>
          </a:xfrm>
          <a:solidFill>
            <a:schemeClr val="bg1">
              <a:lumMod val="65000"/>
            </a:schemeClr>
          </a:solidFill>
        </p:grpSpPr>
        <p:sp>
          <p:nvSpPr>
            <p:cNvPr id="108" name="Freeform 107"/>
            <p:cNvSpPr/>
            <p:nvPr/>
          </p:nvSpPr>
          <p:spPr>
            <a:xfrm>
              <a:off x="1712958" y="2854897"/>
              <a:ext cx="1430464"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Quality</a:t>
              </a:r>
            </a:p>
          </p:txBody>
        </p:sp>
        <p:sp>
          <p:nvSpPr>
            <p:cNvPr id="112" name="Freeform 111"/>
            <p:cNvSpPr/>
            <p:nvPr/>
          </p:nvSpPr>
          <p:spPr>
            <a:xfrm>
              <a:off x="4955455" y="2901117"/>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eaLnBrk="1" hangingPunct="1">
                <a:lnSpc>
                  <a:spcPct val="90000"/>
                </a:lnSpc>
                <a:spcAft>
                  <a:spcPct val="35000"/>
                </a:spcAft>
                <a:defRPr/>
              </a:pPr>
              <a:r>
                <a:rPr lang="en-ZA" sz="1600">
                  <a:solidFill>
                    <a:schemeClr val="tx1"/>
                  </a:solidFill>
                </a:rPr>
                <a:t>Type</a:t>
              </a:r>
            </a:p>
          </p:txBody>
        </p:sp>
      </p:grpSp>
      <p:sp>
        <p:nvSpPr>
          <p:cNvPr id="33795" name="Slide Number Placeholder 3"/>
          <p:cNvSpPr>
            <a:spLocks noGrp="1"/>
          </p:cNvSpPr>
          <p:nvPr>
            <p:ph type="sldNum" sz="quarter" idx="12"/>
          </p:nvPr>
        </p:nvSpPr>
        <p:spPr bwMode="auto">
          <a:xfrm>
            <a:off x="6768525" y="6383328"/>
            <a:ext cx="1746825" cy="3381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fld id="{83F6FFBA-A380-0C44-A22E-3329F52657BD}" type="slidenum">
              <a:rPr lang="en-ZA" altLang="x-none" sz="1200">
                <a:solidFill>
                  <a:srgbClr val="898989"/>
                </a:solidFill>
              </a:rPr>
              <a:pPr>
                <a:spcBef>
                  <a:spcPct val="0"/>
                </a:spcBef>
                <a:buFontTx/>
                <a:buNone/>
              </a:pPr>
              <a:t>31</a:t>
            </a:fld>
            <a:endParaRPr lang="en-ZA" altLang="x-none" sz="1200">
              <a:solidFill>
                <a:srgbClr val="898989"/>
              </a:solidFill>
            </a:endParaRPr>
          </a:p>
        </p:txBody>
      </p:sp>
      <p:sp>
        <p:nvSpPr>
          <p:cNvPr id="54" name="Rectangle 53"/>
          <p:cNvSpPr/>
          <p:nvPr/>
        </p:nvSpPr>
        <p:spPr>
          <a:xfrm>
            <a:off x="6548589" y="985569"/>
            <a:ext cx="2322361" cy="16084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nvGrpSpPr>
          <p:cNvPr id="3" name="Group 117"/>
          <p:cNvGrpSpPr>
            <a:grpSpLocks/>
          </p:cNvGrpSpPr>
          <p:nvPr/>
        </p:nvGrpSpPr>
        <p:grpSpPr bwMode="auto">
          <a:xfrm>
            <a:off x="7452100" y="959115"/>
            <a:ext cx="1252162" cy="1296723"/>
            <a:chOff x="7229076" y="856066"/>
            <a:chExt cx="1475600" cy="1399948"/>
          </a:xfrm>
          <a:solidFill>
            <a:srgbClr val="92D050"/>
          </a:solidFill>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9" name="TextBox 19"/>
            <p:cNvSpPr txBox="1">
              <a:spLocks noChangeArrowheads="1"/>
            </p:cNvSpPr>
            <p:nvPr/>
          </p:nvSpPr>
          <p:spPr bwMode="auto">
            <a:xfrm>
              <a:off x="7563436" y="1279415"/>
              <a:ext cx="778180" cy="5846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900" b="1">
                  <a:solidFill>
                    <a:schemeClr val="bg1"/>
                  </a:solidFill>
                </a:rPr>
                <a:t>High SES background</a:t>
              </a:r>
            </a:p>
            <a:p>
              <a:pPr algn="ctr" eaLnBrk="1" hangingPunct="1">
                <a:spcBef>
                  <a:spcPct val="0"/>
                </a:spcBef>
                <a:buFontTx/>
                <a:buNone/>
              </a:pPr>
              <a:r>
                <a:rPr lang="en-ZA" altLang="x-none" sz="900" b="1" dirty="0">
                  <a:solidFill>
                    <a:schemeClr val="bg1"/>
                  </a:solidFill>
                </a:rPr>
                <a:t>+</a:t>
              </a:r>
              <a:r>
                <a:rPr lang="en-ZA" altLang="x-none" sz="1400" b="1" dirty="0">
                  <a:solidFill>
                    <a:schemeClr val="bg1"/>
                  </a:solidFill>
                </a:rPr>
                <a:t>ECD</a:t>
              </a:r>
              <a:endParaRPr lang="en-ZA" altLang="x-none" sz="900" b="1" dirty="0">
                <a:solidFill>
                  <a:schemeClr val="bg1"/>
                </a:solidFill>
              </a:endParaRPr>
            </a:p>
          </p:txBody>
        </p:sp>
      </p:grpSp>
      <p:grpSp>
        <p:nvGrpSpPr>
          <p:cNvPr id="5" name="Group 118"/>
          <p:cNvGrpSpPr>
            <a:grpSpLocks/>
          </p:cNvGrpSpPr>
          <p:nvPr/>
        </p:nvGrpSpPr>
        <p:grpSpPr bwMode="auto">
          <a:xfrm>
            <a:off x="6819441" y="1595454"/>
            <a:ext cx="909805" cy="940932"/>
            <a:chOff x="6531207" y="1507437"/>
            <a:chExt cx="1072116" cy="1017150"/>
          </a:xfrm>
          <a:solidFill>
            <a:srgbClr val="92D050"/>
          </a:solidFill>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6" name="TextBox 22"/>
            <p:cNvSpPr txBox="1">
              <a:spLocks noChangeArrowheads="1"/>
            </p:cNvSpPr>
            <p:nvPr/>
          </p:nvSpPr>
          <p:spPr bwMode="auto">
            <a:xfrm>
              <a:off x="6878805" y="1768548"/>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a:solidFill>
                    <a:schemeClr val="bg1"/>
                  </a:solidFill>
                </a:rPr>
                <a:t>High quality primary school</a:t>
              </a:r>
            </a:p>
          </p:txBody>
        </p:sp>
      </p:grpSp>
      <p:grpSp>
        <p:nvGrpSpPr>
          <p:cNvPr id="6" name="Group 119"/>
          <p:cNvGrpSpPr>
            <a:grpSpLocks/>
          </p:cNvGrpSpPr>
          <p:nvPr/>
        </p:nvGrpSpPr>
        <p:grpSpPr bwMode="auto">
          <a:xfrm>
            <a:off x="6677736" y="957307"/>
            <a:ext cx="981241" cy="1015914"/>
            <a:chOff x="6300826" y="800453"/>
            <a:chExt cx="1155957" cy="1096692"/>
          </a:xfrm>
          <a:solidFill>
            <a:srgbClr val="92D050"/>
          </a:solidFill>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3843" name="TextBox 23"/>
            <p:cNvSpPr txBox="1">
              <a:spLocks noChangeArrowheads="1"/>
            </p:cNvSpPr>
            <p:nvPr/>
          </p:nvSpPr>
          <p:spPr bwMode="auto">
            <a:xfrm>
              <a:off x="6608729" y="1084597"/>
              <a:ext cx="562020"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700" b="1" dirty="0">
                  <a:solidFill>
                    <a:schemeClr val="bg1"/>
                  </a:solidFill>
                </a:rPr>
                <a:t>High quality </a:t>
              </a:r>
              <a:r>
                <a:rPr lang="en-ZA" altLang="x-none" sz="700" b="1" dirty="0" err="1">
                  <a:solidFill>
                    <a:schemeClr val="bg1"/>
                  </a:solidFill>
                </a:rPr>
                <a:t>secondaryschool</a:t>
              </a:r>
              <a:endParaRPr lang="en-ZA" altLang="x-none" sz="700" b="1" dirty="0">
                <a:solidFill>
                  <a:schemeClr val="bg1"/>
                </a:solidFill>
              </a:endParaRPr>
            </a:p>
          </p:txBody>
        </p:sp>
      </p:grpSp>
      <p:sp>
        <p:nvSpPr>
          <p:cNvPr id="55" name="Rectangle 54"/>
          <p:cNvSpPr/>
          <p:nvPr/>
        </p:nvSpPr>
        <p:spPr>
          <a:xfrm>
            <a:off x="5028444" y="2907240"/>
            <a:ext cx="3844094" cy="28918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45" name="Circular Arrow 44"/>
          <p:cNvSpPr/>
          <p:nvPr/>
        </p:nvSpPr>
        <p:spPr>
          <a:xfrm rot="18252152">
            <a:off x="6243638" y="3106917"/>
            <a:ext cx="2368503" cy="2206446"/>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761276" y="3282867"/>
            <a:ext cx="1723912" cy="1849520"/>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eaLnBrk="1" hangingPunct="1">
                <a:lnSpc>
                  <a:spcPct val="90000"/>
                </a:lnSpc>
                <a:spcAft>
                  <a:spcPct val="35000"/>
                </a:spcAft>
                <a:defRPr/>
              </a:pPr>
              <a:endParaRPr lang="en-ZA" sz="4700"/>
            </a:p>
          </p:txBody>
        </p:sp>
        <p:sp>
          <p:nvSpPr>
            <p:cNvPr id="33840" name="TextBox 38"/>
            <p:cNvSpPr txBox="1">
              <a:spLocks noChangeArrowheads="1"/>
            </p:cNvSpPr>
            <p:nvPr/>
          </p:nvSpPr>
          <p:spPr bwMode="auto">
            <a:xfrm>
              <a:off x="6802557" y="3808808"/>
              <a:ext cx="1429283" cy="63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600" b="1">
                  <a:solidFill>
                    <a:schemeClr val="bg1"/>
                  </a:solidFill>
                </a:rPr>
                <a:t>Low SES background</a:t>
              </a:r>
            </a:p>
          </p:txBody>
        </p:sp>
      </p:grpSp>
      <p:grpSp>
        <p:nvGrpSpPr>
          <p:cNvPr id="8" name="Group 116"/>
          <p:cNvGrpSpPr>
            <a:grpSpLocks/>
          </p:cNvGrpSpPr>
          <p:nvPr/>
        </p:nvGrpSpPr>
        <p:grpSpPr bwMode="auto">
          <a:xfrm>
            <a:off x="5449906" y="4030314"/>
            <a:ext cx="1603952" cy="1720142"/>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6"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eaLnBrk="1" hangingPunct="1">
                  <a:lnSpc>
                    <a:spcPct val="90000"/>
                  </a:lnSpc>
                  <a:spcAft>
                    <a:spcPct val="35000"/>
                  </a:spcAft>
                  <a:defRPr/>
                </a:pPr>
                <a:endParaRPr lang="en-ZA" sz="2800"/>
              </a:p>
            </p:txBody>
          </p:sp>
          <p:sp>
            <p:nvSpPr>
              <p:cNvPr id="33838" name="TextBox 39"/>
              <p:cNvSpPr txBox="1">
                <a:spLocks noChangeArrowheads="1"/>
              </p:cNvSpPr>
              <p:nvPr/>
            </p:nvSpPr>
            <p:spPr bwMode="auto">
              <a:xfrm>
                <a:off x="5547632" y="4534854"/>
                <a:ext cx="990001" cy="83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100" b="1" dirty="0">
                    <a:solidFill>
                      <a:schemeClr val="bg1"/>
                    </a:solidFill>
                  </a:rPr>
                  <a:t>Low quality primary school</a:t>
                </a:r>
              </a:p>
            </p:txBody>
          </p:sp>
        </p:grpSp>
      </p:grpSp>
      <p:grpSp>
        <p:nvGrpSpPr>
          <p:cNvPr id="10" name="Group 115"/>
          <p:cNvGrpSpPr>
            <a:grpSpLocks/>
          </p:cNvGrpSpPr>
          <p:nvPr/>
        </p:nvGrpSpPr>
        <p:grpSpPr bwMode="auto">
          <a:xfrm>
            <a:off x="5131694" y="2945120"/>
            <a:ext cx="1729304" cy="1855401"/>
            <a:chOff x="4571758" y="2670835"/>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3832" name="Group 114"/>
            <p:cNvGrpSpPr>
              <a:grpSpLocks/>
            </p:cNvGrpSpPr>
            <p:nvPr/>
          </p:nvGrpSpPr>
          <p:grpSpPr bwMode="auto">
            <a:xfrm>
              <a:off x="4744750" y="2781945"/>
              <a:ext cx="1772765" cy="1742830"/>
              <a:chOff x="4744750" y="2781945"/>
              <a:chExt cx="1772765" cy="1742830"/>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eaLnBrk="1" hangingPunct="1">
                  <a:lnSpc>
                    <a:spcPct val="90000"/>
                  </a:lnSpc>
                  <a:spcAft>
                    <a:spcPct val="35000"/>
                  </a:spcAft>
                  <a:defRPr/>
                </a:pPr>
                <a:endParaRPr lang="en-ZA" sz="3100"/>
              </a:p>
            </p:txBody>
          </p:sp>
          <p:sp>
            <p:nvSpPr>
              <p:cNvPr id="33834" name="TextBox 40"/>
              <p:cNvSpPr txBox="1">
                <a:spLocks noChangeArrowheads="1"/>
              </p:cNvSpPr>
              <p:nvPr/>
            </p:nvSpPr>
            <p:spPr bwMode="auto">
              <a:xfrm>
                <a:off x="5157569" y="3213756"/>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ZA" altLang="x-none" sz="1200" b="1">
                    <a:solidFill>
                      <a:schemeClr val="bg1"/>
                    </a:solidFill>
                  </a:rPr>
                  <a:t>Low quality secondary</a:t>
                </a:r>
              </a:p>
              <a:p>
                <a:pPr algn="ctr" eaLnBrk="1" hangingPunct="1">
                  <a:spcBef>
                    <a:spcPct val="0"/>
                  </a:spcBef>
                  <a:buFontTx/>
                  <a:buNone/>
                </a:pPr>
                <a:r>
                  <a:rPr lang="en-ZA" altLang="x-none" sz="1200" b="1" dirty="0">
                    <a:solidFill>
                      <a:schemeClr val="bg1"/>
                    </a:solidFill>
                  </a:rPr>
                  <a:t>schoo</a:t>
                </a:r>
                <a:r>
                  <a:rPr lang="en-ZA" altLang="x-none" sz="1400" b="1" dirty="0">
                    <a:solidFill>
                      <a:schemeClr val="bg1"/>
                    </a:solidFill>
                  </a:rPr>
                  <a:t>l</a:t>
                </a:r>
              </a:p>
            </p:txBody>
          </p:sp>
        </p:grpSp>
      </p:grpSp>
      <p:grpSp>
        <p:nvGrpSpPr>
          <p:cNvPr id="12" name="Group 52"/>
          <p:cNvGrpSpPr>
            <a:grpSpLocks/>
          </p:cNvGrpSpPr>
          <p:nvPr/>
        </p:nvGrpSpPr>
        <p:grpSpPr bwMode="auto">
          <a:xfrm>
            <a:off x="8156258" y="2314040"/>
            <a:ext cx="917892" cy="610135"/>
            <a:chOff x="1445059" y="821184"/>
            <a:chExt cx="2985757" cy="2005038"/>
          </a:xfrm>
        </p:grpSpPr>
        <p:grpSp>
          <p:nvGrpSpPr>
            <p:cNvPr id="33827"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27591" y="3133267"/>
                <a:ext cx="1710151"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51" name="Freeform 50"/>
              <p:cNvSpPr/>
              <p:nvPr/>
            </p:nvSpPr>
            <p:spPr>
              <a:xfrm>
                <a:off x="3016551" y="3133267"/>
                <a:ext cx="1481603"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eaLnBrk="1" hangingPunct="1">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eaLnBrk="1" hangingPunct="1">
                <a:defRPr/>
              </a:pPr>
              <a:r>
                <a:rPr lang="en-ZA" sz="1050" b="1">
                  <a:solidFill>
                    <a:srgbClr val="C00000"/>
                  </a:solidFill>
                  <a:latin typeface="Calibri" panose="020F0502020204030204" pitchFamily="34" charset="0"/>
                  <a:ea typeface="+mn-ea"/>
                  <a:cs typeface="Arial" pitchFamily="34" charset="0"/>
                </a:rPr>
                <a:t>Unequal society</a:t>
              </a:r>
            </a:p>
          </p:txBody>
        </p:sp>
      </p:grpSp>
      <p:sp>
        <p:nvSpPr>
          <p:cNvPr id="58" name="Freeform 57"/>
          <p:cNvSpPr/>
          <p:nvPr/>
        </p:nvSpPr>
        <p:spPr>
          <a:xfrm>
            <a:off x="5805962" y="2003241"/>
            <a:ext cx="739987" cy="34787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r>
              <a:rPr lang="en-ZA" sz="2300" dirty="0" smtClean="0"/>
              <a:t>?</a:t>
            </a:r>
            <a:endParaRPr lang="en-ZA" sz="2300" dirty="0"/>
          </a:p>
        </p:txBody>
      </p:sp>
      <p:sp>
        <p:nvSpPr>
          <p:cNvPr id="77" name="TextBox 76"/>
          <p:cNvSpPr txBox="1"/>
          <p:nvPr/>
        </p:nvSpPr>
        <p:spPr>
          <a:xfrm>
            <a:off x="330968" y="1102898"/>
            <a:ext cx="1388295" cy="1708160"/>
          </a:xfrm>
          <a:prstGeom prst="rect">
            <a:avLst/>
          </a:prstGeom>
          <a:solidFill>
            <a:schemeClr val="accent3">
              <a:lumMod val="60000"/>
              <a:lumOff val="40000"/>
            </a:schemeClr>
          </a:solidFill>
        </p:spPr>
        <p:txBody>
          <a:bodyPr wrap="square">
            <a:spAutoFit/>
          </a:bodyPr>
          <a:lstStyle/>
          <a:p>
            <a:pPr algn="ctr" eaLnBrk="1" hangingPunct="1">
              <a:defRPr/>
            </a:pPr>
            <a:r>
              <a:rPr lang="en-ZA" sz="1100" b="1" dirty="0">
                <a:latin typeface="Calibri" panose="020F0502020204030204" pitchFamily="34" charset="0"/>
                <a:ea typeface="+mn-ea"/>
                <a:cs typeface="Arial" pitchFamily="34" charset="0"/>
              </a:rPr>
              <a:t>High productivity jobs and incomes (17%)</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Mainly professional, managerial &amp; skilled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Requires graduates, good quality matric or good vocational skills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Historically mainly white</a:t>
            </a:r>
            <a:endParaRPr lang="en-ZA" sz="800" dirty="0">
              <a:latin typeface="Calibri" panose="020F0502020204030204" pitchFamily="34" charset="0"/>
              <a:ea typeface="+mn-ea"/>
              <a:cs typeface="Arial" pitchFamily="34" charset="0"/>
            </a:endParaRPr>
          </a:p>
        </p:txBody>
      </p:sp>
      <p:sp>
        <p:nvSpPr>
          <p:cNvPr id="92" name="TextBox 91"/>
          <p:cNvSpPr txBox="1"/>
          <p:nvPr/>
        </p:nvSpPr>
        <p:spPr>
          <a:xfrm>
            <a:off x="276753" y="3809469"/>
            <a:ext cx="1386947" cy="1261884"/>
          </a:xfrm>
          <a:prstGeom prst="rect">
            <a:avLst/>
          </a:prstGeom>
          <a:solidFill>
            <a:schemeClr val="accent2">
              <a:lumMod val="60000"/>
              <a:lumOff val="40000"/>
            </a:schemeClr>
          </a:solidFill>
        </p:spPr>
        <p:txBody>
          <a:bodyPr wrap="square">
            <a:spAutoFit/>
          </a:bodyPr>
          <a:lstStyle/>
          <a:p>
            <a:pPr algn="ctr" eaLnBrk="1" hangingPunct="1">
              <a:defRPr/>
            </a:pPr>
            <a:r>
              <a:rPr lang="en-ZA" sz="1100" b="1" dirty="0">
                <a:latin typeface="Calibri" panose="020F0502020204030204" pitchFamily="34" charset="0"/>
                <a:ea typeface="+mn-ea"/>
                <a:cs typeface="Arial" pitchFamily="34" charset="0"/>
              </a:rPr>
              <a:t>Low productivity jobs &amp; incomes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Often manual or low skill jobs</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Limited or low quality education</a:t>
            </a:r>
          </a:p>
          <a:p>
            <a:pPr marL="171450" indent="-171450" eaLnBrk="1" hangingPunct="1">
              <a:buFont typeface="Arial" pitchFamily="34" charset="0"/>
              <a:buChar char="•"/>
              <a:defRPr/>
            </a:pPr>
            <a:r>
              <a:rPr lang="en-ZA" sz="900" dirty="0">
                <a:latin typeface="Calibri" panose="020F0502020204030204" pitchFamily="34" charset="0"/>
                <a:ea typeface="+mn-ea"/>
                <a:cs typeface="Arial" pitchFamily="34" charset="0"/>
              </a:rPr>
              <a:t>Minimum wage can exceed productivity</a:t>
            </a:r>
            <a:endParaRPr lang="en-ZA" sz="800" dirty="0">
              <a:latin typeface="Calibri" panose="020F0502020204030204" pitchFamily="34" charset="0"/>
              <a:ea typeface="+mn-ea"/>
              <a:cs typeface="Arial" pitchFamily="34" charset="0"/>
            </a:endParaRPr>
          </a:p>
        </p:txBody>
      </p:sp>
      <p:sp>
        <p:nvSpPr>
          <p:cNvPr id="74" name="Freeform 73"/>
          <p:cNvSpPr/>
          <p:nvPr/>
        </p:nvSpPr>
        <p:spPr>
          <a:xfrm>
            <a:off x="4212126" y="4979098"/>
            <a:ext cx="595754" cy="29404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4" name="Freeform 93"/>
          <p:cNvSpPr/>
          <p:nvPr/>
        </p:nvSpPr>
        <p:spPr>
          <a:xfrm>
            <a:off x="4212126" y="3511089"/>
            <a:ext cx="595754" cy="29404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sp>
        <p:nvSpPr>
          <p:cNvPr id="95" name="Rectangle 94"/>
          <p:cNvSpPr/>
          <p:nvPr/>
        </p:nvSpPr>
        <p:spPr>
          <a:xfrm>
            <a:off x="4339812" y="981333"/>
            <a:ext cx="670840" cy="1672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ZA" sz="1600" b="1" dirty="0" err="1" smtClean="0">
                <a:solidFill>
                  <a:srgbClr val="FF0000"/>
                </a:solidFill>
              </a:rPr>
              <a:t>Uni</a:t>
            </a:r>
            <a:endParaRPr lang="en-ZA" sz="1600" b="1" dirty="0" smtClean="0">
              <a:solidFill>
                <a:srgbClr val="FF0000"/>
              </a:solidFill>
            </a:endParaRPr>
          </a:p>
          <a:p>
            <a:pPr algn="ctr" eaLnBrk="1" hangingPunct="1">
              <a:defRPr/>
            </a:pPr>
            <a:r>
              <a:rPr lang="en-ZA" sz="1600" b="1" dirty="0" smtClean="0">
                <a:solidFill>
                  <a:schemeClr val="tx1"/>
                </a:solidFill>
              </a:rPr>
              <a:t>&amp; </a:t>
            </a:r>
          </a:p>
          <a:p>
            <a:pPr algn="ctr" eaLnBrk="1" hangingPunct="1">
              <a:defRPr/>
            </a:pPr>
            <a:r>
              <a:rPr lang="en-ZA" sz="1600" b="1" dirty="0" smtClean="0">
                <a:solidFill>
                  <a:srgbClr val="7030A0"/>
                </a:solidFill>
              </a:rPr>
              <a:t>FET</a:t>
            </a:r>
            <a:endParaRPr lang="en-ZA" sz="1600" b="1" dirty="0">
              <a:solidFill>
                <a:srgbClr val="7030A0"/>
              </a:solidFill>
            </a:endParaRPr>
          </a:p>
          <a:p>
            <a:pPr algn="ctr" eaLnBrk="1" hangingPunct="1">
              <a:defRPr/>
            </a:pPr>
            <a:endParaRPr lang="en-ZA" sz="800" b="1" dirty="0">
              <a:solidFill>
                <a:schemeClr val="tx1"/>
              </a:solidFill>
            </a:endParaRPr>
          </a:p>
        </p:txBody>
      </p:sp>
      <p:grpSp>
        <p:nvGrpSpPr>
          <p:cNvPr id="22" name="Group 129"/>
          <p:cNvGrpSpPr>
            <a:grpSpLocks/>
          </p:cNvGrpSpPr>
          <p:nvPr/>
        </p:nvGrpSpPr>
        <p:grpSpPr bwMode="auto">
          <a:xfrm>
            <a:off x="204112" y="2728157"/>
            <a:ext cx="1467526" cy="1005031"/>
            <a:chOff x="-50414" y="2462489"/>
            <a:chExt cx="1728892" cy="1085031"/>
          </a:xfrm>
        </p:grpSpPr>
        <p:sp>
          <p:nvSpPr>
            <p:cNvPr id="96" name="TextBox 95"/>
            <p:cNvSpPr txBox="1"/>
            <p:nvPr/>
          </p:nvSpPr>
          <p:spPr>
            <a:xfrm>
              <a:off x="309697" y="2617150"/>
              <a:ext cx="1368781" cy="930370"/>
            </a:xfrm>
            <a:prstGeom prst="rect">
              <a:avLst/>
            </a:prstGeom>
            <a:solidFill>
              <a:schemeClr val="accent1">
                <a:lumMod val="60000"/>
                <a:lumOff val="40000"/>
              </a:schemeClr>
            </a:solidFill>
          </p:spPr>
          <p:txBody>
            <a:bodyPr>
              <a:spAutoFit/>
            </a:bodyPr>
            <a:lstStyle/>
            <a:p>
              <a:pPr marL="171450" indent="-171450" eaLnBrk="1" hangingPunct="1">
                <a:buFont typeface="Arial" pitchFamily="34" charset="0"/>
                <a:buChar char="•"/>
                <a:defRPr/>
              </a:pPr>
              <a:r>
                <a:rPr lang="en-ZA" sz="1000" dirty="0">
                  <a:latin typeface="Calibri" panose="020F0502020204030204" pitchFamily="34" charset="0"/>
                  <a:ea typeface="+mn-ea"/>
                  <a:cs typeface="Arial" pitchFamily="34" charset="0"/>
                </a:rPr>
                <a:t>Vocational </a:t>
              </a:r>
              <a:r>
                <a:rPr lang="en-ZA" sz="1000" dirty="0" smtClean="0">
                  <a:latin typeface="Calibri" panose="020F0502020204030204" pitchFamily="34" charset="0"/>
                  <a:ea typeface="+mn-ea"/>
                  <a:cs typeface="Arial" pitchFamily="34" charset="0"/>
                </a:rPr>
                <a:t>training</a:t>
              </a:r>
            </a:p>
            <a:p>
              <a:pPr marL="171450" indent="-171450" eaLnBrk="1" hangingPunct="1">
                <a:buFont typeface="Arial" pitchFamily="34" charset="0"/>
                <a:buChar char="•"/>
                <a:defRPr/>
              </a:pPr>
              <a:endParaRPr lang="en-ZA" sz="1000" dirty="0">
                <a:latin typeface="Calibri" panose="020F0502020204030204" pitchFamily="34" charset="0"/>
                <a:ea typeface="+mn-ea"/>
                <a:cs typeface="Arial" pitchFamily="34" charset="0"/>
              </a:endParaRPr>
            </a:p>
            <a:p>
              <a:pPr marL="171450" indent="-171450" eaLnBrk="1" hangingPunct="1">
                <a:buFont typeface="Arial" pitchFamily="34" charset="0"/>
                <a:buChar char="•"/>
                <a:defRPr/>
              </a:pPr>
              <a:r>
                <a:rPr lang="en-ZA" sz="1000" dirty="0">
                  <a:latin typeface="Calibri" panose="020F0502020204030204" pitchFamily="34" charset="0"/>
                  <a:ea typeface="+mn-ea"/>
                  <a:cs typeface="Arial" pitchFamily="34" charset="0"/>
                </a:rPr>
                <a:t>Affirmative action</a:t>
              </a:r>
            </a:p>
          </p:txBody>
        </p:sp>
        <p:sp>
          <p:nvSpPr>
            <p:cNvPr id="97" name="Freeform 96"/>
            <p:cNvSpPr/>
            <p:nvPr/>
          </p:nvSpPr>
          <p:spPr>
            <a:xfrm rot="5400000">
              <a:off x="-416997" y="2829072"/>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129" name="Rounded Rectangle 128"/>
          <p:cNvSpPr/>
          <p:nvPr/>
        </p:nvSpPr>
        <p:spPr>
          <a:xfrm>
            <a:off x="8422956" y="2840262"/>
            <a:ext cx="703582" cy="34108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ZA" sz="1000" b="1" dirty="0">
                <a:solidFill>
                  <a:schemeClr val="tx1"/>
                </a:solidFill>
              </a:rPr>
              <a:t>Majority </a:t>
            </a:r>
            <a:r>
              <a:rPr lang="en-ZA" sz="1000" b="1" dirty="0" smtClean="0">
                <a:solidFill>
                  <a:schemeClr val="tx1"/>
                </a:solidFill>
              </a:rPr>
              <a:t>(75%)</a:t>
            </a:r>
            <a:endParaRPr lang="en-ZA" sz="1000" b="1" dirty="0">
              <a:solidFill>
                <a:schemeClr val="tx1"/>
              </a:solidFill>
            </a:endParaRPr>
          </a:p>
        </p:txBody>
      </p:sp>
      <p:sp>
        <p:nvSpPr>
          <p:cNvPr id="128" name="Rounded Rectangle 127"/>
          <p:cNvSpPr/>
          <p:nvPr/>
        </p:nvSpPr>
        <p:spPr>
          <a:xfrm>
            <a:off x="8388031" y="2097312"/>
            <a:ext cx="703582" cy="34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ZA" sz="1000" b="1" dirty="0">
                <a:solidFill>
                  <a:schemeClr val="tx1"/>
                </a:solidFill>
              </a:rPr>
              <a:t>Minority (</a:t>
            </a:r>
            <a:r>
              <a:rPr lang="en-ZA" sz="1000" b="1" dirty="0" smtClean="0">
                <a:solidFill>
                  <a:schemeClr val="tx1"/>
                </a:solidFill>
              </a:rPr>
              <a:t>25%)</a:t>
            </a:r>
            <a:endParaRPr lang="en-ZA" sz="1000" b="1" dirty="0">
              <a:solidFill>
                <a:schemeClr val="tx1"/>
              </a:solidFill>
            </a:endParaRPr>
          </a:p>
        </p:txBody>
      </p:sp>
      <p:grpSp>
        <p:nvGrpSpPr>
          <p:cNvPr id="24" name="Group 124"/>
          <p:cNvGrpSpPr>
            <a:grpSpLocks/>
          </p:cNvGrpSpPr>
          <p:nvPr/>
        </p:nvGrpSpPr>
        <p:grpSpPr bwMode="auto">
          <a:xfrm>
            <a:off x="6768525" y="2480062"/>
            <a:ext cx="1656338" cy="701288"/>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eaLnBrk="1" hangingPunct="1">
                <a:buFontTx/>
                <a:buChar char="-"/>
                <a:defRPr/>
              </a:pPr>
              <a:r>
                <a:rPr lang="en-ZA" sz="700">
                  <a:latin typeface="Calibri" panose="020F0502020204030204" pitchFamily="34" charset="0"/>
                  <a:ea typeface="+mn-ea"/>
                  <a:cs typeface="Arial" pitchFamily="34" charset="0"/>
                </a:rPr>
                <a:t>Big demand for good schools despite fees</a:t>
              </a:r>
            </a:p>
            <a:p>
              <a:pPr marL="171450" indent="-171450" eaLnBrk="1" hangingPunct="1">
                <a:buFontTx/>
                <a:buChar char="-"/>
                <a:defRPr/>
              </a:pPr>
              <a:r>
                <a:rPr lang="en-ZA" sz="700" dirty="0">
                  <a:latin typeface="Calibri" panose="020F0502020204030204"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a:p>
          </p:txBody>
        </p:sp>
      </p:grpSp>
      <p:sp>
        <p:nvSpPr>
          <p:cNvPr id="33818" name="TextBox 1"/>
          <p:cNvSpPr txBox="1">
            <a:spLocks noChangeArrowheads="1"/>
          </p:cNvSpPr>
          <p:nvPr/>
        </p:nvSpPr>
        <p:spPr bwMode="auto">
          <a:xfrm>
            <a:off x="1602056" y="6568370"/>
            <a:ext cx="15269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ZA" altLang="x-none" sz="1400"/>
              <a:t> QLFS 2014</a:t>
            </a:r>
          </a:p>
        </p:txBody>
      </p:sp>
      <p:sp>
        <p:nvSpPr>
          <p:cNvPr id="131" name="Curved Up Arrow 130"/>
          <p:cNvSpPr/>
          <p:nvPr/>
        </p:nvSpPr>
        <p:spPr>
          <a:xfrm rot="10800000" flipH="1">
            <a:off x="3050507" y="87673"/>
            <a:ext cx="4459253" cy="1040480"/>
          </a:xfrm>
          <a:prstGeom prst="curvedUp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sp>
        <p:nvSpPr>
          <p:cNvPr id="132" name="Curved Up Arrow 131"/>
          <p:cNvSpPr/>
          <p:nvPr/>
        </p:nvSpPr>
        <p:spPr>
          <a:xfrm rot="20815970">
            <a:off x="3196564" y="5625731"/>
            <a:ext cx="5189543" cy="1192338"/>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solidFill>
                <a:schemeClr val="tx1"/>
              </a:solidFill>
            </a:endParaRPr>
          </a:p>
        </p:txBody>
      </p:sp>
      <p:grpSp>
        <p:nvGrpSpPr>
          <p:cNvPr id="19" name="Group 18"/>
          <p:cNvGrpSpPr/>
          <p:nvPr/>
        </p:nvGrpSpPr>
        <p:grpSpPr>
          <a:xfrm>
            <a:off x="5048387" y="949820"/>
            <a:ext cx="733024" cy="825568"/>
            <a:chOff x="5048387" y="949820"/>
            <a:chExt cx="733024" cy="825568"/>
          </a:xfrm>
        </p:grpSpPr>
        <p:sp>
          <p:nvSpPr>
            <p:cNvPr id="9" name="Trapezoid 8"/>
            <p:cNvSpPr/>
            <p:nvPr/>
          </p:nvSpPr>
          <p:spPr>
            <a:xfrm rot="16200000">
              <a:off x="5002115" y="996092"/>
              <a:ext cx="825568" cy="733024"/>
            </a:xfrm>
            <a:prstGeom prst="trapezoi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160038" y="1173413"/>
              <a:ext cx="583814" cy="369332"/>
            </a:xfrm>
            <a:prstGeom prst="rect">
              <a:avLst/>
            </a:prstGeom>
            <a:noFill/>
          </p:spPr>
          <p:txBody>
            <a:bodyPr wrap="none" rtlCol="0">
              <a:spAutoFit/>
            </a:bodyPr>
            <a:lstStyle/>
            <a:p>
              <a:r>
                <a:rPr lang="en-US" dirty="0" smtClean="0"/>
                <a:t>13%</a:t>
              </a:r>
              <a:endParaRPr lang="en-US" dirty="0"/>
            </a:p>
          </p:txBody>
        </p:sp>
      </p:grpSp>
      <p:sp>
        <p:nvSpPr>
          <p:cNvPr id="20" name="Left Arrow 19"/>
          <p:cNvSpPr/>
          <p:nvPr/>
        </p:nvSpPr>
        <p:spPr>
          <a:xfrm>
            <a:off x="5830989" y="1036061"/>
            <a:ext cx="690008" cy="37431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6%</a:t>
            </a:r>
            <a:endParaRPr lang="en-US" sz="1400" dirty="0">
              <a:solidFill>
                <a:schemeClr val="tx1"/>
              </a:solidFill>
            </a:endParaRPr>
          </a:p>
        </p:txBody>
      </p:sp>
      <p:grpSp>
        <p:nvGrpSpPr>
          <p:cNvPr id="21" name="Group 20"/>
          <p:cNvGrpSpPr/>
          <p:nvPr/>
        </p:nvGrpSpPr>
        <p:grpSpPr>
          <a:xfrm>
            <a:off x="5434521" y="2760167"/>
            <a:ext cx="404278" cy="784220"/>
            <a:chOff x="5434521" y="2760167"/>
            <a:chExt cx="404278" cy="784220"/>
          </a:xfrm>
        </p:grpSpPr>
        <p:sp>
          <p:nvSpPr>
            <p:cNvPr id="124" name="Freeform 123"/>
            <p:cNvSpPr/>
            <p:nvPr/>
          </p:nvSpPr>
          <p:spPr bwMode="auto">
            <a:xfrm rot="5004363">
              <a:off x="5244550" y="2973716"/>
              <a:ext cx="784220" cy="357122"/>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FF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dirty="0"/>
            </a:p>
          </p:txBody>
        </p:sp>
        <p:sp>
          <p:nvSpPr>
            <p:cNvPr id="73" name="TextBox 72"/>
            <p:cNvSpPr txBox="1"/>
            <p:nvPr/>
          </p:nvSpPr>
          <p:spPr>
            <a:xfrm>
              <a:off x="5434521" y="2835166"/>
              <a:ext cx="404278" cy="307777"/>
            </a:xfrm>
            <a:prstGeom prst="rect">
              <a:avLst/>
            </a:prstGeom>
            <a:noFill/>
          </p:spPr>
          <p:txBody>
            <a:bodyPr wrap="none" rtlCol="0">
              <a:spAutoFit/>
            </a:bodyPr>
            <a:lstStyle/>
            <a:p>
              <a:r>
                <a:rPr lang="en-US" sz="1400" dirty="0"/>
                <a:t>7</a:t>
              </a:r>
              <a:r>
                <a:rPr lang="en-US" sz="1400" dirty="0" smtClean="0"/>
                <a:t>%</a:t>
              </a:r>
              <a:endParaRPr lang="en-US" sz="1400" dirty="0"/>
            </a:p>
          </p:txBody>
        </p:sp>
      </p:grpSp>
      <p:grpSp>
        <p:nvGrpSpPr>
          <p:cNvPr id="75" name="Group 74"/>
          <p:cNvGrpSpPr/>
          <p:nvPr/>
        </p:nvGrpSpPr>
        <p:grpSpPr>
          <a:xfrm>
            <a:off x="5048387" y="1799141"/>
            <a:ext cx="733024" cy="825568"/>
            <a:chOff x="5048387" y="949820"/>
            <a:chExt cx="733024" cy="825568"/>
          </a:xfrm>
        </p:grpSpPr>
        <p:sp>
          <p:nvSpPr>
            <p:cNvPr id="76" name="Trapezoid 75"/>
            <p:cNvSpPr/>
            <p:nvPr/>
          </p:nvSpPr>
          <p:spPr>
            <a:xfrm rot="16200000">
              <a:off x="5002115" y="996092"/>
              <a:ext cx="825568" cy="733024"/>
            </a:xfrm>
            <a:prstGeom prst="trapezoi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5160038" y="1173413"/>
              <a:ext cx="510076" cy="369332"/>
            </a:xfrm>
            <a:prstGeom prst="rect">
              <a:avLst/>
            </a:prstGeom>
            <a:noFill/>
          </p:spPr>
          <p:txBody>
            <a:bodyPr wrap="none" rtlCol="0">
              <a:spAutoFit/>
            </a:bodyPr>
            <a:lstStyle/>
            <a:p>
              <a:r>
                <a:rPr lang="en-US" dirty="0" smtClean="0"/>
                <a:t>? %</a:t>
              </a:r>
              <a:endParaRPr lang="en-US" dirty="0"/>
            </a:p>
          </p:txBody>
        </p:sp>
      </p:grpSp>
      <p:sp>
        <p:nvSpPr>
          <p:cNvPr id="79" name="Freeform 78"/>
          <p:cNvSpPr/>
          <p:nvPr/>
        </p:nvSpPr>
        <p:spPr>
          <a:xfrm rot="3296321">
            <a:off x="5742136" y="2787966"/>
            <a:ext cx="739987" cy="34787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eaLnBrk="1" hangingPunct="1">
              <a:lnSpc>
                <a:spcPct val="90000"/>
              </a:lnSpc>
              <a:spcAft>
                <a:spcPct val="35000"/>
              </a:spcAft>
              <a:defRPr/>
            </a:pPr>
            <a:endParaRPr lang="en-ZA" sz="2300" dirty="0"/>
          </a:p>
        </p:txBody>
      </p:sp>
    </p:spTree>
    <p:extLst>
      <p:ext uri="{BB962C8B-B14F-4D97-AF65-F5344CB8AC3E}">
        <p14:creationId xmlns:p14="http://schemas.microsoft.com/office/powerpoint/2010/main" val="473826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par>
                                <p:cTn id="51" presetID="22" presetClass="entr" presetSubtype="4"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wipe(down)">
                                      <p:cBhvr>
                                        <p:cTn id="58" dur="500"/>
                                        <p:tgtEl>
                                          <p:spTgt spid="58"/>
                                        </p:tgtEl>
                                      </p:cBhvr>
                                    </p:animEffect>
                                  </p:childTnLst>
                                </p:cTn>
                              </p:par>
                              <p:par>
                                <p:cTn id="59" presetID="22" presetClass="entr" presetSubtype="4"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down)">
                                      <p:cBhvr>
                                        <p:cTn id="61" dur="500"/>
                                        <p:tgtEl>
                                          <p:spTgt spid="7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wipe(down)">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98"/>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0"/>
                                  </p:stCondLst>
                                  <p:childTnLst>
                                    <p:set>
                                      <p:cBhvr>
                                        <p:cTn id="81" dur="1" fill="hold">
                                          <p:stCondLst>
                                            <p:cond delay="0"/>
                                          </p:stCondLst>
                                        </p:cTn>
                                        <p:tgtEl>
                                          <p:spTgt spid="94"/>
                                        </p:tgtEl>
                                        <p:attrNameLst>
                                          <p:attrName>style.visibility</p:attrName>
                                        </p:attrNameLst>
                                      </p:cBhvr>
                                      <p:to>
                                        <p:strVal val="visible"/>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74"/>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nodeType="afterEffect">
                                  <p:stCondLst>
                                    <p:cond delay="0"/>
                                  </p:stCondLst>
                                  <p:childTnLst>
                                    <p:set>
                                      <p:cBhvr>
                                        <p:cTn id="87" dur="1" fill="hold">
                                          <p:stCondLst>
                                            <p:cond delay="0"/>
                                          </p:stCondLst>
                                        </p:cTn>
                                        <p:tgtEl>
                                          <p:spTgt spid="66"/>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9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77"/>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13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animBg="1"/>
      <p:bldP spid="77" grpId="0" animBg="1"/>
      <p:bldP spid="92" grpId="0" animBg="1"/>
      <p:bldP spid="95" grpId="0" animBg="1"/>
      <p:bldP spid="129" grpId="0" animBg="1"/>
      <p:bldP spid="128" grpId="0" animBg="1"/>
      <p:bldP spid="131" grpId="0" animBg="1"/>
      <p:bldP spid="132" grpId="0" animBg="1"/>
      <p:bldP spid="20" grpId="0" animBg="1"/>
      <p:bldP spid="7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300" y="2891675"/>
            <a:ext cx="5842000" cy="976072"/>
          </a:xfrm>
        </p:spPr>
        <p:txBody>
          <a:bodyPr>
            <a:noAutofit/>
          </a:bodyPr>
          <a:lstStyle/>
          <a:p>
            <a:r>
              <a:rPr lang="en-US" sz="6000" dirty="0" smtClean="0"/>
              <a:t>An overview of the system</a:t>
            </a:r>
            <a:r>
              <a:rPr lang="mr-IN" sz="6000" dirty="0" smtClean="0"/>
              <a:t>…</a:t>
            </a:r>
            <a:endParaRPr lang="en-US" sz="6000" dirty="0"/>
          </a:p>
        </p:txBody>
      </p:sp>
      <p:sp>
        <p:nvSpPr>
          <p:cNvPr id="4" name="Slide Number Placeholder 3"/>
          <p:cNvSpPr>
            <a:spLocks noGrp="1"/>
          </p:cNvSpPr>
          <p:nvPr>
            <p:ph type="sldNum" sz="quarter" idx="12"/>
          </p:nvPr>
        </p:nvSpPr>
        <p:spPr/>
        <p:txBody>
          <a:bodyPr/>
          <a:lstStyle/>
          <a:p>
            <a:fld id="{32BC720B-8024-ED4E-9E10-37C20D8D564E}" type="slidenum">
              <a:rPr lang="en-US" smtClean="0"/>
              <a:t>32</a:t>
            </a:fld>
            <a:endParaRPr lang="en-US"/>
          </a:p>
        </p:txBody>
      </p:sp>
      <p:sp>
        <p:nvSpPr>
          <p:cNvPr id="5" name="Rectangle 4"/>
          <p:cNvSpPr/>
          <p:nvPr/>
        </p:nvSpPr>
        <p:spPr>
          <a:xfrm>
            <a:off x="355600" y="482600"/>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3758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Refractions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33</a:t>
            </a:fld>
            <a:endParaRPr lang="en-US"/>
          </a:p>
        </p:txBody>
      </p:sp>
      <p:pic>
        <p:nvPicPr>
          <p:cNvPr id="5" name="Picture 4"/>
          <p:cNvPicPr>
            <a:picLocks noChangeAspect="1"/>
          </p:cNvPicPr>
          <p:nvPr/>
        </p:nvPicPr>
        <p:blipFill>
          <a:blip r:embed="rId2"/>
          <a:stretch>
            <a:fillRect/>
          </a:stretch>
        </p:blipFill>
        <p:spPr>
          <a:xfrm>
            <a:off x="4029872" y="1443742"/>
            <a:ext cx="3906003" cy="1777232"/>
          </a:xfrm>
          <a:prstGeom prst="rect">
            <a:avLst/>
          </a:prstGeom>
        </p:spPr>
      </p:pic>
      <p:pic>
        <p:nvPicPr>
          <p:cNvPr id="6" name="Picture 5"/>
          <p:cNvPicPr>
            <a:picLocks noChangeAspect="1"/>
          </p:cNvPicPr>
          <p:nvPr/>
        </p:nvPicPr>
        <p:blipFill>
          <a:blip r:embed="rId3"/>
          <a:stretch>
            <a:fillRect/>
          </a:stretch>
        </p:blipFill>
        <p:spPr>
          <a:xfrm>
            <a:off x="4024423" y="3365104"/>
            <a:ext cx="1970988" cy="1478241"/>
          </a:xfrm>
          <a:prstGeom prst="rect">
            <a:avLst/>
          </a:prstGeom>
        </p:spPr>
      </p:pic>
      <p:pic>
        <p:nvPicPr>
          <p:cNvPr id="7" name="Picture 6"/>
          <p:cNvPicPr>
            <a:picLocks noChangeAspect="1"/>
          </p:cNvPicPr>
          <p:nvPr/>
        </p:nvPicPr>
        <p:blipFill rotWithShape="1">
          <a:blip r:embed="rId4"/>
          <a:srcRect l="8597" r="13251" b="16672"/>
          <a:stretch/>
        </p:blipFill>
        <p:spPr>
          <a:xfrm>
            <a:off x="4024423" y="5061193"/>
            <a:ext cx="1541117" cy="924295"/>
          </a:xfrm>
          <a:prstGeom prst="rect">
            <a:avLst/>
          </a:prstGeom>
        </p:spPr>
      </p:pic>
      <p:sp>
        <p:nvSpPr>
          <p:cNvPr id="10" name="Content Placeholder 9"/>
          <p:cNvSpPr>
            <a:spLocks noGrp="1"/>
          </p:cNvSpPr>
          <p:nvPr>
            <p:ph idx="1"/>
          </p:nvPr>
        </p:nvSpPr>
        <p:spPr>
          <a:xfrm>
            <a:off x="628650" y="1543291"/>
            <a:ext cx="3007685" cy="4630383"/>
          </a:xfrm>
        </p:spPr>
        <p:txBody>
          <a:bodyPr>
            <a:normAutofit fontScale="92500" lnSpcReduction="20000"/>
          </a:bodyPr>
          <a:lstStyle/>
          <a:p>
            <a:pPr>
              <a:lnSpc>
                <a:spcPct val="100000"/>
              </a:lnSpc>
              <a:spcBef>
                <a:spcPts val="0"/>
              </a:spcBef>
            </a:pPr>
            <a:r>
              <a:rPr lang="en-US" sz="1600" dirty="0" smtClean="0"/>
              <a:t>We want to understand the underlying system/animal/geography.</a:t>
            </a:r>
          </a:p>
          <a:p>
            <a:pPr>
              <a:lnSpc>
                <a:spcPct val="100000"/>
              </a:lnSpc>
              <a:spcBef>
                <a:spcPts val="0"/>
              </a:spcBef>
            </a:pPr>
            <a:endParaRPr lang="en-US" sz="1600" dirty="0"/>
          </a:p>
          <a:p>
            <a:pPr>
              <a:lnSpc>
                <a:spcPct val="100000"/>
              </a:lnSpc>
              <a:spcBef>
                <a:spcPts val="0"/>
              </a:spcBef>
            </a:pPr>
            <a:r>
              <a:rPr lang="en-US" sz="1600" dirty="0" smtClean="0"/>
              <a:t>Often we only see a slice of the system (representing one angle) and interpret it like it is the whole system. </a:t>
            </a:r>
          </a:p>
          <a:p>
            <a:pPr>
              <a:lnSpc>
                <a:spcPct val="100000"/>
              </a:lnSpc>
              <a:spcBef>
                <a:spcPts val="0"/>
              </a:spcBef>
            </a:pPr>
            <a:endParaRPr lang="en-US" sz="1600" dirty="0"/>
          </a:p>
          <a:p>
            <a:pPr>
              <a:lnSpc>
                <a:spcPct val="100000"/>
              </a:lnSpc>
              <a:spcBef>
                <a:spcPts val="0"/>
              </a:spcBef>
            </a:pPr>
            <a:r>
              <a:rPr lang="en-US" sz="1600" dirty="0" smtClean="0"/>
              <a:t>Lots of ways of cutting up the data:</a:t>
            </a:r>
          </a:p>
          <a:p>
            <a:pPr lvl="1">
              <a:lnSpc>
                <a:spcPct val="100000"/>
              </a:lnSpc>
              <a:spcBef>
                <a:spcPts val="0"/>
              </a:spcBef>
            </a:pPr>
            <a:r>
              <a:rPr lang="en-US" sz="1200" b="1" dirty="0" smtClean="0">
                <a:solidFill>
                  <a:srgbClr val="7030A0"/>
                </a:solidFill>
              </a:rPr>
              <a:t>Race</a:t>
            </a:r>
          </a:p>
          <a:p>
            <a:pPr lvl="1">
              <a:lnSpc>
                <a:spcPct val="100000"/>
              </a:lnSpc>
              <a:spcBef>
                <a:spcPts val="0"/>
              </a:spcBef>
            </a:pPr>
            <a:r>
              <a:rPr lang="en-US" sz="1200" b="1" dirty="0" smtClean="0">
                <a:solidFill>
                  <a:srgbClr val="7030A0"/>
                </a:solidFill>
              </a:rPr>
              <a:t>Language </a:t>
            </a:r>
          </a:p>
          <a:p>
            <a:pPr lvl="1">
              <a:lnSpc>
                <a:spcPct val="100000"/>
              </a:lnSpc>
              <a:spcBef>
                <a:spcPts val="0"/>
              </a:spcBef>
            </a:pPr>
            <a:r>
              <a:rPr lang="en-US" sz="1200" dirty="0" smtClean="0"/>
              <a:t>Public vs private</a:t>
            </a:r>
          </a:p>
          <a:p>
            <a:pPr lvl="1">
              <a:lnSpc>
                <a:spcPct val="100000"/>
              </a:lnSpc>
              <a:spcBef>
                <a:spcPts val="0"/>
              </a:spcBef>
            </a:pPr>
            <a:r>
              <a:rPr lang="en-US" sz="1200" b="1" dirty="0" smtClean="0">
                <a:solidFill>
                  <a:srgbClr val="00B0F0"/>
                </a:solidFill>
              </a:rPr>
              <a:t>Quintile</a:t>
            </a:r>
          </a:p>
          <a:p>
            <a:pPr lvl="1">
              <a:lnSpc>
                <a:spcPct val="100000"/>
              </a:lnSpc>
              <a:spcBef>
                <a:spcPts val="0"/>
              </a:spcBef>
            </a:pPr>
            <a:r>
              <a:rPr lang="en-US" sz="1200" b="1" dirty="0" smtClean="0">
                <a:solidFill>
                  <a:srgbClr val="00B0F0"/>
                </a:solidFill>
              </a:rPr>
              <a:t>Fees</a:t>
            </a:r>
          </a:p>
          <a:p>
            <a:pPr lvl="1">
              <a:lnSpc>
                <a:spcPct val="100000"/>
              </a:lnSpc>
              <a:spcBef>
                <a:spcPts val="0"/>
              </a:spcBef>
            </a:pPr>
            <a:r>
              <a:rPr lang="en-US" sz="1200" b="1" dirty="0" smtClean="0">
                <a:solidFill>
                  <a:srgbClr val="00B0F0"/>
                </a:solidFill>
              </a:rPr>
              <a:t>Class</a:t>
            </a:r>
          </a:p>
          <a:p>
            <a:pPr lvl="1">
              <a:lnSpc>
                <a:spcPct val="100000"/>
              </a:lnSpc>
              <a:spcBef>
                <a:spcPts val="0"/>
              </a:spcBef>
            </a:pPr>
            <a:r>
              <a:rPr lang="en-US" sz="1200" b="1" dirty="0" smtClean="0">
                <a:solidFill>
                  <a:srgbClr val="92D050"/>
                </a:solidFill>
              </a:rPr>
              <a:t>Province </a:t>
            </a:r>
          </a:p>
          <a:p>
            <a:pPr lvl="1">
              <a:lnSpc>
                <a:spcPct val="100000"/>
              </a:lnSpc>
              <a:spcBef>
                <a:spcPts val="0"/>
              </a:spcBef>
            </a:pPr>
            <a:r>
              <a:rPr lang="en-US" sz="1200" b="1" dirty="0" smtClean="0">
                <a:solidFill>
                  <a:srgbClr val="92D050"/>
                </a:solidFill>
              </a:rPr>
              <a:t>Urban/rural</a:t>
            </a:r>
          </a:p>
          <a:p>
            <a:pPr lvl="1">
              <a:lnSpc>
                <a:spcPct val="100000"/>
              </a:lnSpc>
              <a:spcBef>
                <a:spcPts val="0"/>
              </a:spcBef>
            </a:pPr>
            <a:r>
              <a:rPr lang="en-US" sz="1200" b="1" dirty="0" smtClean="0">
                <a:solidFill>
                  <a:srgbClr val="92D050"/>
                </a:solidFill>
              </a:rPr>
              <a:t>Union membership</a:t>
            </a:r>
          </a:p>
          <a:p>
            <a:pPr>
              <a:lnSpc>
                <a:spcPct val="100000"/>
              </a:lnSpc>
              <a:spcBef>
                <a:spcPts val="0"/>
              </a:spcBef>
            </a:pPr>
            <a:endParaRPr lang="en-US" sz="1600" dirty="0" smtClean="0"/>
          </a:p>
          <a:p>
            <a:pPr>
              <a:lnSpc>
                <a:spcPct val="100000"/>
              </a:lnSpc>
              <a:spcBef>
                <a:spcPts val="0"/>
              </a:spcBef>
            </a:pPr>
            <a:r>
              <a:rPr lang="en-US" sz="1900" dirty="0" smtClean="0"/>
              <a:t>What is the underlying    </a:t>
            </a:r>
            <a:r>
              <a:rPr lang="en-US" sz="1900" b="1" dirty="0" smtClean="0"/>
              <a:t>data-generating process</a:t>
            </a:r>
            <a:r>
              <a:rPr lang="en-US" sz="1900" dirty="0" smtClean="0"/>
              <a:t>? </a:t>
            </a:r>
            <a:endParaRPr lang="en-US" sz="1900" dirty="0"/>
          </a:p>
        </p:txBody>
      </p:sp>
      <p:sp>
        <p:nvSpPr>
          <p:cNvPr id="11" name="TextBox 10"/>
          <p:cNvSpPr txBox="1"/>
          <p:nvPr/>
        </p:nvSpPr>
        <p:spPr>
          <a:xfrm>
            <a:off x="6098641" y="5086062"/>
            <a:ext cx="1743739" cy="830997"/>
          </a:xfrm>
          <a:prstGeom prst="rect">
            <a:avLst/>
          </a:prstGeom>
          <a:noFill/>
        </p:spPr>
        <p:txBody>
          <a:bodyPr wrap="square" rtlCol="0">
            <a:spAutoFit/>
          </a:bodyPr>
          <a:lstStyle/>
          <a:p>
            <a:r>
              <a:rPr lang="en-US" sz="2400" dirty="0" smtClean="0"/>
              <a:t>A 3-D image in 2-D slices</a:t>
            </a:r>
            <a:endParaRPr lang="en-US" sz="2400" dirty="0"/>
          </a:p>
        </p:txBody>
      </p:sp>
      <p:pic>
        <p:nvPicPr>
          <p:cNvPr id="12" name="Picture 3"/>
          <p:cNvPicPr>
            <a:picLocks noChangeAspect="1"/>
          </p:cNvPicPr>
          <p:nvPr/>
        </p:nvPicPr>
        <p:blipFill rotWithShape="1">
          <a:blip r:embed="rId5">
            <a:extLst>
              <a:ext uri="{28A0092B-C50C-407E-A947-70E740481C1C}">
                <a14:useLocalDpi xmlns:a14="http://schemas.microsoft.com/office/drawing/2010/main" val="0"/>
              </a:ext>
            </a:extLst>
          </a:blip>
          <a:srcRect l="13805" r="13728"/>
          <a:stretch/>
        </p:blipFill>
        <p:spPr bwMode="auto">
          <a:xfrm>
            <a:off x="6026741" y="3365104"/>
            <a:ext cx="1909134" cy="147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415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“system” in slices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34</a:t>
            </a:fld>
            <a:endParaRPr lang="en-US"/>
          </a:p>
        </p:txBody>
      </p:sp>
      <p:graphicFrame>
        <p:nvGraphicFramePr>
          <p:cNvPr id="5" name="Diagram 4"/>
          <p:cNvGraphicFramePr/>
          <p:nvPr>
            <p:extLst>
              <p:ext uri="{D42A27DB-BD31-4B8C-83A1-F6EECF244321}">
                <p14:modId xmlns:p14="http://schemas.microsoft.com/office/powerpoint/2010/main" val="109176642"/>
              </p:ext>
            </p:extLst>
          </p:nvPr>
        </p:nvGraphicFramePr>
        <p:xfrm>
          <a:off x="0" y="1424071"/>
          <a:ext cx="8104330" cy="5114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76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dgm id="{7D62E33F-1F56-0741-BEB5-BA7A022CAD66}"/>
                                            </p:graphicEl>
                                          </p:spTgt>
                                        </p:tgtEl>
                                        <p:attrNameLst>
                                          <p:attrName>style.visibility</p:attrName>
                                        </p:attrNameLst>
                                      </p:cBhvr>
                                      <p:to>
                                        <p:strVal val="visible"/>
                                      </p:to>
                                    </p:set>
                                    <p:animEffect transition="in" filter="wipe(down)">
                                      <p:cBhvr>
                                        <p:cTn id="7" dur="500"/>
                                        <p:tgtEl>
                                          <p:spTgt spid="5">
                                            <p:graphicEl>
                                              <a:dgm id="{7D62E33F-1F56-0741-BEB5-BA7A022CAD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dgm id="{076254C2-7677-7C45-A23F-27A39CD4AD66}"/>
                                            </p:graphicEl>
                                          </p:spTgt>
                                        </p:tgtEl>
                                        <p:attrNameLst>
                                          <p:attrName>style.visibility</p:attrName>
                                        </p:attrNameLst>
                                      </p:cBhvr>
                                      <p:to>
                                        <p:strVal val="visible"/>
                                      </p:to>
                                    </p:set>
                                    <p:animEffect transition="in" filter="wipe(down)">
                                      <p:cBhvr>
                                        <p:cTn id="12" dur="500"/>
                                        <p:tgtEl>
                                          <p:spTgt spid="5">
                                            <p:graphicEl>
                                              <a:dgm id="{076254C2-7677-7C45-A23F-27A39CD4AD66}"/>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graphicEl>
                                              <a:dgm id="{EC9D7481-8B0D-3E4D-9F03-15080AD1CC91}"/>
                                            </p:graphicEl>
                                          </p:spTgt>
                                        </p:tgtEl>
                                        <p:attrNameLst>
                                          <p:attrName>style.visibility</p:attrName>
                                        </p:attrNameLst>
                                      </p:cBhvr>
                                      <p:to>
                                        <p:strVal val="visible"/>
                                      </p:to>
                                    </p:set>
                                    <p:animEffect transition="in" filter="wipe(down)">
                                      <p:cBhvr>
                                        <p:cTn id="15" dur="500"/>
                                        <p:tgtEl>
                                          <p:spTgt spid="5">
                                            <p:graphicEl>
                                              <a:dgm id="{EC9D7481-8B0D-3E4D-9F03-15080AD1CC9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graphicEl>
                                              <a:dgm id="{668288E5-1235-7347-93EA-B7687DBA6706}"/>
                                            </p:graphicEl>
                                          </p:spTgt>
                                        </p:tgtEl>
                                        <p:attrNameLst>
                                          <p:attrName>style.visibility</p:attrName>
                                        </p:attrNameLst>
                                      </p:cBhvr>
                                      <p:to>
                                        <p:strVal val="visible"/>
                                      </p:to>
                                    </p:set>
                                    <p:animEffect transition="in" filter="wipe(down)">
                                      <p:cBhvr>
                                        <p:cTn id="20" dur="500"/>
                                        <p:tgtEl>
                                          <p:spTgt spid="5">
                                            <p:graphicEl>
                                              <a:dgm id="{668288E5-1235-7347-93EA-B7687DBA6706}"/>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
                                            <p:graphicEl>
                                              <a:dgm id="{6A515DCB-9E53-3D47-B671-030B0A26AEDC}"/>
                                            </p:graphicEl>
                                          </p:spTgt>
                                        </p:tgtEl>
                                        <p:attrNameLst>
                                          <p:attrName>style.visibility</p:attrName>
                                        </p:attrNameLst>
                                      </p:cBhvr>
                                      <p:to>
                                        <p:strVal val="visible"/>
                                      </p:to>
                                    </p:set>
                                    <p:animEffect transition="in" filter="wipe(down)">
                                      <p:cBhvr>
                                        <p:cTn id="23" dur="500"/>
                                        <p:tgtEl>
                                          <p:spTgt spid="5">
                                            <p:graphicEl>
                                              <a:dgm id="{6A515DCB-9E53-3D47-B671-030B0A26AED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graphicEl>
                                              <a:dgm id="{90A132BC-F623-BB40-8A78-6152E2933731}"/>
                                            </p:graphicEl>
                                          </p:spTgt>
                                        </p:tgtEl>
                                        <p:attrNameLst>
                                          <p:attrName>style.visibility</p:attrName>
                                        </p:attrNameLst>
                                      </p:cBhvr>
                                      <p:to>
                                        <p:strVal val="visible"/>
                                      </p:to>
                                    </p:set>
                                    <p:animEffect transition="in" filter="wipe(down)">
                                      <p:cBhvr>
                                        <p:cTn id="28" dur="500"/>
                                        <p:tgtEl>
                                          <p:spTgt spid="5">
                                            <p:graphicEl>
                                              <a:dgm id="{90A132BC-F623-BB40-8A78-6152E2933731}"/>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graphicEl>
                                              <a:dgm id="{0154D426-332D-8C4E-962C-91943D16CBFE}"/>
                                            </p:graphicEl>
                                          </p:spTgt>
                                        </p:tgtEl>
                                        <p:attrNameLst>
                                          <p:attrName>style.visibility</p:attrName>
                                        </p:attrNameLst>
                                      </p:cBhvr>
                                      <p:to>
                                        <p:strVal val="visible"/>
                                      </p:to>
                                    </p:set>
                                    <p:animEffect transition="in" filter="wipe(down)">
                                      <p:cBhvr>
                                        <p:cTn id="31" dur="500"/>
                                        <p:tgtEl>
                                          <p:spTgt spid="5">
                                            <p:graphicEl>
                                              <a:dgm id="{0154D426-332D-8C4E-962C-91943D16CBFE}"/>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
                                            <p:graphicEl>
                                              <a:dgm id="{5A7C890E-64FC-AE4F-BAB1-CFDEC8180288}"/>
                                            </p:graphicEl>
                                          </p:spTgt>
                                        </p:tgtEl>
                                        <p:attrNameLst>
                                          <p:attrName>style.visibility</p:attrName>
                                        </p:attrNameLst>
                                      </p:cBhvr>
                                      <p:to>
                                        <p:strVal val="visible"/>
                                      </p:to>
                                    </p:set>
                                    <p:animEffect transition="in" filter="wipe(down)">
                                      <p:cBhvr>
                                        <p:cTn id="36" dur="500"/>
                                        <p:tgtEl>
                                          <p:spTgt spid="5">
                                            <p:graphicEl>
                                              <a:dgm id="{5A7C890E-64FC-AE4F-BAB1-CFDEC8180288}"/>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5">
                                            <p:graphicEl>
                                              <a:dgm id="{59BF458E-E102-7546-9A93-8147EA65543E}"/>
                                            </p:graphicEl>
                                          </p:spTgt>
                                        </p:tgtEl>
                                        <p:attrNameLst>
                                          <p:attrName>style.visibility</p:attrName>
                                        </p:attrNameLst>
                                      </p:cBhvr>
                                      <p:to>
                                        <p:strVal val="visible"/>
                                      </p:to>
                                    </p:set>
                                    <p:animEffect transition="in" filter="wipe(down)">
                                      <p:cBhvr>
                                        <p:cTn id="39" dur="500"/>
                                        <p:tgtEl>
                                          <p:spTgt spid="5">
                                            <p:graphicEl>
                                              <a:dgm id="{59BF458E-E102-7546-9A93-8147EA65543E}"/>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5">
                                            <p:graphicEl>
                                              <a:dgm id="{5A00CE35-7390-3149-B00B-0DD839688D6E}"/>
                                            </p:graphicEl>
                                          </p:spTgt>
                                        </p:tgtEl>
                                        <p:attrNameLst>
                                          <p:attrName>style.visibility</p:attrName>
                                        </p:attrNameLst>
                                      </p:cBhvr>
                                      <p:to>
                                        <p:strVal val="visible"/>
                                      </p:to>
                                    </p:set>
                                    <p:animEffect transition="in" filter="wipe(down)">
                                      <p:cBhvr>
                                        <p:cTn id="44" dur="500"/>
                                        <p:tgtEl>
                                          <p:spTgt spid="5">
                                            <p:graphicEl>
                                              <a:dgm id="{5A00CE35-7390-3149-B00B-0DD839688D6E}"/>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5">
                                            <p:graphicEl>
                                              <a:dgm id="{83DDB017-464C-E142-9B2C-C69F4D92D2DE}"/>
                                            </p:graphicEl>
                                          </p:spTgt>
                                        </p:tgtEl>
                                        <p:attrNameLst>
                                          <p:attrName>style.visibility</p:attrName>
                                        </p:attrNameLst>
                                      </p:cBhvr>
                                      <p:to>
                                        <p:strVal val="visible"/>
                                      </p:to>
                                    </p:set>
                                    <p:animEffect transition="in" filter="wipe(down)">
                                      <p:cBhvr>
                                        <p:cTn id="47" dur="500"/>
                                        <p:tgtEl>
                                          <p:spTgt spid="5">
                                            <p:graphicEl>
                                              <a:dgm id="{83DDB017-464C-E142-9B2C-C69F4D92D2D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dgm id="{1409AA31-92C6-EB4C-95D2-1CEBE6085459}"/>
                                            </p:graphicEl>
                                          </p:spTgt>
                                        </p:tgtEl>
                                        <p:attrNameLst>
                                          <p:attrName>style.visibility</p:attrName>
                                        </p:attrNameLst>
                                      </p:cBhvr>
                                      <p:to>
                                        <p:strVal val="visible"/>
                                      </p:to>
                                    </p:set>
                                    <p:animEffect transition="in" filter="wipe(down)">
                                      <p:cBhvr>
                                        <p:cTn id="52" dur="500"/>
                                        <p:tgtEl>
                                          <p:spTgt spid="5">
                                            <p:graphicEl>
                                              <a:dgm id="{1409AA31-92C6-EB4C-95D2-1CEBE6085459}"/>
                                            </p:graphic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
                                            <p:graphicEl>
                                              <a:dgm id="{2B272033-E3BA-8248-8A10-41936FD64806}"/>
                                            </p:graphicEl>
                                          </p:spTgt>
                                        </p:tgtEl>
                                        <p:attrNameLst>
                                          <p:attrName>style.visibility</p:attrName>
                                        </p:attrNameLst>
                                      </p:cBhvr>
                                      <p:to>
                                        <p:strVal val="visible"/>
                                      </p:to>
                                    </p:set>
                                    <p:animEffect transition="in" filter="wipe(down)">
                                      <p:cBhvr>
                                        <p:cTn id="55" dur="500"/>
                                        <p:tgtEl>
                                          <p:spTgt spid="5">
                                            <p:graphicEl>
                                              <a:dgm id="{2B272033-E3BA-8248-8A10-41936FD6480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170" y="247117"/>
            <a:ext cx="8859186"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794479" y="1864325"/>
            <a:ext cx="3440242" cy="1694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613816" y="4414603"/>
            <a:ext cx="3272540" cy="2028745"/>
          </a:xfrm>
          <a:solidFill>
            <a:schemeClr val="bg1">
              <a:lumMod val="95000"/>
            </a:schemeClr>
          </a:solidFill>
        </p:spPr>
        <p:txBody>
          <a:bodyPr>
            <a:normAutofit/>
          </a:bodyPr>
          <a:lstStyle/>
          <a:p>
            <a:pPr algn="ctr"/>
            <a:r>
              <a:rPr lang="en-US" sz="3600" dirty="0" smtClean="0"/>
              <a:t>Wobbly snowman </a:t>
            </a:r>
            <a:br>
              <a:rPr lang="en-US" sz="3600" dirty="0" smtClean="0"/>
            </a:br>
            <a:r>
              <a:rPr lang="en-US" sz="3600" dirty="0" smtClean="0"/>
              <a:t>of fees</a:t>
            </a:r>
            <a:endParaRPr lang="en-US" sz="3600" dirty="0"/>
          </a:p>
        </p:txBody>
      </p:sp>
      <p:sp>
        <p:nvSpPr>
          <p:cNvPr id="4" name="Slide Number Placeholder 3"/>
          <p:cNvSpPr>
            <a:spLocks noGrp="1"/>
          </p:cNvSpPr>
          <p:nvPr>
            <p:ph type="sldNum" sz="quarter" idx="12"/>
          </p:nvPr>
        </p:nvSpPr>
        <p:spPr/>
        <p:txBody>
          <a:bodyPr/>
          <a:lstStyle/>
          <a:p>
            <a:fld id="{32BC720B-8024-ED4E-9E10-37C20D8D564E}" type="slidenum">
              <a:rPr lang="en-US" smtClean="0"/>
              <a:t>35</a:t>
            </a:fld>
            <a:endParaRPr lang="en-US"/>
          </a:p>
        </p:txBody>
      </p:sp>
      <p:sp>
        <p:nvSpPr>
          <p:cNvPr id="5" name="Oval 4"/>
          <p:cNvSpPr/>
          <p:nvPr/>
        </p:nvSpPr>
        <p:spPr>
          <a:xfrm>
            <a:off x="876924" y="3982312"/>
            <a:ext cx="2929641" cy="2811177"/>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Children paying </a:t>
            </a:r>
          </a:p>
          <a:p>
            <a:pPr algn="ctr"/>
            <a:r>
              <a:rPr lang="en-US" dirty="0" smtClean="0"/>
              <a:t>no fees </a:t>
            </a:r>
          </a:p>
          <a:p>
            <a:pPr algn="ctr"/>
            <a:r>
              <a:rPr lang="en-US" sz="4400" b="1" dirty="0" smtClean="0"/>
              <a:t>66% </a:t>
            </a:r>
            <a:endParaRPr lang="en-US" sz="4400" b="1" dirty="0"/>
          </a:p>
        </p:txBody>
      </p:sp>
      <p:sp>
        <p:nvSpPr>
          <p:cNvPr id="6" name="Oval 5"/>
          <p:cNvSpPr/>
          <p:nvPr/>
        </p:nvSpPr>
        <p:spPr>
          <a:xfrm>
            <a:off x="1695682" y="2390108"/>
            <a:ext cx="1576936" cy="1592204"/>
          </a:xfrm>
          <a:prstGeom prst="ellipse">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Low-fee</a:t>
            </a:r>
          </a:p>
          <a:p>
            <a:pPr algn="ctr"/>
            <a:r>
              <a:rPr lang="en-US" sz="1200" dirty="0" smtClean="0"/>
              <a:t>(R0 </a:t>
            </a:r>
            <a:r>
              <a:rPr lang="mr-IN" sz="1200" dirty="0" smtClean="0"/>
              <a:t>–</a:t>
            </a:r>
            <a:r>
              <a:rPr lang="en-US" sz="1200" dirty="0" smtClean="0"/>
              <a:t> R2000)</a:t>
            </a:r>
          </a:p>
          <a:p>
            <a:pPr algn="ctr"/>
            <a:r>
              <a:rPr lang="en-US" sz="2400" b="1" dirty="0" smtClean="0"/>
              <a:t>20%</a:t>
            </a:r>
          </a:p>
          <a:p>
            <a:pPr algn="ctr"/>
            <a:endParaRPr lang="en-US" sz="1200" dirty="0" smtClean="0"/>
          </a:p>
        </p:txBody>
      </p:sp>
      <p:sp>
        <p:nvSpPr>
          <p:cNvPr id="7" name="Oval 6"/>
          <p:cNvSpPr/>
          <p:nvPr/>
        </p:nvSpPr>
        <p:spPr>
          <a:xfrm>
            <a:off x="1972376" y="732194"/>
            <a:ext cx="608511" cy="591802"/>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5%</a:t>
            </a:r>
            <a:endParaRPr lang="en-US" sz="1000" b="1" dirty="0"/>
          </a:p>
        </p:txBody>
      </p:sp>
      <p:sp>
        <p:nvSpPr>
          <p:cNvPr id="8" name="Oval 7"/>
          <p:cNvSpPr/>
          <p:nvPr/>
        </p:nvSpPr>
        <p:spPr>
          <a:xfrm>
            <a:off x="1695681" y="1338542"/>
            <a:ext cx="1025033" cy="1051567"/>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Mid-fee</a:t>
            </a:r>
          </a:p>
          <a:p>
            <a:pPr algn="ctr"/>
            <a:r>
              <a:rPr lang="en-US" sz="800" dirty="0" smtClean="0"/>
              <a:t>R2,000-R12,000</a:t>
            </a:r>
          </a:p>
          <a:p>
            <a:pPr algn="ctr"/>
            <a:r>
              <a:rPr lang="en-US" sz="2400" b="1" dirty="0" smtClean="0"/>
              <a:t>9%</a:t>
            </a:r>
          </a:p>
          <a:p>
            <a:pPr algn="ctr"/>
            <a:endParaRPr lang="en-US" sz="800" dirty="0" smtClean="0"/>
          </a:p>
        </p:txBody>
      </p:sp>
      <p:sp>
        <p:nvSpPr>
          <p:cNvPr id="13" name="Rectangle 12"/>
          <p:cNvSpPr/>
          <p:nvPr/>
        </p:nvSpPr>
        <p:spPr>
          <a:xfrm>
            <a:off x="485771" y="707481"/>
            <a:ext cx="1161738" cy="530915"/>
          </a:xfrm>
          <a:prstGeom prst="rect">
            <a:avLst/>
          </a:prstGeom>
          <a:solidFill>
            <a:schemeClr val="bg1">
              <a:lumMod val="95000"/>
            </a:schemeClr>
          </a:solidFill>
        </p:spPr>
        <p:txBody>
          <a:bodyPr wrap="square">
            <a:spAutoFit/>
          </a:bodyPr>
          <a:lstStyle/>
          <a:p>
            <a:pPr algn="ctr"/>
            <a:r>
              <a:rPr lang="en-US" sz="1050" dirty="0"/>
              <a:t>High-fee </a:t>
            </a:r>
            <a:endParaRPr lang="en-US" sz="1050" dirty="0" smtClean="0"/>
          </a:p>
          <a:p>
            <a:pPr algn="ctr"/>
            <a:r>
              <a:rPr lang="en-US" sz="900" dirty="0" smtClean="0"/>
              <a:t>(R12,000</a:t>
            </a:r>
            <a:r>
              <a:rPr lang="en-US" sz="900" dirty="0"/>
              <a:t>+ p.a.)</a:t>
            </a:r>
          </a:p>
          <a:p>
            <a:pPr algn="ctr"/>
            <a:r>
              <a:rPr lang="en-US" sz="900" dirty="0" smtClean="0"/>
              <a:t>(</a:t>
            </a:r>
            <a:r>
              <a:rPr lang="en-US" sz="900" dirty="0"/>
              <a:t>SR, 2016)</a:t>
            </a:r>
          </a:p>
        </p:txBody>
      </p:sp>
      <p:cxnSp>
        <p:nvCxnSpPr>
          <p:cNvPr id="15" name="Straight Arrow Connector 14"/>
          <p:cNvCxnSpPr/>
          <p:nvPr/>
        </p:nvCxnSpPr>
        <p:spPr>
          <a:xfrm>
            <a:off x="1626821" y="999868"/>
            <a:ext cx="330318" cy="81335"/>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550481" y="740914"/>
            <a:ext cx="2303956" cy="1036547"/>
            <a:chOff x="4829953" y="723974"/>
            <a:chExt cx="2303956" cy="1036547"/>
          </a:xfrm>
        </p:grpSpPr>
        <p:sp>
          <p:nvSpPr>
            <p:cNvPr id="18" name="TextBox 17"/>
            <p:cNvSpPr txBox="1"/>
            <p:nvPr/>
          </p:nvSpPr>
          <p:spPr>
            <a:xfrm>
              <a:off x="5221102" y="778639"/>
              <a:ext cx="1912807" cy="800219"/>
            </a:xfrm>
            <a:prstGeom prst="rect">
              <a:avLst/>
            </a:prstGeom>
            <a:solidFill>
              <a:schemeClr val="bg1">
                <a:lumMod val="95000"/>
              </a:schemeClr>
            </a:solidFill>
          </p:spPr>
          <p:txBody>
            <a:bodyPr wrap="square" rtlCol="0">
              <a:spAutoFit/>
            </a:bodyPr>
            <a:lstStyle/>
            <a:p>
              <a:pPr algn="ctr"/>
              <a:r>
                <a:rPr lang="en-US" dirty="0" smtClean="0"/>
                <a:t>10% pay </a:t>
              </a:r>
              <a:r>
                <a:rPr lang="en-US" sz="2800" b="1" dirty="0" smtClean="0"/>
                <a:t>R5,000 + </a:t>
              </a:r>
              <a:r>
                <a:rPr lang="en-US" sz="1400" dirty="0" smtClean="0"/>
                <a:t>p.a.</a:t>
              </a:r>
              <a:endParaRPr lang="en-US" sz="1400" dirty="0"/>
            </a:p>
          </p:txBody>
        </p:sp>
        <p:sp>
          <p:nvSpPr>
            <p:cNvPr id="22" name="Right Brace 21"/>
            <p:cNvSpPr/>
            <p:nvPr/>
          </p:nvSpPr>
          <p:spPr>
            <a:xfrm>
              <a:off x="4829953" y="723974"/>
              <a:ext cx="262328" cy="103654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5" name="Straight Connector 24"/>
          <p:cNvCxnSpPr/>
          <p:nvPr/>
        </p:nvCxnSpPr>
        <p:spPr>
          <a:xfrm>
            <a:off x="764029" y="3953380"/>
            <a:ext cx="3440242" cy="1694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593264" y="2197412"/>
            <a:ext cx="2226666" cy="1492636"/>
            <a:chOff x="4829953" y="723974"/>
            <a:chExt cx="2226666" cy="1036547"/>
          </a:xfrm>
        </p:grpSpPr>
        <p:sp>
          <p:nvSpPr>
            <p:cNvPr id="27" name="TextBox 26"/>
            <p:cNvSpPr txBox="1"/>
            <p:nvPr/>
          </p:nvSpPr>
          <p:spPr>
            <a:xfrm>
              <a:off x="5212827" y="837222"/>
              <a:ext cx="1843792" cy="769438"/>
            </a:xfrm>
            <a:prstGeom prst="rect">
              <a:avLst/>
            </a:prstGeom>
            <a:solidFill>
              <a:schemeClr val="bg1">
                <a:lumMod val="95000"/>
              </a:schemeClr>
            </a:solidFill>
          </p:spPr>
          <p:txBody>
            <a:bodyPr wrap="square" rtlCol="0">
              <a:spAutoFit/>
            </a:bodyPr>
            <a:lstStyle/>
            <a:p>
              <a:pPr algn="ctr"/>
              <a:r>
                <a:rPr lang="en-US" dirty="0" smtClean="0"/>
                <a:t>24% pay</a:t>
              </a:r>
            </a:p>
            <a:p>
              <a:pPr algn="ctr"/>
              <a:r>
                <a:rPr lang="en-US" sz="2800" b="1" dirty="0" smtClean="0"/>
                <a:t>R0</a:t>
              </a:r>
              <a:r>
                <a:rPr lang="en-US" sz="2800" b="1" dirty="0" smtClean="0">
                  <a:sym typeface="Wingdings"/>
                </a:rPr>
                <a:t></a:t>
              </a:r>
              <a:r>
                <a:rPr lang="en-US" sz="2800" b="1" dirty="0" smtClean="0"/>
                <a:t>R5000 </a:t>
              </a:r>
              <a:r>
                <a:rPr lang="en-US" sz="2000" dirty="0"/>
                <a:t>p.a</a:t>
              </a:r>
              <a:r>
                <a:rPr lang="en-US" sz="2000" dirty="0" smtClean="0"/>
                <a:t>.</a:t>
              </a:r>
              <a:endParaRPr lang="en-US" sz="2000" dirty="0"/>
            </a:p>
          </p:txBody>
        </p:sp>
        <p:sp>
          <p:nvSpPr>
            <p:cNvPr id="28" name="Right Brace 27"/>
            <p:cNvSpPr/>
            <p:nvPr/>
          </p:nvSpPr>
          <p:spPr>
            <a:xfrm>
              <a:off x="4829953" y="723974"/>
              <a:ext cx="262328" cy="103654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9" name="TextBox 28"/>
          <p:cNvSpPr txBox="1"/>
          <p:nvPr/>
        </p:nvSpPr>
        <p:spPr>
          <a:xfrm>
            <a:off x="-3396" y="869064"/>
            <a:ext cx="457177" cy="369332"/>
          </a:xfrm>
          <a:prstGeom prst="rect">
            <a:avLst/>
          </a:prstGeom>
          <a:solidFill>
            <a:schemeClr val="bg1">
              <a:lumMod val="95000"/>
            </a:schemeClr>
          </a:solidFill>
        </p:spPr>
        <p:txBody>
          <a:bodyPr wrap="none" rtlCol="0">
            <a:spAutoFit/>
          </a:bodyPr>
          <a:lstStyle/>
          <a:p>
            <a:pPr algn="ctr"/>
            <a:r>
              <a:rPr lang="en-US" smtClean="0"/>
              <a:t>Q5</a:t>
            </a:r>
            <a:endParaRPr lang="en-US" dirty="0"/>
          </a:p>
        </p:txBody>
      </p:sp>
      <p:sp>
        <p:nvSpPr>
          <p:cNvPr id="30" name="TextBox 29"/>
          <p:cNvSpPr txBox="1"/>
          <p:nvPr/>
        </p:nvSpPr>
        <p:spPr>
          <a:xfrm>
            <a:off x="0" y="2661880"/>
            <a:ext cx="457177" cy="369332"/>
          </a:xfrm>
          <a:prstGeom prst="rect">
            <a:avLst/>
          </a:prstGeom>
          <a:solidFill>
            <a:schemeClr val="bg1">
              <a:lumMod val="95000"/>
            </a:schemeClr>
          </a:solidFill>
        </p:spPr>
        <p:txBody>
          <a:bodyPr wrap="none" rtlCol="0">
            <a:spAutoFit/>
          </a:bodyPr>
          <a:lstStyle/>
          <a:p>
            <a:pPr algn="ctr"/>
            <a:r>
              <a:rPr lang="en-US" dirty="0" smtClean="0"/>
              <a:t>Q4</a:t>
            </a:r>
            <a:endParaRPr lang="en-US" dirty="0"/>
          </a:p>
        </p:txBody>
      </p:sp>
      <p:sp>
        <p:nvSpPr>
          <p:cNvPr id="31" name="TextBox 30"/>
          <p:cNvSpPr txBox="1"/>
          <p:nvPr/>
        </p:nvSpPr>
        <p:spPr>
          <a:xfrm>
            <a:off x="0" y="5018568"/>
            <a:ext cx="644728" cy="369332"/>
          </a:xfrm>
          <a:prstGeom prst="rect">
            <a:avLst/>
          </a:prstGeom>
          <a:solidFill>
            <a:schemeClr val="bg1">
              <a:lumMod val="95000"/>
            </a:schemeClr>
          </a:solidFill>
        </p:spPr>
        <p:txBody>
          <a:bodyPr wrap="none" rtlCol="0">
            <a:spAutoFit/>
          </a:bodyPr>
          <a:lstStyle/>
          <a:p>
            <a:pPr algn="ctr"/>
            <a:r>
              <a:rPr lang="en-US" smtClean="0"/>
              <a:t>Q1-3</a:t>
            </a:r>
            <a:endParaRPr lang="en-US" dirty="0"/>
          </a:p>
        </p:txBody>
      </p:sp>
      <p:grpSp>
        <p:nvGrpSpPr>
          <p:cNvPr id="35" name="Group 34"/>
          <p:cNvGrpSpPr/>
          <p:nvPr/>
        </p:nvGrpSpPr>
        <p:grpSpPr>
          <a:xfrm>
            <a:off x="1976239" y="735361"/>
            <a:ext cx="602190" cy="663134"/>
            <a:chOff x="1978838" y="732727"/>
            <a:chExt cx="602190" cy="663134"/>
          </a:xfrm>
        </p:grpSpPr>
        <p:sp>
          <p:nvSpPr>
            <p:cNvPr id="33" name="Chord 32"/>
            <p:cNvSpPr/>
            <p:nvPr/>
          </p:nvSpPr>
          <p:spPr>
            <a:xfrm rot="10094165">
              <a:off x="1978838" y="732727"/>
              <a:ext cx="602190" cy="663134"/>
            </a:xfrm>
            <a:prstGeom prst="chord">
              <a:avLst>
                <a:gd name="adj1" fmla="val 1205963"/>
                <a:gd name="adj2" fmla="val 1089588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44035" y="763968"/>
              <a:ext cx="465192" cy="261610"/>
            </a:xfrm>
            <a:prstGeom prst="rect">
              <a:avLst/>
            </a:prstGeom>
            <a:noFill/>
          </p:spPr>
          <p:txBody>
            <a:bodyPr wrap="none" rtlCol="0">
              <a:spAutoFit/>
            </a:bodyPr>
            <a:lstStyle/>
            <a:p>
              <a:r>
                <a:rPr lang="en-US" sz="1100" b="1" dirty="0" smtClean="0"/>
                <a:t>1,8%</a:t>
              </a:r>
              <a:endParaRPr lang="en-US" sz="1100" b="1" dirty="0"/>
            </a:p>
          </p:txBody>
        </p:sp>
      </p:grpSp>
      <p:sp>
        <p:nvSpPr>
          <p:cNvPr id="37" name="Rectangle 36"/>
          <p:cNvSpPr/>
          <p:nvPr/>
        </p:nvSpPr>
        <p:spPr>
          <a:xfrm>
            <a:off x="2644827" y="131806"/>
            <a:ext cx="1161738" cy="392415"/>
          </a:xfrm>
          <a:prstGeom prst="rect">
            <a:avLst/>
          </a:prstGeom>
          <a:solidFill>
            <a:srgbClr val="FFFF00"/>
          </a:solidFill>
        </p:spPr>
        <p:txBody>
          <a:bodyPr wrap="square">
            <a:spAutoFit/>
          </a:bodyPr>
          <a:lstStyle/>
          <a:p>
            <a:pPr algn="ctr"/>
            <a:r>
              <a:rPr lang="en-US" sz="1050" dirty="0" smtClean="0"/>
              <a:t>Elite fees</a:t>
            </a:r>
          </a:p>
          <a:p>
            <a:pPr algn="ctr"/>
            <a:r>
              <a:rPr lang="en-US" sz="900" dirty="0" smtClean="0"/>
              <a:t>(R20,000</a:t>
            </a:r>
            <a:r>
              <a:rPr lang="en-US" sz="900" dirty="0"/>
              <a:t>+ p.a</a:t>
            </a:r>
            <a:r>
              <a:rPr lang="en-US" sz="900" dirty="0" smtClean="0"/>
              <a:t>.)</a:t>
            </a:r>
            <a:endParaRPr lang="en-US" sz="900" dirty="0"/>
          </a:p>
        </p:txBody>
      </p:sp>
      <p:cxnSp>
        <p:nvCxnSpPr>
          <p:cNvPr id="38" name="Straight Arrow Connector 37"/>
          <p:cNvCxnSpPr/>
          <p:nvPr/>
        </p:nvCxnSpPr>
        <p:spPr>
          <a:xfrm flipH="1">
            <a:off x="2341744" y="374371"/>
            <a:ext cx="300560" cy="366543"/>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95094" y="6516490"/>
            <a:ext cx="2311210" cy="276999"/>
          </a:xfrm>
          <a:prstGeom prst="rect">
            <a:avLst/>
          </a:prstGeom>
          <a:noFill/>
        </p:spPr>
        <p:txBody>
          <a:bodyPr wrap="none" rtlCol="0">
            <a:spAutoFit/>
          </a:bodyPr>
          <a:lstStyle/>
          <a:p>
            <a:r>
              <a:rPr lang="en-US" sz="1200" dirty="0" smtClean="0"/>
              <a:t>DBE 2018 Report on GHS, page 33</a:t>
            </a:r>
            <a:endParaRPr lang="en-US" sz="1200" dirty="0"/>
          </a:p>
        </p:txBody>
      </p:sp>
    </p:spTree>
    <p:extLst>
      <p:ext uri="{BB962C8B-B14F-4D97-AF65-F5344CB8AC3E}">
        <p14:creationId xmlns:p14="http://schemas.microsoft.com/office/powerpoint/2010/main" val="191046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ipe(down)">
                                      <p:cBhvr>
                                        <p:cTn id="64" dur="500"/>
                                        <p:tgtEl>
                                          <p:spTgt spid="3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down)">
                                      <p:cBhvr>
                                        <p:cTn id="67" dur="500"/>
                                        <p:tgtEl>
                                          <p:spTgt spid="37"/>
                                        </p:tgtEl>
                                      </p:cBhvr>
                                    </p:animEffect>
                                  </p:childTnLst>
                                </p:cTn>
                              </p:par>
                              <p:par>
                                <p:cTn id="68" presetID="22" presetClass="entr" presetSubtype="4"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down)">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P spid="29" grpId="0" animBg="1"/>
      <p:bldP spid="30" grpId="0" animBg="1"/>
      <p:bldP spid="31" grpId="0" animBg="1"/>
      <p:bldP spid="3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170" y="247117"/>
            <a:ext cx="8859186"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flipV="1">
            <a:off x="27170" y="1860605"/>
            <a:ext cx="6842757" cy="7952"/>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2BC720B-8024-ED4E-9E10-37C20D8D564E}" type="slidenum">
              <a:rPr lang="en-US" smtClean="0"/>
              <a:t>36</a:t>
            </a:fld>
            <a:endParaRPr lang="en-US"/>
          </a:p>
        </p:txBody>
      </p:sp>
      <p:sp>
        <p:nvSpPr>
          <p:cNvPr id="5" name="Oval 4"/>
          <p:cNvSpPr/>
          <p:nvPr/>
        </p:nvSpPr>
        <p:spPr>
          <a:xfrm>
            <a:off x="876924" y="3982312"/>
            <a:ext cx="2929641" cy="2811177"/>
          </a:xfrm>
          <a:prstGeom prst="ellipse">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Children paying </a:t>
            </a:r>
          </a:p>
          <a:p>
            <a:pPr algn="ctr"/>
            <a:r>
              <a:rPr lang="en-US" dirty="0" smtClean="0"/>
              <a:t>no fees </a:t>
            </a:r>
          </a:p>
          <a:p>
            <a:pPr algn="ctr"/>
            <a:r>
              <a:rPr lang="en-US" sz="4400" b="1" dirty="0" smtClean="0"/>
              <a:t>66% </a:t>
            </a:r>
            <a:endParaRPr lang="en-US" sz="4400" b="1" dirty="0"/>
          </a:p>
        </p:txBody>
      </p:sp>
      <p:sp>
        <p:nvSpPr>
          <p:cNvPr id="6" name="Oval 5"/>
          <p:cNvSpPr/>
          <p:nvPr/>
        </p:nvSpPr>
        <p:spPr>
          <a:xfrm>
            <a:off x="1695682" y="2390108"/>
            <a:ext cx="1576936" cy="1592204"/>
          </a:xfrm>
          <a:prstGeom prst="ellipse">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Low-fee</a:t>
            </a:r>
          </a:p>
          <a:p>
            <a:pPr algn="ctr"/>
            <a:r>
              <a:rPr lang="en-US" sz="1200" dirty="0" smtClean="0"/>
              <a:t>(R0 </a:t>
            </a:r>
            <a:r>
              <a:rPr lang="mr-IN" sz="1200" dirty="0" smtClean="0"/>
              <a:t>–</a:t>
            </a:r>
            <a:r>
              <a:rPr lang="en-US" sz="1200" dirty="0" smtClean="0"/>
              <a:t> R2000)</a:t>
            </a:r>
          </a:p>
          <a:p>
            <a:pPr algn="ctr"/>
            <a:r>
              <a:rPr lang="en-US" sz="2400" b="1" dirty="0" smtClean="0"/>
              <a:t>20%</a:t>
            </a:r>
          </a:p>
          <a:p>
            <a:pPr algn="ctr"/>
            <a:endParaRPr lang="en-US" sz="1200" dirty="0" smtClean="0"/>
          </a:p>
        </p:txBody>
      </p:sp>
      <p:sp>
        <p:nvSpPr>
          <p:cNvPr id="7" name="Oval 6"/>
          <p:cNvSpPr/>
          <p:nvPr/>
        </p:nvSpPr>
        <p:spPr>
          <a:xfrm>
            <a:off x="1972376" y="732194"/>
            <a:ext cx="608511" cy="591802"/>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5%</a:t>
            </a:r>
            <a:endParaRPr lang="en-US" sz="1000" b="1" dirty="0"/>
          </a:p>
        </p:txBody>
      </p:sp>
      <p:sp>
        <p:nvSpPr>
          <p:cNvPr id="8" name="Oval 7"/>
          <p:cNvSpPr/>
          <p:nvPr/>
        </p:nvSpPr>
        <p:spPr>
          <a:xfrm>
            <a:off x="1695681" y="1338542"/>
            <a:ext cx="1025033" cy="1051567"/>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Mid-fee</a:t>
            </a:r>
          </a:p>
          <a:p>
            <a:pPr algn="ctr"/>
            <a:r>
              <a:rPr lang="en-US" sz="800" dirty="0" smtClean="0"/>
              <a:t>R2,000-R12,000</a:t>
            </a:r>
          </a:p>
          <a:p>
            <a:pPr algn="ctr"/>
            <a:r>
              <a:rPr lang="en-US" sz="2400" b="1" dirty="0" smtClean="0"/>
              <a:t>9%</a:t>
            </a:r>
          </a:p>
          <a:p>
            <a:pPr algn="ctr"/>
            <a:endParaRPr lang="en-US" sz="800" dirty="0" smtClean="0"/>
          </a:p>
        </p:txBody>
      </p:sp>
      <p:sp>
        <p:nvSpPr>
          <p:cNvPr id="13" name="Rectangle 12"/>
          <p:cNvSpPr/>
          <p:nvPr/>
        </p:nvSpPr>
        <p:spPr>
          <a:xfrm>
            <a:off x="485771" y="707481"/>
            <a:ext cx="1161738" cy="530915"/>
          </a:xfrm>
          <a:prstGeom prst="rect">
            <a:avLst/>
          </a:prstGeom>
          <a:solidFill>
            <a:schemeClr val="bg1">
              <a:lumMod val="95000"/>
            </a:schemeClr>
          </a:solidFill>
        </p:spPr>
        <p:txBody>
          <a:bodyPr wrap="square">
            <a:spAutoFit/>
          </a:bodyPr>
          <a:lstStyle/>
          <a:p>
            <a:pPr algn="ctr"/>
            <a:r>
              <a:rPr lang="en-US" sz="1050" dirty="0"/>
              <a:t>High-fee </a:t>
            </a:r>
            <a:endParaRPr lang="en-US" sz="1050" dirty="0" smtClean="0"/>
          </a:p>
          <a:p>
            <a:pPr algn="ctr"/>
            <a:r>
              <a:rPr lang="en-US" sz="900" dirty="0" smtClean="0"/>
              <a:t>(R12,000</a:t>
            </a:r>
            <a:r>
              <a:rPr lang="en-US" sz="900" dirty="0"/>
              <a:t>+ p.a.)</a:t>
            </a:r>
          </a:p>
          <a:p>
            <a:pPr algn="ctr"/>
            <a:r>
              <a:rPr lang="en-US" sz="900" dirty="0" smtClean="0"/>
              <a:t>(</a:t>
            </a:r>
            <a:r>
              <a:rPr lang="en-US" sz="900" dirty="0"/>
              <a:t>SR, 2016)</a:t>
            </a:r>
          </a:p>
        </p:txBody>
      </p:sp>
      <p:cxnSp>
        <p:nvCxnSpPr>
          <p:cNvPr id="15" name="Straight Arrow Connector 14"/>
          <p:cNvCxnSpPr/>
          <p:nvPr/>
        </p:nvCxnSpPr>
        <p:spPr>
          <a:xfrm>
            <a:off x="1626821" y="999868"/>
            <a:ext cx="330318" cy="81335"/>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2880" y="3982312"/>
            <a:ext cx="932688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396" y="869064"/>
            <a:ext cx="457177" cy="369332"/>
          </a:xfrm>
          <a:prstGeom prst="rect">
            <a:avLst/>
          </a:prstGeom>
          <a:solidFill>
            <a:schemeClr val="bg1">
              <a:lumMod val="95000"/>
            </a:schemeClr>
          </a:solidFill>
        </p:spPr>
        <p:txBody>
          <a:bodyPr wrap="none" rtlCol="0">
            <a:spAutoFit/>
          </a:bodyPr>
          <a:lstStyle/>
          <a:p>
            <a:pPr algn="ctr"/>
            <a:r>
              <a:rPr lang="en-US" smtClean="0"/>
              <a:t>Q5</a:t>
            </a:r>
            <a:endParaRPr lang="en-US" dirty="0"/>
          </a:p>
        </p:txBody>
      </p:sp>
      <p:sp>
        <p:nvSpPr>
          <p:cNvPr id="30" name="TextBox 29"/>
          <p:cNvSpPr txBox="1"/>
          <p:nvPr/>
        </p:nvSpPr>
        <p:spPr>
          <a:xfrm>
            <a:off x="0" y="2661880"/>
            <a:ext cx="457177" cy="369332"/>
          </a:xfrm>
          <a:prstGeom prst="rect">
            <a:avLst/>
          </a:prstGeom>
          <a:solidFill>
            <a:schemeClr val="bg1">
              <a:lumMod val="95000"/>
            </a:schemeClr>
          </a:solidFill>
        </p:spPr>
        <p:txBody>
          <a:bodyPr wrap="none" rtlCol="0">
            <a:spAutoFit/>
          </a:bodyPr>
          <a:lstStyle/>
          <a:p>
            <a:pPr algn="ctr"/>
            <a:r>
              <a:rPr lang="en-US" dirty="0" smtClean="0"/>
              <a:t>Q4</a:t>
            </a:r>
            <a:endParaRPr lang="en-US" dirty="0"/>
          </a:p>
        </p:txBody>
      </p:sp>
      <p:sp>
        <p:nvSpPr>
          <p:cNvPr id="31" name="TextBox 30"/>
          <p:cNvSpPr txBox="1"/>
          <p:nvPr/>
        </p:nvSpPr>
        <p:spPr>
          <a:xfrm>
            <a:off x="0" y="5018568"/>
            <a:ext cx="644728" cy="369332"/>
          </a:xfrm>
          <a:prstGeom prst="rect">
            <a:avLst/>
          </a:prstGeom>
          <a:solidFill>
            <a:schemeClr val="bg1">
              <a:lumMod val="95000"/>
            </a:schemeClr>
          </a:solidFill>
        </p:spPr>
        <p:txBody>
          <a:bodyPr wrap="none" rtlCol="0">
            <a:spAutoFit/>
          </a:bodyPr>
          <a:lstStyle/>
          <a:p>
            <a:pPr algn="ctr"/>
            <a:r>
              <a:rPr lang="en-US" smtClean="0"/>
              <a:t>Q1-3</a:t>
            </a:r>
            <a:endParaRPr lang="en-US" dirty="0"/>
          </a:p>
        </p:txBody>
      </p:sp>
      <p:grpSp>
        <p:nvGrpSpPr>
          <p:cNvPr id="35" name="Group 34"/>
          <p:cNvGrpSpPr/>
          <p:nvPr/>
        </p:nvGrpSpPr>
        <p:grpSpPr>
          <a:xfrm>
            <a:off x="1987705" y="735613"/>
            <a:ext cx="602191" cy="663134"/>
            <a:chOff x="1978838" y="732727"/>
            <a:chExt cx="602190" cy="663134"/>
          </a:xfrm>
        </p:grpSpPr>
        <p:sp>
          <p:nvSpPr>
            <p:cNvPr id="33" name="Chord 32"/>
            <p:cNvSpPr/>
            <p:nvPr/>
          </p:nvSpPr>
          <p:spPr>
            <a:xfrm rot="10094165">
              <a:off x="1978838" y="732727"/>
              <a:ext cx="602190" cy="663134"/>
            </a:xfrm>
            <a:prstGeom prst="chord">
              <a:avLst>
                <a:gd name="adj1" fmla="val 1205963"/>
                <a:gd name="adj2" fmla="val 1089588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44035" y="763968"/>
              <a:ext cx="465192" cy="261610"/>
            </a:xfrm>
            <a:prstGeom prst="rect">
              <a:avLst/>
            </a:prstGeom>
            <a:noFill/>
          </p:spPr>
          <p:txBody>
            <a:bodyPr wrap="none" rtlCol="0">
              <a:spAutoFit/>
            </a:bodyPr>
            <a:lstStyle/>
            <a:p>
              <a:r>
                <a:rPr lang="en-US" sz="1100" b="1" dirty="0" smtClean="0"/>
                <a:t>1,8%</a:t>
              </a:r>
              <a:endParaRPr lang="en-US" sz="1100" b="1" dirty="0"/>
            </a:p>
          </p:txBody>
        </p:sp>
      </p:grpSp>
      <p:sp>
        <p:nvSpPr>
          <p:cNvPr id="37" name="Rectangle 36"/>
          <p:cNvSpPr/>
          <p:nvPr/>
        </p:nvSpPr>
        <p:spPr>
          <a:xfrm>
            <a:off x="2644827" y="131806"/>
            <a:ext cx="1161738" cy="392415"/>
          </a:xfrm>
          <a:prstGeom prst="rect">
            <a:avLst/>
          </a:prstGeom>
          <a:solidFill>
            <a:srgbClr val="FFFF00"/>
          </a:solidFill>
        </p:spPr>
        <p:txBody>
          <a:bodyPr wrap="square">
            <a:spAutoFit/>
          </a:bodyPr>
          <a:lstStyle/>
          <a:p>
            <a:pPr algn="ctr"/>
            <a:r>
              <a:rPr lang="en-US" sz="1050" dirty="0" smtClean="0"/>
              <a:t>Elite fees</a:t>
            </a:r>
          </a:p>
          <a:p>
            <a:pPr algn="ctr"/>
            <a:r>
              <a:rPr lang="en-US" sz="900" dirty="0" smtClean="0"/>
              <a:t>(R20,000</a:t>
            </a:r>
            <a:r>
              <a:rPr lang="en-US" sz="900" dirty="0"/>
              <a:t>+ p.a</a:t>
            </a:r>
            <a:r>
              <a:rPr lang="en-US" sz="900" dirty="0" smtClean="0"/>
              <a:t>.)</a:t>
            </a:r>
            <a:endParaRPr lang="en-US" sz="900" dirty="0"/>
          </a:p>
        </p:txBody>
      </p:sp>
      <p:cxnSp>
        <p:nvCxnSpPr>
          <p:cNvPr id="38" name="Straight Arrow Connector 37"/>
          <p:cNvCxnSpPr/>
          <p:nvPr/>
        </p:nvCxnSpPr>
        <p:spPr>
          <a:xfrm flipH="1">
            <a:off x="2341744" y="374371"/>
            <a:ext cx="300560" cy="366543"/>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7791399" y="1532232"/>
            <a:ext cx="1256876" cy="71874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All independent </a:t>
            </a:r>
            <a:r>
              <a:rPr lang="en-US" sz="1200" smtClean="0">
                <a:solidFill>
                  <a:schemeClr val="tx1"/>
                </a:solidFill>
              </a:rPr>
              <a:t>schools charge fees</a:t>
            </a:r>
            <a:endParaRPr lang="en-US" sz="1200" dirty="0">
              <a:solidFill>
                <a:schemeClr val="tx1"/>
              </a:solidFill>
            </a:endParaRPr>
          </a:p>
        </p:txBody>
      </p:sp>
      <p:grpSp>
        <p:nvGrpSpPr>
          <p:cNvPr id="56" name="Group 55"/>
          <p:cNvGrpSpPr/>
          <p:nvPr/>
        </p:nvGrpSpPr>
        <p:grpSpPr>
          <a:xfrm>
            <a:off x="4024666" y="649046"/>
            <a:ext cx="1357794" cy="5451202"/>
            <a:chOff x="4024666" y="649046"/>
            <a:chExt cx="1357794" cy="5451202"/>
          </a:xfrm>
        </p:grpSpPr>
        <p:sp>
          <p:nvSpPr>
            <p:cNvPr id="36" name="Rounded Rectangle 35"/>
            <p:cNvSpPr/>
            <p:nvPr/>
          </p:nvSpPr>
          <p:spPr>
            <a:xfrm>
              <a:off x="4024666" y="649046"/>
              <a:ext cx="1344988" cy="7580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85% of white learners </a:t>
              </a:r>
              <a:r>
                <a:rPr lang="en-US" sz="1200" smtClean="0">
                  <a:solidFill>
                    <a:schemeClr val="tx1"/>
                  </a:solidFill>
                </a:rPr>
                <a:t>attend fee-charging schools</a:t>
              </a:r>
              <a:endParaRPr lang="en-US" sz="1200" dirty="0">
                <a:solidFill>
                  <a:schemeClr val="tx1"/>
                </a:solidFill>
              </a:endParaRPr>
            </a:p>
          </p:txBody>
        </p:sp>
        <p:sp>
          <p:nvSpPr>
            <p:cNvPr id="40" name="Rounded Rectangle 39"/>
            <p:cNvSpPr/>
            <p:nvPr/>
          </p:nvSpPr>
          <p:spPr>
            <a:xfrm>
              <a:off x="4037472" y="5342151"/>
              <a:ext cx="1344988" cy="7580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98% of learners attending no-fee schools are Black or Coloured</a:t>
              </a:r>
              <a:endParaRPr lang="en-US" sz="1200" dirty="0">
                <a:solidFill>
                  <a:schemeClr val="tx1"/>
                </a:solidFill>
              </a:endParaRPr>
            </a:p>
          </p:txBody>
        </p:sp>
        <p:cxnSp>
          <p:nvCxnSpPr>
            <p:cNvPr id="20" name="Straight Connector 19"/>
            <p:cNvCxnSpPr>
              <a:endCxn id="40" idx="0"/>
            </p:cNvCxnSpPr>
            <p:nvPr/>
          </p:nvCxnSpPr>
          <p:spPr>
            <a:xfrm>
              <a:off x="4697160" y="1430058"/>
              <a:ext cx="12806" cy="3912093"/>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393212" y="3020631"/>
              <a:ext cx="633507" cy="369332"/>
            </a:xfrm>
            <a:prstGeom prst="rect">
              <a:avLst/>
            </a:prstGeom>
            <a:solidFill>
              <a:schemeClr val="accent6">
                <a:lumMod val="40000"/>
                <a:lumOff val="60000"/>
              </a:schemeClr>
            </a:solidFill>
          </p:spPr>
          <p:txBody>
            <a:bodyPr wrap="none" rtlCol="0">
              <a:spAutoFit/>
            </a:bodyPr>
            <a:lstStyle/>
            <a:p>
              <a:r>
                <a:rPr lang="en-US" smtClean="0"/>
                <a:t>Race</a:t>
              </a:r>
              <a:endParaRPr lang="en-US"/>
            </a:p>
          </p:txBody>
        </p:sp>
      </p:grpSp>
      <p:grpSp>
        <p:nvGrpSpPr>
          <p:cNvPr id="55" name="Group 54"/>
          <p:cNvGrpSpPr/>
          <p:nvPr/>
        </p:nvGrpSpPr>
        <p:grpSpPr>
          <a:xfrm>
            <a:off x="5273986" y="1475862"/>
            <a:ext cx="1344988" cy="3753852"/>
            <a:chOff x="5273986" y="1475862"/>
            <a:chExt cx="1344988" cy="3753852"/>
          </a:xfrm>
        </p:grpSpPr>
        <p:sp>
          <p:nvSpPr>
            <p:cNvPr id="39" name="Rounded Rectangle 38"/>
            <p:cNvSpPr/>
            <p:nvPr/>
          </p:nvSpPr>
          <p:spPr>
            <a:xfrm>
              <a:off x="5273986" y="1475862"/>
              <a:ext cx="1344988" cy="856523"/>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Less than half of schools in WC &amp; GP are no-fee</a:t>
              </a:r>
              <a:endParaRPr lang="en-US" sz="1200" dirty="0">
                <a:solidFill>
                  <a:schemeClr val="bg1"/>
                </a:solidFill>
              </a:endParaRPr>
            </a:p>
          </p:txBody>
        </p:sp>
        <p:sp>
          <p:nvSpPr>
            <p:cNvPr id="41" name="Rounded Rectangle 40"/>
            <p:cNvSpPr/>
            <p:nvPr/>
          </p:nvSpPr>
          <p:spPr>
            <a:xfrm>
              <a:off x="5273986" y="4373191"/>
              <a:ext cx="1344988" cy="856523"/>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More than 90% of schools in LP, EC and NW are no-fee schools</a:t>
              </a:r>
              <a:endParaRPr lang="en-US" sz="1200" dirty="0">
                <a:solidFill>
                  <a:schemeClr val="bg1"/>
                </a:solidFill>
              </a:endParaRPr>
            </a:p>
          </p:txBody>
        </p:sp>
        <p:cxnSp>
          <p:nvCxnSpPr>
            <p:cNvPr id="44" name="Straight Connector 43"/>
            <p:cNvCxnSpPr>
              <a:stCxn id="39" idx="2"/>
              <a:endCxn id="41" idx="0"/>
            </p:cNvCxnSpPr>
            <p:nvPr/>
          </p:nvCxnSpPr>
          <p:spPr>
            <a:xfrm>
              <a:off x="5946480" y="2332385"/>
              <a:ext cx="0" cy="204080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450094" y="3029670"/>
              <a:ext cx="992772" cy="369332"/>
            </a:xfrm>
            <a:prstGeom prst="rect">
              <a:avLst/>
            </a:prstGeom>
            <a:solidFill>
              <a:srgbClr val="C780FF"/>
            </a:solidFill>
          </p:spPr>
          <p:txBody>
            <a:bodyPr wrap="none" rtlCol="0">
              <a:spAutoFit/>
            </a:bodyPr>
            <a:lstStyle/>
            <a:p>
              <a:r>
                <a:rPr lang="en-US" dirty="0" smtClean="0"/>
                <a:t>Province</a:t>
              </a:r>
              <a:endParaRPr lang="en-US" dirty="0"/>
            </a:p>
          </p:txBody>
        </p:sp>
      </p:grpSp>
      <p:grpSp>
        <p:nvGrpSpPr>
          <p:cNvPr id="54" name="Group 53"/>
          <p:cNvGrpSpPr/>
          <p:nvPr/>
        </p:nvGrpSpPr>
        <p:grpSpPr>
          <a:xfrm>
            <a:off x="6529420" y="254453"/>
            <a:ext cx="1288910" cy="5919765"/>
            <a:chOff x="6529420" y="254453"/>
            <a:chExt cx="1288910" cy="5919765"/>
          </a:xfrm>
        </p:grpSpPr>
        <p:sp>
          <p:nvSpPr>
            <p:cNvPr id="42" name="Rounded Rectangle 41"/>
            <p:cNvSpPr/>
            <p:nvPr/>
          </p:nvSpPr>
          <p:spPr>
            <a:xfrm>
              <a:off x="6561454" y="5282853"/>
              <a:ext cx="1256876" cy="89136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78% of no-fee primary schools are African-language LOLT</a:t>
              </a:r>
              <a:endParaRPr lang="en-US" sz="1200" dirty="0">
                <a:solidFill>
                  <a:schemeClr val="bg1"/>
                </a:solidFill>
              </a:endParaRPr>
            </a:p>
          </p:txBody>
        </p:sp>
        <p:sp>
          <p:nvSpPr>
            <p:cNvPr id="43" name="Rounded Rectangle 42"/>
            <p:cNvSpPr/>
            <p:nvPr/>
          </p:nvSpPr>
          <p:spPr>
            <a:xfrm>
              <a:off x="6529420" y="254453"/>
              <a:ext cx="1256876" cy="118294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90% of fee-charging primary schools are </a:t>
              </a:r>
              <a:r>
                <a:rPr lang="en-US" sz="1200" dirty="0" err="1" smtClean="0">
                  <a:solidFill>
                    <a:schemeClr val="bg1"/>
                  </a:solidFill>
                </a:rPr>
                <a:t>Eng</a:t>
              </a:r>
              <a:r>
                <a:rPr lang="en-US" sz="1200" dirty="0" smtClean="0">
                  <a:solidFill>
                    <a:schemeClr val="bg1"/>
                  </a:solidFill>
                </a:rPr>
                <a:t> or Afrikaans  LOLT</a:t>
              </a:r>
              <a:endParaRPr lang="en-US" sz="1200" dirty="0">
                <a:solidFill>
                  <a:schemeClr val="bg1"/>
                </a:solidFill>
              </a:endParaRPr>
            </a:p>
          </p:txBody>
        </p:sp>
        <p:cxnSp>
          <p:nvCxnSpPr>
            <p:cNvPr id="45" name="Straight Connector 44"/>
            <p:cNvCxnSpPr>
              <a:endCxn id="42" idx="0"/>
            </p:cNvCxnSpPr>
            <p:nvPr/>
          </p:nvCxnSpPr>
          <p:spPr>
            <a:xfrm>
              <a:off x="7157858" y="1437393"/>
              <a:ext cx="32034" cy="384546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607501" y="3019935"/>
              <a:ext cx="1078885" cy="369332"/>
            </a:xfrm>
            <a:prstGeom prst="rect">
              <a:avLst/>
            </a:prstGeom>
            <a:solidFill>
              <a:srgbClr val="FF7A69"/>
            </a:solidFill>
          </p:spPr>
          <p:txBody>
            <a:bodyPr wrap="none" rtlCol="0">
              <a:spAutoFit/>
            </a:bodyPr>
            <a:lstStyle/>
            <a:p>
              <a:r>
                <a:rPr lang="en-US" smtClean="0"/>
                <a:t>Language</a:t>
              </a:r>
              <a:endParaRPr lang="en-US" dirty="0"/>
            </a:p>
          </p:txBody>
        </p:sp>
      </p:grpSp>
      <p:sp>
        <p:nvSpPr>
          <p:cNvPr id="58" name="TextBox 57"/>
          <p:cNvSpPr txBox="1"/>
          <p:nvPr/>
        </p:nvSpPr>
        <p:spPr>
          <a:xfrm>
            <a:off x="3324955" y="6589552"/>
            <a:ext cx="2311210" cy="276999"/>
          </a:xfrm>
          <a:prstGeom prst="rect">
            <a:avLst/>
          </a:prstGeom>
          <a:noFill/>
        </p:spPr>
        <p:txBody>
          <a:bodyPr wrap="none" rtlCol="0">
            <a:spAutoFit/>
          </a:bodyPr>
          <a:lstStyle/>
          <a:p>
            <a:r>
              <a:rPr lang="en-US" sz="1200" dirty="0" smtClean="0"/>
              <a:t>DBE 2018 Report on GHS, page 33</a:t>
            </a:r>
            <a:endParaRPr lang="en-US" sz="1200" dirty="0"/>
          </a:p>
        </p:txBody>
      </p:sp>
    </p:spTree>
    <p:extLst>
      <p:ext uri="{BB962C8B-B14F-4D97-AF65-F5344CB8AC3E}">
        <p14:creationId xmlns:p14="http://schemas.microsoft.com/office/powerpoint/2010/main" val="15941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down)">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37</a:t>
            </a:fld>
            <a:endParaRPr lang="en-US"/>
          </a:p>
        </p:txBody>
      </p:sp>
      <p:sp>
        <p:nvSpPr>
          <p:cNvPr id="5" name="Rectangle 4"/>
          <p:cNvSpPr/>
          <p:nvPr/>
        </p:nvSpPr>
        <p:spPr>
          <a:xfrm>
            <a:off x="355600" y="482600"/>
            <a:ext cx="8623300" cy="146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538" y="3246745"/>
            <a:ext cx="3838762" cy="27905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0" y="877598"/>
            <a:ext cx="5842000" cy="2369147"/>
          </a:xfrm>
        </p:spPr>
        <p:txBody>
          <a:bodyPr>
            <a:noAutofit/>
          </a:bodyPr>
          <a:lstStyle/>
          <a:p>
            <a:pPr algn="ctr"/>
            <a:r>
              <a:rPr lang="en-US" sz="6000" dirty="0" smtClean="0"/>
              <a:t>The ‘bimodal’ system</a:t>
            </a:r>
            <a:endParaRPr lang="en-US" sz="6000" dirty="0"/>
          </a:p>
        </p:txBody>
      </p:sp>
    </p:spTree>
    <p:extLst>
      <p:ext uri="{BB962C8B-B14F-4D97-AF65-F5344CB8AC3E}">
        <p14:creationId xmlns:p14="http://schemas.microsoft.com/office/powerpoint/2010/main" val="409178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BC720B-8024-ED4E-9E10-37C20D8D564E}" type="slidenum">
              <a:rPr lang="en-US" smtClean="0"/>
              <a:t>38</a:t>
            </a:fld>
            <a:endParaRPr lang="en-US"/>
          </a:p>
        </p:txBody>
      </p:sp>
      <p:sp>
        <p:nvSpPr>
          <p:cNvPr id="5" name="Rectangle 4"/>
          <p:cNvSpPr/>
          <p:nvPr/>
        </p:nvSpPr>
        <p:spPr>
          <a:xfrm>
            <a:off x="0" y="158750"/>
            <a:ext cx="9144000" cy="1733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700" y="47532"/>
            <a:ext cx="2527300" cy="1844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6616700" y="2003518"/>
            <a:ext cx="2527300" cy="1959060"/>
            <a:chOff x="179512" y="3717032"/>
            <a:chExt cx="3704817" cy="3089559"/>
          </a:xfrm>
        </p:grpSpPr>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17032"/>
              <a:ext cx="3524912" cy="284631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eaLnBrk="1" hangingPunct="1">
                <a:defRPr/>
              </a:pPr>
              <a:r>
                <a:rPr lang="en-ZA" sz="1200" dirty="0">
                  <a:solidFill>
                    <a:schemeClr val="accent6">
                      <a:lumMod val="75000"/>
                    </a:schemeClr>
                  </a:solidFill>
                  <a:latin typeface="Calibri" panose="020F0502020204030204" pitchFamily="34" charset="0"/>
                  <a:ea typeface="+mn-ea"/>
                  <a:cs typeface="Arial" charset="0"/>
                </a:rPr>
                <a:t>Taylor, 2011</a:t>
              </a:r>
            </a:p>
          </p:txBody>
        </p:sp>
      </p:grpSp>
      <p:pic>
        <p:nvPicPr>
          <p:cNvPr id="11"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38" y="4556379"/>
            <a:ext cx="2978365" cy="2165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379" y="93654"/>
            <a:ext cx="2150555" cy="1566956"/>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C:\Users\Nic Spaull\Dropbox\_SVDB work\UNICEF DBE - 2012\Graphs\All provinces\Kdensities\kdens lit by quint for SA.wm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8426" y="4842044"/>
            <a:ext cx="2610274" cy="2087562"/>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491" y="247819"/>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848" y="2436609"/>
            <a:ext cx="2952238" cy="1932191"/>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08700" y="4247774"/>
            <a:ext cx="2912575" cy="2121904"/>
          </a:xfrm>
          <a:prstGeom prst="rect">
            <a:avLst/>
          </a:prstGeom>
          <a:ln>
            <a:noFill/>
          </a:ln>
          <a:effectLst>
            <a:outerShdw blurRad="292100" dist="139700" dir="2700000" algn="tl" rotWithShape="0">
              <a:srgbClr val="333333">
                <a:alpha val="65000"/>
              </a:srgbClr>
            </a:outerShdw>
          </a:effectLst>
        </p:spPr>
      </p:pic>
      <p:graphicFrame>
        <p:nvGraphicFramePr>
          <p:cNvPr id="6" name="Diagram 5"/>
          <p:cNvGraphicFramePr/>
          <p:nvPr>
            <p:extLst>
              <p:ext uri="{D42A27DB-BD31-4B8C-83A1-F6EECF244321}">
                <p14:modId xmlns:p14="http://schemas.microsoft.com/office/powerpoint/2010/main" val="876602140"/>
              </p:ext>
            </p:extLst>
          </p:nvPr>
        </p:nvGraphicFramePr>
        <p:xfrm>
          <a:off x="2525570" y="1606634"/>
          <a:ext cx="4787900" cy="323541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99488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Overlapping inequalities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39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641" y="1379212"/>
            <a:ext cx="7568149" cy="5092104"/>
          </a:xfrm>
          <a:prstGeom prst="rect">
            <a:avLst/>
          </a:prstGeom>
        </p:spPr>
      </p:pic>
      <p:sp>
        <p:nvSpPr>
          <p:cNvPr id="6" name="TextBox 5"/>
          <p:cNvSpPr txBox="1"/>
          <p:nvPr/>
        </p:nvSpPr>
        <p:spPr>
          <a:xfrm>
            <a:off x="2998383" y="6471316"/>
            <a:ext cx="1960793" cy="276999"/>
          </a:xfrm>
          <a:prstGeom prst="rect">
            <a:avLst/>
          </a:prstGeom>
          <a:noFill/>
        </p:spPr>
        <p:txBody>
          <a:bodyPr wrap="none" rtlCol="0">
            <a:spAutoFit/>
          </a:bodyPr>
          <a:lstStyle/>
          <a:p>
            <a:r>
              <a:rPr lang="en-US" sz="1200" i="1" dirty="0" smtClean="0"/>
              <a:t>Spaull, 2018 </a:t>
            </a:r>
            <a:r>
              <a:rPr lang="mr-IN" sz="1200" i="1" dirty="0" smtClean="0"/>
              <a:t>–</a:t>
            </a:r>
            <a:r>
              <a:rPr lang="en-US" sz="1200" i="1" dirty="0" smtClean="0"/>
              <a:t> Springer Book</a:t>
            </a:r>
            <a:endParaRPr lang="en-US" sz="1200" i="1" dirty="0"/>
          </a:p>
        </p:txBody>
      </p:sp>
    </p:spTree>
    <p:extLst>
      <p:ext uri="{BB962C8B-B14F-4D97-AF65-F5344CB8AC3E}">
        <p14:creationId xmlns:p14="http://schemas.microsoft.com/office/powerpoint/2010/main" val="2782527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31" y="1687224"/>
            <a:ext cx="8977025" cy="4383376"/>
          </a:xfrm>
          <a:prstGeom prst="rect">
            <a:avLst/>
          </a:prstGeom>
        </p:spPr>
      </p:pic>
      <p:sp>
        <p:nvSpPr>
          <p:cNvPr id="7" name="Rectangle 6"/>
          <p:cNvSpPr/>
          <p:nvPr/>
        </p:nvSpPr>
        <p:spPr>
          <a:xfrm>
            <a:off x="3060108" y="3327991"/>
            <a:ext cx="507736" cy="2658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778500" y="5403189"/>
            <a:ext cx="1054100" cy="6674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6311552"/>
            <a:ext cx="8140700" cy="461665"/>
          </a:xfrm>
          <a:prstGeom prst="rect">
            <a:avLst/>
          </a:prstGeom>
        </p:spPr>
        <p:txBody>
          <a:bodyPr wrap="square">
            <a:spAutoFit/>
          </a:bodyPr>
          <a:lstStyle/>
          <a:p>
            <a:pPr algn="just" fontAlgn="base">
              <a:buFont typeface="Arial" charset="0"/>
              <a:buChar char="•"/>
            </a:pPr>
            <a:r>
              <a:rPr lang="en-US" sz="1200" b="1" dirty="0">
                <a:solidFill>
                  <a:srgbClr val="333333"/>
                </a:solidFill>
                <a:latin typeface="inherit" charset="0"/>
              </a:rPr>
              <a:t>Spaull</a:t>
            </a:r>
            <a:r>
              <a:rPr lang="en-US" sz="1200" dirty="0">
                <a:solidFill>
                  <a:srgbClr val="333333"/>
                </a:solidFill>
                <a:latin typeface="inherit" charset="0"/>
              </a:rPr>
              <a:t>, N. (2019). </a:t>
            </a:r>
            <a:r>
              <a:rPr lang="en-US" sz="1200" dirty="0">
                <a:solidFill>
                  <a:srgbClr val="333333"/>
                </a:solidFill>
                <a:latin typeface="inherit" charset="0"/>
                <a:hlinkClick r:id="rId3"/>
              </a:rPr>
              <a:t>Equity: A price too high to pay?</a:t>
            </a:r>
            <a:r>
              <a:rPr lang="en-US" sz="1200" dirty="0">
                <a:solidFill>
                  <a:srgbClr val="333333"/>
                </a:solidFill>
                <a:latin typeface="inherit" charset="0"/>
              </a:rPr>
              <a:t>. Framing chapter in Spaull, N &amp; Jansen, J (</a:t>
            </a:r>
            <a:r>
              <a:rPr lang="en-US" sz="1200" dirty="0" err="1">
                <a:solidFill>
                  <a:srgbClr val="333333"/>
                </a:solidFill>
                <a:latin typeface="inherit" charset="0"/>
              </a:rPr>
              <a:t>eds</a:t>
            </a:r>
            <a:r>
              <a:rPr lang="en-US" sz="1200" dirty="0">
                <a:solidFill>
                  <a:srgbClr val="333333"/>
                </a:solidFill>
                <a:latin typeface="inherit" charset="0"/>
              </a:rPr>
              <a:t>) ‘</a:t>
            </a:r>
            <a:r>
              <a:rPr lang="en-US" sz="1200" i="1" dirty="0">
                <a:solidFill>
                  <a:srgbClr val="333333"/>
                </a:solidFill>
                <a:latin typeface="inherit" charset="0"/>
              </a:rPr>
              <a:t>South African Schooling: The Enigma of Inequality</a:t>
            </a:r>
            <a:r>
              <a:rPr lang="en-US" sz="1200" dirty="0">
                <a:solidFill>
                  <a:srgbClr val="333333"/>
                </a:solidFill>
                <a:latin typeface="inherit" charset="0"/>
              </a:rPr>
              <a:t>‘ </a:t>
            </a:r>
            <a:r>
              <a:rPr lang="en-US" sz="1200" dirty="0">
                <a:solidFill>
                  <a:srgbClr val="333333"/>
                </a:solidFill>
                <a:latin typeface="inherit" charset="0"/>
                <a:hlinkClick r:id="rId4"/>
              </a:rPr>
              <a:t>Springer</a:t>
            </a:r>
            <a:r>
              <a:rPr lang="en-US" sz="1200" dirty="0">
                <a:solidFill>
                  <a:srgbClr val="333333"/>
                </a:solidFill>
                <a:latin typeface="inherit" charset="0"/>
              </a:rPr>
              <a:t>.</a:t>
            </a:r>
            <a:endParaRPr lang="en-US" sz="1200" b="0" i="0" dirty="0">
              <a:solidFill>
                <a:srgbClr val="333333"/>
              </a:solidFill>
              <a:effectLst/>
              <a:latin typeface="inherit" charset="0"/>
            </a:endParaRPr>
          </a:p>
        </p:txBody>
      </p:sp>
      <p:sp>
        <p:nvSpPr>
          <p:cNvPr id="10" name="Rectangle 9"/>
          <p:cNvSpPr/>
          <p:nvPr/>
        </p:nvSpPr>
        <p:spPr>
          <a:xfrm>
            <a:off x="3060108" y="3834757"/>
            <a:ext cx="507736" cy="31194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63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8175"/>
            <a:ext cx="3359150" cy="976072"/>
          </a:xfrm>
        </p:spPr>
        <p:txBody>
          <a:bodyPr>
            <a:noAutofit/>
          </a:bodyPr>
          <a:lstStyle/>
          <a:p>
            <a:r>
              <a:rPr lang="en-US" sz="3200" dirty="0" smtClean="0">
                <a:sym typeface="Wingdings"/>
              </a:rPr>
              <a:t>Not all doom and gloom </a:t>
            </a:r>
            <a:r>
              <a:rPr lang="en-US" sz="3200" dirty="0">
                <a:sym typeface="Wingdings"/>
              </a:rPr>
              <a:t> </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41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00" y="0"/>
            <a:ext cx="5156200" cy="6781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83" y="1264247"/>
            <a:ext cx="3684992" cy="283016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700" y="4094412"/>
            <a:ext cx="3494666" cy="2687387"/>
          </a:xfrm>
          <a:prstGeom prst="rect">
            <a:avLst/>
          </a:prstGeom>
        </p:spPr>
      </p:pic>
    </p:spTree>
    <p:extLst>
      <p:ext uri="{BB962C8B-B14F-4D97-AF65-F5344CB8AC3E}">
        <p14:creationId xmlns:p14="http://schemas.microsoft.com/office/powerpoint/2010/main" val="1398869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37" y="1700183"/>
            <a:ext cx="5687090" cy="4161419"/>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998383" y="6471316"/>
            <a:ext cx="1960793" cy="276999"/>
          </a:xfrm>
          <a:prstGeom prst="rect">
            <a:avLst/>
          </a:prstGeom>
          <a:noFill/>
        </p:spPr>
        <p:txBody>
          <a:bodyPr wrap="none" rtlCol="0">
            <a:spAutoFit/>
          </a:bodyPr>
          <a:lstStyle/>
          <a:p>
            <a:r>
              <a:rPr lang="en-US" sz="1200" i="1" dirty="0" smtClean="0"/>
              <a:t>Spaull, </a:t>
            </a:r>
            <a:r>
              <a:rPr lang="en-US" sz="1200" i="1" dirty="0" smtClean="0"/>
              <a:t>2019 </a:t>
            </a:r>
            <a:r>
              <a:rPr lang="mr-IN" sz="1200" i="1" dirty="0" smtClean="0"/>
              <a:t>–</a:t>
            </a:r>
            <a:r>
              <a:rPr lang="en-US" sz="1200" i="1" dirty="0" smtClean="0"/>
              <a:t> Springer Book</a:t>
            </a:r>
            <a:endParaRPr lang="en-US" sz="1200" i="1" dirty="0"/>
          </a:p>
        </p:txBody>
      </p:sp>
      <p:sp>
        <p:nvSpPr>
          <p:cNvPr id="3" name="TextBox 2"/>
          <p:cNvSpPr txBox="1"/>
          <p:nvPr/>
        </p:nvSpPr>
        <p:spPr>
          <a:xfrm>
            <a:off x="6049928" y="1655550"/>
            <a:ext cx="2942976" cy="5201424"/>
          </a:xfrm>
          <a:prstGeom prst="rect">
            <a:avLst/>
          </a:prstGeom>
          <a:solidFill>
            <a:schemeClr val="accent4">
              <a:lumMod val="20000"/>
              <a:lumOff val="80000"/>
            </a:schemeClr>
          </a:solidFill>
        </p:spPr>
        <p:txBody>
          <a:bodyPr wrap="square" rtlCol="0">
            <a:spAutoFit/>
          </a:bodyPr>
          <a:lstStyle/>
          <a:p>
            <a:pPr marL="285750" indent="-285750" algn="just">
              <a:buFont typeface="Arial" charset="0"/>
              <a:buChar char="•"/>
            </a:pPr>
            <a:endParaRPr lang="en-US" sz="1400" dirty="0" smtClean="0"/>
          </a:p>
          <a:p>
            <a:pPr marL="285750" indent="-285750" algn="just">
              <a:buFont typeface="Arial" charset="0"/>
              <a:buChar char="•"/>
            </a:pPr>
            <a:r>
              <a:rPr lang="en-US" sz="1400" dirty="0" smtClean="0"/>
              <a:t>Between 2011 and 2015 </a:t>
            </a:r>
            <a:r>
              <a:rPr lang="en-US" sz="1400" b="1" dirty="0" smtClean="0"/>
              <a:t>food poverty </a:t>
            </a:r>
            <a:r>
              <a:rPr lang="en-US" sz="1400" dirty="0" smtClean="0"/>
              <a:t>(R14/day) ⬆ from 21% to 25% (</a:t>
            </a:r>
            <a:r>
              <a:rPr lang="en-US" sz="1400" dirty="0" err="1" smtClean="0">
                <a:solidFill>
                  <a:srgbClr val="FF0000"/>
                </a:solidFill>
              </a:rPr>
              <a:t>StatsSA</a:t>
            </a:r>
            <a:r>
              <a:rPr lang="en-US" sz="1400" dirty="0" smtClean="0"/>
              <a:t>)</a:t>
            </a:r>
          </a:p>
          <a:p>
            <a:pPr marL="285750" indent="-285750" algn="just">
              <a:buFont typeface="Arial" charset="0"/>
              <a:buChar char="•"/>
            </a:pPr>
            <a:r>
              <a:rPr lang="en-US" sz="1400" dirty="0" smtClean="0"/>
              <a:t>% sometimes experiencing </a:t>
            </a:r>
            <a:r>
              <a:rPr lang="en-US" sz="1400" b="1" dirty="0" smtClean="0"/>
              <a:t>hunger</a:t>
            </a:r>
            <a:r>
              <a:rPr lang="en-US" sz="1400" dirty="0" smtClean="0"/>
              <a:t> according to </a:t>
            </a:r>
            <a:r>
              <a:rPr lang="en-US" sz="1400" dirty="0" smtClean="0">
                <a:solidFill>
                  <a:srgbClr val="FF0000"/>
                </a:solidFill>
              </a:rPr>
              <a:t>GHS</a:t>
            </a:r>
            <a:r>
              <a:rPr lang="en-US" sz="1400" dirty="0" smtClean="0"/>
              <a:t> went from 29% (2002) </a:t>
            </a:r>
            <a:r>
              <a:rPr lang="en-US" sz="1400" dirty="0" smtClean="0">
                <a:sym typeface="Wingdings"/>
              </a:rPr>
              <a:t> 13% (2011)  13% (2016)</a:t>
            </a:r>
            <a:endParaRPr lang="en-US" sz="1400" dirty="0" smtClean="0"/>
          </a:p>
          <a:p>
            <a:pPr marL="285750" indent="-285750" algn="just">
              <a:buFont typeface="Arial" charset="0"/>
              <a:buChar char="•"/>
            </a:pPr>
            <a:endParaRPr lang="en-US" sz="1400" dirty="0" smtClean="0"/>
          </a:p>
          <a:p>
            <a:pPr marL="285750" indent="-285750" algn="just">
              <a:buFont typeface="Arial" charset="0"/>
              <a:buChar char="•"/>
            </a:pPr>
            <a:r>
              <a:rPr lang="en-US" sz="1400" dirty="0" smtClean="0"/>
              <a:t>Between 2009 and 2017 the </a:t>
            </a:r>
            <a:r>
              <a:rPr lang="en-US" sz="1400" b="1" dirty="0" smtClean="0"/>
              <a:t>unemployment rate </a:t>
            </a:r>
            <a:r>
              <a:rPr lang="en-US" sz="1400" dirty="0"/>
              <a:t>⬆ </a:t>
            </a:r>
            <a:r>
              <a:rPr lang="en-US" sz="1400" dirty="0" smtClean="0"/>
              <a:t>from 25% to 28%.</a:t>
            </a:r>
          </a:p>
          <a:p>
            <a:pPr marL="285750" indent="-285750" algn="just">
              <a:buFont typeface="Arial" charset="0"/>
              <a:buChar char="•"/>
            </a:pPr>
            <a:endParaRPr lang="en-US" sz="1400" dirty="0" smtClean="0"/>
          </a:p>
          <a:p>
            <a:pPr marL="285750" indent="-285750" algn="just">
              <a:buFont typeface="Arial" charset="0"/>
              <a:buChar char="•"/>
            </a:pPr>
            <a:r>
              <a:rPr lang="en-US" sz="1400" b="1" dirty="0" smtClean="0"/>
              <a:t># of educators </a:t>
            </a:r>
            <a:r>
              <a:rPr lang="en-US" sz="1400" dirty="0" smtClean="0"/>
              <a:t>working in public schools ⬇ by 3% between 2013 and 2016</a:t>
            </a:r>
          </a:p>
          <a:p>
            <a:pPr algn="r"/>
            <a:r>
              <a:rPr lang="en-US" sz="1200" i="1" dirty="0" smtClean="0"/>
              <a:t>(</a:t>
            </a:r>
            <a:r>
              <a:rPr lang="en-US" sz="1200" i="1" dirty="0" err="1" smtClean="0"/>
              <a:t>Mweli</a:t>
            </a:r>
            <a:r>
              <a:rPr lang="en-US" sz="1200" i="1" dirty="0" smtClean="0"/>
              <a:t>, 2018: p78-79)</a:t>
            </a:r>
          </a:p>
          <a:p>
            <a:pPr marL="285750" indent="-285750">
              <a:buFont typeface="Arial" charset="0"/>
              <a:buChar char="•"/>
            </a:pPr>
            <a:r>
              <a:rPr lang="en-US" sz="1400" dirty="0" smtClean="0"/>
              <a:t>Between 2011 and 2016 # </a:t>
            </a:r>
            <a:r>
              <a:rPr lang="en-US" sz="1400" b="1" dirty="0" smtClean="0"/>
              <a:t>learners/class</a:t>
            </a:r>
            <a:r>
              <a:rPr lang="en-US" sz="1400" dirty="0" smtClean="0"/>
              <a:t> in </a:t>
            </a:r>
            <a:r>
              <a:rPr lang="en-US" sz="1400" dirty="0" smtClean="0">
                <a:solidFill>
                  <a:srgbClr val="FF0000"/>
                </a:solidFill>
              </a:rPr>
              <a:t>PIRLS</a:t>
            </a:r>
            <a:r>
              <a:rPr lang="en-US" sz="1400" dirty="0" smtClean="0"/>
              <a:t> Gr4 classes ⬆ from </a:t>
            </a:r>
            <a:r>
              <a:rPr lang="en-US" sz="1400" dirty="0"/>
              <a:t>40 </a:t>
            </a:r>
            <a:r>
              <a:rPr lang="en-US" sz="1400" dirty="0" smtClean="0"/>
              <a:t>to </a:t>
            </a:r>
            <a:r>
              <a:rPr lang="en-US" sz="1400" dirty="0"/>
              <a:t>45 </a:t>
            </a:r>
            <a:r>
              <a:rPr lang="en-US" sz="1400" dirty="0" smtClean="0"/>
              <a:t>(</a:t>
            </a:r>
            <a:r>
              <a:rPr lang="en-US" sz="1400" dirty="0"/>
              <a:t>Howie et al., 2018: 13, 127)</a:t>
            </a:r>
            <a:r>
              <a:rPr lang="en-US" sz="1400" dirty="0" smtClean="0"/>
              <a:t> </a:t>
            </a:r>
          </a:p>
          <a:p>
            <a:pPr marL="742950" lvl="1" indent="-285750">
              <a:buFont typeface="Arial" charset="0"/>
              <a:buChar char="•"/>
            </a:pPr>
            <a:r>
              <a:rPr lang="en-US" sz="1400" dirty="0" smtClean="0"/>
              <a:t>Poorest 60%: 41--&gt;48</a:t>
            </a:r>
          </a:p>
          <a:p>
            <a:pPr marL="742950" lvl="1" indent="-285750">
              <a:buFont typeface="Arial" charset="0"/>
              <a:buChar char="•"/>
            </a:pPr>
            <a:r>
              <a:rPr lang="en-US" sz="1400" dirty="0" smtClean="0"/>
              <a:t>Richest 10%: 33--&gt;35</a:t>
            </a:r>
          </a:p>
          <a:p>
            <a:pPr algn="r"/>
            <a:r>
              <a:rPr lang="en-US" sz="1200" i="1" dirty="0" smtClean="0"/>
              <a:t>(Spaull, </a:t>
            </a:r>
            <a:r>
              <a:rPr lang="en-US" sz="1200" i="1" dirty="0" smtClean="0"/>
              <a:t>2019)</a:t>
            </a:r>
            <a:endParaRPr lang="en-US" sz="1200" i="1" dirty="0" smtClean="0"/>
          </a:p>
        </p:txBody>
      </p:sp>
      <p:grpSp>
        <p:nvGrpSpPr>
          <p:cNvPr id="9" name="Group 8"/>
          <p:cNvGrpSpPr/>
          <p:nvPr/>
        </p:nvGrpSpPr>
        <p:grpSpPr>
          <a:xfrm>
            <a:off x="4396564" y="1090469"/>
            <a:ext cx="3124852" cy="2201447"/>
            <a:chOff x="4327450" y="1340250"/>
            <a:chExt cx="3124852" cy="2201447"/>
          </a:xfrm>
        </p:grpSpPr>
        <p:sp>
          <p:nvSpPr>
            <p:cNvPr id="7" name="Oval 6"/>
            <p:cNvSpPr/>
            <p:nvPr/>
          </p:nvSpPr>
          <p:spPr>
            <a:xfrm>
              <a:off x="4327450" y="2276423"/>
              <a:ext cx="1531089" cy="126527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Turn Arrow 7"/>
            <p:cNvSpPr/>
            <p:nvPr/>
          </p:nvSpPr>
          <p:spPr>
            <a:xfrm>
              <a:off x="4911121" y="1340250"/>
              <a:ext cx="2541181" cy="936173"/>
            </a:xfrm>
            <a:prstGeom prst="uturnArrow">
              <a:avLst>
                <a:gd name="adj1" fmla="val 21552"/>
                <a:gd name="adj2" fmla="val 25000"/>
                <a:gd name="adj3" fmla="val 25000"/>
                <a:gd name="adj4" fmla="val 43750"/>
                <a:gd name="adj5" fmla="val 75013"/>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9650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Decline in real per learner spending</a:t>
            </a:r>
            <a:endParaRPr lang="en-US" sz="3200" dirty="0"/>
          </a:p>
        </p:txBody>
      </p:sp>
      <p:sp>
        <p:nvSpPr>
          <p:cNvPr id="4" name="Slide Number Placeholder 3"/>
          <p:cNvSpPr>
            <a:spLocks noGrp="1"/>
          </p:cNvSpPr>
          <p:nvPr>
            <p:ph type="sldNum" sz="quarter" idx="12"/>
          </p:nvPr>
        </p:nvSpPr>
        <p:spPr/>
        <p:txBody>
          <a:bodyPr/>
          <a:lstStyle/>
          <a:p>
            <a:fld id="{32BC720B-8024-ED4E-9E10-37C20D8D564E}" type="slidenum">
              <a:rPr lang="en-US" smtClean="0"/>
              <a:t>43</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289859190"/>
              </p:ext>
            </p:extLst>
          </p:nvPr>
        </p:nvGraphicFramePr>
        <p:xfrm>
          <a:off x="266965" y="1447270"/>
          <a:ext cx="6857735" cy="527420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7486650" y="3397496"/>
            <a:ext cx="1614545" cy="1815882"/>
          </a:xfrm>
          <a:prstGeom prst="rect">
            <a:avLst/>
          </a:prstGeom>
          <a:noFill/>
        </p:spPr>
        <p:txBody>
          <a:bodyPr wrap="none" rtlCol="0">
            <a:spAutoFit/>
          </a:bodyPr>
          <a:lstStyle/>
          <a:p>
            <a:r>
              <a:rPr lang="en-US" sz="1600" dirty="0" smtClean="0"/>
              <a:t>2011/12 </a:t>
            </a:r>
            <a:r>
              <a:rPr lang="en-US" sz="1600" dirty="0" smtClean="0">
                <a:solidFill>
                  <a:srgbClr val="FF0000"/>
                </a:solidFill>
              </a:rPr>
              <a:t>R20 113</a:t>
            </a:r>
          </a:p>
          <a:p>
            <a:endParaRPr lang="en-US" sz="1600" dirty="0" smtClean="0"/>
          </a:p>
          <a:p>
            <a:endParaRPr lang="en-US" sz="1600" dirty="0"/>
          </a:p>
          <a:p>
            <a:endParaRPr lang="en-US" sz="1600" dirty="0"/>
          </a:p>
          <a:p>
            <a:r>
              <a:rPr lang="en-US" sz="1600" dirty="0" smtClean="0"/>
              <a:t>2021/22 </a:t>
            </a:r>
            <a:r>
              <a:rPr lang="en-US" sz="1600" dirty="0" smtClean="0">
                <a:solidFill>
                  <a:srgbClr val="FF0000"/>
                </a:solidFill>
              </a:rPr>
              <a:t>R17 280</a:t>
            </a:r>
          </a:p>
          <a:p>
            <a:endParaRPr lang="en-US" sz="1600" dirty="0" smtClean="0"/>
          </a:p>
          <a:p>
            <a:r>
              <a:rPr lang="en-US" sz="1600" b="1" dirty="0" smtClean="0">
                <a:solidFill>
                  <a:srgbClr val="FF0000"/>
                </a:solidFill>
              </a:rPr>
              <a:t> -14%</a:t>
            </a:r>
            <a:endParaRPr lang="en-US" sz="1600" b="1" dirty="0">
              <a:solidFill>
                <a:srgbClr val="FF0000"/>
              </a:solidFill>
            </a:endParaRPr>
          </a:p>
        </p:txBody>
      </p:sp>
      <p:sp>
        <p:nvSpPr>
          <p:cNvPr id="7" name="TextBox 6"/>
          <p:cNvSpPr txBox="1"/>
          <p:nvPr/>
        </p:nvSpPr>
        <p:spPr>
          <a:xfrm>
            <a:off x="5530831" y="6488668"/>
            <a:ext cx="3613169" cy="369332"/>
          </a:xfrm>
          <a:prstGeom prst="rect">
            <a:avLst/>
          </a:prstGeom>
          <a:noFill/>
        </p:spPr>
        <p:txBody>
          <a:bodyPr wrap="none" rtlCol="0">
            <a:spAutoFit/>
          </a:bodyPr>
          <a:lstStyle/>
          <a:p>
            <a:r>
              <a:rPr lang="en-US" smtClean="0"/>
              <a:t>Ongoing work </a:t>
            </a:r>
            <a:r>
              <a:rPr lang="en-US" dirty="0" smtClean="0"/>
              <a:t>with Adaiah Lilenstein</a:t>
            </a:r>
            <a:endParaRPr lang="en-US" dirty="0"/>
          </a:p>
        </p:txBody>
      </p:sp>
      <p:cxnSp>
        <p:nvCxnSpPr>
          <p:cNvPr id="8" name="Straight Arrow Connector 7"/>
          <p:cNvCxnSpPr/>
          <p:nvPr/>
        </p:nvCxnSpPr>
        <p:spPr>
          <a:xfrm>
            <a:off x="7124700" y="3695700"/>
            <a:ext cx="0" cy="1012535"/>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71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right)">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right)">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right)">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right)">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right)">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right)">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wipe(right)">
                                      <p:cBhvr>
                                        <p:cTn id="37" dur="500"/>
                                        <p:tgtEl>
                                          <p:spTgt spid="5">
                                            <p:graphicEl>
                                              <a:chart seriesIdx="5"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5">
                                            <p:graphicEl>
                                              <a:chart seriesIdx="6" categoryIdx="-4" bldStep="series"/>
                                            </p:graphicEl>
                                          </p:spTgt>
                                        </p:tgtEl>
                                        <p:attrNameLst>
                                          <p:attrName>style.visibility</p:attrName>
                                        </p:attrNameLst>
                                      </p:cBhvr>
                                      <p:to>
                                        <p:strVal val="visible"/>
                                      </p:to>
                                    </p:set>
                                    <p:animEffect transition="in" filter="wipe(right)">
                                      <p:cBhvr>
                                        <p:cTn id="42" dur="500"/>
                                        <p:tgtEl>
                                          <p:spTgt spid="5">
                                            <p:graphicEl>
                                              <a:chart seriesIdx="6"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5">
                                            <p:graphicEl>
                                              <a:chart seriesIdx="7" categoryIdx="-4" bldStep="series"/>
                                            </p:graphicEl>
                                          </p:spTgt>
                                        </p:tgtEl>
                                        <p:attrNameLst>
                                          <p:attrName>style.visibility</p:attrName>
                                        </p:attrNameLst>
                                      </p:cBhvr>
                                      <p:to>
                                        <p:strVal val="visible"/>
                                      </p:to>
                                    </p:set>
                                    <p:animEffect transition="in" filter="wipe(right)">
                                      <p:cBhvr>
                                        <p:cTn id="47" dur="500"/>
                                        <p:tgtEl>
                                          <p:spTgt spid="5">
                                            <p:graphicEl>
                                              <a:chart seriesIdx="7"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5">
                                            <p:graphicEl>
                                              <a:chart seriesIdx="8" categoryIdx="-4" bldStep="series"/>
                                            </p:graphicEl>
                                          </p:spTgt>
                                        </p:tgtEl>
                                        <p:attrNameLst>
                                          <p:attrName>style.visibility</p:attrName>
                                        </p:attrNameLst>
                                      </p:cBhvr>
                                      <p:to>
                                        <p:strVal val="visible"/>
                                      </p:to>
                                    </p:set>
                                    <p:animEffect transition="in" filter="wipe(right)">
                                      <p:cBhvr>
                                        <p:cTn id="52" dur="500"/>
                                        <p:tgtEl>
                                          <p:spTgt spid="5">
                                            <p:graphicEl>
                                              <a:chart seriesIdx="8" categoryIdx="-4" bldStep="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5">
                                            <p:graphicEl>
                                              <a:chart seriesIdx="9" categoryIdx="-4" bldStep="series"/>
                                            </p:graphicEl>
                                          </p:spTgt>
                                        </p:tgtEl>
                                        <p:attrNameLst>
                                          <p:attrName>style.visibility</p:attrName>
                                        </p:attrNameLst>
                                      </p:cBhvr>
                                      <p:to>
                                        <p:strVal val="visible"/>
                                      </p:to>
                                    </p:set>
                                    <p:animEffect transition="in" filter="wipe(right)">
                                      <p:cBhvr>
                                        <p:cTn id="57" dur="500"/>
                                        <p:tgtEl>
                                          <p:spTgt spid="5">
                                            <p:graphicEl>
                                              <a:chart seriesIdx="9" categoryIdx="-4" bldStep="series"/>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up)">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0410" y="73027"/>
            <a:ext cx="4267200" cy="3122239"/>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32BC720B-8024-ED4E-9E10-37C20D8D564E}" type="slidenum">
              <a:rPr lang="en-US" smtClean="0"/>
              <a:t>44</a:t>
            </a:fld>
            <a:endParaRPr lang="en-US"/>
          </a:p>
        </p:txBody>
      </p:sp>
      <p:pic>
        <p:nvPicPr>
          <p:cNvPr id="6" name="Picture 5"/>
          <p:cNvPicPr>
            <a:picLocks noChangeAspect="1"/>
          </p:cNvPicPr>
          <p:nvPr/>
        </p:nvPicPr>
        <p:blipFill>
          <a:blip r:embed="rId3"/>
          <a:stretch>
            <a:fillRect/>
          </a:stretch>
        </p:blipFill>
        <p:spPr>
          <a:xfrm>
            <a:off x="212078" y="517526"/>
            <a:ext cx="2032000" cy="2540000"/>
          </a:xfrm>
          <a:prstGeom prst="rect">
            <a:avLst/>
          </a:prstGeom>
        </p:spPr>
      </p:pic>
      <p:sp>
        <p:nvSpPr>
          <p:cNvPr id="7" name="Rectangle 6"/>
          <p:cNvSpPr/>
          <p:nvPr/>
        </p:nvSpPr>
        <p:spPr>
          <a:xfrm>
            <a:off x="72378" y="73027"/>
            <a:ext cx="6451600" cy="307777"/>
          </a:xfrm>
          <a:prstGeom prst="rect">
            <a:avLst/>
          </a:prstGeom>
        </p:spPr>
        <p:txBody>
          <a:bodyPr wrap="square">
            <a:spAutoFit/>
          </a:bodyPr>
          <a:lstStyle/>
          <a:p>
            <a:r>
              <a:rPr lang="en-US" sz="1400" dirty="0" smtClean="0">
                <a:latin typeface="Helvetica" charset="0"/>
                <a:hlinkClick r:id="rId4"/>
              </a:rPr>
              <a:t>www.ekon.sun.ac.za/wpapers/2018/w082018</a:t>
            </a:r>
            <a:r>
              <a:rPr lang="en-US" sz="1400" dirty="0" smtClean="0">
                <a:latin typeface="Helvetica" charset="0"/>
              </a:rPr>
              <a:t> </a:t>
            </a:r>
            <a:endParaRPr lang="en-US" sz="1400" dirty="0">
              <a:effectLst/>
              <a:latin typeface="Helvetica"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089196101"/>
              </p:ext>
            </p:extLst>
          </p:nvPr>
        </p:nvGraphicFramePr>
        <p:xfrm>
          <a:off x="4214860" y="3384578"/>
          <a:ext cx="4222750" cy="3336902"/>
        </p:xfrm>
        <a:graphic>
          <a:graphicData uri="http://schemas.openxmlformats.org/drawingml/2006/table">
            <a:tbl>
              <a:tblPr>
                <a:tableStyleId>{5C22544A-7EE6-4342-B048-85BDC9FD1C3A}</a:tableStyleId>
              </a:tblPr>
              <a:tblGrid>
                <a:gridCol w="844550"/>
                <a:gridCol w="844550"/>
                <a:gridCol w="844550"/>
                <a:gridCol w="844550"/>
                <a:gridCol w="844550"/>
              </a:tblGrid>
              <a:tr h="315154">
                <a:tc gridSpan="5">
                  <a:txBody>
                    <a:bodyPr/>
                    <a:lstStyle/>
                    <a:p>
                      <a:pPr algn="l" fontAlgn="b"/>
                      <a:r>
                        <a:rPr lang="en-US" sz="1800" u="none" strike="noStrike" dirty="0">
                          <a:solidFill>
                            <a:srgbClr val="FF0000"/>
                          </a:solidFill>
                          <a:effectLst/>
                        </a:rPr>
                        <a:t>Table 6D. Wage to CPI inflation comparison</a:t>
                      </a:r>
                      <a:endParaRPr lang="en-US" sz="1800" b="1" i="0" u="none" strike="noStrike" dirty="0">
                        <a:solidFill>
                          <a:srgbClr val="FF0000"/>
                        </a:solidFill>
                        <a:effectLst/>
                        <a:latin typeface="Calibri" charset="0"/>
                      </a:endParaRPr>
                    </a:p>
                  </a:txBody>
                  <a:tcPr marL="6350" marR="6350" marT="6350" marB="0" anchor="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26178">
                <a:tc>
                  <a:txBody>
                    <a:bodyPr/>
                    <a:lstStyle/>
                    <a:p>
                      <a:pPr algn="ctr" fontAlgn="b"/>
                      <a:r>
                        <a:rPr lang="en-US" sz="1000" b="1" u="none" strike="noStrike" dirty="0">
                          <a:effectLst/>
                        </a:rPr>
                        <a:t>Year</a:t>
                      </a:r>
                      <a:endParaRPr lang="en-US" sz="1000" b="1" i="0" u="none" strike="noStrike" dirty="0">
                        <a:solidFill>
                          <a:srgbClr val="000000"/>
                        </a:solidFill>
                        <a:effectLst/>
                        <a:latin typeface="Calibri" charset="0"/>
                      </a:endParaRPr>
                    </a:p>
                  </a:txBody>
                  <a:tcPr marL="6350" marR="6350" marT="6350" marB="0" anchor="ctr">
                    <a:solidFill>
                      <a:schemeClr val="bg1">
                        <a:lumMod val="95000"/>
                      </a:schemeClr>
                    </a:solidFill>
                  </a:tcPr>
                </a:tc>
                <a:tc>
                  <a:txBody>
                    <a:bodyPr/>
                    <a:lstStyle/>
                    <a:p>
                      <a:pPr algn="ctr" fontAlgn="ctr"/>
                      <a:r>
                        <a:rPr lang="en-US" sz="1000" b="1" u="none" strike="noStrike" dirty="0">
                          <a:effectLst/>
                        </a:rPr>
                        <a:t>Official wage increases (%)</a:t>
                      </a:r>
                      <a:endParaRPr lang="en-US" sz="1000" b="1" i="0" u="none" strike="noStrike" dirty="0">
                        <a:solidFill>
                          <a:srgbClr val="000000"/>
                        </a:solidFill>
                        <a:effectLst/>
                        <a:latin typeface="Calibri" charset="0"/>
                      </a:endParaRPr>
                    </a:p>
                  </a:txBody>
                  <a:tcPr marL="6350" marR="6350" marT="6350" marB="0" anchor="ctr">
                    <a:solidFill>
                      <a:schemeClr val="bg1">
                        <a:lumMod val="95000"/>
                      </a:schemeClr>
                    </a:solidFill>
                  </a:tcPr>
                </a:tc>
                <a:tc>
                  <a:txBody>
                    <a:bodyPr/>
                    <a:lstStyle/>
                    <a:p>
                      <a:pPr algn="ctr" fontAlgn="ctr"/>
                      <a:r>
                        <a:rPr lang="en-US" sz="1000" b="1" u="none" strike="noStrike" dirty="0">
                          <a:effectLst/>
                        </a:rPr>
                        <a:t>CPI inflation (%)</a:t>
                      </a:r>
                      <a:endParaRPr lang="en-US" sz="1000" b="1" i="0" u="none" strike="noStrike" dirty="0">
                        <a:solidFill>
                          <a:srgbClr val="000000"/>
                        </a:solidFill>
                        <a:effectLst/>
                        <a:latin typeface="Calibri" charset="0"/>
                      </a:endParaRPr>
                    </a:p>
                  </a:txBody>
                  <a:tcPr marL="6350" marR="6350" marT="6350" marB="0" anchor="ctr">
                    <a:solidFill>
                      <a:schemeClr val="bg1">
                        <a:lumMod val="95000"/>
                      </a:schemeClr>
                    </a:solidFill>
                  </a:tcPr>
                </a:tc>
                <a:tc>
                  <a:txBody>
                    <a:bodyPr/>
                    <a:lstStyle/>
                    <a:p>
                      <a:pPr algn="ctr" fontAlgn="ctr"/>
                      <a:r>
                        <a:rPr lang="en-US" sz="1000" b="1" u="none" strike="noStrike" dirty="0">
                          <a:effectLst/>
                        </a:rPr>
                        <a:t>Percentage point difference</a:t>
                      </a:r>
                      <a:endParaRPr lang="en-US" sz="1000" b="1" i="0" u="none" strike="noStrike" dirty="0">
                        <a:solidFill>
                          <a:srgbClr val="000000"/>
                        </a:solidFill>
                        <a:effectLst/>
                        <a:latin typeface="Calibri" charset="0"/>
                      </a:endParaRPr>
                    </a:p>
                  </a:txBody>
                  <a:tcPr marL="6350" marR="6350" marT="6350" marB="0" anchor="ctr">
                    <a:solidFill>
                      <a:schemeClr val="bg1">
                        <a:lumMod val="95000"/>
                      </a:schemeClr>
                    </a:solidFill>
                  </a:tcPr>
                </a:tc>
                <a:tc>
                  <a:txBody>
                    <a:bodyPr/>
                    <a:lstStyle/>
                    <a:p>
                      <a:pPr algn="ctr" fontAlgn="ctr"/>
                      <a:r>
                        <a:rPr lang="en-US" sz="1000" b="1" u="none" strike="noStrike" dirty="0">
                          <a:effectLst/>
                        </a:rPr>
                        <a:t>Percentage difference</a:t>
                      </a:r>
                      <a:endParaRPr lang="en-US" sz="1000" b="1" i="0" u="none" strike="noStrike" dirty="0">
                        <a:solidFill>
                          <a:srgbClr val="000000"/>
                        </a:solidFill>
                        <a:effectLst/>
                        <a:latin typeface="Calibri" charset="0"/>
                      </a:endParaRPr>
                    </a:p>
                  </a:txBody>
                  <a:tcPr marL="6350" marR="6350" marT="6350" marB="0" anchor="ctr">
                    <a:solidFill>
                      <a:schemeClr val="bg1">
                        <a:lumMod val="95000"/>
                      </a:schemeClr>
                    </a:solidFill>
                  </a:tcPr>
                </a:tc>
              </a:tr>
              <a:tr h="178255">
                <a:tc>
                  <a:txBody>
                    <a:bodyPr/>
                    <a:lstStyle/>
                    <a:p>
                      <a:pPr algn="l" fontAlgn="b"/>
                      <a:r>
                        <a:rPr lang="is-IS" sz="1000" u="none" strike="noStrike">
                          <a:effectLst/>
                        </a:rPr>
                        <a:t>2008</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cs-CZ" sz="1000" u="none" strike="noStrike">
                          <a:effectLst/>
                        </a:rPr>
                        <a:t>11,50</a:t>
                      </a:r>
                      <a:endParaRPr lang="cs-CZ"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cs-CZ" sz="1000" u="none" strike="noStrike">
                          <a:effectLst/>
                        </a:rPr>
                        <a:t>11,58</a:t>
                      </a:r>
                      <a:endParaRPr lang="cs-CZ"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-0,08</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-1%</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2009</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u="none" strike="noStrike">
                          <a:effectLst/>
                        </a:rPr>
                        <a:t>13,00</a:t>
                      </a:r>
                      <a:endParaRPr lang="en-U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6,60</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6,40</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49%</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2010</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u="none" strike="noStrike">
                          <a:effectLst/>
                        </a:rPr>
                        <a:t>8,50</a:t>
                      </a:r>
                      <a:endParaRPr lang="en-U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4,28</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4,22</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50%</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2011</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7,80</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4,95</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2,85</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37%</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2012</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u="none" strike="noStrike">
                          <a:effectLst/>
                        </a:rPr>
                        <a:t>8,00</a:t>
                      </a:r>
                      <a:endParaRPr lang="en-U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5,66</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2,34</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29%</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2013</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7,60</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5,74</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1,86</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24%</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2014</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8,40</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6,15</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2,25</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27%</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2015</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u="none" strike="noStrike">
                          <a:effectLst/>
                        </a:rPr>
                        <a:t>8,00</a:t>
                      </a:r>
                      <a:endParaRPr lang="en-U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u="none" strike="noStrike">
                          <a:effectLst/>
                        </a:rPr>
                        <a:t>4,55</a:t>
                      </a:r>
                      <a:endParaRPr lang="en-U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3,45</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43%</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2016</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8,6</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t-IT" sz="1000" u="none" strike="noStrike">
                          <a:effectLst/>
                        </a:rPr>
                        <a:t>6,30</a:t>
                      </a:r>
                      <a:endParaRPr lang="it-IT"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t-IT" sz="1000" u="none" strike="noStrike">
                          <a:effectLst/>
                        </a:rPr>
                        <a:t>2,30</a:t>
                      </a:r>
                      <a:endParaRPr lang="it-IT"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27%</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2017</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8,3</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5,32</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fi-FI" sz="1000" u="none" strike="noStrike">
                          <a:effectLst/>
                        </a:rPr>
                        <a:t>2,98</a:t>
                      </a:r>
                      <a:endParaRPr lang="fi-FI"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36%</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2018</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8,13</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4,66</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3,47</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43%</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2019</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8,61</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4,8</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3,81</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44%</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is-IS" sz="1000" u="none" strike="noStrike">
                          <a:effectLst/>
                        </a:rPr>
                        <a:t>2020</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is-IS" sz="1000" u="none" strike="noStrike">
                          <a:effectLst/>
                        </a:rPr>
                        <a:t>8,44</a:t>
                      </a:r>
                      <a:endParaRPr lang="is-IS"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5,3</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u="none" strike="noStrike">
                          <a:effectLst/>
                        </a:rPr>
                        <a:t>3,14</a:t>
                      </a:r>
                      <a:endParaRPr lang="uk-UA" sz="1000" b="0" i="0" u="none" strike="noStrike">
                        <a:solidFill>
                          <a:srgbClr val="00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u="none" strike="noStrike">
                          <a:effectLst/>
                        </a:rPr>
                        <a:t>37%</a:t>
                      </a:r>
                      <a:endParaRPr lang="mr-IN" sz="1000" b="0" i="0" u="none" strike="noStrike">
                        <a:solidFill>
                          <a:srgbClr val="000000"/>
                        </a:solidFill>
                        <a:effectLst/>
                        <a:latin typeface="Calibri" charset="0"/>
                      </a:endParaRPr>
                    </a:p>
                  </a:txBody>
                  <a:tcPr marL="6350" marR="6350" marT="6350" marB="0" anchor="b">
                    <a:solidFill>
                      <a:schemeClr val="bg1">
                        <a:lumMod val="95000"/>
                      </a:schemeClr>
                    </a:solidFill>
                  </a:tcPr>
                </a:tc>
              </a:tr>
              <a:tr h="178255">
                <a:tc>
                  <a:txBody>
                    <a:bodyPr/>
                    <a:lstStyle/>
                    <a:p>
                      <a:pPr algn="l" fontAlgn="b"/>
                      <a:r>
                        <a:rPr lang="en-US" sz="1000" b="1" u="none" strike="noStrike" dirty="0">
                          <a:solidFill>
                            <a:srgbClr val="FF0000"/>
                          </a:solidFill>
                          <a:effectLst/>
                        </a:rPr>
                        <a:t>Average</a:t>
                      </a:r>
                      <a:endParaRPr lang="en-US" sz="1000" b="1" i="0" u="none" strike="noStrike" dirty="0">
                        <a:solidFill>
                          <a:srgbClr val="FF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b="1" u="none" strike="noStrike" dirty="0">
                          <a:solidFill>
                            <a:srgbClr val="FF0000"/>
                          </a:solidFill>
                          <a:effectLst/>
                        </a:rPr>
                        <a:t>8,84</a:t>
                      </a:r>
                      <a:endParaRPr lang="uk-UA" sz="1000" b="1" i="0" u="none" strike="noStrike" dirty="0">
                        <a:solidFill>
                          <a:srgbClr val="FF0000"/>
                        </a:solidFill>
                        <a:effectLst/>
                        <a:latin typeface="Calibri" charset="0"/>
                      </a:endParaRPr>
                    </a:p>
                  </a:txBody>
                  <a:tcPr marL="6350" marR="6350" marT="6350" marB="0" anchor="b">
                    <a:solidFill>
                      <a:schemeClr val="bg1">
                        <a:lumMod val="95000"/>
                      </a:schemeClr>
                    </a:solidFill>
                  </a:tcPr>
                </a:tc>
                <a:tc>
                  <a:txBody>
                    <a:bodyPr/>
                    <a:lstStyle/>
                    <a:p>
                      <a:pPr algn="ctr" fontAlgn="b"/>
                      <a:r>
                        <a:rPr lang="uk-UA" sz="1000" b="1" u="none" strike="noStrike" dirty="0">
                          <a:solidFill>
                            <a:srgbClr val="FF0000"/>
                          </a:solidFill>
                          <a:effectLst/>
                        </a:rPr>
                        <a:t>5,84</a:t>
                      </a:r>
                      <a:endParaRPr lang="uk-UA" sz="1000" b="1" i="0" u="none" strike="noStrike" dirty="0">
                        <a:solidFill>
                          <a:srgbClr val="FF0000"/>
                        </a:solidFill>
                        <a:effectLst/>
                        <a:latin typeface="Calibri" charset="0"/>
                      </a:endParaRPr>
                    </a:p>
                  </a:txBody>
                  <a:tcPr marL="6350" marR="6350" marT="6350" marB="0" anchor="b">
                    <a:solidFill>
                      <a:schemeClr val="bg1">
                        <a:lumMod val="95000"/>
                      </a:schemeClr>
                    </a:solidFill>
                  </a:tcPr>
                </a:tc>
                <a:tc>
                  <a:txBody>
                    <a:bodyPr/>
                    <a:lstStyle/>
                    <a:p>
                      <a:pPr algn="ctr" fontAlgn="b"/>
                      <a:r>
                        <a:rPr lang="en-US" sz="1000" b="1" u="none" strike="noStrike" dirty="0">
                          <a:solidFill>
                            <a:srgbClr val="FF0000"/>
                          </a:solidFill>
                          <a:effectLst/>
                        </a:rPr>
                        <a:t>3,00</a:t>
                      </a:r>
                      <a:endParaRPr lang="en-US" sz="1000" b="1" i="0" u="none" strike="noStrike" dirty="0">
                        <a:solidFill>
                          <a:srgbClr val="FF0000"/>
                        </a:solidFill>
                        <a:effectLst/>
                        <a:latin typeface="Calibri" charset="0"/>
                      </a:endParaRPr>
                    </a:p>
                  </a:txBody>
                  <a:tcPr marL="6350" marR="6350" marT="6350" marB="0" anchor="b">
                    <a:solidFill>
                      <a:schemeClr val="bg1">
                        <a:lumMod val="95000"/>
                      </a:schemeClr>
                    </a:solidFill>
                  </a:tcPr>
                </a:tc>
                <a:tc>
                  <a:txBody>
                    <a:bodyPr/>
                    <a:lstStyle/>
                    <a:p>
                      <a:pPr algn="ctr" fontAlgn="b"/>
                      <a:r>
                        <a:rPr lang="mr-IN" sz="1000" b="1" u="none" strike="noStrike" dirty="0">
                          <a:solidFill>
                            <a:srgbClr val="FF0000"/>
                          </a:solidFill>
                          <a:effectLst/>
                        </a:rPr>
                        <a:t>34%</a:t>
                      </a:r>
                      <a:endParaRPr lang="mr-IN" sz="1000" b="1" i="0" u="none" strike="noStrike" dirty="0">
                        <a:solidFill>
                          <a:srgbClr val="FF0000"/>
                        </a:solidFill>
                        <a:effectLst/>
                        <a:latin typeface="Calibri" charset="0"/>
                      </a:endParaRPr>
                    </a:p>
                  </a:txBody>
                  <a:tcPr marL="6350" marR="6350" marT="6350" marB="0" anchor="b">
                    <a:solidFill>
                      <a:schemeClr val="bg1">
                        <a:lumMod val="95000"/>
                      </a:schemeClr>
                    </a:solidFill>
                  </a:tcPr>
                </a:tc>
              </a:tr>
            </a:tbl>
          </a:graphicData>
        </a:graphic>
      </p:graphicFrame>
      <p:sp>
        <p:nvSpPr>
          <p:cNvPr id="9" name="TextBox 8"/>
          <p:cNvSpPr txBox="1"/>
          <p:nvPr/>
        </p:nvSpPr>
        <p:spPr>
          <a:xfrm>
            <a:off x="2894060" y="1152471"/>
            <a:ext cx="808235" cy="1569660"/>
          </a:xfrm>
          <a:prstGeom prst="rect">
            <a:avLst/>
          </a:prstGeom>
          <a:noFill/>
        </p:spPr>
        <p:txBody>
          <a:bodyPr wrap="none" rtlCol="0">
            <a:spAutoFit/>
          </a:bodyPr>
          <a:lstStyle/>
          <a:p>
            <a:r>
              <a:rPr lang="en-US" sz="9600" dirty="0" smtClean="0"/>
              <a:t>1</a:t>
            </a:r>
            <a:endParaRPr lang="en-US" sz="9600" dirty="0"/>
          </a:p>
        </p:txBody>
      </p:sp>
      <p:sp>
        <p:nvSpPr>
          <p:cNvPr id="10" name="TextBox 9"/>
          <p:cNvSpPr txBox="1"/>
          <p:nvPr/>
        </p:nvSpPr>
        <p:spPr>
          <a:xfrm>
            <a:off x="2970260" y="4505271"/>
            <a:ext cx="808235" cy="1569660"/>
          </a:xfrm>
          <a:prstGeom prst="rect">
            <a:avLst/>
          </a:prstGeom>
          <a:noFill/>
        </p:spPr>
        <p:txBody>
          <a:bodyPr wrap="none" rtlCol="0">
            <a:spAutoFit/>
          </a:bodyPr>
          <a:lstStyle/>
          <a:p>
            <a:r>
              <a:rPr lang="en-US" sz="9600" dirty="0"/>
              <a:t>2</a:t>
            </a:r>
            <a:endParaRPr lang="en-US" sz="9600" dirty="0"/>
          </a:p>
        </p:txBody>
      </p:sp>
      <p:sp>
        <p:nvSpPr>
          <p:cNvPr id="11" name="TextBox 10"/>
          <p:cNvSpPr txBox="1"/>
          <p:nvPr/>
        </p:nvSpPr>
        <p:spPr>
          <a:xfrm>
            <a:off x="2769588" y="2411195"/>
            <a:ext cx="1600200" cy="646331"/>
          </a:xfrm>
          <a:prstGeom prst="rect">
            <a:avLst/>
          </a:prstGeom>
          <a:noFill/>
        </p:spPr>
        <p:txBody>
          <a:bodyPr wrap="square" rtlCol="0">
            <a:spAutoFit/>
          </a:bodyPr>
          <a:lstStyle/>
          <a:p>
            <a:r>
              <a:rPr lang="en-US" smtClean="0"/>
              <a:t>Increased enrolments</a:t>
            </a:r>
            <a:endParaRPr lang="en-US"/>
          </a:p>
        </p:txBody>
      </p:sp>
      <p:sp>
        <p:nvSpPr>
          <p:cNvPr id="12" name="TextBox 11"/>
          <p:cNvSpPr txBox="1"/>
          <p:nvPr/>
        </p:nvSpPr>
        <p:spPr>
          <a:xfrm>
            <a:off x="2614660" y="5813321"/>
            <a:ext cx="1600200" cy="523220"/>
          </a:xfrm>
          <a:prstGeom prst="rect">
            <a:avLst/>
          </a:prstGeom>
          <a:noFill/>
        </p:spPr>
        <p:txBody>
          <a:bodyPr wrap="square" rtlCol="0">
            <a:spAutoFit/>
          </a:bodyPr>
          <a:lstStyle/>
          <a:p>
            <a:pPr algn="ctr"/>
            <a:r>
              <a:rPr lang="en-US" sz="1400" dirty="0" smtClean="0"/>
              <a:t>Above inflation wage negotiations</a:t>
            </a:r>
            <a:endParaRPr lang="en-US" sz="1400" dirty="0"/>
          </a:p>
        </p:txBody>
      </p:sp>
    </p:spTree>
    <p:extLst>
      <p:ext uri="{BB962C8B-B14F-4D97-AF65-F5344CB8AC3E}">
        <p14:creationId xmlns:p14="http://schemas.microsoft.com/office/powerpoint/2010/main" val="150234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class sizes?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45</a:t>
            </a:fld>
            <a:endParaRPr lang="en-US"/>
          </a:p>
        </p:txBody>
      </p:sp>
      <p:graphicFrame>
        <p:nvGraphicFramePr>
          <p:cNvPr id="5" name="Chart 4"/>
          <p:cNvGraphicFramePr/>
          <p:nvPr>
            <p:extLst>
              <p:ext uri="{D42A27DB-BD31-4B8C-83A1-F6EECF244321}">
                <p14:modId xmlns:p14="http://schemas.microsoft.com/office/powerpoint/2010/main" val="639061627"/>
              </p:ext>
            </p:extLst>
          </p:nvPr>
        </p:nvGraphicFramePr>
        <p:xfrm>
          <a:off x="514350" y="1264247"/>
          <a:ext cx="8001000" cy="486985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894863" y="6356351"/>
            <a:ext cx="5591787" cy="369332"/>
          </a:xfrm>
          <a:prstGeom prst="rect">
            <a:avLst/>
          </a:prstGeom>
          <a:noFill/>
        </p:spPr>
        <p:txBody>
          <a:bodyPr wrap="none" rtlCol="0">
            <a:spAutoFit/>
          </a:bodyPr>
          <a:lstStyle/>
          <a:p>
            <a:r>
              <a:rPr lang="en-US" smtClean="0"/>
              <a:t>Own calculations on prePIRLS 2011 and PIRLS-L 2016 data </a:t>
            </a:r>
            <a:endParaRPr lang="en-US"/>
          </a:p>
        </p:txBody>
      </p:sp>
    </p:spTree>
    <p:extLst>
      <p:ext uri="{BB962C8B-B14F-4D97-AF65-F5344CB8AC3E}">
        <p14:creationId xmlns:p14="http://schemas.microsoft.com/office/powerpoint/2010/main" val="191379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goes into policymaking?</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21140"/>
          <a:stretch/>
        </p:blipFill>
        <p:spPr>
          <a:xfrm>
            <a:off x="322510" y="2152218"/>
            <a:ext cx="6372592" cy="3762807"/>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32BC720B-8024-ED4E-9E10-37C20D8D564E}" type="slidenum">
              <a:rPr lang="en-US" smtClean="0"/>
              <a:t>46</a:t>
            </a:fld>
            <a:endParaRPr lang="en-US"/>
          </a:p>
        </p:txBody>
      </p:sp>
      <p:sp>
        <p:nvSpPr>
          <p:cNvPr id="6" name="TextBox 5"/>
          <p:cNvSpPr txBox="1"/>
          <p:nvPr/>
        </p:nvSpPr>
        <p:spPr>
          <a:xfrm>
            <a:off x="2575313" y="5951022"/>
            <a:ext cx="1866986" cy="369332"/>
          </a:xfrm>
          <a:prstGeom prst="rect">
            <a:avLst/>
          </a:prstGeom>
          <a:noFill/>
        </p:spPr>
        <p:txBody>
          <a:bodyPr wrap="none" rtlCol="0">
            <a:spAutoFit/>
          </a:bodyPr>
          <a:lstStyle/>
          <a:p>
            <a:r>
              <a:rPr lang="en-US" smtClean="0"/>
              <a:t>Source: JPAL </a:t>
            </a:r>
            <a:r>
              <a:rPr lang="en-US" dirty="0" smtClean="0"/>
              <a:t>2017</a:t>
            </a:r>
            <a:endParaRPr lang="en-US" dirty="0"/>
          </a:p>
        </p:txBody>
      </p:sp>
      <p:graphicFrame>
        <p:nvGraphicFramePr>
          <p:cNvPr id="3" name="Diagram 2"/>
          <p:cNvGraphicFramePr/>
          <p:nvPr/>
        </p:nvGraphicFramePr>
        <p:xfrm>
          <a:off x="5789084" y="1812576"/>
          <a:ext cx="3304116" cy="3686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62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graphicEl>
                                              <a:dgm id="{E1C9D072-8218-D342-AF5B-F5746A06041C}"/>
                                            </p:graphicEl>
                                          </p:spTgt>
                                        </p:tgtEl>
                                        <p:attrNameLst>
                                          <p:attrName>style.visibility</p:attrName>
                                        </p:attrNameLst>
                                      </p:cBhvr>
                                      <p:to>
                                        <p:strVal val="visible"/>
                                      </p:to>
                                    </p:set>
                                    <p:animEffect transition="in" filter="wipe(up)">
                                      <p:cBhvr>
                                        <p:cTn id="7" dur="500"/>
                                        <p:tgtEl>
                                          <p:spTgt spid="3">
                                            <p:graphicEl>
                                              <a:dgm id="{E1C9D072-8218-D342-AF5B-F5746A06041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graphicEl>
                                              <a:dgm id="{71F97942-009A-3B41-BA9D-9F14FB177957}"/>
                                            </p:graphicEl>
                                          </p:spTgt>
                                        </p:tgtEl>
                                        <p:attrNameLst>
                                          <p:attrName>style.visibility</p:attrName>
                                        </p:attrNameLst>
                                      </p:cBhvr>
                                      <p:to>
                                        <p:strVal val="visible"/>
                                      </p:to>
                                    </p:set>
                                    <p:animEffect transition="in" filter="wipe(up)">
                                      <p:cBhvr>
                                        <p:cTn id="12" dur="500"/>
                                        <p:tgtEl>
                                          <p:spTgt spid="3">
                                            <p:graphicEl>
                                              <a:dgm id="{71F97942-009A-3B41-BA9D-9F14FB177957}"/>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graphicEl>
                                              <a:dgm id="{1C4DA6B0-B11F-1E47-8D5E-8FFE345C423A}"/>
                                            </p:graphicEl>
                                          </p:spTgt>
                                        </p:tgtEl>
                                        <p:attrNameLst>
                                          <p:attrName>style.visibility</p:attrName>
                                        </p:attrNameLst>
                                      </p:cBhvr>
                                      <p:to>
                                        <p:strVal val="visible"/>
                                      </p:to>
                                    </p:set>
                                    <p:animEffect transition="in" filter="wipe(up)">
                                      <p:cBhvr>
                                        <p:cTn id="15" dur="500"/>
                                        <p:tgtEl>
                                          <p:spTgt spid="3">
                                            <p:graphicEl>
                                              <a:dgm id="{1C4DA6B0-B11F-1E47-8D5E-8FFE345C423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graphicEl>
                                              <a:dgm id="{E90CA3B9-64EE-5D41-9533-A4BEAAF2B2F5}"/>
                                            </p:graphicEl>
                                          </p:spTgt>
                                        </p:tgtEl>
                                        <p:attrNameLst>
                                          <p:attrName>style.visibility</p:attrName>
                                        </p:attrNameLst>
                                      </p:cBhvr>
                                      <p:to>
                                        <p:strVal val="visible"/>
                                      </p:to>
                                    </p:set>
                                    <p:animEffect transition="in" filter="wipe(up)">
                                      <p:cBhvr>
                                        <p:cTn id="20" dur="500"/>
                                        <p:tgtEl>
                                          <p:spTgt spid="3">
                                            <p:graphicEl>
                                              <a:dgm id="{E90CA3B9-64EE-5D41-9533-A4BEAAF2B2F5}"/>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
                                            <p:graphicEl>
                                              <a:dgm id="{31010029-24DF-2548-A80F-D7DFD37AFFB8}"/>
                                            </p:graphicEl>
                                          </p:spTgt>
                                        </p:tgtEl>
                                        <p:attrNameLst>
                                          <p:attrName>style.visibility</p:attrName>
                                        </p:attrNameLst>
                                      </p:cBhvr>
                                      <p:to>
                                        <p:strVal val="visible"/>
                                      </p:to>
                                    </p:set>
                                    <p:animEffect transition="in" filter="wipe(up)">
                                      <p:cBhvr>
                                        <p:cTn id="23" dur="500"/>
                                        <p:tgtEl>
                                          <p:spTgt spid="3">
                                            <p:graphicEl>
                                              <a:dgm id="{31010029-24DF-2548-A80F-D7DFD37AFFB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graphicEl>
                                              <a:dgm id="{21D8A415-F0A3-4547-8334-15B86E88DFA8}"/>
                                            </p:graphicEl>
                                          </p:spTgt>
                                        </p:tgtEl>
                                        <p:attrNameLst>
                                          <p:attrName>style.visibility</p:attrName>
                                        </p:attrNameLst>
                                      </p:cBhvr>
                                      <p:to>
                                        <p:strVal val="visible"/>
                                      </p:to>
                                    </p:set>
                                    <p:animEffect transition="in" filter="wipe(up)">
                                      <p:cBhvr>
                                        <p:cTn id="28" dur="500"/>
                                        <p:tgtEl>
                                          <p:spTgt spid="3">
                                            <p:graphicEl>
                                              <a:dgm id="{21D8A415-F0A3-4547-8334-15B86E88DFA8}"/>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
                                            <p:graphicEl>
                                              <a:dgm id="{C583A7B1-9623-2A44-8483-7C3E64E45F41}"/>
                                            </p:graphicEl>
                                          </p:spTgt>
                                        </p:tgtEl>
                                        <p:attrNameLst>
                                          <p:attrName>style.visibility</p:attrName>
                                        </p:attrNameLst>
                                      </p:cBhvr>
                                      <p:to>
                                        <p:strVal val="visible"/>
                                      </p:to>
                                    </p:set>
                                    <p:animEffect transition="in" filter="wipe(up)">
                                      <p:cBhvr>
                                        <p:cTn id="31" dur="500"/>
                                        <p:tgtEl>
                                          <p:spTgt spid="3">
                                            <p:graphicEl>
                                              <a:dgm id="{C583A7B1-9623-2A44-8483-7C3E64E45F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95573"/>
          </a:xfrm>
        </p:spPr>
        <p:txBody>
          <a:bodyPr>
            <a:normAutofit fontScale="90000"/>
          </a:bodyPr>
          <a:lstStyle/>
          <a:p>
            <a:r>
              <a:rPr lang="en-US" dirty="0" smtClean="0"/>
              <a:t>How do things </a:t>
            </a:r>
            <a:r>
              <a:rPr lang="en-US" i="1" dirty="0" smtClean="0"/>
              <a:t>actually</a:t>
            </a:r>
            <a:r>
              <a:rPr lang="en-US" dirty="0" smtClean="0"/>
              <a:t> work?</a:t>
            </a:r>
            <a:endParaRPr lang="en-US" dirty="0"/>
          </a:p>
        </p:txBody>
      </p:sp>
      <p:sp>
        <p:nvSpPr>
          <p:cNvPr id="3" name="Content Placeholder 2"/>
          <p:cNvSpPr>
            <a:spLocks noGrp="1"/>
          </p:cNvSpPr>
          <p:nvPr>
            <p:ph idx="1"/>
          </p:nvPr>
        </p:nvSpPr>
        <p:spPr>
          <a:xfrm>
            <a:off x="628650" y="1108242"/>
            <a:ext cx="7886700" cy="5622758"/>
          </a:xfrm>
          <a:solidFill>
            <a:schemeClr val="bg1"/>
          </a:solidFill>
        </p:spPr>
        <p:txBody>
          <a:bodyPr>
            <a:normAutofit fontScale="92500" lnSpcReduction="20000"/>
          </a:bodyPr>
          <a:lstStyle/>
          <a:p>
            <a:r>
              <a:rPr lang="en-US" sz="2400" b="1" dirty="0" smtClean="0">
                <a:solidFill>
                  <a:srgbClr val="7030A0"/>
                </a:solidFill>
              </a:rPr>
              <a:t>Is evidence the binding constraint </a:t>
            </a:r>
            <a:r>
              <a:rPr lang="en-US" sz="2400" dirty="0" smtClean="0"/>
              <a:t>to improved policy on paper and improved implementation in practice? </a:t>
            </a:r>
          </a:p>
          <a:p>
            <a:pPr lvl="1">
              <a:lnSpc>
                <a:spcPct val="120000"/>
              </a:lnSpc>
            </a:pPr>
            <a:r>
              <a:rPr lang="en-US" dirty="0" smtClean="0"/>
              <a:t>Probably not: </a:t>
            </a:r>
            <a:r>
              <a:rPr lang="en-US" sz="1700" dirty="0" smtClean="0"/>
              <a:t>“</a:t>
            </a:r>
            <a:r>
              <a:rPr lang="en-US" sz="1700" i="1" dirty="0"/>
              <a:t>There is massive evidence that governments do not implement many many many projects/proposals/programs that are cost effective and do spend budget on items known to be not cost effective.  The </a:t>
            </a:r>
            <a:r>
              <a:rPr lang="en-US" sz="1700" i="1" dirty="0" smtClean="0"/>
              <a:t>model </a:t>
            </a:r>
            <a:r>
              <a:rPr lang="en-US" sz="1700" i="1" dirty="0"/>
              <a:t>of a </a:t>
            </a:r>
            <a:r>
              <a:rPr lang="en-US" sz="1700" b="1" i="1" u="sng" dirty="0"/>
              <a:t>benign </a:t>
            </a:r>
            <a:r>
              <a:rPr lang="en-US" sz="1700" b="1" i="1" u="sng" dirty="0" smtClean="0"/>
              <a:t>social welfare planner </a:t>
            </a:r>
            <a:r>
              <a:rPr lang="en-US" sz="1700" b="1" i="1" u="sng" dirty="0"/>
              <a:t>hampered by lack of rigorous evidence on effectiveness </a:t>
            </a:r>
            <a:r>
              <a:rPr lang="en-US" sz="1700" i="1" dirty="0"/>
              <a:t>whose behavior an RCT will change is complete </a:t>
            </a:r>
            <a:r>
              <a:rPr lang="en-US" sz="1700" i="1" dirty="0" smtClean="0"/>
              <a:t>whack </a:t>
            </a:r>
            <a:r>
              <a:rPr lang="en-US" sz="1700" i="1" dirty="0"/>
              <a:t>nonsense. </a:t>
            </a:r>
            <a:r>
              <a:rPr lang="en-US" sz="1700" dirty="0" smtClean="0"/>
              <a:t>“ (Pritchett, 2018)</a:t>
            </a:r>
          </a:p>
          <a:p>
            <a:pPr marL="457200" indent="-457200">
              <a:buFont typeface="+mj-lt"/>
              <a:buAutoNum type="arabicPeriod"/>
            </a:pPr>
            <a:r>
              <a:rPr lang="en-US" sz="2200" b="1" dirty="0" smtClean="0">
                <a:solidFill>
                  <a:srgbClr val="FF0000"/>
                </a:solidFill>
              </a:rPr>
              <a:t>Primacy of politics</a:t>
            </a:r>
          </a:p>
          <a:p>
            <a:pPr lvl="1"/>
            <a:r>
              <a:rPr lang="en-US" sz="1900" dirty="0" smtClean="0"/>
              <a:t>Budget cycles </a:t>
            </a:r>
            <a:r>
              <a:rPr lang="en-US" sz="1900" dirty="0" smtClean="0">
                <a:sym typeface="Wingdings"/>
              </a:rPr>
              <a:t> </a:t>
            </a:r>
            <a:r>
              <a:rPr lang="en-US" sz="1900" dirty="0" smtClean="0">
                <a:sym typeface="Wingdings"/>
              </a:rPr>
              <a:t>Feb </a:t>
            </a:r>
            <a:r>
              <a:rPr lang="en-US" sz="1900" dirty="0" smtClean="0">
                <a:sym typeface="Wingdings"/>
              </a:rPr>
              <a:t>splurge in SA</a:t>
            </a:r>
          </a:p>
          <a:p>
            <a:pPr lvl="1"/>
            <a:r>
              <a:rPr lang="en-US" sz="1900" dirty="0" smtClean="0">
                <a:sym typeface="Wingdings"/>
              </a:rPr>
              <a:t>Election cycles (new party/president/minister  new policy)</a:t>
            </a:r>
          </a:p>
          <a:p>
            <a:pPr marL="457200" indent="-457200">
              <a:buFont typeface="+mj-lt"/>
              <a:buAutoNum type="arabicPeriod"/>
            </a:pPr>
            <a:r>
              <a:rPr lang="en-US" sz="2200" b="1" dirty="0" smtClean="0">
                <a:solidFill>
                  <a:srgbClr val="FF0000"/>
                </a:solidFill>
                <a:sym typeface="Wingdings"/>
              </a:rPr>
              <a:t>Role of culture, values and tradition</a:t>
            </a:r>
          </a:p>
          <a:p>
            <a:pPr lvl="1"/>
            <a:r>
              <a:rPr lang="en-US" sz="1900" dirty="0" smtClean="0">
                <a:sym typeface="Wingdings"/>
              </a:rPr>
              <a:t>The exact same evidence in US and Denmark will not have the same impact on policy (think  about studies on (1) for-profit education, (2) competition/choice.)</a:t>
            </a:r>
            <a:endParaRPr lang="en-US" sz="1900" dirty="0"/>
          </a:p>
          <a:p>
            <a:pPr marL="457200" indent="-457200">
              <a:buFont typeface="+mj-lt"/>
              <a:buAutoNum type="arabicPeriod"/>
            </a:pPr>
            <a:r>
              <a:rPr lang="en-US" sz="2200" b="1" dirty="0" smtClean="0">
                <a:solidFill>
                  <a:srgbClr val="FF0000"/>
                </a:solidFill>
              </a:rPr>
              <a:t>Role of social networks </a:t>
            </a:r>
          </a:p>
          <a:p>
            <a:pPr lvl="1"/>
            <a:r>
              <a:rPr lang="en-US" sz="1900" dirty="0" smtClean="0"/>
              <a:t>Often policies are implemented or not implemented based on the Minister’s </a:t>
            </a:r>
            <a:r>
              <a:rPr lang="en-US" sz="1900" dirty="0" err="1"/>
              <a:t>W</a:t>
            </a:r>
            <a:r>
              <a:rPr lang="en-US" sz="1900" dirty="0" err="1" smtClean="0"/>
              <a:t>hatsapp</a:t>
            </a:r>
            <a:r>
              <a:rPr lang="en-US" sz="1900" dirty="0" smtClean="0"/>
              <a:t> contacts or who’s in her calendar</a:t>
            </a:r>
          </a:p>
          <a:p>
            <a:pPr marL="457200" indent="-457200">
              <a:buFont typeface="+mj-lt"/>
              <a:buAutoNum type="arabicPeriod"/>
            </a:pPr>
            <a:r>
              <a:rPr lang="en-US" sz="2200" b="1" dirty="0" smtClean="0">
                <a:solidFill>
                  <a:srgbClr val="FF0000"/>
                </a:solidFill>
              </a:rPr>
              <a:t>Role of unpredictable factors </a:t>
            </a:r>
          </a:p>
          <a:p>
            <a:pPr lvl="1"/>
            <a:r>
              <a:rPr lang="en-US" sz="1900" dirty="0" smtClean="0"/>
              <a:t>Minister makes a trip overseas and loves the school(s) she sees. Changes policy. </a:t>
            </a:r>
            <a:endParaRPr lang="en-US" sz="1900" dirty="0"/>
          </a:p>
        </p:txBody>
      </p:sp>
    </p:spTree>
    <p:extLst>
      <p:ext uri="{BB962C8B-B14F-4D97-AF65-F5344CB8AC3E}">
        <p14:creationId xmlns:p14="http://schemas.microsoft.com/office/powerpoint/2010/main" val="18545113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
            <a:ext cx="1728634" cy="1914210"/>
            <a:chOff x="783772" y="2049864"/>
            <a:chExt cx="1728634" cy="1914210"/>
          </a:xfrm>
        </p:grpSpPr>
        <p:sp>
          <p:nvSpPr>
            <p:cNvPr id="5" name="Rectangle 4"/>
            <p:cNvSpPr/>
            <p:nvPr/>
          </p:nvSpPr>
          <p:spPr>
            <a:xfrm>
              <a:off x="783772" y="2049864"/>
              <a:ext cx="1728634" cy="1893288"/>
            </a:xfrm>
            <a:prstGeom prst="rect">
              <a:avLst/>
            </a:prstGeom>
            <a:solidFill>
              <a:srgbClr val="FFE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Helvetica" charset="0"/>
                <a:ea typeface="Helvetica" charset="0"/>
                <a:cs typeface="Helvetica"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13553"/>
            <a:stretch/>
          </p:blipFill>
          <p:spPr>
            <a:xfrm>
              <a:off x="1053822" y="2237793"/>
              <a:ext cx="1207058" cy="1043464"/>
            </a:xfrm>
            <a:prstGeom prst="rect">
              <a:avLst/>
            </a:prstGeom>
          </p:spPr>
        </p:pic>
        <p:sp>
          <p:nvSpPr>
            <p:cNvPr id="7" name="TextBox 6"/>
            <p:cNvSpPr txBox="1"/>
            <p:nvPr/>
          </p:nvSpPr>
          <p:spPr>
            <a:xfrm>
              <a:off x="902131" y="3379299"/>
              <a:ext cx="1610275" cy="584775"/>
            </a:xfrm>
            <a:prstGeom prst="rect">
              <a:avLst/>
            </a:prstGeom>
            <a:noFill/>
          </p:spPr>
          <p:txBody>
            <a:bodyPr wrap="square" rtlCol="0">
              <a:spAutoFit/>
            </a:bodyPr>
            <a:lstStyle/>
            <a:p>
              <a:r>
                <a:rPr lang="en-US" sz="1400" b="1" smtClean="0">
                  <a:solidFill>
                    <a:schemeClr val="tx1"/>
                  </a:solidFill>
                  <a:latin typeface="Helvetica" charset="0"/>
                  <a:ea typeface="Helvetica" charset="0"/>
                  <a:cs typeface="Helvetica" charset="0"/>
                </a:rPr>
                <a:t>FOUNDATIONS</a:t>
              </a:r>
              <a:endParaRPr lang="en-US" sz="1400" b="1" dirty="0" smtClean="0">
                <a:solidFill>
                  <a:schemeClr val="tx1"/>
                </a:solidFill>
                <a:latin typeface="Helvetica" charset="0"/>
                <a:ea typeface="Helvetica" charset="0"/>
                <a:cs typeface="Helvetica" charset="0"/>
              </a:endParaRPr>
            </a:p>
            <a:p>
              <a:endParaRPr lang="en-US" dirty="0"/>
            </a:p>
          </p:txBody>
        </p:sp>
      </p:grpSp>
      <p:sp>
        <p:nvSpPr>
          <p:cNvPr id="9" name="Rectangle 8"/>
          <p:cNvSpPr/>
          <p:nvPr/>
        </p:nvSpPr>
        <p:spPr>
          <a:xfrm>
            <a:off x="2996048" y="2950959"/>
            <a:ext cx="5005082" cy="1815882"/>
          </a:xfrm>
          <a:prstGeom prst="rect">
            <a:avLst/>
          </a:prstGeom>
        </p:spPr>
        <p:txBody>
          <a:bodyPr wrap="square">
            <a:spAutoFit/>
          </a:bodyPr>
          <a:lstStyle/>
          <a:p>
            <a:pPr algn="just"/>
            <a:r>
              <a:rPr lang="en-US" sz="2400" dirty="0" smtClean="0">
                <a:effectLst/>
                <a:latin typeface="Helvetica" charset="0"/>
                <a:ea typeface="Helvetica" charset="0"/>
                <a:cs typeface="Helvetica" charset="0"/>
              </a:rPr>
              <a:t>“The later in life we attempt to repair early deficits, the costlier the remediation becomes</a:t>
            </a:r>
            <a:r>
              <a:rPr lang="en-US" sz="2400" smtClean="0">
                <a:effectLst/>
                <a:latin typeface="Helvetica" charset="0"/>
                <a:ea typeface="Helvetica" charset="0"/>
                <a:cs typeface="Helvetica" charset="0"/>
              </a:rPr>
              <a:t>’’ </a:t>
            </a:r>
          </a:p>
          <a:p>
            <a:pPr algn="just"/>
            <a:endParaRPr lang="en-US" sz="2400" dirty="0" smtClean="0">
              <a:effectLst/>
              <a:latin typeface="Helvetica" charset="0"/>
              <a:ea typeface="Helvetica" charset="0"/>
              <a:cs typeface="Helvetica" charset="0"/>
            </a:endParaRPr>
          </a:p>
          <a:p>
            <a:pPr algn="just"/>
            <a:r>
              <a:rPr lang="en-US" sz="1600" dirty="0" smtClean="0">
                <a:latin typeface="Helvetica" charset="0"/>
                <a:ea typeface="Helvetica" charset="0"/>
                <a:cs typeface="Helvetica" charset="0"/>
              </a:rPr>
              <a:t>Nobel Laureate James </a:t>
            </a:r>
            <a:r>
              <a:rPr lang="en-US" sz="1600" dirty="0" smtClean="0">
                <a:effectLst/>
                <a:latin typeface="Helvetica" charset="0"/>
                <a:ea typeface="Helvetica" charset="0"/>
                <a:cs typeface="Helvetica" charset="0"/>
              </a:rPr>
              <a:t>Heckman (2000, p. 5). </a:t>
            </a:r>
            <a:endParaRPr lang="en-US" sz="1600" dirty="0">
              <a:effectLst/>
              <a:latin typeface="Helvetica" charset="0"/>
              <a:ea typeface="Helvetica" charset="0"/>
              <a:cs typeface="Helvetica" charset="0"/>
            </a:endParaRPr>
          </a:p>
        </p:txBody>
      </p:sp>
      <p:grpSp>
        <p:nvGrpSpPr>
          <p:cNvPr id="14" name="Group 13"/>
          <p:cNvGrpSpPr/>
          <p:nvPr/>
        </p:nvGrpSpPr>
        <p:grpSpPr>
          <a:xfrm>
            <a:off x="2282780" y="198096"/>
            <a:ext cx="6127690" cy="1384816"/>
            <a:chOff x="2282780" y="68003"/>
            <a:chExt cx="6127690" cy="1384816"/>
          </a:xfrm>
        </p:grpSpPr>
        <p:sp>
          <p:nvSpPr>
            <p:cNvPr id="10" name="Rectangle 9"/>
            <p:cNvSpPr/>
            <p:nvPr/>
          </p:nvSpPr>
          <p:spPr>
            <a:xfrm>
              <a:off x="2586709" y="591045"/>
              <a:ext cx="5823761" cy="523220"/>
            </a:xfrm>
            <a:prstGeom prst="rect">
              <a:avLst/>
            </a:prstGeom>
          </p:spPr>
          <p:txBody>
            <a:bodyPr wrap="square">
              <a:spAutoFit/>
            </a:bodyPr>
            <a:lstStyle/>
            <a:p>
              <a:r>
                <a:rPr lang="en-US" sz="2800" dirty="0" smtClean="0"/>
                <a:t>Prevention is better than cure</a:t>
              </a:r>
              <a:endParaRPr lang="en-US" sz="2800" b="1" dirty="0">
                <a:solidFill>
                  <a:srgbClr val="FF0000"/>
                </a:solidFill>
              </a:endParaRPr>
            </a:p>
          </p:txBody>
        </p:sp>
        <p:sp>
          <p:nvSpPr>
            <p:cNvPr id="11" name="TextBox 10"/>
            <p:cNvSpPr txBox="1"/>
            <p:nvPr/>
          </p:nvSpPr>
          <p:spPr>
            <a:xfrm>
              <a:off x="2282780" y="68003"/>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sp>
          <p:nvSpPr>
            <p:cNvPr id="12" name="TextBox 11"/>
            <p:cNvSpPr txBox="1"/>
            <p:nvPr/>
          </p:nvSpPr>
          <p:spPr>
            <a:xfrm rot="10800000">
              <a:off x="6983932" y="252490"/>
              <a:ext cx="607859" cy="1200329"/>
            </a:xfrm>
            <a:prstGeom prst="rect">
              <a:avLst/>
            </a:prstGeom>
            <a:noFill/>
          </p:spPr>
          <p:txBody>
            <a:bodyPr wrap="none" rtlCol="0">
              <a:spAutoFit/>
            </a:bodyPr>
            <a:lstStyle/>
            <a:p>
              <a:r>
                <a:rPr lang="en-US" sz="7200" dirty="0" smtClean="0">
                  <a:latin typeface="Arial Rounded MT Bold" charset="0"/>
                  <a:ea typeface="Arial Rounded MT Bold" charset="0"/>
                  <a:cs typeface="Arial Rounded MT Bold" charset="0"/>
                </a:rPr>
                <a:t>“</a:t>
              </a:r>
              <a:endParaRPr lang="en-US" dirty="0">
                <a:latin typeface="Arial Rounded MT Bold" charset="0"/>
                <a:ea typeface="Arial Rounded MT Bold" charset="0"/>
                <a:cs typeface="Arial Rounded MT Bold" charset="0"/>
              </a:endParaRPr>
            </a:p>
          </p:txBody>
        </p:sp>
      </p:grpSp>
      <p:pic>
        <p:nvPicPr>
          <p:cNvPr id="13" name="Picture 12"/>
          <p:cNvPicPr>
            <a:picLocks noChangeAspect="1"/>
          </p:cNvPicPr>
          <p:nvPr/>
        </p:nvPicPr>
        <p:blipFill rotWithShape="1">
          <a:blip r:embed="rId3"/>
          <a:srcRect t="53741" r="63574"/>
          <a:stretch/>
        </p:blipFill>
        <p:spPr>
          <a:xfrm>
            <a:off x="736257" y="2727860"/>
            <a:ext cx="1850452" cy="2085611"/>
          </a:xfrm>
          <a:prstGeom prst="rect">
            <a:avLst/>
          </a:prstGeom>
        </p:spPr>
      </p:pic>
    </p:spTree>
    <p:extLst>
      <p:ext uri="{BB962C8B-B14F-4D97-AF65-F5344CB8AC3E}">
        <p14:creationId xmlns:p14="http://schemas.microsoft.com/office/powerpoint/2010/main" val="9968775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ECD in SA?</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644325"/>
            <a:ext cx="7886700" cy="4428188"/>
          </a:xfrm>
        </p:spPr>
      </p:pic>
      <p:sp>
        <p:nvSpPr>
          <p:cNvPr id="4" name="Slide Number Placeholder 3"/>
          <p:cNvSpPr>
            <a:spLocks noGrp="1"/>
          </p:cNvSpPr>
          <p:nvPr>
            <p:ph type="sldNum" sz="quarter" idx="12"/>
          </p:nvPr>
        </p:nvSpPr>
        <p:spPr/>
        <p:txBody>
          <a:bodyPr/>
          <a:lstStyle/>
          <a:p>
            <a:fld id="{32BC720B-8024-ED4E-9E10-37C20D8D564E}" type="slidenum">
              <a:rPr lang="en-US" smtClean="0"/>
              <a:t>49</a:t>
            </a:fld>
            <a:endParaRPr lang="en-US"/>
          </a:p>
        </p:txBody>
      </p:sp>
      <p:sp>
        <p:nvSpPr>
          <p:cNvPr id="6" name="TextBox 5"/>
          <p:cNvSpPr txBox="1"/>
          <p:nvPr/>
        </p:nvSpPr>
        <p:spPr>
          <a:xfrm>
            <a:off x="2870200" y="6356351"/>
            <a:ext cx="3053913" cy="369332"/>
          </a:xfrm>
          <a:prstGeom prst="rect">
            <a:avLst/>
          </a:prstGeom>
          <a:noFill/>
        </p:spPr>
        <p:txBody>
          <a:bodyPr wrap="none" rtlCol="0">
            <a:spAutoFit/>
          </a:bodyPr>
          <a:lstStyle/>
          <a:p>
            <a:r>
              <a:rPr lang="en-US" dirty="0" err="1" smtClean="0"/>
              <a:t>Kotze</a:t>
            </a:r>
            <a:r>
              <a:rPr lang="en-US" dirty="0" smtClean="0"/>
              <a:t>, 2015, RESEP Policy Brief</a:t>
            </a:r>
            <a:endParaRPr lang="en-US" dirty="0"/>
          </a:p>
        </p:txBody>
      </p:sp>
      <p:sp>
        <p:nvSpPr>
          <p:cNvPr id="7" name="Rectangle 6"/>
          <p:cNvSpPr/>
          <p:nvPr/>
        </p:nvSpPr>
        <p:spPr>
          <a:xfrm>
            <a:off x="2667000" y="2120900"/>
            <a:ext cx="3644900" cy="2159000"/>
          </a:xfrm>
          <a:prstGeom prst="rect">
            <a:avLst/>
          </a:prstGeom>
          <a:solidFill>
            <a:srgbClr val="E1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511800" y="2125464"/>
            <a:ext cx="3003550" cy="2154436"/>
          </a:xfrm>
          <a:prstGeom prst="rect">
            <a:avLst/>
          </a:prstGeom>
          <a:solidFill>
            <a:schemeClr val="bg1">
              <a:lumMod val="85000"/>
            </a:schemeClr>
          </a:solidFill>
        </p:spPr>
        <p:txBody>
          <a:bodyPr wrap="square" rtlCol="0">
            <a:spAutoFit/>
          </a:bodyPr>
          <a:lstStyle/>
          <a:p>
            <a:r>
              <a:rPr lang="en-US" dirty="0" smtClean="0"/>
              <a:t>The people who teach our 3 and 4 year olds get paid 10% of the people that teach our 5/6 year olds? </a:t>
            </a:r>
          </a:p>
          <a:p>
            <a:r>
              <a:rPr lang="en-US" sz="3200" dirty="0"/>
              <a:t>	</a:t>
            </a:r>
            <a:r>
              <a:rPr lang="en-US" sz="3200" dirty="0" smtClean="0"/>
              <a:t>	</a:t>
            </a:r>
            <a:r>
              <a:rPr lang="sk-SK" sz="4400" dirty="0" smtClean="0"/>
              <a:t>🧐</a:t>
            </a:r>
            <a:r>
              <a:rPr lang="sk-SK" sz="3200" b="1" dirty="0"/>
              <a:t> </a:t>
            </a:r>
          </a:p>
          <a:p>
            <a:endParaRPr lang="en-US" dirty="0"/>
          </a:p>
        </p:txBody>
      </p:sp>
    </p:spTree>
    <p:extLst>
      <p:ext uri="{BB962C8B-B14F-4D97-AF65-F5344CB8AC3E}">
        <p14:creationId xmlns:p14="http://schemas.microsoft.com/office/powerpoint/2010/main" val="2391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grpId="0" nodeType="clickEffect">
                                  <p:stCondLst>
                                    <p:cond delay="0"/>
                                  </p:stCondLst>
                                  <p:childTnLst>
                                    <p:animEffect transition="out" filter="wipe(right)">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Take-homes</a:t>
            </a:r>
            <a:endParaRPr lang="en-US" dirty="0"/>
          </a:p>
        </p:txBody>
      </p:sp>
      <p:sp>
        <p:nvSpPr>
          <p:cNvPr id="3" name="Content Placeholder 2"/>
          <p:cNvSpPr>
            <a:spLocks noGrp="1"/>
          </p:cNvSpPr>
          <p:nvPr>
            <p:ph idx="1"/>
          </p:nvPr>
        </p:nvSpPr>
        <p:spPr>
          <a:xfrm>
            <a:off x="628650" y="1543291"/>
            <a:ext cx="6037964" cy="4630383"/>
          </a:xfrm>
        </p:spPr>
        <p:txBody>
          <a:bodyPr>
            <a:normAutofit/>
          </a:bodyPr>
          <a:lstStyle/>
          <a:p>
            <a:pPr marL="514350" indent="-514350" algn="just">
              <a:buFont typeface="+mj-lt"/>
              <a:buAutoNum type="arabicPeriod"/>
            </a:pPr>
            <a:r>
              <a:rPr lang="en-US" sz="1800" b="1" dirty="0" smtClean="0"/>
              <a:t>Toolbox</a:t>
            </a:r>
            <a:r>
              <a:rPr lang="en-US" sz="1800" dirty="0" smtClean="0"/>
              <a:t>: Seeing economics as a tool to solve interesting and important questions. </a:t>
            </a:r>
          </a:p>
          <a:p>
            <a:pPr marL="514350" indent="-514350" algn="just">
              <a:buFont typeface="+mj-lt"/>
              <a:buAutoNum type="arabicPeriod"/>
            </a:pPr>
            <a:endParaRPr lang="en-US" sz="1800" dirty="0" smtClean="0"/>
          </a:p>
          <a:p>
            <a:pPr marL="514350" indent="-514350" algn="just">
              <a:buFont typeface="+mj-lt"/>
              <a:buAutoNum type="arabicPeriod"/>
            </a:pPr>
            <a:r>
              <a:rPr lang="en-US" sz="1800" b="1" dirty="0" smtClean="0"/>
              <a:t>Opportunity</a:t>
            </a:r>
            <a:r>
              <a:rPr lang="en-US" sz="1800" dirty="0" smtClean="0"/>
              <a:t>: Many areas of education/linguistics/health have been poorly researched by “in-discipline” researchers </a:t>
            </a:r>
            <a:r>
              <a:rPr lang="mr-IN" sz="1800" dirty="0" smtClean="0"/>
              <a:t>–</a:t>
            </a:r>
            <a:r>
              <a:rPr lang="en-US" sz="1800" dirty="0" smtClean="0"/>
              <a:t> huge opportunity for </a:t>
            </a:r>
            <a:r>
              <a:rPr lang="en-US" sz="1800" dirty="0" smtClean="0"/>
              <a:t>economists / </a:t>
            </a:r>
            <a:r>
              <a:rPr lang="en-US" sz="1800" dirty="0" smtClean="0"/>
              <a:t>quantitative social scientists.</a:t>
            </a:r>
          </a:p>
          <a:p>
            <a:pPr marL="514350" indent="-514350" algn="just">
              <a:buFont typeface="+mj-lt"/>
              <a:buAutoNum type="arabicPeriod"/>
            </a:pPr>
            <a:endParaRPr lang="en-US" sz="1800" dirty="0"/>
          </a:p>
          <a:p>
            <a:pPr marL="514350" indent="-514350" algn="just">
              <a:buFont typeface="+mj-lt"/>
              <a:buAutoNum type="arabicPeriod"/>
            </a:pPr>
            <a:r>
              <a:rPr lang="en-US" sz="1800" b="1" dirty="0" smtClean="0"/>
              <a:t>Actually using your skill-set</a:t>
            </a:r>
            <a:r>
              <a:rPr lang="en-US" sz="1800" dirty="0" smtClean="0"/>
              <a:t>: McKinsey et al. = Excel. </a:t>
            </a:r>
          </a:p>
          <a:p>
            <a:pPr marL="514350" indent="-514350" algn="just">
              <a:buFont typeface="+mj-lt"/>
              <a:buAutoNum type="arabicPeriod"/>
            </a:pPr>
            <a:endParaRPr lang="en-US" sz="1800" dirty="0"/>
          </a:p>
          <a:p>
            <a:pPr marL="514350" indent="-514350" algn="just">
              <a:buFont typeface="+mj-lt"/>
              <a:buAutoNum type="arabicPeriod"/>
            </a:pPr>
            <a:r>
              <a:rPr lang="en-US" sz="1800" b="1" dirty="0" smtClean="0"/>
              <a:t>South Africa</a:t>
            </a:r>
            <a:r>
              <a:rPr lang="en-US" sz="1800" dirty="0" smtClean="0"/>
              <a:t>: Opportunity to do empirical work that actually influences policy, funders, thinking on education and health in SA. </a:t>
            </a:r>
          </a:p>
          <a:p>
            <a:pPr marL="514350" indent="-514350" algn="just">
              <a:buFont typeface="+mj-lt"/>
              <a:buAutoNum type="arabicPeriod"/>
            </a:pPr>
            <a:endParaRPr lang="en-US" sz="1800" dirty="0"/>
          </a:p>
        </p:txBody>
      </p:sp>
      <p:sp>
        <p:nvSpPr>
          <p:cNvPr id="4" name="Slide Number Placeholder 3"/>
          <p:cNvSpPr>
            <a:spLocks noGrp="1"/>
          </p:cNvSpPr>
          <p:nvPr>
            <p:ph type="sldNum" sz="quarter" idx="12"/>
          </p:nvPr>
        </p:nvSpPr>
        <p:spPr/>
        <p:txBody>
          <a:bodyPr/>
          <a:lstStyle/>
          <a:p>
            <a:fld id="{32BC720B-8024-ED4E-9E10-37C20D8D564E}" type="slidenum">
              <a:rPr lang="en-US" smtClean="0"/>
              <a:t>50</a:t>
            </a:fld>
            <a:endParaRPr lang="en-US"/>
          </a:p>
        </p:txBody>
      </p:sp>
      <p:pic>
        <p:nvPicPr>
          <p:cNvPr id="5"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6345" y="1543291"/>
            <a:ext cx="1180213" cy="1057036"/>
          </a:xfrm>
          <a:prstGeom prst="rect">
            <a:avLst/>
          </a:prstGeom>
        </p:spPr>
      </p:pic>
      <p:pic>
        <p:nvPicPr>
          <p:cNvPr id="6" name="Picture 5"/>
          <p:cNvPicPr>
            <a:picLocks noChangeAspect="1"/>
          </p:cNvPicPr>
          <p:nvPr/>
        </p:nvPicPr>
        <p:blipFill>
          <a:blip r:embed="rId3"/>
          <a:stretch>
            <a:fillRect/>
          </a:stretch>
        </p:blipFill>
        <p:spPr>
          <a:xfrm>
            <a:off x="7274000" y="3026324"/>
            <a:ext cx="1349005" cy="1264692"/>
          </a:xfrm>
          <a:prstGeom prst="rect">
            <a:avLst/>
          </a:prstGeom>
        </p:spPr>
      </p:pic>
      <p:pic>
        <p:nvPicPr>
          <p:cNvPr id="7" name="Picture 6"/>
          <p:cNvPicPr>
            <a:picLocks noChangeAspect="1"/>
          </p:cNvPicPr>
          <p:nvPr/>
        </p:nvPicPr>
        <p:blipFill>
          <a:blip r:embed="rId4"/>
          <a:stretch>
            <a:fillRect/>
          </a:stretch>
        </p:blipFill>
        <p:spPr>
          <a:xfrm>
            <a:off x="7166345" y="4808353"/>
            <a:ext cx="1456660" cy="1456660"/>
          </a:xfrm>
          <a:prstGeom prst="rect">
            <a:avLst/>
          </a:prstGeom>
        </p:spPr>
      </p:pic>
    </p:spTree>
    <p:extLst>
      <p:ext uri="{BB962C8B-B14F-4D97-AF65-F5344CB8AC3E}">
        <p14:creationId xmlns:p14="http://schemas.microsoft.com/office/powerpoint/2010/main" val="5190899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1195" y="104337"/>
            <a:ext cx="4676006" cy="6617139"/>
          </a:xfrm>
        </p:spPr>
      </p:pic>
      <p:sp>
        <p:nvSpPr>
          <p:cNvPr id="4" name="Slide Number Placeholder 3"/>
          <p:cNvSpPr>
            <a:spLocks noGrp="1"/>
          </p:cNvSpPr>
          <p:nvPr>
            <p:ph type="sldNum" sz="quarter" idx="12"/>
          </p:nvPr>
        </p:nvSpPr>
        <p:spPr/>
        <p:txBody>
          <a:bodyPr/>
          <a:lstStyle/>
          <a:p>
            <a:fld id="{32BC720B-8024-ED4E-9E10-37C20D8D564E}" type="slidenum">
              <a:rPr lang="en-US" smtClean="0"/>
              <a:t>51</a:t>
            </a:fld>
            <a:endParaRPr lang="en-US"/>
          </a:p>
        </p:txBody>
      </p:sp>
      <p:sp>
        <p:nvSpPr>
          <p:cNvPr id="6" name="TextBox 5"/>
          <p:cNvSpPr txBox="1"/>
          <p:nvPr/>
        </p:nvSpPr>
        <p:spPr>
          <a:xfrm>
            <a:off x="7251700" y="3373685"/>
            <a:ext cx="1084592" cy="646331"/>
          </a:xfrm>
          <a:prstGeom prst="rect">
            <a:avLst/>
          </a:prstGeom>
          <a:noFill/>
        </p:spPr>
        <p:txBody>
          <a:bodyPr wrap="none" rtlCol="0">
            <a:spAutoFit/>
          </a:bodyPr>
          <a:lstStyle/>
          <a:p>
            <a:r>
              <a:rPr lang="en-US" dirty="0" smtClean="0"/>
              <a:t>Available </a:t>
            </a:r>
          </a:p>
          <a:p>
            <a:r>
              <a:rPr lang="en-US" dirty="0" smtClean="0"/>
              <a:t>Aug 2019</a:t>
            </a:r>
            <a:endParaRPr lang="en-US" dirty="0"/>
          </a:p>
        </p:txBody>
      </p:sp>
    </p:spTree>
    <p:extLst>
      <p:ext uri="{BB962C8B-B14F-4D97-AF65-F5344CB8AC3E}">
        <p14:creationId xmlns:p14="http://schemas.microsoft.com/office/powerpoint/2010/main" val="21421059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170" t="4663" r="18204" b="3869"/>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0" y="6272784"/>
            <a:ext cx="9144000" cy="585216"/>
          </a:xfrm>
          <a:solidFill>
            <a:srgbClr val="FFED00"/>
          </a:solidFill>
        </p:spPr>
        <p:txBody>
          <a:bodyPr>
            <a:normAutofit/>
          </a:bodyPr>
          <a:lstStyle/>
          <a:p>
            <a:pPr algn="ctr"/>
            <a:r>
              <a:rPr lang="en-US" sz="2800" dirty="0" smtClean="0">
                <a:latin typeface="Helvetica" charset="0"/>
                <a:ea typeface="Helvetica" charset="0"/>
                <a:cs typeface="Helvetica" charset="0"/>
                <a:hlinkClick r:id="rId3"/>
              </a:rPr>
              <a:t>nicspaull@gmail.com</a:t>
            </a:r>
            <a:r>
              <a:rPr lang="en-US" sz="2800" dirty="0" smtClean="0">
                <a:latin typeface="Helvetica" charset="0"/>
                <a:ea typeface="Helvetica" charset="0"/>
                <a:cs typeface="Helvetica" charset="0"/>
              </a:rPr>
              <a:t> </a:t>
            </a:r>
            <a:endParaRPr lang="en-US" sz="2800" dirty="0">
              <a:latin typeface="Helvetica" charset="0"/>
              <a:ea typeface="Helvetica" charset="0"/>
              <a:cs typeface="Helvetica" charset="0"/>
            </a:endParaRPr>
          </a:p>
        </p:txBody>
      </p:sp>
      <p:sp>
        <p:nvSpPr>
          <p:cNvPr id="5" name="TextBox 4"/>
          <p:cNvSpPr txBox="1"/>
          <p:nvPr/>
        </p:nvSpPr>
        <p:spPr>
          <a:xfrm>
            <a:off x="3775437" y="4307887"/>
            <a:ext cx="5160387" cy="1800493"/>
          </a:xfrm>
          <a:prstGeom prst="rect">
            <a:avLst/>
          </a:prstGeom>
          <a:noFill/>
        </p:spPr>
        <p:txBody>
          <a:bodyPr wrap="none" rtlCol="0">
            <a:spAutoFit/>
          </a:bodyPr>
          <a:lstStyle/>
          <a:p>
            <a:pPr algn="ctr"/>
            <a:r>
              <a:rPr lang="en-US" sz="6600" b="1" dirty="0" smtClean="0">
                <a:solidFill>
                  <a:srgbClr val="FF77A5"/>
                </a:solidFill>
                <a:latin typeface="Helvetica" charset="0"/>
                <a:ea typeface="Helvetica" charset="0"/>
                <a:cs typeface="Helvetica" charset="0"/>
              </a:rPr>
              <a:t>Thank you</a:t>
            </a:r>
          </a:p>
          <a:p>
            <a:pPr algn="ctr"/>
            <a:endParaRPr lang="en-US" sz="800" b="1" dirty="0">
              <a:solidFill>
                <a:srgbClr val="FF77A5"/>
              </a:solidFill>
              <a:latin typeface="Helvetica" charset="0"/>
              <a:ea typeface="Helvetica" charset="0"/>
              <a:cs typeface="Helvetica" charset="0"/>
            </a:endParaRPr>
          </a:p>
          <a:p>
            <a:pPr algn="ctr"/>
            <a:r>
              <a:rPr lang="en-US" sz="3600" b="1" dirty="0" smtClean="0">
                <a:latin typeface="Helvetica" charset="0"/>
                <a:ea typeface="Helvetica" charset="0"/>
                <a:cs typeface="Helvetica" charset="0"/>
              </a:rPr>
              <a:t>Comments/questions?</a:t>
            </a:r>
            <a:endParaRPr lang="en-US" sz="3600" b="1" dirty="0">
              <a:latin typeface="Helvetica" charset="0"/>
              <a:ea typeface="Helvetica" charset="0"/>
              <a:cs typeface="Helvetica" charset="0"/>
            </a:endParaRPr>
          </a:p>
        </p:txBody>
      </p:sp>
    </p:spTree>
    <p:extLst>
      <p:ext uri="{BB962C8B-B14F-4D97-AF65-F5344CB8AC3E}">
        <p14:creationId xmlns:p14="http://schemas.microsoft.com/office/powerpoint/2010/main" val="12660642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rot="20935774">
            <a:off x="5675035" y="325264"/>
            <a:ext cx="3116658" cy="3116658"/>
            <a:chOff x="5763089" y="38129"/>
            <a:chExt cx="3116658" cy="3116658"/>
          </a:xfrm>
        </p:grpSpPr>
        <p:pic>
          <p:nvPicPr>
            <p:cNvPr id="54" name="Picture 53"/>
            <p:cNvPicPr>
              <a:picLocks noChangeAspect="1"/>
            </p:cNvPicPr>
            <p:nvPr/>
          </p:nvPicPr>
          <p:blipFill>
            <a:blip r:embed="rId2"/>
            <a:stretch>
              <a:fillRect/>
            </a:stretch>
          </p:blipFill>
          <p:spPr>
            <a:xfrm>
              <a:off x="5763089" y="38129"/>
              <a:ext cx="3116658" cy="3116658"/>
            </a:xfrm>
            <a:prstGeom prst="rect">
              <a:avLst/>
            </a:prstGeom>
          </p:spPr>
        </p:pic>
        <p:sp>
          <p:nvSpPr>
            <p:cNvPr id="57" name="TextBox 56"/>
            <p:cNvSpPr txBox="1"/>
            <p:nvPr/>
          </p:nvSpPr>
          <p:spPr>
            <a:xfrm>
              <a:off x="7229052" y="1728622"/>
              <a:ext cx="184731" cy="369332"/>
            </a:xfrm>
            <a:prstGeom prst="rect">
              <a:avLst/>
            </a:prstGeom>
            <a:noFill/>
          </p:spPr>
          <p:txBody>
            <a:bodyPr wrap="none" rtlCol="0">
              <a:spAutoFit/>
            </a:bodyPr>
            <a:lstStyle/>
            <a:p>
              <a:endParaRPr lang="en-US" dirty="0">
                <a:solidFill>
                  <a:schemeClr val="accent1">
                    <a:lumMod val="50000"/>
                  </a:schemeClr>
                </a:solidFill>
              </a:endParaRPr>
            </a:p>
          </p:txBody>
        </p:sp>
      </p:grpSp>
      <p:cxnSp>
        <p:nvCxnSpPr>
          <p:cNvPr id="8" name="Straight Arrow Connector 7"/>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533107" y="467611"/>
            <a:ext cx="7886700" cy="600074"/>
          </a:xfrm>
        </p:spPr>
        <p:txBody>
          <a:bodyPr>
            <a:normAutofit fontScale="90000"/>
          </a:bodyPr>
          <a:lstStyle/>
          <a:p>
            <a:r>
              <a:rPr lang="en-US" sz="3600" b="1" dirty="0" smtClean="0">
                <a:solidFill>
                  <a:srgbClr val="00B0F0"/>
                </a:solidFill>
              </a:rPr>
              <a:t>The Goldilocks Zone </a:t>
            </a:r>
            <a:r>
              <a:rPr lang="en-US" sz="3600" dirty="0" smtClean="0"/>
              <a:t/>
            </a:r>
            <a:br>
              <a:rPr lang="en-US" sz="3600" dirty="0" smtClean="0"/>
            </a:br>
            <a:r>
              <a:rPr lang="en-US" sz="2000" dirty="0" smtClean="0"/>
              <a:t>A framework for thinking about evidence</a:t>
            </a:r>
            <a:endParaRPr lang="en-US" sz="2000" dirty="0"/>
          </a:p>
        </p:txBody>
      </p:sp>
      <p:cxnSp>
        <p:nvCxnSpPr>
          <p:cNvPr id="14" name="Straight Arrow Connector 13"/>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riangle 16"/>
          <p:cNvSpPr/>
          <p:nvPr/>
        </p:nvSpPr>
        <p:spPr>
          <a:xfrm rot="13616540">
            <a:off x="3464946" y="1876597"/>
            <a:ext cx="1925807" cy="4400874"/>
          </a:xfrm>
          <a:prstGeom prst="triangl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Oval 17"/>
          <p:cNvSpPr/>
          <p:nvPr/>
        </p:nvSpPr>
        <p:spPr>
          <a:xfrm rot="19106781">
            <a:off x="5728784" y="1614210"/>
            <a:ext cx="654909" cy="1905974"/>
          </a:xfrm>
          <a:prstGeom prst="ellips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842040" y="6332566"/>
            <a:ext cx="674031" cy="369332"/>
          </a:xfrm>
          <a:prstGeom prst="rect">
            <a:avLst/>
          </a:prstGeom>
          <a:noFill/>
        </p:spPr>
        <p:txBody>
          <a:bodyPr wrap="none" rtlCol="0">
            <a:spAutoFit/>
          </a:bodyPr>
          <a:lstStyle/>
          <a:p>
            <a:r>
              <a:rPr lang="en-US" b="1" dirty="0" smtClean="0">
                <a:solidFill>
                  <a:srgbClr val="FF0000"/>
                </a:solidFill>
              </a:rPr>
              <a:t>Scale</a:t>
            </a:r>
            <a:endParaRPr lang="en-US" b="1" dirty="0">
              <a:solidFill>
                <a:srgbClr val="FF0000"/>
              </a:solidFill>
            </a:endParaRPr>
          </a:p>
        </p:txBody>
      </p:sp>
      <p:sp>
        <p:nvSpPr>
          <p:cNvPr id="20" name="TextBox 19"/>
          <p:cNvSpPr txBox="1"/>
          <p:nvPr/>
        </p:nvSpPr>
        <p:spPr>
          <a:xfrm>
            <a:off x="0" y="3497558"/>
            <a:ext cx="1359988" cy="646331"/>
          </a:xfrm>
          <a:prstGeom prst="rect">
            <a:avLst/>
          </a:prstGeom>
          <a:noFill/>
        </p:spPr>
        <p:txBody>
          <a:bodyPr wrap="square" rtlCol="0">
            <a:spAutoFit/>
          </a:bodyPr>
          <a:lstStyle/>
          <a:p>
            <a:pPr algn="ctr"/>
            <a:r>
              <a:rPr lang="en-US" b="1" dirty="0" smtClean="0">
                <a:solidFill>
                  <a:srgbClr val="FF0000"/>
                </a:solidFill>
              </a:rPr>
              <a:t>Rigor of the Evidence</a:t>
            </a:r>
            <a:endParaRPr lang="en-US" b="1" dirty="0">
              <a:solidFill>
                <a:srgbClr val="FF0000"/>
              </a:solidFill>
            </a:endParaRPr>
          </a:p>
        </p:txBody>
      </p:sp>
      <p:sp>
        <p:nvSpPr>
          <p:cNvPr id="21" name="TextBox 20"/>
          <p:cNvSpPr txBox="1"/>
          <p:nvPr/>
        </p:nvSpPr>
        <p:spPr>
          <a:xfrm>
            <a:off x="3219925" y="5675709"/>
            <a:ext cx="298480" cy="276999"/>
          </a:xfrm>
          <a:prstGeom prst="rect">
            <a:avLst/>
          </a:prstGeom>
          <a:noFill/>
        </p:spPr>
        <p:txBody>
          <a:bodyPr wrap="none" rtlCol="0">
            <a:spAutoFit/>
          </a:bodyPr>
          <a:lstStyle/>
          <a:p>
            <a:r>
              <a:rPr lang="en-US" sz="1200" dirty="0" smtClean="0"/>
              <a:t>5 </a:t>
            </a:r>
            <a:endParaRPr lang="en-US" sz="1200" dirty="0"/>
          </a:p>
        </p:txBody>
      </p:sp>
      <p:sp>
        <p:nvSpPr>
          <p:cNvPr id="22" name="TextBox 21"/>
          <p:cNvSpPr txBox="1"/>
          <p:nvPr/>
        </p:nvSpPr>
        <p:spPr>
          <a:xfrm>
            <a:off x="3638593" y="5675710"/>
            <a:ext cx="377026" cy="276999"/>
          </a:xfrm>
          <a:prstGeom prst="rect">
            <a:avLst/>
          </a:prstGeom>
          <a:noFill/>
        </p:spPr>
        <p:txBody>
          <a:bodyPr wrap="none" rtlCol="0">
            <a:spAutoFit/>
          </a:bodyPr>
          <a:lstStyle/>
          <a:p>
            <a:r>
              <a:rPr lang="en-US" sz="1200" dirty="0" smtClean="0"/>
              <a:t>10 </a:t>
            </a:r>
            <a:endParaRPr lang="en-US" sz="1200" dirty="0"/>
          </a:p>
        </p:txBody>
      </p:sp>
      <p:sp>
        <p:nvSpPr>
          <p:cNvPr id="23" name="TextBox 22"/>
          <p:cNvSpPr txBox="1"/>
          <p:nvPr/>
        </p:nvSpPr>
        <p:spPr>
          <a:xfrm>
            <a:off x="4044239" y="5675709"/>
            <a:ext cx="341760" cy="276999"/>
          </a:xfrm>
          <a:prstGeom prst="rect">
            <a:avLst/>
          </a:prstGeom>
          <a:noFill/>
        </p:spPr>
        <p:txBody>
          <a:bodyPr wrap="none" rtlCol="0">
            <a:spAutoFit/>
          </a:bodyPr>
          <a:lstStyle/>
          <a:p>
            <a:r>
              <a:rPr lang="en-US" sz="1200" dirty="0" smtClean="0"/>
              <a:t>25</a:t>
            </a:r>
            <a:endParaRPr lang="en-US" sz="1200" dirty="0"/>
          </a:p>
        </p:txBody>
      </p:sp>
      <p:sp>
        <p:nvSpPr>
          <p:cNvPr id="24" name="TextBox 23"/>
          <p:cNvSpPr txBox="1"/>
          <p:nvPr/>
        </p:nvSpPr>
        <p:spPr>
          <a:xfrm>
            <a:off x="4488319" y="5672167"/>
            <a:ext cx="341760" cy="276999"/>
          </a:xfrm>
          <a:prstGeom prst="rect">
            <a:avLst/>
          </a:prstGeom>
          <a:noFill/>
        </p:spPr>
        <p:txBody>
          <a:bodyPr wrap="none" rtlCol="0">
            <a:spAutoFit/>
          </a:bodyPr>
          <a:lstStyle/>
          <a:p>
            <a:r>
              <a:rPr lang="en-US" sz="1200" dirty="0" smtClean="0"/>
              <a:t>75</a:t>
            </a:r>
            <a:endParaRPr lang="en-US" sz="1200" dirty="0"/>
          </a:p>
        </p:txBody>
      </p:sp>
      <p:sp>
        <p:nvSpPr>
          <p:cNvPr id="25" name="TextBox 24"/>
          <p:cNvSpPr txBox="1"/>
          <p:nvPr/>
        </p:nvSpPr>
        <p:spPr>
          <a:xfrm>
            <a:off x="4842040" y="5672167"/>
            <a:ext cx="420308" cy="276999"/>
          </a:xfrm>
          <a:prstGeom prst="rect">
            <a:avLst/>
          </a:prstGeom>
          <a:noFill/>
        </p:spPr>
        <p:txBody>
          <a:bodyPr wrap="none" rtlCol="0">
            <a:spAutoFit/>
          </a:bodyPr>
          <a:lstStyle/>
          <a:p>
            <a:r>
              <a:rPr lang="en-US" sz="1200" dirty="0" smtClean="0"/>
              <a:t>250</a:t>
            </a:r>
            <a:endParaRPr lang="en-US" sz="1200" dirty="0"/>
          </a:p>
        </p:txBody>
      </p:sp>
      <p:sp>
        <p:nvSpPr>
          <p:cNvPr id="26" name="TextBox 25"/>
          <p:cNvSpPr txBox="1"/>
          <p:nvPr/>
        </p:nvSpPr>
        <p:spPr>
          <a:xfrm>
            <a:off x="5274309" y="5672166"/>
            <a:ext cx="498855" cy="276999"/>
          </a:xfrm>
          <a:prstGeom prst="rect">
            <a:avLst/>
          </a:prstGeom>
          <a:noFill/>
        </p:spPr>
        <p:txBody>
          <a:bodyPr wrap="none" rtlCol="0">
            <a:spAutoFit/>
          </a:bodyPr>
          <a:lstStyle/>
          <a:p>
            <a:r>
              <a:rPr lang="en-US" sz="1200" dirty="0" smtClean="0"/>
              <a:t>1500</a:t>
            </a:r>
            <a:endParaRPr lang="en-US" sz="1200" dirty="0"/>
          </a:p>
        </p:txBody>
      </p:sp>
      <p:sp>
        <p:nvSpPr>
          <p:cNvPr id="27" name="TextBox 26"/>
          <p:cNvSpPr txBox="1"/>
          <p:nvPr/>
        </p:nvSpPr>
        <p:spPr>
          <a:xfrm>
            <a:off x="5789429" y="5672166"/>
            <a:ext cx="575799" cy="276999"/>
          </a:xfrm>
          <a:prstGeom prst="rect">
            <a:avLst/>
          </a:prstGeom>
          <a:noFill/>
        </p:spPr>
        <p:txBody>
          <a:bodyPr wrap="none" rtlCol="0">
            <a:spAutoFit/>
          </a:bodyPr>
          <a:lstStyle/>
          <a:p>
            <a:r>
              <a:rPr lang="en-US" sz="1200" dirty="0" smtClean="0"/>
              <a:t>5000+</a:t>
            </a:r>
            <a:endParaRPr lang="en-US" sz="1200" dirty="0"/>
          </a:p>
        </p:txBody>
      </p:sp>
      <p:sp>
        <p:nvSpPr>
          <p:cNvPr id="28" name="TextBox 27"/>
          <p:cNvSpPr txBox="1"/>
          <p:nvPr/>
        </p:nvSpPr>
        <p:spPr>
          <a:xfrm>
            <a:off x="1741774" y="4858796"/>
            <a:ext cx="740650" cy="461665"/>
          </a:xfrm>
          <a:prstGeom prst="rect">
            <a:avLst/>
          </a:prstGeom>
          <a:noFill/>
        </p:spPr>
        <p:txBody>
          <a:bodyPr wrap="square" rtlCol="0">
            <a:spAutoFit/>
          </a:bodyPr>
          <a:lstStyle/>
          <a:p>
            <a:r>
              <a:rPr lang="en-US" sz="1200" dirty="0" smtClean="0"/>
              <a:t>Proof </a:t>
            </a:r>
            <a:r>
              <a:rPr lang="en-US" sz="1200" smtClean="0"/>
              <a:t>of concept</a:t>
            </a:r>
            <a:endParaRPr lang="en-US" sz="1200" dirty="0"/>
          </a:p>
        </p:txBody>
      </p:sp>
      <p:sp>
        <p:nvSpPr>
          <p:cNvPr id="29" name="TextBox 28"/>
          <p:cNvSpPr txBox="1"/>
          <p:nvPr/>
        </p:nvSpPr>
        <p:spPr>
          <a:xfrm>
            <a:off x="1676966" y="2674219"/>
            <a:ext cx="850105" cy="276999"/>
          </a:xfrm>
          <a:prstGeom prst="rect">
            <a:avLst/>
          </a:prstGeom>
          <a:noFill/>
        </p:spPr>
        <p:txBody>
          <a:bodyPr wrap="none" rtlCol="0">
            <a:spAutoFit/>
          </a:bodyPr>
          <a:lstStyle/>
          <a:p>
            <a:r>
              <a:rPr lang="en-US" sz="1200" dirty="0" smtClean="0"/>
              <a:t>Conclusive</a:t>
            </a:r>
            <a:endParaRPr lang="en-US" sz="1200" dirty="0"/>
          </a:p>
        </p:txBody>
      </p:sp>
      <p:sp>
        <p:nvSpPr>
          <p:cNvPr id="30" name="TextBox 29"/>
          <p:cNvSpPr txBox="1"/>
          <p:nvPr/>
        </p:nvSpPr>
        <p:spPr>
          <a:xfrm>
            <a:off x="1697004" y="3371033"/>
            <a:ext cx="590226" cy="276999"/>
          </a:xfrm>
          <a:prstGeom prst="rect">
            <a:avLst/>
          </a:prstGeom>
          <a:noFill/>
        </p:spPr>
        <p:txBody>
          <a:bodyPr wrap="none" rtlCol="0">
            <a:spAutoFit/>
          </a:bodyPr>
          <a:lstStyle/>
          <a:p>
            <a:r>
              <a:rPr lang="en-US" sz="1200" dirty="0" smtClean="0"/>
              <a:t>Causal</a:t>
            </a:r>
            <a:endParaRPr lang="en-US" sz="1200" dirty="0"/>
          </a:p>
        </p:txBody>
      </p:sp>
      <p:sp>
        <p:nvSpPr>
          <p:cNvPr id="31" name="TextBox 30"/>
          <p:cNvSpPr txBox="1"/>
          <p:nvPr/>
        </p:nvSpPr>
        <p:spPr>
          <a:xfrm>
            <a:off x="1665425" y="3814304"/>
            <a:ext cx="873188" cy="276999"/>
          </a:xfrm>
          <a:prstGeom prst="rect">
            <a:avLst/>
          </a:prstGeom>
          <a:noFill/>
        </p:spPr>
        <p:txBody>
          <a:bodyPr wrap="none" rtlCol="0">
            <a:spAutoFit/>
          </a:bodyPr>
          <a:lstStyle/>
          <a:p>
            <a:r>
              <a:rPr lang="en-US" sz="1200" dirty="0" smtClean="0"/>
              <a:t>Confirming</a:t>
            </a:r>
            <a:endParaRPr lang="en-US" sz="1200" dirty="0"/>
          </a:p>
        </p:txBody>
      </p:sp>
      <p:sp>
        <p:nvSpPr>
          <p:cNvPr id="32" name="TextBox 31"/>
          <p:cNvSpPr txBox="1"/>
          <p:nvPr/>
        </p:nvSpPr>
        <p:spPr>
          <a:xfrm>
            <a:off x="1700622" y="4307481"/>
            <a:ext cx="847027" cy="276999"/>
          </a:xfrm>
          <a:prstGeom prst="rect">
            <a:avLst/>
          </a:prstGeom>
          <a:noFill/>
        </p:spPr>
        <p:txBody>
          <a:bodyPr wrap="none" rtlCol="0">
            <a:spAutoFit/>
          </a:bodyPr>
          <a:lstStyle/>
          <a:p>
            <a:r>
              <a:rPr lang="en-US" sz="1200" dirty="0" smtClean="0"/>
              <a:t>Suggestive</a:t>
            </a:r>
            <a:endParaRPr lang="en-US" sz="1200" dirty="0"/>
          </a:p>
        </p:txBody>
      </p:sp>
      <p:sp>
        <p:nvSpPr>
          <p:cNvPr id="34" name="TextBox 33"/>
          <p:cNvSpPr txBox="1"/>
          <p:nvPr/>
        </p:nvSpPr>
        <p:spPr>
          <a:xfrm>
            <a:off x="1707165" y="1942666"/>
            <a:ext cx="848309" cy="276999"/>
          </a:xfrm>
          <a:prstGeom prst="rect">
            <a:avLst/>
          </a:prstGeom>
          <a:noFill/>
        </p:spPr>
        <p:txBody>
          <a:bodyPr wrap="none" rtlCol="0">
            <a:spAutoFit/>
          </a:bodyPr>
          <a:lstStyle/>
          <a:p>
            <a:r>
              <a:rPr lang="en-US" sz="1200" smtClean="0"/>
              <a:t>Consensus</a:t>
            </a:r>
            <a:endParaRPr lang="en-US" sz="1200" dirty="0"/>
          </a:p>
        </p:txBody>
      </p:sp>
      <p:sp>
        <p:nvSpPr>
          <p:cNvPr id="35" name="TextBox 34"/>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37" name="TextBox 36"/>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sp>
        <p:nvSpPr>
          <p:cNvPr id="38" name="Oval 37"/>
          <p:cNvSpPr/>
          <p:nvPr/>
        </p:nvSpPr>
        <p:spPr>
          <a:xfrm>
            <a:off x="3175377" y="4919362"/>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a:t>
            </a:r>
            <a:endParaRPr lang="en-US" b="1" dirty="0"/>
          </a:p>
        </p:txBody>
      </p:sp>
      <p:sp>
        <p:nvSpPr>
          <p:cNvPr id="39" name="Oval 38"/>
          <p:cNvSpPr/>
          <p:nvPr/>
        </p:nvSpPr>
        <p:spPr>
          <a:xfrm>
            <a:off x="3747427" y="439271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40" name="Oval 39"/>
          <p:cNvSpPr/>
          <p:nvPr/>
        </p:nvSpPr>
        <p:spPr>
          <a:xfrm>
            <a:off x="4293716" y="3910885"/>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sp>
        <p:nvSpPr>
          <p:cNvPr id="41" name="Oval 40"/>
          <p:cNvSpPr/>
          <p:nvPr/>
        </p:nvSpPr>
        <p:spPr>
          <a:xfrm>
            <a:off x="4842040" y="3415158"/>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4</a:t>
            </a:r>
          </a:p>
        </p:txBody>
      </p:sp>
      <p:sp>
        <p:nvSpPr>
          <p:cNvPr id="42" name="Oval 41"/>
          <p:cNvSpPr/>
          <p:nvPr/>
        </p:nvSpPr>
        <p:spPr>
          <a:xfrm>
            <a:off x="5407681" y="2893997"/>
            <a:ext cx="365483" cy="33229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5</a:t>
            </a:r>
          </a:p>
        </p:txBody>
      </p:sp>
      <p:sp>
        <p:nvSpPr>
          <p:cNvPr id="49" name="Right Triangle 48"/>
          <p:cNvSpPr/>
          <p:nvPr/>
        </p:nvSpPr>
        <p:spPr>
          <a:xfrm flipV="1">
            <a:off x="2761377" y="1981623"/>
            <a:ext cx="2524018" cy="1396638"/>
          </a:xfrm>
          <a:prstGeom prst="rtTriangle">
            <a:avLst/>
          </a:prstGeom>
          <a:pattFill prst="wd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2909619" y="3395422"/>
            <a:ext cx="793930" cy="595543"/>
            <a:chOff x="3051185" y="3140779"/>
            <a:chExt cx="793930" cy="595543"/>
          </a:xfrm>
        </p:grpSpPr>
        <p:sp>
          <p:nvSpPr>
            <p:cNvPr id="44" name="Oval 43"/>
            <p:cNvSpPr/>
            <p:nvPr/>
          </p:nvSpPr>
          <p:spPr>
            <a:xfrm>
              <a:off x="3290456" y="3140779"/>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A</a:t>
              </a:r>
              <a:endParaRPr lang="en-US" dirty="0"/>
            </a:p>
          </p:txBody>
        </p:sp>
        <p:sp>
          <p:nvSpPr>
            <p:cNvPr id="50" name="TextBox 49"/>
            <p:cNvSpPr txBox="1"/>
            <p:nvPr/>
          </p:nvSpPr>
          <p:spPr>
            <a:xfrm>
              <a:off x="3051185" y="3336212"/>
              <a:ext cx="793930" cy="400110"/>
            </a:xfrm>
            <a:prstGeom prst="rect">
              <a:avLst/>
            </a:prstGeom>
            <a:noFill/>
          </p:spPr>
          <p:txBody>
            <a:bodyPr wrap="square" rtlCol="0">
              <a:spAutoFit/>
            </a:bodyPr>
            <a:lstStyle/>
            <a:p>
              <a:r>
                <a:rPr lang="en-US" sz="1000" dirty="0" smtClean="0">
                  <a:solidFill>
                    <a:schemeClr val="bg1">
                      <a:lumMod val="65000"/>
                    </a:schemeClr>
                  </a:solidFill>
                </a:rPr>
                <a:t>Small but rigorous</a:t>
              </a:r>
              <a:endParaRPr lang="en-US" sz="1000" dirty="0">
                <a:solidFill>
                  <a:schemeClr val="bg1">
                    <a:lumMod val="65000"/>
                  </a:schemeClr>
                </a:solidFill>
              </a:endParaRPr>
            </a:p>
          </p:txBody>
        </p:sp>
      </p:grpSp>
      <p:grpSp>
        <p:nvGrpSpPr>
          <p:cNvPr id="55" name="Group 54"/>
          <p:cNvGrpSpPr/>
          <p:nvPr/>
        </p:nvGrpSpPr>
        <p:grpSpPr>
          <a:xfrm>
            <a:off x="5620481" y="4463673"/>
            <a:ext cx="1084574" cy="577588"/>
            <a:chOff x="5620481" y="4463673"/>
            <a:chExt cx="1084574" cy="577588"/>
          </a:xfrm>
        </p:grpSpPr>
        <p:sp>
          <p:nvSpPr>
            <p:cNvPr id="46" name="Oval 45"/>
            <p:cNvSpPr/>
            <p:nvPr/>
          </p:nvSpPr>
          <p:spPr>
            <a:xfrm>
              <a:off x="5991888" y="4463673"/>
              <a:ext cx="170880" cy="185884"/>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B</a:t>
              </a:r>
              <a:endParaRPr lang="en-US" dirty="0"/>
            </a:p>
          </p:txBody>
        </p:sp>
        <p:sp>
          <p:nvSpPr>
            <p:cNvPr id="52" name="TextBox 51"/>
            <p:cNvSpPr txBox="1"/>
            <p:nvPr/>
          </p:nvSpPr>
          <p:spPr>
            <a:xfrm>
              <a:off x="5620481" y="4641151"/>
              <a:ext cx="1084574" cy="400110"/>
            </a:xfrm>
            <a:prstGeom prst="rect">
              <a:avLst/>
            </a:prstGeom>
            <a:noFill/>
          </p:spPr>
          <p:txBody>
            <a:bodyPr wrap="square" rtlCol="0">
              <a:spAutoFit/>
            </a:bodyPr>
            <a:lstStyle/>
            <a:p>
              <a:pPr algn="ctr"/>
              <a:r>
                <a:rPr lang="en-US" sz="1000" dirty="0" smtClean="0">
                  <a:solidFill>
                    <a:schemeClr val="bg1">
                      <a:lumMod val="65000"/>
                    </a:schemeClr>
                  </a:solidFill>
                </a:rPr>
                <a:t>Large but weak evidence</a:t>
              </a:r>
              <a:endParaRPr lang="en-US" sz="1000" dirty="0">
                <a:solidFill>
                  <a:schemeClr val="bg1">
                    <a:lumMod val="65000"/>
                  </a:schemeClr>
                </a:solidFill>
              </a:endParaRPr>
            </a:p>
          </p:txBody>
        </p:sp>
      </p:grpSp>
      <p:sp>
        <p:nvSpPr>
          <p:cNvPr id="56" name="Oval 55"/>
          <p:cNvSpPr/>
          <p:nvPr/>
        </p:nvSpPr>
        <p:spPr>
          <a:xfrm>
            <a:off x="4509815" y="1785819"/>
            <a:ext cx="2411339" cy="2201893"/>
          </a:xfrm>
          <a:prstGeom prst="ellipse">
            <a:avLst/>
          </a:prstGeom>
          <a:no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a:off x="2720168" y="5622510"/>
            <a:ext cx="599602" cy="123549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398292" y="6149157"/>
            <a:ext cx="2376512" cy="369332"/>
          </a:xfrm>
          <a:prstGeom prst="rect">
            <a:avLst/>
          </a:prstGeom>
          <a:noFill/>
        </p:spPr>
        <p:txBody>
          <a:bodyPr wrap="square" rtlCol="0">
            <a:spAutoFit/>
          </a:bodyPr>
          <a:lstStyle/>
          <a:p>
            <a:r>
              <a:rPr lang="en-US" b="1" smtClean="0">
                <a:solidFill>
                  <a:srgbClr val="FF0000"/>
                </a:solidFill>
              </a:rPr>
              <a:t>Independence</a:t>
            </a:r>
            <a:endParaRPr lang="en-US" b="1" dirty="0">
              <a:solidFill>
                <a:srgbClr val="FF0000"/>
              </a:solidFill>
            </a:endParaRPr>
          </a:p>
        </p:txBody>
      </p:sp>
      <p:sp>
        <p:nvSpPr>
          <p:cNvPr id="62" name="Up Arrow 61"/>
          <p:cNvSpPr/>
          <p:nvPr/>
        </p:nvSpPr>
        <p:spPr>
          <a:xfrm>
            <a:off x="1065667" y="1942666"/>
            <a:ext cx="868101" cy="3657622"/>
          </a:xfrm>
          <a:prstGeom prst="up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rPr>
              <a:t>Measurement rigor</a:t>
            </a:r>
            <a:endParaRPr lang="en-US" dirty="0">
              <a:solidFill>
                <a:schemeClr val="tx1"/>
              </a:solidFill>
            </a:endParaRPr>
          </a:p>
        </p:txBody>
      </p:sp>
      <p:sp>
        <p:nvSpPr>
          <p:cNvPr id="63" name="TextBox 62"/>
          <p:cNvSpPr txBox="1"/>
          <p:nvPr/>
        </p:nvSpPr>
        <p:spPr>
          <a:xfrm>
            <a:off x="6637468" y="4193326"/>
            <a:ext cx="833883" cy="1015663"/>
          </a:xfrm>
          <a:prstGeom prst="rect">
            <a:avLst/>
          </a:prstGeom>
          <a:noFill/>
        </p:spPr>
        <p:txBody>
          <a:bodyPr wrap="none" rtlCol="0">
            <a:spAutoFit/>
          </a:bodyPr>
          <a:lstStyle/>
          <a:p>
            <a:r>
              <a:rPr lang="en-US" sz="6000" dirty="0" smtClean="0">
                <a:sym typeface="Wingdings"/>
              </a:rPr>
              <a:t></a:t>
            </a:r>
            <a:endParaRPr lang="en-US" sz="6000" dirty="0"/>
          </a:p>
        </p:txBody>
      </p:sp>
      <p:sp>
        <p:nvSpPr>
          <p:cNvPr id="64" name="TextBox 63"/>
          <p:cNvSpPr txBox="1"/>
          <p:nvPr/>
        </p:nvSpPr>
        <p:spPr>
          <a:xfrm>
            <a:off x="7958238" y="236778"/>
            <a:ext cx="923138" cy="461665"/>
          </a:xfrm>
          <a:prstGeom prst="rect">
            <a:avLst/>
          </a:prstGeom>
          <a:noFill/>
        </p:spPr>
        <p:txBody>
          <a:bodyPr wrap="none" rtlCol="0">
            <a:spAutoFit/>
          </a:bodyPr>
          <a:lstStyle/>
          <a:p>
            <a:r>
              <a:rPr lang="en-US" sz="2400" b="1" dirty="0" smtClean="0">
                <a:solidFill>
                  <a:schemeClr val="accent6">
                    <a:lumMod val="50000"/>
                  </a:schemeClr>
                </a:solidFill>
              </a:rPr>
              <a:t>IDEAL</a:t>
            </a:r>
            <a:endParaRPr lang="en-US" b="1" dirty="0">
              <a:solidFill>
                <a:schemeClr val="accent6">
                  <a:lumMod val="50000"/>
                </a:schemeClr>
              </a:solidFill>
            </a:endParaRPr>
          </a:p>
        </p:txBody>
      </p:sp>
      <p:sp>
        <p:nvSpPr>
          <p:cNvPr id="65" name="TextBox 64"/>
          <p:cNvSpPr txBox="1"/>
          <p:nvPr/>
        </p:nvSpPr>
        <p:spPr>
          <a:xfrm>
            <a:off x="4464193" y="163648"/>
            <a:ext cx="2988798" cy="369332"/>
          </a:xfrm>
          <a:prstGeom prst="rect">
            <a:avLst/>
          </a:prstGeom>
          <a:noFill/>
        </p:spPr>
        <p:txBody>
          <a:bodyPr wrap="square" rtlCol="0">
            <a:spAutoFit/>
          </a:bodyPr>
          <a:lstStyle/>
          <a:p>
            <a:r>
              <a:rPr lang="en-US" b="1" dirty="0" smtClean="0">
                <a:solidFill>
                  <a:schemeClr val="accent6">
                    <a:lumMod val="50000"/>
                  </a:schemeClr>
                </a:solidFill>
              </a:rPr>
              <a:t>Goldilocks zone for evidence</a:t>
            </a:r>
            <a:endParaRPr lang="en-US" sz="1400" b="1" dirty="0">
              <a:solidFill>
                <a:schemeClr val="accent6">
                  <a:lumMod val="50000"/>
                </a:schemeClr>
              </a:solidFill>
            </a:endParaRPr>
          </a:p>
        </p:txBody>
      </p:sp>
      <p:sp>
        <p:nvSpPr>
          <p:cNvPr id="66" name="TextBox 65"/>
          <p:cNvSpPr txBox="1"/>
          <p:nvPr/>
        </p:nvSpPr>
        <p:spPr>
          <a:xfrm>
            <a:off x="4464193" y="535637"/>
            <a:ext cx="2988798" cy="369332"/>
          </a:xfrm>
          <a:prstGeom prst="rect">
            <a:avLst/>
          </a:prstGeom>
          <a:noFill/>
        </p:spPr>
        <p:txBody>
          <a:bodyPr wrap="square" rtlCol="0">
            <a:spAutoFit/>
          </a:bodyPr>
          <a:lstStyle/>
          <a:p>
            <a:r>
              <a:rPr lang="en-US" b="1" dirty="0" smtClean="0">
                <a:solidFill>
                  <a:srgbClr val="00B0F0"/>
                </a:solidFill>
              </a:rPr>
              <a:t>Goldilocks zone </a:t>
            </a:r>
            <a:r>
              <a:rPr lang="en-US" b="1" smtClean="0">
                <a:solidFill>
                  <a:srgbClr val="00B0F0"/>
                </a:solidFill>
              </a:rPr>
              <a:t>for policy</a:t>
            </a:r>
            <a:endParaRPr lang="en-US" sz="1400" b="1" dirty="0">
              <a:solidFill>
                <a:srgbClr val="00B0F0"/>
              </a:solidFill>
            </a:endParaRPr>
          </a:p>
        </p:txBody>
      </p:sp>
    </p:spTree>
    <p:extLst>
      <p:ext uri="{BB962C8B-B14F-4D97-AF65-F5344CB8AC3E}">
        <p14:creationId xmlns:p14="http://schemas.microsoft.com/office/powerpoint/2010/main" val="144223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p:tgtEl>
                                          <p:spTgt spid="63"/>
                                        </p:tgtEl>
                                        <p:attrNameLst>
                                          <p:attrName>ppt_y</p:attrName>
                                        </p:attrNameLst>
                                      </p:cBhvr>
                                      <p:tavLst>
                                        <p:tav tm="0">
                                          <p:val>
                                            <p:strVal val="#ppt_y+#ppt_h*1.125000"/>
                                          </p:val>
                                        </p:tav>
                                        <p:tav tm="100000">
                                          <p:val>
                                            <p:strVal val="#ppt_y"/>
                                          </p:val>
                                        </p:tav>
                                      </p:tavLst>
                                    </p:anim>
                                    <p:animEffect transition="in" filter="wipe(up)">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down)">
                                      <p:cBhvr>
                                        <p:cTn id="28" dur="500"/>
                                        <p:tgtEl>
                                          <p:spTgt spid="6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down)">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down)">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down)">
                                      <p:cBhvr>
                                        <p:cTn id="61" dur="500"/>
                                        <p:tgtEl>
                                          <p:spTgt spid="65"/>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heel(1)">
                                      <p:cBhvr>
                                        <p:cTn id="66" dur="20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down)">
                                      <p:cBhvr>
                                        <p:cTn id="71" dur="500"/>
                                        <p:tgtEl>
                                          <p:spTgt spid="66"/>
                                        </p:tgtEl>
                                      </p:cBhvr>
                                    </p:animEffect>
                                  </p:childTnLst>
                                </p:cTn>
                              </p:par>
                              <p:par>
                                <p:cTn id="72" presetID="2" presetClass="entr" presetSubtype="4" fill="hold"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wipe(down)">
                                      <p:cBhvr>
                                        <p:cTn id="80" dur="500"/>
                                        <p:tgtEl>
                                          <p:spTgt spid="59"/>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dissolve">
                                      <p:cBhvr>
                                        <p:cTn id="83" dur="500"/>
                                        <p:tgtEl>
                                          <p:spTgt spid="61"/>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heel(1)">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wipe(down)">
                                      <p:cBhvr>
                                        <p:cTn id="9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8" grpId="0" animBg="1"/>
      <p:bldP spid="39" grpId="0" animBg="1"/>
      <p:bldP spid="40" grpId="0" animBg="1"/>
      <p:bldP spid="41" grpId="0" animBg="1"/>
      <p:bldP spid="42" grpId="0" animBg="1"/>
      <p:bldP spid="49" grpId="0" animBg="1"/>
      <p:bldP spid="56" grpId="0" animBg="1"/>
      <p:bldP spid="61" grpId="0"/>
      <p:bldP spid="62" grpId="0" animBg="1"/>
      <p:bldP spid="63" grpId="0"/>
      <p:bldP spid="64" grpId="0"/>
      <p:bldP spid="65" grpId="0"/>
      <p:bldP spid="6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5682592" y="1854105"/>
            <a:ext cx="2107409" cy="1993175"/>
            <a:chOff x="6525610" y="-483864"/>
            <a:chExt cx="3116658" cy="3116658"/>
          </a:xfrm>
        </p:grpSpPr>
        <p:pic>
          <p:nvPicPr>
            <p:cNvPr id="54" name="Picture 53"/>
            <p:cNvPicPr>
              <a:picLocks noChangeAspect="1"/>
            </p:cNvPicPr>
            <p:nvPr/>
          </p:nvPicPr>
          <p:blipFill>
            <a:blip r:embed="rId2"/>
            <a:stretch>
              <a:fillRect/>
            </a:stretch>
          </p:blipFill>
          <p:spPr>
            <a:xfrm>
              <a:off x="6525610" y="-483864"/>
              <a:ext cx="3116658" cy="3116658"/>
            </a:xfrm>
            <a:prstGeom prst="rect">
              <a:avLst/>
            </a:prstGeom>
          </p:spPr>
        </p:pic>
        <p:sp>
          <p:nvSpPr>
            <p:cNvPr id="57" name="TextBox 56"/>
            <p:cNvSpPr txBox="1"/>
            <p:nvPr/>
          </p:nvSpPr>
          <p:spPr>
            <a:xfrm>
              <a:off x="6957280" y="1728623"/>
              <a:ext cx="184731" cy="369332"/>
            </a:xfrm>
            <a:prstGeom prst="rect">
              <a:avLst/>
            </a:prstGeom>
            <a:noFill/>
          </p:spPr>
          <p:txBody>
            <a:bodyPr wrap="none" rtlCol="0">
              <a:spAutoFit/>
            </a:bodyPr>
            <a:lstStyle/>
            <a:p>
              <a:endParaRPr lang="en-US" dirty="0">
                <a:solidFill>
                  <a:schemeClr val="accent1">
                    <a:lumMod val="50000"/>
                  </a:schemeClr>
                </a:solidFill>
              </a:endParaRPr>
            </a:p>
          </p:txBody>
        </p:sp>
      </p:grpSp>
      <p:cxnSp>
        <p:nvCxnSpPr>
          <p:cNvPr id="8" name="Straight Arrow Connector 7"/>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533107" y="467611"/>
            <a:ext cx="7886700" cy="600074"/>
          </a:xfrm>
        </p:spPr>
        <p:txBody>
          <a:bodyPr>
            <a:normAutofit fontScale="90000"/>
          </a:bodyPr>
          <a:lstStyle/>
          <a:p>
            <a:r>
              <a:rPr lang="en-US" sz="3600" b="1" dirty="0" smtClean="0">
                <a:solidFill>
                  <a:srgbClr val="00B0F0"/>
                </a:solidFill>
              </a:rPr>
              <a:t>The Goldilocks Zone </a:t>
            </a:r>
            <a:r>
              <a:rPr lang="en-US" sz="3600" dirty="0" smtClean="0"/>
              <a:t/>
            </a:r>
            <a:br>
              <a:rPr lang="en-US" sz="3600" dirty="0" smtClean="0"/>
            </a:br>
            <a:r>
              <a:rPr lang="en-US" sz="2000" dirty="0" smtClean="0"/>
              <a:t>A framework for thinking about evidence</a:t>
            </a:r>
            <a:endParaRPr lang="en-US" sz="2000" dirty="0"/>
          </a:p>
        </p:txBody>
      </p:sp>
      <p:cxnSp>
        <p:nvCxnSpPr>
          <p:cNvPr id="14" name="Straight Arrow Connector 13"/>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842040" y="6332566"/>
            <a:ext cx="674031" cy="369332"/>
          </a:xfrm>
          <a:prstGeom prst="rect">
            <a:avLst/>
          </a:prstGeom>
          <a:noFill/>
        </p:spPr>
        <p:txBody>
          <a:bodyPr wrap="none" rtlCol="0">
            <a:spAutoFit/>
          </a:bodyPr>
          <a:lstStyle/>
          <a:p>
            <a:r>
              <a:rPr lang="en-US" b="1" dirty="0" smtClean="0">
                <a:solidFill>
                  <a:srgbClr val="FF0000"/>
                </a:solidFill>
              </a:rPr>
              <a:t>Scale</a:t>
            </a:r>
            <a:endParaRPr lang="en-US" b="1" dirty="0">
              <a:solidFill>
                <a:srgbClr val="FF0000"/>
              </a:solidFill>
            </a:endParaRPr>
          </a:p>
        </p:txBody>
      </p:sp>
      <p:sp>
        <p:nvSpPr>
          <p:cNvPr id="20" name="TextBox 19"/>
          <p:cNvSpPr txBox="1"/>
          <p:nvPr/>
        </p:nvSpPr>
        <p:spPr>
          <a:xfrm>
            <a:off x="0" y="3497558"/>
            <a:ext cx="1359988" cy="646331"/>
          </a:xfrm>
          <a:prstGeom prst="rect">
            <a:avLst/>
          </a:prstGeom>
          <a:noFill/>
        </p:spPr>
        <p:txBody>
          <a:bodyPr wrap="square" rtlCol="0">
            <a:spAutoFit/>
          </a:bodyPr>
          <a:lstStyle/>
          <a:p>
            <a:pPr algn="ctr"/>
            <a:r>
              <a:rPr lang="en-US" b="1" dirty="0" smtClean="0">
                <a:solidFill>
                  <a:srgbClr val="FF0000"/>
                </a:solidFill>
              </a:rPr>
              <a:t>Rigor of the Evidence</a:t>
            </a:r>
            <a:endParaRPr lang="en-US" b="1" dirty="0">
              <a:solidFill>
                <a:srgbClr val="FF0000"/>
              </a:solidFill>
            </a:endParaRPr>
          </a:p>
        </p:txBody>
      </p:sp>
      <p:sp>
        <p:nvSpPr>
          <p:cNvPr id="21" name="TextBox 20"/>
          <p:cNvSpPr txBox="1"/>
          <p:nvPr/>
        </p:nvSpPr>
        <p:spPr>
          <a:xfrm>
            <a:off x="3219925" y="5675709"/>
            <a:ext cx="298480" cy="276999"/>
          </a:xfrm>
          <a:prstGeom prst="rect">
            <a:avLst/>
          </a:prstGeom>
          <a:noFill/>
        </p:spPr>
        <p:txBody>
          <a:bodyPr wrap="none" rtlCol="0">
            <a:spAutoFit/>
          </a:bodyPr>
          <a:lstStyle/>
          <a:p>
            <a:r>
              <a:rPr lang="en-US" sz="1200" dirty="0" smtClean="0"/>
              <a:t>5 </a:t>
            </a:r>
            <a:endParaRPr lang="en-US" sz="1200" dirty="0"/>
          </a:p>
        </p:txBody>
      </p:sp>
      <p:sp>
        <p:nvSpPr>
          <p:cNvPr id="22" name="TextBox 21"/>
          <p:cNvSpPr txBox="1"/>
          <p:nvPr/>
        </p:nvSpPr>
        <p:spPr>
          <a:xfrm>
            <a:off x="3638593" y="5675710"/>
            <a:ext cx="377026" cy="276999"/>
          </a:xfrm>
          <a:prstGeom prst="rect">
            <a:avLst/>
          </a:prstGeom>
          <a:noFill/>
        </p:spPr>
        <p:txBody>
          <a:bodyPr wrap="none" rtlCol="0">
            <a:spAutoFit/>
          </a:bodyPr>
          <a:lstStyle/>
          <a:p>
            <a:r>
              <a:rPr lang="en-US" sz="1200" dirty="0" smtClean="0"/>
              <a:t>10 </a:t>
            </a:r>
            <a:endParaRPr lang="en-US" sz="1200" dirty="0"/>
          </a:p>
        </p:txBody>
      </p:sp>
      <p:sp>
        <p:nvSpPr>
          <p:cNvPr id="23" name="TextBox 22"/>
          <p:cNvSpPr txBox="1"/>
          <p:nvPr/>
        </p:nvSpPr>
        <p:spPr>
          <a:xfrm>
            <a:off x="4044239" y="5675709"/>
            <a:ext cx="341760" cy="276999"/>
          </a:xfrm>
          <a:prstGeom prst="rect">
            <a:avLst/>
          </a:prstGeom>
          <a:noFill/>
        </p:spPr>
        <p:txBody>
          <a:bodyPr wrap="none" rtlCol="0">
            <a:spAutoFit/>
          </a:bodyPr>
          <a:lstStyle/>
          <a:p>
            <a:r>
              <a:rPr lang="en-US" sz="1200" dirty="0" smtClean="0"/>
              <a:t>25</a:t>
            </a:r>
            <a:endParaRPr lang="en-US" sz="1200" dirty="0"/>
          </a:p>
        </p:txBody>
      </p:sp>
      <p:sp>
        <p:nvSpPr>
          <p:cNvPr id="24" name="TextBox 23"/>
          <p:cNvSpPr txBox="1"/>
          <p:nvPr/>
        </p:nvSpPr>
        <p:spPr>
          <a:xfrm>
            <a:off x="4488319" y="5672167"/>
            <a:ext cx="341760" cy="276999"/>
          </a:xfrm>
          <a:prstGeom prst="rect">
            <a:avLst/>
          </a:prstGeom>
          <a:noFill/>
        </p:spPr>
        <p:txBody>
          <a:bodyPr wrap="none" rtlCol="0">
            <a:spAutoFit/>
          </a:bodyPr>
          <a:lstStyle/>
          <a:p>
            <a:r>
              <a:rPr lang="en-US" sz="1200" dirty="0" smtClean="0"/>
              <a:t>75</a:t>
            </a:r>
            <a:endParaRPr lang="en-US" sz="1200" dirty="0"/>
          </a:p>
        </p:txBody>
      </p:sp>
      <p:sp>
        <p:nvSpPr>
          <p:cNvPr id="25" name="TextBox 24"/>
          <p:cNvSpPr txBox="1"/>
          <p:nvPr/>
        </p:nvSpPr>
        <p:spPr>
          <a:xfrm>
            <a:off x="4842040" y="5672167"/>
            <a:ext cx="420308" cy="276999"/>
          </a:xfrm>
          <a:prstGeom prst="rect">
            <a:avLst/>
          </a:prstGeom>
          <a:noFill/>
        </p:spPr>
        <p:txBody>
          <a:bodyPr wrap="none" rtlCol="0">
            <a:spAutoFit/>
          </a:bodyPr>
          <a:lstStyle/>
          <a:p>
            <a:r>
              <a:rPr lang="en-US" sz="1200" dirty="0" smtClean="0"/>
              <a:t>250</a:t>
            </a:r>
            <a:endParaRPr lang="en-US" sz="1200" dirty="0"/>
          </a:p>
        </p:txBody>
      </p:sp>
      <p:sp>
        <p:nvSpPr>
          <p:cNvPr id="26" name="TextBox 25"/>
          <p:cNvSpPr txBox="1"/>
          <p:nvPr/>
        </p:nvSpPr>
        <p:spPr>
          <a:xfrm>
            <a:off x="5274309" y="5672166"/>
            <a:ext cx="498855" cy="276999"/>
          </a:xfrm>
          <a:prstGeom prst="rect">
            <a:avLst/>
          </a:prstGeom>
          <a:noFill/>
        </p:spPr>
        <p:txBody>
          <a:bodyPr wrap="none" rtlCol="0">
            <a:spAutoFit/>
          </a:bodyPr>
          <a:lstStyle/>
          <a:p>
            <a:r>
              <a:rPr lang="en-US" sz="1200" dirty="0" smtClean="0"/>
              <a:t>1500</a:t>
            </a:r>
            <a:endParaRPr lang="en-US" sz="1200" dirty="0"/>
          </a:p>
        </p:txBody>
      </p:sp>
      <p:sp>
        <p:nvSpPr>
          <p:cNvPr id="27" name="TextBox 26"/>
          <p:cNvSpPr txBox="1"/>
          <p:nvPr/>
        </p:nvSpPr>
        <p:spPr>
          <a:xfrm>
            <a:off x="5789429" y="5672166"/>
            <a:ext cx="575799" cy="276999"/>
          </a:xfrm>
          <a:prstGeom prst="rect">
            <a:avLst/>
          </a:prstGeom>
          <a:noFill/>
        </p:spPr>
        <p:txBody>
          <a:bodyPr wrap="none" rtlCol="0">
            <a:spAutoFit/>
          </a:bodyPr>
          <a:lstStyle/>
          <a:p>
            <a:r>
              <a:rPr lang="en-US" sz="1200" dirty="0" smtClean="0"/>
              <a:t>5000+</a:t>
            </a:r>
            <a:endParaRPr lang="en-US" sz="1200" dirty="0"/>
          </a:p>
        </p:txBody>
      </p:sp>
      <p:sp>
        <p:nvSpPr>
          <p:cNvPr id="28" name="TextBox 27"/>
          <p:cNvSpPr txBox="1"/>
          <p:nvPr/>
        </p:nvSpPr>
        <p:spPr>
          <a:xfrm>
            <a:off x="1741774" y="4858796"/>
            <a:ext cx="740650" cy="461665"/>
          </a:xfrm>
          <a:prstGeom prst="rect">
            <a:avLst/>
          </a:prstGeom>
          <a:noFill/>
        </p:spPr>
        <p:txBody>
          <a:bodyPr wrap="square" rtlCol="0">
            <a:spAutoFit/>
          </a:bodyPr>
          <a:lstStyle/>
          <a:p>
            <a:r>
              <a:rPr lang="en-US" sz="1200" dirty="0" smtClean="0"/>
              <a:t>Proof </a:t>
            </a:r>
            <a:r>
              <a:rPr lang="en-US" sz="1200" smtClean="0"/>
              <a:t>of concept</a:t>
            </a:r>
            <a:endParaRPr lang="en-US" sz="1200" dirty="0"/>
          </a:p>
        </p:txBody>
      </p:sp>
      <p:sp>
        <p:nvSpPr>
          <p:cNvPr id="29" name="TextBox 28"/>
          <p:cNvSpPr txBox="1"/>
          <p:nvPr/>
        </p:nvSpPr>
        <p:spPr>
          <a:xfrm>
            <a:off x="1676966" y="2674219"/>
            <a:ext cx="850105" cy="276999"/>
          </a:xfrm>
          <a:prstGeom prst="rect">
            <a:avLst/>
          </a:prstGeom>
          <a:noFill/>
        </p:spPr>
        <p:txBody>
          <a:bodyPr wrap="none" rtlCol="0">
            <a:spAutoFit/>
          </a:bodyPr>
          <a:lstStyle/>
          <a:p>
            <a:r>
              <a:rPr lang="en-US" sz="1200" dirty="0" smtClean="0"/>
              <a:t>Conclusive</a:t>
            </a:r>
            <a:endParaRPr lang="en-US" sz="1200" dirty="0"/>
          </a:p>
        </p:txBody>
      </p:sp>
      <p:sp>
        <p:nvSpPr>
          <p:cNvPr id="30" name="TextBox 29"/>
          <p:cNvSpPr txBox="1"/>
          <p:nvPr/>
        </p:nvSpPr>
        <p:spPr>
          <a:xfrm>
            <a:off x="1697004" y="3371033"/>
            <a:ext cx="590226" cy="276999"/>
          </a:xfrm>
          <a:prstGeom prst="rect">
            <a:avLst/>
          </a:prstGeom>
          <a:noFill/>
        </p:spPr>
        <p:txBody>
          <a:bodyPr wrap="none" rtlCol="0">
            <a:spAutoFit/>
          </a:bodyPr>
          <a:lstStyle/>
          <a:p>
            <a:r>
              <a:rPr lang="en-US" sz="1200" dirty="0" smtClean="0"/>
              <a:t>Causal</a:t>
            </a:r>
            <a:endParaRPr lang="en-US" sz="1200" dirty="0"/>
          </a:p>
        </p:txBody>
      </p:sp>
      <p:sp>
        <p:nvSpPr>
          <p:cNvPr id="31" name="TextBox 30"/>
          <p:cNvSpPr txBox="1"/>
          <p:nvPr/>
        </p:nvSpPr>
        <p:spPr>
          <a:xfrm>
            <a:off x="1665425" y="3814304"/>
            <a:ext cx="873188" cy="276999"/>
          </a:xfrm>
          <a:prstGeom prst="rect">
            <a:avLst/>
          </a:prstGeom>
          <a:noFill/>
        </p:spPr>
        <p:txBody>
          <a:bodyPr wrap="none" rtlCol="0">
            <a:spAutoFit/>
          </a:bodyPr>
          <a:lstStyle/>
          <a:p>
            <a:r>
              <a:rPr lang="en-US" sz="1200" dirty="0" smtClean="0"/>
              <a:t>Confirming</a:t>
            </a:r>
            <a:endParaRPr lang="en-US" sz="1200" dirty="0"/>
          </a:p>
        </p:txBody>
      </p:sp>
      <p:sp>
        <p:nvSpPr>
          <p:cNvPr id="32" name="TextBox 31"/>
          <p:cNvSpPr txBox="1"/>
          <p:nvPr/>
        </p:nvSpPr>
        <p:spPr>
          <a:xfrm>
            <a:off x="1700622" y="4307481"/>
            <a:ext cx="847027" cy="276999"/>
          </a:xfrm>
          <a:prstGeom prst="rect">
            <a:avLst/>
          </a:prstGeom>
          <a:noFill/>
        </p:spPr>
        <p:txBody>
          <a:bodyPr wrap="none" rtlCol="0">
            <a:spAutoFit/>
          </a:bodyPr>
          <a:lstStyle/>
          <a:p>
            <a:r>
              <a:rPr lang="en-US" sz="1200" dirty="0" smtClean="0"/>
              <a:t>Suggestive</a:t>
            </a:r>
            <a:endParaRPr lang="en-US" sz="1200" dirty="0"/>
          </a:p>
        </p:txBody>
      </p:sp>
      <p:sp>
        <p:nvSpPr>
          <p:cNvPr id="34" name="TextBox 33"/>
          <p:cNvSpPr txBox="1"/>
          <p:nvPr/>
        </p:nvSpPr>
        <p:spPr>
          <a:xfrm>
            <a:off x="1707165" y="1942666"/>
            <a:ext cx="848309" cy="276999"/>
          </a:xfrm>
          <a:prstGeom prst="rect">
            <a:avLst/>
          </a:prstGeom>
          <a:noFill/>
        </p:spPr>
        <p:txBody>
          <a:bodyPr wrap="none" rtlCol="0">
            <a:spAutoFit/>
          </a:bodyPr>
          <a:lstStyle/>
          <a:p>
            <a:r>
              <a:rPr lang="en-US" sz="1200" smtClean="0"/>
              <a:t>Consensus</a:t>
            </a:r>
            <a:endParaRPr lang="en-US" sz="1200" dirty="0"/>
          </a:p>
        </p:txBody>
      </p:sp>
      <p:sp>
        <p:nvSpPr>
          <p:cNvPr id="35" name="TextBox 34"/>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37" name="TextBox 36"/>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sp>
        <p:nvSpPr>
          <p:cNvPr id="49" name="Right Triangle 48"/>
          <p:cNvSpPr/>
          <p:nvPr/>
        </p:nvSpPr>
        <p:spPr>
          <a:xfrm flipV="1">
            <a:off x="2761377" y="2003379"/>
            <a:ext cx="2244536" cy="1374881"/>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a:off x="2720168" y="5622510"/>
            <a:ext cx="599602" cy="123549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398292" y="6149157"/>
            <a:ext cx="2376512" cy="369332"/>
          </a:xfrm>
          <a:prstGeom prst="rect">
            <a:avLst/>
          </a:prstGeom>
          <a:noFill/>
        </p:spPr>
        <p:txBody>
          <a:bodyPr wrap="square" rtlCol="0">
            <a:spAutoFit/>
          </a:bodyPr>
          <a:lstStyle/>
          <a:p>
            <a:r>
              <a:rPr lang="en-US" b="1" smtClean="0">
                <a:solidFill>
                  <a:srgbClr val="FF0000"/>
                </a:solidFill>
              </a:rPr>
              <a:t>Independence</a:t>
            </a:r>
            <a:endParaRPr lang="en-US" b="1" dirty="0">
              <a:solidFill>
                <a:srgbClr val="FF0000"/>
              </a:solidFill>
            </a:endParaRPr>
          </a:p>
        </p:txBody>
      </p:sp>
      <p:sp>
        <p:nvSpPr>
          <p:cNvPr id="62" name="Up Arrow 61"/>
          <p:cNvSpPr/>
          <p:nvPr/>
        </p:nvSpPr>
        <p:spPr>
          <a:xfrm>
            <a:off x="1065667" y="1942666"/>
            <a:ext cx="868101" cy="3657622"/>
          </a:xfrm>
          <a:prstGeom prst="up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rPr>
              <a:t>Measurement rigor</a:t>
            </a:r>
            <a:endParaRPr lang="en-US" dirty="0">
              <a:solidFill>
                <a:schemeClr val="tx1"/>
              </a:solidFill>
            </a:endParaRPr>
          </a:p>
        </p:txBody>
      </p:sp>
      <p:sp>
        <p:nvSpPr>
          <p:cNvPr id="63" name="TextBox 62"/>
          <p:cNvSpPr txBox="1"/>
          <p:nvPr/>
        </p:nvSpPr>
        <p:spPr>
          <a:xfrm>
            <a:off x="6529888" y="4517626"/>
            <a:ext cx="833883" cy="1015663"/>
          </a:xfrm>
          <a:prstGeom prst="rect">
            <a:avLst/>
          </a:prstGeom>
          <a:noFill/>
        </p:spPr>
        <p:txBody>
          <a:bodyPr wrap="none" rtlCol="0">
            <a:spAutoFit/>
          </a:bodyPr>
          <a:lstStyle/>
          <a:p>
            <a:r>
              <a:rPr lang="en-US" sz="6000" dirty="0" smtClean="0">
                <a:sym typeface="Wingdings"/>
              </a:rPr>
              <a:t></a:t>
            </a:r>
            <a:endParaRPr lang="en-US" sz="6000" dirty="0"/>
          </a:p>
        </p:txBody>
      </p:sp>
      <p:cxnSp>
        <p:nvCxnSpPr>
          <p:cNvPr id="45" name="Straight Connector 44"/>
          <p:cNvCxnSpPr/>
          <p:nvPr/>
        </p:nvCxnSpPr>
        <p:spPr>
          <a:xfrm>
            <a:off x="5005913" y="2056579"/>
            <a:ext cx="30675" cy="352828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2775274" y="3972817"/>
            <a:ext cx="4535919" cy="1391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571334" y="4370124"/>
            <a:ext cx="511679" cy="769441"/>
          </a:xfrm>
          <a:prstGeom prst="rect">
            <a:avLst/>
          </a:prstGeom>
          <a:noFill/>
        </p:spPr>
        <p:txBody>
          <a:bodyPr wrap="none" rtlCol="0">
            <a:spAutoFit/>
          </a:bodyPr>
          <a:lstStyle/>
          <a:p>
            <a:r>
              <a:rPr lang="en-US" sz="4400" dirty="0" smtClean="0">
                <a:solidFill>
                  <a:schemeClr val="bg1">
                    <a:lumMod val="50000"/>
                  </a:schemeClr>
                </a:solidFill>
              </a:rPr>
              <a:t>A</a:t>
            </a:r>
            <a:endParaRPr lang="en-US" sz="4400" dirty="0">
              <a:solidFill>
                <a:schemeClr val="bg1">
                  <a:lumMod val="50000"/>
                </a:schemeClr>
              </a:solidFill>
            </a:endParaRPr>
          </a:p>
        </p:txBody>
      </p:sp>
      <p:sp>
        <p:nvSpPr>
          <p:cNvPr id="53" name="TextBox 52"/>
          <p:cNvSpPr txBox="1"/>
          <p:nvPr/>
        </p:nvSpPr>
        <p:spPr>
          <a:xfrm>
            <a:off x="3635725" y="2728117"/>
            <a:ext cx="490840" cy="769441"/>
          </a:xfrm>
          <a:prstGeom prst="rect">
            <a:avLst/>
          </a:prstGeom>
          <a:noFill/>
        </p:spPr>
        <p:txBody>
          <a:bodyPr wrap="none" rtlCol="0">
            <a:spAutoFit/>
          </a:bodyPr>
          <a:lstStyle/>
          <a:p>
            <a:r>
              <a:rPr lang="en-US" sz="4400" dirty="0">
                <a:solidFill>
                  <a:schemeClr val="bg1">
                    <a:lumMod val="50000"/>
                  </a:schemeClr>
                </a:solidFill>
              </a:rPr>
              <a:t>B</a:t>
            </a:r>
          </a:p>
        </p:txBody>
      </p:sp>
      <p:sp>
        <p:nvSpPr>
          <p:cNvPr id="60" name="TextBox 59"/>
          <p:cNvSpPr txBox="1"/>
          <p:nvPr/>
        </p:nvSpPr>
        <p:spPr>
          <a:xfrm>
            <a:off x="5853549" y="2655855"/>
            <a:ext cx="486030" cy="769441"/>
          </a:xfrm>
          <a:prstGeom prst="rect">
            <a:avLst/>
          </a:prstGeom>
          <a:noFill/>
        </p:spPr>
        <p:txBody>
          <a:bodyPr wrap="none" rtlCol="0">
            <a:spAutoFit/>
          </a:bodyPr>
          <a:lstStyle/>
          <a:p>
            <a:r>
              <a:rPr lang="en-US" sz="4400" dirty="0">
                <a:solidFill>
                  <a:schemeClr val="bg1">
                    <a:lumMod val="50000"/>
                  </a:schemeClr>
                </a:solidFill>
              </a:rPr>
              <a:t>C</a:t>
            </a:r>
          </a:p>
        </p:txBody>
      </p:sp>
      <p:sp>
        <p:nvSpPr>
          <p:cNvPr id="64" name="TextBox 63"/>
          <p:cNvSpPr txBox="1"/>
          <p:nvPr/>
        </p:nvSpPr>
        <p:spPr>
          <a:xfrm>
            <a:off x="5809466" y="4320187"/>
            <a:ext cx="532518" cy="769441"/>
          </a:xfrm>
          <a:prstGeom prst="rect">
            <a:avLst/>
          </a:prstGeom>
          <a:noFill/>
        </p:spPr>
        <p:txBody>
          <a:bodyPr wrap="none" rtlCol="0">
            <a:spAutoFit/>
          </a:bodyPr>
          <a:lstStyle/>
          <a:p>
            <a:r>
              <a:rPr lang="en-US" sz="4400" dirty="0">
                <a:solidFill>
                  <a:schemeClr val="bg1">
                    <a:lumMod val="50000"/>
                  </a:schemeClr>
                </a:solidFill>
              </a:rPr>
              <a:t>D</a:t>
            </a:r>
          </a:p>
        </p:txBody>
      </p:sp>
      <p:sp>
        <p:nvSpPr>
          <p:cNvPr id="6" name="TextBox 5"/>
          <p:cNvSpPr txBox="1"/>
          <p:nvPr/>
        </p:nvSpPr>
        <p:spPr>
          <a:xfrm>
            <a:off x="5021250" y="176716"/>
            <a:ext cx="3933128" cy="1754326"/>
          </a:xfrm>
          <a:prstGeom prst="rect">
            <a:avLst/>
          </a:prstGeom>
          <a:solidFill>
            <a:schemeClr val="bg1">
              <a:lumMod val="95000"/>
            </a:schemeClr>
          </a:solidFill>
        </p:spPr>
        <p:txBody>
          <a:bodyPr wrap="none" rtlCol="0">
            <a:spAutoFit/>
          </a:bodyPr>
          <a:lstStyle/>
          <a:p>
            <a:r>
              <a:rPr lang="en-US" b="1" dirty="0" smtClean="0"/>
              <a:t>Where are we on interventions about</a:t>
            </a:r>
            <a:r>
              <a:rPr lang="mr-IN" b="1" dirty="0" smtClean="0"/>
              <a:t>…</a:t>
            </a:r>
            <a:endParaRPr lang="en-US" b="1" dirty="0" smtClean="0"/>
          </a:p>
          <a:p>
            <a:pPr marL="342900" indent="-342900">
              <a:buFont typeface="+mj-lt"/>
              <a:buAutoNum type="arabicPeriod"/>
            </a:pPr>
            <a:r>
              <a:rPr lang="en-US" dirty="0" smtClean="0"/>
              <a:t>Early grade reading?</a:t>
            </a:r>
          </a:p>
          <a:p>
            <a:pPr marL="342900" indent="-342900">
              <a:buFont typeface="+mj-lt"/>
              <a:buAutoNum type="arabicPeriod"/>
            </a:pPr>
            <a:r>
              <a:rPr lang="en-US" dirty="0" smtClean="0"/>
              <a:t>ECD?</a:t>
            </a:r>
          </a:p>
          <a:p>
            <a:pPr marL="342900" indent="-342900">
              <a:buFont typeface="+mj-lt"/>
              <a:buAutoNum type="arabicPeriod"/>
            </a:pPr>
            <a:r>
              <a:rPr lang="en-US" dirty="0" smtClean="0"/>
              <a:t>Teacher development?</a:t>
            </a:r>
          </a:p>
          <a:p>
            <a:pPr marL="342900" indent="-342900">
              <a:buFont typeface="+mj-lt"/>
              <a:buAutoNum type="arabicPeriod"/>
            </a:pPr>
            <a:r>
              <a:rPr lang="en-US" dirty="0" smtClean="0"/>
              <a:t>Teaching at the right level?</a:t>
            </a:r>
          </a:p>
          <a:p>
            <a:pPr marL="285750" indent="-285750">
              <a:buFont typeface="Arial" charset="0"/>
              <a:buChar char="•"/>
            </a:pPr>
            <a:endParaRPr lang="en-US" dirty="0"/>
          </a:p>
        </p:txBody>
      </p:sp>
      <p:sp>
        <p:nvSpPr>
          <p:cNvPr id="7" name="TextBox 6"/>
          <p:cNvSpPr txBox="1"/>
          <p:nvPr/>
        </p:nvSpPr>
        <p:spPr>
          <a:xfrm>
            <a:off x="8051117" y="1588671"/>
            <a:ext cx="903261" cy="369332"/>
          </a:xfrm>
          <a:prstGeom prst="rect">
            <a:avLst/>
          </a:prstGeom>
          <a:noFill/>
        </p:spPr>
        <p:txBody>
          <a:bodyPr wrap="none" rtlCol="0">
            <a:spAutoFit/>
          </a:bodyPr>
          <a:lstStyle/>
          <a:p>
            <a:r>
              <a:rPr lang="en-US" b="1" dirty="0" smtClean="0">
                <a:solidFill>
                  <a:srgbClr val="FF0000"/>
                </a:solidFill>
              </a:rPr>
              <a:t>Sloppy!</a:t>
            </a:r>
            <a:endParaRPr lang="en-US" b="1" dirty="0">
              <a:solidFill>
                <a:srgbClr val="FF0000"/>
              </a:solidFill>
            </a:endParaRPr>
          </a:p>
        </p:txBody>
      </p:sp>
    </p:spTree>
    <p:extLst>
      <p:ext uri="{BB962C8B-B14F-4D97-AF65-F5344CB8AC3E}">
        <p14:creationId xmlns:p14="http://schemas.microsoft.com/office/powerpoint/2010/main" val="104242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288175"/>
            <a:ext cx="8247828" cy="6191341"/>
          </a:xfrm>
        </p:spPr>
      </p:pic>
      <p:sp>
        <p:nvSpPr>
          <p:cNvPr id="4" name="Slide Number Placeholder 3"/>
          <p:cNvSpPr>
            <a:spLocks noGrp="1"/>
          </p:cNvSpPr>
          <p:nvPr>
            <p:ph type="sldNum" sz="quarter" idx="12"/>
          </p:nvPr>
        </p:nvSpPr>
        <p:spPr/>
        <p:txBody>
          <a:bodyPr/>
          <a:lstStyle/>
          <a:p>
            <a:fld id="{32BC720B-8024-ED4E-9E10-37C20D8D564E}" type="slidenum">
              <a:rPr lang="en-US" smtClean="0"/>
              <a:t>55</a:t>
            </a:fld>
            <a:endParaRPr lang="en-US"/>
          </a:p>
        </p:txBody>
      </p:sp>
      <p:sp>
        <p:nvSpPr>
          <p:cNvPr id="3" name="TextBox 2"/>
          <p:cNvSpPr txBox="1"/>
          <p:nvPr/>
        </p:nvSpPr>
        <p:spPr>
          <a:xfrm>
            <a:off x="2768600" y="6446608"/>
            <a:ext cx="2492029" cy="307777"/>
          </a:xfrm>
          <a:prstGeom prst="rect">
            <a:avLst/>
          </a:prstGeom>
          <a:noFill/>
        </p:spPr>
        <p:txBody>
          <a:bodyPr wrap="none" rtlCol="0">
            <a:spAutoFit/>
          </a:bodyPr>
          <a:lstStyle/>
          <a:p>
            <a:r>
              <a:rPr lang="en-US" sz="1400" smtClean="0"/>
              <a:t>Slide credits: Martin Abel (JPAL)</a:t>
            </a:r>
            <a:endParaRPr lang="en-US" sz="1400"/>
          </a:p>
        </p:txBody>
      </p:sp>
    </p:spTree>
    <p:extLst>
      <p:ext uri="{BB962C8B-B14F-4D97-AF65-F5344CB8AC3E}">
        <p14:creationId xmlns:p14="http://schemas.microsoft.com/office/powerpoint/2010/main" val="1948758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327682"/>
            <a:ext cx="8247828" cy="6112326"/>
          </a:xfrm>
        </p:spPr>
      </p:pic>
      <p:sp>
        <p:nvSpPr>
          <p:cNvPr id="4" name="Slide Number Placeholder 3"/>
          <p:cNvSpPr>
            <a:spLocks noGrp="1"/>
          </p:cNvSpPr>
          <p:nvPr>
            <p:ph type="sldNum" sz="quarter" idx="12"/>
          </p:nvPr>
        </p:nvSpPr>
        <p:spPr/>
        <p:txBody>
          <a:bodyPr/>
          <a:lstStyle/>
          <a:p>
            <a:fld id="{32BC720B-8024-ED4E-9E10-37C20D8D564E}" type="slidenum">
              <a:rPr lang="en-US" smtClean="0"/>
              <a:t>56</a:t>
            </a:fld>
            <a:endParaRPr lang="en-US"/>
          </a:p>
        </p:txBody>
      </p:sp>
      <p:sp>
        <p:nvSpPr>
          <p:cNvPr id="6" name="TextBox 5"/>
          <p:cNvSpPr txBox="1"/>
          <p:nvPr/>
        </p:nvSpPr>
        <p:spPr>
          <a:xfrm>
            <a:off x="2768600" y="6446608"/>
            <a:ext cx="2492029" cy="307777"/>
          </a:xfrm>
          <a:prstGeom prst="rect">
            <a:avLst/>
          </a:prstGeom>
          <a:noFill/>
        </p:spPr>
        <p:txBody>
          <a:bodyPr wrap="none" rtlCol="0">
            <a:spAutoFit/>
          </a:bodyPr>
          <a:lstStyle/>
          <a:p>
            <a:r>
              <a:rPr lang="en-US" sz="1400" smtClean="0"/>
              <a:t>Slide credits: Martin Abel (JPAL)</a:t>
            </a:r>
            <a:endParaRPr lang="en-US" sz="1400"/>
          </a:p>
        </p:txBody>
      </p:sp>
    </p:spTree>
    <p:extLst>
      <p:ext uri="{BB962C8B-B14F-4D97-AF65-F5344CB8AC3E}">
        <p14:creationId xmlns:p14="http://schemas.microsoft.com/office/powerpoint/2010/main" val="3650761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299114"/>
            <a:ext cx="8247828" cy="6169462"/>
          </a:xfrm>
        </p:spPr>
      </p:pic>
      <p:sp>
        <p:nvSpPr>
          <p:cNvPr id="4" name="Slide Number Placeholder 3"/>
          <p:cNvSpPr>
            <a:spLocks noGrp="1"/>
          </p:cNvSpPr>
          <p:nvPr>
            <p:ph type="sldNum" sz="quarter" idx="12"/>
          </p:nvPr>
        </p:nvSpPr>
        <p:spPr/>
        <p:txBody>
          <a:bodyPr/>
          <a:lstStyle/>
          <a:p>
            <a:fld id="{32BC720B-8024-ED4E-9E10-37C20D8D564E}" type="slidenum">
              <a:rPr lang="en-US" smtClean="0"/>
              <a:t>57</a:t>
            </a:fld>
            <a:endParaRPr lang="en-US"/>
          </a:p>
        </p:txBody>
      </p:sp>
      <p:sp>
        <p:nvSpPr>
          <p:cNvPr id="6" name="TextBox 5"/>
          <p:cNvSpPr txBox="1"/>
          <p:nvPr/>
        </p:nvSpPr>
        <p:spPr>
          <a:xfrm>
            <a:off x="2768600" y="6446608"/>
            <a:ext cx="2492029" cy="307777"/>
          </a:xfrm>
          <a:prstGeom prst="rect">
            <a:avLst/>
          </a:prstGeom>
          <a:noFill/>
        </p:spPr>
        <p:txBody>
          <a:bodyPr wrap="none" rtlCol="0">
            <a:spAutoFit/>
          </a:bodyPr>
          <a:lstStyle/>
          <a:p>
            <a:r>
              <a:rPr lang="en-US" sz="1400" smtClean="0"/>
              <a:t>Slide credits: Martin Abel (JPAL)</a:t>
            </a:r>
            <a:endParaRPr lang="en-US" sz="1400"/>
          </a:p>
        </p:txBody>
      </p:sp>
    </p:spTree>
    <p:extLst>
      <p:ext uri="{BB962C8B-B14F-4D97-AF65-F5344CB8AC3E}">
        <p14:creationId xmlns:p14="http://schemas.microsoft.com/office/powerpoint/2010/main" val="4741239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522" y="308662"/>
            <a:ext cx="8247828" cy="6150367"/>
          </a:xfrm>
        </p:spPr>
      </p:pic>
      <p:sp>
        <p:nvSpPr>
          <p:cNvPr id="4" name="Slide Number Placeholder 3"/>
          <p:cNvSpPr>
            <a:spLocks noGrp="1"/>
          </p:cNvSpPr>
          <p:nvPr>
            <p:ph type="sldNum" sz="quarter" idx="12"/>
          </p:nvPr>
        </p:nvSpPr>
        <p:spPr/>
        <p:txBody>
          <a:bodyPr/>
          <a:lstStyle/>
          <a:p>
            <a:fld id="{32BC720B-8024-ED4E-9E10-37C20D8D564E}" type="slidenum">
              <a:rPr lang="en-US" smtClean="0"/>
              <a:t>58</a:t>
            </a:fld>
            <a:endParaRPr lang="en-US"/>
          </a:p>
        </p:txBody>
      </p:sp>
      <p:sp>
        <p:nvSpPr>
          <p:cNvPr id="3" name="TextBox 2"/>
          <p:cNvSpPr txBox="1"/>
          <p:nvPr/>
        </p:nvSpPr>
        <p:spPr>
          <a:xfrm>
            <a:off x="6096282" y="2645181"/>
            <a:ext cx="2780736" cy="1477328"/>
          </a:xfrm>
          <a:prstGeom prst="rect">
            <a:avLst/>
          </a:prstGeom>
          <a:solidFill>
            <a:schemeClr val="accent4">
              <a:lumMod val="20000"/>
              <a:lumOff val="80000"/>
            </a:schemeClr>
          </a:solidFill>
        </p:spPr>
        <p:txBody>
          <a:bodyPr wrap="square" rtlCol="0">
            <a:spAutoFit/>
          </a:bodyPr>
          <a:lstStyle/>
          <a:p>
            <a:r>
              <a:rPr lang="en-US" dirty="0" smtClean="0"/>
              <a:t>Most researchers do not think about these things explicitly (often implicitly). Politicians/PR consultants definitely do!</a:t>
            </a:r>
            <a:endParaRPr lang="en-US" dirty="0"/>
          </a:p>
        </p:txBody>
      </p:sp>
      <p:sp>
        <p:nvSpPr>
          <p:cNvPr id="6" name="TextBox 5"/>
          <p:cNvSpPr txBox="1"/>
          <p:nvPr/>
        </p:nvSpPr>
        <p:spPr>
          <a:xfrm>
            <a:off x="2768600" y="6446608"/>
            <a:ext cx="2492029" cy="307777"/>
          </a:xfrm>
          <a:prstGeom prst="rect">
            <a:avLst/>
          </a:prstGeom>
          <a:noFill/>
        </p:spPr>
        <p:txBody>
          <a:bodyPr wrap="none" rtlCol="0">
            <a:spAutoFit/>
          </a:bodyPr>
          <a:lstStyle/>
          <a:p>
            <a:r>
              <a:rPr lang="en-US" sz="1400" smtClean="0"/>
              <a:t>Slide credits: Martin Abel (JPAL)</a:t>
            </a:r>
            <a:endParaRPr lang="en-US" sz="1400"/>
          </a:p>
        </p:txBody>
      </p:sp>
    </p:spTree>
    <p:extLst>
      <p:ext uri="{BB962C8B-B14F-4D97-AF65-F5344CB8AC3E}">
        <p14:creationId xmlns:p14="http://schemas.microsoft.com/office/powerpoint/2010/main" val="143760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Politics</a:t>
            </a:r>
            <a:endParaRPr lang="en-US" dirty="0"/>
          </a:p>
        </p:txBody>
      </p:sp>
      <p:sp>
        <p:nvSpPr>
          <p:cNvPr id="3" name="Content Placeholder 2"/>
          <p:cNvSpPr>
            <a:spLocks noGrp="1"/>
          </p:cNvSpPr>
          <p:nvPr>
            <p:ph idx="1"/>
          </p:nvPr>
        </p:nvSpPr>
        <p:spPr/>
        <p:txBody>
          <a:bodyPr/>
          <a:lstStyle/>
          <a:p>
            <a:r>
              <a:rPr lang="en-US" dirty="0" smtClean="0"/>
              <a:t>We often think of SA politics as</a:t>
            </a:r>
            <a:r>
              <a:rPr lang="mr-IN" dirty="0" smtClean="0"/>
              <a:t>…</a:t>
            </a:r>
            <a:endParaRPr lang="en-US" dirty="0" smtClean="0"/>
          </a:p>
          <a:p>
            <a:r>
              <a:rPr lang="en-US" dirty="0" smtClean="0"/>
              <a:t>“</a:t>
            </a:r>
          </a:p>
          <a:p>
            <a:pPr lvl="1"/>
            <a:r>
              <a:rPr lang="en-US" dirty="0" smtClean="0"/>
              <a:t>ANC 	</a:t>
            </a:r>
            <a:r>
              <a:rPr lang="en-US" dirty="0" smtClean="0">
                <a:solidFill>
                  <a:srgbClr val="FF0000"/>
                </a:solidFill>
              </a:rPr>
              <a:t>vs</a:t>
            </a:r>
            <a:r>
              <a:rPr lang="en-US" dirty="0" smtClean="0"/>
              <a:t> 	DA </a:t>
            </a:r>
          </a:p>
          <a:p>
            <a:pPr lvl="1"/>
            <a:r>
              <a:rPr lang="en-US" dirty="0" smtClean="0"/>
              <a:t>GP 	</a:t>
            </a:r>
            <a:r>
              <a:rPr lang="en-US" dirty="0" smtClean="0">
                <a:solidFill>
                  <a:srgbClr val="FF0000"/>
                </a:solidFill>
              </a:rPr>
              <a:t>vs</a:t>
            </a:r>
            <a:r>
              <a:rPr lang="en-US" dirty="0" smtClean="0"/>
              <a:t>	WC</a:t>
            </a:r>
          </a:p>
          <a:p>
            <a:pPr lvl="1"/>
            <a:endParaRPr lang="en-US" dirty="0"/>
          </a:p>
          <a:p>
            <a:r>
              <a:rPr lang="en-US" dirty="0" smtClean="0"/>
              <a:t>Perhaps more productive to think of it as:</a:t>
            </a:r>
          </a:p>
          <a:p>
            <a:pPr lvl="1"/>
            <a:r>
              <a:rPr lang="en-US" dirty="0" smtClean="0"/>
              <a:t>ANC-GP	vs	ANC-other</a:t>
            </a:r>
          </a:p>
          <a:p>
            <a:pPr lvl="1"/>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59</a:t>
            </a:fld>
            <a:endParaRPr lang="en-US"/>
          </a:p>
        </p:txBody>
      </p:sp>
    </p:spTree>
    <p:extLst>
      <p:ext uri="{BB962C8B-B14F-4D97-AF65-F5344CB8AC3E}">
        <p14:creationId xmlns:p14="http://schemas.microsoft.com/office/powerpoint/2010/main" val="4494525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you measure ‘impact’ if you can’t randomize?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711" y="2408348"/>
            <a:ext cx="4439683" cy="3444448"/>
          </a:xfrm>
        </p:spPr>
      </p:pic>
      <p:sp>
        <p:nvSpPr>
          <p:cNvPr id="4" name="Slide Number Placeholder 3"/>
          <p:cNvSpPr>
            <a:spLocks noGrp="1"/>
          </p:cNvSpPr>
          <p:nvPr>
            <p:ph type="sldNum" sz="quarter" idx="12"/>
          </p:nvPr>
        </p:nvSpPr>
        <p:spPr/>
        <p:txBody>
          <a:bodyPr/>
          <a:lstStyle/>
          <a:p>
            <a:fld id="{32BC720B-8024-ED4E-9E10-37C20D8D564E}" type="slidenum">
              <a:rPr lang="en-US" smtClean="0"/>
              <a:t>60</a:t>
            </a:fld>
            <a:endParaRPr lang="en-US"/>
          </a:p>
        </p:txBody>
      </p:sp>
      <p:pic>
        <p:nvPicPr>
          <p:cNvPr id="6"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6394" y="2669461"/>
            <a:ext cx="4136413" cy="3444448"/>
          </a:xfrm>
          <a:prstGeom prst="rect">
            <a:avLst/>
          </a:prstGeom>
        </p:spPr>
      </p:pic>
    </p:spTree>
    <p:extLst>
      <p:ext uri="{BB962C8B-B14F-4D97-AF65-F5344CB8AC3E}">
        <p14:creationId xmlns:p14="http://schemas.microsoft.com/office/powerpoint/2010/main" val="18569243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456" y="470429"/>
            <a:ext cx="4301544" cy="5885922"/>
          </a:xfrm>
        </p:spPr>
      </p:pic>
      <p:sp>
        <p:nvSpPr>
          <p:cNvPr id="4" name="Slide Number Placeholder 3"/>
          <p:cNvSpPr>
            <a:spLocks noGrp="1"/>
          </p:cNvSpPr>
          <p:nvPr>
            <p:ph type="sldNum" sz="quarter" idx="12"/>
          </p:nvPr>
        </p:nvSpPr>
        <p:spPr/>
        <p:txBody>
          <a:bodyPr/>
          <a:lstStyle/>
          <a:p>
            <a:fld id="{32BC720B-8024-ED4E-9E10-37C20D8D564E}" type="slidenum">
              <a:rPr lang="en-US" smtClean="0"/>
              <a:t>61</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4991" y="2936383"/>
            <a:ext cx="4759009" cy="3309869"/>
          </a:xfrm>
          <a:prstGeom prst="rect">
            <a:avLst/>
          </a:prstGeom>
        </p:spPr>
      </p:pic>
      <p:sp>
        <p:nvSpPr>
          <p:cNvPr id="7" name="Rectangle 6"/>
          <p:cNvSpPr/>
          <p:nvPr/>
        </p:nvSpPr>
        <p:spPr>
          <a:xfrm>
            <a:off x="4481848" y="470429"/>
            <a:ext cx="4546242" cy="2053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1250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62</a:t>
            </a:fld>
            <a:endParaRPr lang="en-US"/>
          </a:p>
        </p:txBody>
      </p:sp>
    </p:spTree>
    <p:extLst>
      <p:ext uri="{BB962C8B-B14F-4D97-AF65-F5344CB8AC3E}">
        <p14:creationId xmlns:p14="http://schemas.microsoft.com/office/powerpoint/2010/main" val="14670408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 education in numbers</a:t>
            </a:r>
            <a:endParaRPr lang="en-US" dirty="0"/>
          </a:p>
        </p:txBody>
      </p:sp>
      <p:sp>
        <p:nvSpPr>
          <p:cNvPr id="3" name="Content Placeholder 2"/>
          <p:cNvSpPr>
            <a:spLocks noGrp="1"/>
          </p:cNvSpPr>
          <p:nvPr>
            <p:ph idx="1"/>
          </p:nvPr>
        </p:nvSpPr>
        <p:spPr/>
        <p:txBody>
          <a:bodyPr>
            <a:normAutofit/>
          </a:bodyPr>
          <a:lstStyle/>
          <a:p>
            <a:r>
              <a:rPr lang="en-US" dirty="0" smtClean="0"/>
              <a:t>School Realities 2016</a:t>
            </a:r>
          </a:p>
          <a:p>
            <a:endParaRPr lang="en-US" dirty="0" smtClean="0"/>
          </a:p>
          <a:p>
            <a:r>
              <a:rPr lang="en-US" sz="1800" b="1" dirty="0"/>
              <a:t>Learners</a:t>
            </a:r>
            <a:r>
              <a:rPr lang="en-US" sz="1800" dirty="0"/>
              <a:t>= 12,932,565</a:t>
            </a:r>
          </a:p>
          <a:p>
            <a:pPr lvl="1"/>
            <a:r>
              <a:rPr lang="en-US" sz="1600" dirty="0"/>
              <a:t>Public = 12,342,213 (95%)</a:t>
            </a:r>
          </a:p>
          <a:p>
            <a:pPr lvl="1"/>
            <a:r>
              <a:rPr lang="en-US" sz="1600" dirty="0" err="1"/>
              <a:t>Indep</a:t>
            </a:r>
            <a:r>
              <a:rPr lang="en-US" sz="1600" dirty="0"/>
              <a:t> = 590,352 </a:t>
            </a:r>
            <a:r>
              <a:rPr lang="en-US" sz="1600" b="1" dirty="0">
                <a:solidFill>
                  <a:srgbClr val="FF0000"/>
                </a:solidFill>
              </a:rPr>
              <a:t>(5</a:t>
            </a:r>
            <a:r>
              <a:rPr lang="en-US" sz="1600" b="1" dirty="0" smtClean="0">
                <a:solidFill>
                  <a:srgbClr val="FF0000"/>
                </a:solidFill>
              </a:rPr>
              <a:t>%)</a:t>
            </a:r>
          </a:p>
          <a:p>
            <a:pPr lvl="1"/>
            <a:endParaRPr lang="en-US" sz="1600" dirty="0" smtClean="0"/>
          </a:p>
          <a:p>
            <a:r>
              <a:rPr lang="en-US" sz="1800" b="1" dirty="0" smtClean="0"/>
              <a:t>Schools</a:t>
            </a:r>
            <a:r>
              <a:rPr lang="en-US" sz="1800" dirty="0" smtClean="0"/>
              <a:t> = 25,574</a:t>
            </a:r>
          </a:p>
          <a:p>
            <a:pPr lvl="1"/>
            <a:r>
              <a:rPr lang="en-US" sz="1600" dirty="0" smtClean="0"/>
              <a:t>Public = 23,719 (93%)</a:t>
            </a:r>
          </a:p>
          <a:p>
            <a:pPr lvl="1"/>
            <a:r>
              <a:rPr lang="en-US" sz="1600" dirty="0" err="1" smtClean="0"/>
              <a:t>Indep</a:t>
            </a:r>
            <a:r>
              <a:rPr lang="en-US" sz="1600" dirty="0" smtClean="0"/>
              <a:t> = 1,855 </a:t>
            </a:r>
            <a:r>
              <a:rPr lang="en-US" sz="1600" b="1" dirty="0" smtClean="0">
                <a:solidFill>
                  <a:srgbClr val="FF0000"/>
                </a:solidFill>
              </a:rPr>
              <a:t>(7%)</a:t>
            </a:r>
          </a:p>
          <a:p>
            <a:pPr lvl="1"/>
            <a:endParaRPr lang="en-US" sz="1600" b="1" dirty="0" smtClean="0">
              <a:solidFill>
                <a:srgbClr val="FF0000"/>
              </a:solidFill>
            </a:endParaRPr>
          </a:p>
          <a:p>
            <a:r>
              <a:rPr lang="en-US" sz="1800" b="1" dirty="0" smtClean="0"/>
              <a:t>Teachers</a:t>
            </a:r>
            <a:r>
              <a:rPr lang="en-US" sz="1800" dirty="0" smtClean="0"/>
              <a:t> = 418,613</a:t>
            </a:r>
          </a:p>
          <a:p>
            <a:pPr lvl="1"/>
            <a:r>
              <a:rPr lang="en-US" sz="1600" dirty="0" smtClean="0"/>
              <a:t>Public = 381,394 (91%)</a:t>
            </a:r>
          </a:p>
          <a:p>
            <a:pPr lvl="1"/>
            <a:r>
              <a:rPr lang="en-US" sz="1600" dirty="0" err="1" smtClean="0"/>
              <a:t>Indep</a:t>
            </a:r>
            <a:r>
              <a:rPr lang="en-US" sz="1600" dirty="0" smtClean="0"/>
              <a:t> = 37,219 </a:t>
            </a:r>
            <a:r>
              <a:rPr lang="en-US" sz="1600" b="1" dirty="0" smtClean="0">
                <a:solidFill>
                  <a:srgbClr val="FF0000"/>
                </a:solidFill>
              </a:rPr>
              <a:t>(9%)</a:t>
            </a:r>
          </a:p>
        </p:txBody>
      </p:sp>
      <p:sp>
        <p:nvSpPr>
          <p:cNvPr id="4" name="Slide Number Placeholder 3"/>
          <p:cNvSpPr>
            <a:spLocks noGrp="1"/>
          </p:cNvSpPr>
          <p:nvPr>
            <p:ph type="sldNum" sz="quarter" idx="12"/>
          </p:nvPr>
        </p:nvSpPr>
        <p:spPr/>
        <p:txBody>
          <a:bodyPr/>
          <a:lstStyle/>
          <a:p>
            <a:fld id="{32BC720B-8024-ED4E-9E10-37C20D8D564E}" type="slidenum">
              <a:rPr lang="en-US" smtClean="0"/>
              <a:t>63</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069379192"/>
              </p:ext>
            </p:extLst>
          </p:nvPr>
        </p:nvGraphicFramePr>
        <p:xfrm>
          <a:off x="4561367" y="1446923"/>
          <a:ext cx="4182583" cy="29549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1612228561"/>
              </p:ext>
            </p:extLst>
          </p:nvPr>
        </p:nvGraphicFramePr>
        <p:xfrm>
          <a:off x="4857749" y="4757919"/>
          <a:ext cx="3589818" cy="212651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455042" y="4498246"/>
            <a:ext cx="4572000" cy="253916"/>
          </a:xfrm>
          <a:prstGeom prst="rect">
            <a:avLst/>
          </a:prstGeom>
          <a:solidFill>
            <a:schemeClr val="bg1">
              <a:lumMod val="85000"/>
            </a:schemeClr>
          </a:solidFill>
        </p:spPr>
        <p:txBody>
          <a:bodyPr>
            <a:spAutoFit/>
          </a:bodyPr>
          <a:lstStyle/>
          <a:p>
            <a:pPr algn="ctr">
              <a:defRPr sz="1400" b="1" i="0" u="none" strike="noStrike" kern="1200" cap="all" spc="50" baseline="0">
                <a:solidFill>
                  <a:prstClr val="black">
                    <a:lumMod val="65000"/>
                    <a:lumOff val="35000"/>
                  </a:prstClr>
                </a:solidFill>
                <a:latin typeface="+mn-lt"/>
                <a:ea typeface="+mn-ea"/>
                <a:cs typeface="+mn-cs"/>
              </a:defRPr>
            </a:pPr>
            <a:r>
              <a:rPr lang="en-US" sz="1050" dirty="0"/>
              <a:t>Total learner enrolment by province (School Realities 2016)</a:t>
            </a:r>
          </a:p>
        </p:txBody>
      </p:sp>
      <p:grpSp>
        <p:nvGrpSpPr>
          <p:cNvPr id="10" name="Group 9"/>
          <p:cNvGrpSpPr/>
          <p:nvPr/>
        </p:nvGrpSpPr>
        <p:grpSpPr>
          <a:xfrm>
            <a:off x="7052872" y="1708545"/>
            <a:ext cx="1754385" cy="1881600"/>
            <a:chOff x="7052872" y="1708544"/>
            <a:chExt cx="1754385" cy="1911581"/>
          </a:xfrm>
        </p:grpSpPr>
        <p:sp>
          <p:nvSpPr>
            <p:cNvPr id="8" name="Rectangle 7"/>
            <p:cNvSpPr/>
            <p:nvPr/>
          </p:nvSpPr>
          <p:spPr>
            <a:xfrm>
              <a:off x="7052872" y="2083633"/>
              <a:ext cx="1691078" cy="153649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223443" y="1708544"/>
              <a:ext cx="583814" cy="369332"/>
            </a:xfrm>
            <a:prstGeom prst="rect">
              <a:avLst/>
            </a:prstGeom>
            <a:noFill/>
          </p:spPr>
          <p:txBody>
            <a:bodyPr wrap="none" rtlCol="0">
              <a:spAutoFit/>
            </a:bodyPr>
            <a:lstStyle/>
            <a:p>
              <a:r>
                <a:rPr lang="en-US" b="1" dirty="0" smtClean="0">
                  <a:solidFill>
                    <a:srgbClr val="FF0000"/>
                  </a:solidFill>
                </a:rPr>
                <a:t>69%</a:t>
              </a:r>
              <a:endParaRPr lang="en-US" b="1" dirty="0">
                <a:solidFill>
                  <a:srgbClr val="FF0000"/>
                </a:solidFill>
              </a:endParaRPr>
            </a:p>
          </p:txBody>
        </p:sp>
      </p:grpSp>
      <p:sp>
        <p:nvSpPr>
          <p:cNvPr id="11" name="Oval 10"/>
          <p:cNvSpPr/>
          <p:nvPr/>
        </p:nvSpPr>
        <p:spPr>
          <a:xfrm rot="18303022">
            <a:off x="6653532" y="4245355"/>
            <a:ext cx="1206473" cy="1763449"/>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97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by grade</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64</a:t>
            </a:fld>
            <a:endParaRPr lang="en-US"/>
          </a:p>
        </p:txBody>
      </p:sp>
      <p:graphicFrame>
        <p:nvGraphicFramePr>
          <p:cNvPr id="5" name="Chart 4"/>
          <p:cNvGraphicFramePr/>
          <p:nvPr>
            <p:extLst/>
          </p:nvPr>
        </p:nvGraphicFramePr>
        <p:xfrm>
          <a:off x="478411" y="1777285"/>
          <a:ext cx="8188454" cy="339796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216989" y="5353921"/>
            <a:ext cx="4710022" cy="507831"/>
          </a:xfrm>
          <a:prstGeom prst="rect">
            <a:avLst/>
          </a:prstGeom>
          <a:solidFill>
            <a:schemeClr val="bg1">
              <a:lumMod val="95000"/>
            </a:schemeClr>
          </a:solidFill>
        </p:spPr>
        <p:txBody>
          <a:bodyPr wrap="square" rtlCol="0">
            <a:spAutoFit/>
          </a:bodyPr>
          <a:lstStyle/>
          <a:p>
            <a:r>
              <a:rPr lang="en-US" sz="1350" dirty="0"/>
              <a:t>More than 70% of SA children learn to read in an African language before switching </a:t>
            </a:r>
            <a:r>
              <a:rPr lang="en-US" sz="1350"/>
              <a:t>to English in Grade 4</a:t>
            </a:r>
          </a:p>
        </p:txBody>
      </p:sp>
      <p:sp>
        <p:nvSpPr>
          <p:cNvPr id="7" name="TextBox 6"/>
          <p:cNvSpPr txBox="1"/>
          <p:nvPr/>
        </p:nvSpPr>
        <p:spPr>
          <a:xfrm>
            <a:off x="3157870" y="6352144"/>
            <a:ext cx="3561488" cy="369332"/>
          </a:xfrm>
          <a:prstGeom prst="rect">
            <a:avLst/>
          </a:prstGeom>
          <a:noFill/>
        </p:spPr>
        <p:txBody>
          <a:bodyPr wrap="none" rtlCol="0">
            <a:spAutoFit/>
          </a:bodyPr>
          <a:lstStyle/>
          <a:p>
            <a:r>
              <a:rPr lang="en-US" i="1" dirty="0" smtClean="0"/>
              <a:t>Pretorius &amp; Spaull, 2016 (ANA 2013)</a:t>
            </a:r>
            <a:endParaRPr lang="en-US" i="1" dirty="0"/>
          </a:p>
        </p:txBody>
      </p:sp>
    </p:spTree>
    <p:extLst>
      <p:ext uri="{BB962C8B-B14F-4D97-AF65-F5344CB8AC3E}">
        <p14:creationId xmlns:p14="http://schemas.microsoft.com/office/powerpoint/2010/main" val="24458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 achievement</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65</a:t>
            </a:fld>
            <a:endParaRPr lang="en-US"/>
          </a:p>
        </p:txBody>
      </p:sp>
      <p:graphicFrame>
        <p:nvGraphicFramePr>
          <p:cNvPr id="7" name="Chart 6"/>
          <p:cNvGraphicFramePr>
            <a:graphicFrameLocks/>
          </p:cNvGraphicFramePr>
          <p:nvPr>
            <p:extLst>
              <p:ext uri="{D42A27DB-BD31-4B8C-83A1-F6EECF244321}">
                <p14:modId xmlns:p14="http://schemas.microsoft.com/office/powerpoint/2010/main" val="2036410221"/>
              </p:ext>
            </p:extLst>
          </p:nvPr>
        </p:nvGraphicFramePr>
        <p:xfrm>
          <a:off x="628650" y="1491523"/>
          <a:ext cx="8137062" cy="4437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2126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12" dur="500"/>
                                        <p:tgtEl>
                                          <p:spTgt spid="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17" dur="500"/>
                                        <p:tgtEl>
                                          <p:spTgt spid="7">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477764317"/>
              </p:ext>
            </p:extLst>
          </p:nvPr>
        </p:nvGraphicFramePr>
        <p:xfrm>
          <a:off x="4287188" y="1491523"/>
          <a:ext cx="4478524" cy="44370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1499702108"/>
              </p:ext>
            </p:extLst>
          </p:nvPr>
        </p:nvGraphicFramePr>
        <p:xfrm>
          <a:off x="421394" y="1491522"/>
          <a:ext cx="3865793" cy="450454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Province and language</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66</a:t>
            </a:fld>
            <a:endParaRPr lang="en-US"/>
          </a:p>
        </p:txBody>
      </p:sp>
      <p:sp>
        <p:nvSpPr>
          <p:cNvPr id="7" name="Oval 6"/>
          <p:cNvSpPr/>
          <p:nvPr/>
        </p:nvSpPr>
        <p:spPr>
          <a:xfrm rot="19312562">
            <a:off x="2980142" y="4893251"/>
            <a:ext cx="1206709" cy="742013"/>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9312562">
            <a:off x="7208304" y="4818002"/>
            <a:ext cx="1206709" cy="742013"/>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38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Province and language</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190" y="1868208"/>
            <a:ext cx="6678117" cy="4763008"/>
          </a:xfrm>
          <a:prstGeom prst="rect">
            <a:avLst/>
          </a:prstGeom>
        </p:spPr>
      </p:pic>
      <p:pic>
        <p:nvPicPr>
          <p:cNvPr id="5" name="Picture 4"/>
          <p:cNvPicPr>
            <a:picLocks noChangeAspect="1"/>
          </p:cNvPicPr>
          <p:nvPr/>
        </p:nvPicPr>
        <p:blipFill>
          <a:blip r:embed="rId3"/>
          <a:stretch>
            <a:fillRect/>
          </a:stretch>
        </p:blipFill>
        <p:spPr>
          <a:xfrm>
            <a:off x="276380" y="1648917"/>
            <a:ext cx="3191622" cy="2600795"/>
          </a:xfrm>
          <a:prstGeom prst="rect">
            <a:avLst/>
          </a:prstGeom>
        </p:spPr>
      </p:pic>
      <p:sp>
        <p:nvSpPr>
          <p:cNvPr id="7" name="Oval 6"/>
          <p:cNvSpPr/>
          <p:nvPr/>
        </p:nvSpPr>
        <p:spPr>
          <a:xfrm rot="16200000">
            <a:off x="2908507" y="4423937"/>
            <a:ext cx="1869478" cy="2360476"/>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6200000">
            <a:off x="5935983" y="3177793"/>
            <a:ext cx="702039" cy="782231"/>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982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Province and quintile</a:t>
            </a:r>
            <a:endParaRPr lang="en-US" sz="3600" dirty="0"/>
          </a:p>
        </p:txBody>
      </p:sp>
      <p:sp>
        <p:nvSpPr>
          <p:cNvPr id="4" name="Slide Number Placeholder 3"/>
          <p:cNvSpPr>
            <a:spLocks noGrp="1"/>
          </p:cNvSpPr>
          <p:nvPr>
            <p:ph type="sldNum" sz="quarter" idx="12"/>
          </p:nvPr>
        </p:nvSpPr>
        <p:spPr/>
        <p:txBody>
          <a:bodyPr/>
          <a:lstStyle/>
          <a:p>
            <a:fld id="{32BC720B-8024-ED4E-9E10-37C20D8D564E}" type="slidenum">
              <a:rPr lang="en-US" smtClean="0"/>
              <a:t>68</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089340862"/>
              </p:ext>
            </p:extLst>
          </p:nvPr>
        </p:nvGraphicFramePr>
        <p:xfrm>
          <a:off x="965200" y="1355717"/>
          <a:ext cx="7213600" cy="4673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874964" y="5844651"/>
            <a:ext cx="3394071" cy="369332"/>
          </a:xfrm>
          <a:prstGeom prst="rect">
            <a:avLst/>
          </a:prstGeom>
          <a:noFill/>
        </p:spPr>
        <p:txBody>
          <a:bodyPr wrap="none" rtlCol="0">
            <a:spAutoFit/>
          </a:bodyPr>
          <a:lstStyle/>
          <a:p>
            <a:r>
              <a:rPr lang="en-US" dirty="0" smtClean="0"/>
              <a:t>              No fee	| Fee-charging</a:t>
            </a:r>
            <a:endParaRPr lang="en-US" dirty="0"/>
          </a:p>
        </p:txBody>
      </p:sp>
      <p:sp>
        <p:nvSpPr>
          <p:cNvPr id="7" name="Rectangle 6"/>
          <p:cNvSpPr/>
          <p:nvPr/>
        </p:nvSpPr>
        <p:spPr>
          <a:xfrm>
            <a:off x="1262742" y="6276180"/>
            <a:ext cx="7064829" cy="553998"/>
          </a:xfrm>
          <a:prstGeom prst="rect">
            <a:avLst/>
          </a:prstGeom>
        </p:spPr>
        <p:txBody>
          <a:bodyPr wrap="square">
            <a:spAutoFit/>
          </a:bodyPr>
          <a:lstStyle/>
          <a:p>
            <a:pPr algn="just">
              <a:lnSpc>
                <a:spcPct val="150000"/>
              </a:lnSpc>
              <a:spcAft>
                <a:spcPts val="800"/>
              </a:spcAft>
            </a:pPr>
            <a:r>
              <a:rPr lang="en-ZA" sz="1000" i="1" dirty="0" smtClean="0">
                <a:effectLst/>
                <a:latin typeface="Arial" charset="0"/>
                <a:ea typeface="Times New Roman" charset="0"/>
              </a:rPr>
              <a:t>Sources: </a:t>
            </a:r>
            <a:r>
              <a:rPr lang="en-ZA" sz="1000" i="1" dirty="0" err="1" smtClean="0">
                <a:effectLst/>
                <a:latin typeface="Arial" charset="0"/>
                <a:ea typeface="Times New Roman" charset="0"/>
              </a:rPr>
              <a:t>Motala</a:t>
            </a:r>
            <a:r>
              <a:rPr lang="en-ZA" sz="1000" i="1" dirty="0" smtClean="0">
                <a:effectLst/>
                <a:latin typeface="Arial" charset="0"/>
                <a:ea typeface="Times New Roman" charset="0"/>
              </a:rPr>
              <a:t> &amp; Carel, </a:t>
            </a:r>
            <a:r>
              <a:rPr lang="en-ZA" sz="1000" i="1" dirty="0" smtClean="0">
                <a:effectLst/>
                <a:latin typeface="Arial" charset="0"/>
                <a:ea typeface="Times New Roman" charset="0"/>
              </a:rPr>
              <a:t>2019, </a:t>
            </a:r>
            <a:r>
              <a:rPr lang="en-ZA" sz="1000" i="1" dirty="0" smtClean="0">
                <a:effectLst/>
                <a:latin typeface="Arial" charset="0"/>
                <a:ea typeface="Times New Roman" charset="0"/>
              </a:rPr>
              <a:t>using EMIS National Ordinary Schools 2016 Quarter 4 (Department of Basic Education); </a:t>
            </a:r>
            <a:r>
              <a:rPr lang="en-GB" sz="1000" i="1" dirty="0" smtClean="0">
                <a:effectLst/>
                <a:latin typeface="Arial" charset="0"/>
                <a:ea typeface="Times New Roman" charset="0"/>
              </a:rPr>
              <a:t>2015 SNAP Survey of Ordinary Schools</a:t>
            </a:r>
            <a:r>
              <a:rPr lang="en-ZA" sz="1000" i="1" dirty="0" smtClean="0">
                <a:effectLst/>
                <a:latin typeface="Arial" charset="0"/>
                <a:ea typeface="Times New Roman" charset="0"/>
              </a:rPr>
              <a:t>. Own analysis of the microdata.</a:t>
            </a:r>
            <a:endParaRPr lang="en-GB" sz="1000" i="1" dirty="0">
              <a:effectLst/>
              <a:latin typeface="Arial" charset="0"/>
              <a:ea typeface="Times New Roman" charset="0"/>
            </a:endParaRPr>
          </a:p>
        </p:txBody>
      </p:sp>
      <p:sp>
        <p:nvSpPr>
          <p:cNvPr id="8" name="Oval 7"/>
          <p:cNvSpPr/>
          <p:nvPr/>
        </p:nvSpPr>
        <p:spPr>
          <a:xfrm>
            <a:off x="6457950" y="5008631"/>
            <a:ext cx="1801630" cy="742013"/>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549400" y="2374900"/>
            <a:ext cx="2146300" cy="32228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616700" y="4139200"/>
            <a:ext cx="1384300" cy="1042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1)">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20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heel(1)">
                                      <p:cBhvr>
                                        <p:cTn id="4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8" grpId="0" animBg="1"/>
      <p:bldP spid="3" grpId="0" animBg="1"/>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Teachers and principals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69</a:t>
            </a:fld>
            <a:endParaRPr lang="en-US"/>
          </a:p>
        </p:txBody>
      </p:sp>
      <p:graphicFrame>
        <p:nvGraphicFramePr>
          <p:cNvPr id="5" name="Chart 4">
            <a:extLst>
              <a:ext uri="{FF2B5EF4-FFF2-40B4-BE49-F238E27FC236}">
                <a16:creationId xmlns:a16="http://schemas.microsoft.com/office/drawing/2014/main" xmlns="" id="{F3F68B29-B6D0-4C77-8A24-1E58F7632097}"/>
              </a:ext>
            </a:extLst>
          </p:cNvPr>
          <p:cNvGraphicFramePr>
            <a:graphicFrameLocks/>
          </p:cNvGraphicFramePr>
          <p:nvPr>
            <p:extLst>
              <p:ext uri="{D42A27DB-BD31-4B8C-83A1-F6EECF244321}">
                <p14:modId xmlns:p14="http://schemas.microsoft.com/office/powerpoint/2010/main" val="981040937"/>
              </p:ext>
            </p:extLst>
          </p:nvPr>
        </p:nvGraphicFramePr>
        <p:xfrm>
          <a:off x="857250" y="1928199"/>
          <a:ext cx="7115158" cy="405882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857250" y="1411557"/>
            <a:ext cx="6629400" cy="369332"/>
          </a:xfrm>
          <a:prstGeom prst="rect">
            <a:avLst/>
          </a:prstGeom>
        </p:spPr>
        <p:txBody>
          <a:bodyPr wrap="square">
            <a:spAutoFit/>
          </a:bodyPr>
          <a:lstStyle/>
          <a:p>
            <a:pPr algn="ctr" defTabSz="844083" fontAlgn="base">
              <a:spcBef>
                <a:spcPct val="0"/>
              </a:spcBef>
              <a:spcAft>
                <a:spcPct val="0"/>
              </a:spcAft>
            </a:pPr>
            <a:r>
              <a:rPr lang="en-ZA" altLang="en-US">
                <a:latin typeface="Tw Cen MT Condensed Extra Bold" panose="020B0803020202020204" pitchFamily="34" charset="0"/>
                <a:ea typeface="Calibri" panose="020F0502020204030204" pitchFamily="34" charset="0"/>
                <a:cs typeface="Calibri" panose="020F0502020204030204" pitchFamily="34" charset="0"/>
              </a:rPr>
              <a:t>Figure: Gender composition at different post levels, 2016</a:t>
            </a:r>
            <a:endParaRPr lang="en-ZA" altLang="en-US" dirty="0">
              <a:latin typeface="Tw Cen MT Condensed Extra Bold" panose="020B0803020202020204" pitchFamily="34" charset="0"/>
              <a:cs typeface="Calibri" panose="020F0502020204030204" pitchFamily="34" charset="0"/>
            </a:endParaRPr>
          </a:p>
        </p:txBody>
      </p:sp>
      <p:sp>
        <p:nvSpPr>
          <p:cNvPr id="7" name="TextBox 6">
            <a:extLst>
              <a:ext uri="{FF2B5EF4-FFF2-40B4-BE49-F238E27FC236}">
                <a16:creationId xmlns:a16="http://schemas.microsoft.com/office/drawing/2014/main" xmlns="" id="{A0E15EEB-462C-4D7D-A85E-D82C816EAFAA}"/>
              </a:ext>
            </a:extLst>
          </p:cNvPr>
          <p:cNvSpPr txBox="1"/>
          <p:nvPr/>
        </p:nvSpPr>
        <p:spPr>
          <a:xfrm>
            <a:off x="857250" y="5961560"/>
            <a:ext cx="6846299" cy="738664"/>
          </a:xfrm>
          <a:prstGeom prst="rect">
            <a:avLst/>
          </a:prstGeom>
          <a:noFill/>
        </p:spPr>
        <p:txBody>
          <a:bodyPr wrap="square" rtlCol="0">
            <a:spAutoFit/>
          </a:bodyPr>
          <a:lstStyle/>
          <a:p>
            <a:r>
              <a:rPr lang="en-ZA" sz="1400" b="1" dirty="0"/>
              <a:t>Source</a:t>
            </a:r>
            <a:r>
              <a:rPr lang="en-ZA" sz="1400" dirty="0"/>
              <a:t>: </a:t>
            </a:r>
            <a:r>
              <a:rPr lang="en-ZA" sz="1400" dirty="0" smtClean="0"/>
              <a:t>Wills (2018) analysis of </a:t>
            </a:r>
            <a:r>
              <a:rPr lang="en-ZA" sz="1400" dirty="0" err="1" smtClean="0"/>
              <a:t>Persal</a:t>
            </a:r>
            <a:r>
              <a:rPr lang="en-ZA" sz="1400" dirty="0" smtClean="0"/>
              <a:t> </a:t>
            </a:r>
            <a:r>
              <a:rPr lang="en-ZA" sz="1400" dirty="0"/>
              <a:t>November 2016. </a:t>
            </a:r>
            <a:r>
              <a:rPr lang="en-ZA" sz="1400" b="1" dirty="0"/>
              <a:t>Notes</a:t>
            </a:r>
            <a:r>
              <a:rPr lang="en-ZA" sz="1400" dirty="0"/>
              <a:t>: Educators included are not just limited to those that could be linked to schools in 4th quarter </a:t>
            </a:r>
            <a:r>
              <a:rPr lang="en-ZA" sz="1400" dirty="0" err="1"/>
              <a:t>Persal</a:t>
            </a:r>
            <a:r>
              <a:rPr lang="en-ZA" sz="1400" dirty="0"/>
              <a:t> - consider all with rank related to teaching, </a:t>
            </a:r>
            <a:r>
              <a:rPr lang="en-ZA" sz="1400" dirty="0" err="1"/>
              <a:t>hod</a:t>
            </a:r>
            <a:r>
              <a:rPr lang="en-ZA" sz="1400" dirty="0"/>
              <a:t>, deputy or principal. </a:t>
            </a:r>
          </a:p>
        </p:txBody>
      </p:sp>
    </p:spTree>
    <p:extLst>
      <p:ext uri="{BB962C8B-B14F-4D97-AF65-F5344CB8AC3E}">
        <p14:creationId xmlns:p14="http://schemas.microsoft.com/office/powerpoint/2010/main" val="164785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70</a:t>
            </a:fld>
            <a:endParaRPr lang="en-US"/>
          </a:p>
        </p:txBody>
      </p:sp>
      <p:graphicFrame>
        <p:nvGraphicFramePr>
          <p:cNvPr id="5" name="Chart 4"/>
          <p:cNvGraphicFramePr/>
          <p:nvPr>
            <p:extLst>
              <p:ext uri="{D42A27DB-BD31-4B8C-83A1-F6EECF244321}">
                <p14:modId xmlns:p14="http://schemas.microsoft.com/office/powerpoint/2010/main" val="1628011957"/>
              </p:ext>
            </p:extLst>
          </p:nvPr>
        </p:nvGraphicFramePr>
        <p:xfrm>
          <a:off x="776908" y="2385905"/>
          <a:ext cx="7992888" cy="397044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a:spLocks noChangeArrowheads="1"/>
          </p:cNvSpPr>
          <p:nvPr/>
        </p:nvSpPr>
        <p:spPr bwMode="auto">
          <a:xfrm>
            <a:off x="1966888" y="1988153"/>
            <a:ext cx="4824536" cy="397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406" tIns="42203" rIns="84406" bIns="42203" numCol="1" anchor="ctr" anchorCtr="0" compatLnSpc="1">
            <a:prstTxWarp prst="textNoShape">
              <a:avLst/>
            </a:prstTxWarp>
            <a:spAutoFit/>
          </a:bodyPr>
          <a:lstStyle/>
          <a:p>
            <a:pPr defTabSz="844083" fontAlgn="base">
              <a:spcBef>
                <a:spcPct val="0"/>
              </a:spcBef>
              <a:spcAft>
                <a:spcPct val="0"/>
              </a:spcAft>
            </a:pPr>
            <a:r>
              <a:rPr lang="en-ZA" altLang="en-US" sz="2031" dirty="0">
                <a:latin typeface="Tw Cen MT Condensed Extra Bold" panose="020B0803020202020204" pitchFamily="34" charset="0"/>
                <a:ea typeface="Calibri" panose="020F0502020204030204" pitchFamily="34" charset="0"/>
                <a:cs typeface="Times New Roman" panose="02020603050405020304" pitchFamily="18" charset="0"/>
              </a:rPr>
              <a:t>Figure: Principal qualifications (REQV), 2012</a:t>
            </a:r>
            <a:endParaRPr lang="en-ZA" altLang="en-US" sz="2031" dirty="0">
              <a:latin typeface="Tw Cen MT Condensed Extra Bold" panose="020B0803020202020204" pitchFamily="34" charset="0"/>
              <a:cs typeface="Times New Roman" panose="02020603050405020304" pitchFamily="18" charset="0"/>
            </a:endParaRPr>
          </a:p>
        </p:txBody>
      </p:sp>
      <p:sp>
        <p:nvSpPr>
          <p:cNvPr id="7" name="Rectangle 6"/>
          <p:cNvSpPr>
            <a:spLocks noChangeArrowheads="1"/>
          </p:cNvSpPr>
          <p:nvPr/>
        </p:nvSpPr>
        <p:spPr bwMode="auto">
          <a:xfrm>
            <a:off x="1081708" y="6297462"/>
            <a:ext cx="6264696" cy="482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406" tIns="42203" rIns="84406" bIns="42203" numCol="1" anchor="ctr" anchorCtr="0" compatLnSpc="1">
            <a:prstTxWarp prst="textNoShape">
              <a:avLst/>
            </a:prstTxWarp>
            <a:spAutoFit/>
          </a:bodyPr>
          <a:lstStyle/>
          <a:p>
            <a:pPr defTabSz="844083" fontAlgn="base">
              <a:spcBef>
                <a:spcPct val="0"/>
              </a:spcBef>
              <a:spcAft>
                <a:spcPct val="0"/>
              </a:spcAft>
            </a:pPr>
            <a:r>
              <a:rPr lang="en-ZA" altLang="en-US" sz="1292" b="1" dirty="0">
                <a:latin typeface="Ebrima" panose="02000000000000000000" pitchFamily="2" charset="0"/>
                <a:ea typeface="Ebrima" panose="02000000000000000000" pitchFamily="2" charset="0"/>
                <a:cs typeface="Ebrima" panose="02000000000000000000" pitchFamily="2" charset="0"/>
              </a:rPr>
              <a:t>Source</a:t>
            </a:r>
            <a:r>
              <a:rPr lang="en-ZA" altLang="en-US" sz="1292" dirty="0">
                <a:latin typeface="Ebrima" panose="02000000000000000000" pitchFamily="2" charset="0"/>
                <a:ea typeface="Ebrima" panose="02000000000000000000" pitchFamily="2" charset="0"/>
                <a:cs typeface="Ebrima" panose="02000000000000000000" pitchFamily="2" charset="0"/>
              </a:rPr>
              <a:t>: </a:t>
            </a:r>
            <a:r>
              <a:rPr lang="en-ZA" altLang="en-US" sz="1292" dirty="0" smtClean="0">
                <a:latin typeface="Ebrima" panose="02000000000000000000" pitchFamily="2" charset="0"/>
                <a:ea typeface="Ebrima" panose="02000000000000000000" pitchFamily="2" charset="0"/>
                <a:cs typeface="Ebrima" panose="02000000000000000000" pitchFamily="2" charset="0"/>
              </a:rPr>
              <a:t>Wills (2018) </a:t>
            </a:r>
            <a:r>
              <a:rPr lang="en-ZA" altLang="en-US" sz="1292" dirty="0" smtClean="0">
                <a:latin typeface="Ebrima" panose="02000000000000000000" pitchFamily="2" charset="0"/>
                <a:ea typeface="Ebrima" panose="02000000000000000000" pitchFamily="2" charset="0"/>
                <a:cs typeface="Ebrima" panose="02000000000000000000" pitchFamily="2" charset="0"/>
                <a:sym typeface="Wingdings"/>
              </a:rPr>
              <a:t> </a:t>
            </a:r>
            <a:r>
              <a:rPr lang="en-ZA" altLang="en-US" sz="1292" dirty="0" err="1" smtClean="0">
                <a:latin typeface="Ebrima" panose="02000000000000000000" pitchFamily="2" charset="0"/>
                <a:ea typeface="Ebrima" panose="02000000000000000000" pitchFamily="2" charset="0"/>
                <a:cs typeface="Ebrima" panose="02000000000000000000" pitchFamily="2" charset="0"/>
              </a:rPr>
              <a:t>Persal</a:t>
            </a:r>
            <a:r>
              <a:rPr lang="en-ZA" altLang="en-US" sz="1292" dirty="0" smtClean="0">
                <a:latin typeface="Ebrima" panose="02000000000000000000" pitchFamily="2" charset="0"/>
                <a:ea typeface="Ebrima" panose="02000000000000000000" pitchFamily="2" charset="0"/>
                <a:cs typeface="Ebrima" panose="02000000000000000000" pitchFamily="2" charset="0"/>
              </a:rPr>
              <a:t>-EMIS </a:t>
            </a:r>
            <a:r>
              <a:rPr lang="en-ZA" altLang="en-US" sz="1292" dirty="0">
                <a:latin typeface="Ebrima" panose="02000000000000000000" pitchFamily="2" charset="0"/>
                <a:ea typeface="Ebrima" panose="02000000000000000000" pitchFamily="2" charset="0"/>
                <a:cs typeface="Ebrima" panose="02000000000000000000" pitchFamily="2" charset="0"/>
              </a:rPr>
              <a:t>matched dataset, own calculations. </a:t>
            </a:r>
            <a:r>
              <a:rPr lang="en-ZA" altLang="en-US" sz="1292" b="1" dirty="0">
                <a:latin typeface="Ebrima" panose="02000000000000000000" pitchFamily="2" charset="0"/>
                <a:ea typeface="Ebrima" panose="02000000000000000000" pitchFamily="2" charset="0"/>
                <a:cs typeface="Ebrima" panose="02000000000000000000" pitchFamily="2" charset="0"/>
              </a:rPr>
              <a:t>Notes</a:t>
            </a:r>
            <a:r>
              <a:rPr lang="en-ZA" altLang="en-US" sz="1292" dirty="0">
                <a:latin typeface="Ebrima" panose="02000000000000000000" pitchFamily="2" charset="0"/>
                <a:ea typeface="Ebrima" panose="02000000000000000000" pitchFamily="2" charset="0"/>
                <a:cs typeface="Ebrima" panose="02000000000000000000" pitchFamily="2" charset="0"/>
              </a:rPr>
              <a:t>: …Percentages add up to 100 per cent in each sub-group.</a:t>
            </a:r>
          </a:p>
        </p:txBody>
      </p:sp>
      <p:sp>
        <p:nvSpPr>
          <p:cNvPr id="8" name="TextBox 7"/>
          <p:cNvSpPr txBox="1"/>
          <p:nvPr/>
        </p:nvSpPr>
        <p:spPr>
          <a:xfrm>
            <a:off x="7577610" y="5563005"/>
            <a:ext cx="1192186" cy="369332"/>
          </a:xfrm>
          <a:prstGeom prst="rect">
            <a:avLst/>
          </a:prstGeom>
          <a:solidFill>
            <a:schemeClr val="accent1">
              <a:lumMod val="40000"/>
              <a:lumOff val="60000"/>
            </a:schemeClr>
          </a:solidFill>
        </p:spPr>
        <p:txBody>
          <a:bodyPr wrap="none" rtlCol="0">
            <a:spAutoFit/>
          </a:bodyPr>
          <a:lstStyle/>
          <a:p>
            <a:r>
              <a:rPr lang="en-US" smtClean="0"/>
              <a:t>(Masters+)</a:t>
            </a:r>
            <a:endParaRPr lang="en-US"/>
          </a:p>
        </p:txBody>
      </p:sp>
    </p:spTree>
    <p:extLst>
      <p:ext uri="{BB962C8B-B14F-4D97-AF65-F5344CB8AC3E}">
        <p14:creationId xmlns:p14="http://schemas.microsoft.com/office/powerpoint/2010/main" val="176684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chart seriesIdx="-4" categoryIdx="6"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graphicFrame>
        <p:nvGraphicFramePr>
          <p:cNvPr id="5" name="Chart 4"/>
          <p:cNvGraphicFramePr>
            <a:graphicFrameLocks/>
          </p:cNvGraphicFramePr>
          <p:nvPr>
            <p:extLst>
              <p:ext uri="{D42A27DB-BD31-4B8C-83A1-F6EECF244321}">
                <p14:modId xmlns:p14="http://schemas.microsoft.com/office/powerpoint/2010/main" val="979578856"/>
              </p:ext>
            </p:extLst>
          </p:nvPr>
        </p:nvGraphicFramePr>
        <p:xfrm>
          <a:off x="4499992" y="2083632"/>
          <a:ext cx="4645992" cy="41597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221882429"/>
              </p:ext>
            </p:extLst>
          </p:nvPr>
        </p:nvGraphicFramePr>
        <p:xfrm>
          <a:off x="397240" y="1344613"/>
          <a:ext cx="4572000" cy="5194300"/>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p:cNvSpPr/>
          <p:nvPr/>
        </p:nvSpPr>
        <p:spPr>
          <a:xfrm>
            <a:off x="0" y="5288031"/>
            <a:ext cx="4032250" cy="106832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19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32BC720B-8024-ED4E-9E10-37C20D8D564E}" type="slidenum">
              <a:rPr lang="en-US" smtClean="0"/>
              <a:t>72</a:t>
            </a:fld>
            <a:endParaRPr lang="en-US"/>
          </a:p>
        </p:txBody>
      </p:sp>
    </p:spTree>
    <p:extLst>
      <p:ext uri="{BB962C8B-B14F-4D97-AF65-F5344CB8AC3E}">
        <p14:creationId xmlns:p14="http://schemas.microsoft.com/office/powerpoint/2010/main" val="12956466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p:cNvCxnSpPr/>
          <p:nvPr/>
        </p:nvCxnSpPr>
        <p:spPr>
          <a:xfrm flipH="1" flipV="1">
            <a:off x="2720168" y="1795576"/>
            <a:ext cx="16932" cy="3826934"/>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37100" y="5622510"/>
            <a:ext cx="4535388" cy="0"/>
          </a:xfrm>
          <a:prstGeom prst="straightConnector1">
            <a:avLst/>
          </a:prstGeom>
          <a:ln w="5715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713703" y="5836434"/>
            <a:ext cx="1030090" cy="369332"/>
          </a:xfrm>
          <a:prstGeom prst="rect">
            <a:avLst/>
          </a:prstGeom>
          <a:noFill/>
        </p:spPr>
        <p:txBody>
          <a:bodyPr wrap="none" rtlCol="0">
            <a:spAutoFit/>
          </a:bodyPr>
          <a:lstStyle/>
          <a:p>
            <a:r>
              <a:rPr lang="en-US" b="1" smtClean="0">
                <a:solidFill>
                  <a:srgbClr val="FF0000"/>
                </a:solidFill>
              </a:rPr>
              <a:t>Evidence</a:t>
            </a:r>
            <a:endParaRPr lang="en-US" b="1" dirty="0">
              <a:solidFill>
                <a:srgbClr val="FF0000"/>
              </a:solidFill>
            </a:endParaRPr>
          </a:p>
        </p:txBody>
      </p:sp>
      <p:sp>
        <p:nvSpPr>
          <p:cNvPr id="8" name="TextBox 7"/>
          <p:cNvSpPr txBox="1"/>
          <p:nvPr/>
        </p:nvSpPr>
        <p:spPr>
          <a:xfrm>
            <a:off x="1042737" y="3339711"/>
            <a:ext cx="1359988" cy="369332"/>
          </a:xfrm>
          <a:prstGeom prst="rect">
            <a:avLst/>
          </a:prstGeom>
          <a:noFill/>
        </p:spPr>
        <p:txBody>
          <a:bodyPr wrap="square" rtlCol="0">
            <a:spAutoFit/>
          </a:bodyPr>
          <a:lstStyle/>
          <a:p>
            <a:pPr algn="ctr"/>
            <a:r>
              <a:rPr lang="en-US" b="1" dirty="0" smtClean="0">
                <a:solidFill>
                  <a:srgbClr val="FF0000"/>
                </a:solidFill>
              </a:rPr>
              <a:t>Politics</a:t>
            </a:r>
            <a:endParaRPr lang="en-US" b="1" dirty="0">
              <a:solidFill>
                <a:srgbClr val="FF0000"/>
              </a:solidFill>
            </a:endParaRPr>
          </a:p>
        </p:txBody>
      </p:sp>
      <p:sp>
        <p:nvSpPr>
          <p:cNvPr id="9" name="TextBox 8"/>
          <p:cNvSpPr txBox="1"/>
          <p:nvPr/>
        </p:nvSpPr>
        <p:spPr>
          <a:xfrm>
            <a:off x="2539319" y="1131025"/>
            <a:ext cx="378630" cy="584775"/>
          </a:xfrm>
          <a:prstGeom prst="rect">
            <a:avLst/>
          </a:prstGeom>
          <a:noFill/>
        </p:spPr>
        <p:txBody>
          <a:bodyPr wrap="none" rtlCol="0">
            <a:spAutoFit/>
          </a:bodyPr>
          <a:lstStyle/>
          <a:p>
            <a:r>
              <a:rPr lang="en-US" sz="3200" b="1" dirty="0" smtClean="0"/>
              <a:t>y</a:t>
            </a:r>
            <a:endParaRPr lang="en-US" sz="1200" b="1" dirty="0"/>
          </a:p>
        </p:txBody>
      </p:sp>
      <p:sp>
        <p:nvSpPr>
          <p:cNvPr id="10" name="TextBox 9"/>
          <p:cNvSpPr txBox="1"/>
          <p:nvPr/>
        </p:nvSpPr>
        <p:spPr>
          <a:xfrm>
            <a:off x="7311193" y="5251659"/>
            <a:ext cx="373820" cy="584775"/>
          </a:xfrm>
          <a:prstGeom prst="rect">
            <a:avLst/>
          </a:prstGeom>
          <a:noFill/>
        </p:spPr>
        <p:txBody>
          <a:bodyPr wrap="none" rtlCol="0">
            <a:spAutoFit/>
          </a:bodyPr>
          <a:lstStyle/>
          <a:p>
            <a:r>
              <a:rPr lang="en-US" sz="3200" b="1" dirty="0"/>
              <a:t>x</a:t>
            </a:r>
            <a:endParaRPr lang="en-US" sz="1200" b="1" dirty="0"/>
          </a:p>
        </p:txBody>
      </p:sp>
      <p:grpSp>
        <p:nvGrpSpPr>
          <p:cNvPr id="27" name="Group 26"/>
          <p:cNvGrpSpPr/>
          <p:nvPr/>
        </p:nvGrpSpPr>
        <p:grpSpPr>
          <a:xfrm>
            <a:off x="3240505" y="1693203"/>
            <a:ext cx="3736313" cy="3558456"/>
            <a:chOff x="3240505" y="1693203"/>
            <a:chExt cx="3736313" cy="3558456"/>
          </a:xfrm>
        </p:grpSpPr>
        <p:cxnSp>
          <p:nvCxnSpPr>
            <p:cNvPr id="12" name="Straight Arrow Connector 11"/>
            <p:cNvCxnSpPr/>
            <p:nvPr/>
          </p:nvCxnSpPr>
          <p:spPr>
            <a:xfrm flipV="1">
              <a:off x="3240505" y="1693203"/>
              <a:ext cx="3736313" cy="3558456"/>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515793" y="2839742"/>
              <a:ext cx="511679" cy="769441"/>
            </a:xfrm>
            <a:prstGeom prst="rect">
              <a:avLst/>
            </a:prstGeom>
            <a:noFill/>
          </p:spPr>
          <p:txBody>
            <a:bodyPr wrap="none" rtlCol="0">
              <a:spAutoFit/>
            </a:bodyPr>
            <a:lstStyle/>
            <a:p>
              <a:r>
                <a:rPr lang="en-US" sz="4400" dirty="0" smtClean="0">
                  <a:solidFill>
                    <a:schemeClr val="bg1">
                      <a:lumMod val="50000"/>
                    </a:schemeClr>
                  </a:solidFill>
                </a:rPr>
                <a:t>A</a:t>
              </a:r>
              <a:endParaRPr lang="en-US" sz="4400" dirty="0">
                <a:solidFill>
                  <a:schemeClr val="bg1">
                    <a:lumMod val="50000"/>
                  </a:schemeClr>
                </a:solidFill>
              </a:endParaRPr>
            </a:p>
          </p:txBody>
        </p:sp>
      </p:grpSp>
      <p:grpSp>
        <p:nvGrpSpPr>
          <p:cNvPr id="26" name="Group 25"/>
          <p:cNvGrpSpPr/>
          <p:nvPr/>
        </p:nvGrpSpPr>
        <p:grpSpPr>
          <a:xfrm>
            <a:off x="3176337" y="1604211"/>
            <a:ext cx="2614863" cy="3240505"/>
            <a:chOff x="3176337" y="1604211"/>
            <a:chExt cx="2614863" cy="3240505"/>
          </a:xfrm>
        </p:grpSpPr>
        <p:sp>
          <p:nvSpPr>
            <p:cNvPr id="20" name="Freeform 19"/>
            <p:cNvSpPr/>
            <p:nvPr/>
          </p:nvSpPr>
          <p:spPr>
            <a:xfrm>
              <a:off x="3176337" y="1604211"/>
              <a:ext cx="2614863" cy="3240505"/>
            </a:xfrm>
            <a:custGeom>
              <a:avLst/>
              <a:gdLst>
                <a:gd name="connsiteX0" fmla="*/ 64168 w 2614863"/>
                <a:gd name="connsiteY0" fmla="*/ 3240505 h 3240505"/>
                <a:gd name="connsiteX1" fmla="*/ 48126 w 2614863"/>
                <a:gd name="connsiteY1" fmla="*/ 3176336 h 3240505"/>
                <a:gd name="connsiteX2" fmla="*/ 16042 w 2614863"/>
                <a:gd name="connsiteY2" fmla="*/ 2662989 h 3240505"/>
                <a:gd name="connsiteX3" fmla="*/ 0 w 2614863"/>
                <a:gd name="connsiteY3" fmla="*/ 2454442 h 3240505"/>
                <a:gd name="connsiteX4" fmla="*/ 16042 w 2614863"/>
                <a:gd name="connsiteY4" fmla="*/ 2021305 h 3240505"/>
                <a:gd name="connsiteX5" fmla="*/ 48126 w 2614863"/>
                <a:gd name="connsiteY5" fmla="*/ 1844842 h 3240505"/>
                <a:gd name="connsiteX6" fmla="*/ 64168 w 2614863"/>
                <a:gd name="connsiteY6" fmla="*/ 1796715 h 3240505"/>
                <a:gd name="connsiteX7" fmla="*/ 96252 w 2614863"/>
                <a:gd name="connsiteY7" fmla="*/ 1668378 h 3240505"/>
                <a:gd name="connsiteX8" fmla="*/ 112295 w 2614863"/>
                <a:gd name="connsiteY8" fmla="*/ 1604210 h 3240505"/>
                <a:gd name="connsiteX9" fmla="*/ 144379 w 2614863"/>
                <a:gd name="connsiteY9" fmla="*/ 1491915 h 3240505"/>
                <a:gd name="connsiteX10" fmla="*/ 160421 w 2614863"/>
                <a:gd name="connsiteY10" fmla="*/ 1443789 h 3240505"/>
                <a:gd name="connsiteX11" fmla="*/ 208547 w 2614863"/>
                <a:gd name="connsiteY11" fmla="*/ 1283368 h 3240505"/>
                <a:gd name="connsiteX12" fmla="*/ 224589 w 2614863"/>
                <a:gd name="connsiteY12" fmla="*/ 1235242 h 3240505"/>
                <a:gd name="connsiteX13" fmla="*/ 240631 w 2614863"/>
                <a:gd name="connsiteY13" fmla="*/ 1187115 h 3240505"/>
                <a:gd name="connsiteX14" fmla="*/ 304800 w 2614863"/>
                <a:gd name="connsiteY14" fmla="*/ 1090863 h 3240505"/>
                <a:gd name="connsiteX15" fmla="*/ 417095 w 2614863"/>
                <a:gd name="connsiteY15" fmla="*/ 978568 h 3240505"/>
                <a:gd name="connsiteX16" fmla="*/ 465221 w 2614863"/>
                <a:gd name="connsiteY16" fmla="*/ 930442 h 3240505"/>
                <a:gd name="connsiteX17" fmla="*/ 497305 w 2614863"/>
                <a:gd name="connsiteY17" fmla="*/ 898357 h 3240505"/>
                <a:gd name="connsiteX18" fmla="*/ 545431 w 2614863"/>
                <a:gd name="connsiteY18" fmla="*/ 866273 h 3240505"/>
                <a:gd name="connsiteX19" fmla="*/ 673768 w 2614863"/>
                <a:gd name="connsiteY19" fmla="*/ 770021 h 3240505"/>
                <a:gd name="connsiteX20" fmla="*/ 721895 w 2614863"/>
                <a:gd name="connsiteY20" fmla="*/ 753978 h 3240505"/>
                <a:gd name="connsiteX21" fmla="*/ 818147 w 2614863"/>
                <a:gd name="connsiteY21" fmla="*/ 689810 h 3240505"/>
                <a:gd name="connsiteX22" fmla="*/ 866274 w 2614863"/>
                <a:gd name="connsiteY22" fmla="*/ 657726 h 3240505"/>
                <a:gd name="connsiteX23" fmla="*/ 914400 w 2614863"/>
                <a:gd name="connsiteY23" fmla="*/ 625642 h 3240505"/>
                <a:gd name="connsiteX24" fmla="*/ 994610 w 2614863"/>
                <a:gd name="connsiteY24" fmla="*/ 561473 h 3240505"/>
                <a:gd name="connsiteX25" fmla="*/ 1042737 w 2614863"/>
                <a:gd name="connsiteY25" fmla="*/ 545431 h 3240505"/>
                <a:gd name="connsiteX26" fmla="*/ 1187116 w 2614863"/>
                <a:gd name="connsiteY26" fmla="*/ 481263 h 3240505"/>
                <a:gd name="connsiteX27" fmla="*/ 1251284 w 2614863"/>
                <a:gd name="connsiteY27" fmla="*/ 449178 h 3240505"/>
                <a:gd name="connsiteX28" fmla="*/ 1347537 w 2614863"/>
                <a:gd name="connsiteY28" fmla="*/ 417094 h 3240505"/>
                <a:gd name="connsiteX29" fmla="*/ 1395663 w 2614863"/>
                <a:gd name="connsiteY29" fmla="*/ 401052 h 3240505"/>
                <a:gd name="connsiteX30" fmla="*/ 1491916 w 2614863"/>
                <a:gd name="connsiteY30" fmla="*/ 368968 h 3240505"/>
                <a:gd name="connsiteX31" fmla="*/ 1540042 w 2614863"/>
                <a:gd name="connsiteY31" fmla="*/ 352926 h 3240505"/>
                <a:gd name="connsiteX32" fmla="*/ 1700463 w 2614863"/>
                <a:gd name="connsiteY32" fmla="*/ 320842 h 3240505"/>
                <a:gd name="connsiteX33" fmla="*/ 1876926 w 2614863"/>
                <a:gd name="connsiteY33" fmla="*/ 288757 h 3240505"/>
                <a:gd name="connsiteX34" fmla="*/ 2037347 w 2614863"/>
                <a:gd name="connsiteY34" fmla="*/ 240631 h 3240505"/>
                <a:gd name="connsiteX35" fmla="*/ 2085474 w 2614863"/>
                <a:gd name="connsiteY35" fmla="*/ 224589 h 3240505"/>
                <a:gd name="connsiteX36" fmla="*/ 2133600 w 2614863"/>
                <a:gd name="connsiteY36" fmla="*/ 208547 h 3240505"/>
                <a:gd name="connsiteX37" fmla="*/ 2326105 w 2614863"/>
                <a:gd name="connsiteY37" fmla="*/ 176463 h 3240505"/>
                <a:gd name="connsiteX38" fmla="*/ 2406316 w 2614863"/>
                <a:gd name="connsiteY38" fmla="*/ 160421 h 3240505"/>
                <a:gd name="connsiteX39" fmla="*/ 2518610 w 2614863"/>
                <a:gd name="connsiteY39" fmla="*/ 144378 h 3240505"/>
                <a:gd name="connsiteX40" fmla="*/ 2374231 w 2614863"/>
                <a:gd name="connsiteY40" fmla="*/ 64168 h 3240505"/>
                <a:gd name="connsiteX41" fmla="*/ 2326105 w 2614863"/>
                <a:gd name="connsiteY41" fmla="*/ 32084 h 3240505"/>
                <a:gd name="connsiteX42" fmla="*/ 2229852 w 2614863"/>
                <a:gd name="connsiteY42" fmla="*/ 0 h 3240505"/>
                <a:gd name="connsiteX43" fmla="*/ 2277979 w 2614863"/>
                <a:gd name="connsiteY43" fmla="*/ 16042 h 3240505"/>
                <a:gd name="connsiteX44" fmla="*/ 2326105 w 2614863"/>
                <a:gd name="connsiteY44" fmla="*/ 64168 h 3240505"/>
                <a:gd name="connsiteX45" fmla="*/ 2422358 w 2614863"/>
                <a:gd name="connsiteY45" fmla="*/ 96252 h 3240505"/>
                <a:gd name="connsiteX46" fmla="*/ 2566737 w 2614863"/>
                <a:gd name="connsiteY46" fmla="*/ 160421 h 3240505"/>
                <a:gd name="connsiteX47" fmla="*/ 2614863 w 2614863"/>
                <a:gd name="connsiteY47" fmla="*/ 176463 h 3240505"/>
                <a:gd name="connsiteX48" fmla="*/ 2518610 w 2614863"/>
                <a:gd name="connsiteY48" fmla="*/ 208547 h 3240505"/>
                <a:gd name="connsiteX49" fmla="*/ 2406316 w 2614863"/>
                <a:gd name="connsiteY49" fmla="*/ 240631 h 3240505"/>
                <a:gd name="connsiteX50" fmla="*/ 2374231 w 2614863"/>
                <a:gd name="connsiteY50" fmla="*/ 272715 h 3240505"/>
                <a:gd name="connsiteX51" fmla="*/ 2277979 w 2614863"/>
                <a:gd name="connsiteY51" fmla="*/ 336884 h 3240505"/>
                <a:gd name="connsiteX52" fmla="*/ 2245895 w 2614863"/>
                <a:gd name="connsiteY52" fmla="*/ 368968 h 32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14863" h="3240505">
                  <a:moveTo>
                    <a:pt x="64168" y="3240505"/>
                  </a:moveTo>
                  <a:cubicBezTo>
                    <a:pt x="58821" y="3219115"/>
                    <a:pt x="51479" y="3198128"/>
                    <a:pt x="48126" y="3176336"/>
                  </a:cubicBezTo>
                  <a:cubicBezTo>
                    <a:pt x="21829" y="3005403"/>
                    <a:pt x="25697" y="2836782"/>
                    <a:pt x="16042" y="2662989"/>
                  </a:cubicBezTo>
                  <a:cubicBezTo>
                    <a:pt x="12175" y="2593375"/>
                    <a:pt x="5347" y="2523958"/>
                    <a:pt x="0" y="2454442"/>
                  </a:cubicBezTo>
                  <a:cubicBezTo>
                    <a:pt x="5347" y="2310063"/>
                    <a:pt x="7558" y="2165534"/>
                    <a:pt x="16042" y="2021305"/>
                  </a:cubicBezTo>
                  <a:cubicBezTo>
                    <a:pt x="19408" y="1964082"/>
                    <a:pt x="32123" y="1900854"/>
                    <a:pt x="48126" y="1844842"/>
                  </a:cubicBezTo>
                  <a:cubicBezTo>
                    <a:pt x="52772" y="1828583"/>
                    <a:pt x="59719" y="1813029"/>
                    <a:pt x="64168" y="1796715"/>
                  </a:cubicBezTo>
                  <a:cubicBezTo>
                    <a:pt x="75770" y="1754173"/>
                    <a:pt x="85557" y="1711157"/>
                    <a:pt x="96252" y="1668378"/>
                  </a:cubicBezTo>
                  <a:cubicBezTo>
                    <a:pt x="101599" y="1646989"/>
                    <a:pt x="105323" y="1625126"/>
                    <a:pt x="112295" y="1604210"/>
                  </a:cubicBezTo>
                  <a:cubicBezTo>
                    <a:pt x="150758" y="1488821"/>
                    <a:pt x="104093" y="1632918"/>
                    <a:pt x="144379" y="1491915"/>
                  </a:cubicBezTo>
                  <a:cubicBezTo>
                    <a:pt x="149024" y="1475656"/>
                    <a:pt x="155776" y="1460048"/>
                    <a:pt x="160421" y="1443789"/>
                  </a:cubicBezTo>
                  <a:cubicBezTo>
                    <a:pt x="208911" y="1274076"/>
                    <a:pt x="132301" y="1512109"/>
                    <a:pt x="208547" y="1283368"/>
                  </a:cubicBezTo>
                  <a:lnTo>
                    <a:pt x="224589" y="1235242"/>
                  </a:lnTo>
                  <a:cubicBezTo>
                    <a:pt x="229936" y="1219200"/>
                    <a:pt x="231251" y="1201185"/>
                    <a:pt x="240631" y="1187115"/>
                  </a:cubicBezTo>
                  <a:cubicBezTo>
                    <a:pt x="262021" y="1155031"/>
                    <a:pt x="277534" y="1118129"/>
                    <a:pt x="304800" y="1090863"/>
                  </a:cubicBezTo>
                  <a:lnTo>
                    <a:pt x="417095" y="978568"/>
                  </a:lnTo>
                  <a:lnTo>
                    <a:pt x="465221" y="930442"/>
                  </a:lnTo>
                  <a:cubicBezTo>
                    <a:pt x="475916" y="919747"/>
                    <a:pt x="484720" y="906747"/>
                    <a:pt x="497305" y="898357"/>
                  </a:cubicBezTo>
                  <a:cubicBezTo>
                    <a:pt x="513347" y="887662"/>
                    <a:pt x="530376" y="878317"/>
                    <a:pt x="545431" y="866273"/>
                  </a:cubicBezTo>
                  <a:cubicBezTo>
                    <a:pt x="599725" y="822839"/>
                    <a:pt x="577827" y="802003"/>
                    <a:pt x="673768" y="770021"/>
                  </a:cubicBezTo>
                  <a:cubicBezTo>
                    <a:pt x="689810" y="764673"/>
                    <a:pt x="707113" y="762190"/>
                    <a:pt x="721895" y="753978"/>
                  </a:cubicBezTo>
                  <a:cubicBezTo>
                    <a:pt x="755603" y="735251"/>
                    <a:pt x="786063" y="711199"/>
                    <a:pt x="818147" y="689810"/>
                  </a:cubicBezTo>
                  <a:lnTo>
                    <a:pt x="866274" y="657726"/>
                  </a:lnTo>
                  <a:cubicBezTo>
                    <a:pt x="882316" y="647031"/>
                    <a:pt x="900767" y="639275"/>
                    <a:pt x="914400" y="625642"/>
                  </a:cubicBezTo>
                  <a:cubicBezTo>
                    <a:pt x="944242" y="595799"/>
                    <a:pt x="954135" y="581710"/>
                    <a:pt x="994610" y="561473"/>
                  </a:cubicBezTo>
                  <a:cubicBezTo>
                    <a:pt x="1009735" y="553911"/>
                    <a:pt x="1026695" y="550778"/>
                    <a:pt x="1042737" y="545431"/>
                  </a:cubicBezTo>
                  <a:cubicBezTo>
                    <a:pt x="1184316" y="451045"/>
                    <a:pt x="958005" y="595822"/>
                    <a:pt x="1187116" y="481263"/>
                  </a:cubicBezTo>
                  <a:cubicBezTo>
                    <a:pt x="1208505" y="470568"/>
                    <a:pt x="1229080" y="458060"/>
                    <a:pt x="1251284" y="449178"/>
                  </a:cubicBezTo>
                  <a:cubicBezTo>
                    <a:pt x="1282685" y="436618"/>
                    <a:pt x="1315453" y="427789"/>
                    <a:pt x="1347537" y="417094"/>
                  </a:cubicBezTo>
                  <a:lnTo>
                    <a:pt x="1395663" y="401052"/>
                  </a:lnTo>
                  <a:lnTo>
                    <a:pt x="1491916" y="368968"/>
                  </a:lnTo>
                  <a:cubicBezTo>
                    <a:pt x="1507958" y="363621"/>
                    <a:pt x="1523461" y="356242"/>
                    <a:pt x="1540042" y="352926"/>
                  </a:cubicBezTo>
                  <a:cubicBezTo>
                    <a:pt x="1593516" y="342231"/>
                    <a:pt x="1646672" y="329807"/>
                    <a:pt x="1700463" y="320842"/>
                  </a:cubicBezTo>
                  <a:cubicBezTo>
                    <a:pt x="1770141" y="309229"/>
                    <a:pt x="1809643" y="303709"/>
                    <a:pt x="1876926" y="288757"/>
                  </a:cubicBezTo>
                  <a:cubicBezTo>
                    <a:pt x="1949668" y="272592"/>
                    <a:pt x="1957355" y="267295"/>
                    <a:pt x="2037347" y="240631"/>
                  </a:cubicBezTo>
                  <a:lnTo>
                    <a:pt x="2085474" y="224589"/>
                  </a:lnTo>
                  <a:cubicBezTo>
                    <a:pt x="2101516" y="219242"/>
                    <a:pt x="2116920" y="211327"/>
                    <a:pt x="2133600" y="208547"/>
                  </a:cubicBezTo>
                  <a:cubicBezTo>
                    <a:pt x="2197768" y="197852"/>
                    <a:pt x="2262315" y="189221"/>
                    <a:pt x="2326105" y="176463"/>
                  </a:cubicBezTo>
                  <a:cubicBezTo>
                    <a:pt x="2352842" y="171116"/>
                    <a:pt x="2379421" y="164904"/>
                    <a:pt x="2406316" y="160421"/>
                  </a:cubicBezTo>
                  <a:cubicBezTo>
                    <a:pt x="2443613" y="154205"/>
                    <a:pt x="2481179" y="149726"/>
                    <a:pt x="2518610" y="144378"/>
                  </a:cubicBezTo>
                  <a:cubicBezTo>
                    <a:pt x="2433903" y="116142"/>
                    <a:pt x="2484553" y="137716"/>
                    <a:pt x="2374231" y="64168"/>
                  </a:cubicBezTo>
                  <a:cubicBezTo>
                    <a:pt x="2358189" y="53473"/>
                    <a:pt x="2344396" y="38181"/>
                    <a:pt x="2326105" y="32084"/>
                  </a:cubicBezTo>
                  <a:lnTo>
                    <a:pt x="2229852" y="0"/>
                  </a:lnTo>
                  <a:lnTo>
                    <a:pt x="2277979" y="16042"/>
                  </a:lnTo>
                  <a:cubicBezTo>
                    <a:pt x="2294021" y="32084"/>
                    <a:pt x="2306273" y="53150"/>
                    <a:pt x="2326105" y="64168"/>
                  </a:cubicBezTo>
                  <a:cubicBezTo>
                    <a:pt x="2355669" y="80592"/>
                    <a:pt x="2422358" y="96252"/>
                    <a:pt x="2422358" y="96252"/>
                  </a:cubicBezTo>
                  <a:cubicBezTo>
                    <a:pt x="2498623" y="147096"/>
                    <a:pt x="2452194" y="122240"/>
                    <a:pt x="2566737" y="160421"/>
                  </a:cubicBezTo>
                  <a:lnTo>
                    <a:pt x="2614863" y="176463"/>
                  </a:lnTo>
                  <a:cubicBezTo>
                    <a:pt x="2582779" y="187158"/>
                    <a:pt x="2551420" y="200344"/>
                    <a:pt x="2518610" y="208547"/>
                  </a:cubicBezTo>
                  <a:cubicBezTo>
                    <a:pt x="2438037" y="228690"/>
                    <a:pt x="2475358" y="217617"/>
                    <a:pt x="2406316" y="240631"/>
                  </a:cubicBezTo>
                  <a:cubicBezTo>
                    <a:pt x="2395621" y="251326"/>
                    <a:pt x="2386331" y="263640"/>
                    <a:pt x="2374231" y="272715"/>
                  </a:cubicBezTo>
                  <a:cubicBezTo>
                    <a:pt x="2343383" y="295851"/>
                    <a:pt x="2305245" y="309618"/>
                    <a:pt x="2277979" y="336884"/>
                  </a:cubicBezTo>
                  <a:lnTo>
                    <a:pt x="2245895" y="368968"/>
                  </a:lnTo>
                </a:path>
              </a:pathLst>
            </a:cu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329542" y="1795576"/>
              <a:ext cx="486030" cy="769441"/>
            </a:xfrm>
            <a:prstGeom prst="rect">
              <a:avLst/>
            </a:prstGeom>
            <a:noFill/>
          </p:spPr>
          <p:txBody>
            <a:bodyPr wrap="none" rtlCol="0">
              <a:spAutoFit/>
            </a:bodyPr>
            <a:lstStyle/>
            <a:p>
              <a:r>
                <a:rPr lang="en-US" sz="4400" dirty="0" smtClean="0">
                  <a:solidFill>
                    <a:schemeClr val="bg1">
                      <a:lumMod val="50000"/>
                    </a:schemeClr>
                  </a:solidFill>
                </a:rPr>
                <a:t>C</a:t>
              </a:r>
              <a:endParaRPr lang="en-US" sz="4400" dirty="0">
                <a:solidFill>
                  <a:schemeClr val="bg1">
                    <a:lumMod val="50000"/>
                  </a:schemeClr>
                </a:solidFill>
              </a:endParaRPr>
            </a:p>
          </p:txBody>
        </p:sp>
      </p:grpSp>
      <p:grpSp>
        <p:nvGrpSpPr>
          <p:cNvPr id="28" name="Group 27"/>
          <p:cNvGrpSpPr/>
          <p:nvPr/>
        </p:nvGrpSpPr>
        <p:grpSpPr>
          <a:xfrm>
            <a:off x="3930258" y="2204342"/>
            <a:ext cx="3850217" cy="3120954"/>
            <a:chOff x="3930258" y="2204342"/>
            <a:chExt cx="3850217" cy="3120954"/>
          </a:xfrm>
        </p:grpSpPr>
        <p:sp>
          <p:nvSpPr>
            <p:cNvPr id="21" name="Freeform 20"/>
            <p:cNvSpPr/>
            <p:nvPr/>
          </p:nvSpPr>
          <p:spPr>
            <a:xfrm rot="5400000" flipH="1">
              <a:off x="4294890" y="1839710"/>
              <a:ext cx="3120954" cy="3850217"/>
            </a:xfrm>
            <a:custGeom>
              <a:avLst/>
              <a:gdLst>
                <a:gd name="connsiteX0" fmla="*/ 64168 w 2614863"/>
                <a:gd name="connsiteY0" fmla="*/ 3240505 h 3240505"/>
                <a:gd name="connsiteX1" fmla="*/ 48126 w 2614863"/>
                <a:gd name="connsiteY1" fmla="*/ 3176336 h 3240505"/>
                <a:gd name="connsiteX2" fmla="*/ 16042 w 2614863"/>
                <a:gd name="connsiteY2" fmla="*/ 2662989 h 3240505"/>
                <a:gd name="connsiteX3" fmla="*/ 0 w 2614863"/>
                <a:gd name="connsiteY3" fmla="*/ 2454442 h 3240505"/>
                <a:gd name="connsiteX4" fmla="*/ 16042 w 2614863"/>
                <a:gd name="connsiteY4" fmla="*/ 2021305 h 3240505"/>
                <a:gd name="connsiteX5" fmla="*/ 48126 w 2614863"/>
                <a:gd name="connsiteY5" fmla="*/ 1844842 h 3240505"/>
                <a:gd name="connsiteX6" fmla="*/ 64168 w 2614863"/>
                <a:gd name="connsiteY6" fmla="*/ 1796715 h 3240505"/>
                <a:gd name="connsiteX7" fmla="*/ 96252 w 2614863"/>
                <a:gd name="connsiteY7" fmla="*/ 1668378 h 3240505"/>
                <a:gd name="connsiteX8" fmla="*/ 112295 w 2614863"/>
                <a:gd name="connsiteY8" fmla="*/ 1604210 h 3240505"/>
                <a:gd name="connsiteX9" fmla="*/ 144379 w 2614863"/>
                <a:gd name="connsiteY9" fmla="*/ 1491915 h 3240505"/>
                <a:gd name="connsiteX10" fmla="*/ 160421 w 2614863"/>
                <a:gd name="connsiteY10" fmla="*/ 1443789 h 3240505"/>
                <a:gd name="connsiteX11" fmla="*/ 208547 w 2614863"/>
                <a:gd name="connsiteY11" fmla="*/ 1283368 h 3240505"/>
                <a:gd name="connsiteX12" fmla="*/ 224589 w 2614863"/>
                <a:gd name="connsiteY12" fmla="*/ 1235242 h 3240505"/>
                <a:gd name="connsiteX13" fmla="*/ 240631 w 2614863"/>
                <a:gd name="connsiteY13" fmla="*/ 1187115 h 3240505"/>
                <a:gd name="connsiteX14" fmla="*/ 304800 w 2614863"/>
                <a:gd name="connsiteY14" fmla="*/ 1090863 h 3240505"/>
                <a:gd name="connsiteX15" fmla="*/ 417095 w 2614863"/>
                <a:gd name="connsiteY15" fmla="*/ 978568 h 3240505"/>
                <a:gd name="connsiteX16" fmla="*/ 465221 w 2614863"/>
                <a:gd name="connsiteY16" fmla="*/ 930442 h 3240505"/>
                <a:gd name="connsiteX17" fmla="*/ 497305 w 2614863"/>
                <a:gd name="connsiteY17" fmla="*/ 898357 h 3240505"/>
                <a:gd name="connsiteX18" fmla="*/ 545431 w 2614863"/>
                <a:gd name="connsiteY18" fmla="*/ 866273 h 3240505"/>
                <a:gd name="connsiteX19" fmla="*/ 673768 w 2614863"/>
                <a:gd name="connsiteY19" fmla="*/ 770021 h 3240505"/>
                <a:gd name="connsiteX20" fmla="*/ 721895 w 2614863"/>
                <a:gd name="connsiteY20" fmla="*/ 753978 h 3240505"/>
                <a:gd name="connsiteX21" fmla="*/ 818147 w 2614863"/>
                <a:gd name="connsiteY21" fmla="*/ 689810 h 3240505"/>
                <a:gd name="connsiteX22" fmla="*/ 866274 w 2614863"/>
                <a:gd name="connsiteY22" fmla="*/ 657726 h 3240505"/>
                <a:gd name="connsiteX23" fmla="*/ 914400 w 2614863"/>
                <a:gd name="connsiteY23" fmla="*/ 625642 h 3240505"/>
                <a:gd name="connsiteX24" fmla="*/ 994610 w 2614863"/>
                <a:gd name="connsiteY24" fmla="*/ 561473 h 3240505"/>
                <a:gd name="connsiteX25" fmla="*/ 1042737 w 2614863"/>
                <a:gd name="connsiteY25" fmla="*/ 545431 h 3240505"/>
                <a:gd name="connsiteX26" fmla="*/ 1187116 w 2614863"/>
                <a:gd name="connsiteY26" fmla="*/ 481263 h 3240505"/>
                <a:gd name="connsiteX27" fmla="*/ 1251284 w 2614863"/>
                <a:gd name="connsiteY27" fmla="*/ 449178 h 3240505"/>
                <a:gd name="connsiteX28" fmla="*/ 1347537 w 2614863"/>
                <a:gd name="connsiteY28" fmla="*/ 417094 h 3240505"/>
                <a:gd name="connsiteX29" fmla="*/ 1395663 w 2614863"/>
                <a:gd name="connsiteY29" fmla="*/ 401052 h 3240505"/>
                <a:gd name="connsiteX30" fmla="*/ 1491916 w 2614863"/>
                <a:gd name="connsiteY30" fmla="*/ 368968 h 3240505"/>
                <a:gd name="connsiteX31" fmla="*/ 1540042 w 2614863"/>
                <a:gd name="connsiteY31" fmla="*/ 352926 h 3240505"/>
                <a:gd name="connsiteX32" fmla="*/ 1700463 w 2614863"/>
                <a:gd name="connsiteY32" fmla="*/ 320842 h 3240505"/>
                <a:gd name="connsiteX33" fmla="*/ 1876926 w 2614863"/>
                <a:gd name="connsiteY33" fmla="*/ 288757 h 3240505"/>
                <a:gd name="connsiteX34" fmla="*/ 2037347 w 2614863"/>
                <a:gd name="connsiteY34" fmla="*/ 240631 h 3240505"/>
                <a:gd name="connsiteX35" fmla="*/ 2085474 w 2614863"/>
                <a:gd name="connsiteY35" fmla="*/ 224589 h 3240505"/>
                <a:gd name="connsiteX36" fmla="*/ 2133600 w 2614863"/>
                <a:gd name="connsiteY36" fmla="*/ 208547 h 3240505"/>
                <a:gd name="connsiteX37" fmla="*/ 2326105 w 2614863"/>
                <a:gd name="connsiteY37" fmla="*/ 176463 h 3240505"/>
                <a:gd name="connsiteX38" fmla="*/ 2406316 w 2614863"/>
                <a:gd name="connsiteY38" fmla="*/ 160421 h 3240505"/>
                <a:gd name="connsiteX39" fmla="*/ 2518610 w 2614863"/>
                <a:gd name="connsiteY39" fmla="*/ 144378 h 3240505"/>
                <a:gd name="connsiteX40" fmla="*/ 2374231 w 2614863"/>
                <a:gd name="connsiteY40" fmla="*/ 64168 h 3240505"/>
                <a:gd name="connsiteX41" fmla="*/ 2326105 w 2614863"/>
                <a:gd name="connsiteY41" fmla="*/ 32084 h 3240505"/>
                <a:gd name="connsiteX42" fmla="*/ 2229852 w 2614863"/>
                <a:gd name="connsiteY42" fmla="*/ 0 h 3240505"/>
                <a:gd name="connsiteX43" fmla="*/ 2277979 w 2614863"/>
                <a:gd name="connsiteY43" fmla="*/ 16042 h 3240505"/>
                <a:gd name="connsiteX44" fmla="*/ 2326105 w 2614863"/>
                <a:gd name="connsiteY44" fmla="*/ 64168 h 3240505"/>
                <a:gd name="connsiteX45" fmla="*/ 2422358 w 2614863"/>
                <a:gd name="connsiteY45" fmla="*/ 96252 h 3240505"/>
                <a:gd name="connsiteX46" fmla="*/ 2566737 w 2614863"/>
                <a:gd name="connsiteY46" fmla="*/ 160421 h 3240505"/>
                <a:gd name="connsiteX47" fmla="*/ 2614863 w 2614863"/>
                <a:gd name="connsiteY47" fmla="*/ 176463 h 3240505"/>
                <a:gd name="connsiteX48" fmla="*/ 2518610 w 2614863"/>
                <a:gd name="connsiteY48" fmla="*/ 208547 h 3240505"/>
                <a:gd name="connsiteX49" fmla="*/ 2406316 w 2614863"/>
                <a:gd name="connsiteY49" fmla="*/ 240631 h 3240505"/>
                <a:gd name="connsiteX50" fmla="*/ 2374231 w 2614863"/>
                <a:gd name="connsiteY50" fmla="*/ 272715 h 3240505"/>
                <a:gd name="connsiteX51" fmla="*/ 2277979 w 2614863"/>
                <a:gd name="connsiteY51" fmla="*/ 336884 h 3240505"/>
                <a:gd name="connsiteX52" fmla="*/ 2245895 w 2614863"/>
                <a:gd name="connsiteY52" fmla="*/ 368968 h 32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14863" h="3240505">
                  <a:moveTo>
                    <a:pt x="64168" y="3240505"/>
                  </a:moveTo>
                  <a:cubicBezTo>
                    <a:pt x="58821" y="3219115"/>
                    <a:pt x="51479" y="3198128"/>
                    <a:pt x="48126" y="3176336"/>
                  </a:cubicBezTo>
                  <a:cubicBezTo>
                    <a:pt x="21829" y="3005403"/>
                    <a:pt x="25697" y="2836782"/>
                    <a:pt x="16042" y="2662989"/>
                  </a:cubicBezTo>
                  <a:cubicBezTo>
                    <a:pt x="12175" y="2593375"/>
                    <a:pt x="5347" y="2523958"/>
                    <a:pt x="0" y="2454442"/>
                  </a:cubicBezTo>
                  <a:cubicBezTo>
                    <a:pt x="5347" y="2310063"/>
                    <a:pt x="7558" y="2165534"/>
                    <a:pt x="16042" y="2021305"/>
                  </a:cubicBezTo>
                  <a:cubicBezTo>
                    <a:pt x="19408" y="1964082"/>
                    <a:pt x="32123" y="1900854"/>
                    <a:pt x="48126" y="1844842"/>
                  </a:cubicBezTo>
                  <a:cubicBezTo>
                    <a:pt x="52772" y="1828583"/>
                    <a:pt x="59719" y="1813029"/>
                    <a:pt x="64168" y="1796715"/>
                  </a:cubicBezTo>
                  <a:cubicBezTo>
                    <a:pt x="75770" y="1754173"/>
                    <a:pt x="85557" y="1711157"/>
                    <a:pt x="96252" y="1668378"/>
                  </a:cubicBezTo>
                  <a:cubicBezTo>
                    <a:pt x="101599" y="1646989"/>
                    <a:pt x="105323" y="1625126"/>
                    <a:pt x="112295" y="1604210"/>
                  </a:cubicBezTo>
                  <a:cubicBezTo>
                    <a:pt x="150758" y="1488821"/>
                    <a:pt x="104093" y="1632918"/>
                    <a:pt x="144379" y="1491915"/>
                  </a:cubicBezTo>
                  <a:cubicBezTo>
                    <a:pt x="149024" y="1475656"/>
                    <a:pt x="155776" y="1460048"/>
                    <a:pt x="160421" y="1443789"/>
                  </a:cubicBezTo>
                  <a:cubicBezTo>
                    <a:pt x="208911" y="1274076"/>
                    <a:pt x="132301" y="1512109"/>
                    <a:pt x="208547" y="1283368"/>
                  </a:cubicBezTo>
                  <a:lnTo>
                    <a:pt x="224589" y="1235242"/>
                  </a:lnTo>
                  <a:cubicBezTo>
                    <a:pt x="229936" y="1219200"/>
                    <a:pt x="231251" y="1201185"/>
                    <a:pt x="240631" y="1187115"/>
                  </a:cubicBezTo>
                  <a:cubicBezTo>
                    <a:pt x="262021" y="1155031"/>
                    <a:pt x="277534" y="1118129"/>
                    <a:pt x="304800" y="1090863"/>
                  </a:cubicBezTo>
                  <a:lnTo>
                    <a:pt x="417095" y="978568"/>
                  </a:lnTo>
                  <a:lnTo>
                    <a:pt x="465221" y="930442"/>
                  </a:lnTo>
                  <a:cubicBezTo>
                    <a:pt x="475916" y="919747"/>
                    <a:pt x="484720" y="906747"/>
                    <a:pt x="497305" y="898357"/>
                  </a:cubicBezTo>
                  <a:cubicBezTo>
                    <a:pt x="513347" y="887662"/>
                    <a:pt x="530376" y="878317"/>
                    <a:pt x="545431" y="866273"/>
                  </a:cubicBezTo>
                  <a:cubicBezTo>
                    <a:pt x="599725" y="822839"/>
                    <a:pt x="577827" y="802003"/>
                    <a:pt x="673768" y="770021"/>
                  </a:cubicBezTo>
                  <a:cubicBezTo>
                    <a:pt x="689810" y="764673"/>
                    <a:pt x="707113" y="762190"/>
                    <a:pt x="721895" y="753978"/>
                  </a:cubicBezTo>
                  <a:cubicBezTo>
                    <a:pt x="755603" y="735251"/>
                    <a:pt x="786063" y="711199"/>
                    <a:pt x="818147" y="689810"/>
                  </a:cubicBezTo>
                  <a:lnTo>
                    <a:pt x="866274" y="657726"/>
                  </a:lnTo>
                  <a:cubicBezTo>
                    <a:pt x="882316" y="647031"/>
                    <a:pt x="900767" y="639275"/>
                    <a:pt x="914400" y="625642"/>
                  </a:cubicBezTo>
                  <a:cubicBezTo>
                    <a:pt x="944242" y="595799"/>
                    <a:pt x="954135" y="581710"/>
                    <a:pt x="994610" y="561473"/>
                  </a:cubicBezTo>
                  <a:cubicBezTo>
                    <a:pt x="1009735" y="553911"/>
                    <a:pt x="1026695" y="550778"/>
                    <a:pt x="1042737" y="545431"/>
                  </a:cubicBezTo>
                  <a:cubicBezTo>
                    <a:pt x="1184316" y="451045"/>
                    <a:pt x="958005" y="595822"/>
                    <a:pt x="1187116" y="481263"/>
                  </a:cubicBezTo>
                  <a:cubicBezTo>
                    <a:pt x="1208505" y="470568"/>
                    <a:pt x="1229080" y="458060"/>
                    <a:pt x="1251284" y="449178"/>
                  </a:cubicBezTo>
                  <a:cubicBezTo>
                    <a:pt x="1282685" y="436618"/>
                    <a:pt x="1315453" y="427789"/>
                    <a:pt x="1347537" y="417094"/>
                  </a:cubicBezTo>
                  <a:lnTo>
                    <a:pt x="1395663" y="401052"/>
                  </a:lnTo>
                  <a:lnTo>
                    <a:pt x="1491916" y="368968"/>
                  </a:lnTo>
                  <a:cubicBezTo>
                    <a:pt x="1507958" y="363621"/>
                    <a:pt x="1523461" y="356242"/>
                    <a:pt x="1540042" y="352926"/>
                  </a:cubicBezTo>
                  <a:cubicBezTo>
                    <a:pt x="1593516" y="342231"/>
                    <a:pt x="1646672" y="329807"/>
                    <a:pt x="1700463" y="320842"/>
                  </a:cubicBezTo>
                  <a:cubicBezTo>
                    <a:pt x="1770141" y="309229"/>
                    <a:pt x="1809643" y="303709"/>
                    <a:pt x="1876926" y="288757"/>
                  </a:cubicBezTo>
                  <a:cubicBezTo>
                    <a:pt x="1949668" y="272592"/>
                    <a:pt x="1957355" y="267295"/>
                    <a:pt x="2037347" y="240631"/>
                  </a:cubicBezTo>
                  <a:lnTo>
                    <a:pt x="2085474" y="224589"/>
                  </a:lnTo>
                  <a:cubicBezTo>
                    <a:pt x="2101516" y="219242"/>
                    <a:pt x="2116920" y="211327"/>
                    <a:pt x="2133600" y="208547"/>
                  </a:cubicBezTo>
                  <a:cubicBezTo>
                    <a:pt x="2197768" y="197852"/>
                    <a:pt x="2262315" y="189221"/>
                    <a:pt x="2326105" y="176463"/>
                  </a:cubicBezTo>
                  <a:cubicBezTo>
                    <a:pt x="2352842" y="171116"/>
                    <a:pt x="2379421" y="164904"/>
                    <a:pt x="2406316" y="160421"/>
                  </a:cubicBezTo>
                  <a:cubicBezTo>
                    <a:pt x="2443613" y="154205"/>
                    <a:pt x="2481179" y="149726"/>
                    <a:pt x="2518610" y="144378"/>
                  </a:cubicBezTo>
                  <a:cubicBezTo>
                    <a:pt x="2433903" y="116142"/>
                    <a:pt x="2484553" y="137716"/>
                    <a:pt x="2374231" y="64168"/>
                  </a:cubicBezTo>
                  <a:cubicBezTo>
                    <a:pt x="2358189" y="53473"/>
                    <a:pt x="2344396" y="38181"/>
                    <a:pt x="2326105" y="32084"/>
                  </a:cubicBezTo>
                  <a:lnTo>
                    <a:pt x="2229852" y="0"/>
                  </a:lnTo>
                  <a:lnTo>
                    <a:pt x="2277979" y="16042"/>
                  </a:lnTo>
                  <a:cubicBezTo>
                    <a:pt x="2294021" y="32084"/>
                    <a:pt x="2306273" y="53150"/>
                    <a:pt x="2326105" y="64168"/>
                  </a:cubicBezTo>
                  <a:cubicBezTo>
                    <a:pt x="2355669" y="80592"/>
                    <a:pt x="2422358" y="96252"/>
                    <a:pt x="2422358" y="96252"/>
                  </a:cubicBezTo>
                  <a:cubicBezTo>
                    <a:pt x="2498623" y="147096"/>
                    <a:pt x="2452194" y="122240"/>
                    <a:pt x="2566737" y="160421"/>
                  </a:cubicBezTo>
                  <a:lnTo>
                    <a:pt x="2614863" y="176463"/>
                  </a:lnTo>
                  <a:cubicBezTo>
                    <a:pt x="2582779" y="187158"/>
                    <a:pt x="2551420" y="200344"/>
                    <a:pt x="2518610" y="208547"/>
                  </a:cubicBezTo>
                  <a:cubicBezTo>
                    <a:pt x="2438037" y="228690"/>
                    <a:pt x="2475358" y="217617"/>
                    <a:pt x="2406316" y="240631"/>
                  </a:cubicBezTo>
                  <a:cubicBezTo>
                    <a:pt x="2395621" y="251326"/>
                    <a:pt x="2386331" y="263640"/>
                    <a:pt x="2374231" y="272715"/>
                  </a:cubicBezTo>
                  <a:cubicBezTo>
                    <a:pt x="2343383" y="295851"/>
                    <a:pt x="2305245" y="309618"/>
                    <a:pt x="2277979" y="336884"/>
                  </a:cubicBezTo>
                  <a:lnTo>
                    <a:pt x="2245895" y="368968"/>
                  </a:lnTo>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040986" y="4075275"/>
              <a:ext cx="490840" cy="769441"/>
            </a:xfrm>
            <a:prstGeom prst="rect">
              <a:avLst/>
            </a:prstGeom>
            <a:noFill/>
          </p:spPr>
          <p:txBody>
            <a:bodyPr wrap="none" rtlCol="0">
              <a:spAutoFit/>
            </a:bodyPr>
            <a:lstStyle/>
            <a:p>
              <a:r>
                <a:rPr lang="en-US" sz="4400" dirty="0" smtClean="0">
                  <a:solidFill>
                    <a:schemeClr val="bg1">
                      <a:lumMod val="50000"/>
                    </a:schemeClr>
                  </a:solidFill>
                </a:rPr>
                <a:t>B</a:t>
              </a:r>
              <a:endParaRPr lang="en-US" sz="4400" dirty="0">
                <a:solidFill>
                  <a:schemeClr val="bg1">
                    <a:lumMod val="50000"/>
                  </a:schemeClr>
                </a:solidFill>
              </a:endParaRPr>
            </a:p>
          </p:txBody>
        </p:sp>
      </p:grpSp>
    </p:spTree>
    <p:extLst>
      <p:ext uri="{BB962C8B-B14F-4D97-AF65-F5344CB8AC3E}">
        <p14:creationId xmlns:p14="http://schemas.microsoft.com/office/powerpoint/2010/main" val="91519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r>
              <a:rPr lang="mr-IN" dirty="0" smtClean="0"/>
              <a:t>…</a:t>
            </a:r>
            <a:endParaRPr lang="en-US" dirty="0"/>
          </a:p>
        </p:txBody>
      </p:sp>
      <p:sp>
        <p:nvSpPr>
          <p:cNvPr id="3" name="Content Placeholder 2"/>
          <p:cNvSpPr>
            <a:spLocks noGrp="1"/>
          </p:cNvSpPr>
          <p:nvPr>
            <p:ph idx="1"/>
          </p:nvPr>
        </p:nvSpPr>
        <p:spPr/>
        <p:txBody>
          <a:bodyPr/>
          <a:lstStyle/>
          <a:p>
            <a:r>
              <a:rPr lang="en-US" dirty="0" smtClean="0"/>
              <a:t>How have your ‘priors’ changed since before the lecture? </a:t>
            </a:r>
          </a:p>
          <a:p>
            <a:r>
              <a:rPr lang="en-US" dirty="0" smtClean="0"/>
              <a:t>Is the current SA schooling ‘</a:t>
            </a:r>
            <a:r>
              <a:rPr lang="en-US" b="1" dirty="0" smtClean="0"/>
              <a:t>equilibrium</a:t>
            </a:r>
            <a:r>
              <a:rPr lang="en-US" dirty="0" smtClean="0"/>
              <a:t>’ and ‘progress trajectory’ the only one? The optimal one? </a:t>
            </a:r>
          </a:p>
          <a:p>
            <a:pPr lvl="1"/>
            <a:r>
              <a:rPr lang="en-US" dirty="0" smtClean="0"/>
              <a:t>What would a different equilibrium look like? </a:t>
            </a:r>
          </a:p>
          <a:p>
            <a:pPr lvl="1"/>
            <a:r>
              <a:rPr lang="en-US" dirty="0" smtClean="0"/>
              <a:t>How would we get there? </a:t>
            </a:r>
          </a:p>
          <a:p>
            <a:pPr lvl="1"/>
            <a:r>
              <a:rPr lang="en-US" dirty="0" smtClean="0"/>
              <a:t>At what costs?</a:t>
            </a:r>
          </a:p>
          <a:p>
            <a:r>
              <a:rPr lang="en-US" dirty="0" smtClean="0"/>
              <a:t>Why don’t more people know/care about this?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74</a:t>
            </a:fld>
            <a:endParaRPr lang="en-US"/>
          </a:p>
        </p:txBody>
      </p:sp>
    </p:spTree>
    <p:extLst>
      <p:ext uri="{BB962C8B-B14F-4D97-AF65-F5344CB8AC3E}">
        <p14:creationId xmlns:p14="http://schemas.microsoft.com/office/powerpoint/2010/main" val="3679302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Access to language and mathematics workbooks (Grades 1-9) (GHS 2016)</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501" y="2579578"/>
            <a:ext cx="6262577" cy="347824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381693" y="6377506"/>
            <a:ext cx="3373680" cy="369332"/>
          </a:xfrm>
          <a:prstGeom prst="rect">
            <a:avLst/>
          </a:prstGeom>
          <a:noFill/>
        </p:spPr>
        <p:txBody>
          <a:bodyPr wrap="none" rtlCol="0">
            <a:spAutoFit/>
          </a:bodyPr>
          <a:lstStyle/>
          <a:p>
            <a:r>
              <a:rPr lang="en-US" smtClean="0"/>
              <a:t>DBE 2018 Report on GHS, page 24</a:t>
            </a:r>
            <a:endParaRPr lang="en-US"/>
          </a:p>
        </p:txBody>
      </p:sp>
    </p:spTree>
    <p:extLst>
      <p:ext uri="{BB962C8B-B14F-4D97-AF65-F5344CB8AC3E}">
        <p14:creationId xmlns:p14="http://schemas.microsoft.com/office/powerpoint/2010/main" val="102883363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Access to textbooks in Grades 10-12 by province (GHS 2016)</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021" y="2579578"/>
            <a:ext cx="6107536" cy="347824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381693" y="6377506"/>
            <a:ext cx="3373680" cy="369332"/>
          </a:xfrm>
          <a:prstGeom prst="rect">
            <a:avLst/>
          </a:prstGeom>
          <a:noFill/>
        </p:spPr>
        <p:txBody>
          <a:bodyPr wrap="none" rtlCol="0">
            <a:spAutoFit/>
          </a:bodyPr>
          <a:lstStyle/>
          <a:p>
            <a:r>
              <a:rPr lang="en-US" dirty="0" smtClean="0"/>
              <a:t>DBE 2018 Report on GHS, page 25</a:t>
            </a:r>
            <a:endParaRPr lang="en-US" dirty="0"/>
          </a:p>
        </p:txBody>
      </p:sp>
    </p:spTree>
    <p:extLst>
      <p:ext uri="{BB962C8B-B14F-4D97-AF65-F5344CB8AC3E}">
        <p14:creationId xmlns:p14="http://schemas.microsoft.com/office/powerpoint/2010/main" val="7349079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repetition</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1960346"/>
            <a:ext cx="9131300" cy="3695700"/>
          </a:xfrm>
          <a:prstGeom prst="rect">
            <a:avLst/>
          </a:prstGeom>
        </p:spPr>
      </p:pic>
      <p:sp>
        <p:nvSpPr>
          <p:cNvPr id="6" name="Rectangle 5"/>
          <p:cNvSpPr/>
          <p:nvPr/>
        </p:nvSpPr>
        <p:spPr>
          <a:xfrm>
            <a:off x="2715039" y="6354248"/>
            <a:ext cx="3373680" cy="369332"/>
          </a:xfrm>
          <a:prstGeom prst="rect">
            <a:avLst/>
          </a:prstGeom>
        </p:spPr>
        <p:txBody>
          <a:bodyPr wrap="none">
            <a:spAutoFit/>
          </a:bodyPr>
          <a:lstStyle/>
          <a:p>
            <a:r>
              <a:rPr lang="en-US" dirty="0" smtClean="0"/>
              <a:t>DBE 2018 Report on GHS, page 28</a:t>
            </a:r>
            <a:endParaRPr lang="en-US" dirty="0"/>
          </a:p>
        </p:txBody>
      </p:sp>
    </p:spTree>
    <p:extLst>
      <p:ext uri="{BB962C8B-B14F-4D97-AF65-F5344CB8AC3E}">
        <p14:creationId xmlns:p14="http://schemas.microsoft.com/office/powerpoint/2010/main" val="16610415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Teachers &amp; unions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78</a:t>
            </a:fld>
            <a:endParaRPr lang="en-US"/>
          </a:p>
        </p:txBody>
      </p:sp>
      <p:graphicFrame>
        <p:nvGraphicFramePr>
          <p:cNvPr id="5" name="Chart 4"/>
          <p:cNvGraphicFramePr>
            <a:graphicFrameLocks/>
          </p:cNvGraphicFramePr>
          <p:nvPr>
            <p:extLst/>
          </p:nvPr>
        </p:nvGraphicFramePr>
        <p:xfrm>
          <a:off x="446279" y="1601071"/>
          <a:ext cx="8208912"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2732567" y="6499339"/>
            <a:ext cx="6539024" cy="276999"/>
          </a:xfrm>
          <a:prstGeom prst="rect">
            <a:avLst/>
          </a:prstGeom>
        </p:spPr>
        <p:txBody>
          <a:bodyPr wrap="square">
            <a:spAutoFit/>
          </a:bodyPr>
          <a:lstStyle/>
          <a:p>
            <a:r>
              <a:rPr lang="en-US" sz="1200" i="1" dirty="0" smtClean="0"/>
              <a:t>Thanks to Mike </a:t>
            </a:r>
            <a:r>
              <a:rPr lang="en-US" sz="1200" i="1" dirty="0" err="1" smtClean="0"/>
              <a:t>Myburgh</a:t>
            </a:r>
            <a:r>
              <a:rPr lang="en-US" sz="1200" i="1" dirty="0" smtClean="0"/>
              <a:t> (NAPTOSA) for supplying data</a:t>
            </a:r>
            <a:endParaRPr lang="en-US" sz="1200" i="1" dirty="0"/>
          </a:p>
        </p:txBody>
      </p:sp>
      <p:graphicFrame>
        <p:nvGraphicFramePr>
          <p:cNvPr id="8" name="Table 7"/>
          <p:cNvGraphicFramePr>
            <a:graphicFrameLocks noGrp="1"/>
          </p:cNvGraphicFramePr>
          <p:nvPr>
            <p:extLst>
              <p:ext uri="{D42A27DB-BD31-4B8C-83A1-F6EECF244321}">
                <p14:modId xmlns:p14="http://schemas.microsoft.com/office/powerpoint/2010/main" val="1757935530"/>
              </p:ext>
            </p:extLst>
          </p:nvPr>
        </p:nvGraphicFramePr>
        <p:xfrm>
          <a:off x="444950" y="4536343"/>
          <a:ext cx="8210246" cy="1820008"/>
        </p:xfrm>
        <a:graphic>
          <a:graphicData uri="http://schemas.openxmlformats.org/drawingml/2006/table">
            <a:tbl>
              <a:tblPr>
                <a:tableStyleId>{5C22544A-7EE6-4342-B048-85BDC9FD1C3A}</a:tableStyleId>
              </a:tblPr>
              <a:tblGrid>
                <a:gridCol w="746386"/>
                <a:gridCol w="746386"/>
                <a:gridCol w="746386"/>
                <a:gridCol w="746386"/>
                <a:gridCol w="746386"/>
                <a:gridCol w="746386"/>
                <a:gridCol w="746386"/>
                <a:gridCol w="746386"/>
                <a:gridCol w="746386"/>
                <a:gridCol w="746386"/>
                <a:gridCol w="746386"/>
              </a:tblGrid>
              <a:tr h="253698">
                <a:tc gridSpan="10">
                  <a:txBody>
                    <a:bodyPr/>
                    <a:lstStyle/>
                    <a:p>
                      <a:pPr algn="l" rtl="0" fontAlgn="b"/>
                      <a:r>
                        <a:rPr lang="en-US" sz="1100" u="none" strike="noStrike" dirty="0">
                          <a:effectLst/>
                        </a:rPr>
                        <a:t>Breakdown as at 31 December 2012 (Audited stats for December 2013 will be </a:t>
                      </a:r>
                      <a:r>
                        <a:rPr lang="en-US" sz="1100" u="none" strike="noStrike" dirty="0" smtClean="0">
                          <a:effectLst/>
                        </a:rPr>
                        <a:t>available </a:t>
                      </a:r>
                      <a:r>
                        <a:rPr lang="en-US" sz="1100" u="none" strike="noStrike" dirty="0">
                          <a:effectLst/>
                        </a:rPr>
                        <a:t>mid-year)</a:t>
                      </a:r>
                      <a:endParaRPr lang="en-US" sz="1100" b="1" i="0" u="none" strike="noStrike" dirty="0">
                        <a:solidFill>
                          <a:srgbClr val="000000"/>
                        </a:solidFill>
                        <a:effectLst/>
                        <a:latin typeface="Calibri" charset="0"/>
                      </a:endParaRPr>
                    </a:p>
                  </a:txBody>
                  <a:tcPr marL="5515" marR="5515" marT="5515" marB="0" anchor="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r>
              <a:tr h="253698">
                <a:tc gridSpan="6">
                  <a:txBody>
                    <a:bodyPr/>
                    <a:lstStyle/>
                    <a:p>
                      <a:pPr algn="l" rtl="0" fontAlgn="b"/>
                      <a:r>
                        <a:rPr lang="en-US" sz="1000" u="none" strike="noStrike">
                          <a:effectLst/>
                        </a:rPr>
                        <a:t>These Stats include educators and a small numebr of support staff</a:t>
                      </a:r>
                      <a:endParaRPr lang="en-US" sz="1000" b="1" i="1" u="none" strike="noStrike">
                        <a:solidFill>
                          <a:srgbClr val="000000"/>
                        </a:solidFill>
                        <a:effectLst/>
                        <a:latin typeface="Calibri" charset="0"/>
                      </a:endParaRPr>
                    </a:p>
                  </a:txBody>
                  <a:tcPr marL="5515" marR="5515" marT="5515" marB="0" anchor="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c>
                  <a:txBody>
                    <a:bodyPr/>
                    <a:lstStyle/>
                    <a:p>
                      <a:pPr algn="l" fontAlgn="b"/>
                      <a:r>
                        <a:rPr lang="sk-SK" sz="1600" u="none" strike="noStrike">
                          <a:effectLst/>
                        </a:rPr>
                        <a:t> </a:t>
                      </a:r>
                      <a:endParaRPr lang="sk-SK" sz="1600" b="0" i="0" u="none" strike="noStrike">
                        <a:solidFill>
                          <a:srgbClr val="000000"/>
                        </a:solidFill>
                        <a:effectLst/>
                        <a:latin typeface="Arial" charset="0"/>
                      </a:endParaRPr>
                    </a:p>
                  </a:txBody>
                  <a:tcPr marL="5515" marR="5515" marT="5515" marB="0" anchor="b">
                    <a:solidFill>
                      <a:schemeClr val="bg1">
                        <a:lumMod val="95000"/>
                      </a:schemeClr>
                    </a:solidFill>
                  </a:tcPr>
                </a:tc>
              </a:tr>
              <a:tr h="187516">
                <a:tc>
                  <a:txBody>
                    <a:bodyPr/>
                    <a:lstStyle/>
                    <a:p>
                      <a:pPr algn="l" rtl="0" fontAlgn="b"/>
                      <a:r>
                        <a:rPr lang="en-US" sz="1100" b="1" u="none" strike="noStrike" dirty="0">
                          <a:effectLst/>
                        </a:rPr>
                        <a:t>Union</a:t>
                      </a:r>
                      <a:endParaRPr lang="en-US" sz="11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EC</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GP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FS</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KZN</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LP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MP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NC</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NW</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WP</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TOTAL</a:t>
                      </a:r>
                      <a:endParaRPr lang="en-US" sz="1000" b="1" i="1" u="none" strike="noStrike" dirty="0">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SADTU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45968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29307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13853</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57086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43706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25750</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5826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fi-FI" sz="1000" u="none" strike="noStrike">
                          <a:effectLst/>
                        </a:rPr>
                        <a:t>18572</a:t>
                      </a:r>
                      <a:endParaRPr lang="fi-FI"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12944</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253012</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NAPTOSA</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12508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14805</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4171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7346</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fi-FI" sz="1000" u="none" strike="noStrike">
                          <a:effectLst/>
                        </a:rPr>
                        <a:t>687</a:t>
                      </a:r>
                      <a:endParaRPr lang="fi-FI"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2701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934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3335</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uk-UA" sz="1000" u="none" strike="noStrike">
                          <a:effectLst/>
                        </a:rPr>
                        <a:t>9651</a:t>
                      </a:r>
                      <a:endParaRPr lang="uk-UA"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56138</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SAOU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2957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8090</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4925</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1244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1174</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2452</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u="none" strike="noStrike">
                          <a:effectLst/>
                        </a:rPr>
                        <a:t>1581</a:t>
                      </a:r>
                      <a:endParaRPr lang="ru-RU"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2242</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4197</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28862</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PEU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380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2807</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71</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193</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7824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1728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128</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u="none" strike="noStrike">
                          <a:effectLst/>
                        </a:rPr>
                        <a:t>1210</a:t>
                      </a:r>
                      <a:endParaRPr lang="cs-CZ"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14341</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u="none" strike="noStrike">
                          <a:effectLst/>
                        </a:rPr>
                        <a:t>NATU</a:t>
                      </a:r>
                      <a:endParaRPr lang="en-US" sz="11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380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u="none" strike="noStrike">
                          <a:effectLst/>
                        </a:rPr>
                        <a:t>580</a:t>
                      </a:r>
                      <a:endParaRPr lang="ru-RU"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416</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25424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55</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1334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284</a:t>
                      </a:r>
                      <a:endParaRPr lang="is-I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u="none" strike="noStrike">
                          <a:effectLst/>
                        </a:rPr>
                        <a:t>0</a:t>
                      </a:r>
                      <a:endParaRPr lang="en-US" sz="1000" b="0"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u="none" strike="noStrike">
                          <a:effectLst/>
                        </a:rPr>
                        <a:t>28473</a:t>
                      </a:r>
                      <a:endParaRPr lang="is-IS" sz="1000" b="1" i="1" u="none" strike="noStrike">
                        <a:solidFill>
                          <a:srgbClr val="000000"/>
                        </a:solidFill>
                        <a:effectLst/>
                        <a:latin typeface="Calibri" charset="0"/>
                      </a:endParaRPr>
                    </a:p>
                  </a:txBody>
                  <a:tcPr marL="5515" marR="5515" marT="5515" marB="0" anchor="b">
                    <a:solidFill>
                      <a:schemeClr val="bg1">
                        <a:lumMod val="95000"/>
                      </a:schemeClr>
                    </a:solidFill>
                  </a:tcPr>
                </a:tc>
              </a:tr>
              <a:tr h="187516">
                <a:tc>
                  <a:txBody>
                    <a:bodyPr/>
                    <a:lstStyle/>
                    <a:p>
                      <a:pPr algn="l" rtl="0" fontAlgn="b"/>
                      <a:r>
                        <a:rPr lang="en-US" sz="1100" b="1" u="none" strike="noStrike" dirty="0">
                          <a:effectLst/>
                        </a:rPr>
                        <a:t>TOTALS</a:t>
                      </a:r>
                      <a:endParaRPr lang="en-US" sz="1100" b="1" i="1"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62193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cs-CZ" sz="1000" b="1" u="none" strike="noStrike" dirty="0">
                          <a:effectLst/>
                        </a:rPr>
                        <a:t>55589</a:t>
                      </a:r>
                      <a:endParaRPr lang="cs-CZ"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23436</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91293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ru-RU" sz="1000" b="1" u="none" strike="noStrike" dirty="0">
                          <a:effectLst/>
                        </a:rPr>
                        <a:t>53446</a:t>
                      </a:r>
                      <a:endParaRPr lang="ru-RU"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uk-UA" sz="1000" b="1" u="none" strike="noStrike">
                          <a:effectLst/>
                        </a:rPr>
                        <a:t>33965</a:t>
                      </a:r>
                      <a:endParaRPr lang="uk-UA" sz="1000" b="1" i="0" u="none" strike="noStrike">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en-US" sz="1000" b="1" u="none" strike="noStrike" dirty="0">
                          <a:effectLst/>
                        </a:rPr>
                        <a:t>8469</a:t>
                      </a:r>
                      <a:endParaRPr lang="en-U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25643</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26792</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c>
                  <a:txBody>
                    <a:bodyPr/>
                    <a:lstStyle/>
                    <a:p>
                      <a:pPr algn="ctr" rtl="0" fontAlgn="b"/>
                      <a:r>
                        <a:rPr lang="is-IS" sz="1000" b="1" u="none" strike="noStrike" dirty="0">
                          <a:effectLst/>
                        </a:rPr>
                        <a:t>380826</a:t>
                      </a:r>
                      <a:endParaRPr lang="is-IS" sz="1000" b="1" i="0" u="none" strike="noStrike" dirty="0">
                        <a:solidFill>
                          <a:srgbClr val="000000"/>
                        </a:solidFill>
                        <a:effectLst/>
                        <a:latin typeface="Calibri" charset="0"/>
                      </a:endParaRPr>
                    </a:p>
                  </a:txBody>
                  <a:tcPr marL="5515" marR="5515" marT="5515" marB="0" anchor="b">
                    <a:solidFill>
                      <a:schemeClr val="bg1">
                        <a:lumMod val="95000"/>
                      </a:schemeClr>
                    </a:solidFill>
                  </a:tcPr>
                </a:tc>
              </a:tr>
            </a:tbl>
          </a:graphicData>
        </a:graphic>
      </p:graphicFrame>
    </p:spTree>
    <p:extLst>
      <p:ext uri="{BB962C8B-B14F-4D97-AF65-F5344CB8AC3E}">
        <p14:creationId xmlns:p14="http://schemas.microsoft.com/office/powerpoint/2010/main" val="64897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1199" y="240572"/>
            <a:ext cx="2687789" cy="15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p:nvSpPr>
        <p:spPr bwMode="auto">
          <a:xfrm>
            <a:off x="2034436" y="6506554"/>
            <a:ext cx="6035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900" b="1" dirty="0"/>
              <a:t>Source</a:t>
            </a:r>
            <a:r>
              <a:rPr lang="en-US" altLang="en-US" sz="900" dirty="0"/>
              <a:t>: Van </a:t>
            </a:r>
            <a:r>
              <a:rPr lang="en-US" altLang="en-US" sz="900" dirty="0" err="1"/>
              <a:t>Broekhuizen</a:t>
            </a:r>
            <a:r>
              <a:rPr lang="en-US" altLang="en-US" sz="900" dirty="0"/>
              <a:t> &amp; Van der Berg, 2016 (Higher Education Access and Outcomes for the 2008 National Matric Cohort)</a:t>
            </a:r>
          </a:p>
        </p:txBody>
      </p:sp>
      <p:sp>
        <p:nvSpPr>
          <p:cNvPr id="12" name="Rectangle 11"/>
          <p:cNvSpPr/>
          <p:nvPr/>
        </p:nvSpPr>
        <p:spPr>
          <a:xfrm>
            <a:off x="565463" y="281036"/>
            <a:ext cx="5187155" cy="954107"/>
          </a:xfrm>
          <a:prstGeom prst="rect">
            <a:avLst/>
          </a:prstGeom>
        </p:spPr>
        <p:txBody>
          <a:bodyPr wrap="square">
            <a:spAutoFit/>
          </a:bodyPr>
          <a:lstStyle/>
          <a:p>
            <a:r>
              <a:rPr lang="en-US" sz="2800" b="1" dirty="0"/>
              <a:t>Nuance in the 2-school systems bimodal narrative:</a:t>
            </a:r>
          </a:p>
        </p:txBody>
      </p:sp>
      <p:sp>
        <p:nvSpPr>
          <p:cNvPr id="9" name="Oval 8"/>
          <p:cNvSpPr/>
          <p:nvPr/>
        </p:nvSpPr>
        <p:spPr>
          <a:xfrm rot="16200000">
            <a:off x="6425872" y="573319"/>
            <a:ext cx="394738" cy="46368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544" y="2874416"/>
            <a:ext cx="7654867" cy="3238938"/>
          </a:xfrm>
          <a:prstGeom prst="rect">
            <a:avLst/>
          </a:prstGeom>
        </p:spPr>
      </p:pic>
      <p:sp>
        <p:nvSpPr>
          <p:cNvPr id="11" name="Oval 10"/>
          <p:cNvSpPr/>
          <p:nvPr/>
        </p:nvSpPr>
        <p:spPr>
          <a:xfrm rot="16200000">
            <a:off x="7266331" y="4951391"/>
            <a:ext cx="478299" cy="568568"/>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63929" y="1764488"/>
            <a:ext cx="7174400" cy="1200329"/>
          </a:xfrm>
          <a:prstGeom prst="rect">
            <a:avLst/>
          </a:prstGeom>
          <a:noFill/>
        </p:spPr>
        <p:txBody>
          <a:bodyPr wrap="none" rtlCol="0">
            <a:spAutoFit/>
          </a:bodyPr>
          <a:lstStyle/>
          <a:p>
            <a:pPr marL="285750" indent="-285750">
              <a:buFont typeface="Arial" charset="0"/>
              <a:buChar char="•"/>
            </a:pPr>
            <a:r>
              <a:rPr lang="en-US" dirty="0" smtClean="0"/>
              <a:t>About half (45%) of all high-level </a:t>
            </a:r>
            <a:r>
              <a:rPr lang="en-US" dirty="0" err="1" smtClean="0"/>
              <a:t>maths</a:t>
            </a:r>
            <a:r>
              <a:rPr lang="en-US" dirty="0" smtClean="0"/>
              <a:t> passes come from Q1-4 schools</a:t>
            </a:r>
          </a:p>
          <a:p>
            <a:pPr marL="285750" indent="-285750">
              <a:buFont typeface="Arial" charset="0"/>
              <a:buChar char="•"/>
            </a:pPr>
            <a:r>
              <a:rPr lang="en-US" dirty="0" smtClean="0"/>
              <a:t>66% of bachelor’s passes come from Q1-4 schools</a:t>
            </a:r>
          </a:p>
          <a:p>
            <a:pPr marL="285750" indent="-285750">
              <a:buFont typeface="Arial" charset="0"/>
              <a:buChar char="•"/>
            </a:pPr>
            <a:r>
              <a:rPr lang="en-US" dirty="0" smtClean="0"/>
              <a:t>All about PROBABILITIES!!</a:t>
            </a:r>
          </a:p>
          <a:p>
            <a:pPr marL="285750" indent="-285750">
              <a:buFont typeface="Arial" charset="0"/>
              <a:buChar char="•"/>
            </a:pPr>
            <a:endParaRPr lang="en-US" dirty="0"/>
          </a:p>
        </p:txBody>
      </p:sp>
    </p:spTree>
    <p:extLst>
      <p:ext uri="{BB962C8B-B14F-4D97-AF65-F5344CB8AC3E}">
        <p14:creationId xmlns:p14="http://schemas.microsoft.com/office/powerpoint/2010/main" val="177065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80</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94" y="1980207"/>
            <a:ext cx="5475767" cy="3645470"/>
          </a:xfrm>
          <a:prstGeom prst="rect">
            <a:avLst/>
          </a:prstGeom>
        </p:spPr>
      </p:pic>
      <p:sp>
        <p:nvSpPr>
          <p:cNvPr id="6" name="TextBox 5"/>
          <p:cNvSpPr txBox="1"/>
          <p:nvPr/>
        </p:nvSpPr>
        <p:spPr>
          <a:xfrm>
            <a:off x="1721060" y="6538913"/>
            <a:ext cx="2311210" cy="276999"/>
          </a:xfrm>
          <a:prstGeom prst="rect">
            <a:avLst/>
          </a:prstGeom>
          <a:noFill/>
        </p:spPr>
        <p:txBody>
          <a:bodyPr wrap="none" rtlCol="0">
            <a:spAutoFit/>
          </a:bodyPr>
          <a:lstStyle/>
          <a:p>
            <a:r>
              <a:rPr lang="en-US" sz="1200" dirty="0" smtClean="0"/>
              <a:t>DBE 2018 Report on GHS, page 33</a:t>
            </a:r>
            <a:endParaRPr lang="en-US" sz="1200" dirty="0"/>
          </a:p>
        </p:txBody>
      </p:sp>
      <p:sp>
        <p:nvSpPr>
          <p:cNvPr id="8" name="TextBox 7"/>
          <p:cNvSpPr txBox="1"/>
          <p:nvPr/>
        </p:nvSpPr>
        <p:spPr>
          <a:xfrm>
            <a:off x="7094967" y="5924007"/>
            <a:ext cx="1890261" cy="430887"/>
          </a:xfrm>
          <a:prstGeom prst="rect">
            <a:avLst/>
          </a:prstGeom>
          <a:solidFill>
            <a:schemeClr val="bg1">
              <a:lumMod val="95000"/>
            </a:schemeClr>
          </a:solidFill>
        </p:spPr>
        <p:txBody>
          <a:bodyPr wrap="none" rtlCol="0">
            <a:spAutoFit/>
          </a:bodyPr>
          <a:lstStyle/>
          <a:p>
            <a:r>
              <a:rPr lang="en-US" sz="1100" dirty="0" smtClean="0"/>
              <a:t>Rondebosch Boys High School</a:t>
            </a:r>
          </a:p>
          <a:p>
            <a:r>
              <a:rPr lang="en-US" sz="1100" dirty="0" smtClean="0"/>
              <a:t>R49,000 </a:t>
            </a:r>
            <a:r>
              <a:rPr lang="en-US" sz="1100" dirty="0" err="1" smtClean="0"/>
              <a:t>p.a</a:t>
            </a:r>
            <a:endParaRPr lang="en-US" sz="11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5395" y="2505889"/>
            <a:ext cx="1184745" cy="1064142"/>
          </a:xfrm>
          <a:prstGeom prst="rect">
            <a:avLst/>
          </a:prstGeom>
        </p:spPr>
      </p:pic>
      <p:sp>
        <p:nvSpPr>
          <p:cNvPr id="10" name="TextBox 9"/>
          <p:cNvSpPr txBox="1"/>
          <p:nvPr/>
        </p:nvSpPr>
        <p:spPr>
          <a:xfrm>
            <a:off x="7230140" y="2736152"/>
            <a:ext cx="1546514" cy="461665"/>
          </a:xfrm>
          <a:prstGeom prst="rect">
            <a:avLst/>
          </a:prstGeom>
          <a:solidFill>
            <a:schemeClr val="bg1">
              <a:lumMod val="95000"/>
            </a:schemeClr>
          </a:solidFill>
        </p:spPr>
        <p:txBody>
          <a:bodyPr wrap="none" rtlCol="0">
            <a:spAutoFit/>
          </a:bodyPr>
          <a:lstStyle/>
          <a:p>
            <a:r>
              <a:rPr lang="en-US" sz="1200" dirty="0" smtClean="0"/>
              <a:t>De </a:t>
            </a:r>
            <a:r>
              <a:rPr lang="en-US" sz="1200" dirty="0" err="1" smtClean="0"/>
              <a:t>Kuilen</a:t>
            </a:r>
            <a:r>
              <a:rPr lang="en-US" sz="1200" dirty="0" smtClean="0"/>
              <a:t> High School</a:t>
            </a:r>
          </a:p>
          <a:p>
            <a:r>
              <a:rPr lang="en-US" sz="1200" dirty="0" smtClean="0"/>
              <a:t>R17,500 </a:t>
            </a:r>
            <a:r>
              <a:rPr lang="en-US" sz="1200" dirty="0" err="1" smtClean="0"/>
              <a:t>p.a</a:t>
            </a:r>
            <a:endParaRPr lang="en-US" sz="1200" dirty="0"/>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6303" y="3623207"/>
            <a:ext cx="1102927" cy="929318"/>
          </a:xfrm>
          <a:prstGeom prst="rect">
            <a:avLst/>
          </a:prstGeom>
        </p:spPr>
      </p:pic>
      <p:sp>
        <p:nvSpPr>
          <p:cNvPr id="12" name="TextBox 11"/>
          <p:cNvSpPr txBox="1"/>
          <p:nvPr/>
        </p:nvSpPr>
        <p:spPr>
          <a:xfrm>
            <a:off x="7183942" y="3883542"/>
            <a:ext cx="1638910" cy="461665"/>
          </a:xfrm>
          <a:prstGeom prst="rect">
            <a:avLst/>
          </a:prstGeom>
          <a:solidFill>
            <a:schemeClr val="bg1">
              <a:lumMod val="95000"/>
            </a:schemeClr>
          </a:solidFill>
        </p:spPr>
        <p:txBody>
          <a:bodyPr wrap="none" rtlCol="0">
            <a:spAutoFit/>
          </a:bodyPr>
          <a:lstStyle/>
          <a:p>
            <a:r>
              <a:rPr lang="en-US" sz="1200" dirty="0" smtClean="0"/>
              <a:t>Brackenfell High School</a:t>
            </a:r>
          </a:p>
          <a:p>
            <a:r>
              <a:rPr lang="en-US" sz="1200" dirty="0" smtClean="0"/>
              <a:t>R20,100 </a:t>
            </a:r>
            <a:r>
              <a:rPr lang="en-US" sz="1200" dirty="0" err="1" smtClean="0"/>
              <a:t>p.a</a:t>
            </a:r>
            <a:endParaRPr lang="en-US" sz="1200" dirty="0"/>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0567" y="1797117"/>
            <a:ext cx="914400" cy="668956"/>
          </a:xfrm>
          <a:prstGeom prst="rect">
            <a:avLst/>
          </a:prstGeom>
        </p:spPr>
      </p:pic>
      <p:sp>
        <p:nvSpPr>
          <p:cNvPr id="14" name="TextBox 13"/>
          <p:cNvSpPr txBox="1"/>
          <p:nvPr/>
        </p:nvSpPr>
        <p:spPr>
          <a:xfrm>
            <a:off x="7272739" y="1918945"/>
            <a:ext cx="1534716" cy="461665"/>
          </a:xfrm>
          <a:prstGeom prst="rect">
            <a:avLst/>
          </a:prstGeom>
          <a:solidFill>
            <a:schemeClr val="bg1">
              <a:lumMod val="95000"/>
            </a:schemeClr>
          </a:solidFill>
        </p:spPr>
        <p:txBody>
          <a:bodyPr wrap="none" rtlCol="0">
            <a:spAutoFit/>
          </a:bodyPr>
          <a:lstStyle/>
          <a:p>
            <a:r>
              <a:rPr lang="en-US" sz="1200" dirty="0" smtClean="0"/>
              <a:t>Sea Point High School</a:t>
            </a:r>
          </a:p>
          <a:p>
            <a:r>
              <a:rPr lang="en-US" sz="1200" dirty="0" smtClean="0"/>
              <a:t>R14,400 </a:t>
            </a:r>
            <a:r>
              <a:rPr lang="en-US" sz="1200" dirty="0" err="1" smtClean="0"/>
              <a:t>p.a</a:t>
            </a:r>
            <a:endParaRPr lang="en-US" sz="1200" dirty="0"/>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8409" y="4571332"/>
            <a:ext cx="867077" cy="952644"/>
          </a:xfrm>
          <a:prstGeom prst="rect">
            <a:avLst/>
          </a:prstGeom>
        </p:spPr>
      </p:pic>
      <p:sp>
        <p:nvSpPr>
          <p:cNvPr id="16" name="TextBox 15"/>
          <p:cNvSpPr txBox="1"/>
          <p:nvPr/>
        </p:nvSpPr>
        <p:spPr>
          <a:xfrm>
            <a:off x="7183942" y="4909497"/>
            <a:ext cx="1656864" cy="461665"/>
          </a:xfrm>
          <a:prstGeom prst="rect">
            <a:avLst/>
          </a:prstGeom>
          <a:solidFill>
            <a:schemeClr val="bg1">
              <a:lumMod val="95000"/>
            </a:schemeClr>
          </a:solidFill>
        </p:spPr>
        <p:txBody>
          <a:bodyPr wrap="none" rtlCol="0">
            <a:spAutoFit/>
          </a:bodyPr>
          <a:lstStyle/>
          <a:p>
            <a:r>
              <a:rPr lang="en-US" sz="1200" dirty="0" err="1" smtClean="0"/>
              <a:t>Westerford</a:t>
            </a:r>
            <a:r>
              <a:rPr lang="en-US" sz="1200" dirty="0" smtClean="0"/>
              <a:t> High School</a:t>
            </a:r>
          </a:p>
          <a:p>
            <a:r>
              <a:rPr lang="en-US" sz="1200" dirty="0" smtClean="0"/>
              <a:t>R36,170 </a:t>
            </a:r>
            <a:r>
              <a:rPr lang="en-US" sz="1200" dirty="0" err="1" smtClean="0"/>
              <a:t>p.a</a:t>
            </a:r>
            <a:endParaRPr lang="en-US" sz="1200" dirty="0"/>
          </a:p>
        </p:txBody>
      </p:sp>
      <p:pic>
        <p:nvPicPr>
          <p:cNvPr id="17" name="Picture 16"/>
          <p:cNvPicPr>
            <a:picLocks noChangeAspect="1"/>
          </p:cNvPicPr>
          <p:nvPr/>
        </p:nvPicPr>
        <p:blipFill>
          <a:blip r:embed="rId8"/>
          <a:stretch>
            <a:fillRect/>
          </a:stretch>
        </p:blipFill>
        <p:spPr>
          <a:xfrm>
            <a:off x="6236186" y="5653055"/>
            <a:ext cx="771522" cy="972789"/>
          </a:xfrm>
          <a:prstGeom prst="rect">
            <a:avLst/>
          </a:prstGeom>
        </p:spPr>
      </p:pic>
      <p:sp>
        <p:nvSpPr>
          <p:cNvPr id="18" name="Rectangle 17"/>
          <p:cNvSpPr/>
          <p:nvPr/>
        </p:nvSpPr>
        <p:spPr>
          <a:xfrm>
            <a:off x="539647" y="4571332"/>
            <a:ext cx="5194092" cy="59278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28650" y="5800895"/>
            <a:ext cx="5105089" cy="584775"/>
          </a:xfrm>
          <a:prstGeom prst="rect">
            <a:avLst/>
          </a:prstGeom>
          <a:solidFill>
            <a:schemeClr val="bg1">
              <a:lumMod val="95000"/>
            </a:schemeClr>
          </a:solidFill>
        </p:spPr>
        <p:txBody>
          <a:bodyPr wrap="square" rtlCol="0">
            <a:spAutoFit/>
          </a:bodyPr>
          <a:lstStyle/>
          <a:p>
            <a:r>
              <a:rPr lang="en-US" sz="1600" dirty="0" smtClean="0"/>
              <a:t>Only 5% of children in SA pay R12,000 p.a. or more in school fees</a:t>
            </a:r>
            <a:endParaRPr lang="en-US" sz="1600" dirty="0"/>
          </a:p>
        </p:txBody>
      </p:sp>
      <p:sp>
        <p:nvSpPr>
          <p:cNvPr id="20" name="TextBox 19"/>
          <p:cNvSpPr txBox="1"/>
          <p:nvPr/>
        </p:nvSpPr>
        <p:spPr>
          <a:xfrm>
            <a:off x="7289309" y="1872779"/>
            <a:ext cx="1534716" cy="276999"/>
          </a:xfrm>
          <a:prstGeom prst="rect">
            <a:avLst/>
          </a:prstGeom>
          <a:solidFill>
            <a:schemeClr val="bg1">
              <a:lumMod val="95000"/>
            </a:schemeClr>
          </a:solidFill>
        </p:spPr>
        <p:txBody>
          <a:bodyPr wrap="none" rtlCol="0">
            <a:spAutoFit/>
          </a:bodyPr>
          <a:lstStyle/>
          <a:p>
            <a:r>
              <a:rPr lang="en-US" sz="1200" dirty="0" smtClean="0"/>
              <a:t>Sea Point High School</a:t>
            </a:r>
          </a:p>
        </p:txBody>
      </p:sp>
      <p:sp>
        <p:nvSpPr>
          <p:cNvPr id="21" name="TextBox 20"/>
          <p:cNvSpPr txBox="1"/>
          <p:nvPr/>
        </p:nvSpPr>
        <p:spPr>
          <a:xfrm>
            <a:off x="7183942" y="2688194"/>
            <a:ext cx="1546514" cy="276999"/>
          </a:xfrm>
          <a:prstGeom prst="rect">
            <a:avLst/>
          </a:prstGeom>
          <a:solidFill>
            <a:schemeClr val="bg1">
              <a:lumMod val="95000"/>
            </a:schemeClr>
          </a:solidFill>
        </p:spPr>
        <p:txBody>
          <a:bodyPr wrap="none" rtlCol="0">
            <a:spAutoFit/>
          </a:bodyPr>
          <a:lstStyle/>
          <a:p>
            <a:r>
              <a:rPr lang="en-US" sz="1200" dirty="0" smtClean="0"/>
              <a:t>De </a:t>
            </a:r>
            <a:r>
              <a:rPr lang="en-US" sz="1200" dirty="0" err="1" smtClean="0"/>
              <a:t>Kuilen</a:t>
            </a:r>
            <a:r>
              <a:rPr lang="en-US" sz="1200" dirty="0" smtClean="0"/>
              <a:t> High School</a:t>
            </a:r>
          </a:p>
        </p:txBody>
      </p:sp>
      <p:sp>
        <p:nvSpPr>
          <p:cNvPr id="22" name="TextBox 21"/>
          <p:cNvSpPr txBox="1"/>
          <p:nvPr/>
        </p:nvSpPr>
        <p:spPr>
          <a:xfrm>
            <a:off x="7168545" y="3834481"/>
            <a:ext cx="1638910" cy="276999"/>
          </a:xfrm>
          <a:prstGeom prst="rect">
            <a:avLst/>
          </a:prstGeom>
          <a:solidFill>
            <a:schemeClr val="bg1">
              <a:lumMod val="95000"/>
            </a:schemeClr>
          </a:solidFill>
        </p:spPr>
        <p:txBody>
          <a:bodyPr wrap="none" rtlCol="0">
            <a:spAutoFit/>
          </a:bodyPr>
          <a:lstStyle/>
          <a:p>
            <a:r>
              <a:rPr lang="en-US" sz="1200" dirty="0" smtClean="0"/>
              <a:t>Brackenfell High School</a:t>
            </a:r>
          </a:p>
        </p:txBody>
      </p:sp>
      <p:sp>
        <p:nvSpPr>
          <p:cNvPr id="23" name="TextBox 22"/>
          <p:cNvSpPr txBox="1"/>
          <p:nvPr/>
        </p:nvSpPr>
        <p:spPr>
          <a:xfrm>
            <a:off x="7211665" y="4867722"/>
            <a:ext cx="1656864" cy="276999"/>
          </a:xfrm>
          <a:prstGeom prst="rect">
            <a:avLst/>
          </a:prstGeom>
          <a:solidFill>
            <a:schemeClr val="bg1">
              <a:lumMod val="95000"/>
            </a:schemeClr>
          </a:solidFill>
        </p:spPr>
        <p:txBody>
          <a:bodyPr wrap="none" rtlCol="0">
            <a:spAutoFit/>
          </a:bodyPr>
          <a:lstStyle/>
          <a:p>
            <a:r>
              <a:rPr lang="en-US" sz="1200" dirty="0" err="1" smtClean="0"/>
              <a:t>Westerford</a:t>
            </a:r>
            <a:r>
              <a:rPr lang="en-US" sz="1200" dirty="0" smtClean="0"/>
              <a:t> High School</a:t>
            </a:r>
          </a:p>
        </p:txBody>
      </p:sp>
      <p:sp>
        <p:nvSpPr>
          <p:cNvPr id="24" name="TextBox 23"/>
          <p:cNvSpPr txBox="1"/>
          <p:nvPr/>
        </p:nvSpPr>
        <p:spPr>
          <a:xfrm>
            <a:off x="7111536" y="5913605"/>
            <a:ext cx="1890261" cy="261610"/>
          </a:xfrm>
          <a:prstGeom prst="rect">
            <a:avLst/>
          </a:prstGeom>
          <a:solidFill>
            <a:schemeClr val="bg1">
              <a:lumMod val="95000"/>
            </a:schemeClr>
          </a:solidFill>
        </p:spPr>
        <p:txBody>
          <a:bodyPr wrap="none" rtlCol="0">
            <a:spAutoFit/>
          </a:bodyPr>
          <a:lstStyle/>
          <a:p>
            <a:r>
              <a:rPr lang="en-US" sz="1100" dirty="0" smtClean="0"/>
              <a:t>Rondebosch Boys High School</a:t>
            </a:r>
          </a:p>
        </p:txBody>
      </p:sp>
    </p:spTree>
    <p:extLst>
      <p:ext uri="{BB962C8B-B14F-4D97-AF65-F5344CB8AC3E}">
        <p14:creationId xmlns:p14="http://schemas.microsoft.com/office/powerpoint/2010/main" val="193039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heel(1)">
                                      <p:cBhvr>
                                        <p:cTn id="37" dur="2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6" grpId="0" animBg="1"/>
      <p:bldP spid="18" grpId="0" animBg="1"/>
      <p:bldP spid="1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Fees</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81</a:t>
            </a:fld>
            <a:endParaRPr lang="en-US"/>
          </a:p>
        </p:txBody>
      </p:sp>
      <p:sp>
        <p:nvSpPr>
          <p:cNvPr id="5" name="Rectangle 2"/>
          <p:cNvSpPr>
            <a:spLocks noChangeArrowheads="1"/>
          </p:cNvSpPr>
          <p:nvPr/>
        </p:nvSpPr>
        <p:spPr bwMode="auto">
          <a:xfrm>
            <a:off x="628650" y="1594883"/>
            <a:ext cx="81009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602" y="1617742"/>
            <a:ext cx="3492778" cy="23397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628650" y="4235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00" y="4003898"/>
            <a:ext cx="3528680" cy="235245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5060" y="1321844"/>
            <a:ext cx="4752753" cy="261610"/>
          </a:xfrm>
          <a:prstGeom prst="rect">
            <a:avLst/>
          </a:prstGeom>
        </p:spPr>
        <p:txBody>
          <a:bodyPr wrap="square">
            <a:spAutoFit/>
          </a:bodyPr>
          <a:lstStyle/>
          <a:p>
            <a:pPr algn="ctr">
              <a:spcBef>
                <a:spcPts val="600"/>
              </a:spcBef>
              <a:spcAft>
                <a:spcPts val="600"/>
              </a:spcAft>
            </a:pPr>
            <a:r>
              <a:rPr lang="en-US" sz="1100" b="1" i="1" smtClean="0">
                <a:effectLst/>
                <a:latin typeface="Arial" charset="0"/>
                <a:ea typeface="Times New Roman" charset="0"/>
                <a:cs typeface="Times New Roman" charset="0"/>
              </a:rPr>
              <a:t>Figure 26: </a:t>
            </a:r>
            <a:r>
              <a:rPr lang="en-US" sz="1100" b="1" i="1" dirty="0" smtClean="0">
                <a:effectLst/>
                <a:latin typeface="Arial" charset="0"/>
                <a:ea typeface="Times New Roman" charset="0"/>
                <a:cs typeface="Times New Roman" charset="0"/>
              </a:rPr>
              <a:t>GHS versus other sources in public grades R to 7 (2011)</a:t>
            </a:r>
            <a:endParaRPr lang="en-GB" sz="1100" b="1" i="1" dirty="0">
              <a:effectLst/>
              <a:latin typeface="Arial" charset="0"/>
              <a:ea typeface="Times New Roman" charset="0"/>
              <a:cs typeface="Times New Roman" charset="0"/>
            </a:endParaRPr>
          </a:p>
        </p:txBody>
      </p:sp>
      <p:sp>
        <p:nvSpPr>
          <p:cNvPr id="8" name="Rectangle 7"/>
          <p:cNvSpPr/>
          <p:nvPr/>
        </p:nvSpPr>
        <p:spPr>
          <a:xfrm>
            <a:off x="160306" y="6377899"/>
            <a:ext cx="4572000" cy="253916"/>
          </a:xfrm>
          <a:prstGeom prst="rect">
            <a:avLst/>
          </a:prstGeom>
        </p:spPr>
        <p:txBody>
          <a:bodyPr>
            <a:spAutoFit/>
          </a:bodyPr>
          <a:lstStyle/>
          <a:p>
            <a:pPr algn="ctr">
              <a:spcBef>
                <a:spcPts val="600"/>
              </a:spcBef>
              <a:spcAft>
                <a:spcPts val="600"/>
              </a:spcAft>
            </a:pPr>
            <a:r>
              <a:rPr lang="en-US" sz="1050" b="1" i="1" dirty="0" smtClean="0">
                <a:effectLst/>
                <a:latin typeface="Arial" charset="0"/>
                <a:ea typeface="Times New Roman" charset="0"/>
                <a:cs typeface="Times New Roman" charset="0"/>
              </a:rPr>
              <a:t>Figure 27: GHS versus other sources in public grades 8 to 12 (2011)</a:t>
            </a:r>
            <a:endParaRPr lang="en-GB" sz="1050" b="1" i="1" dirty="0">
              <a:effectLst/>
              <a:latin typeface="Arial" charset="0"/>
              <a:ea typeface="Times New Roman" charset="0"/>
              <a:cs typeface="Times New Roman" charset="0"/>
            </a:endParaRPr>
          </a:p>
        </p:txBody>
      </p:sp>
      <p:sp>
        <p:nvSpPr>
          <p:cNvPr id="9" name="TextBox 8"/>
          <p:cNvSpPr txBox="1"/>
          <p:nvPr/>
        </p:nvSpPr>
        <p:spPr>
          <a:xfrm>
            <a:off x="4853740" y="4514544"/>
            <a:ext cx="3540641" cy="1384995"/>
          </a:xfrm>
          <a:prstGeom prst="rect">
            <a:avLst/>
          </a:prstGeom>
          <a:solidFill>
            <a:schemeClr val="bg1">
              <a:lumMod val="95000"/>
            </a:schemeClr>
          </a:solidFill>
        </p:spPr>
        <p:txBody>
          <a:bodyPr wrap="square" rtlCol="0">
            <a:spAutoFit/>
          </a:bodyPr>
          <a:lstStyle/>
          <a:p>
            <a:r>
              <a:rPr lang="en-US" sz="1400" b="1" i="1" dirty="0" smtClean="0"/>
              <a:t>FAMS</a:t>
            </a:r>
            <a:r>
              <a:rPr lang="en-US" sz="1400" i="1" dirty="0" smtClean="0"/>
              <a:t> is the Funding and Management Survey which was a nationally representative sample of public schools conducted in 2009. It is not publicly available. To make it comparable to 2011 figures for GHS and ASS it has been inflated using CPI.</a:t>
            </a:r>
            <a:endParaRPr lang="en-US" sz="1400" i="1" dirty="0"/>
          </a:p>
        </p:txBody>
      </p:sp>
      <p:sp>
        <p:nvSpPr>
          <p:cNvPr id="3" name="TextBox 2"/>
          <p:cNvSpPr txBox="1"/>
          <p:nvPr/>
        </p:nvSpPr>
        <p:spPr>
          <a:xfrm>
            <a:off x="1777568" y="6581001"/>
            <a:ext cx="1287917" cy="276999"/>
          </a:xfrm>
          <a:prstGeom prst="rect">
            <a:avLst/>
          </a:prstGeom>
          <a:noFill/>
        </p:spPr>
        <p:txBody>
          <a:bodyPr wrap="none" rtlCol="0">
            <a:spAutoFit/>
          </a:bodyPr>
          <a:lstStyle/>
          <a:p>
            <a:r>
              <a:rPr lang="en-US" sz="1200" dirty="0" smtClean="0"/>
              <a:t>(</a:t>
            </a:r>
            <a:r>
              <a:rPr lang="en-US" sz="1200" dirty="0" err="1" smtClean="0"/>
              <a:t>Mweli</a:t>
            </a:r>
            <a:r>
              <a:rPr lang="en-US" sz="1200" dirty="0" smtClean="0"/>
              <a:t>, 2018: 87)</a:t>
            </a:r>
            <a:endParaRPr lang="en-US" sz="1200"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6793" y="1617742"/>
            <a:ext cx="4834534" cy="195538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5980101" y="3780733"/>
            <a:ext cx="1287917" cy="276999"/>
          </a:xfrm>
          <a:prstGeom prst="rect">
            <a:avLst/>
          </a:prstGeom>
          <a:noFill/>
        </p:spPr>
        <p:txBody>
          <a:bodyPr wrap="none" rtlCol="0">
            <a:spAutoFit/>
          </a:bodyPr>
          <a:lstStyle/>
          <a:p>
            <a:r>
              <a:rPr lang="en-US" sz="1200" dirty="0" smtClean="0"/>
              <a:t>(</a:t>
            </a:r>
            <a:r>
              <a:rPr lang="en-US" sz="1200" dirty="0" err="1" smtClean="0"/>
              <a:t>Mweli</a:t>
            </a:r>
            <a:r>
              <a:rPr lang="en-US" sz="1200" dirty="0" smtClean="0"/>
              <a:t>, 2018: 89)</a:t>
            </a:r>
            <a:endParaRPr lang="en-US" sz="1200" dirty="0"/>
          </a:p>
        </p:txBody>
      </p:sp>
      <p:sp>
        <p:nvSpPr>
          <p:cNvPr id="14" name="Rectangle 13"/>
          <p:cNvSpPr/>
          <p:nvPr/>
        </p:nvSpPr>
        <p:spPr>
          <a:xfrm rot="5400000">
            <a:off x="7299652" y="2637715"/>
            <a:ext cx="1356945" cy="35304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27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4" name="Slide Number Placeholder 3"/>
          <p:cNvSpPr>
            <a:spLocks noGrp="1"/>
          </p:cNvSpPr>
          <p:nvPr>
            <p:ph type="sldNum" sz="quarter" idx="12"/>
          </p:nvPr>
        </p:nvSpPr>
        <p:spPr/>
        <p:txBody>
          <a:bodyPr/>
          <a:lstStyle/>
          <a:p>
            <a:fld id="{32BC720B-8024-ED4E-9E10-37C20D8D564E}" type="slidenum">
              <a:rPr lang="en-US" smtClean="0"/>
              <a:t>82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14" y="1935126"/>
            <a:ext cx="8515350" cy="211549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823833" y="4231758"/>
            <a:ext cx="1957331" cy="369332"/>
          </a:xfrm>
          <a:prstGeom prst="rect">
            <a:avLst/>
          </a:prstGeom>
          <a:noFill/>
        </p:spPr>
        <p:txBody>
          <a:bodyPr wrap="none" rtlCol="0">
            <a:spAutoFit/>
          </a:bodyPr>
          <a:lstStyle/>
          <a:p>
            <a:r>
              <a:rPr lang="en-US" smtClean="0"/>
              <a:t>(</a:t>
            </a:r>
            <a:r>
              <a:rPr lang="en-US" dirty="0" err="1" smtClean="0"/>
              <a:t>Mweli</a:t>
            </a:r>
            <a:r>
              <a:rPr lang="en-US" dirty="0" smtClean="0"/>
              <a:t>, 2018: p77)</a:t>
            </a:r>
            <a:endParaRPr lang="en-US" dirty="0"/>
          </a:p>
        </p:txBody>
      </p:sp>
    </p:spTree>
    <p:extLst>
      <p:ext uri="{BB962C8B-B14F-4D97-AF65-F5344CB8AC3E}">
        <p14:creationId xmlns:p14="http://schemas.microsoft.com/office/powerpoint/2010/main" val="13814611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2528"/>
            <a:ext cx="7886700" cy="1173193"/>
          </a:xfrm>
          <a:solidFill>
            <a:srgbClr val="FF0000"/>
          </a:solidFill>
        </p:spPr>
        <p:txBody>
          <a:bodyPr>
            <a:normAutofit/>
          </a:bodyPr>
          <a:lstStyle/>
          <a:p>
            <a:pPr algn="ctr"/>
            <a:r>
              <a:rPr lang="en-US" sz="3600" b="1" dirty="0" smtClean="0">
                <a:solidFill>
                  <a:schemeClr val="bg1"/>
                </a:solidFill>
              </a:rPr>
              <a:t>% of 2008 matric cohort attaining undergraduate degrees by race</a:t>
            </a:r>
            <a:endParaRPr lang="en-US" sz="3600" b="1" dirty="0">
              <a:solidFill>
                <a:schemeClr val="bg1"/>
              </a:solidFill>
            </a:endParaRPr>
          </a:p>
        </p:txBody>
      </p:sp>
      <p:graphicFrame>
        <p:nvGraphicFramePr>
          <p:cNvPr id="4" name="Chart 3"/>
          <p:cNvGraphicFramePr/>
          <p:nvPr>
            <p:extLst/>
          </p:nvPr>
        </p:nvGraphicFramePr>
        <p:xfrm>
          <a:off x="1067794" y="1744270"/>
          <a:ext cx="7008412" cy="455391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833652" y="6328312"/>
            <a:ext cx="3242554" cy="369332"/>
          </a:xfrm>
          <a:prstGeom prst="rect">
            <a:avLst/>
          </a:prstGeom>
          <a:noFill/>
        </p:spPr>
        <p:txBody>
          <a:bodyPr wrap="none" rtlCol="0">
            <a:spAutoFit/>
          </a:bodyPr>
          <a:lstStyle/>
          <a:p>
            <a:r>
              <a:rPr lang="en-US" dirty="0" smtClean="0"/>
              <a:t>Van </a:t>
            </a:r>
            <a:r>
              <a:rPr lang="en-US" dirty="0" err="1" smtClean="0"/>
              <a:t>Broekhuizen</a:t>
            </a:r>
            <a:r>
              <a:rPr lang="en-US" dirty="0" smtClean="0"/>
              <a:t> &amp; Spaull (2017)</a:t>
            </a:r>
            <a:endParaRPr lang="en-US" dirty="0"/>
          </a:p>
        </p:txBody>
      </p:sp>
    </p:spTree>
    <p:extLst>
      <p:ext uri="{BB962C8B-B14F-4D97-AF65-F5344CB8AC3E}">
        <p14:creationId xmlns:p14="http://schemas.microsoft.com/office/powerpoint/2010/main" val="31921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5601</TotalTime>
  <Words>3394</Words>
  <Application>Microsoft Macintosh PowerPoint</Application>
  <PresentationFormat>On-screen Show (4:3)</PresentationFormat>
  <Paragraphs>843</Paragraphs>
  <Slides>83</Slides>
  <Notes>11</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83</vt:i4>
      </vt:variant>
    </vt:vector>
  </HeadingPairs>
  <TitlesOfParts>
    <vt:vector size="101" baseType="lpstr">
      <vt:lpstr>Arial Rounded MT Bold</vt:lpstr>
      <vt:lpstr>Calibri</vt:lpstr>
      <vt:lpstr>Calibri Light</vt:lpstr>
      <vt:lpstr>Ebrima</vt:lpstr>
      <vt:lpstr>Gill Sans MT</vt:lpstr>
      <vt:lpstr>Helvetica</vt:lpstr>
      <vt:lpstr>inherit</vt:lpstr>
      <vt:lpstr>Mangal</vt:lpstr>
      <vt:lpstr>MS PGothic</vt:lpstr>
      <vt:lpstr>ＭＳ Ｐゴシック</vt:lpstr>
      <vt:lpstr>Roboto Light</vt:lpstr>
      <vt:lpstr>Roboto Medium</vt:lpstr>
      <vt:lpstr>Symbol</vt:lpstr>
      <vt:lpstr>Times New Roman</vt:lpstr>
      <vt:lpstr>Tw Cen MT Condensed Extra Bold</vt:lpstr>
      <vt:lpstr>Wingdings</vt:lpstr>
      <vt:lpstr>Arial</vt:lpstr>
      <vt:lpstr>Office Theme</vt:lpstr>
      <vt:lpstr>An overview of the SA education system</vt:lpstr>
      <vt:lpstr>About the dinosaur…</vt:lpstr>
      <vt:lpstr>About the dinosaur…</vt:lpstr>
      <vt:lpstr>Economics of Education</vt:lpstr>
      <vt:lpstr>Economics of Education:  Data-informed</vt:lpstr>
      <vt:lpstr>What goes into policymaking?</vt:lpstr>
      <vt:lpstr>Introduction – today’s lecture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Assessments of learning outcomes</vt:lpstr>
      <vt:lpstr>Main education datasets in SA</vt:lpstr>
      <vt:lpstr>PowerPoint Presentation</vt:lpstr>
      <vt:lpstr>PowerPoint Presentation</vt:lpstr>
      <vt:lpstr>NSES question 42 NSES followed about 15000 students (266 schools) and tested them in Grade 3 (2007), Grade 4 (2008) and Grade 5 (2009). </vt:lpstr>
      <vt:lpstr>PowerPoint Presentation</vt:lpstr>
      <vt:lpstr>PowerPoint Presentation</vt:lpstr>
      <vt:lpstr>78%</vt:lpstr>
      <vt:lpstr>78%</vt:lpstr>
      <vt:lpstr>PowerPoint Presentation</vt:lpstr>
      <vt:lpstr>PowerPoint Presentation</vt:lpstr>
      <vt:lpstr>What does this look like in reality?</vt:lpstr>
      <vt:lpstr>PowerPoint Presentation</vt:lpstr>
      <vt:lpstr>This matters a lot…</vt:lpstr>
      <vt:lpstr>PowerPoint Presentation</vt:lpstr>
      <vt:lpstr>An overview of the system…</vt:lpstr>
      <vt:lpstr>Refractions</vt:lpstr>
      <vt:lpstr>The “system” in slices</vt:lpstr>
      <vt:lpstr>Wobbly snowman  of fees</vt:lpstr>
      <vt:lpstr>PowerPoint Presentation</vt:lpstr>
      <vt:lpstr>The ‘bimodal’ system</vt:lpstr>
      <vt:lpstr>PowerPoint Presentation</vt:lpstr>
      <vt:lpstr>Overlapping inequalities</vt:lpstr>
      <vt:lpstr>Learning outcomes</vt:lpstr>
      <vt:lpstr>Not all doom and gloom  </vt:lpstr>
      <vt:lpstr>Learning outcomes</vt:lpstr>
      <vt:lpstr>Decline in real per learner spending</vt:lpstr>
      <vt:lpstr>PowerPoint Presentation</vt:lpstr>
      <vt:lpstr>Impact on class sizes?</vt:lpstr>
      <vt:lpstr>What goes into policymaking?</vt:lpstr>
      <vt:lpstr>How do things actually work?</vt:lpstr>
      <vt:lpstr>PowerPoint Presentation</vt:lpstr>
      <vt:lpstr>Importance of ECD in SA?</vt:lpstr>
      <vt:lpstr>4 Take-homes</vt:lpstr>
      <vt:lpstr>PowerPoint Presentation</vt:lpstr>
      <vt:lpstr>nicspaull@gmail.com </vt:lpstr>
      <vt:lpstr>The Goldilocks Zone  A framework for thinking about evidence</vt:lpstr>
      <vt:lpstr>The Goldilocks Zone  A framework for thinking about evidence</vt:lpstr>
      <vt:lpstr>PowerPoint Presentation</vt:lpstr>
      <vt:lpstr>PowerPoint Presentation</vt:lpstr>
      <vt:lpstr>PowerPoint Presentation</vt:lpstr>
      <vt:lpstr>PowerPoint Presentation</vt:lpstr>
      <vt:lpstr>Politics</vt:lpstr>
      <vt:lpstr>How can you measure ‘impact’ if you can’t randomize?</vt:lpstr>
      <vt:lpstr>PowerPoint Presentation</vt:lpstr>
      <vt:lpstr>PowerPoint Presentation</vt:lpstr>
      <vt:lpstr>SA education in numbers</vt:lpstr>
      <vt:lpstr>Language by grade</vt:lpstr>
      <vt:lpstr>Language - achievement</vt:lpstr>
      <vt:lpstr>Province and language</vt:lpstr>
      <vt:lpstr>Province and language</vt:lpstr>
      <vt:lpstr>Province and quintile</vt:lpstr>
      <vt:lpstr>Teachers and principals</vt:lpstr>
      <vt:lpstr>Principals</vt:lpstr>
      <vt:lpstr>SADTU membership</vt:lpstr>
      <vt:lpstr>PowerPoint Presentation</vt:lpstr>
      <vt:lpstr>PowerPoint Presentation</vt:lpstr>
      <vt:lpstr>Thoughts…</vt:lpstr>
      <vt:lpstr>Resources</vt:lpstr>
      <vt:lpstr>Resources</vt:lpstr>
      <vt:lpstr>Grade repetition</vt:lpstr>
      <vt:lpstr>Teachers &amp; unions</vt:lpstr>
      <vt:lpstr>PowerPoint Presentation</vt:lpstr>
      <vt:lpstr>Fees</vt:lpstr>
      <vt:lpstr>Fees</vt:lpstr>
      <vt:lpstr>Data</vt:lpstr>
      <vt:lpstr>% of 2008 matric cohort attaining undergraduate degrees by race</vt:lpstr>
    </vt:vector>
  </TitlesOfParts>
  <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An overview of the SA education system</dc:title>
  <dc:creator>Nic Spaull</dc:creator>
  <cp:lastModifiedBy>Nic Spaull</cp:lastModifiedBy>
  <cp:revision>119</cp:revision>
  <dcterms:created xsi:type="dcterms:W3CDTF">2018-07-21T10:17:32Z</dcterms:created>
  <dcterms:modified xsi:type="dcterms:W3CDTF">2019-07-08T21:35:35Z</dcterms:modified>
</cp:coreProperties>
</file>