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wmf" ContentType="image/x-wm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3"/>
  </p:notesMasterIdLst>
  <p:sldIdLst>
    <p:sldId id="256" r:id="rId2"/>
    <p:sldId id="272" r:id="rId3"/>
    <p:sldId id="320" r:id="rId4"/>
    <p:sldId id="321" r:id="rId5"/>
    <p:sldId id="322" r:id="rId6"/>
    <p:sldId id="323" r:id="rId7"/>
    <p:sldId id="281" r:id="rId8"/>
    <p:sldId id="282" r:id="rId9"/>
    <p:sldId id="269" r:id="rId10"/>
    <p:sldId id="292" r:id="rId11"/>
    <p:sldId id="327" r:id="rId12"/>
    <p:sldId id="326" r:id="rId13"/>
    <p:sldId id="329" r:id="rId14"/>
    <p:sldId id="324" r:id="rId15"/>
    <p:sldId id="325" r:id="rId16"/>
    <p:sldId id="342" r:id="rId17"/>
    <p:sldId id="258" r:id="rId18"/>
    <p:sldId id="305" r:id="rId19"/>
    <p:sldId id="306" r:id="rId20"/>
    <p:sldId id="307" r:id="rId21"/>
    <p:sldId id="308" r:id="rId22"/>
    <p:sldId id="330" r:id="rId23"/>
    <p:sldId id="309" r:id="rId24"/>
    <p:sldId id="279" r:id="rId25"/>
    <p:sldId id="266" r:id="rId26"/>
    <p:sldId id="297" r:id="rId27"/>
    <p:sldId id="310" r:id="rId28"/>
    <p:sldId id="319" r:id="rId29"/>
    <p:sldId id="311" r:id="rId30"/>
    <p:sldId id="312" r:id="rId31"/>
    <p:sldId id="314" r:id="rId32"/>
    <p:sldId id="315" r:id="rId33"/>
    <p:sldId id="316" r:id="rId34"/>
    <p:sldId id="328" r:id="rId35"/>
    <p:sldId id="333" r:id="rId36"/>
    <p:sldId id="335" r:id="rId37"/>
    <p:sldId id="334" r:id="rId38"/>
    <p:sldId id="343" r:id="rId39"/>
    <p:sldId id="336" r:id="rId40"/>
    <p:sldId id="337" r:id="rId41"/>
    <p:sldId id="338" r:id="rId42"/>
    <p:sldId id="339" r:id="rId43"/>
    <p:sldId id="340" r:id="rId44"/>
    <p:sldId id="341" r:id="rId45"/>
    <p:sldId id="300" r:id="rId46"/>
    <p:sldId id="318" r:id="rId47"/>
    <p:sldId id="331" r:id="rId48"/>
    <p:sldId id="317" r:id="rId49"/>
    <p:sldId id="268" r:id="rId50"/>
    <p:sldId id="267" r:id="rId51"/>
    <p:sldId id="283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A000"/>
    <a:srgbClr val="76AA42"/>
    <a:srgbClr val="6CC60D"/>
    <a:srgbClr val="B1FE62"/>
    <a:srgbClr val="7DFF7F"/>
    <a:srgbClr val="80E409"/>
    <a:srgbClr val="8E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000"/>
    <p:restoredTop sz="94643"/>
  </p:normalViewPr>
  <p:slideViewPr>
    <p:cSldViewPr snapToGrid="0" snapToObjects="1">
      <p:cViewPr varScale="1">
        <p:scale>
          <a:sx n="59" d="100"/>
          <a:sy n="59" d="100"/>
        </p:scale>
        <p:origin x="192" y="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Users/nicspaull/Dropbox/Journal%20articles/Child%20Gauge%202017/prePIRLS%202011%20analysis%20of%20reading%20levels%20(30%20MArch%202017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Work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Users/nicspaull/Dropbox/Journal%20articles/Gender%20and%20higher-ed/FemaleHEI/Tables/(TABLE)%20HEI%20flows%20by%20gender%20and%20rac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/Users/nicspaull/Dropbox/Data/PIRLS%202016/Nic%20graphs%20on%20PIRLS%20Lit%202016%20(Feb%202018)/PIRLS-L%202016%20by%20SSES%20(7%20Feb%202018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/Users\nicspaull\Dropbox\Data\PIRLS%202016\Nic%20graphs%20on%20PIRLS%20Lit%202016%20(Feb%202018)\PIRLS-L%202016%20by%20SSES%20(7%20Feb%202018)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oleObject" Target="Workbook2" TargetMode="External"/><Relationship Id="rId1" Type="http://schemas.microsoft.com/office/2011/relationships/chartStyle" Target="style7.xml"/><Relationship Id="rId2" Type="http://schemas.microsoft.com/office/2011/relationships/chartColorStyle" Target="colors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4" Type="http://schemas.openxmlformats.org/officeDocument/2006/relationships/oleObject" Target="Workbook2" TargetMode="External"/><Relationship Id="rId1" Type="http://schemas.microsoft.com/office/2011/relationships/chartStyle" Target="style8.xml"/><Relationship Id="rId2" Type="http://schemas.microsoft.com/office/2011/relationships/chartColorStyle" Target="colors8.xm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oleObject" Target="Work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13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85793219924636"/>
                  <c:y val="0.02228571428571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922306188612"/>
                      <c:h val="0.31215584415584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03535353535354"/>
                  <c:y val="-0.195906432748538"/>
                </c:manualLayout>
              </c:layout>
              <c:tx>
                <c:rich>
                  <a:bodyPr/>
                  <a:lstStyle/>
                  <a:p>
                    <a:fld id="{90E477AA-90B9-D246-94F4-C2E2D0C48A39}" type="CATEGORYNAME">
                      <a:rPr lang="en-US" sz="2000" b="1" smtClean="0"/>
                      <a:pPr/>
                      <a:t>[CATEGORY NAME]</a:t>
                    </a:fld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828282828283"/>
                      <c:h val="0.178362573099415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Sheet3!$H$24:$H$25</c:f>
              <c:strCache>
                <c:ptCount val="2"/>
                <c:pt idx="0">
                  <c:v>Owned by the poorest 90%</c:v>
                </c:pt>
                <c:pt idx="1">
                  <c:v>Owned by the richest 10%</c:v>
                </c:pt>
              </c:strCache>
            </c:strRef>
          </c:cat>
          <c:val>
            <c:numRef>
              <c:f>Sheet3!$I$24:$I$25</c:f>
              <c:numCache>
                <c:formatCode>0%</c:formatCode>
                <c:ptCount val="2"/>
                <c:pt idx="0">
                  <c:v>0.05</c:v>
                </c:pt>
                <c:pt idx="1">
                  <c:v>0.95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explosion val="6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explosion val="3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1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3"/>
            <c:spPr>
              <a:solidFill>
                <a:srgbClr val="6CC60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explosion val="3"/>
            <c:spPr>
              <a:solidFill>
                <a:srgbClr val="00A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Sheet1!$B$1:$F$1</c:f>
              <c:strCache>
                <c:ptCount val="5"/>
                <c:pt idx="0">
                  <c:v>Chronic poor (R390)</c:v>
                </c:pt>
                <c:pt idx="1">
                  <c:v>Transient poor (R617)</c:v>
                </c:pt>
                <c:pt idx="2">
                  <c:v>Vulnerable (R2,045)</c:v>
                </c:pt>
                <c:pt idx="3">
                  <c:v>Middle class (R3,987)</c:v>
                </c:pt>
                <c:pt idx="4">
                  <c:v>Elite (R19,251)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0.494</c:v>
                </c:pt>
                <c:pt idx="1">
                  <c:v>0.128</c:v>
                </c:pt>
                <c:pt idx="2">
                  <c:v>0.144</c:v>
                </c:pt>
                <c:pt idx="3">
                  <c:v>0.197</c:v>
                </c:pt>
                <c:pt idx="4">
                  <c:v>0.037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African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Sheet1!$B$3:$F$3</c:f>
              <c:strCache>
                <c:ptCount val="5"/>
                <c:pt idx="0">
                  <c:v>Chronic poor (R390)</c:v>
                </c:pt>
                <c:pt idx="1">
                  <c:v>Transient poor (R617)</c:v>
                </c:pt>
                <c:pt idx="2">
                  <c:v>Vulnerable (R2,045)</c:v>
                </c:pt>
                <c:pt idx="3">
                  <c:v>Middle class (R3,987)</c:v>
                </c:pt>
                <c:pt idx="4">
                  <c:v>Elite (R19,251)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0.948</c:v>
                </c:pt>
                <c:pt idx="1">
                  <c:v>0.816</c:v>
                </c:pt>
                <c:pt idx="2">
                  <c:v>0.897</c:v>
                </c:pt>
                <c:pt idx="3">
                  <c:v>0.457</c:v>
                </c:pt>
                <c:pt idx="4">
                  <c:v>0.177</c:v>
                </c:pt>
              </c:numCache>
            </c:numRef>
          </c:val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Coloured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Sheet1!$B$3:$F$3</c:f>
              <c:strCache>
                <c:ptCount val="5"/>
                <c:pt idx="0">
                  <c:v>Chronic poor (R390)</c:v>
                </c:pt>
                <c:pt idx="1">
                  <c:v>Transient poor (R617)</c:v>
                </c:pt>
                <c:pt idx="2">
                  <c:v>Vulnerable (R2,045)</c:v>
                </c:pt>
                <c:pt idx="3">
                  <c:v>Middle class (R3,987)</c:v>
                </c:pt>
                <c:pt idx="4">
                  <c:v>Elite (R19,251)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0.052</c:v>
                </c:pt>
                <c:pt idx="1">
                  <c:v>0.14</c:v>
                </c:pt>
                <c:pt idx="2">
                  <c:v>0.092</c:v>
                </c:pt>
                <c:pt idx="3">
                  <c:v>0.14</c:v>
                </c:pt>
                <c:pt idx="4">
                  <c:v>0.07</c:v>
                </c:pt>
              </c:numCache>
            </c:numRef>
          </c:val>
        </c:ser>
        <c:ser>
          <c:idx val="2"/>
          <c:order val="2"/>
          <c:tx>
            <c:strRef>
              <c:f>Sheet1!$A$6</c:f>
              <c:strCache>
                <c:ptCount val="1"/>
                <c:pt idx="0">
                  <c:v>Indian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Sheet1!$B$3:$F$3</c:f>
              <c:strCache>
                <c:ptCount val="5"/>
                <c:pt idx="0">
                  <c:v>Chronic poor (R390)</c:v>
                </c:pt>
                <c:pt idx="1">
                  <c:v>Transient poor (R617)</c:v>
                </c:pt>
                <c:pt idx="2">
                  <c:v>Vulnerable (R2,045)</c:v>
                </c:pt>
                <c:pt idx="3">
                  <c:v>Middle class (R3,987)</c:v>
                </c:pt>
                <c:pt idx="4">
                  <c:v>Elite (R19,251)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0.0</c:v>
                </c:pt>
                <c:pt idx="1">
                  <c:v>0.025</c:v>
                </c:pt>
                <c:pt idx="2">
                  <c:v>0.01</c:v>
                </c:pt>
                <c:pt idx="3">
                  <c:v>0.077</c:v>
                </c:pt>
                <c:pt idx="4">
                  <c:v>0.1</c:v>
                </c:pt>
              </c:numCache>
            </c:numRef>
          </c:val>
        </c:ser>
        <c:ser>
          <c:idx val="3"/>
          <c:order val="3"/>
          <c:tx>
            <c:strRef>
              <c:f>Sheet1!$A$7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FF0000">
                <a:alpha val="81961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Sheet1!$B$3:$F$3</c:f>
              <c:strCache>
                <c:ptCount val="5"/>
                <c:pt idx="0">
                  <c:v>Chronic poor (R390)</c:v>
                </c:pt>
                <c:pt idx="1">
                  <c:v>Transient poor (R617)</c:v>
                </c:pt>
                <c:pt idx="2">
                  <c:v>Vulnerable (R2,045)</c:v>
                </c:pt>
                <c:pt idx="3">
                  <c:v>Middle class (R3,987)</c:v>
                </c:pt>
                <c:pt idx="4">
                  <c:v>Elite (R19,251)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0.0</c:v>
                </c:pt>
                <c:pt idx="1">
                  <c:v>0.019</c:v>
                </c:pt>
                <c:pt idx="2">
                  <c:v>0.001</c:v>
                </c:pt>
                <c:pt idx="3">
                  <c:v>0.327</c:v>
                </c:pt>
                <c:pt idx="4">
                  <c:v>0.654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71563456"/>
        <c:axId val="1071932160"/>
      </c:barChart>
      <c:catAx>
        <c:axId val="107156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932160"/>
        <c:crosses val="autoZero"/>
        <c:auto val="1"/>
        <c:lblAlgn val="ctr"/>
        <c:lblOffset val="100"/>
        <c:noMultiLvlLbl val="0"/>
      </c:catAx>
      <c:valAx>
        <c:axId val="1071932160"/>
        <c:scaling>
          <c:orientation val="minMax"/>
          <c:max val="1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56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670229962976"/>
          <c:y val="0.0765957446808511"/>
          <c:w val="0.8382372981523"/>
          <c:h val="0.83084352487853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sheet1!$P$17</c:f>
              <c:strCache>
                <c:ptCount val="1"/>
                <c:pt idx="0">
                  <c:v>Male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1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strRef>
              <c:f>sheet1!$O$18:$O$21</c:f>
              <c:strCache>
                <c:ptCount val="4"/>
                <c:pt idx="0">
                  <c:v>Black</c:v>
                </c:pt>
                <c:pt idx="1">
                  <c:v>Coloured</c:v>
                </c:pt>
                <c:pt idx="2">
                  <c:v>Indian</c:v>
                </c:pt>
                <c:pt idx="3">
                  <c:v>White</c:v>
                </c:pt>
              </c:strCache>
            </c:strRef>
          </c:xVal>
          <c:yVal>
            <c:numRef>
              <c:f>sheet1!$P$18:$P$21</c:f>
              <c:numCache>
                <c:formatCode>0%</c:formatCode>
                <c:ptCount val="4"/>
                <c:pt idx="0">
                  <c:v>0.0348029153091395</c:v>
                </c:pt>
                <c:pt idx="1">
                  <c:v>0.0511101543760379</c:v>
                </c:pt>
                <c:pt idx="2">
                  <c:v>0.158131176999102</c:v>
                </c:pt>
                <c:pt idx="3">
                  <c:v>0.226628763165253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sheet1!$Q$17</c:f>
              <c:strCache>
                <c:ptCount val="1"/>
                <c:pt idx="0">
                  <c:v>Female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92D050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0.0189955782500043"/>
                  <c:y val="-0.0440456967870457"/>
                </c:manualLayout>
              </c:layout>
              <c:dLblPos val="r"/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1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strRef>
              <c:f>sheet1!$O$18:$O$21</c:f>
              <c:strCache>
                <c:ptCount val="4"/>
                <c:pt idx="0">
                  <c:v>Black</c:v>
                </c:pt>
                <c:pt idx="1">
                  <c:v>Coloured</c:v>
                </c:pt>
                <c:pt idx="2">
                  <c:v>Indian</c:v>
                </c:pt>
                <c:pt idx="3">
                  <c:v>White</c:v>
                </c:pt>
              </c:strCache>
            </c:strRef>
          </c:xVal>
          <c:yVal>
            <c:numRef>
              <c:f>sheet1!$Q$18:$Q$21</c:f>
              <c:numCache>
                <c:formatCode>0%</c:formatCode>
                <c:ptCount val="4"/>
                <c:pt idx="0">
                  <c:v>0.0496196320979367</c:v>
                </c:pt>
                <c:pt idx="1">
                  <c:v>0.0841915085817525</c:v>
                </c:pt>
                <c:pt idx="2">
                  <c:v>0.258526997340733</c:v>
                </c:pt>
                <c:pt idx="3">
                  <c:v>0.329611738971928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91964624"/>
        <c:axId val="1091944320"/>
      </c:scatterChart>
      <c:valAx>
        <c:axId val="1091964624"/>
        <c:scaling>
          <c:orientation val="minMax"/>
        </c:scaling>
        <c:delete val="1"/>
        <c:axPos val="b"/>
        <c:majorTickMark val="none"/>
        <c:minorTickMark val="none"/>
        <c:tickLblPos val="nextTo"/>
        <c:crossAx val="1091944320"/>
        <c:crosses val="autoZero"/>
        <c:crossBetween val="midCat"/>
      </c:valAx>
      <c:valAx>
        <c:axId val="109194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% of matric cohort attaining undergraduate</a:t>
                </a:r>
                <a:r>
                  <a:rPr lang="en-US" sz="1800" baseline="0"/>
                  <a:t> degrees</a:t>
                </a:r>
                <a:endParaRPr lang="en-US" sz="1800"/>
              </a:p>
            </c:rich>
          </c:tx>
          <c:layout>
            <c:manualLayout>
              <c:xMode val="edge"/>
              <c:yMode val="edge"/>
              <c:x val="0.0139001494358504"/>
              <c:y val="0.1704577496111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19646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'% reaching LIB by country'!$E$8</c:f>
              <c:strCache>
                <c:ptCount val="1"/>
                <c:pt idx="0">
                  <c:v>% reaching the Low International Benchmark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'% reaching LIB by country'!$G$9:$G$21</c:f>
                <c:numCache>
                  <c:formatCode>General</c:formatCode>
                  <c:ptCount val="13"/>
                  <c:pt idx="0">
                    <c:v>0.00588</c:v>
                  </c:pt>
                  <c:pt idx="1">
                    <c:v>0.00784</c:v>
                  </c:pt>
                  <c:pt idx="2">
                    <c:v>0.0098</c:v>
                  </c:pt>
                  <c:pt idx="3">
                    <c:v>0.0098</c:v>
                  </c:pt>
                  <c:pt idx="4">
                    <c:v>0.0098</c:v>
                  </c:pt>
                  <c:pt idx="5">
                    <c:v>0.02156</c:v>
                  </c:pt>
                  <c:pt idx="6">
                    <c:v>0.02352</c:v>
                  </c:pt>
                  <c:pt idx="7">
                    <c:v>0.02548</c:v>
                  </c:pt>
                  <c:pt idx="8">
                    <c:v>0.03528</c:v>
                  </c:pt>
                  <c:pt idx="9">
                    <c:v>0.02548</c:v>
                  </c:pt>
                  <c:pt idx="10">
                    <c:v>0.0294</c:v>
                  </c:pt>
                  <c:pt idx="11">
                    <c:v>0.03528</c:v>
                  </c:pt>
                  <c:pt idx="12">
                    <c:v>0.0294</c:v>
                  </c:pt>
                </c:numCache>
              </c:numRef>
            </c:plus>
            <c:minus>
              <c:numRef>
                <c:f>'% reaching LIB by country'!$G$9:$G$21</c:f>
                <c:numCache>
                  <c:formatCode>General</c:formatCode>
                  <c:ptCount val="13"/>
                  <c:pt idx="0">
                    <c:v>0.00588</c:v>
                  </c:pt>
                  <c:pt idx="1">
                    <c:v>0.00784</c:v>
                  </c:pt>
                  <c:pt idx="2">
                    <c:v>0.0098</c:v>
                  </c:pt>
                  <c:pt idx="3">
                    <c:v>0.0098</c:v>
                  </c:pt>
                  <c:pt idx="4">
                    <c:v>0.0098</c:v>
                  </c:pt>
                  <c:pt idx="5">
                    <c:v>0.02156</c:v>
                  </c:pt>
                  <c:pt idx="6">
                    <c:v>0.02352</c:v>
                  </c:pt>
                  <c:pt idx="7">
                    <c:v>0.02548</c:v>
                  </c:pt>
                  <c:pt idx="8">
                    <c:v>0.03528</c:v>
                  </c:pt>
                  <c:pt idx="9">
                    <c:v>0.02548</c:v>
                  </c:pt>
                  <c:pt idx="10">
                    <c:v>0.0294</c:v>
                  </c:pt>
                  <c:pt idx="11">
                    <c:v>0.03528</c:v>
                  </c:pt>
                  <c:pt idx="12">
                    <c:v>0.0294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'% reaching LIB by country'!$D$9:$D$21</c:f>
              <c:strCache>
                <c:ptCount val="13"/>
                <c:pt idx="0">
                  <c:v>Finland</c:v>
                </c:pt>
                <c:pt idx="1">
                  <c:v>England</c:v>
                </c:pt>
                <c:pt idx="2">
                  <c:v>United States</c:v>
                </c:pt>
                <c:pt idx="3">
                  <c:v>Canada</c:v>
                </c:pt>
                <c:pt idx="4">
                  <c:v>Australia</c:v>
                </c:pt>
                <c:pt idx="5">
                  <c:v>Chile </c:v>
                </c:pt>
                <c:pt idx="6">
                  <c:v>Trinidad &amp; Tobago</c:v>
                </c:pt>
                <c:pt idx="7">
                  <c:v>Iran</c:v>
                </c:pt>
                <c:pt idx="8">
                  <c:v>Saudi Arabia </c:v>
                </c:pt>
                <c:pt idx="9">
                  <c:v>Oman</c:v>
                </c:pt>
                <c:pt idx="10">
                  <c:v>Morocco</c:v>
                </c:pt>
                <c:pt idx="11">
                  <c:v>Egypt </c:v>
                </c:pt>
                <c:pt idx="12">
                  <c:v>South Africa</c:v>
                </c:pt>
              </c:strCache>
            </c:strRef>
          </c:cat>
          <c:val>
            <c:numRef>
              <c:f>'% reaching LIB by country'!$E$9:$E$21</c:f>
              <c:numCache>
                <c:formatCode>0%</c:formatCode>
                <c:ptCount val="13"/>
                <c:pt idx="0">
                  <c:v>0.98</c:v>
                </c:pt>
                <c:pt idx="1">
                  <c:v>0.97</c:v>
                </c:pt>
                <c:pt idx="2">
                  <c:v>0.96</c:v>
                </c:pt>
                <c:pt idx="3">
                  <c:v>0.96</c:v>
                </c:pt>
                <c:pt idx="4">
                  <c:v>0.94</c:v>
                </c:pt>
                <c:pt idx="5">
                  <c:v>0.87</c:v>
                </c:pt>
                <c:pt idx="6">
                  <c:v>0.8</c:v>
                </c:pt>
                <c:pt idx="7">
                  <c:v>0.65</c:v>
                </c:pt>
                <c:pt idx="8">
                  <c:v>0.63</c:v>
                </c:pt>
                <c:pt idx="9">
                  <c:v>0.59</c:v>
                </c:pt>
                <c:pt idx="10">
                  <c:v>0.36</c:v>
                </c:pt>
                <c:pt idx="11">
                  <c:v>0.31</c:v>
                </c:pt>
                <c:pt idx="12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2160768"/>
        <c:axId val="1092249264"/>
      </c:barChart>
      <c:catAx>
        <c:axId val="109216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2249264"/>
        <c:crosses val="autoZero"/>
        <c:auto val="1"/>
        <c:lblAlgn val="ctr"/>
        <c:lblOffset val="100"/>
        <c:noMultiLvlLbl val="0"/>
      </c:catAx>
      <c:valAx>
        <c:axId val="1092249264"/>
        <c:scaling>
          <c:orientation val="minMax"/>
          <c:max val="1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% reaching the PIRLS 2016 Low International benchmark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216076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'Low Int bench'!$A$3</c:f>
              <c:strCache>
                <c:ptCount val="1"/>
                <c:pt idx="0">
                  <c:v>Percentage of students who can read at a basic level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7200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'Low Int bench'!$B$5:$K$5</c:f>
                <c:numCache>
                  <c:formatCode>General</c:formatCode>
                  <c:ptCount val="10"/>
                  <c:pt idx="0">
                    <c:v>-0.02646</c:v>
                  </c:pt>
                  <c:pt idx="1">
                    <c:v>-0.017836</c:v>
                  </c:pt>
                  <c:pt idx="2">
                    <c:v>-0.024892</c:v>
                  </c:pt>
                  <c:pt idx="3">
                    <c:v>-0.022344</c:v>
                  </c:pt>
                  <c:pt idx="4">
                    <c:v>-0.024108</c:v>
                  </c:pt>
                  <c:pt idx="5">
                    <c:v>-0.026852</c:v>
                  </c:pt>
                  <c:pt idx="6">
                    <c:v>-0.029008</c:v>
                  </c:pt>
                  <c:pt idx="7">
                    <c:v>-0.029988</c:v>
                  </c:pt>
                  <c:pt idx="8">
                    <c:v>-0.03038</c:v>
                  </c:pt>
                  <c:pt idx="9">
                    <c:v>-0.028812</c:v>
                  </c:pt>
                </c:numCache>
              </c:numRef>
            </c:plus>
            <c:minus>
              <c:numRef>
                <c:f>'Low Int bench'!$B$5:$K$5</c:f>
                <c:numCache>
                  <c:formatCode>General</c:formatCode>
                  <c:ptCount val="10"/>
                  <c:pt idx="0">
                    <c:v>-0.02646</c:v>
                  </c:pt>
                  <c:pt idx="1">
                    <c:v>-0.017836</c:v>
                  </c:pt>
                  <c:pt idx="2">
                    <c:v>-0.024892</c:v>
                  </c:pt>
                  <c:pt idx="3">
                    <c:v>-0.022344</c:v>
                  </c:pt>
                  <c:pt idx="4">
                    <c:v>-0.024108</c:v>
                  </c:pt>
                  <c:pt idx="5">
                    <c:v>-0.026852</c:v>
                  </c:pt>
                  <c:pt idx="6">
                    <c:v>-0.029008</c:v>
                  </c:pt>
                  <c:pt idx="7">
                    <c:v>-0.029988</c:v>
                  </c:pt>
                  <c:pt idx="8">
                    <c:v>-0.03038</c:v>
                  </c:pt>
                  <c:pt idx="9">
                    <c:v>-0.028812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'Low Int bench'!$B$1:$K$1</c:f>
              <c:strCache>
                <c:ptCount val="10"/>
                <c:pt idx="0">
                  <c:v>Decile 1 (Poorest 10% of schools)</c:v>
                </c:pt>
                <c:pt idx="1">
                  <c:v>Decile 2</c:v>
                </c:pt>
                <c:pt idx="2">
                  <c:v>Decile 3</c:v>
                </c:pt>
                <c:pt idx="3">
                  <c:v>Decile 4</c:v>
                </c:pt>
                <c:pt idx="4">
                  <c:v>Decile 5</c:v>
                </c:pt>
                <c:pt idx="5">
                  <c:v>Decile 6</c:v>
                </c:pt>
                <c:pt idx="6">
                  <c:v>Decile 7</c:v>
                </c:pt>
                <c:pt idx="7">
                  <c:v>Decile 8</c:v>
                </c:pt>
                <c:pt idx="8">
                  <c:v>Decile 9</c:v>
                </c:pt>
                <c:pt idx="9">
                  <c:v>Decile 10 (Richest 10% of schools)</c:v>
                </c:pt>
              </c:strCache>
            </c:strRef>
          </c:cat>
          <c:val>
            <c:numRef>
              <c:f>'Low Int bench'!$B$3:$K$3</c:f>
              <c:numCache>
                <c:formatCode>0%</c:formatCode>
                <c:ptCount val="10"/>
                <c:pt idx="0">
                  <c:v>0.1126</c:v>
                </c:pt>
                <c:pt idx="1">
                  <c:v>0.0930999999999999</c:v>
                </c:pt>
                <c:pt idx="2">
                  <c:v>0.1531</c:v>
                </c:pt>
                <c:pt idx="3">
                  <c:v>0.1456</c:v>
                </c:pt>
                <c:pt idx="4">
                  <c:v>0.1294</c:v>
                </c:pt>
                <c:pt idx="5">
                  <c:v>0.172</c:v>
                </c:pt>
                <c:pt idx="6">
                  <c:v>0.1996</c:v>
                </c:pt>
                <c:pt idx="7">
                  <c:v>0.2341</c:v>
                </c:pt>
                <c:pt idx="8">
                  <c:v>0.2298</c:v>
                </c:pt>
                <c:pt idx="9">
                  <c:v>0.7085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55-4254-933E-712EA9A07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1907280"/>
        <c:axId val="1091884800"/>
      </c:barChart>
      <c:catAx>
        <c:axId val="109190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1884800"/>
        <c:crosses val="autoZero"/>
        <c:auto val="1"/>
        <c:lblAlgn val="ctr"/>
        <c:lblOffset val="100"/>
        <c:noMultiLvlLbl val="0"/>
      </c:catAx>
      <c:valAx>
        <c:axId val="1091884800"/>
        <c:scaling>
          <c:orientation val="minMax"/>
          <c:max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190728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260813080355207"/>
                  <c:y val="-0.20258318301368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0072487632567"/>
                      <c:h val="0.29892141415767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Sheet1!$F$10:$F$11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Sheet1!$G$10:$G$11</c:f>
              <c:numCache>
                <c:formatCode>0%</c:formatCode>
                <c:ptCount val="2"/>
                <c:pt idx="0">
                  <c:v>0.24</c:v>
                </c:pt>
                <c:pt idx="1">
                  <c:v>0.76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Sheet1!$F$8:$F$9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Sheet1!$G$8:$G$9</c:f>
              <c:numCache>
                <c:formatCode>0%</c:formatCode>
                <c:ptCount val="2"/>
                <c:pt idx="0">
                  <c:v>0.34</c:v>
                </c:pt>
                <c:pt idx="1">
                  <c:v>0.66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Sheet1!$F$6:$F$7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Sheet1!$G$6:$G$7</c:f>
              <c:numCache>
                <c:formatCode>0%</c:formatCode>
                <c:ptCount val="2"/>
                <c:pt idx="0">
                  <c:v>0.62</c:v>
                </c:pt>
                <c:pt idx="1">
                  <c:v>0.38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93A65B-AEE4-CC48-9DF9-E8B21D468655}" type="doc">
      <dgm:prSet loTypeId="urn:microsoft.com/office/officeart/2005/8/layout/radial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4B2FF6-7B97-9F49-A7A4-497000C5598D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 smtClean="0"/>
            <a:t>SA </a:t>
          </a:r>
          <a:r>
            <a:rPr lang="en-US" dirty="0" err="1" smtClean="0"/>
            <a:t>educ</a:t>
          </a:r>
          <a:r>
            <a:rPr lang="en-US" dirty="0" smtClean="0"/>
            <a:t> system</a:t>
          </a:r>
          <a:endParaRPr lang="en-US" dirty="0"/>
        </a:p>
      </dgm:t>
    </dgm:pt>
    <dgm:pt modelId="{5D38648A-A80F-5549-AAF8-11D586A6DF72}" type="parTrans" cxnId="{8BAEBD44-9D95-B74D-9FC3-904C673F5B54}">
      <dgm:prSet/>
      <dgm:spPr/>
      <dgm:t>
        <a:bodyPr/>
        <a:lstStyle/>
        <a:p>
          <a:endParaRPr lang="en-US"/>
        </a:p>
      </dgm:t>
    </dgm:pt>
    <dgm:pt modelId="{112501CE-E244-2F4A-91DF-9B0149033B6C}" type="sibTrans" cxnId="{8BAEBD44-9D95-B74D-9FC3-904C673F5B54}">
      <dgm:prSet/>
      <dgm:spPr/>
      <dgm:t>
        <a:bodyPr/>
        <a:lstStyle/>
        <a:p>
          <a:endParaRPr lang="en-US"/>
        </a:p>
      </dgm:t>
    </dgm:pt>
    <dgm:pt modelId="{34247BBC-CD10-1945-B321-D2E241C9BB7A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smtClean="0"/>
            <a:t>Language</a:t>
          </a:r>
          <a:endParaRPr lang="en-US" dirty="0"/>
        </a:p>
      </dgm:t>
    </dgm:pt>
    <dgm:pt modelId="{79FEAE35-584C-8D45-B392-F0B53C45BA4B}" type="parTrans" cxnId="{2E547E17-1324-BC40-A500-0C83DD27A445}">
      <dgm:prSet/>
      <dgm:spPr/>
      <dgm:t>
        <a:bodyPr/>
        <a:lstStyle/>
        <a:p>
          <a:endParaRPr lang="en-US"/>
        </a:p>
      </dgm:t>
    </dgm:pt>
    <dgm:pt modelId="{6E16AFEA-AF8D-5041-B697-0E6B7F3E01F8}" type="sibTrans" cxnId="{2E547E17-1324-BC40-A500-0C83DD27A445}">
      <dgm:prSet/>
      <dgm:spPr/>
      <dgm:t>
        <a:bodyPr/>
        <a:lstStyle/>
        <a:p>
          <a:endParaRPr lang="en-US"/>
        </a:p>
      </dgm:t>
    </dgm:pt>
    <dgm:pt modelId="{E37AE52B-F8F9-344C-8AE8-C72BA6730C1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smtClean="0"/>
            <a:t>Former department</a:t>
          </a:r>
          <a:endParaRPr lang="en-US" dirty="0"/>
        </a:p>
      </dgm:t>
    </dgm:pt>
    <dgm:pt modelId="{CB3EF148-2F2D-6B48-8492-22B6B92AE435}" type="parTrans" cxnId="{18A5B161-CAF9-FE4E-8DDA-57E33C20F1C3}">
      <dgm:prSet/>
      <dgm:spPr/>
      <dgm:t>
        <a:bodyPr/>
        <a:lstStyle/>
        <a:p>
          <a:endParaRPr lang="en-US"/>
        </a:p>
      </dgm:t>
    </dgm:pt>
    <dgm:pt modelId="{9B260DB1-188D-A145-BBC7-A34A77362266}" type="sibTrans" cxnId="{18A5B161-CAF9-FE4E-8DDA-57E33C20F1C3}">
      <dgm:prSet/>
      <dgm:spPr/>
      <dgm:t>
        <a:bodyPr/>
        <a:lstStyle/>
        <a:p>
          <a:endParaRPr lang="en-US"/>
        </a:p>
      </dgm:t>
    </dgm:pt>
    <dgm:pt modelId="{BDF0F4CD-7379-3E4A-88F7-E7EDF9BFC50C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Province</a:t>
          </a:r>
          <a:endParaRPr lang="en-US" dirty="0"/>
        </a:p>
      </dgm:t>
    </dgm:pt>
    <dgm:pt modelId="{C6079038-5B52-5144-B740-3E2A4F074ECA}" type="parTrans" cxnId="{2B41FB78-C996-5347-8810-EFB716B6E398}">
      <dgm:prSet/>
      <dgm:spPr/>
      <dgm:t>
        <a:bodyPr/>
        <a:lstStyle/>
        <a:p>
          <a:endParaRPr lang="en-US"/>
        </a:p>
      </dgm:t>
    </dgm:pt>
    <dgm:pt modelId="{0D3DF85E-9AAC-5F4D-A194-605558E399C9}" type="sibTrans" cxnId="{2B41FB78-C996-5347-8810-EFB716B6E398}">
      <dgm:prSet/>
      <dgm:spPr/>
      <dgm:t>
        <a:bodyPr/>
        <a:lstStyle/>
        <a:p>
          <a:endParaRPr lang="en-US"/>
        </a:p>
      </dgm:t>
    </dgm:pt>
    <dgm:pt modelId="{2E618323-32BF-C748-A6B5-167E779F0A9E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Quintile</a:t>
          </a:r>
          <a:endParaRPr lang="en-US" dirty="0"/>
        </a:p>
      </dgm:t>
    </dgm:pt>
    <dgm:pt modelId="{6E7D1B3C-D4EB-274A-9742-5907BE44A947}" type="parTrans" cxnId="{C35F5B7D-D2F6-4742-90C2-2BDF16EB2E9A}">
      <dgm:prSet/>
      <dgm:spPr/>
      <dgm:t>
        <a:bodyPr/>
        <a:lstStyle/>
        <a:p>
          <a:endParaRPr lang="en-US"/>
        </a:p>
      </dgm:t>
    </dgm:pt>
    <dgm:pt modelId="{68FFF3F7-FD4F-E842-A19A-98330F470D19}" type="sibTrans" cxnId="{C35F5B7D-D2F6-4742-90C2-2BDF16EB2E9A}">
      <dgm:prSet/>
      <dgm:spPr/>
      <dgm:t>
        <a:bodyPr/>
        <a:lstStyle/>
        <a:p>
          <a:endParaRPr lang="en-US"/>
        </a:p>
      </dgm:t>
    </dgm:pt>
    <dgm:pt modelId="{C822A940-39D6-014F-9638-6E8A034830FD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 smtClean="0"/>
            <a:t>SES</a:t>
          </a:r>
          <a:endParaRPr lang="en-US" dirty="0"/>
        </a:p>
      </dgm:t>
    </dgm:pt>
    <dgm:pt modelId="{E24BA347-1F3C-D747-81EF-816E6FE5DCCF}" type="parTrans" cxnId="{08CB6779-AEE4-814D-BA52-EC4B52D0B580}">
      <dgm:prSet/>
      <dgm:spPr/>
      <dgm:t>
        <a:bodyPr/>
        <a:lstStyle/>
        <a:p>
          <a:endParaRPr lang="en-US"/>
        </a:p>
      </dgm:t>
    </dgm:pt>
    <dgm:pt modelId="{BD29C2D6-3506-C74E-B338-D5CECBB7C1C9}" type="sibTrans" cxnId="{08CB6779-AEE4-814D-BA52-EC4B52D0B580}">
      <dgm:prSet/>
      <dgm:spPr/>
      <dgm:t>
        <a:bodyPr/>
        <a:lstStyle/>
        <a:p>
          <a:endParaRPr lang="en-US"/>
        </a:p>
      </dgm:t>
    </dgm:pt>
    <dgm:pt modelId="{5643ECE4-6F87-C647-BFE2-43576AC389D9}">
      <dgm:prSet/>
      <dgm:spPr>
        <a:solidFill>
          <a:srgbClr val="FF0000"/>
        </a:solidFill>
      </dgm:spPr>
      <dgm:t>
        <a:bodyPr/>
        <a:lstStyle/>
        <a:p>
          <a:r>
            <a:rPr lang="en-US" dirty="0" smtClean="0"/>
            <a:t>Race</a:t>
          </a:r>
          <a:endParaRPr lang="en-US" dirty="0"/>
        </a:p>
      </dgm:t>
    </dgm:pt>
    <dgm:pt modelId="{EB827E4D-BCD0-FF42-AC61-31D72EEF0F7B}" type="parTrans" cxnId="{5EEAD27A-282A-BC4E-AF69-A48EF8936DE5}">
      <dgm:prSet/>
      <dgm:spPr/>
      <dgm:t>
        <a:bodyPr/>
        <a:lstStyle/>
        <a:p>
          <a:endParaRPr lang="en-US"/>
        </a:p>
      </dgm:t>
    </dgm:pt>
    <dgm:pt modelId="{7E17D828-629D-1B41-853D-2F67A8953E61}" type="sibTrans" cxnId="{5EEAD27A-282A-BC4E-AF69-A48EF8936DE5}">
      <dgm:prSet/>
      <dgm:spPr/>
      <dgm:t>
        <a:bodyPr/>
        <a:lstStyle/>
        <a:p>
          <a:endParaRPr lang="en-US"/>
        </a:p>
      </dgm:t>
    </dgm:pt>
    <dgm:pt modelId="{91937C46-DE2B-E843-93FB-6DB9FB3755B9}" type="pres">
      <dgm:prSet presAssocID="{6393A65B-AEE4-CC48-9DF9-E8B21D46865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62E33F-1F56-0741-BEB5-BA7A022CAD66}" type="pres">
      <dgm:prSet presAssocID="{AA4B2FF6-7B97-9F49-A7A4-497000C5598D}" presName="centerShape" presStyleLbl="node0" presStyleIdx="0" presStyleCnt="1"/>
      <dgm:spPr/>
      <dgm:t>
        <a:bodyPr/>
        <a:lstStyle/>
        <a:p>
          <a:endParaRPr lang="en-US"/>
        </a:p>
      </dgm:t>
    </dgm:pt>
    <dgm:pt modelId="{076254C2-7677-7C45-A23F-27A39CD4AD66}" type="pres">
      <dgm:prSet presAssocID="{79FEAE35-584C-8D45-B392-F0B53C45BA4B}" presName="Name9" presStyleLbl="parChTrans1D2" presStyleIdx="0" presStyleCnt="6"/>
      <dgm:spPr/>
      <dgm:t>
        <a:bodyPr/>
        <a:lstStyle/>
        <a:p>
          <a:endParaRPr lang="en-US"/>
        </a:p>
      </dgm:t>
    </dgm:pt>
    <dgm:pt modelId="{E4CF8709-35DA-DC4E-B08E-C609287F4672}" type="pres">
      <dgm:prSet presAssocID="{79FEAE35-584C-8D45-B392-F0B53C45BA4B}" presName="connTx" presStyleLbl="parChTrans1D2" presStyleIdx="0" presStyleCnt="6"/>
      <dgm:spPr/>
      <dgm:t>
        <a:bodyPr/>
        <a:lstStyle/>
        <a:p>
          <a:endParaRPr lang="en-US"/>
        </a:p>
      </dgm:t>
    </dgm:pt>
    <dgm:pt modelId="{EC9D7481-8B0D-3E4D-9F03-15080AD1CC91}" type="pres">
      <dgm:prSet presAssocID="{34247BBC-CD10-1945-B321-D2E241C9BB7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8288E5-1235-7347-93EA-B7687DBA6706}" type="pres">
      <dgm:prSet presAssocID="{CB3EF148-2F2D-6B48-8492-22B6B92AE435}" presName="Name9" presStyleLbl="parChTrans1D2" presStyleIdx="1" presStyleCnt="6"/>
      <dgm:spPr/>
      <dgm:t>
        <a:bodyPr/>
        <a:lstStyle/>
        <a:p>
          <a:endParaRPr lang="en-US"/>
        </a:p>
      </dgm:t>
    </dgm:pt>
    <dgm:pt modelId="{BBDBFBE6-EFE3-184F-B915-DA194962E25B}" type="pres">
      <dgm:prSet presAssocID="{CB3EF148-2F2D-6B48-8492-22B6B92AE435}" presName="connTx" presStyleLbl="parChTrans1D2" presStyleIdx="1" presStyleCnt="6"/>
      <dgm:spPr/>
      <dgm:t>
        <a:bodyPr/>
        <a:lstStyle/>
        <a:p>
          <a:endParaRPr lang="en-US"/>
        </a:p>
      </dgm:t>
    </dgm:pt>
    <dgm:pt modelId="{6A515DCB-9E53-3D47-B671-030B0A26AEDC}" type="pres">
      <dgm:prSet presAssocID="{E37AE52B-F8F9-344C-8AE8-C72BA6730C16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A132BC-F623-BB40-8A78-6152E2933731}" type="pres">
      <dgm:prSet presAssocID="{C6079038-5B52-5144-B740-3E2A4F074ECA}" presName="Name9" presStyleLbl="parChTrans1D2" presStyleIdx="2" presStyleCnt="6"/>
      <dgm:spPr/>
      <dgm:t>
        <a:bodyPr/>
        <a:lstStyle/>
        <a:p>
          <a:endParaRPr lang="en-US"/>
        </a:p>
      </dgm:t>
    </dgm:pt>
    <dgm:pt modelId="{E2A0BBEB-6C5F-AF43-B542-88AD9747DDF9}" type="pres">
      <dgm:prSet presAssocID="{C6079038-5B52-5144-B740-3E2A4F074ECA}" presName="connTx" presStyleLbl="parChTrans1D2" presStyleIdx="2" presStyleCnt="6"/>
      <dgm:spPr/>
      <dgm:t>
        <a:bodyPr/>
        <a:lstStyle/>
        <a:p>
          <a:endParaRPr lang="en-US"/>
        </a:p>
      </dgm:t>
    </dgm:pt>
    <dgm:pt modelId="{0154D426-332D-8C4E-962C-91943D16CBFE}" type="pres">
      <dgm:prSet presAssocID="{BDF0F4CD-7379-3E4A-88F7-E7EDF9BFC50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7C890E-64FC-AE4F-BAB1-CFDEC8180288}" type="pres">
      <dgm:prSet presAssocID="{6E7D1B3C-D4EB-274A-9742-5907BE44A947}" presName="Name9" presStyleLbl="parChTrans1D2" presStyleIdx="3" presStyleCnt="6"/>
      <dgm:spPr/>
      <dgm:t>
        <a:bodyPr/>
        <a:lstStyle/>
        <a:p>
          <a:endParaRPr lang="en-US"/>
        </a:p>
      </dgm:t>
    </dgm:pt>
    <dgm:pt modelId="{17DFE322-37DC-234F-AAE8-8F0F313D9BDE}" type="pres">
      <dgm:prSet presAssocID="{6E7D1B3C-D4EB-274A-9742-5907BE44A947}" presName="connTx" presStyleLbl="parChTrans1D2" presStyleIdx="3" presStyleCnt="6"/>
      <dgm:spPr/>
      <dgm:t>
        <a:bodyPr/>
        <a:lstStyle/>
        <a:p>
          <a:endParaRPr lang="en-US"/>
        </a:p>
      </dgm:t>
    </dgm:pt>
    <dgm:pt modelId="{59BF458E-E102-7546-9A93-8147EA65543E}" type="pres">
      <dgm:prSet presAssocID="{2E618323-32BF-C748-A6B5-167E779F0A9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00CE35-7390-3149-B00B-0DD839688D6E}" type="pres">
      <dgm:prSet presAssocID="{E24BA347-1F3C-D747-81EF-816E6FE5DCCF}" presName="Name9" presStyleLbl="parChTrans1D2" presStyleIdx="4" presStyleCnt="6"/>
      <dgm:spPr/>
      <dgm:t>
        <a:bodyPr/>
        <a:lstStyle/>
        <a:p>
          <a:endParaRPr lang="en-US"/>
        </a:p>
      </dgm:t>
    </dgm:pt>
    <dgm:pt modelId="{6D889E29-AC49-764A-A1BE-7221BCCE1A9C}" type="pres">
      <dgm:prSet presAssocID="{E24BA347-1F3C-D747-81EF-816E6FE5DCCF}" presName="connTx" presStyleLbl="parChTrans1D2" presStyleIdx="4" presStyleCnt="6"/>
      <dgm:spPr/>
      <dgm:t>
        <a:bodyPr/>
        <a:lstStyle/>
        <a:p>
          <a:endParaRPr lang="en-US"/>
        </a:p>
      </dgm:t>
    </dgm:pt>
    <dgm:pt modelId="{83DDB017-464C-E142-9B2C-C69F4D92D2DE}" type="pres">
      <dgm:prSet presAssocID="{C822A940-39D6-014F-9638-6E8A034830F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09AA31-92C6-EB4C-95D2-1CEBE6085459}" type="pres">
      <dgm:prSet presAssocID="{EB827E4D-BCD0-FF42-AC61-31D72EEF0F7B}" presName="Name9" presStyleLbl="parChTrans1D2" presStyleIdx="5" presStyleCnt="6"/>
      <dgm:spPr/>
      <dgm:t>
        <a:bodyPr/>
        <a:lstStyle/>
        <a:p>
          <a:endParaRPr lang="en-US"/>
        </a:p>
      </dgm:t>
    </dgm:pt>
    <dgm:pt modelId="{A3CC106D-4920-6548-ACA1-22A37CDF6E8E}" type="pres">
      <dgm:prSet presAssocID="{EB827E4D-BCD0-FF42-AC61-31D72EEF0F7B}" presName="connTx" presStyleLbl="parChTrans1D2" presStyleIdx="5" presStyleCnt="6"/>
      <dgm:spPr/>
      <dgm:t>
        <a:bodyPr/>
        <a:lstStyle/>
        <a:p>
          <a:endParaRPr lang="en-US"/>
        </a:p>
      </dgm:t>
    </dgm:pt>
    <dgm:pt modelId="{2B272033-E3BA-8248-8A10-41936FD64806}" type="pres">
      <dgm:prSet presAssocID="{5643ECE4-6F87-C647-BFE2-43576AC389D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A1C777-A5C3-CF42-B91C-072240B61AA8}" type="presOf" srcId="{BDF0F4CD-7379-3E4A-88F7-E7EDF9BFC50C}" destId="{0154D426-332D-8C4E-962C-91943D16CBFE}" srcOrd="0" destOrd="0" presId="urn:microsoft.com/office/officeart/2005/8/layout/radial1"/>
    <dgm:cxn modelId="{ED78B037-9014-9248-9FD8-C7392E23B1F4}" type="presOf" srcId="{CB3EF148-2F2D-6B48-8492-22B6B92AE435}" destId="{BBDBFBE6-EFE3-184F-B915-DA194962E25B}" srcOrd="1" destOrd="0" presId="urn:microsoft.com/office/officeart/2005/8/layout/radial1"/>
    <dgm:cxn modelId="{2D0AC64A-9B2D-3248-B57E-E7AAE3F00883}" type="presOf" srcId="{AA4B2FF6-7B97-9F49-A7A4-497000C5598D}" destId="{7D62E33F-1F56-0741-BEB5-BA7A022CAD66}" srcOrd="0" destOrd="0" presId="urn:microsoft.com/office/officeart/2005/8/layout/radial1"/>
    <dgm:cxn modelId="{18A5B161-CAF9-FE4E-8DDA-57E33C20F1C3}" srcId="{AA4B2FF6-7B97-9F49-A7A4-497000C5598D}" destId="{E37AE52B-F8F9-344C-8AE8-C72BA6730C16}" srcOrd="1" destOrd="0" parTransId="{CB3EF148-2F2D-6B48-8492-22B6B92AE435}" sibTransId="{9B260DB1-188D-A145-BBC7-A34A77362266}"/>
    <dgm:cxn modelId="{CD5C76EC-BC06-F540-A81F-FC14412C285E}" type="presOf" srcId="{C6079038-5B52-5144-B740-3E2A4F074ECA}" destId="{E2A0BBEB-6C5F-AF43-B542-88AD9747DDF9}" srcOrd="1" destOrd="0" presId="urn:microsoft.com/office/officeart/2005/8/layout/radial1"/>
    <dgm:cxn modelId="{EC7B3A91-3E8C-E749-A83B-09D2801BCE53}" type="presOf" srcId="{CB3EF148-2F2D-6B48-8492-22B6B92AE435}" destId="{668288E5-1235-7347-93EA-B7687DBA6706}" srcOrd="0" destOrd="0" presId="urn:microsoft.com/office/officeart/2005/8/layout/radial1"/>
    <dgm:cxn modelId="{BC1F7FEE-BE52-4146-99D2-447F0A100748}" type="presOf" srcId="{6393A65B-AEE4-CC48-9DF9-E8B21D468655}" destId="{91937C46-DE2B-E843-93FB-6DB9FB3755B9}" srcOrd="0" destOrd="0" presId="urn:microsoft.com/office/officeart/2005/8/layout/radial1"/>
    <dgm:cxn modelId="{C35F5B7D-D2F6-4742-90C2-2BDF16EB2E9A}" srcId="{AA4B2FF6-7B97-9F49-A7A4-497000C5598D}" destId="{2E618323-32BF-C748-A6B5-167E779F0A9E}" srcOrd="3" destOrd="0" parTransId="{6E7D1B3C-D4EB-274A-9742-5907BE44A947}" sibTransId="{68FFF3F7-FD4F-E842-A19A-98330F470D19}"/>
    <dgm:cxn modelId="{08CB6779-AEE4-814D-BA52-EC4B52D0B580}" srcId="{AA4B2FF6-7B97-9F49-A7A4-497000C5598D}" destId="{C822A940-39D6-014F-9638-6E8A034830FD}" srcOrd="4" destOrd="0" parTransId="{E24BA347-1F3C-D747-81EF-816E6FE5DCCF}" sibTransId="{BD29C2D6-3506-C74E-B338-D5CECBB7C1C9}"/>
    <dgm:cxn modelId="{822073D8-7370-6245-9E81-F30FD80463DE}" type="presOf" srcId="{E24BA347-1F3C-D747-81EF-816E6FE5DCCF}" destId="{5A00CE35-7390-3149-B00B-0DD839688D6E}" srcOrd="0" destOrd="0" presId="urn:microsoft.com/office/officeart/2005/8/layout/radial1"/>
    <dgm:cxn modelId="{517E90FD-4B36-EB45-B308-326A07CE812A}" type="presOf" srcId="{6E7D1B3C-D4EB-274A-9742-5907BE44A947}" destId="{17DFE322-37DC-234F-AAE8-8F0F313D9BDE}" srcOrd="1" destOrd="0" presId="urn:microsoft.com/office/officeart/2005/8/layout/radial1"/>
    <dgm:cxn modelId="{AFEA60EA-9E8F-F142-A274-0A4BEF476908}" type="presOf" srcId="{EB827E4D-BCD0-FF42-AC61-31D72EEF0F7B}" destId="{A3CC106D-4920-6548-ACA1-22A37CDF6E8E}" srcOrd="1" destOrd="0" presId="urn:microsoft.com/office/officeart/2005/8/layout/radial1"/>
    <dgm:cxn modelId="{E1FC727F-A5D8-B842-97FC-180AADDA53C8}" type="presOf" srcId="{C822A940-39D6-014F-9638-6E8A034830FD}" destId="{83DDB017-464C-E142-9B2C-C69F4D92D2DE}" srcOrd="0" destOrd="0" presId="urn:microsoft.com/office/officeart/2005/8/layout/radial1"/>
    <dgm:cxn modelId="{8BAEBD44-9D95-B74D-9FC3-904C673F5B54}" srcId="{6393A65B-AEE4-CC48-9DF9-E8B21D468655}" destId="{AA4B2FF6-7B97-9F49-A7A4-497000C5598D}" srcOrd="0" destOrd="0" parTransId="{5D38648A-A80F-5549-AAF8-11D586A6DF72}" sibTransId="{112501CE-E244-2F4A-91DF-9B0149033B6C}"/>
    <dgm:cxn modelId="{78CD8ADC-197B-1340-A1C8-E3874FDF7527}" type="presOf" srcId="{E37AE52B-F8F9-344C-8AE8-C72BA6730C16}" destId="{6A515DCB-9E53-3D47-B671-030B0A26AEDC}" srcOrd="0" destOrd="0" presId="urn:microsoft.com/office/officeart/2005/8/layout/radial1"/>
    <dgm:cxn modelId="{B746159E-F615-224B-AFB3-8A37F1C91C39}" type="presOf" srcId="{6E7D1B3C-D4EB-274A-9742-5907BE44A947}" destId="{5A7C890E-64FC-AE4F-BAB1-CFDEC8180288}" srcOrd="0" destOrd="0" presId="urn:microsoft.com/office/officeart/2005/8/layout/radial1"/>
    <dgm:cxn modelId="{2B41FB78-C996-5347-8810-EFB716B6E398}" srcId="{AA4B2FF6-7B97-9F49-A7A4-497000C5598D}" destId="{BDF0F4CD-7379-3E4A-88F7-E7EDF9BFC50C}" srcOrd="2" destOrd="0" parTransId="{C6079038-5B52-5144-B740-3E2A4F074ECA}" sibTransId="{0D3DF85E-9AAC-5F4D-A194-605558E399C9}"/>
    <dgm:cxn modelId="{5EEAD27A-282A-BC4E-AF69-A48EF8936DE5}" srcId="{AA4B2FF6-7B97-9F49-A7A4-497000C5598D}" destId="{5643ECE4-6F87-C647-BFE2-43576AC389D9}" srcOrd="5" destOrd="0" parTransId="{EB827E4D-BCD0-FF42-AC61-31D72EEF0F7B}" sibTransId="{7E17D828-629D-1B41-853D-2F67A8953E61}"/>
    <dgm:cxn modelId="{17C5AD32-4AE1-2F4F-91F8-E1BF70AC27E4}" type="presOf" srcId="{79FEAE35-584C-8D45-B392-F0B53C45BA4B}" destId="{076254C2-7677-7C45-A23F-27A39CD4AD66}" srcOrd="0" destOrd="0" presId="urn:microsoft.com/office/officeart/2005/8/layout/radial1"/>
    <dgm:cxn modelId="{D1F258F0-8EB8-5B45-8506-5C3DD9420A0A}" type="presOf" srcId="{2E618323-32BF-C748-A6B5-167E779F0A9E}" destId="{59BF458E-E102-7546-9A93-8147EA65543E}" srcOrd="0" destOrd="0" presId="urn:microsoft.com/office/officeart/2005/8/layout/radial1"/>
    <dgm:cxn modelId="{2E547E17-1324-BC40-A500-0C83DD27A445}" srcId="{AA4B2FF6-7B97-9F49-A7A4-497000C5598D}" destId="{34247BBC-CD10-1945-B321-D2E241C9BB7A}" srcOrd="0" destOrd="0" parTransId="{79FEAE35-584C-8D45-B392-F0B53C45BA4B}" sibTransId="{6E16AFEA-AF8D-5041-B697-0E6B7F3E01F8}"/>
    <dgm:cxn modelId="{87A7DC9F-CC16-614E-9527-8B9A710F8E3F}" type="presOf" srcId="{34247BBC-CD10-1945-B321-D2E241C9BB7A}" destId="{EC9D7481-8B0D-3E4D-9F03-15080AD1CC91}" srcOrd="0" destOrd="0" presId="urn:microsoft.com/office/officeart/2005/8/layout/radial1"/>
    <dgm:cxn modelId="{045EA532-3F5E-BD48-A909-56BD33AC54D9}" type="presOf" srcId="{EB827E4D-BCD0-FF42-AC61-31D72EEF0F7B}" destId="{1409AA31-92C6-EB4C-95D2-1CEBE6085459}" srcOrd="0" destOrd="0" presId="urn:microsoft.com/office/officeart/2005/8/layout/radial1"/>
    <dgm:cxn modelId="{2DDFC48F-9B73-B74C-8762-2EB0C87B9505}" type="presOf" srcId="{79FEAE35-584C-8D45-B392-F0B53C45BA4B}" destId="{E4CF8709-35DA-DC4E-B08E-C609287F4672}" srcOrd="1" destOrd="0" presId="urn:microsoft.com/office/officeart/2005/8/layout/radial1"/>
    <dgm:cxn modelId="{4675CF20-DA36-4349-8DAB-CE1AD48C07DD}" type="presOf" srcId="{5643ECE4-6F87-C647-BFE2-43576AC389D9}" destId="{2B272033-E3BA-8248-8A10-41936FD64806}" srcOrd="0" destOrd="0" presId="urn:microsoft.com/office/officeart/2005/8/layout/radial1"/>
    <dgm:cxn modelId="{3B3D1FAD-D88D-2F40-B6E6-5BBA3DE492DD}" type="presOf" srcId="{C6079038-5B52-5144-B740-3E2A4F074ECA}" destId="{90A132BC-F623-BB40-8A78-6152E2933731}" srcOrd="0" destOrd="0" presId="urn:microsoft.com/office/officeart/2005/8/layout/radial1"/>
    <dgm:cxn modelId="{E132FE11-6CBD-6D42-A25D-A73BA761F1C4}" type="presOf" srcId="{E24BA347-1F3C-D747-81EF-816E6FE5DCCF}" destId="{6D889E29-AC49-764A-A1BE-7221BCCE1A9C}" srcOrd="1" destOrd="0" presId="urn:microsoft.com/office/officeart/2005/8/layout/radial1"/>
    <dgm:cxn modelId="{C72CED51-71D2-4546-A056-01B01DDFA917}" type="presParOf" srcId="{91937C46-DE2B-E843-93FB-6DB9FB3755B9}" destId="{7D62E33F-1F56-0741-BEB5-BA7A022CAD66}" srcOrd="0" destOrd="0" presId="urn:microsoft.com/office/officeart/2005/8/layout/radial1"/>
    <dgm:cxn modelId="{0292F018-0A73-254E-BFEB-50D4BADF0C86}" type="presParOf" srcId="{91937C46-DE2B-E843-93FB-6DB9FB3755B9}" destId="{076254C2-7677-7C45-A23F-27A39CD4AD66}" srcOrd="1" destOrd="0" presId="urn:microsoft.com/office/officeart/2005/8/layout/radial1"/>
    <dgm:cxn modelId="{813A2EDE-AE8C-804A-B093-C45E46560BB5}" type="presParOf" srcId="{076254C2-7677-7C45-A23F-27A39CD4AD66}" destId="{E4CF8709-35DA-DC4E-B08E-C609287F4672}" srcOrd="0" destOrd="0" presId="urn:microsoft.com/office/officeart/2005/8/layout/radial1"/>
    <dgm:cxn modelId="{B914F2D0-EA36-4D4D-B305-70EC5AA45247}" type="presParOf" srcId="{91937C46-DE2B-E843-93FB-6DB9FB3755B9}" destId="{EC9D7481-8B0D-3E4D-9F03-15080AD1CC91}" srcOrd="2" destOrd="0" presId="urn:microsoft.com/office/officeart/2005/8/layout/radial1"/>
    <dgm:cxn modelId="{DACE3C21-3939-334E-8F22-7EDB743615E6}" type="presParOf" srcId="{91937C46-DE2B-E843-93FB-6DB9FB3755B9}" destId="{668288E5-1235-7347-93EA-B7687DBA6706}" srcOrd="3" destOrd="0" presId="urn:microsoft.com/office/officeart/2005/8/layout/radial1"/>
    <dgm:cxn modelId="{6253A0D1-DDCB-224C-91F8-DD8CEC4E3063}" type="presParOf" srcId="{668288E5-1235-7347-93EA-B7687DBA6706}" destId="{BBDBFBE6-EFE3-184F-B915-DA194962E25B}" srcOrd="0" destOrd="0" presId="urn:microsoft.com/office/officeart/2005/8/layout/radial1"/>
    <dgm:cxn modelId="{52EE113B-8E56-1B41-A498-AD4D3CF09C05}" type="presParOf" srcId="{91937C46-DE2B-E843-93FB-6DB9FB3755B9}" destId="{6A515DCB-9E53-3D47-B671-030B0A26AEDC}" srcOrd="4" destOrd="0" presId="urn:microsoft.com/office/officeart/2005/8/layout/radial1"/>
    <dgm:cxn modelId="{CE46428B-9E31-D948-8C93-D591E88B075E}" type="presParOf" srcId="{91937C46-DE2B-E843-93FB-6DB9FB3755B9}" destId="{90A132BC-F623-BB40-8A78-6152E2933731}" srcOrd="5" destOrd="0" presId="urn:microsoft.com/office/officeart/2005/8/layout/radial1"/>
    <dgm:cxn modelId="{ECC62450-B794-B242-909D-4BB779835307}" type="presParOf" srcId="{90A132BC-F623-BB40-8A78-6152E2933731}" destId="{E2A0BBEB-6C5F-AF43-B542-88AD9747DDF9}" srcOrd="0" destOrd="0" presId="urn:microsoft.com/office/officeart/2005/8/layout/radial1"/>
    <dgm:cxn modelId="{35F51B86-8599-114F-931F-F0484824EBFB}" type="presParOf" srcId="{91937C46-DE2B-E843-93FB-6DB9FB3755B9}" destId="{0154D426-332D-8C4E-962C-91943D16CBFE}" srcOrd="6" destOrd="0" presId="urn:microsoft.com/office/officeart/2005/8/layout/radial1"/>
    <dgm:cxn modelId="{E289121F-AB33-1244-A0E7-6EB6E96E5109}" type="presParOf" srcId="{91937C46-DE2B-E843-93FB-6DB9FB3755B9}" destId="{5A7C890E-64FC-AE4F-BAB1-CFDEC8180288}" srcOrd="7" destOrd="0" presId="urn:microsoft.com/office/officeart/2005/8/layout/radial1"/>
    <dgm:cxn modelId="{19389687-C34D-7C46-BF27-3B00E2C07560}" type="presParOf" srcId="{5A7C890E-64FC-AE4F-BAB1-CFDEC8180288}" destId="{17DFE322-37DC-234F-AAE8-8F0F313D9BDE}" srcOrd="0" destOrd="0" presId="urn:microsoft.com/office/officeart/2005/8/layout/radial1"/>
    <dgm:cxn modelId="{803B50D1-07D6-3045-A63A-D574C140E50B}" type="presParOf" srcId="{91937C46-DE2B-E843-93FB-6DB9FB3755B9}" destId="{59BF458E-E102-7546-9A93-8147EA65543E}" srcOrd="8" destOrd="0" presId="urn:microsoft.com/office/officeart/2005/8/layout/radial1"/>
    <dgm:cxn modelId="{6925675D-74EF-6C42-B235-386D1942F3E6}" type="presParOf" srcId="{91937C46-DE2B-E843-93FB-6DB9FB3755B9}" destId="{5A00CE35-7390-3149-B00B-0DD839688D6E}" srcOrd="9" destOrd="0" presId="urn:microsoft.com/office/officeart/2005/8/layout/radial1"/>
    <dgm:cxn modelId="{D532B673-C490-A94D-96DF-6574A576DD34}" type="presParOf" srcId="{5A00CE35-7390-3149-B00B-0DD839688D6E}" destId="{6D889E29-AC49-764A-A1BE-7221BCCE1A9C}" srcOrd="0" destOrd="0" presId="urn:microsoft.com/office/officeart/2005/8/layout/radial1"/>
    <dgm:cxn modelId="{36612004-805D-2A4E-A550-CF5FA5AB4431}" type="presParOf" srcId="{91937C46-DE2B-E843-93FB-6DB9FB3755B9}" destId="{83DDB017-464C-E142-9B2C-C69F4D92D2DE}" srcOrd="10" destOrd="0" presId="urn:microsoft.com/office/officeart/2005/8/layout/radial1"/>
    <dgm:cxn modelId="{15BF3F3C-59B2-E545-8B22-A383FEC95F0F}" type="presParOf" srcId="{91937C46-DE2B-E843-93FB-6DB9FB3755B9}" destId="{1409AA31-92C6-EB4C-95D2-1CEBE6085459}" srcOrd="11" destOrd="0" presId="urn:microsoft.com/office/officeart/2005/8/layout/radial1"/>
    <dgm:cxn modelId="{CA142D22-DD71-8747-A4A4-37E4DE0EE493}" type="presParOf" srcId="{1409AA31-92C6-EB4C-95D2-1CEBE6085459}" destId="{A3CC106D-4920-6548-ACA1-22A37CDF6E8E}" srcOrd="0" destOrd="0" presId="urn:microsoft.com/office/officeart/2005/8/layout/radial1"/>
    <dgm:cxn modelId="{EC3C2EF5-2D0C-CE4A-B5FF-4C33C300CF40}" type="presParOf" srcId="{91937C46-DE2B-E843-93FB-6DB9FB3755B9}" destId="{2B272033-E3BA-8248-8A10-41936FD64806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96CC03-10D6-4152-BEED-6E1B31A79FE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B1CD9239-600B-41D7-9067-E587838267CF}">
      <dgm:prSet phldrT="[Text]" custT="1"/>
      <dgm:spPr>
        <a:solidFill>
          <a:srgbClr val="92D050"/>
        </a:solidFill>
      </dgm:spPr>
      <dgm:t>
        <a:bodyPr/>
        <a:lstStyle/>
        <a:p>
          <a:endParaRPr lang="en-ZA" sz="3600" dirty="0"/>
        </a:p>
        <a:p>
          <a:r>
            <a:rPr lang="en-ZA" sz="1800" b="1" dirty="0">
              <a:solidFill>
                <a:schemeClr val="bg1"/>
              </a:solidFill>
            </a:rPr>
            <a:t>15%</a:t>
          </a:r>
        </a:p>
        <a:p>
          <a:r>
            <a:rPr lang="en-ZA" sz="700" b="1" dirty="0">
              <a:solidFill>
                <a:schemeClr val="bg1"/>
              </a:solidFill>
            </a:rPr>
            <a:t>Legislators, managers, </a:t>
          </a:r>
          <a:r>
            <a:rPr lang="en-ZA" sz="700" b="1" dirty="0" err="1">
              <a:solidFill>
                <a:schemeClr val="bg1"/>
              </a:solidFill>
            </a:rPr>
            <a:t>assoc</a:t>
          </a:r>
          <a:r>
            <a:rPr lang="en-ZA" sz="700" b="1" dirty="0">
              <a:solidFill>
                <a:schemeClr val="bg1"/>
              </a:solidFill>
            </a:rPr>
            <a:t> professionals</a:t>
          </a:r>
          <a:endParaRPr lang="en-ZA" sz="100" b="1" dirty="0">
            <a:solidFill>
              <a:schemeClr val="bg1"/>
            </a:solidFill>
          </a:endParaRPr>
        </a:p>
      </dgm:t>
    </dgm:pt>
    <dgm:pt modelId="{EE902B38-1BCD-46BE-93C2-F4A3C7D99659}" type="parTrans" cxnId="{42DDFD2A-F396-4110-B15A-B5A9D81A206E}">
      <dgm:prSet/>
      <dgm:spPr/>
      <dgm:t>
        <a:bodyPr/>
        <a:lstStyle/>
        <a:p>
          <a:endParaRPr lang="en-ZA"/>
        </a:p>
      </dgm:t>
    </dgm:pt>
    <dgm:pt modelId="{F200C0A8-75E6-426C-A74E-56F74AA876B2}" type="sibTrans" cxnId="{42DDFD2A-F396-4110-B15A-B5A9D81A206E}">
      <dgm:prSet/>
      <dgm:spPr/>
      <dgm:t>
        <a:bodyPr/>
        <a:lstStyle/>
        <a:p>
          <a:endParaRPr lang="en-ZA"/>
        </a:p>
      </dgm:t>
    </dgm:pt>
    <dgm:pt modelId="{932237BE-64C3-4DED-BF2D-9B9821B44AFA}">
      <dgm:prSet phldrT="[Text]" custT="1"/>
      <dgm:spPr>
        <a:solidFill>
          <a:srgbClr val="561F1E"/>
        </a:solidFill>
      </dgm:spPr>
      <dgm:t>
        <a:bodyPr/>
        <a:lstStyle/>
        <a:p>
          <a:r>
            <a:rPr lang="en-ZA" sz="1400" b="1" dirty="0">
              <a:solidFill>
                <a:schemeClr val="bg1"/>
              </a:solidFill>
            </a:rPr>
            <a:t>Unemployed</a:t>
          </a:r>
        </a:p>
        <a:p>
          <a:endParaRPr lang="en-ZA" sz="1400" b="1" dirty="0">
            <a:solidFill>
              <a:schemeClr val="bg1"/>
            </a:solidFill>
          </a:endParaRPr>
        </a:p>
        <a:p>
          <a:r>
            <a:rPr lang="en-ZA" sz="1400" b="1" dirty="0">
              <a:solidFill>
                <a:schemeClr val="bg1"/>
              </a:solidFill>
            </a:rPr>
            <a:t>(Broad - 35%)</a:t>
          </a:r>
          <a:endParaRPr lang="en-ZA" sz="7200" b="1" dirty="0">
            <a:solidFill>
              <a:schemeClr val="bg1"/>
            </a:solidFill>
          </a:endParaRPr>
        </a:p>
      </dgm:t>
    </dgm:pt>
    <dgm:pt modelId="{650C775E-27D0-46B8-8320-C035405A54B8}" type="parTrans" cxnId="{E59EA57B-4940-4EE4-B93A-F07CC895E7C4}">
      <dgm:prSet/>
      <dgm:spPr/>
      <dgm:t>
        <a:bodyPr/>
        <a:lstStyle/>
        <a:p>
          <a:endParaRPr lang="en-ZA"/>
        </a:p>
      </dgm:t>
    </dgm:pt>
    <dgm:pt modelId="{9E4E6BA0-8962-4C7C-9314-CBA481F6C26D}" type="sibTrans" cxnId="{E59EA57B-4940-4EE4-B93A-F07CC895E7C4}">
      <dgm:prSet/>
      <dgm:spPr/>
      <dgm:t>
        <a:bodyPr/>
        <a:lstStyle/>
        <a:p>
          <a:endParaRPr lang="en-ZA"/>
        </a:p>
      </dgm:t>
    </dgm:pt>
    <dgm:pt modelId="{94BFDC29-A62B-4867-9EFD-4C3299F2A986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ZA" sz="1200" b="1" dirty="0">
              <a:solidFill>
                <a:schemeClr val="bg1"/>
              </a:solidFill>
            </a:rPr>
            <a:t>Unskilled</a:t>
          </a:r>
        </a:p>
        <a:p>
          <a:r>
            <a:rPr lang="en-ZA" sz="1200" b="1" dirty="0">
              <a:solidFill>
                <a:schemeClr val="bg1"/>
              </a:solidFill>
            </a:rPr>
            <a:t>(18%)</a:t>
          </a:r>
        </a:p>
        <a:p>
          <a:r>
            <a:rPr lang="en-ZA" sz="600" b="0" dirty="0">
              <a:solidFill>
                <a:schemeClr val="bg1"/>
              </a:solidFill>
            </a:rPr>
            <a:t>Elementary occupations &amp; domestic workers</a:t>
          </a:r>
        </a:p>
      </dgm:t>
    </dgm:pt>
    <dgm:pt modelId="{A4CA2450-8494-4924-8A3E-C33940DEACB7}" type="sibTrans" cxnId="{4225F736-D5C0-4C5E-A52E-FD56D7BA2EA5}">
      <dgm:prSet/>
      <dgm:spPr/>
      <dgm:t>
        <a:bodyPr/>
        <a:lstStyle/>
        <a:p>
          <a:endParaRPr lang="en-ZA"/>
        </a:p>
      </dgm:t>
    </dgm:pt>
    <dgm:pt modelId="{958277C2-E0D9-4F82-8132-42DD836804C3}" type="parTrans" cxnId="{4225F736-D5C0-4C5E-A52E-FD56D7BA2EA5}">
      <dgm:prSet/>
      <dgm:spPr/>
      <dgm:t>
        <a:bodyPr/>
        <a:lstStyle/>
        <a:p>
          <a:endParaRPr lang="en-ZA"/>
        </a:p>
      </dgm:t>
    </dgm:pt>
    <dgm:pt modelId="{DD7E1C66-5AA1-4148-8D24-0F59EB34F27B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Semi-Skilled (32%)</a:t>
          </a:r>
        </a:p>
        <a:p>
          <a:r>
            <a:rPr lang="en-US" sz="6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dirty="0" err="1">
              <a:solidFill>
                <a:schemeClr val="bg1"/>
              </a:solidFill>
            </a:rPr>
            <a:t>agric</a:t>
          </a:r>
          <a:r>
            <a:rPr lang="en-US" sz="600" dirty="0">
              <a:solidFill>
                <a:schemeClr val="bg1"/>
              </a:solidFill>
            </a:rPr>
            <a:t>/fishery workers, plant and machinery operators)</a:t>
          </a:r>
        </a:p>
      </dgm:t>
    </dgm:pt>
    <dgm:pt modelId="{CF22B758-8218-9947-898E-59E75AA111A6}" type="parTrans" cxnId="{D28B3B95-1605-6049-8D74-AFE5C5F10525}">
      <dgm:prSet/>
      <dgm:spPr/>
      <dgm:t>
        <a:bodyPr/>
        <a:lstStyle/>
        <a:p>
          <a:endParaRPr lang="en-US"/>
        </a:p>
      </dgm:t>
    </dgm:pt>
    <dgm:pt modelId="{078737C8-25D4-9542-9513-0DF97F01B2E5}" type="sibTrans" cxnId="{D28B3B95-1605-6049-8D74-AFE5C5F10525}">
      <dgm:prSet/>
      <dgm:spPr/>
      <dgm:t>
        <a:bodyPr/>
        <a:lstStyle/>
        <a:p>
          <a:endParaRPr lang="en-US"/>
        </a:p>
      </dgm:t>
    </dgm:pt>
    <dgm:pt modelId="{FD31F5A5-7680-4C7A-91FB-24138E0D7CDC}" type="pres">
      <dgm:prSet presAssocID="{5896CC03-10D6-4152-BEED-6E1B31A79FE9}" presName="Name0" presStyleCnt="0">
        <dgm:presLayoutVars>
          <dgm:dir/>
          <dgm:animLvl val="lvl"/>
          <dgm:resizeHandles val="exact"/>
        </dgm:presLayoutVars>
      </dgm:prSet>
      <dgm:spPr/>
    </dgm:pt>
    <dgm:pt modelId="{2CFCD532-C2BB-43F0-894D-44DFFD76D26E}" type="pres">
      <dgm:prSet presAssocID="{B1CD9239-600B-41D7-9067-E587838267CF}" presName="Name8" presStyleCnt="0"/>
      <dgm:spPr/>
    </dgm:pt>
    <dgm:pt modelId="{6B2A6CEB-8AEB-485A-B51F-4BA3BA410D0B}" type="pres">
      <dgm:prSet presAssocID="{B1CD9239-600B-41D7-9067-E587838267CF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48DC47-1489-4EF5-BDCB-DEBE01D4E862}" type="pres">
      <dgm:prSet presAssocID="{B1CD9239-600B-41D7-9067-E587838267C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542F2-75FE-304E-A897-B81A2DE13B71}" type="pres">
      <dgm:prSet presAssocID="{DD7E1C66-5AA1-4148-8D24-0F59EB34F27B}" presName="Name8" presStyleCnt="0"/>
      <dgm:spPr/>
    </dgm:pt>
    <dgm:pt modelId="{3030949F-5DAF-1F40-B4D0-84FF1FABAA00}" type="pres">
      <dgm:prSet presAssocID="{DD7E1C66-5AA1-4148-8D24-0F59EB34F27B}" presName="level" presStyleLbl="node1" presStyleIdx="1" presStyleCnt="4" custScaleY="8248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A92B55-1435-714B-8A67-D6D0B3E5538C}" type="pres">
      <dgm:prSet presAssocID="{DD7E1C66-5AA1-4148-8D24-0F59EB34F27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0D1490-6EC1-4DB5-B0A0-E2BC4B232661}" type="pres">
      <dgm:prSet presAssocID="{94BFDC29-A62B-4867-9EFD-4C3299F2A986}" presName="Name8" presStyleCnt="0"/>
      <dgm:spPr/>
    </dgm:pt>
    <dgm:pt modelId="{BAE3347D-F78F-4227-B054-5BC36A596218}" type="pres">
      <dgm:prSet presAssocID="{94BFDC29-A62B-4867-9EFD-4C3299F2A986}" presName="level" presStyleLbl="node1" presStyleIdx="2" presStyleCnt="4" custScaleY="3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1744-C9FE-42F2-BE3A-D2D28AE76CA5}" type="pres">
      <dgm:prSet presAssocID="{94BFDC29-A62B-4867-9EFD-4C3299F2A98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18687B-851F-47DE-8991-18650FF1E018}" type="pres">
      <dgm:prSet presAssocID="{932237BE-64C3-4DED-BF2D-9B9821B44AFA}" presName="Name8" presStyleCnt="0"/>
      <dgm:spPr/>
    </dgm:pt>
    <dgm:pt modelId="{D9EA3055-42F1-4773-B6E1-4489FC8B1BD1}" type="pres">
      <dgm:prSet presAssocID="{932237BE-64C3-4DED-BF2D-9B9821B44AFA}" presName="level" presStyleLbl="node1" presStyleIdx="3" presStyleCnt="4" custScaleY="789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DD4896-C891-4183-9B7B-D45A38634F03}" type="pres">
      <dgm:prSet presAssocID="{932237BE-64C3-4DED-BF2D-9B9821B44AF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6B10F1-E3EC-1E46-B3D7-BF9E000A19FA}" type="presOf" srcId="{932237BE-64C3-4DED-BF2D-9B9821B44AFA}" destId="{0EDD4896-C891-4183-9B7B-D45A38634F03}" srcOrd="1" destOrd="0" presId="urn:microsoft.com/office/officeart/2005/8/layout/pyramid1"/>
    <dgm:cxn modelId="{3560C87D-DE1D-E54A-A73D-5484C7EE9FCB}" type="presOf" srcId="{DD7E1C66-5AA1-4148-8D24-0F59EB34F27B}" destId="{EDA92B55-1435-714B-8A67-D6D0B3E5538C}" srcOrd="1" destOrd="0" presId="urn:microsoft.com/office/officeart/2005/8/layout/pyramid1"/>
    <dgm:cxn modelId="{9540ADE1-17B1-C747-9420-6521D383973B}" type="presOf" srcId="{B1CD9239-600B-41D7-9067-E587838267CF}" destId="{C548DC47-1489-4EF5-BDCB-DEBE01D4E862}" srcOrd="1" destOrd="0" presId="urn:microsoft.com/office/officeart/2005/8/layout/pyramid1"/>
    <dgm:cxn modelId="{34E6BE79-8064-C94A-8D08-A68C3BAB1788}" type="presOf" srcId="{94BFDC29-A62B-4867-9EFD-4C3299F2A986}" destId="{BAE3347D-F78F-4227-B054-5BC36A596218}" srcOrd="0" destOrd="0" presId="urn:microsoft.com/office/officeart/2005/8/layout/pyramid1"/>
    <dgm:cxn modelId="{1469434C-CF58-9B47-B072-89C5FAF6CD4D}" type="presOf" srcId="{DD7E1C66-5AA1-4148-8D24-0F59EB34F27B}" destId="{3030949F-5DAF-1F40-B4D0-84FF1FABAA00}" srcOrd="0" destOrd="0" presId="urn:microsoft.com/office/officeart/2005/8/layout/pyramid1"/>
    <dgm:cxn modelId="{015F144F-682E-EC4A-A7FC-6F780ED99857}" type="presOf" srcId="{932237BE-64C3-4DED-BF2D-9B9821B44AFA}" destId="{D9EA3055-42F1-4773-B6E1-4489FC8B1BD1}" srcOrd="0" destOrd="0" presId="urn:microsoft.com/office/officeart/2005/8/layout/pyramid1"/>
    <dgm:cxn modelId="{82E2F001-694B-6A49-9F21-317C7ECEECB9}" type="presOf" srcId="{94BFDC29-A62B-4867-9EFD-4C3299F2A986}" destId="{26521744-C9FE-42F2-BE3A-D2D28AE76CA5}" srcOrd="1" destOrd="0" presId="urn:microsoft.com/office/officeart/2005/8/layout/pyramid1"/>
    <dgm:cxn modelId="{01D847EA-FBBF-1D40-8FB5-D7A98C63ED4B}" type="presOf" srcId="{5896CC03-10D6-4152-BEED-6E1B31A79FE9}" destId="{FD31F5A5-7680-4C7A-91FB-24138E0D7CDC}" srcOrd="0" destOrd="0" presId="urn:microsoft.com/office/officeart/2005/8/layout/pyramid1"/>
    <dgm:cxn modelId="{D28B3B95-1605-6049-8D74-AFE5C5F10525}" srcId="{5896CC03-10D6-4152-BEED-6E1B31A79FE9}" destId="{DD7E1C66-5AA1-4148-8D24-0F59EB34F27B}" srcOrd="1" destOrd="0" parTransId="{CF22B758-8218-9947-898E-59E75AA111A6}" sibTransId="{078737C8-25D4-9542-9513-0DF97F01B2E5}"/>
    <dgm:cxn modelId="{42DDFD2A-F396-4110-B15A-B5A9D81A206E}" srcId="{5896CC03-10D6-4152-BEED-6E1B31A79FE9}" destId="{B1CD9239-600B-41D7-9067-E587838267CF}" srcOrd="0" destOrd="0" parTransId="{EE902B38-1BCD-46BE-93C2-F4A3C7D99659}" sibTransId="{F200C0A8-75E6-426C-A74E-56F74AA876B2}"/>
    <dgm:cxn modelId="{4225F736-D5C0-4C5E-A52E-FD56D7BA2EA5}" srcId="{5896CC03-10D6-4152-BEED-6E1B31A79FE9}" destId="{94BFDC29-A62B-4867-9EFD-4C3299F2A986}" srcOrd="2" destOrd="0" parTransId="{958277C2-E0D9-4F82-8132-42DD836804C3}" sibTransId="{A4CA2450-8494-4924-8A3E-C33940DEACB7}"/>
    <dgm:cxn modelId="{CBB3A237-90EC-8F40-AEEE-A171091FE066}" type="presOf" srcId="{B1CD9239-600B-41D7-9067-E587838267CF}" destId="{6B2A6CEB-8AEB-485A-B51F-4BA3BA410D0B}" srcOrd="0" destOrd="0" presId="urn:microsoft.com/office/officeart/2005/8/layout/pyramid1"/>
    <dgm:cxn modelId="{E59EA57B-4940-4EE4-B93A-F07CC895E7C4}" srcId="{5896CC03-10D6-4152-BEED-6E1B31A79FE9}" destId="{932237BE-64C3-4DED-BF2D-9B9821B44AFA}" srcOrd="3" destOrd="0" parTransId="{650C775E-27D0-46B8-8320-C035405A54B8}" sibTransId="{9E4E6BA0-8962-4C7C-9314-CBA481F6C26D}"/>
    <dgm:cxn modelId="{52B81139-399B-6A4A-9992-56D48EC27A61}" type="presParOf" srcId="{FD31F5A5-7680-4C7A-91FB-24138E0D7CDC}" destId="{2CFCD532-C2BB-43F0-894D-44DFFD76D26E}" srcOrd="0" destOrd="0" presId="urn:microsoft.com/office/officeart/2005/8/layout/pyramid1"/>
    <dgm:cxn modelId="{A4219925-BB3F-324F-A621-7C4D57B43501}" type="presParOf" srcId="{2CFCD532-C2BB-43F0-894D-44DFFD76D26E}" destId="{6B2A6CEB-8AEB-485A-B51F-4BA3BA410D0B}" srcOrd="0" destOrd="0" presId="urn:microsoft.com/office/officeart/2005/8/layout/pyramid1"/>
    <dgm:cxn modelId="{4463B8FA-B20B-ED49-97A7-1B9023D62E6D}" type="presParOf" srcId="{2CFCD532-C2BB-43F0-894D-44DFFD76D26E}" destId="{C548DC47-1489-4EF5-BDCB-DEBE01D4E862}" srcOrd="1" destOrd="0" presId="urn:microsoft.com/office/officeart/2005/8/layout/pyramid1"/>
    <dgm:cxn modelId="{4212CDA3-A279-CB4D-90D8-EDE19C1121D1}" type="presParOf" srcId="{FD31F5A5-7680-4C7A-91FB-24138E0D7CDC}" destId="{E1D542F2-75FE-304E-A897-B81A2DE13B71}" srcOrd="1" destOrd="0" presId="urn:microsoft.com/office/officeart/2005/8/layout/pyramid1"/>
    <dgm:cxn modelId="{F14780A0-7DC1-7E4F-8495-AE0AAC7F92D9}" type="presParOf" srcId="{E1D542F2-75FE-304E-A897-B81A2DE13B71}" destId="{3030949F-5DAF-1F40-B4D0-84FF1FABAA00}" srcOrd="0" destOrd="0" presId="urn:microsoft.com/office/officeart/2005/8/layout/pyramid1"/>
    <dgm:cxn modelId="{A6CB721A-D188-9F48-AD90-4DDCD7CF3909}" type="presParOf" srcId="{E1D542F2-75FE-304E-A897-B81A2DE13B71}" destId="{EDA92B55-1435-714B-8A67-D6D0B3E5538C}" srcOrd="1" destOrd="0" presId="urn:microsoft.com/office/officeart/2005/8/layout/pyramid1"/>
    <dgm:cxn modelId="{38C3DEB2-C47C-9546-931A-C2BDE32C8497}" type="presParOf" srcId="{FD31F5A5-7680-4C7A-91FB-24138E0D7CDC}" destId="{9A0D1490-6EC1-4DB5-B0A0-E2BC4B232661}" srcOrd="2" destOrd="0" presId="urn:microsoft.com/office/officeart/2005/8/layout/pyramid1"/>
    <dgm:cxn modelId="{181899C5-98FA-4C46-86AC-FBDE3FB4B9B3}" type="presParOf" srcId="{9A0D1490-6EC1-4DB5-B0A0-E2BC4B232661}" destId="{BAE3347D-F78F-4227-B054-5BC36A596218}" srcOrd="0" destOrd="0" presId="urn:microsoft.com/office/officeart/2005/8/layout/pyramid1"/>
    <dgm:cxn modelId="{C272E1BC-7C9C-6D4C-995F-6A3AA96C175F}" type="presParOf" srcId="{9A0D1490-6EC1-4DB5-B0A0-E2BC4B232661}" destId="{26521744-C9FE-42F2-BE3A-D2D28AE76CA5}" srcOrd="1" destOrd="0" presId="urn:microsoft.com/office/officeart/2005/8/layout/pyramid1"/>
    <dgm:cxn modelId="{FA18767E-D99C-6545-BA2B-201740460FF1}" type="presParOf" srcId="{FD31F5A5-7680-4C7A-91FB-24138E0D7CDC}" destId="{BA18687B-851F-47DE-8991-18650FF1E018}" srcOrd="3" destOrd="0" presId="urn:microsoft.com/office/officeart/2005/8/layout/pyramid1"/>
    <dgm:cxn modelId="{09087C9A-4AF2-464F-A100-045599B76496}" type="presParOf" srcId="{BA18687B-851F-47DE-8991-18650FF1E018}" destId="{D9EA3055-42F1-4773-B6E1-4489FC8B1BD1}" srcOrd="0" destOrd="0" presId="urn:microsoft.com/office/officeart/2005/8/layout/pyramid1"/>
    <dgm:cxn modelId="{7439249E-3201-6249-9055-E84C780D60D7}" type="presParOf" srcId="{BA18687B-851F-47DE-8991-18650FF1E018}" destId="{0EDD4896-C891-4183-9B7B-D45A38634F0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134007-77CF-5945-AD59-C6ED247B54ED}" type="doc">
      <dgm:prSet loTypeId="urn:microsoft.com/office/officeart/2005/8/layout/radial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311FF5-AB22-F347-B14B-F4EFB7D1171B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3400" dirty="0" err="1" smtClean="0"/>
            <a:t>Ramaphosa’s</a:t>
          </a:r>
          <a:r>
            <a:rPr lang="en-US" sz="3400" dirty="0" smtClean="0"/>
            <a:t> </a:t>
          </a:r>
          <a:r>
            <a:rPr lang="en-US" sz="7200" b="1" dirty="0" smtClean="0"/>
            <a:t>Big 5</a:t>
          </a:r>
          <a:endParaRPr lang="en-US" sz="7200" b="1" dirty="0"/>
        </a:p>
      </dgm:t>
    </dgm:pt>
    <dgm:pt modelId="{22B75659-9E83-D247-A11D-AECB431A90AF}" type="parTrans" cxnId="{2C697A83-4F92-6849-9F29-C337B4B56ED8}">
      <dgm:prSet/>
      <dgm:spPr/>
      <dgm:t>
        <a:bodyPr/>
        <a:lstStyle/>
        <a:p>
          <a:endParaRPr lang="en-US"/>
        </a:p>
      </dgm:t>
    </dgm:pt>
    <dgm:pt modelId="{AAFF8065-4D9E-3344-A2A6-B040A8EF7872}" type="sibTrans" cxnId="{2C697A83-4F92-6849-9F29-C337B4B56ED8}">
      <dgm:prSet/>
      <dgm:spPr/>
      <dgm:t>
        <a:bodyPr/>
        <a:lstStyle/>
        <a:p>
          <a:endParaRPr lang="en-US"/>
        </a:p>
      </dgm:t>
    </dgm:pt>
    <dgm:pt modelId="{2A9E5399-EF9F-E340-B126-A6903722514A}">
      <dgm:prSet phldrT="[Text]" custT="1"/>
      <dgm:spPr>
        <a:solidFill>
          <a:srgbClr val="D73964"/>
        </a:solidFill>
      </dgm:spPr>
      <dgm:t>
        <a:bodyPr/>
        <a:lstStyle/>
        <a:p>
          <a:r>
            <a:rPr lang="en-US" sz="2000" b="1" dirty="0" smtClean="0"/>
            <a:t>Economic</a:t>
          </a:r>
          <a:r>
            <a:rPr lang="en-US" sz="1800" b="1" dirty="0" smtClean="0"/>
            <a:t> Growth</a:t>
          </a:r>
          <a:endParaRPr lang="en-US" sz="1800" b="1" dirty="0"/>
        </a:p>
      </dgm:t>
    </dgm:pt>
    <dgm:pt modelId="{4DA6024C-6410-9045-B9AB-BCAA298875B3}" type="parTrans" cxnId="{A1B479CE-155F-FF4D-A00E-B6DD9A960944}">
      <dgm:prSet/>
      <dgm:spPr/>
      <dgm:t>
        <a:bodyPr/>
        <a:lstStyle/>
        <a:p>
          <a:endParaRPr lang="en-US"/>
        </a:p>
      </dgm:t>
    </dgm:pt>
    <dgm:pt modelId="{BFEC0030-4A08-C646-B90B-A9123C2B938A}" type="sibTrans" cxnId="{A1B479CE-155F-FF4D-A00E-B6DD9A960944}">
      <dgm:prSet/>
      <dgm:spPr/>
      <dgm:t>
        <a:bodyPr/>
        <a:lstStyle/>
        <a:p>
          <a:endParaRPr lang="en-US"/>
        </a:p>
      </dgm:t>
    </dgm:pt>
    <dgm:pt modelId="{593B3F1B-DD50-3848-9BC7-D28F4548AEE6}">
      <dgm:prSet phldrT="[Text]" custT="1"/>
      <dgm:spPr>
        <a:solidFill>
          <a:srgbClr val="FDEA60"/>
        </a:solidFill>
      </dgm:spPr>
      <dgm:t>
        <a:bodyPr/>
        <a:lstStyle/>
        <a:p>
          <a:r>
            <a:rPr lang="en-US" sz="1600" b="1" dirty="0" smtClean="0"/>
            <a:t>Youth Employment</a:t>
          </a:r>
          <a:endParaRPr lang="en-US" sz="1600" b="1" dirty="0"/>
        </a:p>
      </dgm:t>
    </dgm:pt>
    <dgm:pt modelId="{A61236BB-B924-FC43-A1D6-CD519FFE9C30}" type="parTrans" cxnId="{1664F1DB-941F-8548-A8C7-31CE35027B07}">
      <dgm:prSet/>
      <dgm:spPr/>
      <dgm:t>
        <a:bodyPr/>
        <a:lstStyle/>
        <a:p>
          <a:endParaRPr lang="en-US"/>
        </a:p>
      </dgm:t>
    </dgm:pt>
    <dgm:pt modelId="{44E81199-AD4A-0F4C-9AD8-4D49852DFBA6}" type="sibTrans" cxnId="{1664F1DB-941F-8548-A8C7-31CE35027B07}">
      <dgm:prSet/>
      <dgm:spPr/>
      <dgm:t>
        <a:bodyPr/>
        <a:lstStyle/>
        <a:p>
          <a:endParaRPr lang="en-US"/>
        </a:p>
      </dgm:t>
    </dgm:pt>
    <dgm:pt modelId="{53012413-AC88-B642-A42E-78EE96AE30F7}">
      <dgm:prSet phldrT="[Text]"/>
      <dgm:spPr>
        <a:solidFill>
          <a:srgbClr val="8F38AA"/>
        </a:solidFill>
      </dgm:spPr>
      <dgm:t>
        <a:bodyPr/>
        <a:lstStyle/>
        <a:p>
          <a:r>
            <a:rPr lang="en-US" b="1" dirty="0" smtClean="0"/>
            <a:t>Early Grade Reading</a:t>
          </a:r>
          <a:endParaRPr lang="en-US" b="1" dirty="0"/>
        </a:p>
      </dgm:t>
    </dgm:pt>
    <dgm:pt modelId="{FC221323-F981-284D-89AC-B8DB89E5B585}" type="parTrans" cxnId="{B0C4250A-B3F4-CC4B-8EED-0517A9177AF4}">
      <dgm:prSet/>
      <dgm:spPr/>
      <dgm:t>
        <a:bodyPr/>
        <a:lstStyle/>
        <a:p>
          <a:endParaRPr lang="en-US"/>
        </a:p>
      </dgm:t>
    </dgm:pt>
    <dgm:pt modelId="{2DD6A877-C52D-2A42-A1C5-6CF14DA9A1C1}" type="sibTrans" cxnId="{B0C4250A-B3F4-CC4B-8EED-0517A9177AF4}">
      <dgm:prSet/>
      <dgm:spPr/>
      <dgm:t>
        <a:bodyPr/>
        <a:lstStyle/>
        <a:p>
          <a:endParaRPr lang="en-US"/>
        </a:p>
      </dgm:t>
    </dgm:pt>
    <dgm:pt modelId="{9B87A3F7-699B-134C-8F9A-9B7EFFAE730A}">
      <dgm:prSet phldrT="[Text]"/>
      <dgm:spPr>
        <a:solidFill>
          <a:srgbClr val="FF9300"/>
        </a:solidFill>
      </dgm:spPr>
      <dgm:t>
        <a:bodyPr/>
        <a:lstStyle/>
        <a:p>
          <a:r>
            <a:rPr lang="en-US" b="1" dirty="0" smtClean="0"/>
            <a:t>Violent Crime</a:t>
          </a:r>
          <a:endParaRPr lang="en-US" b="1" dirty="0"/>
        </a:p>
      </dgm:t>
    </dgm:pt>
    <dgm:pt modelId="{BEE54E7C-1509-8D46-B1BC-B62B46EB76B6}" type="parTrans" cxnId="{C9E274C5-1873-5348-AE1E-CEEFAB417440}">
      <dgm:prSet/>
      <dgm:spPr/>
      <dgm:t>
        <a:bodyPr/>
        <a:lstStyle/>
        <a:p>
          <a:endParaRPr lang="en-US"/>
        </a:p>
      </dgm:t>
    </dgm:pt>
    <dgm:pt modelId="{5D3F4D42-CA3D-944D-A16A-AC25C45CABAB}" type="sibTrans" cxnId="{C9E274C5-1873-5348-AE1E-CEEFAB417440}">
      <dgm:prSet/>
      <dgm:spPr/>
      <dgm:t>
        <a:bodyPr/>
        <a:lstStyle/>
        <a:p>
          <a:endParaRPr lang="en-US"/>
        </a:p>
      </dgm:t>
    </dgm:pt>
    <dgm:pt modelId="{E4158EDE-7CD7-1C4D-9F18-B8E3C8775E9F}">
      <dgm:prSet/>
      <dgm:spPr>
        <a:solidFill>
          <a:srgbClr val="92D050"/>
        </a:solidFill>
      </dgm:spPr>
      <dgm:t>
        <a:bodyPr/>
        <a:lstStyle/>
        <a:p>
          <a:r>
            <a:rPr lang="en-US" b="1" dirty="0" smtClean="0"/>
            <a:t>Hunger</a:t>
          </a:r>
          <a:endParaRPr lang="en-US" b="1" dirty="0"/>
        </a:p>
      </dgm:t>
    </dgm:pt>
    <dgm:pt modelId="{65B23580-1D02-AF46-BF7F-F76DD18A87BA}" type="parTrans" cxnId="{89E7E5C2-F8CA-8F41-A56D-7983BAE0D4E5}">
      <dgm:prSet/>
      <dgm:spPr/>
      <dgm:t>
        <a:bodyPr/>
        <a:lstStyle/>
        <a:p>
          <a:endParaRPr lang="en-US"/>
        </a:p>
      </dgm:t>
    </dgm:pt>
    <dgm:pt modelId="{D008C7A9-7D85-D149-8551-73ACDC08DB80}" type="sibTrans" cxnId="{89E7E5C2-F8CA-8F41-A56D-7983BAE0D4E5}">
      <dgm:prSet/>
      <dgm:spPr/>
      <dgm:t>
        <a:bodyPr/>
        <a:lstStyle/>
        <a:p>
          <a:endParaRPr lang="en-US"/>
        </a:p>
      </dgm:t>
    </dgm:pt>
    <dgm:pt modelId="{6FCA4B69-66D5-E04B-A6CE-8085CA7D40F4}" type="pres">
      <dgm:prSet presAssocID="{B2134007-77CF-5945-AD59-C6ED247B54E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51A7B5-748A-1B46-A13E-01C5A7B230A6}" type="pres">
      <dgm:prSet presAssocID="{B2134007-77CF-5945-AD59-C6ED247B54ED}" presName="radial" presStyleCnt="0">
        <dgm:presLayoutVars>
          <dgm:animLvl val="ctr"/>
        </dgm:presLayoutVars>
      </dgm:prSet>
      <dgm:spPr/>
    </dgm:pt>
    <dgm:pt modelId="{26C44D2C-3CD7-A447-9016-1C9417180603}" type="pres">
      <dgm:prSet presAssocID="{7D311FF5-AB22-F347-B14B-F4EFB7D1171B}" presName="centerShape" presStyleLbl="vennNode1" presStyleIdx="0" presStyleCnt="6"/>
      <dgm:spPr/>
      <dgm:t>
        <a:bodyPr/>
        <a:lstStyle/>
        <a:p>
          <a:endParaRPr lang="en-US"/>
        </a:p>
      </dgm:t>
    </dgm:pt>
    <dgm:pt modelId="{60BC7904-3F89-5845-AC1B-A0B155C8411E}" type="pres">
      <dgm:prSet presAssocID="{2A9E5399-EF9F-E340-B126-A6903722514A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08D384-48E9-E643-B87B-06088C31B9A2}" type="pres">
      <dgm:prSet presAssocID="{593B3F1B-DD50-3848-9BC7-D28F4548AEE6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D4B6-F0CE-9B4D-9FDC-17DE6F9B4AE5}" type="pres">
      <dgm:prSet presAssocID="{53012413-AC88-B642-A42E-78EE96AE30F7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38591A-5531-D446-9E0E-D2F5EFC0ECC7}" type="pres">
      <dgm:prSet presAssocID="{9B87A3F7-699B-134C-8F9A-9B7EFFAE730A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F88BCF-DAD0-2648-8619-C22DF31ED9CE}" type="pres">
      <dgm:prSet presAssocID="{E4158EDE-7CD7-1C4D-9F18-B8E3C8775E9F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C4250A-B3F4-CC4B-8EED-0517A9177AF4}" srcId="{7D311FF5-AB22-F347-B14B-F4EFB7D1171B}" destId="{53012413-AC88-B642-A42E-78EE96AE30F7}" srcOrd="2" destOrd="0" parTransId="{FC221323-F981-284D-89AC-B8DB89E5B585}" sibTransId="{2DD6A877-C52D-2A42-A1C5-6CF14DA9A1C1}"/>
    <dgm:cxn modelId="{1664F1DB-941F-8548-A8C7-31CE35027B07}" srcId="{7D311FF5-AB22-F347-B14B-F4EFB7D1171B}" destId="{593B3F1B-DD50-3848-9BC7-D28F4548AEE6}" srcOrd="1" destOrd="0" parTransId="{A61236BB-B924-FC43-A1D6-CD519FFE9C30}" sibTransId="{44E81199-AD4A-0F4C-9AD8-4D49852DFBA6}"/>
    <dgm:cxn modelId="{1F3566F4-FFC8-4941-A191-3EC1489EDF2E}" type="presOf" srcId="{9B87A3F7-699B-134C-8F9A-9B7EFFAE730A}" destId="{B438591A-5531-D446-9E0E-D2F5EFC0ECC7}" srcOrd="0" destOrd="0" presId="urn:microsoft.com/office/officeart/2005/8/layout/radial3"/>
    <dgm:cxn modelId="{0316ACA6-E81D-E448-92B1-FF5F18EB2529}" type="presOf" srcId="{593B3F1B-DD50-3848-9BC7-D28F4548AEE6}" destId="{CC08D384-48E9-E643-B87B-06088C31B9A2}" srcOrd="0" destOrd="0" presId="urn:microsoft.com/office/officeart/2005/8/layout/radial3"/>
    <dgm:cxn modelId="{D7D56B98-74F5-A849-ABC6-D58F213C64BA}" type="presOf" srcId="{B2134007-77CF-5945-AD59-C6ED247B54ED}" destId="{6FCA4B69-66D5-E04B-A6CE-8085CA7D40F4}" srcOrd="0" destOrd="0" presId="urn:microsoft.com/office/officeart/2005/8/layout/radial3"/>
    <dgm:cxn modelId="{5C9EB817-AF19-C740-9B48-3658A1F7932A}" type="presOf" srcId="{E4158EDE-7CD7-1C4D-9F18-B8E3C8775E9F}" destId="{10F88BCF-DAD0-2648-8619-C22DF31ED9CE}" srcOrd="0" destOrd="0" presId="urn:microsoft.com/office/officeart/2005/8/layout/radial3"/>
    <dgm:cxn modelId="{6E30F04D-11F2-2244-BC0C-EA4A512CE41D}" type="presOf" srcId="{7D311FF5-AB22-F347-B14B-F4EFB7D1171B}" destId="{26C44D2C-3CD7-A447-9016-1C9417180603}" srcOrd="0" destOrd="0" presId="urn:microsoft.com/office/officeart/2005/8/layout/radial3"/>
    <dgm:cxn modelId="{C9E274C5-1873-5348-AE1E-CEEFAB417440}" srcId="{7D311FF5-AB22-F347-B14B-F4EFB7D1171B}" destId="{9B87A3F7-699B-134C-8F9A-9B7EFFAE730A}" srcOrd="3" destOrd="0" parTransId="{BEE54E7C-1509-8D46-B1BC-B62B46EB76B6}" sibTransId="{5D3F4D42-CA3D-944D-A16A-AC25C45CABAB}"/>
    <dgm:cxn modelId="{16D01E7F-8A36-154A-AB43-A8AD995F5051}" type="presOf" srcId="{2A9E5399-EF9F-E340-B126-A6903722514A}" destId="{60BC7904-3F89-5845-AC1B-A0B155C8411E}" srcOrd="0" destOrd="0" presId="urn:microsoft.com/office/officeart/2005/8/layout/radial3"/>
    <dgm:cxn modelId="{89E7E5C2-F8CA-8F41-A56D-7983BAE0D4E5}" srcId="{7D311FF5-AB22-F347-B14B-F4EFB7D1171B}" destId="{E4158EDE-7CD7-1C4D-9F18-B8E3C8775E9F}" srcOrd="4" destOrd="0" parTransId="{65B23580-1D02-AF46-BF7F-F76DD18A87BA}" sibTransId="{D008C7A9-7D85-D149-8551-73ACDC08DB80}"/>
    <dgm:cxn modelId="{1478CFDB-F760-4A40-B06F-5D996AFE85D4}" type="presOf" srcId="{53012413-AC88-B642-A42E-78EE96AE30F7}" destId="{BC04D4B6-F0CE-9B4D-9FDC-17DE6F9B4AE5}" srcOrd="0" destOrd="0" presId="urn:microsoft.com/office/officeart/2005/8/layout/radial3"/>
    <dgm:cxn modelId="{2C697A83-4F92-6849-9F29-C337B4B56ED8}" srcId="{B2134007-77CF-5945-AD59-C6ED247B54ED}" destId="{7D311FF5-AB22-F347-B14B-F4EFB7D1171B}" srcOrd="0" destOrd="0" parTransId="{22B75659-9E83-D247-A11D-AECB431A90AF}" sibTransId="{AAFF8065-4D9E-3344-A2A6-B040A8EF7872}"/>
    <dgm:cxn modelId="{A1B479CE-155F-FF4D-A00E-B6DD9A960944}" srcId="{7D311FF5-AB22-F347-B14B-F4EFB7D1171B}" destId="{2A9E5399-EF9F-E340-B126-A6903722514A}" srcOrd="0" destOrd="0" parTransId="{4DA6024C-6410-9045-B9AB-BCAA298875B3}" sibTransId="{BFEC0030-4A08-C646-B90B-A9123C2B938A}"/>
    <dgm:cxn modelId="{681C7254-D472-CB41-B3BA-B6F383AD0897}" type="presParOf" srcId="{6FCA4B69-66D5-E04B-A6CE-8085CA7D40F4}" destId="{4651A7B5-748A-1B46-A13E-01C5A7B230A6}" srcOrd="0" destOrd="0" presId="urn:microsoft.com/office/officeart/2005/8/layout/radial3"/>
    <dgm:cxn modelId="{DC6A0514-4230-4044-8C7D-B8D0FC18472D}" type="presParOf" srcId="{4651A7B5-748A-1B46-A13E-01C5A7B230A6}" destId="{26C44D2C-3CD7-A447-9016-1C9417180603}" srcOrd="0" destOrd="0" presId="urn:microsoft.com/office/officeart/2005/8/layout/radial3"/>
    <dgm:cxn modelId="{E6A81C05-D742-D94F-9850-E8146F8FE63E}" type="presParOf" srcId="{4651A7B5-748A-1B46-A13E-01C5A7B230A6}" destId="{60BC7904-3F89-5845-AC1B-A0B155C8411E}" srcOrd="1" destOrd="0" presId="urn:microsoft.com/office/officeart/2005/8/layout/radial3"/>
    <dgm:cxn modelId="{99F9B0E3-BA87-B143-A076-FBCD6DBD089D}" type="presParOf" srcId="{4651A7B5-748A-1B46-A13E-01C5A7B230A6}" destId="{CC08D384-48E9-E643-B87B-06088C31B9A2}" srcOrd="2" destOrd="0" presId="urn:microsoft.com/office/officeart/2005/8/layout/radial3"/>
    <dgm:cxn modelId="{E602E217-A6CD-E449-93B8-26FE06E9CAAC}" type="presParOf" srcId="{4651A7B5-748A-1B46-A13E-01C5A7B230A6}" destId="{BC04D4B6-F0CE-9B4D-9FDC-17DE6F9B4AE5}" srcOrd="3" destOrd="0" presId="urn:microsoft.com/office/officeart/2005/8/layout/radial3"/>
    <dgm:cxn modelId="{30661635-DB17-9042-94EB-72F391B51F35}" type="presParOf" srcId="{4651A7B5-748A-1B46-A13E-01C5A7B230A6}" destId="{B438591A-5531-D446-9E0E-D2F5EFC0ECC7}" srcOrd="4" destOrd="0" presId="urn:microsoft.com/office/officeart/2005/8/layout/radial3"/>
    <dgm:cxn modelId="{3E5A48C5-B55E-D145-AD39-53E292A4A4FC}" type="presParOf" srcId="{4651A7B5-748A-1B46-A13E-01C5A7B230A6}" destId="{10F88BCF-DAD0-2648-8619-C22DF31ED9CE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96CC03-10D6-4152-BEED-6E1B31A79FE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B1CD9239-600B-41D7-9067-E587838267CF}">
      <dgm:prSet phldrT="[Text]" custT="1"/>
      <dgm:spPr>
        <a:solidFill>
          <a:srgbClr val="0080FF"/>
        </a:solidFill>
      </dgm:spPr>
      <dgm:t>
        <a:bodyPr/>
        <a:lstStyle/>
        <a:p>
          <a:endParaRPr lang="en-ZA" sz="3600" dirty="0"/>
        </a:p>
        <a:p>
          <a:r>
            <a:rPr lang="en-ZA" sz="1400" b="1" dirty="0">
              <a:solidFill>
                <a:schemeClr val="bg1"/>
              </a:solidFill>
            </a:rPr>
            <a:t>15%</a:t>
          </a:r>
        </a:p>
        <a:p>
          <a:r>
            <a:rPr lang="en-ZA" sz="700" b="0" dirty="0">
              <a:solidFill>
                <a:schemeClr val="bg1"/>
              </a:solidFill>
            </a:rPr>
            <a:t>Legislators, managers, </a:t>
          </a:r>
          <a:r>
            <a:rPr lang="en-ZA" sz="700" b="0" dirty="0" err="1">
              <a:solidFill>
                <a:schemeClr val="bg1"/>
              </a:solidFill>
            </a:rPr>
            <a:t>assoc</a:t>
          </a:r>
          <a:r>
            <a:rPr lang="en-ZA" sz="700" b="0" dirty="0">
              <a:solidFill>
                <a:schemeClr val="bg1"/>
              </a:solidFill>
            </a:rPr>
            <a:t> professionals</a:t>
          </a:r>
          <a:endParaRPr lang="en-ZA" sz="100" b="0" dirty="0">
            <a:solidFill>
              <a:schemeClr val="bg1"/>
            </a:solidFill>
          </a:endParaRPr>
        </a:p>
      </dgm:t>
    </dgm:pt>
    <dgm:pt modelId="{EE902B38-1BCD-46BE-93C2-F4A3C7D99659}" type="parTrans" cxnId="{42DDFD2A-F396-4110-B15A-B5A9D81A206E}">
      <dgm:prSet/>
      <dgm:spPr/>
      <dgm:t>
        <a:bodyPr/>
        <a:lstStyle/>
        <a:p>
          <a:endParaRPr lang="en-ZA"/>
        </a:p>
      </dgm:t>
    </dgm:pt>
    <dgm:pt modelId="{F200C0A8-75E6-426C-A74E-56F74AA876B2}" type="sibTrans" cxnId="{42DDFD2A-F396-4110-B15A-B5A9D81A206E}">
      <dgm:prSet/>
      <dgm:spPr/>
      <dgm:t>
        <a:bodyPr/>
        <a:lstStyle/>
        <a:p>
          <a:endParaRPr lang="en-ZA"/>
        </a:p>
      </dgm:t>
    </dgm:pt>
    <dgm:pt modelId="{932237BE-64C3-4DED-BF2D-9B9821B44AFA}">
      <dgm:prSet phldrT="[Text]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ZA" sz="1400" b="1" dirty="0">
              <a:solidFill>
                <a:schemeClr val="bg1"/>
              </a:solidFill>
            </a:rPr>
            <a:t>Unemployed</a:t>
          </a:r>
        </a:p>
        <a:p>
          <a:endParaRPr lang="en-ZA" sz="1400" b="1" dirty="0">
            <a:solidFill>
              <a:schemeClr val="bg1"/>
            </a:solidFill>
          </a:endParaRPr>
        </a:p>
        <a:p>
          <a:r>
            <a:rPr lang="en-ZA" sz="1400" b="1" dirty="0">
              <a:solidFill>
                <a:schemeClr val="bg1"/>
              </a:solidFill>
            </a:rPr>
            <a:t>(Broad - 35%)</a:t>
          </a:r>
          <a:endParaRPr lang="en-ZA" sz="7200" b="1" dirty="0">
            <a:solidFill>
              <a:schemeClr val="bg1"/>
            </a:solidFill>
          </a:endParaRPr>
        </a:p>
      </dgm:t>
    </dgm:pt>
    <dgm:pt modelId="{650C775E-27D0-46B8-8320-C035405A54B8}" type="parTrans" cxnId="{E59EA57B-4940-4EE4-B93A-F07CC895E7C4}">
      <dgm:prSet/>
      <dgm:spPr/>
      <dgm:t>
        <a:bodyPr/>
        <a:lstStyle/>
        <a:p>
          <a:endParaRPr lang="en-ZA"/>
        </a:p>
      </dgm:t>
    </dgm:pt>
    <dgm:pt modelId="{9E4E6BA0-8962-4C7C-9314-CBA481F6C26D}" type="sibTrans" cxnId="{E59EA57B-4940-4EE4-B93A-F07CC895E7C4}">
      <dgm:prSet/>
      <dgm:spPr/>
      <dgm:t>
        <a:bodyPr/>
        <a:lstStyle/>
        <a:p>
          <a:endParaRPr lang="en-ZA"/>
        </a:p>
      </dgm:t>
    </dgm:pt>
    <dgm:pt modelId="{94BFDC29-A62B-4867-9EFD-4C3299F2A98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ZA" sz="1000" b="1" dirty="0">
              <a:solidFill>
                <a:schemeClr val="bg1"/>
              </a:solidFill>
            </a:rPr>
            <a:t>Unskilled</a:t>
          </a:r>
        </a:p>
        <a:p>
          <a:r>
            <a:rPr lang="en-ZA" sz="1000" b="1" dirty="0">
              <a:solidFill>
                <a:schemeClr val="bg1"/>
              </a:solidFill>
            </a:rPr>
            <a:t>(18%)</a:t>
          </a:r>
        </a:p>
        <a:p>
          <a:r>
            <a:rPr lang="en-ZA" sz="600" b="0" dirty="0">
              <a:solidFill>
                <a:schemeClr val="bg1"/>
              </a:solidFill>
            </a:rPr>
            <a:t>Elementary occupations &amp; domestic workers</a:t>
          </a:r>
        </a:p>
      </dgm:t>
    </dgm:pt>
    <dgm:pt modelId="{A4CA2450-8494-4924-8A3E-C33940DEACB7}" type="sibTrans" cxnId="{4225F736-D5C0-4C5E-A52E-FD56D7BA2EA5}">
      <dgm:prSet/>
      <dgm:spPr/>
      <dgm:t>
        <a:bodyPr/>
        <a:lstStyle/>
        <a:p>
          <a:endParaRPr lang="en-ZA"/>
        </a:p>
      </dgm:t>
    </dgm:pt>
    <dgm:pt modelId="{958277C2-E0D9-4F82-8132-42DD836804C3}" type="parTrans" cxnId="{4225F736-D5C0-4C5E-A52E-FD56D7BA2EA5}">
      <dgm:prSet/>
      <dgm:spPr/>
      <dgm:t>
        <a:bodyPr/>
        <a:lstStyle/>
        <a:p>
          <a:endParaRPr lang="en-ZA"/>
        </a:p>
      </dgm:t>
    </dgm:pt>
    <dgm:pt modelId="{DD7E1C66-5AA1-4148-8D24-0F59EB34F27B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200" dirty="0">
              <a:solidFill>
                <a:schemeClr val="bg1"/>
              </a:solidFill>
            </a:rPr>
            <a:t>Semi-Skilled (32%)</a:t>
          </a:r>
        </a:p>
        <a:p>
          <a:r>
            <a:rPr lang="en-US" sz="6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dirty="0" err="1">
              <a:solidFill>
                <a:schemeClr val="bg1"/>
              </a:solidFill>
            </a:rPr>
            <a:t>agric</a:t>
          </a:r>
          <a:r>
            <a:rPr lang="en-US" sz="600" dirty="0">
              <a:solidFill>
                <a:schemeClr val="bg1"/>
              </a:solidFill>
            </a:rPr>
            <a:t>/fishery workers, plant and machinery operators)</a:t>
          </a:r>
        </a:p>
      </dgm:t>
    </dgm:pt>
    <dgm:pt modelId="{CF22B758-8218-9947-898E-59E75AA111A6}" type="parTrans" cxnId="{D28B3B95-1605-6049-8D74-AFE5C5F10525}">
      <dgm:prSet/>
      <dgm:spPr/>
      <dgm:t>
        <a:bodyPr/>
        <a:lstStyle/>
        <a:p>
          <a:endParaRPr lang="en-US"/>
        </a:p>
      </dgm:t>
    </dgm:pt>
    <dgm:pt modelId="{078737C8-25D4-9542-9513-0DF97F01B2E5}" type="sibTrans" cxnId="{D28B3B95-1605-6049-8D74-AFE5C5F10525}">
      <dgm:prSet/>
      <dgm:spPr/>
      <dgm:t>
        <a:bodyPr/>
        <a:lstStyle/>
        <a:p>
          <a:endParaRPr lang="en-US"/>
        </a:p>
      </dgm:t>
    </dgm:pt>
    <dgm:pt modelId="{FD31F5A5-7680-4C7A-91FB-24138E0D7CDC}" type="pres">
      <dgm:prSet presAssocID="{5896CC03-10D6-4152-BEED-6E1B31A79FE9}" presName="Name0" presStyleCnt="0">
        <dgm:presLayoutVars>
          <dgm:dir/>
          <dgm:animLvl val="lvl"/>
          <dgm:resizeHandles val="exact"/>
        </dgm:presLayoutVars>
      </dgm:prSet>
      <dgm:spPr/>
    </dgm:pt>
    <dgm:pt modelId="{2CFCD532-C2BB-43F0-894D-44DFFD76D26E}" type="pres">
      <dgm:prSet presAssocID="{B1CD9239-600B-41D7-9067-E587838267CF}" presName="Name8" presStyleCnt="0"/>
      <dgm:spPr/>
    </dgm:pt>
    <dgm:pt modelId="{6B2A6CEB-8AEB-485A-B51F-4BA3BA410D0B}" type="pres">
      <dgm:prSet presAssocID="{B1CD9239-600B-41D7-9067-E587838267CF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48DC47-1489-4EF5-BDCB-DEBE01D4E862}" type="pres">
      <dgm:prSet presAssocID="{B1CD9239-600B-41D7-9067-E587838267C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542F2-75FE-304E-A897-B81A2DE13B71}" type="pres">
      <dgm:prSet presAssocID="{DD7E1C66-5AA1-4148-8D24-0F59EB34F27B}" presName="Name8" presStyleCnt="0"/>
      <dgm:spPr/>
    </dgm:pt>
    <dgm:pt modelId="{3030949F-5DAF-1F40-B4D0-84FF1FABAA00}" type="pres">
      <dgm:prSet presAssocID="{DD7E1C66-5AA1-4148-8D24-0F59EB34F27B}" presName="level" presStyleLbl="node1" presStyleIdx="1" presStyleCnt="4" custScaleY="8248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A92B55-1435-714B-8A67-D6D0B3E5538C}" type="pres">
      <dgm:prSet presAssocID="{DD7E1C66-5AA1-4148-8D24-0F59EB34F27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0D1490-6EC1-4DB5-B0A0-E2BC4B232661}" type="pres">
      <dgm:prSet presAssocID="{94BFDC29-A62B-4867-9EFD-4C3299F2A986}" presName="Name8" presStyleCnt="0"/>
      <dgm:spPr/>
    </dgm:pt>
    <dgm:pt modelId="{BAE3347D-F78F-4227-B054-5BC36A596218}" type="pres">
      <dgm:prSet presAssocID="{94BFDC29-A62B-4867-9EFD-4C3299F2A986}" presName="level" presStyleLbl="node1" presStyleIdx="2" presStyleCnt="4" custScaleY="3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1744-C9FE-42F2-BE3A-D2D28AE76CA5}" type="pres">
      <dgm:prSet presAssocID="{94BFDC29-A62B-4867-9EFD-4C3299F2A98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18687B-851F-47DE-8991-18650FF1E018}" type="pres">
      <dgm:prSet presAssocID="{932237BE-64C3-4DED-BF2D-9B9821B44AFA}" presName="Name8" presStyleCnt="0"/>
      <dgm:spPr/>
    </dgm:pt>
    <dgm:pt modelId="{D9EA3055-42F1-4773-B6E1-4489FC8B1BD1}" type="pres">
      <dgm:prSet presAssocID="{932237BE-64C3-4DED-BF2D-9B9821B44AFA}" presName="level" presStyleLbl="node1" presStyleIdx="3" presStyleCnt="4" custScaleY="789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DD4896-C891-4183-9B7B-D45A38634F03}" type="pres">
      <dgm:prSet presAssocID="{932237BE-64C3-4DED-BF2D-9B9821B44AF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9EA57B-4940-4EE4-B93A-F07CC895E7C4}" srcId="{5896CC03-10D6-4152-BEED-6E1B31A79FE9}" destId="{932237BE-64C3-4DED-BF2D-9B9821B44AFA}" srcOrd="3" destOrd="0" parTransId="{650C775E-27D0-46B8-8320-C035405A54B8}" sibTransId="{9E4E6BA0-8962-4C7C-9314-CBA481F6C26D}"/>
    <dgm:cxn modelId="{C4C7F1EE-30FA-5345-AF19-5D8D95036C12}" type="presOf" srcId="{B1CD9239-600B-41D7-9067-E587838267CF}" destId="{C548DC47-1489-4EF5-BDCB-DEBE01D4E862}" srcOrd="1" destOrd="0" presId="urn:microsoft.com/office/officeart/2005/8/layout/pyramid1"/>
    <dgm:cxn modelId="{15DF087D-0081-4B45-BF3F-525A4720187C}" type="presOf" srcId="{932237BE-64C3-4DED-BF2D-9B9821B44AFA}" destId="{D9EA3055-42F1-4773-B6E1-4489FC8B1BD1}" srcOrd="0" destOrd="0" presId="urn:microsoft.com/office/officeart/2005/8/layout/pyramid1"/>
    <dgm:cxn modelId="{3D10810D-11A9-BB44-99DA-CE63E1993253}" type="presOf" srcId="{94BFDC29-A62B-4867-9EFD-4C3299F2A986}" destId="{BAE3347D-F78F-4227-B054-5BC36A596218}" srcOrd="0" destOrd="0" presId="urn:microsoft.com/office/officeart/2005/8/layout/pyramid1"/>
    <dgm:cxn modelId="{42DDFD2A-F396-4110-B15A-B5A9D81A206E}" srcId="{5896CC03-10D6-4152-BEED-6E1B31A79FE9}" destId="{B1CD9239-600B-41D7-9067-E587838267CF}" srcOrd="0" destOrd="0" parTransId="{EE902B38-1BCD-46BE-93C2-F4A3C7D99659}" sibTransId="{F200C0A8-75E6-426C-A74E-56F74AA876B2}"/>
    <dgm:cxn modelId="{D28B3B95-1605-6049-8D74-AFE5C5F10525}" srcId="{5896CC03-10D6-4152-BEED-6E1B31A79FE9}" destId="{DD7E1C66-5AA1-4148-8D24-0F59EB34F27B}" srcOrd="1" destOrd="0" parTransId="{CF22B758-8218-9947-898E-59E75AA111A6}" sibTransId="{078737C8-25D4-9542-9513-0DF97F01B2E5}"/>
    <dgm:cxn modelId="{621F6F5C-1E69-AC4D-8599-5B9AAA730178}" type="presOf" srcId="{5896CC03-10D6-4152-BEED-6E1B31A79FE9}" destId="{FD31F5A5-7680-4C7A-91FB-24138E0D7CDC}" srcOrd="0" destOrd="0" presId="urn:microsoft.com/office/officeart/2005/8/layout/pyramid1"/>
    <dgm:cxn modelId="{1D1B7C39-016E-4547-BA52-2802390A77E5}" type="presOf" srcId="{DD7E1C66-5AA1-4148-8D24-0F59EB34F27B}" destId="{EDA92B55-1435-714B-8A67-D6D0B3E5538C}" srcOrd="1" destOrd="0" presId="urn:microsoft.com/office/officeart/2005/8/layout/pyramid1"/>
    <dgm:cxn modelId="{7C3DA576-06C2-324F-A6D7-D199453C1009}" type="presOf" srcId="{932237BE-64C3-4DED-BF2D-9B9821B44AFA}" destId="{0EDD4896-C891-4183-9B7B-D45A38634F03}" srcOrd="1" destOrd="0" presId="urn:microsoft.com/office/officeart/2005/8/layout/pyramid1"/>
    <dgm:cxn modelId="{6F7B514A-8177-514A-B66C-9AF07420E5DE}" type="presOf" srcId="{94BFDC29-A62B-4867-9EFD-4C3299F2A986}" destId="{26521744-C9FE-42F2-BE3A-D2D28AE76CA5}" srcOrd="1" destOrd="0" presId="urn:microsoft.com/office/officeart/2005/8/layout/pyramid1"/>
    <dgm:cxn modelId="{802DF19D-2E61-0B4A-A3A4-7C5CEF2704EE}" type="presOf" srcId="{DD7E1C66-5AA1-4148-8D24-0F59EB34F27B}" destId="{3030949F-5DAF-1F40-B4D0-84FF1FABAA00}" srcOrd="0" destOrd="0" presId="urn:microsoft.com/office/officeart/2005/8/layout/pyramid1"/>
    <dgm:cxn modelId="{4225F736-D5C0-4C5E-A52E-FD56D7BA2EA5}" srcId="{5896CC03-10D6-4152-BEED-6E1B31A79FE9}" destId="{94BFDC29-A62B-4867-9EFD-4C3299F2A986}" srcOrd="2" destOrd="0" parTransId="{958277C2-E0D9-4F82-8132-42DD836804C3}" sibTransId="{A4CA2450-8494-4924-8A3E-C33940DEACB7}"/>
    <dgm:cxn modelId="{582FA194-7CBF-3F40-83E6-3CD541691695}" type="presOf" srcId="{B1CD9239-600B-41D7-9067-E587838267CF}" destId="{6B2A6CEB-8AEB-485A-B51F-4BA3BA410D0B}" srcOrd="0" destOrd="0" presId="urn:microsoft.com/office/officeart/2005/8/layout/pyramid1"/>
    <dgm:cxn modelId="{379759C1-CEC0-9C42-9CC6-3C36F3FE4BA2}" type="presParOf" srcId="{FD31F5A5-7680-4C7A-91FB-24138E0D7CDC}" destId="{2CFCD532-C2BB-43F0-894D-44DFFD76D26E}" srcOrd="0" destOrd="0" presId="urn:microsoft.com/office/officeart/2005/8/layout/pyramid1"/>
    <dgm:cxn modelId="{51BE2F58-D216-EC41-A791-97BD717B0A24}" type="presParOf" srcId="{2CFCD532-C2BB-43F0-894D-44DFFD76D26E}" destId="{6B2A6CEB-8AEB-485A-B51F-4BA3BA410D0B}" srcOrd="0" destOrd="0" presId="urn:microsoft.com/office/officeart/2005/8/layout/pyramid1"/>
    <dgm:cxn modelId="{1DDDC97B-88B6-7548-A41B-A2DF1CCF2782}" type="presParOf" srcId="{2CFCD532-C2BB-43F0-894D-44DFFD76D26E}" destId="{C548DC47-1489-4EF5-BDCB-DEBE01D4E862}" srcOrd="1" destOrd="0" presId="urn:microsoft.com/office/officeart/2005/8/layout/pyramid1"/>
    <dgm:cxn modelId="{8A14A88A-0D0E-2D42-8138-CFF304C1C847}" type="presParOf" srcId="{FD31F5A5-7680-4C7A-91FB-24138E0D7CDC}" destId="{E1D542F2-75FE-304E-A897-B81A2DE13B71}" srcOrd="1" destOrd="0" presId="urn:microsoft.com/office/officeart/2005/8/layout/pyramid1"/>
    <dgm:cxn modelId="{0737531D-1B78-C249-B580-02598B06805B}" type="presParOf" srcId="{E1D542F2-75FE-304E-A897-B81A2DE13B71}" destId="{3030949F-5DAF-1F40-B4D0-84FF1FABAA00}" srcOrd="0" destOrd="0" presId="urn:microsoft.com/office/officeart/2005/8/layout/pyramid1"/>
    <dgm:cxn modelId="{55915548-115F-D344-A711-4C4AD4C53509}" type="presParOf" srcId="{E1D542F2-75FE-304E-A897-B81A2DE13B71}" destId="{EDA92B55-1435-714B-8A67-D6D0B3E5538C}" srcOrd="1" destOrd="0" presId="urn:microsoft.com/office/officeart/2005/8/layout/pyramid1"/>
    <dgm:cxn modelId="{0846D1B5-E5AE-324A-A5D8-895F244AB2FD}" type="presParOf" srcId="{FD31F5A5-7680-4C7A-91FB-24138E0D7CDC}" destId="{9A0D1490-6EC1-4DB5-B0A0-E2BC4B232661}" srcOrd="2" destOrd="0" presId="urn:microsoft.com/office/officeart/2005/8/layout/pyramid1"/>
    <dgm:cxn modelId="{B4639273-ED5B-FB49-83A0-BB0A9F67E910}" type="presParOf" srcId="{9A0D1490-6EC1-4DB5-B0A0-E2BC4B232661}" destId="{BAE3347D-F78F-4227-B054-5BC36A596218}" srcOrd="0" destOrd="0" presId="urn:microsoft.com/office/officeart/2005/8/layout/pyramid1"/>
    <dgm:cxn modelId="{EA371CF1-9449-5642-AD2C-984C4A896726}" type="presParOf" srcId="{9A0D1490-6EC1-4DB5-B0A0-E2BC4B232661}" destId="{26521744-C9FE-42F2-BE3A-D2D28AE76CA5}" srcOrd="1" destOrd="0" presId="urn:microsoft.com/office/officeart/2005/8/layout/pyramid1"/>
    <dgm:cxn modelId="{095A51E7-50B6-FA44-A22F-E30991A85A19}" type="presParOf" srcId="{FD31F5A5-7680-4C7A-91FB-24138E0D7CDC}" destId="{BA18687B-851F-47DE-8991-18650FF1E018}" srcOrd="3" destOrd="0" presId="urn:microsoft.com/office/officeart/2005/8/layout/pyramid1"/>
    <dgm:cxn modelId="{EB663FEA-61B9-FD42-9451-DE4C3B8C3BAB}" type="presParOf" srcId="{BA18687B-851F-47DE-8991-18650FF1E018}" destId="{D9EA3055-42F1-4773-B6E1-4489FC8B1BD1}" srcOrd="0" destOrd="0" presId="urn:microsoft.com/office/officeart/2005/8/layout/pyramid1"/>
    <dgm:cxn modelId="{126B6725-4154-AC45-8918-2B87680A4E90}" type="presParOf" srcId="{BA18687B-851F-47DE-8991-18650FF1E018}" destId="{0EDD4896-C891-4183-9B7B-D45A38634F0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62E33F-1F56-0741-BEB5-BA7A022CAD66}">
      <dsp:nvSpPr>
        <dsp:cNvPr id="0" name=""/>
        <dsp:cNvSpPr/>
      </dsp:nvSpPr>
      <dsp:spPr>
        <a:xfrm>
          <a:off x="1945084" y="1168839"/>
          <a:ext cx="897731" cy="897731"/>
        </a:xfrm>
        <a:prstGeom prst="ellipse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SA </a:t>
          </a:r>
          <a:r>
            <a:rPr lang="en-US" sz="1500" kern="1200" dirty="0" err="1" smtClean="0"/>
            <a:t>educ</a:t>
          </a:r>
          <a:r>
            <a:rPr lang="en-US" sz="1500" kern="1200" dirty="0" smtClean="0"/>
            <a:t> system</a:t>
          </a:r>
          <a:endParaRPr lang="en-US" sz="1500" kern="1200" dirty="0"/>
        </a:p>
      </dsp:txBody>
      <dsp:txXfrm>
        <a:off x="2076554" y="1300309"/>
        <a:ext cx="634791" cy="634791"/>
      </dsp:txXfrm>
    </dsp:sp>
    <dsp:sp modelId="{076254C2-7677-7C45-A23F-27A39CD4AD66}">
      <dsp:nvSpPr>
        <dsp:cNvPr id="0" name=""/>
        <dsp:cNvSpPr/>
      </dsp:nvSpPr>
      <dsp:spPr>
        <a:xfrm rot="16200000">
          <a:off x="2259240" y="1017254"/>
          <a:ext cx="269419" cy="33750"/>
        </a:xfrm>
        <a:custGeom>
          <a:avLst/>
          <a:gdLst/>
          <a:ahLst/>
          <a:cxnLst/>
          <a:rect l="0" t="0" r="0" b="0"/>
          <a:pathLst>
            <a:path>
              <a:moveTo>
                <a:pt x="0" y="16875"/>
              </a:moveTo>
              <a:lnTo>
                <a:pt x="269419" y="1687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87214" y="1027394"/>
        <a:ext cx="13470" cy="13470"/>
      </dsp:txXfrm>
    </dsp:sp>
    <dsp:sp modelId="{EC9D7481-8B0D-3E4D-9F03-15080AD1CC91}">
      <dsp:nvSpPr>
        <dsp:cNvPr id="0" name=""/>
        <dsp:cNvSpPr/>
      </dsp:nvSpPr>
      <dsp:spPr>
        <a:xfrm>
          <a:off x="1945084" y="1688"/>
          <a:ext cx="897731" cy="897731"/>
        </a:xfrm>
        <a:prstGeom prst="ellipse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Language</a:t>
          </a:r>
          <a:endParaRPr lang="en-US" sz="1000" kern="1200" dirty="0"/>
        </a:p>
      </dsp:txBody>
      <dsp:txXfrm>
        <a:off x="2076554" y="133158"/>
        <a:ext cx="634791" cy="634791"/>
      </dsp:txXfrm>
    </dsp:sp>
    <dsp:sp modelId="{668288E5-1235-7347-93EA-B7687DBA6706}">
      <dsp:nvSpPr>
        <dsp:cNvPr id="0" name=""/>
        <dsp:cNvSpPr/>
      </dsp:nvSpPr>
      <dsp:spPr>
        <a:xfrm rot="19800000">
          <a:off x="2764631" y="1309042"/>
          <a:ext cx="269419" cy="33750"/>
        </a:xfrm>
        <a:custGeom>
          <a:avLst/>
          <a:gdLst/>
          <a:ahLst/>
          <a:cxnLst/>
          <a:rect l="0" t="0" r="0" b="0"/>
          <a:pathLst>
            <a:path>
              <a:moveTo>
                <a:pt x="0" y="16875"/>
              </a:moveTo>
              <a:lnTo>
                <a:pt x="269419" y="1687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92605" y="1319181"/>
        <a:ext cx="13470" cy="13470"/>
      </dsp:txXfrm>
    </dsp:sp>
    <dsp:sp modelId="{6A515DCB-9E53-3D47-B671-030B0A26AEDC}">
      <dsp:nvSpPr>
        <dsp:cNvPr id="0" name=""/>
        <dsp:cNvSpPr/>
      </dsp:nvSpPr>
      <dsp:spPr>
        <a:xfrm>
          <a:off x="2955866" y="585263"/>
          <a:ext cx="897731" cy="897731"/>
        </a:xfrm>
        <a:prstGeom prst="ellipse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Former department</a:t>
          </a:r>
          <a:endParaRPr lang="en-US" sz="1000" kern="1200" dirty="0"/>
        </a:p>
      </dsp:txBody>
      <dsp:txXfrm>
        <a:off x="3087336" y="716733"/>
        <a:ext cx="634791" cy="634791"/>
      </dsp:txXfrm>
    </dsp:sp>
    <dsp:sp modelId="{90A132BC-F623-BB40-8A78-6152E2933731}">
      <dsp:nvSpPr>
        <dsp:cNvPr id="0" name=""/>
        <dsp:cNvSpPr/>
      </dsp:nvSpPr>
      <dsp:spPr>
        <a:xfrm rot="1800000">
          <a:off x="2764631" y="1892617"/>
          <a:ext cx="269419" cy="33750"/>
        </a:xfrm>
        <a:custGeom>
          <a:avLst/>
          <a:gdLst/>
          <a:ahLst/>
          <a:cxnLst/>
          <a:rect l="0" t="0" r="0" b="0"/>
          <a:pathLst>
            <a:path>
              <a:moveTo>
                <a:pt x="0" y="16875"/>
              </a:moveTo>
              <a:lnTo>
                <a:pt x="269419" y="1687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92605" y="1902757"/>
        <a:ext cx="13470" cy="13470"/>
      </dsp:txXfrm>
    </dsp:sp>
    <dsp:sp modelId="{0154D426-332D-8C4E-962C-91943D16CBFE}">
      <dsp:nvSpPr>
        <dsp:cNvPr id="0" name=""/>
        <dsp:cNvSpPr/>
      </dsp:nvSpPr>
      <dsp:spPr>
        <a:xfrm>
          <a:off x="2955866" y="1752414"/>
          <a:ext cx="897731" cy="897731"/>
        </a:xfrm>
        <a:prstGeom prst="ellipse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Province</a:t>
          </a:r>
          <a:endParaRPr lang="en-US" sz="1000" kern="1200" dirty="0"/>
        </a:p>
      </dsp:txBody>
      <dsp:txXfrm>
        <a:off x="3087336" y="1883884"/>
        <a:ext cx="634791" cy="634791"/>
      </dsp:txXfrm>
    </dsp:sp>
    <dsp:sp modelId="{5A7C890E-64FC-AE4F-BAB1-CFDEC8180288}">
      <dsp:nvSpPr>
        <dsp:cNvPr id="0" name=""/>
        <dsp:cNvSpPr/>
      </dsp:nvSpPr>
      <dsp:spPr>
        <a:xfrm rot="5400000">
          <a:off x="2259240" y="2184405"/>
          <a:ext cx="269419" cy="33750"/>
        </a:xfrm>
        <a:custGeom>
          <a:avLst/>
          <a:gdLst/>
          <a:ahLst/>
          <a:cxnLst/>
          <a:rect l="0" t="0" r="0" b="0"/>
          <a:pathLst>
            <a:path>
              <a:moveTo>
                <a:pt x="0" y="16875"/>
              </a:moveTo>
              <a:lnTo>
                <a:pt x="269419" y="1687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87214" y="2194544"/>
        <a:ext cx="13470" cy="13470"/>
      </dsp:txXfrm>
    </dsp:sp>
    <dsp:sp modelId="{59BF458E-E102-7546-9A93-8147EA65543E}">
      <dsp:nvSpPr>
        <dsp:cNvPr id="0" name=""/>
        <dsp:cNvSpPr/>
      </dsp:nvSpPr>
      <dsp:spPr>
        <a:xfrm>
          <a:off x="1945084" y="2335990"/>
          <a:ext cx="897731" cy="897731"/>
        </a:xfrm>
        <a:prstGeom prst="ellipse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Quintile</a:t>
          </a:r>
          <a:endParaRPr lang="en-US" sz="1000" kern="1200" dirty="0"/>
        </a:p>
      </dsp:txBody>
      <dsp:txXfrm>
        <a:off x="2076554" y="2467460"/>
        <a:ext cx="634791" cy="634791"/>
      </dsp:txXfrm>
    </dsp:sp>
    <dsp:sp modelId="{5A00CE35-7390-3149-B00B-0DD839688D6E}">
      <dsp:nvSpPr>
        <dsp:cNvPr id="0" name=""/>
        <dsp:cNvSpPr/>
      </dsp:nvSpPr>
      <dsp:spPr>
        <a:xfrm rot="9000000">
          <a:off x="1753849" y="1892617"/>
          <a:ext cx="269419" cy="33750"/>
        </a:xfrm>
        <a:custGeom>
          <a:avLst/>
          <a:gdLst/>
          <a:ahLst/>
          <a:cxnLst/>
          <a:rect l="0" t="0" r="0" b="0"/>
          <a:pathLst>
            <a:path>
              <a:moveTo>
                <a:pt x="0" y="16875"/>
              </a:moveTo>
              <a:lnTo>
                <a:pt x="269419" y="1687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1881823" y="1902757"/>
        <a:ext cx="13470" cy="13470"/>
      </dsp:txXfrm>
    </dsp:sp>
    <dsp:sp modelId="{83DDB017-464C-E142-9B2C-C69F4D92D2DE}">
      <dsp:nvSpPr>
        <dsp:cNvPr id="0" name=""/>
        <dsp:cNvSpPr/>
      </dsp:nvSpPr>
      <dsp:spPr>
        <a:xfrm>
          <a:off x="934302" y="1752414"/>
          <a:ext cx="897731" cy="897731"/>
        </a:xfrm>
        <a:prstGeom prst="ellipse">
          <a:avLst/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SES</a:t>
          </a:r>
          <a:endParaRPr lang="en-US" sz="1000" kern="1200" dirty="0"/>
        </a:p>
      </dsp:txBody>
      <dsp:txXfrm>
        <a:off x="1065772" y="1883884"/>
        <a:ext cx="634791" cy="634791"/>
      </dsp:txXfrm>
    </dsp:sp>
    <dsp:sp modelId="{1409AA31-92C6-EB4C-95D2-1CEBE6085459}">
      <dsp:nvSpPr>
        <dsp:cNvPr id="0" name=""/>
        <dsp:cNvSpPr/>
      </dsp:nvSpPr>
      <dsp:spPr>
        <a:xfrm rot="12600000">
          <a:off x="1753849" y="1309042"/>
          <a:ext cx="269419" cy="33750"/>
        </a:xfrm>
        <a:custGeom>
          <a:avLst/>
          <a:gdLst/>
          <a:ahLst/>
          <a:cxnLst/>
          <a:rect l="0" t="0" r="0" b="0"/>
          <a:pathLst>
            <a:path>
              <a:moveTo>
                <a:pt x="0" y="16875"/>
              </a:moveTo>
              <a:lnTo>
                <a:pt x="269419" y="1687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1881823" y="1319181"/>
        <a:ext cx="13470" cy="13470"/>
      </dsp:txXfrm>
    </dsp:sp>
    <dsp:sp modelId="{2B272033-E3BA-8248-8A10-41936FD64806}">
      <dsp:nvSpPr>
        <dsp:cNvPr id="0" name=""/>
        <dsp:cNvSpPr/>
      </dsp:nvSpPr>
      <dsp:spPr>
        <a:xfrm>
          <a:off x="934302" y="585263"/>
          <a:ext cx="897731" cy="897731"/>
        </a:xfrm>
        <a:prstGeom prst="ellipse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Race</a:t>
          </a:r>
          <a:endParaRPr lang="en-US" sz="1000" kern="1200" dirty="0"/>
        </a:p>
      </dsp:txBody>
      <dsp:txXfrm>
        <a:off x="1065772" y="716733"/>
        <a:ext cx="634791" cy="634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A6CEB-8AEB-485A-B51F-4BA3BA410D0B}">
      <dsp:nvSpPr>
        <dsp:cNvPr id="0" name=""/>
        <dsp:cNvSpPr/>
      </dsp:nvSpPr>
      <dsp:spPr>
        <a:xfrm>
          <a:off x="740552" y="0"/>
          <a:ext cx="751143" cy="1982674"/>
        </a:xfrm>
        <a:prstGeom prst="trapezoid">
          <a:avLst>
            <a:gd name="adj" fmla="val 5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3600" kern="1200" dirty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800" b="1" kern="1200" dirty="0">
              <a:solidFill>
                <a:schemeClr val="bg1"/>
              </a:solidFill>
            </a:rPr>
            <a:t>15%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700" b="1" kern="1200" dirty="0">
              <a:solidFill>
                <a:schemeClr val="bg1"/>
              </a:solidFill>
            </a:rPr>
            <a:t>Legislators, managers, </a:t>
          </a:r>
          <a:r>
            <a:rPr lang="en-ZA" sz="700" b="1" kern="1200" dirty="0" err="1">
              <a:solidFill>
                <a:schemeClr val="bg1"/>
              </a:solidFill>
            </a:rPr>
            <a:t>assoc</a:t>
          </a:r>
          <a:r>
            <a:rPr lang="en-ZA" sz="700" b="1" kern="1200" dirty="0">
              <a:solidFill>
                <a:schemeClr val="bg1"/>
              </a:solidFill>
            </a:rPr>
            <a:t> professionals</a:t>
          </a:r>
          <a:endParaRPr lang="en-ZA" sz="100" b="1" kern="1200" dirty="0">
            <a:solidFill>
              <a:schemeClr val="bg1"/>
            </a:solidFill>
          </a:endParaRPr>
        </a:p>
      </dsp:txBody>
      <dsp:txXfrm>
        <a:off x="740552" y="0"/>
        <a:ext cx="751143" cy="1982674"/>
      </dsp:txXfrm>
    </dsp:sp>
    <dsp:sp modelId="{3030949F-5DAF-1F40-B4D0-84FF1FABAA00}">
      <dsp:nvSpPr>
        <dsp:cNvPr id="0" name=""/>
        <dsp:cNvSpPr/>
      </dsp:nvSpPr>
      <dsp:spPr>
        <a:xfrm>
          <a:off x="430769" y="1982674"/>
          <a:ext cx="1370709" cy="1635369"/>
        </a:xfrm>
        <a:prstGeom prst="trapezoid">
          <a:avLst>
            <a:gd name="adj" fmla="val 226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Semi-Skilled (32%)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kern="1200" dirty="0" err="1">
              <a:solidFill>
                <a:schemeClr val="bg1"/>
              </a:solidFill>
            </a:rPr>
            <a:t>agric</a:t>
          </a:r>
          <a:r>
            <a:rPr lang="en-US" sz="600" kern="1200" dirty="0">
              <a:solidFill>
                <a:schemeClr val="bg1"/>
              </a:solidFill>
            </a:rPr>
            <a:t>/fishery workers, plant and machinery operators)</a:t>
          </a:r>
        </a:p>
      </dsp:txBody>
      <dsp:txXfrm>
        <a:off x="670643" y="1982674"/>
        <a:ext cx="890960" cy="1635369"/>
      </dsp:txXfrm>
    </dsp:sp>
    <dsp:sp modelId="{BAE3347D-F78F-4227-B054-5BC36A596218}">
      <dsp:nvSpPr>
        <dsp:cNvPr id="0" name=""/>
        <dsp:cNvSpPr/>
      </dsp:nvSpPr>
      <dsp:spPr>
        <a:xfrm>
          <a:off x="296363" y="3618043"/>
          <a:ext cx="1639520" cy="709539"/>
        </a:xfrm>
        <a:prstGeom prst="trapezoid">
          <a:avLst>
            <a:gd name="adj" fmla="val 18943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</a:rPr>
            <a:t>Unskilled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</a:rPr>
            <a:t>(18%)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600" b="0" kern="1200" dirty="0">
              <a:solidFill>
                <a:schemeClr val="bg1"/>
              </a:solidFill>
            </a:rPr>
            <a:t>Elementary occupations &amp; domestic workers</a:t>
          </a:r>
        </a:p>
      </dsp:txBody>
      <dsp:txXfrm>
        <a:off x="583279" y="3618043"/>
        <a:ext cx="1065688" cy="709539"/>
      </dsp:txXfrm>
    </dsp:sp>
    <dsp:sp modelId="{D9EA3055-42F1-4773-B6E1-4489FC8B1BD1}">
      <dsp:nvSpPr>
        <dsp:cNvPr id="0" name=""/>
        <dsp:cNvSpPr/>
      </dsp:nvSpPr>
      <dsp:spPr>
        <a:xfrm>
          <a:off x="0" y="4327582"/>
          <a:ext cx="2232248" cy="1564528"/>
        </a:xfrm>
        <a:prstGeom prst="trapezoid">
          <a:avLst>
            <a:gd name="adj" fmla="val 18943"/>
          </a:avLst>
        </a:prstGeom>
        <a:solidFill>
          <a:srgbClr val="561F1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Unemployed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400" b="1" kern="1200" dirty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(Broad - 35%)</a:t>
          </a:r>
          <a:endParaRPr lang="en-ZA" sz="7200" b="1" kern="1200" dirty="0">
            <a:solidFill>
              <a:schemeClr val="bg1"/>
            </a:solidFill>
          </a:endParaRPr>
        </a:p>
      </dsp:txBody>
      <dsp:txXfrm>
        <a:off x="390643" y="4327582"/>
        <a:ext cx="1450961" cy="15645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C44D2C-3CD7-A447-9016-1C9417180603}">
      <dsp:nvSpPr>
        <dsp:cNvPr id="0" name=""/>
        <dsp:cNvSpPr/>
      </dsp:nvSpPr>
      <dsp:spPr>
        <a:xfrm>
          <a:off x="2613504" y="1619848"/>
          <a:ext cx="3754945" cy="3754945"/>
        </a:xfrm>
        <a:prstGeom prst="ellipse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Ramaphosa’s</a:t>
          </a:r>
          <a:r>
            <a:rPr lang="en-US" sz="3400" kern="1200" dirty="0" smtClean="0"/>
            <a:t> </a:t>
          </a:r>
          <a:r>
            <a:rPr lang="en-US" sz="7200" b="1" kern="1200" dirty="0" smtClean="0"/>
            <a:t>Big 5</a:t>
          </a:r>
          <a:endParaRPr lang="en-US" sz="7200" b="1" kern="1200" dirty="0"/>
        </a:p>
      </dsp:txBody>
      <dsp:txXfrm>
        <a:off x="3163403" y="2169747"/>
        <a:ext cx="2655147" cy="2655147"/>
      </dsp:txXfrm>
    </dsp:sp>
    <dsp:sp modelId="{60BC7904-3F89-5845-AC1B-A0B155C8411E}">
      <dsp:nvSpPr>
        <dsp:cNvPr id="0" name=""/>
        <dsp:cNvSpPr/>
      </dsp:nvSpPr>
      <dsp:spPr>
        <a:xfrm>
          <a:off x="3552240" y="115848"/>
          <a:ext cx="1877472" cy="1877472"/>
        </a:xfrm>
        <a:prstGeom prst="ellipse">
          <a:avLst/>
        </a:prstGeom>
        <a:solidFill>
          <a:srgbClr val="D7396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Economic</a:t>
          </a:r>
          <a:r>
            <a:rPr lang="en-US" sz="1800" b="1" kern="1200" dirty="0" smtClean="0"/>
            <a:t> Growth</a:t>
          </a:r>
          <a:endParaRPr lang="en-US" sz="1800" b="1" kern="1200" dirty="0"/>
        </a:p>
      </dsp:txBody>
      <dsp:txXfrm>
        <a:off x="3827189" y="390797"/>
        <a:ext cx="1327574" cy="1327574"/>
      </dsp:txXfrm>
    </dsp:sp>
    <dsp:sp modelId="{CC08D384-48E9-E643-B87B-06088C31B9A2}">
      <dsp:nvSpPr>
        <dsp:cNvPr id="0" name=""/>
        <dsp:cNvSpPr/>
      </dsp:nvSpPr>
      <dsp:spPr>
        <a:xfrm>
          <a:off x="5875420" y="1803738"/>
          <a:ext cx="1877472" cy="1877472"/>
        </a:xfrm>
        <a:prstGeom prst="ellipse">
          <a:avLst/>
        </a:prstGeom>
        <a:solidFill>
          <a:srgbClr val="FDEA6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Youth Employment</a:t>
          </a:r>
          <a:endParaRPr lang="en-US" sz="1600" b="1" kern="1200" dirty="0"/>
        </a:p>
      </dsp:txBody>
      <dsp:txXfrm>
        <a:off x="6150369" y="2078687"/>
        <a:ext cx="1327574" cy="1327574"/>
      </dsp:txXfrm>
    </dsp:sp>
    <dsp:sp modelId="{BC04D4B6-F0CE-9B4D-9FDC-17DE6F9B4AE5}">
      <dsp:nvSpPr>
        <dsp:cNvPr id="0" name=""/>
        <dsp:cNvSpPr/>
      </dsp:nvSpPr>
      <dsp:spPr>
        <a:xfrm>
          <a:off x="4988045" y="4534800"/>
          <a:ext cx="1877472" cy="1877472"/>
        </a:xfrm>
        <a:prstGeom prst="ellipse">
          <a:avLst/>
        </a:prstGeom>
        <a:solidFill>
          <a:srgbClr val="8F38A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Early Grade Reading</a:t>
          </a:r>
          <a:endParaRPr lang="en-US" sz="2900" b="1" kern="1200" dirty="0"/>
        </a:p>
      </dsp:txBody>
      <dsp:txXfrm>
        <a:off x="5262994" y="4809749"/>
        <a:ext cx="1327574" cy="1327574"/>
      </dsp:txXfrm>
    </dsp:sp>
    <dsp:sp modelId="{B438591A-5531-D446-9E0E-D2F5EFC0ECC7}">
      <dsp:nvSpPr>
        <dsp:cNvPr id="0" name=""/>
        <dsp:cNvSpPr/>
      </dsp:nvSpPr>
      <dsp:spPr>
        <a:xfrm>
          <a:off x="2116436" y="4534800"/>
          <a:ext cx="1877472" cy="1877472"/>
        </a:xfrm>
        <a:prstGeom prst="ellipse">
          <a:avLst/>
        </a:prstGeom>
        <a:solidFill>
          <a:srgbClr val="FF93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Violent Crime</a:t>
          </a:r>
          <a:endParaRPr lang="en-US" sz="2900" b="1" kern="1200" dirty="0"/>
        </a:p>
      </dsp:txBody>
      <dsp:txXfrm>
        <a:off x="2391385" y="4809749"/>
        <a:ext cx="1327574" cy="1327574"/>
      </dsp:txXfrm>
    </dsp:sp>
    <dsp:sp modelId="{10F88BCF-DAD0-2648-8619-C22DF31ED9CE}">
      <dsp:nvSpPr>
        <dsp:cNvPr id="0" name=""/>
        <dsp:cNvSpPr/>
      </dsp:nvSpPr>
      <dsp:spPr>
        <a:xfrm>
          <a:off x="1229060" y="1803738"/>
          <a:ext cx="1877472" cy="1877472"/>
        </a:xfrm>
        <a:prstGeom prst="ellipse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Hunger</a:t>
          </a:r>
          <a:endParaRPr lang="en-US" sz="2900" b="1" kern="1200" dirty="0"/>
        </a:p>
      </dsp:txBody>
      <dsp:txXfrm>
        <a:off x="1504009" y="2078687"/>
        <a:ext cx="1327574" cy="13275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A6CEB-8AEB-485A-B51F-4BA3BA410D0B}">
      <dsp:nvSpPr>
        <dsp:cNvPr id="0" name=""/>
        <dsp:cNvSpPr/>
      </dsp:nvSpPr>
      <dsp:spPr>
        <a:xfrm>
          <a:off x="740552" y="0"/>
          <a:ext cx="751143" cy="1982674"/>
        </a:xfrm>
        <a:prstGeom prst="trapezoid">
          <a:avLst>
            <a:gd name="adj" fmla="val 50000"/>
          </a:avLst>
        </a:prstGeom>
        <a:solidFill>
          <a:srgbClr val="0080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3600" kern="1200" dirty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15%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700" b="0" kern="1200" dirty="0">
              <a:solidFill>
                <a:schemeClr val="bg1"/>
              </a:solidFill>
            </a:rPr>
            <a:t>Legislators, managers, </a:t>
          </a:r>
          <a:r>
            <a:rPr lang="en-ZA" sz="700" b="0" kern="1200" dirty="0" err="1">
              <a:solidFill>
                <a:schemeClr val="bg1"/>
              </a:solidFill>
            </a:rPr>
            <a:t>assoc</a:t>
          </a:r>
          <a:r>
            <a:rPr lang="en-ZA" sz="700" b="0" kern="1200" dirty="0">
              <a:solidFill>
                <a:schemeClr val="bg1"/>
              </a:solidFill>
            </a:rPr>
            <a:t> professionals</a:t>
          </a:r>
          <a:endParaRPr lang="en-ZA" sz="100" b="0" kern="1200" dirty="0">
            <a:solidFill>
              <a:schemeClr val="bg1"/>
            </a:solidFill>
          </a:endParaRPr>
        </a:p>
      </dsp:txBody>
      <dsp:txXfrm>
        <a:off x="740552" y="0"/>
        <a:ext cx="751143" cy="1982674"/>
      </dsp:txXfrm>
    </dsp:sp>
    <dsp:sp modelId="{3030949F-5DAF-1F40-B4D0-84FF1FABAA00}">
      <dsp:nvSpPr>
        <dsp:cNvPr id="0" name=""/>
        <dsp:cNvSpPr/>
      </dsp:nvSpPr>
      <dsp:spPr>
        <a:xfrm>
          <a:off x="430769" y="1982674"/>
          <a:ext cx="1370709" cy="1635369"/>
        </a:xfrm>
        <a:prstGeom prst="trapezoid">
          <a:avLst>
            <a:gd name="adj" fmla="val 226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bg1"/>
              </a:solidFill>
            </a:rPr>
            <a:t>Semi-Skilled (32%)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kern="1200" dirty="0" err="1">
              <a:solidFill>
                <a:schemeClr val="bg1"/>
              </a:solidFill>
            </a:rPr>
            <a:t>agric</a:t>
          </a:r>
          <a:r>
            <a:rPr lang="en-US" sz="600" kern="1200" dirty="0">
              <a:solidFill>
                <a:schemeClr val="bg1"/>
              </a:solidFill>
            </a:rPr>
            <a:t>/fishery workers, plant and machinery operators)</a:t>
          </a:r>
        </a:p>
      </dsp:txBody>
      <dsp:txXfrm>
        <a:off x="670643" y="1982674"/>
        <a:ext cx="890960" cy="1635369"/>
      </dsp:txXfrm>
    </dsp:sp>
    <dsp:sp modelId="{BAE3347D-F78F-4227-B054-5BC36A596218}">
      <dsp:nvSpPr>
        <dsp:cNvPr id="0" name=""/>
        <dsp:cNvSpPr/>
      </dsp:nvSpPr>
      <dsp:spPr>
        <a:xfrm>
          <a:off x="296363" y="3618043"/>
          <a:ext cx="1639520" cy="709539"/>
        </a:xfrm>
        <a:prstGeom prst="trapezoid">
          <a:avLst>
            <a:gd name="adj" fmla="val 18943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000" b="1" kern="1200" dirty="0">
              <a:solidFill>
                <a:schemeClr val="bg1"/>
              </a:solidFill>
            </a:rPr>
            <a:t>Unskilled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000" b="1" kern="1200" dirty="0">
              <a:solidFill>
                <a:schemeClr val="bg1"/>
              </a:solidFill>
            </a:rPr>
            <a:t>(18%)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600" b="0" kern="1200" dirty="0">
              <a:solidFill>
                <a:schemeClr val="bg1"/>
              </a:solidFill>
            </a:rPr>
            <a:t>Elementary occupations &amp; domestic workers</a:t>
          </a:r>
        </a:p>
      </dsp:txBody>
      <dsp:txXfrm>
        <a:off x="583279" y="3618043"/>
        <a:ext cx="1065688" cy="709539"/>
      </dsp:txXfrm>
    </dsp:sp>
    <dsp:sp modelId="{D9EA3055-42F1-4773-B6E1-4489FC8B1BD1}">
      <dsp:nvSpPr>
        <dsp:cNvPr id="0" name=""/>
        <dsp:cNvSpPr/>
      </dsp:nvSpPr>
      <dsp:spPr>
        <a:xfrm>
          <a:off x="0" y="4327582"/>
          <a:ext cx="2232248" cy="1564528"/>
        </a:xfrm>
        <a:prstGeom prst="trapezoid">
          <a:avLst>
            <a:gd name="adj" fmla="val 18943"/>
          </a:avLst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Unemployed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400" b="1" kern="1200" dirty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(Broad - 35%)</a:t>
          </a:r>
          <a:endParaRPr lang="en-ZA" sz="7200" b="1" kern="1200" dirty="0">
            <a:solidFill>
              <a:schemeClr val="bg1"/>
            </a:solidFill>
          </a:endParaRPr>
        </a:p>
      </dsp:txBody>
      <dsp:txXfrm>
        <a:off x="390643" y="4327582"/>
        <a:ext cx="1450961" cy="15645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BBE1B-83B2-3E47-AFD1-02787569A765}" type="datetimeFigureOut">
              <a:rPr lang="en-US" smtClean="0"/>
              <a:t>7/1/19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8CF8E-2FD5-0346-82EC-4275CB3FC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939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ZA" altLang="x-none">
              <a:ea typeface="MS PGothic" charset="-128"/>
            </a:endParaRPr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fld id="{A199BA3E-59CE-4C4D-BAB3-D1419713DC1E}" type="slidenum">
              <a:rPr lang="en-US" altLang="x-none" sz="1200"/>
              <a:pPr eaLnBrk="1" hangingPunct="1"/>
              <a:t>10</a:t>
            </a:fld>
            <a:endParaRPr lang="en-US" altLang="x-none" sz="1200"/>
          </a:p>
        </p:txBody>
      </p:sp>
    </p:spTree>
    <p:extLst>
      <p:ext uri="{BB962C8B-B14F-4D97-AF65-F5344CB8AC3E}">
        <p14:creationId xmlns:p14="http://schemas.microsoft.com/office/powerpoint/2010/main" val="1089340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</a:t>
            </a:r>
            <a:r>
              <a:rPr lang="en-US" baseline="0" dirty="0"/>
              <a:t> words in 60s = 1,5s/word</a:t>
            </a:r>
          </a:p>
          <a:p>
            <a:r>
              <a:rPr lang="en-US" baseline="0" dirty="0"/>
              <a:t>130 words in 60s = 0,46s/word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B9D7A-377F-8E43-BD29-02F2631BF11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271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ZA" altLang="x-none">
                <a:ea typeface="MS PGothic" charset="-128"/>
              </a:rPr>
              <a:t>The QLFS classifies professions as follows: Highly skilled (legislators, senior officials and managers, professionals, technicians and associate profesionals); Semi-skilled (Clerks, service workers and shop and market personnel, skilled agricultural and fishery workers, craft and related trade workers, plant and machinery operators and assembly), Unskilled (Elementary occupations, domestic workers).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D400D046-F968-534E-A518-4DF9FD8372DF}" type="slidenum">
              <a:rPr lang="en-ZA" altLang="x-none"/>
              <a:pPr/>
              <a:t>34</a:t>
            </a:fld>
            <a:endParaRPr lang="en-ZA" altLang="x-none"/>
          </a:p>
        </p:txBody>
      </p:sp>
    </p:spTree>
    <p:extLst>
      <p:ext uri="{BB962C8B-B14F-4D97-AF65-F5344CB8AC3E}">
        <p14:creationId xmlns:p14="http://schemas.microsoft.com/office/powerpoint/2010/main" val="1278836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ZA" dirty="0">
                <a:latin typeface="Calibri" charset="0"/>
              </a:rPr>
              <a:t>The QLFS classifies professions as follows: Highly</a:t>
            </a:r>
            <a:r>
              <a:rPr lang="en-ZA" baseline="0" dirty="0">
                <a:latin typeface="Calibri" charset="0"/>
              </a:rPr>
              <a:t> skilled (legislators, senior officials and managers, professionals, technicians and associate profesionals); Semi-skilled (Clerks, service workers and shop and market personnel, skilled agricultural and fishery workers, craft and related trade workers, plant and machinery operators and assembly), Unskilled (Elementary occupations, domestic workers).</a:t>
            </a:r>
            <a:endParaRPr lang="en-ZA" dirty="0">
              <a:latin typeface="Calibri" charset="0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866523A8-EDAC-7B48-898E-F973E1E9DFB8}" type="slidenum">
              <a:rPr lang="en-ZA" sz="1200"/>
              <a:pPr eaLnBrk="1" hangingPunct="1"/>
              <a:t>48</a:t>
            </a:fld>
            <a:endParaRPr lang="en-ZA" sz="1200"/>
          </a:p>
        </p:txBody>
      </p:sp>
    </p:spTree>
    <p:extLst>
      <p:ext uri="{BB962C8B-B14F-4D97-AF65-F5344CB8AC3E}">
        <p14:creationId xmlns:p14="http://schemas.microsoft.com/office/powerpoint/2010/main" val="679972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MS PGothic" charset="-128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DBAD0A33-E514-4F4D-92CF-DE9137565268}" type="slidenum">
              <a:rPr lang="en-US" altLang="en-US" sz="1200"/>
              <a:pPr/>
              <a:t>51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000985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7/1/19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7/1/19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7/1/19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7/1/19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7/1/19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7/1/19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6"/>
          <p:cNvSpPr/>
          <p:nvPr userDrawn="1"/>
        </p:nvSpPr>
        <p:spPr>
          <a:xfrm>
            <a:off x="8636001" y="6302375"/>
            <a:ext cx="258763" cy="30003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 sz="76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87364" y="1016000"/>
            <a:ext cx="481012" cy="46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anchor="ctr"/>
          <a:lstStyle/>
          <a:p>
            <a:pPr algn="ctr" eaLnBrk="1" hangingPunct="1">
              <a:defRPr/>
            </a:pPr>
            <a:endParaRPr lang="id-ID" sz="760" dirty="0">
              <a:solidFill>
                <a:srgbClr val="118CE7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106808" y="2277378"/>
            <a:ext cx="2978944" cy="2233611"/>
          </a:xfrm>
          <a:prstGeom prst="rect">
            <a:avLst/>
          </a:prstGeom>
          <a:solidFill>
            <a:srgbClr val="D9D9D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id-ID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78412" y="625854"/>
            <a:ext cx="817892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125" kern="0" spc="85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7937" y="415429"/>
            <a:ext cx="817892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63" kern="0" spc="113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8604251" y="6257925"/>
            <a:ext cx="322263" cy="388938"/>
          </a:xfrm>
        </p:spPr>
        <p:txBody>
          <a:bodyPr lIns="0" tIns="0" rIns="0" bIns="0"/>
          <a:lstStyle>
            <a:lvl1pPr algn="ctr">
              <a:defRPr sz="525">
                <a:solidFill>
                  <a:srgbClr val="7F7F7F"/>
                </a:solidFill>
                <a:latin typeface="Roboto Light" charset="0"/>
              </a:defRPr>
            </a:lvl1pPr>
          </a:lstStyle>
          <a:p>
            <a:fld id="{9F7B7D5A-D5C7-2145-BF9A-A6CD7F992897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2302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8E62D-7065-BC4B-8436-AD532EE5B6A8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7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hyperlink" Target="https://unequalscenes.co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hyperlink" Target="https://unequalscenes.com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https://unequalscenes.com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hyperlink" Target="https://unequalscenes.com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diagramLayout" Target="../diagrams/layout1.xml"/><Relationship Id="rId12" Type="http://schemas.openxmlformats.org/officeDocument/2006/relationships/diagramQuickStyle" Target="../diagrams/quickStyle1.xml"/><Relationship Id="rId13" Type="http://schemas.openxmlformats.org/officeDocument/2006/relationships/diagramColors" Target="../diagrams/colors1.xml"/><Relationship Id="rId14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Relationship Id="rId3" Type="http://schemas.openxmlformats.org/officeDocument/2006/relationships/image" Target="../media/image15.png"/><Relationship Id="rId4" Type="http://schemas.openxmlformats.org/officeDocument/2006/relationships/image" Target="../media/image13.wmf"/><Relationship Id="rId5" Type="http://schemas.openxmlformats.org/officeDocument/2006/relationships/image" Target="../media/image16.emf"/><Relationship Id="rId6" Type="http://schemas.openxmlformats.org/officeDocument/2006/relationships/image" Target="../media/image17.wmf"/><Relationship Id="rId7" Type="http://schemas.openxmlformats.org/officeDocument/2006/relationships/image" Target="../media/image18.wmf"/><Relationship Id="rId8" Type="http://schemas.openxmlformats.org/officeDocument/2006/relationships/image" Target="../media/image19.png"/><Relationship Id="rId9" Type="http://schemas.openxmlformats.org/officeDocument/2006/relationships/image" Target="../media/image20.emf"/><Relationship Id="rId10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23.tiff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4" Type="http://schemas.openxmlformats.org/officeDocument/2006/relationships/image" Target="../media/image27.tiff"/><Relationship Id="rId5" Type="http://schemas.openxmlformats.org/officeDocument/2006/relationships/image" Target="../media/image28.tiff"/><Relationship Id="rId6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Relationship Id="rId3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4" Type="http://schemas.openxmlformats.org/officeDocument/2006/relationships/chart" Target="../charts/chart8.xml"/><Relationship Id="rId5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.tif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tif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8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emf"/><Relationship Id="rId3" Type="http://schemas.openxmlformats.org/officeDocument/2006/relationships/image" Target="../media/image64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hyperlink" Target="https://nicspaull.files.wordpress.com/2016/05/spaull-mg-13-may.pdf" TargetMode="External"/><Relationship Id="rId5" Type="http://schemas.openxmlformats.org/officeDocument/2006/relationships/image" Target="../media/image6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289" y="171278"/>
            <a:ext cx="7772400" cy="138499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Helvetica" charset="0"/>
                <a:ea typeface="Helvetica" charset="0"/>
                <a:cs typeface="Helvetica" charset="0"/>
              </a:rPr>
              <a:t>SA Schooling &amp; Inequality</a:t>
            </a:r>
            <a:endParaRPr lang="en-US" sz="48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414" y="1447541"/>
            <a:ext cx="6858000" cy="593562"/>
          </a:xfrm>
        </p:spPr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r>
              <a:rPr lang="en-US" sz="2600" dirty="0" smtClean="0">
                <a:solidFill>
                  <a:schemeClr val="bg1">
                    <a:lumMod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Nic Spaull </a:t>
            </a:r>
            <a:r>
              <a:rPr lang="en-US" sz="2600" dirty="0" smtClean="0">
                <a:latin typeface="Helvetica Light" charset="0"/>
                <a:ea typeface="Helvetica Light" charset="0"/>
                <a:cs typeface="Helvetica Light" charset="0"/>
              </a:rPr>
              <a:t>| </a:t>
            </a:r>
            <a:r>
              <a:rPr lang="en-US" sz="2600" dirty="0" smtClean="0">
                <a:solidFill>
                  <a:schemeClr val="bg1">
                    <a:lumMod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UCT GSB EMBA</a:t>
            </a:r>
            <a:r>
              <a:rPr lang="en-US" sz="2600" dirty="0" smtClean="0">
                <a:latin typeface="Helvetica Light" charset="0"/>
                <a:ea typeface="Helvetica Light" charset="0"/>
                <a:cs typeface="Helvetica Light" charset="0"/>
              </a:rPr>
              <a:t>|  </a:t>
            </a:r>
            <a:r>
              <a:rPr lang="en-US" sz="2600" dirty="0" smtClean="0">
                <a:solidFill>
                  <a:schemeClr val="bg1">
                    <a:lumMod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1 July </a:t>
            </a:r>
            <a:r>
              <a:rPr lang="en-US" sz="2600" dirty="0" smtClean="0">
                <a:solidFill>
                  <a:schemeClr val="bg1">
                    <a:lumMod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2019</a:t>
            </a:r>
            <a:endParaRPr lang="en-US" sz="2600" dirty="0">
              <a:solidFill>
                <a:schemeClr val="bg1">
                  <a:lumMod val="50000"/>
                </a:schemeClr>
              </a:solidFill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7" name="Picture 6" descr="Feesmustfall - 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174" y="4561363"/>
            <a:ext cx="3125502" cy="208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8787" r="9113"/>
          <a:stretch/>
        </p:blipFill>
        <p:spPr>
          <a:xfrm>
            <a:off x="1299174" y="2231891"/>
            <a:ext cx="3125502" cy="21414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1"/>
          <a:stretch/>
        </p:blipFill>
        <p:spPr>
          <a:xfrm>
            <a:off x="4531148" y="2231891"/>
            <a:ext cx="3383280" cy="21414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r="10426" b="2029"/>
          <a:stretch/>
        </p:blipFill>
        <p:spPr>
          <a:xfrm>
            <a:off x="4531148" y="4561363"/>
            <a:ext cx="3383280" cy="208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8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598486"/>
              </p:ext>
            </p:extLst>
          </p:nvPr>
        </p:nvGraphicFramePr>
        <p:xfrm>
          <a:off x="131736" y="1530834"/>
          <a:ext cx="5742774" cy="5258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4679" y="318059"/>
            <a:ext cx="7886700" cy="1022885"/>
          </a:xfrm>
        </p:spPr>
        <p:txBody>
          <a:bodyPr/>
          <a:lstStyle/>
          <a:p>
            <a:r>
              <a:rPr lang="en-US" b="1" u="sng" dirty="0" smtClean="0"/>
              <a:t>Wealth</a:t>
            </a:r>
            <a:r>
              <a:rPr lang="en-US" b="1" dirty="0" smtClean="0"/>
              <a:t> inequality in South Africa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66489" y="1530834"/>
            <a:ext cx="1242292" cy="12422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34149" y="1530834"/>
            <a:ext cx="1242292" cy="12422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33004" y="1530834"/>
            <a:ext cx="1242292" cy="12422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10853" y="1530834"/>
            <a:ext cx="1242292" cy="12422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95719" y="1530834"/>
            <a:ext cx="1242292" cy="12422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63105" y="2666617"/>
            <a:ext cx="1242292" cy="12422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15446" y="2677534"/>
            <a:ext cx="1242292" cy="12422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49443" y="2688451"/>
            <a:ext cx="1242292" cy="124229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10853" y="2666617"/>
            <a:ext cx="1242292" cy="124229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-274320" y="4784897"/>
            <a:ext cx="2004003" cy="2004003"/>
          </a:xfrm>
          <a:prstGeom prst="rect">
            <a:avLst/>
          </a:prstGeom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3158399" y="1530834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5%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26922" y="5011341"/>
            <a:ext cx="3567862" cy="18466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x-none" sz="2400" dirty="0" smtClean="0"/>
              <a:t>10% of the population </a:t>
            </a:r>
            <a:r>
              <a:rPr lang="en-US" altLang="x-none" sz="2400" smtClean="0"/>
              <a:t>own 90-95</a:t>
            </a:r>
            <a:r>
              <a:rPr lang="en-US" altLang="x-none" sz="2400" dirty="0" smtClean="0"/>
              <a:t>% of the wealth </a:t>
            </a:r>
          </a:p>
          <a:p>
            <a:pPr algn="ctr"/>
            <a:r>
              <a:rPr lang="en-US" altLang="x-none" sz="2400" dirty="0" smtClean="0"/>
              <a:t>(</a:t>
            </a:r>
            <a:r>
              <a:rPr lang="en-US" altLang="x-none" sz="2400" dirty="0" err="1" smtClean="0"/>
              <a:t>Orthofer</a:t>
            </a:r>
            <a:r>
              <a:rPr lang="en-US" altLang="x-none" sz="2400" dirty="0" smtClean="0"/>
              <a:t>, 2016) </a:t>
            </a:r>
          </a:p>
          <a:p>
            <a:pPr algn="ctr"/>
            <a:r>
              <a:rPr lang="en-US" altLang="x-none" sz="2400" i="1" dirty="0" smtClean="0"/>
              <a:t>using SARS tax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0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15" y="711200"/>
            <a:ext cx="8612708" cy="54762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380102" y="6488668"/>
            <a:ext cx="281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unequalscenes.com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2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66" y="711200"/>
            <a:ext cx="8568606" cy="54762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80102" y="6488668"/>
            <a:ext cx="281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unequalscenes.com</a:t>
            </a:r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3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15" y="825136"/>
            <a:ext cx="8612708" cy="524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80102" y="6488668"/>
            <a:ext cx="281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unequalscenes.com</a:t>
            </a:r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59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76" y="711200"/>
            <a:ext cx="8601985" cy="54762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80102" y="6488668"/>
            <a:ext cx="281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unequalscenes.com</a:t>
            </a:r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7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2263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South African Society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1800" i="1" dirty="0" smtClean="0"/>
              <a:t>(NIDS 2009-2014/15) (values per person per month)</a:t>
            </a:r>
            <a:endParaRPr lang="en-US" sz="1800" i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242037"/>
              </p:ext>
            </p:extLst>
          </p:nvPr>
        </p:nvGraphicFramePr>
        <p:xfrm>
          <a:off x="4538" y="1187763"/>
          <a:ext cx="8510812" cy="5465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396335"/>
            <a:ext cx="416611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Schottee</a:t>
            </a:r>
            <a:r>
              <a:rPr lang="en-US" sz="1200" dirty="0" smtClean="0"/>
              <a:t>, </a:t>
            </a:r>
            <a:r>
              <a:rPr lang="en-US" sz="1200" dirty="0" err="1" smtClean="0"/>
              <a:t>Zizzamia</a:t>
            </a:r>
            <a:r>
              <a:rPr lang="en-US" sz="1200" dirty="0" smtClean="0"/>
              <a:t> &amp; </a:t>
            </a:r>
            <a:r>
              <a:rPr lang="en-US" sz="1200" dirty="0" err="1" smtClean="0"/>
              <a:t>Leibbrandt</a:t>
            </a:r>
            <a:r>
              <a:rPr lang="en-US" sz="1200" dirty="0" smtClean="0"/>
              <a:t> (2017) Social Stratification, life chances and vulnerability to poverty in South Africa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496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515351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Racial composition of South Africa’s ‘classes’</a:t>
            </a:r>
            <a:r>
              <a:rPr lang="en-US" sz="3200" dirty="0" smtClean="0">
                <a:solidFill>
                  <a:srgbClr val="C00000"/>
                </a:solidFill>
              </a:rPr>
              <a:t/>
            </a:r>
            <a:br>
              <a:rPr lang="en-US" sz="3200" dirty="0" smtClean="0">
                <a:solidFill>
                  <a:srgbClr val="C00000"/>
                </a:solidFill>
              </a:rPr>
            </a:br>
            <a:r>
              <a:rPr lang="en-US" sz="2000" dirty="0" smtClean="0"/>
              <a:t>(NIDS 2008-2014/15)</a:t>
            </a:r>
            <a:endParaRPr lang="en-US" sz="20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733278"/>
              </p:ext>
            </p:extLst>
          </p:nvPr>
        </p:nvGraphicFramePr>
        <p:xfrm>
          <a:off x="456096" y="1690688"/>
          <a:ext cx="8059254" cy="4710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219" y="955765"/>
            <a:ext cx="5240809" cy="3968112"/>
          </a:xfrm>
        </p:spPr>
        <p:txBody>
          <a:bodyPr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“</a:t>
            </a:r>
            <a:r>
              <a:rPr lang="en-US" b="1" dirty="0" smtClean="0">
                <a:latin typeface="Helvetica" charset="0"/>
                <a:ea typeface="Helvetica" charset="0"/>
                <a:cs typeface="Helvetica" charset="0"/>
              </a:rPr>
              <a:t>Inequality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 in every country needs to be justified. You need to tell a story about why this level of inequality is acceptable or unacceptable.”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Thomas 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Picketty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252" y="3002699"/>
            <a:ext cx="5394075" cy="384235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299990" y="3508097"/>
            <a:ext cx="409827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44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746125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l" eaLnBrk="1" hangingPunct="1"/>
            <a:fld id="{5650AD30-92DB-0248-83B8-8ED6A80873D6}" type="slidenum">
              <a:rPr lang="en-US" altLang="x-none" sz="1200">
                <a:solidFill>
                  <a:srgbClr val="898989"/>
                </a:solidFill>
              </a:rPr>
              <a:pPr algn="l" eaLnBrk="1" hangingPunct="1"/>
              <a:t>10</a:t>
            </a:fld>
            <a:endParaRPr lang="en-US" altLang="x-none" sz="1200">
              <a:solidFill>
                <a:srgbClr val="898989"/>
              </a:solidFill>
            </a:endParaRPr>
          </a:p>
        </p:txBody>
      </p:sp>
      <p:pic>
        <p:nvPicPr>
          <p:cNvPr id="8194" name="Picture 2" descr="http://www.illanamay.com/shannon/pbh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"/>
          <a:stretch/>
        </p:blipFill>
        <p:spPr bwMode="auto">
          <a:xfrm>
            <a:off x="746125" y="431641"/>
            <a:ext cx="3713607" cy="314159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http://25.media.tumblr.com/tumblr_m90kb4EIr71r4xva3o1_5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3749327"/>
            <a:ext cx="3713607" cy="235526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221356" y="2763769"/>
            <a:ext cx="350602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b="1" dirty="0" smtClean="0"/>
              <a:t>Inequality &amp; education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80933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11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5600" y="482600"/>
            <a:ext cx="8623300" cy="146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767" y="1679202"/>
            <a:ext cx="6612804" cy="4807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307" y="327479"/>
            <a:ext cx="8773886" cy="954314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The ‘bimodal’ system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7343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12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58750"/>
            <a:ext cx="9144000" cy="173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47532"/>
            <a:ext cx="2527300" cy="1844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6616700" y="2003518"/>
            <a:ext cx="2527300" cy="1959060"/>
            <a:chOff x="179512" y="3717032"/>
            <a:chExt cx="3704817" cy="3089559"/>
          </a:xfrm>
        </p:grpSpPr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717032"/>
              <a:ext cx="3524912" cy="2846317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943856" y="6530238"/>
              <a:ext cx="940473" cy="27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ZA" sz="12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+mn-ea"/>
                  <a:cs typeface="Arial" charset="0"/>
                </a:rPr>
                <a:t>Taylor, 2011</a:t>
              </a:r>
            </a:p>
          </p:txBody>
        </p:sp>
      </p:grpSp>
      <p:pic>
        <p:nvPicPr>
          <p:cNvPr id="11" name="Picture 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38" y="4556379"/>
            <a:ext cx="2978365" cy="2165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379" y="93654"/>
            <a:ext cx="2150555" cy="156695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C:\Users\Nic Spaull\Dropbox\_SVDB work\UNICEF DBE - 2012\Graphs\All provinces\Kdensities\kdens lit by quint for SA.w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426" y="4842044"/>
            <a:ext cx="2610274" cy="208756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91" y="247819"/>
            <a:ext cx="2808288" cy="20161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48" y="2436609"/>
            <a:ext cx="2952238" cy="1932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00" y="4247774"/>
            <a:ext cx="2912575" cy="2121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Diagram 5"/>
          <p:cNvGraphicFramePr/>
          <p:nvPr>
            <p:extLst/>
          </p:nvPr>
        </p:nvGraphicFramePr>
        <p:xfrm>
          <a:off x="2525570" y="1606634"/>
          <a:ext cx="4787900" cy="3235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63907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872" y="1443742"/>
            <a:ext cx="3906003" cy="1777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4423" y="3365104"/>
            <a:ext cx="1970988" cy="14782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8597" r="13251" b="16672"/>
          <a:stretch/>
        </p:blipFill>
        <p:spPr>
          <a:xfrm>
            <a:off x="4024423" y="5061193"/>
            <a:ext cx="1541117" cy="924295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28650" y="1543291"/>
            <a:ext cx="3007685" cy="463038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/>
              <a:t>We want to understand the underlying system/animal/geography.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/>
              <a:t>Often we only see a slice of the system (representing one angle) and interpret it like it is the whole system.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/>
              <a:t>Lots of ways of cutting up the data: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7030A0"/>
                </a:solidFill>
              </a:rPr>
              <a:t>Race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7030A0"/>
                </a:solidFill>
              </a:rPr>
              <a:t>Language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dirty="0" smtClean="0"/>
              <a:t>Public vs private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00B0F0"/>
                </a:solidFill>
              </a:rPr>
              <a:t>Quintile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00B0F0"/>
                </a:solidFill>
              </a:rPr>
              <a:t>Fees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00B0F0"/>
                </a:solidFill>
              </a:rPr>
              <a:t>Class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92D050"/>
                </a:solidFill>
              </a:rPr>
              <a:t>Province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92D050"/>
                </a:solidFill>
              </a:rPr>
              <a:t>Urban/rural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92D050"/>
                </a:solidFill>
              </a:rPr>
              <a:t>Union membership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900" dirty="0" smtClean="0"/>
              <a:t>What is the underlying    </a:t>
            </a:r>
            <a:r>
              <a:rPr lang="en-US" sz="1900" b="1" dirty="0" smtClean="0"/>
              <a:t>data-generating process</a:t>
            </a:r>
            <a:r>
              <a:rPr lang="en-US" sz="1900" dirty="0" smtClean="0"/>
              <a:t>? </a:t>
            </a:r>
            <a:endParaRPr lang="en-US" sz="1900" dirty="0"/>
          </a:p>
        </p:txBody>
      </p:sp>
      <p:sp>
        <p:nvSpPr>
          <p:cNvPr id="11" name="TextBox 10"/>
          <p:cNvSpPr txBox="1"/>
          <p:nvPr/>
        </p:nvSpPr>
        <p:spPr>
          <a:xfrm>
            <a:off x="6098641" y="5086062"/>
            <a:ext cx="1743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3-D image in 2-D slices</a:t>
            </a:r>
            <a:endParaRPr lang="en-US" sz="2400" dirty="0"/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5" r="13728"/>
          <a:stretch/>
        </p:blipFill>
        <p:spPr bwMode="auto">
          <a:xfrm>
            <a:off x="6026741" y="3365104"/>
            <a:ext cx="1909134" cy="1478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518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7170" y="247117"/>
            <a:ext cx="8859186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94479" y="1864325"/>
            <a:ext cx="3440242" cy="16941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3816" y="4414603"/>
            <a:ext cx="3272540" cy="202874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Wobbly snowman </a:t>
            </a:r>
            <a:br>
              <a:rPr lang="en-US" sz="3600" dirty="0" smtClean="0"/>
            </a:br>
            <a:r>
              <a:rPr lang="en-US" sz="3600" dirty="0" smtClean="0"/>
              <a:t>of fees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14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76924" y="3982312"/>
            <a:ext cx="2929641" cy="2811177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Children paying </a:t>
            </a:r>
          </a:p>
          <a:p>
            <a:pPr algn="ctr"/>
            <a:r>
              <a:rPr lang="en-US" dirty="0" smtClean="0"/>
              <a:t>no fees </a:t>
            </a:r>
          </a:p>
          <a:p>
            <a:pPr algn="ctr"/>
            <a:r>
              <a:rPr lang="en-US" sz="4400" b="1" dirty="0" smtClean="0"/>
              <a:t>66% </a:t>
            </a:r>
            <a:endParaRPr lang="en-US" sz="4400" b="1" dirty="0"/>
          </a:p>
        </p:txBody>
      </p:sp>
      <p:sp>
        <p:nvSpPr>
          <p:cNvPr id="6" name="Oval 5"/>
          <p:cNvSpPr/>
          <p:nvPr/>
        </p:nvSpPr>
        <p:spPr>
          <a:xfrm>
            <a:off x="1695682" y="2390108"/>
            <a:ext cx="1576936" cy="159220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Low-fee</a:t>
            </a:r>
          </a:p>
          <a:p>
            <a:pPr algn="ctr"/>
            <a:r>
              <a:rPr lang="en-US" sz="1200" dirty="0" smtClean="0"/>
              <a:t>(R0 </a:t>
            </a:r>
            <a:r>
              <a:rPr lang="mr-IN" sz="1200" dirty="0" smtClean="0"/>
              <a:t>–</a:t>
            </a:r>
            <a:r>
              <a:rPr lang="en-US" sz="1200" dirty="0" smtClean="0"/>
              <a:t> R2000)</a:t>
            </a:r>
          </a:p>
          <a:p>
            <a:pPr algn="ctr"/>
            <a:r>
              <a:rPr lang="en-US" sz="2400" b="1" dirty="0" smtClean="0"/>
              <a:t>20%</a:t>
            </a:r>
          </a:p>
          <a:p>
            <a:pPr algn="ctr"/>
            <a:endParaRPr lang="en-US" sz="1200" dirty="0" smtClean="0"/>
          </a:p>
        </p:txBody>
      </p:sp>
      <p:sp>
        <p:nvSpPr>
          <p:cNvPr id="7" name="Oval 6"/>
          <p:cNvSpPr/>
          <p:nvPr/>
        </p:nvSpPr>
        <p:spPr>
          <a:xfrm>
            <a:off x="1972376" y="732194"/>
            <a:ext cx="608511" cy="59180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5%</a:t>
            </a:r>
            <a:endParaRPr lang="en-US" sz="1000" b="1" dirty="0"/>
          </a:p>
        </p:txBody>
      </p:sp>
      <p:sp>
        <p:nvSpPr>
          <p:cNvPr id="8" name="Oval 7"/>
          <p:cNvSpPr/>
          <p:nvPr/>
        </p:nvSpPr>
        <p:spPr>
          <a:xfrm>
            <a:off x="1695681" y="1338542"/>
            <a:ext cx="1025033" cy="1051567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Mid-fee</a:t>
            </a:r>
          </a:p>
          <a:p>
            <a:pPr algn="ctr"/>
            <a:r>
              <a:rPr lang="en-US" sz="800" dirty="0" smtClean="0"/>
              <a:t>R2,000-R12,000</a:t>
            </a:r>
          </a:p>
          <a:p>
            <a:pPr algn="ctr"/>
            <a:r>
              <a:rPr lang="en-US" sz="2400" b="1" dirty="0" smtClean="0"/>
              <a:t>9%</a:t>
            </a:r>
          </a:p>
          <a:p>
            <a:pPr algn="ctr"/>
            <a:endParaRPr lang="en-US" sz="800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485771" y="707481"/>
            <a:ext cx="1161738" cy="5309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High-fee </a:t>
            </a:r>
            <a:endParaRPr lang="en-US" sz="1050" dirty="0" smtClean="0"/>
          </a:p>
          <a:p>
            <a:pPr algn="ctr"/>
            <a:r>
              <a:rPr lang="en-US" sz="900" dirty="0" smtClean="0"/>
              <a:t>(R12,000</a:t>
            </a:r>
            <a:r>
              <a:rPr lang="en-US" sz="900" dirty="0"/>
              <a:t>+ p.a.)</a:t>
            </a:r>
          </a:p>
          <a:p>
            <a:pPr algn="ctr"/>
            <a:r>
              <a:rPr lang="en-US" sz="900" dirty="0" smtClean="0"/>
              <a:t>(</a:t>
            </a:r>
            <a:r>
              <a:rPr lang="en-US" sz="900" dirty="0"/>
              <a:t>SR, 2016)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626821" y="999868"/>
            <a:ext cx="330318" cy="81335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3550481" y="740914"/>
            <a:ext cx="2303956" cy="1036547"/>
            <a:chOff x="4829953" y="723974"/>
            <a:chExt cx="2303956" cy="1036547"/>
          </a:xfrm>
        </p:grpSpPr>
        <p:sp>
          <p:nvSpPr>
            <p:cNvPr id="18" name="TextBox 17"/>
            <p:cNvSpPr txBox="1"/>
            <p:nvPr/>
          </p:nvSpPr>
          <p:spPr>
            <a:xfrm>
              <a:off x="5221102" y="778639"/>
              <a:ext cx="1912807" cy="8002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10% pay </a:t>
              </a:r>
              <a:r>
                <a:rPr lang="en-US" sz="2800" b="1" dirty="0" smtClean="0"/>
                <a:t>R5,000 + </a:t>
              </a:r>
              <a:r>
                <a:rPr lang="en-US" sz="1400" dirty="0" smtClean="0"/>
                <a:t>p.a.</a:t>
              </a:r>
              <a:endParaRPr lang="en-US" sz="1400" dirty="0"/>
            </a:p>
          </p:txBody>
        </p:sp>
        <p:sp>
          <p:nvSpPr>
            <p:cNvPr id="22" name="Right Brace 21"/>
            <p:cNvSpPr/>
            <p:nvPr/>
          </p:nvSpPr>
          <p:spPr>
            <a:xfrm>
              <a:off x="4829953" y="723974"/>
              <a:ext cx="262328" cy="1036547"/>
            </a:xfrm>
            <a:prstGeom prst="righ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5" name="Straight Connector 24"/>
          <p:cNvCxnSpPr/>
          <p:nvPr/>
        </p:nvCxnSpPr>
        <p:spPr>
          <a:xfrm>
            <a:off x="764029" y="3953380"/>
            <a:ext cx="3440242" cy="16941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3593264" y="2197412"/>
            <a:ext cx="2226666" cy="1492636"/>
            <a:chOff x="4829953" y="723974"/>
            <a:chExt cx="2226666" cy="1036547"/>
          </a:xfrm>
        </p:grpSpPr>
        <p:sp>
          <p:nvSpPr>
            <p:cNvPr id="27" name="TextBox 26"/>
            <p:cNvSpPr txBox="1"/>
            <p:nvPr/>
          </p:nvSpPr>
          <p:spPr>
            <a:xfrm>
              <a:off x="5212827" y="837222"/>
              <a:ext cx="1843792" cy="7694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24% pay</a:t>
              </a:r>
            </a:p>
            <a:p>
              <a:pPr algn="ctr"/>
              <a:r>
                <a:rPr lang="en-US" sz="2800" b="1" dirty="0" smtClean="0"/>
                <a:t>R0</a:t>
              </a:r>
              <a:r>
                <a:rPr lang="en-US" sz="2800" b="1" dirty="0" smtClean="0">
                  <a:sym typeface="Wingdings"/>
                </a:rPr>
                <a:t></a:t>
              </a:r>
              <a:r>
                <a:rPr lang="en-US" sz="2800" b="1" dirty="0" smtClean="0"/>
                <a:t>R5000 </a:t>
              </a:r>
              <a:r>
                <a:rPr lang="en-US" sz="2000" dirty="0"/>
                <a:t>p.a</a:t>
              </a:r>
              <a:r>
                <a:rPr lang="en-US" sz="2000" dirty="0" smtClean="0"/>
                <a:t>.</a:t>
              </a:r>
              <a:endParaRPr lang="en-US" sz="2000" dirty="0"/>
            </a:p>
          </p:txBody>
        </p:sp>
        <p:sp>
          <p:nvSpPr>
            <p:cNvPr id="28" name="Right Brace 27"/>
            <p:cNvSpPr/>
            <p:nvPr/>
          </p:nvSpPr>
          <p:spPr>
            <a:xfrm>
              <a:off x="4829953" y="723974"/>
              <a:ext cx="262328" cy="1036547"/>
            </a:xfrm>
            <a:prstGeom prst="righ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-3396" y="869064"/>
            <a:ext cx="45717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Q5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2661880"/>
            <a:ext cx="45717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Q4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5018568"/>
            <a:ext cx="64472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Q1-3</a:t>
            </a:r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1976239" y="735361"/>
            <a:ext cx="602190" cy="663134"/>
            <a:chOff x="1978838" y="732727"/>
            <a:chExt cx="602190" cy="663134"/>
          </a:xfrm>
        </p:grpSpPr>
        <p:sp>
          <p:nvSpPr>
            <p:cNvPr id="33" name="Chord 32"/>
            <p:cNvSpPr/>
            <p:nvPr/>
          </p:nvSpPr>
          <p:spPr>
            <a:xfrm rot="10094165">
              <a:off x="1978838" y="732727"/>
              <a:ext cx="602190" cy="663134"/>
            </a:xfrm>
            <a:prstGeom prst="chord">
              <a:avLst>
                <a:gd name="adj1" fmla="val 1205963"/>
                <a:gd name="adj2" fmla="val 10895881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44035" y="763968"/>
              <a:ext cx="46519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1,8%</a:t>
              </a:r>
              <a:endParaRPr lang="en-US" sz="1100" b="1" dirty="0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2644827" y="131806"/>
            <a:ext cx="1161738" cy="39241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dirty="0" smtClean="0"/>
              <a:t>Elite fees</a:t>
            </a:r>
          </a:p>
          <a:p>
            <a:pPr algn="ctr"/>
            <a:r>
              <a:rPr lang="en-US" sz="900" dirty="0" smtClean="0"/>
              <a:t>(R20,000</a:t>
            </a:r>
            <a:r>
              <a:rPr lang="en-US" sz="900" dirty="0"/>
              <a:t>+ p.a</a:t>
            </a:r>
            <a:r>
              <a:rPr lang="en-US" sz="900" dirty="0" smtClean="0"/>
              <a:t>.)</a:t>
            </a:r>
            <a:endParaRPr lang="en-US" sz="900" dirty="0"/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2341744" y="374371"/>
            <a:ext cx="300560" cy="36654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495094" y="6516490"/>
            <a:ext cx="2311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DBE 2018 Report on GHS, page 33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9965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  <p:bldP spid="29" grpId="0" animBg="1"/>
      <p:bldP spid="30" grpId="0" animBg="1"/>
      <p:bldP spid="31" grpId="0" animBg="1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7170" y="247117"/>
            <a:ext cx="8859186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7170" y="1860605"/>
            <a:ext cx="6842757" cy="795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15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76924" y="3982312"/>
            <a:ext cx="2929641" cy="2811177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Children paying </a:t>
            </a:r>
          </a:p>
          <a:p>
            <a:pPr algn="ctr"/>
            <a:r>
              <a:rPr lang="en-US" dirty="0" smtClean="0"/>
              <a:t>no fees </a:t>
            </a:r>
          </a:p>
          <a:p>
            <a:pPr algn="ctr"/>
            <a:r>
              <a:rPr lang="en-US" sz="4400" b="1" dirty="0" smtClean="0"/>
              <a:t>66% </a:t>
            </a:r>
            <a:endParaRPr lang="en-US" sz="4400" b="1" dirty="0"/>
          </a:p>
        </p:txBody>
      </p:sp>
      <p:sp>
        <p:nvSpPr>
          <p:cNvPr id="6" name="Oval 5"/>
          <p:cNvSpPr/>
          <p:nvPr/>
        </p:nvSpPr>
        <p:spPr>
          <a:xfrm>
            <a:off x="1695682" y="2390108"/>
            <a:ext cx="1576936" cy="159220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Low-fee</a:t>
            </a:r>
          </a:p>
          <a:p>
            <a:pPr algn="ctr"/>
            <a:r>
              <a:rPr lang="en-US" sz="1200" dirty="0" smtClean="0"/>
              <a:t>(R0 </a:t>
            </a:r>
            <a:r>
              <a:rPr lang="mr-IN" sz="1200" dirty="0" smtClean="0"/>
              <a:t>–</a:t>
            </a:r>
            <a:r>
              <a:rPr lang="en-US" sz="1200" dirty="0" smtClean="0"/>
              <a:t> R2000)</a:t>
            </a:r>
          </a:p>
          <a:p>
            <a:pPr algn="ctr"/>
            <a:r>
              <a:rPr lang="en-US" sz="2400" b="1" dirty="0" smtClean="0"/>
              <a:t>20%</a:t>
            </a:r>
          </a:p>
          <a:p>
            <a:pPr algn="ctr"/>
            <a:endParaRPr lang="en-US" sz="1200" dirty="0" smtClean="0"/>
          </a:p>
        </p:txBody>
      </p:sp>
      <p:sp>
        <p:nvSpPr>
          <p:cNvPr id="7" name="Oval 6"/>
          <p:cNvSpPr/>
          <p:nvPr/>
        </p:nvSpPr>
        <p:spPr>
          <a:xfrm>
            <a:off x="1972376" y="732194"/>
            <a:ext cx="608511" cy="59180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5%</a:t>
            </a:r>
            <a:endParaRPr lang="en-US" sz="1000" b="1" dirty="0"/>
          </a:p>
        </p:txBody>
      </p:sp>
      <p:sp>
        <p:nvSpPr>
          <p:cNvPr id="8" name="Oval 7"/>
          <p:cNvSpPr/>
          <p:nvPr/>
        </p:nvSpPr>
        <p:spPr>
          <a:xfrm>
            <a:off x="1695681" y="1338542"/>
            <a:ext cx="1025033" cy="1051567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Mid-fee</a:t>
            </a:r>
          </a:p>
          <a:p>
            <a:pPr algn="ctr"/>
            <a:r>
              <a:rPr lang="en-US" sz="800" dirty="0" smtClean="0"/>
              <a:t>R2,000-R12,000</a:t>
            </a:r>
          </a:p>
          <a:p>
            <a:pPr algn="ctr"/>
            <a:r>
              <a:rPr lang="en-US" sz="2400" b="1" dirty="0" smtClean="0"/>
              <a:t>9%</a:t>
            </a:r>
          </a:p>
          <a:p>
            <a:pPr algn="ctr"/>
            <a:endParaRPr lang="en-US" sz="800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485771" y="707481"/>
            <a:ext cx="1161738" cy="5309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High-fee </a:t>
            </a:r>
            <a:endParaRPr lang="en-US" sz="1050" dirty="0" smtClean="0"/>
          </a:p>
          <a:p>
            <a:pPr algn="ctr"/>
            <a:r>
              <a:rPr lang="en-US" sz="900" dirty="0" smtClean="0"/>
              <a:t>(R12,000</a:t>
            </a:r>
            <a:r>
              <a:rPr lang="en-US" sz="900" dirty="0"/>
              <a:t>+ p.a.)</a:t>
            </a:r>
          </a:p>
          <a:p>
            <a:pPr algn="ctr"/>
            <a:r>
              <a:rPr lang="en-US" sz="900" dirty="0" smtClean="0"/>
              <a:t>(</a:t>
            </a:r>
            <a:r>
              <a:rPr lang="en-US" sz="900" dirty="0"/>
              <a:t>SR, 2016)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626821" y="999868"/>
            <a:ext cx="330318" cy="81335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-182880" y="3982312"/>
            <a:ext cx="932688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-3396" y="869064"/>
            <a:ext cx="45717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Q5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2661880"/>
            <a:ext cx="45717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Q4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5018568"/>
            <a:ext cx="64472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Q1-3</a:t>
            </a:r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1987705" y="735613"/>
            <a:ext cx="602191" cy="663134"/>
            <a:chOff x="1978838" y="732727"/>
            <a:chExt cx="602190" cy="663134"/>
          </a:xfrm>
        </p:grpSpPr>
        <p:sp>
          <p:nvSpPr>
            <p:cNvPr id="33" name="Chord 32"/>
            <p:cNvSpPr/>
            <p:nvPr/>
          </p:nvSpPr>
          <p:spPr>
            <a:xfrm rot="10094165">
              <a:off x="1978838" y="732727"/>
              <a:ext cx="602190" cy="663134"/>
            </a:xfrm>
            <a:prstGeom prst="chord">
              <a:avLst>
                <a:gd name="adj1" fmla="val 1205963"/>
                <a:gd name="adj2" fmla="val 10895881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44035" y="763968"/>
              <a:ext cx="46519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1,8%</a:t>
              </a:r>
              <a:endParaRPr lang="en-US" sz="1100" b="1" dirty="0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2644827" y="131806"/>
            <a:ext cx="1161738" cy="39241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dirty="0" smtClean="0"/>
              <a:t>Elite fees</a:t>
            </a:r>
          </a:p>
          <a:p>
            <a:pPr algn="ctr"/>
            <a:r>
              <a:rPr lang="en-US" sz="900" dirty="0" smtClean="0"/>
              <a:t>(R20,000</a:t>
            </a:r>
            <a:r>
              <a:rPr lang="en-US" sz="900" dirty="0"/>
              <a:t>+ p.a</a:t>
            </a:r>
            <a:r>
              <a:rPr lang="en-US" sz="900" dirty="0" smtClean="0"/>
              <a:t>.)</a:t>
            </a:r>
            <a:endParaRPr lang="en-US" sz="900" dirty="0"/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2341744" y="374371"/>
            <a:ext cx="300560" cy="36654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791399" y="1532232"/>
            <a:ext cx="1256876" cy="71874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All independent </a:t>
            </a:r>
            <a:r>
              <a:rPr lang="en-US" sz="1200" smtClean="0">
                <a:solidFill>
                  <a:schemeClr val="tx1"/>
                </a:solidFill>
              </a:rPr>
              <a:t>schools charge fees</a:t>
            </a:r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024666" y="649046"/>
            <a:ext cx="1357794" cy="5451202"/>
            <a:chOff x="4024666" y="649046"/>
            <a:chExt cx="1357794" cy="5451202"/>
          </a:xfrm>
        </p:grpSpPr>
        <p:sp>
          <p:nvSpPr>
            <p:cNvPr id="36" name="Rounded Rectangle 35"/>
            <p:cNvSpPr/>
            <p:nvPr/>
          </p:nvSpPr>
          <p:spPr>
            <a:xfrm>
              <a:off x="4024666" y="649046"/>
              <a:ext cx="1344988" cy="758097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85% of white learners </a:t>
              </a:r>
              <a:r>
                <a:rPr lang="en-US" sz="1200" smtClean="0">
                  <a:solidFill>
                    <a:schemeClr val="tx1"/>
                  </a:solidFill>
                </a:rPr>
                <a:t>attend fee-charging schools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4037472" y="5342151"/>
              <a:ext cx="1344988" cy="758097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98% of learners attending no-fee schools are Black or Coloured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0" name="Straight Connector 19"/>
            <p:cNvCxnSpPr>
              <a:endCxn id="40" idx="0"/>
            </p:cNvCxnSpPr>
            <p:nvPr/>
          </p:nvCxnSpPr>
          <p:spPr>
            <a:xfrm>
              <a:off x="4697160" y="1430058"/>
              <a:ext cx="12806" cy="3912093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4393212" y="3020631"/>
              <a:ext cx="633507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mtClean="0"/>
                <a:t>Race</a:t>
              </a:r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273986" y="1475862"/>
            <a:ext cx="1344988" cy="3753852"/>
            <a:chOff x="5273986" y="1475862"/>
            <a:chExt cx="1344988" cy="3753852"/>
          </a:xfrm>
        </p:grpSpPr>
        <p:sp>
          <p:nvSpPr>
            <p:cNvPr id="39" name="Rounded Rectangle 38"/>
            <p:cNvSpPr/>
            <p:nvPr/>
          </p:nvSpPr>
          <p:spPr>
            <a:xfrm>
              <a:off x="5273986" y="1475862"/>
              <a:ext cx="1344988" cy="856523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Less than half of schools in WC &amp; GP are no-fee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5273986" y="4373191"/>
              <a:ext cx="1344988" cy="856523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More than 90% of schools in LP, EC and NW are no-fee schools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44" name="Straight Connector 43"/>
            <p:cNvCxnSpPr>
              <a:stCxn id="39" idx="2"/>
              <a:endCxn id="41" idx="0"/>
            </p:cNvCxnSpPr>
            <p:nvPr/>
          </p:nvCxnSpPr>
          <p:spPr>
            <a:xfrm>
              <a:off x="5946480" y="2332385"/>
              <a:ext cx="0" cy="2040806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5450094" y="3029670"/>
              <a:ext cx="992772" cy="369332"/>
            </a:xfrm>
            <a:prstGeom prst="rect">
              <a:avLst/>
            </a:prstGeom>
            <a:solidFill>
              <a:srgbClr val="C780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Province</a:t>
              </a:r>
              <a:endParaRPr lang="en-US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529420" y="254453"/>
            <a:ext cx="1288910" cy="5919765"/>
            <a:chOff x="6529420" y="254453"/>
            <a:chExt cx="1288910" cy="5919765"/>
          </a:xfrm>
        </p:grpSpPr>
        <p:sp>
          <p:nvSpPr>
            <p:cNvPr id="42" name="Rounded Rectangle 41"/>
            <p:cNvSpPr/>
            <p:nvPr/>
          </p:nvSpPr>
          <p:spPr>
            <a:xfrm>
              <a:off x="6561454" y="5282853"/>
              <a:ext cx="1256876" cy="89136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78% of no-fee primary schools are African-language LOLT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6529420" y="254453"/>
              <a:ext cx="1256876" cy="118294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90% of fee-charging primary schools are </a:t>
              </a:r>
              <a:r>
                <a:rPr lang="en-US" sz="1200" dirty="0" err="1" smtClean="0">
                  <a:solidFill>
                    <a:schemeClr val="bg1"/>
                  </a:solidFill>
                </a:rPr>
                <a:t>Eng</a:t>
              </a:r>
              <a:r>
                <a:rPr lang="en-US" sz="1200" dirty="0" smtClean="0">
                  <a:solidFill>
                    <a:schemeClr val="bg1"/>
                  </a:solidFill>
                </a:rPr>
                <a:t> or Afrikaans  LOLT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45" name="Straight Connector 44"/>
            <p:cNvCxnSpPr>
              <a:endCxn id="42" idx="0"/>
            </p:cNvCxnSpPr>
            <p:nvPr/>
          </p:nvCxnSpPr>
          <p:spPr>
            <a:xfrm>
              <a:off x="7157858" y="1437393"/>
              <a:ext cx="32034" cy="384546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607501" y="3019935"/>
              <a:ext cx="1078885" cy="369332"/>
            </a:xfrm>
            <a:prstGeom prst="rect">
              <a:avLst/>
            </a:prstGeom>
            <a:solidFill>
              <a:srgbClr val="FF7A69"/>
            </a:solidFill>
          </p:spPr>
          <p:txBody>
            <a:bodyPr wrap="none" rtlCol="0">
              <a:spAutoFit/>
            </a:bodyPr>
            <a:lstStyle/>
            <a:p>
              <a:r>
                <a:rPr lang="en-US" smtClean="0"/>
                <a:t>Language</a:t>
              </a:r>
              <a:endParaRPr lang="en-US" dirty="0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3324955" y="6589552"/>
            <a:ext cx="2311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DBE 2018 Report on GHS, page 33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0015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1333" y="1507216"/>
            <a:ext cx="4775823" cy="4985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6662" y="1507216"/>
            <a:ext cx="3607024" cy="1325563"/>
          </a:xfrm>
          <a:solidFill>
            <a:schemeClr val="bg1"/>
          </a:solidFill>
        </p:spPr>
        <p:txBody>
          <a:bodyPr/>
          <a:lstStyle/>
          <a:p>
            <a:r>
              <a:rPr lang="en-US" smtClean="0"/>
              <a:t>Uganda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367" y="2336718"/>
            <a:ext cx="2847633" cy="35101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662" y="2659687"/>
            <a:ext cx="3314700" cy="2209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190" y="3393169"/>
            <a:ext cx="1397224" cy="698612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416662" y="4696395"/>
            <a:ext cx="3607024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New Zealand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542832" y="284044"/>
            <a:ext cx="4619967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err="1" smtClean="0"/>
              <a:t>NewGanda</a:t>
            </a:r>
            <a:r>
              <a:rPr lang="en-US" sz="6000" b="1" dirty="0" smtClean="0"/>
              <a:t>?</a:t>
            </a:r>
            <a:endParaRPr lang="en-US" sz="6000" b="1" dirty="0"/>
          </a:p>
        </p:txBody>
      </p:sp>
      <p:pic>
        <p:nvPicPr>
          <p:cNvPr id="10" name="Picture 4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799" y="4900"/>
            <a:ext cx="1981201" cy="1440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10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feesmustfal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1"/>
          <a:stretch/>
        </p:blipFill>
        <p:spPr bwMode="auto">
          <a:xfrm>
            <a:off x="374574" y="442927"/>
            <a:ext cx="4476172" cy="30273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Feesmustfall - 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811" y="2923224"/>
            <a:ext cx="5184741" cy="34564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268528" y="1179444"/>
            <a:ext cx="3211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Helvetica" charset="0"/>
                <a:ea typeface="Helvetica" charset="0"/>
                <a:cs typeface="Helvetica" charset="0"/>
              </a:rPr>
              <a:t>#</a:t>
            </a:r>
            <a:r>
              <a:rPr lang="en-US" sz="3600" dirty="0" err="1" smtClean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FeesMustFall</a:t>
            </a:r>
            <a:endParaRPr lang="en-US" sz="3600" dirty="0">
              <a:solidFill>
                <a:srgbClr val="FF00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50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463" y="1970407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65463" y="408036"/>
            <a:ext cx="75046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 in SA?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605580" y="1970407"/>
            <a:ext cx="2816016" cy="1787738"/>
            <a:chOff x="8372105" y="2329963"/>
            <a:chExt cx="2596986" cy="2527346"/>
          </a:xfrm>
          <a:solidFill>
            <a:schemeClr val="bg1">
              <a:lumMod val="95000"/>
            </a:schemeClr>
          </a:solidFill>
        </p:grpSpPr>
        <p:sp>
          <p:nvSpPr>
            <p:cNvPr id="5" name="Rectangle 4"/>
            <p:cNvSpPr/>
            <p:nvPr/>
          </p:nvSpPr>
          <p:spPr>
            <a:xfrm>
              <a:off x="8473337" y="2475097"/>
              <a:ext cx="2418741" cy="238221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lang="en-US" sz="1200" dirty="0">
                  <a:latin typeface="Calibri" panose="020F0502020204030204" pitchFamily="34" charset="0"/>
                  <a:ea typeface="MS PGothic" panose="020B0600070205080204" pitchFamily="34" charset="-128"/>
                </a:rPr>
                <a:t>How many of those who start school reach matric? Graduate with matric? Graduate with a degree? </a:t>
              </a:r>
            </a:p>
            <a:p>
              <a:pPr algn="just" eaLnBrk="1" hangingPunct="1">
                <a:defRPr/>
              </a:pPr>
              <a:endParaRPr lang="en-US" sz="1200" b="1" dirty="0">
                <a:latin typeface="Calibri" panose="020F0502020204030204" pitchFamily="34" charset="0"/>
                <a:ea typeface="MS PGothic" panose="020B0600070205080204" pitchFamily="34" charset="-128"/>
              </a:endParaRPr>
            </a:p>
            <a:p>
              <a:pPr algn="just" eaLnBrk="1" hangingPunct="1">
                <a:defRPr/>
              </a:pPr>
              <a:r>
                <a:rPr lang="en-US" sz="1200" b="1" dirty="0">
                  <a:latin typeface="Calibri" panose="020F0502020204030204" pitchFamily="34" charset="0"/>
                  <a:ea typeface="MS PGothic" panose="020B0600070205080204" pitchFamily="34" charset="-128"/>
                </a:rPr>
                <a:t>New (2016) study followed the entire matric cohort of 2008 into university and tracked them 2009-2014</a:t>
              </a:r>
            </a:p>
            <a:p>
              <a:pPr algn="just" eaLnBrk="1" hangingPunct="1">
                <a:defRPr/>
              </a:pPr>
              <a:endParaRPr lang="en-US" sz="900" b="1" dirty="0">
                <a:latin typeface="Calibri" panose="020F0502020204030204" pitchFamily="34" charset="0"/>
                <a:ea typeface="MS PGothic" panose="020B0600070205080204" pitchFamily="34" charset="-128"/>
              </a:endParaRPr>
            </a:p>
            <a:p>
              <a:pPr algn="just" eaLnBrk="1" hangingPunct="1">
                <a:defRPr/>
              </a:pPr>
              <a:r>
                <a:rPr lang="en-GB" sz="1050" dirty="0">
                  <a:latin typeface="Calibri" panose="020F0502020204030204" pitchFamily="34" charset="0"/>
                  <a:ea typeface="MS PGothic" panose="020B0600070205080204" pitchFamily="34" charset="-128"/>
                </a:rPr>
                <a:t>(Van </a:t>
              </a:r>
              <a:r>
                <a:rPr lang="en-GB" sz="1050" dirty="0" err="1">
                  <a:latin typeface="Calibri" panose="020F0502020204030204" pitchFamily="34" charset="0"/>
                  <a:ea typeface="MS PGothic" panose="020B0600070205080204" pitchFamily="34" charset="-128"/>
                </a:rPr>
                <a:t>Broekhuizen</a:t>
              </a:r>
              <a:r>
                <a:rPr lang="en-GB" sz="1050" dirty="0">
                  <a:latin typeface="Calibri" panose="020F0502020204030204" pitchFamily="34" charset="0"/>
                  <a:ea typeface="MS PGothic" panose="020B0600070205080204" pitchFamily="34" charset="-128"/>
                </a:rPr>
                <a:t> &amp; Van der Berg, 2016)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110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367" y="1970407"/>
            <a:ext cx="8378632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73367" y="408036"/>
            <a:ext cx="74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9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463" y="1970407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412955" y="408036"/>
            <a:ext cx="7657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71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271" y="1970407"/>
            <a:ext cx="8362823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53961" y="408036"/>
            <a:ext cx="77161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40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99" y="1970407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98206" y="408036"/>
            <a:ext cx="76719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034436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</p:spTree>
    <p:extLst>
      <p:ext uri="{BB962C8B-B14F-4D97-AF65-F5344CB8AC3E}">
        <p14:creationId xmlns:p14="http://schemas.microsoft.com/office/powerpoint/2010/main" val="200098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99" y="1970407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98206" y="408036"/>
            <a:ext cx="76719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034436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  <p:sp>
        <p:nvSpPr>
          <p:cNvPr id="5" name="TextBox 4"/>
          <p:cNvSpPr txBox="1"/>
          <p:nvPr/>
        </p:nvSpPr>
        <p:spPr>
          <a:xfrm rot="17032966">
            <a:off x="4914620" y="702809"/>
            <a:ext cx="26049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400" dirty="0" smtClean="0">
                <a:latin typeface="Helvetica" charset="0"/>
                <a:ea typeface="Helvetica" charset="0"/>
                <a:cs typeface="Helvetica" charset="0"/>
              </a:rPr>
              <a:t>}</a:t>
            </a:r>
            <a:endParaRPr lang="en-US" sz="344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766700">
            <a:off x="6432697" y="1445409"/>
            <a:ext cx="100540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smtClean="0">
                <a:latin typeface="Helvetica" charset="0"/>
                <a:ea typeface="Helvetica" charset="0"/>
                <a:cs typeface="Helvetica" charset="0"/>
              </a:rPr>
              <a:t>?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0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Picture Placeholder 1"/>
          <p:cNvSpPr>
            <a:spLocks noGrp="1" noTextEdit="1"/>
          </p:cNvSpPr>
          <p:nvPr>
            <p:ph type="pic" sz="quarter" idx="22"/>
          </p:nvPr>
        </p:nvSpPr>
        <p:spPr>
          <a:xfrm>
            <a:off x="3106738" y="2278063"/>
            <a:ext cx="2979737" cy="2233612"/>
          </a:xfrm>
        </p:spPr>
      </p:sp>
      <p:sp>
        <p:nvSpPr>
          <p:cNvPr id="47106" name="Slide Number Placeholder 2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CC308E-A698-824D-BEAE-4C26916553E9}" type="slidenum">
              <a:rPr lang="en-US" altLang="en-US" sz="700">
                <a:solidFill>
                  <a:srgbClr val="7F7F7F"/>
                </a:solidFill>
                <a:latin typeface="Roboto Light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700">
              <a:solidFill>
                <a:srgbClr val="7F7F7F"/>
              </a:solidFill>
              <a:latin typeface="Roboto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7838" y="625475"/>
            <a:ext cx="8178800" cy="304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>
                <a:cs typeface="ＭＳ Ｐゴシック" charset="0"/>
              </a:rPr>
              <a:t>Higher Education in SA: Inequality: Who accesses university?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7363" y="415925"/>
            <a:ext cx="8178800" cy="1555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New Solutions for a New Future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pic>
        <p:nvPicPr>
          <p:cNvPr id="4710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1835150"/>
            <a:ext cx="7331075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TextBox 8"/>
          <p:cNvSpPr txBox="1">
            <a:spLocks noChangeArrowheads="1"/>
          </p:cNvSpPr>
          <p:nvPr/>
        </p:nvSpPr>
        <p:spPr bwMode="auto">
          <a:xfrm>
            <a:off x="1989138" y="5746750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/>
              <a:t>Source</a:t>
            </a:r>
            <a:r>
              <a:rPr lang="en-US" altLang="en-US" sz="900"/>
              <a:t>: Van Broekhuizen &amp; Van der Berg, 2016 (Higher Education Access and Outcomes for the 2008 National Matric Cohort)</a:t>
            </a:r>
          </a:p>
        </p:txBody>
      </p:sp>
      <p:pic>
        <p:nvPicPr>
          <p:cNvPr id="47112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923925"/>
            <a:ext cx="12287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800975" y="3427413"/>
            <a:ext cx="1239838" cy="5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900" b="1" dirty="0">
                <a:latin typeface="Calibri" panose="020F0502020204030204" pitchFamily="34" charset="0"/>
                <a:ea typeface="MS PGothic" panose="020B0600070205080204" pitchFamily="34" charset="-128"/>
              </a:rPr>
              <a:t>Note: This is for a full cohort not just </a:t>
            </a:r>
            <a:r>
              <a:rPr lang="en-US" sz="900" b="1" dirty="0" err="1">
                <a:latin typeface="Calibri" panose="020F0502020204030204" pitchFamily="34" charset="0"/>
                <a:ea typeface="MS PGothic" panose="020B0600070205080204" pitchFamily="34" charset="-128"/>
              </a:rPr>
              <a:t>matrics</a:t>
            </a:r>
            <a:endParaRPr lang="en-US" sz="900" dirty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071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2528"/>
            <a:ext cx="7886700" cy="1173193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% of 2008 matric cohort attaining undergraduate degrees by race</a:t>
            </a:r>
            <a:endParaRPr lang="en-US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655795162"/>
              </p:ext>
            </p:extLst>
          </p:nvPr>
        </p:nvGraphicFramePr>
        <p:xfrm>
          <a:off x="1067794" y="1744270"/>
          <a:ext cx="7008412" cy="4553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33652" y="6328312"/>
            <a:ext cx="3242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Van </a:t>
            </a:r>
            <a:r>
              <a:rPr lang="en-US" dirty="0" err="1" smtClean="0"/>
              <a:t>Broekhuizen</a:t>
            </a:r>
            <a:r>
              <a:rPr lang="en-US" dirty="0" smtClean="0"/>
              <a:t> &amp; Spaull (2017)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84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Picture Placeholder 1"/>
          <p:cNvSpPr>
            <a:spLocks noGrp="1" noTextEdit="1"/>
          </p:cNvSpPr>
          <p:nvPr>
            <p:ph type="pic" sz="quarter" idx="22"/>
          </p:nvPr>
        </p:nvSpPr>
        <p:spPr>
          <a:xfrm>
            <a:off x="3106738" y="2278063"/>
            <a:ext cx="2979737" cy="2233612"/>
          </a:xfrm>
        </p:spPr>
      </p:sp>
      <p:sp>
        <p:nvSpPr>
          <p:cNvPr id="44034" name="Slide Number Placeholder 2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7B8F32-EAC4-0D4C-8998-74E7649F0BFF}" type="slidenum">
              <a:rPr lang="en-US" altLang="en-US" sz="700">
                <a:solidFill>
                  <a:srgbClr val="7F7F7F"/>
                </a:solidFill>
                <a:latin typeface="Roboto Light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700">
              <a:solidFill>
                <a:srgbClr val="7F7F7F"/>
              </a:solidFill>
              <a:latin typeface="Roboto Light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7363" y="415925"/>
            <a:ext cx="8178800" cy="1555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New Solutions for a New Future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pic>
        <p:nvPicPr>
          <p:cNvPr id="4403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871663"/>
            <a:ext cx="6470650" cy="36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88" y="1990725"/>
            <a:ext cx="6470650" cy="366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0" name="TextBox 8"/>
          <p:cNvSpPr txBox="1">
            <a:spLocks noChangeArrowheads="1"/>
          </p:cNvSpPr>
          <p:nvPr/>
        </p:nvSpPr>
        <p:spPr bwMode="auto">
          <a:xfrm>
            <a:off x="1989138" y="5746750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/>
              <a:t>Source</a:t>
            </a:r>
            <a:r>
              <a:rPr lang="en-US" altLang="en-US" sz="900"/>
              <a:t>: Van Broekhuizen &amp; Van der Berg, 2016 (Higher Education Access and Outcomes for the 2008 National Matric Cohort)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76270" y="3404212"/>
            <a:ext cx="1178805" cy="110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76270" y="4828716"/>
            <a:ext cx="1178805" cy="1101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89201" y="493413"/>
            <a:ext cx="7236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That’s higher education, what about schooling?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0164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5654810" cy="1325563"/>
          </a:xfrm>
        </p:spPr>
        <p:txBody>
          <a:bodyPr>
            <a:normAutofit/>
          </a:bodyPr>
          <a:lstStyle/>
          <a:p>
            <a:r>
              <a:rPr lang="en-US" sz="3100" b="1" dirty="0" smtClean="0"/>
              <a:t>PIRLS 2016 Low International Benchmark </a:t>
            </a:r>
            <a:endParaRPr lang="en-US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137330"/>
            <a:ext cx="4543425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If a learner can reach the PIRLS Low International Benchmark then they can </a:t>
            </a:r>
          </a:p>
          <a:p>
            <a:endParaRPr lang="en-US" sz="1100" dirty="0" smtClean="0"/>
          </a:p>
          <a:p>
            <a:pPr algn="just"/>
            <a:r>
              <a:rPr lang="en-US" dirty="0" smtClean="0"/>
              <a:t>“</a:t>
            </a:r>
            <a:r>
              <a:rPr lang="en-US" i="1" dirty="0"/>
              <a:t>locate and retrieve explicitly stated information, actions or ideas; </a:t>
            </a:r>
            <a:endParaRPr lang="en-US" i="1" dirty="0" smtClean="0"/>
          </a:p>
          <a:p>
            <a:pPr algn="just"/>
            <a:r>
              <a:rPr lang="en-US" i="1" dirty="0" smtClean="0"/>
              <a:t>make </a:t>
            </a:r>
            <a:r>
              <a:rPr lang="en-US" i="1" dirty="0"/>
              <a:t>straightforward inferences about events and reasons for actions; or </a:t>
            </a:r>
            <a:endParaRPr lang="en-US" i="1" dirty="0" smtClean="0"/>
          </a:p>
          <a:p>
            <a:pPr algn="just"/>
            <a:r>
              <a:rPr lang="en-US" i="1" dirty="0" smtClean="0"/>
              <a:t>begin </a:t>
            </a:r>
            <a:r>
              <a:rPr lang="en-US" i="1" dirty="0"/>
              <a:t>to interpret story events and central ideas</a:t>
            </a:r>
            <a:r>
              <a:rPr lang="en-US" dirty="0"/>
              <a:t>” (Mullis et al, 2017; p.53). </a:t>
            </a: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lvl="1" algn="just"/>
            <a:r>
              <a:rPr lang="en-US" sz="2800" b="1" dirty="0"/>
              <a:t>South Africa:		</a:t>
            </a:r>
            <a:r>
              <a:rPr lang="en-US" sz="4200" b="1" dirty="0">
                <a:solidFill>
                  <a:srgbClr val="FF0000"/>
                </a:solidFill>
              </a:rPr>
              <a:t>22%</a:t>
            </a:r>
          </a:p>
          <a:p>
            <a:pPr lvl="1" algn="just"/>
            <a:r>
              <a:rPr lang="en-US" sz="2800" b="1" dirty="0" smtClean="0"/>
              <a:t>Finland: 			98% </a:t>
            </a:r>
          </a:p>
          <a:p>
            <a:pPr lvl="1" algn="just"/>
            <a:r>
              <a:rPr lang="en-US" sz="2800" b="1" dirty="0" smtClean="0"/>
              <a:t>United States:		96%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28494" y="6488668"/>
            <a:ext cx="2315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Mullis et al. 2017, p.55</a:t>
            </a:r>
            <a:endParaRPr lang="en-US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225" y="3468688"/>
            <a:ext cx="2169125" cy="2828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459" y="1200350"/>
            <a:ext cx="2205427" cy="198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8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9" y="4505091"/>
            <a:ext cx="4065623" cy="1325563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solidFill>
                  <a:srgbClr val="FFED00"/>
                </a:solidFill>
              </a:rPr>
              <a:t>78%</a:t>
            </a:r>
            <a:endParaRPr lang="en-US" sz="16600" b="1" dirty="0">
              <a:solidFill>
                <a:srgbClr val="FFED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3608" y="4136822"/>
            <a:ext cx="37705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/>
              <a:t>of Grade 4 children in South Africa can not read for meaning in any language.</a:t>
            </a:r>
            <a:endParaRPr lang="en-US" sz="3200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t="1289" r="18728" b="1289"/>
          <a:stretch/>
        </p:blipFill>
        <p:spPr>
          <a:xfrm>
            <a:off x="4680408" y="678604"/>
            <a:ext cx="4463592" cy="30204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7" y="678604"/>
            <a:ext cx="4700269" cy="30204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3608" y="6267327"/>
            <a:ext cx="3882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PIRLS Literacy 2016 </a:t>
            </a:r>
            <a:r>
              <a:rPr lang="en-US" dirty="0" smtClean="0"/>
              <a:t>(Howie et al.,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1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77887"/>
          </a:xfrm>
        </p:spPr>
        <p:txBody>
          <a:bodyPr/>
          <a:lstStyle/>
          <a:p>
            <a:r>
              <a:rPr lang="en-US" dirty="0" smtClean="0"/>
              <a:t>SA PIRLS 2016 results in context 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471488" y="1543050"/>
          <a:ext cx="7886700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28494" y="6488668"/>
            <a:ext cx="1791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Mullis et al. 2017</a:t>
            </a:r>
            <a:endParaRPr lang="en-US" i="1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386388" y="2443163"/>
            <a:ext cx="600075" cy="5286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90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819967"/>
            <a:ext cx="4243387" cy="5549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374" y="742949"/>
            <a:ext cx="4294451" cy="5626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828494" y="6488668"/>
            <a:ext cx="1791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Mullis et al. 2017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600325" y="200025"/>
            <a:ext cx="419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Released passage from PIRLS Literacy 2016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7258050" y="1214438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40%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258049" y="2724150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40%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258049" y="4081463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32%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258049" y="41791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SA Gr4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99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/>
          </p:nvPr>
        </p:nvGraphicFramePr>
        <p:xfrm>
          <a:off x="278873" y="1530027"/>
          <a:ext cx="8613919" cy="515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54235" y="606697"/>
            <a:ext cx="846319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b="1" dirty="0">
                <a:latin typeface="Arial" charset="0"/>
                <a:ea typeface="Calibri" charset="0"/>
                <a:cs typeface="Times New Roman" charset="0"/>
              </a:rPr>
              <a:t>Figure 1</a:t>
            </a:r>
            <a:r>
              <a:rPr lang="en-US" dirty="0">
                <a:latin typeface="Arial" charset="0"/>
                <a:ea typeface="Calibri" charset="0"/>
                <a:cs typeface="Times New Roman" charset="0"/>
              </a:rPr>
              <a:t>: The percentage of Grade 4 learners who can read at a basic level (the PIRLS Low International Benchmark) by deciles of average school wealth. (Data: PIRLS Literacy 2016 with 95% confidence intervals, own calculations).</a:t>
            </a:r>
            <a:endParaRPr lang="en-GB" sz="20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4235" y="83477"/>
            <a:ext cx="3051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PIRLS Literacy 2016</a:t>
            </a:r>
            <a:endParaRPr lang="en-US" sz="2800" b="1" dirty="0"/>
          </a:p>
        </p:txBody>
      </p:sp>
      <p:sp>
        <p:nvSpPr>
          <p:cNvPr id="8" name="Title 7"/>
          <p:cNvSpPr txBox="1">
            <a:spLocks/>
          </p:cNvSpPr>
          <p:nvPr/>
        </p:nvSpPr>
        <p:spPr>
          <a:xfrm rot="21159379">
            <a:off x="365715" y="3545005"/>
            <a:ext cx="7886700" cy="6857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What does this look like in reality?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54234" y="4146673"/>
            <a:ext cx="8124446" cy="2391508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412278" y="2453357"/>
            <a:ext cx="2489784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 smtClean="0"/>
              <a:t>1 in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8" grpId="0" animBg="1"/>
      <p:bldP spid="9" grpId="0" animBg="1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9-22 at 7.49.4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72" y="545691"/>
            <a:ext cx="8031477" cy="54423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79673" y="6322410"/>
            <a:ext cx="5729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/>
              <a:t>Draper, K., and Spaull, S. (2015). Examining oral reading fluency among grade 5 rural English Second Language (ESL) learners in South Africa: Analysis of NEEDU 2013. South African Journal of Childhood Education 5(2) pp.44-77.</a:t>
            </a:r>
          </a:p>
        </p:txBody>
      </p:sp>
    </p:spTree>
    <p:extLst>
      <p:ext uri="{BB962C8B-B14F-4D97-AF65-F5344CB8AC3E}">
        <p14:creationId xmlns:p14="http://schemas.microsoft.com/office/powerpoint/2010/main" val="151809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85900" y="1063228"/>
            <a:ext cx="6172200" cy="5369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300" b="1" dirty="0">
              <a:latin typeface="Calibri"/>
              <a:cs typeface="Calibri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685751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What does this look like in reality?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40665" y="2306494"/>
            <a:ext cx="58227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Many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8962" y="2300746"/>
            <a:ext cx="5563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09926" y="2300746"/>
            <a:ext cx="4401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4139" y="2308858"/>
            <a:ext cx="75950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Leopard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1866" y="2308858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4759" y="2311222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6187" y="2313346"/>
            <a:ext cx="77976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creature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2759" y="2300746"/>
            <a:ext cx="4972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with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47515" y="2304130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58347" y="2300746"/>
            <a:ext cx="6030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spots.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0665" y="2689681"/>
            <a:ext cx="4780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09125" y="2683933"/>
            <a:ext cx="4657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day,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89719" y="2683933"/>
            <a:ext cx="3626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83932" y="2692045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35886" y="2696533"/>
            <a:ext cx="7403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relaxing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4553" y="2694409"/>
            <a:ext cx="3161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35980" y="2696533"/>
            <a:ext cx="4203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9568" y="2696533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shade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02309" y="2696533"/>
            <a:ext cx="32893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57554" y="2699050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86157" y="2694409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thorn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80000" y="3012204"/>
            <a:ext cx="4741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tree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59408" y="3012204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when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35342" y="3012204"/>
            <a:ext cx="5825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Zebra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75291" y="3012204"/>
            <a:ext cx="6805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walked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33969" y="3012204"/>
            <a:ext cx="5257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past.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33726" y="3774429"/>
            <a:ext cx="58227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Many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62022" y="3768681"/>
            <a:ext cx="5563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years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802986" y="3768681"/>
            <a:ext cx="4401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ago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197200" y="3776793"/>
            <a:ext cx="75950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Leopard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14926" y="3776793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327819" y="3779157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49248" y="3781282"/>
            <a:ext cx="77976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creature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285819" y="3768681"/>
            <a:ext cx="4972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with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40575" y="3772065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no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51407" y="3768681"/>
            <a:ext cx="6030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spots.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633725" y="4157616"/>
            <a:ext cx="4780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One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202186" y="4151868"/>
            <a:ext cx="4657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day,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882779" y="4151868"/>
            <a:ext cx="3626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76992" y="4159980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728946" y="4164469"/>
            <a:ext cx="7403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relaxing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07613" y="4162344"/>
            <a:ext cx="3161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629041" y="4164469"/>
            <a:ext cx="4203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002628" y="4164469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shade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595369" y="4164469"/>
            <a:ext cx="32893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of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950615" y="4166986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179218" y="4162344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thorn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73060" y="4480139"/>
            <a:ext cx="4741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tree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352468" y="4480139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when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928402" y="4480139"/>
            <a:ext cx="5825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Zebra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468351" y="4480139"/>
            <a:ext cx="6805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walked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127029" y="4480139"/>
            <a:ext cx="5257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past.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1633725" y="3575384"/>
            <a:ext cx="5775151" cy="25067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1879673" y="6238189"/>
            <a:ext cx="5729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/>
              <a:t>Draper, K., and Spaull, S. (2015). Examining oral reading fluency among grade 5 rural English Second Language (ESL) learners in South Africa: Analysis of NEEDU 2013. South African Journal of Childhood Education 5(2) pp.44-77.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070724" y="2344560"/>
            <a:ext cx="1254946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Recommended rate at Gr5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127919" y="3765190"/>
            <a:ext cx="1141192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40% of SA rural Gr5 learners  (&lt;40WCPM) WCPM</a:t>
            </a:r>
          </a:p>
        </p:txBody>
      </p:sp>
    </p:spTree>
    <p:extLst>
      <p:ext uri="{BB962C8B-B14F-4D97-AF65-F5344CB8AC3E}">
        <p14:creationId xmlns:p14="http://schemas.microsoft.com/office/powerpoint/2010/main" val="33864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3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8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7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2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36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41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5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9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644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73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782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82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874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966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012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5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104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196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346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49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64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796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946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096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1246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39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1546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1696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1846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199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2146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2296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2446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2596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2746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89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3046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3196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3346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3496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3646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3796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89"/>
          <p:cNvGrpSpPr>
            <a:grpSpLocks/>
          </p:cNvGrpSpPr>
          <p:nvPr/>
        </p:nvGrpSpPr>
        <p:grpSpPr bwMode="auto">
          <a:xfrm>
            <a:off x="1663700" y="876300"/>
            <a:ext cx="2187575" cy="5770563"/>
            <a:chOff x="56286" y="168437"/>
            <a:chExt cx="2576098" cy="6436236"/>
          </a:xfrm>
        </p:grpSpPr>
        <p:grpSp>
          <p:nvGrpSpPr>
            <p:cNvPr id="33850" name="Group 88"/>
            <p:cNvGrpSpPr>
              <a:grpSpLocks/>
            </p:cNvGrpSpPr>
            <p:nvPr/>
          </p:nvGrpSpPr>
          <p:grpSpPr bwMode="auto">
            <a:xfrm>
              <a:off x="56286" y="168437"/>
              <a:ext cx="2576098" cy="6436236"/>
              <a:chOff x="56286" y="168437"/>
              <a:chExt cx="2576098" cy="6436237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56286" y="168437"/>
                <a:ext cx="2576098" cy="64362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ZA"/>
              </a:p>
            </p:txBody>
          </p:sp>
          <p:graphicFrame>
            <p:nvGraphicFramePr>
              <p:cNvPr id="70" name="Diagram 69"/>
              <p:cNvGraphicFramePr/>
              <p:nvPr>
                <p:extLst/>
              </p:nvPr>
            </p:nvGraphicFramePr>
            <p:xfrm>
              <a:off x="251520" y="547201"/>
              <a:ext cx="2232248" cy="589211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p:grpSp>
        <p:sp>
          <p:nvSpPr>
            <p:cNvPr id="68" name="TextBox 67"/>
            <p:cNvSpPr txBox="1"/>
            <p:nvPr/>
          </p:nvSpPr>
          <p:spPr>
            <a:xfrm>
              <a:off x="611822" y="188115"/>
              <a:ext cx="1584070" cy="3705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ZA" b="1">
                  <a:latin typeface="Calibri" panose="020F0502020204030204" pitchFamily="34" charset="0"/>
                  <a:ea typeface="+mn-ea"/>
                  <a:cs typeface="Arial" pitchFamily="34" charset="0"/>
                </a:rPr>
                <a:t>Labour Market</a:t>
              </a:r>
            </a:p>
          </p:txBody>
        </p:sp>
      </p:grpSp>
      <p:sp>
        <p:nvSpPr>
          <p:cNvPr id="98" name="Freeform 97"/>
          <p:cNvSpPr/>
          <p:nvPr/>
        </p:nvSpPr>
        <p:spPr>
          <a:xfrm>
            <a:off x="3239030" y="1565800"/>
            <a:ext cx="1102784" cy="318563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grpSp>
        <p:nvGrpSpPr>
          <p:cNvPr id="2" name="Group 106"/>
          <p:cNvGrpSpPr/>
          <p:nvPr/>
        </p:nvGrpSpPr>
        <p:grpSpPr>
          <a:xfrm rot="16200000">
            <a:off x="1628798" y="3281745"/>
            <a:ext cx="4485995" cy="272996"/>
            <a:chOff x="1712958" y="2854897"/>
            <a:chExt cx="4843887" cy="1007054"/>
          </a:xfrm>
          <a:solidFill>
            <a:schemeClr val="bg1">
              <a:lumMod val="65000"/>
            </a:schemeClr>
          </a:solidFill>
        </p:grpSpPr>
        <p:sp>
          <p:nvSpPr>
            <p:cNvPr id="108" name="Freeform 107"/>
            <p:cNvSpPr/>
            <p:nvPr/>
          </p:nvSpPr>
          <p:spPr>
            <a:xfrm>
              <a:off x="1712958" y="2854897"/>
              <a:ext cx="1430464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Attainment</a:t>
              </a:r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261803" y="290111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Quality</a:t>
              </a:r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4955455" y="2901117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Type</a:t>
              </a:r>
            </a:p>
          </p:txBody>
        </p:sp>
      </p:grp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768525" y="6383328"/>
            <a:ext cx="1746825" cy="3381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F6FFBA-A380-0C44-A22E-3329F52657BD}" type="slidenum">
              <a:rPr lang="en-ZA" altLang="x-none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ZA" altLang="x-none" sz="1200">
              <a:solidFill>
                <a:srgbClr val="898989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548589" y="985569"/>
            <a:ext cx="2322361" cy="16084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/>
          </a:p>
        </p:txBody>
      </p: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7452100" y="959115"/>
            <a:ext cx="1252162" cy="1296723"/>
            <a:chOff x="7229076" y="856066"/>
            <a:chExt cx="1475600" cy="1399948"/>
          </a:xfrm>
          <a:solidFill>
            <a:srgbClr val="92D050"/>
          </a:solidFill>
        </p:grpSpPr>
        <p:sp>
          <p:nvSpPr>
            <p:cNvPr id="13" name="Freeform 12"/>
            <p:cNvSpPr/>
            <p:nvPr/>
          </p:nvSpPr>
          <p:spPr>
            <a:xfrm rot="18252152">
              <a:off x="7391481" y="1046125"/>
              <a:ext cx="1093610" cy="115157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60146" tIns="642792" rIns="560146" bIns="686326" spcCol="1270" anchor="ctr"/>
            <a:lstStyle/>
            <a:p>
              <a:pPr algn="ctr" defTabSz="20891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4700"/>
            </a:p>
          </p:txBody>
        </p:sp>
        <p:sp>
          <p:nvSpPr>
            <p:cNvPr id="16" name="Circular Arrow 15"/>
            <p:cNvSpPr/>
            <p:nvPr/>
          </p:nvSpPr>
          <p:spPr>
            <a:xfrm rot="18252152">
              <a:off x="7266902" y="818240"/>
              <a:ext cx="1399948" cy="1475600"/>
            </a:xfrm>
            <a:prstGeom prst="circularArrow">
              <a:avLst>
                <a:gd name="adj1" fmla="val 4687"/>
                <a:gd name="adj2" fmla="val 299029"/>
                <a:gd name="adj3" fmla="val 2523572"/>
                <a:gd name="adj4" fmla="val 15845412"/>
                <a:gd name="adj5" fmla="val 5469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849" name="TextBox 19"/>
            <p:cNvSpPr txBox="1">
              <a:spLocks noChangeArrowheads="1"/>
            </p:cNvSpPr>
            <p:nvPr/>
          </p:nvSpPr>
          <p:spPr bwMode="auto">
            <a:xfrm>
              <a:off x="7563436" y="1279415"/>
              <a:ext cx="778180" cy="5846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900" b="1">
                  <a:solidFill>
                    <a:schemeClr val="bg1"/>
                  </a:solidFill>
                </a:rPr>
                <a:t>High SES background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900" b="1" dirty="0">
                  <a:solidFill>
                    <a:schemeClr val="bg1"/>
                  </a:solidFill>
                </a:rPr>
                <a:t>+</a:t>
              </a:r>
              <a:r>
                <a:rPr lang="en-ZA" altLang="x-none" sz="1400" b="1" dirty="0">
                  <a:solidFill>
                    <a:schemeClr val="bg1"/>
                  </a:solidFill>
                </a:rPr>
                <a:t>ECD</a:t>
              </a:r>
              <a:endParaRPr lang="en-ZA" altLang="x-none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118"/>
          <p:cNvGrpSpPr>
            <a:grpSpLocks/>
          </p:cNvGrpSpPr>
          <p:nvPr/>
        </p:nvGrpSpPr>
        <p:grpSpPr bwMode="auto">
          <a:xfrm>
            <a:off x="6819441" y="1595454"/>
            <a:ext cx="909805" cy="940932"/>
            <a:chOff x="6531207" y="1507437"/>
            <a:chExt cx="1072116" cy="1017150"/>
          </a:xfrm>
          <a:solidFill>
            <a:srgbClr val="92D050"/>
          </a:solidFill>
        </p:grpSpPr>
        <p:sp>
          <p:nvSpPr>
            <p:cNvPr id="14" name="Freeform 13"/>
            <p:cNvSpPr/>
            <p:nvPr/>
          </p:nvSpPr>
          <p:spPr>
            <a:xfrm rot="18252152">
              <a:off x="6743797" y="1611000"/>
              <a:ext cx="794648" cy="838633"/>
            </a:xfrm>
            <a:custGeom>
              <a:avLst/>
              <a:gdLst>
                <a:gd name="connsiteX0" fmla="*/ 1354615 w 1810385"/>
                <a:gd name="connsiteY0" fmla="*/ 458525 h 1810385"/>
                <a:gd name="connsiteX1" fmla="*/ 1621708 w 1810385"/>
                <a:gd name="connsiteY1" fmla="*/ 378028 h 1810385"/>
                <a:gd name="connsiteX2" fmla="*/ 1719988 w 1810385"/>
                <a:gd name="connsiteY2" fmla="*/ 548254 h 1810385"/>
                <a:gd name="connsiteX3" fmla="*/ 1516730 w 1810385"/>
                <a:gd name="connsiteY3" fmla="*/ 739315 h 1810385"/>
                <a:gd name="connsiteX4" fmla="*/ 1516730 w 1810385"/>
                <a:gd name="connsiteY4" fmla="*/ 1071070 h 1810385"/>
                <a:gd name="connsiteX5" fmla="*/ 1719988 w 1810385"/>
                <a:gd name="connsiteY5" fmla="*/ 1262131 h 1810385"/>
                <a:gd name="connsiteX6" fmla="*/ 1621708 w 1810385"/>
                <a:gd name="connsiteY6" fmla="*/ 1432357 h 1810385"/>
                <a:gd name="connsiteX7" fmla="*/ 1354615 w 1810385"/>
                <a:gd name="connsiteY7" fmla="*/ 1351860 h 1810385"/>
                <a:gd name="connsiteX8" fmla="*/ 1067307 w 1810385"/>
                <a:gd name="connsiteY8" fmla="*/ 1517738 h 1810385"/>
                <a:gd name="connsiteX9" fmla="*/ 1003473 w 1810385"/>
                <a:gd name="connsiteY9" fmla="*/ 1789296 h 1810385"/>
                <a:gd name="connsiteX10" fmla="*/ 806912 w 1810385"/>
                <a:gd name="connsiteY10" fmla="*/ 1789296 h 1810385"/>
                <a:gd name="connsiteX11" fmla="*/ 743078 w 1810385"/>
                <a:gd name="connsiteY11" fmla="*/ 1517738 h 1810385"/>
                <a:gd name="connsiteX12" fmla="*/ 455770 w 1810385"/>
                <a:gd name="connsiteY12" fmla="*/ 1351860 h 1810385"/>
                <a:gd name="connsiteX13" fmla="*/ 188677 w 1810385"/>
                <a:gd name="connsiteY13" fmla="*/ 1432357 h 1810385"/>
                <a:gd name="connsiteX14" fmla="*/ 90397 w 1810385"/>
                <a:gd name="connsiteY14" fmla="*/ 1262131 h 1810385"/>
                <a:gd name="connsiteX15" fmla="*/ 293655 w 1810385"/>
                <a:gd name="connsiteY15" fmla="*/ 1071070 h 1810385"/>
                <a:gd name="connsiteX16" fmla="*/ 293655 w 1810385"/>
                <a:gd name="connsiteY16" fmla="*/ 739315 h 1810385"/>
                <a:gd name="connsiteX17" fmla="*/ 90397 w 1810385"/>
                <a:gd name="connsiteY17" fmla="*/ 548254 h 1810385"/>
                <a:gd name="connsiteX18" fmla="*/ 188677 w 1810385"/>
                <a:gd name="connsiteY18" fmla="*/ 378028 h 1810385"/>
                <a:gd name="connsiteX19" fmla="*/ 455770 w 1810385"/>
                <a:gd name="connsiteY19" fmla="*/ 458525 h 1810385"/>
                <a:gd name="connsiteX20" fmla="*/ 743078 w 1810385"/>
                <a:gd name="connsiteY20" fmla="*/ 292647 h 1810385"/>
                <a:gd name="connsiteX21" fmla="*/ 806912 w 1810385"/>
                <a:gd name="connsiteY21" fmla="*/ 21089 h 1810385"/>
                <a:gd name="connsiteX22" fmla="*/ 1003473 w 1810385"/>
                <a:gd name="connsiteY22" fmla="*/ 21089 h 1810385"/>
                <a:gd name="connsiteX23" fmla="*/ 1067307 w 1810385"/>
                <a:gd name="connsiteY23" fmla="*/ 292647 h 1810385"/>
                <a:gd name="connsiteX24" fmla="*/ 1354615 w 1810385"/>
                <a:gd name="connsiteY24" fmla="*/ 458525 h 181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10385" h="1810385">
                  <a:moveTo>
                    <a:pt x="1354615" y="458525"/>
                  </a:moveTo>
                  <a:lnTo>
                    <a:pt x="1621708" y="378028"/>
                  </a:lnTo>
                  <a:lnTo>
                    <a:pt x="1719988" y="548254"/>
                  </a:lnTo>
                  <a:lnTo>
                    <a:pt x="1516730" y="739315"/>
                  </a:lnTo>
                  <a:cubicBezTo>
                    <a:pt x="1546193" y="847937"/>
                    <a:pt x="1546193" y="962448"/>
                    <a:pt x="1516730" y="1071070"/>
                  </a:cubicBezTo>
                  <a:lnTo>
                    <a:pt x="1719988" y="1262131"/>
                  </a:lnTo>
                  <a:lnTo>
                    <a:pt x="1621708" y="1432357"/>
                  </a:lnTo>
                  <a:lnTo>
                    <a:pt x="1354615" y="1351860"/>
                  </a:lnTo>
                  <a:cubicBezTo>
                    <a:pt x="1275277" y="1431687"/>
                    <a:pt x="1176108" y="1488942"/>
                    <a:pt x="1067307" y="1517738"/>
                  </a:cubicBezTo>
                  <a:lnTo>
                    <a:pt x="1003473" y="1789296"/>
                  </a:lnTo>
                  <a:lnTo>
                    <a:pt x="806912" y="1789296"/>
                  </a:lnTo>
                  <a:lnTo>
                    <a:pt x="743078" y="1517738"/>
                  </a:lnTo>
                  <a:cubicBezTo>
                    <a:pt x="634276" y="1488943"/>
                    <a:pt x="535108" y="1431688"/>
                    <a:pt x="455770" y="1351860"/>
                  </a:cubicBezTo>
                  <a:lnTo>
                    <a:pt x="188677" y="1432357"/>
                  </a:lnTo>
                  <a:lnTo>
                    <a:pt x="90397" y="1262131"/>
                  </a:lnTo>
                  <a:lnTo>
                    <a:pt x="293655" y="1071070"/>
                  </a:lnTo>
                  <a:cubicBezTo>
                    <a:pt x="264192" y="962448"/>
                    <a:pt x="264192" y="847937"/>
                    <a:pt x="293655" y="739315"/>
                  </a:cubicBezTo>
                  <a:lnTo>
                    <a:pt x="90397" y="548254"/>
                  </a:lnTo>
                  <a:lnTo>
                    <a:pt x="188677" y="378028"/>
                  </a:lnTo>
                  <a:lnTo>
                    <a:pt x="455770" y="458525"/>
                  </a:lnTo>
                  <a:cubicBezTo>
                    <a:pt x="535108" y="378698"/>
                    <a:pt x="634277" y="321443"/>
                    <a:pt x="743078" y="292647"/>
                  </a:cubicBezTo>
                  <a:lnTo>
                    <a:pt x="806912" y="21089"/>
                  </a:lnTo>
                  <a:lnTo>
                    <a:pt x="1003473" y="21089"/>
                  </a:lnTo>
                  <a:lnTo>
                    <a:pt x="1067307" y="292647"/>
                  </a:lnTo>
                  <a:cubicBezTo>
                    <a:pt x="1176109" y="321442"/>
                    <a:pt x="1275277" y="378697"/>
                    <a:pt x="1354615" y="458525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91330" tIns="494085" rIns="491330" bIns="494085" spcCol="1270" anchor="ctr"/>
            <a:lstStyle/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800"/>
            </a:p>
          </p:txBody>
        </p:sp>
        <p:sp>
          <p:nvSpPr>
            <p:cNvPr id="17" name="Shape 16"/>
            <p:cNvSpPr/>
            <p:nvPr/>
          </p:nvSpPr>
          <p:spPr>
            <a:xfrm rot="18252152">
              <a:off x="6558691" y="1479953"/>
              <a:ext cx="1017150" cy="107211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846" name="TextBox 22"/>
            <p:cNvSpPr txBox="1">
              <a:spLocks noChangeArrowheads="1"/>
            </p:cNvSpPr>
            <p:nvPr/>
          </p:nvSpPr>
          <p:spPr bwMode="auto">
            <a:xfrm>
              <a:off x="6878805" y="1768548"/>
              <a:ext cx="562020" cy="52322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700" b="1">
                  <a:solidFill>
                    <a:schemeClr val="bg1"/>
                  </a:solidFill>
                </a:rPr>
                <a:t>High quality primary school</a:t>
              </a:r>
            </a:p>
          </p:txBody>
        </p:sp>
      </p:grpSp>
      <p:grpSp>
        <p:nvGrpSpPr>
          <p:cNvPr id="6" name="Group 119"/>
          <p:cNvGrpSpPr>
            <a:grpSpLocks/>
          </p:cNvGrpSpPr>
          <p:nvPr/>
        </p:nvGrpSpPr>
        <p:grpSpPr bwMode="auto">
          <a:xfrm>
            <a:off x="6677736" y="957307"/>
            <a:ext cx="981241" cy="1015914"/>
            <a:chOff x="6300826" y="800453"/>
            <a:chExt cx="1155957" cy="1096692"/>
          </a:xfrm>
          <a:solidFill>
            <a:srgbClr val="92D050"/>
          </a:solidFill>
        </p:grpSpPr>
        <p:sp>
          <p:nvSpPr>
            <p:cNvPr id="15" name="Freeform 14"/>
            <p:cNvSpPr/>
            <p:nvPr/>
          </p:nvSpPr>
          <p:spPr>
            <a:xfrm rot="18252152">
              <a:off x="6424109" y="835927"/>
              <a:ext cx="955439" cy="1005110"/>
            </a:xfrm>
            <a:custGeom>
              <a:avLst/>
              <a:gdLst>
                <a:gd name="connsiteX0" fmla="*/ 1327246 w 1773807"/>
                <a:gd name="connsiteY0" fmla="*/ 449260 h 1773807"/>
                <a:gd name="connsiteX1" fmla="*/ 1588942 w 1773807"/>
                <a:gd name="connsiteY1" fmla="*/ 370390 h 1773807"/>
                <a:gd name="connsiteX2" fmla="*/ 1685237 w 1773807"/>
                <a:gd name="connsiteY2" fmla="*/ 537177 h 1773807"/>
                <a:gd name="connsiteX3" fmla="*/ 1486085 w 1773807"/>
                <a:gd name="connsiteY3" fmla="*/ 724378 h 1773807"/>
                <a:gd name="connsiteX4" fmla="*/ 1486085 w 1773807"/>
                <a:gd name="connsiteY4" fmla="*/ 1049430 h 1773807"/>
                <a:gd name="connsiteX5" fmla="*/ 1685237 w 1773807"/>
                <a:gd name="connsiteY5" fmla="*/ 1236630 h 1773807"/>
                <a:gd name="connsiteX6" fmla="*/ 1588942 w 1773807"/>
                <a:gd name="connsiteY6" fmla="*/ 1403417 h 1773807"/>
                <a:gd name="connsiteX7" fmla="*/ 1327246 w 1773807"/>
                <a:gd name="connsiteY7" fmla="*/ 1324547 h 1773807"/>
                <a:gd name="connsiteX8" fmla="*/ 1045743 w 1773807"/>
                <a:gd name="connsiteY8" fmla="*/ 1487073 h 1773807"/>
                <a:gd name="connsiteX9" fmla="*/ 983198 w 1773807"/>
                <a:gd name="connsiteY9" fmla="*/ 1753144 h 1773807"/>
                <a:gd name="connsiteX10" fmla="*/ 790609 w 1773807"/>
                <a:gd name="connsiteY10" fmla="*/ 1753144 h 1773807"/>
                <a:gd name="connsiteX11" fmla="*/ 728064 w 1773807"/>
                <a:gd name="connsiteY11" fmla="*/ 1487073 h 1773807"/>
                <a:gd name="connsiteX12" fmla="*/ 446561 w 1773807"/>
                <a:gd name="connsiteY12" fmla="*/ 1324547 h 1773807"/>
                <a:gd name="connsiteX13" fmla="*/ 184865 w 1773807"/>
                <a:gd name="connsiteY13" fmla="*/ 1403417 h 1773807"/>
                <a:gd name="connsiteX14" fmla="*/ 88570 w 1773807"/>
                <a:gd name="connsiteY14" fmla="*/ 1236630 h 1773807"/>
                <a:gd name="connsiteX15" fmla="*/ 287722 w 1773807"/>
                <a:gd name="connsiteY15" fmla="*/ 1049429 h 1773807"/>
                <a:gd name="connsiteX16" fmla="*/ 287722 w 1773807"/>
                <a:gd name="connsiteY16" fmla="*/ 724377 h 1773807"/>
                <a:gd name="connsiteX17" fmla="*/ 88570 w 1773807"/>
                <a:gd name="connsiteY17" fmla="*/ 537177 h 1773807"/>
                <a:gd name="connsiteX18" fmla="*/ 184865 w 1773807"/>
                <a:gd name="connsiteY18" fmla="*/ 370390 h 1773807"/>
                <a:gd name="connsiteX19" fmla="*/ 446561 w 1773807"/>
                <a:gd name="connsiteY19" fmla="*/ 449260 h 1773807"/>
                <a:gd name="connsiteX20" fmla="*/ 728064 w 1773807"/>
                <a:gd name="connsiteY20" fmla="*/ 286734 h 1773807"/>
                <a:gd name="connsiteX21" fmla="*/ 790609 w 1773807"/>
                <a:gd name="connsiteY21" fmla="*/ 20663 h 1773807"/>
                <a:gd name="connsiteX22" fmla="*/ 983198 w 1773807"/>
                <a:gd name="connsiteY22" fmla="*/ 20663 h 1773807"/>
                <a:gd name="connsiteX23" fmla="*/ 1045743 w 1773807"/>
                <a:gd name="connsiteY23" fmla="*/ 286734 h 1773807"/>
                <a:gd name="connsiteX24" fmla="*/ 1327246 w 1773807"/>
                <a:gd name="connsiteY24" fmla="*/ 449260 h 177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73807" h="1773807">
                  <a:moveTo>
                    <a:pt x="1141705" y="448690"/>
                  </a:moveTo>
                  <a:lnTo>
                    <a:pt x="1331431" y="331184"/>
                  </a:lnTo>
                  <a:lnTo>
                    <a:pt x="1442623" y="442376"/>
                  </a:lnTo>
                  <a:lnTo>
                    <a:pt x="1325117" y="632102"/>
                  </a:lnTo>
                  <a:cubicBezTo>
                    <a:pt x="1370375" y="709938"/>
                    <a:pt x="1394085" y="798425"/>
                    <a:pt x="1393808" y="888462"/>
                  </a:cubicBezTo>
                  <a:lnTo>
                    <a:pt x="1590435" y="994016"/>
                  </a:lnTo>
                  <a:lnTo>
                    <a:pt x="1549735" y="1145906"/>
                  </a:lnTo>
                  <a:lnTo>
                    <a:pt x="1326675" y="1139006"/>
                  </a:lnTo>
                  <a:cubicBezTo>
                    <a:pt x="1281896" y="1217119"/>
                    <a:pt x="1217120" y="1281896"/>
                    <a:pt x="1139007" y="1326675"/>
                  </a:cubicBezTo>
                  <a:lnTo>
                    <a:pt x="1145906" y="1549736"/>
                  </a:lnTo>
                  <a:lnTo>
                    <a:pt x="994016" y="1590435"/>
                  </a:lnTo>
                  <a:lnTo>
                    <a:pt x="888461" y="1393809"/>
                  </a:lnTo>
                  <a:cubicBezTo>
                    <a:pt x="798424" y="1394086"/>
                    <a:pt x="709938" y="1370376"/>
                    <a:pt x="632102" y="1325117"/>
                  </a:cubicBezTo>
                  <a:lnTo>
                    <a:pt x="442376" y="1442623"/>
                  </a:lnTo>
                  <a:lnTo>
                    <a:pt x="331184" y="1331431"/>
                  </a:lnTo>
                  <a:lnTo>
                    <a:pt x="448690" y="1141705"/>
                  </a:lnTo>
                  <a:cubicBezTo>
                    <a:pt x="403432" y="1063869"/>
                    <a:pt x="379722" y="975382"/>
                    <a:pt x="379999" y="885345"/>
                  </a:cubicBezTo>
                  <a:lnTo>
                    <a:pt x="183372" y="779791"/>
                  </a:lnTo>
                  <a:lnTo>
                    <a:pt x="224072" y="627901"/>
                  </a:lnTo>
                  <a:lnTo>
                    <a:pt x="447132" y="634801"/>
                  </a:lnTo>
                  <a:cubicBezTo>
                    <a:pt x="491911" y="556688"/>
                    <a:pt x="556687" y="491911"/>
                    <a:pt x="634800" y="447132"/>
                  </a:cubicBezTo>
                  <a:lnTo>
                    <a:pt x="627901" y="224071"/>
                  </a:lnTo>
                  <a:lnTo>
                    <a:pt x="779791" y="183372"/>
                  </a:lnTo>
                  <a:lnTo>
                    <a:pt x="885346" y="379998"/>
                  </a:lnTo>
                  <a:cubicBezTo>
                    <a:pt x="975383" y="379721"/>
                    <a:pt x="1063869" y="403431"/>
                    <a:pt x="1141705" y="448690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27746" tIns="627746" rIns="627746" bIns="627746" spcCol="1270" anchor="ctr"/>
            <a:lstStyle/>
            <a:p>
              <a:pPr algn="ctr" defTabSz="13779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3100"/>
            </a:p>
          </p:txBody>
        </p:sp>
        <p:sp>
          <p:nvSpPr>
            <p:cNvPr id="18" name="Circular Arrow 17"/>
            <p:cNvSpPr/>
            <p:nvPr/>
          </p:nvSpPr>
          <p:spPr>
            <a:xfrm rot="18252152">
              <a:off x="6330458" y="770821"/>
              <a:ext cx="1096692" cy="1155957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843" name="TextBox 23"/>
            <p:cNvSpPr txBox="1">
              <a:spLocks noChangeArrowheads="1"/>
            </p:cNvSpPr>
            <p:nvPr/>
          </p:nvSpPr>
          <p:spPr bwMode="auto">
            <a:xfrm>
              <a:off x="6608729" y="1084597"/>
              <a:ext cx="562020" cy="52322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700" b="1" dirty="0">
                  <a:solidFill>
                    <a:schemeClr val="bg1"/>
                  </a:solidFill>
                </a:rPr>
                <a:t>High quality </a:t>
              </a:r>
              <a:r>
                <a:rPr lang="en-ZA" altLang="x-none" sz="700" b="1" dirty="0" err="1">
                  <a:solidFill>
                    <a:schemeClr val="bg1"/>
                  </a:solidFill>
                </a:rPr>
                <a:t>secondaryschool</a:t>
              </a:r>
              <a:endParaRPr lang="en-ZA" altLang="x-none" sz="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028444" y="2907240"/>
            <a:ext cx="3844094" cy="28918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/>
          </a:p>
        </p:txBody>
      </p:sp>
      <p:sp>
        <p:nvSpPr>
          <p:cNvPr id="45" name="Circular Arrow 44"/>
          <p:cNvSpPr/>
          <p:nvPr/>
        </p:nvSpPr>
        <p:spPr>
          <a:xfrm rot="18252152">
            <a:off x="6243638" y="3106917"/>
            <a:ext cx="2368503" cy="2206446"/>
          </a:xfrm>
          <a:prstGeom prst="circularArrow">
            <a:avLst>
              <a:gd name="adj1" fmla="val 4687"/>
              <a:gd name="adj2" fmla="val 299029"/>
              <a:gd name="adj3" fmla="val 2523572"/>
              <a:gd name="adj4" fmla="val 15845412"/>
              <a:gd name="adj5" fmla="val 5469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" name="Group 112"/>
          <p:cNvGrpSpPr>
            <a:grpSpLocks/>
          </p:cNvGrpSpPr>
          <p:nvPr/>
        </p:nvGrpSpPr>
        <p:grpSpPr bwMode="auto">
          <a:xfrm>
            <a:off x="6761276" y="3282867"/>
            <a:ext cx="1723912" cy="1849520"/>
            <a:chOff x="6454460" y="3135021"/>
            <a:chExt cx="2030682" cy="1997695"/>
          </a:xfrm>
        </p:grpSpPr>
        <p:sp>
          <p:nvSpPr>
            <p:cNvPr id="42" name="Freeform 41"/>
            <p:cNvSpPr/>
            <p:nvPr/>
          </p:nvSpPr>
          <p:spPr>
            <a:xfrm rot="18252152">
              <a:off x="6470953" y="3118528"/>
              <a:ext cx="1997695" cy="203068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60146" tIns="642792" rIns="560146" bIns="686326" spcCol="1270" anchor="ctr"/>
            <a:lstStyle/>
            <a:p>
              <a:pPr algn="ctr" defTabSz="20891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4700"/>
            </a:p>
          </p:txBody>
        </p:sp>
        <p:sp>
          <p:nvSpPr>
            <p:cNvPr id="33840" name="TextBox 38"/>
            <p:cNvSpPr txBox="1">
              <a:spLocks noChangeArrowheads="1"/>
            </p:cNvSpPr>
            <p:nvPr/>
          </p:nvSpPr>
          <p:spPr bwMode="auto">
            <a:xfrm>
              <a:off x="6802557" y="3808808"/>
              <a:ext cx="1429283" cy="631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1600" b="1">
                  <a:solidFill>
                    <a:schemeClr val="bg1"/>
                  </a:solidFill>
                </a:rPr>
                <a:t>Low SES background</a:t>
              </a:r>
            </a:p>
          </p:txBody>
        </p:sp>
      </p:grpSp>
      <p:grpSp>
        <p:nvGrpSpPr>
          <p:cNvPr id="8" name="Group 116"/>
          <p:cNvGrpSpPr>
            <a:grpSpLocks/>
          </p:cNvGrpSpPr>
          <p:nvPr/>
        </p:nvGrpSpPr>
        <p:grpSpPr bwMode="auto">
          <a:xfrm>
            <a:off x="5449906" y="4030314"/>
            <a:ext cx="1603952" cy="1720142"/>
            <a:chOff x="4961274" y="3942758"/>
            <a:chExt cx="1888536" cy="1857858"/>
          </a:xfrm>
        </p:grpSpPr>
        <p:sp>
          <p:nvSpPr>
            <p:cNvPr id="46" name="Shape 45"/>
            <p:cNvSpPr/>
            <p:nvPr/>
          </p:nvSpPr>
          <p:spPr>
            <a:xfrm rot="18252152">
              <a:off x="4976613" y="3927419"/>
              <a:ext cx="1857858" cy="188853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3836" name="Group 113"/>
            <p:cNvGrpSpPr>
              <a:grpSpLocks/>
            </p:cNvGrpSpPr>
            <p:nvPr/>
          </p:nvGrpSpPr>
          <p:grpSpPr bwMode="auto">
            <a:xfrm>
              <a:off x="5299307" y="4168241"/>
              <a:ext cx="1475914" cy="1452941"/>
              <a:chOff x="5299307" y="4168241"/>
              <a:chExt cx="1475914" cy="1452941"/>
            </a:xfrm>
          </p:grpSpPr>
          <p:sp>
            <p:nvSpPr>
              <p:cNvPr id="43" name="Freeform 42"/>
              <p:cNvSpPr/>
              <p:nvPr/>
            </p:nvSpPr>
            <p:spPr>
              <a:xfrm rot="18252152">
                <a:off x="5310793" y="4156755"/>
                <a:ext cx="1452941" cy="1475914"/>
              </a:xfrm>
              <a:custGeom>
                <a:avLst/>
                <a:gdLst>
                  <a:gd name="connsiteX0" fmla="*/ 1354615 w 1810385"/>
                  <a:gd name="connsiteY0" fmla="*/ 458525 h 1810385"/>
                  <a:gd name="connsiteX1" fmla="*/ 1621708 w 1810385"/>
                  <a:gd name="connsiteY1" fmla="*/ 378028 h 1810385"/>
                  <a:gd name="connsiteX2" fmla="*/ 1719988 w 1810385"/>
                  <a:gd name="connsiteY2" fmla="*/ 548254 h 1810385"/>
                  <a:gd name="connsiteX3" fmla="*/ 1516730 w 1810385"/>
                  <a:gd name="connsiteY3" fmla="*/ 739315 h 1810385"/>
                  <a:gd name="connsiteX4" fmla="*/ 1516730 w 1810385"/>
                  <a:gd name="connsiteY4" fmla="*/ 1071070 h 1810385"/>
                  <a:gd name="connsiteX5" fmla="*/ 1719988 w 1810385"/>
                  <a:gd name="connsiteY5" fmla="*/ 1262131 h 1810385"/>
                  <a:gd name="connsiteX6" fmla="*/ 1621708 w 1810385"/>
                  <a:gd name="connsiteY6" fmla="*/ 1432357 h 1810385"/>
                  <a:gd name="connsiteX7" fmla="*/ 1354615 w 1810385"/>
                  <a:gd name="connsiteY7" fmla="*/ 1351860 h 1810385"/>
                  <a:gd name="connsiteX8" fmla="*/ 1067307 w 1810385"/>
                  <a:gd name="connsiteY8" fmla="*/ 1517738 h 1810385"/>
                  <a:gd name="connsiteX9" fmla="*/ 1003473 w 1810385"/>
                  <a:gd name="connsiteY9" fmla="*/ 1789296 h 1810385"/>
                  <a:gd name="connsiteX10" fmla="*/ 806912 w 1810385"/>
                  <a:gd name="connsiteY10" fmla="*/ 1789296 h 1810385"/>
                  <a:gd name="connsiteX11" fmla="*/ 743078 w 1810385"/>
                  <a:gd name="connsiteY11" fmla="*/ 1517738 h 1810385"/>
                  <a:gd name="connsiteX12" fmla="*/ 455770 w 1810385"/>
                  <a:gd name="connsiteY12" fmla="*/ 1351860 h 1810385"/>
                  <a:gd name="connsiteX13" fmla="*/ 188677 w 1810385"/>
                  <a:gd name="connsiteY13" fmla="*/ 1432357 h 1810385"/>
                  <a:gd name="connsiteX14" fmla="*/ 90397 w 1810385"/>
                  <a:gd name="connsiteY14" fmla="*/ 1262131 h 1810385"/>
                  <a:gd name="connsiteX15" fmla="*/ 293655 w 1810385"/>
                  <a:gd name="connsiteY15" fmla="*/ 1071070 h 1810385"/>
                  <a:gd name="connsiteX16" fmla="*/ 293655 w 1810385"/>
                  <a:gd name="connsiteY16" fmla="*/ 739315 h 1810385"/>
                  <a:gd name="connsiteX17" fmla="*/ 90397 w 1810385"/>
                  <a:gd name="connsiteY17" fmla="*/ 548254 h 1810385"/>
                  <a:gd name="connsiteX18" fmla="*/ 188677 w 1810385"/>
                  <a:gd name="connsiteY18" fmla="*/ 378028 h 1810385"/>
                  <a:gd name="connsiteX19" fmla="*/ 455770 w 1810385"/>
                  <a:gd name="connsiteY19" fmla="*/ 458525 h 1810385"/>
                  <a:gd name="connsiteX20" fmla="*/ 743078 w 1810385"/>
                  <a:gd name="connsiteY20" fmla="*/ 292647 h 1810385"/>
                  <a:gd name="connsiteX21" fmla="*/ 806912 w 1810385"/>
                  <a:gd name="connsiteY21" fmla="*/ 21089 h 1810385"/>
                  <a:gd name="connsiteX22" fmla="*/ 1003473 w 1810385"/>
                  <a:gd name="connsiteY22" fmla="*/ 21089 h 1810385"/>
                  <a:gd name="connsiteX23" fmla="*/ 1067307 w 1810385"/>
                  <a:gd name="connsiteY23" fmla="*/ 292647 h 1810385"/>
                  <a:gd name="connsiteX24" fmla="*/ 1354615 w 1810385"/>
                  <a:gd name="connsiteY24" fmla="*/ 458525 h 181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10385" h="1810385">
                    <a:moveTo>
                      <a:pt x="1354615" y="458525"/>
                    </a:moveTo>
                    <a:lnTo>
                      <a:pt x="1621708" y="378028"/>
                    </a:lnTo>
                    <a:lnTo>
                      <a:pt x="1719988" y="548254"/>
                    </a:lnTo>
                    <a:lnTo>
                      <a:pt x="1516730" y="739315"/>
                    </a:lnTo>
                    <a:cubicBezTo>
                      <a:pt x="1546193" y="847937"/>
                      <a:pt x="1546193" y="962448"/>
                      <a:pt x="1516730" y="1071070"/>
                    </a:cubicBezTo>
                    <a:lnTo>
                      <a:pt x="1719988" y="1262131"/>
                    </a:lnTo>
                    <a:lnTo>
                      <a:pt x="1621708" y="1432357"/>
                    </a:lnTo>
                    <a:lnTo>
                      <a:pt x="1354615" y="1351860"/>
                    </a:lnTo>
                    <a:cubicBezTo>
                      <a:pt x="1275277" y="1431687"/>
                      <a:pt x="1176108" y="1488942"/>
                      <a:pt x="1067307" y="1517738"/>
                    </a:cubicBezTo>
                    <a:lnTo>
                      <a:pt x="1003473" y="1789296"/>
                    </a:lnTo>
                    <a:lnTo>
                      <a:pt x="806912" y="1789296"/>
                    </a:lnTo>
                    <a:lnTo>
                      <a:pt x="743078" y="1517738"/>
                    </a:lnTo>
                    <a:cubicBezTo>
                      <a:pt x="634276" y="1488943"/>
                      <a:pt x="535108" y="1431688"/>
                      <a:pt x="455770" y="1351860"/>
                    </a:cubicBezTo>
                    <a:lnTo>
                      <a:pt x="188677" y="1432357"/>
                    </a:lnTo>
                    <a:lnTo>
                      <a:pt x="90397" y="1262131"/>
                    </a:lnTo>
                    <a:lnTo>
                      <a:pt x="293655" y="1071070"/>
                    </a:lnTo>
                    <a:cubicBezTo>
                      <a:pt x="264192" y="962448"/>
                      <a:pt x="264192" y="847937"/>
                      <a:pt x="293655" y="739315"/>
                    </a:cubicBezTo>
                    <a:lnTo>
                      <a:pt x="90397" y="548254"/>
                    </a:lnTo>
                    <a:lnTo>
                      <a:pt x="188677" y="378028"/>
                    </a:lnTo>
                    <a:lnTo>
                      <a:pt x="455770" y="458525"/>
                    </a:lnTo>
                    <a:cubicBezTo>
                      <a:pt x="535108" y="378698"/>
                      <a:pt x="634277" y="321443"/>
                      <a:pt x="743078" y="292647"/>
                    </a:cubicBezTo>
                    <a:lnTo>
                      <a:pt x="806912" y="21089"/>
                    </a:lnTo>
                    <a:lnTo>
                      <a:pt x="1003473" y="21089"/>
                    </a:lnTo>
                    <a:lnTo>
                      <a:pt x="1067307" y="292647"/>
                    </a:lnTo>
                    <a:cubicBezTo>
                      <a:pt x="1176109" y="321442"/>
                      <a:pt x="1275277" y="378697"/>
                      <a:pt x="1354615" y="45852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91330" tIns="494085" rIns="491330" bIns="494085" spcCol="1270" anchor="ctr"/>
              <a:lstStyle/>
              <a:p>
                <a:pPr algn="ctr" defTabSz="124460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800"/>
              </a:p>
            </p:txBody>
          </p:sp>
          <p:sp>
            <p:nvSpPr>
              <p:cNvPr id="33838" name="TextBox 39"/>
              <p:cNvSpPr txBox="1">
                <a:spLocks noChangeArrowheads="1"/>
              </p:cNvSpPr>
              <p:nvPr/>
            </p:nvSpPr>
            <p:spPr bwMode="auto">
              <a:xfrm>
                <a:off x="5547632" y="4534854"/>
                <a:ext cx="990001" cy="831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ZA" altLang="x-none" sz="1100" b="1" dirty="0">
                    <a:solidFill>
                      <a:schemeClr val="bg1"/>
                    </a:solidFill>
                  </a:rPr>
                  <a:t>Low quality primary school</a:t>
                </a:r>
              </a:p>
            </p:txBody>
          </p:sp>
        </p:grpSp>
      </p:grpSp>
      <p:grpSp>
        <p:nvGrpSpPr>
          <p:cNvPr id="10" name="Group 115"/>
          <p:cNvGrpSpPr>
            <a:grpSpLocks/>
          </p:cNvGrpSpPr>
          <p:nvPr/>
        </p:nvGrpSpPr>
        <p:grpSpPr bwMode="auto">
          <a:xfrm>
            <a:off x="5131694" y="2945120"/>
            <a:ext cx="1729304" cy="1855401"/>
            <a:chOff x="4571758" y="2670835"/>
            <a:chExt cx="2036221" cy="2003144"/>
          </a:xfrm>
        </p:grpSpPr>
        <p:sp>
          <p:nvSpPr>
            <p:cNvPr id="47" name="Circular Arrow 46"/>
            <p:cNvSpPr/>
            <p:nvPr/>
          </p:nvSpPr>
          <p:spPr>
            <a:xfrm rot="18252152">
              <a:off x="4588297" y="2654296"/>
              <a:ext cx="2003144" cy="2036221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3832" name="Group 114"/>
            <p:cNvGrpSpPr>
              <a:grpSpLocks/>
            </p:cNvGrpSpPr>
            <p:nvPr/>
          </p:nvGrpSpPr>
          <p:grpSpPr bwMode="auto">
            <a:xfrm>
              <a:off x="4744750" y="2781945"/>
              <a:ext cx="1772765" cy="1742830"/>
              <a:chOff x="4744750" y="2781945"/>
              <a:chExt cx="1772765" cy="1742830"/>
            </a:xfrm>
          </p:grpSpPr>
          <p:sp>
            <p:nvSpPr>
              <p:cNvPr id="44" name="Freeform 43"/>
              <p:cNvSpPr/>
              <p:nvPr/>
            </p:nvSpPr>
            <p:spPr>
              <a:xfrm rot="18252152">
                <a:off x="4759718" y="2766977"/>
                <a:ext cx="1742830" cy="1772765"/>
              </a:xfrm>
              <a:custGeom>
                <a:avLst/>
                <a:gdLst>
                  <a:gd name="connsiteX0" fmla="*/ 1327246 w 1773807"/>
                  <a:gd name="connsiteY0" fmla="*/ 449260 h 1773807"/>
                  <a:gd name="connsiteX1" fmla="*/ 1588942 w 1773807"/>
                  <a:gd name="connsiteY1" fmla="*/ 370390 h 1773807"/>
                  <a:gd name="connsiteX2" fmla="*/ 1685237 w 1773807"/>
                  <a:gd name="connsiteY2" fmla="*/ 537177 h 1773807"/>
                  <a:gd name="connsiteX3" fmla="*/ 1486085 w 1773807"/>
                  <a:gd name="connsiteY3" fmla="*/ 724378 h 1773807"/>
                  <a:gd name="connsiteX4" fmla="*/ 1486085 w 1773807"/>
                  <a:gd name="connsiteY4" fmla="*/ 1049430 h 1773807"/>
                  <a:gd name="connsiteX5" fmla="*/ 1685237 w 1773807"/>
                  <a:gd name="connsiteY5" fmla="*/ 1236630 h 1773807"/>
                  <a:gd name="connsiteX6" fmla="*/ 1588942 w 1773807"/>
                  <a:gd name="connsiteY6" fmla="*/ 1403417 h 1773807"/>
                  <a:gd name="connsiteX7" fmla="*/ 1327246 w 1773807"/>
                  <a:gd name="connsiteY7" fmla="*/ 1324547 h 1773807"/>
                  <a:gd name="connsiteX8" fmla="*/ 1045743 w 1773807"/>
                  <a:gd name="connsiteY8" fmla="*/ 1487073 h 1773807"/>
                  <a:gd name="connsiteX9" fmla="*/ 983198 w 1773807"/>
                  <a:gd name="connsiteY9" fmla="*/ 1753144 h 1773807"/>
                  <a:gd name="connsiteX10" fmla="*/ 790609 w 1773807"/>
                  <a:gd name="connsiteY10" fmla="*/ 1753144 h 1773807"/>
                  <a:gd name="connsiteX11" fmla="*/ 728064 w 1773807"/>
                  <a:gd name="connsiteY11" fmla="*/ 1487073 h 1773807"/>
                  <a:gd name="connsiteX12" fmla="*/ 446561 w 1773807"/>
                  <a:gd name="connsiteY12" fmla="*/ 1324547 h 1773807"/>
                  <a:gd name="connsiteX13" fmla="*/ 184865 w 1773807"/>
                  <a:gd name="connsiteY13" fmla="*/ 1403417 h 1773807"/>
                  <a:gd name="connsiteX14" fmla="*/ 88570 w 1773807"/>
                  <a:gd name="connsiteY14" fmla="*/ 1236630 h 1773807"/>
                  <a:gd name="connsiteX15" fmla="*/ 287722 w 1773807"/>
                  <a:gd name="connsiteY15" fmla="*/ 1049429 h 1773807"/>
                  <a:gd name="connsiteX16" fmla="*/ 287722 w 1773807"/>
                  <a:gd name="connsiteY16" fmla="*/ 724377 h 1773807"/>
                  <a:gd name="connsiteX17" fmla="*/ 88570 w 1773807"/>
                  <a:gd name="connsiteY17" fmla="*/ 537177 h 1773807"/>
                  <a:gd name="connsiteX18" fmla="*/ 184865 w 1773807"/>
                  <a:gd name="connsiteY18" fmla="*/ 370390 h 1773807"/>
                  <a:gd name="connsiteX19" fmla="*/ 446561 w 1773807"/>
                  <a:gd name="connsiteY19" fmla="*/ 449260 h 1773807"/>
                  <a:gd name="connsiteX20" fmla="*/ 728064 w 1773807"/>
                  <a:gd name="connsiteY20" fmla="*/ 286734 h 1773807"/>
                  <a:gd name="connsiteX21" fmla="*/ 790609 w 1773807"/>
                  <a:gd name="connsiteY21" fmla="*/ 20663 h 1773807"/>
                  <a:gd name="connsiteX22" fmla="*/ 983198 w 1773807"/>
                  <a:gd name="connsiteY22" fmla="*/ 20663 h 1773807"/>
                  <a:gd name="connsiteX23" fmla="*/ 1045743 w 1773807"/>
                  <a:gd name="connsiteY23" fmla="*/ 286734 h 1773807"/>
                  <a:gd name="connsiteX24" fmla="*/ 1327246 w 1773807"/>
                  <a:gd name="connsiteY24" fmla="*/ 449260 h 177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773807" h="1773807">
                    <a:moveTo>
                      <a:pt x="1141705" y="448690"/>
                    </a:moveTo>
                    <a:lnTo>
                      <a:pt x="1331431" y="331184"/>
                    </a:lnTo>
                    <a:lnTo>
                      <a:pt x="1442623" y="442376"/>
                    </a:lnTo>
                    <a:lnTo>
                      <a:pt x="1325117" y="632102"/>
                    </a:lnTo>
                    <a:cubicBezTo>
                      <a:pt x="1370375" y="709938"/>
                      <a:pt x="1394085" y="798425"/>
                      <a:pt x="1393808" y="888462"/>
                    </a:cubicBezTo>
                    <a:lnTo>
                      <a:pt x="1590435" y="994016"/>
                    </a:lnTo>
                    <a:lnTo>
                      <a:pt x="1549735" y="1145906"/>
                    </a:lnTo>
                    <a:lnTo>
                      <a:pt x="1326675" y="1139006"/>
                    </a:lnTo>
                    <a:cubicBezTo>
                      <a:pt x="1281896" y="1217119"/>
                      <a:pt x="1217120" y="1281896"/>
                      <a:pt x="1139007" y="1326675"/>
                    </a:cubicBezTo>
                    <a:lnTo>
                      <a:pt x="1145906" y="1549736"/>
                    </a:lnTo>
                    <a:lnTo>
                      <a:pt x="994016" y="1590435"/>
                    </a:lnTo>
                    <a:lnTo>
                      <a:pt x="888461" y="1393809"/>
                    </a:lnTo>
                    <a:cubicBezTo>
                      <a:pt x="798424" y="1394086"/>
                      <a:pt x="709938" y="1370376"/>
                      <a:pt x="632102" y="1325117"/>
                    </a:cubicBezTo>
                    <a:lnTo>
                      <a:pt x="442376" y="1442623"/>
                    </a:lnTo>
                    <a:lnTo>
                      <a:pt x="331184" y="1331431"/>
                    </a:lnTo>
                    <a:lnTo>
                      <a:pt x="448690" y="1141705"/>
                    </a:lnTo>
                    <a:cubicBezTo>
                      <a:pt x="403432" y="1063869"/>
                      <a:pt x="379722" y="975382"/>
                      <a:pt x="379999" y="885345"/>
                    </a:cubicBezTo>
                    <a:lnTo>
                      <a:pt x="183372" y="779791"/>
                    </a:lnTo>
                    <a:lnTo>
                      <a:pt x="224072" y="627901"/>
                    </a:lnTo>
                    <a:lnTo>
                      <a:pt x="447132" y="634801"/>
                    </a:lnTo>
                    <a:cubicBezTo>
                      <a:pt x="491911" y="556688"/>
                      <a:pt x="556687" y="491911"/>
                      <a:pt x="634800" y="447132"/>
                    </a:cubicBezTo>
                    <a:lnTo>
                      <a:pt x="627901" y="224071"/>
                    </a:lnTo>
                    <a:lnTo>
                      <a:pt x="779791" y="183372"/>
                    </a:lnTo>
                    <a:lnTo>
                      <a:pt x="885346" y="379998"/>
                    </a:lnTo>
                    <a:cubicBezTo>
                      <a:pt x="975383" y="379721"/>
                      <a:pt x="1063869" y="403431"/>
                      <a:pt x="1141705" y="44869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627746" tIns="627746" rIns="627746" bIns="627746" spcCol="1270" anchor="ctr"/>
              <a:lstStyle/>
              <a:p>
                <a:pPr algn="ctr" defTabSz="137795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3100"/>
              </a:p>
            </p:txBody>
          </p:sp>
          <p:sp>
            <p:nvSpPr>
              <p:cNvPr id="33834" name="TextBox 40"/>
              <p:cNvSpPr txBox="1">
                <a:spLocks noChangeArrowheads="1"/>
              </p:cNvSpPr>
              <p:nvPr/>
            </p:nvSpPr>
            <p:spPr bwMode="auto">
              <a:xfrm>
                <a:off x="5157569" y="3213756"/>
                <a:ext cx="990000" cy="677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ZA" altLang="x-none" sz="1200" b="1">
                    <a:solidFill>
                      <a:schemeClr val="bg1"/>
                    </a:solidFill>
                  </a:rPr>
                  <a:t>Low quality secondary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ZA" altLang="x-none" sz="1200" b="1" dirty="0">
                    <a:solidFill>
                      <a:schemeClr val="bg1"/>
                    </a:solidFill>
                  </a:rPr>
                  <a:t>schoo</a:t>
                </a:r>
                <a:r>
                  <a:rPr lang="en-ZA" altLang="x-none" sz="1400" b="1" dirty="0">
                    <a:solidFill>
                      <a:schemeClr val="bg1"/>
                    </a:solidFill>
                  </a:rPr>
                  <a:t>l</a:t>
                </a:r>
              </a:p>
            </p:txBody>
          </p:sp>
        </p:grpSp>
      </p:grp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8156258" y="2314040"/>
            <a:ext cx="917892" cy="610135"/>
            <a:chOff x="1445059" y="821184"/>
            <a:chExt cx="2985757" cy="2005038"/>
          </a:xfrm>
        </p:grpSpPr>
        <p:grpSp>
          <p:nvGrpSpPr>
            <p:cNvPr id="33827" name="Group 48"/>
            <p:cNvGrpSpPr>
              <a:grpSpLocks/>
            </p:cNvGrpSpPr>
            <p:nvPr/>
          </p:nvGrpSpPr>
          <p:grpSpPr bwMode="auto">
            <a:xfrm rot="5400000">
              <a:off x="852439" y="1413804"/>
              <a:ext cx="2005038" cy="819798"/>
              <a:chOff x="1298524" y="3051580"/>
              <a:chExt cx="3270558" cy="1700571"/>
            </a:xfrm>
          </p:grpSpPr>
          <p:sp>
            <p:nvSpPr>
              <p:cNvPr id="50" name="Freeform 49"/>
              <p:cNvSpPr/>
              <p:nvPr/>
            </p:nvSpPr>
            <p:spPr>
              <a:xfrm>
                <a:off x="1227591" y="3133267"/>
                <a:ext cx="1710151" cy="1700737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471881" y="1348230"/>
                    </a:moveTo>
                    <a:lnTo>
                      <a:pt x="0" y="674115"/>
                    </a:lnTo>
                    <a:lnTo>
                      <a:pt x="471881" y="0"/>
                    </a:lnTo>
                    <a:lnTo>
                      <a:pt x="471881" y="337057"/>
                    </a:lnTo>
                    <a:lnTo>
                      <a:pt x="1348230" y="337057"/>
                    </a:lnTo>
                    <a:lnTo>
                      <a:pt x="1348230" y="1011172"/>
                    </a:lnTo>
                    <a:lnTo>
                      <a:pt x="471881" y="1011172"/>
                    </a:lnTo>
                    <a:lnTo>
                      <a:pt x="471881" y="134823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99517" tIns="500632" rIns="163575" bIns="500634" spcCol="1270" anchor="ctr"/>
              <a:lstStyle/>
              <a:p>
                <a:pPr algn="ctr" defTabSz="102235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00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3016551" y="3133267"/>
                <a:ext cx="1481603" cy="1700737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876349" y="0"/>
                    </a:moveTo>
                    <a:lnTo>
                      <a:pt x="1348230" y="674115"/>
                    </a:lnTo>
                    <a:lnTo>
                      <a:pt x="876349" y="1348230"/>
                    </a:lnTo>
                    <a:lnTo>
                      <a:pt x="876349" y="1011173"/>
                    </a:lnTo>
                    <a:lnTo>
                      <a:pt x="0" y="1011173"/>
                    </a:lnTo>
                    <a:lnTo>
                      <a:pt x="0" y="337058"/>
                    </a:lnTo>
                    <a:lnTo>
                      <a:pt x="876349" y="337058"/>
                    </a:lnTo>
                    <a:lnTo>
                      <a:pt x="87634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63577" tIns="500634" rIns="399515" bIns="500633" spcCol="1270" anchor="ctr"/>
              <a:lstStyle/>
              <a:p>
                <a:pPr algn="ctr" defTabSz="102235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0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2317548" y="1309156"/>
              <a:ext cx="2113268" cy="12658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ZA" sz="1050" b="1">
                  <a:solidFill>
                    <a:srgbClr val="C00000"/>
                  </a:solidFill>
                  <a:latin typeface="Calibri" panose="020F0502020204030204" pitchFamily="34" charset="0"/>
                  <a:ea typeface="+mn-ea"/>
                  <a:cs typeface="Arial" pitchFamily="34" charset="0"/>
                </a:rPr>
                <a:t>Unequal society</a:t>
              </a:r>
            </a:p>
          </p:txBody>
        </p:sp>
      </p:grpSp>
      <p:sp>
        <p:nvSpPr>
          <p:cNvPr id="58" name="Freeform 57"/>
          <p:cNvSpPr/>
          <p:nvPr/>
        </p:nvSpPr>
        <p:spPr>
          <a:xfrm>
            <a:off x="5805962" y="2003241"/>
            <a:ext cx="739987" cy="34787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en-ZA" sz="2300" dirty="0" smtClean="0"/>
              <a:t>?</a:t>
            </a:r>
            <a:endParaRPr lang="en-ZA" sz="2300" dirty="0"/>
          </a:p>
        </p:txBody>
      </p:sp>
      <p:sp>
        <p:nvSpPr>
          <p:cNvPr id="77" name="TextBox 76"/>
          <p:cNvSpPr txBox="1"/>
          <p:nvPr/>
        </p:nvSpPr>
        <p:spPr>
          <a:xfrm>
            <a:off x="330968" y="1102898"/>
            <a:ext cx="1388295" cy="17081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ZA" sz="1100" b="1" dirty="0">
                <a:latin typeface="Calibri" panose="020F0502020204030204" pitchFamily="34" charset="0"/>
                <a:ea typeface="+mn-ea"/>
                <a:cs typeface="Arial" pitchFamily="34" charset="0"/>
              </a:rPr>
              <a:t>High productivity jobs and incomes (17%)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Mainly professional, managerial &amp; skilled jobs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Requires graduates, good quality matric or good vocational skills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Historically mainly white</a:t>
            </a:r>
            <a:endParaRPr lang="en-ZA" sz="800" dirty="0">
              <a:latin typeface="Calibri" panose="020F0502020204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76753" y="3809469"/>
            <a:ext cx="1386947" cy="12618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ZA" sz="1100" b="1" dirty="0">
                <a:latin typeface="Calibri" panose="020F0502020204030204" pitchFamily="34" charset="0"/>
                <a:ea typeface="+mn-ea"/>
                <a:cs typeface="Arial" pitchFamily="34" charset="0"/>
              </a:rPr>
              <a:t>Low productivity jobs &amp; incomes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Often manual or low skill jobs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Limited or low quality education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Minimum wage can exceed productivity</a:t>
            </a:r>
            <a:endParaRPr lang="en-ZA" sz="800" dirty="0">
              <a:latin typeface="Calibri" panose="020F0502020204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74" name="Freeform 73"/>
          <p:cNvSpPr/>
          <p:nvPr/>
        </p:nvSpPr>
        <p:spPr>
          <a:xfrm>
            <a:off x="4212126" y="4979098"/>
            <a:ext cx="595754" cy="294041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94" name="Freeform 93"/>
          <p:cNvSpPr/>
          <p:nvPr/>
        </p:nvSpPr>
        <p:spPr>
          <a:xfrm>
            <a:off x="4212126" y="3511089"/>
            <a:ext cx="595754" cy="294041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95" name="Rectangle 94"/>
          <p:cNvSpPr/>
          <p:nvPr/>
        </p:nvSpPr>
        <p:spPr>
          <a:xfrm>
            <a:off x="4339812" y="981333"/>
            <a:ext cx="670840" cy="1672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sz="1600" b="1" dirty="0" err="1" smtClean="0">
                <a:solidFill>
                  <a:srgbClr val="FF0000"/>
                </a:solidFill>
              </a:rPr>
              <a:t>Uni</a:t>
            </a:r>
            <a:endParaRPr lang="en-ZA" sz="1600" b="1" dirty="0" smtClean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r>
              <a:rPr lang="en-ZA" sz="1600" b="1" dirty="0" smtClean="0">
                <a:solidFill>
                  <a:schemeClr val="tx1"/>
                </a:solidFill>
              </a:rPr>
              <a:t>&amp; </a:t>
            </a:r>
          </a:p>
          <a:p>
            <a:pPr algn="ctr" eaLnBrk="1" hangingPunct="1">
              <a:defRPr/>
            </a:pPr>
            <a:r>
              <a:rPr lang="en-ZA" sz="1600" b="1" dirty="0" smtClean="0">
                <a:solidFill>
                  <a:srgbClr val="7030A0"/>
                </a:solidFill>
              </a:rPr>
              <a:t>FET</a:t>
            </a:r>
            <a:endParaRPr lang="en-ZA" sz="1600" b="1" dirty="0">
              <a:solidFill>
                <a:srgbClr val="7030A0"/>
              </a:solidFill>
            </a:endParaRPr>
          </a:p>
          <a:p>
            <a:pPr algn="ctr" eaLnBrk="1" hangingPunct="1">
              <a:defRPr/>
            </a:pPr>
            <a:endParaRPr lang="en-ZA" sz="800" b="1" dirty="0">
              <a:solidFill>
                <a:schemeClr val="tx1"/>
              </a:solidFill>
            </a:endParaRPr>
          </a:p>
        </p:txBody>
      </p:sp>
      <p:grpSp>
        <p:nvGrpSpPr>
          <p:cNvPr id="22" name="Group 129"/>
          <p:cNvGrpSpPr>
            <a:grpSpLocks/>
          </p:cNvGrpSpPr>
          <p:nvPr/>
        </p:nvGrpSpPr>
        <p:grpSpPr bwMode="auto">
          <a:xfrm>
            <a:off x="204112" y="2728157"/>
            <a:ext cx="1467526" cy="1005031"/>
            <a:chOff x="-50414" y="2462489"/>
            <a:chExt cx="1728892" cy="1085031"/>
          </a:xfrm>
        </p:grpSpPr>
        <p:sp>
          <p:nvSpPr>
            <p:cNvPr id="96" name="TextBox 95"/>
            <p:cNvSpPr txBox="1"/>
            <p:nvPr/>
          </p:nvSpPr>
          <p:spPr>
            <a:xfrm>
              <a:off x="309697" y="2617150"/>
              <a:ext cx="1368781" cy="93037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marL="171450" indent="-171450" eaLnBrk="1" hangingPunct="1">
                <a:buFont typeface="Arial" pitchFamily="34" charset="0"/>
                <a:buChar char="•"/>
                <a:defRPr/>
              </a:pPr>
              <a:r>
                <a:rPr lang="en-ZA" sz="1000" dirty="0">
                  <a:latin typeface="Calibri" panose="020F0502020204030204" pitchFamily="34" charset="0"/>
                  <a:ea typeface="+mn-ea"/>
                  <a:cs typeface="Arial" pitchFamily="34" charset="0"/>
                </a:rPr>
                <a:t>Vocational </a:t>
              </a:r>
              <a:r>
                <a:rPr lang="en-ZA" sz="1000" dirty="0" smtClean="0">
                  <a:latin typeface="Calibri" panose="020F0502020204030204" pitchFamily="34" charset="0"/>
                  <a:ea typeface="+mn-ea"/>
                  <a:cs typeface="Arial" pitchFamily="34" charset="0"/>
                </a:rPr>
                <a:t>training</a:t>
              </a:r>
            </a:p>
            <a:p>
              <a:pPr marL="171450" indent="-171450" eaLnBrk="1" hangingPunct="1">
                <a:buFont typeface="Arial" pitchFamily="34" charset="0"/>
                <a:buChar char="•"/>
                <a:defRPr/>
              </a:pPr>
              <a:endParaRPr lang="en-ZA" sz="1000" dirty="0">
                <a:latin typeface="Calibri" panose="020F0502020204030204" pitchFamily="34" charset="0"/>
                <a:ea typeface="+mn-ea"/>
                <a:cs typeface="Arial" pitchFamily="34" charset="0"/>
              </a:endParaRPr>
            </a:p>
            <a:p>
              <a:pPr marL="171450" indent="-171450" eaLnBrk="1" hangingPunct="1">
                <a:buFont typeface="Arial" pitchFamily="34" charset="0"/>
                <a:buChar char="•"/>
                <a:defRPr/>
              </a:pPr>
              <a:r>
                <a:rPr lang="en-ZA" sz="1000" dirty="0">
                  <a:latin typeface="Calibri" panose="020F0502020204030204" pitchFamily="34" charset="0"/>
                  <a:ea typeface="+mn-ea"/>
                  <a:cs typeface="Arial" pitchFamily="34" charset="0"/>
                </a:rPr>
                <a:t>Affirmative action</a:t>
              </a:r>
            </a:p>
          </p:txBody>
        </p:sp>
        <p:sp>
          <p:nvSpPr>
            <p:cNvPr id="97" name="Freeform 96"/>
            <p:cNvSpPr/>
            <p:nvPr/>
          </p:nvSpPr>
          <p:spPr>
            <a:xfrm rot="5400000">
              <a:off x="-416997" y="2829072"/>
              <a:ext cx="1050749" cy="317583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/>
            </a:p>
          </p:txBody>
        </p:sp>
      </p:grpSp>
      <p:sp>
        <p:nvSpPr>
          <p:cNvPr id="129" name="Rounded Rectangle 128"/>
          <p:cNvSpPr/>
          <p:nvPr/>
        </p:nvSpPr>
        <p:spPr>
          <a:xfrm>
            <a:off x="8422956" y="2840262"/>
            <a:ext cx="703582" cy="34108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sz="1000" b="1" dirty="0">
                <a:solidFill>
                  <a:schemeClr val="tx1"/>
                </a:solidFill>
              </a:rPr>
              <a:t>Majority </a:t>
            </a:r>
            <a:r>
              <a:rPr lang="en-ZA" sz="1000" b="1" dirty="0" smtClean="0">
                <a:solidFill>
                  <a:schemeClr val="tx1"/>
                </a:solidFill>
              </a:rPr>
              <a:t>(75%)</a:t>
            </a:r>
            <a:endParaRPr lang="en-ZA" sz="1000" b="1" dirty="0">
              <a:solidFill>
                <a:schemeClr val="tx1"/>
              </a:solidFill>
            </a:endParaRPr>
          </a:p>
        </p:txBody>
      </p:sp>
      <p:sp>
        <p:nvSpPr>
          <p:cNvPr id="128" name="Rounded Rectangle 127"/>
          <p:cNvSpPr/>
          <p:nvPr/>
        </p:nvSpPr>
        <p:spPr>
          <a:xfrm>
            <a:off x="8388031" y="2097312"/>
            <a:ext cx="703582" cy="34108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sz="1000" b="1" dirty="0">
                <a:solidFill>
                  <a:schemeClr val="tx1"/>
                </a:solidFill>
              </a:rPr>
              <a:t>Minority (</a:t>
            </a:r>
            <a:r>
              <a:rPr lang="en-ZA" sz="1000" b="1" dirty="0" smtClean="0">
                <a:solidFill>
                  <a:schemeClr val="tx1"/>
                </a:solidFill>
              </a:rPr>
              <a:t>25%)</a:t>
            </a:r>
            <a:endParaRPr lang="en-ZA" sz="1000" b="1" dirty="0">
              <a:solidFill>
                <a:schemeClr val="tx1"/>
              </a:solidFill>
            </a:endParaRPr>
          </a:p>
        </p:txBody>
      </p:sp>
      <p:grpSp>
        <p:nvGrpSpPr>
          <p:cNvPr id="24" name="Group 124"/>
          <p:cNvGrpSpPr>
            <a:grpSpLocks/>
          </p:cNvGrpSpPr>
          <p:nvPr/>
        </p:nvGrpSpPr>
        <p:grpSpPr bwMode="auto">
          <a:xfrm>
            <a:off x="6768525" y="2480062"/>
            <a:ext cx="1656338" cy="701288"/>
            <a:chOff x="7008134" y="2423712"/>
            <a:chExt cx="1416719" cy="778151"/>
          </a:xfrm>
        </p:grpSpPr>
        <p:sp>
          <p:nvSpPr>
            <p:cNvPr id="122" name="TextBox 121"/>
            <p:cNvSpPr txBox="1"/>
            <p:nvPr/>
          </p:nvSpPr>
          <p:spPr>
            <a:xfrm>
              <a:off x="7208254" y="2678202"/>
              <a:ext cx="1216600" cy="52366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marL="171450" indent="-171450" eaLnBrk="1" hangingPunct="1">
                <a:buFontTx/>
                <a:buChar char="-"/>
                <a:defRPr/>
              </a:pPr>
              <a:r>
                <a:rPr lang="en-ZA" sz="700">
                  <a:latin typeface="Calibri" panose="020F0502020204030204" pitchFamily="34" charset="0"/>
                  <a:ea typeface="+mn-ea"/>
                  <a:cs typeface="Arial" pitchFamily="34" charset="0"/>
                </a:rPr>
                <a:t>Big demand for good schools despite fees</a:t>
              </a:r>
            </a:p>
            <a:p>
              <a:pPr marL="171450" indent="-171450" eaLnBrk="1" hangingPunct="1">
                <a:buFontTx/>
                <a:buChar char="-"/>
                <a:defRPr/>
              </a:pPr>
              <a:r>
                <a:rPr lang="en-ZA" sz="700" dirty="0">
                  <a:latin typeface="Calibri" panose="020F0502020204030204" pitchFamily="34" charset="0"/>
                  <a:ea typeface="+mn-ea"/>
                  <a:cs typeface="Arial" pitchFamily="34" charset="0"/>
                </a:rPr>
                <a:t>Some scholarships/bursaries </a:t>
              </a:r>
            </a:p>
          </p:txBody>
        </p:sp>
        <p:sp>
          <p:nvSpPr>
            <p:cNvPr id="121" name="Freeform 120"/>
            <p:cNvSpPr/>
            <p:nvPr/>
          </p:nvSpPr>
          <p:spPr>
            <a:xfrm rot="5400000">
              <a:off x="6770736" y="2661110"/>
              <a:ext cx="778151" cy="303355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/>
            </a:p>
          </p:txBody>
        </p:sp>
      </p:grpSp>
      <p:sp>
        <p:nvSpPr>
          <p:cNvPr id="33818" name="TextBox 1"/>
          <p:cNvSpPr txBox="1">
            <a:spLocks noChangeArrowheads="1"/>
          </p:cNvSpPr>
          <p:nvPr/>
        </p:nvSpPr>
        <p:spPr bwMode="auto">
          <a:xfrm>
            <a:off x="2365510" y="6620525"/>
            <a:ext cx="1526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ZA" altLang="x-none" sz="1400"/>
              <a:t> QLFS 2014</a:t>
            </a:r>
          </a:p>
        </p:txBody>
      </p:sp>
      <p:sp>
        <p:nvSpPr>
          <p:cNvPr id="131" name="Curved Up Arrow 130"/>
          <p:cNvSpPr/>
          <p:nvPr/>
        </p:nvSpPr>
        <p:spPr>
          <a:xfrm rot="10800000" flipH="1">
            <a:off x="3050507" y="87673"/>
            <a:ext cx="4459253" cy="1040480"/>
          </a:xfrm>
          <a:prstGeom prst="curvedUp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>
              <a:solidFill>
                <a:schemeClr val="tx1"/>
              </a:solidFill>
            </a:endParaRPr>
          </a:p>
        </p:txBody>
      </p:sp>
      <p:sp>
        <p:nvSpPr>
          <p:cNvPr id="132" name="Curved Up Arrow 131"/>
          <p:cNvSpPr/>
          <p:nvPr/>
        </p:nvSpPr>
        <p:spPr>
          <a:xfrm rot="20815970">
            <a:off x="3196564" y="5625731"/>
            <a:ext cx="5189543" cy="1192338"/>
          </a:xfrm>
          <a:prstGeom prst="curvedUp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>
              <a:solidFill>
                <a:schemeClr val="tx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048387" y="949820"/>
            <a:ext cx="733024" cy="825568"/>
            <a:chOff x="5048387" y="949820"/>
            <a:chExt cx="733024" cy="825568"/>
          </a:xfrm>
        </p:grpSpPr>
        <p:sp>
          <p:nvSpPr>
            <p:cNvPr id="9" name="Trapezoid 8"/>
            <p:cNvSpPr/>
            <p:nvPr/>
          </p:nvSpPr>
          <p:spPr>
            <a:xfrm rot="16200000">
              <a:off x="5002115" y="996092"/>
              <a:ext cx="825568" cy="733024"/>
            </a:xfrm>
            <a:prstGeom prst="trapezoi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60038" y="1173413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13%</a:t>
              </a:r>
              <a:endParaRPr lang="en-US" dirty="0"/>
            </a:p>
          </p:txBody>
        </p:sp>
      </p:grpSp>
      <p:sp>
        <p:nvSpPr>
          <p:cNvPr id="20" name="Left Arrow 19"/>
          <p:cNvSpPr/>
          <p:nvPr/>
        </p:nvSpPr>
        <p:spPr>
          <a:xfrm>
            <a:off x="5830989" y="1036061"/>
            <a:ext cx="690008" cy="374313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6%</a:t>
            </a:r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434521" y="2760167"/>
            <a:ext cx="404278" cy="784220"/>
            <a:chOff x="5434521" y="2760167"/>
            <a:chExt cx="404278" cy="784220"/>
          </a:xfrm>
        </p:grpSpPr>
        <p:sp>
          <p:nvSpPr>
            <p:cNvPr id="124" name="Freeform 123"/>
            <p:cNvSpPr/>
            <p:nvPr/>
          </p:nvSpPr>
          <p:spPr bwMode="auto">
            <a:xfrm rot="5004363">
              <a:off x="5244550" y="2973716"/>
              <a:ext cx="784220" cy="357122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434521" y="2835166"/>
              <a:ext cx="4042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7</a:t>
              </a:r>
              <a:r>
                <a:rPr lang="en-US" sz="1400" dirty="0" smtClean="0"/>
                <a:t>%</a:t>
              </a:r>
              <a:endParaRPr lang="en-US" sz="1400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048387" y="1799141"/>
            <a:ext cx="733024" cy="825568"/>
            <a:chOff x="5048387" y="949820"/>
            <a:chExt cx="733024" cy="825568"/>
          </a:xfrm>
        </p:grpSpPr>
        <p:sp>
          <p:nvSpPr>
            <p:cNvPr id="76" name="Trapezoid 75"/>
            <p:cNvSpPr/>
            <p:nvPr/>
          </p:nvSpPr>
          <p:spPr>
            <a:xfrm rot="16200000">
              <a:off x="5002115" y="996092"/>
              <a:ext cx="825568" cy="733024"/>
            </a:xfrm>
            <a:prstGeom prst="trapezoid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160038" y="1173413"/>
              <a:ext cx="510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? %</a:t>
              </a:r>
              <a:endParaRPr lang="en-US" dirty="0"/>
            </a:p>
          </p:txBody>
        </p:sp>
      </p:grpSp>
      <p:sp>
        <p:nvSpPr>
          <p:cNvPr id="79" name="Freeform 78"/>
          <p:cNvSpPr/>
          <p:nvPr/>
        </p:nvSpPr>
        <p:spPr>
          <a:xfrm rot="3296321">
            <a:off x="5742136" y="2787966"/>
            <a:ext cx="739987" cy="34787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 dirty="0"/>
          </a:p>
        </p:txBody>
      </p:sp>
    </p:spTree>
    <p:extLst>
      <p:ext uri="{BB962C8B-B14F-4D97-AF65-F5344CB8AC3E}">
        <p14:creationId xmlns:p14="http://schemas.microsoft.com/office/powerpoint/2010/main" val="266994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8" grpId="0" animBg="1"/>
      <p:bldP spid="77" grpId="0" animBg="1"/>
      <p:bldP spid="92" grpId="0" animBg="1"/>
      <p:bldP spid="95" grpId="0" animBg="1"/>
      <p:bldP spid="129" grpId="0" animBg="1"/>
      <p:bldP spid="128" grpId="0" animBg="1"/>
      <p:bldP spid="131" grpId="0" animBg="1"/>
      <p:bldP spid="132" grpId="0" animBg="1"/>
      <p:bldP spid="20" grpId="0" animBg="1"/>
      <p:bldP spid="7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6307" y="1333705"/>
            <a:ext cx="4313464" cy="4506686"/>
          </a:xfrm>
        </p:spPr>
        <p:txBody>
          <a:bodyPr>
            <a:normAutofit/>
          </a:bodyPr>
          <a:lstStyle/>
          <a:p>
            <a:r>
              <a:rPr lang="en-US" sz="7200" dirty="0" smtClean="0"/>
              <a:t>What is business’ role in all </a:t>
            </a:r>
            <a:r>
              <a:rPr lang="en-US" sz="7200" smtClean="0"/>
              <a:t>of this?</a:t>
            </a:r>
            <a:endParaRPr lang="en-US" sz="7200" dirty="0"/>
          </a:p>
        </p:txBody>
      </p:sp>
      <p:sp>
        <p:nvSpPr>
          <p:cNvPr id="4" name="Rectangle 3"/>
          <p:cNvSpPr/>
          <p:nvPr/>
        </p:nvSpPr>
        <p:spPr>
          <a:xfrm>
            <a:off x="1915886" y="1333705"/>
            <a:ext cx="108857" cy="4261551"/>
          </a:xfrm>
          <a:prstGeom prst="rect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8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926092" y="251732"/>
            <a:ext cx="5232400" cy="3467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GB" dirty="0" smtClean="0"/>
              <a:t>“We </a:t>
            </a:r>
            <a:r>
              <a:rPr lang="en-GB" dirty="0"/>
              <a:t>agree on </a:t>
            </a:r>
            <a:r>
              <a:rPr lang="en-GB" b="1" dirty="0">
                <a:solidFill>
                  <a:srgbClr val="FF0000"/>
                </a:solidFill>
              </a:rPr>
              <a:t>five fundamental goals </a:t>
            </a:r>
            <a:r>
              <a:rPr lang="en-GB" sz="4200" b="1" dirty="0">
                <a:solidFill>
                  <a:srgbClr val="FF0000"/>
                </a:solidFill>
              </a:rPr>
              <a:t>for the next </a:t>
            </a:r>
            <a:r>
              <a:rPr lang="en-GB" sz="4200" b="1" dirty="0" smtClean="0">
                <a:solidFill>
                  <a:srgbClr val="FF0000"/>
                </a:solidFill>
              </a:rPr>
              <a:t>decade</a:t>
            </a:r>
            <a:r>
              <a:rPr lang="mr-IN" dirty="0" smtClean="0"/>
              <a:t>…</a:t>
            </a:r>
            <a:r>
              <a:rPr lang="en-US" dirty="0" smtClean="0"/>
              <a:t>.</a:t>
            </a:r>
            <a:r>
              <a:rPr lang="en-GB" dirty="0"/>
              <a:t>l</a:t>
            </a:r>
            <a:r>
              <a:rPr lang="en-GB" dirty="0" smtClean="0"/>
              <a:t>et </a:t>
            </a:r>
            <a:r>
              <a:rPr lang="en-GB" dirty="0"/>
              <a:t>us agree, as a nation and as a people united in our aspirations, that within the next 10 years we will have made progress in tackling poverty, inequality and unemployment, where: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 smtClean="0"/>
              <a:t>No </a:t>
            </a:r>
            <a:r>
              <a:rPr lang="en-GB" dirty="0"/>
              <a:t>person in South Africa will go hungry.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 smtClean="0"/>
              <a:t>Our </a:t>
            </a:r>
            <a:r>
              <a:rPr lang="en-GB" dirty="0"/>
              <a:t>economy will grow at a much faster rate than our population.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 smtClean="0"/>
              <a:t>Two </a:t>
            </a:r>
            <a:r>
              <a:rPr lang="en-GB" dirty="0"/>
              <a:t>million more young people will be in employment.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 smtClean="0"/>
              <a:t>Our </a:t>
            </a:r>
            <a:r>
              <a:rPr lang="en-GB" dirty="0"/>
              <a:t>schools will have better educational outcomes and </a:t>
            </a:r>
            <a:r>
              <a:rPr lang="en-GB" b="1" dirty="0"/>
              <a:t>every 10 year old will be able to read for meaning</a:t>
            </a:r>
            <a:r>
              <a:rPr lang="en-GB" dirty="0"/>
              <a:t>.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 smtClean="0"/>
              <a:t>Violent </a:t>
            </a:r>
            <a:r>
              <a:rPr lang="en-GB" dirty="0"/>
              <a:t>crime will be halved.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GB" dirty="0"/>
              <a:t>Let us make these commitments now – to ourselves and to each other – knowing that they will stretch our resources and capabilities, but understanding that </a:t>
            </a:r>
            <a:r>
              <a:rPr lang="en-GB" b="1" dirty="0"/>
              <a:t>if we achieve these five goals, we will have fundamentally transformed our society</a:t>
            </a:r>
            <a:r>
              <a:rPr lang="en-GB" b="1" dirty="0" smtClean="0"/>
              <a:t>.”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en-GB" i="1" dirty="0" smtClean="0"/>
              <a:t>- President Cyril Ramaphosa (SONA, 21 June 2019)</a:t>
            </a:r>
            <a:endParaRPr lang="en-GB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092" y="3914775"/>
            <a:ext cx="52324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61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1023" y="208344"/>
          <a:ext cx="8981954" cy="6528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al 5"/>
          <p:cNvSpPr/>
          <p:nvPr/>
        </p:nvSpPr>
        <p:spPr>
          <a:xfrm rot="1184475">
            <a:off x="4618110" y="4357552"/>
            <a:ext cx="2777925" cy="258366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1815995">
            <a:off x="3043865" y="676026"/>
            <a:ext cx="5481817" cy="282061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7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C44D2C-3CD7-A447-9016-1C9417180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26C44D2C-3CD7-A447-9016-1C94171806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BC7904-3F89-5845-AC1B-A0B155C841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60BC7904-3F89-5845-AC1B-A0B155C841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08D384-48E9-E643-B87B-06088C31B9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4">
                                            <p:graphicEl>
                                              <a:dgm id="{CC08D384-48E9-E643-B87B-06088C31B9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04D4B6-F0CE-9B4D-9FDC-17DE6F9B4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4">
                                            <p:graphicEl>
                                              <a:dgm id="{BC04D4B6-F0CE-9B4D-9FDC-17DE6F9B4A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38591A-5531-D446-9E0E-D2F5EFC0E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4">
                                            <p:graphicEl>
                                              <a:dgm id="{B438591A-5531-D446-9E0E-D2F5EFC0EC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F88BCF-DAD0-2648-8619-C22DF31ED9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4">
                                            <p:graphicEl>
                                              <a:dgm id="{10F88BCF-DAD0-2648-8619-C22DF31ED9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6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4" y="562881"/>
            <a:ext cx="8481202" cy="5783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753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D275A131-A2BB-4BBD-8E95-0B96F9997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860C36E-DEEB-428C-9E09-65564146A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57" y="1476442"/>
            <a:ext cx="8401285" cy="5049704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xmlns="" id="{F302553D-6DCA-4812-B7F1-79F8CC073F44}"/>
              </a:ext>
            </a:extLst>
          </p:cNvPr>
          <p:cNvSpPr txBox="1">
            <a:spLocks/>
          </p:cNvSpPr>
          <p:nvPr/>
        </p:nvSpPr>
        <p:spPr>
          <a:xfrm>
            <a:off x="628650" y="365126"/>
            <a:ext cx="7886700" cy="877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b="1" smtClean="0">
                <a:latin typeface="Helvetica" charset="0"/>
                <a:ea typeface="Helvetica" charset="0"/>
                <a:cs typeface="Helvetica" charset="0"/>
              </a:rPr>
              <a:t>Youth unemployment in SA</a:t>
            </a:r>
            <a:endParaRPr lang="en-ZA" b="1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73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953" y="1652337"/>
            <a:ext cx="6478003" cy="501516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National</a:t>
            </a:r>
            <a:r>
              <a:rPr lang="en-US" sz="40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 </a:t>
            </a:r>
            <a:r>
              <a:rPr lang="en-US" sz="3200" dirty="0" smtClean="0"/>
              <a:t>			</a:t>
            </a:r>
            <a:endParaRPr lang="en-US" sz="3200" dirty="0" smtClean="0">
              <a:solidFill>
                <a:srgbClr val="FF0000"/>
              </a:solidFill>
            </a:endParaRPr>
          </a:p>
          <a:p>
            <a:endParaRPr lang="en-US" sz="700" dirty="0" smtClean="0"/>
          </a:p>
          <a:p>
            <a:endParaRPr lang="en-US" sz="700" dirty="0" smtClean="0"/>
          </a:p>
          <a:p>
            <a:endParaRPr lang="en-US" sz="700" dirty="0" smtClean="0"/>
          </a:p>
          <a:p>
            <a:endParaRPr lang="en-US" sz="700" dirty="0"/>
          </a:p>
          <a:p>
            <a:endParaRPr lang="en-US" sz="700" dirty="0" smtClean="0"/>
          </a:p>
          <a:p>
            <a:r>
              <a:rPr lang="en-US" sz="4000" b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Youth</a:t>
            </a:r>
            <a:r>
              <a:rPr lang="en-US" sz="3200" dirty="0" smtClean="0"/>
              <a:t>			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</a:rPr>
              <a:t>(15-25 year olds)</a:t>
            </a:r>
          </a:p>
          <a:p>
            <a:pPr lvl="1"/>
            <a:endParaRPr lang="en-US" sz="600" dirty="0" smtClean="0"/>
          </a:p>
          <a:p>
            <a:pPr lvl="1"/>
            <a:endParaRPr lang="en-US" sz="600" dirty="0" smtClean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 smtClean="0"/>
          </a:p>
          <a:p>
            <a:pPr lvl="1"/>
            <a:endParaRPr lang="en-US" sz="600" dirty="0" smtClean="0"/>
          </a:p>
          <a:p>
            <a:r>
              <a:rPr lang="en-US" sz="4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Limpopo </a:t>
            </a:r>
            <a:r>
              <a:rPr lang="en-US" sz="4000" b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youth</a:t>
            </a:r>
            <a:r>
              <a:rPr lang="en-US" sz="3200" dirty="0" smtClean="0"/>
              <a:t>	</a:t>
            </a:r>
            <a:r>
              <a:rPr lang="en-US" sz="3200" dirty="0"/>
              <a:t>	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pPr marL="457200" lvl="2" indent="0">
              <a:spcBef>
                <a:spcPts val="1000"/>
              </a:spcBef>
              <a:buNone/>
            </a:pP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</a:rPr>
              <a:t>(15-25 year olds)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92"/>
          <a:stretch/>
        </p:blipFill>
        <p:spPr>
          <a:xfrm>
            <a:off x="565278" y="216817"/>
            <a:ext cx="1022350" cy="1267326"/>
          </a:xfrm>
          <a:prstGeom prst="rect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>
            <p:extLst/>
          </p:nvPr>
        </p:nvGraphicFramePr>
        <p:xfrm>
          <a:off x="5174679" y="4506924"/>
          <a:ext cx="2559747" cy="2260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5588113" y="2866104"/>
          <a:ext cx="1732880" cy="1740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/>
          </p:nvPr>
        </p:nvGraphicFramePr>
        <p:xfrm>
          <a:off x="5523667" y="1328942"/>
          <a:ext cx="1861770" cy="1706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Rectangle 12"/>
          <p:cNvSpPr/>
          <p:nvPr/>
        </p:nvSpPr>
        <p:spPr>
          <a:xfrm>
            <a:off x="1486027" y="449548"/>
            <a:ext cx="6248399" cy="71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Unemployment in SA (Q1 2019)</a:t>
            </a:r>
            <a:endParaRPr lang="en-US" sz="3200" b="1" dirty="0">
              <a:solidFill>
                <a:schemeClr val="tx1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60696" y="2112404"/>
            <a:ext cx="4172609" cy="33174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How bad is the youth unemployment problem </a:t>
            </a:r>
            <a:r>
              <a:rPr lang="en-US" sz="4800" smtClean="0"/>
              <a:t>in SA?</a:t>
            </a:r>
            <a:endParaRPr lang="en-US" sz="4800" dirty="0"/>
          </a:p>
        </p:txBody>
      </p:sp>
      <p:sp>
        <p:nvSpPr>
          <p:cNvPr id="16" name="TextBox 15"/>
          <p:cNvSpPr txBox="1"/>
          <p:nvPr/>
        </p:nvSpPr>
        <p:spPr>
          <a:xfrm>
            <a:off x="1437749" y="1052972"/>
            <a:ext cx="3625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(Broad Definition of Unemployment)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2350" y="0"/>
            <a:ext cx="9146350" cy="46070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900" dirty="0" smtClean="0">
                <a:solidFill>
                  <a:srgbClr val="FF0000"/>
                </a:solidFill>
              </a:rPr>
              <a:t>76% </a:t>
            </a:r>
          </a:p>
          <a:p>
            <a:pPr algn="ctr"/>
            <a:r>
              <a:rPr lang="en-US" sz="3200" dirty="0" smtClean="0"/>
              <a:t>of Limpopo youth aged 15-25 are unemployed.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771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category"/>
        </p:bldSub>
      </p:bldGraphic>
      <p:bldGraphic spid="10" grpId="0">
        <p:bldSub>
          <a:bldChart bld="category"/>
        </p:bldSub>
      </p:bldGraphic>
      <p:bldGraphic spid="11" grpId="0">
        <p:bldSub>
          <a:bldChart bld="category"/>
        </p:bldSub>
      </p:bldGraphic>
      <p:bldP spid="14" grpId="0" animBg="1"/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345447"/>
            <a:ext cx="7600950" cy="509263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88" y="0"/>
            <a:ext cx="1513627" cy="13454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139" y="95462"/>
            <a:ext cx="3328495" cy="14323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072" y="277789"/>
            <a:ext cx="1614299" cy="106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0290" y="2506443"/>
            <a:ext cx="5656403" cy="1325563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2F92"/>
                </a:solidFill>
              </a:rPr>
              <a:t>How does social change happen?</a:t>
            </a:r>
            <a:endParaRPr lang="en-US" sz="6000" b="1" dirty="0">
              <a:solidFill>
                <a:srgbClr val="FF2F9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74157" y="2210765"/>
            <a:ext cx="103593" cy="1805651"/>
          </a:xfrm>
          <a:prstGeom prst="rect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381247" y="2210764"/>
            <a:ext cx="103593" cy="1805651"/>
          </a:xfrm>
          <a:prstGeom prst="rect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25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5.png"/>
          <p:cNvPicPr/>
          <p:nvPr/>
        </p:nvPicPr>
        <p:blipFill rotWithShape="1">
          <a:blip r:embed="rId2" cstate="print"/>
          <a:srcRect b="9033"/>
          <a:stretch/>
        </p:blipFill>
        <p:spPr>
          <a:xfrm>
            <a:off x="2291787" y="269150"/>
            <a:ext cx="6852213" cy="579891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72966" y="1808581"/>
            <a:ext cx="2395531" cy="3819645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7631" y="4003969"/>
            <a:ext cx="1444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Prof Mark Moore</a:t>
            </a:r>
          </a:p>
          <a:p>
            <a:pPr algn="ctr"/>
            <a:r>
              <a:rPr lang="en-US" sz="1400" b="1" dirty="0" smtClean="0"/>
              <a:t>Harvard</a:t>
            </a:r>
            <a:endParaRPr lang="en-US" sz="1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74" y="2182391"/>
            <a:ext cx="1884884" cy="176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0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5.png"/>
          <p:cNvPicPr/>
          <p:nvPr/>
        </p:nvPicPr>
        <p:blipFill rotWithShape="1">
          <a:blip r:embed="rId2" cstate="print"/>
          <a:srcRect b="9033"/>
          <a:stretch/>
        </p:blipFill>
        <p:spPr>
          <a:xfrm>
            <a:off x="2291787" y="269150"/>
            <a:ext cx="6852213" cy="57989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918" y="3718404"/>
            <a:ext cx="379548" cy="49590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72966" y="1808581"/>
            <a:ext cx="2395531" cy="3819645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6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28823" y="453517"/>
            <a:ext cx="6907774" cy="584311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7631" y="4003969"/>
            <a:ext cx="1444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Prof Mark Moore</a:t>
            </a:r>
          </a:p>
          <a:p>
            <a:pPr algn="ctr"/>
            <a:r>
              <a:rPr lang="en-US" sz="1400" b="1" dirty="0" smtClean="0"/>
              <a:t>Harvard</a:t>
            </a:r>
            <a:endParaRPr lang="en-US" sz="14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74" y="2182391"/>
            <a:ext cx="1884884" cy="176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5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772" y="2064432"/>
            <a:ext cx="4348715" cy="26202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8344" y="351501"/>
            <a:ext cx="559171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Equity: A Price too high to pay?</a:t>
            </a:r>
            <a:endParaRPr lang="en-US" sz="32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10426" b="2029"/>
          <a:stretch/>
        </p:blipFill>
        <p:spPr>
          <a:xfrm>
            <a:off x="3967622" y="3891512"/>
            <a:ext cx="4666015" cy="28706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371" y="0"/>
            <a:ext cx="2569029" cy="363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64746" y="569344"/>
            <a:ext cx="335006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000" b="1" dirty="0" smtClean="0">
                <a:solidFill>
                  <a:srgbClr val="333333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No peace without justice </a:t>
            </a:r>
          </a:p>
          <a:p>
            <a:pPr algn="just" fontAlgn="base"/>
            <a:endParaRPr lang="en-US" sz="1400" i="1" dirty="0">
              <a:solidFill>
                <a:srgbClr val="333333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algn="just" fontAlgn="base"/>
            <a:r>
              <a:rPr lang="en-US" sz="1400" b="0" i="1" dirty="0" smtClean="0">
                <a:solidFill>
                  <a:srgbClr val="333333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“Justice requires not only the ceasing and desisting of injustice but also requires either punishment or reparation for injuries and damages inflicted for prior wrongdoing. </a:t>
            </a:r>
            <a:r>
              <a:rPr lang="en-US" sz="1400" b="1" i="1" dirty="0" smtClean="0">
                <a:solidFill>
                  <a:srgbClr val="333333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The essence of justice is the redistribution of gains earned through the perpetration of injustice</a:t>
            </a:r>
            <a:r>
              <a:rPr lang="en-US" sz="1400" b="0" i="1" dirty="0" smtClean="0">
                <a:solidFill>
                  <a:srgbClr val="333333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. If restitution is not made and reparations not instituted to compensate for prior injustices, those injustices are in effect rewarded. </a:t>
            </a:r>
            <a:r>
              <a:rPr lang="en-US" sz="1400" b="1" i="1" dirty="0" smtClean="0">
                <a:solidFill>
                  <a:srgbClr val="333333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And the benefits such rewards conferred on the perpetrators of injustice will continue to “draw interest,” to be reinvested, and to be passed on to their children</a:t>
            </a:r>
            <a:r>
              <a:rPr lang="en-US" sz="1400" i="1" dirty="0">
                <a:solidFill>
                  <a:srgbClr val="333333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mr-IN" sz="1400" i="1" dirty="0" smtClean="0">
                <a:solidFill>
                  <a:srgbClr val="333333"/>
                </a:solidFill>
                <a:latin typeface="Helvetica" charset="0"/>
                <a:ea typeface="Helvetica" charset="0"/>
                <a:cs typeface="Helvetica" charset="0"/>
              </a:rPr>
              <a:t>…</a:t>
            </a:r>
            <a:r>
              <a:rPr lang="en-US" sz="1400" i="1" dirty="0" smtClean="0">
                <a:solidFill>
                  <a:srgbClr val="333333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400" b="0" i="1" dirty="0" smtClean="0">
                <a:solidFill>
                  <a:srgbClr val="333333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Consequently, injustice and inequality will be maintained across the generations as will their deleterious social, economic, and political outcomes.”</a:t>
            </a:r>
          </a:p>
          <a:p>
            <a:pPr algn="ctr"/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/>
            </a:r>
            <a:b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</a:br>
            <a:endParaRPr lang="en-US" sz="1400" dirty="0" smtClean="0"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Amos Wilson</a:t>
            </a: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19" y="569344"/>
            <a:ext cx="4295955" cy="550741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5464365" y="5563519"/>
            <a:ext cx="3150824" cy="1574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1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/>
          <p:cNvSpPr>
            <a:spLocks noGrp="1"/>
          </p:cNvSpPr>
          <p:nvPr>
            <p:ph type="title"/>
          </p:nvPr>
        </p:nvSpPr>
        <p:spPr>
          <a:xfrm>
            <a:off x="4422775" y="1627188"/>
            <a:ext cx="4721225" cy="3240087"/>
          </a:xfrm>
          <a:solidFill>
            <a:srgbClr val="FF0080"/>
          </a:solidFill>
        </p:spPr>
        <p:txBody>
          <a:bodyPr>
            <a:normAutofit/>
          </a:bodyPr>
          <a:lstStyle/>
          <a:p>
            <a:pPr algn="ctr"/>
            <a:r>
              <a:rPr lang="en-US" altLang="x-none" sz="4000" b="1" dirty="0">
                <a:solidFill>
                  <a:schemeClr val="bg1"/>
                </a:solidFill>
                <a:ea typeface="MS PGothic" charset="-128"/>
              </a:rPr>
              <a:t>Comments </a:t>
            </a:r>
            <a:r>
              <a:rPr lang="en-US" altLang="x-none" sz="4000" b="1" dirty="0" smtClean="0">
                <a:solidFill>
                  <a:schemeClr val="bg1"/>
                </a:solidFill>
                <a:ea typeface="MS PGothic" charset="-128"/>
              </a:rPr>
              <a:t/>
            </a:r>
            <a:br>
              <a:rPr lang="en-US" altLang="x-none" sz="4000" b="1" dirty="0" smtClean="0">
                <a:solidFill>
                  <a:schemeClr val="bg1"/>
                </a:solidFill>
                <a:ea typeface="MS PGothic" charset="-128"/>
              </a:rPr>
            </a:br>
            <a:r>
              <a:rPr lang="en-US" altLang="x-none" sz="4000" b="1" dirty="0" smtClean="0">
                <a:solidFill>
                  <a:schemeClr val="bg1"/>
                </a:solidFill>
                <a:ea typeface="MS PGothic" charset="-128"/>
              </a:rPr>
              <a:t>&amp; </a:t>
            </a:r>
            <a:br>
              <a:rPr lang="en-US" altLang="x-none" sz="4000" b="1" dirty="0" smtClean="0">
                <a:solidFill>
                  <a:schemeClr val="bg1"/>
                </a:solidFill>
                <a:ea typeface="MS PGothic" charset="-128"/>
              </a:rPr>
            </a:br>
            <a:r>
              <a:rPr lang="en-US" altLang="x-none" sz="4000" b="1" dirty="0" smtClean="0">
                <a:solidFill>
                  <a:schemeClr val="bg1"/>
                </a:solidFill>
                <a:ea typeface="MS PGothic" charset="-128"/>
              </a:rPr>
              <a:t>Questions?</a:t>
            </a:r>
            <a:br>
              <a:rPr lang="en-US" altLang="x-none" sz="4000" b="1" dirty="0" smtClean="0">
                <a:solidFill>
                  <a:schemeClr val="bg1"/>
                </a:solidFill>
                <a:ea typeface="MS PGothic" charset="-128"/>
              </a:rPr>
            </a:br>
            <a:r>
              <a:rPr lang="en-US" altLang="x-none" sz="2400" b="1" dirty="0" smtClean="0">
                <a:solidFill>
                  <a:schemeClr val="bg1"/>
                </a:solidFill>
                <a:ea typeface="MS PGothic" charset="-128"/>
              </a:rPr>
              <a:t> </a:t>
            </a:r>
            <a:r>
              <a:rPr lang="en-US" altLang="x-none" b="1" dirty="0">
                <a:solidFill>
                  <a:schemeClr val="bg1"/>
                </a:solidFill>
                <a:ea typeface="MS PGothic" charset="-128"/>
              </a:rPr>
              <a:t/>
            </a:r>
            <a:br>
              <a:rPr lang="en-US" altLang="x-none" b="1" dirty="0">
                <a:solidFill>
                  <a:schemeClr val="bg1"/>
                </a:solidFill>
                <a:ea typeface="MS PGothic" charset="-128"/>
              </a:rPr>
            </a:br>
            <a:r>
              <a:rPr lang="en-US" altLang="x-none" sz="1800" b="1" dirty="0" err="1" smtClean="0">
                <a:solidFill>
                  <a:schemeClr val="bg1"/>
                </a:solidFill>
                <a:ea typeface="MS PGothic" charset="-128"/>
              </a:rPr>
              <a:t>Nicspaull.com</a:t>
            </a:r>
            <a:r>
              <a:rPr lang="en-US" altLang="x-none" sz="1800" b="1" dirty="0" smtClean="0">
                <a:solidFill>
                  <a:schemeClr val="bg1"/>
                </a:solidFill>
                <a:ea typeface="MS PGothic" charset="-128"/>
              </a:rPr>
              <a:t>/presentations</a:t>
            </a:r>
            <a:br>
              <a:rPr lang="en-US" altLang="x-none" sz="1800" b="1" dirty="0" smtClean="0">
                <a:solidFill>
                  <a:schemeClr val="bg1"/>
                </a:solidFill>
                <a:ea typeface="MS PGothic" charset="-128"/>
              </a:rPr>
            </a:br>
            <a:r>
              <a:rPr lang="en-US" altLang="x-none" sz="1800" b="1" dirty="0" err="1" smtClean="0">
                <a:solidFill>
                  <a:schemeClr val="bg1"/>
                </a:solidFill>
                <a:ea typeface="MS PGothic" charset="-128"/>
              </a:rPr>
              <a:t>nicspaull@gmail.com</a:t>
            </a:r>
            <a:endParaRPr lang="en-US" altLang="x-none" sz="6000" dirty="0">
              <a:ea typeface="MS PGothic" charset="-128"/>
            </a:endParaRPr>
          </a:p>
        </p:txBody>
      </p:sp>
      <p:pic>
        <p:nvPicPr>
          <p:cNvPr id="12493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2328863"/>
            <a:ext cx="192087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217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6"/>
          <p:cNvGrpSpPr/>
          <p:nvPr/>
        </p:nvGrpSpPr>
        <p:grpSpPr>
          <a:xfrm rot="16200000">
            <a:off x="1902952" y="3374032"/>
            <a:ext cx="4640018" cy="230084"/>
            <a:chOff x="918450" y="2901113"/>
            <a:chExt cx="6186690" cy="960838"/>
          </a:xfrm>
          <a:solidFill>
            <a:schemeClr val="bg1">
              <a:lumMod val="65000"/>
            </a:schemeClr>
          </a:solidFill>
        </p:grpSpPr>
        <p:sp>
          <p:nvSpPr>
            <p:cNvPr id="108" name="Freeform 107"/>
            <p:cNvSpPr/>
            <p:nvPr/>
          </p:nvSpPr>
          <p:spPr>
            <a:xfrm>
              <a:off x="918450" y="2901116"/>
              <a:ext cx="1430464" cy="960835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6829" tIns="86829" rIns="86829" bIns="86829" spcCol="1270" anchor="ctr"/>
            <a:lstStyle/>
            <a:p>
              <a:pPr algn="ctr" defTabSz="766763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200">
                  <a:solidFill>
                    <a:schemeClr val="tx1"/>
                  </a:solidFill>
                </a:rPr>
                <a:t>Attainment</a:t>
              </a:r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261803" y="290111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6829" tIns="86829" rIns="86829" bIns="86829" spcCol="1270" anchor="ctr"/>
            <a:lstStyle/>
            <a:p>
              <a:pPr algn="ctr" defTabSz="766763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200">
                  <a:solidFill>
                    <a:schemeClr val="tx1"/>
                  </a:solidFill>
                </a:rPr>
                <a:t>Quality</a:t>
              </a:r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503750" y="290111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6829" tIns="86829" rIns="86829" bIns="86829" spcCol="1270" anchor="ctr"/>
            <a:lstStyle/>
            <a:p>
              <a:pPr algn="ctr" defTabSz="766763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200">
                  <a:solidFill>
                    <a:schemeClr val="tx1"/>
                  </a:solidFill>
                </a:rPr>
                <a:t>Type</a:t>
              </a:r>
            </a:p>
          </p:txBody>
        </p:sp>
      </p:grpSp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557213" indent="-214313" eaLnBrk="0" hangingPunct="0"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eaLnBrk="0" hangingPunct="0"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eaLnBrk="0" hangingPunct="0"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eaLnBrk="0" hangingPunct="0"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2428FC51-9BFC-564B-9477-4FC3705C83BD}" type="slidenum">
              <a:rPr lang="en-ZA" sz="900">
                <a:solidFill>
                  <a:srgbClr val="898989"/>
                </a:solidFill>
              </a:rPr>
              <a:pPr eaLnBrk="1" hangingPunct="1"/>
              <a:t>48</a:t>
            </a:fld>
            <a:endParaRPr lang="en-ZA" sz="900">
              <a:solidFill>
                <a:srgbClr val="898989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744766" y="1500189"/>
            <a:ext cx="2051447" cy="13025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350"/>
          </a:p>
        </p:txBody>
      </p: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6565106" y="1498999"/>
            <a:ext cx="1106091" cy="1050131"/>
            <a:chOff x="7229078" y="856066"/>
            <a:chExt cx="1475600" cy="1399948"/>
          </a:xfrm>
          <a:solidFill>
            <a:srgbClr val="0080FF"/>
          </a:solidFill>
        </p:grpSpPr>
        <p:sp>
          <p:nvSpPr>
            <p:cNvPr id="13" name="Freeform 12"/>
            <p:cNvSpPr/>
            <p:nvPr/>
          </p:nvSpPr>
          <p:spPr>
            <a:xfrm rot="18252152">
              <a:off x="7391483" y="1046125"/>
              <a:ext cx="1093610" cy="115157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20110" tIns="482094" rIns="420110" bIns="514745" spcCol="1270" anchor="ctr"/>
            <a:lstStyle/>
            <a:p>
              <a:pPr algn="ctr" defTabSz="1566863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3525"/>
            </a:p>
          </p:txBody>
        </p:sp>
        <p:sp>
          <p:nvSpPr>
            <p:cNvPr id="16" name="Circular Arrow 15"/>
            <p:cNvSpPr/>
            <p:nvPr/>
          </p:nvSpPr>
          <p:spPr>
            <a:xfrm rot="18252152">
              <a:off x="7266904" y="818240"/>
              <a:ext cx="1399948" cy="1475600"/>
            </a:xfrm>
            <a:prstGeom prst="circularArrow">
              <a:avLst>
                <a:gd name="adj1" fmla="val 4687"/>
                <a:gd name="adj2" fmla="val 299029"/>
                <a:gd name="adj3" fmla="val 2523572"/>
                <a:gd name="adj4" fmla="val 15845412"/>
                <a:gd name="adj5" fmla="val 5469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685" name="TextBox 19"/>
            <p:cNvSpPr txBox="1">
              <a:spLocks noChangeArrowheads="1"/>
            </p:cNvSpPr>
            <p:nvPr/>
          </p:nvSpPr>
          <p:spPr bwMode="auto">
            <a:xfrm>
              <a:off x="7554597" y="1466792"/>
              <a:ext cx="778182" cy="492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600" b="1" dirty="0">
                  <a:solidFill>
                    <a:schemeClr val="bg1"/>
                  </a:solidFill>
                </a:rPr>
                <a:t>High SES background + ECD</a:t>
              </a:r>
            </a:p>
          </p:txBody>
        </p:sp>
      </p:grpSp>
      <p:grpSp>
        <p:nvGrpSpPr>
          <p:cNvPr id="5" name="Group 118"/>
          <p:cNvGrpSpPr>
            <a:grpSpLocks/>
          </p:cNvGrpSpPr>
          <p:nvPr/>
        </p:nvGrpSpPr>
        <p:grpSpPr bwMode="auto">
          <a:xfrm>
            <a:off x="6041233" y="1988343"/>
            <a:ext cx="803672" cy="762000"/>
            <a:chOff x="6531208" y="1507436"/>
            <a:chExt cx="1072116" cy="1017150"/>
          </a:xfrm>
          <a:solidFill>
            <a:srgbClr val="0080FF"/>
          </a:solidFill>
        </p:grpSpPr>
        <p:sp>
          <p:nvSpPr>
            <p:cNvPr id="14" name="Freeform 13"/>
            <p:cNvSpPr/>
            <p:nvPr/>
          </p:nvSpPr>
          <p:spPr>
            <a:xfrm rot="18252152">
              <a:off x="6743797" y="1611000"/>
              <a:ext cx="794648" cy="838633"/>
            </a:xfrm>
            <a:custGeom>
              <a:avLst/>
              <a:gdLst>
                <a:gd name="connsiteX0" fmla="*/ 1354615 w 1810385"/>
                <a:gd name="connsiteY0" fmla="*/ 458525 h 1810385"/>
                <a:gd name="connsiteX1" fmla="*/ 1621708 w 1810385"/>
                <a:gd name="connsiteY1" fmla="*/ 378028 h 1810385"/>
                <a:gd name="connsiteX2" fmla="*/ 1719988 w 1810385"/>
                <a:gd name="connsiteY2" fmla="*/ 548254 h 1810385"/>
                <a:gd name="connsiteX3" fmla="*/ 1516730 w 1810385"/>
                <a:gd name="connsiteY3" fmla="*/ 739315 h 1810385"/>
                <a:gd name="connsiteX4" fmla="*/ 1516730 w 1810385"/>
                <a:gd name="connsiteY4" fmla="*/ 1071070 h 1810385"/>
                <a:gd name="connsiteX5" fmla="*/ 1719988 w 1810385"/>
                <a:gd name="connsiteY5" fmla="*/ 1262131 h 1810385"/>
                <a:gd name="connsiteX6" fmla="*/ 1621708 w 1810385"/>
                <a:gd name="connsiteY6" fmla="*/ 1432357 h 1810385"/>
                <a:gd name="connsiteX7" fmla="*/ 1354615 w 1810385"/>
                <a:gd name="connsiteY7" fmla="*/ 1351860 h 1810385"/>
                <a:gd name="connsiteX8" fmla="*/ 1067307 w 1810385"/>
                <a:gd name="connsiteY8" fmla="*/ 1517738 h 1810385"/>
                <a:gd name="connsiteX9" fmla="*/ 1003473 w 1810385"/>
                <a:gd name="connsiteY9" fmla="*/ 1789296 h 1810385"/>
                <a:gd name="connsiteX10" fmla="*/ 806912 w 1810385"/>
                <a:gd name="connsiteY10" fmla="*/ 1789296 h 1810385"/>
                <a:gd name="connsiteX11" fmla="*/ 743078 w 1810385"/>
                <a:gd name="connsiteY11" fmla="*/ 1517738 h 1810385"/>
                <a:gd name="connsiteX12" fmla="*/ 455770 w 1810385"/>
                <a:gd name="connsiteY12" fmla="*/ 1351860 h 1810385"/>
                <a:gd name="connsiteX13" fmla="*/ 188677 w 1810385"/>
                <a:gd name="connsiteY13" fmla="*/ 1432357 h 1810385"/>
                <a:gd name="connsiteX14" fmla="*/ 90397 w 1810385"/>
                <a:gd name="connsiteY14" fmla="*/ 1262131 h 1810385"/>
                <a:gd name="connsiteX15" fmla="*/ 293655 w 1810385"/>
                <a:gd name="connsiteY15" fmla="*/ 1071070 h 1810385"/>
                <a:gd name="connsiteX16" fmla="*/ 293655 w 1810385"/>
                <a:gd name="connsiteY16" fmla="*/ 739315 h 1810385"/>
                <a:gd name="connsiteX17" fmla="*/ 90397 w 1810385"/>
                <a:gd name="connsiteY17" fmla="*/ 548254 h 1810385"/>
                <a:gd name="connsiteX18" fmla="*/ 188677 w 1810385"/>
                <a:gd name="connsiteY18" fmla="*/ 378028 h 1810385"/>
                <a:gd name="connsiteX19" fmla="*/ 455770 w 1810385"/>
                <a:gd name="connsiteY19" fmla="*/ 458525 h 1810385"/>
                <a:gd name="connsiteX20" fmla="*/ 743078 w 1810385"/>
                <a:gd name="connsiteY20" fmla="*/ 292647 h 1810385"/>
                <a:gd name="connsiteX21" fmla="*/ 806912 w 1810385"/>
                <a:gd name="connsiteY21" fmla="*/ 21089 h 1810385"/>
                <a:gd name="connsiteX22" fmla="*/ 1003473 w 1810385"/>
                <a:gd name="connsiteY22" fmla="*/ 21089 h 1810385"/>
                <a:gd name="connsiteX23" fmla="*/ 1067307 w 1810385"/>
                <a:gd name="connsiteY23" fmla="*/ 292647 h 1810385"/>
                <a:gd name="connsiteX24" fmla="*/ 1354615 w 1810385"/>
                <a:gd name="connsiteY24" fmla="*/ 458525 h 181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10385" h="1810385">
                  <a:moveTo>
                    <a:pt x="1354615" y="458525"/>
                  </a:moveTo>
                  <a:lnTo>
                    <a:pt x="1621708" y="378028"/>
                  </a:lnTo>
                  <a:lnTo>
                    <a:pt x="1719988" y="548254"/>
                  </a:lnTo>
                  <a:lnTo>
                    <a:pt x="1516730" y="739315"/>
                  </a:lnTo>
                  <a:cubicBezTo>
                    <a:pt x="1546193" y="847937"/>
                    <a:pt x="1546193" y="962448"/>
                    <a:pt x="1516730" y="1071070"/>
                  </a:cubicBezTo>
                  <a:lnTo>
                    <a:pt x="1719988" y="1262131"/>
                  </a:lnTo>
                  <a:lnTo>
                    <a:pt x="1621708" y="1432357"/>
                  </a:lnTo>
                  <a:lnTo>
                    <a:pt x="1354615" y="1351860"/>
                  </a:lnTo>
                  <a:cubicBezTo>
                    <a:pt x="1275277" y="1431687"/>
                    <a:pt x="1176108" y="1488942"/>
                    <a:pt x="1067307" y="1517738"/>
                  </a:cubicBezTo>
                  <a:lnTo>
                    <a:pt x="1003473" y="1789296"/>
                  </a:lnTo>
                  <a:lnTo>
                    <a:pt x="806912" y="1789296"/>
                  </a:lnTo>
                  <a:lnTo>
                    <a:pt x="743078" y="1517738"/>
                  </a:lnTo>
                  <a:cubicBezTo>
                    <a:pt x="634276" y="1488943"/>
                    <a:pt x="535108" y="1431688"/>
                    <a:pt x="455770" y="1351860"/>
                  </a:cubicBezTo>
                  <a:lnTo>
                    <a:pt x="188677" y="1432357"/>
                  </a:lnTo>
                  <a:lnTo>
                    <a:pt x="90397" y="1262131"/>
                  </a:lnTo>
                  <a:lnTo>
                    <a:pt x="293655" y="1071070"/>
                  </a:lnTo>
                  <a:cubicBezTo>
                    <a:pt x="264192" y="962448"/>
                    <a:pt x="264192" y="847937"/>
                    <a:pt x="293655" y="739315"/>
                  </a:cubicBezTo>
                  <a:lnTo>
                    <a:pt x="90397" y="548254"/>
                  </a:lnTo>
                  <a:lnTo>
                    <a:pt x="188677" y="378028"/>
                  </a:lnTo>
                  <a:lnTo>
                    <a:pt x="455770" y="458525"/>
                  </a:lnTo>
                  <a:cubicBezTo>
                    <a:pt x="535108" y="378698"/>
                    <a:pt x="634277" y="321443"/>
                    <a:pt x="743078" y="292647"/>
                  </a:cubicBezTo>
                  <a:lnTo>
                    <a:pt x="806912" y="21089"/>
                  </a:lnTo>
                  <a:lnTo>
                    <a:pt x="1003473" y="21089"/>
                  </a:lnTo>
                  <a:lnTo>
                    <a:pt x="1067307" y="292647"/>
                  </a:lnTo>
                  <a:cubicBezTo>
                    <a:pt x="1176109" y="321442"/>
                    <a:pt x="1275277" y="378697"/>
                    <a:pt x="1354615" y="458525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68498" tIns="370564" rIns="368498" bIns="370564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100"/>
            </a:p>
          </p:txBody>
        </p:sp>
        <p:sp>
          <p:nvSpPr>
            <p:cNvPr id="17" name="Shape 16"/>
            <p:cNvSpPr/>
            <p:nvPr/>
          </p:nvSpPr>
          <p:spPr>
            <a:xfrm rot="18252152">
              <a:off x="6558691" y="1479953"/>
              <a:ext cx="1017150" cy="107211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682" name="TextBox 22"/>
            <p:cNvSpPr txBox="1">
              <a:spLocks noChangeArrowheads="1"/>
            </p:cNvSpPr>
            <p:nvPr/>
          </p:nvSpPr>
          <p:spPr bwMode="auto">
            <a:xfrm>
              <a:off x="6878805" y="1768549"/>
              <a:ext cx="562019" cy="554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525" b="1">
                  <a:solidFill>
                    <a:schemeClr val="bg1"/>
                  </a:solidFill>
                </a:rPr>
                <a:t>High quality primary school</a:t>
              </a:r>
            </a:p>
          </p:txBody>
        </p:sp>
      </p:grpSp>
      <p:grpSp>
        <p:nvGrpSpPr>
          <p:cNvPr id="6" name="Group 119"/>
          <p:cNvGrpSpPr>
            <a:grpSpLocks/>
          </p:cNvGrpSpPr>
          <p:nvPr/>
        </p:nvGrpSpPr>
        <p:grpSpPr bwMode="auto">
          <a:xfrm>
            <a:off x="5868590" y="1457327"/>
            <a:ext cx="866775" cy="822722"/>
            <a:chOff x="6300825" y="800454"/>
            <a:chExt cx="1155957" cy="1096692"/>
          </a:xfrm>
          <a:solidFill>
            <a:srgbClr val="0080FF"/>
          </a:solidFill>
        </p:grpSpPr>
        <p:sp>
          <p:nvSpPr>
            <p:cNvPr id="15" name="Freeform 14"/>
            <p:cNvSpPr/>
            <p:nvPr/>
          </p:nvSpPr>
          <p:spPr>
            <a:xfrm rot="18252152">
              <a:off x="6424109" y="835927"/>
              <a:ext cx="955439" cy="1005110"/>
            </a:xfrm>
            <a:custGeom>
              <a:avLst/>
              <a:gdLst>
                <a:gd name="connsiteX0" fmla="*/ 1327246 w 1773807"/>
                <a:gd name="connsiteY0" fmla="*/ 449260 h 1773807"/>
                <a:gd name="connsiteX1" fmla="*/ 1588942 w 1773807"/>
                <a:gd name="connsiteY1" fmla="*/ 370390 h 1773807"/>
                <a:gd name="connsiteX2" fmla="*/ 1685237 w 1773807"/>
                <a:gd name="connsiteY2" fmla="*/ 537177 h 1773807"/>
                <a:gd name="connsiteX3" fmla="*/ 1486085 w 1773807"/>
                <a:gd name="connsiteY3" fmla="*/ 724378 h 1773807"/>
                <a:gd name="connsiteX4" fmla="*/ 1486085 w 1773807"/>
                <a:gd name="connsiteY4" fmla="*/ 1049430 h 1773807"/>
                <a:gd name="connsiteX5" fmla="*/ 1685237 w 1773807"/>
                <a:gd name="connsiteY5" fmla="*/ 1236630 h 1773807"/>
                <a:gd name="connsiteX6" fmla="*/ 1588942 w 1773807"/>
                <a:gd name="connsiteY6" fmla="*/ 1403417 h 1773807"/>
                <a:gd name="connsiteX7" fmla="*/ 1327246 w 1773807"/>
                <a:gd name="connsiteY7" fmla="*/ 1324547 h 1773807"/>
                <a:gd name="connsiteX8" fmla="*/ 1045743 w 1773807"/>
                <a:gd name="connsiteY8" fmla="*/ 1487073 h 1773807"/>
                <a:gd name="connsiteX9" fmla="*/ 983198 w 1773807"/>
                <a:gd name="connsiteY9" fmla="*/ 1753144 h 1773807"/>
                <a:gd name="connsiteX10" fmla="*/ 790609 w 1773807"/>
                <a:gd name="connsiteY10" fmla="*/ 1753144 h 1773807"/>
                <a:gd name="connsiteX11" fmla="*/ 728064 w 1773807"/>
                <a:gd name="connsiteY11" fmla="*/ 1487073 h 1773807"/>
                <a:gd name="connsiteX12" fmla="*/ 446561 w 1773807"/>
                <a:gd name="connsiteY12" fmla="*/ 1324547 h 1773807"/>
                <a:gd name="connsiteX13" fmla="*/ 184865 w 1773807"/>
                <a:gd name="connsiteY13" fmla="*/ 1403417 h 1773807"/>
                <a:gd name="connsiteX14" fmla="*/ 88570 w 1773807"/>
                <a:gd name="connsiteY14" fmla="*/ 1236630 h 1773807"/>
                <a:gd name="connsiteX15" fmla="*/ 287722 w 1773807"/>
                <a:gd name="connsiteY15" fmla="*/ 1049429 h 1773807"/>
                <a:gd name="connsiteX16" fmla="*/ 287722 w 1773807"/>
                <a:gd name="connsiteY16" fmla="*/ 724377 h 1773807"/>
                <a:gd name="connsiteX17" fmla="*/ 88570 w 1773807"/>
                <a:gd name="connsiteY17" fmla="*/ 537177 h 1773807"/>
                <a:gd name="connsiteX18" fmla="*/ 184865 w 1773807"/>
                <a:gd name="connsiteY18" fmla="*/ 370390 h 1773807"/>
                <a:gd name="connsiteX19" fmla="*/ 446561 w 1773807"/>
                <a:gd name="connsiteY19" fmla="*/ 449260 h 1773807"/>
                <a:gd name="connsiteX20" fmla="*/ 728064 w 1773807"/>
                <a:gd name="connsiteY20" fmla="*/ 286734 h 1773807"/>
                <a:gd name="connsiteX21" fmla="*/ 790609 w 1773807"/>
                <a:gd name="connsiteY21" fmla="*/ 20663 h 1773807"/>
                <a:gd name="connsiteX22" fmla="*/ 983198 w 1773807"/>
                <a:gd name="connsiteY22" fmla="*/ 20663 h 1773807"/>
                <a:gd name="connsiteX23" fmla="*/ 1045743 w 1773807"/>
                <a:gd name="connsiteY23" fmla="*/ 286734 h 1773807"/>
                <a:gd name="connsiteX24" fmla="*/ 1327246 w 1773807"/>
                <a:gd name="connsiteY24" fmla="*/ 449260 h 177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73807" h="1773807">
                  <a:moveTo>
                    <a:pt x="1141705" y="448690"/>
                  </a:moveTo>
                  <a:lnTo>
                    <a:pt x="1331431" y="331184"/>
                  </a:lnTo>
                  <a:lnTo>
                    <a:pt x="1442623" y="442376"/>
                  </a:lnTo>
                  <a:lnTo>
                    <a:pt x="1325117" y="632102"/>
                  </a:lnTo>
                  <a:cubicBezTo>
                    <a:pt x="1370375" y="709938"/>
                    <a:pt x="1394085" y="798425"/>
                    <a:pt x="1393808" y="888462"/>
                  </a:cubicBezTo>
                  <a:lnTo>
                    <a:pt x="1590435" y="994016"/>
                  </a:lnTo>
                  <a:lnTo>
                    <a:pt x="1549735" y="1145906"/>
                  </a:lnTo>
                  <a:lnTo>
                    <a:pt x="1326675" y="1139006"/>
                  </a:lnTo>
                  <a:cubicBezTo>
                    <a:pt x="1281896" y="1217119"/>
                    <a:pt x="1217120" y="1281896"/>
                    <a:pt x="1139007" y="1326675"/>
                  </a:cubicBezTo>
                  <a:lnTo>
                    <a:pt x="1145906" y="1549736"/>
                  </a:lnTo>
                  <a:lnTo>
                    <a:pt x="994016" y="1590435"/>
                  </a:lnTo>
                  <a:lnTo>
                    <a:pt x="888461" y="1393809"/>
                  </a:lnTo>
                  <a:cubicBezTo>
                    <a:pt x="798424" y="1394086"/>
                    <a:pt x="709938" y="1370376"/>
                    <a:pt x="632102" y="1325117"/>
                  </a:cubicBezTo>
                  <a:lnTo>
                    <a:pt x="442376" y="1442623"/>
                  </a:lnTo>
                  <a:lnTo>
                    <a:pt x="331184" y="1331431"/>
                  </a:lnTo>
                  <a:lnTo>
                    <a:pt x="448690" y="1141705"/>
                  </a:lnTo>
                  <a:cubicBezTo>
                    <a:pt x="403432" y="1063869"/>
                    <a:pt x="379722" y="975382"/>
                    <a:pt x="379999" y="885345"/>
                  </a:cubicBezTo>
                  <a:lnTo>
                    <a:pt x="183372" y="779791"/>
                  </a:lnTo>
                  <a:lnTo>
                    <a:pt x="224072" y="627901"/>
                  </a:lnTo>
                  <a:lnTo>
                    <a:pt x="447132" y="634801"/>
                  </a:lnTo>
                  <a:cubicBezTo>
                    <a:pt x="491911" y="556688"/>
                    <a:pt x="556687" y="491911"/>
                    <a:pt x="634800" y="447132"/>
                  </a:cubicBezTo>
                  <a:lnTo>
                    <a:pt x="627901" y="224071"/>
                  </a:lnTo>
                  <a:lnTo>
                    <a:pt x="779791" y="183372"/>
                  </a:lnTo>
                  <a:lnTo>
                    <a:pt x="885346" y="379998"/>
                  </a:lnTo>
                  <a:cubicBezTo>
                    <a:pt x="975383" y="379721"/>
                    <a:pt x="1063869" y="403431"/>
                    <a:pt x="1141705" y="448690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70810" tIns="470810" rIns="470810" bIns="470810" spcCol="1270" anchor="ctr"/>
            <a:lstStyle/>
            <a:p>
              <a:pPr algn="ctr" defTabSz="1033463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25"/>
            </a:p>
          </p:txBody>
        </p:sp>
        <p:sp>
          <p:nvSpPr>
            <p:cNvPr id="18" name="Circular Arrow 17"/>
            <p:cNvSpPr/>
            <p:nvPr/>
          </p:nvSpPr>
          <p:spPr>
            <a:xfrm rot="18252152">
              <a:off x="6330458" y="770821"/>
              <a:ext cx="1096692" cy="1155957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679" name="TextBox 23"/>
            <p:cNvSpPr txBox="1">
              <a:spLocks noChangeArrowheads="1"/>
            </p:cNvSpPr>
            <p:nvPr/>
          </p:nvSpPr>
          <p:spPr bwMode="auto">
            <a:xfrm>
              <a:off x="6608729" y="1084597"/>
              <a:ext cx="562020" cy="553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525" b="1" dirty="0">
                  <a:solidFill>
                    <a:schemeClr val="bg1"/>
                  </a:solidFill>
                </a:rPr>
                <a:t>High quality </a:t>
              </a:r>
              <a:r>
                <a:rPr lang="en-ZA" sz="525" b="1" dirty="0" err="1">
                  <a:solidFill>
                    <a:schemeClr val="bg1"/>
                  </a:solidFill>
                </a:rPr>
                <a:t>secondaryschool</a:t>
              </a:r>
              <a:endParaRPr lang="en-ZA" sz="52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4401741" y="2864645"/>
            <a:ext cx="3395663" cy="23419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350"/>
          </a:p>
        </p:txBody>
      </p:sp>
      <p:sp>
        <p:nvSpPr>
          <p:cNvPr id="45" name="Circular Arrow 44"/>
          <p:cNvSpPr/>
          <p:nvPr/>
        </p:nvSpPr>
        <p:spPr>
          <a:xfrm rot="18252152">
            <a:off x="5825728" y="2893219"/>
            <a:ext cx="1918097" cy="1949054"/>
          </a:xfrm>
          <a:prstGeom prst="circularArrow">
            <a:avLst>
              <a:gd name="adj1" fmla="val 4687"/>
              <a:gd name="adj2" fmla="val 299029"/>
              <a:gd name="adj3" fmla="val 2523572"/>
              <a:gd name="adj4" fmla="val 15845412"/>
              <a:gd name="adj5" fmla="val 5469"/>
            </a:avLst>
          </a:prstGeom>
          <a:solidFill>
            <a:srgbClr val="C0000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" name="Group 112"/>
          <p:cNvGrpSpPr>
            <a:grpSpLocks/>
          </p:cNvGrpSpPr>
          <p:nvPr/>
        </p:nvGrpSpPr>
        <p:grpSpPr bwMode="auto">
          <a:xfrm>
            <a:off x="5984082" y="3208735"/>
            <a:ext cx="1522810" cy="1497806"/>
            <a:chOff x="6454460" y="3135021"/>
            <a:chExt cx="2030682" cy="1997695"/>
          </a:xfrm>
          <a:solidFill>
            <a:schemeClr val="accent4">
              <a:lumMod val="75000"/>
            </a:schemeClr>
          </a:solidFill>
        </p:grpSpPr>
        <p:sp>
          <p:nvSpPr>
            <p:cNvPr id="42" name="Freeform 41"/>
            <p:cNvSpPr/>
            <p:nvPr/>
          </p:nvSpPr>
          <p:spPr>
            <a:xfrm rot="18252152">
              <a:off x="6470953" y="3118528"/>
              <a:ext cx="1997695" cy="203068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20110" tIns="482094" rIns="420110" bIns="514745" spcCol="1270" anchor="ctr"/>
            <a:lstStyle/>
            <a:p>
              <a:pPr algn="ctr" defTabSz="1566863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3525"/>
            </a:p>
          </p:txBody>
        </p:sp>
        <p:sp>
          <p:nvSpPr>
            <p:cNvPr id="26676" name="TextBox 38"/>
            <p:cNvSpPr txBox="1">
              <a:spLocks noChangeArrowheads="1"/>
            </p:cNvSpPr>
            <p:nvPr/>
          </p:nvSpPr>
          <p:spPr bwMode="auto">
            <a:xfrm>
              <a:off x="6878135" y="3616609"/>
              <a:ext cx="1248943" cy="8620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900" b="1" dirty="0">
                  <a:solidFill>
                    <a:schemeClr val="bg1"/>
                  </a:solidFill>
                </a:rPr>
                <a:t>Low socioeconomic status background</a:t>
              </a:r>
            </a:p>
          </p:txBody>
        </p:sp>
      </p:grpSp>
      <p:grpSp>
        <p:nvGrpSpPr>
          <p:cNvPr id="8" name="Group 116"/>
          <p:cNvGrpSpPr>
            <a:grpSpLocks/>
          </p:cNvGrpSpPr>
          <p:nvPr/>
        </p:nvGrpSpPr>
        <p:grpSpPr bwMode="auto">
          <a:xfrm>
            <a:off x="4863705" y="3814764"/>
            <a:ext cx="1416844" cy="1393031"/>
            <a:chOff x="4961274" y="3942758"/>
            <a:chExt cx="1888536" cy="1857858"/>
          </a:xfrm>
          <a:solidFill>
            <a:schemeClr val="accent4">
              <a:lumMod val="75000"/>
            </a:schemeClr>
          </a:solidFill>
        </p:grpSpPr>
        <p:sp>
          <p:nvSpPr>
            <p:cNvPr id="46" name="Shape 45"/>
            <p:cNvSpPr/>
            <p:nvPr/>
          </p:nvSpPr>
          <p:spPr>
            <a:xfrm rot="18252152">
              <a:off x="4976613" y="3927419"/>
              <a:ext cx="1857858" cy="188853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6672" name="Group 113"/>
            <p:cNvGrpSpPr>
              <a:grpSpLocks/>
            </p:cNvGrpSpPr>
            <p:nvPr/>
          </p:nvGrpSpPr>
          <p:grpSpPr bwMode="auto">
            <a:xfrm>
              <a:off x="5299307" y="4168241"/>
              <a:ext cx="1475914" cy="1452941"/>
              <a:chOff x="5299307" y="4168241"/>
              <a:chExt cx="1475914" cy="1452941"/>
            </a:xfrm>
            <a:grpFill/>
          </p:grpSpPr>
          <p:sp>
            <p:nvSpPr>
              <p:cNvPr id="43" name="Freeform 42"/>
              <p:cNvSpPr/>
              <p:nvPr/>
            </p:nvSpPr>
            <p:spPr>
              <a:xfrm rot="18252152">
                <a:off x="5310793" y="4156755"/>
                <a:ext cx="1452941" cy="1475914"/>
              </a:xfrm>
              <a:custGeom>
                <a:avLst/>
                <a:gdLst>
                  <a:gd name="connsiteX0" fmla="*/ 1354615 w 1810385"/>
                  <a:gd name="connsiteY0" fmla="*/ 458525 h 1810385"/>
                  <a:gd name="connsiteX1" fmla="*/ 1621708 w 1810385"/>
                  <a:gd name="connsiteY1" fmla="*/ 378028 h 1810385"/>
                  <a:gd name="connsiteX2" fmla="*/ 1719988 w 1810385"/>
                  <a:gd name="connsiteY2" fmla="*/ 548254 h 1810385"/>
                  <a:gd name="connsiteX3" fmla="*/ 1516730 w 1810385"/>
                  <a:gd name="connsiteY3" fmla="*/ 739315 h 1810385"/>
                  <a:gd name="connsiteX4" fmla="*/ 1516730 w 1810385"/>
                  <a:gd name="connsiteY4" fmla="*/ 1071070 h 1810385"/>
                  <a:gd name="connsiteX5" fmla="*/ 1719988 w 1810385"/>
                  <a:gd name="connsiteY5" fmla="*/ 1262131 h 1810385"/>
                  <a:gd name="connsiteX6" fmla="*/ 1621708 w 1810385"/>
                  <a:gd name="connsiteY6" fmla="*/ 1432357 h 1810385"/>
                  <a:gd name="connsiteX7" fmla="*/ 1354615 w 1810385"/>
                  <a:gd name="connsiteY7" fmla="*/ 1351860 h 1810385"/>
                  <a:gd name="connsiteX8" fmla="*/ 1067307 w 1810385"/>
                  <a:gd name="connsiteY8" fmla="*/ 1517738 h 1810385"/>
                  <a:gd name="connsiteX9" fmla="*/ 1003473 w 1810385"/>
                  <a:gd name="connsiteY9" fmla="*/ 1789296 h 1810385"/>
                  <a:gd name="connsiteX10" fmla="*/ 806912 w 1810385"/>
                  <a:gd name="connsiteY10" fmla="*/ 1789296 h 1810385"/>
                  <a:gd name="connsiteX11" fmla="*/ 743078 w 1810385"/>
                  <a:gd name="connsiteY11" fmla="*/ 1517738 h 1810385"/>
                  <a:gd name="connsiteX12" fmla="*/ 455770 w 1810385"/>
                  <a:gd name="connsiteY12" fmla="*/ 1351860 h 1810385"/>
                  <a:gd name="connsiteX13" fmla="*/ 188677 w 1810385"/>
                  <a:gd name="connsiteY13" fmla="*/ 1432357 h 1810385"/>
                  <a:gd name="connsiteX14" fmla="*/ 90397 w 1810385"/>
                  <a:gd name="connsiteY14" fmla="*/ 1262131 h 1810385"/>
                  <a:gd name="connsiteX15" fmla="*/ 293655 w 1810385"/>
                  <a:gd name="connsiteY15" fmla="*/ 1071070 h 1810385"/>
                  <a:gd name="connsiteX16" fmla="*/ 293655 w 1810385"/>
                  <a:gd name="connsiteY16" fmla="*/ 739315 h 1810385"/>
                  <a:gd name="connsiteX17" fmla="*/ 90397 w 1810385"/>
                  <a:gd name="connsiteY17" fmla="*/ 548254 h 1810385"/>
                  <a:gd name="connsiteX18" fmla="*/ 188677 w 1810385"/>
                  <a:gd name="connsiteY18" fmla="*/ 378028 h 1810385"/>
                  <a:gd name="connsiteX19" fmla="*/ 455770 w 1810385"/>
                  <a:gd name="connsiteY19" fmla="*/ 458525 h 1810385"/>
                  <a:gd name="connsiteX20" fmla="*/ 743078 w 1810385"/>
                  <a:gd name="connsiteY20" fmla="*/ 292647 h 1810385"/>
                  <a:gd name="connsiteX21" fmla="*/ 806912 w 1810385"/>
                  <a:gd name="connsiteY21" fmla="*/ 21089 h 1810385"/>
                  <a:gd name="connsiteX22" fmla="*/ 1003473 w 1810385"/>
                  <a:gd name="connsiteY22" fmla="*/ 21089 h 1810385"/>
                  <a:gd name="connsiteX23" fmla="*/ 1067307 w 1810385"/>
                  <a:gd name="connsiteY23" fmla="*/ 292647 h 1810385"/>
                  <a:gd name="connsiteX24" fmla="*/ 1354615 w 1810385"/>
                  <a:gd name="connsiteY24" fmla="*/ 458525 h 181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10385" h="1810385">
                    <a:moveTo>
                      <a:pt x="1354615" y="458525"/>
                    </a:moveTo>
                    <a:lnTo>
                      <a:pt x="1621708" y="378028"/>
                    </a:lnTo>
                    <a:lnTo>
                      <a:pt x="1719988" y="548254"/>
                    </a:lnTo>
                    <a:lnTo>
                      <a:pt x="1516730" y="739315"/>
                    </a:lnTo>
                    <a:cubicBezTo>
                      <a:pt x="1546193" y="847937"/>
                      <a:pt x="1546193" y="962448"/>
                      <a:pt x="1516730" y="1071070"/>
                    </a:cubicBezTo>
                    <a:lnTo>
                      <a:pt x="1719988" y="1262131"/>
                    </a:lnTo>
                    <a:lnTo>
                      <a:pt x="1621708" y="1432357"/>
                    </a:lnTo>
                    <a:lnTo>
                      <a:pt x="1354615" y="1351860"/>
                    </a:lnTo>
                    <a:cubicBezTo>
                      <a:pt x="1275277" y="1431687"/>
                      <a:pt x="1176108" y="1488942"/>
                      <a:pt x="1067307" y="1517738"/>
                    </a:cubicBezTo>
                    <a:lnTo>
                      <a:pt x="1003473" y="1789296"/>
                    </a:lnTo>
                    <a:lnTo>
                      <a:pt x="806912" y="1789296"/>
                    </a:lnTo>
                    <a:lnTo>
                      <a:pt x="743078" y="1517738"/>
                    </a:lnTo>
                    <a:cubicBezTo>
                      <a:pt x="634276" y="1488943"/>
                      <a:pt x="535108" y="1431688"/>
                      <a:pt x="455770" y="1351860"/>
                    </a:cubicBezTo>
                    <a:lnTo>
                      <a:pt x="188677" y="1432357"/>
                    </a:lnTo>
                    <a:lnTo>
                      <a:pt x="90397" y="1262131"/>
                    </a:lnTo>
                    <a:lnTo>
                      <a:pt x="293655" y="1071070"/>
                    </a:lnTo>
                    <a:cubicBezTo>
                      <a:pt x="264192" y="962448"/>
                      <a:pt x="264192" y="847937"/>
                      <a:pt x="293655" y="739315"/>
                    </a:cubicBezTo>
                    <a:lnTo>
                      <a:pt x="90397" y="548254"/>
                    </a:lnTo>
                    <a:lnTo>
                      <a:pt x="188677" y="378028"/>
                    </a:lnTo>
                    <a:lnTo>
                      <a:pt x="455770" y="458525"/>
                    </a:lnTo>
                    <a:cubicBezTo>
                      <a:pt x="535108" y="378698"/>
                      <a:pt x="634277" y="321443"/>
                      <a:pt x="743078" y="292647"/>
                    </a:cubicBezTo>
                    <a:lnTo>
                      <a:pt x="806912" y="21089"/>
                    </a:lnTo>
                    <a:lnTo>
                      <a:pt x="1003473" y="21089"/>
                    </a:lnTo>
                    <a:lnTo>
                      <a:pt x="1067307" y="292647"/>
                    </a:lnTo>
                    <a:cubicBezTo>
                      <a:pt x="1176109" y="321442"/>
                      <a:pt x="1275277" y="378697"/>
                      <a:pt x="1354615" y="45852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68498" tIns="370564" rIns="368498" bIns="370564" spcCol="1270" anchor="ctr"/>
              <a:lstStyle/>
              <a:p>
                <a:pPr algn="ctr" defTabSz="9334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100"/>
              </a:p>
            </p:txBody>
          </p:sp>
          <p:sp>
            <p:nvSpPr>
              <p:cNvPr id="26674" name="TextBox 39"/>
              <p:cNvSpPr txBox="1">
                <a:spLocks noChangeArrowheads="1"/>
              </p:cNvSpPr>
              <p:nvPr/>
            </p:nvSpPr>
            <p:spPr bwMode="auto">
              <a:xfrm>
                <a:off x="5520163" y="4617033"/>
                <a:ext cx="990000" cy="677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ZA" sz="900" b="1">
                    <a:solidFill>
                      <a:schemeClr val="bg1"/>
                    </a:solidFill>
                  </a:rPr>
                  <a:t>Low quality primary school</a:t>
                </a:r>
              </a:p>
            </p:txBody>
          </p:sp>
        </p:grpSp>
      </p:grpSp>
      <p:grpSp>
        <p:nvGrpSpPr>
          <p:cNvPr id="10" name="Group 115"/>
          <p:cNvGrpSpPr>
            <a:grpSpLocks/>
          </p:cNvGrpSpPr>
          <p:nvPr/>
        </p:nvGrpSpPr>
        <p:grpSpPr bwMode="auto">
          <a:xfrm>
            <a:off x="4572001" y="2859883"/>
            <a:ext cx="1527572" cy="1502569"/>
            <a:chOff x="4571758" y="2670835"/>
            <a:chExt cx="2036221" cy="2003144"/>
          </a:xfrm>
          <a:solidFill>
            <a:schemeClr val="accent4">
              <a:lumMod val="75000"/>
            </a:schemeClr>
          </a:solidFill>
        </p:grpSpPr>
        <p:sp>
          <p:nvSpPr>
            <p:cNvPr id="47" name="Circular Arrow 46"/>
            <p:cNvSpPr/>
            <p:nvPr/>
          </p:nvSpPr>
          <p:spPr>
            <a:xfrm rot="18252152">
              <a:off x="4588297" y="2654296"/>
              <a:ext cx="2003144" cy="2036221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6668" name="Group 114"/>
            <p:cNvGrpSpPr>
              <a:grpSpLocks/>
            </p:cNvGrpSpPr>
            <p:nvPr/>
          </p:nvGrpSpPr>
          <p:grpSpPr bwMode="auto">
            <a:xfrm>
              <a:off x="4744750" y="2781945"/>
              <a:ext cx="1772765" cy="1742830"/>
              <a:chOff x="4744750" y="2781945"/>
              <a:chExt cx="1772765" cy="1742830"/>
            </a:xfrm>
            <a:grpFill/>
          </p:grpSpPr>
          <p:sp>
            <p:nvSpPr>
              <p:cNvPr id="44" name="Freeform 43"/>
              <p:cNvSpPr/>
              <p:nvPr/>
            </p:nvSpPr>
            <p:spPr>
              <a:xfrm rot="18252152">
                <a:off x="4759718" y="2766977"/>
                <a:ext cx="1742830" cy="1772765"/>
              </a:xfrm>
              <a:custGeom>
                <a:avLst/>
                <a:gdLst>
                  <a:gd name="connsiteX0" fmla="*/ 1327246 w 1773807"/>
                  <a:gd name="connsiteY0" fmla="*/ 449260 h 1773807"/>
                  <a:gd name="connsiteX1" fmla="*/ 1588942 w 1773807"/>
                  <a:gd name="connsiteY1" fmla="*/ 370390 h 1773807"/>
                  <a:gd name="connsiteX2" fmla="*/ 1685237 w 1773807"/>
                  <a:gd name="connsiteY2" fmla="*/ 537177 h 1773807"/>
                  <a:gd name="connsiteX3" fmla="*/ 1486085 w 1773807"/>
                  <a:gd name="connsiteY3" fmla="*/ 724378 h 1773807"/>
                  <a:gd name="connsiteX4" fmla="*/ 1486085 w 1773807"/>
                  <a:gd name="connsiteY4" fmla="*/ 1049430 h 1773807"/>
                  <a:gd name="connsiteX5" fmla="*/ 1685237 w 1773807"/>
                  <a:gd name="connsiteY5" fmla="*/ 1236630 h 1773807"/>
                  <a:gd name="connsiteX6" fmla="*/ 1588942 w 1773807"/>
                  <a:gd name="connsiteY6" fmla="*/ 1403417 h 1773807"/>
                  <a:gd name="connsiteX7" fmla="*/ 1327246 w 1773807"/>
                  <a:gd name="connsiteY7" fmla="*/ 1324547 h 1773807"/>
                  <a:gd name="connsiteX8" fmla="*/ 1045743 w 1773807"/>
                  <a:gd name="connsiteY8" fmla="*/ 1487073 h 1773807"/>
                  <a:gd name="connsiteX9" fmla="*/ 983198 w 1773807"/>
                  <a:gd name="connsiteY9" fmla="*/ 1753144 h 1773807"/>
                  <a:gd name="connsiteX10" fmla="*/ 790609 w 1773807"/>
                  <a:gd name="connsiteY10" fmla="*/ 1753144 h 1773807"/>
                  <a:gd name="connsiteX11" fmla="*/ 728064 w 1773807"/>
                  <a:gd name="connsiteY11" fmla="*/ 1487073 h 1773807"/>
                  <a:gd name="connsiteX12" fmla="*/ 446561 w 1773807"/>
                  <a:gd name="connsiteY12" fmla="*/ 1324547 h 1773807"/>
                  <a:gd name="connsiteX13" fmla="*/ 184865 w 1773807"/>
                  <a:gd name="connsiteY13" fmla="*/ 1403417 h 1773807"/>
                  <a:gd name="connsiteX14" fmla="*/ 88570 w 1773807"/>
                  <a:gd name="connsiteY14" fmla="*/ 1236630 h 1773807"/>
                  <a:gd name="connsiteX15" fmla="*/ 287722 w 1773807"/>
                  <a:gd name="connsiteY15" fmla="*/ 1049429 h 1773807"/>
                  <a:gd name="connsiteX16" fmla="*/ 287722 w 1773807"/>
                  <a:gd name="connsiteY16" fmla="*/ 724377 h 1773807"/>
                  <a:gd name="connsiteX17" fmla="*/ 88570 w 1773807"/>
                  <a:gd name="connsiteY17" fmla="*/ 537177 h 1773807"/>
                  <a:gd name="connsiteX18" fmla="*/ 184865 w 1773807"/>
                  <a:gd name="connsiteY18" fmla="*/ 370390 h 1773807"/>
                  <a:gd name="connsiteX19" fmla="*/ 446561 w 1773807"/>
                  <a:gd name="connsiteY19" fmla="*/ 449260 h 1773807"/>
                  <a:gd name="connsiteX20" fmla="*/ 728064 w 1773807"/>
                  <a:gd name="connsiteY20" fmla="*/ 286734 h 1773807"/>
                  <a:gd name="connsiteX21" fmla="*/ 790609 w 1773807"/>
                  <a:gd name="connsiteY21" fmla="*/ 20663 h 1773807"/>
                  <a:gd name="connsiteX22" fmla="*/ 983198 w 1773807"/>
                  <a:gd name="connsiteY22" fmla="*/ 20663 h 1773807"/>
                  <a:gd name="connsiteX23" fmla="*/ 1045743 w 1773807"/>
                  <a:gd name="connsiteY23" fmla="*/ 286734 h 1773807"/>
                  <a:gd name="connsiteX24" fmla="*/ 1327246 w 1773807"/>
                  <a:gd name="connsiteY24" fmla="*/ 449260 h 177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773807" h="1773807">
                    <a:moveTo>
                      <a:pt x="1141705" y="448690"/>
                    </a:moveTo>
                    <a:lnTo>
                      <a:pt x="1331431" y="331184"/>
                    </a:lnTo>
                    <a:lnTo>
                      <a:pt x="1442623" y="442376"/>
                    </a:lnTo>
                    <a:lnTo>
                      <a:pt x="1325117" y="632102"/>
                    </a:lnTo>
                    <a:cubicBezTo>
                      <a:pt x="1370375" y="709938"/>
                      <a:pt x="1394085" y="798425"/>
                      <a:pt x="1393808" y="888462"/>
                    </a:cubicBezTo>
                    <a:lnTo>
                      <a:pt x="1590435" y="994016"/>
                    </a:lnTo>
                    <a:lnTo>
                      <a:pt x="1549735" y="1145906"/>
                    </a:lnTo>
                    <a:lnTo>
                      <a:pt x="1326675" y="1139006"/>
                    </a:lnTo>
                    <a:cubicBezTo>
                      <a:pt x="1281896" y="1217119"/>
                      <a:pt x="1217120" y="1281896"/>
                      <a:pt x="1139007" y="1326675"/>
                    </a:cubicBezTo>
                    <a:lnTo>
                      <a:pt x="1145906" y="1549736"/>
                    </a:lnTo>
                    <a:lnTo>
                      <a:pt x="994016" y="1590435"/>
                    </a:lnTo>
                    <a:lnTo>
                      <a:pt x="888461" y="1393809"/>
                    </a:lnTo>
                    <a:cubicBezTo>
                      <a:pt x="798424" y="1394086"/>
                      <a:pt x="709938" y="1370376"/>
                      <a:pt x="632102" y="1325117"/>
                    </a:cubicBezTo>
                    <a:lnTo>
                      <a:pt x="442376" y="1442623"/>
                    </a:lnTo>
                    <a:lnTo>
                      <a:pt x="331184" y="1331431"/>
                    </a:lnTo>
                    <a:lnTo>
                      <a:pt x="448690" y="1141705"/>
                    </a:lnTo>
                    <a:cubicBezTo>
                      <a:pt x="403432" y="1063869"/>
                      <a:pt x="379722" y="975382"/>
                      <a:pt x="379999" y="885345"/>
                    </a:cubicBezTo>
                    <a:lnTo>
                      <a:pt x="183372" y="779791"/>
                    </a:lnTo>
                    <a:lnTo>
                      <a:pt x="224072" y="627901"/>
                    </a:lnTo>
                    <a:lnTo>
                      <a:pt x="447132" y="634801"/>
                    </a:lnTo>
                    <a:cubicBezTo>
                      <a:pt x="491911" y="556688"/>
                      <a:pt x="556687" y="491911"/>
                      <a:pt x="634800" y="447132"/>
                    </a:cubicBezTo>
                    <a:lnTo>
                      <a:pt x="627901" y="224071"/>
                    </a:lnTo>
                    <a:lnTo>
                      <a:pt x="779791" y="183372"/>
                    </a:lnTo>
                    <a:lnTo>
                      <a:pt x="885346" y="379998"/>
                    </a:lnTo>
                    <a:cubicBezTo>
                      <a:pt x="975383" y="379721"/>
                      <a:pt x="1063869" y="403431"/>
                      <a:pt x="1141705" y="44869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70810" tIns="470810" rIns="470810" bIns="470810" spcCol="1270" anchor="ctr"/>
              <a:lstStyle/>
              <a:p>
                <a:pPr algn="ctr" defTabSz="1033463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25"/>
              </a:p>
            </p:txBody>
          </p:sp>
          <p:sp>
            <p:nvSpPr>
              <p:cNvPr id="26670" name="TextBox 40"/>
              <p:cNvSpPr txBox="1">
                <a:spLocks noChangeArrowheads="1"/>
              </p:cNvSpPr>
              <p:nvPr/>
            </p:nvSpPr>
            <p:spPr bwMode="auto">
              <a:xfrm>
                <a:off x="5157671" y="3296349"/>
                <a:ext cx="990000" cy="707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ZA" sz="900" b="1" dirty="0">
                    <a:solidFill>
                      <a:schemeClr val="bg1"/>
                    </a:solidFill>
                  </a:rPr>
                  <a:t>Low quality secondary</a:t>
                </a:r>
              </a:p>
              <a:p>
                <a:pPr algn="ctr" eaLnBrk="1" hangingPunct="1"/>
                <a:r>
                  <a:rPr lang="en-ZA" sz="900" b="1" dirty="0">
                    <a:solidFill>
                      <a:schemeClr val="bg1"/>
                    </a:solidFill>
                  </a:rPr>
                  <a:t>schoo</a:t>
                </a:r>
                <a:r>
                  <a:rPr lang="en-ZA" sz="1050" b="1" dirty="0">
                    <a:solidFill>
                      <a:schemeClr val="bg1"/>
                    </a:solidFill>
                  </a:rPr>
                  <a:t>l</a:t>
                </a:r>
              </a:p>
            </p:txBody>
          </p:sp>
        </p:grpSp>
      </p:grp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7137799" y="2556272"/>
            <a:ext cx="810815" cy="494109"/>
            <a:chOff x="1445059" y="821184"/>
            <a:chExt cx="2985757" cy="2005038"/>
          </a:xfrm>
          <a:solidFill>
            <a:srgbClr val="C00000"/>
          </a:solidFill>
        </p:grpSpPr>
        <p:grpSp>
          <p:nvGrpSpPr>
            <p:cNvPr id="26663" name="Group 48"/>
            <p:cNvGrpSpPr>
              <a:grpSpLocks/>
            </p:cNvGrpSpPr>
            <p:nvPr/>
          </p:nvGrpSpPr>
          <p:grpSpPr bwMode="auto">
            <a:xfrm rot="5400000">
              <a:off x="852439" y="1413804"/>
              <a:ext cx="2005038" cy="819798"/>
              <a:chOff x="1298524" y="3051580"/>
              <a:chExt cx="3270558" cy="1700571"/>
            </a:xfrm>
            <a:grpFill/>
          </p:grpSpPr>
          <p:sp>
            <p:nvSpPr>
              <p:cNvPr id="50" name="Freeform 49"/>
              <p:cNvSpPr/>
              <p:nvPr/>
            </p:nvSpPr>
            <p:spPr>
              <a:xfrm>
                <a:off x="1282765" y="3069612"/>
                <a:ext cx="1710146" cy="1700731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471881" y="1348230"/>
                    </a:moveTo>
                    <a:lnTo>
                      <a:pt x="0" y="674115"/>
                    </a:lnTo>
                    <a:lnTo>
                      <a:pt x="471881" y="0"/>
                    </a:lnTo>
                    <a:lnTo>
                      <a:pt x="471881" y="337057"/>
                    </a:lnTo>
                    <a:lnTo>
                      <a:pt x="1348230" y="337057"/>
                    </a:lnTo>
                    <a:lnTo>
                      <a:pt x="1348230" y="1011172"/>
                    </a:lnTo>
                    <a:lnTo>
                      <a:pt x="471881" y="1011172"/>
                    </a:lnTo>
                    <a:lnTo>
                      <a:pt x="471881" y="134823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299638" tIns="375474" rIns="122681" bIns="375476" spcCol="1270" anchor="ctr"/>
              <a:lstStyle/>
              <a:p>
                <a:pPr algn="ctr" defTabSz="766763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1725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3071717" y="3069609"/>
                <a:ext cx="1481603" cy="1700731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876349" y="0"/>
                    </a:moveTo>
                    <a:lnTo>
                      <a:pt x="1348230" y="674115"/>
                    </a:lnTo>
                    <a:lnTo>
                      <a:pt x="876349" y="1348230"/>
                    </a:lnTo>
                    <a:lnTo>
                      <a:pt x="876349" y="1011173"/>
                    </a:lnTo>
                    <a:lnTo>
                      <a:pt x="0" y="1011173"/>
                    </a:lnTo>
                    <a:lnTo>
                      <a:pt x="0" y="337058"/>
                    </a:lnTo>
                    <a:lnTo>
                      <a:pt x="876349" y="337058"/>
                    </a:lnTo>
                    <a:lnTo>
                      <a:pt x="876349" y="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22683" tIns="375476" rIns="299636" bIns="375475" spcCol="1270" anchor="ctr"/>
              <a:lstStyle/>
              <a:p>
                <a:pPr algn="ctr" defTabSz="766763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1725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2317548" y="1309157"/>
              <a:ext cx="2113268" cy="135872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ZA" sz="788" b="1" dirty="0">
                  <a:latin typeface="Calibri" pitchFamily="34" charset="0"/>
                  <a:cs typeface="Arial" pitchFamily="34" charset="0"/>
                </a:rPr>
                <a:t>Unequal society</a:t>
              </a:r>
            </a:p>
          </p:txBody>
        </p:sp>
      </p:grpSp>
      <p:sp>
        <p:nvSpPr>
          <p:cNvPr id="58" name="Freeform 57"/>
          <p:cNvSpPr/>
          <p:nvPr/>
        </p:nvSpPr>
        <p:spPr>
          <a:xfrm>
            <a:off x="5414963" y="2066926"/>
            <a:ext cx="314325" cy="202406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0080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9638" tIns="375474" rIns="122681" bIns="375476" spcCol="1270" anchor="ctr"/>
          <a:lstStyle/>
          <a:p>
            <a:pPr algn="ctr" defTabSz="766763">
              <a:lnSpc>
                <a:spcPct val="90000"/>
              </a:lnSpc>
              <a:spcAft>
                <a:spcPct val="35000"/>
              </a:spcAft>
              <a:defRPr/>
            </a:pPr>
            <a:endParaRPr lang="en-ZA" sz="1725"/>
          </a:p>
        </p:txBody>
      </p:sp>
      <p:grpSp>
        <p:nvGrpSpPr>
          <p:cNvPr id="20" name="Group 89"/>
          <p:cNvGrpSpPr>
            <a:grpSpLocks/>
          </p:cNvGrpSpPr>
          <p:nvPr/>
        </p:nvGrpSpPr>
        <p:grpSpPr bwMode="auto">
          <a:xfrm>
            <a:off x="2099072" y="1169194"/>
            <a:ext cx="1932384" cy="4673204"/>
            <a:chOff x="56286" y="168437"/>
            <a:chExt cx="2576098" cy="6436236"/>
          </a:xfrm>
        </p:grpSpPr>
        <p:grpSp>
          <p:nvGrpSpPr>
            <p:cNvPr id="26659" name="Group 88"/>
            <p:cNvGrpSpPr>
              <a:grpSpLocks/>
            </p:cNvGrpSpPr>
            <p:nvPr/>
          </p:nvGrpSpPr>
          <p:grpSpPr bwMode="auto">
            <a:xfrm>
              <a:off x="56286" y="168437"/>
              <a:ext cx="2576098" cy="6436236"/>
              <a:chOff x="56286" y="168437"/>
              <a:chExt cx="2576098" cy="6436237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56286" y="168437"/>
                <a:ext cx="2576098" cy="64362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ZA" sz="1350"/>
              </a:p>
            </p:txBody>
          </p:sp>
          <p:graphicFrame>
            <p:nvGraphicFramePr>
              <p:cNvPr id="59" name="Diagram 58"/>
              <p:cNvGraphicFramePr/>
              <p:nvPr>
                <p:extLst/>
              </p:nvPr>
            </p:nvGraphicFramePr>
            <p:xfrm>
              <a:off x="251520" y="547201"/>
              <a:ext cx="2232248" cy="589211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p:grpSp>
        <p:sp>
          <p:nvSpPr>
            <p:cNvPr id="75" name="TextBox 74"/>
            <p:cNvSpPr txBox="1"/>
            <p:nvPr/>
          </p:nvSpPr>
          <p:spPr>
            <a:xfrm>
              <a:off x="611822" y="188115"/>
              <a:ext cx="1584069" cy="6994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ZA" sz="1350" b="1" dirty="0">
                  <a:latin typeface="Calibri" pitchFamily="34" charset="0"/>
                  <a:cs typeface="Arial" pitchFamily="34" charset="0"/>
                </a:rPr>
                <a:t>Labour Market</a:t>
              </a:r>
            </a:p>
          </p:txBody>
        </p:sp>
      </p:grpSp>
      <p:sp>
        <p:nvSpPr>
          <p:cNvPr id="74" name="Freeform 73"/>
          <p:cNvSpPr/>
          <p:nvPr/>
        </p:nvSpPr>
        <p:spPr>
          <a:xfrm>
            <a:off x="3883820" y="4617244"/>
            <a:ext cx="526256" cy="238125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9638" tIns="375474" rIns="122681" bIns="375476" spcCol="1270" anchor="ctr"/>
          <a:lstStyle/>
          <a:p>
            <a:pPr algn="ctr" defTabSz="766763">
              <a:lnSpc>
                <a:spcPct val="90000"/>
              </a:lnSpc>
              <a:spcAft>
                <a:spcPct val="35000"/>
              </a:spcAft>
              <a:defRPr/>
            </a:pPr>
            <a:endParaRPr lang="en-ZA" sz="1725"/>
          </a:p>
        </p:txBody>
      </p:sp>
      <p:sp>
        <p:nvSpPr>
          <p:cNvPr id="94" name="Freeform 93"/>
          <p:cNvSpPr/>
          <p:nvPr/>
        </p:nvSpPr>
        <p:spPr>
          <a:xfrm>
            <a:off x="3883820" y="3881438"/>
            <a:ext cx="526256" cy="238125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9638" tIns="375474" rIns="122681" bIns="375476" spcCol="1270" anchor="ctr"/>
          <a:lstStyle/>
          <a:p>
            <a:pPr algn="ctr" defTabSz="766763">
              <a:lnSpc>
                <a:spcPct val="90000"/>
              </a:lnSpc>
              <a:spcAft>
                <a:spcPct val="35000"/>
              </a:spcAft>
              <a:defRPr/>
            </a:pPr>
            <a:endParaRPr lang="en-ZA" sz="1725"/>
          </a:p>
        </p:txBody>
      </p:sp>
      <p:sp>
        <p:nvSpPr>
          <p:cNvPr id="95" name="Rectangle 94"/>
          <p:cNvSpPr/>
          <p:nvPr/>
        </p:nvSpPr>
        <p:spPr>
          <a:xfrm>
            <a:off x="4401741" y="1516857"/>
            <a:ext cx="981075" cy="13037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1350" b="1" dirty="0">
                <a:solidFill>
                  <a:schemeClr val="tx1"/>
                </a:solidFill>
              </a:rPr>
              <a:t>University/FET</a:t>
            </a:r>
          </a:p>
          <a:p>
            <a:pPr algn="ctr">
              <a:defRPr/>
            </a:pPr>
            <a:endParaRPr lang="en-ZA" sz="600" b="1" dirty="0">
              <a:solidFill>
                <a:schemeClr val="tx1"/>
              </a:solidFill>
            </a:endParaRPr>
          </a:p>
          <a:p>
            <a:pPr marL="128588" indent="-128588">
              <a:buFont typeface="Arial" pitchFamily="34" charset="0"/>
              <a:buChar char="•"/>
              <a:defRPr/>
            </a:pPr>
            <a:r>
              <a:rPr lang="en-ZA" sz="600" b="1" dirty="0">
                <a:solidFill>
                  <a:schemeClr val="tx1"/>
                </a:solidFill>
              </a:rPr>
              <a:t>Type</a:t>
            </a:r>
            <a:r>
              <a:rPr lang="en-ZA" sz="600" dirty="0">
                <a:solidFill>
                  <a:schemeClr val="tx1"/>
                </a:solidFill>
              </a:rPr>
              <a:t> of institution (FET or University)</a:t>
            </a:r>
          </a:p>
          <a:p>
            <a:pPr marL="128588" indent="-128588">
              <a:buFont typeface="Arial" pitchFamily="34" charset="0"/>
              <a:buChar char="•"/>
              <a:defRPr/>
            </a:pPr>
            <a:r>
              <a:rPr lang="en-ZA" sz="600" b="1" dirty="0">
                <a:solidFill>
                  <a:schemeClr val="tx1"/>
                </a:solidFill>
              </a:rPr>
              <a:t>Quality</a:t>
            </a:r>
            <a:r>
              <a:rPr lang="en-ZA" sz="600" dirty="0">
                <a:solidFill>
                  <a:schemeClr val="tx1"/>
                </a:solidFill>
              </a:rPr>
              <a:t> of institution </a:t>
            </a:r>
          </a:p>
          <a:p>
            <a:pPr marL="128588" indent="-128588">
              <a:buFont typeface="Arial" pitchFamily="34" charset="0"/>
              <a:buChar char="•"/>
              <a:defRPr/>
            </a:pPr>
            <a:r>
              <a:rPr lang="en-ZA" sz="600" dirty="0">
                <a:solidFill>
                  <a:schemeClr val="tx1"/>
                </a:solidFill>
              </a:rPr>
              <a:t>Type of </a:t>
            </a:r>
            <a:r>
              <a:rPr lang="en-ZA" sz="600" b="1" dirty="0">
                <a:solidFill>
                  <a:schemeClr val="tx1"/>
                </a:solidFill>
              </a:rPr>
              <a:t>qualification</a:t>
            </a:r>
            <a:r>
              <a:rPr lang="en-ZA" sz="600" dirty="0">
                <a:solidFill>
                  <a:schemeClr val="tx1"/>
                </a:solidFill>
              </a:rPr>
              <a:t> </a:t>
            </a:r>
            <a:r>
              <a:rPr lang="en-ZA" sz="600" i="1" dirty="0">
                <a:solidFill>
                  <a:schemeClr val="tx1"/>
                </a:solidFill>
              </a:rPr>
              <a:t>(diploma, degree)</a:t>
            </a:r>
          </a:p>
          <a:p>
            <a:pPr marL="128588" indent="-128588">
              <a:buFont typeface="Arial" pitchFamily="34" charset="0"/>
              <a:buChar char="•"/>
              <a:defRPr/>
            </a:pPr>
            <a:r>
              <a:rPr lang="en-ZA" sz="600" b="1" dirty="0">
                <a:solidFill>
                  <a:schemeClr val="tx1"/>
                </a:solidFill>
              </a:rPr>
              <a:t>Field</a:t>
            </a:r>
            <a:r>
              <a:rPr lang="en-ZA" sz="600" dirty="0">
                <a:solidFill>
                  <a:schemeClr val="tx1"/>
                </a:solidFill>
              </a:rPr>
              <a:t> of study </a:t>
            </a:r>
            <a:r>
              <a:rPr lang="en-ZA" sz="600" i="1" dirty="0">
                <a:solidFill>
                  <a:schemeClr val="tx1"/>
                </a:solidFill>
              </a:rPr>
              <a:t>(Engineering, Arts etc.)</a:t>
            </a:r>
            <a:endParaRPr lang="en-ZA" sz="900" i="1" dirty="0">
              <a:solidFill>
                <a:schemeClr val="tx1"/>
              </a:solidFill>
            </a:endParaRPr>
          </a:p>
        </p:txBody>
      </p:sp>
      <p:sp>
        <p:nvSpPr>
          <p:cNvPr id="98" name="Freeform 97"/>
          <p:cNvSpPr/>
          <p:nvPr/>
        </p:nvSpPr>
        <p:spPr>
          <a:xfrm>
            <a:off x="3873105" y="2032397"/>
            <a:ext cx="526256" cy="238125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0080FF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9638" tIns="375474" rIns="122681" bIns="375476" spcCol="1270" anchor="ctr"/>
          <a:lstStyle/>
          <a:p>
            <a:pPr algn="ctr" defTabSz="766763">
              <a:lnSpc>
                <a:spcPct val="90000"/>
              </a:lnSpc>
              <a:spcAft>
                <a:spcPct val="35000"/>
              </a:spcAft>
              <a:defRPr/>
            </a:pPr>
            <a:endParaRPr lang="en-ZA" sz="1725"/>
          </a:p>
        </p:txBody>
      </p:sp>
      <p:sp>
        <p:nvSpPr>
          <p:cNvPr id="129" name="Rounded Rectangle 128"/>
          <p:cNvSpPr/>
          <p:nvPr/>
        </p:nvSpPr>
        <p:spPr>
          <a:xfrm>
            <a:off x="7366399" y="2967038"/>
            <a:ext cx="621506" cy="27622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750" b="1">
                <a:solidFill>
                  <a:schemeClr val="tx1"/>
                </a:solidFill>
              </a:rPr>
              <a:t>Majority (80%)</a:t>
            </a:r>
          </a:p>
        </p:txBody>
      </p:sp>
      <p:grpSp>
        <p:nvGrpSpPr>
          <p:cNvPr id="23" name="Group 125"/>
          <p:cNvGrpSpPr>
            <a:grpSpLocks/>
          </p:cNvGrpSpPr>
          <p:nvPr/>
        </p:nvGrpSpPr>
        <p:grpSpPr bwMode="auto">
          <a:xfrm>
            <a:off x="4897042" y="2737247"/>
            <a:ext cx="1083469" cy="603647"/>
            <a:chOff x="5005980" y="2506040"/>
            <a:chExt cx="1444651" cy="804794"/>
          </a:xfrm>
        </p:grpSpPr>
        <p:sp>
          <p:nvSpPr>
            <p:cNvPr id="123" name="TextBox 122"/>
            <p:cNvSpPr txBox="1"/>
            <p:nvPr/>
          </p:nvSpPr>
          <p:spPr>
            <a:xfrm>
              <a:off x="5234584" y="2506040"/>
              <a:ext cx="1216047" cy="44623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ZA" sz="525">
                  <a:latin typeface="Calibri" pitchFamily="34" charset="0"/>
                  <a:cs typeface="Arial" pitchFamily="34" charset="0"/>
                </a:rPr>
                <a:t>Some motivated, lucky or talented students make  the transition</a:t>
              </a:r>
            </a:p>
          </p:txBody>
        </p:sp>
        <p:sp>
          <p:nvSpPr>
            <p:cNvPr id="124" name="Freeform 123"/>
            <p:cNvSpPr/>
            <p:nvPr/>
          </p:nvSpPr>
          <p:spPr>
            <a:xfrm rot="3499488">
              <a:off x="4770271" y="2771908"/>
              <a:ext cx="774635" cy="303217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99638" tIns="375474" rIns="122681" bIns="375476" spcCol="1270" anchor="ctr"/>
            <a:lstStyle/>
            <a:p>
              <a:pPr algn="ctr" defTabSz="766763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1725"/>
            </a:p>
          </p:txBody>
        </p:sp>
      </p:grpSp>
      <p:sp>
        <p:nvSpPr>
          <p:cNvPr id="128" name="Rounded Rectangle 127"/>
          <p:cNvSpPr/>
          <p:nvPr/>
        </p:nvSpPr>
        <p:spPr>
          <a:xfrm>
            <a:off x="7340205" y="2409825"/>
            <a:ext cx="621506" cy="276225"/>
          </a:xfrm>
          <a:prstGeom prst="roundRect">
            <a:avLst/>
          </a:prstGeom>
          <a:solidFill>
            <a:srgbClr val="0080F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750" b="1">
                <a:solidFill>
                  <a:schemeClr val="tx1"/>
                </a:solidFill>
              </a:rPr>
              <a:t>Minority (20%)</a:t>
            </a:r>
          </a:p>
        </p:txBody>
      </p:sp>
      <p:grpSp>
        <p:nvGrpSpPr>
          <p:cNvPr id="24" name="Group 124"/>
          <p:cNvGrpSpPr>
            <a:grpSpLocks/>
          </p:cNvGrpSpPr>
          <p:nvPr/>
        </p:nvGrpSpPr>
        <p:grpSpPr bwMode="auto">
          <a:xfrm>
            <a:off x="6463764" y="2738998"/>
            <a:ext cx="1062038" cy="682028"/>
            <a:chOff x="7008134" y="2423712"/>
            <a:chExt cx="1416720" cy="934486"/>
          </a:xfrm>
        </p:grpSpPr>
        <p:sp>
          <p:nvSpPr>
            <p:cNvPr id="122" name="TextBox 121"/>
            <p:cNvSpPr txBox="1"/>
            <p:nvPr/>
          </p:nvSpPr>
          <p:spPr>
            <a:xfrm>
              <a:off x="7208253" y="2678202"/>
              <a:ext cx="1216601" cy="67999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marL="128588" indent="-128588">
                <a:buFontTx/>
                <a:buChar char="-"/>
                <a:defRPr/>
              </a:pPr>
              <a:r>
                <a:rPr lang="en-ZA" sz="525">
                  <a:latin typeface="Calibri" pitchFamily="34" charset="0"/>
                  <a:cs typeface="Arial" pitchFamily="34" charset="0"/>
                </a:rPr>
                <a:t>Big demand for good schools despite fees</a:t>
              </a:r>
            </a:p>
            <a:p>
              <a:pPr marL="128588" indent="-128588">
                <a:buFontTx/>
                <a:buChar char="-"/>
                <a:defRPr/>
              </a:pPr>
              <a:r>
                <a:rPr lang="en-ZA" sz="525">
                  <a:latin typeface="Calibri" pitchFamily="34" charset="0"/>
                  <a:cs typeface="Arial" pitchFamily="34" charset="0"/>
                </a:rPr>
                <a:t>Some scholarships/bursaries </a:t>
              </a:r>
            </a:p>
          </p:txBody>
        </p:sp>
        <p:sp>
          <p:nvSpPr>
            <p:cNvPr id="121" name="Freeform 120"/>
            <p:cNvSpPr/>
            <p:nvPr/>
          </p:nvSpPr>
          <p:spPr>
            <a:xfrm rot="5400000">
              <a:off x="6770736" y="2661110"/>
              <a:ext cx="778151" cy="303355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99638" tIns="375474" rIns="122681" bIns="375476" spcCol="1270" anchor="ctr"/>
            <a:lstStyle/>
            <a:p>
              <a:pPr algn="ctr" defTabSz="766763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1725"/>
            </a:p>
          </p:txBody>
        </p:sp>
      </p:grpSp>
      <p:sp>
        <p:nvSpPr>
          <p:cNvPr id="131" name="Curved Up Arrow 130"/>
          <p:cNvSpPr/>
          <p:nvPr/>
        </p:nvSpPr>
        <p:spPr>
          <a:xfrm flipV="1">
            <a:off x="3038168" y="944725"/>
            <a:ext cx="4475886" cy="636425"/>
          </a:xfrm>
          <a:prstGeom prst="curvedUpArrow">
            <a:avLst/>
          </a:prstGeom>
          <a:solidFill>
            <a:srgbClr val="00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350">
              <a:solidFill>
                <a:schemeClr val="tx1"/>
              </a:solidFill>
            </a:endParaRPr>
          </a:p>
        </p:txBody>
      </p:sp>
      <p:sp>
        <p:nvSpPr>
          <p:cNvPr id="132" name="Curved Up Arrow 131"/>
          <p:cNvSpPr/>
          <p:nvPr/>
        </p:nvSpPr>
        <p:spPr>
          <a:xfrm rot="20815970">
            <a:off x="3523681" y="5030118"/>
            <a:ext cx="4312121" cy="809537"/>
          </a:xfrm>
          <a:prstGeom prst="curved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350">
              <a:solidFill>
                <a:schemeClr val="tx1"/>
              </a:solidFill>
            </a:endParaRPr>
          </a:p>
        </p:txBody>
      </p:sp>
      <p:sp>
        <p:nvSpPr>
          <p:cNvPr id="26652" name="TextBox 1"/>
          <p:cNvSpPr txBox="1">
            <a:spLocks noChangeArrowheads="1"/>
          </p:cNvSpPr>
          <p:nvPr/>
        </p:nvSpPr>
        <p:spPr bwMode="auto">
          <a:xfrm>
            <a:off x="1370075" y="5809084"/>
            <a:ext cx="3536787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ZA" sz="825" dirty="0"/>
              <a:t>Statistics from Quarterly Labour Force Survey (QLFS) 2014 Q4</a:t>
            </a:r>
          </a:p>
        </p:txBody>
      </p:sp>
      <p:grpSp>
        <p:nvGrpSpPr>
          <p:cNvPr id="66" name="Group 115"/>
          <p:cNvGrpSpPr>
            <a:grpSpLocks/>
          </p:cNvGrpSpPr>
          <p:nvPr/>
        </p:nvGrpSpPr>
        <p:grpSpPr bwMode="auto">
          <a:xfrm>
            <a:off x="4686301" y="2974182"/>
            <a:ext cx="2087619" cy="2176716"/>
            <a:chOff x="4571758" y="2670835"/>
            <a:chExt cx="2782751" cy="2901881"/>
          </a:xfrm>
          <a:solidFill>
            <a:schemeClr val="accent4">
              <a:lumMod val="75000"/>
            </a:schemeClr>
          </a:solidFill>
        </p:grpSpPr>
        <p:sp>
          <p:nvSpPr>
            <p:cNvPr id="67" name="Circular Arrow 66"/>
            <p:cNvSpPr/>
            <p:nvPr/>
          </p:nvSpPr>
          <p:spPr>
            <a:xfrm rot="18252152">
              <a:off x="4588297" y="2654296"/>
              <a:ext cx="2003144" cy="2036221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68" name="Group 114"/>
            <p:cNvGrpSpPr>
              <a:grpSpLocks/>
            </p:cNvGrpSpPr>
            <p:nvPr/>
          </p:nvGrpSpPr>
          <p:grpSpPr bwMode="auto">
            <a:xfrm>
              <a:off x="6364508" y="4651091"/>
              <a:ext cx="990001" cy="921625"/>
              <a:chOff x="6364508" y="4651091"/>
              <a:chExt cx="990001" cy="921625"/>
            </a:xfrm>
            <a:grpFill/>
          </p:grpSpPr>
          <p:sp>
            <p:nvSpPr>
              <p:cNvPr id="69" name="Freeform 68"/>
              <p:cNvSpPr/>
              <p:nvPr/>
            </p:nvSpPr>
            <p:spPr>
              <a:xfrm rot="18860996">
                <a:off x="6410059" y="4639670"/>
                <a:ext cx="921625" cy="944468"/>
              </a:xfrm>
              <a:custGeom>
                <a:avLst/>
                <a:gdLst>
                  <a:gd name="connsiteX0" fmla="*/ 1327246 w 1773807"/>
                  <a:gd name="connsiteY0" fmla="*/ 449260 h 1773807"/>
                  <a:gd name="connsiteX1" fmla="*/ 1588942 w 1773807"/>
                  <a:gd name="connsiteY1" fmla="*/ 370390 h 1773807"/>
                  <a:gd name="connsiteX2" fmla="*/ 1685237 w 1773807"/>
                  <a:gd name="connsiteY2" fmla="*/ 537177 h 1773807"/>
                  <a:gd name="connsiteX3" fmla="*/ 1486085 w 1773807"/>
                  <a:gd name="connsiteY3" fmla="*/ 724378 h 1773807"/>
                  <a:gd name="connsiteX4" fmla="*/ 1486085 w 1773807"/>
                  <a:gd name="connsiteY4" fmla="*/ 1049430 h 1773807"/>
                  <a:gd name="connsiteX5" fmla="*/ 1685237 w 1773807"/>
                  <a:gd name="connsiteY5" fmla="*/ 1236630 h 1773807"/>
                  <a:gd name="connsiteX6" fmla="*/ 1588942 w 1773807"/>
                  <a:gd name="connsiteY6" fmla="*/ 1403417 h 1773807"/>
                  <a:gd name="connsiteX7" fmla="*/ 1327246 w 1773807"/>
                  <a:gd name="connsiteY7" fmla="*/ 1324547 h 1773807"/>
                  <a:gd name="connsiteX8" fmla="*/ 1045743 w 1773807"/>
                  <a:gd name="connsiteY8" fmla="*/ 1487073 h 1773807"/>
                  <a:gd name="connsiteX9" fmla="*/ 983198 w 1773807"/>
                  <a:gd name="connsiteY9" fmla="*/ 1753144 h 1773807"/>
                  <a:gd name="connsiteX10" fmla="*/ 790609 w 1773807"/>
                  <a:gd name="connsiteY10" fmla="*/ 1753144 h 1773807"/>
                  <a:gd name="connsiteX11" fmla="*/ 728064 w 1773807"/>
                  <a:gd name="connsiteY11" fmla="*/ 1487073 h 1773807"/>
                  <a:gd name="connsiteX12" fmla="*/ 446561 w 1773807"/>
                  <a:gd name="connsiteY12" fmla="*/ 1324547 h 1773807"/>
                  <a:gd name="connsiteX13" fmla="*/ 184865 w 1773807"/>
                  <a:gd name="connsiteY13" fmla="*/ 1403417 h 1773807"/>
                  <a:gd name="connsiteX14" fmla="*/ 88570 w 1773807"/>
                  <a:gd name="connsiteY14" fmla="*/ 1236630 h 1773807"/>
                  <a:gd name="connsiteX15" fmla="*/ 287722 w 1773807"/>
                  <a:gd name="connsiteY15" fmla="*/ 1049429 h 1773807"/>
                  <a:gd name="connsiteX16" fmla="*/ 287722 w 1773807"/>
                  <a:gd name="connsiteY16" fmla="*/ 724377 h 1773807"/>
                  <a:gd name="connsiteX17" fmla="*/ 88570 w 1773807"/>
                  <a:gd name="connsiteY17" fmla="*/ 537177 h 1773807"/>
                  <a:gd name="connsiteX18" fmla="*/ 184865 w 1773807"/>
                  <a:gd name="connsiteY18" fmla="*/ 370390 h 1773807"/>
                  <a:gd name="connsiteX19" fmla="*/ 446561 w 1773807"/>
                  <a:gd name="connsiteY19" fmla="*/ 449260 h 1773807"/>
                  <a:gd name="connsiteX20" fmla="*/ 728064 w 1773807"/>
                  <a:gd name="connsiteY20" fmla="*/ 286734 h 1773807"/>
                  <a:gd name="connsiteX21" fmla="*/ 790609 w 1773807"/>
                  <a:gd name="connsiteY21" fmla="*/ 20663 h 1773807"/>
                  <a:gd name="connsiteX22" fmla="*/ 983198 w 1773807"/>
                  <a:gd name="connsiteY22" fmla="*/ 20663 h 1773807"/>
                  <a:gd name="connsiteX23" fmla="*/ 1045743 w 1773807"/>
                  <a:gd name="connsiteY23" fmla="*/ 286734 h 1773807"/>
                  <a:gd name="connsiteX24" fmla="*/ 1327246 w 1773807"/>
                  <a:gd name="connsiteY24" fmla="*/ 449260 h 177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773807" h="1773807">
                    <a:moveTo>
                      <a:pt x="1141705" y="448690"/>
                    </a:moveTo>
                    <a:lnTo>
                      <a:pt x="1331431" y="331184"/>
                    </a:lnTo>
                    <a:lnTo>
                      <a:pt x="1442623" y="442376"/>
                    </a:lnTo>
                    <a:lnTo>
                      <a:pt x="1325117" y="632102"/>
                    </a:lnTo>
                    <a:cubicBezTo>
                      <a:pt x="1370375" y="709938"/>
                      <a:pt x="1394085" y="798425"/>
                      <a:pt x="1393808" y="888462"/>
                    </a:cubicBezTo>
                    <a:lnTo>
                      <a:pt x="1590435" y="994016"/>
                    </a:lnTo>
                    <a:lnTo>
                      <a:pt x="1549735" y="1145906"/>
                    </a:lnTo>
                    <a:lnTo>
                      <a:pt x="1326675" y="1139006"/>
                    </a:lnTo>
                    <a:cubicBezTo>
                      <a:pt x="1281896" y="1217119"/>
                      <a:pt x="1217120" y="1281896"/>
                      <a:pt x="1139007" y="1326675"/>
                    </a:cubicBezTo>
                    <a:lnTo>
                      <a:pt x="1145906" y="1549736"/>
                    </a:lnTo>
                    <a:lnTo>
                      <a:pt x="994016" y="1590435"/>
                    </a:lnTo>
                    <a:lnTo>
                      <a:pt x="888461" y="1393809"/>
                    </a:lnTo>
                    <a:cubicBezTo>
                      <a:pt x="798424" y="1394086"/>
                      <a:pt x="709938" y="1370376"/>
                      <a:pt x="632102" y="1325117"/>
                    </a:cubicBezTo>
                    <a:lnTo>
                      <a:pt x="442376" y="1442623"/>
                    </a:lnTo>
                    <a:lnTo>
                      <a:pt x="331184" y="1331431"/>
                    </a:lnTo>
                    <a:lnTo>
                      <a:pt x="448690" y="1141705"/>
                    </a:lnTo>
                    <a:cubicBezTo>
                      <a:pt x="403432" y="1063869"/>
                      <a:pt x="379722" y="975382"/>
                      <a:pt x="379999" y="885345"/>
                    </a:cubicBezTo>
                    <a:lnTo>
                      <a:pt x="183372" y="779791"/>
                    </a:lnTo>
                    <a:lnTo>
                      <a:pt x="224072" y="627901"/>
                    </a:lnTo>
                    <a:lnTo>
                      <a:pt x="447132" y="634801"/>
                    </a:lnTo>
                    <a:cubicBezTo>
                      <a:pt x="491911" y="556688"/>
                      <a:pt x="556687" y="491911"/>
                      <a:pt x="634800" y="447132"/>
                    </a:cubicBezTo>
                    <a:lnTo>
                      <a:pt x="627901" y="224071"/>
                    </a:lnTo>
                    <a:lnTo>
                      <a:pt x="779791" y="183372"/>
                    </a:lnTo>
                    <a:lnTo>
                      <a:pt x="885346" y="379998"/>
                    </a:lnTo>
                    <a:cubicBezTo>
                      <a:pt x="975383" y="379721"/>
                      <a:pt x="1063869" y="403431"/>
                      <a:pt x="1141705" y="44869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70810" tIns="470810" rIns="470810" bIns="470810" spcCol="1270" anchor="ctr"/>
              <a:lstStyle/>
              <a:p>
                <a:pPr algn="ctr" defTabSz="1033463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25"/>
              </a:p>
            </p:txBody>
          </p:sp>
          <p:sp>
            <p:nvSpPr>
              <p:cNvPr id="70" name="TextBox 40"/>
              <p:cNvSpPr txBox="1">
                <a:spLocks noChangeArrowheads="1"/>
              </p:cNvSpPr>
              <p:nvPr/>
            </p:nvSpPr>
            <p:spPr bwMode="auto">
              <a:xfrm>
                <a:off x="6364508" y="4861277"/>
                <a:ext cx="990001" cy="5231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ZA" sz="900" b="1" dirty="0">
                    <a:solidFill>
                      <a:schemeClr val="bg1"/>
                    </a:solidFill>
                  </a:rPr>
                  <a:t>ECD</a:t>
                </a:r>
              </a:p>
              <a:p>
                <a:pPr algn="ctr" eaLnBrk="1" hangingPunct="1"/>
                <a:r>
                  <a:rPr lang="en-ZA" sz="525" b="1" dirty="0">
                    <a:solidFill>
                      <a:schemeClr val="bg1"/>
                    </a:solidFill>
                  </a:rPr>
                  <a:t>None or </a:t>
                </a:r>
              </a:p>
              <a:p>
                <a:pPr algn="ctr" eaLnBrk="1" hangingPunct="1"/>
                <a:r>
                  <a:rPr lang="en-ZA" sz="525" b="1" dirty="0">
                    <a:solidFill>
                      <a:schemeClr val="bg1"/>
                    </a:solidFill>
                  </a:rPr>
                  <a:t>low-quality</a:t>
                </a:r>
              </a:p>
            </p:txBody>
          </p:sp>
        </p:grpSp>
      </p:grpSp>
      <p:grpSp>
        <p:nvGrpSpPr>
          <p:cNvPr id="72" name="Group 118"/>
          <p:cNvGrpSpPr>
            <a:grpSpLocks/>
          </p:cNvGrpSpPr>
          <p:nvPr/>
        </p:nvGrpSpPr>
        <p:grpSpPr bwMode="auto">
          <a:xfrm rot="499834">
            <a:off x="6592954" y="2290000"/>
            <a:ext cx="551849" cy="580004"/>
            <a:chOff x="6531208" y="1507436"/>
            <a:chExt cx="1072116" cy="1017150"/>
          </a:xfrm>
          <a:solidFill>
            <a:srgbClr val="0080FF"/>
          </a:solidFill>
        </p:grpSpPr>
        <p:sp>
          <p:nvSpPr>
            <p:cNvPr id="73" name="Freeform 72"/>
            <p:cNvSpPr/>
            <p:nvPr/>
          </p:nvSpPr>
          <p:spPr>
            <a:xfrm rot="18252152">
              <a:off x="6743797" y="1611000"/>
              <a:ext cx="794648" cy="838633"/>
            </a:xfrm>
            <a:custGeom>
              <a:avLst/>
              <a:gdLst>
                <a:gd name="connsiteX0" fmla="*/ 1354615 w 1810385"/>
                <a:gd name="connsiteY0" fmla="*/ 458525 h 1810385"/>
                <a:gd name="connsiteX1" fmla="*/ 1621708 w 1810385"/>
                <a:gd name="connsiteY1" fmla="*/ 378028 h 1810385"/>
                <a:gd name="connsiteX2" fmla="*/ 1719988 w 1810385"/>
                <a:gd name="connsiteY2" fmla="*/ 548254 h 1810385"/>
                <a:gd name="connsiteX3" fmla="*/ 1516730 w 1810385"/>
                <a:gd name="connsiteY3" fmla="*/ 739315 h 1810385"/>
                <a:gd name="connsiteX4" fmla="*/ 1516730 w 1810385"/>
                <a:gd name="connsiteY4" fmla="*/ 1071070 h 1810385"/>
                <a:gd name="connsiteX5" fmla="*/ 1719988 w 1810385"/>
                <a:gd name="connsiteY5" fmla="*/ 1262131 h 1810385"/>
                <a:gd name="connsiteX6" fmla="*/ 1621708 w 1810385"/>
                <a:gd name="connsiteY6" fmla="*/ 1432357 h 1810385"/>
                <a:gd name="connsiteX7" fmla="*/ 1354615 w 1810385"/>
                <a:gd name="connsiteY7" fmla="*/ 1351860 h 1810385"/>
                <a:gd name="connsiteX8" fmla="*/ 1067307 w 1810385"/>
                <a:gd name="connsiteY8" fmla="*/ 1517738 h 1810385"/>
                <a:gd name="connsiteX9" fmla="*/ 1003473 w 1810385"/>
                <a:gd name="connsiteY9" fmla="*/ 1789296 h 1810385"/>
                <a:gd name="connsiteX10" fmla="*/ 806912 w 1810385"/>
                <a:gd name="connsiteY10" fmla="*/ 1789296 h 1810385"/>
                <a:gd name="connsiteX11" fmla="*/ 743078 w 1810385"/>
                <a:gd name="connsiteY11" fmla="*/ 1517738 h 1810385"/>
                <a:gd name="connsiteX12" fmla="*/ 455770 w 1810385"/>
                <a:gd name="connsiteY12" fmla="*/ 1351860 h 1810385"/>
                <a:gd name="connsiteX13" fmla="*/ 188677 w 1810385"/>
                <a:gd name="connsiteY13" fmla="*/ 1432357 h 1810385"/>
                <a:gd name="connsiteX14" fmla="*/ 90397 w 1810385"/>
                <a:gd name="connsiteY14" fmla="*/ 1262131 h 1810385"/>
                <a:gd name="connsiteX15" fmla="*/ 293655 w 1810385"/>
                <a:gd name="connsiteY15" fmla="*/ 1071070 h 1810385"/>
                <a:gd name="connsiteX16" fmla="*/ 293655 w 1810385"/>
                <a:gd name="connsiteY16" fmla="*/ 739315 h 1810385"/>
                <a:gd name="connsiteX17" fmla="*/ 90397 w 1810385"/>
                <a:gd name="connsiteY17" fmla="*/ 548254 h 1810385"/>
                <a:gd name="connsiteX18" fmla="*/ 188677 w 1810385"/>
                <a:gd name="connsiteY18" fmla="*/ 378028 h 1810385"/>
                <a:gd name="connsiteX19" fmla="*/ 455770 w 1810385"/>
                <a:gd name="connsiteY19" fmla="*/ 458525 h 1810385"/>
                <a:gd name="connsiteX20" fmla="*/ 743078 w 1810385"/>
                <a:gd name="connsiteY20" fmla="*/ 292647 h 1810385"/>
                <a:gd name="connsiteX21" fmla="*/ 806912 w 1810385"/>
                <a:gd name="connsiteY21" fmla="*/ 21089 h 1810385"/>
                <a:gd name="connsiteX22" fmla="*/ 1003473 w 1810385"/>
                <a:gd name="connsiteY22" fmla="*/ 21089 h 1810385"/>
                <a:gd name="connsiteX23" fmla="*/ 1067307 w 1810385"/>
                <a:gd name="connsiteY23" fmla="*/ 292647 h 1810385"/>
                <a:gd name="connsiteX24" fmla="*/ 1354615 w 1810385"/>
                <a:gd name="connsiteY24" fmla="*/ 458525 h 181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10385" h="1810385">
                  <a:moveTo>
                    <a:pt x="1354615" y="458525"/>
                  </a:moveTo>
                  <a:lnTo>
                    <a:pt x="1621708" y="378028"/>
                  </a:lnTo>
                  <a:lnTo>
                    <a:pt x="1719988" y="548254"/>
                  </a:lnTo>
                  <a:lnTo>
                    <a:pt x="1516730" y="739315"/>
                  </a:lnTo>
                  <a:cubicBezTo>
                    <a:pt x="1546193" y="847937"/>
                    <a:pt x="1546193" y="962448"/>
                    <a:pt x="1516730" y="1071070"/>
                  </a:cubicBezTo>
                  <a:lnTo>
                    <a:pt x="1719988" y="1262131"/>
                  </a:lnTo>
                  <a:lnTo>
                    <a:pt x="1621708" y="1432357"/>
                  </a:lnTo>
                  <a:lnTo>
                    <a:pt x="1354615" y="1351860"/>
                  </a:lnTo>
                  <a:cubicBezTo>
                    <a:pt x="1275277" y="1431687"/>
                    <a:pt x="1176108" y="1488942"/>
                    <a:pt x="1067307" y="1517738"/>
                  </a:cubicBezTo>
                  <a:lnTo>
                    <a:pt x="1003473" y="1789296"/>
                  </a:lnTo>
                  <a:lnTo>
                    <a:pt x="806912" y="1789296"/>
                  </a:lnTo>
                  <a:lnTo>
                    <a:pt x="743078" y="1517738"/>
                  </a:lnTo>
                  <a:cubicBezTo>
                    <a:pt x="634276" y="1488943"/>
                    <a:pt x="535108" y="1431688"/>
                    <a:pt x="455770" y="1351860"/>
                  </a:cubicBezTo>
                  <a:lnTo>
                    <a:pt x="188677" y="1432357"/>
                  </a:lnTo>
                  <a:lnTo>
                    <a:pt x="90397" y="1262131"/>
                  </a:lnTo>
                  <a:lnTo>
                    <a:pt x="293655" y="1071070"/>
                  </a:lnTo>
                  <a:cubicBezTo>
                    <a:pt x="264192" y="962448"/>
                    <a:pt x="264192" y="847937"/>
                    <a:pt x="293655" y="739315"/>
                  </a:cubicBezTo>
                  <a:lnTo>
                    <a:pt x="90397" y="548254"/>
                  </a:lnTo>
                  <a:lnTo>
                    <a:pt x="188677" y="378028"/>
                  </a:lnTo>
                  <a:lnTo>
                    <a:pt x="455770" y="458525"/>
                  </a:lnTo>
                  <a:cubicBezTo>
                    <a:pt x="535108" y="378698"/>
                    <a:pt x="634277" y="321443"/>
                    <a:pt x="743078" y="292647"/>
                  </a:cubicBezTo>
                  <a:lnTo>
                    <a:pt x="806912" y="21089"/>
                  </a:lnTo>
                  <a:lnTo>
                    <a:pt x="1003473" y="21089"/>
                  </a:lnTo>
                  <a:lnTo>
                    <a:pt x="1067307" y="292647"/>
                  </a:lnTo>
                  <a:cubicBezTo>
                    <a:pt x="1176109" y="321442"/>
                    <a:pt x="1275277" y="378697"/>
                    <a:pt x="1354615" y="458525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68498" tIns="370564" rIns="368498" bIns="370564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100"/>
            </a:p>
          </p:txBody>
        </p:sp>
        <p:sp>
          <p:nvSpPr>
            <p:cNvPr id="78" name="Shape 77"/>
            <p:cNvSpPr/>
            <p:nvPr/>
          </p:nvSpPr>
          <p:spPr>
            <a:xfrm rot="18252152">
              <a:off x="6558691" y="1479953"/>
              <a:ext cx="1017150" cy="107211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TextBox 22"/>
            <p:cNvSpPr txBox="1">
              <a:spLocks noChangeArrowheads="1"/>
            </p:cNvSpPr>
            <p:nvPr/>
          </p:nvSpPr>
          <p:spPr bwMode="auto">
            <a:xfrm>
              <a:off x="6768963" y="1827477"/>
              <a:ext cx="685623" cy="374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788" b="1" dirty="0">
                  <a:solidFill>
                    <a:schemeClr val="bg1"/>
                  </a:solidFill>
                </a:rPr>
                <a:t>ECD</a:t>
              </a:r>
              <a:endParaRPr lang="en-ZA" sz="52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Rectangle 81"/>
          <p:cNvSpPr/>
          <p:nvPr/>
        </p:nvSpPr>
        <p:spPr>
          <a:xfrm>
            <a:off x="3247" y="2885653"/>
            <a:ext cx="1113899" cy="10016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/>
              <a:t>Why education?</a:t>
            </a:r>
          </a:p>
        </p:txBody>
      </p:sp>
      <p:pic>
        <p:nvPicPr>
          <p:cNvPr id="83" name="Picture 82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74" y="5562464"/>
            <a:ext cx="1328366" cy="3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5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95" grpId="0" animBg="1"/>
      <p:bldP spid="129" grpId="0" animBg="1"/>
      <p:bldP spid="128" grpId="0" animBg="1"/>
      <p:bldP spid="131" grpId="0" animBg="1"/>
      <p:bldP spid="13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38" y="126281"/>
            <a:ext cx="6650941" cy="32586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0" y="1201584"/>
            <a:ext cx="1315453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Black African cohort</a:t>
            </a:r>
            <a:endParaRPr lang="en-US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1113438" y="3384884"/>
            <a:ext cx="7822014" cy="2983832"/>
            <a:chOff x="1113438" y="3384884"/>
            <a:chExt cx="7822014" cy="2983832"/>
          </a:xfrm>
        </p:grpSpPr>
        <p:pic>
          <p:nvPicPr>
            <p:cNvPr id="8" name="Picture 7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438" y="3384884"/>
              <a:ext cx="6650941" cy="298383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619999" y="4183189"/>
              <a:ext cx="1315453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White cohort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611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80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Findings (1)</a:t>
            </a:r>
            <a:r>
              <a:rPr lang="en-US" b="1" dirty="0">
                <a:solidFill>
                  <a:schemeClr val="bg1"/>
                </a:solidFill>
              </a:rPr>
              <a:t/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3100" i="1" dirty="0" smtClean="0">
                <a:solidFill>
                  <a:schemeClr val="bg1"/>
                </a:solidFill>
              </a:rPr>
              <a:t>National HE outcomes by gender (2008 NSC cohort)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3481"/>
            <a:ext cx="8999621" cy="415898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1651816"/>
            <a:ext cx="8382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>
                <a:latin typeface="Arial" charset="0"/>
                <a:ea typeface="Calibri" charset="0"/>
              </a:rPr>
              <a:t>Figure 1:</a:t>
            </a:r>
            <a:r>
              <a:rPr lang="en-US">
                <a:latin typeface="Arial" charset="0"/>
                <a:ea typeface="Calibri" charset="0"/>
              </a:rPr>
              <a:t> National higher education outcomes by gender (2008 NSC Cohort) </a:t>
            </a:r>
            <a:endParaRPr lang="en-US" sz="2800">
              <a:effectLst/>
              <a:latin typeface="Times New Roman" charset="0"/>
              <a:ea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33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3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B4700DFA-B9D4-C545-B36E-DF6B8B401A3F}" type="slidenum">
              <a:rPr lang="en-AU" altLang="en-US" sz="700">
                <a:solidFill>
                  <a:srgbClr val="7F7F7F"/>
                </a:solidFill>
                <a:latin typeface="Roboto Light" charset="0"/>
                <a:ea typeface="Roboto Light" charset="0"/>
              </a:rPr>
              <a:pPr/>
              <a:t>51</a:t>
            </a:fld>
            <a:endParaRPr lang="en-AU" altLang="en-US" sz="700">
              <a:solidFill>
                <a:srgbClr val="7F7F7F"/>
              </a:solidFill>
              <a:latin typeface="Roboto Light" charset="0"/>
              <a:ea typeface="Roboto Light" charset="0"/>
            </a:endParaRPr>
          </a:p>
        </p:txBody>
      </p:sp>
      <p:sp>
        <p:nvSpPr>
          <p:cNvPr id="27650" name="TextBox 8"/>
          <p:cNvSpPr txBox="1">
            <a:spLocks noChangeArrowheads="1"/>
          </p:cNvSpPr>
          <p:nvPr/>
        </p:nvSpPr>
        <p:spPr bwMode="auto">
          <a:xfrm>
            <a:off x="395288" y="692150"/>
            <a:ext cx="270668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sz="1500"/>
              <a:t>Higher Education in South Africa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163" y="1112838"/>
            <a:ext cx="1441450" cy="207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75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New Solutions for a New Future</a:t>
            </a:r>
          </a:p>
        </p:txBody>
      </p:sp>
      <p:pic>
        <p:nvPicPr>
          <p:cNvPr id="27652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882650"/>
            <a:ext cx="3859212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68313" y="1412875"/>
            <a:ext cx="3979862" cy="25669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dirty="0">
                <a:solidFill>
                  <a:schemeClr val="tx1"/>
                </a:solidFill>
              </a:rPr>
              <a:t>According to HEMIS between 1994 and 2014, the number of black graduates with degrees being produced each year has</a:t>
            </a:r>
          </a:p>
          <a:p>
            <a:pPr algn="ctr" eaLnBrk="1" hangingPunct="1">
              <a:defRPr/>
            </a:pPr>
            <a:r>
              <a:rPr lang="en-ZA" dirty="0">
                <a:solidFill>
                  <a:schemeClr val="tx1"/>
                </a:solidFill>
              </a:rPr>
              <a:t> </a:t>
            </a:r>
            <a:r>
              <a:rPr lang="en-ZA" b="1" dirty="0">
                <a:solidFill>
                  <a:srgbClr val="FF0000"/>
                </a:solidFill>
              </a:rPr>
              <a:t>increased by 429%</a:t>
            </a:r>
            <a:r>
              <a:rPr lang="en-ZA" dirty="0">
                <a:solidFill>
                  <a:schemeClr val="tx1"/>
                </a:solidFill>
              </a:rPr>
              <a:t>, </a:t>
            </a:r>
          </a:p>
          <a:p>
            <a:pPr algn="ctr" eaLnBrk="1" hangingPunct="1">
              <a:defRPr/>
            </a:pPr>
            <a:r>
              <a:rPr lang="en-ZA" dirty="0">
                <a:solidFill>
                  <a:schemeClr val="tx1"/>
                </a:solidFill>
              </a:rPr>
              <a:t>from about 11 339 (in 1994) to 20513 (in 2004) and 48686 graduates (in 2014)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1588" y="5815013"/>
            <a:ext cx="4572000" cy="2190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825" dirty="0">
                <a:latin typeface="Calibri" panose="020F0502020204030204" pitchFamily="34" charset="0"/>
                <a:ea typeface="MS PGothic" panose="020B0600070205080204" pitchFamily="34" charset="-128"/>
                <a:hlinkClick r:id="rId4"/>
              </a:rPr>
              <a:t>https://nicspaull.files.wordpress.com/2016/05/spaull-mg-13-may.pdf</a:t>
            </a:r>
            <a:r>
              <a:rPr lang="en-US" sz="825" dirty="0">
                <a:latin typeface="Calibri" panose="020F0502020204030204" pitchFamily="34" charset="0"/>
                <a:ea typeface="MS PGothic" panose="020B0600070205080204" pitchFamily="34" charset="-128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4076700"/>
            <a:ext cx="3900488" cy="24828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TextBox 5"/>
          <p:cNvSpPr txBox="1">
            <a:spLocks noChangeArrowheads="1"/>
          </p:cNvSpPr>
          <p:nvPr/>
        </p:nvSpPr>
        <p:spPr bwMode="auto">
          <a:xfrm>
            <a:off x="1852613" y="6592888"/>
            <a:ext cx="1049337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sz="900"/>
              <a:t>(Moses et al 2017)</a:t>
            </a:r>
          </a:p>
        </p:txBody>
      </p:sp>
    </p:spTree>
    <p:extLst>
      <p:ext uri="{BB962C8B-B14F-4D97-AF65-F5344CB8AC3E}">
        <p14:creationId xmlns:p14="http://schemas.microsoft.com/office/powerpoint/2010/main" val="9968775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3581</TotalTime>
  <Words>1868</Words>
  <Application>Microsoft Macintosh PowerPoint</Application>
  <PresentationFormat>On-screen Show (4:3)</PresentationFormat>
  <Paragraphs>392</Paragraphs>
  <Slides>51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5" baseType="lpstr">
      <vt:lpstr>Abadi MT Condensed Extra Bold</vt:lpstr>
      <vt:lpstr>Calibri</vt:lpstr>
      <vt:lpstr>Calibri Light</vt:lpstr>
      <vt:lpstr>Helvetica</vt:lpstr>
      <vt:lpstr>Helvetica Light</vt:lpstr>
      <vt:lpstr>Mangal</vt:lpstr>
      <vt:lpstr>MS PGothic</vt:lpstr>
      <vt:lpstr>ＭＳ Ｐゴシック</vt:lpstr>
      <vt:lpstr>Roboto Light</vt:lpstr>
      <vt:lpstr>Roboto Medium</vt:lpstr>
      <vt:lpstr>Times New Roman</vt:lpstr>
      <vt:lpstr>Wingdings</vt:lpstr>
      <vt:lpstr>Arial</vt:lpstr>
      <vt:lpstr>Office Theme</vt:lpstr>
      <vt:lpstr>SA Schooling &amp; Inequality</vt:lpstr>
      <vt:lpstr>Wealth inequality in South Africa</vt:lpstr>
      <vt:lpstr>PowerPoint Presentation</vt:lpstr>
      <vt:lpstr>PowerPoint Presentation</vt:lpstr>
      <vt:lpstr>PowerPoint Presentation</vt:lpstr>
      <vt:lpstr>PowerPoint Presentation</vt:lpstr>
      <vt:lpstr>South African Society  (NIDS 2009-2014/15) (values per person per month)</vt:lpstr>
      <vt:lpstr>Racial composition of South Africa’s ‘classes’ (NIDS 2008-2014/15)</vt:lpstr>
      <vt:lpstr>PowerPoint Presentation</vt:lpstr>
      <vt:lpstr>Inequality &amp; education</vt:lpstr>
      <vt:lpstr>The ‘bimodal’ system</vt:lpstr>
      <vt:lpstr>PowerPoint Presentation</vt:lpstr>
      <vt:lpstr>Refractions</vt:lpstr>
      <vt:lpstr>Wobbly snowman  of fees</vt:lpstr>
      <vt:lpstr>PowerPoint Presentation</vt:lpstr>
      <vt:lpstr>Uganda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% of 2008 matric cohort attaining undergraduate degrees by race</vt:lpstr>
      <vt:lpstr>PowerPoint Presentation</vt:lpstr>
      <vt:lpstr>PIRLS 2016 Low International Benchmark </vt:lpstr>
      <vt:lpstr>78%</vt:lpstr>
      <vt:lpstr>SA PIRLS 2016 results in context </vt:lpstr>
      <vt:lpstr>PowerPoint Presentation</vt:lpstr>
      <vt:lpstr>PowerPoint Presentation</vt:lpstr>
      <vt:lpstr>PowerPoint Presentation</vt:lpstr>
      <vt:lpstr>What does this look like in reality?</vt:lpstr>
      <vt:lpstr>PowerPoint Presentation</vt:lpstr>
      <vt:lpstr>What is business’ role in all of this?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does social change happen?</vt:lpstr>
      <vt:lpstr>PowerPoint Presentation</vt:lpstr>
      <vt:lpstr>PowerPoint Presentation</vt:lpstr>
      <vt:lpstr>PowerPoint Presentation</vt:lpstr>
      <vt:lpstr>PowerPoint Presentation</vt:lpstr>
      <vt:lpstr>Comments  &amp;  Questions?   Nicspaull.com/presentations nicspaull@gmail.com</vt:lpstr>
      <vt:lpstr>PowerPoint Presentation</vt:lpstr>
      <vt:lpstr>PowerPoint Presentation</vt:lpstr>
      <vt:lpstr>Findings (1) National HE outcomes by gender (2008 NSC cohort)</vt:lpstr>
      <vt:lpstr>PowerPoint Presentation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should we be focusing on for the next 10 years?</dc:title>
  <dc:creator>Nic Spaull</dc:creator>
  <cp:lastModifiedBy>Nic Spaull</cp:lastModifiedBy>
  <cp:revision>64</cp:revision>
  <cp:lastPrinted>2017-10-18T07:21:28Z</cp:lastPrinted>
  <dcterms:created xsi:type="dcterms:W3CDTF">2017-10-15T13:58:08Z</dcterms:created>
  <dcterms:modified xsi:type="dcterms:W3CDTF">2019-07-01T07:19:44Z</dcterms:modified>
</cp:coreProperties>
</file>