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1"/>
  </p:notesMasterIdLst>
  <p:sldIdLst>
    <p:sldId id="306" r:id="rId2"/>
    <p:sldId id="346" r:id="rId3"/>
    <p:sldId id="347" r:id="rId4"/>
    <p:sldId id="335" r:id="rId5"/>
    <p:sldId id="336" r:id="rId6"/>
    <p:sldId id="337" r:id="rId7"/>
    <p:sldId id="338" r:id="rId8"/>
    <p:sldId id="339" r:id="rId9"/>
    <p:sldId id="340" r:id="rId10"/>
    <p:sldId id="341" r:id="rId11"/>
    <p:sldId id="342" r:id="rId12"/>
    <p:sldId id="322" r:id="rId13"/>
    <p:sldId id="324" r:id="rId14"/>
    <p:sldId id="325" r:id="rId15"/>
    <p:sldId id="326" r:id="rId16"/>
    <p:sldId id="287" r:id="rId17"/>
    <p:sldId id="308" r:id="rId18"/>
    <p:sldId id="359" r:id="rId19"/>
    <p:sldId id="345" r:id="rId20"/>
    <p:sldId id="350" r:id="rId21"/>
    <p:sldId id="351" r:id="rId22"/>
    <p:sldId id="352" r:id="rId23"/>
    <p:sldId id="353" r:id="rId24"/>
    <p:sldId id="354" r:id="rId25"/>
    <p:sldId id="355" r:id="rId26"/>
    <p:sldId id="356" r:id="rId27"/>
    <p:sldId id="357" r:id="rId28"/>
    <p:sldId id="348" r:id="rId29"/>
    <p:sldId id="349" r:id="rId30"/>
    <p:sldId id="358" r:id="rId31"/>
    <p:sldId id="305" r:id="rId32"/>
    <p:sldId id="331" r:id="rId33"/>
    <p:sldId id="321" r:id="rId34"/>
    <p:sldId id="344" r:id="rId35"/>
    <p:sldId id="317" r:id="rId36"/>
    <p:sldId id="318" r:id="rId37"/>
    <p:sldId id="319" r:id="rId38"/>
    <p:sldId id="320" r:id="rId39"/>
    <p:sldId id="329" r:id="rId40"/>
    <p:sldId id="333" r:id="rId41"/>
    <p:sldId id="285" r:id="rId42"/>
    <p:sldId id="327" r:id="rId43"/>
    <p:sldId id="332" r:id="rId44"/>
    <p:sldId id="316" r:id="rId45"/>
    <p:sldId id="307" r:id="rId46"/>
    <p:sldId id="288" r:id="rId47"/>
    <p:sldId id="302" r:id="rId48"/>
    <p:sldId id="286" r:id="rId49"/>
    <p:sldId id="278"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7E79"/>
    <a:srgbClr val="00B0F0"/>
    <a:srgbClr val="FF2F92"/>
    <a:srgbClr val="FF85FF"/>
    <a:srgbClr val="F5CD5F"/>
    <a:srgbClr val="F29D57"/>
    <a:srgbClr val="63BF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846"/>
    <p:restoredTop sz="94666"/>
  </p:normalViewPr>
  <p:slideViewPr>
    <p:cSldViewPr snapToGrid="0" snapToObjects="1">
      <p:cViewPr>
        <p:scale>
          <a:sx n="80" d="100"/>
          <a:sy n="80" d="100"/>
        </p:scale>
        <p:origin x="1088" y="8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56" Type="http://schemas.microsoft.com/office/2016/11/relationships/changesInfo" Target="changesInfos/changesInfo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F73CA720-0071-4114-8D66-F400167542D5}"/>
    <pc:docChg chg="modSld">
      <pc:chgData name="" userId="" providerId="" clId="Web-{F73CA720-0071-4114-8D66-F400167542D5}" dt="2019-07-30T07:34:39.296" v="10" actId="14100"/>
      <pc:docMkLst>
        <pc:docMk/>
      </pc:docMkLst>
      <pc:sldChg chg="addSp delSp modSp">
        <pc:chgData name="" userId="" providerId="" clId="Web-{F73CA720-0071-4114-8D66-F400167542D5}" dt="2019-07-30T07:34:39.296" v="10" actId="14100"/>
        <pc:sldMkLst>
          <pc:docMk/>
          <pc:sldMk cId="1144190578" sldId="301"/>
        </pc:sldMkLst>
        <pc:spChg chg="add del mod">
          <ac:chgData name="" userId="" providerId="" clId="Web-{F73CA720-0071-4114-8D66-F400167542D5}" dt="2019-07-30T07:30:58.889" v="1"/>
          <ac:spMkLst>
            <pc:docMk/>
            <pc:sldMk cId="1144190578" sldId="301"/>
            <ac:spMk id="5" creationId="{975EFDF7-8976-4249-87B1-2B86AA0640DB}"/>
          </ac:spMkLst>
        </pc:spChg>
        <pc:spChg chg="add del mod">
          <ac:chgData name="" userId="" providerId="" clId="Web-{F73CA720-0071-4114-8D66-F400167542D5}" dt="2019-07-30T07:34:19.514" v="5"/>
          <ac:spMkLst>
            <pc:docMk/>
            <pc:sldMk cId="1144190578" sldId="301"/>
            <ac:spMk id="9" creationId="{8825602F-5D3C-4999-ABD5-BF271B9D7842}"/>
          </ac:spMkLst>
        </pc:spChg>
        <pc:graphicFrameChg chg="add del mod ord modGraphic">
          <ac:chgData name="" userId="" providerId="" clId="Web-{F73CA720-0071-4114-8D66-F400167542D5}" dt="2019-07-30T07:31:34.327" v="4"/>
          <ac:graphicFrameMkLst>
            <pc:docMk/>
            <pc:sldMk cId="1144190578" sldId="301"/>
            <ac:graphicFrameMk id="7" creationId="{3503160B-9EB0-44C8-A745-E7F50976EE46}"/>
          </ac:graphicFrameMkLst>
        </pc:graphicFrameChg>
        <pc:picChg chg="del">
          <ac:chgData name="" userId="" providerId="" clId="Web-{F73CA720-0071-4114-8D66-F400167542D5}" dt="2019-07-30T07:30:09.374" v="0"/>
          <ac:picMkLst>
            <pc:docMk/>
            <pc:sldMk cId="1144190578" sldId="301"/>
            <ac:picMk id="4" creationId="{00000000-0000-0000-0000-000000000000}"/>
          </ac:picMkLst>
        </pc:picChg>
        <pc:picChg chg="add mod ord">
          <ac:chgData name="" userId="" providerId="" clId="Web-{F73CA720-0071-4114-8D66-F400167542D5}" dt="2019-07-30T07:34:39.296" v="10" actId="14100"/>
          <ac:picMkLst>
            <pc:docMk/>
            <pc:sldMk cId="1144190578" sldId="301"/>
            <ac:picMk id="10" creationId="{BDA9BCA7-BF29-4032-996C-250164C28974}"/>
          </ac:picMkLst>
        </pc:picChg>
      </pc:sldChg>
    </pc:docChg>
  </pc:docChgLst>
</pc:chgInfo>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Users/nicspaull/Funda%20Wande%20Dropbox/Nicholas%20Spaull%20(nicholasspaull)/Data/PIRLS%202016/Nic%20graphs%20on%20PIRLS%20Lit%202016%20(Feb%202018)/PIRLS-L%202016%20by%20SSES%20(7%20Feb%202018).xlsx"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Users/nicspaull/Dropbox/Data/PIRLS%202016/Nic%20graphs%20on%20PIRLS%20Lit%202016%20(Feb%202018)/PIRLS-L%202016%20by%20SSES%20(7%20Feb%202018).xlsx" TargetMode="External"/></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Users/nicspaull/Funda%20Wande%20Dropbox/Nicholas%20Spaull%20(nicholasspaull)/Journal%20articles/Access-Quality%20SSA%20FWA%20LA/Adaiah%20-%20PASEC%20A2Q%20(2016)/IBE%20chapter%20PASEC/Jan%20UNESCO%20IBE%20BOOK%202019/Framing%20chapter%20(Feb%202019)/Language%20and%20research%20in%20readin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703180916680079"/>
          <c:y val="0.124905149051491"/>
          <c:w val="0.915023542515352"/>
          <c:h val="0.794652497706079"/>
        </c:manualLayout>
      </c:layout>
      <c:barChart>
        <c:barDir val="col"/>
        <c:grouping val="clustered"/>
        <c:varyColors val="0"/>
        <c:ser>
          <c:idx val="0"/>
          <c:order val="0"/>
          <c:tx>
            <c:strRef>
              <c:f>'% reaching LIB by country'!$E$8</c:f>
              <c:strCache>
                <c:ptCount val="1"/>
                <c:pt idx="0">
                  <c:v>% reaching the Low International Benchmark</c:v>
                </c:pt>
              </c:strCache>
            </c:strRef>
          </c:tx>
          <c:spPr>
            <a:solidFill>
              <a:schemeClr val="bg1">
                <a:lumMod val="50000"/>
              </a:schemeClr>
            </a:solidFill>
            <a:ln>
              <a:noFill/>
            </a:ln>
            <a:effectLst/>
          </c:spPr>
          <c:invertIfNegative val="0"/>
          <c:dPt>
            <c:idx val="10"/>
            <c:invertIfNegative val="0"/>
            <c:bubble3D val="0"/>
            <c:spPr>
              <a:solidFill>
                <a:srgbClr val="FFFF00"/>
              </a:solidFill>
              <a:ln>
                <a:noFill/>
              </a:ln>
              <a:effectLst/>
            </c:spPr>
          </c:dPt>
          <c:dPt>
            <c:idx val="13"/>
            <c:invertIfNegative val="0"/>
            <c:bubble3D val="0"/>
            <c:spPr>
              <a:solidFill>
                <a:srgbClr val="FF0000"/>
              </a:solidFill>
              <a:ln>
                <a:noFill/>
              </a:ln>
              <a:effectLst/>
            </c:spPr>
          </c:dPt>
          <c:dLbls>
            <c:dLbl>
              <c:idx val="1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 reaching LIB by country'!$G$9:$G$21</c:f>
                <c:numCache>
                  <c:formatCode>General</c:formatCode>
                  <c:ptCount val="13"/>
                  <c:pt idx="0">
                    <c:v>0.00588</c:v>
                  </c:pt>
                  <c:pt idx="1">
                    <c:v>0.00784</c:v>
                  </c:pt>
                  <c:pt idx="2">
                    <c:v>0.0098</c:v>
                  </c:pt>
                  <c:pt idx="3">
                    <c:v>0.0098</c:v>
                  </c:pt>
                  <c:pt idx="4">
                    <c:v>0.0098</c:v>
                  </c:pt>
                  <c:pt idx="5">
                    <c:v>0.02156</c:v>
                  </c:pt>
                  <c:pt idx="6">
                    <c:v>0.02352</c:v>
                  </c:pt>
                  <c:pt idx="7">
                    <c:v>0.02548</c:v>
                  </c:pt>
                  <c:pt idx="8">
                    <c:v>0.03528</c:v>
                  </c:pt>
                  <c:pt idx="9">
                    <c:v>0.02548</c:v>
                  </c:pt>
                  <c:pt idx="11">
                    <c:v>0.0294</c:v>
                  </c:pt>
                  <c:pt idx="12">
                    <c:v>0.03528</c:v>
                  </c:pt>
                </c:numCache>
              </c:numRef>
            </c:plus>
            <c:minus>
              <c:numRef>
                <c:f>'% reaching LIB by country'!$G$9:$G$21</c:f>
                <c:numCache>
                  <c:formatCode>General</c:formatCode>
                  <c:ptCount val="13"/>
                  <c:pt idx="0">
                    <c:v>0.00588</c:v>
                  </c:pt>
                  <c:pt idx="1">
                    <c:v>0.00784</c:v>
                  </c:pt>
                  <c:pt idx="2">
                    <c:v>0.0098</c:v>
                  </c:pt>
                  <c:pt idx="3">
                    <c:v>0.0098</c:v>
                  </c:pt>
                  <c:pt idx="4">
                    <c:v>0.0098</c:v>
                  </c:pt>
                  <c:pt idx="5">
                    <c:v>0.02156</c:v>
                  </c:pt>
                  <c:pt idx="6">
                    <c:v>0.02352</c:v>
                  </c:pt>
                  <c:pt idx="7">
                    <c:v>0.02548</c:v>
                  </c:pt>
                  <c:pt idx="8">
                    <c:v>0.03528</c:v>
                  </c:pt>
                  <c:pt idx="9">
                    <c:v>0.02548</c:v>
                  </c:pt>
                  <c:pt idx="11">
                    <c:v>0.0294</c:v>
                  </c:pt>
                  <c:pt idx="12">
                    <c:v>0.03528</c:v>
                  </c:pt>
                </c:numCache>
              </c:numRef>
            </c:minus>
            <c:spPr>
              <a:noFill/>
              <a:ln w="9525" cap="flat" cmpd="sng" algn="ctr">
                <a:solidFill>
                  <a:schemeClr val="tx1">
                    <a:lumMod val="65000"/>
                    <a:lumOff val="35000"/>
                  </a:schemeClr>
                </a:solidFill>
                <a:round/>
              </a:ln>
              <a:effectLst/>
            </c:spPr>
          </c:errBars>
          <c:cat>
            <c:strRef>
              <c:f>'% reaching LIB by country'!$D$9:$D$22</c:f>
              <c:strCache>
                <c:ptCount val="14"/>
                <c:pt idx="0">
                  <c:v>Finland</c:v>
                </c:pt>
                <c:pt idx="1">
                  <c:v>England</c:v>
                </c:pt>
                <c:pt idx="2">
                  <c:v>United States</c:v>
                </c:pt>
                <c:pt idx="3">
                  <c:v>Canada</c:v>
                </c:pt>
                <c:pt idx="4">
                  <c:v>Australia</c:v>
                </c:pt>
                <c:pt idx="5">
                  <c:v>Chile </c:v>
                </c:pt>
                <c:pt idx="6">
                  <c:v>Trinidad &amp; Tobago</c:v>
                </c:pt>
                <c:pt idx="7">
                  <c:v>Iran</c:v>
                </c:pt>
                <c:pt idx="8">
                  <c:v>Saudi Arabia </c:v>
                </c:pt>
                <c:pt idx="9">
                  <c:v>Oman</c:v>
                </c:pt>
                <c:pt idx="10">
                  <c:v>Western Cape</c:v>
                </c:pt>
                <c:pt idx="11">
                  <c:v>Morocco</c:v>
                </c:pt>
                <c:pt idx="12">
                  <c:v>Egypt </c:v>
                </c:pt>
                <c:pt idx="13">
                  <c:v>South Africa</c:v>
                </c:pt>
              </c:strCache>
            </c:strRef>
          </c:cat>
          <c:val>
            <c:numRef>
              <c:f>'% reaching LIB by country'!$E$9:$E$22</c:f>
              <c:numCache>
                <c:formatCode>0%</c:formatCode>
                <c:ptCount val="14"/>
                <c:pt idx="0">
                  <c:v>0.98</c:v>
                </c:pt>
                <c:pt idx="1">
                  <c:v>0.97</c:v>
                </c:pt>
                <c:pt idx="2">
                  <c:v>0.96</c:v>
                </c:pt>
                <c:pt idx="3">
                  <c:v>0.96</c:v>
                </c:pt>
                <c:pt idx="4">
                  <c:v>0.94</c:v>
                </c:pt>
                <c:pt idx="5">
                  <c:v>0.87</c:v>
                </c:pt>
                <c:pt idx="6">
                  <c:v>0.8</c:v>
                </c:pt>
                <c:pt idx="7">
                  <c:v>0.65</c:v>
                </c:pt>
                <c:pt idx="8">
                  <c:v>0.63</c:v>
                </c:pt>
                <c:pt idx="9">
                  <c:v>0.59</c:v>
                </c:pt>
                <c:pt idx="10">
                  <c:v>0.45</c:v>
                </c:pt>
                <c:pt idx="11">
                  <c:v>0.36</c:v>
                </c:pt>
                <c:pt idx="12">
                  <c:v>0.31</c:v>
                </c:pt>
                <c:pt idx="13">
                  <c:v>0.22</c:v>
                </c:pt>
              </c:numCache>
            </c:numRef>
          </c:val>
        </c:ser>
        <c:dLbls>
          <c:showLegendKey val="0"/>
          <c:showVal val="0"/>
          <c:showCatName val="0"/>
          <c:showSerName val="0"/>
          <c:showPercent val="0"/>
          <c:showBubbleSize val="0"/>
        </c:dLbls>
        <c:gapWidth val="219"/>
        <c:overlap val="-27"/>
        <c:axId val="688925968"/>
        <c:axId val="688928016"/>
      </c:barChart>
      <c:catAx>
        <c:axId val="68892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8928016"/>
        <c:crosses val="autoZero"/>
        <c:auto val="1"/>
        <c:lblAlgn val="ctr"/>
        <c:lblOffset val="100"/>
        <c:noMultiLvlLbl val="0"/>
      </c:catAx>
      <c:valAx>
        <c:axId val="688928016"/>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8925968"/>
        <c:crosses val="autoZero"/>
        <c:crossBetween val="between"/>
      </c:valAx>
      <c:spPr>
        <a:noFill/>
        <a:ln>
          <a:noFill/>
        </a:ln>
        <a:effectLst/>
      </c:spPr>
    </c:plotArea>
    <c:plotVisOnly val="1"/>
    <c:dispBlanksAs val="gap"/>
    <c:showDLblsOverMax val="0"/>
  </c:chart>
  <c:spPr>
    <a:solidFill>
      <a:schemeClr val="bg1">
        <a:lumMod val="95000"/>
      </a:schemeClr>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400" b="1" dirty="0"/>
              <a:t>A Decade of PIRLS </a:t>
            </a:r>
            <a:r>
              <a:rPr lang="en-US" sz="2400" b="1" dirty="0" smtClean="0"/>
              <a:t>scores</a:t>
            </a:r>
            <a:r>
              <a:rPr lang="en-US" sz="2400" b="1" baseline="0" dirty="0" smtClean="0"/>
              <a:t> in SA 2006-2016</a:t>
            </a:r>
            <a:endParaRPr lang="en-US" sz="2400" b="1" baseline="0" dirty="0"/>
          </a:p>
          <a:p>
            <a:pPr>
              <a:defRPr sz="2000"/>
            </a:pPr>
            <a:r>
              <a:rPr lang="en-US" sz="1400" i="1" baseline="0" dirty="0"/>
              <a:t>(Note these use the rescaled PIRLS scores and are comparable over time)</a:t>
            </a:r>
            <a:endParaRPr lang="en-US" sz="1400" i="1" dirty="0"/>
          </a:p>
        </c:rich>
      </c:tx>
      <c:layout/>
      <c:overlay val="0"/>
      <c:spPr>
        <a:solidFill>
          <a:schemeClr val="bg1">
            <a:lumMod val="95000"/>
          </a:schemeClr>
        </a:solid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tx1">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'PIRLS over time  (2)'!$E$23:$G$23</c:f>
                <c:numCache>
                  <c:formatCode>General</c:formatCode>
                  <c:ptCount val="3"/>
                  <c:pt idx="0">
                    <c:v>9.016</c:v>
                  </c:pt>
                  <c:pt idx="1">
                    <c:v>8.428</c:v>
                  </c:pt>
                  <c:pt idx="2">
                    <c:v>8.624</c:v>
                  </c:pt>
                </c:numCache>
              </c:numRef>
            </c:plus>
            <c:minus>
              <c:numRef>
                <c:f>'PIRLS over time  (2)'!$E$23:$G$23</c:f>
                <c:numCache>
                  <c:formatCode>General</c:formatCode>
                  <c:ptCount val="3"/>
                  <c:pt idx="0">
                    <c:v>9.016</c:v>
                  </c:pt>
                  <c:pt idx="1">
                    <c:v>8.428</c:v>
                  </c:pt>
                  <c:pt idx="2">
                    <c:v>8.624</c:v>
                  </c:pt>
                </c:numCache>
              </c:numRef>
            </c:minus>
            <c:spPr>
              <a:noFill/>
              <a:ln w="9525" cap="flat" cmpd="sng" algn="ctr">
                <a:solidFill>
                  <a:schemeClr val="tx1"/>
                </a:solidFill>
                <a:round/>
              </a:ln>
              <a:effectLst/>
            </c:spPr>
          </c:errBars>
          <c:cat>
            <c:strRef>
              <c:f>'PIRLS over time  (2)'!$E$19:$G$19</c:f>
              <c:strCache>
                <c:ptCount val="3"/>
                <c:pt idx="0">
                  <c:v>PIRLS-2006</c:v>
                </c:pt>
                <c:pt idx="1">
                  <c:v>prePIRLS-2011</c:v>
                </c:pt>
                <c:pt idx="2">
                  <c:v>PIRLS Literacy-2016</c:v>
                </c:pt>
              </c:strCache>
            </c:strRef>
          </c:cat>
          <c:val>
            <c:numRef>
              <c:f>'PIRLS over time  (2)'!$E$20:$G$20</c:f>
              <c:numCache>
                <c:formatCode>General</c:formatCode>
                <c:ptCount val="3"/>
                <c:pt idx="0">
                  <c:v>253.0</c:v>
                </c:pt>
                <c:pt idx="1">
                  <c:v>323.0</c:v>
                </c:pt>
                <c:pt idx="2">
                  <c:v>320.0</c:v>
                </c:pt>
              </c:numCache>
            </c:numRef>
          </c:val>
        </c:ser>
        <c:dLbls>
          <c:showLegendKey val="0"/>
          <c:showVal val="0"/>
          <c:showCatName val="0"/>
          <c:showSerName val="0"/>
          <c:showPercent val="0"/>
          <c:showBubbleSize val="0"/>
        </c:dLbls>
        <c:gapWidth val="219"/>
        <c:overlap val="76"/>
        <c:axId val="688934640"/>
        <c:axId val="688936960"/>
      </c:barChart>
      <c:catAx>
        <c:axId val="68893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688936960"/>
        <c:crosses val="autoZero"/>
        <c:auto val="1"/>
        <c:lblAlgn val="ctr"/>
        <c:lblOffset val="100"/>
        <c:noMultiLvlLbl val="0"/>
      </c:catAx>
      <c:valAx>
        <c:axId val="6889369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t>PIRLS Score (Grey bars)</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88934640"/>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spc="0" baseline="0">
                <a:solidFill>
                  <a:schemeClr val="tx1">
                    <a:lumMod val="65000"/>
                    <a:lumOff val="35000"/>
                  </a:schemeClr>
                </a:solidFill>
                <a:latin typeface="+mn-lt"/>
                <a:ea typeface="+mn-ea"/>
                <a:cs typeface="+mn-cs"/>
              </a:defRPr>
            </a:pPr>
            <a:r>
              <a:rPr lang="en-US" sz="2000" dirty="0" smtClean="0"/>
              <a:t>% of Total</a:t>
            </a:r>
            <a:r>
              <a:rPr lang="en-US" sz="2000" baseline="0" dirty="0" smtClean="0"/>
              <a:t> n</a:t>
            </a:r>
            <a:r>
              <a:rPr lang="en-US" sz="2000" dirty="0" smtClean="0"/>
              <a:t>umber </a:t>
            </a:r>
            <a:r>
              <a:rPr lang="en-US" sz="2000" dirty="0"/>
              <a:t>of articles in </a:t>
            </a:r>
            <a:endParaRPr lang="en-US" sz="2000" dirty="0" smtClean="0"/>
          </a:p>
          <a:p>
            <a:pPr>
              <a:defRPr sz="3200" b="1"/>
            </a:pPr>
            <a:r>
              <a:rPr lang="en-US" sz="2000" dirty="0" smtClean="0"/>
              <a:t>the top </a:t>
            </a:r>
            <a:r>
              <a:rPr lang="en-US" sz="2000" dirty="0"/>
              <a:t>3 journals 2009-2019</a:t>
            </a:r>
          </a:p>
        </c:rich>
      </c:tx>
      <c:layout/>
      <c:overlay val="0"/>
      <c:spPr>
        <a:noFill/>
        <a:ln>
          <a:noFill/>
        </a:ln>
        <a:effectLst/>
      </c:spPr>
      <c:txPr>
        <a:bodyPr rot="0" spcFirstLastPara="1" vertOverflow="ellipsis" vert="horz" wrap="square" anchor="ctr" anchorCtr="1"/>
        <a:lstStyle/>
        <a:p>
          <a:pPr>
            <a:defRPr sz="3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Sheet2!$B$1</c:f>
              <c:strCache>
                <c:ptCount val="1"/>
                <c:pt idx="0">
                  <c:v>Number of articles in top 3 journals 2009-2019</c:v>
                </c:pt>
              </c:strCache>
            </c:strRef>
          </c:tx>
          <c:spPr>
            <a:solidFill>
              <a:schemeClr val="tx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dLbl>
              <c:idx val="2"/>
              <c:layout/>
              <c:tx>
                <c:rich>
                  <a:bodyPr/>
                  <a:lstStyle/>
                  <a:p>
                    <a:fld id="{1A006341-DB01-6D43-9175-E9698F9CF9D6}" type="VALUE">
                      <a:rPr lang="mr-IN">
                        <a:solidFill>
                          <a:srgbClr val="FF0000"/>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dLbl>
              <c:idx val="5"/>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Sheet2!$A$2:$A$11</c:f>
              <c:strCache>
                <c:ptCount val="10"/>
                <c:pt idx="0">
                  <c:v>Swahili</c:v>
                </c:pt>
                <c:pt idx="1">
                  <c:v>Bemba, isiXhosa, isiZulu, Sepedi, Setswana, SeSotho, Chichewa</c:v>
                </c:pt>
                <c:pt idx="2">
                  <c:v>Bengali</c:v>
                </c:pt>
                <c:pt idx="3">
                  <c:v>Hindi </c:v>
                </c:pt>
                <c:pt idx="4">
                  <c:v>Portuguese </c:v>
                </c:pt>
                <c:pt idx="5">
                  <c:v>Arabic </c:v>
                </c:pt>
                <c:pt idx="6">
                  <c:v>Spanish </c:v>
                </c:pt>
                <c:pt idx="7">
                  <c:v>Chinese</c:v>
                </c:pt>
                <c:pt idx="8">
                  <c:v>French </c:v>
                </c:pt>
                <c:pt idx="9">
                  <c:v>English</c:v>
                </c:pt>
              </c:strCache>
            </c:strRef>
          </c:cat>
          <c:val>
            <c:numRef>
              <c:f>Sheet2!$C$2:$C$11</c:f>
              <c:numCache>
                <c:formatCode>0%</c:formatCode>
                <c:ptCount val="10"/>
                <c:pt idx="0">
                  <c:v>0.00505050505050505</c:v>
                </c:pt>
                <c:pt idx="1">
                  <c:v>0.00577200577200577</c:v>
                </c:pt>
                <c:pt idx="2">
                  <c:v>0.00649350649350649</c:v>
                </c:pt>
                <c:pt idx="3">
                  <c:v>0.00649350649350649</c:v>
                </c:pt>
                <c:pt idx="4">
                  <c:v>0.0165945165945166</c:v>
                </c:pt>
                <c:pt idx="5">
                  <c:v>0.0432900432900433</c:v>
                </c:pt>
                <c:pt idx="6">
                  <c:v>0.0649350649350649</c:v>
                </c:pt>
                <c:pt idx="7">
                  <c:v>0.151515151515152</c:v>
                </c:pt>
                <c:pt idx="8">
                  <c:v>0.173160173160173</c:v>
                </c:pt>
                <c:pt idx="9">
                  <c:v>0.526695526695527</c:v>
                </c:pt>
              </c:numCache>
            </c:numRef>
          </c:val>
        </c:ser>
        <c:dLbls>
          <c:showLegendKey val="0"/>
          <c:showVal val="0"/>
          <c:showCatName val="0"/>
          <c:showSerName val="0"/>
          <c:showPercent val="0"/>
          <c:showBubbleSize val="0"/>
        </c:dLbls>
        <c:gapWidth val="219"/>
        <c:overlap val="-27"/>
        <c:axId val="914788768"/>
        <c:axId val="914797024"/>
      </c:barChart>
      <c:catAx>
        <c:axId val="91478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914797024"/>
        <c:crosses val="autoZero"/>
        <c:auto val="1"/>
        <c:lblAlgn val="ctr"/>
        <c:lblOffset val="100"/>
        <c:noMultiLvlLbl val="0"/>
      </c:catAx>
      <c:valAx>
        <c:axId val="914797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14788768"/>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134007-77CF-5945-AD59-C6ED247B54ED}" type="doc">
      <dgm:prSet loTypeId="urn:microsoft.com/office/officeart/2005/8/layout/radial3" loCatId="" qsTypeId="urn:microsoft.com/office/officeart/2005/8/quickstyle/simple4" qsCatId="simple" csTypeId="urn:microsoft.com/office/officeart/2005/8/colors/accent1_2" csCatId="accent1" phldr="1"/>
      <dgm:spPr/>
      <dgm:t>
        <a:bodyPr/>
        <a:lstStyle/>
        <a:p>
          <a:endParaRPr lang="en-US"/>
        </a:p>
      </dgm:t>
    </dgm:pt>
    <dgm:pt modelId="{7D311FF5-AB22-F347-B14B-F4EFB7D1171B}">
      <dgm:prSet phldrT="[Text]" custT="1"/>
      <dgm:spPr>
        <a:solidFill>
          <a:srgbClr val="00B0F0"/>
        </a:solidFill>
      </dgm:spPr>
      <dgm:t>
        <a:bodyPr/>
        <a:lstStyle/>
        <a:p>
          <a:r>
            <a:rPr lang="en-US" sz="3400" dirty="0" err="1" smtClean="0"/>
            <a:t>Ramaphosa’s</a:t>
          </a:r>
          <a:r>
            <a:rPr lang="en-US" sz="3400" dirty="0" smtClean="0"/>
            <a:t> </a:t>
          </a:r>
          <a:r>
            <a:rPr lang="en-US" sz="7200" b="1" dirty="0" smtClean="0"/>
            <a:t>Big 5</a:t>
          </a:r>
          <a:endParaRPr lang="en-US" sz="7200" b="1" dirty="0"/>
        </a:p>
      </dgm:t>
    </dgm:pt>
    <dgm:pt modelId="{22B75659-9E83-D247-A11D-AECB431A90AF}" type="parTrans" cxnId="{2C697A83-4F92-6849-9F29-C337B4B56ED8}">
      <dgm:prSet/>
      <dgm:spPr/>
      <dgm:t>
        <a:bodyPr/>
        <a:lstStyle/>
        <a:p>
          <a:endParaRPr lang="en-US"/>
        </a:p>
      </dgm:t>
    </dgm:pt>
    <dgm:pt modelId="{AAFF8065-4D9E-3344-A2A6-B040A8EF7872}" type="sibTrans" cxnId="{2C697A83-4F92-6849-9F29-C337B4B56ED8}">
      <dgm:prSet/>
      <dgm:spPr/>
      <dgm:t>
        <a:bodyPr/>
        <a:lstStyle/>
        <a:p>
          <a:endParaRPr lang="en-US"/>
        </a:p>
      </dgm:t>
    </dgm:pt>
    <dgm:pt modelId="{2A9E5399-EF9F-E340-B126-A6903722514A}">
      <dgm:prSet phldrT="[Text]" custT="1"/>
      <dgm:spPr>
        <a:solidFill>
          <a:srgbClr val="D73964"/>
        </a:solidFill>
      </dgm:spPr>
      <dgm:t>
        <a:bodyPr/>
        <a:lstStyle/>
        <a:p>
          <a:r>
            <a:rPr lang="en-US" sz="2000" b="1" dirty="0" smtClean="0"/>
            <a:t>Economic</a:t>
          </a:r>
          <a:r>
            <a:rPr lang="en-US" sz="1800" b="1" dirty="0" smtClean="0"/>
            <a:t> Growth</a:t>
          </a:r>
          <a:endParaRPr lang="en-US" sz="1800" b="1" dirty="0"/>
        </a:p>
      </dgm:t>
    </dgm:pt>
    <dgm:pt modelId="{4DA6024C-6410-9045-B9AB-BCAA298875B3}" type="parTrans" cxnId="{A1B479CE-155F-FF4D-A00E-B6DD9A960944}">
      <dgm:prSet/>
      <dgm:spPr/>
      <dgm:t>
        <a:bodyPr/>
        <a:lstStyle/>
        <a:p>
          <a:endParaRPr lang="en-US"/>
        </a:p>
      </dgm:t>
    </dgm:pt>
    <dgm:pt modelId="{BFEC0030-4A08-C646-B90B-A9123C2B938A}" type="sibTrans" cxnId="{A1B479CE-155F-FF4D-A00E-B6DD9A960944}">
      <dgm:prSet/>
      <dgm:spPr/>
      <dgm:t>
        <a:bodyPr/>
        <a:lstStyle/>
        <a:p>
          <a:endParaRPr lang="en-US"/>
        </a:p>
      </dgm:t>
    </dgm:pt>
    <dgm:pt modelId="{593B3F1B-DD50-3848-9BC7-D28F4548AEE6}">
      <dgm:prSet phldrT="[Text]" custT="1"/>
      <dgm:spPr>
        <a:solidFill>
          <a:srgbClr val="FDEA60"/>
        </a:solidFill>
      </dgm:spPr>
      <dgm:t>
        <a:bodyPr/>
        <a:lstStyle/>
        <a:p>
          <a:r>
            <a:rPr lang="en-US" sz="1600" b="1" dirty="0" smtClean="0"/>
            <a:t>Youth Employment</a:t>
          </a:r>
          <a:endParaRPr lang="en-US" sz="1600" b="1" dirty="0"/>
        </a:p>
      </dgm:t>
    </dgm:pt>
    <dgm:pt modelId="{A61236BB-B924-FC43-A1D6-CD519FFE9C30}" type="parTrans" cxnId="{1664F1DB-941F-8548-A8C7-31CE35027B07}">
      <dgm:prSet/>
      <dgm:spPr/>
      <dgm:t>
        <a:bodyPr/>
        <a:lstStyle/>
        <a:p>
          <a:endParaRPr lang="en-US"/>
        </a:p>
      </dgm:t>
    </dgm:pt>
    <dgm:pt modelId="{44E81199-AD4A-0F4C-9AD8-4D49852DFBA6}" type="sibTrans" cxnId="{1664F1DB-941F-8548-A8C7-31CE35027B07}">
      <dgm:prSet/>
      <dgm:spPr/>
      <dgm:t>
        <a:bodyPr/>
        <a:lstStyle/>
        <a:p>
          <a:endParaRPr lang="en-US"/>
        </a:p>
      </dgm:t>
    </dgm:pt>
    <dgm:pt modelId="{53012413-AC88-B642-A42E-78EE96AE30F7}">
      <dgm:prSet phldrT="[Text]"/>
      <dgm:spPr>
        <a:solidFill>
          <a:srgbClr val="8F38AA"/>
        </a:solidFill>
      </dgm:spPr>
      <dgm:t>
        <a:bodyPr/>
        <a:lstStyle/>
        <a:p>
          <a:r>
            <a:rPr lang="en-US" b="1" dirty="0" smtClean="0"/>
            <a:t>Early Grade Reading</a:t>
          </a:r>
          <a:endParaRPr lang="en-US" b="1" dirty="0"/>
        </a:p>
      </dgm:t>
    </dgm:pt>
    <dgm:pt modelId="{FC221323-F981-284D-89AC-B8DB89E5B585}" type="parTrans" cxnId="{B0C4250A-B3F4-CC4B-8EED-0517A9177AF4}">
      <dgm:prSet/>
      <dgm:spPr/>
      <dgm:t>
        <a:bodyPr/>
        <a:lstStyle/>
        <a:p>
          <a:endParaRPr lang="en-US"/>
        </a:p>
      </dgm:t>
    </dgm:pt>
    <dgm:pt modelId="{2DD6A877-C52D-2A42-A1C5-6CF14DA9A1C1}" type="sibTrans" cxnId="{B0C4250A-B3F4-CC4B-8EED-0517A9177AF4}">
      <dgm:prSet/>
      <dgm:spPr/>
      <dgm:t>
        <a:bodyPr/>
        <a:lstStyle/>
        <a:p>
          <a:endParaRPr lang="en-US"/>
        </a:p>
      </dgm:t>
    </dgm:pt>
    <dgm:pt modelId="{9B87A3F7-699B-134C-8F9A-9B7EFFAE730A}">
      <dgm:prSet phldrT="[Text]"/>
      <dgm:spPr>
        <a:solidFill>
          <a:srgbClr val="FF9300"/>
        </a:solidFill>
      </dgm:spPr>
      <dgm:t>
        <a:bodyPr/>
        <a:lstStyle/>
        <a:p>
          <a:r>
            <a:rPr lang="en-US" b="1" dirty="0" smtClean="0"/>
            <a:t>Violent Crime</a:t>
          </a:r>
          <a:endParaRPr lang="en-US" b="1" dirty="0"/>
        </a:p>
      </dgm:t>
    </dgm:pt>
    <dgm:pt modelId="{BEE54E7C-1509-8D46-B1BC-B62B46EB76B6}" type="parTrans" cxnId="{C9E274C5-1873-5348-AE1E-CEEFAB417440}">
      <dgm:prSet/>
      <dgm:spPr/>
      <dgm:t>
        <a:bodyPr/>
        <a:lstStyle/>
        <a:p>
          <a:endParaRPr lang="en-US"/>
        </a:p>
      </dgm:t>
    </dgm:pt>
    <dgm:pt modelId="{5D3F4D42-CA3D-944D-A16A-AC25C45CABAB}" type="sibTrans" cxnId="{C9E274C5-1873-5348-AE1E-CEEFAB417440}">
      <dgm:prSet/>
      <dgm:spPr/>
      <dgm:t>
        <a:bodyPr/>
        <a:lstStyle/>
        <a:p>
          <a:endParaRPr lang="en-US"/>
        </a:p>
      </dgm:t>
    </dgm:pt>
    <dgm:pt modelId="{E4158EDE-7CD7-1C4D-9F18-B8E3C8775E9F}">
      <dgm:prSet/>
      <dgm:spPr>
        <a:solidFill>
          <a:srgbClr val="92D050"/>
        </a:solidFill>
      </dgm:spPr>
      <dgm:t>
        <a:bodyPr/>
        <a:lstStyle/>
        <a:p>
          <a:r>
            <a:rPr lang="en-US" b="1" dirty="0" smtClean="0"/>
            <a:t>Hunger</a:t>
          </a:r>
          <a:endParaRPr lang="en-US" b="1" dirty="0"/>
        </a:p>
      </dgm:t>
    </dgm:pt>
    <dgm:pt modelId="{65B23580-1D02-AF46-BF7F-F76DD18A87BA}" type="parTrans" cxnId="{89E7E5C2-F8CA-8F41-A56D-7983BAE0D4E5}">
      <dgm:prSet/>
      <dgm:spPr/>
      <dgm:t>
        <a:bodyPr/>
        <a:lstStyle/>
        <a:p>
          <a:endParaRPr lang="en-US"/>
        </a:p>
      </dgm:t>
    </dgm:pt>
    <dgm:pt modelId="{D008C7A9-7D85-D149-8551-73ACDC08DB80}" type="sibTrans" cxnId="{89E7E5C2-F8CA-8F41-A56D-7983BAE0D4E5}">
      <dgm:prSet/>
      <dgm:spPr/>
      <dgm:t>
        <a:bodyPr/>
        <a:lstStyle/>
        <a:p>
          <a:endParaRPr lang="en-US"/>
        </a:p>
      </dgm:t>
    </dgm:pt>
    <dgm:pt modelId="{6FCA4B69-66D5-E04B-A6CE-8085CA7D40F4}" type="pres">
      <dgm:prSet presAssocID="{B2134007-77CF-5945-AD59-C6ED247B54ED}" presName="composite" presStyleCnt="0">
        <dgm:presLayoutVars>
          <dgm:chMax val="1"/>
          <dgm:dir/>
          <dgm:resizeHandles val="exact"/>
        </dgm:presLayoutVars>
      </dgm:prSet>
      <dgm:spPr/>
      <dgm:t>
        <a:bodyPr/>
        <a:lstStyle/>
        <a:p>
          <a:endParaRPr lang="en-US"/>
        </a:p>
      </dgm:t>
    </dgm:pt>
    <dgm:pt modelId="{4651A7B5-748A-1B46-A13E-01C5A7B230A6}" type="pres">
      <dgm:prSet presAssocID="{B2134007-77CF-5945-AD59-C6ED247B54ED}" presName="radial" presStyleCnt="0">
        <dgm:presLayoutVars>
          <dgm:animLvl val="ctr"/>
        </dgm:presLayoutVars>
      </dgm:prSet>
      <dgm:spPr/>
    </dgm:pt>
    <dgm:pt modelId="{26C44D2C-3CD7-A447-9016-1C9417180603}" type="pres">
      <dgm:prSet presAssocID="{7D311FF5-AB22-F347-B14B-F4EFB7D1171B}" presName="centerShape" presStyleLbl="vennNode1" presStyleIdx="0" presStyleCnt="6"/>
      <dgm:spPr/>
      <dgm:t>
        <a:bodyPr/>
        <a:lstStyle/>
        <a:p>
          <a:endParaRPr lang="en-US"/>
        </a:p>
      </dgm:t>
    </dgm:pt>
    <dgm:pt modelId="{60BC7904-3F89-5845-AC1B-A0B155C8411E}" type="pres">
      <dgm:prSet presAssocID="{2A9E5399-EF9F-E340-B126-A6903722514A}" presName="node" presStyleLbl="vennNode1" presStyleIdx="1" presStyleCnt="6">
        <dgm:presLayoutVars>
          <dgm:bulletEnabled val="1"/>
        </dgm:presLayoutVars>
      </dgm:prSet>
      <dgm:spPr/>
      <dgm:t>
        <a:bodyPr/>
        <a:lstStyle/>
        <a:p>
          <a:endParaRPr lang="en-US"/>
        </a:p>
      </dgm:t>
    </dgm:pt>
    <dgm:pt modelId="{CC08D384-48E9-E643-B87B-06088C31B9A2}" type="pres">
      <dgm:prSet presAssocID="{593B3F1B-DD50-3848-9BC7-D28F4548AEE6}" presName="node" presStyleLbl="vennNode1" presStyleIdx="2" presStyleCnt="6">
        <dgm:presLayoutVars>
          <dgm:bulletEnabled val="1"/>
        </dgm:presLayoutVars>
      </dgm:prSet>
      <dgm:spPr/>
      <dgm:t>
        <a:bodyPr/>
        <a:lstStyle/>
        <a:p>
          <a:endParaRPr lang="en-US"/>
        </a:p>
      </dgm:t>
    </dgm:pt>
    <dgm:pt modelId="{BC04D4B6-F0CE-9B4D-9FDC-17DE6F9B4AE5}" type="pres">
      <dgm:prSet presAssocID="{53012413-AC88-B642-A42E-78EE96AE30F7}" presName="node" presStyleLbl="vennNode1" presStyleIdx="3" presStyleCnt="6">
        <dgm:presLayoutVars>
          <dgm:bulletEnabled val="1"/>
        </dgm:presLayoutVars>
      </dgm:prSet>
      <dgm:spPr/>
      <dgm:t>
        <a:bodyPr/>
        <a:lstStyle/>
        <a:p>
          <a:endParaRPr lang="en-US"/>
        </a:p>
      </dgm:t>
    </dgm:pt>
    <dgm:pt modelId="{B438591A-5531-D446-9E0E-D2F5EFC0ECC7}" type="pres">
      <dgm:prSet presAssocID="{9B87A3F7-699B-134C-8F9A-9B7EFFAE730A}" presName="node" presStyleLbl="vennNode1" presStyleIdx="4" presStyleCnt="6">
        <dgm:presLayoutVars>
          <dgm:bulletEnabled val="1"/>
        </dgm:presLayoutVars>
      </dgm:prSet>
      <dgm:spPr/>
      <dgm:t>
        <a:bodyPr/>
        <a:lstStyle/>
        <a:p>
          <a:endParaRPr lang="en-US"/>
        </a:p>
      </dgm:t>
    </dgm:pt>
    <dgm:pt modelId="{10F88BCF-DAD0-2648-8619-C22DF31ED9CE}" type="pres">
      <dgm:prSet presAssocID="{E4158EDE-7CD7-1C4D-9F18-B8E3C8775E9F}" presName="node" presStyleLbl="vennNode1" presStyleIdx="5" presStyleCnt="6">
        <dgm:presLayoutVars>
          <dgm:bulletEnabled val="1"/>
        </dgm:presLayoutVars>
      </dgm:prSet>
      <dgm:spPr/>
      <dgm:t>
        <a:bodyPr/>
        <a:lstStyle/>
        <a:p>
          <a:endParaRPr lang="en-US"/>
        </a:p>
      </dgm:t>
    </dgm:pt>
  </dgm:ptLst>
  <dgm:cxnLst>
    <dgm:cxn modelId="{DE2C144B-8737-FE45-BDAD-F5DD1AA397E9}" type="presOf" srcId="{E4158EDE-7CD7-1C4D-9F18-B8E3C8775E9F}" destId="{10F88BCF-DAD0-2648-8619-C22DF31ED9CE}" srcOrd="0" destOrd="0" presId="urn:microsoft.com/office/officeart/2005/8/layout/radial3"/>
    <dgm:cxn modelId="{C9E274C5-1873-5348-AE1E-CEEFAB417440}" srcId="{7D311FF5-AB22-F347-B14B-F4EFB7D1171B}" destId="{9B87A3F7-699B-134C-8F9A-9B7EFFAE730A}" srcOrd="3" destOrd="0" parTransId="{BEE54E7C-1509-8D46-B1BC-B62B46EB76B6}" sibTransId="{5D3F4D42-CA3D-944D-A16A-AC25C45CABAB}"/>
    <dgm:cxn modelId="{B0C4250A-B3F4-CC4B-8EED-0517A9177AF4}" srcId="{7D311FF5-AB22-F347-B14B-F4EFB7D1171B}" destId="{53012413-AC88-B642-A42E-78EE96AE30F7}" srcOrd="2" destOrd="0" parTransId="{FC221323-F981-284D-89AC-B8DB89E5B585}" sibTransId="{2DD6A877-C52D-2A42-A1C5-6CF14DA9A1C1}"/>
    <dgm:cxn modelId="{2C697A83-4F92-6849-9F29-C337B4B56ED8}" srcId="{B2134007-77CF-5945-AD59-C6ED247B54ED}" destId="{7D311FF5-AB22-F347-B14B-F4EFB7D1171B}" srcOrd="0" destOrd="0" parTransId="{22B75659-9E83-D247-A11D-AECB431A90AF}" sibTransId="{AAFF8065-4D9E-3344-A2A6-B040A8EF7872}"/>
    <dgm:cxn modelId="{1664F1DB-941F-8548-A8C7-31CE35027B07}" srcId="{7D311FF5-AB22-F347-B14B-F4EFB7D1171B}" destId="{593B3F1B-DD50-3848-9BC7-D28F4548AEE6}" srcOrd="1" destOrd="0" parTransId="{A61236BB-B924-FC43-A1D6-CD519FFE9C30}" sibTransId="{44E81199-AD4A-0F4C-9AD8-4D49852DFBA6}"/>
    <dgm:cxn modelId="{21E3319C-F792-934A-AB4A-F214F5D4042C}" type="presOf" srcId="{7D311FF5-AB22-F347-B14B-F4EFB7D1171B}" destId="{26C44D2C-3CD7-A447-9016-1C9417180603}" srcOrd="0" destOrd="0" presId="urn:microsoft.com/office/officeart/2005/8/layout/radial3"/>
    <dgm:cxn modelId="{A1B479CE-155F-FF4D-A00E-B6DD9A960944}" srcId="{7D311FF5-AB22-F347-B14B-F4EFB7D1171B}" destId="{2A9E5399-EF9F-E340-B126-A6903722514A}" srcOrd="0" destOrd="0" parTransId="{4DA6024C-6410-9045-B9AB-BCAA298875B3}" sibTransId="{BFEC0030-4A08-C646-B90B-A9123C2B938A}"/>
    <dgm:cxn modelId="{AD1C14BD-13FF-DB48-AC42-3B7568687364}" type="presOf" srcId="{B2134007-77CF-5945-AD59-C6ED247B54ED}" destId="{6FCA4B69-66D5-E04B-A6CE-8085CA7D40F4}" srcOrd="0" destOrd="0" presId="urn:microsoft.com/office/officeart/2005/8/layout/radial3"/>
    <dgm:cxn modelId="{475A1DAE-96E5-1A43-AEC8-4A9DC82757BD}" type="presOf" srcId="{53012413-AC88-B642-A42E-78EE96AE30F7}" destId="{BC04D4B6-F0CE-9B4D-9FDC-17DE6F9B4AE5}" srcOrd="0" destOrd="0" presId="urn:microsoft.com/office/officeart/2005/8/layout/radial3"/>
    <dgm:cxn modelId="{D78C2641-DA49-BB44-BA00-8C16F2AF2012}" type="presOf" srcId="{593B3F1B-DD50-3848-9BC7-D28F4548AEE6}" destId="{CC08D384-48E9-E643-B87B-06088C31B9A2}" srcOrd="0" destOrd="0" presId="urn:microsoft.com/office/officeart/2005/8/layout/radial3"/>
    <dgm:cxn modelId="{26CB6A51-0EFE-7643-8474-499BD2EC6239}" type="presOf" srcId="{2A9E5399-EF9F-E340-B126-A6903722514A}" destId="{60BC7904-3F89-5845-AC1B-A0B155C8411E}" srcOrd="0" destOrd="0" presId="urn:microsoft.com/office/officeart/2005/8/layout/radial3"/>
    <dgm:cxn modelId="{3BA5F77F-9FCA-5B46-9C07-16DC2C8DBDA6}" type="presOf" srcId="{9B87A3F7-699B-134C-8F9A-9B7EFFAE730A}" destId="{B438591A-5531-D446-9E0E-D2F5EFC0ECC7}" srcOrd="0" destOrd="0" presId="urn:microsoft.com/office/officeart/2005/8/layout/radial3"/>
    <dgm:cxn modelId="{89E7E5C2-F8CA-8F41-A56D-7983BAE0D4E5}" srcId="{7D311FF5-AB22-F347-B14B-F4EFB7D1171B}" destId="{E4158EDE-7CD7-1C4D-9F18-B8E3C8775E9F}" srcOrd="4" destOrd="0" parTransId="{65B23580-1D02-AF46-BF7F-F76DD18A87BA}" sibTransId="{D008C7A9-7D85-D149-8551-73ACDC08DB80}"/>
    <dgm:cxn modelId="{78119012-2749-6C41-A142-FA1EDFF5C658}" type="presParOf" srcId="{6FCA4B69-66D5-E04B-A6CE-8085CA7D40F4}" destId="{4651A7B5-748A-1B46-A13E-01C5A7B230A6}" srcOrd="0" destOrd="0" presId="urn:microsoft.com/office/officeart/2005/8/layout/radial3"/>
    <dgm:cxn modelId="{17201D6F-125D-AF47-A3CB-B4535A226104}" type="presParOf" srcId="{4651A7B5-748A-1B46-A13E-01C5A7B230A6}" destId="{26C44D2C-3CD7-A447-9016-1C9417180603}" srcOrd="0" destOrd="0" presId="urn:microsoft.com/office/officeart/2005/8/layout/radial3"/>
    <dgm:cxn modelId="{11A59CC7-E842-034D-A71C-399E321A8817}" type="presParOf" srcId="{4651A7B5-748A-1B46-A13E-01C5A7B230A6}" destId="{60BC7904-3F89-5845-AC1B-A0B155C8411E}" srcOrd="1" destOrd="0" presId="urn:microsoft.com/office/officeart/2005/8/layout/radial3"/>
    <dgm:cxn modelId="{3F0363EC-0561-884F-B967-AEBF5AD52671}" type="presParOf" srcId="{4651A7B5-748A-1B46-A13E-01C5A7B230A6}" destId="{CC08D384-48E9-E643-B87B-06088C31B9A2}" srcOrd="2" destOrd="0" presId="urn:microsoft.com/office/officeart/2005/8/layout/radial3"/>
    <dgm:cxn modelId="{E78A623D-BACD-EE4C-9AC2-AF90BBAD1A5C}" type="presParOf" srcId="{4651A7B5-748A-1B46-A13E-01C5A7B230A6}" destId="{BC04D4B6-F0CE-9B4D-9FDC-17DE6F9B4AE5}" srcOrd="3" destOrd="0" presId="urn:microsoft.com/office/officeart/2005/8/layout/radial3"/>
    <dgm:cxn modelId="{94A81DA8-C053-7F48-A107-7DC7AE51A378}" type="presParOf" srcId="{4651A7B5-748A-1B46-A13E-01C5A7B230A6}" destId="{B438591A-5531-D446-9E0E-D2F5EFC0ECC7}" srcOrd="4" destOrd="0" presId="urn:microsoft.com/office/officeart/2005/8/layout/radial3"/>
    <dgm:cxn modelId="{D724DA79-0845-F047-9F1B-DC6E3B595356}" type="presParOf" srcId="{4651A7B5-748A-1B46-A13E-01C5A7B230A6}" destId="{10F88BCF-DAD0-2648-8619-C22DF31ED9CE}"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C44D2C-3CD7-A447-9016-1C9417180603}">
      <dsp:nvSpPr>
        <dsp:cNvPr id="0" name=""/>
        <dsp:cNvSpPr/>
      </dsp:nvSpPr>
      <dsp:spPr>
        <a:xfrm>
          <a:off x="2613504" y="1619848"/>
          <a:ext cx="3754945" cy="3754945"/>
        </a:xfrm>
        <a:prstGeom prst="ellipse">
          <a:avLst/>
        </a:prstGeom>
        <a:solidFill>
          <a:srgbClr val="00B0F0"/>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en-US" sz="3400" kern="1200" dirty="0" err="1" smtClean="0"/>
            <a:t>Ramaphosa’s</a:t>
          </a:r>
          <a:r>
            <a:rPr lang="en-US" sz="3400" kern="1200" dirty="0" smtClean="0"/>
            <a:t> </a:t>
          </a:r>
          <a:r>
            <a:rPr lang="en-US" sz="7200" b="1" kern="1200" dirty="0" smtClean="0"/>
            <a:t>Big 5</a:t>
          </a:r>
          <a:endParaRPr lang="en-US" sz="7200" b="1" kern="1200" dirty="0"/>
        </a:p>
      </dsp:txBody>
      <dsp:txXfrm>
        <a:off x="3163403" y="2169747"/>
        <a:ext cx="2655147" cy="2655147"/>
      </dsp:txXfrm>
    </dsp:sp>
    <dsp:sp modelId="{60BC7904-3F89-5845-AC1B-A0B155C8411E}">
      <dsp:nvSpPr>
        <dsp:cNvPr id="0" name=""/>
        <dsp:cNvSpPr/>
      </dsp:nvSpPr>
      <dsp:spPr>
        <a:xfrm>
          <a:off x="3552240" y="115848"/>
          <a:ext cx="1877472" cy="1877472"/>
        </a:xfrm>
        <a:prstGeom prst="ellipse">
          <a:avLst/>
        </a:prstGeom>
        <a:solidFill>
          <a:srgbClr val="D73964"/>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t>Economic</a:t>
          </a:r>
          <a:r>
            <a:rPr lang="en-US" sz="1800" b="1" kern="1200" dirty="0" smtClean="0"/>
            <a:t> Growth</a:t>
          </a:r>
          <a:endParaRPr lang="en-US" sz="1800" b="1" kern="1200" dirty="0"/>
        </a:p>
      </dsp:txBody>
      <dsp:txXfrm>
        <a:off x="3827189" y="390797"/>
        <a:ext cx="1327574" cy="1327574"/>
      </dsp:txXfrm>
    </dsp:sp>
    <dsp:sp modelId="{CC08D384-48E9-E643-B87B-06088C31B9A2}">
      <dsp:nvSpPr>
        <dsp:cNvPr id="0" name=""/>
        <dsp:cNvSpPr/>
      </dsp:nvSpPr>
      <dsp:spPr>
        <a:xfrm>
          <a:off x="5875420" y="1803738"/>
          <a:ext cx="1877472" cy="1877472"/>
        </a:xfrm>
        <a:prstGeom prst="ellipse">
          <a:avLst/>
        </a:prstGeom>
        <a:solidFill>
          <a:srgbClr val="FDEA60"/>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Youth Employment</a:t>
          </a:r>
          <a:endParaRPr lang="en-US" sz="1600" b="1" kern="1200" dirty="0"/>
        </a:p>
      </dsp:txBody>
      <dsp:txXfrm>
        <a:off x="6150369" y="2078687"/>
        <a:ext cx="1327574" cy="1327574"/>
      </dsp:txXfrm>
    </dsp:sp>
    <dsp:sp modelId="{BC04D4B6-F0CE-9B4D-9FDC-17DE6F9B4AE5}">
      <dsp:nvSpPr>
        <dsp:cNvPr id="0" name=""/>
        <dsp:cNvSpPr/>
      </dsp:nvSpPr>
      <dsp:spPr>
        <a:xfrm>
          <a:off x="4988045" y="4534800"/>
          <a:ext cx="1877472" cy="1877472"/>
        </a:xfrm>
        <a:prstGeom prst="ellipse">
          <a:avLst/>
        </a:prstGeom>
        <a:solidFill>
          <a:srgbClr val="8F38AA"/>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US" sz="2900" b="1" kern="1200" dirty="0" smtClean="0"/>
            <a:t>Early Grade Reading</a:t>
          </a:r>
          <a:endParaRPr lang="en-US" sz="2900" b="1" kern="1200" dirty="0"/>
        </a:p>
      </dsp:txBody>
      <dsp:txXfrm>
        <a:off x="5262994" y="4809749"/>
        <a:ext cx="1327574" cy="1327574"/>
      </dsp:txXfrm>
    </dsp:sp>
    <dsp:sp modelId="{B438591A-5531-D446-9E0E-D2F5EFC0ECC7}">
      <dsp:nvSpPr>
        <dsp:cNvPr id="0" name=""/>
        <dsp:cNvSpPr/>
      </dsp:nvSpPr>
      <dsp:spPr>
        <a:xfrm>
          <a:off x="2116436" y="4534800"/>
          <a:ext cx="1877472" cy="1877472"/>
        </a:xfrm>
        <a:prstGeom prst="ellipse">
          <a:avLst/>
        </a:prstGeom>
        <a:solidFill>
          <a:srgbClr val="FF9300"/>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US" sz="2900" b="1" kern="1200" dirty="0" smtClean="0"/>
            <a:t>Violent Crime</a:t>
          </a:r>
          <a:endParaRPr lang="en-US" sz="2900" b="1" kern="1200" dirty="0"/>
        </a:p>
      </dsp:txBody>
      <dsp:txXfrm>
        <a:off x="2391385" y="4809749"/>
        <a:ext cx="1327574" cy="1327574"/>
      </dsp:txXfrm>
    </dsp:sp>
    <dsp:sp modelId="{10F88BCF-DAD0-2648-8619-C22DF31ED9CE}">
      <dsp:nvSpPr>
        <dsp:cNvPr id="0" name=""/>
        <dsp:cNvSpPr/>
      </dsp:nvSpPr>
      <dsp:spPr>
        <a:xfrm>
          <a:off x="1229060" y="1803738"/>
          <a:ext cx="1877472" cy="1877472"/>
        </a:xfrm>
        <a:prstGeom prst="ellipse">
          <a:avLst/>
        </a:prstGeom>
        <a:solidFill>
          <a:srgbClr val="92D050"/>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US" sz="2900" b="1" kern="1200" dirty="0" smtClean="0"/>
            <a:t>Hunger</a:t>
          </a:r>
          <a:endParaRPr lang="en-US" sz="2900" b="1" kern="1200" dirty="0"/>
        </a:p>
      </dsp:txBody>
      <dsp:txXfrm>
        <a:off x="1504009" y="2078687"/>
        <a:ext cx="1327574" cy="1327574"/>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1EAF32-067B-1D46-9248-DFC097DC70F4}" type="datetimeFigureOut">
              <a:rPr lang="en-US" smtClean="0"/>
              <a:t>9/6/19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BFE183-4FCA-5041-9B36-EE858A4C1229}" type="slidenum">
              <a:rPr lang="en-US" smtClean="0"/>
              <a:t>‹#›</a:t>
            </a:fld>
            <a:endParaRPr lang="en-US"/>
          </a:p>
        </p:txBody>
      </p:sp>
    </p:spTree>
    <p:extLst>
      <p:ext uri="{BB962C8B-B14F-4D97-AF65-F5344CB8AC3E}">
        <p14:creationId xmlns:p14="http://schemas.microsoft.com/office/powerpoint/2010/main" val="499986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40</a:t>
            </a:r>
            <a:r>
              <a:rPr lang="en-US" baseline="0" dirty="0"/>
              <a:t> words in 60s = 1,5s/word</a:t>
            </a:r>
          </a:p>
          <a:p>
            <a:r>
              <a:rPr lang="en-US" baseline="0" dirty="0"/>
              <a:t>130 words in 60s = 0,46s/word </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15</a:t>
            </a:fld>
            <a:endParaRPr lang="en-US"/>
          </a:p>
        </p:txBody>
      </p:sp>
    </p:spTree>
    <p:extLst>
      <p:ext uri="{BB962C8B-B14F-4D97-AF65-F5344CB8AC3E}">
        <p14:creationId xmlns:p14="http://schemas.microsoft.com/office/powerpoint/2010/main" val="2097436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6D33AF-EE64-B340-B53E-90333A195F78}" type="datetimeFigureOut">
              <a:rPr lang="en-US" smtClean="0"/>
              <a:t>9/6/19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28725" y="365126"/>
            <a:ext cx="6715126" cy="1325563"/>
          </a:xfrm>
        </p:spPr>
        <p:txBody>
          <a:bodyPr/>
          <a:lstStyle/>
          <a:p>
            <a:r>
              <a:rPr lang="en-US"/>
              <a:t>Click to edit Master title style</a:t>
            </a:r>
            <a:endParaRPr lang="en-US" dirty="0"/>
          </a:p>
        </p:txBody>
      </p:sp>
      <p:sp>
        <p:nvSpPr>
          <p:cNvPr id="3" name="Content Placeholder 2"/>
          <p:cNvSpPr>
            <a:spLocks noGrp="1"/>
          </p:cNvSpPr>
          <p:nvPr>
            <p:ph idx="1"/>
          </p:nvPr>
        </p:nvSpPr>
        <p:spPr>
          <a:xfrm>
            <a:off x="1228725" y="1825625"/>
            <a:ext cx="3586164"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D33AF-EE64-B340-B53E-90333A195F78}" type="datetimeFigureOut">
              <a:rPr lang="en-US" smtClean="0"/>
              <a:t>9/6/19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6D33AF-EE64-B340-B53E-90333A195F78}" type="datetimeFigureOut">
              <a:rPr lang="en-US" smtClean="0"/>
              <a:t>9/6/19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6D33AF-EE64-B340-B53E-90333A195F78}" type="datetimeFigureOut">
              <a:rPr lang="en-US" smtClean="0"/>
              <a:t>9/6/19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6D33AF-EE64-B340-B53E-90333A195F78}" type="datetimeFigureOut">
              <a:rPr lang="en-US" smtClean="0"/>
              <a:t>9/6/19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6D33AF-EE64-B340-B53E-90333A195F78}" type="datetimeFigureOut">
              <a:rPr lang="en-US" smtClean="0"/>
              <a:t>9/6/19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6D33AF-EE64-B340-B53E-90333A195F78}" type="datetimeFigureOut">
              <a:rPr lang="en-US" smtClean="0"/>
              <a:t>9/6/19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86D33AF-EE64-B340-B53E-90333A195F78}" type="datetimeFigureOut">
              <a:rPr lang="en-US" smtClean="0"/>
              <a:t>9/6/19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86D33AF-EE64-B340-B53E-90333A195F78}" type="datetimeFigureOut">
              <a:rPr lang="en-US" smtClean="0"/>
              <a:t>9/6/19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D33AF-EE64-B340-B53E-90333A195F78}" type="datetimeFigureOut">
              <a:rPr lang="en-US" smtClean="0"/>
              <a:t>9/6/19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D33AF-EE64-B340-B53E-90333A195F78}" type="datetimeFigureOut">
              <a:rPr lang="en-US" smtClean="0"/>
              <a:t>9/6/19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3DC53-2C5C-2B4E-A286-51D28DD81CE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5" name="Rounded Rectangle 16"/>
          <p:cNvSpPr/>
          <p:nvPr userDrawn="1"/>
        </p:nvSpPr>
        <p:spPr>
          <a:xfrm>
            <a:off x="8636001" y="6302375"/>
            <a:ext cx="258763" cy="300038"/>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d-ID" sz="760">
              <a:solidFill>
                <a:schemeClr val="bg1">
                  <a:lumMod val="50000"/>
                </a:schemeClr>
              </a:solidFill>
            </a:endParaRPr>
          </a:p>
        </p:txBody>
      </p:sp>
      <p:sp>
        <p:nvSpPr>
          <p:cNvPr id="6" name="Rectangle 5"/>
          <p:cNvSpPr/>
          <p:nvPr userDrawn="1"/>
        </p:nvSpPr>
        <p:spPr>
          <a:xfrm>
            <a:off x="487364" y="1016000"/>
            <a:ext cx="481012" cy="46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eaLnBrk="1" hangingPunct="1">
              <a:defRPr/>
            </a:pPr>
            <a:endParaRPr lang="id-ID" sz="760" dirty="0">
              <a:solidFill>
                <a:srgbClr val="118CE7"/>
              </a:solidFill>
            </a:endParaRPr>
          </a:p>
        </p:txBody>
      </p:sp>
      <p:sp>
        <p:nvSpPr>
          <p:cNvPr id="16" name="Picture Placeholder 3"/>
          <p:cNvSpPr>
            <a:spLocks noGrp="1"/>
          </p:cNvSpPr>
          <p:nvPr>
            <p:ph type="pic" sz="quarter" idx="22"/>
          </p:nvPr>
        </p:nvSpPr>
        <p:spPr>
          <a:xfrm>
            <a:off x="3106808" y="2277378"/>
            <a:ext cx="2978944" cy="2233611"/>
          </a:xfrm>
          <a:prstGeom prst="rect">
            <a:avLst/>
          </a:prstGeom>
          <a:solidFill>
            <a:srgbClr val="D9D9D9"/>
          </a:solidFill>
        </p:spPr>
        <p:txBody>
          <a:bodyPr/>
          <a:lstStyle>
            <a:lvl1pPr marL="0" indent="0">
              <a:buNone/>
              <a:defRPr/>
            </a:lvl1pPr>
          </a:lstStyle>
          <a:p>
            <a:pPr lvl="0"/>
            <a:endParaRPr lang="id-ID" noProof="0" dirty="0"/>
          </a:p>
        </p:txBody>
      </p:sp>
      <p:sp>
        <p:nvSpPr>
          <p:cNvPr id="11" name="Text Placeholder 10"/>
          <p:cNvSpPr>
            <a:spLocks noGrp="1"/>
          </p:cNvSpPr>
          <p:nvPr>
            <p:ph type="body" sz="quarter" idx="14"/>
          </p:nvPr>
        </p:nvSpPr>
        <p:spPr>
          <a:xfrm>
            <a:off x="478412" y="625854"/>
            <a:ext cx="8178929" cy="304623"/>
          </a:xfrm>
        </p:spPr>
        <p:txBody>
          <a:bodyPr lIns="0" tIns="0" rIns="0" bIns="0">
            <a:normAutofit/>
          </a:bodyPr>
          <a:lstStyle>
            <a:lvl1pPr marL="0" indent="0" algn="l">
              <a:buNone/>
              <a:defRPr sz="1125" kern="0" spc="85">
                <a:solidFill>
                  <a:schemeClr val="tx2"/>
                </a:solidFill>
                <a:latin typeface="Roboto Medium" panose="02000000000000000000" pitchFamily="2" charset="0"/>
                <a:ea typeface="Roboto Medium" panose="02000000000000000000" pitchFamily="2" charset="0"/>
              </a:defRPr>
            </a:lvl1pPr>
          </a:lstStyle>
          <a:p>
            <a:pPr lvl="0"/>
            <a:endParaRPr lang="id-ID" dirty="0"/>
          </a:p>
        </p:txBody>
      </p:sp>
      <p:sp>
        <p:nvSpPr>
          <p:cNvPr id="12" name="Text Placeholder 10"/>
          <p:cNvSpPr>
            <a:spLocks noGrp="1"/>
          </p:cNvSpPr>
          <p:nvPr>
            <p:ph type="body" sz="quarter" idx="15"/>
          </p:nvPr>
        </p:nvSpPr>
        <p:spPr>
          <a:xfrm>
            <a:off x="487937" y="415429"/>
            <a:ext cx="8178929" cy="156073"/>
          </a:xfrm>
        </p:spPr>
        <p:txBody>
          <a:bodyPr lIns="0" tIns="0" rIns="0" bIns="0">
            <a:normAutofit/>
          </a:bodyPr>
          <a:lstStyle>
            <a:lvl1pPr marL="0" indent="0" algn="l">
              <a:buNone/>
              <a:defRPr sz="563" kern="0" spc="113">
                <a:solidFill>
                  <a:schemeClr val="bg1">
                    <a:lumMod val="75000"/>
                  </a:schemeClr>
                </a:solidFill>
                <a:latin typeface="Roboto Light" panose="02000000000000000000" pitchFamily="2" charset="0"/>
                <a:ea typeface="Roboto Light" panose="02000000000000000000" pitchFamily="2" charset="0"/>
              </a:defRPr>
            </a:lvl1pPr>
          </a:lstStyle>
          <a:p>
            <a:pPr lvl="0"/>
            <a:endParaRPr lang="id-ID" dirty="0"/>
          </a:p>
        </p:txBody>
      </p:sp>
      <p:sp>
        <p:nvSpPr>
          <p:cNvPr id="7" name="Slide Number Placeholder 5"/>
          <p:cNvSpPr>
            <a:spLocks noGrp="1"/>
          </p:cNvSpPr>
          <p:nvPr>
            <p:ph type="sldNum" sz="quarter" idx="23"/>
          </p:nvPr>
        </p:nvSpPr>
        <p:spPr>
          <a:xfrm>
            <a:off x="8604251" y="6257925"/>
            <a:ext cx="322263" cy="388938"/>
          </a:xfrm>
        </p:spPr>
        <p:txBody>
          <a:bodyPr lIns="0" tIns="0" rIns="0" bIns="0"/>
          <a:lstStyle>
            <a:lvl1pPr algn="ctr">
              <a:defRPr sz="525">
                <a:solidFill>
                  <a:srgbClr val="7F7F7F"/>
                </a:solidFill>
                <a:latin typeface="Roboto Light" charset="0"/>
              </a:defRPr>
            </a:lvl1pPr>
          </a:lstStyle>
          <a:p>
            <a:fld id="{9F7B7D5A-D5C7-2145-BF9A-A6CD7F992897}" type="slidenum">
              <a:rPr lang="en-US" altLang="x-none"/>
              <a:pPr/>
              <a:t>‹#›</a:t>
            </a:fld>
            <a:endParaRPr lang="en-US" altLang="x-none"/>
          </a:p>
        </p:txBody>
      </p:sp>
    </p:spTree>
    <p:extLst>
      <p:ext uri="{BB962C8B-B14F-4D97-AF65-F5344CB8AC3E}">
        <p14:creationId xmlns:p14="http://schemas.microsoft.com/office/powerpoint/2010/main" val="56236667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6D33AF-EE64-B340-B53E-90333A195F78}" type="datetimeFigureOut">
              <a:rPr lang="en-US" smtClean="0"/>
              <a:t>9/6/19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13DC53-2C5C-2B4E-A286-51D28DD81CE1}" type="slidenum">
              <a:rPr lang="en-US" smtClean="0"/>
              <a:t>‹#›</a:t>
            </a:fld>
            <a:endParaRPr lang="en-US"/>
          </a:p>
        </p:txBody>
      </p:sp>
    </p:spTree>
    <p:extLst>
      <p:ext uri="{BB962C8B-B14F-4D97-AF65-F5344CB8AC3E}">
        <p14:creationId xmlns:p14="http://schemas.microsoft.com/office/powerpoint/2010/main" val="1351034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 Id="rId3"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6.png"/><Relationship Id="rId5"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28.tiff"/></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28.tiff"/><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28.tiff"/><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tiff"/><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tiff"/><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28.tiff"/><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 Id="rId3" Type="http://schemas.openxmlformats.org/officeDocument/2006/relationships/chart" Target="../charts/char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41.png"/><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5.png"/></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42.tiff"/><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 Id="rId3" Type="http://schemas.openxmlformats.org/officeDocument/2006/relationships/image" Target="../media/image47.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 Id="rId3" Type="http://schemas.openxmlformats.org/officeDocument/2006/relationships/chart" Target="../charts/char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sellaDiTesto 3">
            <a:extLst>
              <a:ext uri="{FF2B5EF4-FFF2-40B4-BE49-F238E27FC236}">
                <a16:creationId xmlns="" xmlns:a16="http://schemas.microsoft.com/office/drawing/2014/main" id="{3887613D-DAF5-4362-A1F9-C1557151D8B6}"/>
              </a:ext>
            </a:extLst>
          </p:cNvPr>
          <p:cNvSpPr txBox="1"/>
          <p:nvPr/>
        </p:nvSpPr>
        <p:spPr>
          <a:xfrm>
            <a:off x="921751" y="996017"/>
            <a:ext cx="3839842" cy="1092607"/>
          </a:xfrm>
          <a:prstGeom prst="rect">
            <a:avLst/>
          </a:prstGeom>
          <a:noFill/>
        </p:spPr>
        <p:txBody>
          <a:bodyPr wrap="square" rtlCol="0">
            <a:spAutoFit/>
          </a:bodyPr>
          <a:lstStyle/>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4 ways to </a:t>
            </a:r>
          </a:p>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stay safe online</a:t>
            </a:r>
          </a:p>
        </p:txBody>
      </p:sp>
      <p:sp>
        <p:nvSpPr>
          <p:cNvPr id="53" name="CasellaDiTesto 30">
            <a:extLst>
              <a:ext uri="{FF2B5EF4-FFF2-40B4-BE49-F238E27FC236}">
                <a16:creationId xmlns="" xmlns:a16="http://schemas.microsoft.com/office/drawing/2014/main" id="{200F6693-B23F-484F-872C-C27F145F3055}"/>
              </a:ext>
            </a:extLst>
          </p:cNvPr>
          <p:cNvSpPr txBox="1"/>
          <p:nvPr/>
        </p:nvSpPr>
        <p:spPr>
          <a:xfrm>
            <a:off x="921748" y="2133320"/>
            <a:ext cx="4899087" cy="707886"/>
          </a:xfrm>
          <a:prstGeom prst="rect">
            <a:avLst/>
          </a:prstGeom>
          <a:noFill/>
        </p:spPr>
        <p:txBody>
          <a:bodyPr wrap="square" rtlCol="0">
            <a:spAutoFit/>
          </a:bodyPr>
          <a:lstStyle/>
          <a:p>
            <a:pPr>
              <a:lnSpc>
                <a:spcPts val="1207"/>
              </a:lnSpc>
            </a:pPr>
            <a:r>
              <a:rPr lang="it-IT" sz="1086" dirty="0">
                <a:solidFill>
                  <a:schemeClr val="bg1"/>
                </a:solidFill>
                <a:latin typeface="Segoe UI" panose="020B0502040204020203" pitchFamily="34" charset="0"/>
                <a:cs typeface="Segoe UI" panose="020B0502040204020203" pitchFamily="34" charset="0"/>
              </a:rPr>
              <a:t>With the growing presence and sophistication of online threats like viruses, ransomware, and phishing scams, it’s important to have the right protection. </a:t>
            </a:r>
            <a:r>
              <a:rPr lang="it-IT" sz="1086" b="1" dirty="0">
                <a:solidFill>
                  <a:schemeClr val="bg1"/>
                </a:solidFill>
                <a:latin typeface="Segoe UI" panose="020B0502040204020203" pitchFamily="34" charset="0"/>
                <a:cs typeface="Segoe UI" panose="020B0502040204020203" pitchFamily="34" charset="0"/>
              </a:rPr>
              <a:t>Office 365 Home </a:t>
            </a:r>
            <a:r>
              <a:rPr lang="it-IT" sz="1086" dirty="0">
                <a:solidFill>
                  <a:schemeClr val="bg1"/>
                </a:solidFill>
                <a:latin typeface="Segoe UI" panose="020B0502040204020203" pitchFamily="34" charset="0"/>
                <a:cs typeface="Segoe UI" panose="020B0502040204020203" pitchFamily="34" charset="0"/>
              </a:rPr>
              <a:t> and </a:t>
            </a:r>
            <a:r>
              <a:rPr lang="it-IT" sz="1086" b="1" dirty="0">
                <a:solidFill>
                  <a:schemeClr val="bg1"/>
                </a:solidFill>
                <a:latin typeface="Segoe UI" panose="020B0502040204020203" pitchFamily="34" charset="0"/>
                <a:cs typeface="Segoe UI" panose="020B0502040204020203" pitchFamily="34" charset="0"/>
              </a:rPr>
              <a:t>Office 365 Personal </a:t>
            </a:r>
            <a:r>
              <a:rPr lang="it-IT" sz="1086" dirty="0">
                <a:solidFill>
                  <a:schemeClr val="bg1"/>
                </a:solidFill>
                <a:latin typeface="Segoe UI" panose="020B0502040204020203" pitchFamily="34" charset="0"/>
                <a:cs typeface="Segoe UI" panose="020B0502040204020203" pitchFamily="34" charset="0"/>
              </a:rPr>
              <a:t>give you advanced security tools to help keep your information secure and private.</a:t>
            </a:r>
          </a:p>
        </p:txBody>
      </p:sp>
      <p:pic>
        <p:nvPicPr>
          <p:cNvPr id="5" name="Picture 4">
            <a:extLst>
              <a:ext uri="{FF2B5EF4-FFF2-40B4-BE49-F238E27FC236}">
                <a16:creationId xmlns="" xmlns:a16="http://schemas.microsoft.com/office/drawing/2014/main" id="{5D0F48D7-4A7E-4813-863A-0BB411DD1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2" name="Rectangle 1"/>
          <p:cNvSpPr/>
          <p:nvPr/>
        </p:nvSpPr>
        <p:spPr>
          <a:xfrm>
            <a:off x="1403498" y="2841206"/>
            <a:ext cx="6496493" cy="2092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158889" y="2796510"/>
            <a:ext cx="7205407" cy="1785104"/>
          </a:xfrm>
          <a:prstGeom prst="rect">
            <a:avLst/>
          </a:prstGeom>
          <a:noFill/>
          <a:ln>
            <a:noFill/>
          </a:ln>
        </p:spPr>
        <p:txBody>
          <a:bodyPr wrap="square" rtlCol="0">
            <a:spAutoFit/>
          </a:bodyPr>
          <a:lstStyle/>
          <a:p>
            <a:pPr algn="ctr"/>
            <a:endParaRPr lang="en-US" sz="700" b="1" dirty="0" smtClean="0"/>
          </a:p>
          <a:p>
            <a:pPr algn="ctr"/>
            <a:r>
              <a:rPr lang="en-US" sz="6000" b="1" dirty="0" smtClean="0"/>
              <a:t>Getting Reading Right</a:t>
            </a:r>
            <a:endParaRPr lang="en-US" sz="6000" b="1" dirty="0" smtClean="0"/>
          </a:p>
          <a:p>
            <a:pPr algn="ctr"/>
            <a:r>
              <a:rPr lang="en-US" dirty="0" smtClean="0"/>
              <a:t>Nic Spaull</a:t>
            </a:r>
          </a:p>
          <a:p>
            <a:pPr algn="ctr"/>
            <a:r>
              <a:rPr lang="en-US" dirty="0" smtClean="0"/>
              <a:t>WCED MSED | 6 September</a:t>
            </a:r>
            <a:r>
              <a:rPr lang="en-US" dirty="0" smtClean="0"/>
              <a:t> 2019</a:t>
            </a:r>
            <a:endParaRPr lang="en-US" dirty="0" smtClean="0"/>
          </a:p>
          <a:p>
            <a:pPr algn="ctr"/>
            <a:endParaRPr lang="en-US" sz="700" dirty="0"/>
          </a:p>
        </p:txBody>
      </p:sp>
    </p:spTree>
    <p:extLst>
      <p:ext uri="{BB962C8B-B14F-4D97-AF65-F5344CB8AC3E}">
        <p14:creationId xmlns:p14="http://schemas.microsoft.com/office/powerpoint/2010/main" val="24937727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082800" y="286085"/>
            <a:ext cx="5232400" cy="3467100"/>
          </a:xfrm>
          <a:prstGeom prst="rect">
            <a:avLst/>
          </a:prstGeom>
          <a:solidFill>
            <a:schemeClr val="bg1">
              <a:lumMod val="95000"/>
            </a:schemeClr>
          </a:solidFill>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en-GB" dirty="0" smtClean="0"/>
              <a:t>“We </a:t>
            </a:r>
            <a:r>
              <a:rPr lang="en-GB" dirty="0"/>
              <a:t>agree on </a:t>
            </a:r>
            <a:r>
              <a:rPr lang="en-GB" b="1" dirty="0">
                <a:solidFill>
                  <a:srgbClr val="FF0000"/>
                </a:solidFill>
              </a:rPr>
              <a:t>five fundamental goals </a:t>
            </a:r>
            <a:r>
              <a:rPr lang="en-GB" sz="4200" b="1" dirty="0">
                <a:solidFill>
                  <a:srgbClr val="FF0000"/>
                </a:solidFill>
              </a:rPr>
              <a:t>for the next </a:t>
            </a:r>
            <a:r>
              <a:rPr lang="en-GB" sz="4200" b="1" dirty="0" smtClean="0">
                <a:solidFill>
                  <a:srgbClr val="FF0000"/>
                </a:solidFill>
              </a:rPr>
              <a:t>decade</a:t>
            </a:r>
            <a:r>
              <a:rPr lang="mr-IN" dirty="0" smtClean="0"/>
              <a:t>…</a:t>
            </a:r>
            <a:r>
              <a:rPr lang="en-US" dirty="0" smtClean="0"/>
              <a:t>.</a:t>
            </a:r>
            <a:r>
              <a:rPr lang="en-GB" dirty="0"/>
              <a:t>l</a:t>
            </a:r>
            <a:r>
              <a:rPr lang="en-GB" dirty="0" smtClean="0"/>
              <a:t>et </a:t>
            </a:r>
            <a:r>
              <a:rPr lang="en-GB" dirty="0"/>
              <a:t>us agree, as a nation and as a people united in our aspirations, that within the next 10 years we will have made progress in tackling poverty, inequality and unemployment, where:</a:t>
            </a:r>
          </a:p>
          <a:p>
            <a:pPr marL="514350" indent="-514350" algn="just">
              <a:lnSpc>
                <a:spcPct val="100000"/>
              </a:lnSpc>
              <a:buFont typeface="+mj-lt"/>
              <a:buAutoNum type="arabicPeriod"/>
            </a:pPr>
            <a:r>
              <a:rPr lang="en-GB" dirty="0" smtClean="0"/>
              <a:t>No </a:t>
            </a:r>
            <a:r>
              <a:rPr lang="en-GB" dirty="0"/>
              <a:t>person in South Africa will go hungry.</a:t>
            </a:r>
          </a:p>
          <a:p>
            <a:pPr marL="514350" indent="-514350" algn="just">
              <a:lnSpc>
                <a:spcPct val="100000"/>
              </a:lnSpc>
              <a:buFont typeface="+mj-lt"/>
              <a:buAutoNum type="arabicPeriod"/>
            </a:pPr>
            <a:r>
              <a:rPr lang="en-GB" dirty="0" smtClean="0"/>
              <a:t>Our </a:t>
            </a:r>
            <a:r>
              <a:rPr lang="en-GB" dirty="0"/>
              <a:t>economy will grow at a much faster rate than our population.</a:t>
            </a:r>
          </a:p>
          <a:p>
            <a:pPr marL="514350" indent="-514350" algn="just">
              <a:lnSpc>
                <a:spcPct val="100000"/>
              </a:lnSpc>
              <a:buFont typeface="+mj-lt"/>
              <a:buAutoNum type="arabicPeriod"/>
            </a:pPr>
            <a:r>
              <a:rPr lang="en-GB" dirty="0" smtClean="0"/>
              <a:t>Two </a:t>
            </a:r>
            <a:r>
              <a:rPr lang="en-GB" dirty="0"/>
              <a:t>million more young people will be in employment.</a:t>
            </a:r>
          </a:p>
          <a:p>
            <a:pPr marL="514350" indent="-514350" algn="just">
              <a:lnSpc>
                <a:spcPct val="100000"/>
              </a:lnSpc>
              <a:buFont typeface="+mj-lt"/>
              <a:buAutoNum type="arabicPeriod"/>
            </a:pPr>
            <a:r>
              <a:rPr lang="en-GB" dirty="0" smtClean="0"/>
              <a:t>Our </a:t>
            </a:r>
            <a:r>
              <a:rPr lang="en-GB" dirty="0"/>
              <a:t>schools will have better educational outcomes and </a:t>
            </a:r>
            <a:r>
              <a:rPr lang="en-GB" b="1" dirty="0"/>
              <a:t>every 10 year old will be able to read for meaning</a:t>
            </a:r>
            <a:r>
              <a:rPr lang="en-GB" dirty="0"/>
              <a:t>.</a:t>
            </a:r>
          </a:p>
          <a:p>
            <a:pPr marL="514350" indent="-514350" algn="just">
              <a:lnSpc>
                <a:spcPct val="100000"/>
              </a:lnSpc>
              <a:buFont typeface="+mj-lt"/>
              <a:buAutoNum type="arabicPeriod"/>
            </a:pPr>
            <a:r>
              <a:rPr lang="en-GB" dirty="0" smtClean="0"/>
              <a:t>Violent </a:t>
            </a:r>
            <a:r>
              <a:rPr lang="en-GB" dirty="0"/>
              <a:t>crime will be halved.</a:t>
            </a:r>
          </a:p>
          <a:p>
            <a:pPr marL="0" indent="0" algn="just">
              <a:lnSpc>
                <a:spcPct val="100000"/>
              </a:lnSpc>
              <a:buNone/>
            </a:pPr>
            <a:r>
              <a:rPr lang="en-GB" dirty="0"/>
              <a:t>Let us make these commitments now – to ourselves and to each other – knowing that they will stretch our resources and capabilities, but understanding that </a:t>
            </a:r>
            <a:r>
              <a:rPr lang="en-GB" b="1" dirty="0"/>
              <a:t>if we achieve these five goals, we will have fundamentally transformed our society</a:t>
            </a:r>
            <a:r>
              <a:rPr lang="en-GB" b="1" dirty="0" smtClean="0"/>
              <a:t>.”</a:t>
            </a:r>
          </a:p>
          <a:p>
            <a:pPr marL="0" indent="0" algn="r">
              <a:lnSpc>
                <a:spcPct val="100000"/>
              </a:lnSpc>
              <a:buNone/>
            </a:pPr>
            <a:r>
              <a:rPr lang="en-GB" i="1" dirty="0" smtClean="0"/>
              <a:t>- President Cyril Ramaphosa (SONA, 21 June 2019)</a:t>
            </a:r>
            <a:endParaRPr lang="en-GB" i="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2800" y="3914775"/>
            <a:ext cx="5232400" cy="2943225"/>
          </a:xfrm>
          <a:prstGeom prst="rect">
            <a:avLst/>
          </a:prstGeom>
        </p:spPr>
      </p:pic>
    </p:spTree>
    <p:extLst>
      <p:ext uri="{BB962C8B-B14F-4D97-AF65-F5344CB8AC3E}">
        <p14:creationId xmlns:p14="http://schemas.microsoft.com/office/powerpoint/2010/main" val="166210658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81023" y="208344"/>
          <a:ext cx="8981954" cy="6528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al 5"/>
          <p:cNvSpPr/>
          <p:nvPr/>
        </p:nvSpPr>
        <p:spPr>
          <a:xfrm rot="1184475">
            <a:off x="4618110" y="4357552"/>
            <a:ext cx="2777925" cy="2583661"/>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80434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graphicEl>
                                              <a:dgm id="{26C44D2C-3CD7-A447-9016-1C9417180603}"/>
                                            </p:graphicEl>
                                          </p:spTgt>
                                        </p:tgtEl>
                                        <p:attrNameLst>
                                          <p:attrName>style.visibility</p:attrName>
                                        </p:attrNameLst>
                                      </p:cBhvr>
                                      <p:to>
                                        <p:strVal val="visible"/>
                                      </p:to>
                                    </p:set>
                                    <p:animEffect transition="in" filter="wheel(1)">
                                      <p:cBhvr>
                                        <p:cTn id="7" dur="1000"/>
                                        <p:tgtEl>
                                          <p:spTgt spid="4">
                                            <p:graphicEl>
                                              <a:dgm id="{26C44D2C-3CD7-A447-9016-1C941718060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graphicEl>
                                              <a:dgm id="{60BC7904-3F89-5845-AC1B-A0B155C8411E}"/>
                                            </p:graphicEl>
                                          </p:spTgt>
                                        </p:tgtEl>
                                        <p:attrNameLst>
                                          <p:attrName>style.visibility</p:attrName>
                                        </p:attrNameLst>
                                      </p:cBhvr>
                                      <p:to>
                                        <p:strVal val="visible"/>
                                      </p:to>
                                    </p:set>
                                    <p:animEffect transition="in" filter="wheel(1)">
                                      <p:cBhvr>
                                        <p:cTn id="12" dur="1000"/>
                                        <p:tgtEl>
                                          <p:spTgt spid="4">
                                            <p:graphicEl>
                                              <a:dgm id="{60BC7904-3F89-5845-AC1B-A0B155C8411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4">
                                            <p:graphicEl>
                                              <a:dgm id="{CC08D384-48E9-E643-B87B-06088C31B9A2}"/>
                                            </p:graphicEl>
                                          </p:spTgt>
                                        </p:tgtEl>
                                        <p:attrNameLst>
                                          <p:attrName>style.visibility</p:attrName>
                                        </p:attrNameLst>
                                      </p:cBhvr>
                                      <p:to>
                                        <p:strVal val="visible"/>
                                      </p:to>
                                    </p:set>
                                    <p:animEffect transition="in" filter="wheel(1)">
                                      <p:cBhvr>
                                        <p:cTn id="17" dur="1000"/>
                                        <p:tgtEl>
                                          <p:spTgt spid="4">
                                            <p:graphicEl>
                                              <a:dgm id="{CC08D384-48E9-E643-B87B-06088C31B9A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4">
                                            <p:graphicEl>
                                              <a:dgm id="{BC04D4B6-F0CE-9B4D-9FDC-17DE6F9B4AE5}"/>
                                            </p:graphicEl>
                                          </p:spTgt>
                                        </p:tgtEl>
                                        <p:attrNameLst>
                                          <p:attrName>style.visibility</p:attrName>
                                        </p:attrNameLst>
                                      </p:cBhvr>
                                      <p:to>
                                        <p:strVal val="visible"/>
                                      </p:to>
                                    </p:set>
                                    <p:animEffect transition="in" filter="wheel(1)">
                                      <p:cBhvr>
                                        <p:cTn id="22" dur="1000"/>
                                        <p:tgtEl>
                                          <p:spTgt spid="4">
                                            <p:graphicEl>
                                              <a:dgm id="{BC04D4B6-F0CE-9B4D-9FDC-17DE6F9B4AE5}"/>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4">
                                            <p:graphicEl>
                                              <a:dgm id="{B438591A-5531-D446-9E0E-D2F5EFC0ECC7}"/>
                                            </p:graphicEl>
                                          </p:spTgt>
                                        </p:tgtEl>
                                        <p:attrNameLst>
                                          <p:attrName>style.visibility</p:attrName>
                                        </p:attrNameLst>
                                      </p:cBhvr>
                                      <p:to>
                                        <p:strVal val="visible"/>
                                      </p:to>
                                    </p:set>
                                    <p:animEffect transition="in" filter="wheel(1)">
                                      <p:cBhvr>
                                        <p:cTn id="27" dur="1000"/>
                                        <p:tgtEl>
                                          <p:spTgt spid="4">
                                            <p:graphicEl>
                                              <a:dgm id="{B438591A-5531-D446-9E0E-D2F5EFC0ECC7}"/>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4">
                                            <p:graphicEl>
                                              <a:dgm id="{10F88BCF-DAD0-2648-8619-C22DF31ED9CE}"/>
                                            </p:graphicEl>
                                          </p:spTgt>
                                        </p:tgtEl>
                                        <p:attrNameLst>
                                          <p:attrName>style.visibility</p:attrName>
                                        </p:attrNameLst>
                                      </p:cBhvr>
                                      <p:to>
                                        <p:strVal val="visible"/>
                                      </p:to>
                                    </p:set>
                                    <p:animEffect transition="in" filter="wheel(1)">
                                      <p:cBhvr>
                                        <p:cTn id="32" dur="1000"/>
                                        <p:tgtEl>
                                          <p:spTgt spid="4">
                                            <p:graphicEl>
                                              <a:dgm id="{10F88BCF-DAD0-2648-8619-C22DF31ED9C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heel(1)">
                                      <p:cBhvr>
                                        <p:cTn id="3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feesmustfall"/>
          <p:cNvPicPr>
            <a:picLocks noChangeAspect="1" noChangeArrowheads="1"/>
          </p:cNvPicPr>
          <p:nvPr/>
        </p:nvPicPr>
        <p:blipFill rotWithShape="1">
          <a:blip r:embed="rId2">
            <a:extLst>
              <a:ext uri="{28A0092B-C50C-407E-A947-70E740481C1C}">
                <a14:useLocalDpi xmlns:a14="http://schemas.microsoft.com/office/drawing/2010/main" val="0"/>
              </a:ext>
            </a:extLst>
          </a:blip>
          <a:srcRect l="-1" r="1431"/>
          <a:stretch/>
        </p:blipFill>
        <p:spPr bwMode="auto">
          <a:xfrm>
            <a:off x="374574" y="442927"/>
            <a:ext cx="4476172" cy="3027386"/>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6" descr="Feesmustfall - 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8811" y="2923224"/>
            <a:ext cx="5184741" cy="3456494"/>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5268528" y="1179444"/>
            <a:ext cx="3211135" cy="646331"/>
          </a:xfrm>
          <a:prstGeom prst="rect">
            <a:avLst/>
          </a:prstGeom>
          <a:noFill/>
        </p:spPr>
        <p:txBody>
          <a:bodyPr wrap="none" rtlCol="0">
            <a:spAutoFit/>
          </a:bodyPr>
          <a:lstStyle/>
          <a:p>
            <a:r>
              <a:rPr lang="en-US" sz="3600" b="1" dirty="0" smtClean="0">
                <a:latin typeface="Helvetica" charset="0"/>
                <a:ea typeface="Helvetica" charset="0"/>
                <a:cs typeface="Helvetica" charset="0"/>
              </a:rPr>
              <a:t>#</a:t>
            </a:r>
            <a:r>
              <a:rPr lang="en-US" sz="3600" dirty="0" err="1" smtClean="0">
                <a:solidFill>
                  <a:srgbClr val="FF0000"/>
                </a:solidFill>
                <a:latin typeface="Helvetica" charset="0"/>
                <a:ea typeface="Helvetica" charset="0"/>
                <a:cs typeface="Helvetica" charset="0"/>
              </a:rPr>
              <a:t>FeesMustFall</a:t>
            </a:r>
            <a:endParaRPr lang="en-US" sz="3600" dirty="0">
              <a:solidFill>
                <a:srgbClr val="FF0000"/>
              </a:solidFill>
              <a:latin typeface="Helvetica" charset="0"/>
              <a:ea typeface="Helvetica" charset="0"/>
              <a:cs typeface="Helvetica" charset="0"/>
            </a:endParaRPr>
          </a:p>
        </p:txBody>
      </p:sp>
    </p:spTree>
    <p:extLst>
      <p:ext uri="{BB962C8B-B14F-4D97-AF65-F5344CB8AC3E}">
        <p14:creationId xmlns:p14="http://schemas.microsoft.com/office/powerpoint/2010/main" val="13124203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65463" y="1970407"/>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65463" y="408036"/>
            <a:ext cx="7504648"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 in SA?</a:t>
            </a:r>
            <a:endParaRPr lang="en-US" sz="3200" dirty="0">
              <a:effectLst/>
              <a:latin typeface="Helvetica" charset="0"/>
              <a:ea typeface="Helvetica" charset="0"/>
              <a:cs typeface="Helvetica" charset="0"/>
            </a:endParaRPr>
          </a:p>
        </p:txBody>
      </p:sp>
      <p:grpSp>
        <p:nvGrpSpPr>
          <p:cNvPr id="4" name="Group 3"/>
          <p:cNvGrpSpPr/>
          <p:nvPr/>
        </p:nvGrpSpPr>
        <p:grpSpPr>
          <a:xfrm>
            <a:off x="5605580" y="1970407"/>
            <a:ext cx="2816016" cy="1787738"/>
            <a:chOff x="8372105" y="2329963"/>
            <a:chExt cx="2596986" cy="2527346"/>
          </a:xfrm>
          <a:solidFill>
            <a:schemeClr val="bg1">
              <a:lumMod val="95000"/>
            </a:schemeClr>
          </a:solidFill>
        </p:grpSpPr>
        <p:sp>
          <p:nvSpPr>
            <p:cNvPr id="5" name="Rectangle 4"/>
            <p:cNvSpPr/>
            <p:nvPr/>
          </p:nvSpPr>
          <p:spPr>
            <a:xfrm>
              <a:off x="8473337" y="2475097"/>
              <a:ext cx="2418741" cy="2382212"/>
            </a:xfrm>
            <a:prstGeom prst="rect">
              <a:avLst/>
            </a:prstGeom>
            <a:grpFill/>
          </p:spPr>
          <p:txBody>
            <a:bodyPr>
              <a:spAutoFit/>
            </a:bodyPr>
            <a:lstStyle/>
            <a:p>
              <a:pPr algn="just" eaLnBrk="1" hangingPunct="1">
                <a:defRPr/>
              </a:pPr>
              <a:r>
                <a:rPr lang="en-US" sz="1200" dirty="0">
                  <a:latin typeface="Calibri" panose="020F0502020204030204" pitchFamily="34" charset="0"/>
                  <a:ea typeface="MS PGothic" panose="020B0600070205080204" pitchFamily="34" charset="-128"/>
                </a:rPr>
                <a:t>How many of those who start school reach matric? Graduate with matric? Graduate with a degree? </a:t>
              </a:r>
            </a:p>
            <a:p>
              <a:pPr algn="just" eaLnBrk="1" hangingPunct="1">
                <a:defRPr/>
              </a:pPr>
              <a:endParaRPr lang="en-US" sz="1200" b="1" dirty="0">
                <a:latin typeface="Calibri" panose="020F0502020204030204" pitchFamily="34" charset="0"/>
                <a:ea typeface="MS PGothic" panose="020B0600070205080204" pitchFamily="34" charset="-128"/>
              </a:endParaRPr>
            </a:p>
            <a:p>
              <a:pPr algn="just" eaLnBrk="1" hangingPunct="1">
                <a:defRPr/>
              </a:pPr>
              <a:r>
                <a:rPr lang="en-US" sz="1200" b="1" dirty="0">
                  <a:latin typeface="Calibri" panose="020F0502020204030204" pitchFamily="34" charset="0"/>
                  <a:ea typeface="MS PGothic" panose="020B0600070205080204" pitchFamily="34" charset="-128"/>
                </a:rPr>
                <a:t>New (2016) study followed the entire matric cohort of 2008 into university and tracked them 2009-2014</a:t>
              </a:r>
            </a:p>
            <a:p>
              <a:pPr algn="just" eaLnBrk="1" hangingPunct="1">
                <a:defRPr/>
              </a:pPr>
              <a:endParaRPr lang="en-US" sz="900" b="1" dirty="0">
                <a:latin typeface="Calibri" panose="020F0502020204030204" pitchFamily="34" charset="0"/>
                <a:ea typeface="MS PGothic" panose="020B0600070205080204" pitchFamily="34" charset="-128"/>
              </a:endParaRPr>
            </a:p>
            <a:p>
              <a:pPr algn="just" eaLnBrk="1" hangingPunct="1">
                <a:defRPr/>
              </a:pPr>
              <a:r>
                <a:rPr lang="en-GB" sz="1050" dirty="0">
                  <a:latin typeface="Calibri" panose="020F0502020204030204" pitchFamily="34" charset="0"/>
                  <a:ea typeface="MS PGothic" panose="020B0600070205080204" pitchFamily="34" charset="-128"/>
                </a:rPr>
                <a:t>(Van </a:t>
              </a:r>
              <a:r>
                <a:rPr lang="en-GB" sz="1050" dirty="0" err="1">
                  <a:latin typeface="Calibri" panose="020F0502020204030204" pitchFamily="34" charset="0"/>
                  <a:ea typeface="MS PGothic" panose="020B0600070205080204" pitchFamily="34" charset="-128"/>
                </a:rPr>
                <a:t>Broekhuizen</a:t>
              </a:r>
              <a:r>
                <a:rPr lang="en-GB" sz="1050" dirty="0">
                  <a:latin typeface="Calibri" panose="020F0502020204030204" pitchFamily="34" charset="0"/>
                  <a:ea typeface="MS PGothic" panose="020B0600070205080204" pitchFamily="34" charset="-128"/>
                </a:rPr>
                <a:t> &amp; Van der Berg, 2016)</a:t>
              </a:r>
            </a:p>
          </p:txBody>
        </p:sp>
        <p:cxnSp>
          <p:nvCxnSpPr>
            <p:cNvPr id="6" name="Straight Connector 5"/>
            <p:cNvCxnSpPr/>
            <p:nvPr/>
          </p:nvCxnSpPr>
          <p:spPr>
            <a:xfrm>
              <a:off x="8372105" y="2329963"/>
              <a:ext cx="2596986" cy="0"/>
            </a:xfrm>
            <a:prstGeom prst="line">
              <a:avLst/>
            </a:prstGeom>
            <a:grpFill/>
            <a:ln w="762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921039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73367" y="1970407"/>
            <a:ext cx="8378632"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73367" y="408036"/>
            <a:ext cx="7496744"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a:t>
            </a:r>
            <a:endParaRPr lang="en-US" sz="3200" dirty="0">
              <a:effectLst/>
              <a:latin typeface="Helvetica" charset="0"/>
              <a:ea typeface="Helvetica" charset="0"/>
              <a:cs typeface="Helvetica" charset="0"/>
            </a:endParaRPr>
          </a:p>
        </p:txBody>
      </p:sp>
    </p:spTree>
    <p:extLst>
      <p:ext uri="{BB962C8B-B14F-4D97-AF65-F5344CB8AC3E}">
        <p14:creationId xmlns:p14="http://schemas.microsoft.com/office/powerpoint/2010/main" val="55487452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65463" y="1970407"/>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412955" y="408036"/>
            <a:ext cx="7657156"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a:t>
            </a:r>
            <a:endParaRPr lang="en-US" sz="3200" dirty="0">
              <a:effectLst/>
              <a:latin typeface="Helvetica" charset="0"/>
              <a:ea typeface="Helvetica" charset="0"/>
              <a:cs typeface="Helvetica" charset="0"/>
            </a:endParaRPr>
          </a:p>
        </p:txBody>
      </p:sp>
    </p:spTree>
    <p:extLst>
      <p:ext uri="{BB962C8B-B14F-4D97-AF65-F5344CB8AC3E}">
        <p14:creationId xmlns:p14="http://schemas.microsoft.com/office/powerpoint/2010/main" val="140212959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81271" y="1970407"/>
            <a:ext cx="8362823"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53961" y="408036"/>
            <a:ext cx="7716150"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a:t>
            </a:r>
            <a:endParaRPr lang="en-US" sz="3200" dirty="0">
              <a:effectLst/>
              <a:latin typeface="Helvetica" charset="0"/>
              <a:ea typeface="Helvetica" charset="0"/>
              <a:cs typeface="Helvetica" charset="0"/>
            </a:endParaRPr>
          </a:p>
        </p:txBody>
      </p:sp>
    </p:spTree>
    <p:extLst>
      <p:ext uri="{BB962C8B-B14F-4D97-AF65-F5344CB8AC3E}">
        <p14:creationId xmlns:p14="http://schemas.microsoft.com/office/powerpoint/2010/main" val="12540278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399" y="1970407"/>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98206" y="408036"/>
            <a:ext cx="7671905"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a:t>
            </a:r>
            <a:endParaRPr lang="en-US" sz="3200" dirty="0">
              <a:effectLst/>
              <a:latin typeface="Helvetica" charset="0"/>
              <a:ea typeface="Helvetica" charset="0"/>
              <a:cs typeface="Helvetica" charset="0"/>
            </a:endParaRPr>
          </a:p>
        </p:txBody>
      </p:sp>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Tree>
    <p:extLst>
      <p:ext uri="{BB962C8B-B14F-4D97-AF65-F5344CB8AC3E}">
        <p14:creationId xmlns:p14="http://schemas.microsoft.com/office/powerpoint/2010/main" val="104117673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399" y="1970407"/>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98206" y="408036"/>
            <a:ext cx="7671905"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a:t>
            </a:r>
            <a:endParaRPr lang="en-US" sz="3200" dirty="0">
              <a:effectLst/>
              <a:latin typeface="Helvetica" charset="0"/>
              <a:ea typeface="Helvetica" charset="0"/>
              <a:cs typeface="Helvetica" charset="0"/>
            </a:endParaRPr>
          </a:p>
        </p:txBody>
      </p:sp>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
        <p:nvSpPr>
          <p:cNvPr id="5" name="TextBox 4"/>
          <p:cNvSpPr txBox="1"/>
          <p:nvPr/>
        </p:nvSpPr>
        <p:spPr>
          <a:xfrm rot="17032966">
            <a:off x="4914620" y="702809"/>
            <a:ext cx="2604977" cy="5386090"/>
          </a:xfrm>
          <a:prstGeom prst="rect">
            <a:avLst/>
          </a:prstGeom>
          <a:noFill/>
        </p:spPr>
        <p:txBody>
          <a:bodyPr wrap="square" rtlCol="0">
            <a:spAutoFit/>
          </a:bodyPr>
          <a:lstStyle/>
          <a:p>
            <a:r>
              <a:rPr lang="en-US" sz="34400" dirty="0" smtClean="0">
                <a:latin typeface="Helvetica" charset="0"/>
                <a:ea typeface="Helvetica" charset="0"/>
                <a:cs typeface="Helvetica" charset="0"/>
              </a:rPr>
              <a:t>}</a:t>
            </a:r>
            <a:endParaRPr lang="en-US" sz="34400" dirty="0">
              <a:latin typeface="Helvetica" charset="0"/>
              <a:ea typeface="Helvetica" charset="0"/>
              <a:cs typeface="Helvetica" charset="0"/>
            </a:endParaRPr>
          </a:p>
        </p:txBody>
      </p:sp>
      <p:sp>
        <p:nvSpPr>
          <p:cNvPr id="6" name="TextBox 5"/>
          <p:cNvSpPr txBox="1"/>
          <p:nvPr/>
        </p:nvSpPr>
        <p:spPr>
          <a:xfrm rot="766700">
            <a:off x="6432697" y="1445409"/>
            <a:ext cx="1005403" cy="1862048"/>
          </a:xfrm>
          <a:prstGeom prst="rect">
            <a:avLst/>
          </a:prstGeom>
          <a:noFill/>
        </p:spPr>
        <p:txBody>
          <a:bodyPr wrap="none" rtlCol="0">
            <a:spAutoFit/>
          </a:bodyPr>
          <a:lstStyle/>
          <a:p>
            <a:r>
              <a:rPr lang="en-US" sz="11500" dirty="0" smtClean="0">
                <a:latin typeface="Helvetica" charset="0"/>
                <a:ea typeface="Helvetica" charset="0"/>
                <a:cs typeface="Helvetica" charset="0"/>
              </a:rPr>
              <a:t>?</a:t>
            </a:r>
            <a:endParaRPr lang="en-US" dirty="0">
              <a:latin typeface="Helvetica" charset="0"/>
              <a:ea typeface="Helvetica" charset="0"/>
              <a:cs typeface="Helvetica" charset="0"/>
            </a:endParaRPr>
          </a:p>
        </p:txBody>
      </p:sp>
    </p:spTree>
    <p:extLst>
      <p:ext uri="{BB962C8B-B14F-4D97-AF65-F5344CB8AC3E}">
        <p14:creationId xmlns:p14="http://schemas.microsoft.com/office/powerpoint/2010/main" val="13605621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Picture Placeholder 1"/>
          <p:cNvSpPr>
            <a:spLocks noGrp="1" noTextEdit="1"/>
          </p:cNvSpPr>
          <p:nvPr>
            <p:ph type="pic" sz="quarter" idx="22"/>
          </p:nvPr>
        </p:nvSpPr>
        <p:spPr>
          <a:xfrm>
            <a:off x="3106738" y="2278063"/>
            <a:ext cx="2979737" cy="2233612"/>
          </a:xfrm>
        </p:spPr>
      </p:sp>
      <p:sp>
        <p:nvSpPr>
          <p:cNvPr id="47106"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99CC308E-A698-824D-BEAE-4C26916553E9}" type="slidenum">
              <a:rPr lang="en-US" altLang="en-US" sz="700">
                <a:solidFill>
                  <a:srgbClr val="7F7F7F"/>
                </a:solidFill>
                <a:latin typeface="Roboto Light" charset="0"/>
              </a:rPr>
              <a:pPr>
                <a:spcBef>
                  <a:spcPct val="0"/>
                </a:spcBef>
                <a:buFontTx/>
                <a:buNone/>
              </a:pPr>
              <a:t>11</a:t>
            </a:fld>
            <a:endParaRPr lang="en-US" altLang="en-US"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Inequality: Who accesses university?</a:t>
            </a:r>
          </a:p>
          <a:p>
            <a:pPr>
              <a:buFont typeface="Arial" panose="020B0604020202020204" pitchFamily="34" charset="0"/>
              <a:buNone/>
              <a:defRPr/>
            </a:pPr>
            <a:endParaRPr lang="en-US" dirty="0">
              <a:cs typeface="ＭＳ Ｐゴシック" charset="0"/>
            </a:endParaRP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47109"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6413" y="1835150"/>
            <a:ext cx="7331075"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extBox 8"/>
          <p:cNvSpPr txBox="1">
            <a:spLocks noChangeArrowheads="1"/>
          </p:cNvSpPr>
          <p:nvPr/>
        </p:nvSpPr>
        <p:spPr bwMode="auto">
          <a:xfrm>
            <a:off x="1989138" y="5746750"/>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a:t>Source</a:t>
            </a:r>
            <a:r>
              <a:rPr lang="en-US" altLang="en-US" sz="900"/>
              <a:t>: Van Broekhuizen &amp; Van der Berg, 2016 (Higher Education Access and Outcomes for the 2008 National Matric Cohort)</a:t>
            </a:r>
          </a:p>
        </p:txBody>
      </p:sp>
      <p:pic>
        <p:nvPicPr>
          <p:cNvPr id="4711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12088" y="923925"/>
            <a:ext cx="12287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7800975" y="3427413"/>
            <a:ext cx="1239838" cy="508000"/>
          </a:xfrm>
          <a:prstGeom prst="rect">
            <a:avLst/>
          </a:prstGeom>
          <a:solidFill>
            <a:schemeClr val="bg1">
              <a:lumMod val="95000"/>
            </a:schemeClr>
          </a:solidFill>
        </p:spPr>
        <p:txBody>
          <a:bodyPr>
            <a:spAutoFit/>
          </a:bodyPr>
          <a:lstStyle/>
          <a:p>
            <a:pPr eaLnBrk="1" hangingPunct="1">
              <a:defRPr/>
            </a:pPr>
            <a:r>
              <a:rPr lang="en-US" sz="900" b="1" dirty="0">
                <a:latin typeface="Calibri" panose="020F0502020204030204" pitchFamily="34" charset="0"/>
                <a:ea typeface="MS PGothic" panose="020B0600070205080204" pitchFamily="34" charset="-128"/>
              </a:rPr>
              <a:t>Note: This is for a full cohort not just </a:t>
            </a:r>
            <a:r>
              <a:rPr lang="en-US" sz="900" b="1" dirty="0" err="1">
                <a:latin typeface="Calibri" panose="020F0502020204030204" pitchFamily="34" charset="0"/>
                <a:ea typeface="MS PGothic" panose="020B0600070205080204" pitchFamily="34" charset="-128"/>
              </a:rPr>
              <a:t>matrics</a:t>
            </a:r>
            <a:endParaRPr lang="en-US" sz="900" dirty="0">
              <a:latin typeface="Calibri" panose="020F0502020204030204" pitchFamily="34" charset="0"/>
              <a:ea typeface="MS PGothic" panose="020B0600070205080204" pitchFamily="34" charset="-128"/>
            </a:endParaRPr>
          </a:p>
        </p:txBody>
      </p:sp>
      <p:sp>
        <p:nvSpPr>
          <p:cNvPr id="2" name="TextBox 1"/>
          <p:cNvSpPr txBox="1"/>
          <p:nvPr/>
        </p:nvSpPr>
        <p:spPr>
          <a:xfrm rot="1027583">
            <a:off x="3754811" y="2357974"/>
            <a:ext cx="1170513" cy="2646878"/>
          </a:xfrm>
          <a:prstGeom prst="rect">
            <a:avLst/>
          </a:prstGeom>
          <a:noFill/>
        </p:spPr>
        <p:txBody>
          <a:bodyPr wrap="none" rtlCol="0">
            <a:spAutoFit/>
          </a:bodyPr>
          <a:lstStyle/>
          <a:p>
            <a:r>
              <a:rPr lang="en-US" sz="16600" dirty="0" smtClean="0"/>
              <a:t>?</a:t>
            </a:r>
            <a:endParaRPr lang="en-US" sz="2800" dirty="0"/>
          </a:p>
        </p:txBody>
      </p:sp>
    </p:spTree>
    <p:extLst>
      <p:ext uri="{BB962C8B-B14F-4D97-AF65-F5344CB8AC3E}">
        <p14:creationId xmlns:p14="http://schemas.microsoft.com/office/powerpoint/2010/main" val="62110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
          <p:cNvSpPr>
            <a:spLocks noGrp="1"/>
          </p:cNvSpPr>
          <p:nvPr>
            <p:ph type="title"/>
          </p:nvPr>
        </p:nvSpPr>
        <p:spPr>
          <a:xfrm>
            <a:off x="1248920" y="598299"/>
            <a:ext cx="6715126" cy="777874"/>
          </a:xfrm>
        </p:spPr>
        <p:txBody>
          <a:bodyPr>
            <a:noAutofit/>
          </a:bodyPr>
          <a:lstStyle/>
          <a:p>
            <a:r>
              <a:rPr lang="en-US" sz="3600" b="1" dirty="0" smtClean="0"/>
              <a:t>What do we know about reading comprehension in SA?</a:t>
            </a:r>
            <a:endParaRPr lang="en-US" sz="3600" b="1" dirty="0"/>
          </a:p>
        </p:txBody>
      </p:sp>
      <p:sp>
        <p:nvSpPr>
          <p:cNvPr id="15" name="TextBox 14"/>
          <p:cNvSpPr txBox="1"/>
          <p:nvPr/>
        </p:nvSpPr>
        <p:spPr>
          <a:xfrm>
            <a:off x="1427269" y="1285364"/>
            <a:ext cx="3328416" cy="1862048"/>
          </a:xfrm>
          <a:prstGeom prst="rect">
            <a:avLst/>
          </a:prstGeom>
          <a:noFill/>
        </p:spPr>
        <p:txBody>
          <a:bodyPr wrap="square" rtlCol="0">
            <a:spAutoFit/>
          </a:bodyPr>
          <a:lstStyle/>
          <a:p>
            <a:r>
              <a:rPr lang="en-US" sz="11500" b="1" dirty="0">
                <a:solidFill>
                  <a:srgbClr val="FF0000"/>
                </a:solidFill>
              </a:rPr>
              <a:t>78%</a:t>
            </a:r>
            <a:endParaRPr lang="en-US" sz="2800" dirty="0"/>
          </a:p>
        </p:txBody>
      </p:sp>
      <p:sp>
        <p:nvSpPr>
          <p:cNvPr id="16" name="Rectangle 15"/>
          <p:cNvSpPr/>
          <p:nvPr/>
        </p:nvSpPr>
        <p:spPr>
          <a:xfrm>
            <a:off x="4518746" y="1649691"/>
            <a:ext cx="2239151" cy="1323439"/>
          </a:xfrm>
          <a:prstGeom prst="rect">
            <a:avLst/>
          </a:prstGeom>
        </p:spPr>
        <p:txBody>
          <a:bodyPr wrap="square">
            <a:spAutoFit/>
          </a:bodyPr>
          <a:lstStyle/>
          <a:p>
            <a:r>
              <a:rPr lang="en-US" sz="2000" dirty="0"/>
              <a:t>of South African Gr4 learners cannot read for meaning in any language</a:t>
            </a:r>
          </a:p>
        </p:txBody>
      </p: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t="58752"/>
          <a:stretch/>
        </p:blipFill>
        <p:spPr>
          <a:xfrm>
            <a:off x="967253" y="4147469"/>
            <a:ext cx="7102987" cy="2233272"/>
          </a:xfrm>
          <a:prstGeom prst="rect">
            <a:avLst/>
          </a:prstGeom>
        </p:spPr>
      </p:pic>
      <p:pic>
        <p:nvPicPr>
          <p:cNvPr id="19" name="Picture 18"/>
          <p:cNvPicPr>
            <a:picLocks noChangeAspect="1"/>
          </p:cNvPicPr>
          <p:nvPr/>
        </p:nvPicPr>
        <p:blipFill rotWithShape="1">
          <a:blip r:embed="rId3">
            <a:extLst>
              <a:ext uri="{28A0092B-C50C-407E-A947-70E740481C1C}">
                <a14:useLocalDpi xmlns:a14="http://schemas.microsoft.com/office/drawing/2010/main" val="0"/>
              </a:ext>
            </a:extLst>
          </a:blip>
          <a:srcRect t="35803" b="44197"/>
          <a:stretch/>
        </p:blipFill>
        <p:spPr>
          <a:xfrm>
            <a:off x="967253" y="3056603"/>
            <a:ext cx="7102987" cy="1082834"/>
          </a:xfrm>
          <a:prstGeom prst="rect">
            <a:avLst/>
          </a:prstGeom>
        </p:spPr>
      </p:pic>
    </p:spTree>
    <p:extLst>
      <p:ext uri="{BB962C8B-B14F-4D97-AF65-F5344CB8AC3E}">
        <p14:creationId xmlns:p14="http://schemas.microsoft.com/office/powerpoint/2010/main" val="83048044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
          <p:cNvSpPr>
            <a:spLocks noGrp="1"/>
          </p:cNvSpPr>
          <p:nvPr>
            <p:ph type="title"/>
          </p:nvPr>
        </p:nvSpPr>
        <p:spPr>
          <a:xfrm>
            <a:off x="1248920" y="598299"/>
            <a:ext cx="6715126" cy="777874"/>
          </a:xfrm>
        </p:spPr>
        <p:txBody>
          <a:bodyPr>
            <a:noAutofit/>
          </a:bodyPr>
          <a:lstStyle/>
          <a:p>
            <a:r>
              <a:rPr lang="en-US" sz="3600" b="1" dirty="0" smtClean="0"/>
              <a:t>What do we know about reading comprehension in SA?</a:t>
            </a:r>
            <a:endParaRPr lang="en-US" sz="3600" b="1" dirty="0"/>
          </a:p>
        </p:txBody>
      </p:sp>
      <p:graphicFrame>
        <p:nvGraphicFramePr>
          <p:cNvPr id="13" name="Chart 12"/>
          <p:cNvGraphicFramePr>
            <a:graphicFrameLocks/>
          </p:cNvGraphicFramePr>
          <p:nvPr>
            <p:extLst>
              <p:ext uri="{D42A27DB-BD31-4B8C-83A1-F6EECF244321}">
                <p14:modId xmlns:p14="http://schemas.microsoft.com/office/powerpoint/2010/main" val="1606518071"/>
              </p:ext>
            </p:extLst>
          </p:nvPr>
        </p:nvGraphicFramePr>
        <p:xfrm>
          <a:off x="1040027" y="1596959"/>
          <a:ext cx="6924020" cy="4432366"/>
        </p:xfrm>
        <a:graphic>
          <a:graphicData uri="http://schemas.openxmlformats.org/drawingml/2006/chart">
            <c:chart xmlns:c="http://schemas.openxmlformats.org/drawingml/2006/chart" xmlns:r="http://schemas.openxmlformats.org/officeDocument/2006/relationships" r:id="rId3"/>
          </a:graphicData>
        </a:graphic>
      </p:graphicFrame>
      <p:cxnSp>
        <p:nvCxnSpPr>
          <p:cNvPr id="17" name="Straight Arrow Connector 16"/>
          <p:cNvCxnSpPr/>
          <p:nvPr/>
        </p:nvCxnSpPr>
        <p:spPr>
          <a:xfrm flipH="1">
            <a:off x="6459557" y="3261471"/>
            <a:ext cx="414086" cy="3383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748337" y="4010526"/>
            <a:ext cx="8666" cy="4425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427268" y="5940954"/>
            <a:ext cx="6144605" cy="646331"/>
          </a:xfrm>
          <a:prstGeom prst="rect">
            <a:avLst/>
          </a:prstGeom>
        </p:spPr>
        <p:txBody>
          <a:bodyPr wrap="square">
            <a:spAutoFit/>
          </a:bodyPr>
          <a:lstStyle/>
          <a:p>
            <a:pPr algn="ctr"/>
            <a:r>
              <a:rPr lang="en-US"/>
              <a:t/>
            </a:r>
            <a:br>
              <a:rPr lang="en-US"/>
            </a:br>
            <a:r>
              <a:rPr lang="en-US" b="1"/>
              <a:t>% reaching the PIRLS 2016 </a:t>
            </a:r>
            <a:r>
              <a:rPr lang="en-US" b="1" u="sng"/>
              <a:t>Low International Benchmark </a:t>
            </a:r>
            <a:endParaRPr lang="en-US"/>
          </a:p>
        </p:txBody>
      </p:sp>
    </p:spTree>
    <p:extLst>
      <p:ext uri="{BB962C8B-B14F-4D97-AF65-F5344CB8AC3E}">
        <p14:creationId xmlns:p14="http://schemas.microsoft.com/office/powerpoint/2010/main" val="418537506"/>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wipe(down)">
                                      <p:cBhvr>
                                        <p:cTn id="7" dur="500"/>
                                        <p:tgtEl>
                                          <p:spTgt spid="1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graphicEl>
                                              <a:chart seriesIdx="-4" categoryIdx="0" bldStep="category"/>
                                            </p:graphicEl>
                                          </p:spTgt>
                                        </p:tgtEl>
                                        <p:attrNameLst>
                                          <p:attrName>style.visibility</p:attrName>
                                        </p:attrNameLst>
                                      </p:cBhvr>
                                      <p:to>
                                        <p:strVal val="visible"/>
                                      </p:to>
                                    </p:set>
                                    <p:animEffect transition="in" filter="wipe(down)">
                                      <p:cBhvr>
                                        <p:cTn id="12" dur="500"/>
                                        <p:tgtEl>
                                          <p:spTgt spid="13">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graphicEl>
                                              <a:chart seriesIdx="-4" categoryIdx="1" bldStep="category"/>
                                            </p:graphicEl>
                                          </p:spTgt>
                                        </p:tgtEl>
                                        <p:attrNameLst>
                                          <p:attrName>style.visibility</p:attrName>
                                        </p:attrNameLst>
                                      </p:cBhvr>
                                      <p:to>
                                        <p:strVal val="visible"/>
                                      </p:to>
                                    </p:set>
                                    <p:animEffect transition="in" filter="wipe(down)">
                                      <p:cBhvr>
                                        <p:cTn id="17" dur="1000"/>
                                        <p:tgtEl>
                                          <p:spTgt spid="13">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graphicEl>
                                              <a:chart seriesIdx="-4" categoryIdx="2" bldStep="category"/>
                                            </p:graphicEl>
                                          </p:spTgt>
                                        </p:tgtEl>
                                        <p:attrNameLst>
                                          <p:attrName>style.visibility</p:attrName>
                                        </p:attrNameLst>
                                      </p:cBhvr>
                                      <p:to>
                                        <p:strVal val="visible"/>
                                      </p:to>
                                    </p:set>
                                    <p:animEffect transition="in" filter="wipe(down)">
                                      <p:cBhvr>
                                        <p:cTn id="22" dur="1000"/>
                                        <p:tgtEl>
                                          <p:spTgt spid="13">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graphicEl>
                                              <a:chart seriesIdx="-4" categoryIdx="3" bldStep="category"/>
                                            </p:graphicEl>
                                          </p:spTgt>
                                        </p:tgtEl>
                                        <p:attrNameLst>
                                          <p:attrName>style.visibility</p:attrName>
                                        </p:attrNameLst>
                                      </p:cBhvr>
                                      <p:to>
                                        <p:strVal val="visible"/>
                                      </p:to>
                                    </p:set>
                                    <p:animEffect transition="in" filter="wipe(down)">
                                      <p:cBhvr>
                                        <p:cTn id="27" dur="1000"/>
                                        <p:tgtEl>
                                          <p:spTgt spid="13">
                                            <p:graphicEl>
                                              <a:chart seriesIdx="-4" categoryIdx="3" bldStep="category"/>
                                            </p:graphicEl>
                                          </p:spTgt>
                                        </p:tgtEl>
                                      </p:cBhvr>
                                    </p:animEffect>
                                  </p:childTnLst>
                                </p:cTn>
                              </p:par>
                            </p:childTnLst>
                          </p:cTn>
                        </p:par>
                        <p:par>
                          <p:cTn id="28" fill="hold">
                            <p:stCondLst>
                              <p:cond delay="1000"/>
                            </p:stCondLst>
                            <p:childTnLst>
                              <p:par>
                                <p:cTn id="29" presetID="22" presetClass="entr" presetSubtype="4" fill="hold" grpId="0" nodeType="afterEffect">
                                  <p:stCondLst>
                                    <p:cond delay="0"/>
                                  </p:stCondLst>
                                  <p:childTnLst>
                                    <p:set>
                                      <p:cBhvr>
                                        <p:cTn id="30" dur="1" fill="hold">
                                          <p:stCondLst>
                                            <p:cond delay="0"/>
                                          </p:stCondLst>
                                        </p:cTn>
                                        <p:tgtEl>
                                          <p:spTgt spid="13">
                                            <p:graphicEl>
                                              <a:chart seriesIdx="-4" categoryIdx="4" bldStep="category"/>
                                            </p:graphicEl>
                                          </p:spTgt>
                                        </p:tgtEl>
                                        <p:attrNameLst>
                                          <p:attrName>style.visibility</p:attrName>
                                        </p:attrNameLst>
                                      </p:cBhvr>
                                      <p:to>
                                        <p:strVal val="visible"/>
                                      </p:to>
                                    </p:set>
                                    <p:animEffect transition="in" filter="wipe(down)">
                                      <p:cBhvr>
                                        <p:cTn id="31" dur="1000"/>
                                        <p:tgtEl>
                                          <p:spTgt spid="13">
                                            <p:graphicEl>
                                              <a:chart seriesIdx="-4" categoryIdx="4" bldStep="category"/>
                                            </p:graphicEl>
                                          </p:spTgt>
                                        </p:tgtEl>
                                      </p:cBhvr>
                                    </p:animEffect>
                                  </p:childTnLst>
                                </p:cTn>
                              </p:par>
                            </p:childTnLst>
                          </p:cTn>
                        </p:par>
                        <p:par>
                          <p:cTn id="32" fill="hold">
                            <p:stCondLst>
                              <p:cond delay="2000"/>
                            </p:stCondLst>
                            <p:childTnLst>
                              <p:par>
                                <p:cTn id="33" presetID="22" presetClass="entr" presetSubtype="4" fill="hold" grpId="0" nodeType="afterEffect">
                                  <p:stCondLst>
                                    <p:cond delay="0"/>
                                  </p:stCondLst>
                                  <p:childTnLst>
                                    <p:set>
                                      <p:cBhvr>
                                        <p:cTn id="34" dur="1" fill="hold">
                                          <p:stCondLst>
                                            <p:cond delay="0"/>
                                          </p:stCondLst>
                                        </p:cTn>
                                        <p:tgtEl>
                                          <p:spTgt spid="13">
                                            <p:graphicEl>
                                              <a:chart seriesIdx="-4" categoryIdx="5" bldStep="category"/>
                                            </p:graphicEl>
                                          </p:spTgt>
                                        </p:tgtEl>
                                        <p:attrNameLst>
                                          <p:attrName>style.visibility</p:attrName>
                                        </p:attrNameLst>
                                      </p:cBhvr>
                                      <p:to>
                                        <p:strVal val="visible"/>
                                      </p:to>
                                    </p:set>
                                    <p:animEffect transition="in" filter="wipe(down)">
                                      <p:cBhvr>
                                        <p:cTn id="35" dur="1000"/>
                                        <p:tgtEl>
                                          <p:spTgt spid="13">
                                            <p:graphicEl>
                                              <a:chart seriesIdx="-4" categoryIdx="5" bldStep="category"/>
                                            </p:graphicEl>
                                          </p:spTgt>
                                        </p:tgtEl>
                                      </p:cBhvr>
                                    </p:animEffect>
                                  </p:childTnLst>
                                </p:cTn>
                              </p:par>
                            </p:childTnLst>
                          </p:cTn>
                        </p:par>
                        <p:par>
                          <p:cTn id="36" fill="hold">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13">
                                            <p:graphicEl>
                                              <a:chart seriesIdx="-4" categoryIdx="6" bldStep="category"/>
                                            </p:graphicEl>
                                          </p:spTgt>
                                        </p:tgtEl>
                                        <p:attrNameLst>
                                          <p:attrName>style.visibility</p:attrName>
                                        </p:attrNameLst>
                                      </p:cBhvr>
                                      <p:to>
                                        <p:strVal val="visible"/>
                                      </p:to>
                                    </p:set>
                                    <p:animEffect transition="in" filter="wipe(down)">
                                      <p:cBhvr>
                                        <p:cTn id="39" dur="1000"/>
                                        <p:tgtEl>
                                          <p:spTgt spid="13">
                                            <p:graphicEl>
                                              <a:chart seriesIdx="-4" categoryIdx="6" bldStep="category"/>
                                            </p:graphicEl>
                                          </p:spTgt>
                                        </p:tgtEl>
                                      </p:cBhvr>
                                    </p:animEffect>
                                  </p:childTnLst>
                                </p:cTn>
                              </p:par>
                            </p:childTnLst>
                          </p:cTn>
                        </p:par>
                        <p:par>
                          <p:cTn id="40" fill="hold">
                            <p:stCondLst>
                              <p:cond delay="4000"/>
                            </p:stCondLst>
                            <p:childTnLst>
                              <p:par>
                                <p:cTn id="41" presetID="22" presetClass="entr" presetSubtype="4" fill="hold" grpId="0" nodeType="afterEffect">
                                  <p:stCondLst>
                                    <p:cond delay="0"/>
                                  </p:stCondLst>
                                  <p:childTnLst>
                                    <p:set>
                                      <p:cBhvr>
                                        <p:cTn id="42" dur="1" fill="hold">
                                          <p:stCondLst>
                                            <p:cond delay="0"/>
                                          </p:stCondLst>
                                        </p:cTn>
                                        <p:tgtEl>
                                          <p:spTgt spid="13">
                                            <p:graphicEl>
                                              <a:chart seriesIdx="-4" categoryIdx="7" bldStep="category"/>
                                            </p:graphicEl>
                                          </p:spTgt>
                                        </p:tgtEl>
                                        <p:attrNameLst>
                                          <p:attrName>style.visibility</p:attrName>
                                        </p:attrNameLst>
                                      </p:cBhvr>
                                      <p:to>
                                        <p:strVal val="visible"/>
                                      </p:to>
                                    </p:set>
                                    <p:animEffect transition="in" filter="wipe(down)">
                                      <p:cBhvr>
                                        <p:cTn id="43" dur="1000"/>
                                        <p:tgtEl>
                                          <p:spTgt spid="13">
                                            <p:graphicEl>
                                              <a:chart seriesIdx="-4" categoryIdx="7" bldStep="category"/>
                                            </p:graphic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3">
                                            <p:graphicEl>
                                              <a:chart seriesIdx="-4" categoryIdx="8" bldStep="category"/>
                                            </p:graphicEl>
                                          </p:spTgt>
                                        </p:tgtEl>
                                        <p:attrNameLst>
                                          <p:attrName>style.visibility</p:attrName>
                                        </p:attrNameLst>
                                      </p:cBhvr>
                                      <p:to>
                                        <p:strVal val="visible"/>
                                      </p:to>
                                    </p:set>
                                    <p:animEffect transition="in" filter="wipe(down)">
                                      <p:cBhvr>
                                        <p:cTn id="47" dur="1000"/>
                                        <p:tgtEl>
                                          <p:spTgt spid="13">
                                            <p:graphicEl>
                                              <a:chart seriesIdx="-4" categoryIdx="8" bldStep="category"/>
                                            </p:graphicEl>
                                          </p:spTgt>
                                        </p:tgtEl>
                                      </p:cBhvr>
                                    </p:animEffect>
                                  </p:childTnLst>
                                </p:cTn>
                              </p:par>
                            </p:childTnLst>
                          </p:cTn>
                        </p:par>
                        <p:par>
                          <p:cTn id="48" fill="hold">
                            <p:stCondLst>
                              <p:cond delay="6000"/>
                            </p:stCondLst>
                            <p:childTnLst>
                              <p:par>
                                <p:cTn id="49" presetID="22" presetClass="entr" presetSubtype="4" fill="hold" grpId="0" nodeType="afterEffect">
                                  <p:stCondLst>
                                    <p:cond delay="0"/>
                                  </p:stCondLst>
                                  <p:childTnLst>
                                    <p:set>
                                      <p:cBhvr>
                                        <p:cTn id="50" dur="1" fill="hold">
                                          <p:stCondLst>
                                            <p:cond delay="0"/>
                                          </p:stCondLst>
                                        </p:cTn>
                                        <p:tgtEl>
                                          <p:spTgt spid="13">
                                            <p:graphicEl>
                                              <a:chart seriesIdx="-4" categoryIdx="9" bldStep="category"/>
                                            </p:graphicEl>
                                          </p:spTgt>
                                        </p:tgtEl>
                                        <p:attrNameLst>
                                          <p:attrName>style.visibility</p:attrName>
                                        </p:attrNameLst>
                                      </p:cBhvr>
                                      <p:to>
                                        <p:strVal val="visible"/>
                                      </p:to>
                                    </p:set>
                                    <p:animEffect transition="in" filter="wipe(down)">
                                      <p:cBhvr>
                                        <p:cTn id="51" dur="1000"/>
                                        <p:tgtEl>
                                          <p:spTgt spid="13">
                                            <p:graphicEl>
                                              <a:chart seriesIdx="-4" categoryIdx="9" bldStep="category"/>
                                            </p:graphicEl>
                                          </p:spTgt>
                                        </p:tgtEl>
                                      </p:cBhvr>
                                    </p:animEffect>
                                  </p:childTnLst>
                                </p:cTn>
                              </p:par>
                            </p:childTnLst>
                          </p:cTn>
                        </p:par>
                        <p:par>
                          <p:cTn id="52" fill="hold">
                            <p:stCondLst>
                              <p:cond delay="7000"/>
                            </p:stCondLst>
                            <p:childTnLst>
                              <p:par>
                                <p:cTn id="53" presetID="22" presetClass="entr" presetSubtype="4" fill="hold" grpId="0" nodeType="afterEffect">
                                  <p:stCondLst>
                                    <p:cond delay="0"/>
                                  </p:stCondLst>
                                  <p:childTnLst>
                                    <p:set>
                                      <p:cBhvr>
                                        <p:cTn id="54" dur="1" fill="hold">
                                          <p:stCondLst>
                                            <p:cond delay="0"/>
                                          </p:stCondLst>
                                        </p:cTn>
                                        <p:tgtEl>
                                          <p:spTgt spid="13">
                                            <p:graphicEl>
                                              <a:chart seriesIdx="-4" categoryIdx="10" bldStep="category"/>
                                            </p:graphicEl>
                                          </p:spTgt>
                                        </p:tgtEl>
                                        <p:attrNameLst>
                                          <p:attrName>style.visibility</p:attrName>
                                        </p:attrNameLst>
                                      </p:cBhvr>
                                      <p:to>
                                        <p:strVal val="visible"/>
                                      </p:to>
                                    </p:set>
                                    <p:animEffect transition="in" filter="wipe(down)">
                                      <p:cBhvr>
                                        <p:cTn id="55" dur="1000"/>
                                        <p:tgtEl>
                                          <p:spTgt spid="13">
                                            <p:graphicEl>
                                              <a:chart seriesIdx="-4" categoryIdx="10" bldStep="category"/>
                                            </p:graphicEl>
                                          </p:spTgt>
                                        </p:tgtEl>
                                      </p:cBhvr>
                                    </p:animEffect>
                                  </p:childTnLst>
                                </p:cTn>
                              </p:par>
                            </p:childTnLst>
                          </p:cTn>
                        </p:par>
                        <p:par>
                          <p:cTn id="56" fill="hold">
                            <p:stCondLst>
                              <p:cond delay="8000"/>
                            </p:stCondLst>
                            <p:childTnLst>
                              <p:par>
                                <p:cTn id="57" presetID="22" presetClass="entr" presetSubtype="4" fill="hold" grpId="0" nodeType="afterEffect">
                                  <p:stCondLst>
                                    <p:cond delay="0"/>
                                  </p:stCondLst>
                                  <p:childTnLst>
                                    <p:set>
                                      <p:cBhvr>
                                        <p:cTn id="58" dur="1" fill="hold">
                                          <p:stCondLst>
                                            <p:cond delay="0"/>
                                          </p:stCondLst>
                                        </p:cTn>
                                        <p:tgtEl>
                                          <p:spTgt spid="13">
                                            <p:graphicEl>
                                              <a:chart seriesIdx="-4" categoryIdx="11" bldStep="category"/>
                                            </p:graphicEl>
                                          </p:spTgt>
                                        </p:tgtEl>
                                        <p:attrNameLst>
                                          <p:attrName>style.visibility</p:attrName>
                                        </p:attrNameLst>
                                      </p:cBhvr>
                                      <p:to>
                                        <p:strVal val="visible"/>
                                      </p:to>
                                    </p:set>
                                    <p:animEffect transition="in" filter="wipe(down)">
                                      <p:cBhvr>
                                        <p:cTn id="59" dur="1000"/>
                                        <p:tgtEl>
                                          <p:spTgt spid="13">
                                            <p:graphicEl>
                                              <a:chart seriesIdx="-4" categoryIdx="11" bldStep="category"/>
                                            </p:graphicEl>
                                          </p:spTgt>
                                        </p:tgtEl>
                                      </p:cBhvr>
                                    </p:animEffect>
                                  </p:childTnLst>
                                </p:cTn>
                              </p:par>
                            </p:childTnLst>
                          </p:cTn>
                        </p:par>
                        <p:par>
                          <p:cTn id="60" fill="hold">
                            <p:stCondLst>
                              <p:cond delay="9000"/>
                            </p:stCondLst>
                            <p:childTnLst>
                              <p:par>
                                <p:cTn id="61" presetID="22" presetClass="entr" presetSubtype="4" fill="hold" grpId="0" nodeType="afterEffect">
                                  <p:stCondLst>
                                    <p:cond delay="0"/>
                                  </p:stCondLst>
                                  <p:childTnLst>
                                    <p:set>
                                      <p:cBhvr>
                                        <p:cTn id="62" dur="1" fill="hold">
                                          <p:stCondLst>
                                            <p:cond delay="0"/>
                                          </p:stCondLst>
                                        </p:cTn>
                                        <p:tgtEl>
                                          <p:spTgt spid="13">
                                            <p:graphicEl>
                                              <a:chart seriesIdx="-4" categoryIdx="12" bldStep="category"/>
                                            </p:graphicEl>
                                          </p:spTgt>
                                        </p:tgtEl>
                                        <p:attrNameLst>
                                          <p:attrName>style.visibility</p:attrName>
                                        </p:attrNameLst>
                                      </p:cBhvr>
                                      <p:to>
                                        <p:strVal val="visible"/>
                                      </p:to>
                                    </p:set>
                                    <p:animEffect transition="in" filter="wipe(down)">
                                      <p:cBhvr>
                                        <p:cTn id="63" dur="1000"/>
                                        <p:tgtEl>
                                          <p:spTgt spid="13">
                                            <p:graphicEl>
                                              <a:chart seriesIdx="-4" categoryIdx="12" bldStep="category"/>
                                            </p:graphicEl>
                                          </p:spTgt>
                                        </p:tgtEl>
                                      </p:cBhvr>
                                    </p:animEffect>
                                  </p:childTnLst>
                                </p:cTn>
                              </p:par>
                            </p:childTnLst>
                          </p:cTn>
                        </p:par>
                        <p:par>
                          <p:cTn id="64" fill="hold">
                            <p:stCondLst>
                              <p:cond delay="10000"/>
                            </p:stCondLst>
                            <p:childTnLst>
                              <p:par>
                                <p:cTn id="65" presetID="22" presetClass="entr" presetSubtype="4" fill="hold" grpId="0" nodeType="afterEffect">
                                  <p:stCondLst>
                                    <p:cond delay="0"/>
                                  </p:stCondLst>
                                  <p:childTnLst>
                                    <p:set>
                                      <p:cBhvr>
                                        <p:cTn id="66" dur="1" fill="hold">
                                          <p:stCondLst>
                                            <p:cond delay="0"/>
                                          </p:stCondLst>
                                        </p:cTn>
                                        <p:tgtEl>
                                          <p:spTgt spid="13">
                                            <p:graphicEl>
                                              <a:chart seriesIdx="-4" categoryIdx="13" bldStep="category"/>
                                            </p:graphicEl>
                                          </p:spTgt>
                                        </p:tgtEl>
                                        <p:attrNameLst>
                                          <p:attrName>style.visibility</p:attrName>
                                        </p:attrNameLst>
                                      </p:cBhvr>
                                      <p:to>
                                        <p:strVal val="visible"/>
                                      </p:to>
                                    </p:set>
                                    <p:animEffect transition="in" filter="wipe(down)">
                                      <p:cBhvr>
                                        <p:cTn id="67" dur="2000"/>
                                        <p:tgtEl>
                                          <p:spTgt spid="13">
                                            <p:graphicEl>
                                              <a:chart seriesIdx="-4" categoryIdx="13" bldStep="category"/>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uiExpand="1">
        <p:bldSub>
          <a:bldChart bld="category"/>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9-22 at 7.49.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0202"/>
            <a:ext cx="9144000" cy="6196263"/>
          </a:xfrm>
          <a:prstGeom prst="rect">
            <a:avLst/>
          </a:prstGeom>
        </p:spPr>
      </p:pic>
      <p:sp>
        <p:nvSpPr>
          <p:cNvPr id="3" name="Title 1"/>
          <p:cNvSpPr txBox="1">
            <a:spLocks/>
          </p:cNvSpPr>
          <p:nvPr/>
        </p:nvSpPr>
        <p:spPr>
          <a:xfrm>
            <a:off x="6135348" y="1584136"/>
            <a:ext cx="2734332" cy="2117395"/>
          </a:xfrm>
          <a:prstGeom prst="rect">
            <a:avLst/>
          </a:prstGeom>
          <a:solidFill>
            <a:schemeClr val="bg1">
              <a:lumMod val="9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solidFill>
                  <a:srgbClr val="FF0000"/>
                </a:solidFill>
              </a:rPr>
              <a:t>40 </a:t>
            </a:r>
          </a:p>
          <a:p>
            <a:pPr algn="ctr"/>
            <a:r>
              <a:rPr lang="en-US" b="1" dirty="0" smtClean="0">
                <a:solidFill>
                  <a:srgbClr val="FF0000"/>
                </a:solidFill>
              </a:rPr>
              <a:t>WCPM</a:t>
            </a:r>
          </a:p>
          <a:p>
            <a:pPr algn="ctr"/>
            <a:r>
              <a:rPr lang="en-US" sz="1800" b="1" dirty="0" smtClean="0">
                <a:solidFill>
                  <a:srgbClr val="FF0000"/>
                </a:solidFill>
              </a:rPr>
              <a:t>Words Correct Per Minute</a:t>
            </a:r>
          </a:p>
          <a:p>
            <a:endParaRPr lang="en-US" sz="2000" b="1" dirty="0">
              <a:solidFill>
                <a:srgbClr val="FF0000"/>
              </a:solidFill>
            </a:endParaRPr>
          </a:p>
        </p:txBody>
      </p:sp>
    </p:spTree>
    <p:extLst>
      <p:ext uri="{BB962C8B-B14F-4D97-AF65-F5344CB8AC3E}">
        <p14:creationId xmlns:p14="http://schemas.microsoft.com/office/powerpoint/2010/main" val="12762355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sp>
        <p:nvSpPr>
          <p:cNvPr id="8" name="Title 7"/>
          <p:cNvSpPr>
            <a:spLocks noGrp="1"/>
          </p:cNvSpPr>
          <p:nvPr>
            <p:ph type="title"/>
          </p:nvPr>
        </p:nvSpPr>
        <p:spPr/>
        <p:txBody>
          <a:bodyPr>
            <a:normAutofit/>
          </a:bodyPr>
          <a:lstStyle/>
          <a:p>
            <a:r>
              <a:rPr lang="en-US" b="1" dirty="0">
                <a:solidFill>
                  <a:prstClr val="black">
                    <a:lumMod val="75000"/>
                    <a:lumOff val="25000"/>
                  </a:prstClr>
                </a:solidFill>
                <a:cs typeface="Calibri"/>
              </a:rPr>
              <a:t>What does this look like in reality?</a:t>
            </a:r>
            <a:endParaRPr lang="en-US" dirty="0"/>
          </a:p>
        </p:txBody>
      </p:sp>
      <p:sp>
        <p:nvSpPr>
          <p:cNvPr id="3" name="TextBox 2"/>
          <p:cNvSpPr txBox="1"/>
          <p:nvPr/>
        </p:nvSpPr>
        <p:spPr>
          <a:xfrm>
            <a:off x="663554" y="1932325"/>
            <a:ext cx="748923" cy="369332"/>
          </a:xfrm>
          <a:prstGeom prst="rect">
            <a:avLst/>
          </a:prstGeom>
          <a:noFill/>
        </p:spPr>
        <p:txBody>
          <a:bodyPr wrap="none" rtlCol="0">
            <a:spAutoFit/>
          </a:bodyPr>
          <a:lstStyle/>
          <a:p>
            <a:r>
              <a:rPr lang="en-US" dirty="0"/>
              <a:t>Many</a:t>
            </a:r>
          </a:p>
        </p:txBody>
      </p:sp>
      <p:sp>
        <p:nvSpPr>
          <p:cNvPr id="9" name="TextBox 8"/>
          <p:cNvSpPr txBox="1"/>
          <p:nvPr/>
        </p:nvSpPr>
        <p:spPr>
          <a:xfrm>
            <a:off x="1501283" y="1924661"/>
            <a:ext cx="671979" cy="369332"/>
          </a:xfrm>
          <a:prstGeom prst="rect">
            <a:avLst/>
          </a:prstGeom>
          <a:noFill/>
        </p:spPr>
        <p:txBody>
          <a:bodyPr wrap="none" rtlCol="0">
            <a:spAutoFit/>
          </a:bodyPr>
          <a:lstStyle/>
          <a:p>
            <a:r>
              <a:rPr lang="en-US" dirty="0"/>
              <a:t>years</a:t>
            </a:r>
          </a:p>
        </p:txBody>
      </p:sp>
      <p:sp>
        <p:nvSpPr>
          <p:cNvPr id="11" name="TextBox 10"/>
          <p:cNvSpPr txBox="1"/>
          <p:nvPr/>
        </p:nvSpPr>
        <p:spPr>
          <a:xfrm>
            <a:off x="2222569" y="1924661"/>
            <a:ext cx="518091" cy="369332"/>
          </a:xfrm>
          <a:prstGeom prst="rect">
            <a:avLst/>
          </a:prstGeom>
          <a:noFill/>
        </p:spPr>
        <p:txBody>
          <a:bodyPr wrap="none" rtlCol="0">
            <a:spAutoFit/>
          </a:bodyPr>
          <a:lstStyle/>
          <a:p>
            <a:r>
              <a:rPr lang="en-US" dirty="0"/>
              <a:t>ago</a:t>
            </a:r>
          </a:p>
        </p:txBody>
      </p:sp>
      <p:sp>
        <p:nvSpPr>
          <p:cNvPr id="12" name="TextBox 11"/>
          <p:cNvSpPr txBox="1"/>
          <p:nvPr/>
        </p:nvSpPr>
        <p:spPr>
          <a:xfrm>
            <a:off x="2748186" y="1935477"/>
            <a:ext cx="954107" cy="369332"/>
          </a:xfrm>
          <a:prstGeom prst="rect">
            <a:avLst/>
          </a:prstGeom>
          <a:noFill/>
        </p:spPr>
        <p:txBody>
          <a:bodyPr wrap="none" rtlCol="0">
            <a:spAutoFit/>
          </a:bodyPr>
          <a:lstStyle/>
          <a:p>
            <a:r>
              <a:rPr lang="en-US" dirty="0"/>
              <a:t>Leopard</a:t>
            </a:r>
          </a:p>
        </p:txBody>
      </p:sp>
      <p:sp>
        <p:nvSpPr>
          <p:cNvPr id="13" name="TextBox 12"/>
          <p:cNvSpPr txBox="1"/>
          <p:nvPr/>
        </p:nvSpPr>
        <p:spPr>
          <a:xfrm>
            <a:off x="3705155" y="1935477"/>
            <a:ext cx="543739" cy="369332"/>
          </a:xfrm>
          <a:prstGeom prst="rect">
            <a:avLst/>
          </a:prstGeom>
          <a:noFill/>
        </p:spPr>
        <p:txBody>
          <a:bodyPr wrap="none" rtlCol="0">
            <a:spAutoFit/>
          </a:bodyPr>
          <a:lstStyle/>
          <a:p>
            <a:r>
              <a:rPr lang="en-US" dirty="0"/>
              <a:t>was</a:t>
            </a:r>
          </a:p>
        </p:txBody>
      </p:sp>
      <p:sp>
        <p:nvSpPr>
          <p:cNvPr id="14" name="TextBox 13"/>
          <p:cNvSpPr txBox="1"/>
          <p:nvPr/>
        </p:nvSpPr>
        <p:spPr>
          <a:xfrm>
            <a:off x="4255679" y="1938629"/>
            <a:ext cx="287258" cy="369332"/>
          </a:xfrm>
          <a:prstGeom prst="rect">
            <a:avLst/>
          </a:prstGeom>
          <a:noFill/>
        </p:spPr>
        <p:txBody>
          <a:bodyPr wrap="none" rtlCol="0">
            <a:spAutoFit/>
          </a:bodyPr>
          <a:lstStyle/>
          <a:p>
            <a:r>
              <a:rPr lang="en-US" dirty="0"/>
              <a:t>a</a:t>
            </a:r>
          </a:p>
        </p:txBody>
      </p:sp>
      <p:sp>
        <p:nvSpPr>
          <p:cNvPr id="15" name="TextBox 14"/>
          <p:cNvSpPr txBox="1"/>
          <p:nvPr/>
        </p:nvSpPr>
        <p:spPr>
          <a:xfrm>
            <a:off x="4550917" y="1941462"/>
            <a:ext cx="928459" cy="369332"/>
          </a:xfrm>
          <a:prstGeom prst="rect">
            <a:avLst/>
          </a:prstGeom>
          <a:noFill/>
        </p:spPr>
        <p:txBody>
          <a:bodyPr wrap="none" rtlCol="0">
            <a:spAutoFit/>
          </a:bodyPr>
          <a:lstStyle/>
          <a:p>
            <a:r>
              <a:rPr lang="en-US" dirty="0"/>
              <a:t>creature</a:t>
            </a:r>
          </a:p>
        </p:txBody>
      </p:sp>
      <p:sp>
        <p:nvSpPr>
          <p:cNvPr id="16" name="TextBox 15"/>
          <p:cNvSpPr txBox="1"/>
          <p:nvPr/>
        </p:nvSpPr>
        <p:spPr>
          <a:xfrm>
            <a:off x="5533012" y="1924661"/>
            <a:ext cx="601246" cy="369332"/>
          </a:xfrm>
          <a:prstGeom prst="rect">
            <a:avLst/>
          </a:prstGeom>
          <a:noFill/>
        </p:spPr>
        <p:txBody>
          <a:bodyPr wrap="none" rtlCol="0">
            <a:spAutoFit/>
          </a:bodyPr>
          <a:lstStyle/>
          <a:p>
            <a:r>
              <a:rPr lang="en-US" dirty="0"/>
              <a:t>with</a:t>
            </a:r>
          </a:p>
        </p:txBody>
      </p:sp>
      <p:sp>
        <p:nvSpPr>
          <p:cNvPr id="17" name="TextBox 16"/>
          <p:cNvSpPr txBox="1"/>
          <p:nvPr/>
        </p:nvSpPr>
        <p:spPr>
          <a:xfrm>
            <a:off x="6139353" y="1929173"/>
            <a:ext cx="415498" cy="369332"/>
          </a:xfrm>
          <a:prstGeom prst="rect">
            <a:avLst/>
          </a:prstGeom>
          <a:noFill/>
        </p:spPr>
        <p:txBody>
          <a:bodyPr wrap="none" rtlCol="0">
            <a:spAutoFit/>
          </a:bodyPr>
          <a:lstStyle/>
          <a:p>
            <a:r>
              <a:rPr lang="en-US" dirty="0"/>
              <a:t>no</a:t>
            </a:r>
          </a:p>
        </p:txBody>
      </p:sp>
      <p:sp>
        <p:nvSpPr>
          <p:cNvPr id="18" name="TextBox 17"/>
          <p:cNvSpPr txBox="1"/>
          <p:nvPr/>
        </p:nvSpPr>
        <p:spPr>
          <a:xfrm>
            <a:off x="6687130" y="1924661"/>
            <a:ext cx="716863" cy="369332"/>
          </a:xfrm>
          <a:prstGeom prst="rect">
            <a:avLst/>
          </a:prstGeom>
          <a:noFill/>
        </p:spPr>
        <p:txBody>
          <a:bodyPr wrap="none" rtlCol="0">
            <a:spAutoFit/>
          </a:bodyPr>
          <a:lstStyle/>
          <a:p>
            <a:r>
              <a:rPr lang="en-US" dirty="0"/>
              <a:t>spots.</a:t>
            </a:r>
          </a:p>
        </p:txBody>
      </p:sp>
      <p:sp>
        <p:nvSpPr>
          <p:cNvPr id="19" name="TextBox 18"/>
          <p:cNvSpPr txBox="1"/>
          <p:nvPr/>
        </p:nvSpPr>
        <p:spPr>
          <a:xfrm>
            <a:off x="663554" y="2443241"/>
            <a:ext cx="569387" cy="369332"/>
          </a:xfrm>
          <a:prstGeom prst="rect">
            <a:avLst/>
          </a:prstGeom>
          <a:noFill/>
        </p:spPr>
        <p:txBody>
          <a:bodyPr wrap="none" rtlCol="0">
            <a:spAutoFit/>
          </a:bodyPr>
          <a:lstStyle/>
          <a:p>
            <a:r>
              <a:rPr lang="en-US" dirty="0"/>
              <a:t>One</a:t>
            </a:r>
          </a:p>
        </p:txBody>
      </p:sp>
      <p:sp>
        <p:nvSpPr>
          <p:cNvPr id="20" name="TextBox 19"/>
          <p:cNvSpPr txBox="1"/>
          <p:nvPr/>
        </p:nvSpPr>
        <p:spPr>
          <a:xfrm>
            <a:off x="1421501" y="2435577"/>
            <a:ext cx="561051" cy="369332"/>
          </a:xfrm>
          <a:prstGeom prst="rect">
            <a:avLst/>
          </a:prstGeom>
          <a:noFill/>
        </p:spPr>
        <p:txBody>
          <a:bodyPr wrap="none" rtlCol="0">
            <a:spAutoFit/>
          </a:bodyPr>
          <a:lstStyle/>
          <a:p>
            <a:r>
              <a:rPr lang="en-US" dirty="0"/>
              <a:t>day,</a:t>
            </a:r>
          </a:p>
        </p:txBody>
      </p:sp>
      <p:sp>
        <p:nvSpPr>
          <p:cNvPr id="21" name="TextBox 20"/>
          <p:cNvSpPr txBox="1"/>
          <p:nvPr/>
        </p:nvSpPr>
        <p:spPr>
          <a:xfrm>
            <a:off x="2328958" y="2435577"/>
            <a:ext cx="402674" cy="369332"/>
          </a:xfrm>
          <a:prstGeom prst="rect">
            <a:avLst/>
          </a:prstGeom>
          <a:noFill/>
        </p:spPr>
        <p:txBody>
          <a:bodyPr wrap="none" rtlCol="0">
            <a:spAutoFit/>
          </a:bodyPr>
          <a:lstStyle/>
          <a:p>
            <a:r>
              <a:rPr lang="en-US" dirty="0"/>
              <a:t>he</a:t>
            </a:r>
          </a:p>
        </p:txBody>
      </p:sp>
      <p:sp>
        <p:nvSpPr>
          <p:cNvPr id="22" name="TextBox 21"/>
          <p:cNvSpPr txBox="1"/>
          <p:nvPr/>
        </p:nvSpPr>
        <p:spPr>
          <a:xfrm>
            <a:off x="2854577" y="2446393"/>
            <a:ext cx="543739" cy="369332"/>
          </a:xfrm>
          <a:prstGeom prst="rect">
            <a:avLst/>
          </a:prstGeom>
          <a:noFill/>
        </p:spPr>
        <p:txBody>
          <a:bodyPr wrap="none" rtlCol="0">
            <a:spAutoFit/>
          </a:bodyPr>
          <a:lstStyle/>
          <a:p>
            <a:r>
              <a:rPr lang="en-US" dirty="0"/>
              <a:t>was</a:t>
            </a:r>
          </a:p>
        </p:txBody>
      </p:sp>
      <p:sp>
        <p:nvSpPr>
          <p:cNvPr id="23" name="TextBox 22"/>
          <p:cNvSpPr txBox="1"/>
          <p:nvPr/>
        </p:nvSpPr>
        <p:spPr>
          <a:xfrm>
            <a:off x="3457181" y="2452378"/>
            <a:ext cx="941283" cy="369332"/>
          </a:xfrm>
          <a:prstGeom prst="rect">
            <a:avLst/>
          </a:prstGeom>
          <a:noFill/>
        </p:spPr>
        <p:txBody>
          <a:bodyPr wrap="none" rtlCol="0">
            <a:spAutoFit/>
          </a:bodyPr>
          <a:lstStyle/>
          <a:p>
            <a:r>
              <a:rPr lang="en-US" dirty="0"/>
              <a:t>relaxing</a:t>
            </a:r>
          </a:p>
        </p:txBody>
      </p:sp>
      <p:sp>
        <p:nvSpPr>
          <p:cNvPr id="24" name="TextBox 23"/>
          <p:cNvSpPr txBox="1"/>
          <p:nvPr/>
        </p:nvSpPr>
        <p:spPr>
          <a:xfrm>
            <a:off x="4362070" y="2449545"/>
            <a:ext cx="364202" cy="369332"/>
          </a:xfrm>
          <a:prstGeom prst="rect">
            <a:avLst/>
          </a:prstGeom>
          <a:noFill/>
        </p:spPr>
        <p:txBody>
          <a:bodyPr wrap="none" rtlCol="0">
            <a:spAutoFit/>
          </a:bodyPr>
          <a:lstStyle/>
          <a:p>
            <a:r>
              <a:rPr lang="en-US" dirty="0"/>
              <a:t>in</a:t>
            </a:r>
          </a:p>
        </p:txBody>
      </p:sp>
      <p:sp>
        <p:nvSpPr>
          <p:cNvPr id="25" name="TextBox 24"/>
          <p:cNvSpPr txBox="1"/>
          <p:nvPr/>
        </p:nvSpPr>
        <p:spPr>
          <a:xfrm>
            <a:off x="4657307" y="2452378"/>
            <a:ext cx="466794" cy="369332"/>
          </a:xfrm>
          <a:prstGeom prst="rect">
            <a:avLst/>
          </a:prstGeom>
          <a:noFill/>
        </p:spPr>
        <p:txBody>
          <a:bodyPr wrap="none" rtlCol="0">
            <a:spAutoFit/>
          </a:bodyPr>
          <a:lstStyle/>
          <a:p>
            <a:r>
              <a:rPr lang="en-US" dirty="0"/>
              <a:t>the</a:t>
            </a:r>
          </a:p>
        </p:txBody>
      </p:sp>
      <p:sp>
        <p:nvSpPr>
          <p:cNvPr id="26" name="TextBox 25"/>
          <p:cNvSpPr txBox="1"/>
          <p:nvPr/>
        </p:nvSpPr>
        <p:spPr>
          <a:xfrm>
            <a:off x="5155424" y="2452378"/>
            <a:ext cx="710451" cy="369332"/>
          </a:xfrm>
          <a:prstGeom prst="rect">
            <a:avLst/>
          </a:prstGeom>
          <a:noFill/>
        </p:spPr>
        <p:txBody>
          <a:bodyPr wrap="none" rtlCol="0">
            <a:spAutoFit/>
          </a:bodyPr>
          <a:lstStyle/>
          <a:p>
            <a:r>
              <a:rPr lang="en-US" dirty="0"/>
              <a:t>shade</a:t>
            </a:r>
          </a:p>
        </p:txBody>
      </p:sp>
      <p:sp>
        <p:nvSpPr>
          <p:cNvPr id="27" name="TextBox 26"/>
          <p:cNvSpPr txBox="1"/>
          <p:nvPr/>
        </p:nvSpPr>
        <p:spPr>
          <a:xfrm>
            <a:off x="5945745" y="2452378"/>
            <a:ext cx="377026" cy="369332"/>
          </a:xfrm>
          <a:prstGeom prst="rect">
            <a:avLst/>
          </a:prstGeom>
          <a:noFill/>
        </p:spPr>
        <p:txBody>
          <a:bodyPr wrap="none" rtlCol="0">
            <a:spAutoFit/>
          </a:bodyPr>
          <a:lstStyle/>
          <a:p>
            <a:r>
              <a:rPr lang="en-US" dirty="0"/>
              <a:t>of</a:t>
            </a:r>
          </a:p>
        </p:txBody>
      </p:sp>
      <p:sp>
        <p:nvSpPr>
          <p:cNvPr id="28" name="TextBox 27"/>
          <p:cNvSpPr txBox="1"/>
          <p:nvPr/>
        </p:nvSpPr>
        <p:spPr>
          <a:xfrm>
            <a:off x="6419406" y="2455734"/>
            <a:ext cx="287258" cy="369332"/>
          </a:xfrm>
          <a:prstGeom prst="rect">
            <a:avLst/>
          </a:prstGeom>
          <a:noFill/>
        </p:spPr>
        <p:txBody>
          <a:bodyPr wrap="none" rtlCol="0">
            <a:spAutoFit/>
          </a:bodyPr>
          <a:lstStyle/>
          <a:p>
            <a:r>
              <a:rPr lang="en-US" dirty="0"/>
              <a:t>a</a:t>
            </a:r>
          </a:p>
        </p:txBody>
      </p:sp>
      <p:sp>
        <p:nvSpPr>
          <p:cNvPr id="29" name="TextBox 28"/>
          <p:cNvSpPr txBox="1"/>
          <p:nvPr/>
        </p:nvSpPr>
        <p:spPr>
          <a:xfrm>
            <a:off x="6724211" y="2449545"/>
            <a:ext cx="671979" cy="369332"/>
          </a:xfrm>
          <a:prstGeom prst="rect">
            <a:avLst/>
          </a:prstGeom>
          <a:noFill/>
        </p:spPr>
        <p:txBody>
          <a:bodyPr wrap="none" rtlCol="0">
            <a:spAutoFit/>
          </a:bodyPr>
          <a:lstStyle/>
          <a:p>
            <a:r>
              <a:rPr lang="en-US" dirty="0"/>
              <a:t>thorn</a:t>
            </a:r>
          </a:p>
        </p:txBody>
      </p:sp>
      <p:sp>
        <p:nvSpPr>
          <p:cNvPr id="30" name="TextBox 29"/>
          <p:cNvSpPr txBox="1"/>
          <p:nvPr/>
        </p:nvSpPr>
        <p:spPr>
          <a:xfrm>
            <a:off x="849334" y="2873272"/>
            <a:ext cx="530915" cy="369332"/>
          </a:xfrm>
          <a:prstGeom prst="rect">
            <a:avLst/>
          </a:prstGeom>
          <a:noFill/>
        </p:spPr>
        <p:txBody>
          <a:bodyPr wrap="none" rtlCol="0">
            <a:spAutoFit/>
          </a:bodyPr>
          <a:lstStyle/>
          <a:p>
            <a:r>
              <a:rPr lang="en-US" dirty="0"/>
              <a:t>tree</a:t>
            </a:r>
          </a:p>
        </p:txBody>
      </p:sp>
      <p:sp>
        <p:nvSpPr>
          <p:cNvPr id="31" name="TextBox 30"/>
          <p:cNvSpPr txBox="1"/>
          <p:nvPr/>
        </p:nvSpPr>
        <p:spPr>
          <a:xfrm>
            <a:off x="1621878" y="2873272"/>
            <a:ext cx="684803" cy="369332"/>
          </a:xfrm>
          <a:prstGeom prst="rect">
            <a:avLst/>
          </a:prstGeom>
          <a:noFill/>
        </p:spPr>
        <p:txBody>
          <a:bodyPr wrap="none" rtlCol="0">
            <a:spAutoFit/>
          </a:bodyPr>
          <a:lstStyle/>
          <a:p>
            <a:r>
              <a:rPr lang="en-US" dirty="0"/>
              <a:t>when</a:t>
            </a:r>
          </a:p>
        </p:txBody>
      </p:sp>
      <p:sp>
        <p:nvSpPr>
          <p:cNvPr id="32" name="TextBox 31"/>
          <p:cNvSpPr txBox="1"/>
          <p:nvPr/>
        </p:nvSpPr>
        <p:spPr>
          <a:xfrm>
            <a:off x="2389790" y="2873272"/>
            <a:ext cx="723275" cy="369332"/>
          </a:xfrm>
          <a:prstGeom prst="rect">
            <a:avLst/>
          </a:prstGeom>
          <a:noFill/>
        </p:spPr>
        <p:txBody>
          <a:bodyPr wrap="none" rtlCol="0">
            <a:spAutoFit/>
          </a:bodyPr>
          <a:lstStyle/>
          <a:p>
            <a:r>
              <a:rPr lang="en-US" dirty="0"/>
              <a:t>Zebra</a:t>
            </a:r>
          </a:p>
        </p:txBody>
      </p:sp>
      <p:sp>
        <p:nvSpPr>
          <p:cNvPr id="33" name="TextBox 32"/>
          <p:cNvSpPr txBox="1"/>
          <p:nvPr/>
        </p:nvSpPr>
        <p:spPr>
          <a:xfrm>
            <a:off x="3109721" y="2873272"/>
            <a:ext cx="851515" cy="369332"/>
          </a:xfrm>
          <a:prstGeom prst="rect">
            <a:avLst/>
          </a:prstGeom>
          <a:noFill/>
        </p:spPr>
        <p:txBody>
          <a:bodyPr wrap="none" rtlCol="0">
            <a:spAutoFit/>
          </a:bodyPr>
          <a:lstStyle/>
          <a:p>
            <a:r>
              <a:rPr lang="en-US" dirty="0"/>
              <a:t>walked</a:t>
            </a:r>
          </a:p>
        </p:txBody>
      </p:sp>
      <p:sp>
        <p:nvSpPr>
          <p:cNvPr id="34" name="TextBox 33"/>
          <p:cNvSpPr txBox="1"/>
          <p:nvPr/>
        </p:nvSpPr>
        <p:spPr>
          <a:xfrm>
            <a:off x="3987959" y="2873272"/>
            <a:ext cx="614271" cy="369332"/>
          </a:xfrm>
          <a:prstGeom prst="rect">
            <a:avLst/>
          </a:prstGeom>
          <a:noFill/>
        </p:spPr>
        <p:txBody>
          <a:bodyPr wrap="none" rtlCol="0">
            <a:spAutoFit/>
          </a:bodyPr>
          <a:lstStyle/>
          <a:p>
            <a:r>
              <a:rPr lang="en-US" dirty="0"/>
              <a:t>past.</a:t>
            </a:r>
          </a:p>
        </p:txBody>
      </p:sp>
      <p:sp>
        <p:nvSpPr>
          <p:cNvPr id="39" name="TextBox 38"/>
          <p:cNvSpPr txBox="1"/>
          <p:nvPr/>
        </p:nvSpPr>
        <p:spPr>
          <a:xfrm>
            <a:off x="654301" y="3889572"/>
            <a:ext cx="748923" cy="369332"/>
          </a:xfrm>
          <a:prstGeom prst="rect">
            <a:avLst/>
          </a:prstGeom>
          <a:noFill/>
        </p:spPr>
        <p:txBody>
          <a:bodyPr wrap="none" rtlCol="0">
            <a:spAutoFit/>
          </a:bodyPr>
          <a:lstStyle/>
          <a:p>
            <a:r>
              <a:rPr lang="en-US" dirty="0"/>
              <a:t>Many</a:t>
            </a:r>
          </a:p>
        </p:txBody>
      </p:sp>
      <p:sp>
        <p:nvSpPr>
          <p:cNvPr id="40" name="TextBox 39"/>
          <p:cNvSpPr txBox="1"/>
          <p:nvPr/>
        </p:nvSpPr>
        <p:spPr>
          <a:xfrm>
            <a:off x="1492030" y="3881908"/>
            <a:ext cx="671979" cy="369332"/>
          </a:xfrm>
          <a:prstGeom prst="rect">
            <a:avLst/>
          </a:prstGeom>
          <a:noFill/>
        </p:spPr>
        <p:txBody>
          <a:bodyPr wrap="none" rtlCol="0">
            <a:spAutoFit/>
          </a:bodyPr>
          <a:lstStyle/>
          <a:p>
            <a:r>
              <a:rPr lang="en-US" dirty="0"/>
              <a:t>years</a:t>
            </a:r>
          </a:p>
        </p:txBody>
      </p:sp>
      <p:sp>
        <p:nvSpPr>
          <p:cNvPr id="41" name="TextBox 40"/>
          <p:cNvSpPr txBox="1"/>
          <p:nvPr/>
        </p:nvSpPr>
        <p:spPr>
          <a:xfrm>
            <a:off x="2213316" y="3881908"/>
            <a:ext cx="518091" cy="369332"/>
          </a:xfrm>
          <a:prstGeom prst="rect">
            <a:avLst/>
          </a:prstGeom>
          <a:noFill/>
        </p:spPr>
        <p:txBody>
          <a:bodyPr wrap="none" rtlCol="0">
            <a:spAutoFit/>
          </a:bodyPr>
          <a:lstStyle/>
          <a:p>
            <a:r>
              <a:rPr lang="en-US" dirty="0"/>
              <a:t>ago</a:t>
            </a:r>
          </a:p>
        </p:txBody>
      </p:sp>
      <p:sp>
        <p:nvSpPr>
          <p:cNvPr id="42" name="TextBox 41"/>
          <p:cNvSpPr txBox="1"/>
          <p:nvPr/>
        </p:nvSpPr>
        <p:spPr>
          <a:xfrm>
            <a:off x="2738933" y="3892724"/>
            <a:ext cx="954107" cy="369332"/>
          </a:xfrm>
          <a:prstGeom prst="rect">
            <a:avLst/>
          </a:prstGeom>
          <a:noFill/>
        </p:spPr>
        <p:txBody>
          <a:bodyPr wrap="none" rtlCol="0">
            <a:spAutoFit/>
          </a:bodyPr>
          <a:lstStyle/>
          <a:p>
            <a:r>
              <a:rPr lang="en-US" dirty="0"/>
              <a:t>Leopard</a:t>
            </a:r>
          </a:p>
        </p:txBody>
      </p:sp>
      <p:sp>
        <p:nvSpPr>
          <p:cNvPr id="43" name="TextBox 42"/>
          <p:cNvSpPr txBox="1"/>
          <p:nvPr/>
        </p:nvSpPr>
        <p:spPr>
          <a:xfrm>
            <a:off x="3695902" y="3892724"/>
            <a:ext cx="543739" cy="369332"/>
          </a:xfrm>
          <a:prstGeom prst="rect">
            <a:avLst/>
          </a:prstGeom>
          <a:noFill/>
        </p:spPr>
        <p:txBody>
          <a:bodyPr wrap="none" rtlCol="0">
            <a:spAutoFit/>
          </a:bodyPr>
          <a:lstStyle/>
          <a:p>
            <a:r>
              <a:rPr lang="en-US" dirty="0"/>
              <a:t>was</a:t>
            </a:r>
          </a:p>
        </p:txBody>
      </p:sp>
      <p:sp>
        <p:nvSpPr>
          <p:cNvPr id="44" name="TextBox 43"/>
          <p:cNvSpPr txBox="1"/>
          <p:nvPr/>
        </p:nvSpPr>
        <p:spPr>
          <a:xfrm>
            <a:off x="4246426" y="3895876"/>
            <a:ext cx="287258" cy="369332"/>
          </a:xfrm>
          <a:prstGeom prst="rect">
            <a:avLst/>
          </a:prstGeom>
          <a:noFill/>
        </p:spPr>
        <p:txBody>
          <a:bodyPr wrap="none" rtlCol="0">
            <a:spAutoFit/>
          </a:bodyPr>
          <a:lstStyle/>
          <a:p>
            <a:r>
              <a:rPr lang="en-US" dirty="0"/>
              <a:t>a</a:t>
            </a:r>
          </a:p>
        </p:txBody>
      </p:sp>
      <p:sp>
        <p:nvSpPr>
          <p:cNvPr id="45" name="TextBox 44"/>
          <p:cNvSpPr txBox="1"/>
          <p:nvPr/>
        </p:nvSpPr>
        <p:spPr>
          <a:xfrm>
            <a:off x="4541664" y="3898709"/>
            <a:ext cx="928459" cy="369332"/>
          </a:xfrm>
          <a:prstGeom prst="rect">
            <a:avLst/>
          </a:prstGeom>
          <a:noFill/>
        </p:spPr>
        <p:txBody>
          <a:bodyPr wrap="none" rtlCol="0">
            <a:spAutoFit/>
          </a:bodyPr>
          <a:lstStyle/>
          <a:p>
            <a:r>
              <a:rPr lang="en-US" dirty="0"/>
              <a:t>creature</a:t>
            </a:r>
          </a:p>
        </p:txBody>
      </p:sp>
      <p:sp>
        <p:nvSpPr>
          <p:cNvPr id="46" name="TextBox 45"/>
          <p:cNvSpPr txBox="1"/>
          <p:nvPr/>
        </p:nvSpPr>
        <p:spPr>
          <a:xfrm>
            <a:off x="5523759" y="3881908"/>
            <a:ext cx="601246" cy="369332"/>
          </a:xfrm>
          <a:prstGeom prst="rect">
            <a:avLst/>
          </a:prstGeom>
          <a:noFill/>
        </p:spPr>
        <p:txBody>
          <a:bodyPr wrap="none" rtlCol="0">
            <a:spAutoFit/>
          </a:bodyPr>
          <a:lstStyle/>
          <a:p>
            <a:r>
              <a:rPr lang="en-US" dirty="0"/>
              <a:t>with</a:t>
            </a:r>
          </a:p>
        </p:txBody>
      </p:sp>
      <p:sp>
        <p:nvSpPr>
          <p:cNvPr id="47" name="TextBox 46"/>
          <p:cNvSpPr txBox="1"/>
          <p:nvPr/>
        </p:nvSpPr>
        <p:spPr>
          <a:xfrm>
            <a:off x="6130100" y="3886420"/>
            <a:ext cx="415498" cy="369332"/>
          </a:xfrm>
          <a:prstGeom prst="rect">
            <a:avLst/>
          </a:prstGeom>
          <a:noFill/>
        </p:spPr>
        <p:txBody>
          <a:bodyPr wrap="none" rtlCol="0">
            <a:spAutoFit/>
          </a:bodyPr>
          <a:lstStyle/>
          <a:p>
            <a:r>
              <a:rPr lang="en-US" dirty="0"/>
              <a:t>no</a:t>
            </a:r>
          </a:p>
        </p:txBody>
      </p:sp>
      <p:sp>
        <p:nvSpPr>
          <p:cNvPr id="48" name="TextBox 47"/>
          <p:cNvSpPr txBox="1"/>
          <p:nvPr/>
        </p:nvSpPr>
        <p:spPr>
          <a:xfrm>
            <a:off x="6677877" y="3881908"/>
            <a:ext cx="716863" cy="369332"/>
          </a:xfrm>
          <a:prstGeom prst="rect">
            <a:avLst/>
          </a:prstGeom>
          <a:noFill/>
        </p:spPr>
        <p:txBody>
          <a:bodyPr wrap="none" rtlCol="0">
            <a:spAutoFit/>
          </a:bodyPr>
          <a:lstStyle/>
          <a:p>
            <a:r>
              <a:rPr lang="en-US" dirty="0"/>
              <a:t>spots.</a:t>
            </a:r>
          </a:p>
        </p:txBody>
      </p:sp>
      <p:sp>
        <p:nvSpPr>
          <p:cNvPr id="49" name="TextBox 48"/>
          <p:cNvSpPr txBox="1"/>
          <p:nvPr/>
        </p:nvSpPr>
        <p:spPr>
          <a:xfrm>
            <a:off x="654301" y="4400488"/>
            <a:ext cx="569387" cy="369332"/>
          </a:xfrm>
          <a:prstGeom prst="rect">
            <a:avLst/>
          </a:prstGeom>
          <a:noFill/>
        </p:spPr>
        <p:txBody>
          <a:bodyPr wrap="none" rtlCol="0">
            <a:spAutoFit/>
          </a:bodyPr>
          <a:lstStyle/>
          <a:p>
            <a:r>
              <a:rPr lang="en-US" dirty="0"/>
              <a:t>One</a:t>
            </a:r>
          </a:p>
        </p:txBody>
      </p:sp>
      <p:sp>
        <p:nvSpPr>
          <p:cNvPr id="50" name="TextBox 49"/>
          <p:cNvSpPr txBox="1"/>
          <p:nvPr/>
        </p:nvSpPr>
        <p:spPr>
          <a:xfrm>
            <a:off x="1412248" y="4392824"/>
            <a:ext cx="561051" cy="369332"/>
          </a:xfrm>
          <a:prstGeom prst="rect">
            <a:avLst/>
          </a:prstGeom>
          <a:noFill/>
        </p:spPr>
        <p:txBody>
          <a:bodyPr wrap="none" rtlCol="0">
            <a:spAutoFit/>
          </a:bodyPr>
          <a:lstStyle/>
          <a:p>
            <a:r>
              <a:rPr lang="en-US" dirty="0"/>
              <a:t>day,</a:t>
            </a:r>
          </a:p>
        </p:txBody>
      </p:sp>
      <p:sp>
        <p:nvSpPr>
          <p:cNvPr id="51" name="TextBox 50"/>
          <p:cNvSpPr txBox="1"/>
          <p:nvPr/>
        </p:nvSpPr>
        <p:spPr>
          <a:xfrm>
            <a:off x="2319705" y="4392824"/>
            <a:ext cx="402674" cy="369332"/>
          </a:xfrm>
          <a:prstGeom prst="rect">
            <a:avLst/>
          </a:prstGeom>
          <a:noFill/>
        </p:spPr>
        <p:txBody>
          <a:bodyPr wrap="none" rtlCol="0">
            <a:spAutoFit/>
          </a:bodyPr>
          <a:lstStyle/>
          <a:p>
            <a:r>
              <a:rPr lang="en-US" dirty="0"/>
              <a:t>he</a:t>
            </a:r>
          </a:p>
        </p:txBody>
      </p:sp>
      <p:sp>
        <p:nvSpPr>
          <p:cNvPr id="52" name="TextBox 51"/>
          <p:cNvSpPr txBox="1"/>
          <p:nvPr/>
        </p:nvSpPr>
        <p:spPr>
          <a:xfrm>
            <a:off x="2845324" y="4403640"/>
            <a:ext cx="543739" cy="369332"/>
          </a:xfrm>
          <a:prstGeom prst="rect">
            <a:avLst/>
          </a:prstGeom>
          <a:noFill/>
        </p:spPr>
        <p:txBody>
          <a:bodyPr wrap="none" rtlCol="0">
            <a:spAutoFit/>
          </a:bodyPr>
          <a:lstStyle/>
          <a:p>
            <a:r>
              <a:rPr lang="en-US" dirty="0"/>
              <a:t>was</a:t>
            </a:r>
          </a:p>
        </p:txBody>
      </p:sp>
      <p:sp>
        <p:nvSpPr>
          <p:cNvPr id="53" name="TextBox 52"/>
          <p:cNvSpPr txBox="1"/>
          <p:nvPr/>
        </p:nvSpPr>
        <p:spPr>
          <a:xfrm>
            <a:off x="3447928" y="4409625"/>
            <a:ext cx="941283" cy="369332"/>
          </a:xfrm>
          <a:prstGeom prst="rect">
            <a:avLst/>
          </a:prstGeom>
          <a:noFill/>
        </p:spPr>
        <p:txBody>
          <a:bodyPr wrap="none" rtlCol="0">
            <a:spAutoFit/>
          </a:bodyPr>
          <a:lstStyle/>
          <a:p>
            <a:r>
              <a:rPr lang="en-US" dirty="0"/>
              <a:t>relaxing</a:t>
            </a:r>
          </a:p>
        </p:txBody>
      </p:sp>
      <p:sp>
        <p:nvSpPr>
          <p:cNvPr id="54" name="TextBox 53"/>
          <p:cNvSpPr txBox="1"/>
          <p:nvPr/>
        </p:nvSpPr>
        <p:spPr>
          <a:xfrm>
            <a:off x="4352817" y="4406792"/>
            <a:ext cx="364202" cy="369332"/>
          </a:xfrm>
          <a:prstGeom prst="rect">
            <a:avLst/>
          </a:prstGeom>
          <a:noFill/>
        </p:spPr>
        <p:txBody>
          <a:bodyPr wrap="none" rtlCol="0">
            <a:spAutoFit/>
          </a:bodyPr>
          <a:lstStyle/>
          <a:p>
            <a:r>
              <a:rPr lang="en-US" dirty="0"/>
              <a:t>in</a:t>
            </a:r>
          </a:p>
        </p:txBody>
      </p:sp>
      <p:sp>
        <p:nvSpPr>
          <p:cNvPr id="55" name="TextBox 54"/>
          <p:cNvSpPr txBox="1"/>
          <p:nvPr/>
        </p:nvSpPr>
        <p:spPr>
          <a:xfrm>
            <a:off x="4648054" y="4409625"/>
            <a:ext cx="466794" cy="369332"/>
          </a:xfrm>
          <a:prstGeom prst="rect">
            <a:avLst/>
          </a:prstGeom>
          <a:noFill/>
        </p:spPr>
        <p:txBody>
          <a:bodyPr wrap="none" rtlCol="0">
            <a:spAutoFit/>
          </a:bodyPr>
          <a:lstStyle/>
          <a:p>
            <a:r>
              <a:rPr lang="en-US" dirty="0"/>
              <a:t>the</a:t>
            </a:r>
          </a:p>
        </p:txBody>
      </p:sp>
      <p:sp>
        <p:nvSpPr>
          <p:cNvPr id="56" name="TextBox 55"/>
          <p:cNvSpPr txBox="1"/>
          <p:nvPr/>
        </p:nvSpPr>
        <p:spPr>
          <a:xfrm>
            <a:off x="5146171" y="4409625"/>
            <a:ext cx="710451" cy="369332"/>
          </a:xfrm>
          <a:prstGeom prst="rect">
            <a:avLst/>
          </a:prstGeom>
          <a:noFill/>
        </p:spPr>
        <p:txBody>
          <a:bodyPr wrap="none" rtlCol="0">
            <a:spAutoFit/>
          </a:bodyPr>
          <a:lstStyle/>
          <a:p>
            <a:r>
              <a:rPr lang="en-US" dirty="0"/>
              <a:t>shade</a:t>
            </a:r>
          </a:p>
        </p:txBody>
      </p:sp>
      <p:sp>
        <p:nvSpPr>
          <p:cNvPr id="57" name="TextBox 56"/>
          <p:cNvSpPr txBox="1"/>
          <p:nvPr/>
        </p:nvSpPr>
        <p:spPr>
          <a:xfrm>
            <a:off x="5936492" y="4409625"/>
            <a:ext cx="377026" cy="369332"/>
          </a:xfrm>
          <a:prstGeom prst="rect">
            <a:avLst/>
          </a:prstGeom>
          <a:noFill/>
        </p:spPr>
        <p:txBody>
          <a:bodyPr wrap="none" rtlCol="0">
            <a:spAutoFit/>
          </a:bodyPr>
          <a:lstStyle/>
          <a:p>
            <a:r>
              <a:rPr lang="en-US" dirty="0"/>
              <a:t>of</a:t>
            </a:r>
          </a:p>
        </p:txBody>
      </p:sp>
      <p:sp>
        <p:nvSpPr>
          <p:cNvPr id="58" name="TextBox 57"/>
          <p:cNvSpPr txBox="1"/>
          <p:nvPr/>
        </p:nvSpPr>
        <p:spPr>
          <a:xfrm>
            <a:off x="6410153" y="4412981"/>
            <a:ext cx="287258" cy="369332"/>
          </a:xfrm>
          <a:prstGeom prst="rect">
            <a:avLst/>
          </a:prstGeom>
          <a:noFill/>
        </p:spPr>
        <p:txBody>
          <a:bodyPr wrap="none" rtlCol="0">
            <a:spAutoFit/>
          </a:bodyPr>
          <a:lstStyle/>
          <a:p>
            <a:r>
              <a:rPr lang="en-US" dirty="0"/>
              <a:t>a</a:t>
            </a:r>
          </a:p>
        </p:txBody>
      </p:sp>
      <p:sp>
        <p:nvSpPr>
          <p:cNvPr id="59" name="TextBox 58"/>
          <p:cNvSpPr txBox="1"/>
          <p:nvPr/>
        </p:nvSpPr>
        <p:spPr>
          <a:xfrm>
            <a:off x="6714958" y="4406792"/>
            <a:ext cx="671979" cy="369332"/>
          </a:xfrm>
          <a:prstGeom prst="rect">
            <a:avLst/>
          </a:prstGeom>
          <a:noFill/>
        </p:spPr>
        <p:txBody>
          <a:bodyPr wrap="none" rtlCol="0">
            <a:spAutoFit/>
          </a:bodyPr>
          <a:lstStyle/>
          <a:p>
            <a:r>
              <a:rPr lang="en-US" dirty="0"/>
              <a:t>thorn</a:t>
            </a:r>
          </a:p>
        </p:txBody>
      </p:sp>
      <p:sp>
        <p:nvSpPr>
          <p:cNvPr id="60" name="TextBox 59"/>
          <p:cNvSpPr txBox="1"/>
          <p:nvPr/>
        </p:nvSpPr>
        <p:spPr>
          <a:xfrm>
            <a:off x="840081" y="4830519"/>
            <a:ext cx="530915" cy="369332"/>
          </a:xfrm>
          <a:prstGeom prst="rect">
            <a:avLst/>
          </a:prstGeom>
          <a:noFill/>
        </p:spPr>
        <p:txBody>
          <a:bodyPr wrap="none" rtlCol="0">
            <a:spAutoFit/>
          </a:bodyPr>
          <a:lstStyle/>
          <a:p>
            <a:r>
              <a:rPr lang="en-US" dirty="0"/>
              <a:t>tree</a:t>
            </a:r>
          </a:p>
        </p:txBody>
      </p:sp>
      <p:sp>
        <p:nvSpPr>
          <p:cNvPr id="61" name="TextBox 60"/>
          <p:cNvSpPr txBox="1"/>
          <p:nvPr/>
        </p:nvSpPr>
        <p:spPr>
          <a:xfrm>
            <a:off x="1612625" y="4830519"/>
            <a:ext cx="684803" cy="369332"/>
          </a:xfrm>
          <a:prstGeom prst="rect">
            <a:avLst/>
          </a:prstGeom>
          <a:noFill/>
        </p:spPr>
        <p:txBody>
          <a:bodyPr wrap="none" rtlCol="0">
            <a:spAutoFit/>
          </a:bodyPr>
          <a:lstStyle/>
          <a:p>
            <a:r>
              <a:rPr lang="en-US" dirty="0"/>
              <a:t>when</a:t>
            </a:r>
          </a:p>
        </p:txBody>
      </p:sp>
      <p:sp>
        <p:nvSpPr>
          <p:cNvPr id="62" name="TextBox 61"/>
          <p:cNvSpPr txBox="1"/>
          <p:nvPr/>
        </p:nvSpPr>
        <p:spPr>
          <a:xfrm>
            <a:off x="2380537" y="4830519"/>
            <a:ext cx="723275" cy="369332"/>
          </a:xfrm>
          <a:prstGeom prst="rect">
            <a:avLst/>
          </a:prstGeom>
          <a:noFill/>
        </p:spPr>
        <p:txBody>
          <a:bodyPr wrap="none" rtlCol="0">
            <a:spAutoFit/>
          </a:bodyPr>
          <a:lstStyle/>
          <a:p>
            <a:r>
              <a:rPr lang="en-US" dirty="0"/>
              <a:t>Zebra</a:t>
            </a:r>
          </a:p>
        </p:txBody>
      </p:sp>
      <p:sp>
        <p:nvSpPr>
          <p:cNvPr id="63" name="TextBox 62"/>
          <p:cNvSpPr txBox="1"/>
          <p:nvPr/>
        </p:nvSpPr>
        <p:spPr>
          <a:xfrm>
            <a:off x="3100468" y="4830519"/>
            <a:ext cx="851515" cy="369332"/>
          </a:xfrm>
          <a:prstGeom prst="rect">
            <a:avLst/>
          </a:prstGeom>
          <a:noFill/>
        </p:spPr>
        <p:txBody>
          <a:bodyPr wrap="none" rtlCol="0">
            <a:spAutoFit/>
          </a:bodyPr>
          <a:lstStyle/>
          <a:p>
            <a:r>
              <a:rPr lang="en-US" dirty="0"/>
              <a:t>walked</a:t>
            </a:r>
          </a:p>
        </p:txBody>
      </p:sp>
      <p:sp>
        <p:nvSpPr>
          <p:cNvPr id="64" name="TextBox 63"/>
          <p:cNvSpPr txBox="1"/>
          <p:nvPr/>
        </p:nvSpPr>
        <p:spPr>
          <a:xfrm>
            <a:off x="3978706" y="4830519"/>
            <a:ext cx="614271" cy="369332"/>
          </a:xfrm>
          <a:prstGeom prst="rect">
            <a:avLst/>
          </a:prstGeom>
          <a:noFill/>
        </p:spPr>
        <p:txBody>
          <a:bodyPr wrap="none" rtlCol="0">
            <a:spAutoFit/>
          </a:bodyPr>
          <a:lstStyle/>
          <a:p>
            <a:r>
              <a:rPr lang="en-US" dirty="0"/>
              <a:t>past.</a:t>
            </a:r>
          </a:p>
        </p:txBody>
      </p:sp>
      <p:cxnSp>
        <p:nvCxnSpPr>
          <p:cNvPr id="65" name="Straight Connector 64"/>
          <p:cNvCxnSpPr/>
          <p:nvPr/>
        </p:nvCxnSpPr>
        <p:spPr>
          <a:xfrm flipV="1">
            <a:off x="654301" y="3624179"/>
            <a:ext cx="7700201" cy="33423"/>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68" name="Rectangle 67"/>
          <p:cNvSpPr/>
          <p:nvPr/>
        </p:nvSpPr>
        <p:spPr>
          <a:xfrm>
            <a:off x="1501282" y="6139417"/>
            <a:ext cx="7639612" cy="461665"/>
          </a:xfrm>
          <a:prstGeom prst="rect">
            <a:avLst/>
          </a:prstGeom>
        </p:spPr>
        <p:txBody>
          <a:bodyPr wrap="square">
            <a:spAutoFit/>
          </a:bodyPr>
          <a:lstStyle/>
          <a:p>
            <a:r>
              <a:rPr lang="en-US" sz="1200" i="1" dirty="0"/>
              <a:t>Draper, K., and Spaull, S. (2015). Examining oral reading fluency among grade 5 rural English Second Language (ESL) learners in South Africa: Analysis of NEEDU 2013. South African Journal of Childhood Education 5(2) pp.44-77.</a:t>
            </a:r>
          </a:p>
        </p:txBody>
      </p:sp>
      <p:sp>
        <p:nvSpPr>
          <p:cNvPr id="69" name="TextBox 68"/>
          <p:cNvSpPr txBox="1"/>
          <p:nvPr/>
        </p:nvSpPr>
        <p:spPr>
          <a:xfrm>
            <a:off x="7619306" y="1994069"/>
            <a:ext cx="1521589" cy="584776"/>
          </a:xfrm>
          <a:prstGeom prst="rect">
            <a:avLst/>
          </a:prstGeom>
          <a:solidFill>
            <a:schemeClr val="bg1">
              <a:lumMod val="85000"/>
            </a:schemeClr>
          </a:solidFill>
        </p:spPr>
        <p:txBody>
          <a:bodyPr wrap="square" rtlCol="0">
            <a:spAutoFit/>
          </a:bodyPr>
          <a:lstStyle/>
          <a:p>
            <a:r>
              <a:rPr lang="en-US" sz="1600" dirty="0"/>
              <a:t>Recommended rate at Gr5</a:t>
            </a:r>
          </a:p>
        </p:txBody>
      </p:sp>
      <p:sp>
        <p:nvSpPr>
          <p:cNvPr id="70" name="TextBox 69"/>
          <p:cNvSpPr txBox="1"/>
          <p:nvPr/>
        </p:nvSpPr>
        <p:spPr>
          <a:xfrm>
            <a:off x="7593707" y="3898710"/>
            <a:ext cx="1521589" cy="1077218"/>
          </a:xfrm>
          <a:prstGeom prst="rect">
            <a:avLst/>
          </a:prstGeom>
          <a:solidFill>
            <a:schemeClr val="bg1">
              <a:lumMod val="85000"/>
            </a:schemeClr>
          </a:solidFill>
        </p:spPr>
        <p:txBody>
          <a:bodyPr wrap="square" rtlCol="0">
            <a:spAutoFit/>
          </a:bodyPr>
          <a:lstStyle/>
          <a:p>
            <a:r>
              <a:rPr lang="en-US" sz="1600" dirty="0"/>
              <a:t>40% of SA rural Gr5 learners  (&lt;40WCPM) </a:t>
            </a:r>
            <a:r>
              <a:rPr lang="en-US" sz="1600" dirty="0" smtClean="0"/>
              <a:t>WCPM</a:t>
            </a:r>
          </a:p>
        </p:txBody>
      </p:sp>
    </p:spTree>
    <p:extLst>
      <p:ext uri="{BB962C8B-B14F-4D97-AF65-F5344CB8AC3E}">
        <p14:creationId xmlns:p14="http://schemas.microsoft.com/office/powerpoint/2010/main" val="6237856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46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92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138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184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230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276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322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368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414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460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506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552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598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644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690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736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782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828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874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920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966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1012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1058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1104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1150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1196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196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346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496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646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796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946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1096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grpId="0" nodeType="withEffect">
                                  <p:stCondLst>
                                    <p:cond delay="1246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1396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grpId="0" nodeType="withEffect">
                                  <p:stCondLst>
                                    <p:cond delay="1546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grpId="0" nodeType="withEffect">
                                  <p:stCondLst>
                                    <p:cond delay="1696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1846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1996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2146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2296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2446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grpId="0" nodeType="withEffect">
                                  <p:stCondLst>
                                    <p:cond delay="25960"/>
                                  </p:stCondLst>
                                  <p:childTnLst>
                                    <p:set>
                                      <p:cBhvr>
                                        <p:cTn id="92" dur="1" fill="hold">
                                          <p:stCondLst>
                                            <p:cond delay="0"/>
                                          </p:stCondLst>
                                        </p:cTn>
                                        <p:tgtEl>
                                          <p:spTgt spid="56"/>
                                        </p:tgtEl>
                                        <p:attrNameLst>
                                          <p:attrName>style.visibility</p:attrName>
                                        </p:attrNameLst>
                                      </p:cBhvr>
                                      <p:to>
                                        <p:strVal val="visible"/>
                                      </p:to>
                                    </p:set>
                                  </p:childTnLst>
                                </p:cTn>
                              </p:par>
                              <p:par>
                                <p:cTn id="93" presetID="1" presetClass="entr" presetSubtype="0" fill="hold" grpId="0" nodeType="withEffect">
                                  <p:stCondLst>
                                    <p:cond delay="2746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grpId="0" nodeType="withEffect">
                                  <p:stCondLst>
                                    <p:cond delay="2896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ntr" presetSubtype="0" fill="hold" grpId="0" nodeType="withEffect">
                                  <p:stCondLst>
                                    <p:cond delay="3046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0" nodeType="withEffect">
                                  <p:stCondLst>
                                    <p:cond delay="31960"/>
                                  </p:stCondLst>
                                  <p:childTnLst>
                                    <p:set>
                                      <p:cBhvr>
                                        <p:cTn id="100" dur="1" fill="hold">
                                          <p:stCondLst>
                                            <p:cond delay="0"/>
                                          </p:stCondLst>
                                        </p:cTn>
                                        <p:tgtEl>
                                          <p:spTgt spid="60"/>
                                        </p:tgtEl>
                                        <p:attrNameLst>
                                          <p:attrName>style.visibility</p:attrName>
                                        </p:attrNameLst>
                                      </p:cBhvr>
                                      <p:to>
                                        <p:strVal val="visible"/>
                                      </p:to>
                                    </p:set>
                                  </p:childTnLst>
                                </p:cTn>
                              </p:par>
                              <p:par>
                                <p:cTn id="101" presetID="1" presetClass="entr" presetSubtype="0" fill="hold" grpId="0" nodeType="withEffect">
                                  <p:stCondLst>
                                    <p:cond delay="33460"/>
                                  </p:stCondLst>
                                  <p:childTnLst>
                                    <p:set>
                                      <p:cBhvr>
                                        <p:cTn id="102" dur="1" fill="hold">
                                          <p:stCondLst>
                                            <p:cond delay="0"/>
                                          </p:stCondLst>
                                        </p:cTn>
                                        <p:tgtEl>
                                          <p:spTgt spid="61"/>
                                        </p:tgtEl>
                                        <p:attrNameLst>
                                          <p:attrName>style.visibility</p:attrName>
                                        </p:attrNameLst>
                                      </p:cBhvr>
                                      <p:to>
                                        <p:strVal val="visible"/>
                                      </p:to>
                                    </p:set>
                                  </p:childTnLst>
                                </p:cTn>
                              </p:par>
                              <p:par>
                                <p:cTn id="103" presetID="1" presetClass="entr" presetSubtype="0" fill="hold" grpId="0" nodeType="withEffect">
                                  <p:stCondLst>
                                    <p:cond delay="34960"/>
                                  </p:stCondLst>
                                  <p:childTnLst>
                                    <p:set>
                                      <p:cBhvr>
                                        <p:cTn id="104" dur="1" fill="hold">
                                          <p:stCondLst>
                                            <p:cond delay="0"/>
                                          </p:stCondLst>
                                        </p:cTn>
                                        <p:tgtEl>
                                          <p:spTgt spid="62"/>
                                        </p:tgtEl>
                                        <p:attrNameLst>
                                          <p:attrName>style.visibility</p:attrName>
                                        </p:attrNameLst>
                                      </p:cBhvr>
                                      <p:to>
                                        <p:strVal val="visible"/>
                                      </p:to>
                                    </p:set>
                                  </p:childTnLst>
                                </p:cTn>
                              </p:par>
                              <p:par>
                                <p:cTn id="105" presetID="1" presetClass="entr" presetSubtype="0" fill="hold" grpId="0" nodeType="withEffect">
                                  <p:stCondLst>
                                    <p:cond delay="36460"/>
                                  </p:stCondLst>
                                  <p:childTnLst>
                                    <p:set>
                                      <p:cBhvr>
                                        <p:cTn id="106" dur="1" fill="hold">
                                          <p:stCondLst>
                                            <p:cond delay="0"/>
                                          </p:stCondLst>
                                        </p:cTn>
                                        <p:tgtEl>
                                          <p:spTgt spid="63"/>
                                        </p:tgtEl>
                                        <p:attrNameLst>
                                          <p:attrName>style.visibility</p:attrName>
                                        </p:attrNameLst>
                                      </p:cBhvr>
                                      <p:to>
                                        <p:strVal val="visible"/>
                                      </p:to>
                                    </p:set>
                                  </p:childTnLst>
                                </p:cTn>
                              </p:par>
                              <p:par>
                                <p:cTn id="107" presetID="1" presetClass="entr" presetSubtype="0" fill="hold" grpId="0" nodeType="withEffect">
                                  <p:stCondLst>
                                    <p:cond delay="37960"/>
                                  </p:stCondLst>
                                  <p:childTnLst>
                                    <p:set>
                                      <p:cBhvr>
                                        <p:cTn id="10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endParaRPr lang="en-US"/>
          </a:p>
        </p:txBody>
      </p:sp>
      <p:pic>
        <p:nvPicPr>
          <p:cNvPr id="13"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0421" y="329722"/>
            <a:ext cx="8611734" cy="6198555"/>
          </a:xfrm>
          <a:prstGeom prst="rect">
            <a:avLst/>
          </a:prstGeom>
          <a:ln>
            <a:noFill/>
          </a:ln>
          <a:effectLst>
            <a:outerShdw blurRad="292100" dist="139700" dir="2700000" algn="tl" rotWithShape="0">
              <a:srgbClr val="333333">
                <a:alpha val="65000"/>
              </a:srgbClr>
            </a:outerShdw>
          </a:effectLst>
        </p:spPr>
      </p:pic>
      <p:sp>
        <p:nvSpPr>
          <p:cNvPr id="3" name="Oval 2"/>
          <p:cNvSpPr/>
          <p:nvPr/>
        </p:nvSpPr>
        <p:spPr>
          <a:xfrm>
            <a:off x="3505393" y="736601"/>
            <a:ext cx="2572066" cy="15366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5682069" y="1772032"/>
            <a:ext cx="1931770" cy="1782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923603" y="1733389"/>
            <a:ext cx="1931770" cy="1782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732082" y="2883802"/>
            <a:ext cx="3908927" cy="2793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505393" y="1919159"/>
            <a:ext cx="2572066" cy="15366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13573" y="202206"/>
            <a:ext cx="3656172" cy="984885"/>
          </a:xfrm>
          <a:prstGeom prst="rect">
            <a:avLst/>
          </a:prstGeom>
          <a:noFill/>
          <a:ln>
            <a:noFill/>
          </a:ln>
        </p:spPr>
        <p:txBody>
          <a:bodyPr wrap="square" rtlCol="0">
            <a:spAutoFit/>
          </a:bodyPr>
          <a:lstStyle/>
          <a:p>
            <a:pPr algn="ctr"/>
            <a:endParaRPr lang="en-US" sz="700" b="1" dirty="0" smtClean="0"/>
          </a:p>
          <a:p>
            <a:pPr algn="ctr"/>
            <a:r>
              <a:rPr lang="en-US" sz="4400" b="1" dirty="0" smtClean="0"/>
              <a:t>5 ‘</a:t>
            </a:r>
            <a:r>
              <a:rPr lang="en-US" sz="4400" b="1" dirty="0" err="1" smtClean="0"/>
              <a:t>T</a:t>
            </a:r>
            <a:r>
              <a:rPr lang="en-US" sz="2400" dirty="0" err="1" smtClean="0"/>
              <a:t>s</a:t>
            </a:r>
            <a:r>
              <a:rPr lang="en-US" sz="4400" b="1" dirty="0" smtClean="0"/>
              <a:t>’ model</a:t>
            </a:r>
          </a:p>
          <a:p>
            <a:pPr algn="ctr"/>
            <a:endParaRPr lang="en-US" sz="700" dirty="0"/>
          </a:p>
        </p:txBody>
      </p:sp>
      <p:sp>
        <p:nvSpPr>
          <p:cNvPr id="10" name="Rectangle 9"/>
          <p:cNvSpPr/>
          <p:nvPr/>
        </p:nvSpPr>
        <p:spPr>
          <a:xfrm>
            <a:off x="2098762" y="6600466"/>
            <a:ext cx="6374478" cy="307777"/>
          </a:xfrm>
          <a:prstGeom prst="rect">
            <a:avLst/>
          </a:prstGeom>
        </p:spPr>
        <p:txBody>
          <a:bodyPr wrap="square">
            <a:spAutoFit/>
          </a:bodyPr>
          <a:lstStyle/>
          <a:p>
            <a:r>
              <a:rPr lang="en-US" sz="1400" i="1" dirty="0">
                <a:latin typeface="Helvetica" charset="0"/>
              </a:rPr>
              <a:t>Spaull, 2019:  BRILL-IBE: Improving Early Literacy Outcomes</a:t>
            </a:r>
          </a:p>
        </p:txBody>
      </p:sp>
    </p:spTree>
    <p:extLst>
      <p:ext uri="{BB962C8B-B14F-4D97-AF65-F5344CB8AC3E}">
        <p14:creationId xmlns:p14="http://schemas.microsoft.com/office/powerpoint/2010/main" val="148506721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21"/>
                                        </p:tgtEl>
                                      </p:cBhvr>
                                    </p:animEffect>
                                    <p:set>
                                      <p:cBhvr>
                                        <p:cTn id="7" dur="1" fill="hold">
                                          <p:stCondLst>
                                            <p:cond delay="499"/>
                                          </p:stCondLst>
                                        </p:cTn>
                                        <p:tgtEl>
                                          <p:spTgt spid="21"/>
                                        </p:tgtEl>
                                        <p:attrNameLst>
                                          <p:attrName>style.visibility</p:attrName>
                                        </p:attrNameLst>
                                      </p:cBhvr>
                                      <p:to>
                                        <p:strVal val="hidden"/>
                                      </p:to>
                                    </p:set>
                                  </p:childTnLst>
                                </p:cTn>
                              </p:par>
                            </p:childTnLst>
                          </p:cTn>
                        </p:par>
                        <p:par>
                          <p:cTn id="8" fill="hold">
                            <p:stCondLst>
                              <p:cond delay="500"/>
                            </p:stCondLst>
                            <p:childTnLst>
                              <p:par>
                                <p:cTn id="9" presetID="22" presetClass="exit" presetSubtype="4" fill="hold" grpId="0" nodeType="afterEffect">
                                  <p:stCondLst>
                                    <p:cond delay="0"/>
                                  </p:stCondLst>
                                  <p:childTnLst>
                                    <p:animEffect transition="out" filter="wipe(down)">
                                      <p:cBhvr>
                                        <p:cTn id="10" dur="1000"/>
                                        <p:tgtEl>
                                          <p:spTgt spid="17"/>
                                        </p:tgtEl>
                                      </p:cBhvr>
                                    </p:animEffect>
                                    <p:set>
                                      <p:cBhvr>
                                        <p:cTn id="11" dur="1" fill="hold">
                                          <p:stCondLst>
                                            <p:cond delay="999"/>
                                          </p:stCondLst>
                                        </p:cTn>
                                        <p:tgtEl>
                                          <p:spTgt spid="17"/>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0" nodeType="clickEffect">
                                  <p:stCondLst>
                                    <p:cond delay="0"/>
                                  </p:stCondLst>
                                  <p:childTnLst>
                                    <p:animEffect transition="out" filter="wipe(down)">
                                      <p:cBhvr>
                                        <p:cTn id="15" dur="500"/>
                                        <p:tgtEl>
                                          <p:spTgt spid="18"/>
                                        </p:tgtEl>
                                      </p:cBhvr>
                                    </p:animEffect>
                                    <p:set>
                                      <p:cBhvr>
                                        <p:cTn id="16" dur="1" fill="hold">
                                          <p:stCondLst>
                                            <p:cond delay="499"/>
                                          </p:stCondLst>
                                        </p:cTn>
                                        <p:tgtEl>
                                          <p:spTgt spid="1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xit" presetSubtype="4" fill="hold" grpId="0" nodeType="clickEffect">
                                  <p:stCondLst>
                                    <p:cond delay="0"/>
                                  </p:stCondLst>
                                  <p:childTnLst>
                                    <p:animEffect transition="out" filter="wipe(down)">
                                      <p:cBhvr>
                                        <p:cTn id="20" dur="500"/>
                                        <p:tgtEl>
                                          <p:spTgt spid="3"/>
                                        </p:tgtEl>
                                      </p:cBhvr>
                                    </p:animEffect>
                                    <p:set>
                                      <p:cBhvr>
                                        <p:cTn id="21" dur="1" fill="hold">
                                          <p:stCondLst>
                                            <p:cond delay="499"/>
                                          </p:stCondLst>
                                        </p:cTn>
                                        <p:tgtEl>
                                          <p:spTgt spid="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2" presetClass="exit" presetSubtype="4" fill="hold" grpId="0" nodeType="clickEffect">
                                  <p:stCondLst>
                                    <p:cond delay="0"/>
                                  </p:stCondLst>
                                  <p:childTnLst>
                                    <p:animEffect transition="out" filter="wipe(down)">
                                      <p:cBhvr>
                                        <p:cTn id="25" dur="500"/>
                                        <p:tgtEl>
                                          <p:spTgt spid="22"/>
                                        </p:tgtEl>
                                      </p:cBhvr>
                                    </p:animEffect>
                                    <p:set>
                                      <p:cBhvr>
                                        <p:cTn id="2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18" grpId="0" animBg="1"/>
      <p:bldP spid="21"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sellaDiTesto 3">
            <a:extLst>
              <a:ext uri="{FF2B5EF4-FFF2-40B4-BE49-F238E27FC236}">
                <a16:creationId xmlns="" xmlns:a16="http://schemas.microsoft.com/office/drawing/2014/main" id="{3887613D-DAF5-4362-A1F9-C1557151D8B6}"/>
              </a:ext>
            </a:extLst>
          </p:cNvPr>
          <p:cNvSpPr txBox="1"/>
          <p:nvPr/>
        </p:nvSpPr>
        <p:spPr>
          <a:xfrm>
            <a:off x="921751" y="996017"/>
            <a:ext cx="3839842" cy="1092607"/>
          </a:xfrm>
          <a:prstGeom prst="rect">
            <a:avLst/>
          </a:prstGeom>
          <a:noFill/>
        </p:spPr>
        <p:txBody>
          <a:bodyPr wrap="square" rtlCol="0">
            <a:spAutoFit/>
          </a:bodyPr>
          <a:lstStyle/>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4 ways to </a:t>
            </a:r>
          </a:p>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stay safe online</a:t>
            </a:r>
          </a:p>
        </p:txBody>
      </p:sp>
      <p:sp>
        <p:nvSpPr>
          <p:cNvPr id="53" name="CasellaDiTesto 30">
            <a:extLst>
              <a:ext uri="{FF2B5EF4-FFF2-40B4-BE49-F238E27FC236}">
                <a16:creationId xmlns="" xmlns:a16="http://schemas.microsoft.com/office/drawing/2014/main" id="{200F6693-B23F-484F-872C-C27F145F3055}"/>
              </a:ext>
            </a:extLst>
          </p:cNvPr>
          <p:cNvSpPr txBox="1"/>
          <p:nvPr/>
        </p:nvSpPr>
        <p:spPr>
          <a:xfrm>
            <a:off x="921748" y="2133320"/>
            <a:ext cx="4899087" cy="707886"/>
          </a:xfrm>
          <a:prstGeom prst="rect">
            <a:avLst/>
          </a:prstGeom>
          <a:noFill/>
        </p:spPr>
        <p:txBody>
          <a:bodyPr wrap="square" rtlCol="0">
            <a:spAutoFit/>
          </a:bodyPr>
          <a:lstStyle/>
          <a:p>
            <a:pPr>
              <a:lnSpc>
                <a:spcPts val="1207"/>
              </a:lnSpc>
            </a:pPr>
            <a:r>
              <a:rPr lang="it-IT" sz="1086" dirty="0">
                <a:solidFill>
                  <a:schemeClr val="bg1"/>
                </a:solidFill>
                <a:latin typeface="Segoe UI" panose="020B0502040204020203" pitchFamily="34" charset="0"/>
                <a:cs typeface="Segoe UI" panose="020B0502040204020203" pitchFamily="34" charset="0"/>
              </a:rPr>
              <a:t>With the growing presence and sophistication of online threats like viruses, ransomware, and phishing scams, it’s important to have the right protection. </a:t>
            </a:r>
            <a:r>
              <a:rPr lang="it-IT" sz="1086" b="1" dirty="0">
                <a:solidFill>
                  <a:schemeClr val="bg1"/>
                </a:solidFill>
                <a:latin typeface="Segoe UI" panose="020B0502040204020203" pitchFamily="34" charset="0"/>
                <a:cs typeface="Segoe UI" panose="020B0502040204020203" pitchFamily="34" charset="0"/>
              </a:rPr>
              <a:t>Office 365 Home </a:t>
            </a:r>
            <a:r>
              <a:rPr lang="it-IT" sz="1086" dirty="0">
                <a:solidFill>
                  <a:schemeClr val="bg1"/>
                </a:solidFill>
                <a:latin typeface="Segoe UI" panose="020B0502040204020203" pitchFamily="34" charset="0"/>
                <a:cs typeface="Segoe UI" panose="020B0502040204020203" pitchFamily="34" charset="0"/>
              </a:rPr>
              <a:t> and </a:t>
            </a:r>
            <a:r>
              <a:rPr lang="it-IT" sz="1086" b="1" dirty="0">
                <a:solidFill>
                  <a:schemeClr val="bg1"/>
                </a:solidFill>
                <a:latin typeface="Segoe UI" panose="020B0502040204020203" pitchFamily="34" charset="0"/>
                <a:cs typeface="Segoe UI" panose="020B0502040204020203" pitchFamily="34" charset="0"/>
              </a:rPr>
              <a:t>Office 365 Personal </a:t>
            </a:r>
            <a:r>
              <a:rPr lang="it-IT" sz="1086" dirty="0">
                <a:solidFill>
                  <a:schemeClr val="bg1"/>
                </a:solidFill>
                <a:latin typeface="Segoe UI" panose="020B0502040204020203" pitchFamily="34" charset="0"/>
                <a:cs typeface="Segoe UI" panose="020B0502040204020203" pitchFamily="34" charset="0"/>
              </a:rPr>
              <a:t>give you advanced security tools to help keep your information secure and private.</a:t>
            </a:r>
          </a:p>
        </p:txBody>
      </p:sp>
      <p:pic>
        <p:nvPicPr>
          <p:cNvPr id="5" name="Picture 4">
            <a:extLst>
              <a:ext uri="{FF2B5EF4-FFF2-40B4-BE49-F238E27FC236}">
                <a16:creationId xmlns="" xmlns:a16="http://schemas.microsoft.com/office/drawing/2014/main" id="{5D0F48D7-4A7E-4813-863A-0BB411DD1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2" name="Rectangle 1"/>
          <p:cNvSpPr/>
          <p:nvPr/>
        </p:nvSpPr>
        <p:spPr>
          <a:xfrm>
            <a:off x="1403498" y="2841206"/>
            <a:ext cx="6496493" cy="2092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44500" y="152400"/>
            <a:ext cx="8267700" cy="652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1708" t="3488" r="7847" b="7339"/>
          <a:stretch/>
        </p:blipFill>
        <p:spPr>
          <a:xfrm>
            <a:off x="2350715" y="1739900"/>
            <a:ext cx="4177086" cy="33327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2662955" y="-76200"/>
            <a:ext cx="3656172" cy="984885"/>
          </a:xfrm>
          <a:prstGeom prst="rect">
            <a:avLst/>
          </a:prstGeom>
          <a:noFill/>
          <a:ln>
            <a:noFill/>
          </a:ln>
        </p:spPr>
        <p:txBody>
          <a:bodyPr wrap="square" rtlCol="0">
            <a:spAutoFit/>
          </a:bodyPr>
          <a:lstStyle/>
          <a:p>
            <a:pPr algn="ctr"/>
            <a:endParaRPr lang="en-US" sz="700" b="1" dirty="0" smtClean="0"/>
          </a:p>
          <a:p>
            <a:pPr algn="ctr"/>
            <a:r>
              <a:rPr lang="en-US" sz="4400" b="1" dirty="0" smtClean="0"/>
              <a:t>5 ‘</a:t>
            </a:r>
            <a:r>
              <a:rPr lang="en-US" sz="4400" b="1" dirty="0" err="1" smtClean="0"/>
              <a:t>T</a:t>
            </a:r>
            <a:r>
              <a:rPr lang="en-US" sz="2400" dirty="0" err="1" smtClean="0"/>
              <a:t>s</a:t>
            </a:r>
            <a:r>
              <a:rPr lang="en-US" sz="4400" b="1" dirty="0" smtClean="0"/>
              <a:t>’ model</a:t>
            </a:r>
          </a:p>
          <a:p>
            <a:pPr algn="ctr"/>
            <a:endParaRPr lang="en-US" sz="700" dirty="0"/>
          </a:p>
        </p:txBody>
      </p:sp>
      <p:sp>
        <p:nvSpPr>
          <p:cNvPr id="4" name="TextBox 3"/>
          <p:cNvSpPr txBox="1"/>
          <p:nvPr/>
        </p:nvSpPr>
        <p:spPr>
          <a:xfrm>
            <a:off x="3160064" y="957570"/>
            <a:ext cx="2484633" cy="738664"/>
          </a:xfrm>
          <a:prstGeom prst="rect">
            <a:avLst/>
          </a:prstGeom>
          <a:solidFill>
            <a:srgbClr val="FF7E79"/>
          </a:solidFill>
        </p:spPr>
        <p:txBody>
          <a:bodyPr wrap="square" rtlCol="0">
            <a:spAutoFit/>
          </a:bodyPr>
          <a:lstStyle/>
          <a:p>
            <a:pPr algn="ctr"/>
            <a:r>
              <a:rPr lang="en-US" sz="1400" b="1" i="1" dirty="0" smtClean="0"/>
              <a:t>When and how should children be assessed? What should the results be used for?</a:t>
            </a:r>
            <a:endParaRPr lang="en-US" sz="1400" b="1" i="1" dirty="0"/>
          </a:p>
        </p:txBody>
      </p:sp>
      <p:sp>
        <p:nvSpPr>
          <p:cNvPr id="11" name="TextBox 10"/>
          <p:cNvSpPr txBox="1"/>
          <p:nvPr/>
        </p:nvSpPr>
        <p:spPr>
          <a:xfrm>
            <a:off x="3289738" y="5137574"/>
            <a:ext cx="2402605" cy="954107"/>
          </a:xfrm>
          <a:prstGeom prst="rect">
            <a:avLst/>
          </a:prstGeom>
          <a:solidFill>
            <a:srgbClr val="FF7E79"/>
          </a:solidFill>
        </p:spPr>
        <p:txBody>
          <a:bodyPr wrap="square" rtlCol="0">
            <a:spAutoFit/>
          </a:bodyPr>
          <a:lstStyle/>
          <a:p>
            <a:pPr algn="ctr"/>
            <a:r>
              <a:rPr lang="en-US" sz="1400" b="1" i="1" dirty="0" smtClean="0"/>
              <a:t>What should we teach children (components) and how should we teach it (pedagogy)? </a:t>
            </a:r>
            <a:endParaRPr lang="en-US" sz="1400" b="1" i="1" dirty="0"/>
          </a:p>
        </p:txBody>
      </p:sp>
      <p:sp>
        <p:nvSpPr>
          <p:cNvPr id="12" name="TextBox 11"/>
          <p:cNvSpPr txBox="1"/>
          <p:nvPr/>
        </p:nvSpPr>
        <p:spPr>
          <a:xfrm>
            <a:off x="6614395" y="2711333"/>
            <a:ext cx="1983505" cy="1169551"/>
          </a:xfrm>
          <a:prstGeom prst="rect">
            <a:avLst/>
          </a:prstGeom>
          <a:solidFill>
            <a:srgbClr val="FF7E79"/>
          </a:solidFill>
        </p:spPr>
        <p:txBody>
          <a:bodyPr wrap="square" rtlCol="0">
            <a:spAutoFit/>
          </a:bodyPr>
          <a:lstStyle/>
          <a:p>
            <a:pPr algn="ctr"/>
            <a:r>
              <a:rPr lang="en-US" sz="1400" b="1" i="1" dirty="0" smtClean="0"/>
              <a:t>What training do we need to give pre-service and in-service teachers to equip them to teach reading for meaning?</a:t>
            </a:r>
            <a:endParaRPr lang="en-US" sz="1400" b="1" i="1" dirty="0"/>
          </a:p>
        </p:txBody>
      </p:sp>
      <p:sp>
        <p:nvSpPr>
          <p:cNvPr id="13" name="TextBox 12"/>
          <p:cNvSpPr txBox="1"/>
          <p:nvPr/>
        </p:nvSpPr>
        <p:spPr>
          <a:xfrm>
            <a:off x="444500" y="2649850"/>
            <a:ext cx="1837455" cy="954107"/>
          </a:xfrm>
          <a:prstGeom prst="rect">
            <a:avLst/>
          </a:prstGeom>
          <a:solidFill>
            <a:srgbClr val="FF7E79"/>
          </a:solidFill>
        </p:spPr>
        <p:txBody>
          <a:bodyPr wrap="square" rtlCol="0">
            <a:spAutoFit/>
          </a:bodyPr>
          <a:lstStyle/>
          <a:p>
            <a:pPr algn="ctr"/>
            <a:r>
              <a:rPr lang="en-US" sz="1400" b="1" i="1" dirty="0" smtClean="0"/>
              <a:t>What resources &amp; texts do teachers need in order to teach reading for meaning? </a:t>
            </a:r>
          </a:p>
        </p:txBody>
      </p:sp>
      <p:sp>
        <p:nvSpPr>
          <p:cNvPr id="14" name="TextBox 13"/>
          <p:cNvSpPr txBox="1"/>
          <p:nvPr/>
        </p:nvSpPr>
        <p:spPr>
          <a:xfrm>
            <a:off x="2788258" y="3126903"/>
            <a:ext cx="3302000" cy="738664"/>
          </a:xfrm>
          <a:prstGeom prst="rect">
            <a:avLst/>
          </a:prstGeom>
          <a:solidFill>
            <a:srgbClr val="FF7E79"/>
          </a:solidFill>
        </p:spPr>
        <p:txBody>
          <a:bodyPr wrap="square" rtlCol="0">
            <a:spAutoFit/>
          </a:bodyPr>
          <a:lstStyle/>
          <a:p>
            <a:pPr algn="ctr"/>
            <a:r>
              <a:rPr lang="en-US" sz="1400" b="1" i="1" dirty="0" smtClean="0"/>
              <a:t>What language(s) should children be taught in, when should they </a:t>
            </a:r>
            <a:r>
              <a:rPr lang="en-US" sz="1400" b="1" i="1" smtClean="0"/>
              <a:t>be introduced, how, &amp; for </a:t>
            </a:r>
            <a:r>
              <a:rPr lang="en-US" sz="1400" b="1" i="1" dirty="0" smtClean="0"/>
              <a:t>how long?</a:t>
            </a:r>
            <a:endParaRPr lang="en-US" sz="1400" b="1" i="1" dirty="0"/>
          </a:p>
        </p:txBody>
      </p:sp>
      <p:sp>
        <p:nvSpPr>
          <p:cNvPr id="16" name="TextBox 15"/>
          <p:cNvSpPr txBox="1"/>
          <p:nvPr/>
        </p:nvSpPr>
        <p:spPr>
          <a:xfrm>
            <a:off x="6576842" y="5173257"/>
            <a:ext cx="2135358" cy="1169551"/>
          </a:xfrm>
          <a:prstGeom prst="rect">
            <a:avLst/>
          </a:prstGeom>
          <a:solidFill>
            <a:schemeClr val="bg1">
              <a:lumMod val="95000"/>
            </a:schemeClr>
          </a:solidFill>
        </p:spPr>
        <p:txBody>
          <a:bodyPr wrap="square" rtlCol="0">
            <a:spAutoFit/>
          </a:bodyPr>
          <a:lstStyle/>
          <a:p>
            <a:pPr algn="ctr"/>
            <a:r>
              <a:rPr lang="en-US" sz="1400" b="1" i="1" dirty="0" smtClean="0"/>
              <a:t>What are the minimum conditions for learning &amp; how do we ensure they are met? Realistic but non-negotiable</a:t>
            </a:r>
            <a:r>
              <a:rPr lang="en-US" sz="1400" b="1" i="1" smtClean="0"/>
              <a:t>. </a:t>
            </a:r>
            <a:endParaRPr lang="en-US" sz="1400" b="1" i="1" dirty="0" smtClean="0"/>
          </a:p>
        </p:txBody>
      </p:sp>
      <p:grpSp>
        <p:nvGrpSpPr>
          <p:cNvPr id="22" name="Group 21"/>
          <p:cNvGrpSpPr/>
          <p:nvPr/>
        </p:nvGrpSpPr>
        <p:grpSpPr>
          <a:xfrm>
            <a:off x="444500" y="4230143"/>
            <a:ext cx="2211452" cy="2519169"/>
            <a:chOff x="444500" y="4230143"/>
            <a:chExt cx="2211452" cy="2519169"/>
          </a:xfrm>
        </p:grpSpPr>
        <p:sp>
          <p:nvSpPr>
            <p:cNvPr id="15" name="TextBox 14"/>
            <p:cNvSpPr txBox="1"/>
            <p:nvPr/>
          </p:nvSpPr>
          <p:spPr>
            <a:xfrm>
              <a:off x="444500" y="5148874"/>
              <a:ext cx="2211452" cy="1600438"/>
            </a:xfrm>
            <a:prstGeom prst="rect">
              <a:avLst/>
            </a:prstGeom>
            <a:solidFill>
              <a:schemeClr val="bg1">
                <a:lumMod val="95000"/>
              </a:schemeClr>
            </a:solidFill>
          </p:spPr>
          <p:txBody>
            <a:bodyPr wrap="square" rtlCol="0">
              <a:spAutoFit/>
            </a:bodyPr>
            <a:lstStyle/>
            <a:p>
              <a:pPr algn="ctr"/>
              <a:r>
                <a:rPr lang="en-US" sz="1400" b="1" i="1" dirty="0" smtClean="0"/>
                <a:t>How can we address each of the 5T’s in ways that see children and their languages </a:t>
              </a:r>
              <a:r>
                <a:rPr lang="en-US" sz="1400" b="1" i="1" smtClean="0"/>
                <a:t>as assets and in ways </a:t>
              </a:r>
              <a:r>
                <a:rPr lang="en-US" sz="1400" b="1" i="1" dirty="0" smtClean="0"/>
                <a:t>that are </a:t>
              </a:r>
              <a:r>
                <a:rPr lang="en-US" sz="1400" b="1" i="1" smtClean="0"/>
                <a:t>socio-culturally relevant &amp; fiscally possible?</a:t>
              </a:r>
              <a:endParaRPr lang="en-US" sz="1400" b="1" i="1" dirty="0"/>
            </a:p>
          </p:txBody>
        </p:sp>
        <p:cxnSp>
          <p:nvCxnSpPr>
            <p:cNvPr id="7" name="Straight Arrow Connector 6"/>
            <p:cNvCxnSpPr/>
            <p:nvPr/>
          </p:nvCxnSpPr>
          <p:spPr>
            <a:xfrm flipV="1">
              <a:off x="1574800" y="4230143"/>
              <a:ext cx="1017029" cy="90743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1" name="Straight Arrow Connector 20"/>
          <p:cNvCxnSpPr/>
          <p:nvPr/>
        </p:nvCxnSpPr>
        <p:spPr>
          <a:xfrm flipH="1" flipV="1">
            <a:off x="6184900" y="4230143"/>
            <a:ext cx="1409700" cy="94311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771924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par>
                                <p:cTn id="38" presetID="22" presetClass="entr" presetSubtype="4"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down)">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3" grpId="0" animBg="1"/>
      <p:bldP spid="14"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sellaDiTesto 3">
            <a:extLst>
              <a:ext uri="{FF2B5EF4-FFF2-40B4-BE49-F238E27FC236}">
                <a16:creationId xmlns="" xmlns:a16="http://schemas.microsoft.com/office/drawing/2014/main" id="{3887613D-DAF5-4362-A1F9-C1557151D8B6}"/>
              </a:ext>
            </a:extLst>
          </p:cNvPr>
          <p:cNvSpPr txBox="1"/>
          <p:nvPr/>
        </p:nvSpPr>
        <p:spPr>
          <a:xfrm>
            <a:off x="921751" y="996017"/>
            <a:ext cx="3839842" cy="1092607"/>
          </a:xfrm>
          <a:prstGeom prst="rect">
            <a:avLst/>
          </a:prstGeom>
          <a:noFill/>
        </p:spPr>
        <p:txBody>
          <a:bodyPr wrap="square" rtlCol="0">
            <a:spAutoFit/>
          </a:bodyPr>
          <a:lstStyle/>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4 ways to </a:t>
            </a:r>
          </a:p>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stay safe online</a:t>
            </a:r>
          </a:p>
        </p:txBody>
      </p:sp>
      <p:sp>
        <p:nvSpPr>
          <p:cNvPr id="53" name="CasellaDiTesto 30">
            <a:extLst>
              <a:ext uri="{FF2B5EF4-FFF2-40B4-BE49-F238E27FC236}">
                <a16:creationId xmlns="" xmlns:a16="http://schemas.microsoft.com/office/drawing/2014/main" id="{200F6693-B23F-484F-872C-C27F145F3055}"/>
              </a:ext>
            </a:extLst>
          </p:cNvPr>
          <p:cNvSpPr txBox="1"/>
          <p:nvPr/>
        </p:nvSpPr>
        <p:spPr>
          <a:xfrm>
            <a:off x="921748" y="2133320"/>
            <a:ext cx="4899087" cy="707886"/>
          </a:xfrm>
          <a:prstGeom prst="rect">
            <a:avLst/>
          </a:prstGeom>
          <a:noFill/>
        </p:spPr>
        <p:txBody>
          <a:bodyPr wrap="square" rtlCol="0">
            <a:spAutoFit/>
          </a:bodyPr>
          <a:lstStyle/>
          <a:p>
            <a:pPr>
              <a:lnSpc>
                <a:spcPts val="1207"/>
              </a:lnSpc>
            </a:pPr>
            <a:r>
              <a:rPr lang="it-IT" sz="1086" dirty="0">
                <a:solidFill>
                  <a:schemeClr val="bg1"/>
                </a:solidFill>
                <a:latin typeface="Segoe UI" panose="020B0502040204020203" pitchFamily="34" charset="0"/>
                <a:cs typeface="Segoe UI" panose="020B0502040204020203" pitchFamily="34" charset="0"/>
              </a:rPr>
              <a:t>With the growing presence and sophistication of online threats like viruses, ransomware, and phishing scams, it’s important to have the right protection. </a:t>
            </a:r>
            <a:r>
              <a:rPr lang="it-IT" sz="1086" b="1" dirty="0">
                <a:solidFill>
                  <a:schemeClr val="bg1"/>
                </a:solidFill>
                <a:latin typeface="Segoe UI" panose="020B0502040204020203" pitchFamily="34" charset="0"/>
                <a:cs typeface="Segoe UI" panose="020B0502040204020203" pitchFamily="34" charset="0"/>
              </a:rPr>
              <a:t>Office 365 Home </a:t>
            </a:r>
            <a:r>
              <a:rPr lang="it-IT" sz="1086" dirty="0">
                <a:solidFill>
                  <a:schemeClr val="bg1"/>
                </a:solidFill>
                <a:latin typeface="Segoe UI" panose="020B0502040204020203" pitchFamily="34" charset="0"/>
                <a:cs typeface="Segoe UI" panose="020B0502040204020203" pitchFamily="34" charset="0"/>
              </a:rPr>
              <a:t> and </a:t>
            </a:r>
            <a:r>
              <a:rPr lang="it-IT" sz="1086" b="1" dirty="0">
                <a:solidFill>
                  <a:schemeClr val="bg1"/>
                </a:solidFill>
                <a:latin typeface="Segoe UI" panose="020B0502040204020203" pitchFamily="34" charset="0"/>
                <a:cs typeface="Segoe UI" panose="020B0502040204020203" pitchFamily="34" charset="0"/>
              </a:rPr>
              <a:t>Office 365 Personal </a:t>
            </a:r>
            <a:r>
              <a:rPr lang="it-IT" sz="1086" dirty="0">
                <a:solidFill>
                  <a:schemeClr val="bg1"/>
                </a:solidFill>
                <a:latin typeface="Segoe UI" panose="020B0502040204020203" pitchFamily="34" charset="0"/>
                <a:cs typeface="Segoe UI" panose="020B0502040204020203" pitchFamily="34" charset="0"/>
              </a:rPr>
              <a:t>give you advanced security tools to help keep your information secure and private.</a:t>
            </a:r>
          </a:p>
        </p:txBody>
      </p:sp>
      <p:pic>
        <p:nvPicPr>
          <p:cNvPr id="5" name="Picture 4">
            <a:extLst>
              <a:ext uri="{FF2B5EF4-FFF2-40B4-BE49-F238E27FC236}">
                <a16:creationId xmlns="" xmlns:a16="http://schemas.microsoft.com/office/drawing/2014/main" id="{5D0F48D7-4A7E-4813-863A-0BB411DD1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2" name="Rectangle 1"/>
          <p:cNvSpPr/>
          <p:nvPr/>
        </p:nvSpPr>
        <p:spPr>
          <a:xfrm>
            <a:off x="1403498" y="2841206"/>
            <a:ext cx="6496493" cy="2092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371600" y="3141443"/>
            <a:ext cx="6400799" cy="1138773"/>
          </a:xfrm>
          <a:prstGeom prst="rect">
            <a:avLst/>
          </a:prstGeom>
          <a:solidFill>
            <a:schemeClr val="bg1">
              <a:lumMod val="95000"/>
            </a:schemeClr>
          </a:solidFill>
        </p:spPr>
        <p:txBody>
          <a:bodyPr wrap="square" rtlCol="0">
            <a:spAutoFit/>
          </a:bodyPr>
          <a:lstStyle/>
          <a:p>
            <a:pPr algn="ctr"/>
            <a:endParaRPr lang="en-US" sz="700" b="1" dirty="0" smtClean="0"/>
          </a:p>
          <a:p>
            <a:pPr algn="ctr"/>
            <a:r>
              <a:rPr lang="en-US" b="1" dirty="0" smtClean="0"/>
              <a:t>“Funda Wande aims to equip teachers with the knowledge, resources and support they need to teach reading for meaning by age 10.”</a:t>
            </a:r>
            <a:endParaRPr lang="en-US" dirty="0" smtClean="0"/>
          </a:p>
          <a:p>
            <a:pPr algn="ctr"/>
            <a:endParaRPr lang="en-US" sz="700" dirty="0"/>
          </a:p>
        </p:txBody>
      </p:sp>
    </p:spTree>
    <p:extLst>
      <p:ext uri="{BB962C8B-B14F-4D97-AF65-F5344CB8AC3E}">
        <p14:creationId xmlns:p14="http://schemas.microsoft.com/office/powerpoint/2010/main" val="11063210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9041" t="12224" r="10099" b="12513"/>
          <a:stretch/>
        </p:blipFill>
        <p:spPr>
          <a:xfrm>
            <a:off x="3930315" y="248652"/>
            <a:ext cx="5021179" cy="660934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242" y="1058779"/>
            <a:ext cx="3189733" cy="45399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283706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3520" y="0"/>
            <a:ext cx="7886700" cy="1737049"/>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404" y="4387407"/>
            <a:ext cx="8559209" cy="2289189"/>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t="56231" b="-1"/>
          <a:stretch/>
        </p:blipFill>
        <p:spPr>
          <a:xfrm>
            <a:off x="4393669" y="2290213"/>
            <a:ext cx="4314651" cy="1984338"/>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t="5277" r="4613" b="51211"/>
          <a:stretch/>
        </p:blipFill>
        <p:spPr>
          <a:xfrm>
            <a:off x="393404" y="2316813"/>
            <a:ext cx="4155737" cy="2003685"/>
          </a:xfrm>
          <a:prstGeom prst="rect">
            <a:avLst/>
          </a:prstGeom>
        </p:spPr>
      </p:pic>
    </p:spTree>
    <p:extLst>
      <p:ext uri="{BB962C8B-B14F-4D97-AF65-F5344CB8AC3E}">
        <p14:creationId xmlns:p14="http://schemas.microsoft.com/office/powerpoint/2010/main" val="174527764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3520" y="0"/>
            <a:ext cx="7886700" cy="1737049"/>
          </a:xfr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5476" y="1931557"/>
            <a:ext cx="3342859" cy="4726111"/>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9704" y="1934745"/>
            <a:ext cx="3361216" cy="47197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1611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3520" y="-240632"/>
            <a:ext cx="7886700" cy="1780674"/>
          </a:xfr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40" y="1540042"/>
            <a:ext cx="3755992" cy="5274068"/>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8010" y="1540042"/>
            <a:ext cx="3712209" cy="52196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9068824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3520" y="-256674"/>
            <a:ext cx="7886700" cy="1737049"/>
          </a:xfr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112" y="1480374"/>
            <a:ext cx="3770888" cy="5336293"/>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b="2576"/>
          <a:stretch/>
        </p:blipFill>
        <p:spPr>
          <a:xfrm>
            <a:off x="4651899" y="1480374"/>
            <a:ext cx="3898543" cy="53637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653448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4" name="Picture 3"/>
          <p:cNvPicPr>
            <a:picLocks noChangeAspect="1"/>
          </p:cNvPicPr>
          <p:nvPr/>
        </p:nvPicPr>
        <p:blipFill>
          <a:blip r:embed="rId3"/>
          <a:stretch>
            <a:fillRect/>
          </a:stretch>
        </p:blipFill>
        <p:spPr>
          <a:xfrm>
            <a:off x="2905979" y="2561905"/>
            <a:ext cx="3354880" cy="1410098"/>
          </a:xfrm>
          <a:prstGeom prst="rect">
            <a:avLst/>
          </a:prstGeom>
        </p:spPr>
      </p:pic>
    </p:spTree>
    <p:extLst>
      <p:ext uri="{BB962C8B-B14F-4D97-AF65-F5344CB8AC3E}">
        <p14:creationId xmlns:p14="http://schemas.microsoft.com/office/powerpoint/2010/main" val="17803632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20" y="488258"/>
            <a:ext cx="8895198" cy="5449555"/>
          </a:xfrm>
          <a:prstGeom prst="rect">
            <a:avLst/>
          </a:prstGeom>
        </p:spPr>
      </p:pic>
      <p:pic>
        <p:nvPicPr>
          <p:cNvPr id="4" name="Picture 3"/>
          <p:cNvPicPr>
            <a:picLocks noChangeAspect="1"/>
          </p:cNvPicPr>
          <p:nvPr/>
        </p:nvPicPr>
        <p:blipFill>
          <a:blip r:embed="rId4"/>
          <a:stretch>
            <a:fillRect/>
          </a:stretch>
        </p:blipFill>
        <p:spPr>
          <a:xfrm>
            <a:off x="4144471" y="6229193"/>
            <a:ext cx="936815" cy="393755"/>
          </a:xfrm>
          <a:prstGeom prst="rect">
            <a:avLst/>
          </a:prstGeom>
        </p:spPr>
      </p:pic>
    </p:spTree>
    <p:extLst>
      <p:ext uri="{BB962C8B-B14F-4D97-AF65-F5344CB8AC3E}">
        <p14:creationId xmlns:p14="http://schemas.microsoft.com/office/powerpoint/2010/main" val="167510253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20" y="617090"/>
            <a:ext cx="8895198" cy="5191891"/>
          </a:xfrm>
          <a:prstGeom prst="rect">
            <a:avLst/>
          </a:prstGeom>
        </p:spPr>
      </p:pic>
      <p:pic>
        <p:nvPicPr>
          <p:cNvPr id="4" name="Picture 3"/>
          <p:cNvPicPr>
            <a:picLocks noChangeAspect="1"/>
          </p:cNvPicPr>
          <p:nvPr/>
        </p:nvPicPr>
        <p:blipFill>
          <a:blip r:embed="rId4"/>
          <a:stretch>
            <a:fillRect/>
          </a:stretch>
        </p:blipFill>
        <p:spPr>
          <a:xfrm>
            <a:off x="4144471" y="6229193"/>
            <a:ext cx="936815" cy="393755"/>
          </a:xfrm>
          <a:prstGeom prst="rect">
            <a:avLst/>
          </a:prstGeom>
        </p:spPr>
      </p:pic>
    </p:spTree>
    <p:extLst>
      <p:ext uri="{BB962C8B-B14F-4D97-AF65-F5344CB8AC3E}">
        <p14:creationId xmlns:p14="http://schemas.microsoft.com/office/powerpoint/2010/main" val="208522764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20" y="-12700"/>
            <a:ext cx="7528874" cy="17399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557" y="2095454"/>
            <a:ext cx="7779793" cy="3708971"/>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2129741" y="6045357"/>
            <a:ext cx="5775620" cy="523220"/>
          </a:xfrm>
          <a:prstGeom prst="rect">
            <a:avLst/>
          </a:prstGeom>
          <a:noFill/>
        </p:spPr>
        <p:txBody>
          <a:bodyPr wrap="none" rtlCol="0">
            <a:spAutoFit/>
          </a:bodyPr>
          <a:lstStyle/>
          <a:p>
            <a:r>
              <a:rPr lang="en-US" sz="2800" b="1" dirty="0" smtClean="0">
                <a:solidFill>
                  <a:srgbClr val="FF0000"/>
                </a:solidFill>
              </a:rPr>
              <a:t>824,345</a:t>
            </a:r>
            <a:r>
              <a:rPr lang="en-US" dirty="0" smtClean="0"/>
              <a:t> anthologies printed and distributed by ECDOE.</a:t>
            </a:r>
            <a:endParaRPr lang="en-US" dirty="0"/>
          </a:p>
        </p:txBody>
      </p:sp>
    </p:spTree>
    <p:extLst>
      <p:ext uri="{BB962C8B-B14F-4D97-AF65-F5344CB8AC3E}">
        <p14:creationId xmlns:p14="http://schemas.microsoft.com/office/powerpoint/2010/main" val="163536050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6355" y="1626512"/>
            <a:ext cx="8262087" cy="509336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131679"/>
            <a:ext cx="5261811" cy="1494833"/>
          </a:xfrm>
          <a:prstGeom prst="rect">
            <a:avLst/>
          </a:prstGeom>
        </p:spPr>
      </p:pic>
      <p:sp>
        <p:nvSpPr>
          <p:cNvPr id="6" name="Rectangle 5"/>
          <p:cNvSpPr/>
          <p:nvPr/>
        </p:nvSpPr>
        <p:spPr>
          <a:xfrm>
            <a:off x="5037221" y="1941095"/>
            <a:ext cx="3368842" cy="42351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638927" y="1941095"/>
            <a:ext cx="3368842" cy="42351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stretch>
            <a:fillRect/>
          </a:stretch>
        </p:blipFill>
        <p:spPr>
          <a:xfrm>
            <a:off x="7964259" y="0"/>
            <a:ext cx="1179741" cy="1482239"/>
          </a:xfrm>
          <a:prstGeom prst="rect">
            <a:avLst/>
          </a:prstGeom>
        </p:spPr>
      </p:pic>
      <p:sp>
        <p:nvSpPr>
          <p:cNvPr id="9" name="TextBox 8"/>
          <p:cNvSpPr txBox="1"/>
          <p:nvPr/>
        </p:nvSpPr>
        <p:spPr>
          <a:xfrm>
            <a:off x="7964258" y="1482239"/>
            <a:ext cx="1270551" cy="646331"/>
          </a:xfrm>
          <a:prstGeom prst="rect">
            <a:avLst/>
          </a:prstGeom>
          <a:noFill/>
        </p:spPr>
        <p:txBody>
          <a:bodyPr wrap="square" rtlCol="0">
            <a:spAutoFit/>
          </a:bodyPr>
          <a:lstStyle/>
          <a:p>
            <a:r>
              <a:rPr lang="en-US" sz="1200" dirty="0" smtClean="0"/>
              <a:t>Prof Cally Ardington</a:t>
            </a:r>
          </a:p>
          <a:p>
            <a:r>
              <a:rPr lang="en-US" sz="1200" i="1" dirty="0" smtClean="0"/>
              <a:t> (UCT &amp; JPAL)</a:t>
            </a:r>
            <a:endParaRPr lang="en-US" sz="1200" i="1" dirty="0"/>
          </a:p>
        </p:txBody>
      </p:sp>
      <p:sp>
        <p:nvSpPr>
          <p:cNvPr id="10" name="TextBox 9"/>
          <p:cNvSpPr txBox="1"/>
          <p:nvPr/>
        </p:nvSpPr>
        <p:spPr>
          <a:xfrm>
            <a:off x="1779309" y="1215419"/>
            <a:ext cx="2066591" cy="369332"/>
          </a:xfrm>
          <a:prstGeom prst="rect">
            <a:avLst/>
          </a:prstGeom>
          <a:noFill/>
        </p:spPr>
        <p:txBody>
          <a:bodyPr wrap="none" rtlCol="0">
            <a:spAutoFit/>
          </a:bodyPr>
          <a:lstStyle/>
          <a:p>
            <a:r>
              <a:rPr lang="en-US" i="1" dirty="0" smtClean="0"/>
              <a:t>Limpopo 2021-2022</a:t>
            </a:r>
            <a:endParaRPr lang="en-US" i="1" dirty="0"/>
          </a:p>
        </p:txBody>
      </p:sp>
    </p:spTree>
    <p:extLst>
      <p:ext uri="{BB962C8B-B14F-4D97-AF65-F5344CB8AC3E}">
        <p14:creationId xmlns:p14="http://schemas.microsoft.com/office/powerpoint/2010/main" val="105632718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6355" y="1626512"/>
            <a:ext cx="8262087" cy="509336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131679"/>
            <a:ext cx="5261811" cy="1494833"/>
          </a:xfrm>
          <a:prstGeom prst="rect">
            <a:avLst/>
          </a:prstGeom>
        </p:spPr>
      </p:pic>
      <p:pic>
        <p:nvPicPr>
          <p:cNvPr id="8" name="Picture 7"/>
          <p:cNvPicPr>
            <a:picLocks noChangeAspect="1"/>
          </p:cNvPicPr>
          <p:nvPr/>
        </p:nvPicPr>
        <p:blipFill>
          <a:blip r:embed="rId4"/>
          <a:stretch>
            <a:fillRect/>
          </a:stretch>
        </p:blipFill>
        <p:spPr>
          <a:xfrm>
            <a:off x="7964259" y="0"/>
            <a:ext cx="1179741" cy="1482239"/>
          </a:xfrm>
          <a:prstGeom prst="rect">
            <a:avLst/>
          </a:prstGeom>
        </p:spPr>
      </p:pic>
      <p:sp>
        <p:nvSpPr>
          <p:cNvPr id="9" name="TextBox 8"/>
          <p:cNvSpPr txBox="1"/>
          <p:nvPr/>
        </p:nvSpPr>
        <p:spPr>
          <a:xfrm>
            <a:off x="7964258" y="1482239"/>
            <a:ext cx="1270551" cy="646331"/>
          </a:xfrm>
          <a:prstGeom prst="rect">
            <a:avLst/>
          </a:prstGeom>
          <a:noFill/>
        </p:spPr>
        <p:txBody>
          <a:bodyPr wrap="square" rtlCol="0">
            <a:spAutoFit/>
          </a:bodyPr>
          <a:lstStyle/>
          <a:p>
            <a:r>
              <a:rPr lang="en-US" sz="1200" dirty="0" smtClean="0"/>
              <a:t>Prof Cally Ardington</a:t>
            </a:r>
          </a:p>
          <a:p>
            <a:r>
              <a:rPr lang="en-US" sz="1200" i="1" dirty="0" smtClean="0"/>
              <a:t> (UCT &amp; JPAL)</a:t>
            </a:r>
            <a:endParaRPr lang="en-US" sz="1200" i="1" dirty="0"/>
          </a:p>
        </p:txBody>
      </p:sp>
      <p:sp>
        <p:nvSpPr>
          <p:cNvPr id="11" name="Oval 10"/>
          <p:cNvSpPr/>
          <p:nvPr/>
        </p:nvSpPr>
        <p:spPr>
          <a:xfrm>
            <a:off x="1018618" y="2609224"/>
            <a:ext cx="1521382" cy="2280276"/>
          </a:xfrm>
          <a:prstGeom prst="ellipse">
            <a:avLst/>
          </a:prstGeom>
          <a:solidFill>
            <a:srgbClr val="0070C0">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120</a:t>
            </a:r>
            <a:endParaRPr lang="en-US" sz="4400" b="1" dirty="0">
              <a:solidFill>
                <a:schemeClr val="tx1"/>
              </a:solidFill>
            </a:endParaRPr>
          </a:p>
        </p:txBody>
      </p:sp>
      <p:sp>
        <p:nvSpPr>
          <p:cNvPr id="12" name="Oval 11"/>
          <p:cNvSpPr/>
          <p:nvPr/>
        </p:nvSpPr>
        <p:spPr>
          <a:xfrm>
            <a:off x="7071099" y="2019640"/>
            <a:ext cx="1092462" cy="1101706"/>
          </a:xfrm>
          <a:prstGeom prst="ellipse">
            <a:avLst/>
          </a:prstGeom>
          <a:solidFill>
            <a:srgbClr val="92D05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4</a:t>
            </a:r>
            <a:r>
              <a:rPr lang="en-US" sz="4400" b="1" dirty="0" smtClean="0">
                <a:solidFill>
                  <a:schemeClr val="tx1"/>
                </a:solidFill>
              </a:rPr>
              <a:t>0</a:t>
            </a:r>
            <a:endParaRPr lang="en-US" sz="4400" b="1" dirty="0">
              <a:solidFill>
                <a:schemeClr val="tx1"/>
              </a:solidFill>
            </a:endParaRPr>
          </a:p>
        </p:txBody>
      </p:sp>
      <p:sp>
        <p:nvSpPr>
          <p:cNvPr id="14" name="Oval 13"/>
          <p:cNvSpPr/>
          <p:nvPr/>
        </p:nvSpPr>
        <p:spPr>
          <a:xfrm>
            <a:off x="3884766" y="2019639"/>
            <a:ext cx="1091609" cy="1101706"/>
          </a:xfrm>
          <a:prstGeom prst="ellipse">
            <a:avLst/>
          </a:prstGeom>
          <a:solidFill>
            <a:srgbClr val="92D05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4</a:t>
            </a:r>
            <a:r>
              <a:rPr lang="en-US" sz="4400" b="1" dirty="0" smtClean="0">
                <a:solidFill>
                  <a:schemeClr val="tx1"/>
                </a:solidFill>
              </a:rPr>
              <a:t>0</a:t>
            </a:r>
            <a:endParaRPr lang="en-US" sz="4400" b="1" dirty="0">
              <a:solidFill>
                <a:schemeClr val="tx1"/>
              </a:solidFill>
            </a:endParaRPr>
          </a:p>
        </p:txBody>
      </p:sp>
      <p:sp>
        <p:nvSpPr>
          <p:cNvPr id="15" name="Oval 14"/>
          <p:cNvSpPr/>
          <p:nvPr/>
        </p:nvSpPr>
        <p:spPr>
          <a:xfrm>
            <a:off x="7071099" y="3198509"/>
            <a:ext cx="1092462" cy="1101706"/>
          </a:xfrm>
          <a:prstGeom prst="ellipse">
            <a:avLst/>
          </a:prstGeom>
          <a:solidFill>
            <a:srgbClr val="FFC0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4</a:t>
            </a:r>
            <a:r>
              <a:rPr lang="en-US" sz="4400" b="1" dirty="0" smtClean="0">
                <a:solidFill>
                  <a:schemeClr val="tx1"/>
                </a:solidFill>
              </a:rPr>
              <a:t>0</a:t>
            </a:r>
            <a:endParaRPr lang="en-US" sz="4400" b="1" dirty="0">
              <a:solidFill>
                <a:schemeClr val="tx1"/>
              </a:solidFill>
            </a:endParaRPr>
          </a:p>
        </p:txBody>
      </p:sp>
      <p:sp>
        <p:nvSpPr>
          <p:cNvPr id="16" name="Oval 15"/>
          <p:cNvSpPr/>
          <p:nvPr/>
        </p:nvSpPr>
        <p:spPr>
          <a:xfrm>
            <a:off x="3884766" y="3198509"/>
            <a:ext cx="1092462" cy="1101706"/>
          </a:xfrm>
          <a:prstGeom prst="ellipse">
            <a:avLst/>
          </a:prstGeom>
          <a:solidFill>
            <a:srgbClr val="FFC00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4</a:t>
            </a:r>
            <a:r>
              <a:rPr lang="en-US" sz="4400" b="1" dirty="0" smtClean="0">
                <a:solidFill>
                  <a:schemeClr val="tx1"/>
                </a:solidFill>
              </a:rPr>
              <a:t>0</a:t>
            </a:r>
            <a:endParaRPr lang="en-US" sz="4400" b="1" dirty="0">
              <a:solidFill>
                <a:schemeClr val="tx1"/>
              </a:solidFill>
            </a:endParaRPr>
          </a:p>
        </p:txBody>
      </p:sp>
      <p:sp>
        <p:nvSpPr>
          <p:cNvPr id="17" name="Oval 16"/>
          <p:cNvSpPr/>
          <p:nvPr/>
        </p:nvSpPr>
        <p:spPr>
          <a:xfrm>
            <a:off x="3883913" y="4408341"/>
            <a:ext cx="1092462" cy="1101706"/>
          </a:xfrm>
          <a:prstGeom prst="ellipse">
            <a:avLst/>
          </a:prstGeom>
          <a:solidFill>
            <a:srgbClr val="0070C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4</a:t>
            </a:r>
            <a:r>
              <a:rPr lang="en-US" sz="4400" b="1" dirty="0" smtClean="0">
                <a:solidFill>
                  <a:schemeClr val="tx1"/>
                </a:solidFill>
              </a:rPr>
              <a:t>0</a:t>
            </a:r>
            <a:endParaRPr lang="en-US" sz="4400" b="1" dirty="0">
              <a:solidFill>
                <a:schemeClr val="tx1"/>
              </a:solidFill>
            </a:endParaRPr>
          </a:p>
        </p:txBody>
      </p:sp>
      <p:sp>
        <p:nvSpPr>
          <p:cNvPr id="18" name="Oval 17"/>
          <p:cNvSpPr/>
          <p:nvPr/>
        </p:nvSpPr>
        <p:spPr>
          <a:xfrm>
            <a:off x="7071099" y="4408341"/>
            <a:ext cx="1092462" cy="1101706"/>
          </a:xfrm>
          <a:prstGeom prst="ellipse">
            <a:avLst/>
          </a:prstGeom>
          <a:solidFill>
            <a:srgbClr val="0070C0">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4</a:t>
            </a:r>
            <a:r>
              <a:rPr lang="en-US" sz="4400" b="1" dirty="0" smtClean="0">
                <a:solidFill>
                  <a:schemeClr val="tx1"/>
                </a:solidFill>
              </a:rPr>
              <a:t>0</a:t>
            </a:r>
            <a:endParaRPr lang="en-US" sz="4400" b="1" dirty="0">
              <a:solidFill>
                <a:schemeClr val="tx1"/>
              </a:solidFill>
            </a:endParaRPr>
          </a:p>
        </p:txBody>
      </p:sp>
      <p:sp>
        <p:nvSpPr>
          <p:cNvPr id="2" name="TextBox 1"/>
          <p:cNvSpPr txBox="1"/>
          <p:nvPr/>
        </p:nvSpPr>
        <p:spPr>
          <a:xfrm>
            <a:off x="1779309" y="1215419"/>
            <a:ext cx="2066591" cy="369332"/>
          </a:xfrm>
          <a:prstGeom prst="rect">
            <a:avLst/>
          </a:prstGeom>
          <a:noFill/>
        </p:spPr>
        <p:txBody>
          <a:bodyPr wrap="none" rtlCol="0">
            <a:spAutoFit/>
          </a:bodyPr>
          <a:lstStyle/>
          <a:p>
            <a:r>
              <a:rPr lang="en-US" i="1" dirty="0" smtClean="0"/>
              <a:t>Limpopo 2021-2022</a:t>
            </a:r>
            <a:endParaRPr lang="en-US" i="1" dirty="0"/>
          </a:p>
        </p:txBody>
      </p:sp>
    </p:spTree>
    <p:extLst>
      <p:ext uri="{BB962C8B-B14F-4D97-AF65-F5344CB8AC3E}">
        <p14:creationId xmlns:p14="http://schemas.microsoft.com/office/powerpoint/2010/main" val="44360451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500"/>
                                        <p:tgtEl>
                                          <p:spTgt spid="1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6" grpId="0" animBg="1"/>
      <p:bldP spid="17" grpId="0" animBg="1"/>
      <p:bldP spid="1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7137" y="25068"/>
            <a:ext cx="6322094" cy="1207000"/>
          </a:xfrm>
        </p:spPr>
        <p:txBody>
          <a:bodyPr/>
          <a:lstStyle/>
          <a:p>
            <a:r>
              <a:rPr lang="en-US" b="1" dirty="0" smtClean="0">
                <a:solidFill>
                  <a:srgbClr val="FF0000"/>
                </a:solidFill>
              </a:rPr>
              <a:t>Getting Reading Right</a:t>
            </a:r>
            <a:endParaRPr lang="en-US" b="1" dirty="0">
              <a:solidFill>
                <a:srgbClr val="FF0000"/>
              </a:solidFill>
            </a:endParaRPr>
          </a:p>
        </p:txBody>
      </p:sp>
      <p:sp>
        <p:nvSpPr>
          <p:cNvPr id="3" name="Content Placeholder 2"/>
          <p:cNvSpPr>
            <a:spLocks noGrp="1"/>
          </p:cNvSpPr>
          <p:nvPr>
            <p:ph idx="1"/>
          </p:nvPr>
        </p:nvSpPr>
        <p:spPr>
          <a:xfrm>
            <a:off x="1791630" y="1232068"/>
            <a:ext cx="7352369" cy="4351338"/>
          </a:xfrm>
        </p:spPr>
        <p:txBody>
          <a:bodyPr/>
          <a:lstStyle/>
          <a:p>
            <a:r>
              <a:rPr lang="en-US" dirty="0" smtClean="0"/>
              <a:t>Prioritize FP Literacy &amp; Numeracy!</a:t>
            </a:r>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4631" y="2312162"/>
            <a:ext cx="5924366" cy="4264241"/>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11" y="4699278"/>
            <a:ext cx="1398999" cy="137876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313" y="2836811"/>
            <a:ext cx="1344997" cy="1757332"/>
          </a:xfrm>
          <a:prstGeom prst="rect">
            <a:avLst/>
          </a:prstGeom>
        </p:spPr>
      </p:pic>
    </p:spTree>
    <p:extLst>
      <p:ext uri="{BB962C8B-B14F-4D97-AF65-F5344CB8AC3E}">
        <p14:creationId xmlns:p14="http://schemas.microsoft.com/office/powerpoint/2010/main" val="20083436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20" y="863600"/>
            <a:ext cx="8920480" cy="4992806"/>
          </a:xfrm>
          <a:prstGeom prst="rect">
            <a:avLst/>
          </a:prstGeom>
        </p:spPr>
      </p:pic>
      <p:pic>
        <p:nvPicPr>
          <p:cNvPr id="4" name="Picture 3"/>
          <p:cNvPicPr>
            <a:picLocks noChangeAspect="1"/>
          </p:cNvPicPr>
          <p:nvPr/>
        </p:nvPicPr>
        <p:blipFill>
          <a:blip r:embed="rId4"/>
          <a:stretch>
            <a:fillRect/>
          </a:stretch>
        </p:blipFill>
        <p:spPr>
          <a:xfrm>
            <a:off x="4157263" y="6095168"/>
            <a:ext cx="1185161" cy="498138"/>
          </a:xfrm>
          <a:prstGeom prst="rect">
            <a:avLst/>
          </a:prstGeom>
        </p:spPr>
      </p:pic>
    </p:spTree>
    <p:extLst>
      <p:ext uri="{BB962C8B-B14F-4D97-AF65-F5344CB8AC3E}">
        <p14:creationId xmlns:p14="http://schemas.microsoft.com/office/powerpoint/2010/main" val="19627790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sellaDiTesto 3">
            <a:extLst>
              <a:ext uri="{FF2B5EF4-FFF2-40B4-BE49-F238E27FC236}">
                <a16:creationId xmlns="" xmlns:a16="http://schemas.microsoft.com/office/drawing/2014/main" id="{3887613D-DAF5-4362-A1F9-C1557151D8B6}"/>
              </a:ext>
            </a:extLst>
          </p:cNvPr>
          <p:cNvSpPr txBox="1"/>
          <p:nvPr/>
        </p:nvSpPr>
        <p:spPr>
          <a:xfrm>
            <a:off x="921751" y="996017"/>
            <a:ext cx="3839842" cy="1092607"/>
          </a:xfrm>
          <a:prstGeom prst="rect">
            <a:avLst/>
          </a:prstGeom>
          <a:noFill/>
        </p:spPr>
        <p:txBody>
          <a:bodyPr wrap="square" rtlCol="0">
            <a:spAutoFit/>
          </a:bodyPr>
          <a:lstStyle/>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4 ways to </a:t>
            </a:r>
          </a:p>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stay safe online</a:t>
            </a:r>
          </a:p>
        </p:txBody>
      </p:sp>
      <p:sp>
        <p:nvSpPr>
          <p:cNvPr id="53" name="CasellaDiTesto 30">
            <a:extLst>
              <a:ext uri="{FF2B5EF4-FFF2-40B4-BE49-F238E27FC236}">
                <a16:creationId xmlns="" xmlns:a16="http://schemas.microsoft.com/office/drawing/2014/main" id="{200F6693-B23F-484F-872C-C27F145F3055}"/>
              </a:ext>
            </a:extLst>
          </p:cNvPr>
          <p:cNvSpPr txBox="1"/>
          <p:nvPr/>
        </p:nvSpPr>
        <p:spPr>
          <a:xfrm>
            <a:off x="921748" y="2133320"/>
            <a:ext cx="4899087" cy="707886"/>
          </a:xfrm>
          <a:prstGeom prst="rect">
            <a:avLst/>
          </a:prstGeom>
          <a:noFill/>
        </p:spPr>
        <p:txBody>
          <a:bodyPr wrap="square" rtlCol="0">
            <a:spAutoFit/>
          </a:bodyPr>
          <a:lstStyle/>
          <a:p>
            <a:pPr>
              <a:lnSpc>
                <a:spcPts val="1207"/>
              </a:lnSpc>
            </a:pPr>
            <a:r>
              <a:rPr lang="it-IT" sz="1086" dirty="0">
                <a:solidFill>
                  <a:schemeClr val="bg1"/>
                </a:solidFill>
                <a:latin typeface="Segoe UI" panose="020B0502040204020203" pitchFamily="34" charset="0"/>
                <a:cs typeface="Segoe UI" panose="020B0502040204020203" pitchFamily="34" charset="0"/>
              </a:rPr>
              <a:t>With the growing presence and sophistication of online threats like viruses, ransomware, and phishing scams, it’s important to have the right protection. </a:t>
            </a:r>
            <a:r>
              <a:rPr lang="it-IT" sz="1086" b="1" dirty="0">
                <a:solidFill>
                  <a:schemeClr val="bg1"/>
                </a:solidFill>
                <a:latin typeface="Segoe UI" panose="020B0502040204020203" pitchFamily="34" charset="0"/>
                <a:cs typeface="Segoe UI" panose="020B0502040204020203" pitchFamily="34" charset="0"/>
              </a:rPr>
              <a:t>Office 365 Home </a:t>
            </a:r>
            <a:r>
              <a:rPr lang="it-IT" sz="1086" dirty="0">
                <a:solidFill>
                  <a:schemeClr val="bg1"/>
                </a:solidFill>
                <a:latin typeface="Segoe UI" panose="020B0502040204020203" pitchFamily="34" charset="0"/>
                <a:cs typeface="Segoe UI" panose="020B0502040204020203" pitchFamily="34" charset="0"/>
              </a:rPr>
              <a:t> and </a:t>
            </a:r>
            <a:r>
              <a:rPr lang="it-IT" sz="1086" b="1" dirty="0">
                <a:solidFill>
                  <a:schemeClr val="bg1"/>
                </a:solidFill>
                <a:latin typeface="Segoe UI" panose="020B0502040204020203" pitchFamily="34" charset="0"/>
                <a:cs typeface="Segoe UI" panose="020B0502040204020203" pitchFamily="34" charset="0"/>
              </a:rPr>
              <a:t>Office 365 Personal </a:t>
            </a:r>
            <a:r>
              <a:rPr lang="it-IT" sz="1086" dirty="0">
                <a:solidFill>
                  <a:schemeClr val="bg1"/>
                </a:solidFill>
                <a:latin typeface="Segoe UI" panose="020B0502040204020203" pitchFamily="34" charset="0"/>
                <a:cs typeface="Segoe UI" panose="020B0502040204020203" pitchFamily="34" charset="0"/>
              </a:rPr>
              <a:t>give you advanced security tools to help keep your information secure and private.</a:t>
            </a:r>
          </a:p>
        </p:txBody>
      </p:sp>
      <p:pic>
        <p:nvPicPr>
          <p:cNvPr id="5" name="Picture 4">
            <a:extLst>
              <a:ext uri="{FF2B5EF4-FFF2-40B4-BE49-F238E27FC236}">
                <a16:creationId xmlns="" xmlns:a16="http://schemas.microsoft.com/office/drawing/2014/main" id="{5D0F48D7-4A7E-4813-863A-0BB411DD1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2" name="Rectangle 1"/>
          <p:cNvSpPr/>
          <p:nvPr/>
        </p:nvSpPr>
        <p:spPr>
          <a:xfrm>
            <a:off x="1403498" y="2841206"/>
            <a:ext cx="6496493" cy="2092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371600" y="3141443"/>
            <a:ext cx="6400799" cy="1138773"/>
          </a:xfrm>
          <a:prstGeom prst="rect">
            <a:avLst/>
          </a:prstGeom>
          <a:solidFill>
            <a:schemeClr val="bg1">
              <a:lumMod val="95000"/>
            </a:schemeClr>
          </a:solidFill>
        </p:spPr>
        <p:txBody>
          <a:bodyPr wrap="square" rtlCol="0">
            <a:spAutoFit/>
          </a:bodyPr>
          <a:lstStyle/>
          <a:p>
            <a:pPr algn="ctr"/>
            <a:endParaRPr lang="en-US" sz="700" b="1" dirty="0" smtClean="0"/>
          </a:p>
          <a:p>
            <a:pPr algn="ctr"/>
            <a:r>
              <a:rPr lang="en-US" b="1" dirty="0" smtClean="0"/>
              <a:t>“Funda Wande aims to equip teachers with the knowledge, resources and support they need to teach reading for meaning by age 10.”</a:t>
            </a:r>
            <a:endParaRPr lang="en-US" dirty="0" smtClean="0"/>
          </a:p>
          <a:p>
            <a:pPr algn="ctr"/>
            <a:endParaRPr lang="en-US" sz="700" dirty="0"/>
          </a:p>
        </p:txBody>
      </p:sp>
    </p:spTree>
    <p:extLst>
      <p:ext uri="{BB962C8B-B14F-4D97-AF65-F5344CB8AC3E}">
        <p14:creationId xmlns:p14="http://schemas.microsoft.com/office/powerpoint/2010/main" val="195420785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
          <p:cNvSpPr>
            <a:spLocks noGrp="1"/>
          </p:cNvSpPr>
          <p:nvPr>
            <p:ph type="title"/>
          </p:nvPr>
        </p:nvSpPr>
        <p:spPr>
          <a:xfrm>
            <a:off x="1248920" y="598299"/>
            <a:ext cx="6715126" cy="777874"/>
          </a:xfrm>
        </p:spPr>
        <p:txBody>
          <a:bodyPr>
            <a:noAutofit/>
          </a:bodyPr>
          <a:lstStyle/>
          <a:p>
            <a:r>
              <a:rPr lang="en-US" sz="3600" b="1" dirty="0" smtClean="0"/>
              <a:t>What do we know about reading comprehension in SA?</a:t>
            </a:r>
            <a:endParaRPr lang="en-US" sz="3600" b="1" dirty="0"/>
          </a:p>
        </p:txBody>
      </p:sp>
      <p:graphicFrame>
        <p:nvGraphicFramePr>
          <p:cNvPr id="12" name="Chart 11"/>
          <p:cNvGraphicFramePr>
            <a:graphicFrameLocks/>
          </p:cNvGraphicFramePr>
          <p:nvPr>
            <p:extLst>
              <p:ext uri="{D42A27DB-BD31-4B8C-83A1-F6EECF244321}">
                <p14:modId xmlns:p14="http://schemas.microsoft.com/office/powerpoint/2010/main" val="1385538862"/>
              </p:ext>
            </p:extLst>
          </p:nvPr>
        </p:nvGraphicFramePr>
        <p:xfrm>
          <a:off x="1038553" y="1711733"/>
          <a:ext cx="6924020" cy="4938441"/>
        </p:xfrm>
        <a:graphic>
          <a:graphicData uri="http://schemas.openxmlformats.org/drawingml/2006/chart">
            <c:chart xmlns:c="http://schemas.openxmlformats.org/drawingml/2006/chart" xmlns:r="http://schemas.openxmlformats.org/officeDocument/2006/relationships" r:id="rId3"/>
          </a:graphicData>
        </a:graphic>
      </p:graphicFrame>
      <p:sp>
        <p:nvSpPr>
          <p:cNvPr id="13" name="Pentagon 12"/>
          <p:cNvSpPr/>
          <p:nvPr/>
        </p:nvSpPr>
        <p:spPr>
          <a:xfrm rot="20129767">
            <a:off x="3260951" y="3029300"/>
            <a:ext cx="1423116" cy="530742"/>
          </a:xfrm>
          <a:prstGeom prst="homePlate">
            <a:avLst>
              <a:gd name="adj" fmla="val 49019"/>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1,4 year </a:t>
            </a:r>
            <a:r>
              <a:rPr lang="en-US" sz="1200" dirty="0"/>
              <a:t>improvement</a:t>
            </a:r>
          </a:p>
        </p:txBody>
      </p:sp>
      <p:sp>
        <p:nvSpPr>
          <p:cNvPr id="17" name="Pentagon 16"/>
          <p:cNvSpPr/>
          <p:nvPr/>
        </p:nvSpPr>
        <p:spPr>
          <a:xfrm>
            <a:off x="5264690" y="2692141"/>
            <a:ext cx="1210669" cy="530742"/>
          </a:xfrm>
          <a:prstGeom prst="homePlat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NO </a:t>
            </a:r>
          </a:p>
          <a:p>
            <a:pPr algn="ctr"/>
            <a:r>
              <a:rPr lang="en-US" sz="1200" dirty="0">
                <a:solidFill>
                  <a:schemeClr val="tx1"/>
                </a:solidFill>
              </a:rPr>
              <a:t>improvement</a:t>
            </a:r>
          </a:p>
        </p:txBody>
      </p:sp>
    </p:spTree>
    <p:extLst>
      <p:ext uri="{BB962C8B-B14F-4D97-AF65-F5344CB8AC3E}">
        <p14:creationId xmlns:p14="http://schemas.microsoft.com/office/powerpoint/2010/main" val="1359024177"/>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1" nodeType="with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7" dur="500"/>
                                        <p:tgtEl>
                                          <p:spTgt spid="12">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1" nodeType="clickEffect">
                                  <p:stCondLst>
                                    <p:cond delay="0"/>
                                  </p:stCondLst>
                                  <p:childTnLst>
                                    <p:set>
                                      <p:cBhvr>
                                        <p:cTn id="11" dur="1" fill="hold">
                                          <p:stCondLst>
                                            <p:cond delay="0"/>
                                          </p:stCondLst>
                                        </p:cTn>
                                        <p:tgtEl>
                                          <p:spTgt spid="12">
                                            <p:graphicEl>
                                              <a:chart seriesIdx="-4" categoryIdx="0" bldStep="category"/>
                                            </p:graphicEl>
                                          </p:spTgt>
                                        </p:tgtEl>
                                        <p:attrNameLst>
                                          <p:attrName>style.visibility</p:attrName>
                                        </p:attrNameLst>
                                      </p:cBhvr>
                                      <p:to>
                                        <p:strVal val="visible"/>
                                      </p:to>
                                    </p:set>
                                    <p:animEffect transition="in" filter="wipe(down)">
                                      <p:cBhvr>
                                        <p:cTn id="12" dur="500"/>
                                        <p:tgtEl>
                                          <p:spTgt spid="12">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1" nodeType="clickEffect">
                                  <p:stCondLst>
                                    <p:cond delay="0"/>
                                  </p:stCondLst>
                                  <p:childTnLst>
                                    <p:set>
                                      <p:cBhvr>
                                        <p:cTn id="16" dur="1" fill="hold">
                                          <p:stCondLst>
                                            <p:cond delay="0"/>
                                          </p:stCondLst>
                                        </p:cTn>
                                        <p:tgtEl>
                                          <p:spTgt spid="12">
                                            <p:graphicEl>
                                              <a:chart seriesIdx="-4" categoryIdx="1" bldStep="category"/>
                                            </p:graphicEl>
                                          </p:spTgt>
                                        </p:tgtEl>
                                        <p:attrNameLst>
                                          <p:attrName>style.visibility</p:attrName>
                                        </p:attrNameLst>
                                      </p:cBhvr>
                                      <p:to>
                                        <p:strVal val="visible"/>
                                      </p:to>
                                    </p:set>
                                    <p:animEffect transition="in" filter="wipe(down)">
                                      <p:cBhvr>
                                        <p:cTn id="17" dur="500"/>
                                        <p:tgtEl>
                                          <p:spTgt spid="12">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1" nodeType="clickEffect">
                                  <p:stCondLst>
                                    <p:cond delay="0"/>
                                  </p:stCondLst>
                                  <p:childTnLst>
                                    <p:set>
                                      <p:cBhvr>
                                        <p:cTn id="21" dur="1" fill="hold">
                                          <p:stCondLst>
                                            <p:cond delay="0"/>
                                          </p:stCondLst>
                                        </p:cTn>
                                        <p:tgtEl>
                                          <p:spTgt spid="12">
                                            <p:graphicEl>
                                              <a:chart seriesIdx="-4" categoryIdx="2" bldStep="category"/>
                                            </p:graphicEl>
                                          </p:spTgt>
                                        </p:tgtEl>
                                        <p:attrNameLst>
                                          <p:attrName>style.visibility</p:attrName>
                                        </p:attrNameLst>
                                      </p:cBhvr>
                                      <p:to>
                                        <p:strVal val="visible"/>
                                      </p:to>
                                    </p:set>
                                    <p:animEffect transition="in" filter="wipe(down)">
                                      <p:cBhvr>
                                        <p:cTn id="22" dur="500"/>
                                        <p:tgtEl>
                                          <p:spTgt spid="12">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1" uiExpand="1">
        <p:bldSub>
          <a:bldChart bld="category"/>
        </p:bldSub>
      </p:bldGraphic>
      <p:bldP spid="13"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22367"/>
          </a:xfrm>
        </p:spPr>
        <p:txBody>
          <a:bodyPr/>
          <a:lstStyle/>
          <a:p>
            <a:r>
              <a:rPr lang="en-US" b="1" dirty="0" smtClean="0"/>
              <a:t>Stagnating improvement</a:t>
            </a:r>
            <a:endParaRPr lang="en-US" b="1" dirty="0"/>
          </a:p>
        </p:txBody>
      </p:sp>
      <p:sp>
        <p:nvSpPr>
          <p:cNvPr id="4" name="Slide Number Placeholder 3"/>
          <p:cNvSpPr>
            <a:spLocks noGrp="1"/>
          </p:cNvSpPr>
          <p:nvPr>
            <p:ph type="sldNum" sz="quarter" idx="12"/>
          </p:nvPr>
        </p:nvSpPr>
        <p:spPr/>
        <p:txBody>
          <a:bodyPr/>
          <a:lstStyle/>
          <a:p>
            <a:fld id="{32BC720B-8024-ED4E-9E10-37C20D8D564E}" type="slidenum">
              <a:rPr lang="en-US" smtClean="0"/>
              <a:t>34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43" y="1287493"/>
            <a:ext cx="7049426" cy="5158282"/>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998383" y="6471316"/>
            <a:ext cx="1960793" cy="276999"/>
          </a:xfrm>
          <a:prstGeom prst="rect">
            <a:avLst/>
          </a:prstGeom>
          <a:noFill/>
        </p:spPr>
        <p:txBody>
          <a:bodyPr wrap="none" rtlCol="0">
            <a:spAutoFit/>
          </a:bodyPr>
          <a:lstStyle/>
          <a:p>
            <a:r>
              <a:rPr lang="en-US" sz="1200" i="1" dirty="0" smtClean="0"/>
              <a:t>Spaull, 2018 </a:t>
            </a:r>
            <a:r>
              <a:rPr lang="mr-IN" sz="1200" i="1" dirty="0" smtClean="0"/>
              <a:t>–</a:t>
            </a:r>
            <a:r>
              <a:rPr lang="en-US" sz="1200" i="1" dirty="0" smtClean="0"/>
              <a:t> Springer Book</a:t>
            </a:r>
            <a:endParaRPr lang="en-US" sz="1200" i="1" dirty="0"/>
          </a:p>
        </p:txBody>
      </p:sp>
    </p:spTree>
    <p:extLst>
      <p:ext uri="{BB962C8B-B14F-4D97-AF65-F5344CB8AC3E}">
        <p14:creationId xmlns:p14="http://schemas.microsoft.com/office/powerpoint/2010/main" val="135871988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sellaDiTesto 3">
            <a:extLst>
              <a:ext uri="{FF2B5EF4-FFF2-40B4-BE49-F238E27FC236}">
                <a16:creationId xmlns="" xmlns:a16="http://schemas.microsoft.com/office/drawing/2014/main" id="{3887613D-DAF5-4362-A1F9-C1557151D8B6}"/>
              </a:ext>
            </a:extLst>
          </p:cNvPr>
          <p:cNvSpPr txBox="1"/>
          <p:nvPr/>
        </p:nvSpPr>
        <p:spPr>
          <a:xfrm>
            <a:off x="921751" y="996017"/>
            <a:ext cx="3839842" cy="1092607"/>
          </a:xfrm>
          <a:prstGeom prst="rect">
            <a:avLst/>
          </a:prstGeom>
          <a:noFill/>
        </p:spPr>
        <p:txBody>
          <a:bodyPr wrap="square" rtlCol="0">
            <a:spAutoFit/>
          </a:bodyPr>
          <a:lstStyle/>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4 ways to </a:t>
            </a:r>
          </a:p>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stay safe online</a:t>
            </a:r>
          </a:p>
        </p:txBody>
      </p:sp>
      <p:sp>
        <p:nvSpPr>
          <p:cNvPr id="53" name="CasellaDiTesto 30">
            <a:extLst>
              <a:ext uri="{FF2B5EF4-FFF2-40B4-BE49-F238E27FC236}">
                <a16:creationId xmlns="" xmlns:a16="http://schemas.microsoft.com/office/drawing/2014/main" id="{200F6693-B23F-484F-872C-C27F145F3055}"/>
              </a:ext>
            </a:extLst>
          </p:cNvPr>
          <p:cNvSpPr txBox="1"/>
          <p:nvPr/>
        </p:nvSpPr>
        <p:spPr>
          <a:xfrm>
            <a:off x="921748" y="2133320"/>
            <a:ext cx="4899087" cy="707886"/>
          </a:xfrm>
          <a:prstGeom prst="rect">
            <a:avLst/>
          </a:prstGeom>
          <a:noFill/>
        </p:spPr>
        <p:txBody>
          <a:bodyPr wrap="square" rtlCol="0">
            <a:spAutoFit/>
          </a:bodyPr>
          <a:lstStyle/>
          <a:p>
            <a:pPr>
              <a:lnSpc>
                <a:spcPts val="1207"/>
              </a:lnSpc>
            </a:pPr>
            <a:r>
              <a:rPr lang="it-IT" sz="1086" dirty="0">
                <a:solidFill>
                  <a:schemeClr val="bg1"/>
                </a:solidFill>
                <a:latin typeface="Segoe UI" panose="020B0502040204020203" pitchFamily="34" charset="0"/>
                <a:cs typeface="Segoe UI" panose="020B0502040204020203" pitchFamily="34" charset="0"/>
              </a:rPr>
              <a:t>With the growing presence and sophistication of online threats like viruses, ransomware, and phishing scams, it’s important to have the right protection. </a:t>
            </a:r>
            <a:r>
              <a:rPr lang="it-IT" sz="1086" b="1" dirty="0">
                <a:solidFill>
                  <a:schemeClr val="bg1"/>
                </a:solidFill>
                <a:latin typeface="Segoe UI" panose="020B0502040204020203" pitchFamily="34" charset="0"/>
                <a:cs typeface="Segoe UI" panose="020B0502040204020203" pitchFamily="34" charset="0"/>
              </a:rPr>
              <a:t>Office 365 Home </a:t>
            </a:r>
            <a:r>
              <a:rPr lang="it-IT" sz="1086" dirty="0">
                <a:solidFill>
                  <a:schemeClr val="bg1"/>
                </a:solidFill>
                <a:latin typeface="Segoe UI" panose="020B0502040204020203" pitchFamily="34" charset="0"/>
                <a:cs typeface="Segoe UI" panose="020B0502040204020203" pitchFamily="34" charset="0"/>
              </a:rPr>
              <a:t> and </a:t>
            </a:r>
            <a:r>
              <a:rPr lang="it-IT" sz="1086" b="1" dirty="0">
                <a:solidFill>
                  <a:schemeClr val="bg1"/>
                </a:solidFill>
                <a:latin typeface="Segoe UI" panose="020B0502040204020203" pitchFamily="34" charset="0"/>
                <a:cs typeface="Segoe UI" panose="020B0502040204020203" pitchFamily="34" charset="0"/>
              </a:rPr>
              <a:t>Office 365 Personal </a:t>
            </a:r>
            <a:r>
              <a:rPr lang="it-IT" sz="1086" dirty="0">
                <a:solidFill>
                  <a:schemeClr val="bg1"/>
                </a:solidFill>
                <a:latin typeface="Segoe UI" panose="020B0502040204020203" pitchFamily="34" charset="0"/>
                <a:cs typeface="Segoe UI" panose="020B0502040204020203" pitchFamily="34" charset="0"/>
              </a:rPr>
              <a:t>give you advanced security tools to help keep your information secure and private.</a:t>
            </a:r>
          </a:p>
        </p:txBody>
      </p:sp>
      <p:pic>
        <p:nvPicPr>
          <p:cNvPr id="5" name="Picture 4">
            <a:extLst>
              <a:ext uri="{FF2B5EF4-FFF2-40B4-BE49-F238E27FC236}">
                <a16:creationId xmlns="" xmlns:a16="http://schemas.microsoft.com/office/drawing/2014/main" id="{5D0F48D7-4A7E-4813-863A-0BB411DD1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2" name="Rectangle 1"/>
          <p:cNvSpPr/>
          <p:nvPr/>
        </p:nvSpPr>
        <p:spPr>
          <a:xfrm>
            <a:off x="1403498" y="2841206"/>
            <a:ext cx="6496493" cy="2092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44500" y="152400"/>
            <a:ext cx="8267700" cy="652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1708" t="3488" r="7847" b="7339"/>
          <a:stretch/>
        </p:blipFill>
        <p:spPr>
          <a:xfrm>
            <a:off x="2350715" y="1739900"/>
            <a:ext cx="4177086" cy="33327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2662955" y="-76200"/>
            <a:ext cx="3656172" cy="307777"/>
          </a:xfrm>
          <a:prstGeom prst="rect">
            <a:avLst/>
          </a:prstGeom>
          <a:noFill/>
          <a:ln>
            <a:noFill/>
          </a:ln>
        </p:spPr>
        <p:txBody>
          <a:bodyPr wrap="square" rtlCol="0">
            <a:spAutoFit/>
          </a:bodyPr>
          <a:lstStyle/>
          <a:p>
            <a:pPr algn="ctr"/>
            <a:endParaRPr lang="en-US" sz="700" b="1" dirty="0" smtClean="0"/>
          </a:p>
          <a:p>
            <a:pPr algn="ctr"/>
            <a:endParaRPr lang="en-US" sz="700" dirty="0"/>
          </a:p>
        </p:txBody>
      </p:sp>
      <p:sp>
        <p:nvSpPr>
          <p:cNvPr id="6" name="Rectangle 5"/>
          <p:cNvSpPr/>
          <p:nvPr/>
        </p:nvSpPr>
        <p:spPr>
          <a:xfrm>
            <a:off x="562558" y="444011"/>
            <a:ext cx="4558227" cy="3323987"/>
          </a:xfrm>
          <a:prstGeom prst="rect">
            <a:avLst/>
          </a:prstGeom>
          <a:solidFill>
            <a:schemeClr val="bg1">
              <a:lumMod val="95000"/>
            </a:schemeClr>
          </a:solidFill>
        </p:spPr>
        <p:txBody>
          <a:bodyPr wrap="square">
            <a:spAutoFit/>
          </a:bodyPr>
          <a:lstStyle/>
          <a:p>
            <a:pPr algn="just"/>
            <a:r>
              <a:rPr lang="en-US" b="1" dirty="0" smtClean="0">
                <a:latin typeface="Helvetica" charset="0"/>
                <a:ea typeface="Helvetica" charset="0"/>
                <a:cs typeface="Helvetica" charset="0"/>
              </a:rPr>
              <a:t>SIRP 2019 report on 12 HEI’s in SA: </a:t>
            </a:r>
          </a:p>
          <a:p>
            <a:pPr algn="just"/>
            <a:r>
              <a:rPr lang="en-US" sz="1600" i="1" dirty="0" smtClean="0">
                <a:latin typeface="Helvetica" charset="0"/>
                <a:ea typeface="Helvetica" charset="0"/>
                <a:cs typeface="Helvetica" charset="0"/>
              </a:rPr>
              <a:t>“This </a:t>
            </a:r>
            <a:r>
              <a:rPr lang="en-US" sz="1600" i="1" dirty="0">
                <a:latin typeface="Helvetica" charset="0"/>
                <a:ea typeface="Helvetica" charset="0"/>
                <a:cs typeface="Helvetica" charset="0"/>
              </a:rPr>
              <a:t>survey reveals that only a few of the HEIs focus specifically on language literacy and even fewer on teaching reading with comprehension in particular. Seemingly, only a few HEIs teach “learning to read”. The focus is rather on honing already existing reading skills or on </a:t>
            </a:r>
            <a:r>
              <a:rPr lang="en-US" sz="1600" i="1" dirty="0" smtClean="0">
                <a:latin typeface="Helvetica" charset="0"/>
                <a:ea typeface="Helvetica" charset="0"/>
                <a:cs typeface="Helvetica" charset="0"/>
              </a:rPr>
              <a:t>advanced </a:t>
            </a:r>
            <a:r>
              <a:rPr lang="en-US" sz="1600" i="1" dirty="0">
                <a:latin typeface="Helvetica" charset="0"/>
                <a:ea typeface="Helvetica" charset="0"/>
                <a:cs typeface="Helvetica" charset="0"/>
              </a:rPr>
              <a:t>reading skills. While a number of HEIs have included some of the components of teaching reading in their curriculum, none of them have included all of </a:t>
            </a:r>
            <a:r>
              <a:rPr lang="en-US" sz="1600" i="1" dirty="0" smtClean="0">
                <a:latin typeface="Helvetica" charset="0"/>
                <a:ea typeface="Helvetica" charset="0"/>
                <a:cs typeface="Helvetica" charset="0"/>
              </a:rPr>
              <a:t>them</a:t>
            </a:r>
            <a:r>
              <a:rPr lang="mr-IN" sz="1600" i="1" dirty="0" smtClean="0">
                <a:latin typeface="Helvetica" charset="0"/>
                <a:ea typeface="Helvetica" charset="0"/>
                <a:cs typeface="Helvetica" charset="0"/>
              </a:rPr>
              <a:t>…</a:t>
            </a:r>
            <a:r>
              <a:rPr lang="en-US" sz="1600" b="1" i="1" dirty="0">
                <a:solidFill>
                  <a:srgbClr val="FF0000"/>
                </a:solidFill>
                <a:latin typeface="Helvetica" charset="0"/>
                <a:ea typeface="Helvetica" charset="0"/>
                <a:cs typeface="Helvetica" charset="0"/>
              </a:rPr>
              <a:t>None of the HEIs refers to the “Big Five” of reading</a:t>
            </a:r>
            <a:r>
              <a:rPr lang="en-US" sz="1600" i="1" dirty="0" smtClean="0">
                <a:latin typeface="Helvetica" charset="0"/>
                <a:ea typeface="Helvetica" charset="0"/>
                <a:cs typeface="Helvetica" charset="0"/>
              </a:rPr>
              <a:t>.” </a:t>
            </a:r>
          </a:p>
          <a:p>
            <a:pPr algn="just"/>
            <a:r>
              <a:rPr lang="en-US" sz="1600" i="1" dirty="0" smtClean="0">
                <a:latin typeface="Helvetica" charset="0"/>
                <a:ea typeface="Helvetica" charset="0"/>
                <a:cs typeface="Helvetica" charset="0"/>
              </a:rPr>
              <a:t>(See also ITREP report)</a:t>
            </a:r>
            <a:endParaRPr lang="en-US" sz="1600" i="1" dirty="0">
              <a:latin typeface="Helvetica" charset="0"/>
              <a:ea typeface="Helvetica" charset="0"/>
              <a:cs typeface="Helvetica" charset="0"/>
            </a:endParaRPr>
          </a:p>
        </p:txBody>
      </p:sp>
      <p:sp>
        <p:nvSpPr>
          <p:cNvPr id="20" name="Oval 19"/>
          <p:cNvSpPr/>
          <p:nvPr/>
        </p:nvSpPr>
        <p:spPr>
          <a:xfrm>
            <a:off x="5164766" y="2487263"/>
            <a:ext cx="1093020" cy="622041"/>
          </a:xfrm>
          <a:prstGeom prst="ellipse">
            <a:avLst/>
          </a:prstGeom>
          <a:solidFill>
            <a:srgbClr val="FF7E7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887360" y="3697963"/>
            <a:ext cx="1093020" cy="622041"/>
          </a:xfrm>
          <a:prstGeom prst="ellipse">
            <a:avLst/>
          </a:prstGeom>
          <a:solidFill>
            <a:srgbClr val="FF7E7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124125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20"/>
                                        </p:tgtEl>
                                      </p:cBhvr>
                                    </p:animEffect>
                                    <p:set>
                                      <p:cBhvr>
                                        <p:cTn id="12" dur="1" fill="hold">
                                          <p:stCondLst>
                                            <p:cond delay="499"/>
                                          </p:stCondLst>
                                        </p:cTn>
                                        <p:tgtEl>
                                          <p:spTgt spid="2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23"/>
                                        </p:tgtEl>
                                      </p:cBhvr>
                                    </p:animEffect>
                                    <p:set>
                                      <p:cBhvr>
                                        <p:cTn id="17"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P spid="2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sellaDiTesto 3">
            <a:extLst>
              <a:ext uri="{FF2B5EF4-FFF2-40B4-BE49-F238E27FC236}">
                <a16:creationId xmlns="" xmlns:a16="http://schemas.microsoft.com/office/drawing/2014/main" id="{3887613D-DAF5-4362-A1F9-C1557151D8B6}"/>
              </a:ext>
            </a:extLst>
          </p:cNvPr>
          <p:cNvSpPr txBox="1"/>
          <p:nvPr/>
        </p:nvSpPr>
        <p:spPr>
          <a:xfrm>
            <a:off x="921751" y="996017"/>
            <a:ext cx="3839842" cy="1092607"/>
          </a:xfrm>
          <a:prstGeom prst="rect">
            <a:avLst/>
          </a:prstGeom>
          <a:noFill/>
        </p:spPr>
        <p:txBody>
          <a:bodyPr wrap="square" rtlCol="0">
            <a:spAutoFit/>
          </a:bodyPr>
          <a:lstStyle/>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4 ways to </a:t>
            </a:r>
          </a:p>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stay safe online</a:t>
            </a:r>
          </a:p>
        </p:txBody>
      </p:sp>
      <p:sp>
        <p:nvSpPr>
          <p:cNvPr id="53" name="CasellaDiTesto 30">
            <a:extLst>
              <a:ext uri="{FF2B5EF4-FFF2-40B4-BE49-F238E27FC236}">
                <a16:creationId xmlns="" xmlns:a16="http://schemas.microsoft.com/office/drawing/2014/main" id="{200F6693-B23F-484F-872C-C27F145F3055}"/>
              </a:ext>
            </a:extLst>
          </p:cNvPr>
          <p:cNvSpPr txBox="1"/>
          <p:nvPr/>
        </p:nvSpPr>
        <p:spPr>
          <a:xfrm>
            <a:off x="921748" y="2133320"/>
            <a:ext cx="4899087" cy="707886"/>
          </a:xfrm>
          <a:prstGeom prst="rect">
            <a:avLst/>
          </a:prstGeom>
          <a:noFill/>
        </p:spPr>
        <p:txBody>
          <a:bodyPr wrap="square" rtlCol="0">
            <a:spAutoFit/>
          </a:bodyPr>
          <a:lstStyle/>
          <a:p>
            <a:pPr>
              <a:lnSpc>
                <a:spcPts val="1207"/>
              </a:lnSpc>
            </a:pPr>
            <a:r>
              <a:rPr lang="it-IT" sz="1086" dirty="0">
                <a:solidFill>
                  <a:schemeClr val="bg1"/>
                </a:solidFill>
                <a:latin typeface="Segoe UI" panose="020B0502040204020203" pitchFamily="34" charset="0"/>
                <a:cs typeface="Segoe UI" panose="020B0502040204020203" pitchFamily="34" charset="0"/>
              </a:rPr>
              <a:t>With the growing presence and sophistication of online threats like viruses, ransomware, and phishing scams, it’s important to have the right protection. </a:t>
            </a:r>
            <a:r>
              <a:rPr lang="it-IT" sz="1086" b="1" dirty="0">
                <a:solidFill>
                  <a:schemeClr val="bg1"/>
                </a:solidFill>
                <a:latin typeface="Segoe UI" panose="020B0502040204020203" pitchFamily="34" charset="0"/>
                <a:cs typeface="Segoe UI" panose="020B0502040204020203" pitchFamily="34" charset="0"/>
              </a:rPr>
              <a:t>Office 365 Home </a:t>
            </a:r>
            <a:r>
              <a:rPr lang="it-IT" sz="1086" dirty="0">
                <a:solidFill>
                  <a:schemeClr val="bg1"/>
                </a:solidFill>
                <a:latin typeface="Segoe UI" panose="020B0502040204020203" pitchFamily="34" charset="0"/>
                <a:cs typeface="Segoe UI" panose="020B0502040204020203" pitchFamily="34" charset="0"/>
              </a:rPr>
              <a:t> and </a:t>
            </a:r>
            <a:r>
              <a:rPr lang="it-IT" sz="1086" b="1" dirty="0">
                <a:solidFill>
                  <a:schemeClr val="bg1"/>
                </a:solidFill>
                <a:latin typeface="Segoe UI" panose="020B0502040204020203" pitchFamily="34" charset="0"/>
                <a:cs typeface="Segoe UI" panose="020B0502040204020203" pitchFamily="34" charset="0"/>
              </a:rPr>
              <a:t>Office 365 Personal </a:t>
            </a:r>
            <a:r>
              <a:rPr lang="it-IT" sz="1086" dirty="0">
                <a:solidFill>
                  <a:schemeClr val="bg1"/>
                </a:solidFill>
                <a:latin typeface="Segoe UI" panose="020B0502040204020203" pitchFamily="34" charset="0"/>
                <a:cs typeface="Segoe UI" panose="020B0502040204020203" pitchFamily="34" charset="0"/>
              </a:rPr>
              <a:t>give you advanced security tools to help keep your information secure and private.</a:t>
            </a:r>
          </a:p>
        </p:txBody>
      </p:sp>
      <p:pic>
        <p:nvPicPr>
          <p:cNvPr id="5" name="Picture 4">
            <a:extLst>
              <a:ext uri="{FF2B5EF4-FFF2-40B4-BE49-F238E27FC236}">
                <a16:creationId xmlns="" xmlns:a16="http://schemas.microsoft.com/office/drawing/2014/main" id="{5D0F48D7-4A7E-4813-863A-0BB411DD1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2" name="Rectangle 1"/>
          <p:cNvSpPr/>
          <p:nvPr/>
        </p:nvSpPr>
        <p:spPr>
          <a:xfrm>
            <a:off x="1403498" y="2841206"/>
            <a:ext cx="6496493" cy="2092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44500" y="152400"/>
            <a:ext cx="8267700" cy="652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1708" t="3488" r="7847" b="7339"/>
          <a:stretch/>
        </p:blipFill>
        <p:spPr>
          <a:xfrm>
            <a:off x="2350715" y="1739900"/>
            <a:ext cx="4177086" cy="33327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2662955" y="-76200"/>
            <a:ext cx="3656172" cy="307777"/>
          </a:xfrm>
          <a:prstGeom prst="rect">
            <a:avLst/>
          </a:prstGeom>
          <a:noFill/>
          <a:ln>
            <a:noFill/>
          </a:ln>
        </p:spPr>
        <p:txBody>
          <a:bodyPr wrap="square" rtlCol="0">
            <a:spAutoFit/>
          </a:bodyPr>
          <a:lstStyle/>
          <a:p>
            <a:pPr algn="ctr"/>
            <a:endParaRPr lang="en-US" sz="700" b="1" dirty="0" smtClean="0"/>
          </a:p>
          <a:p>
            <a:pPr algn="ctr"/>
            <a:endParaRPr lang="en-US" sz="700" dirty="0"/>
          </a:p>
        </p:txBody>
      </p:sp>
      <p:sp>
        <p:nvSpPr>
          <p:cNvPr id="6" name="Rectangle 5"/>
          <p:cNvSpPr/>
          <p:nvPr/>
        </p:nvSpPr>
        <p:spPr>
          <a:xfrm>
            <a:off x="3730853" y="2392821"/>
            <a:ext cx="4558227" cy="2368800"/>
          </a:xfrm>
          <a:prstGeom prst="rect">
            <a:avLst/>
          </a:prstGeom>
          <a:solidFill>
            <a:schemeClr val="bg1">
              <a:lumMod val="95000"/>
            </a:schemeClr>
          </a:solidFill>
        </p:spPr>
        <p:txBody>
          <a:bodyPr wrap="square">
            <a:spAutoFit/>
          </a:bodyPr>
          <a:lstStyle/>
          <a:p>
            <a:pPr algn="just"/>
            <a:r>
              <a:rPr lang="en-US" b="1" dirty="0" smtClean="0">
                <a:latin typeface="Helvetica" charset="0"/>
                <a:ea typeface="Helvetica" charset="0"/>
                <a:cs typeface="Helvetica" charset="0"/>
              </a:rPr>
              <a:t>2016 SA Reader Survey </a:t>
            </a:r>
          </a:p>
          <a:p>
            <a:pPr algn="just"/>
            <a:r>
              <a:rPr lang="en-US" dirty="0" smtClean="0">
                <a:latin typeface="Helvetica" charset="0"/>
                <a:ea typeface="Helvetica" charset="0"/>
                <a:cs typeface="Helvetica" charset="0"/>
              </a:rPr>
              <a:t>(Book Council &amp; DGMT)</a:t>
            </a:r>
          </a:p>
          <a:p>
            <a:pPr marL="285750" indent="-285750" algn="just">
              <a:buFont typeface="Arial" charset="0"/>
              <a:buChar char="•"/>
            </a:pPr>
            <a:r>
              <a:rPr lang="en-US" sz="1600" b="1" i="1" dirty="0" smtClean="0">
                <a:solidFill>
                  <a:srgbClr val="FF0000"/>
                </a:solidFill>
                <a:latin typeface="Helvetica" charset="0"/>
                <a:ea typeface="Helvetica" charset="0"/>
                <a:cs typeface="Helvetica" charset="0"/>
              </a:rPr>
              <a:t>58% </a:t>
            </a:r>
            <a:r>
              <a:rPr lang="en-US" sz="1600" i="1" dirty="0" smtClean="0">
                <a:latin typeface="Helvetica" charset="0"/>
                <a:ea typeface="Helvetica" charset="0"/>
                <a:cs typeface="Helvetica" charset="0"/>
              </a:rPr>
              <a:t>of adult South Africans (16+) have no printed books in their home.</a:t>
            </a:r>
          </a:p>
          <a:p>
            <a:pPr marL="285750" indent="-285750" algn="just">
              <a:buFont typeface="Arial" charset="0"/>
              <a:buChar char="•"/>
            </a:pPr>
            <a:r>
              <a:rPr lang="en-US" sz="1600" b="1" i="1" dirty="0" smtClean="0">
                <a:solidFill>
                  <a:srgbClr val="00B050"/>
                </a:solidFill>
                <a:latin typeface="Helvetica" charset="0"/>
                <a:ea typeface="Helvetica" charset="0"/>
                <a:cs typeface="Helvetica" charset="0"/>
              </a:rPr>
              <a:t>7% </a:t>
            </a:r>
            <a:r>
              <a:rPr lang="en-US" sz="1600" i="1" dirty="0" smtClean="0">
                <a:latin typeface="Helvetica" charset="0"/>
                <a:ea typeface="Helvetica" charset="0"/>
                <a:cs typeface="Helvetica" charset="0"/>
              </a:rPr>
              <a:t>of </a:t>
            </a:r>
            <a:r>
              <a:rPr lang="en-US" sz="1600" i="1" dirty="0">
                <a:latin typeface="Helvetica" charset="0"/>
                <a:ea typeface="Helvetica" charset="0"/>
                <a:cs typeface="Helvetica" charset="0"/>
              </a:rPr>
              <a:t>adult South Africans (16+) have </a:t>
            </a:r>
            <a:r>
              <a:rPr lang="en-US" sz="1600" i="1" dirty="0" smtClean="0">
                <a:latin typeface="Helvetica" charset="0"/>
                <a:ea typeface="Helvetica" charset="0"/>
                <a:cs typeface="Helvetica" charset="0"/>
              </a:rPr>
              <a:t>more than 10 </a:t>
            </a:r>
            <a:r>
              <a:rPr lang="en-US" sz="1600" i="1" dirty="0">
                <a:latin typeface="Helvetica" charset="0"/>
                <a:ea typeface="Helvetica" charset="0"/>
                <a:cs typeface="Helvetica" charset="0"/>
              </a:rPr>
              <a:t>printed books in their home</a:t>
            </a:r>
            <a:r>
              <a:rPr lang="en-US" sz="1600" i="1" dirty="0" smtClean="0">
                <a:latin typeface="Helvetica" charset="0"/>
                <a:ea typeface="Helvetica" charset="0"/>
                <a:cs typeface="Helvetica" charset="0"/>
              </a:rPr>
              <a:t>.</a:t>
            </a:r>
          </a:p>
          <a:p>
            <a:pPr marL="285750" indent="-285750" algn="just">
              <a:buFont typeface="Arial" charset="0"/>
              <a:buChar char="•"/>
            </a:pPr>
            <a:r>
              <a:rPr lang="en-US" sz="1600" b="1" i="1" dirty="0" smtClean="0">
                <a:solidFill>
                  <a:srgbClr val="FF0000"/>
                </a:solidFill>
                <a:latin typeface="Helvetica" charset="0"/>
                <a:ea typeface="Helvetica" charset="0"/>
                <a:cs typeface="Helvetica" charset="0"/>
              </a:rPr>
              <a:t>93% </a:t>
            </a:r>
            <a:r>
              <a:rPr lang="en-US" sz="1600" i="1" dirty="0">
                <a:latin typeface="Helvetica" charset="0"/>
                <a:ea typeface="Helvetica" charset="0"/>
                <a:cs typeface="Helvetica" charset="0"/>
              </a:rPr>
              <a:t>of adult South Africans (16+) have </a:t>
            </a:r>
            <a:r>
              <a:rPr lang="en-US" sz="1600" i="1" dirty="0" smtClean="0">
                <a:latin typeface="Helvetica" charset="0"/>
                <a:ea typeface="Helvetica" charset="0"/>
                <a:cs typeface="Helvetica" charset="0"/>
              </a:rPr>
              <a:t>less than 11 </a:t>
            </a:r>
            <a:r>
              <a:rPr lang="en-US" sz="1600" i="1" dirty="0">
                <a:latin typeface="Helvetica" charset="0"/>
                <a:ea typeface="Helvetica" charset="0"/>
                <a:cs typeface="Helvetica" charset="0"/>
              </a:rPr>
              <a:t>printed books in their home</a:t>
            </a:r>
            <a:r>
              <a:rPr lang="en-US" sz="1600" i="1" dirty="0" smtClean="0">
                <a:latin typeface="Helvetica" charset="0"/>
                <a:ea typeface="Helvetica" charset="0"/>
                <a:cs typeface="Helvetica" charset="0"/>
              </a:rPr>
              <a:t>.</a:t>
            </a:r>
            <a:endParaRPr lang="en-US" sz="1600" i="1" dirty="0">
              <a:latin typeface="Helvetica" charset="0"/>
              <a:ea typeface="Helvetica" charset="0"/>
              <a:cs typeface="Helvetica" charset="0"/>
            </a:endParaRPr>
          </a:p>
          <a:p>
            <a:pPr marL="285750" indent="-285750" algn="just">
              <a:buFont typeface="Arial" charset="0"/>
              <a:buChar char="•"/>
            </a:pPr>
            <a:endParaRPr lang="en-US" sz="1600" i="1" dirty="0">
              <a:latin typeface="Helvetica" charset="0"/>
              <a:ea typeface="Helvetica" charset="0"/>
              <a:cs typeface="Helvetica"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3131" y="560479"/>
            <a:ext cx="6192253" cy="1772614"/>
          </a:xfrm>
          <a:prstGeom prst="rect">
            <a:avLst/>
          </a:prstGeom>
          <a:ln>
            <a:noFill/>
          </a:ln>
          <a:effectLst>
            <a:outerShdw blurRad="292100" dist="139700" dir="2700000" algn="tl" rotWithShape="0">
              <a:srgbClr val="333333">
                <a:alpha val="65000"/>
              </a:srgbClr>
            </a:outerShdw>
          </a:effectLst>
        </p:spPr>
      </p:pic>
      <p:sp>
        <p:nvSpPr>
          <p:cNvPr id="11" name="Oval 10"/>
          <p:cNvSpPr/>
          <p:nvPr/>
        </p:nvSpPr>
        <p:spPr>
          <a:xfrm>
            <a:off x="2479083" y="2446182"/>
            <a:ext cx="1093020" cy="730528"/>
          </a:xfrm>
          <a:prstGeom prst="ellipse">
            <a:avLst/>
          </a:prstGeom>
          <a:solidFill>
            <a:srgbClr val="FF7E7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44500" y="4847431"/>
            <a:ext cx="7844580" cy="1723549"/>
          </a:xfrm>
          <a:prstGeom prst="rect">
            <a:avLst/>
          </a:prstGeom>
          <a:solidFill>
            <a:schemeClr val="bg1">
              <a:lumMod val="95000"/>
            </a:schemeClr>
          </a:solidFill>
        </p:spPr>
        <p:txBody>
          <a:bodyPr wrap="square">
            <a:spAutoFit/>
          </a:bodyPr>
          <a:lstStyle/>
          <a:p>
            <a:pPr algn="just"/>
            <a:r>
              <a:rPr lang="en-US" b="1" dirty="0" smtClean="0">
                <a:latin typeface="Helvetica" charset="0"/>
                <a:ea typeface="Helvetica" charset="0"/>
                <a:cs typeface="Helvetica" charset="0"/>
              </a:rPr>
              <a:t>2017 School Monitoring Survey </a:t>
            </a:r>
          </a:p>
          <a:p>
            <a:pPr algn="just"/>
            <a:r>
              <a:rPr lang="en-US" dirty="0" smtClean="0">
                <a:latin typeface="Helvetica" charset="0"/>
                <a:ea typeface="Helvetica" charset="0"/>
                <a:cs typeface="Helvetica" charset="0"/>
              </a:rPr>
              <a:t>(DBE)</a:t>
            </a:r>
          </a:p>
          <a:p>
            <a:pPr marL="285750" indent="-285750" algn="just">
              <a:buFont typeface="Arial" charset="0"/>
              <a:buChar char="•"/>
            </a:pPr>
            <a:r>
              <a:rPr lang="en-US" sz="1400" b="1" i="1" dirty="0" smtClean="0">
                <a:solidFill>
                  <a:srgbClr val="00B050"/>
                </a:solidFill>
                <a:latin typeface="Helvetica" charset="0"/>
                <a:ea typeface="Helvetica" charset="0"/>
                <a:cs typeface="Helvetica" charset="0"/>
              </a:rPr>
              <a:t>61% </a:t>
            </a:r>
            <a:r>
              <a:rPr lang="en-US" sz="1400" i="1" dirty="0" smtClean="0">
                <a:latin typeface="Helvetica" charset="0"/>
                <a:ea typeface="Helvetica" charset="0"/>
                <a:cs typeface="Helvetica" charset="0"/>
              </a:rPr>
              <a:t>of primary schools have access to a central school library or mobile library. (Q1:49%; Q5: 88%) (SMS 2017) </a:t>
            </a:r>
          </a:p>
          <a:p>
            <a:pPr marL="285750" indent="-285750" algn="just">
              <a:buFont typeface="Arial" charset="0"/>
              <a:buChar char="•"/>
            </a:pPr>
            <a:r>
              <a:rPr lang="en-US" sz="1400" i="1" dirty="0">
                <a:latin typeface="Helvetica" charset="0"/>
                <a:ea typeface="Helvetica" charset="0"/>
                <a:cs typeface="Helvetica" charset="0"/>
              </a:rPr>
              <a:t>The 2018 report of the National Education Infrastructure Management System (NEIMS) indicates that while 5,423 schools out of 23,471 </a:t>
            </a:r>
            <a:r>
              <a:rPr lang="en-US" sz="1400" b="1" i="1" dirty="0">
                <a:solidFill>
                  <a:srgbClr val="FF0000"/>
                </a:solidFill>
                <a:latin typeface="Helvetica" charset="0"/>
                <a:ea typeface="Helvetica" charset="0"/>
                <a:cs typeface="Helvetica" charset="0"/>
              </a:rPr>
              <a:t>have libraries (30%), </a:t>
            </a:r>
            <a:r>
              <a:rPr lang="en-US" sz="1400" i="1" dirty="0">
                <a:latin typeface="Helvetica" charset="0"/>
                <a:ea typeface="Helvetica" charset="0"/>
                <a:cs typeface="Helvetica" charset="0"/>
              </a:rPr>
              <a:t>only 3,304 were </a:t>
            </a:r>
            <a:r>
              <a:rPr lang="en-US" sz="1400" b="1" i="1" dirty="0">
                <a:solidFill>
                  <a:srgbClr val="FF0000"/>
                </a:solidFill>
                <a:latin typeface="Helvetica" charset="0"/>
                <a:ea typeface="Helvetica" charset="0"/>
                <a:cs typeface="Helvetica" charset="0"/>
              </a:rPr>
              <a:t>actually stocked (17%) </a:t>
            </a:r>
            <a:r>
              <a:rPr lang="en-US" sz="1400" i="1" dirty="0">
                <a:latin typeface="Helvetica" charset="0"/>
                <a:ea typeface="Helvetica" charset="0"/>
                <a:cs typeface="Helvetica" charset="0"/>
              </a:rPr>
              <a:t>(Department of Basic education, 2018, p. 5).</a:t>
            </a:r>
          </a:p>
        </p:txBody>
      </p:sp>
    </p:spTree>
    <p:extLst>
      <p:ext uri="{BB962C8B-B14F-4D97-AF65-F5344CB8AC3E}">
        <p14:creationId xmlns:p14="http://schemas.microsoft.com/office/powerpoint/2010/main" val="58652601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Effect transition="in" filter="wipe(down)">
                                      <p:cBhvr>
                                        <p:cTn id="12" dur="500"/>
                                        <p:tgtEl>
                                          <p:spTgt spid="6">
                                            <p:bg/>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down)">
                                      <p:cBhvr>
                                        <p:cTn id="15" dur="500"/>
                                        <p:tgtEl>
                                          <p:spTgt spid="6">
                                            <p:txEl>
                                              <p:pRg st="0" end="0"/>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wipe(down)">
                                      <p:cBhvr>
                                        <p:cTn id="18" dur="500"/>
                                        <p:tgtEl>
                                          <p:spTgt spid="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down)">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wipe(down)">
                                      <p:cBhvr>
                                        <p:cTn id="28" dur="500"/>
                                        <p:tgtEl>
                                          <p:spTgt spid="6">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Effect transition="in" filter="wipe(down)">
                                      <p:cBhvr>
                                        <p:cTn id="33" dur="500"/>
                                        <p:tgtEl>
                                          <p:spTgt spid="6">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2">
                                            <p:bg/>
                                          </p:spTgt>
                                        </p:tgtEl>
                                        <p:attrNameLst>
                                          <p:attrName>style.visibility</p:attrName>
                                        </p:attrNameLst>
                                      </p:cBhvr>
                                      <p:to>
                                        <p:strVal val="visible"/>
                                      </p:to>
                                    </p:set>
                                    <p:animEffect transition="in" filter="wipe(down)">
                                      <p:cBhvr>
                                        <p:cTn id="38" dur="500"/>
                                        <p:tgtEl>
                                          <p:spTgt spid="12">
                                            <p:bg/>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2">
                                            <p:txEl>
                                              <p:pRg st="0" end="0"/>
                                            </p:txEl>
                                          </p:spTgt>
                                        </p:tgtEl>
                                        <p:attrNameLst>
                                          <p:attrName>style.visibility</p:attrName>
                                        </p:attrNameLst>
                                      </p:cBhvr>
                                      <p:to>
                                        <p:strVal val="visible"/>
                                      </p:to>
                                    </p:set>
                                    <p:animEffect transition="in" filter="wipe(down)">
                                      <p:cBhvr>
                                        <p:cTn id="41" dur="500"/>
                                        <p:tgtEl>
                                          <p:spTgt spid="12">
                                            <p:txEl>
                                              <p:pRg st="0" end="0"/>
                                            </p:txEl>
                                          </p:spTgt>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2">
                                            <p:txEl>
                                              <p:pRg st="1" end="1"/>
                                            </p:txEl>
                                          </p:spTgt>
                                        </p:tgtEl>
                                        <p:attrNameLst>
                                          <p:attrName>style.visibility</p:attrName>
                                        </p:attrNameLst>
                                      </p:cBhvr>
                                      <p:to>
                                        <p:strVal val="visible"/>
                                      </p:to>
                                    </p:set>
                                    <p:animEffect transition="in" filter="wipe(down)">
                                      <p:cBhvr>
                                        <p:cTn id="44" dur="500"/>
                                        <p:tgtEl>
                                          <p:spTgt spid="12">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2">
                                            <p:txEl>
                                              <p:pRg st="2" end="2"/>
                                            </p:txEl>
                                          </p:spTgt>
                                        </p:tgtEl>
                                        <p:attrNameLst>
                                          <p:attrName>style.visibility</p:attrName>
                                        </p:attrNameLst>
                                      </p:cBhvr>
                                      <p:to>
                                        <p:strVal val="visible"/>
                                      </p:to>
                                    </p:set>
                                    <p:animEffect transition="in" filter="wipe(down)">
                                      <p:cBhvr>
                                        <p:cTn id="49" dur="500"/>
                                        <p:tgtEl>
                                          <p:spTgt spid="12">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2">
                                            <p:txEl>
                                              <p:pRg st="3" end="3"/>
                                            </p:txEl>
                                          </p:spTgt>
                                        </p:tgtEl>
                                        <p:attrNameLst>
                                          <p:attrName>style.visibility</p:attrName>
                                        </p:attrNameLst>
                                      </p:cBhvr>
                                      <p:to>
                                        <p:strVal val="visible"/>
                                      </p:to>
                                    </p:set>
                                    <p:animEffect transition="in" filter="wipe(down)">
                                      <p:cBhvr>
                                        <p:cTn id="54"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P spid="12" grpId="0" uiExpand="1"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sellaDiTesto 3">
            <a:extLst>
              <a:ext uri="{FF2B5EF4-FFF2-40B4-BE49-F238E27FC236}">
                <a16:creationId xmlns="" xmlns:a16="http://schemas.microsoft.com/office/drawing/2014/main" id="{3887613D-DAF5-4362-A1F9-C1557151D8B6}"/>
              </a:ext>
            </a:extLst>
          </p:cNvPr>
          <p:cNvSpPr txBox="1"/>
          <p:nvPr/>
        </p:nvSpPr>
        <p:spPr>
          <a:xfrm>
            <a:off x="921751" y="996017"/>
            <a:ext cx="3839842" cy="1092607"/>
          </a:xfrm>
          <a:prstGeom prst="rect">
            <a:avLst/>
          </a:prstGeom>
          <a:noFill/>
        </p:spPr>
        <p:txBody>
          <a:bodyPr wrap="square" rtlCol="0">
            <a:spAutoFit/>
          </a:bodyPr>
          <a:lstStyle/>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4 ways to </a:t>
            </a:r>
          </a:p>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stay safe online</a:t>
            </a:r>
          </a:p>
        </p:txBody>
      </p:sp>
      <p:sp>
        <p:nvSpPr>
          <p:cNvPr id="53" name="CasellaDiTesto 30">
            <a:extLst>
              <a:ext uri="{FF2B5EF4-FFF2-40B4-BE49-F238E27FC236}">
                <a16:creationId xmlns="" xmlns:a16="http://schemas.microsoft.com/office/drawing/2014/main" id="{200F6693-B23F-484F-872C-C27F145F3055}"/>
              </a:ext>
            </a:extLst>
          </p:cNvPr>
          <p:cNvSpPr txBox="1"/>
          <p:nvPr/>
        </p:nvSpPr>
        <p:spPr>
          <a:xfrm>
            <a:off x="921748" y="2133320"/>
            <a:ext cx="4899087" cy="707886"/>
          </a:xfrm>
          <a:prstGeom prst="rect">
            <a:avLst/>
          </a:prstGeom>
          <a:noFill/>
        </p:spPr>
        <p:txBody>
          <a:bodyPr wrap="square" rtlCol="0">
            <a:spAutoFit/>
          </a:bodyPr>
          <a:lstStyle/>
          <a:p>
            <a:pPr>
              <a:lnSpc>
                <a:spcPts val="1207"/>
              </a:lnSpc>
            </a:pPr>
            <a:r>
              <a:rPr lang="it-IT" sz="1086" dirty="0">
                <a:solidFill>
                  <a:schemeClr val="bg1"/>
                </a:solidFill>
                <a:latin typeface="Segoe UI" panose="020B0502040204020203" pitchFamily="34" charset="0"/>
                <a:cs typeface="Segoe UI" panose="020B0502040204020203" pitchFamily="34" charset="0"/>
              </a:rPr>
              <a:t>With the growing presence and sophistication of online threats like viruses, ransomware, and phishing scams, it’s important to have the right protection. </a:t>
            </a:r>
            <a:r>
              <a:rPr lang="it-IT" sz="1086" b="1" dirty="0">
                <a:solidFill>
                  <a:schemeClr val="bg1"/>
                </a:solidFill>
                <a:latin typeface="Segoe UI" panose="020B0502040204020203" pitchFamily="34" charset="0"/>
                <a:cs typeface="Segoe UI" panose="020B0502040204020203" pitchFamily="34" charset="0"/>
              </a:rPr>
              <a:t>Office 365 Home </a:t>
            </a:r>
            <a:r>
              <a:rPr lang="it-IT" sz="1086" dirty="0">
                <a:solidFill>
                  <a:schemeClr val="bg1"/>
                </a:solidFill>
                <a:latin typeface="Segoe UI" panose="020B0502040204020203" pitchFamily="34" charset="0"/>
                <a:cs typeface="Segoe UI" panose="020B0502040204020203" pitchFamily="34" charset="0"/>
              </a:rPr>
              <a:t> and </a:t>
            </a:r>
            <a:r>
              <a:rPr lang="it-IT" sz="1086" b="1" dirty="0">
                <a:solidFill>
                  <a:schemeClr val="bg1"/>
                </a:solidFill>
                <a:latin typeface="Segoe UI" panose="020B0502040204020203" pitchFamily="34" charset="0"/>
                <a:cs typeface="Segoe UI" panose="020B0502040204020203" pitchFamily="34" charset="0"/>
              </a:rPr>
              <a:t>Office 365 Personal </a:t>
            </a:r>
            <a:r>
              <a:rPr lang="it-IT" sz="1086" dirty="0">
                <a:solidFill>
                  <a:schemeClr val="bg1"/>
                </a:solidFill>
                <a:latin typeface="Segoe UI" panose="020B0502040204020203" pitchFamily="34" charset="0"/>
                <a:cs typeface="Segoe UI" panose="020B0502040204020203" pitchFamily="34" charset="0"/>
              </a:rPr>
              <a:t>give you advanced security tools to help keep your information secure and private.</a:t>
            </a:r>
          </a:p>
        </p:txBody>
      </p:sp>
      <p:pic>
        <p:nvPicPr>
          <p:cNvPr id="5" name="Picture 4">
            <a:extLst>
              <a:ext uri="{FF2B5EF4-FFF2-40B4-BE49-F238E27FC236}">
                <a16:creationId xmlns="" xmlns:a16="http://schemas.microsoft.com/office/drawing/2014/main" id="{5D0F48D7-4A7E-4813-863A-0BB411DD1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2" name="Rectangle 1"/>
          <p:cNvSpPr/>
          <p:nvPr/>
        </p:nvSpPr>
        <p:spPr>
          <a:xfrm>
            <a:off x="1403498" y="2841206"/>
            <a:ext cx="6496493" cy="2092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44500" y="152400"/>
            <a:ext cx="8267700" cy="652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1708" t="3488" r="7847" b="7339"/>
          <a:stretch/>
        </p:blipFill>
        <p:spPr>
          <a:xfrm>
            <a:off x="2350715" y="1739900"/>
            <a:ext cx="4177086" cy="33327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2662955" y="-76200"/>
            <a:ext cx="3656172" cy="307777"/>
          </a:xfrm>
          <a:prstGeom prst="rect">
            <a:avLst/>
          </a:prstGeom>
          <a:noFill/>
          <a:ln>
            <a:noFill/>
          </a:ln>
        </p:spPr>
        <p:txBody>
          <a:bodyPr wrap="square" rtlCol="0">
            <a:spAutoFit/>
          </a:bodyPr>
          <a:lstStyle/>
          <a:p>
            <a:pPr algn="ctr"/>
            <a:endParaRPr lang="en-US" sz="700" b="1" dirty="0" smtClean="0"/>
          </a:p>
          <a:p>
            <a:pPr algn="ctr"/>
            <a:endParaRPr lang="en-US" sz="700" dirty="0"/>
          </a:p>
        </p:txBody>
      </p:sp>
      <p:sp>
        <p:nvSpPr>
          <p:cNvPr id="6" name="Rectangle 5"/>
          <p:cNvSpPr/>
          <p:nvPr/>
        </p:nvSpPr>
        <p:spPr>
          <a:xfrm>
            <a:off x="618635" y="1069837"/>
            <a:ext cx="4558227" cy="1354217"/>
          </a:xfrm>
          <a:prstGeom prst="rect">
            <a:avLst/>
          </a:prstGeom>
          <a:solidFill>
            <a:schemeClr val="bg1">
              <a:lumMod val="95000"/>
            </a:schemeClr>
          </a:solidFill>
        </p:spPr>
        <p:txBody>
          <a:bodyPr wrap="square">
            <a:spAutoFit/>
          </a:bodyPr>
          <a:lstStyle/>
          <a:p>
            <a:pPr algn="just"/>
            <a:r>
              <a:rPr lang="en-US" b="1" dirty="0" smtClean="0">
                <a:latin typeface="Helvetica" charset="0"/>
                <a:ea typeface="Helvetica" charset="0"/>
                <a:cs typeface="Helvetica" charset="0"/>
              </a:rPr>
              <a:t>Annual Survey of Schools (2011)</a:t>
            </a:r>
          </a:p>
          <a:p>
            <a:pPr marL="285750" indent="-285750" algn="just">
              <a:buFont typeface="Arial" charset="0"/>
              <a:buChar char="•"/>
            </a:pPr>
            <a:r>
              <a:rPr lang="en-US" sz="1600" i="1" dirty="0" smtClean="0">
                <a:latin typeface="Helvetica" charset="0"/>
                <a:ea typeface="Helvetica" charset="0"/>
                <a:cs typeface="Helvetica" charset="0"/>
              </a:rPr>
              <a:t>In </a:t>
            </a:r>
            <a:r>
              <a:rPr lang="en-US" sz="1600" b="1" i="1" dirty="0" smtClean="0">
                <a:solidFill>
                  <a:srgbClr val="00B050"/>
                </a:solidFill>
                <a:latin typeface="Helvetica" charset="0"/>
                <a:ea typeface="Helvetica" charset="0"/>
                <a:cs typeface="Helvetica" charset="0"/>
              </a:rPr>
              <a:t>70% </a:t>
            </a:r>
            <a:r>
              <a:rPr lang="en-US" sz="1600" i="1" dirty="0" smtClean="0">
                <a:latin typeface="Helvetica" charset="0"/>
                <a:ea typeface="Helvetica" charset="0"/>
                <a:cs typeface="Helvetica" charset="0"/>
              </a:rPr>
              <a:t>of schools, at least </a:t>
            </a:r>
            <a:r>
              <a:rPr lang="en-US" sz="1600" b="1" i="1" dirty="0" smtClean="0">
                <a:solidFill>
                  <a:srgbClr val="00B050"/>
                </a:solidFill>
                <a:latin typeface="Helvetica" charset="0"/>
                <a:ea typeface="Helvetica" charset="0"/>
                <a:cs typeface="Helvetica" charset="0"/>
              </a:rPr>
              <a:t>70% </a:t>
            </a:r>
            <a:r>
              <a:rPr lang="en-US" sz="1600" i="1" dirty="0" smtClean="0">
                <a:latin typeface="Helvetica" charset="0"/>
                <a:ea typeface="Helvetica" charset="0"/>
                <a:cs typeface="Helvetica" charset="0"/>
              </a:rPr>
              <a:t>of FP learners speak the same home language.</a:t>
            </a:r>
          </a:p>
          <a:p>
            <a:pPr marL="285750" indent="-285750" algn="just">
              <a:buFont typeface="Arial" charset="0"/>
              <a:buChar char="•"/>
            </a:pPr>
            <a:r>
              <a:rPr lang="en-US" sz="1600" i="1" dirty="0" smtClean="0">
                <a:latin typeface="Helvetica" charset="0"/>
                <a:ea typeface="Helvetica" charset="0"/>
                <a:cs typeface="Helvetica" charset="0"/>
              </a:rPr>
              <a:t>Gauteng is a massive outlier. </a:t>
            </a:r>
          </a:p>
          <a:p>
            <a:pPr algn="r"/>
            <a:r>
              <a:rPr lang="en-US" sz="1600" i="1" dirty="0" smtClean="0">
                <a:latin typeface="Helvetica" charset="0"/>
                <a:ea typeface="Helvetica" charset="0"/>
                <a:cs typeface="Helvetica" charset="0"/>
              </a:rPr>
              <a:t>(Martin </a:t>
            </a:r>
            <a:r>
              <a:rPr lang="en-US" sz="1600" i="1" dirty="0" err="1" smtClean="0">
                <a:latin typeface="Helvetica" charset="0"/>
                <a:ea typeface="Helvetica" charset="0"/>
                <a:cs typeface="Helvetica" charset="0"/>
              </a:rPr>
              <a:t>Gustafsson</a:t>
            </a:r>
            <a:r>
              <a:rPr lang="en-US" sz="1600" i="1" dirty="0" smtClean="0">
                <a:latin typeface="Helvetica" charset="0"/>
                <a:ea typeface="Helvetica" charset="0"/>
                <a:cs typeface="Helvetica" charset="0"/>
              </a:rPr>
              <a:t>)</a:t>
            </a:r>
            <a:endParaRPr lang="en-US" sz="1600" i="1" dirty="0">
              <a:latin typeface="Helvetica" charset="0"/>
              <a:ea typeface="Helvetica" charset="0"/>
              <a:cs typeface="Helvetica" charset="0"/>
            </a:endParaRPr>
          </a:p>
        </p:txBody>
      </p:sp>
      <p:sp>
        <p:nvSpPr>
          <p:cNvPr id="20" name="Oval 19"/>
          <p:cNvSpPr/>
          <p:nvPr/>
        </p:nvSpPr>
        <p:spPr>
          <a:xfrm>
            <a:off x="3887360" y="2632781"/>
            <a:ext cx="1093020" cy="622041"/>
          </a:xfrm>
          <a:prstGeom prst="ellipse">
            <a:avLst/>
          </a:prstGeom>
          <a:solidFill>
            <a:srgbClr val="FF7E7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635" y="3747505"/>
            <a:ext cx="8093565" cy="2888113"/>
          </a:xfrm>
          <a:prstGeom prst="rect">
            <a:avLst/>
          </a:prstGeom>
          <a:ln>
            <a:noFill/>
          </a:ln>
          <a:effectLst>
            <a:outerShdw blurRad="292100" dist="139700" dir="2700000" algn="tl" rotWithShape="0">
              <a:srgbClr val="333333">
                <a:alpha val="65000"/>
              </a:srgbClr>
            </a:outerShdw>
          </a:effectLst>
        </p:spPr>
      </p:pic>
      <p:sp>
        <p:nvSpPr>
          <p:cNvPr id="13" name="Oval 12"/>
          <p:cNvSpPr/>
          <p:nvPr/>
        </p:nvSpPr>
        <p:spPr>
          <a:xfrm>
            <a:off x="7426506" y="4450633"/>
            <a:ext cx="833375" cy="827220"/>
          </a:xfrm>
          <a:prstGeom prst="ellipse">
            <a:avLst/>
          </a:prstGeom>
          <a:solidFill>
            <a:srgbClr val="FF7E7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57358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sellaDiTesto 3">
            <a:extLst>
              <a:ext uri="{FF2B5EF4-FFF2-40B4-BE49-F238E27FC236}">
                <a16:creationId xmlns="" xmlns:a16="http://schemas.microsoft.com/office/drawing/2014/main" id="{3887613D-DAF5-4362-A1F9-C1557151D8B6}"/>
              </a:ext>
            </a:extLst>
          </p:cNvPr>
          <p:cNvSpPr txBox="1"/>
          <p:nvPr/>
        </p:nvSpPr>
        <p:spPr>
          <a:xfrm>
            <a:off x="921751" y="996017"/>
            <a:ext cx="3839842" cy="1092607"/>
          </a:xfrm>
          <a:prstGeom prst="rect">
            <a:avLst/>
          </a:prstGeom>
          <a:noFill/>
        </p:spPr>
        <p:txBody>
          <a:bodyPr wrap="square" rtlCol="0">
            <a:spAutoFit/>
          </a:bodyPr>
          <a:lstStyle/>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4 ways to </a:t>
            </a:r>
          </a:p>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stay safe online</a:t>
            </a:r>
          </a:p>
        </p:txBody>
      </p:sp>
      <p:sp>
        <p:nvSpPr>
          <p:cNvPr id="53" name="CasellaDiTesto 30">
            <a:extLst>
              <a:ext uri="{FF2B5EF4-FFF2-40B4-BE49-F238E27FC236}">
                <a16:creationId xmlns="" xmlns:a16="http://schemas.microsoft.com/office/drawing/2014/main" id="{200F6693-B23F-484F-872C-C27F145F3055}"/>
              </a:ext>
            </a:extLst>
          </p:cNvPr>
          <p:cNvSpPr txBox="1"/>
          <p:nvPr/>
        </p:nvSpPr>
        <p:spPr>
          <a:xfrm>
            <a:off x="921748" y="2133320"/>
            <a:ext cx="4899087" cy="707886"/>
          </a:xfrm>
          <a:prstGeom prst="rect">
            <a:avLst/>
          </a:prstGeom>
          <a:noFill/>
        </p:spPr>
        <p:txBody>
          <a:bodyPr wrap="square" rtlCol="0">
            <a:spAutoFit/>
          </a:bodyPr>
          <a:lstStyle/>
          <a:p>
            <a:pPr>
              <a:lnSpc>
                <a:spcPts val="1207"/>
              </a:lnSpc>
            </a:pPr>
            <a:r>
              <a:rPr lang="it-IT" sz="1086" dirty="0">
                <a:solidFill>
                  <a:schemeClr val="bg1"/>
                </a:solidFill>
                <a:latin typeface="Segoe UI" panose="020B0502040204020203" pitchFamily="34" charset="0"/>
                <a:cs typeface="Segoe UI" panose="020B0502040204020203" pitchFamily="34" charset="0"/>
              </a:rPr>
              <a:t>With the growing presence and sophistication of online threats like viruses, ransomware, and phishing scams, it’s important to have the right protection. </a:t>
            </a:r>
            <a:r>
              <a:rPr lang="it-IT" sz="1086" b="1" dirty="0">
                <a:solidFill>
                  <a:schemeClr val="bg1"/>
                </a:solidFill>
                <a:latin typeface="Segoe UI" panose="020B0502040204020203" pitchFamily="34" charset="0"/>
                <a:cs typeface="Segoe UI" panose="020B0502040204020203" pitchFamily="34" charset="0"/>
              </a:rPr>
              <a:t>Office 365 Home </a:t>
            </a:r>
            <a:r>
              <a:rPr lang="it-IT" sz="1086" dirty="0">
                <a:solidFill>
                  <a:schemeClr val="bg1"/>
                </a:solidFill>
                <a:latin typeface="Segoe UI" panose="020B0502040204020203" pitchFamily="34" charset="0"/>
                <a:cs typeface="Segoe UI" panose="020B0502040204020203" pitchFamily="34" charset="0"/>
              </a:rPr>
              <a:t> and </a:t>
            </a:r>
            <a:r>
              <a:rPr lang="it-IT" sz="1086" b="1" dirty="0">
                <a:solidFill>
                  <a:schemeClr val="bg1"/>
                </a:solidFill>
                <a:latin typeface="Segoe UI" panose="020B0502040204020203" pitchFamily="34" charset="0"/>
                <a:cs typeface="Segoe UI" panose="020B0502040204020203" pitchFamily="34" charset="0"/>
              </a:rPr>
              <a:t>Office 365 Personal </a:t>
            </a:r>
            <a:r>
              <a:rPr lang="it-IT" sz="1086" dirty="0">
                <a:solidFill>
                  <a:schemeClr val="bg1"/>
                </a:solidFill>
                <a:latin typeface="Segoe UI" panose="020B0502040204020203" pitchFamily="34" charset="0"/>
                <a:cs typeface="Segoe UI" panose="020B0502040204020203" pitchFamily="34" charset="0"/>
              </a:rPr>
              <a:t>give you advanced security tools to help keep your information secure and private.</a:t>
            </a:r>
          </a:p>
        </p:txBody>
      </p:sp>
      <p:pic>
        <p:nvPicPr>
          <p:cNvPr id="5" name="Picture 4">
            <a:extLst>
              <a:ext uri="{FF2B5EF4-FFF2-40B4-BE49-F238E27FC236}">
                <a16:creationId xmlns="" xmlns:a16="http://schemas.microsoft.com/office/drawing/2014/main" id="{5D0F48D7-4A7E-4813-863A-0BB411DD1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2" name="Rectangle 1"/>
          <p:cNvSpPr/>
          <p:nvPr/>
        </p:nvSpPr>
        <p:spPr>
          <a:xfrm>
            <a:off x="1403498" y="2841206"/>
            <a:ext cx="6496493" cy="2092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44500" y="152400"/>
            <a:ext cx="8267700" cy="652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1708" t="3488" r="7847" b="7339"/>
          <a:stretch/>
        </p:blipFill>
        <p:spPr>
          <a:xfrm>
            <a:off x="2350715" y="1739900"/>
            <a:ext cx="4177086" cy="33327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2662955" y="-76200"/>
            <a:ext cx="3656172" cy="307777"/>
          </a:xfrm>
          <a:prstGeom prst="rect">
            <a:avLst/>
          </a:prstGeom>
          <a:noFill/>
          <a:ln>
            <a:noFill/>
          </a:ln>
        </p:spPr>
        <p:txBody>
          <a:bodyPr wrap="square" rtlCol="0">
            <a:spAutoFit/>
          </a:bodyPr>
          <a:lstStyle/>
          <a:p>
            <a:pPr algn="ctr"/>
            <a:endParaRPr lang="en-US" sz="700" b="1" dirty="0" smtClean="0"/>
          </a:p>
          <a:p>
            <a:pPr algn="ctr"/>
            <a:endParaRPr lang="en-US" sz="700" dirty="0"/>
          </a:p>
        </p:txBody>
      </p:sp>
      <p:sp>
        <p:nvSpPr>
          <p:cNvPr id="6" name="Rectangle 5"/>
          <p:cNvSpPr/>
          <p:nvPr/>
        </p:nvSpPr>
        <p:spPr>
          <a:xfrm>
            <a:off x="921748" y="2693993"/>
            <a:ext cx="7136993" cy="2585323"/>
          </a:xfrm>
          <a:prstGeom prst="rect">
            <a:avLst/>
          </a:prstGeom>
          <a:solidFill>
            <a:schemeClr val="bg1">
              <a:lumMod val="95000"/>
            </a:schemeClr>
          </a:solidFill>
        </p:spPr>
        <p:txBody>
          <a:bodyPr wrap="square">
            <a:spAutoFit/>
          </a:bodyPr>
          <a:lstStyle/>
          <a:p>
            <a:pPr algn="just"/>
            <a:r>
              <a:rPr lang="en-US" b="1" dirty="0" smtClean="0">
                <a:latin typeface="Helvetica" charset="0"/>
                <a:ea typeface="Helvetica" charset="0"/>
                <a:cs typeface="Helvetica" charset="0"/>
              </a:rPr>
              <a:t>Testing</a:t>
            </a:r>
          </a:p>
          <a:p>
            <a:pPr marL="285750" indent="-285750">
              <a:buFont typeface="Arial" charset="0"/>
              <a:buChar char="•"/>
            </a:pPr>
            <a:r>
              <a:rPr lang="en-US" sz="1600" dirty="0" smtClean="0">
                <a:latin typeface="Helvetica" charset="0"/>
                <a:ea typeface="Helvetica" charset="0"/>
                <a:cs typeface="Helvetica" charset="0"/>
              </a:rPr>
              <a:t>There is currently no nationally-</a:t>
            </a:r>
            <a:r>
              <a:rPr lang="en-US" sz="1600" dirty="0" err="1" smtClean="0">
                <a:latin typeface="Helvetica" charset="0"/>
                <a:ea typeface="Helvetica" charset="0"/>
                <a:cs typeface="Helvetica" charset="0"/>
              </a:rPr>
              <a:t>standardised</a:t>
            </a:r>
            <a:r>
              <a:rPr lang="en-US" sz="1600" dirty="0" smtClean="0">
                <a:latin typeface="Helvetica" charset="0"/>
                <a:ea typeface="Helvetica" charset="0"/>
                <a:cs typeface="Helvetica" charset="0"/>
              </a:rPr>
              <a:t> exam before the school leaving exam in matric. </a:t>
            </a:r>
          </a:p>
          <a:p>
            <a:pPr marL="285750" indent="-285750">
              <a:buFont typeface="Arial" charset="0"/>
              <a:buChar char="•"/>
            </a:pPr>
            <a:r>
              <a:rPr lang="en-US" sz="1600" i="1" dirty="0" smtClean="0">
                <a:latin typeface="Helvetica" charset="0"/>
                <a:ea typeface="Helvetica" charset="0"/>
                <a:cs typeface="Helvetica" charset="0"/>
              </a:rPr>
              <a:t>“</a:t>
            </a:r>
            <a:r>
              <a:rPr lang="en-US" sz="1600" i="1" dirty="0">
                <a:latin typeface="Helvetica" charset="0"/>
                <a:ea typeface="Helvetica" charset="0"/>
                <a:cs typeface="Helvetica" charset="0"/>
              </a:rPr>
              <a:t>P</a:t>
            </a:r>
            <a:r>
              <a:rPr lang="en-US" sz="1600" i="1" dirty="0" smtClean="0">
                <a:latin typeface="Helvetica" charset="0"/>
                <a:ea typeface="Helvetica" charset="0"/>
                <a:cs typeface="Helvetica" charset="0"/>
              </a:rPr>
              <a:t>ractically all SADC </a:t>
            </a:r>
            <a:r>
              <a:rPr lang="en-US" sz="1600" i="1" dirty="0">
                <a:latin typeface="Helvetica" charset="0"/>
                <a:ea typeface="Helvetica" charset="0"/>
                <a:cs typeface="Helvetica" charset="0"/>
              </a:rPr>
              <a:t>country tests </a:t>
            </a:r>
            <a:r>
              <a:rPr lang="en-US" sz="1600" i="1" dirty="0" smtClean="0">
                <a:latin typeface="Helvetica" charset="0"/>
                <a:ea typeface="Helvetica" charset="0"/>
                <a:cs typeface="Helvetica" charset="0"/>
              </a:rPr>
              <a:t>or examines </a:t>
            </a:r>
            <a:r>
              <a:rPr lang="en-US" sz="1600" i="1" dirty="0">
                <a:latin typeface="Helvetica" charset="0"/>
                <a:ea typeface="Helvetica" charset="0"/>
                <a:cs typeface="Helvetica" charset="0"/>
              </a:rPr>
              <a:t>every primary-level learner through some national system. The exception </a:t>
            </a:r>
            <a:r>
              <a:rPr lang="en-US" sz="1600" i="1" dirty="0" smtClean="0">
                <a:latin typeface="Helvetica" charset="0"/>
                <a:ea typeface="Helvetica" charset="0"/>
                <a:cs typeface="Helvetica" charset="0"/>
              </a:rPr>
              <a:t>is Angola</a:t>
            </a:r>
            <a:r>
              <a:rPr lang="en-US" sz="1600" i="1" dirty="0">
                <a:latin typeface="Helvetica" charset="0"/>
                <a:ea typeface="Helvetica" charset="0"/>
                <a:cs typeface="Helvetica" charset="0"/>
              </a:rPr>
              <a:t>, which is still building its education system in the wake of its civil war</a:t>
            </a:r>
            <a:r>
              <a:rPr lang="en-US" sz="1600" i="1" dirty="0" smtClean="0">
                <a:latin typeface="Helvetica" charset="0"/>
                <a:ea typeface="Helvetica" charset="0"/>
                <a:cs typeface="Helvetica" charset="0"/>
              </a:rPr>
              <a:t>.”</a:t>
            </a:r>
            <a:r>
              <a:rPr lang="en-US" sz="1600" i="1" dirty="0">
                <a:latin typeface="Helvetica" charset="0"/>
                <a:ea typeface="Helvetica" charset="0"/>
                <a:cs typeface="Helvetica" charset="0"/>
              </a:rPr>
              <a:t> (Martin </a:t>
            </a:r>
            <a:r>
              <a:rPr lang="en-US" sz="1600" i="1" dirty="0" err="1" smtClean="0">
                <a:latin typeface="Helvetica" charset="0"/>
                <a:ea typeface="Helvetica" charset="0"/>
                <a:cs typeface="Helvetica" charset="0"/>
              </a:rPr>
              <a:t>Gustafsson</a:t>
            </a:r>
            <a:r>
              <a:rPr lang="en-US" sz="1600" i="1" dirty="0" smtClean="0">
                <a:latin typeface="Helvetica" charset="0"/>
                <a:ea typeface="Helvetica" charset="0"/>
                <a:cs typeface="Helvetica" charset="0"/>
              </a:rPr>
              <a:t> report on Testing).</a:t>
            </a:r>
            <a:endParaRPr lang="en-US" sz="1600" dirty="0" smtClean="0">
              <a:latin typeface="Helvetica" charset="0"/>
              <a:ea typeface="Helvetica" charset="0"/>
              <a:cs typeface="Helvetica" charset="0"/>
            </a:endParaRPr>
          </a:p>
          <a:p>
            <a:pPr marL="285750" indent="-285750">
              <a:buFont typeface="Arial" charset="0"/>
              <a:buChar char="•"/>
            </a:pPr>
            <a:r>
              <a:rPr lang="en-US" sz="1600" dirty="0" smtClean="0">
                <a:latin typeface="Helvetica" charset="0"/>
                <a:ea typeface="Helvetica" charset="0"/>
                <a:cs typeface="Helvetica" charset="0"/>
              </a:rPr>
              <a:t>In 70% of 68 developing countries there is a national primary school exam (UNESCO). </a:t>
            </a:r>
            <a:endParaRPr lang="en-US" sz="1600" dirty="0">
              <a:latin typeface="Helvetica" charset="0"/>
              <a:ea typeface="Helvetica" charset="0"/>
              <a:cs typeface="Helvetica" charset="0"/>
            </a:endParaRPr>
          </a:p>
          <a:p>
            <a:pPr marL="285750" indent="-285750" algn="just">
              <a:buFont typeface="Arial" charset="0"/>
              <a:buChar char="•"/>
            </a:pPr>
            <a:endParaRPr lang="en-US" sz="1600" i="1" dirty="0" smtClean="0">
              <a:latin typeface="Helvetica" charset="0"/>
              <a:ea typeface="Helvetica" charset="0"/>
              <a:cs typeface="Helvetica" charset="0"/>
            </a:endParaRPr>
          </a:p>
        </p:txBody>
      </p:sp>
      <p:sp>
        <p:nvSpPr>
          <p:cNvPr id="20" name="Oval 19"/>
          <p:cNvSpPr/>
          <p:nvPr/>
        </p:nvSpPr>
        <p:spPr>
          <a:xfrm>
            <a:off x="3892748" y="1959325"/>
            <a:ext cx="1093020" cy="622041"/>
          </a:xfrm>
          <a:prstGeom prst="ellipse">
            <a:avLst/>
          </a:prstGeom>
          <a:solidFill>
            <a:srgbClr val="FF7E7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064137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down)">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down)">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down)">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down)">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down)">
                                      <p:cBhvr>
                                        <p:cTn id="2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sellaDiTesto 3">
            <a:extLst>
              <a:ext uri="{FF2B5EF4-FFF2-40B4-BE49-F238E27FC236}">
                <a16:creationId xmlns="" xmlns:a16="http://schemas.microsoft.com/office/drawing/2014/main" id="{3887613D-DAF5-4362-A1F9-C1557151D8B6}"/>
              </a:ext>
            </a:extLst>
          </p:cNvPr>
          <p:cNvSpPr txBox="1"/>
          <p:nvPr/>
        </p:nvSpPr>
        <p:spPr>
          <a:xfrm>
            <a:off x="921751" y="996017"/>
            <a:ext cx="3839842" cy="1092607"/>
          </a:xfrm>
          <a:prstGeom prst="rect">
            <a:avLst/>
          </a:prstGeom>
          <a:noFill/>
        </p:spPr>
        <p:txBody>
          <a:bodyPr wrap="square" rtlCol="0">
            <a:spAutoFit/>
          </a:bodyPr>
          <a:lstStyle/>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4 ways to </a:t>
            </a:r>
          </a:p>
          <a:p>
            <a:pPr>
              <a:lnSpc>
                <a:spcPts val="3878"/>
              </a:lnSpc>
            </a:pPr>
            <a:r>
              <a:rPr lang="it-IT" sz="3723" kern="1500" spc="-65" dirty="0">
                <a:solidFill>
                  <a:schemeClr val="bg1"/>
                </a:solidFill>
                <a:latin typeface="Segoe UI Semibold" panose="020B0702040204020203" pitchFamily="34" charset="0"/>
                <a:cs typeface="Segoe UI Semibold" panose="020B0702040204020203" pitchFamily="34" charset="0"/>
              </a:rPr>
              <a:t>stay safe online</a:t>
            </a:r>
          </a:p>
        </p:txBody>
      </p:sp>
      <p:sp>
        <p:nvSpPr>
          <p:cNvPr id="53" name="CasellaDiTesto 30">
            <a:extLst>
              <a:ext uri="{FF2B5EF4-FFF2-40B4-BE49-F238E27FC236}">
                <a16:creationId xmlns="" xmlns:a16="http://schemas.microsoft.com/office/drawing/2014/main" id="{200F6693-B23F-484F-872C-C27F145F3055}"/>
              </a:ext>
            </a:extLst>
          </p:cNvPr>
          <p:cNvSpPr txBox="1"/>
          <p:nvPr/>
        </p:nvSpPr>
        <p:spPr>
          <a:xfrm>
            <a:off x="921748" y="2133320"/>
            <a:ext cx="4899087" cy="707886"/>
          </a:xfrm>
          <a:prstGeom prst="rect">
            <a:avLst/>
          </a:prstGeom>
          <a:noFill/>
        </p:spPr>
        <p:txBody>
          <a:bodyPr wrap="square" rtlCol="0">
            <a:spAutoFit/>
          </a:bodyPr>
          <a:lstStyle/>
          <a:p>
            <a:pPr>
              <a:lnSpc>
                <a:spcPts val="1207"/>
              </a:lnSpc>
            </a:pPr>
            <a:r>
              <a:rPr lang="it-IT" sz="1086" dirty="0">
                <a:solidFill>
                  <a:schemeClr val="bg1"/>
                </a:solidFill>
                <a:latin typeface="Segoe UI" panose="020B0502040204020203" pitchFamily="34" charset="0"/>
                <a:cs typeface="Segoe UI" panose="020B0502040204020203" pitchFamily="34" charset="0"/>
              </a:rPr>
              <a:t>With the growing presence and sophistication of online threats like viruses, ransomware, and phishing scams, it’s important to have the right protection. </a:t>
            </a:r>
            <a:r>
              <a:rPr lang="it-IT" sz="1086" b="1" dirty="0">
                <a:solidFill>
                  <a:schemeClr val="bg1"/>
                </a:solidFill>
                <a:latin typeface="Segoe UI" panose="020B0502040204020203" pitchFamily="34" charset="0"/>
                <a:cs typeface="Segoe UI" panose="020B0502040204020203" pitchFamily="34" charset="0"/>
              </a:rPr>
              <a:t>Office 365 Home </a:t>
            </a:r>
            <a:r>
              <a:rPr lang="it-IT" sz="1086" dirty="0">
                <a:solidFill>
                  <a:schemeClr val="bg1"/>
                </a:solidFill>
                <a:latin typeface="Segoe UI" panose="020B0502040204020203" pitchFamily="34" charset="0"/>
                <a:cs typeface="Segoe UI" panose="020B0502040204020203" pitchFamily="34" charset="0"/>
              </a:rPr>
              <a:t> and </a:t>
            </a:r>
            <a:r>
              <a:rPr lang="it-IT" sz="1086" b="1" dirty="0">
                <a:solidFill>
                  <a:schemeClr val="bg1"/>
                </a:solidFill>
                <a:latin typeface="Segoe UI" panose="020B0502040204020203" pitchFamily="34" charset="0"/>
                <a:cs typeface="Segoe UI" panose="020B0502040204020203" pitchFamily="34" charset="0"/>
              </a:rPr>
              <a:t>Office 365 Personal </a:t>
            </a:r>
            <a:r>
              <a:rPr lang="it-IT" sz="1086" dirty="0">
                <a:solidFill>
                  <a:schemeClr val="bg1"/>
                </a:solidFill>
                <a:latin typeface="Segoe UI" panose="020B0502040204020203" pitchFamily="34" charset="0"/>
                <a:cs typeface="Segoe UI" panose="020B0502040204020203" pitchFamily="34" charset="0"/>
              </a:rPr>
              <a:t>give you advanced security tools to help keep your information secure and private.</a:t>
            </a:r>
          </a:p>
        </p:txBody>
      </p:sp>
      <p:pic>
        <p:nvPicPr>
          <p:cNvPr id="5" name="Picture 4">
            <a:extLst>
              <a:ext uri="{FF2B5EF4-FFF2-40B4-BE49-F238E27FC236}">
                <a16:creationId xmlns="" xmlns:a16="http://schemas.microsoft.com/office/drawing/2014/main" id="{5D0F48D7-4A7E-4813-863A-0BB411DD1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2" name="Rectangle 1"/>
          <p:cNvSpPr/>
          <p:nvPr/>
        </p:nvSpPr>
        <p:spPr>
          <a:xfrm>
            <a:off x="1403498" y="2841206"/>
            <a:ext cx="6496493" cy="2092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44500" y="152400"/>
            <a:ext cx="8267700" cy="652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1708" t="3488" r="7847" b="7339"/>
          <a:stretch/>
        </p:blipFill>
        <p:spPr>
          <a:xfrm>
            <a:off x="574412" y="307776"/>
            <a:ext cx="8008114" cy="63894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2662955" y="-76200"/>
            <a:ext cx="3656172" cy="307777"/>
          </a:xfrm>
          <a:prstGeom prst="rect">
            <a:avLst/>
          </a:prstGeom>
          <a:noFill/>
          <a:ln>
            <a:noFill/>
          </a:ln>
        </p:spPr>
        <p:txBody>
          <a:bodyPr wrap="square" rtlCol="0">
            <a:spAutoFit/>
          </a:bodyPr>
          <a:lstStyle/>
          <a:p>
            <a:pPr algn="ctr"/>
            <a:endParaRPr lang="en-US" sz="700" b="1" dirty="0" smtClean="0"/>
          </a:p>
          <a:p>
            <a:pPr algn="ctr"/>
            <a:endParaRPr lang="en-US" sz="700" dirty="0"/>
          </a:p>
        </p:txBody>
      </p:sp>
      <p:sp>
        <p:nvSpPr>
          <p:cNvPr id="20" name="Oval 19"/>
          <p:cNvSpPr/>
          <p:nvPr/>
        </p:nvSpPr>
        <p:spPr>
          <a:xfrm>
            <a:off x="5286376" y="4666749"/>
            <a:ext cx="1387140" cy="858533"/>
          </a:xfrm>
          <a:prstGeom prst="ellipse">
            <a:avLst/>
          </a:prstGeom>
          <a:solidFill>
            <a:srgbClr val="FF7E7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stretch>
            <a:fillRect/>
          </a:stretch>
        </p:blipFill>
        <p:spPr>
          <a:xfrm rot="21046401">
            <a:off x="1767541" y="3177274"/>
            <a:ext cx="3479227" cy="2154085"/>
          </a:xfrm>
          <a:prstGeom prst="rect">
            <a:avLst/>
          </a:prstGeom>
        </p:spPr>
      </p:pic>
    </p:spTree>
    <p:extLst>
      <p:ext uri="{BB962C8B-B14F-4D97-AF65-F5344CB8AC3E}">
        <p14:creationId xmlns:p14="http://schemas.microsoft.com/office/powerpoint/2010/main" val="6311017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31441119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1853844" y="336885"/>
            <a:ext cx="5293437" cy="646331"/>
          </a:xfrm>
          <a:prstGeom prst="rect">
            <a:avLst/>
          </a:prstGeom>
          <a:noFill/>
        </p:spPr>
        <p:txBody>
          <a:bodyPr wrap="none" rtlCol="0">
            <a:spAutoFit/>
          </a:bodyPr>
          <a:lstStyle/>
          <a:p>
            <a:r>
              <a:rPr lang="en-US" sz="3600" dirty="0" smtClean="0">
                <a:latin typeface="Hiragino Kaku Gothic Std W8" charset="-128"/>
                <a:ea typeface="Hiragino Kaku Gothic Std W8" charset="-128"/>
                <a:cs typeface="Hiragino Kaku Gothic Std W8" charset="-128"/>
              </a:rPr>
              <a:t>Forces for change </a:t>
            </a:r>
            <a:endParaRPr lang="en-US" sz="3600" dirty="0">
              <a:latin typeface="Hiragino Kaku Gothic Std W8" charset="-128"/>
              <a:ea typeface="Hiragino Kaku Gothic Std W8" charset="-128"/>
              <a:cs typeface="Hiragino Kaku Gothic Std W8" charset="-128"/>
            </a:endParaRPr>
          </a:p>
        </p:txBody>
      </p:sp>
      <p:sp>
        <p:nvSpPr>
          <p:cNvPr id="10" name="Rectangle 9"/>
          <p:cNvSpPr/>
          <p:nvPr/>
        </p:nvSpPr>
        <p:spPr>
          <a:xfrm>
            <a:off x="1442670" y="1999132"/>
            <a:ext cx="1982918" cy="195137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t>Government Policy</a:t>
            </a:r>
          </a:p>
          <a:p>
            <a:pPr algn="ctr"/>
            <a:endParaRPr lang="en-US" sz="1100" i="1" dirty="0" smtClean="0"/>
          </a:p>
          <a:p>
            <a:pPr algn="ctr"/>
            <a:r>
              <a:rPr lang="en-US" sz="1600" i="1" dirty="0" smtClean="0"/>
              <a:t>“We need different policies!”</a:t>
            </a:r>
          </a:p>
        </p:txBody>
      </p:sp>
      <p:sp>
        <p:nvSpPr>
          <p:cNvPr id="18" name="Rectangle 17"/>
          <p:cNvSpPr/>
          <p:nvPr/>
        </p:nvSpPr>
        <p:spPr>
          <a:xfrm>
            <a:off x="3531508" y="1999132"/>
            <a:ext cx="1982918" cy="1951372"/>
          </a:xfrm>
          <a:prstGeom prst="rect">
            <a:avLst/>
          </a:prstGeom>
          <a:solidFill>
            <a:srgbClr val="63BF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b="1" dirty="0" smtClean="0"/>
              <a:t>Law &amp; Litigation</a:t>
            </a:r>
          </a:p>
          <a:p>
            <a:pPr algn="ctr"/>
            <a:endParaRPr lang="en-US" sz="1100" i="1" dirty="0" smtClean="0"/>
          </a:p>
          <a:p>
            <a:pPr algn="ctr"/>
            <a:endParaRPr lang="en-US" sz="1100" i="1" dirty="0"/>
          </a:p>
          <a:p>
            <a:pPr algn="ctr"/>
            <a:r>
              <a:rPr lang="en-US" sz="1600" i="1" dirty="0" smtClean="0"/>
              <a:t>“There </a:t>
            </a:r>
            <a:r>
              <a:rPr lang="en-US" sz="1600" i="1" dirty="0" err="1" smtClean="0"/>
              <a:t>oughta</a:t>
            </a:r>
            <a:r>
              <a:rPr lang="en-US" sz="1600" i="1" dirty="0" smtClean="0"/>
              <a:t> be a law! A Right to Read.”</a:t>
            </a:r>
          </a:p>
        </p:txBody>
      </p:sp>
      <p:sp>
        <p:nvSpPr>
          <p:cNvPr id="19" name="Rectangle 18"/>
          <p:cNvSpPr/>
          <p:nvPr/>
        </p:nvSpPr>
        <p:spPr>
          <a:xfrm>
            <a:off x="5632121" y="1999132"/>
            <a:ext cx="1982918" cy="19513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smtClean="0"/>
              <a:t>Professional Norms, Knowledge, Ideology</a:t>
            </a:r>
            <a:endParaRPr lang="en-US" sz="1200" i="1" dirty="0" smtClean="0"/>
          </a:p>
          <a:p>
            <a:pPr algn="ctr"/>
            <a:r>
              <a:rPr lang="en-US" sz="1400" i="1" dirty="0" smtClean="0"/>
              <a:t>“We need to train teachers how to teach reading!”</a:t>
            </a:r>
          </a:p>
        </p:txBody>
      </p:sp>
      <p:sp>
        <p:nvSpPr>
          <p:cNvPr id="20" name="Rectangle 19"/>
          <p:cNvSpPr/>
          <p:nvPr/>
        </p:nvSpPr>
        <p:spPr>
          <a:xfrm>
            <a:off x="5628157" y="4077953"/>
            <a:ext cx="1982918" cy="1951372"/>
          </a:xfrm>
          <a:prstGeom prst="rect">
            <a:avLst/>
          </a:prstGeom>
          <a:solidFill>
            <a:srgbClr val="F29D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t>Philanthropy, Interventions &amp; Volunteerism </a:t>
            </a:r>
          </a:p>
          <a:p>
            <a:pPr algn="ctr"/>
            <a:endParaRPr lang="en-US" sz="1100" i="1" dirty="0" smtClean="0"/>
          </a:p>
          <a:p>
            <a:pPr algn="ctr"/>
            <a:r>
              <a:rPr lang="en-US" i="1" dirty="0" smtClean="0"/>
              <a:t>“We need better ideas!”</a:t>
            </a:r>
            <a:endParaRPr lang="en-US" i="1" dirty="0"/>
          </a:p>
          <a:p>
            <a:pPr algn="ctr"/>
            <a:endParaRPr lang="en-US" dirty="0"/>
          </a:p>
        </p:txBody>
      </p:sp>
      <p:sp>
        <p:nvSpPr>
          <p:cNvPr id="21" name="Rectangle 20"/>
          <p:cNvSpPr/>
          <p:nvPr/>
        </p:nvSpPr>
        <p:spPr>
          <a:xfrm>
            <a:off x="1451700" y="4077953"/>
            <a:ext cx="1982918" cy="1951372"/>
          </a:xfrm>
          <a:prstGeom prst="rect">
            <a:avLst/>
          </a:prstGeom>
          <a:solidFill>
            <a:srgbClr val="FF8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t>Market Forces </a:t>
            </a:r>
            <a:r>
              <a:rPr lang="en-US" b="1" dirty="0" smtClean="0"/>
              <a:t>(Supply &amp; Demand)</a:t>
            </a:r>
          </a:p>
          <a:p>
            <a:pPr algn="ctr"/>
            <a:endParaRPr lang="en-US" sz="1400" i="1" dirty="0" smtClean="0"/>
          </a:p>
          <a:p>
            <a:pPr algn="ctr"/>
            <a:r>
              <a:rPr lang="en-US" sz="1600" i="1" dirty="0" smtClean="0"/>
              <a:t>“The State is failing, we need new schools”</a:t>
            </a:r>
          </a:p>
        </p:txBody>
      </p:sp>
      <p:sp>
        <p:nvSpPr>
          <p:cNvPr id="22" name="Rectangle 21"/>
          <p:cNvSpPr/>
          <p:nvPr/>
        </p:nvSpPr>
        <p:spPr>
          <a:xfrm>
            <a:off x="3523551" y="4077953"/>
            <a:ext cx="1982918" cy="1951372"/>
          </a:xfrm>
          <a:prstGeom prst="rect">
            <a:avLst/>
          </a:prstGeom>
          <a:solidFill>
            <a:srgbClr val="F5C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t>Social &amp; Political Movements</a:t>
            </a:r>
          </a:p>
          <a:p>
            <a:pPr algn="ctr"/>
            <a:endParaRPr lang="en-US" sz="1400" b="1" dirty="0" smtClean="0"/>
          </a:p>
          <a:p>
            <a:pPr algn="ctr"/>
            <a:r>
              <a:rPr lang="en-US" sz="1600" i="1" dirty="0" smtClean="0"/>
              <a:t>“This is intolerable &amp; unjust, we need to mobilize”</a:t>
            </a:r>
          </a:p>
        </p:txBody>
      </p:sp>
      <p:sp>
        <p:nvSpPr>
          <p:cNvPr id="12" name="TextBox 11"/>
          <p:cNvSpPr txBox="1"/>
          <p:nvPr/>
        </p:nvSpPr>
        <p:spPr>
          <a:xfrm>
            <a:off x="1460623" y="1222437"/>
            <a:ext cx="6291722" cy="738664"/>
          </a:xfrm>
          <a:prstGeom prst="rect">
            <a:avLst/>
          </a:prstGeom>
          <a:noFill/>
        </p:spPr>
        <p:txBody>
          <a:bodyPr wrap="none" rtlCol="0">
            <a:spAutoFit/>
          </a:bodyPr>
          <a:lstStyle/>
          <a:p>
            <a:pPr algn="ctr"/>
            <a:r>
              <a:rPr lang="en-US" sz="2400" b="1" dirty="0" smtClean="0"/>
              <a:t>“</a:t>
            </a:r>
            <a:r>
              <a:rPr lang="en-US" b="1" dirty="0" smtClean="0">
                <a:solidFill>
                  <a:srgbClr val="FF0000"/>
                </a:solidFill>
              </a:rPr>
              <a:t>78% of Gr4 learners cannot read for meaning in any language</a:t>
            </a:r>
            <a:r>
              <a:rPr lang="en-US" sz="2400" b="1" dirty="0" smtClean="0"/>
              <a:t>”</a:t>
            </a:r>
            <a:r>
              <a:rPr lang="en-US" dirty="0" smtClean="0"/>
              <a:t> </a:t>
            </a:r>
          </a:p>
          <a:p>
            <a:pPr algn="ctr"/>
            <a:r>
              <a:rPr lang="en-US" dirty="0" smtClean="0"/>
              <a:t>(PIRLS 2016)</a:t>
            </a:r>
            <a:endParaRPr lang="en-US" dirty="0"/>
          </a:p>
        </p:txBody>
      </p:sp>
      <p:sp>
        <p:nvSpPr>
          <p:cNvPr id="14" name="TextBox 13"/>
          <p:cNvSpPr txBox="1"/>
          <p:nvPr/>
        </p:nvSpPr>
        <p:spPr>
          <a:xfrm>
            <a:off x="3425542" y="6488668"/>
            <a:ext cx="1990994" cy="369332"/>
          </a:xfrm>
          <a:prstGeom prst="rect">
            <a:avLst/>
          </a:prstGeom>
          <a:noFill/>
        </p:spPr>
        <p:txBody>
          <a:bodyPr wrap="none" rtlCol="0">
            <a:spAutoFit/>
          </a:bodyPr>
          <a:lstStyle/>
          <a:p>
            <a:r>
              <a:rPr lang="en-US" smtClean="0"/>
              <a:t>(Mark Mason, HKS)</a:t>
            </a:r>
            <a:endParaRPr lang="en-US"/>
          </a:p>
        </p:txBody>
      </p:sp>
    </p:spTree>
    <p:extLst>
      <p:ext uri="{BB962C8B-B14F-4D97-AF65-F5344CB8AC3E}">
        <p14:creationId xmlns:p14="http://schemas.microsoft.com/office/powerpoint/2010/main" val="1284960201"/>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P spid="19" grpId="0" animBg="1"/>
      <p:bldP spid="20" grpId="0" animBg="1"/>
      <p:bldP spid="21" grpId="0" animBg="1"/>
      <p:bldP spid="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1208"/>
            <a:ext cx="4947213" cy="469953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4615" y="1171208"/>
            <a:ext cx="4289385" cy="5227688"/>
          </a:xfrm>
          <a:prstGeom prst="rect">
            <a:avLst/>
          </a:prstGeom>
        </p:spPr>
      </p:pic>
      <p:sp>
        <p:nvSpPr>
          <p:cNvPr id="5" name="Title 1"/>
          <p:cNvSpPr>
            <a:spLocks noGrp="1"/>
          </p:cNvSpPr>
          <p:nvPr>
            <p:ph type="title"/>
          </p:nvPr>
        </p:nvSpPr>
        <p:spPr>
          <a:xfrm>
            <a:off x="640225" y="270363"/>
            <a:ext cx="7886700" cy="806082"/>
          </a:xfrm>
        </p:spPr>
        <p:txBody>
          <a:bodyPr>
            <a:normAutofit/>
          </a:bodyPr>
          <a:lstStyle/>
          <a:p>
            <a:r>
              <a:rPr lang="en-US" b="1" dirty="0" smtClean="0"/>
              <a:t>4 Program Areas</a:t>
            </a:r>
            <a:endParaRPr lang="en-US" b="1"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3520" cy="6858000"/>
          </a:xfrm>
          <a:prstGeom prst="rect">
            <a:avLst/>
          </a:prstGeom>
        </p:spPr>
      </p:pic>
    </p:spTree>
    <p:extLst>
      <p:ext uri="{BB962C8B-B14F-4D97-AF65-F5344CB8AC3E}">
        <p14:creationId xmlns:p14="http://schemas.microsoft.com/office/powerpoint/2010/main" val="3456196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Tree>
    <p:extLst>
      <p:ext uri="{BB962C8B-B14F-4D97-AF65-F5344CB8AC3E}">
        <p14:creationId xmlns:p14="http://schemas.microsoft.com/office/powerpoint/2010/main" val="84103299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7577"/>
          <a:stretch/>
        </p:blipFill>
        <p:spPr>
          <a:xfrm>
            <a:off x="288758" y="20711"/>
            <a:ext cx="8598568" cy="6837289"/>
          </a:xfrm>
        </p:spPr>
      </p:pic>
      <p:sp>
        <p:nvSpPr>
          <p:cNvPr id="5" name="TextBox 4"/>
          <p:cNvSpPr txBox="1"/>
          <p:nvPr/>
        </p:nvSpPr>
        <p:spPr>
          <a:xfrm>
            <a:off x="3657600" y="365126"/>
            <a:ext cx="1519903" cy="584775"/>
          </a:xfrm>
          <a:prstGeom prst="rect">
            <a:avLst/>
          </a:prstGeom>
          <a:noFill/>
        </p:spPr>
        <p:txBody>
          <a:bodyPr wrap="none" rtlCol="0">
            <a:spAutoFit/>
          </a:bodyPr>
          <a:lstStyle/>
          <a:p>
            <a:r>
              <a:rPr lang="en-US" sz="3200" b="1" dirty="0" smtClean="0">
                <a:solidFill>
                  <a:schemeClr val="bg1"/>
                </a:solidFill>
              </a:rPr>
              <a:t>Thanks!</a:t>
            </a:r>
            <a:endParaRPr lang="en-US" sz="3200" b="1" dirty="0">
              <a:solidFill>
                <a:schemeClr val="bg1"/>
              </a:solidFill>
            </a:endParaRPr>
          </a:p>
        </p:txBody>
      </p:sp>
    </p:spTree>
    <p:extLst>
      <p:ext uri="{BB962C8B-B14F-4D97-AF65-F5344CB8AC3E}">
        <p14:creationId xmlns:p14="http://schemas.microsoft.com/office/powerpoint/2010/main" val="6826643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p:cNvPicPr>
            <a:picLocks noChangeAspect="1"/>
          </p:cNvPicPr>
          <p:nvPr/>
        </p:nvPicPr>
        <p:blipFill rotWithShape="1">
          <a:blip r:embed="rId3"/>
          <a:srcRect b="7072"/>
          <a:stretch/>
        </p:blipFill>
        <p:spPr>
          <a:xfrm>
            <a:off x="1806577" y="1380331"/>
            <a:ext cx="5368927" cy="3699669"/>
          </a:xfrm>
          <a:prstGeom prst="rect">
            <a:avLst/>
          </a:prstGeom>
        </p:spPr>
      </p:pic>
    </p:spTree>
    <p:extLst>
      <p:ext uri="{BB962C8B-B14F-4D97-AF65-F5344CB8AC3E}">
        <p14:creationId xmlns:p14="http://schemas.microsoft.com/office/powerpoint/2010/main" val="166615511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
          <p:cNvSpPr>
            <a:spLocks noGrp="1"/>
          </p:cNvSpPr>
          <p:nvPr>
            <p:ph type="title"/>
          </p:nvPr>
        </p:nvSpPr>
        <p:spPr>
          <a:xfrm>
            <a:off x="1248920" y="598299"/>
            <a:ext cx="6715126" cy="777874"/>
          </a:xfrm>
        </p:spPr>
        <p:txBody>
          <a:bodyPr>
            <a:noAutofit/>
          </a:bodyPr>
          <a:lstStyle/>
          <a:p>
            <a:r>
              <a:rPr lang="en-US" sz="2400" dirty="0"/>
              <a:t>(4) If our organization were given an extra R500-million to spend on ensuring all children learn to read for meaning by age 10 we would do the following 3 things:</a:t>
            </a:r>
          </a:p>
        </p:txBody>
      </p:sp>
      <p:sp>
        <p:nvSpPr>
          <p:cNvPr id="15" name="Content Placeholder 2"/>
          <p:cNvSpPr>
            <a:spLocks noGrp="1"/>
          </p:cNvSpPr>
          <p:nvPr>
            <p:ph idx="1"/>
          </p:nvPr>
        </p:nvSpPr>
        <p:spPr>
          <a:xfrm>
            <a:off x="1040026" y="1974471"/>
            <a:ext cx="3630828" cy="3810189"/>
          </a:xfrm>
        </p:spPr>
        <p:txBody>
          <a:bodyPr/>
          <a:lstStyle/>
          <a:p>
            <a:endParaRPr lang="en-US"/>
          </a:p>
        </p:txBody>
      </p:sp>
      <p:sp>
        <p:nvSpPr>
          <p:cNvPr id="16" name="Rectangle 15"/>
          <p:cNvSpPr/>
          <p:nvPr/>
        </p:nvSpPr>
        <p:spPr>
          <a:xfrm>
            <a:off x="4888603" y="2050860"/>
            <a:ext cx="3075443" cy="3524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Replace with image</a:t>
            </a:r>
          </a:p>
        </p:txBody>
      </p:sp>
      <p:sp>
        <p:nvSpPr>
          <p:cNvPr id="11" name="TextBox 10"/>
          <p:cNvSpPr txBox="1"/>
          <p:nvPr/>
        </p:nvSpPr>
        <p:spPr>
          <a:xfrm>
            <a:off x="3703351" y="6488668"/>
            <a:ext cx="1613711" cy="369332"/>
          </a:xfrm>
          <a:prstGeom prst="rect">
            <a:avLst/>
          </a:prstGeom>
          <a:noFill/>
        </p:spPr>
        <p:txBody>
          <a:bodyPr wrap="none" rtlCol="0">
            <a:spAutoFit/>
          </a:bodyPr>
          <a:lstStyle/>
          <a:p>
            <a:r>
              <a:rPr lang="en-US"/>
              <a:t>FUNDER PANEL</a:t>
            </a:r>
          </a:p>
        </p:txBody>
      </p:sp>
    </p:spTree>
    <p:extLst>
      <p:ext uri="{BB962C8B-B14F-4D97-AF65-F5344CB8AC3E}">
        <p14:creationId xmlns:p14="http://schemas.microsoft.com/office/powerpoint/2010/main" val="1469737071"/>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
          <p:cNvSpPr>
            <a:spLocks noGrp="1"/>
          </p:cNvSpPr>
          <p:nvPr>
            <p:ph type="title"/>
          </p:nvPr>
        </p:nvSpPr>
        <p:spPr>
          <a:xfrm>
            <a:off x="1248920" y="236540"/>
            <a:ext cx="6715126" cy="777874"/>
          </a:xfrm>
        </p:spPr>
        <p:txBody>
          <a:bodyPr>
            <a:noAutofit/>
          </a:bodyPr>
          <a:lstStyle/>
          <a:p>
            <a:r>
              <a:rPr lang="en-US" sz="2400" dirty="0" smtClean="0"/>
              <a:t>Things we agree on </a:t>
            </a:r>
            <a:endParaRPr lang="en-US" sz="2400" dirty="0"/>
          </a:p>
        </p:txBody>
      </p:sp>
      <p:sp>
        <p:nvSpPr>
          <p:cNvPr id="15" name="Content Placeholder 2"/>
          <p:cNvSpPr>
            <a:spLocks noGrp="1"/>
          </p:cNvSpPr>
          <p:nvPr>
            <p:ph idx="1"/>
          </p:nvPr>
        </p:nvSpPr>
        <p:spPr>
          <a:xfrm>
            <a:off x="1040026" y="1433323"/>
            <a:ext cx="3630828" cy="4351338"/>
          </a:xfrm>
        </p:spPr>
        <p:txBody>
          <a:bodyPr>
            <a:normAutofit fontScale="62500" lnSpcReduction="20000"/>
          </a:bodyPr>
          <a:lstStyle/>
          <a:p>
            <a:r>
              <a:rPr lang="en-US" dirty="0" smtClean="0"/>
              <a:t>Resources: </a:t>
            </a:r>
          </a:p>
          <a:p>
            <a:pPr lvl="1"/>
            <a:r>
              <a:rPr lang="en-US" dirty="0" smtClean="0"/>
              <a:t>The government and philanthropic sector should fund the development of more African language non-fiction, fiction and graded-readers for Gr1-6 and make them available in all FP classes. </a:t>
            </a:r>
          </a:p>
          <a:p>
            <a:pPr lvl="1"/>
            <a:r>
              <a:rPr lang="en-US" dirty="0" smtClean="0"/>
              <a:t>All FP classes need an essential classroom library of books. </a:t>
            </a:r>
          </a:p>
          <a:p>
            <a:r>
              <a:rPr lang="en-US" dirty="0" smtClean="0"/>
              <a:t>Representation </a:t>
            </a:r>
          </a:p>
          <a:p>
            <a:pPr lvl="1"/>
            <a:r>
              <a:rPr lang="en-US" dirty="0" smtClean="0"/>
              <a:t>Black researchers need to play a more prominent role in positions of power and influence in the reading space</a:t>
            </a:r>
          </a:p>
          <a:p>
            <a:pPr lvl="1"/>
            <a:r>
              <a:rPr lang="en-US" dirty="0" smtClean="0"/>
              <a:t>More funding should be allocated to the development of Black researchers </a:t>
            </a:r>
          </a:p>
          <a:p>
            <a:pPr lvl="1"/>
            <a:r>
              <a:rPr lang="en-US" dirty="0" smtClean="0"/>
              <a:t>More funding for interventions and research should be allocated to  research agenda, f</a:t>
            </a:r>
            <a:endParaRPr lang="en-US" dirty="0"/>
          </a:p>
        </p:txBody>
      </p:sp>
      <p:sp>
        <p:nvSpPr>
          <p:cNvPr id="16" name="Rectangle 15"/>
          <p:cNvSpPr/>
          <p:nvPr/>
        </p:nvSpPr>
        <p:spPr>
          <a:xfrm>
            <a:off x="4888603" y="1708754"/>
            <a:ext cx="3075443" cy="3524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Replace with image</a:t>
            </a:r>
          </a:p>
        </p:txBody>
      </p:sp>
      <p:sp>
        <p:nvSpPr>
          <p:cNvPr id="11" name="TextBox 10"/>
          <p:cNvSpPr txBox="1"/>
          <p:nvPr/>
        </p:nvSpPr>
        <p:spPr>
          <a:xfrm>
            <a:off x="3703351" y="6488668"/>
            <a:ext cx="1613711" cy="369332"/>
          </a:xfrm>
          <a:prstGeom prst="rect">
            <a:avLst/>
          </a:prstGeom>
          <a:noFill/>
        </p:spPr>
        <p:txBody>
          <a:bodyPr wrap="none" rtlCol="0">
            <a:spAutoFit/>
          </a:bodyPr>
          <a:lstStyle/>
          <a:p>
            <a:r>
              <a:rPr lang="en-US" dirty="0"/>
              <a:t>FUNDER PANEL</a:t>
            </a:r>
          </a:p>
        </p:txBody>
      </p:sp>
    </p:spTree>
    <p:extLst>
      <p:ext uri="{BB962C8B-B14F-4D97-AF65-F5344CB8AC3E}">
        <p14:creationId xmlns:p14="http://schemas.microsoft.com/office/powerpoint/2010/main" val="4834176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6064"/>
            <a:ext cx="1814513" cy="6874064"/>
            <a:chOff x="0" y="-16064"/>
            <a:chExt cx="2343150" cy="6874064"/>
          </a:xfrm>
        </p:grpSpPr>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r="66990"/>
            <a:stretch/>
          </p:blipFill>
          <p:spPr>
            <a:xfrm>
              <a:off x="0" y="-16064"/>
              <a:ext cx="2095750" cy="6874064"/>
            </a:xfrm>
            <a:prstGeom prst="rect">
              <a:avLst/>
            </a:prstGeom>
          </p:spPr>
        </p:pic>
        <p:sp>
          <p:nvSpPr>
            <p:cNvPr id="6" name="Rectangle 5"/>
            <p:cNvSpPr/>
            <p:nvPr/>
          </p:nvSpPr>
          <p:spPr>
            <a:xfrm>
              <a:off x="1343025" y="0"/>
              <a:ext cx="1000125" cy="5915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186613" y="0"/>
            <a:ext cx="1947688" cy="6858000"/>
            <a:chOff x="6811281" y="0"/>
            <a:chExt cx="2323020" cy="6858000"/>
          </a:xfrm>
        </p:grpSpPr>
        <p:pic>
          <p:nvPicPr>
            <p:cNvPr id="5"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314"/>
            <a:stretch/>
          </p:blipFill>
          <p:spPr>
            <a:xfrm>
              <a:off x="7063944" y="0"/>
              <a:ext cx="2070357" cy="6858000"/>
            </a:xfrm>
            <a:prstGeom prst="rect">
              <a:avLst/>
            </a:prstGeom>
          </p:spPr>
        </p:pic>
        <p:sp>
          <p:nvSpPr>
            <p:cNvPr id="8" name="Rectangle 7"/>
            <p:cNvSpPr/>
            <p:nvPr/>
          </p:nvSpPr>
          <p:spPr>
            <a:xfrm>
              <a:off x="6811281" y="114300"/>
              <a:ext cx="1000125" cy="5784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2" name="Chart 11"/>
          <p:cNvGraphicFramePr>
            <a:graphicFrameLocks/>
          </p:cNvGraphicFramePr>
          <p:nvPr>
            <p:extLst>
              <p:ext uri="{D42A27DB-BD31-4B8C-83A1-F6EECF244321}">
                <p14:modId xmlns:p14="http://schemas.microsoft.com/office/powerpoint/2010/main" val="1176163443"/>
              </p:ext>
            </p:extLst>
          </p:nvPr>
        </p:nvGraphicFramePr>
        <p:xfrm>
          <a:off x="1040026" y="1024298"/>
          <a:ext cx="6985121" cy="5199035"/>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1270998" y="225532"/>
            <a:ext cx="6754149" cy="769441"/>
          </a:xfrm>
          <a:prstGeom prst="rect">
            <a:avLst/>
          </a:prstGeom>
          <a:solidFill>
            <a:schemeClr val="bg1">
              <a:lumMod val="95000"/>
            </a:schemeClr>
          </a:solidFill>
        </p:spPr>
        <p:txBody>
          <a:bodyPr wrap="square" rtlCol="0">
            <a:spAutoFit/>
          </a:bodyPr>
          <a:lstStyle/>
          <a:p>
            <a:r>
              <a:rPr lang="en-US" sz="2000" dirty="0" smtClean="0">
                <a:solidFill>
                  <a:srgbClr val="FF0000"/>
                </a:solidFill>
              </a:rPr>
              <a:t>Arabic + Hindi + Bengali + Swahili = more than </a:t>
            </a:r>
            <a:r>
              <a:rPr lang="en-US" sz="2400" b="1" u="sng" dirty="0" smtClean="0">
                <a:solidFill>
                  <a:srgbClr val="FF0000"/>
                </a:solidFill>
              </a:rPr>
              <a:t>1-billion</a:t>
            </a:r>
            <a:r>
              <a:rPr lang="en-US" sz="2000" dirty="0" smtClean="0">
                <a:solidFill>
                  <a:srgbClr val="FF0000"/>
                </a:solidFill>
              </a:rPr>
              <a:t> people </a:t>
            </a:r>
            <a:endParaRPr lang="en-US" sz="2000" dirty="0">
              <a:solidFill>
                <a:srgbClr val="FF0000"/>
              </a:solidFill>
            </a:endParaRPr>
          </a:p>
        </p:txBody>
      </p:sp>
      <p:sp>
        <p:nvSpPr>
          <p:cNvPr id="18" name="Rectangle 17"/>
          <p:cNvSpPr/>
          <p:nvPr/>
        </p:nvSpPr>
        <p:spPr>
          <a:xfrm>
            <a:off x="1622929" y="6252126"/>
            <a:ext cx="5775524" cy="415498"/>
          </a:xfrm>
          <a:prstGeom prst="rect">
            <a:avLst/>
          </a:prstGeom>
          <a:solidFill>
            <a:schemeClr val="bg1">
              <a:lumMod val="95000"/>
            </a:schemeClr>
          </a:solid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50" i="1" dirty="0">
                <a:latin typeface="Helvetica" charset="0"/>
              </a:rPr>
              <a:t>Journal of Research in Reading, </a:t>
            </a:r>
            <a:r>
              <a:rPr lang="en-US" sz="1050" i="1" dirty="0" smtClean="0">
                <a:latin typeface="Helvetica" charset="0"/>
              </a:rPr>
              <a:t>Scientific </a:t>
            </a:r>
            <a:r>
              <a:rPr lang="en-US" sz="1050" i="1" dirty="0">
                <a:latin typeface="Helvetica" charset="0"/>
              </a:rPr>
              <a:t>Studies of Reading, </a:t>
            </a:r>
            <a:r>
              <a:rPr lang="en-US" sz="1050" i="1" dirty="0" smtClean="0">
                <a:latin typeface="Helvetica" charset="0"/>
              </a:rPr>
              <a:t>Reading Research Quarterly</a:t>
            </a:r>
          </a:p>
          <a:p>
            <a:r>
              <a:rPr lang="en-US" sz="1050" i="1" dirty="0" smtClean="0">
                <a:effectLst/>
                <a:latin typeface="Helvetica" charset="0"/>
              </a:rPr>
              <a:t>Spaull, 2019:  BRILL-IBE: Improving Early Literacy Outcomes</a:t>
            </a:r>
            <a:endParaRPr lang="en-US" sz="1050" i="1" dirty="0">
              <a:effectLst/>
              <a:latin typeface="Helvetica" charset="0"/>
            </a:endParaRPr>
          </a:p>
        </p:txBody>
      </p:sp>
      <p:sp>
        <p:nvSpPr>
          <p:cNvPr id="3" name="Rectangle 2"/>
          <p:cNvSpPr/>
          <p:nvPr/>
        </p:nvSpPr>
        <p:spPr>
          <a:xfrm>
            <a:off x="7186612" y="1981200"/>
            <a:ext cx="623887" cy="2946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660020" y="1981200"/>
            <a:ext cx="623887" cy="2946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036132" y="1981200"/>
            <a:ext cx="623887" cy="2946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412244" y="1981200"/>
            <a:ext cx="623887" cy="2946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705281" y="1981200"/>
            <a:ext cx="3706962" cy="2946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5724187" y="1787448"/>
            <a:ext cx="2195844" cy="4337045"/>
            <a:chOff x="6581794" y="2088246"/>
            <a:chExt cx="2362618" cy="4020887"/>
          </a:xfrm>
        </p:grpSpPr>
        <p:sp>
          <p:nvSpPr>
            <p:cNvPr id="24" name="Oval 23"/>
            <p:cNvSpPr/>
            <p:nvPr/>
          </p:nvSpPr>
          <p:spPr>
            <a:xfrm rot="5400000">
              <a:off x="6492731" y="3024509"/>
              <a:ext cx="3387944" cy="1515418"/>
            </a:xfrm>
            <a:prstGeom prst="ellipse">
              <a:avLst/>
            </a:prstGeom>
            <a:noFill/>
            <a:ln w="3810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25" name="TextBox 24"/>
            <p:cNvSpPr txBox="1"/>
            <p:nvPr/>
          </p:nvSpPr>
          <p:spPr>
            <a:xfrm>
              <a:off x="6581794" y="5338713"/>
              <a:ext cx="2140238" cy="770420"/>
            </a:xfrm>
            <a:prstGeom prst="rect">
              <a:avLst/>
            </a:prstGeom>
            <a:solidFill>
              <a:schemeClr val="bg1">
                <a:lumMod val="95000"/>
              </a:schemeClr>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solidFill>
                    <a:srgbClr val="00B0F0"/>
                  </a:solidFill>
                </a:rPr>
                <a:t>70% of all article in the 3 journals are on </a:t>
              </a:r>
              <a:r>
                <a:rPr lang="en-US" sz="1600" dirty="0" err="1" smtClean="0">
                  <a:solidFill>
                    <a:srgbClr val="00B0F0"/>
                  </a:solidFill>
                </a:rPr>
                <a:t>Eng</a:t>
              </a:r>
              <a:r>
                <a:rPr lang="en-US" sz="1600" dirty="0" smtClean="0">
                  <a:solidFill>
                    <a:srgbClr val="00B0F0"/>
                  </a:solidFill>
                </a:rPr>
                <a:t>/French</a:t>
              </a:r>
              <a:endParaRPr lang="en-US" sz="1600" dirty="0">
                <a:solidFill>
                  <a:srgbClr val="00B0F0"/>
                </a:solidFill>
              </a:endParaRPr>
            </a:p>
          </p:txBody>
        </p:sp>
      </p:grpSp>
      <p:grpSp>
        <p:nvGrpSpPr>
          <p:cNvPr id="26" name="Group 25"/>
          <p:cNvGrpSpPr/>
          <p:nvPr/>
        </p:nvGrpSpPr>
        <p:grpSpPr>
          <a:xfrm>
            <a:off x="1612998" y="4224692"/>
            <a:ext cx="3845725" cy="1516668"/>
            <a:chOff x="1104363" y="4263504"/>
            <a:chExt cx="3845725" cy="1406108"/>
          </a:xfrm>
        </p:grpSpPr>
        <p:sp>
          <p:nvSpPr>
            <p:cNvPr id="27" name="Oval 26"/>
            <p:cNvSpPr/>
            <p:nvPr/>
          </p:nvSpPr>
          <p:spPr>
            <a:xfrm>
              <a:off x="1104363" y="4263504"/>
              <a:ext cx="3845725" cy="982264"/>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28" name="TextBox 27"/>
            <p:cNvSpPr txBox="1"/>
            <p:nvPr/>
          </p:nvSpPr>
          <p:spPr>
            <a:xfrm>
              <a:off x="2313407" y="5327203"/>
              <a:ext cx="1466878" cy="342409"/>
            </a:xfrm>
            <a:prstGeom prst="rect">
              <a:avLst/>
            </a:prstGeom>
            <a:solidFill>
              <a:schemeClr val="bg1">
                <a:lumMod val="95000"/>
              </a:schemeClr>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smtClean="0">
                  <a:solidFill>
                    <a:srgbClr val="FF0000"/>
                  </a:solidFill>
                </a:rPr>
                <a:t>6% of total.</a:t>
              </a:r>
              <a:endParaRPr lang="en-US" sz="1800" dirty="0">
                <a:solidFill>
                  <a:srgbClr val="FF0000"/>
                </a:solidFill>
              </a:endParaRPr>
            </a:p>
          </p:txBody>
        </p:sp>
      </p:grpSp>
    </p:spTree>
    <p:extLst>
      <p:ext uri="{BB962C8B-B14F-4D97-AF65-F5344CB8AC3E}">
        <p14:creationId xmlns:p14="http://schemas.microsoft.com/office/powerpoint/2010/main" val="123054397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20"/>
                                        </p:tgtEl>
                                      </p:cBhvr>
                                    </p:animEffect>
                                    <p:set>
                                      <p:cBhvr>
                                        <p:cTn id="17" dur="1" fill="hold">
                                          <p:stCondLst>
                                            <p:cond delay="499"/>
                                          </p:stCondLst>
                                        </p:cTn>
                                        <p:tgtEl>
                                          <p:spTgt spid="2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0" nodeType="clickEffect">
                                  <p:stCondLst>
                                    <p:cond delay="0"/>
                                  </p:stCondLst>
                                  <p:childTnLst>
                                    <p:animEffect transition="out" filter="wipe(down)">
                                      <p:cBhvr>
                                        <p:cTn id="21" dur="500"/>
                                        <p:tgtEl>
                                          <p:spTgt spid="21"/>
                                        </p:tgtEl>
                                      </p:cBhvr>
                                    </p:animEffect>
                                    <p:set>
                                      <p:cBhvr>
                                        <p:cTn id="22" dur="1" fill="hold">
                                          <p:stCondLst>
                                            <p:cond delay="499"/>
                                          </p:stCondLst>
                                        </p:cTn>
                                        <p:tgtEl>
                                          <p:spTgt spid="2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2" fill="hold" grpId="0" nodeType="clickEffect">
                                  <p:stCondLst>
                                    <p:cond delay="0"/>
                                  </p:stCondLst>
                                  <p:childTnLst>
                                    <p:animEffect transition="out" filter="wipe(right)">
                                      <p:cBhvr>
                                        <p:cTn id="26" dur="500"/>
                                        <p:tgtEl>
                                          <p:spTgt spid="22"/>
                                        </p:tgtEl>
                                      </p:cBhvr>
                                    </p:animEffect>
                                    <p:set>
                                      <p:cBhvr>
                                        <p:cTn id="27" dur="1" fill="hold">
                                          <p:stCondLst>
                                            <p:cond delay="499"/>
                                          </p:stCondLst>
                                        </p:cTn>
                                        <p:tgtEl>
                                          <p:spTgt spid="2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heel(1)">
                                      <p:cBhvr>
                                        <p:cTn id="32" dur="20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heel(1)">
                                      <p:cBhvr>
                                        <p:cTn id="37" dur="20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animBg="1"/>
      <p:bldP spid="19" grpId="0" animBg="1"/>
      <p:bldP spid="20" grpId="0" animBg="1"/>
      <p:bldP spid="21" grpId="0" animBg="1"/>
      <p:bldP spid="2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326" y="200276"/>
            <a:ext cx="5676900" cy="811296"/>
          </a:xfrm>
        </p:spPr>
        <p:txBody>
          <a:bodyPr>
            <a:normAutofit fontScale="90000"/>
          </a:bodyPr>
          <a:lstStyle/>
          <a:p>
            <a:r>
              <a:rPr lang="en-US" sz="1600" dirty="0">
                <a:latin typeface="Helvetica" charset="0"/>
                <a:ea typeface="Helvetica" charset="0"/>
                <a:cs typeface="Helvetica" charset="0"/>
              </a:rPr>
              <a:t>21 June 2019</a:t>
            </a:r>
            <a:br>
              <a:rPr lang="en-US" sz="1600" dirty="0">
                <a:latin typeface="Helvetica" charset="0"/>
                <a:ea typeface="Helvetica" charset="0"/>
                <a:cs typeface="Helvetica" charset="0"/>
              </a:rPr>
            </a:br>
            <a:r>
              <a:rPr lang="en-US" dirty="0">
                <a:latin typeface="Helvetica" charset="0"/>
                <a:ea typeface="Helvetica" charset="0"/>
                <a:cs typeface="Helvetica" charset="0"/>
              </a:rPr>
              <a:t>State of the Nation</a:t>
            </a:r>
          </a:p>
        </p:txBody>
      </p:sp>
      <p:sp>
        <p:nvSpPr>
          <p:cNvPr id="3" name="Content Placeholder 2"/>
          <p:cNvSpPr>
            <a:spLocks noGrp="1"/>
          </p:cNvSpPr>
          <p:nvPr>
            <p:ph idx="1"/>
          </p:nvPr>
        </p:nvSpPr>
        <p:spPr>
          <a:xfrm>
            <a:off x="268704" y="1135230"/>
            <a:ext cx="6148137" cy="4639928"/>
          </a:xfrm>
          <a:solidFill>
            <a:schemeClr val="bg1">
              <a:lumMod val="95000"/>
            </a:schemeClr>
          </a:solidFill>
        </p:spPr>
        <p:txBody>
          <a:bodyPr>
            <a:noAutofit/>
          </a:bodyPr>
          <a:lstStyle/>
          <a:p>
            <a:pPr marL="0" indent="0" algn="just">
              <a:buNone/>
            </a:pPr>
            <a:r>
              <a:rPr lang="en-GB" sz="1600" dirty="0"/>
              <a:t>“Fellow South Africans,</a:t>
            </a:r>
          </a:p>
          <a:p>
            <a:pPr marL="0" indent="0" algn="just">
              <a:buNone/>
            </a:pPr>
            <a:r>
              <a:rPr lang="en-GB" sz="1600" dirty="0"/>
              <a:t>If we are to ensure that within the next decade, </a:t>
            </a:r>
            <a:r>
              <a:rPr lang="en-GB" sz="1600" b="1" dirty="0">
                <a:solidFill>
                  <a:srgbClr val="FF0000"/>
                </a:solidFill>
              </a:rPr>
              <a:t>every 10 year old will be able to read for meaning</a:t>
            </a:r>
            <a:r>
              <a:rPr lang="en-GB" sz="1600" dirty="0"/>
              <a:t>, we will need to mobilise the entire nation behind a massive reading campaign. Early reading is the basic foundation that determines a child’s educational progress, through school, through higher education and into the work place. All other interventions – from the work being done to improve the quality of basic education to the provision of free higher education for the poor, from our investment in TVET colleges to the expansion of workplace learning – will not produce the results we need unless we first ensure that children can read. It is through initiatives like the National Reading Coalition that we will be able to coordinate this national effort. All foundation and intermediate phase teachers are to be trained to teach reading in English and the African languages, and we are training and deploying a cohort of experienced coaches to provide high quality on-site support to teachers. We are implementing the Early Grade Reading Programme, which consists of an integrated package of lesson plans, additional reading materials and professional support to Foundation Phase teachers.” </a:t>
            </a:r>
          </a:p>
          <a:p>
            <a:pPr marL="0" indent="0" algn="just">
              <a:buNone/>
            </a:pPr>
            <a:endParaRPr lang="en-GB" sz="1600" dirty="0"/>
          </a:p>
          <a:p>
            <a:pPr marL="0" indent="0" algn="just">
              <a:buNone/>
            </a:pPr>
            <a:r>
              <a:rPr lang="mr-IN" sz="1600" dirty="0"/>
              <a:t>–</a:t>
            </a:r>
            <a:r>
              <a:rPr lang="en-GB" sz="1600" dirty="0"/>
              <a:t> President Ramaphosa (21 June 2019)</a:t>
            </a:r>
            <a:endParaRPr lang="en-US" sz="1600"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3372" r="25005"/>
          <a:stretch/>
        </p:blipFill>
        <p:spPr>
          <a:xfrm>
            <a:off x="6416841" y="2114685"/>
            <a:ext cx="2727159" cy="2489398"/>
          </a:xfrm>
          <a:prstGeom prst="rect">
            <a:avLst/>
          </a:prstGeom>
        </p:spPr>
      </p:pic>
    </p:spTree>
    <p:extLst>
      <p:ext uri="{BB962C8B-B14F-4D97-AF65-F5344CB8AC3E}">
        <p14:creationId xmlns:p14="http://schemas.microsoft.com/office/powerpoint/2010/main" val="11280859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3024</TotalTime>
  <Words>2268</Words>
  <Application>Microsoft Macintosh PowerPoint</Application>
  <PresentationFormat>On-screen Show (4:3)</PresentationFormat>
  <Paragraphs>251</Paragraphs>
  <Slides>49</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49</vt:i4>
      </vt:variant>
    </vt:vector>
  </HeadingPairs>
  <TitlesOfParts>
    <vt:vector size="62" baseType="lpstr">
      <vt:lpstr>Calibri</vt:lpstr>
      <vt:lpstr>Calibri Light</vt:lpstr>
      <vt:lpstr>Helvetica</vt:lpstr>
      <vt:lpstr>Hiragino Kaku Gothic Std W8</vt:lpstr>
      <vt:lpstr>Mangal</vt:lpstr>
      <vt:lpstr>MS PGothic</vt:lpstr>
      <vt:lpstr>ＭＳ Ｐゴシック</vt:lpstr>
      <vt:lpstr>Roboto Light</vt:lpstr>
      <vt:lpstr>Roboto Medium</vt:lpstr>
      <vt:lpstr>Segoe UI</vt:lpstr>
      <vt:lpstr>Segoe UI Semibold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 we know about reading comprehension in SA?</vt:lpstr>
      <vt:lpstr>What do we know about reading comprehension in SA?</vt:lpstr>
      <vt:lpstr>PowerPoint Presentation</vt:lpstr>
      <vt:lpstr>What does this look like in reality?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Getting Reading Right</vt:lpstr>
      <vt:lpstr>PowerPoint Presentation</vt:lpstr>
      <vt:lpstr>PowerPoint Presentation</vt:lpstr>
      <vt:lpstr>What do we know about reading comprehension in SA?</vt:lpstr>
      <vt:lpstr>Stagnating improvement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Program Areas</vt:lpstr>
      <vt:lpstr>PowerPoint Presentation</vt:lpstr>
      <vt:lpstr>PowerPoint Presentation</vt:lpstr>
      <vt:lpstr>PowerPoint Presentation</vt:lpstr>
      <vt:lpstr>(4) If our organization were given an extra R500-million to spend on ensuring all children learn to read for meaning by age 10 we would do the following 3 things:</vt:lpstr>
      <vt:lpstr>Things we agree on </vt:lpstr>
      <vt:lpstr>PowerPoint Presentation</vt:lpstr>
      <vt:lpstr>21 June 2019 State of the Nation</vt:lpstr>
    </vt:vector>
  </TitlesOfParts>
  <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 Spaull</dc:creator>
  <cp:lastModifiedBy>Nic Spaull</cp:lastModifiedBy>
  <cp:revision>60</cp:revision>
  <dcterms:created xsi:type="dcterms:W3CDTF">2019-07-18T09:00:12Z</dcterms:created>
  <dcterms:modified xsi:type="dcterms:W3CDTF">2019-09-06T13:36:36Z</dcterms:modified>
</cp:coreProperties>
</file>