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3" r:id="rId2"/>
    <p:sldMasterId id="2147483715" r:id="rId3"/>
  </p:sldMasterIdLst>
  <p:notesMasterIdLst>
    <p:notesMasterId r:id="rId42"/>
  </p:notesMasterIdLst>
  <p:sldIdLst>
    <p:sldId id="672" r:id="rId4"/>
    <p:sldId id="257" r:id="rId5"/>
    <p:sldId id="674" r:id="rId6"/>
    <p:sldId id="675" r:id="rId7"/>
    <p:sldId id="676" r:id="rId8"/>
    <p:sldId id="677" r:id="rId9"/>
    <p:sldId id="679" r:id="rId10"/>
    <p:sldId id="682" r:id="rId11"/>
    <p:sldId id="681" r:id="rId12"/>
    <p:sldId id="683" r:id="rId13"/>
    <p:sldId id="685" r:id="rId14"/>
    <p:sldId id="686" r:id="rId15"/>
    <p:sldId id="687" r:id="rId16"/>
    <p:sldId id="688" r:id="rId17"/>
    <p:sldId id="689" r:id="rId18"/>
    <p:sldId id="705" r:id="rId19"/>
    <p:sldId id="690" r:id="rId20"/>
    <p:sldId id="691" r:id="rId21"/>
    <p:sldId id="692" r:id="rId22"/>
    <p:sldId id="693" r:id="rId23"/>
    <p:sldId id="694" r:id="rId24"/>
    <p:sldId id="695" r:id="rId25"/>
    <p:sldId id="696" r:id="rId26"/>
    <p:sldId id="697" r:id="rId27"/>
    <p:sldId id="698" r:id="rId28"/>
    <p:sldId id="699" r:id="rId29"/>
    <p:sldId id="700" r:id="rId30"/>
    <p:sldId id="701" r:id="rId31"/>
    <p:sldId id="715" r:id="rId32"/>
    <p:sldId id="703" r:id="rId33"/>
    <p:sldId id="704" r:id="rId34"/>
    <p:sldId id="706" r:id="rId35"/>
    <p:sldId id="708" r:id="rId36"/>
    <p:sldId id="707" r:id="rId37"/>
    <p:sldId id="716" r:id="rId38"/>
    <p:sldId id="709" r:id="rId39"/>
    <p:sldId id="711" r:id="rId40"/>
    <p:sldId id="714" r:id="rId41"/>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D47631-9DEA-404D-A7D7-B60EDDF6EFA5}">
          <p14:sldIdLst>
            <p14:sldId id="672"/>
            <p14:sldId id="257"/>
            <p14:sldId id="674"/>
            <p14:sldId id="675"/>
            <p14:sldId id="676"/>
            <p14:sldId id="677"/>
            <p14:sldId id="679"/>
            <p14:sldId id="682"/>
            <p14:sldId id="681"/>
            <p14:sldId id="683"/>
            <p14:sldId id="685"/>
            <p14:sldId id="686"/>
            <p14:sldId id="687"/>
            <p14:sldId id="688"/>
            <p14:sldId id="689"/>
            <p14:sldId id="705"/>
            <p14:sldId id="690"/>
            <p14:sldId id="691"/>
            <p14:sldId id="692"/>
            <p14:sldId id="693"/>
            <p14:sldId id="694"/>
            <p14:sldId id="695"/>
            <p14:sldId id="696"/>
            <p14:sldId id="697"/>
            <p14:sldId id="698"/>
            <p14:sldId id="699"/>
            <p14:sldId id="700"/>
            <p14:sldId id="701"/>
            <p14:sldId id="715"/>
            <p14:sldId id="703"/>
            <p14:sldId id="704"/>
            <p14:sldId id="706"/>
            <p14:sldId id="708"/>
            <p14:sldId id="707"/>
            <p14:sldId id="716"/>
            <p14:sldId id="709"/>
            <p14:sldId id="711"/>
            <p14:sldId id="714"/>
          </p14:sldIdLst>
        </p14:section>
      </p14:sectionLst>
    </p:ext>
    <p:ext uri="{EFAFB233-063F-42B5-8137-9DF3F51BA10A}">
      <p15:sldGuideLst xmlns:p15="http://schemas.microsoft.com/office/powerpoint/2012/main">
        <p15:guide id="1" orient="horz" pos="3929" userDrawn="1">
          <p15:clr>
            <a:srgbClr val="A4A3A4"/>
          </p15:clr>
        </p15:guide>
        <p15:guide id="2" orient="horz" pos="618" userDrawn="1">
          <p15:clr>
            <a:srgbClr val="A4A3A4"/>
          </p15:clr>
        </p15:guide>
        <p15:guide id="3" orient="horz" pos="482" userDrawn="1">
          <p15:clr>
            <a:srgbClr val="A4A3A4"/>
          </p15:clr>
        </p15:guide>
        <p15:guide id="4" orient="horz" pos="4156" userDrawn="1">
          <p15:clr>
            <a:srgbClr val="A4A3A4"/>
          </p15:clr>
        </p15:guide>
        <p15:guide id="5" orient="horz" pos="2614" userDrawn="1">
          <p15:clr>
            <a:srgbClr val="A4A3A4"/>
          </p15:clr>
        </p15:guide>
        <p15:guide id="6" orient="horz" pos="754" userDrawn="1">
          <p15:clr>
            <a:srgbClr val="A4A3A4"/>
          </p15:clr>
        </p15:guide>
        <p15:guide id="7" orient="horz" pos="4020" userDrawn="1">
          <p15:clr>
            <a:srgbClr val="A4A3A4"/>
          </p15:clr>
        </p15:guide>
        <p15:guide id="8" orient="horz" pos="3475" userDrawn="1">
          <p15:clr>
            <a:srgbClr val="A4A3A4"/>
          </p15:clr>
        </p15:guide>
        <p15:guide id="9" pos="3840" userDrawn="1">
          <p15:clr>
            <a:srgbClr val="A4A3A4"/>
          </p15:clr>
        </p15:guide>
        <p15:guide id="10" pos="7469" userDrawn="1">
          <p15:clr>
            <a:srgbClr val="A4A3A4"/>
          </p15:clr>
        </p15:guide>
        <p15:guide id="11" pos="211" userDrawn="1">
          <p15:clr>
            <a:srgbClr val="A4A3A4"/>
          </p15:clr>
        </p15:guide>
        <p15:guide id="12" pos="6017" userDrawn="1">
          <p15:clr>
            <a:srgbClr val="A4A3A4"/>
          </p15:clr>
        </p15:guide>
        <p15:guide id="13" orient="horz" pos="3748"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3247"/>
    <a:srgbClr val="903045"/>
    <a:srgbClr val="963248"/>
    <a:srgbClr val="962E48"/>
    <a:srgbClr val="912E41"/>
    <a:srgbClr val="912E4B"/>
    <a:srgbClr val="912E46"/>
    <a:srgbClr val="AB3755"/>
    <a:srgbClr val="A23451"/>
    <a:srgbClr val="8E32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59555" autoAdjust="0"/>
  </p:normalViewPr>
  <p:slideViewPr>
    <p:cSldViewPr showGuides="1">
      <p:cViewPr varScale="1">
        <p:scale>
          <a:sx n="41" d="100"/>
          <a:sy n="41" d="100"/>
        </p:scale>
        <p:origin x="1336" y="28"/>
      </p:cViewPr>
      <p:guideLst>
        <p:guide orient="horz" pos="3929"/>
        <p:guide orient="horz" pos="618"/>
        <p:guide orient="horz" pos="482"/>
        <p:guide orient="horz" pos="4156"/>
        <p:guide orient="horz" pos="2614"/>
        <p:guide orient="horz" pos="754"/>
        <p:guide orient="horz" pos="4020"/>
        <p:guide orient="horz" pos="3475"/>
        <p:guide pos="3840"/>
        <p:guide pos="7469"/>
        <p:guide pos="211"/>
        <p:guide pos="6017"/>
        <p:guide orient="horz" pos="3748"/>
      </p:guideLst>
    </p:cSldViewPr>
  </p:slideViewPr>
  <p:outlineViewPr>
    <p:cViewPr>
      <p:scale>
        <a:sx n="33" d="100"/>
        <a:sy n="33" d="100"/>
      </p:scale>
      <p:origin x="48" y="10350"/>
    </p:cViewPr>
  </p:outlineViewPr>
  <p:notesTextViewPr>
    <p:cViewPr>
      <p:scale>
        <a:sx n="1" d="1"/>
        <a:sy n="1" d="1"/>
      </p:scale>
      <p:origin x="0" y="0"/>
    </p:cViewPr>
  </p:notesTextViewPr>
  <p:sorterViewPr>
    <p:cViewPr>
      <p:scale>
        <a:sx n="100" d="100"/>
        <a:sy n="100" d="100"/>
      </p:scale>
      <p:origin x="0" y="0"/>
    </p:cViewPr>
  </p:sorterViewPr>
  <p:notesViewPr>
    <p:cSldViewPr showGuides="1">
      <p:cViewPr>
        <p:scale>
          <a:sx n="100" d="100"/>
          <a:sy n="100" d="100"/>
        </p:scale>
        <p:origin x="-2526" y="1224"/>
      </p:cViewPr>
      <p:guideLst>
        <p:guide orient="horz" pos="3126"/>
        <p:guide pos="2140"/>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6411"/>
          </a:xfrm>
          <a:prstGeom prst="rect">
            <a:avLst/>
          </a:prstGeom>
        </p:spPr>
        <p:txBody>
          <a:bodyPr vert="horz" lIns="91320" tIns="45660" rIns="91320" bIns="45660" rtlCol="0"/>
          <a:lstStyle>
            <a:lvl1pPr algn="l">
              <a:defRPr sz="1200"/>
            </a:lvl1pPr>
          </a:lstStyle>
          <a:p>
            <a:endParaRPr lang="en-ZA"/>
          </a:p>
        </p:txBody>
      </p:sp>
      <p:sp>
        <p:nvSpPr>
          <p:cNvPr id="3" name="Date Placeholder 2"/>
          <p:cNvSpPr>
            <a:spLocks noGrp="1"/>
          </p:cNvSpPr>
          <p:nvPr>
            <p:ph type="dt" idx="1"/>
          </p:nvPr>
        </p:nvSpPr>
        <p:spPr>
          <a:xfrm>
            <a:off x="3850444" y="0"/>
            <a:ext cx="2945659" cy="496411"/>
          </a:xfrm>
          <a:prstGeom prst="rect">
            <a:avLst/>
          </a:prstGeom>
        </p:spPr>
        <p:txBody>
          <a:bodyPr vert="horz" lIns="91320" tIns="45660" rIns="91320" bIns="45660" rtlCol="0"/>
          <a:lstStyle>
            <a:lvl1pPr algn="r">
              <a:defRPr sz="1200"/>
            </a:lvl1pPr>
          </a:lstStyle>
          <a:p>
            <a:fld id="{C3F477E6-6905-4C16-8B2E-58E17CE173B6}" type="datetimeFigureOut">
              <a:rPr lang="en-ZA" smtClean="0"/>
              <a:pPr/>
              <a:t>2019/08/07</a:t>
            </a:fld>
            <a:endParaRPr lang="en-ZA"/>
          </a:p>
        </p:txBody>
      </p:sp>
      <p:sp>
        <p:nvSpPr>
          <p:cNvPr id="4" name="Slide Image Placeholder 3"/>
          <p:cNvSpPr>
            <a:spLocks noGrp="1" noRot="1" noChangeAspect="1"/>
          </p:cNvSpPr>
          <p:nvPr>
            <p:ph type="sldImg" idx="2"/>
          </p:nvPr>
        </p:nvSpPr>
        <p:spPr>
          <a:xfrm>
            <a:off x="423863" y="576263"/>
            <a:ext cx="5951537" cy="3348037"/>
          </a:xfrm>
          <a:prstGeom prst="rect">
            <a:avLst/>
          </a:prstGeom>
          <a:noFill/>
          <a:ln w="12700">
            <a:solidFill>
              <a:prstClr val="black"/>
            </a:solidFill>
          </a:ln>
        </p:spPr>
        <p:txBody>
          <a:bodyPr vert="horz" lIns="91320" tIns="45660" rIns="91320" bIns="45660" rtlCol="0" anchor="ctr"/>
          <a:lstStyle/>
          <a:p>
            <a:endParaRPr lang="en-ZA"/>
          </a:p>
        </p:txBody>
      </p:sp>
      <p:sp>
        <p:nvSpPr>
          <p:cNvPr id="5" name="Notes Placeholder 4"/>
          <p:cNvSpPr>
            <a:spLocks noGrp="1"/>
          </p:cNvSpPr>
          <p:nvPr>
            <p:ph type="body" sz="quarter" idx="3"/>
          </p:nvPr>
        </p:nvSpPr>
        <p:spPr>
          <a:xfrm>
            <a:off x="162256" y="4100983"/>
            <a:ext cx="6473163" cy="5466489"/>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Footer Placeholder 5"/>
          <p:cNvSpPr>
            <a:spLocks noGrp="1"/>
          </p:cNvSpPr>
          <p:nvPr>
            <p:ph type="ftr" sz="quarter" idx="4"/>
          </p:nvPr>
        </p:nvSpPr>
        <p:spPr>
          <a:xfrm>
            <a:off x="2" y="9430091"/>
            <a:ext cx="2945659" cy="496411"/>
          </a:xfrm>
          <a:prstGeom prst="rect">
            <a:avLst/>
          </a:prstGeom>
        </p:spPr>
        <p:txBody>
          <a:bodyPr vert="horz" lIns="91320" tIns="45660" rIns="91320" bIns="45660" rtlCol="0" anchor="b"/>
          <a:lstStyle>
            <a:lvl1pPr algn="l">
              <a:defRPr sz="1200"/>
            </a:lvl1pPr>
          </a:lstStyle>
          <a:p>
            <a:endParaRPr lang="en-ZA"/>
          </a:p>
        </p:txBody>
      </p:sp>
      <p:sp>
        <p:nvSpPr>
          <p:cNvPr id="7" name="Slide Number Placeholder 6"/>
          <p:cNvSpPr>
            <a:spLocks noGrp="1"/>
          </p:cNvSpPr>
          <p:nvPr>
            <p:ph type="sldNum" sz="quarter" idx="5"/>
          </p:nvPr>
        </p:nvSpPr>
        <p:spPr>
          <a:xfrm>
            <a:off x="3850444" y="9430091"/>
            <a:ext cx="2945659" cy="496411"/>
          </a:xfrm>
          <a:prstGeom prst="rect">
            <a:avLst/>
          </a:prstGeom>
        </p:spPr>
        <p:txBody>
          <a:bodyPr vert="horz" lIns="91320" tIns="45660" rIns="91320" bIns="45660" rtlCol="0" anchor="b"/>
          <a:lstStyle>
            <a:lvl1pPr algn="r">
              <a:defRPr sz="1200"/>
            </a:lvl1pPr>
          </a:lstStyle>
          <a:p>
            <a:fld id="{4D2C8076-FE40-4349-AD51-DE06EF802BE1}" type="slidenum">
              <a:rPr lang="en-ZA" smtClean="0"/>
              <a:pPr/>
              <a:t>‹#›</a:t>
            </a:fld>
            <a:endParaRPr lang="en-ZA"/>
          </a:p>
        </p:txBody>
      </p:sp>
    </p:spTree>
    <p:extLst>
      <p:ext uri="{BB962C8B-B14F-4D97-AF65-F5344CB8AC3E}">
        <p14:creationId xmlns:p14="http://schemas.microsoft.com/office/powerpoint/2010/main" val="666967947"/>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Bef>
        <a:spcPts val="300"/>
      </a:spcBef>
      <a:spcAft>
        <a:spcPts val="300"/>
      </a:spcAft>
      <a:defRPr sz="900" kern="1200">
        <a:solidFill>
          <a:schemeClr val="tx1"/>
        </a:solidFill>
        <a:latin typeface="+mn-lt"/>
        <a:ea typeface="+mn-ea"/>
        <a:cs typeface="+mn-cs"/>
      </a:defRPr>
    </a:lvl1pPr>
    <a:lvl2pPr marL="180975" indent="-95250" algn="l" defTabSz="914400" rtl="0" eaLnBrk="1" latinLnBrk="0" hangingPunct="1">
      <a:lnSpc>
        <a:spcPct val="110000"/>
      </a:lnSpc>
      <a:spcBef>
        <a:spcPts val="300"/>
      </a:spcBef>
      <a:spcAft>
        <a:spcPts val="300"/>
      </a:spcAft>
      <a:buFont typeface="Arial" pitchFamily="34" charset="0"/>
      <a:buChar char="•"/>
      <a:defRPr sz="900" kern="1200">
        <a:solidFill>
          <a:schemeClr val="tx1"/>
        </a:solidFill>
        <a:latin typeface="+mn-lt"/>
        <a:ea typeface="+mn-ea"/>
        <a:cs typeface="+mn-cs"/>
      </a:defRPr>
    </a:lvl2pPr>
    <a:lvl3pPr marL="295275" indent="-76200" algn="l" defTabSz="914400" rtl="0" eaLnBrk="1" latinLnBrk="0" hangingPunct="1">
      <a:lnSpc>
        <a:spcPct val="110000"/>
      </a:lnSpc>
      <a:spcBef>
        <a:spcPts val="100"/>
      </a:spcBef>
      <a:spcAft>
        <a:spcPts val="100"/>
      </a:spcAft>
      <a:buFont typeface="Calibri" pitchFamily="34" charset="0"/>
      <a:buChar char="›"/>
      <a:defRPr sz="800" kern="1200">
        <a:solidFill>
          <a:schemeClr val="tx1"/>
        </a:solidFill>
        <a:latin typeface="+mn-lt"/>
        <a:ea typeface="+mn-ea"/>
        <a:cs typeface="+mn-cs"/>
      </a:defRPr>
    </a:lvl3pPr>
    <a:lvl4pPr marL="485775" indent="-95250" algn="l" defTabSz="914400" rtl="0" eaLnBrk="1" latinLnBrk="0" hangingPunct="1">
      <a:lnSpc>
        <a:spcPct val="110000"/>
      </a:lnSpc>
      <a:spcBef>
        <a:spcPts val="100"/>
      </a:spcBef>
      <a:spcAft>
        <a:spcPts val="100"/>
      </a:spcAft>
      <a:buFont typeface="Arial" pitchFamily="34" charset="0"/>
      <a:buChar char="­"/>
      <a:defRPr sz="800" kern="1200">
        <a:solidFill>
          <a:schemeClr val="tx1"/>
        </a:solidFill>
        <a:latin typeface="+mn-lt"/>
        <a:ea typeface="+mn-ea"/>
        <a:cs typeface="+mn-cs"/>
      </a:defRPr>
    </a:lvl4pPr>
    <a:lvl5pPr marL="657225" indent="-114300" algn="l" defTabSz="914400" rtl="0" eaLnBrk="1" latinLnBrk="0" hangingPunct="1">
      <a:lnSpc>
        <a:spcPct val="110000"/>
      </a:lnSpc>
      <a:spcBef>
        <a:spcPts val="100"/>
      </a:spcBef>
      <a:spcAft>
        <a:spcPts val="100"/>
      </a:spcAft>
      <a:buFont typeface="Arial" pitchFamily="34" charset="0"/>
      <a:buChar char="•"/>
      <a:defRPr sz="8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Good evening, friends, family, colleagues</a:t>
            </a:r>
          </a:p>
          <a:p>
            <a:r>
              <a:rPr lang="en-ZA" dirty="0"/>
              <a:t> </a:t>
            </a:r>
          </a:p>
          <a:p>
            <a:r>
              <a:rPr lang="en-ZA" dirty="0"/>
              <a:t>Thank you so much for all being here this evening.  It’s an enormous privilege – and also rather daunting– to have so many different groups of people here tonight - family, friends, former colleagues, current colleagues.  While it is the case that my current primary appointment at SU is as Dean of the FEMS, it is very important to my sense of belonging and academic identity that I </a:t>
            </a:r>
            <a:r>
              <a:rPr lang="en-ZA" dirty="0" smtClean="0"/>
              <a:t>also have an academic home.  </a:t>
            </a:r>
            <a:r>
              <a:rPr lang="en-ZA" dirty="0"/>
              <a:t>Tonight is therefore a very welcome opportunity to set aside my role as administrator and speak to you as a new member of the </a:t>
            </a:r>
            <a:r>
              <a:rPr lang="en-ZA" dirty="0" smtClean="0"/>
              <a:t>department of economics. </a:t>
            </a:r>
            <a:endParaRPr lang="en-ZA" dirty="0"/>
          </a:p>
          <a:p>
            <a:r>
              <a:rPr lang="en-ZA" dirty="0"/>
              <a:t> </a:t>
            </a:r>
          </a:p>
          <a:p>
            <a:r>
              <a:rPr lang="en-ZA" dirty="0"/>
              <a:t>I’m going to talk at a very high level about income inequality and some of the things we’ve learnt about this topic in SA over the past 25 years.  I should say at the outset that my work in this area (much of which has been done with several people here this evening – Murray Leibbrandt, Julian May, </a:t>
            </a:r>
            <a:r>
              <a:rPr lang="en-ZA" dirty="0" err="1"/>
              <a:t>SvDB</a:t>
            </a:r>
            <a:r>
              <a:rPr lang="en-ZA" dirty="0"/>
              <a:t> and Chris Woolard) has been descriptive and diagnostic, rather than policy prescriptive.  While our work provides some pointers as to what issues need to be tackled, we tend to stop short of suggesting specific policy interventions.  I don’t say this as a criticism or with regret, I actually think this is a strength of our work – we don’t over-reach into trite “policy conclusions” but rather put effort into ensuring that we </a:t>
            </a:r>
            <a:r>
              <a:rPr lang="en-ZA" u="sng" dirty="0"/>
              <a:t>describe</a:t>
            </a:r>
            <a:r>
              <a:rPr lang="en-ZA" dirty="0"/>
              <a:t> the extent and nature of inequality as accurately and consistently as possible as a first step in the policy-making process. </a:t>
            </a:r>
          </a:p>
        </p:txBody>
      </p:sp>
      <p:sp>
        <p:nvSpPr>
          <p:cNvPr id="4" name="Slide Number Placeholder 3"/>
          <p:cNvSpPr>
            <a:spLocks noGrp="1"/>
          </p:cNvSpPr>
          <p:nvPr>
            <p:ph type="sldNum" sz="quarter" idx="10"/>
          </p:nvPr>
        </p:nvSpPr>
        <p:spPr/>
        <p:txBody>
          <a:bodyPr/>
          <a:lstStyle/>
          <a:p>
            <a:fld id="{4D2C8076-FE40-4349-AD51-DE06EF802BE1}" type="slidenum">
              <a:rPr lang="en-ZA" smtClean="0"/>
              <a:pPr/>
              <a:t>1</a:t>
            </a:fld>
            <a:endParaRPr lang="en-ZA"/>
          </a:p>
        </p:txBody>
      </p:sp>
    </p:spTree>
    <p:extLst>
      <p:ext uri="{BB962C8B-B14F-4D97-AF65-F5344CB8AC3E}">
        <p14:creationId xmlns:p14="http://schemas.microsoft.com/office/powerpoint/2010/main" val="3204383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US" dirty="0"/>
              <a:t>It is not difficult to relate the SA situation to the picture of a vastly unequal society provided by Joe Stiglitz.</a:t>
            </a:r>
            <a:r>
              <a:rPr lang="en-US" baseline="0" dirty="0"/>
              <a:t>  </a:t>
            </a:r>
            <a:r>
              <a:rPr lang="en-US" baseline="0" dirty="0" smtClean="0"/>
              <a:t> These photos from Johnny Miller are a sobering visual representation of the </a:t>
            </a:r>
            <a:r>
              <a:rPr lang="en-US" baseline="0" dirty="0" err="1" smtClean="0"/>
              <a:t>i</a:t>
            </a:r>
            <a:r>
              <a:rPr lang="en-ZA" dirty="0" err="1"/>
              <a:t>nequality</a:t>
            </a:r>
            <a:r>
              <a:rPr lang="en-ZA" dirty="0"/>
              <a:t> which stares us in the face every way we turn in our daily lives.  It is evident where we work, where our children go to school, in the places where we live. </a:t>
            </a:r>
          </a:p>
          <a:p>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2</a:t>
            </a:fld>
            <a:endParaRPr lang="en-ZA">
              <a:solidFill>
                <a:prstClr val="black"/>
              </a:solidFill>
              <a:latin typeface="Calibri"/>
            </a:endParaRPr>
          </a:p>
        </p:txBody>
      </p:sp>
    </p:spTree>
    <p:extLst>
      <p:ext uri="{BB962C8B-B14F-4D97-AF65-F5344CB8AC3E}">
        <p14:creationId xmlns:p14="http://schemas.microsoft.com/office/powerpoint/2010/main" val="3279869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US" baseline="0" dirty="0" smtClean="0"/>
              <a:t>These photos from Johnny Miller </a:t>
            </a:r>
            <a:r>
              <a:rPr lang="en-US" baseline="0" dirty="0" smtClean="0"/>
              <a:t>(unequal spaces) are </a:t>
            </a:r>
            <a:r>
              <a:rPr lang="en-US" baseline="0" dirty="0" smtClean="0"/>
              <a:t>a sobering visual representation of the </a:t>
            </a:r>
            <a:r>
              <a:rPr lang="en-US" baseline="0" dirty="0" err="1" smtClean="0"/>
              <a:t>i</a:t>
            </a:r>
            <a:r>
              <a:rPr lang="en-ZA" dirty="0" err="1"/>
              <a:t>nequality</a:t>
            </a:r>
            <a:r>
              <a:rPr lang="en-ZA" dirty="0"/>
              <a:t> which stares us in the face every way we turn in our daily lives.  It is evident where we work, where our children go to school, in the places where we live. </a:t>
            </a:r>
            <a:endParaRPr lang="en-ZA" dirty="0" smtClean="0"/>
          </a:p>
          <a:p>
            <a:pPr defTabSz="908548">
              <a:spcBef>
                <a:spcPts val="298"/>
              </a:spcBef>
              <a:spcAft>
                <a:spcPts val="298"/>
              </a:spcAft>
              <a:defRPr/>
            </a:pPr>
            <a:r>
              <a:rPr lang="en-US" dirty="0" err="1" smtClean="0"/>
              <a:t>Imzamo</a:t>
            </a:r>
            <a:r>
              <a:rPr lang="en-US" dirty="0" smtClean="0"/>
              <a:t> </a:t>
            </a:r>
            <a:r>
              <a:rPr lang="en-US" dirty="0" err="1"/>
              <a:t>Yethu</a:t>
            </a:r>
            <a:endParaRPr lang="en-ZA" dirty="0"/>
          </a:p>
          <a:p>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3</a:t>
            </a:fld>
            <a:endParaRPr lang="en-ZA">
              <a:solidFill>
                <a:prstClr val="black"/>
              </a:solidFill>
              <a:latin typeface="Calibri"/>
            </a:endParaRPr>
          </a:p>
        </p:txBody>
      </p:sp>
    </p:spTree>
    <p:extLst>
      <p:ext uri="{BB962C8B-B14F-4D97-AF65-F5344CB8AC3E}">
        <p14:creationId xmlns:p14="http://schemas.microsoft.com/office/powerpoint/2010/main" val="1004189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US" dirty="0" err="1"/>
              <a:t>Masiphumelele</a:t>
            </a:r>
            <a:endParaRPr lang="en-ZA" dirty="0"/>
          </a:p>
          <a:p>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4</a:t>
            </a:fld>
            <a:endParaRPr lang="en-ZA">
              <a:solidFill>
                <a:prstClr val="black"/>
              </a:solidFill>
              <a:latin typeface="Calibri"/>
            </a:endParaRPr>
          </a:p>
        </p:txBody>
      </p:sp>
    </p:spTree>
    <p:extLst>
      <p:ext uri="{BB962C8B-B14F-4D97-AF65-F5344CB8AC3E}">
        <p14:creationId xmlns:p14="http://schemas.microsoft.com/office/powerpoint/2010/main" val="3741935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US" dirty="0" smtClean="0"/>
              <a:t>Stellenbosch</a:t>
            </a:r>
            <a:endParaRPr lang="en-US" dirty="0"/>
          </a:p>
          <a:p>
            <a:pPr defTabSz="908548">
              <a:spcBef>
                <a:spcPts val="298"/>
              </a:spcBef>
              <a:spcAft>
                <a:spcPts val="298"/>
              </a:spcAft>
              <a:defRPr/>
            </a:pPr>
            <a:endParaRPr lang="en-ZA" dirty="0"/>
          </a:p>
          <a:p>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5</a:t>
            </a:fld>
            <a:endParaRPr lang="en-ZA">
              <a:solidFill>
                <a:prstClr val="black"/>
              </a:solidFill>
              <a:latin typeface="Calibri"/>
            </a:endParaRPr>
          </a:p>
        </p:txBody>
      </p:sp>
    </p:spTree>
    <p:extLst>
      <p:ext uri="{BB962C8B-B14F-4D97-AF65-F5344CB8AC3E}">
        <p14:creationId xmlns:p14="http://schemas.microsoft.com/office/powerpoint/2010/main" val="4060608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ZA" dirty="0" smtClean="0"/>
              <a:t>So</a:t>
            </a:r>
            <a:r>
              <a:rPr lang="en-ZA" baseline="0" dirty="0" smtClean="0"/>
              <a:t> w</a:t>
            </a:r>
            <a:r>
              <a:rPr lang="en-ZA" dirty="0" smtClean="0"/>
              <a:t>hy does inequality matter?  That is a topic well beyond the scope of tonight’s lecture, but let</a:t>
            </a:r>
            <a:r>
              <a:rPr lang="en-ZA" baseline="0" dirty="0" smtClean="0"/>
              <a:t> me seed a few ideas with you. </a:t>
            </a:r>
            <a:br>
              <a:rPr lang="en-ZA" baseline="0" dirty="0" smtClean="0"/>
            </a:br>
            <a:r>
              <a:rPr lang="en-ZA" baseline="0" dirty="0" smtClean="0"/>
              <a:t/>
            </a:r>
            <a:br>
              <a:rPr lang="en-ZA" baseline="0" dirty="0" smtClean="0"/>
            </a:br>
            <a:r>
              <a:rPr lang="en-ZA" baseline="0" dirty="0" smtClean="0"/>
              <a:t>We know that h</a:t>
            </a:r>
            <a:r>
              <a:rPr lang="en-ZA" dirty="0" smtClean="0"/>
              <a:t>igh </a:t>
            </a:r>
            <a:r>
              <a:rPr lang="en-ZA" dirty="0"/>
              <a:t>income and wealth inequality </a:t>
            </a:r>
            <a:r>
              <a:rPr lang="en-ZA" dirty="0" smtClean="0"/>
              <a:t>retard </a:t>
            </a:r>
            <a:r>
              <a:rPr lang="en-ZA" dirty="0"/>
              <a:t>social progress (intrinsically and instrumentally) in terms of improvements in </a:t>
            </a:r>
            <a:r>
              <a:rPr lang="en-ZA" dirty="0" smtClean="0"/>
              <a:t>wellbeing for </a:t>
            </a:r>
            <a:r>
              <a:rPr lang="en-ZA" dirty="0"/>
              <a:t>people and the promotion of social cohesion.  While some social and economic differentiation is tolerable and even desirable, high inequality in resources, opportunities, or capabilities runs counter to most theories of justice which view such inequalities as inherently 'unfair'.  In addition, </a:t>
            </a:r>
            <a:r>
              <a:rPr lang="en-ZA" dirty="0" smtClean="0"/>
              <a:t>inequality </a:t>
            </a:r>
            <a:r>
              <a:rPr lang="en-ZA" dirty="0"/>
              <a:t>is perceived to be undesirable by the vast majority of most societies, is particularly a burden on the well-being of the poor, and is associated with lower intergenerational </a:t>
            </a:r>
            <a:r>
              <a:rPr lang="en-ZA" dirty="0" smtClean="0"/>
              <a:t>social mobility</a:t>
            </a:r>
            <a:r>
              <a:rPr lang="en-ZA" dirty="0"/>
              <a:t>.  </a:t>
            </a:r>
            <a:r>
              <a:rPr lang="en-ZA" dirty="0" smtClean="0"/>
              <a:t/>
            </a:r>
            <a:br>
              <a:rPr lang="en-ZA" dirty="0" smtClean="0"/>
            </a:br>
            <a:endParaRPr lang="en-ZA" dirty="0" smtClean="0"/>
          </a:p>
          <a:p>
            <a:pPr defTabSz="908548">
              <a:spcBef>
                <a:spcPts val="298"/>
              </a:spcBef>
              <a:spcAft>
                <a:spcPts val="298"/>
              </a:spcAft>
              <a:defRPr/>
            </a:pPr>
            <a:r>
              <a:rPr lang="en-ZA" dirty="0" smtClean="0"/>
              <a:t>Instrumentally</a:t>
            </a:r>
            <a:r>
              <a:rPr lang="en-ZA" dirty="0"/>
              <a:t>, high inequality increases poverty, it lowers the impact of economic growth on poverty reduction, </a:t>
            </a:r>
            <a:r>
              <a:rPr lang="en-ZA" dirty="0" smtClean="0"/>
              <a:t>it promotes </a:t>
            </a:r>
            <a:r>
              <a:rPr lang="en-ZA" dirty="0"/>
              <a:t>social conflict, disaffection, and protest, </a:t>
            </a:r>
            <a:r>
              <a:rPr lang="en-ZA" dirty="0" smtClean="0"/>
              <a:t>it affects </a:t>
            </a:r>
            <a:r>
              <a:rPr lang="en-ZA" dirty="0" err="1"/>
              <a:t>behavior</a:t>
            </a:r>
            <a:r>
              <a:rPr lang="en-ZA" dirty="0"/>
              <a:t> that can trap poor people in a state of poverty, and economic inequalities often promote social and political inequality (and vice versa), High economic inequality tends to lead to large inequalities in health and education.  </a:t>
            </a:r>
            <a:r>
              <a:rPr lang="en-ZA" dirty="0" smtClean="0"/>
              <a:t>Finally, we</a:t>
            </a:r>
            <a:r>
              <a:rPr lang="en-ZA" baseline="0" dirty="0" smtClean="0"/>
              <a:t> now know that h</a:t>
            </a:r>
            <a:r>
              <a:rPr lang="en-ZA" dirty="0" smtClean="0"/>
              <a:t>igh </a:t>
            </a:r>
            <a:r>
              <a:rPr lang="en-ZA" dirty="0"/>
              <a:t>levels of inequality are </a:t>
            </a:r>
            <a:r>
              <a:rPr lang="en-ZA" dirty="0" smtClean="0"/>
              <a:t>associated </a:t>
            </a:r>
            <a:r>
              <a:rPr lang="en-ZA" dirty="0"/>
              <a:t>with lower subsequent economic </a:t>
            </a:r>
            <a:r>
              <a:rPr lang="en-ZA" dirty="0" smtClean="0"/>
              <a:t>growth.</a:t>
            </a:r>
            <a:endParaRPr lang="en-ZA" dirty="0"/>
          </a:p>
          <a:p>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6</a:t>
            </a:fld>
            <a:endParaRPr lang="en-ZA"/>
          </a:p>
        </p:txBody>
      </p:sp>
    </p:spTree>
    <p:extLst>
      <p:ext uri="{BB962C8B-B14F-4D97-AF65-F5344CB8AC3E}">
        <p14:creationId xmlns:p14="http://schemas.microsoft.com/office/powerpoint/2010/main" val="1177937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Determine</a:t>
            </a:r>
            <a:r>
              <a:rPr lang="en-US" baseline="0" dirty="0" smtClean="0"/>
              <a:t> sample size, draw a sample, design a questionnaire, translate, train fieldworkers, conduct the fieldwork, capture the data, clean the data, impute missing values, construct aggregate variables, creating </a:t>
            </a:r>
            <a:r>
              <a:rPr lang="en-US" baseline="0" dirty="0" smtClean="0"/>
              <a:t>weights, </a:t>
            </a:r>
            <a:r>
              <a:rPr lang="en-US" baseline="0" dirty="0" smtClean="0"/>
              <a:t>curate the data….</a:t>
            </a:r>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7</a:t>
            </a:fld>
            <a:endParaRPr lang="en-ZA">
              <a:solidFill>
                <a:prstClr val="black"/>
              </a:solidFill>
              <a:latin typeface="Calibri"/>
            </a:endParaRPr>
          </a:p>
        </p:txBody>
      </p:sp>
    </p:spTree>
    <p:extLst>
      <p:ext uri="{BB962C8B-B14F-4D97-AF65-F5344CB8AC3E}">
        <p14:creationId xmlns:p14="http://schemas.microsoft.com/office/powerpoint/2010/main" val="221040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900" b="0" i="0" kern="1200" dirty="0" err="1" smtClean="0">
                <a:solidFill>
                  <a:schemeClr val="tx1"/>
                </a:solidFill>
                <a:effectLst/>
                <a:latin typeface="+mn-lt"/>
                <a:ea typeface="+mn-ea"/>
                <a:cs typeface="+mn-cs"/>
              </a:rPr>
              <a:t>Mbali</a:t>
            </a:r>
            <a:r>
              <a:rPr lang="en-ZA" sz="900" b="0" i="0" kern="1200" dirty="0" smtClean="0">
                <a:solidFill>
                  <a:schemeClr val="tx1"/>
                </a:solidFill>
                <a:effectLst/>
                <a:latin typeface="+mn-lt"/>
                <a:ea typeface="+mn-ea"/>
                <a:cs typeface="+mn-cs"/>
              </a:rPr>
              <a:t> </a:t>
            </a:r>
            <a:r>
              <a:rPr lang="en-ZA" sz="900" b="0" i="0" kern="1200" dirty="0" err="1" smtClean="0">
                <a:solidFill>
                  <a:schemeClr val="tx1"/>
                </a:solidFill>
                <a:effectLst/>
                <a:latin typeface="+mn-lt"/>
                <a:ea typeface="+mn-ea"/>
                <a:cs typeface="+mn-cs"/>
              </a:rPr>
              <a:t>Mohlamonyane</a:t>
            </a:r>
            <a:r>
              <a:rPr lang="en-ZA" sz="900" b="0" i="0" kern="1200" dirty="0" smtClean="0">
                <a:solidFill>
                  <a:schemeClr val="tx1"/>
                </a:solidFill>
                <a:effectLst/>
                <a:latin typeface="+mn-lt"/>
                <a:ea typeface="+mn-ea"/>
                <a:cs typeface="+mn-cs"/>
              </a:rPr>
              <a:t> – NIDS Wave 3</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8</a:t>
            </a:fld>
            <a:endParaRPr lang="en-ZA"/>
          </a:p>
        </p:txBody>
      </p:sp>
    </p:spTree>
    <p:extLst>
      <p:ext uri="{BB962C8B-B14F-4D97-AF65-F5344CB8AC3E}">
        <p14:creationId xmlns:p14="http://schemas.microsoft.com/office/powerpoint/2010/main" val="1802458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NIDS Wave 3</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9</a:t>
            </a:fld>
            <a:endParaRPr lang="en-ZA"/>
          </a:p>
        </p:txBody>
      </p:sp>
    </p:spTree>
    <p:extLst>
      <p:ext uri="{BB962C8B-B14F-4D97-AF65-F5344CB8AC3E}">
        <p14:creationId xmlns:p14="http://schemas.microsoft.com/office/powerpoint/2010/main" val="2402823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US" dirty="0" smtClean="0"/>
              <a:t>Fieldwor</a:t>
            </a:r>
            <a:r>
              <a:rPr lang="en-US" baseline="0" dirty="0" smtClean="0"/>
              <a:t>k is j</a:t>
            </a:r>
            <a:r>
              <a:rPr lang="en-US" dirty="0" smtClean="0"/>
              <a:t>ust one small piece of the process…</a:t>
            </a:r>
            <a:endParaRPr lang="en-ZA" dirty="0" smtClean="0"/>
          </a:p>
          <a:p>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10</a:t>
            </a:fld>
            <a:endParaRPr lang="en-ZA"/>
          </a:p>
        </p:txBody>
      </p:sp>
    </p:spTree>
    <p:extLst>
      <p:ext uri="{BB962C8B-B14F-4D97-AF65-F5344CB8AC3E}">
        <p14:creationId xmlns:p14="http://schemas.microsoft.com/office/powerpoint/2010/main" val="879242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data cost in the order of 250 m.</a:t>
            </a:r>
            <a:r>
              <a:rPr lang="en-US" baseline="0" dirty="0" smtClean="0"/>
              <a:t>  </a:t>
            </a:r>
            <a:r>
              <a:rPr lang="en-US" dirty="0" smtClean="0"/>
              <a:t>What we have here are kernel density plots for 5 data</a:t>
            </a:r>
            <a:r>
              <a:rPr lang="en-US" baseline="0" dirty="0" smtClean="0"/>
              <a:t> periods </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11</a:t>
            </a:fld>
            <a:endParaRPr lang="en-ZA"/>
          </a:p>
        </p:txBody>
      </p:sp>
    </p:spTree>
    <p:extLst>
      <p:ext uri="{BB962C8B-B14F-4D97-AF65-F5344CB8AC3E}">
        <p14:creationId xmlns:p14="http://schemas.microsoft.com/office/powerpoint/2010/main" val="1769228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ym typeface="Wingdings" panose="05000000000000000000" pitchFamily="2" charset="2"/>
              </a:rPr>
              <a:t>deciles </a:t>
            </a:r>
            <a:r>
              <a:rPr lang="en-US" dirty="0" smtClean="0">
                <a:sym typeface="Wingdings" panose="05000000000000000000" pitchFamily="2" charset="2"/>
              </a:rPr>
              <a:t>1 to 4 5%  6% ;</a:t>
            </a:r>
            <a:r>
              <a:rPr lang="en-US" baseline="0" dirty="0" smtClean="0">
                <a:sym typeface="Wingdings" panose="05000000000000000000" pitchFamily="2" charset="2"/>
              </a:rPr>
              <a:t> D10 56%; 57%, 55%  </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12</a:t>
            </a:fld>
            <a:endParaRPr lang="en-ZA"/>
          </a:p>
        </p:txBody>
      </p:sp>
    </p:spTree>
    <p:extLst>
      <p:ext uri="{BB962C8B-B14F-4D97-AF65-F5344CB8AC3E}">
        <p14:creationId xmlns:p14="http://schemas.microsoft.com/office/powerpoint/2010/main" val="447771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Gini coefficient</a:t>
            </a:r>
            <a:r>
              <a:rPr lang="en-US" baseline="0" dirty="0" smtClean="0"/>
              <a:t> is the most commonly cited inequality statistic but you might not all know how it is actually calculated</a:t>
            </a:r>
          </a:p>
          <a:p>
            <a:r>
              <a:rPr lang="en-US" baseline="0" dirty="0" smtClean="0"/>
              <a:t>One first has to draw a curve called a Lorenz curve</a:t>
            </a:r>
          </a:p>
          <a:p>
            <a:r>
              <a:rPr lang="en-ZA" sz="900" b="0" i="0" kern="1200" dirty="0" smtClean="0">
                <a:solidFill>
                  <a:schemeClr val="tx1"/>
                </a:solidFill>
                <a:effectLst/>
                <a:latin typeface="+mn-lt"/>
                <a:ea typeface="+mn-ea"/>
                <a:cs typeface="+mn-cs"/>
              </a:rPr>
              <a:t>What one does is one ranks every</a:t>
            </a:r>
            <a:r>
              <a:rPr lang="en-ZA" sz="900" b="0" i="0" kern="1200" baseline="0" dirty="0" smtClean="0">
                <a:solidFill>
                  <a:schemeClr val="tx1"/>
                </a:solidFill>
                <a:effectLst/>
                <a:latin typeface="+mn-lt"/>
                <a:ea typeface="+mn-ea"/>
                <a:cs typeface="+mn-cs"/>
              </a:rPr>
              <a:t> person from poorest to richest and then plots </a:t>
            </a:r>
            <a:r>
              <a:rPr lang="en-ZA" sz="900" b="0" i="0" kern="1200" dirty="0" smtClean="0">
                <a:solidFill>
                  <a:schemeClr val="tx1"/>
                </a:solidFill>
                <a:effectLst/>
                <a:latin typeface="+mn-lt"/>
                <a:ea typeface="+mn-ea"/>
                <a:cs typeface="+mn-cs"/>
              </a:rPr>
              <a:t>the cumulative percentage of income against the cumulative percentage of the corresponding population. </a:t>
            </a:r>
          </a:p>
          <a:p>
            <a:r>
              <a:rPr lang="en-ZA" sz="900" b="0" i="0" kern="1200" dirty="0" smtClean="0">
                <a:solidFill>
                  <a:schemeClr val="tx1"/>
                </a:solidFill>
                <a:effectLst/>
                <a:latin typeface="+mn-lt"/>
                <a:ea typeface="+mn-ea"/>
                <a:cs typeface="+mn-cs"/>
              </a:rPr>
              <a:t>In a</a:t>
            </a:r>
            <a:r>
              <a:rPr lang="en-ZA" sz="900" b="0" i="0" kern="1200" baseline="0" dirty="0" smtClean="0">
                <a:solidFill>
                  <a:schemeClr val="tx1"/>
                </a:solidFill>
                <a:effectLst/>
                <a:latin typeface="+mn-lt"/>
                <a:ea typeface="+mn-ea"/>
                <a:cs typeface="+mn-cs"/>
              </a:rPr>
              <a:t> country where everyone has equal income one would be on the blue line – the line of perfect equality.</a:t>
            </a:r>
          </a:p>
          <a:p>
            <a:r>
              <a:rPr lang="en-ZA" sz="900" b="0" i="0" kern="1200" dirty="0" smtClean="0">
                <a:solidFill>
                  <a:schemeClr val="tx1"/>
                </a:solidFill>
                <a:effectLst/>
                <a:latin typeface="+mn-lt"/>
                <a:ea typeface="+mn-ea"/>
                <a:cs typeface="+mn-cs"/>
              </a:rPr>
              <a:t>The extent to which the curve sags below the line of perfect equality indicates the degree of inequality of distribution.</a:t>
            </a:r>
          </a:p>
          <a:p>
            <a:r>
              <a:rPr lang="en-US" sz="900" b="0" i="0" kern="1200" dirty="0" smtClean="0">
                <a:solidFill>
                  <a:schemeClr val="tx1"/>
                </a:solidFill>
                <a:effectLst/>
                <a:latin typeface="+mn-lt"/>
                <a:ea typeface="+mn-ea"/>
                <a:cs typeface="+mn-cs"/>
              </a:rPr>
              <a:t>The Gini is then the area….</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13</a:t>
            </a:fld>
            <a:endParaRPr lang="en-ZA"/>
          </a:p>
        </p:txBody>
      </p:sp>
    </p:spTree>
    <p:extLst>
      <p:ext uri="{BB962C8B-B14F-4D97-AF65-F5344CB8AC3E}">
        <p14:creationId xmlns:p14="http://schemas.microsoft.com/office/powerpoint/2010/main" val="3428059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14</a:t>
            </a:fld>
            <a:endParaRPr lang="en-ZA"/>
          </a:p>
        </p:txBody>
      </p:sp>
    </p:spTree>
    <p:extLst>
      <p:ext uri="{BB962C8B-B14F-4D97-AF65-F5344CB8AC3E}">
        <p14:creationId xmlns:p14="http://schemas.microsoft.com/office/powerpoint/2010/main" val="3804472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US" dirty="0" smtClean="0"/>
              <a:t>Explain the CEQ project</a:t>
            </a:r>
            <a:endParaRPr lang="en-ZA" dirty="0"/>
          </a:p>
          <a:p>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15</a:t>
            </a:fld>
            <a:endParaRPr lang="en-ZA">
              <a:solidFill>
                <a:prstClr val="black"/>
              </a:solidFill>
              <a:latin typeface="Calibri"/>
            </a:endParaRPr>
          </a:p>
        </p:txBody>
      </p:sp>
    </p:spTree>
    <p:extLst>
      <p:ext uri="{BB962C8B-B14F-4D97-AF65-F5344CB8AC3E}">
        <p14:creationId xmlns:p14="http://schemas.microsoft.com/office/powerpoint/2010/main" val="1910555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PIT is one third of tax revenue </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16</a:t>
            </a:fld>
            <a:endParaRPr lang="en-ZA"/>
          </a:p>
        </p:txBody>
      </p:sp>
    </p:spTree>
    <p:extLst>
      <p:ext uri="{BB962C8B-B14F-4D97-AF65-F5344CB8AC3E}">
        <p14:creationId xmlns:p14="http://schemas.microsoft.com/office/powerpoint/2010/main" val="371194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do the same</a:t>
            </a:r>
            <a:r>
              <a:rPr lang="en-US" baseline="0" dirty="0" smtClean="0"/>
              <a:t> for indirect taxes</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17</a:t>
            </a:fld>
            <a:endParaRPr lang="en-ZA"/>
          </a:p>
        </p:txBody>
      </p:sp>
    </p:spTree>
    <p:extLst>
      <p:ext uri="{BB962C8B-B14F-4D97-AF65-F5344CB8AC3E}">
        <p14:creationId xmlns:p14="http://schemas.microsoft.com/office/powerpoint/2010/main" val="1474278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18</a:t>
            </a:fld>
            <a:endParaRPr lang="en-ZA"/>
          </a:p>
        </p:txBody>
      </p:sp>
    </p:spTree>
    <p:extLst>
      <p:ext uri="{BB962C8B-B14F-4D97-AF65-F5344CB8AC3E}">
        <p14:creationId xmlns:p14="http://schemas.microsoft.com/office/powerpoint/2010/main" val="1933656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19</a:t>
            </a:fld>
            <a:endParaRPr lang="en-ZA"/>
          </a:p>
        </p:txBody>
      </p:sp>
    </p:spTree>
    <p:extLst>
      <p:ext uri="{BB962C8B-B14F-4D97-AF65-F5344CB8AC3E}">
        <p14:creationId xmlns:p14="http://schemas.microsoft.com/office/powerpoint/2010/main" val="4033206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16m</a:t>
            </a:r>
            <a:r>
              <a:rPr lang="en-US" baseline="0" dirty="0" smtClean="0"/>
              <a:t> people receive social grants</a:t>
            </a:r>
            <a:r>
              <a:rPr lang="en-US" baseline="0" dirty="0" smtClean="0"/>
              <a:t>….  3.3% of GDP</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20</a:t>
            </a:fld>
            <a:endParaRPr lang="en-ZA"/>
          </a:p>
        </p:txBody>
      </p:sp>
    </p:spTree>
    <p:extLst>
      <p:ext uri="{BB962C8B-B14F-4D97-AF65-F5344CB8AC3E}">
        <p14:creationId xmlns:p14="http://schemas.microsoft.com/office/powerpoint/2010/main" val="3742003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21</a:t>
            </a:fld>
            <a:endParaRPr lang="en-ZA"/>
          </a:p>
        </p:txBody>
      </p:sp>
    </p:spTree>
    <p:extLst>
      <p:ext uri="{BB962C8B-B14F-4D97-AF65-F5344CB8AC3E}">
        <p14:creationId xmlns:p14="http://schemas.microsoft.com/office/powerpoint/2010/main" val="590459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22</a:t>
            </a:fld>
            <a:endParaRPr lang="en-ZA"/>
          </a:p>
        </p:txBody>
      </p:sp>
    </p:spTree>
    <p:extLst>
      <p:ext uri="{BB962C8B-B14F-4D97-AF65-F5344CB8AC3E}">
        <p14:creationId xmlns:p14="http://schemas.microsoft.com/office/powerpoint/2010/main" val="1233245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23</a:t>
            </a:fld>
            <a:endParaRPr lang="en-ZA"/>
          </a:p>
        </p:txBody>
      </p:sp>
    </p:spTree>
    <p:extLst>
      <p:ext uri="{BB962C8B-B14F-4D97-AF65-F5344CB8AC3E}">
        <p14:creationId xmlns:p14="http://schemas.microsoft.com/office/powerpoint/2010/main" val="1514972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Morning after</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24</a:t>
            </a:fld>
            <a:endParaRPr lang="en-ZA"/>
          </a:p>
        </p:txBody>
      </p:sp>
    </p:spTree>
    <p:extLst>
      <p:ext uri="{BB962C8B-B14F-4D97-AF65-F5344CB8AC3E}">
        <p14:creationId xmlns:p14="http://schemas.microsoft.com/office/powerpoint/2010/main" val="2873787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25</a:t>
            </a:fld>
            <a:endParaRPr lang="en-ZA">
              <a:solidFill>
                <a:prstClr val="black"/>
              </a:solidFill>
              <a:latin typeface="Calibri"/>
            </a:endParaRPr>
          </a:p>
        </p:txBody>
      </p:sp>
    </p:spTree>
    <p:extLst>
      <p:ext uri="{BB962C8B-B14F-4D97-AF65-F5344CB8AC3E}">
        <p14:creationId xmlns:p14="http://schemas.microsoft.com/office/powerpoint/2010/main" val="333545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26</a:t>
            </a:fld>
            <a:endParaRPr lang="en-ZA"/>
          </a:p>
        </p:txBody>
      </p:sp>
    </p:spTree>
    <p:extLst>
      <p:ext uri="{BB962C8B-B14F-4D97-AF65-F5344CB8AC3E}">
        <p14:creationId xmlns:p14="http://schemas.microsoft.com/office/powerpoint/2010/main" val="3508224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27</a:t>
            </a:fld>
            <a:endParaRPr lang="en-ZA"/>
          </a:p>
        </p:txBody>
      </p:sp>
    </p:spTree>
    <p:extLst>
      <p:ext uri="{BB962C8B-B14F-4D97-AF65-F5344CB8AC3E}">
        <p14:creationId xmlns:p14="http://schemas.microsoft.com/office/powerpoint/2010/main" val="3303323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 level … much higher</a:t>
            </a:r>
            <a:r>
              <a:rPr lang="en-US" baseline="0" dirty="0" smtClean="0"/>
              <a:t> probability of being poor if you personally are </a:t>
            </a:r>
            <a:r>
              <a:rPr lang="en-US" baseline="0" dirty="0" err="1" smtClean="0"/>
              <a:t>ue</a:t>
            </a:r>
            <a:r>
              <a:rPr lang="en-US" baseline="0" dirty="0" smtClean="0"/>
              <a:t>.  But roughly the same number of poor working and not working</a:t>
            </a:r>
          </a:p>
          <a:p>
            <a:r>
              <a:rPr lang="en-US" baseline="0" dirty="0" smtClean="0"/>
              <a:t>HH level – having no connection to the LM highly correlated with the HH being poor </a:t>
            </a:r>
          </a:p>
          <a:p>
            <a:r>
              <a:rPr lang="en-US" baseline="0" dirty="0" smtClean="0"/>
              <a:t>You are poor if your HH is poor </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28</a:t>
            </a:fld>
            <a:endParaRPr lang="en-ZA"/>
          </a:p>
        </p:txBody>
      </p:sp>
    </p:spTree>
    <p:extLst>
      <p:ext uri="{BB962C8B-B14F-4D97-AF65-F5344CB8AC3E}">
        <p14:creationId xmlns:p14="http://schemas.microsoft.com/office/powerpoint/2010/main" val="33597984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Primary sector is </a:t>
            </a:r>
            <a:r>
              <a:rPr lang="en-US" dirty="0" err="1" smtClean="0"/>
              <a:t>agric</a:t>
            </a:r>
            <a:r>
              <a:rPr lang="en-US" dirty="0" smtClean="0"/>
              <a:t> and</a:t>
            </a:r>
            <a:r>
              <a:rPr lang="en-US" baseline="0" dirty="0" smtClean="0"/>
              <a:t> mining</a:t>
            </a:r>
          </a:p>
          <a:p>
            <a:r>
              <a:rPr lang="en-US" baseline="0" dirty="0" smtClean="0"/>
              <a:t>Secondary sector is construction &amp; manufacturing </a:t>
            </a:r>
          </a:p>
          <a:p>
            <a:r>
              <a:rPr lang="en-US" baseline="0" dirty="0" smtClean="0"/>
              <a:t>Tertiary is retail, finance, services – 61% of employment but only comprises 10% of poor workers </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29</a:t>
            </a:fld>
            <a:endParaRPr lang="en-ZA"/>
          </a:p>
        </p:txBody>
      </p:sp>
    </p:spTree>
    <p:extLst>
      <p:ext uri="{BB962C8B-B14F-4D97-AF65-F5344CB8AC3E}">
        <p14:creationId xmlns:p14="http://schemas.microsoft.com/office/powerpoint/2010/main" val="42509879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Move to thinking about the earnings of the individual (not within the HH)</a:t>
            </a:r>
          </a:p>
          <a:p>
            <a:r>
              <a:rPr lang="en-US" dirty="0" smtClean="0"/>
              <a:t>Top percentiles are missing as we don’t think the HH survey data</a:t>
            </a:r>
            <a:r>
              <a:rPr lang="en-US" baseline="0" dirty="0" smtClean="0"/>
              <a:t> is reliable </a:t>
            </a:r>
          </a:p>
          <a:p>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30</a:t>
            </a:fld>
            <a:endParaRPr lang="en-ZA"/>
          </a:p>
        </p:txBody>
      </p:sp>
    </p:spTree>
    <p:extLst>
      <p:ext uri="{BB962C8B-B14F-4D97-AF65-F5344CB8AC3E}">
        <p14:creationId xmlns:p14="http://schemas.microsoft.com/office/powerpoint/2010/main" val="793860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548">
              <a:spcBef>
                <a:spcPts val="298"/>
              </a:spcBef>
              <a:spcAft>
                <a:spcPts val="298"/>
              </a:spcAft>
              <a:defRPr/>
            </a:pPr>
            <a:r>
              <a:rPr lang="en-US" dirty="0" smtClean="0"/>
              <a:t>Why do HH surveys miss the very rich?</a:t>
            </a:r>
          </a:p>
          <a:p>
            <a:pPr defTabSz="908548">
              <a:spcBef>
                <a:spcPts val="298"/>
              </a:spcBef>
              <a:spcAft>
                <a:spcPts val="298"/>
              </a:spcAft>
              <a:defRPr/>
            </a:pPr>
            <a:r>
              <a:rPr lang="en-US" dirty="0" smtClean="0"/>
              <a:t>Tax</a:t>
            </a:r>
            <a:r>
              <a:rPr lang="en-US" baseline="0" dirty="0" smtClean="0"/>
              <a:t> data for 2011 and 2014.  Tax threshold was R120k in 2011 and R250k in 2014. </a:t>
            </a:r>
            <a:br>
              <a:rPr lang="en-US" baseline="0" dirty="0" smtClean="0"/>
            </a:br>
            <a:r>
              <a:rPr lang="en-US" baseline="0" dirty="0" smtClean="0"/>
              <a:t>In 2011: </a:t>
            </a:r>
            <a:r>
              <a:rPr lang="en-US" dirty="0" smtClean="0"/>
              <a:t>50 million South Africans, 34.6 million ‘tax units’ (persons aged 15+), 14.6 million had </a:t>
            </a:r>
            <a:r>
              <a:rPr lang="en-US" dirty="0" err="1" smtClean="0"/>
              <a:t>labour</a:t>
            </a:r>
            <a:r>
              <a:rPr lang="en-US" dirty="0" smtClean="0"/>
              <a:t> market income, 10.3 million were </a:t>
            </a:r>
            <a:r>
              <a:rPr lang="en-US" u="sng" dirty="0" smtClean="0"/>
              <a:t>registered</a:t>
            </a:r>
            <a:r>
              <a:rPr lang="en-US" dirty="0" smtClean="0"/>
              <a:t> for PIT;</a:t>
            </a:r>
            <a:r>
              <a:rPr lang="en-US" baseline="0" dirty="0" smtClean="0"/>
              <a:t> </a:t>
            </a:r>
            <a:r>
              <a:rPr lang="en-US" dirty="0" smtClean="0"/>
              <a:t>5.5 million submitted tax returns; </a:t>
            </a:r>
            <a:r>
              <a:rPr lang="en-US" b="1" dirty="0" smtClean="0">
                <a:solidFill>
                  <a:srgbClr val="FF0000"/>
                </a:solidFill>
              </a:rPr>
              <a:t> 2.8 million were above the threshold for submitting a tax return</a:t>
            </a:r>
          </a:p>
          <a:p>
            <a:pPr defTabSz="908548">
              <a:spcBef>
                <a:spcPts val="298"/>
              </a:spcBef>
              <a:spcAft>
                <a:spcPts val="298"/>
              </a:spcAft>
              <a:defRPr/>
            </a:pPr>
            <a:endParaRPr lang="en-US" dirty="0" smtClean="0"/>
          </a:p>
          <a:p>
            <a:pPr defTabSz="908548">
              <a:spcBef>
                <a:spcPts val="298"/>
              </a:spcBef>
              <a:spcAft>
                <a:spcPts val="298"/>
              </a:spcAft>
              <a:defRPr/>
            </a:pPr>
            <a:endParaRPr lang="en-ZA" dirty="0"/>
          </a:p>
          <a:p>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31</a:t>
            </a:fld>
            <a:endParaRPr lang="en-ZA">
              <a:solidFill>
                <a:prstClr val="black"/>
              </a:solidFill>
              <a:latin typeface="Calibri"/>
            </a:endParaRPr>
          </a:p>
        </p:txBody>
      </p:sp>
    </p:spTree>
    <p:extLst>
      <p:ext uri="{BB962C8B-B14F-4D97-AF65-F5344CB8AC3E}">
        <p14:creationId xmlns:p14="http://schemas.microsoft.com/office/powerpoint/2010/main" val="37091791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32</a:t>
            </a:fld>
            <a:endParaRPr lang="en-ZA"/>
          </a:p>
        </p:txBody>
      </p:sp>
    </p:spTree>
    <p:extLst>
      <p:ext uri="{BB962C8B-B14F-4D97-AF65-F5344CB8AC3E}">
        <p14:creationId xmlns:p14="http://schemas.microsoft.com/office/powerpoint/2010/main" val="469683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95</a:t>
            </a:r>
            <a:r>
              <a:rPr lang="en-US" baseline="30000" dirty="0" smtClean="0"/>
              <a:t>th</a:t>
            </a:r>
            <a:r>
              <a:rPr lang="en-US" dirty="0" smtClean="0"/>
              <a:t> percentile is about</a:t>
            </a:r>
            <a:r>
              <a:rPr lang="en-US" baseline="0" dirty="0" smtClean="0"/>
              <a:t> R400k (taxable income); 99</a:t>
            </a:r>
            <a:r>
              <a:rPr lang="en-US" baseline="30000" dirty="0" smtClean="0"/>
              <a:t>th</a:t>
            </a:r>
            <a:r>
              <a:rPr lang="en-US" baseline="0" dirty="0" smtClean="0"/>
              <a:t> percentile is just under R1m [NB this is 350,000 people]; </a:t>
            </a:r>
            <a:br>
              <a:rPr lang="en-US" baseline="0" dirty="0" smtClean="0"/>
            </a:br>
            <a:r>
              <a:rPr lang="en-US" baseline="0" dirty="0" smtClean="0"/>
              <a:t>top 0.1% is R2,8 m</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33</a:t>
            </a:fld>
            <a:endParaRPr lang="en-ZA"/>
          </a:p>
        </p:txBody>
      </p:sp>
    </p:spTree>
    <p:extLst>
      <p:ext uri="{BB962C8B-B14F-4D97-AF65-F5344CB8AC3E}">
        <p14:creationId xmlns:p14="http://schemas.microsoft.com/office/powerpoint/2010/main" val="539965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 1% is about 350,000 people. </a:t>
            </a:r>
          </a:p>
          <a:p>
            <a:r>
              <a:rPr lang="en-US" dirty="0" smtClean="0"/>
              <a:t>Share of income has grown from about 8.5% in 2003 to</a:t>
            </a:r>
            <a:r>
              <a:rPr lang="en-US" baseline="0" dirty="0" smtClean="0"/>
              <a:t> more than 12% in 2015.  </a:t>
            </a:r>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34</a:t>
            </a:fld>
            <a:endParaRPr lang="en-ZA"/>
          </a:p>
        </p:txBody>
      </p:sp>
    </p:spTree>
    <p:extLst>
      <p:ext uri="{BB962C8B-B14F-4D97-AF65-F5344CB8AC3E}">
        <p14:creationId xmlns:p14="http://schemas.microsoft.com/office/powerpoint/2010/main" val="2898931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4D2C8076-FE40-4349-AD51-DE06EF802BE1}" type="slidenum">
              <a:rPr lang="en-ZA" smtClean="0"/>
              <a:pPr/>
              <a:t>35</a:t>
            </a:fld>
            <a:endParaRPr lang="en-ZA"/>
          </a:p>
        </p:txBody>
      </p:sp>
    </p:spTree>
    <p:extLst>
      <p:ext uri="{BB962C8B-B14F-4D97-AF65-F5344CB8AC3E}">
        <p14:creationId xmlns:p14="http://schemas.microsoft.com/office/powerpoint/2010/main" val="10399132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Where </a:t>
            </a:r>
            <a:r>
              <a:rPr lang="en-ZA" dirty="0"/>
              <a:t>does all of this leave us, either as academic researchers who work on inequality or as concerned individuals who would like to make a contribution to reducing the unacceptably high levels of inequality? As researchers, inadequately answered questions remain about the roles and importance of assets and wealth in perpetuating the high levels of inequality. </a:t>
            </a:r>
            <a:r>
              <a:rPr lang="en-ZA" dirty="0" smtClean="0"/>
              <a:t>The new work on the very top </a:t>
            </a:r>
            <a:r>
              <a:rPr lang="en-ZA" dirty="0"/>
              <a:t>end of the income and earnings </a:t>
            </a:r>
            <a:r>
              <a:rPr lang="en-ZA" dirty="0" smtClean="0"/>
              <a:t>distribution shows very </a:t>
            </a:r>
            <a:r>
              <a:rPr lang="en-ZA" dirty="0"/>
              <a:t>clearly that those at the top end have flourished even </a:t>
            </a:r>
            <a:r>
              <a:rPr lang="en-ZA" dirty="0" smtClean="0"/>
              <a:t>in times of low overall economic</a:t>
            </a:r>
            <a:r>
              <a:rPr lang="en-ZA" baseline="0" dirty="0" smtClean="0"/>
              <a:t> growth.  </a:t>
            </a:r>
            <a:r>
              <a:rPr lang="en-ZA" dirty="0" smtClean="0"/>
              <a:t>They </a:t>
            </a:r>
            <a:r>
              <a:rPr lang="en-ZA" dirty="0"/>
              <a:t>have done this by being able to draw on a far broader array of income sources and physical, financial, and human assets. But we need to know much more about exactly how wealth is transferred inter-generationally and, more generally, about the drivers of social mobility. </a:t>
            </a:r>
          </a:p>
          <a:p>
            <a:r>
              <a:rPr lang="en-ZA" dirty="0" smtClean="0"/>
              <a:t> </a:t>
            </a:r>
            <a:endParaRPr lang="en-ZA" dirty="0"/>
          </a:p>
          <a:p>
            <a:r>
              <a:rPr lang="en-ZA" dirty="0" smtClean="0"/>
              <a:t>Another </a:t>
            </a:r>
            <a:r>
              <a:rPr lang="en-ZA" dirty="0"/>
              <a:t>key question that remains inadequately answered is why the South African labour market continues to display such extraordinary levels of unemployment. This </a:t>
            </a:r>
            <a:r>
              <a:rPr lang="en-ZA" dirty="0" smtClean="0"/>
              <a:t>requires a </a:t>
            </a:r>
            <a:r>
              <a:rPr lang="en-ZA" dirty="0"/>
              <a:t>better grasp of the demand for labour, in conjunction with </a:t>
            </a:r>
            <a:r>
              <a:rPr lang="en-ZA" dirty="0" smtClean="0"/>
              <a:t>more sophisticated</a:t>
            </a:r>
            <a:r>
              <a:rPr lang="en-ZA" baseline="0" dirty="0" smtClean="0"/>
              <a:t> understanding of </a:t>
            </a:r>
            <a:r>
              <a:rPr lang="en-ZA" dirty="0" smtClean="0"/>
              <a:t>market </a:t>
            </a:r>
            <a:r>
              <a:rPr lang="en-ZA" dirty="0"/>
              <a:t>structure and market power. </a:t>
            </a:r>
          </a:p>
          <a:p>
            <a:endParaRPr lang="en-US" dirty="0" smtClean="0"/>
          </a:p>
          <a:p>
            <a:r>
              <a:rPr lang="en-US" dirty="0" smtClean="0"/>
              <a:t>Finally, let</a:t>
            </a:r>
            <a:r>
              <a:rPr lang="en-US" baseline="0" dirty="0" smtClean="0"/>
              <a:t> me </a:t>
            </a:r>
            <a:r>
              <a:rPr lang="en-US" baseline="0" dirty="0" smtClean="0"/>
              <a:t>loop back to where </a:t>
            </a:r>
            <a:r>
              <a:rPr lang="en-US" baseline="0" dirty="0" smtClean="0"/>
              <a:t>I started by emphasizing that while measurement matters, inequality is not a technical problem and resolving it will require going beyond the identification and application of technical solutions. The trends </a:t>
            </a:r>
            <a:r>
              <a:rPr lang="en-ZA" dirty="0"/>
              <a:t>in inequality are related to deep-rooted factors that change slowly.  </a:t>
            </a:r>
            <a:r>
              <a:rPr lang="en-ZA" dirty="0" smtClean="0"/>
              <a:t>The deep drivers</a:t>
            </a:r>
            <a:r>
              <a:rPr lang="en-ZA" baseline="0" dirty="0" smtClean="0"/>
              <a:t> of inequality </a:t>
            </a:r>
            <a:r>
              <a:rPr lang="en-ZA" dirty="0" smtClean="0"/>
              <a:t>include </a:t>
            </a:r>
            <a:r>
              <a:rPr lang="en-ZA" dirty="0"/>
              <a:t>strong path </a:t>
            </a:r>
            <a:r>
              <a:rPr lang="en-ZA" dirty="0" smtClean="0"/>
              <a:t>dependency, enduring social </a:t>
            </a:r>
            <a:r>
              <a:rPr lang="en-ZA" dirty="0"/>
              <a:t>stratification </a:t>
            </a:r>
            <a:r>
              <a:rPr lang="en-ZA" dirty="0" smtClean="0"/>
              <a:t>that creates persistent </a:t>
            </a:r>
            <a:r>
              <a:rPr lang="en-ZA" dirty="0"/>
              <a:t>group-based inequalities, deep-seated norms and preferences regarding redistribution, the </a:t>
            </a:r>
            <a:r>
              <a:rPr lang="en-ZA" dirty="0" smtClean="0"/>
              <a:t>particular role </a:t>
            </a:r>
            <a:r>
              <a:rPr lang="en-ZA" dirty="0"/>
              <a:t>of social </a:t>
            </a:r>
            <a:r>
              <a:rPr lang="en-ZA" dirty="0" smtClean="0"/>
              <a:t>movements within a specific</a:t>
            </a:r>
            <a:r>
              <a:rPr lang="en-ZA" baseline="0" dirty="0" smtClean="0"/>
              <a:t> context</a:t>
            </a:r>
            <a:r>
              <a:rPr lang="en-ZA" dirty="0" smtClean="0"/>
              <a:t>, </a:t>
            </a:r>
            <a:r>
              <a:rPr lang="en-ZA" dirty="0"/>
              <a:t>the strong link between economic and political inequality, and demographic dynamics with large inequality implications.  These are topics which economists are inadequately trained to investigate, let alone address.   Making progress on </a:t>
            </a:r>
            <a:r>
              <a:rPr lang="en-ZA" dirty="0" smtClean="0"/>
              <a:t>inequality</a:t>
            </a:r>
            <a:r>
              <a:rPr lang="en-ZA" baseline="0" dirty="0" smtClean="0"/>
              <a:t> </a:t>
            </a:r>
            <a:r>
              <a:rPr lang="en-ZA" dirty="0" smtClean="0"/>
              <a:t>reduction </a:t>
            </a:r>
            <a:r>
              <a:rPr lang="en-ZA" dirty="0"/>
              <a:t>requires much greater collaborative efforts with colleagues from other disciplines – historians, political scientists, lawyers, demographers and sociologists.  </a:t>
            </a:r>
          </a:p>
        </p:txBody>
      </p:sp>
      <p:sp>
        <p:nvSpPr>
          <p:cNvPr id="4" name="Slide Number Placeholder 3"/>
          <p:cNvSpPr>
            <a:spLocks noGrp="1"/>
          </p:cNvSpPr>
          <p:nvPr>
            <p:ph type="sldNum" sz="quarter" idx="10"/>
          </p:nvPr>
        </p:nvSpPr>
        <p:spPr/>
        <p:txBody>
          <a:bodyPr/>
          <a:lstStyle/>
          <a:p>
            <a:fld id="{4D2C8076-FE40-4349-AD51-DE06EF802BE1}" type="slidenum">
              <a:rPr lang="en-ZA" smtClean="0"/>
              <a:pPr/>
              <a:t>36</a:t>
            </a:fld>
            <a:endParaRPr lang="en-ZA"/>
          </a:p>
        </p:txBody>
      </p:sp>
    </p:spTree>
    <p:extLst>
      <p:ext uri="{BB962C8B-B14F-4D97-AF65-F5344CB8AC3E}">
        <p14:creationId xmlns:p14="http://schemas.microsoft.com/office/powerpoint/2010/main" val="29272428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closing, let me leave you</a:t>
            </a:r>
            <a:r>
              <a:rPr lang="en-US" baseline="0" dirty="0" smtClean="0"/>
              <a:t> with this thought from Prof. Ben </a:t>
            </a:r>
            <a:r>
              <a:rPr lang="en-US" baseline="0" dirty="0" err="1" smtClean="0"/>
              <a:t>Turok</a:t>
            </a:r>
            <a:r>
              <a:rPr lang="en-US" baseline="0" dirty="0" smtClean="0"/>
              <a:t>…</a:t>
            </a:r>
            <a:endParaRPr lang="en-ZA" dirty="0"/>
          </a:p>
        </p:txBody>
      </p:sp>
      <p:sp>
        <p:nvSpPr>
          <p:cNvPr id="4" name="Slide Number Placeholder 3"/>
          <p:cNvSpPr>
            <a:spLocks noGrp="1"/>
          </p:cNvSpPr>
          <p:nvPr>
            <p:ph type="sldNum" sz="quarter" idx="5"/>
          </p:nvPr>
        </p:nvSpPr>
        <p:spPr/>
        <p:txBody>
          <a:bodyPr/>
          <a:lstStyle/>
          <a:p>
            <a:pPr defTabSz="908548">
              <a:defRPr/>
            </a:pPr>
            <a:fld id="{4D2C8076-FE40-4349-AD51-DE06EF802BE1}" type="slidenum">
              <a:rPr lang="en-ZA">
                <a:solidFill>
                  <a:prstClr val="black"/>
                </a:solidFill>
                <a:latin typeface="Calibri"/>
              </a:rPr>
              <a:pPr defTabSz="908548">
                <a:defRPr/>
              </a:pPr>
              <a:t>37</a:t>
            </a:fld>
            <a:endParaRPr lang="en-ZA">
              <a:solidFill>
                <a:prstClr val="black"/>
              </a:solidFill>
              <a:latin typeface="Calibri"/>
            </a:endParaRPr>
          </a:p>
        </p:txBody>
      </p:sp>
    </p:spTree>
    <p:extLst>
      <p:ext uri="{BB962C8B-B14F-4D97-AF65-F5344CB8AC3E}">
        <p14:creationId xmlns:p14="http://schemas.microsoft.com/office/powerpoint/2010/main" val="23150361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D2C8076-FE40-4349-AD51-DE06EF802BE1}" type="slidenum">
              <a:rPr lang="en-ZA" smtClean="0"/>
              <a:pPr/>
              <a:t>38</a:t>
            </a:fld>
            <a:endParaRPr lang="en-ZA"/>
          </a:p>
        </p:txBody>
      </p:sp>
    </p:spTree>
    <p:extLst>
      <p:ext uri="{BB962C8B-B14F-4D97-AF65-F5344CB8AC3E}">
        <p14:creationId xmlns:p14="http://schemas.microsoft.com/office/powerpoint/2010/main" val="1883895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asol cover">
    <p:spTree>
      <p:nvGrpSpPr>
        <p:cNvPr id="1" name=""/>
        <p:cNvGrpSpPr/>
        <p:nvPr/>
      </p:nvGrpSpPr>
      <p:grpSpPr>
        <a:xfrm>
          <a:off x="0" y="0"/>
          <a:ext cx="0" cy="0"/>
          <a:chOff x="0" y="0"/>
          <a:chExt cx="0" cy="0"/>
        </a:xfrm>
      </p:grpSpPr>
      <p:sp>
        <p:nvSpPr>
          <p:cNvPr id="4" name="Rectangle 3"/>
          <p:cNvSpPr/>
          <p:nvPr userDrawn="1"/>
        </p:nvSpPr>
        <p:spPr>
          <a:xfrm>
            <a:off x="0" y="0"/>
            <a:ext cx="12192000" cy="6453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110000"/>
              </a:lnSpc>
              <a:spcBef>
                <a:spcPts val="100"/>
              </a:spcBef>
              <a:spcAft>
                <a:spcPts val="100"/>
              </a:spcAft>
            </a:pPr>
            <a:endParaRPr lang="en-ZA" sz="1600" dirty="0"/>
          </a:p>
        </p:txBody>
      </p:sp>
      <p:sp>
        <p:nvSpPr>
          <p:cNvPr id="2" name="Title 1"/>
          <p:cNvSpPr>
            <a:spLocks noGrp="1"/>
          </p:cNvSpPr>
          <p:nvPr>
            <p:ph type="ctrTitle" hasCustomPrompt="1"/>
          </p:nvPr>
        </p:nvSpPr>
        <p:spPr>
          <a:xfrm>
            <a:off x="5084503" y="3861685"/>
            <a:ext cx="6773064" cy="576080"/>
          </a:xfrm>
        </p:spPr>
        <p:txBody>
          <a:bodyPr/>
          <a:lstStyle>
            <a:lvl1pPr algn="r">
              <a:defRPr>
                <a:solidFill>
                  <a:srgbClr val="003300"/>
                </a:solidFill>
              </a:defRPr>
            </a:lvl1pPr>
          </a:lstStyle>
          <a:p>
            <a:r>
              <a:rPr lang="en-US" dirty="0"/>
              <a:t>click to edit master title style</a:t>
            </a:r>
            <a:endParaRPr lang="en-ZA" dirty="0"/>
          </a:p>
        </p:txBody>
      </p:sp>
      <p:sp>
        <p:nvSpPr>
          <p:cNvPr id="3" name="Subtitle 2"/>
          <p:cNvSpPr>
            <a:spLocks noGrp="1"/>
          </p:cNvSpPr>
          <p:nvPr>
            <p:ph type="subTitle" idx="1" hasCustomPrompt="1"/>
          </p:nvPr>
        </p:nvSpPr>
        <p:spPr>
          <a:xfrm>
            <a:off x="5852611" y="4581160"/>
            <a:ext cx="6004957" cy="504056"/>
          </a:xfrm>
        </p:spPr>
        <p:txBody>
          <a:bodyPr>
            <a:normAutofit/>
          </a:bodyPr>
          <a:lstStyle>
            <a:lvl1pPr marL="0" indent="0" algn="r">
              <a:buNone/>
              <a:defRPr sz="1800" b="1" i="1">
                <a:solidFill>
                  <a:srgbClr val="0033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ZA" dirty="0"/>
          </a:p>
        </p:txBody>
      </p:sp>
    </p:spTree>
    <p:extLst>
      <p:ext uri="{BB962C8B-B14F-4D97-AF65-F5344CB8AC3E}">
        <p14:creationId xmlns:p14="http://schemas.microsoft.com/office/powerpoint/2010/main" val="190184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on gre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8" name="Content Placeholder 7"/>
          <p:cNvSpPr>
            <a:spLocks noGrp="1"/>
          </p:cNvSpPr>
          <p:nvPr>
            <p:ph sz="quarter" idx="13"/>
          </p:nvPr>
        </p:nvSpPr>
        <p:spPr>
          <a:xfrm>
            <a:off x="334435" y="765175"/>
            <a:ext cx="11523133" cy="5040598"/>
          </a:xfrm>
          <a:solidFill>
            <a:schemeClr val="bg2"/>
          </a:solidFill>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3"/>
          <p:cNvSpPr>
            <a:spLocks noGrp="1"/>
          </p:cNvSpPr>
          <p:nvPr>
            <p:ph type="ftr" sz="quarter" idx="14"/>
          </p:nvPr>
        </p:nvSpPr>
        <p:spPr/>
        <p:txBody>
          <a:bodyPr/>
          <a:lstStyle/>
          <a:p>
            <a:endParaRPr lang="en-ZA" dirty="0"/>
          </a:p>
        </p:txBody>
      </p:sp>
    </p:spTree>
    <p:extLst>
      <p:ext uri="{BB962C8B-B14F-4D97-AF65-F5344CB8AC3E}">
        <p14:creationId xmlns:p14="http://schemas.microsoft.com/office/powerpoint/2010/main" val="165400714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on gre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4" name="Footer Placeholder 3"/>
          <p:cNvSpPr>
            <a:spLocks noGrp="1"/>
          </p:cNvSpPr>
          <p:nvPr>
            <p:ph type="ftr" sz="quarter" idx="14"/>
          </p:nvPr>
        </p:nvSpPr>
        <p:spPr/>
        <p:txBody>
          <a:bodyPr/>
          <a:lstStyle/>
          <a:p>
            <a:endParaRPr lang="en-ZA" dirty="0"/>
          </a:p>
        </p:txBody>
      </p:sp>
    </p:spTree>
    <p:extLst>
      <p:ext uri="{BB962C8B-B14F-4D97-AF65-F5344CB8AC3E}">
        <p14:creationId xmlns:p14="http://schemas.microsoft.com/office/powerpoint/2010/main" val="268137847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lvl1pPr>
              <a:defRPr baseline="0"/>
            </a:lvl1pPr>
          </a:lstStyle>
          <a:p>
            <a:r>
              <a:rPr lang="en-US" dirty="0"/>
              <a:t>click to edit master title style – all lower case</a:t>
            </a:r>
            <a:endParaRPr lang="en-ZA" dirty="0"/>
          </a:p>
        </p:txBody>
      </p:sp>
      <p:sp>
        <p:nvSpPr>
          <p:cNvPr id="6" name="Content Placeholder 5"/>
          <p:cNvSpPr>
            <a:spLocks noGrp="1"/>
          </p:cNvSpPr>
          <p:nvPr>
            <p:ph sz="quarter" idx="12"/>
          </p:nvPr>
        </p:nvSpPr>
        <p:spPr>
          <a:solidFill>
            <a:schemeClr val="bg2"/>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3" name="Footer Placeholder 2"/>
          <p:cNvSpPr>
            <a:spLocks noGrp="1"/>
          </p:cNvSpPr>
          <p:nvPr>
            <p:ph type="ftr" sz="quarter" idx="13"/>
          </p:nvPr>
        </p:nvSpPr>
        <p:spPr/>
        <p:txBody>
          <a:bodyPr/>
          <a:lstStyle/>
          <a:p>
            <a:endParaRPr lang="en-ZA" dirty="0"/>
          </a:p>
        </p:txBody>
      </p:sp>
    </p:spTree>
    <p:extLst>
      <p:ext uri="{BB962C8B-B14F-4D97-AF65-F5344CB8AC3E}">
        <p14:creationId xmlns:p14="http://schemas.microsoft.com/office/powerpoint/2010/main" val="2356164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nd kicker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lvl1pPr>
              <a:defRPr baseline="0"/>
            </a:lvl1pPr>
          </a:lstStyle>
          <a:p>
            <a:r>
              <a:rPr lang="en-US" dirty="0"/>
              <a:t>click to edit master title style – all lower case</a:t>
            </a:r>
            <a:endParaRPr lang="en-ZA" dirty="0"/>
          </a:p>
        </p:txBody>
      </p:sp>
      <p:sp>
        <p:nvSpPr>
          <p:cNvPr id="6" name="Content Placeholder 5"/>
          <p:cNvSpPr>
            <a:spLocks noGrp="1"/>
          </p:cNvSpPr>
          <p:nvPr>
            <p:ph sz="quarter" idx="12"/>
          </p:nvPr>
        </p:nvSpPr>
        <p:spPr>
          <a:xfrm>
            <a:off x="334435" y="776901"/>
            <a:ext cx="11523133" cy="43195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8" name="Text Placeholder 3"/>
          <p:cNvSpPr>
            <a:spLocks noGrp="1"/>
          </p:cNvSpPr>
          <p:nvPr>
            <p:ph type="body" sz="quarter" idx="15"/>
          </p:nvPr>
        </p:nvSpPr>
        <p:spPr>
          <a:xfrm>
            <a:off x="0" y="5949350"/>
            <a:ext cx="12192000" cy="432400"/>
          </a:xfrm>
          <a:prstGeom prst="rect">
            <a:avLst/>
          </a:prstGeom>
          <a:gradFill>
            <a:gsLst>
              <a:gs pos="64000">
                <a:srgbClr val="006600"/>
              </a:gs>
              <a:gs pos="25400">
                <a:srgbClr val="339933"/>
              </a:gs>
              <a:gs pos="0">
                <a:srgbClr val="006600"/>
              </a:gs>
              <a:gs pos="100000">
                <a:srgbClr val="003300"/>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lvl1pPr marL="0" indent="0" algn="l">
              <a:buNone/>
              <a:defRPr lang="en-US" b="1" i="1" dirty="0" smtClean="0">
                <a:latin typeface="Calibri" pitchFamily="34" charset="0"/>
              </a:defRPr>
            </a:lvl1pPr>
          </a:lstStyle>
          <a:p>
            <a:pPr lvl="0" algn="ctr"/>
            <a:r>
              <a:rPr lang="en-US" dirty="0"/>
              <a:t>Click to edit Master text styles</a:t>
            </a:r>
          </a:p>
        </p:txBody>
      </p:sp>
      <p:sp>
        <p:nvSpPr>
          <p:cNvPr id="3" name="Footer Placeholder 2"/>
          <p:cNvSpPr>
            <a:spLocks noGrp="1"/>
          </p:cNvSpPr>
          <p:nvPr>
            <p:ph type="ftr" sz="quarter" idx="16"/>
          </p:nvPr>
        </p:nvSpPr>
        <p:spPr>
          <a:xfrm>
            <a:off x="334435" y="5589300"/>
            <a:ext cx="11523133" cy="361950"/>
          </a:xfrm>
        </p:spPr>
        <p:txBody>
          <a:bodyPr/>
          <a:lstStyle/>
          <a:p>
            <a:endParaRPr lang="en-ZA" dirty="0"/>
          </a:p>
        </p:txBody>
      </p:sp>
    </p:spTree>
    <p:extLst>
      <p:ext uri="{BB962C8B-B14F-4D97-AF65-F5344CB8AC3E}">
        <p14:creationId xmlns:p14="http://schemas.microsoft.com/office/powerpoint/2010/main" val="205132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6" name="Text Placeholder 5"/>
          <p:cNvSpPr>
            <a:spLocks noGrp="1"/>
          </p:cNvSpPr>
          <p:nvPr>
            <p:ph type="body" sz="quarter" idx="12"/>
          </p:nvPr>
        </p:nvSpPr>
        <p:spPr>
          <a:xfrm>
            <a:off x="334435" y="763130"/>
            <a:ext cx="11137237" cy="576082"/>
          </a:xfrm>
        </p:spPr>
        <p:txBody>
          <a:bodyPr vert="horz" lIns="0" tIns="0" rIns="0" bIns="0" rtlCol="0" anchor="t" anchorCtr="0">
            <a:normAutofit/>
          </a:bodyPr>
          <a:lstStyle>
            <a:lvl1pPr marL="0" indent="0">
              <a:buNone/>
              <a:defRPr lang="en-US" b="1" i="0" dirty="0" smtClean="0">
                <a:solidFill>
                  <a:srgbClr val="C00000"/>
                </a:solidFill>
              </a:defRPr>
            </a:lvl1pPr>
          </a:lstStyle>
          <a:p>
            <a:pPr lvl="0"/>
            <a:r>
              <a:rPr lang="en-US" dirty="0"/>
              <a:t>Click to edit Master text styles</a:t>
            </a:r>
          </a:p>
        </p:txBody>
      </p:sp>
      <p:sp>
        <p:nvSpPr>
          <p:cNvPr id="7" name="Content Placeholder 6"/>
          <p:cNvSpPr>
            <a:spLocks noGrp="1"/>
          </p:cNvSpPr>
          <p:nvPr>
            <p:ph sz="quarter" idx="13"/>
          </p:nvPr>
        </p:nvSpPr>
        <p:spPr>
          <a:xfrm>
            <a:off x="334435" y="1052670"/>
            <a:ext cx="11523133" cy="46805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3" name="Footer Placeholder 2"/>
          <p:cNvSpPr>
            <a:spLocks noGrp="1"/>
          </p:cNvSpPr>
          <p:nvPr>
            <p:ph type="ftr" sz="quarter" idx="14"/>
          </p:nvPr>
        </p:nvSpPr>
        <p:spPr/>
        <p:txBody>
          <a:bodyPr/>
          <a:lstStyle/>
          <a:p>
            <a:endParaRPr lang="en-ZA" dirty="0"/>
          </a:p>
        </p:txBody>
      </p:sp>
    </p:spTree>
    <p:extLst>
      <p:ext uri="{BB962C8B-B14F-4D97-AF65-F5344CB8AC3E}">
        <p14:creationId xmlns:p14="http://schemas.microsoft.com/office/powerpoint/2010/main" val="276934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content and kicker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6" name="Text Placeholder 5"/>
          <p:cNvSpPr>
            <a:spLocks noGrp="1"/>
          </p:cNvSpPr>
          <p:nvPr>
            <p:ph type="body" sz="quarter" idx="12"/>
          </p:nvPr>
        </p:nvSpPr>
        <p:spPr>
          <a:xfrm>
            <a:off x="343600" y="765175"/>
            <a:ext cx="11137237" cy="576080"/>
          </a:xfrm>
        </p:spPr>
        <p:txBody>
          <a:bodyPr vert="horz" lIns="0" tIns="0" rIns="0" bIns="0" rtlCol="0" anchor="t" anchorCtr="0">
            <a:normAutofit/>
          </a:bodyPr>
          <a:lstStyle>
            <a:lvl1pPr marL="0" indent="0">
              <a:buNone/>
              <a:defRPr lang="en-US" b="1" i="0" dirty="0" smtClean="0">
                <a:solidFill>
                  <a:srgbClr val="C00000"/>
                </a:solidFill>
              </a:defRPr>
            </a:lvl1pPr>
          </a:lstStyle>
          <a:p>
            <a:pPr lvl="0"/>
            <a:r>
              <a:rPr lang="en-US" dirty="0"/>
              <a:t>Click to edit Master text styles</a:t>
            </a:r>
          </a:p>
        </p:txBody>
      </p:sp>
      <p:sp>
        <p:nvSpPr>
          <p:cNvPr id="7" name="Content Placeholder 6"/>
          <p:cNvSpPr>
            <a:spLocks noGrp="1"/>
          </p:cNvSpPr>
          <p:nvPr>
            <p:ph sz="quarter" idx="13"/>
          </p:nvPr>
        </p:nvSpPr>
        <p:spPr>
          <a:xfrm>
            <a:off x="324531" y="1124683"/>
            <a:ext cx="11523133" cy="39598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3" name="Footer Placeholder 2"/>
          <p:cNvSpPr>
            <a:spLocks noGrp="1"/>
          </p:cNvSpPr>
          <p:nvPr>
            <p:ph type="ftr" sz="quarter" idx="16"/>
          </p:nvPr>
        </p:nvSpPr>
        <p:spPr>
          <a:xfrm>
            <a:off x="334435" y="5589300"/>
            <a:ext cx="11523133" cy="361950"/>
          </a:xfrm>
        </p:spPr>
        <p:txBody>
          <a:bodyPr/>
          <a:lstStyle/>
          <a:p>
            <a:endParaRPr lang="en-ZA" dirty="0"/>
          </a:p>
        </p:txBody>
      </p:sp>
    </p:spTree>
    <p:extLst>
      <p:ext uri="{BB962C8B-B14F-4D97-AF65-F5344CB8AC3E}">
        <p14:creationId xmlns:p14="http://schemas.microsoft.com/office/powerpoint/2010/main" val="3965016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4" name="Footer Placeholder 3"/>
          <p:cNvSpPr>
            <a:spLocks noGrp="1"/>
          </p:cNvSpPr>
          <p:nvPr>
            <p:ph type="ftr" sz="quarter" idx="10"/>
          </p:nvPr>
        </p:nvSpPr>
        <p:spPr/>
        <p:txBody>
          <a:bodyPr/>
          <a:lstStyle/>
          <a:p>
            <a:endParaRPr lang="en-ZA" dirty="0"/>
          </a:p>
        </p:txBody>
      </p:sp>
    </p:spTree>
    <p:extLst>
      <p:ext uri="{BB962C8B-B14F-4D97-AF65-F5344CB8AC3E}">
        <p14:creationId xmlns:p14="http://schemas.microsoft.com/office/powerpoint/2010/main" val="519183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kicker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6" name="Footer Placeholder 5"/>
          <p:cNvSpPr>
            <a:spLocks noGrp="1"/>
          </p:cNvSpPr>
          <p:nvPr>
            <p:ph type="ftr" sz="quarter" idx="16"/>
          </p:nvPr>
        </p:nvSpPr>
        <p:spPr>
          <a:xfrm>
            <a:off x="334435" y="5589300"/>
            <a:ext cx="11523133" cy="361950"/>
          </a:xfrm>
        </p:spPr>
        <p:txBody>
          <a:bodyPr/>
          <a:lstStyle/>
          <a:p>
            <a:endParaRPr lang="en-ZA" dirty="0"/>
          </a:p>
        </p:txBody>
      </p:sp>
      <p:sp>
        <p:nvSpPr>
          <p:cNvPr id="7" name="Text Placeholder 3"/>
          <p:cNvSpPr>
            <a:spLocks noGrp="1"/>
          </p:cNvSpPr>
          <p:nvPr>
            <p:ph type="body" sz="quarter" idx="15"/>
          </p:nvPr>
        </p:nvSpPr>
        <p:spPr>
          <a:xfrm>
            <a:off x="0" y="5949350"/>
            <a:ext cx="12192000" cy="432400"/>
          </a:xfrm>
          <a:prstGeom prst="rect">
            <a:avLst/>
          </a:prstGeom>
          <a:gradFill>
            <a:gsLst>
              <a:gs pos="64000">
                <a:srgbClr val="006600"/>
              </a:gs>
              <a:gs pos="25400">
                <a:srgbClr val="339933"/>
              </a:gs>
              <a:gs pos="0">
                <a:srgbClr val="006600"/>
              </a:gs>
              <a:gs pos="100000">
                <a:srgbClr val="003300"/>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lvl1pPr marL="0" indent="0" algn="l">
              <a:buNone/>
              <a:defRPr lang="en-US" b="1" i="1" dirty="0" smtClean="0">
                <a:latin typeface="Calibri" pitchFamily="34" charset="0"/>
              </a:defRPr>
            </a:lvl1pPr>
          </a:lstStyle>
          <a:p>
            <a:pPr lvl="0" algn="ctr"/>
            <a:r>
              <a:rPr lang="en-US" dirty="0"/>
              <a:t>Click to edit Master text styles</a:t>
            </a:r>
          </a:p>
        </p:txBody>
      </p:sp>
    </p:spTree>
    <p:extLst>
      <p:ext uri="{BB962C8B-B14F-4D97-AF65-F5344CB8AC3E}">
        <p14:creationId xmlns:p14="http://schemas.microsoft.com/office/powerpoint/2010/main" val="2812216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ZA" dirty="0"/>
          </a:p>
        </p:txBody>
      </p:sp>
    </p:spTree>
    <p:extLst>
      <p:ext uri="{BB962C8B-B14F-4D97-AF65-F5344CB8AC3E}">
        <p14:creationId xmlns:p14="http://schemas.microsoft.com/office/powerpoint/2010/main" val="2123387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text 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7" name="Content Placeholder 6"/>
          <p:cNvSpPr>
            <a:spLocks noGrp="1"/>
          </p:cNvSpPr>
          <p:nvPr>
            <p:ph sz="quarter" idx="11"/>
          </p:nvPr>
        </p:nvSpPr>
        <p:spPr>
          <a:xfrm>
            <a:off x="334433" y="1196692"/>
            <a:ext cx="5570307" cy="4825289"/>
          </a:xfrm>
        </p:spPr>
        <p:txBody>
          <a:bodyPr>
            <a:normAutofit/>
          </a:bodyPr>
          <a:lstStyle>
            <a:lvl1pPr>
              <a:defRPr sz="1400">
                <a:solidFill>
                  <a:srgbClr val="003300"/>
                </a:solidFill>
              </a:defRPr>
            </a:lvl1pPr>
            <a:lvl2pPr>
              <a:defRPr sz="1400">
                <a:solidFill>
                  <a:srgbClr val="003300"/>
                </a:solidFill>
              </a:defRPr>
            </a:lvl2pPr>
            <a:lvl3pPr>
              <a:defRPr sz="1400">
                <a:solidFill>
                  <a:srgbClr val="003300"/>
                </a:solidFill>
              </a:defRPr>
            </a:lvl3pPr>
            <a:lvl4pPr>
              <a:defRPr sz="1200">
                <a:solidFill>
                  <a:srgbClr val="003300"/>
                </a:solidFill>
              </a:defRPr>
            </a:lvl4pPr>
            <a:lvl5pPr>
              <a:defRPr sz="1200">
                <a:solidFill>
                  <a:srgbClr val="0033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Content Placeholder 8"/>
          <p:cNvSpPr>
            <a:spLocks noGrp="1"/>
          </p:cNvSpPr>
          <p:nvPr>
            <p:ph sz="quarter" idx="12"/>
          </p:nvPr>
        </p:nvSpPr>
        <p:spPr>
          <a:xfrm>
            <a:off x="6288027" y="1196973"/>
            <a:ext cx="5569540" cy="4824389"/>
          </a:xfrm>
        </p:spPr>
        <p:txBody>
          <a:bodyPr>
            <a:normAutofit/>
          </a:bodyPr>
          <a:lstStyle>
            <a:lvl1pPr>
              <a:defRPr sz="1400"/>
            </a:lvl1pPr>
            <a:lvl2pPr>
              <a:defRPr sz="14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Footer Placeholder 4"/>
          <p:cNvSpPr>
            <a:spLocks noGrp="1"/>
          </p:cNvSpPr>
          <p:nvPr>
            <p:ph type="ftr" sz="quarter" idx="13"/>
          </p:nvPr>
        </p:nvSpPr>
        <p:spPr/>
        <p:txBody>
          <a:bodyPr/>
          <a:lstStyle/>
          <a:p>
            <a:endParaRPr lang="en-ZA" dirty="0"/>
          </a:p>
        </p:txBody>
      </p:sp>
    </p:spTree>
    <p:extLst>
      <p:ext uri="{BB962C8B-B14F-4D97-AF65-F5344CB8AC3E}">
        <p14:creationId xmlns:p14="http://schemas.microsoft.com/office/powerpoint/2010/main" val="3282456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and images on grey">
    <p:spTree>
      <p:nvGrpSpPr>
        <p:cNvPr id="1" name=""/>
        <p:cNvGrpSpPr/>
        <p:nvPr/>
      </p:nvGrpSpPr>
      <p:grpSpPr>
        <a:xfrm>
          <a:off x="0" y="0"/>
          <a:ext cx="0" cy="0"/>
          <a:chOff x="0" y="0"/>
          <a:chExt cx="0" cy="0"/>
        </a:xfrm>
      </p:grpSpPr>
      <p:sp>
        <p:nvSpPr>
          <p:cNvPr id="6" name="Rectangle 5"/>
          <p:cNvSpPr/>
          <p:nvPr/>
        </p:nvSpPr>
        <p:spPr bwMode="white">
          <a:xfrm>
            <a:off x="0" y="4149100"/>
            <a:ext cx="12192000" cy="2232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8" name="Content Placeholder 7"/>
          <p:cNvSpPr>
            <a:spLocks noGrp="1"/>
          </p:cNvSpPr>
          <p:nvPr>
            <p:ph sz="quarter" idx="13"/>
          </p:nvPr>
        </p:nvSpPr>
        <p:spPr>
          <a:xfrm>
            <a:off x="334435" y="1196690"/>
            <a:ext cx="11523133" cy="2808390"/>
          </a:xfrm>
        </p:spPr>
        <p:txBody>
          <a:bodyPr/>
          <a:lstStyle>
            <a:lvl1pPr>
              <a:defRPr>
                <a:solidFill>
                  <a:srgbClr val="003300"/>
                </a:solidFill>
              </a:defRPr>
            </a:lvl1pPr>
            <a:lvl2pPr>
              <a:defRPr>
                <a:solidFill>
                  <a:srgbClr val="003300"/>
                </a:solidFill>
              </a:defRPr>
            </a:lvl2pPr>
            <a:lvl3pPr>
              <a:defRPr>
                <a:solidFill>
                  <a:srgbClr val="003300"/>
                </a:solidFill>
              </a:defRPr>
            </a:lvl3pPr>
            <a:lvl4pPr>
              <a:defRPr>
                <a:solidFill>
                  <a:srgbClr val="003300"/>
                </a:solidFill>
              </a:defRPr>
            </a:lvl4pPr>
            <a:lvl5pPr>
              <a:defRPr>
                <a:solidFill>
                  <a:srgbClr val="0033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2" name="Picture Placeholder 11"/>
          <p:cNvSpPr>
            <a:spLocks noGrp="1"/>
          </p:cNvSpPr>
          <p:nvPr>
            <p:ph type="pic" sz="quarter" idx="15"/>
          </p:nvPr>
        </p:nvSpPr>
        <p:spPr>
          <a:xfrm>
            <a:off x="-1" y="4221110"/>
            <a:ext cx="4847828" cy="2160640"/>
          </a:xfrm>
          <a:solidFill>
            <a:schemeClr val="tx2"/>
          </a:solidFill>
        </p:spPr>
        <p:txBody>
          <a:bodyPr/>
          <a:lstStyle/>
          <a:p>
            <a:endParaRPr lang="en-ZA"/>
          </a:p>
        </p:txBody>
      </p:sp>
      <p:sp>
        <p:nvSpPr>
          <p:cNvPr id="10" name="Text Placeholder 9"/>
          <p:cNvSpPr>
            <a:spLocks noGrp="1"/>
          </p:cNvSpPr>
          <p:nvPr>
            <p:ph type="body" sz="quarter" idx="14"/>
          </p:nvPr>
        </p:nvSpPr>
        <p:spPr>
          <a:xfrm>
            <a:off x="334435" y="4221110"/>
            <a:ext cx="4513392" cy="215900"/>
          </a:xfr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10800" numCol="1" spcCol="0" rtlCol="0" fromWordArt="0" anchor="b" anchorCtr="0" forceAA="0" compatLnSpc="1">
            <a:prstTxWarp prst="textNoShape">
              <a:avLst/>
            </a:prstTxWarp>
            <a:noAutofit/>
          </a:bodyPr>
          <a:lstStyle>
            <a:lvl1pPr>
              <a:defRPr lang="en-US" sz="1200" i="1" dirty="0" smtClean="0">
                <a:solidFill>
                  <a:schemeClr val="tx1"/>
                </a:solidFill>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ZA" sz="1800" dirty="0">
                <a:solidFill>
                  <a:schemeClr val="tx1"/>
                </a:solidFill>
              </a:defRPr>
            </a:lvl5pPr>
          </a:lstStyle>
          <a:p>
            <a:pPr lvl="0">
              <a:spcBef>
                <a:spcPts val="100"/>
              </a:spcBef>
              <a:spcAft>
                <a:spcPts val="100"/>
              </a:spcAft>
            </a:pPr>
            <a:r>
              <a:rPr lang="en-US" dirty="0"/>
              <a:t>Click to edit Master text styles</a:t>
            </a:r>
          </a:p>
        </p:txBody>
      </p:sp>
      <p:sp>
        <p:nvSpPr>
          <p:cNvPr id="14" name="Picture Placeholder 13"/>
          <p:cNvSpPr>
            <a:spLocks noGrp="1"/>
          </p:cNvSpPr>
          <p:nvPr>
            <p:ph type="pic" sz="quarter" idx="16"/>
          </p:nvPr>
        </p:nvSpPr>
        <p:spPr>
          <a:xfrm>
            <a:off x="4943841" y="4221110"/>
            <a:ext cx="7248160" cy="2160300"/>
          </a:xfrm>
          <a:solidFill>
            <a:schemeClr val="tx2"/>
          </a:solidFill>
        </p:spPr>
        <p:txBody>
          <a:bodyPr/>
          <a:lstStyle/>
          <a:p>
            <a:endParaRPr lang="en-ZA"/>
          </a:p>
        </p:txBody>
      </p:sp>
      <p:sp>
        <p:nvSpPr>
          <p:cNvPr id="16" name="Text Placeholder 15"/>
          <p:cNvSpPr>
            <a:spLocks noGrp="1"/>
          </p:cNvSpPr>
          <p:nvPr>
            <p:ph type="body" sz="quarter" idx="17"/>
          </p:nvPr>
        </p:nvSpPr>
        <p:spPr>
          <a:xfrm>
            <a:off x="4943840" y="4221450"/>
            <a:ext cx="6913728" cy="215690"/>
          </a:xfr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10800" numCol="1" spcCol="0" rtlCol="0" fromWordArt="0" anchor="b" anchorCtr="0" forceAA="0" compatLnSpc="1">
            <a:prstTxWarp prst="textNoShape">
              <a:avLst/>
            </a:prstTxWarp>
            <a:noAutofit/>
          </a:bodyPr>
          <a:lstStyle>
            <a:lvl1pPr>
              <a:defRPr lang="en-US" sz="1200" i="1" smtClean="0">
                <a:solidFill>
                  <a:schemeClr val="tx1"/>
                </a:solidFill>
              </a:defRPr>
            </a:lvl1pPr>
            <a:lvl2pPr>
              <a:defRPr lang="en-US" sz="1800" smtClean="0">
                <a:solidFill>
                  <a:schemeClr val="tx1"/>
                </a:solidFill>
              </a:defRPr>
            </a:lvl2pPr>
            <a:lvl3pPr>
              <a:defRPr lang="en-US" sz="1800" smtClean="0"/>
            </a:lvl3pPr>
            <a:lvl4pPr>
              <a:defRPr lang="en-US" sz="1800" smtClean="0"/>
            </a:lvl4pPr>
            <a:lvl5pPr>
              <a:defRPr lang="en-ZA" sz="1800"/>
            </a:lvl5pPr>
          </a:lstStyle>
          <a:p>
            <a:pPr lvl="0">
              <a:spcBef>
                <a:spcPts val="100"/>
              </a:spcBef>
              <a:spcAft>
                <a:spcPts val="100"/>
              </a:spcAft>
            </a:pPr>
            <a:r>
              <a:rPr lang="en-US" dirty="0"/>
              <a:t>Click to edit Master text styles</a:t>
            </a:r>
          </a:p>
        </p:txBody>
      </p:sp>
    </p:spTree>
    <p:extLst>
      <p:ext uri="{BB962C8B-B14F-4D97-AF65-F5344CB8AC3E}">
        <p14:creationId xmlns:p14="http://schemas.microsoft.com/office/powerpoint/2010/main" val="3636913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content and images on gre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6" name="Rectangle 5"/>
          <p:cNvSpPr/>
          <p:nvPr/>
        </p:nvSpPr>
        <p:spPr bwMode="white">
          <a:xfrm>
            <a:off x="0" y="4149100"/>
            <a:ext cx="12192000" cy="2232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sp>
        <p:nvSpPr>
          <p:cNvPr id="8" name="Content Placeholder 7"/>
          <p:cNvSpPr>
            <a:spLocks noGrp="1"/>
          </p:cNvSpPr>
          <p:nvPr>
            <p:ph sz="quarter" idx="13"/>
          </p:nvPr>
        </p:nvSpPr>
        <p:spPr>
          <a:xfrm>
            <a:off x="334435" y="908650"/>
            <a:ext cx="11523133" cy="3096430"/>
          </a:xfrm>
        </p:spPr>
        <p:txBody>
          <a:bodyPr/>
          <a:lstStyle>
            <a:lvl1pPr>
              <a:buClr>
                <a:srgbClr val="003300"/>
              </a:buClr>
              <a:defRPr>
                <a:solidFill>
                  <a:srgbClr val="003300"/>
                </a:solidFill>
              </a:defRPr>
            </a:lvl1pPr>
            <a:lvl2pPr>
              <a:buClr>
                <a:srgbClr val="003300"/>
              </a:buClr>
              <a:defRPr>
                <a:solidFill>
                  <a:srgbClr val="003300"/>
                </a:solidFill>
              </a:defRPr>
            </a:lvl2pPr>
            <a:lvl3pPr>
              <a:buClr>
                <a:srgbClr val="003300"/>
              </a:buClr>
              <a:defRPr>
                <a:solidFill>
                  <a:srgbClr val="003300"/>
                </a:solidFill>
              </a:defRPr>
            </a:lvl3pPr>
            <a:lvl4pPr>
              <a:buClr>
                <a:srgbClr val="003300"/>
              </a:buClr>
              <a:defRPr>
                <a:solidFill>
                  <a:srgbClr val="003300"/>
                </a:solidFill>
              </a:defRPr>
            </a:lvl4pPr>
            <a:lvl5pPr>
              <a:buClr>
                <a:srgbClr val="003300"/>
              </a:buClr>
              <a:defRPr>
                <a:solidFill>
                  <a:srgbClr val="0033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2" name="Picture Placeholder 11"/>
          <p:cNvSpPr>
            <a:spLocks noGrp="1"/>
          </p:cNvSpPr>
          <p:nvPr>
            <p:ph type="pic" sz="quarter" idx="15"/>
          </p:nvPr>
        </p:nvSpPr>
        <p:spPr>
          <a:xfrm>
            <a:off x="-1" y="4221110"/>
            <a:ext cx="3791681" cy="2160640"/>
          </a:xfrm>
          <a:solidFill>
            <a:schemeClr val="tx2"/>
          </a:solidFill>
        </p:spPr>
        <p:txBody>
          <a:bodyPr/>
          <a:lstStyle/>
          <a:p>
            <a:endParaRPr lang="en-ZA" dirty="0"/>
          </a:p>
        </p:txBody>
      </p:sp>
      <p:sp>
        <p:nvSpPr>
          <p:cNvPr id="10" name="Text Placeholder 9"/>
          <p:cNvSpPr>
            <a:spLocks noGrp="1"/>
          </p:cNvSpPr>
          <p:nvPr>
            <p:ph type="body" sz="quarter" idx="14"/>
          </p:nvPr>
        </p:nvSpPr>
        <p:spPr>
          <a:xfrm>
            <a:off x="334435" y="4221240"/>
            <a:ext cx="3457247" cy="215900"/>
          </a:xfr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10800" numCol="1" spcCol="0" rtlCol="0" fromWordArt="0" anchor="b" anchorCtr="0" forceAA="0" compatLnSpc="1">
            <a:prstTxWarp prst="textNoShape">
              <a:avLst/>
            </a:prstTxWarp>
            <a:noAutofit/>
          </a:bodyPr>
          <a:lstStyle>
            <a:lvl1pPr>
              <a:defRPr lang="en-US" sz="1200" i="1" dirty="0" smtClean="0">
                <a:solidFill>
                  <a:schemeClr val="tx1"/>
                </a:solidFill>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ZA" sz="1800" dirty="0">
                <a:solidFill>
                  <a:schemeClr val="tx1"/>
                </a:solidFill>
              </a:defRPr>
            </a:lvl5pPr>
          </a:lstStyle>
          <a:p>
            <a:pPr lvl="0">
              <a:spcBef>
                <a:spcPts val="100"/>
              </a:spcBef>
              <a:spcAft>
                <a:spcPts val="100"/>
              </a:spcAft>
            </a:pPr>
            <a:r>
              <a:rPr lang="en-US" dirty="0"/>
              <a:t>Click to edit Master text styles</a:t>
            </a:r>
          </a:p>
        </p:txBody>
      </p:sp>
      <p:sp>
        <p:nvSpPr>
          <p:cNvPr id="14" name="Picture Placeholder 13"/>
          <p:cNvSpPr>
            <a:spLocks noGrp="1"/>
          </p:cNvSpPr>
          <p:nvPr>
            <p:ph type="pic" sz="quarter" idx="16"/>
          </p:nvPr>
        </p:nvSpPr>
        <p:spPr>
          <a:xfrm>
            <a:off x="3887697" y="4221110"/>
            <a:ext cx="3456479" cy="2160640"/>
          </a:xfrm>
          <a:solidFill>
            <a:schemeClr val="tx2"/>
          </a:solidFill>
        </p:spPr>
        <p:txBody>
          <a:bodyPr/>
          <a:lstStyle/>
          <a:p>
            <a:endParaRPr lang="en-ZA" dirty="0"/>
          </a:p>
        </p:txBody>
      </p:sp>
      <p:sp>
        <p:nvSpPr>
          <p:cNvPr id="16" name="Text Placeholder 15"/>
          <p:cNvSpPr>
            <a:spLocks noGrp="1"/>
          </p:cNvSpPr>
          <p:nvPr>
            <p:ph type="body" sz="quarter" idx="17"/>
          </p:nvPr>
        </p:nvSpPr>
        <p:spPr>
          <a:xfrm>
            <a:off x="3860802" y="4221450"/>
            <a:ext cx="3456479" cy="215690"/>
          </a:xfr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10800" numCol="1" spcCol="0" rtlCol="0" fromWordArt="0" anchor="b" anchorCtr="0" forceAA="0" compatLnSpc="1">
            <a:prstTxWarp prst="textNoShape">
              <a:avLst/>
            </a:prstTxWarp>
            <a:noAutofit/>
          </a:bodyPr>
          <a:lstStyle>
            <a:lvl1pPr>
              <a:defRPr lang="en-US" sz="1200" i="1" smtClean="0">
                <a:solidFill>
                  <a:schemeClr val="tx1"/>
                </a:solidFill>
              </a:defRPr>
            </a:lvl1pPr>
            <a:lvl2pPr>
              <a:defRPr lang="en-US" sz="1800" smtClean="0">
                <a:solidFill>
                  <a:schemeClr val="tx1"/>
                </a:solidFill>
              </a:defRPr>
            </a:lvl2pPr>
            <a:lvl3pPr>
              <a:defRPr lang="en-US" sz="1800" smtClean="0"/>
            </a:lvl3pPr>
            <a:lvl4pPr>
              <a:defRPr lang="en-US" sz="1800" smtClean="0"/>
            </a:lvl4pPr>
            <a:lvl5pPr>
              <a:defRPr lang="en-ZA" sz="1800"/>
            </a:lvl5pPr>
          </a:lstStyle>
          <a:p>
            <a:pPr lvl="0">
              <a:spcBef>
                <a:spcPts val="100"/>
              </a:spcBef>
              <a:spcAft>
                <a:spcPts val="100"/>
              </a:spcAft>
            </a:pPr>
            <a:r>
              <a:rPr lang="en-US" dirty="0"/>
              <a:t>Click to edit Master text styles</a:t>
            </a:r>
          </a:p>
        </p:txBody>
      </p:sp>
      <p:sp>
        <p:nvSpPr>
          <p:cNvPr id="5" name="Picture Placeholder 4"/>
          <p:cNvSpPr>
            <a:spLocks noGrp="1"/>
          </p:cNvSpPr>
          <p:nvPr>
            <p:ph type="pic" sz="quarter" idx="18"/>
          </p:nvPr>
        </p:nvSpPr>
        <p:spPr>
          <a:xfrm>
            <a:off x="7440188" y="4221110"/>
            <a:ext cx="4751813" cy="2160640"/>
          </a:xfrm>
          <a:solidFill>
            <a:schemeClr val="tx2"/>
          </a:solidFill>
        </p:spPr>
        <p:txBody>
          <a:bodyPr/>
          <a:lstStyle/>
          <a:p>
            <a:endParaRPr lang="en-ZA"/>
          </a:p>
        </p:txBody>
      </p:sp>
      <p:sp>
        <p:nvSpPr>
          <p:cNvPr id="9" name="Text Placeholder 8"/>
          <p:cNvSpPr>
            <a:spLocks noGrp="1"/>
          </p:cNvSpPr>
          <p:nvPr>
            <p:ph type="body" sz="quarter" idx="19"/>
          </p:nvPr>
        </p:nvSpPr>
        <p:spPr>
          <a:xfrm>
            <a:off x="7416802" y="4221240"/>
            <a:ext cx="4417380" cy="215900"/>
          </a:xfr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36000" rIns="0" bIns="10800" numCol="1" spcCol="0" rtlCol="0" fromWordArt="0" anchor="b" anchorCtr="0" forceAA="0" compatLnSpc="1">
            <a:prstTxWarp prst="textNoShape">
              <a:avLst/>
            </a:prstTxWarp>
            <a:noAutofit/>
          </a:bodyPr>
          <a:lstStyle>
            <a:lvl1pPr>
              <a:defRPr lang="en-US" sz="1200" i="1" smtClean="0">
                <a:solidFill>
                  <a:schemeClr val="tx1"/>
                </a:solidFill>
              </a:defRPr>
            </a:lvl1pPr>
            <a:lvl2pPr>
              <a:defRPr lang="en-US" sz="1800" smtClean="0"/>
            </a:lvl2pPr>
            <a:lvl3pPr>
              <a:defRPr lang="en-US" sz="1800" smtClean="0"/>
            </a:lvl3pPr>
            <a:lvl4pPr>
              <a:defRPr lang="en-US" sz="1800" smtClean="0"/>
            </a:lvl4pPr>
            <a:lvl5pPr>
              <a:defRPr lang="en-ZA" sz="1800"/>
            </a:lvl5pPr>
          </a:lstStyle>
          <a:p>
            <a:pPr lvl="0">
              <a:spcBef>
                <a:spcPts val="100"/>
              </a:spcBef>
              <a:spcAft>
                <a:spcPts val="100"/>
              </a:spcAft>
            </a:pPr>
            <a:r>
              <a:rPr lang="en-US" dirty="0"/>
              <a:t>Click to edit Master text styles</a:t>
            </a:r>
          </a:p>
        </p:txBody>
      </p:sp>
    </p:spTree>
    <p:extLst>
      <p:ext uri="{BB962C8B-B14F-4D97-AF65-F5344CB8AC3E}">
        <p14:creationId xmlns:p14="http://schemas.microsoft.com/office/powerpoint/2010/main" val="3702633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blue text box placehold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6" name="Text Placeholder 5"/>
          <p:cNvSpPr>
            <a:spLocks noGrp="1"/>
          </p:cNvSpPr>
          <p:nvPr>
            <p:ph type="body" sz="quarter" idx="11"/>
          </p:nvPr>
        </p:nvSpPr>
        <p:spPr>
          <a:xfrm>
            <a:off x="334435" y="1196975"/>
            <a:ext cx="11523133" cy="4319588"/>
          </a:xfrm>
          <a:prstGeom prst="roundRect">
            <a:avLst>
              <a:gd name="adj" fmla="val 3244"/>
            </a:avLst>
          </a:prstGeom>
          <a:gradFill>
            <a:gsLst>
              <a:gs pos="24000">
                <a:srgbClr val="339933"/>
              </a:gs>
              <a:gs pos="1000">
                <a:srgbClr val="006600"/>
              </a:gs>
              <a:gs pos="100000">
                <a:srgbClr val="003300"/>
              </a:gs>
              <a:gs pos="65000">
                <a:srgbClr val="006600"/>
              </a:gs>
            </a:gsLst>
            <a:lin ang="0" scaled="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180975" indent="-180975" algn="l">
              <a:buClr>
                <a:schemeClr val="bg1"/>
              </a:buClr>
              <a:defRPr lang="en-US" sz="2000" dirty="0" smtClean="0">
                <a:solidFill>
                  <a:prstClr val="white"/>
                </a:solidFill>
                <a:latin typeface="Calibri" pitchFamily="34" charset="0"/>
              </a:defRPr>
            </a:lvl1pPr>
            <a:lvl2pPr marL="180975" indent="-180975">
              <a:buClr>
                <a:schemeClr val="bg1"/>
              </a:buClr>
              <a:defRPr lang="en-US" sz="2000" dirty="0" smtClean="0">
                <a:solidFill>
                  <a:schemeClr val="lt1"/>
                </a:solidFill>
                <a:latin typeface="Calibri" pitchFamily="34" charset="0"/>
              </a:defRPr>
            </a:lvl2pPr>
            <a:lvl3pPr marL="180975" indent="-180975">
              <a:buClr>
                <a:schemeClr val="bg1"/>
              </a:buClr>
              <a:defRPr lang="en-US" sz="2000" dirty="0" smtClean="0">
                <a:solidFill>
                  <a:schemeClr val="lt1"/>
                </a:solidFill>
                <a:latin typeface="Calibri" pitchFamily="34" charset="0"/>
              </a:defRPr>
            </a:lvl3pPr>
            <a:lvl4pPr marL="180975" indent="-180975">
              <a:buClr>
                <a:schemeClr val="bg1"/>
              </a:buClr>
              <a:defRPr lang="en-US" sz="2000" dirty="0" smtClean="0">
                <a:solidFill>
                  <a:schemeClr val="lt1"/>
                </a:solidFill>
                <a:latin typeface="Calibri" pitchFamily="34" charset="0"/>
              </a:defRPr>
            </a:lvl4pPr>
            <a:lvl5pPr marL="180975" indent="-180975">
              <a:buClr>
                <a:schemeClr val="bg1"/>
              </a:buClr>
              <a:defRPr lang="en-ZA" sz="2000" dirty="0">
                <a:solidFill>
                  <a:schemeClr val="lt1"/>
                </a:solidFill>
                <a:latin typeface="Calibri" pitchFamily="34" charset="0"/>
              </a:defRPr>
            </a:lvl5pPr>
          </a:lstStyle>
          <a:p>
            <a:pPr lvl="0" algn="ct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endParaRPr lang="en-ZA" dirty="0"/>
          </a:p>
        </p:txBody>
      </p:sp>
      <p:sp>
        <p:nvSpPr>
          <p:cNvPr id="4" name="Footer Placeholder 3"/>
          <p:cNvSpPr>
            <a:spLocks noGrp="1"/>
          </p:cNvSpPr>
          <p:nvPr>
            <p:ph type="ftr" sz="quarter" idx="12"/>
          </p:nvPr>
        </p:nvSpPr>
        <p:spPr/>
        <p:txBody>
          <a:bodyPr/>
          <a:lstStyle/>
          <a:p>
            <a:endParaRPr lang="en-ZA" dirty="0"/>
          </a:p>
        </p:txBody>
      </p:sp>
    </p:spTree>
    <p:extLst>
      <p:ext uri="{BB962C8B-B14F-4D97-AF65-F5344CB8AC3E}">
        <p14:creationId xmlns:p14="http://schemas.microsoft.com/office/powerpoint/2010/main" val="1467877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shaded content holder">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334435" y="908650"/>
            <a:ext cx="11523133" cy="5112710"/>
          </a:xfrm>
          <a:prstGeom prst="roundRect">
            <a:avLst>
              <a:gd name="adj" fmla="val 2391"/>
            </a:avLst>
          </a:prstGeom>
          <a:solidFill>
            <a:srgbClr val="E2E2E2"/>
          </a:solidFill>
          <a:ln w="25400">
            <a:solidFill>
              <a:srgbClr val="006600"/>
            </a:solidFill>
          </a:ln>
        </p:spPr>
        <p:txBody>
          <a:bodyPr lIns="36000" tIns="36000" rIns="36000" bIns="36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Title 3"/>
          <p:cNvSpPr>
            <a:spLocks noGrp="1"/>
          </p:cNvSpPr>
          <p:nvPr>
            <p:ph type="title" hasCustomPrompt="1"/>
          </p:nvPr>
        </p:nvSpPr>
        <p:spPr/>
        <p:txBody>
          <a:bodyPr/>
          <a:lstStyle/>
          <a:p>
            <a:r>
              <a:rPr lang="en-US" dirty="0"/>
              <a:t>click to edit master title style – all lower case</a:t>
            </a:r>
            <a:endParaRPr lang="en-ZA" dirty="0"/>
          </a:p>
        </p:txBody>
      </p:sp>
      <p:sp>
        <p:nvSpPr>
          <p:cNvPr id="2" name="Footer Placeholder 1"/>
          <p:cNvSpPr>
            <a:spLocks noGrp="1"/>
          </p:cNvSpPr>
          <p:nvPr>
            <p:ph type="ftr" sz="quarter" idx="10"/>
          </p:nvPr>
        </p:nvSpPr>
        <p:spPr/>
        <p:txBody>
          <a:bodyPr/>
          <a:lstStyle/>
          <a:p>
            <a:endParaRPr lang="en-ZA" dirty="0"/>
          </a:p>
        </p:txBody>
      </p:sp>
    </p:spTree>
    <p:extLst>
      <p:ext uri="{BB962C8B-B14F-4D97-AF65-F5344CB8AC3E}">
        <p14:creationId xmlns:p14="http://schemas.microsoft.com/office/powerpoint/2010/main" val="319630042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shaded content holder">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334435" y="981076"/>
            <a:ext cx="11523133" cy="4535488"/>
          </a:xfrm>
          <a:prstGeom prst="roundRect">
            <a:avLst>
              <a:gd name="adj" fmla="val 2686"/>
            </a:avLst>
          </a:prstGeom>
          <a:solidFill>
            <a:srgbClr val="E2E2E2"/>
          </a:solidFill>
          <a:ln w="25400">
            <a:solidFill>
              <a:srgbClr val="006600"/>
            </a:solidFill>
          </a:ln>
        </p:spPr>
        <p:txBody>
          <a:bodyPr lIns="36000" tIns="36000" rIns="36000" bIns="36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Title 3"/>
          <p:cNvSpPr>
            <a:spLocks noGrp="1"/>
          </p:cNvSpPr>
          <p:nvPr>
            <p:ph type="title" hasCustomPrompt="1"/>
          </p:nvPr>
        </p:nvSpPr>
        <p:spPr/>
        <p:txBody>
          <a:bodyPr/>
          <a:lstStyle/>
          <a:p>
            <a:r>
              <a:rPr lang="en-US" dirty="0"/>
              <a:t>click to edit master title style – all lower case</a:t>
            </a:r>
            <a:endParaRPr lang="en-ZA" dirty="0"/>
          </a:p>
        </p:txBody>
      </p:sp>
      <p:sp>
        <p:nvSpPr>
          <p:cNvPr id="2" name="Footer Placeholder 1"/>
          <p:cNvSpPr>
            <a:spLocks noGrp="1"/>
          </p:cNvSpPr>
          <p:nvPr>
            <p:ph type="ftr" sz="quarter" idx="10"/>
          </p:nvPr>
        </p:nvSpPr>
        <p:spPr>
          <a:xfrm>
            <a:off x="334435" y="5589300"/>
            <a:ext cx="11523133" cy="361950"/>
          </a:xfrm>
        </p:spPr>
        <p:txBody>
          <a:bodyPr/>
          <a:lstStyle/>
          <a:p>
            <a:endParaRPr lang="en-ZA" dirty="0"/>
          </a:p>
        </p:txBody>
      </p:sp>
      <p:sp>
        <p:nvSpPr>
          <p:cNvPr id="6" name="Text Placeholder 3"/>
          <p:cNvSpPr>
            <a:spLocks noGrp="1"/>
          </p:cNvSpPr>
          <p:nvPr>
            <p:ph type="body" sz="quarter" idx="15"/>
          </p:nvPr>
        </p:nvSpPr>
        <p:spPr>
          <a:xfrm>
            <a:off x="0" y="5949350"/>
            <a:ext cx="12192000" cy="432400"/>
          </a:xfrm>
          <a:prstGeom prst="rect">
            <a:avLst/>
          </a:prstGeom>
          <a:gradFill>
            <a:gsLst>
              <a:gs pos="64000">
                <a:srgbClr val="000066"/>
              </a:gs>
              <a:gs pos="25400">
                <a:schemeClr val="accent2">
                  <a:lumMod val="60000"/>
                  <a:lumOff val="40000"/>
                </a:schemeClr>
              </a:gs>
              <a:gs pos="0">
                <a:srgbClr val="0077C8"/>
              </a:gs>
              <a:gs pos="100000">
                <a:srgbClr val="000026"/>
              </a:gs>
            </a:gsLst>
            <a:lin ang="0" scaled="0"/>
          </a:gra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lvl1pPr marL="0" indent="0" algn="l">
              <a:buNone/>
              <a:defRPr lang="en-US" b="1" i="1" dirty="0" smtClean="0">
                <a:latin typeface="Calibri" pitchFamily="34" charset="0"/>
              </a:defRPr>
            </a:lvl1pPr>
          </a:lstStyle>
          <a:p>
            <a:pPr lvl="0" algn="ctr"/>
            <a:r>
              <a:rPr lang="en-US" dirty="0"/>
              <a:t>Click to edit Master text styles</a:t>
            </a:r>
          </a:p>
        </p:txBody>
      </p:sp>
    </p:spTree>
    <p:extLst>
      <p:ext uri="{BB962C8B-B14F-4D97-AF65-F5344CB8AC3E}">
        <p14:creationId xmlns:p14="http://schemas.microsoft.com/office/powerpoint/2010/main" val="3047081924"/>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2 shaded content holders and kicker box">
    <p:spTree>
      <p:nvGrpSpPr>
        <p:cNvPr id="1" name=""/>
        <p:cNvGrpSpPr/>
        <p:nvPr/>
      </p:nvGrpSpPr>
      <p:grpSpPr>
        <a:xfrm>
          <a:off x="0" y="0"/>
          <a:ext cx="0" cy="0"/>
          <a:chOff x="0" y="0"/>
          <a:chExt cx="0" cy="0"/>
        </a:xfrm>
      </p:grpSpPr>
      <p:sp>
        <p:nvSpPr>
          <p:cNvPr id="13" name="Rounded Rectangle 12"/>
          <p:cNvSpPr/>
          <p:nvPr userDrawn="1"/>
        </p:nvSpPr>
        <p:spPr>
          <a:xfrm>
            <a:off x="6288027" y="836640"/>
            <a:ext cx="5569540" cy="4752660"/>
          </a:xfrm>
          <a:prstGeom prst="roundRect">
            <a:avLst>
              <a:gd name="adj" fmla="val 3319"/>
            </a:avLst>
          </a:prstGeom>
          <a:solidFill>
            <a:srgbClr val="E2E2E2"/>
          </a:solidFill>
          <a:ln w="25400">
            <a:solidFill>
              <a:srgbClr val="006600"/>
            </a:solidFill>
          </a:ln>
        </p:spPr>
        <p:txBody>
          <a:bodyPr vert="horz" lIns="36000" tIns="36000" rIns="36000" bIns="36000" rtlCol="0">
            <a:normAutofit/>
          </a:bodyPr>
          <a:lstStyle/>
          <a:p>
            <a:pPr lvl="0" indent="0">
              <a:lnSpc>
                <a:spcPct val="110000"/>
              </a:lnSpc>
              <a:spcBef>
                <a:spcPts val="600"/>
              </a:spcBef>
              <a:spcAft>
                <a:spcPts val="300"/>
              </a:spcAft>
              <a:buFont typeface="Arial" pitchFamily="34" charset="0"/>
              <a:buNone/>
            </a:pPr>
            <a:endParaRPr lang="en-ZA" sz="1600" dirty="0">
              <a:solidFill>
                <a:schemeClr val="tx1"/>
              </a:solidFill>
            </a:endParaRPr>
          </a:p>
        </p:txBody>
      </p:sp>
      <p:sp>
        <p:nvSpPr>
          <p:cNvPr id="12" name="Rounded Rectangle 11"/>
          <p:cNvSpPr/>
          <p:nvPr userDrawn="1"/>
        </p:nvSpPr>
        <p:spPr>
          <a:xfrm>
            <a:off x="334435" y="836640"/>
            <a:ext cx="5569540" cy="4752660"/>
          </a:xfrm>
          <a:prstGeom prst="roundRect">
            <a:avLst>
              <a:gd name="adj" fmla="val 3319"/>
            </a:avLst>
          </a:prstGeom>
          <a:solidFill>
            <a:srgbClr val="E2E2E2"/>
          </a:solidFill>
          <a:ln w="25400">
            <a:solidFill>
              <a:srgbClr val="006600"/>
            </a:solidFill>
          </a:ln>
        </p:spPr>
        <p:txBody>
          <a:bodyPr vert="horz" lIns="36000" tIns="36000" rIns="36000" bIns="36000" rtlCol="0">
            <a:normAutofit/>
          </a:bodyPr>
          <a:lstStyle/>
          <a:p>
            <a:pPr lvl="0" indent="0">
              <a:lnSpc>
                <a:spcPct val="110000"/>
              </a:lnSpc>
              <a:spcBef>
                <a:spcPts val="600"/>
              </a:spcBef>
              <a:spcAft>
                <a:spcPts val="300"/>
              </a:spcAft>
              <a:buFont typeface="Arial" pitchFamily="34" charset="0"/>
              <a:buNone/>
            </a:pPr>
            <a:endParaRPr lang="en-ZA" sz="1600" dirty="0">
              <a:solidFill>
                <a:schemeClr val="tx1"/>
              </a:solidFill>
            </a:endParaRPr>
          </a:p>
        </p:txBody>
      </p:sp>
      <p:sp>
        <p:nvSpPr>
          <p:cNvPr id="4" name="Title 3"/>
          <p:cNvSpPr>
            <a:spLocks noGrp="1"/>
          </p:cNvSpPr>
          <p:nvPr>
            <p:ph type="title" hasCustomPrompt="1"/>
          </p:nvPr>
        </p:nvSpPr>
        <p:spPr/>
        <p:txBody>
          <a:bodyPr/>
          <a:lstStyle/>
          <a:p>
            <a:r>
              <a:rPr lang="en-US" dirty="0"/>
              <a:t>click to edit master title style – all lower case</a:t>
            </a:r>
            <a:endParaRPr lang="en-ZA" dirty="0"/>
          </a:p>
        </p:txBody>
      </p:sp>
      <p:sp>
        <p:nvSpPr>
          <p:cNvPr id="9" name="Content Placeholder 8"/>
          <p:cNvSpPr>
            <a:spLocks noGrp="1"/>
          </p:cNvSpPr>
          <p:nvPr>
            <p:ph sz="quarter" idx="17"/>
          </p:nvPr>
        </p:nvSpPr>
        <p:spPr>
          <a:xfrm>
            <a:off x="620504" y="1196679"/>
            <a:ext cx="4997397" cy="41042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1" name="Content Placeholder 10"/>
          <p:cNvSpPr>
            <a:spLocks noGrp="1"/>
          </p:cNvSpPr>
          <p:nvPr>
            <p:ph sz="quarter" idx="18"/>
          </p:nvPr>
        </p:nvSpPr>
        <p:spPr>
          <a:xfrm>
            <a:off x="6575271" y="1198214"/>
            <a:ext cx="4994221" cy="4103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2" name="Footer Placeholder 1"/>
          <p:cNvSpPr>
            <a:spLocks noGrp="1"/>
          </p:cNvSpPr>
          <p:nvPr>
            <p:ph type="ftr" sz="quarter" idx="19"/>
          </p:nvPr>
        </p:nvSpPr>
        <p:spPr>
          <a:xfrm>
            <a:off x="334435" y="5589300"/>
            <a:ext cx="11523133" cy="361950"/>
          </a:xfrm>
        </p:spPr>
        <p:txBody>
          <a:bodyPr/>
          <a:lstStyle/>
          <a:p>
            <a:endParaRPr lang="en-ZA" dirty="0"/>
          </a:p>
        </p:txBody>
      </p:sp>
      <p:sp>
        <p:nvSpPr>
          <p:cNvPr id="10" name="Text Placeholder 3"/>
          <p:cNvSpPr>
            <a:spLocks noGrp="1"/>
          </p:cNvSpPr>
          <p:nvPr>
            <p:ph type="body" sz="quarter" idx="15"/>
          </p:nvPr>
        </p:nvSpPr>
        <p:spPr>
          <a:xfrm>
            <a:off x="0" y="5949350"/>
            <a:ext cx="12192000" cy="432400"/>
          </a:xfrm>
          <a:prstGeom prst="rect">
            <a:avLst/>
          </a:prstGeom>
          <a:gradFill>
            <a:gsLst>
              <a:gs pos="64000">
                <a:srgbClr val="006600"/>
              </a:gs>
              <a:gs pos="25400">
                <a:srgbClr val="339933"/>
              </a:gs>
              <a:gs pos="0">
                <a:srgbClr val="006600"/>
              </a:gs>
              <a:gs pos="100000">
                <a:srgbClr val="003300"/>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lvl1pPr marL="0" indent="0" algn="l">
              <a:buNone/>
              <a:defRPr lang="en-US" b="1" i="1" dirty="0" smtClean="0">
                <a:latin typeface="Calibri" pitchFamily="34" charset="0"/>
              </a:defRPr>
            </a:lvl1pPr>
          </a:lstStyle>
          <a:p>
            <a:pPr lvl="0" algn="ctr"/>
            <a:r>
              <a:rPr lang="en-US" dirty="0"/>
              <a:t>Click to edit Master text styles</a:t>
            </a:r>
          </a:p>
        </p:txBody>
      </p:sp>
    </p:spTree>
    <p:extLst>
      <p:ext uri="{BB962C8B-B14F-4D97-AF65-F5344CB8AC3E}">
        <p14:creationId xmlns:p14="http://schemas.microsoft.com/office/powerpoint/2010/main" val="69160089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text, content and 2 images">
    <p:spTree>
      <p:nvGrpSpPr>
        <p:cNvPr id="1" name=""/>
        <p:cNvGrpSpPr/>
        <p:nvPr/>
      </p:nvGrpSpPr>
      <p:grpSpPr>
        <a:xfrm>
          <a:off x="0" y="0"/>
          <a:ext cx="0" cy="0"/>
          <a:chOff x="0" y="0"/>
          <a:chExt cx="0" cy="0"/>
        </a:xfrm>
      </p:grpSpPr>
      <p:pic>
        <p:nvPicPr>
          <p:cNvPr id="13" name="Picture 12" descr="Slide07.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980660"/>
            <a:ext cx="12192000" cy="3168440"/>
          </a:xfrm>
          <a:prstGeom prst="rect">
            <a:avLst/>
          </a:prstGeom>
        </p:spPr>
      </p:pic>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7" name="Content Placeholder 6"/>
          <p:cNvSpPr>
            <a:spLocks noGrp="1"/>
          </p:cNvSpPr>
          <p:nvPr>
            <p:ph sz="quarter" idx="11"/>
          </p:nvPr>
        </p:nvSpPr>
        <p:spPr>
          <a:xfrm>
            <a:off x="334433" y="1196693"/>
            <a:ext cx="5570307" cy="2952409"/>
          </a:xfrm>
        </p:spPr>
        <p:txBody>
          <a:bodyPr>
            <a:normAutofit/>
          </a:bodyPr>
          <a:lstStyle>
            <a:lvl1pPr>
              <a:defRPr sz="1400"/>
            </a:lvl1pPr>
            <a:lvl2pPr>
              <a:defRPr sz="14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Content Placeholder 8"/>
          <p:cNvSpPr>
            <a:spLocks noGrp="1"/>
          </p:cNvSpPr>
          <p:nvPr>
            <p:ph sz="quarter" idx="12"/>
          </p:nvPr>
        </p:nvSpPr>
        <p:spPr>
          <a:xfrm>
            <a:off x="6288619" y="1196978"/>
            <a:ext cx="5568949" cy="2951859"/>
          </a:xfrm>
        </p:spPr>
        <p:txBody>
          <a:bodyPr>
            <a:normAutofit/>
          </a:bodyPr>
          <a:lstStyle>
            <a:lvl1pPr>
              <a:defRPr sz="1400"/>
            </a:lvl1pPr>
            <a:lvl2pPr>
              <a:defRPr sz="14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8" name="Picture Placeholder 11"/>
          <p:cNvSpPr>
            <a:spLocks noGrp="1"/>
          </p:cNvSpPr>
          <p:nvPr>
            <p:ph type="pic" sz="quarter" idx="15"/>
          </p:nvPr>
        </p:nvSpPr>
        <p:spPr>
          <a:xfrm>
            <a:off x="-1" y="4221110"/>
            <a:ext cx="4847828" cy="2160640"/>
          </a:xfrm>
          <a:solidFill>
            <a:schemeClr val="tx2">
              <a:lumMod val="40000"/>
              <a:lumOff val="60000"/>
            </a:schemeClr>
          </a:solidFill>
        </p:spPr>
        <p:txBody>
          <a:bodyPr/>
          <a:lstStyle/>
          <a:p>
            <a:endParaRPr lang="en-ZA" dirty="0"/>
          </a:p>
        </p:txBody>
      </p:sp>
      <p:sp>
        <p:nvSpPr>
          <p:cNvPr id="10" name="Text Placeholder 9"/>
          <p:cNvSpPr>
            <a:spLocks noGrp="1"/>
          </p:cNvSpPr>
          <p:nvPr>
            <p:ph type="body" sz="quarter" idx="14"/>
          </p:nvPr>
        </p:nvSpPr>
        <p:spPr>
          <a:xfrm>
            <a:off x="304800" y="4221110"/>
            <a:ext cx="4572000" cy="288040"/>
          </a:xfr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10800" numCol="1" spcCol="0" rtlCol="0" fromWordArt="0" anchor="b" anchorCtr="0" forceAA="0" compatLnSpc="1">
            <a:prstTxWarp prst="textNoShape">
              <a:avLst/>
            </a:prstTxWarp>
            <a:noAutofit/>
          </a:bodyPr>
          <a:lstStyle>
            <a:lvl1pPr>
              <a:defRPr lang="en-US" sz="1200" i="1" dirty="0" smtClean="0">
                <a:solidFill>
                  <a:schemeClr val="tx1"/>
                </a:solidFill>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ZA" sz="1800" dirty="0">
                <a:solidFill>
                  <a:schemeClr val="tx1"/>
                </a:solidFill>
              </a:defRPr>
            </a:lvl5pPr>
          </a:lstStyle>
          <a:p>
            <a:pPr lvl="0">
              <a:spcBef>
                <a:spcPts val="100"/>
              </a:spcBef>
              <a:spcAft>
                <a:spcPts val="100"/>
              </a:spcAft>
            </a:pPr>
            <a:r>
              <a:rPr lang="en-US" dirty="0"/>
              <a:t>Click to edit Master text styles</a:t>
            </a:r>
          </a:p>
        </p:txBody>
      </p:sp>
      <p:sp>
        <p:nvSpPr>
          <p:cNvPr id="11" name="Picture Placeholder 13"/>
          <p:cNvSpPr>
            <a:spLocks noGrp="1"/>
          </p:cNvSpPr>
          <p:nvPr>
            <p:ph type="pic" sz="quarter" idx="16"/>
          </p:nvPr>
        </p:nvSpPr>
        <p:spPr>
          <a:xfrm>
            <a:off x="4943841" y="4221110"/>
            <a:ext cx="7248160" cy="2160640"/>
          </a:xfrm>
          <a:solidFill>
            <a:schemeClr val="tx2">
              <a:lumMod val="40000"/>
              <a:lumOff val="60000"/>
            </a:schemeClr>
          </a:solidFill>
        </p:spPr>
        <p:txBody>
          <a:bodyPr/>
          <a:lstStyle/>
          <a:p>
            <a:endParaRPr lang="en-ZA"/>
          </a:p>
        </p:txBody>
      </p:sp>
      <p:sp>
        <p:nvSpPr>
          <p:cNvPr id="12" name="Text Placeholder 15"/>
          <p:cNvSpPr>
            <a:spLocks noGrp="1"/>
          </p:cNvSpPr>
          <p:nvPr>
            <p:ph type="body" sz="quarter" idx="17"/>
          </p:nvPr>
        </p:nvSpPr>
        <p:spPr>
          <a:xfrm>
            <a:off x="4978402" y="4221110"/>
            <a:ext cx="6879167" cy="288040"/>
          </a:xfr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10800" numCol="1" spcCol="0" rtlCol="0" fromWordArt="0" anchor="b" anchorCtr="0" forceAA="0" compatLnSpc="1">
            <a:prstTxWarp prst="textNoShape">
              <a:avLst/>
            </a:prstTxWarp>
            <a:noAutofit/>
          </a:bodyPr>
          <a:lstStyle>
            <a:lvl1pPr>
              <a:defRPr lang="en-US" sz="1200" i="1" smtClean="0">
                <a:solidFill>
                  <a:schemeClr val="tx1"/>
                </a:solidFill>
              </a:defRPr>
            </a:lvl1pPr>
            <a:lvl2pPr>
              <a:defRPr lang="en-US" sz="1800" smtClean="0">
                <a:solidFill>
                  <a:schemeClr val="tx1"/>
                </a:solidFill>
              </a:defRPr>
            </a:lvl2pPr>
            <a:lvl3pPr>
              <a:defRPr lang="en-US" sz="1800" smtClean="0"/>
            </a:lvl3pPr>
            <a:lvl4pPr>
              <a:defRPr lang="en-US" sz="1800" smtClean="0"/>
            </a:lvl4pPr>
            <a:lvl5pPr>
              <a:defRPr lang="en-ZA" sz="1800"/>
            </a:lvl5pPr>
          </a:lstStyle>
          <a:p>
            <a:pPr lvl="0">
              <a:spcBef>
                <a:spcPts val="100"/>
              </a:spcBef>
              <a:spcAft>
                <a:spcPts val="100"/>
              </a:spcAft>
            </a:pPr>
            <a:r>
              <a:rPr lang="en-US" dirty="0"/>
              <a:t>Click to edit Master text styles</a:t>
            </a:r>
          </a:p>
        </p:txBody>
      </p:sp>
    </p:spTree>
    <p:extLst>
      <p:ext uri="{BB962C8B-B14F-4D97-AF65-F5344CB8AC3E}">
        <p14:creationId xmlns:p14="http://schemas.microsoft.com/office/powerpoint/2010/main" val="146691774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and kicker box on gre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8" name="Content Placeholder 7"/>
          <p:cNvSpPr>
            <a:spLocks noGrp="1"/>
          </p:cNvSpPr>
          <p:nvPr>
            <p:ph sz="quarter" idx="13"/>
          </p:nvPr>
        </p:nvSpPr>
        <p:spPr>
          <a:xfrm>
            <a:off x="334435" y="1196693"/>
            <a:ext cx="11523133" cy="4319873"/>
          </a:xfrm>
        </p:spPr>
        <p:txBody>
          <a:bodyPr/>
          <a:lstStyle>
            <a:lvl1pPr>
              <a:defRPr>
                <a:solidFill>
                  <a:srgbClr val="003300"/>
                </a:solidFill>
              </a:defRPr>
            </a:lvl1pPr>
            <a:lvl2pPr>
              <a:defRPr>
                <a:solidFill>
                  <a:srgbClr val="003300"/>
                </a:solidFill>
              </a:defRPr>
            </a:lvl2pPr>
            <a:lvl3pPr>
              <a:defRPr>
                <a:solidFill>
                  <a:srgbClr val="003300"/>
                </a:solidFill>
              </a:defRPr>
            </a:lvl3pPr>
            <a:lvl4pPr>
              <a:defRPr>
                <a:solidFill>
                  <a:srgbClr val="003300"/>
                </a:solidFill>
              </a:defRPr>
            </a:lvl4pPr>
            <a:lvl5pPr>
              <a:defRPr>
                <a:solidFill>
                  <a:srgbClr val="0033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3"/>
          <p:cNvSpPr>
            <a:spLocks noGrp="1"/>
          </p:cNvSpPr>
          <p:nvPr>
            <p:ph type="ftr" sz="quarter" idx="16"/>
          </p:nvPr>
        </p:nvSpPr>
        <p:spPr>
          <a:xfrm>
            <a:off x="334435" y="5589300"/>
            <a:ext cx="11523133" cy="361950"/>
          </a:xfrm>
        </p:spPr>
        <p:txBody>
          <a:bodyPr/>
          <a:lstStyle/>
          <a:p>
            <a:endParaRPr lang="en-ZA" dirty="0"/>
          </a:p>
        </p:txBody>
      </p:sp>
      <p:sp>
        <p:nvSpPr>
          <p:cNvPr id="7" name="Text Placeholder 3">
            <a:extLst>
              <a:ext uri="{FF2B5EF4-FFF2-40B4-BE49-F238E27FC236}">
                <a16:creationId xmlns:a16="http://schemas.microsoft.com/office/drawing/2014/main" id="{631F2F35-8314-4FEA-AF50-887D0A8EC97B}"/>
              </a:ext>
            </a:extLst>
          </p:cNvPr>
          <p:cNvSpPr>
            <a:spLocks noGrp="1"/>
          </p:cNvSpPr>
          <p:nvPr>
            <p:ph type="body" sz="quarter" idx="15"/>
          </p:nvPr>
        </p:nvSpPr>
        <p:spPr>
          <a:xfrm>
            <a:off x="0" y="5949350"/>
            <a:ext cx="12192000" cy="432400"/>
          </a:xfrm>
          <a:prstGeom prst="rect">
            <a:avLst/>
          </a:prstGeom>
          <a:gradFill>
            <a:gsLst>
              <a:gs pos="64000">
                <a:srgbClr val="006600"/>
              </a:gs>
              <a:gs pos="25400">
                <a:srgbClr val="339933"/>
              </a:gs>
              <a:gs pos="0">
                <a:srgbClr val="006600"/>
              </a:gs>
              <a:gs pos="100000">
                <a:srgbClr val="003300"/>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lvl1pPr marL="0" indent="0" algn="l">
              <a:buNone/>
              <a:defRPr lang="en-US" b="1" i="1" dirty="0" smtClean="0">
                <a:latin typeface="Calibri" pitchFamily="34" charset="0"/>
              </a:defRPr>
            </a:lvl1pPr>
          </a:lstStyle>
          <a:p>
            <a:pPr lvl="0" algn="ctr"/>
            <a:r>
              <a:rPr lang="en-US" dirty="0"/>
              <a:t>Click to edit Master text styles</a:t>
            </a:r>
          </a:p>
        </p:txBody>
      </p:sp>
    </p:spTree>
    <p:extLst>
      <p:ext uri="{BB962C8B-B14F-4D97-AF65-F5344CB8AC3E}">
        <p14:creationId xmlns:p14="http://schemas.microsoft.com/office/powerpoint/2010/main" val="1036423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content and kicker box on gre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6" name="Text Placeholder 5"/>
          <p:cNvSpPr>
            <a:spLocks noGrp="1"/>
          </p:cNvSpPr>
          <p:nvPr>
            <p:ph type="body" sz="quarter" idx="12"/>
          </p:nvPr>
        </p:nvSpPr>
        <p:spPr>
          <a:xfrm>
            <a:off x="335202" y="1196700"/>
            <a:ext cx="11521441" cy="576070"/>
          </a:xfrm>
        </p:spPr>
        <p:txBody>
          <a:bodyPr vert="horz" lIns="0" tIns="0" rIns="0" bIns="0" rtlCol="0" anchor="t" anchorCtr="0">
            <a:normAutofit/>
          </a:bodyPr>
          <a:lstStyle>
            <a:lvl1pPr>
              <a:defRPr lang="en-US" b="1" i="1" dirty="0" smtClean="0"/>
            </a:lvl1pPr>
          </a:lstStyle>
          <a:p>
            <a:pPr lvl="0"/>
            <a:r>
              <a:rPr lang="en-US" dirty="0"/>
              <a:t>Click to edit Master text styles</a:t>
            </a:r>
          </a:p>
        </p:txBody>
      </p:sp>
      <p:sp>
        <p:nvSpPr>
          <p:cNvPr id="7" name="Content Placeholder 6"/>
          <p:cNvSpPr>
            <a:spLocks noGrp="1"/>
          </p:cNvSpPr>
          <p:nvPr>
            <p:ph sz="quarter" idx="13"/>
          </p:nvPr>
        </p:nvSpPr>
        <p:spPr>
          <a:xfrm>
            <a:off x="334435" y="1629450"/>
            <a:ext cx="11523133" cy="4607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Text Placeholder 3"/>
          <p:cNvSpPr>
            <a:spLocks noGrp="1"/>
          </p:cNvSpPr>
          <p:nvPr>
            <p:ph type="body" sz="quarter" idx="15"/>
          </p:nvPr>
        </p:nvSpPr>
        <p:spPr>
          <a:xfrm>
            <a:off x="0" y="5943600"/>
            <a:ext cx="12192000" cy="43815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2400" b="1" i="1" dirty="0" smtClean="0">
                <a:solidFill>
                  <a:srgbClr val="003300"/>
                </a:solidFill>
                <a:latin typeface="Calibri" pitchFamily="34" charset="0"/>
              </a:defRPr>
            </a:lvl1pPr>
            <a:lvl2pPr>
              <a:defRPr lang="en-US" sz="1800" dirty="0" smtClean="0"/>
            </a:lvl2pPr>
            <a:lvl3pPr>
              <a:defRPr lang="en-US" sz="1800" dirty="0" smtClean="0"/>
            </a:lvl3pPr>
            <a:lvl4pPr>
              <a:defRPr lang="en-US" sz="1800" dirty="0" smtClean="0"/>
            </a:lvl4pPr>
            <a:lvl5pPr>
              <a:defRPr lang="en-ZA" sz="1800" dirty="0"/>
            </a:lvl5pPr>
          </a:lstStyle>
          <a:p>
            <a:pPr lvl="0" algn="ctr"/>
            <a:r>
              <a:rPr lang="en-US" dirty="0"/>
              <a:t>Click to edit Master text styles</a:t>
            </a:r>
          </a:p>
        </p:txBody>
      </p:sp>
      <p:sp>
        <p:nvSpPr>
          <p:cNvPr id="3" name="Footer Placeholder 2"/>
          <p:cNvSpPr>
            <a:spLocks noGrp="1"/>
          </p:cNvSpPr>
          <p:nvPr>
            <p:ph type="ftr" sz="quarter" idx="16"/>
          </p:nvPr>
        </p:nvSpPr>
        <p:spPr>
          <a:xfrm>
            <a:off x="334435" y="5589300"/>
            <a:ext cx="11523133" cy="361950"/>
          </a:xfrm>
        </p:spPr>
        <p:txBody>
          <a:bodyPr/>
          <a:lstStyle/>
          <a:p>
            <a:endParaRPr lang="en-ZA" dirty="0"/>
          </a:p>
        </p:txBody>
      </p:sp>
    </p:spTree>
    <p:extLst>
      <p:ext uri="{BB962C8B-B14F-4D97-AF65-F5344CB8AC3E}">
        <p14:creationId xmlns:p14="http://schemas.microsoft.com/office/powerpoint/2010/main" val="4875128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on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0110" y="213968"/>
            <a:ext cx="9602100" cy="432604"/>
          </a:xfrm>
        </p:spPr>
        <p:txBody>
          <a:bodyPr bIns="36000"/>
          <a:lstStyle/>
          <a:p>
            <a:r>
              <a:rPr lang="en-US" dirty="0"/>
              <a:t>click to edit master title style – all lower case</a:t>
            </a:r>
            <a:endParaRPr lang="en-ZA" dirty="0"/>
          </a:p>
        </p:txBody>
      </p:sp>
      <p:sp>
        <p:nvSpPr>
          <p:cNvPr id="3" name="Content Placeholder 2"/>
          <p:cNvSpPr>
            <a:spLocks noGrp="1"/>
          </p:cNvSpPr>
          <p:nvPr>
            <p:ph idx="1"/>
          </p:nvPr>
        </p:nvSpPr>
        <p:spPr>
          <a:xfrm>
            <a:off x="334434" y="908650"/>
            <a:ext cx="5761567" cy="5329080"/>
          </a:xfrm>
        </p:spPr>
        <p:txBody>
          <a:bodyPr>
            <a:normAutofit/>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Picture Placeholder 5"/>
          <p:cNvSpPr>
            <a:spLocks noGrp="1"/>
          </p:cNvSpPr>
          <p:nvPr>
            <p:ph type="pic" sz="quarter" idx="16"/>
          </p:nvPr>
        </p:nvSpPr>
        <p:spPr>
          <a:xfrm>
            <a:off x="6288619" y="908650"/>
            <a:ext cx="5568949" cy="5329080"/>
          </a:xfrm>
          <a:prstGeom prst="roundRect">
            <a:avLst>
              <a:gd name="adj" fmla="val 3051"/>
            </a:avLst>
          </a:prstGeom>
          <a:solidFill>
            <a:schemeClr val="bg1"/>
          </a:solidFill>
          <a:ln w="31750">
            <a:solidFill>
              <a:srgbClr val="967140"/>
            </a:solidFill>
          </a:ln>
        </p:spPr>
        <p:txBody>
          <a:bodyPr vert="horz" lIns="36000" tIns="36000" rIns="36000" bIns="36000" rtlCol="0">
            <a:normAutofit/>
          </a:bodyPr>
          <a:lstStyle>
            <a:lvl1pPr>
              <a:defRPr lang="en-ZA" dirty="0"/>
            </a:lvl1pPr>
          </a:lstStyle>
          <a:p>
            <a:pPr lvl="0"/>
            <a:endParaRPr lang="en-ZA" dirty="0"/>
          </a:p>
        </p:txBody>
      </p:sp>
      <p:sp>
        <p:nvSpPr>
          <p:cNvPr id="5" name="Footer Placeholder 4"/>
          <p:cNvSpPr>
            <a:spLocks noGrp="1"/>
          </p:cNvSpPr>
          <p:nvPr>
            <p:ph type="ftr" sz="quarter" idx="17"/>
          </p:nvPr>
        </p:nvSpPr>
        <p:spPr/>
        <p:txBody>
          <a:bodyPr/>
          <a:lstStyle/>
          <a:p>
            <a:endParaRPr lang="en-ZA" dirty="0"/>
          </a:p>
        </p:txBody>
      </p:sp>
    </p:spTree>
    <p:extLst>
      <p:ext uri="{BB962C8B-B14F-4D97-AF65-F5344CB8AC3E}">
        <p14:creationId xmlns:p14="http://schemas.microsoft.com/office/powerpoint/2010/main" val="3702793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ubtitle and 2 content on grey">
    <p:spTree>
      <p:nvGrpSpPr>
        <p:cNvPr id="1" name=""/>
        <p:cNvGrpSpPr/>
        <p:nvPr/>
      </p:nvGrpSpPr>
      <p:grpSpPr>
        <a:xfrm>
          <a:off x="0" y="0"/>
          <a:ext cx="0" cy="0"/>
          <a:chOff x="0" y="0"/>
          <a:chExt cx="0" cy="0"/>
        </a:xfrm>
      </p:grpSpPr>
      <p:sp>
        <p:nvSpPr>
          <p:cNvPr id="11" name="Rounded Rectangle 10"/>
          <p:cNvSpPr/>
          <p:nvPr userDrawn="1"/>
        </p:nvSpPr>
        <p:spPr>
          <a:xfrm>
            <a:off x="6288027" y="1628752"/>
            <a:ext cx="5569540" cy="3887813"/>
          </a:xfrm>
          <a:prstGeom prst="roundRect">
            <a:avLst>
              <a:gd name="adj" fmla="val 3319"/>
            </a:avLst>
          </a:prstGeom>
          <a:solidFill>
            <a:schemeClr val="bg1"/>
          </a:solidFill>
          <a:ln w="25400">
            <a:solidFill>
              <a:srgbClr val="003300"/>
            </a:solidFill>
          </a:ln>
        </p:spPr>
        <p:txBody>
          <a:bodyPr vert="horz" lIns="36000" tIns="36000" rIns="36000" bIns="36000" rtlCol="0">
            <a:normAutofit/>
          </a:bodyPr>
          <a:lstStyle/>
          <a:p>
            <a:pPr lvl="0" indent="0">
              <a:lnSpc>
                <a:spcPct val="110000"/>
              </a:lnSpc>
              <a:spcBef>
                <a:spcPts val="600"/>
              </a:spcBef>
              <a:spcAft>
                <a:spcPts val="300"/>
              </a:spcAft>
              <a:buFont typeface="Arial" pitchFamily="34" charset="0"/>
              <a:buNone/>
            </a:pPr>
            <a:endParaRPr lang="en-ZA" sz="1600" dirty="0">
              <a:solidFill>
                <a:schemeClr val="tx1"/>
              </a:solidFill>
            </a:endParaRPr>
          </a:p>
        </p:txBody>
      </p:sp>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3" name="Content Placeholder 2"/>
          <p:cNvSpPr>
            <a:spLocks noGrp="1"/>
          </p:cNvSpPr>
          <p:nvPr>
            <p:ph idx="1"/>
          </p:nvPr>
        </p:nvSpPr>
        <p:spPr>
          <a:xfrm>
            <a:off x="334433" y="1628870"/>
            <a:ext cx="5570472" cy="3887695"/>
          </a:xfrm>
        </p:spPr>
        <p:txBody>
          <a:bodyPr>
            <a:normAutofit/>
          </a:bodyPr>
          <a:lstStyle>
            <a:lvl1pPr>
              <a:defRPr sz="1600">
                <a:solidFill>
                  <a:srgbClr val="003300"/>
                </a:solidFill>
              </a:defRPr>
            </a:lvl1pPr>
            <a:lvl2pPr>
              <a:defRPr sz="1600">
                <a:solidFill>
                  <a:srgbClr val="003300"/>
                </a:solidFill>
              </a:defRPr>
            </a:lvl2pPr>
            <a:lvl3pPr>
              <a:defRPr sz="1600">
                <a:solidFill>
                  <a:srgbClr val="003300"/>
                </a:solidFill>
              </a:defRPr>
            </a:lvl3pPr>
            <a:lvl4pPr>
              <a:defRPr sz="1400">
                <a:solidFill>
                  <a:srgbClr val="003300"/>
                </a:solidFill>
              </a:defRPr>
            </a:lvl4pPr>
            <a:lvl5pPr>
              <a:defRPr sz="1400">
                <a:solidFill>
                  <a:srgbClr val="0033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5"/>
          <p:cNvSpPr>
            <a:spLocks noGrp="1"/>
          </p:cNvSpPr>
          <p:nvPr>
            <p:ph type="body" sz="quarter" idx="12"/>
          </p:nvPr>
        </p:nvSpPr>
        <p:spPr>
          <a:xfrm>
            <a:off x="335202" y="1196978"/>
            <a:ext cx="11521441" cy="359765"/>
          </a:xfrm>
        </p:spPr>
        <p:txBody>
          <a:bodyPr vert="horz" lIns="0" tIns="0" rIns="0" bIns="0" rtlCol="0" anchor="t" anchorCtr="0">
            <a:normAutofit/>
          </a:bodyPr>
          <a:lstStyle>
            <a:lvl1pPr>
              <a:defRPr lang="en-US" b="1" i="1" dirty="0" smtClean="0"/>
            </a:lvl1pPr>
          </a:lstStyle>
          <a:p>
            <a:pPr lvl="0"/>
            <a:r>
              <a:rPr lang="en-US" dirty="0"/>
              <a:t>Click to edit Master text styles</a:t>
            </a:r>
          </a:p>
        </p:txBody>
      </p:sp>
      <p:sp>
        <p:nvSpPr>
          <p:cNvPr id="6" name="Content Placeholder 5"/>
          <p:cNvSpPr>
            <a:spLocks noGrp="1"/>
          </p:cNvSpPr>
          <p:nvPr>
            <p:ph sz="quarter" idx="16"/>
          </p:nvPr>
        </p:nvSpPr>
        <p:spPr>
          <a:xfrm>
            <a:off x="6479052" y="1628750"/>
            <a:ext cx="5185720" cy="3889292"/>
          </a:xfrm>
        </p:spPr>
        <p:txBody>
          <a:bodyPr anchor="ctr">
            <a:normAutofit/>
          </a:bodyPr>
          <a:lstStyle>
            <a:lvl1pPr>
              <a:defRPr sz="1400"/>
            </a:lvl1pPr>
            <a:lvl2pPr>
              <a:defRPr sz="14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Footer Placeholder 4"/>
          <p:cNvSpPr>
            <a:spLocks noGrp="1"/>
          </p:cNvSpPr>
          <p:nvPr>
            <p:ph type="ftr" sz="quarter" idx="17"/>
          </p:nvPr>
        </p:nvSpPr>
        <p:spPr>
          <a:xfrm>
            <a:off x="334435" y="5589300"/>
            <a:ext cx="11523133" cy="361950"/>
          </a:xfrm>
        </p:spPr>
        <p:txBody>
          <a:bodyPr/>
          <a:lstStyle/>
          <a:p>
            <a:endParaRPr lang="en-ZA" dirty="0"/>
          </a:p>
        </p:txBody>
      </p:sp>
      <p:sp>
        <p:nvSpPr>
          <p:cNvPr id="10" name="Text Placeholder 3">
            <a:extLst>
              <a:ext uri="{FF2B5EF4-FFF2-40B4-BE49-F238E27FC236}">
                <a16:creationId xmlns:a16="http://schemas.microsoft.com/office/drawing/2014/main" id="{944D1D55-D02B-466F-8C71-0B914FA989EF}"/>
              </a:ext>
            </a:extLst>
          </p:cNvPr>
          <p:cNvSpPr>
            <a:spLocks noGrp="1"/>
          </p:cNvSpPr>
          <p:nvPr>
            <p:ph type="body" sz="quarter" idx="15"/>
          </p:nvPr>
        </p:nvSpPr>
        <p:spPr>
          <a:xfrm>
            <a:off x="0" y="5949350"/>
            <a:ext cx="12192000" cy="432400"/>
          </a:xfrm>
          <a:prstGeom prst="rect">
            <a:avLst/>
          </a:prstGeom>
          <a:gradFill>
            <a:gsLst>
              <a:gs pos="64000">
                <a:srgbClr val="006600"/>
              </a:gs>
              <a:gs pos="25400">
                <a:srgbClr val="339933"/>
              </a:gs>
              <a:gs pos="0">
                <a:srgbClr val="006600"/>
              </a:gs>
              <a:gs pos="100000">
                <a:srgbClr val="003300"/>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lvl1pPr marL="0" indent="0" algn="l">
              <a:buNone/>
              <a:defRPr lang="en-US" b="1" i="1" dirty="0" smtClean="0">
                <a:latin typeface="Calibri" pitchFamily="34" charset="0"/>
              </a:defRPr>
            </a:lvl1pPr>
          </a:lstStyle>
          <a:p>
            <a:pPr lvl="0" algn="ctr"/>
            <a:r>
              <a:rPr lang="en-US" dirty="0"/>
              <a:t>Click to edit Master text styles</a:t>
            </a:r>
          </a:p>
        </p:txBody>
      </p:sp>
    </p:spTree>
    <p:extLst>
      <p:ext uri="{BB962C8B-B14F-4D97-AF65-F5344CB8AC3E}">
        <p14:creationId xmlns:p14="http://schemas.microsoft.com/office/powerpoint/2010/main" val="6236482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on gre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bIns="36000"/>
          <a:lstStyle/>
          <a:p>
            <a:r>
              <a:rPr lang="en-US" dirty="0"/>
              <a:t>click to edit master title style – all lower case</a:t>
            </a:r>
            <a:endParaRPr lang="en-ZA" dirty="0"/>
          </a:p>
        </p:txBody>
      </p:sp>
      <p:sp>
        <p:nvSpPr>
          <p:cNvPr id="4" name="Footer Placeholder 3"/>
          <p:cNvSpPr>
            <a:spLocks noGrp="1"/>
          </p:cNvSpPr>
          <p:nvPr>
            <p:ph type="ftr" sz="quarter" idx="10"/>
          </p:nvPr>
        </p:nvSpPr>
        <p:spPr/>
        <p:txBody>
          <a:bodyPr/>
          <a:lstStyle/>
          <a:p>
            <a:endParaRPr lang="en-ZA" dirty="0"/>
          </a:p>
        </p:txBody>
      </p:sp>
    </p:spTree>
    <p:extLst>
      <p:ext uri="{BB962C8B-B14F-4D97-AF65-F5344CB8AC3E}">
        <p14:creationId xmlns:p14="http://schemas.microsoft.com/office/powerpoint/2010/main" val="6734757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43364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3197057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21571112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17300937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8B97CA88-5476-41EA-9B0B-8BFADE86874D}" type="datetimeFigureOut">
              <a:rPr lang="en-ZA" smtClean="0"/>
              <a:t>2019/08/07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30384656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8B97CA88-5476-41EA-9B0B-8BFADE86874D}" type="datetimeFigureOut">
              <a:rPr lang="en-ZA" smtClean="0"/>
              <a:t>2019/08/07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41587099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8B97CA88-5476-41EA-9B0B-8BFADE86874D}" type="datetimeFigureOut">
              <a:rPr lang="en-ZA" smtClean="0"/>
              <a:t>2019/08/07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28985816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7CA88-5476-41EA-9B0B-8BFADE86874D}" type="datetimeFigureOut">
              <a:rPr lang="en-ZA" smtClean="0"/>
              <a:t>2019/08/07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2630708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97CA88-5476-41EA-9B0B-8BFADE86874D}" type="datetimeFigureOut">
              <a:rPr lang="en-ZA" smtClean="0"/>
              <a:t>2019/08/07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5267553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97CA88-5476-41EA-9B0B-8BFADE86874D}" type="datetimeFigureOut">
              <a:rPr lang="en-ZA" smtClean="0"/>
              <a:t>2019/08/07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39092614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3590442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29766002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1647490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27557796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25842983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97CA88-5476-41EA-9B0B-8BFADE86874D}" type="datetimeFigureOut">
              <a:rPr lang="en-ZA" smtClean="0"/>
              <a:t>2019/08/07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8940116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97CA88-5476-41EA-9B0B-8BFADE86874D}" type="datetimeFigureOut">
              <a:rPr lang="en-ZA" smtClean="0"/>
              <a:t>2019/08/07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36812761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97CA88-5476-41EA-9B0B-8BFADE86874D}" type="datetimeFigureOut">
              <a:rPr lang="en-ZA" smtClean="0"/>
              <a:t>2019/08/07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17129884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7CA88-5476-41EA-9B0B-8BFADE86874D}" type="datetimeFigureOut">
              <a:rPr lang="en-ZA" smtClean="0"/>
              <a:t>2019/08/07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35734307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7CA88-5476-41EA-9B0B-8BFADE86874D}" type="datetimeFigureOut">
              <a:rPr lang="en-ZA" smtClean="0"/>
              <a:t>2019/08/07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15265922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7CA88-5476-41EA-9B0B-8BFADE86874D}" type="datetimeFigureOut">
              <a:rPr lang="en-ZA" smtClean="0"/>
              <a:t>2019/08/07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39888303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1991956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7CA88-5476-41EA-9B0B-8BFADE86874D}" type="datetimeFigureOut">
              <a:rPr lang="en-ZA" smtClean="0"/>
              <a:t>2019/08/07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097846B-E9CB-4A60-92DB-47FBAB3C1350}" type="slidenum">
              <a:rPr lang="en-ZA" smtClean="0"/>
              <a:t>‹#›</a:t>
            </a:fld>
            <a:endParaRPr lang="en-ZA"/>
          </a:p>
        </p:txBody>
      </p:sp>
    </p:spTree>
    <p:extLst>
      <p:ext uri="{BB962C8B-B14F-4D97-AF65-F5344CB8AC3E}">
        <p14:creationId xmlns:p14="http://schemas.microsoft.com/office/powerpoint/2010/main" val="13137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7702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110000"/>
              </a:lnSpc>
              <a:spcBef>
                <a:spcPts val="100"/>
              </a:spcBef>
              <a:spcAft>
                <a:spcPts val="100"/>
              </a:spcAft>
            </a:pPr>
            <a:endParaRPr lang="en-US" sz="1600" dirty="0"/>
          </a:p>
        </p:txBody>
      </p:sp>
      <p:sp>
        <p:nvSpPr>
          <p:cNvPr id="11" name="Rectangle 10"/>
          <p:cNvSpPr/>
          <p:nvPr userDrawn="1"/>
        </p:nvSpPr>
        <p:spPr bwMode="white">
          <a:xfrm>
            <a:off x="0" y="6381750"/>
            <a:ext cx="12192000" cy="476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110000"/>
              </a:lnSpc>
              <a:spcBef>
                <a:spcPts val="100"/>
              </a:spcBef>
              <a:spcAft>
                <a:spcPts val="100"/>
              </a:spcAft>
            </a:pPr>
            <a:endParaRPr lang="en-US" sz="1600" dirty="0"/>
          </a:p>
        </p:txBody>
      </p:sp>
      <p:sp>
        <p:nvSpPr>
          <p:cNvPr id="2" name="Title Placeholder 1"/>
          <p:cNvSpPr>
            <a:spLocks noGrp="1"/>
          </p:cNvSpPr>
          <p:nvPr userDrawn="1">
            <p:ph type="title"/>
          </p:nvPr>
        </p:nvSpPr>
        <p:spPr>
          <a:xfrm>
            <a:off x="334434" y="168800"/>
            <a:ext cx="9602100" cy="432604"/>
          </a:xfrm>
          <a:prstGeom prst="rect">
            <a:avLst/>
          </a:prstGeom>
        </p:spPr>
        <p:txBody>
          <a:bodyPr vert="horz" lIns="0" tIns="0" rIns="0" bIns="36000" rtlCol="0" anchor="b">
            <a:noAutofit/>
          </a:bodyPr>
          <a:lstStyle/>
          <a:p>
            <a:r>
              <a:rPr lang="en-US" dirty="0"/>
              <a:t>click to edit master title style – all lower case</a:t>
            </a:r>
            <a:endParaRPr lang="en-ZA" dirty="0"/>
          </a:p>
        </p:txBody>
      </p:sp>
      <p:sp>
        <p:nvSpPr>
          <p:cNvPr id="3" name="Text Placeholder 2"/>
          <p:cNvSpPr>
            <a:spLocks noGrp="1"/>
          </p:cNvSpPr>
          <p:nvPr userDrawn="1">
            <p:ph type="body" idx="1"/>
          </p:nvPr>
        </p:nvSpPr>
        <p:spPr>
          <a:xfrm>
            <a:off x="353507" y="908650"/>
            <a:ext cx="11523133" cy="496869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6" name="Rectangle 15"/>
          <p:cNvSpPr/>
          <p:nvPr userDrawn="1"/>
        </p:nvSpPr>
        <p:spPr>
          <a:xfrm>
            <a:off x="4943842" y="6597650"/>
            <a:ext cx="6913727" cy="260350"/>
          </a:xfrm>
          <a:prstGeom prst="rect">
            <a:avLst/>
          </a:prstGeom>
        </p:spPr>
        <p:txBody>
          <a:bodyPr vert="horz" lIns="0" tIns="0" rIns="0" bIns="36000" rtlCol="0" anchor="ctr"/>
          <a:lstStyle/>
          <a:p>
            <a:pPr lvl="0" algn="r"/>
            <a:r>
              <a:rPr lang="en-ZA" sz="900" b="0" i="1" dirty="0">
                <a:solidFill>
                  <a:schemeClr val="tx1">
                    <a:lumMod val="75000"/>
                    <a:lumOff val="25000"/>
                  </a:schemeClr>
                </a:solidFill>
                <a:latin typeface="Calibri" pitchFamily="34" charset="0"/>
              </a:rPr>
              <a:t>I Woolard, 2019</a:t>
            </a:r>
          </a:p>
        </p:txBody>
      </p:sp>
      <p:sp>
        <p:nvSpPr>
          <p:cNvPr id="6" name="Footer Placeholder 5"/>
          <p:cNvSpPr>
            <a:spLocks noGrp="1"/>
          </p:cNvSpPr>
          <p:nvPr userDrawn="1">
            <p:ph type="ftr" sz="quarter" idx="3"/>
          </p:nvPr>
        </p:nvSpPr>
        <p:spPr>
          <a:xfrm>
            <a:off x="334435" y="6019800"/>
            <a:ext cx="11523133" cy="361950"/>
          </a:xfrm>
          <a:prstGeom prst="rect">
            <a:avLst/>
          </a:prstGeom>
        </p:spPr>
        <p:txBody>
          <a:bodyPr vert="horz" lIns="0" tIns="0" rIns="0" bIns="108000" rtlCol="0" anchor="b"/>
          <a:lstStyle>
            <a:lvl1pPr algn="l">
              <a:defRPr lang="en-ZA" sz="1200" b="0" i="1" dirty="0">
                <a:solidFill>
                  <a:schemeClr val="tx1">
                    <a:lumMod val="75000"/>
                    <a:lumOff val="25000"/>
                  </a:schemeClr>
                </a:solidFill>
                <a:latin typeface="Calibri" pitchFamily="34" charset="0"/>
              </a:defRPr>
            </a:lvl1pPr>
          </a:lstStyle>
          <a:p>
            <a:endParaRPr lang="en-ZA" dirty="0"/>
          </a:p>
        </p:txBody>
      </p:sp>
      <p:sp>
        <p:nvSpPr>
          <p:cNvPr id="5" name="Rectangle 4"/>
          <p:cNvSpPr/>
          <p:nvPr userDrawn="1"/>
        </p:nvSpPr>
        <p:spPr>
          <a:xfrm>
            <a:off x="3119587" y="6475725"/>
            <a:ext cx="8737980" cy="126000"/>
          </a:xfrm>
          <a:prstGeom prst="rect">
            <a:avLst/>
          </a:prstGeom>
          <a:gradFill flip="none" rotWithShape="1">
            <a:gsLst>
              <a:gs pos="26280">
                <a:srgbClr val="A23451"/>
              </a:gs>
              <a:gs pos="0">
                <a:srgbClr val="AB3755"/>
              </a:gs>
              <a:gs pos="60000">
                <a:srgbClr val="963247"/>
              </a:gs>
              <a:gs pos="100000">
                <a:srgbClr val="90304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110000"/>
              </a:lnSpc>
              <a:spcBef>
                <a:spcPts val="100"/>
              </a:spcBef>
              <a:spcAft>
                <a:spcPts val="100"/>
              </a:spcAft>
            </a:pPr>
            <a:endParaRPr lang="en-ZA" sz="1600" dirty="0"/>
          </a:p>
        </p:txBody>
      </p:sp>
      <p:sp>
        <p:nvSpPr>
          <p:cNvPr id="14" name="Rectangle 13"/>
          <p:cNvSpPr/>
          <p:nvPr userDrawn="1"/>
        </p:nvSpPr>
        <p:spPr>
          <a:xfrm>
            <a:off x="10857709" y="6405046"/>
            <a:ext cx="961033" cy="260560"/>
          </a:xfrm>
          <a:prstGeom prst="rect">
            <a:avLst/>
          </a:prstGeom>
        </p:spPr>
        <p:txBody>
          <a:bodyPr vert="horz" lIns="0" tIns="0" rIns="0" bIns="0" rtlCol="0" anchor="ctr" anchorCtr="0"/>
          <a:lstStyle/>
          <a:p>
            <a:pPr algn="r"/>
            <a:fld id="{D9C813E6-575C-4CC8-A035-173878D38E42}" type="slidenum">
              <a:rPr lang="en-ZA" sz="1000" b="1" i="1">
                <a:solidFill>
                  <a:schemeClr val="bg1"/>
                </a:solidFill>
                <a:latin typeface="Calibri" pitchFamily="34" charset="0"/>
              </a:rPr>
              <a:pPr algn="r"/>
              <a:t>‹#›</a:t>
            </a:fld>
            <a:endParaRPr lang="en-ZA" sz="1000" b="1" i="1" dirty="0">
              <a:solidFill>
                <a:schemeClr val="bg1"/>
              </a:solidFill>
              <a:latin typeface="Calibri" pitchFamily="34" charset="0"/>
            </a:endParaRPr>
          </a:p>
        </p:txBody>
      </p:sp>
      <p:pic>
        <p:nvPicPr>
          <p:cNvPr id="10" name="Picture 9">
            <a:extLst>
              <a:ext uri="{FF2B5EF4-FFF2-40B4-BE49-F238E27FC236}">
                <a16:creationId xmlns:a16="http://schemas.microsoft.com/office/drawing/2014/main" id="{C6F6F4B6-F68E-43D7-AB33-37EE61F9A351}"/>
              </a:ext>
            </a:extLst>
          </p:cNvPr>
          <p:cNvPicPr>
            <a:picLocks noChangeAspect="1"/>
          </p:cNvPicPr>
          <p:nvPr userDrawn="1"/>
        </p:nvPicPr>
        <p:blipFill>
          <a:blip r:embed="rId26"/>
          <a:stretch>
            <a:fillRect/>
          </a:stretch>
        </p:blipFill>
        <p:spPr>
          <a:xfrm>
            <a:off x="10272580" y="79106"/>
            <a:ext cx="1681735" cy="611992"/>
          </a:xfrm>
          <a:prstGeom prst="rect">
            <a:avLst/>
          </a:prstGeom>
        </p:spPr>
      </p:pic>
    </p:spTree>
    <p:extLst>
      <p:ext uri="{BB962C8B-B14F-4D97-AF65-F5344CB8AC3E}">
        <p14:creationId xmlns:p14="http://schemas.microsoft.com/office/powerpoint/2010/main" val="2016089741"/>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700" r:id="rId3"/>
    <p:sldLayoutId id="2147483662" r:id="rId4"/>
    <p:sldLayoutId id="2147483691" r:id="rId5"/>
    <p:sldLayoutId id="2147483683" r:id="rId6"/>
    <p:sldLayoutId id="2147483692" r:id="rId7"/>
    <p:sldLayoutId id="2147483663" r:id="rId8"/>
    <p:sldLayoutId id="2147483693" r:id="rId9"/>
    <p:sldLayoutId id="2147483664" r:id="rId10"/>
    <p:sldLayoutId id="2147483677" r:id="rId11"/>
    <p:sldLayoutId id="2147483689" r:id="rId12"/>
    <p:sldLayoutId id="2147483690" r:id="rId13"/>
    <p:sldLayoutId id="2147483685" r:id="rId14"/>
    <p:sldLayoutId id="2147483696" r:id="rId15"/>
    <p:sldLayoutId id="2147483701" r:id="rId16"/>
    <p:sldLayoutId id="2147483697" r:id="rId17"/>
    <p:sldLayoutId id="2147483694" r:id="rId18"/>
    <p:sldLayoutId id="2147483687" r:id="rId19"/>
    <p:sldLayoutId id="2147483686" r:id="rId20"/>
    <p:sldLayoutId id="2147483698" r:id="rId21"/>
    <p:sldLayoutId id="2147483688" r:id="rId22"/>
    <p:sldLayoutId id="2147483680" r:id="rId23"/>
    <p:sldLayoutId id="2147483702" r:id="rId24"/>
  </p:sldLayoutIdLst>
  <p:hf sldNum="0" hdr="0"/>
  <p:txStyles>
    <p:titleStyle>
      <a:lvl1pPr algn="l" defTabSz="914400" rtl="0" eaLnBrk="1" latinLnBrk="0" hangingPunct="1">
        <a:spcBef>
          <a:spcPct val="0"/>
        </a:spcBef>
        <a:buNone/>
        <a:defRPr sz="3200" b="1" i="1" kern="1200">
          <a:solidFill>
            <a:schemeClr val="tx1">
              <a:lumMod val="65000"/>
              <a:lumOff val="35000"/>
            </a:schemeClr>
          </a:solidFill>
          <a:latin typeface="Calibri" pitchFamily="34" charset="0"/>
          <a:ea typeface="+mj-ea"/>
          <a:cs typeface="+mj-cs"/>
        </a:defRPr>
      </a:lvl1pPr>
    </p:titleStyle>
    <p:bodyStyle>
      <a:lvl1pPr marL="180975" indent="-180975" algn="l" defTabSz="914400" rtl="0" eaLnBrk="1" latinLnBrk="0" hangingPunct="1">
        <a:lnSpc>
          <a:spcPct val="100000"/>
        </a:lnSpc>
        <a:spcBef>
          <a:spcPts val="300"/>
        </a:spcBef>
        <a:spcAft>
          <a:spcPts val="0"/>
        </a:spcAft>
        <a:buClr>
          <a:schemeClr val="tx1">
            <a:lumMod val="75000"/>
            <a:lumOff val="25000"/>
          </a:schemeClr>
        </a:buClr>
        <a:buSzPct val="100000"/>
        <a:buFont typeface="Symbol" pitchFamily="18" charset="2"/>
        <a:buChar char="·"/>
        <a:defRPr sz="2400" kern="1200">
          <a:solidFill>
            <a:schemeClr val="tx1">
              <a:lumMod val="75000"/>
              <a:lumOff val="25000"/>
            </a:schemeClr>
          </a:solidFill>
          <a:latin typeface="Calibri" pitchFamily="34" charset="0"/>
          <a:ea typeface="+mn-ea"/>
          <a:cs typeface="+mn-cs"/>
        </a:defRPr>
      </a:lvl1pPr>
      <a:lvl2pPr marL="444500" indent="-174625" algn="l" defTabSz="914400" rtl="0" eaLnBrk="1" latinLnBrk="0" hangingPunct="1">
        <a:lnSpc>
          <a:spcPct val="100000"/>
        </a:lnSpc>
        <a:spcBef>
          <a:spcPts val="200"/>
        </a:spcBef>
        <a:spcAft>
          <a:spcPts val="0"/>
        </a:spcAft>
        <a:buClr>
          <a:schemeClr val="tx1">
            <a:lumMod val="75000"/>
            <a:lumOff val="25000"/>
          </a:schemeClr>
        </a:buClr>
        <a:buSzPct val="100000"/>
        <a:buFont typeface="Symbol" pitchFamily="18" charset="2"/>
        <a:buChar char="·"/>
        <a:defRPr sz="2000" kern="1200">
          <a:solidFill>
            <a:schemeClr val="tx1">
              <a:lumMod val="75000"/>
              <a:lumOff val="25000"/>
            </a:schemeClr>
          </a:solidFill>
          <a:latin typeface="Calibri" pitchFamily="34" charset="0"/>
          <a:ea typeface="+mn-ea"/>
          <a:cs typeface="+mn-cs"/>
        </a:defRPr>
      </a:lvl2pPr>
      <a:lvl3pPr marL="714375" indent="-174625" algn="l" defTabSz="914400" rtl="0" eaLnBrk="1" latinLnBrk="0" hangingPunct="1">
        <a:lnSpc>
          <a:spcPct val="100000"/>
        </a:lnSpc>
        <a:spcBef>
          <a:spcPts val="100"/>
        </a:spcBef>
        <a:spcAft>
          <a:spcPts val="0"/>
        </a:spcAft>
        <a:buClr>
          <a:schemeClr val="tx1">
            <a:lumMod val="75000"/>
            <a:lumOff val="25000"/>
          </a:schemeClr>
        </a:buClr>
        <a:buSzPct val="100000"/>
        <a:buFont typeface="Symbol" pitchFamily="18" charset="2"/>
        <a:buChar char="·"/>
        <a:defRPr sz="1800" kern="1200">
          <a:solidFill>
            <a:schemeClr val="tx1">
              <a:lumMod val="75000"/>
              <a:lumOff val="25000"/>
            </a:schemeClr>
          </a:solidFill>
          <a:latin typeface="Calibri" pitchFamily="34" charset="0"/>
          <a:ea typeface="+mn-ea"/>
          <a:cs typeface="+mn-cs"/>
        </a:defRPr>
      </a:lvl3pPr>
      <a:lvl4pPr marL="984250" indent="-174625" algn="l" defTabSz="914400" rtl="0" eaLnBrk="1" latinLnBrk="0" hangingPunct="1">
        <a:lnSpc>
          <a:spcPct val="100000"/>
        </a:lnSpc>
        <a:spcBef>
          <a:spcPts val="100"/>
        </a:spcBef>
        <a:spcAft>
          <a:spcPts val="0"/>
        </a:spcAft>
        <a:buClr>
          <a:schemeClr val="tx1">
            <a:lumMod val="75000"/>
            <a:lumOff val="25000"/>
          </a:schemeClr>
        </a:buClr>
        <a:buSzPct val="100000"/>
        <a:buFont typeface="Symbol" pitchFamily="18" charset="2"/>
        <a:buChar char="·"/>
        <a:defRPr sz="1800" kern="1200">
          <a:solidFill>
            <a:schemeClr val="tx1">
              <a:lumMod val="75000"/>
              <a:lumOff val="25000"/>
            </a:schemeClr>
          </a:solidFill>
          <a:latin typeface="Calibri" pitchFamily="34" charset="0"/>
          <a:ea typeface="+mn-ea"/>
          <a:cs typeface="+mn-cs"/>
        </a:defRPr>
      </a:lvl4pPr>
      <a:lvl5pPr marL="1254125" indent="-174625" algn="l" defTabSz="914400" rtl="0" eaLnBrk="1" latinLnBrk="0" hangingPunct="1">
        <a:lnSpc>
          <a:spcPct val="100000"/>
        </a:lnSpc>
        <a:spcBef>
          <a:spcPts val="100"/>
        </a:spcBef>
        <a:spcAft>
          <a:spcPts val="0"/>
        </a:spcAft>
        <a:buClr>
          <a:schemeClr val="tx1">
            <a:lumMod val="75000"/>
            <a:lumOff val="25000"/>
          </a:schemeClr>
        </a:buClr>
        <a:buSzPct val="100000"/>
        <a:buFont typeface="Symbol" pitchFamily="18" charset="2"/>
        <a:buChar char="·"/>
        <a:tabLst>
          <a:tab pos="1254125" algn="l"/>
        </a:tabLst>
        <a:defRPr sz="1800" kern="1200">
          <a:solidFill>
            <a:schemeClr val="tx1">
              <a:lumMod val="75000"/>
              <a:lumOff val="25000"/>
            </a:schemeClr>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7CA88-5476-41EA-9B0B-8BFADE86874D}" type="datetimeFigureOut">
              <a:rPr lang="en-ZA" smtClean="0"/>
              <a:t>2019/08/07</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97846B-E9CB-4A60-92DB-47FBAB3C1350}" type="slidenum">
              <a:rPr lang="en-ZA" smtClean="0"/>
              <a:t>‹#›</a:t>
            </a:fld>
            <a:endParaRPr lang="en-ZA"/>
          </a:p>
        </p:txBody>
      </p:sp>
    </p:spTree>
    <p:extLst>
      <p:ext uri="{BB962C8B-B14F-4D97-AF65-F5344CB8AC3E}">
        <p14:creationId xmlns:p14="http://schemas.microsoft.com/office/powerpoint/2010/main" val="169064733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7CA88-5476-41EA-9B0B-8BFADE86874D}" type="datetimeFigureOut">
              <a:rPr lang="en-ZA" smtClean="0"/>
              <a:t>2019/08/07</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97846B-E9CB-4A60-92DB-47FBAB3C1350}" type="slidenum">
              <a:rPr lang="en-ZA" smtClean="0"/>
              <a:t>‹#›</a:t>
            </a:fld>
            <a:endParaRPr lang="en-ZA"/>
          </a:p>
        </p:txBody>
      </p:sp>
    </p:spTree>
    <p:extLst>
      <p:ext uri="{BB962C8B-B14F-4D97-AF65-F5344CB8AC3E}">
        <p14:creationId xmlns:p14="http://schemas.microsoft.com/office/powerpoint/2010/main" val="374056549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29.png"/><Relationship Id="rId5" Type="http://schemas.microsoft.com/office/2007/relationships/hdphoto" Target="../media/hdphoto1.wdp"/><Relationship Id="rId10" Type="http://schemas.microsoft.com/office/2007/relationships/hdphoto" Target="../media/hdphoto3.wdp"/><Relationship Id="rId4" Type="http://schemas.openxmlformats.org/officeDocument/2006/relationships/image" Target="../media/image25.png"/><Relationship Id="rId9"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4947"/>
          <a:stretch/>
        </p:blipFill>
        <p:spPr>
          <a:xfrm>
            <a:off x="30869" y="-1179640"/>
            <a:ext cx="12184594" cy="6858596"/>
          </a:xfrm>
          <a:prstGeom prst="rect">
            <a:avLst/>
          </a:prstGeom>
        </p:spPr>
      </p:pic>
      <p:sp>
        <p:nvSpPr>
          <p:cNvPr id="5" name="Title 1">
            <a:extLst>
              <a:ext uri="{FF2B5EF4-FFF2-40B4-BE49-F238E27FC236}">
                <a16:creationId xmlns:a16="http://schemas.microsoft.com/office/drawing/2014/main" id="{E9A7CA00-F135-4E87-B2D2-CE12C790A011}"/>
              </a:ext>
            </a:extLst>
          </p:cNvPr>
          <p:cNvSpPr txBox="1">
            <a:spLocks/>
          </p:cNvSpPr>
          <p:nvPr/>
        </p:nvSpPr>
        <p:spPr>
          <a:xfrm>
            <a:off x="623240" y="2348850"/>
            <a:ext cx="11161788" cy="799330"/>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sz="2400" b="0" kern="1200">
                <a:solidFill>
                  <a:srgbClr val="333333"/>
                </a:solidFill>
                <a:latin typeface="Gill Sans MT" panose="020B05020201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3200" b="0" i="0" u="none" strike="noStrike" kern="1200" cap="none" spc="0" normalizeH="0" baseline="0" noProof="0" dirty="0">
                <a:ln>
                  <a:noFill/>
                </a:ln>
                <a:solidFill>
                  <a:srgbClr val="4D4D4D"/>
                </a:solidFill>
                <a:effectLst/>
                <a:uLnTx/>
                <a:uFillTx/>
                <a:latin typeface="Gill Sans MT" panose="020B0502020104020203" pitchFamily="34" charset="0"/>
                <a:ea typeface="+mj-ea"/>
                <a:cs typeface="+mj-cs"/>
              </a:rPr>
              <a:t>Mind the Gap:  Income inequality in post-apartheid South Africa</a:t>
            </a:r>
            <a:endParaRPr kumimoji="0" lang="af-ZA" sz="3200" b="0" i="0" u="none" strike="noStrike" kern="1200" cap="none" spc="0" normalizeH="0" baseline="0" noProof="0" dirty="0">
              <a:ln>
                <a:noFill/>
              </a:ln>
              <a:solidFill>
                <a:srgbClr val="4D4D4D"/>
              </a:solidFill>
              <a:effectLst/>
              <a:uLnTx/>
              <a:uFillTx/>
              <a:latin typeface="Gill Sans MT" panose="020B0502020104020203" pitchFamily="34" charset="0"/>
              <a:ea typeface="+mj-ea"/>
              <a:cs typeface="+mj-cs"/>
            </a:endParaRPr>
          </a:p>
        </p:txBody>
      </p:sp>
      <p:sp>
        <p:nvSpPr>
          <p:cNvPr id="6" name="Subtitle 2">
            <a:extLst>
              <a:ext uri="{FF2B5EF4-FFF2-40B4-BE49-F238E27FC236}">
                <a16:creationId xmlns:a16="http://schemas.microsoft.com/office/drawing/2014/main" id="{1E6A2994-200E-4F28-A3E0-9779C759C3B4}"/>
              </a:ext>
            </a:extLst>
          </p:cNvPr>
          <p:cNvSpPr txBox="1">
            <a:spLocks/>
          </p:cNvSpPr>
          <p:nvPr/>
        </p:nvSpPr>
        <p:spPr>
          <a:xfrm>
            <a:off x="643940" y="3709224"/>
            <a:ext cx="6098165" cy="534678"/>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333333"/>
                </a:solidFill>
                <a:latin typeface="Gill Sans MT" panose="020B050202010402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Gill Sans MT" panose="020B050202010402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Gill Sans MT" panose="020B050202010402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Gill Sans MT" panose="020B050202010402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Gill Sans MT" panose="020B050202010402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ZA" sz="2400" b="0" i="0" u="none" strike="noStrike" kern="1200" cap="none" spc="0" normalizeH="0" baseline="0" noProof="0" dirty="0">
                <a:ln>
                  <a:noFill/>
                </a:ln>
                <a:solidFill>
                  <a:srgbClr val="4D4D4D"/>
                </a:solidFill>
                <a:effectLst/>
                <a:uLnTx/>
                <a:uFillTx/>
                <a:latin typeface="Gill Sans MT" panose="020B0502020104020203" pitchFamily="34" charset="0"/>
                <a:ea typeface="+mn-ea"/>
                <a:cs typeface="+mn-cs"/>
              </a:rPr>
              <a:t>Ingrid Woolard</a:t>
            </a:r>
          </a:p>
        </p:txBody>
      </p:sp>
      <p:sp>
        <p:nvSpPr>
          <p:cNvPr id="7" name="Date Placeholder 3">
            <a:extLst>
              <a:ext uri="{FF2B5EF4-FFF2-40B4-BE49-F238E27FC236}">
                <a16:creationId xmlns:a16="http://schemas.microsoft.com/office/drawing/2014/main" id="{6B66F8A4-EA96-4B16-8A31-4EC978CBE9BB}"/>
              </a:ext>
            </a:extLst>
          </p:cNvPr>
          <p:cNvSpPr txBox="1">
            <a:spLocks/>
          </p:cNvSpPr>
          <p:nvPr/>
        </p:nvSpPr>
        <p:spPr>
          <a:xfrm>
            <a:off x="643940" y="3254072"/>
            <a:ext cx="1543050" cy="273844"/>
          </a:xfrm>
          <a:prstGeom prst="rect">
            <a:avLst/>
          </a:prstGeom>
        </p:spPr>
        <p:txBody>
          <a:bodyPr vert="horz" lIns="68580" tIns="34290" rIns="68580" bIns="34290" rtlCol="0" anchor="ctr"/>
          <a:lstStyle>
            <a:defPPr>
              <a:defRPr lang="en-US"/>
            </a:defPPr>
            <a:lvl1pPr marL="0" algn="l" defTabSz="457200" rtl="0" eaLnBrk="1" latinLnBrk="0" hangingPunct="1">
              <a:defRPr sz="1400" kern="1200">
                <a:solidFill>
                  <a:srgbClr val="333333"/>
                </a:solidFill>
                <a:latin typeface="Gill Sans MT" panose="020B05020201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4D4D4D"/>
                </a:solidFill>
                <a:effectLst/>
                <a:uLnTx/>
                <a:uFillTx/>
                <a:latin typeface="Gill Sans MT" panose="020B0502020104020203" pitchFamily="34" charset="0"/>
                <a:ea typeface="+mn-ea"/>
                <a:cs typeface="+mn-cs"/>
              </a:rPr>
              <a:t>7 August 2019</a:t>
            </a:r>
          </a:p>
        </p:txBody>
      </p:sp>
    </p:spTree>
    <p:extLst>
      <p:ext uri="{BB962C8B-B14F-4D97-AF65-F5344CB8AC3E}">
        <p14:creationId xmlns:p14="http://schemas.microsoft.com/office/powerpoint/2010/main" val="1018983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sp>
        <p:nvSpPr>
          <p:cNvPr id="10" name="Content Placeholder 2">
            <a:extLst>
              <a:ext uri="{FF2B5EF4-FFF2-40B4-BE49-F238E27FC236}">
                <a16:creationId xmlns:a16="http://schemas.microsoft.com/office/drawing/2014/main" id="{3D24F836-6582-4362-AAFD-7712A1D22226}"/>
              </a:ext>
            </a:extLst>
          </p:cNvPr>
          <p:cNvSpPr txBox="1">
            <a:spLocks/>
          </p:cNvSpPr>
          <p:nvPr/>
        </p:nvSpPr>
        <p:spPr>
          <a:xfrm>
            <a:off x="1055300" y="1705136"/>
            <a:ext cx="10081400" cy="4654567"/>
          </a:xfrm>
          <a:prstGeom prst="rect">
            <a:avLst/>
          </a:prstGeom>
        </p:spPr>
        <p:txBody>
          <a:bodyPr vert="horz" lIns="91440" tIns="45720" rIns="91440" bIns="45720" rtlCol="0">
            <a:normAutofit/>
          </a:bodyPr>
          <a:lstStyle>
            <a:lvl1pPr marL="2286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1pPr>
            <a:lvl2pPr marL="6858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2pPr>
            <a:lvl3pPr marL="11430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3pPr>
            <a:lvl4pPr marL="16002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4pPr>
            <a:lvl5pPr marL="20574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“Countries around the world provide frightening examples of what happens to societies when they reach the level of inequality toward which we are moving. It is not a pretty picture: countries where the rich live in gated communities, waited upon by hordes of low-income workers; unstable political systems where populists promise the masses a better life, only to disappoint. Perhaps most importantly, there is an absence of hope. </a:t>
            </a:r>
          </a:p>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In these countries, the poor know that their prospects of emerging from poverty, let alone making it to the top, are minuscule. This is not something we should be striving for.”</a:t>
            </a:r>
          </a:p>
          <a:p>
            <a:pPr marL="514350" marR="0" lvl="0" indent="-514350" algn="l" defTabSz="914400" rtl="0" eaLnBrk="1" fontAlgn="auto" latinLnBrk="0" hangingPunct="1">
              <a:lnSpc>
                <a:spcPct val="110000"/>
              </a:lnSpc>
              <a:spcBef>
                <a:spcPts val="500"/>
              </a:spcBef>
              <a:spcAft>
                <a:spcPts val="0"/>
              </a:spcAft>
              <a:buClrTx/>
              <a:buSzTx/>
              <a:buFont typeface="+mj-lt"/>
              <a:buAutoNum type="arabicPeriod"/>
              <a:tabLst/>
              <a:defRPr/>
            </a:pPr>
            <a:endPar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p:txBody>
      </p:sp>
      <p:sp>
        <p:nvSpPr>
          <p:cNvPr id="5" name="TextBox 4">
            <a:extLst>
              <a:ext uri="{FF2B5EF4-FFF2-40B4-BE49-F238E27FC236}">
                <a16:creationId xmlns:a16="http://schemas.microsoft.com/office/drawing/2014/main" id="{28E79CA1-4B4F-4E7E-BFD2-D46766F29E22}"/>
              </a:ext>
            </a:extLst>
          </p:cNvPr>
          <p:cNvSpPr txBox="1"/>
          <p:nvPr/>
        </p:nvSpPr>
        <p:spPr>
          <a:xfrm>
            <a:off x="9548343" y="5469466"/>
            <a:ext cx="35986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Joseph </a:t>
            </a:r>
            <a:r>
              <a:rPr kumimoji="0" lang="en-US" sz="1800" b="0" i="0" u="none" strike="noStrike" kern="1200" cap="none" spc="0" normalizeH="0" baseline="0" noProof="0" dirty="0" err="1">
                <a:ln>
                  <a:noFill/>
                </a:ln>
                <a:solidFill>
                  <a:prstClr val="white"/>
                </a:solidFill>
                <a:effectLst/>
                <a:uLnTx/>
                <a:uFillTx/>
                <a:latin typeface="Gill Sans MT" panose="020B0502020104020203" pitchFamily="34" charset="0"/>
                <a:ea typeface="+mn-ea"/>
                <a:cs typeface="+mn-cs"/>
              </a:rPr>
              <a:t>Stiglitz</a:t>
            </a:r>
            <a:r>
              <a:rPr kumimoji="0" lang="en-US" sz="18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 2012</a:t>
            </a:r>
            <a:endParaRPr kumimoji="0" lang="en-ZA" sz="18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3283900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pic>
        <p:nvPicPr>
          <p:cNvPr id="7" name="Picture Placeholder 9">
            <a:extLst>
              <a:ext uri="{FF2B5EF4-FFF2-40B4-BE49-F238E27FC236}">
                <a16:creationId xmlns:a16="http://schemas.microsoft.com/office/drawing/2014/main" id="{22D8F571-4FD5-4A3A-A796-DB7AB9C96FE4}"/>
              </a:ext>
            </a:extLst>
          </p:cNvPr>
          <p:cNvPicPr>
            <a:picLocks/>
          </p:cNvPicPr>
          <p:nvPr/>
        </p:nvPicPr>
        <p:blipFill>
          <a:blip r:embed="rId4">
            <a:extLst>
              <a:ext uri="{28A0092B-C50C-407E-A947-70E740481C1C}">
                <a14:useLocalDpi xmlns:a14="http://schemas.microsoft.com/office/drawing/2010/main" val="0"/>
              </a:ext>
            </a:extLst>
          </a:blip>
          <a:srcRect l="5" r="5"/>
          <a:stretch>
            <a:fillRect/>
          </a:stretch>
        </p:blipFill>
        <p:spPr>
          <a:xfrm>
            <a:off x="348051" y="261650"/>
            <a:ext cx="11520000" cy="6336000"/>
          </a:xfrm>
          <a:prstGeom prst="roundRect">
            <a:avLst>
              <a:gd name="adj" fmla="val 3051"/>
            </a:avLst>
          </a:prstGeom>
          <a:ln w="31750">
            <a:solidFill>
              <a:srgbClr val="967140"/>
            </a:solidFill>
          </a:ln>
        </p:spPr>
      </p:pic>
    </p:spTree>
    <p:extLst>
      <p:ext uri="{BB962C8B-B14F-4D97-AF65-F5344CB8AC3E}">
        <p14:creationId xmlns:p14="http://schemas.microsoft.com/office/powerpoint/2010/main" val="9051634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pic>
        <p:nvPicPr>
          <p:cNvPr id="4" name="Picture Placeholder 13">
            <a:extLst>
              <a:ext uri="{FF2B5EF4-FFF2-40B4-BE49-F238E27FC236}">
                <a16:creationId xmlns:a16="http://schemas.microsoft.com/office/drawing/2014/main" id="{04B031B5-1906-46AE-A010-7EADE8DB2DBB}"/>
              </a:ext>
            </a:extLst>
          </p:cNvPr>
          <p:cNvPicPr>
            <a:picLocks noChangeAspect="1"/>
          </p:cNvPicPr>
          <p:nvPr/>
        </p:nvPicPr>
        <p:blipFill>
          <a:blip r:embed="rId4">
            <a:extLst>
              <a:ext uri="{28A0092B-C50C-407E-A947-70E740481C1C}">
                <a14:useLocalDpi xmlns:a14="http://schemas.microsoft.com/office/drawing/2010/main" val="0"/>
              </a:ext>
            </a:extLst>
          </a:blip>
          <a:srcRect t="1036" b="1036"/>
          <a:stretch>
            <a:fillRect/>
          </a:stretch>
        </p:blipFill>
        <p:spPr>
          <a:xfrm>
            <a:off x="350647" y="269589"/>
            <a:ext cx="11520487" cy="6335712"/>
          </a:xfrm>
          <a:prstGeom prst="roundRect">
            <a:avLst>
              <a:gd name="adj" fmla="val 3051"/>
            </a:avLst>
          </a:prstGeom>
          <a:ln w="31750">
            <a:solidFill>
              <a:srgbClr val="967140"/>
            </a:solidFill>
          </a:ln>
        </p:spPr>
      </p:pic>
    </p:spTree>
    <p:extLst>
      <p:ext uri="{BB962C8B-B14F-4D97-AF65-F5344CB8AC3E}">
        <p14:creationId xmlns:p14="http://schemas.microsoft.com/office/powerpoint/2010/main" val="153838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pic>
        <p:nvPicPr>
          <p:cNvPr id="1026" name="Picture 2" descr=" Stellenbosch, South Africa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180" y="260560"/>
            <a:ext cx="11737630" cy="633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754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D1297-ED06-4F3E-B389-CC1A64AE3AEA}"/>
              </a:ext>
            </a:extLst>
          </p:cNvPr>
          <p:cNvSpPr>
            <a:spLocks noGrp="1"/>
          </p:cNvSpPr>
          <p:nvPr>
            <p:ph type="title"/>
          </p:nvPr>
        </p:nvSpPr>
        <p:spPr/>
        <p:txBody>
          <a:bodyPr/>
          <a:lstStyle/>
          <a:p>
            <a:r>
              <a:rPr lang="en-US" dirty="0"/>
              <a:t>The price of inequality</a:t>
            </a:r>
            <a:endParaRPr lang="en-ZA" dirty="0"/>
          </a:p>
        </p:txBody>
      </p:sp>
      <p:sp>
        <p:nvSpPr>
          <p:cNvPr id="3" name="Content Placeholder 2">
            <a:extLst>
              <a:ext uri="{FF2B5EF4-FFF2-40B4-BE49-F238E27FC236}">
                <a16:creationId xmlns:a16="http://schemas.microsoft.com/office/drawing/2014/main" id="{30D298F5-9A68-4120-A6B9-E43A835BDA3A}"/>
              </a:ext>
            </a:extLst>
          </p:cNvPr>
          <p:cNvSpPr>
            <a:spLocks noGrp="1"/>
          </p:cNvSpPr>
          <p:nvPr>
            <p:ph sz="quarter" idx="13"/>
          </p:nvPr>
        </p:nvSpPr>
        <p:spPr>
          <a:xfrm>
            <a:off x="334963" y="902694"/>
            <a:ext cx="11523133" cy="5040598"/>
          </a:xfrm>
        </p:spPr>
        <p:txBody>
          <a:bodyPr/>
          <a:lstStyle/>
          <a:p>
            <a:r>
              <a:rPr lang="en-US" dirty="0"/>
              <a:t>Intrinsically:</a:t>
            </a:r>
          </a:p>
          <a:p>
            <a:pPr lvl="1"/>
            <a:r>
              <a:rPr lang="en-US" dirty="0"/>
              <a:t>Unfair (conceptions of justice)</a:t>
            </a:r>
          </a:p>
          <a:p>
            <a:pPr lvl="1"/>
            <a:r>
              <a:rPr lang="en-US" dirty="0"/>
              <a:t>Pervasive inequality aversion reduces measured well-being</a:t>
            </a:r>
          </a:p>
          <a:p>
            <a:r>
              <a:rPr lang="en-US" dirty="0"/>
              <a:t>Instrumentally: </a:t>
            </a:r>
          </a:p>
          <a:p>
            <a:pPr lvl="1"/>
            <a:r>
              <a:rPr lang="en-US" dirty="0"/>
              <a:t>Brake on poverty reduction</a:t>
            </a:r>
          </a:p>
          <a:p>
            <a:pPr lvl="1"/>
            <a:r>
              <a:rPr lang="en-US" dirty="0"/>
              <a:t>Reduces future economic growth</a:t>
            </a:r>
          </a:p>
          <a:p>
            <a:pPr lvl="1"/>
            <a:r>
              <a:rPr lang="en-US" dirty="0"/>
              <a:t>Promotes other inequalities (in health, education, political power)</a:t>
            </a:r>
          </a:p>
          <a:p>
            <a:pPr lvl="1"/>
            <a:r>
              <a:rPr lang="en-US" dirty="0"/>
              <a:t>Promotes conflict, disaffection, and  strife</a:t>
            </a:r>
          </a:p>
          <a:p>
            <a:pPr lvl="1"/>
            <a:r>
              <a:rPr lang="en-US" dirty="0"/>
              <a:t>Limits economic mobility of younger generations</a:t>
            </a:r>
          </a:p>
          <a:p>
            <a:pPr lvl="1"/>
            <a:r>
              <a:rPr lang="en-US" dirty="0"/>
              <a:t>Reduces future economic growth</a:t>
            </a:r>
          </a:p>
          <a:p>
            <a:endParaRPr lang="en-ZA" dirty="0"/>
          </a:p>
        </p:txBody>
      </p:sp>
      <p:sp>
        <p:nvSpPr>
          <p:cNvPr id="4" name="Footer Placeholder 3">
            <a:extLst>
              <a:ext uri="{FF2B5EF4-FFF2-40B4-BE49-F238E27FC236}">
                <a16:creationId xmlns:a16="http://schemas.microsoft.com/office/drawing/2014/main" id="{CFDB0F9D-D28F-4123-97D4-A81AA6633C65}"/>
              </a:ext>
            </a:extLst>
          </p:cNvPr>
          <p:cNvSpPr>
            <a:spLocks noGrp="1"/>
          </p:cNvSpPr>
          <p:nvPr>
            <p:ph type="ftr" sz="quarter" idx="14"/>
          </p:nvPr>
        </p:nvSpPr>
        <p:spPr/>
        <p:txBody>
          <a:bodyPr/>
          <a:lstStyle/>
          <a:p>
            <a:endParaRPr lang="en-ZA" dirty="0"/>
          </a:p>
        </p:txBody>
      </p:sp>
      <p:pic>
        <p:nvPicPr>
          <p:cNvPr id="5" name="Picture 4">
            <a:extLst>
              <a:ext uri="{FF2B5EF4-FFF2-40B4-BE49-F238E27FC236}">
                <a16:creationId xmlns:a16="http://schemas.microsoft.com/office/drawing/2014/main" id="{BA148DC9-1022-4F0D-9073-9E77C6A858A7}"/>
              </a:ext>
            </a:extLst>
          </p:cNvPr>
          <p:cNvPicPr>
            <a:picLocks noChangeAspect="1"/>
          </p:cNvPicPr>
          <p:nvPr/>
        </p:nvPicPr>
        <p:blipFill>
          <a:blip r:embed="rId3"/>
          <a:stretch>
            <a:fillRect/>
          </a:stretch>
        </p:blipFill>
        <p:spPr>
          <a:xfrm>
            <a:off x="10272580" y="79106"/>
            <a:ext cx="1681735" cy="611992"/>
          </a:xfrm>
          <a:prstGeom prst="rect">
            <a:avLst/>
          </a:prstGeom>
        </p:spPr>
      </p:pic>
      <p:pic>
        <p:nvPicPr>
          <p:cNvPr id="6" name="Picture Placeholder 7">
            <a:extLst>
              <a:ext uri="{FF2B5EF4-FFF2-40B4-BE49-F238E27FC236}">
                <a16:creationId xmlns:a16="http://schemas.microsoft.com/office/drawing/2014/main" id="{27C1C971-5C35-41A8-97F5-2D040DBB308E}"/>
              </a:ext>
            </a:extLst>
          </p:cNvPr>
          <p:cNvPicPr>
            <a:picLocks noChangeAspect="1"/>
          </p:cNvPicPr>
          <p:nvPr/>
        </p:nvPicPr>
        <p:blipFill>
          <a:blip r:embed="rId4">
            <a:extLst>
              <a:ext uri="{28A0092B-C50C-407E-A947-70E740481C1C}">
                <a14:useLocalDpi xmlns:a14="http://schemas.microsoft.com/office/drawing/2010/main" val="0"/>
              </a:ext>
            </a:extLst>
          </a:blip>
          <a:srcRect l="12862" r="12862"/>
          <a:stretch>
            <a:fillRect/>
          </a:stretch>
        </p:blipFill>
        <p:spPr>
          <a:xfrm>
            <a:off x="8832380" y="3342844"/>
            <a:ext cx="3025188" cy="2894885"/>
          </a:xfrm>
          <a:prstGeom prst="roundRect">
            <a:avLst>
              <a:gd name="adj" fmla="val 3051"/>
            </a:avLst>
          </a:prstGeom>
          <a:ln w="31750">
            <a:solidFill>
              <a:srgbClr val="967140"/>
            </a:solidFill>
          </a:ln>
        </p:spPr>
      </p:pic>
    </p:spTree>
    <p:extLst>
      <p:ext uri="{BB962C8B-B14F-4D97-AF65-F5344CB8AC3E}">
        <p14:creationId xmlns:p14="http://schemas.microsoft.com/office/powerpoint/2010/main" val="86974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sp>
        <p:nvSpPr>
          <p:cNvPr id="10" name="Content Placeholder 2">
            <a:extLst>
              <a:ext uri="{FF2B5EF4-FFF2-40B4-BE49-F238E27FC236}">
                <a16:creationId xmlns:a16="http://schemas.microsoft.com/office/drawing/2014/main" id="{3D24F836-6582-4362-AAFD-7712A1D22226}"/>
              </a:ext>
            </a:extLst>
          </p:cNvPr>
          <p:cNvSpPr txBox="1">
            <a:spLocks/>
          </p:cNvSpPr>
          <p:nvPr/>
        </p:nvSpPr>
        <p:spPr>
          <a:xfrm>
            <a:off x="1055300" y="1705136"/>
            <a:ext cx="10081400" cy="4654567"/>
          </a:xfrm>
          <a:prstGeom prst="rect">
            <a:avLst/>
          </a:prstGeom>
        </p:spPr>
        <p:txBody>
          <a:bodyPr vert="horz" lIns="91440" tIns="45720" rIns="91440" bIns="45720" rtlCol="0">
            <a:normAutofit/>
          </a:bodyPr>
          <a:lstStyle>
            <a:lvl1pPr marL="2286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1pPr>
            <a:lvl2pPr marL="6858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2pPr>
            <a:lvl3pPr marL="11430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3pPr>
            <a:lvl4pPr marL="16002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4pPr>
            <a:lvl5pPr marL="20574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lang="en-ZA" sz="4000" dirty="0">
              <a:solidFill>
                <a:prstClr val="white"/>
              </a:solidFill>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Where does </a:t>
            </a:r>
            <a:r>
              <a:rPr kumimoji="0" lang="en-ZA" sz="4000" b="0" i="0" u="none" strike="noStrike" kern="1200" cap="none" spc="0" normalizeH="0" baseline="0" noProof="0" dirty="0" err="1">
                <a:ln>
                  <a:noFill/>
                </a:ln>
                <a:solidFill>
                  <a:prstClr val="white"/>
                </a:solidFill>
                <a:effectLst/>
                <a:uLnTx/>
                <a:uFillTx/>
                <a:latin typeface="Gill Sans MT" panose="020B0502020104020203" pitchFamily="34" charset="0"/>
                <a:ea typeface="+mn-ea"/>
                <a:cs typeface="+mn-cs"/>
              </a:rPr>
              <a:t>dat</a:t>
            </a:r>
            <a:r>
              <a:rPr lang="en-ZA" sz="4000" dirty="0">
                <a:solidFill>
                  <a:prstClr val="white"/>
                </a:solidFill>
              </a:rPr>
              <a:t>a come from?</a:t>
            </a: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514350" marR="0" lvl="0" indent="-514350" algn="l" defTabSz="914400" rtl="0" eaLnBrk="1" fontAlgn="auto" latinLnBrk="0" hangingPunct="1">
              <a:lnSpc>
                <a:spcPct val="110000"/>
              </a:lnSpc>
              <a:spcBef>
                <a:spcPts val="500"/>
              </a:spcBef>
              <a:spcAft>
                <a:spcPts val="0"/>
              </a:spcAft>
              <a:buClrTx/>
              <a:buSzTx/>
              <a:buFont typeface="+mj-lt"/>
              <a:buAutoNum type="arabicPeriod"/>
              <a:tabLst/>
              <a:defRPr/>
            </a:pPr>
            <a:endPar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3799343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p:txBody>
          <a:bodyPr/>
          <a:lstStyle/>
          <a:p>
            <a:r>
              <a:rPr lang="en-US" dirty="0" smtClean="0"/>
              <a:t>Fieldwork</a:t>
            </a:r>
            <a:endParaRPr lang="en-ZA" dirty="0"/>
          </a:p>
        </p:txBody>
      </p:sp>
      <p:sp>
        <p:nvSpPr>
          <p:cNvPr id="3" name="Content Placeholder 2">
            <a:extLst>
              <a:ext uri="{FF2B5EF4-FFF2-40B4-BE49-F238E27FC236}">
                <a16:creationId xmlns:a16="http://schemas.microsoft.com/office/drawing/2014/main" id="{B8E79D38-7EFC-43F9-8652-1DBBFD972AB2}"/>
              </a:ext>
            </a:extLst>
          </p:cNvPr>
          <p:cNvSpPr>
            <a:spLocks noGrp="1"/>
          </p:cNvSpPr>
          <p:nvPr>
            <p:ph idx="1"/>
          </p:nvPr>
        </p:nvSpPr>
        <p:spPr/>
        <p:txBody>
          <a:bodyPr/>
          <a:lstStyle/>
          <a:p>
            <a:r>
              <a:rPr lang="en-ZA" dirty="0" smtClean="0"/>
              <a:t>South Africa is a very large country</a:t>
            </a:r>
            <a:endParaRPr lang="en-ZA" dirty="0"/>
          </a:p>
        </p:txBody>
      </p:sp>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pic>
        <p:nvPicPr>
          <p:cNvPr id="9" name="Picture Placeholder 8">
            <a:extLst>
              <a:ext uri="{FF2B5EF4-FFF2-40B4-BE49-F238E27FC236}">
                <a16:creationId xmlns:a16="http://schemas.microsoft.com/office/drawing/2014/main" id="{7EC1C1DA-36A0-4D6D-9A71-6449D6E05CEE}"/>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3527" b="13527"/>
          <a:stretch>
            <a:fillRect/>
          </a:stretch>
        </p:blipFill>
        <p:spPr/>
      </p:pic>
    </p:spTree>
    <p:extLst>
      <p:ext uri="{BB962C8B-B14F-4D97-AF65-F5344CB8AC3E}">
        <p14:creationId xmlns:p14="http://schemas.microsoft.com/office/powerpoint/2010/main" val="1067340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p:txBody>
          <a:bodyPr/>
          <a:lstStyle/>
          <a:p>
            <a:r>
              <a:rPr lang="en-US" dirty="0" smtClean="0"/>
              <a:t>Fieldwork</a:t>
            </a:r>
            <a:endParaRPr lang="en-ZA" dirty="0"/>
          </a:p>
        </p:txBody>
      </p:sp>
      <p:sp>
        <p:nvSpPr>
          <p:cNvPr id="3" name="Content Placeholder 2">
            <a:extLst>
              <a:ext uri="{FF2B5EF4-FFF2-40B4-BE49-F238E27FC236}">
                <a16:creationId xmlns:a16="http://schemas.microsoft.com/office/drawing/2014/main" id="{B8E79D38-7EFC-43F9-8652-1DBBFD972AB2}"/>
              </a:ext>
            </a:extLst>
          </p:cNvPr>
          <p:cNvSpPr>
            <a:spLocks noGrp="1"/>
          </p:cNvSpPr>
          <p:nvPr>
            <p:ph idx="1"/>
          </p:nvPr>
        </p:nvSpPr>
        <p:spPr/>
        <p:txBody>
          <a:bodyPr/>
          <a:lstStyle/>
          <a:p>
            <a:r>
              <a:rPr lang="en-US" dirty="0" err="1" smtClean="0"/>
              <a:t>Gruelling</a:t>
            </a:r>
            <a:r>
              <a:rPr lang="en-US" dirty="0" smtClean="0"/>
              <a:t> and sometimes dangerous work</a:t>
            </a:r>
            <a:endParaRPr lang="en-ZA" dirty="0"/>
          </a:p>
        </p:txBody>
      </p:sp>
      <p:pic>
        <p:nvPicPr>
          <p:cNvPr id="7" name="Picture Placeholder 6">
            <a:extLst>
              <a:ext uri="{FF2B5EF4-FFF2-40B4-BE49-F238E27FC236}">
                <a16:creationId xmlns:a16="http://schemas.microsoft.com/office/drawing/2014/main" id="{96CEB690-C8E1-437B-94CD-14E397839046}"/>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4246" b="4246"/>
          <a:stretch>
            <a:fillRect/>
          </a:stretch>
        </p:blipFill>
        <p:spPr/>
      </p:pic>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spTree>
    <p:extLst>
      <p:ext uri="{BB962C8B-B14F-4D97-AF65-F5344CB8AC3E}">
        <p14:creationId xmlns:p14="http://schemas.microsoft.com/office/powerpoint/2010/main" val="3389680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p:txBody>
          <a:bodyPr/>
          <a:lstStyle/>
          <a:p>
            <a:r>
              <a:rPr lang="en-US" dirty="0" smtClean="0"/>
              <a:t>Fieldwork</a:t>
            </a:r>
            <a:endParaRPr lang="en-ZA" dirty="0"/>
          </a:p>
        </p:txBody>
      </p:sp>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sp>
        <p:nvSpPr>
          <p:cNvPr id="6" name="Content Placeholder 5">
            <a:extLst>
              <a:ext uri="{FF2B5EF4-FFF2-40B4-BE49-F238E27FC236}">
                <a16:creationId xmlns:a16="http://schemas.microsoft.com/office/drawing/2014/main" id="{2A2C57BB-0939-4645-93E5-5CD4B656F896}"/>
              </a:ext>
            </a:extLst>
          </p:cNvPr>
          <p:cNvSpPr>
            <a:spLocks noGrp="1"/>
          </p:cNvSpPr>
          <p:nvPr>
            <p:ph idx="1"/>
          </p:nvPr>
        </p:nvSpPr>
        <p:spPr/>
        <p:txBody>
          <a:bodyPr/>
          <a:lstStyle/>
          <a:p>
            <a:endParaRPr lang="en-ZA"/>
          </a:p>
        </p:txBody>
      </p:sp>
      <p:pic>
        <p:nvPicPr>
          <p:cNvPr id="17" name="Picture Placeholder 16">
            <a:extLst>
              <a:ext uri="{FF2B5EF4-FFF2-40B4-BE49-F238E27FC236}">
                <a16:creationId xmlns:a16="http://schemas.microsoft.com/office/drawing/2014/main" id="{B77DA155-6B03-498A-9BE7-7EEE6A61E1C9}"/>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2970" b="2970"/>
          <a:stretch>
            <a:fillRect/>
          </a:stretch>
        </p:blipFill>
        <p:spPr>
          <a:xfrm>
            <a:off x="1379539" y="915082"/>
            <a:ext cx="9432925" cy="5329238"/>
          </a:xfrm>
        </p:spPr>
      </p:pic>
    </p:spTree>
    <p:extLst>
      <p:ext uri="{BB962C8B-B14F-4D97-AF65-F5344CB8AC3E}">
        <p14:creationId xmlns:p14="http://schemas.microsoft.com/office/powerpoint/2010/main" val="1315779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p:txBody>
          <a:bodyPr/>
          <a:lstStyle/>
          <a:p>
            <a:r>
              <a:rPr lang="en-US" dirty="0"/>
              <a:t>Poverty has fallen since 1993 …</a:t>
            </a:r>
            <a:endParaRPr lang="en-ZA" dirty="0"/>
          </a:p>
        </p:txBody>
      </p:sp>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sp>
        <p:nvSpPr>
          <p:cNvPr id="6" name="Content Placeholder 5">
            <a:extLst>
              <a:ext uri="{FF2B5EF4-FFF2-40B4-BE49-F238E27FC236}">
                <a16:creationId xmlns:a16="http://schemas.microsoft.com/office/drawing/2014/main" id="{2A2C57BB-0939-4645-93E5-5CD4B656F896}"/>
              </a:ext>
            </a:extLst>
          </p:cNvPr>
          <p:cNvSpPr>
            <a:spLocks noGrp="1"/>
          </p:cNvSpPr>
          <p:nvPr>
            <p:ph idx="1"/>
          </p:nvPr>
        </p:nvSpPr>
        <p:spPr/>
        <p:txBody>
          <a:bodyPr/>
          <a:lstStyle/>
          <a:p>
            <a:endParaRPr lang="en-ZA"/>
          </a:p>
        </p:txBody>
      </p:sp>
      <p:pic>
        <p:nvPicPr>
          <p:cNvPr id="12" name="Picture Placeholder 11">
            <a:extLst>
              <a:ext uri="{FF2B5EF4-FFF2-40B4-BE49-F238E27FC236}">
                <a16:creationId xmlns:a16="http://schemas.microsoft.com/office/drawing/2014/main" id="{426F6CF6-5A6D-4E22-B9B3-D52E56D5B365}"/>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19" b="119"/>
          <a:stretch>
            <a:fillRect/>
          </a:stretch>
        </p:blipFill>
        <p:spPr>
          <a:xfrm>
            <a:off x="2387602" y="939472"/>
            <a:ext cx="7416800" cy="5329238"/>
          </a:xfrm>
        </p:spPr>
      </p:pic>
      <p:sp>
        <p:nvSpPr>
          <p:cNvPr id="14" name="TextBox 13">
            <a:extLst>
              <a:ext uri="{FF2B5EF4-FFF2-40B4-BE49-F238E27FC236}">
                <a16:creationId xmlns:a16="http://schemas.microsoft.com/office/drawing/2014/main" id="{01078A0D-1D63-4FCB-B2F9-F05A4E0ED2F5}"/>
              </a:ext>
            </a:extLst>
          </p:cNvPr>
          <p:cNvSpPr txBox="1"/>
          <p:nvPr/>
        </p:nvSpPr>
        <p:spPr>
          <a:xfrm>
            <a:off x="9985067" y="5894231"/>
            <a:ext cx="1872498" cy="461665"/>
          </a:xfrm>
          <a:prstGeom prst="rect">
            <a:avLst/>
          </a:prstGeom>
          <a:noFill/>
        </p:spPr>
        <p:txBody>
          <a:bodyPr wrap="square" rtlCol="0">
            <a:spAutoFit/>
          </a:bodyPr>
          <a:lstStyle/>
          <a:p>
            <a:r>
              <a:rPr lang="en-US" sz="1200" i="1" dirty="0">
                <a:solidFill>
                  <a:schemeClr val="tx1">
                    <a:lumMod val="75000"/>
                    <a:lumOff val="25000"/>
                  </a:schemeClr>
                </a:solidFill>
                <a:latin typeface="Calibri" panose="020F0502020204030204" pitchFamily="34" charset="0"/>
                <a:cs typeface="Calibri" panose="020F0502020204030204" pitchFamily="34" charset="0"/>
              </a:rPr>
              <a:t>PSLSD, 1993; </a:t>
            </a:r>
            <a:r>
              <a:rPr lang="en-US" sz="1200" i="1" dirty="0" smtClean="0">
                <a:solidFill>
                  <a:schemeClr val="tx1">
                    <a:lumMod val="75000"/>
                    <a:lumOff val="25000"/>
                  </a:schemeClr>
                </a:solidFill>
                <a:latin typeface="Calibri" panose="020F0502020204030204" pitchFamily="34" charset="0"/>
                <a:cs typeface="Calibri" panose="020F0502020204030204" pitchFamily="34" charset="0"/>
              </a:rPr>
              <a:t> IES 2000;</a:t>
            </a:r>
            <a:br>
              <a:rPr lang="en-US" sz="1200" i="1" dirty="0" smtClean="0">
                <a:solidFill>
                  <a:schemeClr val="tx1">
                    <a:lumMod val="75000"/>
                    <a:lumOff val="25000"/>
                  </a:schemeClr>
                </a:solidFill>
                <a:latin typeface="Calibri" panose="020F0502020204030204" pitchFamily="34" charset="0"/>
                <a:cs typeface="Calibri" panose="020F0502020204030204" pitchFamily="34" charset="0"/>
              </a:rPr>
            </a:br>
            <a:r>
              <a:rPr lang="en-US" sz="1200" i="1" dirty="0" smtClean="0">
                <a:solidFill>
                  <a:schemeClr val="tx1">
                    <a:lumMod val="75000"/>
                    <a:lumOff val="25000"/>
                  </a:schemeClr>
                </a:solidFill>
                <a:latin typeface="Calibri" panose="020F0502020204030204" pitchFamily="34" charset="0"/>
                <a:cs typeface="Calibri" panose="020F0502020204030204" pitchFamily="34" charset="0"/>
              </a:rPr>
              <a:t>NIDS Waves 1 to 4</a:t>
            </a:r>
            <a:endParaRPr lang="en-ZA" sz="1200" i="1"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71363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158479" y="213968"/>
            <a:ext cx="10230510" cy="432604"/>
          </a:xfrm>
        </p:spPr>
        <p:txBody>
          <a:bodyPr/>
          <a:lstStyle/>
          <a:p>
            <a:pPr lvl="0">
              <a:spcBef>
                <a:spcPts val="0"/>
              </a:spcBef>
            </a:pPr>
            <a:r>
              <a:rPr lang="en-ZA" i="0" dirty="0">
                <a:latin typeface="Calibri" panose="020F0502020204030204"/>
                <a:ea typeface="+mn-ea"/>
                <a:cs typeface="+mn-cs"/>
              </a:rPr>
              <a:t>But the pattern of income inequality now is much the same</a:t>
            </a:r>
          </a:p>
        </p:txBody>
      </p:sp>
      <p:sp>
        <p:nvSpPr>
          <p:cNvPr id="3" name="Content Placeholder 2">
            <a:extLst>
              <a:ext uri="{FF2B5EF4-FFF2-40B4-BE49-F238E27FC236}">
                <a16:creationId xmlns:a16="http://schemas.microsoft.com/office/drawing/2014/main" id="{B8E79D38-7EFC-43F9-8652-1DBBFD972AB2}"/>
              </a:ext>
            </a:extLst>
          </p:cNvPr>
          <p:cNvSpPr>
            <a:spLocks noGrp="1"/>
          </p:cNvSpPr>
          <p:nvPr>
            <p:ph idx="1"/>
          </p:nvPr>
        </p:nvSpPr>
        <p:spPr>
          <a:xfrm>
            <a:off x="334435" y="908650"/>
            <a:ext cx="3889306" cy="5329080"/>
          </a:xfrm>
        </p:spPr>
        <p:txBody>
          <a:bodyPr/>
          <a:lstStyle/>
          <a:p>
            <a:r>
              <a:rPr lang="en-US" dirty="0"/>
              <a:t>Note: </a:t>
            </a:r>
          </a:p>
          <a:p>
            <a:pPr lvl="1"/>
            <a:r>
              <a:rPr lang="en-US" dirty="0"/>
              <a:t>Measure of wellbeing is per capita household income after direct taxes and transfers</a:t>
            </a:r>
          </a:p>
          <a:p>
            <a:pPr lvl="1"/>
            <a:r>
              <a:rPr lang="en-US" dirty="0"/>
              <a:t>Deciles contain equal numbers of people </a:t>
            </a:r>
          </a:p>
          <a:p>
            <a:pPr lvl="1"/>
            <a:r>
              <a:rPr lang="en-US" dirty="0"/>
              <a:t>Census weights have been applied </a:t>
            </a:r>
          </a:p>
        </p:txBody>
      </p:sp>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pic>
        <p:nvPicPr>
          <p:cNvPr id="11" name="Picture Placeholder 10">
            <a:extLst>
              <a:ext uri="{FF2B5EF4-FFF2-40B4-BE49-F238E27FC236}">
                <a16:creationId xmlns:a16="http://schemas.microsoft.com/office/drawing/2014/main" id="{117DDD0D-C3F7-4E4C-976D-1EC31B042798}"/>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278" b="278"/>
          <a:stretch>
            <a:fillRect/>
          </a:stretch>
        </p:blipFill>
        <p:spPr>
          <a:xfrm>
            <a:off x="4440765" y="1007033"/>
            <a:ext cx="7416800" cy="4824413"/>
          </a:xfrm>
        </p:spPr>
      </p:pic>
      <p:sp>
        <p:nvSpPr>
          <p:cNvPr id="12" name="TextBox 11">
            <a:extLst>
              <a:ext uri="{FF2B5EF4-FFF2-40B4-BE49-F238E27FC236}">
                <a16:creationId xmlns:a16="http://schemas.microsoft.com/office/drawing/2014/main" id="{DC32E278-6AF4-41B1-9E07-743BF0FE9936}"/>
              </a:ext>
            </a:extLst>
          </p:cNvPr>
          <p:cNvSpPr txBox="1"/>
          <p:nvPr/>
        </p:nvSpPr>
        <p:spPr>
          <a:xfrm>
            <a:off x="9985067" y="5894231"/>
            <a:ext cx="1872498" cy="461665"/>
          </a:xfrm>
          <a:prstGeom prst="rect">
            <a:avLst/>
          </a:prstGeom>
          <a:noFill/>
        </p:spPr>
        <p:txBody>
          <a:bodyPr wrap="square" rtlCol="0">
            <a:spAutoFit/>
          </a:bodyPr>
          <a:lstStyle/>
          <a:p>
            <a:pPr algn="r"/>
            <a:r>
              <a:rPr lang="en-US" sz="1200" i="1" dirty="0">
                <a:solidFill>
                  <a:schemeClr val="tx1">
                    <a:lumMod val="75000"/>
                    <a:lumOff val="25000"/>
                  </a:schemeClr>
                </a:solidFill>
                <a:latin typeface="Calibri" panose="020F0502020204030204" pitchFamily="34" charset="0"/>
                <a:cs typeface="Calibri" panose="020F0502020204030204" pitchFamily="34" charset="0"/>
              </a:rPr>
              <a:t>PSLSD, 1993; NIDS Wave 1; NIDS Wave 5</a:t>
            </a:r>
            <a:endParaRPr lang="en-ZA" sz="1200" i="1"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6840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Gini coefficients</a:t>
            </a:r>
          </a:p>
        </p:txBody>
      </p:sp>
      <p:sp>
        <p:nvSpPr>
          <p:cNvPr id="3" name="Content Placeholder 2">
            <a:extLst>
              <a:ext uri="{FF2B5EF4-FFF2-40B4-BE49-F238E27FC236}">
                <a16:creationId xmlns:a16="http://schemas.microsoft.com/office/drawing/2014/main" id="{B8E79D38-7EFC-43F9-8652-1DBBFD972AB2}"/>
              </a:ext>
            </a:extLst>
          </p:cNvPr>
          <p:cNvSpPr>
            <a:spLocks noGrp="1"/>
          </p:cNvSpPr>
          <p:nvPr>
            <p:ph idx="1"/>
          </p:nvPr>
        </p:nvSpPr>
        <p:spPr>
          <a:xfrm>
            <a:off x="334435" y="908650"/>
            <a:ext cx="3889306" cy="5329080"/>
          </a:xfrm>
        </p:spPr>
        <p:txBody>
          <a:bodyPr/>
          <a:lstStyle/>
          <a:p>
            <a:r>
              <a:rPr lang="en-US" dirty="0"/>
              <a:t>1993  -  0.67</a:t>
            </a:r>
          </a:p>
          <a:p>
            <a:r>
              <a:rPr lang="en-US" dirty="0"/>
              <a:t>2008  -  0.67</a:t>
            </a:r>
          </a:p>
          <a:p>
            <a:r>
              <a:rPr lang="en-US" dirty="0"/>
              <a:t>2017  -  0.65</a:t>
            </a:r>
          </a:p>
        </p:txBody>
      </p:sp>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sp>
        <p:nvSpPr>
          <p:cNvPr id="12" name="TextBox 11">
            <a:extLst>
              <a:ext uri="{FF2B5EF4-FFF2-40B4-BE49-F238E27FC236}">
                <a16:creationId xmlns:a16="http://schemas.microsoft.com/office/drawing/2014/main" id="{DC32E278-6AF4-41B1-9E07-743BF0FE9936}"/>
              </a:ext>
            </a:extLst>
          </p:cNvPr>
          <p:cNvSpPr txBox="1"/>
          <p:nvPr/>
        </p:nvSpPr>
        <p:spPr>
          <a:xfrm>
            <a:off x="9985067" y="5894231"/>
            <a:ext cx="1872498" cy="276999"/>
          </a:xfrm>
          <a:prstGeom prst="rect">
            <a:avLst/>
          </a:prstGeom>
          <a:noFill/>
        </p:spPr>
        <p:txBody>
          <a:bodyPr wrap="square" rtlCol="0">
            <a:spAutoFit/>
          </a:bodyPr>
          <a:lstStyle/>
          <a:p>
            <a:pPr algn="r"/>
            <a:r>
              <a:rPr lang="en-US" sz="1200" i="1" dirty="0">
                <a:solidFill>
                  <a:schemeClr val="tx1">
                    <a:lumMod val="75000"/>
                    <a:lumOff val="25000"/>
                  </a:schemeClr>
                </a:solidFill>
                <a:latin typeface="Calibri" panose="020F0502020204030204" pitchFamily="34" charset="0"/>
                <a:cs typeface="Calibri" panose="020F0502020204030204" pitchFamily="34" charset="0"/>
              </a:rPr>
              <a:t>NIDS Wave 1</a:t>
            </a:r>
            <a:endParaRPr lang="en-ZA" sz="1200" i="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6" name="Picture Placeholder 15">
            <a:extLst>
              <a:ext uri="{FF2B5EF4-FFF2-40B4-BE49-F238E27FC236}">
                <a16:creationId xmlns:a16="http://schemas.microsoft.com/office/drawing/2014/main" id="{419273FB-6ECD-42EA-8D2D-B3EB1C6DBB7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848" b="848"/>
          <a:stretch>
            <a:fillRect/>
          </a:stretch>
        </p:blipFill>
        <p:spPr>
          <a:xfrm>
            <a:off x="4872038" y="939979"/>
            <a:ext cx="6985000" cy="4824413"/>
          </a:xfrm>
        </p:spPr>
      </p:pic>
    </p:spTree>
    <p:extLst>
      <p:ext uri="{BB962C8B-B14F-4D97-AF65-F5344CB8AC3E}">
        <p14:creationId xmlns:p14="http://schemas.microsoft.com/office/powerpoint/2010/main" val="14005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SA and the global context</a:t>
            </a:r>
          </a:p>
        </p:txBody>
      </p:sp>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pic>
        <p:nvPicPr>
          <p:cNvPr id="10" name="Picture Placeholder 9">
            <a:extLst>
              <a:ext uri="{FF2B5EF4-FFF2-40B4-BE49-F238E27FC236}">
                <a16:creationId xmlns:a16="http://schemas.microsoft.com/office/drawing/2014/main" id="{4E1041D3-94EE-4E9D-8941-310CDA85CE49}"/>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321" b="321"/>
          <a:stretch>
            <a:fillRect/>
          </a:stretch>
        </p:blipFill>
        <p:spPr>
          <a:xfrm>
            <a:off x="2149614" y="939472"/>
            <a:ext cx="7921625" cy="5329238"/>
          </a:xfrm>
        </p:spPr>
      </p:pic>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sp>
        <p:nvSpPr>
          <p:cNvPr id="15" name="Rounded Rectangle 44">
            <a:extLst>
              <a:ext uri="{FF2B5EF4-FFF2-40B4-BE49-F238E27FC236}">
                <a16:creationId xmlns:a16="http://schemas.microsoft.com/office/drawing/2014/main" id="{BEF14A20-D99C-4A62-87BF-319EB6CD370D}"/>
              </a:ext>
            </a:extLst>
          </p:cNvPr>
          <p:cNvSpPr/>
          <p:nvPr/>
        </p:nvSpPr>
        <p:spPr>
          <a:xfrm>
            <a:off x="2767682" y="4149725"/>
            <a:ext cx="807967" cy="287415"/>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Calibri" panose="020F0502020204030204" pitchFamily="34" charset="0"/>
                <a:cs typeface="Calibri" panose="020F0502020204030204" pitchFamily="34" charset="0"/>
              </a:rPr>
              <a:t>More equal</a:t>
            </a:r>
          </a:p>
        </p:txBody>
      </p:sp>
      <p:cxnSp>
        <p:nvCxnSpPr>
          <p:cNvPr id="17" name="Straight Arrow Connector 16">
            <a:extLst>
              <a:ext uri="{FF2B5EF4-FFF2-40B4-BE49-F238E27FC236}">
                <a16:creationId xmlns:a16="http://schemas.microsoft.com/office/drawing/2014/main" id="{931209BC-68AF-4D97-A0FD-D741277121C6}"/>
              </a:ext>
            </a:extLst>
          </p:cNvPr>
          <p:cNvCxnSpPr/>
          <p:nvPr/>
        </p:nvCxnSpPr>
        <p:spPr>
          <a:xfrm>
            <a:off x="2611817" y="4221110"/>
            <a:ext cx="0" cy="1319044"/>
          </a:xfrm>
          <a:prstGeom prst="straightConnector1">
            <a:avLst/>
          </a:prstGeom>
          <a:ln w="381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ounded Rectangle 44">
            <a:extLst>
              <a:ext uri="{FF2B5EF4-FFF2-40B4-BE49-F238E27FC236}">
                <a16:creationId xmlns:a16="http://schemas.microsoft.com/office/drawing/2014/main" id="{16AE7618-78B8-4EAD-9F4B-5EE4E9E1055E}"/>
              </a:ext>
            </a:extLst>
          </p:cNvPr>
          <p:cNvSpPr/>
          <p:nvPr/>
        </p:nvSpPr>
        <p:spPr>
          <a:xfrm>
            <a:off x="2767682" y="5335573"/>
            <a:ext cx="807967" cy="287415"/>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Calibri" panose="020F0502020204030204" pitchFamily="34" charset="0"/>
                <a:cs typeface="Calibri" panose="020F0502020204030204" pitchFamily="34" charset="0"/>
              </a:rPr>
              <a:t>Less equal</a:t>
            </a:r>
          </a:p>
        </p:txBody>
      </p:sp>
      <p:sp>
        <p:nvSpPr>
          <p:cNvPr id="19" name="Rounded Rectangle 44">
            <a:extLst>
              <a:ext uri="{FF2B5EF4-FFF2-40B4-BE49-F238E27FC236}">
                <a16:creationId xmlns:a16="http://schemas.microsoft.com/office/drawing/2014/main" id="{0042433B-C04D-45E1-8D84-1FF3A52DC4F5}"/>
              </a:ext>
            </a:extLst>
          </p:cNvPr>
          <p:cNvSpPr/>
          <p:nvPr/>
        </p:nvSpPr>
        <p:spPr>
          <a:xfrm>
            <a:off x="5808644" y="5654408"/>
            <a:ext cx="3095746" cy="479646"/>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alibri" panose="020F0502020204030204" pitchFamily="34" charset="0"/>
                <a:cs typeface="Calibri" panose="020F0502020204030204" pitchFamily="34" charset="0"/>
              </a:rPr>
              <a:t>South Africa has the highest measured inequality in the world</a:t>
            </a:r>
          </a:p>
        </p:txBody>
      </p:sp>
    </p:spTree>
    <p:extLst>
      <p:ext uri="{BB962C8B-B14F-4D97-AF65-F5344CB8AC3E}">
        <p14:creationId xmlns:p14="http://schemas.microsoft.com/office/powerpoint/2010/main" val="72048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sp>
        <p:nvSpPr>
          <p:cNvPr id="10" name="Content Placeholder 2">
            <a:extLst>
              <a:ext uri="{FF2B5EF4-FFF2-40B4-BE49-F238E27FC236}">
                <a16:creationId xmlns:a16="http://schemas.microsoft.com/office/drawing/2014/main" id="{3D24F836-6582-4362-AAFD-7712A1D22226}"/>
              </a:ext>
            </a:extLst>
          </p:cNvPr>
          <p:cNvSpPr txBox="1">
            <a:spLocks/>
          </p:cNvSpPr>
          <p:nvPr/>
        </p:nvSpPr>
        <p:spPr>
          <a:xfrm>
            <a:off x="1055300" y="1705136"/>
            <a:ext cx="10081400" cy="4654567"/>
          </a:xfrm>
          <a:prstGeom prst="rect">
            <a:avLst/>
          </a:prstGeom>
        </p:spPr>
        <p:txBody>
          <a:bodyPr vert="horz" lIns="91440" tIns="45720" rIns="91440" bIns="45720" rtlCol="0">
            <a:normAutofit/>
          </a:bodyPr>
          <a:lstStyle>
            <a:lvl1pPr marL="2286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1pPr>
            <a:lvl2pPr marL="6858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2pPr>
            <a:lvl3pPr marL="11430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3pPr>
            <a:lvl4pPr marL="16002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4pPr>
            <a:lvl5pPr marL="20574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lang="en-ZA" sz="4000" dirty="0">
              <a:solidFill>
                <a:prstClr val="white"/>
              </a:solidFill>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The role of fiscal </a:t>
            </a:r>
            <a:r>
              <a:rPr kumimoji="0" lang="en-ZA" sz="4000" b="0" i="0" u="none" strike="noStrike" kern="1200" cap="none" spc="0" normalizeH="0" baseline="0" noProof="0" dirty="0" smtClean="0">
                <a:ln>
                  <a:noFill/>
                </a:ln>
                <a:solidFill>
                  <a:prstClr val="white"/>
                </a:solidFill>
                <a:effectLst/>
                <a:uLnTx/>
                <a:uFillTx/>
                <a:latin typeface="Gill Sans MT" panose="020B0502020104020203" pitchFamily="34" charset="0"/>
                <a:ea typeface="+mn-ea"/>
                <a:cs typeface="+mn-cs"/>
              </a:rPr>
              <a:t>policy in reducing</a:t>
            </a:r>
            <a:br>
              <a:rPr kumimoji="0" lang="en-ZA" sz="4000" b="0" i="0" u="none" strike="noStrike" kern="1200" cap="none" spc="0" normalizeH="0" baseline="0" noProof="0" dirty="0" smtClean="0">
                <a:ln>
                  <a:noFill/>
                </a:ln>
                <a:solidFill>
                  <a:prstClr val="white"/>
                </a:solidFill>
                <a:effectLst/>
                <a:uLnTx/>
                <a:uFillTx/>
                <a:latin typeface="Gill Sans MT" panose="020B0502020104020203" pitchFamily="34" charset="0"/>
                <a:ea typeface="+mn-ea"/>
                <a:cs typeface="+mn-cs"/>
              </a:rPr>
            </a:br>
            <a:r>
              <a:rPr kumimoji="0" lang="en-ZA" sz="4000" b="0" i="0" u="none" strike="noStrike" kern="1200" cap="none" spc="0" normalizeH="0" baseline="0" noProof="0" dirty="0" smtClean="0">
                <a:ln>
                  <a:noFill/>
                </a:ln>
                <a:solidFill>
                  <a:prstClr val="white"/>
                </a:solidFill>
                <a:effectLst/>
                <a:uLnTx/>
                <a:uFillTx/>
                <a:latin typeface="Gill Sans MT" panose="020B0502020104020203" pitchFamily="34" charset="0"/>
                <a:ea typeface="+mn-ea"/>
                <a:cs typeface="+mn-cs"/>
              </a:rPr>
              <a:t> income inequality </a:t>
            </a: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514350" marR="0" lvl="0" indent="-514350" algn="l" defTabSz="914400" rtl="0" eaLnBrk="1" fontAlgn="auto" latinLnBrk="0" hangingPunct="1">
              <a:lnSpc>
                <a:spcPct val="110000"/>
              </a:lnSpc>
              <a:spcBef>
                <a:spcPts val="500"/>
              </a:spcBef>
              <a:spcAft>
                <a:spcPts val="0"/>
              </a:spcAft>
              <a:buClrTx/>
              <a:buSzTx/>
              <a:buFont typeface="+mj-lt"/>
              <a:buAutoNum type="arabicPeriod"/>
              <a:tabLst/>
              <a:defRPr/>
            </a:pPr>
            <a:endPar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1200119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Personal income taxes are progressive in relative terms</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sp>
        <p:nvSpPr>
          <p:cNvPr id="16" name="TextBox 15">
            <a:extLst>
              <a:ext uri="{FF2B5EF4-FFF2-40B4-BE49-F238E27FC236}">
                <a16:creationId xmlns:a16="http://schemas.microsoft.com/office/drawing/2014/main" id="{B2F4A74D-2726-4C01-A984-36FD51941449}"/>
              </a:ext>
            </a:extLst>
          </p:cNvPr>
          <p:cNvSpPr txBox="1"/>
          <p:nvPr/>
        </p:nvSpPr>
        <p:spPr>
          <a:xfrm>
            <a:off x="334434" y="6065234"/>
            <a:ext cx="11523132" cy="276999"/>
          </a:xfrm>
          <a:prstGeom prst="rect">
            <a:avLst/>
          </a:prstGeom>
          <a:noFill/>
        </p:spPr>
        <p:txBody>
          <a:bodyPr wrap="square" rtlCol="0">
            <a:spAutoFit/>
          </a:bodyPr>
          <a:lstStyle/>
          <a:p>
            <a:pPr algn="ctr"/>
            <a:r>
              <a:rPr lang="en-US" sz="1200" dirty="0" err="1">
                <a:solidFill>
                  <a:schemeClr val="tx1">
                    <a:lumMod val="65000"/>
                    <a:lumOff val="35000"/>
                  </a:schemeClr>
                </a:solidFill>
                <a:latin typeface="Calibri" panose="020F0502020204030204" pitchFamily="34" charset="0"/>
                <a:cs typeface="Calibri" panose="020F0502020204030204" pitchFamily="34" charset="0"/>
              </a:rPr>
              <a:t>Maboshe</a:t>
            </a:r>
            <a:r>
              <a:rPr lang="en-US" sz="1200" dirty="0">
                <a:solidFill>
                  <a:schemeClr val="tx1">
                    <a:lumMod val="65000"/>
                    <a:lumOff val="35000"/>
                  </a:schemeClr>
                </a:solidFill>
                <a:latin typeface="Calibri" panose="020F0502020204030204" pitchFamily="34" charset="0"/>
                <a:cs typeface="Calibri" panose="020F0502020204030204" pitchFamily="34" charset="0"/>
              </a:rPr>
              <a:t> and Woolard (2018)</a:t>
            </a:r>
            <a:r>
              <a:rPr lang="en-US" sz="1200" i="1" dirty="0">
                <a:solidFill>
                  <a:schemeClr val="tx1">
                    <a:lumMod val="65000"/>
                    <a:lumOff val="35000"/>
                  </a:schemeClr>
                </a:solidFill>
                <a:latin typeface="Calibri" panose="020F0502020204030204" pitchFamily="34" charset="0"/>
                <a:cs typeface="Calibri" panose="020F0502020204030204" pitchFamily="34" charset="0"/>
              </a:rPr>
              <a:t>, ‘</a:t>
            </a:r>
            <a:r>
              <a:rPr lang="en-ZA" sz="1200" i="1" dirty="0">
                <a:solidFill>
                  <a:schemeClr val="tx1">
                    <a:lumMod val="65000"/>
                    <a:lumOff val="35000"/>
                  </a:schemeClr>
                </a:solidFill>
                <a:latin typeface="Calibri" panose="020F0502020204030204" pitchFamily="34" charset="0"/>
                <a:cs typeface="Calibri" panose="020F0502020204030204" pitchFamily="34" charset="0"/>
              </a:rPr>
              <a:t>Revisiting the impact of direct taxes and transfers on poverty and inequality in South Africa’</a:t>
            </a:r>
          </a:p>
        </p:txBody>
      </p:sp>
      <p:pic>
        <p:nvPicPr>
          <p:cNvPr id="14" name="Picture Placeholder 13">
            <a:extLst>
              <a:ext uri="{FF2B5EF4-FFF2-40B4-BE49-F238E27FC236}">
                <a16:creationId xmlns:a16="http://schemas.microsoft.com/office/drawing/2014/main" id="{9560CC05-DE00-47EB-85B0-7E0B6CBAD236}"/>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596" b="596"/>
          <a:stretch>
            <a:fillRect/>
          </a:stretch>
        </p:blipFill>
        <p:spPr>
          <a:xfrm>
            <a:off x="2312149" y="925513"/>
            <a:ext cx="7559675" cy="5040312"/>
          </a:xfrm>
        </p:spPr>
      </p:pic>
    </p:spTree>
    <p:extLst>
      <p:ext uri="{BB962C8B-B14F-4D97-AF65-F5344CB8AC3E}">
        <p14:creationId xmlns:p14="http://schemas.microsoft.com/office/powerpoint/2010/main" val="2553881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In absolute terms</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pic>
        <p:nvPicPr>
          <p:cNvPr id="9" name="Picture Placeholder 8">
            <a:extLst>
              <a:ext uri="{FF2B5EF4-FFF2-40B4-BE49-F238E27FC236}">
                <a16:creationId xmlns:a16="http://schemas.microsoft.com/office/drawing/2014/main" id="{E311E554-F9A3-4C6A-A6CE-2302A3BC16EA}"/>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111" b="1111"/>
          <a:stretch>
            <a:fillRect/>
          </a:stretch>
        </p:blipFill>
        <p:spPr>
          <a:xfrm>
            <a:off x="1415693" y="908050"/>
            <a:ext cx="9361488" cy="5041900"/>
          </a:xfrm>
        </p:spPr>
      </p:pic>
      <p:sp>
        <p:nvSpPr>
          <p:cNvPr id="16" name="TextBox 15">
            <a:extLst>
              <a:ext uri="{FF2B5EF4-FFF2-40B4-BE49-F238E27FC236}">
                <a16:creationId xmlns:a16="http://schemas.microsoft.com/office/drawing/2014/main" id="{B2F4A74D-2726-4C01-A984-36FD51941449}"/>
              </a:ext>
            </a:extLst>
          </p:cNvPr>
          <p:cNvSpPr txBox="1"/>
          <p:nvPr/>
        </p:nvSpPr>
        <p:spPr>
          <a:xfrm>
            <a:off x="334434" y="6065234"/>
            <a:ext cx="11523132" cy="276999"/>
          </a:xfrm>
          <a:prstGeom prst="rect">
            <a:avLst/>
          </a:prstGeom>
          <a:noFill/>
        </p:spPr>
        <p:txBody>
          <a:bodyPr wrap="square" rtlCol="0">
            <a:spAutoFit/>
          </a:bodyPr>
          <a:lstStyle/>
          <a:p>
            <a:pPr algn="ctr"/>
            <a:r>
              <a:rPr lang="en-US" sz="1200" dirty="0" err="1">
                <a:solidFill>
                  <a:schemeClr val="tx1">
                    <a:lumMod val="65000"/>
                    <a:lumOff val="35000"/>
                  </a:schemeClr>
                </a:solidFill>
                <a:latin typeface="Calibri" panose="020F0502020204030204" pitchFamily="34" charset="0"/>
                <a:cs typeface="Calibri" panose="020F0502020204030204" pitchFamily="34" charset="0"/>
              </a:rPr>
              <a:t>Maboshe</a:t>
            </a:r>
            <a:r>
              <a:rPr lang="en-US" sz="1200" dirty="0">
                <a:solidFill>
                  <a:schemeClr val="tx1">
                    <a:lumMod val="65000"/>
                    <a:lumOff val="35000"/>
                  </a:schemeClr>
                </a:solidFill>
                <a:latin typeface="Calibri" panose="020F0502020204030204" pitchFamily="34" charset="0"/>
                <a:cs typeface="Calibri" panose="020F0502020204030204" pitchFamily="34" charset="0"/>
              </a:rPr>
              <a:t> and Woolard (2018)</a:t>
            </a:r>
            <a:r>
              <a:rPr lang="en-US" sz="1200" i="1" dirty="0">
                <a:solidFill>
                  <a:schemeClr val="tx1">
                    <a:lumMod val="65000"/>
                    <a:lumOff val="35000"/>
                  </a:schemeClr>
                </a:solidFill>
                <a:latin typeface="Calibri" panose="020F0502020204030204" pitchFamily="34" charset="0"/>
                <a:cs typeface="Calibri" panose="020F0502020204030204" pitchFamily="34" charset="0"/>
              </a:rPr>
              <a:t>, ‘</a:t>
            </a:r>
            <a:r>
              <a:rPr lang="en-ZA" sz="1200" i="1" dirty="0">
                <a:solidFill>
                  <a:schemeClr val="tx1">
                    <a:lumMod val="65000"/>
                    <a:lumOff val="35000"/>
                  </a:schemeClr>
                </a:solidFill>
                <a:latin typeface="Calibri" panose="020F0502020204030204" pitchFamily="34" charset="0"/>
                <a:cs typeface="Calibri" panose="020F0502020204030204" pitchFamily="34" charset="0"/>
              </a:rPr>
              <a:t>Revisiting the impact of direct taxes and transfers on poverty and inequality in South Africa’</a:t>
            </a:r>
          </a:p>
        </p:txBody>
      </p:sp>
    </p:spTree>
    <p:extLst>
      <p:ext uri="{BB962C8B-B14F-4D97-AF65-F5344CB8AC3E}">
        <p14:creationId xmlns:p14="http://schemas.microsoft.com/office/powerpoint/2010/main" val="1377153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3518" y="201502"/>
            <a:ext cx="10230510" cy="432604"/>
          </a:xfrm>
        </p:spPr>
        <p:txBody>
          <a:bodyPr/>
          <a:lstStyle/>
          <a:p>
            <a:pPr lvl="0">
              <a:spcBef>
                <a:spcPts val="0"/>
              </a:spcBef>
            </a:pPr>
            <a:r>
              <a:rPr lang="en-ZA" i="0" dirty="0">
                <a:latin typeface="Calibri" panose="020F0502020204030204"/>
                <a:ea typeface="+mn-ea"/>
                <a:cs typeface="+mn-cs"/>
              </a:rPr>
              <a:t>By contrast, indirect taxes </a:t>
            </a:r>
            <a:r>
              <a:rPr lang="en-ZA" i="0" dirty="0" smtClean="0">
                <a:latin typeface="Calibri" panose="020F0502020204030204"/>
                <a:ea typeface="+mn-ea"/>
                <a:cs typeface="+mn-cs"/>
              </a:rPr>
              <a:t>(overall) are somewhat regressive </a:t>
            </a:r>
            <a:endParaRPr lang="en-ZA" i="0" dirty="0">
              <a:latin typeface="Calibri" panose="020F0502020204030204"/>
              <a:ea typeface="+mn-ea"/>
              <a:cs typeface="+mn-cs"/>
            </a:endParaRP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pic>
        <p:nvPicPr>
          <p:cNvPr id="14" name="Picture Placeholder 13">
            <a:extLst>
              <a:ext uri="{FF2B5EF4-FFF2-40B4-BE49-F238E27FC236}">
                <a16:creationId xmlns:a16="http://schemas.microsoft.com/office/drawing/2014/main" id="{3B31F818-5258-4B9C-89F2-58B540AEF84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170" r="170"/>
          <a:stretch>
            <a:fillRect/>
          </a:stretch>
        </p:blipFill>
        <p:spPr>
          <a:xfrm>
            <a:off x="2558009" y="908050"/>
            <a:ext cx="7105650" cy="5041900"/>
          </a:xfrm>
        </p:spPr>
      </p:pic>
      <p:sp>
        <p:nvSpPr>
          <p:cNvPr id="18" name="TextBox 17">
            <a:extLst>
              <a:ext uri="{FF2B5EF4-FFF2-40B4-BE49-F238E27FC236}">
                <a16:creationId xmlns:a16="http://schemas.microsoft.com/office/drawing/2014/main" id="{547F3714-D47F-4E00-A832-6691C5C78ED0}"/>
              </a:ext>
            </a:extLst>
          </p:cNvPr>
          <p:cNvSpPr txBox="1"/>
          <p:nvPr/>
        </p:nvSpPr>
        <p:spPr>
          <a:xfrm>
            <a:off x="334434" y="6065234"/>
            <a:ext cx="11523132" cy="276999"/>
          </a:xfrm>
          <a:prstGeom prst="rect">
            <a:avLst/>
          </a:prstGeom>
          <a:noFill/>
        </p:spPr>
        <p:txBody>
          <a:bodyPr wrap="square" rtlCol="0">
            <a:spAutoFit/>
          </a:bodyPr>
          <a:lstStyle/>
          <a:p>
            <a:pPr algn="ct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Inchauste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Lustig,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Maboshe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Purfield</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and Woolard (2015), ‘</a:t>
            </a:r>
            <a:r>
              <a:rPr lang="en-GB" sz="1200" i="1"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The distributional impact of fiscal policy in South Africa</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endParaRPr lang="en-ZA" sz="1200"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78160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149770" y="213968"/>
            <a:ext cx="10230510" cy="432604"/>
          </a:xfrm>
        </p:spPr>
        <p:txBody>
          <a:bodyPr/>
          <a:lstStyle/>
          <a:p>
            <a:pPr lvl="0">
              <a:spcBef>
                <a:spcPts val="0"/>
              </a:spcBef>
            </a:pPr>
            <a:r>
              <a:rPr lang="en-ZA" i="0" dirty="0" smtClean="0">
                <a:latin typeface="Calibri" panose="020F0502020204030204"/>
                <a:ea typeface="+mn-ea"/>
                <a:cs typeface="+mn-cs"/>
              </a:rPr>
              <a:t>Although richer households </a:t>
            </a:r>
            <a:r>
              <a:rPr lang="en-ZA" i="0" dirty="0">
                <a:latin typeface="Calibri" panose="020F0502020204030204"/>
                <a:ea typeface="+mn-ea"/>
                <a:cs typeface="+mn-cs"/>
              </a:rPr>
              <a:t>contribute the most</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sp>
        <p:nvSpPr>
          <p:cNvPr id="16" name="TextBox 15">
            <a:extLst>
              <a:ext uri="{FF2B5EF4-FFF2-40B4-BE49-F238E27FC236}">
                <a16:creationId xmlns:a16="http://schemas.microsoft.com/office/drawing/2014/main" id="{B2F4A74D-2726-4C01-A984-36FD51941449}"/>
              </a:ext>
            </a:extLst>
          </p:cNvPr>
          <p:cNvSpPr txBox="1"/>
          <p:nvPr/>
        </p:nvSpPr>
        <p:spPr>
          <a:xfrm>
            <a:off x="334434" y="6065234"/>
            <a:ext cx="11523132" cy="276999"/>
          </a:xfrm>
          <a:prstGeom prst="rect">
            <a:avLst/>
          </a:prstGeom>
          <a:noFill/>
        </p:spPr>
        <p:txBody>
          <a:bodyPr wrap="square" rtlCol="0">
            <a:spAutoFit/>
          </a:bodyPr>
          <a:lstStyle/>
          <a:p>
            <a:pPr algn="ct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Inchauste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Lustig,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Maboshe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Purfield</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and Woolard (2015), ‘</a:t>
            </a:r>
            <a:r>
              <a:rPr lang="en-GB" sz="1200" i="1"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The distributional impact of fiscal policy in South Africa</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endParaRPr lang="en-ZA" sz="1200"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8" name="Picture Placeholder 7">
            <a:extLst>
              <a:ext uri="{FF2B5EF4-FFF2-40B4-BE49-F238E27FC236}">
                <a16:creationId xmlns:a16="http://schemas.microsoft.com/office/drawing/2014/main" id="{7B2DD2B3-11DB-42E9-AC12-1F299CAC43A5}"/>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808" r="808"/>
          <a:stretch>
            <a:fillRect/>
          </a:stretch>
        </p:blipFill>
        <p:spPr>
          <a:xfrm>
            <a:off x="1788063" y="908050"/>
            <a:ext cx="8640763" cy="5041900"/>
          </a:xfrm>
        </p:spPr>
      </p:pic>
    </p:spTree>
    <p:extLst>
      <p:ext uri="{BB962C8B-B14F-4D97-AF65-F5344CB8AC3E}">
        <p14:creationId xmlns:p14="http://schemas.microsoft.com/office/powerpoint/2010/main" val="9882290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Cash transfers are well-targeted</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sp>
        <p:nvSpPr>
          <p:cNvPr id="6" name="TextBox 5">
            <a:extLst>
              <a:ext uri="{FF2B5EF4-FFF2-40B4-BE49-F238E27FC236}">
                <a16:creationId xmlns:a16="http://schemas.microsoft.com/office/drawing/2014/main" id="{370583F1-876D-4B94-97A0-2317C239C129}"/>
              </a:ext>
            </a:extLst>
          </p:cNvPr>
          <p:cNvSpPr txBox="1"/>
          <p:nvPr/>
        </p:nvSpPr>
        <p:spPr>
          <a:xfrm>
            <a:off x="334434" y="6065234"/>
            <a:ext cx="11523132" cy="276999"/>
          </a:xfrm>
          <a:prstGeom prst="rect">
            <a:avLst/>
          </a:prstGeom>
          <a:noFill/>
        </p:spPr>
        <p:txBody>
          <a:bodyPr wrap="square" rtlCol="0">
            <a:spAutoFit/>
          </a:bodyPr>
          <a:lstStyle/>
          <a:p>
            <a:pPr algn="ctr"/>
            <a:r>
              <a:rPr lang="en-US" sz="1200" dirty="0" err="1">
                <a:solidFill>
                  <a:schemeClr val="tx1">
                    <a:lumMod val="65000"/>
                    <a:lumOff val="35000"/>
                  </a:schemeClr>
                </a:solidFill>
                <a:latin typeface="Calibri" panose="020F0502020204030204" pitchFamily="34" charset="0"/>
                <a:cs typeface="Calibri" panose="020F0502020204030204" pitchFamily="34" charset="0"/>
              </a:rPr>
              <a:t>Maboshe</a:t>
            </a:r>
            <a:r>
              <a:rPr lang="en-US" sz="1200" dirty="0">
                <a:solidFill>
                  <a:schemeClr val="tx1">
                    <a:lumMod val="65000"/>
                    <a:lumOff val="35000"/>
                  </a:schemeClr>
                </a:solidFill>
                <a:latin typeface="Calibri" panose="020F0502020204030204" pitchFamily="34" charset="0"/>
                <a:cs typeface="Calibri" panose="020F0502020204030204" pitchFamily="34" charset="0"/>
              </a:rPr>
              <a:t> and Woolard (2018)</a:t>
            </a:r>
            <a:r>
              <a:rPr lang="en-US" sz="1200" i="1" dirty="0">
                <a:solidFill>
                  <a:schemeClr val="tx1">
                    <a:lumMod val="65000"/>
                    <a:lumOff val="35000"/>
                  </a:schemeClr>
                </a:solidFill>
                <a:latin typeface="Calibri" panose="020F0502020204030204" pitchFamily="34" charset="0"/>
                <a:cs typeface="Calibri" panose="020F0502020204030204" pitchFamily="34" charset="0"/>
              </a:rPr>
              <a:t>, ‘</a:t>
            </a:r>
            <a:r>
              <a:rPr lang="en-ZA" sz="1200" i="1" dirty="0">
                <a:solidFill>
                  <a:schemeClr val="tx1">
                    <a:lumMod val="65000"/>
                    <a:lumOff val="35000"/>
                  </a:schemeClr>
                </a:solidFill>
                <a:latin typeface="Calibri" panose="020F0502020204030204" pitchFamily="34" charset="0"/>
                <a:cs typeface="Calibri" panose="020F0502020204030204" pitchFamily="34" charset="0"/>
              </a:rPr>
              <a:t>Revisiting the impact of direct taxes and transfers on poverty and inequality in South Africa’</a:t>
            </a:r>
          </a:p>
        </p:txBody>
      </p:sp>
      <p:pic>
        <p:nvPicPr>
          <p:cNvPr id="7" name="Picture Placeholder 6">
            <a:extLst>
              <a:ext uri="{FF2B5EF4-FFF2-40B4-BE49-F238E27FC236}">
                <a16:creationId xmlns:a16="http://schemas.microsoft.com/office/drawing/2014/main" id="{5762E023-519A-4D9A-A509-CA44AC9B30F0}"/>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2194" b="2194"/>
          <a:stretch>
            <a:fillRect/>
          </a:stretch>
        </p:blipFill>
        <p:spPr>
          <a:xfrm>
            <a:off x="1802674" y="908050"/>
            <a:ext cx="8617444" cy="5041900"/>
          </a:xfrm>
        </p:spPr>
      </p:pic>
    </p:spTree>
    <p:extLst>
      <p:ext uri="{BB962C8B-B14F-4D97-AF65-F5344CB8AC3E}">
        <p14:creationId xmlns:p14="http://schemas.microsoft.com/office/powerpoint/2010/main" val="41696360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Cash transfers are well-targeted</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sp>
        <p:nvSpPr>
          <p:cNvPr id="6" name="TextBox 5">
            <a:extLst>
              <a:ext uri="{FF2B5EF4-FFF2-40B4-BE49-F238E27FC236}">
                <a16:creationId xmlns:a16="http://schemas.microsoft.com/office/drawing/2014/main" id="{370583F1-876D-4B94-97A0-2317C239C129}"/>
              </a:ext>
            </a:extLst>
          </p:cNvPr>
          <p:cNvSpPr txBox="1"/>
          <p:nvPr/>
        </p:nvSpPr>
        <p:spPr>
          <a:xfrm>
            <a:off x="334434" y="6065234"/>
            <a:ext cx="11523132" cy="276999"/>
          </a:xfrm>
          <a:prstGeom prst="rect">
            <a:avLst/>
          </a:prstGeom>
          <a:noFill/>
        </p:spPr>
        <p:txBody>
          <a:bodyPr wrap="square" rtlCol="0">
            <a:spAutoFit/>
          </a:bodyPr>
          <a:lstStyle/>
          <a:p>
            <a:pPr algn="ctr"/>
            <a:r>
              <a:rPr lang="en-US" sz="1200" dirty="0" err="1">
                <a:solidFill>
                  <a:schemeClr val="tx1">
                    <a:lumMod val="65000"/>
                    <a:lumOff val="35000"/>
                  </a:schemeClr>
                </a:solidFill>
                <a:latin typeface="Calibri" panose="020F0502020204030204" pitchFamily="34" charset="0"/>
                <a:cs typeface="Calibri" panose="020F0502020204030204" pitchFamily="34" charset="0"/>
              </a:rPr>
              <a:t>Maboshe</a:t>
            </a:r>
            <a:r>
              <a:rPr lang="en-US" sz="1200" dirty="0">
                <a:solidFill>
                  <a:schemeClr val="tx1">
                    <a:lumMod val="65000"/>
                    <a:lumOff val="35000"/>
                  </a:schemeClr>
                </a:solidFill>
                <a:latin typeface="Calibri" panose="020F0502020204030204" pitchFamily="34" charset="0"/>
                <a:cs typeface="Calibri" panose="020F0502020204030204" pitchFamily="34" charset="0"/>
              </a:rPr>
              <a:t> and Woolard (2018)</a:t>
            </a:r>
            <a:r>
              <a:rPr lang="en-US" sz="1200" i="1" dirty="0">
                <a:solidFill>
                  <a:schemeClr val="tx1">
                    <a:lumMod val="65000"/>
                    <a:lumOff val="35000"/>
                  </a:schemeClr>
                </a:solidFill>
                <a:latin typeface="Calibri" panose="020F0502020204030204" pitchFamily="34" charset="0"/>
                <a:cs typeface="Calibri" panose="020F0502020204030204" pitchFamily="34" charset="0"/>
              </a:rPr>
              <a:t>, ‘</a:t>
            </a:r>
            <a:r>
              <a:rPr lang="en-ZA" sz="1200" i="1" dirty="0">
                <a:solidFill>
                  <a:schemeClr val="tx1">
                    <a:lumMod val="65000"/>
                    <a:lumOff val="35000"/>
                  </a:schemeClr>
                </a:solidFill>
                <a:latin typeface="Calibri" panose="020F0502020204030204" pitchFamily="34" charset="0"/>
                <a:cs typeface="Calibri" panose="020F0502020204030204" pitchFamily="34" charset="0"/>
              </a:rPr>
              <a:t>Revisiting the impact of direct taxes and transfers on poverty and inequality in South Africa’</a:t>
            </a:r>
          </a:p>
        </p:txBody>
      </p:sp>
      <p:pic>
        <p:nvPicPr>
          <p:cNvPr id="8" name="Picture Placeholder 7">
            <a:extLst>
              <a:ext uri="{FF2B5EF4-FFF2-40B4-BE49-F238E27FC236}">
                <a16:creationId xmlns:a16="http://schemas.microsoft.com/office/drawing/2014/main" id="{CF29851B-A1EB-4210-B848-A5A32EF4111C}"/>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2248" b="2248"/>
          <a:stretch>
            <a:fillRect/>
          </a:stretch>
        </p:blipFill>
        <p:spPr>
          <a:xfrm>
            <a:off x="1779364" y="908050"/>
            <a:ext cx="8640763" cy="5053013"/>
          </a:xfrm>
        </p:spPr>
      </p:pic>
    </p:spTree>
    <p:extLst>
      <p:ext uri="{BB962C8B-B14F-4D97-AF65-F5344CB8AC3E}">
        <p14:creationId xmlns:p14="http://schemas.microsoft.com/office/powerpoint/2010/main" val="34171260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Education spending is somewhat pro-poor</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pic>
        <p:nvPicPr>
          <p:cNvPr id="16" name="Picture Placeholder 15">
            <a:extLst>
              <a:ext uri="{FF2B5EF4-FFF2-40B4-BE49-F238E27FC236}">
                <a16:creationId xmlns:a16="http://schemas.microsoft.com/office/drawing/2014/main" id="{EE37593A-15CC-4A49-B6A5-1DC53E1772DC}"/>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031" b="1031"/>
          <a:stretch>
            <a:fillRect/>
          </a:stretch>
        </p:blipFill>
        <p:spPr>
          <a:xfrm>
            <a:off x="1955257" y="908050"/>
            <a:ext cx="8281988" cy="5041900"/>
          </a:xfrm>
        </p:spPr>
      </p:pic>
      <p:sp>
        <p:nvSpPr>
          <p:cNvPr id="18" name="TextBox 17">
            <a:extLst>
              <a:ext uri="{FF2B5EF4-FFF2-40B4-BE49-F238E27FC236}">
                <a16:creationId xmlns:a16="http://schemas.microsoft.com/office/drawing/2014/main" id="{F595C193-53D1-4593-B937-706E917E2A8D}"/>
              </a:ext>
            </a:extLst>
          </p:cNvPr>
          <p:cNvSpPr txBox="1"/>
          <p:nvPr/>
        </p:nvSpPr>
        <p:spPr>
          <a:xfrm>
            <a:off x="334434" y="6065234"/>
            <a:ext cx="11523132" cy="276999"/>
          </a:xfrm>
          <a:prstGeom prst="rect">
            <a:avLst/>
          </a:prstGeom>
          <a:noFill/>
        </p:spPr>
        <p:txBody>
          <a:bodyPr wrap="square" rtlCol="0">
            <a:spAutoFit/>
          </a:bodyPr>
          <a:lstStyle/>
          <a:p>
            <a:pPr algn="ct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Inchauste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Lustig,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Maboshe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Purfield</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and Woolard (2015), ‘</a:t>
            </a:r>
            <a:r>
              <a:rPr lang="en-GB" sz="1200" i="1"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The distributional impact of fiscal policy in South Africa</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endParaRPr lang="en-ZA" sz="1200"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263467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And healthcare spending more so</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pic>
        <p:nvPicPr>
          <p:cNvPr id="8" name="Picture Placeholder 7">
            <a:extLst>
              <a:ext uri="{FF2B5EF4-FFF2-40B4-BE49-F238E27FC236}">
                <a16:creationId xmlns:a16="http://schemas.microsoft.com/office/drawing/2014/main" id="{3EE202C6-1621-49B2-AF56-E34575D5F630}"/>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262" b="1262"/>
          <a:stretch>
            <a:fillRect/>
          </a:stretch>
        </p:blipFill>
        <p:spPr>
          <a:xfrm>
            <a:off x="1927352" y="908050"/>
            <a:ext cx="8353425" cy="5041900"/>
          </a:xfrm>
        </p:spPr>
      </p:pic>
      <p:sp>
        <p:nvSpPr>
          <p:cNvPr id="12" name="TextBox 11">
            <a:extLst>
              <a:ext uri="{FF2B5EF4-FFF2-40B4-BE49-F238E27FC236}">
                <a16:creationId xmlns:a16="http://schemas.microsoft.com/office/drawing/2014/main" id="{39A399B8-7AE8-42F7-AA21-0C63349FDDF6}"/>
              </a:ext>
            </a:extLst>
          </p:cNvPr>
          <p:cNvSpPr txBox="1"/>
          <p:nvPr/>
        </p:nvSpPr>
        <p:spPr>
          <a:xfrm>
            <a:off x="334434" y="6065234"/>
            <a:ext cx="11523132" cy="276999"/>
          </a:xfrm>
          <a:prstGeom prst="rect">
            <a:avLst/>
          </a:prstGeom>
          <a:noFill/>
        </p:spPr>
        <p:txBody>
          <a:bodyPr wrap="square" rtlCol="0">
            <a:spAutoFit/>
          </a:bodyPr>
          <a:lstStyle/>
          <a:p>
            <a:pPr algn="ct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Inchauste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Lustig,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Maboshe</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r>
              <a:rPr lang="en-GB" sz="1200" dirty="0" err="1">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Purfield</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and Woolard (2015), ‘</a:t>
            </a:r>
            <a:r>
              <a:rPr lang="en-GB" sz="1200" i="1"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The distributional impact of fiscal policy in South Africa</a:t>
            </a:r>
            <a:r>
              <a:rPr lang="en-GB" sz="1200" dirty="0">
                <a:solidFill>
                  <a:schemeClr val="tx1">
                    <a:lumMod val="65000"/>
                    <a:lumOff val="35000"/>
                  </a:schemeClr>
                </a:solidFill>
                <a:latin typeface="Calibri" panose="020F0502020204030204" pitchFamily="34" charset="0"/>
                <a:ea typeface="Garamond" panose="02020404030301010803" pitchFamily="18" charset="0"/>
                <a:cs typeface="Calibri" panose="020F0502020204030204" pitchFamily="34" charset="0"/>
              </a:rPr>
              <a:t>’ </a:t>
            </a:r>
            <a:endParaRPr lang="en-ZA" sz="1200"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872080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Fiscal policy and the Gini</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sp>
        <p:nvSpPr>
          <p:cNvPr id="6" name="TextBox 5">
            <a:extLst>
              <a:ext uri="{FF2B5EF4-FFF2-40B4-BE49-F238E27FC236}">
                <a16:creationId xmlns:a16="http://schemas.microsoft.com/office/drawing/2014/main" id="{B7BAFFF8-F1C2-4896-99B7-A10094F6DBAB}"/>
              </a:ext>
            </a:extLst>
          </p:cNvPr>
          <p:cNvSpPr txBox="1"/>
          <p:nvPr/>
        </p:nvSpPr>
        <p:spPr>
          <a:xfrm>
            <a:off x="334434" y="5769136"/>
            <a:ext cx="11523132" cy="646331"/>
          </a:xfrm>
          <a:prstGeom prst="rect">
            <a:avLst/>
          </a:prstGeom>
          <a:noFill/>
        </p:spPr>
        <p:txBody>
          <a:bodyPr wrap="square" rtlCol="0">
            <a:spAutoFit/>
          </a:bodyPr>
          <a:lstStyle/>
          <a:p>
            <a:r>
              <a:rPr lang="en-US" sz="1200" dirty="0">
                <a:solidFill>
                  <a:schemeClr val="tx1">
                    <a:lumMod val="65000"/>
                    <a:lumOff val="35000"/>
                  </a:schemeClr>
                </a:solidFill>
                <a:latin typeface="Calibri" panose="020F0502020204030204" pitchFamily="34" charset="0"/>
                <a:cs typeface="Calibri" panose="020F0502020204030204" pitchFamily="34" charset="0"/>
              </a:rPr>
              <a:t>Sources: For Latin America see: Lustig and </a:t>
            </a:r>
            <a:r>
              <a:rPr lang="en-US" sz="1200" dirty="0" err="1">
                <a:solidFill>
                  <a:schemeClr val="tx1">
                    <a:lumMod val="65000"/>
                    <a:lumOff val="35000"/>
                  </a:schemeClr>
                </a:solidFill>
                <a:latin typeface="Calibri" panose="020F0502020204030204" pitchFamily="34" charset="0"/>
                <a:cs typeface="Calibri" panose="020F0502020204030204" pitchFamily="34" charset="0"/>
              </a:rPr>
              <a:t>Pessino</a:t>
            </a:r>
            <a:r>
              <a:rPr lang="en-US" sz="1200" dirty="0">
                <a:solidFill>
                  <a:schemeClr val="tx1">
                    <a:lumMod val="65000"/>
                    <a:lumOff val="35000"/>
                  </a:schemeClr>
                </a:solidFill>
                <a:latin typeface="Calibri" panose="020F0502020204030204" pitchFamily="34" charset="0"/>
                <a:cs typeface="Calibri" panose="020F0502020204030204" pitchFamily="34" charset="0"/>
              </a:rPr>
              <a:t>, 2014; Paz et al., 2014, Higgins and Pereira, 2014; Scott, 2014; Jaramillo, 2014, </a:t>
            </a:r>
            <a:r>
              <a:rPr lang="en-US" sz="1200" dirty="0" err="1">
                <a:solidFill>
                  <a:schemeClr val="tx1">
                    <a:lumMod val="65000"/>
                    <a:lumOff val="35000"/>
                  </a:schemeClr>
                </a:solidFill>
                <a:latin typeface="Calibri" panose="020F0502020204030204" pitchFamily="34" charset="0"/>
                <a:cs typeface="Calibri" panose="020F0502020204030204" pitchFamily="34" charset="0"/>
              </a:rPr>
              <a:t>Bucheli</a:t>
            </a:r>
            <a:r>
              <a:rPr lang="en-US" sz="1200" dirty="0">
                <a:solidFill>
                  <a:schemeClr val="tx1">
                    <a:lumMod val="65000"/>
                    <a:lumOff val="35000"/>
                  </a:schemeClr>
                </a:solidFill>
                <a:latin typeface="Calibri" panose="020F0502020204030204" pitchFamily="34" charset="0"/>
                <a:cs typeface="Calibri" panose="020F0502020204030204" pitchFamily="34" charset="0"/>
              </a:rPr>
              <a:t> et al., 2014; Lustig et al., 2014. Preliminary results for Armenia (Younger et al., 2014) Ethiopia (Hill et al., 2014), Jordan (</a:t>
            </a:r>
            <a:r>
              <a:rPr lang="en-US" sz="1200" dirty="0" err="1">
                <a:solidFill>
                  <a:schemeClr val="tx1">
                    <a:lumMod val="65000"/>
                    <a:lumOff val="35000"/>
                  </a:schemeClr>
                </a:solidFill>
                <a:latin typeface="Calibri" panose="020F0502020204030204" pitchFamily="34" charset="0"/>
                <a:cs typeface="Calibri" panose="020F0502020204030204" pitchFamily="34" charset="0"/>
              </a:rPr>
              <a:t>Serajuddin</a:t>
            </a:r>
            <a:r>
              <a:rPr lang="en-US" sz="1200" dirty="0">
                <a:solidFill>
                  <a:schemeClr val="tx1">
                    <a:lumMod val="65000"/>
                    <a:lumOff val="35000"/>
                  </a:schemeClr>
                </a:solidFill>
                <a:latin typeface="Calibri" panose="020F0502020204030204" pitchFamily="34" charset="0"/>
                <a:cs typeface="Calibri" panose="020F0502020204030204" pitchFamily="34" charset="0"/>
              </a:rPr>
              <a:t> et al., 2014), Sri Lanka (</a:t>
            </a:r>
            <a:r>
              <a:rPr lang="en-US" sz="1200" dirty="0" err="1">
                <a:solidFill>
                  <a:schemeClr val="tx1">
                    <a:lumMod val="65000"/>
                    <a:lumOff val="35000"/>
                  </a:schemeClr>
                </a:solidFill>
                <a:latin typeface="Calibri" panose="020F0502020204030204" pitchFamily="34" charset="0"/>
                <a:cs typeface="Calibri" panose="020F0502020204030204" pitchFamily="34" charset="0"/>
              </a:rPr>
              <a:t>Arunatilake</a:t>
            </a:r>
            <a:r>
              <a:rPr lang="en-US" sz="1200" dirty="0">
                <a:solidFill>
                  <a:schemeClr val="tx1">
                    <a:lumMod val="65000"/>
                    <a:lumOff val="35000"/>
                  </a:schemeClr>
                </a:solidFill>
                <a:latin typeface="Calibri" panose="020F0502020204030204" pitchFamily="34" charset="0"/>
                <a:cs typeface="Calibri" panose="020F0502020204030204" pitchFamily="34" charset="0"/>
              </a:rPr>
              <a:t> et al., 2014), and </a:t>
            </a:r>
            <a:r>
              <a:rPr lang="en-US" sz="1200" dirty="0" err="1">
                <a:solidFill>
                  <a:schemeClr val="tx1">
                    <a:lumMod val="65000"/>
                    <a:lumOff val="35000"/>
                  </a:schemeClr>
                </a:solidFill>
                <a:latin typeface="Calibri" panose="020F0502020204030204" pitchFamily="34" charset="0"/>
                <a:cs typeface="Calibri" panose="020F0502020204030204" pitchFamily="34" charset="0"/>
              </a:rPr>
              <a:t>Incahuste</a:t>
            </a:r>
            <a:r>
              <a:rPr lang="en-US" sz="1200" dirty="0">
                <a:solidFill>
                  <a:schemeClr val="tx1">
                    <a:lumMod val="65000"/>
                    <a:lumOff val="35000"/>
                  </a:schemeClr>
                </a:solidFill>
                <a:latin typeface="Calibri" panose="020F0502020204030204" pitchFamily="34" charset="0"/>
                <a:cs typeface="Calibri" panose="020F0502020204030204" pitchFamily="34" charset="0"/>
              </a:rPr>
              <a:t>, Lustig, </a:t>
            </a:r>
            <a:r>
              <a:rPr lang="en-US" sz="1200" dirty="0" err="1">
                <a:solidFill>
                  <a:schemeClr val="tx1">
                    <a:lumMod val="65000"/>
                    <a:lumOff val="35000"/>
                  </a:schemeClr>
                </a:solidFill>
                <a:latin typeface="Calibri" panose="020F0502020204030204" pitchFamily="34" charset="0"/>
                <a:cs typeface="Calibri" panose="020F0502020204030204" pitchFamily="34" charset="0"/>
              </a:rPr>
              <a:t>Maboshe</a:t>
            </a:r>
            <a:r>
              <a:rPr lang="en-US" sz="1200" dirty="0">
                <a:solidFill>
                  <a:schemeClr val="tx1">
                    <a:lumMod val="65000"/>
                    <a:lumOff val="35000"/>
                  </a:schemeClr>
                </a:solidFill>
                <a:latin typeface="Calibri" panose="020F0502020204030204" pitchFamily="34" charset="0"/>
                <a:cs typeface="Calibri" panose="020F0502020204030204" pitchFamily="34" charset="0"/>
              </a:rPr>
              <a:t>, </a:t>
            </a:r>
            <a:r>
              <a:rPr lang="en-US" sz="1200" dirty="0" err="1">
                <a:solidFill>
                  <a:schemeClr val="tx1">
                    <a:lumMod val="65000"/>
                    <a:lumOff val="35000"/>
                  </a:schemeClr>
                </a:solidFill>
                <a:latin typeface="Calibri" panose="020F0502020204030204" pitchFamily="34" charset="0"/>
                <a:cs typeface="Calibri" panose="020F0502020204030204" pitchFamily="34" charset="0"/>
              </a:rPr>
              <a:t>Purfield</a:t>
            </a:r>
            <a:r>
              <a:rPr lang="en-US" sz="1200" dirty="0">
                <a:solidFill>
                  <a:schemeClr val="tx1">
                    <a:lumMod val="65000"/>
                    <a:lumOff val="35000"/>
                  </a:schemeClr>
                </a:solidFill>
                <a:latin typeface="Calibri" panose="020F0502020204030204" pitchFamily="34" charset="0"/>
                <a:cs typeface="Calibri" panose="020F0502020204030204" pitchFamily="34" charset="0"/>
              </a:rPr>
              <a:t> and Woolard, 2015</a:t>
            </a:r>
          </a:p>
        </p:txBody>
      </p:sp>
      <p:pic>
        <p:nvPicPr>
          <p:cNvPr id="10" name="Picture Placeholder 9">
            <a:extLst>
              <a:ext uri="{FF2B5EF4-FFF2-40B4-BE49-F238E27FC236}">
                <a16:creationId xmlns:a16="http://schemas.microsoft.com/office/drawing/2014/main" id="{C74BDBD1-5F4F-474B-BF9F-E3F651C83BD4}"/>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1230" b="1230"/>
          <a:stretch>
            <a:fillRect/>
          </a:stretch>
        </p:blipFill>
        <p:spPr>
          <a:xfrm>
            <a:off x="2291037" y="908050"/>
            <a:ext cx="7632700" cy="4860925"/>
          </a:xfrm>
        </p:spPr>
      </p:pic>
    </p:spTree>
    <p:extLst>
      <p:ext uri="{BB962C8B-B14F-4D97-AF65-F5344CB8AC3E}">
        <p14:creationId xmlns:p14="http://schemas.microsoft.com/office/powerpoint/2010/main" val="13967767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sp>
        <p:nvSpPr>
          <p:cNvPr id="10" name="Content Placeholder 2">
            <a:extLst>
              <a:ext uri="{FF2B5EF4-FFF2-40B4-BE49-F238E27FC236}">
                <a16:creationId xmlns:a16="http://schemas.microsoft.com/office/drawing/2014/main" id="{3D24F836-6582-4362-AAFD-7712A1D22226}"/>
              </a:ext>
            </a:extLst>
          </p:cNvPr>
          <p:cNvSpPr txBox="1">
            <a:spLocks/>
          </p:cNvSpPr>
          <p:nvPr/>
        </p:nvSpPr>
        <p:spPr>
          <a:xfrm>
            <a:off x="1055300" y="1705136"/>
            <a:ext cx="10081400" cy="4654567"/>
          </a:xfrm>
          <a:prstGeom prst="rect">
            <a:avLst/>
          </a:prstGeom>
        </p:spPr>
        <p:txBody>
          <a:bodyPr vert="horz" lIns="91440" tIns="45720" rIns="91440" bIns="45720" rtlCol="0">
            <a:normAutofit/>
          </a:bodyPr>
          <a:lstStyle>
            <a:lvl1pPr marL="2286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1pPr>
            <a:lvl2pPr marL="6858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2pPr>
            <a:lvl3pPr marL="11430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3pPr>
            <a:lvl4pPr marL="16002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4pPr>
            <a:lvl5pPr marL="20574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lang="en-ZA" sz="4000" dirty="0">
              <a:solidFill>
                <a:prstClr val="white"/>
              </a:solidFill>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Understanding labour market inequality</a:t>
            </a:r>
          </a:p>
          <a:p>
            <a:pPr marL="514350" marR="0" lvl="0" indent="-514350" algn="l" defTabSz="914400" rtl="0" eaLnBrk="1" fontAlgn="auto" latinLnBrk="0" hangingPunct="1">
              <a:lnSpc>
                <a:spcPct val="110000"/>
              </a:lnSpc>
              <a:spcBef>
                <a:spcPts val="500"/>
              </a:spcBef>
              <a:spcAft>
                <a:spcPts val="0"/>
              </a:spcAft>
              <a:buClrTx/>
              <a:buSzTx/>
              <a:buFont typeface="+mj-lt"/>
              <a:buAutoNum type="arabicPeriod"/>
              <a:tabLst/>
              <a:defRPr/>
            </a:pPr>
            <a:endPar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11585300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D1297-ED06-4F3E-B389-CC1A64AE3AEA}"/>
              </a:ext>
            </a:extLst>
          </p:cNvPr>
          <p:cNvSpPr>
            <a:spLocks noGrp="1"/>
          </p:cNvSpPr>
          <p:nvPr>
            <p:ph type="title"/>
          </p:nvPr>
        </p:nvSpPr>
        <p:spPr/>
        <p:txBody>
          <a:bodyPr/>
          <a:lstStyle/>
          <a:p>
            <a:r>
              <a:rPr lang="en-US" dirty="0"/>
              <a:t>Decomposing the Gini by income share</a:t>
            </a:r>
            <a:endParaRPr lang="en-ZA" dirty="0"/>
          </a:p>
        </p:txBody>
      </p:sp>
      <p:sp>
        <p:nvSpPr>
          <p:cNvPr id="3" name="Content Placeholder 2">
            <a:extLst>
              <a:ext uri="{FF2B5EF4-FFF2-40B4-BE49-F238E27FC236}">
                <a16:creationId xmlns:a16="http://schemas.microsoft.com/office/drawing/2014/main" id="{30D298F5-9A68-4120-A6B9-E43A835BDA3A}"/>
              </a:ext>
            </a:extLst>
          </p:cNvPr>
          <p:cNvSpPr>
            <a:spLocks noGrp="1"/>
          </p:cNvSpPr>
          <p:nvPr>
            <p:ph sz="quarter" idx="13"/>
          </p:nvPr>
        </p:nvSpPr>
        <p:spPr>
          <a:xfrm>
            <a:off x="334963" y="902694"/>
            <a:ext cx="11523133" cy="5040598"/>
          </a:xfrm>
        </p:spPr>
        <p:txBody>
          <a:bodyPr/>
          <a:lstStyle/>
          <a:p>
            <a:endParaRPr lang="en-US" dirty="0"/>
          </a:p>
          <a:p>
            <a:endParaRPr lang="en-US" dirty="0"/>
          </a:p>
          <a:p>
            <a:endParaRPr lang="en-US" dirty="0"/>
          </a:p>
          <a:p>
            <a:endParaRPr lang="en-US" dirty="0"/>
          </a:p>
          <a:p>
            <a:endParaRPr lang="en-US" dirty="0"/>
          </a:p>
          <a:p>
            <a:endParaRPr lang="en-US" dirty="0"/>
          </a:p>
          <a:p>
            <a:r>
              <a:rPr lang="en-US" dirty="0"/>
              <a:t>In all years, more than a third of this “earnings inequality” actually comes from households having </a:t>
            </a:r>
            <a:r>
              <a:rPr lang="en-US" b="1" dirty="0">
                <a:solidFill>
                  <a:srgbClr val="903045"/>
                </a:solidFill>
              </a:rPr>
              <a:t>zero</a:t>
            </a:r>
            <a:r>
              <a:rPr lang="en-US" dirty="0"/>
              <a:t> income</a:t>
            </a:r>
          </a:p>
          <a:p>
            <a:endParaRPr lang="en-US" dirty="0"/>
          </a:p>
          <a:p>
            <a:pPr marL="0" indent="0">
              <a:buNone/>
            </a:pPr>
            <a:r>
              <a:rPr lang="en-US" sz="1600" dirty="0"/>
              <a:t>Sources</a:t>
            </a:r>
          </a:p>
          <a:p>
            <a:r>
              <a:rPr lang="en-US" sz="1600" dirty="0" err="1"/>
              <a:t>Leibbrandt</a:t>
            </a:r>
            <a:r>
              <a:rPr lang="en-US" sz="1600" dirty="0"/>
              <a:t>, Woolard &amp; Woolard (2009), ‘</a:t>
            </a:r>
            <a:r>
              <a:rPr lang="en-ZA" sz="1600" i="1" dirty="0"/>
              <a:t>Poverty and inequality dynamics in South Africa: Post-apartheid developments in the light of the long-run legacy</a:t>
            </a:r>
            <a:r>
              <a:rPr lang="en-ZA" sz="1600" dirty="0"/>
              <a:t>’</a:t>
            </a:r>
            <a:endParaRPr lang="en-US" sz="1600" dirty="0"/>
          </a:p>
          <a:p>
            <a:r>
              <a:rPr lang="en-US" sz="1600" dirty="0" err="1"/>
              <a:t>Leibbrandt</a:t>
            </a:r>
            <a:r>
              <a:rPr lang="en-US" sz="1600" dirty="0"/>
              <a:t>, Finn &amp; Woolard (2012), ‘</a:t>
            </a:r>
            <a:r>
              <a:rPr lang="en-ZA" sz="1600" i="1" dirty="0"/>
              <a:t>Describing and decomposing post-apartheid income inequality in South Africa’</a:t>
            </a:r>
          </a:p>
          <a:p>
            <a:r>
              <a:rPr lang="en-ZA" sz="1600" dirty="0" err="1"/>
              <a:t>Hundenborn</a:t>
            </a:r>
            <a:r>
              <a:rPr lang="en-ZA" sz="1600" dirty="0"/>
              <a:t>, </a:t>
            </a:r>
            <a:r>
              <a:rPr lang="en-ZA" sz="1600" dirty="0" err="1"/>
              <a:t>Leibbrandt</a:t>
            </a:r>
            <a:r>
              <a:rPr lang="en-ZA" sz="1600" dirty="0"/>
              <a:t> &amp; Woolard (2016), ‘</a:t>
            </a:r>
            <a:r>
              <a:rPr lang="en-ZA" sz="1600" i="1" dirty="0"/>
              <a:t>Drivers of inequality in South Africa</a:t>
            </a:r>
            <a:r>
              <a:rPr lang="en-ZA" sz="1600" dirty="0"/>
              <a:t>’</a:t>
            </a:r>
            <a:endParaRPr lang="en-ZA" sz="1600" b="1" dirty="0"/>
          </a:p>
          <a:p>
            <a:pPr marL="0" indent="0">
              <a:buNone/>
            </a:pPr>
            <a:endParaRPr lang="en-ZA" dirty="0"/>
          </a:p>
        </p:txBody>
      </p:sp>
      <p:sp>
        <p:nvSpPr>
          <p:cNvPr id="4" name="Footer Placeholder 3">
            <a:extLst>
              <a:ext uri="{FF2B5EF4-FFF2-40B4-BE49-F238E27FC236}">
                <a16:creationId xmlns:a16="http://schemas.microsoft.com/office/drawing/2014/main" id="{CFDB0F9D-D28F-4123-97D4-A81AA6633C65}"/>
              </a:ext>
            </a:extLst>
          </p:cNvPr>
          <p:cNvSpPr>
            <a:spLocks noGrp="1"/>
          </p:cNvSpPr>
          <p:nvPr>
            <p:ph type="ftr" sz="quarter" idx="14"/>
          </p:nvPr>
        </p:nvSpPr>
        <p:spPr/>
        <p:txBody>
          <a:bodyPr/>
          <a:lstStyle/>
          <a:p>
            <a:endParaRPr lang="en-ZA" dirty="0"/>
          </a:p>
        </p:txBody>
      </p:sp>
      <p:pic>
        <p:nvPicPr>
          <p:cNvPr id="5" name="Picture 4">
            <a:extLst>
              <a:ext uri="{FF2B5EF4-FFF2-40B4-BE49-F238E27FC236}">
                <a16:creationId xmlns:a16="http://schemas.microsoft.com/office/drawing/2014/main" id="{BA148DC9-1022-4F0D-9073-9E77C6A858A7}"/>
              </a:ext>
            </a:extLst>
          </p:cNvPr>
          <p:cNvPicPr>
            <a:picLocks noChangeAspect="1"/>
          </p:cNvPicPr>
          <p:nvPr/>
        </p:nvPicPr>
        <p:blipFill>
          <a:blip r:embed="rId3"/>
          <a:stretch>
            <a:fillRect/>
          </a:stretch>
        </p:blipFill>
        <p:spPr>
          <a:xfrm>
            <a:off x="10272580" y="79106"/>
            <a:ext cx="1681735" cy="611992"/>
          </a:xfrm>
          <a:prstGeom prst="rect">
            <a:avLst/>
          </a:prstGeom>
        </p:spPr>
      </p:pic>
      <p:graphicFrame>
        <p:nvGraphicFramePr>
          <p:cNvPr id="8" name="Content Placeholder 3">
            <a:extLst>
              <a:ext uri="{FF2B5EF4-FFF2-40B4-BE49-F238E27FC236}">
                <a16:creationId xmlns:a16="http://schemas.microsoft.com/office/drawing/2014/main" id="{C38CA725-BDD6-416D-B91B-F3ABBFD4FDF6}"/>
              </a:ext>
            </a:extLst>
          </p:cNvPr>
          <p:cNvGraphicFramePr>
            <a:graphicFrameLocks/>
          </p:cNvGraphicFramePr>
          <p:nvPr>
            <p:extLst>
              <p:ext uri="{D42A27DB-BD31-4B8C-83A1-F6EECF244321}">
                <p14:modId xmlns:p14="http://schemas.microsoft.com/office/powerpoint/2010/main" val="4093097761"/>
              </p:ext>
            </p:extLst>
          </p:nvPr>
        </p:nvGraphicFramePr>
        <p:xfrm>
          <a:off x="3719762" y="1052670"/>
          <a:ext cx="4824578" cy="1889760"/>
        </p:xfrm>
        <a:graphic>
          <a:graphicData uri="http://schemas.openxmlformats.org/drawingml/2006/table">
            <a:tbl>
              <a:tblPr firstRow="1" bandRow="1">
                <a:tableStyleId>{5C22544A-7EE6-4342-B048-85BDC9FD1C3A}</a:tableStyleId>
              </a:tblPr>
              <a:tblGrid>
                <a:gridCol w="1023395">
                  <a:extLst>
                    <a:ext uri="{9D8B030D-6E8A-4147-A177-3AD203B41FA5}">
                      <a16:colId xmlns:a16="http://schemas.microsoft.com/office/drawing/2014/main" val="314445260"/>
                    </a:ext>
                  </a:extLst>
                </a:gridCol>
                <a:gridCol w="3801183">
                  <a:extLst>
                    <a:ext uri="{9D8B030D-6E8A-4147-A177-3AD203B41FA5}">
                      <a16:colId xmlns:a16="http://schemas.microsoft.com/office/drawing/2014/main" val="3543590489"/>
                    </a:ext>
                  </a:extLst>
                </a:gridCol>
              </a:tblGrid>
              <a:tr h="360217">
                <a:tc>
                  <a:txBody>
                    <a:bodyPr/>
                    <a:lstStyle/>
                    <a:p>
                      <a:pPr algn="ctr"/>
                      <a:r>
                        <a:rPr lang="en-US" sz="2000" b="0" dirty="0">
                          <a:latin typeface="Calibri" panose="020F0502020204030204" pitchFamily="34" charset="0"/>
                          <a:cs typeface="Calibri" panose="020F0502020204030204" pitchFamily="34" charset="0"/>
                        </a:rPr>
                        <a:t>Year</a:t>
                      </a:r>
                      <a:endParaRPr lang="en-ZA" sz="2000" b="0" dirty="0">
                        <a:latin typeface="Calibri" panose="020F0502020204030204" pitchFamily="34" charset="0"/>
                        <a:cs typeface="Calibri" panose="020F0502020204030204" pitchFamily="34" charset="0"/>
                      </a:endParaRPr>
                    </a:p>
                  </a:txBody>
                  <a:tcPr>
                    <a:solidFill>
                      <a:srgbClr val="903045"/>
                    </a:solidFill>
                  </a:tcPr>
                </a:tc>
                <a:tc>
                  <a:txBody>
                    <a:bodyPr/>
                    <a:lstStyle/>
                    <a:p>
                      <a:pPr algn="ctr"/>
                      <a:r>
                        <a:rPr lang="en-US" sz="2000" b="0" dirty="0">
                          <a:latin typeface="Calibri" panose="020F0502020204030204" pitchFamily="34" charset="0"/>
                          <a:cs typeface="Calibri" panose="020F0502020204030204" pitchFamily="34" charset="0"/>
                        </a:rPr>
                        <a:t>Contribution</a:t>
                      </a:r>
                      <a:r>
                        <a:rPr lang="en-US" sz="2000" b="0" baseline="0" dirty="0">
                          <a:latin typeface="Calibri" panose="020F0502020204030204" pitchFamily="34" charset="0"/>
                          <a:cs typeface="Calibri" panose="020F0502020204030204" pitchFamily="34" charset="0"/>
                        </a:rPr>
                        <a:t> of </a:t>
                      </a:r>
                      <a:r>
                        <a:rPr lang="en-US" sz="2000" b="0" baseline="0" dirty="0" err="1">
                          <a:latin typeface="Calibri" panose="020F0502020204030204" pitchFamily="34" charset="0"/>
                          <a:cs typeface="Calibri" panose="020F0502020204030204" pitchFamily="34" charset="0"/>
                        </a:rPr>
                        <a:t>labour</a:t>
                      </a:r>
                      <a:r>
                        <a:rPr lang="en-US" sz="2000" b="0" baseline="0" dirty="0">
                          <a:latin typeface="Calibri" panose="020F0502020204030204" pitchFamily="34" charset="0"/>
                          <a:cs typeface="Calibri" panose="020F0502020204030204" pitchFamily="34" charset="0"/>
                        </a:rPr>
                        <a:t> earnings to overall Gini </a:t>
                      </a:r>
                      <a:endParaRPr lang="en-ZA" sz="2000" b="0" dirty="0">
                        <a:latin typeface="Calibri" panose="020F0502020204030204" pitchFamily="34" charset="0"/>
                        <a:cs typeface="Calibri" panose="020F0502020204030204" pitchFamily="34" charset="0"/>
                      </a:endParaRPr>
                    </a:p>
                  </a:txBody>
                  <a:tcPr>
                    <a:solidFill>
                      <a:srgbClr val="903045"/>
                    </a:solidFill>
                  </a:tcPr>
                </a:tc>
                <a:extLst>
                  <a:ext uri="{0D108BD9-81ED-4DB2-BD59-A6C34878D82A}">
                    <a16:rowId xmlns:a16="http://schemas.microsoft.com/office/drawing/2014/main" val="2526841876"/>
                  </a:ext>
                </a:extLst>
              </a:tr>
              <a:tr h="370840">
                <a:tc>
                  <a:txBody>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1993</a:t>
                      </a:r>
                      <a:endParaRPr lang="en-ZA" sz="2000" dirty="0">
                        <a:solidFill>
                          <a:schemeClr val="tx1">
                            <a:lumMod val="75000"/>
                            <a:lumOff val="25000"/>
                          </a:schemeClr>
                        </a:solidFill>
                        <a:latin typeface="Calibri" panose="020F0502020204030204" pitchFamily="34" charset="0"/>
                        <a:cs typeface="Calibri" panose="020F0502020204030204" pitchFamily="34" charset="0"/>
                      </a:endParaRPr>
                    </a:p>
                  </a:txBody>
                  <a:tcPr/>
                </a:tc>
                <a:tc>
                  <a:txBody>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84.4%</a:t>
                      </a:r>
                      <a:endParaRPr lang="en-ZA" sz="2000" dirty="0">
                        <a:solidFill>
                          <a:schemeClr val="tx1">
                            <a:lumMod val="75000"/>
                            <a:lumOff val="25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59902242"/>
                  </a:ext>
                </a:extLst>
              </a:tr>
              <a:tr h="370840">
                <a:tc>
                  <a:txBody>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2008</a:t>
                      </a:r>
                      <a:endParaRPr lang="en-ZA" sz="2000" dirty="0">
                        <a:solidFill>
                          <a:schemeClr val="tx1">
                            <a:lumMod val="75000"/>
                            <a:lumOff val="25000"/>
                          </a:schemeClr>
                        </a:solidFill>
                        <a:latin typeface="Calibri" panose="020F0502020204030204" pitchFamily="34" charset="0"/>
                        <a:cs typeface="Calibri" panose="020F0502020204030204" pitchFamily="34" charset="0"/>
                      </a:endParaRPr>
                    </a:p>
                  </a:txBody>
                  <a:tcPr/>
                </a:tc>
                <a:tc>
                  <a:txBody>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87.2%</a:t>
                      </a:r>
                      <a:endParaRPr lang="en-ZA" sz="2000" dirty="0">
                        <a:solidFill>
                          <a:schemeClr val="tx1">
                            <a:lumMod val="75000"/>
                            <a:lumOff val="25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52464449"/>
                  </a:ext>
                </a:extLst>
              </a:tr>
              <a:tr h="370840">
                <a:tc>
                  <a:txBody>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2014</a:t>
                      </a:r>
                      <a:endParaRPr lang="en-ZA" sz="2000" dirty="0">
                        <a:solidFill>
                          <a:schemeClr val="tx1">
                            <a:lumMod val="75000"/>
                            <a:lumOff val="25000"/>
                          </a:schemeClr>
                        </a:solidFill>
                        <a:latin typeface="Calibri" panose="020F0502020204030204" pitchFamily="34" charset="0"/>
                        <a:cs typeface="Calibri" panose="020F0502020204030204" pitchFamily="34" charset="0"/>
                      </a:endParaRPr>
                    </a:p>
                  </a:txBody>
                  <a:tcPr/>
                </a:tc>
                <a:tc>
                  <a:txBody>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90.2%</a:t>
                      </a:r>
                      <a:endParaRPr lang="en-ZA" sz="2000" dirty="0">
                        <a:solidFill>
                          <a:schemeClr val="tx1">
                            <a:lumMod val="75000"/>
                            <a:lumOff val="25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12270474"/>
                  </a:ext>
                </a:extLst>
              </a:tr>
            </a:tbl>
          </a:graphicData>
        </a:graphic>
      </p:graphicFrame>
    </p:spTree>
    <p:extLst>
      <p:ext uri="{BB962C8B-B14F-4D97-AF65-F5344CB8AC3E}">
        <p14:creationId xmlns:p14="http://schemas.microsoft.com/office/powerpoint/2010/main" val="1752807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D1297-ED06-4F3E-B389-CC1A64AE3AEA}"/>
              </a:ext>
            </a:extLst>
          </p:cNvPr>
          <p:cNvSpPr>
            <a:spLocks noGrp="1"/>
          </p:cNvSpPr>
          <p:nvPr>
            <p:ph type="title"/>
          </p:nvPr>
        </p:nvSpPr>
        <p:spPr/>
        <p:txBody>
          <a:bodyPr/>
          <a:lstStyle/>
          <a:p>
            <a:r>
              <a:rPr lang="en-US" dirty="0"/>
              <a:t>Unemployment</a:t>
            </a:r>
            <a:endParaRPr lang="en-ZA" dirty="0"/>
          </a:p>
        </p:txBody>
      </p:sp>
      <p:sp>
        <p:nvSpPr>
          <p:cNvPr id="3" name="Content Placeholder 2">
            <a:extLst>
              <a:ext uri="{FF2B5EF4-FFF2-40B4-BE49-F238E27FC236}">
                <a16:creationId xmlns:a16="http://schemas.microsoft.com/office/drawing/2014/main" id="{30D298F5-9A68-4120-A6B9-E43A835BDA3A}"/>
              </a:ext>
            </a:extLst>
          </p:cNvPr>
          <p:cNvSpPr>
            <a:spLocks noGrp="1"/>
          </p:cNvSpPr>
          <p:nvPr>
            <p:ph sz="quarter" idx="13"/>
          </p:nvPr>
        </p:nvSpPr>
        <p:spPr>
          <a:xfrm>
            <a:off x="334963" y="902694"/>
            <a:ext cx="11523133" cy="5040598"/>
          </a:xfrm>
        </p:spPr>
        <p:txBody>
          <a:bodyPr/>
          <a:lstStyle/>
          <a:p>
            <a:endParaRPr lang="en-US" dirty="0"/>
          </a:p>
          <a:p>
            <a:endParaRPr lang="en-US" dirty="0"/>
          </a:p>
          <a:p>
            <a:endParaRPr lang="en-US" dirty="0"/>
          </a:p>
          <a:p>
            <a:endParaRPr lang="en-US" dirty="0"/>
          </a:p>
          <a:p>
            <a:endParaRPr lang="en-US" dirty="0"/>
          </a:p>
          <a:p>
            <a:endParaRPr lang="en-US" dirty="0"/>
          </a:p>
          <a:p>
            <a:pPr marL="0" indent="0">
              <a:buNone/>
            </a:pPr>
            <a:endParaRPr lang="en-ZA" dirty="0"/>
          </a:p>
        </p:txBody>
      </p:sp>
      <p:sp>
        <p:nvSpPr>
          <p:cNvPr id="4" name="Footer Placeholder 3">
            <a:extLst>
              <a:ext uri="{FF2B5EF4-FFF2-40B4-BE49-F238E27FC236}">
                <a16:creationId xmlns:a16="http://schemas.microsoft.com/office/drawing/2014/main" id="{CFDB0F9D-D28F-4123-97D4-A81AA6633C65}"/>
              </a:ext>
            </a:extLst>
          </p:cNvPr>
          <p:cNvSpPr>
            <a:spLocks noGrp="1"/>
          </p:cNvSpPr>
          <p:nvPr>
            <p:ph type="ftr" sz="quarter" idx="14"/>
          </p:nvPr>
        </p:nvSpPr>
        <p:spPr>
          <a:xfrm>
            <a:off x="334435" y="5906786"/>
            <a:ext cx="11523133" cy="361950"/>
          </a:xfrm>
        </p:spPr>
        <p:txBody>
          <a:bodyPr/>
          <a:lstStyle/>
          <a:p>
            <a:endParaRPr lang="en-ZA" dirty="0"/>
          </a:p>
        </p:txBody>
      </p:sp>
      <p:pic>
        <p:nvPicPr>
          <p:cNvPr id="5" name="Picture 4">
            <a:extLst>
              <a:ext uri="{FF2B5EF4-FFF2-40B4-BE49-F238E27FC236}">
                <a16:creationId xmlns:a16="http://schemas.microsoft.com/office/drawing/2014/main" id="{BA148DC9-1022-4F0D-9073-9E77C6A858A7}"/>
              </a:ext>
            </a:extLst>
          </p:cNvPr>
          <p:cNvPicPr>
            <a:picLocks noChangeAspect="1"/>
          </p:cNvPicPr>
          <p:nvPr/>
        </p:nvPicPr>
        <p:blipFill>
          <a:blip r:embed="rId3"/>
          <a:stretch>
            <a:fillRect/>
          </a:stretch>
        </p:blipFill>
        <p:spPr>
          <a:xfrm>
            <a:off x="10272580" y="79106"/>
            <a:ext cx="1681735" cy="611992"/>
          </a:xfrm>
          <a:prstGeom prst="rect">
            <a:avLst/>
          </a:prstGeom>
        </p:spPr>
      </p:pic>
      <p:sp>
        <p:nvSpPr>
          <p:cNvPr id="7" name="Rounded Rectangle 84">
            <a:extLst>
              <a:ext uri="{FF2B5EF4-FFF2-40B4-BE49-F238E27FC236}">
                <a16:creationId xmlns:a16="http://schemas.microsoft.com/office/drawing/2014/main" id="{B956B08B-C05F-4D67-B583-B6FD61EE6951}"/>
              </a:ext>
            </a:extLst>
          </p:cNvPr>
          <p:cNvSpPr/>
          <p:nvPr/>
        </p:nvSpPr>
        <p:spPr>
          <a:xfrm>
            <a:off x="7384446" y="2965479"/>
            <a:ext cx="3182040" cy="432312"/>
          </a:xfrm>
          <a:prstGeom prst="roundRect">
            <a:avLst/>
          </a:prstGeom>
          <a:solidFill>
            <a:srgbClr val="534143"/>
          </a:solidFill>
          <a:ln>
            <a:solidFill>
              <a:srgbClr val="534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Rounded Rectangle 83">
            <a:extLst>
              <a:ext uri="{FF2B5EF4-FFF2-40B4-BE49-F238E27FC236}">
                <a16:creationId xmlns:a16="http://schemas.microsoft.com/office/drawing/2014/main" id="{E2C8E7FC-F912-4E70-A73F-420BD92FCEC2}"/>
              </a:ext>
            </a:extLst>
          </p:cNvPr>
          <p:cNvSpPr/>
          <p:nvPr/>
        </p:nvSpPr>
        <p:spPr>
          <a:xfrm>
            <a:off x="1343274" y="2965184"/>
            <a:ext cx="3182040" cy="432312"/>
          </a:xfrm>
          <a:prstGeom prst="roundRect">
            <a:avLst/>
          </a:prstGeom>
          <a:solidFill>
            <a:srgbClr val="534143"/>
          </a:solidFill>
          <a:ln>
            <a:solidFill>
              <a:srgbClr val="534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F04ECA75-A0DA-4826-B48C-14057CE88125}"/>
              </a:ext>
            </a:extLst>
          </p:cNvPr>
          <p:cNvSpPr/>
          <p:nvPr/>
        </p:nvSpPr>
        <p:spPr>
          <a:xfrm>
            <a:off x="7399778" y="3459369"/>
            <a:ext cx="3166706" cy="25587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BDC49DF8-96C5-41BE-A2AE-4F07DA7C6230}"/>
              </a:ext>
            </a:extLst>
          </p:cNvPr>
          <p:cNvSpPr/>
          <p:nvPr/>
        </p:nvSpPr>
        <p:spPr>
          <a:xfrm>
            <a:off x="4391845" y="3419443"/>
            <a:ext cx="3141931" cy="25587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Calibri" panose="020F0502020204030204" pitchFamily="34" charset="0"/>
              <a:cs typeface="Calibri" panose="020F0502020204030204" pitchFamily="34" charset="0"/>
            </a:endParaRPr>
          </a:p>
        </p:txBody>
      </p:sp>
      <p:sp>
        <p:nvSpPr>
          <p:cNvPr id="12" name="Rounded Rectangle 78">
            <a:extLst>
              <a:ext uri="{FF2B5EF4-FFF2-40B4-BE49-F238E27FC236}">
                <a16:creationId xmlns:a16="http://schemas.microsoft.com/office/drawing/2014/main" id="{93CCBD63-75A6-40E1-B911-3B86DEABCF25}"/>
              </a:ext>
            </a:extLst>
          </p:cNvPr>
          <p:cNvSpPr/>
          <p:nvPr/>
        </p:nvSpPr>
        <p:spPr>
          <a:xfrm>
            <a:off x="4366982" y="2965184"/>
            <a:ext cx="3182040" cy="432312"/>
          </a:xfrm>
          <a:prstGeom prst="roundRect">
            <a:avLst/>
          </a:prstGeom>
          <a:solidFill>
            <a:srgbClr val="534143"/>
          </a:solidFill>
          <a:ln>
            <a:solidFill>
              <a:srgbClr val="534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82BCEE61-A656-4020-AA26-18625C36070C}"/>
              </a:ext>
            </a:extLst>
          </p:cNvPr>
          <p:cNvSpPr/>
          <p:nvPr/>
        </p:nvSpPr>
        <p:spPr>
          <a:xfrm>
            <a:off x="1343340" y="3470073"/>
            <a:ext cx="3181223" cy="25587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Calibri" panose="020F0502020204030204" pitchFamily="34" charset="0"/>
              <a:cs typeface="Calibri" panose="020F0502020204030204" pitchFamily="34" charset="0"/>
            </a:endParaRPr>
          </a:p>
        </p:txBody>
      </p:sp>
      <p:pic>
        <p:nvPicPr>
          <p:cNvPr id="14" name="Graphic 82" descr="Users">
            <a:extLst>
              <a:ext uri="{FF2B5EF4-FFF2-40B4-BE49-F238E27FC236}">
                <a16:creationId xmlns:a16="http://schemas.microsoft.com/office/drawing/2014/main" id="{B278A19A-464D-4415-9DA2-28E1D929C3E4}"/>
              </a:ext>
            </a:extLst>
          </p:cNvPr>
          <p:cNvPicPr>
            <a:picLocks noChangeAspect="1"/>
          </p:cNvPicPr>
          <p:nvPr/>
        </p:nvPicPr>
        <p:blipFill>
          <a:blip r:embed="rId4">
            <a:duotone>
              <a:prstClr val="black"/>
              <a:srgbClr val="792136">
                <a:tint val="45000"/>
                <a:satMod val="400000"/>
              </a:srgbClr>
            </a:duotone>
            <a:extLst>
              <a:ext uri="{BEBA8EAE-BF5A-486C-A8C5-ECC9F3942E4B}">
                <a14:imgProps xmlns:a14="http://schemas.microsoft.com/office/drawing/2010/main">
                  <a14:imgLayer r:embed="rId5">
                    <a14:imgEffect>
                      <a14:colorTemperature colorTemp="2873"/>
                    </a14:imgEffect>
                  </a14:imgLayer>
                </a14:imgProps>
              </a:ext>
              <a:ext uri="{28A0092B-C50C-407E-A947-70E740481C1C}">
                <a14:useLocalDpi xmlns:a14="http://schemas.microsoft.com/office/drawing/2010/main" val="0"/>
              </a:ext>
            </a:extLst>
          </a:blip>
          <a:stretch>
            <a:fillRect/>
          </a:stretch>
        </p:blipFill>
        <p:spPr>
          <a:xfrm flipH="1">
            <a:off x="1641981" y="698673"/>
            <a:ext cx="1761850" cy="1761850"/>
          </a:xfrm>
          <a:prstGeom prst="rect">
            <a:avLst/>
          </a:prstGeom>
          <a:noFill/>
        </p:spPr>
      </p:pic>
      <p:pic>
        <p:nvPicPr>
          <p:cNvPr id="15" name="Graphic 82" descr="Users">
            <a:extLst>
              <a:ext uri="{FF2B5EF4-FFF2-40B4-BE49-F238E27FC236}">
                <a16:creationId xmlns:a16="http://schemas.microsoft.com/office/drawing/2014/main" id="{FC7D1FDE-EFF7-4FAF-89AF-3FC74D55642A}"/>
              </a:ext>
            </a:extLst>
          </p:cNvPr>
          <p:cNvPicPr>
            <a:picLocks noChangeAspect="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3787" r="39613"/>
          <a:stretch/>
        </p:blipFill>
        <p:spPr>
          <a:xfrm flipH="1">
            <a:off x="2345445" y="698672"/>
            <a:ext cx="997193" cy="1761849"/>
          </a:xfrm>
          <a:prstGeom prst="rect">
            <a:avLst/>
          </a:prstGeom>
          <a:noFill/>
        </p:spPr>
      </p:pic>
      <p:pic>
        <p:nvPicPr>
          <p:cNvPr id="16" name="Graphic 82" descr="Users">
            <a:extLst>
              <a:ext uri="{FF2B5EF4-FFF2-40B4-BE49-F238E27FC236}">
                <a16:creationId xmlns:a16="http://schemas.microsoft.com/office/drawing/2014/main" id="{C27BC306-71C9-4E1B-9F81-9CC7781C0AE0}"/>
              </a:ext>
            </a:extLst>
          </p:cNvPr>
          <p:cNvPicPr>
            <a:picLocks noChangeAspect="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3786" t="59216" r="34582" b="-1"/>
          <a:stretch/>
        </p:blipFill>
        <p:spPr>
          <a:xfrm flipH="1">
            <a:off x="2256805" y="1973805"/>
            <a:ext cx="1085830" cy="718595"/>
          </a:xfrm>
          <a:prstGeom prst="rect">
            <a:avLst/>
          </a:prstGeom>
          <a:noFill/>
        </p:spPr>
      </p:pic>
      <p:pic>
        <p:nvPicPr>
          <p:cNvPr id="17" name="Graphic 82" descr="Users">
            <a:extLst>
              <a:ext uri="{FF2B5EF4-FFF2-40B4-BE49-F238E27FC236}">
                <a16:creationId xmlns:a16="http://schemas.microsoft.com/office/drawing/2014/main" id="{EF3D1FAE-F531-42F2-BF97-E4006462CC1C}"/>
              </a:ext>
            </a:extLst>
          </p:cNvPr>
          <p:cNvPicPr>
            <a:picLocks noChangeAspect="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3787" t="62982" r="30809" b="16893"/>
          <a:stretch/>
        </p:blipFill>
        <p:spPr>
          <a:xfrm flipH="1">
            <a:off x="2190326" y="2034766"/>
            <a:ext cx="1152312" cy="354558"/>
          </a:xfrm>
          <a:prstGeom prst="rect">
            <a:avLst/>
          </a:prstGeom>
          <a:noFill/>
        </p:spPr>
      </p:pic>
      <p:sp>
        <p:nvSpPr>
          <p:cNvPr id="18" name="Rounded Rectangle 24">
            <a:extLst>
              <a:ext uri="{FF2B5EF4-FFF2-40B4-BE49-F238E27FC236}">
                <a16:creationId xmlns:a16="http://schemas.microsoft.com/office/drawing/2014/main" id="{FBBD29FE-3D46-49E5-944C-A9E3670462AB}"/>
              </a:ext>
            </a:extLst>
          </p:cNvPr>
          <p:cNvSpPr/>
          <p:nvPr/>
        </p:nvSpPr>
        <p:spPr>
          <a:xfrm>
            <a:off x="3067360" y="1103118"/>
            <a:ext cx="4052552" cy="803495"/>
          </a:xfrm>
          <a:prstGeom prst="roundRect">
            <a:avLst/>
          </a:prstGeom>
          <a:solidFill>
            <a:srgbClr val="534143"/>
          </a:solidFill>
          <a:ln>
            <a:solidFill>
              <a:srgbClr val="534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9D68524A-9911-4209-ADCA-7EF9708909A7}"/>
              </a:ext>
            </a:extLst>
          </p:cNvPr>
          <p:cNvSpPr txBox="1"/>
          <p:nvPr/>
        </p:nvSpPr>
        <p:spPr>
          <a:xfrm>
            <a:off x="3263784" y="1171914"/>
            <a:ext cx="3626426" cy="946413"/>
          </a:xfrm>
          <a:prstGeom prst="rect">
            <a:avLst/>
          </a:prstGeom>
          <a:noFill/>
        </p:spPr>
        <p:txBody>
          <a:bodyPr wrap="square" rtlCol="0">
            <a:spAutoFit/>
          </a:bodyPr>
          <a:lstStyle/>
          <a:p>
            <a:r>
              <a:rPr lang="en-US" sz="2100" dirty="0">
                <a:solidFill>
                  <a:schemeClr val="bg1"/>
                </a:solidFill>
                <a:latin typeface="Calibri" panose="020F0502020204030204" pitchFamily="34" charset="0"/>
                <a:cs typeface="Calibri" panose="020F0502020204030204" pitchFamily="34" charset="0"/>
              </a:rPr>
              <a:t>6.6 million South Africans are unemployed</a:t>
            </a:r>
          </a:p>
          <a:p>
            <a:pPr marL="214313" indent="-214313">
              <a:buFont typeface="Arial" panose="020B0604020202020204" pitchFamily="34" charset="0"/>
              <a:buChar char="•"/>
            </a:pPr>
            <a:endParaRPr lang="en-US" sz="1350"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5E64799-0096-40F7-9F4D-2DFF32E72CF4}"/>
              </a:ext>
            </a:extLst>
          </p:cNvPr>
          <p:cNvSpPr txBox="1"/>
          <p:nvPr/>
        </p:nvSpPr>
        <p:spPr>
          <a:xfrm flipH="1">
            <a:off x="7565808" y="961054"/>
            <a:ext cx="3197691" cy="646331"/>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29% narrow unemployment rate, 2019</a:t>
            </a:r>
          </a:p>
        </p:txBody>
      </p:sp>
      <p:sp>
        <p:nvSpPr>
          <p:cNvPr id="21" name="Right Arrow 28">
            <a:extLst>
              <a:ext uri="{FF2B5EF4-FFF2-40B4-BE49-F238E27FC236}">
                <a16:creationId xmlns:a16="http://schemas.microsoft.com/office/drawing/2014/main" id="{2F8698A2-11E5-4766-A7A9-1775E265B106}"/>
              </a:ext>
            </a:extLst>
          </p:cNvPr>
          <p:cNvSpPr/>
          <p:nvPr/>
        </p:nvSpPr>
        <p:spPr>
          <a:xfrm>
            <a:off x="7202239" y="1157000"/>
            <a:ext cx="349161" cy="297475"/>
          </a:xfrm>
          <a:prstGeom prst="rightArrow">
            <a:avLst/>
          </a:prstGeom>
          <a:solidFill>
            <a:srgbClr val="534143"/>
          </a:solidFill>
          <a:ln>
            <a:solidFill>
              <a:srgbClr val="534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libri" panose="020F0502020204030204" pitchFamily="34" charset="0"/>
              <a:cs typeface="Calibri" panose="020F0502020204030204" pitchFamily="34" charset="0"/>
            </a:endParaRPr>
          </a:p>
        </p:txBody>
      </p:sp>
      <p:sp>
        <p:nvSpPr>
          <p:cNvPr id="22" name="Right Arrow 29">
            <a:extLst>
              <a:ext uri="{FF2B5EF4-FFF2-40B4-BE49-F238E27FC236}">
                <a16:creationId xmlns:a16="http://schemas.microsoft.com/office/drawing/2014/main" id="{45073774-FE96-496B-8489-E806715A63F5}"/>
              </a:ext>
            </a:extLst>
          </p:cNvPr>
          <p:cNvSpPr/>
          <p:nvPr/>
        </p:nvSpPr>
        <p:spPr>
          <a:xfrm>
            <a:off x="7201643" y="1824891"/>
            <a:ext cx="349161" cy="297475"/>
          </a:xfrm>
          <a:prstGeom prst="rightArrow">
            <a:avLst/>
          </a:prstGeom>
          <a:solidFill>
            <a:srgbClr val="534143"/>
          </a:solidFill>
          <a:ln>
            <a:solidFill>
              <a:srgbClr val="534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5394AB77-180D-44A1-AB09-DCCCC9D70539}"/>
              </a:ext>
            </a:extLst>
          </p:cNvPr>
          <p:cNvSpPr txBox="1"/>
          <p:nvPr/>
        </p:nvSpPr>
        <p:spPr>
          <a:xfrm>
            <a:off x="7565811" y="1612514"/>
            <a:ext cx="3197691" cy="923330"/>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Unemployment is highest for women, youth, and African Black South Africans</a:t>
            </a:r>
          </a:p>
        </p:txBody>
      </p:sp>
      <p:sp>
        <p:nvSpPr>
          <p:cNvPr id="24" name="TextBox 23">
            <a:extLst>
              <a:ext uri="{FF2B5EF4-FFF2-40B4-BE49-F238E27FC236}">
                <a16:creationId xmlns:a16="http://schemas.microsoft.com/office/drawing/2014/main" id="{13341ACB-E877-4756-9B35-1C61BD5BCCFA}"/>
              </a:ext>
            </a:extLst>
          </p:cNvPr>
          <p:cNvSpPr txBox="1"/>
          <p:nvPr/>
        </p:nvSpPr>
        <p:spPr>
          <a:xfrm>
            <a:off x="2493083" y="3002014"/>
            <a:ext cx="1058021" cy="400110"/>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Gender</a:t>
            </a:r>
          </a:p>
        </p:txBody>
      </p:sp>
      <p:sp>
        <p:nvSpPr>
          <p:cNvPr id="25" name="TextBox 24">
            <a:extLst>
              <a:ext uri="{FF2B5EF4-FFF2-40B4-BE49-F238E27FC236}">
                <a16:creationId xmlns:a16="http://schemas.microsoft.com/office/drawing/2014/main" id="{8E3EF1B4-DF2A-4AC7-89D0-7E903CA0B618}"/>
              </a:ext>
            </a:extLst>
          </p:cNvPr>
          <p:cNvSpPr txBox="1"/>
          <p:nvPr/>
        </p:nvSpPr>
        <p:spPr>
          <a:xfrm>
            <a:off x="5740639" y="3002014"/>
            <a:ext cx="645337" cy="400110"/>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Age</a:t>
            </a:r>
          </a:p>
        </p:txBody>
      </p:sp>
      <p:sp>
        <p:nvSpPr>
          <p:cNvPr id="26" name="TextBox 25">
            <a:extLst>
              <a:ext uri="{FF2B5EF4-FFF2-40B4-BE49-F238E27FC236}">
                <a16:creationId xmlns:a16="http://schemas.microsoft.com/office/drawing/2014/main" id="{5B1365A8-2486-4A6C-99A8-CEA2E214C35A}"/>
              </a:ext>
            </a:extLst>
          </p:cNvPr>
          <p:cNvSpPr txBox="1"/>
          <p:nvPr/>
        </p:nvSpPr>
        <p:spPr>
          <a:xfrm>
            <a:off x="8679838" y="3012693"/>
            <a:ext cx="802851" cy="400110"/>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Race</a:t>
            </a:r>
            <a:endParaRPr lang="en-US" b="1" dirty="0">
              <a:solidFill>
                <a:schemeClr val="bg1"/>
              </a:solidFill>
              <a:latin typeface="Calibri" panose="020F0502020204030204" pitchFamily="34" charset="0"/>
              <a:cs typeface="Calibri" panose="020F0502020204030204" pitchFamily="34" charset="0"/>
            </a:endParaRPr>
          </a:p>
        </p:txBody>
      </p:sp>
      <p:pic>
        <p:nvPicPr>
          <p:cNvPr id="27" name="Graphic 4" descr="Man">
            <a:extLst>
              <a:ext uri="{FF2B5EF4-FFF2-40B4-BE49-F238E27FC236}">
                <a16:creationId xmlns:a16="http://schemas.microsoft.com/office/drawing/2014/main" id="{73FB95FE-796E-4308-9EF9-62E537BC8472}"/>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776461" y="3834354"/>
            <a:ext cx="523527" cy="523527"/>
          </a:xfrm>
          <a:prstGeom prst="rect">
            <a:avLst/>
          </a:prstGeom>
        </p:spPr>
      </p:pic>
      <p:sp>
        <p:nvSpPr>
          <p:cNvPr id="28" name="TextBox 27">
            <a:extLst>
              <a:ext uri="{FF2B5EF4-FFF2-40B4-BE49-F238E27FC236}">
                <a16:creationId xmlns:a16="http://schemas.microsoft.com/office/drawing/2014/main" id="{C2224680-DD51-4A3D-A48B-2E3DF5159DCC}"/>
              </a:ext>
            </a:extLst>
          </p:cNvPr>
          <p:cNvSpPr txBox="1"/>
          <p:nvPr/>
        </p:nvSpPr>
        <p:spPr>
          <a:xfrm>
            <a:off x="1729429" y="3507409"/>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Women</a:t>
            </a:r>
          </a:p>
        </p:txBody>
      </p:sp>
      <p:pic>
        <p:nvPicPr>
          <p:cNvPr id="29" name="Graphic 4" descr="Man">
            <a:extLst>
              <a:ext uri="{FF2B5EF4-FFF2-40B4-BE49-F238E27FC236}">
                <a16:creationId xmlns:a16="http://schemas.microsoft.com/office/drawing/2014/main" id="{FA0400EB-DA23-4942-ACC1-CCA8AFB20105}"/>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183478" y="3836386"/>
            <a:ext cx="523527" cy="523527"/>
          </a:xfrm>
          <a:prstGeom prst="rect">
            <a:avLst/>
          </a:prstGeom>
        </p:spPr>
      </p:pic>
      <p:sp>
        <p:nvSpPr>
          <p:cNvPr id="30" name="TextBox 29">
            <a:extLst>
              <a:ext uri="{FF2B5EF4-FFF2-40B4-BE49-F238E27FC236}">
                <a16:creationId xmlns:a16="http://schemas.microsoft.com/office/drawing/2014/main" id="{3A11F717-FC69-4614-BBC4-B8CE4353A408}"/>
              </a:ext>
            </a:extLst>
          </p:cNvPr>
          <p:cNvSpPr txBox="1"/>
          <p:nvPr/>
        </p:nvSpPr>
        <p:spPr>
          <a:xfrm>
            <a:off x="3136446" y="3507202"/>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Men</a:t>
            </a:r>
          </a:p>
        </p:txBody>
      </p:sp>
      <p:pic>
        <p:nvPicPr>
          <p:cNvPr id="31" name="Graphic 4" descr="Man">
            <a:extLst>
              <a:ext uri="{FF2B5EF4-FFF2-40B4-BE49-F238E27FC236}">
                <a16:creationId xmlns:a16="http://schemas.microsoft.com/office/drawing/2014/main" id="{2B8E2AE1-C463-4F8A-824B-F5527BA65ED4}"/>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748783" y="3824114"/>
            <a:ext cx="523527" cy="523527"/>
          </a:xfrm>
          <a:prstGeom prst="rect">
            <a:avLst/>
          </a:prstGeom>
        </p:spPr>
      </p:pic>
      <p:sp>
        <p:nvSpPr>
          <p:cNvPr id="32" name="TextBox 31">
            <a:extLst>
              <a:ext uri="{FF2B5EF4-FFF2-40B4-BE49-F238E27FC236}">
                <a16:creationId xmlns:a16="http://schemas.microsoft.com/office/drawing/2014/main" id="{493E54F3-F9A7-4113-B575-1720F5207437}"/>
              </a:ext>
            </a:extLst>
          </p:cNvPr>
          <p:cNvSpPr txBox="1"/>
          <p:nvPr/>
        </p:nvSpPr>
        <p:spPr>
          <a:xfrm>
            <a:off x="4715440" y="3492146"/>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15-24</a:t>
            </a:r>
          </a:p>
        </p:txBody>
      </p:sp>
      <p:pic>
        <p:nvPicPr>
          <p:cNvPr id="33" name="Graphic 4" descr="Man">
            <a:extLst>
              <a:ext uri="{FF2B5EF4-FFF2-40B4-BE49-F238E27FC236}">
                <a16:creationId xmlns:a16="http://schemas.microsoft.com/office/drawing/2014/main" id="{7C13E57E-CFCB-4EB4-8C65-4F017343AC23}"/>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222017" y="3816566"/>
            <a:ext cx="523527" cy="523527"/>
          </a:xfrm>
          <a:prstGeom prst="rect">
            <a:avLst/>
          </a:prstGeom>
        </p:spPr>
      </p:pic>
      <p:sp>
        <p:nvSpPr>
          <p:cNvPr id="34" name="TextBox 33">
            <a:extLst>
              <a:ext uri="{FF2B5EF4-FFF2-40B4-BE49-F238E27FC236}">
                <a16:creationId xmlns:a16="http://schemas.microsoft.com/office/drawing/2014/main" id="{B187DE6E-7423-47D8-8AAD-877D0576E98E}"/>
              </a:ext>
            </a:extLst>
          </p:cNvPr>
          <p:cNvSpPr txBox="1"/>
          <p:nvPr/>
        </p:nvSpPr>
        <p:spPr>
          <a:xfrm>
            <a:off x="6172611" y="3484598"/>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25-34</a:t>
            </a:r>
          </a:p>
        </p:txBody>
      </p:sp>
      <p:pic>
        <p:nvPicPr>
          <p:cNvPr id="35" name="Graphic 4" descr="Man">
            <a:extLst>
              <a:ext uri="{FF2B5EF4-FFF2-40B4-BE49-F238E27FC236}">
                <a16:creationId xmlns:a16="http://schemas.microsoft.com/office/drawing/2014/main" id="{9F57F5C2-D619-45EF-927A-2B0B22F1B441}"/>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222017" y="4827139"/>
            <a:ext cx="523527" cy="523527"/>
          </a:xfrm>
          <a:prstGeom prst="rect">
            <a:avLst/>
          </a:prstGeom>
        </p:spPr>
      </p:pic>
      <p:sp>
        <p:nvSpPr>
          <p:cNvPr id="36" name="TextBox 35">
            <a:extLst>
              <a:ext uri="{FF2B5EF4-FFF2-40B4-BE49-F238E27FC236}">
                <a16:creationId xmlns:a16="http://schemas.microsoft.com/office/drawing/2014/main" id="{60540CE9-ECEC-46FE-9206-9A4DB0C39D06}"/>
              </a:ext>
            </a:extLst>
          </p:cNvPr>
          <p:cNvSpPr txBox="1"/>
          <p:nvPr/>
        </p:nvSpPr>
        <p:spPr>
          <a:xfrm>
            <a:off x="6172611" y="4503276"/>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45-54</a:t>
            </a:r>
          </a:p>
        </p:txBody>
      </p:sp>
      <p:pic>
        <p:nvPicPr>
          <p:cNvPr id="37" name="Graphic 4" descr="Man">
            <a:extLst>
              <a:ext uri="{FF2B5EF4-FFF2-40B4-BE49-F238E27FC236}">
                <a16:creationId xmlns:a16="http://schemas.microsoft.com/office/drawing/2014/main" id="{BBBA239D-7E12-482B-95C6-8BB662A77F7A}"/>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744799" y="5806585"/>
            <a:ext cx="523527" cy="523527"/>
          </a:xfrm>
          <a:prstGeom prst="rect">
            <a:avLst/>
          </a:prstGeom>
        </p:spPr>
      </p:pic>
      <p:sp>
        <p:nvSpPr>
          <p:cNvPr id="38" name="TextBox 37">
            <a:extLst>
              <a:ext uri="{FF2B5EF4-FFF2-40B4-BE49-F238E27FC236}">
                <a16:creationId xmlns:a16="http://schemas.microsoft.com/office/drawing/2014/main" id="{93ED27A3-4BC0-429F-A274-F71214D116AD}"/>
              </a:ext>
            </a:extLst>
          </p:cNvPr>
          <p:cNvSpPr txBox="1"/>
          <p:nvPr/>
        </p:nvSpPr>
        <p:spPr>
          <a:xfrm>
            <a:off x="4699377" y="5476386"/>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55-64</a:t>
            </a:r>
          </a:p>
        </p:txBody>
      </p:sp>
      <p:pic>
        <p:nvPicPr>
          <p:cNvPr id="39" name="Graphic 4" descr="Man">
            <a:extLst>
              <a:ext uri="{FF2B5EF4-FFF2-40B4-BE49-F238E27FC236}">
                <a16:creationId xmlns:a16="http://schemas.microsoft.com/office/drawing/2014/main" id="{10753DF6-291B-4539-9480-1CFF5AAC92A4}"/>
              </a:ext>
            </a:extLst>
          </p:cNvPr>
          <p:cNvPicPr>
            <a:picLocks noChangeAspect="1"/>
          </p:cNvPicPr>
          <p:nvPr/>
        </p:nvPicPr>
        <p:blipFill>
          <a:blip r:embed="rId9" cstate="print">
            <a:duotone>
              <a:schemeClr val="accent5">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748415" y="4832874"/>
            <a:ext cx="527984" cy="527984"/>
          </a:xfrm>
          <a:prstGeom prst="rect">
            <a:avLst/>
          </a:prstGeom>
        </p:spPr>
      </p:pic>
      <p:sp>
        <p:nvSpPr>
          <p:cNvPr id="40" name="TextBox 39">
            <a:extLst>
              <a:ext uri="{FF2B5EF4-FFF2-40B4-BE49-F238E27FC236}">
                <a16:creationId xmlns:a16="http://schemas.microsoft.com/office/drawing/2014/main" id="{7E673BB3-3D93-4FF7-96BA-2BEF3187992F}"/>
              </a:ext>
            </a:extLst>
          </p:cNvPr>
          <p:cNvSpPr txBox="1"/>
          <p:nvPr/>
        </p:nvSpPr>
        <p:spPr>
          <a:xfrm>
            <a:off x="4703658" y="4503276"/>
            <a:ext cx="1067029"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35-44</a:t>
            </a:r>
          </a:p>
        </p:txBody>
      </p:sp>
      <p:pic>
        <p:nvPicPr>
          <p:cNvPr id="41" name="Graphic 4" descr="Man">
            <a:extLst>
              <a:ext uri="{FF2B5EF4-FFF2-40B4-BE49-F238E27FC236}">
                <a16:creationId xmlns:a16="http://schemas.microsoft.com/office/drawing/2014/main" id="{73E132F7-069F-49C3-8B8C-0DC43A3AC810}"/>
              </a:ext>
            </a:extLst>
          </p:cNvPr>
          <p:cNvPicPr>
            <a:picLocks noChangeAspect="1"/>
          </p:cNvPicPr>
          <p:nvPr/>
        </p:nvPicPr>
        <p:blipFill>
          <a:blip r:embed="rId11"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152261" y="4890158"/>
            <a:ext cx="523527" cy="523527"/>
          </a:xfrm>
          <a:prstGeom prst="rect">
            <a:avLst/>
          </a:prstGeom>
        </p:spPr>
      </p:pic>
      <p:sp>
        <p:nvSpPr>
          <p:cNvPr id="42" name="TextBox 41">
            <a:extLst>
              <a:ext uri="{FF2B5EF4-FFF2-40B4-BE49-F238E27FC236}">
                <a16:creationId xmlns:a16="http://schemas.microsoft.com/office/drawing/2014/main" id="{314B168A-1303-4DB4-82B9-44EEA4E26891}"/>
              </a:ext>
            </a:extLst>
          </p:cNvPr>
          <p:cNvSpPr txBox="1"/>
          <p:nvPr/>
        </p:nvSpPr>
        <p:spPr>
          <a:xfrm>
            <a:off x="9104018" y="4503276"/>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White</a:t>
            </a:r>
          </a:p>
        </p:txBody>
      </p:sp>
      <p:pic>
        <p:nvPicPr>
          <p:cNvPr id="43" name="Graphic 4" descr="Man">
            <a:extLst>
              <a:ext uri="{FF2B5EF4-FFF2-40B4-BE49-F238E27FC236}">
                <a16:creationId xmlns:a16="http://schemas.microsoft.com/office/drawing/2014/main" id="{129DAC9C-9292-4474-96B2-27A34E9EAFFF}"/>
              </a:ext>
            </a:extLst>
          </p:cNvPr>
          <p:cNvPicPr>
            <a:picLocks noChangeAspect="1"/>
          </p:cNvPicPr>
          <p:nvPr/>
        </p:nvPicPr>
        <p:blipFill>
          <a:blip r:embed="rId11"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148396" y="3843822"/>
            <a:ext cx="523527" cy="523527"/>
          </a:xfrm>
          <a:prstGeom prst="rect">
            <a:avLst/>
          </a:prstGeom>
        </p:spPr>
      </p:pic>
      <p:sp>
        <p:nvSpPr>
          <p:cNvPr id="44" name="TextBox 43">
            <a:extLst>
              <a:ext uri="{FF2B5EF4-FFF2-40B4-BE49-F238E27FC236}">
                <a16:creationId xmlns:a16="http://schemas.microsoft.com/office/drawing/2014/main" id="{25CBDFB4-A46E-4E92-B7A8-60159592E95A}"/>
              </a:ext>
            </a:extLst>
          </p:cNvPr>
          <p:cNvSpPr txBox="1"/>
          <p:nvPr/>
        </p:nvSpPr>
        <p:spPr>
          <a:xfrm>
            <a:off x="8990476" y="3513046"/>
            <a:ext cx="1647932"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Indian/Asian</a:t>
            </a:r>
          </a:p>
        </p:txBody>
      </p:sp>
      <p:pic>
        <p:nvPicPr>
          <p:cNvPr id="45" name="Graphic 4" descr="Man">
            <a:extLst>
              <a:ext uri="{FF2B5EF4-FFF2-40B4-BE49-F238E27FC236}">
                <a16:creationId xmlns:a16="http://schemas.microsoft.com/office/drawing/2014/main" id="{3139ABE2-4876-438F-8C9A-76B295C54A4C}"/>
              </a:ext>
            </a:extLst>
          </p:cNvPr>
          <p:cNvPicPr>
            <a:picLocks noChangeAspect="1"/>
          </p:cNvPicPr>
          <p:nvPr/>
        </p:nvPicPr>
        <p:blipFill>
          <a:blip r:embed="rId11"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907895" y="3842053"/>
            <a:ext cx="523527" cy="523527"/>
          </a:xfrm>
          <a:prstGeom prst="rect">
            <a:avLst/>
          </a:prstGeom>
        </p:spPr>
      </p:pic>
      <p:sp>
        <p:nvSpPr>
          <p:cNvPr id="46" name="TextBox 45">
            <a:extLst>
              <a:ext uri="{FF2B5EF4-FFF2-40B4-BE49-F238E27FC236}">
                <a16:creationId xmlns:a16="http://schemas.microsoft.com/office/drawing/2014/main" id="{8C9667B2-249D-46C8-A9A8-C4EACD77BF51}"/>
              </a:ext>
            </a:extLst>
          </p:cNvPr>
          <p:cNvSpPr txBox="1"/>
          <p:nvPr/>
        </p:nvSpPr>
        <p:spPr>
          <a:xfrm>
            <a:off x="7853506" y="3507202"/>
            <a:ext cx="1058021" cy="369332"/>
          </a:xfrm>
          <a:prstGeom prst="rect">
            <a:avLst/>
          </a:prstGeom>
          <a:noFill/>
        </p:spPr>
        <p:txBody>
          <a:bodyPr wrap="square" rtlCol="0">
            <a:spAutoFit/>
          </a:bodyPr>
          <a:lstStyle/>
          <a:p>
            <a:r>
              <a:rPr lang="en-US" b="1" dirty="0">
                <a:solidFill>
                  <a:schemeClr val="tx1">
                    <a:lumMod val="65000"/>
                    <a:lumOff val="35000"/>
                  </a:schemeClr>
                </a:solidFill>
                <a:latin typeface="Calibri" panose="020F0502020204030204" pitchFamily="34" charset="0"/>
                <a:cs typeface="Calibri" panose="020F0502020204030204" pitchFamily="34" charset="0"/>
              </a:rPr>
              <a:t>African  </a:t>
            </a:r>
          </a:p>
        </p:txBody>
      </p:sp>
      <p:pic>
        <p:nvPicPr>
          <p:cNvPr id="47" name="Graphic 4" descr="Man">
            <a:extLst>
              <a:ext uri="{FF2B5EF4-FFF2-40B4-BE49-F238E27FC236}">
                <a16:creationId xmlns:a16="http://schemas.microsoft.com/office/drawing/2014/main" id="{332D2DD0-8774-4910-B0E9-270F4192F753}"/>
              </a:ext>
            </a:extLst>
          </p:cNvPr>
          <p:cNvPicPr>
            <a:picLocks noChangeAspect="1"/>
          </p:cNvPicPr>
          <p:nvPr/>
        </p:nvPicPr>
        <p:blipFill>
          <a:blip r:embed="rId11"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906089" y="4885181"/>
            <a:ext cx="523527" cy="523527"/>
          </a:xfrm>
          <a:prstGeom prst="rect">
            <a:avLst/>
          </a:prstGeom>
        </p:spPr>
      </p:pic>
      <p:sp>
        <p:nvSpPr>
          <p:cNvPr id="48" name="TextBox 47">
            <a:extLst>
              <a:ext uri="{FF2B5EF4-FFF2-40B4-BE49-F238E27FC236}">
                <a16:creationId xmlns:a16="http://schemas.microsoft.com/office/drawing/2014/main" id="{8FDD4FEC-2931-4525-A7D7-80F35F132C60}"/>
              </a:ext>
            </a:extLst>
          </p:cNvPr>
          <p:cNvSpPr txBox="1"/>
          <p:nvPr/>
        </p:nvSpPr>
        <p:spPr>
          <a:xfrm>
            <a:off x="7795687" y="4505693"/>
            <a:ext cx="1636206" cy="369332"/>
          </a:xfrm>
          <a:prstGeom prst="rect">
            <a:avLst/>
          </a:prstGeom>
          <a:noFill/>
        </p:spPr>
        <p:txBody>
          <a:bodyPr wrap="square" rtlCol="0">
            <a:spAutoFit/>
          </a:bodyPr>
          <a:lstStyle/>
          <a:p>
            <a:r>
              <a:rPr lang="en-US" b="1" dirty="0" err="1">
                <a:solidFill>
                  <a:schemeClr val="tx1">
                    <a:lumMod val="65000"/>
                    <a:lumOff val="35000"/>
                  </a:schemeClr>
                </a:solidFill>
                <a:latin typeface="Calibri" panose="020F0502020204030204" pitchFamily="34" charset="0"/>
                <a:cs typeface="Calibri" panose="020F0502020204030204" pitchFamily="34" charset="0"/>
              </a:rPr>
              <a:t>Coloured</a:t>
            </a:r>
            <a:endParaRPr lang="en-US"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0CB98348-0F16-45D1-B0E4-47AF975E3436}"/>
              </a:ext>
            </a:extLst>
          </p:cNvPr>
          <p:cNvSpPr txBox="1"/>
          <p:nvPr/>
        </p:nvSpPr>
        <p:spPr>
          <a:xfrm flipH="1">
            <a:off x="3630463" y="3943861"/>
            <a:ext cx="753413"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27%</a:t>
            </a:r>
          </a:p>
        </p:txBody>
      </p:sp>
      <p:sp>
        <p:nvSpPr>
          <p:cNvPr id="50" name="TextBox 49">
            <a:extLst>
              <a:ext uri="{FF2B5EF4-FFF2-40B4-BE49-F238E27FC236}">
                <a16:creationId xmlns:a16="http://schemas.microsoft.com/office/drawing/2014/main" id="{26094118-A744-4253-8023-5631020B070A}"/>
              </a:ext>
            </a:extLst>
          </p:cNvPr>
          <p:cNvSpPr txBox="1"/>
          <p:nvPr/>
        </p:nvSpPr>
        <p:spPr>
          <a:xfrm>
            <a:off x="2247138" y="3940060"/>
            <a:ext cx="640172" cy="369332"/>
          </a:xfrm>
          <a:prstGeom prst="rect">
            <a:avLst/>
          </a:prstGeom>
          <a:noFill/>
        </p:spPr>
        <p:txBody>
          <a:bodyPr wrap="square" rtlCol="0">
            <a:spAutoFit/>
          </a:bodyPr>
          <a:lstStyle/>
          <a:p>
            <a:r>
              <a:rPr lang="en-US" b="1" dirty="0">
                <a:solidFill>
                  <a:srgbClr val="AB3755"/>
                </a:solidFill>
                <a:latin typeface="Calibri" panose="020F0502020204030204" pitchFamily="34" charset="0"/>
                <a:cs typeface="Calibri" panose="020F0502020204030204" pitchFamily="34" charset="0"/>
              </a:rPr>
              <a:t>31%</a:t>
            </a:r>
          </a:p>
        </p:txBody>
      </p:sp>
      <p:sp>
        <p:nvSpPr>
          <p:cNvPr id="51" name="TextBox 50">
            <a:extLst>
              <a:ext uri="{FF2B5EF4-FFF2-40B4-BE49-F238E27FC236}">
                <a16:creationId xmlns:a16="http://schemas.microsoft.com/office/drawing/2014/main" id="{1246FE45-E95D-4F49-B971-FDCCE5F910D6}"/>
              </a:ext>
            </a:extLst>
          </p:cNvPr>
          <p:cNvSpPr txBox="1"/>
          <p:nvPr/>
        </p:nvSpPr>
        <p:spPr>
          <a:xfrm flipH="1">
            <a:off x="5172029" y="3925913"/>
            <a:ext cx="753413" cy="369332"/>
          </a:xfrm>
          <a:prstGeom prst="rect">
            <a:avLst/>
          </a:prstGeom>
          <a:noFill/>
        </p:spPr>
        <p:txBody>
          <a:bodyPr wrap="square" rtlCol="0">
            <a:spAutoFit/>
          </a:bodyPr>
          <a:lstStyle/>
          <a:p>
            <a:r>
              <a:rPr lang="en-US" b="1" dirty="0">
                <a:solidFill>
                  <a:srgbClr val="AB3755"/>
                </a:solidFill>
                <a:latin typeface="Calibri" panose="020F0502020204030204" pitchFamily="34" charset="0"/>
                <a:cs typeface="Calibri" panose="020F0502020204030204" pitchFamily="34" charset="0"/>
              </a:rPr>
              <a:t>56%</a:t>
            </a:r>
          </a:p>
        </p:txBody>
      </p:sp>
      <p:sp>
        <p:nvSpPr>
          <p:cNvPr id="52" name="TextBox 51">
            <a:extLst>
              <a:ext uri="{FF2B5EF4-FFF2-40B4-BE49-F238E27FC236}">
                <a16:creationId xmlns:a16="http://schemas.microsoft.com/office/drawing/2014/main" id="{D54E88B9-F613-415E-A7A3-21024E8A49B7}"/>
              </a:ext>
            </a:extLst>
          </p:cNvPr>
          <p:cNvSpPr txBox="1"/>
          <p:nvPr/>
        </p:nvSpPr>
        <p:spPr>
          <a:xfrm flipH="1">
            <a:off x="6634699" y="3893426"/>
            <a:ext cx="753413"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36%</a:t>
            </a:r>
          </a:p>
        </p:txBody>
      </p:sp>
      <p:sp>
        <p:nvSpPr>
          <p:cNvPr id="53" name="TextBox 52">
            <a:extLst>
              <a:ext uri="{FF2B5EF4-FFF2-40B4-BE49-F238E27FC236}">
                <a16:creationId xmlns:a16="http://schemas.microsoft.com/office/drawing/2014/main" id="{174D2A8A-2827-44CB-B35F-FB153EC66C3A}"/>
              </a:ext>
            </a:extLst>
          </p:cNvPr>
          <p:cNvSpPr txBox="1"/>
          <p:nvPr/>
        </p:nvSpPr>
        <p:spPr>
          <a:xfrm flipH="1">
            <a:off x="5147766" y="4907946"/>
            <a:ext cx="759828"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23%</a:t>
            </a:r>
          </a:p>
        </p:txBody>
      </p:sp>
      <p:sp>
        <p:nvSpPr>
          <p:cNvPr id="54" name="TextBox 53">
            <a:extLst>
              <a:ext uri="{FF2B5EF4-FFF2-40B4-BE49-F238E27FC236}">
                <a16:creationId xmlns:a16="http://schemas.microsoft.com/office/drawing/2014/main" id="{B06B326F-F0D3-4616-9DE5-6FB004A80DA1}"/>
              </a:ext>
            </a:extLst>
          </p:cNvPr>
          <p:cNvSpPr txBox="1"/>
          <p:nvPr/>
        </p:nvSpPr>
        <p:spPr>
          <a:xfrm flipH="1">
            <a:off x="6648798" y="4905238"/>
            <a:ext cx="753413"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17%</a:t>
            </a:r>
          </a:p>
        </p:txBody>
      </p:sp>
      <p:sp>
        <p:nvSpPr>
          <p:cNvPr id="55" name="TextBox 54">
            <a:extLst>
              <a:ext uri="{FF2B5EF4-FFF2-40B4-BE49-F238E27FC236}">
                <a16:creationId xmlns:a16="http://schemas.microsoft.com/office/drawing/2014/main" id="{DF09F750-746F-46C2-B4FF-AB4657532560}"/>
              </a:ext>
            </a:extLst>
          </p:cNvPr>
          <p:cNvSpPr txBox="1"/>
          <p:nvPr/>
        </p:nvSpPr>
        <p:spPr>
          <a:xfrm flipH="1">
            <a:off x="5127268" y="5895580"/>
            <a:ext cx="753413"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11%</a:t>
            </a:r>
          </a:p>
        </p:txBody>
      </p:sp>
      <p:sp>
        <p:nvSpPr>
          <p:cNvPr id="56" name="TextBox 55">
            <a:extLst>
              <a:ext uri="{FF2B5EF4-FFF2-40B4-BE49-F238E27FC236}">
                <a16:creationId xmlns:a16="http://schemas.microsoft.com/office/drawing/2014/main" id="{7B4ACBD5-E9E0-48FB-AB79-BC29594DED6A}"/>
              </a:ext>
            </a:extLst>
          </p:cNvPr>
          <p:cNvSpPr txBox="1"/>
          <p:nvPr/>
        </p:nvSpPr>
        <p:spPr>
          <a:xfrm flipH="1">
            <a:off x="9595528" y="4943012"/>
            <a:ext cx="753413"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7%</a:t>
            </a:r>
          </a:p>
        </p:txBody>
      </p:sp>
      <p:sp>
        <p:nvSpPr>
          <p:cNvPr id="57" name="TextBox 56">
            <a:extLst>
              <a:ext uri="{FF2B5EF4-FFF2-40B4-BE49-F238E27FC236}">
                <a16:creationId xmlns:a16="http://schemas.microsoft.com/office/drawing/2014/main" id="{40AA01BD-5335-48F9-9189-9A15676B0FA6}"/>
              </a:ext>
            </a:extLst>
          </p:cNvPr>
          <p:cNvSpPr txBox="1"/>
          <p:nvPr/>
        </p:nvSpPr>
        <p:spPr>
          <a:xfrm flipH="1">
            <a:off x="9615106" y="3897418"/>
            <a:ext cx="753413"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11%</a:t>
            </a:r>
          </a:p>
        </p:txBody>
      </p:sp>
      <p:sp>
        <p:nvSpPr>
          <p:cNvPr id="58" name="TextBox 57">
            <a:extLst>
              <a:ext uri="{FF2B5EF4-FFF2-40B4-BE49-F238E27FC236}">
                <a16:creationId xmlns:a16="http://schemas.microsoft.com/office/drawing/2014/main" id="{91816EE9-1D76-422C-85D3-51BD2EE53272}"/>
              </a:ext>
            </a:extLst>
          </p:cNvPr>
          <p:cNvSpPr txBox="1"/>
          <p:nvPr/>
        </p:nvSpPr>
        <p:spPr>
          <a:xfrm flipH="1">
            <a:off x="8338603" y="4941586"/>
            <a:ext cx="753413" cy="369332"/>
          </a:xfrm>
          <a:prstGeom prst="rect">
            <a:avLst/>
          </a:prstGeom>
          <a:noFill/>
        </p:spPr>
        <p:txBody>
          <a:bodyPr wrap="square" rtlCol="0">
            <a:spAutoFit/>
          </a:bodyPr>
          <a:lstStyle/>
          <a:p>
            <a:r>
              <a:rPr lang="en-US" dirty="0">
                <a:solidFill>
                  <a:schemeClr val="tx1">
                    <a:lumMod val="65000"/>
                    <a:lumOff val="35000"/>
                  </a:schemeClr>
                </a:solidFill>
                <a:latin typeface="Calibri" panose="020F0502020204030204" pitchFamily="34" charset="0"/>
                <a:cs typeface="Calibri" panose="020F0502020204030204" pitchFamily="34" charset="0"/>
              </a:rPr>
              <a:t>23%</a:t>
            </a:r>
          </a:p>
        </p:txBody>
      </p:sp>
      <p:sp>
        <p:nvSpPr>
          <p:cNvPr id="59" name="TextBox 58">
            <a:extLst>
              <a:ext uri="{FF2B5EF4-FFF2-40B4-BE49-F238E27FC236}">
                <a16:creationId xmlns:a16="http://schemas.microsoft.com/office/drawing/2014/main" id="{AA92F820-5607-4500-9D67-CDDA5D9165A9}"/>
              </a:ext>
            </a:extLst>
          </p:cNvPr>
          <p:cNvSpPr txBox="1"/>
          <p:nvPr/>
        </p:nvSpPr>
        <p:spPr>
          <a:xfrm flipH="1">
            <a:off x="8363478" y="3881091"/>
            <a:ext cx="753413" cy="369332"/>
          </a:xfrm>
          <a:prstGeom prst="rect">
            <a:avLst/>
          </a:prstGeom>
          <a:noFill/>
        </p:spPr>
        <p:txBody>
          <a:bodyPr wrap="square" rtlCol="0">
            <a:spAutoFit/>
          </a:bodyPr>
          <a:lstStyle/>
          <a:p>
            <a:r>
              <a:rPr lang="en-US" b="1" dirty="0">
                <a:solidFill>
                  <a:srgbClr val="AB3755"/>
                </a:solidFill>
                <a:latin typeface="Calibri" panose="020F0502020204030204" pitchFamily="34" charset="0"/>
                <a:cs typeface="Calibri" panose="020F0502020204030204" pitchFamily="34" charset="0"/>
              </a:rPr>
              <a:t>33%</a:t>
            </a:r>
          </a:p>
        </p:txBody>
      </p:sp>
    </p:spTree>
    <p:extLst>
      <p:ext uri="{BB962C8B-B14F-4D97-AF65-F5344CB8AC3E}">
        <p14:creationId xmlns:p14="http://schemas.microsoft.com/office/powerpoint/2010/main" val="6715650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D1297-ED06-4F3E-B389-CC1A64AE3AEA}"/>
              </a:ext>
            </a:extLst>
          </p:cNvPr>
          <p:cNvSpPr>
            <a:spLocks noGrp="1"/>
          </p:cNvSpPr>
          <p:nvPr>
            <p:ph type="title"/>
          </p:nvPr>
        </p:nvSpPr>
        <p:spPr/>
        <p:txBody>
          <a:bodyPr/>
          <a:lstStyle/>
          <a:p>
            <a:r>
              <a:rPr lang="en-US" dirty="0"/>
              <a:t>The distribution of jobs matters</a:t>
            </a:r>
            <a:endParaRPr lang="en-ZA" dirty="0"/>
          </a:p>
        </p:txBody>
      </p:sp>
      <p:sp>
        <p:nvSpPr>
          <p:cNvPr id="3" name="Content Placeholder 2">
            <a:extLst>
              <a:ext uri="{FF2B5EF4-FFF2-40B4-BE49-F238E27FC236}">
                <a16:creationId xmlns:a16="http://schemas.microsoft.com/office/drawing/2014/main" id="{30D298F5-9A68-4120-A6B9-E43A835BDA3A}"/>
              </a:ext>
            </a:extLst>
          </p:cNvPr>
          <p:cNvSpPr>
            <a:spLocks noGrp="1"/>
          </p:cNvSpPr>
          <p:nvPr>
            <p:ph sz="quarter" idx="13"/>
          </p:nvPr>
        </p:nvSpPr>
        <p:spPr>
          <a:xfrm>
            <a:off x="334963" y="902694"/>
            <a:ext cx="11523133" cy="5040598"/>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pPr marL="0" indent="0">
              <a:buNone/>
            </a:pPr>
            <a:endParaRPr lang="en-US" sz="1600" dirty="0"/>
          </a:p>
          <a:p>
            <a:pPr marL="0" indent="0">
              <a:buNone/>
            </a:pPr>
            <a:r>
              <a:rPr lang="en-US" sz="1600" dirty="0" err="1"/>
              <a:t>Lilenstein</a:t>
            </a:r>
            <a:r>
              <a:rPr lang="en-US" sz="1600" dirty="0"/>
              <a:t>, Woolard &amp; </a:t>
            </a:r>
            <a:r>
              <a:rPr lang="en-US" sz="1600" dirty="0" err="1"/>
              <a:t>Leibbrandt</a:t>
            </a:r>
            <a:r>
              <a:rPr lang="en-US" sz="1600" dirty="0"/>
              <a:t> (2018),  ‘</a:t>
            </a:r>
            <a:r>
              <a:rPr lang="en-US" sz="1600" i="1" dirty="0"/>
              <a:t>In-work poverty in South Africa: the impact of income sharing in the presence of high unemployment’</a:t>
            </a:r>
            <a:r>
              <a:rPr lang="en-US" sz="1600" dirty="0"/>
              <a:t>  </a:t>
            </a:r>
            <a:endParaRPr lang="en-ZA" sz="1600" dirty="0"/>
          </a:p>
          <a:p>
            <a:pPr marL="0" indent="0">
              <a:buNone/>
            </a:pPr>
            <a:endParaRPr lang="en-ZA" dirty="0"/>
          </a:p>
        </p:txBody>
      </p:sp>
      <p:sp>
        <p:nvSpPr>
          <p:cNvPr id="4" name="Footer Placeholder 3">
            <a:extLst>
              <a:ext uri="{FF2B5EF4-FFF2-40B4-BE49-F238E27FC236}">
                <a16:creationId xmlns:a16="http://schemas.microsoft.com/office/drawing/2014/main" id="{CFDB0F9D-D28F-4123-97D4-A81AA6633C65}"/>
              </a:ext>
            </a:extLst>
          </p:cNvPr>
          <p:cNvSpPr>
            <a:spLocks noGrp="1"/>
          </p:cNvSpPr>
          <p:nvPr>
            <p:ph type="ftr" sz="quarter" idx="14"/>
          </p:nvPr>
        </p:nvSpPr>
        <p:spPr/>
        <p:txBody>
          <a:bodyPr/>
          <a:lstStyle/>
          <a:p>
            <a:endParaRPr lang="en-ZA" dirty="0"/>
          </a:p>
        </p:txBody>
      </p:sp>
      <p:pic>
        <p:nvPicPr>
          <p:cNvPr id="5" name="Picture 4">
            <a:extLst>
              <a:ext uri="{FF2B5EF4-FFF2-40B4-BE49-F238E27FC236}">
                <a16:creationId xmlns:a16="http://schemas.microsoft.com/office/drawing/2014/main" id="{BA148DC9-1022-4F0D-9073-9E77C6A858A7}"/>
              </a:ext>
            </a:extLst>
          </p:cNvPr>
          <p:cNvPicPr>
            <a:picLocks noChangeAspect="1"/>
          </p:cNvPicPr>
          <p:nvPr/>
        </p:nvPicPr>
        <p:blipFill>
          <a:blip r:embed="rId3"/>
          <a:stretch>
            <a:fillRect/>
          </a:stretch>
        </p:blipFill>
        <p:spPr>
          <a:xfrm>
            <a:off x="10272580" y="79106"/>
            <a:ext cx="1681735" cy="611992"/>
          </a:xfrm>
          <a:prstGeom prst="rect">
            <a:avLst/>
          </a:prstGeom>
        </p:spPr>
      </p:pic>
      <p:graphicFrame>
        <p:nvGraphicFramePr>
          <p:cNvPr id="10" name="Table 9">
            <a:extLst>
              <a:ext uri="{FF2B5EF4-FFF2-40B4-BE49-F238E27FC236}">
                <a16:creationId xmlns:a16="http://schemas.microsoft.com/office/drawing/2014/main" id="{1B4B574F-580E-490E-B1A9-B41BD9A559FB}"/>
              </a:ext>
            </a:extLst>
          </p:cNvPr>
          <p:cNvGraphicFramePr>
            <a:graphicFrameLocks noGrp="1"/>
          </p:cNvGraphicFramePr>
          <p:nvPr>
            <p:extLst>
              <p:ext uri="{D42A27DB-BD31-4B8C-83A1-F6EECF244321}">
                <p14:modId xmlns:p14="http://schemas.microsoft.com/office/powerpoint/2010/main" val="4244319614"/>
              </p:ext>
            </p:extLst>
          </p:nvPr>
        </p:nvGraphicFramePr>
        <p:xfrm>
          <a:off x="1973293" y="981073"/>
          <a:ext cx="8214819" cy="4295755"/>
        </p:xfrm>
        <a:graphic>
          <a:graphicData uri="http://schemas.openxmlformats.org/drawingml/2006/table">
            <a:tbl>
              <a:tblPr firstRow="1" firstCol="1" bandRow="1">
                <a:tableStyleId>{5C22544A-7EE6-4342-B048-85BDC9FD1C3A}</a:tableStyleId>
              </a:tblPr>
              <a:tblGrid>
                <a:gridCol w="2639696">
                  <a:extLst>
                    <a:ext uri="{9D8B030D-6E8A-4147-A177-3AD203B41FA5}">
                      <a16:colId xmlns:a16="http://schemas.microsoft.com/office/drawing/2014/main" val="1835254218"/>
                    </a:ext>
                  </a:extLst>
                </a:gridCol>
                <a:gridCol w="1857645">
                  <a:extLst>
                    <a:ext uri="{9D8B030D-6E8A-4147-A177-3AD203B41FA5}">
                      <a16:colId xmlns:a16="http://schemas.microsoft.com/office/drawing/2014/main" val="593791735"/>
                    </a:ext>
                  </a:extLst>
                </a:gridCol>
                <a:gridCol w="1858739">
                  <a:extLst>
                    <a:ext uri="{9D8B030D-6E8A-4147-A177-3AD203B41FA5}">
                      <a16:colId xmlns:a16="http://schemas.microsoft.com/office/drawing/2014/main" val="850216073"/>
                    </a:ext>
                  </a:extLst>
                </a:gridCol>
                <a:gridCol w="1858739">
                  <a:extLst>
                    <a:ext uri="{9D8B030D-6E8A-4147-A177-3AD203B41FA5}">
                      <a16:colId xmlns:a16="http://schemas.microsoft.com/office/drawing/2014/main" val="4120293056"/>
                    </a:ext>
                  </a:extLst>
                </a:gridCol>
              </a:tblGrid>
              <a:tr h="710773">
                <a:tc>
                  <a:txBody>
                    <a:bodyPr/>
                    <a:lstStyle/>
                    <a:p>
                      <a:endParaRPr lang="en-ZA" sz="1800" dirty="0">
                        <a:solidFill>
                          <a:srgbClr val="716767"/>
                        </a:solidFill>
                        <a:effectLst/>
                        <a:latin typeface="Calibri" panose="020F0502020204030204" pitchFamily="34"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effectLst/>
                          <a:latin typeface="Calibri" panose="020F0502020204030204" pitchFamily="34" charset="0"/>
                          <a:cs typeface="Calibri" panose="020F0502020204030204" pitchFamily="34" charset="0"/>
                        </a:rPr>
                        <a:t>% share of population</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effectLst/>
                          <a:latin typeface="Calibri" panose="020F0502020204030204" pitchFamily="34" charset="0"/>
                          <a:cs typeface="Calibri" panose="020F0502020204030204" pitchFamily="34" charset="0"/>
                        </a:rPr>
                        <a:t>% in poverty</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effectLst/>
                          <a:latin typeface="Calibri" panose="020F0502020204030204" pitchFamily="34" charset="0"/>
                          <a:cs typeface="Calibri" panose="020F0502020204030204" pitchFamily="34" charset="0"/>
                        </a:rPr>
                        <a:t>% share of poor</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extLst>
                  <a:ext uri="{0D108BD9-81ED-4DB2-BD59-A6C34878D82A}">
                    <a16:rowId xmlns:a16="http://schemas.microsoft.com/office/drawing/2014/main" val="2796092819"/>
                  </a:ext>
                </a:extLst>
              </a:tr>
              <a:tr h="355386">
                <a:tc>
                  <a:txBody>
                    <a:bodyPr/>
                    <a:lstStyle/>
                    <a:p>
                      <a:pPr>
                        <a:spcAft>
                          <a:spcPts val="0"/>
                        </a:spcAft>
                      </a:pPr>
                      <a:r>
                        <a:rPr lang="en-ZA" sz="1800" dirty="0">
                          <a:effectLst/>
                          <a:latin typeface="Calibri" panose="020F0502020204030204" pitchFamily="34" charset="0"/>
                          <a:cs typeface="Calibri" panose="020F0502020204030204" pitchFamily="34" charset="0"/>
                        </a:rPr>
                        <a:t>NEA: Age 0-14 </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30%</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57%</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39%</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359562923"/>
                  </a:ext>
                </a:extLst>
              </a:tr>
              <a:tr h="355386">
                <a:tc>
                  <a:txBody>
                    <a:bodyPr/>
                    <a:lstStyle/>
                    <a:p>
                      <a:pPr>
                        <a:spcAft>
                          <a:spcPts val="0"/>
                        </a:spcAft>
                      </a:pPr>
                      <a:r>
                        <a:rPr lang="en-ZA" sz="1800" dirty="0">
                          <a:effectLst/>
                          <a:latin typeface="Calibri" panose="020F0502020204030204" pitchFamily="34" charset="0"/>
                          <a:cs typeface="Calibri" panose="020F0502020204030204" pitchFamily="34" charset="0"/>
                        </a:rPr>
                        <a:t>NEA: Age 15-64</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28%</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52%</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33%</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201434472"/>
                  </a:ext>
                </a:extLst>
              </a:tr>
              <a:tr h="355386">
                <a:tc>
                  <a:txBody>
                    <a:bodyPr/>
                    <a:lstStyle/>
                    <a:p>
                      <a:pPr>
                        <a:spcAft>
                          <a:spcPts val="0"/>
                        </a:spcAft>
                      </a:pPr>
                      <a:r>
                        <a:rPr lang="en-ZA" sz="1800" dirty="0">
                          <a:effectLst/>
                          <a:latin typeface="Calibri" panose="020F0502020204030204" pitchFamily="34" charset="0"/>
                          <a:cs typeface="Calibri" panose="020F0502020204030204" pitchFamily="34" charset="0"/>
                        </a:rPr>
                        <a:t>NEA: Age 65+</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5%</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35%</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4%</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03667082"/>
                  </a:ext>
                </a:extLst>
              </a:tr>
              <a:tr h="355386">
                <a:tc>
                  <a:txBody>
                    <a:bodyPr/>
                    <a:lstStyle/>
                    <a:p>
                      <a:pPr>
                        <a:spcAft>
                          <a:spcPts val="0"/>
                        </a:spcAft>
                      </a:pPr>
                      <a:r>
                        <a:rPr lang="en-ZA" sz="1800" dirty="0">
                          <a:effectLst/>
                          <a:latin typeface="Calibri" panose="020F0502020204030204" pitchFamily="34" charset="0"/>
                          <a:cs typeface="Calibri" panose="020F0502020204030204" pitchFamily="34" charset="0"/>
                        </a:rPr>
                        <a:t>Unemployed</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10%</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61%</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13%</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4240753697"/>
                  </a:ext>
                </a:extLst>
              </a:tr>
              <a:tr h="355386">
                <a:tc>
                  <a:txBody>
                    <a:bodyPr/>
                    <a:lstStyle/>
                    <a:p>
                      <a:pPr>
                        <a:spcAft>
                          <a:spcPts val="0"/>
                        </a:spcAft>
                      </a:pPr>
                      <a:r>
                        <a:rPr lang="en-ZA" sz="1800" dirty="0">
                          <a:effectLst/>
                          <a:latin typeface="Calibri" panose="020F0502020204030204" pitchFamily="34" charset="0"/>
                          <a:cs typeface="Calibri" panose="020F0502020204030204" pitchFamily="34" charset="0"/>
                        </a:rPr>
                        <a:t>Employed</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28%</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17%</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11%</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585787857"/>
                  </a:ext>
                </a:extLst>
              </a:tr>
              <a:tr h="355386">
                <a:tc>
                  <a:txBody>
                    <a:bodyPr/>
                    <a:lstStyle/>
                    <a:p>
                      <a:pPr>
                        <a:spcAft>
                          <a:spcPts val="0"/>
                        </a:spcAft>
                      </a:pPr>
                      <a:r>
                        <a:rPr lang="en-ZA" sz="1800" dirty="0">
                          <a:effectLst/>
                          <a:latin typeface="Calibri" panose="020F0502020204030204" pitchFamily="34" charset="0"/>
                          <a:cs typeface="Calibri" panose="020F0502020204030204" pitchFamily="34" charset="0"/>
                        </a:rPr>
                        <a:t>All individuals</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100%</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44%</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100%</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736756725"/>
                  </a:ext>
                </a:extLst>
              </a:tr>
              <a:tr h="510351">
                <a:tc>
                  <a:txBody>
                    <a:bodyPr/>
                    <a:lstStyle/>
                    <a:p>
                      <a:pPr>
                        <a:spcAft>
                          <a:spcPts val="0"/>
                        </a:spcAft>
                      </a:pPr>
                      <a:r>
                        <a:rPr lang="en-ZA" sz="1800" dirty="0">
                          <a:effectLst/>
                          <a:latin typeface="Calibri" panose="020F0502020204030204" pitchFamily="34" charset="0"/>
                          <a:cs typeface="Calibri" panose="020F0502020204030204" pitchFamily="34" charset="0"/>
                        </a:rPr>
                        <a:t>Household where no-one is working</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31%</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59%</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59%</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631262709"/>
                  </a:ext>
                </a:extLst>
              </a:tr>
              <a:tr h="510351">
                <a:tc>
                  <a:txBody>
                    <a:bodyPr/>
                    <a:lstStyle/>
                    <a:p>
                      <a:pPr>
                        <a:spcAft>
                          <a:spcPts val="0"/>
                        </a:spcAft>
                      </a:pPr>
                      <a:r>
                        <a:rPr lang="en-ZA" sz="1800" dirty="0">
                          <a:effectLst/>
                          <a:latin typeface="Calibri" panose="020F0502020204030204" pitchFamily="34" charset="0"/>
                          <a:cs typeface="Calibri" panose="020F0502020204030204" pitchFamily="34" charset="0"/>
                        </a:rPr>
                        <a:t>Household where at least one person is working</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69%</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19%</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41%</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543278273"/>
                  </a:ext>
                </a:extLst>
              </a:tr>
              <a:tr h="355386">
                <a:tc>
                  <a:txBody>
                    <a:bodyPr/>
                    <a:lstStyle/>
                    <a:p>
                      <a:pPr>
                        <a:spcAft>
                          <a:spcPts val="0"/>
                        </a:spcAft>
                      </a:pPr>
                      <a:r>
                        <a:rPr lang="en-ZA" sz="1800" dirty="0">
                          <a:effectLst/>
                          <a:latin typeface="Calibri" panose="020F0502020204030204" pitchFamily="34" charset="0"/>
                          <a:cs typeface="Calibri" panose="020F0502020204030204" pitchFamily="34" charset="0"/>
                        </a:rPr>
                        <a:t>All households</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100%</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31%</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100%</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1737342093"/>
                  </a:ext>
                </a:extLst>
              </a:tr>
            </a:tbl>
          </a:graphicData>
        </a:graphic>
      </p:graphicFrame>
      <p:sp>
        <p:nvSpPr>
          <p:cNvPr id="11" name="Rectangle 10">
            <a:extLst>
              <a:ext uri="{FF2B5EF4-FFF2-40B4-BE49-F238E27FC236}">
                <a16:creationId xmlns:a16="http://schemas.microsoft.com/office/drawing/2014/main" id="{599277CC-7604-4309-A4B1-8C3D57E7D34D}"/>
              </a:ext>
            </a:extLst>
          </p:cNvPr>
          <p:cNvSpPr/>
          <p:nvPr/>
        </p:nvSpPr>
        <p:spPr>
          <a:xfrm>
            <a:off x="6965746" y="2787278"/>
            <a:ext cx="831273" cy="6357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A5EB741B-2389-48A1-BBC9-62166A58112F}"/>
              </a:ext>
            </a:extLst>
          </p:cNvPr>
          <p:cNvSpPr/>
          <p:nvPr/>
        </p:nvSpPr>
        <p:spPr>
          <a:xfrm>
            <a:off x="5077146" y="3874469"/>
            <a:ext cx="904240" cy="467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8752E909-520D-4408-9008-359B6B69C053}"/>
              </a:ext>
            </a:extLst>
          </p:cNvPr>
          <p:cNvSpPr/>
          <p:nvPr/>
        </p:nvSpPr>
        <p:spPr>
          <a:xfrm>
            <a:off x="6965745" y="3867505"/>
            <a:ext cx="831273" cy="10080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CDD6A90E-7F34-4FA0-AD35-3E521ABBFA31}"/>
              </a:ext>
            </a:extLst>
          </p:cNvPr>
          <p:cNvSpPr/>
          <p:nvPr/>
        </p:nvSpPr>
        <p:spPr>
          <a:xfrm>
            <a:off x="8832380" y="2787278"/>
            <a:ext cx="831273" cy="6357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37477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D298F5-9A68-4120-A6B9-E43A835BDA3A}"/>
              </a:ext>
            </a:extLst>
          </p:cNvPr>
          <p:cNvSpPr>
            <a:spLocks noGrp="1"/>
          </p:cNvSpPr>
          <p:nvPr>
            <p:ph sz="quarter" idx="13"/>
          </p:nvPr>
        </p:nvSpPr>
        <p:spPr>
          <a:xfrm>
            <a:off x="334963" y="902694"/>
            <a:ext cx="11523133" cy="5040598"/>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pPr marL="0" indent="0">
              <a:buNone/>
            </a:pPr>
            <a:endParaRPr lang="en-US" sz="1600" dirty="0"/>
          </a:p>
          <a:p>
            <a:pPr marL="0" indent="0">
              <a:buNone/>
            </a:pPr>
            <a:r>
              <a:rPr lang="en-US" sz="1600" dirty="0" err="1"/>
              <a:t>Lilenstein</a:t>
            </a:r>
            <a:r>
              <a:rPr lang="en-US" sz="1600" dirty="0"/>
              <a:t>, Woolard &amp; </a:t>
            </a:r>
            <a:r>
              <a:rPr lang="en-US" sz="1600" dirty="0" err="1"/>
              <a:t>Leibbrandt</a:t>
            </a:r>
            <a:r>
              <a:rPr lang="en-US" sz="1600" dirty="0"/>
              <a:t> (2018),  ‘</a:t>
            </a:r>
            <a:r>
              <a:rPr lang="en-US" sz="1600" i="1" dirty="0"/>
              <a:t>In-work poverty in South Africa: the impact of income sharing in the presence of high unemployment’</a:t>
            </a:r>
            <a:r>
              <a:rPr lang="en-US" sz="1600" dirty="0"/>
              <a:t>  </a:t>
            </a:r>
            <a:endParaRPr lang="en-ZA" sz="1600" dirty="0"/>
          </a:p>
          <a:p>
            <a:pPr marL="0" indent="0">
              <a:buNone/>
            </a:pPr>
            <a:endParaRPr lang="en-ZA" dirty="0"/>
          </a:p>
        </p:txBody>
      </p:sp>
      <p:graphicFrame>
        <p:nvGraphicFramePr>
          <p:cNvPr id="14" name="Table 13">
            <a:extLst>
              <a:ext uri="{FF2B5EF4-FFF2-40B4-BE49-F238E27FC236}">
                <a16:creationId xmlns:a16="http://schemas.microsoft.com/office/drawing/2014/main" id="{05970CB2-AFE9-449A-804B-F8248AD0F6E5}"/>
              </a:ext>
            </a:extLst>
          </p:cNvPr>
          <p:cNvGraphicFramePr>
            <a:graphicFrameLocks noGrp="1"/>
          </p:cNvGraphicFramePr>
          <p:nvPr>
            <p:extLst/>
          </p:nvPr>
        </p:nvGraphicFramePr>
        <p:xfrm>
          <a:off x="1415350" y="1017058"/>
          <a:ext cx="8950960" cy="4502912"/>
        </p:xfrm>
        <a:graphic>
          <a:graphicData uri="http://schemas.openxmlformats.org/drawingml/2006/table">
            <a:tbl>
              <a:tblPr firstRow="1" firstCol="1" bandRow="1">
                <a:tableStyleId>{5C22544A-7EE6-4342-B048-85BDC9FD1C3A}</a:tableStyleId>
              </a:tblPr>
              <a:tblGrid>
                <a:gridCol w="1882444">
                  <a:extLst>
                    <a:ext uri="{9D8B030D-6E8A-4147-A177-3AD203B41FA5}">
                      <a16:colId xmlns:a16="http://schemas.microsoft.com/office/drawing/2014/main" val="3157685568"/>
                    </a:ext>
                  </a:extLst>
                </a:gridCol>
                <a:gridCol w="2356172">
                  <a:extLst>
                    <a:ext uri="{9D8B030D-6E8A-4147-A177-3AD203B41FA5}">
                      <a16:colId xmlns:a16="http://schemas.microsoft.com/office/drawing/2014/main" val="3213511234"/>
                    </a:ext>
                  </a:extLst>
                </a:gridCol>
                <a:gridCol w="2356172">
                  <a:extLst>
                    <a:ext uri="{9D8B030D-6E8A-4147-A177-3AD203B41FA5}">
                      <a16:colId xmlns:a16="http://schemas.microsoft.com/office/drawing/2014/main" val="2026742329"/>
                    </a:ext>
                  </a:extLst>
                </a:gridCol>
                <a:gridCol w="2356172">
                  <a:extLst>
                    <a:ext uri="{9D8B030D-6E8A-4147-A177-3AD203B41FA5}">
                      <a16:colId xmlns:a16="http://schemas.microsoft.com/office/drawing/2014/main" val="2618939256"/>
                    </a:ext>
                  </a:extLst>
                </a:gridCol>
              </a:tblGrid>
              <a:tr h="851408">
                <a:tc>
                  <a:txBody>
                    <a:bodyPr/>
                    <a:lstStyle/>
                    <a:p>
                      <a:pPr algn="l">
                        <a:spcAft>
                          <a:spcPts val="0"/>
                        </a:spcAft>
                      </a:pPr>
                      <a:r>
                        <a:rPr lang="en-ZA" sz="1800" dirty="0">
                          <a:effectLst/>
                          <a:latin typeface="Calibri" panose="020F0502020204030204" pitchFamily="34" charset="0"/>
                          <a:cs typeface="Calibri" panose="020F0502020204030204" pitchFamily="34" charset="0"/>
                        </a:rPr>
                        <a:t>Employment type</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effectLst/>
                          <a:latin typeface="Calibri" panose="020F0502020204030204" pitchFamily="34" charset="0"/>
                          <a:cs typeface="Calibri" panose="020F0502020204030204" pitchFamily="34" charset="0"/>
                        </a:rPr>
                        <a:t>% share of workers</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effectLst/>
                          <a:latin typeface="Calibri" panose="020F0502020204030204" pitchFamily="34" charset="0"/>
                          <a:cs typeface="Calibri" panose="020F0502020204030204" pitchFamily="34" charset="0"/>
                        </a:rPr>
                        <a:t>% workers in poverty</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effectLst/>
                          <a:latin typeface="Calibri" panose="020F0502020204030204" pitchFamily="34" charset="0"/>
                          <a:cs typeface="Calibri" panose="020F0502020204030204" pitchFamily="34" charset="0"/>
                        </a:rPr>
                        <a:t>% share of poor workers</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extLst>
                  <a:ext uri="{0D108BD9-81ED-4DB2-BD59-A6C34878D82A}">
                    <a16:rowId xmlns:a16="http://schemas.microsoft.com/office/drawing/2014/main" val="2299733679"/>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Private household</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11%</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42%</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29%</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834573813"/>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Primary sector</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10%</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18%</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11%</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597467810"/>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Secondary sector</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17%</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19%</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20%</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395992100"/>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Tertiary sector</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61%</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10%</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40%</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727366860"/>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Regular paid worker</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81%</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12%</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60%</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705817556"/>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Casual worker</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11%</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45%</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22%</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1152822257"/>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Self-employed worker</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8%</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26%</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18%</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917449833"/>
                  </a:ext>
                </a:extLst>
              </a:tr>
              <a:tr h="425704">
                <a:tc>
                  <a:txBody>
                    <a:bodyPr/>
                    <a:lstStyle/>
                    <a:p>
                      <a:pPr algn="l">
                        <a:spcAft>
                          <a:spcPts val="0"/>
                        </a:spcAft>
                      </a:pPr>
                      <a:r>
                        <a:rPr lang="en-ZA" sz="1800" dirty="0">
                          <a:effectLst/>
                          <a:latin typeface="Calibri" panose="020F0502020204030204" pitchFamily="34" charset="0"/>
                          <a:cs typeface="Calibri" panose="020F0502020204030204" pitchFamily="34" charset="0"/>
                        </a:rPr>
                        <a:t>All workers</a:t>
                      </a:r>
                      <a:endParaRPr lang="en-ZA" sz="1800" dirty="0">
                        <a:solidFill>
                          <a:srgbClr val="716767"/>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solidFill>
                      <a:srgbClr val="963247"/>
                    </a:solidFill>
                  </a:tcP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100%</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a:solidFill>
                            <a:schemeClr val="tx1">
                              <a:lumMod val="75000"/>
                              <a:lumOff val="25000"/>
                            </a:schemeClr>
                          </a:solidFill>
                          <a:effectLst/>
                          <a:latin typeface="Calibri" panose="020F0502020204030204" pitchFamily="34" charset="0"/>
                          <a:cs typeface="Calibri" panose="020F0502020204030204" pitchFamily="34" charset="0"/>
                        </a:rPr>
                        <a:t>17%</a:t>
                      </a:r>
                      <a:endParaRPr lang="en-ZA" sz="180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tc>
                  <a:txBody>
                    <a:bodyPr/>
                    <a:lstStyle/>
                    <a:p>
                      <a:pPr algn="ctr">
                        <a:spcAft>
                          <a:spcPts val="0"/>
                        </a:spcAft>
                      </a:pPr>
                      <a:r>
                        <a:rPr lang="en-ZA" sz="1800" dirty="0">
                          <a:solidFill>
                            <a:schemeClr val="tx1">
                              <a:lumMod val="75000"/>
                              <a:lumOff val="25000"/>
                            </a:schemeClr>
                          </a:solidFill>
                          <a:effectLst/>
                          <a:latin typeface="Calibri" panose="020F0502020204030204" pitchFamily="34" charset="0"/>
                          <a:cs typeface="Calibri" panose="020F0502020204030204" pitchFamily="34" charset="0"/>
                        </a:rPr>
                        <a:t>100%</a:t>
                      </a:r>
                      <a:endParaRPr lang="en-ZA" sz="1800" dirty="0">
                        <a:solidFill>
                          <a:schemeClr val="tx1">
                            <a:lumMod val="75000"/>
                            <a:lumOff val="25000"/>
                          </a:schemeClr>
                        </a:solidFill>
                        <a:effectLst/>
                        <a:latin typeface="Calibri" panose="020F0502020204030204" pitchFamily="34" charset="0"/>
                        <a:ea typeface="Calisto MT" panose="0204060305050503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927702650"/>
                  </a:ext>
                </a:extLst>
              </a:tr>
            </a:tbl>
          </a:graphicData>
        </a:graphic>
      </p:graphicFrame>
      <p:sp>
        <p:nvSpPr>
          <p:cNvPr id="2" name="Title 1">
            <a:extLst>
              <a:ext uri="{FF2B5EF4-FFF2-40B4-BE49-F238E27FC236}">
                <a16:creationId xmlns:a16="http://schemas.microsoft.com/office/drawing/2014/main" id="{76FD1297-ED06-4F3E-B389-CC1A64AE3AEA}"/>
              </a:ext>
            </a:extLst>
          </p:cNvPr>
          <p:cNvSpPr>
            <a:spLocks noGrp="1"/>
          </p:cNvSpPr>
          <p:nvPr>
            <p:ph type="title"/>
          </p:nvPr>
        </p:nvSpPr>
        <p:spPr/>
        <p:txBody>
          <a:bodyPr/>
          <a:lstStyle/>
          <a:p>
            <a:r>
              <a:rPr lang="en-US" dirty="0"/>
              <a:t>Not all jobs are equal</a:t>
            </a:r>
            <a:endParaRPr lang="en-ZA" dirty="0"/>
          </a:p>
        </p:txBody>
      </p:sp>
      <p:sp>
        <p:nvSpPr>
          <p:cNvPr id="4" name="Footer Placeholder 3">
            <a:extLst>
              <a:ext uri="{FF2B5EF4-FFF2-40B4-BE49-F238E27FC236}">
                <a16:creationId xmlns:a16="http://schemas.microsoft.com/office/drawing/2014/main" id="{CFDB0F9D-D28F-4123-97D4-A81AA6633C65}"/>
              </a:ext>
            </a:extLst>
          </p:cNvPr>
          <p:cNvSpPr>
            <a:spLocks noGrp="1"/>
          </p:cNvSpPr>
          <p:nvPr>
            <p:ph type="ftr" sz="quarter" idx="14"/>
          </p:nvPr>
        </p:nvSpPr>
        <p:spPr/>
        <p:txBody>
          <a:bodyPr/>
          <a:lstStyle/>
          <a:p>
            <a:endParaRPr lang="en-ZA" dirty="0"/>
          </a:p>
        </p:txBody>
      </p:sp>
      <p:pic>
        <p:nvPicPr>
          <p:cNvPr id="5" name="Picture 4">
            <a:extLst>
              <a:ext uri="{FF2B5EF4-FFF2-40B4-BE49-F238E27FC236}">
                <a16:creationId xmlns:a16="http://schemas.microsoft.com/office/drawing/2014/main" id="{BA148DC9-1022-4F0D-9073-9E77C6A858A7}"/>
              </a:ext>
            </a:extLst>
          </p:cNvPr>
          <p:cNvPicPr>
            <a:picLocks noChangeAspect="1"/>
          </p:cNvPicPr>
          <p:nvPr/>
        </p:nvPicPr>
        <p:blipFill>
          <a:blip r:embed="rId3"/>
          <a:stretch>
            <a:fillRect/>
          </a:stretch>
        </p:blipFill>
        <p:spPr>
          <a:xfrm>
            <a:off x="10272580" y="79106"/>
            <a:ext cx="1681735" cy="611992"/>
          </a:xfrm>
          <a:prstGeom prst="rect">
            <a:avLst/>
          </a:prstGeom>
        </p:spPr>
      </p:pic>
      <p:sp>
        <p:nvSpPr>
          <p:cNvPr id="7" name="Rectangle 6">
            <a:extLst>
              <a:ext uri="{FF2B5EF4-FFF2-40B4-BE49-F238E27FC236}">
                <a16:creationId xmlns:a16="http://schemas.microsoft.com/office/drawing/2014/main" id="{A5EB741B-2389-48A1-BBC9-62166A58112F}"/>
              </a:ext>
            </a:extLst>
          </p:cNvPr>
          <p:cNvSpPr/>
          <p:nvPr/>
        </p:nvSpPr>
        <p:spPr>
          <a:xfrm>
            <a:off x="6384040" y="1916790"/>
            <a:ext cx="904240" cy="467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A5EB741B-2389-48A1-BBC9-62166A58112F}"/>
              </a:ext>
            </a:extLst>
          </p:cNvPr>
          <p:cNvSpPr/>
          <p:nvPr/>
        </p:nvSpPr>
        <p:spPr>
          <a:xfrm>
            <a:off x="6372980" y="4149100"/>
            <a:ext cx="904240" cy="467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47345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53686" y="213968"/>
            <a:ext cx="10230510" cy="432604"/>
          </a:xfrm>
        </p:spPr>
        <p:txBody>
          <a:bodyPr/>
          <a:lstStyle/>
          <a:p>
            <a:pPr lvl="0">
              <a:spcBef>
                <a:spcPts val="0"/>
              </a:spcBef>
            </a:pPr>
            <a:r>
              <a:rPr lang="en-ZA" i="0" dirty="0">
                <a:latin typeface="Calibri" panose="020F0502020204030204"/>
                <a:ea typeface="+mn-ea"/>
                <a:cs typeface="+mn-cs"/>
              </a:rPr>
              <a:t>Changing patterns of earnings </a:t>
            </a:r>
            <a:r>
              <a:rPr lang="en-ZA" i="0" dirty="0" smtClean="0">
                <a:latin typeface="Calibri" panose="020F0502020204030204"/>
                <a:ea typeface="+mn-ea"/>
                <a:cs typeface="+mn-cs"/>
              </a:rPr>
              <a:t>inequality</a:t>
            </a:r>
            <a:endParaRPr lang="en-ZA" i="0" dirty="0">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8E79D38-7EFC-43F9-8652-1DBBFD972AB2}"/>
              </a:ext>
            </a:extLst>
          </p:cNvPr>
          <p:cNvSpPr>
            <a:spLocks noGrp="1"/>
          </p:cNvSpPr>
          <p:nvPr>
            <p:ph idx="1"/>
          </p:nvPr>
        </p:nvSpPr>
        <p:spPr>
          <a:xfrm>
            <a:off x="334435" y="908650"/>
            <a:ext cx="3601265" cy="5329080"/>
          </a:xfrm>
        </p:spPr>
        <p:txBody>
          <a:bodyPr/>
          <a:lstStyle/>
          <a:p>
            <a:r>
              <a:rPr lang="en-ZA" dirty="0">
                <a:solidFill>
                  <a:schemeClr val="tx1">
                    <a:lumMod val="65000"/>
                    <a:lumOff val="35000"/>
                  </a:schemeClr>
                </a:solidFill>
              </a:rPr>
              <a:t>Average annualised change in individual earnings, 2003 to 2015</a:t>
            </a:r>
            <a:endParaRPr lang="de-DE" dirty="0">
              <a:solidFill>
                <a:schemeClr val="tx1">
                  <a:lumMod val="65000"/>
                  <a:lumOff val="35000"/>
                </a:schemeClr>
              </a:solidFill>
            </a:endParaRPr>
          </a:p>
        </p:txBody>
      </p:sp>
      <p:sp>
        <p:nvSpPr>
          <p:cNvPr id="5" name="Footer Placeholder 4">
            <a:extLst>
              <a:ext uri="{FF2B5EF4-FFF2-40B4-BE49-F238E27FC236}">
                <a16:creationId xmlns:a16="http://schemas.microsoft.com/office/drawing/2014/main" id="{999DAD51-C9F9-4E2E-8556-03C564E9DA69}"/>
              </a:ext>
            </a:extLst>
          </p:cNvPr>
          <p:cNvSpPr>
            <a:spLocks noGrp="1"/>
          </p:cNvSpPr>
          <p:nvPr>
            <p:ph type="ftr" sz="quarter" idx="17"/>
          </p:nvPr>
        </p:nvSpPr>
        <p:spPr/>
        <p:txBody>
          <a:bodyPr/>
          <a:lstStyle/>
          <a:p>
            <a:endParaRPr lang="en-ZA" dirty="0"/>
          </a:p>
        </p:txBody>
      </p:sp>
      <p:sp>
        <p:nvSpPr>
          <p:cNvPr id="12" name="TextBox 11">
            <a:extLst>
              <a:ext uri="{FF2B5EF4-FFF2-40B4-BE49-F238E27FC236}">
                <a16:creationId xmlns:a16="http://schemas.microsoft.com/office/drawing/2014/main" id="{DC32E278-6AF4-41B1-9E07-743BF0FE9936}"/>
              </a:ext>
            </a:extLst>
          </p:cNvPr>
          <p:cNvSpPr txBox="1"/>
          <p:nvPr/>
        </p:nvSpPr>
        <p:spPr>
          <a:xfrm>
            <a:off x="334432" y="5780361"/>
            <a:ext cx="11503879" cy="276999"/>
          </a:xfrm>
          <a:prstGeom prst="rect">
            <a:avLst/>
          </a:prstGeom>
          <a:noFill/>
        </p:spPr>
        <p:txBody>
          <a:bodyPr wrap="square" rtlCol="0">
            <a:spAutoFit/>
          </a:bodyPr>
          <a:lstStyle/>
          <a:p>
            <a:pPr algn="r"/>
            <a:r>
              <a:rPr lang="en-US" sz="1200" dirty="0" err="1">
                <a:solidFill>
                  <a:schemeClr val="tx1">
                    <a:lumMod val="65000"/>
                    <a:lumOff val="35000"/>
                  </a:schemeClr>
                </a:solidFill>
                <a:latin typeface="Calibri" panose="020F0502020204030204" pitchFamily="34" charset="0"/>
                <a:cs typeface="Calibri" panose="020F0502020204030204" pitchFamily="34" charset="0"/>
              </a:rPr>
              <a:t>Bassier</a:t>
            </a:r>
            <a:r>
              <a:rPr lang="en-US" sz="1200" dirty="0">
                <a:solidFill>
                  <a:schemeClr val="tx1">
                    <a:lumMod val="65000"/>
                    <a:lumOff val="35000"/>
                  </a:schemeClr>
                </a:solidFill>
                <a:latin typeface="Calibri" panose="020F0502020204030204" pitchFamily="34" charset="0"/>
                <a:cs typeface="Calibri" panose="020F0502020204030204" pitchFamily="34" charset="0"/>
              </a:rPr>
              <a:t> &amp; Woolard (2018), ‘</a:t>
            </a:r>
            <a:r>
              <a:rPr lang="en-US" sz="1200" i="1" dirty="0">
                <a:solidFill>
                  <a:schemeClr val="tx1">
                    <a:lumMod val="65000"/>
                    <a:lumOff val="35000"/>
                  </a:schemeClr>
                </a:solidFill>
                <a:latin typeface="Calibri" panose="020F0502020204030204" pitchFamily="34" charset="0"/>
                <a:cs typeface="Calibri" panose="020F0502020204030204" pitchFamily="34" charset="0"/>
              </a:rPr>
              <a:t>Exclusive growth? Rapidly increasing top incomes amidst low national growth in South Africa’ </a:t>
            </a:r>
            <a:r>
              <a:rPr lang="en-US" sz="1200" dirty="0">
                <a:solidFill>
                  <a:schemeClr val="tx1">
                    <a:lumMod val="65000"/>
                    <a:lumOff val="35000"/>
                  </a:schemeClr>
                </a:solidFill>
                <a:latin typeface="Calibri" panose="020F0502020204030204" pitchFamily="34" charset="0"/>
                <a:cs typeface="Calibri" panose="020F0502020204030204" pitchFamily="34" charset="0"/>
              </a:rPr>
              <a:t>[updated]</a:t>
            </a:r>
            <a:endParaRPr lang="en-ZA" sz="1200" i="1"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10" name="Picture Placeholder 9">
            <a:extLst>
              <a:ext uri="{FF2B5EF4-FFF2-40B4-BE49-F238E27FC236}">
                <a16:creationId xmlns:a16="http://schemas.microsoft.com/office/drawing/2014/main" id="{7EED483A-60F1-458C-B2B7-82D89AE6F8A7}"/>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14" r="314"/>
          <a:stretch>
            <a:fillRect/>
          </a:stretch>
        </p:blipFill>
        <p:spPr>
          <a:xfrm>
            <a:off x="4224338" y="908050"/>
            <a:ext cx="7632700" cy="4752975"/>
          </a:xfrm>
        </p:spPr>
      </p:pic>
    </p:spTree>
    <p:extLst>
      <p:ext uri="{BB962C8B-B14F-4D97-AF65-F5344CB8AC3E}">
        <p14:creationId xmlns:p14="http://schemas.microsoft.com/office/powerpoint/2010/main" val="344826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sp>
        <p:nvSpPr>
          <p:cNvPr id="10" name="Content Placeholder 2">
            <a:extLst>
              <a:ext uri="{FF2B5EF4-FFF2-40B4-BE49-F238E27FC236}">
                <a16:creationId xmlns:a16="http://schemas.microsoft.com/office/drawing/2014/main" id="{3D24F836-6582-4362-AAFD-7712A1D22226}"/>
              </a:ext>
            </a:extLst>
          </p:cNvPr>
          <p:cNvSpPr txBox="1">
            <a:spLocks/>
          </p:cNvSpPr>
          <p:nvPr/>
        </p:nvSpPr>
        <p:spPr>
          <a:xfrm>
            <a:off x="1055300" y="1705136"/>
            <a:ext cx="10081400" cy="4654567"/>
          </a:xfrm>
          <a:prstGeom prst="rect">
            <a:avLst/>
          </a:prstGeom>
        </p:spPr>
        <p:txBody>
          <a:bodyPr vert="horz" lIns="91440" tIns="45720" rIns="91440" bIns="45720" rtlCol="0">
            <a:normAutofit/>
          </a:bodyPr>
          <a:lstStyle>
            <a:lvl1pPr marL="2286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1pPr>
            <a:lvl2pPr marL="6858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2pPr>
            <a:lvl3pPr marL="11430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3pPr>
            <a:lvl4pPr marL="16002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4pPr>
            <a:lvl5pPr marL="20574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lang="en-ZA" sz="4000" dirty="0">
              <a:solidFill>
                <a:prstClr val="white"/>
              </a:solidFill>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rPr>
              <a:t>The top </a:t>
            </a:r>
            <a:r>
              <a:rPr kumimoji="0" lang="en-ZA" sz="4000" b="0" i="0" u="none" strike="noStrike" kern="1200" cap="none" spc="0" normalizeH="0" baseline="0" noProof="0" dirty="0" smtClean="0">
                <a:ln>
                  <a:noFill/>
                </a:ln>
                <a:solidFill>
                  <a:prstClr val="white"/>
                </a:solidFill>
                <a:effectLst/>
                <a:uLnTx/>
                <a:uFillTx/>
                <a:latin typeface="Gill Sans MT" panose="020B0502020104020203" pitchFamily="34" charset="0"/>
                <a:ea typeface="+mn-ea"/>
                <a:cs typeface="+mn-cs"/>
              </a:rPr>
              <a:t>5%</a:t>
            </a: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514350" marR="0" lvl="0" indent="-514350" algn="l" defTabSz="914400" rtl="0" eaLnBrk="1" fontAlgn="auto" latinLnBrk="0" hangingPunct="1">
              <a:lnSpc>
                <a:spcPct val="110000"/>
              </a:lnSpc>
              <a:spcBef>
                <a:spcPts val="500"/>
              </a:spcBef>
              <a:spcAft>
                <a:spcPts val="0"/>
              </a:spcAft>
              <a:buClrTx/>
              <a:buSzTx/>
              <a:buFont typeface="+mj-lt"/>
              <a:buAutoNum type="arabicPeriod"/>
              <a:tabLst/>
              <a:defRPr/>
            </a:pPr>
            <a:endPar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30805311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smtClean="0">
                <a:latin typeface="Calibri" panose="020F0502020204030204"/>
                <a:ea typeface="+mn-ea"/>
                <a:cs typeface="+mn-cs"/>
              </a:rPr>
              <a:t>Using tax data </a:t>
            </a:r>
            <a:endParaRPr lang="en-ZA" i="0" dirty="0">
              <a:latin typeface="Calibri" panose="020F0502020204030204"/>
              <a:ea typeface="+mn-ea"/>
              <a:cs typeface="+mn-cs"/>
            </a:endParaRP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pic>
        <p:nvPicPr>
          <p:cNvPr id="11" name="Picture Placeholder 10">
            <a:extLst>
              <a:ext uri="{FF2B5EF4-FFF2-40B4-BE49-F238E27FC236}">
                <a16:creationId xmlns:a16="http://schemas.microsoft.com/office/drawing/2014/main" id="{813E9038-0736-465A-9E38-05E655B5760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375" b="375"/>
          <a:stretch>
            <a:fillRect/>
          </a:stretch>
        </p:blipFill>
        <p:spPr>
          <a:xfrm>
            <a:off x="345383" y="908050"/>
            <a:ext cx="11306175" cy="5329238"/>
          </a:xfrm>
        </p:spPr>
      </p:pic>
    </p:spTree>
    <p:extLst>
      <p:ext uri="{BB962C8B-B14F-4D97-AF65-F5344CB8AC3E}">
        <p14:creationId xmlns:p14="http://schemas.microsoft.com/office/powerpoint/2010/main" val="33572073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Growth incidence </a:t>
            </a:r>
            <a:r>
              <a:rPr lang="en-ZA" i="0" dirty="0" smtClean="0">
                <a:latin typeface="Calibri" panose="020F0502020204030204"/>
                <a:ea typeface="+mn-ea"/>
                <a:cs typeface="+mn-cs"/>
              </a:rPr>
              <a:t>curves for the top 5%, 2003-2015</a:t>
            </a:r>
            <a:endParaRPr lang="en-ZA" i="0" dirty="0">
              <a:latin typeface="Calibri" panose="020F0502020204030204"/>
              <a:ea typeface="+mn-ea"/>
              <a:cs typeface="+mn-cs"/>
            </a:endParaRPr>
          </a:p>
        </p:txBody>
      </p:sp>
      <p:sp>
        <p:nvSpPr>
          <p:cNvPr id="6" name="TextBox 5">
            <a:extLst>
              <a:ext uri="{FF2B5EF4-FFF2-40B4-BE49-F238E27FC236}">
                <a16:creationId xmlns:a16="http://schemas.microsoft.com/office/drawing/2014/main" id="{58108AE0-CA66-4E46-9F88-5BF23D5BEDFD}"/>
              </a:ext>
            </a:extLst>
          </p:cNvPr>
          <p:cNvSpPr txBox="1"/>
          <p:nvPr/>
        </p:nvSpPr>
        <p:spPr>
          <a:xfrm>
            <a:off x="353159" y="6057692"/>
            <a:ext cx="11503879" cy="276999"/>
          </a:xfrm>
          <a:prstGeom prst="rect">
            <a:avLst/>
          </a:prstGeom>
          <a:noFill/>
        </p:spPr>
        <p:txBody>
          <a:bodyPr wrap="square" rtlCol="0">
            <a:spAutoFit/>
          </a:bodyPr>
          <a:lstStyle/>
          <a:p>
            <a:pPr algn="ctr"/>
            <a:r>
              <a:rPr lang="en-US" sz="1200" dirty="0" err="1">
                <a:solidFill>
                  <a:schemeClr val="tx1">
                    <a:lumMod val="65000"/>
                    <a:lumOff val="35000"/>
                  </a:schemeClr>
                </a:solidFill>
                <a:latin typeface="Calibri" panose="020F0502020204030204" pitchFamily="34" charset="0"/>
                <a:cs typeface="Calibri" panose="020F0502020204030204" pitchFamily="34" charset="0"/>
              </a:rPr>
              <a:t>Bassier</a:t>
            </a:r>
            <a:r>
              <a:rPr lang="en-US" sz="1200" dirty="0">
                <a:solidFill>
                  <a:schemeClr val="tx1">
                    <a:lumMod val="65000"/>
                    <a:lumOff val="35000"/>
                  </a:schemeClr>
                </a:solidFill>
                <a:latin typeface="Calibri" panose="020F0502020204030204" pitchFamily="34" charset="0"/>
                <a:cs typeface="Calibri" panose="020F0502020204030204" pitchFamily="34" charset="0"/>
              </a:rPr>
              <a:t> &amp; Woolard (2018), ‘</a:t>
            </a:r>
            <a:r>
              <a:rPr lang="en-US" sz="1200" i="1" dirty="0">
                <a:solidFill>
                  <a:schemeClr val="tx1">
                    <a:lumMod val="65000"/>
                    <a:lumOff val="35000"/>
                  </a:schemeClr>
                </a:solidFill>
                <a:latin typeface="Calibri" panose="020F0502020204030204" pitchFamily="34" charset="0"/>
                <a:cs typeface="Calibri" panose="020F0502020204030204" pitchFamily="34" charset="0"/>
              </a:rPr>
              <a:t>Exclusive growth? Rapidly increasing top incomes amidst low national growth in South Africa’ </a:t>
            </a:r>
            <a:r>
              <a:rPr lang="en-US" sz="1200" dirty="0">
                <a:solidFill>
                  <a:schemeClr val="tx1">
                    <a:lumMod val="65000"/>
                    <a:lumOff val="35000"/>
                  </a:schemeClr>
                </a:solidFill>
                <a:latin typeface="Calibri" panose="020F0502020204030204" pitchFamily="34" charset="0"/>
                <a:cs typeface="Calibri" panose="020F0502020204030204" pitchFamily="34" charset="0"/>
              </a:rPr>
              <a:t>[updated]</a:t>
            </a:r>
            <a:endParaRPr lang="en-ZA" sz="1200" i="1"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12" name="Picture Placeholder 11">
            <a:extLst>
              <a:ext uri="{FF2B5EF4-FFF2-40B4-BE49-F238E27FC236}">
                <a16:creationId xmlns:a16="http://schemas.microsoft.com/office/drawing/2014/main" id="{AAAF1685-148C-468D-8764-BF52B3C941CA}"/>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46" b="46"/>
          <a:stretch>
            <a:fillRect/>
          </a:stretch>
        </p:blipFill>
        <p:spPr>
          <a:xfrm>
            <a:off x="1983667" y="908050"/>
            <a:ext cx="8208963" cy="5041900"/>
          </a:xfrm>
        </p:spPr>
      </p:pic>
    </p:spTree>
    <p:extLst>
      <p:ext uri="{BB962C8B-B14F-4D97-AF65-F5344CB8AC3E}">
        <p14:creationId xmlns:p14="http://schemas.microsoft.com/office/powerpoint/2010/main" val="12008073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What is happening at the very top of the distribution?</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5" y="908650"/>
            <a:ext cx="3097196" cy="5329080"/>
          </a:xfrm>
        </p:spPr>
        <p:txBody>
          <a:bodyPr/>
          <a:lstStyle/>
          <a:p>
            <a:r>
              <a:rPr lang="en-ZA" dirty="0"/>
              <a:t>The incomes of the top 1% continue to grow</a:t>
            </a:r>
            <a:endParaRPr lang="de-DE" dirty="0"/>
          </a:p>
          <a:p>
            <a:endParaRPr lang="en-ZA" dirty="0"/>
          </a:p>
        </p:txBody>
      </p:sp>
      <p:sp>
        <p:nvSpPr>
          <p:cNvPr id="6" name="TextBox 5">
            <a:extLst>
              <a:ext uri="{FF2B5EF4-FFF2-40B4-BE49-F238E27FC236}">
                <a16:creationId xmlns:a16="http://schemas.microsoft.com/office/drawing/2014/main" id="{58108AE0-CA66-4E46-9F88-5BF23D5BEDFD}"/>
              </a:ext>
            </a:extLst>
          </p:cNvPr>
          <p:cNvSpPr txBox="1"/>
          <p:nvPr/>
        </p:nvSpPr>
        <p:spPr>
          <a:xfrm>
            <a:off x="353159" y="5517358"/>
            <a:ext cx="11503879" cy="276999"/>
          </a:xfrm>
          <a:prstGeom prst="rect">
            <a:avLst/>
          </a:prstGeom>
          <a:noFill/>
        </p:spPr>
        <p:txBody>
          <a:bodyPr wrap="square" rtlCol="0">
            <a:spAutoFit/>
          </a:bodyPr>
          <a:lstStyle/>
          <a:p>
            <a:pPr algn="r"/>
            <a:r>
              <a:rPr lang="en-US" sz="1200" dirty="0" err="1">
                <a:solidFill>
                  <a:schemeClr val="tx1">
                    <a:lumMod val="65000"/>
                    <a:lumOff val="35000"/>
                  </a:schemeClr>
                </a:solidFill>
                <a:latin typeface="Calibri" panose="020F0502020204030204" pitchFamily="34" charset="0"/>
                <a:cs typeface="Calibri" panose="020F0502020204030204" pitchFamily="34" charset="0"/>
              </a:rPr>
              <a:t>Bassier</a:t>
            </a:r>
            <a:r>
              <a:rPr lang="en-US" sz="1200" dirty="0">
                <a:solidFill>
                  <a:schemeClr val="tx1">
                    <a:lumMod val="65000"/>
                    <a:lumOff val="35000"/>
                  </a:schemeClr>
                </a:solidFill>
                <a:latin typeface="Calibri" panose="020F0502020204030204" pitchFamily="34" charset="0"/>
                <a:cs typeface="Calibri" panose="020F0502020204030204" pitchFamily="34" charset="0"/>
              </a:rPr>
              <a:t> &amp; Woolard (2018), ‘</a:t>
            </a:r>
            <a:r>
              <a:rPr lang="en-US" sz="1200" i="1" dirty="0">
                <a:solidFill>
                  <a:schemeClr val="tx1">
                    <a:lumMod val="65000"/>
                    <a:lumOff val="35000"/>
                  </a:schemeClr>
                </a:solidFill>
                <a:latin typeface="Calibri" panose="020F0502020204030204" pitchFamily="34" charset="0"/>
                <a:cs typeface="Calibri" panose="020F0502020204030204" pitchFamily="34" charset="0"/>
              </a:rPr>
              <a:t>Exclusive growth? Rapidly increasing top incomes amidst low national growth in South Africa’ </a:t>
            </a:r>
            <a:r>
              <a:rPr lang="en-US" sz="1200" dirty="0">
                <a:solidFill>
                  <a:schemeClr val="tx1">
                    <a:lumMod val="65000"/>
                    <a:lumOff val="35000"/>
                  </a:schemeClr>
                </a:solidFill>
                <a:latin typeface="Calibri" panose="020F0502020204030204" pitchFamily="34" charset="0"/>
                <a:cs typeface="Calibri" panose="020F0502020204030204" pitchFamily="34" charset="0"/>
              </a:rPr>
              <a:t>[updated]</a:t>
            </a:r>
            <a:endParaRPr lang="en-ZA" sz="1200" i="1"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10" name="Picture Placeholder 9">
            <a:extLst>
              <a:ext uri="{FF2B5EF4-FFF2-40B4-BE49-F238E27FC236}">
                <a16:creationId xmlns:a16="http://schemas.microsoft.com/office/drawing/2014/main" id="{631B086A-4404-413B-8457-14671A13D98C}"/>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1475" r="1475"/>
          <a:stretch>
            <a:fillRect/>
          </a:stretch>
        </p:blipFill>
        <p:spPr>
          <a:xfrm>
            <a:off x="3575650" y="908050"/>
            <a:ext cx="8281388" cy="4460181"/>
          </a:xfrm>
        </p:spPr>
      </p:pic>
    </p:spTree>
    <p:extLst>
      <p:ext uri="{BB962C8B-B14F-4D97-AF65-F5344CB8AC3E}">
        <p14:creationId xmlns:p14="http://schemas.microsoft.com/office/powerpoint/2010/main" val="2470679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A9D7-4148-4447-9D22-61A7D5292E46}"/>
              </a:ext>
            </a:extLst>
          </p:cNvPr>
          <p:cNvSpPr>
            <a:spLocks noGrp="1"/>
          </p:cNvSpPr>
          <p:nvPr>
            <p:ph type="title"/>
          </p:nvPr>
        </p:nvSpPr>
        <p:spPr>
          <a:xfrm>
            <a:off x="341362" y="213968"/>
            <a:ext cx="10230510" cy="432604"/>
          </a:xfrm>
        </p:spPr>
        <p:txBody>
          <a:bodyPr/>
          <a:lstStyle/>
          <a:p>
            <a:pPr lvl="0">
              <a:spcBef>
                <a:spcPts val="0"/>
              </a:spcBef>
            </a:pPr>
            <a:r>
              <a:rPr lang="en-ZA" i="0" dirty="0">
                <a:latin typeface="Calibri" panose="020F0502020204030204"/>
                <a:ea typeface="+mn-ea"/>
                <a:cs typeface="+mn-cs"/>
              </a:rPr>
              <a:t>Combining household survey data and income tax records</a:t>
            </a:r>
          </a:p>
        </p:txBody>
      </p:sp>
      <p:sp>
        <p:nvSpPr>
          <p:cNvPr id="13" name="Content Placeholder 12">
            <a:extLst>
              <a:ext uri="{FF2B5EF4-FFF2-40B4-BE49-F238E27FC236}">
                <a16:creationId xmlns:a16="http://schemas.microsoft.com/office/drawing/2014/main" id="{E123DCFE-D1D0-4844-92A9-1F9323C2138C}"/>
              </a:ext>
            </a:extLst>
          </p:cNvPr>
          <p:cNvSpPr>
            <a:spLocks noGrp="1"/>
          </p:cNvSpPr>
          <p:nvPr>
            <p:ph idx="1"/>
          </p:nvPr>
        </p:nvSpPr>
        <p:spPr>
          <a:xfrm>
            <a:off x="334434" y="908650"/>
            <a:ext cx="5761567" cy="5329080"/>
          </a:xfrm>
        </p:spPr>
        <p:txBody>
          <a:bodyPr/>
          <a:lstStyle/>
          <a:p>
            <a:endParaRPr lang="en-ZA" dirty="0"/>
          </a:p>
        </p:txBody>
      </p:sp>
      <p:pic>
        <p:nvPicPr>
          <p:cNvPr id="11" name="Picture Placeholder 10">
            <a:extLst>
              <a:ext uri="{FF2B5EF4-FFF2-40B4-BE49-F238E27FC236}">
                <a16:creationId xmlns:a16="http://schemas.microsoft.com/office/drawing/2014/main" id="{813E9038-0736-465A-9E38-05E655B5760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375" b="375"/>
          <a:stretch>
            <a:fillRect/>
          </a:stretch>
        </p:blipFill>
        <p:spPr>
          <a:xfrm>
            <a:off x="345383" y="908050"/>
            <a:ext cx="11306175" cy="5329238"/>
          </a:xfrm>
        </p:spPr>
      </p:pic>
      <p:sp>
        <p:nvSpPr>
          <p:cNvPr id="3" name="TextBox 2"/>
          <p:cNvSpPr txBox="1"/>
          <p:nvPr/>
        </p:nvSpPr>
        <p:spPr>
          <a:xfrm>
            <a:off x="6312030" y="1772770"/>
            <a:ext cx="4259842" cy="1631216"/>
          </a:xfrm>
          <a:prstGeom prst="rect">
            <a:avLst/>
          </a:prstGeom>
          <a:noFill/>
        </p:spPr>
        <p:txBody>
          <a:bodyPr wrap="square" rtlCol="0">
            <a:spAutoFit/>
          </a:bodyPr>
          <a:lstStyle/>
          <a:p>
            <a:r>
              <a:rPr lang="en-US" sz="2000" dirty="0" smtClean="0"/>
              <a:t>Gini for earnings changes from:</a:t>
            </a:r>
          </a:p>
          <a:p>
            <a:endParaRPr lang="en-US" sz="2000" dirty="0"/>
          </a:p>
          <a:p>
            <a:r>
              <a:rPr lang="en-US" sz="2000" dirty="0" smtClean="0"/>
              <a:t>0.82 to 0.83 </a:t>
            </a:r>
          </a:p>
          <a:p>
            <a:endParaRPr lang="en-US" sz="2000" dirty="0"/>
          </a:p>
          <a:p>
            <a:r>
              <a:rPr lang="en-US" sz="2000" dirty="0" smtClean="0"/>
              <a:t> </a:t>
            </a:r>
            <a:endParaRPr lang="en-ZA" sz="2000" dirty="0"/>
          </a:p>
        </p:txBody>
      </p:sp>
      <p:sp>
        <p:nvSpPr>
          <p:cNvPr id="7" name="TextBox 6">
            <a:extLst>
              <a:ext uri="{FF2B5EF4-FFF2-40B4-BE49-F238E27FC236}">
                <a16:creationId xmlns:a16="http://schemas.microsoft.com/office/drawing/2014/main" id="{58108AE0-CA66-4E46-9F88-5BF23D5BEDFD}"/>
              </a:ext>
            </a:extLst>
          </p:cNvPr>
          <p:cNvSpPr txBox="1"/>
          <p:nvPr/>
        </p:nvSpPr>
        <p:spPr>
          <a:xfrm>
            <a:off x="2690011" y="5960510"/>
            <a:ext cx="11503879" cy="276999"/>
          </a:xfrm>
          <a:prstGeom prst="rect">
            <a:avLst/>
          </a:prstGeom>
          <a:noFill/>
        </p:spPr>
        <p:txBody>
          <a:bodyPr wrap="square" rtlCol="0">
            <a:spAutoFit/>
          </a:bodyPr>
          <a:lstStyle/>
          <a:p>
            <a:pPr algn="ctr"/>
            <a:r>
              <a:rPr lang="en-US" sz="1200" dirty="0" smtClean="0">
                <a:solidFill>
                  <a:schemeClr val="tx1">
                    <a:lumMod val="65000"/>
                    <a:lumOff val="35000"/>
                  </a:schemeClr>
                </a:solidFill>
                <a:latin typeface="Calibri" panose="020F0502020204030204" pitchFamily="34" charset="0"/>
                <a:cs typeface="Calibri" panose="020F0502020204030204" pitchFamily="34" charset="0"/>
              </a:rPr>
              <a:t>Hundenborn, Woolard &amp; Jellema (2019), </a:t>
            </a:r>
            <a:r>
              <a:rPr lang="en-US" sz="1200" dirty="0">
                <a:solidFill>
                  <a:schemeClr val="tx1">
                    <a:lumMod val="65000"/>
                    <a:lumOff val="35000"/>
                  </a:schemeClr>
                </a:solidFill>
                <a:latin typeface="Calibri" panose="020F0502020204030204" pitchFamily="34" charset="0"/>
                <a:cs typeface="Calibri" panose="020F0502020204030204" pitchFamily="34" charset="0"/>
              </a:rPr>
              <a:t>‘</a:t>
            </a:r>
            <a:r>
              <a:rPr lang="en-ZA" sz="1200" dirty="0">
                <a:solidFill>
                  <a:schemeClr val="tx1">
                    <a:lumMod val="65000"/>
                    <a:lumOff val="35000"/>
                  </a:schemeClr>
                </a:solidFill>
                <a:latin typeface="Calibri" panose="020F0502020204030204" pitchFamily="34" charset="0"/>
                <a:cs typeface="Calibri" panose="020F0502020204030204" pitchFamily="34" charset="0"/>
              </a:rPr>
              <a:t>‘The Effect of Top Incomes on Inequality in South Africa’. </a:t>
            </a:r>
          </a:p>
        </p:txBody>
      </p:sp>
    </p:spTree>
    <p:extLst>
      <p:ext uri="{BB962C8B-B14F-4D97-AF65-F5344CB8AC3E}">
        <p14:creationId xmlns:p14="http://schemas.microsoft.com/office/powerpoint/2010/main" val="7763550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D1297-ED06-4F3E-B389-CC1A64AE3AEA}"/>
              </a:ext>
            </a:extLst>
          </p:cNvPr>
          <p:cNvSpPr>
            <a:spLocks noGrp="1"/>
          </p:cNvSpPr>
          <p:nvPr>
            <p:ph type="title"/>
          </p:nvPr>
        </p:nvSpPr>
        <p:spPr/>
        <p:txBody>
          <a:bodyPr/>
          <a:lstStyle/>
          <a:p>
            <a:r>
              <a:rPr lang="en-US" dirty="0"/>
              <a:t>Drivers of inequality</a:t>
            </a:r>
            <a:endParaRPr lang="en-ZA" dirty="0"/>
          </a:p>
        </p:txBody>
      </p:sp>
      <p:sp>
        <p:nvSpPr>
          <p:cNvPr id="3" name="Content Placeholder 2">
            <a:extLst>
              <a:ext uri="{FF2B5EF4-FFF2-40B4-BE49-F238E27FC236}">
                <a16:creationId xmlns:a16="http://schemas.microsoft.com/office/drawing/2014/main" id="{30D298F5-9A68-4120-A6B9-E43A835BDA3A}"/>
              </a:ext>
            </a:extLst>
          </p:cNvPr>
          <p:cNvSpPr>
            <a:spLocks noGrp="1"/>
          </p:cNvSpPr>
          <p:nvPr>
            <p:ph sz="quarter" idx="13"/>
          </p:nvPr>
        </p:nvSpPr>
        <p:spPr>
          <a:xfrm>
            <a:off x="334963" y="902694"/>
            <a:ext cx="11523133" cy="5040598"/>
          </a:xfrm>
        </p:spPr>
        <p:txBody>
          <a:bodyPr/>
          <a:lstStyle/>
          <a:p>
            <a:r>
              <a:rPr lang="en-ZA" dirty="0"/>
              <a:t>Deep drivers of inequality make change difficult</a:t>
            </a:r>
          </a:p>
          <a:p>
            <a:endParaRPr lang="en-ZA" dirty="0"/>
          </a:p>
          <a:p>
            <a:pPr lvl="1"/>
            <a:r>
              <a:rPr lang="en-ZA" dirty="0"/>
              <a:t>Inequality has self-sustaining path dependency</a:t>
            </a:r>
          </a:p>
          <a:p>
            <a:pPr lvl="1"/>
            <a:r>
              <a:rPr lang="en-ZA" dirty="0"/>
              <a:t>Deep-seated social stratification sustains inequality</a:t>
            </a:r>
          </a:p>
          <a:p>
            <a:pPr lvl="1"/>
            <a:r>
              <a:rPr lang="en-ZA" dirty="0"/>
              <a:t>Norms regarding inequality and redistribution durable</a:t>
            </a:r>
          </a:p>
          <a:p>
            <a:pPr lvl="1"/>
            <a:r>
              <a:rPr lang="en-ZA" dirty="0"/>
              <a:t>Strong link between economic and political inequality</a:t>
            </a:r>
          </a:p>
          <a:p>
            <a:pPr lvl="1"/>
            <a:r>
              <a:rPr lang="en-ZA" dirty="0"/>
              <a:t>Presence/absence of social movements important</a:t>
            </a:r>
          </a:p>
          <a:p>
            <a:pPr lvl="1"/>
            <a:r>
              <a:rPr lang="en-ZA" dirty="0"/>
              <a:t>Demographic dynamics can exacerbate inequality </a:t>
            </a:r>
          </a:p>
          <a:p>
            <a:pPr lvl="1"/>
            <a:endParaRPr lang="en-ZA" dirty="0"/>
          </a:p>
        </p:txBody>
      </p:sp>
      <p:sp>
        <p:nvSpPr>
          <p:cNvPr id="4" name="Footer Placeholder 3">
            <a:extLst>
              <a:ext uri="{FF2B5EF4-FFF2-40B4-BE49-F238E27FC236}">
                <a16:creationId xmlns:a16="http://schemas.microsoft.com/office/drawing/2014/main" id="{CFDB0F9D-D28F-4123-97D4-A81AA6633C65}"/>
              </a:ext>
            </a:extLst>
          </p:cNvPr>
          <p:cNvSpPr>
            <a:spLocks noGrp="1"/>
          </p:cNvSpPr>
          <p:nvPr>
            <p:ph type="ftr" sz="quarter" idx="14"/>
          </p:nvPr>
        </p:nvSpPr>
        <p:spPr/>
        <p:txBody>
          <a:bodyPr/>
          <a:lstStyle/>
          <a:p>
            <a:endParaRPr lang="en-ZA" dirty="0"/>
          </a:p>
        </p:txBody>
      </p:sp>
      <p:pic>
        <p:nvPicPr>
          <p:cNvPr id="5" name="Picture 4">
            <a:extLst>
              <a:ext uri="{FF2B5EF4-FFF2-40B4-BE49-F238E27FC236}">
                <a16:creationId xmlns:a16="http://schemas.microsoft.com/office/drawing/2014/main" id="{BA148DC9-1022-4F0D-9073-9E77C6A858A7}"/>
              </a:ext>
            </a:extLst>
          </p:cNvPr>
          <p:cNvPicPr>
            <a:picLocks noChangeAspect="1"/>
          </p:cNvPicPr>
          <p:nvPr/>
        </p:nvPicPr>
        <p:blipFill>
          <a:blip r:embed="rId3"/>
          <a:stretch>
            <a:fillRect/>
          </a:stretch>
        </p:blipFill>
        <p:spPr>
          <a:xfrm>
            <a:off x="10272580" y="79106"/>
            <a:ext cx="1681735" cy="611992"/>
          </a:xfrm>
          <a:prstGeom prst="rect">
            <a:avLst/>
          </a:prstGeom>
        </p:spPr>
      </p:pic>
      <p:pic>
        <p:nvPicPr>
          <p:cNvPr id="7" name="Picture Placeholder 6">
            <a:extLst>
              <a:ext uri="{FF2B5EF4-FFF2-40B4-BE49-F238E27FC236}">
                <a16:creationId xmlns:a16="http://schemas.microsoft.com/office/drawing/2014/main" id="{B201D12D-648E-4F32-866C-389A63C1BB69}"/>
              </a:ext>
            </a:extLst>
          </p:cNvPr>
          <p:cNvPicPr>
            <a:picLocks noChangeAspect="1"/>
          </p:cNvPicPr>
          <p:nvPr/>
        </p:nvPicPr>
        <p:blipFill>
          <a:blip r:embed="rId4">
            <a:extLst>
              <a:ext uri="{28A0092B-C50C-407E-A947-70E740481C1C}">
                <a14:useLocalDpi xmlns:a14="http://schemas.microsoft.com/office/drawing/2010/main" val="0"/>
              </a:ext>
            </a:extLst>
          </a:blip>
          <a:srcRect l="3153" r="3153"/>
          <a:stretch>
            <a:fillRect/>
          </a:stretch>
        </p:blipFill>
        <p:spPr>
          <a:xfrm>
            <a:off x="7104140" y="2855456"/>
            <a:ext cx="4752898" cy="3381831"/>
          </a:xfrm>
          <a:prstGeom prst="roundRect">
            <a:avLst>
              <a:gd name="adj" fmla="val 3051"/>
            </a:avLst>
          </a:prstGeom>
          <a:ln w="31750">
            <a:solidFill>
              <a:srgbClr val="967140"/>
            </a:solidFill>
          </a:ln>
        </p:spPr>
      </p:pic>
    </p:spTree>
    <p:extLst>
      <p:ext uri="{BB962C8B-B14F-4D97-AF65-F5344CB8AC3E}">
        <p14:creationId xmlns:p14="http://schemas.microsoft.com/office/powerpoint/2010/main" val="3845207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4944"/>
          <a:stretch/>
        </p:blipFill>
        <p:spPr>
          <a:xfrm>
            <a:off x="0" y="0"/>
            <a:ext cx="12192000" cy="6863137"/>
          </a:xfrm>
          <a:prstGeom prst="rect">
            <a:avLst/>
          </a:prstGeom>
        </p:spPr>
      </p:pic>
      <p:sp>
        <p:nvSpPr>
          <p:cNvPr id="10" name="Content Placeholder 2">
            <a:extLst>
              <a:ext uri="{FF2B5EF4-FFF2-40B4-BE49-F238E27FC236}">
                <a16:creationId xmlns:a16="http://schemas.microsoft.com/office/drawing/2014/main" id="{3D24F836-6582-4362-AAFD-7712A1D22226}"/>
              </a:ext>
            </a:extLst>
          </p:cNvPr>
          <p:cNvSpPr txBox="1">
            <a:spLocks/>
          </p:cNvSpPr>
          <p:nvPr/>
        </p:nvSpPr>
        <p:spPr>
          <a:xfrm>
            <a:off x="1055300" y="1499656"/>
            <a:ext cx="10081400" cy="4654567"/>
          </a:xfrm>
          <a:prstGeom prst="rect">
            <a:avLst/>
          </a:prstGeom>
        </p:spPr>
        <p:txBody>
          <a:bodyPr vert="horz" lIns="91440" tIns="45720" rIns="91440" bIns="45720" rtlCol="0">
            <a:normAutofit/>
          </a:bodyPr>
          <a:lstStyle>
            <a:lvl1pPr marL="2286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1pPr>
            <a:lvl2pPr marL="6858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2pPr>
            <a:lvl3pPr marL="11430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3pPr>
            <a:lvl4pPr marL="16002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4pPr>
            <a:lvl5pPr marL="2057400" indent="-360000" algn="l" defTabSz="914400" rtl="0" eaLnBrk="1" latinLnBrk="0" hangingPunct="1">
              <a:lnSpc>
                <a:spcPct val="110000"/>
              </a:lnSpc>
              <a:spcBef>
                <a:spcPts val="5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kumimoji="0" lang="en-ZA" sz="40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a:p>
            <a:pPr marL="0" marR="0" lvl="0" indent="0" algn="ctr"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endParaRPr lang="en-ZA" sz="4000" dirty="0">
              <a:solidFill>
                <a:prstClr val="white"/>
              </a:solidFill>
            </a:endParaRPr>
          </a:p>
          <a:p>
            <a:pPr marL="0" indent="0" algn="ctr">
              <a:buNone/>
            </a:pPr>
            <a:r>
              <a:rPr lang="en-US" sz="4000" dirty="0"/>
              <a:t>“South Africans should not be polite about inequality”</a:t>
            </a:r>
          </a:p>
          <a:p>
            <a:pPr marL="0" indent="0" algn="r">
              <a:buNone/>
            </a:pPr>
            <a:endParaRPr lang="en-US" dirty="0"/>
          </a:p>
          <a:p>
            <a:pPr marL="0" indent="0" algn="r">
              <a:buNone/>
            </a:pPr>
            <a:r>
              <a:rPr lang="en-US" dirty="0"/>
              <a:t>Ben </a:t>
            </a:r>
            <a:r>
              <a:rPr lang="en-US" dirty="0" err="1"/>
              <a:t>Turok</a:t>
            </a:r>
            <a:r>
              <a:rPr lang="en-US" dirty="0"/>
              <a:t>, 2019</a:t>
            </a:r>
            <a:endParaRPr lang="en-ZA" dirty="0"/>
          </a:p>
          <a:p>
            <a:pPr marL="514350" marR="0" lvl="0" indent="-514350" algn="l" defTabSz="914400" rtl="0" eaLnBrk="1" fontAlgn="auto" latinLnBrk="0" hangingPunct="1">
              <a:lnSpc>
                <a:spcPct val="110000"/>
              </a:lnSpc>
              <a:spcBef>
                <a:spcPts val="500"/>
              </a:spcBef>
              <a:spcAft>
                <a:spcPts val="0"/>
              </a:spcAft>
              <a:buClrTx/>
              <a:buSzTx/>
              <a:buFont typeface="+mj-lt"/>
              <a:buAutoNum type="arabicPeriod"/>
              <a:tabLst/>
              <a:defRPr/>
            </a:pPr>
            <a:endParaRPr kumimoji="0" lang="en-ZA" sz="2400" b="0" i="0" u="none" strike="noStrike" kern="1200" cap="none" spc="0" normalizeH="0" baseline="0" noProof="0" dirty="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29846616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18CAD-1335-45E5-8363-E9E62E615ABF}"/>
              </a:ext>
            </a:extLst>
          </p:cNvPr>
          <p:cNvSpPr>
            <a:spLocks noGrp="1"/>
          </p:cNvSpPr>
          <p:nvPr>
            <p:ph type="ctrTitle"/>
          </p:nvPr>
        </p:nvSpPr>
        <p:spPr/>
        <p:txBody>
          <a:bodyPr/>
          <a:lstStyle/>
          <a:p>
            <a:endParaRPr lang="en-ZA"/>
          </a:p>
        </p:txBody>
      </p:sp>
      <p:sp>
        <p:nvSpPr>
          <p:cNvPr id="3" name="Subtitle 2">
            <a:extLst>
              <a:ext uri="{FF2B5EF4-FFF2-40B4-BE49-F238E27FC236}">
                <a16:creationId xmlns:a16="http://schemas.microsoft.com/office/drawing/2014/main" id="{ADECE3E6-1703-49E5-8A27-CC6EE8D9FBBB}"/>
              </a:ext>
            </a:extLst>
          </p:cNvPr>
          <p:cNvSpPr>
            <a:spLocks noGrp="1"/>
          </p:cNvSpPr>
          <p:nvPr>
            <p:ph type="subTitle" idx="1"/>
          </p:nvPr>
        </p:nvSpPr>
        <p:spPr/>
        <p:txBody>
          <a:bodyPr/>
          <a:lstStyle/>
          <a:p>
            <a:endParaRPr lang="en-ZA"/>
          </a:p>
        </p:txBody>
      </p:sp>
      <p:pic>
        <p:nvPicPr>
          <p:cNvPr id="4" name="Content Placeholder 6">
            <a:extLst>
              <a:ext uri="{FF2B5EF4-FFF2-40B4-BE49-F238E27FC236}">
                <a16:creationId xmlns:a16="http://schemas.microsoft.com/office/drawing/2014/main" id="{EFBCDAEE-BA14-4895-9E1F-3AF7AB4B8564}"/>
              </a:ext>
            </a:extLst>
          </p:cNvPr>
          <p:cNvPicPr>
            <a:picLocks noChangeAspect="1"/>
          </p:cNvPicPr>
          <p:nvPr/>
        </p:nvPicPr>
        <p:blipFill>
          <a:blip r:embed="rId3"/>
          <a:stretch>
            <a:fillRect/>
          </a:stretch>
        </p:blipFill>
        <p:spPr>
          <a:xfrm>
            <a:off x="3431630" y="548600"/>
            <a:ext cx="5222904" cy="5214081"/>
          </a:xfrm>
          <a:prstGeom prst="rect">
            <a:avLst/>
          </a:prstGeom>
        </p:spPr>
      </p:pic>
    </p:spTree>
    <p:extLst>
      <p:ext uri="{BB962C8B-B14F-4D97-AF65-F5344CB8AC3E}">
        <p14:creationId xmlns:p14="http://schemas.microsoft.com/office/powerpoint/2010/main" val="683254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Sasol">
  <a:themeElements>
    <a:clrScheme name="Sasol 2012">
      <a:dk1>
        <a:srgbClr val="000000"/>
      </a:dk1>
      <a:lt1>
        <a:sysClr val="window" lastClr="FFFFFF"/>
      </a:lt1>
      <a:dk2>
        <a:srgbClr val="7A868E"/>
      </a:dk2>
      <a:lt2>
        <a:srgbClr val="E2E2E2"/>
      </a:lt2>
      <a:accent1>
        <a:srgbClr val="004086"/>
      </a:accent1>
      <a:accent2>
        <a:srgbClr val="0071BC"/>
      </a:accent2>
      <a:accent3>
        <a:srgbClr val="F3C716"/>
      </a:accent3>
      <a:accent4>
        <a:srgbClr val="F68B1E"/>
      </a:accent4>
      <a:accent5>
        <a:srgbClr val="F14D13"/>
      </a:accent5>
      <a:accent6>
        <a:srgbClr val="AE1619"/>
      </a:accent6>
      <a:hlink>
        <a:srgbClr val="3079BD"/>
      </a:hlink>
      <a:folHlink>
        <a:srgbClr val="683895"/>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36000" tIns="36000" rIns="36000" bIns="36000" rtlCol="0" anchor="ctr"/>
      <a:lstStyle>
        <a:defPPr algn="ctr">
          <a:lnSpc>
            <a:spcPct val="110000"/>
          </a:lnSpc>
          <a:spcBef>
            <a:spcPts val="100"/>
          </a:spcBef>
          <a:spcAft>
            <a:spcPts val="100"/>
          </a:spcAft>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15348</TotalTime>
  <Words>2231</Words>
  <Application>Microsoft Office PowerPoint</Application>
  <PresentationFormat>Widescreen</PresentationFormat>
  <Paragraphs>346</Paragraphs>
  <Slides>38</Slides>
  <Notes>38</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38</vt:i4>
      </vt:variant>
    </vt:vector>
  </HeadingPairs>
  <TitlesOfParts>
    <vt:vector size="49" baseType="lpstr">
      <vt:lpstr>Arial</vt:lpstr>
      <vt:lpstr>Calibri</vt:lpstr>
      <vt:lpstr>Calibri Light</vt:lpstr>
      <vt:lpstr>Calisto MT</vt:lpstr>
      <vt:lpstr>Garamond</vt:lpstr>
      <vt:lpstr>Gill Sans MT</vt:lpstr>
      <vt:lpstr>Symbol</vt:lpstr>
      <vt:lpstr>Wingdings</vt:lpstr>
      <vt:lpstr>Sasol</vt:lpstr>
      <vt:lpstr>Office Theme</vt:lpstr>
      <vt:lpstr>1_Office Theme</vt:lpstr>
      <vt:lpstr>PowerPoint Presentation</vt:lpstr>
      <vt:lpstr>PowerPoint Presentation</vt:lpstr>
      <vt:lpstr>PowerPoint Presentation</vt:lpstr>
      <vt:lpstr>PowerPoint Presentation</vt:lpstr>
      <vt:lpstr>PowerPoint Presentation</vt:lpstr>
      <vt:lpstr>The price of inequality</vt:lpstr>
      <vt:lpstr>PowerPoint Presentation</vt:lpstr>
      <vt:lpstr>Fieldwork</vt:lpstr>
      <vt:lpstr>Fieldwork</vt:lpstr>
      <vt:lpstr>Fieldwork</vt:lpstr>
      <vt:lpstr>Poverty has fallen since 1993 …</vt:lpstr>
      <vt:lpstr>But the pattern of income inequality now is much the same</vt:lpstr>
      <vt:lpstr>Gini coefficients</vt:lpstr>
      <vt:lpstr>SA and the global context</vt:lpstr>
      <vt:lpstr>PowerPoint Presentation</vt:lpstr>
      <vt:lpstr>Personal income taxes are progressive in relative terms</vt:lpstr>
      <vt:lpstr>In absolute terms</vt:lpstr>
      <vt:lpstr>By contrast, indirect taxes (overall) are somewhat regressive </vt:lpstr>
      <vt:lpstr>Although richer households contribute the most</vt:lpstr>
      <vt:lpstr>Cash transfers are well-targeted</vt:lpstr>
      <vt:lpstr>Cash transfers are well-targeted</vt:lpstr>
      <vt:lpstr>Education spending is somewhat pro-poor</vt:lpstr>
      <vt:lpstr>And healthcare spending more so</vt:lpstr>
      <vt:lpstr>Fiscal policy and the Gini</vt:lpstr>
      <vt:lpstr>PowerPoint Presentation</vt:lpstr>
      <vt:lpstr>Decomposing the Gini by income share</vt:lpstr>
      <vt:lpstr>Unemployment</vt:lpstr>
      <vt:lpstr>The distribution of jobs matters</vt:lpstr>
      <vt:lpstr>Not all jobs are equal</vt:lpstr>
      <vt:lpstr>Changing patterns of earnings inequality</vt:lpstr>
      <vt:lpstr>PowerPoint Presentation</vt:lpstr>
      <vt:lpstr>Using tax data </vt:lpstr>
      <vt:lpstr>Growth incidence curves for the top 5%, 2003-2015</vt:lpstr>
      <vt:lpstr>What is happening at the very top of the distribution?</vt:lpstr>
      <vt:lpstr>Combining household survey data and income tax records</vt:lpstr>
      <vt:lpstr>Drivers of inequality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results for the year ended 30 June 2011</dc:title>
  <dc:creator>Brit</dc:creator>
  <cp:lastModifiedBy>Woolard, ID, Prof [ingridw@sun.ac.za]</cp:lastModifiedBy>
  <cp:revision>1271</cp:revision>
  <cp:lastPrinted>2019-08-06T12:35:59Z</cp:lastPrinted>
  <dcterms:modified xsi:type="dcterms:W3CDTF">2019-08-07T14:35:35Z</dcterms:modified>
</cp:coreProperties>
</file>