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69" r:id="rId4"/>
    <p:sldId id="261" r:id="rId5"/>
    <p:sldId id="268" r:id="rId6"/>
    <p:sldId id="260" r:id="rId7"/>
    <p:sldId id="264" r:id="rId8"/>
    <p:sldId id="266" r:id="rId9"/>
    <p:sldId id="258" r:id="rId10"/>
    <p:sldId id="262" r:id="rId11"/>
    <p:sldId id="26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9"/>
    <p:restoredTop sz="94631"/>
  </p:normalViewPr>
  <p:slideViewPr>
    <p:cSldViewPr snapToGrid="0" snapToObjects="1">
      <p:cViewPr varScale="1">
        <p:scale>
          <a:sx n="72" d="100"/>
          <a:sy n="72" d="100"/>
        </p:scale>
        <p:origin x="192" y="7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CB8976-4C84-2C4F-99D2-DD00E0EB449B}" type="datetimeFigureOut">
              <a:rPr lang="en-US" smtClean="0"/>
              <a:t>2/5/20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596AFC-5C17-1A44-9C90-F0621C89B8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465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A8AD8-200C-604E-8B9A-035DE493ADBE}" type="datetimeFigureOut">
              <a:rPr lang="en-US" smtClean="0"/>
              <a:t>2/5/20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2BD7-3E25-434D-9587-EF41CC95DD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A8AD8-200C-604E-8B9A-035DE493ADBE}" type="datetimeFigureOut">
              <a:rPr lang="en-US" smtClean="0"/>
              <a:t>2/5/20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2BD7-3E25-434D-9587-EF41CC95DD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A8AD8-200C-604E-8B9A-035DE493ADBE}" type="datetimeFigureOut">
              <a:rPr lang="en-US" smtClean="0"/>
              <a:t>2/5/20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2BD7-3E25-434D-9587-EF41CC95DD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A8AD8-200C-604E-8B9A-035DE493ADBE}" type="datetimeFigureOut">
              <a:rPr lang="en-US" smtClean="0"/>
              <a:t>2/5/20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2BD7-3E25-434D-9587-EF41CC95DD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A8AD8-200C-604E-8B9A-035DE493ADBE}" type="datetimeFigureOut">
              <a:rPr lang="en-US" smtClean="0"/>
              <a:t>2/5/20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2BD7-3E25-434D-9587-EF41CC95DD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A8AD8-200C-604E-8B9A-035DE493ADBE}" type="datetimeFigureOut">
              <a:rPr lang="en-US" smtClean="0"/>
              <a:t>2/5/20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2BD7-3E25-434D-9587-EF41CC95DD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A8AD8-200C-604E-8B9A-035DE493ADBE}" type="datetimeFigureOut">
              <a:rPr lang="en-US" smtClean="0"/>
              <a:t>2/5/20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2BD7-3E25-434D-9587-EF41CC95DD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A8AD8-200C-604E-8B9A-035DE493ADBE}" type="datetimeFigureOut">
              <a:rPr lang="en-US" smtClean="0"/>
              <a:t>2/5/20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2BD7-3E25-434D-9587-EF41CC95DD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A8AD8-200C-604E-8B9A-035DE493ADBE}" type="datetimeFigureOut">
              <a:rPr lang="en-US" smtClean="0"/>
              <a:t>2/5/20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2BD7-3E25-434D-9587-EF41CC95DD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A8AD8-200C-604E-8B9A-035DE493ADBE}" type="datetimeFigureOut">
              <a:rPr lang="en-US" smtClean="0"/>
              <a:t>2/5/20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2BD7-3E25-434D-9587-EF41CC95DD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A8AD8-200C-604E-8B9A-035DE493ADBE}" type="datetimeFigureOut">
              <a:rPr lang="en-US" smtClean="0"/>
              <a:t>2/5/20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2BD7-3E25-434D-9587-EF41CC95DD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9A8AD8-200C-604E-8B9A-035DE493ADBE}" type="datetimeFigureOut">
              <a:rPr lang="en-US" smtClean="0"/>
              <a:t>2/5/20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92BD7-3E25-434D-9587-EF41CC95DD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959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gmt.co.za/wp-content/uploads/2018/08/ECD-Vision-2018-digital.pdf" TargetMode="External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tiff"/><Relationship Id="rId3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tiff"/><Relationship Id="rId3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tiff"/><Relationship Id="rId3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tif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7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14379" b="16522"/>
          <a:stretch/>
        </p:blipFill>
        <p:spPr>
          <a:xfrm>
            <a:off x="1936376" y="361860"/>
            <a:ext cx="5378824" cy="46459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333918"/>
            <a:ext cx="9390529" cy="23876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Helvetica" charset="0"/>
                <a:ea typeface="Helvetica" charset="0"/>
                <a:cs typeface="Helvetica" charset="0"/>
              </a:rPr>
              <a:t>“How do we ensure that universal </a:t>
            </a:r>
            <a:br>
              <a:rPr lang="en-US" sz="2800" b="1" dirty="0" smtClean="0">
                <a:latin typeface="Helvetica" charset="0"/>
                <a:ea typeface="Helvetica" charset="0"/>
                <a:cs typeface="Helvetica" charset="0"/>
              </a:rPr>
            </a:br>
            <a:r>
              <a:rPr lang="en-US" sz="2800" b="1" dirty="0" smtClean="0">
                <a:latin typeface="Helvetica" charset="0"/>
                <a:ea typeface="Helvetica" charset="0"/>
                <a:cs typeface="Helvetica" charset="0"/>
              </a:rPr>
              <a:t>access to ECD is of ‘quality’?”</a:t>
            </a:r>
            <a:endParaRPr lang="en-US" sz="2800" b="1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5930347"/>
            <a:ext cx="6858000" cy="927653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Helvetica" charset="0"/>
                <a:ea typeface="Helvetica" charset="0"/>
                <a:cs typeface="Helvetica" charset="0"/>
              </a:rPr>
              <a:t>Nic Spaull</a:t>
            </a:r>
          </a:p>
          <a:p>
            <a:r>
              <a:rPr lang="en-US" sz="1600" dirty="0" smtClean="0">
                <a:latin typeface="Helvetica" charset="0"/>
                <a:ea typeface="Helvetica" charset="0"/>
                <a:cs typeface="Helvetica" charset="0"/>
              </a:rPr>
              <a:t>RESEP | ECD </a:t>
            </a:r>
            <a:r>
              <a:rPr lang="en-US" sz="1600" dirty="0" err="1" smtClean="0">
                <a:latin typeface="Helvetica" charset="0"/>
                <a:ea typeface="Helvetica" charset="0"/>
                <a:cs typeface="Helvetica" charset="0"/>
              </a:rPr>
              <a:t>Molenvliet</a:t>
            </a:r>
            <a:r>
              <a:rPr lang="en-US" sz="1600" dirty="0" smtClean="0">
                <a:latin typeface="Helvetica" charset="0"/>
                <a:ea typeface="Helvetica" charset="0"/>
                <a:cs typeface="Helvetica" charset="0"/>
              </a:rPr>
              <a:t> Workshop | 5 Feb 2020</a:t>
            </a:r>
            <a:endParaRPr lang="en-US" sz="1600" dirty="0"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1660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8473" t="23089" b="15880"/>
          <a:stretch/>
        </p:blipFill>
        <p:spPr>
          <a:xfrm>
            <a:off x="161364" y="1799113"/>
            <a:ext cx="7942729" cy="505888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111156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Helvetica" charset="0"/>
                <a:ea typeface="Helvetica" charset="0"/>
                <a:cs typeface="Helvetica" charset="0"/>
              </a:rPr>
              <a:t>Quality Early Childhood Development</a:t>
            </a:r>
            <a:endParaRPr lang="en-US" sz="3200" b="1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1700119"/>
            <a:ext cx="3333750" cy="4351338"/>
          </a:xfrm>
        </p:spPr>
        <p:txBody>
          <a:bodyPr/>
          <a:lstStyle/>
          <a:p>
            <a:pPr marL="514350" indent="-514350">
              <a:buAutoNum type="arabicParenBoth"/>
            </a:pPr>
            <a:r>
              <a:rPr lang="en-US" dirty="0" smtClean="0"/>
              <a:t>Funding</a:t>
            </a:r>
          </a:p>
          <a:p>
            <a:pPr marL="514350" indent="-514350">
              <a:buAutoNum type="arabicParenBoth"/>
            </a:pPr>
            <a:r>
              <a:rPr lang="en-US" dirty="0" smtClean="0"/>
              <a:t>Training </a:t>
            </a:r>
          </a:p>
          <a:p>
            <a:pPr marL="514350" indent="-514350">
              <a:buAutoNum type="arabicParenBoth"/>
            </a:pPr>
            <a:r>
              <a:rPr lang="en-US" dirty="0" smtClean="0"/>
              <a:t>Measurement </a:t>
            </a:r>
          </a:p>
          <a:p>
            <a:pPr marL="514350" indent="-514350">
              <a:buAutoNum type="arabicParenBoth"/>
            </a:pPr>
            <a:r>
              <a:rPr lang="en-US" dirty="0" smtClean="0"/>
              <a:t>Time &amp; Trade-offs</a:t>
            </a:r>
          </a:p>
          <a:p>
            <a:pPr marL="514350" indent="-514350">
              <a:buAutoNum type="arabicParenBoth"/>
            </a:pPr>
            <a:r>
              <a:rPr lang="en-US" dirty="0" smtClean="0"/>
              <a:t>Cautionary note 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051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271" y="233716"/>
            <a:ext cx="7886700" cy="1067285"/>
          </a:xfrm>
        </p:spPr>
        <p:txBody>
          <a:bodyPr/>
          <a:lstStyle/>
          <a:p>
            <a:r>
              <a:rPr lang="en-US" sz="6000" b="1" dirty="0" smtClean="0"/>
              <a:t>(1) Funding for ECD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92249" y="1534717"/>
            <a:ext cx="3226372" cy="1315140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en-US" sz="3200" dirty="0"/>
              <a:t>o</a:t>
            </a:r>
            <a:r>
              <a:rPr lang="en-US" sz="3200" dirty="0" smtClean="0"/>
              <a:t>f the total education budget is spent on early learning.</a:t>
            </a:r>
          </a:p>
        </p:txBody>
      </p:sp>
      <p:sp>
        <p:nvSpPr>
          <p:cNvPr id="5" name="Rectangle 4"/>
          <p:cNvSpPr/>
          <p:nvPr/>
        </p:nvSpPr>
        <p:spPr>
          <a:xfrm>
            <a:off x="274271" y="1378192"/>
            <a:ext cx="228460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b="1" dirty="0" smtClean="0">
                <a:solidFill>
                  <a:srgbClr val="FF0000"/>
                </a:solidFill>
              </a:rPr>
              <a:t>1-2% </a:t>
            </a:r>
            <a:endParaRPr lang="en-US" sz="7200" b="1" dirty="0">
              <a:solidFill>
                <a:srgbClr val="FF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4181" t="34444" r="50351" b="35266"/>
          <a:stretch/>
        </p:blipFill>
        <p:spPr>
          <a:xfrm>
            <a:off x="6530926" y="0"/>
            <a:ext cx="2613074" cy="3163655"/>
          </a:xfrm>
          <a:prstGeom prst="rect">
            <a:avLst/>
          </a:prstGeom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180239" y="6471226"/>
            <a:ext cx="5113131" cy="6238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en-US" sz="1800" dirty="0" smtClean="0"/>
              <a:t>(</a:t>
            </a:r>
            <a:r>
              <a:rPr lang="en-US" sz="1800" dirty="0" smtClean="0">
                <a:hlinkClick r:id="rId3"/>
              </a:rPr>
              <a:t>ECD Vision 2018</a:t>
            </a:r>
            <a:r>
              <a:rPr lang="en-US" sz="1800" dirty="0" smtClean="0"/>
              <a:t>, p.3)</a:t>
            </a:r>
            <a:endParaRPr lang="en-US" sz="1200" i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034" y="2735046"/>
            <a:ext cx="5775739" cy="36176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0406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28555" t="36135" r="10919" b="35652"/>
          <a:stretch/>
        </p:blipFill>
        <p:spPr>
          <a:xfrm>
            <a:off x="6067910" y="43537"/>
            <a:ext cx="3076090" cy="25665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271" y="233716"/>
            <a:ext cx="7886700" cy="1067285"/>
          </a:xfrm>
        </p:spPr>
        <p:txBody>
          <a:bodyPr/>
          <a:lstStyle/>
          <a:p>
            <a:r>
              <a:rPr lang="en-US" sz="6000" b="1" dirty="0" smtClean="0"/>
              <a:t>(1) Funding for ECD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1538" y="1378192"/>
            <a:ext cx="3226372" cy="1315140"/>
          </a:xfrm>
        </p:spPr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en-US" sz="3200" dirty="0" smtClean="0"/>
              <a:t>Adults teaching our 3-5 year-olds are paid 1/10</a:t>
            </a:r>
            <a:r>
              <a:rPr lang="en-US" sz="3200" baseline="30000" dirty="0" smtClean="0"/>
              <a:t>th</a:t>
            </a:r>
            <a:r>
              <a:rPr lang="en-US" sz="3200" dirty="0" smtClean="0"/>
              <a:t> of what adults teaching our 6-9 year-olds are paid, and &lt; minimum wage (R1400-R2000 p.m.) </a:t>
            </a:r>
          </a:p>
          <a:p>
            <a:pPr marL="0" indent="0" algn="r">
              <a:buNone/>
            </a:pPr>
            <a:r>
              <a:rPr lang="en-US" sz="2000" i="1" dirty="0" smtClean="0"/>
              <a:t>(Kotze, 2015: p.4)</a:t>
            </a:r>
            <a:endParaRPr lang="en-US" sz="2000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891607"/>
            <a:ext cx="9144000" cy="389593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74271" y="1378192"/>
            <a:ext cx="273825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b="1" dirty="0" smtClean="0">
                <a:solidFill>
                  <a:srgbClr val="FF0000"/>
                </a:solidFill>
              </a:rPr>
              <a:t>1/10</a:t>
            </a:r>
            <a:r>
              <a:rPr lang="en-US" sz="7200" b="1" baseline="30000" dirty="0" smtClean="0">
                <a:solidFill>
                  <a:srgbClr val="FF0000"/>
                </a:solidFill>
              </a:rPr>
              <a:t>th</a:t>
            </a:r>
            <a:r>
              <a:rPr lang="en-US" sz="7200" b="1" dirty="0" smtClean="0">
                <a:solidFill>
                  <a:srgbClr val="FF0000"/>
                </a:solidFill>
              </a:rPr>
              <a:t> </a:t>
            </a:r>
            <a:endParaRPr lang="en-US" sz="7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1020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271" y="233716"/>
            <a:ext cx="7886700" cy="1067285"/>
          </a:xfrm>
        </p:spPr>
        <p:txBody>
          <a:bodyPr/>
          <a:lstStyle/>
          <a:p>
            <a:r>
              <a:rPr lang="en-US" sz="6000" b="1" dirty="0" smtClean="0"/>
              <a:t>(1) Funding for ECD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17535" y="1501006"/>
            <a:ext cx="3677247" cy="131514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dirty="0"/>
              <a:t>o</a:t>
            </a:r>
            <a:r>
              <a:rPr lang="en-US" sz="2400" dirty="0" smtClean="0"/>
              <a:t>f children aged 3-4 are the recipients of tax-funded support for their ECD.</a:t>
            </a:r>
          </a:p>
        </p:txBody>
      </p:sp>
      <p:sp>
        <p:nvSpPr>
          <p:cNvPr id="5" name="Rectangle 4"/>
          <p:cNvSpPr/>
          <p:nvPr/>
        </p:nvSpPr>
        <p:spPr>
          <a:xfrm>
            <a:off x="274271" y="1378192"/>
            <a:ext cx="246253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b="1" dirty="0" smtClean="0">
                <a:solidFill>
                  <a:srgbClr val="FF0000"/>
                </a:solidFill>
              </a:rPr>
              <a:t>&lt;20% </a:t>
            </a:r>
            <a:endParaRPr lang="en-US" sz="7200" b="1" dirty="0">
              <a:solidFill>
                <a:srgbClr val="FF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4181" t="34444" r="50351" b="35266"/>
          <a:stretch/>
        </p:blipFill>
        <p:spPr>
          <a:xfrm>
            <a:off x="6530926" y="0"/>
            <a:ext cx="2613074" cy="3163655"/>
          </a:xfrm>
          <a:prstGeom prst="rect">
            <a:avLst/>
          </a:prstGeom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180239" y="6471226"/>
            <a:ext cx="5113131" cy="6238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en-US" sz="1800" dirty="0"/>
              <a:t>(</a:t>
            </a:r>
            <a:r>
              <a:rPr lang="en-US" sz="1800" dirty="0" smtClean="0"/>
              <a:t>South African Early Childhood Review 2019, p.38)</a:t>
            </a:r>
            <a:endParaRPr lang="en-US" sz="1200" i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48" y="2849857"/>
            <a:ext cx="2890581" cy="2930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Content Placeholder 2"/>
          <p:cNvSpPr txBox="1">
            <a:spLocks/>
          </p:cNvSpPr>
          <p:nvPr/>
        </p:nvSpPr>
        <p:spPr>
          <a:xfrm>
            <a:off x="3841023" y="3197365"/>
            <a:ext cx="4926459" cy="2450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dirty="0"/>
              <a:t>700,000 children access Early Childhood Education (SONA, 7/2/2019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Roughly a million kids per age-year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924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271" y="233716"/>
            <a:ext cx="7886700" cy="1067285"/>
          </a:xfrm>
        </p:spPr>
        <p:txBody>
          <a:bodyPr/>
          <a:lstStyle/>
          <a:p>
            <a:r>
              <a:rPr lang="en-US" sz="6000" b="1" dirty="0" smtClean="0"/>
              <a:t>(2) Training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04435" y="1574507"/>
            <a:ext cx="3226372" cy="1315140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en-US" sz="3200" dirty="0" smtClean="0"/>
              <a:t>of ECD practitioners have no training or qualifications whatsoever. </a:t>
            </a:r>
          </a:p>
          <a:p>
            <a:pPr marL="0" indent="0" algn="r">
              <a:buNone/>
            </a:pPr>
            <a:r>
              <a:rPr lang="en-US" sz="2000" i="1" dirty="0" smtClean="0"/>
              <a:t>(Kotze, 2015: p.4)</a:t>
            </a:r>
            <a:endParaRPr lang="en-US" sz="2000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845042"/>
            <a:ext cx="9144000" cy="398907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74271" y="1378192"/>
            <a:ext cx="246253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b="1" dirty="0" smtClean="0">
                <a:solidFill>
                  <a:srgbClr val="FF0000"/>
                </a:solidFill>
              </a:rPr>
              <a:t>70%+ </a:t>
            </a:r>
            <a:endParaRPr lang="en-US" sz="7200" b="1" dirty="0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8035" y="-39790"/>
            <a:ext cx="2835965" cy="2835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32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22959" t="5411" r="10320" b="69855"/>
          <a:stretch/>
        </p:blipFill>
        <p:spPr>
          <a:xfrm>
            <a:off x="5611752" y="230278"/>
            <a:ext cx="3532249" cy="23797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271" y="233716"/>
            <a:ext cx="7886700" cy="1067285"/>
          </a:xfrm>
        </p:spPr>
        <p:txBody>
          <a:bodyPr/>
          <a:lstStyle/>
          <a:p>
            <a:r>
              <a:rPr lang="en-US" sz="6000" b="1" dirty="0" smtClean="0"/>
              <a:t>(3) Measurement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266" y="2712575"/>
            <a:ext cx="7970800" cy="365291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dirty="0" smtClean="0"/>
              <a:t>Unless we can reliably measure the outcomes we want to achieve and see how these</a:t>
            </a:r>
            <a:r>
              <a:rPr lang="en-US" sz="2400" dirty="0"/>
              <a:t> </a:t>
            </a:r>
            <a:r>
              <a:rPr lang="en-US" sz="2400" dirty="0" smtClean="0"/>
              <a:t>(1) change over time, and (2) are distributed across provinces and sites </a:t>
            </a:r>
            <a:r>
              <a:rPr lang="mr-IN" sz="2400" dirty="0" smtClean="0"/>
              <a:t>…</a:t>
            </a:r>
            <a:r>
              <a:rPr lang="en-US" sz="2400" dirty="0" smtClean="0"/>
              <a:t>we won’t know if we are achieving our goals or not.</a:t>
            </a:r>
          </a:p>
          <a:p>
            <a:pPr marL="514350" indent="-514350" algn="just">
              <a:buFont typeface="+mj-lt"/>
              <a:buAutoNum type="arabicPeriod"/>
            </a:pPr>
            <a:endParaRPr lang="en-US" sz="2400" dirty="0" smtClean="0"/>
          </a:p>
          <a:p>
            <a:pPr marL="0" indent="0" algn="just">
              <a:buNone/>
            </a:pPr>
            <a:endParaRPr lang="en-US" sz="24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274271" y="1341530"/>
            <a:ext cx="5085689" cy="1026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4400" b="1" kern="800" spc="-100" dirty="0" smtClean="0">
                <a:solidFill>
                  <a:srgbClr val="FF0000"/>
                </a:solidFill>
              </a:rPr>
              <a:t>“What gets measured gets managed”</a:t>
            </a:r>
            <a:r>
              <a:rPr lang="en-US" sz="4400" b="1" kern="800" spc="-100" dirty="0" smtClean="0">
                <a:solidFill>
                  <a:srgbClr val="FF0000"/>
                </a:solidFill>
              </a:rPr>
              <a:t> </a:t>
            </a:r>
            <a:endParaRPr lang="en-US" sz="4400" b="1" kern="800" spc="-100" dirty="0">
              <a:solidFill>
                <a:srgbClr val="FF000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950" y="4150104"/>
            <a:ext cx="5787868" cy="2707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318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0799" y="310907"/>
            <a:ext cx="4565027" cy="1067285"/>
          </a:xfrm>
        </p:spPr>
        <p:txBody>
          <a:bodyPr>
            <a:normAutofit fontScale="90000"/>
          </a:bodyPr>
          <a:lstStyle/>
          <a:p>
            <a:r>
              <a:rPr lang="en-US" sz="6000" b="1" dirty="0" smtClean="0"/>
              <a:t>(4) Time &amp; Trade-offs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0798" y="1644190"/>
            <a:ext cx="4565027" cy="5088869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en-US" sz="3200" b="1" dirty="0" smtClean="0"/>
              <a:t>Quality takes time. </a:t>
            </a:r>
          </a:p>
          <a:p>
            <a:pPr marL="0" indent="0" algn="just">
              <a:buNone/>
            </a:pPr>
            <a:endParaRPr lang="en-US" sz="3200" b="1" dirty="0" smtClean="0"/>
          </a:p>
          <a:p>
            <a:pPr algn="just"/>
            <a:r>
              <a:rPr lang="en-US" sz="3200" dirty="0" smtClean="0"/>
              <a:t>Training &amp; Certification, Systems, Funding, Piloting and scaling up, Measurement, Evaluation all take time.</a:t>
            </a:r>
          </a:p>
          <a:p>
            <a:pPr algn="just"/>
            <a:endParaRPr lang="en-US" sz="1800" dirty="0" smtClean="0"/>
          </a:p>
          <a:p>
            <a:pPr algn="just"/>
            <a:r>
              <a:rPr lang="en-US" sz="3200" dirty="0" smtClean="0"/>
              <a:t>What dictates our time-frames? </a:t>
            </a:r>
          </a:p>
          <a:p>
            <a:pPr lvl="1" algn="just"/>
            <a:r>
              <a:rPr lang="en-US" dirty="0" smtClean="0"/>
              <a:t>Politics? </a:t>
            </a:r>
          </a:p>
          <a:p>
            <a:pPr lvl="1" algn="just"/>
            <a:r>
              <a:rPr lang="en-US" dirty="0" smtClean="0"/>
              <a:t>Funding? </a:t>
            </a:r>
          </a:p>
          <a:p>
            <a:pPr lvl="1" algn="just"/>
            <a:r>
              <a:rPr lang="en-US" dirty="0" smtClean="0"/>
              <a:t>Capacity? </a:t>
            </a:r>
          </a:p>
          <a:p>
            <a:pPr algn="just"/>
            <a:r>
              <a:rPr lang="en-US" sz="3200" dirty="0" smtClean="0"/>
              <a:t>Is there an acceptance that there is actually a </a:t>
            </a:r>
            <a:r>
              <a:rPr lang="en-US" sz="3200" b="1" dirty="0" smtClean="0"/>
              <a:t>trade-off between access and quality? </a:t>
            </a:r>
          </a:p>
          <a:p>
            <a:pPr algn="just"/>
            <a:endParaRPr lang="en-US" sz="3200" b="1" dirty="0"/>
          </a:p>
          <a:p>
            <a:pPr marL="0" indent="0" algn="just">
              <a:buNone/>
            </a:pPr>
            <a:r>
              <a:rPr lang="en-US" sz="3200" dirty="0" smtClean="0"/>
              <a:t>What </a:t>
            </a:r>
            <a:r>
              <a:rPr lang="en-US" sz="3200" b="1" u="sng" dirty="0" smtClean="0"/>
              <a:t>are</a:t>
            </a:r>
            <a:r>
              <a:rPr lang="en-US" sz="3200" dirty="0" smtClean="0"/>
              <a:t> our time frames?</a:t>
            </a:r>
          </a:p>
          <a:p>
            <a:pPr marL="0" indent="0" algn="just">
              <a:buNone/>
            </a:pPr>
            <a:r>
              <a:rPr lang="en-US" sz="3200" dirty="0" smtClean="0"/>
              <a:t>What </a:t>
            </a:r>
            <a:r>
              <a:rPr lang="en-US" sz="3200" b="1" u="sng" dirty="0" smtClean="0"/>
              <a:t>should</a:t>
            </a:r>
            <a:r>
              <a:rPr lang="en-US" sz="3200" dirty="0" smtClean="0"/>
              <a:t> our time frames be? </a:t>
            </a:r>
          </a:p>
        </p:txBody>
      </p:sp>
      <p:sp>
        <p:nvSpPr>
          <p:cNvPr id="5" name="Rectangle 4"/>
          <p:cNvSpPr/>
          <p:nvPr/>
        </p:nvSpPr>
        <p:spPr>
          <a:xfrm>
            <a:off x="274271" y="1378192"/>
            <a:ext cx="39305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b="1" dirty="0" smtClean="0">
                <a:solidFill>
                  <a:srgbClr val="FF0000"/>
                </a:solidFill>
              </a:rPr>
              <a:t> </a:t>
            </a:r>
            <a:endParaRPr lang="en-US" sz="7200" b="1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4682" y="-58916"/>
            <a:ext cx="3477491" cy="679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465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20607"/>
          <a:stretch/>
        </p:blipFill>
        <p:spPr>
          <a:xfrm>
            <a:off x="1137737" y="4606518"/>
            <a:ext cx="6532958" cy="21170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Quality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88437"/>
            <a:ext cx="78867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b="1" dirty="0" smtClean="0">
                <a:solidFill>
                  <a:srgbClr val="FF0000"/>
                </a:solidFill>
              </a:rPr>
              <a:t>Is funding the binding constraint to expanding access to quality ECD?</a:t>
            </a:r>
          </a:p>
          <a:p>
            <a:r>
              <a:rPr lang="en-US" sz="2400" dirty="0" smtClean="0"/>
              <a:t>State-funded quality ECD is impossible with current levels of funding (1-2% of education budget).</a:t>
            </a:r>
            <a:r>
              <a:rPr lang="en-US" sz="2000" dirty="0" smtClean="0"/>
              <a:t> </a:t>
            </a:r>
          </a:p>
          <a:p>
            <a:r>
              <a:rPr lang="en-US" sz="2400" dirty="0" smtClean="0"/>
              <a:t>Is there appetite (/ability) from Treasury/ANC to radically increase funding for ECD.</a:t>
            </a:r>
          </a:p>
          <a:p>
            <a:pPr lvl="1"/>
            <a:r>
              <a:rPr lang="en-US" sz="2000" dirty="0" smtClean="0"/>
              <a:t>We would need to </a:t>
            </a:r>
            <a:r>
              <a:rPr lang="en-US" sz="2000" b="1" dirty="0" smtClean="0"/>
              <a:t>reprioritize</a:t>
            </a:r>
            <a:r>
              <a:rPr lang="en-US" sz="2000" dirty="0" smtClean="0"/>
              <a:t> (from where?) or </a:t>
            </a:r>
            <a:r>
              <a:rPr lang="en-US" sz="2000" b="1" dirty="0" smtClean="0"/>
              <a:t>increase taxes </a:t>
            </a:r>
            <a:r>
              <a:rPr lang="en-US" sz="2000" dirty="0" smtClean="0"/>
              <a:t>to fund this (ECD tax?)</a:t>
            </a:r>
          </a:p>
          <a:p>
            <a:pPr lvl="1"/>
            <a:r>
              <a:rPr lang="en-US" sz="2000" dirty="0" smtClean="0"/>
              <a:t>Are statements by President/ANC just “unfunded mandates”?</a:t>
            </a:r>
          </a:p>
          <a:p>
            <a:endParaRPr lang="en-US" sz="2400" dirty="0"/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30073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36" y="4410632"/>
            <a:ext cx="8673727" cy="22020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2862" y="193020"/>
            <a:ext cx="2399748" cy="34237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6620" y="1815453"/>
            <a:ext cx="3140765" cy="22733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2862" y="335196"/>
            <a:ext cx="3432313" cy="38524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24374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47" y="157676"/>
            <a:ext cx="3907118" cy="1245971"/>
          </a:xfrm>
        </p:spPr>
      </p:pic>
      <p:pic>
        <p:nvPicPr>
          <p:cNvPr id="7" name="Content Placeholder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47" y="1647184"/>
            <a:ext cx="3907118" cy="1225309"/>
          </a:xfrm>
          <a:prstGeom prst="rect">
            <a:avLst/>
          </a:prstGeom>
        </p:spPr>
      </p:pic>
      <p:pic>
        <p:nvPicPr>
          <p:cNvPr id="8" name="Content Placeholder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47" y="3121082"/>
            <a:ext cx="3907118" cy="1215205"/>
          </a:xfrm>
          <a:prstGeom prst="rect">
            <a:avLst/>
          </a:prstGeom>
        </p:spPr>
      </p:pic>
      <p:pic>
        <p:nvPicPr>
          <p:cNvPr id="9" name="Content Placeholder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47" y="4597923"/>
            <a:ext cx="3907118" cy="1199214"/>
          </a:xfrm>
          <a:prstGeom prst="rect">
            <a:avLst/>
          </a:prstGeom>
        </p:spPr>
      </p:pic>
      <p:pic>
        <p:nvPicPr>
          <p:cNvPr id="10" name="Content Placeholder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330" y="181222"/>
            <a:ext cx="3907118" cy="1222425"/>
          </a:xfrm>
          <a:prstGeom prst="rect">
            <a:avLst/>
          </a:prstGeom>
        </p:spPr>
      </p:pic>
      <p:pic>
        <p:nvPicPr>
          <p:cNvPr id="11" name="Content Placeholder 4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47"/>
          <a:stretch/>
        </p:blipFill>
        <p:spPr>
          <a:xfrm>
            <a:off x="4707966" y="1647184"/>
            <a:ext cx="3907118" cy="948175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4478618" y="3072348"/>
            <a:ext cx="4365813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/>
              <a:t>If the choice is between:</a:t>
            </a:r>
          </a:p>
          <a:p>
            <a:pPr algn="ctr"/>
            <a:r>
              <a:rPr lang="en-US" sz="2000" b="1" dirty="0" smtClean="0"/>
              <a:t> </a:t>
            </a:r>
            <a:r>
              <a:rPr lang="en-US" sz="2000" b="1" dirty="0" smtClean="0">
                <a:solidFill>
                  <a:srgbClr val="00B0F0"/>
                </a:solidFill>
              </a:rPr>
              <a:t>(a) low-quality full-access</a:t>
            </a:r>
            <a:r>
              <a:rPr lang="en-US" sz="2000" b="1" dirty="0" smtClean="0"/>
              <a:t>, and </a:t>
            </a:r>
          </a:p>
          <a:p>
            <a:pPr algn="ctr"/>
            <a:r>
              <a:rPr lang="en-US" sz="2000" b="1" dirty="0" smtClean="0">
                <a:solidFill>
                  <a:srgbClr val="7030A0"/>
                </a:solidFill>
              </a:rPr>
              <a:t>(b) medium-quality medium-access</a:t>
            </a:r>
            <a:r>
              <a:rPr lang="en-US" sz="2000" b="1" dirty="0" smtClean="0"/>
              <a:t>, which is preferable?</a:t>
            </a:r>
          </a:p>
          <a:p>
            <a:pPr algn="ctr"/>
            <a:endParaRPr lang="en-US" sz="1050" b="1" dirty="0">
              <a:solidFill>
                <a:srgbClr val="FF0000"/>
              </a:solidFill>
            </a:endParaRPr>
          </a:p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“Is funding the binding constraint to expanding access to quality ECD?”</a:t>
            </a:r>
            <a:endParaRPr lang="en-US" sz="36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6014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300</TotalTime>
  <Words>405</Words>
  <Application>Microsoft Macintosh PowerPoint</Application>
  <PresentationFormat>On-screen Show (4:3)</PresentationFormat>
  <Paragraphs>55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Calibri</vt:lpstr>
      <vt:lpstr>Calibri Light</vt:lpstr>
      <vt:lpstr>Helvetica</vt:lpstr>
      <vt:lpstr>Mangal</vt:lpstr>
      <vt:lpstr>Arial</vt:lpstr>
      <vt:lpstr>Office Theme</vt:lpstr>
      <vt:lpstr>“How do we ensure that universal  access to ECD is of ‘quality’?”</vt:lpstr>
      <vt:lpstr>Quality Early Childhood Development</vt:lpstr>
      <vt:lpstr>(1) Funding for ECD</vt:lpstr>
      <vt:lpstr>(1) Funding for ECD</vt:lpstr>
      <vt:lpstr>(1) Funding for ECD</vt:lpstr>
      <vt:lpstr>(2) Training </vt:lpstr>
      <vt:lpstr>(3) Measurement</vt:lpstr>
      <vt:lpstr>(4) Time &amp; Trade-offs</vt:lpstr>
      <vt:lpstr>Quality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15.0038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 Spaull</dc:creator>
  <cp:lastModifiedBy>Nic Spaull</cp:lastModifiedBy>
  <cp:revision>17</cp:revision>
  <dcterms:created xsi:type="dcterms:W3CDTF">2020-02-05T06:49:42Z</dcterms:created>
  <dcterms:modified xsi:type="dcterms:W3CDTF">2020-02-05T11:50:36Z</dcterms:modified>
</cp:coreProperties>
</file>