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306" r:id="rId2"/>
    <p:sldId id="361" r:id="rId3"/>
    <p:sldId id="324" r:id="rId4"/>
    <p:sldId id="367" r:id="rId5"/>
    <p:sldId id="375" r:id="rId6"/>
    <p:sldId id="366" r:id="rId7"/>
    <p:sldId id="374" r:id="rId8"/>
    <p:sldId id="359" r:id="rId9"/>
    <p:sldId id="376" r:id="rId10"/>
    <p:sldId id="345" r:id="rId11"/>
    <p:sldId id="378" r:id="rId12"/>
    <p:sldId id="379" r:id="rId13"/>
    <p:sldId id="377" r:id="rId14"/>
    <p:sldId id="380" r:id="rId15"/>
    <p:sldId id="305" r:id="rId16"/>
    <p:sldId id="369" r:id="rId17"/>
    <p:sldId id="368" r:id="rId18"/>
    <p:sldId id="381" r:id="rId19"/>
    <p:sldId id="350" r:id="rId20"/>
    <p:sldId id="382" r:id="rId21"/>
    <p:sldId id="383" r:id="rId22"/>
    <p:sldId id="370" r:id="rId23"/>
    <p:sldId id="371" r:id="rId24"/>
    <p:sldId id="372" r:id="rId25"/>
    <p:sldId id="316" r:id="rId26"/>
    <p:sldId id="332" r:id="rId27"/>
    <p:sldId id="307" r:id="rId28"/>
    <p:sldId id="288" r:id="rId29"/>
    <p:sldId id="302" r:id="rId30"/>
    <p:sldId id="286" r:id="rId31"/>
    <p:sldId id="27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7E79"/>
    <a:srgbClr val="C00000"/>
    <a:srgbClr val="63BFDD"/>
    <a:srgbClr val="00B0F0"/>
    <a:srgbClr val="FF2F92"/>
    <a:srgbClr val="FF85FF"/>
    <a:srgbClr val="F5CD5F"/>
    <a:srgbClr val="F29D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10"/>
    <p:restoredTop sz="94666"/>
  </p:normalViewPr>
  <p:slideViewPr>
    <p:cSldViewPr snapToGrid="0" snapToObjects="1">
      <p:cViewPr>
        <p:scale>
          <a:sx n="90" d="100"/>
          <a:sy n="90" d="100"/>
        </p:scale>
        <p:origin x="584" y="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sers/nicspaull/Funda%20Wande%20Dropbox/Nicholas%20Spaull%20(nicholasspaull)/Data/PIRLS%202016/Nic%20graphs%20on%20PIRLS%20Lit%202016%20(Feb%202018)/PIRLS-L%202016%20by%20SSES%20(7%20Feb%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nicspaull/Funda%20Wande%20Dropbox/Nicholas%20Spaull%20(nicholasspaull)/Journal%20articles/Access-Quality%20SSA%20FWA%20LA/Adaiah%20-%20PASEC%20A2Q%20(2016)/IBE%20chapter%20PASEC/Jan%20UNESCO%20IBE%20BOOK%202019/Framing%20chapter%20(Feb%202019)/Language%20and%20research%20in%20reading.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318091668007898E-2"/>
          <c:y val="0.124905149051491"/>
          <c:w val="0.91502354251535201"/>
          <c:h val="0.79465249770607904"/>
        </c:manualLayout>
      </c:layout>
      <c:barChart>
        <c:barDir val="col"/>
        <c:grouping val="clustered"/>
        <c:varyColors val="0"/>
        <c:ser>
          <c:idx val="0"/>
          <c:order val="0"/>
          <c:tx>
            <c:strRef>
              <c:f>'% reaching LIB by country'!$E$8</c:f>
              <c:strCache>
                <c:ptCount val="1"/>
                <c:pt idx="0">
                  <c:v>% reaching the Low International Benchmark</c:v>
                </c:pt>
              </c:strCache>
            </c:strRef>
          </c:tx>
          <c:spPr>
            <a:solidFill>
              <a:schemeClr val="bg1">
                <a:lumMod val="50000"/>
              </a:schemeClr>
            </a:solidFill>
            <a:ln>
              <a:noFill/>
            </a:ln>
            <a:effectLst/>
          </c:spPr>
          <c:invertIfNegative val="0"/>
          <c:dPt>
            <c:idx val="10"/>
            <c:invertIfNegative val="0"/>
            <c:bubble3D val="0"/>
            <c:spPr>
              <a:solidFill>
                <a:srgbClr val="FF0000"/>
              </a:solidFill>
              <a:ln>
                <a:noFill/>
              </a:ln>
              <a:effectLst/>
            </c:spPr>
            <c:extLst>
              <c:ext xmlns:c16="http://schemas.microsoft.com/office/drawing/2014/chart" uri="{C3380CC4-5D6E-409C-BE32-E72D297353CC}">
                <c16:uniqueId val="{00000001-3AD8-C647-AFEC-4B14DEB43C22}"/>
              </c:ext>
            </c:extLst>
          </c:dPt>
          <c:dPt>
            <c:idx val="13"/>
            <c:invertIfNegative val="0"/>
            <c:bubble3D val="0"/>
            <c:spPr>
              <a:solidFill>
                <a:srgbClr val="FF0000"/>
              </a:solidFill>
              <a:ln>
                <a:noFill/>
              </a:ln>
              <a:effectLst/>
            </c:spPr>
            <c:extLst>
              <c:ext xmlns:c16="http://schemas.microsoft.com/office/drawing/2014/chart" uri="{C3380CC4-5D6E-409C-BE32-E72D297353CC}">
                <c16:uniqueId val="{00000003-3AD8-C647-AFEC-4B14DEB43C22}"/>
              </c:ext>
            </c:extLst>
          </c:dPt>
          <c:dLbls>
            <c:dLbl>
              <c:idx val="1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3AD8-C647-AFEC-4B14DEB43C2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 reaching LIB by country'!$G$9:$G$21</c:f>
                <c:numCache>
                  <c:formatCode>General</c:formatCode>
                  <c:ptCount val="13"/>
                  <c:pt idx="0">
                    <c:v>5.8799999999999998E-3</c:v>
                  </c:pt>
                  <c:pt idx="1">
                    <c:v>7.8399999999999997E-3</c:v>
                  </c:pt>
                  <c:pt idx="2">
                    <c:v>9.7999999999999997E-3</c:v>
                  </c:pt>
                  <c:pt idx="3">
                    <c:v>9.7999999999999997E-3</c:v>
                  </c:pt>
                  <c:pt idx="4">
                    <c:v>9.7999999999999997E-3</c:v>
                  </c:pt>
                  <c:pt idx="5">
                    <c:v>2.1559999999999999E-2</c:v>
                  </c:pt>
                  <c:pt idx="6">
                    <c:v>2.3519999999999999E-2</c:v>
                  </c:pt>
                  <c:pt idx="7">
                    <c:v>2.5479999999999999E-2</c:v>
                  </c:pt>
                  <c:pt idx="8">
                    <c:v>3.5279999999999999E-2</c:v>
                  </c:pt>
                  <c:pt idx="9">
                    <c:v>2.5479999999999999E-2</c:v>
                  </c:pt>
                  <c:pt idx="11">
                    <c:v>2.9399999999999999E-2</c:v>
                  </c:pt>
                  <c:pt idx="12">
                    <c:v>3.5279999999999999E-2</c:v>
                  </c:pt>
                </c:numCache>
              </c:numRef>
            </c:plus>
            <c:minus>
              <c:numRef>
                <c:f>'% reaching LIB by country'!$G$9:$G$21</c:f>
                <c:numCache>
                  <c:formatCode>General</c:formatCode>
                  <c:ptCount val="13"/>
                  <c:pt idx="0">
                    <c:v>5.8799999999999998E-3</c:v>
                  </c:pt>
                  <c:pt idx="1">
                    <c:v>7.8399999999999997E-3</c:v>
                  </c:pt>
                  <c:pt idx="2">
                    <c:v>9.7999999999999997E-3</c:v>
                  </c:pt>
                  <c:pt idx="3">
                    <c:v>9.7999999999999997E-3</c:v>
                  </c:pt>
                  <c:pt idx="4">
                    <c:v>9.7999999999999997E-3</c:v>
                  </c:pt>
                  <c:pt idx="5">
                    <c:v>2.1559999999999999E-2</c:v>
                  </c:pt>
                  <c:pt idx="6">
                    <c:v>2.3519999999999999E-2</c:v>
                  </c:pt>
                  <c:pt idx="7">
                    <c:v>2.5479999999999999E-2</c:v>
                  </c:pt>
                  <c:pt idx="8">
                    <c:v>3.5279999999999999E-2</c:v>
                  </c:pt>
                  <c:pt idx="9">
                    <c:v>2.5479999999999999E-2</c:v>
                  </c:pt>
                  <c:pt idx="11">
                    <c:v>2.9399999999999999E-2</c:v>
                  </c:pt>
                  <c:pt idx="12">
                    <c:v>3.5279999999999999E-2</c:v>
                  </c:pt>
                </c:numCache>
              </c:numRef>
            </c:minus>
            <c:spPr>
              <a:noFill/>
              <a:ln w="9525" cap="flat" cmpd="sng" algn="ctr">
                <a:solidFill>
                  <a:schemeClr val="tx1">
                    <a:lumMod val="65000"/>
                    <a:lumOff val="35000"/>
                  </a:schemeClr>
                </a:solidFill>
                <a:round/>
              </a:ln>
              <a:effectLst/>
            </c:spPr>
          </c:errBars>
          <c:cat>
            <c:strRef>
              <c:f>'% reaching LIB by country'!$D$9:$D$22</c:f>
              <c:strCache>
                <c:ptCount val="14"/>
                <c:pt idx="0">
                  <c:v>Finland</c:v>
                </c:pt>
                <c:pt idx="1">
                  <c:v>England</c:v>
                </c:pt>
                <c:pt idx="2">
                  <c:v>United States</c:v>
                </c:pt>
                <c:pt idx="3">
                  <c:v>Canada</c:v>
                </c:pt>
                <c:pt idx="4">
                  <c:v>Australia</c:v>
                </c:pt>
                <c:pt idx="5">
                  <c:v>Chile </c:v>
                </c:pt>
                <c:pt idx="6">
                  <c:v>Trinidad &amp; Tobago</c:v>
                </c:pt>
                <c:pt idx="7">
                  <c:v>Iran</c:v>
                </c:pt>
                <c:pt idx="8">
                  <c:v>Saudi Arabia </c:v>
                </c:pt>
                <c:pt idx="9">
                  <c:v>Oman</c:v>
                </c:pt>
                <c:pt idx="10">
                  <c:v>Western Cape</c:v>
                </c:pt>
                <c:pt idx="11">
                  <c:v>Morocco</c:v>
                </c:pt>
                <c:pt idx="12">
                  <c:v>Egypt </c:v>
                </c:pt>
                <c:pt idx="13">
                  <c:v>South Africa</c:v>
                </c:pt>
              </c:strCache>
            </c:strRef>
          </c:cat>
          <c:val>
            <c:numRef>
              <c:f>'% reaching LIB by country'!$E$9:$E$22</c:f>
              <c:numCache>
                <c:formatCode>0%</c:formatCode>
                <c:ptCount val="14"/>
                <c:pt idx="0">
                  <c:v>0.98</c:v>
                </c:pt>
                <c:pt idx="1">
                  <c:v>0.97</c:v>
                </c:pt>
                <c:pt idx="2">
                  <c:v>0.96</c:v>
                </c:pt>
                <c:pt idx="3">
                  <c:v>0.96</c:v>
                </c:pt>
                <c:pt idx="4">
                  <c:v>0.94</c:v>
                </c:pt>
                <c:pt idx="5">
                  <c:v>0.87</c:v>
                </c:pt>
                <c:pt idx="6">
                  <c:v>0.8</c:v>
                </c:pt>
                <c:pt idx="7">
                  <c:v>0.65</c:v>
                </c:pt>
                <c:pt idx="8">
                  <c:v>0.63</c:v>
                </c:pt>
                <c:pt idx="9">
                  <c:v>0.59</c:v>
                </c:pt>
                <c:pt idx="10">
                  <c:v>0.45</c:v>
                </c:pt>
                <c:pt idx="11">
                  <c:v>0.36</c:v>
                </c:pt>
                <c:pt idx="12">
                  <c:v>0.31</c:v>
                </c:pt>
                <c:pt idx="13">
                  <c:v>0.22</c:v>
                </c:pt>
              </c:numCache>
            </c:numRef>
          </c:val>
          <c:extLst>
            <c:ext xmlns:c16="http://schemas.microsoft.com/office/drawing/2014/chart" uri="{C3380CC4-5D6E-409C-BE32-E72D297353CC}">
              <c16:uniqueId val="{00000004-3AD8-C647-AFEC-4B14DEB43C22}"/>
            </c:ext>
          </c:extLst>
        </c:ser>
        <c:dLbls>
          <c:showLegendKey val="0"/>
          <c:showVal val="0"/>
          <c:showCatName val="0"/>
          <c:showSerName val="0"/>
          <c:showPercent val="0"/>
          <c:showBubbleSize val="0"/>
        </c:dLbls>
        <c:gapWidth val="219"/>
        <c:overlap val="-27"/>
        <c:axId val="1183456560"/>
        <c:axId val="1183458880"/>
      </c:barChart>
      <c:catAx>
        <c:axId val="118345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3458880"/>
        <c:crosses val="autoZero"/>
        <c:auto val="1"/>
        <c:lblAlgn val="ctr"/>
        <c:lblOffset val="100"/>
        <c:noMultiLvlLbl val="0"/>
      </c:catAx>
      <c:valAx>
        <c:axId val="1183458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3456560"/>
        <c:crosses val="autoZero"/>
        <c:crossBetween val="between"/>
      </c:valAx>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r>
              <a:rPr lang="en-US" sz="2000" dirty="0"/>
              <a:t>% of Total</a:t>
            </a:r>
            <a:r>
              <a:rPr lang="en-US" sz="2000" baseline="0" dirty="0"/>
              <a:t> n</a:t>
            </a:r>
            <a:r>
              <a:rPr lang="en-US" sz="2000" dirty="0"/>
              <a:t>umber of articles in </a:t>
            </a:r>
          </a:p>
          <a:p>
            <a:pPr>
              <a:defRPr sz="3200" b="1"/>
            </a:pPr>
            <a:r>
              <a:rPr lang="en-US" sz="2000" dirty="0"/>
              <a:t>the top 3 journals 2009-2019</a:t>
            </a:r>
          </a:p>
        </c:rich>
      </c:tx>
      <c:overlay val="0"/>
      <c:spPr>
        <a:noFill/>
        <a:ln>
          <a:noFill/>
        </a:ln>
        <a:effectLst/>
      </c:spPr>
      <c:txPr>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Sheet2!$B$1</c:f>
              <c:strCache>
                <c:ptCount val="1"/>
                <c:pt idx="0">
                  <c:v>Number of articles in top 3 journals 2009-2019</c:v>
                </c:pt>
              </c:strCache>
            </c:strRef>
          </c:tx>
          <c:spPr>
            <a:solidFill>
              <a:schemeClr val="tx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DE02-5E43-9157-5B0E38B7519B}"/>
                </c:ext>
              </c:extLst>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DE02-5E43-9157-5B0E38B7519B}"/>
                </c:ext>
              </c:extLst>
            </c:dLbl>
            <c:dLbl>
              <c:idx val="2"/>
              <c:tx>
                <c:rich>
                  <a:bodyPr/>
                  <a:lstStyle/>
                  <a:p>
                    <a:fld id="{1A006341-DB01-6D43-9175-E9698F9CF9D6}" type="VALUE">
                      <a:rPr lang="mr-IN">
                        <a:solidFill>
                          <a:srgbClr val="FF0000"/>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E02-5E43-9157-5B0E38B7519B}"/>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DE02-5E43-9157-5B0E38B7519B}"/>
                </c:ext>
              </c:extLst>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DE02-5E43-9157-5B0E38B7519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Sheet2!$A$2:$A$11</c:f>
              <c:strCache>
                <c:ptCount val="10"/>
                <c:pt idx="0">
                  <c:v>Swahili</c:v>
                </c:pt>
                <c:pt idx="1">
                  <c:v>Bemba, isiXhosa, isiZulu, Sepedi, Setswana, SeSotho, Chichewa</c:v>
                </c:pt>
                <c:pt idx="2">
                  <c:v>Bengali</c:v>
                </c:pt>
                <c:pt idx="3">
                  <c:v>Hindi </c:v>
                </c:pt>
                <c:pt idx="4">
                  <c:v>Portuguese </c:v>
                </c:pt>
                <c:pt idx="5">
                  <c:v>Arabic </c:v>
                </c:pt>
                <c:pt idx="6">
                  <c:v>Spanish </c:v>
                </c:pt>
                <c:pt idx="7">
                  <c:v>Chinese</c:v>
                </c:pt>
                <c:pt idx="8">
                  <c:v>French </c:v>
                </c:pt>
                <c:pt idx="9">
                  <c:v>English</c:v>
                </c:pt>
              </c:strCache>
            </c:strRef>
          </c:cat>
          <c:val>
            <c:numRef>
              <c:f>Sheet2!$C$2:$C$11</c:f>
              <c:numCache>
                <c:formatCode>0%</c:formatCode>
                <c:ptCount val="10"/>
                <c:pt idx="0">
                  <c:v>5.0505050505050501E-3</c:v>
                </c:pt>
                <c:pt idx="1">
                  <c:v>5.7720057720057703E-3</c:v>
                </c:pt>
                <c:pt idx="2">
                  <c:v>6.4935064935064896E-3</c:v>
                </c:pt>
                <c:pt idx="3">
                  <c:v>6.4935064935064896E-3</c:v>
                </c:pt>
                <c:pt idx="4">
                  <c:v>1.6594516594516599E-2</c:v>
                </c:pt>
                <c:pt idx="5">
                  <c:v>4.3290043290043302E-2</c:v>
                </c:pt>
                <c:pt idx="6">
                  <c:v>6.4935064935064901E-2</c:v>
                </c:pt>
                <c:pt idx="7">
                  <c:v>0.15151515151515199</c:v>
                </c:pt>
                <c:pt idx="8">
                  <c:v>0.17316017316017299</c:v>
                </c:pt>
                <c:pt idx="9">
                  <c:v>0.52669552669552699</c:v>
                </c:pt>
              </c:numCache>
            </c:numRef>
          </c:val>
          <c:extLst>
            <c:ext xmlns:c16="http://schemas.microsoft.com/office/drawing/2014/chart" uri="{C3380CC4-5D6E-409C-BE32-E72D297353CC}">
              <c16:uniqueId val="{00000005-DE02-5E43-9157-5B0E38B7519B}"/>
            </c:ext>
          </c:extLst>
        </c:ser>
        <c:dLbls>
          <c:showLegendKey val="0"/>
          <c:showVal val="0"/>
          <c:showCatName val="0"/>
          <c:showSerName val="0"/>
          <c:showPercent val="0"/>
          <c:showBubbleSize val="0"/>
        </c:dLbls>
        <c:gapWidth val="219"/>
        <c:overlap val="-27"/>
        <c:axId val="1183689008"/>
        <c:axId val="1183691328"/>
      </c:barChart>
      <c:catAx>
        <c:axId val="118368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183691328"/>
        <c:crosses val="autoZero"/>
        <c:auto val="1"/>
        <c:lblAlgn val="ctr"/>
        <c:lblOffset val="100"/>
        <c:noMultiLvlLbl val="0"/>
      </c:catAx>
      <c:valAx>
        <c:axId val="1183691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8368900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EAF32-067B-1D46-9248-DFC097DC70F4}" type="datetimeFigureOut">
              <a:rPr lang="en-US" smtClean="0"/>
              <a:t>3/14/20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FE183-4FCA-5041-9B36-EE858A4C1229}" type="slidenum">
              <a:rPr lang="en-US" smtClean="0"/>
              <a:t>‹#›</a:t>
            </a:fld>
            <a:endParaRPr lang="en-US"/>
          </a:p>
        </p:txBody>
      </p:sp>
    </p:spTree>
    <p:extLst>
      <p:ext uri="{BB962C8B-B14F-4D97-AF65-F5344CB8AC3E}">
        <p14:creationId xmlns:p14="http://schemas.microsoft.com/office/powerpoint/2010/main" val="499986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28725" y="365126"/>
            <a:ext cx="6715126"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1228725" y="1825625"/>
            <a:ext cx="358616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6D33AF-EE64-B340-B53E-90333A195F78}"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6D33AF-EE64-B340-B53E-90333A195F78}"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D33AF-EE64-B340-B53E-90333A195F78}" type="datetimeFigureOut">
              <a:rPr lang="en-US" smtClean="0"/>
              <a:t>3/14/20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6D33AF-EE64-B340-B53E-90333A195F78}" type="datetimeFigureOut">
              <a:rPr lang="en-US" smtClean="0"/>
              <a:t>3/14/20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D33AF-EE64-B340-B53E-90333A195F78}" type="datetimeFigureOut">
              <a:rPr lang="en-US" smtClean="0"/>
              <a:t>3/14/20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6D33AF-EE64-B340-B53E-90333A195F78}"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6D33AF-EE64-B340-B53E-90333A195F78}" type="datetimeFigureOut">
              <a:rPr lang="en-US" smtClean="0"/>
              <a:t>3/14/20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3/14/20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D33AF-EE64-B340-B53E-90333A195F78}" type="datetimeFigureOut">
              <a:rPr lang="en-US" smtClean="0"/>
              <a:t>3/14/20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3DC53-2C5C-2B4E-A286-51D28DD81CE1}" type="slidenum">
              <a:rPr lang="en-US" smtClean="0"/>
              <a:t>‹#›</a:t>
            </a:fld>
            <a:endParaRPr lang="en-US"/>
          </a:p>
        </p:txBody>
      </p:sp>
    </p:spTree>
    <p:extLst>
      <p:ext uri="{BB962C8B-B14F-4D97-AF65-F5344CB8AC3E}">
        <p14:creationId xmlns:p14="http://schemas.microsoft.com/office/powerpoint/2010/main" val="1351034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hyperlink" Target="https://theconversation.com/new-evidence-supports-the-belief-that-south-africas-education-is-not-all-bad-132280" TargetMode="External"/><Relationship Id="rId4" Type="http://schemas.openxmlformats.org/officeDocument/2006/relationships/hyperlink" Target="https://www.ekon.sun.ac.za/wpapers/2020/wp02202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s://fundawande.org/learning-resources"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16.xml.rels><?xml version="1.0" encoding="UTF-8" standalone="yes"?>
<Relationships xmlns="http://schemas.openxmlformats.org/package/2006/relationships"><Relationship Id="rId3" Type="http://schemas.openxmlformats.org/officeDocument/2006/relationships/hyperlink" Target="http://www.fundawande.org/resources"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003898" y="2929282"/>
            <a:ext cx="7515389" cy="2000548"/>
          </a:xfrm>
          <a:prstGeom prst="rect">
            <a:avLst/>
          </a:prstGeom>
          <a:solidFill>
            <a:schemeClr val="bg1"/>
          </a:solidFill>
          <a:ln>
            <a:noFill/>
          </a:ln>
        </p:spPr>
        <p:txBody>
          <a:bodyPr wrap="square" rtlCol="0">
            <a:spAutoFit/>
          </a:bodyPr>
          <a:lstStyle/>
          <a:p>
            <a:pPr algn="ctr"/>
            <a:endParaRPr lang="en-US" sz="600" b="1" dirty="0"/>
          </a:p>
          <a:p>
            <a:pPr algn="ctr"/>
            <a:r>
              <a:rPr lang="en-US" sz="3200" b="1" dirty="0"/>
              <a:t>Alignment &amp; Coherence</a:t>
            </a:r>
            <a:endParaRPr lang="en-US" sz="2800" dirty="0"/>
          </a:p>
          <a:p>
            <a:pPr algn="ctr"/>
            <a:endParaRPr lang="en-US" sz="500" dirty="0"/>
          </a:p>
          <a:p>
            <a:pPr algn="ctr"/>
            <a:r>
              <a:rPr lang="en-US" sz="1600" dirty="0"/>
              <a:t>Components of professional development and LTSM alignment to </a:t>
            </a:r>
          </a:p>
          <a:p>
            <a:pPr algn="ctr"/>
            <a:r>
              <a:rPr lang="en-US" sz="1600" dirty="0"/>
              <a:t>ensure all children learn to read for meaning by age 10</a:t>
            </a:r>
          </a:p>
          <a:p>
            <a:pPr algn="ctr"/>
            <a:endParaRPr lang="en-US" sz="1400" dirty="0"/>
          </a:p>
          <a:p>
            <a:pPr algn="ctr"/>
            <a:r>
              <a:rPr lang="en-US" sz="1400" b="1" dirty="0"/>
              <a:t>Nic Spaull &amp; Portia October</a:t>
            </a:r>
          </a:p>
          <a:p>
            <a:pPr algn="ctr"/>
            <a:r>
              <a:rPr lang="en-US" sz="1400" dirty="0"/>
              <a:t>9 September 2019</a:t>
            </a:r>
          </a:p>
          <a:p>
            <a:pPr algn="ctr"/>
            <a:endParaRPr lang="en-US" sz="600" dirty="0"/>
          </a:p>
        </p:txBody>
      </p:sp>
    </p:spTree>
    <p:extLst>
      <p:ext uri="{BB962C8B-B14F-4D97-AF65-F5344CB8AC3E}">
        <p14:creationId xmlns:p14="http://schemas.microsoft.com/office/powerpoint/2010/main" val="2493772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166" y="3614133"/>
            <a:ext cx="4065623" cy="1325563"/>
          </a:xfrm>
        </p:spPr>
        <p:txBody>
          <a:bodyPr>
            <a:noAutofit/>
          </a:bodyPr>
          <a:lstStyle/>
          <a:p>
            <a:pPr algn="ctr"/>
            <a:r>
              <a:rPr lang="en-US" sz="6600" b="1" dirty="0">
                <a:solidFill>
                  <a:srgbClr val="FFED00"/>
                </a:solidFill>
              </a:rPr>
              <a:t>78%</a:t>
            </a:r>
          </a:p>
        </p:txBody>
      </p:sp>
      <p:sp>
        <p:nvSpPr>
          <p:cNvPr id="4" name="TextBox 3"/>
          <p:cNvSpPr txBox="1"/>
          <p:nvPr/>
        </p:nvSpPr>
        <p:spPr>
          <a:xfrm>
            <a:off x="3717779" y="3769084"/>
            <a:ext cx="3770569" cy="1015663"/>
          </a:xfrm>
          <a:prstGeom prst="rect">
            <a:avLst/>
          </a:prstGeom>
          <a:noFill/>
        </p:spPr>
        <p:txBody>
          <a:bodyPr wrap="square" rtlCol="0">
            <a:spAutoFit/>
          </a:bodyPr>
          <a:lstStyle/>
          <a:p>
            <a:pPr algn="just"/>
            <a:r>
              <a:rPr lang="en-US" sz="2000" dirty="0">
                <a:solidFill>
                  <a:schemeClr val="accent4">
                    <a:lumMod val="75000"/>
                  </a:schemeClr>
                </a:solidFill>
              </a:rPr>
              <a:t>of Grade 4 children in South Africa </a:t>
            </a:r>
            <a:r>
              <a:rPr lang="en-US" sz="2000" u="sng" dirty="0">
                <a:solidFill>
                  <a:schemeClr val="accent4">
                    <a:lumMod val="75000"/>
                  </a:schemeClr>
                </a:solidFill>
              </a:rPr>
              <a:t>can not read </a:t>
            </a:r>
            <a:r>
              <a:rPr lang="en-US" sz="2000" dirty="0">
                <a:solidFill>
                  <a:schemeClr val="accent4">
                    <a:lumMod val="75000"/>
                  </a:schemeClr>
                </a:solidFill>
              </a:rPr>
              <a:t>for meaning in any language (PIRLS-L 2016)</a:t>
            </a:r>
          </a:p>
        </p:txBody>
      </p:sp>
      <p:pic>
        <p:nvPicPr>
          <p:cNvPr id="6" name="Content Placeholder 3"/>
          <p:cNvPicPr>
            <a:picLocks noChangeAspect="1"/>
          </p:cNvPicPr>
          <p:nvPr/>
        </p:nvPicPr>
        <p:blipFill rotWithShape="1">
          <a:blip r:embed="rId2"/>
          <a:srcRect t="1289" r="18728" b="1289"/>
          <a:stretch/>
        </p:blipFill>
        <p:spPr>
          <a:xfrm>
            <a:off x="4572000" y="1749464"/>
            <a:ext cx="2641068" cy="178719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0892" y="1749464"/>
            <a:ext cx="2781108" cy="1787194"/>
          </a:xfrm>
          <a:prstGeom prst="rect">
            <a:avLst/>
          </a:prstGeom>
        </p:spPr>
      </p:pic>
      <p:sp>
        <p:nvSpPr>
          <p:cNvPr id="10" name="TextBox 9"/>
          <p:cNvSpPr txBox="1"/>
          <p:nvPr/>
        </p:nvSpPr>
        <p:spPr>
          <a:xfrm>
            <a:off x="3717779" y="4939696"/>
            <a:ext cx="3770569" cy="1015663"/>
          </a:xfrm>
          <a:prstGeom prst="rect">
            <a:avLst/>
          </a:prstGeom>
          <a:noFill/>
        </p:spPr>
        <p:txBody>
          <a:bodyPr wrap="square" rtlCol="0">
            <a:spAutoFit/>
          </a:bodyPr>
          <a:lstStyle/>
          <a:p>
            <a:pPr algn="just"/>
            <a:r>
              <a:rPr lang="en-US" sz="2000" dirty="0">
                <a:solidFill>
                  <a:srgbClr val="7030A0"/>
                </a:solidFill>
              </a:rPr>
              <a:t>of Grade 5 children in South Africa </a:t>
            </a:r>
            <a:r>
              <a:rPr lang="en-US" sz="2000" u="sng" dirty="0">
                <a:solidFill>
                  <a:srgbClr val="7030A0"/>
                </a:solidFill>
              </a:rPr>
              <a:t>can not add and subtract whole numbers</a:t>
            </a:r>
            <a:r>
              <a:rPr lang="en-US" sz="2000" dirty="0">
                <a:solidFill>
                  <a:srgbClr val="7030A0"/>
                </a:solidFill>
              </a:rPr>
              <a:t>.</a:t>
            </a:r>
          </a:p>
        </p:txBody>
      </p:sp>
      <p:sp>
        <p:nvSpPr>
          <p:cNvPr id="11" name="Title 1"/>
          <p:cNvSpPr txBox="1">
            <a:spLocks/>
          </p:cNvSpPr>
          <p:nvPr/>
        </p:nvSpPr>
        <p:spPr>
          <a:xfrm>
            <a:off x="788165" y="4749186"/>
            <a:ext cx="406562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a:solidFill>
                  <a:srgbClr val="7030A0"/>
                </a:solidFill>
              </a:rPr>
              <a:t>61%</a:t>
            </a:r>
          </a:p>
        </p:txBody>
      </p:sp>
      <p:sp>
        <p:nvSpPr>
          <p:cNvPr id="8" name="TextBox 7">
            <a:extLst>
              <a:ext uri="{FF2B5EF4-FFF2-40B4-BE49-F238E27FC236}">
                <a16:creationId xmlns:a16="http://schemas.microsoft.com/office/drawing/2014/main" id="{71680820-9266-D146-9350-6E41BB7FAF20}"/>
              </a:ext>
            </a:extLst>
          </p:cNvPr>
          <p:cNvSpPr txBox="1"/>
          <p:nvPr/>
        </p:nvSpPr>
        <p:spPr>
          <a:xfrm>
            <a:off x="814305" y="556565"/>
            <a:ext cx="7515389" cy="769441"/>
          </a:xfrm>
          <a:prstGeom prst="rect">
            <a:avLst/>
          </a:prstGeom>
          <a:solidFill>
            <a:schemeClr val="bg1"/>
          </a:solidFill>
          <a:ln>
            <a:noFill/>
          </a:ln>
        </p:spPr>
        <p:txBody>
          <a:bodyPr wrap="square" rtlCol="0">
            <a:spAutoFit/>
          </a:bodyPr>
          <a:lstStyle/>
          <a:p>
            <a:pPr algn="ctr"/>
            <a:r>
              <a:rPr lang="en-US" sz="4400" b="1" dirty="0"/>
              <a:t>Why are we here? </a:t>
            </a:r>
            <a:endParaRPr lang="en-US" sz="4400" dirty="0"/>
          </a:p>
        </p:txBody>
      </p:sp>
    </p:spTree>
    <p:extLst>
      <p:ext uri="{BB962C8B-B14F-4D97-AF65-F5344CB8AC3E}">
        <p14:creationId xmlns:p14="http://schemas.microsoft.com/office/powerpoint/2010/main" val="118326141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118853" y="704785"/>
            <a:ext cx="6715126" cy="777874"/>
          </a:xfrm>
        </p:spPr>
        <p:txBody>
          <a:bodyPr>
            <a:noAutofit/>
          </a:bodyPr>
          <a:lstStyle/>
          <a:p>
            <a:r>
              <a:rPr lang="en-US" sz="3200" b="1" dirty="0"/>
              <a:t>PIRLS Literacy 2016</a:t>
            </a:r>
            <a:r>
              <a:rPr lang="en-US" sz="2400" dirty="0"/>
              <a:t> </a:t>
            </a:r>
            <a:br>
              <a:rPr lang="en-US" sz="2400" dirty="0"/>
            </a:br>
            <a:r>
              <a:rPr lang="en-US" sz="2400" b="1" dirty="0">
                <a:solidFill>
                  <a:srgbClr val="FF0000"/>
                </a:solidFill>
              </a:rPr>
              <a:t>45% </a:t>
            </a:r>
            <a:r>
              <a:rPr lang="en-US" sz="2400" dirty="0"/>
              <a:t>of Gr4 children in WC can read for meaning </a:t>
            </a:r>
            <a:br>
              <a:rPr lang="en-US" sz="3600" dirty="0"/>
            </a:br>
            <a:endParaRPr lang="en-US" sz="3600" dirty="0"/>
          </a:p>
        </p:txBody>
      </p:sp>
      <p:graphicFrame>
        <p:nvGraphicFramePr>
          <p:cNvPr id="13" name="Chart 12"/>
          <p:cNvGraphicFramePr>
            <a:graphicFrameLocks/>
          </p:cNvGraphicFramePr>
          <p:nvPr>
            <p:extLst>
              <p:ext uri="{D42A27DB-BD31-4B8C-83A1-F6EECF244321}">
                <p14:modId xmlns:p14="http://schemas.microsoft.com/office/powerpoint/2010/main" val="96036811"/>
              </p:ext>
            </p:extLst>
          </p:nvPr>
        </p:nvGraphicFramePr>
        <p:xfrm>
          <a:off x="1040027" y="1596959"/>
          <a:ext cx="6924020" cy="4432366"/>
        </p:xfrm>
        <a:graphic>
          <a:graphicData uri="http://schemas.openxmlformats.org/drawingml/2006/chart">
            <c:chart xmlns:c="http://schemas.openxmlformats.org/drawingml/2006/chart" xmlns:r="http://schemas.openxmlformats.org/officeDocument/2006/relationships" r:id="rId2"/>
          </a:graphicData>
        </a:graphic>
      </p:graphicFrame>
      <p:cxnSp>
        <p:nvCxnSpPr>
          <p:cNvPr id="17" name="Straight Arrow Connector 16"/>
          <p:cNvCxnSpPr/>
          <p:nvPr/>
        </p:nvCxnSpPr>
        <p:spPr>
          <a:xfrm flipH="1">
            <a:off x="6459557" y="3261471"/>
            <a:ext cx="414086" cy="3383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748337" y="4010526"/>
            <a:ext cx="8666" cy="4425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427268" y="5940954"/>
            <a:ext cx="6144605" cy="861774"/>
          </a:xfrm>
          <a:prstGeom prst="rect">
            <a:avLst/>
          </a:prstGeom>
        </p:spPr>
        <p:txBody>
          <a:bodyPr wrap="square">
            <a:spAutoFit/>
          </a:bodyPr>
          <a:lstStyle/>
          <a:p>
            <a:pPr algn="ctr"/>
            <a:br>
              <a:rPr lang="en-US" dirty="0"/>
            </a:br>
            <a:r>
              <a:rPr lang="en-US" b="1" dirty="0"/>
              <a:t>% reaching the PIRLS 2016 </a:t>
            </a:r>
            <a:r>
              <a:rPr lang="en-US" b="1" u="sng" dirty="0"/>
              <a:t>Low International Benchmark</a:t>
            </a:r>
          </a:p>
          <a:p>
            <a:pPr algn="ctr"/>
            <a:r>
              <a:rPr lang="en-US" sz="1200" dirty="0"/>
              <a:t>(Howie et al., 2017) </a:t>
            </a:r>
          </a:p>
        </p:txBody>
      </p:sp>
    </p:spTree>
    <p:extLst>
      <p:ext uri="{BB962C8B-B14F-4D97-AF65-F5344CB8AC3E}">
        <p14:creationId xmlns:p14="http://schemas.microsoft.com/office/powerpoint/2010/main" val="41853750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ipe(down)">
                                      <p:cBhvr>
                                        <p:cTn id="7" dur="500"/>
                                        <p:tgtEl>
                                          <p:spTgt spid="1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wipe(down)">
                                      <p:cBhvr>
                                        <p:cTn id="12" dur="500"/>
                                        <p:tgtEl>
                                          <p:spTgt spid="13">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wipe(down)">
                                      <p:cBhvr>
                                        <p:cTn id="17" dur="1000"/>
                                        <p:tgtEl>
                                          <p:spTgt spid="13">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graphicEl>
                                              <a:chart seriesIdx="-4" categoryIdx="2" bldStep="category"/>
                                            </p:graphicEl>
                                          </p:spTgt>
                                        </p:tgtEl>
                                        <p:attrNameLst>
                                          <p:attrName>style.visibility</p:attrName>
                                        </p:attrNameLst>
                                      </p:cBhvr>
                                      <p:to>
                                        <p:strVal val="visible"/>
                                      </p:to>
                                    </p:set>
                                    <p:animEffect transition="in" filter="wipe(down)">
                                      <p:cBhvr>
                                        <p:cTn id="22" dur="1000"/>
                                        <p:tgtEl>
                                          <p:spTgt spid="13">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graphicEl>
                                              <a:chart seriesIdx="-4" categoryIdx="3" bldStep="category"/>
                                            </p:graphicEl>
                                          </p:spTgt>
                                        </p:tgtEl>
                                        <p:attrNameLst>
                                          <p:attrName>style.visibility</p:attrName>
                                        </p:attrNameLst>
                                      </p:cBhvr>
                                      <p:to>
                                        <p:strVal val="visible"/>
                                      </p:to>
                                    </p:set>
                                    <p:animEffect transition="in" filter="wipe(down)">
                                      <p:cBhvr>
                                        <p:cTn id="27" dur="1000"/>
                                        <p:tgtEl>
                                          <p:spTgt spid="13">
                                            <p:graphicEl>
                                              <a:chart seriesIdx="-4" categoryIdx="3" bldStep="category"/>
                                            </p:graphicEl>
                                          </p:spTgt>
                                        </p:tgtEl>
                                      </p:cBhvr>
                                    </p:animEffect>
                                  </p:childTnLst>
                                </p:cTn>
                              </p:par>
                            </p:childTnLst>
                          </p:cTn>
                        </p:par>
                        <p:par>
                          <p:cTn id="28" fill="hold">
                            <p:stCondLst>
                              <p:cond delay="1000"/>
                            </p:stCondLst>
                            <p:childTnLst>
                              <p:par>
                                <p:cTn id="29" presetID="22" presetClass="entr" presetSubtype="4" fill="hold" grpId="0" nodeType="afterEffect">
                                  <p:stCondLst>
                                    <p:cond delay="0"/>
                                  </p:stCondLst>
                                  <p:childTnLst>
                                    <p:set>
                                      <p:cBhvr>
                                        <p:cTn id="30" dur="1" fill="hold">
                                          <p:stCondLst>
                                            <p:cond delay="0"/>
                                          </p:stCondLst>
                                        </p:cTn>
                                        <p:tgtEl>
                                          <p:spTgt spid="13">
                                            <p:graphicEl>
                                              <a:chart seriesIdx="-4" categoryIdx="4" bldStep="category"/>
                                            </p:graphicEl>
                                          </p:spTgt>
                                        </p:tgtEl>
                                        <p:attrNameLst>
                                          <p:attrName>style.visibility</p:attrName>
                                        </p:attrNameLst>
                                      </p:cBhvr>
                                      <p:to>
                                        <p:strVal val="visible"/>
                                      </p:to>
                                    </p:set>
                                    <p:animEffect transition="in" filter="wipe(down)">
                                      <p:cBhvr>
                                        <p:cTn id="31" dur="1000"/>
                                        <p:tgtEl>
                                          <p:spTgt spid="13">
                                            <p:graphicEl>
                                              <a:chart seriesIdx="-4" categoryIdx="4" bldStep="category"/>
                                            </p:graphicEl>
                                          </p:spTgt>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13">
                                            <p:graphicEl>
                                              <a:chart seriesIdx="-4" categoryIdx="5" bldStep="category"/>
                                            </p:graphicEl>
                                          </p:spTgt>
                                        </p:tgtEl>
                                        <p:attrNameLst>
                                          <p:attrName>style.visibility</p:attrName>
                                        </p:attrNameLst>
                                      </p:cBhvr>
                                      <p:to>
                                        <p:strVal val="visible"/>
                                      </p:to>
                                    </p:set>
                                    <p:animEffect transition="in" filter="wipe(down)">
                                      <p:cBhvr>
                                        <p:cTn id="35" dur="1000"/>
                                        <p:tgtEl>
                                          <p:spTgt spid="13">
                                            <p:graphicEl>
                                              <a:chart seriesIdx="-4" categoryIdx="5" bldStep="category"/>
                                            </p:graphicEl>
                                          </p:spTgt>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13">
                                            <p:graphicEl>
                                              <a:chart seriesIdx="-4" categoryIdx="6" bldStep="category"/>
                                            </p:graphicEl>
                                          </p:spTgt>
                                        </p:tgtEl>
                                        <p:attrNameLst>
                                          <p:attrName>style.visibility</p:attrName>
                                        </p:attrNameLst>
                                      </p:cBhvr>
                                      <p:to>
                                        <p:strVal val="visible"/>
                                      </p:to>
                                    </p:set>
                                    <p:animEffect transition="in" filter="wipe(down)">
                                      <p:cBhvr>
                                        <p:cTn id="39" dur="1000"/>
                                        <p:tgtEl>
                                          <p:spTgt spid="13">
                                            <p:graphicEl>
                                              <a:chart seriesIdx="-4" categoryIdx="6" bldStep="category"/>
                                            </p:graphicEl>
                                          </p:spTgt>
                                        </p:tgtEl>
                                      </p:cBhvr>
                                    </p:animEffect>
                                  </p:childTnLst>
                                </p:cTn>
                              </p:par>
                            </p:childTnLst>
                          </p:cTn>
                        </p:par>
                        <p:par>
                          <p:cTn id="40" fill="hold">
                            <p:stCondLst>
                              <p:cond delay="4000"/>
                            </p:stCondLst>
                            <p:childTnLst>
                              <p:par>
                                <p:cTn id="41" presetID="22" presetClass="entr" presetSubtype="4" fill="hold" grpId="0" nodeType="afterEffect">
                                  <p:stCondLst>
                                    <p:cond delay="0"/>
                                  </p:stCondLst>
                                  <p:childTnLst>
                                    <p:set>
                                      <p:cBhvr>
                                        <p:cTn id="42" dur="1" fill="hold">
                                          <p:stCondLst>
                                            <p:cond delay="0"/>
                                          </p:stCondLst>
                                        </p:cTn>
                                        <p:tgtEl>
                                          <p:spTgt spid="13">
                                            <p:graphicEl>
                                              <a:chart seriesIdx="-4" categoryIdx="7" bldStep="category"/>
                                            </p:graphicEl>
                                          </p:spTgt>
                                        </p:tgtEl>
                                        <p:attrNameLst>
                                          <p:attrName>style.visibility</p:attrName>
                                        </p:attrNameLst>
                                      </p:cBhvr>
                                      <p:to>
                                        <p:strVal val="visible"/>
                                      </p:to>
                                    </p:set>
                                    <p:animEffect transition="in" filter="wipe(down)">
                                      <p:cBhvr>
                                        <p:cTn id="43" dur="1000"/>
                                        <p:tgtEl>
                                          <p:spTgt spid="13">
                                            <p:graphicEl>
                                              <a:chart seriesIdx="-4" categoryIdx="7" bldStep="category"/>
                                            </p:graphic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3">
                                            <p:graphicEl>
                                              <a:chart seriesIdx="-4" categoryIdx="8" bldStep="category"/>
                                            </p:graphicEl>
                                          </p:spTgt>
                                        </p:tgtEl>
                                        <p:attrNameLst>
                                          <p:attrName>style.visibility</p:attrName>
                                        </p:attrNameLst>
                                      </p:cBhvr>
                                      <p:to>
                                        <p:strVal val="visible"/>
                                      </p:to>
                                    </p:set>
                                    <p:animEffect transition="in" filter="wipe(down)">
                                      <p:cBhvr>
                                        <p:cTn id="47" dur="1000"/>
                                        <p:tgtEl>
                                          <p:spTgt spid="13">
                                            <p:graphicEl>
                                              <a:chart seriesIdx="-4" categoryIdx="8" bldStep="category"/>
                                            </p:graphicEl>
                                          </p:spTgt>
                                        </p:tgtEl>
                                      </p:cBhvr>
                                    </p:animEffect>
                                  </p:childTnLst>
                                </p:cTn>
                              </p:par>
                            </p:childTnLst>
                          </p:cTn>
                        </p:par>
                        <p:par>
                          <p:cTn id="48" fill="hold">
                            <p:stCondLst>
                              <p:cond delay="6000"/>
                            </p:stCondLst>
                            <p:childTnLst>
                              <p:par>
                                <p:cTn id="49" presetID="22" presetClass="entr" presetSubtype="4" fill="hold" grpId="0" nodeType="afterEffect">
                                  <p:stCondLst>
                                    <p:cond delay="0"/>
                                  </p:stCondLst>
                                  <p:childTnLst>
                                    <p:set>
                                      <p:cBhvr>
                                        <p:cTn id="50" dur="1" fill="hold">
                                          <p:stCondLst>
                                            <p:cond delay="0"/>
                                          </p:stCondLst>
                                        </p:cTn>
                                        <p:tgtEl>
                                          <p:spTgt spid="13">
                                            <p:graphicEl>
                                              <a:chart seriesIdx="-4" categoryIdx="9" bldStep="category"/>
                                            </p:graphicEl>
                                          </p:spTgt>
                                        </p:tgtEl>
                                        <p:attrNameLst>
                                          <p:attrName>style.visibility</p:attrName>
                                        </p:attrNameLst>
                                      </p:cBhvr>
                                      <p:to>
                                        <p:strVal val="visible"/>
                                      </p:to>
                                    </p:set>
                                    <p:animEffect transition="in" filter="wipe(down)">
                                      <p:cBhvr>
                                        <p:cTn id="51" dur="1000"/>
                                        <p:tgtEl>
                                          <p:spTgt spid="13">
                                            <p:graphicEl>
                                              <a:chart seriesIdx="-4" categoryIdx="9" bldStep="category"/>
                                            </p:graphicEl>
                                          </p:spTgt>
                                        </p:tgtEl>
                                      </p:cBhvr>
                                    </p:animEffect>
                                  </p:childTnLst>
                                </p:cTn>
                              </p:par>
                            </p:childTnLst>
                          </p:cTn>
                        </p:par>
                        <p:par>
                          <p:cTn id="52" fill="hold">
                            <p:stCondLst>
                              <p:cond delay="7000"/>
                            </p:stCondLst>
                            <p:childTnLst>
                              <p:par>
                                <p:cTn id="53" presetID="22" presetClass="entr" presetSubtype="4" fill="hold" grpId="0" nodeType="afterEffect">
                                  <p:stCondLst>
                                    <p:cond delay="0"/>
                                  </p:stCondLst>
                                  <p:childTnLst>
                                    <p:set>
                                      <p:cBhvr>
                                        <p:cTn id="54" dur="1" fill="hold">
                                          <p:stCondLst>
                                            <p:cond delay="0"/>
                                          </p:stCondLst>
                                        </p:cTn>
                                        <p:tgtEl>
                                          <p:spTgt spid="13">
                                            <p:graphicEl>
                                              <a:chart seriesIdx="-4" categoryIdx="10" bldStep="category"/>
                                            </p:graphicEl>
                                          </p:spTgt>
                                        </p:tgtEl>
                                        <p:attrNameLst>
                                          <p:attrName>style.visibility</p:attrName>
                                        </p:attrNameLst>
                                      </p:cBhvr>
                                      <p:to>
                                        <p:strVal val="visible"/>
                                      </p:to>
                                    </p:set>
                                    <p:animEffect transition="in" filter="wipe(down)">
                                      <p:cBhvr>
                                        <p:cTn id="55" dur="1000"/>
                                        <p:tgtEl>
                                          <p:spTgt spid="13">
                                            <p:graphicEl>
                                              <a:chart seriesIdx="-4" categoryIdx="10" bldStep="category"/>
                                            </p:graphicEl>
                                          </p:spTgt>
                                        </p:tgtEl>
                                      </p:cBhvr>
                                    </p:animEffect>
                                  </p:childTnLst>
                                </p:cTn>
                              </p:par>
                            </p:childTnLst>
                          </p:cTn>
                        </p:par>
                        <p:par>
                          <p:cTn id="56" fill="hold">
                            <p:stCondLst>
                              <p:cond delay="8000"/>
                            </p:stCondLst>
                            <p:childTnLst>
                              <p:par>
                                <p:cTn id="57" presetID="22" presetClass="entr" presetSubtype="4" fill="hold" grpId="0" nodeType="afterEffect">
                                  <p:stCondLst>
                                    <p:cond delay="0"/>
                                  </p:stCondLst>
                                  <p:childTnLst>
                                    <p:set>
                                      <p:cBhvr>
                                        <p:cTn id="58" dur="1" fill="hold">
                                          <p:stCondLst>
                                            <p:cond delay="0"/>
                                          </p:stCondLst>
                                        </p:cTn>
                                        <p:tgtEl>
                                          <p:spTgt spid="13">
                                            <p:graphicEl>
                                              <a:chart seriesIdx="-4" categoryIdx="11" bldStep="category"/>
                                            </p:graphicEl>
                                          </p:spTgt>
                                        </p:tgtEl>
                                        <p:attrNameLst>
                                          <p:attrName>style.visibility</p:attrName>
                                        </p:attrNameLst>
                                      </p:cBhvr>
                                      <p:to>
                                        <p:strVal val="visible"/>
                                      </p:to>
                                    </p:set>
                                    <p:animEffect transition="in" filter="wipe(down)">
                                      <p:cBhvr>
                                        <p:cTn id="59" dur="1000"/>
                                        <p:tgtEl>
                                          <p:spTgt spid="13">
                                            <p:graphicEl>
                                              <a:chart seriesIdx="-4" categoryIdx="11" bldStep="category"/>
                                            </p:graphicEl>
                                          </p:spTgt>
                                        </p:tgtEl>
                                      </p:cBhvr>
                                    </p:animEffect>
                                  </p:childTnLst>
                                </p:cTn>
                              </p:par>
                            </p:childTnLst>
                          </p:cTn>
                        </p:par>
                        <p:par>
                          <p:cTn id="60" fill="hold">
                            <p:stCondLst>
                              <p:cond delay="9000"/>
                            </p:stCondLst>
                            <p:childTnLst>
                              <p:par>
                                <p:cTn id="61" presetID="22" presetClass="entr" presetSubtype="4" fill="hold" grpId="0" nodeType="afterEffect">
                                  <p:stCondLst>
                                    <p:cond delay="0"/>
                                  </p:stCondLst>
                                  <p:childTnLst>
                                    <p:set>
                                      <p:cBhvr>
                                        <p:cTn id="62" dur="1" fill="hold">
                                          <p:stCondLst>
                                            <p:cond delay="0"/>
                                          </p:stCondLst>
                                        </p:cTn>
                                        <p:tgtEl>
                                          <p:spTgt spid="13">
                                            <p:graphicEl>
                                              <a:chart seriesIdx="-4" categoryIdx="12" bldStep="category"/>
                                            </p:graphicEl>
                                          </p:spTgt>
                                        </p:tgtEl>
                                        <p:attrNameLst>
                                          <p:attrName>style.visibility</p:attrName>
                                        </p:attrNameLst>
                                      </p:cBhvr>
                                      <p:to>
                                        <p:strVal val="visible"/>
                                      </p:to>
                                    </p:set>
                                    <p:animEffect transition="in" filter="wipe(down)">
                                      <p:cBhvr>
                                        <p:cTn id="63" dur="1000"/>
                                        <p:tgtEl>
                                          <p:spTgt spid="13">
                                            <p:graphicEl>
                                              <a:chart seriesIdx="-4" categoryIdx="12" bldStep="category"/>
                                            </p:graphicEl>
                                          </p:spTgt>
                                        </p:tgtEl>
                                      </p:cBhvr>
                                    </p:animEffect>
                                  </p:childTnLst>
                                </p:cTn>
                              </p:par>
                            </p:childTnLst>
                          </p:cTn>
                        </p:par>
                        <p:par>
                          <p:cTn id="64" fill="hold">
                            <p:stCondLst>
                              <p:cond delay="10000"/>
                            </p:stCondLst>
                            <p:childTnLst>
                              <p:par>
                                <p:cTn id="65" presetID="22" presetClass="entr" presetSubtype="4" fill="hold" grpId="0" nodeType="afterEffect">
                                  <p:stCondLst>
                                    <p:cond delay="0"/>
                                  </p:stCondLst>
                                  <p:childTnLst>
                                    <p:set>
                                      <p:cBhvr>
                                        <p:cTn id="66" dur="1" fill="hold">
                                          <p:stCondLst>
                                            <p:cond delay="0"/>
                                          </p:stCondLst>
                                        </p:cTn>
                                        <p:tgtEl>
                                          <p:spTgt spid="13">
                                            <p:graphicEl>
                                              <a:chart seriesIdx="-4" categoryIdx="13" bldStep="category"/>
                                            </p:graphicEl>
                                          </p:spTgt>
                                        </p:tgtEl>
                                        <p:attrNameLst>
                                          <p:attrName>style.visibility</p:attrName>
                                        </p:attrNameLst>
                                      </p:cBhvr>
                                      <p:to>
                                        <p:strVal val="visible"/>
                                      </p:to>
                                    </p:set>
                                    <p:animEffect transition="in" filter="wipe(down)">
                                      <p:cBhvr>
                                        <p:cTn id="67" dur="2000"/>
                                        <p:tgtEl>
                                          <p:spTgt spid="13">
                                            <p:graphicEl>
                                              <a:chart seriesIdx="-4" categoryIdx="13"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category"/>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72994" y="-212819"/>
            <a:ext cx="3358086" cy="4425982"/>
          </a:xfrm>
        </p:spPr>
        <p:txBody>
          <a:bodyPr>
            <a:noAutofit/>
          </a:bodyPr>
          <a:lstStyle/>
          <a:p>
            <a:pPr algn="ctr"/>
            <a:r>
              <a:rPr lang="en-US" sz="4000" b="1" dirty="0">
                <a:solidFill>
                  <a:srgbClr val="C00000"/>
                </a:solidFill>
              </a:rPr>
              <a:t>Some </a:t>
            </a:r>
            <a:br>
              <a:rPr lang="en-US" sz="4000" b="1" dirty="0">
                <a:solidFill>
                  <a:srgbClr val="C00000"/>
                </a:solidFill>
              </a:rPr>
            </a:br>
            <a:r>
              <a:rPr lang="en-US" sz="4000" b="1" dirty="0">
                <a:solidFill>
                  <a:srgbClr val="C00000"/>
                </a:solidFill>
              </a:rPr>
              <a:t>(very recent) good news… </a:t>
            </a:r>
            <a:r>
              <a:rPr lang="en-US" sz="4000" b="1" dirty="0">
                <a:solidFill>
                  <a:srgbClr val="C00000"/>
                </a:solidFill>
                <a:sym typeface="Wingdings" pitchFamily="2" charset="2"/>
              </a:rPr>
              <a:t></a:t>
            </a:r>
            <a:br>
              <a:rPr lang="en-US" sz="3200" b="1" dirty="0">
                <a:sym typeface="Wingdings" pitchFamily="2" charset="2"/>
              </a:rPr>
            </a:br>
            <a:r>
              <a:rPr lang="en-US" sz="2000" b="1" dirty="0">
                <a:sym typeface="Wingdings" pitchFamily="2" charset="2"/>
              </a:rPr>
              <a:t> </a:t>
            </a:r>
            <a:br>
              <a:rPr lang="en-US" sz="3600" b="1" dirty="0">
                <a:sym typeface="Wingdings" pitchFamily="2" charset="2"/>
              </a:rPr>
            </a:br>
            <a:r>
              <a:rPr lang="en-US" sz="2400" dirty="0">
                <a:sym typeface="Wingdings" pitchFamily="2" charset="2"/>
              </a:rPr>
              <a:t>According to PIRLS SA reading scores have been </a:t>
            </a:r>
            <a:r>
              <a:rPr lang="en-US" sz="2400" u="sng" dirty="0">
                <a:sym typeface="Wingdings" pitchFamily="2" charset="2"/>
              </a:rPr>
              <a:t>improving</a:t>
            </a:r>
            <a:r>
              <a:rPr lang="en-US" sz="2400" dirty="0">
                <a:sym typeface="Wingdings" pitchFamily="2" charset="2"/>
              </a:rPr>
              <a:t> </a:t>
            </a:r>
            <a:r>
              <a:rPr lang="en-US" sz="2400" u="sng" dirty="0">
                <a:sym typeface="Wingdings" pitchFamily="2" charset="2"/>
              </a:rPr>
              <a:t>consistently</a:t>
            </a:r>
            <a:r>
              <a:rPr lang="en-US" sz="2400" dirty="0">
                <a:sym typeface="Wingdings" pitchFamily="2" charset="2"/>
              </a:rPr>
              <a:t> from 200620112016</a:t>
            </a:r>
            <a:br>
              <a:rPr lang="en-US" sz="1050" dirty="0">
                <a:sym typeface="Wingdings" pitchFamily="2" charset="2"/>
              </a:rPr>
            </a:br>
            <a:br>
              <a:rPr lang="en-US" sz="1200" dirty="0">
                <a:sym typeface="Wingdings" pitchFamily="2" charset="2"/>
              </a:rPr>
            </a:br>
            <a:endParaRPr lang="en-US" sz="1400" b="1" dirty="0"/>
          </a:p>
        </p:txBody>
      </p:sp>
      <p:pic>
        <p:nvPicPr>
          <p:cNvPr id="4" name="Picture 3" descr="A close up of a map&#10;&#10;Description automatically generated">
            <a:extLst>
              <a:ext uri="{FF2B5EF4-FFF2-40B4-BE49-F238E27FC236}">
                <a16:creationId xmlns:a16="http://schemas.microsoft.com/office/drawing/2014/main" id="{D2EFD194-308F-B440-8B13-E689E893441C}"/>
              </a:ext>
            </a:extLst>
          </p:cNvPr>
          <p:cNvPicPr>
            <a:picLocks noChangeAspect="1"/>
          </p:cNvPicPr>
          <p:nvPr/>
        </p:nvPicPr>
        <p:blipFill>
          <a:blip r:embed="rId2"/>
          <a:stretch>
            <a:fillRect/>
          </a:stretch>
        </p:blipFill>
        <p:spPr>
          <a:xfrm>
            <a:off x="5140622" y="3938672"/>
            <a:ext cx="3358086" cy="2456999"/>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6E368B09-45FF-AE40-B354-8F167651D017}"/>
              </a:ext>
            </a:extLst>
          </p:cNvPr>
          <p:cNvPicPr>
            <a:picLocks noChangeAspect="1"/>
          </p:cNvPicPr>
          <p:nvPr/>
        </p:nvPicPr>
        <p:blipFill>
          <a:blip r:embed="rId3"/>
          <a:stretch>
            <a:fillRect/>
          </a:stretch>
        </p:blipFill>
        <p:spPr>
          <a:xfrm>
            <a:off x="5140622" y="1724838"/>
            <a:ext cx="3358086" cy="2039466"/>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21F079F4-9240-9446-A923-88342D68D948}"/>
              </a:ext>
            </a:extLst>
          </p:cNvPr>
          <p:cNvSpPr/>
          <p:nvPr/>
        </p:nvSpPr>
        <p:spPr>
          <a:xfrm>
            <a:off x="172994" y="6549682"/>
            <a:ext cx="4572000" cy="307777"/>
          </a:xfrm>
          <a:prstGeom prst="rect">
            <a:avLst/>
          </a:prstGeom>
        </p:spPr>
        <p:txBody>
          <a:bodyPr>
            <a:spAutoFit/>
          </a:bodyPr>
          <a:lstStyle/>
          <a:p>
            <a:r>
              <a:rPr lang="en-ZA" sz="1400" dirty="0">
                <a:hlinkClick r:id="rId4"/>
              </a:rPr>
              <a:t>https://www.ekon.sun.ac.za/wpapers/2020/wp022020</a:t>
            </a:r>
            <a:endParaRPr lang="en-US" sz="1400" dirty="0"/>
          </a:p>
        </p:txBody>
      </p:sp>
      <p:sp>
        <p:nvSpPr>
          <p:cNvPr id="8" name="Rectangle 7">
            <a:extLst>
              <a:ext uri="{FF2B5EF4-FFF2-40B4-BE49-F238E27FC236}">
                <a16:creationId xmlns:a16="http://schemas.microsoft.com/office/drawing/2014/main" id="{9A0B21DA-E729-4845-A373-0D784EDE019C}"/>
              </a:ext>
            </a:extLst>
          </p:cNvPr>
          <p:cNvSpPr/>
          <p:nvPr/>
        </p:nvSpPr>
        <p:spPr>
          <a:xfrm>
            <a:off x="4525909" y="6402405"/>
            <a:ext cx="4572000" cy="430887"/>
          </a:xfrm>
          <a:prstGeom prst="rect">
            <a:avLst/>
          </a:prstGeom>
        </p:spPr>
        <p:txBody>
          <a:bodyPr>
            <a:spAutoFit/>
          </a:bodyPr>
          <a:lstStyle/>
          <a:p>
            <a:r>
              <a:rPr lang="en-ZA" sz="1050" dirty="0">
                <a:hlinkClick r:id="rId5"/>
              </a:rPr>
              <a:t>https://theconversation.com/new-evidence-supports-the-belief-that-south-africas-education-is-not-all-bad-132280</a:t>
            </a:r>
            <a:endParaRPr lang="en-US" sz="1050" dirty="0"/>
          </a:p>
        </p:txBody>
      </p:sp>
      <p:pic>
        <p:nvPicPr>
          <p:cNvPr id="9" name="Picture 8">
            <a:extLst>
              <a:ext uri="{FF2B5EF4-FFF2-40B4-BE49-F238E27FC236}">
                <a16:creationId xmlns:a16="http://schemas.microsoft.com/office/drawing/2014/main" id="{BA18A18B-8E69-B447-94B7-CAEC0E63897E}"/>
              </a:ext>
            </a:extLst>
          </p:cNvPr>
          <p:cNvPicPr>
            <a:picLocks noChangeAspect="1"/>
          </p:cNvPicPr>
          <p:nvPr/>
        </p:nvPicPr>
        <p:blipFill>
          <a:blip r:embed="rId6"/>
          <a:stretch>
            <a:fillRect/>
          </a:stretch>
        </p:blipFill>
        <p:spPr>
          <a:xfrm>
            <a:off x="3868303" y="2088524"/>
            <a:ext cx="935096" cy="1027189"/>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58627B5B-07C0-B344-BDE2-764BFDE5778D}"/>
              </a:ext>
            </a:extLst>
          </p:cNvPr>
          <p:cNvPicPr>
            <a:picLocks noChangeAspect="1"/>
          </p:cNvPicPr>
          <p:nvPr/>
        </p:nvPicPr>
        <p:blipFill>
          <a:blip r:embed="rId7"/>
          <a:stretch>
            <a:fillRect/>
          </a:stretch>
        </p:blipFill>
        <p:spPr>
          <a:xfrm>
            <a:off x="5329098" y="194646"/>
            <a:ext cx="2965622" cy="1355824"/>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39BC9805-FEFD-9B45-A9B0-A7E34FBD0D39}"/>
              </a:ext>
            </a:extLst>
          </p:cNvPr>
          <p:cNvSpPr/>
          <p:nvPr/>
        </p:nvSpPr>
        <p:spPr>
          <a:xfrm>
            <a:off x="231399" y="3727591"/>
            <a:ext cx="4572000" cy="2585323"/>
          </a:xfrm>
          <a:prstGeom prst="rect">
            <a:avLst/>
          </a:prstGeom>
          <a:solidFill>
            <a:schemeClr val="bg1">
              <a:lumMod val="95000"/>
            </a:schemeClr>
          </a:solidFill>
        </p:spPr>
        <p:txBody>
          <a:bodyPr wrap="square">
            <a:spAutoFit/>
          </a:bodyPr>
          <a:lstStyle/>
          <a:p>
            <a:pPr algn="just"/>
            <a:r>
              <a:rPr lang="en-US" b="1" dirty="0">
                <a:sym typeface="Wingdings" pitchFamily="2" charset="2"/>
              </a:rPr>
              <a:t>“</a:t>
            </a:r>
            <a:r>
              <a:rPr lang="en-ZA" dirty="0"/>
              <a:t>The classical scores, in contrast, pointed to a large increase over the 2011 to 2016 period, from around 32% correct to 42% correct. </a:t>
            </a:r>
            <a:r>
              <a:rPr lang="en-ZA" b="1" dirty="0"/>
              <a:t>Of 43 countries with a 2011 to 2016 trend, South Africa’s trend was the third-steepest increase</a:t>
            </a:r>
            <a:r>
              <a:rPr lang="en-ZA" dirty="0"/>
              <a:t>, after those of Morocco and Oman. If correctly calculated, the item response theory scores should have pointed to a similar gain.” </a:t>
            </a:r>
            <a:r>
              <a:rPr lang="en-ZA" b="1" dirty="0"/>
              <a:t>(Martin Gustafsson 2020)</a:t>
            </a:r>
            <a:endParaRPr lang="en-US" dirty="0"/>
          </a:p>
        </p:txBody>
      </p:sp>
    </p:spTree>
    <p:extLst>
      <p:ext uri="{BB962C8B-B14F-4D97-AF65-F5344CB8AC3E}">
        <p14:creationId xmlns:p14="http://schemas.microsoft.com/office/powerpoint/2010/main" val="80090906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76F1-E6C8-CF43-8689-550B82E41AFA}"/>
              </a:ext>
            </a:extLst>
          </p:cNvPr>
          <p:cNvSpPr>
            <a:spLocks noGrp="1"/>
          </p:cNvSpPr>
          <p:nvPr>
            <p:ph type="title"/>
          </p:nvPr>
        </p:nvSpPr>
        <p:spPr>
          <a:xfrm>
            <a:off x="728662" y="365126"/>
            <a:ext cx="7843837" cy="1325563"/>
          </a:xfrm>
        </p:spPr>
        <p:txBody>
          <a:bodyPr>
            <a:noAutofit/>
          </a:bodyPr>
          <a:lstStyle/>
          <a:p>
            <a:r>
              <a:rPr lang="en-US" sz="3600" b="1" dirty="0">
                <a:solidFill>
                  <a:srgbClr val="C00000"/>
                </a:solidFill>
              </a:rPr>
              <a:t>Between 2011 and 2016 the largest gains in SA were seen among poorest learners</a:t>
            </a:r>
          </a:p>
        </p:txBody>
      </p:sp>
      <p:pic>
        <p:nvPicPr>
          <p:cNvPr id="5" name="Content Placeholder 4" descr="A close up of a map&#10;&#10;Description automatically generated">
            <a:extLst>
              <a:ext uri="{FF2B5EF4-FFF2-40B4-BE49-F238E27FC236}">
                <a16:creationId xmlns:a16="http://schemas.microsoft.com/office/drawing/2014/main" id="{34A3B4B5-A75A-0E48-8AF4-649468CA61C7}"/>
              </a:ext>
            </a:extLst>
          </p:cNvPr>
          <p:cNvPicPr>
            <a:picLocks noGrp="1" noChangeAspect="1"/>
          </p:cNvPicPr>
          <p:nvPr>
            <p:ph idx="1"/>
          </p:nvPr>
        </p:nvPicPr>
        <p:blipFill>
          <a:blip r:embed="rId2"/>
          <a:stretch>
            <a:fillRect/>
          </a:stretch>
        </p:blipFill>
        <p:spPr>
          <a:xfrm>
            <a:off x="457198" y="1552575"/>
            <a:ext cx="7958139" cy="5305425"/>
          </a:xfrm>
        </p:spPr>
      </p:pic>
      <p:cxnSp>
        <p:nvCxnSpPr>
          <p:cNvPr id="7" name="Straight Arrow Connector 6">
            <a:extLst>
              <a:ext uri="{FF2B5EF4-FFF2-40B4-BE49-F238E27FC236}">
                <a16:creationId xmlns:a16="http://schemas.microsoft.com/office/drawing/2014/main" id="{42A86D4D-DAAA-CC47-AB85-C9BD704792F4}"/>
              </a:ext>
            </a:extLst>
          </p:cNvPr>
          <p:cNvCxnSpPr>
            <a:cxnSpLocks/>
          </p:cNvCxnSpPr>
          <p:nvPr/>
        </p:nvCxnSpPr>
        <p:spPr>
          <a:xfrm flipV="1">
            <a:off x="3371850" y="3871913"/>
            <a:ext cx="0" cy="6143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03EC845-923C-D44F-9197-0CB5F5346386}"/>
              </a:ext>
            </a:extLst>
          </p:cNvPr>
          <p:cNvCxnSpPr>
            <a:cxnSpLocks/>
          </p:cNvCxnSpPr>
          <p:nvPr/>
        </p:nvCxnSpPr>
        <p:spPr>
          <a:xfrm flipV="1">
            <a:off x="4210050" y="3767138"/>
            <a:ext cx="0" cy="60483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07059A5-70D7-9645-85CC-B3951B1FD8E6}"/>
              </a:ext>
            </a:extLst>
          </p:cNvPr>
          <p:cNvCxnSpPr>
            <a:cxnSpLocks/>
          </p:cNvCxnSpPr>
          <p:nvPr/>
        </p:nvCxnSpPr>
        <p:spPr>
          <a:xfrm flipV="1">
            <a:off x="5810250" y="3214688"/>
            <a:ext cx="0" cy="2143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4367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E19FF-F8A7-3740-9895-C7F43C2FB03E}"/>
              </a:ext>
            </a:extLst>
          </p:cNvPr>
          <p:cNvSpPr txBox="1"/>
          <p:nvPr/>
        </p:nvSpPr>
        <p:spPr>
          <a:xfrm>
            <a:off x="4104331" y="210875"/>
            <a:ext cx="4957540" cy="2031325"/>
          </a:xfrm>
          <a:prstGeom prst="rect">
            <a:avLst/>
          </a:prstGeom>
          <a:solidFill>
            <a:schemeClr val="bg1"/>
          </a:solidFill>
          <a:ln>
            <a:noFill/>
          </a:ln>
        </p:spPr>
        <p:txBody>
          <a:bodyPr wrap="square" rtlCol="0">
            <a:spAutoFit/>
          </a:bodyPr>
          <a:lstStyle/>
          <a:p>
            <a:pPr algn="ctr"/>
            <a:endParaRPr lang="en-US" sz="700" b="1" dirty="0"/>
          </a:p>
          <a:p>
            <a:pPr algn="ctr"/>
            <a:r>
              <a:rPr lang="en-US" sz="3600" b="1" dirty="0"/>
              <a:t>Alignment &amp; Coherence</a:t>
            </a:r>
            <a:endParaRPr lang="en-US" sz="3200" dirty="0"/>
          </a:p>
          <a:p>
            <a:pPr algn="ctr"/>
            <a:endParaRPr lang="en-US" sz="600" dirty="0"/>
          </a:p>
          <a:p>
            <a:pPr algn="ctr"/>
            <a:r>
              <a:rPr lang="en-US" dirty="0"/>
              <a:t>Components of professional development and LTSM alignment to ensure all children learn to read for meaning by age 10</a:t>
            </a:r>
          </a:p>
          <a:p>
            <a:pPr algn="ctr"/>
            <a:endParaRPr lang="en-US" sz="1600" dirty="0"/>
          </a:p>
          <a:p>
            <a:pPr algn="ctr"/>
            <a:endParaRPr lang="en-US" sz="700" dirty="0"/>
          </a:p>
        </p:txBody>
      </p:sp>
      <p:sp>
        <p:nvSpPr>
          <p:cNvPr id="11" name="Oval 10">
            <a:extLst>
              <a:ext uri="{FF2B5EF4-FFF2-40B4-BE49-F238E27FC236}">
                <a16:creationId xmlns:a16="http://schemas.microsoft.com/office/drawing/2014/main" id="{62F8426F-D976-4748-A83C-A1DBD74781B7}"/>
              </a:ext>
            </a:extLst>
          </p:cNvPr>
          <p:cNvSpPr/>
          <p:nvPr/>
        </p:nvSpPr>
        <p:spPr>
          <a:xfrm rot="1621930">
            <a:off x="-411687" y="2088598"/>
            <a:ext cx="9760193" cy="3622452"/>
          </a:xfrm>
          <a:prstGeom prst="ellipse">
            <a:avLst/>
          </a:prstGeom>
          <a:solidFill>
            <a:srgbClr val="C00000">
              <a:alpha val="3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D937D9D2-C84F-AC41-AADB-40BA969FCA1B}"/>
              </a:ext>
            </a:extLst>
          </p:cNvPr>
          <p:cNvCxnSpPr>
            <a:cxnSpLocks/>
          </p:cNvCxnSpPr>
          <p:nvPr/>
        </p:nvCxnSpPr>
        <p:spPr>
          <a:xfrm>
            <a:off x="347877" y="1841837"/>
            <a:ext cx="8436426" cy="438441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36D76219-2DD9-0E4E-90BD-35BF9FEB1EB1}"/>
              </a:ext>
            </a:extLst>
          </p:cNvPr>
          <p:cNvSpPr/>
          <p:nvPr/>
        </p:nvSpPr>
        <p:spPr>
          <a:xfrm rot="1863129">
            <a:off x="1647394" y="4999506"/>
            <a:ext cx="1878227" cy="1176956"/>
          </a:xfrm>
          <a:prstGeom prst="roundRect">
            <a:avLst/>
          </a:prstGeom>
          <a:solidFill>
            <a:srgbClr val="C00000">
              <a:alpha val="38824"/>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C00000"/>
                </a:solidFill>
              </a:rPr>
              <a:t>(5) Training</a:t>
            </a:r>
            <a:r>
              <a:rPr lang="en-US" sz="2400" dirty="0">
                <a:solidFill>
                  <a:srgbClr val="C00000"/>
                </a:solidFill>
              </a:rPr>
              <a:t>: </a:t>
            </a:r>
          </a:p>
          <a:p>
            <a:pPr algn="ctr"/>
            <a:r>
              <a:rPr lang="en-US" dirty="0"/>
              <a:t>In-service &amp; pre-service training</a:t>
            </a:r>
          </a:p>
        </p:txBody>
      </p:sp>
      <p:sp>
        <p:nvSpPr>
          <p:cNvPr id="6" name="Rounded Rectangle 5">
            <a:extLst>
              <a:ext uri="{FF2B5EF4-FFF2-40B4-BE49-F238E27FC236}">
                <a16:creationId xmlns:a16="http://schemas.microsoft.com/office/drawing/2014/main" id="{5E3FB9A9-F18D-DF4D-821A-4E3C28B50A61}"/>
              </a:ext>
            </a:extLst>
          </p:cNvPr>
          <p:cNvSpPr/>
          <p:nvPr/>
        </p:nvSpPr>
        <p:spPr>
          <a:xfrm>
            <a:off x="6489777" y="5133073"/>
            <a:ext cx="1878227" cy="1029977"/>
          </a:xfrm>
          <a:prstGeom prst="roundRect">
            <a:avLst/>
          </a:prstGeom>
          <a:solidFill>
            <a:srgbClr val="63BF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(4) Assessments</a:t>
            </a:r>
            <a:r>
              <a:rPr lang="en-US" dirty="0"/>
              <a:t>: How we know if they’ve learnt it</a:t>
            </a:r>
          </a:p>
        </p:txBody>
      </p:sp>
      <p:sp>
        <p:nvSpPr>
          <p:cNvPr id="7" name="Rounded Rectangle 6">
            <a:extLst>
              <a:ext uri="{FF2B5EF4-FFF2-40B4-BE49-F238E27FC236}">
                <a16:creationId xmlns:a16="http://schemas.microsoft.com/office/drawing/2014/main" id="{1E721615-8F4B-2346-8D2D-621C9D377AE1}"/>
              </a:ext>
            </a:extLst>
          </p:cNvPr>
          <p:cNvSpPr/>
          <p:nvPr/>
        </p:nvSpPr>
        <p:spPr>
          <a:xfrm>
            <a:off x="4316649" y="4034046"/>
            <a:ext cx="1878227"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(3) Pedagogy</a:t>
            </a:r>
            <a:r>
              <a:rPr lang="en-US" dirty="0"/>
              <a:t>: How we teach it to them </a:t>
            </a:r>
          </a:p>
        </p:txBody>
      </p:sp>
      <p:sp>
        <p:nvSpPr>
          <p:cNvPr id="8" name="Rounded Rectangle 7">
            <a:extLst>
              <a:ext uri="{FF2B5EF4-FFF2-40B4-BE49-F238E27FC236}">
                <a16:creationId xmlns:a16="http://schemas.microsoft.com/office/drawing/2014/main" id="{E8D4F1C8-9797-3144-9E69-747B0320AD85}"/>
              </a:ext>
            </a:extLst>
          </p:cNvPr>
          <p:cNvSpPr/>
          <p:nvPr/>
        </p:nvSpPr>
        <p:spPr>
          <a:xfrm>
            <a:off x="347877" y="1699094"/>
            <a:ext cx="1878227" cy="914400"/>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(1) Standards</a:t>
            </a:r>
            <a:r>
              <a:rPr lang="en-US" dirty="0"/>
              <a:t>: What children need to know</a:t>
            </a:r>
          </a:p>
        </p:txBody>
      </p:sp>
      <p:sp>
        <p:nvSpPr>
          <p:cNvPr id="9" name="Rounded Rectangle 8">
            <a:extLst>
              <a:ext uri="{FF2B5EF4-FFF2-40B4-BE49-F238E27FC236}">
                <a16:creationId xmlns:a16="http://schemas.microsoft.com/office/drawing/2014/main" id="{1B7B6D97-DDD2-2B4E-B05D-21F8C194E84C}"/>
              </a:ext>
            </a:extLst>
          </p:cNvPr>
          <p:cNvSpPr/>
          <p:nvPr/>
        </p:nvSpPr>
        <p:spPr>
          <a:xfrm>
            <a:off x="2226104" y="2642563"/>
            <a:ext cx="1878227" cy="1257261"/>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(2) LTSM</a:t>
            </a:r>
            <a:r>
              <a:rPr lang="en-US" dirty="0"/>
              <a:t>: </a:t>
            </a:r>
          </a:p>
          <a:p>
            <a:pPr algn="ctr"/>
            <a:r>
              <a:rPr lang="en-US" dirty="0"/>
              <a:t>What materials we use to teach them</a:t>
            </a:r>
          </a:p>
        </p:txBody>
      </p:sp>
    </p:spTree>
    <p:extLst>
      <p:ext uri="{BB962C8B-B14F-4D97-AF65-F5344CB8AC3E}">
        <p14:creationId xmlns:p14="http://schemas.microsoft.com/office/powerpoint/2010/main" val="33148363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pic>
        <p:nvPicPr>
          <p:cNvPr id="1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421" y="329722"/>
            <a:ext cx="8611734" cy="6198555"/>
          </a:xfrm>
          <a:prstGeom prst="rect">
            <a:avLst/>
          </a:prstGeom>
          <a:ln>
            <a:noFill/>
          </a:ln>
          <a:effectLst>
            <a:outerShdw blurRad="292100" dist="139700" dir="2700000" algn="tl" rotWithShape="0">
              <a:srgbClr val="333333">
                <a:alpha val="65000"/>
              </a:srgbClr>
            </a:outerShdw>
          </a:effectLst>
        </p:spPr>
      </p:pic>
      <p:sp>
        <p:nvSpPr>
          <p:cNvPr id="3" name="Oval 2"/>
          <p:cNvSpPr/>
          <p:nvPr/>
        </p:nvSpPr>
        <p:spPr>
          <a:xfrm>
            <a:off x="3505393" y="736601"/>
            <a:ext cx="2572066" cy="1536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682069" y="1772032"/>
            <a:ext cx="1931770" cy="1782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923603" y="1733389"/>
            <a:ext cx="1931770" cy="1782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732082" y="2883802"/>
            <a:ext cx="3908927" cy="2793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05393" y="1919159"/>
            <a:ext cx="2572066" cy="1536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3573" y="202206"/>
            <a:ext cx="3656172" cy="984885"/>
          </a:xfrm>
          <a:prstGeom prst="rect">
            <a:avLst/>
          </a:prstGeom>
          <a:noFill/>
          <a:ln>
            <a:noFill/>
          </a:ln>
        </p:spPr>
        <p:txBody>
          <a:bodyPr wrap="square" rtlCol="0">
            <a:spAutoFit/>
          </a:bodyPr>
          <a:lstStyle/>
          <a:p>
            <a:pPr algn="ctr"/>
            <a:endParaRPr lang="en-US" sz="700" b="1" dirty="0"/>
          </a:p>
          <a:p>
            <a:pPr algn="ctr"/>
            <a:r>
              <a:rPr lang="en-US" sz="4400" b="1" dirty="0"/>
              <a:t>5 ‘</a:t>
            </a:r>
            <a:r>
              <a:rPr lang="en-US" sz="4400" b="1" dirty="0" err="1"/>
              <a:t>T</a:t>
            </a:r>
            <a:r>
              <a:rPr lang="en-US" sz="2400" dirty="0" err="1"/>
              <a:t>s</a:t>
            </a:r>
            <a:r>
              <a:rPr lang="en-US" sz="4400" b="1" dirty="0"/>
              <a:t>’ model</a:t>
            </a:r>
          </a:p>
          <a:p>
            <a:pPr algn="ctr"/>
            <a:endParaRPr lang="en-US" sz="700" dirty="0"/>
          </a:p>
        </p:txBody>
      </p:sp>
      <p:sp>
        <p:nvSpPr>
          <p:cNvPr id="10" name="Rectangle 9"/>
          <p:cNvSpPr/>
          <p:nvPr/>
        </p:nvSpPr>
        <p:spPr>
          <a:xfrm>
            <a:off x="2098762" y="6600466"/>
            <a:ext cx="6374478" cy="307777"/>
          </a:xfrm>
          <a:prstGeom prst="rect">
            <a:avLst/>
          </a:prstGeom>
        </p:spPr>
        <p:txBody>
          <a:bodyPr wrap="square">
            <a:spAutoFit/>
          </a:bodyPr>
          <a:lstStyle/>
          <a:p>
            <a:r>
              <a:rPr lang="en-US" sz="1400" i="1" dirty="0">
                <a:latin typeface="Helvetica" charset="0"/>
              </a:rPr>
              <a:t>Spaull, 2019:  BRILL-IBE: Improving Early Literacy Outcomes</a:t>
            </a:r>
          </a:p>
        </p:txBody>
      </p:sp>
    </p:spTree>
    <p:extLst>
      <p:ext uri="{BB962C8B-B14F-4D97-AF65-F5344CB8AC3E}">
        <p14:creationId xmlns:p14="http://schemas.microsoft.com/office/powerpoint/2010/main" val="416499462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1000"/>
                                        <p:tgtEl>
                                          <p:spTgt spid="17"/>
                                        </p:tgtEl>
                                      </p:cBhvr>
                                    </p:animEffect>
                                    <p:set>
                                      <p:cBhvr>
                                        <p:cTn id="12" dur="1" fill="hold">
                                          <p:stCondLst>
                                            <p:cond delay="9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8" grpId="0" animBg="1"/>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371600" y="3141443"/>
            <a:ext cx="6400799" cy="1138773"/>
          </a:xfrm>
          <a:prstGeom prst="rect">
            <a:avLst/>
          </a:prstGeom>
          <a:solidFill>
            <a:schemeClr val="bg1">
              <a:lumMod val="95000"/>
            </a:schemeClr>
          </a:solidFill>
        </p:spPr>
        <p:txBody>
          <a:bodyPr wrap="square" rtlCol="0">
            <a:spAutoFit/>
          </a:bodyPr>
          <a:lstStyle/>
          <a:p>
            <a:pPr algn="ctr"/>
            <a:endParaRPr lang="en-US" sz="700" b="1" dirty="0"/>
          </a:p>
          <a:p>
            <a:pPr algn="ctr"/>
            <a:r>
              <a:rPr lang="en-US" b="1" dirty="0"/>
              <a:t>“Funda Wande aims to equip teachers with the knowledge, resources and support they need to teach reading for meaning by age 10.”</a:t>
            </a:r>
            <a:endParaRPr lang="en-US" dirty="0"/>
          </a:p>
          <a:p>
            <a:pPr algn="ctr"/>
            <a:endParaRPr lang="en-US" sz="700" dirty="0"/>
          </a:p>
        </p:txBody>
      </p:sp>
    </p:spTree>
    <p:extLst>
      <p:ext uri="{BB962C8B-B14F-4D97-AF65-F5344CB8AC3E}">
        <p14:creationId xmlns:p14="http://schemas.microsoft.com/office/powerpoint/2010/main" val="11063210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89639C-9414-B146-A771-D756C261414C}"/>
              </a:ext>
            </a:extLst>
          </p:cNvPr>
          <p:cNvPicPr>
            <a:picLocks noChangeAspect="1"/>
          </p:cNvPicPr>
          <p:nvPr/>
        </p:nvPicPr>
        <p:blipFill>
          <a:blip r:embed="rId2"/>
          <a:stretch>
            <a:fillRect/>
          </a:stretch>
        </p:blipFill>
        <p:spPr>
          <a:xfrm>
            <a:off x="273030" y="2775707"/>
            <a:ext cx="5054640" cy="3767137"/>
          </a:xfrm>
          <a:prstGeom prst="rect">
            <a:avLst/>
          </a:prstGeom>
        </p:spPr>
      </p:pic>
      <p:grpSp>
        <p:nvGrpSpPr>
          <p:cNvPr id="11" name="Group 10">
            <a:extLst>
              <a:ext uri="{FF2B5EF4-FFF2-40B4-BE49-F238E27FC236}">
                <a16:creationId xmlns:a16="http://schemas.microsoft.com/office/drawing/2014/main" id="{24A9E0A6-1EF6-7141-8C55-3E9E880701CB}"/>
              </a:ext>
            </a:extLst>
          </p:cNvPr>
          <p:cNvGrpSpPr/>
          <p:nvPr/>
        </p:nvGrpSpPr>
        <p:grpSpPr>
          <a:xfrm>
            <a:off x="1025398" y="185738"/>
            <a:ext cx="3893087" cy="2464705"/>
            <a:chOff x="1025398" y="185738"/>
            <a:chExt cx="3893087" cy="2464705"/>
          </a:xfrm>
        </p:grpSpPr>
        <p:pic>
          <p:nvPicPr>
            <p:cNvPr id="4" name="Picture 3">
              <a:extLst>
                <a:ext uri="{FF2B5EF4-FFF2-40B4-BE49-F238E27FC236}">
                  <a16:creationId xmlns:a16="http://schemas.microsoft.com/office/drawing/2014/main" id="{362FB730-47FD-8344-9E94-F2863D56B049}"/>
                </a:ext>
              </a:extLst>
            </p:cNvPr>
            <p:cNvPicPr>
              <a:picLocks noChangeAspect="1"/>
            </p:cNvPicPr>
            <p:nvPr/>
          </p:nvPicPr>
          <p:blipFill rotWithShape="1">
            <a:blip r:embed="rId3"/>
            <a:srcRect l="50000" t="26862" b="36231"/>
            <a:stretch/>
          </p:blipFill>
          <p:spPr>
            <a:xfrm>
              <a:off x="1025398" y="593043"/>
              <a:ext cx="3893087" cy="2057400"/>
            </a:xfrm>
            <a:prstGeom prst="rect">
              <a:avLst/>
            </a:prstGeom>
            <a:ln>
              <a:noFill/>
            </a:ln>
            <a:effectLst>
              <a:outerShdw blurRad="292100" dist="139700" dir="2700000" algn="tl" rotWithShape="0">
                <a:srgbClr val="333333">
                  <a:alpha val="65000"/>
                </a:srgbClr>
              </a:outerShdw>
            </a:effectLst>
          </p:spPr>
        </p:pic>
        <p:sp>
          <p:nvSpPr>
            <p:cNvPr id="6" name="Rounded Rectangle 5">
              <a:extLst>
                <a:ext uri="{FF2B5EF4-FFF2-40B4-BE49-F238E27FC236}">
                  <a16:creationId xmlns:a16="http://schemas.microsoft.com/office/drawing/2014/main" id="{23088A61-1D7B-0248-B8BC-77E75686D75E}"/>
                </a:ext>
              </a:extLst>
            </p:cNvPr>
            <p:cNvSpPr/>
            <p:nvPr/>
          </p:nvSpPr>
          <p:spPr>
            <a:xfrm>
              <a:off x="2032829" y="185738"/>
              <a:ext cx="1878227" cy="561144"/>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u="sng" dirty="0">
                  <a:solidFill>
                    <a:schemeClr val="tx1"/>
                  </a:solidFill>
                </a:rPr>
                <a:t>(2) LTSM</a:t>
              </a:r>
              <a:r>
                <a:rPr lang="en-US" sz="1200" dirty="0"/>
                <a:t>: </a:t>
              </a:r>
            </a:p>
            <a:p>
              <a:pPr algn="ctr"/>
              <a:r>
                <a:rPr lang="en-US" sz="1200" dirty="0"/>
                <a:t>What materials we use to teach them</a:t>
              </a:r>
            </a:p>
          </p:txBody>
        </p:sp>
      </p:grpSp>
      <p:grpSp>
        <p:nvGrpSpPr>
          <p:cNvPr id="12" name="Group 11">
            <a:extLst>
              <a:ext uri="{FF2B5EF4-FFF2-40B4-BE49-F238E27FC236}">
                <a16:creationId xmlns:a16="http://schemas.microsoft.com/office/drawing/2014/main" id="{4EBB051A-F938-BF47-848F-920F81DDD709}"/>
              </a:ext>
            </a:extLst>
          </p:cNvPr>
          <p:cNvGrpSpPr/>
          <p:nvPr/>
        </p:nvGrpSpPr>
        <p:grpSpPr>
          <a:xfrm>
            <a:off x="3695427" y="417661"/>
            <a:ext cx="5448574" cy="4693333"/>
            <a:chOff x="3695427" y="417661"/>
            <a:chExt cx="5448574" cy="4693333"/>
          </a:xfrm>
        </p:grpSpPr>
        <p:pic>
          <p:nvPicPr>
            <p:cNvPr id="5" name="Picture 4">
              <a:extLst>
                <a:ext uri="{FF2B5EF4-FFF2-40B4-BE49-F238E27FC236}">
                  <a16:creationId xmlns:a16="http://schemas.microsoft.com/office/drawing/2014/main" id="{F7494336-136D-DD4A-B234-67720C89345F}"/>
                </a:ext>
              </a:extLst>
            </p:cNvPr>
            <p:cNvPicPr>
              <a:picLocks noChangeAspect="1"/>
            </p:cNvPicPr>
            <p:nvPr/>
          </p:nvPicPr>
          <p:blipFill rotWithShape="1">
            <a:blip r:embed="rId3"/>
            <a:srcRect l="50000" t="62134"/>
            <a:stretch/>
          </p:blipFill>
          <p:spPr>
            <a:xfrm>
              <a:off x="3695427" y="3053593"/>
              <a:ext cx="3794417" cy="2057401"/>
            </a:xfrm>
            <a:prstGeom prst="rect">
              <a:avLst/>
            </a:prstGeom>
            <a:ln>
              <a:noFill/>
            </a:ln>
            <a:effectLst>
              <a:outerShdw blurRad="292100" dist="139700" dir="2700000" algn="tl" rotWithShape="0">
                <a:srgbClr val="333333">
                  <a:alpha val="65000"/>
                </a:srgbClr>
              </a:outerShdw>
            </a:effectLst>
          </p:spPr>
        </p:pic>
        <p:sp>
          <p:nvSpPr>
            <p:cNvPr id="7" name="Rounded Rectangle 6">
              <a:extLst>
                <a:ext uri="{FF2B5EF4-FFF2-40B4-BE49-F238E27FC236}">
                  <a16:creationId xmlns:a16="http://schemas.microsoft.com/office/drawing/2014/main" id="{401BFFCF-B70E-E341-ABF4-314F2588B7F5}"/>
                </a:ext>
              </a:extLst>
            </p:cNvPr>
            <p:cNvSpPr/>
            <p:nvPr/>
          </p:nvSpPr>
          <p:spPr>
            <a:xfrm>
              <a:off x="7489845" y="3053593"/>
              <a:ext cx="1654156"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(3) Pedagogy</a:t>
              </a:r>
              <a:r>
                <a:rPr lang="en-US" dirty="0"/>
                <a:t>: How we teach it to them </a:t>
              </a:r>
            </a:p>
          </p:txBody>
        </p:sp>
        <p:pic>
          <p:nvPicPr>
            <p:cNvPr id="8" name="Picture 7" descr="A screenshot of a social media post&#10;&#10;Description automatically generated">
              <a:extLst>
                <a:ext uri="{FF2B5EF4-FFF2-40B4-BE49-F238E27FC236}">
                  <a16:creationId xmlns:a16="http://schemas.microsoft.com/office/drawing/2014/main" id="{8AB8374A-DEEB-D940-9A23-A1BEAD078657}"/>
                </a:ext>
              </a:extLst>
            </p:cNvPr>
            <p:cNvPicPr>
              <a:picLocks noChangeAspect="1"/>
            </p:cNvPicPr>
            <p:nvPr/>
          </p:nvPicPr>
          <p:blipFill rotWithShape="1">
            <a:blip r:embed="rId4"/>
            <a:srcRect l="50000" t="2458" r="2344" b="37466"/>
            <a:stretch/>
          </p:blipFill>
          <p:spPr>
            <a:xfrm>
              <a:off x="6252059" y="417661"/>
              <a:ext cx="2891941" cy="2635932"/>
            </a:xfrm>
            <a:prstGeom prst="rect">
              <a:avLst/>
            </a:prstGeom>
          </p:spPr>
        </p:pic>
      </p:grpSp>
      <p:grpSp>
        <p:nvGrpSpPr>
          <p:cNvPr id="13" name="Group 12">
            <a:extLst>
              <a:ext uri="{FF2B5EF4-FFF2-40B4-BE49-F238E27FC236}">
                <a16:creationId xmlns:a16="http://schemas.microsoft.com/office/drawing/2014/main" id="{6D8CB7C1-3C80-2D49-84A4-10CE0778ED91}"/>
              </a:ext>
            </a:extLst>
          </p:cNvPr>
          <p:cNvGrpSpPr/>
          <p:nvPr/>
        </p:nvGrpSpPr>
        <p:grpSpPr>
          <a:xfrm>
            <a:off x="6770707" y="5806640"/>
            <a:ext cx="2205284" cy="920870"/>
            <a:chOff x="6770707" y="5806640"/>
            <a:chExt cx="2205284" cy="920870"/>
          </a:xfrm>
        </p:grpSpPr>
        <p:sp>
          <p:nvSpPr>
            <p:cNvPr id="9" name="TextBox 8">
              <a:extLst>
                <a:ext uri="{FF2B5EF4-FFF2-40B4-BE49-F238E27FC236}">
                  <a16:creationId xmlns:a16="http://schemas.microsoft.com/office/drawing/2014/main" id="{E96AD991-554C-C64A-9B25-8A3A50DB0BD5}"/>
                </a:ext>
              </a:extLst>
            </p:cNvPr>
            <p:cNvSpPr txBox="1"/>
            <p:nvPr/>
          </p:nvSpPr>
          <p:spPr>
            <a:xfrm>
              <a:off x="6770707" y="6358178"/>
              <a:ext cx="2205284" cy="369332"/>
            </a:xfrm>
            <a:prstGeom prst="rect">
              <a:avLst/>
            </a:prstGeom>
            <a:solidFill>
              <a:schemeClr val="accent1">
                <a:lumMod val="20000"/>
                <a:lumOff val="80000"/>
              </a:schemeClr>
            </a:solidFill>
          </p:spPr>
          <p:txBody>
            <a:bodyPr wrap="none" rtlCol="0">
              <a:spAutoFit/>
            </a:bodyPr>
            <a:lstStyle/>
            <a:p>
              <a:r>
                <a:rPr lang="en-US" dirty="0"/>
                <a:t>WC Systemics + EGRA</a:t>
              </a:r>
            </a:p>
          </p:txBody>
        </p:sp>
        <p:sp>
          <p:nvSpPr>
            <p:cNvPr id="10" name="Rounded Rectangle 9">
              <a:extLst>
                <a:ext uri="{FF2B5EF4-FFF2-40B4-BE49-F238E27FC236}">
                  <a16:creationId xmlns:a16="http://schemas.microsoft.com/office/drawing/2014/main" id="{361EC9BD-E67E-E345-A318-AFF41F2C8F8B}"/>
                </a:ext>
              </a:extLst>
            </p:cNvPr>
            <p:cNvSpPr/>
            <p:nvPr/>
          </p:nvSpPr>
          <p:spPr>
            <a:xfrm>
              <a:off x="6992743" y="5806640"/>
              <a:ext cx="1878227" cy="551538"/>
            </a:xfrm>
            <a:prstGeom prst="roundRect">
              <a:avLst/>
            </a:prstGeom>
            <a:solidFill>
              <a:srgbClr val="63BF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u="sng" dirty="0">
                  <a:solidFill>
                    <a:schemeClr val="tx1"/>
                  </a:solidFill>
                </a:rPr>
                <a:t>(4) Assessments</a:t>
              </a:r>
              <a:r>
                <a:rPr lang="en-US" sz="1200" dirty="0"/>
                <a:t>: How we know if they’ve learnt it</a:t>
              </a:r>
            </a:p>
          </p:txBody>
        </p:sp>
      </p:grpSp>
    </p:spTree>
    <p:extLst>
      <p:ext uri="{BB962C8B-B14F-4D97-AF65-F5344CB8AC3E}">
        <p14:creationId xmlns:p14="http://schemas.microsoft.com/office/powerpoint/2010/main" val="6248445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9041" t="12224" r="10099" b="12513"/>
          <a:stretch/>
        </p:blipFill>
        <p:spPr>
          <a:xfrm>
            <a:off x="3930315" y="248652"/>
            <a:ext cx="5021179" cy="660934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961" y="1640775"/>
            <a:ext cx="2296947" cy="3269222"/>
          </a:xfrm>
          <a:prstGeom prst="rect">
            <a:avLst/>
          </a:prstGeom>
          <a:ln>
            <a:noFill/>
          </a:ln>
          <a:effectLst>
            <a:outerShdw blurRad="292100" dist="139700" dir="2700000" algn="tl" rotWithShape="0">
              <a:srgbClr val="333333">
                <a:alpha val="65000"/>
              </a:srgbClr>
            </a:outerShdw>
          </a:effectLst>
        </p:spPr>
      </p:pic>
      <p:sp>
        <p:nvSpPr>
          <p:cNvPr id="4" name="Rounded Rectangle 3">
            <a:extLst>
              <a:ext uri="{FF2B5EF4-FFF2-40B4-BE49-F238E27FC236}">
                <a16:creationId xmlns:a16="http://schemas.microsoft.com/office/drawing/2014/main" id="{1BC04437-7E54-B24E-B4E8-7B1DF2CBE080}"/>
              </a:ext>
            </a:extLst>
          </p:cNvPr>
          <p:cNvSpPr/>
          <p:nvPr/>
        </p:nvSpPr>
        <p:spPr>
          <a:xfrm>
            <a:off x="974320" y="248652"/>
            <a:ext cx="1878227" cy="1176956"/>
          </a:xfrm>
          <a:prstGeom prst="roundRect">
            <a:avLst/>
          </a:prstGeom>
          <a:solidFill>
            <a:srgbClr val="C00000">
              <a:alpha val="38824"/>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C00000"/>
                </a:solidFill>
              </a:rPr>
              <a:t>(5) Training</a:t>
            </a:r>
            <a:r>
              <a:rPr lang="en-US" sz="2400" dirty="0">
                <a:solidFill>
                  <a:srgbClr val="C00000"/>
                </a:solidFill>
              </a:rPr>
              <a:t>: </a:t>
            </a:r>
          </a:p>
          <a:p>
            <a:pPr algn="ctr"/>
            <a:r>
              <a:rPr lang="en-US" dirty="0"/>
              <a:t>In-service &amp; pre-service training</a:t>
            </a:r>
          </a:p>
        </p:txBody>
      </p:sp>
      <p:pic>
        <p:nvPicPr>
          <p:cNvPr id="5" name="Picture 4">
            <a:extLst>
              <a:ext uri="{FF2B5EF4-FFF2-40B4-BE49-F238E27FC236}">
                <a16:creationId xmlns:a16="http://schemas.microsoft.com/office/drawing/2014/main" id="{DA2F5112-31B1-4E40-9617-FE515204D275}"/>
              </a:ext>
            </a:extLst>
          </p:cNvPr>
          <p:cNvPicPr>
            <a:picLocks noChangeAspect="1"/>
          </p:cNvPicPr>
          <p:nvPr/>
        </p:nvPicPr>
        <p:blipFill rotWithShape="1">
          <a:blip r:embed="rId4"/>
          <a:srcRect l="51673" t="2569" b="71970"/>
          <a:stretch/>
        </p:blipFill>
        <p:spPr>
          <a:xfrm>
            <a:off x="0" y="5052011"/>
            <a:ext cx="4128706" cy="1557337"/>
          </a:xfrm>
          <a:prstGeom prst="rect">
            <a:avLst/>
          </a:prstGeom>
        </p:spPr>
      </p:pic>
    </p:spTree>
    <p:extLst>
      <p:ext uri="{BB962C8B-B14F-4D97-AF65-F5344CB8AC3E}">
        <p14:creationId xmlns:p14="http://schemas.microsoft.com/office/powerpoint/2010/main" val="1028370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4CBCAB-1173-1E40-A0BC-E280AC1C41ED}"/>
              </a:ext>
            </a:extLst>
          </p:cNvPr>
          <p:cNvPicPr>
            <a:picLocks noChangeAspect="1"/>
          </p:cNvPicPr>
          <p:nvPr/>
        </p:nvPicPr>
        <p:blipFill rotWithShape="1">
          <a:blip r:embed="rId2"/>
          <a:srcRect l="51673" t="2569" b="71970"/>
          <a:stretch/>
        </p:blipFill>
        <p:spPr>
          <a:xfrm>
            <a:off x="857729" y="177623"/>
            <a:ext cx="7186373" cy="2710681"/>
          </a:xfrm>
          <a:prstGeom prst="rect">
            <a:avLst/>
          </a:prstGeom>
        </p:spPr>
      </p:pic>
      <p:sp>
        <p:nvSpPr>
          <p:cNvPr id="3" name="Rectangle 2">
            <a:extLst>
              <a:ext uri="{FF2B5EF4-FFF2-40B4-BE49-F238E27FC236}">
                <a16:creationId xmlns:a16="http://schemas.microsoft.com/office/drawing/2014/main" id="{0E5321F1-1CDC-BE49-A52C-07C5517F1899}"/>
              </a:ext>
            </a:extLst>
          </p:cNvPr>
          <p:cNvSpPr/>
          <p:nvPr/>
        </p:nvSpPr>
        <p:spPr>
          <a:xfrm>
            <a:off x="857729" y="6095602"/>
            <a:ext cx="7477688" cy="584775"/>
          </a:xfrm>
          <a:prstGeom prst="rect">
            <a:avLst/>
          </a:prstGeom>
        </p:spPr>
        <p:txBody>
          <a:bodyPr wrap="none">
            <a:spAutoFit/>
          </a:bodyPr>
          <a:lstStyle/>
          <a:p>
            <a:r>
              <a:rPr lang="en-ZA" sz="3200" dirty="0">
                <a:hlinkClick r:id="rId3"/>
              </a:rPr>
              <a:t>https://fundawande.org/learning-resources</a:t>
            </a:r>
            <a:endParaRPr lang="en-US" sz="3200" dirty="0"/>
          </a:p>
        </p:txBody>
      </p:sp>
      <p:pic>
        <p:nvPicPr>
          <p:cNvPr id="5" name="Picture 4">
            <a:extLst>
              <a:ext uri="{FF2B5EF4-FFF2-40B4-BE49-F238E27FC236}">
                <a16:creationId xmlns:a16="http://schemas.microsoft.com/office/drawing/2014/main" id="{EADDA9CD-B008-634B-9E08-0674F0F9798E}"/>
              </a:ext>
            </a:extLst>
          </p:cNvPr>
          <p:cNvPicPr>
            <a:picLocks noChangeAspect="1"/>
          </p:cNvPicPr>
          <p:nvPr/>
        </p:nvPicPr>
        <p:blipFill>
          <a:blip r:embed="rId4"/>
          <a:srcRect/>
          <a:stretch/>
        </p:blipFill>
        <p:spPr>
          <a:xfrm>
            <a:off x="1585913" y="3128146"/>
            <a:ext cx="5357812" cy="2727613"/>
          </a:xfrm>
          <a:prstGeom prst="rect">
            <a:avLst/>
          </a:prstGeom>
          <a:ln>
            <a:noFill/>
          </a:ln>
          <a:effectLst>
            <a:outerShdw blurRad="292100" dist="139700" dir="2700000" algn="tl" rotWithShape="0">
              <a:srgbClr val="333333">
                <a:alpha val="65000"/>
              </a:srgbClr>
            </a:outerShdw>
          </a:effectLst>
        </p:spPr>
      </p:pic>
      <p:cxnSp>
        <p:nvCxnSpPr>
          <p:cNvPr id="6" name="Straight Arrow Connector 5">
            <a:extLst>
              <a:ext uri="{FF2B5EF4-FFF2-40B4-BE49-F238E27FC236}">
                <a16:creationId xmlns:a16="http://schemas.microsoft.com/office/drawing/2014/main" id="{ACAD661D-90B7-ED44-8A7B-8E363A67AE87}"/>
              </a:ext>
            </a:extLst>
          </p:cNvPr>
          <p:cNvCxnSpPr>
            <a:cxnSpLocks/>
          </p:cNvCxnSpPr>
          <p:nvPr/>
        </p:nvCxnSpPr>
        <p:spPr>
          <a:xfrm flipH="1" flipV="1">
            <a:off x="5229225" y="3529013"/>
            <a:ext cx="428625" cy="48577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3075DCC-DD2C-4E42-B49A-259F1879BE1B}"/>
              </a:ext>
            </a:extLst>
          </p:cNvPr>
          <p:cNvCxnSpPr>
            <a:cxnSpLocks/>
          </p:cNvCxnSpPr>
          <p:nvPr/>
        </p:nvCxnSpPr>
        <p:spPr>
          <a:xfrm flipV="1">
            <a:off x="1785938" y="3786189"/>
            <a:ext cx="414338" cy="22859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9030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A1BA92-DDFA-7E4C-924B-A1A706C72F21}"/>
              </a:ext>
            </a:extLst>
          </p:cNvPr>
          <p:cNvPicPr>
            <a:picLocks noChangeAspect="1"/>
          </p:cNvPicPr>
          <p:nvPr/>
        </p:nvPicPr>
        <p:blipFill>
          <a:blip r:embed="rId2"/>
          <a:srcRect/>
          <a:stretch/>
        </p:blipFill>
        <p:spPr>
          <a:xfrm>
            <a:off x="4572000" y="546504"/>
            <a:ext cx="4094541" cy="5764991"/>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0DBEFD27-C699-EA44-BFF4-09ADC4CEFBDE}"/>
              </a:ext>
            </a:extLst>
          </p:cNvPr>
          <p:cNvPicPr>
            <a:picLocks noChangeAspect="1"/>
          </p:cNvPicPr>
          <p:nvPr/>
        </p:nvPicPr>
        <p:blipFill rotWithShape="1">
          <a:blip r:embed="rId3"/>
          <a:srcRect l="51673" t="2569" b="71970"/>
          <a:stretch/>
        </p:blipFill>
        <p:spPr>
          <a:xfrm>
            <a:off x="214792" y="420512"/>
            <a:ext cx="4188099" cy="1579740"/>
          </a:xfrm>
          <a:prstGeom prst="rect">
            <a:avLst/>
          </a:prstGeom>
        </p:spPr>
      </p:pic>
      <p:pic>
        <p:nvPicPr>
          <p:cNvPr id="5" name="Picture 4">
            <a:extLst>
              <a:ext uri="{FF2B5EF4-FFF2-40B4-BE49-F238E27FC236}">
                <a16:creationId xmlns:a16="http://schemas.microsoft.com/office/drawing/2014/main" id="{405A21B4-4945-2D4E-BC12-25CC3C8581DF}"/>
              </a:ext>
            </a:extLst>
          </p:cNvPr>
          <p:cNvPicPr>
            <a:picLocks noChangeAspect="1"/>
          </p:cNvPicPr>
          <p:nvPr/>
        </p:nvPicPr>
        <p:blipFill rotWithShape="1">
          <a:blip r:embed="rId4">
            <a:extLst>
              <a:ext uri="{28A0092B-C50C-407E-A947-70E740481C1C}">
                <a14:useLocalDpi xmlns:a14="http://schemas.microsoft.com/office/drawing/2010/main" val="0"/>
              </a:ext>
            </a:extLst>
          </a:blip>
          <a:srcRect l="9041" t="12224" r="10099" b="12513"/>
          <a:stretch/>
        </p:blipFill>
        <p:spPr>
          <a:xfrm>
            <a:off x="580428" y="2100263"/>
            <a:ext cx="3456825" cy="4550198"/>
          </a:xfrm>
          <a:prstGeom prst="rect">
            <a:avLst/>
          </a:prstGeom>
        </p:spPr>
      </p:pic>
      <p:sp>
        <p:nvSpPr>
          <p:cNvPr id="6" name="Rounded Rectangle 5">
            <a:extLst>
              <a:ext uri="{FF2B5EF4-FFF2-40B4-BE49-F238E27FC236}">
                <a16:creationId xmlns:a16="http://schemas.microsoft.com/office/drawing/2014/main" id="{7635DCC1-558A-3042-93D3-1EA8B2D1E0A5}"/>
              </a:ext>
            </a:extLst>
          </p:cNvPr>
          <p:cNvSpPr/>
          <p:nvPr/>
        </p:nvSpPr>
        <p:spPr>
          <a:xfrm>
            <a:off x="686550" y="3100388"/>
            <a:ext cx="3350704" cy="328612"/>
          </a:xfrm>
          <a:prstGeom prst="roundRect">
            <a:avLst/>
          </a:prstGeom>
          <a:solidFill>
            <a:srgbClr val="FF7E79">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9562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newspaper&#10;&#10;Description automatically generated">
            <a:extLst>
              <a:ext uri="{FF2B5EF4-FFF2-40B4-BE49-F238E27FC236}">
                <a16:creationId xmlns:a16="http://schemas.microsoft.com/office/drawing/2014/main" id="{E70BC4FD-5030-D944-AC7A-63252F9EA885}"/>
              </a:ext>
            </a:extLst>
          </p:cNvPr>
          <p:cNvPicPr>
            <a:picLocks noChangeAspect="1"/>
          </p:cNvPicPr>
          <p:nvPr/>
        </p:nvPicPr>
        <p:blipFill>
          <a:blip r:embed="rId2"/>
          <a:stretch>
            <a:fillRect/>
          </a:stretch>
        </p:blipFill>
        <p:spPr>
          <a:xfrm>
            <a:off x="4411128" y="217884"/>
            <a:ext cx="4575560" cy="6422232"/>
          </a:xfrm>
          <a:prstGeom prst="rect">
            <a:avLst/>
          </a:prstGeom>
        </p:spPr>
      </p:pic>
      <p:pic>
        <p:nvPicPr>
          <p:cNvPr id="6" name="Picture 5">
            <a:extLst>
              <a:ext uri="{FF2B5EF4-FFF2-40B4-BE49-F238E27FC236}">
                <a16:creationId xmlns:a16="http://schemas.microsoft.com/office/drawing/2014/main" id="{580C468F-25D5-1449-86BB-CB3E7BF981FA}"/>
              </a:ext>
            </a:extLst>
          </p:cNvPr>
          <p:cNvPicPr>
            <a:picLocks noChangeAspect="1"/>
          </p:cNvPicPr>
          <p:nvPr/>
        </p:nvPicPr>
        <p:blipFill>
          <a:blip r:embed="rId3"/>
          <a:srcRect/>
          <a:stretch/>
        </p:blipFill>
        <p:spPr>
          <a:xfrm>
            <a:off x="0" y="217884"/>
            <a:ext cx="4575559" cy="6422232"/>
          </a:xfrm>
          <a:prstGeom prst="rect">
            <a:avLst/>
          </a:prstGeom>
        </p:spPr>
      </p:pic>
    </p:spTree>
    <p:extLst>
      <p:ext uri="{BB962C8B-B14F-4D97-AF65-F5344CB8AC3E}">
        <p14:creationId xmlns:p14="http://schemas.microsoft.com/office/powerpoint/2010/main" val="33569194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0BC4FD-5030-D944-AC7A-63252F9EA885}"/>
              </a:ext>
            </a:extLst>
          </p:cNvPr>
          <p:cNvPicPr>
            <a:picLocks noChangeAspect="1"/>
          </p:cNvPicPr>
          <p:nvPr/>
        </p:nvPicPr>
        <p:blipFill>
          <a:blip r:embed="rId2"/>
          <a:srcRect/>
          <a:stretch/>
        </p:blipFill>
        <p:spPr>
          <a:xfrm>
            <a:off x="4426161" y="217884"/>
            <a:ext cx="4545493" cy="6422232"/>
          </a:xfrm>
          <a:prstGeom prst="rect">
            <a:avLst/>
          </a:prstGeom>
        </p:spPr>
      </p:pic>
      <p:pic>
        <p:nvPicPr>
          <p:cNvPr id="6" name="Picture 5">
            <a:extLst>
              <a:ext uri="{FF2B5EF4-FFF2-40B4-BE49-F238E27FC236}">
                <a16:creationId xmlns:a16="http://schemas.microsoft.com/office/drawing/2014/main" id="{580C468F-25D5-1449-86BB-CB3E7BF981FA}"/>
              </a:ext>
            </a:extLst>
          </p:cNvPr>
          <p:cNvPicPr>
            <a:picLocks noChangeAspect="1"/>
          </p:cNvPicPr>
          <p:nvPr/>
        </p:nvPicPr>
        <p:blipFill>
          <a:blip r:embed="rId3"/>
          <a:srcRect/>
          <a:stretch/>
        </p:blipFill>
        <p:spPr>
          <a:xfrm>
            <a:off x="3361" y="217884"/>
            <a:ext cx="4568836" cy="6422232"/>
          </a:xfrm>
          <a:prstGeom prst="rect">
            <a:avLst/>
          </a:prstGeom>
        </p:spPr>
      </p:pic>
    </p:spTree>
    <p:extLst>
      <p:ext uri="{BB962C8B-B14F-4D97-AF65-F5344CB8AC3E}">
        <p14:creationId xmlns:p14="http://schemas.microsoft.com/office/powerpoint/2010/main" val="9538576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 y="863600"/>
            <a:ext cx="8920480" cy="4992806"/>
          </a:xfrm>
          <a:prstGeom prst="rect">
            <a:avLst/>
          </a:prstGeom>
        </p:spPr>
      </p:pic>
      <p:pic>
        <p:nvPicPr>
          <p:cNvPr id="4" name="Picture 3"/>
          <p:cNvPicPr>
            <a:picLocks noChangeAspect="1"/>
          </p:cNvPicPr>
          <p:nvPr/>
        </p:nvPicPr>
        <p:blipFill>
          <a:blip r:embed="rId4"/>
          <a:stretch>
            <a:fillRect/>
          </a:stretch>
        </p:blipFill>
        <p:spPr>
          <a:xfrm>
            <a:off x="4157263" y="6095168"/>
            <a:ext cx="1185161" cy="498138"/>
          </a:xfrm>
          <a:prstGeom prst="rect">
            <a:avLst/>
          </a:prstGeom>
        </p:spPr>
      </p:pic>
    </p:spTree>
    <p:extLst>
      <p:ext uri="{BB962C8B-B14F-4D97-AF65-F5344CB8AC3E}">
        <p14:creationId xmlns:p14="http://schemas.microsoft.com/office/powerpoint/2010/main" val="19627790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3B874-C274-5645-815C-7801F82B2052}"/>
              </a:ext>
            </a:extLst>
          </p:cNvPr>
          <p:cNvPicPr>
            <a:picLocks noChangeAspect="1"/>
          </p:cNvPicPr>
          <p:nvPr/>
        </p:nvPicPr>
        <p:blipFill>
          <a:blip r:embed="rId2"/>
          <a:srcRect/>
          <a:stretch/>
        </p:blipFill>
        <p:spPr>
          <a:xfrm>
            <a:off x="300419" y="600076"/>
            <a:ext cx="8543162" cy="6116602"/>
          </a:xfrm>
          <a:prstGeom prst="rect">
            <a:avLst/>
          </a:prstGeom>
        </p:spPr>
      </p:pic>
      <p:sp>
        <p:nvSpPr>
          <p:cNvPr id="2" name="TextBox 1">
            <a:extLst>
              <a:ext uri="{FF2B5EF4-FFF2-40B4-BE49-F238E27FC236}">
                <a16:creationId xmlns:a16="http://schemas.microsoft.com/office/drawing/2014/main" id="{1DABC8AA-3D48-F248-868B-D64BFEE8481A}"/>
              </a:ext>
            </a:extLst>
          </p:cNvPr>
          <p:cNvSpPr txBox="1"/>
          <p:nvPr/>
        </p:nvSpPr>
        <p:spPr>
          <a:xfrm>
            <a:off x="2912186" y="230744"/>
            <a:ext cx="3319627" cy="369332"/>
          </a:xfrm>
          <a:prstGeom prst="rect">
            <a:avLst/>
          </a:prstGeom>
          <a:noFill/>
        </p:spPr>
        <p:txBody>
          <a:bodyPr wrap="none" rtlCol="0">
            <a:spAutoFit/>
          </a:bodyPr>
          <a:lstStyle/>
          <a:p>
            <a:r>
              <a:rPr lang="en-US" dirty="0">
                <a:hlinkClick r:id="rId3"/>
              </a:rPr>
              <a:t>www.fundawande.org/resources</a:t>
            </a:r>
            <a:r>
              <a:rPr lang="en-US" dirty="0"/>
              <a:t> </a:t>
            </a:r>
          </a:p>
        </p:txBody>
      </p:sp>
    </p:spTree>
    <p:extLst>
      <p:ext uri="{BB962C8B-B14F-4D97-AF65-F5344CB8AC3E}">
        <p14:creationId xmlns:p14="http://schemas.microsoft.com/office/powerpoint/2010/main" val="3181943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47A3B874-C274-5645-815C-7801F82B2052}"/>
              </a:ext>
            </a:extLst>
          </p:cNvPr>
          <p:cNvPicPr>
            <a:picLocks noChangeAspect="1"/>
          </p:cNvPicPr>
          <p:nvPr/>
        </p:nvPicPr>
        <p:blipFill rotWithShape="1">
          <a:blip r:embed="rId2"/>
          <a:srcRect l="1718" t="2458" r="2344" b="2458"/>
          <a:stretch/>
        </p:blipFill>
        <p:spPr>
          <a:xfrm>
            <a:off x="157163" y="285750"/>
            <a:ext cx="8772526" cy="6286500"/>
          </a:xfrm>
          <a:prstGeom prst="rect">
            <a:avLst/>
          </a:prstGeom>
        </p:spPr>
      </p:pic>
    </p:spTree>
    <p:extLst>
      <p:ext uri="{BB962C8B-B14F-4D97-AF65-F5344CB8AC3E}">
        <p14:creationId xmlns:p14="http://schemas.microsoft.com/office/powerpoint/2010/main" val="14663537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AC4E1A-2006-2E48-A084-8037112D0E6F}"/>
              </a:ext>
            </a:extLst>
          </p:cNvPr>
          <p:cNvPicPr>
            <a:picLocks noChangeAspect="1"/>
          </p:cNvPicPr>
          <p:nvPr/>
        </p:nvPicPr>
        <p:blipFill>
          <a:blip r:embed="rId2"/>
          <a:stretch>
            <a:fillRect/>
          </a:stretch>
        </p:blipFill>
        <p:spPr>
          <a:xfrm>
            <a:off x="1632742" y="129559"/>
            <a:ext cx="5592763" cy="3766555"/>
          </a:xfrm>
          <a:prstGeom prst="rect">
            <a:avLst/>
          </a:prstGeom>
        </p:spPr>
      </p:pic>
      <p:sp>
        <p:nvSpPr>
          <p:cNvPr id="3" name="Title 1">
            <a:extLst>
              <a:ext uri="{FF2B5EF4-FFF2-40B4-BE49-F238E27FC236}">
                <a16:creationId xmlns:a16="http://schemas.microsoft.com/office/drawing/2014/main" id="{7A099E9B-D0C3-9C4F-B1DE-577136737B90}"/>
              </a:ext>
            </a:extLst>
          </p:cNvPr>
          <p:cNvSpPr txBox="1">
            <a:spLocks/>
          </p:cNvSpPr>
          <p:nvPr/>
        </p:nvSpPr>
        <p:spPr>
          <a:xfrm>
            <a:off x="650081" y="3567501"/>
            <a:ext cx="7843837" cy="20617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00000"/>
                </a:solidFill>
              </a:rPr>
              <a:t>Everything produced by Funda Wande is CC-licensed and is freely available for download, editing and use by anyone </a:t>
            </a:r>
            <a:r>
              <a:rPr lang="en-US" sz="3600" b="1" dirty="0">
                <a:solidFill>
                  <a:srgbClr val="C00000"/>
                </a:solidFill>
                <a:sym typeface="Wingdings" pitchFamily="2" charset="2"/>
              </a:rPr>
              <a:t> </a:t>
            </a:r>
            <a:endParaRPr lang="en-US" sz="3600" b="1" dirty="0">
              <a:solidFill>
                <a:srgbClr val="C00000"/>
              </a:solidFill>
            </a:endParaRPr>
          </a:p>
        </p:txBody>
      </p:sp>
    </p:spTree>
    <p:extLst>
      <p:ext uri="{BB962C8B-B14F-4D97-AF65-F5344CB8AC3E}">
        <p14:creationId xmlns:p14="http://schemas.microsoft.com/office/powerpoint/2010/main" val="97374425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520" y="0"/>
            <a:ext cx="7886700" cy="1737049"/>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404" y="4387407"/>
            <a:ext cx="8559209" cy="2289189"/>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t="56231" b="-1"/>
          <a:stretch/>
        </p:blipFill>
        <p:spPr>
          <a:xfrm>
            <a:off x="4393669" y="2290213"/>
            <a:ext cx="4314651" cy="1984338"/>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5277" r="4613" b="51211"/>
          <a:stretch/>
        </p:blipFill>
        <p:spPr>
          <a:xfrm>
            <a:off x="393404" y="2316813"/>
            <a:ext cx="4155737" cy="2003685"/>
          </a:xfrm>
          <a:prstGeom prst="rect">
            <a:avLst/>
          </a:prstGeom>
        </p:spPr>
      </p:pic>
    </p:spTree>
    <p:extLst>
      <p:ext uri="{BB962C8B-B14F-4D97-AF65-F5344CB8AC3E}">
        <p14:creationId xmlns:p14="http://schemas.microsoft.com/office/powerpoint/2010/main" val="17452776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36098-99DE-F147-9849-6F96263E989C}"/>
              </a:ext>
            </a:extLst>
          </p:cNvPr>
          <p:cNvSpPr>
            <a:spLocks noGrp="1"/>
          </p:cNvSpPr>
          <p:nvPr>
            <p:ph type="title"/>
          </p:nvPr>
        </p:nvSpPr>
        <p:spPr/>
        <p:txBody>
          <a:bodyPr/>
          <a:lstStyle/>
          <a:p>
            <a:endParaRPr lang="en-US"/>
          </a:p>
        </p:txBody>
      </p:sp>
      <p:pic>
        <p:nvPicPr>
          <p:cNvPr id="5" name="Content Placeholder 4" descr="A close up of a card&#10;&#10;Description automatically generated">
            <a:extLst>
              <a:ext uri="{FF2B5EF4-FFF2-40B4-BE49-F238E27FC236}">
                <a16:creationId xmlns:a16="http://schemas.microsoft.com/office/drawing/2014/main" id="{80309794-A9A2-4A43-88E3-8275DFCB7E0B}"/>
              </a:ext>
            </a:extLst>
          </p:cNvPr>
          <p:cNvPicPr>
            <a:picLocks noGrp="1" noChangeAspect="1"/>
          </p:cNvPicPr>
          <p:nvPr>
            <p:ph idx="1"/>
          </p:nvPr>
        </p:nvPicPr>
        <p:blipFill>
          <a:blip r:embed="rId2"/>
          <a:stretch>
            <a:fillRect/>
          </a:stretch>
        </p:blipFill>
        <p:spPr>
          <a:xfrm>
            <a:off x="418482" y="365127"/>
            <a:ext cx="4139231" cy="5879242"/>
          </a:xfrm>
          <a:prstGeom prst="rect">
            <a:avLst/>
          </a:prstGeom>
          <a:ln>
            <a:noFill/>
          </a:ln>
          <a:effectLst>
            <a:outerShdw blurRad="292100" dist="139700" dir="2700000" algn="tl" rotWithShape="0">
              <a:srgbClr val="333333">
                <a:alpha val="65000"/>
              </a:srgbClr>
            </a:outerShdw>
          </a:effectLst>
        </p:spPr>
      </p:pic>
      <p:pic>
        <p:nvPicPr>
          <p:cNvPr id="6" name="Content Placeholder 4">
            <a:extLst>
              <a:ext uri="{FF2B5EF4-FFF2-40B4-BE49-F238E27FC236}">
                <a16:creationId xmlns:a16="http://schemas.microsoft.com/office/drawing/2014/main" id="{9FEE7DFA-0846-B748-A33F-5C40D2F2EC70}"/>
              </a:ext>
            </a:extLst>
          </p:cNvPr>
          <p:cNvPicPr>
            <a:picLocks noChangeAspect="1"/>
          </p:cNvPicPr>
          <p:nvPr/>
        </p:nvPicPr>
        <p:blipFill>
          <a:blip r:embed="rId3"/>
          <a:srcRect/>
          <a:stretch/>
        </p:blipFill>
        <p:spPr>
          <a:xfrm>
            <a:off x="4676158" y="365126"/>
            <a:ext cx="4253529" cy="58870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928723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9FDA5A1B-46CC-0C42-AF1B-F0321F9218C8}"/>
              </a:ext>
            </a:extLst>
          </p:cNvPr>
          <p:cNvPicPr>
            <a:picLocks noGrp="1" noChangeAspect="1"/>
          </p:cNvPicPr>
          <p:nvPr>
            <p:ph idx="1"/>
          </p:nvPr>
        </p:nvPicPr>
        <p:blipFill>
          <a:blip r:embed="rId2"/>
          <a:stretch>
            <a:fillRect/>
          </a:stretch>
        </p:blipFill>
        <p:spPr>
          <a:xfrm>
            <a:off x="985838" y="1415652"/>
            <a:ext cx="7129462" cy="5263918"/>
          </a:xfrm>
        </p:spPr>
      </p:pic>
      <p:sp>
        <p:nvSpPr>
          <p:cNvPr id="6" name="Rectangle 5">
            <a:extLst>
              <a:ext uri="{FF2B5EF4-FFF2-40B4-BE49-F238E27FC236}">
                <a16:creationId xmlns:a16="http://schemas.microsoft.com/office/drawing/2014/main" id="{B196FD25-076A-FD40-A4F0-CAD9F6DA3D90}"/>
              </a:ext>
            </a:extLst>
          </p:cNvPr>
          <p:cNvSpPr/>
          <p:nvPr/>
        </p:nvSpPr>
        <p:spPr>
          <a:xfrm>
            <a:off x="242887" y="215323"/>
            <a:ext cx="8658225" cy="1200329"/>
          </a:xfrm>
          <a:prstGeom prst="rect">
            <a:avLst/>
          </a:prstGeom>
          <a:solidFill>
            <a:schemeClr val="bg1">
              <a:lumMod val="95000"/>
            </a:schemeClr>
          </a:solidFill>
        </p:spPr>
        <p:txBody>
          <a:bodyPr wrap="square">
            <a:spAutoFit/>
          </a:bodyPr>
          <a:lstStyle/>
          <a:p>
            <a:r>
              <a:rPr lang="en-ZA" sz="2400" b="1" dirty="0">
                <a:solidFill>
                  <a:srgbClr val="14171A"/>
                </a:solidFill>
                <a:latin typeface="system-ui"/>
              </a:rPr>
              <a:t>“…improvement in all the sub-domains of reading proficiency that could reliably be assessed… [this amounts to] approximately one term’s worth of [additional] learning”</a:t>
            </a:r>
            <a:endParaRPr lang="en-US" sz="2400" dirty="0"/>
          </a:p>
        </p:txBody>
      </p:sp>
    </p:spTree>
    <p:extLst>
      <p:ext uri="{BB962C8B-B14F-4D97-AF65-F5344CB8AC3E}">
        <p14:creationId xmlns:p14="http://schemas.microsoft.com/office/powerpoint/2010/main" val="21080652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608A2-B16B-B04D-89EA-98797374DEF3}"/>
              </a:ext>
            </a:extLst>
          </p:cNvPr>
          <p:cNvSpPr>
            <a:spLocks noGrp="1"/>
          </p:cNvSpPr>
          <p:nvPr>
            <p:ph type="title"/>
          </p:nvPr>
        </p:nvSpPr>
        <p:spPr/>
        <p:txBody>
          <a:bodyPr/>
          <a:lstStyle/>
          <a:p>
            <a:endParaRPr lang="en-US"/>
          </a:p>
        </p:txBody>
      </p:sp>
      <p:pic>
        <p:nvPicPr>
          <p:cNvPr id="5" name="Content Placeholder 4" descr="A screenshot of a cell phone&#10;&#10;Description automatically generated">
            <a:extLst>
              <a:ext uri="{FF2B5EF4-FFF2-40B4-BE49-F238E27FC236}">
                <a16:creationId xmlns:a16="http://schemas.microsoft.com/office/drawing/2014/main" id="{AA753A02-9609-8848-AAB4-0C373C5625BA}"/>
              </a:ext>
            </a:extLst>
          </p:cNvPr>
          <p:cNvPicPr>
            <a:picLocks noGrp="1" noChangeAspect="1"/>
          </p:cNvPicPr>
          <p:nvPr>
            <p:ph idx="1"/>
          </p:nvPr>
        </p:nvPicPr>
        <p:blipFill rotWithShape="1">
          <a:blip r:embed="rId2"/>
          <a:srcRect t="1411" r="2792" b="6907"/>
          <a:stretch/>
        </p:blipFill>
        <p:spPr>
          <a:xfrm>
            <a:off x="228599" y="257175"/>
            <a:ext cx="8815443" cy="6235699"/>
          </a:xfrm>
        </p:spPr>
      </p:pic>
    </p:spTree>
    <p:extLst>
      <p:ext uri="{BB962C8B-B14F-4D97-AF65-F5344CB8AC3E}">
        <p14:creationId xmlns:p14="http://schemas.microsoft.com/office/powerpoint/2010/main" val="26266003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E19FF-F8A7-3740-9895-C7F43C2FB03E}"/>
              </a:ext>
            </a:extLst>
          </p:cNvPr>
          <p:cNvSpPr txBox="1"/>
          <p:nvPr/>
        </p:nvSpPr>
        <p:spPr>
          <a:xfrm>
            <a:off x="4104331" y="210875"/>
            <a:ext cx="4957540" cy="2031325"/>
          </a:xfrm>
          <a:prstGeom prst="rect">
            <a:avLst/>
          </a:prstGeom>
          <a:solidFill>
            <a:schemeClr val="bg1"/>
          </a:solidFill>
          <a:ln>
            <a:noFill/>
          </a:ln>
        </p:spPr>
        <p:txBody>
          <a:bodyPr wrap="square" rtlCol="0">
            <a:spAutoFit/>
          </a:bodyPr>
          <a:lstStyle/>
          <a:p>
            <a:pPr algn="ctr"/>
            <a:endParaRPr lang="en-US" sz="700" b="1" dirty="0"/>
          </a:p>
          <a:p>
            <a:pPr algn="ctr"/>
            <a:r>
              <a:rPr lang="en-US" sz="3600" b="1" dirty="0"/>
              <a:t>Alignment &amp; Coherence</a:t>
            </a:r>
            <a:endParaRPr lang="en-US" sz="3200" dirty="0"/>
          </a:p>
          <a:p>
            <a:pPr algn="ctr"/>
            <a:endParaRPr lang="en-US" sz="600" dirty="0"/>
          </a:p>
          <a:p>
            <a:pPr algn="ctr"/>
            <a:r>
              <a:rPr lang="en-US" dirty="0"/>
              <a:t>Components of professional development and LTSM alignment to ensure all children learn to read for meaning by age 10</a:t>
            </a:r>
          </a:p>
          <a:p>
            <a:pPr algn="ctr"/>
            <a:endParaRPr lang="en-US" sz="1600" dirty="0"/>
          </a:p>
          <a:p>
            <a:pPr algn="ctr"/>
            <a:endParaRPr lang="en-US" sz="700" dirty="0"/>
          </a:p>
        </p:txBody>
      </p:sp>
      <p:sp>
        <p:nvSpPr>
          <p:cNvPr id="11" name="Oval 10">
            <a:extLst>
              <a:ext uri="{FF2B5EF4-FFF2-40B4-BE49-F238E27FC236}">
                <a16:creationId xmlns:a16="http://schemas.microsoft.com/office/drawing/2014/main" id="{62F8426F-D976-4748-A83C-A1DBD74781B7}"/>
              </a:ext>
            </a:extLst>
          </p:cNvPr>
          <p:cNvSpPr/>
          <p:nvPr/>
        </p:nvSpPr>
        <p:spPr>
          <a:xfrm rot="1621930">
            <a:off x="-411687" y="2088598"/>
            <a:ext cx="9760193" cy="3622452"/>
          </a:xfrm>
          <a:prstGeom prst="ellipse">
            <a:avLst/>
          </a:prstGeom>
          <a:solidFill>
            <a:srgbClr val="C00000">
              <a:alpha val="3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D937D9D2-C84F-AC41-AADB-40BA969FCA1B}"/>
              </a:ext>
            </a:extLst>
          </p:cNvPr>
          <p:cNvCxnSpPr>
            <a:cxnSpLocks/>
          </p:cNvCxnSpPr>
          <p:nvPr/>
        </p:nvCxnSpPr>
        <p:spPr>
          <a:xfrm>
            <a:off x="347877" y="1841837"/>
            <a:ext cx="8436426" cy="438441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36D76219-2DD9-0E4E-90BD-35BF9FEB1EB1}"/>
              </a:ext>
            </a:extLst>
          </p:cNvPr>
          <p:cNvSpPr/>
          <p:nvPr/>
        </p:nvSpPr>
        <p:spPr>
          <a:xfrm rot="1863129">
            <a:off x="1647394" y="4999506"/>
            <a:ext cx="1878227" cy="1176956"/>
          </a:xfrm>
          <a:prstGeom prst="roundRect">
            <a:avLst/>
          </a:prstGeom>
          <a:solidFill>
            <a:srgbClr val="C00000">
              <a:alpha val="38824"/>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C00000"/>
                </a:solidFill>
              </a:rPr>
              <a:t>(5) Training</a:t>
            </a:r>
            <a:r>
              <a:rPr lang="en-US" sz="2400" dirty="0">
                <a:solidFill>
                  <a:srgbClr val="C00000"/>
                </a:solidFill>
              </a:rPr>
              <a:t>: </a:t>
            </a:r>
          </a:p>
          <a:p>
            <a:pPr algn="ctr"/>
            <a:r>
              <a:rPr lang="en-US" dirty="0"/>
              <a:t>In-service &amp; pre-service training</a:t>
            </a:r>
          </a:p>
        </p:txBody>
      </p:sp>
      <p:sp>
        <p:nvSpPr>
          <p:cNvPr id="6" name="Rounded Rectangle 5">
            <a:extLst>
              <a:ext uri="{FF2B5EF4-FFF2-40B4-BE49-F238E27FC236}">
                <a16:creationId xmlns:a16="http://schemas.microsoft.com/office/drawing/2014/main" id="{5E3FB9A9-F18D-DF4D-821A-4E3C28B50A61}"/>
              </a:ext>
            </a:extLst>
          </p:cNvPr>
          <p:cNvSpPr/>
          <p:nvPr/>
        </p:nvSpPr>
        <p:spPr>
          <a:xfrm>
            <a:off x="6489777" y="5133073"/>
            <a:ext cx="1878227" cy="1029977"/>
          </a:xfrm>
          <a:prstGeom prst="roundRect">
            <a:avLst/>
          </a:prstGeom>
          <a:solidFill>
            <a:srgbClr val="63BF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(4) Assessments</a:t>
            </a:r>
            <a:r>
              <a:rPr lang="en-US" dirty="0"/>
              <a:t>: How we know if they’ve learnt it</a:t>
            </a:r>
          </a:p>
        </p:txBody>
      </p:sp>
      <p:sp>
        <p:nvSpPr>
          <p:cNvPr id="7" name="Rounded Rectangle 6">
            <a:extLst>
              <a:ext uri="{FF2B5EF4-FFF2-40B4-BE49-F238E27FC236}">
                <a16:creationId xmlns:a16="http://schemas.microsoft.com/office/drawing/2014/main" id="{1E721615-8F4B-2346-8D2D-621C9D377AE1}"/>
              </a:ext>
            </a:extLst>
          </p:cNvPr>
          <p:cNvSpPr/>
          <p:nvPr/>
        </p:nvSpPr>
        <p:spPr>
          <a:xfrm>
            <a:off x="4316649" y="4034046"/>
            <a:ext cx="1878227" cy="914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(3) Pedagogy</a:t>
            </a:r>
            <a:r>
              <a:rPr lang="en-US" dirty="0"/>
              <a:t>: How we teach it to them </a:t>
            </a:r>
          </a:p>
        </p:txBody>
      </p:sp>
      <p:sp>
        <p:nvSpPr>
          <p:cNvPr id="8" name="Rounded Rectangle 7">
            <a:extLst>
              <a:ext uri="{FF2B5EF4-FFF2-40B4-BE49-F238E27FC236}">
                <a16:creationId xmlns:a16="http://schemas.microsoft.com/office/drawing/2014/main" id="{E8D4F1C8-9797-3144-9E69-747B0320AD85}"/>
              </a:ext>
            </a:extLst>
          </p:cNvPr>
          <p:cNvSpPr/>
          <p:nvPr/>
        </p:nvSpPr>
        <p:spPr>
          <a:xfrm>
            <a:off x="347877" y="1699094"/>
            <a:ext cx="1878227" cy="914400"/>
          </a:xfrm>
          <a:prstGeom prst="round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(1) Standards</a:t>
            </a:r>
            <a:r>
              <a:rPr lang="en-US" dirty="0"/>
              <a:t>: What children need to know</a:t>
            </a:r>
          </a:p>
        </p:txBody>
      </p:sp>
      <p:sp>
        <p:nvSpPr>
          <p:cNvPr id="9" name="Rounded Rectangle 8">
            <a:extLst>
              <a:ext uri="{FF2B5EF4-FFF2-40B4-BE49-F238E27FC236}">
                <a16:creationId xmlns:a16="http://schemas.microsoft.com/office/drawing/2014/main" id="{1B7B6D97-DDD2-2B4E-B05D-21F8C194E84C}"/>
              </a:ext>
            </a:extLst>
          </p:cNvPr>
          <p:cNvSpPr/>
          <p:nvPr/>
        </p:nvSpPr>
        <p:spPr>
          <a:xfrm>
            <a:off x="2226104" y="2642563"/>
            <a:ext cx="1878227" cy="1257261"/>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(2) LTSM</a:t>
            </a:r>
            <a:r>
              <a:rPr lang="en-US" dirty="0"/>
              <a:t>: </a:t>
            </a:r>
          </a:p>
          <a:p>
            <a:pPr algn="ctr"/>
            <a:r>
              <a:rPr lang="en-US" dirty="0"/>
              <a:t>What materials we use to teach them</a:t>
            </a:r>
          </a:p>
        </p:txBody>
      </p:sp>
    </p:spTree>
    <p:extLst>
      <p:ext uri="{BB962C8B-B14F-4D97-AF65-F5344CB8AC3E}">
        <p14:creationId xmlns:p14="http://schemas.microsoft.com/office/powerpoint/2010/main" val="32621077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14FE-A824-844B-B319-B0C67633A315}"/>
              </a:ext>
            </a:extLst>
          </p:cNvPr>
          <p:cNvSpPr>
            <a:spLocks noGrp="1"/>
          </p:cNvSpPr>
          <p:nvPr>
            <p:ph type="title"/>
          </p:nvPr>
        </p:nvSpPr>
        <p:spPr>
          <a:xfrm>
            <a:off x="6000749" y="365126"/>
            <a:ext cx="2686051" cy="2163762"/>
          </a:xfrm>
        </p:spPr>
        <p:txBody>
          <a:bodyPr>
            <a:normAutofit fontScale="90000"/>
          </a:bodyPr>
          <a:lstStyle/>
          <a:p>
            <a:r>
              <a:rPr lang="en-US" sz="16600" b="1" dirty="0">
                <a:solidFill>
                  <a:srgbClr val="C00000"/>
                </a:solidFill>
              </a:rPr>
              <a:t>?</a:t>
            </a:r>
          </a:p>
        </p:txBody>
      </p:sp>
      <p:pic>
        <p:nvPicPr>
          <p:cNvPr id="4" name="Content Placeholder 4">
            <a:extLst>
              <a:ext uri="{FF2B5EF4-FFF2-40B4-BE49-F238E27FC236}">
                <a16:creationId xmlns:a16="http://schemas.microsoft.com/office/drawing/2014/main" id="{4F560977-A099-254C-AF35-B98720242093}"/>
              </a:ext>
            </a:extLst>
          </p:cNvPr>
          <p:cNvPicPr>
            <a:picLocks noChangeAspect="1"/>
          </p:cNvPicPr>
          <p:nvPr/>
        </p:nvPicPr>
        <p:blipFill rotWithShape="1">
          <a:blip r:embed="rId2"/>
          <a:srcRect t="13215"/>
          <a:stretch/>
        </p:blipFill>
        <p:spPr>
          <a:xfrm>
            <a:off x="176211" y="164305"/>
            <a:ext cx="4859737" cy="3143252"/>
          </a:xfrm>
          <a:prstGeom prst="rect">
            <a:avLst/>
          </a:prstGeom>
        </p:spPr>
      </p:pic>
      <p:pic>
        <p:nvPicPr>
          <p:cNvPr id="5" name="Content Placeholder 4" descr="A screenshot of a cell phone&#10;&#10;Description automatically generated">
            <a:extLst>
              <a:ext uri="{FF2B5EF4-FFF2-40B4-BE49-F238E27FC236}">
                <a16:creationId xmlns:a16="http://schemas.microsoft.com/office/drawing/2014/main" id="{7BAB6ECD-19C0-9048-AC7D-228B12B4B817}"/>
              </a:ext>
            </a:extLst>
          </p:cNvPr>
          <p:cNvPicPr>
            <a:picLocks noChangeAspect="1"/>
          </p:cNvPicPr>
          <p:nvPr/>
        </p:nvPicPr>
        <p:blipFill rotWithShape="1">
          <a:blip r:embed="rId3"/>
          <a:srcRect t="1411" r="2792" b="6907"/>
          <a:stretch/>
        </p:blipFill>
        <p:spPr>
          <a:xfrm>
            <a:off x="4180787" y="3307557"/>
            <a:ext cx="4787002" cy="3386138"/>
          </a:xfrm>
          <a:prstGeom prst="rect">
            <a:avLst/>
          </a:prstGeom>
        </p:spPr>
      </p:pic>
    </p:spTree>
    <p:extLst>
      <p:ext uri="{BB962C8B-B14F-4D97-AF65-F5344CB8AC3E}">
        <p14:creationId xmlns:p14="http://schemas.microsoft.com/office/powerpoint/2010/main" val="321767777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577"/>
          <a:stretch/>
        </p:blipFill>
        <p:spPr>
          <a:xfrm>
            <a:off x="288758" y="20711"/>
            <a:ext cx="8598568" cy="6837289"/>
          </a:xfrm>
        </p:spPr>
      </p:pic>
      <p:sp>
        <p:nvSpPr>
          <p:cNvPr id="5" name="TextBox 4"/>
          <p:cNvSpPr txBox="1"/>
          <p:nvPr/>
        </p:nvSpPr>
        <p:spPr>
          <a:xfrm>
            <a:off x="3657600" y="365126"/>
            <a:ext cx="1519903" cy="584775"/>
          </a:xfrm>
          <a:prstGeom prst="rect">
            <a:avLst/>
          </a:prstGeom>
          <a:noFill/>
        </p:spPr>
        <p:txBody>
          <a:bodyPr wrap="none" rtlCol="0">
            <a:spAutoFit/>
          </a:bodyPr>
          <a:lstStyle/>
          <a:p>
            <a:r>
              <a:rPr lang="en-US" sz="3200" b="1" dirty="0">
                <a:solidFill>
                  <a:schemeClr val="bg1"/>
                </a:solidFill>
              </a:rPr>
              <a:t>Thanks!</a:t>
            </a:r>
          </a:p>
        </p:txBody>
      </p:sp>
    </p:spTree>
    <p:extLst>
      <p:ext uri="{BB962C8B-B14F-4D97-AF65-F5344CB8AC3E}">
        <p14:creationId xmlns:p14="http://schemas.microsoft.com/office/powerpoint/2010/main" val="6826643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Tree>
    <p:extLst>
      <p:ext uri="{BB962C8B-B14F-4D97-AF65-F5344CB8AC3E}">
        <p14:creationId xmlns:p14="http://schemas.microsoft.com/office/powerpoint/2010/main" val="8410329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p:cNvPicPr>
            <a:picLocks noChangeAspect="1"/>
          </p:cNvPicPr>
          <p:nvPr/>
        </p:nvPicPr>
        <p:blipFill rotWithShape="1">
          <a:blip r:embed="rId3"/>
          <a:srcRect b="7072"/>
          <a:stretch/>
        </p:blipFill>
        <p:spPr>
          <a:xfrm>
            <a:off x="1806577" y="1380331"/>
            <a:ext cx="5368927" cy="3699669"/>
          </a:xfrm>
          <a:prstGeom prst="rect">
            <a:avLst/>
          </a:prstGeom>
        </p:spPr>
      </p:pic>
    </p:spTree>
    <p:extLst>
      <p:ext uri="{BB962C8B-B14F-4D97-AF65-F5344CB8AC3E}">
        <p14:creationId xmlns:p14="http://schemas.microsoft.com/office/powerpoint/2010/main" val="166615511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598299"/>
            <a:ext cx="6715126" cy="777874"/>
          </a:xfrm>
        </p:spPr>
        <p:txBody>
          <a:bodyPr>
            <a:noAutofit/>
          </a:bodyPr>
          <a:lstStyle/>
          <a:p>
            <a:r>
              <a:rPr lang="en-US" sz="2400" dirty="0"/>
              <a:t>(4) If our organization were given an extra R500-million to spend on ensuring all children learn to read for meaning by age 10 we would do the following 3 things:</a:t>
            </a:r>
          </a:p>
        </p:txBody>
      </p:sp>
      <p:sp>
        <p:nvSpPr>
          <p:cNvPr id="15" name="Content Placeholder 2"/>
          <p:cNvSpPr>
            <a:spLocks noGrp="1"/>
          </p:cNvSpPr>
          <p:nvPr>
            <p:ph idx="1"/>
          </p:nvPr>
        </p:nvSpPr>
        <p:spPr>
          <a:xfrm>
            <a:off x="1040026" y="1974471"/>
            <a:ext cx="3630828" cy="3810189"/>
          </a:xfrm>
        </p:spPr>
        <p:txBody>
          <a:bodyPr/>
          <a:lstStyle/>
          <a:p>
            <a:endParaRPr lang="en-US"/>
          </a:p>
        </p:txBody>
      </p:sp>
      <p:sp>
        <p:nvSpPr>
          <p:cNvPr id="16" name="Rectangle 15"/>
          <p:cNvSpPr/>
          <p:nvPr/>
        </p:nvSpPr>
        <p:spPr>
          <a:xfrm>
            <a:off x="4888603" y="2050860"/>
            <a:ext cx="3075443" cy="3524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Replace with image</a:t>
            </a:r>
          </a:p>
        </p:txBody>
      </p:sp>
      <p:sp>
        <p:nvSpPr>
          <p:cNvPr id="11" name="TextBox 10"/>
          <p:cNvSpPr txBox="1"/>
          <p:nvPr/>
        </p:nvSpPr>
        <p:spPr>
          <a:xfrm>
            <a:off x="3703351" y="6488668"/>
            <a:ext cx="1613711" cy="369332"/>
          </a:xfrm>
          <a:prstGeom prst="rect">
            <a:avLst/>
          </a:prstGeom>
          <a:noFill/>
        </p:spPr>
        <p:txBody>
          <a:bodyPr wrap="none" rtlCol="0">
            <a:spAutoFit/>
          </a:bodyPr>
          <a:lstStyle/>
          <a:p>
            <a:r>
              <a:rPr lang="en-US"/>
              <a:t>FUNDER PANEL</a:t>
            </a:r>
          </a:p>
        </p:txBody>
      </p:sp>
    </p:spTree>
    <p:extLst>
      <p:ext uri="{BB962C8B-B14F-4D97-AF65-F5344CB8AC3E}">
        <p14:creationId xmlns:p14="http://schemas.microsoft.com/office/powerpoint/2010/main" val="146973707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236540"/>
            <a:ext cx="6715126" cy="777874"/>
          </a:xfrm>
        </p:spPr>
        <p:txBody>
          <a:bodyPr>
            <a:noAutofit/>
          </a:bodyPr>
          <a:lstStyle/>
          <a:p>
            <a:r>
              <a:rPr lang="en-US" sz="2400" dirty="0"/>
              <a:t>Things we agree on </a:t>
            </a:r>
          </a:p>
        </p:txBody>
      </p:sp>
      <p:sp>
        <p:nvSpPr>
          <p:cNvPr id="15" name="Content Placeholder 2"/>
          <p:cNvSpPr>
            <a:spLocks noGrp="1"/>
          </p:cNvSpPr>
          <p:nvPr>
            <p:ph idx="1"/>
          </p:nvPr>
        </p:nvSpPr>
        <p:spPr>
          <a:xfrm>
            <a:off x="1040026" y="1433323"/>
            <a:ext cx="3630828" cy="4351338"/>
          </a:xfrm>
        </p:spPr>
        <p:txBody>
          <a:bodyPr>
            <a:normAutofit fontScale="62500" lnSpcReduction="20000"/>
          </a:bodyPr>
          <a:lstStyle/>
          <a:p>
            <a:r>
              <a:rPr lang="en-US" dirty="0"/>
              <a:t>Resources: </a:t>
            </a:r>
          </a:p>
          <a:p>
            <a:pPr lvl="1"/>
            <a:r>
              <a:rPr lang="en-US" dirty="0"/>
              <a:t>The government and philanthropic sector should fund the development of more African language non-fiction, fiction and graded-readers for Gr1-6 and make them available in all FP classes. </a:t>
            </a:r>
          </a:p>
          <a:p>
            <a:pPr lvl="1"/>
            <a:r>
              <a:rPr lang="en-US" dirty="0"/>
              <a:t>All FP classes need an essential classroom library of books. </a:t>
            </a:r>
          </a:p>
          <a:p>
            <a:r>
              <a:rPr lang="en-US" dirty="0"/>
              <a:t>Representation </a:t>
            </a:r>
          </a:p>
          <a:p>
            <a:pPr lvl="1"/>
            <a:r>
              <a:rPr lang="en-US" dirty="0"/>
              <a:t>Black researchers need to play a more prominent role in positions of power and influence in the reading space</a:t>
            </a:r>
          </a:p>
          <a:p>
            <a:pPr lvl="1"/>
            <a:r>
              <a:rPr lang="en-US" dirty="0"/>
              <a:t>More funding should be allocated to the development of Black researchers </a:t>
            </a:r>
          </a:p>
          <a:p>
            <a:pPr lvl="1"/>
            <a:r>
              <a:rPr lang="en-US" dirty="0"/>
              <a:t>More funding for interventions and research should be allocated to  research agenda, f</a:t>
            </a:r>
          </a:p>
        </p:txBody>
      </p:sp>
      <p:sp>
        <p:nvSpPr>
          <p:cNvPr id="16" name="Rectangle 15"/>
          <p:cNvSpPr/>
          <p:nvPr/>
        </p:nvSpPr>
        <p:spPr>
          <a:xfrm>
            <a:off x="4888603" y="1708754"/>
            <a:ext cx="3075443" cy="3524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Replace with image</a:t>
            </a:r>
          </a:p>
        </p:txBody>
      </p:sp>
      <p:sp>
        <p:nvSpPr>
          <p:cNvPr id="11" name="TextBox 10"/>
          <p:cNvSpPr txBox="1"/>
          <p:nvPr/>
        </p:nvSpPr>
        <p:spPr>
          <a:xfrm>
            <a:off x="3703351" y="6488668"/>
            <a:ext cx="1613711" cy="369332"/>
          </a:xfrm>
          <a:prstGeom prst="rect">
            <a:avLst/>
          </a:prstGeom>
          <a:noFill/>
        </p:spPr>
        <p:txBody>
          <a:bodyPr wrap="none" rtlCol="0">
            <a:spAutoFit/>
          </a:bodyPr>
          <a:lstStyle/>
          <a:p>
            <a:r>
              <a:rPr lang="en-US" dirty="0"/>
              <a:t>FUNDER PANEL</a:t>
            </a:r>
          </a:p>
        </p:txBody>
      </p:sp>
    </p:spTree>
    <p:extLst>
      <p:ext uri="{BB962C8B-B14F-4D97-AF65-F5344CB8AC3E}">
        <p14:creationId xmlns:p14="http://schemas.microsoft.com/office/powerpoint/2010/main" val="4834176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2" name="Chart 11"/>
          <p:cNvGraphicFramePr>
            <a:graphicFrameLocks/>
          </p:cNvGraphicFramePr>
          <p:nvPr>
            <p:extLst>
              <p:ext uri="{D42A27DB-BD31-4B8C-83A1-F6EECF244321}">
                <p14:modId xmlns:p14="http://schemas.microsoft.com/office/powerpoint/2010/main" val="1176163443"/>
              </p:ext>
            </p:extLst>
          </p:nvPr>
        </p:nvGraphicFramePr>
        <p:xfrm>
          <a:off x="1040026" y="1024298"/>
          <a:ext cx="6985121" cy="519903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1270998" y="225532"/>
            <a:ext cx="6754149" cy="769441"/>
          </a:xfrm>
          <a:prstGeom prst="rect">
            <a:avLst/>
          </a:prstGeom>
          <a:solidFill>
            <a:schemeClr val="bg1">
              <a:lumMod val="95000"/>
            </a:schemeClr>
          </a:solidFill>
        </p:spPr>
        <p:txBody>
          <a:bodyPr wrap="square" rtlCol="0">
            <a:spAutoFit/>
          </a:bodyPr>
          <a:lstStyle/>
          <a:p>
            <a:r>
              <a:rPr lang="en-US" sz="2000" dirty="0">
                <a:solidFill>
                  <a:srgbClr val="FF0000"/>
                </a:solidFill>
              </a:rPr>
              <a:t>Arabic + Hindi + Bengali + Swahili = more than </a:t>
            </a:r>
            <a:r>
              <a:rPr lang="en-US" sz="2400" b="1" u="sng" dirty="0">
                <a:solidFill>
                  <a:srgbClr val="FF0000"/>
                </a:solidFill>
              </a:rPr>
              <a:t>1-billion</a:t>
            </a:r>
            <a:r>
              <a:rPr lang="en-US" sz="2000" dirty="0">
                <a:solidFill>
                  <a:srgbClr val="FF0000"/>
                </a:solidFill>
              </a:rPr>
              <a:t> people </a:t>
            </a:r>
          </a:p>
        </p:txBody>
      </p:sp>
      <p:sp>
        <p:nvSpPr>
          <p:cNvPr id="18" name="Rectangle 17"/>
          <p:cNvSpPr/>
          <p:nvPr/>
        </p:nvSpPr>
        <p:spPr>
          <a:xfrm>
            <a:off x="1622929" y="6252126"/>
            <a:ext cx="5775524" cy="415498"/>
          </a:xfrm>
          <a:prstGeom prst="rect">
            <a:avLst/>
          </a:prstGeom>
          <a:solidFill>
            <a:schemeClr val="bg1">
              <a:lumMod val="95000"/>
            </a:schemeClr>
          </a:solid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i="1" dirty="0">
                <a:latin typeface="Helvetica" charset="0"/>
              </a:rPr>
              <a:t>Journal of Research in Reading, Scientific Studies of Reading, Reading Research Quarterly</a:t>
            </a:r>
          </a:p>
          <a:p>
            <a:r>
              <a:rPr lang="en-US" sz="1050" i="1" dirty="0">
                <a:effectLst/>
                <a:latin typeface="Helvetica" charset="0"/>
              </a:rPr>
              <a:t>Spaull, 2019:  BRILL-IBE: Improving Early Literacy Outcomes</a:t>
            </a:r>
          </a:p>
        </p:txBody>
      </p:sp>
      <p:sp>
        <p:nvSpPr>
          <p:cNvPr id="3" name="Rectangle 2"/>
          <p:cNvSpPr/>
          <p:nvPr/>
        </p:nvSpPr>
        <p:spPr>
          <a:xfrm>
            <a:off x="7186612"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660020"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036132"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412244"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705281" y="1981200"/>
            <a:ext cx="3706962"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5724187" y="1787448"/>
            <a:ext cx="2195844" cy="4337045"/>
            <a:chOff x="6581794" y="2088246"/>
            <a:chExt cx="2362618" cy="4020887"/>
          </a:xfrm>
        </p:grpSpPr>
        <p:sp>
          <p:nvSpPr>
            <p:cNvPr id="24" name="Oval 23"/>
            <p:cNvSpPr/>
            <p:nvPr/>
          </p:nvSpPr>
          <p:spPr>
            <a:xfrm rot="5400000">
              <a:off x="6492731" y="3024509"/>
              <a:ext cx="3387944" cy="1515418"/>
            </a:xfrm>
            <a:prstGeom prst="ellipse">
              <a:avLst/>
            </a:prstGeom>
            <a:noFill/>
            <a:ln w="381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25" name="TextBox 24"/>
            <p:cNvSpPr txBox="1"/>
            <p:nvPr/>
          </p:nvSpPr>
          <p:spPr>
            <a:xfrm>
              <a:off x="6581794" y="5338713"/>
              <a:ext cx="2140238" cy="770420"/>
            </a:xfrm>
            <a:prstGeom prst="rect">
              <a:avLst/>
            </a:prstGeom>
            <a:solidFill>
              <a:schemeClr val="bg1">
                <a:lumMod val="95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rgbClr val="00B0F0"/>
                  </a:solidFill>
                </a:rPr>
                <a:t>70% of all article in the 3 journals are on </a:t>
              </a:r>
              <a:r>
                <a:rPr lang="en-US" sz="1600" dirty="0" err="1">
                  <a:solidFill>
                    <a:srgbClr val="00B0F0"/>
                  </a:solidFill>
                </a:rPr>
                <a:t>Eng</a:t>
              </a:r>
              <a:r>
                <a:rPr lang="en-US" sz="1600" dirty="0">
                  <a:solidFill>
                    <a:srgbClr val="00B0F0"/>
                  </a:solidFill>
                </a:rPr>
                <a:t>/French</a:t>
              </a:r>
            </a:p>
          </p:txBody>
        </p:sp>
      </p:grpSp>
      <p:grpSp>
        <p:nvGrpSpPr>
          <p:cNvPr id="26" name="Group 25"/>
          <p:cNvGrpSpPr/>
          <p:nvPr/>
        </p:nvGrpSpPr>
        <p:grpSpPr>
          <a:xfrm>
            <a:off x="1612998" y="4224692"/>
            <a:ext cx="3845725" cy="1516668"/>
            <a:chOff x="1104363" y="4263504"/>
            <a:chExt cx="3845725" cy="1406108"/>
          </a:xfrm>
        </p:grpSpPr>
        <p:sp>
          <p:nvSpPr>
            <p:cNvPr id="27" name="Oval 26"/>
            <p:cNvSpPr/>
            <p:nvPr/>
          </p:nvSpPr>
          <p:spPr>
            <a:xfrm>
              <a:off x="1104363" y="4263504"/>
              <a:ext cx="3845725" cy="982264"/>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28" name="TextBox 27"/>
            <p:cNvSpPr txBox="1"/>
            <p:nvPr/>
          </p:nvSpPr>
          <p:spPr>
            <a:xfrm>
              <a:off x="2313407" y="5327203"/>
              <a:ext cx="1466878" cy="342409"/>
            </a:xfrm>
            <a:prstGeom prst="rect">
              <a:avLst/>
            </a:prstGeom>
            <a:solidFill>
              <a:schemeClr val="bg1">
                <a:lumMod val="95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solidFill>
                    <a:srgbClr val="FF0000"/>
                  </a:solidFill>
                </a:rPr>
                <a:t>6% of total.</a:t>
              </a:r>
            </a:p>
          </p:txBody>
        </p:sp>
      </p:grpSp>
    </p:spTree>
    <p:extLst>
      <p:ext uri="{BB962C8B-B14F-4D97-AF65-F5344CB8AC3E}">
        <p14:creationId xmlns:p14="http://schemas.microsoft.com/office/powerpoint/2010/main" val="123054397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21"/>
                                        </p:tgtEl>
                                      </p:cBhvr>
                                    </p:animEffect>
                                    <p:set>
                                      <p:cBhvr>
                                        <p:cTn id="22" dur="1" fill="hold">
                                          <p:stCondLst>
                                            <p:cond delay="499"/>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2" fill="hold" grpId="0" nodeType="clickEffect">
                                  <p:stCondLst>
                                    <p:cond delay="0"/>
                                  </p:stCondLst>
                                  <p:childTnLst>
                                    <p:animEffect transition="out" filter="wipe(right)">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heel(1)">
                                      <p:cBhvr>
                                        <p:cTn id="32" dur="20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heel(1)">
                                      <p:cBhvr>
                                        <p:cTn id="37" dur="20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9" grpId="0" animBg="1"/>
      <p:bldP spid="20" grpId="0" animBg="1"/>
      <p:bldP spid="21"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26" y="200276"/>
            <a:ext cx="5676900" cy="811296"/>
          </a:xfrm>
        </p:spPr>
        <p:txBody>
          <a:bodyPr>
            <a:normAutofit fontScale="90000"/>
          </a:bodyPr>
          <a:lstStyle/>
          <a:p>
            <a:r>
              <a:rPr lang="en-US" sz="1600" dirty="0">
                <a:latin typeface="Helvetica" charset="0"/>
                <a:ea typeface="Helvetica" charset="0"/>
                <a:cs typeface="Helvetica" charset="0"/>
              </a:rPr>
              <a:t>21 June 2019</a:t>
            </a:r>
            <a:br>
              <a:rPr lang="en-US" sz="1600" dirty="0">
                <a:latin typeface="Helvetica" charset="0"/>
                <a:ea typeface="Helvetica" charset="0"/>
                <a:cs typeface="Helvetica" charset="0"/>
              </a:rPr>
            </a:br>
            <a:r>
              <a:rPr lang="en-US" dirty="0">
                <a:latin typeface="Helvetica" charset="0"/>
                <a:ea typeface="Helvetica" charset="0"/>
                <a:cs typeface="Helvetica" charset="0"/>
              </a:rPr>
              <a:t>State of the Nation</a:t>
            </a:r>
          </a:p>
        </p:txBody>
      </p:sp>
      <p:sp>
        <p:nvSpPr>
          <p:cNvPr id="3" name="Content Placeholder 2"/>
          <p:cNvSpPr>
            <a:spLocks noGrp="1"/>
          </p:cNvSpPr>
          <p:nvPr>
            <p:ph idx="1"/>
          </p:nvPr>
        </p:nvSpPr>
        <p:spPr>
          <a:xfrm>
            <a:off x="268704" y="1135230"/>
            <a:ext cx="6148137" cy="4639928"/>
          </a:xfrm>
          <a:solidFill>
            <a:schemeClr val="bg1">
              <a:lumMod val="95000"/>
            </a:schemeClr>
          </a:solidFill>
        </p:spPr>
        <p:txBody>
          <a:bodyPr>
            <a:noAutofit/>
          </a:bodyPr>
          <a:lstStyle/>
          <a:p>
            <a:pPr marL="0" indent="0" algn="just">
              <a:buNone/>
            </a:pPr>
            <a:r>
              <a:rPr lang="en-GB" sz="1600" dirty="0"/>
              <a:t>“Fellow South Africans,</a:t>
            </a:r>
          </a:p>
          <a:p>
            <a:pPr marL="0" indent="0" algn="just">
              <a:buNone/>
            </a:pPr>
            <a:r>
              <a:rPr lang="en-GB" sz="1600" dirty="0"/>
              <a:t>If we are to ensure that within the next decade, </a:t>
            </a:r>
            <a:r>
              <a:rPr lang="en-GB" sz="1600" b="1" dirty="0">
                <a:solidFill>
                  <a:srgbClr val="FF0000"/>
                </a:solidFill>
              </a:rPr>
              <a:t>every 10 year old will be able to read for meaning</a:t>
            </a:r>
            <a:r>
              <a:rPr lang="en-GB" sz="1600" dirty="0"/>
              <a:t>, we will need to mobilise the entire nation behind a massive reading campaign. Early reading is the basic foundation that determines a child’s educational progress, through school, through higher education and into the work place. All other interventions – from the work being done to improve the quality of basic education to the provision of free higher education for the poor, from our investment in TVET colleges to the expansion of workplace learning – will not produce the results we need unless we first ensure that children can read. It is through initiatives like the National Reading Coalition that we will be able to coordinate this national effort. All foundation and intermediate phase teachers are to be trained to teach reading in English and the African languages, and we are training and deploying a cohort of experienced coaches to provide high quality on-site support to teachers. We are implementing the Early Grade Reading Programme, which consists of an integrated package of lesson plans, additional reading materials and professional support to Foundation Phase teachers.” </a:t>
            </a:r>
          </a:p>
          <a:p>
            <a:pPr marL="0" indent="0" algn="just">
              <a:buNone/>
            </a:pPr>
            <a:endParaRPr lang="en-GB" sz="1600" dirty="0"/>
          </a:p>
          <a:p>
            <a:pPr marL="0" indent="0" algn="just">
              <a:buNone/>
            </a:pPr>
            <a:r>
              <a:rPr lang="mr-IN" sz="1600" dirty="0"/>
              <a:t>–</a:t>
            </a:r>
            <a:r>
              <a:rPr lang="en-GB" sz="1600" dirty="0"/>
              <a:t> President Ramaphosa (21 June 2019)</a:t>
            </a:r>
            <a:endParaRPr lang="en-US" sz="1600"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3372" r="25005"/>
          <a:stretch/>
        </p:blipFill>
        <p:spPr>
          <a:xfrm>
            <a:off x="6416841" y="2114685"/>
            <a:ext cx="2727159" cy="2489398"/>
          </a:xfrm>
          <a:prstGeom prst="rect">
            <a:avLst/>
          </a:prstGeom>
        </p:spPr>
      </p:pic>
    </p:spTree>
    <p:extLst>
      <p:ext uri="{BB962C8B-B14F-4D97-AF65-F5344CB8AC3E}">
        <p14:creationId xmlns:p14="http://schemas.microsoft.com/office/powerpoint/2010/main" val="11280859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7039</TotalTime>
  <Words>1096</Words>
  <Application>Microsoft Macintosh PowerPoint</Application>
  <PresentationFormat>On-screen Show (4:3)</PresentationFormat>
  <Paragraphs>94</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Calibri Light</vt:lpstr>
      <vt:lpstr>Helvetica</vt:lpstr>
      <vt:lpstr>Segoe UI</vt:lpstr>
      <vt:lpstr>Segoe UI Semibold</vt:lpstr>
      <vt:lpstr>system-ui</vt:lpstr>
      <vt:lpstr>Office Theme</vt:lpstr>
      <vt:lpstr>PowerPoint Presentation</vt:lpstr>
      <vt:lpstr>78%</vt:lpstr>
      <vt:lpstr>PIRLS Literacy 2016  45% of Gr4 children in WC can read for meaning  </vt:lpstr>
      <vt:lpstr>Some  (very recent) good news…    According to PIRLS SA reading scores have been improving consistently from 200620112016  </vt:lpstr>
      <vt:lpstr>Between 2011 and 2016 the largest gains in SA were seen among poorest learners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PowerPoint Presentation</vt:lpstr>
      <vt:lpstr>PowerPoint Presentation</vt:lpstr>
      <vt:lpstr>PowerPoint Presentation</vt:lpstr>
      <vt:lpstr>(4) If our organization were given an extra R500-million to spend on ensuring all children learn to read for meaning by age 10 we would do the following 3 things:</vt:lpstr>
      <vt:lpstr>Things we agree on </vt:lpstr>
      <vt:lpstr>PowerPoint Presentation</vt:lpstr>
      <vt:lpstr>21 June 2019 State of the Nation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 Spaull</cp:lastModifiedBy>
  <cp:revision>81</cp:revision>
  <dcterms:created xsi:type="dcterms:W3CDTF">2019-07-18T09:00:12Z</dcterms:created>
  <dcterms:modified xsi:type="dcterms:W3CDTF">2020-03-14T08:09:14Z</dcterms:modified>
</cp:coreProperties>
</file>