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5" r:id="rId2"/>
    <p:sldId id="256" r:id="rId3"/>
    <p:sldId id="280" r:id="rId4"/>
    <p:sldId id="282" r:id="rId5"/>
    <p:sldId id="298" r:id="rId6"/>
    <p:sldId id="285" r:id="rId7"/>
    <p:sldId id="283" r:id="rId8"/>
    <p:sldId id="290" r:id="rId9"/>
    <p:sldId id="287" r:id="rId10"/>
    <p:sldId id="286" r:id="rId11"/>
    <p:sldId id="294" r:id="rId12"/>
    <p:sldId id="293" r:id="rId13"/>
    <p:sldId id="291" r:id="rId14"/>
    <p:sldId id="292" r:id="rId15"/>
    <p:sldId id="275" r:id="rId16"/>
    <p:sldId id="276" r:id="rId17"/>
    <p:sldId id="297" r:id="rId18"/>
    <p:sldId id="299" r:id="rId19"/>
    <p:sldId id="277" r:id="rId20"/>
    <p:sldId id="288" r:id="rId21"/>
    <p:sldId id="28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/>
    <p:restoredTop sz="94558"/>
  </p:normalViewPr>
  <p:slideViewPr>
    <p:cSldViewPr snapToGrid="0" snapToObjects="1">
      <p:cViewPr varScale="1">
        <p:scale>
          <a:sx n="109" d="100"/>
          <a:sy n="109" d="100"/>
        </p:scale>
        <p:origin x="176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.%20)%20GDrive%20CRAM%20HQ/6.%20Media%20&amp;%20Policymaker%20engagement/1.%20Launch%2015%20July%202020%20NIDS%20CRAM/job%20loss%20pie%20chart%20(15%20July%202020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)%20CRAM%20W1%20Authors%20folder%20(Gdrive)/98.%20FM%20Op%20Eds/Spaull/Jain%20et%20al%20graph%20-%20employment%20losses%20graph%20(7%20July%202020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)%20CRAM%20W1%20Authors%20folder%20(Gdrive)/14.%20Synthesis%20Hunger/Nic%20Hunger%20graphs%20NIDS%20CRAM%209%20July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(N7)%20Journal%20articles/CRAM%20and%20COVID-19/9.%20(Nic)%20CRAM%20analysis%20and%20papers/4.%20FM%20Essay%20for%20CRAM/1.%20Maternal%20hunger%20one%20with%20Mark/Maternal%20hunger%20graph%20(13%20July%202020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2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8-F344-AA5E-45BC077F6514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8-F344-AA5E-45BC077F6514}"/>
              </c:ext>
            </c:extLst>
          </c:dPt>
          <c:dLbls>
            <c:dLbl>
              <c:idx val="0"/>
              <c:layout>
                <c:manualLayout>
                  <c:x val="-0.16346023670578511"/>
                  <c:y val="0.1708570095054550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48-F344-AA5E-45BC077F651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48-F344-AA5E-45BC077F65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Sheet1!$K$12:$K$13</c:f>
              <c:numCache>
                <c:formatCode>0%</c:formatCode>
                <c:ptCount val="2"/>
                <c:pt idx="0">
                  <c:v>0.18</c:v>
                </c:pt>
                <c:pt idx="1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48-F344-AA5E-45BC077F6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1"/>
              <a:t>Net employment losses and income</a:t>
            </a:r>
            <a:r>
              <a:rPr lang="en-GB" sz="1800" b="1" baseline="0"/>
              <a:t> losses: </a:t>
            </a:r>
            <a:r>
              <a:rPr lang="en-GB" sz="1800" b="1"/>
              <a:t>Feb to April 2020 </a:t>
            </a:r>
          </a:p>
          <a:p>
            <a:pPr>
              <a:defRPr/>
            </a:pPr>
            <a:r>
              <a:rPr lang="en-GB" i="1"/>
              <a:t>(Source: Jain et al 2020</a:t>
            </a:r>
            <a:r>
              <a:rPr lang="en-GB" i="1" baseline="0"/>
              <a:t> using NIDS-CRAM W1 data)</a:t>
            </a:r>
            <a:endParaRPr lang="en-GB" i="1"/>
          </a:p>
        </c:rich>
      </c:tx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Sheet1!$C$18</c:f>
              <c:strCache>
                <c:ptCount val="1"/>
                <c:pt idx="0">
                  <c:v>Retrenched (lost job)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Sheet1!$C$19:$C$30</c:f>
              <c:numCache>
                <c:formatCode>0%</c:formatCode>
                <c:ptCount val="12"/>
                <c:pt idx="0">
                  <c:v>0.05</c:v>
                </c:pt>
                <c:pt idx="1">
                  <c:v>0.08</c:v>
                </c:pt>
                <c:pt idx="2">
                  <c:v>0.08</c:v>
                </c:pt>
                <c:pt idx="3">
                  <c:v>0.11</c:v>
                </c:pt>
                <c:pt idx="4">
                  <c:v>0.1</c:v>
                </c:pt>
                <c:pt idx="5">
                  <c:v>0.12</c:v>
                </c:pt>
                <c:pt idx="6">
                  <c:v>0.18</c:v>
                </c:pt>
                <c:pt idx="7">
                  <c:v>0.22</c:v>
                </c:pt>
                <c:pt idx="8">
                  <c:v>0.23</c:v>
                </c:pt>
                <c:pt idx="9">
                  <c:v>0.26</c:v>
                </c:pt>
                <c:pt idx="10">
                  <c:v>0.24</c:v>
                </c:pt>
                <c:pt idx="1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E-E348-9873-3345E1DDF125}"/>
            </c:ext>
          </c:extLst>
        </c:ser>
        <c:ser>
          <c:idx val="1"/>
          <c:order val="1"/>
          <c:tx>
            <c:strRef>
              <c:f>Sheet1!$D$18</c:f>
              <c:strCache>
                <c:ptCount val="1"/>
                <c:pt idx="0">
                  <c:v>Furloughed (no pay)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Sheet1!$D$19:$D$30</c:f>
              <c:numCache>
                <c:formatCode>0%</c:formatCode>
                <c:ptCount val="12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0.09</c:v>
                </c:pt>
                <c:pt idx="4">
                  <c:v>0.1</c:v>
                </c:pt>
                <c:pt idx="5">
                  <c:v>0.12</c:v>
                </c:pt>
                <c:pt idx="6">
                  <c:v>0.09</c:v>
                </c:pt>
                <c:pt idx="7">
                  <c:v>0.08</c:v>
                </c:pt>
                <c:pt idx="8">
                  <c:v>0.08</c:v>
                </c:pt>
                <c:pt idx="9">
                  <c:v>0.08</c:v>
                </c:pt>
                <c:pt idx="10">
                  <c:v>0.11</c:v>
                </c:pt>
                <c:pt idx="11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E-E348-9873-3345E1DDF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0039935"/>
        <c:axId val="880472319"/>
      </c:barChart>
      <c:lineChart>
        <c:grouping val="standard"/>
        <c:varyColors val="0"/>
        <c:ser>
          <c:idx val="2"/>
          <c:order val="2"/>
          <c:tx>
            <c:strRef>
              <c:f>Sheet1!$E$18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Sheet1!$B$19:$B$30</c:f>
              <c:strCache>
                <c:ptCount val="12"/>
                <c:pt idx="0">
                  <c:v>Professionals</c:v>
                </c:pt>
                <c:pt idx="1">
                  <c:v>Richest 25%</c:v>
                </c:pt>
                <c:pt idx="2">
                  <c:v>Written contract</c:v>
                </c:pt>
                <c:pt idx="3">
                  <c:v>Men</c:v>
                </c:pt>
                <c:pt idx="4">
                  <c:v>Tertiary educated</c:v>
                </c:pt>
                <c:pt idx="5">
                  <c:v>Service/Operators</c:v>
                </c:pt>
                <c:pt idx="6">
                  <c:v>South Africa (avg)</c:v>
                </c:pt>
                <c:pt idx="7">
                  <c:v>Verbal contract</c:v>
                </c:pt>
                <c:pt idx="8">
                  <c:v>Matric or less</c:v>
                </c:pt>
                <c:pt idx="9">
                  <c:v>Women</c:v>
                </c:pt>
                <c:pt idx="10">
                  <c:v>Manual labour</c:v>
                </c:pt>
                <c:pt idx="11">
                  <c:v>Poorest 50%</c:v>
                </c:pt>
              </c:strCache>
            </c:strRef>
          </c:cat>
          <c:val>
            <c:numRef>
              <c:f>Sheet1!$E$19:$E$30</c:f>
              <c:numCache>
                <c:formatCode>0%</c:formatCode>
                <c:ptCount val="12"/>
                <c:pt idx="0">
                  <c:v>0.12</c:v>
                </c:pt>
                <c:pt idx="1">
                  <c:v>0.15</c:v>
                </c:pt>
                <c:pt idx="2">
                  <c:v>0.15</c:v>
                </c:pt>
                <c:pt idx="3">
                  <c:v>0.2</c:v>
                </c:pt>
                <c:pt idx="4">
                  <c:v>0.2</c:v>
                </c:pt>
                <c:pt idx="5">
                  <c:v>0.24</c:v>
                </c:pt>
                <c:pt idx="6">
                  <c:v>0.27</c:v>
                </c:pt>
                <c:pt idx="7">
                  <c:v>0.3</c:v>
                </c:pt>
                <c:pt idx="8">
                  <c:v>0.31</c:v>
                </c:pt>
                <c:pt idx="9">
                  <c:v>0.34</c:v>
                </c:pt>
                <c:pt idx="10">
                  <c:v>0.35</c:v>
                </c:pt>
                <c:pt idx="11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E-E348-9873-3345E1DDF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604847"/>
        <c:axId val="1626213839"/>
      </c:lineChart>
      <c:catAx>
        <c:axId val="880039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472319"/>
        <c:crosses val="autoZero"/>
        <c:auto val="1"/>
        <c:lblAlgn val="ctr"/>
        <c:lblOffset val="100"/>
        <c:noMultiLvlLbl val="0"/>
      </c:catAx>
      <c:valAx>
        <c:axId val="88047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039935"/>
        <c:crosses val="autoZero"/>
        <c:crossBetween val="between"/>
      </c:valAx>
      <c:valAx>
        <c:axId val="162621383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604847"/>
        <c:crosses val="max"/>
        <c:crossBetween val="between"/>
      </c:valAx>
      <c:catAx>
        <c:axId val="162560484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6213839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Sheet1!$I$36</c:f>
              <c:strCache>
                <c:ptCount val="1"/>
                <c:pt idx="0">
                  <c:v>Household hunger (anyone) 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Sheet1!$K$37:$K$42</c:f>
                <c:numCache>
                  <c:formatCode>General</c:formatCode>
                  <c:ptCount val="6"/>
                  <c:pt idx="0">
                    <c:v>1.6389520000000001E-2</c:v>
                  </c:pt>
                  <c:pt idx="2">
                    <c:v>9.74708E-3</c:v>
                  </c:pt>
                  <c:pt idx="3">
                    <c:v>8.3789999999999993E-3</c:v>
                  </c:pt>
                  <c:pt idx="4">
                    <c:v>8.2888399999999987E-3</c:v>
                  </c:pt>
                  <c:pt idx="5">
                    <c:v>1.6040639999999998E-2</c:v>
                  </c:pt>
                </c:numCache>
              </c:numRef>
            </c:plus>
            <c:minus>
              <c:numRef>
                <c:f>Sheet1!$K$37:$K$42</c:f>
                <c:numCache>
                  <c:formatCode>General</c:formatCode>
                  <c:ptCount val="6"/>
                  <c:pt idx="0">
                    <c:v>1.6389520000000001E-2</c:v>
                  </c:pt>
                  <c:pt idx="2">
                    <c:v>9.74708E-3</c:v>
                  </c:pt>
                  <c:pt idx="3">
                    <c:v>8.3789999999999993E-3</c:v>
                  </c:pt>
                  <c:pt idx="4">
                    <c:v>8.2888399999999987E-3</c:v>
                  </c:pt>
                  <c:pt idx="5">
                    <c:v>1.6040639999999998E-2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Sheet1!$G$37:$H$41</c:f>
              <c:multiLvlStrCache>
                <c:ptCount val="5"/>
                <c:lvl>
                  <c:pt idx="0">
                    <c:v>Yes</c:v>
                  </c:pt>
                  <c:pt idx="2">
                    <c:v>1-2 days</c:v>
                  </c:pt>
                  <c:pt idx="3">
                    <c:v>3-4 days</c:v>
                  </c:pt>
                  <c:pt idx="4">
                    <c:v>Almost every day or Every Day</c:v>
                  </c:pt>
                </c:lvl>
                <c:lvl>
                  <c:pt idx="0">
                    <c:v>Any hunger in the last 7 days?</c:v>
                  </c:pt>
                  <c:pt idx="2">
                    <c:v>If yes, how often?</c:v>
                  </c:pt>
                </c:lvl>
              </c:multiLvlStrCache>
            </c:multiLvlStrRef>
          </c:cat>
          <c:val>
            <c:numRef>
              <c:f>Sheet1!$I$37:$I$41</c:f>
              <c:numCache>
                <c:formatCode>General</c:formatCode>
                <c:ptCount val="5"/>
                <c:pt idx="0" formatCode="0%">
                  <c:v>0.22070000000000001</c:v>
                </c:pt>
                <c:pt idx="2" formatCode="0%">
                  <c:v>7.7759999999999996E-2</c:v>
                </c:pt>
                <c:pt idx="3" formatCode="0%">
                  <c:v>6.2359999999999999E-2</c:v>
                </c:pt>
                <c:pt idx="4" formatCode="0%">
                  <c:v>6.5519999999999995E-2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9-FA47-AEC6-9401F164F38E}"/>
            </c:ext>
          </c:extLst>
        </c:ser>
        <c:ser>
          <c:idx val="1"/>
          <c:order val="1"/>
          <c:tx>
            <c:strRef>
              <c:f>Sheet1!$L$36</c:f>
              <c:strCache>
                <c:ptCount val="1"/>
                <c:pt idx="0">
                  <c:v>Child hunger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Sheet1!$N$37:$N$42</c:f>
                <c:numCache>
                  <c:formatCode>General</c:formatCode>
                  <c:ptCount val="6"/>
                  <c:pt idx="0">
                    <c:v>1.5144920000000001E-2</c:v>
                  </c:pt>
                  <c:pt idx="2">
                    <c:v>9.8587999999999992E-3</c:v>
                  </c:pt>
                  <c:pt idx="3">
                    <c:v>6.7659199999999999E-3</c:v>
                  </c:pt>
                  <c:pt idx="4">
                    <c:v>7.6675199999999997E-3</c:v>
                  </c:pt>
                  <c:pt idx="5">
                    <c:v>1.4580439999999998E-2</c:v>
                  </c:pt>
                </c:numCache>
              </c:numRef>
            </c:plus>
            <c:minus>
              <c:numRef>
                <c:f>Sheet1!$N$37:$N$42</c:f>
                <c:numCache>
                  <c:formatCode>General</c:formatCode>
                  <c:ptCount val="6"/>
                  <c:pt idx="0">
                    <c:v>1.5144920000000001E-2</c:v>
                  </c:pt>
                  <c:pt idx="2">
                    <c:v>9.8587999999999992E-3</c:v>
                  </c:pt>
                  <c:pt idx="3">
                    <c:v>6.7659199999999999E-3</c:v>
                  </c:pt>
                  <c:pt idx="4">
                    <c:v>7.6675199999999997E-3</c:v>
                  </c:pt>
                  <c:pt idx="5">
                    <c:v>1.4580439999999998E-2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Sheet1!$G$37:$H$41</c:f>
              <c:multiLvlStrCache>
                <c:ptCount val="5"/>
                <c:lvl>
                  <c:pt idx="0">
                    <c:v>Yes</c:v>
                  </c:pt>
                  <c:pt idx="2">
                    <c:v>1-2 days</c:v>
                  </c:pt>
                  <c:pt idx="3">
                    <c:v>3-4 days</c:v>
                  </c:pt>
                  <c:pt idx="4">
                    <c:v>Almost every day or Every Day</c:v>
                  </c:pt>
                </c:lvl>
                <c:lvl>
                  <c:pt idx="0">
                    <c:v>Any hunger in the last 7 days?</c:v>
                  </c:pt>
                  <c:pt idx="2">
                    <c:v>If yes, how often?</c:v>
                  </c:pt>
                </c:lvl>
              </c:multiLvlStrCache>
            </c:multiLvlStrRef>
          </c:cat>
          <c:val>
            <c:numRef>
              <c:f>Sheet1!$L$37:$L$41</c:f>
              <c:numCache>
                <c:formatCode>General</c:formatCode>
                <c:ptCount val="5"/>
                <c:pt idx="0" formatCode="0%">
                  <c:v>0.1515</c:v>
                </c:pt>
                <c:pt idx="2" formatCode="0%">
                  <c:v>6.1529999999999994E-2</c:v>
                </c:pt>
                <c:pt idx="3" formatCode="0%">
                  <c:v>3.5529999999999999E-2</c:v>
                </c:pt>
                <c:pt idx="4" formatCode="0%">
                  <c:v>4.2930000000000003E-2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9-FA47-AEC6-9401F164F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1506709151"/>
        <c:axId val="1645425055"/>
      </c:barChart>
      <c:catAx>
        <c:axId val="1506709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425055"/>
        <c:crosses val="autoZero"/>
        <c:auto val="1"/>
        <c:lblAlgn val="ctr"/>
        <c:lblOffset val="100"/>
        <c:noMultiLvlLbl val="0"/>
      </c:catAx>
      <c:valAx>
        <c:axId val="1645425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709151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Sheet1!$G$6:$I$6</c:f>
              <c:strCache>
                <c:ptCount val="3"/>
                <c:pt idx="0">
                  <c:v>PALMS-QLFS (annual)</c:v>
                </c:pt>
                <c:pt idx="1">
                  <c:v>SARB Macro data (annual)</c:v>
                </c:pt>
                <c:pt idx="2">
                  <c:v>NIDS-CRAM (3mo)</c:v>
                </c:pt>
              </c:strCache>
            </c:strRef>
          </c:cat>
          <c:val>
            <c:numRef>
              <c:f>Sheet1!$G$7:$I$7</c:f>
              <c:numCache>
                <c:formatCode>_(* #,##0.00_);_(* \(#,##0.00\);_(* "-"??_);_(@_)</c:formatCode>
                <c:ptCount val="3"/>
                <c:pt idx="0">
                  <c:v>-800000</c:v>
                </c:pt>
                <c:pt idx="1">
                  <c:v>-940000</c:v>
                </c:pt>
                <c:pt idx="2">
                  <c:v>-3000000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B1-504C-A87F-EB2709845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8895711"/>
        <c:axId val="1132277647"/>
      </c:barChart>
      <c:catAx>
        <c:axId val="1128895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2277647"/>
        <c:crosses val="autoZero"/>
        <c:auto val="1"/>
        <c:lblAlgn val="ctr"/>
        <c:lblOffset val="100"/>
        <c:noMultiLvlLbl val="0"/>
      </c:catAx>
      <c:valAx>
        <c:axId val="1132277647"/>
        <c:scaling>
          <c:orientation val="minMax"/>
          <c:max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895711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Sheet1!$C$8:$C$9</c:f>
              <c:strCache>
                <c:ptCount val="2"/>
                <c:pt idx="1">
                  <c:v>Yes, most days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Sheet1!$A$10:$B$14</c:f>
              <c:multiLvlStrCache>
                <c:ptCount val="5"/>
                <c:lvl>
                  <c:pt idx="0">
                    <c:v>No</c:v>
                  </c:pt>
                  <c:pt idx="1">
                    <c:v>Yes, 1-2 nights</c:v>
                  </c:pt>
                  <c:pt idx="2">
                    <c:v>Yes, 3+ nights</c:v>
                  </c:pt>
                  <c:pt idx="4">
                    <c:v>All mothers</c:v>
                  </c:pt>
                </c:lvl>
                <c:lvl>
                  <c:pt idx="0">
                    <c:v>"In the last 7 nights did you ever go to bed hungry?"</c:v>
                  </c:pt>
                </c:lvl>
              </c:multiLvlStrCache>
            </c:multiLvlStrRef>
          </c:cat>
          <c:val>
            <c:numRef>
              <c:f>Sheet1!$C$10:$C$14</c:f>
              <c:numCache>
                <c:formatCode>0%</c:formatCode>
                <c:ptCount val="5"/>
                <c:pt idx="0">
                  <c:v>7.9899999999999999E-2</c:v>
                </c:pt>
                <c:pt idx="1">
                  <c:v>0.23670000000000002</c:v>
                </c:pt>
                <c:pt idx="2">
                  <c:v>0.36270000000000002</c:v>
                </c:pt>
                <c:pt idx="4">
                  <c:v>0.11070000000000001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AD-D048-B7DC-E77C27EFBDCF}"/>
            </c:ext>
          </c:extLst>
        </c:ser>
        <c:ser>
          <c:idx val="1"/>
          <c:order val="1"/>
          <c:tx>
            <c:strRef>
              <c:f>Sheet1!$D$8:$D$9</c:f>
              <c:strCache>
                <c:ptCount val="2"/>
                <c:pt idx="1">
                  <c:v>Yes, a few days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Sheet1!$A$10:$B$14</c:f>
              <c:multiLvlStrCache>
                <c:ptCount val="5"/>
                <c:lvl>
                  <c:pt idx="0">
                    <c:v>No</c:v>
                  </c:pt>
                  <c:pt idx="1">
                    <c:v>Yes, 1-2 nights</c:v>
                  </c:pt>
                  <c:pt idx="2">
                    <c:v>Yes, 3+ nights</c:v>
                  </c:pt>
                  <c:pt idx="4">
                    <c:v>All mothers</c:v>
                  </c:pt>
                </c:lvl>
                <c:lvl>
                  <c:pt idx="0">
                    <c:v>"In the last 7 nights did you ever go to bed hungry?"</c:v>
                  </c:pt>
                </c:lvl>
              </c:multiLvlStrCache>
            </c:multiLvlStrRef>
          </c:cat>
          <c:val>
            <c:numRef>
              <c:f>Sheet1!$D$10:$D$14</c:f>
              <c:numCache>
                <c:formatCode>0%</c:formatCode>
                <c:ptCount val="5"/>
                <c:pt idx="0">
                  <c:v>0.3342</c:v>
                </c:pt>
                <c:pt idx="1">
                  <c:v>0.44079999999999997</c:v>
                </c:pt>
                <c:pt idx="2">
                  <c:v>0.4118</c:v>
                </c:pt>
                <c:pt idx="4">
                  <c:v>0.34979999999999994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AD-D048-B7DC-E77C27EFBDCF}"/>
            </c:ext>
          </c:extLst>
        </c:ser>
        <c:ser>
          <c:idx val="2"/>
          <c:order val="2"/>
          <c:tx>
            <c:strRef>
              <c:f>Sheet1!$E$8:$E$9</c:f>
              <c:strCache>
                <c:ptCount val="2"/>
                <c:pt idx="1">
                  <c:v>No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Sheet1!$A$10:$B$14</c:f>
              <c:multiLvlStrCache>
                <c:ptCount val="5"/>
                <c:lvl>
                  <c:pt idx="0">
                    <c:v>No</c:v>
                  </c:pt>
                  <c:pt idx="1">
                    <c:v>Yes, 1-2 nights</c:v>
                  </c:pt>
                  <c:pt idx="2">
                    <c:v>Yes, 3+ nights</c:v>
                  </c:pt>
                  <c:pt idx="4">
                    <c:v>All mothers</c:v>
                  </c:pt>
                </c:lvl>
                <c:lvl>
                  <c:pt idx="0">
                    <c:v>"In the last 7 nights did you ever go to bed hungry?"</c:v>
                  </c:pt>
                </c:lvl>
              </c:multiLvlStrCache>
            </c:multiLvlStrRef>
          </c:cat>
          <c:val>
            <c:numRef>
              <c:f>Sheet1!$E$10:$E$14</c:f>
              <c:numCache>
                <c:formatCode>0%</c:formatCode>
                <c:ptCount val="5"/>
                <c:pt idx="0">
                  <c:v>0.58590000000000009</c:v>
                </c:pt>
                <c:pt idx="1">
                  <c:v>0.32240000000000002</c:v>
                </c:pt>
                <c:pt idx="2">
                  <c:v>0.22550000000000001</c:v>
                </c:pt>
                <c:pt idx="4">
                  <c:v>0.53959999999999997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AD-D048-B7DC-E77C27EFB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9243103"/>
        <c:axId val="1588601839"/>
      </c:barChart>
      <c:catAx>
        <c:axId val="1589243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601839"/>
        <c:crosses val="autoZero"/>
        <c:auto val="1"/>
        <c:lblAlgn val="ctr"/>
        <c:lblOffset val="100"/>
        <c:noMultiLvlLbl val="0"/>
      </c:catAx>
      <c:valAx>
        <c:axId val="1588601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243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2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935037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1"/>
            <a:ext cx="7886700" cy="4576763"/>
          </a:xfrm>
        </p:spPr>
        <p:txBody>
          <a:bodyPr/>
          <a:lstStyle>
            <a:lvl1pPr>
              <a:defRPr b="1">
                <a:latin typeface="Helvetica" pitchFamily="2" charset="0"/>
              </a:defRPr>
            </a:lvl1pPr>
            <a:lvl2pPr>
              <a:defRPr>
                <a:latin typeface="Helvetica" pitchFamily="2" charset="0"/>
              </a:defRPr>
            </a:lvl2pPr>
            <a:lvl3pPr>
              <a:defRPr>
                <a:latin typeface="Helvetica" pitchFamily="2" charset="0"/>
              </a:defRPr>
            </a:lvl3pPr>
            <a:lvl4pPr>
              <a:defRPr>
                <a:latin typeface="Helvetica" pitchFamily="2" charset="0"/>
              </a:defRPr>
            </a:lvl4pPr>
            <a:lvl5pPr>
              <a:defRPr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National Income Dynamics Study (NIDS) Coronavirus Rapid Mobile Survey (CRAM)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2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4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1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26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5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4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8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7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6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6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D85E5-6D5B-C441-B6D2-F7920604D306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EB80-D8B6-554B-973C-8E8CD730B3D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BBE04F6-00A7-CC4F-B6CA-F3DA5BD13FE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843589" y="5752917"/>
            <a:ext cx="3300412" cy="11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6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amsurvey.org/reports/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emf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hyperlink" Target="https://cramsurvey.org/report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CB252-AB02-474A-9521-80AF3D17D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6FE9-A861-C249-A844-5F86EF402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641E8A-51CB-DC4C-8009-494C4F8C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852" y="700089"/>
            <a:ext cx="9030408" cy="61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0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25EC-4A1A-CB43-B8EB-B3F61486A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9656" y="1122365"/>
            <a:ext cx="4414344" cy="3154689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NIDS-CRAM 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Wave 1 Launch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Overview &amp; Findings</a:t>
            </a: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b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15 July 2020</a:t>
            </a:r>
            <a:br>
              <a:rPr lang="en-US" sz="2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</a:br>
            <a:endParaRPr lang="en-US" sz="3500" dirty="0">
              <a:solidFill>
                <a:schemeClr val="accent6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CBD57-8054-2F42-A64F-9847BE9E7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636781"/>
            <a:ext cx="6858000" cy="1098856"/>
          </a:xfrm>
        </p:spPr>
        <p:txBody>
          <a:bodyPr>
            <a:normAutofit/>
          </a:bodyPr>
          <a:lstStyle/>
          <a:p>
            <a:r>
              <a:rPr lang="en-US" sz="2600" b="1" dirty="0">
                <a:latin typeface="Helvetica" pitchFamily="2" charset="0"/>
              </a:rPr>
              <a:t>Dr Nic Spaull </a:t>
            </a:r>
          </a:p>
          <a:p>
            <a:r>
              <a:rPr lang="en-US" sz="1400" dirty="0">
                <a:latin typeface="Helvetica" pitchFamily="2" charset="0"/>
              </a:rPr>
              <a:t>University of Stellenbosch</a:t>
            </a:r>
          </a:p>
          <a:p>
            <a:r>
              <a:rPr lang="en-US" sz="1400" dirty="0">
                <a:latin typeface="Helvetica" pitchFamily="2" charset="0"/>
              </a:rPr>
              <a:t>National income Dynamics Study (NIDS) Coronavirus Rapid Mobile Survey (CRAM)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B18B73-2176-6F4E-AF88-58A33C9E2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5"/>
          <a:stretch/>
        </p:blipFill>
        <p:spPr>
          <a:xfrm>
            <a:off x="5382831" y="5735637"/>
            <a:ext cx="3761171" cy="1098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5B4D81-FD95-3B45-B8E8-67C159993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122365"/>
            <a:ext cx="4729655" cy="315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EA05-53E8-1449-A4B8-DFE46D3B7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8429"/>
            <a:ext cx="7886700" cy="429373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NIDS-Wave 5 (2017)</a:t>
            </a:r>
          </a:p>
          <a:p>
            <a:pPr lvl="1" algn="just"/>
            <a:r>
              <a:rPr lang="en-ZA" sz="1400" b="1" dirty="0"/>
              <a:t>Existing panel study 2008-2017: </a:t>
            </a:r>
            <a:r>
              <a:rPr lang="en-ZA" sz="1400" dirty="0"/>
              <a:t>The National Income Dynamics Study. NIDS is a panel study that began in 2008 as a nationally representative survey with the same individuals and their descendants being re-interviewed every 2-3 years between 2008 and 2017. It has been used in over 100 academic articles</a:t>
            </a:r>
          </a:p>
          <a:p>
            <a:pPr>
              <a:lnSpc>
                <a:spcPct val="100000"/>
              </a:lnSpc>
            </a:pPr>
            <a:r>
              <a:rPr lang="en-ZA" dirty="0"/>
              <a:t>NIDS-CRAM  (2020)</a:t>
            </a:r>
          </a:p>
          <a:p>
            <a:pPr lvl="1"/>
            <a:r>
              <a:rPr lang="en-ZA" sz="1400" b="1" dirty="0"/>
              <a:t>7000 individuals surveyed in NIDS-CRAM: </a:t>
            </a:r>
            <a:r>
              <a:rPr lang="en-ZA" sz="1400" dirty="0"/>
              <a:t>In total 17,568 randomly selected individuals from NIDS were called and of these, 7,073 were interviewed in NIDS-CRAM</a:t>
            </a:r>
          </a:p>
          <a:p>
            <a:pPr lvl="1"/>
            <a:r>
              <a:rPr lang="en-ZA" sz="1400" dirty="0"/>
              <a:t>Details of the telephonic survey:</a:t>
            </a:r>
          </a:p>
          <a:p>
            <a:pPr lvl="2"/>
            <a:r>
              <a:rPr lang="en-ZA" sz="1400" b="1" dirty="0"/>
              <a:t>50 call centre agents </a:t>
            </a:r>
            <a:r>
              <a:rPr lang="en-ZA" sz="1400" dirty="0"/>
              <a:t>phoning from 7 May to 27 June 2020</a:t>
            </a:r>
          </a:p>
          <a:p>
            <a:pPr lvl="2"/>
            <a:r>
              <a:rPr lang="en-ZA" sz="1400" b="1" dirty="0"/>
              <a:t>20-minute</a:t>
            </a:r>
            <a:r>
              <a:rPr lang="en-ZA" sz="1400" dirty="0"/>
              <a:t> </a:t>
            </a:r>
            <a:r>
              <a:rPr lang="en-ZA" sz="1400" b="1" dirty="0"/>
              <a:t>survey</a:t>
            </a:r>
            <a:r>
              <a:rPr lang="en-ZA" sz="1400" dirty="0"/>
              <a:t> (available in 10 languages, from Wave 2, all 11 languages)</a:t>
            </a:r>
          </a:p>
          <a:p>
            <a:pPr lvl="2"/>
            <a:r>
              <a:rPr lang="en-ZA" sz="1400" b="1" dirty="0"/>
              <a:t>R20 airtime </a:t>
            </a:r>
            <a:r>
              <a:rPr lang="en-ZA" sz="1400" dirty="0"/>
              <a:t>given to respondents to thank them for participation.</a:t>
            </a:r>
          </a:p>
          <a:p>
            <a:pPr lvl="2"/>
            <a:r>
              <a:rPr lang="en-ZA" sz="1400" b="1" dirty="0"/>
              <a:t>Questions</a:t>
            </a:r>
            <a:r>
              <a:rPr lang="en-ZA" sz="1400" dirty="0"/>
              <a:t> on demographics, migration, grant-receipt, employment, income, hunger + COVID-19 risk perceptions and behaviour</a:t>
            </a:r>
          </a:p>
          <a:p>
            <a:pPr lvl="1"/>
            <a:r>
              <a:rPr lang="en-ZA" sz="1800" dirty="0"/>
              <a:t>Wave 1 (May/June), Wave 2-5 (July – December 2020)</a:t>
            </a:r>
          </a:p>
        </p:txBody>
      </p:sp>
    </p:spTree>
    <p:extLst>
      <p:ext uri="{BB962C8B-B14F-4D97-AF65-F5344CB8AC3E}">
        <p14:creationId xmlns:p14="http://schemas.microsoft.com/office/powerpoint/2010/main" val="2084045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FD74-A321-EE42-A448-EF54CD4A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E4C9-A7F6-544A-B2D4-D341DC020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600202"/>
            <a:ext cx="7644493" cy="46155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Who funded NIDS-CRAM?</a:t>
            </a:r>
          </a:p>
          <a:p>
            <a:pPr lvl="1"/>
            <a:r>
              <a:rPr lang="en-ZA" sz="1800" dirty="0"/>
              <a:t>The Allan &amp; Gill </a:t>
            </a:r>
            <a:r>
              <a:rPr lang="en-ZA" sz="1800" dirty="0" err="1"/>
              <a:t>Gray</a:t>
            </a:r>
            <a:r>
              <a:rPr lang="en-ZA" sz="1800" dirty="0"/>
              <a:t> Philanthropy, the FEM Education Foundation, the Michael &amp; Susan Dell Foundation </a:t>
            </a:r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pPr lvl="1"/>
            <a:endParaRPr lang="en-ZA" sz="1800" dirty="0"/>
          </a:p>
          <a:p>
            <a:r>
              <a:rPr lang="en-US" dirty="0"/>
              <a:t>Who will have access to the data?</a:t>
            </a:r>
          </a:p>
          <a:p>
            <a:pPr lvl="1" algn="just"/>
            <a:r>
              <a:rPr lang="en-ZA" sz="1800" dirty="0"/>
              <a:t>All NIDS-CRAM data is immediately made freely available to the public and other researchers on the </a:t>
            </a:r>
            <a:r>
              <a:rPr lang="en-ZA" sz="1800" dirty="0" err="1"/>
              <a:t>DataFirst</a:t>
            </a:r>
            <a:r>
              <a:rPr lang="en-ZA" sz="1800" dirty="0"/>
              <a:t> platform (15 July 2020). We encourage others to </a:t>
            </a:r>
            <a:r>
              <a:rPr lang="en-ZA" sz="1800" dirty="0" err="1"/>
              <a:t>analyze</a:t>
            </a:r>
            <a:r>
              <a:rPr lang="en-ZA" sz="1800" dirty="0"/>
              <a:t> the data for their own purposes and to replicate our results (we have also posted our do files so people can replicate our analysis.</a:t>
            </a:r>
          </a:p>
          <a:p>
            <a:pPr lvl="1"/>
            <a:endParaRPr lang="en-ZA" sz="1800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DBA93F3-35C1-0447-9588-EAFB46514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72" y="2989943"/>
            <a:ext cx="2705100" cy="711200"/>
          </a:xfrm>
          <a:prstGeom prst="rect">
            <a:avLst/>
          </a:prstGeom>
        </p:spPr>
      </p:pic>
      <p:pic>
        <p:nvPicPr>
          <p:cNvPr id="7" name="Picture 6" descr="A drawing of a person&#10;&#10;Description automatically generated">
            <a:extLst>
              <a:ext uri="{FF2B5EF4-FFF2-40B4-BE49-F238E27FC236}">
                <a16:creationId xmlns:a16="http://schemas.microsoft.com/office/drawing/2014/main" id="{355D6A5D-4272-4E41-88B4-750BD998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2947761"/>
            <a:ext cx="1905000" cy="78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B6CC94-3D2C-6B40-8BA1-08376609D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158" y="2947761"/>
            <a:ext cx="2328535" cy="594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848427-C378-4B45-9140-80298FD16D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286" b="28571"/>
          <a:stretch/>
        </p:blipFill>
        <p:spPr>
          <a:xfrm>
            <a:off x="4265386" y="5993267"/>
            <a:ext cx="1270000" cy="5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8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7C40C39-3884-E04C-9C77-C67C2CBFE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790" y="446882"/>
            <a:ext cx="8430419" cy="5147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69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FD74-A321-EE42-A448-EF54CD4A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7B002-E2EB-AB4E-AC4C-A064C847E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" y="1313543"/>
            <a:ext cx="7886700" cy="609600"/>
          </a:xfrm>
        </p:spPr>
        <p:txBody>
          <a:bodyPr/>
          <a:lstStyle/>
          <a:p>
            <a:r>
              <a:rPr lang="en-US" dirty="0"/>
              <a:t>Who was the leadership team?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780090-7A59-7045-A9D7-EA391681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2793" y="2031563"/>
            <a:ext cx="7226300" cy="440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4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FD74-A321-EE42-A448-EF54CD4A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7B002-E2EB-AB4E-AC4C-A064C847E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" y="1313543"/>
            <a:ext cx="6502174" cy="609600"/>
          </a:xfrm>
        </p:spPr>
        <p:txBody>
          <a:bodyPr>
            <a:normAutofit/>
          </a:bodyPr>
          <a:lstStyle/>
          <a:p>
            <a:r>
              <a:rPr lang="en-US" dirty="0"/>
              <a:t>Who is on the Steering Committee?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3B7CC5-ADD5-8C4C-91AD-2236486E8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5195" y="2137467"/>
            <a:ext cx="7394739" cy="35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9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FD74-A321-EE42-A448-EF54CD4A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18" y="282350"/>
            <a:ext cx="7886700" cy="581931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47B002-E2EB-AB4E-AC4C-A064C847E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84" y="937088"/>
            <a:ext cx="7668368" cy="37374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Who are the researchers involved in the project?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3B7CC5-ADD5-8C4C-91AD-2236486E8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3115" y="1732115"/>
            <a:ext cx="7394739" cy="3393773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B28F78E-23E7-E542-89AD-602F5E58B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2" y="5837884"/>
            <a:ext cx="5900057" cy="8264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71B957-58BC-7F48-9BA3-081AF1379A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4114" y="1753036"/>
            <a:ext cx="7252736" cy="33937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D7538C-C968-904F-9FC0-89D9BC3B78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66"/>
          <a:stretch/>
        </p:blipFill>
        <p:spPr>
          <a:xfrm>
            <a:off x="410320" y="1711194"/>
            <a:ext cx="7886917" cy="39122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9D392E-025F-8447-AAEF-F9D47D1FCA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00" r="3208"/>
          <a:stretch/>
        </p:blipFill>
        <p:spPr>
          <a:xfrm>
            <a:off x="519484" y="1711193"/>
            <a:ext cx="8022332" cy="39122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AE2407E-9F73-204E-B60E-EEC64AAA2DA3}"/>
              </a:ext>
            </a:extLst>
          </p:cNvPr>
          <p:cNvGrpSpPr/>
          <p:nvPr/>
        </p:nvGrpSpPr>
        <p:grpSpPr>
          <a:xfrm>
            <a:off x="656299" y="1945238"/>
            <a:ext cx="7394738" cy="3287887"/>
            <a:chOff x="671884" y="1846569"/>
            <a:chExt cx="6505550" cy="2755719"/>
          </a:xfrm>
        </p:grpSpPr>
        <p:pic>
          <p:nvPicPr>
            <p:cNvPr id="20" name="Picture 19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5411BBD1-5814-1C4C-AF7F-7BB3D4CC6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0999"/>
            <a:stretch/>
          </p:blipFill>
          <p:spPr>
            <a:xfrm>
              <a:off x="4775080" y="1853044"/>
              <a:ext cx="2402354" cy="2749244"/>
            </a:xfrm>
            <a:prstGeom prst="rect">
              <a:avLst/>
            </a:prstGeom>
          </p:spPr>
        </p:pic>
        <p:pic>
          <p:nvPicPr>
            <p:cNvPr id="21" name="Picture 20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E1DA4F12-D5B7-3C41-ADE2-F6F5331E2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49986"/>
            <a:stretch/>
          </p:blipFill>
          <p:spPr>
            <a:xfrm>
              <a:off x="671884" y="1846569"/>
              <a:ext cx="4143004" cy="2749244"/>
            </a:xfrm>
            <a:prstGeom prst="rect">
              <a:avLst/>
            </a:prstGeom>
          </p:spPr>
        </p:pic>
      </p:grpSp>
      <p:pic>
        <p:nvPicPr>
          <p:cNvPr id="27" name="Picture 2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7FD9596-AD67-5D40-A21B-CF3322276F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958" y="1711192"/>
            <a:ext cx="8331048" cy="39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7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AE32-F575-7241-9C23-717DD89F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BB3DB-6709-A74A-8B7E-375B45FE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0165"/>
            <a:ext cx="7886700" cy="4576763"/>
          </a:xfrm>
        </p:spPr>
        <p:txBody>
          <a:bodyPr/>
          <a:lstStyle/>
          <a:p>
            <a:r>
              <a:rPr lang="en-US" dirty="0"/>
              <a:t>What background reports are available?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5957AC-7C43-C641-BA3C-3EC318AE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4041" y="1960370"/>
            <a:ext cx="2782540" cy="3916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7B1770-7CB3-4341-8F51-1E1D90645D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89067" y="1960370"/>
            <a:ext cx="2765869" cy="3916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ABEB11-47B0-694B-9C1F-695CD109D1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37419" y="1962343"/>
            <a:ext cx="2782540" cy="3912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A8958D8-AF18-3446-8AAD-59E91A8A6718}"/>
              </a:ext>
            </a:extLst>
          </p:cNvPr>
          <p:cNvSpPr/>
          <p:nvPr/>
        </p:nvSpPr>
        <p:spPr>
          <a:xfrm>
            <a:off x="1695082" y="6167801"/>
            <a:ext cx="3206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hlinkClick r:id="rId5"/>
              </a:rPr>
              <a:t>https://cramsurvey.org/reports/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99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AE32-F575-7241-9C23-717DD89F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BB3DB-6709-A74A-8B7E-375B45FE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0165"/>
            <a:ext cx="7886700" cy="4576763"/>
          </a:xfrm>
        </p:spPr>
        <p:txBody>
          <a:bodyPr/>
          <a:lstStyle/>
          <a:p>
            <a:r>
              <a:rPr lang="en-US" dirty="0"/>
              <a:t>When will the papers be available? Now.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764AA6-FCAF-C64B-BB23-954A200C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95523" y="2008599"/>
            <a:ext cx="1276664" cy="1802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670D23-6DEA-4048-9D2E-67F1DA2E7C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26514" y="4070544"/>
            <a:ext cx="1274419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43D414-A136-0748-AAAD-91D55CDA7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357" y="4070543"/>
            <a:ext cx="1276664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EC875E-2828-4042-8C80-D07061DBCF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2640" y="2008851"/>
            <a:ext cx="1272102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A577D-F204-AA45-99F2-DEC3453748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783328" y="2009400"/>
            <a:ext cx="1274419" cy="1800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F04FDE-FD41-F04B-9B3E-8F2E6C5B1C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145172" y="2008156"/>
            <a:ext cx="1274419" cy="1803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71887B-BE1C-7344-9951-C5BFBD9D22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507016" y="2006694"/>
            <a:ext cx="1274419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0EE700-5C22-1A45-98EC-EE421607633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286277" y="2006694"/>
            <a:ext cx="1270844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9F8338-B76E-AD48-A090-0D980BBA0AC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22640" y="4070543"/>
            <a:ext cx="1270844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DF2286-E643-C04A-987F-9F9F1FEDDA7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788624" y="4070543"/>
            <a:ext cx="1269042" cy="180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CE7D77-A3F6-F54B-8B18-7E0CC05C866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286277" y="4105041"/>
            <a:ext cx="1276664" cy="179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24940A-83F5-204A-870E-38307CC5595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891117" y="4092380"/>
            <a:ext cx="1269064" cy="179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871ECEC-BF5A-3443-BBDF-87CFD7B91A0D}"/>
              </a:ext>
            </a:extLst>
          </p:cNvPr>
          <p:cNvSpPr/>
          <p:nvPr/>
        </p:nvSpPr>
        <p:spPr>
          <a:xfrm>
            <a:off x="1695082" y="6167801"/>
            <a:ext cx="3206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dirty="0">
                <a:hlinkClick r:id="rId14"/>
              </a:rPr>
              <a:t>https://cramsurvey.org/reports/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15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AAC5-B5F5-9345-B195-8239B166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20" y="1695953"/>
            <a:ext cx="3808071" cy="3466094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FINDINGS</a:t>
            </a:r>
            <a:br>
              <a:rPr lang="en-US" sz="3200" dirty="0"/>
            </a:br>
            <a:br>
              <a:rPr lang="en-US" sz="3200" dirty="0"/>
            </a:br>
            <a:r>
              <a:rPr lang="en-US" sz="2800" b="0" dirty="0"/>
              <a:t>What are the </a:t>
            </a:r>
            <a:br>
              <a:rPr lang="en-US" sz="2800" b="0" dirty="0"/>
            </a:br>
            <a:r>
              <a:rPr lang="en-US" sz="2800" b="0" dirty="0"/>
              <a:t>4 main findings </a:t>
            </a:r>
            <a:br>
              <a:rPr lang="en-US" sz="2800" b="0" dirty="0"/>
            </a:br>
            <a:r>
              <a:rPr lang="en-US" sz="2800" b="0" dirty="0"/>
              <a:t>from Wave 1?</a:t>
            </a:r>
            <a:endParaRPr lang="en-US" sz="32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F8E47F-273E-0941-8666-ED9A2A76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6703" y="329634"/>
            <a:ext cx="4365304" cy="6198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85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C275-1129-9140-8328-E29A87C5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Sobering results, first 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B72C3-2A6D-D947-9C1D-EEFAB3D78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300165"/>
            <a:ext cx="8401050" cy="5192711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/>
              <a:t>The following should be kept in mind:</a:t>
            </a:r>
          </a:p>
          <a:p>
            <a:pPr>
              <a:lnSpc>
                <a:spcPct val="120000"/>
              </a:lnSpc>
            </a:pPr>
            <a:endParaRPr lang="en-US" sz="2100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Some limitations to telephonic surveys: </a:t>
            </a:r>
            <a:r>
              <a:rPr lang="en-US" sz="3600" dirty="0"/>
              <a:t>There are limitations to surveying respondents telephonically, including length of the survey (20min), comparability to in-person survey results etc.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US" sz="3600" b="1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NIDS-2017 slightly higher employment than QLFS</a:t>
            </a:r>
            <a:r>
              <a:rPr lang="en-US" sz="3600" dirty="0"/>
              <a:t>: </a:t>
            </a:r>
            <a:r>
              <a:rPr lang="en-ZA" sz="3600" dirty="0"/>
              <a:t>The respondents in NIDS-2017 had a higher rate of employment compared to other surveys like the QLFS </a:t>
            </a:r>
          </a:p>
          <a:p>
            <a:pPr lvl="3">
              <a:lnSpc>
                <a:spcPct val="120000"/>
              </a:lnSpc>
            </a:pPr>
            <a:r>
              <a:rPr lang="en-ZA" sz="3600" b="1" dirty="0"/>
              <a:t>54% </a:t>
            </a:r>
            <a:r>
              <a:rPr lang="en-ZA" sz="3600" dirty="0"/>
              <a:t>in NIDS 2017  (18-64 years). </a:t>
            </a:r>
          </a:p>
          <a:p>
            <a:pPr lvl="3">
              <a:lnSpc>
                <a:spcPct val="120000"/>
              </a:lnSpc>
            </a:pPr>
            <a:r>
              <a:rPr lang="en-ZA" sz="3600" b="1" dirty="0"/>
              <a:t>47% </a:t>
            </a:r>
            <a:r>
              <a:rPr lang="en-ZA" sz="3600" dirty="0"/>
              <a:t>in QLFS 2017 (18-64 years). 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endParaRPr lang="en-US" sz="3600" dirty="0"/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3600" b="1" dirty="0"/>
              <a:t>Results do reflect underlying employment  an welfare dynamics in SA: </a:t>
            </a:r>
            <a:r>
              <a:rPr lang="en-US" sz="3600" dirty="0"/>
              <a:t>Notwithstanding these caveats, </a:t>
            </a:r>
            <a:r>
              <a:rPr lang="en-ZA" sz="3600" dirty="0"/>
              <a:t>we believe that researchers and policy-makers can feel confident that the results from NIDS-CRAM are broadly representative and are speaking to the real underlying labour market and welfare dynamics in South Africa at this time.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FINDINGS: (1) Profound job loss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E9561-9E5D-F148-AE26-CB6041F89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2863"/>
            <a:ext cx="7886700" cy="4308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dirty="0"/>
              <a:t>Our weighted sample indicates that…</a:t>
            </a:r>
          </a:p>
          <a:p>
            <a:pPr marL="0" indent="0">
              <a:buNone/>
            </a:pPr>
            <a:endParaRPr lang="en-US" sz="1800" b="0" dirty="0"/>
          </a:p>
          <a:p>
            <a:pPr lvl="1"/>
            <a:r>
              <a:rPr lang="en-US" b="1" dirty="0"/>
              <a:t>3-million people lost their jobs </a:t>
            </a:r>
            <a:r>
              <a:rPr lang="en-US" sz="1800" dirty="0"/>
              <a:t>since February 2020</a:t>
            </a:r>
            <a:endParaRPr lang="en-US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18% decline in employment </a:t>
            </a:r>
            <a:r>
              <a:rPr lang="en-US" sz="1800" dirty="0"/>
              <a:t>(Feb</a:t>
            </a:r>
            <a:r>
              <a:rPr lang="en-US" sz="1800" dirty="0">
                <a:sym typeface="Wingdings" pitchFamily="2" charset="2"/>
              </a:rPr>
              <a:t> April)</a:t>
            </a:r>
            <a:endParaRPr lang="en-US" dirty="0"/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91E99518-31CC-B14C-904B-9190CC659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4122758"/>
            <a:ext cx="8407400" cy="1578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E251C23-9B66-7640-A090-6442F34AC4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092627"/>
              </p:ext>
            </p:extLst>
          </p:nvPr>
        </p:nvGraphicFramePr>
        <p:xfrm>
          <a:off x="7221759" y="2533409"/>
          <a:ext cx="1684116" cy="1791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311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FINDINGS: (2) Even greater income losses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E9561-9E5D-F148-AE26-CB6041F89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72" y="1336094"/>
            <a:ext cx="8012778" cy="4308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dirty="0"/>
              <a:t>Our weighted sample indicates that…</a:t>
            </a:r>
          </a:p>
          <a:p>
            <a:pPr marL="0" indent="0">
              <a:buNone/>
            </a:pPr>
            <a:endParaRPr lang="en-US" sz="1800" b="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1-in-3 lost their income</a:t>
            </a:r>
            <a:r>
              <a:rPr lang="en-US" sz="1800" dirty="0"/>
              <a:t>: </a:t>
            </a:r>
            <a:r>
              <a:rPr lang="en-US" sz="1800" b="0" dirty="0"/>
              <a:t>33% of those who earned an income in Feb 2020 did not earn an income in April 2020.</a:t>
            </a:r>
            <a:endParaRPr lang="en-US" sz="1800" dirty="0"/>
          </a:p>
          <a:p>
            <a:pPr marL="457200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At least 1,5-million had jobs, but no pay</a:t>
            </a:r>
            <a:r>
              <a:rPr lang="en-US" sz="1800" b="0" dirty="0"/>
              <a:t>: In addition to the 3-million people who lost their job, an additional 1,5-million (9%) reported zero pay although a job to return to.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99518-31CC-B14C-904B-9190CC659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8300" y="4288444"/>
            <a:ext cx="8407400" cy="1391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303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05B4-392E-CF49-9C6E-785D3348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FINDINGS: (3) Exacerbating inequality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E9561-9E5D-F148-AE26-CB6041F89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98" y="1312301"/>
            <a:ext cx="7886700" cy="1187832"/>
          </a:xfrm>
        </p:spPr>
        <p:txBody>
          <a:bodyPr>
            <a:normAutofit/>
          </a:bodyPr>
          <a:lstStyle/>
          <a:p>
            <a:r>
              <a:rPr lang="en-US" sz="1800" dirty="0"/>
              <a:t>Pre-existing inequalities have grown: </a:t>
            </a:r>
            <a:r>
              <a:rPr lang="en-US" sz="1800" b="0" dirty="0"/>
              <a:t>Job losses and income losses heavily concentrated among those who were already disadvantaged in the labour market; Black Africans, low-wage earners, manual </a:t>
            </a:r>
            <a:r>
              <a:rPr lang="en-US" sz="1800" b="0" dirty="0" err="1"/>
              <a:t>labourers</a:t>
            </a:r>
            <a:r>
              <a:rPr lang="en-US" sz="1800" b="0" dirty="0"/>
              <a:t>, and women experiencing the greatest losses.</a:t>
            </a:r>
            <a:endParaRPr lang="en-US" sz="1200" b="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8C969D4-101F-BF46-A076-AAFF213E5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985495"/>
              </p:ext>
            </p:extLst>
          </p:nvPr>
        </p:nvGraphicFramePr>
        <p:xfrm>
          <a:off x="174400" y="2604304"/>
          <a:ext cx="8795203" cy="425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610CA0-16CB-7744-B645-023CDF1A6021}"/>
              </a:ext>
            </a:extLst>
          </p:cNvPr>
          <p:cNvSpPr txBox="1">
            <a:spLocks/>
          </p:cNvSpPr>
          <p:nvPr/>
        </p:nvSpPr>
        <p:spPr>
          <a:xfrm>
            <a:off x="807599" y="6962171"/>
            <a:ext cx="8162004" cy="1448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4000" dirty="0"/>
              <a:t>Women borne the brunt of job losses: </a:t>
            </a:r>
            <a:r>
              <a:rPr lang="en-US" sz="4000" b="0" dirty="0"/>
              <a:t>Of the 3-million job losses 2-million were women. </a:t>
            </a:r>
            <a:r>
              <a:rPr lang="en-ZA" sz="4000" b="0" dirty="0"/>
              <a:t>Among those groups of people that were already disadvantaged in the labour market, and already faced a disproportionate share of job losses from the pandemic (the less educated, the poor, Black Africans and informal workers), women in these groups faced even further job losses putting them at a ‘double disadvantage.’</a:t>
            </a:r>
          </a:p>
          <a:p>
            <a:endParaRPr lang="en-US" sz="1200" b="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5743B65-7ADE-FB4D-8090-BE51C9B1E69E}"/>
              </a:ext>
            </a:extLst>
          </p:cNvPr>
          <p:cNvSpPr/>
          <p:nvPr/>
        </p:nvSpPr>
        <p:spPr>
          <a:xfrm>
            <a:off x="-1018135" y="3874625"/>
            <a:ext cx="532435" cy="1713053"/>
          </a:xfrm>
          <a:prstGeom prst="roundRect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32435"/>
                      <a:gd name="connsiteY0" fmla="*/ 88741 h 1713053"/>
                      <a:gd name="connsiteX1" fmla="*/ 88741 w 532435"/>
                      <a:gd name="connsiteY1" fmla="*/ 0 h 1713053"/>
                      <a:gd name="connsiteX2" fmla="*/ 443694 w 532435"/>
                      <a:gd name="connsiteY2" fmla="*/ 0 h 1713053"/>
                      <a:gd name="connsiteX3" fmla="*/ 532435 w 532435"/>
                      <a:gd name="connsiteY3" fmla="*/ 88741 h 1713053"/>
                      <a:gd name="connsiteX4" fmla="*/ 532435 w 532435"/>
                      <a:gd name="connsiteY4" fmla="*/ 1624312 h 1713053"/>
                      <a:gd name="connsiteX5" fmla="*/ 443694 w 532435"/>
                      <a:gd name="connsiteY5" fmla="*/ 1713053 h 1713053"/>
                      <a:gd name="connsiteX6" fmla="*/ 88741 w 532435"/>
                      <a:gd name="connsiteY6" fmla="*/ 1713053 h 1713053"/>
                      <a:gd name="connsiteX7" fmla="*/ 0 w 532435"/>
                      <a:gd name="connsiteY7" fmla="*/ 1624312 h 1713053"/>
                      <a:gd name="connsiteX8" fmla="*/ 0 w 532435"/>
                      <a:gd name="connsiteY8" fmla="*/ 88741 h 1713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435" h="1713053" extrusionOk="0">
                        <a:moveTo>
                          <a:pt x="0" y="88741"/>
                        </a:moveTo>
                        <a:cubicBezTo>
                          <a:pt x="-6004" y="36028"/>
                          <a:pt x="38099" y="612"/>
                          <a:pt x="88741" y="0"/>
                        </a:cubicBezTo>
                        <a:cubicBezTo>
                          <a:pt x="146081" y="-9544"/>
                          <a:pt x="283044" y="-9702"/>
                          <a:pt x="443694" y="0"/>
                        </a:cubicBezTo>
                        <a:cubicBezTo>
                          <a:pt x="487257" y="5319"/>
                          <a:pt x="530765" y="48961"/>
                          <a:pt x="532435" y="88741"/>
                        </a:cubicBezTo>
                        <a:cubicBezTo>
                          <a:pt x="484129" y="471191"/>
                          <a:pt x="601388" y="1229289"/>
                          <a:pt x="532435" y="1624312"/>
                        </a:cubicBezTo>
                        <a:cubicBezTo>
                          <a:pt x="540086" y="1674230"/>
                          <a:pt x="493545" y="1711322"/>
                          <a:pt x="443694" y="1713053"/>
                        </a:cubicBezTo>
                        <a:cubicBezTo>
                          <a:pt x="407272" y="1740804"/>
                          <a:pt x="128280" y="1692106"/>
                          <a:pt x="88741" y="1713053"/>
                        </a:cubicBezTo>
                        <a:cubicBezTo>
                          <a:pt x="38886" y="1704994"/>
                          <a:pt x="-2468" y="1676752"/>
                          <a:pt x="0" y="1624312"/>
                        </a:cubicBezTo>
                        <a:cubicBezTo>
                          <a:pt x="108583" y="1219938"/>
                          <a:pt x="66987" y="244179"/>
                          <a:pt x="0" y="8874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491ECB-F10E-9F4E-965A-779DF51A6B42}"/>
              </a:ext>
            </a:extLst>
          </p:cNvPr>
          <p:cNvSpPr/>
          <p:nvPr/>
        </p:nvSpPr>
        <p:spPr>
          <a:xfrm>
            <a:off x="9757369" y="3470478"/>
            <a:ext cx="623104" cy="2559934"/>
          </a:xfrm>
          <a:prstGeom prst="roundRect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32435"/>
                      <a:gd name="connsiteY0" fmla="*/ 88741 h 1713053"/>
                      <a:gd name="connsiteX1" fmla="*/ 88741 w 532435"/>
                      <a:gd name="connsiteY1" fmla="*/ 0 h 1713053"/>
                      <a:gd name="connsiteX2" fmla="*/ 443694 w 532435"/>
                      <a:gd name="connsiteY2" fmla="*/ 0 h 1713053"/>
                      <a:gd name="connsiteX3" fmla="*/ 532435 w 532435"/>
                      <a:gd name="connsiteY3" fmla="*/ 88741 h 1713053"/>
                      <a:gd name="connsiteX4" fmla="*/ 532435 w 532435"/>
                      <a:gd name="connsiteY4" fmla="*/ 1624312 h 1713053"/>
                      <a:gd name="connsiteX5" fmla="*/ 443694 w 532435"/>
                      <a:gd name="connsiteY5" fmla="*/ 1713053 h 1713053"/>
                      <a:gd name="connsiteX6" fmla="*/ 88741 w 532435"/>
                      <a:gd name="connsiteY6" fmla="*/ 1713053 h 1713053"/>
                      <a:gd name="connsiteX7" fmla="*/ 0 w 532435"/>
                      <a:gd name="connsiteY7" fmla="*/ 1624312 h 1713053"/>
                      <a:gd name="connsiteX8" fmla="*/ 0 w 532435"/>
                      <a:gd name="connsiteY8" fmla="*/ 88741 h 1713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2435" h="1713053" extrusionOk="0">
                        <a:moveTo>
                          <a:pt x="0" y="88741"/>
                        </a:moveTo>
                        <a:cubicBezTo>
                          <a:pt x="-6004" y="36028"/>
                          <a:pt x="38099" y="612"/>
                          <a:pt x="88741" y="0"/>
                        </a:cubicBezTo>
                        <a:cubicBezTo>
                          <a:pt x="146081" y="-9544"/>
                          <a:pt x="283044" y="-9702"/>
                          <a:pt x="443694" y="0"/>
                        </a:cubicBezTo>
                        <a:cubicBezTo>
                          <a:pt x="487257" y="5319"/>
                          <a:pt x="530765" y="48961"/>
                          <a:pt x="532435" y="88741"/>
                        </a:cubicBezTo>
                        <a:cubicBezTo>
                          <a:pt x="484129" y="471191"/>
                          <a:pt x="601388" y="1229289"/>
                          <a:pt x="532435" y="1624312"/>
                        </a:cubicBezTo>
                        <a:cubicBezTo>
                          <a:pt x="540086" y="1674230"/>
                          <a:pt x="493545" y="1711322"/>
                          <a:pt x="443694" y="1713053"/>
                        </a:cubicBezTo>
                        <a:cubicBezTo>
                          <a:pt x="407272" y="1740804"/>
                          <a:pt x="128280" y="1692106"/>
                          <a:pt x="88741" y="1713053"/>
                        </a:cubicBezTo>
                        <a:cubicBezTo>
                          <a:pt x="38886" y="1704994"/>
                          <a:pt x="-2468" y="1676752"/>
                          <a:pt x="0" y="1624312"/>
                        </a:cubicBezTo>
                        <a:cubicBezTo>
                          <a:pt x="108583" y="1219938"/>
                          <a:pt x="66987" y="244179"/>
                          <a:pt x="0" y="8874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4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  <p:bldP spid="5" grpId="0" animBg="1"/>
      <p:bldP spid="3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E0D64BA-B231-6F4E-B276-DAE4EDB972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177528"/>
              </p:ext>
            </p:extLst>
          </p:nvPr>
        </p:nvGraphicFramePr>
        <p:xfrm>
          <a:off x="447368" y="3023886"/>
          <a:ext cx="8539316" cy="3237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5A903E2-D41C-0B4B-BE4A-4D13AF82FDE3}"/>
              </a:ext>
            </a:extLst>
          </p:cNvPr>
          <p:cNvSpPr/>
          <p:nvPr/>
        </p:nvSpPr>
        <p:spPr>
          <a:xfrm>
            <a:off x="693174" y="6262043"/>
            <a:ext cx="804770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ZA" sz="12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Figure 1: </a:t>
            </a:r>
            <a:r>
              <a:rPr lang="en-ZA" sz="1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Reported hunger in the last seven days (asked separately for ‘anyone in the household’ and for ‘children (&lt;18 years) (NIDS-CRAM Wave 1, weighted)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53153E2-B9D1-9C45-9DE0-5C488B86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68" y="365128"/>
            <a:ext cx="8293510" cy="935037"/>
          </a:xfrm>
        </p:spPr>
        <p:txBody>
          <a:bodyPr>
            <a:noAutofit/>
          </a:bodyPr>
          <a:lstStyle/>
          <a:p>
            <a:r>
              <a:rPr lang="en-US" sz="3200" dirty="0"/>
              <a:t>FINDINGS: (4) Hunger is now widespread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F75F5E6-4135-4141-9C27-AE5DD23D6C4F}"/>
              </a:ext>
            </a:extLst>
          </p:cNvPr>
          <p:cNvSpPr txBox="1">
            <a:spLocks/>
          </p:cNvSpPr>
          <p:nvPr/>
        </p:nvSpPr>
        <p:spPr>
          <a:xfrm>
            <a:off x="447368" y="1528400"/>
            <a:ext cx="8293510" cy="1493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/>
              <a:t>Half of households (47%) ran out of money to buy food in April: </a:t>
            </a:r>
            <a:r>
              <a:rPr lang="en-US" sz="1800" b="0" dirty="0"/>
              <a:t>1-in-2 respondents indicated that their household had run out of money to buy food in the month of April. </a:t>
            </a:r>
          </a:p>
          <a:p>
            <a:pPr algn="just"/>
            <a:r>
              <a:rPr lang="en-US" sz="1800" dirty="0"/>
              <a:t>1-in-5 (22%) said that someone in the HH went hungry in the last week</a:t>
            </a:r>
            <a:r>
              <a:rPr lang="en-US" sz="1800" b="0" dirty="0"/>
              <a:t>, and 1-in-7 respondents that a child went hungry in the last week. 7% of adults and 4% of children were perpetually hungry (hunger ‘every day’ or almost every day’).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36049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CB252-AB02-474A-9521-80AF3D17D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6FE9-A861-C249-A844-5F86EF402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641E8A-51CB-DC4C-8009-494C4F8C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852" y="700089"/>
            <a:ext cx="9030408" cy="61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44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D4B7-9309-394F-8310-D585AB59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07B8-1F26-A642-95DD-ECA312F20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Hashtag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#NIDSCRAM</a:t>
            </a:r>
          </a:p>
          <a:p>
            <a:endParaRPr lang="en-US" dirty="0"/>
          </a:p>
          <a:p>
            <a:r>
              <a:rPr lang="en-US" dirty="0"/>
              <a:t>Use Q&amp;A </a:t>
            </a:r>
            <a:r>
              <a:rPr lang="en-US" dirty="0">
                <a:sym typeface="Wingdings" pitchFamily="2" charset="2"/>
              </a:rPr>
              <a:t> Authors will be answering live throughout</a:t>
            </a:r>
          </a:p>
          <a:p>
            <a:endParaRPr lang="en-US" sz="2000" dirty="0">
              <a:sym typeface="Wingdings" pitchFamily="2" charset="2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2094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D4B7-9309-394F-8310-D585AB59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remarks about the scale of what we are talking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07B8-1F26-A642-95DD-ECA312F20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NIDS-CRAM shows 3-million job losses </a:t>
            </a:r>
            <a:r>
              <a:rPr lang="en-US" sz="2000" dirty="0" err="1">
                <a:solidFill>
                  <a:srgbClr val="FF0000"/>
                </a:solidFill>
              </a:rPr>
              <a:t>Feb</a:t>
            </a:r>
            <a:r>
              <a:rPr lang="en-US" sz="2000" dirty="0" err="1">
                <a:solidFill>
                  <a:srgbClr val="FF0000"/>
                </a:solidFill>
                <a:sym typeface="Wingdings" pitchFamily="2" charset="2"/>
              </a:rPr>
              <a:t>Apr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dirty="0"/>
              <a:t>Job loss from the financial crisis?</a:t>
            </a:r>
          </a:p>
          <a:p>
            <a:pPr lvl="1"/>
            <a:r>
              <a:rPr lang="en-ZA" sz="2000" dirty="0"/>
              <a:t>QLFS-PALMS and the job loss was 5.7% between the end of 2008 and the end of 2009. (800 000 jobs). </a:t>
            </a:r>
          </a:p>
          <a:p>
            <a:pPr lvl="1"/>
            <a:r>
              <a:rPr lang="en-ZA" sz="2000" dirty="0"/>
              <a:t>SARB macro data suggests 6.7% (Fedderke, 2012) which would be 940,000 jobs. PALMS is more reliable than SARB</a:t>
            </a:r>
          </a:p>
          <a:p>
            <a:pPr lvl="1"/>
            <a:r>
              <a:rPr lang="en-ZA" sz="2000" dirty="0"/>
              <a:t>NIDS-CRAM shows 3-million job losses</a:t>
            </a:r>
            <a:endParaRPr lang="en-US" sz="20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C5A876-55BD-784A-8D5D-58F718C32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223472"/>
              </p:ext>
            </p:extLst>
          </p:nvPr>
        </p:nvGraphicFramePr>
        <p:xfrm>
          <a:off x="391887" y="3744687"/>
          <a:ext cx="8338456" cy="305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78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2E308-79CF-CB4F-BCF8-A6CB82D2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what are the main take-homes?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AD4A7-5E2A-3D44-BE41-E5FA9BB1E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1420133"/>
            <a:ext cx="8210550" cy="507274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Since February this year 3 million South Africans lost their jobs, and 4,5-million people lost their incomes</a:t>
            </a:r>
            <a:r>
              <a:rPr lang="en-ZA" sz="1200" b="0" dirty="0"/>
              <a:t>: Of those who were employed in February 18% lost their jobs and a further 9% lost their incomes (were furloughed), i.e. the number of employed people went down from 17-million in February to 14-million in April, with a further 1,5-million people reporting no income despite having a job to return to. 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Women account for 2-million of the 3-million job losses, i.e. two-thirds: T</a:t>
            </a:r>
            <a:r>
              <a:rPr lang="en-ZA" sz="1200" b="0" dirty="0"/>
              <a:t>hose who were already disadvantaged in the labour market (informal workers, low-wage earners and Black Africans) have all borne the brunt of the job losses, but women in these groups faced a 'double disadvantage.' 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The poor were 8-times more likely to lose their jobs compared to the rich:</a:t>
            </a:r>
            <a:r>
              <a:rPr lang="en-ZA" sz="1200" b="0" dirty="0"/>
              <a:t> Black people were three times more likely to lose their job (28%) compared to White people (11%), and that those earning less than R3,000 a month were eight times more likely to lose their job (38%) compared to those earning more than R24,000 a month (5%).  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Half of households (47%) reported running out of money to buy food in April: </a:t>
            </a:r>
            <a:r>
              <a:rPr lang="en-ZA" sz="1200" b="0" dirty="0"/>
              <a:t>The data clearly shows that million of South Africans now face hunger on a weekly basis. 47% of respondents indicated that their household had run out of money to buy food.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1-in-4 adults in SA went hungry in the last week. </a:t>
            </a:r>
            <a:r>
              <a:rPr lang="en-ZA" sz="1200" b="0" dirty="0"/>
              <a:t>1-in-4 respondents (22%) reported that someone in the household went hungry in the last 7 days. 7% of respondents (1-in-14) report that someone in the household went hungry ‘Almost every day’ or ‘Every day’ in the last 7 days. Using the NIDS-CRAM weights these respondents represent 2,2-million individual’s in South Africa.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ZA" sz="1200" dirty="0"/>
              <a:t>1-in-7 children in SA went hungry in the last week:</a:t>
            </a:r>
            <a:r>
              <a:rPr lang="en-ZA" sz="1200" b="0" dirty="0"/>
              <a:t> 15% of respondents (1-in-7) reported that in the last 7 days a child had gone hungry in their household. 1-in-25 children (4%) went hungry 'every day or almost every day'.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7450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4298-22EA-E746-9375-B985A9CB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Hunger – MATCH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A903E2-D41C-0B4B-BE4A-4D13AF82FDE3}"/>
              </a:ext>
            </a:extLst>
          </p:cNvPr>
          <p:cNvSpPr/>
          <p:nvPr/>
        </p:nvSpPr>
        <p:spPr>
          <a:xfrm>
            <a:off x="628649" y="1300165"/>
            <a:ext cx="5021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Figure 1: </a:t>
            </a:r>
            <a:r>
              <a:rPr lang="en-ZA" sz="16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Feelings of depressed mood disaggregated by frequency of reported hunger (MATCH 2020 data, 2214 pregnant and new mothers)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F0306AF-ABA6-2C4B-846F-ED82FB2860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550176"/>
              </p:ext>
            </p:extLst>
          </p:nvPr>
        </p:nvGraphicFramePr>
        <p:xfrm>
          <a:off x="467648" y="2133655"/>
          <a:ext cx="7233447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F48DF23-179A-964E-AC62-66E1E9C96077}"/>
              </a:ext>
            </a:extLst>
          </p:cNvPr>
          <p:cNvSpPr/>
          <p:nvPr/>
        </p:nvSpPr>
        <p:spPr>
          <a:xfrm>
            <a:off x="5872732" y="2822790"/>
            <a:ext cx="2541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the last 7 days have you felt hopeless, down or depressed?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5FD3B7-A20B-5844-8ED8-4014286BEB8C}"/>
              </a:ext>
            </a:extLst>
          </p:cNvPr>
          <p:cNvSpPr/>
          <p:nvPr/>
        </p:nvSpPr>
        <p:spPr>
          <a:xfrm>
            <a:off x="5872734" y="204198"/>
            <a:ext cx="3066665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ZA" sz="1400" dirty="0">
                <a:latin typeface="Times" pitchFamily="2" charset="0"/>
              </a:rPr>
              <a:t>“Of the 2,214 pregnant and new mothers who answered both questions, 350 (16%) reported that they had gone to bed hungry at least once in the past week. More worryingly, 11% reported going to bed hungry for one to two nights, and </a:t>
            </a:r>
            <a:r>
              <a:rPr lang="en-ZA" sz="1400" b="1" dirty="0">
                <a:latin typeface="Times" pitchFamily="2" charset="0"/>
              </a:rPr>
              <a:t>5% reported going to bed hungry for three or more nights in the previous seven</a:t>
            </a:r>
            <a:r>
              <a:rPr lang="en-ZA" sz="1400" dirty="0">
                <a:latin typeface="Times" pitchFamily="2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27786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1765</TotalTime>
  <Words>1464</Words>
  <Application>Microsoft Macintosh PowerPoint</Application>
  <PresentationFormat>On-screen Show (4:3)</PresentationFormat>
  <Paragraphs>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Helvetica</vt:lpstr>
      <vt:lpstr>Times</vt:lpstr>
      <vt:lpstr>Office Theme</vt:lpstr>
      <vt:lpstr>PowerPoint Presentation</vt:lpstr>
      <vt:lpstr>NIDS-CRAM  Wave 1 Launch Overview &amp; Findings  15 July 2020 </vt:lpstr>
      <vt:lpstr>BACKGROUND</vt:lpstr>
      <vt:lpstr>Background</vt:lpstr>
      <vt:lpstr>PowerPoint Presentation</vt:lpstr>
      <vt:lpstr>Background</vt:lpstr>
      <vt:lpstr>Background</vt:lpstr>
      <vt:lpstr>Background</vt:lpstr>
      <vt:lpstr>Background </vt:lpstr>
      <vt:lpstr>Background </vt:lpstr>
      <vt:lpstr>FINDINGS  What are the  4 main findings  from Wave 1?</vt:lpstr>
      <vt:lpstr>Sobering results, first caveats</vt:lpstr>
      <vt:lpstr>FINDINGS: (1) Profound job loss</vt:lpstr>
      <vt:lpstr>FINDINGS: (2) Even greater income losses</vt:lpstr>
      <vt:lpstr>FINDINGS: (3) Exacerbating inequality</vt:lpstr>
      <vt:lpstr>FINDINGS: (4) Hunger is now widespread</vt:lpstr>
      <vt:lpstr>PowerPoint Presentation</vt:lpstr>
      <vt:lpstr>Guidelines</vt:lpstr>
      <vt:lpstr>Closing remarks about the scale of what we are talking about</vt:lpstr>
      <vt:lpstr>So, what are the main take-homes?</vt:lpstr>
      <vt:lpstr>Hunger – MATCH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NIDS-CRAM findings    EMPLOYMENT  15 July 2020</dc:title>
  <dc:creator>Nic Spaull</dc:creator>
  <cp:lastModifiedBy>Nic Spaull</cp:lastModifiedBy>
  <cp:revision>55</cp:revision>
  <dcterms:created xsi:type="dcterms:W3CDTF">2020-07-14T03:55:02Z</dcterms:created>
  <dcterms:modified xsi:type="dcterms:W3CDTF">2020-07-16T06:49:39Z</dcterms:modified>
</cp:coreProperties>
</file>