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31" r:id="rId2"/>
    <p:sldId id="332" r:id="rId3"/>
    <p:sldId id="305" r:id="rId4"/>
    <p:sldId id="306" r:id="rId5"/>
    <p:sldId id="307" r:id="rId6"/>
    <p:sldId id="308" r:id="rId7"/>
    <p:sldId id="330" r:id="rId8"/>
    <p:sldId id="309" r:id="rId9"/>
    <p:sldId id="333" r:id="rId10"/>
    <p:sldId id="260" r:id="rId11"/>
    <p:sldId id="279" r:id="rId12"/>
    <p:sldId id="334" r:id="rId13"/>
    <p:sldId id="264" r:id="rId14"/>
    <p:sldId id="261" r:id="rId15"/>
    <p:sldId id="262" r:id="rId16"/>
    <p:sldId id="258" r:id="rId17"/>
    <p:sldId id="266" r:id="rId18"/>
    <p:sldId id="25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692"/>
    <p:restoredTop sz="96197"/>
  </p:normalViewPr>
  <p:slideViewPr>
    <p:cSldViewPr snapToGrid="0" snapToObjects="1">
      <p:cViewPr>
        <p:scale>
          <a:sx n="100" d="100"/>
          <a:sy n="100" d="100"/>
        </p:scale>
        <p:origin x="1168" y="6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Volumes/GoogleDrive/My%20Drive/(N8)%20Conferences%20&amp;%20Talks/2021%20Non%20academic/4.%20April%202021%20NWU%20NSFAS%20talk%20(15%20April%202021)/Uni%20enrolments%20-%20Pages%20from%20DHET%202021%20Macro%20Indicators%20Post-School%20Education%20and%20Training%20Monitor%20Repor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Volumes/GoogleDrive/My%20Drive/(N8)%20Conferences%20&amp;%20Talks/2021%20Non%20academic/4.%20April%202021%20NWU%20NSFAS%20talk%20(15%20April%202021)/Uni%20enrolments%20-%20Pages%20from%20DHET%202021%20Macro%20Indicators%20Post-School%20Education%20and%20Training%20Monitor%20Repor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nicspaull/Dropbox/Journal%20articles/Gender%20and%20higher-ed/FemaleHEI/Tables/(TABLE)%20HEI%20flows%20by%20gender%20and%20race.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Helvetica" pitchFamily="2" charset="0"/>
                <a:ea typeface="+mn-ea"/>
                <a:cs typeface="+mn-cs"/>
              </a:defRPr>
            </a:pPr>
            <a:r>
              <a:rPr lang="en-US" b="1" u="sng" dirty="0"/>
              <a:t>Higher Education</a:t>
            </a:r>
            <a:r>
              <a:rPr lang="en-US" dirty="0"/>
              <a:t>: Total enrolment in public and private universities and TVET colleges in SA 2011-2019 (Source: DHET, 2021: p.47; p55)</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Helvetica" pitchFamily="2" charset="0"/>
              <a:ea typeface="+mn-ea"/>
              <a:cs typeface="+mn-cs"/>
            </a:defRPr>
          </a:pPr>
          <a:endParaRPr lang="en-US"/>
        </a:p>
      </c:txPr>
    </c:title>
    <c:autoTitleDeleted val="0"/>
    <c:plotArea>
      <c:layout/>
      <c:barChart>
        <c:barDir val="col"/>
        <c:grouping val="clustered"/>
        <c:varyColors val="0"/>
        <c:ser>
          <c:idx val="0"/>
          <c:order val="0"/>
          <c:tx>
            <c:strRef>
              <c:f>'Table 1'!$J$13</c:f>
              <c:strCache>
                <c:ptCount val="1"/>
                <c:pt idx="0">
                  <c:v>Public and private Universities</c:v>
                </c:pt>
              </c:strCache>
            </c:strRef>
          </c:tx>
          <c:spPr>
            <a:solidFill>
              <a:srgbClr val="C00000"/>
            </a:solidFill>
            <a:ln>
              <a:noFill/>
            </a:ln>
            <a:effectLst/>
          </c:spPr>
          <c:invertIfNegative val="0"/>
          <c:dLbls>
            <c:dLbl>
              <c:idx val="0"/>
              <c:tx>
                <c:rich>
                  <a:bodyPr/>
                  <a:lstStyle/>
                  <a:p>
                    <a:fld id="{C5F91899-8B81-444A-820F-9DA987FF9A39}" type="VALUE">
                      <a:rPr lang="en-US"/>
                      <a:pPr/>
                      <a:t>[VALUE]</a:t>
                    </a:fld>
                    <a:endParaRPr lang="en-US"/>
                  </a:p>
                </c:rich>
              </c:tx>
              <c:dLblPos val="outEnd"/>
              <c:showLegendKey val="0"/>
              <c:showVal val="1"/>
              <c:showCatName val="0"/>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0-65E4-E74C-A0CE-CB5E80B6C0A4}"/>
                </c:ext>
              </c:extLst>
            </c:dLbl>
            <c:dLbl>
              <c:idx val="8"/>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5E4-E74C-A0CE-CB5E80B6C0A4}"/>
                </c:ext>
              </c:extLst>
            </c:dLbl>
            <c:numFmt formatCode="#,##0" sourceLinked="0"/>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Helvetica" pitchFamily="2" charset="0"/>
                    <a:ea typeface="+mn-ea"/>
                    <a:cs typeface="+mn-cs"/>
                  </a:defRPr>
                </a:pPr>
                <a:endParaRPr lang="en-US"/>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accent1"/>
                </a:solidFill>
                <a:prstDash val="sysDot"/>
              </a:ln>
              <a:effectLst/>
            </c:spPr>
            <c:trendlineType val="linear"/>
            <c:dispRSqr val="0"/>
            <c:dispEq val="0"/>
          </c:trendline>
          <c:cat>
            <c:strRef>
              <c:f>'Table 1'!$I$14:$I$22</c:f>
              <c:strCache>
                <c:ptCount val="9"/>
                <c:pt idx="0">
                  <c:v>Y-2011</c:v>
                </c:pt>
                <c:pt idx="1">
                  <c:v>Y-2012</c:v>
                </c:pt>
                <c:pt idx="2">
                  <c:v>Y-2013</c:v>
                </c:pt>
                <c:pt idx="3">
                  <c:v>Y-2014</c:v>
                </c:pt>
                <c:pt idx="4">
                  <c:v>Y-2015</c:v>
                </c:pt>
                <c:pt idx="5">
                  <c:v>Y-2016</c:v>
                </c:pt>
                <c:pt idx="6">
                  <c:v>Y-2017</c:v>
                </c:pt>
                <c:pt idx="7">
                  <c:v>Y-2018</c:v>
                </c:pt>
                <c:pt idx="8">
                  <c:v>Y-2019</c:v>
                </c:pt>
              </c:strCache>
            </c:strRef>
          </c:cat>
          <c:val>
            <c:numRef>
              <c:f>'Table 1'!$J$14:$J$22</c:f>
              <c:numCache>
                <c:formatCode>General</c:formatCode>
                <c:ptCount val="9"/>
                <c:pt idx="0">
                  <c:v>1025556</c:v>
                </c:pt>
                <c:pt idx="1">
                  <c:v>1033043</c:v>
                </c:pt>
                <c:pt idx="2">
                  <c:v>1082680</c:v>
                </c:pt>
                <c:pt idx="3">
                  <c:v>1086585</c:v>
                </c:pt>
                <c:pt idx="4">
                  <c:v>1103943</c:v>
                </c:pt>
                <c:pt idx="5">
                  <c:v>1115285</c:v>
                </c:pt>
                <c:pt idx="6">
                  <c:v>1194822</c:v>
                </c:pt>
                <c:pt idx="7">
                  <c:v>1255657</c:v>
                </c:pt>
                <c:pt idx="8">
                  <c:v>1254748</c:v>
                </c:pt>
              </c:numCache>
            </c:numRef>
          </c:val>
          <c:extLst>
            <c:ext xmlns:c16="http://schemas.microsoft.com/office/drawing/2014/chart" uri="{C3380CC4-5D6E-409C-BE32-E72D297353CC}">
              <c16:uniqueId val="{00000002-65E4-E74C-A0CE-CB5E80B6C0A4}"/>
            </c:ext>
          </c:extLst>
        </c:ser>
        <c:ser>
          <c:idx val="1"/>
          <c:order val="1"/>
          <c:tx>
            <c:strRef>
              <c:f>'Table 1'!$K$13</c:f>
              <c:strCache>
                <c:ptCount val="1"/>
                <c:pt idx="0">
                  <c:v>TVET colleges</c:v>
                </c:pt>
              </c:strCache>
            </c:strRef>
          </c:tx>
          <c:spPr>
            <a:solidFill>
              <a:srgbClr val="00B0F0"/>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Helvetica" pitchFamily="2"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'Table 1'!$I$14:$I$22</c:f>
              <c:strCache>
                <c:ptCount val="9"/>
                <c:pt idx="0">
                  <c:v>Y-2011</c:v>
                </c:pt>
                <c:pt idx="1">
                  <c:v>Y-2012</c:v>
                </c:pt>
                <c:pt idx="2">
                  <c:v>Y-2013</c:v>
                </c:pt>
                <c:pt idx="3">
                  <c:v>Y-2014</c:v>
                </c:pt>
                <c:pt idx="4">
                  <c:v>Y-2015</c:v>
                </c:pt>
                <c:pt idx="5">
                  <c:v>Y-2016</c:v>
                </c:pt>
                <c:pt idx="6">
                  <c:v>Y-2017</c:v>
                </c:pt>
                <c:pt idx="7">
                  <c:v>Y-2018</c:v>
                </c:pt>
                <c:pt idx="8">
                  <c:v>Y-2019</c:v>
                </c:pt>
              </c:strCache>
            </c:strRef>
          </c:cat>
          <c:val>
            <c:numRef>
              <c:f>'Table 1'!$K$14:$K$22</c:f>
              <c:numCache>
                <c:formatCode>General</c:formatCode>
                <c:ptCount val="9"/>
                <c:pt idx="0">
                  <c:v>400273</c:v>
                </c:pt>
                <c:pt idx="1">
                  <c:v>657690</c:v>
                </c:pt>
                <c:pt idx="2">
                  <c:v>612621</c:v>
                </c:pt>
                <c:pt idx="3">
                  <c:v>702383</c:v>
                </c:pt>
                <c:pt idx="4">
                  <c:v>737880</c:v>
                </c:pt>
                <c:pt idx="5">
                  <c:v>705397</c:v>
                </c:pt>
                <c:pt idx="6">
                  <c:v>688028</c:v>
                </c:pt>
                <c:pt idx="7">
                  <c:v>657133</c:v>
                </c:pt>
                <c:pt idx="8">
                  <c:v>673490</c:v>
                </c:pt>
              </c:numCache>
            </c:numRef>
          </c:val>
          <c:extLst>
            <c:ext xmlns:c16="http://schemas.microsoft.com/office/drawing/2014/chart" uri="{C3380CC4-5D6E-409C-BE32-E72D297353CC}">
              <c16:uniqueId val="{00000005-65E4-E74C-A0CE-CB5E80B6C0A4}"/>
            </c:ext>
          </c:extLst>
        </c:ser>
        <c:dLbls>
          <c:showLegendKey val="0"/>
          <c:showVal val="0"/>
          <c:showCatName val="0"/>
          <c:showSerName val="0"/>
          <c:showPercent val="0"/>
          <c:showBubbleSize val="0"/>
        </c:dLbls>
        <c:gapWidth val="78"/>
        <c:overlap val="-12"/>
        <c:axId val="1345182928"/>
        <c:axId val="1344942272"/>
      </c:barChart>
      <c:catAx>
        <c:axId val="1345182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Helvetica" pitchFamily="2" charset="0"/>
                <a:ea typeface="+mn-ea"/>
                <a:cs typeface="+mn-cs"/>
              </a:defRPr>
            </a:pPr>
            <a:endParaRPr lang="en-US"/>
          </a:p>
        </c:txPr>
        <c:crossAx val="1344942272"/>
        <c:crosses val="autoZero"/>
        <c:auto val="1"/>
        <c:lblAlgn val="ctr"/>
        <c:lblOffset val="100"/>
        <c:noMultiLvlLbl val="0"/>
      </c:catAx>
      <c:valAx>
        <c:axId val="1344942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Helvetica" pitchFamily="2" charset="0"/>
                <a:ea typeface="+mn-ea"/>
                <a:cs typeface="+mn-cs"/>
              </a:defRPr>
            </a:pPr>
            <a:endParaRPr lang="en-US"/>
          </a:p>
        </c:txPr>
        <c:crossAx val="1345182928"/>
        <c:crosses val="autoZero"/>
        <c:crossBetween val="between"/>
      </c:valAx>
      <c:spPr>
        <a:solidFill>
          <a:schemeClr val="bg1">
            <a:lumMod val="95000"/>
          </a:schemeClr>
        </a:solid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Helvetica"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Helvetica" pitchFamily="2"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Helvetica" pitchFamily="2" charset="0"/>
                <a:ea typeface="+mn-ea"/>
                <a:cs typeface="+mn-cs"/>
              </a:defRPr>
            </a:pPr>
            <a:r>
              <a:rPr lang="en-GB" b="1" u="sng" dirty="0"/>
              <a:t>Schooling</a:t>
            </a:r>
            <a:r>
              <a:rPr lang="en-GB" dirty="0"/>
              <a:t>: NSC Bachelor Passes in South Africa 2011-2019 (Source: DBE Matric Reports)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Helvetica" pitchFamily="2" charset="0"/>
              <a:ea typeface="+mn-ea"/>
              <a:cs typeface="+mn-cs"/>
            </a:defRPr>
          </a:pPr>
          <a:endParaRPr lang="en-US"/>
        </a:p>
      </c:txPr>
    </c:title>
    <c:autoTitleDeleted val="0"/>
    <c:plotArea>
      <c:layout/>
      <c:barChart>
        <c:barDir val="col"/>
        <c:grouping val="clustered"/>
        <c:varyColors val="0"/>
        <c:ser>
          <c:idx val="0"/>
          <c:order val="0"/>
          <c:tx>
            <c:strRef>
              <c:f>'Bachelor passes'!$J$13</c:f>
              <c:strCache>
                <c:ptCount val="1"/>
                <c:pt idx="0">
                  <c:v>Bachelor passes</c:v>
                </c:pt>
              </c:strCache>
            </c:strRef>
          </c:tx>
          <c:spPr>
            <a:solidFill>
              <a:schemeClr val="tx1"/>
            </a:solidFill>
            <a:ln>
              <a:noFill/>
            </a:ln>
            <a:effectLst/>
          </c:spPr>
          <c:invertIfNegative val="0"/>
          <c:dLbls>
            <c:dLbl>
              <c:idx val="0"/>
              <c:layout>
                <c:manualLayout>
                  <c:x val="0"/>
                  <c:y val="-7.1654708934481781E-2"/>
                </c:manualLayout>
              </c:layout>
              <c:tx>
                <c:rich>
                  <a:bodyPr/>
                  <a:lstStyle/>
                  <a:p>
                    <a:fld id="{C5F91899-8B81-444A-820F-9DA987FF9A39}" type="VALUE">
                      <a:rPr lang="en-US"/>
                      <a:pPr/>
                      <a:t>[VALUE]</a:t>
                    </a:fld>
                    <a:endParaRPr lang="en-US"/>
                  </a:p>
                </c:rich>
              </c:tx>
              <c:dLblPos val="outEnd"/>
              <c:showLegendKey val="0"/>
              <c:showVal val="1"/>
              <c:showCatName val="0"/>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0-8C56-8542-BE79-A0F9CAA89939}"/>
                </c:ext>
              </c:extLst>
            </c:dLbl>
            <c:dLbl>
              <c:idx val="8"/>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C56-8542-BE79-A0F9CAA89939}"/>
                </c:ext>
              </c:extLst>
            </c:dLbl>
            <c:dLbl>
              <c:idx val="9"/>
              <c:numFmt formatCode="#,##0" sourceLinked="0"/>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Helvetica" pitchFamily="2" charset="0"/>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5-8C56-8542-BE79-A0F9CAA89939}"/>
                </c:ext>
              </c:extLst>
            </c:dLbl>
            <c:numFmt formatCode="#,##0" sourceLinked="0"/>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Helvetica" pitchFamily="2" charset="0"/>
                    <a:ea typeface="+mn-ea"/>
                    <a:cs typeface="+mn-cs"/>
                  </a:defRPr>
                </a:pPr>
                <a:endParaRPr lang="en-US"/>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38100" cap="rnd">
                <a:solidFill>
                  <a:srgbClr val="C00000"/>
                </a:solidFill>
                <a:prstDash val="sysDash"/>
              </a:ln>
              <a:effectLst/>
            </c:spPr>
            <c:trendlineType val="linear"/>
            <c:dispRSqr val="0"/>
            <c:dispEq val="0"/>
          </c:trendline>
          <c:cat>
            <c:strRef>
              <c:f>'Bachelor passes'!$I$14:$I$23</c:f>
              <c:strCache>
                <c:ptCount val="10"/>
                <c:pt idx="0">
                  <c:v>Y-2011</c:v>
                </c:pt>
                <c:pt idx="1">
                  <c:v>Y-2012</c:v>
                </c:pt>
                <c:pt idx="2">
                  <c:v>Y-2013</c:v>
                </c:pt>
                <c:pt idx="3">
                  <c:v>Y-2014</c:v>
                </c:pt>
                <c:pt idx="4">
                  <c:v>Y-2015</c:v>
                </c:pt>
                <c:pt idx="5">
                  <c:v>Y-2016</c:v>
                </c:pt>
                <c:pt idx="6">
                  <c:v>Y-2017</c:v>
                </c:pt>
                <c:pt idx="7">
                  <c:v>Y-2018</c:v>
                </c:pt>
                <c:pt idx="8">
                  <c:v>Y-2019</c:v>
                </c:pt>
                <c:pt idx="9">
                  <c:v>Y-2020</c:v>
                </c:pt>
              </c:strCache>
            </c:strRef>
          </c:cat>
          <c:val>
            <c:numRef>
              <c:f>'Bachelor passes'!$J$14:$J$23</c:f>
              <c:numCache>
                <c:formatCode>General</c:formatCode>
                <c:ptCount val="10"/>
                <c:pt idx="0">
                  <c:v>120767</c:v>
                </c:pt>
                <c:pt idx="1">
                  <c:v>136047</c:v>
                </c:pt>
                <c:pt idx="2">
                  <c:v>171755</c:v>
                </c:pt>
                <c:pt idx="3">
                  <c:v>150752</c:v>
                </c:pt>
                <c:pt idx="4">
                  <c:v>166263</c:v>
                </c:pt>
                <c:pt idx="5">
                  <c:v>162374</c:v>
                </c:pt>
                <c:pt idx="6">
                  <c:v>153610</c:v>
                </c:pt>
                <c:pt idx="7">
                  <c:v>172043</c:v>
                </c:pt>
                <c:pt idx="8">
                  <c:v>186058</c:v>
                </c:pt>
                <c:pt idx="9">
                  <c:v>210820</c:v>
                </c:pt>
              </c:numCache>
            </c:numRef>
          </c:val>
          <c:extLst>
            <c:ext xmlns:c16="http://schemas.microsoft.com/office/drawing/2014/chart" uri="{C3380CC4-5D6E-409C-BE32-E72D297353CC}">
              <c16:uniqueId val="{00000003-8C56-8542-BE79-A0F9CAA89939}"/>
            </c:ext>
          </c:extLst>
        </c:ser>
        <c:dLbls>
          <c:showLegendKey val="0"/>
          <c:showVal val="0"/>
          <c:showCatName val="0"/>
          <c:showSerName val="0"/>
          <c:showPercent val="0"/>
          <c:showBubbleSize val="0"/>
        </c:dLbls>
        <c:gapWidth val="78"/>
        <c:overlap val="-12"/>
        <c:axId val="1345182928"/>
        <c:axId val="1344942272"/>
      </c:barChart>
      <c:catAx>
        <c:axId val="1345182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Helvetica" pitchFamily="2" charset="0"/>
                <a:ea typeface="+mn-ea"/>
                <a:cs typeface="+mn-cs"/>
              </a:defRPr>
            </a:pPr>
            <a:endParaRPr lang="en-US"/>
          </a:p>
        </c:txPr>
        <c:crossAx val="1344942272"/>
        <c:crosses val="autoZero"/>
        <c:auto val="1"/>
        <c:lblAlgn val="ctr"/>
        <c:lblOffset val="100"/>
        <c:noMultiLvlLbl val="0"/>
      </c:catAx>
      <c:valAx>
        <c:axId val="1344942272"/>
        <c:scaling>
          <c:orientation val="minMax"/>
          <c:min val="60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Helvetica" pitchFamily="2" charset="0"/>
                <a:ea typeface="+mn-ea"/>
                <a:cs typeface="+mn-cs"/>
              </a:defRPr>
            </a:pPr>
            <a:endParaRPr lang="en-US"/>
          </a:p>
        </c:txPr>
        <c:crossAx val="1345182928"/>
        <c:crosses val="autoZero"/>
        <c:crossBetween val="between"/>
      </c:valAx>
      <c:spPr>
        <a:solidFill>
          <a:schemeClr val="bg1">
            <a:lumMod val="95000"/>
          </a:schemeClr>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Helvetica" pitchFamily="2"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1670229962976"/>
          <c:y val="7.6595744680851105E-2"/>
          <c:w val="0.83823729815229997"/>
          <c:h val="0.83084352487853896"/>
        </c:manualLayout>
      </c:layout>
      <c:scatterChart>
        <c:scatterStyle val="lineMarker"/>
        <c:varyColors val="0"/>
        <c:ser>
          <c:idx val="0"/>
          <c:order val="0"/>
          <c:tx>
            <c:strRef>
              <c:f>sheet1!$P$17</c:f>
              <c:strCache>
                <c:ptCount val="1"/>
                <c:pt idx="0">
                  <c:v>Male</c:v>
                </c:pt>
              </c:strCache>
            </c:strRef>
          </c:tx>
          <c:spPr>
            <a:ln w="31750" cap="rnd">
              <a:noFill/>
              <a:round/>
            </a:ln>
            <a:effectLst/>
          </c:spPr>
          <c:marker>
            <c:symbol val="circle"/>
            <c:size val="16"/>
            <c:spPr>
              <a:solidFill>
                <a:srgbClr val="00B0F0"/>
              </a:solidFill>
              <a:ln w="9525">
                <a:solidFill>
                  <a:schemeClr val="tx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1"/>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strRef>
              <c:f>sheet1!$O$18:$O$21</c:f>
              <c:strCache>
                <c:ptCount val="4"/>
                <c:pt idx="0">
                  <c:v>Black</c:v>
                </c:pt>
                <c:pt idx="1">
                  <c:v>Coloured</c:v>
                </c:pt>
                <c:pt idx="2">
                  <c:v>Indian</c:v>
                </c:pt>
                <c:pt idx="3">
                  <c:v>White</c:v>
                </c:pt>
              </c:strCache>
            </c:strRef>
          </c:xVal>
          <c:yVal>
            <c:numRef>
              <c:f>sheet1!$P$18:$P$21</c:f>
              <c:numCache>
                <c:formatCode>0%</c:formatCode>
                <c:ptCount val="4"/>
                <c:pt idx="0">
                  <c:v>3.4802915309139502E-2</c:v>
                </c:pt>
                <c:pt idx="1">
                  <c:v>5.11101543760379E-2</c:v>
                </c:pt>
                <c:pt idx="2">
                  <c:v>0.15813117699910201</c:v>
                </c:pt>
                <c:pt idx="3">
                  <c:v>0.22662876316525299</c:v>
                </c:pt>
              </c:numCache>
            </c:numRef>
          </c:yVal>
          <c:smooth val="0"/>
          <c:extLst>
            <c:ext xmlns:c16="http://schemas.microsoft.com/office/drawing/2014/chart" uri="{C3380CC4-5D6E-409C-BE32-E72D297353CC}">
              <c16:uniqueId val="{00000000-CF1D-5D46-81DB-BC52B284DE70}"/>
            </c:ext>
          </c:extLst>
        </c:ser>
        <c:ser>
          <c:idx val="1"/>
          <c:order val="1"/>
          <c:tx>
            <c:strRef>
              <c:f>sheet1!$Q$17</c:f>
              <c:strCache>
                <c:ptCount val="1"/>
                <c:pt idx="0">
                  <c:v>Female</c:v>
                </c:pt>
              </c:strCache>
            </c:strRef>
          </c:tx>
          <c:spPr>
            <a:ln w="31750" cap="rnd">
              <a:noFill/>
              <a:round/>
            </a:ln>
            <a:effectLst/>
          </c:spPr>
          <c:marker>
            <c:symbol val="circle"/>
            <c:size val="16"/>
            <c:spPr>
              <a:solidFill>
                <a:srgbClr val="92D050"/>
              </a:solidFill>
              <a:ln w="9525">
                <a:solidFill>
                  <a:schemeClr val="tx1"/>
                </a:solidFill>
              </a:ln>
              <a:effectLst/>
            </c:spPr>
          </c:marker>
          <c:dLbls>
            <c:dLbl>
              <c:idx val="3"/>
              <c:layout>
                <c:manualLayout>
                  <c:x val="-1.8995578250004301E-2"/>
                  <c:y val="-4.4045696787045702E-2"/>
                </c:manualLayout>
              </c:layout>
              <c:dLblPos val="r"/>
              <c:showLegendKey val="0"/>
              <c:showVal val="1"/>
              <c:showCatName val="1"/>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CF1D-5D46-81DB-BC52B284DE70}"/>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1"/>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strRef>
              <c:f>sheet1!$O$18:$O$21</c:f>
              <c:strCache>
                <c:ptCount val="4"/>
                <c:pt idx="0">
                  <c:v>Black</c:v>
                </c:pt>
                <c:pt idx="1">
                  <c:v>Coloured</c:v>
                </c:pt>
                <c:pt idx="2">
                  <c:v>Indian</c:v>
                </c:pt>
                <c:pt idx="3">
                  <c:v>White</c:v>
                </c:pt>
              </c:strCache>
            </c:strRef>
          </c:xVal>
          <c:yVal>
            <c:numRef>
              <c:f>sheet1!$Q$18:$Q$21</c:f>
              <c:numCache>
                <c:formatCode>0%</c:formatCode>
                <c:ptCount val="4"/>
                <c:pt idx="0">
                  <c:v>4.9619632097936697E-2</c:v>
                </c:pt>
                <c:pt idx="1">
                  <c:v>8.4191508581752506E-2</c:v>
                </c:pt>
                <c:pt idx="2">
                  <c:v>0.25852699734073298</c:v>
                </c:pt>
                <c:pt idx="3">
                  <c:v>0.32961173897192803</c:v>
                </c:pt>
              </c:numCache>
            </c:numRef>
          </c:yVal>
          <c:smooth val="0"/>
          <c:extLst>
            <c:ext xmlns:c16="http://schemas.microsoft.com/office/drawing/2014/chart" uri="{C3380CC4-5D6E-409C-BE32-E72D297353CC}">
              <c16:uniqueId val="{00000002-CF1D-5D46-81DB-BC52B284DE70}"/>
            </c:ext>
          </c:extLst>
        </c:ser>
        <c:dLbls>
          <c:showLegendKey val="0"/>
          <c:showVal val="0"/>
          <c:showCatName val="0"/>
          <c:showSerName val="0"/>
          <c:showPercent val="0"/>
          <c:showBubbleSize val="0"/>
        </c:dLbls>
        <c:axId val="-1087750752"/>
        <c:axId val="-1087748432"/>
      </c:scatterChart>
      <c:valAx>
        <c:axId val="-1087750752"/>
        <c:scaling>
          <c:orientation val="minMax"/>
        </c:scaling>
        <c:delete val="1"/>
        <c:axPos val="b"/>
        <c:majorTickMark val="none"/>
        <c:minorTickMark val="none"/>
        <c:tickLblPos val="nextTo"/>
        <c:crossAx val="-1087748432"/>
        <c:crosses val="autoZero"/>
        <c:crossBetween val="midCat"/>
      </c:valAx>
      <c:valAx>
        <c:axId val="-1087748432"/>
        <c:scaling>
          <c:orientation val="minMax"/>
        </c:scaling>
        <c:delete val="0"/>
        <c:axPos val="l"/>
        <c:majorGridlines>
          <c:spPr>
            <a:ln w="9525" cap="flat" cmpd="sng" algn="ctr">
              <a:solidFill>
                <a:schemeClr val="bg1">
                  <a:lumMod val="9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a:t>% of matric cohort attaining undergraduate</a:t>
                </a:r>
                <a:r>
                  <a:rPr lang="en-US" sz="1800" baseline="0"/>
                  <a:t> degrees</a:t>
                </a:r>
                <a:endParaRPr lang="en-US" sz="1800"/>
              </a:p>
            </c:rich>
          </c:tx>
          <c:layout>
            <c:manualLayout>
              <c:xMode val="edge"/>
              <c:yMode val="edge"/>
              <c:x val="1.39001494358504E-2"/>
              <c:y val="0.17045774961115101"/>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8775075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3D522-8899-534E-B781-484968D91F8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97C49340-1BB4-7C4D-9A0E-F771B3828C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DC3FCEB-D05F-8D4D-9FD0-A4F3E8E43E83}"/>
              </a:ext>
            </a:extLst>
          </p:cNvPr>
          <p:cNvSpPr>
            <a:spLocks noGrp="1"/>
          </p:cNvSpPr>
          <p:nvPr>
            <p:ph type="dt" sz="half" idx="10"/>
          </p:nvPr>
        </p:nvSpPr>
        <p:spPr/>
        <p:txBody>
          <a:bodyPr/>
          <a:lstStyle/>
          <a:p>
            <a:fld id="{035B52F6-216D-BA42-8E38-80CB401FC630}" type="datetimeFigureOut">
              <a:rPr lang="en-US" smtClean="0"/>
              <a:t>4/15/21</a:t>
            </a:fld>
            <a:endParaRPr lang="en-US"/>
          </a:p>
        </p:txBody>
      </p:sp>
      <p:sp>
        <p:nvSpPr>
          <p:cNvPr id="5" name="Footer Placeholder 4">
            <a:extLst>
              <a:ext uri="{FF2B5EF4-FFF2-40B4-BE49-F238E27FC236}">
                <a16:creationId xmlns:a16="http://schemas.microsoft.com/office/drawing/2014/main" id="{E11F23DE-D753-F644-9689-F525B8315F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B8DE87-AAA2-5740-A575-900BDDDACD47}"/>
              </a:ext>
            </a:extLst>
          </p:cNvPr>
          <p:cNvSpPr>
            <a:spLocks noGrp="1"/>
          </p:cNvSpPr>
          <p:nvPr>
            <p:ph type="sldNum" sz="quarter" idx="12"/>
          </p:nvPr>
        </p:nvSpPr>
        <p:spPr/>
        <p:txBody>
          <a:bodyPr/>
          <a:lstStyle/>
          <a:p>
            <a:fld id="{86669526-86F2-484F-B36B-A4A8CA770924}" type="slidenum">
              <a:rPr lang="en-US" smtClean="0"/>
              <a:t>‹#›</a:t>
            </a:fld>
            <a:endParaRPr lang="en-US"/>
          </a:p>
        </p:txBody>
      </p:sp>
    </p:spTree>
    <p:extLst>
      <p:ext uri="{BB962C8B-B14F-4D97-AF65-F5344CB8AC3E}">
        <p14:creationId xmlns:p14="http://schemas.microsoft.com/office/powerpoint/2010/main" val="4206377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CC5BE-4FAA-A449-8A0E-CC01ADBB4B3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43B8635-112F-AB42-B2EB-5EB531D89CD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4A1CF92-869C-C344-A9A7-0BFD0709E0C3}"/>
              </a:ext>
            </a:extLst>
          </p:cNvPr>
          <p:cNvSpPr>
            <a:spLocks noGrp="1"/>
          </p:cNvSpPr>
          <p:nvPr>
            <p:ph type="dt" sz="half" idx="10"/>
          </p:nvPr>
        </p:nvSpPr>
        <p:spPr/>
        <p:txBody>
          <a:bodyPr/>
          <a:lstStyle/>
          <a:p>
            <a:fld id="{035B52F6-216D-BA42-8E38-80CB401FC630}" type="datetimeFigureOut">
              <a:rPr lang="en-US" smtClean="0"/>
              <a:t>4/15/21</a:t>
            </a:fld>
            <a:endParaRPr lang="en-US"/>
          </a:p>
        </p:txBody>
      </p:sp>
      <p:sp>
        <p:nvSpPr>
          <p:cNvPr id="5" name="Footer Placeholder 4">
            <a:extLst>
              <a:ext uri="{FF2B5EF4-FFF2-40B4-BE49-F238E27FC236}">
                <a16:creationId xmlns:a16="http://schemas.microsoft.com/office/drawing/2014/main" id="{14B86C86-A435-AE4A-9750-4C2915BCF1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DD71BE-CCE4-AA4C-9C68-55C2E93D095D}"/>
              </a:ext>
            </a:extLst>
          </p:cNvPr>
          <p:cNvSpPr>
            <a:spLocks noGrp="1"/>
          </p:cNvSpPr>
          <p:nvPr>
            <p:ph type="sldNum" sz="quarter" idx="12"/>
          </p:nvPr>
        </p:nvSpPr>
        <p:spPr/>
        <p:txBody>
          <a:bodyPr/>
          <a:lstStyle/>
          <a:p>
            <a:fld id="{86669526-86F2-484F-B36B-A4A8CA770924}" type="slidenum">
              <a:rPr lang="en-US" smtClean="0"/>
              <a:t>‹#›</a:t>
            </a:fld>
            <a:endParaRPr lang="en-US"/>
          </a:p>
        </p:txBody>
      </p:sp>
    </p:spTree>
    <p:extLst>
      <p:ext uri="{BB962C8B-B14F-4D97-AF65-F5344CB8AC3E}">
        <p14:creationId xmlns:p14="http://schemas.microsoft.com/office/powerpoint/2010/main" val="3575063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2E357-6FDC-0C41-85A6-3A3020C14B6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08528B3-53E9-7040-B176-1EF722885F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9875A7D-F9AD-7D48-A6CF-C6C354C2B073}"/>
              </a:ext>
            </a:extLst>
          </p:cNvPr>
          <p:cNvSpPr>
            <a:spLocks noGrp="1"/>
          </p:cNvSpPr>
          <p:nvPr>
            <p:ph type="dt" sz="half" idx="10"/>
          </p:nvPr>
        </p:nvSpPr>
        <p:spPr/>
        <p:txBody>
          <a:bodyPr/>
          <a:lstStyle/>
          <a:p>
            <a:fld id="{035B52F6-216D-BA42-8E38-80CB401FC630}" type="datetimeFigureOut">
              <a:rPr lang="en-US" smtClean="0"/>
              <a:t>4/15/21</a:t>
            </a:fld>
            <a:endParaRPr lang="en-US"/>
          </a:p>
        </p:txBody>
      </p:sp>
      <p:sp>
        <p:nvSpPr>
          <p:cNvPr id="5" name="Footer Placeholder 4">
            <a:extLst>
              <a:ext uri="{FF2B5EF4-FFF2-40B4-BE49-F238E27FC236}">
                <a16:creationId xmlns:a16="http://schemas.microsoft.com/office/drawing/2014/main" id="{D3011747-3D13-C646-B04B-E88029EA0C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2A0792-9D21-A94B-82BE-6C1B69B3E76A}"/>
              </a:ext>
            </a:extLst>
          </p:cNvPr>
          <p:cNvSpPr>
            <a:spLocks noGrp="1"/>
          </p:cNvSpPr>
          <p:nvPr>
            <p:ph type="sldNum" sz="quarter" idx="12"/>
          </p:nvPr>
        </p:nvSpPr>
        <p:spPr/>
        <p:txBody>
          <a:bodyPr/>
          <a:lstStyle/>
          <a:p>
            <a:fld id="{86669526-86F2-484F-B36B-A4A8CA770924}" type="slidenum">
              <a:rPr lang="en-US" smtClean="0"/>
              <a:t>‹#›</a:t>
            </a:fld>
            <a:endParaRPr lang="en-US"/>
          </a:p>
        </p:txBody>
      </p:sp>
    </p:spTree>
    <p:extLst>
      <p:ext uri="{BB962C8B-B14F-4D97-AF65-F5344CB8AC3E}">
        <p14:creationId xmlns:p14="http://schemas.microsoft.com/office/powerpoint/2010/main" val="3029660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0B3D1-8599-134A-8C5E-E3FED338F46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72A5C63-A4AA-7B4F-B7F6-98A157EE6FB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DD9053F8-A6CC-AD4A-A20E-0D5DBDC6CAF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16AFC4E9-7995-6243-82DD-DA0D4330A74F}"/>
              </a:ext>
            </a:extLst>
          </p:cNvPr>
          <p:cNvSpPr>
            <a:spLocks noGrp="1"/>
          </p:cNvSpPr>
          <p:nvPr>
            <p:ph type="dt" sz="half" idx="10"/>
          </p:nvPr>
        </p:nvSpPr>
        <p:spPr/>
        <p:txBody>
          <a:bodyPr/>
          <a:lstStyle/>
          <a:p>
            <a:fld id="{035B52F6-216D-BA42-8E38-80CB401FC630}" type="datetimeFigureOut">
              <a:rPr lang="en-US" smtClean="0"/>
              <a:t>4/15/21</a:t>
            </a:fld>
            <a:endParaRPr lang="en-US"/>
          </a:p>
        </p:txBody>
      </p:sp>
      <p:sp>
        <p:nvSpPr>
          <p:cNvPr id="6" name="Footer Placeholder 5">
            <a:extLst>
              <a:ext uri="{FF2B5EF4-FFF2-40B4-BE49-F238E27FC236}">
                <a16:creationId xmlns:a16="http://schemas.microsoft.com/office/drawing/2014/main" id="{391897FA-6982-074B-83DA-0BCDDB50D30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159487-D157-6243-B0F9-77C34F585B01}"/>
              </a:ext>
            </a:extLst>
          </p:cNvPr>
          <p:cNvSpPr>
            <a:spLocks noGrp="1"/>
          </p:cNvSpPr>
          <p:nvPr>
            <p:ph type="sldNum" sz="quarter" idx="12"/>
          </p:nvPr>
        </p:nvSpPr>
        <p:spPr/>
        <p:txBody>
          <a:bodyPr/>
          <a:lstStyle/>
          <a:p>
            <a:fld id="{86669526-86F2-484F-B36B-A4A8CA770924}" type="slidenum">
              <a:rPr lang="en-US" smtClean="0"/>
              <a:t>‹#›</a:t>
            </a:fld>
            <a:endParaRPr lang="en-US"/>
          </a:p>
        </p:txBody>
      </p:sp>
    </p:spTree>
    <p:extLst>
      <p:ext uri="{BB962C8B-B14F-4D97-AF65-F5344CB8AC3E}">
        <p14:creationId xmlns:p14="http://schemas.microsoft.com/office/powerpoint/2010/main" val="2406770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7FBD8-E48C-4245-B493-F1F8F36C822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13567AB-287E-ED4F-8B33-485F5D1BAE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E168209-E8FD-B348-A12F-6AF202196AE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604947FA-AB04-CD44-B70D-16AC9858FF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F982065-ED9D-4E4A-9526-E2BDA39F309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FE361E31-652E-8840-B0D5-D09E7512DC2E}"/>
              </a:ext>
            </a:extLst>
          </p:cNvPr>
          <p:cNvSpPr>
            <a:spLocks noGrp="1"/>
          </p:cNvSpPr>
          <p:nvPr>
            <p:ph type="dt" sz="half" idx="10"/>
          </p:nvPr>
        </p:nvSpPr>
        <p:spPr/>
        <p:txBody>
          <a:bodyPr/>
          <a:lstStyle/>
          <a:p>
            <a:fld id="{035B52F6-216D-BA42-8E38-80CB401FC630}" type="datetimeFigureOut">
              <a:rPr lang="en-US" smtClean="0"/>
              <a:t>4/15/21</a:t>
            </a:fld>
            <a:endParaRPr lang="en-US"/>
          </a:p>
        </p:txBody>
      </p:sp>
      <p:sp>
        <p:nvSpPr>
          <p:cNvPr id="8" name="Footer Placeholder 7">
            <a:extLst>
              <a:ext uri="{FF2B5EF4-FFF2-40B4-BE49-F238E27FC236}">
                <a16:creationId xmlns:a16="http://schemas.microsoft.com/office/drawing/2014/main" id="{FE959F3B-B3AF-5B47-8BE1-A0B4B373409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00300BB-60FE-354F-AC49-9B83D01775F1}"/>
              </a:ext>
            </a:extLst>
          </p:cNvPr>
          <p:cNvSpPr>
            <a:spLocks noGrp="1"/>
          </p:cNvSpPr>
          <p:nvPr>
            <p:ph type="sldNum" sz="quarter" idx="12"/>
          </p:nvPr>
        </p:nvSpPr>
        <p:spPr/>
        <p:txBody>
          <a:bodyPr/>
          <a:lstStyle/>
          <a:p>
            <a:fld id="{86669526-86F2-484F-B36B-A4A8CA770924}" type="slidenum">
              <a:rPr lang="en-US" smtClean="0"/>
              <a:t>‹#›</a:t>
            </a:fld>
            <a:endParaRPr lang="en-US"/>
          </a:p>
        </p:txBody>
      </p:sp>
    </p:spTree>
    <p:extLst>
      <p:ext uri="{BB962C8B-B14F-4D97-AF65-F5344CB8AC3E}">
        <p14:creationId xmlns:p14="http://schemas.microsoft.com/office/powerpoint/2010/main" val="1785461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374C7-2F00-984B-A01B-14A585D6849E}"/>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B8A402BC-6F8D-6A4A-AD60-0F94627CCED0}"/>
              </a:ext>
            </a:extLst>
          </p:cNvPr>
          <p:cNvSpPr>
            <a:spLocks noGrp="1"/>
          </p:cNvSpPr>
          <p:nvPr>
            <p:ph type="dt" sz="half" idx="10"/>
          </p:nvPr>
        </p:nvSpPr>
        <p:spPr/>
        <p:txBody>
          <a:bodyPr/>
          <a:lstStyle/>
          <a:p>
            <a:fld id="{035B52F6-216D-BA42-8E38-80CB401FC630}" type="datetimeFigureOut">
              <a:rPr lang="en-US" smtClean="0"/>
              <a:t>4/15/21</a:t>
            </a:fld>
            <a:endParaRPr lang="en-US"/>
          </a:p>
        </p:txBody>
      </p:sp>
      <p:sp>
        <p:nvSpPr>
          <p:cNvPr id="4" name="Footer Placeholder 3">
            <a:extLst>
              <a:ext uri="{FF2B5EF4-FFF2-40B4-BE49-F238E27FC236}">
                <a16:creationId xmlns:a16="http://schemas.microsoft.com/office/drawing/2014/main" id="{C2887841-CCC8-8D4C-ABCF-B90E9539443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EA80C81-4ECD-C749-8555-DC9EF4A2D2A5}"/>
              </a:ext>
            </a:extLst>
          </p:cNvPr>
          <p:cNvSpPr>
            <a:spLocks noGrp="1"/>
          </p:cNvSpPr>
          <p:nvPr>
            <p:ph type="sldNum" sz="quarter" idx="12"/>
          </p:nvPr>
        </p:nvSpPr>
        <p:spPr/>
        <p:txBody>
          <a:bodyPr/>
          <a:lstStyle/>
          <a:p>
            <a:fld id="{86669526-86F2-484F-B36B-A4A8CA770924}" type="slidenum">
              <a:rPr lang="en-US" smtClean="0"/>
              <a:t>‹#›</a:t>
            </a:fld>
            <a:endParaRPr lang="en-US"/>
          </a:p>
        </p:txBody>
      </p:sp>
    </p:spTree>
    <p:extLst>
      <p:ext uri="{BB962C8B-B14F-4D97-AF65-F5344CB8AC3E}">
        <p14:creationId xmlns:p14="http://schemas.microsoft.com/office/powerpoint/2010/main" val="2890937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699697-DDA7-F24F-A3F3-4E8037B2EF0E}"/>
              </a:ext>
            </a:extLst>
          </p:cNvPr>
          <p:cNvSpPr>
            <a:spLocks noGrp="1"/>
          </p:cNvSpPr>
          <p:nvPr>
            <p:ph type="dt" sz="half" idx="10"/>
          </p:nvPr>
        </p:nvSpPr>
        <p:spPr/>
        <p:txBody>
          <a:bodyPr/>
          <a:lstStyle/>
          <a:p>
            <a:fld id="{035B52F6-216D-BA42-8E38-80CB401FC630}" type="datetimeFigureOut">
              <a:rPr lang="en-US" smtClean="0"/>
              <a:t>4/15/21</a:t>
            </a:fld>
            <a:endParaRPr lang="en-US"/>
          </a:p>
        </p:txBody>
      </p:sp>
      <p:sp>
        <p:nvSpPr>
          <p:cNvPr id="3" name="Footer Placeholder 2">
            <a:extLst>
              <a:ext uri="{FF2B5EF4-FFF2-40B4-BE49-F238E27FC236}">
                <a16:creationId xmlns:a16="http://schemas.microsoft.com/office/drawing/2014/main" id="{158761F5-1FF7-AC4D-B886-6656A52DF20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88ACDFD-0514-CB44-BBA9-62F4AB13A64F}"/>
              </a:ext>
            </a:extLst>
          </p:cNvPr>
          <p:cNvSpPr>
            <a:spLocks noGrp="1"/>
          </p:cNvSpPr>
          <p:nvPr>
            <p:ph type="sldNum" sz="quarter" idx="12"/>
          </p:nvPr>
        </p:nvSpPr>
        <p:spPr/>
        <p:txBody>
          <a:bodyPr/>
          <a:lstStyle/>
          <a:p>
            <a:fld id="{86669526-86F2-484F-B36B-A4A8CA770924}" type="slidenum">
              <a:rPr lang="en-US" smtClean="0"/>
              <a:t>‹#›</a:t>
            </a:fld>
            <a:endParaRPr lang="en-US"/>
          </a:p>
        </p:txBody>
      </p:sp>
    </p:spTree>
    <p:extLst>
      <p:ext uri="{BB962C8B-B14F-4D97-AF65-F5344CB8AC3E}">
        <p14:creationId xmlns:p14="http://schemas.microsoft.com/office/powerpoint/2010/main" val="845594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39CD0-B982-1145-8D6A-5D42670B0CB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E677142-01CD-A047-BEA1-9C247B7537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2A47629-19ED-314A-B5FE-49519B43BE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51C425C-592C-8044-94FD-052DCAF169B9}"/>
              </a:ext>
            </a:extLst>
          </p:cNvPr>
          <p:cNvSpPr>
            <a:spLocks noGrp="1"/>
          </p:cNvSpPr>
          <p:nvPr>
            <p:ph type="dt" sz="half" idx="10"/>
          </p:nvPr>
        </p:nvSpPr>
        <p:spPr/>
        <p:txBody>
          <a:bodyPr/>
          <a:lstStyle/>
          <a:p>
            <a:fld id="{035B52F6-216D-BA42-8E38-80CB401FC630}" type="datetimeFigureOut">
              <a:rPr lang="en-US" smtClean="0"/>
              <a:t>4/15/21</a:t>
            </a:fld>
            <a:endParaRPr lang="en-US"/>
          </a:p>
        </p:txBody>
      </p:sp>
      <p:sp>
        <p:nvSpPr>
          <p:cNvPr id="6" name="Footer Placeholder 5">
            <a:extLst>
              <a:ext uri="{FF2B5EF4-FFF2-40B4-BE49-F238E27FC236}">
                <a16:creationId xmlns:a16="http://schemas.microsoft.com/office/drawing/2014/main" id="{F5FF9444-AC27-F941-A11D-CAB68B4FA0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4E1EA9-B306-4E4B-9ACE-A90C1BE69EBB}"/>
              </a:ext>
            </a:extLst>
          </p:cNvPr>
          <p:cNvSpPr>
            <a:spLocks noGrp="1"/>
          </p:cNvSpPr>
          <p:nvPr>
            <p:ph type="sldNum" sz="quarter" idx="12"/>
          </p:nvPr>
        </p:nvSpPr>
        <p:spPr/>
        <p:txBody>
          <a:bodyPr/>
          <a:lstStyle/>
          <a:p>
            <a:fld id="{86669526-86F2-484F-B36B-A4A8CA770924}" type="slidenum">
              <a:rPr lang="en-US" smtClean="0"/>
              <a:t>‹#›</a:t>
            </a:fld>
            <a:endParaRPr lang="en-US"/>
          </a:p>
        </p:txBody>
      </p:sp>
    </p:spTree>
    <p:extLst>
      <p:ext uri="{BB962C8B-B14F-4D97-AF65-F5344CB8AC3E}">
        <p14:creationId xmlns:p14="http://schemas.microsoft.com/office/powerpoint/2010/main" val="1170288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6DD8A-BFBB-9F4F-8134-931A98B39F8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A7A5378A-1934-4448-A8F4-BA91C262BF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D50D6FF-3B0D-8849-B56D-0676BF181D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E6D5129-DED8-4847-ABC9-A763F3782BDC}"/>
              </a:ext>
            </a:extLst>
          </p:cNvPr>
          <p:cNvSpPr>
            <a:spLocks noGrp="1"/>
          </p:cNvSpPr>
          <p:nvPr>
            <p:ph type="dt" sz="half" idx="10"/>
          </p:nvPr>
        </p:nvSpPr>
        <p:spPr/>
        <p:txBody>
          <a:bodyPr/>
          <a:lstStyle/>
          <a:p>
            <a:fld id="{035B52F6-216D-BA42-8E38-80CB401FC630}" type="datetimeFigureOut">
              <a:rPr lang="en-US" smtClean="0"/>
              <a:t>4/15/21</a:t>
            </a:fld>
            <a:endParaRPr lang="en-US"/>
          </a:p>
        </p:txBody>
      </p:sp>
      <p:sp>
        <p:nvSpPr>
          <p:cNvPr id="6" name="Footer Placeholder 5">
            <a:extLst>
              <a:ext uri="{FF2B5EF4-FFF2-40B4-BE49-F238E27FC236}">
                <a16:creationId xmlns:a16="http://schemas.microsoft.com/office/drawing/2014/main" id="{9F3DC6EB-D896-CE4A-8DBA-D7A1A4B65A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1E529C-A907-4D43-8BE7-AB2691D366A8}"/>
              </a:ext>
            </a:extLst>
          </p:cNvPr>
          <p:cNvSpPr>
            <a:spLocks noGrp="1"/>
          </p:cNvSpPr>
          <p:nvPr>
            <p:ph type="sldNum" sz="quarter" idx="12"/>
          </p:nvPr>
        </p:nvSpPr>
        <p:spPr/>
        <p:txBody>
          <a:bodyPr/>
          <a:lstStyle/>
          <a:p>
            <a:fld id="{86669526-86F2-484F-B36B-A4A8CA770924}" type="slidenum">
              <a:rPr lang="en-US" smtClean="0"/>
              <a:t>‹#›</a:t>
            </a:fld>
            <a:endParaRPr lang="en-US"/>
          </a:p>
        </p:txBody>
      </p:sp>
    </p:spTree>
    <p:extLst>
      <p:ext uri="{BB962C8B-B14F-4D97-AF65-F5344CB8AC3E}">
        <p14:creationId xmlns:p14="http://schemas.microsoft.com/office/powerpoint/2010/main" val="111185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0ED55-A491-D14A-AF22-C275150524B1}"/>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FBBE272-6036-6E46-A438-D09E31EF103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8D8D995-3DD6-E040-8AFA-14882336EC51}"/>
              </a:ext>
            </a:extLst>
          </p:cNvPr>
          <p:cNvSpPr>
            <a:spLocks noGrp="1"/>
          </p:cNvSpPr>
          <p:nvPr>
            <p:ph type="dt" sz="half" idx="10"/>
          </p:nvPr>
        </p:nvSpPr>
        <p:spPr/>
        <p:txBody>
          <a:bodyPr/>
          <a:lstStyle/>
          <a:p>
            <a:fld id="{035B52F6-216D-BA42-8E38-80CB401FC630}" type="datetimeFigureOut">
              <a:rPr lang="en-US" smtClean="0"/>
              <a:t>4/15/21</a:t>
            </a:fld>
            <a:endParaRPr lang="en-US"/>
          </a:p>
        </p:txBody>
      </p:sp>
      <p:sp>
        <p:nvSpPr>
          <p:cNvPr id="5" name="Footer Placeholder 4">
            <a:extLst>
              <a:ext uri="{FF2B5EF4-FFF2-40B4-BE49-F238E27FC236}">
                <a16:creationId xmlns:a16="http://schemas.microsoft.com/office/drawing/2014/main" id="{B1C07C11-43D9-5D47-8446-B88F27F75D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E8D5A4-720B-914E-ABA4-3F68BA680BF8}"/>
              </a:ext>
            </a:extLst>
          </p:cNvPr>
          <p:cNvSpPr>
            <a:spLocks noGrp="1"/>
          </p:cNvSpPr>
          <p:nvPr>
            <p:ph type="sldNum" sz="quarter" idx="12"/>
          </p:nvPr>
        </p:nvSpPr>
        <p:spPr/>
        <p:txBody>
          <a:bodyPr/>
          <a:lstStyle/>
          <a:p>
            <a:fld id="{86669526-86F2-484F-B36B-A4A8CA770924}" type="slidenum">
              <a:rPr lang="en-US" smtClean="0"/>
              <a:t>‹#›</a:t>
            </a:fld>
            <a:endParaRPr lang="en-US"/>
          </a:p>
        </p:txBody>
      </p:sp>
    </p:spTree>
    <p:extLst>
      <p:ext uri="{BB962C8B-B14F-4D97-AF65-F5344CB8AC3E}">
        <p14:creationId xmlns:p14="http://schemas.microsoft.com/office/powerpoint/2010/main" val="3519482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3B8816-4B8F-3B40-ACFD-C30F5865545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80FBB18-53D6-D74A-AB28-203408945E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8F2A049-53DA-5D4E-B497-BF00A5688683}"/>
              </a:ext>
            </a:extLst>
          </p:cNvPr>
          <p:cNvSpPr>
            <a:spLocks noGrp="1"/>
          </p:cNvSpPr>
          <p:nvPr>
            <p:ph type="dt" sz="half" idx="10"/>
          </p:nvPr>
        </p:nvSpPr>
        <p:spPr/>
        <p:txBody>
          <a:bodyPr/>
          <a:lstStyle/>
          <a:p>
            <a:fld id="{035B52F6-216D-BA42-8E38-80CB401FC630}" type="datetimeFigureOut">
              <a:rPr lang="en-US" smtClean="0"/>
              <a:t>4/15/21</a:t>
            </a:fld>
            <a:endParaRPr lang="en-US"/>
          </a:p>
        </p:txBody>
      </p:sp>
      <p:sp>
        <p:nvSpPr>
          <p:cNvPr id="5" name="Footer Placeholder 4">
            <a:extLst>
              <a:ext uri="{FF2B5EF4-FFF2-40B4-BE49-F238E27FC236}">
                <a16:creationId xmlns:a16="http://schemas.microsoft.com/office/drawing/2014/main" id="{C66B20C8-27E5-6544-A23A-0C124BE59F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3B23A9-BEB6-EC4C-819A-72E6FC45FBB7}"/>
              </a:ext>
            </a:extLst>
          </p:cNvPr>
          <p:cNvSpPr>
            <a:spLocks noGrp="1"/>
          </p:cNvSpPr>
          <p:nvPr>
            <p:ph type="sldNum" sz="quarter" idx="12"/>
          </p:nvPr>
        </p:nvSpPr>
        <p:spPr/>
        <p:txBody>
          <a:bodyPr/>
          <a:lstStyle/>
          <a:p>
            <a:fld id="{86669526-86F2-484F-B36B-A4A8CA770924}" type="slidenum">
              <a:rPr lang="en-US" smtClean="0"/>
              <a:t>‹#›</a:t>
            </a:fld>
            <a:endParaRPr lang="en-US"/>
          </a:p>
        </p:txBody>
      </p:sp>
    </p:spTree>
    <p:extLst>
      <p:ext uri="{BB962C8B-B14F-4D97-AF65-F5344CB8AC3E}">
        <p14:creationId xmlns:p14="http://schemas.microsoft.com/office/powerpoint/2010/main" val="17030931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2_Title Slide">
    <p:spTree>
      <p:nvGrpSpPr>
        <p:cNvPr id="1" name=""/>
        <p:cNvGrpSpPr/>
        <p:nvPr/>
      </p:nvGrpSpPr>
      <p:grpSpPr>
        <a:xfrm>
          <a:off x="0" y="0"/>
          <a:ext cx="0" cy="0"/>
          <a:chOff x="0" y="0"/>
          <a:chExt cx="0" cy="0"/>
        </a:xfrm>
      </p:grpSpPr>
      <p:sp>
        <p:nvSpPr>
          <p:cNvPr id="5" name="Rounded Rectangle 16"/>
          <p:cNvSpPr/>
          <p:nvPr userDrawn="1"/>
        </p:nvSpPr>
        <p:spPr>
          <a:xfrm>
            <a:off x="11514669" y="6302375"/>
            <a:ext cx="345017" cy="300038"/>
          </a:xfrm>
          <a:prstGeom prst="roundRect">
            <a:avLst>
              <a:gd name="adj" fmla="val 50000"/>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d-ID" sz="760">
              <a:solidFill>
                <a:schemeClr val="bg1">
                  <a:lumMod val="50000"/>
                </a:schemeClr>
              </a:solidFill>
            </a:endParaRPr>
          </a:p>
        </p:txBody>
      </p:sp>
      <p:sp>
        <p:nvSpPr>
          <p:cNvPr id="6" name="Rectangle 5"/>
          <p:cNvSpPr/>
          <p:nvPr userDrawn="1"/>
        </p:nvSpPr>
        <p:spPr>
          <a:xfrm>
            <a:off x="649819" y="1016000"/>
            <a:ext cx="641349" cy="460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eaLnBrk="1" hangingPunct="1">
              <a:defRPr/>
            </a:pPr>
            <a:endParaRPr lang="id-ID" sz="760" dirty="0">
              <a:solidFill>
                <a:srgbClr val="118CE7"/>
              </a:solidFill>
            </a:endParaRPr>
          </a:p>
        </p:txBody>
      </p:sp>
      <p:sp>
        <p:nvSpPr>
          <p:cNvPr id="16" name="Picture Placeholder 3"/>
          <p:cNvSpPr>
            <a:spLocks noGrp="1"/>
          </p:cNvSpPr>
          <p:nvPr>
            <p:ph type="pic" sz="quarter" idx="22"/>
          </p:nvPr>
        </p:nvSpPr>
        <p:spPr>
          <a:xfrm>
            <a:off x="4142411" y="2277379"/>
            <a:ext cx="3971925" cy="2233611"/>
          </a:xfrm>
          <a:prstGeom prst="rect">
            <a:avLst/>
          </a:prstGeom>
          <a:solidFill>
            <a:srgbClr val="D9D9D9"/>
          </a:solidFill>
        </p:spPr>
        <p:txBody>
          <a:bodyPr/>
          <a:lstStyle>
            <a:lvl1pPr marL="0" indent="0">
              <a:buNone/>
              <a:defRPr/>
            </a:lvl1pPr>
          </a:lstStyle>
          <a:p>
            <a:pPr lvl="0"/>
            <a:endParaRPr lang="id-ID" noProof="0" dirty="0"/>
          </a:p>
        </p:txBody>
      </p:sp>
      <p:sp>
        <p:nvSpPr>
          <p:cNvPr id="11" name="Text Placeholder 10"/>
          <p:cNvSpPr>
            <a:spLocks noGrp="1"/>
          </p:cNvSpPr>
          <p:nvPr>
            <p:ph type="body" sz="quarter" idx="14"/>
          </p:nvPr>
        </p:nvSpPr>
        <p:spPr>
          <a:xfrm>
            <a:off x="637883" y="625855"/>
            <a:ext cx="10905239" cy="304623"/>
          </a:xfrm>
        </p:spPr>
        <p:txBody>
          <a:bodyPr lIns="0" tIns="0" rIns="0" bIns="0">
            <a:normAutofit/>
          </a:bodyPr>
          <a:lstStyle>
            <a:lvl1pPr marL="0" indent="0" algn="l">
              <a:buNone/>
              <a:defRPr sz="1125" kern="0" spc="85">
                <a:solidFill>
                  <a:schemeClr val="tx2"/>
                </a:solidFill>
                <a:latin typeface="Roboto Medium" panose="02000000000000000000" pitchFamily="2" charset="0"/>
                <a:ea typeface="Roboto Medium" panose="02000000000000000000" pitchFamily="2" charset="0"/>
              </a:defRPr>
            </a:lvl1pPr>
          </a:lstStyle>
          <a:p>
            <a:pPr lvl="0"/>
            <a:endParaRPr lang="id-ID" dirty="0"/>
          </a:p>
        </p:txBody>
      </p:sp>
      <p:sp>
        <p:nvSpPr>
          <p:cNvPr id="12" name="Text Placeholder 10"/>
          <p:cNvSpPr>
            <a:spLocks noGrp="1"/>
          </p:cNvSpPr>
          <p:nvPr>
            <p:ph type="body" sz="quarter" idx="15"/>
          </p:nvPr>
        </p:nvSpPr>
        <p:spPr>
          <a:xfrm>
            <a:off x="650583" y="415429"/>
            <a:ext cx="10905239" cy="156073"/>
          </a:xfrm>
        </p:spPr>
        <p:txBody>
          <a:bodyPr lIns="0" tIns="0" rIns="0" bIns="0">
            <a:normAutofit/>
          </a:bodyPr>
          <a:lstStyle>
            <a:lvl1pPr marL="0" indent="0" algn="l">
              <a:buNone/>
              <a:defRPr sz="563" kern="0" spc="113">
                <a:solidFill>
                  <a:schemeClr val="bg1">
                    <a:lumMod val="75000"/>
                  </a:schemeClr>
                </a:solidFill>
                <a:latin typeface="Roboto Light" panose="02000000000000000000" pitchFamily="2" charset="0"/>
                <a:ea typeface="Roboto Light" panose="02000000000000000000" pitchFamily="2" charset="0"/>
              </a:defRPr>
            </a:lvl1pPr>
          </a:lstStyle>
          <a:p>
            <a:pPr lvl="0"/>
            <a:endParaRPr lang="id-ID" dirty="0"/>
          </a:p>
        </p:txBody>
      </p:sp>
      <p:sp>
        <p:nvSpPr>
          <p:cNvPr id="7" name="Slide Number Placeholder 5"/>
          <p:cNvSpPr>
            <a:spLocks noGrp="1"/>
          </p:cNvSpPr>
          <p:nvPr>
            <p:ph type="sldNum" sz="quarter" idx="23"/>
          </p:nvPr>
        </p:nvSpPr>
        <p:spPr>
          <a:xfrm>
            <a:off x="11472335" y="6257925"/>
            <a:ext cx="429684" cy="388938"/>
          </a:xfrm>
        </p:spPr>
        <p:txBody>
          <a:bodyPr lIns="0" tIns="0" rIns="0" bIns="0"/>
          <a:lstStyle>
            <a:lvl1pPr algn="ctr">
              <a:defRPr sz="525">
                <a:solidFill>
                  <a:srgbClr val="7F7F7F"/>
                </a:solidFill>
                <a:latin typeface="Roboto Light" charset="0"/>
              </a:defRPr>
            </a:lvl1pPr>
          </a:lstStyle>
          <a:p>
            <a:fld id="{9F7B7D5A-D5C7-2145-BF9A-A6CD7F992897}" type="slidenum">
              <a:rPr lang="en-US" altLang="x-none"/>
              <a:pPr/>
              <a:t>‹#›</a:t>
            </a:fld>
            <a:endParaRPr lang="en-US" altLang="x-none"/>
          </a:p>
        </p:txBody>
      </p:sp>
    </p:spTree>
    <p:extLst>
      <p:ext uri="{BB962C8B-B14F-4D97-AF65-F5344CB8AC3E}">
        <p14:creationId xmlns:p14="http://schemas.microsoft.com/office/powerpoint/2010/main" val="1977260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A5D0F1-A17C-1D4C-A768-A804C4B62E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29B335D-2478-8044-AC62-C3DC855199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F458F3C-69CA-C44C-A5F4-7002E841EC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5B52F6-216D-BA42-8E38-80CB401FC630}" type="datetimeFigureOut">
              <a:rPr lang="en-US" smtClean="0"/>
              <a:t>4/15/21</a:t>
            </a:fld>
            <a:endParaRPr lang="en-US"/>
          </a:p>
        </p:txBody>
      </p:sp>
      <p:sp>
        <p:nvSpPr>
          <p:cNvPr id="5" name="Footer Placeholder 4">
            <a:extLst>
              <a:ext uri="{FF2B5EF4-FFF2-40B4-BE49-F238E27FC236}">
                <a16:creationId xmlns:a16="http://schemas.microsoft.com/office/drawing/2014/main" id="{56B953F1-53E8-B84B-B52F-4A7E342538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B4C0799-75C2-754D-8993-6A0389D29D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669526-86F2-484F-B36B-A4A8CA770924}" type="slidenum">
              <a:rPr lang="en-US" smtClean="0"/>
              <a:t>‹#›</a:t>
            </a:fld>
            <a:endParaRPr lang="en-US"/>
          </a:p>
        </p:txBody>
      </p:sp>
    </p:spTree>
    <p:extLst>
      <p:ext uri="{BB962C8B-B14F-4D97-AF65-F5344CB8AC3E}">
        <p14:creationId xmlns:p14="http://schemas.microsoft.com/office/powerpoint/2010/main" val="20660673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tiff"/><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2.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D48D9584-D2FD-48CE-9E17-4E250B743B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Feesmustfall - 017"/>
          <p:cNvPicPr>
            <a:picLocks noChangeAspect="1" noChangeArrowheads="1"/>
          </p:cNvPicPr>
          <p:nvPr/>
        </p:nvPicPr>
        <p:blipFill rotWithShape="1">
          <a:blip r:embed="rId2">
            <a:extLst>
              <a:ext uri="{28A0092B-C50C-407E-A947-70E740481C1C}">
                <a14:useLocalDpi xmlns:a14="http://schemas.microsoft.com/office/drawing/2010/main" val="0"/>
              </a:ext>
            </a:extLst>
          </a:blip>
          <a:srcRect l="2289" r="1" b="1"/>
          <a:stretch/>
        </p:blipFill>
        <p:spPr bwMode="auto">
          <a:xfrm>
            <a:off x="3577219" y="10"/>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Image result for feesmustfall">
            <a:extLst>
              <a:ext uri="{FF2B5EF4-FFF2-40B4-BE49-F238E27FC236}">
                <a16:creationId xmlns:a16="http://schemas.microsoft.com/office/drawing/2014/main" id="{F18C261E-D53B-0E49-9239-1D26DDD546E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865" r="2392"/>
          <a:stretch/>
        </p:blipFill>
        <p:spPr bwMode="auto">
          <a:xfrm>
            <a:off x="7822523" y="3456433"/>
            <a:ext cx="4369477" cy="3401568"/>
          </a:xfrm>
          <a:custGeom>
            <a:avLst/>
            <a:gdLst/>
            <a:ahLst/>
            <a:cxnLst/>
            <a:rect l="l" t="t" r="r" b="b"/>
            <a:pathLst>
              <a:path w="4369477" h="3401568">
                <a:moveTo>
                  <a:pt x="781270" y="0"/>
                </a:moveTo>
                <a:lnTo>
                  <a:pt x="4369477" y="0"/>
                </a:lnTo>
                <a:lnTo>
                  <a:pt x="4369477" y="3401568"/>
                </a:lnTo>
                <a:lnTo>
                  <a:pt x="0" y="3401568"/>
                </a:lnTo>
                <a:lnTo>
                  <a:pt x="1963" y="3397912"/>
                </a:lnTo>
                <a:cubicBezTo>
                  <a:pt x="454182" y="2512619"/>
                  <a:pt x="736170" y="1430108"/>
                  <a:pt x="776876" y="254399"/>
                </a:cubicBezTo>
                <a:close/>
              </a:path>
            </a:pathLst>
          </a:custGeom>
          <a:noFill/>
          <a:extLst>
            <a:ext uri="{909E8E84-426E-40dd-AFC4-6F175D3DCCD1}">
              <a14:hiddenFill xmlns:a14="http://schemas.microsoft.com/office/drawing/2010/main" xmlns="">
                <a:solidFill>
                  <a:srgbClr val="FFFFFF"/>
                </a:solidFill>
              </a14:hiddenFill>
            </a:ext>
          </a:extLst>
        </p:spPr>
      </p:pic>
      <p:pic>
        <p:nvPicPr>
          <p:cNvPr id="12" name="Picture 6" descr="Feesmustfall - 021">
            <a:extLst>
              <a:ext uri="{FF2B5EF4-FFF2-40B4-BE49-F238E27FC236}">
                <a16:creationId xmlns:a16="http://schemas.microsoft.com/office/drawing/2014/main" id="{1E9528E2-261F-644A-859A-DE4ADF2DB50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3346"/>
          <a:stretch/>
        </p:blipFill>
        <p:spPr bwMode="auto">
          <a:xfrm>
            <a:off x="3630260" y="3456432"/>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a:noFill/>
          <a:extLst>
            <a:ext uri="{909E8E84-426E-40dd-AFC4-6F175D3DCCD1}">
              <a14:hiddenFill xmlns:a14="http://schemas.microsoft.com/office/drawing/2010/main" xmlns="">
                <a:solidFill>
                  <a:srgbClr val="FFFFFF"/>
                </a:solidFill>
              </a14:hiddenFill>
            </a:ext>
          </a:extLst>
        </p:spPr>
      </p:pic>
      <p:sp useBgFill="1">
        <p:nvSpPr>
          <p:cNvPr id="20" name="Freeform: Shape 19">
            <a:extLst>
              <a:ext uri="{FF2B5EF4-FFF2-40B4-BE49-F238E27FC236}">
                <a16:creationId xmlns:a16="http://schemas.microsoft.com/office/drawing/2014/main" id="{CA17DEF4-6C5D-41C6-8D93-5C7CFD7ADA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97136" cy="6858000"/>
          </a:xfrm>
          <a:custGeom>
            <a:avLst/>
            <a:gdLst>
              <a:gd name="connsiteX0" fmla="*/ 0 w 4397136"/>
              <a:gd name="connsiteY0" fmla="*/ 0 h 6858000"/>
              <a:gd name="connsiteX1" fmla="*/ 3599069 w 4397136"/>
              <a:gd name="connsiteY1" fmla="*/ 0 h 6858000"/>
              <a:gd name="connsiteX2" fmla="*/ 3634072 w 4397136"/>
              <a:gd name="connsiteY2" fmla="*/ 58977 h 6858000"/>
              <a:gd name="connsiteX3" fmla="*/ 4397136 w 4397136"/>
              <a:gd name="connsiteY3" fmla="*/ 3474189 h 6858000"/>
              <a:gd name="connsiteX4" fmla="*/ 3802221 w 4397136"/>
              <a:gd name="connsiteY4" fmla="*/ 6546415 h 6858000"/>
              <a:gd name="connsiteX5" fmla="*/ 3649466 w 4397136"/>
              <a:gd name="connsiteY5" fmla="*/ 6858000 h 6858000"/>
              <a:gd name="connsiteX6" fmla="*/ 0 w 439713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7136" h="6858000">
                <a:moveTo>
                  <a:pt x="0" y="0"/>
                </a:moveTo>
                <a:lnTo>
                  <a:pt x="3599069" y="0"/>
                </a:lnTo>
                <a:lnTo>
                  <a:pt x="3634072" y="58977"/>
                </a:lnTo>
                <a:cubicBezTo>
                  <a:pt x="4105532" y="933006"/>
                  <a:pt x="4397136" y="2140466"/>
                  <a:pt x="4397136" y="3474189"/>
                </a:cubicBezTo>
                <a:cubicBezTo>
                  <a:pt x="4397136" y="4641197"/>
                  <a:pt x="4173877" y="5711534"/>
                  <a:pt x="3802221" y="6546415"/>
                </a:cubicBezTo>
                <a:lnTo>
                  <a:pt x="3649466"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2" name="Freeform: Shape 21">
            <a:extLst>
              <a:ext uri="{FF2B5EF4-FFF2-40B4-BE49-F238E27FC236}">
                <a16:creationId xmlns:a16="http://schemas.microsoft.com/office/drawing/2014/main" id="{22BBC5A3-5C8C-4FB9-AEFF-8778D2C98D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86504" cy="6858000"/>
          </a:xfrm>
          <a:custGeom>
            <a:avLst/>
            <a:gdLst>
              <a:gd name="connsiteX0" fmla="*/ 0 w 4386504"/>
              <a:gd name="connsiteY0" fmla="*/ 0 h 6858000"/>
              <a:gd name="connsiteX1" fmla="*/ 3588437 w 4386504"/>
              <a:gd name="connsiteY1" fmla="*/ 0 h 6858000"/>
              <a:gd name="connsiteX2" fmla="*/ 3623440 w 4386504"/>
              <a:gd name="connsiteY2" fmla="*/ 58977 h 6858000"/>
              <a:gd name="connsiteX3" fmla="*/ 4386504 w 4386504"/>
              <a:gd name="connsiteY3" fmla="*/ 3474189 h 6858000"/>
              <a:gd name="connsiteX4" fmla="*/ 3791589 w 4386504"/>
              <a:gd name="connsiteY4" fmla="*/ 6546415 h 6858000"/>
              <a:gd name="connsiteX5" fmla="*/ 3638834 w 4386504"/>
              <a:gd name="connsiteY5" fmla="*/ 6858000 h 6858000"/>
              <a:gd name="connsiteX6" fmla="*/ 0 w 438650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6504" h="6858000">
                <a:moveTo>
                  <a:pt x="0" y="0"/>
                </a:moveTo>
                <a:lnTo>
                  <a:pt x="3588437" y="0"/>
                </a:lnTo>
                <a:lnTo>
                  <a:pt x="3623440" y="58977"/>
                </a:lnTo>
                <a:cubicBezTo>
                  <a:pt x="4094900" y="933006"/>
                  <a:pt x="4386504" y="2140466"/>
                  <a:pt x="4386504" y="3474189"/>
                </a:cubicBezTo>
                <a:cubicBezTo>
                  <a:pt x="4386504" y="4641197"/>
                  <a:pt x="4163245" y="5711534"/>
                  <a:pt x="3791589" y="6546415"/>
                </a:cubicBezTo>
                <a:lnTo>
                  <a:pt x="3638834"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p:nvPr>
        </p:nvSpPr>
        <p:spPr>
          <a:xfrm>
            <a:off x="406590" y="1208954"/>
            <a:ext cx="3429000" cy="2898648"/>
          </a:xfrm>
        </p:spPr>
        <p:txBody>
          <a:bodyPr>
            <a:normAutofit fontScale="90000"/>
          </a:bodyPr>
          <a:lstStyle/>
          <a:p>
            <a:pPr algn="l"/>
            <a:r>
              <a:rPr lang="en-US" sz="4400" b="1" dirty="0">
                <a:latin typeface="Helvetica" charset="0"/>
                <a:ea typeface="Helvetica" charset="0"/>
                <a:cs typeface="Helvetica" charset="0"/>
              </a:rPr>
              <a:t>The Race Between Expectations &amp; Realities…</a:t>
            </a:r>
          </a:p>
        </p:txBody>
      </p:sp>
      <p:sp>
        <p:nvSpPr>
          <p:cNvPr id="3" name="Subtitle 2"/>
          <p:cNvSpPr>
            <a:spLocks noGrp="1"/>
          </p:cNvSpPr>
          <p:nvPr>
            <p:ph type="subTitle" idx="1"/>
          </p:nvPr>
        </p:nvSpPr>
        <p:spPr>
          <a:xfrm>
            <a:off x="438912" y="4773168"/>
            <a:ext cx="3429000" cy="1748218"/>
          </a:xfrm>
        </p:spPr>
        <p:txBody>
          <a:bodyPr>
            <a:normAutofit fontScale="92500" lnSpcReduction="10000"/>
          </a:bodyPr>
          <a:lstStyle/>
          <a:p>
            <a:pPr algn="l"/>
            <a:endParaRPr lang="en-US" sz="1200" dirty="0"/>
          </a:p>
          <a:p>
            <a:pPr algn="l"/>
            <a:r>
              <a:rPr lang="en-US" sz="1600" b="1" dirty="0">
                <a:latin typeface="Helvetica Light" charset="0"/>
                <a:ea typeface="Helvetica Light" charset="0"/>
                <a:cs typeface="Helvetica Light" charset="0"/>
              </a:rPr>
              <a:t>Dr Nic Spaull</a:t>
            </a:r>
            <a:endParaRPr lang="en-US" sz="1600" dirty="0">
              <a:latin typeface="Helvetica Light" charset="0"/>
              <a:ea typeface="Helvetica Light" charset="0"/>
              <a:cs typeface="Helvetica Light" charset="0"/>
            </a:endParaRPr>
          </a:p>
          <a:p>
            <a:pPr algn="l"/>
            <a:r>
              <a:rPr lang="en-ZA" sz="1700" i="1" dirty="0"/>
              <a:t>Think Tank 2021:3 - NSFAS and the funding of tertiary education: How do we balance free higher education with the challenges facing the South African economy?</a:t>
            </a:r>
            <a:endParaRPr lang="en-US" sz="1700" i="1" dirty="0">
              <a:latin typeface="Helvetica Light" charset="0"/>
              <a:ea typeface="Helvetica Light" charset="0"/>
              <a:cs typeface="Helvetica Light" charset="0"/>
            </a:endParaRPr>
          </a:p>
        </p:txBody>
      </p:sp>
      <p:sp>
        <p:nvSpPr>
          <p:cNvPr id="24" name="Rectangle 23">
            <a:extLst>
              <a:ext uri="{FF2B5EF4-FFF2-40B4-BE49-F238E27FC236}">
                <a16:creationId xmlns:a16="http://schemas.microsoft.com/office/drawing/2014/main" id="{3BB917E8-D696-4787-96D6-521A9C42F9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39F4C545-E278-42ED-9B78-2EBA464444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4544568"/>
            <a:ext cx="341496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Picture 15">
            <a:extLst>
              <a:ext uri="{FF2B5EF4-FFF2-40B4-BE49-F238E27FC236}">
                <a16:creationId xmlns:a16="http://schemas.microsoft.com/office/drawing/2014/main" id="{829B81CA-BCCA-1743-9814-901CB5A51C11}"/>
              </a:ext>
            </a:extLst>
          </p:cNvPr>
          <p:cNvPicPr>
            <a:picLocks noChangeAspect="1"/>
          </p:cNvPicPr>
          <p:nvPr/>
        </p:nvPicPr>
        <p:blipFill>
          <a:blip r:embed="rId5"/>
          <a:stretch>
            <a:fillRect/>
          </a:stretch>
        </p:blipFill>
        <p:spPr>
          <a:xfrm>
            <a:off x="217393" y="354228"/>
            <a:ext cx="2167809" cy="981236"/>
          </a:xfrm>
          <a:prstGeom prst="rect">
            <a:avLst/>
          </a:prstGeom>
        </p:spPr>
      </p:pic>
      <p:pic>
        <p:nvPicPr>
          <p:cNvPr id="17" name="Picture 2" descr="NSFAS (@myNSFAS) | Twitter">
            <a:extLst>
              <a:ext uri="{FF2B5EF4-FFF2-40B4-BE49-F238E27FC236}">
                <a16:creationId xmlns:a16="http://schemas.microsoft.com/office/drawing/2014/main" id="{858D391A-5290-DE49-85E7-9D7F216812B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30715" y="174268"/>
            <a:ext cx="3143892" cy="3143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903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able&#10;&#10;Description automatically generated">
            <a:extLst>
              <a:ext uri="{FF2B5EF4-FFF2-40B4-BE49-F238E27FC236}">
                <a16:creationId xmlns:a16="http://schemas.microsoft.com/office/drawing/2014/main" id="{37FBD543-C919-0540-875B-3E5962398967}"/>
              </a:ext>
            </a:extLst>
          </p:cNvPr>
          <p:cNvPicPr>
            <a:picLocks noGrp="1" noChangeAspect="1"/>
          </p:cNvPicPr>
          <p:nvPr>
            <p:ph idx="1"/>
          </p:nvPr>
        </p:nvPicPr>
        <p:blipFill>
          <a:blip r:embed="rId2"/>
          <a:stretch>
            <a:fillRect/>
          </a:stretch>
        </p:blipFill>
        <p:spPr>
          <a:xfrm>
            <a:off x="1176488" y="2831322"/>
            <a:ext cx="9705671" cy="3355859"/>
          </a:xfrm>
        </p:spPr>
      </p:pic>
      <p:sp>
        <p:nvSpPr>
          <p:cNvPr id="6" name="Rectangle 5">
            <a:extLst>
              <a:ext uri="{FF2B5EF4-FFF2-40B4-BE49-F238E27FC236}">
                <a16:creationId xmlns:a16="http://schemas.microsoft.com/office/drawing/2014/main" id="{2419D68D-81EA-3749-8547-D5D60CD60253}"/>
              </a:ext>
            </a:extLst>
          </p:cNvPr>
          <p:cNvSpPr/>
          <p:nvPr/>
        </p:nvSpPr>
        <p:spPr>
          <a:xfrm>
            <a:off x="771524" y="408036"/>
            <a:ext cx="10029825" cy="707886"/>
          </a:xfrm>
          <a:prstGeom prst="rect">
            <a:avLst/>
          </a:prstGeom>
        </p:spPr>
        <p:txBody>
          <a:bodyPr wrap="square">
            <a:spAutoFit/>
          </a:bodyPr>
          <a:lstStyle/>
          <a:p>
            <a:r>
              <a:rPr lang="en-US" sz="4000" dirty="0">
                <a:latin typeface="Helvetica" charset="0"/>
                <a:ea typeface="Helvetica" charset="0"/>
                <a:cs typeface="Helvetica" charset="0"/>
              </a:rPr>
              <a:t>Why are we talking about NSFAS?</a:t>
            </a:r>
          </a:p>
        </p:txBody>
      </p:sp>
      <p:sp>
        <p:nvSpPr>
          <p:cNvPr id="7" name="Rectangle 6">
            <a:extLst>
              <a:ext uri="{FF2B5EF4-FFF2-40B4-BE49-F238E27FC236}">
                <a16:creationId xmlns:a16="http://schemas.microsoft.com/office/drawing/2014/main" id="{0BF2B990-92D5-784D-AEF3-7BBFAFD5B078}"/>
              </a:ext>
            </a:extLst>
          </p:cNvPr>
          <p:cNvSpPr/>
          <p:nvPr/>
        </p:nvSpPr>
        <p:spPr>
          <a:xfrm>
            <a:off x="129632" y="6449964"/>
            <a:ext cx="4288255" cy="276999"/>
          </a:xfrm>
          <a:prstGeom prst="rect">
            <a:avLst/>
          </a:prstGeom>
          <a:solidFill>
            <a:schemeClr val="bg1">
              <a:lumMod val="95000"/>
            </a:schemeClr>
          </a:solidFill>
        </p:spPr>
        <p:txBody>
          <a:bodyPr wrap="square">
            <a:spAutoFit/>
          </a:bodyPr>
          <a:lstStyle/>
          <a:p>
            <a:pPr algn="just" eaLnBrk="1" hangingPunct="1">
              <a:defRPr/>
            </a:pPr>
            <a:r>
              <a:rPr lang="en-US" sz="1200" b="1" dirty="0">
                <a:latin typeface="Calibri" panose="020F0502020204030204" pitchFamily="34" charset="0"/>
                <a:ea typeface="MS PGothic" panose="020B0600070205080204" pitchFamily="34" charset="-128"/>
              </a:rPr>
              <a:t>Source</a:t>
            </a:r>
            <a:r>
              <a:rPr lang="en-US" sz="1200" dirty="0">
                <a:latin typeface="Calibri" panose="020F0502020204030204" pitchFamily="34" charset="0"/>
                <a:ea typeface="MS PGothic" panose="020B0600070205080204" pitchFamily="34" charset="-128"/>
              </a:rPr>
              <a:t>: Nico Cloete, Forthcoming, personal communication</a:t>
            </a:r>
            <a:endParaRPr lang="en-GB" sz="1050" dirty="0">
              <a:latin typeface="Calibri" panose="020F0502020204030204" pitchFamily="34" charset="0"/>
              <a:ea typeface="MS PGothic" panose="020B0600070205080204" pitchFamily="34" charset="-128"/>
            </a:endParaRPr>
          </a:p>
        </p:txBody>
      </p:sp>
      <p:pic>
        <p:nvPicPr>
          <p:cNvPr id="1026" name="Picture 2" descr="NSFAS (@myNSFAS) | Twitter">
            <a:extLst>
              <a:ext uri="{FF2B5EF4-FFF2-40B4-BE49-F238E27FC236}">
                <a16:creationId xmlns:a16="http://schemas.microsoft.com/office/drawing/2014/main" id="{534401AE-7E38-D947-830A-46713580B7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4045" y="-8624"/>
            <a:ext cx="1759865" cy="1759865"/>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a:extLst>
              <a:ext uri="{FF2B5EF4-FFF2-40B4-BE49-F238E27FC236}">
                <a16:creationId xmlns:a16="http://schemas.microsoft.com/office/drawing/2014/main" id="{96F6E5E3-C663-CC41-8D21-AAFC535C8053}"/>
              </a:ext>
            </a:extLst>
          </p:cNvPr>
          <p:cNvSpPr txBox="1">
            <a:spLocks/>
          </p:cNvSpPr>
          <p:nvPr/>
        </p:nvSpPr>
        <p:spPr>
          <a:xfrm>
            <a:off x="771524" y="1550921"/>
            <a:ext cx="10515600" cy="814834"/>
          </a:xfrm>
          <a:prstGeom prst="rect">
            <a:avLst/>
          </a:prstGeom>
          <a:solidFill>
            <a:schemeClr val="accent6">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i="1" dirty="0"/>
              <a:t>“</a:t>
            </a:r>
            <a:r>
              <a:rPr lang="en-ZA" sz="2000" i="1" dirty="0"/>
              <a:t>In 2019, </a:t>
            </a:r>
            <a:r>
              <a:rPr lang="en-ZA" sz="2000" b="1" i="1" dirty="0"/>
              <a:t>over one third </a:t>
            </a:r>
            <a:r>
              <a:rPr lang="en-ZA" sz="2000" i="1" dirty="0"/>
              <a:t>of university students, and just </a:t>
            </a:r>
            <a:r>
              <a:rPr lang="en-ZA" sz="2000" b="1" i="1" dirty="0"/>
              <a:t>over half </a:t>
            </a:r>
            <a:r>
              <a:rPr lang="en-ZA" sz="2000" i="1" dirty="0"/>
              <a:t>of TVET college students benefitted from a NSFAS bursary.</a:t>
            </a:r>
            <a:r>
              <a:rPr lang="en-US" sz="2000" i="1" dirty="0"/>
              <a:t>” (DHET, 2021: p.18)</a:t>
            </a:r>
            <a:endParaRPr lang="en-ZA" sz="2000" i="1" dirty="0"/>
          </a:p>
        </p:txBody>
      </p:sp>
    </p:spTree>
    <p:extLst>
      <p:ext uri="{BB962C8B-B14F-4D97-AF65-F5344CB8AC3E}">
        <p14:creationId xmlns:p14="http://schemas.microsoft.com/office/powerpoint/2010/main" val="2344264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2089463" y="1970408"/>
            <a:ext cx="8394440"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
          <p:cNvGrpSpPr/>
          <p:nvPr/>
        </p:nvGrpSpPr>
        <p:grpSpPr>
          <a:xfrm>
            <a:off x="7129580" y="1970407"/>
            <a:ext cx="2816016" cy="1787738"/>
            <a:chOff x="8372105" y="2329963"/>
            <a:chExt cx="2596986" cy="2527346"/>
          </a:xfrm>
          <a:solidFill>
            <a:schemeClr val="bg1">
              <a:lumMod val="95000"/>
            </a:schemeClr>
          </a:solidFill>
        </p:grpSpPr>
        <p:sp>
          <p:nvSpPr>
            <p:cNvPr id="5" name="Rectangle 4"/>
            <p:cNvSpPr/>
            <p:nvPr/>
          </p:nvSpPr>
          <p:spPr>
            <a:xfrm>
              <a:off x="8473337" y="2475097"/>
              <a:ext cx="2418741" cy="2382212"/>
            </a:xfrm>
            <a:prstGeom prst="rect">
              <a:avLst/>
            </a:prstGeom>
            <a:grpFill/>
          </p:spPr>
          <p:txBody>
            <a:bodyPr>
              <a:spAutoFit/>
            </a:bodyPr>
            <a:lstStyle/>
            <a:p>
              <a:pPr algn="just" eaLnBrk="1" hangingPunct="1">
                <a:defRPr/>
              </a:pPr>
              <a:r>
                <a:rPr lang="en-US" sz="1200" dirty="0">
                  <a:latin typeface="Calibri" panose="020F0502020204030204" pitchFamily="34" charset="0"/>
                  <a:ea typeface="MS PGothic" panose="020B0600070205080204" pitchFamily="34" charset="-128"/>
                </a:rPr>
                <a:t>How many of those who start school reach matric? Graduate with matric? Graduate with a degree? </a:t>
              </a:r>
            </a:p>
            <a:p>
              <a:pPr algn="just" eaLnBrk="1" hangingPunct="1">
                <a:defRPr/>
              </a:pPr>
              <a:endParaRPr lang="en-US" sz="1200" b="1" dirty="0">
                <a:latin typeface="Calibri" panose="020F0502020204030204" pitchFamily="34" charset="0"/>
                <a:ea typeface="MS PGothic" panose="020B0600070205080204" pitchFamily="34" charset="-128"/>
              </a:endParaRPr>
            </a:p>
            <a:p>
              <a:pPr algn="just" eaLnBrk="1" hangingPunct="1">
                <a:defRPr/>
              </a:pPr>
              <a:r>
                <a:rPr lang="en-US" sz="1200" b="1" dirty="0">
                  <a:latin typeface="Calibri" panose="020F0502020204030204" pitchFamily="34" charset="0"/>
                  <a:ea typeface="MS PGothic" panose="020B0600070205080204" pitchFamily="34" charset="-128"/>
                </a:rPr>
                <a:t>New (2016) study followed the entire matric cohort of 2008 into university and tracked them 2009-2014</a:t>
              </a:r>
            </a:p>
            <a:p>
              <a:pPr algn="just" eaLnBrk="1" hangingPunct="1">
                <a:defRPr/>
              </a:pPr>
              <a:endParaRPr lang="en-US" sz="900" b="1" dirty="0">
                <a:latin typeface="Calibri" panose="020F0502020204030204" pitchFamily="34" charset="0"/>
                <a:ea typeface="MS PGothic" panose="020B0600070205080204" pitchFamily="34" charset="-128"/>
              </a:endParaRPr>
            </a:p>
            <a:p>
              <a:pPr algn="just" eaLnBrk="1" hangingPunct="1">
                <a:defRPr/>
              </a:pPr>
              <a:r>
                <a:rPr lang="en-GB" sz="1050" dirty="0">
                  <a:latin typeface="Calibri" panose="020F0502020204030204" pitchFamily="34" charset="0"/>
                  <a:ea typeface="MS PGothic" panose="020B0600070205080204" pitchFamily="34" charset="-128"/>
                </a:rPr>
                <a:t>(Van </a:t>
              </a:r>
              <a:r>
                <a:rPr lang="en-GB" sz="1050" dirty="0" err="1">
                  <a:latin typeface="Calibri" panose="020F0502020204030204" pitchFamily="34" charset="0"/>
                  <a:ea typeface="MS PGothic" panose="020B0600070205080204" pitchFamily="34" charset="-128"/>
                </a:rPr>
                <a:t>Broekhuizen</a:t>
              </a:r>
              <a:r>
                <a:rPr lang="en-GB" sz="1050" dirty="0">
                  <a:latin typeface="Calibri" panose="020F0502020204030204" pitchFamily="34" charset="0"/>
                  <a:ea typeface="MS PGothic" panose="020B0600070205080204" pitchFamily="34" charset="-128"/>
                </a:rPr>
                <a:t> &amp; Van der Berg, 2016)</a:t>
              </a:r>
            </a:p>
          </p:txBody>
        </p:sp>
        <p:cxnSp>
          <p:nvCxnSpPr>
            <p:cNvPr id="6" name="Straight Connector 5"/>
            <p:cNvCxnSpPr/>
            <p:nvPr/>
          </p:nvCxnSpPr>
          <p:spPr>
            <a:xfrm>
              <a:off x="8372105" y="2329963"/>
              <a:ext cx="2596986" cy="0"/>
            </a:xfrm>
            <a:prstGeom prst="line">
              <a:avLst/>
            </a:prstGeom>
            <a:grpFill/>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 name="Rectangle 6">
            <a:extLst>
              <a:ext uri="{FF2B5EF4-FFF2-40B4-BE49-F238E27FC236}">
                <a16:creationId xmlns:a16="http://schemas.microsoft.com/office/drawing/2014/main" id="{3EEA671A-2551-3541-A488-F3D6DF9A92C0}"/>
              </a:ext>
            </a:extLst>
          </p:cNvPr>
          <p:cNvSpPr/>
          <p:nvPr/>
        </p:nvSpPr>
        <p:spPr>
          <a:xfrm>
            <a:off x="771524" y="408036"/>
            <a:ext cx="10029825" cy="584775"/>
          </a:xfrm>
          <a:prstGeom prst="rect">
            <a:avLst/>
          </a:prstGeom>
        </p:spPr>
        <p:txBody>
          <a:bodyPr wrap="square">
            <a:spAutoFit/>
          </a:bodyPr>
          <a:lstStyle/>
          <a:p>
            <a:r>
              <a:rPr lang="en-US" sz="3200" dirty="0">
                <a:latin typeface="Helvetica" charset="0"/>
                <a:ea typeface="Helvetica" charset="0"/>
                <a:cs typeface="Helvetica" charset="0"/>
              </a:rPr>
              <a:t>How many students actually make it to university?</a:t>
            </a:r>
          </a:p>
        </p:txBody>
      </p:sp>
    </p:spTree>
    <p:extLst>
      <p:ext uri="{BB962C8B-B14F-4D97-AF65-F5344CB8AC3E}">
        <p14:creationId xmlns:p14="http://schemas.microsoft.com/office/powerpoint/2010/main" val="1537012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2097367" y="1970408"/>
            <a:ext cx="8378632"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771524" y="408036"/>
            <a:ext cx="10029825" cy="584775"/>
          </a:xfrm>
          <a:prstGeom prst="rect">
            <a:avLst/>
          </a:prstGeom>
        </p:spPr>
        <p:txBody>
          <a:bodyPr wrap="square">
            <a:spAutoFit/>
          </a:bodyPr>
          <a:lstStyle/>
          <a:p>
            <a:r>
              <a:rPr lang="en-US" sz="3200" dirty="0">
                <a:latin typeface="Helvetica" charset="0"/>
                <a:ea typeface="Helvetica" charset="0"/>
                <a:cs typeface="Helvetica" charset="0"/>
              </a:rPr>
              <a:t>How many students actually make it to university?</a:t>
            </a:r>
          </a:p>
        </p:txBody>
      </p:sp>
    </p:spTree>
    <p:extLst>
      <p:ext uri="{BB962C8B-B14F-4D97-AF65-F5344CB8AC3E}">
        <p14:creationId xmlns:p14="http://schemas.microsoft.com/office/powerpoint/2010/main" val="2958359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2089463" y="1970408"/>
            <a:ext cx="8394440"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9C843083-9DAC-074F-A785-2CCD309DABEA}"/>
              </a:ext>
            </a:extLst>
          </p:cNvPr>
          <p:cNvSpPr/>
          <p:nvPr/>
        </p:nvSpPr>
        <p:spPr>
          <a:xfrm>
            <a:off x="771524" y="408036"/>
            <a:ext cx="10029825" cy="584775"/>
          </a:xfrm>
          <a:prstGeom prst="rect">
            <a:avLst/>
          </a:prstGeom>
        </p:spPr>
        <p:txBody>
          <a:bodyPr wrap="square">
            <a:spAutoFit/>
          </a:bodyPr>
          <a:lstStyle/>
          <a:p>
            <a:r>
              <a:rPr lang="en-US" sz="3200" dirty="0">
                <a:latin typeface="Helvetica" charset="0"/>
                <a:ea typeface="Helvetica" charset="0"/>
                <a:cs typeface="Helvetica" charset="0"/>
              </a:rPr>
              <a:t>How many students actually make it to university?</a:t>
            </a:r>
          </a:p>
        </p:txBody>
      </p:sp>
    </p:spTree>
    <p:extLst>
      <p:ext uri="{BB962C8B-B14F-4D97-AF65-F5344CB8AC3E}">
        <p14:creationId xmlns:p14="http://schemas.microsoft.com/office/powerpoint/2010/main" val="3668449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2105272" y="1970408"/>
            <a:ext cx="8362823"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4AF7FFC9-F002-5444-A432-65B317D9DDA8}"/>
              </a:ext>
            </a:extLst>
          </p:cNvPr>
          <p:cNvSpPr/>
          <p:nvPr/>
        </p:nvSpPr>
        <p:spPr>
          <a:xfrm>
            <a:off x="771524" y="408036"/>
            <a:ext cx="10029825" cy="584775"/>
          </a:xfrm>
          <a:prstGeom prst="rect">
            <a:avLst/>
          </a:prstGeom>
        </p:spPr>
        <p:txBody>
          <a:bodyPr wrap="square">
            <a:spAutoFit/>
          </a:bodyPr>
          <a:lstStyle/>
          <a:p>
            <a:r>
              <a:rPr lang="en-US" sz="3200" dirty="0">
                <a:latin typeface="Helvetica" charset="0"/>
                <a:ea typeface="Helvetica" charset="0"/>
                <a:cs typeface="Helvetica" charset="0"/>
              </a:rPr>
              <a:t>How many students actually make it to university?</a:t>
            </a:r>
          </a:p>
        </p:txBody>
      </p:sp>
    </p:spTree>
    <p:extLst>
      <p:ext uri="{BB962C8B-B14F-4D97-AF65-F5344CB8AC3E}">
        <p14:creationId xmlns:p14="http://schemas.microsoft.com/office/powerpoint/2010/main" val="838311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83399" y="1970408"/>
            <a:ext cx="8406568"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8"/>
          <p:cNvSpPr txBox="1">
            <a:spLocks noChangeArrowheads="1"/>
          </p:cNvSpPr>
          <p:nvPr/>
        </p:nvSpPr>
        <p:spPr bwMode="auto">
          <a:xfrm>
            <a:off x="3558437" y="6506554"/>
            <a:ext cx="60356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en-US" sz="900" b="1" dirty="0"/>
              <a:t>Source</a:t>
            </a:r>
            <a:r>
              <a:rPr lang="en-US" altLang="en-US" sz="900" dirty="0"/>
              <a:t>: Van </a:t>
            </a:r>
            <a:r>
              <a:rPr lang="en-US" altLang="en-US" sz="900" dirty="0" err="1"/>
              <a:t>Broekhuizen</a:t>
            </a:r>
            <a:r>
              <a:rPr lang="en-US" altLang="en-US" sz="900" dirty="0"/>
              <a:t> &amp; Van der Berg, 2016 (Higher Education Access and Outcomes for the 2008 National Matric Cohort)</a:t>
            </a:r>
          </a:p>
        </p:txBody>
      </p:sp>
      <p:sp>
        <p:nvSpPr>
          <p:cNvPr id="5" name="Rectangle 4">
            <a:extLst>
              <a:ext uri="{FF2B5EF4-FFF2-40B4-BE49-F238E27FC236}">
                <a16:creationId xmlns:a16="http://schemas.microsoft.com/office/drawing/2014/main" id="{D613125C-6AFE-E047-B0C7-1DF8F35E1EE9}"/>
              </a:ext>
            </a:extLst>
          </p:cNvPr>
          <p:cNvSpPr/>
          <p:nvPr/>
        </p:nvSpPr>
        <p:spPr>
          <a:xfrm>
            <a:off x="771524" y="408036"/>
            <a:ext cx="10029825" cy="584775"/>
          </a:xfrm>
          <a:prstGeom prst="rect">
            <a:avLst/>
          </a:prstGeom>
        </p:spPr>
        <p:txBody>
          <a:bodyPr wrap="square">
            <a:spAutoFit/>
          </a:bodyPr>
          <a:lstStyle/>
          <a:p>
            <a:r>
              <a:rPr lang="en-US" sz="3200" dirty="0">
                <a:latin typeface="Helvetica" charset="0"/>
                <a:ea typeface="Helvetica" charset="0"/>
                <a:cs typeface="Helvetica" charset="0"/>
              </a:rPr>
              <a:t>How many students actually make it to university?</a:t>
            </a:r>
          </a:p>
        </p:txBody>
      </p:sp>
    </p:spTree>
    <p:extLst>
      <p:ext uri="{BB962C8B-B14F-4D97-AF65-F5344CB8AC3E}">
        <p14:creationId xmlns:p14="http://schemas.microsoft.com/office/powerpoint/2010/main" val="1136883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83399" y="1970408"/>
            <a:ext cx="8406568"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8"/>
          <p:cNvSpPr txBox="1">
            <a:spLocks noChangeArrowheads="1"/>
          </p:cNvSpPr>
          <p:nvPr/>
        </p:nvSpPr>
        <p:spPr bwMode="auto">
          <a:xfrm>
            <a:off x="3558437" y="6506554"/>
            <a:ext cx="60356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en-US" sz="900" b="1" dirty="0"/>
              <a:t>Source</a:t>
            </a:r>
            <a:r>
              <a:rPr lang="en-US" altLang="en-US" sz="900" dirty="0"/>
              <a:t>: Van </a:t>
            </a:r>
            <a:r>
              <a:rPr lang="en-US" altLang="en-US" sz="900" dirty="0" err="1"/>
              <a:t>Broekhuizen</a:t>
            </a:r>
            <a:r>
              <a:rPr lang="en-US" altLang="en-US" sz="900" dirty="0"/>
              <a:t> &amp; Van der Berg, 2016 (Higher Education Access and Outcomes for the 2008 National Matric Cohort)</a:t>
            </a:r>
          </a:p>
        </p:txBody>
      </p:sp>
      <p:sp>
        <p:nvSpPr>
          <p:cNvPr id="5" name="TextBox 4"/>
          <p:cNvSpPr txBox="1"/>
          <p:nvPr/>
        </p:nvSpPr>
        <p:spPr>
          <a:xfrm rot="17032966">
            <a:off x="6438621" y="702809"/>
            <a:ext cx="2604977" cy="5386090"/>
          </a:xfrm>
          <a:prstGeom prst="rect">
            <a:avLst/>
          </a:prstGeom>
          <a:noFill/>
        </p:spPr>
        <p:txBody>
          <a:bodyPr wrap="square" rtlCol="0">
            <a:spAutoFit/>
          </a:bodyPr>
          <a:lstStyle/>
          <a:p>
            <a:r>
              <a:rPr lang="en-US" sz="34400" dirty="0">
                <a:latin typeface="Helvetica" charset="0"/>
                <a:ea typeface="Helvetica" charset="0"/>
                <a:cs typeface="Helvetica" charset="0"/>
              </a:rPr>
              <a:t>}</a:t>
            </a:r>
          </a:p>
        </p:txBody>
      </p:sp>
      <p:sp>
        <p:nvSpPr>
          <p:cNvPr id="6" name="TextBox 5"/>
          <p:cNvSpPr txBox="1"/>
          <p:nvPr/>
        </p:nvSpPr>
        <p:spPr>
          <a:xfrm rot="766700">
            <a:off x="7956698" y="1445409"/>
            <a:ext cx="1005403" cy="1862048"/>
          </a:xfrm>
          <a:prstGeom prst="rect">
            <a:avLst/>
          </a:prstGeom>
          <a:noFill/>
        </p:spPr>
        <p:txBody>
          <a:bodyPr wrap="none" rtlCol="0">
            <a:spAutoFit/>
          </a:bodyPr>
          <a:lstStyle/>
          <a:p>
            <a:r>
              <a:rPr lang="en-US" sz="11500" dirty="0">
                <a:latin typeface="Helvetica" charset="0"/>
                <a:ea typeface="Helvetica" charset="0"/>
                <a:cs typeface="Helvetica" charset="0"/>
              </a:rPr>
              <a:t>?</a:t>
            </a:r>
            <a:endParaRPr lang="en-US" dirty="0">
              <a:latin typeface="Helvetica" charset="0"/>
              <a:ea typeface="Helvetica" charset="0"/>
              <a:cs typeface="Helvetica" charset="0"/>
            </a:endParaRPr>
          </a:p>
        </p:txBody>
      </p:sp>
      <p:sp>
        <p:nvSpPr>
          <p:cNvPr id="7" name="Rectangle 6">
            <a:extLst>
              <a:ext uri="{FF2B5EF4-FFF2-40B4-BE49-F238E27FC236}">
                <a16:creationId xmlns:a16="http://schemas.microsoft.com/office/drawing/2014/main" id="{A7E46C0C-101F-2548-B557-04039C99385D}"/>
              </a:ext>
            </a:extLst>
          </p:cNvPr>
          <p:cNvSpPr/>
          <p:nvPr/>
        </p:nvSpPr>
        <p:spPr>
          <a:xfrm>
            <a:off x="771524" y="408036"/>
            <a:ext cx="10029825" cy="584775"/>
          </a:xfrm>
          <a:prstGeom prst="rect">
            <a:avLst/>
          </a:prstGeom>
        </p:spPr>
        <p:txBody>
          <a:bodyPr wrap="square">
            <a:spAutoFit/>
          </a:bodyPr>
          <a:lstStyle/>
          <a:p>
            <a:r>
              <a:rPr lang="en-US" sz="3200" dirty="0">
                <a:latin typeface="Helvetica" charset="0"/>
                <a:ea typeface="Helvetica" charset="0"/>
                <a:cs typeface="Helvetica" charset="0"/>
              </a:rPr>
              <a:t>How many students actually make it to university?</a:t>
            </a:r>
          </a:p>
        </p:txBody>
      </p:sp>
    </p:spTree>
    <p:extLst>
      <p:ext uri="{BB962C8B-B14F-4D97-AF65-F5344CB8AC3E}">
        <p14:creationId xmlns:p14="http://schemas.microsoft.com/office/powerpoint/2010/main" val="3133947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eesmustfall - 017">
            <a:extLst>
              <a:ext uri="{FF2B5EF4-FFF2-40B4-BE49-F238E27FC236}">
                <a16:creationId xmlns:a16="http://schemas.microsoft.com/office/drawing/2014/main" id="{D59F944E-AF51-7A43-B7D9-B73AFB7FAFA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89" r="1" b="1"/>
          <a:stretch/>
        </p:blipFill>
        <p:spPr bwMode="auto">
          <a:xfrm>
            <a:off x="-53041" y="10"/>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Feesmustfall - 021">
            <a:extLst>
              <a:ext uri="{FF2B5EF4-FFF2-40B4-BE49-F238E27FC236}">
                <a16:creationId xmlns:a16="http://schemas.microsoft.com/office/drawing/2014/main" id="{502621B0-87A2-4541-9436-895384B5B72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346"/>
          <a:stretch/>
        </p:blipFill>
        <p:spPr bwMode="auto">
          <a:xfrm>
            <a:off x="0" y="3456432"/>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a:noFill/>
          <a:extLst>
            <a:ext uri="{909E8E84-426E-40dd-AFC4-6F175D3DCCD1}">
              <a14:hiddenFill xmlns:a14="http://schemas.microsoft.com/office/drawing/2010/main" xmlns="">
                <a:solidFill>
                  <a:srgbClr val="FFFFFF"/>
                </a:solidFill>
              </a14:hiddenFill>
            </a:ext>
          </a:extLst>
        </p:spPr>
      </p:pic>
      <p:sp>
        <p:nvSpPr>
          <p:cNvPr id="7" name="Rectangle 6">
            <a:extLst>
              <a:ext uri="{FF2B5EF4-FFF2-40B4-BE49-F238E27FC236}">
                <a16:creationId xmlns:a16="http://schemas.microsoft.com/office/drawing/2014/main" id="{E3FD05DF-6B40-3A4B-9999-B083E8BBDA92}"/>
              </a:ext>
            </a:extLst>
          </p:cNvPr>
          <p:cNvSpPr/>
          <p:nvPr/>
        </p:nvSpPr>
        <p:spPr>
          <a:xfrm>
            <a:off x="5250095" y="2682171"/>
            <a:ext cx="6818615" cy="3847207"/>
          </a:xfrm>
          <a:prstGeom prst="rect">
            <a:avLst/>
          </a:prstGeom>
        </p:spPr>
        <p:txBody>
          <a:bodyPr wrap="square">
            <a:spAutoFit/>
          </a:bodyPr>
          <a:lstStyle/>
          <a:p>
            <a:r>
              <a:rPr lang="en-US" sz="3200" b="1" dirty="0">
                <a:latin typeface="Helvetica" charset="0"/>
                <a:ea typeface="Helvetica" charset="0"/>
                <a:cs typeface="Helvetica" charset="0"/>
              </a:rPr>
              <a:t>Understanding one factor contributing to the increase in university enrolment-related protests…</a:t>
            </a:r>
          </a:p>
          <a:p>
            <a:endParaRPr lang="en-US" sz="3200" b="1" dirty="0">
              <a:latin typeface="Helvetica" charset="0"/>
              <a:ea typeface="Helvetica" charset="0"/>
              <a:cs typeface="Helvetica" charset="0"/>
            </a:endParaRPr>
          </a:p>
          <a:p>
            <a:r>
              <a:rPr lang="en-US" sz="2800" dirty="0">
                <a:latin typeface="Helvetica" charset="0"/>
                <a:ea typeface="Helvetica" charset="0"/>
                <a:cs typeface="Helvetica" charset="0"/>
              </a:rPr>
              <a:t>The schooling system and the higher education system are moving at different speeds</a:t>
            </a:r>
          </a:p>
        </p:txBody>
      </p:sp>
      <p:pic>
        <p:nvPicPr>
          <p:cNvPr id="3074" name="Picture 2" descr="Cheetah and turtle fast and slow loading bar Vector Image">
            <a:extLst>
              <a:ext uri="{FF2B5EF4-FFF2-40B4-BE49-F238E27FC236}">
                <a16:creationId xmlns:a16="http://schemas.microsoft.com/office/drawing/2014/main" id="{C3907AA2-B5B7-2D49-AFF8-B05CD3CDE58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1761"/>
          <a:stretch/>
        </p:blipFill>
        <p:spPr bwMode="auto">
          <a:xfrm>
            <a:off x="6844729" y="452369"/>
            <a:ext cx="2833528" cy="1900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5232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E2129C82-7679-B541-B012-1B404621E7A1}"/>
              </a:ext>
            </a:extLst>
          </p:cNvPr>
          <p:cNvGraphicFramePr>
            <a:graphicFrameLocks/>
          </p:cNvGraphicFramePr>
          <p:nvPr>
            <p:extLst>
              <p:ext uri="{D42A27DB-BD31-4B8C-83A1-F6EECF244321}">
                <p14:modId xmlns:p14="http://schemas.microsoft.com/office/powerpoint/2010/main" val="3639534961"/>
              </p:ext>
            </p:extLst>
          </p:nvPr>
        </p:nvGraphicFramePr>
        <p:xfrm>
          <a:off x="78389" y="3304950"/>
          <a:ext cx="9780314" cy="353695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17DB4CD5-8F47-5940-90F3-45AE304655BF}"/>
              </a:ext>
            </a:extLst>
          </p:cNvPr>
          <p:cNvSpPr txBox="1"/>
          <p:nvPr/>
        </p:nvSpPr>
        <p:spPr>
          <a:xfrm>
            <a:off x="9858703" y="3811541"/>
            <a:ext cx="2070537" cy="3016210"/>
          </a:xfrm>
          <a:prstGeom prst="rect">
            <a:avLst/>
          </a:prstGeom>
          <a:noFill/>
        </p:spPr>
        <p:txBody>
          <a:bodyPr wrap="square" rtlCol="0">
            <a:spAutoFit/>
          </a:bodyPr>
          <a:lstStyle/>
          <a:p>
            <a:r>
              <a:rPr lang="en-US" dirty="0"/>
              <a:t>Average annual increase in…</a:t>
            </a:r>
          </a:p>
          <a:p>
            <a:endParaRPr lang="en-US" dirty="0"/>
          </a:p>
          <a:p>
            <a:r>
              <a:rPr lang="en-US" sz="1600" dirty="0"/>
              <a:t>University enrolment (2011</a:t>
            </a:r>
            <a:r>
              <a:rPr lang="en-US" sz="1600" dirty="0">
                <a:sym typeface="Wingdings" pitchFamily="2" charset="2"/>
              </a:rPr>
              <a:t>2019)</a:t>
            </a:r>
            <a:endParaRPr lang="en-US" sz="1600" dirty="0"/>
          </a:p>
          <a:p>
            <a:r>
              <a:rPr lang="en-US" dirty="0"/>
              <a:t>…⬆ </a:t>
            </a:r>
            <a:r>
              <a:rPr lang="en-US" b="1" dirty="0">
                <a:solidFill>
                  <a:srgbClr val="C00000"/>
                </a:solidFill>
              </a:rPr>
              <a:t>2.6%</a:t>
            </a:r>
          </a:p>
          <a:p>
            <a:endParaRPr lang="en-US" b="1" dirty="0">
              <a:solidFill>
                <a:srgbClr val="C00000"/>
              </a:solidFill>
            </a:endParaRPr>
          </a:p>
          <a:p>
            <a:r>
              <a:rPr lang="en-US" sz="1600" dirty="0"/>
              <a:t>TVET enrolment (2012</a:t>
            </a:r>
            <a:r>
              <a:rPr lang="en-US" sz="1600" dirty="0">
                <a:sym typeface="Wingdings" pitchFamily="2" charset="2"/>
              </a:rPr>
              <a:t>2019)</a:t>
            </a:r>
            <a:r>
              <a:rPr lang="en-US" sz="1600" dirty="0"/>
              <a:t>:</a:t>
            </a:r>
          </a:p>
          <a:p>
            <a:r>
              <a:rPr lang="en-US" dirty="0"/>
              <a:t>…⬆ </a:t>
            </a:r>
            <a:r>
              <a:rPr lang="en-US" b="1" dirty="0">
                <a:solidFill>
                  <a:srgbClr val="00B0F0"/>
                </a:solidFill>
              </a:rPr>
              <a:t>0,6%</a:t>
            </a:r>
          </a:p>
          <a:p>
            <a:endParaRPr lang="en-US" b="1" dirty="0">
              <a:solidFill>
                <a:srgbClr val="C00000"/>
              </a:solidFill>
            </a:endParaRPr>
          </a:p>
        </p:txBody>
      </p:sp>
      <p:sp>
        <p:nvSpPr>
          <p:cNvPr id="8" name="TextBox 7">
            <a:extLst>
              <a:ext uri="{FF2B5EF4-FFF2-40B4-BE49-F238E27FC236}">
                <a16:creationId xmlns:a16="http://schemas.microsoft.com/office/drawing/2014/main" id="{0DCA7F6B-9EFA-8942-A476-9F31E6DA4BDF}"/>
              </a:ext>
            </a:extLst>
          </p:cNvPr>
          <p:cNvSpPr txBox="1"/>
          <p:nvPr/>
        </p:nvSpPr>
        <p:spPr>
          <a:xfrm>
            <a:off x="9874467" y="534961"/>
            <a:ext cx="2070537" cy="2369880"/>
          </a:xfrm>
          <a:prstGeom prst="rect">
            <a:avLst/>
          </a:prstGeom>
          <a:noFill/>
        </p:spPr>
        <p:txBody>
          <a:bodyPr wrap="square" rtlCol="0">
            <a:spAutoFit/>
          </a:bodyPr>
          <a:lstStyle/>
          <a:p>
            <a:r>
              <a:rPr lang="en-US" dirty="0"/>
              <a:t>Average annual increase in b</a:t>
            </a:r>
            <a:r>
              <a:rPr lang="en-US" sz="1600" dirty="0"/>
              <a:t>achelor passes (2011</a:t>
            </a:r>
            <a:r>
              <a:rPr lang="en-US" sz="1600" dirty="0">
                <a:sym typeface="Wingdings" pitchFamily="2" charset="2"/>
              </a:rPr>
              <a:t>2020)</a:t>
            </a:r>
          </a:p>
          <a:p>
            <a:endParaRPr lang="en-US" sz="1600" dirty="0"/>
          </a:p>
          <a:p>
            <a:r>
              <a:rPr lang="en-US" sz="3200" dirty="0"/>
              <a:t> </a:t>
            </a:r>
            <a:r>
              <a:rPr lang="en-US" sz="3600" dirty="0"/>
              <a:t>⬆ </a:t>
            </a:r>
            <a:r>
              <a:rPr lang="en-US" sz="4400" b="1" dirty="0"/>
              <a:t>7%</a:t>
            </a:r>
          </a:p>
          <a:p>
            <a:endParaRPr lang="en-US" b="1" dirty="0">
              <a:solidFill>
                <a:srgbClr val="C00000"/>
              </a:solidFill>
            </a:endParaRPr>
          </a:p>
          <a:p>
            <a:endParaRPr lang="en-US" b="1" dirty="0">
              <a:solidFill>
                <a:srgbClr val="C00000"/>
              </a:solidFill>
            </a:endParaRPr>
          </a:p>
        </p:txBody>
      </p:sp>
      <p:graphicFrame>
        <p:nvGraphicFramePr>
          <p:cNvPr id="9" name="Chart 8">
            <a:extLst>
              <a:ext uri="{FF2B5EF4-FFF2-40B4-BE49-F238E27FC236}">
                <a16:creationId xmlns:a16="http://schemas.microsoft.com/office/drawing/2014/main" id="{3F955F9F-E3E8-C34F-B310-AA135A51B77F}"/>
              </a:ext>
            </a:extLst>
          </p:cNvPr>
          <p:cNvGraphicFramePr>
            <a:graphicFrameLocks/>
          </p:cNvGraphicFramePr>
          <p:nvPr>
            <p:extLst>
              <p:ext uri="{D42A27DB-BD31-4B8C-83A1-F6EECF244321}">
                <p14:modId xmlns:p14="http://schemas.microsoft.com/office/powerpoint/2010/main" val="1705669716"/>
              </p:ext>
            </p:extLst>
          </p:nvPr>
        </p:nvGraphicFramePr>
        <p:xfrm>
          <a:off x="78389" y="222907"/>
          <a:ext cx="9218886" cy="2835822"/>
        </p:xfrm>
        <a:graphic>
          <a:graphicData uri="http://schemas.openxmlformats.org/drawingml/2006/chart">
            <c:chart xmlns:c="http://schemas.openxmlformats.org/drawingml/2006/chart" xmlns:r="http://schemas.openxmlformats.org/officeDocument/2006/relationships" r:id="rId3"/>
          </a:graphicData>
        </a:graphic>
      </p:graphicFrame>
      <p:cxnSp>
        <p:nvCxnSpPr>
          <p:cNvPr id="11" name="Straight Connector 10">
            <a:extLst>
              <a:ext uri="{FF2B5EF4-FFF2-40B4-BE49-F238E27FC236}">
                <a16:creationId xmlns:a16="http://schemas.microsoft.com/office/drawing/2014/main" id="{ECF38AAF-1C19-7342-8166-9815771A0D37}"/>
              </a:ext>
            </a:extLst>
          </p:cNvPr>
          <p:cNvCxnSpPr>
            <a:cxnSpLocks/>
          </p:cNvCxnSpPr>
          <p:nvPr/>
        </p:nvCxnSpPr>
        <p:spPr>
          <a:xfrm>
            <a:off x="0" y="3201604"/>
            <a:ext cx="12192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83428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2"/>
          <p:cNvSpPr>
            <a:spLocks noGrp="1"/>
          </p:cNvSpPr>
          <p:nvPr>
            <p:ph type="sldNum"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99CC308E-A698-824D-BEAE-4C26916553E9}" type="slidenum">
              <a:rPr lang="en-US" altLang="en-US" sz="700">
                <a:solidFill>
                  <a:srgbClr val="7F7F7F"/>
                </a:solidFill>
                <a:latin typeface="Roboto Light" charset="0"/>
              </a:rPr>
              <a:pPr>
                <a:spcBef>
                  <a:spcPct val="0"/>
                </a:spcBef>
                <a:buFontTx/>
                <a:buNone/>
              </a:pPr>
              <a:t>11</a:t>
            </a:fld>
            <a:endParaRPr lang="en-US" altLang="en-US" sz="700">
              <a:solidFill>
                <a:srgbClr val="7F7F7F"/>
              </a:solidFill>
              <a:latin typeface="Roboto Light" charset="0"/>
            </a:endParaRPr>
          </a:p>
        </p:txBody>
      </p:sp>
      <p:pic>
        <p:nvPicPr>
          <p:cNvPr id="47109"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1199" y="2256238"/>
            <a:ext cx="7331075" cy="382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1" name="TextBox 8"/>
          <p:cNvSpPr txBox="1">
            <a:spLocks noChangeArrowheads="1"/>
          </p:cNvSpPr>
          <p:nvPr/>
        </p:nvSpPr>
        <p:spPr bwMode="auto">
          <a:xfrm>
            <a:off x="1451635" y="6174778"/>
            <a:ext cx="60356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en-US" sz="900" b="1" dirty="0"/>
              <a:t>Source</a:t>
            </a:r>
            <a:r>
              <a:rPr lang="en-US" altLang="en-US" sz="900" dirty="0"/>
              <a:t>: Van </a:t>
            </a:r>
            <a:r>
              <a:rPr lang="en-US" altLang="en-US" sz="900" dirty="0" err="1"/>
              <a:t>Broekhuizen</a:t>
            </a:r>
            <a:r>
              <a:rPr lang="en-US" altLang="en-US" sz="900" dirty="0"/>
              <a:t> &amp; Van der Berg, 2016 (Higher Education Access and Outcomes for the 2008 National Matric Cohort)</a:t>
            </a:r>
          </a:p>
        </p:txBody>
      </p:sp>
      <p:pic>
        <p:nvPicPr>
          <p:cNvPr id="47112"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770884" y="3569642"/>
            <a:ext cx="2108822" cy="158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211797" y="6174778"/>
            <a:ext cx="1239838" cy="508000"/>
          </a:xfrm>
          <a:prstGeom prst="rect">
            <a:avLst/>
          </a:prstGeom>
          <a:solidFill>
            <a:schemeClr val="bg1">
              <a:lumMod val="95000"/>
            </a:schemeClr>
          </a:solidFill>
        </p:spPr>
        <p:txBody>
          <a:bodyPr>
            <a:spAutoFit/>
          </a:bodyPr>
          <a:lstStyle/>
          <a:p>
            <a:pPr eaLnBrk="1" hangingPunct="1">
              <a:defRPr/>
            </a:pPr>
            <a:r>
              <a:rPr lang="en-US" sz="900" b="1" dirty="0">
                <a:latin typeface="Calibri" panose="020F0502020204030204" pitchFamily="34" charset="0"/>
                <a:ea typeface="MS PGothic" panose="020B0600070205080204" pitchFamily="34" charset="-128"/>
              </a:rPr>
              <a:t>Note: This is for a full cohort not just </a:t>
            </a:r>
            <a:r>
              <a:rPr lang="en-US" sz="900" b="1" dirty="0" err="1">
                <a:latin typeface="Calibri" panose="020F0502020204030204" pitchFamily="34" charset="0"/>
                <a:ea typeface="MS PGothic" panose="020B0600070205080204" pitchFamily="34" charset="-128"/>
              </a:rPr>
              <a:t>matrics</a:t>
            </a:r>
            <a:endParaRPr lang="en-US" sz="900" dirty="0">
              <a:latin typeface="Calibri" panose="020F0502020204030204" pitchFamily="34" charset="0"/>
              <a:ea typeface="MS PGothic" panose="020B0600070205080204" pitchFamily="34" charset="-128"/>
            </a:endParaRPr>
          </a:p>
        </p:txBody>
      </p:sp>
      <p:sp>
        <p:nvSpPr>
          <p:cNvPr id="10" name="Rectangle 9">
            <a:extLst>
              <a:ext uri="{FF2B5EF4-FFF2-40B4-BE49-F238E27FC236}">
                <a16:creationId xmlns:a16="http://schemas.microsoft.com/office/drawing/2014/main" id="{22C66281-6125-604D-9DB0-5100311C174C}"/>
              </a:ext>
            </a:extLst>
          </p:cNvPr>
          <p:cNvSpPr/>
          <p:nvPr/>
        </p:nvSpPr>
        <p:spPr>
          <a:xfrm>
            <a:off x="534988" y="508023"/>
            <a:ext cx="10029825" cy="584775"/>
          </a:xfrm>
          <a:prstGeom prst="rect">
            <a:avLst/>
          </a:prstGeom>
        </p:spPr>
        <p:txBody>
          <a:bodyPr wrap="square">
            <a:spAutoFit/>
          </a:bodyPr>
          <a:lstStyle/>
          <a:p>
            <a:r>
              <a:rPr lang="en-US" sz="3200" dirty="0">
                <a:latin typeface="Helvetica" charset="0"/>
                <a:ea typeface="Helvetica" charset="0"/>
                <a:cs typeface="Helvetica" charset="0"/>
              </a:rPr>
              <a:t>Who accesses university?</a:t>
            </a:r>
          </a:p>
        </p:txBody>
      </p:sp>
      <p:sp>
        <p:nvSpPr>
          <p:cNvPr id="7" name="Text Placeholder 6">
            <a:extLst>
              <a:ext uri="{FF2B5EF4-FFF2-40B4-BE49-F238E27FC236}">
                <a16:creationId xmlns:a16="http://schemas.microsoft.com/office/drawing/2014/main" id="{71C2AB56-257F-CB4F-A48D-1BFE1921B5BA}"/>
              </a:ext>
            </a:extLst>
          </p:cNvPr>
          <p:cNvSpPr>
            <a:spLocks noGrp="1"/>
          </p:cNvSpPr>
          <p:nvPr>
            <p:ph type="body" sz="quarter" idx="15"/>
          </p:nvPr>
        </p:nvSpPr>
        <p:spPr/>
        <p:txBody>
          <a:bodyPr/>
          <a:lstStyle/>
          <a:p>
            <a:endParaRPr lang="en-US"/>
          </a:p>
        </p:txBody>
      </p:sp>
      <p:pic>
        <p:nvPicPr>
          <p:cNvPr id="9" name="Picture 8" descr="Text, letter&#10;&#10;Description automatically generated">
            <a:extLst>
              <a:ext uri="{FF2B5EF4-FFF2-40B4-BE49-F238E27FC236}">
                <a16:creationId xmlns:a16="http://schemas.microsoft.com/office/drawing/2014/main" id="{FAFD308E-1E74-FA4B-B239-B127AAC56486}"/>
              </a:ext>
            </a:extLst>
          </p:cNvPr>
          <p:cNvPicPr>
            <a:picLocks noChangeAspect="1"/>
          </p:cNvPicPr>
          <p:nvPr/>
        </p:nvPicPr>
        <p:blipFill>
          <a:blip r:embed="rId4"/>
          <a:stretch>
            <a:fillRect/>
          </a:stretch>
        </p:blipFill>
        <p:spPr>
          <a:xfrm>
            <a:off x="6875958" y="260782"/>
            <a:ext cx="5139076" cy="2236087"/>
          </a:xfrm>
          <a:prstGeom prst="rect">
            <a:avLst/>
          </a:prstGeom>
          <a:ln>
            <a:noFill/>
          </a:ln>
          <a:effectLst>
            <a:outerShdw blurRad="292100" dist="139700" dir="2700000" algn="tl" rotWithShape="0">
              <a:srgbClr val="333333">
                <a:alpha val="65000"/>
              </a:srgbClr>
            </a:outerShdw>
          </a:effectLst>
        </p:spPr>
      </p:pic>
      <p:sp>
        <p:nvSpPr>
          <p:cNvPr id="17" name="TextBox 8">
            <a:extLst>
              <a:ext uri="{FF2B5EF4-FFF2-40B4-BE49-F238E27FC236}">
                <a16:creationId xmlns:a16="http://schemas.microsoft.com/office/drawing/2014/main" id="{1C915BEF-3983-7B4F-8029-CD79F9785F71}"/>
              </a:ext>
            </a:extLst>
          </p:cNvPr>
          <p:cNvSpPr txBox="1">
            <a:spLocks noChangeArrowheads="1"/>
          </p:cNvSpPr>
          <p:nvPr/>
        </p:nvSpPr>
        <p:spPr bwMode="auto">
          <a:xfrm>
            <a:off x="6997968" y="2586359"/>
            <a:ext cx="354937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en-US" sz="900" b="1" dirty="0"/>
              <a:t>Source</a:t>
            </a:r>
            <a:r>
              <a:rPr lang="en-US" altLang="en-US" sz="900" dirty="0"/>
              <a:t>: Davis Tax Commission Submission on Free Higher Education p.2</a:t>
            </a:r>
          </a:p>
        </p:txBody>
      </p:sp>
      <p:sp>
        <p:nvSpPr>
          <p:cNvPr id="12" name="Oval 11">
            <a:extLst>
              <a:ext uri="{FF2B5EF4-FFF2-40B4-BE49-F238E27FC236}">
                <a16:creationId xmlns:a16="http://schemas.microsoft.com/office/drawing/2014/main" id="{D15EBEC0-D436-BD4B-8B4B-805D58C34904}"/>
              </a:ext>
            </a:extLst>
          </p:cNvPr>
          <p:cNvSpPr/>
          <p:nvPr/>
        </p:nvSpPr>
        <p:spPr>
          <a:xfrm rot="1385627">
            <a:off x="5718662" y="3844387"/>
            <a:ext cx="1354783" cy="2178323"/>
          </a:xfrm>
          <a:custGeom>
            <a:avLst/>
            <a:gdLst>
              <a:gd name="connsiteX0" fmla="*/ 0 w 1354783"/>
              <a:gd name="connsiteY0" fmla="*/ 1089162 h 2178323"/>
              <a:gd name="connsiteX1" fmla="*/ 677392 w 1354783"/>
              <a:gd name="connsiteY1" fmla="*/ 0 h 2178323"/>
              <a:gd name="connsiteX2" fmla="*/ 1354784 w 1354783"/>
              <a:gd name="connsiteY2" fmla="*/ 1089162 h 2178323"/>
              <a:gd name="connsiteX3" fmla="*/ 677392 w 1354783"/>
              <a:gd name="connsiteY3" fmla="*/ 2178324 h 2178323"/>
              <a:gd name="connsiteX4" fmla="*/ 0 w 1354783"/>
              <a:gd name="connsiteY4" fmla="*/ 1089162 h 2178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4783" h="2178323" extrusionOk="0">
                <a:moveTo>
                  <a:pt x="0" y="1089162"/>
                </a:moveTo>
                <a:cubicBezTo>
                  <a:pt x="-38296" y="464012"/>
                  <a:pt x="277885" y="9531"/>
                  <a:pt x="677392" y="0"/>
                </a:cubicBezTo>
                <a:cubicBezTo>
                  <a:pt x="1096365" y="9444"/>
                  <a:pt x="1290425" y="489680"/>
                  <a:pt x="1354784" y="1089162"/>
                </a:cubicBezTo>
                <a:cubicBezTo>
                  <a:pt x="1304246" y="1740044"/>
                  <a:pt x="1038239" y="2251651"/>
                  <a:pt x="677392" y="2178324"/>
                </a:cubicBezTo>
                <a:cubicBezTo>
                  <a:pt x="273240" y="2161889"/>
                  <a:pt x="66406" y="1722419"/>
                  <a:pt x="0" y="1089162"/>
                </a:cubicBezTo>
                <a:close/>
              </a:path>
            </a:pathLst>
          </a:custGeom>
          <a:noFill/>
          <a:ln w="38100">
            <a:solidFill>
              <a:srgbClr val="C00000"/>
            </a:solidFill>
            <a:prstDash val="sysDash"/>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6905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down)">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86F867D-9516-9E4B-A506-1A0DAF846666}"/>
              </a:ext>
            </a:extLst>
          </p:cNvPr>
          <p:cNvSpPr/>
          <p:nvPr/>
        </p:nvSpPr>
        <p:spPr>
          <a:xfrm>
            <a:off x="526961" y="312814"/>
            <a:ext cx="10029825" cy="584775"/>
          </a:xfrm>
          <a:prstGeom prst="rect">
            <a:avLst/>
          </a:prstGeom>
        </p:spPr>
        <p:txBody>
          <a:bodyPr wrap="square">
            <a:spAutoFit/>
          </a:bodyPr>
          <a:lstStyle/>
          <a:p>
            <a:r>
              <a:rPr lang="en-US" sz="3200" dirty="0">
                <a:latin typeface="Helvetica" charset="0"/>
                <a:ea typeface="Helvetica" charset="0"/>
                <a:cs typeface="Helvetica" charset="0"/>
              </a:rPr>
              <a:t>Asking the distributional questions… </a:t>
            </a:r>
            <a:r>
              <a:rPr lang="en-US" sz="2400" b="1" dirty="0">
                <a:latin typeface="Helvetica" charset="0"/>
                <a:ea typeface="Helvetica" charset="0"/>
                <a:cs typeface="Helvetica" charset="0"/>
              </a:rPr>
              <a:t>Davis Tax Committee</a:t>
            </a:r>
            <a:endParaRPr lang="en-US" sz="3200" b="1" dirty="0">
              <a:latin typeface="Helvetica" charset="0"/>
              <a:ea typeface="Helvetica" charset="0"/>
              <a:cs typeface="Helvetica" charset="0"/>
            </a:endParaRPr>
          </a:p>
        </p:txBody>
      </p:sp>
      <p:sp>
        <p:nvSpPr>
          <p:cNvPr id="6" name="Rectangle 5">
            <a:extLst>
              <a:ext uri="{FF2B5EF4-FFF2-40B4-BE49-F238E27FC236}">
                <a16:creationId xmlns:a16="http://schemas.microsoft.com/office/drawing/2014/main" id="{AA1BA391-92B8-B042-A7E0-53A30415EB37}"/>
              </a:ext>
            </a:extLst>
          </p:cNvPr>
          <p:cNvSpPr/>
          <p:nvPr/>
        </p:nvSpPr>
        <p:spPr>
          <a:xfrm>
            <a:off x="99317" y="1138376"/>
            <a:ext cx="9948809" cy="6001643"/>
          </a:xfrm>
          <a:prstGeom prst="rect">
            <a:avLst/>
          </a:prstGeom>
        </p:spPr>
        <p:txBody>
          <a:bodyPr wrap="square">
            <a:spAutoFit/>
          </a:bodyPr>
          <a:lstStyle/>
          <a:p>
            <a:pPr algn="just"/>
            <a:r>
              <a:rPr lang="en-ZA" sz="1600" b="1" dirty="0"/>
              <a:t>“Moving from ideological demands to workable models </a:t>
            </a:r>
            <a:endParaRPr lang="en-ZA" sz="1600" dirty="0"/>
          </a:p>
          <a:p>
            <a:pPr algn="just"/>
            <a:r>
              <a:rPr lang="en-ZA" sz="1600" dirty="0"/>
              <a:t>It is our view that the conversation needs to shift from an ideological approach: (1) “</a:t>
            </a:r>
            <a:r>
              <a:rPr lang="en-ZA" sz="1600" i="1" dirty="0"/>
              <a:t>How do we pay for a no-fee higher education system?</a:t>
            </a:r>
            <a:r>
              <a:rPr lang="en-ZA" sz="1600" dirty="0"/>
              <a:t>” to a pragmatic one that addresses the same underlying issue as well as the budget constraint: </a:t>
            </a:r>
            <a:r>
              <a:rPr lang="en-ZA" sz="1600" b="1" dirty="0"/>
              <a:t>(2) “</a:t>
            </a:r>
            <a:r>
              <a:rPr lang="en-ZA" sz="1600" b="1" i="1" dirty="0"/>
              <a:t>How do we ensure that no student is excluded from university because they cannot pay the fees?” </a:t>
            </a:r>
            <a:r>
              <a:rPr lang="en-ZA" sz="1600" dirty="0"/>
              <a:t>Currently there is a large number of students who are not eligible for NSFAS and do not qualify for a traditional loan from a bank – these are the students in the “missing middle.” Furthermore, the existing NSFAS grants do not, in most instances, sufficiently cover the cost of basic necessities (food, accommodation, books, fees etc.). In both cases students are excluded from university (either initially or subsequently) on purely financial grounds despite being academically deserving. This is unacceptable and is at the root of the righteous indignation of the protesting students and those that support them. </a:t>
            </a:r>
          </a:p>
          <a:p>
            <a:pPr algn="just"/>
            <a:r>
              <a:rPr lang="en-ZA" sz="1600" dirty="0"/>
              <a:t>Unfortunately South Africa cannot afford to provide comprehensive university grants to all students that qualify to go to university. Doing so would require a reduction (in absolute or inflation-adjusted terms) in existing budgets such as health, basic education and social grants or if these expenditures are kept constant, then finding at a conservative estimate, an additional R60 billion in tax revenue which at 1,5% of GDP is unrealistic. Raising R 60 billion annually holds the following implications which we illustrate by way of relatively conservative estimates: VAT would have to be increased by about 3%. That has obvious retrogressive implications as it does, at least in the short term, for growth and inflation. A 1% increase in PIT for the top income tax rates provides approximately R 3.4 billion; thus the rate would have to be increased by about 17% to 58%. CGT could be increased as well but this is unlikely to produce more than another R 2 billion. A 1% skills levy increase would generate approximately R 15 billion. But if we had to leave VAT alone, increase the skills levy and CGT plus enforce estate duty per the Committee’s recommendations it would still require at least increasing the marginal rate from R 750 000 taxable income to about 53%. Alternatively an increase in CIT by a further 2% could reduce the increase PIT to approximately 49%. And, of course, there would be no further revenue available for NHI or other socio-economic goods including pre-primary education were this to be adopted.”</a:t>
            </a:r>
          </a:p>
          <a:p>
            <a:pPr algn="just"/>
            <a:endParaRPr lang="en-ZA" sz="1600" dirty="0"/>
          </a:p>
        </p:txBody>
      </p:sp>
      <p:pic>
        <p:nvPicPr>
          <p:cNvPr id="8" name="Picture 7" descr="Graphical user interface, text, application, email&#10;&#10;Description automatically generated">
            <a:extLst>
              <a:ext uri="{FF2B5EF4-FFF2-40B4-BE49-F238E27FC236}">
                <a16:creationId xmlns:a16="http://schemas.microsoft.com/office/drawing/2014/main" id="{3C471828-8233-474B-94DA-C4601FF2B221}"/>
              </a:ext>
            </a:extLst>
          </p:cNvPr>
          <p:cNvPicPr>
            <a:picLocks noChangeAspect="1"/>
          </p:cNvPicPr>
          <p:nvPr/>
        </p:nvPicPr>
        <p:blipFill>
          <a:blip r:embed="rId2"/>
          <a:stretch>
            <a:fillRect/>
          </a:stretch>
        </p:blipFill>
        <p:spPr>
          <a:xfrm>
            <a:off x="10048126" y="2171256"/>
            <a:ext cx="2118844" cy="283225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051518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85F8D-3C89-D446-AF6D-3E3925B0ECA2}"/>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EE477BBB-7171-8849-BE0B-819270028B31}"/>
              </a:ext>
            </a:extLst>
          </p:cNvPr>
          <p:cNvPicPr>
            <a:picLocks noGrp="1" noChangeAspect="1"/>
          </p:cNvPicPr>
          <p:nvPr>
            <p:ph idx="1"/>
          </p:nvPr>
        </p:nvPicPr>
        <p:blipFill>
          <a:blip r:embed="rId2"/>
          <a:srcRect/>
          <a:stretch/>
        </p:blipFill>
        <p:spPr>
          <a:xfrm>
            <a:off x="1195568" y="0"/>
            <a:ext cx="9800864" cy="6823386"/>
          </a:xfrm>
        </p:spPr>
      </p:pic>
    </p:spTree>
    <p:extLst>
      <p:ext uri="{BB962C8B-B14F-4D97-AF65-F5344CB8AC3E}">
        <p14:creationId xmlns:p14="http://schemas.microsoft.com/office/powerpoint/2010/main" val="1263604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85F8D-3C89-D446-AF6D-3E3925B0ECA2}"/>
              </a:ext>
            </a:extLst>
          </p:cNvPr>
          <p:cNvSpPr>
            <a:spLocks noGrp="1"/>
          </p:cNvSpPr>
          <p:nvPr>
            <p:ph type="title"/>
          </p:nvPr>
        </p:nvSpPr>
        <p:spPr/>
        <p:txBody>
          <a:bodyPr/>
          <a:lstStyle/>
          <a:p>
            <a:endParaRPr lang="en-US"/>
          </a:p>
        </p:txBody>
      </p:sp>
      <p:pic>
        <p:nvPicPr>
          <p:cNvPr id="5" name="Content Placeholder 4" descr="Chart, bar chart&#10;&#10;Description automatically generated">
            <a:extLst>
              <a:ext uri="{FF2B5EF4-FFF2-40B4-BE49-F238E27FC236}">
                <a16:creationId xmlns:a16="http://schemas.microsoft.com/office/drawing/2014/main" id="{EE477BBB-7171-8849-BE0B-819270028B31}"/>
              </a:ext>
            </a:extLst>
          </p:cNvPr>
          <p:cNvPicPr>
            <a:picLocks noGrp="1" noChangeAspect="1"/>
          </p:cNvPicPr>
          <p:nvPr>
            <p:ph idx="1"/>
          </p:nvPr>
        </p:nvPicPr>
        <p:blipFill>
          <a:blip r:embed="rId2"/>
          <a:stretch>
            <a:fillRect/>
          </a:stretch>
        </p:blipFill>
        <p:spPr>
          <a:xfrm>
            <a:off x="1275817" y="345084"/>
            <a:ext cx="9296933" cy="6512916"/>
          </a:xfrm>
        </p:spPr>
      </p:pic>
    </p:spTree>
    <p:extLst>
      <p:ext uri="{BB962C8B-B14F-4D97-AF65-F5344CB8AC3E}">
        <p14:creationId xmlns:p14="http://schemas.microsoft.com/office/powerpoint/2010/main" val="2366392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AB04C-E0B4-6247-A1B1-4F0632FA046F}"/>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38B3815D-9210-6B4A-B64F-2D9AD8378B85}"/>
              </a:ext>
            </a:extLst>
          </p:cNvPr>
          <p:cNvPicPr>
            <a:picLocks noGrp="1" noChangeAspect="1"/>
          </p:cNvPicPr>
          <p:nvPr>
            <p:ph idx="1"/>
          </p:nvPr>
        </p:nvPicPr>
        <p:blipFill>
          <a:blip r:embed="rId2"/>
          <a:stretch>
            <a:fillRect/>
          </a:stretch>
        </p:blipFill>
        <p:spPr>
          <a:xfrm>
            <a:off x="1303714" y="89185"/>
            <a:ext cx="9584571" cy="6679629"/>
          </a:xfrm>
        </p:spPr>
      </p:pic>
    </p:spTree>
    <p:extLst>
      <p:ext uri="{BB962C8B-B14F-4D97-AF65-F5344CB8AC3E}">
        <p14:creationId xmlns:p14="http://schemas.microsoft.com/office/powerpoint/2010/main" val="352555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D1834-DAFB-4840-BC20-A7AC9E26A0F5}"/>
              </a:ext>
            </a:extLst>
          </p:cNvPr>
          <p:cNvSpPr>
            <a:spLocks noGrp="1"/>
          </p:cNvSpPr>
          <p:nvPr>
            <p:ph type="title"/>
          </p:nvPr>
        </p:nvSpPr>
        <p:spPr/>
        <p:txBody>
          <a:bodyPr/>
          <a:lstStyle/>
          <a:p>
            <a:endParaRPr lang="en-US"/>
          </a:p>
        </p:txBody>
      </p:sp>
      <p:pic>
        <p:nvPicPr>
          <p:cNvPr id="5" name="Content Placeholder 4" descr="Chart, diagram, funnel chart&#10;&#10;Description automatically generated">
            <a:extLst>
              <a:ext uri="{FF2B5EF4-FFF2-40B4-BE49-F238E27FC236}">
                <a16:creationId xmlns:a16="http://schemas.microsoft.com/office/drawing/2014/main" id="{E315A39C-1BCD-2E49-AAB8-F4188F8A6528}"/>
              </a:ext>
            </a:extLst>
          </p:cNvPr>
          <p:cNvPicPr>
            <a:picLocks noGrp="1" noChangeAspect="1"/>
          </p:cNvPicPr>
          <p:nvPr>
            <p:ph idx="1"/>
          </p:nvPr>
        </p:nvPicPr>
        <p:blipFill>
          <a:blip r:embed="rId2"/>
          <a:stretch>
            <a:fillRect/>
          </a:stretch>
        </p:blipFill>
        <p:spPr>
          <a:xfrm>
            <a:off x="1687835" y="1825625"/>
            <a:ext cx="8816330" cy="4351338"/>
          </a:xfrm>
        </p:spPr>
      </p:pic>
      <p:sp>
        <p:nvSpPr>
          <p:cNvPr id="6" name="Content Placeholder 2">
            <a:extLst>
              <a:ext uri="{FF2B5EF4-FFF2-40B4-BE49-F238E27FC236}">
                <a16:creationId xmlns:a16="http://schemas.microsoft.com/office/drawing/2014/main" id="{1313783E-8CEF-8F4A-9954-1552C09F4CCD}"/>
              </a:ext>
            </a:extLst>
          </p:cNvPr>
          <p:cNvSpPr txBox="1">
            <a:spLocks/>
          </p:cNvSpPr>
          <p:nvPr/>
        </p:nvSpPr>
        <p:spPr>
          <a:xfrm>
            <a:off x="197069" y="6492875"/>
            <a:ext cx="10515600" cy="3395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b="1" i="1" dirty="0"/>
              <a:t>Source</a:t>
            </a:r>
            <a:r>
              <a:rPr lang="en-US" sz="1400" i="1" dirty="0"/>
              <a:t>: DHET 2021 Macro Indicators Report p.23</a:t>
            </a:r>
            <a:endParaRPr lang="en-ZA" sz="1400" i="1" dirty="0"/>
          </a:p>
        </p:txBody>
      </p:sp>
    </p:spTree>
    <p:extLst>
      <p:ext uri="{BB962C8B-B14F-4D97-AF65-F5344CB8AC3E}">
        <p14:creationId xmlns:p14="http://schemas.microsoft.com/office/powerpoint/2010/main" val="1843480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172529"/>
            <a:ext cx="7886700" cy="1173193"/>
          </a:xfrm>
          <a:solidFill>
            <a:srgbClr val="FF0000"/>
          </a:solidFill>
        </p:spPr>
        <p:txBody>
          <a:bodyPr>
            <a:normAutofit/>
          </a:bodyPr>
          <a:lstStyle/>
          <a:p>
            <a:pPr algn="ctr"/>
            <a:r>
              <a:rPr lang="en-US" sz="3600" b="1" dirty="0">
                <a:solidFill>
                  <a:schemeClr val="bg1"/>
                </a:solidFill>
              </a:rPr>
              <a:t>% of 2008 matric cohort attaining undergraduate degrees by race</a:t>
            </a:r>
          </a:p>
        </p:txBody>
      </p:sp>
      <p:graphicFrame>
        <p:nvGraphicFramePr>
          <p:cNvPr id="4" name="Chart 3"/>
          <p:cNvGraphicFramePr/>
          <p:nvPr/>
        </p:nvGraphicFramePr>
        <p:xfrm>
          <a:off x="2591794" y="1744271"/>
          <a:ext cx="7008412" cy="4553919"/>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6357652" y="6328312"/>
            <a:ext cx="3242554" cy="369332"/>
          </a:xfrm>
          <a:prstGeom prst="rect">
            <a:avLst/>
          </a:prstGeom>
          <a:noFill/>
        </p:spPr>
        <p:txBody>
          <a:bodyPr wrap="none" rtlCol="0">
            <a:spAutoFit/>
          </a:bodyPr>
          <a:lstStyle/>
          <a:p>
            <a:r>
              <a:rPr lang="en-US" dirty="0"/>
              <a:t>Van </a:t>
            </a:r>
            <a:r>
              <a:rPr lang="en-US" dirty="0" err="1"/>
              <a:t>Broekhuizen</a:t>
            </a:r>
            <a:r>
              <a:rPr lang="en-US" dirty="0"/>
              <a:t> &amp; Spaull (2017)</a:t>
            </a:r>
          </a:p>
        </p:txBody>
      </p:sp>
    </p:spTree>
    <p:extLst>
      <p:ext uri="{BB962C8B-B14F-4D97-AF65-F5344CB8AC3E}">
        <p14:creationId xmlns:p14="http://schemas.microsoft.com/office/powerpoint/2010/main" val="2888117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down)">
                                      <p:cBhvr>
                                        <p:cTn id="7" dur="500"/>
                                        <p:tgtEl>
                                          <p:spTgt spid="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wipe(down)">
                                      <p:cBhvr>
                                        <p:cTn id="12" dur="500"/>
                                        <p:tgtEl>
                                          <p:spTgt spid="4">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wipe(down)">
                                      <p:cBhvr>
                                        <p:cTn id="17" dur="500"/>
                                        <p:tgtEl>
                                          <p:spTgt spid="4">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series"/>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F07B3-86DE-2743-B6AB-7F34BF895CEE}"/>
              </a:ext>
            </a:extLst>
          </p:cNvPr>
          <p:cNvSpPr>
            <a:spLocks noGrp="1"/>
          </p:cNvSpPr>
          <p:nvPr>
            <p:ph type="title"/>
          </p:nvPr>
        </p:nvSpPr>
        <p:spPr/>
        <p:txBody>
          <a:bodyPr/>
          <a:lstStyle/>
          <a:p>
            <a:endParaRPr lang="en-US"/>
          </a:p>
        </p:txBody>
      </p:sp>
      <p:pic>
        <p:nvPicPr>
          <p:cNvPr id="5" name="Content Placeholder 4" descr="Chart, scatter chart&#10;&#10;Description automatically generated">
            <a:extLst>
              <a:ext uri="{FF2B5EF4-FFF2-40B4-BE49-F238E27FC236}">
                <a16:creationId xmlns:a16="http://schemas.microsoft.com/office/drawing/2014/main" id="{DF9B9FB5-7278-5843-B1FF-E251A79E6176}"/>
              </a:ext>
            </a:extLst>
          </p:cNvPr>
          <p:cNvPicPr>
            <a:picLocks noGrp="1" noChangeAspect="1"/>
          </p:cNvPicPr>
          <p:nvPr>
            <p:ph idx="1"/>
          </p:nvPr>
        </p:nvPicPr>
        <p:blipFill>
          <a:blip r:embed="rId2"/>
          <a:stretch>
            <a:fillRect/>
          </a:stretch>
        </p:blipFill>
        <p:spPr>
          <a:xfrm>
            <a:off x="0" y="304457"/>
            <a:ext cx="8840353" cy="6553543"/>
          </a:xfrm>
        </p:spPr>
      </p:pic>
    </p:spTree>
    <p:extLst>
      <p:ext uri="{BB962C8B-B14F-4D97-AF65-F5344CB8AC3E}">
        <p14:creationId xmlns:p14="http://schemas.microsoft.com/office/powerpoint/2010/main" val="7637706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369</TotalTime>
  <Words>923</Words>
  <Application>Microsoft Macintosh PowerPoint</Application>
  <PresentationFormat>Widescreen</PresentationFormat>
  <Paragraphs>57</Paragraphs>
  <Slides>18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Calibri</vt:lpstr>
      <vt:lpstr>Calibri Light</vt:lpstr>
      <vt:lpstr>Helvetica</vt:lpstr>
      <vt:lpstr>Helvetica Light</vt:lpstr>
      <vt:lpstr>Roboto Light</vt:lpstr>
      <vt:lpstr>Roboto Medium</vt:lpstr>
      <vt:lpstr>Office Theme</vt:lpstr>
      <vt:lpstr>The Race Between Expectations &amp; Realities…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of 2008 matric cohort attaining undergraduate degrees by race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 Spaull</dc:creator>
  <cp:lastModifiedBy>Nic Spaull</cp:lastModifiedBy>
  <cp:revision>18</cp:revision>
  <dcterms:created xsi:type="dcterms:W3CDTF">2021-04-15T07:53:11Z</dcterms:created>
  <dcterms:modified xsi:type="dcterms:W3CDTF">2021-04-15T14:02:14Z</dcterms:modified>
</cp:coreProperties>
</file>