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336" r:id="rId3"/>
    <p:sldId id="338" r:id="rId4"/>
    <p:sldId id="260" r:id="rId5"/>
    <p:sldId id="262" r:id="rId6"/>
    <p:sldId id="263" r:id="rId7"/>
    <p:sldId id="264" r:id="rId8"/>
    <p:sldId id="305" r:id="rId9"/>
    <p:sldId id="306" r:id="rId10"/>
    <p:sldId id="307" r:id="rId11"/>
    <p:sldId id="308" r:id="rId12"/>
    <p:sldId id="330" r:id="rId13"/>
    <p:sldId id="309" r:id="rId14"/>
    <p:sldId id="337" r:id="rId15"/>
    <p:sldId id="284" r:id="rId16"/>
    <p:sldId id="318" r:id="rId17"/>
    <p:sldId id="341" r:id="rId18"/>
    <p:sldId id="279" r:id="rId19"/>
    <p:sldId id="258" r:id="rId20"/>
    <p:sldId id="265" r:id="rId21"/>
    <p:sldId id="339" r:id="rId22"/>
    <p:sldId id="340" r:id="rId23"/>
    <p:sldId id="343" r:id="rId24"/>
    <p:sldId id="344" r:id="rId25"/>
    <p:sldId id="269" r:id="rId26"/>
    <p:sldId id="347" r:id="rId27"/>
    <p:sldId id="261" r:id="rId28"/>
    <p:sldId id="268" r:id="rId29"/>
    <p:sldId id="345" r:id="rId30"/>
    <p:sldId id="346" r:id="rId31"/>
    <p:sldId id="335" r:id="rId32"/>
    <p:sldId id="266" r:id="rId33"/>
    <p:sldId id="349" r:id="rId34"/>
    <p:sldId id="348" r:id="rId35"/>
    <p:sldId id="350" r:id="rId36"/>
    <p:sldId id="28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3"/>
    <p:restoredTop sz="96197"/>
  </p:normalViewPr>
  <p:slideViewPr>
    <p:cSldViewPr snapToGrid="0" snapToObjects="1">
      <p:cViewPr varScale="1">
        <p:scale>
          <a:sx n="88" d="100"/>
          <a:sy n="88" d="100"/>
        </p:scale>
        <p:origin x="176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)%20CRAM%20W1%20Authors%20folder%20(Gdrive)/Wave%203/12.%20Wills%20Kotze%20and%20Kika-Mistry/Policy%20Brief/Wills_etal_policybrief_Excel%20FIG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-1.1827189641207829</c:v>
                </c:pt>
                <c:pt idx="1">
                  <c:v>0.81208387942110705</c:v>
                </c:pt>
                <c:pt idx="2">
                  <c:v>1.8460760175914579</c:v>
                </c:pt>
                <c:pt idx="3">
                  <c:v>0.25920110750064701</c:v>
                </c:pt>
                <c:pt idx="6">
                  <c:v>2.3261447674418578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0.28769523793752599</c:v>
                </c:pt>
                <c:pt idx="1">
                  <c:v>0.83442731826670402</c:v>
                </c:pt>
                <c:pt idx="2">
                  <c:v>2.1003289142735571</c:v>
                </c:pt>
                <c:pt idx="3">
                  <c:v>0.74384261032100596</c:v>
                </c:pt>
                <c:pt idx="6">
                  <c:v>3.6557151162790671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2.2209793880686202</c:v>
                </c:pt>
                <c:pt idx="3">
                  <c:v>1.3694707321436519</c:v>
                </c:pt>
                <c:pt idx="6">
                  <c:v>3.875860465116276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0.42949344813137202</c:v>
                </c:pt>
                <c:pt idx="1">
                  <c:v>1.2312000640382079</c:v>
                </c:pt>
                <c:pt idx="2">
                  <c:v>2.5171362347707</c:v>
                </c:pt>
                <c:pt idx="3">
                  <c:v>2.5898861528821939</c:v>
                </c:pt>
                <c:pt idx="6">
                  <c:v>4.8096063953488404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0.19635726754348301</c:v>
                  </c:pt>
                  <c:pt idx="1">
                    <c:v>0.204047083336858</c:v>
                  </c:pt>
                  <c:pt idx="2">
                    <c:v>0.18693343566027301</c:v>
                  </c:pt>
                  <c:pt idx="3">
                    <c:v>0.61422079109472705</c:v>
                  </c:pt>
                  <c:pt idx="6">
                    <c:v>0.53165085611336704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942512"/>
        <c:axId val="1527155360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-8.9755410507179306E-2</c:v>
                </c:pt>
                <c:pt idx="1">
                  <c:v>0.53634243891843603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2.4146359871952781</c:v>
                </c:pt>
                <c:pt idx="5" formatCode="0.0">
                  <c:v>3.0407338366208951</c:v>
                </c:pt>
                <c:pt idx="6">
                  <c:v>3.66683168604651</c:v>
                </c:pt>
                <c:pt idx="7" formatCode="0.0">
                  <c:v>4.2929295354721271</c:v>
                </c:pt>
                <c:pt idx="8" formatCode="0.0">
                  <c:v>4.9190273848977402</c:v>
                </c:pt>
                <c:pt idx="9" formatCode="0.0">
                  <c:v>5.545125234323355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 formatCode="0.0">
                  <c:v>7</c:v>
                </c:pt>
                <c:pt idx="5" formatCode="0.0">
                  <c:v>8</c:v>
                </c:pt>
                <c:pt idx="6">
                  <c:v>9</c:v>
                </c:pt>
                <c:pt idx="7" formatCode="0.0">
                  <c:v>10</c:v>
                </c:pt>
                <c:pt idx="8" formatCode="0.0">
                  <c:v>11</c:v>
                </c:pt>
                <c:pt idx="9" formatCode="0.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6942512"/>
        <c:axId val="1527155360"/>
      </c:lineChart>
      <c:catAx>
        <c:axId val="1526942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527155360"/>
        <c:crosses val="autoZero"/>
        <c:auto val="1"/>
        <c:lblAlgn val="ctr"/>
        <c:lblOffset val="100"/>
        <c:noMultiLvlLbl val="0"/>
      </c:catAx>
      <c:valAx>
        <c:axId val="152715536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526942512"/>
        <c:crosses val="autoZero"/>
        <c:crossBetween val="between"/>
        <c:majorUnit val="1"/>
      </c:valAx>
    </c:plotArea>
    <c:legend>
      <c:legendPos val="r"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352669545584498E-2"/>
          <c:y val="1.6498318247919429E-2"/>
          <c:w val="0.90323737028569284"/>
          <c:h val="0.68193432296024004"/>
        </c:manualLayout>
      </c:layout>
      <c:lineChart>
        <c:grouping val="standard"/>
        <c:varyColors val="0"/>
        <c:ser>
          <c:idx val="1"/>
          <c:order val="0"/>
          <c:tx>
            <c:v>Unit of analysis - children aged 0-6</c:v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404040">
                  <a:alpha val="80000"/>
                </a:srgb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c:spPr>
          </c:marker>
          <c:dPt>
            <c:idx val="17"/>
            <c:marker>
              <c:symbol val="circle"/>
              <c:size val="5"/>
              <c:spPr>
                <a:solidFill>
                  <a:schemeClr val="bg1">
                    <a:alpha val="80000"/>
                  </a:schemeClr>
                </a:solidFill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ysDot"/>
                </a:ln>
                <a:effectLst/>
              </c:spPr>
            </c:marker>
            <c:bubble3D val="0"/>
            <c:spPr>
              <a:ln w="28575" cap="rnd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72-1B4E-81B2-2FDD81134756}"/>
              </c:ext>
            </c:extLst>
          </c:dPt>
          <c:dPt>
            <c:idx val="18"/>
            <c:marker>
              <c:symbol val="circle"/>
              <c:size val="5"/>
              <c:spPr>
                <a:solidFill>
                  <a:schemeClr val="bg1">
                    <a:alpha val="80000"/>
                  </a:schemeClr>
                </a:solidFill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ysDot"/>
                </a:ln>
                <a:effectLst/>
              </c:spPr>
            </c:marker>
            <c:bubble3D val="0"/>
            <c:spPr>
              <a:ln w="28575" cap="rnd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72-1B4E-81B2-2FDD81134756}"/>
              </c:ext>
            </c:extLst>
          </c:dPt>
          <c:dPt>
            <c:idx val="19"/>
            <c:marker>
              <c:symbol val="circle"/>
              <c:size val="5"/>
              <c:spPr>
                <a:solidFill>
                  <a:schemeClr val="bg1">
                    <a:alpha val="80000"/>
                  </a:schemeClr>
                </a:solidFill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ysDot"/>
                </a:ln>
                <a:effectLst/>
              </c:spPr>
            </c:marker>
            <c:bubble3D val="0"/>
            <c:spPr>
              <a:ln w="28575" cap="rnd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72-1B4E-81B2-2FDD81134756}"/>
              </c:ext>
            </c:extLst>
          </c:dPt>
          <c:dPt>
            <c:idx val="20"/>
            <c:marker>
              <c:symbol val="circle"/>
              <c:size val="5"/>
              <c:spPr>
                <a:noFill/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ysDot"/>
                </a:ln>
                <a:effectLst/>
              </c:spPr>
            </c:marker>
            <c:bubble3D val="0"/>
            <c:spPr>
              <a:ln w="28575" cap="rnd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72-1B4E-81B2-2FDD81134756}"/>
              </c:ext>
            </c:extLst>
          </c:dPt>
          <c:dPt>
            <c:idx val="21"/>
            <c:marker>
              <c:symbol val="circle"/>
              <c:size val="5"/>
              <c:spPr>
                <a:noFill/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ysDot"/>
                </a:ln>
                <a:effectLst/>
              </c:spPr>
            </c:marker>
            <c:bubble3D val="0"/>
            <c:spPr>
              <a:ln w="28575" cap="rnd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72-1B4E-81B2-2FDD81134756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972-1B4E-81B2-2FDD81134756}"/>
                </c:ext>
              </c:extLst>
            </c:dLbl>
            <c:dLbl>
              <c:idx val="16"/>
              <c:layout>
                <c:manualLayout>
                  <c:x val="-2.380951884982754E-2"/>
                  <c:y val="-3.5341367697015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72-1B4E-81B2-2FDD81134756}"/>
                </c:ext>
              </c:extLst>
            </c:dLbl>
            <c:dLbl>
              <c:idx val="18"/>
              <c:layout>
                <c:manualLayout>
                  <c:x val="-6.9891470103786079E-3"/>
                  <c:y val="-1.916376280331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72-1B4E-81B2-2FDD81134756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72-1B4E-81B2-2FDD81134756}"/>
                </c:ext>
              </c:extLst>
            </c:dLbl>
            <c:dLbl>
              <c:idx val="20"/>
              <c:layout>
                <c:manualLayout>
                  <c:x val="-1.9955385832933287E-2"/>
                  <c:y val="1.5022703356169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72-1B4E-81B2-2FDD81134756}"/>
                </c:ext>
              </c:extLst>
            </c:dLbl>
            <c:dLbl>
              <c:idx val="2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72-1B4E-81B2-2FDD8113475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'FIG 1'!$N$34:$N$50</c:f>
                <c:numCache>
                  <c:formatCode>General</c:formatCode>
                  <c:ptCount val="17"/>
                  <c:pt idx="0">
                    <c:v>0.84499999999999886</c:v>
                  </c:pt>
                  <c:pt idx="1">
                    <c:v>1.057699999999997</c:v>
                  </c:pt>
                  <c:pt idx="2">
                    <c:v>1.1109000000000009</c:v>
                  </c:pt>
                  <c:pt idx="3">
                    <c:v>1.1463999999999999</c:v>
                  </c:pt>
                  <c:pt idx="4">
                    <c:v>1.2042999999999999</c:v>
                  </c:pt>
                  <c:pt idx="5">
                    <c:v>1.1296000000000035</c:v>
                  </c:pt>
                  <c:pt idx="6">
                    <c:v>1.0701000000000001</c:v>
                  </c:pt>
                  <c:pt idx="7">
                    <c:v>1.0514999999999972</c:v>
                  </c:pt>
                  <c:pt idx="8">
                    <c:v>1.0478999999999985</c:v>
                  </c:pt>
                  <c:pt idx="9">
                    <c:v>1.1140000000000008</c:v>
                  </c:pt>
                  <c:pt idx="10">
                    <c:v>1.2319999999999993</c:v>
                  </c:pt>
                  <c:pt idx="11">
                    <c:v>1.3049000000000035</c:v>
                  </c:pt>
                  <c:pt idx="12">
                    <c:v>1.4347000000000065</c:v>
                  </c:pt>
                  <c:pt idx="13">
                    <c:v>1.3057999999999979</c:v>
                  </c:pt>
                  <c:pt idx="14">
                    <c:v>1.3596999999999966</c:v>
                  </c:pt>
                  <c:pt idx="15">
                    <c:v>1.443400000000004</c:v>
                  </c:pt>
                  <c:pt idx="16">
                    <c:v>1.5304000000000002</c:v>
                  </c:pt>
                </c:numCache>
              </c:numRef>
            </c:plus>
            <c:minus>
              <c:numRef>
                <c:f>'FIG 1'!$N$34:$N$50</c:f>
                <c:numCache>
                  <c:formatCode>General</c:formatCode>
                  <c:ptCount val="17"/>
                  <c:pt idx="0">
                    <c:v>0.84499999999999886</c:v>
                  </c:pt>
                  <c:pt idx="1">
                    <c:v>1.057699999999997</c:v>
                  </c:pt>
                  <c:pt idx="2">
                    <c:v>1.1109000000000009</c:v>
                  </c:pt>
                  <c:pt idx="3">
                    <c:v>1.1463999999999999</c:v>
                  </c:pt>
                  <c:pt idx="4">
                    <c:v>1.2042999999999999</c:v>
                  </c:pt>
                  <c:pt idx="5">
                    <c:v>1.1296000000000035</c:v>
                  </c:pt>
                  <c:pt idx="6">
                    <c:v>1.0701000000000001</c:v>
                  </c:pt>
                  <c:pt idx="7">
                    <c:v>1.0514999999999972</c:v>
                  </c:pt>
                  <c:pt idx="8">
                    <c:v>1.0478999999999985</c:v>
                  </c:pt>
                  <c:pt idx="9">
                    <c:v>1.1140000000000008</c:v>
                  </c:pt>
                  <c:pt idx="10">
                    <c:v>1.2319999999999993</c:v>
                  </c:pt>
                  <c:pt idx="11">
                    <c:v>1.3049000000000035</c:v>
                  </c:pt>
                  <c:pt idx="12">
                    <c:v>1.4347000000000065</c:v>
                  </c:pt>
                  <c:pt idx="13">
                    <c:v>1.3057999999999979</c:v>
                  </c:pt>
                  <c:pt idx="14">
                    <c:v>1.3596999999999966</c:v>
                  </c:pt>
                  <c:pt idx="15">
                    <c:v>1.443400000000004</c:v>
                  </c:pt>
                  <c:pt idx="16">
                    <c:v>1.5304000000000002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'FIG 1'!$A$3:$A$24</c:f>
              <c:strCache>
                <c:ptCount val="2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 (assume)*</c:v>
                </c:pt>
                <c:pt idx="18">
                  <c:v> February 2020</c:v>
                </c:pt>
                <c:pt idx="19">
                  <c:v>March 2020</c:v>
                </c:pt>
                <c:pt idx="20">
                  <c:v>July-Aug-2020</c:v>
                </c:pt>
                <c:pt idx="21">
                  <c:v>Nov-Dec 2020</c:v>
                </c:pt>
              </c:strCache>
            </c:strRef>
          </c:cat>
          <c:val>
            <c:numRef>
              <c:f>'FIG 1'!$B$34:$B$55</c:f>
              <c:numCache>
                <c:formatCode>#\ ##0.0"";\-#\ ##0.0""</c:formatCode>
                <c:ptCount val="22"/>
                <c:pt idx="0">
                  <c:v>12.1517</c:v>
                </c:pt>
                <c:pt idx="1">
                  <c:v>17.625299999999999</c:v>
                </c:pt>
                <c:pt idx="2">
                  <c:v>17.1995</c:v>
                </c:pt>
                <c:pt idx="3">
                  <c:v>19.386900000000001</c:v>
                </c:pt>
                <c:pt idx="4">
                  <c:v>20.7791</c:v>
                </c:pt>
                <c:pt idx="5">
                  <c:v>19.014100000000003</c:v>
                </c:pt>
                <c:pt idx="6">
                  <c:v>23.713100000000001</c:v>
                </c:pt>
                <c:pt idx="7">
                  <c:v>28.0382</c:v>
                </c:pt>
                <c:pt idx="8">
                  <c:v>29.054400000000001</c:v>
                </c:pt>
                <c:pt idx="9">
                  <c:v>31.268600000000003</c:v>
                </c:pt>
                <c:pt idx="10">
                  <c:v>31.808900000000001</c:v>
                </c:pt>
                <c:pt idx="11">
                  <c:v>34.711600000000004</c:v>
                </c:pt>
                <c:pt idx="12">
                  <c:v>38.013000000000005</c:v>
                </c:pt>
                <c:pt idx="13">
                  <c:v>35.767299999999999</c:v>
                </c:pt>
                <c:pt idx="14">
                  <c:v>40.8825</c:v>
                </c:pt>
                <c:pt idx="15">
                  <c:v>44.557700000000004</c:v>
                </c:pt>
                <c:pt idx="16">
                  <c:v>46.711800000000004</c:v>
                </c:pt>
                <c:pt idx="17">
                  <c:v>46.179600000000001</c:v>
                </c:pt>
                <c:pt idx="18">
                  <c:v>41.714200000000005</c:v>
                </c:pt>
                <c:pt idx="19" formatCode="0.0">
                  <c:v>40.877900000000004</c:v>
                </c:pt>
                <c:pt idx="20" formatCode="#\ ##0.0_ ;\-#\ ##0.0\ ">
                  <c:v>15.273284884930497</c:v>
                </c:pt>
                <c:pt idx="21" formatCode="#\ ##0.0000_ ;\-#\ ##0.0000\ ">
                  <c:v>31.431700000000003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972-1B4E-81B2-2FDD81134756}"/>
            </c:ext>
          </c:extLst>
        </c:ser>
        <c:ser>
          <c:idx val="0"/>
          <c:order val="1"/>
          <c:tx>
            <c:v>Unit of analysis - Adults (18+) living in households with children 0-6</c:v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92D050"/>
              </a:solidFill>
              <a:ln w="254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17"/>
            <c:marker>
              <c:symbol val="circle"/>
              <c:size val="7"/>
              <c:spPr>
                <a:solidFill>
                  <a:schemeClr val="bg1"/>
                </a:solidFill>
                <a:ln w="254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C972-1B4E-81B2-2FDD81134756}"/>
              </c:ext>
            </c:extLst>
          </c:dPt>
          <c:dPt>
            <c:idx val="19"/>
            <c:marker>
              <c:symbol val="circle"/>
              <c:size val="7"/>
              <c:spPr>
                <a:solidFill>
                  <a:srgbClr val="92D050"/>
                </a:solidFill>
                <a:ln w="254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C972-1B4E-81B2-2FDD8113475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rgbClr val="92D050"/>
                </a:solidFill>
                <a:ln w="254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C972-1B4E-81B2-2FDD81134756}"/>
              </c:ext>
            </c:extLst>
          </c:dPt>
          <c:dLbls>
            <c:dLbl>
              <c:idx val="0"/>
              <c:layout>
                <c:manualLayout>
                  <c:x val="-2.9125685578450095E-2"/>
                  <c:y val="-3.3132532215952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972-1B4E-81B2-2FDD81134756}"/>
                </c:ext>
              </c:extLst>
            </c:dLbl>
            <c:dLbl>
              <c:idx val="16"/>
              <c:layout>
                <c:manualLayout>
                  <c:x val="-1.9841265708189455E-2"/>
                  <c:y val="4.1967874140206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972-1B4E-81B2-2FDD81134756}"/>
                </c:ext>
              </c:extLst>
            </c:dLbl>
            <c:dLbl>
              <c:idx val="18"/>
              <c:layout>
                <c:manualLayout>
                  <c:x val="-4.1934882062271646E-2"/>
                  <c:y val="7.6655051213269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972-1B4E-81B2-2FDD81134756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972-1B4E-81B2-2FDD81134756}"/>
                </c:ext>
              </c:extLst>
            </c:dLbl>
            <c:dLbl>
              <c:idx val="20"/>
              <c:layout>
                <c:manualLayout>
                  <c:x val="-1.5964308666346669E-2"/>
                  <c:y val="3.1923244631860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972-1B4E-81B2-2FDD81134756}"/>
                </c:ext>
              </c:extLst>
            </c:dLbl>
            <c:dLbl>
              <c:idx val="2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972-1B4E-81B2-2FDD8113475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'FIG 1'!$M$3:$M$24</c:f>
                <c:numCache>
                  <c:formatCode>General</c:formatCode>
                  <c:ptCount val="22"/>
                  <c:pt idx="0">
                    <c:v>1.0644999999999989</c:v>
                  </c:pt>
                  <c:pt idx="1">
                    <c:v>1.3595000000000006</c:v>
                  </c:pt>
                  <c:pt idx="2">
                    <c:v>1.4289000000000023</c:v>
                  </c:pt>
                  <c:pt idx="3">
                    <c:v>1.4590999999999994</c:v>
                  </c:pt>
                  <c:pt idx="4">
                    <c:v>1.4418000000000006</c:v>
                  </c:pt>
                  <c:pt idx="5">
                    <c:v>1.3902999999999999</c:v>
                  </c:pt>
                  <c:pt idx="6">
                    <c:v>1.3476999999999997</c:v>
                  </c:pt>
                  <c:pt idx="7">
                    <c:v>1.4114999999999966</c:v>
                  </c:pt>
                  <c:pt idx="8">
                    <c:v>1.4111000000000047</c:v>
                  </c:pt>
                  <c:pt idx="9">
                    <c:v>1.4459000000000017</c:v>
                  </c:pt>
                  <c:pt idx="10">
                    <c:v>1.5582000000000065</c:v>
                  </c:pt>
                  <c:pt idx="11">
                    <c:v>1.623899999999999</c:v>
                  </c:pt>
                  <c:pt idx="12">
                    <c:v>1.785899999999998</c:v>
                  </c:pt>
                  <c:pt idx="13">
                    <c:v>1.6083999999999961</c:v>
                  </c:pt>
                  <c:pt idx="14">
                    <c:v>1.6024999999999991</c:v>
                  </c:pt>
                  <c:pt idx="15">
                    <c:v>1.5645999999999987</c:v>
                  </c:pt>
                  <c:pt idx="16">
                    <c:v>1.647199999999998</c:v>
                  </c:pt>
                  <c:pt idx="18">
                    <c:v>2.8400999999999996</c:v>
                  </c:pt>
                  <c:pt idx="19">
                    <c:v>3.1818000000000026</c:v>
                  </c:pt>
                  <c:pt idx="21">
                    <c:v>2.8267999999999986</c:v>
                  </c:pt>
                </c:numCache>
              </c:numRef>
            </c:plus>
            <c:minus>
              <c:numRef>
                <c:f>'FIG 1'!$M$3:$M$24</c:f>
                <c:numCache>
                  <c:formatCode>General</c:formatCode>
                  <c:ptCount val="22"/>
                  <c:pt idx="0">
                    <c:v>1.0644999999999989</c:v>
                  </c:pt>
                  <c:pt idx="1">
                    <c:v>1.3595000000000006</c:v>
                  </c:pt>
                  <c:pt idx="2">
                    <c:v>1.4289000000000023</c:v>
                  </c:pt>
                  <c:pt idx="3">
                    <c:v>1.4590999999999994</c:v>
                  </c:pt>
                  <c:pt idx="4">
                    <c:v>1.4418000000000006</c:v>
                  </c:pt>
                  <c:pt idx="5">
                    <c:v>1.3902999999999999</c:v>
                  </c:pt>
                  <c:pt idx="6">
                    <c:v>1.3476999999999997</c:v>
                  </c:pt>
                  <c:pt idx="7">
                    <c:v>1.4114999999999966</c:v>
                  </c:pt>
                  <c:pt idx="8">
                    <c:v>1.4111000000000047</c:v>
                  </c:pt>
                  <c:pt idx="9">
                    <c:v>1.4459000000000017</c:v>
                  </c:pt>
                  <c:pt idx="10">
                    <c:v>1.5582000000000065</c:v>
                  </c:pt>
                  <c:pt idx="11">
                    <c:v>1.623899999999999</c:v>
                  </c:pt>
                  <c:pt idx="12">
                    <c:v>1.785899999999998</c:v>
                  </c:pt>
                  <c:pt idx="13">
                    <c:v>1.6083999999999961</c:v>
                  </c:pt>
                  <c:pt idx="14">
                    <c:v>1.6024999999999991</c:v>
                  </c:pt>
                  <c:pt idx="15">
                    <c:v>1.5645999999999987</c:v>
                  </c:pt>
                  <c:pt idx="16">
                    <c:v>1.647199999999998</c:v>
                  </c:pt>
                  <c:pt idx="18">
                    <c:v>2.8400999999999996</c:v>
                  </c:pt>
                  <c:pt idx="19">
                    <c:v>3.1818000000000026</c:v>
                  </c:pt>
                  <c:pt idx="21">
                    <c:v>2.8267999999999986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'FIG 1'!$A$3:$A$24</c:f>
              <c:strCache>
                <c:ptCount val="2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 (assume)*</c:v>
                </c:pt>
                <c:pt idx="18">
                  <c:v> February 2020</c:v>
                </c:pt>
                <c:pt idx="19">
                  <c:v>March 2020</c:v>
                </c:pt>
                <c:pt idx="20">
                  <c:v>July-Aug-2020</c:v>
                </c:pt>
                <c:pt idx="21">
                  <c:v>Nov-Dec 2020</c:v>
                </c:pt>
              </c:strCache>
            </c:strRef>
          </c:cat>
          <c:val>
            <c:numRef>
              <c:f>'FIG 1'!$B$3:$B$24</c:f>
              <c:numCache>
                <c:formatCode>#\ ##0.0"";\-#\ ##0.0""</c:formatCode>
                <c:ptCount val="22"/>
                <c:pt idx="0">
                  <c:v>15.6142</c:v>
                </c:pt>
                <c:pt idx="1">
                  <c:v>23.005700000000001</c:v>
                </c:pt>
                <c:pt idx="2">
                  <c:v>22.492900000000002</c:v>
                </c:pt>
                <c:pt idx="3">
                  <c:v>24.655000000000001</c:v>
                </c:pt>
                <c:pt idx="4">
                  <c:v>26.032500000000002</c:v>
                </c:pt>
                <c:pt idx="5">
                  <c:v>24.258900000000001</c:v>
                </c:pt>
                <c:pt idx="6">
                  <c:v>29.865500000000001</c:v>
                </c:pt>
                <c:pt idx="7">
                  <c:v>35.182200000000002</c:v>
                </c:pt>
                <c:pt idx="8">
                  <c:v>36.126200000000004</c:v>
                </c:pt>
                <c:pt idx="9">
                  <c:v>38.373800000000003</c:v>
                </c:pt>
                <c:pt idx="10">
                  <c:v>38.714200000000005</c:v>
                </c:pt>
                <c:pt idx="11">
                  <c:v>39.884900000000002</c:v>
                </c:pt>
                <c:pt idx="12">
                  <c:v>45.076900000000002</c:v>
                </c:pt>
                <c:pt idx="13">
                  <c:v>41.0229</c:v>
                </c:pt>
                <c:pt idx="14">
                  <c:v>42.457000000000001</c:v>
                </c:pt>
                <c:pt idx="15">
                  <c:v>42.363100000000003</c:v>
                </c:pt>
                <c:pt idx="16">
                  <c:v>43.756700000000002</c:v>
                </c:pt>
                <c:pt idx="17">
                  <c:v>43.059899999999999</c:v>
                </c:pt>
                <c:pt idx="18">
                  <c:v>38.594500000000004</c:v>
                </c:pt>
                <c:pt idx="19">
                  <c:v>37.758200000000002</c:v>
                </c:pt>
                <c:pt idx="20">
                  <c:v>6.8518848849304996</c:v>
                </c:pt>
                <c:pt idx="21">
                  <c:v>28.312000000000001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972-1B4E-81B2-2FDD81134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2159096"/>
        <c:axId val="542159416"/>
      </c:lineChart>
      <c:catAx>
        <c:axId val="54215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542159416"/>
        <c:crosses val="autoZero"/>
        <c:auto val="1"/>
        <c:lblAlgn val="ctr"/>
        <c:lblOffset val="100"/>
        <c:noMultiLvlLbl val="0"/>
      </c:catAx>
      <c:valAx>
        <c:axId val="54215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r>
                  <a:rPr lang="en-ZA" sz="1200">
                    <a:solidFill>
                      <a:sysClr val="windowText" lastClr="000000"/>
                    </a:solidFill>
                  </a:rPr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54215909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21278669073246"/>
          <c:y val="0.87981135836134305"/>
          <c:w val="0.71737473733706769"/>
          <c:h val="0.11268292776622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Helvetica" panose="020B0604020202020204" pitchFamily="34" charset="0"/>
          <a:cs typeface="Helvetica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21414-2AF0-5441-BA6B-916FC9CC2FBA}" type="datetimeFigureOut">
              <a:rPr lang="en-US" smtClean="0"/>
              <a:t>4/16/21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5359B-6911-F249-A145-903F26E42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7004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34307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5744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6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24F34-DE05-214F-9199-B7E936DCD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57873-9428-6046-A520-D1DDDF867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43F78-4085-5249-BD5E-E4B048184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51B87-B245-EC45-8061-89685EE5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CD93C-DFE8-1D41-B998-1772654D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0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B47B-3037-5C44-8A35-9F487EF2C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AD894-7469-FD4C-A4DD-C24B675D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692AA-A0EA-FB42-8438-B56FDB55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D5064-B1D2-F84C-82BF-64B39F47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8662A-5FAD-6A45-9DC6-40961D09A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28E3-C28A-B74C-936C-2A189222F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7EC60-C27C-4C4D-B8B7-7A414C33A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07284-6D4A-BB4C-A907-32C5717AF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DD1C0-49F6-5B41-976B-F56E5733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B6B16-F6E7-B045-8325-B3BFCC40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1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97D7F-392F-8748-9FE3-31540AC4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AF624-6300-EA46-B311-3023AAA25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4ACD9-BB89-904A-BD73-19A3A51FC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A5255-8D38-CD4C-BF99-EF73AFE74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7B9CA-7B21-374F-8BA0-FB352D42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27173-45ED-624A-8FB9-F3920D2E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8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E77C-393E-B545-A9E3-DAB65CBDF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31C51-7D79-6849-81C0-F1480946D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438D3-1628-4D47-BDD6-5462662A6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03605-F34B-5A4F-8644-CD299A341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248BE-8D68-884D-B161-2E9C90AB8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0F008B-C495-C644-994B-4EB7B073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9C7D73-9A7E-1246-925A-11CDFD84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5BB0F4-1D97-B64F-B9AE-674CF2D1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9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827C-FADD-B448-90E7-A9C429DF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F0C17-C801-8949-B2CE-10155BC3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4481C-7591-AF46-B34F-B9439D196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1ABD7-6C73-AA4B-B593-5AE6242E5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3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E954F9-B872-124E-9574-1FDDEEFB3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C75A8-88B8-1E49-8BF9-73FF6A7F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6254A-140E-9444-B3AB-8F0A71D4C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2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9A66-58A4-5442-AFF4-F8AE4CAEB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66DD3-360A-BB46-AA74-D50E4137F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BC90C-B6C2-8044-8375-69ADE9F84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0BD61-7809-2649-8987-404B5F9E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81CCD-0DF7-1047-B4D0-F0FF6E39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47E83-CF5D-6245-B71F-88B0C245B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1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E6A9-9EB4-F046-8EC7-4B7CFA47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1ED82-1BA9-8F4B-A2C2-87BDDB238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95872-8EA3-5C44-B4A5-FBF930A28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0302B-5D89-A74E-AD2B-C523F4181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E080C-B5D2-C348-9149-DC676B68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E65B3-6201-9541-BE9E-645229F4A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C6F60-65F1-D94F-9B9D-0FCC0DC40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4F986E-17EC-F442-902B-F6C0530CA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93A77-82BC-2345-93FA-B1CC8964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12965-6337-C447-8821-772FC4F40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1DFF7-7F9C-F64C-A4EA-F925889F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3BF427-26B5-8C47-B304-868628904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F056AA-6BF7-014B-8DDD-BE0F271DB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50137-B915-1F40-8121-0978C2F25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D3C99-B211-0C47-B296-2EF16434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696F0-5D32-5E43-9857-6511F2043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78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11514668" y="6302375"/>
            <a:ext cx="345017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49818" y="1016000"/>
            <a:ext cx="641349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10" y="2277377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2" y="625853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2" y="415429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11472334" y="6257925"/>
            <a:ext cx="429684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39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9599F8-1099-F147-9AFE-C44ED7F9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4CEB3-9754-4D40-87FB-2E18A9ACA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AEE03-7D55-7A49-A0CD-E64FA20FE9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3A89-6694-C749-9131-C2C49479DE4F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60B1F-7597-244F-BE3E-1338C1016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6E688-5FCC-B041-A5BB-E1C38D98C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BE88-1451-6C41-BE41-BD8B20636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gmt.co.za/wp-content/uploads/2018/08/ECD-Vision-2018-digital.pdf" TargetMode="External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Investing in Education in SA</a:t>
            </a:r>
            <a:b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200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New Learnings &amp; possibilities for pivoting</a:t>
            </a:r>
            <a:b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b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000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16 April 2021</a:t>
            </a:r>
            <a:br>
              <a:rPr lang="en-US" sz="2000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900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2000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 </a:t>
            </a:r>
            <a:endParaRPr lang="en-US" sz="3200" i="1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86447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Helvetica" pitchFamily="2" charset="0"/>
              </a:rPr>
              <a:t>Nic Spaull</a:t>
            </a:r>
          </a:p>
          <a:p>
            <a:r>
              <a:rPr lang="en-US" sz="1400" dirty="0">
                <a:latin typeface="Helvetica" pitchFamily="2" charset="0"/>
              </a:rPr>
              <a:t>Presentation to Allan Gray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 t="17430"/>
          <a:stretch/>
        </p:blipFill>
        <p:spPr>
          <a:xfrm>
            <a:off x="8654143" y="0"/>
            <a:ext cx="3537857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9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928135" y="3913632"/>
            <a:ext cx="1994746" cy="2944368"/>
            <a:chOff x="1572428" y="1968594"/>
            <a:chExt cx="1728634" cy="2530889"/>
          </a:xfrm>
        </p:grpSpPr>
        <p:grpSp>
          <p:nvGrpSpPr>
            <p:cNvPr id="20" name="Group 19"/>
            <p:cNvGrpSpPr/>
            <p:nvPr/>
          </p:nvGrpSpPr>
          <p:grpSpPr>
            <a:xfrm>
              <a:off x="1572428" y="1968594"/>
              <a:ext cx="1728634" cy="2530889"/>
              <a:chOff x="3094787" y="2049863"/>
              <a:chExt cx="1728634" cy="253088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094787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699"/>
              <a:stretch/>
            </p:blipFill>
            <p:spPr>
              <a:xfrm>
                <a:off x="3419518" y="2293860"/>
                <a:ext cx="1079172" cy="931329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407031" y="3405750"/>
                <a:ext cx="1188806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Helvetica" charset="0"/>
                    <a:ea typeface="Helvetica" charset="0"/>
                    <a:cs typeface="Helvetica" charset="0"/>
                  </a:rPr>
                  <a:t>LEVERAGE</a:t>
                </a:r>
                <a:endParaRPr lang="en-US" sz="1200" b="1" dirty="0"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244076" y="3610832"/>
              <a:ext cx="407299" cy="60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1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063436" y="3913632"/>
            <a:ext cx="1994746" cy="2944368"/>
            <a:chOff x="3666971" y="1962173"/>
            <a:chExt cx="1728634" cy="2530889"/>
          </a:xfrm>
        </p:grpSpPr>
        <p:grpSp>
          <p:nvGrpSpPr>
            <p:cNvPr id="21" name="Group 20"/>
            <p:cNvGrpSpPr/>
            <p:nvPr/>
          </p:nvGrpSpPr>
          <p:grpSpPr>
            <a:xfrm>
              <a:off x="3666971" y="1962173"/>
              <a:ext cx="1728634" cy="2530889"/>
              <a:chOff x="5405802" y="2021014"/>
              <a:chExt cx="1728634" cy="253088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405802" y="2021014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578"/>
              <a:stretch/>
            </p:blipFill>
            <p:spPr>
              <a:xfrm>
                <a:off x="5720496" y="2263851"/>
                <a:ext cx="1146676" cy="97950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720496" y="3390257"/>
                <a:ext cx="1194107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Helvetica" charset="0"/>
                    <a:ea typeface="Helvetica" charset="0"/>
                    <a:cs typeface="Helvetica" charset="0"/>
                  </a:rPr>
                  <a:t>PRIORITISE</a:t>
                </a:r>
                <a:endParaRPr lang="en-US" sz="1200" b="1" dirty="0"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343718" y="3636273"/>
              <a:ext cx="407299" cy="60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2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83196" y="3912295"/>
            <a:ext cx="1994746" cy="2975008"/>
            <a:chOff x="5761515" y="1962173"/>
            <a:chExt cx="1728634" cy="2530889"/>
          </a:xfrm>
        </p:grpSpPr>
        <p:grpSp>
          <p:nvGrpSpPr>
            <p:cNvPr id="19" name="Group 18"/>
            <p:cNvGrpSpPr/>
            <p:nvPr/>
          </p:nvGrpSpPr>
          <p:grpSpPr>
            <a:xfrm>
              <a:off x="5761515" y="1962173"/>
              <a:ext cx="1728634" cy="2530889"/>
              <a:chOff x="783772" y="2049863"/>
              <a:chExt cx="1728634" cy="253088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83772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3"/>
              <a:stretch/>
            </p:blipFill>
            <p:spPr>
              <a:xfrm>
                <a:off x="1053822" y="2237793"/>
                <a:ext cx="1207058" cy="1043464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981303" y="3419106"/>
                <a:ext cx="1531103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Helvetica" charset="0"/>
                    <a:ea typeface="Helvetica" charset="0"/>
                    <a:cs typeface="Helvetica" charset="0"/>
                  </a:rPr>
                  <a:t>FOUNDATIONS</a:t>
                </a:r>
                <a:endParaRPr lang="en-US" sz="1200" b="1" dirty="0"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422183" y="3626570"/>
              <a:ext cx="407299" cy="60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4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2"/>
          <a:stretch/>
        </p:blipFill>
        <p:spPr>
          <a:xfrm>
            <a:off x="4974442" y="307299"/>
            <a:ext cx="1939573" cy="162785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6208810" y="3852472"/>
            <a:ext cx="1923758" cy="3005528"/>
            <a:chOff x="7716817" y="1969615"/>
            <a:chExt cx="1728634" cy="2582288"/>
          </a:xfrm>
        </p:grpSpPr>
        <p:sp>
          <p:nvSpPr>
            <p:cNvPr id="23" name="Rectangle 22"/>
            <p:cNvSpPr/>
            <p:nvPr/>
          </p:nvSpPr>
          <p:spPr>
            <a:xfrm>
              <a:off x="7716817" y="2021014"/>
              <a:ext cx="1728634" cy="253088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7984080" y="3403878"/>
              <a:ext cx="1194107" cy="502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966262" y="585470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38314" y="2445621"/>
            <a:ext cx="8239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charset="0"/>
                <a:ea typeface="Helvetica" charset="0"/>
                <a:cs typeface="Helvetica" charset="0"/>
              </a:rPr>
              <a:t>Principles for social investment </a:t>
            </a:r>
            <a:r>
              <a:rPr lang="en-US" sz="2800" b="1">
                <a:latin typeface="Helvetica" charset="0"/>
                <a:ea typeface="Helvetica" charset="0"/>
                <a:cs typeface="Helvetica" charset="0"/>
              </a:rPr>
              <a:t>in South Africa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11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453946" y="2443658"/>
            <a:ext cx="3642055" cy="3525836"/>
          </a:xfrm>
          <a:prstGeom prst="ellipse">
            <a:avLst/>
          </a:prstGeom>
          <a:solidFill>
            <a:srgbClr val="FF77A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latin typeface="Helvetica" charset="0"/>
                <a:ea typeface="Helvetica" charset="0"/>
                <a:cs typeface="Helvetica" charset="0"/>
              </a:rPr>
              <a:t>R351 Billion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031016" y="405134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rgbClr val="FF77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" charset="0"/>
                  <a:ea typeface="Helvetica" charset="0"/>
                  <a:cs typeface="Helvetica" charset="0"/>
                </a:rPr>
                <a:t>R4,5 Billion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75975" y="6142209"/>
            <a:ext cx="2797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SA Government expenditure on 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7693" y="6070606"/>
            <a:ext cx="220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Trialogue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estimate of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all education CSI in 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98502" y="442067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(1,2%)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20" name="Rectangle 19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806781" y="68004"/>
            <a:ext cx="6318609" cy="2000191"/>
            <a:chOff x="2282780" y="68003"/>
            <a:chExt cx="6318609" cy="2000191"/>
          </a:xfrm>
        </p:grpSpPr>
        <p:sp>
          <p:nvSpPr>
            <p:cNvPr id="17" name="Rectangle 16"/>
            <p:cNvSpPr/>
            <p:nvPr/>
          </p:nvSpPr>
          <p:spPr>
            <a:xfrm>
              <a:off x="2586709" y="591045"/>
              <a:ext cx="582376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/>
                <a:t>The </a:t>
              </a:r>
              <a:r>
                <a:rPr lang="en-US" sz="2800" i="1" dirty="0"/>
                <a:t>best use of private money is influencing how public money is </a:t>
              </a:r>
              <a:r>
                <a:rPr lang="en-US" sz="2800" i="1"/>
                <a:t>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7993530" y="867865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7022589" y="2270928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4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1" y="0"/>
            <a:ext cx="1728634" cy="1865369"/>
            <a:chOff x="5405802" y="2021014"/>
            <a:chExt cx="1728634" cy="1865369"/>
          </a:xfrm>
        </p:grpSpPr>
        <p:sp>
          <p:nvSpPr>
            <p:cNvPr id="6" name="Rectangle 5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110710" y="591046"/>
            <a:ext cx="58237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/>
              <a:t>What is the </a:t>
            </a:r>
            <a:r>
              <a:rPr lang="en-US" sz="3600" b="1" i="1" dirty="0"/>
              <a:t>binding constraint </a:t>
            </a:r>
            <a:r>
              <a:rPr lang="en-US" sz="2800" i="1" dirty="0"/>
              <a:t>to progress in this area?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781" y="6800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>
            <a:off x="7308720" y="680430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62766" y="2594058"/>
            <a:ext cx="5171704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Aft>
                <a:spcPts val="600"/>
              </a:spcAft>
            </a:pPr>
            <a:r>
              <a:rPr lang="en-GB" sz="2000" dirty="0">
                <a:latin typeface="Helvetica" charset="0"/>
                <a:ea typeface="Helvetica" charset="0"/>
                <a:cs typeface="Helvetica" charset="0"/>
              </a:rPr>
              <a:t>“The binding constraints approach is based on the idea that </a:t>
            </a:r>
            <a:r>
              <a:rPr lang="en-GB" sz="2000" b="1" dirty="0">
                <a:latin typeface="Helvetica" charset="0"/>
                <a:ea typeface="Helvetica" charset="0"/>
                <a:cs typeface="Helvetica" charset="0"/>
              </a:rPr>
              <a:t>not all constraints bind equally</a:t>
            </a:r>
            <a:r>
              <a:rPr lang="en-GB" sz="2000" dirty="0">
                <a:latin typeface="Helvetica" charset="0"/>
                <a:ea typeface="Helvetica" charset="0"/>
                <a:cs typeface="Helvetica" charset="0"/>
              </a:rPr>
              <a:t>, and that a sensible and practical strategy consists of identifying the most serious constraints at work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” </a:t>
            </a:r>
          </a:p>
          <a:p>
            <a:pPr algn="just"/>
            <a:endParaRPr lang="en-US" sz="2000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endParaRPr lang="en-US" sz="20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- Professor Dani </a:t>
            </a:r>
            <a:r>
              <a:rPr lang="en-US" sz="1600" dirty="0" err="1">
                <a:latin typeface="Helvetica" charset="0"/>
                <a:ea typeface="Helvetica" charset="0"/>
                <a:cs typeface="Helvetica" charset="0"/>
              </a:rPr>
              <a:t>Rodrik</a:t>
            </a:r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 (2009: 6)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161" y="2437105"/>
            <a:ext cx="1872549" cy="234216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5110349" y="4583875"/>
            <a:ext cx="4132613" cy="118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29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5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4" y="23814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68008" y="23813"/>
            <a:ext cx="4176464" cy="674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TextBox 2"/>
          <p:cNvSpPr txBox="1"/>
          <p:nvPr/>
        </p:nvSpPr>
        <p:spPr>
          <a:xfrm>
            <a:off x="6077118" y="1584539"/>
            <a:ext cx="43582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“The volume in the first barrel depends on the </a:t>
            </a:r>
            <a:r>
              <a:rPr lang="en-ZA" i="1" dirty="0">
                <a:latin typeface="Helvetica" charset="0"/>
                <a:ea typeface="Helvetica" charset="0"/>
                <a:cs typeface="Helvetica" charset="0"/>
              </a:rPr>
              <a:t>sum</a:t>
            </a:r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 of the </a:t>
            </a:r>
            <a:r>
              <a:rPr lang="en-ZA" i="1" dirty="0">
                <a:latin typeface="Helvetica" charset="0"/>
                <a:ea typeface="Helvetica" charset="0"/>
                <a:cs typeface="Helvetica" charset="0"/>
              </a:rPr>
              <a:t>width</a:t>
            </a:r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 of all slabs. Increasing the width of any slab will increase the volume of the barrel. So a strategy on improving anything you can, when you can, while you can, would be effective.”</a:t>
            </a:r>
          </a:p>
          <a:p>
            <a:endParaRPr lang="en-ZA" dirty="0">
              <a:latin typeface="Helvetica" charset="0"/>
              <a:ea typeface="Helvetica" charset="0"/>
              <a:cs typeface="Helvetica" charset="0"/>
            </a:endParaRPr>
          </a:p>
          <a:p>
            <a:pPr algn="r"/>
            <a:r>
              <a:rPr lang="en-ZA" sz="1400" b="1" dirty="0"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ZA" sz="1400" b="1" dirty="0" err="1">
                <a:latin typeface="Helvetica" charset="0"/>
                <a:ea typeface="Helvetica" charset="0"/>
                <a:cs typeface="Helvetica" charset="0"/>
              </a:rPr>
              <a:t>Hausmann</a:t>
            </a:r>
            <a:r>
              <a:rPr lang="en-ZA" sz="1400" b="1" dirty="0">
                <a:latin typeface="Helvetica" charset="0"/>
                <a:ea typeface="Helvetica" charset="0"/>
                <a:cs typeface="Helvetica" charset="0"/>
              </a:rPr>
              <a:t>, Klinger, &amp; Wagner, 2008, p. 17).</a:t>
            </a: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177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6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4" y="23814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99951" y="548680"/>
            <a:ext cx="4176464" cy="6194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/>
        </p:nvSpPr>
        <p:spPr>
          <a:xfrm>
            <a:off x="1702184" y="1992194"/>
            <a:ext cx="414443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“The volume in the second barrel is determined by the </a:t>
            </a:r>
            <a:r>
              <a:rPr lang="en-ZA" i="1" dirty="0">
                <a:latin typeface="Helvetica" charset="0"/>
                <a:ea typeface="Helvetica" charset="0"/>
                <a:cs typeface="Helvetica" charset="0"/>
              </a:rPr>
              <a:t>length </a:t>
            </a:r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of the </a:t>
            </a:r>
            <a:r>
              <a:rPr lang="en-ZA" i="1" dirty="0">
                <a:latin typeface="Helvetica" charset="0"/>
                <a:ea typeface="Helvetica" charset="0"/>
                <a:cs typeface="Helvetica" charset="0"/>
              </a:rPr>
              <a:t>shortest </a:t>
            </a:r>
            <a:r>
              <a:rPr lang="en-ZA" dirty="0">
                <a:latin typeface="Helvetica" charset="0"/>
                <a:ea typeface="Helvetica" charset="0"/>
                <a:cs typeface="Helvetica" charset="0"/>
              </a:rPr>
              <a:t>slab. Two implications of the second barrel are that the impact of a change in a slab on the volume of the barrel depends on whether it is the binding constraint or not. If not, the impact is zero”</a:t>
            </a:r>
          </a:p>
          <a:p>
            <a:pPr algn="just"/>
            <a:endParaRPr lang="en-ZA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r>
              <a:rPr lang="en-ZA" sz="1400" b="1" dirty="0"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ZA" sz="1400" b="1" dirty="0" err="1">
                <a:latin typeface="Helvetica" charset="0"/>
                <a:ea typeface="Helvetica" charset="0"/>
                <a:cs typeface="Helvetica" charset="0"/>
              </a:rPr>
              <a:t>Hausmann</a:t>
            </a:r>
            <a:r>
              <a:rPr lang="en-ZA" sz="1400" b="1" dirty="0">
                <a:latin typeface="Helvetica" charset="0"/>
                <a:ea typeface="Helvetica" charset="0"/>
                <a:cs typeface="Helvetica" charset="0"/>
              </a:rPr>
              <a:t>, Klinger, &amp; Wagner, 2008, p. 17).</a:t>
            </a:r>
          </a:p>
          <a:p>
            <a:pPr algn="just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963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7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4" y="23814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265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129580" y="1970407"/>
            <a:ext cx="2816016" cy="1787738"/>
            <a:chOff x="8372105" y="2329963"/>
            <a:chExt cx="2596986" cy="2527346"/>
          </a:xfrm>
          <a:solidFill>
            <a:schemeClr val="bg1">
              <a:lumMod val="95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8473337" y="2475097"/>
              <a:ext cx="2418741" cy="23822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New (2016)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EEA671A-2551-3541-A488-F3D6DF9A92C0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111338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367" y="1970408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6897CA-0410-314A-BCB7-1B4961AF0702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3586857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572F73-715E-184D-A4B1-B0204AC960DE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956443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5272" y="1970408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3FED33-7DE7-A145-A6E4-7E5EC7D772B9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2772843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D793B-7A9F-244A-9435-0C30AAACCE09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2604909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6438621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>
                <a:latin typeface="Helvetica" charset="0"/>
                <a:ea typeface="Helvetica" charset="0"/>
                <a:cs typeface="Helvetica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 rot="766700">
            <a:off x="7956698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847374-5886-E74B-BE13-9F11705B26EC}"/>
              </a:ext>
            </a:extLst>
          </p:cNvPr>
          <p:cNvSpPr/>
          <p:nvPr/>
        </p:nvSpPr>
        <p:spPr>
          <a:xfrm>
            <a:off x="771524" y="408036"/>
            <a:ext cx="10804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Understanding the shape of the SA education system…</a:t>
            </a:r>
          </a:p>
        </p:txBody>
      </p:sp>
    </p:spTree>
    <p:extLst>
      <p:ext uri="{BB962C8B-B14F-4D97-AF65-F5344CB8AC3E}">
        <p14:creationId xmlns:p14="http://schemas.microsoft.com/office/powerpoint/2010/main" val="4126624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127676" y="6257744"/>
            <a:ext cx="323309" cy="389083"/>
          </a:xfrm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14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935930" y="1301809"/>
            <a:ext cx="27163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5929" y="1113572"/>
            <a:ext cx="143821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935929" y="2415326"/>
          <a:ext cx="8347060" cy="423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935930" y="1702518"/>
            <a:ext cx="626506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sz="9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6851" y="6620971"/>
            <a:ext cx="12153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(Spaull &amp; </a:t>
            </a:r>
            <a:r>
              <a:rPr lang="en-US" sz="900" dirty="0" err="1"/>
              <a:t>Kotze</a:t>
            </a:r>
            <a:r>
              <a:rPr lang="en-US" sz="900" dirty="0"/>
              <a:t>, 2015)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5929" y="321858"/>
            <a:ext cx="844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Helvetica" charset="0"/>
                <a:ea typeface="Helvetica" charset="0"/>
                <a:cs typeface="Helvetica" charset="0"/>
              </a:rPr>
              <a:t>Where should we be intervening?</a:t>
            </a:r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9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category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448" y="691699"/>
            <a:ext cx="82463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/>
              <a:t>Falling at the first hurdle</a:t>
            </a:r>
            <a:r>
              <a:rPr lang="mr-IN" sz="6700" b="1" dirty="0"/>
              <a:t>…</a:t>
            </a:r>
            <a:br>
              <a:rPr lang="en-US" sz="6700" b="1" dirty="0"/>
            </a:br>
            <a:r>
              <a:rPr lang="en-US" sz="900" b="1" dirty="0"/>
              <a:t> </a:t>
            </a:r>
            <a:br>
              <a:rPr lang="en-US" dirty="0"/>
            </a:br>
            <a:r>
              <a:rPr lang="en-US" sz="2700" dirty="0"/>
              <a:t>If children do not</a:t>
            </a:r>
            <a:r>
              <a:rPr lang="en-US" sz="2700" b="1" dirty="0"/>
              <a:t> learn-to-read </a:t>
            </a:r>
            <a:r>
              <a:rPr lang="en-US" sz="2700" dirty="0"/>
              <a:t>in Grades 1-3, </a:t>
            </a:r>
            <a:br>
              <a:rPr lang="en-US" sz="2700" dirty="0"/>
            </a:br>
            <a:r>
              <a:rPr lang="en-US" sz="2700" dirty="0"/>
              <a:t>they cannot </a:t>
            </a:r>
            <a:r>
              <a:rPr lang="en-US" sz="2700" b="1" dirty="0"/>
              <a:t>read-to-learn</a:t>
            </a:r>
            <a:r>
              <a:rPr lang="en-US" sz="2700" dirty="0"/>
              <a:t> in Grade 4 onwards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52115" y="2476315"/>
            <a:ext cx="3642055" cy="3525836"/>
            <a:chOff x="2628114" y="24763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28114" y="24763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62"/>
            <a:stretch/>
          </p:blipFill>
          <p:spPr>
            <a:xfrm>
              <a:off x="3175239" y="3153383"/>
              <a:ext cx="2547804" cy="21717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748318" y="6461206"/>
            <a:ext cx="7189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Spaull &amp; Pretorius (2018) Falling at the first hurdle: Early grade reading in South Africa. Springer. </a:t>
            </a:r>
          </a:p>
        </p:txBody>
      </p:sp>
    </p:spTree>
    <p:extLst>
      <p:ext uri="{BB962C8B-B14F-4D97-AF65-F5344CB8AC3E}">
        <p14:creationId xmlns:p14="http://schemas.microsoft.com/office/powerpoint/2010/main" val="1845695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920" y="4505092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>
                <a:solidFill>
                  <a:srgbClr val="FFED00"/>
                </a:solidFill>
              </a:rPr>
              <a:t>78%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27609" y="4136823"/>
            <a:ext cx="3770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of Grade 4 children in South Africa can not read for meaning in any language.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6204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34" y="678604"/>
            <a:ext cx="4700269" cy="302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27609" y="6267327"/>
            <a:ext cx="38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PIRLS Literacy 2016 </a:t>
            </a:r>
            <a:r>
              <a:rPr lang="en-US" dirty="0"/>
              <a:t>(Howie et al., 2017)</a:t>
            </a:r>
          </a:p>
        </p:txBody>
      </p:sp>
    </p:spTree>
    <p:extLst>
      <p:ext uri="{BB962C8B-B14F-4D97-AF65-F5344CB8AC3E}">
        <p14:creationId xmlns:p14="http://schemas.microsoft.com/office/powerpoint/2010/main" val="228149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EF45D-B755-224A-AD34-8DB0C4AD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 all doom and gloom…</a:t>
            </a:r>
          </a:p>
        </p:txBody>
      </p:sp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0D2E1740-3D0D-9C4F-BC45-9ABA58576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8875" y="492573"/>
            <a:ext cx="6323438" cy="58807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CE3468-D87C-CF4E-B900-E32E96AFCEEA}"/>
              </a:ext>
            </a:extLst>
          </p:cNvPr>
          <p:cNvSpPr/>
          <p:nvPr/>
        </p:nvSpPr>
        <p:spPr>
          <a:xfrm>
            <a:off x="6125407" y="6350169"/>
            <a:ext cx="57297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Martin Gustafsson 2020. </a:t>
            </a:r>
            <a:r>
              <a:rPr lang="en-ZA" sz="900" dirty="0"/>
              <a:t>A revised PIRLS 2011 to 2016 trend for South Africa and the importance of analysing the underlying microdata</a:t>
            </a:r>
          </a:p>
          <a:p>
            <a:endParaRPr lang="en-US" sz="900" i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71A78C-1409-EB48-A546-E80251B77098}"/>
              </a:ext>
            </a:extLst>
          </p:cNvPr>
          <p:cNvSpPr/>
          <p:nvPr/>
        </p:nvSpPr>
        <p:spPr>
          <a:xfrm>
            <a:off x="7415214" y="3629025"/>
            <a:ext cx="685800" cy="52863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accent6">
                    <a:lumMod val="50000"/>
                  </a:schemeClr>
                </a:solidFill>
              </a:rPr>
              <a:t>13%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BCB82C-D68C-884A-8B0A-F71BDE0B4E43}"/>
              </a:ext>
            </a:extLst>
          </p:cNvPr>
          <p:cNvSpPr/>
          <p:nvPr/>
        </p:nvSpPr>
        <p:spPr>
          <a:xfrm>
            <a:off x="8647361" y="2695576"/>
            <a:ext cx="685800" cy="52863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accent6">
                    <a:lumMod val="50000"/>
                  </a:schemeClr>
                </a:solidFill>
              </a:rPr>
              <a:t>18%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B22915-7F32-6C4B-80FC-90E7E49B3AFA}"/>
              </a:ext>
            </a:extLst>
          </p:cNvPr>
          <p:cNvSpPr/>
          <p:nvPr/>
        </p:nvSpPr>
        <p:spPr>
          <a:xfrm>
            <a:off x="9896477" y="2052638"/>
            <a:ext cx="685800" cy="52863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accent6">
                    <a:lumMod val="50000"/>
                  </a:schemeClr>
                </a:solidFill>
              </a:rPr>
              <a:t>22%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7A61ED-8D3A-854D-AD02-F2A5FE98DD7B}"/>
              </a:ext>
            </a:extLst>
          </p:cNvPr>
          <p:cNvSpPr/>
          <p:nvPr/>
        </p:nvSpPr>
        <p:spPr>
          <a:xfrm>
            <a:off x="4925974" y="311449"/>
            <a:ext cx="1717713" cy="174118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accent6">
                    <a:lumMod val="50000"/>
                  </a:schemeClr>
                </a:solidFill>
              </a:rPr>
              <a:t>% that can read for meaning (PIRLS LIB)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580CCC-8314-DB46-AAD1-E843DB3E5C3E}"/>
              </a:ext>
            </a:extLst>
          </p:cNvPr>
          <p:cNvSpPr txBox="1">
            <a:spLocks/>
          </p:cNvSpPr>
          <p:nvPr/>
        </p:nvSpPr>
        <p:spPr>
          <a:xfrm>
            <a:off x="8101014" y="4674958"/>
            <a:ext cx="4162848" cy="21830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" pitchFamily="2" charset="0"/>
              </a:rPr>
              <a:t>At this rate when will at least 50% of SA Gr4’s learn to read? </a:t>
            </a:r>
            <a:endParaRPr lang="en-US" sz="4000" b="1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C42EAD-4261-3547-95E8-2D77AB8A6CC6}"/>
              </a:ext>
            </a:extLst>
          </p:cNvPr>
          <p:cNvSpPr/>
          <p:nvPr/>
        </p:nvSpPr>
        <p:spPr>
          <a:xfrm>
            <a:off x="10582277" y="6234752"/>
            <a:ext cx="13260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Helvetica" pitchFamily="2" charset="0"/>
              </a:rPr>
              <a:t>2044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8657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2" grpId="0" animBg="1"/>
      <p:bldP spid="12" grpId="1" animBg="1"/>
      <p:bldP spid="13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68444" y="2557958"/>
            <a:ext cx="3642055" cy="3525836"/>
            <a:chOff x="2644445" y="23620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44445" y="23620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57"/>
            <a:stretch/>
          </p:blipFill>
          <p:spPr>
            <a:xfrm>
              <a:off x="3122171" y="2954342"/>
              <a:ext cx="2686601" cy="234118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TextBox 4"/>
          <p:cNvSpPr txBox="1"/>
          <p:nvPr/>
        </p:nvSpPr>
        <p:spPr>
          <a:xfrm>
            <a:off x="3034377" y="631057"/>
            <a:ext cx="591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Possibilities to pivot…</a:t>
            </a:r>
          </a:p>
        </p:txBody>
      </p:sp>
    </p:spTree>
    <p:extLst>
      <p:ext uri="{BB962C8B-B14F-4D97-AF65-F5344CB8AC3E}">
        <p14:creationId xmlns:p14="http://schemas.microsoft.com/office/powerpoint/2010/main" val="4013968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Never let a good crisis go to waste.” | by Steven N. Baruch | LinkedIn">
            <a:extLst>
              <a:ext uri="{FF2B5EF4-FFF2-40B4-BE49-F238E27FC236}">
                <a16:creationId xmlns:a16="http://schemas.microsoft.com/office/drawing/2014/main" id="{E592725C-B167-F24E-B9B6-B46393F221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475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989" y="0"/>
            <a:ext cx="1728634" cy="1914210"/>
            <a:chOff x="783772" y="2049864"/>
            <a:chExt cx="1728634" cy="1914210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520048" y="2950959"/>
            <a:ext cx="58237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“The later in life we attempt to repair early deficits, the costlier the remediation becomes’’ </a:t>
            </a:r>
          </a:p>
          <a:p>
            <a:pPr algn="just"/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Nobel Laureate James Heckman (2000, p. 5). 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806780" y="198096"/>
            <a:ext cx="6127690" cy="1384816"/>
            <a:chOff x="2282780" y="68003"/>
            <a:chExt cx="6127690" cy="1384816"/>
          </a:xfrm>
        </p:grpSpPr>
        <p:sp>
          <p:nvSpPr>
            <p:cNvPr id="10" name="Rectangle 9"/>
            <p:cNvSpPr/>
            <p:nvPr/>
          </p:nvSpPr>
          <p:spPr>
            <a:xfrm>
              <a:off x="2586709" y="591045"/>
              <a:ext cx="58237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/>
                <a:t>Prevention is better than cure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0800000">
              <a:off x="6983932" y="252490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3741" r="63574"/>
          <a:stretch/>
        </p:blipFill>
        <p:spPr>
          <a:xfrm>
            <a:off x="1655871" y="2521640"/>
            <a:ext cx="2167609" cy="244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84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7A63A-C324-9444-95D7-BFFE1FE4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95D25-F461-624E-9960-773468688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BD9D5D-C55D-8440-BCCA-BA73CCC47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4734104-F1FF-9248-BBF5-CFC3541A4C59}"/>
              </a:ext>
            </a:extLst>
          </p:cNvPr>
          <p:cNvGrpSpPr/>
          <p:nvPr/>
        </p:nvGrpSpPr>
        <p:grpSpPr>
          <a:xfrm>
            <a:off x="-26117" y="-88585"/>
            <a:ext cx="1728634" cy="1914210"/>
            <a:chOff x="783772" y="2049864"/>
            <a:chExt cx="1728634" cy="19142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04AEB9-3342-5D4E-987B-843F0B3F735D}"/>
                </a:ext>
              </a:extLst>
            </p:cNvPr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8D869B-02F9-EE44-866F-E6C5D59372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6354BF-D7CB-2443-8069-AE056F8E705C}"/>
                </a:ext>
              </a:extLst>
            </p:cNvPr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5323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4BD9D5D-C55D-8440-BCCA-BA73CCC47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3" y="621076"/>
            <a:ext cx="11353800" cy="63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4734104-F1FF-9248-BBF5-CFC3541A4C59}"/>
              </a:ext>
            </a:extLst>
          </p:cNvPr>
          <p:cNvGrpSpPr/>
          <p:nvPr/>
        </p:nvGrpSpPr>
        <p:grpSpPr>
          <a:xfrm>
            <a:off x="-26117" y="-88585"/>
            <a:ext cx="1728634" cy="1914210"/>
            <a:chOff x="783772" y="2049864"/>
            <a:chExt cx="1728634" cy="19142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04AEB9-3342-5D4E-987B-843F0B3F735D}"/>
                </a:ext>
              </a:extLst>
            </p:cNvPr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8D869B-02F9-EE44-866F-E6C5D59372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6354BF-D7CB-2443-8069-AE056F8E705C}"/>
                </a:ext>
              </a:extLst>
            </p:cNvPr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9" name="Content Placeholder 8" descr="A person speaking at a podium&#10;&#10;Description automatically generated with medium confidence">
            <a:extLst>
              <a:ext uri="{FF2B5EF4-FFF2-40B4-BE49-F238E27FC236}">
                <a16:creationId xmlns:a16="http://schemas.microsoft.com/office/drawing/2014/main" id="{80A83D11-A797-284C-B190-5BB46E445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21044937">
            <a:off x="9302803" y="846180"/>
            <a:ext cx="3108115" cy="3802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659B7460-31BC-CC4D-9463-0D7F9FA9DE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861966">
            <a:off x="5444969" y="429850"/>
            <a:ext cx="3108115" cy="3522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4044557-0C51-4547-B2D0-9740DA487FEE}"/>
              </a:ext>
            </a:extLst>
          </p:cNvPr>
          <p:cNvSpPr/>
          <p:nvPr/>
        </p:nvSpPr>
        <p:spPr>
          <a:xfrm rot="1603786">
            <a:off x="1322114" y="2368351"/>
            <a:ext cx="4114800" cy="1736392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1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4379" b="16522"/>
          <a:stretch/>
        </p:blipFill>
        <p:spPr>
          <a:xfrm>
            <a:off x="3460376" y="361860"/>
            <a:ext cx="5378824" cy="46459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3333918"/>
            <a:ext cx="9390529" cy="23876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Helvetica" charset="0"/>
                <a:ea typeface="Helvetica" charset="0"/>
                <a:cs typeface="Helvetica" charset="0"/>
              </a:rPr>
              <a:t>“What are the binding constraints to</a:t>
            </a:r>
            <a:br>
              <a:rPr lang="en-US" sz="2800" b="1" dirty="0">
                <a:latin typeface="Helvetica" charset="0"/>
                <a:ea typeface="Helvetica" charset="0"/>
                <a:cs typeface="Helvetica" charset="0"/>
              </a:rPr>
            </a:br>
            <a:r>
              <a:rPr lang="en-US" sz="2800" b="1" dirty="0">
                <a:latin typeface="Helvetica" charset="0"/>
                <a:ea typeface="Helvetica" charset="0"/>
                <a:cs typeface="Helvetica" charset="0"/>
              </a:rPr>
              <a:t> quality ECD for all children?”</a:t>
            </a:r>
          </a:p>
        </p:txBody>
      </p:sp>
    </p:spTree>
    <p:extLst>
      <p:ext uri="{BB962C8B-B14F-4D97-AF65-F5344CB8AC3E}">
        <p14:creationId xmlns:p14="http://schemas.microsoft.com/office/powerpoint/2010/main" val="303271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73" t="23089" b="15880"/>
          <a:stretch/>
        </p:blipFill>
        <p:spPr>
          <a:xfrm>
            <a:off x="1685365" y="1799114"/>
            <a:ext cx="7942729" cy="5058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111115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Quality Early Childhood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0" y="2240279"/>
            <a:ext cx="3333750" cy="3811177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/>
              <a:t>Funding</a:t>
            </a:r>
          </a:p>
          <a:p>
            <a:pPr marL="514350" indent="-514350">
              <a:buAutoNum type="arabicParenBoth"/>
            </a:pPr>
            <a:r>
              <a:rPr lang="en-US" dirty="0"/>
              <a:t>Training </a:t>
            </a:r>
          </a:p>
          <a:p>
            <a:pPr marL="514350" indent="-514350">
              <a:buAutoNum type="arabicParenBoth"/>
            </a:pPr>
            <a:r>
              <a:rPr lang="en-US" dirty="0"/>
              <a:t>Measurement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768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271" y="233717"/>
            <a:ext cx="7886700" cy="1067285"/>
          </a:xfrm>
        </p:spPr>
        <p:txBody>
          <a:bodyPr/>
          <a:lstStyle/>
          <a:p>
            <a:r>
              <a:rPr lang="en-US" sz="6000" b="1" dirty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249" y="1534717"/>
            <a:ext cx="3226372" cy="131514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3200" dirty="0"/>
              <a:t>of the total education budget is spent on early learning.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8271" y="1378193"/>
            <a:ext cx="22846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1-2%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181" t="34444" r="50351" b="35266"/>
          <a:stretch/>
        </p:blipFill>
        <p:spPr>
          <a:xfrm>
            <a:off x="8054926" y="1"/>
            <a:ext cx="2613074" cy="316365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704240" y="6471227"/>
            <a:ext cx="5113131" cy="623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/>
              <a:t>(</a:t>
            </a:r>
            <a:r>
              <a:rPr lang="en-US" sz="1800" dirty="0">
                <a:hlinkClick r:id="rId3"/>
              </a:rPr>
              <a:t>ECD Vision 2018</a:t>
            </a:r>
            <a:r>
              <a:rPr lang="en-US" sz="1800" dirty="0"/>
              <a:t>, p.3)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35" y="2735047"/>
            <a:ext cx="5775739" cy="3617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619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700060" y="2506097"/>
            <a:ext cx="3642055" cy="3525836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latin typeface="Helvetica" charset="0"/>
                <a:ea typeface="Helvetica" charset="0"/>
                <a:cs typeface="Helvetica" charset="0"/>
              </a:rPr>
              <a:t>R351 Billion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801194" y="397071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" charset="0"/>
                  <a:ea typeface="Helvetica" charset="0"/>
                  <a:cs typeface="Helvetica" charset="0"/>
                </a:rPr>
                <a:t>R3,5 Billion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972426" y="6167620"/>
            <a:ext cx="2797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SA Government expenditure on 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5339" y="6167620"/>
            <a:ext cx="3092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Spending on early learning, care and early interventions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59736" y="4370821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(1%)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20" name="Rectangle 19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2311324" y="264174"/>
            <a:ext cx="5246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</a:rPr>
              <a:t>Spending on Basic and higher Education compared to spending on early learning (ECD) in SA…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749789" y="2407849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40499E6F-EA39-2946-B5CD-9EE597D70A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1" t="34444" r="50351" b="35266"/>
          <a:stretch/>
        </p:blipFill>
        <p:spPr>
          <a:xfrm>
            <a:off x="9555196" y="27205"/>
            <a:ext cx="2613074" cy="31636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9F74E93-D0FB-6849-B4F0-1B558067D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" y="2786146"/>
            <a:ext cx="4372036" cy="2738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280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8555" t="36135" r="10919" b="35652"/>
          <a:stretch/>
        </p:blipFill>
        <p:spPr>
          <a:xfrm>
            <a:off x="7591910" y="43538"/>
            <a:ext cx="3076090" cy="2566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271" y="233717"/>
            <a:ext cx="7886700" cy="1067285"/>
          </a:xfrm>
        </p:spPr>
        <p:txBody>
          <a:bodyPr/>
          <a:lstStyle/>
          <a:p>
            <a:r>
              <a:rPr lang="en-US" sz="6000" b="1" dirty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538" y="1378192"/>
            <a:ext cx="3226372" cy="131514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sz="3200" dirty="0"/>
              <a:t>Adults teaching our 3-5 year-olds are paid 1/10</a:t>
            </a:r>
            <a:r>
              <a:rPr lang="en-US" sz="3200" baseline="30000" dirty="0"/>
              <a:t>th</a:t>
            </a:r>
            <a:r>
              <a:rPr lang="en-US" sz="3200" dirty="0"/>
              <a:t> of what adults teaching our 6-9 year-olds are paid, and &lt; minimum wage (R1400-R2000 p.m.) </a:t>
            </a:r>
          </a:p>
          <a:p>
            <a:pPr marL="0" indent="0" algn="r">
              <a:buNone/>
            </a:pPr>
            <a:r>
              <a:rPr lang="en-US" sz="2000" i="1" dirty="0"/>
              <a:t>(Kotze, 2015: p.4)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2891608"/>
            <a:ext cx="9144000" cy="38959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8271" y="1378193"/>
            <a:ext cx="27382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1/10</a:t>
            </a:r>
            <a:r>
              <a:rPr lang="en-US" sz="7200" b="1" baseline="30000" dirty="0">
                <a:solidFill>
                  <a:srgbClr val="FF0000"/>
                </a:solidFill>
              </a:rPr>
              <a:t>th</a:t>
            </a:r>
            <a:r>
              <a:rPr lang="en-US" sz="7200" b="1" dirty="0">
                <a:solidFill>
                  <a:srgbClr val="FF0000"/>
                </a:solidFill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C3BD19-0EAD-FC43-A859-E464E72964BD}"/>
              </a:ext>
            </a:extLst>
          </p:cNvPr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BC173A-EAA8-2D46-BE75-1CBE90FC68AC}"/>
                </a:ext>
              </a:extLst>
            </p:cNvPr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84EB01-C1F7-4B43-9B7C-14F448C451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3ADA92-35D0-B549-98DB-8B784F7D5E24}"/>
                </a:ext>
              </a:extLst>
            </p:cNvPr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940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271" y="233717"/>
            <a:ext cx="7886700" cy="1067285"/>
          </a:xfrm>
        </p:spPr>
        <p:txBody>
          <a:bodyPr/>
          <a:lstStyle/>
          <a:p>
            <a:r>
              <a:rPr lang="en-US" sz="6000" b="1" dirty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1536" y="1501006"/>
            <a:ext cx="3677247" cy="13151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of children aged 3-4 are the recipients of tax-funded support for their ECD.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8271" y="1378193"/>
            <a:ext cx="24625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&lt;20%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181" t="34444" r="50351" b="35266"/>
          <a:stretch/>
        </p:blipFill>
        <p:spPr>
          <a:xfrm>
            <a:off x="8054926" y="1"/>
            <a:ext cx="2613074" cy="316365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704240" y="6471227"/>
            <a:ext cx="5113131" cy="623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/>
              <a:t>(South African Early Childhood Review 2019, p.38)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49" y="2849857"/>
            <a:ext cx="2890581" cy="293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365024" y="3197366"/>
            <a:ext cx="4926459" cy="245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700,000 children access Early Childhood Education (SONA, 7/2/2019)</a:t>
            </a:r>
          </a:p>
          <a:p>
            <a:pPr lvl="1"/>
            <a:r>
              <a:rPr lang="en-US" dirty="0"/>
              <a:t>Roughly a million kids per age-year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7DC7C3-842F-8946-A979-FE459FC7C77C}"/>
              </a:ext>
            </a:extLst>
          </p:cNvPr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BDCA69-733C-734C-81CB-3BDC8B31A2A4}"/>
                </a:ext>
              </a:extLst>
            </p:cNvPr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7C6652B-2253-5B49-8CE2-044692A4E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D46E73-74A4-344D-8A69-FA7C22F2B4CA}"/>
                </a:ext>
              </a:extLst>
            </p:cNvPr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9542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271" y="233717"/>
            <a:ext cx="7886700" cy="1067285"/>
          </a:xfrm>
        </p:spPr>
        <p:txBody>
          <a:bodyPr/>
          <a:lstStyle/>
          <a:p>
            <a:r>
              <a:rPr lang="en-US" sz="6000" b="1" dirty="0"/>
              <a:t>(2) Training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435" y="1574507"/>
            <a:ext cx="3226372" cy="131514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200" dirty="0"/>
              <a:t>of ECD practitioners have no training or qualifications whatsoever. </a:t>
            </a:r>
          </a:p>
          <a:p>
            <a:pPr marL="0" indent="0" algn="r">
              <a:buNone/>
            </a:pPr>
            <a:r>
              <a:rPr lang="en-US" sz="2000" i="1" dirty="0"/>
              <a:t>(Kotze, 2015: p.4)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2845042"/>
            <a:ext cx="9144000" cy="39890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8271" y="1378193"/>
            <a:ext cx="24625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70%+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036" y="-39790"/>
            <a:ext cx="2835965" cy="283596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BD80A7-8BD4-BF43-9F4C-62E8256B9546}"/>
              </a:ext>
            </a:extLst>
          </p:cNvPr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3A571F-37AD-2344-AD1E-D080C070F405}"/>
                </a:ext>
              </a:extLst>
            </p:cNvPr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0937732-E5EA-6640-A8B9-0C76BD43A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689298-A5A6-0442-B963-7F3935BF1D83}"/>
                </a:ext>
              </a:extLst>
            </p:cNvPr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0402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2959" t="5411" r="10320" b="69855"/>
          <a:stretch/>
        </p:blipFill>
        <p:spPr>
          <a:xfrm>
            <a:off x="7135753" y="230279"/>
            <a:ext cx="3532249" cy="2379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271" y="233717"/>
            <a:ext cx="7886700" cy="1067285"/>
          </a:xfrm>
        </p:spPr>
        <p:txBody>
          <a:bodyPr/>
          <a:lstStyle/>
          <a:p>
            <a:r>
              <a:rPr lang="en-US" sz="6000" b="1" dirty="0"/>
              <a:t>(3) Measurement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5266" y="2712576"/>
            <a:ext cx="7970800" cy="36529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Unless we can reliably measure the outcomes we want to achieve and see how these (1) change over time, and (2) are distributed across provinces and sites </a:t>
            </a:r>
            <a:r>
              <a:rPr lang="mr-IN" sz="2400" dirty="0"/>
              <a:t>…</a:t>
            </a:r>
            <a:r>
              <a:rPr lang="en-US" sz="2400" dirty="0"/>
              <a:t>we won’t know if we are achieving our goals or not.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98272" y="1341530"/>
            <a:ext cx="5085689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400" b="1" kern="800" spc="-100" dirty="0">
                <a:solidFill>
                  <a:srgbClr val="FF0000"/>
                </a:solidFill>
              </a:rPr>
              <a:t>“What gets measured gets managed”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23" y="4162522"/>
            <a:ext cx="5787868" cy="2707896"/>
          </a:xfrm>
          <a:prstGeom prst="rect">
            <a:avLst/>
          </a:prstGeom>
        </p:spPr>
      </p:pic>
      <p:pic>
        <p:nvPicPr>
          <p:cNvPr id="1026" name="Picture 2" descr="Elom">
            <a:extLst>
              <a:ext uri="{FF2B5EF4-FFF2-40B4-BE49-F238E27FC236}">
                <a16:creationId xmlns:a16="http://schemas.microsoft.com/office/drawing/2014/main" id="{921D5080-C49C-744C-B9A1-DBC027E7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517" y="4736386"/>
            <a:ext cx="2000606" cy="100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B5B6972-F26D-804D-B9D4-14C4A680F978}"/>
              </a:ext>
            </a:extLst>
          </p:cNvPr>
          <p:cNvGrpSpPr/>
          <p:nvPr/>
        </p:nvGrpSpPr>
        <p:grpSpPr>
          <a:xfrm>
            <a:off x="0" y="0"/>
            <a:ext cx="1728634" cy="1853107"/>
            <a:chOff x="3094787" y="2049863"/>
            <a:chExt cx="1728634" cy="185310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68604C5-DFE1-964B-822C-9D6C5289961C}"/>
                </a:ext>
              </a:extLst>
            </p:cNvPr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EEBB9B2-04B7-B94A-AB60-8CEEB2892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8F81FA-B9EF-BF41-963E-6392BA1E50D3}"/>
                </a:ext>
              </a:extLst>
            </p:cNvPr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028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C275-1129-9140-8328-E29A87C5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4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ECD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B72C3-2A6D-D947-9C1D-EEFAB3D78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7" y="1550988"/>
            <a:ext cx="4978472" cy="4941887"/>
          </a:xfrm>
        </p:spPr>
        <p:txBody>
          <a:bodyPr>
            <a:normAutofit fontScale="550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en-GB" sz="4400" b="1" dirty="0"/>
              <a:t>ECD attendance rates doubled from 15% in July/August 2020 to 31% in Nov/December 2020, although still lower than pre-pandemic levels.</a:t>
            </a:r>
            <a:r>
              <a:rPr lang="en-GB" sz="4400" dirty="0"/>
              <a:t> </a:t>
            </a:r>
            <a:r>
              <a:rPr lang="en-GB" dirty="0"/>
              <a:t>Among NIDS-CRAM respondents interviewed in November/December and living with children aged 0-6, 28% reported at least one child attending an ECD programme in the past 7 days. This is up from just 7% reporting attendance in July/August. Extrapolating these NIDS-CRAM individual level responses to the level of the child suggests that about 31% of children aged 0-6 were enrolled in ECD programmes by November/December, compared to at most 15% in July/August. ECD attendance in November/December (28%) is still lower than pre-pandemic reported attendance in February (39%).  </a:t>
            </a:r>
            <a:endParaRPr lang="en-GB" sz="3200" dirty="0"/>
          </a:p>
          <a:p>
            <a:pPr lvl="0" algn="just">
              <a:lnSpc>
                <a:spcPct val="120000"/>
              </a:lnSpc>
            </a:pPr>
            <a:r>
              <a:rPr lang="en-GB" sz="3200" b="1" dirty="0"/>
              <a:t>Source</a:t>
            </a:r>
            <a:r>
              <a:rPr lang="en-GB" sz="3200" dirty="0"/>
              <a:t>: Wills et al 2021</a:t>
            </a:r>
            <a:endParaRPr lang="en-ZA" sz="32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95E0CD-03C6-458A-81F1-103A58A0DEF0}"/>
              </a:ext>
            </a:extLst>
          </p:cNvPr>
          <p:cNvGraphicFramePr>
            <a:graphicFrameLocks/>
          </p:cNvGraphicFramePr>
          <p:nvPr/>
        </p:nvGraphicFramePr>
        <p:xfrm>
          <a:off x="5273749" y="1550988"/>
          <a:ext cx="6918251" cy="5258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56E9F8F-481A-754A-B4DD-BA31AAA893E5}"/>
              </a:ext>
            </a:extLst>
          </p:cNvPr>
          <p:cNvSpPr/>
          <p:nvPr/>
        </p:nvSpPr>
        <p:spPr>
          <a:xfrm>
            <a:off x="5684874" y="4639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dirty="0">
                <a:solidFill>
                  <a:srgbClr val="00672D"/>
                </a:solidFill>
                <a:latin typeface="Helvetica" pitchFamily="2" charset="0"/>
              </a:rPr>
              <a:t>Figure 1: ECD attendance rates of children aged 0-6 from 2002-2018 (GHS) against 2020 NIDS-CRAM</a:t>
            </a:r>
          </a:p>
          <a:p>
            <a:r>
              <a:rPr lang="en-ZA" dirty="0">
                <a:solidFill>
                  <a:srgbClr val="00672D"/>
                </a:solidFill>
                <a:latin typeface="Helvetica" pitchFamily="2" charset="0"/>
              </a:rPr>
              <a:t>estimates</a:t>
            </a:r>
            <a:endParaRPr lang="en-ZA" dirty="0">
              <a:solidFill>
                <a:srgbClr val="00672D"/>
              </a:solidFill>
              <a:effectLst/>
              <a:latin typeface="Helvetica" pitchFamily="2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65CCA6-E790-6E46-A68F-F3F6B6EECB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45"/>
          <a:stretch/>
        </p:blipFill>
        <p:spPr>
          <a:xfrm>
            <a:off x="3592510" y="6077946"/>
            <a:ext cx="2503490" cy="73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79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800" y="310908"/>
            <a:ext cx="5683257" cy="106728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The case for ECD…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43" y="1644191"/>
            <a:ext cx="6414683" cy="50888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dirty="0"/>
              <a:t>Strong case to be made for significant social investment in ECD…</a:t>
            </a:r>
          </a:p>
          <a:p>
            <a:pPr marL="0" indent="0" algn="just">
              <a:buNone/>
            </a:pPr>
            <a:endParaRPr lang="en-US" sz="3200" b="1" dirty="0"/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/>
              <a:t>The government is currently neglecting ECD despite strong evidence of high returns to high quality ECD. Need for systemic solutions not throwing back starfish… 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/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/>
              <a:t>Leverage and influence rather than throwing back starfish (case of </a:t>
            </a:r>
            <a:r>
              <a:rPr lang="en-US" sz="2400" b="1" dirty="0"/>
              <a:t>EE</a:t>
            </a:r>
            <a:r>
              <a:rPr lang="en-US" sz="2400" dirty="0"/>
              <a:t>, </a:t>
            </a:r>
            <a:r>
              <a:rPr lang="en-US" sz="2400" b="1" dirty="0"/>
              <a:t>EELC</a:t>
            </a:r>
            <a:r>
              <a:rPr lang="en-US" sz="2400" dirty="0"/>
              <a:t>, </a:t>
            </a:r>
            <a:r>
              <a:rPr lang="en-US" sz="2400" b="1" dirty="0"/>
              <a:t>Section27</a:t>
            </a:r>
            <a:r>
              <a:rPr lang="en-US" sz="2400" dirty="0"/>
              <a:t> court case around school feeding, NSNP, as great example of leveraged impact)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98271" y="1378193"/>
            <a:ext cx="3930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54" y="0"/>
            <a:ext cx="3477491" cy="67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11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4E4288A-DFC8-40A2-90E5-70E851A9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63C2D82-D4FA-4A37-BB01-1E7B21E4F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5199" y="634058"/>
            <a:ext cx="1128382" cy="847206"/>
            <a:chOff x="5307830" y="325570"/>
            <a:chExt cx="1128382" cy="847206"/>
          </a:xfrm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C94E7FEF-0CE9-4AC2-94BB-02230C6DC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EB546CC0-C1BC-48D2-8DA9-4B6028316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C3FF5C-1C31-A84B-B446-2550F9E1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416" y="1334472"/>
            <a:ext cx="3363170" cy="2183042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latin typeface="Helvetica" pitchFamily="2" charset="0"/>
              </a:rPr>
              <a:t>Starfish </a:t>
            </a:r>
            <a:br>
              <a:rPr lang="en-US" sz="4000" b="1" dirty="0">
                <a:latin typeface="Helvetica" pitchFamily="2" charset="0"/>
              </a:rPr>
            </a:br>
            <a:r>
              <a:rPr lang="en-US" sz="4000" b="1" dirty="0">
                <a:latin typeface="Helvetica" pitchFamily="2" charset="0"/>
              </a:rPr>
              <a:t>approach?</a:t>
            </a:r>
          </a:p>
        </p:txBody>
      </p:sp>
      <p:sp>
        <p:nvSpPr>
          <p:cNvPr id="81" name="Freeform 5">
            <a:extLst>
              <a:ext uri="{FF2B5EF4-FFF2-40B4-BE49-F238E27FC236}">
                <a16:creationId xmlns:a16="http://schemas.microsoft.com/office/drawing/2014/main" id="{BD2BFF02-DF78-4F07-B176-52514E131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62174" y="1653645"/>
            <a:ext cx="4689240" cy="4115025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DB06EAB-7D8C-403A-86C5-B5FD79A1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2865" y="634058"/>
            <a:ext cx="3154669" cy="2796247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150" name="Picture 6" descr="Guess that realistic pet! | Fandom">
            <a:extLst>
              <a:ext uri="{FF2B5EF4-FFF2-40B4-BE49-F238E27FC236}">
                <a16:creationId xmlns:a16="http://schemas.microsoft.com/office/drawing/2014/main" id="{AA10BB07-EF5B-444F-A174-E88073B30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6964" y="1219734"/>
            <a:ext cx="1846470" cy="162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ystemic approach – Dictionary of agroecology">
            <a:extLst>
              <a:ext uri="{FF2B5EF4-FFF2-40B4-BE49-F238E27FC236}">
                <a16:creationId xmlns:a16="http://schemas.microsoft.com/office/drawing/2014/main" id="{7065E1CA-9D98-494A-945A-DCEC1646C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757" y="2295633"/>
            <a:ext cx="2939657" cy="283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692939B-3C5E-E545-B5BB-1EE9E627FB8A}"/>
              </a:ext>
            </a:extLst>
          </p:cNvPr>
          <p:cNvSpPr txBox="1">
            <a:spLocks/>
          </p:cNvSpPr>
          <p:nvPr/>
        </p:nvSpPr>
        <p:spPr>
          <a:xfrm>
            <a:off x="4940003" y="3711157"/>
            <a:ext cx="3363170" cy="2183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" pitchFamily="2" charset="0"/>
              </a:rPr>
              <a:t>Systemic </a:t>
            </a:r>
            <a:br>
              <a:rPr lang="en-US" sz="4000" b="1" dirty="0">
                <a:latin typeface="Helvetica" pitchFamily="2" charset="0"/>
              </a:rPr>
            </a:br>
            <a:r>
              <a:rPr lang="en-US" sz="4000" b="1" dirty="0">
                <a:latin typeface="Helvetica" pitchFamily="2" charset="0"/>
              </a:rPr>
              <a:t>approach?</a:t>
            </a:r>
          </a:p>
        </p:txBody>
      </p:sp>
    </p:spTree>
    <p:extLst>
      <p:ext uri="{BB962C8B-B14F-4D97-AF65-F5344CB8AC3E}">
        <p14:creationId xmlns:p14="http://schemas.microsoft.com/office/powerpoint/2010/main" val="2059008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martStart South Africa - YouTube">
            <a:extLst>
              <a:ext uri="{FF2B5EF4-FFF2-40B4-BE49-F238E27FC236}">
                <a16:creationId xmlns:a16="http://schemas.microsoft.com/office/drawing/2014/main" id="{D1026431-74F4-E349-A8A6-F2544C209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0" y="118000"/>
            <a:ext cx="3204029" cy="320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lom">
            <a:extLst>
              <a:ext uri="{FF2B5EF4-FFF2-40B4-BE49-F238E27FC236}">
                <a16:creationId xmlns:a16="http://schemas.microsoft.com/office/drawing/2014/main" id="{A790F834-F840-934E-A62F-2266662D2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45" y="2154163"/>
            <a:ext cx="3494315" cy="174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0C34D3A-1701-EF4C-9AEE-D5A774A7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86" y="5390428"/>
            <a:ext cx="2025010" cy="121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lifa Labantwana: Executive Director | NGO Pulse">
            <a:extLst>
              <a:ext uri="{FF2B5EF4-FFF2-40B4-BE49-F238E27FC236}">
                <a16:creationId xmlns:a16="http://schemas.microsoft.com/office/drawing/2014/main" id="{1F42026F-D804-5243-AB88-6A958BF52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86" y="249012"/>
            <a:ext cx="4343925" cy="139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Logo">
            <a:extLst>
              <a:ext uri="{FF2B5EF4-FFF2-40B4-BE49-F238E27FC236}">
                <a16:creationId xmlns:a16="http://schemas.microsoft.com/office/drawing/2014/main" id="{4F2E0F01-AC83-CC4D-8185-1222FF33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749" y="5994400"/>
            <a:ext cx="2458350" cy="6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he Unlimited Child">
            <a:extLst>
              <a:ext uri="{FF2B5EF4-FFF2-40B4-BE49-F238E27FC236}">
                <a16:creationId xmlns:a16="http://schemas.microsoft.com/office/drawing/2014/main" id="{B63C9461-DEFC-0F4D-AD77-943B5CB46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669" y="2280392"/>
            <a:ext cx="2369703" cy="166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Ntataise">
            <a:extLst>
              <a:ext uri="{FF2B5EF4-FFF2-40B4-BE49-F238E27FC236}">
                <a16:creationId xmlns:a16="http://schemas.microsoft.com/office/drawing/2014/main" id="{6279906A-561E-A149-B421-A341391C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257" y="5416936"/>
            <a:ext cx="2605197" cy="121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>
            <a:extLst>
              <a:ext uri="{FF2B5EF4-FFF2-40B4-BE49-F238E27FC236}">
                <a16:creationId xmlns:a16="http://schemas.microsoft.com/office/drawing/2014/main" id="{32CBA446-879C-784D-8935-A252A4A3E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16" y="5485280"/>
            <a:ext cx="2547257" cy="101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>
            <a:extLst>
              <a:ext uri="{FF2B5EF4-FFF2-40B4-BE49-F238E27FC236}">
                <a16:creationId xmlns:a16="http://schemas.microsoft.com/office/drawing/2014/main" id="{10F907C9-26B2-2C49-BD3F-C1A2E1E34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96" y="4306732"/>
            <a:ext cx="3285820" cy="82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43037E0-8E4B-AF43-8752-0EB14CB03F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7317" y="3949639"/>
            <a:ext cx="1551214" cy="123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53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152650" y="1844521"/>
            <a:ext cx="3334814" cy="3369798"/>
            <a:chOff x="3048000" y="1905000"/>
            <a:chExt cx="3074020" cy="30740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0" y="1905000"/>
              <a:ext cx="3074020" cy="3074020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4029559" y="2789695"/>
              <a:ext cx="1084881" cy="12115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067199" y="3052367"/>
            <a:ext cx="1505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charset="0"/>
                <a:ea typeface="Helvetica" charset="0"/>
                <a:cs typeface="Helvetica" charset="0"/>
              </a:rPr>
              <a:t>SMART</a:t>
            </a:r>
          </a:p>
          <a:p>
            <a:r>
              <a:rPr lang="en-US" sz="2800" b="1" dirty="0">
                <a:latin typeface="Helvetica" charset="0"/>
                <a:ea typeface="Helvetica" charset="0"/>
                <a:cs typeface="Helvetica" charset="0"/>
              </a:rPr>
              <a:t>GOALS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315" t="8967" r="5207" b="5292"/>
          <a:stretch/>
        </p:blipFill>
        <p:spPr>
          <a:xfrm>
            <a:off x="5786195" y="457200"/>
            <a:ext cx="4694415" cy="588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10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18204" b="3869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78066" y="512064"/>
            <a:ext cx="44230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77A5"/>
                </a:solidFill>
                <a:latin typeface="Helvetica" charset="0"/>
                <a:ea typeface="Helvetica" charset="0"/>
                <a:cs typeface="Helvetica" charset="0"/>
              </a:rPr>
              <a:t>Thank you</a:t>
            </a:r>
            <a:endParaRPr lang="en-US" sz="6600" b="1" dirty="0">
              <a:solidFill>
                <a:srgbClr val="FF77A5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F304211-AE10-244E-AEDE-7E64673B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9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1243</Words>
  <Application>Microsoft Macintosh PowerPoint</Application>
  <PresentationFormat>Widescreen</PresentationFormat>
  <Paragraphs>157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Arial Rounded MT Bold</vt:lpstr>
      <vt:lpstr>Calibri</vt:lpstr>
      <vt:lpstr>Calibri Light</vt:lpstr>
      <vt:lpstr>Helvetica</vt:lpstr>
      <vt:lpstr>Roboto Light</vt:lpstr>
      <vt:lpstr>Roboto Medium</vt:lpstr>
      <vt:lpstr>Office Theme</vt:lpstr>
      <vt:lpstr>Investing in Education in SA New Learnings &amp; possibilities for pivoting   16 April 2021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Falling at the first hurdle…   If children do not learn-to-read in Grades 1-3,  they cannot read-to-learn in Grade 4 onwards</vt:lpstr>
      <vt:lpstr>78%</vt:lpstr>
      <vt:lpstr>Not all doom and gloom…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“What are the binding constraints to  quality ECD for all children?”</vt:lpstr>
      <vt:lpstr>Quality Early Childhood Development</vt:lpstr>
      <vt:lpstr>(1) Funding for ECD</vt:lpstr>
      <vt:lpstr>PowerPoint Presentation</vt:lpstr>
      <vt:lpstr>(1) Funding for ECD</vt:lpstr>
      <vt:lpstr>(1) Funding for ECD</vt:lpstr>
      <vt:lpstr>(2) Training </vt:lpstr>
      <vt:lpstr>(3) Measurement</vt:lpstr>
      <vt:lpstr>ECD</vt:lpstr>
      <vt:lpstr>The case for ECD…</vt:lpstr>
      <vt:lpstr>Starfish  approach?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in Education in SA New Learnings &amp; possibilities for pivoting   16 April 2021   </dc:title>
  <dc:creator>Nic Spaull</dc:creator>
  <cp:lastModifiedBy>Nic Spaull</cp:lastModifiedBy>
  <cp:revision>13</cp:revision>
  <dcterms:created xsi:type="dcterms:W3CDTF">2021-04-16T05:20:58Z</dcterms:created>
  <dcterms:modified xsi:type="dcterms:W3CDTF">2021-04-16T07:12:07Z</dcterms:modified>
</cp:coreProperties>
</file>