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2.xml" ContentType="application/vnd.openxmlformats-officedocument.themeOverride+xml"/>
  <Override PartName="/ppt/charts/chart3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2.xml" ContentType="application/vnd.openxmlformats-officedocument.presentationml.notesSlide+xml"/>
  <Override PartName="/ppt/charts/chart4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5.xml" ContentType="application/vnd.openxmlformats-officedocument.drawingml.chart+xml"/>
  <Override PartName="/ppt/theme/themeOverride3.xml" ContentType="application/vnd.openxmlformats-officedocument.themeOverride+xml"/>
  <Override PartName="/ppt/charts/chart6.xml" ContentType="application/vnd.openxmlformats-officedocument.drawingml.chart+xml"/>
  <Override PartName="/ppt/theme/themeOverride4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45"/>
  </p:notesMasterIdLst>
  <p:sldIdLst>
    <p:sldId id="257" r:id="rId2"/>
    <p:sldId id="396" r:id="rId3"/>
    <p:sldId id="399" r:id="rId4"/>
    <p:sldId id="393" r:id="rId5"/>
    <p:sldId id="336" r:id="rId6"/>
    <p:sldId id="394" r:id="rId7"/>
    <p:sldId id="395" r:id="rId8"/>
    <p:sldId id="339" r:id="rId9"/>
    <p:sldId id="340" r:id="rId10"/>
    <p:sldId id="341" r:id="rId11"/>
    <p:sldId id="337" r:id="rId12"/>
    <p:sldId id="382" r:id="rId13"/>
    <p:sldId id="363" r:id="rId14"/>
    <p:sldId id="286" r:id="rId15"/>
    <p:sldId id="362" r:id="rId16"/>
    <p:sldId id="347" r:id="rId17"/>
    <p:sldId id="383" r:id="rId18"/>
    <p:sldId id="357" r:id="rId19"/>
    <p:sldId id="364" r:id="rId20"/>
    <p:sldId id="366" r:id="rId21"/>
    <p:sldId id="367" r:id="rId22"/>
    <p:sldId id="386" r:id="rId23"/>
    <p:sldId id="387" r:id="rId24"/>
    <p:sldId id="397" r:id="rId25"/>
    <p:sldId id="391" r:id="rId26"/>
    <p:sldId id="388" r:id="rId27"/>
    <p:sldId id="390" r:id="rId28"/>
    <p:sldId id="384" r:id="rId29"/>
    <p:sldId id="316" r:id="rId30"/>
    <p:sldId id="370" r:id="rId31"/>
    <p:sldId id="392" r:id="rId32"/>
    <p:sldId id="331" r:id="rId33"/>
    <p:sldId id="379" r:id="rId34"/>
    <p:sldId id="377" r:id="rId35"/>
    <p:sldId id="380" r:id="rId36"/>
    <p:sldId id="305" r:id="rId37"/>
    <p:sldId id="369" r:id="rId38"/>
    <p:sldId id="368" r:id="rId39"/>
    <p:sldId id="381" r:id="rId40"/>
    <p:sldId id="268" r:id="rId41"/>
    <p:sldId id="338" r:id="rId42"/>
    <p:sldId id="398" r:id="rId43"/>
    <p:sldId id="400" r:id="rId4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DA44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2036"/>
    <p:restoredTop sz="96197"/>
  </p:normalViewPr>
  <p:slideViewPr>
    <p:cSldViewPr snapToGrid="0" snapToObjects="1">
      <p:cViewPr varScale="1">
        <p:scale>
          <a:sx n="84" d="100"/>
          <a:sy n="84" d="100"/>
        </p:scale>
        <p:origin x="208" y="10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oleObject" Target="Macintosh%20HD:Users:nicholasspaull:Documents:Dropbox:Journal%20articles:2014%20(Janeli)%20Spaull%202014%20Insurmountable%20learning%20deficits%20paper:Nic:Final:ZIP%20diagrams%20for%20quintiles%20and%20provinces%20(21%20Aug%202014).xlsx" TargetMode="External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oleObject" Target="file:////Users\nicspaull\Dropbox\Data\PIRLS%202016\Nic%20graphs%20on%20PIRLS%20Lit%202016%20(Feb%202018)\PIRLS-L%202016%20by%20SSES%20(7%20Feb%202018).xlsx" TargetMode="Externa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nicspaull/Funda%20Wande%20Dropbox/Nicholas%20Spaull%20(nicholasspaull)/Data/PIRLS%202016/Nic%20graphs%20on%20PIRLS%20Lit%202016%20(Feb%202018)/PIRLS-L%202016%20by%20SSES%20(7%20Feb%202018)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/Volumes/GoogleDrive/My%20Drive/(N8)%20Conferences%20&amp;%20Talks/2021%20Non%20academic/5.%20May%20Acorn%20Presentation%20(21%20May%202021)/TIMSS%20LIB%202019%20(21%20May%202021)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oleObject" Target="file:////Volumes/GoogleDrive/My%20Drive/(N8)%20Conferences%20&amp;%20Talks/2021%20Non%20academic/5.%20May%20Acorn%20Presentation%20(21%20May%202021)/TIMSS%20LIB%202019%20(21%20May%202021).xlsx" TargetMode="External"/><Relationship Id="rId1" Type="http://schemas.openxmlformats.org/officeDocument/2006/relationships/themeOverride" Target="../theme/themeOverride3.xml"/></Relationships>
</file>

<file path=ppt/charts/_rels/chart6.xml.rels><?xml version="1.0" encoding="UTF-8" standalone="yes"?>
<Relationships xmlns="http://schemas.openxmlformats.org/package/2006/relationships"><Relationship Id="rId2" Type="http://schemas.openxmlformats.org/officeDocument/2006/relationships/oleObject" Target="file:////Volumes/GoogleDrive/My%20Drive/(N8)%20Conferences%20&amp;%20Talks/2021%20Non%20academic/5.%20May%20Acorn%20Presentation%20(21%20May%202021)/TIMSS%20LIB%202019%20(21%20May%202021).xlsx" TargetMode="External"/><Relationship Id="rId1" Type="http://schemas.openxmlformats.org/officeDocument/2006/relationships/themeOverride" Target="../theme/themeOverrid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1"/>
    </mc:Choice>
    <mc:Fallback>
      <c:style val="1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'Flexi SD'!$B$25</c:f>
              <c:strCache>
                <c:ptCount val="1"/>
                <c:pt idx="0">
                  <c:v>Quintile 1</c:v>
                </c:pt>
              </c:strCache>
            </c:strRef>
          </c:tx>
          <c:spPr>
            <a:solidFill>
              <a:schemeClr val="bg1">
                <a:lumMod val="85000"/>
              </a:schemeClr>
            </a:solidFill>
          </c:spPr>
          <c:invertIfNegative val="0"/>
          <c:dPt>
            <c:idx val="9"/>
            <c:invertIfNegative val="0"/>
            <c:bubble3D val="0"/>
            <c:spPr>
              <a:pattFill prst="ltHorz">
                <a:fgClr>
                  <a:schemeClr val="accent2">
                    <a:lumMod val="60000"/>
                    <a:lumOff val="40000"/>
                  </a:schemeClr>
                </a:fgClr>
                <a:bgClr>
                  <a:schemeClr val="bg1"/>
                </a:bgClr>
              </a:pattFill>
            </c:spPr>
            <c:extLst>
              <c:ext xmlns:c16="http://schemas.microsoft.com/office/drawing/2014/chart" uri="{C3380CC4-5D6E-409C-BE32-E72D297353CC}">
                <c16:uniqueId val="{00000001-3BC1-4E35-801A-9FFA655E34B2}"/>
              </c:ext>
            </c:extLst>
          </c:dPt>
          <c:errBars>
            <c:errBarType val="both"/>
            <c:errValType val="cust"/>
            <c:noEndCap val="0"/>
            <c:plus>
              <c:numRef>
                <c:f>'Standard Graph'!$O$15:$U$15</c:f>
                <c:numCache>
                  <c:formatCode>General</c:formatCode>
                  <c:ptCount val="7"/>
                  <c:pt idx="0">
                    <c:v>0.164305283461566</c:v>
                  </c:pt>
                  <c:pt idx="1">
                    <c:v>0.177679353472047</c:v>
                  </c:pt>
                  <c:pt idx="2">
                    <c:v>0.17507781451873</c:v>
                  </c:pt>
                  <c:pt idx="3">
                    <c:v>0.51357896735364705</c:v>
                  </c:pt>
                  <c:pt idx="6">
                    <c:v>0.49967033741032602</c:v>
                  </c:pt>
                </c:numCache>
              </c:numRef>
            </c:plus>
            <c:minus>
              <c:numRef>
                <c:f>'Standard Graph'!$O$15:$U$15</c:f>
                <c:numCache>
                  <c:formatCode>General</c:formatCode>
                  <c:ptCount val="7"/>
                  <c:pt idx="0">
                    <c:v>0.164305283461566</c:v>
                  </c:pt>
                  <c:pt idx="1">
                    <c:v>0.177679353472047</c:v>
                  </c:pt>
                  <c:pt idx="2">
                    <c:v>0.17507781451873</c:v>
                  </c:pt>
                  <c:pt idx="3">
                    <c:v>0.51357896735364705</c:v>
                  </c:pt>
                  <c:pt idx="6">
                    <c:v>0.49967033741032602</c:v>
                  </c:pt>
                </c:numCache>
              </c:numRef>
            </c:minus>
            <c:spPr>
              <a:ln>
                <a:solidFill>
                  <a:sysClr val="windowText" lastClr="000000"/>
                </a:solidFill>
              </a:ln>
            </c:spPr>
          </c:errBars>
          <c:cat>
            <c:multiLvlStrRef>
              <c:f>'Flexi SD'!$C$23:$L$24</c:f>
              <c:multiLvlStrCache>
                <c:ptCount val="10"/>
                <c:lvl>
                  <c:pt idx="0">
                    <c:v>Gr3</c:v>
                  </c:pt>
                  <c:pt idx="1">
                    <c:v>Gr4</c:v>
                  </c:pt>
                  <c:pt idx="2">
                    <c:v>Gr5</c:v>
                  </c:pt>
                  <c:pt idx="3">
                    <c:v>Gr6</c:v>
                  </c:pt>
                  <c:pt idx="4">
                    <c:v>Gr7</c:v>
                  </c:pt>
                  <c:pt idx="5">
                    <c:v>Gr8</c:v>
                  </c:pt>
                  <c:pt idx="6">
                    <c:v>Gr9</c:v>
                  </c:pt>
                  <c:pt idx="7">
                    <c:v>Gr10</c:v>
                  </c:pt>
                  <c:pt idx="8">
                    <c:v>Gr11</c:v>
                  </c:pt>
                  <c:pt idx="9">
                    <c:v>Gr12</c:v>
                  </c:pt>
                </c:lvl>
                <c:lvl>
                  <c:pt idx="0">
                    <c:v>(NSES 2007/8/9)</c:v>
                  </c:pt>
                  <c:pt idx="3">
                    <c:v>(SACMEQ 2007)</c:v>
                  </c:pt>
                  <c:pt idx="4">
                    <c:v>Projections</c:v>
                  </c:pt>
                  <c:pt idx="6">
                    <c:v>(TIMSS 2011)</c:v>
                  </c:pt>
                  <c:pt idx="7">
                    <c:v>Projections</c:v>
                  </c:pt>
                </c:lvl>
              </c:multiLvlStrCache>
            </c:multiLvlStrRef>
          </c:cat>
          <c:val>
            <c:numRef>
              <c:f>'Flexi SD'!$C$25:$L$25</c:f>
              <c:numCache>
                <c:formatCode>0.00</c:formatCode>
                <c:ptCount val="10"/>
                <c:pt idx="0">
                  <c:v>-1.1827189641207829</c:v>
                </c:pt>
                <c:pt idx="1">
                  <c:v>0.81208387942110705</c:v>
                </c:pt>
                <c:pt idx="2">
                  <c:v>1.8460760175914579</c:v>
                </c:pt>
                <c:pt idx="3">
                  <c:v>0.25920110750064701</c:v>
                </c:pt>
                <c:pt idx="6">
                  <c:v>2.3261447674418578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BC1-4E35-801A-9FFA655E34B2}"/>
            </c:ext>
          </c:extLst>
        </c:ser>
        <c:ser>
          <c:idx val="1"/>
          <c:order val="1"/>
          <c:tx>
            <c:strRef>
              <c:f>'Flexi SD'!$B$26</c:f>
              <c:strCache>
                <c:ptCount val="1"/>
                <c:pt idx="0">
                  <c:v>Quintile 2</c:v>
                </c:pt>
              </c:strCache>
            </c:strRef>
          </c:tx>
          <c:spPr>
            <a:solidFill>
              <a:schemeClr val="bg1">
                <a:lumMod val="65000"/>
              </a:schemeClr>
            </a:solidFill>
          </c:spPr>
          <c:invertIfNegative val="0"/>
          <c:errBars>
            <c:errBarType val="both"/>
            <c:errValType val="cust"/>
            <c:noEndCap val="0"/>
            <c:plus>
              <c:numRef>
                <c:f>'Standard Graph'!$O$16:$U$16</c:f>
                <c:numCache>
                  <c:formatCode>General</c:formatCode>
                  <c:ptCount val="7"/>
                  <c:pt idx="0">
                    <c:v>0.17036857034866101</c:v>
                  </c:pt>
                  <c:pt idx="1">
                    <c:v>0.17563926630915899</c:v>
                  </c:pt>
                  <c:pt idx="2">
                    <c:v>0.170704245696365</c:v>
                  </c:pt>
                  <c:pt idx="3">
                    <c:v>0.48179653535274403</c:v>
                  </c:pt>
                  <c:pt idx="6">
                    <c:v>0.41855735768868202</c:v>
                  </c:pt>
                </c:numCache>
              </c:numRef>
            </c:plus>
            <c:minus>
              <c:numRef>
                <c:f>'Standard Graph'!$O$16:$U$16</c:f>
                <c:numCache>
                  <c:formatCode>General</c:formatCode>
                  <c:ptCount val="7"/>
                  <c:pt idx="0">
                    <c:v>0.17036857034866101</c:v>
                  </c:pt>
                  <c:pt idx="1">
                    <c:v>0.17563926630915899</c:v>
                  </c:pt>
                  <c:pt idx="2">
                    <c:v>0.170704245696365</c:v>
                  </c:pt>
                  <c:pt idx="3">
                    <c:v>0.48179653535274403</c:v>
                  </c:pt>
                  <c:pt idx="6">
                    <c:v>0.41855735768868202</c:v>
                  </c:pt>
                </c:numCache>
              </c:numRef>
            </c:minus>
          </c:errBars>
          <c:cat>
            <c:multiLvlStrRef>
              <c:f>'Flexi SD'!$C$23:$L$24</c:f>
              <c:multiLvlStrCache>
                <c:ptCount val="10"/>
                <c:lvl>
                  <c:pt idx="0">
                    <c:v>Gr3</c:v>
                  </c:pt>
                  <c:pt idx="1">
                    <c:v>Gr4</c:v>
                  </c:pt>
                  <c:pt idx="2">
                    <c:v>Gr5</c:v>
                  </c:pt>
                  <c:pt idx="3">
                    <c:v>Gr6</c:v>
                  </c:pt>
                  <c:pt idx="4">
                    <c:v>Gr7</c:v>
                  </c:pt>
                  <c:pt idx="5">
                    <c:v>Gr8</c:v>
                  </c:pt>
                  <c:pt idx="6">
                    <c:v>Gr9</c:v>
                  </c:pt>
                  <c:pt idx="7">
                    <c:v>Gr10</c:v>
                  </c:pt>
                  <c:pt idx="8">
                    <c:v>Gr11</c:v>
                  </c:pt>
                  <c:pt idx="9">
                    <c:v>Gr12</c:v>
                  </c:pt>
                </c:lvl>
                <c:lvl>
                  <c:pt idx="0">
                    <c:v>(NSES 2007/8/9)</c:v>
                  </c:pt>
                  <c:pt idx="3">
                    <c:v>(SACMEQ 2007)</c:v>
                  </c:pt>
                  <c:pt idx="4">
                    <c:v>Projections</c:v>
                  </c:pt>
                  <c:pt idx="6">
                    <c:v>(TIMSS 2011)</c:v>
                  </c:pt>
                  <c:pt idx="7">
                    <c:v>Projections</c:v>
                  </c:pt>
                </c:lvl>
              </c:multiLvlStrCache>
            </c:multiLvlStrRef>
          </c:cat>
          <c:val>
            <c:numRef>
              <c:f>'Flexi SD'!$C$26:$L$26</c:f>
              <c:numCache>
                <c:formatCode>0.00</c:formatCode>
                <c:ptCount val="10"/>
                <c:pt idx="0">
                  <c:v>0.28769523793752599</c:v>
                </c:pt>
                <c:pt idx="1">
                  <c:v>0.83442731826670402</c:v>
                </c:pt>
                <c:pt idx="2">
                  <c:v>2.1003289142735571</c:v>
                </c:pt>
                <c:pt idx="3">
                  <c:v>0.74384261032100596</c:v>
                </c:pt>
                <c:pt idx="6">
                  <c:v>3.6557151162790671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3BC1-4E35-801A-9FFA655E34B2}"/>
            </c:ext>
          </c:extLst>
        </c:ser>
        <c:ser>
          <c:idx val="2"/>
          <c:order val="2"/>
          <c:tx>
            <c:strRef>
              <c:f>'Flexi SD'!$B$27</c:f>
              <c:strCache>
                <c:ptCount val="1"/>
                <c:pt idx="0">
                  <c:v>Quintile 3</c:v>
                </c:pt>
              </c:strCache>
            </c:strRef>
          </c:tx>
          <c:spPr>
            <a:solidFill>
              <a:schemeClr val="tx1">
                <a:lumMod val="50000"/>
                <a:lumOff val="50000"/>
              </a:schemeClr>
            </a:solidFill>
          </c:spPr>
          <c:invertIfNegative val="0"/>
          <c:errBars>
            <c:errBarType val="both"/>
            <c:errValType val="cust"/>
            <c:noEndCap val="0"/>
            <c:plus>
              <c:numRef>
                <c:f>'Standard Graph'!$O$17:$U$17</c:f>
                <c:numCache>
                  <c:formatCode>General</c:formatCode>
                  <c:ptCount val="7"/>
                  <c:pt idx="0">
                    <c:v>0.16667580681417499</c:v>
                  </c:pt>
                  <c:pt idx="1">
                    <c:v>0.175703301400185</c:v>
                  </c:pt>
                  <c:pt idx="2">
                    <c:v>0.173198882053062</c:v>
                  </c:pt>
                  <c:pt idx="3">
                    <c:v>0.48979957042070099</c:v>
                  </c:pt>
                  <c:pt idx="6">
                    <c:v>0.42783334445077797</c:v>
                  </c:pt>
                </c:numCache>
              </c:numRef>
            </c:plus>
            <c:minus>
              <c:numRef>
                <c:f>'Standard Graph'!$O$17:$U$17</c:f>
                <c:numCache>
                  <c:formatCode>General</c:formatCode>
                  <c:ptCount val="7"/>
                  <c:pt idx="0">
                    <c:v>0.16667580681417499</c:v>
                  </c:pt>
                  <c:pt idx="1">
                    <c:v>0.175703301400185</c:v>
                  </c:pt>
                  <c:pt idx="2">
                    <c:v>0.173198882053062</c:v>
                  </c:pt>
                  <c:pt idx="3">
                    <c:v>0.48979957042070099</c:v>
                  </c:pt>
                  <c:pt idx="6">
                    <c:v>0.42783334445077797</c:v>
                  </c:pt>
                </c:numCache>
              </c:numRef>
            </c:minus>
          </c:errBars>
          <c:cat>
            <c:multiLvlStrRef>
              <c:f>'Flexi SD'!$C$23:$L$24</c:f>
              <c:multiLvlStrCache>
                <c:ptCount val="10"/>
                <c:lvl>
                  <c:pt idx="0">
                    <c:v>Gr3</c:v>
                  </c:pt>
                  <c:pt idx="1">
                    <c:v>Gr4</c:v>
                  </c:pt>
                  <c:pt idx="2">
                    <c:v>Gr5</c:v>
                  </c:pt>
                  <c:pt idx="3">
                    <c:v>Gr6</c:v>
                  </c:pt>
                  <c:pt idx="4">
                    <c:v>Gr7</c:v>
                  </c:pt>
                  <c:pt idx="5">
                    <c:v>Gr8</c:v>
                  </c:pt>
                  <c:pt idx="6">
                    <c:v>Gr9</c:v>
                  </c:pt>
                  <c:pt idx="7">
                    <c:v>Gr10</c:v>
                  </c:pt>
                  <c:pt idx="8">
                    <c:v>Gr11</c:v>
                  </c:pt>
                  <c:pt idx="9">
                    <c:v>Gr12</c:v>
                  </c:pt>
                </c:lvl>
                <c:lvl>
                  <c:pt idx="0">
                    <c:v>(NSES 2007/8/9)</c:v>
                  </c:pt>
                  <c:pt idx="3">
                    <c:v>(SACMEQ 2007)</c:v>
                  </c:pt>
                  <c:pt idx="4">
                    <c:v>Projections</c:v>
                  </c:pt>
                  <c:pt idx="6">
                    <c:v>(TIMSS 2011)</c:v>
                  </c:pt>
                  <c:pt idx="7">
                    <c:v>Projections</c:v>
                  </c:pt>
                </c:lvl>
              </c:multiLvlStrCache>
            </c:multiLvlStrRef>
          </c:cat>
          <c:val>
            <c:numRef>
              <c:f>'Flexi SD'!$C$27:$L$27</c:f>
              <c:numCache>
                <c:formatCode>0.00</c:formatCode>
                <c:ptCount val="10"/>
                <c:pt idx="0">
                  <c:v>0.106508636023168</c:v>
                </c:pt>
                <c:pt idx="1">
                  <c:v>0.962030211280411</c:v>
                </c:pt>
                <c:pt idx="2">
                  <c:v>2.2209793880686202</c:v>
                </c:pt>
                <c:pt idx="3">
                  <c:v>1.3694707321436519</c:v>
                </c:pt>
                <c:pt idx="6">
                  <c:v>3.875860465116276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3BC1-4E35-801A-9FFA655E34B2}"/>
            </c:ext>
          </c:extLst>
        </c:ser>
        <c:ser>
          <c:idx val="3"/>
          <c:order val="3"/>
          <c:tx>
            <c:strRef>
              <c:f>'Flexi SD'!$B$28</c:f>
              <c:strCache>
                <c:ptCount val="1"/>
                <c:pt idx="0">
                  <c:v>Quintile 4</c:v>
                </c:pt>
              </c:strCache>
            </c:strRef>
          </c:tx>
          <c:spPr>
            <a:solidFill>
              <a:schemeClr val="tx1">
                <a:lumMod val="75000"/>
                <a:lumOff val="25000"/>
              </a:schemeClr>
            </a:solidFill>
          </c:spPr>
          <c:invertIfNegative val="0"/>
          <c:errBars>
            <c:errBarType val="both"/>
            <c:errValType val="cust"/>
            <c:noEndCap val="0"/>
            <c:plus>
              <c:numRef>
                <c:f>'Standard Graph'!$O$18:$U$18</c:f>
                <c:numCache>
                  <c:formatCode>General</c:formatCode>
                  <c:ptCount val="7"/>
                  <c:pt idx="0">
                    <c:v>0.17321269914443199</c:v>
                  </c:pt>
                  <c:pt idx="1">
                    <c:v>0.17726074023471</c:v>
                  </c:pt>
                  <c:pt idx="2">
                    <c:v>0.176368853543246</c:v>
                  </c:pt>
                  <c:pt idx="3">
                    <c:v>0.551762023855359</c:v>
                  </c:pt>
                  <c:pt idx="6">
                    <c:v>0.45380869613319103</c:v>
                  </c:pt>
                </c:numCache>
              </c:numRef>
            </c:plus>
            <c:minus>
              <c:numRef>
                <c:f>'Standard Graph'!$O$18:$U$18</c:f>
                <c:numCache>
                  <c:formatCode>General</c:formatCode>
                  <c:ptCount val="7"/>
                  <c:pt idx="0">
                    <c:v>0.17321269914443199</c:v>
                  </c:pt>
                  <c:pt idx="1">
                    <c:v>0.17726074023471</c:v>
                  </c:pt>
                  <c:pt idx="2">
                    <c:v>0.176368853543246</c:v>
                  </c:pt>
                  <c:pt idx="3">
                    <c:v>0.551762023855359</c:v>
                  </c:pt>
                  <c:pt idx="6">
                    <c:v>0.45380869613319103</c:v>
                  </c:pt>
                </c:numCache>
              </c:numRef>
            </c:minus>
          </c:errBars>
          <c:cat>
            <c:multiLvlStrRef>
              <c:f>'Flexi SD'!$C$23:$L$24</c:f>
              <c:multiLvlStrCache>
                <c:ptCount val="10"/>
                <c:lvl>
                  <c:pt idx="0">
                    <c:v>Gr3</c:v>
                  </c:pt>
                  <c:pt idx="1">
                    <c:v>Gr4</c:v>
                  </c:pt>
                  <c:pt idx="2">
                    <c:v>Gr5</c:v>
                  </c:pt>
                  <c:pt idx="3">
                    <c:v>Gr6</c:v>
                  </c:pt>
                  <c:pt idx="4">
                    <c:v>Gr7</c:v>
                  </c:pt>
                  <c:pt idx="5">
                    <c:v>Gr8</c:v>
                  </c:pt>
                  <c:pt idx="6">
                    <c:v>Gr9</c:v>
                  </c:pt>
                  <c:pt idx="7">
                    <c:v>Gr10</c:v>
                  </c:pt>
                  <c:pt idx="8">
                    <c:v>Gr11</c:v>
                  </c:pt>
                  <c:pt idx="9">
                    <c:v>Gr12</c:v>
                  </c:pt>
                </c:lvl>
                <c:lvl>
                  <c:pt idx="0">
                    <c:v>(NSES 2007/8/9)</c:v>
                  </c:pt>
                  <c:pt idx="3">
                    <c:v>(SACMEQ 2007)</c:v>
                  </c:pt>
                  <c:pt idx="4">
                    <c:v>Projections</c:v>
                  </c:pt>
                  <c:pt idx="6">
                    <c:v>(TIMSS 2011)</c:v>
                  </c:pt>
                  <c:pt idx="7">
                    <c:v>Projections</c:v>
                  </c:pt>
                </c:lvl>
              </c:multiLvlStrCache>
            </c:multiLvlStrRef>
          </c:cat>
          <c:val>
            <c:numRef>
              <c:f>'Flexi SD'!$C$28:$L$28</c:f>
              <c:numCache>
                <c:formatCode>0.00</c:formatCode>
                <c:ptCount val="10"/>
                <c:pt idx="0">
                  <c:v>0.42949344813137202</c:v>
                </c:pt>
                <c:pt idx="1">
                  <c:v>1.2312000640382079</c:v>
                </c:pt>
                <c:pt idx="2">
                  <c:v>2.5171362347707</c:v>
                </c:pt>
                <c:pt idx="3">
                  <c:v>2.5898861528821939</c:v>
                </c:pt>
                <c:pt idx="6">
                  <c:v>4.8096063953488404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3BC1-4E35-801A-9FFA655E34B2}"/>
            </c:ext>
          </c:extLst>
        </c:ser>
        <c:ser>
          <c:idx val="4"/>
          <c:order val="4"/>
          <c:tx>
            <c:strRef>
              <c:f>'Flexi SD'!$B$29</c:f>
              <c:strCache>
                <c:ptCount val="1"/>
                <c:pt idx="0">
                  <c:v>Quintile 5</c:v>
                </c:pt>
              </c:strCache>
            </c:strRef>
          </c:tx>
          <c:spPr>
            <a:solidFill>
              <a:schemeClr val="tx1"/>
            </a:solidFill>
          </c:spPr>
          <c:invertIfNegative val="0"/>
          <c:dPt>
            <c:idx val="9"/>
            <c:invertIfNegative val="0"/>
            <c:bubble3D val="0"/>
            <c:spPr>
              <a:pattFill prst="ltHorz">
                <a:fgClr>
                  <a:schemeClr val="accent2">
                    <a:lumMod val="40000"/>
                    <a:lumOff val="60000"/>
                  </a:schemeClr>
                </a:fgClr>
                <a:bgClr>
                  <a:schemeClr val="bg1"/>
                </a:bgClr>
              </a:pattFill>
            </c:spPr>
            <c:extLst>
              <c:ext xmlns:c16="http://schemas.microsoft.com/office/drawing/2014/chart" uri="{C3380CC4-5D6E-409C-BE32-E72D297353CC}">
                <c16:uniqueId val="{00000007-3BC1-4E35-801A-9FFA655E34B2}"/>
              </c:ext>
            </c:extLst>
          </c:dPt>
          <c:errBars>
            <c:errBarType val="both"/>
            <c:errValType val="cust"/>
            <c:noEndCap val="0"/>
            <c:plus>
              <c:numRef>
                <c:f>'Standard Graph'!$O$19:$U$19</c:f>
                <c:numCache>
                  <c:formatCode>General</c:formatCode>
                  <c:ptCount val="7"/>
                  <c:pt idx="0">
                    <c:v>0.19635726754348301</c:v>
                  </c:pt>
                  <c:pt idx="1">
                    <c:v>0.204047083336858</c:v>
                  </c:pt>
                  <c:pt idx="2">
                    <c:v>0.18693343566027301</c:v>
                  </c:pt>
                  <c:pt idx="3">
                    <c:v>0.61422079109472705</c:v>
                  </c:pt>
                  <c:pt idx="6">
                    <c:v>0.53165085611336704</c:v>
                  </c:pt>
                </c:numCache>
              </c:numRef>
            </c:plus>
            <c:minus>
              <c:numRef>
                <c:f>'Standard Graph'!#REF!</c:f>
                <c:numCache>
                  <c:formatCode>General</c:formatCode>
                  <c:ptCount val="1"/>
                  <c:pt idx="0">
                    <c:v>1</c:v>
                  </c:pt>
                </c:numCache>
              </c:numRef>
            </c:minus>
          </c:errBars>
          <c:cat>
            <c:multiLvlStrRef>
              <c:f>'Flexi SD'!$C$23:$L$24</c:f>
              <c:multiLvlStrCache>
                <c:ptCount val="10"/>
                <c:lvl>
                  <c:pt idx="0">
                    <c:v>Gr3</c:v>
                  </c:pt>
                  <c:pt idx="1">
                    <c:v>Gr4</c:v>
                  </c:pt>
                  <c:pt idx="2">
                    <c:v>Gr5</c:v>
                  </c:pt>
                  <c:pt idx="3">
                    <c:v>Gr6</c:v>
                  </c:pt>
                  <c:pt idx="4">
                    <c:v>Gr7</c:v>
                  </c:pt>
                  <c:pt idx="5">
                    <c:v>Gr8</c:v>
                  </c:pt>
                  <c:pt idx="6">
                    <c:v>Gr9</c:v>
                  </c:pt>
                  <c:pt idx="7">
                    <c:v>Gr10</c:v>
                  </c:pt>
                  <c:pt idx="8">
                    <c:v>Gr11</c:v>
                  </c:pt>
                  <c:pt idx="9">
                    <c:v>Gr12</c:v>
                  </c:pt>
                </c:lvl>
                <c:lvl>
                  <c:pt idx="0">
                    <c:v>(NSES 2007/8/9)</c:v>
                  </c:pt>
                  <c:pt idx="3">
                    <c:v>(SACMEQ 2007)</c:v>
                  </c:pt>
                  <c:pt idx="4">
                    <c:v>Projections</c:v>
                  </c:pt>
                  <c:pt idx="6">
                    <c:v>(TIMSS 2011)</c:v>
                  </c:pt>
                  <c:pt idx="7">
                    <c:v>Projections</c:v>
                  </c:pt>
                </c:lvl>
              </c:multiLvlStrCache>
            </c:multiLvlStrRef>
          </c:cat>
          <c:val>
            <c:numRef>
              <c:f>'Flexi SD'!$C$29:$L$29</c:f>
              <c:numCache>
                <c:formatCode>0.00</c:formatCode>
                <c:ptCount val="10"/>
                <c:pt idx="0">
                  <c:v>3</c:v>
                </c:pt>
                <c:pt idx="1">
                  <c:v>4</c:v>
                </c:pt>
                <c:pt idx="2">
                  <c:v>5</c:v>
                </c:pt>
                <c:pt idx="3">
                  <c:v>6</c:v>
                </c:pt>
                <c:pt idx="6">
                  <c:v>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3BC1-4E35-801A-9FFA655E34B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526942512"/>
        <c:axId val="1527155360"/>
      </c:barChart>
      <c:lineChart>
        <c:grouping val="standard"/>
        <c:varyColors val="0"/>
        <c:ser>
          <c:idx val="5"/>
          <c:order val="5"/>
          <c:tx>
            <c:strRef>
              <c:f>'Flexi SD'!$B$30</c:f>
              <c:strCache>
                <c:ptCount val="1"/>
                <c:pt idx="0">
                  <c:v>Q1-4 Trajectory</c:v>
                </c:pt>
              </c:strCache>
            </c:strRef>
          </c:tx>
          <c:spPr>
            <a:ln>
              <a:solidFill>
                <a:srgbClr val="0070C0"/>
              </a:solidFill>
              <a:prstDash val="sysDash"/>
            </a:ln>
          </c:spPr>
          <c:marker>
            <c:symbol val="none"/>
          </c:marker>
          <c:cat>
            <c:multiLvlStrRef>
              <c:f>'Flexi SD'!$C$23:$L$24</c:f>
              <c:multiLvlStrCache>
                <c:ptCount val="10"/>
                <c:lvl>
                  <c:pt idx="0">
                    <c:v>Gr3</c:v>
                  </c:pt>
                  <c:pt idx="1">
                    <c:v>Gr4</c:v>
                  </c:pt>
                  <c:pt idx="2">
                    <c:v>Gr5</c:v>
                  </c:pt>
                  <c:pt idx="3">
                    <c:v>Gr6</c:v>
                  </c:pt>
                  <c:pt idx="4">
                    <c:v>Gr7</c:v>
                  </c:pt>
                  <c:pt idx="5">
                    <c:v>Gr8</c:v>
                  </c:pt>
                  <c:pt idx="6">
                    <c:v>Gr9</c:v>
                  </c:pt>
                  <c:pt idx="7">
                    <c:v>Gr10</c:v>
                  </c:pt>
                  <c:pt idx="8">
                    <c:v>Gr11</c:v>
                  </c:pt>
                  <c:pt idx="9">
                    <c:v>Gr12</c:v>
                  </c:pt>
                </c:lvl>
                <c:lvl>
                  <c:pt idx="0">
                    <c:v>(NSES 2007/8/9)</c:v>
                  </c:pt>
                  <c:pt idx="3">
                    <c:v>(SACMEQ 2007)</c:v>
                  </c:pt>
                  <c:pt idx="4">
                    <c:v>Projections</c:v>
                  </c:pt>
                  <c:pt idx="6">
                    <c:v>(TIMSS 2011)</c:v>
                  </c:pt>
                  <c:pt idx="7">
                    <c:v>Projections</c:v>
                  </c:pt>
                </c:lvl>
              </c:multiLvlStrCache>
            </c:multiLvlStrRef>
          </c:cat>
          <c:val>
            <c:numRef>
              <c:f>'Flexi SD'!$C$30:$L$30</c:f>
              <c:numCache>
                <c:formatCode>0.00</c:formatCode>
                <c:ptCount val="10"/>
                <c:pt idx="0">
                  <c:v>-8.9755410507179306E-2</c:v>
                </c:pt>
                <c:pt idx="1">
                  <c:v>0.53634243891843603</c:v>
                </c:pt>
                <c:pt idx="2">
                  <c:v>1.162440288344051</c:v>
                </c:pt>
                <c:pt idx="3">
                  <c:v>1.788538137769665</c:v>
                </c:pt>
                <c:pt idx="4" formatCode="0.0">
                  <c:v>2.4146359871952781</c:v>
                </c:pt>
                <c:pt idx="5" formatCode="0.0">
                  <c:v>3.0407338366208951</c:v>
                </c:pt>
                <c:pt idx="6">
                  <c:v>3.66683168604651</c:v>
                </c:pt>
                <c:pt idx="7" formatCode="0.0">
                  <c:v>4.2929295354721271</c:v>
                </c:pt>
                <c:pt idx="8" formatCode="0.0">
                  <c:v>4.9190273848977402</c:v>
                </c:pt>
                <c:pt idx="9" formatCode="0.0">
                  <c:v>5.545125234323355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9-3BC1-4E35-801A-9FFA655E34B2}"/>
            </c:ext>
          </c:extLst>
        </c:ser>
        <c:ser>
          <c:idx val="6"/>
          <c:order val="6"/>
          <c:tx>
            <c:strRef>
              <c:f>'Flexi SD'!$B$31</c:f>
              <c:strCache>
                <c:ptCount val="1"/>
                <c:pt idx="0">
                  <c:v>Q5 Trajectory</c:v>
                </c:pt>
              </c:strCache>
            </c:strRef>
          </c:tx>
          <c:spPr>
            <a:ln>
              <a:solidFill>
                <a:srgbClr val="FF0000"/>
              </a:solidFill>
              <a:prstDash val="sysDot"/>
            </a:ln>
          </c:spPr>
          <c:marker>
            <c:symbol val="none"/>
          </c:marker>
          <c:cat>
            <c:multiLvlStrRef>
              <c:f>'Flexi SD'!$C$23:$L$24</c:f>
              <c:multiLvlStrCache>
                <c:ptCount val="10"/>
                <c:lvl>
                  <c:pt idx="0">
                    <c:v>Gr3</c:v>
                  </c:pt>
                  <c:pt idx="1">
                    <c:v>Gr4</c:v>
                  </c:pt>
                  <c:pt idx="2">
                    <c:v>Gr5</c:v>
                  </c:pt>
                  <c:pt idx="3">
                    <c:v>Gr6</c:v>
                  </c:pt>
                  <c:pt idx="4">
                    <c:v>Gr7</c:v>
                  </c:pt>
                  <c:pt idx="5">
                    <c:v>Gr8</c:v>
                  </c:pt>
                  <c:pt idx="6">
                    <c:v>Gr9</c:v>
                  </c:pt>
                  <c:pt idx="7">
                    <c:v>Gr10</c:v>
                  </c:pt>
                  <c:pt idx="8">
                    <c:v>Gr11</c:v>
                  </c:pt>
                  <c:pt idx="9">
                    <c:v>Gr12</c:v>
                  </c:pt>
                </c:lvl>
                <c:lvl>
                  <c:pt idx="0">
                    <c:v>(NSES 2007/8/9)</c:v>
                  </c:pt>
                  <c:pt idx="3">
                    <c:v>(SACMEQ 2007)</c:v>
                  </c:pt>
                  <c:pt idx="4">
                    <c:v>Projections</c:v>
                  </c:pt>
                  <c:pt idx="6">
                    <c:v>(TIMSS 2011)</c:v>
                  </c:pt>
                  <c:pt idx="7">
                    <c:v>Projections</c:v>
                  </c:pt>
                </c:lvl>
              </c:multiLvlStrCache>
            </c:multiLvlStrRef>
          </c:cat>
          <c:val>
            <c:numRef>
              <c:f>'Flexi SD'!$C$31:$L$31</c:f>
              <c:numCache>
                <c:formatCode>0.00</c:formatCode>
                <c:ptCount val="10"/>
                <c:pt idx="0">
                  <c:v>3</c:v>
                </c:pt>
                <c:pt idx="1">
                  <c:v>4</c:v>
                </c:pt>
                <c:pt idx="2">
                  <c:v>5</c:v>
                </c:pt>
                <c:pt idx="3">
                  <c:v>6</c:v>
                </c:pt>
                <c:pt idx="4" formatCode="0.0">
                  <c:v>7</c:v>
                </c:pt>
                <c:pt idx="5" formatCode="0.0">
                  <c:v>8</c:v>
                </c:pt>
                <c:pt idx="6">
                  <c:v>9</c:v>
                </c:pt>
                <c:pt idx="7" formatCode="0.0">
                  <c:v>10</c:v>
                </c:pt>
                <c:pt idx="8" formatCode="0.0">
                  <c:v>11</c:v>
                </c:pt>
                <c:pt idx="9" formatCode="0.0">
                  <c:v>12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A-3BC1-4E35-801A-9FFA655E34B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526942512"/>
        <c:axId val="1527155360"/>
      </c:lineChart>
      <c:catAx>
        <c:axId val="1526942512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ZA"/>
                  <a:t>Actual grade (and data source)</a:t>
                </a:r>
              </a:p>
            </c:rich>
          </c:tx>
          <c:overlay val="0"/>
        </c:title>
        <c:numFmt formatCode="General" sourceLinked="0"/>
        <c:majorTickMark val="out"/>
        <c:minorTickMark val="none"/>
        <c:tickLblPos val="nextTo"/>
        <c:crossAx val="1527155360"/>
        <c:crosses val="autoZero"/>
        <c:auto val="1"/>
        <c:lblAlgn val="ctr"/>
        <c:lblOffset val="100"/>
        <c:noMultiLvlLbl val="0"/>
      </c:catAx>
      <c:valAx>
        <c:axId val="1527155360"/>
        <c:scaling>
          <c:orientation val="minMax"/>
          <c:min val="0"/>
        </c:scaling>
        <c:delete val="0"/>
        <c:axPos val="l"/>
        <c:majorGridlines>
          <c:spPr>
            <a:ln>
              <a:solidFill>
                <a:schemeClr val="bg1">
                  <a:lumMod val="75000"/>
                </a:schemeClr>
              </a:solidFill>
              <a:prstDash val="sysDash"/>
            </a:ln>
          </c:spPr>
        </c:majorGridlines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ZA"/>
                  <a:t>Effective grade</a:t>
                </a:r>
              </a:p>
            </c:rich>
          </c:tx>
          <c:overlay val="0"/>
        </c:title>
        <c:numFmt formatCode="0" sourceLinked="0"/>
        <c:majorTickMark val="out"/>
        <c:minorTickMark val="none"/>
        <c:tickLblPos val="nextTo"/>
        <c:crossAx val="1526942512"/>
        <c:crosses val="autoZero"/>
        <c:crossBetween val="between"/>
        <c:majorUnit val="1"/>
      </c:valAx>
    </c:plotArea>
    <c:legend>
      <c:legendPos val="r"/>
      <c:overlay val="0"/>
      <c:spPr>
        <a:ln>
          <a:solidFill>
            <a:schemeClr val="bg1">
              <a:lumMod val="85000"/>
            </a:schemeClr>
          </a:solidFill>
        </a:ln>
      </c:spPr>
    </c:legend>
    <c:plotVisOnly val="1"/>
    <c:dispBlanksAs val="gap"/>
    <c:showDLblsOverMax val="0"/>
  </c:chart>
  <c:spPr>
    <a:solidFill>
      <a:srgbClr val="FFFFFF"/>
    </a:solidFill>
  </c:spPr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'Low Int bench'!$A$3</c:f>
              <c:strCache>
                <c:ptCount val="1"/>
                <c:pt idx="0">
                  <c:v>Percentage of students who can read at a basic level</c:v>
                </c:pt>
              </c:strCache>
            </c:strRef>
          </c:tx>
          <c:spPr>
            <a:solidFill>
              <a:schemeClr val="bg1">
                <a:lumMod val="5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horzOverflow="clip" vert="horz" wrap="square" lIns="38100" tIns="7200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  <a:noFill/>
                  <a:ln>
                    <a:noFill/>
                  </a:ln>
                </c15:spPr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errBars>
            <c:errBarType val="both"/>
            <c:errValType val="cust"/>
            <c:noEndCap val="0"/>
            <c:plus>
              <c:numRef>
                <c:f>'Low Int bench'!$B$5:$K$5</c:f>
                <c:numCache>
                  <c:formatCode>General</c:formatCode>
                  <c:ptCount val="10"/>
                  <c:pt idx="0">
                    <c:v>-2.6460000000000001E-2</c:v>
                  </c:pt>
                  <c:pt idx="1">
                    <c:v>-1.7836000000000001E-2</c:v>
                  </c:pt>
                  <c:pt idx="2">
                    <c:v>-2.4892000000000001E-2</c:v>
                  </c:pt>
                  <c:pt idx="3">
                    <c:v>-2.2343999999999999E-2</c:v>
                  </c:pt>
                  <c:pt idx="4">
                    <c:v>-2.4108000000000001E-2</c:v>
                  </c:pt>
                  <c:pt idx="5">
                    <c:v>-2.6852000000000001E-2</c:v>
                  </c:pt>
                  <c:pt idx="6">
                    <c:v>-2.9007999999999999E-2</c:v>
                  </c:pt>
                  <c:pt idx="7">
                    <c:v>-2.9988000000000001E-2</c:v>
                  </c:pt>
                  <c:pt idx="8">
                    <c:v>-3.0380000000000001E-2</c:v>
                  </c:pt>
                  <c:pt idx="9">
                    <c:v>-2.8812000000000001E-2</c:v>
                  </c:pt>
                </c:numCache>
              </c:numRef>
            </c:plus>
            <c:minus>
              <c:numRef>
                <c:f>'Low Int bench'!$B$5:$K$5</c:f>
                <c:numCache>
                  <c:formatCode>General</c:formatCode>
                  <c:ptCount val="10"/>
                  <c:pt idx="0">
                    <c:v>-2.6460000000000001E-2</c:v>
                  </c:pt>
                  <c:pt idx="1">
                    <c:v>-1.7836000000000001E-2</c:v>
                  </c:pt>
                  <c:pt idx="2">
                    <c:v>-2.4892000000000001E-2</c:v>
                  </c:pt>
                  <c:pt idx="3">
                    <c:v>-2.2343999999999999E-2</c:v>
                  </c:pt>
                  <c:pt idx="4">
                    <c:v>-2.4108000000000001E-2</c:v>
                  </c:pt>
                  <c:pt idx="5">
                    <c:v>-2.6852000000000001E-2</c:v>
                  </c:pt>
                  <c:pt idx="6">
                    <c:v>-2.9007999999999999E-2</c:v>
                  </c:pt>
                  <c:pt idx="7">
                    <c:v>-2.9988000000000001E-2</c:v>
                  </c:pt>
                  <c:pt idx="8">
                    <c:v>-3.0380000000000001E-2</c:v>
                  </c:pt>
                  <c:pt idx="9">
                    <c:v>-2.8812000000000001E-2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'Low Int bench'!$B$1:$K$1</c:f>
              <c:strCache>
                <c:ptCount val="10"/>
                <c:pt idx="0">
                  <c:v>Decile 1 (Poorest 10% of schools)</c:v>
                </c:pt>
                <c:pt idx="1">
                  <c:v>Decile 2</c:v>
                </c:pt>
                <c:pt idx="2">
                  <c:v>Decile 3</c:v>
                </c:pt>
                <c:pt idx="3">
                  <c:v>Decile 4</c:v>
                </c:pt>
                <c:pt idx="4">
                  <c:v>Decile 5</c:v>
                </c:pt>
                <c:pt idx="5">
                  <c:v>Decile 6</c:v>
                </c:pt>
                <c:pt idx="6">
                  <c:v>Decile 7</c:v>
                </c:pt>
                <c:pt idx="7">
                  <c:v>Decile 8</c:v>
                </c:pt>
                <c:pt idx="8">
                  <c:v>Decile 9</c:v>
                </c:pt>
                <c:pt idx="9">
                  <c:v>Decile 10 (Richest 10% of schools)</c:v>
                </c:pt>
              </c:strCache>
            </c:strRef>
          </c:cat>
          <c:val>
            <c:numRef>
              <c:f>'Low Int bench'!$B$3:$K$3</c:f>
              <c:numCache>
                <c:formatCode>0%</c:formatCode>
                <c:ptCount val="10"/>
                <c:pt idx="0">
                  <c:v>0.11260000000000001</c:v>
                </c:pt>
                <c:pt idx="1">
                  <c:v>9.3099999999999905E-2</c:v>
                </c:pt>
                <c:pt idx="2">
                  <c:v>0.15310000000000001</c:v>
                </c:pt>
                <c:pt idx="3">
                  <c:v>0.14560000000000001</c:v>
                </c:pt>
                <c:pt idx="4">
                  <c:v>0.12939999999999999</c:v>
                </c:pt>
                <c:pt idx="5">
                  <c:v>0.17199999999999999</c:v>
                </c:pt>
                <c:pt idx="6">
                  <c:v>0.1996</c:v>
                </c:pt>
                <c:pt idx="7">
                  <c:v>0.2341</c:v>
                </c:pt>
                <c:pt idx="8">
                  <c:v>0.2298</c:v>
                </c:pt>
                <c:pt idx="9">
                  <c:v>0.70850000000000002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255-4254-933E-712EA9A0763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270518272"/>
        <c:axId val="1270501360"/>
      </c:barChart>
      <c:catAx>
        <c:axId val="12705182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270501360"/>
        <c:crosses val="autoZero"/>
        <c:auto val="1"/>
        <c:lblAlgn val="ctr"/>
        <c:lblOffset val="100"/>
        <c:noMultiLvlLbl val="0"/>
      </c:catAx>
      <c:valAx>
        <c:axId val="1270501360"/>
        <c:scaling>
          <c:orientation val="minMax"/>
          <c:max val="0.9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270518272"/>
        <c:crosses val="autoZero"/>
        <c:crossBetween val="between"/>
      </c:valAx>
      <c:spPr>
        <a:solidFill>
          <a:schemeClr val="bg1">
            <a:lumMod val="95000"/>
          </a:schemeClr>
        </a:solidFill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0318091668007898E-2"/>
          <c:y val="0.124905149051491"/>
          <c:w val="0.91502354251535201"/>
          <c:h val="0.7946524977060790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'% reaching LIB by country'!$E$8</c:f>
              <c:strCache>
                <c:ptCount val="1"/>
                <c:pt idx="0">
                  <c:v>% reaching the Low International Benchmark</c:v>
                </c:pt>
              </c:strCache>
            </c:strRef>
          </c:tx>
          <c:spPr>
            <a:solidFill>
              <a:schemeClr val="bg1">
                <a:lumMod val="75000"/>
              </a:schemeClr>
            </a:solidFill>
            <a:ln>
              <a:noFill/>
            </a:ln>
            <a:effectLst/>
          </c:spPr>
          <c:invertIfNegative val="0"/>
          <c:dPt>
            <c:idx val="10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A87D-D64F-A1F9-C59AD79B1C09}"/>
              </c:ext>
            </c:extLst>
          </c:dPt>
          <c:dLbls>
            <c:dLbl>
              <c:idx val="1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1-A87D-D64F-A1F9-C59AD79B1C0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errBars>
            <c:errBarType val="both"/>
            <c:errValType val="cust"/>
            <c:noEndCap val="0"/>
            <c:plus>
              <c:numRef>
                <c:f>'% reaching LIB by country'!$G$9:$G$21</c:f>
                <c:numCache>
                  <c:formatCode>General</c:formatCode>
                  <c:ptCount val="13"/>
                  <c:pt idx="0">
                    <c:v>5.8799999999999998E-3</c:v>
                  </c:pt>
                  <c:pt idx="1">
                    <c:v>7.8399999999999997E-3</c:v>
                  </c:pt>
                  <c:pt idx="2">
                    <c:v>9.7999999999999997E-3</c:v>
                  </c:pt>
                  <c:pt idx="3">
                    <c:v>9.7999999999999997E-3</c:v>
                  </c:pt>
                  <c:pt idx="4">
                    <c:v>9.7999999999999997E-3</c:v>
                  </c:pt>
                  <c:pt idx="5">
                    <c:v>2.1559999999999999E-2</c:v>
                  </c:pt>
                  <c:pt idx="6">
                    <c:v>2.3519999999999999E-2</c:v>
                  </c:pt>
                  <c:pt idx="7">
                    <c:v>2.5479999999999999E-2</c:v>
                  </c:pt>
                  <c:pt idx="8">
                    <c:v>3.5279999999999999E-2</c:v>
                  </c:pt>
                  <c:pt idx="9">
                    <c:v>2.5479999999999999E-2</c:v>
                  </c:pt>
                  <c:pt idx="11">
                    <c:v>2.9399999999999999E-2</c:v>
                  </c:pt>
                  <c:pt idx="12">
                    <c:v>3.5279999999999999E-2</c:v>
                  </c:pt>
                </c:numCache>
              </c:numRef>
            </c:plus>
            <c:minus>
              <c:numRef>
                <c:f>'% reaching LIB by country'!$G$9:$G$21</c:f>
                <c:numCache>
                  <c:formatCode>General</c:formatCode>
                  <c:ptCount val="13"/>
                  <c:pt idx="0">
                    <c:v>5.8799999999999998E-3</c:v>
                  </c:pt>
                  <c:pt idx="1">
                    <c:v>7.8399999999999997E-3</c:v>
                  </c:pt>
                  <c:pt idx="2">
                    <c:v>9.7999999999999997E-3</c:v>
                  </c:pt>
                  <c:pt idx="3">
                    <c:v>9.7999999999999997E-3</c:v>
                  </c:pt>
                  <c:pt idx="4">
                    <c:v>9.7999999999999997E-3</c:v>
                  </c:pt>
                  <c:pt idx="5">
                    <c:v>2.1559999999999999E-2</c:v>
                  </c:pt>
                  <c:pt idx="6">
                    <c:v>2.3519999999999999E-2</c:v>
                  </c:pt>
                  <c:pt idx="7">
                    <c:v>2.5479999999999999E-2</c:v>
                  </c:pt>
                  <c:pt idx="8">
                    <c:v>3.5279999999999999E-2</c:v>
                  </c:pt>
                  <c:pt idx="9">
                    <c:v>2.5479999999999999E-2</c:v>
                  </c:pt>
                  <c:pt idx="11">
                    <c:v>2.9399999999999999E-2</c:v>
                  </c:pt>
                  <c:pt idx="12">
                    <c:v>3.5279999999999999E-2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'% reaching LIB by country'!$D$9:$D$22</c:f>
              <c:strCache>
                <c:ptCount val="14"/>
                <c:pt idx="0">
                  <c:v>Finland</c:v>
                </c:pt>
                <c:pt idx="1">
                  <c:v>England</c:v>
                </c:pt>
                <c:pt idx="2">
                  <c:v>United States</c:v>
                </c:pt>
                <c:pt idx="3">
                  <c:v>Canada</c:v>
                </c:pt>
                <c:pt idx="4">
                  <c:v>Australia</c:v>
                </c:pt>
                <c:pt idx="5">
                  <c:v>Chile </c:v>
                </c:pt>
                <c:pt idx="6">
                  <c:v>Trinidad &amp; Tobago</c:v>
                </c:pt>
                <c:pt idx="7">
                  <c:v>Iran</c:v>
                </c:pt>
                <c:pt idx="8">
                  <c:v>Saudi Arabia </c:v>
                </c:pt>
                <c:pt idx="9">
                  <c:v>Oman</c:v>
                </c:pt>
                <c:pt idx="10">
                  <c:v>Western Cape</c:v>
                </c:pt>
                <c:pt idx="11">
                  <c:v>Morocco</c:v>
                </c:pt>
                <c:pt idx="12">
                  <c:v>Egypt </c:v>
                </c:pt>
                <c:pt idx="13">
                  <c:v>South Africa</c:v>
                </c:pt>
              </c:strCache>
            </c:strRef>
          </c:cat>
          <c:val>
            <c:numRef>
              <c:f>'% reaching LIB by country'!$E$9:$E$22</c:f>
              <c:numCache>
                <c:formatCode>0%</c:formatCode>
                <c:ptCount val="14"/>
                <c:pt idx="0">
                  <c:v>0.98</c:v>
                </c:pt>
                <c:pt idx="1">
                  <c:v>0.97</c:v>
                </c:pt>
                <c:pt idx="2">
                  <c:v>0.96</c:v>
                </c:pt>
                <c:pt idx="3">
                  <c:v>0.96</c:v>
                </c:pt>
                <c:pt idx="4">
                  <c:v>0.94</c:v>
                </c:pt>
                <c:pt idx="5">
                  <c:v>0.87</c:v>
                </c:pt>
                <c:pt idx="6">
                  <c:v>0.8</c:v>
                </c:pt>
                <c:pt idx="7">
                  <c:v>0.65</c:v>
                </c:pt>
                <c:pt idx="8">
                  <c:v>0.63</c:v>
                </c:pt>
                <c:pt idx="9">
                  <c:v>0.59</c:v>
                </c:pt>
                <c:pt idx="10">
                  <c:v>0.45</c:v>
                </c:pt>
                <c:pt idx="11">
                  <c:v>0.36</c:v>
                </c:pt>
                <c:pt idx="12">
                  <c:v>0.31</c:v>
                </c:pt>
                <c:pt idx="13">
                  <c:v>0.22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87D-D64F-A1F9-C59AD79B1C0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654291904"/>
        <c:axId val="1615457456"/>
      </c:barChart>
      <c:catAx>
        <c:axId val="16542919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15457456"/>
        <c:crosses val="autoZero"/>
        <c:auto val="1"/>
        <c:lblAlgn val="ctr"/>
        <c:lblOffset val="100"/>
        <c:noMultiLvlLbl val="0"/>
      </c:catAx>
      <c:valAx>
        <c:axId val="1615457456"/>
        <c:scaling>
          <c:orientation val="minMax"/>
          <c:max val="1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5429190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>
        <a:lumMod val="95000"/>
      </a:schemeClr>
    </a:solidFill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2" charset="0"/>
                <a:ea typeface="+mn-ea"/>
                <a:cs typeface="+mn-cs"/>
              </a:defRPr>
            </a:pPr>
            <a:r>
              <a:rPr lang="en-US" b="1">
                <a:latin typeface="Helvetica" pitchFamily="2" charset="0"/>
              </a:rPr>
              <a:t>Percentage of students reaching the TIMSS 2019 Grade 8</a:t>
            </a:r>
          </a:p>
          <a:p>
            <a:pPr>
              <a:defRPr b="1">
                <a:latin typeface="Helvetica" pitchFamily="2" charset="0"/>
              </a:defRPr>
            </a:pPr>
            <a:r>
              <a:rPr lang="en-US" b="1">
                <a:latin typeface="Helvetica" pitchFamily="2" charset="0"/>
              </a:rPr>
              <a:t> </a:t>
            </a:r>
            <a:r>
              <a:rPr lang="en-US" b="1" u="sng">
                <a:latin typeface="Helvetica" pitchFamily="2" charset="0"/>
              </a:rPr>
              <a:t>Low </a:t>
            </a:r>
            <a:r>
              <a:rPr lang="en-US" b="1">
                <a:latin typeface="Helvetica" pitchFamily="2" charset="0"/>
              </a:rPr>
              <a:t>International Benchmark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Helvetica" pitchFamily="2" charset="0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'Gr9 IIB'!$B$2</c:f>
              <c:strCache>
                <c:ptCount val="1"/>
                <c:pt idx="0">
                  <c:v>% reaching Low Benchmark</c:v>
                </c:pt>
              </c:strCache>
            </c:strRef>
          </c:tx>
          <c:spPr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rgbClr val="FFC000">
                  <a:alpha val="90980"/>
                </a:srgbClr>
              </a:solidFill>
              <a:ln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0F8A-D842-8C79-21D7D80DBAB0}"/>
              </c:ext>
            </c:extLst>
          </c:dPt>
          <c:dPt>
            <c:idx val="4"/>
            <c:invertIfNegative val="0"/>
            <c:bubble3D val="0"/>
            <c:spPr>
              <a:solidFill>
                <a:srgbClr val="FFC000"/>
              </a:solidFill>
              <a:ln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0F8A-D842-8C79-21D7D80DBAB0}"/>
              </c:ext>
            </c:extLst>
          </c:dPt>
          <c:dPt>
            <c:idx val="7"/>
            <c:invertIfNegative val="0"/>
            <c:bubble3D val="0"/>
            <c:spPr>
              <a:solidFill>
                <a:srgbClr val="FFC000"/>
              </a:solidFill>
              <a:ln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0F8A-D842-8C79-21D7D80DBAB0}"/>
              </c:ext>
            </c:extLst>
          </c:dPt>
          <c:dLbls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horzOverflow="clip" vert="horz" wrap="square" lIns="38100" tIns="91440" rIns="38100" bIns="182880" anchor="t" anchorCtr="0">
                  <a:spAutoFit/>
                </a:bodyPr>
                <a:lstStyle/>
                <a:p>
                  <a:pPr>
                    <a:defRPr sz="1050" b="1" i="0" u="none" strike="noStrike" kern="1200" baseline="0">
                      <a:solidFill>
                        <a:srgbClr val="ED7D31"/>
                      </a:solidFill>
                      <a:latin typeface="Helvetica" pitchFamily="2" charset="0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  <a:noFill/>
                    <a:ln>
                      <a:noFill/>
                    </a:ln>
                  </c15:spPr>
                </c:ext>
                <c:ext xmlns:c16="http://schemas.microsoft.com/office/drawing/2014/chart" uri="{C3380CC4-5D6E-409C-BE32-E72D297353CC}">
                  <c16:uniqueId val="{00000001-0F8A-D842-8C79-21D7D80DBAB0}"/>
                </c:ext>
              </c:extLst>
            </c:dLbl>
            <c:dLbl>
              <c:idx val="4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horzOverflow="clip" vert="horz" wrap="square" lIns="38100" tIns="91440" rIns="38100" bIns="182880" anchor="t" anchorCtr="0">
                  <a:spAutoFit/>
                </a:bodyPr>
                <a:lstStyle/>
                <a:p>
                  <a:pPr>
                    <a:defRPr sz="1050" b="1" i="0" u="none" strike="noStrike" kern="1200" baseline="0">
                      <a:solidFill>
                        <a:srgbClr val="ED7D31"/>
                      </a:solidFill>
                      <a:latin typeface="Helvetica" pitchFamily="2" charset="0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  <a:noFill/>
                    <a:ln>
                      <a:noFill/>
                    </a:ln>
                  </c15:spPr>
                </c:ext>
                <c:ext xmlns:c16="http://schemas.microsoft.com/office/drawing/2014/chart" uri="{C3380CC4-5D6E-409C-BE32-E72D297353CC}">
                  <c16:uniqueId val="{00000003-0F8A-D842-8C79-21D7D80DBAB0}"/>
                </c:ext>
              </c:extLst>
            </c:dLbl>
            <c:dLbl>
              <c:idx val="7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horzOverflow="clip" vert="horz" wrap="square" lIns="38100" tIns="91440" rIns="38100" bIns="182880" anchor="t" anchorCtr="0">
                  <a:spAutoFit/>
                </a:bodyPr>
                <a:lstStyle/>
                <a:p>
                  <a:pPr>
                    <a:defRPr sz="1050" b="1" i="0" u="none" strike="noStrike" kern="1200" baseline="0">
                      <a:solidFill>
                        <a:srgbClr val="ED7D31"/>
                      </a:solidFill>
                      <a:latin typeface="Helvetica" pitchFamily="2" charset="0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  <a:noFill/>
                    <a:ln>
                      <a:noFill/>
                    </a:ln>
                  </c15:spPr>
                </c:ext>
                <c:ext xmlns:c16="http://schemas.microsoft.com/office/drawing/2014/chart" uri="{C3380CC4-5D6E-409C-BE32-E72D297353CC}">
                  <c16:uniqueId val="{00000005-0F8A-D842-8C79-21D7D80DBAB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horzOverflow="clip" vert="horz" wrap="square" lIns="38100" tIns="91440" rIns="38100" bIns="182880" anchor="t" anchorCtr="0">
                <a:spAutoFit/>
              </a:bodyPr>
              <a:lstStyle/>
              <a:p>
                <a:pPr>
                  <a:defRPr sz="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Helvetica" pitchFamily="2" charset="0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  <a:noFill/>
                  <a:ln>
                    <a:noFill/>
                  </a:ln>
                </c15:spPr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errBars>
            <c:errBarType val="both"/>
            <c:errValType val="cust"/>
            <c:noEndCap val="0"/>
            <c:plus>
              <c:numRef>
                <c:f>'Gr9 IIB'!$D$3:$D$24</c:f>
                <c:numCache>
                  <c:formatCode>General</c:formatCode>
                  <c:ptCount val="22"/>
                  <c:pt idx="0">
                    <c:v>2.3519999999999999E-2</c:v>
                  </c:pt>
                  <c:pt idx="1">
                    <c:v>2.5480000000000003E-2</c:v>
                  </c:pt>
                  <c:pt idx="2">
                    <c:v>3.1359999999999999E-2</c:v>
                  </c:pt>
                  <c:pt idx="3">
                    <c:v>4.5079999999999995E-2</c:v>
                  </c:pt>
                  <c:pt idx="4">
                    <c:v>3.1359999999999999E-2</c:v>
                  </c:pt>
                  <c:pt idx="5">
                    <c:v>4.1160000000000002E-2</c:v>
                  </c:pt>
                  <c:pt idx="6">
                    <c:v>3.3320000000000002E-2</c:v>
                  </c:pt>
                  <c:pt idx="7">
                    <c:v>3.5280000000000006E-2</c:v>
                  </c:pt>
                  <c:pt idx="8">
                    <c:v>2.7439999999999996E-2</c:v>
                  </c:pt>
                  <c:pt idx="9">
                    <c:v>3.3320000000000002E-2</c:v>
                  </c:pt>
                  <c:pt idx="10">
                    <c:v>3.3320000000000002E-2</c:v>
                  </c:pt>
                  <c:pt idx="11">
                    <c:v>2.7439999999999996E-2</c:v>
                  </c:pt>
                  <c:pt idx="12">
                    <c:v>2.7439999999999996E-2</c:v>
                  </c:pt>
                  <c:pt idx="13">
                    <c:v>2.7439999999999996E-2</c:v>
                  </c:pt>
                  <c:pt idx="14">
                    <c:v>1.5679999999999999E-2</c:v>
                  </c:pt>
                  <c:pt idx="15">
                    <c:v>3.1359999999999999E-2</c:v>
                  </c:pt>
                  <c:pt idx="16">
                    <c:v>1.7640000000000003E-2</c:v>
                  </c:pt>
                  <c:pt idx="17">
                    <c:v>1.7640000000000003E-2</c:v>
                  </c:pt>
                  <c:pt idx="18">
                    <c:v>1.3719999999999998E-2</c:v>
                  </c:pt>
                  <c:pt idx="19">
                    <c:v>1.7640000000000003E-2</c:v>
                  </c:pt>
                  <c:pt idx="20">
                    <c:v>7.8399999999999997E-3</c:v>
                  </c:pt>
                  <c:pt idx="21">
                    <c:v>3.9199999999999999E-3</c:v>
                  </c:pt>
                </c:numCache>
              </c:numRef>
            </c:plus>
            <c:minus>
              <c:numRef>
                <c:f>'Gr9 IIB'!$D$3:$D$24</c:f>
                <c:numCache>
                  <c:formatCode>General</c:formatCode>
                  <c:ptCount val="22"/>
                  <c:pt idx="0">
                    <c:v>2.3519999999999999E-2</c:v>
                  </c:pt>
                  <c:pt idx="1">
                    <c:v>2.5480000000000003E-2</c:v>
                  </c:pt>
                  <c:pt idx="2">
                    <c:v>3.1359999999999999E-2</c:v>
                  </c:pt>
                  <c:pt idx="3">
                    <c:v>4.5079999999999995E-2</c:v>
                  </c:pt>
                  <c:pt idx="4">
                    <c:v>3.1359999999999999E-2</c:v>
                  </c:pt>
                  <c:pt idx="5">
                    <c:v>4.1160000000000002E-2</c:v>
                  </c:pt>
                  <c:pt idx="6">
                    <c:v>3.3320000000000002E-2</c:v>
                  </c:pt>
                  <c:pt idx="7">
                    <c:v>3.5280000000000006E-2</c:v>
                  </c:pt>
                  <c:pt idx="8">
                    <c:v>2.7439999999999996E-2</c:v>
                  </c:pt>
                  <c:pt idx="9">
                    <c:v>3.3320000000000002E-2</c:v>
                  </c:pt>
                  <c:pt idx="10">
                    <c:v>3.3320000000000002E-2</c:v>
                  </c:pt>
                  <c:pt idx="11">
                    <c:v>2.7439999999999996E-2</c:v>
                  </c:pt>
                  <c:pt idx="12">
                    <c:v>2.7439999999999996E-2</c:v>
                  </c:pt>
                  <c:pt idx="13">
                    <c:v>2.7439999999999996E-2</c:v>
                  </c:pt>
                  <c:pt idx="14">
                    <c:v>1.5679999999999999E-2</c:v>
                  </c:pt>
                  <c:pt idx="15">
                    <c:v>3.1359999999999999E-2</c:v>
                  </c:pt>
                  <c:pt idx="16">
                    <c:v>1.7640000000000003E-2</c:v>
                  </c:pt>
                  <c:pt idx="17">
                    <c:v>1.7640000000000003E-2</c:v>
                  </c:pt>
                  <c:pt idx="18">
                    <c:v>1.3719999999999998E-2</c:v>
                  </c:pt>
                  <c:pt idx="19">
                    <c:v>1.7640000000000003E-2</c:v>
                  </c:pt>
                  <c:pt idx="20">
                    <c:v>7.8399999999999997E-3</c:v>
                  </c:pt>
                  <c:pt idx="21">
                    <c:v>3.9199999999999999E-3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'Gr9 IIB'!$A$3:$A$24</c:f>
              <c:strCache>
                <c:ptCount val="22"/>
                <c:pt idx="0">
                  <c:v>Morocco</c:v>
                </c:pt>
                <c:pt idx="1">
                  <c:v>South Africa (9)</c:v>
                </c:pt>
                <c:pt idx="2">
                  <c:v>Saudi Arabia</c:v>
                </c:pt>
                <c:pt idx="3">
                  <c:v>Egypt </c:v>
                </c:pt>
                <c:pt idx="4">
                  <c:v>Gauteng (Gr9)</c:v>
                </c:pt>
                <c:pt idx="5">
                  <c:v>Jordan</c:v>
                </c:pt>
                <c:pt idx="6">
                  <c:v>Lebanon</c:v>
                </c:pt>
                <c:pt idx="7">
                  <c:v>Western Cape (Gr9)</c:v>
                </c:pt>
                <c:pt idx="8">
                  <c:v>Iran </c:v>
                </c:pt>
                <c:pt idx="9">
                  <c:v>Chile </c:v>
                </c:pt>
                <c:pt idx="10">
                  <c:v>Malaysia</c:v>
                </c:pt>
                <c:pt idx="11">
                  <c:v>Turkey</c:v>
                </c:pt>
                <c:pt idx="12">
                  <c:v>New Zealand </c:v>
                </c:pt>
                <c:pt idx="13">
                  <c:v>United States</c:v>
                </c:pt>
                <c:pt idx="14">
                  <c:v>Australia</c:v>
                </c:pt>
                <c:pt idx="15">
                  <c:v>England </c:v>
                </c:pt>
                <c:pt idx="16">
                  <c:v>Italy</c:v>
                </c:pt>
                <c:pt idx="17">
                  <c:v>Finland</c:v>
                </c:pt>
                <c:pt idx="18">
                  <c:v>Russia</c:v>
                </c:pt>
                <c:pt idx="19">
                  <c:v>Hong Kong </c:v>
                </c:pt>
                <c:pt idx="20">
                  <c:v>Singapore </c:v>
                </c:pt>
                <c:pt idx="21">
                  <c:v>Japan</c:v>
                </c:pt>
              </c:strCache>
            </c:strRef>
          </c:cat>
          <c:val>
            <c:numRef>
              <c:f>'Gr9 IIB'!$B$3:$B$24</c:f>
              <c:numCache>
                <c:formatCode>0%</c:formatCode>
                <c:ptCount val="22"/>
                <c:pt idx="0">
                  <c:v>0.41</c:v>
                </c:pt>
                <c:pt idx="1">
                  <c:v>0.41</c:v>
                </c:pt>
                <c:pt idx="2">
                  <c:v>0.47</c:v>
                </c:pt>
                <c:pt idx="3">
                  <c:v>0.55000000000000004</c:v>
                </c:pt>
                <c:pt idx="4">
                  <c:v>0.57999999999999996</c:v>
                </c:pt>
                <c:pt idx="5">
                  <c:v>0.6</c:v>
                </c:pt>
                <c:pt idx="6">
                  <c:v>0.64</c:v>
                </c:pt>
                <c:pt idx="7">
                  <c:v>0.64</c:v>
                </c:pt>
                <c:pt idx="8">
                  <c:v>0.68</c:v>
                </c:pt>
                <c:pt idx="9">
                  <c:v>0.7</c:v>
                </c:pt>
                <c:pt idx="10">
                  <c:v>0.74</c:v>
                </c:pt>
                <c:pt idx="11">
                  <c:v>0.8</c:v>
                </c:pt>
                <c:pt idx="12">
                  <c:v>0.82</c:v>
                </c:pt>
                <c:pt idx="13">
                  <c:v>0.87</c:v>
                </c:pt>
                <c:pt idx="14">
                  <c:v>0.9</c:v>
                </c:pt>
                <c:pt idx="15">
                  <c:v>0.9</c:v>
                </c:pt>
                <c:pt idx="16">
                  <c:v>0.91</c:v>
                </c:pt>
                <c:pt idx="17">
                  <c:v>0.93</c:v>
                </c:pt>
                <c:pt idx="18">
                  <c:v>0.96</c:v>
                </c:pt>
                <c:pt idx="19">
                  <c:v>0.96</c:v>
                </c:pt>
                <c:pt idx="20">
                  <c:v>0.98</c:v>
                </c:pt>
                <c:pt idx="21">
                  <c:v>0.99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0F8A-D842-8C79-21D7D80DBAB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9"/>
        <c:overlap val="-27"/>
        <c:axId val="519467840"/>
        <c:axId val="503837712"/>
      </c:barChart>
      <c:catAx>
        <c:axId val="5194678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2" charset="0"/>
                <a:ea typeface="+mn-ea"/>
                <a:cs typeface="+mn-cs"/>
              </a:defRPr>
            </a:pPr>
            <a:endParaRPr lang="en-US"/>
          </a:p>
        </c:txPr>
        <c:crossAx val="503837712"/>
        <c:crosses val="autoZero"/>
        <c:auto val="1"/>
        <c:lblAlgn val="ctr"/>
        <c:lblOffset val="100"/>
        <c:noMultiLvlLbl val="0"/>
      </c:catAx>
      <c:valAx>
        <c:axId val="503837712"/>
        <c:scaling>
          <c:orientation val="minMax"/>
          <c:max val="1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19467840"/>
        <c:crosses val="autoZero"/>
        <c:crossBetween val="between"/>
      </c:valAx>
      <c:spPr>
        <a:solidFill>
          <a:schemeClr val="bg1">
            <a:lumMod val="95000"/>
          </a:schemeClr>
        </a:solidFill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2" charset="0"/>
                <a:ea typeface="+mn-ea"/>
                <a:cs typeface="+mn-cs"/>
              </a:defRPr>
            </a:pPr>
            <a:r>
              <a:rPr lang="en-US" sz="1400" b="0" i="0" baseline="0" dirty="0">
                <a:effectLst/>
              </a:rPr>
              <a:t>Percentage of students reaching the TIMSS 2019 Gr8</a:t>
            </a:r>
            <a:endParaRPr lang="en-ZA" sz="1400" dirty="0">
              <a:effectLst/>
            </a:endParaRPr>
          </a:p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2" charset="0"/>
                <a:ea typeface="+mn-ea"/>
                <a:cs typeface="+mn-cs"/>
              </a:defRPr>
            </a:pPr>
            <a:r>
              <a:rPr lang="en-US" sz="1400" b="0" i="0" baseline="0" dirty="0">
                <a:effectLst/>
              </a:rPr>
              <a:t> </a:t>
            </a:r>
            <a:r>
              <a:rPr lang="en-US" sz="1400" b="0" i="0" u="sng" baseline="0" dirty="0">
                <a:effectLst/>
              </a:rPr>
              <a:t>Intermediate </a:t>
            </a:r>
            <a:r>
              <a:rPr lang="en-US" sz="1400" b="0" i="0" baseline="0" dirty="0">
                <a:effectLst/>
              </a:rPr>
              <a:t>International Benchmark</a:t>
            </a:r>
            <a:endParaRPr lang="en-ZA" sz="1400" dirty="0">
              <a:effectLst/>
            </a:endParaRPr>
          </a:p>
        </c:rich>
      </c:tx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'Gr9 IIB'!$B$26</c:f>
              <c:strCache>
                <c:ptCount val="1"/>
                <c:pt idx="0">
                  <c:v>% reaching Intermediate Benchmark</c:v>
                </c:pt>
              </c:strCache>
            </c:strRef>
          </c:tx>
          <c:spPr>
            <a:solidFill>
              <a:srgbClr val="ED7D31">
                <a:lumMod val="40000"/>
                <a:lumOff val="60000"/>
              </a:srgbClr>
            </a:solidFill>
            <a:ln>
              <a:solidFill>
                <a:schemeClr val="tx1"/>
              </a:solidFill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rgbClr val="FFC000"/>
              </a:solidFill>
              <a:ln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EFAF-FA44-A122-65F30D17C1CB}"/>
              </c:ext>
            </c:extLst>
          </c:dPt>
          <c:dPt>
            <c:idx val="3"/>
            <c:invertIfNegative val="0"/>
            <c:bubble3D val="0"/>
            <c:spPr>
              <a:solidFill>
                <a:srgbClr val="FFC000"/>
              </a:solidFill>
              <a:ln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EFAF-FA44-A122-65F30D17C1CB}"/>
              </c:ext>
            </c:extLst>
          </c:dPt>
          <c:dPt>
            <c:idx val="4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4-EFAF-FA44-A122-65F30D17C1CB}"/>
              </c:ext>
            </c:extLst>
          </c:dPt>
          <c:dPt>
            <c:idx val="7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5-EFAF-FA44-A122-65F30D17C1CB}"/>
              </c:ext>
            </c:extLst>
          </c:dPt>
          <c:dPt>
            <c:idx val="8"/>
            <c:invertIfNegative val="0"/>
            <c:bubble3D val="0"/>
            <c:spPr>
              <a:solidFill>
                <a:srgbClr val="FFC000"/>
              </a:solidFill>
              <a:ln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EFAF-FA44-A122-65F30D17C1CB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91440" rIns="38100" bIns="182880" anchor="t" anchorCtr="0">
                <a:spAutoFit/>
              </a:bodyPr>
              <a:lstStyle/>
              <a:p>
                <a:pPr>
                  <a:defRPr sz="800" b="0" i="0" u="none" strike="noStrike" kern="1200" baseline="0">
                    <a:solidFill>
                      <a:schemeClr val="tx1"/>
                    </a:solidFill>
                    <a:latin typeface="Helvetica" pitchFamily="2" charset="0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errBars>
            <c:errBarType val="both"/>
            <c:errValType val="cust"/>
            <c:noEndCap val="0"/>
            <c:plus>
              <c:numRef>
                <c:f>'Gr9 IIB'!$D$27:$D$48</c:f>
                <c:numCache>
                  <c:formatCode>General</c:formatCode>
                  <c:ptCount val="22"/>
                  <c:pt idx="0">
                    <c:v>1.7640000000000003E-2</c:v>
                  </c:pt>
                  <c:pt idx="1">
                    <c:v>1.3719999999999998E-2</c:v>
                  </c:pt>
                  <c:pt idx="2">
                    <c:v>1.5679999999999999E-2</c:v>
                  </c:pt>
                  <c:pt idx="3">
                    <c:v>2.9399999999999999E-2</c:v>
                  </c:pt>
                  <c:pt idx="4">
                    <c:v>3.9199999999999999E-2</c:v>
                  </c:pt>
                  <c:pt idx="5">
                    <c:v>3.3320000000000002E-2</c:v>
                  </c:pt>
                  <c:pt idx="6">
                    <c:v>3.1359999999999999E-2</c:v>
                  </c:pt>
                  <c:pt idx="7">
                    <c:v>3.3320000000000002E-2</c:v>
                  </c:pt>
                  <c:pt idx="8">
                    <c:v>4.1160000000000002E-2</c:v>
                  </c:pt>
                  <c:pt idx="9">
                    <c:v>2.9399999999999999E-2</c:v>
                  </c:pt>
                  <c:pt idx="10">
                    <c:v>3.1359999999999999E-2</c:v>
                  </c:pt>
                  <c:pt idx="11">
                    <c:v>3.1359999999999999E-2</c:v>
                  </c:pt>
                  <c:pt idx="12">
                    <c:v>3.1359999999999999E-2</c:v>
                  </c:pt>
                  <c:pt idx="13">
                    <c:v>3.3320000000000002E-2</c:v>
                  </c:pt>
                  <c:pt idx="14">
                    <c:v>3.7239999999999995E-2</c:v>
                  </c:pt>
                  <c:pt idx="15">
                    <c:v>2.9399999999999999E-2</c:v>
                  </c:pt>
                  <c:pt idx="16">
                    <c:v>2.7439999999999996E-2</c:v>
                  </c:pt>
                  <c:pt idx="17">
                    <c:v>4.3120000000000006E-2</c:v>
                  </c:pt>
                  <c:pt idx="18">
                    <c:v>3.9199999999999999E-2</c:v>
                  </c:pt>
                  <c:pt idx="19">
                    <c:v>2.7439999999999996E-2</c:v>
                  </c:pt>
                  <c:pt idx="20">
                    <c:v>1.176E-2</c:v>
                  </c:pt>
                  <c:pt idx="21">
                    <c:v>2.1560000000000003E-2</c:v>
                  </c:pt>
                </c:numCache>
              </c:numRef>
            </c:plus>
            <c:minus>
              <c:numRef>
                <c:f>'Gr9 IIB'!$D$27:$D$48</c:f>
                <c:numCache>
                  <c:formatCode>General</c:formatCode>
                  <c:ptCount val="22"/>
                  <c:pt idx="0">
                    <c:v>1.7640000000000003E-2</c:v>
                  </c:pt>
                  <c:pt idx="1">
                    <c:v>1.3719999999999998E-2</c:v>
                  </c:pt>
                  <c:pt idx="2">
                    <c:v>1.5679999999999999E-2</c:v>
                  </c:pt>
                  <c:pt idx="3">
                    <c:v>2.9399999999999999E-2</c:v>
                  </c:pt>
                  <c:pt idx="4">
                    <c:v>3.9199999999999999E-2</c:v>
                  </c:pt>
                  <c:pt idx="5">
                    <c:v>3.3320000000000002E-2</c:v>
                  </c:pt>
                  <c:pt idx="6">
                    <c:v>3.1359999999999999E-2</c:v>
                  </c:pt>
                  <c:pt idx="7">
                    <c:v>3.3320000000000002E-2</c:v>
                  </c:pt>
                  <c:pt idx="8">
                    <c:v>4.1160000000000002E-2</c:v>
                  </c:pt>
                  <c:pt idx="9">
                    <c:v>2.9399999999999999E-2</c:v>
                  </c:pt>
                  <c:pt idx="10">
                    <c:v>3.1359999999999999E-2</c:v>
                  </c:pt>
                  <c:pt idx="11">
                    <c:v>3.1359999999999999E-2</c:v>
                  </c:pt>
                  <c:pt idx="12">
                    <c:v>3.1359999999999999E-2</c:v>
                  </c:pt>
                  <c:pt idx="13">
                    <c:v>3.3320000000000002E-2</c:v>
                  </c:pt>
                  <c:pt idx="14">
                    <c:v>3.7239999999999995E-2</c:v>
                  </c:pt>
                  <c:pt idx="15">
                    <c:v>2.9399999999999999E-2</c:v>
                  </c:pt>
                  <c:pt idx="16">
                    <c:v>2.7439999999999996E-2</c:v>
                  </c:pt>
                  <c:pt idx="17">
                    <c:v>4.3120000000000006E-2</c:v>
                  </c:pt>
                  <c:pt idx="18">
                    <c:v>3.9199999999999999E-2</c:v>
                  </c:pt>
                  <c:pt idx="19">
                    <c:v>2.7439999999999996E-2</c:v>
                  </c:pt>
                  <c:pt idx="20">
                    <c:v>1.176E-2</c:v>
                  </c:pt>
                  <c:pt idx="21">
                    <c:v>2.1560000000000003E-2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'Gr9 IIB'!$A$27:$A$48</c:f>
              <c:strCache>
                <c:ptCount val="22"/>
                <c:pt idx="0">
                  <c:v>Morocco</c:v>
                </c:pt>
                <c:pt idx="1">
                  <c:v>South Africa (9)</c:v>
                </c:pt>
                <c:pt idx="2">
                  <c:v>Saudi Arabia</c:v>
                </c:pt>
                <c:pt idx="3">
                  <c:v>Gauteng (Gr9)</c:v>
                </c:pt>
                <c:pt idx="4">
                  <c:v>Egypt </c:v>
                </c:pt>
                <c:pt idx="5">
                  <c:v>Lebanon</c:v>
                </c:pt>
                <c:pt idx="6">
                  <c:v>Iran </c:v>
                </c:pt>
                <c:pt idx="7">
                  <c:v>Jordan</c:v>
                </c:pt>
                <c:pt idx="8">
                  <c:v>Western Cape (Gr9)</c:v>
                </c:pt>
                <c:pt idx="9">
                  <c:v>Chile </c:v>
                </c:pt>
                <c:pt idx="10">
                  <c:v>Malaysia</c:v>
                </c:pt>
                <c:pt idx="11">
                  <c:v>New Zealand </c:v>
                </c:pt>
                <c:pt idx="12">
                  <c:v>Turkey</c:v>
                </c:pt>
                <c:pt idx="13">
                  <c:v>Italy</c:v>
                </c:pt>
                <c:pt idx="14">
                  <c:v>United States</c:v>
                </c:pt>
                <c:pt idx="15">
                  <c:v>Australia</c:v>
                </c:pt>
                <c:pt idx="16">
                  <c:v>Finland</c:v>
                </c:pt>
                <c:pt idx="17">
                  <c:v>England </c:v>
                </c:pt>
                <c:pt idx="18">
                  <c:v>Russia</c:v>
                </c:pt>
                <c:pt idx="19">
                  <c:v>Hong Kong </c:v>
                </c:pt>
                <c:pt idx="20">
                  <c:v>Japan</c:v>
                </c:pt>
                <c:pt idx="21">
                  <c:v>Singapore </c:v>
                </c:pt>
              </c:strCache>
            </c:strRef>
          </c:cat>
          <c:val>
            <c:numRef>
              <c:f>'Gr9 IIB'!$B$27:$B$48</c:f>
              <c:numCache>
                <c:formatCode>0%</c:formatCode>
                <c:ptCount val="22"/>
                <c:pt idx="0">
                  <c:v>0.12</c:v>
                </c:pt>
                <c:pt idx="1">
                  <c:v>0.13</c:v>
                </c:pt>
                <c:pt idx="2">
                  <c:v>0.15</c:v>
                </c:pt>
                <c:pt idx="3">
                  <c:v>0.23</c:v>
                </c:pt>
                <c:pt idx="4">
                  <c:v>0.27</c:v>
                </c:pt>
                <c:pt idx="5">
                  <c:v>0.27</c:v>
                </c:pt>
                <c:pt idx="6">
                  <c:v>0.27</c:v>
                </c:pt>
                <c:pt idx="7">
                  <c:v>0.28000000000000003</c:v>
                </c:pt>
                <c:pt idx="8">
                  <c:v>0.32</c:v>
                </c:pt>
                <c:pt idx="9">
                  <c:v>0.33</c:v>
                </c:pt>
                <c:pt idx="10">
                  <c:v>0.42</c:v>
                </c:pt>
                <c:pt idx="11">
                  <c:v>0.53</c:v>
                </c:pt>
                <c:pt idx="12">
                  <c:v>0.56000000000000005</c:v>
                </c:pt>
                <c:pt idx="13">
                  <c:v>0.62</c:v>
                </c:pt>
                <c:pt idx="14">
                  <c:v>0.66</c:v>
                </c:pt>
                <c:pt idx="15">
                  <c:v>0.68</c:v>
                </c:pt>
                <c:pt idx="16">
                  <c:v>0.69</c:v>
                </c:pt>
                <c:pt idx="17">
                  <c:v>0.69</c:v>
                </c:pt>
                <c:pt idx="18">
                  <c:v>0.8</c:v>
                </c:pt>
                <c:pt idx="19">
                  <c:v>0.87</c:v>
                </c:pt>
                <c:pt idx="20">
                  <c:v>0.92</c:v>
                </c:pt>
                <c:pt idx="21">
                  <c:v>0.92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EFAF-FA44-A122-65F30D17C1C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9"/>
        <c:overlap val="-27"/>
        <c:axId val="519467840"/>
        <c:axId val="503837712"/>
      </c:barChart>
      <c:catAx>
        <c:axId val="5194678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2" charset="0"/>
                <a:ea typeface="+mn-ea"/>
                <a:cs typeface="+mn-cs"/>
              </a:defRPr>
            </a:pPr>
            <a:endParaRPr lang="en-US"/>
          </a:p>
        </c:txPr>
        <c:crossAx val="503837712"/>
        <c:crosses val="autoZero"/>
        <c:auto val="1"/>
        <c:lblAlgn val="ctr"/>
        <c:lblOffset val="100"/>
        <c:noMultiLvlLbl val="0"/>
      </c:catAx>
      <c:valAx>
        <c:axId val="5038377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19467840"/>
        <c:crosses val="autoZero"/>
        <c:crossBetween val="between"/>
      </c:valAx>
      <c:spPr>
        <a:solidFill>
          <a:schemeClr val="bg1">
            <a:lumMod val="95000"/>
          </a:schemeClr>
        </a:solidFill>
        <a:ln>
          <a:noFill/>
        </a:ln>
        <a:effectLst/>
      </c:spPr>
    </c:plotArea>
    <c:plotVisOnly val="1"/>
    <c:dispBlanksAs val="gap"/>
    <c:showDLblsOverMax val="0"/>
    <c:extLst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2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2" charset="0"/>
                <a:ea typeface="+mn-ea"/>
                <a:cs typeface="+mn-cs"/>
              </a:defRPr>
            </a:pPr>
            <a:r>
              <a:rPr lang="en-GB" sz="1200" dirty="0"/>
              <a:t>Percentage correct on one TIMSS 2019 Intermediate International Benchmark question (temperature difference</a:t>
            </a:r>
            <a:r>
              <a:rPr lang="en-GB" sz="1200" baseline="0" dirty="0"/>
              <a:t>)</a:t>
            </a:r>
            <a:endParaRPr lang="en-GB" sz="1200" dirty="0"/>
          </a:p>
        </c:rich>
      </c:tx>
      <c:overlay val="0"/>
      <c:spPr>
        <a:solidFill>
          <a:srgbClr val="4472C4">
            <a:lumMod val="20000"/>
            <a:lumOff val="80000"/>
          </a:srgbClr>
        </a:solidFill>
        <a:ln>
          <a:noFill/>
        </a:ln>
        <a:effectLst/>
      </c:sp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'Gr9 e.g. temp'!$B$19</c:f>
              <c:strCache>
                <c:ptCount val="1"/>
                <c:pt idx="0">
                  <c:v>Mean</c:v>
                </c:pt>
              </c:strCache>
            </c:strRef>
          </c:tx>
          <c:spPr>
            <a:solidFill>
              <a:srgbClr val="4472C4">
                <a:lumMod val="20000"/>
                <a:lumOff val="80000"/>
              </a:srgbClr>
            </a:solidFill>
            <a:ln>
              <a:solidFill>
                <a:schemeClr val="tx1"/>
              </a:solidFill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rgbClr val="4472C4">
                  <a:lumMod val="60000"/>
                  <a:lumOff val="40000"/>
                </a:srgbClr>
              </a:solidFill>
              <a:ln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5A3A-674C-BA6D-E50CF7103FF2}"/>
              </c:ext>
            </c:extLst>
          </c:dPt>
          <c:dPt>
            <c:idx val="2"/>
            <c:invertIfNegative val="0"/>
            <c:bubble3D val="0"/>
            <c:spPr>
              <a:solidFill>
                <a:srgbClr val="4472C4">
                  <a:lumMod val="60000"/>
                  <a:lumOff val="40000"/>
                </a:srgbClr>
              </a:solidFill>
              <a:ln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5A3A-674C-BA6D-E50CF7103FF2}"/>
              </c:ext>
            </c:extLst>
          </c:dPt>
          <c:dPt>
            <c:idx val="4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5-5A3A-674C-BA6D-E50CF7103FF2}"/>
              </c:ext>
            </c:extLst>
          </c:dPt>
          <c:dPt>
            <c:idx val="7"/>
            <c:invertIfNegative val="0"/>
            <c:bubble3D val="0"/>
            <c:spPr>
              <a:solidFill>
                <a:srgbClr val="4472C4">
                  <a:lumMod val="60000"/>
                  <a:lumOff val="40000"/>
                </a:srgbClr>
              </a:solidFill>
              <a:ln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5A3A-674C-BA6D-E50CF7103FF2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91440" rIns="38100" bIns="182880" anchor="t" anchorCtr="0">
                <a:spAutoFit/>
              </a:bodyPr>
              <a:lstStyle/>
              <a:p>
                <a:pPr>
                  <a:defRPr sz="800" b="0" i="0" u="none" strike="noStrike" kern="1200" baseline="0">
                    <a:solidFill>
                      <a:schemeClr val="tx1"/>
                    </a:solidFill>
                    <a:latin typeface="Helvetica" pitchFamily="2" charset="0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errBars>
            <c:errBarType val="both"/>
            <c:errValType val="cust"/>
            <c:noEndCap val="0"/>
            <c:plus>
              <c:numRef>
                <c:f>'Gr9 e.g. temp'!$D$20:$D$40</c:f>
                <c:numCache>
                  <c:formatCode>General</c:formatCode>
                  <c:ptCount val="21"/>
                  <c:pt idx="0">
                    <c:v>2.7439999999999996E-2</c:v>
                  </c:pt>
                  <c:pt idx="1">
                    <c:v>2.1560000000000003E-2</c:v>
                  </c:pt>
                  <c:pt idx="2">
                    <c:v>3.3320000000000002E-2</c:v>
                  </c:pt>
                  <c:pt idx="3">
                    <c:v>3.9199999999999999E-2</c:v>
                  </c:pt>
                  <c:pt idx="4">
                    <c:v>4.5079999999999995E-2</c:v>
                  </c:pt>
                  <c:pt idx="5">
                    <c:v>4.3120000000000006E-2</c:v>
                  </c:pt>
                  <c:pt idx="6">
                    <c:v>4.3120000000000006E-2</c:v>
                  </c:pt>
                  <c:pt idx="7">
                    <c:v>4.7039999999999998E-2</c:v>
                  </c:pt>
                  <c:pt idx="8">
                    <c:v>4.5079999999999995E-2</c:v>
                  </c:pt>
                  <c:pt idx="9">
                    <c:v>3.1359999999999999E-2</c:v>
                  </c:pt>
                  <c:pt idx="10">
                    <c:v>4.7039999999999998E-2</c:v>
                  </c:pt>
                  <c:pt idx="11">
                    <c:v>3.7239999999999995E-2</c:v>
                  </c:pt>
                  <c:pt idx="12">
                    <c:v>4.9000000000000002E-2</c:v>
                  </c:pt>
                  <c:pt idx="13">
                    <c:v>6.0760000000000002E-2</c:v>
                  </c:pt>
                  <c:pt idx="14">
                    <c:v>4.9000000000000002E-2</c:v>
                  </c:pt>
                  <c:pt idx="15">
                    <c:v>3.5280000000000006E-2</c:v>
                  </c:pt>
                  <c:pt idx="16">
                    <c:v>3.9199999999999999E-2</c:v>
                  </c:pt>
                  <c:pt idx="17">
                    <c:v>3.9199999999999999E-2</c:v>
                  </c:pt>
                  <c:pt idx="18">
                    <c:v>3.1359999999999999E-2</c:v>
                  </c:pt>
                  <c:pt idx="19">
                    <c:v>3.1359999999999999E-2</c:v>
                  </c:pt>
                  <c:pt idx="20">
                    <c:v>2.9399999999999999E-2</c:v>
                  </c:pt>
                </c:numCache>
              </c:numRef>
            </c:plus>
            <c:minus>
              <c:numRef>
                <c:f>'Gr9 e.g. temp'!$D$20:$D$40</c:f>
                <c:numCache>
                  <c:formatCode>General</c:formatCode>
                  <c:ptCount val="21"/>
                  <c:pt idx="0">
                    <c:v>2.7439999999999996E-2</c:v>
                  </c:pt>
                  <c:pt idx="1">
                    <c:v>2.1560000000000003E-2</c:v>
                  </c:pt>
                  <c:pt idx="2">
                    <c:v>3.3320000000000002E-2</c:v>
                  </c:pt>
                  <c:pt idx="3">
                    <c:v>3.9199999999999999E-2</c:v>
                  </c:pt>
                  <c:pt idx="4">
                    <c:v>4.5079999999999995E-2</c:v>
                  </c:pt>
                  <c:pt idx="5">
                    <c:v>4.3120000000000006E-2</c:v>
                  </c:pt>
                  <c:pt idx="6">
                    <c:v>4.3120000000000006E-2</c:v>
                  </c:pt>
                  <c:pt idx="7">
                    <c:v>4.7039999999999998E-2</c:v>
                  </c:pt>
                  <c:pt idx="8">
                    <c:v>4.5079999999999995E-2</c:v>
                  </c:pt>
                  <c:pt idx="9">
                    <c:v>3.1359999999999999E-2</c:v>
                  </c:pt>
                  <c:pt idx="10">
                    <c:v>4.7039999999999998E-2</c:v>
                  </c:pt>
                  <c:pt idx="11">
                    <c:v>3.7239999999999995E-2</c:v>
                  </c:pt>
                  <c:pt idx="12">
                    <c:v>4.9000000000000002E-2</c:v>
                  </c:pt>
                  <c:pt idx="13">
                    <c:v>6.0760000000000002E-2</c:v>
                  </c:pt>
                  <c:pt idx="14">
                    <c:v>4.9000000000000002E-2</c:v>
                  </c:pt>
                  <c:pt idx="15">
                    <c:v>3.5280000000000006E-2</c:v>
                  </c:pt>
                  <c:pt idx="16">
                    <c:v>3.9199999999999999E-2</c:v>
                  </c:pt>
                  <c:pt idx="17">
                    <c:v>3.9199999999999999E-2</c:v>
                  </c:pt>
                  <c:pt idx="18">
                    <c:v>3.1359999999999999E-2</c:v>
                  </c:pt>
                  <c:pt idx="19">
                    <c:v>3.1359999999999999E-2</c:v>
                  </c:pt>
                  <c:pt idx="20">
                    <c:v>2.9399999999999999E-2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'Gr9 e.g. temp'!$A$20:$A$40</c:f>
              <c:strCache>
                <c:ptCount val="21"/>
                <c:pt idx="0">
                  <c:v>Morocco</c:v>
                </c:pt>
                <c:pt idx="1">
                  <c:v>South Africa (9)</c:v>
                </c:pt>
                <c:pt idx="2">
                  <c:v>Gauteng (Gr9)</c:v>
                </c:pt>
                <c:pt idx="3">
                  <c:v>Saudi Arabia</c:v>
                </c:pt>
                <c:pt idx="4">
                  <c:v>Iran </c:v>
                </c:pt>
                <c:pt idx="5">
                  <c:v>Lebanon</c:v>
                </c:pt>
                <c:pt idx="6">
                  <c:v>Jordan</c:v>
                </c:pt>
                <c:pt idx="7">
                  <c:v>Western Cape (Gr9)</c:v>
                </c:pt>
                <c:pt idx="8">
                  <c:v>Egypt </c:v>
                </c:pt>
                <c:pt idx="9">
                  <c:v>Malaysia</c:v>
                </c:pt>
                <c:pt idx="10">
                  <c:v>Chile </c:v>
                </c:pt>
                <c:pt idx="11">
                  <c:v>Turkey</c:v>
                </c:pt>
                <c:pt idx="12">
                  <c:v>Italy</c:v>
                </c:pt>
                <c:pt idx="13">
                  <c:v>Russia</c:v>
                </c:pt>
                <c:pt idx="14">
                  <c:v>New Zealand </c:v>
                </c:pt>
                <c:pt idx="15">
                  <c:v>Australia</c:v>
                </c:pt>
                <c:pt idx="16">
                  <c:v>Singapore </c:v>
                </c:pt>
                <c:pt idx="17">
                  <c:v>Hong Kong </c:v>
                </c:pt>
                <c:pt idx="18">
                  <c:v>Japan</c:v>
                </c:pt>
                <c:pt idx="19">
                  <c:v>England </c:v>
                </c:pt>
                <c:pt idx="20">
                  <c:v>Finland</c:v>
                </c:pt>
              </c:strCache>
            </c:strRef>
          </c:cat>
          <c:val>
            <c:numRef>
              <c:f>'Gr9 e.g. temp'!$B$20:$B$40</c:f>
              <c:numCache>
                <c:formatCode>0%</c:formatCode>
                <c:ptCount val="21"/>
                <c:pt idx="0">
                  <c:v>0.22</c:v>
                </c:pt>
                <c:pt idx="1">
                  <c:v>0.25</c:v>
                </c:pt>
                <c:pt idx="2">
                  <c:v>0.3</c:v>
                </c:pt>
                <c:pt idx="3">
                  <c:v>0.33</c:v>
                </c:pt>
                <c:pt idx="4">
                  <c:v>0.35</c:v>
                </c:pt>
                <c:pt idx="5">
                  <c:v>0.36</c:v>
                </c:pt>
                <c:pt idx="6">
                  <c:v>0.37</c:v>
                </c:pt>
                <c:pt idx="7">
                  <c:v>0.4</c:v>
                </c:pt>
                <c:pt idx="8">
                  <c:v>0.41</c:v>
                </c:pt>
                <c:pt idx="9">
                  <c:v>0.43</c:v>
                </c:pt>
                <c:pt idx="10">
                  <c:v>0.46</c:v>
                </c:pt>
                <c:pt idx="11">
                  <c:v>0.52</c:v>
                </c:pt>
                <c:pt idx="12">
                  <c:v>0.56999999999999995</c:v>
                </c:pt>
                <c:pt idx="13">
                  <c:v>0.61</c:v>
                </c:pt>
                <c:pt idx="14">
                  <c:v>0.69</c:v>
                </c:pt>
                <c:pt idx="15">
                  <c:v>0.79</c:v>
                </c:pt>
                <c:pt idx="16">
                  <c:v>0.8</c:v>
                </c:pt>
                <c:pt idx="17">
                  <c:v>0.8</c:v>
                </c:pt>
                <c:pt idx="18">
                  <c:v>0.81</c:v>
                </c:pt>
                <c:pt idx="19">
                  <c:v>0.82</c:v>
                </c:pt>
                <c:pt idx="20">
                  <c:v>0.85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5A3A-674C-BA6D-E50CF7103FF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9"/>
        <c:overlap val="-27"/>
        <c:axId val="519467840"/>
        <c:axId val="503837712"/>
      </c:barChart>
      <c:catAx>
        <c:axId val="5194678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2" charset="0"/>
                <a:ea typeface="+mn-ea"/>
                <a:cs typeface="+mn-cs"/>
              </a:defRPr>
            </a:pPr>
            <a:endParaRPr lang="en-US"/>
          </a:p>
        </c:txPr>
        <c:crossAx val="503837712"/>
        <c:crosses val="autoZero"/>
        <c:auto val="1"/>
        <c:lblAlgn val="ctr"/>
        <c:lblOffset val="100"/>
        <c:noMultiLvlLbl val="0"/>
      </c:catAx>
      <c:valAx>
        <c:axId val="5038377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19467840"/>
        <c:crosses val="autoZero"/>
        <c:crossBetween val="between"/>
      </c:valAx>
      <c:spPr>
        <a:solidFill>
          <a:schemeClr val="bg1">
            <a:lumMod val="95000"/>
          </a:schemeClr>
        </a:solidFill>
        <a:ln>
          <a:noFill/>
        </a:ln>
        <a:effectLst/>
      </c:spPr>
    </c:plotArea>
    <c:plotVisOnly val="1"/>
    <c:dispBlanksAs val="gap"/>
    <c:showDLblsOverMax val="0"/>
    <c:extLst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2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2134007-77CF-5945-AD59-C6ED247B54ED}" type="doc">
      <dgm:prSet loTypeId="urn:microsoft.com/office/officeart/2005/8/layout/radial3" loCatId="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7D311FF5-AB22-F347-B14B-F4EFB7D1171B}">
      <dgm:prSet phldrT="[Text]" custT="1"/>
      <dgm:spPr>
        <a:solidFill>
          <a:srgbClr val="00B0F0"/>
        </a:solidFill>
      </dgm:spPr>
      <dgm:t>
        <a:bodyPr/>
        <a:lstStyle/>
        <a:p>
          <a:r>
            <a:rPr lang="en-US" sz="3400" dirty="0" err="1"/>
            <a:t>Ramaphosa’s</a:t>
          </a:r>
          <a:r>
            <a:rPr lang="en-US" sz="3400" dirty="0"/>
            <a:t> </a:t>
          </a:r>
          <a:r>
            <a:rPr lang="en-US" sz="7200" b="1" dirty="0"/>
            <a:t>Big 5</a:t>
          </a:r>
        </a:p>
      </dgm:t>
    </dgm:pt>
    <dgm:pt modelId="{22B75659-9E83-D247-A11D-AECB431A90AF}" type="parTrans" cxnId="{2C697A83-4F92-6849-9F29-C337B4B56ED8}">
      <dgm:prSet/>
      <dgm:spPr/>
      <dgm:t>
        <a:bodyPr/>
        <a:lstStyle/>
        <a:p>
          <a:endParaRPr lang="en-US"/>
        </a:p>
      </dgm:t>
    </dgm:pt>
    <dgm:pt modelId="{AAFF8065-4D9E-3344-A2A6-B040A8EF7872}" type="sibTrans" cxnId="{2C697A83-4F92-6849-9F29-C337B4B56ED8}">
      <dgm:prSet/>
      <dgm:spPr/>
      <dgm:t>
        <a:bodyPr/>
        <a:lstStyle/>
        <a:p>
          <a:endParaRPr lang="en-US"/>
        </a:p>
      </dgm:t>
    </dgm:pt>
    <dgm:pt modelId="{2A9E5399-EF9F-E340-B126-A6903722514A}">
      <dgm:prSet phldrT="[Text]" custT="1"/>
      <dgm:spPr>
        <a:solidFill>
          <a:srgbClr val="D73964"/>
        </a:solidFill>
      </dgm:spPr>
      <dgm:t>
        <a:bodyPr/>
        <a:lstStyle/>
        <a:p>
          <a:r>
            <a:rPr lang="en-US" sz="2000" b="1" dirty="0"/>
            <a:t>Economic</a:t>
          </a:r>
          <a:r>
            <a:rPr lang="en-US" sz="1800" b="1" dirty="0"/>
            <a:t> Growth</a:t>
          </a:r>
        </a:p>
      </dgm:t>
    </dgm:pt>
    <dgm:pt modelId="{4DA6024C-6410-9045-B9AB-BCAA298875B3}" type="parTrans" cxnId="{A1B479CE-155F-FF4D-A00E-B6DD9A960944}">
      <dgm:prSet/>
      <dgm:spPr/>
      <dgm:t>
        <a:bodyPr/>
        <a:lstStyle/>
        <a:p>
          <a:endParaRPr lang="en-US"/>
        </a:p>
      </dgm:t>
    </dgm:pt>
    <dgm:pt modelId="{BFEC0030-4A08-C646-B90B-A9123C2B938A}" type="sibTrans" cxnId="{A1B479CE-155F-FF4D-A00E-B6DD9A960944}">
      <dgm:prSet/>
      <dgm:spPr/>
      <dgm:t>
        <a:bodyPr/>
        <a:lstStyle/>
        <a:p>
          <a:endParaRPr lang="en-US"/>
        </a:p>
      </dgm:t>
    </dgm:pt>
    <dgm:pt modelId="{593B3F1B-DD50-3848-9BC7-D28F4548AEE6}">
      <dgm:prSet phldrT="[Text]" custT="1"/>
      <dgm:spPr>
        <a:solidFill>
          <a:srgbClr val="FDEA60"/>
        </a:solidFill>
      </dgm:spPr>
      <dgm:t>
        <a:bodyPr/>
        <a:lstStyle/>
        <a:p>
          <a:r>
            <a:rPr lang="en-US" sz="1600" b="1" dirty="0"/>
            <a:t>Youth Employment</a:t>
          </a:r>
        </a:p>
      </dgm:t>
    </dgm:pt>
    <dgm:pt modelId="{A61236BB-B924-FC43-A1D6-CD519FFE9C30}" type="parTrans" cxnId="{1664F1DB-941F-8548-A8C7-31CE35027B07}">
      <dgm:prSet/>
      <dgm:spPr/>
      <dgm:t>
        <a:bodyPr/>
        <a:lstStyle/>
        <a:p>
          <a:endParaRPr lang="en-US"/>
        </a:p>
      </dgm:t>
    </dgm:pt>
    <dgm:pt modelId="{44E81199-AD4A-0F4C-9AD8-4D49852DFBA6}" type="sibTrans" cxnId="{1664F1DB-941F-8548-A8C7-31CE35027B07}">
      <dgm:prSet/>
      <dgm:spPr/>
      <dgm:t>
        <a:bodyPr/>
        <a:lstStyle/>
        <a:p>
          <a:endParaRPr lang="en-US"/>
        </a:p>
      </dgm:t>
    </dgm:pt>
    <dgm:pt modelId="{53012413-AC88-B642-A42E-78EE96AE30F7}">
      <dgm:prSet phldrT="[Text]"/>
      <dgm:spPr>
        <a:solidFill>
          <a:srgbClr val="8F38AA"/>
        </a:solidFill>
      </dgm:spPr>
      <dgm:t>
        <a:bodyPr/>
        <a:lstStyle/>
        <a:p>
          <a:r>
            <a:rPr lang="en-US" b="1" dirty="0"/>
            <a:t>Early Grade Reading</a:t>
          </a:r>
        </a:p>
      </dgm:t>
    </dgm:pt>
    <dgm:pt modelId="{FC221323-F981-284D-89AC-B8DB89E5B585}" type="parTrans" cxnId="{B0C4250A-B3F4-CC4B-8EED-0517A9177AF4}">
      <dgm:prSet/>
      <dgm:spPr/>
      <dgm:t>
        <a:bodyPr/>
        <a:lstStyle/>
        <a:p>
          <a:endParaRPr lang="en-US"/>
        </a:p>
      </dgm:t>
    </dgm:pt>
    <dgm:pt modelId="{2DD6A877-C52D-2A42-A1C5-6CF14DA9A1C1}" type="sibTrans" cxnId="{B0C4250A-B3F4-CC4B-8EED-0517A9177AF4}">
      <dgm:prSet/>
      <dgm:spPr/>
      <dgm:t>
        <a:bodyPr/>
        <a:lstStyle/>
        <a:p>
          <a:endParaRPr lang="en-US"/>
        </a:p>
      </dgm:t>
    </dgm:pt>
    <dgm:pt modelId="{9B87A3F7-699B-134C-8F9A-9B7EFFAE730A}">
      <dgm:prSet phldrT="[Text]"/>
      <dgm:spPr>
        <a:solidFill>
          <a:srgbClr val="FF9300"/>
        </a:solidFill>
      </dgm:spPr>
      <dgm:t>
        <a:bodyPr/>
        <a:lstStyle/>
        <a:p>
          <a:r>
            <a:rPr lang="en-US" b="1" dirty="0"/>
            <a:t>Violent Crime</a:t>
          </a:r>
        </a:p>
      </dgm:t>
    </dgm:pt>
    <dgm:pt modelId="{BEE54E7C-1509-8D46-B1BC-B62B46EB76B6}" type="parTrans" cxnId="{C9E274C5-1873-5348-AE1E-CEEFAB417440}">
      <dgm:prSet/>
      <dgm:spPr/>
      <dgm:t>
        <a:bodyPr/>
        <a:lstStyle/>
        <a:p>
          <a:endParaRPr lang="en-US"/>
        </a:p>
      </dgm:t>
    </dgm:pt>
    <dgm:pt modelId="{5D3F4D42-CA3D-944D-A16A-AC25C45CABAB}" type="sibTrans" cxnId="{C9E274C5-1873-5348-AE1E-CEEFAB417440}">
      <dgm:prSet/>
      <dgm:spPr/>
      <dgm:t>
        <a:bodyPr/>
        <a:lstStyle/>
        <a:p>
          <a:endParaRPr lang="en-US"/>
        </a:p>
      </dgm:t>
    </dgm:pt>
    <dgm:pt modelId="{E4158EDE-7CD7-1C4D-9F18-B8E3C8775E9F}">
      <dgm:prSet/>
      <dgm:spPr>
        <a:solidFill>
          <a:srgbClr val="92D050"/>
        </a:solidFill>
      </dgm:spPr>
      <dgm:t>
        <a:bodyPr/>
        <a:lstStyle/>
        <a:p>
          <a:r>
            <a:rPr lang="en-US" b="1" dirty="0"/>
            <a:t>Hunger</a:t>
          </a:r>
        </a:p>
      </dgm:t>
    </dgm:pt>
    <dgm:pt modelId="{65B23580-1D02-AF46-BF7F-F76DD18A87BA}" type="parTrans" cxnId="{89E7E5C2-F8CA-8F41-A56D-7983BAE0D4E5}">
      <dgm:prSet/>
      <dgm:spPr/>
      <dgm:t>
        <a:bodyPr/>
        <a:lstStyle/>
        <a:p>
          <a:endParaRPr lang="en-US"/>
        </a:p>
      </dgm:t>
    </dgm:pt>
    <dgm:pt modelId="{D008C7A9-7D85-D149-8551-73ACDC08DB80}" type="sibTrans" cxnId="{89E7E5C2-F8CA-8F41-A56D-7983BAE0D4E5}">
      <dgm:prSet/>
      <dgm:spPr/>
      <dgm:t>
        <a:bodyPr/>
        <a:lstStyle/>
        <a:p>
          <a:endParaRPr lang="en-US"/>
        </a:p>
      </dgm:t>
    </dgm:pt>
    <dgm:pt modelId="{6FCA4B69-66D5-E04B-A6CE-8085CA7D40F4}" type="pres">
      <dgm:prSet presAssocID="{B2134007-77CF-5945-AD59-C6ED247B54ED}" presName="composite" presStyleCnt="0">
        <dgm:presLayoutVars>
          <dgm:chMax val="1"/>
          <dgm:dir/>
          <dgm:resizeHandles val="exact"/>
        </dgm:presLayoutVars>
      </dgm:prSet>
      <dgm:spPr/>
    </dgm:pt>
    <dgm:pt modelId="{4651A7B5-748A-1B46-A13E-01C5A7B230A6}" type="pres">
      <dgm:prSet presAssocID="{B2134007-77CF-5945-AD59-C6ED247B54ED}" presName="radial" presStyleCnt="0">
        <dgm:presLayoutVars>
          <dgm:animLvl val="ctr"/>
        </dgm:presLayoutVars>
      </dgm:prSet>
      <dgm:spPr/>
    </dgm:pt>
    <dgm:pt modelId="{26C44D2C-3CD7-A447-9016-1C9417180603}" type="pres">
      <dgm:prSet presAssocID="{7D311FF5-AB22-F347-B14B-F4EFB7D1171B}" presName="centerShape" presStyleLbl="vennNode1" presStyleIdx="0" presStyleCnt="6"/>
      <dgm:spPr/>
    </dgm:pt>
    <dgm:pt modelId="{60BC7904-3F89-5845-AC1B-A0B155C8411E}" type="pres">
      <dgm:prSet presAssocID="{2A9E5399-EF9F-E340-B126-A6903722514A}" presName="node" presStyleLbl="vennNode1" presStyleIdx="1" presStyleCnt="6">
        <dgm:presLayoutVars>
          <dgm:bulletEnabled val="1"/>
        </dgm:presLayoutVars>
      </dgm:prSet>
      <dgm:spPr/>
    </dgm:pt>
    <dgm:pt modelId="{CC08D384-48E9-E643-B87B-06088C31B9A2}" type="pres">
      <dgm:prSet presAssocID="{593B3F1B-DD50-3848-9BC7-D28F4548AEE6}" presName="node" presStyleLbl="vennNode1" presStyleIdx="2" presStyleCnt="6">
        <dgm:presLayoutVars>
          <dgm:bulletEnabled val="1"/>
        </dgm:presLayoutVars>
      </dgm:prSet>
      <dgm:spPr/>
    </dgm:pt>
    <dgm:pt modelId="{BC04D4B6-F0CE-9B4D-9FDC-17DE6F9B4AE5}" type="pres">
      <dgm:prSet presAssocID="{53012413-AC88-B642-A42E-78EE96AE30F7}" presName="node" presStyleLbl="vennNode1" presStyleIdx="3" presStyleCnt="6">
        <dgm:presLayoutVars>
          <dgm:bulletEnabled val="1"/>
        </dgm:presLayoutVars>
      </dgm:prSet>
      <dgm:spPr/>
    </dgm:pt>
    <dgm:pt modelId="{B438591A-5531-D446-9E0E-D2F5EFC0ECC7}" type="pres">
      <dgm:prSet presAssocID="{9B87A3F7-699B-134C-8F9A-9B7EFFAE730A}" presName="node" presStyleLbl="vennNode1" presStyleIdx="4" presStyleCnt="6">
        <dgm:presLayoutVars>
          <dgm:bulletEnabled val="1"/>
        </dgm:presLayoutVars>
      </dgm:prSet>
      <dgm:spPr/>
    </dgm:pt>
    <dgm:pt modelId="{10F88BCF-DAD0-2648-8619-C22DF31ED9CE}" type="pres">
      <dgm:prSet presAssocID="{E4158EDE-7CD7-1C4D-9F18-B8E3C8775E9F}" presName="node" presStyleLbl="vennNode1" presStyleIdx="5" presStyleCnt="6">
        <dgm:presLayoutVars>
          <dgm:bulletEnabled val="1"/>
        </dgm:presLayoutVars>
      </dgm:prSet>
      <dgm:spPr/>
    </dgm:pt>
  </dgm:ptLst>
  <dgm:cxnLst>
    <dgm:cxn modelId="{B0C4250A-B3F4-CC4B-8EED-0517A9177AF4}" srcId="{7D311FF5-AB22-F347-B14B-F4EFB7D1171B}" destId="{53012413-AC88-B642-A42E-78EE96AE30F7}" srcOrd="2" destOrd="0" parTransId="{FC221323-F981-284D-89AC-B8DB89E5B585}" sibTransId="{2DD6A877-C52D-2A42-A1C5-6CF14DA9A1C1}"/>
    <dgm:cxn modelId="{D78C2641-DA49-BB44-BA00-8C16F2AF2012}" type="presOf" srcId="{593B3F1B-DD50-3848-9BC7-D28F4548AEE6}" destId="{CC08D384-48E9-E643-B87B-06088C31B9A2}" srcOrd="0" destOrd="0" presId="urn:microsoft.com/office/officeart/2005/8/layout/radial3"/>
    <dgm:cxn modelId="{DE2C144B-8737-FE45-BDAD-F5DD1AA397E9}" type="presOf" srcId="{E4158EDE-7CD7-1C4D-9F18-B8E3C8775E9F}" destId="{10F88BCF-DAD0-2648-8619-C22DF31ED9CE}" srcOrd="0" destOrd="0" presId="urn:microsoft.com/office/officeart/2005/8/layout/radial3"/>
    <dgm:cxn modelId="{26CB6A51-0EFE-7643-8474-499BD2EC6239}" type="presOf" srcId="{2A9E5399-EF9F-E340-B126-A6903722514A}" destId="{60BC7904-3F89-5845-AC1B-A0B155C8411E}" srcOrd="0" destOrd="0" presId="urn:microsoft.com/office/officeart/2005/8/layout/radial3"/>
    <dgm:cxn modelId="{3BA5F77F-9FCA-5B46-9C07-16DC2C8DBDA6}" type="presOf" srcId="{9B87A3F7-699B-134C-8F9A-9B7EFFAE730A}" destId="{B438591A-5531-D446-9E0E-D2F5EFC0ECC7}" srcOrd="0" destOrd="0" presId="urn:microsoft.com/office/officeart/2005/8/layout/radial3"/>
    <dgm:cxn modelId="{2C697A83-4F92-6849-9F29-C337B4B56ED8}" srcId="{B2134007-77CF-5945-AD59-C6ED247B54ED}" destId="{7D311FF5-AB22-F347-B14B-F4EFB7D1171B}" srcOrd="0" destOrd="0" parTransId="{22B75659-9E83-D247-A11D-AECB431A90AF}" sibTransId="{AAFF8065-4D9E-3344-A2A6-B040A8EF7872}"/>
    <dgm:cxn modelId="{21E3319C-F792-934A-AB4A-F214F5D4042C}" type="presOf" srcId="{7D311FF5-AB22-F347-B14B-F4EFB7D1171B}" destId="{26C44D2C-3CD7-A447-9016-1C9417180603}" srcOrd="0" destOrd="0" presId="urn:microsoft.com/office/officeart/2005/8/layout/radial3"/>
    <dgm:cxn modelId="{475A1DAE-96E5-1A43-AEC8-4A9DC82757BD}" type="presOf" srcId="{53012413-AC88-B642-A42E-78EE96AE30F7}" destId="{BC04D4B6-F0CE-9B4D-9FDC-17DE6F9B4AE5}" srcOrd="0" destOrd="0" presId="urn:microsoft.com/office/officeart/2005/8/layout/radial3"/>
    <dgm:cxn modelId="{AD1C14BD-13FF-DB48-AC42-3B7568687364}" type="presOf" srcId="{B2134007-77CF-5945-AD59-C6ED247B54ED}" destId="{6FCA4B69-66D5-E04B-A6CE-8085CA7D40F4}" srcOrd="0" destOrd="0" presId="urn:microsoft.com/office/officeart/2005/8/layout/radial3"/>
    <dgm:cxn modelId="{89E7E5C2-F8CA-8F41-A56D-7983BAE0D4E5}" srcId="{7D311FF5-AB22-F347-B14B-F4EFB7D1171B}" destId="{E4158EDE-7CD7-1C4D-9F18-B8E3C8775E9F}" srcOrd="4" destOrd="0" parTransId="{65B23580-1D02-AF46-BF7F-F76DD18A87BA}" sibTransId="{D008C7A9-7D85-D149-8551-73ACDC08DB80}"/>
    <dgm:cxn modelId="{C9E274C5-1873-5348-AE1E-CEEFAB417440}" srcId="{7D311FF5-AB22-F347-B14B-F4EFB7D1171B}" destId="{9B87A3F7-699B-134C-8F9A-9B7EFFAE730A}" srcOrd="3" destOrd="0" parTransId="{BEE54E7C-1509-8D46-B1BC-B62B46EB76B6}" sibTransId="{5D3F4D42-CA3D-944D-A16A-AC25C45CABAB}"/>
    <dgm:cxn modelId="{A1B479CE-155F-FF4D-A00E-B6DD9A960944}" srcId="{7D311FF5-AB22-F347-B14B-F4EFB7D1171B}" destId="{2A9E5399-EF9F-E340-B126-A6903722514A}" srcOrd="0" destOrd="0" parTransId="{4DA6024C-6410-9045-B9AB-BCAA298875B3}" sibTransId="{BFEC0030-4A08-C646-B90B-A9123C2B938A}"/>
    <dgm:cxn modelId="{1664F1DB-941F-8548-A8C7-31CE35027B07}" srcId="{7D311FF5-AB22-F347-B14B-F4EFB7D1171B}" destId="{593B3F1B-DD50-3848-9BC7-D28F4548AEE6}" srcOrd="1" destOrd="0" parTransId="{A61236BB-B924-FC43-A1D6-CD519FFE9C30}" sibTransId="{44E81199-AD4A-0F4C-9AD8-4D49852DFBA6}"/>
    <dgm:cxn modelId="{78119012-2749-6C41-A142-FA1EDFF5C658}" type="presParOf" srcId="{6FCA4B69-66D5-E04B-A6CE-8085CA7D40F4}" destId="{4651A7B5-748A-1B46-A13E-01C5A7B230A6}" srcOrd="0" destOrd="0" presId="urn:microsoft.com/office/officeart/2005/8/layout/radial3"/>
    <dgm:cxn modelId="{17201D6F-125D-AF47-A3CB-B4535A226104}" type="presParOf" srcId="{4651A7B5-748A-1B46-A13E-01C5A7B230A6}" destId="{26C44D2C-3CD7-A447-9016-1C9417180603}" srcOrd="0" destOrd="0" presId="urn:microsoft.com/office/officeart/2005/8/layout/radial3"/>
    <dgm:cxn modelId="{11A59CC7-E842-034D-A71C-399E321A8817}" type="presParOf" srcId="{4651A7B5-748A-1B46-A13E-01C5A7B230A6}" destId="{60BC7904-3F89-5845-AC1B-A0B155C8411E}" srcOrd="1" destOrd="0" presId="urn:microsoft.com/office/officeart/2005/8/layout/radial3"/>
    <dgm:cxn modelId="{3F0363EC-0561-884F-B967-AEBF5AD52671}" type="presParOf" srcId="{4651A7B5-748A-1B46-A13E-01C5A7B230A6}" destId="{CC08D384-48E9-E643-B87B-06088C31B9A2}" srcOrd="2" destOrd="0" presId="urn:microsoft.com/office/officeart/2005/8/layout/radial3"/>
    <dgm:cxn modelId="{E78A623D-BACD-EE4C-9AC2-AF90BBAD1A5C}" type="presParOf" srcId="{4651A7B5-748A-1B46-A13E-01C5A7B230A6}" destId="{BC04D4B6-F0CE-9B4D-9FDC-17DE6F9B4AE5}" srcOrd="3" destOrd="0" presId="urn:microsoft.com/office/officeart/2005/8/layout/radial3"/>
    <dgm:cxn modelId="{94A81DA8-C053-7F48-A107-7DC7AE51A378}" type="presParOf" srcId="{4651A7B5-748A-1B46-A13E-01C5A7B230A6}" destId="{B438591A-5531-D446-9E0E-D2F5EFC0ECC7}" srcOrd="4" destOrd="0" presId="urn:microsoft.com/office/officeart/2005/8/layout/radial3"/>
    <dgm:cxn modelId="{D724DA79-0845-F047-9F1B-DC6E3B595356}" type="presParOf" srcId="{4651A7B5-748A-1B46-A13E-01C5A7B230A6}" destId="{10F88BCF-DAD0-2648-8619-C22DF31ED9CE}" srcOrd="5" destOrd="0" presId="urn:microsoft.com/office/officeart/2005/8/layout/radial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6C44D2C-3CD7-A447-9016-1C9417180603}">
      <dsp:nvSpPr>
        <dsp:cNvPr id="0" name=""/>
        <dsp:cNvSpPr/>
      </dsp:nvSpPr>
      <dsp:spPr>
        <a:xfrm>
          <a:off x="2613504" y="1619848"/>
          <a:ext cx="3754945" cy="3754945"/>
        </a:xfrm>
        <a:prstGeom prst="ellipse">
          <a:avLst/>
        </a:prstGeom>
        <a:solidFill>
          <a:srgbClr val="00B0F0"/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43180" tIns="43180" rIns="43180" bIns="43180" numCol="1" spcCol="1270" anchor="ctr" anchorCtr="0">
          <a:noAutofit/>
        </a:bodyPr>
        <a:lstStyle/>
        <a:p>
          <a:pPr marL="0" lvl="0" indent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400" kern="1200" dirty="0" err="1"/>
            <a:t>Ramaphosa’s</a:t>
          </a:r>
          <a:r>
            <a:rPr lang="en-US" sz="3400" kern="1200" dirty="0"/>
            <a:t> </a:t>
          </a:r>
          <a:r>
            <a:rPr lang="en-US" sz="7200" b="1" kern="1200" dirty="0"/>
            <a:t>Big 5</a:t>
          </a:r>
        </a:p>
      </dsp:txBody>
      <dsp:txXfrm>
        <a:off x="3163403" y="2169747"/>
        <a:ext cx="2655147" cy="2655147"/>
      </dsp:txXfrm>
    </dsp:sp>
    <dsp:sp modelId="{60BC7904-3F89-5845-AC1B-A0B155C8411E}">
      <dsp:nvSpPr>
        <dsp:cNvPr id="0" name=""/>
        <dsp:cNvSpPr/>
      </dsp:nvSpPr>
      <dsp:spPr>
        <a:xfrm>
          <a:off x="3552240" y="115848"/>
          <a:ext cx="1877472" cy="1877472"/>
        </a:xfrm>
        <a:prstGeom prst="ellipse">
          <a:avLst/>
        </a:prstGeom>
        <a:solidFill>
          <a:srgbClr val="D73964"/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/>
            <a:t>Economic</a:t>
          </a:r>
          <a:r>
            <a:rPr lang="en-US" sz="1800" b="1" kern="1200" dirty="0"/>
            <a:t> Growth</a:t>
          </a:r>
        </a:p>
      </dsp:txBody>
      <dsp:txXfrm>
        <a:off x="3827189" y="390797"/>
        <a:ext cx="1327574" cy="1327574"/>
      </dsp:txXfrm>
    </dsp:sp>
    <dsp:sp modelId="{CC08D384-48E9-E643-B87B-06088C31B9A2}">
      <dsp:nvSpPr>
        <dsp:cNvPr id="0" name=""/>
        <dsp:cNvSpPr/>
      </dsp:nvSpPr>
      <dsp:spPr>
        <a:xfrm>
          <a:off x="5875420" y="1803738"/>
          <a:ext cx="1877472" cy="1877472"/>
        </a:xfrm>
        <a:prstGeom prst="ellipse">
          <a:avLst/>
        </a:prstGeom>
        <a:solidFill>
          <a:srgbClr val="FDEA60"/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/>
            <a:t>Youth Employment</a:t>
          </a:r>
        </a:p>
      </dsp:txBody>
      <dsp:txXfrm>
        <a:off x="6150369" y="2078687"/>
        <a:ext cx="1327574" cy="1327574"/>
      </dsp:txXfrm>
    </dsp:sp>
    <dsp:sp modelId="{BC04D4B6-F0CE-9B4D-9FDC-17DE6F9B4AE5}">
      <dsp:nvSpPr>
        <dsp:cNvPr id="0" name=""/>
        <dsp:cNvSpPr/>
      </dsp:nvSpPr>
      <dsp:spPr>
        <a:xfrm>
          <a:off x="4988045" y="4534800"/>
          <a:ext cx="1877472" cy="1877472"/>
        </a:xfrm>
        <a:prstGeom prst="ellipse">
          <a:avLst/>
        </a:prstGeom>
        <a:solidFill>
          <a:srgbClr val="8F38AA"/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36830" tIns="36830" rIns="36830" bIns="36830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b="1" kern="1200" dirty="0"/>
            <a:t>Early Grade Reading</a:t>
          </a:r>
        </a:p>
      </dsp:txBody>
      <dsp:txXfrm>
        <a:off x="5262994" y="4809749"/>
        <a:ext cx="1327574" cy="1327574"/>
      </dsp:txXfrm>
    </dsp:sp>
    <dsp:sp modelId="{B438591A-5531-D446-9E0E-D2F5EFC0ECC7}">
      <dsp:nvSpPr>
        <dsp:cNvPr id="0" name=""/>
        <dsp:cNvSpPr/>
      </dsp:nvSpPr>
      <dsp:spPr>
        <a:xfrm>
          <a:off x="2116436" y="4534800"/>
          <a:ext cx="1877472" cy="1877472"/>
        </a:xfrm>
        <a:prstGeom prst="ellipse">
          <a:avLst/>
        </a:prstGeom>
        <a:solidFill>
          <a:srgbClr val="FF9300"/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36830" tIns="36830" rIns="36830" bIns="36830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b="1" kern="1200" dirty="0"/>
            <a:t>Violent Crime</a:t>
          </a:r>
        </a:p>
      </dsp:txBody>
      <dsp:txXfrm>
        <a:off x="2391385" y="4809749"/>
        <a:ext cx="1327574" cy="1327574"/>
      </dsp:txXfrm>
    </dsp:sp>
    <dsp:sp modelId="{10F88BCF-DAD0-2648-8619-C22DF31ED9CE}">
      <dsp:nvSpPr>
        <dsp:cNvPr id="0" name=""/>
        <dsp:cNvSpPr/>
      </dsp:nvSpPr>
      <dsp:spPr>
        <a:xfrm>
          <a:off x="1229060" y="1803738"/>
          <a:ext cx="1877472" cy="1877472"/>
        </a:xfrm>
        <a:prstGeom prst="ellipse">
          <a:avLst/>
        </a:prstGeom>
        <a:solidFill>
          <a:srgbClr val="92D050"/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36830" tIns="36830" rIns="36830" bIns="36830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b="1" kern="1200" dirty="0"/>
            <a:t>Hunger</a:t>
          </a:r>
        </a:p>
      </dsp:txBody>
      <dsp:txXfrm>
        <a:off x="1504009" y="2078687"/>
        <a:ext cx="1327574" cy="132757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3">
  <dgm:title val=""/>
  <dgm:desc val=""/>
  <dgm:catLst>
    <dgm:cat type="relationship" pri="31000"/>
    <dgm:cat type="cycle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onstrLst/>
    <dgm:ruleLst/>
    <dgm:layoutNode name="radial">
      <dgm:varLst>
        <dgm:animLvl val="ctr"/>
      </dgm:varLst>
      <dgm:choose name="Name0">
        <dgm:if name="Name1" func="var" arg="dir" op="equ" val="norm">
          <dgm:choose name="Name2">
            <dgm:if name="Name3" axis="ch ch" ptType="node node" st="1 1" cnt="1 0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else name="Name4">
              <dgm:alg type="cycle">
                <dgm:param type="stAng" val="0"/>
                <dgm:param type="spanAng" val="360"/>
                <dgm:param type="ctrShpMap" val="fNode"/>
              </dgm:alg>
            </dgm:else>
          </dgm:choose>
        </dgm:if>
        <dgm:else name="Name5">
          <dgm:alg type="cycle">
            <dgm:param type="stAng" val="0"/>
            <dgm:param type="spanAng" val="-360"/>
            <dgm:param type="ctrShpMap" val="fNode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enterShape" refType="w"/>
        <dgm:constr type="h" for="ch" forName="centerShape" refType="h"/>
        <dgm:constr type="w" for="ch" forName="node" refType="w" fact="0.5"/>
        <dgm:constr type="h" for="ch" forName="node" refType="h" fact="0.5"/>
        <dgm:constr type="sp" refType="w" refFor="ch" refForName="node" fact="-0.2"/>
        <dgm:constr type="sibSp" refType="w" refFor="ch" refForName="node" fact="-0.2"/>
        <dgm:constr type="primFontSz" for="ch" forName="centerShape" val="65"/>
        <dgm:constr type="primFontSz" for="des" forName="node" val="65"/>
        <dgm:constr type="primFontSz" for="ch" forName="node" refType="primFontSz" refFor="ch" refForName="centerShape" op="lte"/>
      </dgm:constrLst>
      <dgm:ruleLst/>
      <dgm:forEach name="Name6" axis="ch" ptType="node" cnt="1">
        <dgm:layoutNode name="centerShape" styleLbl="vennNode1">
          <dgm:alg type="tx"/>
          <dgm:shape xmlns:r="http://schemas.openxmlformats.org/officeDocument/2006/relationships" type="ellipse" r:blip="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forEach name="Name7" axis="ch" ptType="node">
          <dgm:layoutNode name="node" styleLbl="venn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011EC5C-92A9-5F43-9872-6C3C3D56B958}" type="datetimeFigureOut">
              <a:rPr lang="en-US" smtClean="0"/>
              <a:t>5/21/21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202D1E2-21F8-0445-AF36-B758D67161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13621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787946-F38A-442D-8B4B-7C33473CC735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69621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40</a:t>
            </a:r>
            <a:r>
              <a:rPr lang="en-US" baseline="0" dirty="0"/>
              <a:t> words in 60s = 1,5s/word</a:t>
            </a:r>
          </a:p>
          <a:p>
            <a:r>
              <a:rPr lang="en-US" baseline="0" dirty="0"/>
              <a:t>130 words in 60s = 0,46s/word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6B9D7A-377F-8E43-BD29-02F2631BF112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97687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C9256B-DA51-944E-BCF5-5FE8BBE10A2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963A49B-2C33-BA45-80EC-668FA04C088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56F870A-6457-3445-8DE9-C76DA260FB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CED445-E03B-2C43-988F-04E2DC84ACD6}" type="datetimeFigureOut">
              <a:rPr lang="en-US" smtClean="0"/>
              <a:t>5/21/21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FA7145-C9D4-C54C-89DA-2614CD8415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DD1652E-1454-F842-AAF5-BC5731F737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11ABF1-2E44-3B47-8A22-D68A3D2F42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18949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D3995E-F9F2-8242-83E9-2A95B91C3E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429AC5-ECCD-CB40-B601-736144FD08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4EF7E8D-6B0F-6E46-80AA-D094B2176C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CED445-E03B-2C43-988F-04E2DC84ACD6}" type="datetimeFigureOut">
              <a:rPr lang="en-US" smtClean="0"/>
              <a:t>5/21/21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5982C6-DBF3-AA42-8212-6953183806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A4DA32E-AE7F-304F-B209-A70BA8D1FF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11ABF1-2E44-3B47-8A22-D68A3D2F42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87234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8625D4-C8F1-6147-A36B-68C2166AD5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2431331-7F8A-C04C-B59C-3E2744F5A5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7056540-1365-004A-AFE0-90169390D0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CED445-E03B-2C43-988F-04E2DC84ACD6}" type="datetimeFigureOut">
              <a:rPr lang="en-US" smtClean="0"/>
              <a:t>5/21/21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B8D474-D683-FC4D-A7B3-8EE617975C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BF1A575-EEBA-864C-A771-3E20AA8B51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11ABF1-2E44-3B47-8A22-D68A3D2F42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38225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1C8F24-2380-444E-96A5-087C8FCE60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DCD545-2AAD-A841-A1D9-15245DE3AA2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489A529-E592-EB4C-8AB7-0ED8C9860AE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F6CB9D6-48DB-024A-9CBE-0C00D7B6A2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CED445-E03B-2C43-988F-04E2DC84ACD6}" type="datetimeFigureOut">
              <a:rPr lang="en-US" smtClean="0"/>
              <a:t>5/21/21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EF055B1-9443-9B46-AABA-39C6AE9C05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4CF7DE4-9C86-D24C-8000-B1CE355C81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11ABF1-2E44-3B47-8A22-D68A3D2F42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82562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8400C2-8BF5-7C40-AB75-9E1CE06A66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30D4E35-D19E-8540-A0C6-5799498EAD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44A6AF7-1BCA-184C-A792-BD3CD49B64B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56F9FC5-F861-0C40-A3B0-E789E5E5A6C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8DF0C31-97BD-7146-A0D5-58230D0E42E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390A73D-AAFB-394F-9FE4-98B7DD3BE9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CED445-E03B-2C43-988F-04E2DC84ACD6}" type="datetimeFigureOut">
              <a:rPr lang="en-US" smtClean="0"/>
              <a:t>5/21/21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81561FC-297C-474C-8ED6-D99A42BC33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4071C1F-B67E-B449-ADAE-69150738C4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11ABF1-2E44-3B47-8A22-D68A3D2F42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47292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F94327-5F3E-B246-B68A-C99CA7BA6A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6E05E81-FE85-4E40-B023-E345CE6E62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CED445-E03B-2C43-988F-04E2DC84ACD6}" type="datetimeFigureOut">
              <a:rPr lang="en-US" smtClean="0"/>
              <a:t>5/21/21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1FD938A-353B-4C44-AD57-9CBC3DBA91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D54033B-5F24-2B4B-9784-5DD1705E31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11ABF1-2E44-3B47-8A22-D68A3D2F42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93369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366AEC9-8C1D-DC46-ABFB-D88766E730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CED445-E03B-2C43-988F-04E2DC84ACD6}" type="datetimeFigureOut">
              <a:rPr lang="en-US" smtClean="0"/>
              <a:t>5/21/21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47E1907-3EC1-F746-AE4E-4CF1336E75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EDAC955-B6E1-914E-B677-8DCCE5EC3A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11ABF1-2E44-3B47-8A22-D68A3D2F42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72528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352451-F4F4-134F-9D81-5B85EA797C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0A3659-7332-1A42-A422-3DABCB03B0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61F8BD5-1ADE-BF46-B516-FEB3A88AD7A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01D5908-DA77-384E-A011-668945C377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CED445-E03B-2C43-988F-04E2DC84ACD6}" type="datetimeFigureOut">
              <a:rPr lang="en-US" smtClean="0"/>
              <a:t>5/21/21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7EF21EA-1B28-6D41-9C16-F24371F478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94EEB5D-1640-CC44-A98E-F3A1CC14C6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11ABF1-2E44-3B47-8A22-D68A3D2F42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26927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44CB68-9750-9247-B86C-0DF4C9F66A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653C983-4473-CC41-BC40-E2712495C6A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FC9CDC9-5F3B-1C43-B1BD-06936434322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06E21F4-28CC-AF46-BF3E-EC37B4F9BC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CED445-E03B-2C43-988F-04E2DC84ACD6}" type="datetimeFigureOut">
              <a:rPr lang="en-US" smtClean="0"/>
              <a:t>5/21/21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5D216AE-0A3F-6E44-892D-58D9948EBA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B36B631-719A-044E-9ABE-8D23FC712D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11ABF1-2E44-3B47-8A22-D68A3D2F42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88459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8A8598-1608-9C4D-8481-4D5AB98935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6380D38-C1A5-8E4F-AEBD-426CB7B5A1D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581DBB-DA0D-B444-9D20-20AAA2B0D0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CED445-E03B-2C43-988F-04E2DC84ACD6}" type="datetimeFigureOut">
              <a:rPr lang="en-US" smtClean="0"/>
              <a:t>5/21/21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A6B8EBD-450C-EC4A-90E8-4D16E1E4D3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DA91D3E-0DBD-0B43-802F-5A73BFFC61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11ABF1-2E44-3B47-8A22-D68A3D2F42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32853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DDBEF80-55F6-2940-BC0E-6B27BA344AE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D50958A-C87F-4641-AA2C-BC9C08EBC6E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F95D58-2E6C-0E4F-8DCD-761C7D3108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CED445-E03B-2C43-988F-04E2DC84ACD6}" type="datetimeFigureOut">
              <a:rPr lang="en-US" smtClean="0"/>
              <a:t>5/21/21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D4C010-0875-5A4F-9729-9F74C6239B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0A8EB2-3397-B149-897A-93302FDEDF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11ABF1-2E44-3B47-8A22-D68A3D2F42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068130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16"/>
          <p:cNvSpPr/>
          <p:nvPr userDrawn="1"/>
        </p:nvSpPr>
        <p:spPr>
          <a:xfrm>
            <a:off x="11514668" y="6302375"/>
            <a:ext cx="345017" cy="300038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id-ID" sz="1013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6" name="Rectangle 5"/>
          <p:cNvSpPr/>
          <p:nvPr userDrawn="1"/>
        </p:nvSpPr>
        <p:spPr>
          <a:xfrm>
            <a:off x="649818" y="1016000"/>
            <a:ext cx="641349" cy="4603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eaLnBrk="1" hangingPunct="1">
              <a:defRPr/>
            </a:pPr>
            <a:endParaRPr lang="id-ID" sz="1013" dirty="0">
              <a:solidFill>
                <a:srgbClr val="118CE7"/>
              </a:solidFill>
            </a:endParaRPr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22"/>
          </p:nvPr>
        </p:nvSpPr>
        <p:spPr>
          <a:xfrm>
            <a:off x="4142410" y="2277377"/>
            <a:ext cx="3971925" cy="2233611"/>
          </a:xfrm>
          <a:prstGeom prst="rect">
            <a:avLst/>
          </a:prstGeom>
          <a:solidFill>
            <a:srgbClr val="D9D9D9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endParaRPr lang="id-ID" noProof="0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4"/>
          </p:nvPr>
        </p:nvSpPr>
        <p:spPr>
          <a:xfrm>
            <a:off x="637882" y="625853"/>
            <a:ext cx="10905239" cy="304623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1500" kern="0" spc="113">
                <a:solidFill>
                  <a:schemeClr val="tx2"/>
                </a:solidFill>
                <a:latin typeface="Roboto Medium" panose="02000000000000000000" pitchFamily="2" charset="0"/>
                <a:ea typeface="Roboto Medium" panose="02000000000000000000" pitchFamily="2" charset="0"/>
              </a:defRPr>
            </a:lvl1pPr>
          </a:lstStyle>
          <a:p>
            <a:pPr lvl="0"/>
            <a:endParaRPr lang="id-ID" dirty="0"/>
          </a:p>
        </p:txBody>
      </p:sp>
      <p:sp>
        <p:nvSpPr>
          <p:cNvPr id="12" name="Text Placeholder 10"/>
          <p:cNvSpPr>
            <a:spLocks noGrp="1"/>
          </p:cNvSpPr>
          <p:nvPr>
            <p:ph type="body" sz="quarter" idx="15"/>
          </p:nvPr>
        </p:nvSpPr>
        <p:spPr>
          <a:xfrm>
            <a:off x="650582" y="415429"/>
            <a:ext cx="10905239" cy="156073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750" kern="0" spc="150">
                <a:solidFill>
                  <a:schemeClr val="bg1">
                    <a:lumMod val="75000"/>
                  </a:schemeClr>
                </a:solidFill>
                <a:latin typeface="Roboto Light" panose="02000000000000000000" pitchFamily="2" charset="0"/>
                <a:ea typeface="Roboto Light" panose="02000000000000000000" pitchFamily="2" charset="0"/>
              </a:defRPr>
            </a:lvl1pPr>
          </a:lstStyle>
          <a:p>
            <a:pPr lvl="0"/>
            <a:endParaRPr lang="id-ID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23"/>
          </p:nvPr>
        </p:nvSpPr>
        <p:spPr>
          <a:xfrm>
            <a:off x="11472334" y="6257925"/>
            <a:ext cx="429684" cy="388938"/>
          </a:xfrm>
        </p:spPr>
        <p:txBody>
          <a:bodyPr lIns="0" tIns="0" rIns="0" bIns="0"/>
          <a:lstStyle>
            <a:lvl1pPr algn="ctr">
              <a:defRPr sz="700" smtClean="0">
                <a:solidFill>
                  <a:srgbClr val="7F7F7F"/>
                </a:solidFill>
                <a:latin typeface="Roboto Light" charset="0"/>
              </a:defRPr>
            </a:lvl1pPr>
          </a:lstStyle>
          <a:p>
            <a:pPr>
              <a:defRPr/>
            </a:pPr>
            <a:fld id="{0424DB99-EA82-2842-80B8-4AC2FDFC275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363019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ounded Rectangle 9"/>
          <p:cNvSpPr/>
          <p:nvPr userDrawn="1"/>
        </p:nvSpPr>
        <p:spPr>
          <a:xfrm>
            <a:off x="11515583" y="6303059"/>
            <a:ext cx="343044" cy="298739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013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471567" y="6257744"/>
            <a:ext cx="431079" cy="389083"/>
          </a:xfrm>
        </p:spPr>
        <p:txBody>
          <a:bodyPr lIns="0" tIns="0" rIns="0" bIns="0"/>
          <a:lstStyle>
            <a:lvl1pPr algn="ctr">
              <a:defRPr sz="750">
                <a:solidFill>
                  <a:schemeClr val="bg1">
                    <a:lumMod val="50000"/>
                  </a:schemeClr>
                </a:solidFill>
                <a:latin typeface="Roboto Light" panose="02000000000000000000" pitchFamily="2" charset="0"/>
                <a:ea typeface="Roboto Light" panose="02000000000000000000" pitchFamily="2" charset="0"/>
              </a:defRPr>
            </a:lvl1pPr>
          </a:lstStyle>
          <a:p>
            <a:fld id="{FCEE2C88-6C8F-484D-AF69-578F576B1F4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91900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DE454E7-7F15-AF47-8B61-B57E6FA99F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640AAED-E845-4241-A979-987D558AF9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D15CF5-F8E6-4C47-B1FD-C18CF1FFFEA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CED445-E03B-2C43-988F-04E2DC84ACD6}" type="datetimeFigureOut">
              <a:rPr lang="en-US" smtClean="0"/>
              <a:t>5/21/21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1B6C42-B5AC-BC4E-A4B8-6E08D1309C3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904743B-294F-9B47-8059-9442B4C763F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11ABF1-2E44-3B47-8A22-D68A3D2F42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48660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tiff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tif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6.xml"/><Relationship Id="rId4" Type="http://schemas.openxmlformats.org/officeDocument/2006/relationships/image" Target="../media/image29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emf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6.emf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.tiff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fundawande.org/resources" TargetMode="External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tiff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3B644FDB-7B0F-5846-BA76-999A50B57CA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9669932-7857-2D4D-B9AF-56EB6AB1D70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1667" b="34931"/>
          <a:stretch/>
        </p:blipFill>
        <p:spPr>
          <a:xfrm>
            <a:off x="1186688" y="667971"/>
            <a:ext cx="6416839" cy="484925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82B7BB7-773F-4D4D-8469-8072ED12A02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9764" t="65185"/>
          <a:stretch/>
        </p:blipFill>
        <p:spPr>
          <a:xfrm>
            <a:off x="7603528" y="3359552"/>
            <a:ext cx="3223526" cy="316140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B7BC392-7B51-1E4F-A957-59F176416EF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65185" r="49764"/>
          <a:stretch/>
        </p:blipFill>
        <p:spPr>
          <a:xfrm>
            <a:off x="7689112" y="1199064"/>
            <a:ext cx="3223527" cy="3161407"/>
          </a:xfrm>
          <a:prstGeom prst="rect">
            <a:avLst/>
          </a:prstGeom>
        </p:spPr>
      </p:pic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DD058084-31E6-BF47-A3F5-8677BD6899BD}"/>
              </a:ext>
            </a:extLst>
          </p:cNvPr>
          <p:cNvSpPr txBox="1">
            <a:spLocks/>
          </p:cNvSpPr>
          <p:nvPr/>
        </p:nvSpPr>
        <p:spPr>
          <a:xfrm>
            <a:off x="8653956" y="4441799"/>
            <a:ext cx="2173098" cy="1058487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400" dirty="0">
              <a:latin typeface="Helvetica" pitchFamily="2" charset="0"/>
            </a:endParaRPr>
          </a:p>
          <a:p>
            <a:r>
              <a:rPr lang="en-US" sz="2600" dirty="0">
                <a:latin typeface="Helvetica" pitchFamily="2" charset="0"/>
              </a:rPr>
              <a:t>Nic Spaull</a:t>
            </a:r>
          </a:p>
          <a:p>
            <a:r>
              <a:rPr lang="en-US" sz="1400" dirty="0">
                <a:latin typeface="Helvetica" pitchFamily="2" charset="0"/>
              </a:rPr>
              <a:t>21 May 2021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DD0FAC5-17BE-E14B-90F5-0BE8F43A3425}"/>
              </a:ext>
            </a:extLst>
          </p:cNvPr>
          <p:cNvSpPr/>
          <p:nvPr/>
        </p:nvSpPr>
        <p:spPr>
          <a:xfrm>
            <a:off x="4495800" y="1199064"/>
            <a:ext cx="3107727" cy="2044879"/>
          </a:xfrm>
          <a:prstGeom prst="rect">
            <a:avLst/>
          </a:prstGeom>
          <a:solidFill>
            <a:srgbClr val="3DA4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latin typeface="Helvetica" pitchFamily="2" charset="0"/>
              </a:rPr>
              <a:t>Understanding South African Schooling</a:t>
            </a:r>
          </a:p>
          <a:p>
            <a:pPr algn="ctr"/>
            <a:endParaRPr lang="en-US" sz="1400" dirty="0">
              <a:latin typeface="Helvetica" pitchFamily="2" charset="0"/>
            </a:endParaRPr>
          </a:p>
          <a:p>
            <a:pPr algn="ctr"/>
            <a:r>
              <a:rPr lang="en-US" sz="1400" dirty="0">
                <a:latin typeface="Helvetica" pitchFamily="2" charset="0"/>
              </a:rPr>
              <a:t>Presentation to Acorn Education</a:t>
            </a:r>
          </a:p>
          <a:p>
            <a:pPr algn="ctr"/>
            <a:endParaRPr lang="en-US" dirty="0">
              <a:latin typeface="Helvetica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94585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7BDBF9-F25A-B14C-A765-E1A99B3351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b="1" dirty="0">
                <a:latin typeface="Helvetica" pitchFamily="2" charset="0"/>
              </a:rPr>
              <a:t>Overview…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48497E-B2CC-2443-AA39-E0400C7272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5128" y="1988910"/>
            <a:ext cx="6553200" cy="4351338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>
                <a:latin typeface="Helvetica" pitchFamily="2" charset="0"/>
              </a:rPr>
              <a:t>South African priorities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latin typeface="Helvetica" pitchFamily="2" charset="0"/>
              </a:rPr>
              <a:t>Understanding flow-throughs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latin typeface="Helvetica" pitchFamily="2" charset="0"/>
              </a:rPr>
              <a:t>Where should we be intervening?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latin typeface="Helvetica" pitchFamily="2" charset="0"/>
              </a:rPr>
              <a:t>Reading and Mathematics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latin typeface="Helvetica" pitchFamily="2" charset="0"/>
              </a:rPr>
              <a:t>How does the Western Cape perform?</a:t>
            </a:r>
          </a:p>
          <a:p>
            <a:pPr marL="514350" indent="-514350">
              <a:buFont typeface="+mj-lt"/>
              <a:buAutoNum type="arabicPeriod"/>
            </a:pPr>
            <a:endParaRPr lang="en-US" dirty="0">
              <a:latin typeface="Helvetica" pitchFamily="2" charset="0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31424882-F09E-6D49-A7F2-02600AFC522A}"/>
              </a:ext>
            </a:extLst>
          </p:cNvPr>
          <p:cNvGrpSpPr/>
          <p:nvPr/>
        </p:nvGrpSpPr>
        <p:grpSpPr>
          <a:xfrm>
            <a:off x="8069751" y="1988910"/>
            <a:ext cx="3284049" cy="4286889"/>
            <a:chOff x="7620507" y="1155521"/>
            <a:chExt cx="3284049" cy="4286889"/>
          </a:xfrm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03F97A61-9213-F346-9C9F-B3820CC54B69}"/>
                </a:ext>
              </a:extLst>
            </p:cNvPr>
            <p:cNvGrpSpPr/>
            <p:nvPr/>
          </p:nvGrpSpPr>
          <p:grpSpPr>
            <a:xfrm>
              <a:off x="7681029" y="1155521"/>
              <a:ext cx="3223527" cy="3296344"/>
              <a:chOff x="7681029" y="1155521"/>
              <a:chExt cx="3223527" cy="3296344"/>
            </a:xfrm>
          </p:grpSpPr>
          <p:pic>
            <p:nvPicPr>
              <p:cNvPr id="4" name="Picture 3">
                <a:extLst>
                  <a:ext uri="{FF2B5EF4-FFF2-40B4-BE49-F238E27FC236}">
                    <a16:creationId xmlns:a16="http://schemas.microsoft.com/office/drawing/2014/main" id="{B6D7F664-8135-FB47-89E9-2F8DF54E9528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/>
              <a:srcRect t="65185" r="49764"/>
              <a:stretch/>
            </p:blipFill>
            <p:spPr>
              <a:xfrm>
                <a:off x="7681029" y="1155521"/>
                <a:ext cx="3223527" cy="3161407"/>
              </a:xfrm>
              <a:prstGeom prst="rect">
                <a:avLst/>
              </a:prstGeom>
            </p:spPr>
          </p:pic>
          <p:pic>
            <p:nvPicPr>
              <p:cNvPr id="5" name="Picture 4">
                <a:extLst>
                  <a:ext uri="{FF2B5EF4-FFF2-40B4-BE49-F238E27FC236}">
                    <a16:creationId xmlns:a16="http://schemas.microsoft.com/office/drawing/2014/main" id="{34D6CDA3-A994-0148-97F1-489D1815A989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/>
              <a:srcRect l="66985" t="65185" b="22786"/>
              <a:stretch/>
            </p:blipFill>
            <p:spPr>
              <a:xfrm>
                <a:off x="8708570" y="3359552"/>
                <a:ext cx="2118483" cy="1092313"/>
              </a:xfrm>
              <a:prstGeom prst="rect">
                <a:avLst/>
              </a:prstGeom>
            </p:spPr>
          </p:pic>
        </p:grpSp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9FE2F545-2660-5149-B2FC-8E11AD01315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49764" t="76698" r="32336"/>
            <a:stretch/>
          </p:blipFill>
          <p:spPr>
            <a:xfrm>
              <a:off x="7620507" y="3326383"/>
              <a:ext cx="1148586" cy="211602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4693261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8E7463-DE93-5040-BF07-A1BA4951DA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4C5D35-6F05-3B46-94FF-70EF54967F6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209A4A1F-B527-604E-AA4C-B00A7E16478A}"/>
              </a:ext>
            </a:extLst>
          </p:cNvPr>
          <p:cNvSpPr txBox="1">
            <a:spLocks/>
          </p:cNvSpPr>
          <p:nvPr/>
        </p:nvSpPr>
        <p:spPr>
          <a:xfrm>
            <a:off x="3606800" y="286085"/>
            <a:ext cx="5232400" cy="34671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 fontScale="47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00000"/>
              </a:lnSpc>
              <a:buNone/>
            </a:pPr>
            <a:r>
              <a:rPr lang="en-GB" dirty="0"/>
              <a:t>“We agree on </a:t>
            </a:r>
            <a:r>
              <a:rPr lang="en-GB" b="1" dirty="0">
                <a:solidFill>
                  <a:srgbClr val="FF0000"/>
                </a:solidFill>
              </a:rPr>
              <a:t>five fundamental goals </a:t>
            </a:r>
            <a:r>
              <a:rPr lang="en-GB" sz="4200" b="1" dirty="0">
                <a:solidFill>
                  <a:srgbClr val="FF0000"/>
                </a:solidFill>
              </a:rPr>
              <a:t>for the next decade</a:t>
            </a:r>
            <a:r>
              <a:rPr lang="mr-IN" dirty="0"/>
              <a:t>…</a:t>
            </a:r>
            <a:r>
              <a:rPr lang="en-US" dirty="0"/>
              <a:t>.</a:t>
            </a:r>
            <a:r>
              <a:rPr lang="en-GB" dirty="0"/>
              <a:t>let us agree, as a nation and as a people united in our aspirations, that within the next 10 years we will have made progress in tackling poverty, inequality and unemployment, where:</a:t>
            </a:r>
          </a:p>
          <a:p>
            <a:pPr marL="514350" indent="-514350" algn="just">
              <a:lnSpc>
                <a:spcPct val="100000"/>
              </a:lnSpc>
              <a:buFont typeface="+mj-lt"/>
              <a:buAutoNum type="arabicPeriod"/>
            </a:pPr>
            <a:r>
              <a:rPr lang="en-GB" dirty="0"/>
              <a:t>No person in South Africa will go hungry.</a:t>
            </a:r>
          </a:p>
          <a:p>
            <a:pPr marL="514350" indent="-514350" algn="just">
              <a:lnSpc>
                <a:spcPct val="100000"/>
              </a:lnSpc>
              <a:buFont typeface="+mj-lt"/>
              <a:buAutoNum type="arabicPeriod"/>
            </a:pPr>
            <a:r>
              <a:rPr lang="en-GB" dirty="0"/>
              <a:t>Our economy will grow at a much faster rate than our population.</a:t>
            </a:r>
          </a:p>
          <a:p>
            <a:pPr marL="514350" indent="-514350" algn="just">
              <a:lnSpc>
                <a:spcPct val="100000"/>
              </a:lnSpc>
              <a:buFont typeface="+mj-lt"/>
              <a:buAutoNum type="arabicPeriod"/>
            </a:pPr>
            <a:r>
              <a:rPr lang="en-GB" dirty="0"/>
              <a:t>Two million more young people will be in employment.</a:t>
            </a:r>
          </a:p>
          <a:p>
            <a:pPr marL="514350" indent="-514350" algn="just">
              <a:lnSpc>
                <a:spcPct val="100000"/>
              </a:lnSpc>
              <a:buFont typeface="+mj-lt"/>
              <a:buAutoNum type="arabicPeriod"/>
            </a:pPr>
            <a:r>
              <a:rPr lang="en-GB" dirty="0"/>
              <a:t>Our schools will have better educational outcomes and </a:t>
            </a:r>
            <a:r>
              <a:rPr lang="en-GB" b="1" dirty="0"/>
              <a:t>every 10 year old will be able to read for meaning</a:t>
            </a:r>
            <a:r>
              <a:rPr lang="en-GB" dirty="0"/>
              <a:t>.</a:t>
            </a:r>
          </a:p>
          <a:p>
            <a:pPr marL="514350" indent="-514350" algn="just">
              <a:lnSpc>
                <a:spcPct val="100000"/>
              </a:lnSpc>
              <a:buFont typeface="+mj-lt"/>
              <a:buAutoNum type="arabicPeriod"/>
            </a:pPr>
            <a:r>
              <a:rPr lang="en-GB" dirty="0"/>
              <a:t>Violent crime will be halved.</a:t>
            </a:r>
          </a:p>
          <a:p>
            <a:pPr marL="0" indent="0" algn="just">
              <a:lnSpc>
                <a:spcPct val="100000"/>
              </a:lnSpc>
              <a:buNone/>
            </a:pPr>
            <a:r>
              <a:rPr lang="en-GB" dirty="0"/>
              <a:t>Let us make these commitments now – to ourselves and to each other – knowing that they will stretch our resources and capabilities, but understanding that </a:t>
            </a:r>
            <a:r>
              <a:rPr lang="en-GB" b="1" dirty="0"/>
              <a:t>if we achieve these five goals, we will have fundamentally transformed our society.”</a:t>
            </a:r>
          </a:p>
          <a:p>
            <a:pPr marL="0" indent="0" algn="r">
              <a:lnSpc>
                <a:spcPct val="100000"/>
              </a:lnSpc>
              <a:buNone/>
            </a:pPr>
            <a:r>
              <a:rPr lang="en-GB" i="1" dirty="0"/>
              <a:t>- President Cyril Ramaphosa (SONA, 21 June 2019)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DC48623-C5E9-C540-B332-ABCBB882CEF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6800" y="3914776"/>
            <a:ext cx="5232400" cy="2943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32025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1605023" y="208344"/>
          <a:ext cx="8981954" cy="652812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Oval 5"/>
          <p:cNvSpPr/>
          <p:nvPr/>
        </p:nvSpPr>
        <p:spPr>
          <a:xfrm rot="1184475">
            <a:off x="6142111" y="4357553"/>
            <a:ext cx="2777925" cy="2583661"/>
          </a:xfrm>
          <a:prstGeom prst="ellipse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80434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089463" y="1970408"/>
            <a:ext cx="8394440" cy="47663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angle 8"/>
          <p:cNvSpPr/>
          <p:nvPr/>
        </p:nvSpPr>
        <p:spPr>
          <a:xfrm>
            <a:off x="2089463" y="408036"/>
            <a:ext cx="750464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>
                <a:latin typeface="Helvetica" charset="0"/>
                <a:ea typeface="Helvetica" charset="0"/>
                <a:cs typeface="Helvetica" charset="0"/>
              </a:rPr>
              <a:t>How many students actually make it to university in SA?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7129580" y="1970407"/>
            <a:ext cx="2816016" cy="1787738"/>
            <a:chOff x="8372105" y="2329963"/>
            <a:chExt cx="2596986" cy="2527346"/>
          </a:xfrm>
          <a:solidFill>
            <a:schemeClr val="bg1">
              <a:lumMod val="95000"/>
            </a:schemeClr>
          </a:solidFill>
        </p:grpSpPr>
        <p:sp>
          <p:nvSpPr>
            <p:cNvPr id="5" name="Rectangle 4"/>
            <p:cNvSpPr/>
            <p:nvPr/>
          </p:nvSpPr>
          <p:spPr>
            <a:xfrm>
              <a:off x="8473337" y="2475097"/>
              <a:ext cx="2418741" cy="2382212"/>
            </a:xfrm>
            <a:prstGeom prst="rect">
              <a:avLst/>
            </a:prstGeom>
            <a:grpFill/>
          </p:spPr>
          <p:txBody>
            <a:bodyPr>
              <a:spAutoFit/>
            </a:bodyPr>
            <a:lstStyle/>
            <a:p>
              <a:pPr algn="just" eaLnBrk="1" hangingPunct="1">
                <a:defRPr/>
              </a:pPr>
              <a:r>
                <a:rPr lang="en-US" sz="1200" dirty="0">
                  <a:latin typeface="Calibri" panose="020F0502020204030204" pitchFamily="34" charset="0"/>
                  <a:ea typeface="MS PGothic" panose="020B0600070205080204" pitchFamily="34" charset="-128"/>
                </a:rPr>
                <a:t>How many of those who start school reach matric? Graduate with matric? Graduate with a degree? </a:t>
              </a:r>
            </a:p>
            <a:p>
              <a:pPr algn="just" eaLnBrk="1" hangingPunct="1">
                <a:defRPr/>
              </a:pPr>
              <a:endParaRPr lang="en-US" sz="1200" b="1" dirty="0">
                <a:latin typeface="Calibri" panose="020F0502020204030204" pitchFamily="34" charset="0"/>
                <a:ea typeface="MS PGothic" panose="020B0600070205080204" pitchFamily="34" charset="-128"/>
              </a:endParaRPr>
            </a:p>
            <a:p>
              <a:pPr algn="just" eaLnBrk="1" hangingPunct="1">
                <a:defRPr/>
              </a:pPr>
              <a:r>
                <a:rPr lang="en-US" sz="1200" b="1" dirty="0">
                  <a:latin typeface="Calibri" panose="020F0502020204030204" pitchFamily="34" charset="0"/>
                  <a:ea typeface="MS PGothic" panose="020B0600070205080204" pitchFamily="34" charset="-128"/>
                </a:rPr>
                <a:t>New (2016) study followed the entire matric cohort of 2008 into university and tracked them 2009-2014</a:t>
              </a:r>
            </a:p>
            <a:p>
              <a:pPr algn="just" eaLnBrk="1" hangingPunct="1">
                <a:defRPr/>
              </a:pPr>
              <a:endParaRPr lang="en-US" sz="900" b="1" dirty="0">
                <a:latin typeface="Calibri" panose="020F0502020204030204" pitchFamily="34" charset="0"/>
                <a:ea typeface="MS PGothic" panose="020B0600070205080204" pitchFamily="34" charset="-128"/>
              </a:endParaRPr>
            </a:p>
            <a:p>
              <a:pPr algn="just" eaLnBrk="1" hangingPunct="1">
                <a:defRPr/>
              </a:pPr>
              <a:r>
                <a:rPr lang="en-GB" sz="1050" dirty="0">
                  <a:latin typeface="Calibri" panose="020F0502020204030204" pitchFamily="34" charset="0"/>
                  <a:ea typeface="MS PGothic" panose="020B0600070205080204" pitchFamily="34" charset="-128"/>
                </a:rPr>
                <a:t>(Van </a:t>
              </a:r>
              <a:r>
                <a:rPr lang="en-GB" sz="1050" dirty="0" err="1">
                  <a:latin typeface="Calibri" panose="020F0502020204030204" pitchFamily="34" charset="0"/>
                  <a:ea typeface="MS PGothic" panose="020B0600070205080204" pitchFamily="34" charset="-128"/>
                </a:rPr>
                <a:t>Broekhuizen</a:t>
              </a:r>
              <a:r>
                <a:rPr lang="en-GB" sz="1050" dirty="0">
                  <a:latin typeface="Calibri" panose="020F0502020204030204" pitchFamily="34" charset="0"/>
                  <a:ea typeface="MS PGothic" panose="020B0600070205080204" pitchFamily="34" charset="-128"/>
                </a:rPr>
                <a:t> &amp; Van der Berg, 2016)</a:t>
              </a:r>
            </a:p>
          </p:txBody>
        </p:sp>
        <p:cxnSp>
          <p:nvCxnSpPr>
            <p:cNvPr id="6" name="Straight Connector 5"/>
            <p:cNvCxnSpPr/>
            <p:nvPr/>
          </p:nvCxnSpPr>
          <p:spPr>
            <a:xfrm>
              <a:off x="8372105" y="2329963"/>
              <a:ext cx="2596986" cy="0"/>
            </a:xfrm>
            <a:prstGeom prst="line">
              <a:avLst/>
            </a:prstGeom>
            <a:grpFill/>
            <a:ln w="762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192103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097367" y="1970408"/>
            <a:ext cx="8378632" cy="47663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angle 8"/>
          <p:cNvSpPr/>
          <p:nvPr/>
        </p:nvSpPr>
        <p:spPr>
          <a:xfrm>
            <a:off x="2097367" y="408036"/>
            <a:ext cx="7496744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>
                <a:latin typeface="Helvetica" charset="0"/>
                <a:ea typeface="Helvetica" charset="0"/>
                <a:cs typeface="Helvetica" charset="0"/>
              </a:rPr>
              <a:t>How many students actually make it to university?</a:t>
            </a:r>
          </a:p>
        </p:txBody>
      </p:sp>
    </p:spTree>
    <p:extLst>
      <p:ext uri="{BB962C8B-B14F-4D97-AF65-F5344CB8AC3E}">
        <p14:creationId xmlns:p14="http://schemas.microsoft.com/office/powerpoint/2010/main" val="5548745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089463" y="1970408"/>
            <a:ext cx="8394440" cy="47663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angle 8"/>
          <p:cNvSpPr/>
          <p:nvPr/>
        </p:nvSpPr>
        <p:spPr>
          <a:xfrm>
            <a:off x="1936955" y="408036"/>
            <a:ext cx="7657156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>
                <a:latin typeface="Helvetica" charset="0"/>
                <a:ea typeface="Helvetica" charset="0"/>
                <a:cs typeface="Helvetica" charset="0"/>
              </a:rPr>
              <a:t>How many students actually make it to university?</a:t>
            </a:r>
          </a:p>
        </p:txBody>
      </p:sp>
    </p:spTree>
    <p:extLst>
      <p:ext uri="{BB962C8B-B14F-4D97-AF65-F5344CB8AC3E}">
        <p14:creationId xmlns:p14="http://schemas.microsoft.com/office/powerpoint/2010/main" val="14021295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105272" y="1970408"/>
            <a:ext cx="8362823" cy="47663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angle 8"/>
          <p:cNvSpPr/>
          <p:nvPr/>
        </p:nvSpPr>
        <p:spPr>
          <a:xfrm>
            <a:off x="1877961" y="408036"/>
            <a:ext cx="771615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>
                <a:latin typeface="Helvetica" charset="0"/>
                <a:ea typeface="Helvetica" charset="0"/>
                <a:cs typeface="Helvetica" charset="0"/>
              </a:rPr>
              <a:t>How many students actually make it to university?</a:t>
            </a:r>
          </a:p>
        </p:txBody>
      </p:sp>
    </p:spTree>
    <p:extLst>
      <p:ext uri="{BB962C8B-B14F-4D97-AF65-F5344CB8AC3E}">
        <p14:creationId xmlns:p14="http://schemas.microsoft.com/office/powerpoint/2010/main" val="3489207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83399" y="1970408"/>
            <a:ext cx="8406568" cy="47663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angle 8"/>
          <p:cNvSpPr/>
          <p:nvPr/>
        </p:nvSpPr>
        <p:spPr>
          <a:xfrm>
            <a:off x="1922207" y="408036"/>
            <a:ext cx="767190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>
                <a:latin typeface="Helvetica" charset="0"/>
                <a:ea typeface="Helvetica" charset="0"/>
                <a:cs typeface="Helvetica" charset="0"/>
              </a:rPr>
              <a:t>How many students actually make it to university?</a:t>
            </a:r>
          </a:p>
        </p:txBody>
      </p:sp>
      <p:sp>
        <p:nvSpPr>
          <p:cNvPr id="10" name="TextBox 8"/>
          <p:cNvSpPr txBox="1">
            <a:spLocks noChangeArrowheads="1"/>
          </p:cNvSpPr>
          <p:nvPr/>
        </p:nvSpPr>
        <p:spPr bwMode="auto">
          <a:xfrm>
            <a:off x="3558437" y="6506554"/>
            <a:ext cx="6035675" cy="230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charset="0"/>
                <a:ea typeface="MS PGothic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charset="0"/>
                <a:ea typeface="MS PGothic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charset="0"/>
                <a:ea typeface="MS PGothic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MS PGothic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MS PGothic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MS PGothic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MS PGothic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MS PGothic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900" b="1" dirty="0"/>
              <a:t>Source</a:t>
            </a:r>
            <a:r>
              <a:rPr lang="en-US" altLang="en-US" sz="900" dirty="0"/>
              <a:t>: Van </a:t>
            </a:r>
            <a:r>
              <a:rPr lang="en-US" altLang="en-US" sz="900" dirty="0" err="1"/>
              <a:t>Broekhuizen</a:t>
            </a:r>
            <a:r>
              <a:rPr lang="en-US" altLang="en-US" sz="900" dirty="0"/>
              <a:t> &amp; Van der Berg, 2016 (Higher Education Access and Outcomes for the 2008 National Matric Cohort)</a:t>
            </a:r>
          </a:p>
        </p:txBody>
      </p:sp>
    </p:spTree>
    <p:extLst>
      <p:ext uri="{BB962C8B-B14F-4D97-AF65-F5344CB8AC3E}">
        <p14:creationId xmlns:p14="http://schemas.microsoft.com/office/powerpoint/2010/main" val="10411767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83399" y="1970408"/>
            <a:ext cx="8406568" cy="47663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angle 8"/>
          <p:cNvSpPr/>
          <p:nvPr/>
        </p:nvSpPr>
        <p:spPr>
          <a:xfrm>
            <a:off x="1922207" y="408036"/>
            <a:ext cx="767190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>
                <a:latin typeface="Helvetica" charset="0"/>
                <a:ea typeface="Helvetica" charset="0"/>
                <a:cs typeface="Helvetica" charset="0"/>
              </a:rPr>
              <a:t>How many students actually make it to university?</a:t>
            </a:r>
          </a:p>
        </p:txBody>
      </p:sp>
      <p:sp>
        <p:nvSpPr>
          <p:cNvPr id="10" name="TextBox 8"/>
          <p:cNvSpPr txBox="1">
            <a:spLocks noChangeArrowheads="1"/>
          </p:cNvSpPr>
          <p:nvPr/>
        </p:nvSpPr>
        <p:spPr bwMode="auto">
          <a:xfrm>
            <a:off x="3558437" y="6506554"/>
            <a:ext cx="6035675" cy="230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charset="0"/>
                <a:ea typeface="MS PGothic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charset="0"/>
                <a:ea typeface="MS PGothic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charset="0"/>
                <a:ea typeface="MS PGothic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MS PGothic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MS PGothic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MS PGothic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MS PGothic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MS PGothic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900" b="1" dirty="0"/>
              <a:t>Source</a:t>
            </a:r>
            <a:r>
              <a:rPr lang="en-US" altLang="en-US" sz="900" dirty="0"/>
              <a:t>: Van </a:t>
            </a:r>
            <a:r>
              <a:rPr lang="en-US" altLang="en-US" sz="900" dirty="0" err="1"/>
              <a:t>Broekhuizen</a:t>
            </a:r>
            <a:r>
              <a:rPr lang="en-US" altLang="en-US" sz="900" dirty="0"/>
              <a:t> &amp; Van der Berg, 2016 (Higher Education Access and Outcomes for the 2008 National Matric Cohort)</a:t>
            </a:r>
          </a:p>
        </p:txBody>
      </p:sp>
      <p:sp>
        <p:nvSpPr>
          <p:cNvPr id="5" name="TextBox 4"/>
          <p:cNvSpPr txBox="1"/>
          <p:nvPr/>
        </p:nvSpPr>
        <p:spPr>
          <a:xfrm rot="17032966">
            <a:off x="6438621" y="702809"/>
            <a:ext cx="2604977" cy="53860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4400" dirty="0">
                <a:latin typeface="Helvetica" charset="0"/>
                <a:ea typeface="Helvetica" charset="0"/>
                <a:cs typeface="Helvetica" charset="0"/>
              </a:rPr>
              <a:t>}</a:t>
            </a:r>
          </a:p>
        </p:txBody>
      </p:sp>
      <p:sp>
        <p:nvSpPr>
          <p:cNvPr id="6" name="TextBox 5"/>
          <p:cNvSpPr txBox="1"/>
          <p:nvPr/>
        </p:nvSpPr>
        <p:spPr>
          <a:xfrm rot="766700">
            <a:off x="7956698" y="1445409"/>
            <a:ext cx="1005403" cy="18620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500" dirty="0">
                <a:latin typeface="Helvetica" charset="0"/>
                <a:ea typeface="Helvetica" charset="0"/>
                <a:cs typeface="Helvetica" charset="0"/>
              </a:rPr>
              <a:t>?</a:t>
            </a:r>
            <a:endParaRPr lang="en-US" dirty="0">
              <a:latin typeface="Helvetica" charset="0"/>
              <a:ea typeface="Helvetica" charset="0"/>
              <a:cs typeface="Helvetic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73214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10127676" y="6257744"/>
            <a:ext cx="323309" cy="389083"/>
          </a:xfrm>
          <a:prstGeom prst="rect">
            <a:avLst/>
          </a:prstGeom>
        </p:spPr>
        <p:txBody>
          <a:bodyPr/>
          <a:lstStyle/>
          <a:p>
            <a:fld id="{502AA32E-850A-4F3A-9344-4AB458E1939A}" type="slidenum">
              <a:rPr lang="en-AU" smtClean="0"/>
              <a:pPr/>
              <a:t>11</a:t>
            </a:fld>
            <a:endParaRPr lang="en-AU" dirty="0"/>
          </a:p>
        </p:txBody>
      </p:sp>
      <p:sp>
        <p:nvSpPr>
          <p:cNvPr id="9" name="TextBox 8"/>
          <p:cNvSpPr txBox="1"/>
          <p:nvPr/>
        </p:nvSpPr>
        <p:spPr>
          <a:xfrm>
            <a:off x="1935930" y="1301809"/>
            <a:ext cx="2716385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500" dirty="0"/>
              <a:t>Insurmountable learning deficits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935929" y="1113572"/>
            <a:ext cx="1438214" cy="20774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750" dirty="0">
                <a:solidFill>
                  <a:schemeClr val="bg1">
                    <a:lumMod val="65000"/>
                  </a:schemeClr>
                </a:solidFill>
              </a:rPr>
              <a:t>New Solutions for a New Future</a:t>
            </a:r>
          </a:p>
        </p:txBody>
      </p:sp>
      <p:graphicFrame>
        <p:nvGraphicFramePr>
          <p:cNvPr id="12" name="Chart 11"/>
          <p:cNvGraphicFramePr/>
          <p:nvPr/>
        </p:nvGraphicFramePr>
        <p:xfrm>
          <a:off x="1935929" y="2415326"/>
          <a:ext cx="8347060" cy="42315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3" name="Rectangle 2"/>
          <p:cNvSpPr>
            <a:spLocks noChangeArrowheads="1"/>
          </p:cNvSpPr>
          <p:nvPr/>
        </p:nvSpPr>
        <p:spPr bwMode="auto">
          <a:xfrm>
            <a:off x="1935930" y="1702518"/>
            <a:ext cx="6265069" cy="5078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GB" sz="900" dirty="0"/>
              <a:t>Figure 10b: South African mathematics learning trajectories by national socioeconomic quintiles using a variable standard deviation for a year of learning (0.28 in grade 3 to 0.2 in grade 8 with interpolated values for in-between grades (Based on NSES 2007/8/9 for grades 3/4/5, SACMEQ 2007 for grade 6 and TIMSS 2011 for grade 9, including 95% confidence interval</a:t>
            </a:r>
            <a:r>
              <a:rPr lang="en-US" sz="900" dirty="0"/>
              <a:t> 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566851" y="6620971"/>
            <a:ext cx="121539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dirty="0"/>
              <a:t>(Spaull &amp; </a:t>
            </a:r>
            <a:r>
              <a:rPr lang="en-US" sz="900" dirty="0" err="1"/>
              <a:t>Kotze</a:t>
            </a:r>
            <a:r>
              <a:rPr lang="en-US" sz="900" dirty="0"/>
              <a:t>, 2015)</a:t>
            </a:r>
          </a:p>
        </p:txBody>
      </p:sp>
      <p:sp>
        <p:nvSpPr>
          <p:cNvPr id="15" name="Rectangle 14"/>
          <p:cNvSpPr/>
          <p:nvPr/>
        </p:nvSpPr>
        <p:spPr>
          <a:xfrm>
            <a:off x="1935929" y="321858"/>
            <a:ext cx="844094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>
                <a:latin typeface="Helvetica" charset="0"/>
                <a:ea typeface="Helvetica" charset="0"/>
                <a:cs typeface="Helvetica" charset="0"/>
              </a:rPr>
              <a:t>Where should we be intervening?</a:t>
            </a:r>
            <a:endParaRPr lang="en-US" sz="3200" b="1" dirty="0">
              <a:latin typeface="Helvetica" charset="0"/>
              <a:ea typeface="Helvetica" charset="0"/>
              <a:cs typeface="Helvetica" charset="0"/>
            </a:endParaRPr>
          </a:p>
        </p:txBody>
      </p:sp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6A51B58B-20F4-0D49-8382-33CB514109F3}"/>
              </a:ext>
            </a:extLst>
          </p:cNvPr>
          <p:cNvCxnSpPr>
            <a:cxnSpLocks/>
          </p:cNvCxnSpPr>
          <p:nvPr/>
        </p:nvCxnSpPr>
        <p:spPr>
          <a:xfrm flipV="1">
            <a:off x="6812280" y="2849880"/>
            <a:ext cx="1645920" cy="1844040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109918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2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2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2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2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2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graphicEl>
                                              <a:chart seriesIdx="-4" categoryIdx="4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2">
                                            <p:graphicEl>
                                              <a:chart seriesIdx="-4" categoryIdx="4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graphicEl>
                                              <a:chart seriesIdx="-4" categoryIdx="5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2">
                                            <p:graphicEl>
                                              <a:chart seriesIdx="-4" categoryIdx="5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graphicEl>
                                              <a:chart seriesIdx="-4" categoryIdx="6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2">
                                            <p:graphicEl>
                                              <a:chart seriesIdx="-4" categoryIdx="6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graphicEl>
                                              <a:chart seriesIdx="-4" categoryIdx="7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2">
                                            <p:graphicEl>
                                              <a:chart seriesIdx="-4" categoryIdx="7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graphicEl>
                                              <a:chart seriesIdx="-4" categoryIdx="8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12">
                                            <p:graphicEl>
                                              <a:chart seriesIdx="-4" categoryIdx="8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graphicEl>
                                              <a:chart seriesIdx="-4" categoryIdx="9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12">
                                            <p:graphicEl>
                                              <a:chart seriesIdx="-4" categoryIdx="9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2" grpId="0">
        <p:bldSub>
          <a:bldChart bld="category"/>
        </p:bldSub>
      </p:bldGraphic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4118442" y="1956390"/>
            <a:ext cx="4040274" cy="2796363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>
                <a:latin typeface="Helvetica" charset="0"/>
                <a:ea typeface="Helvetica" charset="0"/>
                <a:cs typeface="Helvetica" charset="0"/>
              </a:rPr>
              <a:t>Reading</a:t>
            </a:r>
          </a:p>
        </p:txBody>
      </p:sp>
    </p:spTree>
    <p:extLst>
      <p:ext uri="{BB962C8B-B14F-4D97-AF65-F5344CB8AC3E}">
        <p14:creationId xmlns:p14="http://schemas.microsoft.com/office/powerpoint/2010/main" val="71795544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99920" y="4505092"/>
            <a:ext cx="4065623" cy="1325563"/>
          </a:xfrm>
        </p:spPr>
        <p:txBody>
          <a:bodyPr>
            <a:noAutofit/>
          </a:bodyPr>
          <a:lstStyle/>
          <a:p>
            <a:r>
              <a:rPr lang="en-US" sz="16600" b="1" dirty="0">
                <a:solidFill>
                  <a:srgbClr val="FFED00"/>
                </a:solidFill>
              </a:rPr>
              <a:t>78%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527609" y="4136823"/>
            <a:ext cx="3770569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3200" dirty="0"/>
              <a:t>of Grade 4 children in South Africa can not read for meaning in any language.</a:t>
            </a:r>
          </a:p>
        </p:txBody>
      </p:sp>
      <p:pic>
        <p:nvPicPr>
          <p:cNvPr id="6" name="Content Placeholder 3"/>
          <p:cNvPicPr>
            <a:picLocks noChangeAspect="1"/>
          </p:cNvPicPr>
          <p:nvPr/>
        </p:nvPicPr>
        <p:blipFill rotWithShape="1">
          <a:blip r:embed="rId2"/>
          <a:srcRect t="1289" r="18728" b="1289"/>
          <a:stretch/>
        </p:blipFill>
        <p:spPr>
          <a:xfrm>
            <a:off x="6204408" y="678604"/>
            <a:ext cx="4463592" cy="3020484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2234" y="678604"/>
            <a:ext cx="4700269" cy="3020484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527609" y="6267327"/>
            <a:ext cx="38820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PIRLS Literacy 2016 </a:t>
            </a:r>
            <a:r>
              <a:rPr lang="en-US" dirty="0"/>
              <a:t>(Howie et al., 2017)</a:t>
            </a: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2983831" y="-203044"/>
            <a:ext cx="7553456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800" b="1" dirty="0">
                <a:solidFill>
                  <a:srgbClr val="92D050"/>
                </a:solidFill>
              </a:rPr>
              <a:t>22% can read for meaning</a:t>
            </a:r>
          </a:p>
        </p:txBody>
      </p:sp>
    </p:spTree>
    <p:extLst>
      <p:ext uri="{BB962C8B-B14F-4D97-AF65-F5344CB8AC3E}">
        <p14:creationId xmlns:p14="http://schemas.microsoft.com/office/powerpoint/2010/main" val="11562884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9" grpId="0"/>
      <p:bldP spid="9" grpId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/>
          <p:cNvGraphicFramePr/>
          <p:nvPr/>
        </p:nvGraphicFramePr>
        <p:xfrm>
          <a:off x="2151077" y="2155371"/>
          <a:ext cx="7798466" cy="438924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5" name="chart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3753" y="1474787"/>
            <a:ext cx="7797590" cy="6805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2273753" y="455508"/>
            <a:ext cx="7543800" cy="819607"/>
          </a:xfrm>
          <a:prstGeom prst="rect">
            <a:avLst/>
          </a:prstGeom>
          <a:solidFill>
            <a:srgbClr val="FFED00"/>
          </a:solidFill>
        </p:spPr>
        <p:txBody>
          <a:bodyPr wrap="square" lIns="144000" tIns="180000" rIns="108000" bIns="144000" rtlCol="0">
            <a:spAutoFit/>
          </a:bodyPr>
          <a:lstStyle/>
          <a:p>
            <a:pPr algn="ctr"/>
            <a:r>
              <a:rPr lang="en-US" sz="3200" b="1" dirty="0"/>
              <a:t>How does this differ by school wealth?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728032" y="6390725"/>
            <a:ext cx="463524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Spaull &amp; Pretorius (2018) Falling at </a:t>
            </a:r>
            <a:r>
              <a:rPr lang="en-US" sz="1400"/>
              <a:t>the first </a:t>
            </a:r>
            <a:r>
              <a:rPr lang="en-US" sz="1400" dirty="0"/>
              <a:t>h</a:t>
            </a:r>
            <a:r>
              <a:rPr lang="en-US" sz="1400"/>
              <a:t>urdle</a:t>
            </a:r>
            <a:r>
              <a:rPr lang="en-US" sz="1400" dirty="0"/>
              <a:t>. Springer. </a:t>
            </a:r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3912010" y="3024429"/>
            <a:ext cx="4065623" cy="1325563"/>
          </a:xfrm>
        </p:spPr>
        <p:txBody>
          <a:bodyPr>
            <a:noAutofit/>
          </a:bodyPr>
          <a:lstStyle/>
          <a:p>
            <a:r>
              <a:rPr lang="en-US" sz="16600" b="1" dirty="0">
                <a:solidFill>
                  <a:srgbClr val="FF0000"/>
                </a:solidFill>
              </a:rPr>
              <a:t>78%</a:t>
            </a:r>
          </a:p>
        </p:txBody>
      </p:sp>
    </p:spTree>
    <p:extLst>
      <p:ext uri="{BB962C8B-B14F-4D97-AF65-F5344CB8AC3E}">
        <p14:creationId xmlns:p14="http://schemas.microsoft.com/office/powerpoint/2010/main" val="3654600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4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4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4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4" categoryIdx="4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4">
                                            <p:graphicEl>
                                              <a:chart seriesIdx="-4" categoryIdx="4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4" categoryIdx="5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4">
                                            <p:graphicEl>
                                              <a:chart seriesIdx="-4" categoryIdx="5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4" categoryIdx="6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4">
                                            <p:graphicEl>
                                              <a:chart seriesIdx="-4" categoryIdx="6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4" categoryIdx="7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4">
                                            <p:graphicEl>
                                              <a:chart seriesIdx="-4" categoryIdx="7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4" categoryIdx="8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4">
                                            <p:graphicEl>
                                              <a:chart seriesIdx="-4" categoryIdx="8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4" categoryIdx="9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4">
                                            <p:graphicEl>
                                              <a:chart seriesIdx="-4" categoryIdx="9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 uiExpand="1">
        <p:bldSub>
          <a:bldChart bld="category"/>
        </p:bldSub>
      </p:bldGraphic>
      <p:bldP spid="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52650" y="365128"/>
            <a:ext cx="5654810" cy="1582544"/>
          </a:xfrm>
        </p:spPr>
        <p:txBody>
          <a:bodyPr>
            <a:normAutofit fontScale="90000"/>
          </a:bodyPr>
          <a:lstStyle/>
          <a:p>
            <a:r>
              <a:rPr lang="en-US" b="1" dirty="0">
                <a:solidFill>
                  <a:srgbClr val="92D050"/>
                </a:solidFill>
              </a:rPr>
              <a:t>Putting things in context</a:t>
            </a:r>
            <a:r>
              <a:rPr lang="mr-IN" b="1" dirty="0">
                <a:solidFill>
                  <a:srgbClr val="92D050"/>
                </a:solidFill>
              </a:rPr>
              <a:t>…</a:t>
            </a:r>
            <a:br>
              <a:rPr lang="en-US" sz="3600" b="1" dirty="0"/>
            </a:br>
            <a:r>
              <a:rPr lang="en-US" sz="3100" b="1" dirty="0"/>
              <a:t>PIRLS 2016 Low International Benchmark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52651" y="2506662"/>
            <a:ext cx="4543425" cy="4351338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US" dirty="0"/>
              <a:t>If a learner can reach the PIRLS Low International Benchmark then they can </a:t>
            </a:r>
          </a:p>
          <a:p>
            <a:endParaRPr lang="en-US" sz="1100" dirty="0"/>
          </a:p>
          <a:p>
            <a:pPr algn="just"/>
            <a:r>
              <a:rPr lang="en-US" dirty="0"/>
              <a:t>“</a:t>
            </a:r>
            <a:r>
              <a:rPr lang="en-US" i="1" dirty="0"/>
              <a:t>locate and retrieve explicitly stated information, actions or ideas; </a:t>
            </a:r>
          </a:p>
          <a:p>
            <a:pPr algn="just"/>
            <a:r>
              <a:rPr lang="en-US" i="1" dirty="0"/>
              <a:t>make straightforward inferences about events and reasons for actions; or </a:t>
            </a:r>
          </a:p>
          <a:p>
            <a:pPr algn="just"/>
            <a:r>
              <a:rPr lang="en-US" i="1" dirty="0"/>
              <a:t>begin to interpret story events and central ideas</a:t>
            </a:r>
            <a:r>
              <a:rPr lang="en-US" dirty="0"/>
              <a:t>” (Mullis et al, 2017; p.53). </a:t>
            </a:r>
          </a:p>
          <a:p>
            <a:pPr marL="0" indent="0" algn="just">
              <a:buNone/>
            </a:pPr>
            <a:endParaRPr lang="en-US" dirty="0"/>
          </a:p>
          <a:p>
            <a:pPr lvl="1" algn="just"/>
            <a:r>
              <a:rPr lang="en-US" sz="2800" b="1" dirty="0"/>
              <a:t>South Africa:		</a:t>
            </a:r>
            <a:r>
              <a:rPr lang="en-US" sz="4200" b="1" dirty="0">
                <a:solidFill>
                  <a:srgbClr val="FF0000"/>
                </a:solidFill>
              </a:rPr>
              <a:t>22%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352494" y="6488668"/>
            <a:ext cx="23155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/>
              <a:t>Mullis et al. 2017, p.55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0228" y="3468688"/>
            <a:ext cx="2169125" cy="282800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07462" y="1200353"/>
            <a:ext cx="2205427" cy="19848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265846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8306" y="819972"/>
            <a:ext cx="4243387" cy="554904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6379" y="742954"/>
            <a:ext cx="4294451" cy="562606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TextBox 7"/>
          <p:cNvSpPr txBox="1"/>
          <p:nvPr/>
        </p:nvSpPr>
        <p:spPr>
          <a:xfrm>
            <a:off x="8352497" y="6488668"/>
            <a:ext cx="18133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/>
              <a:t>Mullis et al. 2017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124327" y="200025"/>
            <a:ext cx="43332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Released passage from PIRLS Literacy 2016</a:t>
            </a:r>
          </a:p>
        </p:txBody>
      </p:sp>
      <p:sp>
        <p:nvSpPr>
          <p:cNvPr id="2" name="Oval 1"/>
          <p:cNvSpPr/>
          <p:nvPr/>
        </p:nvSpPr>
        <p:spPr>
          <a:xfrm>
            <a:off x="8782055" y="1214438"/>
            <a:ext cx="728663" cy="685800"/>
          </a:xfrm>
          <a:prstGeom prst="ellipse">
            <a:avLst/>
          </a:prstGeom>
          <a:solidFill>
            <a:srgbClr val="FF7E79">
              <a:alpha val="4313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chemeClr val="tx1"/>
                </a:solidFill>
              </a:rPr>
              <a:t>40%</a:t>
            </a:r>
          </a:p>
        </p:txBody>
      </p:sp>
      <p:sp>
        <p:nvSpPr>
          <p:cNvPr id="10" name="Oval 9"/>
          <p:cNvSpPr/>
          <p:nvPr/>
        </p:nvSpPr>
        <p:spPr>
          <a:xfrm>
            <a:off x="8782054" y="2724150"/>
            <a:ext cx="728663" cy="685800"/>
          </a:xfrm>
          <a:prstGeom prst="ellipse">
            <a:avLst/>
          </a:prstGeom>
          <a:solidFill>
            <a:srgbClr val="FF7E79">
              <a:alpha val="4313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chemeClr val="tx1"/>
                </a:solidFill>
              </a:rPr>
              <a:t>40%</a:t>
            </a:r>
          </a:p>
        </p:txBody>
      </p:sp>
      <p:sp>
        <p:nvSpPr>
          <p:cNvPr id="11" name="Oval 10"/>
          <p:cNvSpPr/>
          <p:nvPr/>
        </p:nvSpPr>
        <p:spPr>
          <a:xfrm>
            <a:off x="8782054" y="4081463"/>
            <a:ext cx="728663" cy="685800"/>
          </a:xfrm>
          <a:prstGeom prst="ellipse">
            <a:avLst/>
          </a:prstGeom>
          <a:solidFill>
            <a:srgbClr val="FF7E79">
              <a:alpha val="4313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chemeClr val="tx1"/>
                </a:solidFill>
              </a:rPr>
              <a:t>32%</a:t>
            </a:r>
          </a:p>
        </p:txBody>
      </p:sp>
      <p:sp>
        <p:nvSpPr>
          <p:cNvPr id="12" name="Oval 11"/>
          <p:cNvSpPr/>
          <p:nvPr/>
        </p:nvSpPr>
        <p:spPr>
          <a:xfrm>
            <a:off x="8782054" y="41791"/>
            <a:ext cx="728663" cy="685800"/>
          </a:xfrm>
          <a:prstGeom prst="ellipse">
            <a:avLst/>
          </a:prstGeom>
          <a:solidFill>
            <a:srgbClr val="FF7E79">
              <a:alpha val="4313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chemeClr val="tx1"/>
                </a:solidFill>
              </a:rPr>
              <a:t>SA Gr4</a:t>
            </a:r>
          </a:p>
        </p:txBody>
      </p:sp>
      <p:sp>
        <p:nvSpPr>
          <p:cNvPr id="13" name="Oval 12"/>
          <p:cNvSpPr/>
          <p:nvPr/>
        </p:nvSpPr>
        <p:spPr>
          <a:xfrm>
            <a:off x="9682167" y="38954"/>
            <a:ext cx="728663" cy="685800"/>
          </a:xfrm>
          <a:prstGeom prst="ellipse">
            <a:avLst/>
          </a:prstGeom>
          <a:solidFill>
            <a:srgbClr val="92D050">
              <a:alpha val="4313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>
                <a:solidFill>
                  <a:schemeClr val="tx1"/>
                </a:solidFill>
              </a:rPr>
              <a:t>WC Gr4</a:t>
            </a:r>
            <a:endParaRPr lang="en-US" sz="1400" b="1" dirty="0">
              <a:solidFill>
                <a:schemeClr val="tx1"/>
              </a:solidFill>
            </a:endParaRPr>
          </a:p>
        </p:txBody>
      </p:sp>
      <p:sp>
        <p:nvSpPr>
          <p:cNvPr id="14" name="Oval 13"/>
          <p:cNvSpPr/>
          <p:nvPr/>
        </p:nvSpPr>
        <p:spPr>
          <a:xfrm>
            <a:off x="9631473" y="1222666"/>
            <a:ext cx="728663" cy="685800"/>
          </a:xfrm>
          <a:prstGeom prst="ellipse">
            <a:avLst/>
          </a:prstGeom>
          <a:solidFill>
            <a:srgbClr val="92D050">
              <a:alpha val="4313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chemeClr val="tx1"/>
                </a:solidFill>
              </a:rPr>
              <a:t>55%</a:t>
            </a:r>
          </a:p>
        </p:txBody>
      </p:sp>
      <p:sp>
        <p:nvSpPr>
          <p:cNvPr id="15" name="Oval 14"/>
          <p:cNvSpPr/>
          <p:nvPr/>
        </p:nvSpPr>
        <p:spPr>
          <a:xfrm>
            <a:off x="9682166" y="2724150"/>
            <a:ext cx="728663" cy="685800"/>
          </a:xfrm>
          <a:prstGeom prst="ellipse">
            <a:avLst/>
          </a:prstGeom>
          <a:solidFill>
            <a:srgbClr val="92D050">
              <a:alpha val="4313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chemeClr val="tx1"/>
                </a:solidFill>
              </a:rPr>
              <a:t>55%</a:t>
            </a:r>
          </a:p>
        </p:txBody>
      </p:sp>
      <p:sp>
        <p:nvSpPr>
          <p:cNvPr id="16" name="Oval 15"/>
          <p:cNvSpPr/>
          <p:nvPr/>
        </p:nvSpPr>
        <p:spPr>
          <a:xfrm>
            <a:off x="9682166" y="4085322"/>
            <a:ext cx="728663" cy="685800"/>
          </a:xfrm>
          <a:prstGeom prst="ellipse">
            <a:avLst/>
          </a:prstGeom>
          <a:solidFill>
            <a:srgbClr val="92D050">
              <a:alpha val="4313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chemeClr val="tx1"/>
                </a:solidFill>
              </a:rPr>
              <a:t>33%</a:t>
            </a:r>
          </a:p>
        </p:txBody>
      </p:sp>
    </p:spTree>
    <p:extLst>
      <p:ext uri="{BB962C8B-B14F-4D97-AF65-F5344CB8AC3E}">
        <p14:creationId xmlns:p14="http://schemas.microsoft.com/office/powerpoint/2010/main" val="12540278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0" grpId="0" animBg="1"/>
      <p:bldP spid="11" grpId="0" animBg="1"/>
      <p:bldP spid="13" grpId="0" animBg="1"/>
      <p:bldP spid="14" grpId="0" animBg="1"/>
      <p:bldP spid="15" grpId="0" animBg="1"/>
      <p:bldP spid="16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E2C88-6C8F-484D-AF69-578F576B1F44}" type="slidenum">
              <a:rPr lang="en-US" smtClean="0"/>
              <a:pPr/>
              <a:t>17</a:t>
            </a:fld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8752"/>
          <a:stretch/>
        </p:blipFill>
        <p:spPr>
          <a:xfrm>
            <a:off x="1627883" y="3717492"/>
            <a:ext cx="8997193" cy="2828835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979335" y="6514560"/>
            <a:ext cx="36579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/>
              <a:t>Source: SA </a:t>
            </a:r>
            <a:r>
              <a:rPr lang="en-US" i="1"/>
              <a:t>PIRLS Literacy 2016 report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926336" y="483842"/>
            <a:ext cx="3328416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500" b="1" dirty="0">
                <a:solidFill>
                  <a:srgbClr val="FF0000"/>
                </a:solidFill>
              </a:rPr>
              <a:t>78%</a:t>
            </a:r>
            <a:endParaRPr lang="en-US" sz="2800" dirty="0"/>
          </a:p>
        </p:txBody>
      </p:sp>
      <p:sp>
        <p:nvSpPr>
          <p:cNvPr id="9" name="Rectangle 8"/>
          <p:cNvSpPr/>
          <p:nvPr/>
        </p:nvSpPr>
        <p:spPr>
          <a:xfrm>
            <a:off x="5491883" y="722370"/>
            <a:ext cx="4718304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/>
              <a:t>of South African Gr4 learners cannot read for meaning in any language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803" b="44197"/>
          <a:stretch/>
        </p:blipFill>
        <p:spPr>
          <a:xfrm>
            <a:off x="1627884" y="2345891"/>
            <a:ext cx="8997193" cy="13716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23666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hart 5"/>
          <p:cNvGraphicFramePr>
            <a:graphicFrameLocks/>
          </p:cNvGraphicFramePr>
          <p:nvPr/>
        </p:nvGraphicFramePr>
        <p:xfrm>
          <a:off x="2346224" y="1522691"/>
          <a:ext cx="7797595" cy="46863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52650" y="365129"/>
            <a:ext cx="7886700" cy="877887"/>
          </a:xfrm>
        </p:spPr>
        <p:txBody>
          <a:bodyPr>
            <a:normAutofit fontScale="90000"/>
          </a:bodyPr>
          <a:lstStyle/>
          <a:p>
            <a:r>
              <a:rPr lang="en-US" dirty="0"/>
              <a:t>SA PIRLS 2016 results in context</a:t>
            </a:r>
            <a:br>
              <a:rPr lang="en-US" dirty="0"/>
            </a:br>
            <a:r>
              <a:rPr lang="en-US" sz="2700" b="1" dirty="0"/>
              <a:t>% reaching the PIRLS 2016 </a:t>
            </a:r>
            <a:r>
              <a:rPr lang="en-US" sz="2700" b="1" u="sng" dirty="0"/>
              <a:t>Low International Benchmark </a:t>
            </a:r>
            <a:endParaRPr lang="en-US" b="1" u="sng" dirty="0"/>
          </a:p>
        </p:txBody>
      </p:sp>
      <p:sp>
        <p:nvSpPr>
          <p:cNvPr id="5" name="TextBox 4"/>
          <p:cNvSpPr txBox="1"/>
          <p:nvPr/>
        </p:nvSpPr>
        <p:spPr>
          <a:xfrm>
            <a:off x="8352494" y="6488668"/>
            <a:ext cx="17913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/>
              <a:t>Mullis et al. 2017</a:t>
            </a:r>
          </a:p>
        </p:txBody>
      </p:sp>
      <p:cxnSp>
        <p:nvCxnSpPr>
          <p:cNvPr id="7" name="Straight Arrow Connector 6"/>
          <p:cNvCxnSpPr/>
          <p:nvPr/>
        </p:nvCxnSpPr>
        <p:spPr>
          <a:xfrm flipH="1">
            <a:off x="8535991" y="2951166"/>
            <a:ext cx="600075" cy="528637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 flipH="1">
            <a:off x="5944983" y="1731966"/>
            <a:ext cx="600075" cy="528637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966804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45848" y="90489"/>
            <a:ext cx="7728108" cy="6624637"/>
          </a:xfrm>
          <a:prstGeom prst="rect">
            <a:avLst/>
          </a:prstGeom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6366926" y="2964658"/>
            <a:ext cx="4065623" cy="348138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3800" b="1" dirty="0">
                <a:solidFill>
                  <a:srgbClr val="FF0000"/>
                </a:solidFill>
              </a:rPr>
              <a:t>55% </a:t>
            </a:r>
          </a:p>
          <a:p>
            <a:r>
              <a:rPr lang="en-US" sz="2400" b="1" dirty="0">
                <a:solidFill>
                  <a:srgbClr val="FF0000"/>
                </a:solidFill>
              </a:rPr>
              <a:t>of Grade 4’s in the WC cannot read at the most basic level in any language  </a:t>
            </a:r>
          </a:p>
          <a:p>
            <a:r>
              <a:rPr lang="en-US" sz="2400" b="1" dirty="0">
                <a:solidFill>
                  <a:srgbClr val="FF0000"/>
                </a:solidFill>
              </a:rPr>
              <a:t>(PIRLS Literacy 2016)</a:t>
            </a:r>
          </a:p>
        </p:txBody>
      </p:sp>
    </p:spTree>
    <p:extLst>
      <p:ext uri="{BB962C8B-B14F-4D97-AF65-F5344CB8AC3E}">
        <p14:creationId xmlns:p14="http://schemas.microsoft.com/office/powerpoint/2010/main" val="80015360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creen Shot 2016-09-22 at 7.49.42 A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330203"/>
            <a:ext cx="9144000" cy="6196263"/>
          </a:xfrm>
          <a:prstGeom prst="rect">
            <a:avLst/>
          </a:prstGeom>
        </p:spPr>
      </p:pic>
      <p:sp>
        <p:nvSpPr>
          <p:cNvPr id="3" name="Title 1"/>
          <p:cNvSpPr txBox="1">
            <a:spLocks/>
          </p:cNvSpPr>
          <p:nvPr/>
        </p:nvSpPr>
        <p:spPr>
          <a:xfrm>
            <a:off x="7659348" y="1584137"/>
            <a:ext cx="2734332" cy="211739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>
                <a:solidFill>
                  <a:srgbClr val="FF0000"/>
                </a:solidFill>
              </a:rPr>
              <a:t>40 </a:t>
            </a:r>
          </a:p>
          <a:p>
            <a:pPr algn="ctr"/>
            <a:r>
              <a:rPr lang="en-US" b="1" dirty="0">
                <a:solidFill>
                  <a:srgbClr val="FF0000"/>
                </a:solidFill>
              </a:rPr>
              <a:t>WCPM</a:t>
            </a:r>
          </a:p>
          <a:p>
            <a:pPr algn="ctr"/>
            <a:r>
              <a:rPr lang="en-US" sz="1800" b="1" dirty="0">
                <a:solidFill>
                  <a:srgbClr val="FF0000"/>
                </a:solidFill>
              </a:rPr>
              <a:t>Words Correct Per Minute</a:t>
            </a:r>
          </a:p>
          <a:p>
            <a:endParaRPr lang="en-US" sz="2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42565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1981200" y="274638"/>
            <a:ext cx="8229600" cy="715962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b="1" dirty="0">
              <a:latin typeface="Calibri"/>
              <a:cs typeface="Calibri"/>
            </a:endParaRP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>
                <a:solidFill>
                  <a:prstClr val="black">
                    <a:lumMod val="75000"/>
                    <a:lumOff val="25000"/>
                  </a:prstClr>
                </a:solidFill>
                <a:cs typeface="Calibri"/>
              </a:rPr>
              <a:t>What does this look like in reality?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2187554" y="1932325"/>
            <a:ext cx="7141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Many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025284" y="1924661"/>
            <a:ext cx="6719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years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746570" y="1924661"/>
            <a:ext cx="5245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ago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272187" y="1935477"/>
            <a:ext cx="9541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Leopard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229156" y="1935477"/>
            <a:ext cx="5437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was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779679" y="1938629"/>
            <a:ext cx="2952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074918" y="1941462"/>
            <a:ext cx="9748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creature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057012" y="1924661"/>
            <a:ext cx="6012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with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663353" y="1929173"/>
            <a:ext cx="4283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no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211131" y="1924661"/>
            <a:ext cx="7425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spots.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2187555" y="2443241"/>
            <a:ext cx="5693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One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2945502" y="2435577"/>
            <a:ext cx="5610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day,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3852958" y="2435577"/>
            <a:ext cx="4219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he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378578" y="2446393"/>
            <a:ext cx="5437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was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981182" y="2452378"/>
            <a:ext cx="9412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relaxing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886070" y="2449545"/>
            <a:ext cx="3642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in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181308" y="2452378"/>
            <a:ext cx="4988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the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679424" y="2452378"/>
            <a:ext cx="7441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shade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469745" y="2452378"/>
            <a:ext cx="3770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of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943406" y="2455734"/>
            <a:ext cx="2952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8248212" y="2449545"/>
            <a:ext cx="7072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thorn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2373334" y="2873272"/>
            <a:ext cx="5695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tree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3145878" y="2873272"/>
            <a:ext cx="7088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when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3913791" y="2873272"/>
            <a:ext cx="7232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Zebra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4633722" y="2873272"/>
            <a:ext cx="8515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walked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5511960" y="2873272"/>
            <a:ext cx="6389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past.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2178301" y="3889572"/>
            <a:ext cx="7141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Many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3016031" y="3881908"/>
            <a:ext cx="6719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years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3737317" y="3881908"/>
            <a:ext cx="5245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ago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4262934" y="3892724"/>
            <a:ext cx="9541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Leopard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5219903" y="3892724"/>
            <a:ext cx="5437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was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5770426" y="3895876"/>
            <a:ext cx="2952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6065665" y="3898709"/>
            <a:ext cx="9748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creature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7047759" y="3881908"/>
            <a:ext cx="6012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with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7654100" y="3886420"/>
            <a:ext cx="4283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no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8201878" y="3881908"/>
            <a:ext cx="7425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spots.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2178302" y="4400488"/>
            <a:ext cx="5693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One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2936249" y="4392824"/>
            <a:ext cx="5610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day,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3843705" y="4392824"/>
            <a:ext cx="4219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he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4369325" y="4403640"/>
            <a:ext cx="5437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was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4971929" y="4409625"/>
            <a:ext cx="9412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relaxing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5876817" y="4406792"/>
            <a:ext cx="3642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in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6172055" y="4409625"/>
            <a:ext cx="4988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the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6670171" y="4409625"/>
            <a:ext cx="7441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shade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7460492" y="4409625"/>
            <a:ext cx="3770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of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7934153" y="4412981"/>
            <a:ext cx="2952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8238959" y="4406792"/>
            <a:ext cx="7072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thorn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2364081" y="4830519"/>
            <a:ext cx="5695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tree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3136625" y="4830519"/>
            <a:ext cx="7088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when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3904538" y="4830519"/>
            <a:ext cx="7232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Zebra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4624469" y="4830519"/>
            <a:ext cx="8515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walked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5502707" y="4830519"/>
            <a:ext cx="6389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past.</a:t>
            </a:r>
          </a:p>
        </p:txBody>
      </p:sp>
      <p:cxnSp>
        <p:nvCxnSpPr>
          <p:cNvPr id="65" name="Straight Connector 64"/>
          <p:cNvCxnSpPr/>
          <p:nvPr/>
        </p:nvCxnSpPr>
        <p:spPr>
          <a:xfrm flipV="1">
            <a:off x="2178302" y="3624180"/>
            <a:ext cx="7700201" cy="33423"/>
          </a:xfrm>
          <a:prstGeom prst="line">
            <a:avLst/>
          </a:prstGeom>
          <a:ln>
            <a:solidFill>
              <a:srgbClr val="8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8" name="Rectangle 67"/>
          <p:cNvSpPr/>
          <p:nvPr/>
        </p:nvSpPr>
        <p:spPr>
          <a:xfrm>
            <a:off x="3025282" y="6139418"/>
            <a:ext cx="763961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i="1" dirty="0"/>
              <a:t>Draper, K., and Spaull, S. (2015). Examining oral reading fluency among grade 5 rural English Second Language (ESL) learners in South Africa: Analysis of NEEDU 2013. South African Journal of Childhood Education 5(2) pp.44-77.</a:t>
            </a:r>
          </a:p>
        </p:txBody>
      </p:sp>
      <p:sp>
        <p:nvSpPr>
          <p:cNvPr id="69" name="TextBox 68"/>
          <p:cNvSpPr txBox="1"/>
          <p:nvPr/>
        </p:nvSpPr>
        <p:spPr>
          <a:xfrm>
            <a:off x="9143307" y="1994069"/>
            <a:ext cx="1521589" cy="58477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600" dirty="0"/>
              <a:t>Recommended rate at Gr5</a:t>
            </a:r>
          </a:p>
        </p:txBody>
      </p:sp>
      <p:sp>
        <p:nvSpPr>
          <p:cNvPr id="70" name="TextBox 69"/>
          <p:cNvSpPr txBox="1"/>
          <p:nvPr/>
        </p:nvSpPr>
        <p:spPr>
          <a:xfrm>
            <a:off x="9117708" y="3898710"/>
            <a:ext cx="1521589" cy="1077218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600" dirty="0"/>
              <a:t>40% of SA rural Gr5 learners  (&lt;40WCPM) WCPM</a:t>
            </a:r>
          </a:p>
        </p:txBody>
      </p:sp>
      <p:sp>
        <p:nvSpPr>
          <p:cNvPr id="67" name="Title 1"/>
          <p:cNvSpPr txBox="1">
            <a:spLocks/>
          </p:cNvSpPr>
          <p:nvPr/>
        </p:nvSpPr>
        <p:spPr>
          <a:xfrm>
            <a:off x="6818100" y="4400489"/>
            <a:ext cx="3849054" cy="211739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8000" b="1" dirty="0">
                <a:solidFill>
                  <a:srgbClr val="FF0000"/>
                </a:solidFill>
              </a:rPr>
              <a:t>25% </a:t>
            </a:r>
          </a:p>
          <a:p>
            <a:r>
              <a:rPr lang="en-US" sz="2000" b="1" dirty="0">
                <a:solidFill>
                  <a:srgbClr val="FF0000"/>
                </a:solidFill>
              </a:rPr>
              <a:t>of rural WC Grade 5 learners</a:t>
            </a:r>
          </a:p>
        </p:txBody>
      </p:sp>
    </p:spTree>
    <p:extLst>
      <p:ext uri="{BB962C8B-B14F-4D97-AF65-F5344CB8AC3E}">
        <p14:creationId xmlns:p14="http://schemas.microsoft.com/office/powerpoint/2010/main" val="9677535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46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92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138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184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23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276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322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368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414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46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506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552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598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644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69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736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782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828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874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92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966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1012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1058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1104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115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1196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196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346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496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646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796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946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1096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1246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1396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1546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1696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1846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grpId="0" nodeType="withEffect">
                                  <p:stCondLst>
                                    <p:cond delay="1996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grpId="0" nodeType="withEffect">
                                  <p:stCondLst>
                                    <p:cond delay="2146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grpId="0" nodeType="withEffect">
                                  <p:stCondLst>
                                    <p:cond delay="2296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grpId="0" nodeType="withEffect">
                                  <p:stCondLst>
                                    <p:cond delay="2446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grpId="0" nodeType="withEffect">
                                  <p:stCondLst>
                                    <p:cond delay="2596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grpId="0" nodeType="withEffect">
                                  <p:stCondLst>
                                    <p:cond delay="2746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grpId="0" nodeType="withEffect">
                                  <p:stCondLst>
                                    <p:cond delay="2896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ntr" presetSubtype="0" fill="hold" grpId="0" nodeType="withEffect">
                                  <p:stCondLst>
                                    <p:cond delay="3046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ntr" presetSubtype="0" fill="hold" grpId="0" nodeType="withEffect">
                                  <p:stCondLst>
                                    <p:cond delay="3196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ntr" presetSubtype="0" fill="hold" grpId="0" nodeType="withEffect">
                                  <p:stCondLst>
                                    <p:cond delay="3346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" presetClass="entr" presetSubtype="0" fill="hold" grpId="0" nodeType="withEffect">
                                  <p:stCondLst>
                                    <p:cond delay="3496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" presetClass="entr" presetSubtype="0" fill="hold" grpId="0" nodeType="withEffect">
                                  <p:stCondLst>
                                    <p:cond delay="3646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" presetClass="entr" presetSubtype="0" fill="hold" grpId="0" nodeType="withEffect">
                                  <p:stCondLst>
                                    <p:cond delay="3796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3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9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  <p:bldP spid="30" grpId="0"/>
      <p:bldP spid="31" grpId="0"/>
      <p:bldP spid="32" grpId="0"/>
      <p:bldP spid="33" grpId="0"/>
      <p:bldP spid="34" grpId="0"/>
      <p:bldP spid="39" grpId="0"/>
      <p:bldP spid="40" grpId="0"/>
      <p:bldP spid="41" grpId="0"/>
      <p:bldP spid="42" grpId="0"/>
      <p:bldP spid="43" grpId="0"/>
      <p:bldP spid="44" grpId="0"/>
      <p:bldP spid="45" grpId="0"/>
      <p:bldP spid="46" grpId="0"/>
      <p:bldP spid="47" grpId="0"/>
      <p:bldP spid="48" grpId="0"/>
      <p:bldP spid="49" grpId="0"/>
      <p:bldP spid="50" grpId="0"/>
      <p:bldP spid="51" grpId="0"/>
      <p:bldP spid="52" grpId="0"/>
      <p:bldP spid="53" grpId="0"/>
      <p:bldP spid="54" grpId="0"/>
      <p:bldP spid="55" grpId="0"/>
      <p:bldP spid="56" grpId="0"/>
      <p:bldP spid="57" grpId="0"/>
      <p:bldP spid="58" grpId="0"/>
      <p:bldP spid="59" grpId="0"/>
      <p:bldP spid="60" grpId="0"/>
      <p:bldP spid="61" grpId="0"/>
      <p:bldP spid="62" grpId="0"/>
      <p:bldP spid="63" grpId="0"/>
      <p:bldP spid="64" grpId="0"/>
      <p:bldP spid="67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4075863" y="1775985"/>
            <a:ext cx="4040274" cy="2796363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>
                <a:latin typeface="Helvetica" charset="0"/>
                <a:ea typeface="Helvetica" charset="0"/>
                <a:cs typeface="Helvetica" charset="0"/>
              </a:rPr>
              <a:t>What about </a:t>
            </a:r>
            <a:r>
              <a:rPr lang="en-US" sz="4400" b="1" dirty="0" err="1">
                <a:latin typeface="Helvetica" charset="0"/>
                <a:ea typeface="Helvetica" charset="0"/>
                <a:cs typeface="Helvetica" charset="0"/>
              </a:rPr>
              <a:t>Maths</a:t>
            </a:r>
            <a:r>
              <a:rPr lang="en-US" sz="4400" b="1" dirty="0">
                <a:latin typeface="Helvetica" charset="0"/>
                <a:ea typeface="Helvetica" charset="0"/>
                <a:cs typeface="Helvetica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1707159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9AD7A7-1E43-B54C-83C6-570CBB012B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264B2C-709D-F944-B276-A140CCD70C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14194" y="4527344"/>
            <a:ext cx="6777805" cy="2330655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sz="3000" dirty="0"/>
              <a:t>Example questions from TIMSS 2019 Gr5:</a:t>
            </a:r>
          </a:p>
          <a:p>
            <a:pPr marL="0" indent="0">
              <a:buNone/>
            </a:pPr>
            <a:endParaRPr lang="en-US" sz="3000" dirty="0"/>
          </a:p>
          <a:p>
            <a:pPr marL="0" indent="0">
              <a:buNone/>
            </a:pPr>
            <a:r>
              <a:rPr lang="en-US" sz="4000" b="1" dirty="0"/>
              <a:t>700 – 28 = ____</a:t>
            </a:r>
            <a:r>
              <a:rPr lang="en-US" sz="4000" dirty="0"/>
              <a:t>	 </a:t>
            </a:r>
            <a:r>
              <a:rPr lang="en-US" sz="1100" dirty="0"/>
              <a:t>[MN11128 – CAPS Gr3]</a:t>
            </a:r>
          </a:p>
          <a:p>
            <a:pPr marL="0" indent="0">
              <a:buNone/>
            </a:pPr>
            <a:r>
              <a:rPr lang="en-US" sz="4000" b="1" dirty="0"/>
              <a:t>5 x 25  =  ___  		</a:t>
            </a:r>
            <a:r>
              <a:rPr lang="en-US" sz="4000" dirty="0"/>
              <a:t> </a:t>
            </a:r>
            <a:r>
              <a:rPr lang="en-US" sz="1050" dirty="0"/>
              <a:t>[MN11136 – CAPS Gr4]</a:t>
            </a:r>
          </a:p>
          <a:p>
            <a:pPr marL="0" indent="0">
              <a:buNone/>
            </a:pPr>
            <a:r>
              <a:rPr lang="en-US" sz="4000" dirty="0"/>
              <a:t>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2320BC0-BD28-F542-8996-B9A4EB22DEB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235300" y="192024"/>
            <a:ext cx="4535476" cy="647395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Picture 5" descr="Diagram&#10;&#10;Description automatically generated">
            <a:extLst>
              <a:ext uri="{FF2B5EF4-FFF2-40B4-BE49-F238E27FC236}">
                <a16:creationId xmlns:a16="http://schemas.microsoft.com/office/drawing/2014/main" id="{A5118DC1-B179-584C-B401-16279F56DA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14195" y="192024"/>
            <a:ext cx="6542505" cy="3882571"/>
          </a:xfrm>
          <a:prstGeom prst="rect">
            <a:avLst/>
          </a:prstGeom>
        </p:spPr>
      </p:pic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8B22A557-E14F-BB48-9657-1969BB1C7C5B}"/>
              </a:ext>
            </a:extLst>
          </p:cNvPr>
          <p:cNvSpPr/>
          <p:nvPr/>
        </p:nvSpPr>
        <p:spPr>
          <a:xfrm rot="396519">
            <a:off x="9187544" y="610331"/>
            <a:ext cx="2699658" cy="3774205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FBF59EC8-F7ED-CD40-AC4A-5CCDC3A2D876}"/>
              </a:ext>
            </a:extLst>
          </p:cNvPr>
          <p:cNvSpPr/>
          <p:nvPr/>
        </p:nvSpPr>
        <p:spPr>
          <a:xfrm>
            <a:off x="7155735" y="526764"/>
            <a:ext cx="864003" cy="3774205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54BE595-4C91-444B-85AB-FD04967EC4E7}"/>
              </a:ext>
            </a:extLst>
          </p:cNvPr>
          <p:cNvSpPr/>
          <p:nvPr/>
        </p:nvSpPr>
        <p:spPr>
          <a:xfrm>
            <a:off x="8236306" y="5323340"/>
            <a:ext cx="1133580" cy="36933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>
            <a:spAutoFit/>
          </a:bodyPr>
          <a:lstStyle/>
          <a:p>
            <a:r>
              <a:rPr lang="en-US" dirty="0"/>
              <a:t>(SA: </a:t>
            </a:r>
            <a:r>
              <a:rPr lang="en-US" b="1" dirty="0">
                <a:solidFill>
                  <a:schemeClr val="accent6">
                    <a:lumMod val="75000"/>
                  </a:schemeClr>
                </a:solidFill>
              </a:rPr>
              <a:t>25%</a:t>
            </a:r>
            <a:r>
              <a:rPr lang="en-US" dirty="0"/>
              <a:t>)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072A836-C435-E14D-8B65-84299304D09B}"/>
              </a:ext>
            </a:extLst>
          </p:cNvPr>
          <p:cNvSpPr/>
          <p:nvPr/>
        </p:nvSpPr>
        <p:spPr>
          <a:xfrm>
            <a:off x="8236306" y="5906003"/>
            <a:ext cx="1133580" cy="36933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>
            <a:spAutoFit/>
          </a:bodyPr>
          <a:lstStyle/>
          <a:p>
            <a:r>
              <a:rPr lang="en-US" dirty="0"/>
              <a:t>(SA: </a:t>
            </a:r>
            <a:r>
              <a:rPr lang="en-US" b="1" dirty="0">
                <a:solidFill>
                  <a:schemeClr val="accent6">
                    <a:lumMod val="75000"/>
                  </a:schemeClr>
                </a:solidFill>
              </a:rPr>
              <a:t>38%</a:t>
            </a:r>
            <a:r>
              <a:rPr lang="en-US" dirty="0"/>
              <a:t>) </a:t>
            </a:r>
          </a:p>
        </p:txBody>
      </p:sp>
    </p:spTree>
    <p:extLst>
      <p:ext uri="{BB962C8B-B14F-4D97-AF65-F5344CB8AC3E}">
        <p14:creationId xmlns:p14="http://schemas.microsoft.com/office/powerpoint/2010/main" val="24231054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3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animBg="1"/>
      <p:bldP spid="7" grpId="0" animBg="1"/>
      <p:bldP spid="8" grpId="1" animBg="1"/>
      <p:bldP spid="9" grpId="0"/>
      <p:bldP spid="10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9AD7A7-1E43-B54C-83C6-570CBB012B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2320BC0-BD28-F542-8996-B9A4EB22DEB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5342134" y="1349675"/>
            <a:ext cx="6614566" cy="379076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8B22A557-E14F-BB48-9657-1969BB1C7C5B}"/>
              </a:ext>
            </a:extLst>
          </p:cNvPr>
          <p:cNvSpPr/>
          <p:nvPr/>
        </p:nvSpPr>
        <p:spPr>
          <a:xfrm rot="396519">
            <a:off x="9048830" y="1659643"/>
            <a:ext cx="2699658" cy="3774205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0DE89C82-3579-4A43-B2EC-713231A28D6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235300" y="209088"/>
            <a:ext cx="4535476" cy="643982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38EE7C1A-4EE9-8B48-BBCD-E1CE39F75EE2}"/>
              </a:ext>
            </a:extLst>
          </p:cNvPr>
          <p:cNvSpPr/>
          <p:nvPr/>
        </p:nvSpPr>
        <p:spPr>
          <a:xfrm>
            <a:off x="6989224" y="1734120"/>
            <a:ext cx="955563" cy="3774205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34812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0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erson and person looking at a computer&#10;&#10;Description automatically generated with medium confidence">
            <a:extLst>
              <a:ext uri="{FF2B5EF4-FFF2-40B4-BE49-F238E27FC236}">
                <a16:creationId xmlns:a16="http://schemas.microsoft.com/office/drawing/2014/main" id="{CAB5228E-EA66-F14D-8A63-1E066B96CD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61604" y="192024"/>
            <a:ext cx="4544628" cy="6473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772018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74C58222-CB49-3844-AF82-422A8D279DA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5862075"/>
              </p:ext>
            </p:extLst>
          </p:nvPr>
        </p:nvGraphicFramePr>
        <p:xfrm>
          <a:off x="5842000" y="2055968"/>
          <a:ext cx="6172200" cy="48020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6" name="Picture 5" descr="Graphical user interface, text, application, email&#10;&#10;Description automatically generated">
            <a:extLst>
              <a:ext uri="{FF2B5EF4-FFF2-40B4-BE49-F238E27FC236}">
                <a16:creationId xmlns:a16="http://schemas.microsoft.com/office/drawing/2014/main" id="{5A6D98F9-D002-124F-B94C-53431F2FC7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128498"/>
            <a:ext cx="5556250" cy="179897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Picture 7" descr="Text&#10;&#10;Description automatically generated">
            <a:extLst>
              <a:ext uri="{FF2B5EF4-FFF2-40B4-BE49-F238E27FC236}">
                <a16:creationId xmlns:a16="http://schemas.microsoft.com/office/drawing/2014/main" id="{B317C3FE-E40F-F24D-B634-153917E939C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728" y="1027984"/>
            <a:ext cx="5556250" cy="25654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D7632AA-382B-E541-A0D4-A4949BDF40A3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87728" y="3831957"/>
            <a:ext cx="5576472" cy="266207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0" name="Title 7">
            <a:extLst>
              <a:ext uri="{FF2B5EF4-FFF2-40B4-BE49-F238E27FC236}">
                <a16:creationId xmlns:a16="http://schemas.microsoft.com/office/drawing/2014/main" id="{577F1AB1-9CB7-3D42-A320-C0250C9BF6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728" y="-51663"/>
            <a:ext cx="10515600" cy="1325563"/>
          </a:xfrm>
        </p:spPr>
        <p:txBody>
          <a:bodyPr>
            <a:normAutofit/>
          </a:bodyPr>
          <a:lstStyle/>
          <a:p>
            <a:r>
              <a:rPr lang="en-US" sz="2800" b="1" u="sng" dirty="0">
                <a:solidFill>
                  <a:prstClr val="black">
                    <a:lumMod val="75000"/>
                    <a:lumOff val="25000"/>
                  </a:prstClr>
                </a:solidFill>
                <a:latin typeface="Helvetica" pitchFamily="2" charset="0"/>
                <a:cs typeface="Calibri"/>
              </a:rPr>
              <a:t>Low</a:t>
            </a:r>
            <a:r>
              <a:rPr lang="en-US" sz="2800" b="1" dirty="0">
                <a:solidFill>
                  <a:prstClr val="black">
                    <a:lumMod val="75000"/>
                    <a:lumOff val="25000"/>
                  </a:prstClr>
                </a:solidFill>
                <a:latin typeface="Helvetica" pitchFamily="2" charset="0"/>
                <a:cs typeface="Calibri"/>
              </a:rPr>
              <a:t> International Benchmark</a:t>
            </a:r>
            <a:endParaRPr lang="en-US" sz="2800" b="1" dirty="0">
              <a:latin typeface="Helvetica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36992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4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4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4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4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00"/>
                            </p:stCondLst>
                            <p:childTnLst>
                              <p:par>
                                <p:cTn id="3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4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4" categoryIdx="4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4">
                                            <p:graphicEl>
                                              <a:chart seriesIdx="-4" categoryIdx="4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000"/>
                            </p:stCondLst>
                            <p:childTnLst>
                              <p:par>
                                <p:cTn id="3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4" categoryIdx="5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4">
                                            <p:graphicEl>
                                              <a:chart seriesIdx="-4" categoryIdx="5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500"/>
                            </p:stCondLst>
                            <p:childTnLst>
                              <p:par>
                                <p:cTn id="4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4" categoryIdx="6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4">
                                            <p:graphicEl>
                                              <a:chart seriesIdx="-4" categoryIdx="6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000"/>
                            </p:stCondLst>
                            <p:childTnLst>
                              <p:par>
                                <p:cTn id="4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4" categoryIdx="7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4">
                                            <p:graphicEl>
                                              <a:chart seriesIdx="-4" categoryIdx="7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500"/>
                            </p:stCondLst>
                            <p:childTnLst>
                              <p:par>
                                <p:cTn id="5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4" categoryIdx="8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00"/>
                                        <p:tgtEl>
                                          <p:spTgt spid="4">
                                            <p:graphicEl>
                                              <a:chart seriesIdx="-4" categoryIdx="8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0"/>
                            </p:stCondLst>
                            <p:childTnLst>
                              <p:par>
                                <p:cTn id="5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4" categoryIdx="9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4">
                                            <p:graphicEl>
                                              <a:chart seriesIdx="-4" categoryIdx="9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500"/>
                            </p:stCondLst>
                            <p:childTnLst>
                              <p:par>
                                <p:cTn id="5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4" categoryIdx="1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00"/>
                                        <p:tgtEl>
                                          <p:spTgt spid="4">
                                            <p:graphicEl>
                                              <a:chart seriesIdx="-4" categoryIdx="10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6000"/>
                            </p:stCondLst>
                            <p:childTnLst>
                              <p:par>
                                <p:cTn id="6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4" categoryIdx="1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5" dur="500"/>
                                        <p:tgtEl>
                                          <p:spTgt spid="4">
                                            <p:graphicEl>
                                              <a:chart seriesIdx="-4" categoryIdx="11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6500"/>
                            </p:stCondLst>
                            <p:childTnLst>
                              <p:par>
                                <p:cTn id="6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4" categoryIdx="1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9" dur="500"/>
                                        <p:tgtEl>
                                          <p:spTgt spid="4">
                                            <p:graphicEl>
                                              <a:chart seriesIdx="-4" categoryIdx="12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7000"/>
                            </p:stCondLst>
                            <p:childTnLst>
                              <p:par>
                                <p:cTn id="7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4" categoryIdx="13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3" dur="500"/>
                                        <p:tgtEl>
                                          <p:spTgt spid="4">
                                            <p:graphicEl>
                                              <a:chart seriesIdx="-4" categoryIdx="13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500"/>
                            </p:stCondLst>
                            <p:childTnLst>
                              <p:par>
                                <p:cTn id="7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4" categoryIdx="14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500"/>
                                        <p:tgtEl>
                                          <p:spTgt spid="4">
                                            <p:graphicEl>
                                              <a:chart seriesIdx="-4" categoryIdx="14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8000"/>
                            </p:stCondLst>
                            <p:childTnLst>
                              <p:par>
                                <p:cTn id="7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4" categoryIdx="15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1" dur="500"/>
                                        <p:tgtEl>
                                          <p:spTgt spid="4">
                                            <p:graphicEl>
                                              <a:chart seriesIdx="-4" categoryIdx="15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8500"/>
                            </p:stCondLst>
                            <p:childTnLst>
                              <p:par>
                                <p:cTn id="8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4" categoryIdx="16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5" dur="500"/>
                                        <p:tgtEl>
                                          <p:spTgt spid="4">
                                            <p:graphicEl>
                                              <a:chart seriesIdx="-4" categoryIdx="16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9000"/>
                            </p:stCondLst>
                            <p:childTnLst>
                              <p:par>
                                <p:cTn id="8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4" categoryIdx="17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9" dur="500"/>
                                        <p:tgtEl>
                                          <p:spTgt spid="4">
                                            <p:graphicEl>
                                              <a:chart seriesIdx="-4" categoryIdx="17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9500"/>
                            </p:stCondLst>
                            <p:childTnLst>
                              <p:par>
                                <p:cTn id="9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4" categoryIdx="18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3" dur="500"/>
                                        <p:tgtEl>
                                          <p:spTgt spid="4">
                                            <p:graphicEl>
                                              <a:chart seriesIdx="-4" categoryIdx="18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10000"/>
                            </p:stCondLst>
                            <p:childTnLst>
                              <p:par>
                                <p:cTn id="9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4" categoryIdx="19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7" dur="500"/>
                                        <p:tgtEl>
                                          <p:spTgt spid="4">
                                            <p:graphicEl>
                                              <a:chart seriesIdx="-4" categoryIdx="19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10500"/>
                            </p:stCondLst>
                            <p:childTnLst>
                              <p:par>
                                <p:cTn id="9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4" categoryIdx="2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1" dur="500"/>
                                        <p:tgtEl>
                                          <p:spTgt spid="4">
                                            <p:graphicEl>
                                              <a:chart seriesIdx="-4" categoryIdx="20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11000"/>
                            </p:stCondLst>
                            <p:childTnLst>
                              <p:par>
                                <p:cTn id="10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4" categoryIdx="2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5" dur="500"/>
                                        <p:tgtEl>
                                          <p:spTgt spid="4">
                                            <p:graphicEl>
                                              <a:chart seriesIdx="-4" categoryIdx="21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 uiExpand="1">
        <p:bldSub>
          <a:bldChart bld="category"/>
        </p:bldSub>
      </p:bldGraphic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5A6D98F9-D002-124F-B94C-53431F2FC71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6682638" y="0"/>
            <a:ext cx="5458562" cy="232551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0" name="Title 7">
            <a:extLst>
              <a:ext uri="{FF2B5EF4-FFF2-40B4-BE49-F238E27FC236}">
                <a16:creationId xmlns:a16="http://schemas.microsoft.com/office/drawing/2014/main" id="{577F1AB1-9CB7-3D42-A320-C0250C9BF6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728" y="-51663"/>
            <a:ext cx="10515600" cy="1325563"/>
          </a:xfrm>
        </p:spPr>
        <p:txBody>
          <a:bodyPr>
            <a:normAutofit/>
          </a:bodyPr>
          <a:lstStyle/>
          <a:p>
            <a:r>
              <a:rPr lang="en-US" sz="2800" b="1" u="sng" dirty="0">
                <a:solidFill>
                  <a:prstClr val="black">
                    <a:lumMod val="75000"/>
                    <a:lumOff val="25000"/>
                  </a:prstClr>
                </a:solidFill>
                <a:latin typeface="Helvetica" pitchFamily="2" charset="0"/>
                <a:cs typeface="Calibri"/>
              </a:rPr>
              <a:t>Intermediate</a:t>
            </a:r>
            <a:r>
              <a:rPr lang="en-US" sz="2800" b="1" dirty="0">
                <a:solidFill>
                  <a:prstClr val="black">
                    <a:lumMod val="75000"/>
                    <a:lumOff val="25000"/>
                  </a:prstClr>
                </a:solidFill>
                <a:latin typeface="Helvetica" pitchFamily="2" charset="0"/>
                <a:cs typeface="Calibri"/>
              </a:rPr>
              <a:t> International Benchmark</a:t>
            </a:r>
            <a:endParaRPr lang="en-US" sz="2800" b="1" dirty="0">
              <a:latin typeface="Helvetica" pitchFamily="2" charset="0"/>
            </a:endParaRPr>
          </a:p>
        </p:txBody>
      </p:sp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B6DF2F0C-06B0-2648-BE6F-2ED35A81904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18252610"/>
              </p:ext>
            </p:extLst>
          </p:nvPr>
        </p:nvGraphicFramePr>
        <p:xfrm>
          <a:off x="6527800" y="2494844"/>
          <a:ext cx="5576472" cy="424815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11" name="Picture 10">
            <a:extLst>
              <a:ext uri="{FF2B5EF4-FFF2-40B4-BE49-F238E27FC236}">
                <a16:creationId xmlns:a16="http://schemas.microsoft.com/office/drawing/2014/main" id="{93E86CC5-1D13-4F4E-8B8B-B68B183BC61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643" y="909465"/>
            <a:ext cx="6132253" cy="272897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aphicFrame>
        <p:nvGraphicFramePr>
          <p:cNvPr id="12" name="Chart 11">
            <a:extLst>
              <a:ext uri="{FF2B5EF4-FFF2-40B4-BE49-F238E27FC236}">
                <a16:creationId xmlns:a16="http://schemas.microsoft.com/office/drawing/2014/main" id="{C8505157-9D1C-4046-A686-79F8C0EC30D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60701332"/>
              </p:ext>
            </p:extLst>
          </p:nvPr>
        </p:nvGraphicFramePr>
        <p:xfrm>
          <a:off x="281541" y="3759201"/>
          <a:ext cx="5814459" cy="298379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636E033C-D9B6-6849-9A33-C4A9B74897D3}"/>
              </a:ext>
            </a:extLst>
          </p:cNvPr>
          <p:cNvCxnSpPr>
            <a:cxnSpLocks/>
          </p:cNvCxnSpPr>
          <p:nvPr/>
        </p:nvCxnSpPr>
        <p:spPr>
          <a:xfrm>
            <a:off x="584616" y="3147934"/>
            <a:ext cx="0" cy="809469"/>
          </a:xfrm>
          <a:prstGeom prst="straightConnector1">
            <a:avLst/>
          </a:prstGeom>
          <a:ln w="38100">
            <a:solidFill>
              <a:schemeClr val="accent1">
                <a:lumMod val="60000"/>
                <a:lumOff val="40000"/>
              </a:schemeClr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7CB8B478-C6FE-194A-88F7-B0859B1E47DD}"/>
              </a:ext>
            </a:extLst>
          </p:cNvPr>
          <p:cNvCxnSpPr>
            <a:cxnSpLocks/>
          </p:cNvCxnSpPr>
          <p:nvPr/>
        </p:nvCxnSpPr>
        <p:spPr>
          <a:xfrm>
            <a:off x="5893632" y="3225382"/>
            <a:ext cx="0" cy="809469"/>
          </a:xfrm>
          <a:prstGeom prst="straightConnector1">
            <a:avLst/>
          </a:prstGeom>
          <a:ln w="38100">
            <a:solidFill>
              <a:schemeClr val="accent1">
                <a:lumMod val="60000"/>
                <a:lumOff val="40000"/>
              </a:schemeClr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7949882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62448" y="691699"/>
            <a:ext cx="8246323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en-US" sz="6700" b="1" dirty="0"/>
              <a:t>Falling at the first hurdle</a:t>
            </a:r>
            <a:r>
              <a:rPr lang="mr-IN" sz="6700" b="1" dirty="0"/>
              <a:t>…</a:t>
            </a:r>
            <a:br>
              <a:rPr lang="en-US" sz="6700" b="1" dirty="0"/>
            </a:br>
            <a:r>
              <a:rPr lang="en-US" sz="900" b="1" dirty="0"/>
              <a:t> </a:t>
            </a:r>
            <a:br>
              <a:rPr lang="en-US" dirty="0"/>
            </a:br>
            <a:r>
              <a:rPr lang="en-US" sz="2700" dirty="0"/>
              <a:t>If children do not</a:t>
            </a:r>
            <a:r>
              <a:rPr lang="en-US" sz="2700" b="1" dirty="0"/>
              <a:t> learn-to-read </a:t>
            </a:r>
            <a:r>
              <a:rPr lang="en-US" sz="2700" dirty="0"/>
              <a:t>in Grades 1-3, </a:t>
            </a:r>
            <a:br>
              <a:rPr lang="en-US" sz="2700" dirty="0"/>
            </a:br>
            <a:r>
              <a:rPr lang="en-US" sz="2700" dirty="0"/>
              <a:t>they cannot </a:t>
            </a:r>
            <a:r>
              <a:rPr lang="en-US" sz="2700" b="1" dirty="0"/>
              <a:t>read-to-learn</a:t>
            </a:r>
            <a:r>
              <a:rPr lang="en-US" sz="2700" dirty="0"/>
              <a:t> in Grade 4 onwards</a:t>
            </a:r>
          </a:p>
        </p:txBody>
      </p:sp>
      <p:grpSp>
        <p:nvGrpSpPr>
          <p:cNvPr id="8" name="Group 7"/>
          <p:cNvGrpSpPr/>
          <p:nvPr/>
        </p:nvGrpSpPr>
        <p:grpSpPr>
          <a:xfrm>
            <a:off x="4152115" y="2476315"/>
            <a:ext cx="3642055" cy="3525836"/>
            <a:chOff x="2628114" y="2476315"/>
            <a:chExt cx="3642055" cy="3525836"/>
          </a:xfrm>
        </p:grpSpPr>
        <p:sp>
          <p:nvSpPr>
            <p:cNvPr id="6" name="Oval 5"/>
            <p:cNvSpPr/>
            <p:nvPr/>
          </p:nvSpPr>
          <p:spPr>
            <a:xfrm>
              <a:off x="2628114" y="2476315"/>
              <a:ext cx="3642055" cy="3525836"/>
            </a:xfrm>
            <a:prstGeom prst="ellipse">
              <a:avLst/>
            </a:prstGeom>
            <a:solidFill>
              <a:srgbClr val="FFED00"/>
            </a:solidFill>
            <a:ln w="571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400" dirty="0">
                <a:latin typeface="Helvetica" charset="0"/>
                <a:ea typeface="Helvetica" charset="0"/>
                <a:cs typeface="Helvetica" charset="0"/>
              </a:endParaRPr>
            </a:p>
          </p:txBody>
        </p:sp>
        <p:pic>
          <p:nvPicPr>
            <p:cNvPr id="4" name="Picture 3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4762"/>
            <a:stretch/>
          </p:blipFill>
          <p:spPr>
            <a:xfrm>
              <a:off x="3175239" y="3153383"/>
              <a:ext cx="2547804" cy="2171700"/>
            </a:xfrm>
            <a:prstGeom prst="rect">
              <a:avLst/>
            </a:prstGeom>
          </p:spPr>
        </p:pic>
      </p:grpSp>
      <p:sp>
        <p:nvSpPr>
          <p:cNvPr id="9" name="TextBox 8"/>
          <p:cNvSpPr txBox="1"/>
          <p:nvPr/>
        </p:nvSpPr>
        <p:spPr>
          <a:xfrm>
            <a:off x="2748318" y="6461206"/>
            <a:ext cx="718985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Spaull &amp; Pretorius (2018) Falling at the first hurdle: Early grade reading in South Africa. Springer. </a:t>
            </a:r>
          </a:p>
        </p:txBody>
      </p:sp>
    </p:spTree>
    <p:extLst>
      <p:ext uri="{BB962C8B-B14F-4D97-AF65-F5344CB8AC3E}">
        <p14:creationId xmlns:p14="http://schemas.microsoft.com/office/powerpoint/2010/main" val="72079407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4294967295"/>
          </p:nvPr>
        </p:nvSpPr>
        <p:spPr>
          <a:xfrm>
            <a:off x="10127676" y="6257744"/>
            <a:ext cx="323309" cy="389083"/>
          </a:xfrm>
          <a:prstGeom prst="rect">
            <a:avLst/>
          </a:prstGeom>
        </p:spPr>
        <p:txBody>
          <a:bodyPr/>
          <a:lstStyle/>
          <a:p>
            <a:fld id="{FCEE2C88-6C8F-484D-AF69-578F576B1F44}" type="slidenum">
              <a:rPr lang="en-US" smtClean="0"/>
              <a:pPr/>
              <a:t>29</a:t>
            </a:fld>
            <a:endParaRPr lang="en-US" dirty="0"/>
          </a:p>
        </p:txBody>
      </p:sp>
      <p:grpSp>
        <p:nvGrpSpPr>
          <p:cNvPr id="6" name="Group 5"/>
          <p:cNvGrpSpPr/>
          <p:nvPr/>
        </p:nvGrpSpPr>
        <p:grpSpPr>
          <a:xfrm>
            <a:off x="1610391" y="1748039"/>
            <a:ext cx="4966961" cy="1608907"/>
            <a:chOff x="8372105" y="2329963"/>
            <a:chExt cx="2596986" cy="2274526"/>
          </a:xfrm>
        </p:grpSpPr>
        <p:sp>
          <p:nvSpPr>
            <p:cNvPr id="7" name="Rectangle 6"/>
            <p:cNvSpPr/>
            <p:nvPr/>
          </p:nvSpPr>
          <p:spPr>
            <a:xfrm>
              <a:off x="8467023" y="2475096"/>
              <a:ext cx="2425055" cy="212939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en-ZA" sz="1200" dirty="0"/>
                <a:t>“South African learners’ performance in the PIRLS assessments accentuates the need for reading instruction practices aimed at addressing the difficulties South African learners encounter in both the Foundation Phase &amp; Intermediate Phases … </a:t>
              </a:r>
              <a:r>
                <a:rPr lang="en-ZA" sz="1200" b="1" dirty="0"/>
                <a:t>the qualifications that teachers do have, have not prepared them to teach reading literacy</a:t>
              </a:r>
              <a:r>
                <a:rPr lang="en-ZA" sz="1200" dirty="0"/>
                <a:t> or … these teachers are not able to implement strategies they have gleaned from professional training.” </a:t>
              </a:r>
              <a:endParaRPr lang="en-GB" sz="300" dirty="0">
                <a:latin typeface="Arial" panose="020B0604020202020204" pitchFamily="34" charset="0"/>
                <a:ea typeface="MS Mincho"/>
                <a:cs typeface="Arial" panose="020B0604020202020204" pitchFamily="34" charset="0"/>
              </a:endParaRPr>
            </a:p>
            <a:p>
              <a:pPr algn="just"/>
              <a:r>
                <a:rPr lang="en-GB" sz="788" b="1" dirty="0">
                  <a:latin typeface="Times New Roman" panose="02020603050405020304" pitchFamily="18" charset="0"/>
                  <a:ea typeface="MS Mincho"/>
                </a:rPr>
                <a:t>Prof Sarah Howie et al. (2008: 48)</a:t>
              </a:r>
              <a:endParaRPr lang="en-US" sz="788" b="1" dirty="0"/>
            </a:p>
          </p:txBody>
        </p:sp>
        <p:cxnSp>
          <p:nvCxnSpPr>
            <p:cNvPr id="8" name="Straight Connector 7"/>
            <p:cNvCxnSpPr/>
            <p:nvPr/>
          </p:nvCxnSpPr>
          <p:spPr>
            <a:xfrm>
              <a:off x="8372105" y="2329963"/>
              <a:ext cx="2596986" cy="0"/>
            </a:xfrm>
            <a:prstGeom prst="line">
              <a:avLst/>
            </a:prstGeom>
            <a:ln w="762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0" name="Picture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7794" y="3684263"/>
            <a:ext cx="6531428" cy="257348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5782" y="966679"/>
            <a:ext cx="3525202" cy="2265363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9075458" y="4705546"/>
            <a:ext cx="1023956" cy="53091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050" b="1" dirty="0" err="1"/>
              <a:t>Hoadley</a:t>
            </a:r>
            <a:r>
              <a:rPr lang="en-US" sz="1050" b="1" dirty="0"/>
              <a:t> 2012 </a:t>
            </a:r>
            <a:r>
              <a:rPr lang="en-US" sz="900" dirty="0"/>
              <a:t>review of the literature </a:t>
            </a:r>
          </a:p>
        </p:txBody>
      </p:sp>
      <p:sp>
        <p:nvSpPr>
          <p:cNvPr id="13" name="Rectangle 12"/>
          <p:cNvSpPr/>
          <p:nvPr/>
        </p:nvSpPr>
        <p:spPr>
          <a:xfrm>
            <a:off x="1935163" y="304845"/>
            <a:ext cx="5664156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latin typeface="Helvetica" charset="0"/>
                <a:ea typeface="Helvetica" charset="0"/>
                <a:cs typeface="Helvetica" charset="0"/>
              </a:rPr>
              <a:t>Do teachers know how to teach reading?</a:t>
            </a:r>
          </a:p>
        </p:txBody>
      </p:sp>
    </p:spTree>
    <p:extLst>
      <p:ext uri="{BB962C8B-B14F-4D97-AF65-F5344CB8AC3E}">
        <p14:creationId xmlns:p14="http://schemas.microsoft.com/office/powerpoint/2010/main" val="9397859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xmlns:p14="http://schemas.microsoft.com/office/powerpoint/2010/main"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73137" y="259377"/>
            <a:ext cx="7886700" cy="760386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What can we do about this?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88344" y="1081378"/>
            <a:ext cx="8215313" cy="1761836"/>
          </a:xfrm>
        </p:spPr>
        <p:txBody>
          <a:bodyPr>
            <a:normAutofit fontScale="85000" lnSpcReduction="10000"/>
          </a:bodyPr>
          <a:lstStyle/>
          <a:p>
            <a:r>
              <a:rPr lang="en-US" sz="2000" b="1" dirty="0"/>
              <a:t>All of the </a:t>
            </a:r>
            <a:r>
              <a:rPr lang="en-US" sz="2000" b="1" u="sng" dirty="0"/>
              <a:t>top education systems in the world </a:t>
            </a:r>
            <a:r>
              <a:rPr lang="en-US" sz="2000" b="1" dirty="0"/>
              <a:t>ensure that all children master the basics of reading for meaning and using the four operations &amp; the base number ten system effectively.</a:t>
            </a:r>
          </a:p>
          <a:p>
            <a:r>
              <a:rPr lang="en-US" sz="2000" b="1" dirty="0"/>
              <a:t>Not possible without </a:t>
            </a:r>
            <a:r>
              <a:rPr lang="en-US" sz="2000" b="1" u="sng" dirty="0"/>
              <a:t>high quality professional development</a:t>
            </a:r>
          </a:p>
          <a:p>
            <a:r>
              <a:rPr lang="en-US" sz="2000" b="1" dirty="0"/>
              <a:t>Learning to read for meaning is not ‘easy’ but there is a lot of scientific evidence showing what the components of reading are and how to teach them</a:t>
            </a:r>
          </a:p>
          <a:p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/>
          <a:srcRect t="7492"/>
          <a:stretch/>
        </p:blipFill>
        <p:spPr>
          <a:xfrm>
            <a:off x="3238500" y="3180202"/>
            <a:ext cx="5826917" cy="35555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056216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603E19FF-F8A7-3740-9895-C7F43C2FB03E}"/>
              </a:ext>
            </a:extLst>
          </p:cNvPr>
          <p:cNvSpPr txBox="1"/>
          <p:nvPr/>
        </p:nvSpPr>
        <p:spPr>
          <a:xfrm>
            <a:off x="5628331" y="210876"/>
            <a:ext cx="4957540" cy="20313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endParaRPr lang="en-US" sz="700" b="1" dirty="0"/>
          </a:p>
          <a:p>
            <a:pPr algn="ctr"/>
            <a:r>
              <a:rPr lang="en-US" sz="3600" b="1" dirty="0"/>
              <a:t>Alignment &amp; Coherence</a:t>
            </a:r>
            <a:endParaRPr lang="en-US" sz="3200" dirty="0"/>
          </a:p>
          <a:p>
            <a:pPr algn="ctr"/>
            <a:endParaRPr lang="en-US" sz="600" dirty="0"/>
          </a:p>
          <a:p>
            <a:pPr algn="ctr"/>
            <a:r>
              <a:rPr lang="en-US" dirty="0"/>
              <a:t>Components of professional development and LTSM alignment to ensure all children learn to read for meaning by age 10</a:t>
            </a:r>
          </a:p>
          <a:p>
            <a:pPr algn="ctr"/>
            <a:endParaRPr lang="en-US" sz="1600" dirty="0"/>
          </a:p>
          <a:p>
            <a:pPr algn="ctr"/>
            <a:endParaRPr lang="en-US" sz="700" dirty="0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62F8426F-D976-4748-A83C-A1DBD74781B7}"/>
              </a:ext>
            </a:extLst>
          </p:cNvPr>
          <p:cNvSpPr/>
          <p:nvPr/>
        </p:nvSpPr>
        <p:spPr>
          <a:xfrm rot="1621930">
            <a:off x="1112314" y="2088598"/>
            <a:ext cx="9760193" cy="3622452"/>
          </a:xfrm>
          <a:prstGeom prst="ellipse">
            <a:avLst/>
          </a:prstGeom>
          <a:solidFill>
            <a:srgbClr val="C00000">
              <a:alpha val="32941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D937D9D2-C84F-AC41-AADB-40BA969FCA1B}"/>
              </a:ext>
            </a:extLst>
          </p:cNvPr>
          <p:cNvCxnSpPr>
            <a:cxnSpLocks/>
          </p:cNvCxnSpPr>
          <p:nvPr/>
        </p:nvCxnSpPr>
        <p:spPr>
          <a:xfrm>
            <a:off x="1871877" y="1841838"/>
            <a:ext cx="8436426" cy="4384417"/>
          </a:xfrm>
          <a:prstGeom prst="straightConnector1">
            <a:avLst/>
          </a:prstGeom>
          <a:ln w="762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36D76219-2DD9-0E4E-90BD-35BF9FEB1EB1}"/>
              </a:ext>
            </a:extLst>
          </p:cNvPr>
          <p:cNvSpPr/>
          <p:nvPr/>
        </p:nvSpPr>
        <p:spPr>
          <a:xfrm rot="1863129">
            <a:off x="3171395" y="4999506"/>
            <a:ext cx="1878227" cy="1176956"/>
          </a:xfrm>
          <a:prstGeom prst="roundRect">
            <a:avLst/>
          </a:prstGeom>
          <a:solidFill>
            <a:srgbClr val="C00000">
              <a:alpha val="38824"/>
            </a:srgb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u="sng" dirty="0">
                <a:solidFill>
                  <a:srgbClr val="C00000"/>
                </a:solidFill>
              </a:rPr>
              <a:t>(5) Training</a:t>
            </a:r>
            <a:r>
              <a:rPr lang="en-US" sz="2400" dirty="0">
                <a:solidFill>
                  <a:srgbClr val="C00000"/>
                </a:solidFill>
              </a:rPr>
              <a:t>: </a:t>
            </a:r>
          </a:p>
          <a:p>
            <a:pPr algn="ctr"/>
            <a:r>
              <a:rPr lang="en-US" dirty="0"/>
              <a:t>In-service &amp; pre-service training</a:t>
            </a: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5E3FB9A9-F18D-DF4D-821A-4E3C28B50A61}"/>
              </a:ext>
            </a:extLst>
          </p:cNvPr>
          <p:cNvSpPr/>
          <p:nvPr/>
        </p:nvSpPr>
        <p:spPr>
          <a:xfrm>
            <a:off x="8013778" y="5133074"/>
            <a:ext cx="1878227" cy="1029977"/>
          </a:xfrm>
          <a:prstGeom prst="roundRect">
            <a:avLst/>
          </a:prstGeom>
          <a:solidFill>
            <a:srgbClr val="63BFD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u="sng" dirty="0">
                <a:solidFill>
                  <a:schemeClr val="tx1"/>
                </a:solidFill>
              </a:rPr>
              <a:t>(4) Assessments</a:t>
            </a:r>
            <a:r>
              <a:rPr lang="en-US" dirty="0"/>
              <a:t>: How we know if they’ve learnt it</a:t>
            </a: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1E721615-8F4B-2346-8D2D-621C9D377AE1}"/>
              </a:ext>
            </a:extLst>
          </p:cNvPr>
          <p:cNvSpPr/>
          <p:nvPr/>
        </p:nvSpPr>
        <p:spPr>
          <a:xfrm>
            <a:off x="5840650" y="4034046"/>
            <a:ext cx="1878227" cy="914400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u="sng" dirty="0">
                <a:solidFill>
                  <a:schemeClr val="tx1"/>
                </a:solidFill>
              </a:rPr>
              <a:t>(3) Pedagogy</a:t>
            </a:r>
            <a:r>
              <a:rPr lang="en-US" dirty="0"/>
              <a:t>: How we teach it to them </a:t>
            </a:r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E8D4F1C8-9797-3144-9E69-747B0320AD85}"/>
              </a:ext>
            </a:extLst>
          </p:cNvPr>
          <p:cNvSpPr/>
          <p:nvPr/>
        </p:nvSpPr>
        <p:spPr>
          <a:xfrm>
            <a:off x="1871878" y="1699094"/>
            <a:ext cx="1878227" cy="914400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u="sng" dirty="0">
                <a:solidFill>
                  <a:schemeClr val="tx1"/>
                </a:solidFill>
              </a:rPr>
              <a:t>(1) Standards</a:t>
            </a:r>
            <a:r>
              <a:rPr lang="en-US" dirty="0"/>
              <a:t>: What children need to know</a:t>
            </a:r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1B7B6D97-DDD2-2B4E-B05D-21F8C194E84C}"/>
              </a:ext>
            </a:extLst>
          </p:cNvPr>
          <p:cNvSpPr/>
          <p:nvPr/>
        </p:nvSpPr>
        <p:spPr>
          <a:xfrm>
            <a:off x="3750105" y="2642564"/>
            <a:ext cx="1878227" cy="1257261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u="sng" dirty="0">
                <a:solidFill>
                  <a:schemeClr val="tx1"/>
                </a:solidFill>
              </a:rPr>
              <a:t>(2) LTSM</a:t>
            </a:r>
            <a:r>
              <a:rPr lang="en-US" dirty="0"/>
              <a:t>: </a:t>
            </a:r>
          </a:p>
          <a:p>
            <a:pPr algn="ctr"/>
            <a:r>
              <a:rPr lang="en-US" dirty="0"/>
              <a:t>What materials we use to teach them</a:t>
            </a:r>
          </a:p>
        </p:txBody>
      </p:sp>
    </p:spTree>
    <p:extLst>
      <p:ext uri="{BB962C8B-B14F-4D97-AF65-F5344CB8AC3E}">
        <p14:creationId xmlns:p14="http://schemas.microsoft.com/office/powerpoint/2010/main" val="33148363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5" grpId="0" animBg="1"/>
      <p:bldP spid="6" grpId="0" animBg="1"/>
      <p:bldP spid="7" grpId="0" animBg="1"/>
      <p:bldP spid="8" grpId="0" animBg="1"/>
      <p:bldP spid="9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asellaDiTesto 3">
            <a:extLst>
              <a:ext uri="{FF2B5EF4-FFF2-40B4-BE49-F238E27FC236}">
                <a16:creationId xmlns:a16="http://schemas.microsoft.com/office/drawing/2014/main" id="{3887613D-DAF5-4362-A1F9-C1557151D8B6}"/>
              </a:ext>
            </a:extLst>
          </p:cNvPr>
          <p:cNvSpPr txBox="1"/>
          <p:nvPr/>
        </p:nvSpPr>
        <p:spPr>
          <a:xfrm>
            <a:off x="2445751" y="996018"/>
            <a:ext cx="3839842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878"/>
              </a:lnSpc>
            </a:pPr>
            <a:r>
              <a:rPr lang="it-IT" sz="3723" kern="1500" spc="-65" dirty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4 ways to </a:t>
            </a:r>
          </a:p>
          <a:p>
            <a:pPr>
              <a:lnSpc>
                <a:spcPts val="3878"/>
              </a:lnSpc>
            </a:pPr>
            <a:r>
              <a:rPr lang="it-IT" sz="3723" kern="1500" spc="-65" dirty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stay safe online</a:t>
            </a:r>
          </a:p>
        </p:txBody>
      </p:sp>
      <p:sp>
        <p:nvSpPr>
          <p:cNvPr id="53" name="CasellaDiTesto 30">
            <a:extLst>
              <a:ext uri="{FF2B5EF4-FFF2-40B4-BE49-F238E27FC236}">
                <a16:creationId xmlns:a16="http://schemas.microsoft.com/office/drawing/2014/main" id="{200F6693-B23F-484F-872C-C27F145F3055}"/>
              </a:ext>
            </a:extLst>
          </p:cNvPr>
          <p:cNvSpPr txBox="1"/>
          <p:nvPr/>
        </p:nvSpPr>
        <p:spPr>
          <a:xfrm>
            <a:off x="2445749" y="2133320"/>
            <a:ext cx="489908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207"/>
              </a:lnSpc>
            </a:pPr>
            <a:r>
              <a:rPr lang="it-IT" sz="1086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With the growing presence and sophistication of online threats like viruses, ransomware, and phishing scams, it’s important to have the right protection. </a:t>
            </a:r>
            <a:r>
              <a:rPr lang="it-IT" sz="1086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Office 365 Home </a:t>
            </a:r>
            <a:r>
              <a:rPr lang="it-IT" sz="1086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and </a:t>
            </a:r>
            <a:r>
              <a:rPr lang="it-IT" sz="1086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Office 365 Personal </a:t>
            </a:r>
            <a:r>
              <a:rPr lang="it-IT" sz="1086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give you advanced security tools to help keep your information secure and private.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D0F48D7-4A7E-4813-863A-0BB411DD1AC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2927499" y="2841207"/>
            <a:ext cx="6496493" cy="20923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2895601" y="3141444"/>
            <a:ext cx="6400799" cy="1138773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 algn="ctr"/>
            <a:endParaRPr lang="en-US" sz="700" b="1" dirty="0"/>
          </a:p>
          <a:p>
            <a:pPr algn="ctr"/>
            <a:r>
              <a:rPr lang="en-US" b="1" dirty="0"/>
              <a:t>“Funda Wande aims to equip teachers with the knowledge, resources and support they need to teach reading for meaning by age 10.”</a:t>
            </a:r>
            <a:endParaRPr lang="en-US" dirty="0"/>
          </a:p>
          <a:p>
            <a:pPr algn="ctr"/>
            <a:endParaRPr lang="en-US" sz="700" dirty="0"/>
          </a:p>
        </p:txBody>
      </p:sp>
    </p:spTree>
    <p:extLst>
      <p:ext uri="{BB962C8B-B14F-4D97-AF65-F5344CB8AC3E}">
        <p14:creationId xmlns:p14="http://schemas.microsoft.com/office/powerpoint/2010/main" val="19542078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4A1BA92-DDFA-7E4C-924B-A1A706C72F2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6096001" y="546505"/>
            <a:ext cx="4094541" cy="576499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0DBEFD27-C699-EA44-BFF4-09ADC4CEFBD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1673" t="2569" b="71970"/>
          <a:stretch/>
        </p:blipFill>
        <p:spPr>
          <a:xfrm>
            <a:off x="1738793" y="420512"/>
            <a:ext cx="4188099" cy="157974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05A21B4-4945-2D4E-BC12-25CC3C8581D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41" t="12224" r="10099" b="12513"/>
          <a:stretch/>
        </p:blipFill>
        <p:spPr>
          <a:xfrm>
            <a:off x="2104429" y="2100263"/>
            <a:ext cx="3456825" cy="4550198"/>
          </a:xfrm>
          <a:prstGeom prst="rect">
            <a:avLst/>
          </a:prstGeom>
        </p:spPr>
      </p:pic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7635DCC1-558A-3042-93D3-1EA8B2D1E0A5}"/>
              </a:ext>
            </a:extLst>
          </p:cNvPr>
          <p:cNvSpPr/>
          <p:nvPr/>
        </p:nvSpPr>
        <p:spPr>
          <a:xfrm>
            <a:off x="2210550" y="3100388"/>
            <a:ext cx="3350704" cy="328612"/>
          </a:xfrm>
          <a:prstGeom prst="roundRect">
            <a:avLst/>
          </a:prstGeom>
          <a:solidFill>
            <a:srgbClr val="FF7E79">
              <a:alpha val="36863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39562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screenshot of a newspaper&#10;&#10;Description automatically generated">
            <a:extLst>
              <a:ext uri="{FF2B5EF4-FFF2-40B4-BE49-F238E27FC236}">
                <a16:creationId xmlns:a16="http://schemas.microsoft.com/office/drawing/2014/main" id="{E70BC4FD-5030-D944-AC7A-63252F9EA8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35128" y="217884"/>
            <a:ext cx="4575560" cy="6422232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80C468F-25D5-1449-86BB-CB3E7BF981F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524001" y="217884"/>
            <a:ext cx="4575559" cy="6422232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33569194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70BC4FD-5030-D944-AC7A-63252F9EA88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5950162" y="217884"/>
            <a:ext cx="4545493" cy="6422232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80C468F-25D5-1449-86BB-CB3E7BF981F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527361" y="217884"/>
            <a:ext cx="4568836" cy="6422232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9538576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223520" cy="68580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7520" y="863600"/>
            <a:ext cx="8920480" cy="4992806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81264" y="6095168"/>
            <a:ext cx="1185161" cy="4981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2779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7A3B874-C274-5645-815C-7801F82B205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824419" y="600076"/>
            <a:ext cx="8543162" cy="6116602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1DABC8AA-3D48-F248-868B-D64BFEE8481A}"/>
              </a:ext>
            </a:extLst>
          </p:cNvPr>
          <p:cNvSpPr txBox="1"/>
          <p:nvPr/>
        </p:nvSpPr>
        <p:spPr>
          <a:xfrm>
            <a:off x="4436187" y="230744"/>
            <a:ext cx="33196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hlinkClick r:id="rId3"/>
              </a:rPr>
              <a:t>www.fundawande.org/resources</a:t>
            </a: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1819435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creenshot of a social media post&#10;&#10;Description automatically generated">
            <a:extLst>
              <a:ext uri="{FF2B5EF4-FFF2-40B4-BE49-F238E27FC236}">
                <a16:creationId xmlns:a16="http://schemas.microsoft.com/office/drawing/2014/main" id="{47A3B874-C274-5645-815C-7801F82B205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718" t="2458" r="2344" b="2458"/>
          <a:stretch/>
        </p:blipFill>
        <p:spPr>
          <a:xfrm>
            <a:off x="1681163" y="285750"/>
            <a:ext cx="8772526" cy="628650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14663537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BAC4E1A-2006-2E48-A084-8037112D0E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56743" y="129560"/>
            <a:ext cx="5592763" cy="3766555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7A099E9B-D0C3-9C4F-B1DE-577136737B90}"/>
              </a:ext>
            </a:extLst>
          </p:cNvPr>
          <p:cNvSpPr txBox="1">
            <a:spLocks/>
          </p:cNvSpPr>
          <p:nvPr/>
        </p:nvSpPr>
        <p:spPr>
          <a:xfrm>
            <a:off x="2174082" y="3567501"/>
            <a:ext cx="7843837" cy="2061774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b="1" dirty="0">
                <a:solidFill>
                  <a:srgbClr val="C00000"/>
                </a:solidFill>
              </a:rPr>
              <a:t>Everything produced by Funda Wande is CC-licensed and is freely available for download, editing and use by anyone </a:t>
            </a:r>
            <a:r>
              <a:rPr lang="en-US" sz="3600" b="1" dirty="0">
                <a:solidFill>
                  <a:srgbClr val="C00000"/>
                </a:solidFill>
                <a:sym typeface="Wingdings" pitchFamily="2" charset="2"/>
              </a:rPr>
              <a:t> </a:t>
            </a:r>
            <a:endParaRPr lang="en-US" sz="36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37442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FC8B79-8C97-FB4A-BDE9-F04281E7EC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22293" y="638144"/>
            <a:ext cx="4953934" cy="1676603"/>
          </a:xfrm>
        </p:spPr>
        <p:txBody>
          <a:bodyPr>
            <a:normAutofit/>
          </a:bodyPr>
          <a:lstStyle/>
          <a:p>
            <a:r>
              <a:rPr lang="en-US" sz="3600" dirty="0">
                <a:latin typeface="Helvetica" pitchFamily="2" charset="0"/>
              </a:rPr>
              <a:t>In it for the long haul…</a:t>
            </a:r>
          </a:p>
        </p:txBody>
      </p:sp>
      <p:pic>
        <p:nvPicPr>
          <p:cNvPr id="3078" name="Picture 6" descr="Customer Service: Why You Should Think Long Term">
            <a:extLst>
              <a:ext uri="{FF2B5EF4-FFF2-40B4-BE49-F238E27FC236}">
                <a16:creationId xmlns:a16="http://schemas.microsoft.com/office/drawing/2014/main" id="{FC1FA93D-95AF-914B-B7F0-9B29BDCCF99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5" r="4129"/>
          <a:stretch/>
        </p:blipFill>
        <p:spPr bwMode="auto">
          <a:xfrm>
            <a:off x="656844" y="722376"/>
            <a:ext cx="4782312" cy="5413248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7B1D07-7CE4-154A-985D-C110E46B49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22295" y="2438400"/>
            <a:ext cx="4953932" cy="3390900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2000" dirty="0">
              <a:latin typeface="Helvetica" pitchFamily="2" charset="0"/>
            </a:endParaRPr>
          </a:p>
          <a:p>
            <a:pPr marL="0" indent="0">
              <a:buNone/>
            </a:pPr>
            <a:endParaRPr lang="en-US" sz="2000" dirty="0">
              <a:latin typeface="Helvetica" pitchFamily="2" charset="0"/>
            </a:endParaRPr>
          </a:p>
          <a:p>
            <a:pPr marL="0" indent="0">
              <a:buNone/>
            </a:pPr>
            <a:r>
              <a:rPr lang="en-US" dirty="0">
                <a:latin typeface="Helvetica" pitchFamily="2" charset="0"/>
              </a:rPr>
              <a:t>“Problems that are easily solved are, in the long-run, trivial and not that important.” </a:t>
            </a:r>
          </a:p>
          <a:p>
            <a:pPr marL="0" indent="0" algn="r">
              <a:buNone/>
            </a:pPr>
            <a:r>
              <a:rPr lang="en-US" sz="2000" dirty="0">
                <a:latin typeface="Helvetica" pitchFamily="2" charset="0"/>
              </a:rPr>
              <a:t>– James Hollis</a:t>
            </a:r>
          </a:p>
          <a:p>
            <a:pPr marL="0" indent="0" algn="r">
              <a:buNone/>
            </a:pPr>
            <a:endParaRPr lang="en-US" sz="2000" dirty="0">
              <a:latin typeface="Helvetica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7000823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val 9"/>
          <p:cNvSpPr/>
          <p:nvPr/>
        </p:nvSpPr>
        <p:spPr>
          <a:xfrm>
            <a:off x="2453946" y="2443658"/>
            <a:ext cx="3642055" cy="3525836"/>
          </a:xfrm>
          <a:prstGeom prst="ellipse">
            <a:avLst/>
          </a:prstGeom>
          <a:solidFill>
            <a:srgbClr val="FF77A5"/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400" dirty="0">
                <a:latin typeface="Helvetica" charset="0"/>
                <a:ea typeface="Helvetica" charset="0"/>
                <a:cs typeface="Helvetica" charset="0"/>
              </a:rPr>
              <a:t>R351 Billion</a:t>
            </a:r>
          </a:p>
        </p:txBody>
      </p:sp>
      <p:grpSp>
        <p:nvGrpSpPr>
          <p:cNvPr id="11" name="Group 10"/>
          <p:cNvGrpSpPr/>
          <p:nvPr/>
        </p:nvGrpSpPr>
        <p:grpSpPr>
          <a:xfrm>
            <a:off x="8031016" y="4051341"/>
            <a:ext cx="1982381" cy="400110"/>
            <a:chOff x="5793582" y="4290629"/>
            <a:chExt cx="1982381" cy="400110"/>
          </a:xfrm>
        </p:grpSpPr>
        <p:sp>
          <p:nvSpPr>
            <p:cNvPr id="12" name="Oval 11"/>
            <p:cNvSpPr/>
            <p:nvPr/>
          </p:nvSpPr>
          <p:spPr>
            <a:xfrm>
              <a:off x="5793582" y="4361658"/>
              <a:ext cx="226218" cy="227275"/>
            </a:xfrm>
            <a:prstGeom prst="ellipse">
              <a:avLst/>
            </a:prstGeom>
            <a:solidFill>
              <a:srgbClr val="FF77A5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/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6291261" y="4290629"/>
              <a:ext cx="148470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>
                  <a:latin typeface="Helvetica" charset="0"/>
                  <a:ea typeface="Helvetica" charset="0"/>
                  <a:cs typeface="Helvetica" charset="0"/>
                </a:rPr>
                <a:t>R4,5 Billion</a:t>
              </a:r>
            </a:p>
          </p:txBody>
        </p:sp>
      </p:grpSp>
      <p:sp>
        <p:nvSpPr>
          <p:cNvPr id="14" name="TextBox 13"/>
          <p:cNvSpPr txBox="1"/>
          <p:nvPr/>
        </p:nvSpPr>
        <p:spPr>
          <a:xfrm>
            <a:off x="2875975" y="6142209"/>
            <a:ext cx="27979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chemeClr val="bg1">
                    <a:lumMod val="50000"/>
                  </a:schemeClr>
                </a:solidFill>
                <a:latin typeface="Helvetica" charset="0"/>
                <a:ea typeface="Helvetica" charset="0"/>
                <a:cs typeface="Helvetica" charset="0"/>
              </a:rPr>
              <a:t>2018 SA Government expenditure on education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557693" y="6070606"/>
            <a:ext cx="220563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err="1">
                <a:solidFill>
                  <a:schemeClr val="bg1">
                    <a:lumMod val="50000"/>
                  </a:schemeClr>
                </a:solidFill>
                <a:latin typeface="Helvetica" charset="0"/>
                <a:ea typeface="Helvetica" charset="0"/>
                <a:cs typeface="Helvetica" charset="0"/>
              </a:rPr>
              <a:t>Trialogue</a:t>
            </a:r>
            <a:r>
              <a:rPr lang="en-US" sz="1400" dirty="0">
                <a:solidFill>
                  <a:schemeClr val="bg1">
                    <a:lumMod val="50000"/>
                  </a:schemeClr>
                </a:solidFill>
                <a:latin typeface="Helvetica" charset="0"/>
                <a:ea typeface="Helvetica" charset="0"/>
                <a:cs typeface="Helvetica" charset="0"/>
              </a:rPr>
              <a:t> estimate of</a:t>
            </a:r>
          </a:p>
          <a:p>
            <a:pPr algn="ctr"/>
            <a:r>
              <a:rPr lang="en-US" sz="1400" dirty="0">
                <a:solidFill>
                  <a:schemeClr val="bg1">
                    <a:lumMod val="50000"/>
                  </a:schemeClr>
                </a:solidFill>
                <a:latin typeface="Helvetica" charset="0"/>
                <a:ea typeface="Helvetica" charset="0"/>
                <a:cs typeface="Helvetica" charset="0"/>
              </a:rPr>
              <a:t> all education CSI in SA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698502" y="4420674"/>
            <a:ext cx="71205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bg1">
                    <a:lumMod val="50000"/>
                  </a:schemeClr>
                </a:solidFill>
                <a:latin typeface="Helvetica" charset="0"/>
                <a:ea typeface="Helvetica" charset="0"/>
                <a:cs typeface="Helvetica" charset="0"/>
              </a:rPr>
              <a:t>(1,2%)</a:t>
            </a:r>
          </a:p>
        </p:txBody>
      </p:sp>
      <p:grpSp>
        <p:nvGrpSpPr>
          <p:cNvPr id="36" name="Group 35"/>
          <p:cNvGrpSpPr/>
          <p:nvPr/>
        </p:nvGrpSpPr>
        <p:grpSpPr>
          <a:xfrm>
            <a:off x="3806781" y="68004"/>
            <a:ext cx="6318609" cy="2000191"/>
            <a:chOff x="2282780" y="68003"/>
            <a:chExt cx="6318609" cy="2000191"/>
          </a:xfrm>
        </p:grpSpPr>
        <p:sp>
          <p:nvSpPr>
            <p:cNvPr id="17" name="Rectangle 16"/>
            <p:cNvSpPr/>
            <p:nvPr/>
          </p:nvSpPr>
          <p:spPr>
            <a:xfrm>
              <a:off x="2586709" y="591045"/>
              <a:ext cx="5823761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2800" i="1"/>
                <a:t>The </a:t>
              </a:r>
              <a:r>
                <a:rPr lang="en-US" sz="2800" i="1" dirty="0"/>
                <a:t>best use of private money is influencing how public money is </a:t>
              </a:r>
              <a:r>
                <a:rPr lang="en-US" sz="2800" i="1"/>
                <a:t>spent.</a:t>
              </a:r>
              <a:endParaRPr lang="en-US" sz="2800" b="1" dirty="0">
                <a:solidFill>
                  <a:srgbClr val="FF0000"/>
                </a:solidFill>
              </a:endParaRP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2282780" y="68003"/>
              <a:ext cx="607859" cy="12003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7200" dirty="0">
                  <a:latin typeface="Arial Rounded MT Bold" charset="0"/>
                  <a:ea typeface="Arial Rounded MT Bold" charset="0"/>
                  <a:cs typeface="Arial Rounded MT Bold" charset="0"/>
                </a:rPr>
                <a:t>“</a:t>
              </a:r>
              <a:endParaRPr lang="en-US" dirty="0">
                <a:latin typeface="Arial Rounded MT Bold" charset="0"/>
                <a:ea typeface="Arial Rounded MT Bold" charset="0"/>
                <a:cs typeface="Arial Rounded MT Bold" charset="0"/>
              </a:endParaRPr>
            </a:p>
          </p:txBody>
        </p:sp>
        <p:sp>
          <p:nvSpPr>
            <p:cNvPr id="24" name="TextBox 23"/>
            <p:cNvSpPr txBox="1"/>
            <p:nvPr/>
          </p:nvSpPr>
          <p:spPr>
            <a:xfrm rot="10800000">
              <a:off x="7993530" y="867865"/>
              <a:ext cx="607859" cy="12003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7200" dirty="0">
                  <a:latin typeface="Arial Rounded MT Bold" charset="0"/>
                  <a:ea typeface="Arial Rounded MT Bold" charset="0"/>
                  <a:cs typeface="Arial Rounded MT Bold" charset="0"/>
                </a:rPr>
                <a:t>“</a:t>
              </a:r>
              <a:endParaRPr lang="en-US" dirty="0">
                <a:latin typeface="Arial Rounded MT Bold" charset="0"/>
                <a:ea typeface="Arial Rounded MT Bold" charset="0"/>
                <a:cs typeface="Arial Rounded MT Bold" charset="0"/>
              </a:endParaRPr>
            </a:p>
          </p:txBody>
        </p:sp>
      </p:grpSp>
      <p:cxnSp>
        <p:nvCxnSpPr>
          <p:cNvPr id="26" name="Straight Connector 25"/>
          <p:cNvCxnSpPr/>
          <p:nvPr/>
        </p:nvCxnSpPr>
        <p:spPr>
          <a:xfrm>
            <a:off x="7022589" y="2270928"/>
            <a:ext cx="0" cy="3799679"/>
          </a:xfrm>
          <a:prstGeom prst="line">
            <a:avLst/>
          </a:prstGeom>
          <a:ln w="381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534589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4" grpId="0"/>
      <p:bldP spid="15" grpId="0"/>
      <p:bldP spid="16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ontact Chaiway « Chaiway">
            <a:extLst>
              <a:ext uri="{FF2B5EF4-FFF2-40B4-BE49-F238E27FC236}">
                <a16:creationId xmlns:a16="http://schemas.microsoft.com/office/drawing/2014/main" id="{9FC604EA-E5E0-0D4F-BE4D-735A9278C4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9500" y="1676400"/>
            <a:ext cx="7493000" cy="3505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8293480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06ACBB-4406-7946-8245-9674381D49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EF4048-37E2-954C-9DEA-D32E268C1D2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2" descr="TIMSS 2019 International Reports – TIMSS &amp; PIRLS International Study Center  at Boston College">
            <a:extLst>
              <a:ext uri="{FF2B5EF4-FFF2-40B4-BE49-F238E27FC236}">
                <a16:creationId xmlns:a16="http://schemas.microsoft.com/office/drawing/2014/main" id="{C941A989-0E57-C942-B07B-27FDC62FC4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4660" y="0"/>
            <a:ext cx="69723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4162126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487</TotalTime>
  <Words>1414</Words>
  <Application>Microsoft Macintosh PowerPoint</Application>
  <PresentationFormat>Widescreen</PresentationFormat>
  <Paragraphs>212</Paragraphs>
  <Slides>43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43</vt:i4>
      </vt:variant>
    </vt:vector>
  </HeadingPairs>
  <TitlesOfParts>
    <vt:vector size="54" baseType="lpstr">
      <vt:lpstr>Arial</vt:lpstr>
      <vt:lpstr>Arial Rounded MT Bold</vt:lpstr>
      <vt:lpstr>Calibri</vt:lpstr>
      <vt:lpstr>Calibri Light</vt:lpstr>
      <vt:lpstr>Helvetica</vt:lpstr>
      <vt:lpstr>Roboto Light</vt:lpstr>
      <vt:lpstr>Roboto Medium</vt:lpstr>
      <vt:lpstr>Segoe UI</vt:lpstr>
      <vt:lpstr>Segoe UI Semibold</vt:lpstr>
      <vt:lpstr>Times New Roman</vt:lpstr>
      <vt:lpstr>Office Theme</vt:lpstr>
      <vt:lpstr>PowerPoint Presentation</vt:lpstr>
      <vt:lpstr>Overview…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78%</vt:lpstr>
      <vt:lpstr>78%</vt:lpstr>
      <vt:lpstr>Putting things in context… PIRLS 2016 Low International Benchmark </vt:lpstr>
      <vt:lpstr>PowerPoint Presentation</vt:lpstr>
      <vt:lpstr>PowerPoint Presentation</vt:lpstr>
      <vt:lpstr>SA PIRLS 2016 results in context % reaching the PIRLS 2016 Low International Benchmark </vt:lpstr>
      <vt:lpstr>PowerPoint Presentation</vt:lpstr>
      <vt:lpstr>PowerPoint Presentation</vt:lpstr>
      <vt:lpstr>What does this look like in reality?</vt:lpstr>
      <vt:lpstr>PowerPoint Presentation</vt:lpstr>
      <vt:lpstr>PowerPoint Presentation</vt:lpstr>
      <vt:lpstr>PowerPoint Presentation</vt:lpstr>
      <vt:lpstr>PowerPoint Presentation</vt:lpstr>
      <vt:lpstr>Low International Benchmark</vt:lpstr>
      <vt:lpstr>Intermediate International Benchmark</vt:lpstr>
      <vt:lpstr>Falling at the first hurdle…   If children do not learn-to-read in Grades 1-3,  they cannot read-to-learn in Grade 4 onwards</vt:lpstr>
      <vt:lpstr>PowerPoint Presentation</vt:lpstr>
      <vt:lpstr>What can we do about this?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In it for the long haul…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Nic Spaull</dc:creator>
  <cp:lastModifiedBy>Nic Spaull</cp:lastModifiedBy>
  <cp:revision>15</cp:revision>
  <dcterms:created xsi:type="dcterms:W3CDTF">2021-05-21T03:31:37Z</dcterms:created>
  <dcterms:modified xsi:type="dcterms:W3CDTF">2021-05-21T11:50:26Z</dcterms:modified>
</cp:coreProperties>
</file>