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56" r:id="rId2"/>
    <p:sldId id="414" r:id="rId3"/>
    <p:sldId id="412" r:id="rId4"/>
    <p:sldId id="413" r:id="rId5"/>
    <p:sldId id="410" r:id="rId6"/>
    <p:sldId id="411" r:id="rId7"/>
    <p:sldId id="376" r:id="rId8"/>
    <p:sldId id="377" r:id="rId9"/>
    <p:sldId id="341" r:id="rId10"/>
    <p:sldId id="33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739F"/>
    <a:srgbClr val="F081B1"/>
    <a:srgbClr val="FF8AD8"/>
    <a:srgbClr val="D85945"/>
    <a:srgbClr val="89C078"/>
    <a:srgbClr val="FF2F92"/>
    <a:srgbClr val="FFD966"/>
    <a:srgbClr val="C92400"/>
    <a:srgbClr val="C72302"/>
    <a:srgbClr val="F59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59"/>
    <p:restoredTop sz="94648"/>
  </p:normalViewPr>
  <p:slideViewPr>
    <p:cSldViewPr snapToGrid="0" snapToObjects="1">
      <p:cViewPr varScale="1">
        <p:scale>
          <a:sx n="109" d="100"/>
          <a:sy n="109" d="100"/>
        </p:scale>
        <p:origin x="2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Percentage of students reaching the TIMSS 2019 Gr8</a:t>
            </a:r>
            <a:endParaRPr lang="en-ZA" sz="14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 </a:t>
            </a:r>
            <a:r>
              <a:rPr lang="en-US" sz="1400" b="0" i="0" u="sng" baseline="0" dirty="0">
                <a:effectLst/>
              </a:rPr>
              <a:t>Intermediate </a:t>
            </a:r>
            <a:r>
              <a:rPr lang="en-US" sz="1400" b="0" i="0" baseline="0" dirty="0">
                <a:effectLst/>
              </a:rPr>
              <a:t>International Benchmark</a:t>
            </a:r>
            <a:endParaRPr lang="en-ZA" sz="1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IIB'!$B$26</c:f>
              <c:strCache>
                <c:ptCount val="1"/>
                <c:pt idx="0">
                  <c:v>% reaching Intermediate Benchmark</c:v>
                </c:pt>
              </c:strCache>
            </c:strRef>
          </c:tx>
          <c:spPr>
            <a:solidFill>
              <a:srgbClr val="ED7D31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AF-FA44-A122-65F30D17C1C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AF-FA44-A122-65F30D17C1C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FAF-FA44-A122-65F30D17C1C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FAF-FA44-A122-65F30D17C1CB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AF-FA44-A122-65F30D17C1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plus>
            <c:min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IIB'!$A$27:$A$48</c:f>
              <c:strCache>
                <c:ptCount val="22"/>
                <c:pt idx="0">
                  <c:v>Morocco</c:v>
                </c:pt>
                <c:pt idx="1">
                  <c:v>South Africa (9)</c:v>
                </c:pt>
                <c:pt idx="2">
                  <c:v>Saudi Arabia</c:v>
                </c:pt>
                <c:pt idx="3">
                  <c:v>Gauteng (Gr9)</c:v>
                </c:pt>
                <c:pt idx="4">
                  <c:v>Egypt </c:v>
                </c:pt>
                <c:pt idx="5">
                  <c:v>Lebanon</c:v>
                </c:pt>
                <c:pt idx="6">
                  <c:v>Iran </c:v>
                </c:pt>
                <c:pt idx="7">
                  <c:v>Jordan</c:v>
                </c:pt>
                <c:pt idx="8">
                  <c:v>Western Cape (Gr9)</c:v>
                </c:pt>
                <c:pt idx="9">
                  <c:v>Chile </c:v>
                </c:pt>
                <c:pt idx="10">
                  <c:v>Malaysia</c:v>
                </c:pt>
                <c:pt idx="11">
                  <c:v>New Zealand </c:v>
                </c:pt>
                <c:pt idx="12">
                  <c:v>Turkey</c:v>
                </c:pt>
                <c:pt idx="13">
                  <c:v>Italy</c:v>
                </c:pt>
                <c:pt idx="14">
                  <c:v>United States</c:v>
                </c:pt>
                <c:pt idx="15">
                  <c:v>Australia</c:v>
                </c:pt>
                <c:pt idx="16">
                  <c:v>Finland</c:v>
                </c:pt>
                <c:pt idx="17">
                  <c:v>England </c:v>
                </c:pt>
                <c:pt idx="18">
                  <c:v>Russia</c:v>
                </c:pt>
                <c:pt idx="19">
                  <c:v>Hong Kong </c:v>
                </c:pt>
                <c:pt idx="20">
                  <c:v>Japan</c:v>
                </c:pt>
                <c:pt idx="21">
                  <c:v>Singapore </c:v>
                </c:pt>
              </c:strCache>
            </c:strRef>
          </c:cat>
          <c:val>
            <c:numRef>
              <c:f>'Gr9 IIB'!$B$27:$B$48</c:f>
              <c:numCache>
                <c:formatCode>0%</c:formatCode>
                <c:ptCount val="22"/>
                <c:pt idx="0">
                  <c:v>0.12</c:v>
                </c:pt>
                <c:pt idx="1">
                  <c:v>0.13</c:v>
                </c:pt>
                <c:pt idx="2">
                  <c:v>0.15</c:v>
                </c:pt>
                <c:pt idx="3">
                  <c:v>0.23</c:v>
                </c:pt>
                <c:pt idx="4">
                  <c:v>0.27</c:v>
                </c:pt>
                <c:pt idx="5">
                  <c:v>0.27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0.32</c:v>
                </c:pt>
                <c:pt idx="9">
                  <c:v>0.33</c:v>
                </c:pt>
                <c:pt idx="10">
                  <c:v>0.42</c:v>
                </c:pt>
                <c:pt idx="11">
                  <c:v>0.53</c:v>
                </c:pt>
                <c:pt idx="12">
                  <c:v>0.56000000000000005</c:v>
                </c:pt>
                <c:pt idx="13">
                  <c:v>0.62</c:v>
                </c:pt>
                <c:pt idx="14">
                  <c:v>0.66</c:v>
                </c:pt>
                <c:pt idx="15">
                  <c:v>0.68</c:v>
                </c:pt>
                <c:pt idx="16">
                  <c:v>0.69</c:v>
                </c:pt>
                <c:pt idx="17">
                  <c:v>0.69</c:v>
                </c:pt>
                <c:pt idx="18">
                  <c:v>0.8</c:v>
                </c:pt>
                <c:pt idx="19">
                  <c:v>0.87</c:v>
                </c:pt>
                <c:pt idx="20">
                  <c:v>0.92</c:v>
                </c:pt>
                <c:pt idx="2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AF-FA44-A122-65F30D17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GB" sz="1200" dirty="0"/>
              <a:t>Percentage correct on one TIMSS 2019 Intermediate International Benchmark question (temperature difference</a:t>
            </a:r>
            <a:r>
              <a:rPr lang="en-GB" sz="1200" baseline="0" dirty="0"/>
              <a:t>)</a:t>
            </a:r>
            <a:endParaRPr lang="en-GB" sz="1200" dirty="0"/>
          </a:p>
        </c:rich>
      </c:tx>
      <c:overlay val="0"/>
      <c:spPr>
        <a:solidFill>
          <a:srgbClr val="4472C4">
            <a:lumMod val="20000"/>
            <a:lumOff val="80000"/>
          </a:srgbClr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e.g. temp'!$B$19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4472C4">
                <a:lumMod val="20000"/>
                <a:lumOff val="8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3A-674C-BA6D-E50CF7103FF2}"/>
              </c:ext>
            </c:extLst>
          </c:dPt>
          <c:dPt>
            <c:idx val="2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3A-674C-BA6D-E50CF7103FF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A3A-674C-BA6D-E50CF7103FF2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3A-674C-BA6D-E50CF7103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plus>
            <c:min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e.g. temp'!$A$20:$A$40</c:f>
              <c:strCache>
                <c:ptCount val="21"/>
                <c:pt idx="0">
                  <c:v>Morocco</c:v>
                </c:pt>
                <c:pt idx="1">
                  <c:v>South Africa (9)</c:v>
                </c:pt>
                <c:pt idx="2">
                  <c:v>Gauteng (Gr9)</c:v>
                </c:pt>
                <c:pt idx="3">
                  <c:v>Saudi Arabia</c:v>
                </c:pt>
                <c:pt idx="4">
                  <c:v>Iran </c:v>
                </c:pt>
                <c:pt idx="5">
                  <c:v>Lebanon</c:v>
                </c:pt>
                <c:pt idx="6">
                  <c:v>Jordan</c:v>
                </c:pt>
                <c:pt idx="7">
                  <c:v>Western Cape (Gr9)</c:v>
                </c:pt>
                <c:pt idx="8">
                  <c:v>Egypt </c:v>
                </c:pt>
                <c:pt idx="9">
                  <c:v>Malaysia</c:v>
                </c:pt>
                <c:pt idx="10">
                  <c:v>Chile </c:v>
                </c:pt>
                <c:pt idx="11">
                  <c:v>Turkey</c:v>
                </c:pt>
                <c:pt idx="12">
                  <c:v>Italy</c:v>
                </c:pt>
                <c:pt idx="13">
                  <c:v>Russia</c:v>
                </c:pt>
                <c:pt idx="14">
                  <c:v>New Zealand </c:v>
                </c:pt>
                <c:pt idx="15">
                  <c:v>Australia</c:v>
                </c:pt>
                <c:pt idx="16">
                  <c:v>Singapore </c:v>
                </c:pt>
                <c:pt idx="17">
                  <c:v>Hong Kong </c:v>
                </c:pt>
                <c:pt idx="18">
                  <c:v>Japan</c:v>
                </c:pt>
                <c:pt idx="19">
                  <c:v>England </c:v>
                </c:pt>
                <c:pt idx="20">
                  <c:v>Finland</c:v>
                </c:pt>
              </c:strCache>
            </c:strRef>
          </c:cat>
          <c:val>
            <c:numRef>
              <c:f>'Gr9 e.g. temp'!$B$20:$B$40</c:f>
              <c:numCache>
                <c:formatCode>0%</c:formatCode>
                <c:ptCount val="21"/>
                <c:pt idx="0">
                  <c:v>0.22</c:v>
                </c:pt>
                <c:pt idx="1">
                  <c:v>0.25</c:v>
                </c:pt>
                <c:pt idx="2">
                  <c:v>0.3</c:v>
                </c:pt>
                <c:pt idx="3">
                  <c:v>0.33</c:v>
                </c:pt>
                <c:pt idx="4">
                  <c:v>0.35</c:v>
                </c:pt>
                <c:pt idx="5">
                  <c:v>0.36</c:v>
                </c:pt>
                <c:pt idx="6">
                  <c:v>0.37</c:v>
                </c:pt>
                <c:pt idx="7">
                  <c:v>0.4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0.52</c:v>
                </c:pt>
                <c:pt idx="12">
                  <c:v>0.56999999999999995</c:v>
                </c:pt>
                <c:pt idx="13">
                  <c:v>0.61</c:v>
                </c:pt>
                <c:pt idx="14">
                  <c:v>0.69</c:v>
                </c:pt>
                <c:pt idx="15">
                  <c:v>0.79</c:v>
                </c:pt>
                <c:pt idx="16">
                  <c:v>0.8</c:v>
                </c:pt>
                <c:pt idx="17">
                  <c:v>0.8</c:v>
                </c:pt>
                <c:pt idx="18">
                  <c:v>0.81</c:v>
                </c:pt>
                <c:pt idx="19">
                  <c:v>0.82</c:v>
                </c:pt>
                <c:pt idx="2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3A-674C-BA6D-E50CF710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-1.1827189641207829</c:v>
                </c:pt>
                <c:pt idx="1">
                  <c:v>0.81208387942110705</c:v>
                </c:pt>
                <c:pt idx="2">
                  <c:v>1.8460760175914579</c:v>
                </c:pt>
                <c:pt idx="3">
                  <c:v>0.25920110750064701</c:v>
                </c:pt>
                <c:pt idx="6">
                  <c:v>2.3261447674418578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0.28769523793752599</c:v>
                </c:pt>
                <c:pt idx="1">
                  <c:v>0.83442731826670402</c:v>
                </c:pt>
                <c:pt idx="2">
                  <c:v>2.1003289142735571</c:v>
                </c:pt>
                <c:pt idx="3">
                  <c:v>0.74384261032100596</c:v>
                </c:pt>
                <c:pt idx="6">
                  <c:v>3.6557151162790671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2.2209793880686202</c:v>
                </c:pt>
                <c:pt idx="3">
                  <c:v>1.3694707321436519</c:v>
                </c:pt>
                <c:pt idx="6">
                  <c:v>3.875860465116276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0.42949344813137202</c:v>
                </c:pt>
                <c:pt idx="1">
                  <c:v>1.2312000640382079</c:v>
                </c:pt>
                <c:pt idx="2">
                  <c:v>2.5171362347707</c:v>
                </c:pt>
                <c:pt idx="3">
                  <c:v>2.5898861528821939</c:v>
                </c:pt>
                <c:pt idx="6">
                  <c:v>4.8096063953488404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0.19635726754348301</c:v>
                  </c:pt>
                  <c:pt idx="1">
                    <c:v>0.204047083336858</c:v>
                  </c:pt>
                  <c:pt idx="2">
                    <c:v>0.18693343566027301</c:v>
                  </c:pt>
                  <c:pt idx="3">
                    <c:v>0.61422079109472705</c:v>
                  </c:pt>
                  <c:pt idx="6">
                    <c:v>0.53165085611336704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942512"/>
        <c:axId val="1527155360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-8.9755410507179306E-2</c:v>
                </c:pt>
                <c:pt idx="1">
                  <c:v>0.53634243891843603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2.4146359871952781</c:v>
                </c:pt>
                <c:pt idx="5" formatCode="0.0">
                  <c:v>3.0407338366208951</c:v>
                </c:pt>
                <c:pt idx="6">
                  <c:v>3.66683168604651</c:v>
                </c:pt>
                <c:pt idx="7" formatCode="0.0">
                  <c:v>4.2929295354721271</c:v>
                </c:pt>
                <c:pt idx="8" formatCode="0.0">
                  <c:v>4.9190273848977402</c:v>
                </c:pt>
                <c:pt idx="9" formatCode="0.0">
                  <c:v>5.545125234323355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 formatCode="0.0">
                  <c:v>7</c:v>
                </c:pt>
                <c:pt idx="5" formatCode="0.0">
                  <c:v>8</c:v>
                </c:pt>
                <c:pt idx="6">
                  <c:v>9</c:v>
                </c:pt>
                <c:pt idx="7" formatCode="0.0">
                  <c:v>10</c:v>
                </c:pt>
                <c:pt idx="8" formatCode="0.0">
                  <c:v>11</c:v>
                </c:pt>
                <c:pt idx="9" formatCode="0.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6942512"/>
        <c:axId val="1527155360"/>
      </c:lineChart>
      <c:catAx>
        <c:axId val="1526942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527155360"/>
        <c:crosses val="autoZero"/>
        <c:auto val="1"/>
        <c:lblAlgn val="ctr"/>
        <c:lblOffset val="100"/>
        <c:noMultiLvlLbl val="0"/>
      </c:catAx>
      <c:valAx>
        <c:axId val="152715536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526942512"/>
        <c:crosses val="autoZero"/>
        <c:crossBetween val="between"/>
        <c:majorUnit val="1"/>
      </c:valAx>
    </c:plotArea>
    <c:legend>
      <c:legendPos val="r"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5D4D-E7A3-0D4E-905B-845A289BC309}" type="datetimeFigureOut">
              <a:rPr lang="en-US" smtClean="0"/>
              <a:t>5/25/21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83EF0-4D6B-C445-9A55-D80573078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resep.sun.ac.za</a:t>
            </a:r>
            <a:r>
              <a:rPr lang="en-US" dirty="0"/>
              <a:t>/wp-content/uploads/2020/06/spaull-lilenstein-carel-2020-the-race-between-teacher-wages-and-inflation-19jun20-1.pdf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83EF0-4D6B-C445-9A55-D805730783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1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6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6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National Income Dynamics Study (NIDS) Coronavirus Rapid Mobile Survey (CRAM)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3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0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4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2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4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32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11514668" y="6302375"/>
            <a:ext cx="345017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49818" y="1016000"/>
            <a:ext cx="641349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10" y="2277377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2" y="625853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2" y="415429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11472334" y="6257925"/>
            <a:ext cx="429684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91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5E5-6D5B-C441-B6D2-F7920604D306}" type="datetimeFigureOut">
              <a:rPr lang="en-US" smtClean="0"/>
              <a:t>5/25/21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20F76C-9401-4B2E-B386-A09374A1FAE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791451" y="5752917"/>
            <a:ext cx="4400549" cy="11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C92400"/>
                </a:solidFill>
                <a:latin typeface="Helvetica" pitchFamily="2" charset="0"/>
              </a:rPr>
              <a:t>Education expenditure </a:t>
            </a:r>
            <a:br>
              <a:rPr lang="en-US" sz="48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4800" b="1" dirty="0">
                <a:solidFill>
                  <a:srgbClr val="C92400"/>
                </a:solidFill>
                <a:latin typeface="Helvetica" pitchFamily="2" charset="0"/>
              </a:rPr>
              <a:t>+ </a:t>
            </a:r>
            <a:br>
              <a:rPr lang="en-US" sz="48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4800" b="1" dirty="0">
                <a:solidFill>
                  <a:srgbClr val="C92400"/>
                </a:solidFill>
                <a:latin typeface="Helvetica" pitchFamily="2" charset="0"/>
              </a:rPr>
              <a:t>Learning Losses</a:t>
            </a:r>
            <a:br>
              <a:rPr lang="en-US" sz="35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600" b="1" dirty="0">
                <a:solidFill>
                  <a:srgbClr val="C92400"/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050" b="1" dirty="0">
                <a:solidFill>
                  <a:srgbClr val="C92400"/>
                </a:solidFill>
                <a:latin typeface="Helvetica" pitchFamily="2" charset="0"/>
              </a:rPr>
              <a:t> </a:t>
            </a:r>
            <a:br>
              <a:rPr lang="en-US" sz="3500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2200" dirty="0">
                <a:solidFill>
                  <a:srgbClr val="C92400"/>
                </a:solidFill>
                <a:latin typeface="Helvetica" pitchFamily="2" charset="0"/>
              </a:rPr>
              <a:t>25 May 2021</a:t>
            </a:r>
            <a:br>
              <a:rPr lang="en-US" sz="2200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0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r>
              <a:rPr lang="en-US" sz="24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endParaRPr lang="en-US" sz="3500" dirty="0">
              <a:solidFill>
                <a:srgbClr val="C92400"/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10242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Helvetica" pitchFamily="2" charset="0"/>
              </a:rPr>
              <a:t>Nic Spaull </a:t>
            </a:r>
          </a:p>
          <a:p>
            <a:r>
              <a:rPr lang="en-US" sz="2000" dirty="0">
                <a:latin typeface="Helvetica" pitchFamily="2" charset="0"/>
              </a:rPr>
              <a:t>Stellenbosch University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 t="17430"/>
          <a:stretch/>
        </p:blipFill>
        <p:spPr>
          <a:xfrm>
            <a:off x="8654143" y="0"/>
            <a:ext cx="3537857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14C8-3CDD-FB45-8186-B7215751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47" y="465143"/>
            <a:ext cx="3505495" cy="103541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Helvetica" pitchFamily="2" charset="0"/>
              </a:rPr>
              <a:t>WC Quintile 1-5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CFCDF-32BA-7047-9D8F-5DFA26047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1668916"/>
            <a:ext cx="4356463" cy="184245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 err="1"/>
              <a:t>Motala</a:t>
            </a:r>
            <a:r>
              <a:rPr lang="en-US" sz="2000" b="1" dirty="0"/>
              <a:t> &amp; </a:t>
            </a:r>
            <a:r>
              <a:rPr lang="en-US" sz="2000" b="1" dirty="0" err="1"/>
              <a:t>Carel</a:t>
            </a:r>
            <a:r>
              <a:rPr lang="en-US" sz="2000" b="1" dirty="0"/>
              <a:t> 2019</a:t>
            </a:r>
          </a:p>
          <a:p>
            <a:pPr marL="0" indent="0" algn="ctr">
              <a:buNone/>
            </a:pPr>
            <a:r>
              <a:rPr lang="en-US" sz="2000" dirty="0"/>
              <a:t>Fig. 4.3 Non-personnel expenditure, personnel expenditure, and private fees by quintile in the Western Cape (per learner). (Sources: Provincial Gazette; </a:t>
            </a:r>
            <a:r>
              <a:rPr lang="en-US" sz="2000" dirty="0" err="1"/>
              <a:t>Persal</a:t>
            </a:r>
            <a:r>
              <a:rPr lang="en-US" sz="2000" dirty="0"/>
              <a:t> 2016; Western Cape EMIS; EMIS National Ordinary Schools 2016 Quarter 4. Own analysis of the microdata)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5" name="Picture 4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1282A96F-7804-DD48-8CD9-10DD44516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107" y="1099451"/>
            <a:ext cx="6434156" cy="4375225"/>
          </a:xfrm>
          <a:prstGeom prst="rect">
            <a:avLst/>
          </a:prstGeom>
          <a:effectLst/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A710F818-0AA7-764F-92C2-1097F59DE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5124"/>
            <a:ext cx="2155371" cy="29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0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BD9FE-20CE-0043-BE83-6449F3D7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EBEE5A08-E17E-764E-9E64-1EBDC78E6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181" y="114055"/>
            <a:ext cx="4703419" cy="6678137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77361A12-29D2-E44E-AC57-1458F307D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462" y="3130062"/>
            <a:ext cx="6213231" cy="3727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94FE2-A316-4045-B1C4-FD657272FB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68075" y="186151"/>
            <a:ext cx="6523926" cy="307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5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26F7-1A57-754A-817E-AF73D676C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1DECBE0C-C656-8A4B-A06B-0403054AB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644986" cy="4490357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7382830-8C91-3A4A-8872-027B4CB4FA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89784" y="3821856"/>
            <a:ext cx="5958253" cy="303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8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D7A7-1E43-B54C-83C6-570CBB01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4B2C-709D-F944-B276-A140CCD70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194" y="4527344"/>
            <a:ext cx="6777805" cy="233065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Example questions from TIMSS 2019 Gr5: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4000" b="1" dirty="0"/>
              <a:t>700 – 28 = ____</a:t>
            </a:r>
            <a:r>
              <a:rPr lang="en-US" sz="4000" dirty="0"/>
              <a:t>	 </a:t>
            </a:r>
            <a:r>
              <a:rPr lang="en-US" sz="1100" dirty="0"/>
              <a:t>[MN11128 – CAPS Gr3]</a:t>
            </a:r>
          </a:p>
          <a:p>
            <a:pPr marL="0" indent="0">
              <a:buNone/>
            </a:pPr>
            <a:r>
              <a:rPr lang="en-US" sz="4000" b="1" dirty="0"/>
              <a:t>5 x 25  =  ___  		</a:t>
            </a:r>
            <a:r>
              <a:rPr lang="en-US" sz="4000" dirty="0"/>
              <a:t> </a:t>
            </a:r>
            <a:r>
              <a:rPr lang="en-US" sz="1050" dirty="0"/>
              <a:t>[MN11136 – CAPS Gr4]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20BC0-BD28-F542-8996-B9A4EB22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300" y="192024"/>
            <a:ext cx="4535476" cy="647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5118DC1-B179-584C-B401-16279F56D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95" y="192024"/>
            <a:ext cx="6542505" cy="388257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22A557-E14F-BB48-9657-1969BB1C7C5B}"/>
              </a:ext>
            </a:extLst>
          </p:cNvPr>
          <p:cNvSpPr/>
          <p:nvPr/>
        </p:nvSpPr>
        <p:spPr>
          <a:xfrm rot="396519">
            <a:off x="9187544" y="610331"/>
            <a:ext cx="2699658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F59EC8-F7ED-CD40-AC4A-5CCDC3A2D876}"/>
              </a:ext>
            </a:extLst>
          </p:cNvPr>
          <p:cNvSpPr/>
          <p:nvPr/>
        </p:nvSpPr>
        <p:spPr>
          <a:xfrm>
            <a:off x="7155735" y="526764"/>
            <a:ext cx="864003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BE595-4C91-444B-85AB-FD04967EC4E7}"/>
              </a:ext>
            </a:extLst>
          </p:cNvPr>
          <p:cNvSpPr/>
          <p:nvPr/>
        </p:nvSpPr>
        <p:spPr>
          <a:xfrm>
            <a:off x="8236306" y="5323340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25%</a:t>
            </a:r>
            <a:r>
              <a:rPr lang="en-US" dirty="0"/>
              <a:t>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2A836-C435-E14D-8B65-84299304D09B}"/>
              </a:ext>
            </a:extLst>
          </p:cNvPr>
          <p:cNvSpPr/>
          <p:nvPr/>
        </p:nvSpPr>
        <p:spPr>
          <a:xfrm>
            <a:off x="8236306" y="5906003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38%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4231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6D98F9-D002-124F-B94C-53431F2F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82638" y="0"/>
            <a:ext cx="5458562" cy="2325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577F1AB1-9CB7-3D42-A320-C0250C9B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8" y="-51663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Intermediate</a:t>
            </a: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 International Benchmark</a:t>
            </a:r>
            <a:endParaRPr lang="en-US" sz="2800" b="1" dirty="0">
              <a:latin typeface="Helvetica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DF2F0C-06B0-2648-BE6F-2ED35A81904B}"/>
              </a:ext>
            </a:extLst>
          </p:cNvPr>
          <p:cNvGraphicFramePr>
            <a:graphicFrameLocks/>
          </p:cNvGraphicFramePr>
          <p:nvPr/>
        </p:nvGraphicFramePr>
        <p:xfrm>
          <a:off x="6527800" y="2494844"/>
          <a:ext cx="5576472" cy="424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3E86CC5-1D13-4F4E-8B8B-B68B183BC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3" y="909465"/>
            <a:ext cx="6132253" cy="272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8505157-9D1C-4046-A686-79F8C0EC30D0}"/>
              </a:ext>
            </a:extLst>
          </p:cNvPr>
          <p:cNvGraphicFramePr>
            <a:graphicFrameLocks/>
          </p:cNvGraphicFramePr>
          <p:nvPr/>
        </p:nvGraphicFramePr>
        <p:xfrm>
          <a:off x="281541" y="3759201"/>
          <a:ext cx="5814459" cy="2983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36E033C-D9B6-6849-9A33-C4A9B74897D3}"/>
              </a:ext>
            </a:extLst>
          </p:cNvPr>
          <p:cNvCxnSpPr>
            <a:cxnSpLocks/>
          </p:cNvCxnSpPr>
          <p:nvPr/>
        </p:nvCxnSpPr>
        <p:spPr>
          <a:xfrm>
            <a:off x="584616" y="3147934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B8B478-C6FE-194A-88F7-B0859B1E47DD}"/>
              </a:ext>
            </a:extLst>
          </p:cNvPr>
          <p:cNvCxnSpPr>
            <a:cxnSpLocks/>
          </p:cNvCxnSpPr>
          <p:nvPr/>
        </p:nvCxnSpPr>
        <p:spPr>
          <a:xfrm>
            <a:off x="5893632" y="3225382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49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F16D9B-022A-A24E-80CE-42C902BBA3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23734" y="2015956"/>
            <a:ext cx="7868266" cy="3252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50972" y="2187275"/>
            <a:ext cx="3219868" cy="2909577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Children in no-fee schools have learnt </a:t>
            </a:r>
            <a:r>
              <a:rPr lang="en-ZA" sz="3600" b="1" dirty="0">
                <a:solidFill>
                  <a:schemeClr val="bg1"/>
                </a:solidFill>
                <a:latin typeface="Helvetica" pitchFamily="2" charset="0"/>
              </a:rPr>
              <a:t>50-75% less </a:t>
            </a:r>
          </a:p>
          <a:p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in 2020 compared to what they normally learn.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89BE6-B34A-0F47-B17C-725533632985}"/>
              </a:ext>
            </a:extLst>
          </p:cNvPr>
          <p:cNvSpPr/>
          <p:nvPr/>
        </p:nvSpPr>
        <p:spPr>
          <a:xfrm>
            <a:off x="5629523" y="3926122"/>
            <a:ext cx="540689" cy="866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1FF0-6710-C446-8B20-C0BE8089382A}"/>
              </a:ext>
            </a:extLst>
          </p:cNvPr>
          <p:cNvSpPr/>
          <p:nvPr/>
        </p:nvSpPr>
        <p:spPr>
          <a:xfrm>
            <a:off x="7284719" y="3396806"/>
            <a:ext cx="540689" cy="1395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BA7118-9504-2847-9138-6BDCD63F4619}"/>
              </a:ext>
            </a:extLst>
          </p:cNvPr>
          <p:cNvSpPr/>
          <p:nvPr/>
        </p:nvSpPr>
        <p:spPr>
          <a:xfrm>
            <a:off x="9288448" y="3208999"/>
            <a:ext cx="540689" cy="1583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224D05-7DE2-9947-8AD9-6F5B1E25456D}"/>
              </a:ext>
            </a:extLst>
          </p:cNvPr>
          <p:cNvSpPr/>
          <p:nvPr/>
        </p:nvSpPr>
        <p:spPr>
          <a:xfrm>
            <a:off x="10942320" y="3899211"/>
            <a:ext cx="540689" cy="89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972C4-E71F-2045-9590-EF76EAE161A6}"/>
              </a:ext>
            </a:extLst>
          </p:cNvPr>
          <p:cNvSpPr txBox="1"/>
          <p:nvPr/>
        </p:nvSpPr>
        <p:spPr>
          <a:xfrm>
            <a:off x="36834" y="6464356"/>
            <a:ext cx="73118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Shepherd et al (2021) for Mpumalanga and </a:t>
            </a:r>
            <a:r>
              <a:rPr lang="en-US" sz="1600" dirty="0" err="1"/>
              <a:t>Ardington</a:t>
            </a:r>
            <a:r>
              <a:rPr lang="en-US" sz="1600" dirty="0"/>
              <a:t> (2021) for Eastern Cape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1B61ADF-14D1-7144-97C4-875E86704337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Learning losses</a:t>
            </a:r>
          </a:p>
        </p:txBody>
      </p:sp>
    </p:spTree>
    <p:extLst>
      <p:ext uri="{BB962C8B-B14F-4D97-AF65-F5344CB8AC3E}">
        <p14:creationId xmlns:p14="http://schemas.microsoft.com/office/powerpoint/2010/main" val="424413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EEAADA-8C4A-D746-B878-EE591253C5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673"/>
          <a:stretch/>
        </p:blipFill>
        <p:spPr>
          <a:xfrm>
            <a:off x="4292561" y="1668763"/>
            <a:ext cx="7753135" cy="40748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365263" y="2346070"/>
            <a:ext cx="3371957" cy="2355579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  <a:latin typeface="Helvetica" pitchFamily="2" charset="0"/>
              </a:rPr>
              <a:t>Flattening learning trajectories.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89BE6-B34A-0F47-B17C-725533632985}"/>
              </a:ext>
            </a:extLst>
          </p:cNvPr>
          <p:cNvSpPr/>
          <p:nvPr/>
        </p:nvSpPr>
        <p:spPr>
          <a:xfrm rot="4219525">
            <a:off x="9476713" y="1887166"/>
            <a:ext cx="444174" cy="2526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962711-2F8F-9E4F-87DA-03DD707EC5DA}"/>
              </a:ext>
            </a:extLst>
          </p:cNvPr>
          <p:cNvSpPr txBox="1"/>
          <p:nvPr/>
        </p:nvSpPr>
        <p:spPr>
          <a:xfrm rot="20150710">
            <a:off x="6962881" y="4509709"/>
            <a:ext cx="1857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C92400"/>
                </a:solidFill>
                <a:latin typeface="Helvetica" pitchFamily="2" charset="0"/>
              </a:rPr>
              <a:t>Grade 1 in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69B16-44A4-044B-A006-902C876A76E0}"/>
              </a:ext>
            </a:extLst>
          </p:cNvPr>
          <p:cNvSpPr txBox="1"/>
          <p:nvPr/>
        </p:nvSpPr>
        <p:spPr>
          <a:xfrm>
            <a:off x="36834" y="6464356"/>
            <a:ext cx="6259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Source</a:t>
            </a:r>
            <a:r>
              <a:rPr lang="en-US" sz="1600" dirty="0"/>
              <a:t>: </a:t>
            </a:r>
            <a:r>
              <a:rPr lang="en-US" sz="1600" dirty="0" err="1"/>
              <a:t>Ardington</a:t>
            </a:r>
            <a:r>
              <a:rPr lang="en-US" sz="1600" dirty="0"/>
              <a:t> (2021) analyzing 57 no-fee schools in the Eastern Cape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381763-EBDD-AF4F-A881-C539D0F1991A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Learning trajectories</a:t>
            </a:r>
          </a:p>
        </p:txBody>
      </p:sp>
    </p:spTree>
    <p:extLst>
      <p:ext uri="{BB962C8B-B14F-4D97-AF65-F5344CB8AC3E}">
        <p14:creationId xmlns:p14="http://schemas.microsoft.com/office/powerpoint/2010/main" val="107028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22207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6438621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>
                <a:latin typeface="Helvetica" charset="0"/>
                <a:ea typeface="Helvetica" charset="0"/>
                <a:cs typeface="Helvetica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 rot="766700">
            <a:off x="7956698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127676" y="6257744"/>
            <a:ext cx="323309" cy="389083"/>
          </a:xfrm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935930" y="1301809"/>
            <a:ext cx="27163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5929" y="1113572"/>
            <a:ext cx="143821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935929" y="2415326"/>
          <a:ext cx="8347060" cy="423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935930" y="1702518"/>
            <a:ext cx="626506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sz="9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6851" y="6620971"/>
            <a:ext cx="12153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(Spaull &amp; </a:t>
            </a:r>
            <a:r>
              <a:rPr lang="en-US" sz="900" dirty="0" err="1"/>
              <a:t>Kotze</a:t>
            </a:r>
            <a:r>
              <a:rPr lang="en-US" sz="900" dirty="0"/>
              <a:t>, 2015)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5929" y="321858"/>
            <a:ext cx="844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Helvetica" charset="0"/>
                <a:ea typeface="Helvetica" charset="0"/>
                <a:cs typeface="Helvetica" charset="0"/>
              </a:rPr>
              <a:t>Where should we be intervening?</a:t>
            </a:r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A51B58B-20F4-0D49-8382-33CB514109F3}"/>
              </a:ext>
            </a:extLst>
          </p:cNvPr>
          <p:cNvCxnSpPr>
            <a:cxnSpLocks/>
          </p:cNvCxnSpPr>
          <p:nvPr/>
        </p:nvCxnSpPr>
        <p:spPr>
          <a:xfrm flipV="1">
            <a:off x="6812280" y="2849880"/>
            <a:ext cx="1645920" cy="18440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category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364</Words>
  <Application>Microsoft Macintosh PowerPoint</Application>
  <PresentationFormat>Widescreen</PresentationFormat>
  <Paragraphs>45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Roboto Light</vt:lpstr>
      <vt:lpstr>Roboto Medium</vt:lpstr>
      <vt:lpstr>Office Theme</vt:lpstr>
      <vt:lpstr>Education expenditure  +  Learning Losses     25 May 2021   </vt:lpstr>
      <vt:lpstr>WC Quintile 1-5</vt:lpstr>
      <vt:lpstr>PowerPoint Presentation</vt:lpstr>
      <vt:lpstr>PowerPoint Presentation</vt:lpstr>
      <vt:lpstr>PowerPoint Presentation</vt:lpstr>
      <vt:lpstr>Intermediate International Benchmark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Findings    NIDS-CRAM Wave 2    30 September 2020   </dc:title>
  <dc:creator>Nic Spaull</dc:creator>
  <cp:lastModifiedBy>Nic Spaull</cp:lastModifiedBy>
  <cp:revision>120</cp:revision>
  <dcterms:created xsi:type="dcterms:W3CDTF">2020-09-30T05:12:31Z</dcterms:created>
  <dcterms:modified xsi:type="dcterms:W3CDTF">2021-05-25T09:13:53Z</dcterms:modified>
</cp:coreProperties>
</file>