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8"/>
  </p:notesMasterIdLst>
  <p:sldIdLst>
    <p:sldId id="256" r:id="rId2"/>
    <p:sldId id="280" r:id="rId3"/>
    <p:sldId id="282" r:id="rId4"/>
    <p:sldId id="298" r:id="rId5"/>
    <p:sldId id="285" r:id="rId6"/>
    <p:sldId id="305" r:id="rId7"/>
    <p:sldId id="286" r:id="rId8"/>
    <p:sldId id="321" r:id="rId9"/>
    <p:sldId id="294" r:id="rId10"/>
    <p:sldId id="293" r:id="rId11"/>
    <p:sldId id="324" r:id="rId12"/>
    <p:sldId id="328" r:id="rId13"/>
    <p:sldId id="319" r:id="rId14"/>
    <p:sldId id="317" r:id="rId15"/>
    <p:sldId id="306" r:id="rId16"/>
    <p:sldId id="322" r:id="rId17"/>
    <p:sldId id="325" r:id="rId18"/>
    <p:sldId id="326" r:id="rId19"/>
    <p:sldId id="323" r:id="rId20"/>
    <p:sldId id="309" r:id="rId21"/>
    <p:sldId id="327" r:id="rId22"/>
    <p:sldId id="329" r:id="rId23"/>
    <p:sldId id="310" r:id="rId24"/>
    <p:sldId id="311" r:id="rId25"/>
    <p:sldId id="312" r:id="rId26"/>
    <p:sldId id="313" r:id="rId27"/>
    <p:sldId id="320" r:id="rId28"/>
    <p:sldId id="259" r:id="rId29"/>
    <p:sldId id="264" r:id="rId30"/>
    <p:sldId id="269" r:id="rId31"/>
    <p:sldId id="263" r:id="rId32"/>
    <p:sldId id="275" r:id="rId33"/>
    <p:sldId id="270" r:id="rId34"/>
    <p:sldId id="271" r:id="rId35"/>
    <p:sldId id="272" r:id="rId36"/>
    <p:sldId id="274" r:id="rId37"/>
    <p:sldId id="262" r:id="rId38"/>
    <p:sldId id="267" r:id="rId39"/>
    <p:sldId id="276" r:id="rId40"/>
    <p:sldId id="260" r:id="rId41"/>
    <p:sldId id="266" r:id="rId42"/>
    <p:sldId id="261" r:id="rId43"/>
    <p:sldId id="268" r:id="rId44"/>
    <p:sldId id="278" r:id="rId45"/>
    <p:sldId id="279" r:id="rId46"/>
    <p:sldId id="277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02"/>
    <p:restoredTop sz="94663"/>
  </p:normalViewPr>
  <p:slideViewPr>
    <p:cSldViewPr snapToGrid="0" snapToObjects="1">
      <p:cViewPr>
        <p:scale>
          <a:sx n="100" d="100"/>
          <a:sy n="100" d="100"/>
        </p:scale>
        <p:origin x="624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\GoogleDrive\My%20Drive\()%20CRAM%20W1%20Authors%20folder%20(Gdrive)\98.%20FM%20Op%20Eds\Spaull\Jain%20et%20al%20graph%20-%20employment%20losses%20graph%20(7%20July%202020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\GoogleDrive\My%20Drive\()%20CRAM%20W1%20Authors%20folder%20(Gdrive)\98.%20FM%20Op%20Eds\Spaull\Ranchhod%20&amp;%20Daniels%20Graph%20-%20prob(job%20loss)%20-%208%20July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\GoogleDrive\My%20Drive\()%20CRAM%20W1%20Authors%20folder%20(Gdrive)\14.%20Synthesis%20Hunger\Nic%20Hunger%20graphs%20NIDS%20CRAM%209%20July%20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1"/>
              <a:t>Net employment losses and income</a:t>
            </a:r>
            <a:r>
              <a:rPr lang="en-GB" sz="1800" b="1" baseline="0"/>
              <a:t> losses: </a:t>
            </a:r>
            <a:r>
              <a:rPr lang="en-GB" sz="1800" b="1"/>
              <a:t>Feb to April 2020 </a:t>
            </a:r>
          </a:p>
          <a:p>
            <a:pPr>
              <a:defRPr/>
            </a:pPr>
            <a:r>
              <a:rPr lang="en-GB" i="1"/>
              <a:t>(Source: Jain et al 2020</a:t>
            </a:r>
            <a:r>
              <a:rPr lang="en-GB" i="1" baseline="0"/>
              <a:t> using NIDS-CRAM W1 data)</a:t>
            </a:r>
            <a:endParaRPr lang="en-GB" i="1"/>
          </a:p>
        </c:rich>
      </c:tx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Sheet1!$C$18</c:f>
              <c:strCache>
                <c:ptCount val="1"/>
                <c:pt idx="0">
                  <c:v>Retrenched (lost job)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Sheet1!$B$19:$B$30</c:f>
              <c:strCache>
                <c:ptCount val="12"/>
                <c:pt idx="0">
                  <c:v>Professionals</c:v>
                </c:pt>
                <c:pt idx="1">
                  <c:v>Richest 25%</c:v>
                </c:pt>
                <c:pt idx="2">
                  <c:v>Written contract</c:v>
                </c:pt>
                <c:pt idx="3">
                  <c:v>Men</c:v>
                </c:pt>
                <c:pt idx="4">
                  <c:v>Tertiary educated</c:v>
                </c:pt>
                <c:pt idx="5">
                  <c:v>Service/Operators</c:v>
                </c:pt>
                <c:pt idx="6">
                  <c:v>South Africa (avg)</c:v>
                </c:pt>
                <c:pt idx="7">
                  <c:v>Verbal contract</c:v>
                </c:pt>
                <c:pt idx="8">
                  <c:v>Matric or less</c:v>
                </c:pt>
                <c:pt idx="9">
                  <c:v>Women</c:v>
                </c:pt>
                <c:pt idx="10">
                  <c:v>Manual labour</c:v>
                </c:pt>
                <c:pt idx="11">
                  <c:v>Poorest 50%</c:v>
                </c:pt>
              </c:strCache>
            </c:strRef>
          </c:cat>
          <c:val>
            <c:numRef>
              <c:f>Sheet1!$C$19:$C$30</c:f>
              <c:numCache>
                <c:formatCode>0%</c:formatCode>
                <c:ptCount val="12"/>
                <c:pt idx="0">
                  <c:v>0.05</c:v>
                </c:pt>
                <c:pt idx="1">
                  <c:v>0.08</c:v>
                </c:pt>
                <c:pt idx="2">
                  <c:v>0.08</c:v>
                </c:pt>
                <c:pt idx="3">
                  <c:v>0.11</c:v>
                </c:pt>
                <c:pt idx="4">
                  <c:v>0.1</c:v>
                </c:pt>
                <c:pt idx="5">
                  <c:v>0.12</c:v>
                </c:pt>
                <c:pt idx="6">
                  <c:v>0.18</c:v>
                </c:pt>
                <c:pt idx="7">
                  <c:v>0.22</c:v>
                </c:pt>
                <c:pt idx="8">
                  <c:v>0.23</c:v>
                </c:pt>
                <c:pt idx="9">
                  <c:v>0.26</c:v>
                </c:pt>
                <c:pt idx="10">
                  <c:v>0.24</c:v>
                </c:pt>
                <c:pt idx="1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E-E348-9873-3345E1DDF125}"/>
            </c:ext>
          </c:extLst>
        </c:ser>
        <c:ser>
          <c:idx val="1"/>
          <c:order val="1"/>
          <c:tx>
            <c:strRef>
              <c:f>Sheet1!$D$18</c:f>
              <c:strCache>
                <c:ptCount val="1"/>
                <c:pt idx="0">
                  <c:v>Furloughed (no pay)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Sheet1!$B$19:$B$30</c:f>
              <c:strCache>
                <c:ptCount val="12"/>
                <c:pt idx="0">
                  <c:v>Professionals</c:v>
                </c:pt>
                <c:pt idx="1">
                  <c:v>Richest 25%</c:v>
                </c:pt>
                <c:pt idx="2">
                  <c:v>Written contract</c:v>
                </c:pt>
                <c:pt idx="3">
                  <c:v>Men</c:v>
                </c:pt>
                <c:pt idx="4">
                  <c:v>Tertiary educated</c:v>
                </c:pt>
                <c:pt idx="5">
                  <c:v>Service/Operators</c:v>
                </c:pt>
                <c:pt idx="6">
                  <c:v>South Africa (avg)</c:v>
                </c:pt>
                <c:pt idx="7">
                  <c:v>Verbal contract</c:v>
                </c:pt>
                <c:pt idx="8">
                  <c:v>Matric or less</c:v>
                </c:pt>
                <c:pt idx="9">
                  <c:v>Women</c:v>
                </c:pt>
                <c:pt idx="10">
                  <c:v>Manual labour</c:v>
                </c:pt>
                <c:pt idx="11">
                  <c:v>Poorest 50%</c:v>
                </c:pt>
              </c:strCache>
            </c:strRef>
          </c:cat>
          <c:val>
            <c:numRef>
              <c:f>Sheet1!$D$19:$D$30</c:f>
              <c:numCache>
                <c:formatCode>0%</c:formatCode>
                <c:ptCount val="12"/>
                <c:pt idx="0">
                  <c:v>7.0000000000000007E-2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0.09</c:v>
                </c:pt>
                <c:pt idx="4">
                  <c:v>0.1</c:v>
                </c:pt>
                <c:pt idx="5">
                  <c:v>0.12</c:v>
                </c:pt>
                <c:pt idx="6">
                  <c:v>0.09</c:v>
                </c:pt>
                <c:pt idx="7">
                  <c:v>0.08</c:v>
                </c:pt>
                <c:pt idx="8">
                  <c:v>0.08</c:v>
                </c:pt>
                <c:pt idx="9">
                  <c:v>0.08</c:v>
                </c:pt>
                <c:pt idx="10">
                  <c:v>0.11</c:v>
                </c:pt>
                <c:pt idx="11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DE-E348-9873-3345E1DDF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0039935"/>
        <c:axId val="880472319"/>
      </c:barChart>
      <c:lineChart>
        <c:grouping val="standard"/>
        <c:varyColors val="0"/>
        <c:ser>
          <c:idx val="2"/>
          <c:order val="2"/>
          <c:tx>
            <c:strRef>
              <c:f>Sheet1!$E$18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Sheet1!$B$19:$B$30</c:f>
              <c:strCache>
                <c:ptCount val="12"/>
                <c:pt idx="0">
                  <c:v>Professionals</c:v>
                </c:pt>
                <c:pt idx="1">
                  <c:v>Richest 25%</c:v>
                </c:pt>
                <c:pt idx="2">
                  <c:v>Written contract</c:v>
                </c:pt>
                <c:pt idx="3">
                  <c:v>Men</c:v>
                </c:pt>
                <c:pt idx="4">
                  <c:v>Tertiary educated</c:v>
                </c:pt>
                <c:pt idx="5">
                  <c:v>Service/Operators</c:v>
                </c:pt>
                <c:pt idx="6">
                  <c:v>South Africa (avg)</c:v>
                </c:pt>
                <c:pt idx="7">
                  <c:v>Verbal contract</c:v>
                </c:pt>
                <c:pt idx="8">
                  <c:v>Matric or less</c:v>
                </c:pt>
                <c:pt idx="9">
                  <c:v>Women</c:v>
                </c:pt>
                <c:pt idx="10">
                  <c:v>Manual labour</c:v>
                </c:pt>
                <c:pt idx="11">
                  <c:v>Poorest 50%</c:v>
                </c:pt>
              </c:strCache>
            </c:strRef>
          </c:cat>
          <c:val>
            <c:numRef>
              <c:f>Sheet1!$E$19:$E$30</c:f>
              <c:numCache>
                <c:formatCode>0%</c:formatCode>
                <c:ptCount val="12"/>
                <c:pt idx="0">
                  <c:v>0.12</c:v>
                </c:pt>
                <c:pt idx="1">
                  <c:v>0.15</c:v>
                </c:pt>
                <c:pt idx="2">
                  <c:v>0.15</c:v>
                </c:pt>
                <c:pt idx="3">
                  <c:v>0.2</c:v>
                </c:pt>
                <c:pt idx="4">
                  <c:v>0.2</c:v>
                </c:pt>
                <c:pt idx="5">
                  <c:v>0.24</c:v>
                </c:pt>
                <c:pt idx="6">
                  <c:v>0.27</c:v>
                </c:pt>
                <c:pt idx="7">
                  <c:v>0.3</c:v>
                </c:pt>
                <c:pt idx="8">
                  <c:v>0.31</c:v>
                </c:pt>
                <c:pt idx="9">
                  <c:v>0.34</c:v>
                </c:pt>
                <c:pt idx="10">
                  <c:v>0.35</c:v>
                </c:pt>
                <c:pt idx="11">
                  <c:v>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DE-E348-9873-3345E1DDF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5604847"/>
        <c:axId val="1626213839"/>
      </c:lineChart>
      <c:catAx>
        <c:axId val="880039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472319"/>
        <c:crosses val="autoZero"/>
        <c:auto val="1"/>
        <c:lblAlgn val="ctr"/>
        <c:lblOffset val="100"/>
        <c:noMultiLvlLbl val="0"/>
      </c:catAx>
      <c:valAx>
        <c:axId val="880472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039935"/>
        <c:crosses val="autoZero"/>
        <c:crossBetween val="between"/>
      </c:valAx>
      <c:valAx>
        <c:axId val="1626213839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604847"/>
        <c:crosses val="max"/>
        <c:crossBetween val="between"/>
      </c:valAx>
      <c:catAx>
        <c:axId val="162560484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26213839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>
                <a:latin typeface="Helvetica" pitchFamily="2" charset="0"/>
              </a:rPr>
              <a:t>Probability</a:t>
            </a:r>
            <a:r>
              <a:rPr lang="en-GB" sz="1600" b="1" baseline="0">
                <a:latin typeface="Helvetica" pitchFamily="2" charset="0"/>
              </a:rPr>
              <a:t> of Job and Income Loss February to April 2020</a:t>
            </a:r>
          </a:p>
          <a:p>
            <a:pPr>
              <a:defRPr sz="1600"/>
            </a:pPr>
            <a:r>
              <a:rPr lang="en-GB" sz="1600" i="1" baseline="0"/>
              <a:t> (Ranchhod &amp; Daniels, 2020 using NIDS-CRAM W1 data)</a:t>
            </a:r>
            <a:endParaRPr lang="en-GB" sz="1600" i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'clusters together'!$B$1</c:f>
              <c:strCache>
                <c:ptCount val="1"/>
                <c:pt idx="0">
                  <c:v>Lost job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'clusters together'!$A$2:$A$11</c:f>
              <c:strCache>
                <c:ptCount val="10"/>
                <c:pt idx="0">
                  <c:v>Feb earnings R24k+</c:v>
                </c:pt>
                <c:pt idx="1">
                  <c:v>Feb earnings R12k to R24k</c:v>
                </c:pt>
                <c:pt idx="2">
                  <c:v>Feb earnings R6k to R12k</c:v>
                </c:pt>
                <c:pt idx="3">
                  <c:v>Feb earnings &lt; R3k</c:v>
                </c:pt>
                <c:pt idx="5">
                  <c:v>White</c:v>
                </c:pt>
                <c:pt idx="6">
                  <c:v>Coloured</c:v>
                </c:pt>
                <c:pt idx="7">
                  <c:v>African/Black</c:v>
                </c:pt>
                <c:pt idx="9">
                  <c:v>South Africa overall</c:v>
                </c:pt>
              </c:strCache>
            </c:strRef>
          </c:cat>
          <c:val>
            <c:numRef>
              <c:f>'clusters together'!$B$2:$B$11</c:f>
              <c:numCache>
                <c:formatCode>0%</c:formatCode>
                <c:ptCount val="10"/>
                <c:pt idx="0">
                  <c:v>5.3899999999999997E-2</c:v>
                </c:pt>
                <c:pt idx="1">
                  <c:v>5.4800000000000001E-2</c:v>
                </c:pt>
                <c:pt idx="2">
                  <c:v>0.1925</c:v>
                </c:pt>
                <c:pt idx="3">
                  <c:v>0.38130000000000003</c:v>
                </c:pt>
                <c:pt idx="5">
                  <c:v>0.109</c:v>
                </c:pt>
                <c:pt idx="6">
                  <c:v>0.2311</c:v>
                </c:pt>
                <c:pt idx="7">
                  <c:v>0.27850000000000003</c:v>
                </c:pt>
                <c:pt idx="9">
                  <c:v>0.2555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1-FF43-8C11-634F0E32C6DA}"/>
            </c:ext>
          </c:extLst>
        </c:ser>
        <c:ser>
          <c:idx val="1"/>
          <c:order val="1"/>
          <c:tx>
            <c:strRef>
              <c:f>'clusters together'!$C$1</c:f>
              <c:strCache>
                <c:ptCount val="1"/>
                <c:pt idx="0">
                  <c:v>Additional % losing income (i.e. furloughed with no pay)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'clusters together'!$A$2:$A$11</c:f>
              <c:strCache>
                <c:ptCount val="10"/>
                <c:pt idx="0">
                  <c:v>Feb earnings R24k+</c:v>
                </c:pt>
                <c:pt idx="1">
                  <c:v>Feb earnings R12k to R24k</c:v>
                </c:pt>
                <c:pt idx="2">
                  <c:v>Feb earnings R6k to R12k</c:v>
                </c:pt>
                <c:pt idx="3">
                  <c:v>Feb earnings &lt; R3k</c:v>
                </c:pt>
                <c:pt idx="5">
                  <c:v>White</c:v>
                </c:pt>
                <c:pt idx="6">
                  <c:v>Coloured</c:v>
                </c:pt>
                <c:pt idx="7">
                  <c:v>African/Black</c:v>
                </c:pt>
                <c:pt idx="9">
                  <c:v>South Africa overall</c:v>
                </c:pt>
              </c:strCache>
            </c:strRef>
          </c:cat>
          <c:val>
            <c:numRef>
              <c:f>'clusters together'!$C$2:$C$11</c:f>
              <c:numCache>
                <c:formatCode>0%</c:formatCode>
                <c:ptCount val="10"/>
                <c:pt idx="0">
                  <c:v>4.7300000000000002E-2</c:v>
                </c:pt>
                <c:pt idx="1">
                  <c:v>9.2699999999999991E-2</c:v>
                </c:pt>
                <c:pt idx="2">
                  <c:v>0.11709999999999998</c:v>
                </c:pt>
                <c:pt idx="3">
                  <c:v>0.15960000000000002</c:v>
                </c:pt>
                <c:pt idx="5">
                  <c:v>6.4999999999999988E-2</c:v>
                </c:pt>
                <c:pt idx="6">
                  <c:v>0.10189999999999996</c:v>
                </c:pt>
                <c:pt idx="7">
                  <c:v>0.1492</c:v>
                </c:pt>
                <c:pt idx="9">
                  <c:v>0.13499999999999995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B1-FF43-8C11-634F0E32C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03338831"/>
        <c:axId val="1509363807"/>
      </c:barChart>
      <c:lineChart>
        <c:grouping val="standard"/>
        <c:varyColors val="0"/>
        <c:ser>
          <c:idx val="2"/>
          <c:order val="2"/>
          <c:tx>
            <c:strRef>
              <c:f>'clusters together'!$D$1</c:f>
              <c:strCache>
                <c:ptCount val="1"/>
              </c:strCache>
            </c:strRef>
          </c:tx>
          <c:spPr>
            <a:ln w="28575" cap="rnd">
              <a:solidFill>
                <a:schemeClr val="accent1">
                  <a:alpha val="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'clusters together'!$A$2:$A$11</c:f>
              <c:strCache>
                <c:ptCount val="10"/>
                <c:pt idx="0">
                  <c:v>Feb earnings R24k+</c:v>
                </c:pt>
                <c:pt idx="1">
                  <c:v>Feb earnings R12k to R24k</c:v>
                </c:pt>
                <c:pt idx="2">
                  <c:v>Feb earnings R6k to R12k</c:v>
                </c:pt>
                <c:pt idx="3">
                  <c:v>Feb earnings &lt; R3k</c:v>
                </c:pt>
                <c:pt idx="5">
                  <c:v>White</c:v>
                </c:pt>
                <c:pt idx="6">
                  <c:v>Coloured</c:v>
                </c:pt>
                <c:pt idx="7">
                  <c:v>African/Black</c:v>
                </c:pt>
                <c:pt idx="9">
                  <c:v>South Africa overall</c:v>
                </c:pt>
              </c:strCache>
            </c:strRef>
          </c:cat>
          <c:val>
            <c:numRef>
              <c:f>'clusters together'!$D$2:$D$11</c:f>
              <c:numCache>
                <c:formatCode>0%</c:formatCode>
                <c:ptCount val="10"/>
                <c:pt idx="0">
                  <c:v>0.1012</c:v>
                </c:pt>
                <c:pt idx="1">
                  <c:v>0.14749999999999999</c:v>
                </c:pt>
                <c:pt idx="2">
                  <c:v>0.30959999999999999</c:v>
                </c:pt>
                <c:pt idx="3">
                  <c:v>0.54090000000000005</c:v>
                </c:pt>
                <c:pt idx="5">
                  <c:v>0.17399999999999999</c:v>
                </c:pt>
                <c:pt idx="6">
                  <c:v>0.33299999999999996</c:v>
                </c:pt>
                <c:pt idx="7">
                  <c:v>0.42770000000000002</c:v>
                </c:pt>
                <c:pt idx="9">
                  <c:v>0.39049999999999996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B1-FF43-8C11-634F0E32C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7710575"/>
        <c:axId val="1549254095"/>
      </c:lineChart>
      <c:catAx>
        <c:axId val="1503338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1509363807"/>
        <c:crosses val="autoZero"/>
        <c:auto val="1"/>
        <c:lblAlgn val="ctr"/>
        <c:lblOffset val="100"/>
        <c:noMultiLvlLbl val="0"/>
      </c:catAx>
      <c:valAx>
        <c:axId val="1509363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338831"/>
        <c:crosses val="autoZero"/>
        <c:crossBetween val="between"/>
      </c:valAx>
      <c:valAx>
        <c:axId val="1549254095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extTo"/>
        <c:crossAx val="1587710575"/>
        <c:crosses val="max"/>
        <c:crossBetween val="between"/>
      </c:valAx>
      <c:catAx>
        <c:axId val="158771057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49254095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251007244453"/>
          <c:y val="0.92473320011451876"/>
          <c:w val="0.64939405106671055"/>
          <c:h val="6.3644091309340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Sheet1!$I$36</c:f>
              <c:strCache>
                <c:ptCount val="1"/>
                <c:pt idx="0">
                  <c:v>Household hunger (anyone) 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Sheet1!$K$37:$K$42</c:f>
                <c:numCache>
                  <c:formatCode>General</c:formatCode>
                  <c:ptCount val="6"/>
                  <c:pt idx="0">
                    <c:v>1.6389520000000001E-2</c:v>
                  </c:pt>
                  <c:pt idx="2">
                    <c:v>9.74708E-3</c:v>
                  </c:pt>
                  <c:pt idx="3">
                    <c:v>8.3789999999999993E-3</c:v>
                  </c:pt>
                  <c:pt idx="4">
                    <c:v>8.2888399999999987E-3</c:v>
                  </c:pt>
                  <c:pt idx="5">
                    <c:v>1.6040639999999998E-2</c:v>
                  </c:pt>
                </c:numCache>
              </c:numRef>
            </c:plus>
            <c:minus>
              <c:numRef>
                <c:f>Sheet1!$K$37:$K$42</c:f>
                <c:numCache>
                  <c:formatCode>General</c:formatCode>
                  <c:ptCount val="6"/>
                  <c:pt idx="0">
                    <c:v>1.6389520000000001E-2</c:v>
                  </c:pt>
                  <c:pt idx="2">
                    <c:v>9.74708E-3</c:v>
                  </c:pt>
                  <c:pt idx="3">
                    <c:v>8.3789999999999993E-3</c:v>
                  </c:pt>
                  <c:pt idx="4">
                    <c:v>8.2888399999999987E-3</c:v>
                  </c:pt>
                  <c:pt idx="5">
                    <c:v>1.6040639999999998E-2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Sheet1!$G$37:$H$41</c:f>
              <c:multiLvlStrCache>
                <c:ptCount val="5"/>
                <c:lvl>
                  <c:pt idx="0">
                    <c:v>Yes</c:v>
                  </c:pt>
                  <c:pt idx="2">
                    <c:v>1-2 days</c:v>
                  </c:pt>
                  <c:pt idx="3">
                    <c:v>3-4 days</c:v>
                  </c:pt>
                  <c:pt idx="4">
                    <c:v>Almost every day or Every Day</c:v>
                  </c:pt>
                </c:lvl>
                <c:lvl>
                  <c:pt idx="0">
                    <c:v>Any hunger in the last 7 days?</c:v>
                  </c:pt>
                  <c:pt idx="2">
                    <c:v>If yes, how often?</c:v>
                  </c:pt>
                </c:lvl>
              </c:multiLvlStrCache>
            </c:multiLvlStrRef>
          </c:cat>
          <c:val>
            <c:numRef>
              <c:f>Sheet1!$I$37:$I$41</c:f>
              <c:numCache>
                <c:formatCode>General</c:formatCode>
                <c:ptCount val="5"/>
                <c:pt idx="0" formatCode="0%">
                  <c:v>0.22070000000000001</c:v>
                </c:pt>
                <c:pt idx="2" formatCode="0%">
                  <c:v>7.7759999999999996E-2</c:v>
                </c:pt>
                <c:pt idx="3" formatCode="0%">
                  <c:v>6.2359999999999999E-2</c:v>
                </c:pt>
                <c:pt idx="4" formatCode="0%">
                  <c:v>6.5519999999999995E-2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9-FA47-AEC6-9401F164F38E}"/>
            </c:ext>
          </c:extLst>
        </c:ser>
        <c:ser>
          <c:idx val="1"/>
          <c:order val="1"/>
          <c:tx>
            <c:strRef>
              <c:f>Sheet1!$L$36</c:f>
              <c:strCache>
                <c:ptCount val="1"/>
                <c:pt idx="0">
                  <c:v>Child hunger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Sheet1!$N$37:$N$42</c:f>
                <c:numCache>
                  <c:formatCode>General</c:formatCode>
                  <c:ptCount val="6"/>
                  <c:pt idx="0">
                    <c:v>1.5144920000000001E-2</c:v>
                  </c:pt>
                  <c:pt idx="2">
                    <c:v>9.8587999999999992E-3</c:v>
                  </c:pt>
                  <c:pt idx="3">
                    <c:v>6.7659199999999999E-3</c:v>
                  </c:pt>
                  <c:pt idx="4">
                    <c:v>7.6675199999999997E-3</c:v>
                  </c:pt>
                  <c:pt idx="5">
                    <c:v>1.4580439999999998E-2</c:v>
                  </c:pt>
                </c:numCache>
              </c:numRef>
            </c:plus>
            <c:minus>
              <c:numRef>
                <c:f>Sheet1!$N$37:$N$42</c:f>
                <c:numCache>
                  <c:formatCode>General</c:formatCode>
                  <c:ptCount val="6"/>
                  <c:pt idx="0">
                    <c:v>1.5144920000000001E-2</c:v>
                  </c:pt>
                  <c:pt idx="2">
                    <c:v>9.8587999999999992E-3</c:v>
                  </c:pt>
                  <c:pt idx="3">
                    <c:v>6.7659199999999999E-3</c:v>
                  </c:pt>
                  <c:pt idx="4">
                    <c:v>7.6675199999999997E-3</c:v>
                  </c:pt>
                  <c:pt idx="5">
                    <c:v>1.4580439999999998E-2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Sheet1!$G$37:$H$41</c:f>
              <c:multiLvlStrCache>
                <c:ptCount val="5"/>
                <c:lvl>
                  <c:pt idx="0">
                    <c:v>Yes</c:v>
                  </c:pt>
                  <c:pt idx="2">
                    <c:v>1-2 days</c:v>
                  </c:pt>
                  <c:pt idx="3">
                    <c:v>3-4 days</c:v>
                  </c:pt>
                  <c:pt idx="4">
                    <c:v>Almost every day or Every Day</c:v>
                  </c:pt>
                </c:lvl>
                <c:lvl>
                  <c:pt idx="0">
                    <c:v>Any hunger in the last 7 days?</c:v>
                  </c:pt>
                  <c:pt idx="2">
                    <c:v>If yes, how often?</c:v>
                  </c:pt>
                </c:lvl>
              </c:multiLvlStrCache>
            </c:multiLvlStrRef>
          </c:cat>
          <c:val>
            <c:numRef>
              <c:f>Sheet1!$L$37:$L$41</c:f>
              <c:numCache>
                <c:formatCode>General</c:formatCode>
                <c:ptCount val="5"/>
                <c:pt idx="0" formatCode="0%">
                  <c:v>0.1515</c:v>
                </c:pt>
                <c:pt idx="2" formatCode="0%">
                  <c:v>6.1529999999999994E-2</c:v>
                </c:pt>
                <c:pt idx="3" formatCode="0%">
                  <c:v>3.5529999999999999E-2</c:v>
                </c:pt>
                <c:pt idx="4" formatCode="0%">
                  <c:v>4.2930000000000003E-2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29-FA47-AEC6-9401F164F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1506709151"/>
        <c:axId val="1645425055"/>
      </c:barChart>
      <c:catAx>
        <c:axId val="1506709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425055"/>
        <c:crosses val="autoZero"/>
        <c:auto val="1"/>
        <c:lblAlgn val="ctr"/>
        <c:lblOffset val="100"/>
        <c:noMultiLvlLbl val="0"/>
      </c:catAx>
      <c:valAx>
        <c:axId val="1645425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709151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A5D4D-E7A3-0D4E-905B-845A289BC309}" type="datetimeFigureOut">
              <a:rPr lang="en-US" smtClean="0"/>
              <a:t>9/30/20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83EF0-4D6B-C445-9A55-D80573078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7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www.statssa.gov.za</a:t>
            </a:r>
            <a:r>
              <a:rPr lang="en-US" dirty="0"/>
              <a:t>/publications/P0211/Presentation%20QLFS%20Q4_2019.pdf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83EF0-4D6B-C445-9A55-D805730783C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70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6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National Income Dynamics Study (NIDS) Coronavirus Rapid Mobile Survey (CRAM)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3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3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0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4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2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1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6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4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3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D85E5-6D5B-C441-B6D2-F7920604D306}" type="datetimeFigureOut">
              <a:rPr lang="en-US" smtClean="0"/>
              <a:t>9/30/20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20F76C-9401-4B2E-B386-A09374A1FAE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791451" y="5752917"/>
            <a:ext cx="4400549" cy="11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1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tif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hyperlink" Target="https://cramsurvey.org/reports/" TargetMode="Externa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hyperlink" Target="https://cramsurvey.org/reports/" TargetMode="Externa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g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g"/><Relationship Id="rId4" Type="http://schemas.openxmlformats.org/officeDocument/2006/relationships/image" Target="../media/image7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6027"/>
            <a:ext cx="8741229" cy="315468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Overview of Findings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NIDS-CRAM Wave 2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30 September 2020</a:t>
            </a:r>
            <a:b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endParaRPr lang="en-US" sz="3500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CBD57-8054-2F42-A64F-9847BE9E7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115" y="4734882"/>
            <a:ext cx="6858000" cy="864476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>
                <a:latin typeface="Helvetica" pitchFamily="2" charset="0"/>
              </a:rPr>
              <a:t>Dr Nic Spaull </a:t>
            </a:r>
          </a:p>
          <a:p>
            <a:r>
              <a:rPr lang="en-US" sz="1400" dirty="0">
                <a:latin typeface="Helvetica" pitchFamily="2" charset="0"/>
              </a:rPr>
              <a:t>University of Stellenbosch</a:t>
            </a:r>
          </a:p>
          <a:p>
            <a:r>
              <a:rPr lang="en-US" sz="1400" dirty="0">
                <a:latin typeface="Helvetica" pitchFamily="2" charset="0"/>
              </a:rPr>
              <a:t>National income Dynamics Study (NIDS) Coronavirus Rapid Mobile Survey (CRAM)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53"/>
          <a:stretch/>
        </p:blipFill>
        <p:spPr>
          <a:xfrm>
            <a:off x="8654143" y="-1447715"/>
            <a:ext cx="3537857" cy="830571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E0718F-776C-4C45-A442-8DBD328283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45"/>
          <a:stretch/>
        </p:blipFill>
        <p:spPr>
          <a:xfrm>
            <a:off x="2770259" y="5759144"/>
            <a:ext cx="3761171" cy="109885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FA5577A-3562-9D41-9783-15FD20B6E337}"/>
              </a:ext>
            </a:extLst>
          </p:cNvPr>
          <p:cNvSpPr txBox="1">
            <a:spLocks/>
          </p:cNvSpPr>
          <p:nvPr/>
        </p:nvSpPr>
        <p:spPr>
          <a:xfrm>
            <a:off x="6999513" y="5671973"/>
            <a:ext cx="2628745" cy="8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198" y="1616018"/>
            <a:ext cx="7886700" cy="4293734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NIDS-Wave 5 (2017)</a:t>
            </a:r>
          </a:p>
          <a:p>
            <a:pPr lvl="1" algn="just"/>
            <a:r>
              <a:rPr lang="en-ZA" sz="1400" b="1" dirty="0"/>
              <a:t>Existing panel study 2008-2017: </a:t>
            </a:r>
            <a:r>
              <a:rPr lang="en-ZA" sz="1400" dirty="0"/>
              <a:t>The National Income Dynamics Study. NIDS is a panel study that began in 2008 as a nationally representative survey with the same individuals and their descendants being re-interviewed every 2-3 years between 2008 and 2017. It has been used in over 100 academic articles</a:t>
            </a:r>
          </a:p>
          <a:p>
            <a:pPr>
              <a:lnSpc>
                <a:spcPct val="100000"/>
              </a:lnSpc>
            </a:pPr>
            <a:r>
              <a:rPr lang="en-ZA" dirty="0"/>
              <a:t>NIDS-CRAM  (2020)</a:t>
            </a:r>
          </a:p>
          <a:p>
            <a:pPr lvl="1"/>
            <a:r>
              <a:rPr lang="en-ZA" sz="1400" b="1" dirty="0"/>
              <a:t>Wave 1: ~ 7000 individuals surveyed in NIDS-CRAM Wave 1: </a:t>
            </a:r>
            <a:r>
              <a:rPr lang="en-ZA" sz="1400" dirty="0"/>
              <a:t>In total 17,568 randomly selected individuals from NIDS were called and of these, 7,073 were interviewed in NIDS-CRAM</a:t>
            </a:r>
          </a:p>
          <a:p>
            <a:pPr lvl="1"/>
            <a:r>
              <a:rPr lang="en-ZA" sz="1400" b="1" dirty="0"/>
              <a:t>Wave 2: </a:t>
            </a:r>
            <a:r>
              <a:rPr lang="en-ZA" sz="1400" dirty="0"/>
              <a:t>~5700 responses (80% response rate – same individuals </a:t>
            </a:r>
          </a:p>
          <a:p>
            <a:pPr lvl="1"/>
            <a:r>
              <a:rPr lang="en-ZA" sz="1400" dirty="0"/>
              <a:t>Details of the telephonic survey:</a:t>
            </a:r>
          </a:p>
          <a:p>
            <a:pPr lvl="2"/>
            <a:r>
              <a:rPr lang="en-ZA" sz="1400" b="1" dirty="0"/>
              <a:t>Managed by SALDRU at UCT</a:t>
            </a:r>
          </a:p>
          <a:p>
            <a:pPr lvl="2"/>
            <a:r>
              <a:rPr lang="en-ZA" sz="1400" b="1" dirty="0"/>
              <a:t>50 call centre agents </a:t>
            </a:r>
            <a:r>
              <a:rPr lang="en-ZA" sz="1400" dirty="0"/>
              <a:t>phoning from 13 July to 13 August 2020</a:t>
            </a:r>
          </a:p>
          <a:p>
            <a:pPr lvl="2"/>
            <a:r>
              <a:rPr lang="en-ZA" sz="1400" b="1" dirty="0"/>
              <a:t>20-minute</a:t>
            </a:r>
            <a:r>
              <a:rPr lang="en-ZA" sz="1400" dirty="0"/>
              <a:t> </a:t>
            </a:r>
            <a:r>
              <a:rPr lang="en-ZA" sz="1400" b="1" dirty="0"/>
              <a:t>survey</a:t>
            </a:r>
            <a:r>
              <a:rPr lang="en-ZA" sz="1400" dirty="0"/>
              <a:t> (available in all 11 languages)</a:t>
            </a:r>
          </a:p>
          <a:p>
            <a:pPr lvl="2"/>
            <a:r>
              <a:rPr lang="en-ZA" sz="1400" b="1" dirty="0"/>
              <a:t>R20 airtime </a:t>
            </a:r>
            <a:r>
              <a:rPr lang="en-ZA" sz="1400" dirty="0"/>
              <a:t>given to respondents to thank them for participation.</a:t>
            </a:r>
          </a:p>
          <a:p>
            <a:pPr lvl="2"/>
            <a:r>
              <a:rPr lang="en-ZA" sz="1400" b="1" dirty="0"/>
              <a:t>Questions</a:t>
            </a:r>
            <a:r>
              <a:rPr lang="en-ZA" sz="1400" dirty="0"/>
              <a:t> on demographics, migration, grant-receipt, employment, income, hunger + COVID-19 risk perceptions and behaviour </a:t>
            </a:r>
            <a:r>
              <a:rPr lang="en-ZA" sz="1400" b="1" dirty="0"/>
              <a:t>+ (W2) education, ECD, mental health</a:t>
            </a:r>
          </a:p>
          <a:p>
            <a:pPr lvl="1"/>
            <a:r>
              <a:rPr lang="en-ZA" sz="1800" dirty="0"/>
              <a:t>Wave 3-5 (Oct 2020 – July 2021) – includes sample top-up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3E45A8-5F36-C142-8B89-06BB3E61A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011" y="5909754"/>
            <a:ext cx="1943737" cy="5831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7E7EC-627C-764B-870B-354D3B4751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58" r="14074"/>
          <a:stretch/>
        </p:blipFill>
        <p:spPr>
          <a:xfrm>
            <a:off x="9436100" y="1690688"/>
            <a:ext cx="2755900" cy="3154689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E6D68982-2E89-8142-AD40-FA5CC27C8BB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389745">
            <a:off x="9676596" y="2105470"/>
            <a:ext cx="571500" cy="671104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A8AC683-6BF0-6540-9BF3-54E8398B564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665914" flipH="1">
            <a:off x="11315700" y="2064675"/>
            <a:ext cx="571500" cy="67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8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E4C9-A7F6-544A-B2D4-D341DC020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2" y="1393371"/>
            <a:ext cx="6897193" cy="46155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Who funded NIDS-CRAM?</a:t>
            </a:r>
          </a:p>
          <a:p>
            <a:pPr lvl="1"/>
            <a:r>
              <a:rPr lang="en-ZA" sz="1800" dirty="0"/>
              <a:t>The Allan &amp; Gill </a:t>
            </a:r>
            <a:r>
              <a:rPr lang="en-ZA" sz="1800" dirty="0" err="1"/>
              <a:t>Gray</a:t>
            </a:r>
            <a:r>
              <a:rPr lang="en-ZA" sz="1800" dirty="0"/>
              <a:t> Philanthropy, the FEM Education Foundation, the Michael &amp; Susan Dell Foundation </a:t>
            </a:r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r>
              <a:rPr lang="en-US" dirty="0"/>
              <a:t>Who will have access to the data?</a:t>
            </a:r>
          </a:p>
          <a:p>
            <a:pPr lvl="1" algn="just"/>
            <a:r>
              <a:rPr lang="en-ZA" sz="1800" dirty="0"/>
              <a:t>All NIDS-CRAM data is immediately made freely available to the public and other researchers on the </a:t>
            </a:r>
            <a:r>
              <a:rPr lang="en-ZA" sz="1800" dirty="0" err="1"/>
              <a:t>DataFirst</a:t>
            </a:r>
            <a:r>
              <a:rPr lang="en-ZA" sz="1800" dirty="0"/>
              <a:t> platform. W2 data is now up. We encourage others to </a:t>
            </a:r>
            <a:r>
              <a:rPr lang="en-ZA" sz="1800" dirty="0" err="1"/>
              <a:t>analyze</a:t>
            </a:r>
            <a:r>
              <a:rPr lang="en-ZA" sz="1800" dirty="0"/>
              <a:t> the data for their own purposes and to replicate our results (we have also posted our do files so people can replicate our analysis.</a:t>
            </a:r>
          </a:p>
          <a:p>
            <a:pPr lvl="1"/>
            <a:endParaRPr lang="en-ZA" sz="1800" dirty="0"/>
          </a:p>
          <a:p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DBA93F3-35C1-0447-9588-EAFB46514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46" y="2573964"/>
            <a:ext cx="2705100" cy="711200"/>
          </a:xfrm>
          <a:prstGeom prst="rect">
            <a:avLst/>
          </a:prstGeom>
        </p:spPr>
      </p:pic>
      <p:pic>
        <p:nvPicPr>
          <p:cNvPr id="7" name="Picture 6" descr="A drawing of a person&#10;&#10;Description automatically generated">
            <a:extLst>
              <a:ext uri="{FF2B5EF4-FFF2-40B4-BE49-F238E27FC236}">
                <a16:creationId xmlns:a16="http://schemas.microsoft.com/office/drawing/2014/main" id="{355D6A5D-4272-4E41-88B4-750BD9987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239" y="2560130"/>
            <a:ext cx="1905000" cy="78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B6CC94-3D2C-6B40-8BA1-08376609D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978" y="3429000"/>
            <a:ext cx="2328535" cy="594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848427-C378-4B45-9140-80298FD16D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286" b="28571"/>
          <a:stretch/>
        </p:blipFill>
        <p:spPr>
          <a:xfrm>
            <a:off x="3655786" y="6090384"/>
            <a:ext cx="1270000" cy="52251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AE573E-2C59-5048-82F5-CD59B8B62435}"/>
              </a:ext>
            </a:extLst>
          </p:cNvPr>
          <p:cNvSpPr txBox="1">
            <a:spLocks/>
          </p:cNvSpPr>
          <p:nvPr/>
        </p:nvSpPr>
        <p:spPr>
          <a:xfrm>
            <a:off x="531586" y="2237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BACKGROUND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95E1B9-7BB0-F548-A49D-7EBEADF1F8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462345" y="1257195"/>
            <a:ext cx="4729655" cy="31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1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7C40C39-3884-E04C-9C77-C67C2CBFE9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0791" y="446883"/>
            <a:ext cx="8430419" cy="5147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602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FD74-A321-EE42-A448-EF54CD4A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47B002-E2EB-AB4E-AC4C-A064C847E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564" y="1313543"/>
            <a:ext cx="7886700" cy="609600"/>
          </a:xfrm>
        </p:spPr>
        <p:txBody>
          <a:bodyPr/>
          <a:lstStyle/>
          <a:p>
            <a:r>
              <a:rPr lang="en-US" dirty="0"/>
              <a:t>Who was the leadership team?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780090-7A59-7045-A9D7-EA39168121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16793" y="2031564"/>
            <a:ext cx="7226300" cy="440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70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5E3175-FC5C-6B4A-A991-C9D9528357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1830"/>
            <a:ext cx="3671713" cy="1718105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9A9FE75-007B-8149-A7EA-FC4926488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684" y="4130524"/>
            <a:ext cx="3954203" cy="1856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241661-8610-F340-A4B3-3FDADC0A63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66"/>
          <a:stretch/>
        </p:blipFill>
        <p:spPr>
          <a:xfrm>
            <a:off x="-274603" y="1745014"/>
            <a:ext cx="4220918" cy="2093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3306C5-F2F6-1D45-B6BF-4060B61F5D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0" r="3208"/>
          <a:stretch/>
        </p:blipFill>
        <p:spPr>
          <a:xfrm>
            <a:off x="101465" y="4193010"/>
            <a:ext cx="3679544" cy="17943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CFBBB7-FB09-6E44-B848-4678BB8500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671713" y="1317797"/>
            <a:ext cx="6196187" cy="29340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6E49B05-E447-7840-8669-57F8D4C49E22}"/>
              </a:ext>
            </a:extLst>
          </p:cNvPr>
          <p:cNvGrpSpPr/>
          <p:nvPr/>
        </p:nvGrpSpPr>
        <p:grpSpPr>
          <a:xfrm>
            <a:off x="1058292" y="3139211"/>
            <a:ext cx="2251587" cy="1022556"/>
            <a:chOff x="671884" y="1846569"/>
            <a:chExt cx="6505550" cy="2755719"/>
          </a:xfrm>
        </p:grpSpPr>
        <p:pic>
          <p:nvPicPr>
            <p:cNvPr id="10" name="Picture 9" descr="A group of people posing for a photo&#10;&#10;Description automatically generated">
              <a:extLst>
                <a:ext uri="{FF2B5EF4-FFF2-40B4-BE49-F238E27FC236}">
                  <a16:creationId xmlns:a16="http://schemas.microsoft.com/office/drawing/2014/main" id="{5F3F507B-24BF-C24F-81A1-10B980671E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0999"/>
            <a:stretch/>
          </p:blipFill>
          <p:spPr>
            <a:xfrm>
              <a:off x="4775080" y="1853044"/>
              <a:ext cx="2402354" cy="2749244"/>
            </a:xfrm>
            <a:prstGeom prst="rect">
              <a:avLst/>
            </a:prstGeom>
          </p:spPr>
        </p:pic>
        <p:pic>
          <p:nvPicPr>
            <p:cNvPr id="11" name="Picture 10" descr="A group of people posing for a photo&#10;&#10;Description automatically generated">
              <a:extLst>
                <a:ext uri="{FF2B5EF4-FFF2-40B4-BE49-F238E27FC236}">
                  <a16:creationId xmlns:a16="http://schemas.microsoft.com/office/drawing/2014/main" id="{78587E45-7F81-D642-AD90-ACB4E444A3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49986"/>
            <a:stretch/>
          </p:blipFill>
          <p:spPr>
            <a:xfrm>
              <a:off x="671884" y="1846569"/>
              <a:ext cx="4143004" cy="2749244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65300A7-9548-D74F-8EF0-559B9B38A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700" y="365129"/>
            <a:ext cx="7429499" cy="935037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(2) Researchers &amp;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SteerCo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616D8BA-588A-5D4A-9A39-375B08C8B1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5126" y="6079638"/>
            <a:ext cx="4882378" cy="68389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97286C7-C12D-C34A-B237-765587A73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504" y="6079638"/>
            <a:ext cx="1074293" cy="56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5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AE32-F575-7241-9C23-717DD89F6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6055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Wave 2: 15 papers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71ECEC-BF5A-3443-BBDF-87CFD7B91A0D}"/>
              </a:ext>
            </a:extLst>
          </p:cNvPr>
          <p:cNvSpPr/>
          <p:nvPr/>
        </p:nvSpPr>
        <p:spPr>
          <a:xfrm>
            <a:off x="7187220" y="766296"/>
            <a:ext cx="4885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800" dirty="0">
                <a:hlinkClick r:id="rId2"/>
              </a:rPr>
              <a:t>https://cramsurvey.org/reports/</a:t>
            </a:r>
            <a:endParaRPr lang="en-US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F8066A0-7553-AA43-8213-508E94B862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82" t="20710" r="61035" b="8349"/>
          <a:stretch/>
        </p:blipFill>
        <p:spPr>
          <a:xfrm>
            <a:off x="70381" y="1753580"/>
            <a:ext cx="1662418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4E8AA79-FA02-714B-B6FA-57C514CEA0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96" t="20863" r="61183" b="7859"/>
          <a:stretch/>
        </p:blipFill>
        <p:spPr>
          <a:xfrm>
            <a:off x="1813442" y="1766896"/>
            <a:ext cx="1662418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7B12A9-801D-8244-A512-2FC6D91BC8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45" t="21018" r="61055" b="7747"/>
          <a:stretch/>
        </p:blipFill>
        <p:spPr>
          <a:xfrm>
            <a:off x="3541057" y="1778754"/>
            <a:ext cx="1662418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C2B839-8439-AD42-A5F4-EA7204BCC14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000" t="20959" r="60764" b="7189"/>
          <a:stretch/>
        </p:blipFill>
        <p:spPr>
          <a:xfrm>
            <a:off x="5288813" y="1778754"/>
            <a:ext cx="1661473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0BD0ED-B7B0-D149-AC54-60F6EDCA93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000" t="21506" r="60895" b="6963"/>
          <a:stretch/>
        </p:blipFill>
        <p:spPr>
          <a:xfrm>
            <a:off x="7060915" y="1778754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35A7E8-467F-5149-93F7-08C6B8AF86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722" t="20873" r="61059" b="7320"/>
          <a:stretch/>
        </p:blipFill>
        <p:spPr>
          <a:xfrm>
            <a:off x="8799365" y="1778754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63FE733-807E-E140-81F5-EA781E47E4A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774" t="20804" r="60941" b="7226"/>
          <a:stretch/>
        </p:blipFill>
        <p:spPr>
          <a:xfrm>
            <a:off x="10537034" y="1778754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5A6F7A-D463-8744-B277-91B117F297A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775" t="21048" r="60856" b="6772"/>
          <a:stretch/>
        </p:blipFill>
        <p:spPr>
          <a:xfrm>
            <a:off x="71326" y="4196017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991287-2C40-7140-AAC0-A56B8BB52C6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896" t="20627" r="60840" b="7363"/>
          <a:stretch/>
        </p:blipFill>
        <p:spPr>
          <a:xfrm>
            <a:off x="1855468" y="4196018"/>
            <a:ext cx="1659407" cy="2296857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1468E4D-1029-2940-A60D-542D79CD902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9888" t="20337" r="60647" b="7158"/>
          <a:stretch/>
        </p:blipFill>
        <p:spPr>
          <a:xfrm>
            <a:off x="3570148" y="4196016"/>
            <a:ext cx="1659407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51FB827-7838-E147-8C76-909258B2DAA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9884" t="20741" r="60840" b="7222"/>
          <a:stretch/>
        </p:blipFill>
        <p:spPr>
          <a:xfrm>
            <a:off x="5335453" y="4196018"/>
            <a:ext cx="1659407" cy="2296857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BC48C75-0348-3344-B444-D9109C7096A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0041" t="20728" r="60517" b="6871"/>
          <a:stretch/>
        </p:blipFill>
        <p:spPr>
          <a:xfrm>
            <a:off x="7098750" y="4196017"/>
            <a:ext cx="1660467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F5559D6-CE8B-DB42-BF24-FA26E322EC6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745" t="19953" r="60551" b="6939"/>
          <a:stretch/>
        </p:blipFill>
        <p:spPr>
          <a:xfrm>
            <a:off x="8800398" y="4195549"/>
            <a:ext cx="1659406" cy="2297326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D9E6A63-D420-3A4F-8A00-6FA9C3AE7CD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9799" t="20267" r="60507" b="6667"/>
          <a:stretch/>
        </p:blipFill>
        <p:spPr>
          <a:xfrm>
            <a:off x="10539099" y="4196017"/>
            <a:ext cx="1659408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302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C50D3-6D54-EF40-A79E-CBBBD7694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Wave 2: Technical reports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E027D1-3C9A-2442-9B62-9B4ADB4DA2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32059" y="1875198"/>
            <a:ext cx="2971799" cy="3633294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E6BB72-C1F8-234E-ADAB-7F52A7BD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26798" y="1864617"/>
            <a:ext cx="2969202" cy="3633294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C19EFC-4AD7-0545-928C-8E495BCCEC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69268" y="1875198"/>
            <a:ext cx="2971799" cy="3612131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942956-361F-A34A-934C-E5FA6DF451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7133" y="1864617"/>
            <a:ext cx="2961011" cy="3633294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018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AAC5-B5F5-9345-B195-8239B166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421" y="1595156"/>
            <a:ext cx="3808071" cy="3466094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Findings</a:t>
            </a: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What are the </a:t>
            </a:r>
            <a:b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main findings </a:t>
            </a:r>
            <a:b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from Wave 1?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F8E47F-273E-0941-8666-ED9A2A76B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5664200" cy="7898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3771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C275-1129-9140-8328-E29A87C5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254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>
                    <a:lumMod val="50000"/>
                  </a:schemeClr>
                </a:solidFill>
              </a:rPr>
              <a:t>Sobering results, first caveats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B72C3-2A6D-D947-9C1D-EEFAB3D78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7" y="1300164"/>
            <a:ext cx="7764462" cy="5192711"/>
          </a:xfrm>
        </p:spPr>
        <p:txBody>
          <a:bodyPr>
            <a:normAutofit fontScale="47500" lnSpcReduction="20000"/>
          </a:bodyPr>
          <a:lstStyle/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3600" b="1" dirty="0"/>
              <a:t>Some limitations to telephonic surveys: </a:t>
            </a:r>
            <a:r>
              <a:rPr lang="en-US" sz="3600" dirty="0"/>
              <a:t>There are limitations to surveying respondents telephonically, including length of the survey (20min), comparability to in-person survey results etc.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endParaRPr lang="en-US" sz="3600" b="1" dirty="0"/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3600" b="1" dirty="0"/>
              <a:t>NIDS-2017 slightly higher employment than QLFS</a:t>
            </a:r>
            <a:r>
              <a:rPr lang="en-US" sz="3600" dirty="0"/>
              <a:t>: </a:t>
            </a:r>
            <a:r>
              <a:rPr lang="en-ZA" sz="3600" dirty="0"/>
              <a:t>The respondents in NIDS-2017 had a higher rate of employment compared to other surveys like the QLFS </a:t>
            </a:r>
          </a:p>
          <a:p>
            <a:pPr lvl="3">
              <a:lnSpc>
                <a:spcPct val="120000"/>
              </a:lnSpc>
            </a:pPr>
            <a:r>
              <a:rPr lang="en-ZA" sz="3600" b="1" dirty="0"/>
              <a:t>54% </a:t>
            </a:r>
            <a:r>
              <a:rPr lang="en-ZA" sz="3600" dirty="0"/>
              <a:t>in NIDS 2017  (18-64 years). </a:t>
            </a:r>
          </a:p>
          <a:p>
            <a:pPr lvl="3">
              <a:lnSpc>
                <a:spcPct val="120000"/>
              </a:lnSpc>
            </a:pPr>
            <a:r>
              <a:rPr lang="en-ZA" sz="3600" b="1" dirty="0"/>
              <a:t>47% </a:t>
            </a:r>
            <a:r>
              <a:rPr lang="en-ZA" sz="3600" dirty="0"/>
              <a:t>in QLFS 2017 (18-64 years). 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endParaRPr lang="en-US" sz="3600" dirty="0"/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3600" b="1" dirty="0"/>
              <a:t>Results do reflect underlying employment  an welfare dynamics in SA: </a:t>
            </a:r>
            <a:r>
              <a:rPr lang="en-US" sz="3600" dirty="0"/>
              <a:t>Notwithstanding these caveats, </a:t>
            </a:r>
            <a:r>
              <a:rPr lang="en-ZA" sz="3600" dirty="0"/>
              <a:t>we believe that researchers and policy-makers can feel confident that the results from NIDS-CRAM are broadly representative and are speaking to the real underlying labour market and welfare dynamics in South Africa at this time.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endParaRPr lang="en-ZA" sz="3600" dirty="0"/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ZA" sz="3600" dirty="0"/>
              <a:t>“</a:t>
            </a:r>
            <a:r>
              <a:rPr lang="en-ZA" sz="3600" i="1" dirty="0"/>
              <a:t>Taken as a whole, the general results are supportive of the NIDS-CRAM data being valid and not subject to major non-response bias</a:t>
            </a:r>
            <a:r>
              <a:rPr lang="en-ZA" sz="3600" dirty="0"/>
              <a:t>” (Ardington, 2020).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endParaRPr lang="en-ZA" sz="36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F8E46-C46A-0345-A121-95F6088A0E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74101" y="1348395"/>
            <a:ext cx="3403600" cy="4161210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9368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5497-CAD3-4C40-933C-EE13E9D6A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1. 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F7732-7CF1-1245-A135-D67C43450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690688"/>
            <a:ext cx="5706891" cy="45767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sz="4200" b="1" dirty="0"/>
              <a:t>COV-19 SRD Grant </a:t>
            </a:r>
          </a:p>
          <a:p>
            <a:pPr lvl="1">
              <a:lnSpc>
                <a:spcPct val="110000"/>
              </a:lnSpc>
            </a:pPr>
            <a:r>
              <a:rPr lang="en-US" sz="3300" dirty="0"/>
              <a:t>Brought millions of </a:t>
            </a:r>
            <a:r>
              <a:rPr lang="en-US" sz="3300" b="1" dirty="0"/>
              <a:t>previously unreached individuals </a:t>
            </a:r>
            <a:r>
              <a:rPr lang="en-US" sz="3300" dirty="0"/>
              <a:t>into the system.</a:t>
            </a:r>
          </a:p>
          <a:p>
            <a:pPr lvl="1">
              <a:lnSpc>
                <a:spcPct val="110000"/>
              </a:lnSpc>
            </a:pPr>
            <a:r>
              <a:rPr lang="en-US" sz="3300" b="0" dirty="0"/>
              <a:t>Application for and receipt have been relatively </a:t>
            </a:r>
            <a:r>
              <a:rPr lang="en-US" sz="3300" b="1" dirty="0"/>
              <a:t>pro-poor.</a:t>
            </a:r>
          </a:p>
          <a:p>
            <a:pPr lvl="1">
              <a:lnSpc>
                <a:spcPct val="110000"/>
              </a:lnSpc>
            </a:pPr>
            <a:r>
              <a:rPr lang="en-US" sz="3300" dirty="0"/>
              <a:t>~</a:t>
            </a:r>
            <a:r>
              <a:rPr lang="en-US" sz="3300" b="1" dirty="0"/>
              <a:t>4,3-million recipients </a:t>
            </a:r>
            <a:r>
              <a:rPr lang="en-US" sz="3300" dirty="0"/>
              <a:t>by July/Aug (SASSA reports 4,4mil)</a:t>
            </a:r>
          </a:p>
          <a:p>
            <a:pPr lvl="1">
              <a:lnSpc>
                <a:spcPct val="110000"/>
              </a:lnSpc>
            </a:pPr>
            <a:endParaRPr lang="en-US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38ECAB-6112-354B-A2A1-3BBD3F52A8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59157" y="110487"/>
            <a:ext cx="5216781" cy="30855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523E5A-99D6-A04A-BB9D-470D631AD9A2}"/>
              </a:ext>
            </a:extLst>
          </p:cNvPr>
          <p:cNvSpPr txBox="1">
            <a:spLocks/>
          </p:cNvSpPr>
          <p:nvPr/>
        </p:nvSpPr>
        <p:spPr>
          <a:xfrm>
            <a:off x="7304475" y="3179929"/>
            <a:ext cx="4741369" cy="381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00"/>
              </a:spcBef>
              <a:buNone/>
            </a:pPr>
            <a:r>
              <a:rPr lang="en-US" sz="2000" b="1" dirty="0"/>
              <a:t>Source for both</a:t>
            </a:r>
            <a:r>
              <a:rPr lang="en-US" sz="2000" dirty="0"/>
              <a:t>: Kohler &amp; Bhorat,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92A383-F670-1B49-87FE-1A20D646B2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16547" y="3450499"/>
            <a:ext cx="5529297" cy="32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4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5497-CAD3-4C40-933C-EE13E9D6A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2. Hunger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F7732-7CF1-1245-A135-D67C43450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492539"/>
            <a:ext cx="11382174" cy="99042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27% decline in child &amp; HH hunger </a:t>
            </a:r>
            <a:r>
              <a:rPr lang="en-US" b="1" dirty="0" err="1"/>
              <a:t>April</a:t>
            </a:r>
            <a:r>
              <a:rPr lang="en-US" b="1" dirty="0" err="1">
                <a:sym typeface="Wingdings" pitchFamily="2" charset="2"/>
              </a:rPr>
              <a:t>June</a:t>
            </a:r>
            <a:r>
              <a:rPr lang="en-US" b="1" dirty="0">
                <a:sym typeface="Wingdings" pitchFamily="2" charset="2"/>
              </a:rPr>
              <a:t> 2020</a:t>
            </a:r>
            <a:endParaRPr lang="en-US" b="1" dirty="0"/>
          </a:p>
          <a:p>
            <a:pPr lvl="1">
              <a:lnSpc>
                <a:spcPct val="110000"/>
              </a:lnSpc>
            </a:pPr>
            <a:r>
              <a:rPr lang="en-US" dirty="0"/>
              <a:t>Due to grants, UIF/TERS, previously furloughed workers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Monthly figures still 2x annual figures from 2016 (</a:t>
            </a:r>
            <a:r>
              <a:rPr lang="en-US" sz="1800" dirty="0"/>
              <a:t>Community Survey)</a:t>
            </a:r>
            <a:endParaRPr lang="en-US" b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523E5A-99D6-A04A-BB9D-470D631AD9A2}"/>
              </a:ext>
            </a:extLst>
          </p:cNvPr>
          <p:cNvSpPr txBox="1">
            <a:spLocks/>
          </p:cNvSpPr>
          <p:nvPr/>
        </p:nvSpPr>
        <p:spPr>
          <a:xfrm>
            <a:off x="1354631" y="6416712"/>
            <a:ext cx="4741369" cy="381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00"/>
              </a:spcBef>
              <a:buNone/>
            </a:pPr>
            <a:r>
              <a:rPr lang="en-US" sz="2000" b="1" dirty="0"/>
              <a:t>Source: </a:t>
            </a:r>
            <a:r>
              <a:rPr lang="en-US" sz="2000" dirty="0"/>
              <a:t>Bridgman et al (2020)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D540E142-61D6-384E-9D14-F9FC3A26C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7" t="8556" r="22524" b="8816"/>
          <a:stretch/>
        </p:blipFill>
        <p:spPr>
          <a:xfrm>
            <a:off x="370953" y="3128904"/>
            <a:ext cx="4741369" cy="31414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53D30B-DDEB-CC4B-9A69-A3646705B7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47182" y="3035844"/>
            <a:ext cx="4741368" cy="340257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C7409F-C56F-784A-8E33-A67B17603F3D}"/>
              </a:ext>
            </a:extLst>
          </p:cNvPr>
          <p:cNvSpPr txBox="1">
            <a:spLocks/>
          </p:cNvSpPr>
          <p:nvPr/>
        </p:nvSpPr>
        <p:spPr>
          <a:xfrm>
            <a:off x="6784917" y="6438416"/>
            <a:ext cx="4741369" cy="381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00"/>
              </a:spcBef>
              <a:buNone/>
            </a:pPr>
            <a:r>
              <a:rPr lang="en-US" sz="2000" b="1" dirty="0"/>
              <a:t>Source: </a:t>
            </a:r>
            <a:r>
              <a:rPr lang="en-US" sz="2000" dirty="0"/>
              <a:t>Visagie &amp; </a:t>
            </a:r>
            <a:r>
              <a:rPr lang="en-US" sz="2000" dirty="0" err="1"/>
              <a:t>Turok</a:t>
            </a:r>
            <a:r>
              <a:rPr lang="en-US" sz="2000" dirty="0"/>
              <a:t> (2020)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7902AB7-ED0A-D245-9714-5DAFAE5892E4}"/>
              </a:ext>
            </a:extLst>
          </p:cNvPr>
          <p:cNvCxnSpPr>
            <a:cxnSpLocks/>
          </p:cNvCxnSpPr>
          <p:nvPr/>
        </p:nvCxnSpPr>
        <p:spPr>
          <a:xfrm>
            <a:off x="1354631" y="4706743"/>
            <a:ext cx="265825" cy="3282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7566046-8FEC-0641-B031-82E3947797F1}"/>
              </a:ext>
            </a:extLst>
          </p:cNvPr>
          <p:cNvCxnSpPr>
            <a:cxnSpLocks/>
          </p:cNvCxnSpPr>
          <p:nvPr/>
        </p:nvCxnSpPr>
        <p:spPr>
          <a:xfrm>
            <a:off x="2792819" y="5096540"/>
            <a:ext cx="286785" cy="1772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F8863B7-A8A4-0448-AA2F-2F6B6680E6FA}"/>
              </a:ext>
            </a:extLst>
          </p:cNvPr>
          <p:cNvCxnSpPr>
            <a:cxnSpLocks/>
          </p:cNvCxnSpPr>
          <p:nvPr/>
        </p:nvCxnSpPr>
        <p:spPr>
          <a:xfrm>
            <a:off x="4228215" y="3429000"/>
            <a:ext cx="244548" cy="483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2BCC16D5-3B7E-6C4B-B507-B0F655AE9085}"/>
              </a:ext>
            </a:extLst>
          </p:cNvPr>
          <p:cNvSpPr/>
          <p:nvPr/>
        </p:nvSpPr>
        <p:spPr>
          <a:xfrm>
            <a:off x="6784917" y="5497975"/>
            <a:ext cx="345088" cy="300941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3CD0E30-0B02-AA42-BC36-1CACAB18C8DE}"/>
              </a:ext>
            </a:extLst>
          </p:cNvPr>
          <p:cNvSpPr/>
          <p:nvPr/>
        </p:nvSpPr>
        <p:spPr>
          <a:xfrm>
            <a:off x="7412238" y="5093260"/>
            <a:ext cx="345088" cy="300941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7CDE596-6FAD-394F-B301-28A8603CF6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737600" y="0"/>
            <a:ext cx="3454400" cy="229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1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A4921-6831-A74C-A0BC-3048E7B03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3. Health</a:t>
            </a:r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17271E27-3B49-E849-9AFE-C4297F982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3925" y="1731280"/>
            <a:ext cx="7868487" cy="4717794"/>
          </a:xfrm>
        </p:spPr>
      </p:pic>
    </p:spTree>
    <p:extLst>
      <p:ext uri="{BB962C8B-B14F-4D97-AF65-F5344CB8AC3E}">
        <p14:creationId xmlns:p14="http://schemas.microsoft.com/office/powerpoint/2010/main" val="50484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7189B-4E49-7043-B486-31053115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4. Mental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DC6B8-26A8-9F4D-9552-BFFB45180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431046"/>
            <a:ext cx="11353800" cy="4576763"/>
          </a:xfrm>
        </p:spPr>
        <p:txBody>
          <a:bodyPr>
            <a:normAutofit/>
          </a:bodyPr>
          <a:lstStyle/>
          <a:p>
            <a:pPr algn="just"/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The prevalence of depressive symptoms seems to have doubled between 2017 and June 2020 (COVID-19 era), from 12% to 24% of individuals. </a:t>
            </a:r>
            <a:r>
              <a:rPr lang="en-GB" sz="1600" dirty="0"/>
              <a:t>Using their cut-off for depressive symptoms, </a:t>
            </a:r>
            <a:r>
              <a:rPr lang="en-GB" sz="1600" dirty="0" err="1"/>
              <a:t>Oyenubi</a:t>
            </a:r>
            <a:r>
              <a:rPr lang="en-GB" sz="1600" dirty="0"/>
              <a:t> &amp; </a:t>
            </a:r>
            <a:r>
              <a:rPr lang="en-GB" sz="1600" dirty="0" err="1"/>
              <a:t>Kollamparabil</a:t>
            </a:r>
            <a:r>
              <a:rPr lang="en-GB" sz="1600" dirty="0"/>
              <a:t> (2020) find that while 12% of South Africans screened positive for depressive symptoms in NIDS 2017, when those same individuals were resurveyed in NIDS-CRAM Wave 2 (June/July 2020) this had increased to 24%. (Note ‘depressive symptoms’ are not the same as ‘depression’ – the latter is a medical diagnosis).</a:t>
            </a:r>
            <a:endParaRPr lang="en-ZA" sz="1600" dirty="0"/>
          </a:p>
          <a:p>
            <a:pPr algn="just"/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Those reporting extreme hunger (hunger ‘Every day’ or ‘Almost every day’) were twice as likely to screen positive for depressive symptoms. </a:t>
            </a:r>
            <a:r>
              <a:rPr lang="en-GB" sz="1600" dirty="0"/>
              <a:t>In addition to experiencing any hunger, those respondents reported perpetual hunger (‘Every day’ or ‘Almost every day’) had twice the prevalence of depressive symptoms (44%) compared to those who experienced hunger 1-2 days a week or not at all (about 23%).</a:t>
            </a:r>
            <a:endParaRPr lang="en-ZA" sz="1600" dirty="0"/>
          </a:p>
          <a:p>
            <a:endParaRPr lang="en-US" sz="1400" dirty="0"/>
          </a:p>
        </p:txBody>
      </p:sp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6F1650BB-7CAE-F748-B413-168CAAC53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46" y="3347501"/>
            <a:ext cx="7670800" cy="35104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0291E-1FB3-B646-A45D-C61877C86D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62345" y="3719428"/>
            <a:ext cx="4729655" cy="31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10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5497-CAD3-4C40-933C-EE13E9D6A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5. 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F7732-7CF1-1245-A135-D67C43450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690688"/>
            <a:ext cx="6454540" cy="45767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Jobs</a:t>
            </a:r>
            <a:r>
              <a:rPr lang="en-US" b="0" dirty="0"/>
              <a:t>: 2.8-million jobs lost between February and April have not returned by June </a:t>
            </a:r>
          </a:p>
          <a:p>
            <a:pPr>
              <a:lnSpc>
                <a:spcPct val="110000"/>
              </a:lnSpc>
            </a:pPr>
            <a:r>
              <a:rPr lang="en-US" b="1" dirty="0"/>
              <a:t>Furlough</a:t>
            </a:r>
            <a:r>
              <a:rPr lang="en-US" b="0" dirty="0"/>
              <a:t>: The # of furloughed workers has returned to pre-COVID levels with half of furloughed workers being ‘re-employed’ and about 40% becoming unemployed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2A5BCC99-AF1D-D741-9B1A-849093434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490" y="155596"/>
            <a:ext cx="4359510" cy="6546807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00CF6F-7B24-0841-84E6-DFFDBC03E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54" y="4394199"/>
            <a:ext cx="7666080" cy="2098675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A49655A-1EAA-7B4C-9EA9-FBCD8C799795}"/>
              </a:ext>
            </a:extLst>
          </p:cNvPr>
          <p:cNvSpPr/>
          <p:nvPr/>
        </p:nvSpPr>
        <p:spPr>
          <a:xfrm>
            <a:off x="838200" y="5544273"/>
            <a:ext cx="5504727" cy="3009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2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39314961-7F25-2940-9560-4B34FD89D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560" y="1354630"/>
            <a:ext cx="6697667" cy="516731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DE406AF-6EE7-2440-AC69-1FC29F13D2EE}"/>
              </a:ext>
            </a:extLst>
          </p:cNvPr>
          <p:cNvGrpSpPr/>
          <p:nvPr/>
        </p:nvGrpSpPr>
        <p:grpSpPr>
          <a:xfrm>
            <a:off x="691886" y="3188754"/>
            <a:ext cx="1902623" cy="480491"/>
            <a:chOff x="838200" y="2917111"/>
            <a:chExt cx="1902623" cy="48049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9B081FC-30A9-4B49-B982-AA4C8A5A1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r="89140" b="47070"/>
            <a:stretch/>
          </p:blipFill>
          <p:spPr>
            <a:xfrm>
              <a:off x="838200" y="2917111"/>
              <a:ext cx="458165" cy="48049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0FFFE2-41E5-2D4B-B0AA-8450ACD05D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5763" b="52452"/>
            <a:stretch/>
          </p:blipFill>
          <p:spPr>
            <a:xfrm>
              <a:off x="1296365" y="2917111"/>
              <a:ext cx="1444458" cy="43163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B35B22-C167-6646-A0E4-F2DC4F36C373}"/>
              </a:ext>
            </a:extLst>
          </p:cNvPr>
          <p:cNvGrpSpPr/>
          <p:nvPr/>
        </p:nvGrpSpPr>
        <p:grpSpPr>
          <a:xfrm>
            <a:off x="802131" y="2158636"/>
            <a:ext cx="2025909" cy="444100"/>
            <a:chOff x="3321255" y="2953502"/>
            <a:chExt cx="2025909" cy="4441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379353D-A9BC-CA40-98EE-9407F19848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860" r="48536" b="51267"/>
            <a:stretch/>
          </p:blipFill>
          <p:spPr>
            <a:xfrm>
              <a:off x="3634111" y="2955220"/>
              <a:ext cx="1713053" cy="44238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6572D9-A0E0-0240-8BA9-18A986FB9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354" r="34415" b="51267"/>
            <a:stretch/>
          </p:blipFill>
          <p:spPr>
            <a:xfrm>
              <a:off x="3321255" y="2953502"/>
              <a:ext cx="347240" cy="442382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6DC671-04E5-7F4A-8CE3-F86ECC38A3E1}"/>
              </a:ext>
            </a:extLst>
          </p:cNvPr>
          <p:cNvGrpSpPr/>
          <p:nvPr/>
        </p:nvGrpSpPr>
        <p:grpSpPr>
          <a:xfrm>
            <a:off x="691886" y="4318640"/>
            <a:ext cx="1976486" cy="794164"/>
            <a:chOff x="3211010" y="3066466"/>
            <a:chExt cx="1976486" cy="7941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C2768E6-4CDB-6E44-AB21-5200D67759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35" t="51184" r="56552" b="1267"/>
            <a:stretch/>
          </p:blipFill>
          <p:spPr>
            <a:xfrm>
              <a:off x="3211010" y="3066466"/>
              <a:ext cx="1742955" cy="43163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CF423B0-5540-E242-82EB-B8127BA247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3462" t="51267" r="18564" b="1184"/>
            <a:stretch/>
          </p:blipFill>
          <p:spPr>
            <a:xfrm>
              <a:off x="3585401" y="3429000"/>
              <a:ext cx="1602095" cy="431630"/>
            </a:xfrm>
            <a:prstGeom prst="rect">
              <a:avLst/>
            </a:prstGeom>
          </p:spPr>
        </p:pic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19867E2-ED60-144D-A2B8-7FCB76526889}"/>
              </a:ext>
            </a:extLst>
          </p:cNvPr>
          <p:cNvCxnSpPr>
            <a:cxnSpLocks/>
          </p:cNvCxnSpPr>
          <p:nvPr/>
        </p:nvCxnSpPr>
        <p:spPr>
          <a:xfrm>
            <a:off x="5011550" y="2612986"/>
            <a:ext cx="995711" cy="15336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09C3238-025F-534E-A135-214CEA5C5C4E}"/>
              </a:ext>
            </a:extLst>
          </p:cNvPr>
          <p:cNvCxnSpPr>
            <a:cxnSpLocks/>
          </p:cNvCxnSpPr>
          <p:nvPr/>
        </p:nvCxnSpPr>
        <p:spPr>
          <a:xfrm>
            <a:off x="7312648" y="2859661"/>
            <a:ext cx="10095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EE39D5B-C5B0-AE4B-BE62-5463F67C65C5}"/>
              </a:ext>
            </a:extLst>
          </p:cNvPr>
          <p:cNvSpPr txBox="1"/>
          <p:nvPr/>
        </p:nvSpPr>
        <p:spPr>
          <a:xfrm>
            <a:off x="4709823" y="336058"/>
            <a:ext cx="3508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-2.8-million jobs lost Feb</a:t>
            </a:r>
            <a:r>
              <a:rPr lang="en-US" sz="2400" b="1" dirty="0">
                <a:solidFill>
                  <a:srgbClr val="FF0000"/>
                </a:solidFill>
                <a:sym typeface="Wingdings" pitchFamily="2" charset="2"/>
              </a:rPr>
              <a:t>June 2020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60BEEB-BFEB-A348-B1E7-8B59C669A9D6}"/>
              </a:ext>
            </a:extLst>
          </p:cNvPr>
          <p:cNvSpPr txBox="1"/>
          <p:nvPr/>
        </p:nvSpPr>
        <p:spPr>
          <a:xfrm>
            <a:off x="245791" y="176346"/>
            <a:ext cx="372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Using NIDS-CRAM weights…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8FD7C6-D2FD-5C4E-BC96-15A1BC28E897}"/>
              </a:ext>
            </a:extLst>
          </p:cNvPr>
          <p:cNvSpPr txBox="1"/>
          <p:nvPr/>
        </p:nvSpPr>
        <p:spPr>
          <a:xfrm>
            <a:off x="8299130" y="83357"/>
            <a:ext cx="3892869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(-2.2-million jobs lost Q1</a:t>
            </a:r>
            <a:r>
              <a:rPr lang="en-US" sz="2000" dirty="0">
                <a:solidFill>
                  <a:srgbClr val="C00000"/>
                </a:solidFill>
                <a:sym typeface="Wingdings" pitchFamily="2" charset="2"/>
              </a:rPr>
              <a:t>Q2 2020 StatsSA QLFS)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C4A99A-2F39-804E-B2CC-036960A4D41E}"/>
              </a:ext>
            </a:extLst>
          </p:cNvPr>
          <p:cNvSpPr txBox="1"/>
          <p:nvPr/>
        </p:nvSpPr>
        <p:spPr>
          <a:xfrm>
            <a:off x="6071972" y="6457890"/>
            <a:ext cx="3723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(millions)</a:t>
            </a:r>
          </a:p>
        </p:txBody>
      </p:sp>
    </p:spTree>
    <p:extLst>
      <p:ext uri="{BB962C8B-B14F-4D97-AF65-F5344CB8AC3E}">
        <p14:creationId xmlns:p14="http://schemas.microsoft.com/office/powerpoint/2010/main" val="373949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7122669-2DA4-E34D-B14E-2FB93460596C}"/>
              </a:ext>
            </a:extLst>
          </p:cNvPr>
          <p:cNvSpPr/>
          <p:nvPr/>
        </p:nvSpPr>
        <p:spPr>
          <a:xfrm>
            <a:off x="7944091" y="5561635"/>
            <a:ext cx="4247909" cy="12963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Vladimir Ilych Lenin | Smart History of Russia">
            <a:extLst>
              <a:ext uri="{FF2B5EF4-FFF2-40B4-BE49-F238E27FC236}">
                <a16:creationId xmlns:a16="http://schemas.microsoft.com/office/drawing/2014/main" id="{8FD5C4F6-7EBA-6A4B-886D-3CD87AA4A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" r="3507"/>
          <a:stretch/>
        </p:blipFill>
        <p:spPr bwMode="auto">
          <a:xfrm>
            <a:off x="5797848" y="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A6AD8-5144-1F46-9C99-C2E983052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63" y="1534580"/>
            <a:ext cx="4706803" cy="3788830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Helvetica" pitchFamily="2" charset="0"/>
              </a:rPr>
              <a:t>“There are decades where nothing happens and weeks where decades happen.” </a:t>
            </a: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Helvetica" pitchFamily="2" charset="0"/>
              </a:rPr>
              <a:t>			- Lenin</a:t>
            </a:r>
          </a:p>
        </p:txBody>
      </p:sp>
    </p:spTree>
    <p:extLst>
      <p:ext uri="{BB962C8B-B14F-4D97-AF65-F5344CB8AC3E}">
        <p14:creationId xmlns:p14="http://schemas.microsoft.com/office/powerpoint/2010/main" val="2486162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7A7DC-5BC5-854B-B2E9-8EDD769BF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684" y="790344"/>
            <a:ext cx="4442919" cy="4351338"/>
          </a:xfrm>
        </p:spPr>
        <p:txBody>
          <a:bodyPr/>
          <a:lstStyle/>
          <a:p>
            <a:r>
              <a:rPr lang="en-US" b="1" u="sng" dirty="0"/>
              <a:t>10 years: </a:t>
            </a:r>
            <a:r>
              <a:rPr lang="en-US" dirty="0"/>
              <a:t>Between 2009 and 2019 the total number of grants paid out in SA grew from 14mil to 18mil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(+4mil) </a:t>
            </a:r>
            <a:r>
              <a:rPr lang="en-US" sz="1600" dirty="0"/>
              <a:t>(Kohler &amp; Bhorat 2020)</a:t>
            </a:r>
            <a:endParaRPr lang="en-US" dirty="0"/>
          </a:p>
          <a:p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b="1" u="sng" dirty="0"/>
              <a:t>4 months:</a:t>
            </a:r>
            <a:r>
              <a:rPr lang="en-US" b="1" dirty="0"/>
              <a:t> </a:t>
            </a:r>
            <a:r>
              <a:rPr lang="en-US" dirty="0"/>
              <a:t>By July/August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4,2-mil </a:t>
            </a:r>
            <a:r>
              <a:rPr lang="en-US" dirty="0"/>
              <a:t>people had received COV-19 SRD grants. </a:t>
            </a:r>
            <a:r>
              <a:rPr lang="en-US" sz="1800" dirty="0"/>
              <a:t>(SASSA reports 4,3mil recipients)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C32DCC-5779-6E44-9E31-DA7F8B2ACE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281119" y="2066944"/>
            <a:ext cx="6910881" cy="432497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B41BB9-E0A0-A74A-AF67-639E7448EF40}"/>
              </a:ext>
            </a:extLst>
          </p:cNvPr>
          <p:cNvSpPr/>
          <p:nvPr/>
        </p:nvSpPr>
        <p:spPr>
          <a:xfrm>
            <a:off x="7077242" y="6003129"/>
            <a:ext cx="828267" cy="27699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9C643D6-8659-B04D-A377-16B9D95F2057}"/>
              </a:ext>
            </a:extLst>
          </p:cNvPr>
          <p:cNvSpPr/>
          <p:nvPr/>
        </p:nvSpPr>
        <p:spPr>
          <a:xfrm>
            <a:off x="9484776" y="6016633"/>
            <a:ext cx="828267" cy="27699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4FCF41-6340-6442-AD3D-AFDFFC71A2BE}"/>
              </a:ext>
            </a:extLst>
          </p:cNvPr>
          <p:cNvSpPr txBox="1">
            <a:spLocks/>
          </p:cNvSpPr>
          <p:nvPr/>
        </p:nvSpPr>
        <p:spPr>
          <a:xfrm>
            <a:off x="720388" y="4988689"/>
            <a:ext cx="4248215" cy="17050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 dirty="0"/>
              <a:t>…grants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085E8B-86D4-BA42-98BD-43F6BFFD9B22}"/>
              </a:ext>
            </a:extLst>
          </p:cNvPr>
          <p:cNvSpPr txBox="1">
            <a:spLocks/>
          </p:cNvSpPr>
          <p:nvPr/>
        </p:nvSpPr>
        <p:spPr>
          <a:xfrm>
            <a:off x="5460349" y="94403"/>
            <a:ext cx="6594007" cy="197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b="1" dirty="0"/>
              <a:t>A decade’s worth of grant-growth accomplished in 6-months?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80938F1-8029-2C47-8ED8-9E7588EF75BD}"/>
              </a:ext>
            </a:extLst>
          </p:cNvPr>
          <p:cNvSpPr txBox="1">
            <a:spLocks/>
          </p:cNvSpPr>
          <p:nvPr/>
        </p:nvSpPr>
        <p:spPr>
          <a:xfrm>
            <a:off x="7465670" y="4988689"/>
            <a:ext cx="2372811" cy="9710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>
                <a:solidFill>
                  <a:schemeClr val="accent6">
                    <a:lumMod val="50000"/>
                  </a:schemeClr>
                </a:solidFill>
              </a:rPr>
              <a:t>+4mil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B60ED6C-ADDE-3E4A-BA0F-95F184454B03}"/>
              </a:ext>
            </a:extLst>
          </p:cNvPr>
          <p:cNvSpPr txBox="1">
            <a:spLocks/>
          </p:cNvSpPr>
          <p:nvPr/>
        </p:nvSpPr>
        <p:spPr>
          <a:xfrm>
            <a:off x="7077241" y="6323523"/>
            <a:ext cx="5029877" cy="53447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00"/>
              </a:spcBef>
              <a:buNone/>
            </a:pPr>
            <a:r>
              <a:rPr lang="en-US" sz="2000" b="1" dirty="0"/>
              <a:t>Source</a:t>
            </a:r>
            <a:r>
              <a:rPr lang="en-US" sz="2000" dirty="0"/>
              <a:t>: Kohler &amp; Bhorat, 2020</a:t>
            </a:r>
          </a:p>
        </p:txBody>
      </p:sp>
    </p:spTree>
    <p:extLst>
      <p:ext uri="{BB962C8B-B14F-4D97-AF65-F5344CB8AC3E}">
        <p14:creationId xmlns:p14="http://schemas.microsoft.com/office/powerpoint/2010/main" val="21240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2DCF-AE84-F349-A092-25DEA20A6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104" y="365126"/>
            <a:ext cx="6920696" cy="1705082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4800" b="1" dirty="0"/>
              <a:t>A decade’s worth of job-growth lost in 6-months? 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E603E6E-EB68-0046-82A0-2B222E37E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62" y="315912"/>
            <a:ext cx="3419390" cy="6176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D2CE9A-A17A-2A49-8151-2D77DA03A006}"/>
              </a:ext>
            </a:extLst>
          </p:cNvPr>
          <p:cNvSpPr txBox="1"/>
          <p:nvPr/>
        </p:nvSpPr>
        <p:spPr>
          <a:xfrm>
            <a:off x="4441188" y="2410317"/>
            <a:ext cx="3290701" cy="27392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/>
          </a:p>
          <a:p>
            <a:r>
              <a:rPr lang="en-US" sz="2000" b="1" dirty="0"/>
              <a:t>NIDS-CRAM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 </a:t>
            </a:r>
            <a:r>
              <a:rPr lang="en-US" sz="2000" b="1" dirty="0">
                <a:solidFill>
                  <a:srgbClr val="C00000"/>
                </a:solidFill>
              </a:rPr>
              <a:t>-2.8-million </a:t>
            </a:r>
            <a:r>
              <a:rPr lang="en-US" sz="2000" dirty="0"/>
              <a:t>net jobs lost Feb</a:t>
            </a:r>
            <a:r>
              <a:rPr lang="en-US" sz="2000" dirty="0">
                <a:sym typeface="Wingdings" pitchFamily="2" charset="2"/>
              </a:rPr>
              <a:t>June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ym typeface="Wingdings" pitchFamily="2" charset="2"/>
            </a:endParaRPr>
          </a:p>
          <a:p>
            <a:r>
              <a:rPr lang="en-US" sz="2400" b="1" dirty="0">
                <a:sym typeface="Wingdings" pitchFamily="2" charset="2"/>
              </a:rPr>
              <a:t>QLFS 2020: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C00000"/>
                </a:solidFill>
                <a:sym typeface="Wingdings" pitchFamily="2" charset="2"/>
              </a:rPr>
              <a:t>-2.2-million </a:t>
            </a:r>
            <a:r>
              <a:rPr lang="en-US" sz="2000" dirty="0">
                <a:sym typeface="Wingdings" pitchFamily="2" charset="2"/>
              </a:rPr>
              <a:t>net jobs lost    Q1Q2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596A1B-FD8B-F941-860B-F48D0C763419}"/>
              </a:ext>
            </a:extLst>
          </p:cNvPr>
          <p:cNvCxnSpPr>
            <a:cxnSpLocks/>
          </p:cNvCxnSpPr>
          <p:nvPr/>
        </p:nvCxnSpPr>
        <p:spPr>
          <a:xfrm>
            <a:off x="3321934" y="1509713"/>
            <a:ext cx="92598" cy="457983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3DD35AA-F01B-6140-BD6A-9168ADA12CFF}"/>
              </a:ext>
            </a:extLst>
          </p:cNvPr>
          <p:cNvSpPr/>
          <p:nvPr/>
        </p:nvSpPr>
        <p:spPr>
          <a:xfrm flipH="1">
            <a:off x="1099594" y="1467170"/>
            <a:ext cx="2222340" cy="507527"/>
          </a:xfrm>
          <a:prstGeom prst="rtTriangle">
            <a:avLst/>
          </a:prstGeom>
          <a:solidFill>
            <a:srgbClr val="C000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A247C56-105C-AE4D-9B67-BC99B256CD3C}"/>
              </a:ext>
            </a:extLst>
          </p:cNvPr>
          <p:cNvSpPr txBox="1">
            <a:spLocks/>
          </p:cNvSpPr>
          <p:nvPr/>
        </p:nvSpPr>
        <p:spPr>
          <a:xfrm>
            <a:off x="4062408" y="4997195"/>
            <a:ext cx="6920696" cy="17050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 dirty="0"/>
              <a:t>…jobs</a:t>
            </a:r>
          </a:p>
        </p:txBody>
      </p:sp>
      <p:pic>
        <p:nvPicPr>
          <p:cNvPr id="28" name="Picture 27" descr="Chart, bar chart&#10;&#10;Description automatically generated">
            <a:extLst>
              <a:ext uri="{FF2B5EF4-FFF2-40B4-BE49-F238E27FC236}">
                <a16:creationId xmlns:a16="http://schemas.microsoft.com/office/drawing/2014/main" id="{07EE15FC-440A-3B47-80BB-B4EA53895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133" y="2849595"/>
            <a:ext cx="4221937" cy="274778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0F68A44-74DF-7540-8DD8-3F7FE9FE661A}"/>
              </a:ext>
            </a:extLst>
          </p:cNvPr>
          <p:cNvSpPr txBox="1"/>
          <p:nvPr/>
        </p:nvSpPr>
        <p:spPr>
          <a:xfrm>
            <a:off x="8471225" y="2541818"/>
            <a:ext cx="3290701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Weighted NIDS-CRAM Wave 1+2 (millions)</a:t>
            </a:r>
          </a:p>
        </p:txBody>
      </p:sp>
    </p:spTree>
    <p:extLst>
      <p:ext uri="{BB962C8B-B14F-4D97-AF65-F5344CB8AC3E}">
        <p14:creationId xmlns:p14="http://schemas.microsoft.com/office/powerpoint/2010/main" val="286298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4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7928F-AB53-874E-8B6E-F7CC579A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99" y="249640"/>
            <a:ext cx="10515600" cy="1325563"/>
          </a:xfrm>
        </p:spPr>
        <p:txBody>
          <a:bodyPr/>
          <a:lstStyle/>
          <a:p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Employment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9B918-4B53-8D4C-9AA9-EAA7AA9D8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1" y="103982"/>
            <a:ext cx="6819900" cy="3779835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2900" b="1" dirty="0">
                <a:solidFill>
                  <a:schemeClr val="accent6">
                    <a:lumMod val="50000"/>
                  </a:schemeClr>
                </a:solidFill>
              </a:rPr>
              <a:t>From February to June 2020 workers who were poor, rural, female, unskilled and less educated have experienced the largest declines in employment</a:t>
            </a:r>
            <a:r>
              <a:rPr lang="en-US" b="0" dirty="0"/>
              <a:t>.  The poorest 50% of workers and manual laborer’s were ten times more likely (31% net loss) to lose their job between February and June compared to the richest 25% of workers (3% net loss). Informal workers were twice as likely to lose their jobs (14%) compared to formal sector workers (7%).</a:t>
            </a:r>
            <a:endParaRPr lang="en-ZA" b="0" dirty="0"/>
          </a:p>
          <a:p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A05793B-53F0-DF4A-9652-6C1E070A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1" y="1575203"/>
            <a:ext cx="9334500" cy="528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78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5368-6641-E946-A51D-0693BAAB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139" y="385713"/>
            <a:ext cx="10515600" cy="893768"/>
          </a:xfrm>
        </p:spPr>
        <p:txBody>
          <a:bodyPr/>
          <a:lstStyle/>
          <a:p>
            <a:r>
              <a:rPr lang="en-US" b="1" dirty="0"/>
              <a:t>Will these jobs come back?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3530F-1D92-4E4E-B63C-10A5A69A5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755" y="1321461"/>
            <a:ext cx="6306857" cy="4351338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b="1" dirty="0"/>
              <a:t>Bounce-back</a:t>
            </a:r>
            <a:r>
              <a:rPr lang="en-US" dirty="0"/>
              <a:t>” or “</a:t>
            </a:r>
            <a:r>
              <a:rPr lang="en-US" b="1" dirty="0"/>
              <a:t>Restructuring</a:t>
            </a:r>
            <a:r>
              <a:rPr lang="en-US" dirty="0"/>
              <a:t>” of the labour market ?</a:t>
            </a:r>
          </a:p>
          <a:p>
            <a:r>
              <a:rPr lang="en-US" dirty="0"/>
              <a:t>Shrinking center (jobs) and </a:t>
            </a:r>
          </a:p>
          <a:p>
            <a:pPr marL="0" indent="0">
              <a:buNone/>
            </a:pPr>
            <a:r>
              <a:rPr lang="en-US" dirty="0"/>
              <a:t>   a growing periphery (grants)?</a:t>
            </a:r>
          </a:p>
        </p:txBody>
      </p:sp>
      <p:pic>
        <p:nvPicPr>
          <p:cNvPr id="5" name="Picture 4" descr="A picture containing indoor, photo, room, table&#10;&#10;Description automatically generated">
            <a:extLst>
              <a:ext uri="{FF2B5EF4-FFF2-40B4-BE49-F238E27FC236}">
                <a16:creationId xmlns:a16="http://schemas.microsoft.com/office/drawing/2014/main" id="{95AB4FCD-892C-274D-98CD-3AA0003FA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55" y="3509064"/>
            <a:ext cx="5984776" cy="3360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32724D-1E3F-5D41-91A6-579D786066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11843" y="3472430"/>
            <a:ext cx="4530003" cy="3397503"/>
          </a:xfrm>
          <a:prstGeom prst="rect">
            <a:avLst/>
          </a:prstGeom>
        </p:spPr>
      </p:pic>
      <p:pic>
        <p:nvPicPr>
          <p:cNvPr id="3074" name="Picture 2" descr="The Farther Reaches of Civilization | Grand Strategy: The View from Oregon">
            <a:extLst>
              <a:ext uri="{FF2B5EF4-FFF2-40B4-BE49-F238E27FC236}">
                <a16:creationId xmlns:a16="http://schemas.microsoft.com/office/drawing/2014/main" id="{06FC3AA2-7D1B-1F44-8285-B020DCC79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057" y="552835"/>
            <a:ext cx="2251076" cy="231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65F3B5D-6539-B643-ACCF-CF5B88A0DA04}"/>
              </a:ext>
            </a:extLst>
          </p:cNvPr>
          <p:cNvGrpSpPr/>
          <p:nvPr/>
        </p:nvGrpSpPr>
        <p:grpSpPr>
          <a:xfrm>
            <a:off x="9576846" y="272920"/>
            <a:ext cx="2755787" cy="2835536"/>
            <a:chOff x="7743615" y="1263000"/>
            <a:chExt cx="2755787" cy="2835536"/>
          </a:xfrm>
        </p:grpSpPr>
        <p:pic>
          <p:nvPicPr>
            <p:cNvPr id="9" name="Picture 2" descr="The Farther Reaches of Civilization | Grand Strategy: The View from Oregon">
              <a:extLst>
                <a:ext uri="{FF2B5EF4-FFF2-40B4-BE49-F238E27FC236}">
                  <a16:creationId xmlns:a16="http://schemas.microsoft.com/office/drawing/2014/main" id="{81DA44F0-7CCF-234F-96BA-4C648F0E56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3615" y="1263000"/>
              <a:ext cx="2755787" cy="2835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A6A325B-AF98-254A-89D9-273C03134F53}"/>
                </a:ext>
              </a:extLst>
            </p:cNvPr>
            <p:cNvGrpSpPr/>
            <p:nvPr/>
          </p:nvGrpSpPr>
          <p:grpSpPr>
            <a:xfrm>
              <a:off x="8355820" y="1866375"/>
              <a:ext cx="1493807" cy="1370024"/>
              <a:chOff x="8529869" y="2013995"/>
              <a:chExt cx="1411055" cy="1346875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8572D87-C33F-8546-AEDB-FBBA6F2838EF}"/>
                  </a:ext>
                </a:extLst>
              </p:cNvPr>
              <p:cNvSpPr/>
              <p:nvPr/>
            </p:nvSpPr>
            <p:spPr>
              <a:xfrm>
                <a:off x="8529869" y="2013995"/>
                <a:ext cx="1411055" cy="1346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2" descr="The Farther Reaches of Civilization | Grand Strategy: The View from Oregon">
                <a:extLst>
                  <a:ext uri="{FF2B5EF4-FFF2-40B4-BE49-F238E27FC236}">
                    <a16:creationId xmlns:a16="http://schemas.microsoft.com/office/drawing/2014/main" id="{917E3252-3B2C-474C-9F41-7DF2C65C76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615" t="17569" r="24424" b="30959"/>
              <a:stretch/>
            </p:blipFill>
            <p:spPr bwMode="auto">
              <a:xfrm>
                <a:off x="8795940" y="2225385"/>
                <a:ext cx="914401" cy="9144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306F35-B374-9A4D-BFEA-F1F9FBFB2BE5}"/>
              </a:ext>
            </a:extLst>
          </p:cNvPr>
          <p:cNvCxnSpPr>
            <a:cxnSpLocks/>
          </p:cNvCxnSpPr>
          <p:nvPr/>
        </p:nvCxnSpPr>
        <p:spPr>
          <a:xfrm>
            <a:off x="9341219" y="1500555"/>
            <a:ext cx="4712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26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AE32-F575-7241-9C23-717DD89F6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6055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Wave 2: 15 papers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71ECEC-BF5A-3443-BBDF-87CFD7B91A0D}"/>
              </a:ext>
            </a:extLst>
          </p:cNvPr>
          <p:cNvSpPr/>
          <p:nvPr/>
        </p:nvSpPr>
        <p:spPr>
          <a:xfrm>
            <a:off x="7187220" y="766296"/>
            <a:ext cx="4885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800" dirty="0">
                <a:hlinkClick r:id="rId2"/>
              </a:rPr>
              <a:t>https://cramsurvey.org/reports/</a:t>
            </a:r>
            <a:endParaRPr lang="en-US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F8066A0-7553-AA43-8213-508E94B862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82" t="20710" r="61035" b="8349"/>
          <a:stretch/>
        </p:blipFill>
        <p:spPr>
          <a:xfrm>
            <a:off x="70381" y="1753580"/>
            <a:ext cx="1662418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4E8AA79-FA02-714B-B6FA-57C514CEA0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96" t="20863" r="61183" b="7859"/>
          <a:stretch/>
        </p:blipFill>
        <p:spPr>
          <a:xfrm>
            <a:off x="1813442" y="1766896"/>
            <a:ext cx="1662418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7B12A9-801D-8244-A512-2FC6D91BC8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45" t="21018" r="61055" b="7747"/>
          <a:stretch/>
        </p:blipFill>
        <p:spPr>
          <a:xfrm>
            <a:off x="3541057" y="1778754"/>
            <a:ext cx="1662418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C2B839-8439-AD42-A5F4-EA7204BCC14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000" t="20959" r="60764" b="7189"/>
          <a:stretch/>
        </p:blipFill>
        <p:spPr>
          <a:xfrm>
            <a:off x="5288813" y="1778754"/>
            <a:ext cx="1661473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0BD0ED-B7B0-D149-AC54-60F6EDCA93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000" t="21506" r="60895" b="6963"/>
          <a:stretch/>
        </p:blipFill>
        <p:spPr>
          <a:xfrm>
            <a:off x="7060915" y="1778754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35A7E8-467F-5149-93F7-08C6B8AF86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722" t="20873" r="61059" b="7320"/>
          <a:stretch/>
        </p:blipFill>
        <p:spPr>
          <a:xfrm>
            <a:off x="8799365" y="1778754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63FE733-807E-E140-81F5-EA781E47E4A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774" t="20804" r="60941" b="7226"/>
          <a:stretch/>
        </p:blipFill>
        <p:spPr>
          <a:xfrm>
            <a:off x="10537034" y="1778754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5A6F7A-D463-8744-B277-91B117F297A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775" t="21048" r="60856" b="6772"/>
          <a:stretch/>
        </p:blipFill>
        <p:spPr>
          <a:xfrm>
            <a:off x="71326" y="4196017"/>
            <a:ext cx="1661473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991287-2C40-7140-AAC0-A56B8BB52C6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896" t="20627" r="60840" b="7363"/>
          <a:stretch/>
        </p:blipFill>
        <p:spPr>
          <a:xfrm>
            <a:off x="1855468" y="4196018"/>
            <a:ext cx="1659407" cy="2296857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1468E4D-1029-2940-A60D-542D79CD902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9888" t="20337" r="60647" b="7158"/>
          <a:stretch/>
        </p:blipFill>
        <p:spPr>
          <a:xfrm>
            <a:off x="3570148" y="4196016"/>
            <a:ext cx="1659407" cy="2296859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51FB827-7838-E147-8C76-909258B2DAA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9884" t="20741" r="60840" b="7222"/>
          <a:stretch/>
        </p:blipFill>
        <p:spPr>
          <a:xfrm>
            <a:off x="5335453" y="4196018"/>
            <a:ext cx="1659407" cy="2296857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BC48C75-0348-3344-B444-D9109C7096A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0041" t="20728" r="60517" b="6871"/>
          <a:stretch/>
        </p:blipFill>
        <p:spPr>
          <a:xfrm>
            <a:off x="7098750" y="4196017"/>
            <a:ext cx="1660467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F5559D6-CE8B-DB42-BF24-FA26E322EC6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745" t="19953" r="60551" b="6939"/>
          <a:stretch/>
        </p:blipFill>
        <p:spPr>
          <a:xfrm>
            <a:off x="8800398" y="4195549"/>
            <a:ext cx="1659406" cy="2297326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D9E6A63-D420-3A4F-8A00-6FA9C3AE7CD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9799" t="20267" r="60507" b="6667"/>
          <a:stretch/>
        </p:blipFill>
        <p:spPr>
          <a:xfrm>
            <a:off x="10539099" y="4196017"/>
            <a:ext cx="1659408" cy="2296858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8639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4100C-B958-7342-B4D9-794852A4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8541D-D147-1C42-BDE9-3C27E12F0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Rural areas have been more affected by job losses than urban areas. </a:t>
            </a:r>
            <a:endParaRPr lang="en-US" dirty="0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654AE4B4-82F7-5D4C-BD2B-8BD012FBB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822408"/>
            <a:ext cx="9144000" cy="36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01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C59BF-DBF1-FE44-AEA9-B9CD324F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Education</a:t>
            </a:r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E2C55D86-3AA4-694E-9DEA-C75B9993E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573" y="2621828"/>
            <a:ext cx="8534855" cy="408770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8B9B6F2-8856-0A46-9D01-AB9C99C91FE0}"/>
              </a:ext>
            </a:extLst>
          </p:cNvPr>
          <p:cNvSpPr txBox="1">
            <a:spLocks/>
          </p:cNvSpPr>
          <p:nvPr/>
        </p:nvSpPr>
        <p:spPr>
          <a:xfrm>
            <a:off x="2152650" y="1532863"/>
            <a:ext cx="7886700" cy="4308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Increasing educational inequality during lockdown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4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F524-B6F3-D84C-AEE4-BD957006F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DE5E5-3869-6144-9DA8-0F8760CF9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Parents sent their children back to school irrespective of their reported rates of worry: </a:t>
            </a:r>
            <a:endParaRPr lang="en-US" dirty="0"/>
          </a:p>
        </p:txBody>
      </p:sp>
      <p:pic>
        <p:nvPicPr>
          <p:cNvPr id="5" name="Picture 4" descr="Chart, bar chart, waterfall chart&#10;&#10;Description automatically generated">
            <a:extLst>
              <a:ext uri="{FF2B5EF4-FFF2-40B4-BE49-F238E27FC236}">
                <a16:creationId xmlns:a16="http://schemas.microsoft.com/office/drawing/2014/main" id="{CF80D208-85D7-BF44-9D1D-09AE0D53D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31726"/>
            <a:ext cx="9144000" cy="432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86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F5444-F4E4-174F-B967-ABC4D3B0D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ECD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58F3A-63B4-A54E-AA94-22CD007F8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00202"/>
            <a:ext cx="7886700" cy="144362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The Early Childhood Development (ECD) sector was operating at just a quarter of its pre-crisis levels a month after programmes could reopen. </a:t>
            </a:r>
            <a:r>
              <a:rPr lang="en-GB" b="0" dirty="0"/>
              <a:t>Only 13% of children aged 0-6 were attending ECD programmes by mid-July to mid-August compared to 47% in 2018. </a:t>
            </a:r>
            <a:endParaRPr lang="en-ZA" b="0" dirty="0"/>
          </a:p>
          <a:p>
            <a:endParaRPr lang="en-US" dirty="0"/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5ABA9A85-40D5-BE4F-884E-33120ECD3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846340"/>
            <a:ext cx="9144000" cy="375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36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427E9-EFAF-DE4E-8940-222DD5C33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further points…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F4AB5-64D7-384A-AD35-8B658F1C503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Pivot from jobs to grants? </a:t>
            </a:r>
          </a:p>
          <a:p>
            <a:pPr marL="971550" lvl="1" indent="-514350">
              <a:buFont typeface="+mj-lt"/>
              <a:buAutoNum type="arabicPeriod"/>
            </a:pPr>
            <a:endParaRPr lang="en-US" b="1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Jobs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2009-2019		+2,4mil jobs </a:t>
            </a:r>
          </a:p>
          <a:p>
            <a:pPr lvl="2"/>
            <a:r>
              <a:rPr lang="en-US" dirty="0" err="1"/>
              <a:t>Feb</a:t>
            </a:r>
            <a:r>
              <a:rPr lang="en-US" dirty="0" err="1">
                <a:sym typeface="Wingdings" pitchFamily="2" charset="2"/>
              </a:rPr>
              <a:t>June</a:t>
            </a:r>
            <a:r>
              <a:rPr lang="en-US" dirty="0">
                <a:sym typeface="Wingdings" pitchFamily="2" charset="2"/>
              </a:rPr>
              <a:t>		-2,8mil jobs</a:t>
            </a:r>
            <a:endParaRPr lang="en-US" dirty="0"/>
          </a:p>
          <a:p>
            <a:pPr marL="457200" lvl="1" indent="0">
              <a:buNone/>
            </a:pPr>
            <a:endParaRPr lang="en-US" b="1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Grants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2009</a:t>
            </a:r>
            <a:r>
              <a:rPr lang="en-US" dirty="0">
                <a:sym typeface="Wingdings" pitchFamily="2" charset="2"/>
              </a:rPr>
              <a:t>2019 		+4mil grant recipients (1418mil)</a:t>
            </a:r>
          </a:p>
          <a:p>
            <a:pPr lvl="2"/>
            <a:r>
              <a:rPr lang="en-US" dirty="0" err="1">
                <a:sym typeface="Wingdings" pitchFamily="2" charset="2"/>
              </a:rPr>
              <a:t>AprilJuly</a:t>
            </a:r>
            <a:r>
              <a:rPr lang="en-US" dirty="0">
                <a:sym typeface="Wingdings" pitchFamily="2" charset="2"/>
              </a:rPr>
              <a:t>		+4mil grant recipients (SRD grant)</a:t>
            </a:r>
          </a:p>
          <a:p>
            <a:pPr marL="1428750" lvl="2" indent="-514350">
              <a:buFont typeface="+mj-lt"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sym typeface="Wingdings" pitchFamily="2" charset="2"/>
              </a:rPr>
              <a:t>Growth</a:t>
            </a:r>
          </a:p>
          <a:p>
            <a:pPr lvl="2">
              <a:lnSpc>
                <a:spcPct val="120000"/>
              </a:lnSpc>
            </a:pPr>
            <a:r>
              <a:rPr lang="en-ZA" dirty="0"/>
              <a:t>The IMF, SARB and NT all estimate that the economy will shrink by about </a:t>
            </a:r>
            <a:r>
              <a:rPr lang="en-ZA" b="1" dirty="0"/>
              <a:t>7,3%</a:t>
            </a:r>
            <a:r>
              <a:rPr lang="en-ZA" dirty="0"/>
              <a:t> in 2020. This is the equivalent of having the 2009 recession four times in one year. (The SA economy shrunk by 1.8% in 2009 following the Financial Crisis, according to Treasury).</a:t>
            </a:r>
            <a:endParaRPr lang="en-US" b="1" dirty="0">
              <a:sym typeface="Wingdings" pitchFamily="2" charset="2"/>
            </a:endParaRP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971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3656" y="850884"/>
            <a:ext cx="4414344" cy="3154689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An overview of the NIDS-CRAM findings: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EMPLOYMENT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15 July 2020</a:t>
            </a:r>
            <a:endParaRPr lang="en-US" sz="3500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24001" y="858941"/>
            <a:ext cx="4729655" cy="3138572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E261DF4-36B7-2B45-B8CB-A2AECCA4EB47}"/>
              </a:ext>
            </a:extLst>
          </p:cNvPr>
          <p:cNvSpPr txBox="1">
            <a:spLocks/>
          </p:cNvSpPr>
          <p:nvPr/>
        </p:nvSpPr>
        <p:spPr>
          <a:xfrm>
            <a:off x="2667000" y="4595117"/>
            <a:ext cx="6858000" cy="864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Helvetica" pitchFamily="2" charset="0"/>
              </a:rPr>
              <a:t>Prof Vimal </a:t>
            </a:r>
            <a:r>
              <a:rPr lang="en-US" sz="2000" b="1" dirty="0" err="1">
                <a:latin typeface="Helvetica" pitchFamily="2" charset="0"/>
              </a:rPr>
              <a:t>Ranchhod</a:t>
            </a:r>
            <a:endParaRPr lang="en-US" sz="2000" b="1" dirty="0">
              <a:latin typeface="Helvetica" pitchFamily="2" charset="0"/>
            </a:endParaRPr>
          </a:p>
          <a:p>
            <a:r>
              <a:rPr lang="en-US" sz="1400" dirty="0">
                <a:latin typeface="Helvetica" pitchFamily="2" charset="0"/>
              </a:rPr>
              <a:t>University of Cape Town, SALDRU</a:t>
            </a:r>
          </a:p>
          <a:p>
            <a:r>
              <a:rPr lang="en-US" sz="1400" dirty="0">
                <a:latin typeface="Helvetica" pitchFamily="2" charset="0"/>
              </a:rPr>
              <a:t>National income Dynamics Study (NIDS) Coronavirus Rapid Mobile Survey (CRAM)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FF61802F-14BD-5A49-8579-B5B084CB9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952" y="5915067"/>
            <a:ext cx="748161" cy="760037"/>
          </a:xfrm>
          <a:prstGeom prst="rect">
            <a:avLst/>
          </a:prstGeom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1A1AC4BD-9306-1148-B9CC-30B1F25C5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300" y="6041079"/>
            <a:ext cx="2025651" cy="59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54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106D-DB0E-B646-8F01-1B63EF38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NIDS-CRAM Employment papers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FBAE8E-5085-2B47-B09E-356D796C34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22451" y="1785647"/>
            <a:ext cx="2108737" cy="2977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AB083D-A54A-E143-9CFA-B0ADD13EC5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14518" y="1782499"/>
            <a:ext cx="2105029" cy="2983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828FD6A-D1AF-E644-8D6C-1C2A71BBD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879" y="1796786"/>
            <a:ext cx="2108737" cy="2983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F495DF-A0B9-114A-BE59-70333590D2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94946" y="1796786"/>
            <a:ext cx="2105029" cy="2983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6907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THIS IS WHERE YOU CAN TALK ABOUT WHATEVER YOU WANT, QUESTIONNAIRE, SAMPLING, WHATEVS. </a:t>
            </a:r>
          </a:p>
        </p:txBody>
      </p:sp>
    </p:spTree>
    <p:extLst>
      <p:ext uri="{BB962C8B-B14F-4D97-AF65-F5344CB8AC3E}">
        <p14:creationId xmlns:p14="http://schemas.microsoft.com/office/powerpoint/2010/main" val="2789751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FINDINGS: (1) Exacerbating inequality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E87208-030C-DE4E-B7EB-AAF5AA6CB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557" y="1248544"/>
            <a:ext cx="8334887" cy="5351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63074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FINDINGS: (1) Exacerbating inequality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6E9561-9E5D-F148-AE26-CB6041F89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4998" y="1312301"/>
            <a:ext cx="7886700" cy="4576763"/>
          </a:xfrm>
        </p:spPr>
        <p:txBody>
          <a:bodyPr>
            <a:normAutofit/>
          </a:bodyPr>
          <a:lstStyle/>
          <a:p>
            <a:r>
              <a:rPr lang="en-US" sz="1800" b="0" dirty="0"/>
              <a:t>For example, Jain et al (2020) find that while only 5% of professionals lost their jobs, 24% of manual </a:t>
            </a:r>
            <a:r>
              <a:rPr lang="en-US" sz="1800" b="0" dirty="0" err="1"/>
              <a:t>labourers</a:t>
            </a:r>
            <a:r>
              <a:rPr lang="en-US" sz="1800" b="0" dirty="0"/>
              <a:t> lost their jobs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8C969D4-101F-BF46-A076-AAFF213E5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843567"/>
              </p:ext>
            </p:extLst>
          </p:nvPr>
        </p:nvGraphicFramePr>
        <p:xfrm>
          <a:off x="1698399" y="1917291"/>
          <a:ext cx="8795203" cy="4758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204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series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FINDINGS: (1) Exacerbating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300164"/>
            <a:ext cx="7886700" cy="4576763"/>
          </a:xfrm>
        </p:spPr>
        <p:txBody>
          <a:bodyPr>
            <a:normAutofit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Vimal if you want to use the graph that I made for my FM Op Ed that draws from your and Reza’s paper here it is. I have even done the animations for you </a:t>
            </a:r>
            <a:r>
              <a:rPr lang="en-US" sz="2000" dirty="0">
                <a:highlight>
                  <a:srgbClr val="FFFF00"/>
                </a:highlight>
                <a:sym typeface="Wingdings" pitchFamily="2" charset="2"/>
              </a:rPr>
              <a:t> 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C19F27A-58A6-864D-A4C2-3C2BC791DA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8805"/>
              </p:ext>
            </p:extLst>
          </p:nvPr>
        </p:nvGraphicFramePr>
        <p:xfrm>
          <a:off x="1863559" y="2288458"/>
          <a:ext cx="8686454" cy="4379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69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Findings: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46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Findings: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656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Policy suggestions: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YOU DON’T HAVE TO HAVE THIS SLIDE BUT IF YOU WANT TO MAKE POLICY SUGGESTIONS AND/OR SUMMARISE THE POLICY SUGGESTIONS FROM YOUR PAPER OR YOUR SECTIONS’ PAPERS DO THAT HERE</a:t>
            </a:r>
          </a:p>
        </p:txBody>
      </p:sp>
    </p:spTree>
    <p:extLst>
      <p:ext uri="{BB962C8B-B14F-4D97-AF65-F5344CB8AC3E}">
        <p14:creationId xmlns:p14="http://schemas.microsoft.com/office/powerpoint/2010/main" val="125843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3656" y="850901"/>
            <a:ext cx="4414344" cy="3154689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An overview of the NIDS-CRAM findings: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HUNGER &amp; WELFARE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15 July 2020</a:t>
            </a:r>
            <a:endParaRPr lang="en-US" sz="3500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B18B73-2176-6F4E-AF88-58A33C9E28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5"/>
          <a:stretch/>
        </p:blipFill>
        <p:spPr>
          <a:xfrm>
            <a:off x="6906830" y="5735637"/>
            <a:ext cx="3761171" cy="1098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9965" y="858958"/>
            <a:ext cx="4717727" cy="3138572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E261DF4-36B7-2B45-B8CB-A2AECCA4EB47}"/>
              </a:ext>
            </a:extLst>
          </p:cNvPr>
          <p:cNvSpPr txBox="1">
            <a:spLocks/>
          </p:cNvSpPr>
          <p:nvPr/>
        </p:nvSpPr>
        <p:spPr>
          <a:xfrm>
            <a:off x="2667000" y="4438375"/>
            <a:ext cx="6858000" cy="864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Helvetica" pitchFamily="2" charset="0"/>
              </a:rPr>
              <a:t>Prof Servaas van der Berg</a:t>
            </a:r>
          </a:p>
          <a:p>
            <a:r>
              <a:rPr lang="en-US" sz="1400" dirty="0">
                <a:latin typeface="Helvetica" pitchFamily="2" charset="0"/>
              </a:rPr>
              <a:t>University of Stellenbosch, RESEP</a:t>
            </a:r>
          </a:p>
          <a:p>
            <a:r>
              <a:rPr lang="en-US" sz="1400" dirty="0">
                <a:latin typeface="Helvetica" pitchFamily="2" charset="0"/>
              </a:rPr>
              <a:t>National income Dynamics Study (NIDS) Coronavirus Rapid Mobile Survey (CRAM)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08B3B9-8729-EE41-9A6B-B0E5530820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69455" y="5735637"/>
            <a:ext cx="1012858" cy="10128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373E92-82CB-8C4F-8D56-C2D4BD02D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80210" y="5945340"/>
            <a:ext cx="1914361" cy="59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61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106D-DB0E-B646-8F01-1B63EF38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NIDS-CRAM Hunger &amp; Welfare papers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F495DF-A0B9-114A-BE59-70333590D2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80667" y="1383300"/>
            <a:ext cx="2997200" cy="4219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A4DB7A-0DF5-0F43-B848-542CC9FABF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79130" y="1379601"/>
            <a:ext cx="2978256" cy="4217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35783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4298-22EA-E746-9375-B985A9CB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488C1-9A79-3B4D-9329-223014455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570704"/>
            <a:ext cx="7886700" cy="4576763"/>
          </a:xfrm>
        </p:spPr>
        <p:txBody>
          <a:bodyPr/>
          <a:lstStyle/>
          <a:p>
            <a:r>
              <a:rPr lang="en-US" sz="2400" b="0" dirty="0"/>
              <a:t>bb</a:t>
            </a:r>
            <a:endParaRPr lang="en-US" b="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E0D64BA-B231-6F4E-B276-DAE4EDB972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8906442"/>
              </p:ext>
            </p:extLst>
          </p:nvPr>
        </p:nvGraphicFramePr>
        <p:xfrm>
          <a:off x="1971368" y="2595318"/>
          <a:ext cx="8539316" cy="4070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5A903E2-D41C-0B4B-BE4A-4D13AF82FDE3}"/>
              </a:ext>
            </a:extLst>
          </p:cNvPr>
          <p:cNvSpPr/>
          <p:nvPr/>
        </p:nvSpPr>
        <p:spPr>
          <a:xfrm>
            <a:off x="2276167" y="2010544"/>
            <a:ext cx="8047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6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Figure 1: </a:t>
            </a:r>
            <a:r>
              <a:rPr lang="en-ZA" sz="16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Reported hunger in the last seven days (asked separately for ‘anyone in the household’ and for ‘children (&lt;18 years) (NIDS-CRAM Wave 1, weighted)</a:t>
            </a:r>
          </a:p>
        </p:txBody>
      </p:sp>
    </p:spTree>
    <p:extLst>
      <p:ext uri="{BB962C8B-B14F-4D97-AF65-F5344CB8AC3E}">
        <p14:creationId xmlns:p14="http://schemas.microsoft.com/office/powerpoint/2010/main" val="236049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3656" y="1122364"/>
            <a:ext cx="4414344" cy="3154689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An overview of the NIDS-CRAM findings: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GENDER &amp; MOBILITY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15 July 2020</a:t>
            </a:r>
            <a:endParaRPr lang="en-US" sz="3500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B18B73-2176-6F4E-AF88-58A33C9E28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5"/>
          <a:stretch/>
        </p:blipFill>
        <p:spPr>
          <a:xfrm>
            <a:off x="6906830" y="5735637"/>
            <a:ext cx="3761171" cy="109885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E261DF4-36B7-2B45-B8CB-A2AECCA4EB47}"/>
              </a:ext>
            </a:extLst>
          </p:cNvPr>
          <p:cNvSpPr txBox="1">
            <a:spLocks/>
          </p:cNvSpPr>
          <p:nvPr/>
        </p:nvSpPr>
        <p:spPr>
          <a:xfrm>
            <a:off x="2667000" y="4871161"/>
            <a:ext cx="6858000" cy="864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Helvetica" pitchFamily="2" charset="0"/>
              </a:rPr>
              <a:t>Prof Daniela </a:t>
            </a:r>
            <a:r>
              <a:rPr lang="en-US" sz="2000" b="1" dirty="0" err="1">
                <a:latin typeface="Helvetica" pitchFamily="2" charset="0"/>
              </a:rPr>
              <a:t>Casale</a:t>
            </a:r>
            <a:endParaRPr lang="en-US" sz="2000" b="1" dirty="0">
              <a:latin typeface="Helvetica" pitchFamily="2" charset="0"/>
            </a:endParaRPr>
          </a:p>
          <a:p>
            <a:r>
              <a:rPr lang="en-US" sz="1400" dirty="0">
                <a:latin typeface="Helvetica" pitchFamily="2" charset="0"/>
              </a:rPr>
              <a:t>University of the Witwatersrand</a:t>
            </a:r>
          </a:p>
          <a:p>
            <a:r>
              <a:rPr lang="en-US" sz="1400" dirty="0">
                <a:latin typeface="Helvetica" pitchFamily="2" charset="0"/>
              </a:rPr>
              <a:t>National income Dynamics Study (NIDS) Coronavirus Rapid Mobile Survey (CRAM)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FC370F-5C58-404A-B8C4-4092412BD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1122364"/>
            <a:ext cx="4729655" cy="31546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6C1885-7567-AB4C-930D-D0B87D70E5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24000" y="5722613"/>
            <a:ext cx="1376812" cy="107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942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106D-DB0E-B646-8F01-1B63EF38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NIDS-CRAM Gender &amp; Mobility papers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F495DF-A0B9-114A-BE59-70333590D2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80667" y="1368795"/>
            <a:ext cx="2997200" cy="4248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A4DB7A-0DF5-0F43-B848-542CC9FABF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79130" y="1368795"/>
            <a:ext cx="2978256" cy="4239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96700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3656" y="878116"/>
            <a:ext cx="4414344" cy="315468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An overview of the NIDS-CRAM findings: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HEALTH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15 July 2020</a:t>
            </a:r>
            <a:endParaRPr lang="en-US" sz="3500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B18B73-2176-6F4E-AF88-58A33C9E28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5"/>
          <a:stretch/>
        </p:blipFill>
        <p:spPr>
          <a:xfrm>
            <a:off x="6906830" y="5735637"/>
            <a:ext cx="3761171" cy="109885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E261DF4-36B7-2B45-B8CB-A2AECCA4EB47}"/>
              </a:ext>
            </a:extLst>
          </p:cNvPr>
          <p:cNvSpPr txBox="1">
            <a:spLocks/>
          </p:cNvSpPr>
          <p:nvPr/>
        </p:nvSpPr>
        <p:spPr>
          <a:xfrm>
            <a:off x="2667000" y="4552804"/>
            <a:ext cx="6858000" cy="864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Helvetica" pitchFamily="2" charset="0"/>
              </a:rPr>
              <a:t>Prof </a:t>
            </a:r>
            <a:r>
              <a:rPr lang="en-US" sz="2000" b="1" dirty="0" err="1">
                <a:latin typeface="Helvetica" pitchFamily="2" charset="0"/>
              </a:rPr>
              <a:t>Ronelle</a:t>
            </a:r>
            <a:r>
              <a:rPr lang="en-US" sz="2000" b="1" dirty="0">
                <a:latin typeface="Helvetica" pitchFamily="2" charset="0"/>
              </a:rPr>
              <a:t> Burger</a:t>
            </a:r>
          </a:p>
          <a:p>
            <a:r>
              <a:rPr lang="en-US" sz="1400" dirty="0">
                <a:latin typeface="Helvetica" pitchFamily="2" charset="0"/>
              </a:rPr>
              <a:t>University of the Stellenbosch</a:t>
            </a:r>
          </a:p>
          <a:p>
            <a:r>
              <a:rPr lang="en-US" sz="1400" dirty="0">
                <a:latin typeface="Helvetica" pitchFamily="2" charset="0"/>
              </a:rPr>
              <a:t>National income Dynamics Study (NIDS) Coronavirus Rapid Mobile Survey (CRAM)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FC370F-5C58-404A-B8C4-4092412BDE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4001" y="886173"/>
            <a:ext cx="4729655" cy="31385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3A1045-3E60-B348-B3F9-823869882F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69455" y="5735637"/>
            <a:ext cx="1012858" cy="10128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432539-84BA-EB4E-B994-54FFFC5800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80210" y="5945340"/>
            <a:ext cx="1914361" cy="59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02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106D-DB0E-B646-8F01-1B63EF38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NIDS-CRAM Health papers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A4DB7A-0DF5-0F43-B848-542CC9FABF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26270" y="1684867"/>
            <a:ext cx="2782540" cy="3932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187E0F-0CBA-C649-893C-8B20900D5E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84913" y="1684867"/>
            <a:ext cx="2779094" cy="3932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6016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4298-22EA-E746-9375-B985A9CB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488C1-9A79-3B4D-9329-223014455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570704"/>
            <a:ext cx="7886700" cy="4576763"/>
          </a:xfrm>
        </p:spPr>
        <p:txBody>
          <a:bodyPr/>
          <a:lstStyle/>
          <a:p>
            <a:r>
              <a:rPr lang="en-US" sz="2400" b="0" dirty="0"/>
              <a:t>bb</a:t>
            </a:r>
            <a:endParaRPr lang="en-US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71A1D9-C954-9A43-94FF-DE5D2C5A0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33151" y="2573542"/>
            <a:ext cx="8169992" cy="404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48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4298-22EA-E746-9375-B985A9CB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488C1-9A79-3B4D-9329-223014455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570704"/>
            <a:ext cx="7886700" cy="4576763"/>
          </a:xfrm>
        </p:spPr>
        <p:txBody>
          <a:bodyPr/>
          <a:lstStyle/>
          <a:p>
            <a:r>
              <a:rPr lang="en-US" sz="2400" b="0" dirty="0"/>
              <a:t>bb</a:t>
            </a:r>
            <a:endParaRPr lang="en-US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71A1D9-C954-9A43-94FF-DE5D2C5A0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33151" y="2917740"/>
            <a:ext cx="8169992" cy="335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15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CD4B7-9309-394F-8310-D585AB59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C07B8-1F26-A642-95DD-ECA312F20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40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1769</Words>
  <Application>Microsoft Macintosh PowerPoint</Application>
  <PresentationFormat>Widescreen</PresentationFormat>
  <Paragraphs>159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Helvetica</vt:lpstr>
      <vt:lpstr>Office Theme</vt:lpstr>
      <vt:lpstr>Overview of Findings    NIDS-CRAM Wave 2    30 September 2020   </vt:lpstr>
      <vt:lpstr>BACKGROUND</vt:lpstr>
      <vt:lpstr>PowerPoint Presentation</vt:lpstr>
      <vt:lpstr>PowerPoint Presentation</vt:lpstr>
      <vt:lpstr>Background</vt:lpstr>
      <vt:lpstr>(2) Researchers &amp; SteerCo</vt:lpstr>
      <vt:lpstr>Wave 2: 15 papers </vt:lpstr>
      <vt:lpstr>Wave 2: Technical reports</vt:lpstr>
      <vt:lpstr>Findings  What are the   main findings  from Wave 1?</vt:lpstr>
      <vt:lpstr>Sobering results, first caveats</vt:lpstr>
      <vt:lpstr>1. Grants</vt:lpstr>
      <vt:lpstr>2. Hunger</vt:lpstr>
      <vt:lpstr>3. Health</vt:lpstr>
      <vt:lpstr>4. Mental health</vt:lpstr>
      <vt:lpstr>5. Employment</vt:lpstr>
      <vt:lpstr>PowerPoint Presentation</vt:lpstr>
      <vt:lpstr>PowerPoint Presentation</vt:lpstr>
      <vt:lpstr>PowerPoint Presentation</vt:lpstr>
      <vt:lpstr>A decade’s worth of job-growth lost in 6-months? </vt:lpstr>
      <vt:lpstr>Employment</vt:lpstr>
      <vt:lpstr>Will these jobs come back?</vt:lpstr>
      <vt:lpstr>Wave 2: 15 papers </vt:lpstr>
      <vt:lpstr>2. Location</vt:lpstr>
      <vt:lpstr>3. Education</vt:lpstr>
      <vt:lpstr>3. Education</vt:lpstr>
      <vt:lpstr>4. ECD</vt:lpstr>
      <vt:lpstr>Some further points…</vt:lpstr>
      <vt:lpstr>An overview of the NIDS-CRAM findings:    EMPLOYMENT  15 July 2020</vt:lpstr>
      <vt:lpstr>NIDS-CRAM Employment papers</vt:lpstr>
      <vt:lpstr>BACKGROUND</vt:lpstr>
      <vt:lpstr>FINDINGS: (1) Exacerbating inequality</vt:lpstr>
      <vt:lpstr>FINDINGS: (1) Exacerbating inequality</vt:lpstr>
      <vt:lpstr>FINDINGS: (1) Exacerbating inequality</vt:lpstr>
      <vt:lpstr>Findings: (3)</vt:lpstr>
      <vt:lpstr>Findings: (4)</vt:lpstr>
      <vt:lpstr>Policy suggestions: </vt:lpstr>
      <vt:lpstr>An overview of the NIDS-CRAM findings:    HUNGER &amp; WELFARE  15 July 2020</vt:lpstr>
      <vt:lpstr>NIDS-CRAM Hunger &amp; Welfare papers</vt:lpstr>
      <vt:lpstr>PowerPoint Presentation</vt:lpstr>
      <vt:lpstr>An overview of the NIDS-CRAM findings:     GENDER &amp; MOBILITY   15 July 2020</vt:lpstr>
      <vt:lpstr>NIDS-CRAM Gender &amp; Mobility papers</vt:lpstr>
      <vt:lpstr>An overview of the NIDS-CRAM findings:     HEALTH   15 July 2020</vt:lpstr>
      <vt:lpstr>NIDS-CRAM Health papers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Findings    NIDS-CRAM Wave 2    30 September 2020   </dc:title>
  <dc:creator>Nic Spaull</dc:creator>
  <cp:lastModifiedBy>Nic Spaull</cp:lastModifiedBy>
  <cp:revision>14</cp:revision>
  <dcterms:created xsi:type="dcterms:W3CDTF">2020-09-30T05:12:31Z</dcterms:created>
  <dcterms:modified xsi:type="dcterms:W3CDTF">2020-09-30T06:57:47Z</dcterms:modified>
</cp:coreProperties>
</file>