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2"/>
  </p:notesMasterIdLst>
  <p:sldIdLst>
    <p:sldId id="410" r:id="rId2"/>
    <p:sldId id="256" r:id="rId3"/>
    <p:sldId id="396" r:id="rId4"/>
    <p:sldId id="397" r:id="rId5"/>
    <p:sldId id="395" r:id="rId6"/>
    <p:sldId id="398" r:id="rId7"/>
    <p:sldId id="399" r:id="rId8"/>
    <p:sldId id="400" r:id="rId9"/>
    <p:sldId id="353" r:id="rId10"/>
    <p:sldId id="355" r:id="rId11"/>
    <p:sldId id="371" r:id="rId12"/>
    <p:sldId id="373" r:id="rId13"/>
    <p:sldId id="375" r:id="rId14"/>
    <p:sldId id="376" r:id="rId15"/>
    <p:sldId id="377" r:id="rId16"/>
    <p:sldId id="379" r:id="rId17"/>
    <p:sldId id="401" r:id="rId18"/>
    <p:sldId id="402" r:id="rId19"/>
    <p:sldId id="404" r:id="rId20"/>
    <p:sldId id="403" r:id="rId21"/>
    <p:sldId id="405" r:id="rId22"/>
    <p:sldId id="406" r:id="rId23"/>
    <p:sldId id="407" r:id="rId24"/>
    <p:sldId id="408" r:id="rId25"/>
    <p:sldId id="390" r:id="rId26"/>
    <p:sldId id="387" r:id="rId27"/>
    <p:sldId id="409" r:id="rId28"/>
    <p:sldId id="388" r:id="rId29"/>
    <p:sldId id="386" r:id="rId30"/>
    <p:sldId id="389"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739F"/>
    <a:srgbClr val="F081B1"/>
    <a:srgbClr val="FF8AD8"/>
    <a:srgbClr val="D85945"/>
    <a:srgbClr val="89C078"/>
    <a:srgbClr val="FF2F92"/>
    <a:srgbClr val="FFD966"/>
    <a:srgbClr val="C92400"/>
    <a:srgbClr val="C72302"/>
    <a:srgbClr val="F59E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59"/>
    <p:restoredTop sz="94648"/>
  </p:normalViewPr>
  <p:slideViewPr>
    <p:cSldViewPr snapToGrid="0" snapToObjects="1">
      <p:cViewPr>
        <p:scale>
          <a:sx n="110" d="100"/>
          <a:sy n="110" d="100"/>
        </p:scale>
        <p:origin x="-1632" y="3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Helvetica" pitchFamily="2" charset="0"/>
                <a:ea typeface="+mn-ea"/>
                <a:cs typeface="+mn-cs"/>
              </a:defRPr>
            </a:pPr>
            <a:r>
              <a:rPr lang="en-GB" sz="2000" b="1">
                <a:latin typeface="Helvetica" pitchFamily="2" charset="0"/>
              </a:rPr>
              <a:t>"If a vaccine for COVID-19 were available, I would get it."</a:t>
            </a:r>
          </a:p>
        </c:rich>
      </c:tx>
      <c:overlay val="0"/>
      <c:spPr>
        <a:solidFill>
          <a:schemeClr val="bg1">
            <a:lumMod val="95000"/>
          </a:schemeClr>
        </a:solid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Helvetica" pitchFamily="2" charset="0"/>
              <a:ea typeface="+mn-ea"/>
              <a:cs typeface="+mn-cs"/>
            </a:defRPr>
          </a:pPr>
          <a:endParaRPr lang="en-US"/>
        </a:p>
      </c:txPr>
    </c:title>
    <c:autoTitleDeleted val="0"/>
    <c:plotArea>
      <c:layout/>
      <c:pieChart>
        <c:varyColors val="1"/>
        <c:ser>
          <c:idx val="0"/>
          <c:order val="0"/>
          <c:dPt>
            <c:idx val="0"/>
            <c:bubble3D val="0"/>
            <c:spPr>
              <a:solidFill>
                <a:srgbClr val="90C682"/>
              </a:solidFill>
              <a:ln w="19050">
                <a:solidFill>
                  <a:schemeClr val="lt1"/>
                </a:solidFill>
              </a:ln>
              <a:effectLst/>
            </c:spPr>
            <c:extLst>
              <c:ext xmlns:c16="http://schemas.microsoft.com/office/drawing/2014/chart" uri="{C3380CC4-5D6E-409C-BE32-E72D297353CC}">
                <c16:uniqueId val="{00000001-A407-1646-A353-691DE903EFB9}"/>
              </c:ext>
            </c:extLst>
          </c:dPt>
          <c:dPt>
            <c:idx val="1"/>
            <c:bubble3D val="0"/>
            <c:spPr>
              <a:solidFill>
                <a:srgbClr val="99D68D"/>
              </a:solidFill>
              <a:ln w="19050">
                <a:solidFill>
                  <a:schemeClr val="lt1"/>
                </a:solidFill>
              </a:ln>
              <a:effectLst/>
            </c:spPr>
            <c:extLst>
              <c:ext xmlns:c16="http://schemas.microsoft.com/office/drawing/2014/chart" uri="{C3380CC4-5D6E-409C-BE32-E72D297353CC}">
                <c16:uniqueId val="{00000003-A407-1646-A353-691DE903EFB9}"/>
              </c:ext>
            </c:extLst>
          </c:dPt>
          <c:dPt>
            <c:idx val="2"/>
            <c:bubble3D val="0"/>
            <c:spPr>
              <a:solidFill>
                <a:srgbClr val="B9B6B5"/>
              </a:solidFill>
              <a:ln w="19050">
                <a:solidFill>
                  <a:schemeClr val="lt1"/>
                </a:solidFill>
              </a:ln>
              <a:effectLst/>
            </c:spPr>
            <c:extLst>
              <c:ext xmlns:c16="http://schemas.microsoft.com/office/drawing/2014/chart" uri="{C3380CC4-5D6E-409C-BE32-E72D297353CC}">
                <c16:uniqueId val="{00000005-A407-1646-A353-691DE903EFB9}"/>
              </c:ext>
            </c:extLst>
          </c:dPt>
          <c:dPt>
            <c:idx val="3"/>
            <c:bubble3D val="0"/>
            <c:spPr>
              <a:solidFill>
                <a:srgbClr val="F39572"/>
              </a:solidFill>
              <a:ln w="19050">
                <a:solidFill>
                  <a:schemeClr val="lt1"/>
                </a:solidFill>
              </a:ln>
              <a:effectLst/>
            </c:spPr>
            <c:extLst>
              <c:ext xmlns:c16="http://schemas.microsoft.com/office/drawing/2014/chart" uri="{C3380CC4-5D6E-409C-BE32-E72D297353CC}">
                <c16:uniqueId val="{00000007-A407-1646-A353-691DE903EFB9}"/>
              </c:ext>
            </c:extLst>
          </c:dPt>
          <c:dPt>
            <c:idx val="4"/>
            <c:bubble3D val="0"/>
            <c:spPr>
              <a:solidFill>
                <a:srgbClr val="EA5F3F"/>
              </a:solidFill>
              <a:ln w="19050">
                <a:solidFill>
                  <a:schemeClr val="lt1"/>
                </a:solidFill>
              </a:ln>
              <a:effectLst/>
            </c:spPr>
            <c:extLst>
              <c:ext xmlns:c16="http://schemas.microsoft.com/office/drawing/2014/chart" uri="{C3380CC4-5D6E-409C-BE32-E72D297353CC}">
                <c16:uniqueId val="{00000009-A407-1646-A353-691DE903EFB9}"/>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Sheet1!$B$6:$B$10</c:f>
              <c:strCache>
                <c:ptCount val="5"/>
                <c:pt idx="0">
                  <c:v>Strongly agree</c:v>
                </c:pt>
                <c:pt idx="1">
                  <c:v>Somewhat agree</c:v>
                </c:pt>
                <c:pt idx="2">
                  <c:v>Don't know </c:v>
                </c:pt>
                <c:pt idx="3">
                  <c:v>Somewhat disagree</c:v>
                </c:pt>
                <c:pt idx="4">
                  <c:v>Strongly disagree</c:v>
                </c:pt>
              </c:strCache>
            </c:strRef>
          </c:cat>
          <c:val>
            <c:numRef>
              <c:f>Sheet1!$C$6:$C$10</c:f>
              <c:numCache>
                <c:formatCode>0%</c:formatCode>
                <c:ptCount val="5"/>
                <c:pt idx="0">
                  <c:v>0.55000000000000004</c:v>
                </c:pt>
                <c:pt idx="1">
                  <c:v>0.16</c:v>
                </c:pt>
                <c:pt idx="2">
                  <c:v>0.06</c:v>
                </c:pt>
                <c:pt idx="3">
                  <c:v>0.08</c:v>
                </c:pt>
                <c:pt idx="4">
                  <c:v>0.16</c:v>
                </c:pt>
              </c:numCache>
            </c:numRef>
          </c:val>
          <c:extLst>
            <c:ext xmlns:c16="http://schemas.microsoft.com/office/drawing/2014/chart" uri="{C3380CC4-5D6E-409C-BE32-E72D297353CC}">
              <c16:uniqueId val="{0000000A-A407-1646-A353-691DE903EFB9}"/>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solidFill>
          <a:schemeClr val="bg1">
            <a:lumMod val="95000"/>
          </a:schemeClr>
        </a:solid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Helvetica"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DA5D4D-E7A3-0D4E-905B-845A289BC309}" type="datetimeFigureOut">
              <a:rPr lang="en-US" smtClean="0"/>
              <a:t>5/12/21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A83EF0-4D6B-C445-9A55-D805730783C6}" type="slidenum">
              <a:rPr lang="en-US" smtClean="0"/>
              <a:t>‹#›</a:t>
            </a:fld>
            <a:endParaRPr lang="en-US"/>
          </a:p>
        </p:txBody>
      </p:sp>
    </p:spTree>
    <p:extLst>
      <p:ext uri="{BB962C8B-B14F-4D97-AF65-F5344CB8AC3E}">
        <p14:creationId xmlns:p14="http://schemas.microsoft.com/office/powerpoint/2010/main" val="1514974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those men who were employed in February 2020, 78% were still employed in January 2021. For women the figure is only 70%. Women were more likely to be in sectors that were hardest hit by the crisis.</a:t>
            </a:r>
          </a:p>
        </p:txBody>
      </p:sp>
      <p:sp>
        <p:nvSpPr>
          <p:cNvPr id="4" name="Slide Number Placeholder 3"/>
          <p:cNvSpPr>
            <a:spLocks noGrp="1"/>
          </p:cNvSpPr>
          <p:nvPr>
            <p:ph type="sldNum" sz="quarter" idx="5"/>
          </p:nvPr>
        </p:nvSpPr>
        <p:spPr/>
        <p:txBody>
          <a:bodyPr/>
          <a:lstStyle/>
          <a:p>
            <a:fld id="{EAA83EF0-4D6B-C445-9A55-D805730783C6}" type="slidenum">
              <a:rPr lang="en-US" smtClean="0"/>
              <a:t>22</a:t>
            </a:fld>
            <a:endParaRPr lang="en-US"/>
          </a:p>
        </p:txBody>
      </p:sp>
    </p:spTree>
    <p:extLst>
      <p:ext uri="{BB962C8B-B14F-4D97-AF65-F5344CB8AC3E}">
        <p14:creationId xmlns:p14="http://schemas.microsoft.com/office/powerpoint/2010/main" val="1781424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those men who were employed in February 2020, 78% were still employed in January 2021. For women the figure is only 70%. Women were more likely to be in sectors that were hardest hit by the crisis.</a:t>
            </a:r>
          </a:p>
        </p:txBody>
      </p:sp>
      <p:sp>
        <p:nvSpPr>
          <p:cNvPr id="4" name="Slide Number Placeholder 3"/>
          <p:cNvSpPr>
            <a:spLocks noGrp="1"/>
          </p:cNvSpPr>
          <p:nvPr>
            <p:ph type="sldNum" sz="quarter" idx="5"/>
          </p:nvPr>
        </p:nvSpPr>
        <p:spPr/>
        <p:txBody>
          <a:bodyPr/>
          <a:lstStyle/>
          <a:p>
            <a:fld id="{EAA83EF0-4D6B-C445-9A55-D805730783C6}" type="slidenum">
              <a:rPr lang="en-US" smtClean="0"/>
              <a:t>23</a:t>
            </a:fld>
            <a:endParaRPr lang="en-US"/>
          </a:p>
        </p:txBody>
      </p:sp>
    </p:spTree>
    <p:extLst>
      <p:ext uri="{BB962C8B-B14F-4D97-AF65-F5344CB8AC3E}">
        <p14:creationId xmlns:p14="http://schemas.microsoft.com/office/powerpoint/2010/main" val="223010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03D85E5-6D5B-C441-B6D2-F7920604D306}" type="datetimeFigureOut">
              <a:rPr lang="en-US" smtClean="0"/>
              <a:t>5/12/21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2946762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3D85E5-6D5B-C441-B6D2-F7920604D306}" type="datetimeFigureOut">
              <a:rPr lang="en-US" smtClean="0"/>
              <a:t>5/12/21</a:t>
            </a:fld>
            <a:endParaRPr lang="en-US"/>
          </a:p>
        </p:txBody>
      </p:sp>
      <p:sp>
        <p:nvSpPr>
          <p:cNvPr id="5" name="Footer Placeholder 4"/>
          <p:cNvSpPr>
            <a:spLocks noGrp="1"/>
          </p:cNvSpPr>
          <p:nvPr>
            <p:ph type="ftr" sz="quarter" idx="11"/>
          </p:nvPr>
        </p:nvSpPr>
        <p:spPr/>
        <p:txBody>
          <a:bodyPr/>
          <a:lstStyle/>
          <a:p>
            <a:r>
              <a:rPr lang="en-US"/>
              <a:t>National Income Dynamics Study (NIDS) Coronavirus Rapid Mobile Survey (CRAM)</a:t>
            </a:r>
            <a:endParaRPr lang="en-US" dirty="0"/>
          </a:p>
        </p:txBody>
      </p:sp>
      <p:sp>
        <p:nvSpPr>
          <p:cNvPr id="6" name="Slide Number Placeholder 5"/>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4091835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3D85E5-6D5B-C441-B6D2-F7920604D306}" type="datetimeFigureOut">
              <a:rPr lang="en-US" smtClean="0"/>
              <a:t>5/12/21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4291931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03D85E5-6D5B-C441-B6D2-F7920604D306}" type="datetimeFigureOut">
              <a:rPr lang="en-US" smtClean="0"/>
              <a:t>5/12/21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735300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3D85E5-6D5B-C441-B6D2-F7920604D306}" type="datetimeFigureOut">
              <a:rPr lang="en-US" smtClean="0"/>
              <a:t>5/12/21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4028140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3D85E5-6D5B-C441-B6D2-F7920604D306}" type="datetimeFigureOut">
              <a:rPr lang="en-US" smtClean="0"/>
              <a:t>5/12/21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3620529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3D85E5-6D5B-C441-B6D2-F7920604D306}" type="datetimeFigureOut">
              <a:rPr lang="en-US" smtClean="0"/>
              <a:t>5/12/21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3561015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3D85E5-6D5B-C441-B6D2-F7920604D306}" type="datetimeFigureOut">
              <a:rPr lang="en-US" smtClean="0"/>
              <a:t>5/12/21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236405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3D85E5-6D5B-C441-B6D2-F7920604D306}" type="datetimeFigureOut">
              <a:rPr lang="en-US" smtClean="0"/>
              <a:t>5/12/21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84496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3D85E5-6D5B-C441-B6D2-F7920604D306}" type="datetimeFigureOut">
              <a:rPr lang="en-US" smtClean="0"/>
              <a:t>5/12/21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3119648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3D85E5-6D5B-C441-B6D2-F7920604D306}" type="datetimeFigureOut">
              <a:rPr lang="en-US" smtClean="0"/>
              <a:t>5/12/21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8EB80-D8B6-554B-973C-8E8CD730B3D5}" type="slidenum">
              <a:rPr lang="en-US" smtClean="0"/>
              <a:t>‹#›</a:t>
            </a:fld>
            <a:endParaRPr lang="en-US"/>
          </a:p>
        </p:txBody>
      </p:sp>
    </p:spTree>
    <p:extLst>
      <p:ext uri="{BB962C8B-B14F-4D97-AF65-F5344CB8AC3E}">
        <p14:creationId xmlns:p14="http://schemas.microsoft.com/office/powerpoint/2010/main" val="3641432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3D85E5-6D5B-C441-B6D2-F7920604D306}" type="datetimeFigureOut">
              <a:rPr lang="en-US" smtClean="0"/>
              <a:t>5/12/21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8EB80-D8B6-554B-973C-8E8CD730B3D5}" type="slidenum">
              <a:rPr lang="en-US" smtClean="0"/>
              <a:t>‹#›</a:t>
            </a:fld>
            <a:endParaRPr lang="en-US"/>
          </a:p>
        </p:txBody>
      </p:sp>
      <p:pic>
        <p:nvPicPr>
          <p:cNvPr id="7" name="Picture 6" descr="A picture containing drawing&#10;&#10;Description automatically generated">
            <a:extLst>
              <a:ext uri="{FF2B5EF4-FFF2-40B4-BE49-F238E27FC236}">
                <a16:creationId xmlns:a16="http://schemas.microsoft.com/office/drawing/2014/main" id="{7520F76C-9401-4B2E-B386-A09374A1FAE0}"/>
              </a:ext>
            </a:extLst>
          </p:cNvPr>
          <p:cNvPicPr>
            <a:picLocks noChangeAspect="1"/>
          </p:cNvPicPr>
          <p:nvPr userDrawn="1"/>
        </p:nvPicPr>
        <p:blipFill>
          <a:blip r:embed="rId13"/>
          <a:stretch>
            <a:fillRect/>
          </a:stretch>
        </p:blipFill>
        <p:spPr>
          <a:xfrm>
            <a:off x="7791451" y="5752917"/>
            <a:ext cx="4400549" cy="1105082"/>
          </a:xfrm>
          <a:prstGeom prst="rect">
            <a:avLst/>
          </a:prstGeom>
        </p:spPr>
      </p:pic>
    </p:spTree>
    <p:extLst>
      <p:ext uri="{BB962C8B-B14F-4D97-AF65-F5344CB8AC3E}">
        <p14:creationId xmlns:p14="http://schemas.microsoft.com/office/powerpoint/2010/main" val="38771106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cramsurvey.org/" TargetMode="External"/><Relationship Id="rId2" Type="http://schemas.openxmlformats.org/officeDocument/2006/relationships/hyperlink" Target="https://www.datafirst.uct.ac.za/"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425EC-4A1A-CB43-B8EB-B3F61486AD51}"/>
              </a:ext>
            </a:extLst>
          </p:cNvPr>
          <p:cNvSpPr>
            <a:spLocks noGrp="1"/>
          </p:cNvSpPr>
          <p:nvPr>
            <p:ph type="ctrTitle"/>
          </p:nvPr>
        </p:nvSpPr>
        <p:spPr>
          <a:xfrm>
            <a:off x="0" y="546100"/>
            <a:ext cx="8741229" cy="1789824"/>
          </a:xfrm>
          <a:solidFill>
            <a:schemeClr val="bg1">
              <a:lumMod val="95000"/>
            </a:schemeClr>
          </a:solidFill>
        </p:spPr>
        <p:txBody>
          <a:bodyPr>
            <a:normAutofit/>
          </a:bodyPr>
          <a:lstStyle/>
          <a:p>
            <a:pPr>
              <a:lnSpc>
                <a:spcPct val="100000"/>
              </a:lnSpc>
            </a:pPr>
            <a:r>
              <a:rPr lang="en-US" sz="4800" b="1" dirty="0">
                <a:solidFill>
                  <a:srgbClr val="C92400"/>
                </a:solidFill>
                <a:latin typeface="Helvetica" pitchFamily="2" charset="0"/>
              </a:rPr>
              <a:t>NIDS-CRAM Wave 4 Launch</a:t>
            </a:r>
            <a:br>
              <a:rPr lang="en-US" sz="4800" b="1" dirty="0">
                <a:solidFill>
                  <a:srgbClr val="C92400"/>
                </a:solidFill>
                <a:latin typeface="Helvetica" pitchFamily="2" charset="0"/>
              </a:rPr>
            </a:br>
            <a:r>
              <a:rPr lang="en-US" sz="2000" dirty="0">
                <a:solidFill>
                  <a:srgbClr val="C92400"/>
                </a:solidFill>
                <a:latin typeface="Helvetica" pitchFamily="2" charset="0"/>
              </a:rPr>
              <a:t>12 May 2021 (10am)</a:t>
            </a:r>
            <a:r>
              <a:rPr lang="en-US" sz="400" dirty="0">
                <a:solidFill>
                  <a:srgbClr val="C92400"/>
                </a:solidFill>
                <a:latin typeface="Helvetica" pitchFamily="2" charset="0"/>
              </a:rPr>
              <a:t> </a:t>
            </a:r>
            <a:r>
              <a:rPr lang="en-US" sz="1100" dirty="0">
                <a:solidFill>
                  <a:srgbClr val="C92400"/>
                </a:solidFill>
                <a:latin typeface="Helvetica" pitchFamily="2" charset="0"/>
              </a:rPr>
              <a:t> </a:t>
            </a:r>
            <a:br>
              <a:rPr lang="en-US" sz="2200" dirty="0">
                <a:solidFill>
                  <a:srgbClr val="C92400"/>
                </a:solidFill>
                <a:latin typeface="Helvetica" pitchFamily="2" charset="0"/>
              </a:rPr>
            </a:br>
            <a:r>
              <a:rPr lang="en-US" sz="1000" dirty="0">
                <a:solidFill>
                  <a:srgbClr val="C92400"/>
                </a:solidFill>
                <a:latin typeface="Helvetica" pitchFamily="2" charset="0"/>
              </a:rPr>
              <a:t> </a:t>
            </a:r>
            <a:r>
              <a:rPr lang="en-US" sz="2400" dirty="0">
                <a:solidFill>
                  <a:srgbClr val="C92400"/>
                </a:solidFill>
                <a:latin typeface="Helvetica" pitchFamily="2" charset="0"/>
              </a:rPr>
              <a:t> </a:t>
            </a:r>
            <a:endParaRPr lang="en-US" sz="3500" dirty="0">
              <a:solidFill>
                <a:srgbClr val="C92400"/>
              </a:solidFill>
              <a:latin typeface="Helvetica" pitchFamily="2" charset="0"/>
            </a:endParaRPr>
          </a:p>
        </p:txBody>
      </p:sp>
      <p:pic>
        <p:nvPicPr>
          <p:cNvPr id="8" name="Picture 7">
            <a:extLst>
              <a:ext uri="{FF2B5EF4-FFF2-40B4-BE49-F238E27FC236}">
                <a16:creationId xmlns:a16="http://schemas.microsoft.com/office/drawing/2014/main" id="{EB5B4D81-FD95-3B45-B8E8-67C1599939F3}"/>
              </a:ext>
            </a:extLst>
          </p:cNvPr>
          <p:cNvPicPr>
            <a:picLocks noChangeAspect="1"/>
          </p:cNvPicPr>
          <p:nvPr/>
        </p:nvPicPr>
        <p:blipFill rotWithShape="1">
          <a:blip r:embed="rId2"/>
          <a:srcRect l="68053" t="17430"/>
          <a:stretch/>
        </p:blipFill>
        <p:spPr>
          <a:xfrm>
            <a:off x="8654143" y="0"/>
            <a:ext cx="3537857" cy="6858000"/>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5EE0718F-776C-4C45-A442-8DBD32828337}"/>
              </a:ext>
            </a:extLst>
          </p:cNvPr>
          <p:cNvPicPr>
            <a:picLocks noChangeAspect="1"/>
          </p:cNvPicPr>
          <p:nvPr/>
        </p:nvPicPr>
        <p:blipFill rotWithShape="1">
          <a:blip r:embed="rId3"/>
          <a:srcRect b="12745"/>
          <a:stretch/>
        </p:blipFill>
        <p:spPr>
          <a:xfrm>
            <a:off x="2770259" y="5759144"/>
            <a:ext cx="3761171" cy="1098856"/>
          </a:xfrm>
          <a:prstGeom prst="rect">
            <a:avLst/>
          </a:prstGeom>
        </p:spPr>
      </p:pic>
      <p:sp>
        <p:nvSpPr>
          <p:cNvPr id="9" name="Subtitle 2">
            <a:extLst>
              <a:ext uri="{FF2B5EF4-FFF2-40B4-BE49-F238E27FC236}">
                <a16:creationId xmlns:a16="http://schemas.microsoft.com/office/drawing/2014/main" id="{2FA5577A-3562-9D41-9783-15FD20B6E337}"/>
              </a:ext>
            </a:extLst>
          </p:cNvPr>
          <p:cNvSpPr txBox="1">
            <a:spLocks/>
          </p:cNvSpPr>
          <p:nvPr/>
        </p:nvSpPr>
        <p:spPr>
          <a:xfrm>
            <a:off x="6999513" y="5671973"/>
            <a:ext cx="2628745" cy="864476"/>
          </a:xfrm>
          <a:prstGeom prst="rect">
            <a:avLst/>
          </a:prstGeom>
          <a:solidFill>
            <a:schemeClr val="bg1"/>
          </a:solidFill>
          <a:ln>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400" dirty="0">
              <a:latin typeface="Helvetica" pitchFamily="2" charset="0"/>
            </a:endParaRPr>
          </a:p>
        </p:txBody>
      </p:sp>
      <p:sp>
        <p:nvSpPr>
          <p:cNvPr id="5" name="Subtitle 4">
            <a:extLst>
              <a:ext uri="{FF2B5EF4-FFF2-40B4-BE49-F238E27FC236}">
                <a16:creationId xmlns:a16="http://schemas.microsoft.com/office/drawing/2014/main" id="{8C3FEEEF-237F-7C41-AE75-B5B7A323CE82}"/>
              </a:ext>
            </a:extLst>
          </p:cNvPr>
          <p:cNvSpPr>
            <a:spLocks noGrp="1"/>
          </p:cNvSpPr>
          <p:nvPr>
            <p:ph type="subTitle" idx="1"/>
          </p:nvPr>
        </p:nvSpPr>
        <p:spPr>
          <a:xfrm>
            <a:off x="0" y="2335923"/>
            <a:ext cx="8654143" cy="3336049"/>
          </a:xfrm>
          <a:solidFill>
            <a:schemeClr val="bg1">
              <a:lumMod val="95000"/>
            </a:schemeClr>
          </a:solidFill>
        </p:spPr>
        <p:txBody>
          <a:bodyPr>
            <a:normAutofit fontScale="92500" lnSpcReduction="10000"/>
          </a:bodyPr>
          <a:lstStyle/>
          <a:p>
            <a:pPr marL="914400" lvl="1" indent="-457200" algn="l">
              <a:buFont typeface="+mj-lt"/>
              <a:buAutoNum type="arabicPeriod"/>
            </a:pPr>
            <a:r>
              <a:rPr lang="en-ZA" dirty="0"/>
              <a:t>Nic Spaull (SU) 				</a:t>
            </a:r>
            <a:r>
              <a:rPr lang="en-ZA" b="1" dirty="0"/>
              <a:t>Overview</a:t>
            </a:r>
            <a:r>
              <a:rPr lang="en-ZA" dirty="0"/>
              <a:t> </a:t>
            </a:r>
          </a:p>
          <a:p>
            <a:pPr marL="914400" lvl="1" indent="-457200" algn="l">
              <a:buFont typeface="+mj-lt"/>
              <a:buAutoNum type="arabicPeriod"/>
            </a:pPr>
            <a:r>
              <a:rPr lang="en-ZA" dirty="0"/>
              <a:t>Tim Köhler (UCT) 				</a:t>
            </a:r>
            <a:r>
              <a:rPr lang="en-ZA" b="1" dirty="0"/>
              <a:t>Vaccines</a:t>
            </a:r>
            <a:r>
              <a:rPr lang="en-ZA" dirty="0"/>
              <a:t> </a:t>
            </a:r>
          </a:p>
          <a:p>
            <a:pPr marL="914400" lvl="1" indent="-457200" algn="l">
              <a:buFont typeface="+mj-lt"/>
              <a:buAutoNum type="arabicPeriod"/>
            </a:pPr>
            <a:r>
              <a:rPr lang="en-ZA" dirty="0"/>
              <a:t>Charles </a:t>
            </a:r>
            <a:r>
              <a:rPr lang="en-ZA" dirty="0" err="1"/>
              <a:t>Wiysonge</a:t>
            </a:r>
            <a:r>
              <a:rPr lang="en-ZA" dirty="0"/>
              <a:t> (SAMRC) 			  - Respondent </a:t>
            </a:r>
          </a:p>
          <a:p>
            <a:pPr marL="914400" lvl="1" indent="-457200" algn="l">
              <a:buFont typeface="+mj-lt"/>
              <a:buAutoNum type="arabicPeriod"/>
            </a:pPr>
            <a:r>
              <a:rPr lang="en-ZA" dirty="0"/>
              <a:t>David Harrison (DGMT)			  - Respondent </a:t>
            </a:r>
          </a:p>
          <a:p>
            <a:pPr marL="914400" lvl="1" indent="-457200" algn="l">
              <a:buFont typeface="+mj-lt"/>
              <a:buAutoNum type="arabicPeriod"/>
            </a:pPr>
            <a:r>
              <a:rPr lang="en-ZA" dirty="0"/>
              <a:t>Nompumelelo </a:t>
            </a:r>
            <a:r>
              <a:rPr lang="en-ZA" dirty="0" err="1"/>
              <a:t>Mohohlwane</a:t>
            </a:r>
            <a:r>
              <a:rPr lang="en-ZA" dirty="0"/>
              <a:t> (DBE)		- </a:t>
            </a:r>
            <a:r>
              <a:rPr lang="en-ZA" b="1" dirty="0"/>
              <a:t>Schooling</a:t>
            </a:r>
            <a:r>
              <a:rPr lang="en-ZA" dirty="0"/>
              <a:t> </a:t>
            </a:r>
          </a:p>
          <a:p>
            <a:pPr marL="914400" lvl="1" indent="-457200" algn="l">
              <a:buFont typeface="+mj-lt"/>
              <a:buAutoNum type="arabicPeriod"/>
            </a:pPr>
            <a:r>
              <a:rPr lang="en-ZA" dirty="0"/>
              <a:t>Servaas van der Berg (SU)			- </a:t>
            </a:r>
            <a:r>
              <a:rPr lang="en-ZA" b="1" dirty="0"/>
              <a:t>Hunger</a:t>
            </a:r>
            <a:r>
              <a:rPr lang="en-ZA" dirty="0"/>
              <a:t> </a:t>
            </a:r>
          </a:p>
          <a:p>
            <a:pPr marL="914400" lvl="1" indent="-457200" algn="l">
              <a:buFont typeface="+mj-lt"/>
              <a:buAutoNum type="arabicPeriod"/>
            </a:pPr>
            <a:r>
              <a:rPr lang="en-ZA" dirty="0"/>
              <a:t>Reza Daniels (UCT)				- </a:t>
            </a:r>
            <a:r>
              <a:rPr lang="en-ZA" b="1" dirty="0"/>
              <a:t>Employment</a:t>
            </a:r>
            <a:r>
              <a:rPr lang="en-ZA" dirty="0"/>
              <a:t> </a:t>
            </a:r>
          </a:p>
          <a:p>
            <a:pPr marL="914400" lvl="1" indent="-457200" algn="l">
              <a:buFont typeface="+mj-lt"/>
              <a:buAutoNum type="arabicPeriod"/>
            </a:pPr>
            <a:r>
              <a:rPr lang="en-ZA" dirty="0"/>
              <a:t>Open Q&amp;A				- Authors + Audience</a:t>
            </a:r>
          </a:p>
          <a:p>
            <a:endParaRPr lang="en-US" dirty="0"/>
          </a:p>
          <a:p>
            <a:r>
              <a:rPr lang="en-US" sz="1900" dirty="0"/>
              <a:t>(10-minutes per speaker)</a:t>
            </a:r>
            <a:endParaRPr lang="en-ZA" sz="1900" dirty="0"/>
          </a:p>
        </p:txBody>
      </p:sp>
    </p:spTree>
    <p:extLst>
      <p:ext uri="{BB962C8B-B14F-4D97-AF65-F5344CB8AC3E}">
        <p14:creationId xmlns:p14="http://schemas.microsoft.com/office/powerpoint/2010/main" val="2828775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425EC-4A1A-CB43-B8EB-B3F61486AD51}"/>
              </a:ext>
            </a:extLst>
          </p:cNvPr>
          <p:cNvSpPr>
            <a:spLocks noGrp="1"/>
          </p:cNvSpPr>
          <p:nvPr>
            <p:ph type="ctrTitle"/>
          </p:nvPr>
        </p:nvSpPr>
        <p:spPr>
          <a:xfrm>
            <a:off x="0" y="1186027"/>
            <a:ext cx="8741229" cy="3154689"/>
          </a:xfrm>
          <a:solidFill>
            <a:schemeClr val="bg1">
              <a:lumMod val="95000"/>
            </a:schemeClr>
          </a:solidFill>
        </p:spPr>
        <p:txBody>
          <a:bodyPr>
            <a:normAutofit/>
          </a:bodyPr>
          <a:lstStyle/>
          <a:p>
            <a:pPr>
              <a:lnSpc>
                <a:spcPct val="100000"/>
              </a:lnSpc>
            </a:pPr>
            <a:r>
              <a:rPr lang="en-US" sz="4800" b="1" dirty="0">
                <a:solidFill>
                  <a:srgbClr val="C92400"/>
                </a:solidFill>
                <a:latin typeface="Helvetica" pitchFamily="2" charset="0"/>
              </a:rPr>
              <a:t>NIDS-CRAM Wave Launch</a:t>
            </a:r>
            <a:br>
              <a:rPr lang="en-US" sz="3500" b="1" dirty="0">
                <a:solidFill>
                  <a:srgbClr val="C92400"/>
                </a:solidFill>
                <a:latin typeface="Helvetica" pitchFamily="2" charset="0"/>
              </a:rPr>
            </a:br>
            <a:r>
              <a:rPr lang="en-US" sz="1600" b="1" dirty="0">
                <a:solidFill>
                  <a:srgbClr val="C92400"/>
                </a:solidFill>
                <a:latin typeface="Helvetica" pitchFamily="2" charset="0"/>
              </a:rPr>
              <a:t> </a:t>
            </a:r>
            <a:br>
              <a:rPr lang="en-US" sz="3500" b="1" dirty="0">
                <a:solidFill>
                  <a:srgbClr val="C92400"/>
                </a:solidFill>
                <a:latin typeface="Helvetica" pitchFamily="2" charset="0"/>
              </a:rPr>
            </a:br>
            <a:r>
              <a:rPr lang="en-US" sz="1050" b="1" dirty="0">
                <a:solidFill>
                  <a:srgbClr val="C92400"/>
                </a:solidFill>
                <a:latin typeface="Helvetica" pitchFamily="2" charset="0"/>
              </a:rPr>
              <a:t> </a:t>
            </a:r>
            <a:r>
              <a:rPr lang="en-US" sz="2800" b="1" dirty="0">
                <a:solidFill>
                  <a:srgbClr val="C92400"/>
                </a:solidFill>
                <a:latin typeface="Helvetica" pitchFamily="2" charset="0"/>
              </a:rPr>
              <a:t> </a:t>
            </a:r>
            <a:br>
              <a:rPr lang="en-US" sz="3500" dirty="0">
                <a:solidFill>
                  <a:srgbClr val="C92400"/>
                </a:solidFill>
                <a:latin typeface="Helvetica" pitchFamily="2" charset="0"/>
              </a:rPr>
            </a:br>
            <a:r>
              <a:rPr lang="en-US" sz="2200" dirty="0">
                <a:solidFill>
                  <a:srgbClr val="C92400"/>
                </a:solidFill>
                <a:latin typeface="Helvetica" pitchFamily="2" charset="0"/>
              </a:rPr>
              <a:t>12 May 2021</a:t>
            </a:r>
            <a:br>
              <a:rPr lang="en-US" sz="2200" dirty="0">
                <a:solidFill>
                  <a:srgbClr val="C92400"/>
                </a:solidFill>
                <a:latin typeface="Helvetica" pitchFamily="2" charset="0"/>
              </a:rPr>
            </a:br>
            <a:r>
              <a:rPr lang="en-US" sz="1000" dirty="0">
                <a:solidFill>
                  <a:srgbClr val="C92400"/>
                </a:solidFill>
                <a:latin typeface="Helvetica" pitchFamily="2" charset="0"/>
              </a:rPr>
              <a:t> </a:t>
            </a:r>
            <a:r>
              <a:rPr lang="en-US" sz="2400" dirty="0">
                <a:solidFill>
                  <a:srgbClr val="C92400"/>
                </a:solidFill>
                <a:latin typeface="Helvetica" pitchFamily="2" charset="0"/>
              </a:rPr>
              <a:t> </a:t>
            </a:r>
            <a:endParaRPr lang="en-US" sz="3500" dirty="0">
              <a:solidFill>
                <a:srgbClr val="C92400"/>
              </a:solidFill>
              <a:latin typeface="Helvetica" pitchFamily="2" charset="0"/>
            </a:endParaRPr>
          </a:p>
        </p:txBody>
      </p:sp>
      <p:sp>
        <p:nvSpPr>
          <p:cNvPr id="3" name="Subtitle 2">
            <a:extLst>
              <a:ext uri="{FF2B5EF4-FFF2-40B4-BE49-F238E27FC236}">
                <a16:creationId xmlns:a16="http://schemas.microsoft.com/office/drawing/2014/main" id="{281CBD57-8054-2F42-A64F-9847BE9E7411}"/>
              </a:ext>
            </a:extLst>
          </p:cNvPr>
          <p:cNvSpPr>
            <a:spLocks noGrp="1"/>
          </p:cNvSpPr>
          <p:nvPr>
            <p:ph type="subTitle" idx="1"/>
          </p:nvPr>
        </p:nvSpPr>
        <p:spPr>
          <a:xfrm>
            <a:off x="1132115" y="4734882"/>
            <a:ext cx="6858000" cy="1024262"/>
          </a:xfrm>
        </p:spPr>
        <p:txBody>
          <a:bodyPr>
            <a:normAutofit fontScale="92500" lnSpcReduction="10000"/>
          </a:bodyPr>
          <a:lstStyle/>
          <a:p>
            <a:r>
              <a:rPr lang="en-US" sz="2000" b="1" dirty="0">
                <a:latin typeface="Helvetica" pitchFamily="2" charset="0"/>
              </a:rPr>
              <a:t>Nic Spaull </a:t>
            </a:r>
          </a:p>
          <a:p>
            <a:r>
              <a:rPr lang="en-US" sz="2000" dirty="0">
                <a:latin typeface="Helvetica" pitchFamily="2" charset="0"/>
              </a:rPr>
              <a:t>Stellenbosch University</a:t>
            </a:r>
          </a:p>
          <a:p>
            <a:r>
              <a:rPr lang="en-US" sz="1400" dirty="0">
                <a:latin typeface="Helvetica" pitchFamily="2" charset="0"/>
              </a:rPr>
              <a:t>National income Dynamics Study (NIDS)  Coronavirus Rapid Mobile Survey (CRAM)</a:t>
            </a:r>
          </a:p>
        </p:txBody>
      </p:sp>
      <p:pic>
        <p:nvPicPr>
          <p:cNvPr id="8" name="Picture 7">
            <a:extLst>
              <a:ext uri="{FF2B5EF4-FFF2-40B4-BE49-F238E27FC236}">
                <a16:creationId xmlns:a16="http://schemas.microsoft.com/office/drawing/2014/main" id="{EB5B4D81-FD95-3B45-B8E8-67C1599939F3}"/>
              </a:ext>
            </a:extLst>
          </p:cNvPr>
          <p:cNvPicPr>
            <a:picLocks noChangeAspect="1"/>
          </p:cNvPicPr>
          <p:nvPr/>
        </p:nvPicPr>
        <p:blipFill rotWithShape="1">
          <a:blip r:embed="rId2"/>
          <a:srcRect l="68053" t="17430"/>
          <a:stretch/>
        </p:blipFill>
        <p:spPr>
          <a:xfrm>
            <a:off x="8654143" y="0"/>
            <a:ext cx="3537857" cy="6858000"/>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5EE0718F-776C-4C45-A442-8DBD32828337}"/>
              </a:ext>
            </a:extLst>
          </p:cNvPr>
          <p:cNvPicPr>
            <a:picLocks noChangeAspect="1"/>
          </p:cNvPicPr>
          <p:nvPr/>
        </p:nvPicPr>
        <p:blipFill rotWithShape="1">
          <a:blip r:embed="rId3"/>
          <a:srcRect b="12745"/>
          <a:stretch/>
        </p:blipFill>
        <p:spPr>
          <a:xfrm>
            <a:off x="2770259" y="5759144"/>
            <a:ext cx="3761171" cy="1098856"/>
          </a:xfrm>
          <a:prstGeom prst="rect">
            <a:avLst/>
          </a:prstGeom>
        </p:spPr>
      </p:pic>
      <p:sp>
        <p:nvSpPr>
          <p:cNvPr id="9" name="Subtitle 2">
            <a:extLst>
              <a:ext uri="{FF2B5EF4-FFF2-40B4-BE49-F238E27FC236}">
                <a16:creationId xmlns:a16="http://schemas.microsoft.com/office/drawing/2014/main" id="{2FA5577A-3562-9D41-9783-15FD20B6E337}"/>
              </a:ext>
            </a:extLst>
          </p:cNvPr>
          <p:cNvSpPr txBox="1">
            <a:spLocks/>
          </p:cNvSpPr>
          <p:nvPr/>
        </p:nvSpPr>
        <p:spPr>
          <a:xfrm>
            <a:off x="6999513" y="5671973"/>
            <a:ext cx="2628745" cy="864476"/>
          </a:xfrm>
          <a:prstGeom prst="rect">
            <a:avLst/>
          </a:prstGeom>
          <a:solidFill>
            <a:schemeClr val="bg1"/>
          </a:solidFill>
          <a:ln>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400" dirty="0">
              <a:latin typeface="Helvetica" pitchFamily="2" charset="0"/>
            </a:endParaRPr>
          </a:p>
        </p:txBody>
      </p:sp>
    </p:spTree>
    <p:extLst>
      <p:ext uri="{BB962C8B-B14F-4D97-AF65-F5344CB8AC3E}">
        <p14:creationId xmlns:p14="http://schemas.microsoft.com/office/powerpoint/2010/main" val="107505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F92B71A-3C07-3E47-9275-0DC2A4652758}"/>
              </a:ext>
            </a:extLst>
          </p:cNvPr>
          <p:cNvSpPr txBox="1">
            <a:spLocks/>
          </p:cNvSpPr>
          <p:nvPr/>
        </p:nvSpPr>
        <p:spPr>
          <a:xfrm>
            <a:off x="2518878" y="1932662"/>
            <a:ext cx="8921262"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a:r>
              <a:rPr lang="en-US" sz="2400" b="1" dirty="0">
                <a:latin typeface="Helvetica" pitchFamily="2" charset="0"/>
              </a:rPr>
              <a:t>Data: </a:t>
            </a:r>
            <a:r>
              <a:rPr lang="en-US" sz="2400" dirty="0">
                <a:latin typeface="Helvetica" pitchFamily="2" charset="0"/>
              </a:rPr>
              <a:t>All data (Waves 1-4) are freely available for download at </a:t>
            </a:r>
            <a:r>
              <a:rPr lang="en-US" sz="2400" dirty="0" err="1">
                <a:latin typeface="Helvetica" pitchFamily="2" charset="0"/>
              </a:rPr>
              <a:t>DataFirst</a:t>
            </a:r>
            <a:r>
              <a:rPr lang="en-US" sz="2400" dirty="0">
                <a:latin typeface="Helvetica" pitchFamily="2" charset="0"/>
              </a:rPr>
              <a:t> (</a:t>
            </a:r>
            <a:r>
              <a:rPr lang="en-US" sz="2400" dirty="0">
                <a:latin typeface="Helvetica" pitchFamily="2" charset="0"/>
                <a:hlinkClick r:id="rId2"/>
              </a:rPr>
              <a:t>https://www.datafirst.uct.ac.za/</a:t>
            </a:r>
            <a:r>
              <a:rPr lang="en-US" sz="2400" dirty="0">
                <a:latin typeface="Helvetica" pitchFamily="2" charset="0"/>
              </a:rPr>
              <a:t>) </a:t>
            </a:r>
          </a:p>
          <a:p>
            <a:pPr marL="514350"/>
            <a:endParaRPr lang="en-US" sz="2400" dirty="0">
              <a:latin typeface="Helvetica" pitchFamily="2" charset="0"/>
            </a:endParaRPr>
          </a:p>
          <a:p>
            <a:pPr marL="514350"/>
            <a:r>
              <a:rPr lang="en-US" sz="2400" b="1" dirty="0">
                <a:latin typeface="Helvetica" pitchFamily="2" charset="0"/>
              </a:rPr>
              <a:t>Research</a:t>
            </a:r>
            <a:r>
              <a:rPr lang="en-US" sz="2400" dirty="0">
                <a:latin typeface="Helvetica" pitchFamily="2" charset="0"/>
              </a:rPr>
              <a:t>: All 52 Working Papers from Waves 1-4 are freely available for download at the NIDS-CRAM website (</a:t>
            </a:r>
            <a:r>
              <a:rPr lang="en-US" sz="2400" dirty="0">
                <a:latin typeface="Helvetica" pitchFamily="2" charset="0"/>
                <a:hlinkClick r:id="rId3"/>
              </a:rPr>
              <a:t>www.cramsurvey.org</a:t>
            </a:r>
            <a:r>
              <a:rPr lang="en-US" sz="2400" dirty="0">
                <a:latin typeface="Helvetica" pitchFamily="2" charset="0"/>
              </a:rPr>
              <a:t>)</a:t>
            </a:r>
          </a:p>
          <a:p>
            <a:pPr marL="971550" lvl="1"/>
            <a:r>
              <a:rPr lang="en-US" sz="2000" b="1" dirty="0">
                <a:latin typeface="Helvetica" pitchFamily="2" charset="0"/>
              </a:rPr>
              <a:t>Do Files: </a:t>
            </a:r>
            <a:r>
              <a:rPr lang="en-US" sz="2000" dirty="0">
                <a:latin typeface="Helvetica" pitchFamily="2" charset="0"/>
              </a:rPr>
              <a:t>All STATA do-files from all Working Papers are also available on the NIDS-CRAM website next to each paper. Important for replicability, and ease of others </a:t>
            </a:r>
            <a:r>
              <a:rPr lang="en-US" sz="2000" dirty="0" err="1">
                <a:latin typeface="Helvetica" pitchFamily="2" charset="0"/>
              </a:rPr>
              <a:t>analysing</a:t>
            </a:r>
            <a:r>
              <a:rPr lang="en-US" sz="2000" dirty="0">
                <a:latin typeface="Helvetica" pitchFamily="2" charset="0"/>
              </a:rPr>
              <a:t> NIDS-CRAM data correctly   </a:t>
            </a:r>
          </a:p>
          <a:p>
            <a:pPr marL="742950" lvl="1" indent="0">
              <a:buNone/>
            </a:pPr>
            <a:endParaRPr lang="en-US" sz="2000" dirty="0">
              <a:latin typeface="Helvetica" pitchFamily="2" charset="0"/>
            </a:endParaRPr>
          </a:p>
          <a:p>
            <a:pPr marL="514350"/>
            <a:r>
              <a:rPr lang="en-US" sz="2400" b="1" dirty="0">
                <a:latin typeface="Helvetica" pitchFamily="2" charset="0"/>
              </a:rPr>
              <a:t>Translated questionnaires: </a:t>
            </a:r>
            <a:r>
              <a:rPr lang="en-US" sz="2400" dirty="0">
                <a:latin typeface="Helvetica" pitchFamily="2" charset="0"/>
              </a:rPr>
              <a:t>Questionnaires for all waves (and translations into 11 official SA languages) are available in Excel on the NIDS-CRAM website.</a:t>
            </a:r>
          </a:p>
        </p:txBody>
      </p:sp>
      <p:sp>
        <p:nvSpPr>
          <p:cNvPr id="5" name="Title 1">
            <a:extLst>
              <a:ext uri="{FF2B5EF4-FFF2-40B4-BE49-F238E27FC236}">
                <a16:creationId xmlns:a16="http://schemas.microsoft.com/office/drawing/2014/main" id="{38C34080-334E-3C45-B32C-7A56086D532B}"/>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NIDS-CRAM is a public good</a:t>
            </a:r>
          </a:p>
        </p:txBody>
      </p:sp>
      <p:pic>
        <p:nvPicPr>
          <p:cNvPr id="7" name="Picture 6" descr="Shape&#10;&#10;Description automatically generated with low confidence">
            <a:extLst>
              <a:ext uri="{FF2B5EF4-FFF2-40B4-BE49-F238E27FC236}">
                <a16:creationId xmlns:a16="http://schemas.microsoft.com/office/drawing/2014/main" id="{88884313-6081-9747-8F89-37D8054BE370}"/>
              </a:ext>
            </a:extLst>
          </p:cNvPr>
          <p:cNvPicPr>
            <a:picLocks noChangeAspect="1"/>
          </p:cNvPicPr>
          <p:nvPr/>
        </p:nvPicPr>
        <p:blipFill rotWithShape="1">
          <a:blip r:embed="rId4">
            <a:duotone>
              <a:schemeClr val="accent2">
                <a:shade val="45000"/>
                <a:satMod val="135000"/>
              </a:schemeClr>
              <a:prstClr val="white"/>
            </a:duotone>
          </a:blip>
          <a:srcRect b="14103"/>
          <a:stretch/>
        </p:blipFill>
        <p:spPr>
          <a:xfrm>
            <a:off x="740137" y="4655124"/>
            <a:ext cx="1328262" cy="1140943"/>
          </a:xfrm>
          <a:prstGeom prst="rect">
            <a:avLst/>
          </a:prstGeom>
        </p:spPr>
      </p:pic>
      <p:pic>
        <p:nvPicPr>
          <p:cNvPr id="9" name="Picture 8" descr="Shape&#10;&#10;Description automatically generated with low confidence">
            <a:extLst>
              <a:ext uri="{FF2B5EF4-FFF2-40B4-BE49-F238E27FC236}">
                <a16:creationId xmlns:a16="http://schemas.microsoft.com/office/drawing/2014/main" id="{F6BBC92F-EDCF-4943-A5C9-AD3E283F84CD}"/>
              </a:ext>
            </a:extLst>
          </p:cNvPr>
          <p:cNvPicPr>
            <a:picLocks noChangeAspect="1"/>
          </p:cNvPicPr>
          <p:nvPr/>
        </p:nvPicPr>
        <p:blipFill rotWithShape="1">
          <a:blip r:embed="rId5">
            <a:duotone>
              <a:schemeClr val="accent2">
                <a:shade val="45000"/>
                <a:satMod val="135000"/>
              </a:schemeClr>
              <a:prstClr val="white"/>
            </a:duotone>
          </a:blip>
          <a:srcRect b="12851"/>
          <a:stretch/>
        </p:blipFill>
        <p:spPr>
          <a:xfrm>
            <a:off x="869658" y="3223363"/>
            <a:ext cx="1107404" cy="965097"/>
          </a:xfrm>
          <a:prstGeom prst="rect">
            <a:avLst/>
          </a:prstGeom>
        </p:spPr>
      </p:pic>
      <p:pic>
        <p:nvPicPr>
          <p:cNvPr id="11" name="Picture 10" descr="Shape&#10;&#10;Description automatically generated with low confidence">
            <a:extLst>
              <a:ext uri="{FF2B5EF4-FFF2-40B4-BE49-F238E27FC236}">
                <a16:creationId xmlns:a16="http://schemas.microsoft.com/office/drawing/2014/main" id="{8D6EF47F-5C9B-0245-81FA-7DFDFB7FFD10}"/>
              </a:ext>
            </a:extLst>
          </p:cNvPr>
          <p:cNvPicPr>
            <a:picLocks noChangeAspect="1"/>
          </p:cNvPicPr>
          <p:nvPr/>
        </p:nvPicPr>
        <p:blipFill rotWithShape="1">
          <a:blip r:embed="rId6">
            <a:duotone>
              <a:schemeClr val="accent2">
                <a:shade val="45000"/>
                <a:satMod val="135000"/>
              </a:schemeClr>
              <a:prstClr val="white"/>
            </a:duotone>
          </a:blip>
          <a:srcRect b="12851"/>
          <a:stretch/>
        </p:blipFill>
        <p:spPr>
          <a:xfrm>
            <a:off x="686984" y="1755067"/>
            <a:ext cx="1290078" cy="1124296"/>
          </a:xfrm>
          <a:prstGeom prst="rect">
            <a:avLst/>
          </a:prstGeom>
        </p:spPr>
      </p:pic>
    </p:spTree>
    <p:extLst>
      <p:ext uri="{BB962C8B-B14F-4D97-AF65-F5344CB8AC3E}">
        <p14:creationId xmlns:p14="http://schemas.microsoft.com/office/powerpoint/2010/main" val="1339464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 application, email&#10;&#10;Description automatically generated">
            <a:extLst>
              <a:ext uri="{FF2B5EF4-FFF2-40B4-BE49-F238E27FC236}">
                <a16:creationId xmlns:a16="http://schemas.microsoft.com/office/drawing/2014/main" id="{9D292E84-82ED-304D-A01B-F63CE0594B0F}"/>
              </a:ext>
            </a:extLst>
          </p:cNvPr>
          <p:cNvPicPr>
            <a:picLocks noGrp="1" noChangeAspect="1"/>
          </p:cNvPicPr>
          <p:nvPr>
            <p:ph idx="1"/>
          </p:nvPr>
        </p:nvPicPr>
        <p:blipFill>
          <a:blip r:embed="rId2"/>
          <a:stretch>
            <a:fillRect/>
          </a:stretch>
        </p:blipFill>
        <p:spPr>
          <a:xfrm>
            <a:off x="797534" y="178226"/>
            <a:ext cx="10596931" cy="65015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28004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163DAF-7E2D-F94F-BA37-E8AB91693B43}"/>
              </a:ext>
            </a:extLst>
          </p:cNvPr>
          <p:cNvPicPr>
            <a:picLocks noChangeAspect="1"/>
          </p:cNvPicPr>
          <p:nvPr/>
        </p:nvPicPr>
        <p:blipFill>
          <a:blip r:embed="rId2"/>
          <a:srcRect/>
          <a:stretch/>
        </p:blipFill>
        <p:spPr>
          <a:xfrm>
            <a:off x="175846" y="167053"/>
            <a:ext cx="4812850" cy="4835769"/>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9CF4ABDA-D4D8-C145-BFB1-1CBCEA8691B5}"/>
              </a:ext>
            </a:extLst>
          </p:cNvPr>
          <p:cNvPicPr>
            <a:picLocks noChangeAspect="1"/>
          </p:cNvPicPr>
          <p:nvPr/>
        </p:nvPicPr>
        <p:blipFill>
          <a:blip r:embed="rId3"/>
          <a:srcRect/>
          <a:stretch/>
        </p:blipFill>
        <p:spPr>
          <a:xfrm>
            <a:off x="1812625" y="1011115"/>
            <a:ext cx="4843324" cy="4835769"/>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3516F0D6-77D8-C846-A1CC-EC0A1048228F}"/>
              </a:ext>
            </a:extLst>
          </p:cNvPr>
          <p:cNvPicPr>
            <a:picLocks noChangeAspect="1"/>
          </p:cNvPicPr>
          <p:nvPr/>
        </p:nvPicPr>
        <p:blipFill>
          <a:blip r:embed="rId4"/>
          <a:srcRect/>
          <a:stretch/>
        </p:blipFill>
        <p:spPr>
          <a:xfrm>
            <a:off x="4701605" y="1578746"/>
            <a:ext cx="4858472" cy="4835769"/>
          </a:xfrm>
          <a:prstGeom prst="rect">
            <a:avLst/>
          </a:prstGeom>
          <a:ln>
            <a:noFill/>
          </a:ln>
          <a:effectLst>
            <a:outerShdw blurRad="292100" dist="139700" dir="2700000" algn="tl" rotWithShape="0">
              <a:srgbClr val="333333">
                <a:alpha val="65000"/>
              </a:srgbClr>
            </a:outerShdw>
          </a:effectLst>
        </p:spPr>
      </p:pic>
      <p:pic>
        <p:nvPicPr>
          <p:cNvPr id="9" name="Picture 8" descr="Graphical user interface, text&#10;&#10;Description automatically generated">
            <a:extLst>
              <a:ext uri="{FF2B5EF4-FFF2-40B4-BE49-F238E27FC236}">
                <a16:creationId xmlns:a16="http://schemas.microsoft.com/office/drawing/2014/main" id="{554DCA6C-6DF3-BA4C-BB4F-592A4BD25105}"/>
              </a:ext>
            </a:extLst>
          </p:cNvPr>
          <p:cNvPicPr>
            <a:picLocks noChangeAspect="1"/>
          </p:cNvPicPr>
          <p:nvPr/>
        </p:nvPicPr>
        <p:blipFill>
          <a:blip r:embed="rId5"/>
          <a:stretch>
            <a:fillRect/>
          </a:stretch>
        </p:blipFill>
        <p:spPr>
          <a:xfrm>
            <a:off x="7333313" y="2015312"/>
            <a:ext cx="4858687" cy="4835769"/>
          </a:xfrm>
          <a:prstGeom prst="rect">
            <a:avLst/>
          </a:prstGeom>
          <a:ln>
            <a:noFill/>
          </a:ln>
          <a:effectLst>
            <a:outerShdw blurRad="292100" dist="139700" dir="2700000" algn="tl" rotWithShape="0">
              <a:srgbClr val="333333">
                <a:alpha val="65000"/>
              </a:srgbClr>
            </a:outerShdw>
          </a:effectLst>
        </p:spPr>
      </p:pic>
      <p:sp>
        <p:nvSpPr>
          <p:cNvPr id="10" name="Title 1">
            <a:extLst>
              <a:ext uri="{FF2B5EF4-FFF2-40B4-BE49-F238E27FC236}">
                <a16:creationId xmlns:a16="http://schemas.microsoft.com/office/drawing/2014/main" id="{4E0FDC0B-EBD9-E442-9621-DDD8C380DC09}"/>
              </a:ext>
            </a:extLst>
          </p:cNvPr>
          <p:cNvSpPr txBox="1">
            <a:spLocks/>
          </p:cNvSpPr>
          <p:nvPr/>
        </p:nvSpPr>
        <p:spPr>
          <a:xfrm>
            <a:off x="5616005" y="0"/>
            <a:ext cx="65759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52 Working Papers</a:t>
            </a:r>
          </a:p>
        </p:txBody>
      </p:sp>
      <p:pic>
        <p:nvPicPr>
          <p:cNvPr id="12" name="Picture 11" descr="Graphical user interface, text&#10;&#10;Description automatically generated">
            <a:extLst>
              <a:ext uri="{FF2B5EF4-FFF2-40B4-BE49-F238E27FC236}">
                <a16:creationId xmlns:a16="http://schemas.microsoft.com/office/drawing/2014/main" id="{BF8AF746-5067-E749-B037-5F9C980A6FE1}"/>
              </a:ext>
            </a:extLst>
          </p:cNvPr>
          <p:cNvPicPr>
            <a:picLocks noChangeAspect="1"/>
          </p:cNvPicPr>
          <p:nvPr/>
        </p:nvPicPr>
        <p:blipFill>
          <a:blip r:embed="rId6"/>
          <a:stretch>
            <a:fillRect/>
          </a:stretch>
        </p:blipFill>
        <p:spPr>
          <a:xfrm>
            <a:off x="3132375" y="163925"/>
            <a:ext cx="8883779" cy="6414515"/>
          </a:xfrm>
          <a:prstGeom prst="rect">
            <a:avLst/>
          </a:prstGeom>
          <a:ln>
            <a:noFill/>
          </a:ln>
          <a:effectLst>
            <a:outerShdw blurRad="292100" dist="139700" dir="2700000" algn="tl" rotWithShape="0">
              <a:srgbClr val="333333">
                <a:alpha val="65000"/>
              </a:srgbClr>
            </a:outerShdw>
          </a:effectLst>
        </p:spPr>
      </p:pic>
      <p:sp>
        <p:nvSpPr>
          <p:cNvPr id="13" name="Oval 12">
            <a:extLst>
              <a:ext uri="{FF2B5EF4-FFF2-40B4-BE49-F238E27FC236}">
                <a16:creationId xmlns:a16="http://schemas.microsoft.com/office/drawing/2014/main" id="{2BD56AE0-28C3-AA4E-8648-5E2939479E64}"/>
              </a:ext>
            </a:extLst>
          </p:cNvPr>
          <p:cNvSpPr/>
          <p:nvPr/>
        </p:nvSpPr>
        <p:spPr>
          <a:xfrm>
            <a:off x="6875585" y="5846884"/>
            <a:ext cx="1881553" cy="731556"/>
          </a:xfrm>
          <a:prstGeom prst="ellipse">
            <a:avLst/>
          </a:prstGeom>
          <a:noFill/>
          <a:ln w="38100">
            <a:solidFill>
              <a:srgbClr val="C924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669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heel(1)">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F34948C-57AB-7C46-8AEC-BFCCE49ABF4D}"/>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72302"/>
                </a:solidFill>
                <a:latin typeface="Helvetica" pitchFamily="2" charset="0"/>
              </a:rPr>
              <a:t>Questionnaires + translations </a:t>
            </a:r>
          </a:p>
          <a:p>
            <a:r>
              <a:rPr lang="en-US" sz="4000" i="1" dirty="0">
                <a:solidFill>
                  <a:srgbClr val="C72302"/>
                </a:solidFill>
                <a:latin typeface="Helvetica" pitchFamily="2" charset="0"/>
              </a:rPr>
              <a:t> - All four waves x 11 official SA languages</a:t>
            </a:r>
          </a:p>
        </p:txBody>
      </p:sp>
      <p:pic>
        <p:nvPicPr>
          <p:cNvPr id="6" name="Picture 5" descr="A screenshot of a computer&#10;&#10;Description automatically generated with low confidence">
            <a:extLst>
              <a:ext uri="{FF2B5EF4-FFF2-40B4-BE49-F238E27FC236}">
                <a16:creationId xmlns:a16="http://schemas.microsoft.com/office/drawing/2014/main" id="{A8ECF6D4-1055-F440-A0D3-CA910B733164}"/>
              </a:ext>
            </a:extLst>
          </p:cNvPr>
          <p:cNvPicPr>
            <a:picLocks noChangeAspect="1"/>
          </p:cNvPicPr>
          <p:nvPr/>
        </p:nvPicPr>
        <p:blipFill>
          <a:blip r:embed="rId2"/>
          <a:stretch>
            <a:fillRect/>
          </a:stretch>
        </p:blipFill>
        <p:spPr>
          <a:xfrm>
            <a:off x="621323" y="1625374"/>
            <a:ext cx="10656277" cy="4728663"/>
          </a:xfrm>
          <a:prstGeom prst="rect">
            <a:avLst/>
          </a:prstGeom>
        </p:spPr>
      </p:pic>
      <p:pic>
        <p:nvPicPr>
          <p:cNvPr id="8" name="Picture 7" descr="A picture containing text, screenshot, newspaper&#10;&#10;Description automatically generated">
            <a:extLst>
              <a:ext uri="{FF2B5EF4-FFF2-40B4-BE49-F238E27FC236}">
                <a16:creationId xmlns:a16="http://schemas.microsoft.com/office/drawing/2014/main" id="{C8356143-E7C7-D44F-B40D-1B0933AD10FD}"/>
              </a:ext>
            </a:extLst>
          </p:cNvPr>
          <p:cNvPicPr>
            <a:picLocks noChangeAspect="1"/>
          </p:cNvPicPr>
          <p:nvPr/>
        </p:nvPicPr>
        <p:blipFill>
          <a:blip r:embed="rId3"/>
          <a:stretch>
            <a:fillRect/>
          </a:stretch>
        </p:blipFill>
        <p:spPr>
          <a:xfrm>
            <a:off x="7769934" y="2713892"/>
            <a:ext cx="4422066" cy="4144108"/>
          </a:xfrm>
          <a:prstGeom prst="rect">
            <a:avLst/>
          </a:prstGeom>
        </p:spPr>
      </p:pic>
      <p:pic>
        <p:nvPicPr>
          <p:cNvPr id="4098" name="Picture 2" descr="Uliza">
            <a:extLst>
              <a:ext uri="{FF2B5EF4-FFF2-40B4-BE49-F238E27FC236}">
                <a16:creationId xmlns:a16="http://schemas.microsoft.com/office/drawing/2014/main" id="{36DB341B-42BB-BB41-A9E0-B6C9962713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89888" y="0"/>
            <a:ext cx="1663946" cy="1121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3009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posing, group, same, family&#10;&#10;Description automatically generated">
            <a:extLst>
              <a:ext uri="{FF2B5EF4-FFF2-40B4-BE49-F238E27FC236}">
                <a16:creationId xmlns:a16="http://schemas.microsoft.com/office/drawing/2014/main" id="{95D8CC0E-F855-5442-843B-B735B97CF186}"/>
              </a:ext>
            </a:extLst>
          </p:cNvPr>
          <p:cNvPicPr>
            <a:picLocks noGrp="1" noChangeAspect="1"/>
          </p:cNvPicPr>
          <p:nvPr>
            <p:ph idx="1"/>
          </p:nvPr>
        </p:nvPicPr>
        <p:blipFill>
          <a:blip r:embed="rId2"/>
          <a:stretch>
            <a:fillRect/>
          </a:stretch>
        </p:blipFill>
        <p:spPr>
          <a:xfrm>
            <a:off x="838200" y="1690688"/>
            <a:ext cx="10515599" cy="4851830"/>
          </a:xfrm>
        </p:spPr>
      </p:pic>
      <p:sp>
        <p:nvSpPr>
          <p:cNvPr id="6" name="Title 1">
            <a:extLst>
              <a:ext uri="{FF2B5EF4-FFF2-40B4-BE49-F238E27FC236}">
                <a16:creationId xmlns:a16="http://schemas.microsoft.com/office/drawing/2014/main" id="{B5CA44A6-B92A-8E48-876D-049E2A11B251}"/>
              </a:ext>
            </a:extLst>
          </p:cNvPr>
          <p:cNvSpPr txBox="1">
            <a:spLocks/>
          </p:cNvSpPr>
          <p:nvPr/>
        </p:nvSpPr>
        <p:spPr>
          <a:xfrm>
            <a:off x="838200" y="419949"/>
            <a:ext cx="985910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72302"/>
                </a:solidFill>
                <a:latin typeface="Helvetica" pitchFamily="2" charset="0"/>
              </a:rPr>
              <a:t>SALDRU team </a:t>
            </a:r>
          </a:p>
          <a:p>
            <a:r>
              <a:rPr lang="en-US" sz="2400" dirty="0">
                <a:solidFill>
                  <a:srgbClr val="C72302"/>
                </a:solidFill>
                <a:latin typeface="Helvetica" pitchFamily="2" charset="0"/>
              </a:rPr>
              <a:t>World-class panel-data team: Expertise, professionalism and diligence!  </a:t>
            </a:r>
          </a:p>
        </p:txBody>
      </p:sp>
    </p:spTree>
    <p:extLst>
      <p:ext uri="{BB962C8B-B14F-4D97-AF65-F5344CB8AC3E}">
        <p14:creationId xmlns:p14="http://schemas.microsoft.com/office/powerpoint/2010/main" val="1309033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CA44A6-B92A-8E48-876D-049E2A11B251}"/>
              </a:ext>
            </a:extLst>
          </p:cNvPr>
          <p:cNvSpPr txBox="1">
            <a:spLocks/>
          </p:cNvSpPr>
          <p:nvPr/>
        </p:nvSpPr>
        <p:spPr>
          <a:xfrm>
            <a:off x="838200" y="419949"/>
            <a:ext cx="985910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72302"/>
                </a:solidFill>
                <a:latin typeface="Helvetica" pitchFamily="2" charset="0"/>
              </a:rPr>
              <a:t>Funders and the </a:t>
            </a:r>
            <a:r>
              <a:rPr lang="en-US" sz="4000" b="1" dirty="0" err="1">
                <a:solidFill>
                  <a:srgbClr val="C72302"/>
                </a:solidFill>
                <a:latin typeface="Helvetica" pitchFamily="2" charset="0"/>
              </a:rPr>
              <a:t>SteerCo</a:t>
            </a:r>
            <a:endParaRPr lang="en-US" sz="4000" b="1" dirty="0">
              <a:solidFill>
                <a:srgbClr val="C72302"/>
              </a:solidFill>
              <a:latin typeface="Helvetica" pitchFamily="2" charset="0"/>
            </a:endParaRPr>
          </a:p>
        </p:txBody>
      </p:sp>
      <p:pic>
        <p:nvPicPr>
          <p:cNvPr id="7" name="Picture 6" descr="A picture containing posing, wall, indoor, person&#10;&#10;Description automatically generated">
            <a:extLst>
              <a:ext uri="{FF2B5EF4-FFF2-40B4-BE49-F238E27FC236}">
                <a16:creationId xmlns:a16="http://schemas.microsoft.com/office/drawing/2014/main" id="{B16EB67A-BE6F-9040-919B-CA80A8359A6E}"/>
              </a:ext>
            </a:extLst>
          </p:cNvPr>
          <p:cNvPicPr>
            <a:picLocks noChangeAspect="1"/>
          </p:cNvPicPr>
          <p:nvPr/>
        </p:nvPicPr>
        <p:blipFill>
          <a:blip r:embed="rId2"/>
          <a:stretch>
            <a:fillRect/>
          </a:stretch>
        </p:blipFill>
        <p:spPr>
          <a:xfrm>
            <a:off x="4099910" y="1986689"/>
            <a:ext cx="8092090" cy="3706948"/>
          </a:xfrm>
          <a:prstGeom prst="rect">
            <a:avLst/>
          </a:prstGeom>
        </p:spPr>
      </p:pic>
      <p:pic>
        <p:nvPicPr>
          <p:cNvPr id="8" name="Picture 7" descr="A close up of a sign&#10;&#10;Description automatically generated">
            <a:extLst>
              <a:ext uri="{FF2B5EF4-FFF2-40B4-BE49-F238E27FC236}">
                <a16:creationId xmlns:a16="http://schemas.microsoft.com/office/drawing/2014/main" id="{19EAE2AA-05D2-5B4C-90EF-2870B4CDD37E}"/>
              </a:ext>
            </a:extLst>
          </p:cNvPr>
          <p:cNvPicPr>
            <a:picLocks noChangeAspect="1"/>
          </p:cNvPicPr>
          <p:nvPr/>
        </p:nvPicPr>
        <p:blipFill>
          <a:blip r:embed="rId3"/>
          <a:stretch>
            <a:fillRect/>
          </a:stretch>
        </p:blipFill>
        <p:spPr>
          <a:xfrm>
            <a:off x="386963" y="1986690"/>
            <a:ext cx="3309631" cy="870138"/>
          </a:xfrm>
          <a:prstGeom prst="rect">
            <a:avLst/>
          </a:prstGeom>
        </p:spPr>
      </p:pic>
      <p:pic>
        <p:nvPicPr>
          <p:cNvPr id="9" name="Picture 8" descr="A drawing of a person&#10;&#10;Description automatically generated">
            <a:extLst>
              <a:ext uri="{FF2B5EF4-FFF2-40B4-BE49-F238E27FC236}">
                <a16:creationId xmlns:a16="http://schemas.microsoft.com/office/drawing/2014/main" id="{9EF00AF0-9938-FC44-BCDF-4B211A76F068}"/>
              </a:ext>
            </a:extLst>
          </p:cNvPr>
          <p:cNvPicPr>
            <a:picLocks noChangeAspect="1"/>
          </p:cNvPicPr>
          <p:nvPr/>
        </p:nvPicPr>
        <p:blipFill>
          <a:blip r:embed="rId4"/>
          <a:stretch>
            <a:fillRect/>
          </a:stretch>
        </p:blipFill>
        <p:spPr>
          <a:xfrm>
            <a:off x="838200" y="3360346"/>
            <a:ext cx="1953705" cy="807531"/>
          </a:xfrm>
          <a:prstGeom prst="rect">
            <a:avLst/>
          </a:prstGeom>
        </p:spPr>
      </p:pic>
      <p:pic>
        <p:nvPicPr>
          <p:cNvPr id="10" name="Picture 9">
            <a:extLst>
              <a:ext uri="{FF2B5EF4-FFF2-40B4-BE49-F238E27FC236}">
                <a16:creationId xmlns:a16="http://schemas.microsoft.com/office/drawing/2014/main" id="{D82D3022-F208-054C-9107-70623938DB07}"/>
              </a:ext>
            </a:extLst>
          </p:cNvPr>
          <p:cNvPicPr>
            <a:picLocks noChangeAspect="1"/>
          </p:cNvPicPr>
          <p:nvPr/>
        </p:nvPicPr>
        <p:blipFill>
          <a:blip r:embed="rId5"/>
          <a:stretch>
            <a:fillRect/>
          </a:stretch>
        </p:blipFill>
        <p:spPr>
          <a:xfrm>
            <a:off x="574431" y="4793472"/>
            <a:ext cx="2573215" cy="656614"/>
          </a:xfrm>
          <a:prstGeom prst="rect">
            <a:avLst/>
          </a:prstGeom>
        </p:spPr>
      </p:pic>
    </p:spTree>
    <p:extLst>
      <p:ext uri="{BB962C8B-B14F-4D97-AF65-F5344CB8AC3E}">
        <p14:creationId xmlns:p14="http://schemas.microsoft.com/office/powerpoint/2010/main" val="3052965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07AF12F0-D9D3-7E4E-AB41-92E2B427AAF5}"/>
              </a:ext>
            </a:extLst>
          </p:cNvPr>
          <p:cNvPicPr>
            <a:picLocks noChangeAspect="1"/>
          </p:cNvPicPr>
          <p:nvPr/>
        </p:nvPicPr>
        <p:blipFill>
          <a:blip r:embed="rId2"/>
          <a:srcRect/>
          <a:stretch/>
        </p:blipFill>
        <p:spPr>
          <a:xfrm>
            <a:off x="443763" y="68977"/>
            <a:ext cx="4748725" cy="6720044"/>
          </a:xfrm>
          <a:prstGeom prst="rect">
            <a:avLst/>
          </a:prstGeom>
          <a:ln>
            <a:solidFill>
              <a:schemeClr val="bg1">
                <a:lumMod val="85000"/>
              </a:schemeClr>
            </a:solidFill>
          </a:ln>
        </p:spPr>
      </p:pic>
      <p:pic>
        <p:nvPicPr>
          <p:cNvPr id="7" name="Picture 6" descr="Graphical user interface, text&#10;&#10;Description automatically generated">
            <a:extLst>
              <a:ext uri="{FF2B5EF4-FFF2-40B4-BE49-F238E27FC236}">
                <a16:creationId xmlns:a16="http://schemas.microsoft.com/office/drawing/2014/main" id="{BB869178-2F5C-2E48-8461-27263A4EC974}"/>
              </a:ext>
            </a:extLst>
          </p:cNvPr>
          <p:cNvPicPr>
            <a:picLocks noChangeAspect="1"/>
          </p:cNvPicPr>
          <p:nvPr/>
        </p:nvPicPr>
        <p:blipFill>
          <a:blip r:embed="rId3"/>
          <a:stretch>
            <a:fillRect/>
          </a:stretch>
        </p:blipFill>
        <p:spPr>
          <a:xfrm>
            <a:off x="5301498" y="0"/>
            <a:ext cx="6890502" cy="6858000"/>
          </a:xfrm>
          <a:prstGeom prst="rect">
            <a:avLst/>
          </a:prstGeom>
        </p:spPr>
      </p:pic>
    </p:spTree>
    <p:extLst>
      <p:ext uri="{BB962C8B-B14F-4D97-AF65-F5344CB8AC3E}">
        <p14:creationId xmlns:p14="http://schemas.microsoft.com/office/powerpoint/2010/main" val="2643408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565A4AE-96BD-AC4C-B311-48238095A58E}"/>
              </a:ext>
            </a:extLst>
          </p:cNvPr>
          <p:cNvPicPr>
            <a:picLocks noChangeAspect="1"/>
          </p:cNvPicPr>
          <p:nvPr/>
        </p:nvPicPr>
        <p:blipFill>
          <a:blip r:embed="rId2"/>
          <a:stretch>
            <a:fillRect/>
          </a:stretch>
        </p:blipFill>
        <p:spPr>
          <a:xfrm>
            <a:off x="114300" y="0"/>
            <a:ext cx="12192000" cy="6858000"/>
          </a:xfrm>
          <a:prstGeom prst="rect">
            <a:avLst/>
          </a:prstGeom>
        </p:spPr>
      </p:pic>
      <p:sp>
        <p:nvSpPr>
          <p:cNvPr id="20" name="TextBox 19">
            <a:extLst>
              <a:ext uri="{FF2B5EF4-FFF2-40B4-BE49-F238E27FC236}">
                <a16:creationId xmlns:a16="http://schemas.microsoft.com/office/drawing/2014/main" id="{587A0CA4-9839-3C4A-85F9-BD2EC8089E8E}"/>
              </a:ext>
            </a:extLst>
          </p:cNvPr>
          <p:cNvSpPr txBox="1"/>
          <p:nvPr/>
        </p:nvSpPr>
        <p:spPr>
          <a:xfrm>
            <a:off x="3187700" y="365125"/>
            <a:ext cx="9004300" cy="816696"/>
          </a:xfrm>
          <a:prstGeom prst="rect">
            <a:avLst/>
          </a:prstGeom>
          <a:solidFill>
            <a:schemeClr val="bg1"/>
          </a:solidFill>
        </p:spPr>
        <p:txBody>
          <a:bodyPr wrap="square" lIns="251999" tIns="251999" rIns="251999" bIns="251999" rtlCol="0">
            <a:spAutoFit/>
          </a:bodyPr>
          <a:lstStyle/>
          <a:p>
            <a:r>
              <a:rPr lang="en-ZA" sz="2000" dirty="0">
                <a:latin typeface="Helvetica" pitchFamily="2" charset="0"/>
              </a:rPr>
              <a:t>12 NIDS-CRAM Wave 4 Working Papers. Available at </a:t>
            </a:r>
            <a:r>
              <a:rPr lang="en-ZA" sz="2000" b="1" dirty="0" err="1">
                <a:latin typeface="Helvetica" pitchFamily="2" charset="0"/>
              </a:rPr>
              <a:t>cramsurvey.org</a:t>
            </a:r>
            <a:endParaRPr lang="en-ZA" sz="2000" b="1" dirty="0">
              <a:latin typeface="Helvetica" pitchFamily="2" charset="0"/>
            </a:endParaRPr>
          </a:p>
        </p:txBody>
      </p:sp>
    </p:spTree>
    <p:extLst>
      <p:ext uri="{BB962C8B-B14F-4D97-AF65-F5344CB8AC3E}">
        <p14:creationId xmlns:p14="http://schemas.microsoft.com/office/powerpoint/2010/main" val="2142866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370D26-8B02-AB49-993C-B28511B2F923}"/>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1. Vaccines</a:t>
            </a:r>
          </a:p>
        </p:txBody>
      </p:sp>
      <p:pic>
        <p:nvPicPr>
          <p:cNvPr id="14" name="Picture 13" descr="Chart&#10;&#10;Description automatically generated">
            <a:extLst>
              <a:ext uri="{FF2B5EF4-FFF2-40B4-BE49-F238E27FC236}">
                <a16:creationId xmlns:a16="http://schemas.microsoft.com/office/drawing/2014/main" id="{2B078927-4F1F-DD42-8943-FB1D6A160B56}"/>
              </a:ext>
            </a:extLst>
          </p:cNvPr>
          <p:cNvPicPr>
            <a:picLocks noChangeAspect="1"/>
          </p:cNvPicPr>
          <p:nvPr/>
        </p:nvPicPr>
        <p:blipFill rotWithShape="1">
          <a:blip r:embed="rId2"/>
          <a:srcRect t="88834"/>
          <a:stretch/>
        </p:blipFill>
        <p:spPr>
          <a:xfrm>
            <a:off x="981306" y="6075336"/>
            <a:ext cx="9326137" cy="482853"/>
          </a:xfrm>
          <a:prstGeom prst="rect">
            <a:avLst/>
          </a:prstGeom>
        </p:spPr>
      </p:pic>
      <p:graphicFrame>
        <p:nvGraphicFramePr>
          <p:cNvPr id="8" name="Chart 7">
            <a:extLst>
              <a:ext uri="{FF2B5EF4-FFF2-40B4-BE49-F238E27FC236}">
                <a16:creationId xmlns:a16="http://schemas.microsoft.com/office/drawing/2014/main" id="{3A02B64A-0B37-4849-B368-2704F45EB008}"/>
              </a:ext>
            </a:extLst>
          </p:cNvPr>
          <p:cNvGraphicFramePr>
            <a:graphicFrameLocks/>
          </p:cNvGraphicFramePr>
          <p:nvPr>
            <p:extLst>
              <p:ext uri="{D42A27DB-BD31-4B8C-83A1-F6EECF244321}">
                <p14:modId xmlns:p14="http://schemas.microsoft.com/office/powerpoint/2010/main" val="1809497218"/>
              </p:ext>
            </p:extLst>
          </p:nvPr>
        </p:nvGraphicFramePr>
        <p:xfrm>
          <a:off x="6312975" y="1625374"/>
          <a:ext cx="5677653" cy="4051300"/>
        </p:xfrm>
        <a:graphic>
          <a:graphicData uri="http://schemas.openxmlformats.org/drawingml/2006/chart">
            <c:chart xmlns:c="http://schemas.openxmlformats.org/drawingml/2006/chart" xmlns:r="http://schemas.openxmlformats.org/officeDocument/2006/relationships" r:id="rId3"/>
          </a:graphicData>
        </a:graphic>
      </p:graphicFrame>
      <p:sp>
        <p:nvSpPr>
          <p:cNvPr id="3" name="Moon 2">
            <a:extLst>
              <a:ext uri="{FF2B5EF4-FFF2-40B4-BE49-F238E27FC236}">
                <a16:creationId xmlns:a16="http://schemas.microsoft.com/office/drawing/2014/main" id="{B57AD9B6-6695-1048-AA7A-EA9D1BA21D1C}"/>
              </a:ext>
            </a:extLst>
          </p:cNvPr>
          <p:cNvSpPr/>
          <p:nvPr/>
        </p:nvSpPr>
        <p:spPr>
          <a:xfrm rot="1407016">
            <a:off x="6505050" y="2391455"/>
            <a:ext cx="396164" cy="1784277"/>
          </a:xfrm>
          <a:prstGeom prst="moon">
            <a:avLst>
              <a:gd name="adj" fmla="val 15789"/>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BBB5C4C-EC4E-FB49-9A6B-57E7599EAC52}"/>
              </a:ext>
            </a:extLst>
          </p:cNvPr>
          <p:cNvSpPr txBox="1"/>
          <p:nvPr/>
        </p:nvSpPr>
        <p:spPr>
          <a:xfrm>
            <a:off x="6096000" y="2766271"/>
            <a:ext cx="583814" cy="369332"/>
          </a:xfrm>
          <a:prstGeom prst="rect">
            <a:avLst/>
          </a:prstGeom>
          <a:noFill/>
        </p:spPr>
        <p:txBody>
          <a:bodyPr wrap="none" rtlCol="0">
            <a:spAutoFit/>
          </a:bodyPr>
          <a:lstStyle/>
          <a:p>
            <a:r>
              <a:rPr lang="en-US" dirty="0">
                <a:solidFill>
                  <a:srgbClr val="C00000"/>
                </a:solidFill>
              </a:rPr>
              <a:t>29%</a:t>
            </a:r>
          </a:p>
        </p:txBody>
      </p:sp>
      <p:sp>
        <p:nvSpPr>
          <p:cNvPr id="10" name="TextBox 9">
            <a:extLst>
              <a:ext uri="{FF2B5EF4-FFF2-40B4-BE49-F238E27FC236}">
                <a16:creationId xmlns:a16="http://schemas.microsoft.com/office/drawing/2014/main" id="{C0F9EC60-E299-6D40-BFCE-13C00660E514}"/>
              </a:ext>
            </a:extLst>
          </p:cNvPr>
          <p:cNvSpPr txBox="1"/>
          <p:nvPr/>
        </p:nvSpPr>
        <p:spPr>
          <a:xfrm>
            <a:off x="761999" y="2030093"/>
            <a:ext cx="3856299" cy="3340464"/>
          </a:xfrm>
          <a:prstGeom prst="rect">
            <a:avLst/>
          </a:prstGeom>
          <a:solidFill>
            <a:srgbClr val="C92400">
              <a:alpha val="78039"/>
            </a:srgbClr>
          </a:solidFill>
        </p:spPr>
        <p:txBody>
          <a:bodyPr wrap="square" lIns="251999" tIns="251999" rIns="251999" bIns="251999" rtlCol="0">
            <a:spAutoFit/>
          </a:bodyPr>
          <a:lstStyle/>
          <a:p>
            <a:pPr algn="ctr"/>
            <a:r>
              <a:rPr lang="en-ZA" sz="2800" dirty="0">
                <a:solidFill>
                  <a:schemeClr val="bg1"/>
                </a:solidFill>
                <a:latin typeface="Helvetica" pitchFamily="2" charset="0"/>
              </a:rPr>
              <a:t>71% of South African adults say they would get vaccinated if a COVID-19 vaccine was available.</a:t>
            </a:r>
            <a:endParaRPr lang="en-ZA" sz="1600" dirty="0">
              <a:solidFill>
                <a:schemeClr val="bg1"/>
              </a:solidFill>
              <a:latin typeface="Helvetica" pitchFamily="2" charset="0"/>
            </a:endParaRPr>
          </a:p>
          <a:p>
            <a:pPr marL="514350" indent="-514350" algn="ctr">
              <a:buFont typeface="+mj-lt"/>
              <a:buAutoNum type="arabicPeriod"/>
            </a:pPr>
            <a:endParaRPr lang="en-US" sz="1600" dirty="0">
              <a:solidFill>
                <a:schemeClr val="bg1"/>
              </a:solidFill>
              <a:latin typeface="Helvetica" pitchFamily="2" charset="0"/>
            </a:endParaRPr>
          </a:p>
        </p:txBody>
      </p:sp>
    </p:spTree>
    <p:extLst>
      <p:ext uri="{BB962C8B-B14F-4D97-AF65-F5344CB8AC3E}">
        <p14:creationId xmlns:p14="http://schemas.microsoft.com/office/powerpoint/2010/main" val="211989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10;&#10;Description automatically generated">
            <a:extLst>
              <a:ext uri="{FF2B5EF4-FFF2-40B4-BE49-F238E27FC236}">
                <a16:creationId xmlns:a16="http://schemas.microsoft.com/office/drawing/2014/main" id="{AFF16D9B-022A-A24E-80CE-42C902BBA3B4}"/>
              </a:ext>
            </a:extLst>
          </p:cNvPr>
          <p:cNvPicPr>
            <a:picLocks noChangeAspect="1"/>
          </p:cNvPicPr>
          <p:nvPr/>
        </p:nvPicPr>
        <p:blipFill>
          <a:blip r:embed="rId2"/>
          <a:stretch>
            <a:fillRect/>
          </a:stretch>
        </p:blipFill>
        <p:spPr>
          <a:xfrm>
            <a:off x="2405367" y="1625374"/>
            <a:ext cx="9512830" cy="2670404"/>
          </a:xfrm>
          <a:prstGeom prst="rect">
            <a:avLst/>
          </a:prstGeom>
        </p:spPr>
      </p:pic>
      <p:pic>
        <p:nvPicPr>
          <p:cNvPr id="8" name="Picture 7">
            <a:extLst>
              <a:ext uri="{FF2B5EF4-FFF2-40B4-BE49-F238E27FC236}">
                <a16:creationId xmlns:a16="http://schemas.microsoft.com/office/drawing/2014/main" id="{B79CF4B2-3786-3946-947E-0F7D456826CA}"/>
              </a:ext>
            </a:extLst>
          </p:cNvPr>
          <p:cNvPicPr>
            <a:picLocks noChangeAspect="1"/>
          </p:cNvPicPr>
          <p:nvPr/>
        </p:nvPicPr>
        <p:blipFill>
          <a:blip r:embed="rId3"/>
          <a:srcRect/>
          <a:stretch/>
        </p:blipFill>
        <p:spPr>
          <a:xfrm>
            <a:off x="5181599" y="4120745"/>
            <a:ext cx="6736597" cy="2737255"/>
          </a:xfrm>
          <a:prstGeom prst="rect">
            <a:avLst/>
          </a:prstGeom>
        </p:spPr>
      </p:pic>
      <p:sp>
        <p:nvSpPr>
          <p:cNvPr id="5" name="Rectangle 4">
            <a:extLst>
              <a:ext uri="{FF2B5EF4-FFF2-40B4-BE49-F238E27FC236}">
                <a16:creationId xmlns:a16="http://schemas.microsoft.com/office/drawing/2014/main" id="{F68CA352-96E9-8B46-A9CF-FC6713BDEB54}"/>
              </a:ext>
            </a:extLst>
          </p:cNvPr>
          <p:cNvSpPr/>
          <p:nvPr/>
        </p:nvSpPr>
        <p:spPr>
          <a:xfrm>
            <a:off x="273804" y="4355463"/>
            <a:ext cx="4685654" cy="1754326"/>
          </a:xfrm>
          <a:prstGeom prst="rect">
            <a:avLst/>
          </a:prstGeom>
          <a:solidFill>
            <a:schemeClr val="bg1">
              <a:lumMod val="95000"/>
            </a:schemeClr>
          </a:solidFill>
        </p:spPr>
        <p:txBody>
          <a:bodyPr wrap="square">
            <a:spAutoFit/>
          </a:bodyPr>
          <a:lstStyle/>
          <a:p>
            <a:r>
              <a:rPr lang="en-ZA" dirty="0"/>
              <a:t>Although NIDS-CRAM is not provincially representative, in light of the language results and the predominance of Afrikaans in the Western Cape and Northern Cape, it is also clear that respondents from these provinces </a:t>
            </a:r>
            <a:r>
              <a:rPr lang="en-ZA" u="sng" dirty="0"/>
              <a:t>had higher vaccine hesitancy on average.</a:t>
            </a:r>
            <a:endParaRPr lang="en-US" dirty="0"/>
          </a:p>
        </p:txBody>
      </p:sp>
      <p:sp>
        <p:nvSpPr>
          <p:cNvPr id="6" name="Title 1">
            <a:extLst>
              <a:ext uri="{FF2B5EF4-FFF2-40B4-BE49-F238E27FC236}">
                <a16:creationId xmlns:a16="http://schemas.microsoft.com/office/drawing/2014/main" id="{B00C7275-27F2-2A44-A4B3-68BE673CF44F}"/>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2. Vaccines</a:t>
            </a:r>
          </a:p>
        </p:txBody>
      </p:sp>
      <p:sp>
        <p:nvSpPr>
          <p:cNvPr id="9" name="Rectangle 8">
            <a:extLst>
              <a:ext uri="{FF2B5EF4-FFF2-40B4-BE49-F238E27FC236}">
                <a16:creationId xmlns:a16="http://schemas.microsoft.com/office/drawing/2014/main" id="{106634EC-1747-7D43-9C2A-192FBC0149C1}"/>
              </a:ext>
            </a:extLst>
          </p:cNvPr>
          <p:cNvSpPr/>
          <p:nvPr/>
        </p:nvSpPr>
        <p:spPr>
          <a:xfrm>
            <a:off x="11153149" y="4844502"/>
            <a:ext cx="425214" cy="1134479"/>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3FA1B28-1546-8546-9FF2-FC7CF62CC18C}"/>
              </a:ext>
            </a:extLst>
          </p:cNvPr>
          <p:cNvSpPr/>
          <p:nvPr/>
        </p:nvSpPr>
        <p:spPr>
          <a:xfrm>
            <a:off x="10940542" y="2437542"/>
            <a:ext cx="541544" cy="1134479"/>
          </a:xfrm>
          <a:prstGeom prst="rect">
            <a:avLst/>
          </a:prstGeom>
          <a:noFill/>
          <a:ln w="38100">
            <a:solidFill>
              <a:srgbClr val="D37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183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F16D9B-022A-A24E-80CE-42C902BBA3B4}"/>
              </a:ext>
            </a:extLst>
          </p:cNvPr>
          <p:cNvPicPr>
            <a:picLocks noChangeAspect="1"/>
          </p:cNvPicPr>
          <p:nvPr/>
        </p:nvPicPr>
        <p:blipFill rotWithShape="1">
          <a:blip r:embed="rId2"/>
          <a:srcRect t="27115"/>
          <a:stretch/>
        </p:blipFill>
        <p:spPr>
          <a:xfrm>
            <a:off x="4845644" y="1496952"/>
            <a:ext cx="7778263" cy="4076217"/>
          </a:xfrm>
          <a:prstGeom prst="rect">
            <a:avLst/>
          </a:prstGeom>
        </p:spPr>
      </p:pic>
      <p:sp>
        <p:nvSpPr>
          <p:cNvPr id="6" name="Title 1">
            <a:extLst>
              <a:ext uri="{FF2B5EF4-FFF2-40B4-BE49-F238E27FC236}">
                <a16:creationId xmlns:a16="http://schemas.microsoft.com/office/drawing/2014/main" id="{E72DBE74-87ED-364B-B942-2297F69C3965}"/>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3. School meals</a:t>
            </a:r>
          </a:p>
        </p:txBody>
      </p:sp>
      <p:sp>
        <p:nvSpPr>
          <p:cNvPr id="9" name="TextBox 8">
            <a:extLst>
              <a:ext uri="{FF2B5EF4-FFF2-40B4-BE49-F238E27FC236}">
                <a16:creationId xmlns:a16="http://schemas.microsoft.com/office/drawing/2014/main" id="{0BD6D72C-E6FD-6842-B15F-E64DB3356838}"/>
              </a:ext>
            </a:extLst>
          </p:cNvPr>
          <p:cNvSpPr txBox="1"/>
          <p:nvPr/>
        </p:nvSpPr>
        <p:spPr>
          <a:xfrm>
            <a:off x="499397" y="1839944"/>
            <a:ext cx="3692501" cy="4202239"/>
          </a:xfrm>
          <a:prstGeom prst="rect">
            <a:avLst/>
          </a:prstGeom>
          <a:solidFill>
            <a:srgbClr val="C92400">
              <a:alpha val="78039"/>
            </a:srgbClr>
          </a:solidFill>
        </p:spPr>
        <p:txBody>
          <a:bodyPr wrap="square" lIns="251999" tIns="251999" rIns="251999" bIns="251999" rtlCol="0">
            <a:spAutoFit/>
          </a:bodyPr>
          <a:lstStyle/>
          <a:p>
            <a:r>
              <a:rPr lang="en-ZA" sz="2400" dirty="0">
                <a:solidFill>
                  <a:schemeClr val="bg1"/>
                </a:solidFill>
                <a:latin typeface="Helvetica" pitchFamily="2" charset="0"/>
              </a:rPr>
              <a:t>Less than half of respondents </a:t>
            </a:r>
            <a:r>
              <a:rPr lang="en-ZA" sz="2400" b="1" dirty="0">
                <a:solidFill>
                  <a:schemeClr val="bg1"/>
                </a:solidFill>
                <a:latin typeface="Helvetica" pitchFamily="2" charset="0"/>
              </a:rPr>
              <a:t>(43%) </a:t>
            </a:r>
            <a:r>
              <a:rPr lang="en-ZA" sz="2400" dirty="0">
                <a:solidFill>
                  <a:schemeClr val="bg1"/>
                </a:solidFill>
                <a:latin typeface="Helvetica" pitchFamily="2" charset="0"/>
              </a:rPr>
              <a:t>reported their child received a school meal in the last 7 days in Feb March 2021 (while schools were open). (NB 58% of parents support going back to school every day (W3)</a:t>
            </a:r>
          </a:p>
        </p:txBody>
      </p:sp>
      <p:sp>
        <p:nvSpPr>
          <p:cNvPr id="2" name="Rectangle 1">
            <a:extLst>
              <a:ext uri="{FF2B5EF4-FFF2-40B4-BE49-F238E27FC236}">
                <a16:creationId xmlns:a16="http://schemas.microsoft.com/office/drawing/2014/main" id="{F6DE838E-018E-3842-A779-CA0A958BFD26}"/>
              </a:ext>
            </a:extLst>
          </p:cNvPr>
          <p:cNvSpPr/>
          <p:nvPr/>
        </p:nvSpPr>
        <p:spPr>
          <a:xfrm>
            <a:off x="9052560" y="3255264"/>
            <a:ext cx="932688" cy="1371600"/>
          </a:xfrm>
          <a:prstGeom prst="rect">
            <a:avLst/>
          </a:prstGeom>
          <a:solidFill>
            <a:srgbClr val="FFD96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13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F16D9B-022A-A24E-80CE-42C902BBA3B4}"/>
              </a:ext>
            </a:extLst>
          </p:cNvPr>
          <p:cNvPicPr>
            <a:picLocks noChangeAspect="1"/>
          </p:cNvPicPr>
          <p:nvPr/>
        </p:nvPicPr>
        <p:blipFill>
          <a:blip r:embed="rId2"/>
          <a:srcRect/>
          <a:stretch/>
        </p:blipFill>
        <p:spPr>
          <a:xfrm>
            <a:off x="4323734" y="2015956"/>
            <a:ext cx="7868266" cy="3252216"/>
          </a:xfrm>
          <a:prstGeom prst="rect">
            <a:avLst/>
          </a:prstGeom>
        </p:spPr>
      </p:pic>
      <p:sp>
        <p:nvSpPr>
          <p:cNvPr id="5" name="TextBox 4">
            <a:extLst>
              <a:ext uri="{FF2B5EF4-FFF2-40B4-BE49-F238E27FC236}">
                <a16:creationId xmlns:a16="http://schemas.microsoft.com/office/drawing/2014/main" id="{87655ED3-0CBA-5F4F-9EEB-177167E85B07}"/>
              </a:ext>
            </a:extLst>
          </p:cNvPr>
          <p:cNvSpPr txBox="1"/>
          <p:nvPr/>
        </p:nvSpPr>
        <p:spPr>
          <a:xfrm>
            <a:off x="450972" y="2187275"/>
            <a:ext cx="3219868" cy="2909577"/>
          </a:xfrm>
          <a:prstGeom prst="rect">
            <a:avLst/>
          </a:prstGeom>
          <a:solidFill>
            <a:srgbClr val="C92400">
              <a:alpha val="78039"/>
            </a:srgbClr>
          </a:solidFill>
        </p:spPr>
        <p:txBody>
          <a:bodyPr wrap="square" lIns="251999" tIns="251999" rIns="251999" bIns="251999" rtlCol="0">
            <a:spAutoFit/>
          </a:bodyPr>
          <a:lstStyle/>
          <a:p>
            <a:r>
              <a:rPr lang="en-ZA" sz="2400" dirty="0">
                <a:solidFill>
                  <a:schemeClr val="bg1"/>
                </a:solidFill>
                <a:latin typeface="Helvetica" pitchFamily="2" charset="0"/>
              </a:rPr>
              <a:t>Children in no-fee schools have learnt </a:t>
            </a:r>
            <a:r>
              <a:rPr lang="en-ZA" sz="3600" b="1" dirty="0">
                <a:solidFill>
                  <a:schemeClr val="bg1"/>
                </a:solidFill>
                <a:latin typeface="Helvetica" pitchFamily="2" charset="0"/>
              </a:rPr>
              <a:t>50-75% less </a:t>
            </a:r>
          </a:p>
          <a:p>
            <a:r>
              <a:rPr lang="en-ZA" sz="2400" dirty="0">
                <a:solidFill>
                  <a:schemeClr val="bg1"/>
                </a:solidFill>
                <a:latin typeface="Helvetica" pitchFamily="2" charset="0"/>
              </a:rPr>
              <a:t>in 2020 compared to what they normally learn.</a:t>
            </a:r>
          </a:p>
        </p:txBody>
      </p:sp>
      <p:sp>
        <p:nvSpPr>
          <p:cNvPr id="6" name="Rectangle 5">
            <a:extLst>
              <a:ext uri="{FF2B5EF4-FFF2-40B4-BE49-F238E27FC236}">
                <a16:creationId xmlns:a16="http://schemas.microsoft.com/office/drawing/2014/main" id="{08B89BE6-B34A-0F47-B17C-725533632985}"/>
              </a:ext>
            </a:extLst>
          </p:cNvPr>
          <p:cNvSpPr/>
          <p:nvPr/>
        </p:nvSpPr>
        <p:spPr>
          <a:xfrm>
            <a:off x="5629523" y="3926122"/>
            <a:ext cx="540689" cy="8661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C4A1FF0-6710-C446-8B20-C0BE8089382A}"/>
              </a:ext>
            </a:extLst>
          </p:cNvPr>
          <p:cNvSpPr/>
          <p:nvPr/>
        </p:nvSpPr>
        <p:spPr>
          <a:xfrm>
            <a:off x="7284719" y="3396806"/>
            <a:ext cx="540689" cy="1395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5BA7118-9504-2847-9138-6BDCD63F4619}"/>
              </a:ext>
            </a:extLst>
          </p:cNvPr>
          <p:cNvSpPr/>
          <p:nvPr/>
        </p:nvSpPr>
        <p:spPr>
          <a:xfrm>
            <a:off x="9288448" y="3208999"/>
            <a:ext cx="540689" cy="15832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C224D05-7DE2-9947-8AD9-6F5B1E25456D}"/>
              </a:ext>
            </a:extLst>
          </p:cNvPr>
          <p:cNvSpPr/>
          <p:nvPr/>
        </p:nvSpPr>
        <p:spPr>
          <a:xfrm>
            <a:off x="10942320" y="3899211"/>
            <a:ext cx="540689" cy="893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29972C4-E71F-2045-9590-EF76EAE161A6}"/>
              </a:ext>
            </a:extLst>
          </p:cNvPr>
          <p:cNvSpPr txBox="1"/>
          <p:nvPr/>
        </p:nvSpPr>
        <p:spPr>
          <a:xfrm>
            <a:off x="36834" y="6464356"/>
            <a:ext cx="7311810" cy="338554"/>
          </a:xfrm>
          <a:prstGeom prst="rect">
            <a:avLst/>
          </a:prstGeom>
          <a:noFill/>
        </p:spPr>
        <p:txBody>
          <a:bodyPr wrap="none" rtlCol="0">
            <a:spAutoFit/>
          </a:bodyPr>
          <a:lstStyle/>
          <a:p>
            <a:r>
              <a:rPr lang="en-US" sz="1600" b="1" dirty="0"/>
              <a:t>Source</a:t>
            </a:r>
            <a:r>
              <a:rPr lang="en-US" sz="1600" dirty="0"/>
              <a:t>: Shepherd et al (2021) for Mpumalanga and </a:t>
            </a:r>
            <a:r>
              <a:rPr lang="en-US" sz="1600" dirty="0" err="1"/>
              <a:t>Ardington</a:t>
            </a:r>
            <a:r>
              <a:rPr lang="en-US" sz="1600" dirty="0"/>
              <a:t> (2021) for Eastern Cape</a:t>
            </a:r>
          </a:p>
        </p:txBody>
      </p:sp>
      <p:sp>
        <p:nvSpPr>
          <p:cNvPr id="13" name="Title 1">
            <a:extLst>
              <a:ext uri="{FF2B5EF4-FFF2-40B4-BE49-F238E27FC236}">
                <a16:creationId xmlns:a16="http://schemas.microsoft.com/office/drawing/2014/main" id="{71B61ADF-14D1-7144-97C4-875E86704337}"/>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4. Learning losses</a:t>
            </a:r>
          </a:p>
        </p:txBody>
      </p:sp>
    </p:spTree>
    <p:extLst>
      <p:ext uri="{BB962C8B-B14F-4D97-AF65-F5344CB8AC3E}">
        <p14:creationId xmlns:p14="http://schemas.microsoft.com/office/powerpoint/2010/main" val="73532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22" presetClass="exit" presetSubtype="1" fill="hold" grpId="0" nodeType="withEffect">
                                  <p:stCondLst>
                                    <p:cond delay="0"/>
                                  </p:stCondLst>
                                  <p:childTnLst>
                                    <p:animEffect transition="out" filter="wipe(up)">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xit" presetSubtype="1" fill="hold" grpId="0" nodeType="clickEffect">
                                  <p:stCondLst>
                                    <p:cond delay="0"/>
                                  </p:stCondLst>
                                  <p:childTnLst>
                                    <p:animEffect transition="out" filter="wipe(up)">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par>
                                <p:cTn id="16" presetID="22" presetClass="exit" presetSubtype="1" fill="hold" grpId="0" nodeType="withEffect">
                                  <p:stCondLst>
                                    <p:cond delay="0"/>
                                  </p:stCondLst>
                                  <p:childTnLst>
                                    <p:animEffect transition="out" filter="wipe(up)">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EEAADA-8C4A-D746-B878-EE591253C5AC}"/>
              </a:ext>
            </a:extLst>
          </p:cNvPr>
          <p:cNvPicPr>
            <a:picLocks noChangeAspect="1"/>
          </p:cNvPicPr>
          <p:nvPr/>
        </p:nvPicPr>
        <p:blipFill rotWithShape="1">
          <a:blip r:embed="rId2"/>
          <a:srcRect t="29673"/>
          <a:stretch/>
        </p:blipFill>
        <p:spPr>
          <a:xfrm>
            <a:off x="4292561" y="1668763"/>
            <a:ext cx="7753135" cy="4074897"/>
          </a:xfrm>
          <a:prstGeom prst="rect">
            <a:avLst/>
          </a:prstGeom>
        </p:spPr>
      </p:pic>
      <p:sp>
        <p:nvSpPr>
          <p:cNvPr id="5" name="TextBox 4">
            <a:extLst>
              <a:ext uri="{FF2B5EF4-FFF2-40B4-BE49-F238E27FC236}">
                <a16:creationId xmlns:a16="http://schemas.microsoft.com/office/drawing/2014/main" id="{87655ED3-0CBA-5F4F-9EEB-177167E85B07}"/>
              </a:ext>
            </a:extLst>
          </p:cNvPr>
          <p:cNvSpPr txBox="1"/>
          <p:nvPr/>
        </p:nvSpPr>
        <p:spPr>
          <a:xfrm>
            <a:off x="365263" y="2346070"/>
            <a:ext cx="3371957" cy="2355579"/>
          </a:xfrm>
          <a:prstGeom prst="rect">
            <a:avLst/>
          </a:prstGeom>
          <a:solidFill>
            <a:srgbClr val="C92400">
              <a:alpha val="78039"/>
            </a:srgbClr>
          </a:solidFill>
        </p:spPr>
        <p:txBody>
          <a:bodyPr wrap="square" lIns="251999" tIns="251999" rIns="251999" bIns="251999" rtlCol="0">
            <a:spAutoFit/>
          </a:bodyPr>
          <a:lstStyle/>
          <a:p>
            <a:r>
              <a:rPr lang="en-ZA" sz="4000" dirty="0">
                <a:solidFill>
                  <a:schemeClr val="bg1"/>
                </a:solidFill>
                <a:latin typeface="Helvetica" pitchFamily="2" charset="0"/>
              </a:rPr>
              <a:t>Flattening learning trajectories.</a:t>
            </a:r>
          </a:p>
        </p:txBody>
      </p:sp>
      <p:sp>
        <p:nvSpPr>
          <p:cNvPr id="6" name="Rectangle 5">
            <a:extLst>
              <a:ext uri="{FF2B5EF4-FFF2-40B4-BE49-F238E27FC236}">
                <a16:creationId xmlns:a16="http://schemas.microsoft.com/office/drawing/2014/main" id="{08B89BE6-B34A-0F47-B17C-725533632985}"/>
              </a:ext>
            </a:extLst>
          </p:cNvPr>
          <p:cNvSpPr/>
          <p:nvPr/>
        </p:nvSpPr>
        <p:spPr>
          <a:xfrm rot="4219525">
            <a:off x="9476713" y="1887166"/>
            <a:ext cx="444174" cy="25263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2962711-2F8F-9E4F-87DA-03DD707EC5DA}"/>
              </a:ext>
            </a:extLst>
          </p:cNvPr>
          <p:cNvSpPr txBox="1"/>
          <p:nvPr/>
        </p:nvSpPr>
        <p:spPr>
          <a:xfrm rot="20150710">
            <a:off x="6962881" y="4509709"/>
            <a:ext cx="1857154" cy="200055"/>
          </a:xfrm>
          <a:prstGeom prst="rect">
            <a:avLst/>
          </a:prstGeom>
          <a:noFill/>
        </p:spPr>
        <p:txBody>
          <a:bodyPr wrap="square" rtlCol="0">
            <a:spAutoFit/>
          </a:bodyPr>
          <a:lstStyle/>
          <a:p>
            <a:r>
              <a:rPr lang="en-US" sz="700" dirty="0">
                <a:solidFill>
                  <a:srgbClr val="C92400"/>
                </a:solidFill>
                <a:latin typeface="Helvetica" pitchFamily="2" charset="0"/>
              </a:rPr>
              <a:t>Grade 1 in 2019</a:t>
            </a:r>
          </a:p>
        </p:txBody>
      </p:sp>
      <p:sp>
        <p:nvSpPr>
          <p:cNvPr id="8" name="TextBox 7">
            <a:extLst>
              <a:ext uri="{FF2B5EF4-FFF2-40B4-BE49-F238E27FC236}">
                <a16:creationId xmlns:a16="http://schemas.microsoft.com/office/drawing/2014/main" id="{D9C69B16-44A4-044B-A006-902C876A76E0}"/>
              </a:ext>
            </a:extLst>
          </p:cNvPr>
          <p:cNvSpPr txBox="1"/>
          <p:nvPr/>
        </p:nvSpPr>
        <p:spPr>
          <a:xfrm>
            <a:off x="36834" y="6464356"/>
            <a:ext cx="6259791" cy="338554"/>
          </a:xfrm>
          <a:prstGeom prst="rect">
            <a:avLst/>
          </a:prstGeom>
          <a:noFill/>
        </p:spPr>
        <p:txBody>
          <a:bodyPr wrap="none" rtlCol="0">
            <a:spAutoFit/>
          </a:bodyPr>
          <a:lstStyle/>
          <a:p>
            <a:r>
              <a:rPr lang="en-US" sz="1600" b="1" dirty="0"/>
              <a:t>Source</a:t>
            </a:r>
            <a:r>
              <a:rPr lang="en-US" sz="1600" dirty="0"/>
              <a:t>: </a:t>
            </a:r>
            <a:r>
              <a:rPr lang="en-US" sz="1600" dirty="0" err="1"/>
              <a:t>Ardington</a:t>
            </a:r>
            <a:r>
              <a:rPr lang="en-US" sz="1600" dirty="0"/>
              <a:t> (2021) analyzing 57 no-fee schools in the Eastern Cape</a:t>
            </a:r>
          </a:p>
        </p:txBody>
      </p:sp>
      <p:sp>
        <p:nvSpPr>
          <p:cNvPr id="9" name="Title 1">
            <a:extLst>
              <a:ext uri="{FF2B5EF4-FFF2-40B4-BE49-F238E27FC236}">
                <a16:creationId xmlns:a16="http://schemas.microsoft.com/office/drawing/2014/main" id="{7B381763-EBDD-AF4F-A881-C539D0F1991A}"/>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5. Learning trajectories</a:t>
            </a:r>
          </a:p>
        </p:txBody>
      </p:sp>
    </p:spTree>
    <p:extLst>
      <p:ext uri="{BB962C8B-B14F-4D97-AF65-F5344CB8AC3E}">
        <p14:creationId xmlns:p14="http://schemas.microsoft.com/office/powerpoint/2010/main" val="162072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1" nodeType="clickEffect">
                                  <p:stCondLst>
                                    <p:cond delay="0"/>
                                  </p:stCondLst>
                                  <p:childTnLst>
                                    <p:animEffect transition="out" filter="wipe(down)">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229108" y="2281815"/>
            <a:ext cx="3400552" cy="2724911"/>
          </a:xfrm>
          <a:prstGeom prst="rect">
            <a:avLst/>
          </a:prstGeom>
          <a:solidFill>
            <a:srgbClr val="C92400">
              <a:alpha val="78039"/>
            </a:srgbClr>
          </a:solidFill>
        </p:spPr>
        <p:txBody>
          <a:bodyPr wrap="square" lIns="251999" tIns="251999" rIns="251999" bIns="251999" rtlCol="0">
            <a:spAutoFit/>
          </a:bodyPr>
          <a:lstStyle/>
          <a:p>
            <a:r>
              <a:rPr lang="en-ZA" dirty="0">
                <a:solidFill>
                  <a:schemeClr val="bg1"/>
                </a:solidFill>
                <a:latin typeface="Helvetica" pitchFamily="2" charset="0"/>
              </a:rPr>
              <a:t>Analysing teacher payroll data (</a:t>
            </a:r>
            <a:r>
              <a:rPr lang="en-ZA" dirty="0" err="1">
                <a:solidFill>
                  <a:schemeClr val="bg1"/>
                </a:solidFill>
                <a:latin typeface="Helvetica" pitchFamily="2" charset="0"/>
              </a:rPr>
              <a:t>Persal</a:t>
            </a:r>
            <a:r>
              <a:rPr lang="en-ZA" dirty="0">
                <a:solidFill>
                  <a:schemeClr val="bg1"/>
                </a:solidFill>
                <a:latin typeface="Helvetica" pitchFamily="2" charset="0"/>
              </a:rPr>
              <a:t>) shows an increase in excess deaths among teachers but unrelated to school opening/closing. </a:t>
            </a:r>
          </a:p>
          <a:p>
            <a:r>
              <a:rPr lang="en-ZA" dirty="0">
                <a:solidFill>
                  <a:schemeClr val="bg1"/>
                </a:solidFill>
                <a:latin typeface="Helvetica" pitchFamily="2" charset="0"/>
              </a:rPr>
              <a:t>Instead follows SA mortality trends almost perfectly.</a:t>
            </a:r>
          </a:p>
        </p:txBody>
      </p:sp>
      <p:pic>
        <p:nvPicPr>
          <p:cNvPr id="8" name="Picture 7">
            <a:extLst>
              <a:ext uri="{FF2B5EF4-FFF2-40B4-BE49-F238E27FC236}">
                <a16:creationId xmlns:a16="http://schemas.microsoft.com/office/drawing/2014/main" id="{04DF8732-E56C-BA4F-B71E-EF030510E8BD}"/>
              </a:ext>
            </a:extLst>
          </p:cNvPr>
          <p:cNvPicPr>
            <a:picLocks noChangeAspect="1"/>
          </p:cNvPicPr>
          <p:nvPr/>
        </p:nvPicPr>
        <p:blipFill>
          <a:blip r:embed="rId2"/>
          <a:srcRect/>
          <a:stretch/>
        </p:blipFill>
        <p:spPr>
          <a:xfrm>
            <a:off x="3912495" y="1824615"/>
            <a:ext cx="8050397" cy="4009257"/>
          </a:xfrm>
          <a:prstGeom prst="rect">
            <a:avLst/>
          </a:prstGeom>
        </p:spPr>
      </p:pic>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6. Teacher mortality</a:t>
            </a:r>
          </a:p>
        </p:txBody>
      </p:sp>
    </p:spTree>
    <p:extLst>
      <p:ext uri="{BB962C8B-B14F-4D97-AF65-F5344CB8AC3E}">
        <p14:creationId xmlns:p14="http://schemas.microsoft.com/office/powerpoint/2010/main" val="32177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229108" y="2336679"/>
            <a:ext cx="3400552" cy="2724911"/>
          </a:xfrm>
          <a:prstGeom prst="rect">
            <a:avLst/>
          </a:prstGeom>
          <a:solidFill>
            <a:srgbClr val="C92400">
              <a:alpha val="78039"/>
            </a:srgbClr>
          </a:solidFill>
        </p:spPr>
        <p:txBody>
          <a:bodyPr wrap="square" lIns="251999" tIns="251999" rIns="251999" bIns="251999" rtlCol="0">
            <a:spAutoFit/>
          </a:bodyPr>
          <a:lstStyle/>
          <a:p>
            <a:r>
              <a:rPr lang="en-ZA" dirty="0">
                <a:solidFill>
                  <a:schemeClr val="bg1"/>
                </a:solidFill>
                <a:latin typeface="Helvetica" pitchFamily="2" charset="0"/>
              </a:rPr>
              <a:t>Teachers at </a:t>
            </a:r>
            <a:r>
              <a:rPr lang="en-ZA" b="1" dirty="0">
                <a:solidFill>
                  <a:schemeClr val="bg1"/>
                </a:solidFill>
                <a:latin typeface="Helvetica" pitchFamily="2" charset="0"/>
              </a:rPr>
              <a:t>secondary schools</a:t>
            </a:r>
            <a:r>
              <a:rPr lang="en-ZA" dirty="0">
                <a:solidFill>
                  <a:schemeClr val="bg1"/>
                </a:solidFill>
                <a:latin typeface="Helvetica" pitchFamily="2" charset="0"/>
              </a:rPr>
              <a:t> are not at higher risk of COVID-19 transmission compared to those at </a:t>
            </a:r>
            <a:r>
              <a:rPr lang="en-ZA" b="1" dirty="0">
                <a:solidFill>
                  <a:schemeClr val="bg1"/>
                </a:solidFill>
                <a:latin typeface="Helvetica" pitchFamily="2" charset="0"/>
              </a:rPr>
              <a:t>primary schools</a:t>
            </a:r>
            <a:r>
              <a:rPr lang="en-ZA" dirty="0">
                <a:solidFill>
                  <a:schemeClr val="bg1"/>
                </a:solidFill>
                <a:latin typeface="Helvetica" pitchFamily="2" charset="0"/>
              </a:rPr>
              <a:t>. Schools (neither primary nor secondary) are not the primary sites of infection.</a:t>
            </a:r>
          </a:p>
        </p:txBody>
      </p:sp>
      <p:pic>
        <p:nvPicPr>
          <p:cNvPr id="8" name="Picture 7">
            <a:extLst>
              <a:ext uri="{FF2B5EF4-FFF2-40B4-BE49-F238E27FC236}">
                <a16:creationId xmlns:a16="http://schemas.microsoft.com/office/drawing/2014/main" id="{04DF8732-E56C-BA4F-B71E-EF030510E8BD}"/>
              </a:ext>
            </a:extLst>
          </p:cNvPr>
          <p:cNvPicPr>
            <a:picLocks noChangeAspect="1"/>
          </p:cNvPicPr>
          <p:nvPr/>
        </p:nvPicPr>
        <p:blipFill>
          <a:blip r:embed="rId2"/>
          <a:srcRect/>
          <a:stretch/>
        </p:blipFill>
        <p:spPr>
          <a:xfrm>
            <a:off x="3912495" y="1824615"/>
            <a:ext cx="8050397" cy="4009257"/>
          </a:xfrm>
          <a:prstGeom prst="rect">
            <a:avLst/>
          </a:prstGeom>
        </p:spPr>
      </p:pic>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7. Teacher mortality</a:t>
            </a:r>
          </a:p>
        </p:txBody>
      </p:sp>
    </p:spTree>
    <p:extLst>
      <p:ext uri="{BB962C8B-B14F-4D97-AF65-F5344CB8AC3E}">
        <p14:creationId xmlns:p14="http://schemas.microsoft.com/office/powerpoint/2010/main" val="3783105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229108" y="2336679"/>
            <a:ext cx="3400552" cy="2170913"/>
          </a:xfrm>
          <a:prstGeom prst="rect">
            <a:avLst/>
          </a:prstGeom>
          <a:solidFill>
            <a:srgbClr val="C92400">
              <a:alpha val="78039"/>
            </a:srgbClr>
          </a:solidFill>
        </p:spPr>
        <p:txBody>
          <a:bodyPr wrap="square" lIns="251999" tIns="251999" rIns="251999" bIns="251999" rtlCol="0">
            <a:spAutoFit/>
          </a:bodyPr>
          <a:lstStyle/>
          <a:p>
            <a:r>
              <a:rPr lang="en-ZA" b="1" dirty="0">
                <a:solidFill>
                  <a:schemeClr val="bg1"/>
                </a:solidFill>
                <a:latin typeface="Helvetica" pitchFamily="2" charset="0"/>
              </a:rPr>
              <a:t>Weekly child hunger has declined </a:t>
            </a:r>
            <a:r>
              <a:rPr lang="en-ZA" dirty="0">
                <a:solidFill>
                  <a:schemeClr val="bg1"/>
                </a:solidFill>
                <a:latin typeface="Helvetica" pitchFamily="2" charset="0"/>
              </a:rPr>
              <a:t>from 16% in Nov/Dec 2020 to 14% in Feb/March 2021, although it is still nearly double pre-pandemic levels (8%)</a:t>
            </a:r>
          </a:p>
        </p:txBody>
      </p:sp>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8. Hunger</a:t>
            </a:r>
          </a:p>
        </p:txBody>
      </p:sp>
      <p:pic>
        <p:nvPicPr>
          <p:cNvPr id="7" name="Picture 6">
            <a:extLst>
              <a:ext uri="{FF2B5EF4-FFF2-40B4-BE49-F238E27FC236}">
                <a16:creationId xmlns:a16="http://schemas.microsoft.com/office/drawing/2014/main" id="{E54016B7-F12B-0542-AC7A-C498BEB2734F}"/>
              </a:ext>
            </a:extLst>
          </p:cNvPr>
          <p:cNvPicPr>
            <a:picLocks noChangeAspect="1"/>
          </p:cNvPicPr>
          <p:nvPr/>
        </p:nvPicPr>
        <p:blipFill rotWithShape="1">
          <a:blip r:embed="rId2"/>
          <a:srcRect t="27590"/>
          <a:stretch/>
        </p:blipFill>
        <p:spPr>
          <a:xfrm>
            <a:off x="4438865" y="1901952"/>
            <a:ext cx="7753135" cy="3761166"/>
          </a:xfrm>
          <a:prstGeom prst="rect">
            <a:avLst/>
          </a:prstGeom>
        </p:spPr>
      </p:pic>
      <p:sp>
        <p:nvSpPr>
          <p:cNvPr id="9" name="Rounded Rectangle 8">
            <a:extLst>
              <a:ext uri="{FF2B5EF4-FFF2-40B4-BE49-F238E27FC236}">
                <a16:creationId xmlns:a16="http://schemas.microsoft.com/office/drawing/2014/main" id="{D68DFAB5-CBA8-2345-848D-E080CD10FA93}"/>
              </a:ext>
            </a:extLst>
          </p:cNvPr>
          <p:cNvSpPr/>
          <p:nvPr/>
        </p:nvSpPr>
        <p:spPr>
          <a:xfrm>
            <a:off x="10490200" y="3986515"/>
            <a:ext cx="1333500" cy="1208801"/>
          </a:xfrm>
          <a:prstGeom prst="roundRect">
            <a:avLst/>
          </a:prstGeom>
          <a:noFill/>
          <a:ln w="38100">
            <a:solidFill>
              <a:srgbClr val="C924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543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229108" y="2336679"/>
            <a:ext cx="3400552" cy="3001910"/>
          </a:xfrm>
          <a:prstGeom prst="rect">
            <a:avLst/>
          </a:prstGeom>
          <a:solidFill>
            <a:srgbClr val="C92400">
              <a:alpha val="78039"/>
            </a:srgbClr>
          </a:solidFill>
        </p:spPr>
        <p:txBody>
          <a:bodyPr wrap="square" lIns="251999" tIns="251999" rIns="251999" bIns="251999" rtlCol="0">
            <a:spAutoFit/>
          </a:bodyPr>
          <a:lstStyle/>
          <a:p>
            <a:r>
              <a:rPr lang="en-ZA" dirty="0">
                <a:solidFill>
                  <a:schemeClr val="bg1"/>
                </a:solidFill>
                <a:latin typeface="Helvetica" pitchFamily="2" charset="0"/>
              </a:rPr>
              <a:t>NIDS-CRAM has been administered four times in the last year</a:t>
            </a:r>
            <a:r>
              <a:rPr lang="en-ZA" b="1" dirty="0">
                <a:solidFill>
                  <a:schemeClr val="bg1"/>
                </a:solidFill>
                <a:latin typeface="Helvetica" pitchFamily="2" charset="0"/>
              </a:rPr>
              <a:t>. Two thirds of respondents (67%) said that in at least one of these waves their household had run out of money to buy food</a:t>
            </a:r>
            <a:r>
              <a:rPr lang="en-ZA" dirty="0">
                <a:solidFill>
                  <a:schemeClr val="bg1"/>
                </a:solidFill>
                <a:latin typeface="Helvetica" pitchFamily="2" charset="0"/>
              </a:rPr>
              <a:t> in the last month.</a:t>
            </a:r>
          </a:p>
        </p:txBody>
      </p:sp>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9. Hunger</a:t>
            </a:r>
          </a:p>
        </p:txBody>
      </p:sp>
      <p:pic>
        <p:nvPicPr>
          <p:cNvPr id="3" name="Picture 2">
            <a:extLst>
              <a:ext uri="{FF2B5EF4-FFF2-40B4-BE49-F238E27FC236}">
                <a16:creationId xmlns:a16="http://schemas.microsoft.com/office/drawing/2014/main" id="{186A1F20-B28E-CD49-B84A-87FCF75F0AD3}"/>
              </a:ext>
            </a:extLst>
          </p:cNvPr>
          <p:cNvPicPr>
            <a:picLocks noChangeAspect="1"/>
          </p:cNvPicPr>
          <p:nvPr/>
        </p:nvPicPr>
        <p:blipFill>
          <a:blip r:embed="rId2"/>
          <a:srcRect/>
          <a:stretch/>
        </p:blipFill>
        <p:spPr>
          <a:xfrm>
            <a:off x="5114925" y="1251158"/>
            <a:ext cx="6847967" cy="5447432"/>
          </a:xfrm>
          <a:prstGeom prst="rect">
            <a:avLst/>
          </a:prstGeom>
        </p:spPr>
      </p:pic>
      <p:sp>
        <p:nvSpPr>
          <p:cNvPr id="2" name="Rectangle 1">
            <a:extLst>
              <a:ext uri="{FF2B5EF4-FFF2-40B4-BE49-F238E27FC236}">
                <a16:creationId xmlns:a16="http://schemas.microsoft.com/office/drawing/2014/main" id="{BA0305ED-767A-A346-A2F2-D120DE417E39}"/>
              </a:ext>
            </a:extLst>
          </p:cNvPr>
          <p:cNvSpPr/>
          <p:nvPr/>
        </p:nvSpPr>
        <p:spPr>
          <a:xfrm>
            <a:off x="7357730" y="2971800"/>
            <a:ext cx="290623" cy="2614613"/>
          </a:xfrm>
          <a:prstGeom prst="rect">
            <a:avLst/>
          </a:prstGeom>
          <a:solidFill>
            <a:srgbClr val="F081B1">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276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229108" y="2336679"/>
            <a:ext cx="3400552" cy="3278909"/>
          </a:xfrm>
          <a:prstGeom prst="rect">
            <a:avLst/>
          </a:prstGeom>
          <a:solidFill>
            <a:srgbClr val="C92400">
              <a:alpha val="78039"/>
            </a:srgbClr>
          </a:solidFill>
        </p:spPr>
        <p:txBody>
          <a:bodyPr wrap="square" lIns="251999" tIns="251999" rIns="251999" bIns="251999" rtlCol="0">
            <a:spAutoFit/>
          </a:bodyPr>
          <a:lstStyle/>
          <a:p>
            <a:r>
              <a:rPr lang="en-ZA" dirty="0">
                <a:solidFill>
                  <a:schemeClr val="bg1"/>
                </a:solidFill>
                <a:latin typeface="Helvetica" pitchFamily="2" charset="0"/>
              </a:rPr>
              <a:t>NIDS-CRAM has been administered four times in the last year. </a:t>
            </a:r>
            <a:r>
              <a:rPr lang="en-ZA" b="1" dirty="0">
                <a:solidFill>
                  <a:schemeClr val="bg1"/>
                </a:solidFill>
                <a:latin typeface="Helvetica" pitchFamily="2" charset="0"/>
              </a:rPr>
              <a:t>One third of respondents (32%) </a:t>
            </a:r>
            <a:r>
              <a:rPr lang="en-ZA" dirty="0">
                <a:solidFill>
                  <a:schemeClr val="bg1"/>
                </a:solidFill>
                <a:latin typeface="Helvetica" pitchFamily="2" charset="0"/>
              </a:rPr>
              <a:t>in households with children in them said that in at least one of these waves, </a:t>
            </a:r>
            <a:r>
              <a:rPr lang="en-ZA" b="1" dirty="0">
                <a:solidFill>
                  <a:schemeClr val="bg1"/>
                </a:solidFill>
                <a:latin typeface="Helvetica" pitchFamily="2" charset="0"/>
              </a:rPr>
              <a:t>a child had gone hungry in the past week</a:t>
            </a:r>
            <a:r>
              <a:rPr lang="en-ZA" dirty="0">
                <a:solidFill>
                  <a:schemeClr val="bg1"/>
                </a:solidFill>
                <a:latin typeface="Helvetica" pitchFamily="2" charset="0"/>
              </a:rPr>
              <a:t> in their household</a:t>
            </a:r>
          </a:p>
        </p:txBody>
      </p:sp>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10. Hunger</a:t>
            </a:r>
          </a:p>
        </p:txBody>
      </p:sp>
      <p:pic>
        <p:nvPicPr>
          <p:cNvPr id="3" name="Picture 2">
            <a:extLst>
              <a:ext uri="{FF2B5EF4-FFF2-40B4-BE49-F238E27FC236}">
                <a16:creationId xmlns:a16="http://schemas.microsoft.com/office/drawing/2014/main" id="{186A1F20-B28E-CD49-B84A-87FCF75F0AD3}"/>
              </a:ext>
            </a:extLst>
          </p:cNvPr>
          <p:cNvPicPr>
            <a:picLocks noChangeAspect="1"/>
          </p:cNvPicPr>
          <p:nvPr/>
        </p:nvPicPr>
        <p:blipFill>
          <a:blip r:embed="rId2"/>
          <a:stretch>
            <a:fillRect/>
          </a:stretch>
        </p:blipFill>
        <p:spPr>
          <a:xfrm>
            <a:off x="4224760" y="1277175"/>
            <a:ext cx="7863068" cy="5073215"/>
          </a:xfrm>
          <a:prstGeom prst="rect">
            <a:avLst/>
          </a:prstGeom>
        </p:spPr>
      </p:pic>
      <p:sp>
        <p:nvSpPr>
          <p:cNvPr id="8" name="Rectangle 7">
            <a:extLst>
              <a:ext uri="{FF2B5EF4-FFF2-40B4-BE49-F238E27FC236}">
                <a16:creationId xmlns:a16="http://schemas.microsoft.com/office/drawing/2014/main" id="{83FB1DFE-E3D1-B043-AF29-E2DDC7F05657}"/>
              </a:ext>
            </a:extLst>
          </p:cNvPr>
          <p:cNvSpPr/>
          <p:nvPr/>
        </p:nvSpPr>
        <p:spPr>
          <a:xfrm>
            <a:off x="7407349" y="3870251"/>
            <a:ext cx="255181" cy="1254642"/>
          </a:xfrm>
          <a:prstGeom prst="rect">
            <a:avLst/>
          </a:prstGeom>
          <a:solidFill>
            <a:srgbClr val="89C078">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587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229108" y="2208342"/>
            <a:ext cx="3400552" cy="2724911"/>
          </a:xfrm>
          <a:prstGeom prst="rect">
            <a:avLst/>
          </a:prstGeom>
          <a:solidFill>
            <a:srgbClr val="C92400">
              <a:alpha val="78039"/>
            </a:srgbClr>
          </a:solidFill>
        </p:spPr>
        <p:txBody>
          <a:bodyPr wrap="square" lIns="251999" tIns="251999" rIns="251999" bIns="251999" rtlCol="0">
            <a:spAutoFit/>
          </a:bodyPr>
          <a:lstStyle/>
          <a:p>
            <a:r>
              <a:rPr lang="en-US" dirty="0">
                <a:solidFill>
                  <a:schemeClr val="bg1"/>
                </a:solidFill>
                <a:latin typeface="Helvetica" pitchFamily="2" charset="0"/>
              </a:rPr>
              <a:t>Between Oct’20 and Jan’21 the % of employed adults in the NIDS-CRAM cross-sectional sample </a:t>
            </a:r>
            <a:r>
              <a:rPr lang="en-US" b="1" dirty="0">
                <a:solidFill>
                  <a:schemeClr val="bg1"/>
                </a:solidFill>
                <a:latin typeface="Helvetica" pitchFamily="2" charset="0"/>
              </a:rPr>
              <a:t>declined from 55% to 53%</a:t>
            </a:r>
            <a:r>
              <a:rPr lang="en-US" dirty="0">
                <a:solidFill>
                  <a:schemeClr val="bg1"/>
                </a:solidFill>
                <a:latin typeface="Helvetica" pitchFamily="2" charset="0"/>
              </a:rPr>
              <a:t> following the second wave of infections and associated lockdowns</a:t>
            </a:r>
          </a:p>
        </p:txBody>
      </p:sp>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11. Employment</a:t>
            </a:r>
          </a:p>
        </p:txBody>
      </p:sp>
      <p:pic>
        <p:nvPicPr>
          <p:cNvPr id="7" name="Content Placeholder 4" descr="Chart, line chart&#10;&#10;Description automatically generated">
            <a:extLst>
              <a:ext uri="{FF2B5EF4-FFF2-40B4-BE49-F238E27FC236}">
                <a16:creationId xmlns:a16="http://schemas.microsoft.com/office/drawing/2014/main" id="{16846C4E-35EF-5540-88B6-E225C3130D01}"/>
              </a:ext>
            </a:extLst>
          </p:cNvPr>
          <p:cNvPicPr>
            <a:picLocks noGrp="1" noChangeAspect="1"/>
          </p:cNvPicPr>
          <p:nvPr>
            <p:ph idx="1"/>
          </p:nvPr>
        </p:nvPicPr>
        <p:blipFill rotWithShape="1">
          <a:blip r:embed="rId2"/>
          <a:srcRect t="35889" r="18137"/>
          <a:stretch/>
        </p:blipFill>
        <p:spPr>
          <a:xfrm>
            <a:off x="3853608" y="1898035"/>
            <a:ext cx="8109284" cy="4156196"/>
          </a:xfrm>
        </p:spPr>
      </p:pic>
    </p:spTree>
    <p:extLst>
      <p:ext uri="{BB962C8B-B14F-4D97-AF65-F5344CB8AC3E}">
        <p14:creationId xmlns:p14="http://schemas.microsoft.com/office/powerpoint/2010/main" val="793727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0" y="1977508"/>
            <a:ext cx="3400552" cy="3555908"/>
          </a:xfrm>
          <a:prstGeom prst="rect">
            <a:avLst/>
          </a:prstGeom>
          <a:solidFill>
            <a:srgbClr val="C92400">
              <a:alpha val="78039"/>
            </a:srgbClr>
          </a:solidFill>
        </p:spPr>
        <p:txBody>
          <a:bodyPr wrap="square" lIns="251999" tIns="251999" rIns="251999" bIns="251999" rtlCol="0">
            <a:spAutoFit/>
          </a:bodyPr>
          <a:lstStyle/>
          <a:p>
            <a:r>
              <a:rPr lang="en-US" sz="2400" b="1" dirty="0">
                <a:solidFill>
                  <a:schemeClr val="bg1"/>
                </a:solidFill>
                <a:latin typeface="Helvetica" pitchFamily="2" charset="0"/>
              </a:rPr>
              <a:t>Significant churning in the </a:t>
            </a:r>
            <a:r>
              <a:rPr lang="en-US" sz="2400" b="1" dirty="0" err="1">
                <a:solidFill>
                  <a:schemeClr val="bg1"/>
                </a:solidFill>
                <a:latin typeface="Helvetica" pitchFamily="2" charset="0"/>
              </a:rPr>
              <a:t>labour</a:t>
            </a:r>
            <a:r>
              <a:rPr lang="en-US" sz="2400" b="1" dirty="0">
                <a:solidFill>
                  <a:schemeClr val="bg1"/>
                </a:solidFill>
                <a:latin typeface="Helvetica" pitchFamily="2" charset="0"/>
              </a:rPr>
              <a:t>-market</a:t>
            </a:r>
          </a:p>
          <a:p>
            <a:r>
              <a:rPr lang="en-US" dirty="0">
                <a:solidFill>
                  <a:schemeClr val="bg1"/>
                </a:solidFill>
                <a:latin typeface="Helvetica" pitchFamily="2" charset="0"/>
              </a:rPr>
              <a:t>Between October 2020 and January 2021one fifth of those who </a:t>
            </a:r>
            <a:r>
              <a:rPr lang="en-US" u="sng" dirty="0">
                <a:solidFill>
                  <a:schemeClr val="bg1"/>
                </a:solidFill>
                <a:latin typeface="Helvetica" pitchFamily="2" charset="0"/>
              </a:rPr>
              <a:t>were employed </a:t>
            </a:r>
            <a:r>
              <a:rPr lang="en-US" dirty="0">
                <a:solidFill>
                  <a:schemeClr val="bg1"/>
                </a:solidFill>
                <a:latin typeface="Helvetica" pitchFamily="2" charset="0"/>
              </a:rPr>
              <a:t>lost their jobs and one fifth of those who </a:t>
            </a:r>
            <a:r>
              <a:rPr lang="en-US" u="sng" dirty="0">
                <a:solidFill>
                  <a:schemeClr val="bg1"/>
                </a:solidFill>
                <a:latin typeface="Helvetica" pitchFamily="2" charset="0"/>
              </a:rPr>
              <a:t>weren’t employed</a:t>
            </a:r>
            <a:r>
              <a:rPr lang="en-US" dirty="0">
                <a:solidFill>
                  <a:schemeClr val="bg1"/>
                </a:solidFill>
                <a:latin typeface="Helvetica" pitchFamily="2" charset="0"/>
              </a:rPr>
              <a:t> found work. </a:t>
            </a:r>
          </a:p>
          <a:p>
            <a:endParaRPr lang="en-US" dirty="0">
              <a:solidFill>
                <a:schemeClr val="bg1"/>
              </a:solidFill>
              <a:latin typeface="Helvetica" pitchFamily="2" charset="0"/>
            </a:endParaRPr>
          </a:p>
        </p:txBody>
      </p:sp>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12. Employment</a:t>
            </a:r>
          </a:p>
        </p:txBody>
      </p:sp>
      <p:sp>
        <p:nvSpPr>
          <p:cNvPr id="8" name="TextBox 7">
            <a:extLst>
              <a:ext uri="{FF2B5EF4-FFF2-40B4-BE49-F238E27FC236}">
                <a16:creationId xmlns:a16="http://schemas.microsoft.com/office/drawing/2014/main" id="{80884502-0F68-7F43-BCD9-F293FD02706F}"/>
              </a:ext>
            </a:extLst>
          </p:cNvPr>
          <p:cNvSpPr txBox="1"/>
          <p:nvPr/>
        </p:nvSpPr>
        <p:spPr>
          <a:xfrm>
            <a:off x="6366290" y="1946731"/>
            <a:ext cx="3400552" cy="3586685"/>
          </a:xfrm>
          <a:prstGeom prst="rect">
            <a:avLst/>
          </a:prstGeom>
          <a:solidFill>
            <a:srgbClr val="C92400">
              <a:alpha val="78039"/>
            </a:srgbClr>
          </a:solidFill>
        </p:spPr>
        <p:txBody>
          <a:bodyPr wrap="square" lIns="251999" tIns="251999" rIns="251999" bIns="251999" rtlCol="0">
            <a:spAutoFit/>
          </a:bodyPr>
          <a:lstStyle/>
          <a:p>
            <a:r>
              <a:rPr lang="en-US" sz="2800" b="1" dirty="0">
                <a:solidFill>
                  <a:schemeClr val="bg1"/>
                </a:solidFill>
                <a:latin typeface="Helvetica" pitchFamily="2" charset="0"/>
              </a:rPr>
              <a:t>Women remain hardest hit</a:t>
            </a:r>
          </a:p>
          <a:p>
            <a:r>
              <a:rPr lang="en-US" dirty="0">
                <a:solidFill>
                  <a:schemeClr val="bg1"/>
                </a:solidFill>
                <a:latin typeface="Helvetica" pitchFamily="2" charset="0"/>
              </a:rPr>
              <a:t>Of those men who were employed in February 2020, 78% were still employed in January 2021. For women the figure is only 70%. Women were more likely to be in sectors that were hardest hit by the crisis.</a:t>
            </a:r>
          </a:p>
        </p:txBody>
      </p:sp>
      <p:pic>
        <p:nvPicPr>
          <p:cNvPr id="9" name="Picture 8" descr="Shape&#10;&#10;Description automatically generated with low confidence">
            <a:extLst>
              <a:ext uri="{FF2B5EF4-FFF2-40B4-BE49-F238E27FC236}">
                <a16:creationId xmlns:a16="http://schemas.microsoft.com/office/drawing/2014/main" id="{31798B44-29A0-A043-A1CE-28A94098F0EF}"/>
              </a:ext>
            </a:extLst>
          </p:cNvPr>
          <p:cNvPicPr>
            <a:picLocks noChangeAspect="1"/>
          </p:cNvPicPr>
          <p:nvPr/>
        </p:nvPicPr>
        <p:blipFill rotWithShape="1">
          <a:blip r:embed="rId3">
            <a:duotone>
              <a:schemeClr val="accent2">
                <a:shade val="45000"/>
                <a:satMod val="135000"/>
              </a:schemeClr>
              <a:prstClr val="white"/>
            </a:duotone>
          </a:blip>
          <a:srcRect b="12749"/>
          <a:stretch/>
        </p:blipFill>
        <p:spPr>
          <a:xfrm>
            <a:off x="3507627" y="2734040"/>
            <a:ext cx="2306053" cy="2012065"/>
          </a:xfrm>
          <a:prstGeom prst="rect">
            <a:avLst/>
          </a:prstGeom>
        </p:spPr>
      </p:pic>
      <p:sp>
        <p:nvSpPr>
          <p:cNvPr id="10" name="Rectangle 9">
            <a:extLst>
              <a:ext uri="{FF2B5EF4-FFF2-40B4-BE49-F238E27FC236}">
                <a16:creationId xmlns:a16="http://schemas.microsoft.com/office/drawing/2014/main" id="{5D82FB06-2C04-1B47-8920-F6A69F14D043}"/>
              </a:ext>
            </a:extLst>
          </p:cNvPr>
          <p:cNvSpPr/>
          <p:nvPr/>
        </p:nvSpPr>
        <p:spPr>
          <a:xfrm>
            <a:off x="3400552" y="1977508"/>
            <a:ext cx="2425160" cy="3555908"/>
          </a:xfrm>
          <a:prstGeom prst="rect">
            <a:avLst/>
          </a:prstGeom>
          <a:solidFill>
            <a:srgbClr val="D85945">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91B5062-CE71-0D4A-B535-43C902DA4A55}"/>
              </a:ext>
            </a:extLst>
          </p:cNvPr>
          <p:cNvSpPr/>
          <p:nvPr/>
        </p:nvSpPr>
        <p:spPr>
          <a:xfrm>
            <a:off x="9766840" y="1946731"/>
            <a:ext cx="2425160" cy="3586684"/>
          </a:xfrm>
          <a:prstGeom prst="rect">
            <a:avLst/>
          </a:prstGeom>
          <a:solidFill>
            <a:srgbClr val="D85945">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23121FA-0D64-BD4D-826B-C8B178627613}"/>
              </a:ext>
            </a:extLst>
          </p:cNvPr>
          <p:cNvGrpSpPr/>
          <p:nvPr/>
        </p:nvGrpSpPr>
        <p:grpSpPr>
          <a:xfrm>
            <a:off x="9664700" y="2307662"/>
            <a:ext cx="2819400" cy="2895600"/>
            <a:chOff x="2667000" y="58525"/>
            <a:chExt cx="7185246" cy="6799475"/>
          </a:xfrm>
        </p:grpSpPr>
        <p:pic>
          <p:nvPicPr>
            <p:cNvPr id="13" name="Picture 12" descr="Shape&#10;&#10;Description automatically generated with low confidence">
              <a:extLst>
                <a:ext uri="{FF2B5EF4-FFF2-40B4-BE49-F238E27FC236}">
                  <a16:creationId xmlns:a16="http://schemas.microsoft.com/office/drawing/2014/main" id="{74737E59-2BEF-E448-8555-42CE4C1A53DF}"/>
                </a:ext>
              </a:extLst>
            </p:cNvPr>
            <p:cNvPicPr>
              <a:picLocks noChangeAspect="1"/>
            </p:cNvPicPr>
            <p:nvPr/>
          </p:nvPicPr>
          <p:blipFill rotWithShape="1">
            <a:blip r:embed="rId4">
              <a:duotone>
                <a:schemeClr val="accent2">
                  <a:shade val="45000"/>
                  <a:satMod val="135000"/>
                </a:schemeClr>
                <a:prstClr val="white"/>
              </a:duotone>
            </a:blip>
            <a:srcRect t="63235" b="1"/>
            <a:stretch/>
          </p:blipFill>
          <p:spPr>
            <a:xfrm>
              <a:off x="2667000" y="4336676"/>
              <a:ext cx="6858000" cy="2521324"/>
            </a:xfrm>
            <a:prstGeom prst="rect">
              <a:avLst/>
            </a:prstGeom>
          </p:spPr>
        </p:pic>
        <p:pic>
          <p:nvPicPr>
            <p:cNvPr id="14" name="Picture 13" descr="Shape&#10;&#10;Description automatically generated with low confidence">
              <a:extLst>
                <a:ext uri="{FF2B5EF4-FFF2-40B4-BE49-F238E27FC236}">
                  <a16:creationId xmlns:a16="http://schemas.microsoft.com/office/drawing/2014/main" id="{DFAC47BE-874F-5446-BC2A-F81A4CC058B3}"/>
                </a:ext>
              </a:extLst>
            </p:cNvPr>
            <p:cNvPicPr>
              <a:picLocks noChangeAspect="1"/>
            </p:cNvPicPr>
            <p:nvPr/>
          </p:nvPicPr>
          <p:blipFill rotWithShape="1">
            <a:blip r:embed="rId4">
              <a:duotone>
                <a:schemeClr val="accent2">
                  <a:shade val="45000"/>
                  <a:satMod val="135000"/>
                </a:schemeClr>
                <a:prstClr val="white"/>
              </a:duotone>
            </a:blip>
            <a:srcRect b="36594"/>
            <a:stretch/>
          </p:blipFill>
          <p:spPr>
            <a:xfrm rot="604001">
              <a:off x="2994246" y="58525"/>
              <a:ext cx="6858000" cy="4348375"/>
            </a:xfrm>
            <a:prstGeom prst="rect">
              <a:avLst/>
            </a:prstGeom>
          </p:spPr>
        </p:pic>
      </p:grpSp>
    </p:spTree>
    <p:extLst>
      <p:ext uri="{BB962C8B-B14F-4D97-AF65-F5344CB8AC3E}">
        <p14:creationId xmlns:p14="http://schemas.microsoft.com/office/powerpoint/2010/main" val="3480693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655ED3-0CBA-5F4F-9EEB-177167E85B07}"/>
              </a:ext>
            </a:extLst>
          </p:cNvPr>
          <p:cNvSpPr txBox="1"/>
          <p:nvPr/>
        </p:nvSpPr>
        <p:spPr>
          <a:xfrm>
            <a:off x="22352" y="1816099"/>
            <a:ext cx="3400552" cy="4109906"/>
          </a:xfrm>
          <a:prstGeom prst="rect">
            <a:avLst/>
          </a:prstGeom>
          <a:solidFill>
            <a:srgbClr val="C92400">
              <a:alpha val="78039"/>
            </a:srgbClr>
          </a:solidFill>
        </p:spPr>
        <p:txBody>
          <a:bodyPr wrap="square" lIns="251999" tIns="251999" rIns="251999" bIns="251999" rtlCol="0">
            <a:spAutoFit/>
          </a:bodyPr>
          <a:lstStyle/>
          <a:p>
            <a:r>
              <a:rPr lang="en-US" dirty="0">
                <a:solidFill>
                  <a:schemeClr val="bg1"/>
                </a:solidFill>
                <a:latin typeface="Helvetica" pitchFamily="2" charset="0"/>
              </a:rPr>
              <a:t>ECD attendance follows school opening dates and in Feb/March 2021 it remains </a:t>
            </a:r>
            <a:r>
              <a:rPr lang="en-US" b="1" dirty="0">
                <a:solidFill>
                  <a:schemeClr val="bg1"/>
                </a:solidFill>
                <a:latin typeface="Helvetica" pitchFamily="2" charset="0"/>
              </a:rPr>
              <a:t>well below pre-pandemic levels </a:t>
            </a:r>
          </a:p>
          <a:p>
            <a:endParaRPr lang="en-US" dirty="0">
              <a:solidFill>
                <a:schemeClr val="bg1"/>
              </a:solidFill>
              <a:latin typeface="Helvetica" pitchFamily="2" charset="0"/>
            </a:endParaRPr>
          </a:p>
          <a:p>
            <a:r>
              <a:rPr lang="en-US" b="1" dirty="0">
                <a:solidFill>
                  <a:schemeClr val="bg1"/>
                </a:solidFill>
                <a:latin typeface="Helvetica" pitchFamily="2" charset="0"/>
              </a:rPr>
              <a:t>Temporary ECD </a:t>
            </a:r>
            <a:r>
              <a:rPr lang="en-US" b="1" dirty="0" err="1">
                <a:solidFill>
                  <a:schemeClr val="bg1"/>
                </a:solidFill>
                <a:latin typeface="Helvetica" pitchFamily="2" charset="0"/>
              </a:rPr>
              <a:t>programme</a:t>
            </a:r>
            <a:r>
              <a:rPr lang="en-US" b="1" dirty="0">
                <a:solidFill>
                  <a:schemeClr val="bg1"/>
                </a:solidFill>
                <a:latin typeface="Helvetica" pitchFamily="2" charset="0"/>
              </a:rPr>
              <a:t> closure </a:t>
            </a:r>
            <a:r>
              <a:rPr lang="en-US" dirty="0">
                <a:solidFill>
                  <a:schemeClr val="bg1"/>
                </a:solidFill>
                <a:latin typeface="Helvetica" pitchFamily="2" charset="0"/>
              </a:rPr>
              <a:t>remains the primary reason (26%) for non-attendance at ECD </a:t>
            </a:r>
            <a:r>
              <a:rPr lang="en-US" dirty="0" err="1">
                <a:solidFill>
                  <a:schemeClr val="bg1"/>
                </a:solidFill>
                <a:latin typeface="Helvetica" pitchFamily="2" charset="0"/>
              </a:rPr>
              <a:t>programmes</a:t>
            </a:r>
            <a:endParaRPr lang="en-US" dirty="0">
              <a:solidFill>
                <a:schemeClr val="bg1"/>
              </a:solidFill>
              <a:latin typeface="Helvetica" pitchFamily="2" charset="0"/>
            </a:endParaRPr>
          </a:p>
          <a:p>
            <a:endParaRPr lang="en-US" dirty="0">
              <a:solidFill>
                <a:schemeClr val="bg1"/>
              </a:solidFill>
              <a:latin typeface="Helvetica" pitchFamily="2" charset="0"/>
            </a:endParaRPr>
          </a:p>
          <a:p>
            <a:endParaRPr lang="en-US" dirty="0">
              <a:solidFill>
                <a:schemeClr val="bg1"/>
              </a:solidFill>
              <a:latin typeface="Helvetica" pitchFamily="2" charset="0"/>
            </a:endParaRPr>
          </a:p>
        </p:txBody>
      </p:sp>
      <p:sp>
        <p:nvSpPr>
          <p:cNvPr id="6" name="Title 1">
            <a:extLst>
              <a:ext uri="{FF2B5EF4-FFF2-40B4-BE49-F238E27FC236}">
                <a16:creationId xmlns:a16="http://schemas.microsoft.com/office/drawing/2014/main" id="{17DAB280-4D99-D74B-BE69-C0F563A5293C}"/>
              </a:ext>
            </a:extLst>
          </p:cNvPr>
          <p:cNvSpPr txBox="1">
            <a:spLocks/>
          </p:cNvSpPr>
          <p:nvPr/>
        </p:nvSpPr>
        <p:spPr>
          <a:xfrm>
            <a:off x="762000" y="299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C72302"/>
                </a:solidFill>
                <a:latin typeface="Helvetica" pitchFamily="2" charset="0"/>
              </a:rPr>
              <a:t>13. ECD</a:t>
            </a:r>
          </a:p>
        </p:txBody>
      </p:sp>
      <p:pic>
        <p:nvPicPr>
          <p:cNvPr id="12" name="Content Placeholder 6" descr="Chart, line chart&#10;&#10;Description automatically generated">
            <a:extLst>
              <a:ext uri="{FF2B5EF4-FFF2-40B4-BE49-F238E27FC236}">
                <a16:creationId xmlns:a16="http://schemas.microsoft.com/office/drawing/2014/main" id="{92F93677-EE9C-8F4B-B58F-3BF448BE2CEE}"/>
              </a:ext>
            </a:extLst>
          </p:cNvPr>
          <p:cNvPicPr>
            <a:picLocks noGrp="1" noChangeAspect="1"/>
          </p:cNvPicPr>
          <p:nvPr>
            <p:ph idx="1"/>
          </p:nvPr>
        </p:nvPicPr>
        <p:blipFill rotWithShape="1">
          <a:blip r:embed="rId3"/>
          <a:srcRect t="20334"/>
          <a:stretch/>
        </p:blipFill>
        <p:spPr>
          <a:xfrm>
            <a:off x="3975100" y="1765299"/>
            <a:ext cx="8076303" cy="4900387"/>
          </a:xfrm>
        </p:spPr>
      </p:pic>
    </p:spTree>
    <p:extLst>
      <p:ext uri="{BB962C8B-B14F-4D97-AF65-F5344CB8AC3E}">
        <p14:creationId xmlns:p14="http://schemas.microsoft.com/office/powerpoint/2010/main" val="1490608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with low confidence">
            <a:extLst>
              <a:ext uri="{FF2B5EF4-FFF2-40B4-BE49-F238E27FC236}">
                <a16:creationId xmlns:a16="http://schemas.microsoft.com/office/drawing/2014/main" id="{977C4C07-3497-A64E-ABD7-9116C5B205B0}"/>
              </a:ext>
            </a:extLst>
          </p:cNvPr>
          <p:cNvPicPr>
            <a:picLocks noChangeAspect="1"/>
          </p:cNvPicPr>
          <p:nvPr/>
        </p:nvPicPr>
        <p:blipFill rotWithShape="1">
          <a:blip r:embed="rId2">
            <a:duotone>
              <a:schemeClr val="accent2">
                <a:shade val="45000"/>
                <a:satMod val="135000"/>
              </a:schemeClr>
              <a:prstClr val="white"/>
            </a:duotone>
          </a:blip>
          <a:srcRect b="13704"/>
          <a:stretch/>
        </p:blipFill>
        <p:spPr>
          <a:xfrm>
            <a:off x="4523488" y="406400"/>
            <a:ext cx="3145023" cy="2714038"/>
          </a:xfrm>
          <a:prstGeom prst="rect">
            <a:avLst/>
          </a:prstGeom>
        </p:spPr>
      </p:pic>
      <p:sp>
        <p:nvSpPr>
          <p:cNvPr id="5" name="TextBox 4">
            <a:extLst>
              <a:ext uri="{FF2B5EF4-FFF2-40B4-BE49-F238E27FC236}">
                <a16:creationId xmlns:a16="http://schemas.microsoft.com/office/drawing/2014/main" id="{1B6CEBFA-7C02-B348-A37B-4099E855920C}"/>
              </a:ext>
            </a:extLst>
          </p:cNvPr>
          <p:cNvSpPr txBox="1"/>
          <p:nvPr/>
        </p:nvSpPr>
        <p:spPr>
          <a:xfrm>
            <a:off x="1727200" y="3618008"/>
            <a:ext cx="8496300" cy="1740026"/>
          </a:xfrm>
          <a:prstGeom prst="rect">
            <a:avLst/>
          </a:prstGeom>
          <a:solidFill>
            <a:srgbClr val="C92400">
              <a:alpha val="78039"/>
            </a:srgbClr>
          </a:solidFill>
        </p:spPr>
        <p:txBody>
          <a:bodyPr wrap="square" lIns="251999" tIns="251999" rIns="251999" bIns="251999" rtlCol="0">
            <a:spAutoFit/>
          </a:bodyPr>
          <a:lstStyle/>
          <a:p>
            <a:pPr algn="ctr"/>
            <a:r>
              <a:rPr lang="en-US" sz="4000" b="1" dirty="0">
                <a:solidFill>
                  <a:schemeClr val="bg1"/>
                </a:solidFill>
                <a:latin typeface="Helvetica" pitchFamily="2" charset="0"/>
              </a:rPr>
              <a:t>Brief comment on required rates of vaccination in South Africa</a:t>
            </a:r>
            <a:endParaRPr lang="en-US" sz="2800" dirty="0">
              <a:solidFill>
                <a:schemeClr val="bg1"/>
              </a:solidFill>
              <a:latin typeface="Helvetica" pitchFamily="2" charset="0"/>
            </a:endParaRPr>
          </a:p>
        </p:txBody>
      </p:sp>
      <p:sp>
        <p:nvSpPr>
          <p:cNvPr id="6" name="Rectangle 5">
            <a:extLst>
              <a:ext uri="{FF2B5EF4-FFF2-40B4-BE49-F238E27FC236}">
                <a16:creationId xmlns:a16="http://schemas.microsoft.com/office/drawing/2014/main" id="{A25297AB-87F0-9C48-8913-DED54C6D554A}"/>
              </a:ext>
            </a:extLst>
          </p:cNvPr>
          <p:cNvSpPr/>
          <p:nvPr/>
        </p:nvSpPr>
        <p:spPr>
          <a:xfrm>
            <a:off x="7668511" y="5511800"/>
            <a:ext cx="4523489" cy="134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0141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a:extLst>
              <a:ext uri="{FF2B5EF4-FFF2-40B4-BE49-F238E27FC236}">
                <a16:creationId xmlns:a16="http://schemas.microsoft.com/office/drawing/2014/main" id="{E339C3B5-05D9-2D4E-9609-6B7272A647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6200" y="506902"/>
            <a:ext cx="6254750" cy="61732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7683B58-0D12-F74E-9BFC-F48A9ECA33DC}"/>
              </a:ext>
            </a:extLst>
          </p:cNvPr>
          <p:cNvSpPr txBox="1"/>
          <p:nvPr/>
        </p:nvSpPr>
        <p:spPr>
          <a:xfrm>
            <a:off x="239184" y="1732432"/>
            <a:ext cx="4468191" cy="4448460"/>
          </a:xfrm>
          <a:prstGeom prst="rect">
            <a:avLst/>
          </a:prstGeom>
          <a:solidFill>
            <a:srgbClr val="C92400">
              <a:alpha val="78039"/>
            </a:srgbClr>
          </a:solidFill>
        </p:spPr>
        <p:txBody>
          <a:bodyPr wrap="square" lIns="251999" tIns="251999" rIns="251999" bIns="251999" rtlCol="0">
            <a:spAutoFit/>
          </a:bodyPr>
          <a:lstStyle/>
          <a:p>
            <a:r>
              <a:rPr lang="en-US" sz="2400" b="1" dirty="0">
                <a:solidFill>
                  <a:schemeClr val="bg1"/>
                </a:solidFill>
                <a:latin typeface="Helvetica" pitchFamily="2" charset="0"/>
              </a:rPr>
              <a:t>Realistic vaccination rates per day in South Africa</a:t>
            </a:r>
          </a:p>
          <a:p>
            <a:endParaRPr lang="en-US" sz="1600" dirty="0">
              <a:solidFill>
                <a:schemeClr val="bg1"/>
              </a:solidFill>
              <a:latin typeface="Helvetica" pitchFamily="2" charset="0"/>
            </a:endParaRPr>
          </a:p>
          <a:p>
            <a:r>
              <a:rPr lang="en-US" sz="1600" dirty="0">
                <a:solidFill>
                  <a:schemeClr val="bg1"/>
                </a:solidFill>
                <a:latin typeface="Helvetica" pitchFamily="2" charset="0"/>
              </a:rPr>
              <a:t>Although it is true that the UK/US/Germany managed to reach very high rates of vaccinations (500,000 – 1-mil / day) it took months to get to this level. SA will not be able to ‘parachute in’ at this very high level. Teething problems around roll-out will slow initial roll-out (as in all countries). Better to look at total vaccinations over the total time period since the vaccination program began (e.g. in Chile 117,000/day every day for 132 days; Israel 77,000/day/every day for 137 days). </a:t>
            </a:r>
          </a:p>
        </p:txBody>
      </p:sp>
      <p:grpSp>
        <p:nvGrpSpPr>
          <p:cNvPr id="5" name="Group 4">
            <a:extLst>
              <a:ext uri="{FF2B5EF4-FFF2-40B4-BE49-F238E27FC236}">
                <a16:creationId xmlns:a16="http://schemas.microsoft.com/office/drawing/2014/main" id="{5080CC19-E4A6-654D-81D8-3065AE610177}"/>
              </a:ext>
            </a:extLst>
          </p:cNvPr>
          <p:cNvGrpSpPr/>
          <p:nvPr/>
        </p:nvGrpSpPr>
        <p:grpSpPr>
          <a:xfrm rot="20974094">
            <a:off x="8884412" y="611514"/>
            <a:ext cx="1292600" cy="1501597"/>
            <a:chOff x="3509911" y="2359072"/>
            <a:chExt cx="2463800" cy="2577960"/>
          </a:xfrm>
        </p:grpSpPr>
        <p:pic>
          <p:nvPicPr>
            <p:cNvPr id="1026" name="Picture 2" descr="Flag of South Africa - Wikipedia">
              <a:extLst>
                <a:ext uri="{FF2B5EF4-FFF2-40B4-BE49-F238E27FC236}">
                  <a16:creationId xmlns:a16="http://schemas.microsoft.com/office/drawing/2014/main" id="{67208F44-54D1-B94F-A340-43508ECF36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3824" y="4438556"/>
              <a:ext cx="746791" cy="49847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hape&#10;&#10;Description automatically generated with low confidence">
              <a:extLst>
                <a:ext uri="{FF2B5EF4-FFF2-40B4-BE49-F238E27FC236}">
                  <a16:creationId xmlns:a16="http://schemas.microsoft.com/office/drawing/2014/main" id="{AF7BCED3-FE8B-9346-8108-77A6E5152DC7}"/>
                </a:ext>
              </a:extLst>
            </p:cNvPr>
            <p:cNvPicPr>
              <a:picLocks noChangeAspect="1"/>
            </p:cNvPicPr>
            <p:nvPr/>
          </p:nvPicPr>
          <p:blipFill rotWithShape="1">
            <a:blip r:embed="rId4">
              <a:duotone>
                <a:schemeClr val="accent2">
                  <a:shade val="45000"/>
                  <a:satMod val="135000"/>
                </a:schemeClr>
                <a:prstClr val="white"/>
              </a:duotone>
            </a:blip>
            <a:srcRect b="13148"/>
            <a:stretch/>
          </p:blipFill>
          <p:spPr>
            <a:xfrm>
              <a:off x="3509911" y="2359072"/>
              <a:ext cx="2463800" cy="2139856"/>
            </a:xfrm>
            <a:prstGeom prst="rect">
              <a:avLst/>
            </a:prstGeom>
          </p:spPr>
        </p:pic>
      </p:grpSp>
      <p:pic>
        <p:nvPicPr>
          <p:cNvPr id="9" name="Picture 8" descr="Shape&#10;&#10;Description automatically generated with low confidence">
            <a:extLst>
              <a:ext uri="{FF2B5EF4-FFF2-40B4-BE49-F238E27FC236}">
                <a16:creationId xmlns:a16="http://schemas.microsoft.com/office/drawing/2014/main" id="{CA7F6139-C46F-2942-A34F-D0AFB8E0BF72}"/>
              </a:ext>
            </a:extLst>
          </p:cNvPr>
          <p:cNvPicPr>
            <a:picLocks noChangeAspect="1"/>
          </p:cNvPicPr>
          <p:nvPr/>
        </p:nvPicPr>
        <p:blipFill rotWithShape="1">
          <a:blip r:embed="rId5">
            <a:duotone>
              <a:schemeClr val="accent2">
                <a:shade val="45000"/>
                <a:satMod val="135000"/>
              </a:schemeClr>
              <a:prstClr val="white"/>
            </a:duotone>
          </a:blip>
          <a:srcRect b="13704"/>
          <a:stretch/>
        </p:blipFill>
        <p:spPr>
          <a:xfrm>
            <a:off x="1402290" y="135813"/>
            <a:ext cx="1695450" cy="1463110"/>
          </a:xfrm>
          <a:prstGeom prst="rect">
            <a:avLst/>
          </a:prstGeom>
        </p:spPr>
      </p:pic>
    </p:spTree>
    <p:extLst>
      <p:ext uri="{BB962C8B-B14F-4D97-AF65-F5344CB8AC3E}">
        <p14:creationId xmlns:p14="http://schemas.microsoft.com/office/powerpoint/2010/main" val="162612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ppt_x"/>
                                          </p:val>
                                        </p:tav>
                                        <p:tav tm="100000">
                                          <p:val>
                                            <p:strVal val="#ppt_x"/>
                                          </p:val>
                                        </p:tav>
                                      </p:tavLst>
                                    </p:anim>
                                    <p:anim calcmode="lin" valueType="num">
                                      <p:cBhvr additive="base">
                                        <p:cTn id="8" dur="3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a:extLst>
              <a:ext uri="{FF2B5EF4-FFF2-40B4-BE49-F238E27FC236}">
                <a16:creationId xmlns:a16="http://schemas.microsoft.com/office/drawing/2014/main" id="{5E001B6A-6A4F-E248-A631-2968BDD766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0000"/>
          <a:stretch/>
        </p:blipFill>
        <p:spPr bwMode="auto">
          <a:xfrm>
            <a:off x="0" y="127000"/>
            <a:ext cx="5480050" cy="55659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a:extLst>
              <a:ext uri="{FF2B5EF4-FFF2-40B4-BE49-F238E27FC236}">
                <a16:creationId xmlns:a16="http://schemas.microsoft.com/office/drawing/2014/main" id="{DFDC0B1E-F3E2-A741-B41C-37CAD3A3D6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9259"/>
          <a:stretch/>
        </p:blipFill>
        <p:spPr bwMode="auto">
          <a:xfrm>
            <a:off x="6049645" y="2705100"/>
            <a:ext cx="6021705" cy="4152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7018463-04F6-C642-BE90-EAB584D15E7F}"/>
              </a:ext>
            </a:extLst>
          </p:cNvPr>
          <p:cNvSpPr txBox="1"/>
          <p:nvPr/>
        </p:nvSpPr>
        <p:spPr>
          <a:xfrm>
            <a:off x="5480050" y="127000"/>
            <a:ext cx="4679949" cy="2417135"/>
          </a:xfrm>
          <a:prstGeom prst="rect">
            <a:avLst/>
          </a:prstGeom>
          <a:solidFill>
            <a:srgbClr val="C92400">
              <a:alpha val="78039"/>
            </a:srgbClr>
          </a:solidFill>
        </p:spPr>
        <p:txBody>
          <a:bodyPr wrap="square" lIns="251999" tIns="251999" rIns="251999" bIns="251999" rtlCol="0">
            <a:spAutoFit/>
          </a:bodyPr>
          <a:lstStyle/>
          <a:p>
            <a:r>
              <a:rPr lang="en-US" sz="1600" dirty="0">
                <a:solidFill>
                  <a:schemeClr val="bg1"/>
                </a:solidFill>
                <a:latin typeface="Helvetica" pitchFamily="2" charset="0"/>
              </a:rPr>
              <a:t>Current DoH plans to vaccinate 40-mil people by end Feb 2022 will require </a:t>
            </a:r>
            <a:r>
              <a:rPr lang="en-US" sz="2000" b="1" dirty="0">
                <a:solidFill>
                  <a:schemeClr val="bg1"/>
                </a:solidFill>
                <a:latin typeface="Helvetica" pitchFamily="2" charset="0"/>
              </a:rPr>
              <a:t>188,000 doses per day, every day, for 287 days</a:t>
            </a:r>
            <a:r>
              <a:rPr lang="en-US" sz="1600" dirty="0">
                <a:solidFill>
                  <a:schemeClr val="bg1"/>
                </a:solidFill>
                <a:latin typeface="Helvetica" pitchFamily="2" charset="0"/>
              </a:rPr>
              <a:t>. i.e. On daily average from 17 May to 28 Feb 2022. This is faster than the average rate achieved by the UK, Chile, Israel over their vaccination periods to date. </a:t>
            </a:r>
          </a:p>
        </p:txBody>
      </p:sp>
      <p:pic>
        <p:nvPicPr>
          <p:cNvPr id="3" name="Picture 2" descr="Shape&#10;&#10;Description automatically generated with low confidence">
            <a:extLst>
              <a:ext uri="{FF2B5EF4-FFF2-40B4-BE49-F238E27FC236}">
                <a16:creationId xmlns:a16="http://schemas.microsoft.com/office/drawing/2014/main" id="{9B30582A-023A-A546-9967-368CA2519372}"/>
              </a:ext>
            </a:extLst>
          </p:cNvPr>
          <p:cNvPicPr>
            <a:picLocks noChangeAspect="1"/>
          </p:cNvPicPr>
          <p:nvPr/>
        </p:nvPicPr>
        <p:blipFill rotWithShape="1">
          <a:blip r:embed="rId3">
            <a:duotone>
              <a:schemeClr val="accent2">
                <a:shade val="45000"/>
                <a:satMod val="135000"/>
              </a:schemeClr>
              <a:prstClr val="white"/>
            </a:duotone>
          </a:blip>
          <a:srcRect b="13704"/>
          <a:stretch/>
        </p:blipFill>
        <p:spPr>
          <a:xfrm>
            <a:off x="10496550" y="429953"/>
            <a:ext cx="1695450" cy="1463110"/>
          </a:xfrm>
          <a:prstGeom prst="rect">
            <a:avLst/>
          </a:prstGeom>
        </p:spPr>
      </p:pic>
    </p:spTree>
    <p:extLst>
      <p:ext uri="{BB962C8B-B14F-4D97-AF65-F5344CB8AC3E}">
        <p14:creationId xmlns:p14="http://schemas.microsoft.com/office/powerpoint/2010/main" val="4279185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565A4AE-96BD-AC4C-B311-48238095A58E}"/>
              </a:ext>
            </a:extLst>
          </p:cNvPr>
          <p:cNvPicPr>
            <a:picLocks noChangeAspect="1"/>
          </p:cNvPicPr>
          <p:nvPr/>
        </p:nvPicPr>
        <p:blipFill>
          <a:blip r:embed="rId2"/>
          <a:stretch>
            <a:fillRect/>
          </a:stretch>
        </p:blipFill>
        <p:spPr>
          <a:xfrm>
            <a:off x="114300" y="0"/>
            <a:ext cx="12192000" cy="6858000"/>
          </a:xfrm>
          <a:prstGeom prst="rect">
            <a:avLst/>
          </a:prstGeom>
        </p:spPr>
      </p:pic>
      <p:sp>
        <p:nvSpPr>
          <p:cNvPr id="20" name="TextBox 19">
            <a:extLst>
              <a:ext uri="{FF2B5EF4-FFF2-40B4-BE49-F238E27FC236}">
                <a16:creationId xmlns:a16="http://schemas.microsoft.com/office/drawing/2014/main" id="{587A0CA4-9839-3C4A-85F9-BD2EC8089E8E}"/>
              </a:ext>
            </a:extLst>
          </p:cNvPr>
          <p:cNvSpPr txBox="1"/>
          <p:nvPr/>
        </p:nvSpPr>
        <p:spPr>
          <a:xfrm>
            <a:off x="3187700" y="365125"/>
            <a:ext cx="9004300" cy="816696"/>
          </a:xfrm>
          <a:prstGeom prst="rect">
            <a:avLst/>
          </a:prstGeom>
          <a:solidFill>
            <a:schemeClr val="bg1"/>
          </a:solidFill>
        </p:spPr>
        <p:txBody>
          <a:bodyPr wrap="square" lIns="251999" tIns="251999" rIns="251999" bIns="251999" rtlCol="0">
            <a:spAutoFit/>
          </a:bodyPr>
          <a:lstStyle/>
          <a:p>
            <a:r>
              <a:rPr lang="en-ZA" sz="2000" dirty="0">
                <a:latin typeface="Helvetica" pitchFamily="2" charset="0"/>
              </a:rPr>
              <a:t>12 NIDS-CRAM Wave 4 Working Papers. Available at </a:t>
            </a:r>
            <a:r>
              <a:rPr lang="en-ZA" sz="2000" b="1" dirty="0" err="1">
                <a:latin typeface="Helvetica" pitchFamily="2" charset="0"/>
              </a:rPr>
              <a:t>cramsurvey.org</a:t>
            </a:r>
            <a:endParaRPr lang="en-ZA" sz="2000" b="1" dirty="0">
              <a:latin typeface="Helvetica" pitchFamily="2" charset="0"/>
            </a:endParaRPr>
          </a:p>
        </p:txBody>
      </p:sp>
    </p:spTree>
    <p:extLst>
      <p:ext uri="{BB962C8B-B14F-4D97-AF65-F5344CB8AC3E}">
        <p14:creationId xmlns:p14="http://schemas.microsoft.com/office/powerpoint/2010/main" val="3305208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9DBC4-2B7C-EB40-A835-585C1BA136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993C4DC-894F-DC4B-861E-4B1C82D29F0B}"/>
              </a:ext>
            </a:extLst>
          </p:cNvPr>
          <p:cNvSpPr>
            <a:spLocks noGrp="1"/>
          </p:cNvSpPr>
          <p:nvPr>
            <p:ph idx="1"/>
          </p:nvPr>
        </p:nvSpPr>
        <p:spPr/>
        <p:txBody>
          <a:bodyPr/>
          <a:lstStyle/>
          <a:p>
            <a:endParaRPr lang="en-US"/>
          </a:p>
        </p:txBody>
      </p:sp>
      <p:pic>
        <p:nvPicPr>
          <p:cNvPr id="3074" name="Picture 2" descr="Image">
            <a:extLst>
              <a:ext uri="{FF2B5EF4-FFF2-40B4-BE49-F238E27FC236}">
                <a16:creationId xmlns:a16="http://schemas.microsoft.com/office/drawing/2014/main" id="{C39F2806-0B92-7141-96EE-B51B8E077A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235743"/>
            <a:ext cx="11353800" cy="6386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401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onundrum">
            <a:extLst>
              <a:ext uri="{FF2B5EF4-FFF2-40B4-BE49-F238E27FC236}">
                <a16:creationId xmlns:a16="http://schemas.microsoft.com/office/drawing/2014/main" id="{0B443F68-14E0-4249-9F70-38189590BB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374" b="4012"/>
          <a:stretch/>
        </p:blipFill>
        <p:spPr bwMode="auto">
          <a:xfrm>
            <a:off x="-79105" y="4162178"/>
            <a:ext cx="4016105" cy="2695821"/>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26" name="Picture 2" descr="Image">
            <a:extLst>
              <a:ext uri="{FF2B5EF4-FFF2-40B4-BE49-F238E27FC236}">
                <a16:creationId xmlns:a16="http://schemas.microsoft.com/office/drawing/2014/main" id="{993E88C2-152B-6842-9395-62C4952F44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1558" y="0"/>
            <a:ext cx="8040441"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7512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onundrum">
            <a:extLst>
              <a:ext uri="{FF2B5EF4-FFF2-40B4-BE49-F238E27FC236}">
                <a16:creationId xmlns:a16="http://schemas.microsoft.com/office/drawing/2014/main" id="{0B443F68-14E0-4249-9F70-38189590BB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374" b="4012"/>
          <a:stretch/>
        </p:blipFill>
        <p:spPr bwMode="auto">
          <a:xfrm>
            <a:off x="-79105" y="4343400"/>
            <a:ext cx="3746129" cy="251459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098" name="Picture 2" descr="Image">
            <a:extLst>
              <a:ext uri="{FF2B5EF4-FFF2-40B4-BE49-F238E27FC236}">
                <a16:creationId xmlns:a16="http://schemas.microsoft.com/office/drawing/2014/main" id="{18A432F5-F648-CD40-8C28-0A3AB20A7B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7913" y="-76201"/>
            <a:ext cx="83343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93688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2728</TotalTime>
  <Words>1136</Words>
  <Application>Microsoft Macintosh PowerPoint</Application>
  <PresentationFormat>Widescreen</PresentationFormat>
  <Paragraphs>77</Paragraphs>
  <Slides>30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Helvetica</vt:lpstr>
      <vt:lpstr>Office Theme</vt:lpstr>
      <vt:lpstr>NIDS-CRAM Wave 4 Launch 12 May 2021 (10am)     </vt:lpstr>
      <vt:lpstr>NIDS-CRAM Wave Launch      12 May 2021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Findings    NIDS-CRAM Wave 2    30 September 2020   </dc:title>
  <dc:creator>Nic Spaull</dc:creator>
  <cp:lastModifiedBy>Nic Spaull</cp:lastModifiedBy>
  <cp:revision>117</cp:revision>
  <dcterms:created xsi:type="dcterms:W3CDTF">2020-09-30T05:12:31Z</dcterms:created>
  <dcterms:modified xsi:type="dcterms:W3CDTF">2021-05-12T07:47:05Z</dcterms:modified>
</cp:coreProperties>
</file>