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</p:sldMasterIdLst>
  <p:notesMasterIdLst>
    <p:notesMasterId r:id="rId37"/>
  </p:notesMasterIdLst>
  <p:sldIdLst>
    <p:sldId id="464" r:id="rId2"/>
    <p:sldId id="473" r:id="rId3"/>
    <p:sldId id="297" r:id="rId4"/>
    <p:sldId id="469" r:id="rId5"/>
    <p:sldId id="470" r:id="rId6"/>
    <p:sldId id="471" r:id="rId7"/>
    <p:sldId id="256" r:id="rId8"/>
    <p:sldId id="375" r:id="rId9"/>
    <p:sldId id="433" r:id="rId10"/>
    <p:sldId id="271" r:id="rId11"/>
    <p:sldId id="266" r:id="rId12"/>
    <p:sldId id="267" r:id="rId13"/>
    <p:sldId id="269" r:id="rId14"/>
    <p:sldId id="270" r:id="rId15"/>
    <p:sldId id="468" r:id="rId16"/>
    <p:sldId id="432" r:id="rId17"/>
    <p:sldId id="466" r:id="rId18"/>
    <p:sldId id="467" r:id="rId19"/>
    <p:sldId id="439" r:id="rId20"/>
    <p:sldId id="434" r:id="rId21"/>
    <p:sldId id="435" r:id="rId22"/>
    <p:sldId id="437" r:id="rId23"/>
    <p:sldId id="442" r:id="rId24"/>
    <p:sldId id="333" r:id="rId25"/>
    <p:sldId id="260" r:id="rId26"/>
    <p:sldId id="463" r:id="rId27"/>
    <p:sldId id="454" r:id="rId28"/>
    <p:sldId id="438" r:id="rId29"/>
    <p:sldId id="472" r:id="rId30"/>
    <p:sldId id="459" r:id="rId31"/>
    <p:sldId id="365" r:id="rId32"/>
    <p:sldId id="460" r:id="rId33"/>
    <p:sldId id="431" r:id="rId34"/>
    <p:sldId id="446" r:id="rId35"/>
    <p:sldId id="445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E7EF"/>
    <a:srgbClr val="DEEBF7"/>
    <a:srgbClr val="B10608"/>
    <a:srgbClr val="D90107"/>
    <a:srgbClr val="FFFF00"/>
    <a:srgbClr val="FF7A69"/>
    <a:srgbClr val="C780FF"/>
    <a:srgbClr val="5757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26"/>
    <p:restoredTop sz="92606"/>
  </p:normalViewPr>
  <p:slideViewPr>
    <p:cSldViewPr snapToGrid="0" snapToObjects="1">
      <p:cViewPr varScale="1">
        <p:scale>
          <a:sx n="114" d="100"/>
          <a:sy n="114" d="100"/>
        </p:scale>
        <p:origin x="48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nicspaull/Dropbox/First%20batch%20to%20upload%20to%20Drive/2.RESEP/3.%20Teaching%20(Dropbox)/Ecos%20of%20Educ%20Sem2%20(Dropbox)/3.%202021%20Nic's%20workings/Inequality%20lecture/v2-Siyaphambili%20Skills%20Production%20(2%20Aug%202021)NB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nicspaull/Downloads/NSC%20+%20Bachelors%20Graph%20data%20(Martin%20Gustafsson)%20(1)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Volumes/GoogleDrive/My%20Drive/(N8)%20Conferences%20&amp;%20Talks/2021%20Non%20academic/4.%20April%202021%20NWU%20NSFAS%20talk%20(15%20April%202021)/Uni%20enrolments%20-%20Pages%20from%20DHET%202021%20Macro%20Indicators%20Post-School%20Education%20and%20Training%20Monitor%20Report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Volumes/GoogleDrive/My%20Drive/(N8)%20Conferences%20&amp;%20Talks/2021%20Non%20academic/4.%20April%202021%20NWU%20NSFAS%20talk%20(15%20April%202021)/Uni%20enrolments%20-%20Pages%20from%20DHET%202021%20Macro%20Indicators%20Post-School%20Education%20and%20Training%20Monitor%20Report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nicspaull/Downloads/NSC%20+%20Bachelors%20Graph%20data%20(Martin%20Gustafsson)%20(1).xls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2000" b="1"/>
              <a:t>Number of South Africans by</a:t>
            </a:r>
            <a:r>
              <a:rPr lang="en-GB" sz="2000" b="1" baseline="0"/>
              <a:t> qualifications type 1994-2020</a:t>
            </a:r>
          </a:p>
          <a:p>
            <a:pPr>
              <a:defRPr/>
            </a:pPr>
            <a:r>
              <a:rPr lang="en-GB" sz="1100" b="0" i="1" baseline="0"/>
              <a:t>Source</a:t>
            </a:r>
            <a:r>
              <a:rPr lang="en-GB" sz="1100" i="1" baseline="0"/>
              <a:t>: Siyaphambili 2021 (Nicola Branson, UCT)</a:t>
            </a:r>
            <a:endParaRPr lang="en-GB" sz="1100" i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'ALL-1994-2020'!$B$9</c:f>
              <c:strCache>
                <c:ptCount val="1"/>
                <c:pt idx="0">
                  <c:v>No Schooling</c:v>
                </c:pt>
              </c:strCache>
            </c:strRef>
          </c:tx>
          <c:spPr>
            <a:solidFill>
              <a:schemeClr val="tx1">
                <a:lumMod val="95000"/>
                <a:lumOff val="5000"/>
              </a:schemeClr>
            </a:solidFill>
            <a:ln>
              <a:noFill/>
            </a:ln>
            <a:effectLst/>
          </c:spPr>
          <c:invertIfNegative val="0"/>
          <c:cat>
            <c:strRef>
              <c:f>'ALL-1994-2020'!$A$10:$A$36</c:f>
              <c:strCache>
                <c:ptCount val="27"/>
                <c:pt idx="0">
                  <c:v>Y-1994</c:v>
                </c:pt>
                <c:pt idx="1">
                  <c:v>Y-1995</c:v>
                </c:pt>
                <c:pt idx="2">
                  <c:v>Y-1996</c:v>
                </c:pt>
                <c:pt idx="3">
                  <c:v>Y-1997</c:v>
                </c:pt>
                <c:pt idx="4">
                  <c:v>Y-1998</c:v>
                </c:pt>
                <c:pt idx="5">
                  <c:v>Y-1999</c:v>
                </c:pt>
                <c:pt idx="6">
                  <c:v>Y-2000</c:v>
                </c:pt>
                <c:pt idx="7">
                  <c:v>Y-2001</c:v>
                </c:pt>
                <c:pt idx="8">
                  <c:v>Y-2002</c:v>
                </c:pt>
                <c:pt idx="9">
                  <c:v>Y-2003</c:v>
                </c:pt>
                <c:pt idx="10">
                  <c:v>Y-2004</c:v>
                </c:pt>
                <c:pt idx="11">
                  <c:v>Y-2005</c:v>
                </c:pt>
                <c:pt idx="12">
                  <c:v>Y-2006</c:v>
                </c:pt>
                <c:pt idx="13">
                  <c:v>Y-2007</c:v>
                </c:pt>
                <c:pt idx="14">
                  <c:v>Y-2008</c:v>
                </c:pt>
                <c:pt idx="15">
                  <c:v>Y-2009</c:v>
                </c:pt>
                <c:pt idx="16">
                  <c:v>Y-2010</c:v>
                </c:pt>
                <c:pt idx="17">
                  <c:v>Y-2011</c:v>
                </c:pt>
                <c:pt idx="18">
                  <c:v>Y-2012</c:v>
                </c:pt>
                <c:pt idx="19">
                  <c:v>Y-2013</c:v>
                </c:pt>
                <c:pt idx="20">
                  <c:v>Y-2014</c:v>
                </c:pt>
                <c:pt idx="21">
                  <c:v>Y-2015</c:v>
                </c:pt>
                <c:pt idx="22">
                  <c:v>Y-2016</c:v>
                </c:pt>
                <c:pt idx="23">
                  <c:v>Y-2017</c:v>
                </c:pt>
                <c:pt idx="24">
                  <c:v>Y-2018</c:v>
                </c:pt>
                <c:pt idx="25">
                  <c:v>Y-2019</c:v>
                </c:pt>
                <c:pt idx="26">
                  <c:v>Y-2020</c:v>
                </c:pt>
              </c:strCache>
            </c:strRef>
          </c:cat>
          <c:val>
            <c:numRef>
              <c:f>'ALL-1994-2020'!$B$10:$B$36</c:f>
              <c:numCache>
                <c:formatCode>0</c:formatCode>
                <c:ptCount val="27"/>
                <c:pt idx="0">
                  <c:v>2241333.0235088002</c:v>
                </c:pt>
                <c:pt idx="1">
                  <c:v>2428034.7233473998</c:v>
                </c:pt>
                <c:pt idx="2">
                  <c:v>2615619.5539405602</c:v>
                </c:pt>
                <c:pt idx="3">
                  <c:v>2555869.5511090299</c:v>
                </c:pt>
                <c:pt idx="4">
                  <c:v>2627034.8861039602</c:v>
                </c:pt>
                <c:pt idx="5">
                  <c:v>2214848.3380967998</c:v>
                </c:pt>
                <c:pt idx="6" formatCode="#,##0">
                  <c:v>2171702.1881978498</c:v>
                </c:pt>
                <c:pt idx="7" formatCode="#,##0">
                  <c:v>1998285.4308255201</c:v>
                </c:pt>
                <c:pt idx="8" formatCode="#,##0">
                  <c:v>2049897.9131666599</c:v>
                </c:pt>
                <c:pt idx="9" formatCode="#,##0">
                  <c:v>1998183.9688151199</c:v>
                </c:pt>
                <c:pt idx="10" formatCode="#,##0">
                  <c:v>1950407.0069899501</c:v>
                </c:pt>
                <c:pt idx="11" formatCode="#,##0">
                  <c:v>1843875.24162695</c:v>
                </c:pt>
                <c:pt idx="12" formatCode="#,##0">
                  <c:v>1777041.99696244</c:v>
                </c:pt>
                <c:pt idx="13" formatCode="#,##0">
                  <c:v>1754367.11146218</c:v>
                </c:pt>
                <c:pt idx="14" formatCode="#,##0">
                  <c:v>1637107.64632074</c:v>
                </c:pt>
                <c:pt idx="15" formatCode="#,##0">
                  <c:v>1586718.5311195699</c:v>
                </c:pt>
                <c:pt idx="16" formatCode="#,##0">
                  <c:v>1425009.4958202799</c:v>
                </c:pt>
                <c:pt idx="17" formatCode="#,##0">
                  <c:v>1325638.7810357099</c:v>
                </c:pt>
                <c:pt idx="18" formatCode="#,##0">
                  <c:v>1309832.21491686</c:v>
                </c:pt>
                <c:pt idx="19">
                  <c:v>1156525.9958505</c:v>
                </c:pt>
                <c:pt idx="20">
                  <c:v>1146590.3001907601</c:v>
                </c:pt>
                <c:pt idx="21">
                  <c:v>1151956.13085114</c:v>
                </c:pt>
                <c:pt idx="22">
                  <c:v>1073542.3726792799</c:v>
                </c:pt>
                <c:pt idx="23">
                  <c:v>1031559.15505297</c:v>
                </c:pt>
                <c:pt idx="24">
                  <c:v>943976.28486893699</c:v>
                </c:pt>
                <c:pt idx="25">
                  <c:v>946600.87625940202</c:v>
                </c:pt>
                <c:pt idx="26">
                  <c:v>811517.03483817005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D6-B14A-9C00-6559509FEB13}"/>
            </c:ext>
          </c:extLst>
        </c:ser>
        <c:ser>
          <c:idx val="1"/>
          <c:order val="1"/>
          <c:tx>
            <c:strRef>
              <c:f>'ALL-1994-2020'!$C$9</c:f>
              <c:strCache>
                <c:ptCount val="1"/>
                <c:pt idx="0">
                  <c:v>Less than Grade 9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'ALL-1994-2020'!$A$10:$A$36</c:f>
              <c:strCache>
                <c:ptCount val="27"/>
                <c:pt idx="0">
                  <c:v>Y-1994</c:v>
                </c:pt>
                <c:pt idx="1">
                  <c:v>Y-1995</c:v>
                </c:pt>
                <c:pt idx="2">
                  <c:v>Y-1996</c:v>
                </c:pt>
                <c:pt idx="3">
                  <c:v>Y-1997</c:v>
                </c:pt>
                <c:pt idx="4">
                  <c:v>Y-1998</c:v>
                </c:pt>
                <c:pt idx="5">
                  <c:v>Y-1999</c:v>
                </c:pt>
                <c:pt idx="6">
                  <c:v>Y-2000</c:v>
                </c:pt>
                <c:pt idx="7">
                  <c:v>Y-2001</c:v>
                </c:pt>
                <c:pt idx="8">
                  <c:v>Y-2002</c:v>
                </c:pt>
                <c:pt idx="9">
                  <c:v>Y-2003</c:v>
                </c:pt>
                <c:pt idx="10">
                  <c:v>Y-2004</c:v>
                </c:pt>
                <c:pt idx="11">
                  <c:v>Y-2005</c:v>
                </c:pt>
                <c:pt idx="12">
                  <c:v>Y-2006</c:v>
                </c:pt>
                <c:pt idx="13">
                  <c:v>Y-2007</c:v>
                </c:pt>
                <c:pt idx="14">
                  <c:v>Y-2008</c:v>
                </c:pt>
                <c:pt idx="15">
                  <c:v>Y-2009</c:v>
                </c:pt>
                <c:pt idx="16">
                  <c:v>Y-2010</c:v>
                </c:pt>
                <c:pt idx="17">
                  <c:v>Y-2011</c:v>
                </c:pt>
                <c:pt idx="18">
                  <c:v>Y-2012</c:v>
                </c:pt>
                <c:pt idx="19">
                  <c:v>Y-2013</c:v>
                </c:pt>
                <c:pt idx="20">
                  <c:v>Y-2014</c:v>
                </c:pt>
                <c:pt idx="21">
                  <c:v>Y-2015</c:v>
                </c:pt>
                <c:pt idx="22">
                  <c:v>Y-2016</c:v>
                </c:pt>
                <c:pt idx="23">
                  <c:v>Y-2017</c:v>
                </c:pt>
                <c:pt idx="24">
                  <c:v>Y-2018</c:v>
                </c:pt>
                <c:pt idx="25">
                  <c:v>Y-2019</c:v>
                </c:pt>
                <c:pt idx="26">
                  <c:v>Y-2020</c:v>
                </c:pt>
              </c:strCache>
            </c:strRef>
          </c:cat>
          <c:val>
            <c:numRef>
              <c:f>'ALL-1994-2020'!$C$10:$C$36</c:f>
              <c:numCache>
                <c:formatCode>0</c:formatCode>
                <c:ptCount val="27"/>
                <c:pt idx="0">
                  <c:v>9184457.1501243506</c:v>
                </c:pt>
                <c:pt idx="1">
                  <c:v>8835475.3276672699</c:v>
                </c:pt>
                <c:pt idx="2">
                  <c:v>9318301.1392215397</c:v>
                </c:pt>
                <c:pt idx="3">
                  <c:v>9461172.8696247805</c:v>
                </c:pt>
                <c:pt idx="4">
                  <c:v>9796449.0178472996</c:v>
                </c:pt>
                <c:pt idx="5">
                  <c:v>10453146.1421778</c:v>
                </c:pt>
                <c:pt idx="6" formatCode="#,##0">
                  <c:v>10169220.8897058</c:v>
                </c:pt>
                <c:pt idx="7" formatCode="#,##0">
                  <c:v>10208767.970984399</c:v>
                </c:pt>
                <c:pt idx="8" formatCode="#,##0">
                  <c:v>10189906.0453273</c:v>
                </c:pt>
                <c:pt idx="9" formatCode="#,##0">
                  <c:v>9956863.32891763</c:v>
                </c:pt>
                <c:pt idx="10" formatCode="#,##0">
                  <c:v>9844653.9742599893</c:v>
                </c:pt>
                <c:pt idx="11" formatCode="#,##0">
                  <c:v>9543099.0876255296</c:v>
                </c:pt>
                <c:pt idx="12" formatCode="#,##0">
                  <c:v>9367567.0784809701</c:v>
                </c:pt>
                <c:pt idx="13" formatCode="#,##0">
                  <c:v>8965693.5109245591</c:v>
                </c:pt>
                <c:pt idx="14" formatCode="#,##0">
                  <c:v>8751217.5901570302</c:v>
                </c:pt>
                <c:pt idx="15" formatCode="#,##0">
                  <c:v>8568808.4877983201</c:v>
                </c:pt>
                <c:pt idx="16" formatCode="#,##0">
                  <c:v>8214859.2085697101</c:v>
                </c:pt>
                <c:pt idx="17" formatCode="#,##0">
                  <c:v>8192065.1986147603</c:v>
                </c:pt>
                <c:pt idx="18" formatCode="#,##0">
                  <c:v>8024114.1740234997</c:v>
                </c:pt>
                <c:pt idx="19">
                  <c:v>7739216.38388828</c:v>
                </c:pt>
                <c:pt idx="20">
                  <c:v>7498644.63832385</c:v>
                </c:pt>
                <c:pt idx="21">
                  <c:v>7542076.8022514796</c:v>
                </c:pt>
                <c:pt idx="22">
                  <c:v>7440453.6733635096</c:v>
                </c:pt>
                <c:pt idx="23">
                  <c:v>7003415.4357352201</c:v>
                </c:pt>
                <c:pt idx="24">
                  <c:v>6766577.1385967797</c:v>
                </c:pt>
                <c:pt idx="25">
                  <c:v>6663784.8647163399</c:v>
                </c:pt>
                <c:pt idx="26">
                  <c:v>6647528.4865679303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D6-B14A-9C00-6559509FEB13}"/>
            </c:ext>
          </c:extLst>
        </c:ser>
        <c:ser>
          <c:idx val="2"/>
          <c:order val="2"/>
          <c:tx>
            <c:strRef>
              <c:f>'ALL-1994-2020'!$D$9</c:f>
              <c:strCache>
                <c:ptCount val="1"/>
                <c:pt idx="0">
                  <c:v>Grade 9-11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'ALL-1994-2020'!$A$10:$A$36</c:f>
              <c:strCache>
                <c:ptCount val="27"/>
                <c:pt idx="0">
                  <c:v>Y-1994</c:v>
                </c:pt>
                <c:pt idx="1">
                  <c:v>Y-1995</c:v>
                </c:pt>
                <c:pt idx="2">
                  <c:v>Y-1996</c:v>
                </c:pt>
                <c:pt idx="3">
                  <c:v>Y-1997</c:v>
                </c:pt>
                <c:pt idx="4">
                  <c:v>Y-1998</c:v>
                </c:pt>
                <c:pt idx="5">
                  <c:v>Y-1999</c:v>
                </c:pt>
                <c:pt idx="6">
                  <c:v>Y-2000</c:v>
                </c:pt>
                <c:pt idx="7">
                  <c:v>Y-2001</c:v>
                </c:pt>
                <c:pt idx="8">
                  <c:v>Y-2002</c:v>
                </c:pt>
                <c:pt idx="9">
                  <c:v>Y-2003</c:v>
                </c:pt>
                <c:pt idx="10">
                  <c:v>Y-2004</c:v>
                </c:pt>
                <c:pt idx="11">
                  <c:v>Y-2005</c:v>
                </c:pt>
                <c:pt idx="12">
                  <c:v>Y-2006</c:v>
                </c:pt>
                <c:pt idx="13">
                  <c:v>Y-2007</c:v>
                </c:pt>
                <c:pt idx="14">
                  <c:v>Y-2008</c:v>
                </c:pt>
                <c:pt idx="15">
                  <c:v>Y-2009</c:v>
                </c:pt>
                <c:pt idx="16">
                  <c:v>Y-2010</c:v>
                </c:pt>
                <c:pt idx="17">
                  <c:v>Y-2011</c:v>
                </c:pt>
                <c:pt idx="18">
                  <c:v>Y-2012</c:v>
                </c:pt>
                <c:pt idx="19">
                  <c:v>Y-2013</c:v>
                </c:pt>
                <c:pt idx="20">
                  <c:v>Y-2014</c:v>
                </c:pt>
                <c:pt idx="21">
                  <c:v>Y-2015</c:v>
                </c:pt>
                <c:pt idx="22">
                  <c:v>Y-2016</c:v>
                </c:pt>
                <c:pt idx="23">
                  <c:v>Y-2017</c:v>
                </c:pt>
                <c:pt idx="24">
                  <c:v>Y-2018</c:v>
                </c:pt>
                <c:pt idx="25">
                  <c:v>Y-2019</c:v>
                </c:pt>
                <c:pt idx="26">
                  <c:v>Y-2020</c:v>
                </c:pt>
              </c:strCache>
            </c:strRef>
          </c:cat>
          <c:val>
            <c:numRef>
              <c:f>'ALL-1994-2020'!$D$10:$D$36</c:f>
              <c:numCache>
                <c:formatCode>0</c:formatCode>
                <c:ptCount val="27"/>
                <c:pt idx="0">
                  <c:v>6980113.32366216</c:v>
                </c:pt>
                <c:pt idx="1">
                  <c:v>7073642.4457347598</c:v>
                </c:pt>
                <c:pt idx="2">
                  <c:v>7019677.4161169603</c:v>
                </c:pt>
                <c:pt idx="3">
                  <c:v>7393441.1879567904</c:v>
                </c:pt>
                <c:pt idx="4">
                  <c:v>7452247.8521469301</c:v>
                </c:pt>
                <c:pt idx="5">
                  <c:v>7345570.3819113402</c:v>
                </c:pt>
                <c:pt idx="6" formatCode="#,##0">
                  <c:v>7960000.9967748197</c:v>
                </c:pt>
                <c:pt idx="7" formatCode="#,##0">
                  <c:v>8068625.9124252303</c:v>
                </c:pt>
                <c:pt idx="8" formatCode="#,##0">
                  <c:v>8240419.2543099802</c:v>
                </c:pt>
                <c:pt idx="9" formatCode="#,##0">
                  <c:v>8830457.2035712693</c:v>
                </c:pt>
                <c:pt idx="10" formatCode="#,##0">
                  <c:v>8952571.0357999094</c:v>
                </c:pt>
                <c:pt idx="11" formatCode="#,##0">
                  <c:v>9560633.8605995495</c:v>
                </c:pt>
                <c:pt idx="12" formatCode="#,##0">
                  <c:v>9737489.6164268199</c:v>
                </c:pt>
                <c:pt idx="13" formatCode="#,##0">
                  <c:v>10556689.035968799</c:v>
                </c:pt>
                <c:pt idx="14" formatCode="#,##0">
                  <c:v>11009754.8106662</c:v>
                </c:pt>
                <c:pt idx="15" formatCode="#,##0">
                  <c:v>11192002.5199301</c:v>
                </c:pt>
                <c:pt idx="16" formatCode="#,##0">
                  <c:v>11627230.878826</c:v>
                </c:pt>
                <c:pt idx="17" formatCode="#,##0">
                  <c:v>11963317.403613299</c:v>
                </c:pt>
                <c:pt idx="18" formatCode="#,##0">
                  <c:v>12210318.025306599</c:v>
                </c:pt>
                <c:pt idx="19">
                  <c:v>12595730.251950201</c:v>
                </c:pt>
                <c:pt idx="20">
                  <c:v>12756390.4527712</c:v>
                </c:pt>
                <c:pt idx="21">
                  <c:v>13039957.442719299</c:v>
                </c:pt>
                <c:pt idx="22">
                  <c:v>13204054.371631</c:v>
                </c:pt>
                <c:pt idx="23">
                  <c:v>13725296.678669499</c:v>
                </c:pt>
                <c:pt idx="24">
                  <c:v>13854879.0540975</c:v>
                </c:pt>
                <c:pt idx="25">
                  <c:v>13978185.655800899</c:v>
                </c:pt>
                <c:pt idx="26">
                  <c:v>14174119.2269952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D6-B14A-9C00-6559509FEB13}"/>
            </c:ext>
          </c:extLst>
        </c:ser>
        <c:ser>
          <c:idx val="3"/>
          <c:order val="3"/>
          <c:tx>
            <c:strRef>
              <c:f>'ALL-1994-2020'!$E$9</c:f>
              <c:strCache>
                <c:ptCount val="1"/>
                <c:pt idx="0">
                  <c:v>Grade 12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'ALL-1994-2020'!$A$10:$A$36</c:f>
              <c:strCache>
                <c:ptCount val="27"/>
                <c:pt idx="0">
                  <c:v>Y-1994</c:v>
                </c:pt>
                <c:pt idx="1">
                  <c:v>Y-1995</c:v>
                </c:pt>
                <c:pt idx="2">
                  <c:v>Y-1996</c:v>
                </c:pt>
                <c:pt idx="3">
                  <c:v>Y-1997</c:v>
                </c:pt>
                <c:pt idx="4">
                  <c:v>Y-1998</c:v>
                </c:pt>
                <c:pt idx="5">
                  <c:v>Y-1999</c:v>
                </c:pt>
                <c:pt idx="6">
                  <c:v>Y-2000</c:v>
                </c:pt>
                <c:pt idx="7">
                  <c:v>Y-2001</c:v>
                </c:pt>
                <c:pt idx="8">
                  <c:v>Y-2002</c:v>
                </c:pt>
                <c:pt idx="9">
                  <c:v>Y-2003</c:v>
                </c:pt>
                <c:pt idx="10">
                  <c:v>Y-2004</c:v>
                </c:pt>
                <c:pt idx="11">
                  <c:v>Y-2005</c:v>
                </c:pt>
                <c:pt idx="12">
                  <c:v>Y-2006</c:v>
                </c:pt>
                <c:pt idx="13">
                  <c:v>Y-2007</c:v>
                </c:pt>
                <c:pt idx="14">
                  <c:v>Y-2008</c:v>
                </c:pt>
                <c:pt idx="15">
                  <c:v>Y-2009</c:v>
                </c:pt>
                <c:pt idx="16">
                  <c:v>Y-2010</c:v>
                </c:pt>
                <c:pt idx="17">
                  <c:v>Y-2011</c:v>
                </c:pt>
                <c:pt idx="18">
                  <c:v>Y-2012</c:v>
                </c:pt>
                <c:pt idx="19">
                  <c:v>Y-2013</c:v>
                </c:pt>
                <c:pt idx="20">
                  <c:v>Y-2014</c:v>
                </c:pt>
                <c:pt idx="21">
                  <c:v>Y-2015</c:v>
                </c:pt>
                <c:pt idx="22">
                  <c:v>Y-2016</c:v>
                </c:pt>
                <c:pt idx="23">
                  <c:v>Y-2017</c:v>
                </c:pt>
                <c:pt idx="24">
                  <c:v>Y-2018</c:v>
                </c:pt>
                <c:pt idx="25">
                  <c:v>Y-2019</c:v>
                </c:pt>
                <c:pt idx="26">
                  <c:v>Y-2020</c:v>
                </c:pt>
              </c:strCache>
            </c:strRef>
          </c:cat>
          <c:val>
            <c:numRef>
              <c:f>'ALL-1994-2020'!$E$10:$E$36</c:f>
              <c:numCache>
                <c:formatCode>0</c:formatCode>
                <c:ptCount val="27"/>
                <c:pt idx="0">
                  <c:v>3557137.0253268299</c:v>
                </c:pt>
                <c:pt idx="1">
                  <c:v>4094099.7811993398</c:v>
                </c:pt>
                <c:pt idx="2">
                  <c:v>4360616.90608868</c:v>
                </c:pt>
                <c:pt idx="3">
                  <c:v>4383923.8357346104</c:v>
                </c:pt>
                <c:pt idx="4">
                  <c:v>4525841.6553153703</c:v>
                </c:pt>
                <c:pt idx="5">
                  <c:v>4857288.73083538</c:v>
                </c:pt>
                <c:pt idx="6" formatCode="#,##0">
                  <c:v>4818010.4707792103</c:v>
                </c:pt>
                <c:pt idx="7" formatCode="#,##0">
                  <c:v>5297658.0173789896</c:v>
                </c:pt>
                <c:pt idx="8" formatCode="#,##0">
                  <c:v>5608692.0983837396</c:v>
                </c:pt>
                <c:pt idx="9" formatCode="#,##0">
                  <c:v>5913503.8737913501</c:v>
                </c:pt>
                <c:pt idx="10" formatCode="#,##0">
                  <c:v>6429811.7537380904</c:v>
                </c:pt>
                <c:pt idx="11" formatCode="#,##0">
                  <c:v>6637221.7280172901</c:v>
                </c:pt>
                <c:pt idx="12" formatCode="#,##0">
                  <c:v>7031956.3206886305</c:v>
                </c:pt>
                <c:pt idx="13" formatCode="#,##0">
                  <c:v>7165894.4140109699</c:v>
                </c:pt>
                <c:pt idx="14" formatCode="#,##0">
                  <c:v>7284266.8391110403</c:v>
                </c:pt>
                <c:pt idx="15" formatCode="#,##0">
                  <c:v>7752046.9750557402</c:v>
                </c:pt>
                <c:pt idx="16" formatCode="#,##0">
                  <c:v>8361953.2866558703</c:v>
                </c:pt>
                <c:pt idx="17" formatCode="#,##0">
                  <c:v>8595299.7749345805</c:v>
                </c:pt>
                <c:pt idx="18" formatCode="#,##0">
                  <c:v>8904171.1685507502</c:v>
                </c:pt>
                <c:pt idx="19">
                  <c:v>9154116.5937356707</c:v>
                </c:pt>
                <c:pt idx="20">
                  <c:v>9694755.2274331599</c:v>
                </c:pt>
                <c:pt idx="21">
                  <c:v>9745136.4061874207</c:v>
                </c:pt>
                <c:pt idx="22">
                  <c:v>10264383.7119698</c:v>
                </c:pt>
                <c:pt idx="23">
                  <c:v>10191987.6531638</c:v>
                </c:pt>
                <c:pt idx="24">
                  <c:v>10885479.6668097</c:v>
                </c:pt>
                <c:pt idx="25">
                  <c:v>11228346.236575801</c:v>
                </c:pt>
                <c:pt idx="26">
                  <c:v>11694039.5366705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CD6-B14A-9C00-6559509FEB13}"/>
            </c:ext>
          </c:extLst>
        </c:ser>
        <c:ser>
          <c:idx val="4"/>
          <c:order val="4"/>
          <c:tx>
            <c:strRef>
              <c:f>'ALL-1994-2020'!$F$9</c:f>
              <c:strCache>
                <c:ptCount val="1"/>
                <c:pt idx="0">
                  <c:v>Certificate or diploma (with &lt;Gr12)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'ALL-1994-2020'!$A$10:$A$36</c:f>
              <c:strCache>
                <c:ptCount val="27"/>
                <c:pt idx="0">
                  <c:v>Y-1994</c:v>
                </c:pt>
                <c:pt idx="1">
                  <c:v>Y-1995</c:v>
                </c:pt>
                <c:pt idx="2">
                  <c:v>Y-1996</c:v>
                </c:pt>
                <c:pt idx="3">
                  <c:v>Y-1997</c:v>
                </c:pt>
                <c:pt idx="4">
                  <c:v>Y-1998</c:v>
                </c:pt>
                <c:pt idx="5">
                  <c:v>Y-1999</c:v>
                </c:pt>
                <c:pt idx="6">
                  <c:v>Y-2000</c:v>
                </c:pt>
                <c:pt idx="7">
                  <c:v>Y-2001</c:v>
                </c:pt>
                <c:pt idx="8">
                  <c:v>Y-2002</c:v>
                </c:pt>
                <c:pt idx="9">
                  <c:v>Y-2003</c:v>
                </c:pt>
                <c:pt idx="10">
                  <c:v>Y-2004</c:v>
                </c:pt>
                <c:pt idx="11">
                  <c:v>Y-2005</c:v>
                </c:pt>
                <c:pt idx="12">
                  <c:v>Y-2006</c:v>
                </c:pt>
                <c:pt idx="13">
                  <c:v>Y-2007</c:v>
                </c:pt>
                <c:pt idx="14">
                  <c:v>Y-2008</c:v>
                </c:pt>
                <c:pt idx="15">
                  <c:v>Y-2009</c:v>
                </c:pt>
                <c:pt idx="16">
                  <c:v>Y-2010</c:v>
                </c:pt>
                <c:pt idx="17">
                  <c:v>Y-2011</c:v>
                </c:pt>
                <c:pt idx="18">
                  <c:v>Y-2012</c:v>
                </c:pt>
                <c:pt idx="19">
                  <c:v>Y-2013</c:v>
                </c:pt>
                <c:pt idx="20">
                  <c:v>Y-2014</c:v>
                </c:pt>
                <c:pt idx="21">
                  <c:v>Y-2015</c:v>
                </c:pt>
                <c:pt idx="22">
                  <c:v>Y-2016</c:v>
                </c:pt>
                <c:pt idx="23">
                  <c:v>Y-2017</c:v>
                </c:pt>
                <c:pt idx="24">
                  <c:v>Y-2018</c:v>
                </c:pt>
                <c:pt idx="25">
                  <c:v>Y-2019</c:v>
                </c:pt>
                <c:pt idx="26">
                  <c:v>Y-2020</c:v>
                </c:pt>
              </c:strCache>
            </c:strRef>
          </c:cat>
          <c:val>
            <c:numRef>
              <c:f>'ALL-1994-2020'!$F$10:$F$36</c:f>
              <c:numCache>
                <c:formatCode>0</c:formatCode>
                <c:ptCount val="27"/>
                <c:pt idx="0">
                  <c:v>173316.077647556</c:v>
                </c:pt>
                <c:pt idx="1">
                  <c:v>163578.09466599999</c:v>
                </c:pt>
                <c:pt idx="2">
                  <c:v>98133.3469681243</c:v>
                </c:pt>
                <c:pt idx="3">
                  <c:v>338637.51818194502</c:v>
                </c:pt>
                <c:pt idx="4">
                  <c:v>205002.39471056699</c:v>
                </c:pt>
                <c:pt idx="5">
                  <c:v>231497.67003122001</c:v>
                </c:pt>
                <c:pt idx="6" formatCode="#,##0">
                  <c:v>324023.53738723102</c:v>
                </c:pt>
                <c:pt idx="7" formatCode="#,##0">
                  <c:v>255246.85051019501</c:v>
                </c:pt>
                <c:pt idx="8" formatCode="#,##0">
                  <c:v>277287.31777048501</c:v>
                </c:pt>
                <c:pt idx="9" formatCode="#,##0">
                  <c:v>224351.27370513501</c:v>
                </c:pt>
                <c:pt idx="10" formatCode="#,##0">
                  <c:v>239985.48820856799</c:v>
                </c:pt>
                <c:pt idx="11" formatCode="#,##0">
                  <c:v>203109.164794752</c:v>
                </c:pt>
                <c:pt idx="12" formatCode="#,##0">
                  <c:v>213813.24232822299</c:v>
                </c:pt>
                <c:pt idx="13" formatCode="#,##0">
                  <c:v>232647.96029873501</c:v>
                </c:pt>
                <c:pt idx="14">
                  <c:v>211732.67682919299</c:v>
                </c:pt>
                <c:pt idx="15">
                  <c:v>214949.99659895501</c:v>
                </c:pt>
                <c:pt idx="16">
                  <c:v>199387.78170461641</c:v>
                </c:pt>
                <c:pt idx="17">
                  <c:v>199653.7780351362</c:v>
                </c:pt>
                <c:pt idx="18">
                  <c:v>204082.562844108</c:v>
                </c:pt>
                <c:pt idx="19">
                  <c:v>290745.01420189696</c:v>
                </c:pt>
                <c:pt idx="20">
                  <c:v>167430.6886221623</c:v>
                </c:pt>
                <c:pt idx="21">
                  <c:v>188892.77118199211</c:v>
                </c:pt>
                <c:pt idx="22">
                  <c:v>169608.3632126725</c:v>
                </c:pt>
                <c:pt idx="23">
                  <c:v>228582.4834622904</c:v>
                </c:pt>
                <c:pt idx="24">
                  <c:v>170902.88477376121</c:v>
                </c:pt>
                <c:pt idx="25">
                  <c:v>160692.7969083158</c:v>
                </c:pt>
                <c:pt idx="26">
                  <c:v>178107.75522835541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CD6-B14A-9C00-6559509FEB13}"/>
            </c:ext>
          </c:extLst>
        </c:ser>
        <c:ser>
          <c:idx val="5"/>
          <c:order val="5"/>
          <c:tx>
            <c:strRef>
              <c:f>'ALL-1994-2020'!$G$9</c:f>
              <c:strCache>
                <c:ptCount val="1"/>
                <c:pt idx="0">
                  <c:v>Certificate or diploma (+  Gr12)</c:v>
                </c:pt>
              </c:strCache>
            </c:strRef>
          </c:tx>
          <c:spPr>
            <a:solidFill>
              <a:srgbClr val="EB0000">
                <a:alpha val="81176"/>
              </a:srgbClr>
            </a:solidFill>
            <a:ln>
              <a:noFill/>
            </a:ln>
            <a:effectLst/>
          </c:spPr>
          <c:invertIfNegative val="0"/>
          <c:cat>
            <c:strRef>
              <c:f>'ALL-1994-2020'!$A$10:$A$36</c:f>
              <c:strCache>
                <c:ptCount val="27"/>
                <c:pt idx="0">
                  <c:v>Y-1994</c:v>
                </c:pt>
                <c:pt idx="1">
                  <c:v>Y-1995</c:v>
                </c:pt>
                <c:pt idx="2">
                  <c:v>Y-1996</c:v>
                </c:pt>
                <c:pt idx="3">
                  <c:v>Y-1997</c:v>
                </c:pt>
                <c:pt idx="4">
                  <c:v>Y-1998</c:v>
                </c:pt>
                <c:pt idx="5">
                  <c:v>Y-1999</c:v>
                </c:pt>
                <c:pt idx="6">
                  <c:v>Y-2000</c:v>
                </c:pt>
                <c:pt idx="7">
                  <c:v>Y-2001</c:v>
                </c:pt>
                <c:pt idx="8">
                  <c:v>Y-2002</c:v>
                </c:pt>
                <c:pt idx="9">
                  <c:v>Y-2003</c:v>
                </c:pt>
                <c:pt idx="10">
                  <c:v>Y-2004</c:v>
                </c:pt>
                <c:pt idx="11">
                  <c:v>Y-2005</c:v>
                </c:pt>
                <c:pt idx="12">
                  <c:v>Y-2006</c:v>
                </c:pt>
                <c:pt idx="13">
                  <c:v>Y-2007</c:v>
                </c:pt>
                <c:pt idx="14">
                  <c:v>Y-2008</c:v>
                </c:pt>
                <c:pt idx="15">
                  <c:v>Y-2009</c:v>
                </c:pt>
                <c:pt idx="16">
                  <c:v>Y-2010</c:v>
                </c:pt>
                <c:pt idx="17">
                  <c:v>Y-2011</c:v>
                </c:pt>
                <c:pt idx="18">
                  <c:v>Y-2012</c:v>
                </c:pt>
                <c:pt idx="19">
                  <c:v>Y-2013</c:v>
                </c:pt>
                <c:pt idx="20">
                  <c:v>Y-2014</c:v>
                </c:pt>
                <c:pt idx="21">
                  <c:v>Y-2015</c:v>
                </c:pt>
                <c:pt idx="22">
                  <c:v>Y-2016</c:v>
                </c:pt>
                <c:pt idx="23">
                  <c:v>Y-2017</c:v>
                </c:pt>
                <c:pt idx="24">
                  <c:v>Y-2018</c:v>
                </c:pt>
                <c:pt idx="25">
                  <c:v>Y-2019</c:v>
                </c:pt>
                <c:pt idx="26">
                  <c:v>Y-2020</c:v>
                </c:pt>
              </c:strCache>
            </c:strRef>
          </c:cat>
          <c:val>
            <c:numRef>
              <c:f>'ALL-1994-2020'!$G$10:$G$36</c:f>
              <c:numCache>
                <c:formatCode>0</c:formatCode>
                <c:ptCount val="27"/>
                <c:pt idx="0">
                  <c:v>968784.666343463</c:v>
                </c:pt>
                <c:pt idx="1">
                  <c:v>1207829.0157343301</c:v>
                </c:pt>
                <c:pt idx="2">
                  <c:v>1076271.5600576201</c:v>
                </c:pt>
                <c:pt idx="3">
                  <c:v>1054546.5531893</c:v>
                </c:pt>
                <c:pt idx="4">
                  <c:v>1237512.50778113</c:v>
                </c:pt>
                <c:pt idx="5">
                  <c:v>1047170.7553489699</c:v>
                </c:pt>
                <c:pt idx="6" formatCode="#,##0">
                  <c:v>1230998.2242717701</c:v>
                </c:pt>
                <c:pt idx="7" formatCode="#,##0">
                  <c:v>1282748.71313715</c:v>
                </c:pt>
                <c:pt idx="8" formatCode="#,##0">
                  <c:v>1337654.46612818</c:v>
                </c:pt>
                <c:pt idx="9" formatCode="#,##0">
                  <c:v>1342729.5992457501</c:v>
                </c:pt>
                <c:pt idx="10" formatCode="#,##0">
                  <c:v>1334900.7508355801</c:v>
                </c:pt>
                <c:pt idx="11" formatCode="#,##0">
                  <c:v>1430474.71754605</c:v>
                </c:pt>
                <c:pt idx="12" formatCode="#,##0">
                  <c:v>1588794.35284054</c:v>
                </c:pt>
                <c:pt idx="13" formatCode="#,##0">
                  <c:v>1642347.2538233099</c:v>
                </c:pt>
                <c:pt idx="14">
                  <c:v>1926275.9505189629</c:v>
                </c:pt>
                <c:pt idx="15">
                  <c:v>2086986.1461069081</c:v>
                </c:pt>
                <c:pt idx="16">
                  <c:v>2159462.998449082</c:v>
                </c:pt>
                <c:pt idx="17">
                  <c:v>2225235.5841835369</c:v>
                </c:pt>
                <c:pt idx="18">
                  <c:v>2335696.0600632089</c:v>
                </c:pt>
                <c:pt idx="19">
                  <c:v>2007367.6062145359</c:v>
                </c:pt>
                <c:pt idx="20">
                  <c:v>2059755.1432758882</c:v>
                </c:pt>
                <c:pt idx="21">
                  <c:v>2095416.6166841399</c:v>
                </c:pt>
                <c:pt idx="22">
                  <c:v>2035728.9875719219</c:v>
                </c:pt>
                <c:pt idx="23">
                  <c:v>2227920.900595258</c:v>
                </c:pt>
                <c:pt idx="24">
                  <c:v>2280890.8108700681</c:v>
                </c:pt>
                <c:pt idx="25">
                  <c:v>2229060.1555817239</c:v>
                </c:pt>
                <c:pt idx="26">
                  <c:v>2274795.171483702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CD6-B14A-9C00-6559509FEB13}"/>
            </c:ext>
          </c:extLst>
        </c:ser>
        <c:ser>
          <c:idx val="7"/>
          <c:order val="6"/>
          <c:tx>
            <c:strRef>
              <c:f>'ALL-1994-2020'!$H$9</c:f>
              <c:strCache>
                <c:ptCount val="1"/>
                <c:pt idx="0">
                  <c:v>Higher diploma, bachelor or post-grad degree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'ALL-1994-2020'!$A$10:$A$36</c:f>
              <c:strCache>
                <c:ptCount val="27"/>
                <c:pt idx="0">
                  <c:v>Y-1994</c:v>
                </c:pt>
                <c:pt idx="1">
                  <c:v>Y-1995</c:v>
                </c:pt>
                <c:pt idx="2">
                  <c:v>Y-1996</c:v>
                </c:pt>
                <c:pt idx="3">
                  <c:v>Y-1997</c:v>
                </c:pt>
                <c:pt idx="4">
                  <c:v>Y-1998</c:v>
                </c:pt>
                <c:pt idx="5">
                  <c:v>Y-1999</c:v>
                </c:pt>
                <c:pt idx="6">
                  <c:v>Y-2000</c:v>
                </c:pt>
                <c:pt idx="7">
                  <c:v>Y-2001</c:v>
                </c:pt>
                <c:pt idx="8">
                  <c:v>Y-2002</c:v>
                </c:pt>
                <c:pt idx="9">
                  <c:v>Y-2003</c:v>
                </c:pt>
                <c:pt idx="10">
                  <c:v>Y-2004</c:v>
                </c:pt>
                <c:pt idx="11">
                  <c:v>Y-2005</c:v>
                </c:pt>
                <c:pt idx="12">
                  <c:v>Y-2006</c:v>
                </c:pt>
                <c:pt idx="13">
                  <c:v>Y-2007</c:v>
                </c:pt>
                <c:pt idx="14">
                  <c:v>Y-2008</c:v>
                </c:pt>
                <c:pt idx="15">
                  <c:v>Y-2009</c:v>
                </c:pt>
                <c:pt idx="16">
                  <c:v>Y-2010</c:v>
                </c:pt>
                <c:pt idx="17">
                  <c:v>Y-2011</c:v>
                </c:pt>
                <c:pt idx="18">
                  <c:v>Y-2012</c:v>
                </c:pt>
                <c:pt idx="19">
                  <c:v>Y-2013</c:v>
                </c:pt>
                <c:pt idx="20">
                  <c:v>Y-2014</c:v>
                </c:pt>
                <c:pt idx="21">
                  <c:v>Y-2015</c:v>
                </c:pt>
                <c:pt idx="22">
                  <c:v>Y-2016</c:v>
                </c:pt>
                <c:pt idx="23">
                  <c:v>Y-2017</c:v>
                </c:pt>
                <c:pt idx="24">
                  <c:v>Y-2018</c:v>
                </c:pt>
                <c:pt idx="25">
                  <c:v>Y-2019</c:v>
                </c:pt>
                <c:pt idx="26">
                  <c:v>Y-2020</c:v>
                </c:pt>
              </c:strCache>
            </c:strRef>
          </c:cat>
          <c:val>
            <c:numRef>
              <c:f>'ALL-1994-2020'!$H$10:$H$36</c:f>
              <c:numCache>
                <c:formatCode>0</c:formatCode>
                <c:ptCount val="27"/>
                <c:pt idx="0">
                  <c:v>524024.76005322201</c:v>
                </c:pt>
                <c:pt idx="1">
                  <c:v>584730.78081527795</c:v>
                </c:pt>
                <c:pt idx="2">
                  <c:v>673087.87538170198</c:v>
                </c:pt>
                <c:pt idx="3">
                  <c:v>589641.47563436197</c:v>
                </c:pt>
                <c:pt idx="4">
                  <c:v>564451.76559223002</c:v>
                </c:pt>
                <c:pt idx="5">
                  <c:v>892762.68129558803</c:v>
                </c:pt>
                <c:pt idx="6">
                  <c:v>820831.24136956991</c:v>
                </c:pt>
                <c:pt idx="7">
                  <c:v>924599.68930059997</c:v>
                </c:pt>
                <c:pt idx="8">
                  <c:v>950761.02420329791</c:v>
                </c:pt>
                <c:pt idx="9">
                  <c:v>960244.59972409904</c:v>
                </c:pt>
                <c:pt idx="10">
                  <c:v>988779.42324314103</c:v>
                </c:pt>
                <c:pt idx="11">
                  <c:v>993810.635130201</c:v>
                </c:pt>
                <c:pt idx="12">
                  <c:v>993028.08799863793</c:v>
                </c:pt>
                <c:pt idx="13">
                  <c:v>988523.49240347301</c:v>
                </c:pt>
                <c:pt idx="14">
                  <c:v>1089031.332482351</c:v>
                </c:pt>
                <c:pt idx="15">
                  <c:v>1170614.0604916681</c:v>
                </c:pt>
                <c:pt idx="16">
                  <c:v>1169410.7258087969</c:v>
                </c:pt>
                <c:pt idx="17">
                  <c:v>1328914.4951613371</c:v>
                </c:pt>
                <c:pt idx="18">
                  <c:v>1351873.1725899158</c:v>
                </c:pt>
                <c:pt idx="19">
                  <c:v>1568575.5177894121</c:v>
                </c:pt>
                <c:pt idx="20">
                  <c:v>1807085.508604134</c:v>
                </c:pt>
                <c:pt idx="21">
                  <c:v>1851408.1018408861</c:v>
                </c:pt>
                <c:pt idx="22">
                  <c:v>1963795.528880415</c:v>
                </c:pt>
                <c:pt idx="23">
                  <c:v>2144191.0303646671</c:v>
                </c:pt>
                <c:pt idx="24">
                  <c:v>2079906.803682114</c:v>
                </c:pt>
                <c:pt idx="25">
                  <c:v>2253115.652681198</c:v>
                </c:pt>
                <c:pt idx="26">
                  <c:v>2257576.7776128449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CD6-B14A-9C00-6559509FEB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"/>
        <c:overlap val="100"/>
        <c:axId val="743153616"/>
        <c:axId val="742901664"/>
      </c:barChart>
      <c:catAx>
        <c:axId val="743153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77"/>
                <a:ea typeface="+mn-ea"/>
                <a:cs typeface="+mn-cs"/>
              </a:defRPr>
            </a:pPr>
            <a:endParaRPr lang="en-US"/>
          </a:p>
        </c:txPr>
        <c:crossAx val="742901664"/>
        <c:crosses val="autoZero"/>
        <c:auto val="1"/>
        <c:lblAlgn val="ctr"/>
        <c:lblOffset val="100"/>
        <c:noMultiLvlLbl val="0"/>
      </c:catAx>
      <c:valAx>
        <c:axId val="742901664"/>
        <c:scaling>
          <c:orientation val="minMax"/>
          <c:max val="400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3153616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Gill Sans MT" panose="020B0502020104020203" pitchFamily="34" charset="77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600" b="1">
                <a:latin typeface="Gill Sans MT" panose="020B0502020104020203" pitchFamily="34" charset="77"/>
              </a:rPr>
              <a:t>NSC Bachelor</a:t>
            </a:r>
            <a:r>
              <a:rPr lang="en-GB" sz="1600" b="1" baseline="0">
                <a:latin typeface="Gill Sans MT" panose="020B0502020104020203" pitchFamily="34" charset="77"/>
              </a:rPr>
              <a:t>s Passes (DBE, 2020)</a:t>
            </a:r>
            <a:endParaRPr lang="en-GB" sz="1600" b="1">
              <a:latin typeface="Gill Sans MT" panose="020B0502020104020203" pitchFamily="34" charset="77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Sheet1!$A$2:$A$28</c:f>
              <c:strCache>
                <c:ptCount val="27"/>
                <c:pt idx="0">
                  <c:v>Y-1994</c:v>
                </c:pt>
                <c:pt idx="1">
                  <c:v>Y-1995</c:v>
                </c:pt>
                <c:pt idx="2">
                  <c:v>Y-1996</c:v>
                </c:pt>
                <c:pt idx="3">
                  <c:v>Y-1997</c:v>
                </c:pt>
                <c:pt idx="4">
                  <c:v>Y-1998</c:v>
                </c:pt>
                <c:pt idx="5">
                  <c:v>Y-1999</c:v>
                </c:pt>
                <c:pt idx="6">
                  <c:v>Y-2000</c:v>
                </c:pt>
                <c:pt idx="7">
                  <c:v>Y-2001</c:v>
                </c:pt>
                <c:pt idx="8">
                  <c:v>Y-2002</c:v>
                </c:pt>
                <c:pt idx="9">
                  <c:v>Y-2003</c:v>
                </c:pt>
                <c:pt idx="10">
                  <c:v>Y-2004</c:v>
                </c:pt>
                <c:pt idx="11">
                  <c:v>Y-2005</c:v>
                </c:pt>
                <c:pt idx="12">
                  <c:v>Y-2006</c:v>
                </c:pt>
                <c:pt idx="13">
                  <c:v>Y-2007</c:v>
                </c:pt>
                <c:pt idx="14">
                  <c:v>Y-2008</c:v>
                </c:pt>
                <c:pt idx="15">
                  <c:v>Y-2009</c:v>
                </c:pt>
                <c:pt idx="16">
                  <c:v>Y-2010</c:v>
                </c:pt>
                <c:pt idx="17">
                  <c:v>Y-2011</c:v>
                </c:pt>
                <c:pt idx="18">
                  <c:v>Y-2012</c:v>
                </c:pt>
                <c:pt idx="19">
                  <c:v>Y-2013</c:v>
                </c:pt>
                <c:pt idx="20">
                  <c:v>Y-2014</c:v>
                </c:pt>
                <c:pt idx="21">
                  <c:v>Y-2015</c:v>
                </c:pt>
                <c:pt idx="22">
                  <c:v>Y-2016</c:v>
                </c:pt>
                <c:pt idx="23">
                  <c:v>Y-2017</c:v>
                </c:pt>
                <c:pt idx="24">
                  <c:v>Y-2018</c:v>
                </c:pt>
                <c:pt idx="25">
                  <c:v>Y-2019</c:v>
                </c:pt>
                <c:pt idx="26">
                  <c:v>Y-2020</c:v>
                </c:pt>
              </c:strCache>
            </c:strRef>
          </c:cat>
          <c:val>
            <c:numRef>
              <c:f>Sheet1!$C$2:$C$28</c:f>
              <c:numCache>
                <c:formatCode>General</c:formatCode>
                <c:ptCount val="27"/>
                <c:pt idx="0">
                  <c:v>88497</c:v>
                </c:pt>
                <c:pt idx="1">
                  <c:v>78821</c:v>
                </c:pt>
                <c:pt idx="2">
                  <c:v>79768</c:v>
                </c:pt>
                <c:pt idx="3">
                  <c:v>69007</c:v>
                </c:pt>
                <c:pt idx="4">
                  <c:v>69856</c:v>
                </c:pt>
                <c:pt idx="5">
                  <c:v>63725</c:v>
                </c:pt>
                <c:pt idx="6">
                  <c:v>68626</c:v>
                </c:pt>
                <c:pt idx="7">
                  <c:v>67707</c:v>
                </c:pt>
                <c:pt idx="8">
                  <c:v>75048</c:v>
                </c:pt>
                <c:pt idx="9">
                  <c:v>82010</c:v>
                </c:pt>
                <c:pt idx="10">
                  <c:v>85117</c:v>
                </c:pt>
                <c:pt idx="11">
                  <c:v>86531</c:v>
                </c:pt>
                <c:pt idx="12">
                  <c:v>85830</c:v>
                </c:pt>
                <c:pt idx="13">
                  <c:v>85484</c:v>
                </c:pt>
                <c:pt idx="14">
                  <c:v>106644</c:v>
                </c:pt>
                <c:pt idx="15">
                  <c:v>100000</c:v>
                </c:pt>
                <c:pt idx="16">
                  <c:v>126000</c:v>
                </c:pt>
                <c:pt idx="17">
                  <c:v>120767</c:v>
                </c:pt>
                <c:pt idx="18">
                  <c:v>136047</c:v>
                </c:pt>
                <c:pt idx="19">
                  <c:v>171755</c:v>
                </c:pt>
                <c:pt idx="20">
                  <c:v>150752</c:v>
                </c:pt>
                <c:pt idx="21">
                  <c:v>166263</c:v>
                </c:pt>
                <c:pt idx="22">
                  <c:v>162374</c:v>
                </c:pt>
                <c:pt idx="23">
                  <c:v>153610</c:v>
                </c:pt>
                <c:pt idx="24">
                  <c:v>154930</c:v>
                </c:pt>
                <c:pt idx="25">
                  <c:v>186058</c:v>
                </c:pt>
                <c:pt idx="26">
                  <c:v>210820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79-F541-B802-ABD6217F7C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-60"/>
        <c:axId val="320995568"/>
        <c:axId val="320997216"/>
      </c:barChart>
      <c:catAx>
        <c:axId val="320995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997216"/>
        <c:crosses val="autoZero"/>
        <c:auto val="1"/>
        <c:lblAlgn val="ctr"/>
        <c:lblOffset val="100"/>
        <c:noMultiLvlLbl val="0"/>
      </c:catAx>
      <c:valAx>
        <c:axId val="320997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995568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r>
              <a:rPr lang="en-US" b="1" u="sng" dirty="0"/>
              <a:t>Higher Education</a:t>
            </a:r>
            <a:r>
              <a:rPr lang="en-US" dirty="0"/>
              <a:t>: Total enrolment in public and private universities and TVET colleges in SA 2011-2019 (Source: DHET, 2021: p.47; p55)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Helvetica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'Table 1'!$J$13</c:f>
              <c:strCache>
                <c:ptCount val="1"/>
                <c:pt idx="0">
                  <c:v>Public and private Universities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C5F91899-8B81-444A-820F-9DA987FF9A39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65E4-E74C-A0CE-CB5E80B6C0A4}"/>
                </c:ext>
              </c:extLst>
            </c:dLbl>
            <c:dLbl>
              <c:idx val="8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5E4-E74C-A0CE-CB5E80B6C0A4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'Table 1'!$I$14:$I$22</c:f>
              <c:strCache>
                <c:ptCount val="9"/>
                <c:pt idx="0">
                  <c:v>Y-2011</c:v>
                </c:pt>
                <c:pt idx="1">
                  <c:v>Y-2012</c:v>
                </c:pt>
                <c:pt idx="2">
                  <c:v>Y-2013</c:v>
                </c:pt>
                <c:pt idx="3">
                  <c:v>Y-2014</c:v>
                </c:pt>
                <c:pt idx="4">
                  <c:v>Y-2015</c:v>
                </c:pt>
                <c:pt idx="5">
                  <c:v>Y-2016</c:v>
                </c:pt>
                <c:pt idx="6">
                  <c:v>Y-2017</c:v>
                </c:pt>
                <c:pt idx="7">
                  <c:v>Y-2018</c:v>
                </c:pt>
                <c:pt idx="8">
                  <c:v>Y-2019</c:v>
                </c:pt>
              </c:strCache>
            </c:strRef>
          </c:cat>
          <c:val>
            <c:numRef>
              <c:f>'Table 1'!$J$14:$J$22</c:f>
              <c:numCache>
                <c:formatCode>General</c:formatCode>
                <c:ptCount val="9"/>
                <c:pt idx="0">
                  <c:v>1025556</c:v>
                </c:pt>
                <c:pt idx="1">
                  <c:v>1033043</c:v>
                </c:pt>
                <c:pt idx="2">
                  <c:v>1082680</c:v>
                </c:pt>
                <c:pt idx="3">
                  <c:v>1086585</c:v>
                </c:pt>
                <c:pt idx="4">
                  <c:v>1103943</c:v>
                </c:pt>
                <c:pt idx="5">
                  <c:v>1115285</c:v>
                </c:pt>
                <c:pt idx="6">
                  <c:v>1194822</c:v>
                </c:pt>
                <c:pt idx="7">
                  <c:v>1255657</c:v>
                </c:pt>
                <c:pt idx="8">
                  <c:v>1254748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5E4-E74C-A0CE-CB5E80B6C0A4}"/>
            </c:ext>
          </c:extLst>
        </c:ser>
        <c:ser>
          <c:idx val="1"/>
          <c:order val="1"/>
          <c:tx>
            <c:strRef>
              <c:f>'Table 1'!$K$13</c:f>
              <c:strCache>
                <c:ptCount val="1"/>
                <c:pt idx="0">
                  <c:v>TVET colleges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'Table 1'!$I$14:$I$22</c:f>
              <c:strCache>
                <c:ptCount val="9"/>
                <c:pt idx="0">
                  <c:v>Y-2011</c:v>
                </c:pt>
                <c:pt idx="1">
                  <c:v>Y-2012</c:v>
                </c:pt>
                <c:pt idx="2">
                  <c:v>Y-2013</c:v>
                </c:pt>
                <c:pt idx="3">
                  <c:v>Y-2014</c:v>
                </c:pt>
                <c:pt idx="4">
                  <c:v>Y-2015</c:v>
                </c:pt>
                <c:pt idx="5">
                  <c:v>Y-2016</c:v>
                </c:pt>
                <c:pt idx="6">
                  <c:v>Y-2017</c:v>
                </c:pt>
                <c:pt idx="7">
                  <c:v>Y-2018</c:v>
                </c:pt>
                <c:pt idx="8">
                  <c:v>Y-2019</c:v>
                </c:pt>
              </c:strCache>
            </c:strRef>
          </c:cat>
          <c:val>
            <c:numRef>
              <c:f>'Table 1'!$K$14:$K$22</c:f>
              <c:numCache>
                <c:formatCode>General</c:formatCode>
                <c:ptCount val="9"/>
                <c:pt idx="0">
                  <c:v>400273</c:v>
                </c:pt>
                <c:pt idx="1">
                  <c:v>657690</c:v>
                </c:pt>
                <c:pt idx="2">
                  <c:v>612621</c:v>
                </c:pt>
                <c:pt idx="3">
                  <c:v>702383</c:v>
                </c:pt>
                <c:pt idx="4">
                  <c:v>737880</c:v>
                </c:pt>
                <c:pt idx="5">
                  <c:v>705397</c:v>
                </c:pt>
                <c:pt idx="6">
                  <c:v>688028</c:v>
                </c:pt>
                <c:pt idx="7">
                  <c:v>657133</c:v>
                </c:pt>
                <c:pt idx="8">
                  <c:v>673490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5E4-E74C-A0CE-CB5E80B6C0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8"/>
        <c:overlap val="-12"/>
        <c:axId val="1345182928"/>
        <c:axId val="1344942272"/>
      </c:barChart>
      <c:catAx>
        <c:axId val="1345182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endParaRPr lang="en-US"/>
          </a:p>
        </c:txPr>
        <c:crossAx val="1344942272"/>
        <c:crosses val="autoZero"/>
        <c:auto val="1"/>
        <c:lblAlgn val="ctr"/>
        <c:lblOffset val="100"/>
        <c:noMultiLvlLbl val="0"/>
      </c:catAx>
      <c:valAx>
        <c:axId val="1344942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endParaRPr lang="en-US"/>
          </a:p>
        </c:txPr>
        <c:crossAx val="1345182928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Helvetica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Helvetica" pitchFamily="2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r>
              <a:rPr lang="en-GB" b="1" u="sng" dirty="0"/>
              <a:t>Schooling</a:t>
            </a:r>
            <a:r>
              <a:rPr lang="en-GB" dirty="0"/>
              <a:t>: NSC Bachelor Passes in South Africa 2011-2019 (Source: DBE Matric Reports)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Helvetica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'Bachelor passes'!$J$13</c:f>
              <c:strCache>
                <c:ptCount val="1"/>
                <c:pt idx="0">
                  <c:v>Bachelor passes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7.1654708934481781E-2"/>
                </c:manualLayout>
              </c:layout>
              <c:tx>
                <c:rich>
                  <a:bodyPr/>
                  <a:lstStyle/>
                  <a:p>
                    <a:fld id="{C5F91899-8B81-444A-820F-9DA987FF9A39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8C56-8542-BE79-A0F9CAA89939}"/>
                </c:ext>
              </c:extLst>
            </c:dLbl>
            <c:dLbl>
              <c:idx val="8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C56-8542-BE79-A0F9CAA89939}"/>
                </c:ext>
              </c:extLst>
            </c:dLbl>
            <c:dLbl>
              <c:idx val="9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C56-8542-BE79-A0F9CAA89939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38100" cap="rnd">
                <a:solidFill>
                  <a:srgbClr val="C00000"/>
                </a:solidFill>
                <a:prstDash val="sysDash"/>
              </a:ln>
              <a:effectLst/>
            </c:spPr>
            <c:trendlineType val="linear"/>
            <c:dispRSqr val="0"/>
            <c:dispEq val="0"/>
          </c:trendline>
          <c:cat>
            <c:strRef>
              <c:f>'Bachelor passes'!$I$14:$I$23</c:f>
              <c:strCache>
                <c:ptCount val="10"/>
                <c:pt idx="0">
                  <c:v>Y-2011</c:v>
                </c:pt>
                <c:pt idx="1">
                  <c:v>Y-2012</c:v>
                </c:pt>
                <c:pt idx="2">
                  <c:v>Y-2013</c:v>
                </c:pt>
                <c:pt idx="3">
                  <c:v>Y-2014</c:v>
                </c:pt>
                <c:pt idx="4">
                  <c:v>Y-2015</c:v>
                </c:pt>
                <c:pt idx="5">
                  <c:v>Y-2016</c:v>
                </c:pt>
                <c:pt idx="6">
                  <c:v>Y-2017</c:v>
                </c:pt>
                <c:pt idx="7">
                  <c:v>Y-2018</c:v>
                </c:pt>
                <c:pt idx="8">
                  <c:v>Y-2019</c:v>
                </c:pt>
                <c:pt idx="9">
                  <c:v>Y-2020</c:v>
                </c:pt>
              </c:strCache>
            </c:strRef>
          </c:cat>
          <c:val>
            <c:numRef>
              <c:f>'Bachelor passes'!$J$14:$J$23</c:f>
              <c:numCache>
                <c:formatCode>General</c:formatCode>
                <c:ptCount val="10"/>
                <c:pt idx="0">
                  <c:v>120767</c:v>
                </c:pt>
                <c:pt idx="1">
                  <c:v>136047</c:v>
                </c:pt>
                <c:pt idx="2">
                  <c:v>171755</c:v>
                </c:pt>
                <c:pt idx="3">
                  <c:v>150752</c:v>
                </c:pt>
                <c:pt idx="4">
                  <c:v>166263</c:v>
                </c:pt>
                <c:pt idx="5">
                  <c:v>162374</c:v>
                </c:pt>
                <c:pt idx="6">
                  <c:v>153610</c:v>
                </c:pt>
                <c:pt idx="7">
                  <c:v>172043</c:v>
                </c:pt>
                <c:pt idx="8">
                  <c:v>186058</c:v>
                </c:pt>
                <c:pt idx="9">
                  <c:v>210820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C56-8542-BE79-A0F9CAA899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8"/>
        <c:overlap val="-12"/>
        <c:axId val="1345182928"/>
        <c:axId val="1344942272"/>
      </c:barChart>
      <c:catAx>
        <c:axId val="1345182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endParaRPr lang="en-US"/>
          </a:p>
        </c:txPr>
        <c:crossAx val="1344942272"/>
        <c:crosses val="autoZero"/>
        <c:auto val="1"/>
        <c:lblAlgn val="ctr"/>
        <c:lblOffset val="100"/>
        <c:noMultiLvlLbl val="0"/>
      </c:catAx>
      <c:valAx>
        <c:axId val="1344942272"/>
        <c:scaling>
          <c:orientation val="minMax"/>
          <c:min val="6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endParaRPr lang="en-US"/>
          </a:p>
        </c:txPr>
        <c:crossAx val="1345182928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Helvetica" pitchFamily="2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600" b="1">
                <a:latin typeface="Gill Sans MT" panose="020B0502020104020203" pitchFamily="34" charset="77"/>
              </a:rPr>
              <a:t>NSC Bachelor</a:t>
            </a:r>
            <a:r>
              <a:rPr lang="en-GB" sz="1600" b="1" baseline="0">
                <a:latin typeface="Gill Sans MT" panose="020B0502020104020203" pitchFamily="34" charset="77"/>
              </a:rPr>
              <a:t>s Passes (DBE, 2020)</a:t>
            </a:r>
            <a:endParaRPr lang="en-GB" sz="1600" b="1">
              <a:latin typeface="Gill Sans MT" panose="020B0502020104020203" pitchFamily="34" charset="77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Sheet1!$A$2:$A$28</c:f>
              <c:strCache>
                <c:ptCount val="27"/>
                <c:pt idx="0">
                  <c:v>Y-1994</c:v>
                </c:pt>
                <c:pt idx="1">
                  <c:v>Y-1995</c:v>
                </c:pt>
                <c:pt idx="2">
                  <c:v>Y-1996</c:v>
                </c:pt>
                <c:pt idx="3">
                  <c:v>Y-1997</c:v>
                </c:pt>
                <c:pt idx="4">
                  <c:v>Y-1998</c:v>
                </c:pt>
                <c:pt idx="5">
                  <c:v>Y-1999</c:v>
                </c:pt>
                <c:pt idx="6">
                  <c:v>Y-2000</c:v>
                </c:pt>
                <c:pt idx="7">
                  <c:v>Y-2001</c:v>
                </c:pt>
                <c:pt idx="8">
                  <c:v>Y-2002</c:v>
                </c:pt>
                <c:pt idx="9">
                  <c:v>Y-2003</c:v>
                </c:pt>
                <c:pt idx="10">
                  <c:v>Y-2004</c:v>
                </c:pt>
                <c:pt idx="11">
                  <c:v>Y-2005</c:v>
                </c:pt>
                <c:pt idx="12">
                  <c:v>Y-2006</c:v>
                </c:pt>
                <c:pt idx="13">
                  <c:v>Y-2007</c:v>
                </c:pt>
                <c:pt idx="14">
                  <c:v>Y-2008</c:v>
                </c:pt>
                <c:pt idx="15">
                  <c:v>Y-2009</c:v>
                </c:pt>
                <c:pt idx="16">
                  <c:v>Y-2010</c:v>
                </c:pt>
                <c:pt idx="17">
                  <c:v>Y-2011</c:v>
                </c:pt>
                <c:pt idx="18">
                  <c:v>Y-2012</c:v>
                </c:pt>
                <c:pt idx="19">
                  <c:v>Y-2013</c:v>
                </c:pt>
                <c:pt idx="20">
                  <c:v>Y-2014</c:v>
                </c:pt>
                <c:pt idx="21">
                  <c:v>Y-2015</c:v>
                </c:pt>
                <c:pt idx="22">
                  <c:v>Y-2016</c:v>
                </c:pt>
                <c:pt idx="23">
                  <c:v>Y-2017</c:v>
                </c:pt>
                <c:pt idx="24">
                  <c:v>Y-2018</c:v>
                </c:pt>
                <c:pt idx="25">
                  <c:v>Y-2019</c:v>
                </c:pt>
                <c:pt idx="26">
                  <c:v>Y-2020</c:v>
                </c:pt>
              </c:strCache>
            </c:strRef>
          </c:cat>
          <c:val>
            <c:numRef>
              <c:f>Sheet1!$C$2:$C$28</c:f>
              <c:numCache>
                <c:formatCode>General</c:formatCode>
                <c:ptCount val="27"/>
                <c:pt idx="0">
                  <c:v>88497</c:v>
                </c:pt>
                <c:pt idx="1">
                  <c:v>78821</c:v>
                </c:pt>
                <c:pt idx="2">
                  <c:v>79768</c:v>
                </c:pt>
                <c:pt idx="3">
                  <c:v>69007</c:v>
                </c:pt>
                <c:pt idx="4">
                  <c:v>69856</c:v>
                </c:pt>
                <c:pt idx="5">
                  <c:v>63725</c:v>
                </c:pt>
                <c:pt idx="6">
                  <c:v>68626</c:v>
                </c:pt>
                <c:pt idx="7">
                  <c:v>67707</c:v>
                </c:pt>
                <c:pt idx="8">
                  <c:v>75048</c:v>
                </c:pt>
                <c:pt idx="9">
                  <c:v>82010</c:v>
                </c:pt>
                <c:pt idx="10">
                  <c:v>85117</c:v>
                </c:pt>
                <c:pt idx="11">
                  <c:v>86531</c:v>
                </c:pt>
                <c:pt idx="12">
                  <c:v>85830</c:v>
                </c:pt>
                <c:pt idx="13">
                  <c:v>85484</c:v>
                </c:pt>
                <c:pt idx="14">
                  <c:v>106644</c:v>
                </c:pt>
                <c:pt idx="15">
                  <c:v>100000</c:v>
                </c:pt>
                <c:pt idx="16">
                  <c:v>126000</c:v>
                </c:pt>
                <c:pt idx="17">
                  <c:v>120767</c:v>
                </c:pt>
                <c:pt idx="18">
                  <c:v>136047</c:v>
                </c:pt>
                <c:pt idx="19">
                  <c:v>171755</c:v>
                </c:pt>
                <c:pt idx="20">
                  <c:v>150752</c:v>
                </c:pt>
                <c:pt idx="21">
                  <c:v>166263</c:v>
                </c:pt>
                <c:pt idx="22">
                  <c:v>162374</c:v>
                </c:pt>
                <c:pt idx="23">
                  <c:v>153610</c:v>
                </c:pt>
                <c:pt idx="24">
                  <c:v>154930</c:v>
                </c:pt>
                <c:pt idx="25">
                  <c:v>186058</c:v>
                </c:pt>
                <c:pt idx="26">
                  <c:v>210820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79-F541-B802-ABD6217F7C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-60"/>
        <c:axId val="320995568"/>
        <c:axId val="320997216"/>
      </c:barChart>
      <c:catAx>
        <c:axId val="320995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997216"/>
        <c:crosses val="autoZero"/>
        <c:auto val="1"/>
        <c:lblAlgn val="ctr"/>
        <c:lblOffset val="100"/>
        <c:noMultiLvlLbl val="0"/>
      </c:catAx>
      <c:valAx>
        <c:axId val="320997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995568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677335-E03C-8D44-900B-2D4D716A9AFE}" type="datetimeFigureOut">
              <a:rPr lang="en-US" smtClean="0"/>
              <a:t>8/5/21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2F00E7-1DAF-7747-93EA-840F1ED9E7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009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fundawande.org</a:t>
            </a:r>
            <a:r>
              <a:rPr lang="en-US" dirty="0"/>
              <a:t>/</a:t>
            </a:r>
            <a:r>
              <a:rPr lang="en-US" dirty="0" err="1"/>
              <a:t>img</a:t>
            </a:r>
            <a:r>
              <a:rPr lang="en-US" dirty="0"/>
              <a:t>/</a:t>
            </a:r>
            <a:r>
              <a:rPr lang="en-US" dirty="0" err="1"/>
              <a:t>cms</a:t>
            </a:r>
            <a:r>
              <a:rPr lang="en-US" dirty="0"/>
              <a:t>/news/Ardington%202021%20-%20Funda%20Wande%20EC%20learning%20losses%20report%20(24%20May%202021)_1.pdf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2F00E7-1DAF-7747-93EA-840F1ED9E75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784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fundawande.org</a:t>
            </a:r>
            <a:r>
              <a:rPr lang="en-US" dirty="0"/>
              <a:t>/</a:t>
            </a:r>
            <a:r>
              <a:rPr lang="en-US" dirty="0" err="1"/>
              <a:t>img</a:t>
            </a:r>
            <a:r>
              <a:rPr lang="en-US" dirty="0"/>
              <a:t>/</a:t>
            </a:r>
            <a:r>
              <a:rPr lang="en-US" dirty="0" err="1"/>
              <a:t>cms</a:t>
            </a:r>
            <a:r>
              <a:rPr lang="en-US" dirty="0"/>
              <a:t>/news/IMPACT%20EVALUATION%20OF%20FUNDA%20WANDE%20COACHING%20INTERVENTION%20MIDLINE2_v3.pdf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2F00E7-1DAF-7747-93EA-840F1ED9E75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9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B6274-6348-8841-903B-99F5A36104F0}" type="datetime1">
              <a:rPr lang="en-ZA" smtClean="0"/>
              <a:t>2021/08/05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720B-8024-ED4E-9E10-37C20D8D5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684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192" y="253670"/>
            <a:ext cx="10649607" cy="843565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4191" y="1470133"/>
            <a:ext cx="10649607" cy="472588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4191" y="6356350"/>
            <a:ext cx="2743200" cy="365125"/>
          </a:xfrm>
        </p:spPr>
        <p:txBody>
          <a:bodyPr/>
          <a:lstStyle/>
          <a:p>
            <a:fld id="{E2FB186D-032F-0645-A1E0-EC103D236F24}" type="datetime1">
              <a:rPr lang="en-ZA" smtClean="0"/>
              <a:t>2021/08/05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Applied Economics of Education (771) | Stellenbosch University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720B-8024-ED4E-9E10-37C20D8D564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1" descr="G:\CPTMAC2\UNIVERSITEIT STELLENBOSCH\US144F~1\pc templates\makup\leaf.gif">
            <a:extLst>
              <a:ext uri="{FF2B5EF4-FFF2-40B4-BE49-F238E27FC236}">
                <a16:creationId xmlns:a16="http://schemas.microsoft.com/office/drawing/2014/main" id="{32BFC847-7767-4549-AA06-CF1D0B55410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87100" y="932190"/>
            <a:ext cx="660400" cy="320675"/>
          </a:xfrm>
          <a:prstGeom prst="rect">
            <a:avLst/>
          </a:prstGeom>
          <a:noFill/>
        </p:spPr>
      </p:pic>
      <p:grpSp>
        <p:nvGrpSpPr>
          <p:cNvPr id="8" name="Group 31">
            <a:extLst>
              <a:ext uri="{FF2B5EF4-FFF2-40B4-BE49-F238E27FC236}">
                <a16:creationId xmlns:a16="http://schemas.microsoft.com/office/drawing/2014/main" id="{7CFB143B-A970-AD48-BC0D-908B59D2563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572376" y="-1605160"/>
            <a:ext cx="10386848" cy="2697687"/>
            <a:chOff x="768" y="3696"/>
            <a:chExt cx="4224" cy="2436570"/>
          </a:xfrm>
        </p:grpSpPr>
        <p:sp>
          <p:nvSpPr>
            <p:cNvPr id="9" name="Line 22">
              <a:extLst>
                <a:ext uri="{FF2B5EF4-FFF2-40B4-BE49-F238E27FC236}">
                  <a16:creationId xmlns:a16="http://schemas.microsoft.com/office/drawing/2014/main" id="{01318BDB-11F1-BC48-907C-D61D1C1363E3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768" y="2440266"/>
              <a:ext cx="4224" cy="0"/>
            </a:xfrm>
            <a:prstGeom prst="line">
              <a:avLst/>
            </a:prstGeom>
            <a:noFill/>
            <a:ln w="12700" cap="sq">
              <a:solidFill>
                <a:schemeClr val="bg1">
                  <a:lumMod val="85000"/>
                </a:schemeClr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0" name="Rectangle 30">
              <a:extLst>
                <a:ext uri="{FF2B5EF4-FFF2-40B4-BE49-F238E27FC236}">
                  <a16:creationId xmlns:a16="http://schemas.microsoft.com/office/drawing/2014/main" id="{7CFB9BD6-37EC-F24A-A545-BB5B1B5DF39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688" y="3696"/>
              <a:ext cx="384" cy="240"/>
            </a:xfrm>
            <a:prstGeom prst="rect">
              <a:avLst/>
            </a:prstGeom>
            <a:solidFill>
              <a:srgbClr val="FFFFFF"/>
            </a:solidFill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3636842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9CEAF-3393-B44C-8670-A421EECF03B3}" type="datetime1">
              <a:rPr lang="en-ZA" smtClean="0"/>
              <a:t>2021/08/05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720B-8024-ED4E-9E10-37C20D8D5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198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DF0A7-31D0-D440-905B-D17B1E22B37B}" type="datetime1">
              <a:rPr lang="en-ZA" smtClean="0"/>
              <a:t>2021/08/05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720B-8024-ED4E-9E10-37C20D8D5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046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74B32-6FC5-8E40-8E1F-4EDDD6B09260}" type="datetime1">
              <a:rPr lang="en-ZA" smtClean="0"/>
              <a:t>2021/08/05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720B-8024-ED4E-9E10-37C20D8D5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691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4585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18E3-F389-E44F-9515-A0019226A301}" type="datetime1">
              <a:rPr lang="en-ZA" smtClean="0"/>
              <a:t>2021/08/05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720B-8024-ED4E-9E10-37C20D8D5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806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9DA5E-1760-7746-9532-B72AFB606F16}" type="datetime1">
              <a:rPr lang="en-ZA" smtClean="0"/>
              <a:t>2021/08/05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720B-8024-ED4E-9E10-37C20D8D5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828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E8103-DE14-FC49-A750-453F351E51EA}" type="datetime1">
              <a:rPr lang="en-ZA" smtClean="0"/>
              <a:t>2021/08/05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720B-8024-ED4E-9E10-37C20D8D5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866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3A643-41B2-A142-B751-AB555ED61247}" type="datetime1">
              <a:rPr lang="en-ZA" smtClean="0"/>
              <a:t>2021/08/05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720B-8024-ED4E-9E10-37C20D8D5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460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FC44D-B708-DE4D-82B3-1666C2402BAA}" type="datetime1">
              <a:rPr lang="en-ZA" smtClean="0"/>
              <a:t>2021/08/05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720B-8024-ED4E-9E10-37C20D8D5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365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43CEC-D923-F64B-B3D8-9FD77EC79043}" type="datetime1">
              <a:rPr lang="en-ZA" smtClean="0"/>
              <a:t>2021/08/05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720B-8024-ED4E-9E10-37C20D8D5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8335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6"/>
          <p:cNvSpPr/>
          <p:nvPr userDrawn="1"/>
        </p:nvSpPr>
        <p:spPr>
          <a:xfrm>
            <a:off x="11514669" y="6302375"/>
            <a:ext cx="345017" cy="300038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id-ID" sz="76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649819" y="1016000"/>
            <a:ext cx="641349" cy="460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5" tIns="25718" rIns="51435" bIns="25718" anchor="ctr"/>
          <a:lstStyle/>
          <a:p>
            <a:pPr algn="ctr" eaLnBrk="1" hangingPunct="1">
              <a:defRPr/>
            </a:pPr>
            <a:endParaRPr lang="id-ID" sz="760" dirty="0">
              <a:solidFill>
                <a:srgbClr val="118CE7"/>
              </a:solidFill>
            </a:endParaRP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142411" y="2277379"/>
            <a:ext cx="3971925" cy="2233611"/>
          </a:xfrm>
          <a:prstGeom prst="rect">
            <a:avLst/>
          </a:prstGeom>
          <a:solidFill>
            <a:srgbClr val="D9D9D9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id-ID" noProof="0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37883" y="625855"/>
            <a:ext cx="10905239" cy="30462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125" kern="0" spc="85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650583" y="415429"/>
            <a:ext cx="10905239" cy="15607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63" kern="0" spc="113">
                <a:solidFill>
                  <a:schemeClr val="bg1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23"/>
          </p:nvPr>
        </p:nvSpPr>
        <p:spPr>
          <a:xfrm>
            <a:off x="11472335" y="6257925"/>
            <a:ext cx="429684" cy="388938"/>
          </a:xfrm>
        </p:spPr>
        <p:txBody>
          <a:bodyPr lIns="0" tIns="0" rIns="0" bIns="0"/>
          <a:lstStyle>
            <a:lvl1pPr algn="ctr">
              <a:defRPr sz="525">
                <a:solidFill>
                  <a:srgbClr val="7F7F7F"/>
                </a:solidFill>
                <a:latin typeface="Roboto Light" charset="0"/>
              </a:defRPr>
            </a:lvl1pPr>
          </a:lstStyle>
          <a:p>
            <a:fld id="{9F7B7D5A-D5C7-2145-BF9A-A6CD7F992897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8933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Gill Sans MT" panose="020B0502020104020203" pitchFamily="34" charset="77"/>
              </a:defRPr>
            </a:lvl1pPr>
          </a:lstStyle>
          <a:p>
            <a:r>
              <a:rPr lang="en-US" dirty="0"/>
              <a:t>Stellenbosch University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Gill Sans MT" panose="020B0502020104020203" pitchFamily="34" charset="77"/>
              </a:defRPr>
            </a:lvl1pPr>
          </a:lstStyle>
          <a:p>
            <a:r>
              <a:rPr lang="en-US" dirty="0"/>
              <a:t>Applied Economics of Education 771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Gill Sans MT" panose="020B0502020104020203" pitchFamily="34" charset="77"/>
              </a:defRPr>
            </a:lvl1pPr>
          </a:lstStyle>
          <a:p>
            <a:fld id="{32BC720B-8024-ED4E-9E10-37C20D8D564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397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Gill Sans MT" panose="020B0502020104020203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Gill Sans MT" panose="020B05020201040202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ill Sans MT" panose="020B05020201040202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ill Sans MT" panose="020B05020201040202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ill Sans MT" panose="020B05020201040202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ill Sans MT" panose="020B05020201040202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ldru.uct.ac.za/wp-content/uploads/Report_BransonCulliganTonini2019.pdf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ldru.uct.ac.za/wp-content/uploads/Report_BransonCulliganTonini2019.pdf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ldru.uct.ac.za/wp-content/uploads/Report_BransonCulliganTonini2019.pdf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icspaull.com/presentations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4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http://www.siyaphambili.uct.ac.za/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illanamay.com/shannon/pbhs.jpg">
            <a:extLst>
              <a:ext uri="{FF2B5EF4-FFF2-40B4-BE49-F238E27FC236}">
                <a16:creationId xmlns:a16="http://schemas.microsoft.com/office/drawing/2014/main" id="{8435E6C9-F87B-EB4C-9E94-9EADF2C5F8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8" r="5441"/>
          <a:stretch/>
        </p:blipFill>
        <p:spPr bwMode="auto">
          <a:xfrm>
            <a:off x="-4" y="-4"/>
            <a:ext cx="7534640" cy="6857984"/>
          </a:xfrm>
          <a:custGeom>
            <a:avLst/>
            <a:gdLst/>
            <a:ahLst/>
            <a:cxnLst/>
            <a:rect l="l" t="t" r="r" b="b"/>
            <a:pathLst>
              <a:path w="7534640" h="6857984">
                <a:moveTo>
                  <a:pt x="0" y="0"/>
                </a:moveTo>
                <a:lnTo>
                  <a:pt x="7534640" y="0"/>
                </a:lnTo>
                <a:lnTo>
                  <a:pt x="7534640" y="3832811"/>
                </a:lnTo>
                <a:lnTo>
                  <a:pt x="7344853" y="3826712"/>
                </a:lnTo>
                <a:cubicBezTo>
                  <a:pt x="7344853" y="3826712"/>
                  <a:pt x="7341511" y="3826712"/>
                  <a:pt x="7341511" y="3826712"/>
                </a:cubicBezTo>
                <a:cubicBezTo>
                  <a:pt x="7274667" y="3823370"/>
                  <a:pt x="7211169" y="3823370"/>
                  <a:pt x="7144324" y="3820027"/>
                </a:cubicBezTo>
                <a:cubicBezTo>
                  <a:pt x="6913719" y="3820027"/>
                  <a:pt x="6683113" y="3820027"/>
                  <a:pt x="6455848" y="3820027"/>
                </a:cubicBezTo>
                <a:cubicBezTo>
                  <a:pt x="6231926" y="3910265"/>
                  <a:pt x="5987951" y="3833396"/>
                  <a:pt x="5767372" y="3903581"/>
                </a:cubicBezTo>
                <a:cubicBezTo>
                  <a:pt x="5533423" y="3900239"/>
                  <a:pt x="5312845" y="3970423"/>
                  <a:pt x="5082238" y="4000503"/>
                </a:cubicBezTo>
                <a:cubicBezTo>
                  <a:pt x="4908446" y="4013871"/>
                  <a:pt x="4731314" y="3997160"/>
                  <a:pt x="4570892" y="4067345"/>
                </a:cubicBezTo>
                <a:cubicBezTo>
                  <a:pt x="4447233" y="4124161"/>
                  <a:pt x="4350312" y="4197688"/>
                  <a:pt x="4483996" y="4348083"/>
                </a:cubicBezTo>
                <a:cubicBezTo>
                  <a:pt x="4644419" y="4344742"/>
                  <a:pt x="4627708" y="4598742"/>
                  <a:pt x="4788129" y="4561979"/>
                </a:cubicBezTo>
                <a:cubicBezTo>
                  <a:pt x="4754709" y="4678954"/>
                  <a:pt x="4641076" y="4618795"/>
                  <a:pt x="4600971" y="4705690"/>
                </a:cubicBezTo>
                <a:cubicBezTo>
                  <a:pt x="4684524" y="4779217"/>
                  <a:pt x="4844945" y="4725744"/>
                  <a:pt x="4871683" y="4879480"/>
                </a:cubicBezTo>
                <a:cubicBezTo>
                  <a:pt x="4838262" y="5039902"/>
                  <a:pt x="4945210" y="5019849"/>
                  <a:pt x="5032105" y="5029876"/>
                </a:cubicBezTo>
                <a:cubicBezTo>
                  <a:pt x="5239317" y="5049930"/>
                  <a:pt x="5439843" y="5063297"/>
                  <a:pt x="5643713" y="5096719"/>
                </a:cubicBezTo>
                <a:cubicBezTo>
                  <a:pt x="5693844" y="5106745"/>
                  <a:pt x="5810819" y="5083350"/>
                  <a:pt x="5800794" y="5186956"/>
                </a:cubicBezTo>
                <a:cubicBezTo>
                  <a:pt x="5790767" y="5270508"/>
                  <a:pt x="5700529" y="5240431"/>
                  <a:pt x="5643713" y="5243772"/>
                </a:cubicBezTo>
                <a:cubicBezTo>
                  <a:pt x="5329553" y="5283879"/>
                  <a:pt x="5012052" y="5220378"/>
                  <a:pt x="4701235" y="5223719"/>
                </a:cubicBezTo>
                <a:cubicBezTo>
                  <a:pt x="4664472" y="5223719"/>
                  <a:pt x="4657787" y="5334009"/>
                  <a:pt x="4577576" y="5297246"/>
                </a:cubicBezTo>
                <a:cubicBezTo>
                  <a:pt x="4788129" y="5397510"/>
                  <a:pt x="5767372" y="5424248"/>
                  <a:pt x="6094900" y="5477721"/>
                </a:cubicBezTo>
                <a:cubicBezTo>
                  <a:pt x="5754004" y="5858724"/>
                  <a:pt x="5429817" y="5628117"/>
                  <a:pt x="5159105" y="5842012"/>
                </a:cubicBezTo>
                <a:cubicBezTo>
                  <a:pt x="5159105" y="5842012"/>
                  <a:pt x="5212580" y="5842012"/>
                  <a:pt x="5443187" y="5912197"/>
                </a:cubicBezTo>
                <a:cubicBezTo>
                  <a:pt x="5627002" y="5969012"/>
                  <a:pt x="5536765" y="6049223"/>
                  <a:pt x="6001321" y="6202962"/>
                </a:cubicBezTo>
                <a:cubicBezTo>
                  <a:pt x="5824188" y="6253093"/>
                  <a:pt x="5593581" y="6156172"/>
                  <a:pt x="5506685" y="6416857"/>
                </a:cubicBezTo>
                <a:cubicBezTo>
                  <a:pt x="5643713" y="6463648"/>
                  <a:pt x="5807477" y="6420200"/>
                  <a:pt x="5904398" y="6543858"/>
                </a:cubicBezTo>
                <a:cubicBezTo>
                  <a:pt x="5934478" y="6580622"/>
                  <a:pt x="5964557" y="6604017"/>
                  <a:pt x="6001321" y="6624068"/>
                </a:cubicBezTo>
                <a:cubicBezTo>
                  <a:pt x="5984612" y="6630754"/>
                  <a:pt x="5964557" y="6637437"/>
                  <a:pt x="5951188" y="6644121"/>
                </a:cubicBezTo>
                <a:cubicBezTo>
                  <a:pt x="5977925" y="6667518"/>
                  <a:pt x="6663060" y="6794517"/>
                  <a:pt x="6836850" y="6797860"/>
                </a:cubicBezTo>
                <a:cubicBezTo>
                  <a:pt x="6761652" y="6822926"/>
                  <a:pt x="6636845" y="6844075"/>
                  <a:pt x="6553814" y="6856412"/>
                </a:cubicBezTo>
                <a:lnTo>
                  <a:pt x="6542822" y="6857984"/>
                </a:lnTo>
                <a:lnTo>
                  <a:pt x="0" y="685798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4C401CA-F28A-C747-AE51-1D8923D064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3650" y="3962400"/>
            <a:ext cx="5505814" cy="1690409"/>
          </a:xfrm>
        </p:spPr>
        <p:txBody>
          <a:bodyPr anchor="b">
            <a:normAutofit/>
          </a:bodyPr>
          <a:lstStyle/>
          <a:p>
            <a:r>
              <a:rPr lang="en-US" sz="1800" b="0" dirty="0">
                <a:solidFill>
                  <a:schemeClr val="bg1">
                    <a:lumMod val="50000"/>
                  </a:schemeClr>
                </a:solidFill>
              </a:rPr>
              <a:t>Setting the Scene:  </a:t>
            </a:r>
            <a:r>
              <a:rPr lang="en-US" sz="1800" b="0" dirty="0" err="1">
                <a:solidFill>
                  <a:schemeClr val="bg1">
                    <a:lumMod val="50000"/>
                  </a:schemeClr>
                </a:solidFill>
              </a:rPr>
              <a:t>Tutuwa</a:t>
            </a:r>
            <a:r>
              <a:rPr lang="en-US" sz="1800" b="0" dirty="0">
                <a:solidFill>
                  <a:schemeClr val="bg1">
                    <a:lumMod val="50000"/>
                  </a:schemeClr>
                </a:solidFill>
              </a:rPr>
              <a:t> Foundation 5 Aug 2021</a:t>
            </a:r>
            <a:br>
              <a:rPr lang="en-US" sz="2400" b="0" dirty="0"/>
            </a:br>
            <a:r>
              <a:rPr lang="en-US" sz="1050" b="0" dirty="0"/>
              <a:t> </a:t>
            </a:r>
            <a:br>
              <a:rPr lang="en-US" sz="2400" b="0" dirty="0"/>
            </a:br>
            <a:r>
              <a:rPr lang="en-US" sz="3200" dirty="0"/>
              <a:t>Youth &amp; Education in SA</a:t>
            </a:r>
            <a:endParaRPr lang="en-US" sz="2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D224EA-53BA-BA46-A1CD-B42923D41C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5709565"/>
            <a:ext cx="5395975" cy="902250"/>
          </a:xfrm>
        </p:spPr>
        <p:txBody>
          <a:bodyPr>
            <a:normAutofit fontScale="92500" lnSpcReduction="20000"/>
          </a:bodyPr>
          <a:lstStyle/>
          <a:p>
            <a:r>
              <a:rPr lang="en-US" sz="1900" dirty="0"/>
              <a:t>Nic Spaull</a:t>
            </a:r>
          </a:p>
          <a:p>
            <a:r>
              <a:rPr lang="en-US" sz="1500" dirty="0">
                <a:solidFill>
                  <a:schemeClr val="bg1">
                    <a:lumMod val="50000"/>
                  </a:schemeClr>
                </a:solidFill>
              </a:rPr>
              <a:t>Associate Professor | Economics Department </a:t>
            </a:r>
          </a:p>
          <a:p>
            <a:r>
              <a:rPr lang="en-US" sz="1500" dirty="0">
                <a:solidFill>
                  <a:schemeClr val="bg1">
                    <a:lumMod val="50000"/>
                  </a:schemeClr>
                </a:solidFill>
              </a:rPr>
              <a:t> Stellenbosch University </a:t>
            </a:r>
          </a:p>
        </p:txBody>
      </p:sp>
      <p:pic>
        <p:nvPicPr>
          <p:cNvPr id="6" name="Picture 5" descr="http://25.media.tumblr.com/tumblr_m90kb4EIr71r4xva3o1_500.jpg">
            <a:extLst>
              <a:ext uri="{FF2B5EF4-FFF2-40B4-BE49-F238E27FC236}">
                <a16:creationId xmlns:a16="http://schemas.microsoft.com/office/drawing/2014/main" id="{29CA6AA5-DAA3-BE44-963C-47D3322AA9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2" r="13746" b="-1"/>
          <a:stretch/>
        </p:blipFill>
        <p:spPr bwMode="auto">
          <a:xfrm>
            <a:off x="7653541" y="6"/>
            <a:ext cx="4538463" cy="3877247"/>
          </a:xfrm>
          <a:custGeom>
            <a:avLst/>
            <a:gdLst/>
            <a:ahLst/>
            <a:cxnLst/>
            <a:rect l="l" t="t" r="r" b="b"/>
            <a:pathLst>
              <a:path w="4538463" h="3877247">
                <a:moveTo>
                  <a:pt x="0" y="0"/>
                </a:moveTo>
                <a:lnTo>
                  <a:pt x="4538463" y="0"/>
                </a:lnTo>
                <a:lnTo>
                  <a:pt x="4538463" y="3437173"/>
                </a:lnTo>
                <a:lnTo>
                  <a:pt x="4530710" y="3429000"/>
                </a:lnTo>
                <a:cubicBezTo>
                  <a:pt x="4370289" y="3495842"/>
                  <a:pt x="4239946" y="3686344"/>
                  <a:pt x="4056129" y="3636211"/>
                </a:cubicBezTo>
                <a:cubicBezTo>
                  <a:pt x="3872313" y="3589422"/>
                  <a:pt x="3788760" y="3830055"/>
                  <a:pt x="3618310" y="3756528"/>
                </a:cubicBezTo>
                <a:cubicBezTo>
                  <a:pt x="3394389" y="3823371"/>
                  <a:pt x="3163783" y="3823371"/>
                  <a:pt x="2933176" y="3810002"/>
                </a:cubicBezTo>
                <a:cubicBezTo>
                  <a:pt x="2702570" y="3840081"/>
                  <a:pt x="2471962" y="3873503"/>
                  <a:pt x="2238015" y="3850107"/>
                </a:cubicBezTo>
                <a:cubicBezTo>
                  <a:pt x="2007408" y="3870161"/>
                  <a:pt x="1783486" y="3883529"/>
                  <a:pt x="1552880" y="3863476"/>
                </a:cubicBezTo>
                <a:cubicBezTo>
                  <a:pt x="1322274" y="3886870"/>
                  <a:pt x="1091667" y="3876844"/>
                  <a:pt x="864402" y="3860134"/>
                </a:cubicBezTo>
                <a:cubicBezTo>
                  <a:pt x="757455" y="3860134"/>
                  <a:pt x="653849" y="3856792"/>
                  <a:pt x="546902" y="3856792"/>
                </a:cubicBezTo>
                <a:cubicBezTo>
                  <a:pt x="404861" y="3850108"/>
                  <a:pt x="262821" y="3845095"/>
                  <a:pt x="120363" y="3840499"/>
                </a:cubicBezTo>
                <a:lnTo>
                  <a:pt x="0" y="383663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F50CBC-F84C-CD48-8D0D-2B802E501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55400" y="6356350"/>
            <a:ext cx="898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2BC720B-8024-ED4E-9E10-37C20D8D564E}" type="slidenum">
              <a:rPr lang="en-US"/>
              <a:pPr>
                <a:spcAft>
                  <a:spcPts val="600"/>
                </a:spcAft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076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84FC09-2384-E741-BE76-070619F23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05333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32BC720B-8024-ED4E-9E10-37C20D8D564E}" type="slidenum">
              <a:rPr lang="en-US" smtClean="0">
                <a:latin typeface="+mn-lt"/>
              </a:rPr>
              <a:pPr defTabSz="914400">
                <a:spcAft>
                  <a:spcPts val="600"/>
                </a:spcAft>
              </a:pPr>
              <a:t>2</a:t>
            </a:fld>
            <a:endParaRPr lang="en-US">
              <a:latin typeface="+mn-lt"/>
            </a:endParaRPr>
          </a:p>
        </p:txBody>
      </p:sp>
      <p:pic>
        <p:nvPicPr>
          <p:cNvPr id="6" name="Content Placeholder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B73F67FC-4F99-6846-8BA7-CBC650F562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21160304">
            <a:off x="2058995" y="643467"/>
            <a:ext cx="8074009" cy="55710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57333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3BA513B0-82FF-4F41-8178-885375D1C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Setting the Scene – IMPEL">
            <a:extLst>
              <a:ext uri="{FF2B5EF4-FFF2-40B4-BE49-F238E27FC236}">
                <a16:creationId xmlns:a16="http://schemas.microsoft.com/office/drawing/2014/main" id="{7BE81423-E6EB-834F-8237-98E2E02DE2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9"/>
          <a:stretch/>
        </p:blipFill>
        <p:spPr bwMode="auto">
          <a:xfrm>
            <a:off x="-1" y="10"/>
            <a:ext cx="12228129" cy="4666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3" name="Group 72">
            <a:extLst>
              <a:ext uri="{FF2B5EF4-FFF2-40B4-BE49-F238E27FC236}">
                <a16:creationId xmlns:a16="http://schemas.microsoft.com/office/drawing/2014/main" id="{93DB8501-F9F2-4ACD-B56A-9019CD5006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2987478"/>
            <a:ext cx="12228128" cy="1828800"/>
            <a:chOff x="-305" y="2987478"/>
            <a:chExt cx="12188952" cy="1828800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DD03A94A-ADF5-4334-86B1-DBA5F70ACD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2987478"/>
              <a:ext cx="12188952" cy="1099712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385A18E1-CBE3-4BBD-B1B7-CDBCA685E0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99381"/>
              <a:ext cx="12188952" cy="902694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33EDCAA-1D6C-4710-9DA1-C7FC946D8E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01488"/>
              <a:ext cx="12188952" cy="641669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 useBgFill="1">
          <p:nvSpPr>
            <p:cNvPr id="77" name="Freeform: Shape 76">
              <a:extLst>
                <a:ext uri="{FF2B5EF4-FFF2-40B4-BE49-F238E27FC236}">
                  <a16:creationId xmlns:a16="http://schemas.microsoft.com/office/drawing/2014/main" id="{3916FBF2-1CC9-460D-A42B-FB77E515EC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14750"/>
              <a:ext cx="12188952" cy="1201528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E3322D-7709-8645-9B54-E0E5687AB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4551037"/>
            <a:ext cx="5021782" cy="1509931"/>
          </a:xfrm>
        </p:spPr>
        <p:txBody>
          <a:bodyPr>
            <a:normAutofit/>
          </a:bodyPr>
          <a:lstStyle/>
          <a:p>
            <a:r>
              <a:rPr lang="en-US" sz="3600" b="1">
                <a:solidFill>
                  <a:schemeClr val="tx2"/>
                </a:solidFill>
                <a:latin typeface="Gill Sans MT" panose="020B0502020104020203" pitchFamily="34" charset="77"/>
              </a:rPr>
              <a:t>Setting the scene…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9267099-9969-C64A-B4BF-66B15A7E06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7975" y="4143157"/>
            <a:ext cx="6458673" cy="2512286"/>
          </a:xfrm>
        </p:spPr>
        <p:txBody>
          <a:bodyPr anchor="ctr">
            <a:norm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The impact of COVID-19 (Learning Losses &amp; Dropout)</a:t>
            </a:r>
          </a:p>
          <a:p>
            <a:r>
              <a:rPr lang="en-US" sz="2000" dirty="0">
                <a:solidFill>
                  <a:schemeClr val="tx2"/>
                </a:solidFill>
              </a:rPr>
              <a:t>Skills &amp; qualifications in post-apartheid SA (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1994-1920</a:t>
            </a:r>
            <a:r>
              <a:rPr lang="en-US" sz="2000" dirty="0">
                <a:solidFill>
                  <a:schemeClr val="tx2"/>
                </a:solidFill>
              </a:rPr>
              <a:t>)</a:t>
            </a:r>
          </a:p>
          <a:p>
            <a:r>
              <a:rPr lang="en-US" sz="2000" dirty="0">
                <a:solidFill>
                  <a:schemeClr val="tx2"/>
                </a:solidFill>
              </a:rPr>
              <a:t>University access</a:t>
            </a:r>
          </a:p>
          <a:p>
            <a:r>
              <a:rPr lang="en-US" sz="2000" dirty="0">
                <a:solidFill>
                  <a:schemeClr val="tx2"/>
                </a:solidFill>
              </a:rPr>
              <a:t>BOTH AND thinking: Improving no fee schools AND expanding access to functional schools</a:t>
            </a:r>
          </a:p>
        </p:txBody>
      </p:sp>
    </p:spTree>
    <p:extLst>
      <p:ext uri="{BB962C8B-B14F-4D97-AF65-F5344CB8AC3E}">
        <p14:creationId xmlns:p14="http://schemas.microsoft.com/office/powerpoint/2010/main" val="1431934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BD312-1FD8-8A4B-B4D8-C959B9CA1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COVID Learning losses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39A6B8-ABF6-B34D-9187-5EB2E172E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720B-8024-ED4E-9E10-37C20D8D564E}" type="slidenum">
              <a:rPr lang="en-US" smtClean="0"/>
              <a:t>4</a:t>
            </a:fld>
            <a:endParaRPr lang="en-US"/>
          </a:p>
        </p:txBody>
      </p:sp>
      <p:pic>
        <p:nvPicPr>
          <p:cNvPr id="6" name="Picture 5" descr="A picture containing text, person, outdoor&#10;&#10;Description automatically generated">
            <a:extLst>
              <a:ext uri="{FF2B5EF4-FFF2-40B4-BE49-F238E27FC236}">
                <a16:creationId xmlns:a16="http://schemas.microsoft.com/office/drawing/2014/main" id="{C39A6CC7-7CFA-A944-AACF-AB1860A22B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0344" y="319087"/>
            <a:ext cx="4362827" cy="6219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Funda Wande | LinkedIn">
            <a:extLst>
              <a:ext uri="{FF2B5EF4-FFF2-40B4-BE49-F238E27FC236}">
                <a16:creationId xmlns:a16="http://schemas.microsoft.com/office/drawing/2014/main" id="{84536B38-D363-2347-9DC3-54B0E8888E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0344" y="5660231"/>
            <a:ext cx="1270000" cy="12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Chart, line chart&#10;&#10;Description automatically generated">
            <a:extLst>
              <a:ext uri="{FF2B5EF4-FFF2-40B4-BE49-F238E27FC236}">
                <a16:creationId xmlns:a16="http://schemas.microsoft.com/office/drawing/2014/main" id="{CB787CC6-1EF8-6C43-9858-CAD014A09E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721" y="1690494"/>
            <a:ext cx="6780554" cy="4072597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D688946-F8A4-5243-B2D1-1B773F88B151}"/>
              </a:ext>
            </a:extLst>
          </p:cNvPr>
          <p:cNvSpPr/>
          <p:nvPr/>
        </p:nvSpPr>
        <p:spPr>
          <a:xfrm rot="20834952">
            <a:off x="4207408" y="3149384"/>
            <a:ext cx="2688627" cy="40191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128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BD312-1FD8-8A4B-B4D8-C959B9CA1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COVID Learning losses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39A6B8-ABF6-B34D-9187-5EB2E172E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720B-8024-ED4E-9E10-37C20D8D564E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5" descr="A picture containing text, person, outdoor&#10;&#10;Description automatically generated">
            <a:extLst>
              <a:ext uri="{FF2B5EF4-FFF2-40B4-BE49-F238E27FC236}">
                <a16:creationId xmlns:a16="http://schemas.microsoft.com/office/drawing/2014/main" id="{C39A6CC7-7CFA-A944-AACF-AB1860A22B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8361" y="195792"/>
            <a:ext cx="2440438" cy="34791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Funda Wande | LinkedIn">
            <a:extLst>
              <a:ext uri="{FF2B5EF4-FFF2-40B4-BE49-F238E27FC236}">
                <a16:creationId xmlns:a16="http://schemas.microsoft.com/office/drawing/2014/main" id="{84536B38-D363-2347-9DC3-54B0E8888E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8799" y="5451475"/>
            <a:ext cx="1270000" cy="12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B787CC6-1EF8-6C43-9858-CAD014A09E9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03201" y="1935387"/>
            <a:ext cx="9209051" cy="449342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7FA3F7F-FBD0-8F49-9E59-8DCAB09DB3AA}"/>
              </a:ext>
            </a:extLst>
          </p:cNvPr>
          <p:cNvSpPr txBox="1">
            <a:spLocks/>
          </p:cNvSpPr>
          <p:nvPr/>
        </p:nvSpPr>
        <p:spPr>
          <a:xfrm>
            <a:off x="547103" y="1164283"/>
            <a:ext cx="10649607" cy="8435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Gill Sans MT" panose="020B0502020104020203" pitchFamily="34" charset="77"/>
                <a:ea typeface="+mj-ea"/>
                <a:cs typeface="+mj-cs"/>
              </a:defRPr>
            </a:lvl1pPr>
          </a:lstStyle>
          <a:p>
            <a:r>
              <a:rPr lang="en-US" sz="2000" b="0" dirty="0"/>
              <a:t>Was 50-75% in 2020, now 75-100% of a year of learning lost by June 2021</a:t>
            </a:r>
          </a:p>
        </p:txBody>
      </p:sp>
    </p:spTree>
    <p:extLst>
      <p:ext uri="{BB962C8B-B14F-4D97-AF65-F5344CB8AC3E}">
        <p14:creationId xmlns:p14="http://schemas.microsoft.com/office/powerpoint/2010/main" val="690776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BD312-1FD8-8A4B-B4D8-C959B9CA1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losses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39A6B8-ABF6-B34D-9187-5EB2E172E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720B-8024-ED4E-9E10-37C20D8D564E}" type="slidenum">
              <a:rPr lang="en-US" smtClean="0"/>
              <a:t>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9A6CC7-7CFA-A944-AACF-AB1860A22B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548361" y="198442"/>
            <a:ext cx="2440438" cy="3473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Funda Wande | LinkedIn">
            <a:extLst>
              <a:ext uri="{FF2B5EF4-FFF2-40B4-BE49-F238E27FC236}">
                <a16:creationId xmlns:a16="http://schemas.microsoft.com/office/drawing/2014/main" id="{84536B38-D363-2347-9DC3-54B0E8888E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6197" y="4748873"/>
            <a:ext cx="1972602" cy="1972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B787CC6-1EF8-6C43-9858-CAD014A09E9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75980" y="1935387"/>
            <a:ext cx="7863492" cy="449342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7FA3F7F-FBD0-8F49-9E59-8DCAB09DB3AA}"/>
              </a:ext>
            </a:extLst>
          </p:cNvPr>
          <p:cNvSpPr txBox="1">
            <a:spLocks/>
          </p:cNvSpPr>
          <p:nvPr/>
        </p:nvSpPr>
        <p:spPr>
          <a:xfrm>
            <a:off x="336087" y="1178827"/>
            <a:ext cx="10649607" cy="6082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Gill Sans MT" panose="020B0502020104020203" pitchFamily="34" charset="77"/>
                <a:ea typeface="+mj-ea"/>
                <a:cs typeface="+mj-cs"/>
              </a:defRPr>
            </a:lvl1pPr>
          </a:lstStyle>
          <a:p>
            <a:r>
              <a:rPr lang="en-US" sz="2000" b="0" dirty="0"/>
              <a:t>Even with significant intervention, out of school curricular learning is virtually zero</a:t>
            </a:r>
          </a:p>
        </p:txBody>
      </p:sp>
    </p:spTree>
    <p:extLst>
      <p:ext uri="{BB962C8B-B14F-4D97-AF65-F5344CB8AC3E}">
        <p14:creationId xmlns:p14="http://schemas.microsoft.com/office/powerpoint/2010/main" val="26386737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425EC-4A1A-CB43-B8EB-B3F61486AD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186027"/>
            <a:ext cx="8741229" cy="315468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4800" b="1" dirty="0">
                <a:solidFill>
                  <a:srgbClr val="531B84"/>
                </a:solidFill>
                <a:latin typeface="Helvetica" pitchFamily="2" charset="0"/>
              </a:rPr>
              <a:t>NIDS-CRAM Wave 5</a:t>
            </a:r>
            <a:br>
              <a:rPr lang="en-US" sz="3500" b="1" dirty="0">
                <a:solidFill>
                  <a:srgbClr val="531B84"/>
                </a:solidFill>
                <a:latin typeface="Helvetica" pitchFamily="2" charset="0"/>
              </a:rPr>
            </a:br>
            <a:r>
              <a:rPr lang="en-US" sz="1600" b="1" dirty="0">
                <a:solidFill>
                  <a:srgbClr val="531B84"/>
                </a:solidFill>
                <a:latin typeface="Helvetica" pitchFamily="2" charset="0"/>
              </a:rPr>
              <a:t> </a:t>
            </a:r>
            <a:br>
              <a:rPr lang="en-US" sz="3500" b="1" dirty="0">
                <a:solidFill>
                  <a:srgbClr val="531B84"/>
                </a:solidFill>
                <a:latin typeface="Helvetica" pitchFamily="2" charset="0"/>
              </a:rPr>
            </a:br>
            <a:r>
              <a:rPr lang="en-US" sz="1050" b="1" dirty="0">
                <a:solidFill>
                  <a:srgbClr val="531B84"/>
                </a:solidFill>
                <a:latin typeface="Helvetica" pitchFamily="2" charset="0"/>
              </a:rPr>
              <a:t> </a:t>
            </a:r>
            <a:r>
              <a:rPr lang="en-US" sz="2800" b="1" dirty="0">
                <a:solidFill>
                  <a:srgbClr val="531B84"/>
                </a:solidFill>
                <a:latin typeface="Helvetica" pitchFamily="2" charset="0"/>
              </a:rPr>
              <a:t> </a:t>
            </a:r>
            <a:endParaRPr lang="en-US" sz="3500" dirty="0">
              <a:solidFill>
                <a:srgbClr val="C92400"/>
              </a:solidFill>
              <a:latin typeface="Helvetica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1CBD57-8054-2F42-A64F-9847BE9E7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2115" y="4734882"/>
            <a:ext cx="6858000" cy="1024262"/>
          </a:xfrm>
        </p:spPr>
        <p:txBody>
          <a:bodyPr>
            <a:normAutofit fontScale="92500"/>
          </a:bodyPr>
          <a:lstStyle/>
          <a:p>
            <a:r>
              <a:rPr lang="en-US" b="1" dirty="0">
                <a:latin typeface="Helvetica" pitchFamily="2" charset="0"/>
              </a:rPr>
              <a:t>Nic Spaull</a:t>
            </a:r>
          </a:p>
          <a:p>
            <a:r>
              <a:rPr lang="en-US" sz="1600" dirty="0">
                <a:latin typeface="Helvetica" pitchFamily="2" charset="0"/>
              </a:rPr>
              <a:t>Associate Professor </a:t>
            </a:r>
            <a:r>
              <a:rPr lang="en-US" sz="1600" b="1" dirty="0">
                <a:latin typeface="Helvetica" pitchFamily="2" charset="0"/>
              </a:rPr>
              <a:t>  |   </a:t>
            </a:r>
            <a:r>
              <a:rPr lang="en-US" sz="1600" dirty="0">
                <a:latin typeface="Helvetica" pitchFamily="2" charset="0"/>
              </a:rPr>
              <a:t>Economics Department </a:t>
            </a:r>
            <a:r>
              <a:rPr lang="en-US" sz="1600" b="1" dirty="0">
                <a:latin typeface="Helvetica" pitchFamily="2" charset="0"/>
              </a:rPr>
              <a:t> |  </a:t>
            </a:r>
            <a:r>
              <a:rPr lang="en-US" sz="1600" dirty="0">
                <a:latin typeface="Helvetica" pitchFamily="2" charset="0"/>
              </a:rPr>
              <a:t>Stellenbosch University</a:t>
            </a:r>
          </a:p>
          <a:p>
            <a:r>
              <a:rPr lang="en-US" sz="1200" dirty="0">
                <a:latin typeface="Helvetica" pitchFamily="2" charset="0"/>
              </a:rPr>
              <a:t>National income Dynamics Study (NIDS)  Coronavirus Rapid Mobile Survey (CRAM)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5B4D81-FD95-3B45-B8E8-67C1599939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053" t="17430"/>
          <a:stretch/>
        </p:blipFill>
        <p:spPr>
          <a:xfrm>
            <a:off x="8654143" y="0"/>
            <a:ext cx="3537857" cy="6858000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5EE0718F-776C-4C45-A442-8DBD328283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2745"/>
          <a:stretch/>
        </p:blipFill>
        <p:spPr>
          <a:xfrm>
            <a:off x="2770259" y="5759144"/>
            <a:ext cx="3761171" cy="1098856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2FA5577A-3562-9D41-9783-15FD20B6E337}"/>
              </a:ext>
            </a:extLst>
          </p:cNvPr>
          <p:cNvSpPr txBox="1">
            <a:spLocks/>
          </p:cNvSpPr>
          <p:nvPr/>
        </p:nvSpPr>
        <p:spPr>
          <a:xfrm>
            <a:off x="6999513" y="5671973"/>
            <a:ext cx="2628745" cy="8644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05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E72DBE74-87ED-364B-B942-2297F69C3965}"/>
              </a:ext>
            </a:extLst>
          </p:cNvPr>
          <p:cNvSpPr txBox="1">
            <a:spLocks/>
          </p:cNvSpPr>
          <p:nvPr/>
        </p:nvSpPr>
        <p:spPr>
          <a:xfrm>
            <a:off x="536917" y="7869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>
                <a:solidFill>
                  <a:srgbClr val="531B84"/>
                </a:solidFill>
                <a:latin typeface="Helvetica" pitchFamily="2" charset="0"/>
              </a:rPr>
              <a:t>Dropout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D6D72C-E6FD-6842-B15F-E64DB3356838}"/>
              </a:ext>
            </a:extLst>
          </p:cNvPr>
          <p:cNvSpPr txBox="1"/>
          <p:nvPr/>
        </p:nvSpPr>
        <p:spPr>
          <a:xfrm>
            <a:off x="350548" y="1625374"/>
            <a:ext cx="7283889" cy="1740026"/>
          </a:xfrm>
          <a:prstGeom prst="rect">
            <a:avLst/>
          </a:prstGeom>
          <a:solidFill>
            <a:srgbClr val="531B84">
              <a:alpha val="78039"/>
            </a:srgbClr>
          </a:solidFill>
        </p:spPr>
        <p:txBody>
          <a:bodyPr wrap="square" lIns="251999" tIns="251999" rIns="251999" bIns="251999" rtlCol="0">
            <a:spAutoFit/>
          </a:bodyPr>
          <a:lstStyle/>
          <a:p>
            <a:r>
              <a:rPr lang="en-ZA" sz="2000" dirty="0">
                <a:solidFill>
                  <a:schemeClr val="bg1"/>
                </a:solidFill>
                <a:latin typeface="Helvetica" pitchFamily="2" charset="0"/>
              </a:rPr>
              <a:t>An extra 500,000 children have dropped out of school during the pandemic. School dropout has tripled from 230,000 pre-</a:t>
            </a:r>
            <a:r>
              <a:rPr lang="en-ZA" sz="2000" dirty="0" err="1">
                <a:solidFill>
                  <a:schemeClr val="bg1"/>
                </a:solidFill>
                <a:latin typeface="Helvetica" pitchFamily="2" charset="0"/>
              </a:rPr>
              <a:t>pandemicto</a:t>
            </a:r>
            <a:r>
              <a:rPr lang="en-ZA" sz="2000" dirty="0">
                <a:solidFill>
                  <a:schemeClr val="bg1"/>
                </a:solidFill>
                <a:latin typeface="Helvetica" pitchFamily="2" charset="0"/>
              </a:rPr>
              <a:t> approximately 750,000 in May 2021, it is now at the highest rate in at least 20 years.</a:t>
            </a:r>
          </a:p>
        </p:txBody>
      </p:sp>
      <p:pic>
        <p:nvPicPr>
          <p:cNvPr id="5" name="Picture 4" descr="Chart, bar chart&#10;&#10;Description automatically generated">
            <a:extLst>
              <a:ext uri="{FF2B5EF4-FFF2-40B4-BE49-F238E27FC236}">
                <a16:creationId xmlns:a16="http://schemas.microsoft.com/office/drawing/2014/main" id="{7D5C22E0-6BFB-184C-8720-BBD3B5EBAE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0104" y="0"/>
            <a:ext cx="3841348" cy="6858000"/>
          </a:xfrm>
          <a:prstGeom prst="rect">
            <a:avLst/>
          </a:prstGeom>
        </p:spPr>
      </p:pic>
      <p:pic>
        <p:nvPicPr>
          <p:cNvPr id="8" name="Picture 7" descr="Chart, line chart&#10;&#10;Description automatically generated">
            <a:extLst>
              <a:ext uri="{FF2B5EF4-FFF2-40B4-BE49-F238E27FC236}">
                <a16:creationId xmlns:a16="http://schemas.microsoft.com/office/drawing/2014/main" id="{6B7DF6AB-8CF6-164E-8FAE-C825273A9D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84262"/>
            <a:ext cx="8134066" cy="327373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0B87009-93DB-3940-A611-2919E6343CE5}"/>
              </a:ext>
            </a:extLst>
          </p:cNvPr>
          <p:cNvSpPr/>
          <p:nvPr/>
        </p:nvSpPr>
        <p:spPr>
          <a:xfrm>
            <a:off x="10243457" y="870857"/>
            <a:ext cx="1306286" cy="5105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BE8917-0AC7-5D46-800D-B7B0EA75F544}"/>
              </a:ext>
            </a:extLst>
          </p:cNvPr>
          <p:cNvSpPr/>
          <p:nvPr/>
        </p:nvSpPr>
        <p:spPr>
          <a:xfrm>
            <a:off x="9454243" y="870858"/>
            <a:ext cx="789214" cy="32983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ABDA03-8575-E747-9931-45959535DAB3}"/>
              </a:ext>
            </a:extLst>
          </p:cNvPr>
          <p:cNvSpPr/>
          <p:nvPr/>
        </p:nvSpPr>
        <p:spPr>
          <a:xfrm>
            <a:off x="3429000" y="4177622"/>
            <a:ext cx="381000" cy="18966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09F95D-0930-294F-A3A7-CBE41D0D0244}"/>
              </a:ext>
            </a:extLst>
          </p:cNvPr>
          <p:cNvSpPr/>
          <p:nvPr/>
        </p:nvSpPr>
        <p:spPr>
          <a:xfrm>
            <a:off x="7436271" y="4169230"/>
            <a:ext cx="381000" cy="18966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004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D493D-E236-4041-BB4B-515DD8546B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0167" y="5616470"/>
            <a:ext cx="10761784" cy="739880"/>
          </a:xfrm>
        </p:spPr>
        <p:txBody>
          <a:bodyPr anchor="b">
            <a:normAutofit fontScale="90000"/>
          </a:bodyPr>
          <a:lstStyle/>
          <a:p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Skills &amp; qualifications in South Africa Post-apartheid</a:t>
            </a:r>
          </a:p>
        </p:txBody>
      </p:sp>
      <p:pic>
        <p:nvPicPr>
          <p:cNvPr id="13314" name="Picture 2" descr="The Importance of Skill Development | by Entrepreneurship Development Cell,  BIT Mesra | The Entrepreneurial | Medium">
            <a:extLst>
              <a:ext uri="{FF2B5EF4-FFF2-40B4-BE49-F238E27FC236}">
                <a16:creationId xmlns:a16="http://schemas.microsoft.com/office/drawing/2014/main" id="{5A465B2E-5A05-3941-946D-46F644DAF1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8980" y="579473"/>
            <a:ext cx="9134038" cy="4224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882D34-8497-5545-A5ED-1D80E117E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2BC720B-8024-ED4E-9E10-37C20D8D564E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9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9251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89463" y="1970408"/>
            <a:ext cx="8394440" cy="476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BDEBD52-8022-1B4B-B9D4-50F6668DFA27}"/>
              </a:ext>
            </a:extLst>
          </p:cNvPr>
          <p:cNvSpPr/>
          <p:nvPr/>
        </p:nvSpPr>
        <p:spPr>
          <a:xfrm>
            <a:off x="566928" y="408036"/>
            <a:ext cx="10972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atin typeface="Helvetica" charset="0"/>
                <a:ea typeface="Helvetica" charset="0"/>
                <a:cs typeface="Helvetica" charset="0"/>
              </a:rPr>
              <a:t>How many students actually make it to university?</a:t>
            </a:r>
          </a:p>
        </p:txBody>
      </p:sp>
      <p:pic>
        <p:nvPicPr>
          <p:cNvPr id="1026" name="Picture 2" descr="Stellenbosch University Employment and Reviews | SimplyHired">
            <a:extLst>
              <a:ext uri="{FF2B5EF4-FFF2-40B4-BE49-F238E27FC236}">
                <a16:creationId xmlns:a16="http://schemas.microsoft.com/office/drawing/2014/main" id="{D97E4D89-1B89-3944-A14F-76C972BF92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0700" y="6449964"/>
            <a:ext cx="1409700" cy="287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5C2F19B4-4B65-C347-A83C-C07403275B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93" y="6084845"/>
            <a:ext cx="1810872" cy="561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9C117538-A7CE-BF49-86BA-19576BC5CC73}"/>
              </a:ext>
            </a:extLst>
          </p:cNvPr>
          <p:cNvGrpSpPr/>
          <p:nvPr/>
        </p:nvGrpSpPr>
        <p:grpSpPr>
          <a:xfrm>
            <a:off x="7129580" y="1970407"/>
            <a:ext cx="2816016" cy="1787738"/>
            <a:chOff x="8372105" y="2329963"/>
            <a:chExt cx="2596986" cy="2527347"/>
          </a:xfrm>
          <a:solidFill>
            <a:schemeClr val="bg1">
              <a:lumMod val="95000"/>
            </a:schemeClr>
          </a:solidFill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46AA183-5718-EA4E-A19B-38E58503F8F3}"/>
                </a:ext>
              </a:extLst>
            </p:cNvPr>
            <p:cNvSpPr/>
            <p:nvPr/>
          </p:nvSpPr>
          <p:spPr>
            <a:xfrm>
              <a:off x="8473337" y="2475097"/>
              <a:ext cx="2418741" cy="238221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just" eaLnBrk="1" hangingPunct="1">
                <a:defRPr/>
              </a:pPr>
              <a:r>
                <a:rPr lang="en-US" sz="1200" dirty="0">
                  <a:latin typeface="Calibri" panose="020F0502020204030204" pitchFamily="34" charset="0"/>
                  <a:ea typeface="MS PGothic" panose="020B0600070205080204" pitchFamily="34" charset="-128"/>
                </a:rPr>
                <a:t>How many of those who start school reach matric? Graduate with matric? Graduate with a degree? </a:t>
              </a:r>
            </a:p>
            <a:p>
              <a:pPr algn="just" eaLnBrk="1" hangingPunct="1">
                <a:defRPr/>
              </a:pPr>
              <a:endParaRPr lang="en-US" sz="1200" b="1" dirty="0">
                <a:latin typeface="Calibri" panose="020F0502020204030204" pitchFamily="34" charset="0"/>
                <a:ea typeface="MS PGothic" panose="020B0600070205080204" pitchFamily="34" charset="-128"/>
              </a:endParaRPr>
            </a:p>
            <a:p>
              <a:pPr algn="just" eaLnBrk="1" hangingPunct="1">
                <a:defRPr/>
              </a:pPr>
              <a:r>
                <a:rPr lang="en-US" sz="1200" b="1" dirty="0">
                  <a:latin typeface="Calibri" panose="020F0502020204030204" pitchFamily="34" charset="0"/>
                  <a:ea typeface="MS PGothic" panose="020B0600070205080204" pitchFamily="34" charset="-128"/>
                </a:rPr>
                <a:t>RESEP study followed the entire matric cohort of 2008 into university and tracked them 2009-2014</a:t>
              </a:r>
            </a:p>
            <a:p>
              <a:pPr algn="just" eaLnBrk="1" hangingPunct="1">
                <a:defRPr/>
              </a:pPr>
              <a:endParaRPr lang="en-US" sz="900" b="1" dirty="0">
                <a:latin typeface="Calibri" panose="020F0502020204030204" pitchFamily="34" charset="0"/>
                <a:ea typeface="MS PGothic" panose="020B0600070205080204" pitchFamily="34" charset="-128"/>
              </a:endParaRPr>
            </a:p>
            <a:p>
              <a:pPr algn="just" eaLnBrk="1" hangingPunct="1">
                <a:defRPr/>
              </a:pPr>
              <a:r>
                <a:rPr lang="en-GB" sz="1050" dirty="0">
                  <a:latin typeface="Calibri" panose="020F0502020204030204" pitchFamily="34" charset="0"/>
                  <a:ea typeface="MS PGothic" panose="020B0600070205080204" pitchFamily="34" charset="-128"/>
                </a:rPr>
                <a:t>(Van </a:t>
              </a:r>
              <a:r>
                <a:rPr lang="en-GB" sz="1050" dirty="0" err="1">
                  <a:latin typeface="Calibri" panose="020F0502020204030204" pitchFamily="34" charset="0"/>
                  <a:ea typeface="MS PGothic" panose="020B0600070205080204" pitchFamily="34" charset="-128"/>
                </a:rPr>
                <a:t>Broekhuizen</a:t>
              </a:r>
              <a:r>
                <a:rPr lang="en-GB" sz="1050" dirty="0">
                  <a:latin typeface="Calibri" panose="020F0502020204030204" pitchFamily="34" charset="0"/>
                  <a:ea typeface="MS PGothic" panose="020B0600070205080204" pitchFamily="34" charset="-128"/>
                </a:rPr>
                <a:t> &amp; Van der Berg, 2016)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F30A3E5-6CDE-B44E-9F02-DB7AC4376E03}"/>
                </a:ext>
              </a:extLst>
            </p:cNvPr>
            <p:cNvCxnSpPr/>
            <p:nvPr/>
          </p:nvCxnSpPr>
          <p:spPr>
            <a:xfrm>
              <a:off x="8372105" y="2329963"/>
              <a:ext cx="2596986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93726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97367" y="1970408"/>
            <a:ext cx="8378632" cy="476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67F6B49-260C-1446-84B4-CCE3503E0A8A}"/>
              </a:ext>
            </a:extLst>
          </p:cNvPr>
          <p:cNvSpPr/>
          <p:nvPr/>
        </p:nvSpPr>
        <p:spPr>
          <a:xfrm>
            <a:off x="566928" y="408036"/>
            <a:ext cx="10972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atin typeface="Helvetica" charset="0"/>
                <a:ea typeface="Helvetica" charset="0"/>
                <a:cs typeface="Helvetica" charset="0"/>
              </a:rPr>
              <a:t>How many students actually make it to university?</a:t>
            </a:r>
          </a:p>
        </p:txBody>
      </p:sp>
      <p:pic>
        <p:nvPicPr>
          <p:cNvPr id="5" name="Picture 2" descr="Stellenbosch University Employment and Reviews | SimplyHired">
            <a:extLst>
              <a:ext uri="{FF2B5EF4-FFF2-40B4-BE49-F238E27FC236}">
                <a16:creationId xmlns:a16="http://schemas.microsoft.com/office/drawing/2014/main" id="{C49AD664-D4E8-F149-90F1-9F262E2A5B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0700" y="6449964"/>
            <a:ext cx="1409700" cy="287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32B86396-01A5-1C4D-B002-9D3F5A8C87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93" y="6084845"/>
            <a:ext cx="1810872" cy="561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9938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89463" y="1970408"/>
            <a:ext cx="8394440" cy="476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566928" y="408036"/>
            <a:ext cx="10972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atin typeface="Helvetica" charset="0"/>
                <a:ea typeface="Helvetica" charset="0"/>
                <a:cs typeface="Helvetica" charset="0"/>
              </a:rPr>
              <a:t>How many students actually make it to university?</a:t>
            </a:r>
          </a:p>
        </p:txBody>
      </p:sp>
      <p:pic>
        <p:nvPicPr>
          <p:cNvPr id="4" name="Picture 2" descr="Stellenbosch University Employment and Reviews | SimplyHired">
            <a:extLst>
              <a:ext uri="{FF2B5EF4-FFF2-40B4-BE49-F238E27FC236}">
                <a16:creationId xmlns:a16="http://schemas.microsoft.com/office/drawing/2014/main" id="{E1FFEED7-21AE-4C49-82CB-5F0FB5569D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0700" y="6449964"/>
            <a:ext cx="1409700" cy="287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551BAC8E-6E6C-024D-8891-140C0C8C40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93" y="6084845"/>
            <a:ext cx="1810872" cy="561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21958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05272" y="1970408"/>
            <a:ext cx="8362823" cy="476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3C7E798-B129-084C-A7AB-AC596BE1FC8D}"/>
              </a:ext>
            </a:extLst>
          </p:cNvPr>
          <p:cNvSpPr/>
          <p:nvPr/>
        </p:nvSpPr>
        <p:spPr>
          <a:xfrm>
            <a:off x="566928" y="408036"/>
            <a:ext cx="10972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atin typeface="Helvetica" charset="0"/>
                <a:ea typeface="Helvetica" charset="0"/>
                <a:cs typeface="Helvetica" charset="0"/>
              </a:rPr>
              <a:t>How many students actually make it to university?</a:t>
            </a:r>
          </a:p>
        </p:txBody>
      </p:sp>
      <p:pic>
        <p:nvPicPr>
          <p:cNvPr id="5" name="Picture 2" descr="Stellenbosch University Employment and Reviews | SimplyHired">
            <a:extLst>
              <a:ext uri="{FF2B5EF4-FFF2-40B4-BE49-F238E27FC236}">
                <a16:creationId xmlns:a16="http://schemas.microsoft.com/office/drawing/2014/main" id="{82827F8A-D20C-AB48-BE02-F19134AD4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0700" y="6449964"/>
            <a:ext cx="1409700" cy="287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7DF9B68B-8FF9-724D-9A5C-BBCBCAA76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93" y="6084845"/>
            <a:ext cx="1810872" cy="561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4760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3399" y="1970408"/>
            <a:ext cx="8406568" cy="476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3558437" y="6506554"/>
            <a:ext cx="603567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b="1" dirty="0"/>
              <a:t>Source</a:t>
            </a:r>
            <a:r>
              <a:rPr lang="en-US" altLang="en-US" sz="900" dirty="0"/>
              <a:t>: Van Broekhuizen &amp; Van der Berg, 2016 (Higher Education Access and Outcomes for the 2008 National Matric Cohort)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85FAD1A-0F9D-064B-8031-51CE37A01DCC}"/>
              </a:ext>
            </a:extLst>
          </p:cNvPr>
          <p:cNvSpPr/>
          <p:nvPr/>
        </p:nvSpPr>
        <p:spPr>
          <a:xfrm>
            <a:off x="566928" y="408036"/>
            <a:ext cx="10972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atin typeface="Helvetica" charset="0"/>
                <a:ea typeface="Helvetica" charset="0"/>
                <a:cs typeface="Helvetica" charset="0"/>
              </a:rPr>
              <a:t>How many students actually make it to university?</a:t>
            </a:r>
          </a:p>
        </p:txBody>
      </p:sp>
      <p:pic>
        <p:nvPicPr>
          <p:cNvPr id="6" name="Picture 2" descr="Stellenbosch University Employment and Reviews | SimplyHired">
            <a:extLst>
              <a:ext uri="{FF2B5EF4-FFF2-40B4-BE49-F238E27FC236}">
                <a16:creationId xmlns:a16="http://schemas.microsoft.com/office/drawing/2014/main" id="{F3CC3796-B50E-0743-A0E6-DFE4BFAB19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0700" y="6449964"/>
            <a:ext cx="1409700" cy="287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D399A0-6B9C-EB42-BDE8-9767884FFE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93" y="6084845"/>
            <a:ext cx="1810872" cy="561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E2500D5B-DB03-8146-871E-9E0591B34D4C}"/>
              </a:ext>
            </a:extLst>
          </p:cNvPr>
          <p:cNvSpPr/>
          <p:nvPr/>
        </p:nvSpPr>
        <p:spPr>
          <a:xfrm>
            <a:off x="2438400" y="1970408"/>
            <a:ext cx="1120037" cy="950592"/>
          </a:xfrm>
          <a:custGeom>
            <a:avLst/>
            <a:gdLst>
              <a:gd name="connsiteX0" fmla="*/ 0 w 1120037"/>
              <a:gd name="connsiteY0" fmla="*/ 475296 h 950592"/>
              <a:gd name="connsiteX1" fmla="*/ 560019 w 1120037"/>
              <a:gd name="connsiteY1" fmla="*/ 0 h 950592"/>
              <a:gd name="connsiteX2" fmla="*/ 1120038 w 1120037"/>
              <a:gd name="connsiteY2" fmla="*/ 475296 h 950592"/>
              <a:gd name="connsiteX3" fmla="*/ 560019 w 1120037"/>
              <a:gd name="connsiteY3" fmla="*/ 950592 h 950592"/>
              <a:gd name="connsiteX4" fmla="*/ 0 w 1120037"/>
              <a:gd name="connsiteY4" fmla="*/ 475296 h 950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0037" h="950592" extrusionOk="0">
                <a:moveTo>
                  <a:pt x="0" y="475296"/>
                </a:moveTo>
                <a:cubicBezTo>
                  <a:pt x="-23280" y="198437"/>
                  <a:pt x="242726" y="3004"/>
                  <a:pt x="560019" y="0"/>
                </a:cubicBezTo>
                <a:cubicBezTo>
                  <a:pt x="880435" y="2342"/>
                  <a:pt x="1093782" y="213632"/>
                  <a:pt x="1120038" y="475296"/>
                </a:cubicBezTo>
                <a:cubicBezTo>
                  <a:pt x="1112333" y="745319"/>
                  <a:pt x="864915" y="974878"/>
                  <a:pt x="560019" y="950592"/>
                </a:cubicBezTo>
                <a:cubicBezTo>
                  <a:pt x="230179" y="939349"/>
                  <a:pt x="29285" y="751788"/>
                  <a:pt x="0" y="475296"/>
                </a:cubicBezTo>
                <a:close/>
              </a:path>
            </a:pathLst>
          </a:custGeom>
          <a:noFill/>
          <a:ln w="28575">
            <a:solidFill>
              <a:srgbClr val="FF0000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270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lasses on top of a book">
            <a:extLst>
              <a:ext uri="{FF2B5EF4-FFF2-40B4-BE49-F238E27FC236}">
                <a16:creationId xmlns:a16="http://schemas.microsoft.com/office/drawing/2014/main" id="{8EE845A8-DF7F-499F-BAC4-4DF5D715FB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112" b="983"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1560655" y="6858000"/>
                </a:lnTo>
                <a:lnTo>
                  <a:pt x="11572884" y="6759738"/>
                </a:lnTo>
                <a:cubicBezTo>
                  <a:pt x="11663744" y="6693104"/>
                  <a:pt x="11749315" y="6619456"/>
                  <a:pt x="11812292" y="6532282"/>
                </a:cubicBezTo>
                <a:cubicBezTo>
                  <a:pt x="11851232" y="6478675"/>
                  <a:pt x="11886807" y="6425068"/>
                  <a:pt x="11956995" y="6386992"/>
                </a:cubicBezTo>
                <a:cubicBezTo>
                  <a:pt x="11918054" y="6334888"/>
                  <a:pt x="11851232" y="6322863"/>
                  <a:pt x="11801234" y="6284788"/>
                </a:cubicBezTo>
                <a:cubicBezTo>
                  <a:pt x="11797390" y="6253224"/>
                  <a:pt x="11876711" y="6262743"/>
                  <a:pt x="11856520" y="6193604"/>
                </a:cubicBezTo>
                <a:cubicBezTo>
                  <a:pt x="11829119" y="6101419"/>
                  <a:pt x="11858923" y="5996209"/>
                  <a:pt x="11722875" y="5956630"/>
                </a:cubicBezTo>
                <a:cubicBezTo>
                  <a:pt x="11686819" y="5866950"/>
                  <a:pt x="11676724" y="5723664"/>
                  <a:pt x="11763258" y="5635988"/>
                </a:cubicBezTo>
                <a:cubicBezTo>
                  <a:pt x="11892094" y="5505226"/>
                  <a:pt x="11871424" y="5422059"/>
                  <a:pt x="11706050" y="5351418"/>
                </a:cubicBezTo>
                <a:cubicBezTo>
                  <a:pt x="11684896" y="5342400"/>
                  <a:pt x="11707491" y="4786287"/>
                  <a:pt x="11697876" y="4763241"/>
                </a:cubicBezTo>
                <a:cubicBezTo>
                  <a:pt x="11713260" y="4731677"/>
                  <a:pt x="11749315" y="4739192"/>
                  <a:pt x="11776236" y="4730675"/>
                </a:cubicBezTo>
                <a:cubicBezTo>
                  <a:pt x="11894018" y="4694603"/>
                  <a:pt x="11897864" y="4694603"/>
                  <a:pt x="11868540" y="4584884"/>
                </a:cubicBezTo>
                <a:cubicBezTo>
                  <a:pt x="11859884" y="4551817"/>
                  <a:pt x="11880076" y="4538289"/>
                  <a:pt x="11898825" y="4517749"/>
                </a:cubicBezTo>
                <a:cubicBezTo>
                  <a:pt x="11969013" y="4441095"/>
                  <a:pt x="11969494" y="4440094"/>
                  <a:pt x="11897864" y="4375464"/>
                </a:cubicBezTo>
                <a:cubicBezTo>
                  <a:pt x="11877192" y="4356928"/>
                  <a:pt x="11863252" y="4336887"/>
                  <a:pt x="11854116" y="4311838"/>
                </a:cubicBezTo>
                <a:cubicBezTo>
                  <a:pt x="11837290" y="4266245"/>
                  <a:pt x="11837771" y="4228169"/>
                  <a:pt x="11901709" y="4203620"/>
                </a:cubicBezTo>
                <a:cubicBezTo>
                  <a:pt x="11946418" y="4186086"/>
                  <a:pt x="11971897" y="4166044"/>
                  <a:pt x="11974782" y="4114442"/>
                </a:cubicBezTo>
                <a:cubicBezTo>
                  <a:pt x="11976706" y="4071355"/>
                  <a:pt x="11981993" y="4043299"/>
                  <a:pt x="11932476" y="4024762"/>
                </a:cubicBezTo>
                <a:cubicBezTo>
                  <a:pt x="11892576" y="4009732"/>
                  <a:pt x="11881038" y="3977668"/>
                  <a:pt x="11885365" y="3939592"/>
                </a:cubicBezTo>
                <a:cubicBezTo>
                  <a:pt x="11895460" y="3846405"/>
                  <a:pt x="11841137" y="3791796"/>
                  <a:pt x="11751719" y="3749211"/>
                </a:cubicBezTo>
                <a:cubicBezTo>
                  <a:pt x="11666628" y="3708629"/>
                  <a:pt x="11592115" y="3654019"/>
                  <a:pt x="11513754" y="3604420"/>
                </a:cubicBezTo>
                <a:cubicBezTo>
                  <a:pt x="11426740" y="3549310"/>
                  <a:pt x="11325786" y="3516243"/>
                  <a:pt x="11220504" y="3488188"/>
                </a:cubicBezTo>
                <a:cubicBezTo>
                  <a:pt x="11239734" y="3448108"/>
                  <a:pt x="11306076" y="3470653"/>
                  <a:pt x="11312805" y="3414541"/>
                </a:cubicBezTo>
                <a:cubicBezTo>
                  <a:pt x="11148394" y="3366945"/>
                  <a:pt x="10991193" y="3295301"/>
                  <a:pt x="10805146" y="3277767"/>
                </a:cubicBezTo>
                <a:cubicBezTo>
                  <a:pt x="10955618" y="3286784"/>
                  <a:pt x="11092147" y="3222154"/>
                  <a:pt x="11234926" y="3203117"/>
                </a:cubicBezTo>
                <a:cubicBezTo>
                  <a:pt x="11248386" y="3171554"/>
                  <a:pt x="11217140" y="3179569"/>
                  <a:pt x="11204640" y="3174060"/>
                </a:cubicBezTo>
                <a:cubicBezTo>
                  <a:pt x="11192140" y="3168047"/>
                  <a:pt x="11176757" y="3166042"/>
                  <a:pt x="11174834" y="3143498"/>
                </a:cubicBezTo>
                <a:cubicBezTo>
                  <a:pt x="11243580" y="3110932"/>
                  <a:pt x="11329632" y="3132475"/>
                  <a:pt x="11400780" y="3099410"/>
                </a:cubicBezTo>
                <a:cubicBezTo>
                  <a:pt x="11384916" y="3051314"/>
                  <a:pt x="11323382" y="3080371"/>
                  <a:pt x="11297902" y="3041793"/>
                </a:cubicBezTo>
                <a:cubicBezTo>
                  <a:pt x="11364246" y="3034780"/>
                  <a:pt x="11425779" y="3031774"/>
                  <a:pt x="11485870" y="3021253"/>
                </a:cubicBezTo>
                <a:cubicBezTo>
                  <a:pt x="11532984" y="3013236"/>
                  <a:pt x="11545964" y="2972154"/>
                  <a:pt x="11513754" y="2944098"/>
                </a:cubicBezTo>
                <a:cubicBezTo>
                  <a:pt x="11484909" y="2919049"/>
                  <a:pt x="11442604" y="2917044"/>
                  <a:pt x="11405107" y="2906523"/>
                </a:cubicBezTo>
                <a:cubicBezTo>
                  <a:pt x="11137817" y="2833377"/>
                  <a:pt x="10857066" y="2809829"/>
                  <a:pt x="10572950" y="2803317"/>
                </a:cubicBezTo>
                <a:cubicBezTo>
                  <a:pt x="10117210" y="2792795"/>
                  <a:pt x="9660028" y="2793297"/>
                  <a:pt x="9205250" y="2778767"/>
                </a:cubicBezTo>
                <a:cubicBezTo>
                  <a:pt x="8996489" y="2772379"/>
                  <a:pt x="8788540" y="2761765"/>
                  <a:pt x="8579578" y="2759181"/>
                </a:cubicBezTo>
                <a:cubicBezTo>
                  <a:pt x="8509922" y="2758320"/>
                  <a:pt x="8440155" y="2758352"/>
                  <a:pt x="8370208" y="2759730"/>
                </a:cubicBezTo>
                <a:cubicBezTo>
                  <a:pt x="8070708" y="2765742"/>
                  <a:pt x="7771690" y="2764238"/>
                  <a:pt x="7470748" y="2819849"/>
                </a:cubicBezTo>
                <a:cubicBezTo>
                  <a:pt x="7316911" y="2848407"/>
                  <a:pt x="7156825" y="2838887"/>
                  <a:pt x="7001547" y="2861432"/>
                </a:cubicBezTo>
                <a:cubicBezTo>
                  <a:pt x="6765024" y="2896002"/>
                  <a:pt x="6528501" y="2936583"/>
                  <a:pt x="6295343" y="2988688"/>
                </a:cubicBezTo>
                <a:cubicBezTo>
                  <a:pt x="6222271" y="3005220"/>
                  <a:pt x="6131892" y="3015241"/>
                  <a:pt x="6075166" y="3078367"/>
                </a:cubicBezTo>
                <a:cubicBezTo>
                  <a:pt x="5985266" y="3038288"/>
                  <a:pt x="5929502" y="3113938"/>
                  <a:pt x="5859314" y="3139490"/>
                </a:cubicBezTo>
                <a:cubicBezTo>
                  <a:pt x="5831912" y="3149510"/>
                  <a:pt x="5795857" y="3163538"/>
                  <a:pt x="5800183" y="3195101"/>
                </a:cubicBezTo>
                <a:cubicBezTo>
                  <a:pt x="5804030" y="3234680"/>
                  <a:pt x="5844410" y="3260231"/>
                  <a:pt x="5882870" y="3252215"/>
                </a:cubicBezTo>
                <a:cubicBezTo>
                  <a:pt x="6002574" y="3227164"/>
                  <a:pt x="6109777" y="3283277"/>
                  <a:pt x="6232848" y="3274760"/>
                </a:cubicBezTo>
                <a:cubicBezTo>
                  <a:pt x="6125643" y="3298808"/>
                  <a:pt x="6018918" y="3323358"/>
                  <a:pt x="5911715" y="3347407"/>
                </a:cubicBezTo>
                <a:cubicBezTo>
                  <a:pt x="6070839" y="3366444"/>
                  <a:pt x="6227559" y="3332376"/>
                  <a:pt x="6384279" y="3312836"/>
                </a:cubicBezTo>
                <a:cubicBezTo>
                  <a:pt x="6434757" y="3306824"/>
                  <a:pt x="6513117" y="3260732"/>
                  <a:pt x="6526097" y="3325362"/>
                </a:cubicBezTo>
                <a:cubicBezTo>
                  <a:pt x="6534750" y="3368448"/>
                  <a:pt x="6450622" y="3371454"/>
                  <a:pt x="6403028" y="3383478"/>
                </a:cubicBezTo>
                <a:cubicBezTo>
                  <a:pt x="6192945" y="3435081"/>
                  <a:pt x="5979497" y="3465141"/>
                  <a:pt x="5767013" y="3500713"/>
                </a:cubicBezTo>
                <a:cubicBezTo>
                  <a:pt x="5746822" y="3504220"/>
                  <a:pt x="5720381" y="3501214"/>
                  <a:pt x="5706920" y="3511233"/>
                </a:cubicBezTo>
                <a:cubicBezTo>
                  <a:pt x="5598272" y="3591895"/>
                  <a:pt x="5460782" y="3618449"/>
                  <a:pt x="5310793" y="3677066"/>
                </a:cubicBezTo>
                <a:cubicBezTo>
                  <a:pt x="5405498" y="3704622"/>
                  <a:pt x="5469435" y="3648007"/>
                  <a:pt x="5548276" y="3660533"/>
                </a:cubicBezTo>
                <a:cubicBezTo>
                  <a:pt x="5467993" y="3721154"/>
                  <a:pt x="5374730" y="3732677"/>
                  <a:pt x="5293005" y="3765743"/>
                </a:cubicBezTo>
                <a:cubicBezTo>
                  <a:pt x="5234355" y="3789291"/>
                  <a:pt x="5016580" y="3862938"/>
                  <a:pt x="4983410" y="3883981"/>
                </a:cubicBezTo>
                <a:cubicBezTo>
                  <a:pt x="4883416" y="3949110"/>
                  <a:pt x="4756501" y="3979672"/>
                  <a:pt x="4674775" y="4068850"/>
                </a:cubicBezTo>
                <a:cubicBezTo>
                  <a:pt x="4617087" y="4131477"/>
                  <a:pt x="4520939" y="4119952"/>
                  <a:pt x="4453155" y="4163539"/>
                </a:cubicBezTo>
                <a:cubicBezTo>
                  <a:pt x="4429119" y="4204622"/>
                  <a:pt x="4475751" y="4215143"/>
                  <a:pt x="4492095" y="4237188"/>
                </a:cubicBezTo>
                <a:cubicBezTo>
                  <a:pt x="4513728" y="4266746"/>
                  <a:pt x="4475269" y="4283280"/>
                  <a:pt x="4464213" y="4318851"/>
                </a:cubicBezTo>
                <a:cubicBezTo>
                  <a:pt x="4591608" y="4278771"/>
                  <a:pt x="4713234" y="4255223"/>
                  <a:pt x="4857456" y="4241696"/>
                </a:cubicBezTo>
                <a:cubicBezTo>
                  <a:pt x="4809862" y="4299311"/>
                  <a:pt x="4752174" y="4274261"/>
                  <a:pt x="4713234" y="4295303"/>
                </a:cubicBezTo>
                <a:cubicBezTo>
                  <a:pt x="4687756" y="4308830"/>
                  <a:pt x="4648816" y="4314843"/>
                  <a:pt x="4656026" y="4348410"/>
                </a:cubicBezTo>
                <a:cubicBezTo>
                  <a:pt x="4661795" y="4374963"/>
                  <a:pt x="4694486" y="4371456"/>
                  <a:pt x="4718523" y="4368951"/>
                </a:cubicBezTo>
                <a:cubicBezTo>
                  <a:pt x="4810825" y="4359433"/>
                  <a:pt x="4900722" y="4356425"/>
                  <a:pt x="4989178" y="4420054"/>
                </a:cubicBezTo>
                <a:cubicBezTo>
                  <a:pt x="4764193" y="4512739"/>
                  <a:pt x="4505557" y="4473661"/>
                  <a:pt x="4304127" y="4609933"/>
                </a:cubicBezTo>
                <a:cubicBezTo>
                  <a:pt x="4332491" y="4652018"/>
                  <a:pt x="4372871" y="4629473"/>
                  <a:pt x="4402677" y="4624463"/>
                </a:cubicBezTo>
                <a:cubicBezTo>
                  <a:pt x="4598338" y="4590394"/>
                  <a:pt x="5297331" y="4651016"/>
                  <a:pt x="5398287" y="4608430"/>
                </a:cubicBezTo>
                <a:cubicBezTo>
                  <a:pt x="5460301" y="4582379"/>
                  <a:pt x="5525682" y="4569853"/>
                  <a:pt x="5592504" y="4585886"/>
                </a:cubicBezTo>
                <a:cubicBezTo>
                  <a:pt x="5656923" y="4601416"/>
                  <a:pt x="5640578" y="4819353"/>
                  <a:pt x="5411266" y="4964142"/>
                </a:cubicBezTo>
                <a:cubicBezTo>
                  <a:pt x="5378575" y="4984684"/>
                  <a:pt x="5524721" y="5014244"/>
                  <a:pt x="5480493" y="5031277"/>
                </a:cubicBezTo>
                <a:cubicBezTo>
                  <a:pt x="5445880" y="5044804"/>
                  <a:pt x="5276179" y="5037289"/>
                  <a:pt x="5233393" y="5047810"/>
                </a:cubicBezTo>
                <a:cubicBezTo>
                  <a:pt x="5216567" y="5052318"/>
                  <a:pt x="4701216" y="5221157"/>
                  <a:pt x="4750251" y="5256728"/>
                </a:cubicBezTo>
                <a:cubicBezTo>
                  <a:pt x="4896877" y="5363441"/>
                  <a:pt x="5388190" y="5558833"/>
                  <a:pt x="4508440" y="5624965"/>
                </a:cubicBezTo>
                <a:cubicBezTo>
                  <a:pt x="4536323" y="5663542"/>
                  <a:pt x="4613241" y="5638994"/>
                  <a:pt x="4602665" y="5706629"/>
                </a:cubicBezTo>
                <a:cubicBezTo>
                  <a:pt x="4485845" y="5743202"/>
                  <a:pt x="4350758" y="5741198"/>
                  <a:pt x="4215189" y="5797811"/>
                </a:cubicBezTo>
                <a:cubicBezTo>
                  <a:pt x="4276245" y="5838893"/>
                  <a:pt x="4346432" y="5813844"/>
                  <a:pt x="4407966" y="5826870"/>
                </a:cubicBezTo>
                <a:cubicBezTo>
                  <a:pt x="4373353" y="5878473"/>
                  <a:pt x="4313741" y="5870457"/>
                  <a:pt x="4265186" y="5881478"/>
                </a:cubicBezTo>
                <a:cubicBezTo>
                  <a:pt x="4220479" y="5892001"/>
                  <a:pt x="4125774" y="5981680"/>
                  <a:pt x="4145964" y="5977170"/>
                </a:cubicBezTo>
                <a:cubicBezTo>
                  <a:pt x="4332971" y="5937091"/>
                  <a:pt x="4522862" y="5948113"/>
                  <a:pt x="4710350" y="5909035"/>
                </a:cubicBezTo>
                <a:cubicBezTo>
                  <a:pt x="4772366" y="5896009"/>
                  <a:pt x="4842554" y="5870958"/>
                  <a:pt x="4870916" y="5949616"/>
                </a:cubicBezTo>
                <a:cubicBezTo>
                  <a:pt x="4879571" y="5972663"/>
                  <a:pt x="4873320" y="5980177"/>
                  <a:pt x="4960333" y="5949115"/>
                </a:cubicBezTo>
                <a:cubicBezTo>
                  <a:pt x="4994466" y="5937091"/>
                  <a:pt x="5039656" y="5924065"/>
                  <a:pt x="5073788" y="5953623"/>
                </a:cubicBezTo>
                <a:cubicBezTo>
                  <a:pt x="5052154" y="5990698"/>
                  <a:pt x="5010331" y="5979675"/>
                  <a:pt x="4979084" y="5990197"/>
                </a:cubicBezTo>
                <a:cubicBezTo>
                  <a:pt x="4896397" y="6017250"/>
                  <a:pt x="5180513" y="6120457"/>
                  <a:pt x="5100228" y="6151519"/>
                </a:cubicBezTo>
                <a:cubicBezTo>
                  <a:pt x="4935817" y="6215148"/>
                  <a:pt x="4832938" y="6196611"/>
                  <a:pt x="4666602" y="6266250"/>
                </a:cubicBezTo>
                <a:cubicBezTo>
                  <a:pt x="4723331" y="6264746"/>
                  <a:pt x="4706024" y="6288795"/>
                  <a:pt x="4762750" y="6288795"/>
                </a:cubicBezTo>
                <a:cubicBezTo>
                  <a:pt x="4788229" y="6288795"/>
                  <a:pt x="4815151" y="6294807"/>
                  <a:pt x="4815151" y="6322363"/>
                </a:cubicBezTo>
                <a:cubicBezTo>
                  <a:pt x="4815151" y="6348414"/>
                  <a:pt x="4516613" y="6491199"/>
                  <a:pt x="4558918" y="6504727"/>
                </a:cubicBezTo>
                <a:cubicBezTo>
                  <a:pt x="4674295" y="6541299"/>
                  <a:pt x="4970431" y="6429075"/>
                  <a:pt x="4899280" y="6480679"/>
                </a:cubicBezTo>
                <a:cubicBezTo>
                  <a:pt x="4791114" y="6559337"/>
                  <a:pt x="4774769" y="6574868"/>
                  <a:pt x="4692563" y="6586391"/>
                </a:cubicBezTo>
                <a:cubicBezTo>
                  <a:pt x="4621894" y="6596411"/>
                  <a:pt x="4373353" y="6816352"/>
                  <a:pt x="4303645" y="6834888"/>
                </a:cubicBezTo>
                <a:cubicBezTo>
                  <a:pt x="4288262" y="6838896"/>
                  <a:pt x="4291687" y="6845065"/>
                  <a:pt x="4307829" y="6852361"/>
                </a:cubicBezTo>
                <a:lnTo>
                  <a:pt x="432378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26AA622-878A-5C4A-BD22-3E0EC0C25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476" y="3947119"/>
            <a:ext cx="5552090" cy="1336081"/>
          </a:xfrm>
        </p:spPr>
        <p:txBody>
          <a:bodyPr anchor="b">
            <a:normAutofit/>
          </a:bodyPr>
          <a:lstStyle/>
          <a:p>
            <a:r>
              <a:rPr lang="en-US" sz="4100" dirty="0"/>
              <a:t>How has this changed over time?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B1E120-5F10-8046-9460-3D0555F98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6823" y="5510212"/>
            <a:ext cx="5552089" cy="619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1994-2020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5987C9-621B-E449-8029-D9B0E851A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2BC720B-8024-ED4E-9E10-37C20D8D564E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0983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E0725-1F20-5343-8565-2F411647C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Skills production in SA 1994-2020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6E9EDA-659D-0E4E-AAC1-1B4D6FF789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291" y="6245607"/>
            <a:ext cx="10649607" cy="4758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sz="1800" i="1" dirty="0"/>
              <a:t>Source: </a:t>
            </a:r>
            <a:r>
              <a:rPr lang="en-ZA" sz="1800" i="1" dirty="0" err="1"/>
              <a:t>Siyaphambili</a:t>
            </a:r>
            <a:r>
              <a:rPr lang="en-ZA" sz="1800" i="1" dirty="0"/>
              <a:t>, 2021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CE09B0-4B42-FA43-87B2-CC432B71A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720B-8024-ED4E-9E10-37C20D8D564E}" type="slidenum">
              <a:rPr lang="en-US" smtClean="0"/>
              <a:t>16</a:t>
            </a:fld>
            <a:endParaRPr lang="en-US"/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8FAA04D3-213C-424F-9B4D-41C41D371BC8}"/>
              </a:ext>
            </a:extLst>
          </p:cNvPr>
          <p:cNvGraphicFramePr>
            <a:graphicFrameLocks/>
          </p:cNvGraphicFramePr>
          <p:nvPr/>
        </p:nvGraphicFramePr>
        <p:xfrm>
          <a:off x="572291" y="1327247"/>
          <a:ext cx="10451309" cy="46821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26987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0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0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0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0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0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0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0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0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1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0">
                                            <p:graphicEl>
                                              <a:chart seriesIdx="-4" categoryIdx="1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1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10">
                                            <p:graphicEl>
                                              <a:chart seriesIdx="-4" categoryIdx="1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1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10">
                                            <p:graphicEl>
                                              <a:chart seriesIdx="-4" categoryIdx="1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1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10">
                                            <p:graphicEl>
                                              <a:chart seriesIdx="-4" categoryIdx="1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2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10">
                                            <p:graphicEl>
                                              <a:chart seriesIdx="-4" categoryIdx="2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2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10">
                                            <p:graphicEl>
                                              <a:chart seriesIdx="-4" categoryIdx="2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2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10">
                                            <p:graphicEl>
                                              <a:chart seriesIdx="-4" categoryIdx="2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2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10">
                                            <p:graphicEl>
                                              <a:chart seriesIdx="-4" categoryIdx="2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2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10">
                                            <p:graphicEl>
                                              <a:chart seriesIdx="-4" categoryIdx="2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2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10">
                                            <p:graphicEl>
                                              <a:chart seriesIdx="-4" categoryIdx="2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2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10">
                                            <p:graphicEl>
                                              <a:chart seriesIdx="-4" categoryIdx="2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Sub>
          <a:bldChart bld="category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Chart&#10;&#10;Description automatically generated">
            <a:extLst>
              <a:ext uri="{FF2B5EF4-FFF2-40B4-BE49-F238E27FC236}">
                <a16:creationId xmlns:a16="http://schemas.microsoft.com/office/drawing/2014/main" id="{742053B4-4298-D641-9ACC-BFA0304CEF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128" t="16878" r="26175" b="11229"/>
          <a:stretch/>
        </p:blipFill>
        <p:spPr>
          <a:xfrm>
            <a:off x="3263705" y="1348803"/>
            <a:ext cx="6437532" cy="4615899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683E30-F5ED-8E47-BE52-3080D9A6E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Earnings by qualifications type (2017)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51A1A2-0EB4-4349-95B7-E6FCE1024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720B-8024-ED4E-9E10-37C20D8D564E}" type="slidenum">
              <a:rPr lang="en-US" smtClean="0"/>
              <a:t>17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E45A385-21DA-A448-BAB2-DEA41FE7BCCF}"/>
              </a:ext>
            </a:extLst>
          </p:cNvPr>
          <p:cNvSpPr txBox="1">
            <a:spLocks/>
          </p:cNvSpPr>
          <p:nvPr/>
        </p:nvSpPr>
        <p:spPr>
          <a:xfrm>
            <a:off x="94591" y="6467475"/>
            <a:ext cx="10649607" cy="507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Gill Sans MT" panose="020B050202010402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ill Sans MT" panose="020B050202010402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Gill Sans MT" panose="020B050202010402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MT" panose="020B050202010402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MT" panose="020B050202010402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600" b="1" i="1" dirty="0"/>
              <a:t>Source</a:t>
            </a:r>
            <a:r>
              <a:rPr lang="en-US" sz="1600" i="1" dirty="0"/>
              <a:t>: Branson, </a:t>
            </a:r>
            <a:r>
              <a:rPr lang="en-US" sz="1600" i="1" dirty="0" err="1"/>
              <a:t>Culligan</a:t>
            </a:r>
            <a:r>
              <a:rPr lang="en-US" sz="1600" i="1" dirty="0"/>
              <a:t> &amp; </a:t>
            </a:r>
            <a:r>
              <a:rPr lang="en-US" sz="1600" i="1" dirty="0" err="1"/>
              <a:t>Tollini</a:t>
            </a:r>
            <a:r>
              <a:rPr lang="en-US" sz="1600" i="1" dirty="0"/>
              <a:t> (</a:t>
            </a:r>
            <a:r>
              <a:rPr lang="en-US" sz="1600" i="1" dirty="0">
                <a:hlinkClick r:id="rId3"/>
              </a:rPr>
              <a:t>2019</a:t>
            </a:r>
            <a:r>
              <a:rPr lang="en-US" sz="1600" i="1" dirty="0"/>
              <a:t>) NIDS Wave 5 (post stratification weights applied)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10C3146-0E67-4244-994A-4FE5A1797584}"/>
              </a:ext>
            </a:extLst>
          </p:cNvPr>
          <p:cNvSpPr/>
          <p:nvPr/>
        </p:nvSpPr>
        <p:spPr>
          <a:xfrm>
            <a:off x="6465553" y="3922065"/>
            <a:ext cx="1120037" cy="1397260"/>
          </a:xfrm>
          <a:custGeom>
            <a:avLst/>
            <a:gdLst>
              <a:gd name="connsiteX0" fmla="*/ 0 w 1120037"/>
              <a:gd name="connsiteY0" fmla="*/ 698630 h 1397260"/>
              <a:gd name="connsiteX1" fmla="*/ 560019 w 1120037"/>
              <a:gd name="connsiteY1" fmla="*/ 0 h 1397260"/>
              <a:gd name="connsiteX2" fmla="*/ 1120038 w 1120037"/>
              <a:gd name="connsiteY2" fmla="*/ 698630 h 1397260"/>
              <a:gd name="connsiteX3" fmla="*/ 560019 w 1120037"/>
              <a:gd name="connsiteY3" fmla="*/ 1397260 h 1397260"/>
              <a:gd name="connsiteX4" fmla="*/ 0 w 1120037"/>
              <a:gd name="connsiteY4" fmla="*/ 698630 h 139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0037" h="1397260" extrusionOk="0">
                <a:moveTo>
                  <a:pt x="0" y="698630"/>
                </a:moveTo>
                <a:cubicBezTo>
                  <a:pt x="-23280" y="298427"/>
                  <a:pt x="242726" y="3004"/>
                  <a:pt x="560019" y="0"/>
                </a:cubicBezTo>
                <a:cubicBezTo>
                  <a:pt x="907231" y="7983"/>
                  <a:pt x="1053982" y="314887"/>
                  <a:pt x="1120038" y="698630"/>
                </a:cubicBezTo>
                <a:cubicBezTo>
                  <a:pt x="1112333" y="1091997"/>
                  <a:pt x="864915" y="1421546"/>
                  <a:pt x="560019" y="1397260"/>
                </a:cubicBezTo>
                <a:cubicBezTo>
                  <a:pt x="198188" y="1368514"/>
                  <a:pt x="36273" y="1101805"/>
                  <a:pt x="0" y="698630"/>
                </a:cubicBezTo>
                <a:close/>
              </a:path>
            </a:pathLst>
          </a:custGeom>
          <a:noFill/>
          <a:ln w="28575">
            <a:solidFill>
              <a:srgbClr val="FF0000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D90979F-BB16-E94E-9983-45C54D228BE4}"/>
              </a:ext>
            </a:extLst>
          </p:cNvPr>
          <p:cNvSpPr/>
          <p:nvPr/>
        </p:nvSpPr>
        <p:spPr>
          <a:xfrm>
            <a:off x="8482726" y="3722229"/>
            <a:ext cx="1120037" cy="1662573"/>
          </a:xfrm>
          <a:custGeom>
            <a:avLst/>
            <a:gdLst>
              <a:gd name="connsiteX0" fmla="*/ 0 w 1120037"/>
              <a:gd name="connsiteY0" fmla="*/ 831287 h 1662573"/>
              <a:gd name="connsiteX1" fmla="*/ 560019 w 1120037"/>
              <a:gd name="connsiteY1" fmla="*/ 0 h 1662573"/>
              <a:gd name="connsiteX2" fmla="*/ 1120038 w 1120037"/>
              <a:gd name="connsiteY2" fmla="*/ 831287 h 1662573"/>
              <a:gd name="connsiteX3" fmla="*/ 560019 w 1120037"/>
              <a:gd name="connsiteY3" fmla="*/ 1662574 h 1662573"/>
              <a:gd name="connsiteX4" fmla="*/ 0 w 1120037"/>
              <a:gd name="connsiteY4" fmla="*/ 831287 h 166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0037" h="1662573" extrusionOk="0">
                <a:moveTo>
                  <a:pt x="0" y="831287"/>
                </a:moveTo>
                <a:cubicBezTo>
                  <a:pt x="-23280" y="357820"/>
                  <a:pt x="242726" y="3004"/>
                  <a:pt x="560019" y="0"/>
                </a:cubicBezTo>
                <a:cubicBezTo>
                  <a:pt x="897698" y="5977"/>
                  <a:pt x="1061568" y="374039"/>
                  <a:pt x="1120038" y="831287"/>
                </a:cubicBezTo>
                <a:cubicBezTo>
                  <a:pt x="1112333" y="1297918"/>
                  <a:pt x="864915" y="1686860"/>
                  <a:pt x="560019" y="1662574"/>
                </a:cubicBezTo>
                <a:cubicBezTo>
                  <a:pt x="241696" y="1657632"/>
                  <a:pt x="43500" y="1311179"/>
                  <a:pt x="0" y="831287"/>
                </a:cubicBezTo>
                <a:close/>
              </a:path>
            </a:pathLst>
          </a:custGeom>
          <a:noFill/>
          <a:ln w="28575">
            <a:solidFill>
              <a:srgbClr val="FF0000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624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83E30-F5ED-8E47-BE52-3080D9A6E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Earnings by qualifications type (2017)</a:t>
            </a:r>
          </a:p>
        </p:txBody>
      </p:sp>
      <p:pic>
        <p:nvPicPr>
          <p:cNvPr id="6" name="Content Placeholder 5" descr="Chart&#10;&#10;Description automatically generated">
            <a:extLst>
              <a:ext uri="{FF2B5EF4-FFF2-40B4-BE49-F238E27FC236}">
                <a16:creationId xmlns:a16="http://schemas.microsoft.com/office/drawing/2014/main" id="{742053B4-4298-D641-9ACC-BFA0304CEF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961" t="16878" r="6830" b="9047"/>
          <a:stretch/>
        </p:blipFill>
        <p:spPr>
          <a:xfrm>
            <a:off x="1117599" y="1404366"/>
            <a:ext cx="9296401" cy="475597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51A1A2-0EB4-4349-95B7-E6FCE1024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720B-8024-ED4E-9E10-37C20D8D564E}" type="slidenum">
              <a:rPr lang="en-US" smtClean="0"/>
              <a:t>18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E45A385-21DA-A448-BAB2-DEA41FE7BCCF}"/>
              </a:ext>
            </a:extLst>
          </p:cNvPr>
          <p:cNvSpPr txBox="1">
            <a:spLocks/>
          </p:cNvSpPr>
          <p:nvPr/>
        </p:nvSpPr>
        <p:spPr>
          <a:xfrm>
            <a:off x="94591" y="6467475"/>
            <a:ext cx="10649607" cy="507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Gill Sans MT" panose="020B050202010402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ill Sans MT" panose="020B050202010402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Gill Sans MT" panose="020B050202010402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MT" panose="020B050202010402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MT" panose="020B050202010402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600" b="1" i="1" dirty="0"/>
              <a:t>Source</a:t>
            </a:r>
            <a:r>
              <a:rPr lang="en-US" sz="1600" i="1" dirty="0"/>
              <a:t>: Branson, </a:t>
            </a:r>
            <a:r>
              <a:rPr lang="en-US" sz="1600" i="1" dirty="0" err="1"/>
              <a:t>Culligan</a:t>
            </a:r>
            <a:r>
              <a:rPr lang="en-US" sz="1600" i="1" dirty="0"/>
              <a:t> &amp; </a:t>
            </a:r>
            <a:r>
              <a:rPr lang="en-US" sz="1600" i="1" dirty="0" err="1"/>
              <a:t>Tollini</a:t>
            </a:r>
            <a:r>
              <a:rPr lang="en-US" sz="1600" i="1" dirty="0"/>
              <a:t> (</a:t>
            </a:r>
            <a:r>
              <a:rPr lang="en-US" sz="1600" i="1" dirty="0">
                <a:hlinkClick r:id="rId3"/>
              </a:rPr>
              <a:t>2019</a:t>
            </a:r>
            <a:r>
              <a:rPr lang="en-US" sz="1600" i="1" dirty="0"/>
              <a:t>) NIDS Wave 5 (post stratification weights applied)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51FCEC0-EB3A-8C4C-B452-E72D74E8702A}"/>
              </a:ext>
            </a:extLst>
          </p:cNvPr>
          <p:cNvSpPr/>
          <p:nvPr/>
        </p:nvSpPr>
        <p:spPr>
          <a:xfrm>
            <a:off x="8314006" y="2391508"/>
            <a:ext cx="942536" cy="2405575"/>
          </a:xfrm>
          <a:prstGeom prst="rect">
            <a:avLst/>
          </a:prstGeom>
          <a:solidFill>
            <a:srgbClr val="DDE7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840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83E30-F5ED-8E47-BE52-3080D9A6E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Earnings by qualifications type (2017)</a:t>
            </a:r>
          </a:p>
        </p:txBody>
      </p:sp>
      <p:pic>
        <p:nvPicPr>
          <p:cNvPr id="6" name="Content Placeholder 5" descr="Chart&#10;&#10;Description automatically generated">
            <a:extLst>
              <a:ext uri="{FF2B5EF4-FFF2-40B4-BE49-F238E27FC236}">
                <a16:creationId xmlns:a16="http://schemas.microsoft.com/office/drawing/2014/main" id="{742053B4-4298-D641-9ACC-BFA0304CEF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961" t="16878" r="6830" b="9047"/>
          <a:stretch/>
        </p:blipFill>
        <p:spPr>
          <a:xfrm>
            <a:off x="1117599" y="1404366"/>
            <a:ext cx="9296401" cy="475597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51A1A2-0EB4-4349-95B7-E6FCE1024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720B-8024-ED4E-9E10-37C20D8D564E}" type="slidenum">
              <a:rPr lang="en-US" smtClean="0"/>
              <a:t>19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E45A385-21DA-A448-BAB2-DEA41FE7BCCF}"/>
              </a:ext>
            </a:extLst>
          </p:cNvPr>
          <p:cNvSpPr txBox="1">
            <a:spLocks/>
          </p:cNvSpPr>
          <p:nvPr/>
        </p:nvSpPr>
        <p:spPr>
          <a:xfrm>
            <a:off x="94591" y="6467475"/>
            <a:ext cx="10649607" cy="507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Gill Sans MT" panose="020B050202010402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ill Sans MT" panose="020B050202010402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Gill Sans MT" panose="020B050202010402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MT" panose="020B050202010402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MT" panose="020B050202010402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600" b="1" i="1" dirty="0"/>
              <a:t>Source</a:t>
            </a:r>
            <a:r>
              <a:rPr lang="en-US" sz="1600" i="1" dirty="0"/>
              <a:t>: Branson, </a:t>
            </a:r>
            <a:r>
              <a:rPr lang="en-US" sz="1600" i="1" dirty="0" err="1"/>
              <a:t>Culligan</a:t>
            </a:r>
            <a:r>
              <a:rPr lang="en-US" sz="1600" i="1" dirty="0"/>
              <a:t> &amp; </a:t>
            </a:r>
            <a:r>
              <a:rPr lang="en-US" sz="1600" i="1" dirty="0" err="1"/>
              <a:t>Tollini</a:t>
            </a:r>
            <a:r>
              <a:rPr lang="en-US" sz="1600" i="1" dirty="0"/>
              <a:t> (</a:t>
            </a:r>
            <a:r>
              <a:rPr lang="en-US" sz="1600" i="1" dirty="0">
                <a:hlinkClick r:id="rId3"/>
              </a:rPr>
              <a:t>2019</a:t>
            </a:r>
            <a:r>
              <a:rPr lang="en-US" sz="1600" i="1" dirty="0"/>
              <a:t>) NIDS Wave 5 (post stratification weights applied)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10C3146-0E67-4244-994A-4FE5A1797584}"/>
              </a:ext>
            </a:extLst>
          </p:cNvPr>
          <p:cNvSpPr/>
          <p:nvPr/>
        </p:nvSpPr>
        <p:spPr>
          <a:xfrm>
            <a:off x="5092390" y="3977628"/>
            <a:ext cx="1120037" cy="1397260"/>
          </a:xfrm>
          <a:custGeom>
            <a:avLst/>
            <a:gdLst>
              <a:gd name="connsiteX0" fmla="*/ 0 w 1120037"/>
              <a:gd name="connsiteY0" fmla="*/ 698630 h 1397260"/>
              <a:gd name="connsiteX1" fmla="*/ 560019 w 1120037"/>
              <a:gd name="connsiteY1" fmla="*/ 0 h 1397260"/>
              <a:gd name="connsiteX2" fmla="*/ 1120038 w 1120037"/>
              <a:gd name="connsiteY2" fmla="*/ 698630 h 1397260"/>
              <a:gd name="connsiteX3" fmla="*/ 560019 w 1120037"/>
              <a:gd name="connsiteY3" fmla="*/ 1397260 h 1397260"/>
              <a:gd name="connsiteX4" fmla="*/ 0 w 1120037"/>
              <a:gd name="connsiteY4" fmla="*/ 698630 h 139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0037" h="1397260" extrusionOk="0">
                <a:moveTo>
                  <a:pt x="0" y="698630"/>
                </a:moveTo>
                <a:cubicBezTo>
                  <a:pt x="-23280" y="298427"/>
                  <a:pt x="242726" y="3004"/>
                  <a:pt x="560019" y="0"/>
                </a:cubicBezTo>
                <a:cubicBezTo>
                  <a:pt x="907231" y="7983"/>
                  <a:pt x="1053982" y="314887"/>
                  <a:pt x="1120038" y="698630"/>
                </a:cubicBezTo>
                <a:cubicBezTo>
                  <a:pt x="1112333" y="1091997"/>
                  <a:pt x="864915" y="1421546"/>
                  <a:pt x="560019" y="1397260"/>
                </a:cubicBezTo>
                <a:cubicBezTo>
                  <a:pt x="198188" y="1368514"/>
                  <a:pt x="36273" y="1101805"/>
                  <a:pt x="0" y="698630"/>
                </a:cubicBezTo>
                <a:close/>
              </a:path>
            </a:pathLst>
          </a:custGeom>
          <a:noFill/>
          <a:ln w="28575">
            <a:solidFill>
              <a:srgbClr val="FF0000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E9B1F4F-67C0-374A-9CEF-64FF0DD13D3C}"/>
              </a:ext>
            </a:extLst>
          </p:cNvPr>
          <p:cNvSpPr/>
          <p:nvPr/>
        </p:nvSpPr>
        <p:spPr>
          <a:xfrm>
            <a:off x="8188712" y="2156262"/>
            <a:ext cx="1120037" cy="3218626"/>
          </a:xfrm>
          <a:custGeom>
            <a:avLst/>
            <a:gdLst>
              <a:gd name="connsiteX0" fmla="*/ 0 w 1120037"/>
              <a:gd name="connsiteY0" fmla="*/ 1609313 h 3218626"/>
              <a:gd name="connsiteX1" fmla="*/ 560019 w 1120037"/>
              <a:gd name="connsiteY1" fmla="*/ 0 h 3218626"/>
              <a:gd name="connsiteX2" fmla="*/ 1120038 w 1120037"/>
              <a:gd name="connsiteY2" fmla="*/ 1609313 h 3218626"/>
              <a:gd name="connsiteX3" fmla="*/ 560019 w 1120037"/>
              <a:gd name="connsiteY3" fmla="*/ 3218626 h 3218626"/>
              <a:gd name="connsiteX4" fmla="*/ 0 w 1120037"/>
              <a:gd name="connsiteY4" fmla="*/ 1609313 h 3218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0037" h="3218626" extrusionOk="0">
                <a:moveTo>
                  <a:pt x="0" y="1609313"/>
                </a:moveTo>
                <a:cubicBezTo>
                  <a:pt x="-23280" y="706154"/>
                  <a:pt x="242726" y="3004"/>
                  <a:pt x="560019" y="0"/>
                </a:cubicBezTo>
                <a:cubicBezTo>
                  <a:pt x="910517" y="8675"/>
                  <a:pt x="1058416" y="722473"/>
                  <a:pt x="1120038" y="1609313"/>
                </a:cubicBezTo>
                <a:cubicBezTo>
                  <a:pt x="1112333" y="2505636"/>
                  <a:pt x="864915" y="3242912"/>
                  <a:pt x="560019" y="3218626"/>
                </a:cubicBezTo>
                <a:cubicBezTo>
                  <a:pt x="241952" y="3213824"/>
                  <a:pt x="26287" y="2510672"/>
                  <a:pt x="0" y="1609313"/>
                </a:cubicBezTo>
                <a:close/>
              </a:path>
            </a:pathLst>
          </a:custGeom>
          <a:noFill/>
          <a:ln w="28575">
            <a:solidFill>
              <a:srgbClr val="FF0000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394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574D7-433C-0541-A6B4-4BEF59932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Matric +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73C65B-B039-D749-9FFA-1FD38F169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720B-8024-ED4E-9E10-37C20D8D564E}" type="slidenum">
              <a:rPr lang="en-US" smtClean="0"/>
              <a:t>20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2340623-F896-AB43-88F4-6D9EA44C90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75018" y="1257679"/>
            <a:ext cx="9718771" cy="5374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9756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574D7-433C-0541-A6B4-4BEF59932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Further education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E43CE0D-9D03-4543-94D8-779E15F4C4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1002851" y="1247207"/>
            <a:ext cx="9679140" cy="5357123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73C65B-B039-D749-9FFA-1FD38F169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720B-8024-ED4E-9E10-37C20D8D564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7593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574D7-433C-0541-A6B4-4BEF59932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Higher Diploma, Degree, Postgrad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E43CE0D-9D03-4543-94D8-779E15F4C4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993771" y="1247206"/>
            <a:ext cx="9697300" cy="5357123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73C65B-B039-D749-9FFA-1FD38F169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720B-8024-ED4E-9E10-37C20D8D564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4828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574D7-433C-0541-A6B4-4BEF59932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Higher Diploma, Degree, Postgrad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E43CE0D-9D03-4543-94D8-779E15F4C4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168271" y="1475807"/>
            <a:ext cx="7926540" cy="4378894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73C65B-B039-D749-9FFA-1FD38F169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720B-8024-ED4E-9E10-37C20D8D564E}" type="slidenum">
              <a:rPr lang="en-US" smtClean="0"/>
              <a:t>23</a:t>
            </a:fld>
            <a:endParaRPr lang="en-US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B92A6C39-4CD2-1449-B5F9-82B8CCE7530F}"/>
              </a:ext>
            </a:extLst>
          </p:cNvPr>
          <p:cNvGraphicFramePr>
            <a:graphicFrameLocks/>
          </p:cNvGraphicFramePr>
          <p:nvPr/>
        </p:nvGraphicFramePr>
        <p:xfrm>
          <a:off x="5899150" y="1784350"/>
          <a:ext cx="6292850" cy="420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228B7B0-620A-FC4A-AC92-18D8B95FB66C}"/>
              </a:ext>
            </a:extLst>
          </p:cNvPr>
          <p:cNvCxnSpPr>
            <a:cxnSpLocks/>
          </p:cNvCxnSpPr>
          <p:nvPr/>
        </p:nvCxnSpPr>
        <p:spPr>
          <a:xfrm flipV="1">
            <a:off x="9663056" y="3287210"/>
            <a:ext cx="1494939" cy="90282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0C97F18-BFC3-C349-9D52-BF0EB3DC1FA4}"/>
              </a:ext>
            </a:extLst>
          </p:cNvPr>
          <p:cNvCxnSpPr>
            <a:cxnSpLocks/>
          </p:cNvCxnSpPr>
          <p:nvPr/>
        </p:nvCxnSpPr>
        <p:spPr>
          <a:xfrm flipV="1">
            <a:off x="3692324" y="4977114"/>
            <a:ext cx="1527858" cy="16204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3341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7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7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7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7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7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7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7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7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7">
                                            <p:graphicEl>
                                              <a:chart seriesIdx="-4" categoryIdx="1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7">
                                            <p:graphicEl>
                                              <a:chart seriesIdx="-4" categoryIdx="1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7">
                                            <p:graphicEl>
                                              <a:chart seriesIdx="-4" categoryIdx="1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7">
                                            <p:graphicEl>
                                              <a:chart seriesIdx="-4" categoryIdx="1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0"/>
                            </p:stCondLst>
                            <p:childTnLst>
                              <p:par>
                                <p:cTn id="9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2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7">
                                            <p:graphicEl>
                                              <a:chart seriesIdx="-4" categoryIdx="2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500"/>
                            </p:stCondLst>
                            <p:childTnLst>
                              <p:par>
                                <p:cTn id="9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2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7">
                                            <p:graphicEl>
                                              <a:chart seriesIdx="-4" categoryIdx="2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000"/>
                            </p:stCondLst>
                            <p:childTnLst>
                              <p:par>
                                <p:cTn id="9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2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7">
                                            <p:graphicEl>
                                              <a:chart seriesIdx="-4" categoryIdx="2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2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7">
                                            <p:graphicEl>
                                              <a:chart seriesIdx="-4" categoryIdx="2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2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7">
                                            <p:graphicEl>
                                              <a:chart seriesIdx="-4" categoryIdx="2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2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7">
                                            <p:graphicEl>
                                              <a:chart seriesIdx="-4" categoryIdx="2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2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7">
                                            <p:graphicEl>
                                              <a:chart seriesIdx="-4" categoryIdx="2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Chart bld="category"/>
        </p:bldSub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eesmustfall - 017">
            <a:extLst>
              <a:ext uri="{FF2B5EF4-FFF2-40B4-BE49-F238E27FC236}">
                <a16:creationId xmlns:a16="http://schemas.microsoft.com/office/drawing/2014/main" id="{D59F944E-AF51-7A43-B7D9-B73AFB7FAF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9" r="1" b="1"/>
          <a:stretch/>
        </p:blipFill>
        <p:spPr bwMode="auto">
          <a:xfrm>
            <a:off x="-53041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Feesmustfall - 021">
            <a:extLst>
              <a:ext uri="{FF2B5EF4-FFF2-40B4-BE49-F238E27FC236}">
                <a16:creationId xmlns:a16="http://schemas.microsoft.com/office/drawing/2014/main" id="{502621B0-87A2-4541-9436-895384B5B7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46"/>
          <a:stretch/>
        </p:blipFill>
        <p:spPr bwMode="auto">
          <a:xfrm>
            <a:off x="0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3FD05DF-6B40-3A4B-9999-B083E8BBDA92}"/>
              </a:ext>
            </a:extLst>
          </p:cNvPr>
          <p:cNvSpPr/>
          <p:nvPr/>
        </p:nvSpPr>
        <p:spPr>
          <a:xfrm>
            <a:off x="5250095" y="2682171"/>
            <a:ext cx="6818615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atin typeface="Helvetica" charset="0"/>
                <a:ea typeface="Helvetica" charset="0"/>
                <a:cs typeface="Helvetica" charset="0"/>
              </a:rPr>
              <a:t>Understanding one factor contributing to the increase in university enrolment-related protests…</a:t>
            </a:r>
          </a:p>
          <a:p>
            <a:endParaRPr lang="en-US" sz="3200" b="1" dirty="0">
              <a:latin typeface="Helvetica" charset="0"/>
              <a:ea typeface="Helvetica" charset="0"/>
              <a:cs typeface="Helvetica" charset="0"/>
            </a:endParaRPr>
          </a:p>
          <a:p>
            <a:r>
              <a:rPr lang="en-US" sz="2800" dirty="0">
                <a:latin typeface="Helvetica" charset="0"/>
                <a:ea typeface="Helvetica" charset="0"/>
                <a:cs typeface="Helvetica" charset="0"/>
              </a:rPr>
              <a:t>The schooling system and the higher education system are moving at different speeds</a:t>
            </a:r>
          </a:p>
        </p:txBody>
      </p:sp>
      <p:pic>
        <p:nvPicPr>
          <p:cNvPr id="3074" name="Picture 2" descr="Cheetah and turtle fast and slow loading bar Vector Image">
            <a:extLst>
              <a:ext uri="{FF2B5EF4-FFF2-40B4-BE49-F238E27FC236}">
                <a16:creationId xmlns:a16="http://schemas.microsoft.com/office/drawing/2014/main" id="{C3907AA2-B5B7-2D49-AFF8-B05CD3CDE5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61"/>
          <a:stretch/>
        </p:blipFill>
        <p:spPr bwMode="auto">
          <a:xfrm>
            <a:off x="6844729" y="452369"/>
            <a:ext cx="2833528" cy="1900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62639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2129C82-7679-B541-B012-1B404621E7A1}"/>
              </a:ext>
            </a:extLst>
          </p:cNvPr>
          <p:cNvGraphicFramePr>
            <a:graphicFrameLocks/>
          </p:cNvGraphicFramePr>
          <p:nvPr/>
        </p:nvGraphicFramePr>
        <p:xfrm>
          <a:off x="78389" y="3304950"/>
          <a:ext cx="9780314" cy="3536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7DB4CD5-8F47-5940-90F3-45AE304655BF}"/>
              </a:ext>
            </a:extLst>
          </p:cNvPr>
          <p:cNvSpPr txBox="1"/>
          <p:nvPr/>
        </p:nvSpPr>
        <p:spPr>
          <a:xfrm>
            <a:off x="9858703" y="3811541"/>
            <a:ext cx="2070537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Average annual increase in…</a:t>
            </a:r>
          </a:p>
          <a:p>
            <a:endParaRPr lang="en-US" dirty="0"/>
          </a:p>
          <a:p>
            <a:r>
              <a:rPr lang="en-US" sz="1600" dirty="0"/>
              <a:t>University enrolment (2011</a:t>
            </a:r>
            <a:r>
              <a:rPr lang="en-US" sz="1600" dirty="0">
                <a:sym typeface="Wingdings" pitchFamily="2" charset="2"/>
              </a:rPr>
              <a:t>2019)</a:t>
            </a:r>
            <a:endParaRPr lang="en-US" sz="1600" dirty="0"/>
          </a:p>
          <a:p>
            <a:r>
              <a:rPr lang="en-US" dirty="0"/>
              <a:t>…⬆ </a:t>
            </a:r>
            <a:r>
              <a:rPr lang="en-US" b="1" dirty="0">
                <a:solidFill>
                  <a:srgbClr val="C00000"/>
                </a:solidFill>
              </a:rPr>
              <a:t>2.6%</a:t>
            </a:r>
          </a:p>
          <a:p>
            <a:endParaRPr lang="en-US" b="1" dirty="0">
              <a:solidFill>
                <a:srgbClr val="C00000"/>
              </a:solidFill>
            </a:endParaRPr>
          </a:p>
          <a:p>
            <a:r>
              <a:rPr lang="en-US" sz="1600" dirty="0"/>
              <a:t>TVET enrolment (2012</a:t>
            </a:r>
            <a:r>
              <a:rPr lang="en-US" sz="1600" dirty="0">
                <a:sym typeface="Wingdings" pitchFamily="2" charset="2"/>
              </a:rPr>
              <a:t>2019)</a:t>
            </a:r>
            <a:r>
              <a:rPr lang="en-US" sz="1600" dirty="0"/>
              <a:t>:</a:t>
            </a:r>
          </a:p>
          <a:p>
            <a:r>
              <a:rPr lang="en-US" dirty="0"/>
              <a:t>…⬆ </a:t>
            </a:r>
            <a:r>
              <a:rPr lang="en-US" b="1" dirty="0">
                <a:solidFill>
                  <a:srgbClr val="00B0F0"/>
                </a:solidFill>
              </a:rPr>
              <a:t>0,6%</a:t>
            </a:r>
          </a:p>
          <a:p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CA7F6B-9EFA-8942-A476-9F31E6DA4BDF}"/>
              </a:ext>
            </a:extLst>
          </p:cNvPr>
          <p:cNvSpPr txBox="1"/>
          <p:nvPr/>
        </p:nvSpPr>
        <p:spPr>
          <a:xfrm>
            <a:off x="9480767" y="221788"/>
            <a:ext cx="2070537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Average annual increase in b</a:t>
            </a:r>
            <a:r>
              <a:rPr lang="en-US" sz="1600" dirty="0"/>
              <a:t>achelor passes (2011</a:t>
            </a:r>
            <a:r>
              <a:rPr lang="en-US" sz="1600" dirty="0">
                <a:sym typeface="Wingdings" pitchFamily="2" charset="2"/>
              </a:rPr>
              <a:t>2020)</a:t>
            </a:r>
          </a:p>
          <a:p>
            <a:endParaRPr lang="en-US" sz="1600" dirty="0"/>
          </a:p>
          <a:p>
            <a:r>
              <a:rPr lang="en-US" sz="3200" dirty="0"/>
              <a:t> </a:t>
            </a:r>
            <a:r>
              <a:rPr lang="en-US" sz="3600" dirty="0"/>
              <a:t>⬆ </a:t>
            </a:r>
            <a:r>
              <a:rPr lang="en-US" sz="4400" b="1" dirty="0"/>
              <a:t>7%</a:t>
            </a:r>
          </a:p>
          <a:p>
            <a:endParaRPr lang="en-US" b="1" dirty="0">
              <a:solidFill>
                <a:srgbClr val="C00000"/>
              </a:solidFill>
            </a:endParaRPr>
          </a:p>
          <a:p>
            <a:endParaRPr lang="en-US" b="1" dirty="0">
              <a:solidFill>
                <a:srgbClr val="C00000"/>
              </a:solidFill>
            </a:endParaRP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3F955F9F-E3E8-C34F-B310-AA135A51B77F}"/>
              </a:ext>
            </a:extLst>
          </p:cNvPr>
          <p:cNvGraphicFramePr>
            <a:graphicFrameLocks/>
          </p:cNvGraphicFramePr>
          <p:nvPr/>
        </p:nvGraphicFramePr>
        <p:xfrm>
          <a:off x="78389" y="222907"/>
          <a:ext cx="9218886" cy="28358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CF38AAF-1C19-7342-8166-9815771A0D37}"/>
              </a:ext>
            </a:extLst>
          </p:cNvPr>
          <p:cNvCxnSpPr>
            <a:cxnSpLocks/>
          </p:cNvCxnSpPr>
          <p:nvPr/>
        </p:nvCxnSpPr>
        <p:spPr>
          <a:xfrm>
            <a:off x="0" y="3201604"/>
            <a:ext cx="121920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81412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574D7-433C-0541-A6B4-4BEF59932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Higher Diploma, Degree, Postgrad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E43CE0D-9D03-4543-94D8-779E15F4C4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168271" y="1475807"/>
            <a:ext cx="7926540" cy="4378894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73C65B-B039-D749-9FFA-1FD38F169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720B-8024-ED4E-9E10-37C20D8D564E}" type="slidenum">
              <a:rPr lang="en-US" smtClean="0"/>
              <a:t>26</a:t>
            </a:fld>
            <a:endParaRPr lang="en-US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B92A6C39-4CD2-1449-B5F9-82B8CCE7530F}"/>
              </a:ext>
            </a:extLst>
          </p:cNvPr>
          <p:cNvGraphicFramePr>
            <a:graphicFrameLocks/>
          </p:cNvGraphicFramePr>
          <p:nvPr/>
        </p:nvGraphicFramePr>
        <p:xfrm>
          <a:off x="5899150" y="1784350"/>
          <a:ext cx="6292850" cy="420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228B7B0-620A-FC4A-AC92-18D8B95FB66C}"/>
              </a:ext>
            </a:extLst>
          </p:cNvPr>
          <p:cNvCxnSpPr>
            <a:cxnSpLocks/>
          </p:cNvCxnSpPr>
          <p:nvPr/>
        </p:nvCxnSpPr>
        <p:spPr>
          <a:xfrm flipV="1">
            <a:off x="9907929" y="3429000"/>
            <a:ext cx="960699" cy="73788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0C97F18-BFC3-C349-9D52-BF0EB3DC1FA4}"/>
              </a:ext>
            </a:extLst>
          </p:cNvPr>
          <p:cNvCxnSpPr>
            <a:cxnSpLocks/>
          </p:cNvCxnSpPr>
          <p:nvPr/>
        </p:nvCxnSpPr>
        <p:spPr>
          <a:xfrm flipV="1">
            <a:off x="3856298" y="5127585"/>
            <a:ext cx="993494" cy="10610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32A216E-9CB6-5E44-9AA7-EB6A7DF33139}"/>
              </a:ext>
            </a:extLst>
          </p:cNvPr>
          <p:cNvCxnSpPr>
            <a:cxnSpLocks/>
          </p:cNvCxnSpPr>
          <p:nvPr/>
        </p:nvCxnSpPr>
        <p:spPr>
          <a:xfrm flipV="1">
            <a:off x="11526982" y="2824223"/>
            <a:ext cx="496747" cy="710879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7983306-1A8D-5F44-A2CD-C8102F62A70C}"/>
              </a:ext>
            </a:extLst>
          </p:cNvPr>
          <p:cNvCxnSpPr>
            <a:cxnSpLocks/>
          </p:cNvCxnSpPr>
          <p:nvPr/>
        </p:nvCxnSpPr>
        <p:spPr>
          <a:xfrm flipV="1">
            <a:off x="5386890" y="5046562"/>
            <a:ext cx="512260" cy="106505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920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lasses on top of a book">
            <a:extLst>
              <a:ext uri="{FF2B5EF4-FFF2-40B4-BE49-F238E27FC236}">
                <a16:creationId xmlns:a16="http://schemas.microsoft.com/office/drawing/2014/main" id="{8EE845A8-DF7F-499F-BAC4-4DF5D715FB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112" b="983"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1560655" y="6858000"/>
                </a:lnTo>
                <a:lnTo>
                  <a:pt x="11572884" y="6759738"/>
                </a:lnTo>
                <a:cubicBezTo>
                  <a:pt x="11663744" y="6693104"/>
                  <a:pt x="11749315" y="6619456"/>
                  <a:pt x="11812292" y="6532282"/>
                </a:cubicBezTo>
                <a:cubicBezTo>
                  <a:pt x="11851232" y="6478675"/>
                  <a:pt x="11886807" y="6425068"/>
                  <a:pt x="11956995" y="6386992"/>
                </a:cubicBezTo>
                <a:cubicBezTo>
                  <a:pt x="11918054" y="6334888"/>
                  <a:pt x="11851232" y="6322863"/>
                  <a:pt x="11801234" y="6284788"/>
                </a:cubicBezTo>
                <a:cubicBezTo>
                  <a:pt x="11797390" y="6253224"/>
                  <a:pt x="11876711" y="6262743"/>
                  <a:pt x="11856520" y="6193604"/>
                </a:cubicBezTo>
                <a:cubicBezTo>
                  <a:pt x="11829119" y="6101419"/>
                  <a:pt x="11858923" y="5996209"/>
                  <a:pt x="11722875" y="5956630"/>
                </a:cubicBezTo>
                <a:cubicBezTo>
                  <a:pt x="11686819" y="5866950"/>
                  <a:pt x="11676724" y="5723664"/>
                  <a:pt x="11763258" y="5635988"/>
                </a:cubicBezTo>
                <a:cubicBezTo>
                  <a:pt x="11892094" y="5505226"/>
                  <a:pt x="11871424" y="5422059"/>
                  <a:pt x="11706050" y="5351418"/>
                </a:cubicBezTo>
                <a:cubicBezTo>
                  <a:pt x="11684896" y="5342400"/>
                  <a:pt x="11707491" y="4786287"/>
                  <a:pt x="11697876" y="4763241"/>
                </a:cubicBezTo>
                <a:cubicBezTo>
                  <a:pt x="11713260" y="4731677"/>
                  <a:pt x="11749315" y="4739192"/>
                  <a:pt x="11776236" y="4730675"/>
                </a:cubicBezTo>
                <a:cubicBezTo>
                  <a:pt x="11894018" y="4694603"/>
                  <a:pt x="11897864" y="4694603"/>
                  <a:pt x="11868540" y="4584884"/>
                </a:cubicBezTo>
                <a:cubicBezTo>
                  <a:pt x="11859884" y="4551817"/>
                  <a:pt x="11880076" y="4538289"/>
                  <a:pt x="11898825" y="4517749"/>
                </a:cubicBezTo>
                <a:cubicBezTo>
                  <a:pt x="11969013" y="4441095"/>
                  <a:pt x="11969494" y="4440094"/>
                  <a:pt x="11897864" y="4375464"/>
                </a:cubicBezTo>
                <a:cubicBezTo>
                  <a:pt x="11877192" y="4356928"/>
                  <a:pt x="11863252" y="4336887"/>
                  <a:pt x="11854116" y="4311838"/>
                </a:cubicBezTo>
                <a:cubicBezTo>
                  <a:pt x="11837290" y="4266245"/>
                  <a:pt x="11837771" y="4228169"/>
                  <a:pt x="11901709" y="4203620"/>
                </a:cubicBezTo>
                <a:cubicBezTo>
                  <a:pt x="11946418" y="4186086"/>
                  <a:pt x="11971897" y="4166044"/>
                  <a:pt x="11974782" y="4114442"/>
                </a:cubicBezTo>
                <a:cubicBezTo>
                  <a:pt x="11976706" y="4071355"/>
                  <a:pt x="11981993" y="4043299"/>
                  <a:pt x="11932476" y="4024762"/>
                </a:cubicBezTo>
                <a:cubicBezTo>
                  <a:pt x="11892576" y="4009732"/>
                  <a:pt x="11881038" y="3977668"/>
                  <a:pt x="11885365" y="3939592"/>
                </a:cubicBezTo>
                <a:cubicBezTo>
                  <a:pt x="11895460" y="3846405"/>
                  <a:pt x="11841137" y="3791796"/>
                  <a:pt x="11751719" y="3749211"/>
                </a:cubicBezTo>
                <a:cubicBezTo>
                  <a:pt x="11666628" y="3708629"/>
                  <a:pt x="11592115" y="3654019"/>
                  <a:pt x="11513754" y="3604420"/>
                </a:cubicBezTo>
                <a:cubicBezTo>
                  <a:pt x="11426740" y="3549310"/>
                  <a:pt x="11325786" y="3516243"/>
                  <a:pt x="11220504" y="3488188"/>
                </a:cubicBezTo>
                <a:cubicBezTo>
                  <a:pt x="11239734" y="3448108"/>
                  <a:pt x="11306076" y="3470653"/>
                  <a:pt x="11312805" y="3414541"/>
                </a:cubicBezTo>
                <a:cubicBezTo>
                  <a:pt x="11148394" y="3366945"/>
                  <a:pt x="10991193" y="3295301"/>
                  <a:pt x="10805146" y="3277767"/>
                </a:cubicBezTo>
                <a:cubicBezTo>
                  <a:pt x="10955618" y="3286784"/>
                  <a:pt x="11092147" y="3222154"/>
                  <a:pt x="11234926" y="3203117"/>
                </a:cubicBezTo>
                <a:cubicBezTo>
                  <a:pt x="11248386" y="3171554"/>
                  <a:pt x="11217140" y="3179569"/>
                  <a:pt x="11204640" y="3174060"/>
                </a:cubicBezTo>
                <a:cubicBezTo>
                  <a:pt x="11192140" y="3168047"/>
                  <a:pt x="11176757" y="3166042"/>
                  <a:pt x="11174834" y="3143498"/>
                </a:cubicBezTo>
                <a:cubicBezTo>
                  <a:pt x="11243580" y="3110932"/>
                  <a:pt x="11329632" y="3132475"/>
                  <a:pt x="11400780" y="3099410"/>
                </a:cubicBezTo>
                <a:cubicBezTo>
                  <a:pt x="11384916" y="3051314"/>
                  <a:pt x="11323382" y="3080371"/>
                  <a:pt x="11297902" y="3041793"/>
                </a:cubicBezTo>
                <a:cubicBezTo>
                  <a:pt x="11364246" y="3034780"/>
                  <a:pt x="11425779" y="3031774"/>
                  <a:pt x="11485870" y="3021253"/>
                </a:cubicBezTo>
                <a:cubicBezTo>
                  <a:pt x="11532984" y="3013236"/>
                  <a:pt x="11545964" y="2972154"/>
                  <a:pt x="11513754" y="2944098"/>
                </a:cubicBezTo>
                <a:cubicBezTo>
                  <a:pt x="11484909" y="2919049"/>
                  <a:pt x="11442604" y="2917044"/>
                  <a:pt x="11405107" y="2906523"/>
                </a:cubicBezTo>
                <a:cubicBezTo>
                  <a:pt x="11137817" y="2833377"/>
                  <a:pt x="10857066" y="2809829"/>
                  <a:pt x="10572950" y="2803317"/>
                </a:cubicBezTo>
                <a:cubicBezTo>
                  <a:pt x="10117210" y="2792795"/>
                  <a:pt x="9660028" y="2793297"/>
                  <a:pt x="9205250" y="2778767"/>
                </a:cubicBezTo>
                <a:cubicBezTo>
                  <a:pt x="8996489" y="2772379"/>
                  <a:pt x="8788540" y="2761765"/>
                  <a:pt x="8579578" y="2759181"/>
                </a:cubicBezTo>
                <a:cubicBezTo>
                  <a:pt x="8509922" y="2758320"/>
                  <a:pt x="8440155" y="2758352"/>
                  <a:pt x="8370208" y="2759730"/>
                </a:cubicBezTo>
                <a:cubicBezTo>
                  <a:pt x="8070708" y="2765742"/>
                  <a:pt x="7771690" y="2764238"/>
                  <a:pt x="7470748" y="2819849"/>
                </a:cubicBezTo>
                <a:cubicBezTo>
                  <a:pt x="7316911" y="2848407"/>
                  <a:pt x="7156825" y="2838887"/>
                  <a:pt x="7001547" y="2861432"/>
                </a:cubicBezTo>
                <a:cubicBezTo>
                  <a:pt x="6765024" y="2896002"/>
                  <a:pt x="6528501" y="2936583"/>
                  <a:pt x="6295343" y="2988688"/>
                </a:cubicBezTo>
                <a:cubicBezTo>
                  <a:pt x="6222271" y="3005220"/>
                  <a:pt x="6131892" y="3015241"/>
                  <a:pt x="6075166" y="3078367"/>
                </a:cubicBezTo>
                <a:cubicBezTo>
                  <a:pt x="5985266" y="3038288"/>
                  <a:pt x="5929502" y="3113938"/>
                  <a:pt x="5859314" y="3139490"/>
                </a:cubicBezTo>
                <a:cubicBezTo>
                  <a:pt x="5831912" y="3149510"/>
                  <a:pt x="5795857" y="3163538"/>
                  <a:pt x="5800183" y="3195101"/>
                </a:cubicBezTo>
                <a:cubicBezTo>
                  <a:pt x="5804030" y="3234680"/>
                  <a:pt x="5844410" y="3260231"/>
                  <a:pt x="5882870" y="3252215"/>
                </a:cubicBezTo>
                <a:cubicBezTo>
                  <a:pt x="6002574" y="3227164"/>
                  <a:pt x="6109777" y="3283277"/>
                  <a:pt x="6232848" y="3274760"/>
                </a:cubicBezTo>
                <a:cubicBezTo>
                  <a:pt x="6125643" y="3298808"/>
                  <a:pt x="6018918" y="3323358"/>
                  <a:pt x="5911715" y="3347407"/>
                </a:cubicBezTo>
                <a:cubicBezTo>
                  <a:pt x="6070839" y="3366444"/>
                  <a:pt x="6227559" y="3332376"/>
                  <a:pt x="6384279" y="3312836"/>
                </a:cubicBezTo>
                <a:cubicBezTo>
                  <a:pt x="6434757" y="3306824"/>
                  <a:pt x="6513117" y="3260732"/>
                  <a:pt x="6526097" y="3325362"/>
                </a:cubicBezTo>
                <a:cubicBezTo>
                  <a:pt x="6534750" y="3368448"/>
                  <a:pt x="6450622" y="3371454"/>
                  <a:pt x="6403028" y="3383478"/>
                </a:cubicBezTo>
                <a:cubicBezTo>
                  <a:pt x="6192945" y="3435081"/>
                  <a:pt x="5979497" y="3465141"/>
                  <a:pt x="5767013" y="3500713"/>
                </a:cubicBezTo>
                <a:cubicBezTo>
                  <a:pt x="5746822" y="3504220"/>
                  <a:pt x="5720381" y="3501214"/>
                  <a:pt x="5706920" y="3511233"/>
                </a:cubicBezTo>
                <a:cubicBezTo>
                  <a:pt x="5598272" y="3591895"/>
                  <a:pt x="5460782" y="3618449"/>
                  <a:pt x="5310793" y="3677066"/>
                </a:cubicBezTo>
                <a:cubicBezTo>
                  <a:pt x="5405498" y="3704622"/>
                  <a:pt x="5469435" y="3648007"/>
                  <a:pt x="5548276" y="3660533"/>
                </a:cubicBezTo>
                <a:cubicBezTo>
                  <a:pt x="5467993" y="3721154"/>
                  <a:pt x="5374730" y="3732677"/>
                  <a:pt x="5293005" y="3765743"/>
                </a:cubicBezTo>
                <a:cubicBezTo>
                  <a:pt x="5234355" y="3789291"/>
                  <a:pt x="5016580" y="3862938"/>
                  <a:pt x="4983410" y="3883981"/>
                </a:cubicBezTo>
                <a:cubicBezTo>
                  <a:pt x="4883416" y="3949110"/>
                  <a:pt x="4756501" y="3979672"/>
                  <a:pt x="4674775" y="4068850"/>
                </a:cubicBezTo>
                <a:cubicBezTo>
                  <a:pt x="4617087" y="4131477"/>
                  <a:pt x="4520939" y="4119952"/>
                  <a:pt x="4453155" y="4163539"/>
                </a:cubicBezTo>
                <a:cubicBezTo>
                  <a:pt x="4429119" y="4204622"/>
                  <a:pt x="4475751" y="4215143"/>
                  <a:pt x="4492095" y="4237188"/>
                </a:cubicBezTo>
                <a:cubicBezTo>
                  <a:pt x="4513728" y="4266746"/>
                  <a:pt x="4475269" y="4283280"/>
                  <a:pt x="4464213" y="4318851"/>
                </a:cubicBezTo>
                <a:cubicBezTo>
                  <a:pt x="4591608" y="4278771"/>
                  <a:pt x="4713234" y="4255223"/>
                  <a:pt x="4857456" y="4241696"/>
                </a:cubicBezTo>
                <a:cubicBezTo>
                  <a:pt x="4809862" y="4299311"/>
                  <a:pt x="4752174" y="4274261"/>
                  <a:pt x="4713234" y="4295303"/>
                </a:cubicBezTo>
                <a:cubicBezTo>
                  <a:pt x="4687756" y="4308830"/>
                  <a:pt x="4648816" y="4314843"/>
                  <a:pt x="4656026" y="4348410"/>
                </a:cubicBezTo>
                <a:cubicBezTo>
                  <a:pt x="4661795" y="4374963"/>
                  <a:pt x="4694486" y="4371456"/>
                  <a:pt x="4718523" y="4368951"/>
                </a:cubicBezTo>
                <a:cubicBezTo>
                  <a:pt x="4810825" y="4359433"/>
                  <a:pt x="4900722" y="4356425"/>
                  <a:pt x="4989178" y="4420054"/>
                </a:cubicBezTo>
                <a:cubicBezTo>
                  <a:pt x="4764193" y="4512739"/>
                  <a:pt x="4505557" y="4473661"/>
                  <a:pt x="4304127" y="4609933"/>
                </a:cubicBezTo>
                <a:cubicBezTo>
                  <a:pt x="4332491" y="4652018"/>
                  <a:pt x="4372871" y="4629473"/>
                  <a:pt x="4402677" y="4624463"/>
                </a:cubicBezTo>
                <a:cubicBezTo>
                  <a:pt x="4598338" y="4590394"/>
                  <a:pt x="5297331" y="4651016"/>
                  <a:pt x="5398287" y="4608430"/>
                </a:cubicBezTo>
                <a:cubicBezTo>
                  <a:pt x="5460301" y="4582379"/>
                  <a:pt x="5525682" y="4569853"/>
                  <a:pt x="5592504" y="4585886"/>
                </a:cubicBezTo>
                <a:cubicBezTo>
                  <a:pt x="5656923" y="4601416"/>
                  <a:pt x="5640578" y="4819353"/>
                  <a:pt x="5411266" y="4964142"/>
                </a:cubicBezTo>
                <a:cubicBezTo>
                  <a:pt x="5378575" y="4984684"/>
                  <a:pt x="5524721" y="5014244"/>
                  <a:pt x="5480493" y="5031277"/>
                </a:cubicBezTo>
                <a:cubicBezTo>
                  <a:pt x="5445880" y="5044804"/>
                  <a:pt x="5276179" y="5037289"/>
                  <a:pt x="5233393" y="5047810"/>
                </a:cubicBezTo>
                <a:cubicBezTo>
                  <a:pt x="5216567" y="5052318"/>
                  <a:pt x="4701216" y="5221157"/>
                  <a:pt x="4750251" y="5256728"/>
                </a:cubicBezTo>
                <a:cubicBezTo>
                  <a:pt x="4896877" y="5363441"/>
                  <a:pt x="5388190" y="5558833"/>
                  <a:pt x="4508440" y="5624965"/>
                </a:cubicBezTo>
                <a:cubicBezTo>
                  <a:pt x="4536323" y="5663542"/>
                  <a:pt x="4613241" y="5638994"/>
                  <a:pt x="4602665" y="5706629"/>
                </a:cubicBezTo>
                <a:cubicBezTo>
                  <a:pt x="4485845" y="5743202"/>
                  <a:pt x="4350758" y="5741198"/>
                  <a:pt x="4215189" y="5797811"/>
                </a:cubicBezTo>
                <a:cubicBezTo>
                  <a:pt x="4276245" y="5838893"/>
                  <a:pt x="4346432" y="5813844"/>
                  <a:pt x="4407966" y="5826870"/>
                </a:cubicBezTo>
                <a:cubicBezTo>
                  <a:pt x="4373353" y="5878473"/>
                  <a:pt x="4313741" y="5870457"/>
                  <a:pt x="4265186" y="5881478"/>
                </a:cubicBezTo>
                <a:cubicBezTo>
                  <a:pt x="4220479" y="5892001"/>
                  <a:pt x="4125774" y="5981680"/>
                  <a:pt x="4145964" y="5977170"/>
                </a:cubicBezTo>
                <a:cubicBezTo>
                  <a:pt x="4332971" y="5937091"/>
                  <a:pt x="4522862" y="5948113"/>
                  <a:pt x="4710350" y="5909035"/>
                </a:cubicBezTo>
                <a:cubicBezTo>
                  <a:pt x="4772366" y="5896009"/>
                  <a:pt x="4842554" y="5870958"/>
                  <a:pt x="4870916" y="5949616"/>
                </a:cubicBezTo>
                <a:cubicBezTo>
                  <a:pt x="4879571" y="5972663"/>
                  <a:pt x="4873320" y="5980177"/>
                  <a:pt x="4960333" y="5949115"/>
                </a:cubicBezTo>
                <a:cubicBezTo>
                  <a:pt x="4994466" y="5937091"/>
                  <a:pt x="5039656" y="5924065"/>
                  <a:pt x="5073788" y="5953623"/>
                </a:cubicBezTo>
                <a:cubicBezTo>
                  <a:pt x="5052154" y="5990698"/>
                  <a:pt x="5010331" y="5979675"/>
                  <a:pt x="4979084" y="5990197"/>
                </a:cubicBezTo>
                <a:cubicBezTo>
                  <a:pt x="4896397" y="6017250"/>
                  <a:pt x="5180513" y="6120457"/>
                  <a:pt x="5100228" y="6151519"/>
                </a:cubicBezTo>
                <a:cubicBezTo>
                  <a:pt x="4935817" y="6215148"/>
                  <a:pt x="4832938" y="6196611"/>
                  <a:pt x="4666602" y="6266250"/>
                </a:cubicBezTo>
                <a:cubicBezTo>
                  <a:pt x="4723331" y="6264746"/>
                  <a:pt x="4706024" y="6288795"/>
                  <a:pt x="4762750" y="6288795"/>
                </a:cubicBezTo>
                <a:cubicBezTo>
                  <a:pt x="4788229" y="6288795"/>
                  <a:pt x="4815151" y="6294807"/>
                  <a:pt x="4815151" y="6322363"/>
                </a:cubicBezTo>
                <a:cubicBezTo>
                  <a:pt x="4815151" y="6348414"/>
                  <a:pt x="4516613" y="6491199"/>
                  <a:pt x="4558918" y="6504727"/>
                </a:cubicBezTo>
                <a:cubicBezTo>
                  <a:pt x="4674295" y="6541299"/>
                  <a:pt x="4970431" y="6429075"/>
                  <a:pt x="4899280" y="6480679"/>
                </a:cubicBezTo>
                <a:cubicBezTo>
                  <a:pt x="4791114" y="6559337"/>
                  <a:pt x="4774769" y="6574868"/>
                  <a:pt x="4692563" y="6586391"/>
                </a:cubicBezTo>
                <a:cubicBezTo>
                  <a:pt x="4621894" y="6596411"/>
                  <a:pt x="4373353" y="6816352"/>
                  <a:pt x="4303645" y="6834888"/>
                </a:cubicBezTo>
                <a:cubicBezTo>
                  <a:pt x="4288262" y="6838896"/>
                  <a:pt x="4291687" y="6845065"/>
                  <a:pt x="4307829" y="6852361"/>
                </a:cubicBezTo>
                <a:lnTo>
                  <a:pt x="432378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26AA622-878A-5C4A-BD22-3E0EC0C25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476" y="3947119"/>
            <a:ext cx="5552090" cy="1336081"/>
          </a:xfrm>
        </p:spPr>
        <p:txBody>
          <a:bodyPr anchor="b">
            <a:normAutofit/>
          </a:bodyPr>
          <a:lstStyle/>
          <a:p>
            <a:r>
              <a:rPr lang="en-US" sz="4100" dirty="0"/>
              <a:t>Expanding access to functional schools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5987C9-621B-E449-8029-D9B0E851A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2BC720B-8024-ED4E-9E10-37C20D8D564E}" type="slidenum">
              <a:rPr lang="en-US" smtClean="0"/>
              <a:pPr>
                <a:spcAft>
                  <a:spcPts val="600"/>
                </a:spcAft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3721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A6DE0-F1A2-9345-ACEF-943198C5D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Increasing opportunity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C0E64-A6C1-714D-AB15-097710AFDA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591" y="6467475"/>
            <a:ext cx="10649607" cy="50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i="1" dirty="0"/>
              <a:t>Source: </a:t>
            </a:r>
            <a:r>
              <a:rPr lang="en-US" sz="1600" i="1" dirty="0" err="1"/>
              <a:t>Siyamphambili</a:t>
            </a:r>
            <a:r>
              <a:rPr lang="en-US" sz="1600" i="1" dirty="0"/>
              <a:t>, 2021 (Nicola Branson)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895050-7DAD-7C4D-967A-1FE8FA3BE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720B-8024-ED4E-9E10-37C20D8D564E}" type="slidenum">
              <a:rPr lang="en-US" smtClean="0"/>
              <a:t>28</a:t>
            </a:fld>
            <a:endParaRPr lang="en-US"/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F3DD0BF5-374F-0040-8055-2497E54628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92" y="1644770"/>
            <a:ext cx="10255908" cy="4457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146D5DCD-B643-7043-9298-1D0805ACE2C8}"/>
              </a:ext>
            </a:extLst>
          </p:cNvPr>
          <p:cNvSpPr/>
          <p:nvPr/>
        </p:nvSpPr>
        <p:spPr>
          <a:xfrm>
            <a:off x="6499160" y="3174930"/>
            <a:ext cx="1463154" cy="1115716"/>
          </a:xfrm>
          <a:custGeom>
            <a:avLst/>
            <a:gdLst>
              <a:gd name="connsiteX0" fmla="*/ 0 w 1463154"/>
              <a:gd name="connsiteY0" fmla="*/ 557858 h 1115716"/>
              <a:gd name="connsiteX1" fmla="*/ 731577 w 1463154"/>
              <a:gd name="connsiteY1" fmla="*/ 0 h 1115716"/>
              <a:gd name="connsiteX2" fmla="*/ 1463154 w 1463154"/>
              <a:gd name="connsiteY2" fmla="*/ 557858 h 1115716"/>
              <a:gd name="connsiteX3" fmla="*/ 731577 w 1463154"/>
              <a:gd name="connsiteY3" fmla="*/ 1115716 h 1115716"/>
              <a:gd name="connsiteX4" fmla="*/ 0 w 1463154"/>
              <a:gd name="connsiteY4" fmla="*/ 557858 h 1115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3154" h="1115716" extrusionOk="0">
                <a:moveTo>
                  <a:pt x="0" y="557858"/>
                </a:moveTo>
                <a:cubicBezTo>
                  <a:pt x="-18141" y="238572"/>
                  <a:pt x="253145" y="27921"/>
                  <a:pt x="731577" y="0"/>
                </a:cubicBezTo>
                <a:cubicBezTo>
                  <a:pt x="1179566" y="9253"/>
                  <a:pt x="1420252" y="251126"/>
                  <a:pt x="1463154" y="557858"/>
                </a:cubicBezTo>
                <a:cubicBezTo>
                  <a:pt x="1405505" y="922252"/>
                  <a:pt x="1122650" y="1187386"/>
                  <a:pt x="731577" y="1115716"/>
                </a:cubicBezTo>
                <a:cubicBezTo>
                  <a:pt x="320943" y="1112108"/>
                  <a:pt x="46221" y="888039"/>
                  <a:pt x="0" y="557858"/>
                </a:cubicBezTo>
                <a:close/>
              </a:path>
            </a:pathLst>
          </a:custGeom>
          <a:noFill/>
          <a:ln w="28575">
            <a:solidFill>
              <a:srgbClr val="FF0000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452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0F7E8-D823-9D43-8070-2CC968E49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7733" y="490537"/>
            <a:ext cx="5291663" cy="592675"/>
          </a:xfrm>
        </p:spPr>
        <p:txBody>
          <a:bodyPr anchor="b">
            <a:normAutofit fontScale="90000"/>
          </a:bodyPr>
          <a:lstStyle/>
          <a:p>
            <a:r>
              <a:rPr lang="en-US" sz="4000" dirty="0"/>
              <a:t>Both And</a:t>
            </a:r>
          </a:p>
        </p:txBody>
      </p:sp>
      <p:pic>
        <p:nvPicPr>
          <p:cNvPr id="4100" name="Picture 4" descr="Curious about “Both/And” thinking, dear Soul? (Nathen&amp;#39;s March &amp;#39;14  Newsletter) - Nathen Aswell">
            <a:extLst>
              <a:ext uri="{FF2B5EF4-FFF2-40B4-BE49-F238E27FC236}">
                <a16:creationId xmlns:a16="http://schemas.microsoft.com/office/drawing/2014/main" id="{20444981-62FA-8645-BFEE-F16910FAB1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4"/>
          <a:stretch/>
        </p:blipFill>
        <p:spPr bwMode="auto">
          <a:xfrm>
            <a:off x="2" y="1587"/>
            <a:ext cx="6095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EF8ED6-806D-3144-9CCB-D6DCB6EA1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1013" y="6356350"/>
            <a:ext cx="6858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fld id="{32BC720B-8024-ED4E-9E10-37C20D8D564E}" type="slidenum">
              <a:rPr lang="en-US">
                <a:solidFill>
                  <a:srgbClr val="FFFFFF"/>
                </a:solidFill>
              </a:rPr>
              <a:pPr algn="l">
                <a:spcAft>
                  <a:spcPts val="600"/>
                </a:spcAft>
              </a:pPr>
              <a:t>29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A2F09-6EB5-C84A-9493-6DF35F6017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7734" y="1378634"/>
            <a:ext cx="5291663" cy="498882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800" b="1" dirty="0"/>
              <a:t>“We need to </a:t>
            </a:r>
            <a:r>
              <a:rPr lang="en-US" sz="1800" b="1" u="sng" dirty="0"/>
              <a:t>both</a:t>
            </a:r>
            <a:r>
              <a:rPr lang="en-US" sz="1800" b="1" dirty="0"/>
              <a:t> improve no-fee schools </a:t>
            </a:r>
            <a:r>
              <a:rPr lang="en-US" sz="1800" b="1" u="sng" dirty="0"/>
              <a:t>and </a:t>
            </a:r>
            <a:r>
              <a:rPr lang="en-US" sz="1800" b="1" dirty="0"/>
              <a:t>expand enrolment in functional schools”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u="sng" dirty="0"/>
              <a:t>Demand for skills: </a:t>
            </a:r>
            <a:r>
              <a:rPr lang="en-US" sz="1800" dirty="0"/>
              <a:t>South Africa has one of the highest skills premiums in the world. Huge demand for learners with degrees, especially in applied disciplines. The production of skills &lt; demand for those skills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u="sng" dirty="0"/>
              <a:t>Increase opportunity </a:t>
            </a:r>
            <a:r>
              <a:rPr lang="en-US" sz="1800" dirty="0"/>
              <a:t>and diversity in functional schools by expanding enrolment. 40% of learners in the top 200 high schools are White.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u="sng" dirty="0"/>
              <a:t>Concentration of functionality: </a:t>
            </a:r>
            <a:r>
              <a:rPr lang="en-US" sz="1800" dirty="0"/>
              <a:t>Top 200 high schools in SA produce more Mathematics A’s (80%+) than the remaining 6600 combined (i.e. 3% of high schools produce more A’s than 97% combined) (Spaull, 2019).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u="sng" dirty="0"/>
              <a:t>Possible solution: </a:t>
            </a:r>
            <a:r>
              <a:rPr lang="en-US" sz="1800" dirty="0"/>
              <a:t>Functional schools need to expand enrolment by 50% by 2025 – philanthropic / state-funded bursaries for children who can’t pay fees.</a:t>
            </a:r>
          </a:p>
          <a:p>
            <a:pPr marL="514350" indent="-514350">
              <a:buFont typeface="+mj-lt"/>
              <a:buAutoNum type="arabicPeriod"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022145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lasses on top of a book">
            <a:extLst>
              <a:ext uri="{FF2B5EF4-FFF2-40B4-BE49-F238E27FC236}">
                <a16:creationId xmlns:a16="http://schemas.microsoft.com/office/drawing/2014/main" id="{8EE845A8-DF7F-499F-BAC4-4DF5D715FB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112" b="983"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1560655" y="6858000"/>
                </a:lnTo>
                <a:lnTo>
                  <a:pt x="11572884" y="6759738"/>
                </a:lnTo>
                <a:cubicBezTo>
                  <a:pt x="11663744" y="6693104"/>
                  <a:pt x="11749315" y="6619456"/>
                  <a:pt x="11812292" y="6532282"/>
                </a:cubicBezTo>
                <a:cubicBezTo>
                  <a:pt x="11851232" y="6478675"/>
                  <a:pt x="11886807" y="6425068"/>
                  <a:pt x="11956995" y="6386992"/>
                </a:cubicBezTo>
                <a:cubicBezTo>
                  <a:pt x="11918054" y="6334888"/>
                  <a:pt x="11851232" y="6322863"/>
                  <a:pt x="11801234" y="6284788"/>
                </a:cubicBezTo>
                <a:cubicBezTo>
                  <a:pt x="11797390" y="6253224"/>
                  <a:pt x="11876711" y="6262743"/>
                  <a:pt x="11856520" y="6193604"/>
                </a:cubicBezTo>
                <a:cubicBezTo>
                  <a:pt x="11829119" y="6101419"/>
                  <a:pt x="11858923" y="5996209"/>
                  <a:pt x="11722875" y="5956630"/>
                </a:cubicBezTo>
                <a:cubicBezTo>
                  <a:pt x="11686819" y="5866950"/>
                  <a:pt x="11676724" y="5723664"/>
                  <a:pt x="11763258" y="5635988"/>
                </a:cubicBezTo>
                <a:cubicBezTo>
                  <a:pt x="11892094" y="5505226"/>
                  <a:pt x="11871424" y="5422059"/>
                  <a:pt x="11706050" y="5351418"/>
                </a:cubicBezTo>
                <a:cubicBezTo>
                  <a:pt x="11684896" y="5342400"/>
                  <a:pt x="11707491" y="4786287"/>
                  <a:pt x="11697876" y="4763241"/>
                </a:cubicBezTo>
                <a:cubicBezTo>
                  <a:pt x="11713260" y="4731677"/>
                  <a:pt x="11749315" y="4739192"/>
                  <a:pt x="11776236" y="4730675"/>
                </a:cubicBezTo>
                <a:cubicBezTo>
                  <a:pt x="11894018" y="4694603"/>
                  <a:pt x="11897864" y="4694603"/>
                  <a:pt x="11868540" y="4584884"/>
                </a:cubicBezTo>
                <a:cubicBezTo>
                  <a:pt x="11859884" y="4551817"/>
                  <a:pt x="11880076" y="4538289"/>
                  <a:pt x="11898825" y="4517749"/>
                </a:cubicBezTo>
                <a:cubicBezTo>
                  <a:pt x="11969013" y="4441095"/>
                  <a:pt x="11969494" y="4440094"/>
                  <a:pt x="11897864" y="4375464"/>
                </a:cubicBezTo>
                <a:cubicBezTo>
                  <a:pt x="11877192" y="4356928"/>
                  <a:pt x="11863252" y="4336887"/>
                  <a:pt x="11854116" y="4311838"/>
                </a:cubicBezTo>
                <a:cubicBezTo>
                  <a:pt x="11837290" y="4266245"/>
                  <a:pt x="11837771" y="4228169"/>
                  <a:pt x="11901709" y="4203620"/>
                </a:cubicBezTo>
                <a:cubicBezTo>
                  <a:pt x="11946418" y="4186086"/>
                  <a:pt x="11971897" y="4166044"/>
                  <a:pt x="11974782" y="4114442"/>
                </a:cubicBezTo>
                <a:cubicBezTo>
                  <a:pt x="11976706" y="4071355"/>
                  <a:pt x="11981993" y="4043299"/>
                  <a:pt x="11932476" y="4024762"/>
                </a:cubicBezTo>
                <a:cubicBezTo>
                  <a:pt x="11892576" y="4009732"/>
                  <a:pt x="11881038" y="3977668"/>
                  <a:pt x="11885365" y="3939592"/>
                </a:cubicBezTo>
                <a:cubicBezTo>
                  <a:pt x="11895460" y="3846405"/>
                  <a:pt x="11841137" y="3791796"/>
                  <a:pt x="11751719" y="3749211"/>
                </a:cubicBezTo>
                <a:cubicBezTo>
                  <a:pt x="11666628" y="3708629"/>
                  <a:pt x="11592115" y="3654019"/>
                  <a:pt x="11513754" y="3604420"/>
                </a:cubicBezTo>
                <a:cubicBezTo>
                  <a:pt x="11426740" y="3549310"/>
                  <a:pt x="11325786" y="3516243"/>
                  <a:pt x="11220504" y="3488188"/>
                </a:cubicBezTo>
                <a:cubicBezTo>
                  <a:pt x="11239734" y="3448108"/>
                  <a:pt x="11306076" y="3470653"/>
                  <a:pt x="11312805" y="3414541"/>
                </a:cubicBezTo>
                <a:cubicBezTo>
                  <a:pt x="11148394" y="3366945"/>
                  <a:pt x="10991193" y="3295301"/>
                  <a:pt x="10805146" y="3277767"/>
                </a:cubicBezTo>
                <a:cubicBezTo>
                  <a:pt x="10955618" y="3286784"/>
                  <a:pt x="11092147" y="3222154"/>
                  <a:pt x="11234926" y="3203117"/>
                </a:cubicBezTo>
                <a:cubicBezTo>
                  <a:pt x="11248386" y="3171554"/>
                  <a:pt x="11217140" y="3179569"/>
                  <a:pt x="11204640" y="3174060"/>
                </a:cubicBezTo>
                <a:cubicBezTo>
                  <a:pt x="11192140" y="3168047"/>
                  <a:pt x="11176757" y="3166042"/>
                  <a:pt x="11174834" y="3143498"/>
                </a:cubicBezTo>
                <a:cubicBezTo>
                  <a:pt x="11243580" y="3110932"/>
                  <a:pt x="11329632" y="3132475"/>
                  <a:pt x="11400780" y="3099410"/>
                </a:cubicBezTo>
                <a:cubicBezTo>
                  <a:pt x="11384916" y="3051314"/>
                  <a:pt x="11323382" y="3080371"/>
                  <a:pt x="11297902" y="3041793"/>
                </a:cubicBezTo>
                <a:cubicBezTo>
                  <a:pt x="11364246" y="3034780"/>
                  <a:pt x="11425779" y="3031774"/>
                  <a:pt x="11485870" y="3021253"/>
                </a:cubicBezTo>
                <a:cubicBezTo>
                  <a:pt x="11532984" y="3013236"/>
                  <a:pt x="11545964" y="2972154"/>
                  <a:pt x="11513754" y="2944098"/>
                </a:cubicBezTo>
                <a:cubicBezTo>
                  <a:pt x="11484909" y="2919049"/>
                  <a:pt x="11442604" y="2917044"/>
                  <a:pt x="11405107" y="2906523"/>
                </a:cubicBezTo>
                <a:cubicBezTo>
                  <a:pt x="11137817" y="2833377"/>
                  <a:pt x="10857066" y="2809829"/>
                  <a:pt x="10572950" y="2803317"/>
                </a:cubicBezTo>
                <a:cubicBezTo>
                  <a:pt x="10117210" y="2792795"/>
                  <a:pt x="9660028" y="2793297"/>
                  <a:pt x="9205250" y="2778767"/>
                </a:cubicBezTo>
                <a:cubicBezTo>
                  <a:pt x="8996489" y="2772379"/>
                  <a:pt x="8788540" y="2761765"/>
                  <a:pt x="8579578" y="2759181"/>
                </a:cubicBezTo>
                <a:cubicBezTo>
                  <a:pt x="8509922" y="2758320"/>
                  <a:pt x="8440155" y="2758352"/>
                  <a:pt x="8370208" y="2759730"/>
                </a:cubicBezTo>
                <a:cubicBezTo>
                  <a:pt x="8070708" y="2765742"/>
                  <a:pt x="7771690" y="2764238"/>
                  <a:pt x="7470748" y="2819849"/>
                </a:cubicBezTo>
                <a:cubicBezTo>
                  <a:pt x="7316911" y="2848407"/>
                  <a:pt x="7156825" y="2838887"/>
                  <a:pt x="7001547" y="2861432"/>
                </a:cubicBezTo>
                <a:cubicBezTo>
                  <a:pt x="6765024" y="2896002"/>
                  <a:pt x="6528501" y="2936583"/>
                  <a:pt x="6295343" y="2988688"/>
                </a:cubicBezTo>
                <a:cubicBezTo>
                  <a:pt x="6222271" y="3005220"/>
                  <a:pt x="6131892" y="3015241"/>
                  <a:pt x="6075166" y="3078367"/>
                </a:cubicBezTo>
                <a:cubicBezTo>
                  <a:pt x="5985266" y="3038288"/>
                  <a:pt x="5929502" y="3113938"/>
                  <a:pt x="5859314" y="3139490"/>
                </a:cubicBezTo>
                <a:cubicBezTo>
                  <a:pt x="5831912" y="3149510"/>
                  <a:pt x="5795857" y="3163538"/>
                  <a:pt x="5800183" y="3195101"/>
                </a:cubicBezTo>
                <a:cubicBezTo>
                  <a:pt x="5804030" y="3234680"/>
                  <a:pt x="5844410" y="3260231"/>
                  <a:pt x="5882870" y="3252215"/>
                </a:cubicBezTo>
                <a:cubicBezTo>
                  <a:pt x="6002574" y="3227164"/>
                  <a:pt x="6109777" y="3283277"/>
                  <a:pt x="6232848" y="3274760"/>
                </a:cubicBezTo>
                <a:cubicBezTo>
                  <a:pt x="6125643" y="3298808"/>
                  <a:pt x="6018918" y="3323358"/>
                  <a:pt x="5911715" y="3347407"/>
                </a:cubicBezTo>
                <a:cubicBezTo>
                  <a:pt x="6070839" y="3366444"/>
                  <a:pt x="6227559" y="3332376"/>
                  <a:pt x="6384279" y="3312836"/>
                </a:cubicBezTo>
                <a:cubicBezTo>
                  <a:pt x="6434757" y="3306824"/>
                  <a:pt x="6513117" y="3260732"/>
                  <a:pt x="6526097" y="3325362"/>
                </a:cubicBezTo>
                <a:cubicBezTo>
                  <a:pt x="6534750" y="3368448"/>
                  <a:pt x="6450622" y="3371454"/>
                  <a:pt x="6403028" y="3383478"/>
                </a:cubicBezTo>
                <a:cubicBezTo>
                  <a:pt x="6192945" y="3435081"/>
                  <a:pt x="5979497" y="3465141"/>
                  <a:pt x="5767013" y="3500713"/>
                </a:cubicBezTo>
                <a:cubicBezTo>
                  <a:pt x="5746822" y="3504220"/>
                  <a:pt x="5720381" y="3501214"/>
                  <a:pt x="5706920" y="3511233"/>
                </a:cubicBezTo>
                <a:cubicBezTo>
                  <a:pt x="5598272" y="3591895"/>
                  <a:pt x="5460782" y="3618449"/>
                  <a:pt x="5310793" y="3677066"/>
                </a:cubicBezTo>
                <a:cubicBezTo>
                  <a:pt x="5405498" y="3704622"/>
                  <a:pt x="5469435" y="3648007"/>
                  <a:pt x="5548276" y="3660533"/>
                </a:cubicBezTo>
                <a:cubicBezTo>
                  <a:pt x="5467993" y="3721154"/>
                  <a:pt x="5374730" y="3732677"/>
                  <a:pt x="5293005" y="3765743"/>
                </a:cubicBezTo>
                <a:cubicBezTo>
                  <a:pt x="5234355" y="3789291"/>
                  <a:pt x="5016580" y="3862938"/>
                  <a:pt x="4983410" y="3883981"/>
                </a:cubicBezTo>
                <a:cubicBezTo>
                  <a:pt x="4883416" y="3949110"/>
                  <a:pt x="4756501" y="3979672"/>
                  <a:pt x="4674775" y="4068850"/>
                </a:cubicBezTo>
                <a:cubicBezTo>
                  <a:pt x="4617087" y="4131477"/>
                  <a:pt x="4520939" y="4119952"/>
                  <a:pt x="4453155" y="4163539"/>
                </a:cubicBezTo>
                <a:cubicBezTo>
                  <a:pt x="4429119" y="4204622"/>
                  <a:pt x="4475751" y="4215143"/>
                  <a:pt x="4492095" y="4237188"/>
                </a:cubicBezTo>
                <a:cubicBezTo>
                  <a:pt x="4513728" y="4266746"/>
                  <a:pt x="4475269" y="4283280"/>
                  <a:pt x="4464213" y="4318851"/>
                </a:cubicBezTo>
                <a:cubicBezTo>
                  <a:pt x="4591608" y="4278771"/>
                  <a:pt x="4713234" y="4255223"/>
                  <a:pt x="4857456" y="4241696"/>
                </a:cubicBezTo>
                <a:cubicBezTo>
                  <a:pt x="4809862" y="4299311"/>
                  <a:pt x="4752174" y="4274261"/>
                  <a:pt x="4713234" y="4295303"/>
                </a:cubicBezTo>
                <a:cubicBezTo>
                  <a:pt x="4687756" y="4308830"/>
                  <a:pt x="4648816" y="4314843"/>
                  <a:pt x="4656026" y="4348410"/>
                </a:cubicBezTo>
                <a:cubicBezTo>
                  <a:pt x="4661795" y="4374963"/>
                  <a:pt x="4694486" y="4371456"/>
                  <a:pt x="4718523" y="4368951"/>
                </a:cubicBezTo>
                <a:cubicBezTo>
                  <a:pt x="4810825" y="4359433"/>
                  <a:pt x="4900722" y="4356425"/>
                  <a:pt x="4989178" y="4420054"/>
                </a:cubicBezTo>
                <a:cubicBezTo>
                  <a:pt x="4764193" y="4512739"/>
                  <a:pt x="4505557" y="4473661"/>
                  <a:pt x="4304127" y="4609933"/>
                </a:cubicBezTo>
                <a:cubicBezTo>
                  <a:pt x="4332491" y="4652018"/>
                  <a:pt x="4372871" y="4629473"/>
                  <a:pt x="4402677" y="4624463"/>
                </a:cubicBezTo>
                <a:cubicBezTo>
                  <a:pt x="4598338" y="4590394"/>
                  <a:pt x="5297331" y="4651016"/>
                  <a:pt x="5398287" y="4608430"/>
                </a:cubicBezTo>
                <a:cubicBezTo>
                  <a:pt x="5460301" y="4582379"/>
                  <a:pt x="5525682" y="4569853"/>
                  <a:pt x="5592504" y="4585886"/>
                </a:cubicBezTo>
                <a:cubicBezTo>
                  <a:pt x="5656923" y="4601416"/>
                  <a:pt x="5640578" y="4819353"/>
                  <a:pt x="5411266" y="4964142"/>
                </a:cubicBezTo>
                <a:cubicBezTo>
                  <a:pt x="5378575" y="4984684"/>
                  <a:pt x="5524721" y="5014244"/>
                  <a:pt x="5480493" y="5031277"/>
                </a:cubicBezTo>
                <a:cubicBezTo>
                  <a:pt x="5445880" y="5044804"/>
                  <a:pt x="5276179" y="5037289"/>
                  <a:pt x="5233393" y="5047810"/>
                </a:cubicBezTo>
                <a:cubicBezTo>
                  <a:pt x="5216567" y="5052318"/>
                  <a:pt x="4701216" y="5221157"/>
                  <a:pt x="4750251" y="5256728"/>
                </a:cubicBezTo>
                <a:cubicBezTo>
                  <a:pt x="4896877" y="5363441"/>
                  <a:pt x="5388190" y="5558833"/>
                  <a:pt x="4508440" y="5624965"/>
                </a:cubicBezTo>
                <a:cubicBezTo>
                  <a:pt x="4536323" y="5663542"/>
                  <a:pt x="4613241" y="5638994"/>
                  <a:pt x="4602665" y="5706629"/>
                </a:cubicBezTo>
                <a:cubicBezTo>
                  <a:pt x="4485845" y="5743202"/>
                  <a:pt x="4350758" y="5741198"/>
                  <a:pt x="4215189" y="5797811"/>
                </a:cubicBezTo>
                <a:cubicBezTo>
                  <a:pt x="4276245" y="5838893"/>
                  <a:pt x="4346432" y="5813844"/>
                  <a:pt x="4407966" y="5826870"/>
                </a:cubicBezTo>
                <a:cubicBezTo>
                  <a:pt x="4373353" y="5878473"/>
                  <a:pt x="4313741" y="5870457"/>
                  <a:pt x="4265186" y="5881478"/>
                </a:cubicBezTo>
                <a:cubicBezTo>
                  <a:pt x="4220479" y="5892001"/>
                  <a:pt x="4125774" y="5981680"/>
                  <a:pt x="4145964" y="5977170"/>
                </a:cubicBezTo>
                <a:cubicBezTo>
                  <a:pt x="4332971" y="5937091"/>
                  <a:pt x="4522862" y="5948113"/>
                  <a:pt x="4710350" y="5909035"/>
                </a:cubicBezTo>
                <a:cubicBezTo>
                  <a:pt x="4772366" y="5896009"/>
                  <a:pt x="4842554" y="5870958"/>
                  <a:pt x="4870916" y="5949616"/>
                </a:cubicBezTo>
                <a:cubicBezTo>
                  <a:pt x="4879571" y="5972663"/>
                  <a:pt x="4873320" y="5980177"/>
                  <a:pt x="4960333" y="5949115"/>
                </a:cubicBezTo>
                <a:cubicBezTo>
                  <a:pt x="4994466" y="5937091"/>
                  <a:pt x="5039656" y="5924065"/>
                  <a:pt x="5073788" y="5953623"/>
                </a:cubicBezTo>
                <a:cubicBezTo>
                  <a:pt x="5052154" y="5990698"/>
                  <a:pt x="5010331" y="5979675"/>
                  <a:pt x="4979084" y="5990197"/>
                </a:cubicBezTo>
                <a:cubicBezTo>
                  <a:pt x="4896397" y="6017250"/>
                  <a:pt x="5180513" y="6120457"/>
                  <a:pt x="5100228" y="6151519"/>
                </a:cubicBezTo>
                <a:cubicBezTo>
                  <a:pt x="4935817" y="6215148"/>
                  <a:pt x="4832938" y="6196611"/>
                  <a:pt x="4666602" y="6266250"/>
                </a:cubicBezTo>
                <a:cubicBezTo>
                  <a:pt x="4723331" y="6264746"/>
                  <a:pt x="4706024" y="6288795"/>
                  <a:pt x="4762750" y="6288795"/>
                </a:cubicBezTo>
                <a:cubicBezTo>
                  <a:pt x="4788229" y="6288795"/>
                  <a:pt x="4815151" y="6294807"/>
                  <a:pt x="4815151" y="6322363"/>
                </a:cubicBezTo>
                <a:cubicBezTo>
                  <a:pt x="4815151" y="6348414"/>
                  <a:pt x="4516613" y="6491199"/>
                  <a:pt x="4558918" y="6504727"/>
                </a:cubicBezTo>
                <a:cubicBezTo>
                  <a:pt x="4674295" y="6541299"/>
                  <a:pt x="4970431" y="6429075"/>
                  <a:pt x="4899280" y="6480679"/>
                </a:cubicBezTo>
                <a:cubicBezTo>
                  <a:pt x="4791114" y="6559337"/>
                  <a:pt x="4774769" y="6574868"/>
                  <a:pt x="4692563" y="6586391"/>
                </a:cubicBezTo>
                <a:cubicBezTo>
                  <a:pt x="4621894" y="6596411"/>
                  <a:pt x="4373353" y="6816352"/>
                  <a:pt x="4303645" y="6834888"/>
                </a:cubicBezTo>
                <a:cubicBezTo>
                  <a:pt x="4288262" y="6838896"/>
                  <a:pt x="4291687" y="6845065"/>
                  <a:pt x="4307829" y="6852361"/>
                </a:cubicBezTo>
                <a:lnTo>
                  <a:pt x="432378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26AA622-878A-5C4A-BD22-3E0EC0C25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6209" y="4128094"/>
            <a:ext cx="5552090" cy="1336081"/>
          </a:xfrm>
        </p:spPr>
        <p:txBody>
          <a:bodyPr anchor="b">
            <a:normAutofit/>
          </a:bodyPr>
          <a:lstStyle/>
          <a:p>
            <a:r>
              <a:rPr lang="en-US" sz="3600" dirty="0"/>
              <a:t>Comments &amp;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B1E120-5F10-8046-9460-3D0555F98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6209" y="5600700"/>
            <a:ext cx="5552089" cy="10084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/>
              <a:t>Presentation available at </a:t>
            </a:r>
            <a:r>
              <a:rPr lang="en-US" sz="1600" dirty="0">
                <a:hlinkClick r:id="rId3"/>
              </a:rPr>
              <a:t>www.nicspaull.com/presentations</a:t>
            </a:r>
            <a:r>
              <a:rPr lang="en-US" sz="1600" dirty="0"/>
              <a:t> </a:t>
            </a:r>
            <a:endParaRPr lang="en-US" sz="1600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5987C9-621B-E449-8029-D9B0E851A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2BC720B-8024-ED4E-9E10-37C20D8D564E}" type="slidenum">
              <a:rPr lang="en-US" smtClean="0"/>
              <a:pPr>
                <a:spcAft>
                  <a:spcPts val="600"/>
                </a:spcAft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8553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4480" y="1674544"/>
            <a:ext cx="3873575" cy="3968112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“</a:t>
            </a:r>
            <a:r>
              <a:rPr lang="en-US" b="1" dirty="0">
                <a:latin typeface="Helvetica" charset="0"/>
                <a:ea typeface="Helvetica" charset="0"/>
                <a:cs typeface="Helvetica" charset="0"/>
              </a:rPr>
              <a:t>Inequality</a:t>
            </a: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 in every country needs to be justified. You need to tell a story about why this level of inequality is acceptable or unacceptable.”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dirty="0">
              <a:latin typeface="Helvetica" charset="0"/>
              <a:ea typeface="Helvetica" charset="0"/>
              <a:cs typeface="Helvetica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700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800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Thomas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</a:rPr>
              <a:t>Picketty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2514" y="4334186"/>
            <a:ext cx="3342636" cy="2381056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2321347" y="4526669"/>
            <a:ext cx="3739843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 descr="http://www.illanamay.com/shannon/pbhs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7"/>
          <a:stretch/>
        </p:blipFill>
        <p:spPr bwMode="auto">
          <a:xfrm>
            <a:off x="7710131" y="0"/>
            <a:ext cx="4481869" cy="379152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http://25.media.tumblr.com/tumblr_m90kb4EIr71r4xva3o1_5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0131" y="3974444"/>
            <a:ext cx="4481869" cy="2842512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3434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Table&#10;&#10;Description automatically generated">
            <a:extLst>
              <a:ext uri="{FF2B5EF4-FFF2-40B4-BE49-F238E27FC236}">
                <a16:creationId xmlns:a16="http://schemas.microsoft.com/office/drawing/2014/main" id="{7CE9F007-E89F-8C43-A1B8-CAB799A265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" b="8502"/>
          <a:stretch/>
        </p:blipFill>
        <p:spPr>
          <a:xfrm>
            <a:off x="579264" y="365141"/>
            <a:ext cx="6288262" cy="30638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C7F9860-D2AD-C249-8AD5-4CB85CE21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7" y="3849689"/>
            <a:ext cx="5883643" cy="2105025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2400" dirty="0"/>
              <a:t>Dramatic increase in the number of Black graduates (starting from a very low base)</a:t>
            </a:r>
          </a:p>
        </p:txBody>
      </p:sp>
      <p:pic>
        <p:nvPicPr>
          <p:cNvPr id="32770" name="Picture 2" descr="Black graduate numbers are up - The Mail &amp;amp; Guardian">
            <a:extLst>
              <a:ext uri="{FF2B5EF4-FFF2-40B4-BE49-F238E27FC236}">
                <a16:creationId xmlns:a16="http://schemas.microsoft.com/office/drawing/2014/main" id="{C66997C4-B191-7942-A078-94F62F6442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4730"/>
          <a:stretch/>
        </p:blipFill>
        <p:spPr bwMode="auto">
          <a:xfrm>
            <a:off x="7048500" y="365109"/>
            <a:ext cx="4621006" cy="581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F57B5D-28D8-EE48-BB8A-86BA50E6F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2BC720B-8024-ED4E-9E10-37C20D8D564E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32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1B719C6-8A0E-8D46-8241-1181F80259EF}"/>
              </a:ext>
            </a:extLst>
          </p:cNvPr>
          <p:cNvSpPr/>
          <p:nvPr/>
        </p:nvSpPr>
        <p:spPr>
          <a:xfrm>
            <a:off x="7546694" y="5541123"/>
            <a:ext cx="185195" cy="170469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19D4DAB-6CE0-1646-BCF6-751554524E41}"/>
              </a:ext>
            </a:extLst>
          </p:cNvPr>
          <p:cNvSpPr/>
          <p:nvPr/>
        </p:nvSpPr>
        <p:spPr>
          <a:xfrm>
            <a:off x="2444188" y="3265853"/>
            <a:ext cx="185195" cy="170469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A545D81-86E8-4F45-B19D-062003791169}"/>
              </a:ext>
            </a:extLst>
          </p:cNvPr>
          <p:cNvSpPr/>
          <p:nvPr/>
        </p:nvSpPr>
        <p:spPr>
          <a:xfrm>
            <a:off x="752354" y="3727048"/>
            <a:ext cx="5972536" cy="23149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ysClr val="windowText" lastClr="000000"/>
                </a:solidFill>
                <a:latin typeface="Gill Sans MT" panose="020B0502020104020203" pitchFamily="34" charset="77"/>
              </a:rPr>
              <a:t>Dramatic increase in the number of Black graduates (starting from a very low base)</a:t>
            </a:r>
          </a:p>
        </p:txBody>
      </p:sp>
    </p:spTree>
    <p:extLst>
      <p:ext uri="{BB962C8B-B14F-4D97-AF65-F5344CB8AC3E}">
        <p14:creationId xmlns:p14="http://schemas.microsoft.com/office/powerpoint/2010/main" val="457768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E0725-1F20-5343-8565-2F411647C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Skills production in SA 1994-2020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6E9EDA-659D-0E4E-AAC1-1B4D6FF789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291" y="5934567"/>
            <a:ext cx="10649607" cy="8435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sz="1700" i="1" dirty="0"/>
              <a:t>Source: </a:t>
            </a:r>
            <a:r>
              <a:rPr lang="en-ZA" sz="1700" i="1" dirty="0" err="1"/>
              <a:t>Siyaphambili</a:t>
            </a:r>
            <a:r>
              <a:rPr lang="en-ZA" sz="1700" i="1" dirty="0"/>
              <a:t>, </a:t>
            </a:r>
            <a:r>
              <a:rPr lang="en-ZA" sz="1700" i="1" dirty="0">
                <a:hlinkClick r:id="rId2"/>
              </a:rPr>
              <a:t>2021</a:t>
            </a:r>
            <a:r>
              <a:rPr lang="en-ZA" sz="1700" i="1" dirty="0"/>
              <a:t> (note 15-64yrs)</a:t>
            </a:r>
          </a:p>
          <a:p>
            <a:pPr marL="0" indent="0">
              <a:buNone/>
            </a:pPr>
            <a:r>
              <a:rPr lang="en-ZA" sz="1300" i="1" dirty="0"/>
              <a:t>Note: High value qualification: Includes only diplomas, higher diplomas, bachelor degrees and post-graduate degrees completed from a university, college or other post-school institution. These are qualifications classified of NQF level 6-10.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CE09B0-4B42-FA43-87B2-CC432B71A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720B-8024-ED4E-9E10-37C20D8D564E}" type="slidenum">
              <a:rPr lang="en-US" smtClean="0"/>
              <a:t>33</a:t>
            </a:fld>
            <a:endParaRPr lang="en-US"/>
          </a:p>
        </p:txBody>
      </p:sp>
      <p:pic>
        <p:nvPicPr>
          <p:cNvPr id="6" name="Picture 5" descr="Chart, line chart&#10;&#10;Description automatically generated">
            <a:extLst>
              <a:ext uri="{FF2B5EF4-FFF2-40B4-BE49-F238E27FC236}">
                <a16:creationId xmlns:a16="http://schemas.microsoft.com/office/drawing/2014/main" id="{CE626C2B-D534-A041-9C76-C7289A3BCA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192" y="1097235"/>
            <a:ext cx="9889787" cy="433475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BB18A76-B0D9-144F-BB88-985929C647AD}"/>
              </a:ext>
            </a:extLst>
          </p:cNvPr>
          <p:cNvSpPr txBox="1">
            <a:spLocks/>
          </p:cNvSpPr>
          <p:nvPr/>
        </p:nvSpPr>
        <p:spPr>
          <a:xfrm>
            <a:off x="10528300" y="1833782"/>
            <a:ext cx="1562758" cy="42178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Gill Sans MT" panose="020B050202010402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ill Sans MT" panose="020B050202010402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Gill Sans MT" panose="020B050202010402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MT" panose="020B050202010402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MT" panose="020B050202010402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ZA" sz="1700" i="1" dirty="0"/>
              <a:t>NDP 2030 Goals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2049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549D3-532C-C841-B223-DC6776C93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555" y="1070253"/>
            <a:ext cx="3091607" cy="4717493"/>
          </a:xfrm>
        </p:spPr>
        <p:txBody>
          <a:bodyPr anchor="b">
            <a:normAutofit/>
          </a:bodyPr>
          <a:lstStyle/>
          <a:p>
            <a:r>
              <a:rPr lang="en-US" sz="4000" dirty="0"/>
              <a:t>What does higher education in SA  look like?</a:t>
            </a:r>
            <a:br>
              <a:rPr lang="en-US" sz="3200" dirty="0"/>
            </a:br>
            <a:br>
              <a:rPr lang="en-US" sz="3200" dirty="0"/>
            </a:br>
            <a:r>
              <a:rPr lang="en-US" sz="1800" b="0" i="1" u="sng" dirty="0"/>
              <a:t>Source</a:t>
            </a:r>
            <a:r>
              <a:rPr lang="en-US" sz="1800" b="0" i="1" dirty="0"/>
              <a:t>: Branson, </a:t>
            </a:r>
            <a:r>
              <a:rPr lang="en-US" sz="1800" b="0" i="1" dirty="0" err="1"/>
              <a:t>Culligan</a:t>
            </a:r>
            <a:r>
              <a:rPr lang="en-US" sz="1800" b="0" i="1" dirty="0"/>
              <a:t> and Ingle (</a:t>
            </a:r>
            <a:r>
              <a:rPr lang="en-US" sz="1800" b="0" i="1" dirty="0" err="1"/>
              <a:t>Siyaphambili</a:t>
            </a:r>
            <a:r>
              <a:rPr lang="en-US" sz="1800" b="0" i="1" dirty="0"/>
              <a:t>)</a:t>
            </a:r>
            <a:endParaRPr lang="en-US" sz="3200" b="0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C4F775-DEF7-9543-90C1-3499642F1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9376"/>
            <a:ext cx="44805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2BC720B-8024-ED4E-9E10-37C20D8D564E}" type="slidenum">
              <a:rPr lang="en-US" sz="1100" smtClean="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34</a:t>
            </a:fld>
            <a:endParaRPr lang="en-US" sz="1100">
              <a:solidFill>
                <a:srgbClr val="FFFFFF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224867-2EC1-F24D-B62B-1E457E620F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926073" y="206932"/>
            <a:ext cx="8002275" cy="6252444"/>
          </a:xfrm>
          <a:prstGeom prst="rect">
            <a:avLst/>
          </a:prstGeom>
        </p:spPr>
      </p:pic>
      <p:pic>
        <p:nvPicPr>
          <p:cNvPr id="20482" name="Picture 2" descr="rule of thumb | Winnipeg Occupational Therapist Rosanne Papadopoulos with  Discoveries in Therapy">
            <a:extLst>
              <a:ext uri="{FF2B5EF4-FFF2-40B4-BE49-F238E27FC236}">
                <a16:creationId xmlns:a16="http://schemas.microsoft.com/office/drawing/2014/main" id="{87880041-7D6C-9E46-9926-930EB0994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644" y="101600"/>
            <a:ext cx="1189759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16163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549D3-532C-C841-B223-DC6776C93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555" y="1070253"/>
            <a:ext cx="3091607" cy="4717493"/>
          </a:xfrm>
        </p:spPr>
        <p:txBody>
          <a:bodyPr anchor="b">
            <a:normAutofit/>
          </a:bodyPr>
          <a:lstStyle/>
          <a:p>
            <a:r>
              <a:rPr lang="en-US" sz="4000" dirty="0"/>
              <a:t>What does higher education in SA  look like?</a:t>
            </a:r>
            <a:br>
              <a:rPr lang="en-US" sz="3200" dirty="0"/>
            </a:br>
            <a:br>
              <a:rPr lang="en-US" sz="3200" dirty="0"/>
            </a:br>
            <a:r>
              <a:rPr lang="en-US" sz="1800" b="0" i="1" u="sng" dirty="0"/>
              <a:t>Source</a:t>
            </a:r>
            <a:r>
              <a:rPr lang="en-US" sz="1800" b="0" i="1" dirty="0"/>
              <a:t>: Branson, </a:t>
            </a:r>
            <a:r>
              <a:rPr lang="en-US" sz="1800" b="0" i="1" dirty="0" err="1"/>
              <a:t>Culligan</a:t>
            </a:r>
            <a:r>
              <a:rPr lang="en-US" sz="1800" b="0" i="1" dirty="0"/>
              <a:t> and Ingle (</a:t>
            </a:r>
            <a:r>
              <a:rPr lang="en-US" sz="1800" b="0" i="1" dirty="0" err="1"/>
              <a:t>Siyaphambili</a:t>
            </a:r>
            <a:r>
              <a:rPr lang="en-US" sz="1800" b="0" i="1" dirty="0"/>
              <a:t>)</a:t>
            </a:r>
            <a:endParaRPr lang="en-US" sz="3200" b="0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C4F775-DEF7-9543-90C1-3499642F1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9376"/>
            <a:ext cx="44805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2BC720B-8024-ED4E-9E10-37C20D8D564E}" type="slidenum">
              <a:rPr lang="en-US" sz="1100" smtClean="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35</a:t>
            </a:fld>
            <a:endParaRPr lang="en-US" sz="1100">
              <a:solidFill>
                <a:srgbClr val="FFFFFF"/>
              </a:solidFill>
            </a:endParaRPr>
          </a:p>
        </p:txBody>
      </p:sp>
      <p:pic>
        <p:nvPicPr>
          <p:cNvPr id="5" name="Picture 4" descr="Chart, sunburst chart&#10;&#10;Description automatically generated">
            <a:extLst>
              <a:ext uri="{FF2B5EF4-FFF2-40B4-BE49-F238E27FC236}">
                <a16:creationId xmlns:a16="http://schemas.microsoft.com/office/drawing/2014/main" id="{F5224867-2EC1-F24D-B62B-1E457E620F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2247" y="1568450"/>
            <a:ext cx="8026101" cy="4717493"/>
          </a:xfrm>
          <a:prstGeom prst="rect">
            <a:avLst/>
          </a:prstGeom>
        </p:spPr>
      </p:pic>
      <p:pic>
        <p:nvPicPr>
          <p:cNvPr id="16" name="Picture 2" descr="rule of thumb | Winnipeg Occupational Therapist Rosanne Papadopoulos with  Discoveries in Therapy">
            <a:extLst>
              <a:ext uri="{FF2B5EF4-FFF2-40B4-BE49-F238E27FC236}">
                <a16:creationId xmlns:a16="http://schemas.microsoft.com/office/drawing/2014/main" id="{FE12453F-34E0-3E4B-9ADB-71AC2F86F7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644" y="101600"/>
            <a:ext cx="1189759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87471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6945</TotalTime>
  <Words>993</Words>
  <Application>Microsoft Macintosh PowerPoint</Application>
  <PresentationFormat>Widescreen</PresentationFormat>
  <Paragraphs>123</Paragraphs>
  <Slides>35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2" baseType="lpstr">
      <vt:lpstr>Arial</vt:lpstr>
      <vt:lpstr>Calibri</vt:lpstr>
      <vt:lpstr>Gill Sans MT</vt:lpstr>
      <vt:lpstr>Helvetica</vt:lpstr>
      <vt:lpstr>Roboto Light</vt:lpstr>
      <vt:lpstr>Roboto Medium</vt:lpstr>
      <vt:lpstr>Office Theme</vt:lpstr>
      <vt:lpstr>Setting the Scene:  Tutuwa Foundation 5 Aug 2021   Youth &amp; Education in SA</vt:lpstr>
      <vt:lpstr>PowerPoint Presentation</vt:lpstr>
      <vt:lpstr>Setting the scene…</vt:lpstr>
      <vt:lpstr>COVID Learning losses</vt:lpstr>
      <vt:lpstr>COVID Learning losses </vt:lpstr>
      <vt:lpstr>Learning losses </vt:lpstr>
      <vt:lpstr>NIDS-CRAM Wave 5     </vt:lpstr>
      <vt:lpstr>PowerPoint Presentation</vt:lpstr>
      <vt:lpstr>Skills &amp; qualifications in South Africa Post-apartheid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has this changed over time?</vt:lpstr>
      <vt:lpstr>Skills production in SA 1994-2020</vt:lpstr>
      <vt:lpstr>Earnings by qualifications type (2017)</vt:lpstr>
      <vt:lpstr>Earnings by qualifications type (2017)</vt:lpstr>
      <vt:lpstr>Earnings by qualifications type (2017)</vt:lpstr>
      <vt:lpstr>Matric +</vt:lpstr>
      <vt:lpstr>Further education</vt:lpstr>
      <vt:lpstr>Higher Diploma, Degree, Postgrad</vt:lpstr>
      <vt:lpstr>Higher Diploma, Degree, Postgrad</vt:lpstr>
      <vt:lpstr>PowerPoint Presentation</vt:lpstr>
      <vt:lpstr>PowerPoint Presentation</vt:lpstr>
      <vt:lpstr>Higher Diploma, Degree, Postgrad</vt:lpstr>
      <vt:lpstr>Expanding access to functional schools</vt:lpstr>
      <vt:lpstr>Increasing opportunity</vt:lpstr>
      <vt:lpstr>Both And</vt:lpstr>
      <vt:lpstr>Comments &amp; Questions</vt:lpstr>
      <vt:lpstr>PowerPoint Presentation</vt:lpstr>
      <vt:lpstr>Dramatic increase in the number of Black graduates (starting from a very low base)</vt:lpstr>
      <vt:lpstr>Skills production in SA 1994-2020</vt:lpstr>
      <vt:lpstr>What does higher education in SA  look like?  Source: Branson, Culligan and Ingle (Siyaphambili)</vt:lpstr>
      <vt:lpstr>What does higher education in SA  look like?  Source: Branson, Culligan and Ingle (Siyaphambili)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[1] An overview of the SA education system</dc:title>
  <dc:creator>Nic Spaull</dc:creator>
  <cp:lastModifiedBy>Nic Spaull</cp:lastModifiedBy>
  <cp:revision>231</cp:revision>
  <dcterms:created xsi:type="dcterms:W3CDTF">2018-07-21T10:17:32Z</dcterms:created>
  <dcterms:modified xsi:type="dcterms:W3CDTF">2021-08-05T07:48:06Z</dcterms:modified>
</cp:coreProperties>
</file>