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8"/>
  </p:notesMasterIdLst>
  <p:sldIdLst>
    <p:sldId id="256" r:id="rId2"/>
    <p:sldId id="414" r:id="rId3"/>
    <p:sldId id="420" r:id="rId4"/>
    <p:sldId id="410" r:id="rId5"/>
    <p:sldId id="411" r:id="rId6"/>
    <p:sldId id="280" r:id="rId7"/>
    <p:sldId id="282" r:id="rId8"/>
    <p:sldId id="409" r:id="rId9"/>
    <p:sldId id="375" r:id="rId10"/>
    <p:sldId id="402" r:id="rId11"/>
    <p:sldId id="404" r:id="rId12"/>
    <p:sldId id="403" r:id="rId13"/>
    <p:sldId id="379" r:id="rId14"/>
    <p:sldId id="401" r:id="rId15"/>
    <p:sldId id="407" r:id="rId16"/>
    <p:sldId id="415" r:id="rId17"/>
    <p:sldId id="413" r:id="rId18"/>
    <p:sldId id="417" r:id="rId19"/>
    <p:sldId id="416" r:id="rId20"/>
    <p:sldId id="418" r:id="rId21"/>
    <p:sldId id="337" r:id="rId22"/>
    <p:sldId id="265" r:id="rId23"/>
    <p:sldId id="260" r:id="rId24"/>
    <p:sldId id="258" r:id="rId25"/>
    <p:sldId id="283" r:id="rId26"/>
    <p:sldId id="34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D3739F"/>
    <a:srgbClr val="F081B1"/>
    <a:srgbClr val="FF8AD8"/>
    <a:srgbClr val="D85945"/>
    <a:srgbClr val="89C078"/>
    <a:srgbClr val="FF2F92"/>
    <a:srgbClr val="FFD966"/>
    <a:srgbClr val="C92400"/>
    <a:srgbClr val="C72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072"/>
    <p:restoredTop sz="94648"/>
  </p:normalViewPr>
  <p:slideViewPr>
    <p:cSldViewPr snapToGrid="0" snapToObjects="1">
      <p:cViewPr>
        <p:scale>
          <a:sx n="80" d="100"/>
          <a:sy n="80" d="100"/>
        </p:scale>
        <p:origin x="144" y="9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/Volumes/GoogleDrive/My%20Drive/(N8)%20Conferences%20&amp;%20Talks/2021%20Non%20academic/5.%20May%20Acorn%20Presentation%20(21%20May%202021)/TIMSS%20LIB%202019%20(21%20May%202021)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/Volumes/GoogleDrive/My%20Drive/(N8)%20Conferences%20&amp;%20Talks/2021%20Non%20academic/5.%20May%20Acorn%20Presentation%20(21%20May%202021)/TIMSS%20LIB%202019%20(21%20May%202021)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nicholasspaull:Documents:Dropbox:Journal%20articles:2014%20(Janeli)%20Spaull%202014%20Insurmountable%20learning%20deficits%20paper:Nic:Final:ZIP%20diagrams%20for%20quintiles%20and%20provinces%20(21%20Aug%202014)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US" sz="1400" b="0" i="0" baseline="0" dirty="0">
                <a:effectLst/>
              </a:rPr>
              <a:t>Percentage of students reaching the TIMSS 2019 Gr8</a:t>
            </a:r>
            <a:endParaRPr lang="en-ZA" sz="1400" dirty="0">
              <a:effectLst/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US" sz="1400" b="0" i="0" baseline="0" dirty="0">
                <a:effectLst/>
              </a:rPr>
              <a:t> </a:t>
            </a:r>
            <a:r>
              <a:rPr lang="en-US" sz="1400" b="0" i="0" u="sng" baseline="0" dirty="0">
                <a:effectLst/>
              </a:rPr>
              <a:t>Intermediate </a:t>
            </a:r>
            <a:r>
              <a:rPr lang="en-US" sz="1400" b="0" i="0" baseline="0" dirty="0">
                <a:effectLst/>
              </a:rPr>
              <a:t>International Benchmark</a:t>
            </a:r>
            <a:endParaRPr lang="en-ZA" sz="1400" dirty="0"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'Gr9 IIB'!$B$26</c:f>
              <c:strCache>
                <c:ptCount val="1"/>
                <c:pt idx="0">
                  <c:v>% reaching Intermediate Benchmark</c:v>
                </c:pt>
              </c:strCache>
            </c:strRef>
          </c:tx>
          <c:spPr>
            <a:solidFill>
              <a:srgbClr val="ED7D31">
                <a:lumMod val="40000"/>
                <a:lumOff val="6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FAF-FA44-A122-65F30D17C1CB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FAF-FA44-A122-65F30D17C1C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EFAF-FA44-A122-65F30D17C1CB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EFAF-FA44-A122-65F30D17C1CB}"/>
              </c:ext>
            </c:extLst>
          </c:dPt>
          <c:dPt>
            <c:idx val="8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FAF-FA44-A122-65F30D17C1C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91440" rIns="38100" bIns="182880" anchor="t" anchorCtr="0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'Gr9 IIB'!$D$27:$D$48</c:f>
                <c:numCache>
                  <c:formatCode>General</c:formatCode>
                  <c:ptCount val="22"/>
                  <c:pt idx="0">
                    <c:v>1.7640000000000003E-2</c:v>
                  </c:pt>
                  <c:pt idx="1">
                    <c:v>1.3719999999999998E-2</c:v>
                  </c:pt>
                  <c:pt idx="2">
                    <c:v>1.5679999999999999E-2</c:v>
                  </c:pt>
                  <c:pt idx="3">
                    <c:v>2.9399999999999999E-2</c:v>
                  </c:pt>
                  <c:pt idx="4">
                    <c:v>3.9199999999999999E-2</c:v>
                  </c:pt>
                  <c:pt idx="5">
                    <c:v>3.3320000000000002E-2</c:v>
                  </c:pt>
                  <c:pt idx="6">
                    <c:v>3.1359999999999999E-2</c:v>
                  </c:pt>
                  <c:pt idx="7">
                    <c:v>3.3320000000000002E-2</c:v>
                  </c:pt>
                  <c:pt idx="8">
                    <c:v>4.1160000000000002E-2</c:v>
                  </c:pt>
                  <c:pt idx="9">
                    <c:v>2.9399999999999999E-2</c:v>
                  </c:pt>
                  <c:pt idx="10">
                    <c:v>3.1359999999999999E-2</c:v>
                  </c:pt>
                  <c:pt idx="11">
                    <c:v>3.1359999999999999E-2</c:v>
                  </c:pt>
                  <c:pt idx="12">
                    <c:v>3.1359999999999999E-2</c:v>
                  </c:pt>
                  <c:pt idx="13">
                    <c:v>3.3320000000000002E-2</c:v>
                  </c:pt>
                  <c:pt idx="14">
                    <c:v>3.7239999999999995E-2</c:v>
                  </c:pt>
                  <c:pt idx="15">
                    <c:v>2.9399999999999999E-2</c:v>
                  </c:pt>
                  <c:pt idx="16">
                    <c:v>2.7439999999999996E-2</c:v>
                  </c:pt>
                  <c:pt idx="17">
                    <c:v>4.3120000000000006E-2</c:v>
                  </c:pt>
                  <c:pt idx="18">
                    <c:v>3.9199999999999999E-2</c:v>
                  </c:pt>
                  <c:pt idx="19">
                    <c:v>2.7439999999999996E-2</c:v>
                  </c:pt>
                  <c:pt idx="20">
                    <c:v>1.176E-2</c:v>
                  </c:pt>
                  <c:pt idx="21">
                    <c:v>2.1560000000000003E-2</c:v>
                  </c:pt>
                </c:numCache>
              </c:numRef>
            </c:plus>
            <c:minus>
              <c:numRef>
                <c:f>'Gr9 IIB'!$D$27:$D$48</c:f>
                <c:numCache>
                  <c:formatCode>General</c:formatCode>
                  <c:ptCount val="22"/>
                  <c:pt idx="0">
                    <c:v>1.7640000000000003E-2</c:v>
                  </c:pt>
                  <c:pt idx="1">
                    <c:v>1.3719999999999998E-2</c:v>
                  </c:pt>
                  <c:pt idx="2">
                    <c:v>1.5679999999999999E-2</c:v>
                  </c:pt>
                  <c:pt idx="3">
                    <c:v>2.9399999999999999E-2</c:v>
                  </c:pt>
                  <c:pt idx="4">
                    <c:v>3.9199999999999999E-2</c:v>
                  </c:pt>
                  <c:pt idx="5">
                    <c:v>3.3320000000000002E-2</c:v>
                  </c:pt>
                  <c:pt idx="6">
                    <c:v>3.1359999999999999E-2</c:v>
                  </c:pt>
                  <c:pt idx="7">
                    <c:v>3.3320000000000002E-2</c:v>
                  </c:pt>
                  <c:pt idx="8">
                    <c:v>4.1160000000000002E-2</c:v>
                  </c:pt>
                  <c:pt idx="9">
                    <c:v>2.9399999999999999E-2</c:v>
                  </c:pt>
                  <c:pt idx="10">
                    <c:v>3.1359999999999999E-2</c:v>
                  </c:pt>
                  <c:pt idx="11">
                    <c:v>3.1359999999999999E-2</c:v>
                  </c:pt>
                  <c:pt idx="12">
                    <c:v>3.1359999999999999E-2</c:v>
                  </c:pt>
                  <c:pt idx="13">
                    <c:v>3.3320000000000002E-2</c:v>
                  </c:pt>
                  <c:pt idx="14">
                    <c:v>3.7239999999999995E-2</c:v>
                  </c:pt>
                  <c:pt idx="15">
                    <c:v>2.9399999999999999E-2</c:v>
                  </c:pt>
                  <c:pt idx="16">
                    <c:v>2.7439999999999996E-2</c:v>
                  </c:pt>
                  <c:pt idx="17">
                    <c:v>4.3120000000000006E-2</c:v>
                  </c:pt>
                  <c:pt idx="18">
                    <c:v>3.9199999999999999E-2</c:v>
                  </c:pt>
                  <c:pt idx="19">
                    <c:v>2.7439999999999996E-2</c:v>
                  </c:pt>
                  <c:pt idx="20">
                    <c:v>1.176E-2</c:v>
                  </c:pt>
                  <c:pt idx="21">
                    <c:v>2.1560000000000003E-2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'Gr9 IIB'!$A$27:$A$48</c:f>
              <c:strCache>
                <c:ptCount val="22"/>
                <c:pt idx="0">
                  <c:v>Morocco</c:v>
                </c:pt>
                <c:pt idx="1">
                  <c:v>South Africa (9)</c:v>
                </c:pt>
                <c:pt idx="2">
                  <c:v>Saudi Arabia</c:v>
                </c:pt>
                <c:pt idx="3">
                  <c:v>Gauteng (Gr9)</c:v>
                </c:pt>
                <c:pt idx="4">
                  <c:v>Egypt </c:v>
                </c:pt>
                <c:pt idx="5">
                  <c:v>Lebanon</c:v>
                </c:pt>
                <c:pt idx="6">
                  <c:v>Iran </c:v>
                </c:pt>
                <c:pt idx="7">
                  <c:v>Jordan</c:v>
                </c:pt>
                <c:pt idx="8">
                  <c:v>Western Cape (Gr9)</c:v>
                </c:pt>
                <c:pt idx="9">
                  <c:v>Chile </c:v>
                </c:pt>
                <c:pt idx="10">
                  <c:v>Malaysia</c:v>
                </c:pt>
                <c:pt idx="11">
                  <c:v>New Zealand </c:v>
                </c:pt>
                <c:pt idx="12">
                  <c:v>Turkey</c:v>
                </c:pt>
                <c:pt idx="13">
                  <c:v>Italy</c:v>
                </c:pt>
                <c:pt idx="14">
                  <c:v>United States</c:v>
                </c:pt>
                <c:pt idx="15">
                  <c:v>Australia</c:v>
                </c:pt>
                <c:pt idx="16">
                  <c:v>Finland</c:v>
                </c:pt>
                <c:pt idx="17">
                  <c:v>England </c:v>
                </c:pt>
                <c:pt idx="18">
                  <c:v>Russia</c:v>
                </c:pt>
                <c:pt idx="19">
                  <c:v>Hong Kong </c:v>
                </c:pt>
                <c:pt idx="20">
                  <c:v>Japan</c:v>
                </c:pt>
                <c:pt idx="21">
                  <c:v>Singapore </c:v>
                </c:pt>
              </c:strCache>
            </c:strRef>
          </c:cat>
          <c:val>
            <c:numRef>
              <c:f>'Gr9 IIB'!$B$27:$B$48</c:f>
              <c:numCache>
                <c:formatCode>0%</c:formatCode>
                <c:ptCount val="22"/>
                <c:pt idx="0">
                  <c:v>0.12</c:v>
                </c:pt>
                <c:pt idx="1">
                  <c:v>0.13</c:v>
                </c:pt>
                <c:pt idx="2">
                  <c:v>0.15</c:v>
                </c:pt>
                <c:pt idx="3">
                  <c:v>0.23</c:v>
                </c:pt>
                <c:pt idx="4">
                  <c:v>0.27</c:v>
                </c:pt>
                <c:pt idx="5">
                  <c:v>0.27</c:v>
                </c:pt>
                <c:pt idx="6">
                  <c:v>0.27</c:v>
                </c:pt>
                <c:pt idx="7">
                  <c:v>0.28000000000000003</c:v>
                </c:pt>
                <c:pt idx="8">
                  <c:v>0.32</c:v>
                </c:pt>
                <c:pt idx="9">
                  <c:v>0.33</c:v>
                </c:pt>
                <c:pt idx="10">
                  <c:v>0.42</c:v>
                </c:pt>
                <c:pt idx="11">
                  <c:v>0.53</c:v>
                </c:pt>
                <c:pt idx="12">
                  <c:v>0.56000000000000005</c:v>
                </c:pt>
                <c:pt idx="13">
                  <c:v>0.62</c:v>
                </c:pt>
                <c:pt idx="14">
                  <c:v>0.66</c:v>
                </c:pt>
                <c:pt idx="15">
                  <c:v>0.68</c:v>
                </c:pt>
                <c:pt idx="16">
                  <c:v>0.69</c:v>
                </c:pt>
                <c:pt idx="17">
                  <c:v>0.69</c:v>
                </c:pt>
                <c:pt idx="18">
                  <c:v>0.8</c:v>
                </c:pt>
                <c:pt idx="19">
                  <c:v>0.87</c:v>
                </c:pt>
                <c:pt idx="20">
                  <c:v>0.92</c:v>
                </c:pt>
                <c:pt idx="21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FAF-FA44-A122-65F30D17C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overlap val="-27"/>
        <c:axId val="519467840"/>
        <c:axId val="503837712"/>
      </c:barChart>
      <c:catAx>
        <c:axId val="51946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503837712"/>
        <c:crosses val="autoZero"/>
        <c:auto val="1"/>
        <c:lblAlgn val="ctr"/>
        <c:lblOffset val="100"/>
        <c:noMultiLvlLbl val="0"/>
      </c:catAx>
      <c:valAx>
        <c:axId val="50383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46784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GB" sz="1200" dirty="0"/>
              <a:t>Percentage correct on one TIMSS 2019 Intermediate International Benchmark question (temperature difference</a:t>
            </a:r>
            <a:r>
              <a:rPr lang="en-GB" sz="1200" baseline="0" dirty="0"/>
              <a:t>)</a:t>
            </a:r>
            <a:endParaRPr lang="en-GB" sz="1200" dirty="0"/>
          </a:p>
        </c:rich>
      </c:tx>
      <c:overlay val="0"/>
      <c:spPr>
        <a:solidFill>
          <a:srgbClr val="4472C4">
            <a:lumMod val="20000"/>
            <a:lumOff val="80000"/>
          </a:srgbClr>
        </a:solidFill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'Gr9 e.g. temp'!$B$19</c:f>
              <c:strCache>
                <c:ptCount val="1"/>
                <c:pt idx="0">
                  <c:v>Mean</c:v>
                </c:pt>
              </c:strCache>
            </c:strRef>
          </c:tx>
          <c:spPr>
            <a:solidFill>
              <a:srgbClr val="4472C4">
                <a:lumMod val="20000"/>
                <a:lumOff val="8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A3A-674C-BA6D-E50CF7103FF2}"/>
              </c:ext>
            </c:extLst>
          </c:dPt>
          <c:dPt>
            <c:idx val="2"/>
            <c:invertIfNegative val="0"/>
            <c:bubble3D val="0"/>
            <c:spPr>
              <a:solidFill>
                <a:srgbClr val="4472C4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A3A-674C-BA6D-E50CF7103FF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5A3A-674C-BA6D-E50CF7103FF2}"/>
              </c:ext>
            </c:extLst>
          </c:dPt>
          <c:dPt>
            <c:idx val="7"/>
            <c:invertIfNegative val="0"/>
            <c:bubble3D val="0"/>
            <c:spPr>
              <a:solidFill>
                <a:srgbClr val="4472C4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A3A-674C-BA6D-E50CF7103FF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91440" rIns="38100" bIns="182880" anchor="t" anchorCtr="0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'Gr9 e.g. temp'!$D$20:$D$40</c:f>
                <c:numCache>
                  <c:formatCode>General</c:formatCode>
                  <c:ptCount val="21"/>
                  <c:pt idx="0">
                    <c:v>2.7439999999999996E-2</c:v>
                  </c:pt>
                  <c:pt idx="1">
                    <c:v>2.1560000000000003E-2</c:v>
                  </c:pt>
                  <c:pt idx="2">
                    <c:v>3.3320000000000002E-2</c:v>
                  </c:pt>
                  <c:pt idx="3">
                    <c:v>3.9199999999999999E-2</c:v>
                  </c:pt>
                  <c:pt idx="4">
                    <c:v>4.5079999999999995E-2</c:v>
                  </c:pt>
                  <c:pt idx="5">
                    <c:v>4.3120000000000006E-2</c:v>
                  </c:pt>
                  <c:pt idx="6">
                    <c:v>4.3120000000000006E-2</c:v>
                  </c:pt>
                  <c:pt idx="7">
                    <c:v>4.7039999999999998E-2</c:v>
                  </c:pt>
                  <c:pt idx="8">
                    <c:v>4.5079999999999995E-2</c:v>
                  </c:pt>
                  <c:pt idx="9">
                    <c:v>3.1359999999999999E-2</c:v>
                  </c:pt>
                  <c:pt idx="10">
                    <c:v>4.7039999999999998E-2</c:v>
                  </c:pt>
                  <c:pt idx="11">
                    <c:v>3.7239999999999995E-2</c:v>
                  </c:pt>
                  <c:pt idx="12">
                    <c:v>4.9000000000000002E-2</c:v>
                  </c:pt>
                  <c:pt idx="13">
                    <c:v>6.0760000000000002E-2</c:v>
                  </c:pt>
                  <c:pt idx="14">
                    <c:v>4.9000000000000002E-2</c:v>
                  </c:pt>
                  <c:pt idx="15">
                    <c:v>3.5280000000000006E-2</c:v>
                  </c:pt>
                  <c:pt idx="16">
                    <c:v>3.9199999999999999E-2</c:v>
                  </c:pt>
                  <c:pt idx="17">
                    <c:v>3.9199999999999999E-2</c:v>
                  </c:pt>
                  <c:pt idx="18">
                    <c:v>3.1359999999999999E-2</c:v>
                  </c:pt>
                  <c:pt idx="19">
                    <c:v>3.1359999999999999E-2</c:v>
                  </c:pt>
                  <c:pt idx="20">
                    <c:v>2.9399999999999999E-2</c:v>
                  </c:pt>
                </c:numCache>
              </c:numRef>
            </c:plus>
            <c:minus>
              <c:numRef>
                <c:f>'Gr9 e.g. temp'!$D$20:$D$40</c:f>
                <c:numCache>
                  <c:formatCode>General</c:formatCode>
                  <c:ptCount val="21"/>
                  <c:pt idx="0">
                    <c:v>2.7439999999999996E-2</c:v>
                  </c:pt>
                  <c:pt idx="1">
                    <c:v>2.1560000000000003E-2</c:v>
                  </c:pt>
                  <c:pt idx="2">
                    <c:v>3.3320000000000002E-2</c:v>
                  </c:pt>
                  <c:pt idx="3">
                    <c:v>3.9199999999999999E-2</c:v>
                  </c:pt>
                  <c:pt idx="4">
                    <c:v>4.5079999999999995E-2</c:v>
                  </c:pt>
                  <c:pt idx="5">
                    <c:v>4.3120000000000006E-2</c:v>
                  </c:pt>
                  <c:pt idx="6">
                    <c:v>4.3120000000000006E-2</c:v>
                  </c:pt>
                  <c:pt idx="7">
                    <c:v>4.7039999999999998E-2</c:v>
                  </c:pt>
                  <c:pt idx="8">
                    <c:v>4.5079999999999995E-2</c:v>
                  </c:pt>
                  <c:pt idx="9">
                    <c:v>3.1359999999999999E-2</c:v>
                  </c:pt>
                  <c:pt idx="10">
                    <c:v>4.7039999999999998E-2</c:v>
                  </c:pt>
                  <c:pt idx="11">
                    <c:v>3.7239999999999995E-2</c:v>
                  </c:pt>
                  <c:pt idx="12">
                    <c:v>4.9000000000000002E-2</c:v>
                  </c:pt>
                  <c:pt idx="13">
                    <c:v>6.0760000000000002E-2</c:v>
                  </c:pt>
                  <c:pt idx="14">
                    <c:v>4.9000000000000002E-2</c:v>
                  </c:pt>
                  <c:pt idx="15">
                    <c:v>3.5280000000000006E-2</c:v>
                  </c:pt>
                  <c:pt idx="16">
                    <c:v>3.9199999999999999E-2</c:v>
                  </c:pt>
                  <c:pt idx="17">
                    <c:v>3.9199999999999999E-2</c:v>
                  </c:pt>
                  <c:pt idx="18">
                    <c:v>3.1359999999999999E-2</c:v>
                  </c:pt>
                  <c:pt idx="19">
                    <c:v>3.1359999999999999E-2</c:v>
                  </c:pt>
                  <c:pt idx="20">
                    <c:v>2.9399999999999999E-2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'Gr9 e.g. temp'!$A$20:$A$40</c:f>
              <c:strCache>
                <c:ptCount val="21"/>
                <c:pt idx="0">
                  <c:v>Morocco</c:v>
                </c:pt>
                <c:pt idx="1">
                  <c:v>South Africa (9)</c:v>
                </c:pt>
                <c:pt idx="2">
                  <c:v>Gauteng (Gr9)</c:v>
                </c:pt>
                <c:pt idx="3">
                  <c:v>Saudi Arabia</c:v>
                </c:pt>
                <c:pt idx="4">
                  <c:v>Iran </c:v>
                </c:pt>
                <c:pt idx="5">
                  <c:v>Lebanon</c:v>
                </c:pt>
                <c:pt idx="6">
                  <c:v>Jordan</c:v>
                </c:pt>
                <c:pt idx="7">
                  <c:v>Western Cape (Gr9)</c:v>
                </c:pt>
                <c:pt idx="8">
                  <c:v>Egypt </c:v>
                </c:pt>
                <c:pt idx="9">
                  <c:v>Malaysia</c:v>
                </c:pt>
                <c:pt idx="10">
                  <c:v>Chile </c:v>
                </c:pt>
                <c:pt idx="11">
                  <c:v>Turkey</c:v>
                </c:pt>
                <c:pt idx="12">
                  <c:v>Italy</c:v>
                </c:pt>
                <c:pt idx="13">
                  <c:v>Russia</c:v>
                </c:pt>
                <c:pt idx="14">
                  <c:v>New Zealand </c:v>
                </c:pt>
                <c:pt idx="15">
                  <c:v>Australia</c:v>
                </c:pt>
                <c:pt idx="16">
                  <c:v>Singapore </c:v>
                </c:pt>
                <c:pt idx="17">
                  <c:v>Hong Kong </c:v>
                </c:pt>
                <c:pt idx="18">
                  <c:v>Japan</c:v>
                </c:pt>
                <c:pt idx="19">
                  <c:v>England </c:v>
                </c:pt>
                <c:pt idx="20">
                  <c:v>Finland</c:v>
                </c:pt>
              </c:strCache>
            </c:strRef>
          </c:cat>
          <c:val>
            <c:numRef>
              <c:f>'Gr9 e.g. temp'!$B$20:$B$40</c:f>
              <c:numCache>
                <c:formatCode>0%</c:formatCode>
                <c:ptCount val="21"/>
                <c:pt idx="0">
                  <c:v>0.22</c:v>
                </c:pt>
                <c:pt idx="1">
                  <c:v>0.25</c:v>
                </c:pt>
                <c:pt idx="2">
                  <c:v>0.3</c:v>
                </c:pt>
                <c:pt idx="3">
                  <c:v>0.33</c:v>
                </c:pt>
                <c:pt idx="4">
                  <c:v>0.35</c:v>
                </c:pt>
                <c:pt idx="5">
                  <c:v>0.36</c:v>
                </c:pt>
                <c:pt idx="6">
                  <c:v>0.37</c:v>
                </c:pt>
                <c:pt idx="7">
                  <c:v>0.4</c:v>
                </c:pt>
                <c:pt idx="8">
                  <c:v>0.41</c:v>
                </c:pt>
                <c:pt idx="9">
                  <c:v>0.43</c:v>
                </c:pt>
                <c:pt idx="10">
                  <c:v>0.46</c:v>
                </c:pt>
                <c:pt idx="11">
                  <c:v>0.52</c:v>
                </c:pt>
                <c:pt idx="12">
                  <c:v>0.56999999999999995</c:v>
                </c:pt>
                <c:pt idx="13">
                  <c:v>0.61</c:v>
                </c:pt>
                <c:pt idx="14">
                  <c:v>0.69</c:v>
                </c:pt>
                <c:pt idx="15">
                  <c:v>0.79</c:v>
                </c:pt>
                <c:pt idx="16">
                  <c:v>0.8</c:v>
                </c:pt>
                <c:pt idx="17">
                  <c:v>0.8</c:v>
                </c:pt>
                <c:pt idx="18">
                  <c:v>0.81</c:v>
                </c:pt>
                <c:pt idx="19">
                  <c:v>0.82</c:v>
                </c:pt>
                <c:pt idx="20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A3A-674C-BA6D-E50CF7103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overlap val="-27"/>
        <c:axId val="519467840"/>
        <c:axId val="503837712"/>
      </c:barChart>
      <c:catAx>
        <c:axId val="51946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503837712"/>
        <c:crosses val="autoZero"/>
        <c:auto val="1"/>
        <c:lblAlgn val="ctr"/>
        <c:lblOffset val="100"/>
        <c:noMultiLvlLbl val="0"/>
      </c:catAx>
      <c:valAx>
        <c:axId val="50383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46784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'Flexi SD'!$B$25</c:f>
              <c:strCache>
                <c:ptCount val="1"/>
                <c:pt idx="0">
                  <c:v>Quintile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9"/>
            <c:invertIfNegative val="0"/>
            <c:bubble3D val="0"/>
            <c:spPr>
              <a:pattFill prst="ltHorz">
                <a:fgClr>
                  <a:schemeClr val="accent2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1-3BC1-4E35-801A-9FFA655E34B2}"/>
              </c:ext>
            </c:extLst>
          </c:dPt>
          <c:errBars>
            <c:errBarType val="both"/>
            <c:errValType val="cust"/>
            <c:noEndCap val="0"/>
            <c:plus>
              <c:numRef>
                <c:f>'Standard Graph'!$O$15:$U$15</c:f>
                <c:numCache>
                  <c:formatCode>General</c:formatCode>
                  <c:ptCount val="7"/>
                  <c:pt idx="0">
                    <c:v>0.164305283461566</c:v>
                  </c:pt>
                  <c:pt idx="1">
                    <c:v>0.177679353472047</c:v>
                  </c:pt>
                  <c:pt idx="2">
                    <c:v>0.17507781451873</c:v>
                  </c:pt>
                  <c:pt idx="3">
                    <c:v>0.51357896735364705</c:v>
                  </c:pt>
                  <c:pt idx="6">
                    <c:v>0.49967033741032602</c:v>
                  </c:pt>
                </c:numCache>
              </c:numRef>
            </c:plus>
            <c:minus>
              <c:numRef>
                <c:f>'Standard Graph'!$O$15:$U$15</c:f>
                <c:numCache>
                  <c:formatCode>General</c:formatCode>
                  <c:ptCount val="7"/>
                  <c:pt idx="0">
                    <c:v>0.164305283461566</c:v>
                  </c:pt>
                  <c:pt idx="1">
                    <c:v>0.177679353472047</c:v>
                  </c:pt>
                  <c:pt idx="2">
                    <c:v>0.17507781451873</c:v>
                  </c:pt>
                  <c:pt idx="3">
                    <c:v>0.51357896735364705</c:v>
                  </c:pt>
                  <c:pt idx="6">
                    <c:v>0.49967033741032602</c:v>
                  </c:pt>
                </c:numCache>
              </c:numRef>
            </c:minus>
            <c:spPr>
              <a:ln>
                <a:solidFill>
                  <a:sysClr val="windowText" lastClr="000000"/>
                </a:solidFill>
              </a:ln>
            </c:spPr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SD'!$C$25:$L$25</c:f>
              <c:numCache>
                <c:formatCode>0.00</c:formatCode>
                <c:ptCount val="10"/>
                <c:pt idx="0">
                  <c:v>-1.1827189641207829</c:v>
                </c:pt>
                <c:pt idx="1">
                  <c:v>0.81208387942110705</c:v>
                </c:pt>
                <c:pt idx="2">
                  <c:v>1.8460760175914579</c:v>
                </c:pt>
                <c:pt idx="3">
                  <c:v>0.25920110750064701</c:v>
                </c:pt>
                <c:pt idx="6">
                  <c:v>2.3261447674418578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C1-4E35-801A-9FFA655E34B2}"/>
            </c:ext>
          </c:extLst>
        </c:ser>
        <c:ser>
          <c:idx val="1"/>
          <c:order val="1"/>
          <c:tx>
            <c:strRef>
              <c:f>'Flexi SD'!$B$26</c:f>
              <c:strCache>
                <c:ptCount val="1"/>
                <c:pt idx="0">
                  <c:v>Quintile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Graph'!$O$16:$U$16</c:f>
                <c:numCache>
                  <c:formatCode>General</c:formatCode>
                  <c:ptCount val="7"/>
                  <c:pt idx="0">
                    <c:v>0.17036857034866101</c:v>
                  </c:pt>
                  <c:pt idx="1">
                    <c:v>0.17563926630915899</c:v>
                  </c:pt>
                  <c:pt idx="2">
                    <c:v>0.170704245696365</c:v>
                  </c:pt>
                  <c:pt idx="3">
                    <c:v>0.48179653535274403</c:v>
                  </c:pt>
                  <c:pt idx="6">
                    <c:v>0.41855735768868202</c:v>
                  </c:pt>
                </c:numCache>
              </c:numRef>
            </c:plus>
            <c:minus>
              <c:numRef>
                <c:f>'Standard Graph'!$O$16:$U$16</c:f>
                <c:numCache>
                  <c:formatCode>General</c:formatCode>
                  <c:ptCount val="7"/>
                  <c:pt idx="0">
                    <c:v>0.17036857034866101</c:v>
                  </c:pt>
                  <c:pt idx="1">
                    <c:v>0.17563926630915899</c:v>
                  </c:pt>
                  <c:pt idx="2">
                    <c:v>0.170704245696365</c:v>
                  </c:pt>
                  <c:pt idx="3">
                    <c:v>0.48179653535274403</c:v>
                  </c:pt>
                  <c:pt idx="6">
                    <c:v>0.41855735768868202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SD'!$C$26:$L$26</c:f>
              <c:numCache>
                <c:formatCode>0.00</c:formatCode>
                <c:ptCount val="10"/>
                <c:pt idx="0">
                  <c:v>0.28769523793752599</c:v>
                </c:pt>
                <c:pt idx="1">
                  <c:v>0.83442731826670402</c:v>
                </c:pt>
                <c:pt idx="2">
                  <c:v>2.1003289142735571</c:v>
                </c:pt>
                <c:pt idx="3">
                  <c:v>0.74384261032100596</c:v>
                </c:pt>
                <c:pt idx="6">
                  <c:v>3.6557151162790671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C1-4E35-801A-9FFA655E34B2}"/>
            </c:ext>
          </c:extLst>
        </c:ser>
        <c:ser>
          <c:idx val="2"/>
          <c:order val="2"/>
          <c:tx>
            <c:strRef>
              <c:f>'Flexi SD'!$B$27</c:f>
              <c:strCache>
                <c:ptCount val="1"/>
                <c:pt idx="0">
                  <c:v>Quintile 3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Graph'!$O$17:$U$17</c:f>
                <c:numCache>
                  <c:formatCode>General</c:formatCode>
                  <c:ptCount val="7"/>
                  <c:pt idx="0">
                    <c:v>0.16667580681417499</c:v>
                  </c:pt>
                  <c:pt idx="1">
                    <c:v>0.175703301400185</c:v>
                  </c:pt>
                  <c:pt idx="2">
                    <c:v>0.173198882053062</c:v>
                  </c:pt>
                  <c:pt idx="3">
                    <c:v>0.48979957042070099</c:v>
                  </c:pt>
                  <c:pt idx="6">
                    <c:v>0.42783334445077797</c:v>
                  </c:pt>
                </c:numCache>
              </c:numRef>
            </c:plus>
            <c:minus>
              <c:numRef>
                <c:f>'Standard Graph'!$O$17:$U$17</c:f>
                <c:numCache>
                  <c:formatCode>General</c:formatCode>
                  <c:ptCount val="7"/>
                  <c:pt idx="0">
                    <c:v>0.16667580681417499</c:v>
                  </c:pt>
                  <c:pt idx="1">
                    <c:v>0.175703301400185</c:v>
                  </c:pt>
                  <c:pt idx="2">
                    <c:v>0.173198882053062</c:v>
                  </c:pt>
                  <c:pt idx="3">
                    <c:v>0.48979957042070099</c:v>
                  </c:pt>
                  <c:pt idx="6">
                    <c:v>0.42783334445077797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SD'!$C$27:$L$27</c:f>
              <c:numCache>
                <c:formatCode>0.00</c:formatCode>
                <c:ptCount val="10"/>
                <c:pt idx="0">
                  <c:v>0.106508636023168</c:v>
                </c:pt>
                <c:pt idx="1">
                  <c:v>0.962030211280411</c:v>
                </c:pt>
                <c:pt idx="2">
                  <c:v>2.2209793880686202</c:v>
                </c:pt>
                <c:pt idx="3">
                  <c:v>1.3694707321436519</c:v>
                </c:pt>
                <c:pt idx="6">
                  <c:v>3.875860465116276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C1-4E35-801A-9FFA655E34B2}"/>
            </c:ext>
          </c:extLst>
        </c:ser>
        <c:ser>
          <c:idx val="3"/>
          <c:order val="3"/>
          <c:tx>
            <c:strRef>
              <c:f>'Flexi SD'!$B$28</c:f>
              <c:strCache>
                <c:ptCount val="1"/>
                <c:pt idx="0">
                  <c:v>Quintile 4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Graph'!$O$18:$U$18</c:f>
                <c:numCache>
                  <c:formatCode>General</c:formatCode>
                  <c:ptCount val="7"/>
                  <c:pt idx="0">
                    <c:v>0.17321269914443199</c:v>
                  </c:pt>
                  <c:pt idx="1">
                    <c:v>0.17726074023471</c:v>
                  </c:pt>
                  <c:pt idx="2">
                    <c:v>0.176368853543246</c:v>
                  </c:pt>
                  <c:pt idx="3">
                    <c:v>0.551762023855359</c:v>
                  </c:pt>
                  <c:pt idx="6">
                    <c:v>0.45380869613319103</c:v>
                  </c:pt>
                </c:numCache>
              </c:numRef>
            </c:plus>
            <c:minus>
              <c:numRef>
                <c:f>'Standard Graph'!$O$18:$U$18</c:f>
                <c:numCache>
                  <c:formatCode>General</c:formatCode>
                  <c:ptCount val="7"/>
                  <c:pt idx="0">
                    <c:v>0.17321269914443199</c:v>
                  </c:pt>
                  <c:pt idx="1">
                    <c:v>0.17726074023471</c:v>
                  </c:pt>
                  <c:pt idx="2">
                    <c:v>0.176368853543246</c:v>
                  </c:pt>
                  <c:pt idx="3">
                    <c:v>0.551762023855359</c:v>
                  </c:pt>
                  <c:pt idx="6">
                    <c:v>0.45380869613319103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SD'!$C$28:$L$28</c:f>
              <c:numCache>
                <c:formatCode>0.00</c:formatCode>
                <c:ptCount val="10"/>
                <c:pt idx="0">
                  <c:v>0.42949344813137202</c:v>
                </c:pt>
                <c:pt idx="1">
                  <c:v>1.2312000640382079</c:v>
                </c:pt>
                <c:pt idx="2">
                  <c:v>2.5171362347707</c:v>
                </c:pt>
                <c:pt idx="3">
                  <c:v>2.5898861528821939</c:v>
                </c:pt>
                <c:pt idx="6">
                  <c:v>4.8096063953488404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BC1-4E35-801A-9FFA655E34B2}"/>
            </c:ext>
          </c:extLst>
        </c:ser>
        <c:ser>
          <c:idx val="4"/>
          <c:order val="4"/>
          <c:tx>
            <c:strRef>
              <c:f>'Flexi SD'!$B$29</c:f>
              <c:strCache>
                <c:ptCount val="1"/>
                <c:pt idx="0">
                  <c:v>Quintile 5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Pt>
            <c:idx val="9"/>
            <c:invertIfNegative val="0"/>
            <c:bubble3D val="0"/>
            <c:spPr>
              <a:pattFill prst="ltHorz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7-3BC1-4E35-801A-9FFA655E34B2}"/>
              </c:ext>
            </c:extLst>
          </c:dPt>
          <c:errBars>
            <c:errBarType val="both"/>
            <c:errValType val="cust"/>
            <c:noEndCap val="0"/>
            <c:plus>
              <c:numRef>
                <c:f>'Standard Graph'!$O$19:$U$19</c:f>
                <c:numCache>
                  <c:formatCode>General</c:formatCode>
                  <c:ptCount val="7"/>
                  <c:pt idx="0">
                    <c:v>0.19635726754348301</c:v>
                  </c:pt>
                  <c:pt idx="1">
                    <c:v>0.204047083336858</c:v>
                  </c:pt>
                  <c:pt idx="2">
                    <c:v>0.18693343566027301</c:v>
                  </c:pt>
                  <c:pt idx="3">
                    <c:v>0.61422079109472705</c:v>
                  </c:pt>
                  <c:pt idx="6">
                    <c:v>0.53165085611336704</c:v>
                  </c:pt>
                </c:numCache>
              </c:numRef>
            </c:plus>
            <c:minus>
              <c:numRef>
                <c:f>'Standard Graph'!#REF!</c:f>
                <c:numCache>
                  <c:formatCode>General</c:formatCode>
                  <c:ptCount val="1"/>
                  <c:pt idx="0">
                    <c:v>1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SD'!$C$29:$L$29</c:f>
              <c:numCache>
                <c:formatCode>0.00</c:formatCode>
                <c:ptCount val="1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BC1-4E35-801A-9FFA655E3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6942512"/>
        <c:axId val="1527155360"/>
      </c:barChart>
      <c:lineChart>
        <c:grouping val="standard"/>
        <c:varyColors val="0"/>
        <c:ser>
          <c:idx val="5"/>
          <c:order val="5"/>
          <c:tx>
            <c:strRef>
              <c:f>'Flexi SD'!$B$30</c:f>
              <c:strCache>
                <c:ptCount val="1"/>
                <c:pt idx="0">
                  <c:v>Q1-4 Trajectory</c:v>
                </c:pt>
              </c:strCache>
            </c:strRef>
          </c:tx>
          <c:spPr>
            <a:ln>
              <a:solidFill>
                <a:srgbClr val="0070C0"/>
              </a:solidFill>
              <a:prstDash val="sysDash"/>
            </a:ln>
          </c:spPr>
          <c:marker>
            <c:symbol val="none"/>
          </c:marker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SD'!$C$30:$L$30</c:f>
              <c:numCache>
                <c:formatCode>0.00</c:formatCode>
                <c:ptCount val="10"/>
                <c:pt idx="0">
                  <c:v>-8.9755410507179306E-2</c:v>
                </c:pt>
                <c:pt idx="1">
                  <c:v>0.53634243891843603</c:v>
                </c:pt>
                <c:pt idx="2">
                  <c:v>1.162440288344051</c:v>
                </c:pt>
                <c:pt idx="3">
                  <c:v>1.788538137769665</c:v>
                </c:pt>
                <c:pt idx="4" formatCode="0.0">
                  <c:v>2.4146359871952781</c:v>
                </c:pt>
                <c:pt idx="5" formatCode="0.0">
                  <c:v>3.0407338366208951</c:v>
                </c:pt>
                <c:pt idx="6">
                  <c:v>3.66683168604651</c:v>
                </c:pt>
                <c:pt idx="7" formatCode="0.0">
                  <c:v>4.2929295354721271</c:v>
                </c:pt>
                <c:pt idx="8" formatCode="0.0">
                  <c:v>4.9190273848977402</c:v>
                </c:pt>
                <c:pt idx="9" formatCode="0.0">
                  <c:v>5.545125234323355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BC1-4E35-801A-9FFA655E34B2}"/>
            </c:ext>
          </c:extLst>
        </c:ser>
        <c:ser>
          <c:idx val="6"/>
          <c:order val="6"/>
          <c:tx>
            <c:strRef>
              <c:f>'Flexi SD'!$B$31</c:f>
              <c:strCache>
                <c:ptCount val="1"/>
                <c:pt idx="0">
                  <c:v>Q5 Trajectory</c:v>
                </c:pt>
              </c:strCache>
            </c:strRef>
          </c:tx>
          <c:spPr>
            <a:ln>
              <a:solidFill>
                <a:srgbClr val="FF0000"/>
              </a:solidFill>
              <a:prstDash val="sysDot"/>
            </a:ln>
          </c:spPr>
          <c:marker>
            <c:symbol val="none"/>
          </c:marker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SD'!$C$31:$L$31</c:f>
              <c:numCache>
                <c:formatCode>0.00</c:formatCode>
                <c:ptCount val="1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 formatCode="0.0">
                  <c:v>7</c:v>
                </c:pt>
                <c:pt idx="5" formatCode="0.0">
                  <c:v>8</c:v>
                </c:pt>
                <c:pt idx="6">
                  <c:v>9</c:v>
                </c:pt>
                <c:pt idx="7" formatCode="0.0">
                  <c:v>10</c:v>
                </c:pt>
                <c:pt idx="8" formatCode="0.0">
                  <c:v>11</c:v>
                </c:pt>
                <c:pt idx="9" formatCode="0.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BC1-4E35-801A-9FFA655E3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6942512"/>
        <c:axId val="1527155360"/>
      </c:lineChart>
      <c:catAx>
        <c:axId val="15269425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ZA"/>
                  <a:t>Actual grade (and data source)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1527155360"/>
        <c:crosses val="autoZero"/>
        <c:auto val="1"/>
        <c:lblAlgn val="ctr"/>
        <c:lblOffset val="100"/>
        <c:noMultiLvlLbl val="0"/>
      </c:catAx>
      <c:valAx>
        <c:axId val="1527155360"/>
        <c:scaling>
          <c:orientation val="minMax"/>
          <c:min val="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ZA"/>
                  <a:t>Effective grade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1526942512"/>
        <c:crosses val="autoZero"/>
        <c:crossBetween val="between"/>
        <c:majorUnit val="1"/>
      </c:valAx>
    </c:plotArea>
    <c:legend>
      <c:legendPos val="r"/>
      <c:overlay val="0"/>
      <c:spPr>
        <a:ln>
          <a:solidFill>
            <a:schemeClr val="bg1">
              <a:lumMod val="85000"/>
            </a:schemeClr>
          </a:solidFill>
        </a:ln>
      </c:spPr>
    </c:legend>
    <c:plotVisOnly val="1"/>
    <c:dispBlanksAs val="gap"/>
    <c:showDLblsOverMax val="0"/>
  </c:chart>
  <c:spPr>
    <a:solidFill>
      <a:srgbClr val="FFFFFF"/>
    </a:solidFill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A5D4D-E7A3-0D4E-905B-845A289BC309}" type="datetimeFigureOut">
              <a:rPr lang="en-US" smtClean="0"/>
              <a:t>6/17/21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83EF0-4D6B-C445-9A55-D80573078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974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 those men who were employed in February 2020, 78% were still employed in January 2021. For women the figure is only 70%. Women were more likely to be in sectors that were hardest hit by the crisis.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83EF0-4D6B-C445-9A55-D805730783C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0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787946-F38A-442D-8B4B-7C33473CC73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62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6/17/21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62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6/17/21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National Income Dynamics Study (NIDS) Coronavirus Rapid Mobile Survey (CRAM)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35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6/17/21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931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6/17/21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00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6/17/21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4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6/17/21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52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6/17/21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15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6/17/21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5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6/17/21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960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6/17/21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648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6/17/21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32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6"/>
          <p:cNvSpPr/>
          <p:nvPr userDrawn="1"/>
        </p:nvSpPr>
        <p:spPr>
          <a:xfrm>
            <a:off x="11514668" y="6302375"/>
            <a:ext cx="345017" cy="30003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 sz="1013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49818" y="1016000"/>
            <a:ext cx="641349" cy="46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id-ID" sz="1013" dirty="0">
              <a:solidFill>
                <a:srgbClr val="118CE7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142410" y="2277377"/>
            <a:ext cx="3971925" cy="2233611"/>
          </a:xfrm>
          <a:prstGeom prst="rect">
            <a:avLst/>
          </a:prstGeom>
          <a:solidFill>
            <a:srgbClr val="D9D9D9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id-ID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37882" y="625853"/>
            <a:ext cx="10905239" cy="30462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kern="0" spc="113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50582" y="415429"/>
            <a:ext cx="10905239" cy="15607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750" kern="0" spc="15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3"/>
          </p:nvPr>
        </p:nvSpPr>
        <p:spPr>
          <a:xfrm>
            <a:off x="11472334" y="6257925"/>
            <a:ext cx="429684" cy="388938"/>
          </a:xfrm>
        </p:spPr>
        <p:txBody>
          <a:bodyPr lIns="0" tIns="0" rIns="0" bIns="0"/>
          <a:lstStyle>
            <a:lvl1pPr algn="ctr">
              <a:defRPr sz="700" smtClean="0">
                <a:solidFill>
                  <a:srgbClr val="7F7F7F"/>
                </a:solidFill>
                <a:latin typeface="Roboto Light" charset="0"/>
              </a:defRPr>
            </a:lvl1pPr>
          </a:lstStyle>
          <a:p>
            <a:pPr>
              <a:defRPr/>
            </a:pPr>
            <a:fld id="{0424DB99-EA82-2842-80B8-4AC2FDFC27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3915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D85E5-6D5B-C441-B6D2-F7920604D306}" type="datetimeFigureOut">
              <a:rPr lang="en-US" smtClean="0"/>
              <a:t>6/17/21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7520F76C-9401-4B2E-B386-A09374A1FAE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791451" y="5752917"/>
            <a:ext cx="4400549" cy="110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10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tiff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25EC-4A1A-CB43-B8EB-B3F61486AD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86027"/>
            <a:ext cx="8741229" cy="315468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rgbClr val="C92400"/>
                </a:solidFill>
                <a:latin typeface="Helvetica" pitchFamily="2" charset="0"/>
              </a:rPr>
              <a:t>COVID-19 and Learning Losses in SA: Evidence from NIDS-CRAM and learning assessments</a:t>
            </a:r>
            <a:br>
              <a:rPr lang="en-US" sz="3500" b="1" dirty="0">
                <a:solidFill>
                  <a:srgbClr val="C92400"/>
                </a:solidFill>
                <a:latin typeface="Helvetica" pitchFamily="2" charset="0"/>
              </a:rPr>
            </a:br>
            <a:r>
              <a:rPr lang="en-US" sz="1600" b="1" dirty="0">
                <a:solidFill>
                  <a:srgbClr val="C92400"/>
                </a:solidFill>
                <a:latin typeface="Helvetica" pitchFamily="2" charset="0"/>
              </a:rPr>
              <a:t> </a:t>
            </a:r>
            <a:br>
              <a:rPr lang="en-US" sz="3500" b="1" dirty="0">
                <a:solidFill>
                  <a:srgbClr val="C92400"/>
                </a:solidFill>
                <a:latin typeface="Helvetica" pitchFamily="2" charset="0"/>
              </a:rPr>
            </a:br>
            <a:r>
              <a:rPr lang="en-US" sz="1050" b="1" dirty="0">
                <a:solidFill>
                  <a:srgbClr val="C92400"/>
                </a:solidFill>
                <a:latin typeface="Helvetica" pitchFamily="2" charset="0"/>
              </a:rPr>
              <a:t> </a:t>
            </a:r>
            <a:br>
              <a:rPr lang="en-US" sz="3500" dirty="0">
                <a:solidFill>
                  <a:srgbClr val="C92400"/>
                </a:solidFill>
                <a:latin typeface="Helvetica" pitchFamily="2" charset="0"/>
              </a:rPr>
            </a:br>
            <a:r>
              <a:rPr lang="en-US" sz="2200" dirty="0">
                <a:solidFill>
                  <a:srgbClr val="C92400"/>
                </a:solidFill>
                <a:latin typeface="Helvetica" pitchFamily="2" charset="0"/>
              </a:rPr>
              <a:t>17 June 2021</a:t>
            </a:r>
            <a:br>
              <a:rPr lang="en-US" sz="2200" dirty="0">
                <a:solidFill>
                  <a:srgbClr val="C92400"/>
                </a:solidFill>
                <a:latin typeface="Helvetica" pitchFamily="2" charset="0"/>
              </a:rPr>
            </a:br>
            <a:r>
              <a:rPr lang="en-US" sz="1000" dirty="0">
                <a:solidFill>
                  <a:srgbClr val="C92400"/>
                </a:solidFill>
                <a:latin typeface="Helvetica" pitchFamily="2" charset="0"/>
              </a:rPr>
              <a:t> </a:t>
            </a:r>
            <a:r>
              <a:rPr lang="en-US" sz="2400" dirty="0">
                <a:solidFill>
                  <a:srgbClr val="C92400"/>
                </a:solidFill>
                <a:latin typeface="Helvetica" pitchFamily="2" charset="0"/>
              </a:rPr>
              <a:t> </a:t>
            </a:r>
            <a:endParaRPr lang="en-US" sz="3500" dirty="0">
              <a:solidFill>
                <a:srgbClr val="C92400"/>
              </a:solidFill>
              <a:latin typeface="Helvetica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1CBD57-8054-2F42-A64F-9847BE9E7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2115" y="4734882"/>
            <a:ext cx="6858000" cy="1024262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Helvetica" pitchFamily="2" charset="0"/>
              </a:rPr>
              <a:t>Nic Spaull </a:t>
            </a:r>
          </a:p>
          <a:p>
            <a:r>
              <a:rPr lang="en-US" sz="2000" dirty="0">
                <a:latin typeface="Helvetica" pitchFamily="2" charset="0"/>
              </a:rPr>
              <a:t>Stellenbosch University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5B4D81-FD95-3B45-B8E8-67C1599939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53" t="17430"/>
          <a:stretch/>
        </p:blipFill>
        <p:spPr>
          <a:xfrm>
            <a:off x="8654143" y="0"/>
            <a:ext cx="3537857" cy="685800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2FA5577A-3562-9D41-9783-15FD20B6E337}"/>
              </a:ext>
            </a:extLst>
          </p:cNvPr>
          <p:cNvSpPr txBox="1">
            <a:spLocks/>
          </p:cNvSpPr>
          <p:nvPr/>
        </p:nvSpPr>
        <p:spPr>
          <a:xfrm>
            <a:off x="6999513" y="5671973"/>
            <a:ext cx="2628745" cy="864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05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9C15D344-91E9-774D-BFEE-5B98393DD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3484" y="1490541"/>
            <a:ext cx="2248972" cy="3182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15D08C-9099-6D4A-B74A-9CEEBA8624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22701" y="1501697"/>
            <a:ext cx="2246732" cy="31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071332-1ED2-0949-B2A0-312927A60E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42512" y="1480456"/>
            <a:ext cx="2248972" cy="3181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63BE1F-AB1B-BB40-AECE-D0F401E3BF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605842" y="2394856"/>
            <a:ext cx="2248973" cy="3179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D56DF8-B22B-3B4A-8E32-FA3A55F1F83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968866" y="1490541"/>
            <a:ext cx="2439784" cy="3174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8243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7DAB280-4D99-D74B-BE69-C0F563A5293C}"/>
              </a:ext>
            </a:extLst>
          </p:cNvPr>
          <p:cNvSpPr txBox="1">
            <a:spLocks/>
          </p:cNvSpPr>
          <p:nvPr/>
        </p:nvSpPr>
        <p:spPr>
          <a:xfrm>
            <a:off x="3424990" y="1684420"/>
            <a:ext cx="5847347" cy="32244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solidFill>
                  <a:srgbClr val="C72302"/>
                </a:solidFill>
                <a:latin typeface="Helvetica" pitchFamily="2" charset="0"/>
              </a:rPr>
              <a:t>Reminder of the situation pre-COVID (i.e. 2019)</a:t>
            </a:r>
          </a:p>
        </p:txBody>
      </p:sp>
    </p:spTree>
    <p:extLst>
      <p:ext uri="{BB962C8B-B14F-4D97-AF65-F5344CB8AC3E}">
        <p14:creationId xmlns:p14="http://schemas.microsoft.com/office/powerpoint/2010/main" val="162281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AD7A7-1E43-B54C-83C6-570CBB012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64B2C-709D-F944-B276-A140CCD70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4194" y="4527344"/>
            <a:ext cx="6777805" cy="233065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000" dirty="0"/>
              <a:t>Example questions from TIMSS 2019 Gr5: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4000" b="1" dirty="0"/>
              <a:t>700 – 28 = ____</a:t>
            </a:r>
            <a:r>
              <a:rPr lang="en-US" sz="4000" dirty="0"/>
              <a:t>	 </a:t>
            </a:r>
            <a:r>
              <a:rPr lang="en-US" sz="1100" dirty="0"/>
              <a:t>[MN11128 – CAPS Gr3]</a:t>
            </a:r>
          </a:p>
          <a:p>
            <a:pPr marL="0" indent="0">
              <a:buNone/>
            </a:pPr>
            <a:r>
              <a:rPr lang="en-US" sz="4000" b="1" dirty="0"/>
              <a:t>5 x 25  =  ___  		</a:t>
            </a:r>
            <a:r>
              <a:rPr lang="en-US" sz="4000" dirty="0"/>
              <a:t> </a:t>
            </a:r>
            <a:r>
              <a:rPr lang="en-US" sz="1050" dirty="0"/>
              <a:t>[MN11136 – CAPS Gr4]</a:t>
            </a:r>
          </a:p>
          <a:p>
            <a:pPr marL="0" indent="0">
              <a:buNone/>
            </a:pPr>
            <a:r>
              <a:rPr lang="en-US" sz="40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320BC0-BD28-F542-8996-B9A4EB22DE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5300" y="192024"/>
            <a:ext cx="4535476" cy="6473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A5118DC1-B179-584C-B401-16279F56D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195" y="192024"/>
            <a:ext cx="6542505" cy="3882571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B22A557-E14F-BB48-9657-1969BB1C7C5B}"/>
              </a:ext>
            </a:extLst>
          </p:cNvPr>
          <p:cNvSpPr/>
          <p:nvPr/>
        </p:nvSpPr>
        <p:spPr>
          <a:xfrm rot="396519">
            <a:off x="9187544" y="610331"/>
            <a:ext cx="2699658" cy="37742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BF59EC8-F7ED-CD40-AC4A-5CCDC3A2D876}"/>
              </a:ext>
            </a:extLst>
          </p:cNvPr>
          <p:cNvSpPr/>
          <p:nvPr/>
        </p:nvSpPr>
        <p:spPr>
          <a:xfrm>
            <a:off x="7155735" y="526764"/>
            <a:ext cx="864003" cy="37742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4BE595-4C91-444B-85AB-FD04967EC4E7}"/>
              </a:ext>
            </a:extLst>
          </p:cNvPr>
          <p:cNvSpPr/>
          <p:nvPr/>
        </p:nvSpPr>
        <p:spPr>
          <a:xfrm>
            <a:off x="8236306" y="5323340"/>
            <a:ext cx="113358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dirty="0"/>
              <a:t>(SA: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25%</a:t>
            </a:r>
            <a:r>
              <a:rPr lang="en-US" dirty="0"/>
              <a:t>)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72A836-C435-E14D-8B65-84299304D09B}"/>
              </a:ext>
            </a:extLst>
          </p:cNvPr>
          <p:cNvSpPr/>
          <p:nvPr/>
        </p:nvSpPr>
        <p:spPr>
          <a:xfrm>
            <a:off x="8236306" y="5906003"/>
            <a:ext cx="113358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dirty="0"/>
              <a:t>(SA: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38%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88395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6D98F9-D002-124F-B94C-53431F2FC7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82638" y="0"/>
            <a:ext cx="5458562" cy="2325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577F1AB1-9CB7-3D42-A320-C0250C9BF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28" y="-51663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u="sng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itchFamily="2" charset="0"/>
                <a:cs typeface="Calibri"/>
              </a:rPr>
              <a:t>Intermediate</a:t>
            </a:r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itchFamily="2" charset="0"/>
                <a:cs typeface="Calibri"/>
              </a:rPr>
              <a:t> International Benchmark</a:t>
            </a:r>
            <a:endParaRPr lang="en-US" sz="2800" b="1" dirty="0">
              <a:latin typeface="Helvetica" pitchFamily="2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6DF2F0C-06B0-2648-BE6F-2ED35A81904B}"/>
              </a:ext>
            </a:extLst>
          </p:cNvPr>
          <p:cNvGraphicFramePr>
            <a:graphicFrameLocks/>
          </p:cNvGraphicFramePr>
          <p:nvPr/>
        </p:nvGraphicFramePr>
        <p:xfrm>
          <a:off x="6527800" y="2494844"/>
          <a:ext cx="5576472" cy="4248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93E86CC5-1D13-4F4E-8B8B-B68B183BC6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43" y="909465"/>
            <a:ext cx="6132253" cy="2728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C8505157-9D1C-4046-A686-79F8C0EC30D0}"/>
              </a:ext>
            </a:extLst>
          </p:cNvPr>
          <p:cNvGraphicFramePr>
            <a:graphicFrameLocks/>
          </p:cNvGraphicFramePr>
          <p:nvPr/>
        </p:nvGraphicFramePr>
        <p:xfrm>
          <a:off x="281541" y="3759201"/>
          <a:ext cx="5814459" cy="2983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36E033C-D9B6-6849-9A33-C4A9B74897D3}"/>
              </a:ext>
            </a:extLst>
          </p:cNvPr>
          <p:cNvCxnSpPr>
            <a:cxnSpLocks/>
          </p:cNvCxnSpPr>
          <p:nvPr/>
        </p:nvCxnSpPr>
        <p:spPr>
          <a:xfrm>
            <a:off x="584616" y="3147934"/>
            <a:ext cx="0" cy="80946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CB8B478-C6FE-194A-88F7-B0859B1E47DD}"/>
              </a:ext>
            </a:extLst>
          </p:cNvPr>
          <p:cNvCxnSpPr>
            <a:cxnSpLocks/>
          </p:cNvCxnSpPr>
          <p:nvPr/>
        </p:nvCxnSpPr>
        <p:spPr>
          <a:xfrm>
            <a:off x="5893632" y="3225382"/>
            <a:ext cx="0" cy="80946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431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905B4-392E-CF49-9C6E-785D3348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NIDS-CRAM -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9EA05-53E8-1449-A4B8-DFE46D3B7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198" y="1616018"/>
            <a:ext cx="7886700" cy="4293734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US" dirty="0"/>
              <a:t>NIDS-Wave 5 (2017)</a:t>
            </a:r>
          </a:p>
          <a:p>
            <a:pPr lvl="1" algn="just"/>
            <a:r>
              <a:rPr lang="en-ZA" sz="1400" b="1" dirty="0"/>
              <a:t>Existing panel study 2008-2017: </a:t>
            </a:r>
            <a:r>
              <a:rPr lang="en-ZA" sz="1400" dirty="0"/>
              <a:t>The National Income Dynamics Study. NIDS is a panel study that began in 2008 as a nationally representative survey with the same individuals and their descendants being re-interviewed every 2-3 years between 2008 and 2017. It has been used in over 100 academic articles</a:t>
            </a:r>
          </a:p>
          <a:p>
            <a:pPr>
              <a:lnSpc>
                <a:spcPct val="100000"/>
              </a:lnSpc>
            </a:pPr>
            <a:r>
              <a:rPr lang="en-ZA" dirty="0"/>
              <a:t>NIDS-CRAM  (2020/21)</a:t>
            </a:r>
          </a:p>
          <a:p>
            <a:pPr lvl="1"/>
            <a:r>
              <a:rPr lang="en-ZA" sz="1400" b="1" dirty="0"/>
              <a:t>Wave 1: ~ 7000 individuals surveyed in NIDS-CRAM Wave 1: </a:t>
            </a:r>
            <a:r>
              <a:rPr lang="en-ZA" sz="1400" dirty="0"/>
              <a:t>In total 17,568 randomly selected individuals from NIDS were called and of these, 7,073 were interviewed in NIDS-CRAM</a:t>
            </a:r>
          </a:p>
          <a:p>
            <a:pPr lvl="1"/>
            <a:r>
              <a:rPr lang="en-ZA" sz="1400" b="1" dirty="0"/>
              <a:t>Wave 2: </a:t>
            </a:r>
            <a:r>
              <a:rPr lang="en-ZA" sz="1400" dirty="0"/>
              <a:t>~5700 responses (80% response rate – same individuals </a:t>
            </a:r>
          </a:p>
          <a:p>
            <a:pPr lvl="1"/>
            <a:r>
              <a:rPr lang="en-ZA" sz="1400" dirty="0"/>
              <a:t>Details of the telephonic survey:</a:t>
            </a:r>
          </a:p>
          <a:p>
            <a:pPr lvl="2"/>
            <a:r>
              <a:rPr lang="en-ZA" sz="1400" b="1" dirty="0"/>
              <a:t>Managed by SALDRU at UCT</a:t>
            </a:r>
          </a:p>
          <a:p>
            <a:pPr lvl="2"/>
            <a:r>
              <a:rPr lang="en-ZA" sz="1400" b="1" dirty="0"/>
              <a:t>50 call centre agents </a:t>
            </a:r>
            <a:r>
              <a:rPr lang="en-ZA" sz="1400" dirty="0"/>
              <a:t>phoning from 13 July to 13 August 2020</a:t>
            </a:r>
          </a:p>
          <a:p>
            <a:pPr lvl="2"/>
            <a:r>
              <a:rPr lang="en-ZA" sz="1400" b="1" dirty="0"/>
              <a:t>20-minute</a:t>
            </a:r>
            <a:r>
              <a:rPr lang="en-ZA" sz="1400" dirty="0"/>
              <a:t> </a:t>
            </a:r>
            <a:r>
              <a:rPr lang="en-ZA" sz="1400" b="1" dirty="0"/>
              <a:t>survey</a:t>
            </a:r>
            <a:r>
              <a:rPr lang="en-ZA" sz="1400" dirty="0"/>
              <a:t> (available in all 11 languages)</a:t>
            </a:r>
          </a:p>
          <a:p>
            <a:pPr lvl="2"/>
            <a:r>
              <a:rPr lang="en-ZA" sz="1400" b="1" dirty="0"/>
              <a:t>R20 airtime </a:t>
            </a:r>
            <a:r>
              <a:rPr lang="en-ZA" sz="1400" dirty="0"/>
              <a:t>given to respondents to thank them for participation.</a:t>
            </a:r>
          </a:p>
          <a:p>
            <a:pPr lvl="2"/>
            <a:r>
              <a:rPr lang="en-ZA" sz="1400" b="1" dirty="0"/>
              <a:t>Questions</a:t>
            </a:r>
            <a:r>
              <a:rPr lang="en-ZA" sz="1400" dirty="0"/>
              <a:t> on demographics, migration, grant-receipt, employment, income, hunger + COVID-19 risk perceptions and behaviour </a:t>
            </a:r>
            <a:r>
              <a:rPr lang="en-ZA" sz="1400" b="1" dirty="0"/>
              <a:t>education, ECD, mental health, vaccine hesitancy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3E45A8-5F36-C142-8B89-06BB3E61A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011" y="5909754"/>
            <a:ext cx="1943737" cy="5831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7E7EC-627C-764B-870B-354D3B4751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58" r="14074"/>
          <a:stretch/>
        </p:blipFill>
        <p:spPr>
          <a:xfrm>
            <a:off x="9436100" y="1690688"/>
            <a:ext cx="2755900" cy="3154689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E6D68982-2E89-8142-AD40-FA5CC27C8BB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0389745">
            <a:off x="9676596" y="2105470"/>
            <a:ext cx="571500" cy="671104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7A8AC683-6BF0-6540-9BF3-54E8398B564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665914" flipH="1">
            <a:off x="11315700" y="2064675"/>
            <a:ext cx="571500" cy="67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08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AE4C9-A7F6-544A-B2D4-D341DC020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2" y="1393371"/>
            <a:ext cx="6897193" cy="461554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Who funded NIDS-CRAM?</a:t>
            </a:r>
          </a:p>
          <a:p>
            <a:pPr lvl="1"/>
            <a:r>
              <a:rPr lang="en-ZA" sz="1800" dirty="0"/>
              <a:t>The Allan &amp; Gill </a:t>
            </a:r>
            <a:r>
              <a:rPr lang="en-ZA" sz="1800" dirty="0" err="1"/>
              <a:t>Gray</a:t>
            </a:r>
            <a:r>
              <a:rPr lang="en-ZA" sz="1800" dirty="0"/>
              <a:t> Philanthropy, the FEM Education Foundation, the Michael &amp; Susan Dell Foundation </a:t>
            </a:r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r>
              <a:rPr lang="en-US" dirty="0"/>
              <a:t>Who will have access to the data?</a:t>
            </a:r>
          </a:p>
          <a:p>
            <a:pPr lvl="1" algn="just"/>
            <a:r>
              <a:rPr lang="en-ZA" sz="1800" dirty="0"/>
              <a:t>All NIDS-CRAM data is immediately made freely available to the public and other researchers on the </a:t>
            </a:r>
            <a:r>
              <a:rPr lang="en-ZA" sz="1800" dirty="0" err="1"/>
              <a:t>DataFirst</a:t>
            </a:r>
            <a:r>
              <a:rPr lang="en-ZA" sz="1800" dirty="0"/>
              <a:t> platform. W2 data is now up. We encourage others to </a:t>
            </a:r>
            <a:r>
              <a:rPr lang="en-ZA" sz="1800" dirty="0" err="1"/>
              <a:t>analyze</a:t>
            </a:r>
            <a:r>
              <a:rPr lang="en-ZA" sz="1800" dirty="0"/>
              <a:t> the data for their own purposes and to replicate our results (we have also posted our do files so people can replicate our analysis.</a:t>
            </a:r>
          </a:p>
          <a:p>
            <a:pPr lvl="1"/>
            <a:endParaRPr lang="en-ZA" sz="1800" dirty="0"/>
          </a:p>
          <a:p>
            <a:endParaRPr lang="en-US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0DBA93F3-35C1-0447-9588-EAFB46514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146" y="2573964"/>
            <a:ext cx="2705100" cy="711200"/>
          </a:xfrm>
          <a:prstGeom prst="rect">
            <a:avLst/>
          </a:prstGeom>
        </p:spPr>
      </p:pic>
      <p:pic>
        <p:nvPicPr>
          <p:cNvPr id="7" name="Picture 6" descr="A drawing of a person&#10;&#10;Description automatically generated">
            <a:extLst>
              <a:ext uri="{FF2B5EF4-FFF2-40B4-BE49-F238E27FC236}">
                <a16:creationId xmlns:a16="http://schemas.microsoft.com/office/drawing/2014/main" id="{355D6A5D-4272-4E41-88B4-750BD9987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239" y="2560130"/>
            <a:ext cx="1905000" cy="787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B6CC94-3D2C-6B40-8BA1-08376609DE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3978" y="3429000"/>
            <a:ext cx="2328535" cy="5941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848427-C378-4B45-9140-80298FD16D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0286" b="28571"/>
          <a:stretch/>
        </p:blipFill>
        <p:spPr>
          <a:xfrm>
            <a:off x="3655786" y="6090384"/>
            <a:ext cx="1270000" cy="52251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AE573E-2C59-5048-82F5-CD59B8B62435}"/>
              </a:ext>
            </a:extLst>
          </p:cNvPr>
          <p:cNvSpPr txBox="1">
            <a:spLocks/>
          </p:cNvSpPr>
          <p:nvPr/>
        </p:nvSpPr>
        <p:spPr>
          <a:xfrm>
            <a:off x="531586" y="22372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Funders?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795E1B9-7BB0-F548-A49D-7EBEADF1F8E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462345" y="1257195"/>
            <a:ext cx="4729655" cy="313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810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9565A4AE-96BD-AC4C-B311-48238095A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0"/>
            <a:ext cx="12192000" cy="6858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87A0CA4-9839-3C4A-85F9-BD2EC8089E8E}"/>
              </a:ext>
            </a:extLst>
          </p:cNvPr>
          <p:cNvSpPr txBox="1"/>
          <p:nvPr/>
        </p:nvSpPr>
        <p:spPr>
          <a:xfrm>
            <a:off x="3187700" y="365125"/>
            <a:ext cx="9004300" cy="816696"/>
          </a:xfrm>
          <a:prstGeom prst="rect">
            <a:avLst/>
          </a:prstGeom>
          <a:solidFill>
            <a:schemeClr val="bg1"/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sz="2000" dirty="0">
                <a:latin typeface="Helvetica" pitchFamily="2" charset="0"/>
              </a:rPr>
              <a:t>12 NIDS-CRAM Wave 4 Working Papers. Available at </a:t>
            </a:r>
            <a:r>
              <a:rPr lang="en-ZA" sz="2000" b="1" dirty="0" err="1">
                <a:latin typeface="Helvetica" pitchFamily="2" charset="0"/>
              </a:rPr>
              <a:t>cramsurvey.org</a:t>
            </a:r>
            <a:endParaRPr lang="en-ZA" sz="2000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20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F16D9B-022A-A24E-80CE-42C902BBA3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115"/>
          <a:stretch/>
        </p:blipFill>
        <p:spPr>
          <a:xfrm>
            <a:off x="4845644" y="1496952"/>
            <a:ext cx="7778263" cy="407621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72DBE74-87ED-364B-B942-2297F69C3965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C72302"/>
                </a:solidFill>
                <a:latin typeface="Helvetica" pitchFamily="2" charset="0"/>
              </a:rPr>
              <a:t>School meals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D6D72C-E6FD-6842-B15F-E64DB3356838}"/>
              </a:ext>
            </a:extLst>
          </p:cNvPr>
          <p:cNvSpPr txBox="1"/>
          <p:nvPr/>
        </p:nvSpPr>
        <p:spPr>
          <a:xfrm>
            <a:off x="499397" y="1839944"/>
            <a:ext cx="3692501" cy="4202239"/>
          </a:xfrm>
          <a:prstGeom prst="rect">
            <a:avLst/>
          </a:prstGeom>
          <a:solidFill>
            <a:srgbClr val="C92400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sz="2400" dirty="0">
                <a:solidFill>
                  <a:schemeClr val="bg1"/>
                </a:solidFill>
                <a:latin typeface="Helvetica" pitchFamily="2" charset="0"/>
              </a:rPr>
              <a:t>Less than half of respondents </a:t>
            </a:r>
            <a:r>
              <a:rPr lang="en-ZA" sz="2400" b="1" dirty="0">
                <a:solidFill>
                  <a:schemeClr val="bg1"/>
                </a:solidFill>
                <a:latin typeface="Helvetica" pitchFamily="2" charset="0"/>
              </a:rPr>
              <a:t>(43%) </a:t>
            </a:r>
            <a:r>
              <a:rPr lang="en-ZA" sz="2400" dirty="0">
                <a:solidFill>
                  <a:schemeClr val="bg1"/>
                </a:solidFill>
                <a:latin typeface="Helvetica" pitchFamily="2" charset="0"/>
              </a:rPr>
              <a:t>reported their child received a school meal in the last 7 days in Feb March 2021 (while schools were open). (NB 58% of parents support going back to school every day (W3)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DE838E-018E-3842-A779-CA0A958BFD26}"/>
              </a:ext>
            </a:extLst>
          </p:cNvPr>
          <p:cNvSpPr/>
          <p:nvPr/>
        </p:nvSpPr>
        <p:spPr>
          <a:xfrm>
            <a:off x="9052560" y="3255264"/>
            <a:ext cx="932688" cy="1371600"/>
          </a:xfrm>
          <a:prstGeom prst="rect">
            <a:avLst/>
          </a:prstGeom>
          <a:solidFill>
            <a:srgbClr val="FFD966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32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655ED3-0CBA-5F4F-9EEB-177167E85B07}"/>
              </a:ext>
            </a:extLst>
          </p:cNvPr>
          <p:cNvSpPr txBox="1"/>
          <p:nvPr/>
        </p:nvSpPr>
        <p:spPr>
          <a:xfrm>
            <a:off x="229108" y="2336679"/>
            <a:ext cx="3400552" cy="2170913"/>
          </a:xfrm>
          <a:prstGeom prst="rect">
            <a:avLst/>
          </a:prstGeom>
          <a:solidFill>
            <a:srgbClr val="C92400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b="1" dirty="0">
                <a:solidFill>
                  <a:schemeClr val="bg1"/>
                </a:solidFill>
                <a:latin typeface="Helvetica" pitchFamily="2" charset="0"/>
              </a:rPr>
              <a:t>Weekly child hunger has declined </a:t>
            </a:r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from 16% in Nov/Dec 2020 to 14% in Feb/March 2021, although it is still nearly double pre-pandemic levels (8%)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7DAB280-4D99-D74B-BE69-C0F563A5293C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C72302"/>
                </a:solidFill>
                <a:latin typeface="Helvetica" pitchFamily="2" charset="0"/>
              </a:rPr>
              <a:t>Hunger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4016B7-F12B-0542-AC7A-C498BEB273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590"/>
          <a:stretch/>
        </p:blipFill>
        <p:spPr>
          <a:xfrm>
            <a:off x="4438865" y="1901952"/>
            <a:ext cx="7753135" cy="3761166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68DFAB5-CBA8-2345-848D-E080CD10FA93}"/>
              </a:ext>
            </a:extLst>
          </p:cNvPr>
          <p:cNvSpPr/>
          <p:nvPr/>
        </p:nvSpPr>
        <p:spPr>
          <a:xfrm>
            <a:off x="10490200" y="3986515"/>
            <a:ext cx="1333500" cy="1208801"/>
          </a:xfrm>
          <a:prstGeom prst="roundRect">
            <a:avLst/>
          </a:prstGeom>
          <a:noFill/>
          <a:ln w="38100">
            <a:solidFill>
              <a:srgbClr val="C924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18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655ED3-0CBA-5F4F-9EEB-177167E85B07}"/>
              </a:ext>
            </a:extLst>
          </p:cNvPr>
          <p:cNvSpPr txBox="1"/>
          <p:nvPr/>
        </p:nvSpPr>
        <p:spPr>
          <a:xfrm>
            <a:off x="229108" y="2336679"/>
            <a:ext cx="3400552" cy="3001910"/>
          </a:xfrm>
          <a:prstGeom prst="rect">
            <a:avLst/>
          </a:prstGeom>
          <a:solidFill>
            <a:srgbClr val="C92400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NIDS-CRAM has been administered four times in the last year</a:t>
            </a:r>
            <a:r>
              <a:rPr lang="en-ZA" b="1" dirty="0">
                <a:solidFill>
                  <a:schemeClr val="bg1"/>
                </a:solidFill>
                <a:latin typeface="Helvetica" pitchFamily="2" charset="0"/>
              </a:rPr>
              <a:t>. Two thirds of respondents (67%) said that in at least one of these waves their household had run out of money to buy food</a:t>
            </a:r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 in the last month.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7DAB280-4D99-D74B-BE69-C0F563A5293C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C72302"/>
                </a:solidFill>
                <a:latin typeface="Helvetica" pitchFamily="2" charset="0"/>
              </a:rPr>
              <a:t>Hunger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6A1F20-B28E-CD49-B84A-87FCF75F0A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114925" y="1251158"/>
            <a:ext cx="6847967" cy="54474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A0305ED-767A-A346-A2F2-D120DE417E39}"/>
              </a:ext>
            </a:extLst>
          </p:cNvPr>
          <p:cNvSpPr/>
          <p:nvPr/>
        </p:nvSpPr>
        <p:spPr>
          <a:xfrm>
            <a:off x="7357730" y="2971800"/>
            <a:ext cx="290623" cy="2614613"/>
          </a:xfrm>
          <a:prstGeom prst="rect">
            <a:avLst/>
          </a:prstGeom>
          <a:solidFill>
            <a:srgbClr val="F081B1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4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655ED3-0CBA-5F4F-9EEB-177167E85B07}"/>
              </a:ext>
            </a:extLst>
          </p:cNvPr>
          <p:cNvSpPr txBox="1"/>
          <p:nvPr/>
        </p:nvSpPr>
        <p:spPr>
          <a:xfrm>
            <a:off x="229108" y="2336679"/>
            <a:ext cx="3400552" cy="3278909"/>
          </a:xfrm>
          <a:prstGeom prst="rect">
            <a:avLst/>
          </a:prstGeom>
          <a:solidFill>
            <a:srgbClr val="C92400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NIDS-CRAM has been administered four times in the last year. </a:t>
            </a:r>
            <a:r>
              <a:rPr lang="en-ZA" b="1" dirty="0">
                <a:solidFill>
                  <a:schemeClr val="bg1"/>
                </a:solidFill>
                <a:latin typeface="Helvetica" pitchFamily="2" charset="0"/>
              </a:rPr>
              <a:t>One third of respondents (32%) </a:t>
            </a:r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in households with children in them said that in at least one of these waves, </a:t>
            </a:r>
            <a:r>
              <a:rPr lang="en-ZA" b="1" dirty="0">
                <a:solidFill>
                  <a:schemeClr val="bg1"/>
                </a:solidFill>
                <a:latin typeface="Helvetica" pitchFamily="2" charset="0"/>
              </a:rPr>
              <a:t>a child had gone hungry in the past week</a:t>
            </a:r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 in their household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7DAB280-4D99-D74B-BE69-C0F563A5293C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C72302"/>
                </a:solidFill>
                <a:latin typeface="Helvetica" pitchFamily="2" charset="0"/>
              </a:rPr>
              <a:t>Hunger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6A1F20-B28E-CD49-B84A-87FCF75F0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760" y="1277175"/>
            <a:ext cx="7863068" cy="507321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3FB1DFE-E3D1-B043-AF29-E2DDC7F05657}"/>
              </a:ext>
            </a:extLst>
          </p:cNvPr>
          <p:cNvSpPr/>
          <p:nvPr/>
        </p:nvSpPr>
        <p:spPr>
          <a:xfrm>
            <a:off x="7407349" y="3870251"/>
            <a:ext cx="255181" cy="1254642"/>
          </a:xfrm>
          <a:prstGeom prst="rect">
            <a:avLst/>
          </a:prstGeom>
          <a:solidFill>
            <a:srgbClr val="89C078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655ED3-0CBA-5F4F-9EEB-177167E85B07}"/>
              </a:ext>
            </a:extLst>
          </p:cNvPr>
          <p:cNvSpPr txBox="1"/>
          <p:nvPr/>
        </p:nvSpPr>
        <p:spPr>
          <a:xfrm>
            <a:off x="229108" y="2281815"/>
            <a:ext cx="3400552" cy="2724911"/>
          </a:xfrm>
          <a:prstGeom prst="rect">
            <a:avLst/>
          </a:prstGeom>
          <a:solidFill>
            <a:srgbClr val="C92400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Analysing teacher payroll data (</a:t>
            </a:r>
            <a:r>
              <a:rPr lang="en-ZA" dirty="0" err="1">
                <a:solidFill>
                  <a:schemeClr val="bg1"/>
                </a:solidFill>
                <a:latin typeface="Helvetica" pitchFamily="2" charset="0"/>
              </a:rPr>
              <a:t>Persal</a:t>
            </a:r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) shows an increase in excess deaths among teachers but unrelated to school opening/closing. </a:t>
            </a:r>
          </a:p>
          <a:p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Instead follows SA mortality trends almost perfectly.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DF8732-E56C-BA4F-B71E-EF030510E8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12495" y="1824615"/>
            <a:ext cx="8050397" cy="400925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7DAB280-4D99-D74B-BE69-C0F563A5293C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C72302"/>
                </a:solidFill>
                <a:latin typeface="Helvetica" pitchFamily="2" charset="0"/>
              </a:rPr>
              <a:t>Teacher mortality</a:t>
            </a:r>
          </a:p>
        </p:txBody>
      </p:sp>
    </p:spTree>
    <p:extLst>
      <p:ext uri="{BB962C8B-B14F-4D97-AF65-F5344CB8AC3E}">
        <p14:creationId xmlns:p14="http://schemas.microsoft.com/office/powerpoint/2010/main" val="32177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655ED3-0CBA-5F4F-9EEB-177167E85B07}"/>
              </a:ext>
            </a:extLst>
          </p:cNvPr>
          <p:cNvSpPr txBox="1"/>
          <p:nvPr/>
        </p:nvSpPr>
        <p:spPr>
          <a:xfrm>
            <a:off x="229108" y="2336679"/>
            <a:ext cx="3400552" cy="2724911"/>
          </a:xfrm>
          <a:prstGeom prst="rect">
            <a:avLst/>
          </a:prstGeom>
          <a:solidFill>
            <a:srgbClr val="C92400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Teachers at </a:t>
            </a:r>
            <a:r>
              <a:rPr lang="en-ZA" b="1" dirty="0">
                <a:solidFill>
                  <a:schemeClr val="bg1"/>
                </a:solidFill>
                <a:latin typeface="Helvetica" pitchFamily="2" charset="0"/>
              </a:rPr>
              <a:t>secondary schools</a:t>
            </a:r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 are not at higher risk of COVID-19 transmission compared to those at </a:t>
            </a:r>
            <a:r>
              <a:rPr lang="en-ZA" b="1" dirty="0">
                <a:solidFill>
                  <a:schemeClr val="bg1"/>
                </a:solidFill>
                <a:latin typeface="Helvetica" pitchFamily="2" charset="0"/>
              </a:rPr>
              <a:t>primary schools</a:t>
            </a:r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. Schools (neither primary nor secondary) are not the primary sites of infection.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DF8732-E56C-BA4F-B71E-EF030510E8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12495" y="1824615"/>
            <a:ext cx="8050397" cy="400925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7DAB280-4D99-D74B-BE69-C0F563A5293C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C72302"/>
                </a:solidFill>
                <a:latin typeface="Helvetica" pitchFamily="2" charset="0"/>
              </a:rPr>
              <a:t>Teacher mortality</a:t>
            </a:r>
          </a:p>
        </p:txBody>
      </p:sp>
    </p:spTree>
    <p:extLst>
      <p:ext uri="{BB962C8B-B14F-4D97-AF65-F5344CB8AC3E}">
        <p14:creationId xmlns:p14="http://schemas.microsoft.com/office/powerpoint/2010/main" val="3783105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655ED3-0CBA-5F4F-9EEB-177167E85B07}"/>
              </a:ext>
            </a:extLst>
          </p:cNvPr>
          <p:cNvSpPr txBox="1"/>
          <p:nvPr/>
        </p:nvSpPr>
        <p:spPr>
          <a:xfrm>
            <a:off x="22352" y="1816099"/>
            <a:ext cx="3400552" cy="4109906"/>
          </a:xfrm>
          <a:prstGeom prst="rect">
            <a:avLst/>
          </a:prstGeom>
          <a:solidFill>
            <a:srgbClr val="C92400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" pitchFamily="2" charset="0"/>
              </a:rPr>
              <a:t>ECD attendance follows school opening dates and in Feb/March 2021 it remains </a:t>
            </a:r>
            <a:r>
              <a:rPr lang="en-US" b="1" dirty="0">
                <a:solidFill>
                  <a:schemeClr val="bg1"/>
                </a:solidFill>
                <a:latin typeface="Helvetica" pitchFamily="2" charset="0"/>
              </a:rPr>
              <a:t>well below pre-pandemic levels </a:t>
            </a:r>
          </a:p>
          <a:p>
            <a:endParaRPr lang="en-US" dirty="0">
              <a:solidFill>
                <a:schemeClr val="bg1"/>
              </a:solidFill>
              <a:latin typeface="Helvetica" pitchFamily="2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Helvetica" pitchFamily="2" charset="0"/>
              </a:rPr>
              <a:t>Temporary ECD </a:t>
            </a:r>
            <a:r>
              <a:rPr lang="en-US" b="1" dirty="0" err="1">
                <a:solidFill>
                  <a:schemeClr val="bg1"/>
                </a:solidFill>
                <a:latin typeface="Helvetica" pitchFamily="2" charset="0"/>
              </a:rPr>
              <a:t>programme</a:t>
            </a:r>
            <a:r>
              <a:rPr lang="en-US" b="1" dirty="0">
                <a:solidFill>
                  <a:schemeClr val="bg1"/>
                </a:solidFill>
                <a:latin typeface="Helvetica" pitchFamily="2" charset="0"/>
              </a:rPr>
              <a:t> closure </a:t>
            </a:r>
            <a:r>
              <a:rPr lang="en-US" dirty="0">
                <a:solidFill>
                  <a:schemeClr val="bg1"/>
                </a:solidFill>
                <a:latin typeface="Helvetica" pitchFamily="2" charset="0"/>
              </a:rPr>
              <a:t>remains the primary reason (26%) for non-attendance at ECD </a:t>
            </a:r>
            <a:r>
              <a:rPr lang="en-US" dirty="0" err="1">
                <a:solidFill>
                  <a:schemeClr val="bg1"/>
                </a:solidFill>
                <a:latin typeface="Helvetica" pitchFamily="2" charset="0"/>
              </a:rPr>
              <a:t>programmes</a:t>
            </a:r>
            <a:endParaRPr lang="en-US" dirty="0">
              <a:solidFill>
                <a:schemeClr val="bg1"/>
              </a:solidFill>
              <a:latin typeface="Helvetica" pitchFamily="2" charset="0"/>
            </a:endParaRPr>
          </a:p>
          <a:p>
            <a:endParaRPr lang="en-US" dirty="0">
              <a:solidFill>
                <a:schemeClr val="bg1"/>
              </a:solidFill>
              <a:latin typeface="Helvetica" pitchFamily="2" charset="0"/>
            </a:endParaRPr>
          </a:p>
          <a:p>
            <a:endParaRPr lang="en-US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7DAB280-4D99-D74B-BE69-C0F563A5293C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C72302"/>
                </a:solidFill>
                <a:latin typeface="Helvetica" pitchFamily="2" charset="0"/>
              </a:rPr>
              <a:t>ECD</a:t>
            </a:r>
          </a:p>
        </p:txBody>
      </p:sp>
      <p:pic>
        <p:nvPicPr>
          <p:cNvPr id="12" name="Content Placeholder 6" descr="Chart, line chart&#10;&#10;Description automatically generated">
            <a:extLst>
              <a:ext uri="{FF2B5EF4-FFF2-40B4-BE49-F238E27FC236}">
                <a16:creationId xmlns:a16="http://schemas.microsoft.com/office/drawing/2014/main" id="{92F93677-EE9C-8F4B-B58F-3BF448BE2C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0334"/>
          <a:stretch/>
        </p:blipFill>
        <p:spPr>
          <a:xfrm>
            <a:off x="3975100" y="1765299"/>
            <a:ext cx="8076303" cy="4900387"/>
          </a:xfrm>
        </p:spPr>
      </p:pic>
    </p:spTree>
    <p:extLst>
      <p:ext uri="{BB962C8B-B14F-4D97-AF65-F5344CB8AC3E}">
        <p14:creationId xmlns:p14="http://schemas.microsoft.com/office/powerpoint/2010/main" val="1490608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0526B8-7EB7-4547-A437-9409C95CE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91028" y="775905"/>
            <a:ext cx="4077771" cy="5306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82AFC630-ECA2-514F-92F2-E1378FF1C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942" y="1439145"/>
            <a:ext cx="7096030" cy="3569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251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0DA01-E170-BD49-8853-0E929A17D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4972" y="1253331"/>
            <a:ext cx="2301239" cy="4351338"/>
          </a:xfr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ZA" dirty="0"/>
              <a:t>“Without catching up, the skills of Grade 12 graduates would be lower than in the no-pandemic scenario for a decade up to 2031.”</a:t>
            </a:r>
            <a:endParaRPr lang="en-US" dirty="0"/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2F4993BC-3F62-9A4A-8888-CAE224408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357" y="1253331"/>
            <a:ext cx="5370072" cy="4351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9607C7-799A-D041-800C-DBA8DFB6EC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3773" y="1076344"/>
            <a:ext cx="3333200" cy="4705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106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32EC7D2D-139D-C74C-9498-E3E193F31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28" y="818538"/>
            <a:ext cx="3511557" cy="4969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341079-B0C2-8F47-8F03-14D6ED1C35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94629" y="780747"/>
            <a:ext cx="7997371" cy="500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9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32EC7D2D-139D-C74C-9498-E3E193F31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28" y="818538"/>
            <a:ext cx="3511557" cy="4969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ED341079-B0C2-8F47-8F03-14D6ED1C3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804" y="1506487"/>
            <a:ext cx="7631682" cy="44932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904C4F-7232-724E-A022-DFC365136660}"/>
              </a:ext>
            </a:extLst>
          </p:cNvPr>
          <p:cNvSpPr txBox="1"/>
          <p:nvPr/>
        </p:nvSpPr>
        <p:spPr>
          <a:xfrm>
            <a:off x="4327190" y="247127"/>
            <a:ext cx="7631682" cy="1124473"/>
          </a:xfrm>
          <a:prstGeom prst="rect">
            <a:avLst/>
          </a:prstGeom>
          <a:solidFill>
            <a:schemeClr val="accent1">
              <a:lumMod val="60000"/>
              <a:lumOff val="40000"/>
              <a:alpha val="78039"/>
            </a:scheme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sz="4000" dirty="0">
                <a:solidFill>
                  <a:schemeClr val="bg1"/>
                </a:solidFill>
                <a:latin typeface="Helvetica" pitchFamily="2" charset="0"/>
              </a:rPr>
              <a:t>Flattening learning trajectories.</a:t>
            </a:r>
          </a:p>
        </p:txBody>
      </p:sp>
    </p:spTree>
    <p:extLst>
      <p:ext uri="{BB962C8B-B14F-4D97-AF65-F5344CB8AC3E}">
        <p14:creationId xmlns:p14="http://schemas.microsoft.com/office/powerpoint/2010/main" val="68079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32EC7D2D-139D-C74C-9498-E3E193F31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28" y="818538"/>
            <a:ext cx="3511557" cy="4969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341079-B0C2-8F47-8F03-14D6ED1C35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78905" y="1553030"/>
            <a:ext cx="8327796" cy="338114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D914309-2F08-9A46-978D-0E52A80F971F}"/>
              </a:ext>
            </a:extLst>
          </p:cNvPr>
          <p:cNvSpPr/>
          <p:nvPr/>
        </p:nvSpPr>
        <p:spPr>
          <a:xfrm>
            <a:off x="7406640" y="3364992"/>
            <a:ext cx="4398263" cy="274320"/>
          </a:xfrm>
          <a:prstGeom prst="round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799221-AA08-3549-98F9-1DC43ABB2EC9}"/>
              </a:ext>
            </a:extLst>
          </p:cNvPr>
          <p:cNvSpPr txBox="1"/>
          <p:nvPr/>
        </p:nvSpPr>
        <p:spPr>
          <a:xfrm>
            <a:off x="4327190" y="247127"/>
            <a:ext cx="7631682" cy="1124473"/>
          </a:xfrm>
          <a:prstGeom prst="rect">
            <a:avLst/>
          </a:prstGeom>
          <a:solidFill>
            <a:schemeClr val="accent1">
              <a:lumMod val="60000"/>
              <a:lumOff val="40000"/>
              <a:alpha val="78039"/>
            </a:schemeClr>
          </a:solidFill>
        </p:spPr>
        <p:txBody>
          <a:bodyPr wrap="square" lIns="251999" tIns="251999" rIns="251999" bIns="251999" rtlCol="0">
            <a:spAutoFit/>
          </a:bodyPr>
          <a:lstStyle/>
          <a:p>
            <a:pPr algn="ctr"/>
            <a:r>
              <a:rPr lang="en-ZA" sz="4000" dirty="0">
                <a:solidFill>
                  <a:schemeClr val="bg1"/>
                </a:solidFill>
                <a:latin typeface="Helvetica" pitchFamily="2" charset="0"/>
              </a:rPr>
              <a:t>~ 15% dropout ?!</a:t>
            </a:r>
          </a:p>
        </p:txBody>
      </p:sp>
    </p:spTree>
    <p:extLst>
      <p:ext uri="{BB962C8B-B14F-4D97-AF65-F5344CB8AC3E}">
        <p14:creationId xmlns:p14="http://schemas.microsoft.com/office/powerpoint/2010/main" val="251560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127676" y="6257744"/>
            <a:ext cx="323309" cy="389083"/>
          </a:xfrm>
          <a:prstGeom prst="rect">
            <a:avLst/>
          </a:prstGeom>
        </p:spPr>
        <p:txBody>
          <a:bodyPr/>
          <a:lstStyle/>
          <a:p>
            <a:fld id="{502AA32E-850A-4F3A-9344-4AB458E1939A}" type="slidenum">
              <a:rPr lang="en-AU" smtClean="0"/>
              <a:pPr/>
              <a:t>21</a:t>
            </a:fld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1935930" y="1301809"/>
            <a:ext cx="27163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Insurmountable learning deficits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35929" y="1113572"/>
            <a:ext cx="1438214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dirty="0">
                <a:solidFill>
                  <a:schemeClr val="bg1">
                    <a:lumMod val="65000"/>
                  </a:schemeClr>
                </a:solidFill>
              </a:rPr>
              <a:t>New Solutions for a New Future</a:t>
            </a:r>
          </a:p>
        </p:txBody>
      </p:sp>
      <p:graphicFrame>
        <p:nvGraphicFramePr>
          <p:cNvPr id="12" name="Chart 11"/>
          <p:cNvGraphicFramePr/>
          <p:nvPr/>
        </p:nvGraphicFramePr>
        <p:xfrm>
          <a:off x="1935929" y="2415326"/>
          <a:ext cx="8347060" cy="4231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935930" y="1702518"/>
            <a:ext cx="626506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900" dirty="0"/>
              <a:t>Figure 10b: South African mathematics learning trajectories by national socioeconomic quintiles using a variable standard deviation for a year of learning (0.28 in grade 3 to 0.2 in grade 8 with interpolated values for in-between grades (Based on NSES 2007/8/9 for grades 3/4/5, SACMEQ 2007 for grade 6 and TIMSS 2011 for grade 9, including 95% confidence interval</a:t>
            </a:r>
            <a:r>
              <a:rPr lang="en-US" sz="900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66851" y="6620971"/>
            <a:ext cx="12153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(Spaull &amp; </a:t>
            </a:r>
            <a:r>
              <a:rPr lang="en-US" sz="900" dirty="0" err="1"/>
              <a:t>Kotze</a:t>
            </a:r>
            <a:r>
              <a:rPr lang="en-US" sz="900" dirty="0"/>
              <a:t>, 2015)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35929" y="321858"/>
            <a:ext cx="84409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Helvetica" charset="0"/>
                <a:ea typeface="Helvetica" charset="0"/>
                <a:cs typeface="Helvetica" charset="0"/>
              </a:rPr>
              <a:t>Where should we be intervening?</a:t>
            </a:r>
            <a:endParaRPr lang="en-US" sz="3200" b="1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A51B58B-20F4-0D49-8382-33CB514109F3}"/>
              </a:ext>
            </a:extLst>
          </p:cNvPr>
          <p:cNvCxnSpPr>
            <a:cxnSpLocks/>
          </p:cNvCxnSpPr>
          <p:nvPr/>
        </p:nvCxnSpPr>
        <p:spPr>
          <a:xfrm flipV="1">
            <a:off x="6812280" y="2849880"/>
            <a:ext cx="1645920" cy="184404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99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Chart bld="category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24000" y="1"/>
            <a:ext cx="1728634" cy="1914210"/>
            <a:chOff x="783772" y="2049864"/>
            <a:chExt cx="1728634" cy="1914210"/>
          </a:xfrm>
        </p:grpSpPr>
        <p:sp>
          <p:nvSpPr>
            <p:cNvPr id="5" name="Rectangle 4"/>
            <p:cNvSpPr/>
            <p:nvPr/>
          </p:nvSpPr>
          <p:spPr>
            <a:xfrm>
              <a:off x="783772" y="2049864"/>
              <a:ext cx="1728634" cy="1893288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53"/>
            <a:stretch/>
          </p:blipFill>
          <p:spPr>
            <a:xfrm>
              <a:off x="1053822" y="2237793"/>
              <a:ext cx="1207058" cy="104346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902131" y="3379299"/>
              <a:ext cx="16102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Helvetica" charset="0"/>
                  <a:ea typeface="Helvetica" charset="0"/>
                  <a:cs typeface="Helvetica" charset="0"/>
                </a:rPr>
                <a:t>FOUNDATIONS</a:t>
              </a:r>
              <a:endParaRPr lang="en-US" sz="1400" b="1" dirty="0">
                <a:latin typeface="Helvetica" charset="0"/>
                <a:ea typeface="Helvetica" charset="0"/>
                <a:cs typeface="Helvetica" charset="0"/>
              </a:endParaRPr>
            </a:p>
            <a:p>
              <a:endParaRPr lang="en-US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4520048" y="3429000"/>
            <a:ext cx="500508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“The later in life we attempt to repair early deficits, the costlier the remediation becomes’’ </a:t>
            </a:r>
          </a:p>
          <a:p>
            <a:pPr algn="just"/>
            <a:endParaRPr lang="en-US" sz="2400" dirty="0">
              <a:latin typeface="Helvetica" charset="0"/>
              <a:ea typeface="Helvetica" charset="0"/>
              <a:cs typeface="Helvetica" charset="0"/>
            </a:endParaRPr>
          </a:p>
          <a:p>
            <a:pPr algn="just"/>
            <a:r>
              <a:rPr lang="en-US" sz="1600" dirty="0">
                <a:latin typeface="Helvetica" charset="0"/>
                <a:ea typeface="Helvetica" charset="0"/>
                <a:cs typeface="Helvetica" charset="0"/>
              </a:rPr>
              <a:t>Nobel Laureate James Heckman (2000, p. 5). 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3806780" y="198096"/>
            <a:ext cx="6127690" cy="1423727"/>
            <a:chOff x="2282780" y="68003"/>
            <a:chExt cx="6127690" cy="1423727"/>
          </a:xfrm>
        </p:grpSpPr>
        <p:sp>
          <p:nvSpPr>
            <p:cNvPr id="10" name="Rectangle 9"/>
            <p:cNvSpPr/>
            <p:nvPr/>
          </p:nvSpPr>
          <p:spPr>
            <a:xfrm>
              <a:off x="2586709" y="591045"/>
              <a:ext cx="582376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/>
                <a:t>Prevention is better than cure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82780" y="68003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10800000">
              <a:off x="7393271" y="291401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53741" r="63574"/>
          <a:stretch/>
        </p:blipFill>
        <p:spPr>
          <a:xfrm>
            <a:off x="2260257" y="3205902"/>
            <a:ext cx="1850452" cy="208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377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24000" y="1"/>
            <a:ext cx="1728634" cy="1865369"/>
            <a:chOff x="5405802" y="2021014"/>
            <a:chExt cx="1728634" cy="1865369"/>
          </a:xfrm>
        </p:grpSpPr>
        <p:sp>
          <p:nvSpPr>
            <p:cNvPr id="6" name="Rectangle 5"/>
            <p:cNvSpPr/>
            <p:nvPr/>
          </p:nvSpPr>
          <p:spPr>
            <a:xfrm>
              <a:off x="5405802" y="2021014"/>
              <a:ext cx="1728634" cy="1865369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578"/>
            <a:stretch/>
          </p:blipFill>
          <p:spPr>
            <a:xfrm>
              <a:off x="5720496" y="2263851"/>
              <a:ext cx="1146676" cy="97950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673065" y="3301608"/>
              <a:ext cx="11941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Helvetica" charset="0"/>
                  <a:ea typeface="Helvetica" charset="0"/>
                  <a:cs typeface="Helvetica" charset="0"/>
                </a:rPr>
                <a:t>PRIORITISE</a:t>
              </a:r>
            </a:p>
            <a:p>
              <a:endParaRPr lang="en-US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4110710" y="591046"/>
            <a:ext cx="58237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>
                <a:latin typeface="Helvetica" pitchFamily="2" charset="0"/>
              </a:rPr>
              <a:t>What is the </a:t>
            </a:r>
            <a:r>
              <a:rPr lang="en-US" sz="2800" b="1" i="1" dirty="0">
                <a:latin typeface="Helvetica" pitchFamily="2" charset="0"/>
              </a:rPr>
              <a:t>binding constraint </a:t>
            </a:r>
            <a:r>
              <a:rPr lang="en-US" sz="2800" i="1" dirty="0">
                <a:latin typeface="Helvetica" pitchFamily="2" charset="0"/>
              </a:rPr>
              <a:t>to progress in this area?</a:t>
            </a:r>
            <a:endParaRPr lang="en-US" sz="2800" b="1" dirty="0">
              <a:solidFill>
                <a:srgbClr val="FF0000"/>
              </a:solidFill>
              <a:latin typeface="Helvetica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06781" y="68004"/>
            <a:ext cx="607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Arial Rounded MT Bold" charset="0"/>
                <a:ea typeface="Arial Rounded MT Bold" charset="0"/>
                <a:cs typeface="Arial Rounded MT Bold" charset="0"/>
              </a:rPr>
              <a:t>“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0800000">
            <a:off x="9326611" y="816844"/>
            <a:ext cx="607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Arial Rounded MT Bold" charset="0"/>
                <a:ea typeface="Arial Rounded MT Bold" charset="0"/>
                <a:cs typeface="Arial Rounded MT Bold" charset="0"/>
              </a:rPr>
              <a:t>“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62766" y="2594058"/>
            <a:ext cx="5171704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  <a:spcAft>
                <a:spcPts val="600"/>
              </a:spcAft>
            </a:pPr>
            <a:r>
              <a:rPr lang="en-GB" sz="2000" dirty="0">
                <a:latin typeface="Helvetica" charset="0"/>
                <a:ea typeface="Helvetica" charset="0"/>
                <a:cs typeface="Helvetica" charset="0"/>
              </a:rPr>
              <a:t>“The binding constraints approach is based on the idea that </a:t>
            </a:r>
            <a:r>
              <a:rPr lang="en-GB" sz="2000" b="1" dirty="0">
                <a:latin typeface="Helvetica" charset="0"/>
                <a:ea typeface="Helvetica" charset="0"/>
                <a:cs typeface="Helvetica" charset="0"/>
              </a:rPr>
              <a:t>not all constraints bind equally</a:t>
            </a:r>
            <a:r>
              <a:rPr lang="en-GB" sz="2000" dirty="0">
                <a:latin typeface="Helvetica" charset="0"/>
                <a:ea typeface="Helvetica" charset="0"/>
                <a:cs typeface="Helvetica" charset="0"/>
              </a:rPr>
              <a:t>, and that a sensible and practical strategy consists of identifying the most serious constraints at work</a:t>
            </a: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” </a:t>
            </a:r>
          </a:p>
          <a:p>
            <a:pPr algn="just"/>
            <a:endParaRPr lang="en-US" sz="2000" dirty="0">
              <a:latin typeface="Helvetica" charset="0"/>
              <a:ea typeface="Helvetica" charset="0"/>
              <a:cs typeface="Helvetica" charset="0"/>
            </a:endParaRPr>
          </a:p>
          <a:p>
            <a:pPr algn="just"/>
            <a:endParaRPr lang="en-US" sz="2000" dirty="0">
              <a:latin typeface="Helvetica" charset="0"/>
              <a:ea typeface="Helvetica" charset="0"/>
              <a:cs typeface="Helvetica" charset="0"/>
            </a:endParaRPr>
          </a:p>
          <a:p>
            <a:endParaRPr lang="en-US" dirty="0">
              <a:latin typeface="Helvetica" charset="0"/>
              <a:ea typeface="Helvetica" charset="0"/>
              <a:cs typeface="Helvetica" charset="0"/>
            </a:endParaRPr>
          </a:p>
          <a:p>
            <a:pPr algn="ctr"/>
            <a:r>
              <a:rPr lang="en-US" sz="1600" dirty="0">
                <a:latin typeface="Helvetica" charset="0"/>
                <a:ea typeface="Helvetica" charset="0"/>
                <a:cs typeface="Helvetica" charset="0"/>
              </a:rPr>
              <a:t>- Professor Dani </a:t>
            </a:r>
            <a:r>
              <a:rPr lang="en-US" sz="1600" dirty="0" err="1">
                <a:latin typeface="Helvetica" charset="0"/>
                <a:ea typeface="Helvetica" charset="0"/>
                <a:cs typeface="Helvetica" charset="0"/>
              </a:rPr>
              <a:t>Rodrik</a:t>
            </a:r>
            <a:r>
              <a:rPr lang="en-US" sz="1600" dirty="0">
                <a:latin typeface="Helvetica" charset="0"/>
                <a:ea typeface="Helvetica" charset="0"/>
                <a:cs typeface="Helvetica" charset="0"/>
              </a:rPr>
              <a:t> (2009: 6)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8161" y="2437105"/>
            <a:ext cx="1872549" cy="2342167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5110349" y="4583875"/>
            <a:ext cx="4132613" cy="1187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218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2453946" y="2443658"/>
            <a:ext cx="3642055" cy="3525836"/>
          </a:xfrm>
          <a:prstGeom prst="ellipse">
            <a:avLst/>
          </a:prstGeom>
          <a:solidFill>
            <a:srgbClr val="FF77A5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>
                <a:latin typeface="Helvetica" charset="0"/>
                <a:ea typeface="Helvetica" charset="0"/>
                <a:cs typeface="Helvetica" charset="0"/>
              </a:rPr>
              <a:t>R387 Billion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8031016" y="4051341"/>
            <a:ext cx="1982381" cy="400110"/>
            <a:chOff x="5793582" y="4290629"/>
            <a:chExt cx="1982381" cy="400110"/>
          </a:xfrm>
        </p:grpSpPr>
        <p:sp>
          <p:nvSpPr>
            <p:cNvPr id="12" name="Oval 11"/>
            <p:cNvSpPr/>
            <p:nvPr/>
          </p:nvSpPr>
          <p:spPr>
            <a:xfrm>
              <a:off x="5793582" y="4361658"/>
              <a:ext cx="226218" cy="227275"/>
            </a:xfrm>
            <a:prstGeom prst="ellipse">
              <a:avLst/>
            </a:prstGeom>
            <a:solidFill>
              <a:srgbClr val="FF77A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291261" y="4290629"/>
              <a:ext cx="14847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Helvetica" charset="0"/>
                  <a:ea typeface="Helvetica" charset="0"/>
                  <a:cs typeface="Helvetica" charset="0"/>
                </a:rPr>
                <a:t>R5,4 Billion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875975" y="6142209"/>
            <a:ext cx="27979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2020/21 SA Government expenditure on education (Treasury, 2021)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57692" y="6070606"/>
            <a:ext cx="30372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Trialogue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estimate of</a:t>
            </a:r>
          </a:p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all </a:t>
            </a:r>
            <a:r>
              <a:rPr lang="en-US" sz="1400" u="sng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education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CSI in SA in 2020</a:t>
            </a:r>
          </a:p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(50% of total CSI in SA)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98502" y="4420674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(1,4%)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725312" y="50725"/>
            <a:ext cx="1728634" cy="1853107"/>
            <a:chOff x="3094787" y="2049863"/>
            <a:chExt cx="1728634" cy="1853107"/>
          </a:xfrm>
        </p:grpSpPr>
        <p:sp>
          <p:nvSpPr>
            <p:cNvPr id="20" name="Rectangle 19"/>
            <p:cNvSpPr/>
            <p:nvPr/>
          </p:nvSpPr>
          <p:spPr>
            <a:xfrm>
              <a:off x="3094787" y="2049863"/>
              <a:ext cx="1728634" cy="1853107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99"/>
            <a:stretch/>
          </p:blipFill>
          <p:spPr>
            <a:xfrm>
              <a:off x="3419518" y="2293860"/>
              <a:ext cx="1079172" cy="931329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3343422" y="3318195"/>
              <a:ext cx="11888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Helvetica" charset="0"/>
                  <a:ea typeface="Helvetica" charset="0"/>
                  <a:cs typeface="Helvetica" charset="0"/>
                </a:rPr>
                <a:t>LEVERAGE</a:t>
              </a:r>
            </a:p>
            <a:p>
              <a:endParaRPr lang="en-US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450268" y="101407"/>
            <a:ext cx="7144641" cy="2000191"/>
            <a:chOff x="2282780" y="68003"/>
            <a:chExt cx="7144641" cy="2000191"/>
          </a:xfrm>
        </p:grpSpPr>
        <p:sp>
          <p:nvSpPr>
            <p:cNvPr id="17" name="Rectangle 16"/>
            <p:cNvSpPr/>
            <p:nvPr/>
          </p:nvSpPr>
          <p:spPr>
            <a:xfrm>
              <a:off x="2586709" y="591045"/>
              <a:ext cx="658571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i="1" dirty="0"/>
                <a:t>The best use of private money is influencing how public money is spent.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82780" y="68003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10800000">
              <a:off x="8819562" y="867865"/>
              <a:ext cx="60785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>
                  <a:latin typeface="Arial Rounded MT Bold" charset="0"/>
                  <a:ea typeface="Arial Rounded MT Bold" charset="0"/>
                  <a:cs typeface="Arial Rounded MT Bold" charset="0"/>
                </a:rPr>
                <a:t>“</a:t>
              </a:r>
              <a:endParaRPr lang="en-US" dirty="0">
                <a:latin typeface="Arial Rounded MT Bold" charset="0"/>
                <a:ea typeface="Arial Rounded MT Bold" charset="0"/>
                <a:cs typeface="Arial Rounded MT Bold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7022589" y="2270928"/>
            <a:ext cx="0" cy="379967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57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/>
      <p:bldP spid="15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0" t="4663" r="18204" b="3869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678066" y="512064"/>
            <a:ext cx="44230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>
                <a:solidFill>
                  <a:srgbClr val="FF77A5"/>
                </a:solidFill>
                <a:latin typeface="Helvetica" charset="0"/>
                <a:ea typeface="Helvetica" charset="0"/>
                <a:cs typeface="Helvetica" charset="0"/>
              </a:rPr>
              <a:t>Thank you</a:t>
            </a:r>
            <a:endParaRPr lang="en-US" sz="6600" b="1" dirty="0">
              <a:solidFill>
                <a:srgbClr val="FF77A5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5996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399" y="1970408"/>
            <a:ext cx="8406568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922207" y="408036"/>
            <a:ext cx="76719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3558437" y="6506554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 dirty="0"/>
              <a:t>Source</a:t>
            </a:r>
            <a:r>
              <a:rPr lang="en-US" altLang="en-US" sz="900" dirty="0"/>
              <a:t>: Van </a:t>
            </a:r>
            <a:r>
              <a:rPr lang="en-US" altLang="en-US" sz="900" dirty="0" err="1"/>
              <a:t>Broekhuizen</a:t>
            </a:r>
            <a:r>
              <a:rPr lang="en-US" altLang="en-US" sz="900" dirty="0"/>
              <a:t> &amp; Van der Berg, 2016 (Higher Education Access and Outcomes for the 2008 National Matric Cohort)</a:t>
            </a:r>
          </a:p>
        </p:txBody>
      </p:sp>
      <p:sp>
        <p:nvSpPr>
          <p:cNvPr id="5" name="TextBox 4"/>
          <p:cNvSpPr txBox="1"/>
          <p:nvPr/>
        </p:nvSpPr>
        <p:spPr>
          <a:xfrm rot="17032966">
            <a:off x="6438621" y="702809"/>
            <a:ext cx="260497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400" dirty="0">
                <a:latin typeface="Helvetica" charset="0"/>
                <a:ea typeface="Helvetica" charset="0"/>
                <a:cs typeface="Helvetica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 rot="766700">
            <a:off x="7956698" y="1445409"/>
            <a:ext cx="100540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>
                <a:latin typeface="Helvetica" charset="0"/>
                <a:ea typeface="Helvetica" charset="0"/>
                <a:cs typeface="Helvetica" charset="0"/>
              </a:rPr>
              <a:t>?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17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2782</TotalTime>
  <Words>1029</Words>
  <Application>Microsoft Macintosh PowerPoint</Application>
  <PresentationFormat>Widescreen</PresentationFormat>
  <Paragraphs>103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Arial Rounded MT Bold</vt:lpstr>
      <vt:lpstr>Calibri</vt:lpstr>
      <vt:lpstr>Calibri Light</vt:lpstr>
      <vt:lpstr>Helvetica</vt:lpstr>
      <vt:lpstr>Roboto Light</vt:lpstr>
      <vt:lpstr>Roboto Medium</vt:lpstr>
      <vt:lpstr>Office Theme</vt:lpstr>
      <vt:lpstr>COVID-19 and Learning Losses in SA: Evidence from NIDS-CRAM and learning assessments     17 June 2021   </vt:lpstr>
      <vt:lpstr>PowerPoint Presentation</vt:lpstr>
      <vt:lpstr>PowerPoint Presentation</vt:lpstr>
      <vt:lpstr>PowerPoint Presentation</vt:lpstr>
      <vt:lpstr>Intermediate International Benchmark</vt:lpstr>
      <vt:lpstr>NIDS-CRAM - 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Findings    NIDS-CRAM Wave 2    30 September 2020   </dc:title>
  <dc:creator>Nic Spaull</dc:creator>
  <cp:lastModifiedBy>Nic Spaull</cp:lastModifiedBy>
  <cp:revision>126</cp:revision>
  <dcterms:created xsi:type="dcterms:W3CDTF">2020-09-30T05:12:31Z</dcterms:created>
  <dcterms:modified xsi:type="dcterms:W3CDTF">2021-06-17T08:56:24Z</dcterms:modified>
</cp:coreProperties>
</file>