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63"/>
  </p:notesMasterIdLst>
  <p:sldIdLst>
    <p:sldId id="256" r:id="rId2"/>
    <p:sldId id="437" r:id="rId3"/>
    <p:sldId id="420" r:id="rId4"/>
    <p:sldId id="410" r:id="rId5"/>
    <p:sldId id="513" r:id="rId6"/>
    <p:sldId id="514" r:id="rId7"/>
    <p:sldId id="396" r:id="rId8"/>
    <p:sldId id="268" r:id="rId9"/>
    <p:sldId id="515" r:id="rId10"/>
    <p:sldId id="355" r:id="rId11"/>
    <p:sldId id="441" r:id="rId12"/>
    <p:sldId id="353" r:id="rId13"/>
    <p:sldId id="402" r:id="rId14"/>
    <p:sldId id="404" r:id="rId15"/>
    <p:sldId id="259" r:id="rId16"/>
    <p:sldId id="263" r:id="rId17"/>
    <p:sldId id="288" r:id="rId18"/>
    <p:sldId id="289" r:id="rId19"/>
    <p:sldId id="290" r:id="rId20"/>
    <p:sldId id="379" r:id="rId21"/>
    <p:sldId id="375" r:id="rId22"/>
    <p:sldId id="376" r:id="rId23"/>
    <p:sldId id="416" r:id="rId24"/>
    <p:sldId id="532" r:id="rId25"/>
    <p:sldId id="524" r:id="rId26"/>
    <p:sldId id="413" r:id="rId27"/>
    <p:sldId id="520" r:id="rId28"/>
    <p:sldId id="522" r:id="rId29"/>
    <p:sldId id="521" r:id="rId30"/>
    <p:sldId id="529" r:id="rId31"/>
    <p:sldId id="526" r:id="rId32"/>
    <p:sldId id="528" r:id="rId33"/>
    <p:sldId id="530" r:id="rId34"/>
    <p:sldId id="527" r:id="rId35"/>
    <p:sldId id="519" r:id="rId36"/>
    <p:sldId id="444" r:id="rId37"/>
    <p:sldId id="533" r:id="rId38"/>
    <p:sldId id="525" r:id="rId39"/>
    <p:sldId id="517" r:id="rId40"/>
    <p:sldId id="445" r:id="rId41"/>
    <p:sldId id="518" r:id="rId42"/>
    <p:sldId id="407" r:id="rId43"/>
    <p:sldId id="408" r:id="rId44"/>
    <p:sldId id="424" r:id="rId45"/>
    <p:sldId id="421" r:id="rId46"/>
    <p:sldId id="430" r:id="rId47"/>
    <p:sldId id="422" r:id="rId48"/>
    <p:sldId id="434" r:id="rId49"/>
    <p:sldId id="432" r:id="rId50"/>
    <p:sldId id="415" r:id="rId51"/>
    <p:sldId id="418" r:id="rId52"/>
    <p:sldId id="433" r:id="rId53"/>
    <p:sldId id="429" r:id="rId54"/>
    <p:sldId id="428" r:id="rId55"/>
    <p:sldId id="436" r:id="rId56"/>
    <p:sldId id="425" r:id="rId57"/>
    <p:sldId id="426" r:id="rId58"/>
    <p:sldId id="397" r:id="rId59"/>
    <p:sldId id="435" r:id="rId60"/>
    <p:sldId id="411" r:id="rId61"/>
    <p:sldId id="414"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1B84"/>
    <a:srgbClr val="FFFF00"/>
    <a:srgbClr val="D3739F"/>
    <a:srgbClr val="F081B1"/>
    <a:srgbClr val="FF8AD8"/>
    <a:srgbClr val="D85945"/>
    <a:srgbClr val="89C078"/>
    <a:srgbClr val="FF2F92"/>
    <a:srgbClr val="FFD966"/>
    <a:srgbClr val="C92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p:restoredTop sz="94648"/>
  </p:normalViewPr>
  <p:slideViewPr>
    <p:cSldViewPr snapToGrid="0" snapToObjects="1">
      <p:cViewPr varScale="1">
        <p:scale>
          <a:sx n="93" d="100"/>
          <a:sy n="93" d="100"/>
        </p:scale>
        <p:origin x="216" y="7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Volumes/GoogleDrive/My%20Drive/(N8)%20Conferences%20&amp;%20Talks/2021%20Non%20academic/5.%20May%20Acorn%20Presentation%20(21%20May%202021)/TIMSS%20LIB%202019%20(21%20May%2020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file:////Volumes/GoogleDrive/My%20Drive/(N8)%20Conferences%20&amp;%20Talks/2021%20Non%20academic/5.%20May%20Acorn%20Presentation%20(21%20May%202021)/TIMSS%20LIB%202019%20(21%20May%202021).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Volumes/GoogleDrive/My%20Drive/(N8)%20Conferences%20&amp;%20Talks/2021%20Non%20academic/5.%20May%20Acorn%20Presentation%20(21%20May%202021)/TIMSS%20LIB%202019%20(21%20May%202021).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Volumes/GoogleDrive/My%20Drive/(N7)%20Journal%20articles/_Common%20media/July%202021%20NIDS-CRAM%20W5%20FM%20Op-Ed/Graphs/Vaccine%20graph%20(5%20July%202021).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Volumes/GoogleDrive/My%20Drive/(N7)%20Journal%20articles/_Common%20media/July%202021%20NIDS-CRAM%20W5%20FM%20Op-Ed/Graphs/Vaccine%20graph%20(5%20July%202021).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r>
              <a:rPr lang="en-US" b="1">
                <a:latin typeface="Helvetica" pitchFamily="2" charset="0"/>
              </a:rPr>
              <a:t>Percentage of students reaching the TIMSS 2019 Grade 8</a:t>
            </a:r>
          </a:p>
          <a:p>
            <a:pPr>
              <a:defRPr b="1">
                <a:latin typeface="Helvetica" pitchFamily="2" charset="0"/>
              </a:defRPr>
            </a:pPr>
            <a:r>
              <a:rPr lang="en-US" b="1">
                <a:latin typeface="Helvetica" pitchFamily="2" charset="0"/>
              </a:rPr>
              <a:t> </a:t>
            </a:r>
            <a:r>
              <a:rPr lang="en-US" b="1" u="sng">
                <a:latin typeface="Helvetica" pitchFamily="2" charset="0"/>
              </a:rPr>
              <a:t>Low </a:t>
            </a:r>
            <a:r>
              <a:rPr lang="en-US" b="1">
                <a:latin typeface="Helvetica" pitchFamily="2" charset="0"/>
              </a:rPr>
              <a:t>International Benchmark</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endParaRPr lang="en-US"/>
        </a:p>
      </c:txPr>
    </c:title>
    <c:autoTitleDeleted val="0"/>
    <c:plotArea>
      <c:layout/>
      <c:barChart>
        <c:barDir val="col"/>
        <c:grouping val="clustered"/>
        <c:varyColors val="0"/>
        <c:ser>
          <c:idx val="0"/>
          <c:order val="0"/>
          <c:tx>
            <c:strRef>
              <c:f>'Gr9 IIB'!$B$2</c:f>
              <c:strCache>
                <c:ptCount val="1"/>
                <c:pt idx="0">
                  <c:v>% reaching Low Benchmark</c:v>
                </c:pt>
              </c:strCache>
            </c:strRef>
          </c:tx>
          <c:spPr>
            <a:solidFill>
              <a:schemeClr val="accent2">
                <a:lumMod val="40000"/>
                <a:lumOff val="60000"/>
              </a:schemeClr>
            </a:solidFill>
            <a:ln>
              <a:solidFill>
                <a:schemeClr val="tx1"/>
              </a:solidFill>
            </a:ln>
            <a:effectLst/>
          </c:spPr>
          <c:invertIfNegative val="0"/>
          <c:dPt>
            <c:idx val="1"/>
            <c:invertIfNegative val="0"/>
            <c:bubble3D val="0"/>
            <c:spPr>
              <a:solidFill>
                <a:srgbClr val="FFC000">
                  <a:alpha val="90980"/>
                </a:srgbClr>
              </a:solidFill>
              <a:ln>
                <a:solidFill>
                  <a:schemeClr val="tx1"/>
                </a:solidFill>
              </a:ln>
              <a:effectLst/>
            </c:spPr>
            <c:extLst>
              <c:ext xmlns:c16="http://schemas.microsoft.com/office/drawing/2014/chart" uri="{C3380CC4-5D6E-409C-BE32-E72D297353CC}">
                <c16:uniqueId val="{00000001-0F8A-D842-8C79-21D7D80DBAB0}"/>
              </c:ext>
            </c:extLst>
          </c:dPt>
          <c:dPt>
            <c:idx val="4"/>
            <c:invertIfNegative val="0"/>
            <c:bubble3D val="0"/>
            <c:spPr>
              <a:solidFill>
                <a:srgbClr val="FFC000"/>
              </a:solidFill>
              <a:ln>
                <a:solidFill>
                  <a:schemeClr val="tx1"/>
                </a:solidFill>
              </a:ln>
              <a:effectLst/>
            </c:spPr>
            <c:extLst>
              <c:ext xmlns:c16="http://schemas.microsoft.com/office/drawing/2014/chart" uri="{C3380CC4-5D6E-409C-BE32-E72D297353CC}">
                <c16:uniqueId val="{00000003-0F8A-D842-8C79-21D7D80DBAB0}"/>
              </c:ext>
            </c:extLst>
          </c:dPt>
          <c:dPt>
            <c:idx val="7"/>
            <c:invertIfNegative val="0"/>
            <c:bubble3D val="0"/>
            <c:spPr>
              <a:solidFill>
                <a:srgbClr val="FFC000"/>
              </a:solidFill>
              <a:ln>
                <a:solidFill>
                  <a:schemeClr val="tx1"/>
                </a:solidFill>
              </a:ln>
              <a:effectLst/>
            </c:spPr>
            <c:extLst>
              <c:ext xmlns:c16="http://schemas.microsoft.com/office/drawing/2014/chart" uri="{C3380CC4-5D6E-409C-BE32-E72D297353CC}">
                <c16:uniqueId val="{00000005-0F8A-D842-8C79-21D7D80DBAB0}"/>
              </c:ext>
            </c:extLst>
          </c:dPt>
          <c:dLbls>
            <c:dLbl>
              <c:idx val="1"/>
              <c:spPr>
                <a:noFill/>
                <a:ln>
                  <a:noFill/>
                </a:ln>
                <a:effectLst/>
              </c:spPr>
              <c:txPr>
                <a:bodyPr rot="0" spcFirstLastPara="1" vertOverflow="ellipsis" horzOverflow="clip" vert="horz" wrap="square" lIns="38100" tIns="91440" rIns="38100" bIns="182880" anchor="t" anchorCtr="0">
                  <a:spAutoFit/>
                </a:bodyPr>
                <a:lstStyle/>
                <a:p>
                  <a:pPr>
                    <a:defRPr sz="1050" b="1" i="0" u="none" strike="noStrike" kern="1200" baseline="0">
                      <a:solidFill>
                        <a:srgbClr val="ED7D31"/>
                      </a:solidFill>
                      <a:latin typeface="Helvetica" pitchFamily="2"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1-0F8A-D842-8C79-21D7D80DBAB0}"/>
                </c:ext>
              </c:extLst>
            </c:dLbl>
            <c:dLbl>
              <c:idx val="4"/>
              <c:spPr>
                <a:noFill/>
                <a:ln>
                  <a:noFill/>
                </a:ln>
                <a:effectLst/>
              </c:spPr>
              <c:txPr>
                <a:bodyPr rot="0" spcFirstLastPara="1" vertOverflow="ellipsis" horzOverflow="clip" vert="horz" wrap="square" lIns="38100" tIns="91440" rIns="38100" bIns="182880" anchor="t" anchorCtr="0">
                  <a:spAutoFit/>
                </a:bodyPr>
                <a:lstStyle/>
                <a:p>
                  <a:pPr>
                    <a:defRPr sz="1050" b="1" i="0" u="none" strike="noStrike" kern="1200" baseline="0">
                      <a:solidFill>
                        <a:srgbClr val="ED7D31"/>
                      </a:solidFill>
                      <a:latin typeface="Helvetica" pitchFamily="2"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3-0F8A-D842-8C79-21D7D80DBAB0}"/>
                </c:ext>
              </c:extLst>
            </c:dLbl>
            <c:dLbl>
              <c:idx val="7"/>
              <c:spPr>
                <a:noFill/>
                <a:ln>
                  <a:noFill/>
                </a:ln>
                <a:effectLst/>
              </c:spPr>
              <c:txPr>
                <a:bodyPr rot="0" spcFirstLastPara="1" vertOverflow="ellipsis" horzOverflow="clip" vert="horz" wrap="square" lIns="38100" tIns="91440" rIns="38100" bIns="182880" anchor="t" anchorCtr="0">
                  <a:spAutoFit/>
                </a:bodyPr>
                <a:lstStyle/>
                <a:p>
                  <a:pPr>
                    <a:defRPr sz="1050" b="1" i="0" u="none" strike="noStrike" kern="1200" baseline="0">
                      <a:solidFill>
                        <a:srgbClr val="ED7D31"/>
                      </a:solidFill>
                      <a:latin typeface="Helvetica" pitchFamily="2"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5-0F8A-D842-8C79-21D7D80DBAB0}"/>
                </c:ext>
              </c:extLst>
            </c:dLbl>
            <c:spPr>
              <a:noFill/>
              <a:ln>
                <a:noFill/>
              </a:ln>
              <a:effectLst/>
            </c:spPr>
            <c:txPr>
              <a:bodyPr rot="0" spcFirstLastPara="1" vertOverflow="ellipsis" horzOverflow="clip" vert="horz" wrap="square" lIns="38100" tIns="91440" rIns="38100" bIns="182880" anchor="t" anchorCtr="0">
                <a:spAutoFit/>
              </a:bodyPr>
              <a:lstStyle/>
              <a:p>
                <a:pPr>
                  <a:defRPr sz="800" b="0" i="0" u="none" strike="noStrike" kern="1200" baseline="0">
                    <a:solidFill>
                      <a:schemeClr val="tx1">
                        <a:lumMod val="75000"/>
                        <a:lumOff val="25000"/>
                      </a:schemeClr>
                    </a:solidFill>
                    <a:latin typeface="Helvetica"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'Gr9 IIB'!$D$3:$D$24</c:f>
                <c:numCache>
                  <c:formatCode>General</c:formatCode>
                  <c:ptCount val="22"/>
                  <c:pt idx="0">
                    <c:v>2.3519999999999999E-2</c:v>
                  </c:pt>
                  <c:pt idx="1">
                    <c:v>2.5480000000000003E-2</c:v>
                  </c:pt>
                  <c:pt idx="2">
                    <c:v>3.1359999999999999E-2</c:v>
                  </c:pt>
                  <c:pt idx="3">
                    <c:v>4.5079999999999995E-2</c:v>
                  </c:pt>
                  <c:pt idx="4">
                    <c:v>3.1359999999999999E-2</c:v>
                  </c:pt>
                  <c:pt idx="5">
                    <c:v>4.1160000000000002E-2</c:v>
                  </c:pt>
                  <c:pt idx="6">
                    <c:v>3.3320000000000002E-2</c:v>
                  </c:pt>
                  <c:pt idx="7">
                    <c:v>3.5280000000000006E-2</c:v>
                  </c:pt>
                  <c:pt idx="8">
                    <c:v>2.7439999999999996E-2</c:v>
                  </c:pt>
                  <c:pt idx="9">
                    <c:v>3.3320000000000002E-2</c:v>
                  </c:pt>
                  <c:pt idx="10">
                    <c:v>3.3320000000000002E-2</c:v>
                  </c:pt>
                  <c:pt idx="11">
                    <c:v>2.7439999999999996E-2</c:v>
                  </c:pt>
                  <c:pt idx="12">
                    <c:v>2.7439999999999996E-2</c:v>
                  </c:pt>
                  <c:pt idx="13">
                    <c:v>2.7439999999999996E-2</c:v>
                  </c:pt>
                  <c:pt idx="14">
                    <c:v>1.5679999999999999E-2</c:v>
                  </c:pt>
                  <c:pt idx="15">
                    <c:v>3.1359999999999999E-2</c:v>
                  </c:pt>
                  <c:pt idx="16">
                    <c:v>1.7640000000000003E-2</c:v>
                  </c:pt>
                  <c:pt idx="17">
                    <c:v>1.7640000000000003E-2</c:v>
                  </c:pt>
                  <c:pt idx="18">
                    <c:v>1.3719999999999998E-2</c:v>
                  </c:pt>
                  <c:pt idx="19">
                    <c:v>1.7640000000000003E-2</c:v>
                  </c:pt>
                  <c:pt idx="20">
                    <c:v>7.8399999999999997E-3</c:v>
                  </c:pt>
                  <c:pt idx="21">
                    <c:v>3.9199999999999999E-3</c:v>
                  </c:pt>
                </c:numCache>
              </c:numRef>
            </c:plus>
            <c:minus>
              <c:numRef>
                <c:f>'Gr9 IIB'!$D$3:$D$24</c:f>
                <c:numCache>
                  <c:formatCode>General</c:formatCode>
                  <c:ptCount val="22"/>
                  <c:pt idx="0">
                    <c:v>2.3519999999999999E-2</c:v>
                  </c:pt>
                  <c:pt idx="1">
                    <c:v>2.5480000000000003E-2</c:v>
                  </c:pt>
                  <c:pt idx="2">
                    <c:v>3.1359999999999999E-2</c:v>
                  </c:pt>
                  <c:pt idx="3">
                    <c:v>4.5079999999999995E-2</c:v>
                  </c:pt>
                  <c:pt idx="4">
                    <c:v>3.1359999999999999E-2</c:v>
                  </c:pt>
                  <c:pt idx="5">
                    <c:v>4.1160000000000002E-2</c:v>
                  </c:pt>
                  <c:pt idx="6">
                    <c:v>3.3320000000000002E-2</c:v>
                  </c:pt>
                  <c:pt idx="7">
                    <c:v>3.5280000000000006E-2</c:v>
                  </c:pt>
                  <c:pt idx="8">
                    <c:v>2.7439999999999996E-2</c:v>
                  </c:pt>
                  <c:pt idx="9">
                    <c:v>3.3320000000000002E-2</c:v>
                  </c:pt>
                  <c:pt idx="10">
                    <c:v>3.3320000000000002E-2</c:v>
                  </c:pt>
                  <c:pt idx="11">
                    <c:v>2.7439999999999996E-2</c:v>
                  </c:pt>
                  <c:pt idx="12">
                    <c:v>2.7439999999999996E-2</c:v>
                  </c:pt>
                  <c:pt idx="13">
                    <c:v>2.7439999999999996E-2</c:v>
                  </c:pt>
                  <c:pt idx="14">
                    <c:v>1.5679999999999999E-2</c:v>
                  </c:pt>
                  <c:pt idx="15">
                    <c:v>3.1359999999999999E-2</c:v>
                  </c:pt>
                  <c:pt idx="16">
                    <c:v>1.7640000000000003E-2</c:v>
                  </c:pt>
                  <c:pt idx="17">
                    <c:v>1.7640000000000003E-2</c:v>
                  </c:pt>
                  <c:pt idx="18">
                    <c:v>1.3719999999999998E-2</c:v>
                  </c:pt>
                  <c:pt idx="19">
                    <c:v>1.7640000000000003E-2</c:v>
                  </c:pt>
                  <c:pt idx="20">
                    <c:v>7.8399999999999997E-3</c:v>
                  </c:pt>
                  <c:pt idx="21">
                    <c:v>3.9199999999999999E-3</c:v>
                  </c:pt>
                </c:numCache>
              </c:numRef>
            </c:minus>
            <c:spPr>
              <a:noFill/>
              <a:ln w="9525" cap="flat" cmpd="sng" algn="ctr">
                <a:solidFill>
                  <a:schemeClr val="tx1">
                    <a:lumMod val="65000"/>
                    <a:lumOff val="35000"/>
                  </a:schemeClr>
                </a:solidFill>
                <a:round/>
              </a:ln>
              <a:effectLst/>
            </c:spPr>
          </c:errBars>
          <c:cat>
            <c:strRef>
              <c:f>'Gr9 IIB'!$A$3:$A$24</c:f>
              <c:strCache>
                <c:ptCount val="22"/>
                <c:pt idx="0">
                  <c:v>Morocco</c:v>
                </c:pt>
                <c:pt idx="1">
                  <c:v>South Africa (9)</c:v>
                </c:pt>
                <c:pt idx="2">
                  <c:v>Saudi Arabia</c:v>
                </c:pt>
                <c:pt idx="3">
                  <c:v>Egypt </c:v>
                </c:pt>
                <c:pt idx="4">
                  <c:v>Gauteng (Gr9)</c:v>
                </c:pt>
                <c:pt idx="5">
                  <c:v>Jordan</c:v>
                </c:pt>
                <c:pt idx="6">
                  <c:v>Lebanon</c:v>
                </c:pt>
                <c:pt idx="7">
                  <c:v>Western Cape (Gr9)</c:v>
                </c:pt>
                <c:pt idx="8">
                  <c:v>Iran </c:v>
                </c:pt>
                <c:pt idx="9">
                  <c:v>Chile </c:v>
                </c:pt>
                <c:pt idx="10">
                  <c:v>Malaysia</c:v>
                </c:pt>
                <c:pt idx="11">
                  <c:v>Turkey</c:v>
                </c:pt>
                <c:pt idx="12">
                  <c:v>New Zealand </c:v>
                </c:pt>
                <c:pt idx="13">
                  <c:v>United States</c:v>
                </c:pt>
                <c:pt idx="14">
                  <c:v>Australia</c:v>
                </c:pt>
                <c:pt idx="15">
                  <c:v>England </c:v>
                </c:pt>
                <c:pt idx="16">
                  <c:v>Italy</c:v>
                </c:pt>
                <c:pt idx="17">
                  <c:v>Finland</c:v>
                </c:pt>
                <c:pt idx="18">
                  <c:v>Russia</c:v>
                </c:pt>
                <c:pt idx="19">
                  <c:v>Hong Kong </c:v>
                </c:pt>
                <c:pt idx="20">
                  <c:v>Singapore </c:v>
                </c:pt>
                <c:pt idx="21">
                  <c:v>Japan</c:v>
                </c:pt>
              </c:strCache>
            </c:strRef>
          </c:cat>
          <c:val>
            <c:numRef>
              <c:f>'Gr9 IIB'!$B$3:$B$24</c:f>
              <c:numCache>
                <c:formatCode>0%</c:formatCode>
                <c:ptCount val="22"/>
                <c:pt idx="0">
                  <c:v>0.41</c:v>
                </c:pt>
                <c:pt idx="1">
                  <c:v>0.41</c:v>
                </c:pt>
                <c:pt idx="2">
                  <c:v>0.47</c:v>
                </c:pt>
                <c:pt idx="3">
                  <c:v>0.55000000000000004</c:v>
                </c:pt>
                <c:pt idx="4">
                  <c:v>0.57999999999999996</c:v>
                </c:pt>
                <c:pt idx="5">
                  <c:v>0.6</c:v>
                </c:pt>
                <c:pt idx="6">
                  <c:v>0.64</c:v>
                </c:pt>
                <c:pt idx="7">
                  <c:v>0.64</c:v>
                </c:pt>
                <c:pt idx="8">
                  <c:v>0.68</c:v>
                </c:pt>
                <c:pt idx="9">
                  <c:v>0.7</c:v>
                </c:pt>
                <c:pt idx="10">
                  <c:v>0.74</c:v>
                </c:pt>
                <c:pt idx="11">
                  <c:v>0.8</c:v>
                </c:pt>
                <c:pt idx="12">
                  <c:v>0.82</c:v>
                </c:pt>
                <c:pt idx="13">
                  <c:v>0.87</c:v>
                </c:pt>
                <c:pt idx="14">
                  <c:v>0.9</c:v>
                </c:pt>
                <c:pt idx="15">
                  <c:v>0.9</c:v>
                </c:pt>
                <c:pt idx="16">
                  <c:v>0.91</c:v>
                </c:pt>
                <c:pt idx="17">
                  <c:v>0.93</c:v>
                </c:pt>
                <c:pt idx="18">
                  <c:v>0.96</c:v>
                </c:pt>
                <c:pt idx="19">
                  <c:v>0.96</c:v>
                </c:pt>
                <c:pt idx="20">
                  <c:v>0.98</c:v>
                </c:pt>
                <c:pt idx="21">
                  <c:v>0.99</c:v>
                </c:pt>
              </c:numCache>
            </c:numRef>
          </c:val>
          <c:extLst>
            <c:ext xmlns:c16="http://schemas.microsoft.com/office/drawing/2014/chart" uri="{C3380CC4-5D6E-409C-BE32-E72D297353CC}">
              <c16:uniqueId val="{00000006-0F8A-D842-8C79-21D7D80DBAB0}"/>
            </c:ext>
          </c:extLst>
        </c:ser>
        <c:dLbls>
          <c:showLegendKey val="0"/>
          <c:showVal val="0"/>
          <c:showCatName val="0"/>
          <c:showSerName val="0"/>
          <c:showPercent val="0"/>
          <c:showBubbleSize val="0"/>
        </c:dLbls>
        <c:gapWidth val="59"/>
        <c:overlap val="-27"/>
        <c:axId val="519467840"/>
        <c:axId val="503837712"/>
      </c:barChart>
      <c:catAx>
        <c:axId val="51946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503837712"/>
        <c:crosses val="autoZero"/>
        <c:auto val="1"/>
        <c:lblAlgn val="ctr"/>
        <c:lblOffset val="100"/>
        <c:noMultiLvlLbl val="0"/>
      </c:catAx>
      <c:valAx>
        <c:axId val="503837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9467840"/>
        <c:crosses val="autoZero"/>
        <c:crossBetween val="between"/>
      </c:valAx>
      <c:spPr>
        <a:solidFill>
          <a:schemeClr val="bg1">
            <a:lumMod val="95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itchFamily="2" charset="0"/>
                <a:ea typeface="+mn-ea"/>
                <a:cs typeface="+mn-cs"/>
              </a:defRPr>
            </a:pPr>
            <a:r>
              <a:rPr lang="en-US" sz="1400" b="0" i="0" baseline="0" dirty="0">
                <a:effectLst/>
              </a:rPr>
              <a:t>Percentage of students reaching the TIMSS 2019 Gr8</a:t>
            </a:r>
            <a:endParaRPr lang="en-ZA" sz="1400" dirty="0">
              <a:effectLst/>
            </a:endParaRPr>
          </a:p>
          <a:p>
            <a:pPr>
              <a:defRPr sz="1400" b="0" i="0" u="none" strike="noStrike" kern="1200" spc="0" baseline="0">
                <a:solidFill>
                  <a:schemeClr val="tx1">
                    <a:lumMod val="65000"/>
                    <a:lumOff val="35000"/>
                  </a:schemeClr>
                </a:solidFill>
                <a:latin typeface="Helvetica" pitchFamily="2" charset="0"/>
                <a:ea typeface="+mn-ea"/>
                <a:cs typeface="+mn-cs"/>
              </a:defRPr>
            </a:pPr>
            <a:r>
              <a:rPr lang="en-US" sz="1400" b="0" i="0" baseline="0" dirty="0">
                <a:effectLst/>
              </a:rPr>
              <a:t> </a:t>
            </a:r>
            <a:r>
              <a:rPr lang="en-US" sz="1400" b="0" i="0" u="sng" baseline="0" dirty="0">
                <a:effectLst/>
              </a:rPr>
              <a:t>Intermediate </a:t>
            </a:r>
            <a:r>
              <a:rPr lang="en-US" sz="1400" b="0" i="0" baseline="0" dirty="0">
                <a:effectLst/>
              </a:rPr>
              <a:t>International Benchmark</a:t>
            </a:r>
            <a:endParaRPr lang="en-ZA" sz="1400" dirty="0">
              <a:effectLst/>
            </a:endParaRPr>
          </a:p>
        </c:rich>
      </c:tx>
      <c:overlay val="0"/>
      <c:spPr>
        <a:noFill/>
        <a:ln>
          <a:noFill/>
        </a:ln>
        <a:effectLst/>
      </c:spPr>
    </c:title>
    <c:autoTitleDeleted val="0"/>
    <c:plotArea>
      <c:layout/>
      <c:barChart>
        <c:barDir val="col"/>
        <c:grouping val="clustered"/>
        <c:varyColors val="0"/>
        <c:ser>
          <c:idx val="0"/>
          <c:order val="0"/>
          <c:tx>
            <c:strRef>
              <c:f>'Gr9 IIB'!$B$26</c:f>
              <c:strCache>
                <c:ptCount val="1"/>
                <c:pt idx="0">
                  <c:v>% reaching Intermediate Benchmark</c:v>
                </c:pt>
              </c:strCache>
            </c:strRef>
          </c:tx>
          <c:spPr>
            <a:solidFill>
              <a:srgbClr val="ED7D31">
                <a:lumMod val="40000"/>
                <a:lumOff val="60000"/>
              </a:srgbClr>
            </a:solidFill>
            <a:ln>
              <a:solidFill>
                <a:schemeClr val="tx1"/>
              </a:solidFill>
            </a:ln>
            <a:effectLst/>
          </c:spPr>
          <c:invertIfNegative val="0"/>
          <c:dPt>
            <c:idx val="1"/>
            <c:invertIfNegative val="0"/>
            <c:bubble3D val="0"/>
            <c:spPr>
              <a:solidFill>
                <a:srgbClr val="FFC000"/>
              </a:solidFill>
              <a:ln>
                <a:solidFill>
                  <a:schemeClr val="tx1"/>
                </a:solidFill>
              </a:ln>
              <a:effectLst/>
            </c:spPr>
            <c:extLst>
              <c:ext xmlns:c16="http://schemas.microsoft.com/office/drawing/2014/chart" uri="{C3380CC4-5D6E-409C-BE32-E72D297353CC}">
                <c16:uniqueId val="{00000001-EFAF-FA44-A122-65F30D17C1CB}"/>
              </c:ext>
            </c:extLst>
          </c:dPt>
          <c:dPt>
            <c:idx val="3"/>
            <c:invertIfNegative val="0"/>
            <c:bubble3D val="0"/>
            <c:spPr>
              <a:solidFill>
                <a:srgbClr val="FFC000"/>
              </a:solidFill>
              <a:ln>
                <a:solidFill>
                  <a:schemeClr val="tx1"/>
                </a:solidFill>
              </a:ln>
              <a:effectLst/>
            </c:spPr>
            <c:extLst>
              <c:ext xmlns:c16="http://schemas.microsoft.com/office/drawing/2014/chart" uri="{C3380CC4-5D6E-409C-BE32-E72D297353CC}">
                <c16:uniqueId val="{00000003-EFAF-FA44-A122-65F30D17C1CB}"/>
              </c:ext>
            </c:extLst>
          </c:dPt>
          <c:dPt>
            <c:idx val="4"/>
            <c:invertIfNegative val="0"/>
            <c:bubble3D val="0"/>
            <c:extLst>
              <c:ext xmlns:c16="http://schemas.microsoft.com/office/drawing/2014/chart" uri="{C3380CC4-5D6E-409C-BE32-E72D297353CC}">
                <c16:uniqueId val="{00000004-EFAF-FA44-A122-65F30D17C1CB}"/>
              </c:ext>
            </c:extLst>
          </c:dPt>
          <c:dPt>
            <c:idx val="7"/>
            <c:invertIfNegative val="0"/>
            <c:bubble3D val="0"/>
            <c:extLst>
              <c:ext xmlns:c16="http://schemas.microsoft.com/office/drawing/2014/chart" uri="{C3380CC4-5D6E-409C-BE32-E72D297353CC}">
                <c16:uniqueId val="{00000005-EFAF-FA44-A122-65F30D17C1CB}"/>
              </c:ext>
            </c:extLst>
          </c:dPt>
          <c:dPt>
            <c:idx val="8"/>
            <c:invertIfNegative val="0"/>
            <c:bubble3D val="0"/>
            <c:spPr>
              <a:solidFill>
                <a:srgbClr val="FFC000"/>
              </a:solidFill>
              <a:ln>
                <a:solidFill>
                  <a:schemeClr val="tx1"/>
                </a:solidFill>
              </a:ln>
              <a:effectLst/>
            </c:spPr>
            <c:extLst>
              <c:ext xmlns:c16="http://schemas.microsoft.com/office/drawing/2014/chart" uri="{C3380CC4-5D6E-409C-BE32-E72D297353CC}">
                <c16:uniqueId val="{00000007-EFAF-FA44-A122-65F30D17C1CB}"/>
              </c:ext>
            </c:extLst>
          </c:dPt>
          <c:dLbls>
            <c:spPr>
              <a:noFill/>
              <a:ln>
                <a:noFill/>
              </a:ln>
              <a:effectLst/>
            </c:spPr>
            <c:txPr>
              <a:bodyPr rot="0" spcFirstLastPara="1" vertOverflow="ellipsis" vert="horz" wrap="square" lIns="38100" tIns="91440" rIns="38100" bIns="182880" anchor="t" anchorCtr="0">
                <a:spAutoFit/>
              </a:bodyPr>
              <a:lstStyle/>
              <a:p>
                <a:pPr>
                  <a:defRPr sz="800" b="0" i="0" u="none" strike="noStrike" kern="1200" baseline="0">
                    <a:solidFill>
                      <a:schemeClr val="tx1"/>
                    </a:solidFill>
                    <a:latin typeface="Helvetica"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'Gr9 IIB'!$D$27:$D$48</c:f>
                <c:numCache>
                  <c:formatCode>General</c:formatCode>
                  <c:ptCount val="22"/>
                  <c:pt idx="0">
                    <c:v>1.7640000000000003E-2</c:v>
                  </c:pt>
                  <c:pt idx="1">
                    <c:v>1.3719999999999998E-2</c:v>
                  </c:pt>
                  <c:pt idx="2">
                    <c:v>1.5679999999999999E-2</c:v>
                  </c:pt>
                  <c:pt idx="3">
                    <c:v>2.9399999999999999E-2</c:v>
                  </c:pt>
                  <c:pt idx="4">
                    <c:v>3.9199999999999999E-2</c:v>
                  </c:pt>
                  <c:pt idx="5">
                    <c:v>3.3320000000000002E-2</c:v>
                  </c:pt>
                  <c:pt idx="6">
                    <c:v>3.1359999999999999E-2</c:v>
                  </c:pt>
                  <c:pt idx="7">
                    <c:v>3.3320000000000002E-2</c:v>
                  </c:pt>
                  <c:pt idx="8">
                    <c:v>4.1160000000000002E-2</c:v>
                  </c:pt>
                  <c:pt idx="9">
                    <c:v>2.9399999999999999E-2</c:v>
                  </c:pt>
                  <c:pt idx="10">
                    <c:v>3.1359999999999999E-2</c:v>
                  </c:pt>
                  <c:pt idx="11">
                    <c:v>3.1359999999999999E-2</c:v>
                  </c:pt>
                  <c:pt idx="12">
                    <c:v>3.1359999999999999E-2</c:v>
                  </c:pt>
                  <c:pt idx="13">
                    <c:v>3.3320000000000002E-2</c:v>
                  </c:pt>
                  <c:pt idx="14">
                    <c:v>3.7239999999999995E-2</c:v>
                  </c:pt>
                  <c:pt idx="15">
                    <c:v>2.9399999999999999E-2</c:v>
                  </c:pt>
                  <c:pt idx="16">
                    <c:v>2.7439999999999996E-2</c:v>
                  </c:pt>
                  <c:pt idx="17">
                    <c:v>4.3120000000000006E-2</c:v>
                  </c:pt>
                  <c:pt idx="18">
                    <c:v>3.9199999999999999E-2</c:v>
                  </c:pt>
                  <c:pt idx="19">
                    <c:v>2.7439999999999996E-2</c:v>
                  </c:pt>
                  <c:pt idx="20">
                    <c:v>1.176E-2</c:v>
                  </c:pt>
                  <c:pt idx="21">
                    <c:v>2.1560000000000003E-2</c:v>
                  </c:pt>
                </c:numCache>
              </c:numRef>
            </c:plus>
            <c:minus>
              <c:numRef>
                <c:f>'Gr9 IIB'!$D$27:$D$48</c:f>
                <c:numCache>
                  <c:formatCode>General</c:formatCode>
                  <c:ptCount val="22"/>
                  <c:pt idx="0">
                    <c:v>1.7640000000000003E-2</c:v>
                  </c:pt>
                  <c:pt idx="1">
                    <c:v>1.3719999999999998E-2</c:v>
                  </c:pt>
                  <c:pt idx="2">
                    <c:v>1.5679999999999999E-2</c:v>
                  </c:pt>
                  <c:pt idx="3">
                    <c:v>2.9399999999999999E-2</c:v>
                  </c:pt>
                  <c:pt idx="4">
                    <c:v>3.9199999999999999E-2</c:v>
                  </c:pt>
                  <c:pt idx="5">
                    <c:v>3.3320000000000002E-2</c:v>
                  </c:pt>
                  <c:pt idx="6">
                    <c:v>3.1359999999999999E-2</c:v>
                  </c:pt>
                  <c:pt idx="7">
                    <c:v>3.3320000000000002E-2</c:v>
                  </c:pt>
                  <c:pt idx="8">
                    <c:v>4.1160000000000002E-2</c:v>
                  </c:pt>
                  <c:pt idx="9">
                    <c:v>2.9399999999999999E-2</c:v>
                  </c:pt>
                  <c:pt idx="10">
                    <c:v>3.1359999999999999E-2</c:v>
                  </c:pt>
                  <c:pt idx="11">
                    <c:v>3.1359999999999999E-2</c:v>
                  </c:pt>
                  <c:pt idx="12">
                    <c:v>3.1359999999999999E-2</c:v>
                  </c:pt>
                  <c:pt idx="13">
                    <c:v>3.3320000000000002E-2</c:v>
                  </c:pt>
                  <c:pt idx="14">
                    <c:v>3.7239999999999995E-2</c:v>
                  </c:pt>
                  <c:pt idx="15">
                    <c:v>2.9399999999999999E-2</c:v>
                  </c:pt>
                  <c:pt idx="16">
                    <c:v>2.7439999999999996E-2</c:v>
                  </c:pt>
                  <c:pt idx="17">
                    <c:v>4.3120000000000006E-2</c:v>
                  </c:pt>
                  <c:pt idx="18">
                    <c:v>3.9199999999999999E-2</c:v>
                  </c:pt>
                  <c:pt idx="19">
                    <c:v>2.7439999999999996E-2</c:v>
                  </c:pt>
                  <c:pt idx="20">
                    <c:v>1.176E-2</c:v>
                  </c:pt>
                  <c:pt idx="21">
                    <c:v>2.1560000000000003E-2</c:v>
                  </c:pt>
                </c:numCache>
              </c:numRef>
            </c:minus>
            <c:spPr>
              <a:noFill/>
              <a:ln w="9525" cap="flat" cmpd="sng" algn="ctr">
                <a:solidFill>
                  <a:schemeClr val="tx1">
                    <a:lumMod val="65000"/>
                    <a:lumOff val="35000"/>
                  </a:schemeClr>
                </a:solidFill>
                <a:round/>
              </a:ln>
              <a:effectLst/>
            </c:spPr>
          </c:errBars>
          <c:cat>
            <c:strRef>
              <c:f>'Gr9 IIB'!$A$27:$A$48</c:f>
              <c:strCache>
                <c:ptCount val="22"/>
                <c:pt idx="0">
                  <c:v>Morocco</c:v>
                </c:pt>
                <c:pt idx="1">
                  <c:v>South Africa (9)</c:v>
                </c:pt>
                <c:pt idx="2">
                  <c:v>Saudi Arabia</c:v>
                </c:pt>
                <c:pt idx="3">
                  <c:v>Gauteng (Gr9)</c:v>
                </c:pt>
                <c:pt idx="4">
                  <c:v>Egypt </c:v>
                </c:pt>
                <c:pt idx="5">
                  <c:v>Lebanon</c:v>
                </c:pt>
                <c:pt idx="6">
                  <c:v>Iran </c:v>
                </c:pt>
                <c:pt idx="7">
                  <c:v>Jordan</c:v>
                </c:pt>
                <c:pt idx="8">
                  <c:v>Western Cape (Gr9)</c:v>
                </c:pt>
                <c:pt idx="9">
                  <c:v>Chile </c:v>
                </c:pt>
                <c:pt idx="10">
                  <c:v>Malaysia</c:v>
                </c:pt>
                <c:pt idx="11">
                  <c:v>New Zealand </c:v>
                </c:pt>
                <c:pt idx="12">
                  <c:v>Turkey</c:v>
                </c:pt>
                <c:pt idx="13">
                  <c:v>Italy</c:v>
                </c:pt>
                <c:pt idx="14">
                  <c:v>United States</c:v>
                </c:pt>
                <c:pt idx="15">
                  <c:v>Australia</c:v>
                </c:pt>
                <c:pt idx="16">
                  <c:v>Finland</c:v>
                </c:pt>
                <c:pt idx="17">
                  <c:v>England </c:v>
                </c:pt>
                <c:pt idx="18">
                  <c:v>Russia</c:v>
                </c:pt>
                <c:pt idx="19">
                  <c:v>Hong Kong </c:v>
                </c:pt>
                <c:pt idx="20">
                  <c:v>Japan</c:v>
                </c:pt>
                <c:pt idx="21">
                  <c:v>Singapore </c:v>
                </c:pt>
              </c:strCache>
            </c:strRef>
          </c:cat>
          <c:val>
            <c:numRef>
              <c:f>'Gr9 IIB'!$B$27:$B$48</c:f>
              <c:numCache>
                <c:formatCode>0%</c:formatCode>
                <c:ptCount val="22"/>
                <c:pt idx="0">
                  <c:v>0.12</c:v>
                </c:pt>
                <c:pt idx="1">
                  <c:v>0.13</c:v>
                </c:pt>
                <c:pt idx="2">
                  <c:v>0.15</c:v>
                </c:pt>
                <c:pt idx="3">
                  <c:v>0.23</c:v>
                </c:pt>
                <c:pt idx="4">
                  <c:v>0.27</c:v>
                </c:pt>
                <c:pt idx="5">
                  <c:v>0.27</c:v>
                </c:pt>
                <c:pt idx="6">
                  <c:v>0.27</c:v>
                </c:pt>
                <c:pt idx="7">
                  <c:v>0.28000000000000003</c:v>
                </c:pt>
                <c:pt idx="8">
                  <c:v>0.32</c:v>
                </c:pt>
                <c:pt idx="9">
                  <c:v>0.33</c:v>
                </c:pt>
                <c:pt idx="10">
                  <c:v>0.42</c:v>
                </c:pt>
                <c:pt idx="11">
                  <c:v>0.53</c:v>
                </c:pt>
                <c:pt idx="12">
                  <c:v>0.56000000000000005</c:v>
                </c:pt>
                <c:pt idx="13">
                  <c:v>0.62</c:v>
                </c:pt>
                <c:pt idx="14">
                  <c:v>0.66</c:v>
                </c:pt>
                <c:pt idx="15">
                  <c:v>0.68</c:v>
                </c:pt>
                <c:pt idx="16">
                  <c:v>0.69</c:v>
                </c:pt>
                <c:pt idx="17">
                  <c:v>0.69</c:v>
                </c:pt>
                <c:pt idx="18">
                  <c:v>0.8</c:v>
                </c:pt>
                <c:pt idx="19">
                  <c:v>0.87</c:v>
                </c:pt>
                <c:pt idx="20">
                  <c:v>0.92</c:v>
                </c:pt>
                <c:pt idx="21">
                  <c:v>0.92</c:v>
                </c:pt>
              </c:numCache>
            </c:numRef>
          </c:val>
          <c:extLst>
            <c:ext xmlns:c16="http://schemas.microsoft.com/office/drawing/2014/chart" uri="{C3380CC4-5D6E-409C-BE32-E72D297353CC}">
              <c16:uniqueId val="{00000008-EFAF-FA44-A122-65F30D17C1CB}"/>
            </c:ext>
          </c:extLst>
        </c:ser>
        <c:dLbls>
          <c:showLegendKey val="0"/>
          <c:showVal val="0"/>
          <c:showCatName val="0"/>
          <c:showSerName val="0"/>
          <c:showPercent val="0"/>
          <c:showBubbleSize val="0"/>
        </c:dLbls>
        <c:gapWidth val="59"/>
        <c:overlap val="-27"/>
        <c:axId val="519467840"/>
        <c:axId val="503837712"/>
      </c:barChart>
      <c:catAx>
        <c:axId val="51946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503837712"/>
        <c:crosses val="autoZero"/>
        <c:auto val="1"/>
        <c:lblAlgn val="ctr"/>
        <c:lblOffset val="100"/>
        <c:noMultiLvlLbl val="0"/>
      </c:catAx>
      <c:valAx>
        <c:axId val="503837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9467840"/>
        <c:crosses val="autoZero"/>
        <c:crossBetween val="between"/>
      </c:valAx>
      <c:spPr>
        <a:solidFill>
          <a:schemeClr val="bg1">
            <a:lumMod val="95000"/>
          </a:schemeClr>
        </a:solidFill>
        <a:ln>
          <a:noFill/>
        </a:ln>
        <a:effectLst/>
      </c:spPr>
    </c:plotArea>
    <c:plotVisOnly val="1"/>
    <c:dispBlanksAs val="gap"/>
    <c:showDLblsOverMax val="0"/>
    <c:extLst/>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itchFamily="2" charset="0"/>
                <a:ea typeface="+mn-ea"/>
                <a:cs typeface="+mn-cs"/>
              </a:defRPr>
            </a:pPr>
            <a:r>
              <a:rPr lang="en-GB" sz="1200" dirty="0"/>
              <a:t>Percentage correct on one TIMSS 2019 Intermediate International Benchmark question (temperature difference</a:t>
            </a:r>
            <a:r>
              <a:rPr lang="en-GB" sz="1200" baseline="0" dirty="0"/>
              <a:t>)</a:t>
            </a:r>
            <a:endParaRPr lang="en-GB" sz="1200" dirty="0"/>
          </a:p>
        </c:rich>
      </c:tx>
      <c:overlay val="0"/>
      <c:spPr>
        <a:solidFill>
          <a:srgbClr val="4472C4">
            <a:lumMod val="20000"/>
            <a:lumOff val="80000"/>
          </a:srgbClr>
        </a:solidFill>
        <a:ln>
          <a:noFill/>
        </a:ln>
        <a:effectLst/>
      </c:spPr>
    </c:title>
    <c:autoTitleDeleted val="0"/>
    <c:plotArea>
      <c:layout/>
      <c:barChart>
        <c:barDir val="col"/>
        <c:grouping val="clustered"/>
        <c:varyColors val="0"/>
        <c:ser>
          <c:idx val="0"/>
          <c:order val="0"/>
          <c:tx>
            <c:strRef>
              <c:f>'Gr9 e.g. temp'!$B$19</c:f>
              <c:strCache>
                <c:ptCount val="1"/>
                <c:pt idx="0">
                  <c:v>Mean</c:v>
                </c:pt>
              </c:strCache>
            </c:strRef>
          </c:tx>
          <c:spPr>
            <a:solidFill>
              <a:srgbClr val="4472C4">
                <a:lumMod val="20000"/>
                <a:lumOff val="80000"/>
              </a:srgbClr>
            </a:solidFill>
            <a:ln>
              <a:solidFill>
                <a:schemeClr val="tx1"/>
              </a:solidFill>
            </a:ln>
            <a:effectLst/>
          </c:spPr>
          <c:invertIfNegative val="0"/>
          <c:dPt>
            <c:idx val="1"/>
            <c:invertIfNegative val="0"/>
            <c:bubble3D val="0"/>
            <c:spPr>
              <a:solidFill>
                <a:srgbClr val="4472C4">
                  <a:lumMod val="60000"/>
                  <a:lumOff val="40000"/>
                </a:srgbClr>
              </a:solidFill>
              <a:ln>
                <a:solidFill>
                  <a:schemeClr val="tx1"/>
                </a:solidFill>
              </a:ln>
              <a:effectLst/>
            </c:spPr>
            <c:extLst>
              <c:ext xmlns:c16="http://schemas.microsoft.com/office/drawing/2014/chart" uri="{C3380CC4-5D6E-409C-BE32-E72D297353CC}">
                <c16:uniqueId val="{00000001-5A3A-674C-BA6D-E50CF7103FF2}"/>
              </c:ext>
            </c:extLst>
          </c:dPt>
          <c:dPt>
            <c:idx val="2"/>
            <c:invertIfNegative val="0"/>
            <c:bubble3D val="0"/>
            <c:spPr>
              <a:solidFill>
                <a:srgbClr val="4472C4">
                  <a:lumMod val="60000"/>
                  <a:lumOff val="40000"/>
                </a:srgbClr>
              </a:solidFill>
              <a:ln>
                <a:solidFill>
                  <a:schemeClr val="tx1"/>
                </a:solidFill>
              </a:ln>
              <a:effectLst/>
            </c:spPr>
            <c:extLst>
              <c:ext xmlns:c16="http://schemas.microsoft.com/office/drawing/2014/chart" uri="{C3380CC4-5D6E-409C-BE32-E72D297353CC}">
                <c16:uniqueId val="{00000003-5A3A-674C-BA6D-E50CF7103FF2}"/>
              </c:ext>
            </c:extLst>
          </c:dPt>
          <c:dPt>
            <c:idx val="4"/>
            <c:invertIfNegative val="0"/>
            <c:bubble3D val="0"/>
            <c:extLst>
              <c:ext xmlns:c16="http://schemas.microsoft.com/office/drawing/2014/chart" uri="{C3380CC4-5D6E-409C-BE32-E72D297353CC}">
                <c16:uniqueId val="{00000005-5A3A-674C-BA6D-E50CF7103FF2}"/>
              </c:ext>
            </c:extLst>
          </c:dPt>
          <c:dPt>
            <c:idx val="7"/>
            <c:invertIfNegative val="0"/>
            <c:bubble3D val="0"/>
            <c:spPr>
              <a:solidFill>
                <a:srgbClr val="4472C4">
                  <a:lumMod val="60000"/>
                  <a:lumOff val="40000"/>
                </a:srgbClr>
              </a:solidFill>
              <a:ln>
                <a:solidFill>
                  <a:schemeClr val="tx1"/>
                </a:solidFill>
              </a:ln>
              <a:effectLst/>
            </c:spPr>
            <c:extLst>
              <c:ext xmlns:c16="http://schemas.microsoft.com/office/drawing/2014/chart" uri="{C3380CC4-5D6E-409C-BE32-E72D297353CC}">
                <c16:uniqueId val="{00000007-5A3A-674C-BA6D-E50CF7103FF2}"/>
              </c:ext>
            </c:extLst>
          </c:dPt>
          <c:dLbls>
            <c:spPr>
              <a:noFill/>
              <a:ln>
                <a:noFill/>
              </a:ln>
              <a:effectLst/>
            </c:spPr>
            <c:txPr>
              <a:bodyPr rot="0" spcFirstLastPara="1" vertOverflow="ellipsis" vert="horz" wrap="square" lIns="38100" tIns="91440" rIns="38100" bIns="182880" anchor="t" anchorCtr="0">
                <a:spAutoFit/>
              </a:bodyPr>
              <a:lstStyle/>
              <a:p>
                <a:pPr>
                  <a:defRPr sz="800" b="0" i="0" u="none" strike="noStrike" kern="1200" baseline="0">
                    <a:solidFill>
                      <a:schemeClr val="tx1"/>
                    </a:solidFill>
                    <a:latin typeface="Helvetica"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'Gr9 e.g. temp'!$D$20:$D$40</c:f>
                <c:numCache>
                  <c:formatCode>General</c:formatCode>
                  <c:ptCount val="21"/>
                  <c:pt idx="0">
                    <c:v>2.7439999999999996E-2</c:v>
                  </c:pt>
                  <c:pt idx="1">
                    <c:v>2.1560000000000003E-2</c:v>
                  </c:pt>
                  <c:pt idx="2">
                    <c:v>3.3320000000000002E-2</c:v>
                  </c:pt>
                  <c:pt idx="3">
                    <c:v>3.9199999999999999E-2</c:v>
                  </c:pt>
                  <c:pt idx="4">
                    <c:v>4.5079999999999995E-2</c:v>
                  </c:pt>
                  <c:pt idx="5">
                    <c:v>4.3120000000000006E-2</c:v>
                  </c:pt>
                  <c:pt idx="6">
                    <c:v>4.3120000000000006E-2</c:v>
                  </c:pt>
                  <c:pt idx="7">
                    <c:v>4.7039999999999998E-2</c:v>
                  </c:pt>
                  <c:pt idx="8">
                    <c:v>4.5079999999999995E-2</c:v>
                  </c:pt>
                  <c:pt idx="9">
                    <c:v>3.1359999999999999E-2</c:v>
                  </c:pt>
                  <c:pt idx="10">
                    <c:v>4.7039999999999998E-2</c:v>
                  </c:pt>
                  <c:pt idx="11">
                    <c:v>3.7239999999999995E-2</c:v>
                  </c:pt>
                  <c:pt idx="12">
                    <c:v>4.9000000000000002E-2</c:v>
                  </c:pt>
                  <c:pt idx="13">
                    <c:v>6.0760000000000002E-2</c:v>
                  </c:pt>
                  <c:pt idx="14">
                    <c:v>4.9000000000000002E-2</c:v>
                  </c:pt>
                  <c:pt idx="15">
                    <c:v>3.5280000000000006E-2</c:v>
                  </c:pt>
                  <c:pt idx="16">
                    <c:v>3.9199999999999999E-2</c:v>
                  </c:pt>
                  <c:pt idx="17">
                    <c:v>3.9199999999999999E-2</c:v>
                  </c:pt>
                  <c:pt idx="18">
                    <c:v>3.1359999999999999E-2</c:v>
                  </c:pt>
                  <c:pt idx="19">
                    <c:v>3.1359999999999999E-2</c:v>
                  </c:pt>
                  <c:pt idx="20">
                    <c:v>2.9399999999999999E-2</c:v>
                  </c:pt>
                </c:numCache>
              </c:numRef>
            </c:plus>
            <c:minus>
              <c:numRef>
                <c:f>'Gr9 e.g. temp'!$D$20:$D$40</c:f>
                <c:numCache>
                  <c:formatCode>General</c:formatCode>
                  <c:ptCount val="21"/>
                  <c:pt idx="0">
                    <c:v>2.7439999999999996E-2</c:v>
                  </c:pt>
                  <c:pt idx="1">
                    <c:v>2.1560000000000003E-2</c:v>
                  </c:pt>
                  <c:pt idx="2">
                    <c:v>3.3320000000000002E-2</c:v>
                  </c:pt>
                  <c:pt idx="3">
                    <c:v>3.9199999999999999E-2</c:v>
                  </c:pt>
                  <c:pt idx="4">
                    <c:v>4.5079999999999995E-2</c:v>
                  </c:pt>
                  <c:pt idx="5">
                    <c:v>4.3120000000000006E-2</c:v>
                  </c:pt>
                  <c:pt idx="6">
                    <c:v>4.3120000000000006E-2</c:v>
                  </c:pt>
                  <c:pt idx="7">
                    <c:v>4.7039999999999998E-2</c:v>
                  </c:pt>
                  <c:pt idx="8">
                    <c:v>4.5079999999999995E-2</c:v>
                  </c:pt>
                  <c:pt idx="9">
                    <c:v>3.1359999999999999E-2</c:v>
                  </c:pt>
                  <c:pt idx="10">
                    <c:v>4.7039999999999998E-2</c:v>
                  </c:pt>
                  <c:pt idx="11">
                    <c:v>3.7239999999999995E-2</c:v>
                  </c:pt>
                  <c:pt idx="12">
                    <c:v>4.9000000000000002E-2</c:v>
                  </c:pt>
                  <c:pt idx="13">
                    <c:v>6.0760000000000002E-2</c:v>
                  </c:pt>
                  <c:pt idx="14">
                    <c:v>4.9000000000000002E-2</c:v>
                  </c:pt>
                  <c:pt idx="15">
                    <c:v>3.5280000000000006E-2</c:v>
                  </c:pt>
                  <c:pt idx="16">
                    <c:v>3.9199999999999999E-2</c:v>
                  </c:pt>
                  <c:pt idx="17">
                    <c:v>3.9199999999999999E-2</c:v>
                  </c:pt>
                  <c:pt idx="18">
                    <c:v>3.1359999999999999E-2</c:v>
                  </c:pt>
                  <c:pt idx="19">
                    <c:v>3.1359999999999999E-2</c:v>
                  </c:pt>
                  <c:pt idx="20">
                    <c:v>2.9399999999999999E-2</c:v>
                  </c:pt>
                </c:numCache>
              </c:numRef>
            </c:minus>
            <c:spPr>
              <a:noFill/>
              <a:ln w="9525" cap="flat" cmpd="sng" algn="ctr">
                <a:solidFill>
                  <a:schemeClr val="tx1">
                    <a:lumMod val="65000"/>
                    <a:lumOff val="35000"/>
                  </a:schemeClr>
                </a:solidFill>
                <a:round/>
              </a:ln>
              <a:effectLst/>
            </c:spPr>
          </c:errBars>
          <c:cat>
            <c:strRef>
              <c:f>'Gr9 e.g. temp'!$A$20:$A$40</c:f>
              <c:strCache>
                <c:ptCount val="21"/>
                <c:pt idx="0">
                  <c:v>Morocco</c:v>
                </c:pt>
                <c:pt idx="1">
                  <c:v>South Africa (9)</c:v>
                </c:pt>
                <c:pt idx="2">
                  <c:v>Gauteng (Gr9)</c:v>
                </c:pt>
                <c:pt idx="3">
                  <c:v>Saudi Arabia</c:v>
                </c:pt>
                <c:pt idx="4">
                  <c:v>Iran </c:v>
                </c:pt>
                <c:pt idx="5">
                  <c:v>Lebanon</c:v>
                </c:pt>
                <c:pt idx="6">
                  <c:v>Jordan</c:v>
                </c:pt>
                <c:pt idx="7">
                  <c:v>Western Cape (Gr9)</c:v>
                </c:pt>
                <c:pt idx="8">
                  <c:v>Egypt </c:v>
                </c:pt>
                <c:pt idx="9">
                  <c:v>Malaysia</c:v>
                </c:pt>
                <c:pt idx="10">
                  <c:v>Chile </c:v>
                </c:pt>
                <c:pt idx="11">
                  <c:v>Turkey</c:v>
                </c:pt>
                <c:pt idx="12">
                  <c:v>Italy</c:v>
                </c:pt>
                <c:pt idx="13">
                  <c:v>Russia</c:v>
                </c:pt>
                <c:pt idx="14">
                  <c:v>New Zealand </c:v>
                </c:pt>
                <c:pt idx="15">
                  <c:v>Australia</c:v>
                </c:pt>
                <c:pt idx="16">
                  <c:v>Singapore </c:v>
                </c:pt>
                <c:pt idx="17">
                  <c:v>Hong Kong </c:v>
                </c:pt>
                <c:pt idx="18">
                  <c:v>Japan</c:v>
                </c:pt>
                <c:pt idx="19">
                  <c:v>England </c:v>
                </c:pt>
                <c:pt idx="20">
                  <c:v>Finland</c:v>
                </c:pt>
              </c:strCache>
            </c:strRef>
          </c:cat>
          <c:val>
            <c:numRef>
              <c:f>'Gr9 e.g. temp'!$B$20:$B$40</c:f>
              <c:numCache>
                <c:formatCode>0%</c:formatCode>
                <c:ptCount val="21"/>
                <c:pt idx="0">
                  <c:v>0.22</c:v>
                </c:pt>
                <c:pt idx="1">
                  <c:v>0.25</c:v>
                </c:pt>
                <c:pt idx="2">
                  <c:v>0.3</c:v>
                </c:pt>
                <c:pt idx="3">
                  <c:v>0.33</c:v>
                </c:pt>
                <c:pt idx="4">
                  <c:v>0.35</c:v>
                </c:pt>
                <c:pt idx="5">
                  <c:v>0.36</c:v>
                </c:pt>
                <c:pt idx="6">
                  <c:v>0.37</c:v>
                </c:pt>
                <c:pt idx="7">
                  <c:v>0.4</c:v>
                </c:pt>
                <c:pt idx="8">
                  <c:v>0.41</c:v>
                </c:pt>
                <c:pt idx="9">
                  <c:v>0.43</c:v>
                </c:pt>
                <c:pt idx="10">
                  <c:v>0.46</c:v>
                </c:pt>
                <c:pt idx="11">
                  <c:v>0.52</c:v>
                </c:pt>
                <c:pt idx="12">
                  <c:v>0.56999999999999995</c:v>
                </c:pt>
                <c:pt idx="13">
                  <c:v>0.61</c:v>
                </c:pt>
                <c:pt idx="14">
                  <c:v>0.69</c:v>
                </c:pt>
                <c:pt idx="15">
                  <c:v>0.79</c:v>
                </c:pt>
                <c:pt idx="16">
                  <c:v>0.8</c:v>
                </c:pt>
                <c:pt idx="17">
                  <c:v>0.8</c:v>
                </c:pt>
                <c:pt idx="18">
                  <c:v>0.81</c:v>
                </c:pt>
                <c:pt idx="19">
                  <c:v>0.82</c:v>
                </c:pt>
                <c:pt idx="20">
                  <c:v>0.85</c:v>
                </c:pt>
              </c:numCache>
            </c:numRef>
          </c:val>
          <c:extLst>
            <c:ext xmlns:c16="http://schemas.microsoft.com/office/drawing/2014/chart" uri="{C3380CC4-5D6E-409C-BE32-E72D297353CC}">
              <c16:uniqueId val="{00000008-5A3A-674C-BA6D-E50CF7103FF2}"/>
            </c:ext>
          </c:extLst>
        </c:ser>
        <c:dLbls>
          <c:showLegendKey val="0"/>
          <c:showVal val="0"/>
          <c:showCatName val="0"/>
          <c:showSerName val="0"/>
          <c:showPercent val="0"/>
          <c:showBubbleSize val="0"/>
        </c:dLbls>
        <c:gapWidth val="59"/>
        <c:overlap val="-27"/>
        <c:axId val="519467840"/>
        <c:axId val="503837712"/>
      </c:barChart>
      <c:catAx>
        <c:axId val="51946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503837712"/>
        <c:crosses val="autoZero"/>
        <c:auto val="1"/>
        <c:lblAlgn val="ctr"/>
        <c:lblOffset val="100"/>
        <c:noMultiLvlLbl val="0"/>
      </c:catAx>
      <c:valAx>
        <c:axId val="503837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9467840"/>
        <c:crosses val="autoZero"/>
        <c:crossBetween val="between"/>
      </c:valAx>
      <c:spPr>
        <a:solidFill>
          <a:schemeClr val="bg1">
            <a:lumMod val="95000"/>
          </a:schemeClr>
        </a:solidFill>
        <a:ln>
          <a:noFill/>
        </a:ln>
        <a:effectLst/>
      </c:spPr>
    </c:plotArea>
    <c:plotVisOnly val="1"/>
    <c:dispBlanksAs val="gap"/>
    <c:showDLblsOverMax val="0"/>
    <c:extLst/>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40992839655312"/>
          <c:y val="3.6740655894936282E-2"/>
          <c:w val="0.83249597733161163"/>
          <c:h val="0.87014601225590915"/>
        </c:manualLayout>
      </c:layout>
      <c:barChart>
        <c:barDir val="col"/>
        <c:grouping val="clustered"/>
        <c:varyColors val="0"/>
        <c:ser>
          <c:idx val="0"/>
          <c:order val="0"/>
          <c:tx>
            <c:strRef>
              <c:f>Sheet1!$J$3</c:f>
              <c:strCache>
                <c:ptCount val="1"/>
                <c:pt idx="0">
                  <c:v>Depressed mood</c:v>
                </c:pt>
              </c:strCache>
            </c:strRef>
          </c:tx>
          <c:spPr>
            <a:solidFill>
              <a:schemeClr val="accent4">
                <a:alpha val="65000"/>
              </a:schemeClr>
            </a:solidFill>
            <a:ln>
              <a:noFill/>
            </a:ln>
            <a:effectLst/>
          </c:spPr>
          <c:invertIfNegative val="0"/>
          <c:dPt>
            <c:idx val="3"/>
            <c:invertIfNegative val="0"/>
            <c:bubble3D val="0"/>
            <c:spPr>
              <a:noFill/>
              <a:ln>
                <a:noFill/>
              </a:ln>
              <a:effectLst/>
            </c:spPr>
            <c:extLst>
              <c:ext xmlns:c16="http://schemas.microsoft.com/office/drawing/2014/chart" uri="{C3380CC4-5D6E-409C-BE32-E72D297353CC}">
                <c16:uniqueId val="{00000001-EB2D-9D49-B1AF-EF692D07D507}"/>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Sheet1!$I$4:$I$7</c:f>
              <c:strCache>
                <c:ptCount val="4"/>
                <c:pt idx="0">
                  <c:v>Wave 2</c:v>
                </c:pt>
                <c:pt idx="1">
                  <c:v>Wave 3</c:v>
                </c:pt>
                <c:pt idx="2">
                  <c:v>Wave 5</c:v>
                </c:pt>
                <c:pt idx="3">
                  <c:v>Ever</c:v>
                </c:pt>
              </c:strCache>
            </c:strRef>
          </c:cat>
          <c:val>
            <c:numRef>
              <c:f>Sheet1!$J$4:$J$7</c:f>
              <c:numCache>
                <c:formatCode>General</c:formatCode>
                <c:ptCount val="4"/>
                <c:pt idx="0">
                  <c:v>24</c:v>
                </c:pt>
                <c:pt idx="1">
                  <c:v>29</c:v>
                </c:pt>
                <c:pt idx="2">
                  <c:v>28.7</c:v>
                </c:pt>
                <c:pt idx="3">
                  <c:v>52.64</c:v>
                </c:pt>
              </c:numCache>
            </c:numRef>
          </c:val>
          <c:extLst>
            <c:ext xmlns:c16="http://schemas.microsoft.com/office/drawing/2014/chart" uri="{C3380CC4-5D6E-409C-BE32-E72D297353CC}">
              <c16:uniqueId val="{00000000-EB2D-9D49-B1AF-EF692D07D507}"/>
            </c:ext>
          </c:extLst>
        </c:ser>
        <c:dLbls>
          <c:showLegendKey val="0"/>
          <c:showVal val="0"/>
          <c:showCatName val="0"/>
          <c:showSerName val="0"/>
          <c:showPercent val="0"/>
          <c:showBubbleSize val="0"/>
        </c:dLbls>
        <c:gapWidth val="99"/>
        <c:overlap val="-4"/>
        <c:axId val="1930341392"/>
        <c:axId val="1991277504"/>
      </c:barChart>
      <c:catAx>
        <c:axId val="193034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991277504"/>
        <c:crosses val="autoZero"/>
        <c:auto val="1"/>
        <c:lblAlgn val="ctr"/>
        <c:lblOffset val="100"/>
        <c:noMultiLvlLbl val="0"/>
      </c:catAx>
      <c:valAx>
        <c:axId val="19912775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1600" dirty="0"/>
                  <a:t>% screening</a:t>
                </a:r>
                <a:r>
                  <a:rPr lang="en-US" sz="1600" baseline="0" dirty="0"/>
                  <a:t> for depressive symptoms</a:t>
                </a:r>
                <a:endParaRPr lang="en-US" sz="1600" dirty="0"/>
              </a:p>
            </c:rich>
          </c:tx>
          <c:layout>
            <c:manualLayout>
              <c:xMode val="edge"/>
              <c:yMode val="edge"/>
              <c:x val="1.281331676949453E-3"/>
              <c:y val="0.10782840212359776"/>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30341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40992839655312"/>
          <c:y val="3.6740655894936282E-2"/>
          <c:w val="0.83249597733161163"/>
          <c:h val="0.87014601225590915"/>
        </c:manualLayout>
      </c:layout>
      <c:barChart>
        <c:barDir val="col"/>
        <c:grouping val="clustered"/>
        <c:varyColors val="0"/>
        <c:ser>
          <c:idx val="0"/>
          <c:order val="0"/>
          <c:tx>
            <c:strRef>
              <c:f>Sheet1!$J$3</c:f>
              <c:strCache>
                <c:ptCount val="1"/>
                <c:pt idx="0">
                  <c:v>Depressed mood</c:v>
                </c:pt>
              </c:strCache>
            </c:strRef>
          </c:tx>
          <c:spPr>
            <a:solidFill>
              <a:schemeClr val="accent4">
                <a:alpha val="65000"/>
              </a:schemeClr>
            </a:solidFill>
            <a:ln>
              <a:noFill/>
            </a:ln>
            <a:effectLst/>
          </c:spPr>
          <c:invertIfNegative val="0"/>
          <c:dPt>
            <c:idx val="3"/>
            <c:invertIfNegative val="0"/>
            <c:bubble3D val="0"/>
            <c:spPr>
              <a:solidFill>
                <a:srgbClr val="418863">
                  <a:alpha val="65098"/>
                </a:srgbClr>
              </a:solidFill>
              <a:ln>
                <a:noFill/>
              </a:ln>
              <a:effectLst/>
            </c:spPr>
            <c:extLst>
              <c:ext xmlns:c16="http://schemas.microsoft.com/office/drawing/2014/chart" uri="{C3380CC4-5D6E-409C-BE32-E72D297353CC}">
                <c16:uniqueId val="{00000000-DFED-3544-ACCD-D48ACC78E3C4}"/>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Sheet1!$I$4:$I$7</c:f>
              <c:strCache>
                <c:ptCount val="4"/>
                <c:pt idx="0">
                  <c:v>Wave 2</c:v>
                </c:pt>
                <c:pt idx="1">
                  <c:v>Wave 3</c:v>
                </c:pt>
                <c:pt idx="2">
                  <c:v>Wave 5</c:v>
                </c:pt>
                <c:pt idx="3">
                  <c:v>Ever</c:v>
                </c:pt>
              </c:strCache>
            </c:strRef>
          </c:cat>
          <c:val>
            <c:numRef>
              <c:f>Sheet1!$J$4:$J$7</c:f>
              <c:numCache>
                <c:formatCode>General</c:formatCode>
                <c:ptCount val="4"/>
                <c:pt idx="0">
                  <c:v>24</c:v>
                </c:pt>
                <c:pt idx="1">
                  <c:v>29</c:v>
                </c:pt>
                <c:pt idx="2">
                  <c:v>28.7</c:v>
                </c:pt>
                <c:pt idx="3">
                  <c:v>52.64</c:v>
                </c:pt>
              </c:numCache>
            </c:numRef>
          </c:val>
          <c:extLst>
            <c:ext xmlns:c16="http://schemas.microsoft.com/office/drawing/2014/chart" uri="{C3380CC4-5D6E-409C-BE32-E72D297353CC}">
              <c16:uniqueId val="{00000000-EB2D-9D49-B1AF-EF692D07D507}"/>
            </c:ext>
          </c:extLst>
        </c:ser>
        <c:dLbls>
          <c:showLegendKey val="0"/>
          <c:showVal val="0"/>
          <c:showCatName val="0"/>
          <c:showSerName val="0"/>
          <c:showPercent val="0"/>
          <c:showBubbleSize val="0"/>
        </c:dLbls>
        <c:gapWidth val="99"/>
        <c:overlap val="-4"/>
        <c:axId val="1930341392"/>
        <c:axId val="1991277504"/>
      </c:barChart>
      <c:catAx>
        <c:axId val="193034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991277504"/>
        <c:crosses val="autoZero"/>
        <c:auto val="1"/>
        <c:lblAlgn val="ctr"/>
        <c:lblOffset val="100"/>
        <c:noMultiLvlLbl val="0"/>
      </c:catAx>
      <c:valAx>
        <c:axId val="19912775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1600" dirty="0"/>
                  <a:t>% screening</a:t>
                </a:r>
                <a:r>
                  <a:rPr lang="en-US" sz="1600" baseline="0" dirty="0"/>
                  <a:t> for depressive symptoms</a:t>
                </a:r>
                <a:endParaRPr lang="en-US" sz="1600" dirty="0"/>
              </a:p>
            </c:rich>
          </c:tx>
          <c:layout>
            <c:manualLayout>
              <c:xMode val="edge"/>
              <c:yMode val="edge"/>
              <c:x val="1.281331676949453E-3"/>
              <c:y val="0.101421995313234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30341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ZA" sz="1600" b="1">
                <a:solidFill>
                  <a:sysClr val="windowText" lastClr="000000"/>
                </a:solidFill>
              </a:rPr>
              <a:t>Vaccines per day: National Rollout (17 May to 4 July 2021)</a:t>
            </a:r>
          </a:p>
          <a:p>
            <a:pPr>
              <a:defRPr/>
            </a:pPr>
            <a:r>
              <a:rPr lang="en-ZA" sz="1050" b="1">
                <a:solidFill>
                  <a:sysClr val="windowText" lastClr="000000"/>
                </a:solidFill>
              </a:rPr>
              <a:t>Source</a:t>
            </a:r>
            <a:r>
              <a:rPr lang="en-ZA" sz="1050" b="0">
                <a:solidFill>
                  <a:sysClr val="windowText" lastClr="000000"/>
                </a:solidFill>
              </a:rPr>
              <a:t>: Sugan Naidoo</a:t>
            </a:r>
            <a:r>
              <a:rPr lang="en-ZA" sz="1050" b="0" baseline="0">
                <a:solidFill>
                  <a:sysClr val="windowText" lastClr="000000"/>
                </a:solidFill>
              </a:rPr>
              <a:t> (@sugan2503) using National Department of Health data</a:t>
            </a:r>
            <a:endParaRPr lang="en-ZA" sz="1050" b="0">
              <a:solidFill>
                <a:sysClr val="windowText" lastClr="00000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531B84"/>
            </a:solidFill>
            <a:ln>
              <a:noFill/>
            </a:ln>
            <a:effectLst/>
          </c:spPr>
          <c:invertIfNegative val="0"/>
          <c:cat>
            <c:numRef>
              <c:f>Sheet1!$B$4:$B$52</c:f>
              <c:numCache>
                <c:formatCode>d\-mmm</c:formatCode>
                <c:ptCount val="49"/>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pt idx="30">
                  <c:v>44363</c:v>
                </c:pt>
                <c:pt idx="31">
                  <c:v>44364</c:v>
                </c:pt>
                <c:pt idx="32">
                  <c:v>44365</c:v>
                </c:pt>
                <c:pt idx="33">
                  <c:v>44366</c:v>
                </c:pt>
                <c:pt idx="34">
                  <c:v>44367</c:v>
                </c:pt>
                <c:pt idx="35">
                  <c:v>44368</c:v>
                </c:pt>
                <c:pt idx="36">
                  <c:v>44369</c:v>
                </c:pt>
                <c:pt idx="37">
                  <c:v>44370</c:v>
                </c:pt>
                <c:pt idx="38">
                  <c:v>44371</c:v>
                </c:pt>
                <c:pt idx="39">
                  <c:v>44372</c:v>
                </c:pt>
                <c:pt idx="40">
                  <c:v>44373</c:v>
                </c:pt>
                <c:pt idx="41">
                  <c:v>44374</c:v>
                </c:pt>
                <c:pt idx="42">
                  <c:v>44375</c:v>
                </c:pt>
                <c:pt idx="43">
                  <c:v>44376</c:v>
                </c:pt>
                <c:pt idx="44">
                  <c:v>44377</c:v>
                </c:pt>
                <c:pt idx="45">
                  <c:v>44378</c:v>
                </c:pt>
                <c:pt idx="46">
                  <c:v>44379</c:v>
                </c:pt>
                <c:pt idx="47">
                  <c:v>44380</c:v>
                </c:pt>
                <c:pt idx="48">
                  <c:v>44381</c:v>
                </c:pt>
              </c:numCache>
            </c:numRef>
          </c:cat>
          <c:val>
            <c:numRef>
              <c:f>Sheet1!$D$4:$D$52</c:f>
              <c:numCache>
                <c:formatCode>General</c:formatCode>
                <c:ptCount val="49"/>
                <c:pt idx="0">
                  <c:v>14705</c:v>
                </c:pt>
                <c:pt idx="1">
                  <c:v>39371</c:v>
                </c:pt>
                <c:pt idx="2">
                  <c:v>43926</c:v>
                </c:pt>
                <c:pt idx="3">
                  <c:v>48045</c:v>
                </c:pt>
                <c:pt idx="4">
                  <c:v>50854</c:v>
                </c:pt>
                <c:pt idx="5">
                  <c:v>4494</c:v>
                </c:pt>
                <c:pt idx="6">
                  <c:v>2780</c:v>
                </c:pt>
                <c:pt idx="7">
                  <c:v>56363</c:v>
                </c:pt>
                <c:pt idx="8">
                  <c:v>69046</c:v>
                </c:pt>
                <c:pt idx="9">
                  <c:v>74129</c:v>
                </c:pt>
                <c:pt idx="10">
                  <c:v>76517</c:v>
                </c:pt>
                <c:pt idx="11">
                  <c:v>69481</c:v>
                </c:pt>
                <c:pt idx="12">
                  <c:v>3395</c:v>
                </c:pt>
                <c:pt idx="13">
                  <c:v>1735</c:v>
                </c:pt>
                <c:pt idx="14">
                  <c:v>76969</c:v>
                </c:pt>
                <c:pt idx="15">
                  <c:v>73170</c:v>
                </c:pt>
                <c:pt idx="16">
                  <c:v>75005</c:v>
                </c:pt>
                <c:pt idx="17">
                  <c:v>70998</c:v>
                </c:pt>
                <c:pt idx="18">
                  <c:v>67980</c:v>
                </c:pt>
                <c:pt idx="19">
                  <c:v>4928</c:v>
                </c:pt>
                <c:pt idx="20">
                  <c:v>2296</c:v>
                </c:pt>
                <c:pt idx="21">
                  <c:v>81006</c:v>
                </c:pt>
                <c:pt idx="22">
                  <c:v>89534</c:v>
                </c:pt>
                <c:pt idx="23">
                  <c:v>92460</c:v>
                </c:pt>
                <c:pt idx="24">
                  <c:v>81023</c:v>
                </c:pt>
                <c:pt idx="25">
                  <c:v>73319</c:v>
                </c:pt>
                <c:pt idx="26">
                  <c:v>4707</c:v>
                </c:pt>
                <c:pt idx="27">
                  <c:v>2079</c:v>
                </c:pt>
                <c:pt idx="28">
                  <c:v>91200</c:v>
                </c:pt>
                <c:pt idx="29">
                  <c:v>92468</c:v>
                </c:pt>
                <c:pt idx="30">
                  <c:v>6154</c:v>
                </c:pt>
                <c:pt idx="31">
                  <c:v>94550</c:v>
                </c:pt>
                <c:pt idx="32">
                  <c:v>64792</c:v>
                </c:pt>
                <c:pt idx="33">
                  <c:v>3036</c:v>
                </c:pt>
                <c:pt idx="34">
                  <c:v>1330</c:v>
                </c:pt>
                <c:pt idx="35">
                  <c:v>83864</c:v>
                </c:pt>
                <c:pt idx="36">
                  <c:v>78782</c:v>
                </c:pt>
                <c:pt idx="37">
                  <c:v>112961</c:v>
                </c:pt>
                <c:pt idx="38">
                  <c:v>118153</c:v>
                </c:pt>
                <c:pt idx="39">
                  <c:v>107444</c:v>
                </c:pt>
                <c:pt idx="40">
                  <c:v>18300</c:v>
                </c:pt>
                <c:pt idx="41">
                  <c:v>1660</c:v>
                </c:pt>
                <c:pt idx="42">
                  <c:v>101422</c:v>
                </c:pt>
                <c:pt idx="43">
                  <c:v>111075</c:v>
                </c:pt>
                <c:pt idx="44">
                  <c:v>123535</c:v>
                </c:pt>
                <c:pt idx="45">
                  <c:v>124449</c:v>
                </c:pt>
                <c:pt idx="46">
                  <c:v>129314</c:v>
                </c:pt>
                <c:pt idx="47">
                  <c:v>12289</c:v>
                </c:pt>
                <c:pt idx="48">
                  <c:v>6609</c:v>
                </c:pt>
              </c:numCache>
            </c:numRef>
          </c:val>
          <c:extLst>
            <c:ext xmlns:c16="http://schemas.microsoft.com/office/drawing/2014/chart" uri="{C3380CC4-5D6E-409C-BE32-E72D297353CC}">
              <c16:uniqueId val="{00000000-A838-F440-931E-76A6F095FBE2}"/>
            </c:ext>
          </c:extLst>
        </c:ser>
        <c:dLbls>
          <c:showLegendKey val="0"/>
          <c:showVal val="0"/>
          <c:showCatName val="0"/>
          <c:showSerName val="0"/>
          <c:showPercent val="0"/>
          <c:showBubbleSize val="0"/>
        </c:dLbls>
        <c:gapWidth val="7"/>
        <c:overlap val="27"/>
        <c:axId val="1948169871"/>
        <c:axId val="1948165295"/>
      </c:barChart>
      <c:dateAx>
        <c:axId val="194816987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sz="1400" b="1">
                    <a:solidFill>
                      <a:sysClr val="windowText" lastClr="000000"/>
                    </a:solidFill>
                  </a:rPr>
                  <a:t> </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d\-mmm"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700" b="0" i="0" u="none" strike="noStrike" kern="1200" baseline="0">
                <a:solidFill>
                  <a:sysClr val="windowText" lastClr="000000"/>
                </a:solidFill>
                <a:latin typeface="+mn-lt"/>
                <a:ea typeface="+mn-ea"/>
                <a:cs typeface="+mn-cs"/>
              </a:defRPr>
            </a:pPr>
            <a:endParaRPr lang="en-US"/>
          </a:p>
        </c:txPr>
        <c:crossAx val="1948165295"/>
        <c:crosses val="autoZero"/>
        <c:auto val="1"/>
        <c:lblOffset val="100"/>
        <c:baseTimeUnit val="days"/>
        <c:majorUnit val="1"/>
        <c:majorTimeUnit val="days"/>
      </c:dateAx>
      <c:valAx>
        <c:axId val="1948165295"/>
        <c:scaling>
          <c:orientation val="minMax"/>
        </c:scaling>
        <c:delete val="0"/>
        <c:axPos val="l"/>
        <c:majorGridlines>
          <c:spPr>
            <a:ln w="9525" cap="flat" cmpd="sng" algn="ctr">
              <a:solidFill>
                <a:schemeClr val="bg1">
                  <a:lumMod val="85000"/>
                </a:schemeClr>
              </a:solidFill>
              <a:prstDash val="sysDash"/>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sz="1400" b="1">
                    <a:solidFill>
                      <a:sysClr val="windowText" lastClr="000000"/>
                    </a:solidFill>
                  </a:rPr>
                  <a:t>Number of vaccines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948169871"/>
        <c:crosses val="autoZero"/>
        <c:crossBetween val="between"/>
      </c:valAx>
      <c:spPr>
        <a:solidFill>
          <a:schemeClr val="bg1">
            <a:lumMod val="95000"/>
          </a:schemeClr>
        </a:solid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ZA" sz="1600" b="1">
                <a:solidFill>
                  <a:sysClr val="windowText" lastClr="000000"/>
                </a:solidFill>
              </a:rPr>
              <a:t>Vaccines per day: National Rollout (17 May to 4 July 2021)</a:t>
            </a:r>
          </a:p>
          <a:p>
            <a:pPr>
              <a:defRPr/>
            </a:pPr>
            <a:r>
              <a:rPr lang="en-ZA" sz="1050" b="1">
                <a:solidFill>
                  <a:sysClr val="windowText" lastClr="000000"/>
                </a:solidFill>
              </a:rPr>
              <a:t>Source</a:t>
            </a:r>
            <a:r>
              <a:rPr lang="en-ZA" sz="1050" b="0">
                <a:solidFill>
                  <a:sysClr val="windowText" lastClr="000000"/>
                </a:solidFill>
              </a:rPr>
              <a:t>: Sugan Naidoo</a:t>
            </a:r>
            <a:r>
              <a:rPr lang="en-ZA" sz="1050" b="0" baseline="0">
                <a:solidFill>
                  <a:sysClr val="windowText" lastClr="000000"/>
                </a:solidFill>
              </a:rPr>
              <a:t> (@sugan2503) using National Department of Health data</a:t>
            </a:r>
            <a:endParaRPr lang="en-ZA" sz="1050" b="0">
              <a:solidFill>
                <a:sysClr val="windowText" lastClr="00000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531B84"/>
            </a:solidFill>
            <a:ln>
              <a:noFill/>
            </a:ln>
            <a:effectLst/>
          </c:spPr>
          <c:invertIfNegative val="0"/>
          <c:cat>
            <c:numRef>
              <c:f>Sheet1!$B$4:$B$52</c:f>
              <c:numCache>
                <c:formatCode>d\-mmm</c:formatCode>
                <c:ptCount val="49"/>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pt idx="30">
                  <c:v>44363</c:v>
                </c:pt>
                <c:pt idx="31">
                  <c:v>44364</c:v>
                </c:pt>
                <c:pt idx="32">
                  <c:v>44365</c:v>
                </c:pt>
                <c:pt idx="33">
                  <c:v>44366</c:v>
                </c:pt>
                <c:pt idx="34">
                  <c:v>44367</c:v>
                </c:pt>
                <c:pt idx="35">
                  <c:v>44368</c:v>
                </c:pt>
                <c:pt idx="36">
                  <c:v>44369</c:v>
                </c:pt>
                <c:pt idx="37">
                  <c:v>44370</c:v>
                </c:pt>
                <c:pt idx="38">
                  <c:v>44371</c:v>
                </c:pt>
                <c:pt idx="39">
                  <c:v>44372</c:v>
                </c:pt>
                <c:pt idx="40">
                  <c:v>44373</c:v>
                </c:pt>
                <c:pt idx="41">
                  <c:v>44374</c:v>
                </c:pt>
                <c:pt idx="42">
                  <c:v>44375</c:v>
                </c:pt>
                <c:pt idx="43">
                  <c:v>44376</c:v>
                </c:pt>
                <c:pt idx="44">
                  <c:v>44377</c:v>
                </c:pt>
                <c:pt idx="45">
                  <c:v>44378</c:v>
                </c:pt>
                <c:pt idx="46">
                  <c:v>44379</c:v>
                </c:pt>
                <c:pt idx="47">
                  <c:v>44380</c:v>
                </c:pt>
                <c:pt idx="48">
                  <c:v>44381</c:v>
                </c:pt>
              </c:numCache>
            </c:numRef>
          </c:cat>
          <c:val>
            <c:numRef>
              <c:f>Sheet1!$D$4:$D$52</c:f>
              <c:numCache>
                <c:formatCode>General</c:formatCode>
                <c:ptCount val="49"/>
                <c:pt idx="0">
                  <c:v>14705</c:v>
                </c:pt>
                <c:pt idx="1">
                  <c:v>39371</c:v>
                </c:pt>
                <c:pt idx="2">
                  <c:v>43926</c:v>
                </c:pt>
                <c:pt idx="3">
                  <c:v>48045</c:v>
                </c:pt>
                <c:pt idx="4">
                  <c:v>50854</c:v>
                </c:pt>
                <c:pt idx="5">
                  <c:v>4494</c:v>
                </c:pt>
                <c:pt idx="6">
                  <c:v>2780</c:v>
                </c:pt>
                <c:pt idx="7">
                  <c:v>56363</c:v>
                </c:pt>
                <c:pt idx="8">
                  <c:v>69046</c:v>
                </c:pt>
                <c:pt idx="9">
                  <c:v>74129</c:v>
                </c:pt>
                <c:pt idx="10">
                  <c:v>76517</c:v>
                </c:pt>
                <c:pt idx="11">
                  <c:v>69481</c:v>
                </c:pt>
                <c:pt idx="12">
                  <c:v>3395</c:v>
                </c:pt>
                <c:pt idx="13">
                  <c:v>1735</c:v>
                </c:pt>
                <c:pt idx="14">
                  <c:v>76969</c:v>
                </c:pt>
                <c:pt idx="15">
                  <c:v>73170</c:v>
                </c:pt>
                <c:pt idx="16">
                  <c:v>75005</c:v>
                </c:pt>
                <c:pt idx="17">
                  <c:v>70998</c:v>
                </c:pt>
                <c:pt idx="18">
                  <c:v>67980</c:v>
                </c:pt>
                <c:pt idx="19">
                  <c:v>4928</c:v>
                </c:pt>
                <c:pt idx="20">
                  <c:v>2296</c:v>
                </c:pt>
                <c:pt idx="21">
                  <c:v>81006</c:v>
                </c:pt>
                <c:pt idx="22">
                  <c:v>89534</c:v>
                </c:pt>
                <c:pt idx="23">
                  <c:v>92460</c:v>
                </c:pt>
                <c:pt idx="24">
                  <c:v>81023</c:v>
                </c:pt>
                <c:pt idx="25">
                  <c:v>73319</c:v>
                </c:pt>
                <c:pt idx="26">
                  <c:v>4707</c:v>
                </c:pt>
                <c:pt idx="27">
                  <c:v>2079</c:v>
                </c:pt>
                <c:pt idx="28">
                  <c:v>91200</c:v>
                </c:pt>
                <c:pt idx="29">
                  <c:v>92468</c:v>
                </c:pt>
                <c:pt idx="30">
                  <c:v>6154</c:v>
                </c:pt>
                <c:pt idx="31">
                  <c:v>94550</c:v>
                </c:pt>
                <c:pt idx="32">
                  <c:v>64792</c:v>
                </c:pt>
                <c:pt idx="33">
                  <c:v>3036</c:v>
                </c:pt>
                <c:pt idx="34">
                  <c:v>1330</c:v>
                </c:pt>
                <c:pt idx="35">
                  <c:v>83864</c:v>
                </c:pt>
                <c:pt idx="36">
                  <c:v>78782</c:v>
                </c:pt>
                <c:pt idx="37">
                  <c:v>112961</c:v>
                </c:pt>
                <c:pt idx="38">
                  <c:v>118153</c:v>
                </c:pt>
                <c:pt idx="39">
                  <c:v>107444</c:v>
                </c:pt>
                <c:pt idx="40">
                  <c:v>18300</c:v>
                </c:pt>
                <c:pt idx="41">
                  <c:v>1660</c:v>
                </c:pt>
                <c:pt idx="42">
                  <c:v>101422</c:v>
                </c:pt>
                <c:pt idx="43">
                  <c:v>111075</c:v>
                </c:pt>
                <c:pt idx="44">
                  <c:v>123535</c:v>
                </c:pt>
                <c:pt idx="45">
                  <c:v>124449</c:v>
                </c:pt>
                <c:pt idx="46">
                  <c:v>129314</c:v>
                </c:pt>
                <c:pt idx="47">
                  <c:v>12289</c:v>
                </c:pt>
                <c:pt idx="48">
                  <c:v>6609</c:v>
                </c:pt>
              </c:numCache>
            </c:numRef>
          </c:val>
          <c:extLst>
            <c:ext xmlns:c16="http://schemas.microsoft.com/office/drawing/2014/chart" uri="{C3380CC4-5D6E-409C-BE32-E72D297353CC}">
              <c16:uniqueId val="{00000000-A838-F440-931E-76A6F095FBE2}"/>
            </c:ext>
          </c:extLst>
        </c:ser>
        <c:dLbls>
          <c:showLegendKey val="0"/>
          <c:showVal val="0"/>
          <c:showCatName val="0"/>
          <c:showSerName val="0"/>
          <c:showPercent val="0"/>
          <c:showBubbleSize val="0"/>
        </c:dLbls>
        <c:gapWidth val="7"/>
        <c:overlap val="27"/>
        <c:axId val="1948169871"/>
        <c:axId val="1948165295"/>
      </c:barChart>
      <c:dateAx>
        <c:axId val="194816987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sz="1400" b="1">
                    <a:solidFill>
                      <a:sysClr val="windowText" lastClr="000000"/>
                    </a:solidFill>
                  </a:rPr>
                  <a:t> </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d\-mmm"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700" b="0" i="0" u="none" strike="noStrike" kern="1200" baseline="0">
                <a:solidFill>
                  <a:sysClr val="windowText" lastClr="000000"/>
                </a:solidFill>
                <a:latin typeface="+mn-lt"/>
                <a:ea typeface="+mn-ea"/>
                <a:cs typeface="+mn-cs"/>
              </a:defRPr>
            </a:pPr>
            <a:endParaRPr lang="en-US"/>
          </a:p>
        </c:txPr>
        <c:crossAx val="1948165295"/>
        <c:crosses val="autoZero"/>
        <c:auto val="1"/>
        <c:lblOffset val="100"/>
        <c:baseTimeUnit val="days"/>
        <c:majorUnit val="1"/>
        <c:majorTimeUnit val="days"/>
      </c:dateAx>
      <c:valAx>
        <c:axId val="1948165295"/>
        <c:scaling>
          <c:orientation val="minMax"/>
        </c:scaling>
        <c:delete val="0"/>
        <c:axPos val="l"/>
        <c:majorGridlines>
          <c:spPr>
            <a:ln w="9525" cap="flat" cmpd="sng" algn="ctr">
              <a:solidFill>
                <a:schemeClr val="bg1">
                  <a:lumMod val="85000"/>
                </a:schemeClr>
              </a:solidFill>
              <a:prstDash val="sysDash"/>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sz="1400" b="1">
                    <a:solidFill>
                      <a:sysClr val="windowText" lastClr="000000"/>
                    </a:solidFill>
                  </a:rPr>
                  <a:t>Number of vaccines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948169871"/>
        <c:crosses val="autoZero"/>
        <c:crossBetween val="between"/>
      </c:valAx>
      <c:spPr>
        <a:solidFill>
          <a:schemeClr val="bg1">
            <a:lumMod val="95000"/>
          </a:schemeClr>
        </a:solid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DA5D4D-E7A3-0D4E-905B-845A289BC309}" type="datetimeFigureOut">
              <a:rPr lang="en-US" smtClean="0"/>
              <a:t>8/19/21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A83EF0-4D6B-C445-9A55-D805730783C6}" type="slidenum">
              <a:rPr lang="en-US" smtClean="0"/>
              <a:t>‹#›</a:t>
            </a:fld>
            <a:endParaRPr lang="en-US"/>
          </a:p>
        </p:txBody>
      </p:sp>
    </p:spTree>
    <p:extLst>
      <p:ext uri="{BB962C8B-B14F-4D97-AF65-F5344CB8AC3E}">
        <p14:creationId xmlns:p14="http://schemas.microsoft.com/office/powerpoint/2010/main" val="1514974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A83EF0-4D6B-C445-9A55-D805730783C6}" type="slidenum">
              <a:rPr lang="en-US" smtClean="0"/>
              <a:t>41</a:t>
            </a:fld>
            <a:endParaRPr lang="en-US"/>
          </a:p>
        </p:txBody>
      </p:sp>
    </p:spTree>
    <p:extLst>
      <p:ext uri="{BB962C8B-B14F-4D97-AF65-F5344CB8AC3E}">
        <p14:creationId xmlns:p14="http://schemas.microsoft.com/office/powerpoint/2010/main" val="4005884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those men who were employed in February 2020, 78% were still employed in January 2021. For women the figure is only 70%. Women were more likely to be in sectors that were hardest hit by the crisis.</a:t>
            </a:r>
          </a:p>
        </p:txBody>
      </p:sp>
      <p:sp>
        <p:nvSpPr>
          <p:cNvPr id="4" name="Slide Number Placeholder 3"/>
          <p:cNvSpPr>
            <a:spLocks noGrp="1"/>
          </p:cNvSpPr>
          <p:nvPr>
            <p:ph type="sldNum" sz="quarter" idx="5"/>
          </p:nvPr>
        </p:nvSpPr>
        <p:spPr/>
        <p:txBody>
          <a:bodyPr/>
          <a:lstStyle/>
          <a:p>
            <a:fld id="{EAA83EF0-4D6B-C445-9A55-D805730783C6}" type="slidenum">
              <a:rPr lang="en-US" smtClean="0"/>
              <a:t>42</a:t>
            </a:fld>
            <a:endParaRPr lang="en-US"/>
          </a:p>
        </p:txBody>
      </p:sp>
    </p:spTree>
    <p:extLst>
      <p:ext uri="{BB962C8B-B14F-4D97-AF65-F5344CB8AC3E}">
        <p14:creationId xmlns:p14="http://schemas.microsoft.com/office/powerpoint/2010/main" val="22301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A83EF0-4D6B-C445-9A55-D805730783C6}" type="slidenum">
              <a:rPr lang="en-US" smtClean="0"/>
              <a:t>50</a:t>
            </a:fld>
            <a:endParaRPr lang="en-US"/>
          </a:p>
        </p:txBody>
      </p:sp>
    </p:spTree>
    <p:extLst>
      <p:ext uri="{BB962C8B-B14F-4D97-AF65-F5344CB8AC3E}">
        <p14:creationId xmlns:p14="http://schemas.microsoft.com/office/powerpoint/2010/main" val="4005884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3D85E5-6D5B-C441-B6D2-F7920604D306}" type="datetimeFigureOut">
              <a:rPr lang="en-US" smtClean="0"/>
              <a:t>8/19/21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2946762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D85E5-6D5B-C441-B6D2-F7920604D306}" type="datetimeFigureOut">
              <a:rPr lang="en-US" smtClean="0"/>
              <a:t>8/19/21</a:t>
            </a:fld>
            <a:endParaRPr lang="en-US"/>
          </a:p>
        </p:txBody>
      </p:sp>
      <p:sp>
        <p:nvSpPr>
          <p:cNvPr id="5" name="Footer Placeholder 4"/>
          <p:cNvSpPr>
            <a:spLocks noGrp="1"/>
          </p:cNvSpPr>
          <p:nvPr>
            <p:ph type="ftr" sz="quarter" idx="11"/>
          </p:nvPr>
        </p:nvSpPr>
        <p:spPr/>
        <p:txBody>
          <a:bodyPr/>
          <a:lstStyle/>
          <a:p>
            <a:r>
              <a:rPr lang="en-US"/>
              <a:t>National Income Dynamics Study (NIDS) Coronavirus Rapid Mobile Survey (CRAM)</a:t>
            </a:r>
            <a:endParaRPr lang="en-US" dirty="0"/>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4091835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3D85E5-6D5B-C441-B6D2-F7920604D306}" type="datetimeFigureOut">
              <a:rPr lang="en-US" smtClean="0"/>
              <a:t>8/19/21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4291931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3D85E5-6D5B-C441-B6D2-F7920604D306}" type="datetimeFigureOut">
              <a:rPr lang="en-US" smtClean="0"/>
              <a:t>8/19/21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73530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3D85E5-6D5B-C441-B6D2-F7920604D306}" type="datetimeFigureOut">
              <a:rPr lang="en-US" smtClean="0"/>
              <a:t>8/19/21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402814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3D85E5-6D5B-C441-B6D2-F7920604D306}" type="datetimeFigureOut">
              <a:rPr lang="en-US" smtClean="0"/>
              <a:t>8/19/21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362052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3D85E5-6D5B-C441-B6D2-F7920604D306}" type="datetimeFigureOut">
              <a:rPr lang="en-US" smtClean="0"/>
              <a:t>8/19/21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3561015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3D85E5-6D5B-C441-B6D2-F7920604D306}" type="datetimeFigureOut">
              <a:rPr lang="en-US" smtClean="0"/>
              <a:t>8/19/21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23640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3D85E5-6D5B-C441-B6D2-F7920604D306}" type="datetimeFigureOut">
              <a:rPr lang="en-US" smtClean="0"/>
              <a:t>8/19/21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8449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D85E5-6D5B-C441-B6D2-F7920604D306}" type="datetimeFigureOut">
              <a:rPr lang="en-US" smtClean="0"/>
              <a:t>8/19/21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3119648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D85E5-6D5B-C441-B6D2-F7920604D306}" type="datetimeFigureOut">
              <a:rPr lang="en-US" smtClean="0"/>
              <a:t>8/19/21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3641432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3D85E5-6D5B-C441-B6D2-F7920604D306}" type="datetimeFigureOut">
              <a:rPr lang="en-US" smtClean="0"/>
              <a:t>8/19/21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8EB80-D8B6-554B-973C-8E8CD730B3D5}" type="slidenum">
              <a:rPr lang="en-US" smtClean="0"/>
              <a:t>‹#›</a:t>
            </a:fld>
            <a:endParaRPr lang="en-US"/>
          </a:p>
        </p:txBody>
      </p:sp>
      <p:pic>
        <p:nvPicPr>
          <p:cNvPr id="7" name="Picture 6" descr="A picture containing drawing&#10;&#10;Description automatically generated">
            <a:extLst>
              <a:ext uri="{FF2B5EF4-FFF2-40B4-BE49-F238E27FC236}">
                <a16:creationId xmlns:a16="http://schemas.microsoft.com/office/drawing/2014/main" id="{7520F76C-9401-4B2E-B386-A09374A1FAE0}"/>
              </a:ext>
            </a:extLst>
          </p:cNvPr>
          <p:cNvPicPr>
            <a:picLocks noChangeAspect="1"/>
          </p:cNvPicPr>
          <p:nvPr userDrawn="1"/>
        </p:nvPicPr>
        <p:blipFill>
          <a:blip r:embed="rId13"/>
          <a:stretch>
            <a:fillRect/>
          </a:stretch>
        </p:blipFill>
        <p:spPr>
          <a:xfrm>
            <a:off x="7791451" y="5752917"/>
            <a:ext cx="4400549" cy="1105082"/>
          </a:xfrm>
          <a:prstGeom prst="rect">
            <a:avLst/>
          </a:prstGeom>
        </p:spPr>
      </p:pic>
    </p:spTree>
    <p:extLst>
      <p:ext uri="{BB962C8B-B14F-4D97-AF65-F5344CB8AC3E}">
        <p14:creationId xmlns:p14="http://schemas.microsoft.com/office/powerpoint/2010/main" val="38771106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hyperlink" Target="http://www.cramsurvey.org/" TargetMode="External"/><Relationship Id="rId7" Type="http://schemas.openxmlformats.org/officeDocument/2006/relationships/image" Target="../media/image18.png"/><Relationship Id="rId2" Type="http://schemas.openxmlformats.org/officeDocument/2006/relationships/hyperlink" Target="https://www.datafirst.uct.ac.za/" TargetMode="Externa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emf"/></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t.co/anlOi0yvJh?amp=1" TargetMode="External"/><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nicd.ac.za/wp-content/uploads/2021/08/COVID-19-Weekly-Epidemiology-Brief-week-30-2021.pdf" TargetMode="External"/><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hyperlink" Target="https://www.nicd.ac.za/diseases-a-z-index/disease-index-covid-19/surveillance-reports/monthly-covid-19-in-children/"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theconversation.com/south-africas-vaccine-quagmire-and-what-needs-to-be-done-now-163784" TargetMode="Externa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news24.com/news24/southafrica/news/low-vaccination-rates-on-weekends-due-to-budget-constraints-says-national-health-department-20210623" TargetMode="External"/><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www.federalregister.gov/documents/2021/02/16/2021-03106/sixth-amendment-to-declaration-under-the-public-readiness-and-emergency-preparedness-act-for-medical"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425EC-4A1A-CB43-B8EB-B3F61486AD51}"/>
              </a:ext>
            </a:extLst>
          </p:cNvPr>
          <p:cNvSpPr>
            <a:spLocks noGrp="1"/>
          </p:cNvSpPr>
          <p:nvPr>
            <p:ph type="ctrTitle"/>
          </p:nvPr>
        </p:nvSpPr>
        <p:spPr>
          <a:xfrm>
            <a:off x="0" y="1186027"/>
            <a:ext cx="8741229" cy="3154689"/>
          </a:xfrm>
          <a:solidFill>
            <a:schemeClr val="bg1">
              <a:lumMod val="95000"/>
            </a:schemeClr>
          </a:solidFill>
        </p:spPr>
        <p:txBody>
          <a:bodyPr>
            <a:normAutofit/>
          </a:bodyPr>
          <a:lstStyle/>
          <a:p>
            <a:pPr>
              <a:lnSpc>
                <a:spcPct val="100000"/>
              </a:lnSpc>
            </a:pPr>
            <a:r>
              <a:rPr lang="en-US" sz="3600" b="1" dirty="0">
                <a:solidFill>
                  <a:srgbClr val="531B84"/>
                </a:solidFill>
                <a:latin typeface="Helvetica" pitchFamily="2" charset="0"/>
              </a:rPr>
              <a:t>COVID-19, Learning Losses </a:t>
            </a:r>
            <a:br>
              <a:rPr lang="en-US" sz="3600" b="1" dirty="0">
                <a:solidFill>
                  <a:srgbClr val="531B84"/>
                </a:solidFill>
                <a:latin typeface="Helvetica" pitchFamily="2" charset="0"/>
              </a:rPr>
            </a:br>
            <a:r>
              <a:rPr lang="en-US" sz="3100" b="1" dirty="0">
                <a:solidFill>
                  <a:srgbClr val="531B84"/>
                </a:solidFill>
                <a:latin typeface="Helvetica" pitchFamily="2" charset="0"/>
              </a:rPr>
              <a:t>&amp; Dropout in SA </a:t>
            </a:r>
            <a:br>
              <a:rPr lang="en-US" sz="3100" b="1" dirty="0">
                <a:solidFill>
                  <a:srgbClr val="531B84"/>
                </a:solidFill>
                <a:latin typeface="Helvetica" pitchFamily="2" charset="0"/>
              </a:rPr>
            </a:br>
            <a:r>
              <a:rPr lang="en-US" sz="2200" b="1" dirty="0">
                <a:solidFill>
                  <a:srgbClr val="531B84"/>
                </a:solidFill>
                <a:latin typeface="Helvetica" pitchFamily="2" charset="0"/>
              </a:rPr>
              <a:t> </a:t>
            </a:r>
            <a:br>
              <a:rPr lang="en-US" sz="4000" b="1" dirty="0">
                <a:solidFill>
                  <a:srgbClr val="531B84"/>
                </a:solidFill>
                <a:latin typeface="Helvetica" pitchFamily="2" charset="0"/>
              </a:rPr>
            </a:br>
            <a:r>
              <a:rPr lang="en-US" sz="2400" i="1" dirty="0">
                <a:solidFill>
                  <a:srgbClr val="531B84"/>
                </a:solidFill>
                <a:latin typeface="Helvetica" pitchFamily="2" charset="0"/>
              </a:rPr>
              <a:t>Evidence from NIDS-CRAM and learning assessments </a:t>
            </a:r>
            <a:br>
              <a:rPr lang="en-US" sz="4800" i="1" dirty="0">
                <a:solidFill>
                  <a:srgbClr val="531B84"/>
                </a:solidFill>
                <a:latin typeface="Helvetica" pitchFamily="2" charset="0"/>
              </a:rPr>
            </a:br>
            <a:r>
              <a:rPr lang="en-US" sz="2200" i="1" dirty="0">
                <a:solidFill>
                  <a:srgbClr val="531B84"/>
                </a:solidFill>
                <a:latin typeface="Helvetica" pitchFamily="2" charset="0"/>
              </a:rPr>
              <a:t>19 Aug 2021</a:t>
            </a:r>
            <a:br>
              <a:rPr lang="en-US" sz="2200" dirty="0">
                <a:solidFill>
                  <a:srgbClr val="531B84"/>
                </a:solidFill>
                <a:latin typeface="Helvetica" pitchFamily="2" charset="0"/>
              </a:rPr>
            </a:br>
            <a:r>
              <a:rPr lang="en-US" sz="1000" dirty="0">
                <a:solidFill>
                  <a:srgbClr val="531B84"/>
                </a:solidFill>
                <a:latin typeface="Helvetica" pitchFamily="2" charset="0"/>
              </a:rPr>
              <a:t> </a:t>
            </a:r>
            <a:r>
              <a:rPr lang="en-US" sz="2400" dirty="0">
                <a:solidFill>
                  <a:srgbClr val="531B84"/>
                </a:solidFill>
                <a:latin typeface="Helvetica" pitchFamily="2" charset="0"/>
              </a:rPr>
              <a:t> </a:t>
            </a:r>
            <a:endParaRPr lang="en-US" sz="3500" dirty="0">
              <a:solidFill>
                <a:srgbClr val="531B84"/>
              </a:solidFill>
              <a:latin typeface="Helvetica" pitchFamily="2" charset="0"/>
            </a:endParaRPr>
          </a:p>
        </p:txBody>
      </p:sp>
      <p:sp>
        <p:nvSpPr>
          <p:cNvPr id="3" name="Subtitle 2">
            <a:extLst>
              <a:ext uri="{FF2B5EF4-FFF2-40B4-BE49-F238E27FC236}">
                <a16:creationId xmlns:a16="http://schemas.microsoft.com/office/drawing/2014/main" id="{281CBD57-8054-2F42-A64F-9847BE9E7411}"/>
              </a:ext>
            </a:extLst>
          </p:cNvPr>
          <p:cNvSpPr>
            <a:spLocks noGrp="1"/>
          </p:cNvSpPr>
          <p:nvPr>
            <p:ph type="subTitle" idx="1"/>
          </p:nvPr>
        </p:nvSpPr>
        <p:spPr>
          <a:xfrm>
            <a:off x="1132115" y="4734882"/>
            <a:ext cx="6858000" cy="1024262"/>
          </a:xfrm>
        </p:spPr>
        <p:txBody>
          <a:bodyPr>
            <a:normAutofit fontScale="92500"/>
          </a:bodyPr>
          <a:lstStyle/>
          <a:p>
            <a:r>
              <a:rPr lang="en-US" b="1" dirty="0">
                <a:latin typeface="Helvetica" pitchFamily="2" charset="0"/>
              </a:rPr>
              <a:t>Nic Spaull</a:t>
            </a:r>
          </a:p>
          <a:p>
            <a:r>
              <a:rPr lang="en-US" sz="1600" dirty="0">
                <a:latin typeface="Helvetica" pitchFamily="2" charset="0"/>
              </a:rPr>
              <a:t>Associate Professor </a:t>
            </a:r>
            <a:r>
              <a:rPr lang="en-US" sz="1600" b="1" dirty="0">
                <a:latin typeface="Helvetica" pitchFamily="2" charset="0"/>
              </a:rPr>
              <a:t>  |   </a:t>
            </a:r>
            <a:r>
              <a:rPr lang="en-US" sz="1600" dirty="0">
                <a:latin typeface="Helvetica" pitchFamily="2" charset="0"/>
              </a:rPr>
              <a:t>Economics Department </a:t>
            </a:r>
            <a:r>
              <a:rPr lang="en-US" sz="1600" b="1" dirty="0">
                <a:latin typeface="Helvetica" pitchFamily="2" charset="0"/>
              </a:rPr>
              <a:t> |  </a:t>
            </a:r>
            <a:r>
              <a:rPr lang="en-US" sz="1600" dirty="0">
                <a:latin typeface="Helvetica" pitchFamily="2" charset="0"/>
              </a:rPr>
              <a:t>Stellenbosch University</a:t>
            </a:r>
          </a:p>
          <a:p>
            <a:r>
              <a:rPr lang="en-US" sz="1200" dirty="0">
                <a:latin typeface="Helvetica" pitchFamily="2" charset="0"/>
              </a:rPr>
              <a:t>National income Dynamics Study (NIDS)  Coronavirus Rapid Mobile Survey (CRAM)</a:t>
            </a:r>
          </a:p>
        </p:txBody>
      </p:sp>
      <p:pic>
        <p:nvPicPr>
          <p:cNvPr id="8" name="Picture 7">
            <a:extLst>
              <a:ext uri="{FF2B5EF4-FFF2-40B4-BE49-F238E27FC236}">
                <a16:creationId xmlns:a16="http://schemas.microsoft.com/office/drawing/2014/main" id="{EB5B4D81-FD95-3B45-B8E8-67C1599939F3}"/>
              </a:ext>
            </a:extLst>
          </p:cNvPr>
          <p:cNvPicPr>
            <a:picLocks noChangeAspect="1"/>
          </p:cNvPicPr>
          <p:nvPr/>
        </p:nvPicPr>
        <p:blipFill rotWithShape="1">
          <a:blip r:embed="rId2"/>
          <a:srcRect l="68053" t="17430"/>
          <a:stretch/>
        </p:blipFill>
        <p:spPr>
          <a:xfrm>
            <a:off x="8654143" y="0"/>
            <a:ext cx="3537857" cy="6858000"/>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5EE0718F-776C-4C45-A442-8DBD32828337}"/>
              </a:ext>
            </a:extLst>
          </p:cNvPr>
          <p:cNvPicPr>
            <a:picLocks noChangeAspect="1"/>
          </p:cNvPicPr>
          <p:nvPr/>
        </p:nvPicPr>
        <p:blipFill rotWithShape="1">
          <a:blip r:embed="rId3"/>
          <a:srcRect b="12745"/>
          <a:stretch/>
        </p:blipFill>
        <p:spPr>
          <a:xfrm>
            <a:off x="2770259" y="5759144"/>
            <a:ext cx="3761171" cy="1098856"/>
          </a:xfrm>
          <a:prstGeom prst="rect">
            <a:avLst/>
          </a:prstGeom>
        </p:spPr>
      </p:pic>
      <p:sp>
        <p:nvSpPr>
          <p:cNvPr id="9" name="Subtitle 2">
            <a:extLst>
              <a:ext uri="{FF2B5EF4-FFF2-40B4-BE49-F238E27FC236}">
                <a16:creationId xmlns:a16="http://schemas.microsoft.com/office/drawing/2014/main" id="{2FA5577A-3562-9D41-9783-15FD20B6E337}"/>
              </a:ext>
            </a:extLst>
          </p:cNvPr>
          <p:cNvSpPr txBox="1">
            <a:spLocks/>
          </p:cNvSpPr>
          <p:nvPr/>
        </p:nvSpPr>
        <p:spPr>
          <a:xfrm>
            <a:off x="6999513" y="5671973"/>
            <a:ext cx="2628745" cy="864476"/>
          </a:xfrm>
          <a:prstGeom prst="rect">
            <a:avLst/>
          </a:prstGeom>
          <a:solidFill>
            <a:schemeClr val="bg1"/>
          </a:solidFill>
          <a:ln>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400" dirty="0">
              <a:latin typeface="Helvetica" pitchFamily="2" charset="0"/>
            </a:endParaRPr>
          </a:p>
        </p:txBody>
      </p:sp>
    </p:spTree>
    <p:extLst>
      <p:ext uri="{BB962C8B-B14F-4D97-AF65-F5344CB8AC3E}">
        <p14:creationId xmlns:p14="http://schemas.microsoft.com/office/powerpoint/2010/main" val="107505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person&#10;&#10;Description automatically generated">
            <a:extLst>
              <a:ext uri="{FF2B5EF4-FFF2-40B4-BE49-F238E27FC236}">
                <a16:creationId xmlns:a16="http://schemas.microsoft.com/office/drawing/2014/main" id="{9C15D344-91E9-774D-BFEE-5B98393DDD8D}"/>
              </a:ext>
            </a:extLst>
          </p:cNvPr>
          <p:cNvPicPr>
            <a:picLocks noChangeAspect="1"/>
          </p:cNvPicPr>
          <p:nvPr/>
        </p:nvPicPr>
        <p:blipFill>
          <a:blip r:embed="rId2"/>
          <a:stretch>
            <a:fillRect/>
          </a:stretch>
        </p:blipFill>
        <p:spPr>
          <a:xfrm>
            <a:off x="9208720" y="1033341"/>
            <a:ext cx="2248972" cy="3182756"/>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2015D08C-9099-6D4A-B74A-9CEEBA8624B7}"/>
              </a:ext>
            </a:extLst>
          </p:cNvPr>
          <p:cNvPicPr>
            <a:picLocks noChangeAspect="1"/>
          </p:cNvPicPr>
          <p:nvPr/>
        </p:nvPicPr>
        <p:blipFill>
          <a:blip r:embed="rId3"/>
          <a:srcRect/>
          <a:stretch/>
        </p:blipFill>
        <p:spPr>
          <a:xfrm>
            <a:off x="6311970" y="638735"/>
            <a:ext cx="2246732" cy="317160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F463BE1F-AB1B-BB40-AECE-D0F401E3BFF2}"/>
              </a:ext>
            </a:extLst>
          </p:cNvPr>
          <p:cNvPicPr>
            <a:picLocks noChangeAspect="1"/>
          </p:cNvPicPr>
          <p:nvPr/>
        </p:nvPicPr>
        <p:blipFill>
          <a:blip r:embed="rId4"/>
          <a:srcRect/>
          <a:stretch/>
        </p:blipFill>
        <p:spPr>
          <a:xfrm>
            <a:off x="173594" y="1185008"/>
            <a:ext cx="2748510" cy="3878607"/>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3AD56DF8-B22B-3B4A-8E32-FA3A55F1F83D}"/>
              </a:ext>
            </a:extLst>
          </p:cNvPr>
          <p:cNvPicPr>
            <a:picLocks noChangeAspect="1"/>
          </p:cNvPicPr>
          <p:nvPr/>
        </p:nvPicPr>
        <p:blipFill>
          <a:blip r:embed="rId5"/>
          <a:srcRect/>
          <a:stretch/>
        </p:blipFill>
        <p:spPr>
          <a:xfrm>
            <a:off x="3440248" y="254237"/>
            <a:ext cx="2439784" cy="3174763"/>
          </a:xfrm>
          <a:prstGeom prst="rect">
            <a:avLst/>
          </a:prstGeom>
          <a:ln>
            <a:noFill/>
          </a:ln>
          <a:effectLst>
            <a:outerShdw blurRad="292100" dist="139700" dir="2700000" algn="tl" rotWithShape="0">
              <a:srgbClr val="333333">
                <a:alpha val="65000"/>
              </a:srgbClr>
            </a:outerShdw>
          </a:effectLst>
        </p:spPr>
      </p:pic>
      <p:pic>
        <p:nvPicPr>
          <p:cNvPr id="3" name="Picture 2" descr="Graphical user interface, text, application, email&#10;&#10;Description automatically generated">
            <a:extLst>
              <a:ext uri="{FF2B5EF4-FFF2-40B4-BE49-F238E27FC236}">
                <a16:creationId xmlns:a16="http://schemas.microsoft.com/office/drawing/2014/main" id="{926C9F27-6781-FE4B-95BE-8EDB74D9D114}"/>
              </a:ext>
            </a:extLst>
          </p:cNvPr>
          <p:cNvPicPr>
            <a:picLocks noChangeAspect="1"/>
          </p:cNvPicPr>
          <p:nvPr/>
        </p:nvPicPr>
        <p:blipFill>
          <a:blip r:embed="rId6"/>
          <a:stretch>
            <a:fillRect/>
          </a:stretch>
        </p:blipFill>
        <p:spPr>
          <a:xfrm>
            <a:off x="4577478" y="3561092"/>
            <a:ext cx="4631242" cy="31168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8243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7DAB280-4D99-D74B-BE69-C0F563A5293C}"/>
              </a:ext>
            </a:extLst>
          </p:cNvPr>
          <p:cNvSpPr txBox="1">
            <a:spLocks/>
          </p:cNvSpPr>
          <p:nvPr/>
        </p:nvSpPr>
        <p:spPr>
          <a:xfrm>
            <a:off x="2159876" y="1684420"/>
            <a:ext cx="7112461" cy="3224463"/>
          </a:xfrm>
          <a:prstGeom prst="rect">
            <a:avLst/>
          </a:prstGeom>
          <a:solidFill>
            <a:schemeClr val="bg1">
              <a:lumMod val="9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solidFill>
                  <a:srgbClr val="531B84"/>
                </a:solidFill>
                <a:latin typeface="Helvetica" pitchFamily="2" charset="0"/>
              </a:rPr>
              <a:t>Reminder of the situation pre-COVID </a:t>
            </a:r>
            <a:r>
              <a:rPr lang="en-US" sz="5400" dirty="0">
                <a:solidFill>
                  <a:srgbClr val="531B84"/>
                </a:solidFill>
                <a:latin typeface="Helvetica" pitchFamily="2" charset="0"/>
              </a:rPr>
              <a:t>(i.e. 2019)</a:t>
            </a:r>
          </a:p>
        </p:txBody>
      </p:sp>
    </p:spTree>
    <p:extLst>
      <p:ext uri="{BB962C8B-B14F-4D97-AF65-F5344CB8AC3E}">
        <p14:creationId xmlns:p14="http://schemas.microsoft.com/office/powerpoint/2010/main" val="162281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AD7A7-1E43-B54C-83C6-570CBB012B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264B2C-709D-F944-B276-A140CCD70CB2}"/>
              </a:ext>
            </a:extLst>
          </p:cNvPr>
          <p:cNvSpPr>
            <a:spLocks noGrp="1"/>
          </p:cNvSpPr>
          <p:nvPr>
            <p:ph idx="1"/>
          </p:nvPr>
        </p:nvSpPr>
        <p:spPr>
          <a:xfrm>
            <a:off x="5414194" y="4527344"/>
            <a:ext cx="6777805" cy="2330655"/>
          </a:xfrm>
          <a:solidFill>
            <a:schemeClr val="accent6">
              <a:lumMod val="20000"/>
              <a:lumOff val="80000"/>
            </a:schemeClr>
          </a:solidFill>
        </p:spPr>
        <p:txBody>
          <a:bodyPr>
            <a:normAutofit fontScale="85000" lnSpcReduction="20000"/>
          </a:bodyPr>
          <a:lstStyle/>
          <a:p>
            <a:pPr marL="0" indent="0">
              <a:buNone/>
            </a:pPr>
            <a:r>
              <a:rPr lang="en-US" sz="3000" dirty="0"/>
              <a:t>Example questions from TIMSS 2019 Gr5:</a:t>
            </a:r>
          </a:p>
          <a:p>
            <a:pPr marL="0" indent="0">
              <a:buNone/>
            </a:pPr>
            <a:endParaRPr lang="en-US" sz="3000" dirty="0"/>
          </a:p>
          <a:p>
            <a:pPr marL="0" indent="0">
              <a:buNone/>
            </a:pPr>
            <a:r>
              <a:rPr lang="en-US" sz="4000" b="1" dirty="0"/>
              <a:t>700 – 28 = ____</a:t>
            </a:r>
            <a:r>
              <a:rPr lang="en-US" sz="4000" dirty="0"/>
              <a:t>	 </a:t>
            </a:r>
            <a:r>
              <a:rPr lang="en-US" sz="1100" dirty="0"/>
              <a:t>[MN11128 – CAPS Gr3]</a:t>
            </a:r>
          </a:p>
          <a:p>
            <a:pPr marL="0" indent="0">
              <a:buNone/>
            </a:pPr>
            <a:r>
              <a:rPr lang="en-US" sz="4000" b="1" dirty="0"/>
              <a:t>5 x 25  =  ___  		</a:t>
            </a:r>
            <a:r>
              <a:rPr lang="en-US" sz="4000" dirty="0"/>
              <a:t> </a:t>
            </a:r>
            <a:r>
              <a:rPr lang="en-US" sz="1050" dirty="0"/>
              <a:t>[MN11136 – CAPS Gr4]</a:t>
            </a:r>
          </a:p>
          <a:p>
            <a:pPr marL="0" indent="0">
              <a:buNone/>
            </a:pPr>
            <a:r>
              <a:rPr lang="en-US" sz="4000" dirty="0"/>
              <a:t> </a:t>
            </a:r>
          </a:p>
        </p:txBody>
      </p:sp>
      <p:pic>
        <p:nvPicPr>
          <p:cNvPr id="4" name="Picture 3">
            <a:extLst>
              <a:ext uri="{FF2B5EF4-FFF2-40B4-BE49-F238E27FC236}">
                <a16:creationId xmlns:a16="http://schemas.microsoft.com/office/drawing/2014/main" id="{22320BC0-BD28-F542-8996-B9A4EB22DEBA}"/>
              </a:ext>
            </a:extLst>
          </p:cNvPr>
          <p:cNvPicPr>
            <a:picLocks noChangeAspect="1"/>
          </p:cNvPicPr>
          <p:nvPr/>
        </p:nvPicPr>
        <p:blipFill>
          <a:blip r:embed="rId2"/>
          <a:srcRect/>
          <a:stretch/>
        </p:blipFill>
        <p:spPr>
          <a:xfrm>
            <a:off x="235300" y="192024"/>
            <a:ext cx="4535476" cy="6473952"/>
          </a:xfrm>
          <a:prstGeom prst="rect">
            <a:avLst/>
          </a:prstGeom>
          <a:ln>
            <a:noFill/>
          </a:ln>
          <a:effectLst>
            <a:outerShdw blurRad="292100" dist="139700" dir="2700000" algn="tl" rotWithShape="0">
              <a:srgbClr val="333333">
                <a:alpha val="65000"/>
              </a:srgbClr>
            </a:outerShdw>
          </a:effectLst>
        </p:spPr>
      </p:pic>
      <p:pic>
        <p:nvPicPr>
          <p:cNvPr id="6" name="Picture 5" descr="Diagram&#10;&#10;Description automatically generated">
            <a:extLst>
              <a:ext uri="{FF2B5EF4-FFF2-40B4-BE49-F238E27FC236}">
                <a16:creationId xmlns:a16="http://schemas.microsoft.com/office/drawing/2014/main" id="{A5118DC1-B179-584C-B401-16279F56DA10}"/>
              </a:ext>
            </a:extLst>
          </p:cNvPr>
          <p:cNvPicPr>
            <a:picLocks noChangeAspect="1"/>
          </p:cNvPicPr>
          <p:nvPr/>
        </p:nvPicPr>
        <p:blipFill>
          <a:blip r:embed="rId3"/>
          <a:stretch>
            <a:fillRect/>
          </a:stretch>
        </p:blipFill>
        <p:spPr>
          <a:xfrm>
            <a:off x="5414195" y="192024"/>
            <a:ext cx="6542505" cy="3882571"/>
          </a:xfrm>
          <a:prstGeom prst="rect">
            <a:avLst/>
          </a:prstGeom>
        </p:spPr>
      </p:pic>
      <p:sp>
        <p:nvSpPr>
          <p:cNvPr id="7" name="Rounded Rectangle 6">
            <a:extLst>
              <a:ext uri="{FF2B5EF4-FFF2-40B4-BE49-F238E27FC236}">
                <a16:creationId xmlns:a16="http://schemas.microsoft.com/office/drawing/2014/main" id="{8B22A557-E14F-BB48-9657-1969BB1C7C5B}"/>
              </a:ext>
            </a:extLst>
          </p:cNvPr>
          <p:cNvSpPr/>
          <p:nvPr/>
        </p:nvSpPr>
        <p:spPr>
          <a:xfrm rot="396519">
            <a:off x="9187544" y="610331"/>
            <a:ext cx="2699658" cy="377420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FBF59EC8-F7ED-CD40-AC4A-5CCDC3A2D876}"/>
              </a:ext>
            </a:extLst>
          </p:cNvPr>
          <p:cNvSpPr/>
          <p:nvPr/>
        </p:nvSpPr>
        <p:spPr>
          <a:xfrm>
            <a:off x="7155735" y="526764"/>
            <a:ext cx="864003" cy="377420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54BE595-4C91-444B-85AB-FD04967EC4E7}"/>
              </a:ext>
            </a:extLst>
          </p:cNvPr>
          <p:cNvSpPr/>
          <p:nvPr/>
        </p:nvSpPr>
        <p:spPr>
          <a:xfrm>
            <a:off x="8236306" y="5323340"/>
            <a:ext cx="1133580" cy="369332"/>
          </a:xfrm>
          <a:prstGeom prst="rect">
            <a:avLst/>
          </a:prstGeom>
          <a:solidFill>
            <a:schemeClr val="accent6">
              <a:lumMod val="40000"/>
              <a:lumOff val="60000"/>
            </a:schemeClr>
          </a:solidFill>
        </p:spPr>
        <p:txBody>
          <a:bodyPr wrap="none">
            <a:spAutoFit/>
          </a:bodyPr>
          <a:lstStyle/>
          <a:p>
            <a:r>
              <a:rPr lang="en-US" dirty="0"/>
              <a:t>(SA: </a:t>
            </a:r>
            <a:r>
              <a:rPr lang="en-US" b="1" dirty="0">
                <a:solidFill>
                  <a:schemeClr val="accent6">
                    <a:lumMod val="75000"/>
                  </a:schemeClr>
                </a:solidFill>
              </a:rPr>
              <a:t>25%</a:t>
            </a:r>
            <a:r>
              <a:rPr lang="en-US" dirty="0"/>
              <a:t>) </a:t>
            </a:r>
          </a:p>
        </p:txBody>
      </p:sp>
      <p:sp>
        <p:nvSpPr>
          <p:cNvPr id="10" name="Rectangle 9">
            <a:extLst>
              <a:ext uri="{FF2B5EF4-FFF2-40B4-BE49-F238E27FC236}">
                <a16:creationId xmlns:a16="http://schemas.microsoft.com/office/drawing/2014/main" id="{4072A836-C435-E14D-8B65-84299304D09B}"/>
              </a:ext>
            </a:extLst>
          </p:cNvPr>
          <p:cNvSpPr/>
          <p:nvPr/>
        </p:nvSpPr>
        <p:spPr>
          <a:xfrm>
            <a:off x="8236306" y="5906003"/>
            <a:ext cx="1133580" cy="369332"/>
          </a:xfrm>
          <a:prstGeom prst="rect">
            <a:avLst/>
          </a:prstGeom>
          <a:solidFill>
            <a:schemeClr val="accent6">
              <a:lumMod val="40000"/>
              <a:lumOff val="60000"/>
            </a:schemeClr>
          </a:solidFill>
        </p:spPr>
        <p:txBody>
          <a:bodyPr wrap="none">
            <a:spAutoFit/>
          </a:bodyPr>
          <a:lstStyle/>
          <a:p>
            <a:r>
              <a:rPr lang="en-US" dirty="0"/>
              <a:t>(SA: </a:t>
            </a:r>
            <a:r>
              <a:rPr lang="en-US" b="1" dirty="0">
                <a:solidFill>
                  <a:schemeClr val="accent6">
                    <a:lumMod val="75000"/>
                  </a:schemeClr>
                </a:solidFill>
              </a:rPr>
              <a:t>38%</a:t>
            </a:r>
            <a:r>
              <a:rPr lang="en-US" dirty="0"/>
              <a:t>) </a:t>
            </a:r>
          </a:p>
        </p:txBody>
      </p:sp>
    </p:spTree>
    <p:extLst>
      <p:ext uri="{BB962C8B-B14F-4D97-AF65-F5344CB8AC3E}">
        <p14:creationId xmlns:p14="http://schemas.microsoft.com/office/powerpoint/2010/main" val="88395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ipe(down)">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xit" presetSubtype="4" fill="hold" grpId="0" nodeType="clickEffect">
                                  <p:stCondLst>
                                    <p:cond delay="0"/>
                                  </p:stCondLst>
                                  <p:childTnLst>
                                    <p:animEffect transition="out" filter="wipe(down)">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4C58222-CB49-3844-AF82-422A8D279DAF}"/>
              </a:ext>
            </a:extLst>
          </p:cNvPr>
          <p:cNvGraphicFramePr>
            <a:graphicFrameLocks/>
          </p:cNvGraphicFramePr>
          <p:nvPr/>
        </p:nvGraphicFramePr>
        <p:xfrm>
          <a:off x="5842000" y="2055968"/>
          <a:ext cx="6172200" cy="4802032"/>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descr="Graphical user interface, text, application, email&#10;&#10;Description automatically generated">
            <a:extLst>
              <a:ext uri="{FF2B5EF4-FFF2-40B4-BE49-F238E27FC236}">
                <a16:creationId xmlns:a16="http://schemas.microsoft.com/office/drawing/2014/main" id="{5A6D98F9-D002-124F-B94C-53431F2FC717}"/>
              </a:ext>
            </a:extLst>
          </p:cNvPr>
          <p:cNvPicPr>
            <a:picLocks noChangeAspect="1"/>
          </p:cNvPicPr>
          <p:nvPr/>
        </p:nvPicPr>
        <p:blipFill>
          <a:blip r:embed="rId3"/>
          <a:stretch>
            <a:fillRect/>
          </a:stretch>
        </p:blipFill>
        <p:spPr>
          <a:xfrm>
            <a:off x="6096000" y="128498"/>
            <a:ext cx="5556250" cy="1798971"/>
          </a:xfrm>
          <a:prstGeom prst="rect">
            <a:avLst/>
          </a:prstGeom>
          <a:ln>
            <a:noFill/>
          </a:ln>
          <a:effectLst>
            <a:outerShdw blurRad="292100" dist="139700" dir="2700000" algn="tl" rotWithShape="0">
              <a:srgbClr val="333333">
                <a:alpha val="65000"/>
              </a:srgbClr>
            </a:outerShdw>
          </a:effectLst>
        </p:spPr>
      </p:pic>
      <p:pic>
        <p:nvPicPr>
          <p:cNvPr id="8" name="Picture 7" descr="Text&#10;&#10;Description automatically generated">
            <a:extLst>
              <a:ext uri="{FF2B5EF4-FFF2-40B4-BE49-F238E27FC236}">
                <a16:creationId xmlns:a16="http://schemas.microsoft.com/office/drawing/2014/main" id="{B317C3FE-E40F-F24D-B634-153917E939C6}"/>
              </a:ext>
            </a:extLst>
          </p:cNvPr>
          <p:cNvPicPr>
            <a:picLocks noChangeAspect="1"/>
          </p:cNvPicPr>
          <p:nvPr/>
        </p:nvPicPr>
        <p:blipFill>
          <a:blip r:embed="rId4"/>
          <a:stretch>
            <a:fillRect/>
          </a:stretch>
        </p:blipFill>
        <p:spPr>
          <a:xfrm>
            <a:off x="87728" y="1027984"/>
            <a:ext cx="5556250" cy="256540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8D7632AA-382B-E541-A0D4-A4949BDF40A3}"/>
              </a:ext>
            </a:extLst>
          </p:cNvPr>
          <p:cNvPicPr>
            <a:picLocks noChangeAspect="1"/>
          </p:cNvPicPr>
          <p:nvPr/>
        </p:nvPicPr>
        <p:blipFill>
          <a:blip r:embed="rId5"/>
          <a:srcRect/>
          <a:stretch/>
        </p:blipFill>
        <p:spPr>
          <a:xfrm>
            <a:off x="87728" y="3831957"/>
            <a:ext cx="5576472" cy="2662072"/>
          </a:xfrm>
          <a:prstGeom prst="rect">
            <a:avLst/>
          </a:prstGeom>
          <a:ln>
            <a:noFill/>
          </a:ln>
          <a:effectLst>
            <a:outerShdw blurRad="292100" dist="139700" dir="2700000" algn="tl" rotWithShape="0">
              <a:srgbClr val="333333">
                <a:alpha val="65000"/>
              </a:srgbClr>
            </a:outerShdw>
          </a:effectLst>
        </p:spPr>
      </p:pic>
      <p:sp>
        <p:nvSpPr>
          <p:cNvPr id="10" name="Title 7">
            <a:extLst>
              <a:ext uri="{FF2B5EF4-FFF2-40B4-BE49-F238E27FC236}">
                <a16:creationId xmlns:a16="http://schemas.microsoft.com/office/drawing/2014/main" id="{577F1AB1-9CB7-3D42-A320-C0250C9BF674}"/>
              </a:ext>
            </a:extLst>
          </p:cNvPr>
          <p:cNvSpPr>
            <a:spLocks noGrp="1"/>
          </p:cNvSpPr>
          <p:nvPr>
            <p:ph type="title"/>
          </p:nvPr>
        </p:nvSpPr>
        <p:spPr>
          <a:xfrm>
            <a:off x="87728" y="-51663"/>
            <a:ext cx="10515600" cy="1325563"/>
          </a:xfrm>
        </p:spPr>
        <p:txBody>
          <a:bodyPr>
            <a:normAutofit/>
          </a:bodyPr>
          <a:lstStyle/>
          <a:p>
            <a:r>
              <a:rPr lang="en-US" sz="2800" b="1" u="sng" dirty="0">
                <a:solidFill>
                  <a:prstClr val="black">
                    <a:lumMod val="75000"/>
                    <a:lumOff val="25000"/>
                  </a:prstClr>
                </a:solidFill>
                <a:latin typeface="Helvetica" pitchFamily="2" charset="0"/>
                <a:cs typeface="Calibri"/>
              </a:rPr>
              <a:t>Low</a:t>
            </a:r>
            <a:r>
              <a:rPr lang="en-US" sz="2800" b="1" dirty="0">
                <a:solidFill>
                  <a:prstClr val="black">
                    <a:lumMod val="75000"/>
                    <a:lumOff val="25000"/>
                  </a:prstClr>
                </a:solidFill>
                <a:latin typeface="Helvetica" pitchFamily="2" charset="0"/>
                <a:cs typeface="Calibri"/>
              </a:rPr>
              <a:t> International Benchmark Gr9</a:t>
            </a:r>
            <a:endParaRPr lang="en-US" sz="2800" b="1" dirty="0">
              <a:latin typeface="Helvetica" pitchFamily="2" charset="0"/>
            </a:endParaRPr>
          </a:p>
        </p:txBody>
      </p:sp>
    </p:spTree>
    <p:extLst>
      <p:ext uri="{BB962C8B-B14F-4D97-AF65-F5344CB8AC3E}">
        <p14:creationId xmlns:p14="http://schemas.microsoft.com/office/powerpoint/2010/main" val="165369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17" dur="500"/>
                                        <p:tgtEl>
                                          <p:spTgt spid="4">
                                            <p:graphicEl>
                                              <a:chart seriesIdx="-3" categoryIdx="-3" bldStep="gridLegend"/>
                                            </p:graphicEl>
                                          </p:spTgt>
                                        </p:tgtEl>
                                      </p:cBhvr>
                                    </p:animEffect>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21" dur="500"/>
                                        <p:tgtEl>
                                          <p:spTgt spid="4">
                                            <p:graphicEl>
                                              <a:chart seriesIdx="-4" categoryIdx="0" bldStep="category"/>
                                            </p:graphicEl>
                                          </p:spTgt>
                                        </p:tgtEl>
                                      </p:cBhvr>
                                    </p:animEffect>
                                  </p:childTnLst>
                                </p:cTn>
                              </p:par>
                            </p:childTnLst>
                          </p:cTn>
                        </p:par>
                        <p:par>
                          <p:cTn id="22" fill="hold">
                            <p:stCondLst>
                              <p:cond delay="1000"/>
                            </p:stCondLst>
                            <p:childTnLst>
                              <p:par>
                                <p:cTn id="23" presetID="22" presetClass="entr" presetSubtype="4" fill="hold" grpId="0" nodeType="afterEffect">
                                  <p:stCondLst>
                                    <p:cond delay="0"/>
                                  </p:stCondLst>
                                  <p:childTnLst>
                                    <p:set>
                                      <p:cBhvr>
                                        <p:cTn id="24"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25" dur="500"/>
                                        <p:tgtEl>
                                          <p:spTgt spid="4">
                                            <p:graphicEl>
                                              <a:chart seriesIdx="-4" categoryIdx="1" bldStep="category"/>
                                            </p:graphicEl>
                                          </p:spTgt>
                                        </p:tgtEl>
                                      </p:cBhvr>
                                    </p:animEffect>
                                  </p:childTnLst>
                                </p:cTn>
                              </p:par>
                            </p:childTnLst>
                          </p:cTn>
                        </p:par>
                        <p:par>
                          <p:cTn id="26" fill="hold">
                            <p:stCondLst>
                              <p:cond delay="1500"/>
                            </p:stCondLst>
                            <p:childTnLst>
                              <p:par>
                                <p:cTn id="27" presetID="22" presetClass="entr" presetSubtype="4" fill="hold" grpId="0" nodeType="afterEffect">
                                  <p:stCondLst>
                                    <p:cond delay="0"/>
                                  </p:stCondLst>
                                  <p:childTnLst>
                                    <p:set>
                                      <p:cBhvr>
                                        <p:cTn id="28"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29" dur="500"/>
                                        <p:tgtEl>
                                          <p:spTgt spid="4">
                                            <p:graphicEl>
                                              <a:chart seriesIdx="-4" categoryIdx="2" bldStep="category"/>
                                            </p:graphicEl>
                                          </p:spTgt>
                                        </p:tgtEl>
                                      </p:cBhvr>
                                    </p:animEffect>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33" dur="500"/>
                                        <p:tgtEl>
                                          <p:spTgt spid="4">
                                            <p:graphicEl>
                                              <a:chart seriesIdx="-4" categoryIdx="3" bldStep="category"/>
                                            </p:graphicEl>
                                          </p:spTgt>
                                        </p:tgtEl>
                                      </p:cBhvr>
                                    </p:animEffec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down)">
                                      <p:cBhvr>
                                        <p:cTn id="37" dur="500"/>
                                        <p:tgtEl>
                                          <p:spTgt spid="4">
                                            <p:graphicEl>
                                              <a:chart seriesIdx="-4" categoryIdx="4" bldStep="category"/>
                                            </p:graphicEl>
                                          </p:spTgt>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down)">
                                      <p:cBhvr>
                                        <p:cTn id="41" dur="500"/>
                                        <p:tgtEl>
                                          <p:spTgt spid="4">
                                            <p:graphicEl>
                                              <a:chart seriesIdx="-4" categoryIdx="5" bldStep="category"/>
                                            </p:graphicEl>
                                          </p:spTgt>
                                        </p:tgtEl>
                                      </p:cBhvr>
                                    </p:animEffect>
                                  </p:childTnLst>
                                </p:cTn>
                              </p:par>
                            </p:childTnLst>
                          </p:cTn>
                        </p:par>
                        <p:par>
                          <p:cTn id="42" fill="hold">
                            <p:stCondLst>
                              <p:cond delay="3500"/>
                            </p:stCondLst>
                            <p:childTnLst>
                              <p:par>
                                <p:cTn id="43" presetID="22" presetClass="entr" presetSubtype="4" fill="hold" grpId="0" nodeType="afterEffect">
                                  <p:stCondLst>
                                    <p:cond delay="0"/>
                                  </p:stCondLst>
                                  <p:childTnLst>
                                    <p:set>
                                      <p:cBhvr>
                                        <p:cTn id="44"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down)">
                                      <p:cBhvr>
                                        <p:cTn id="45" dur="500"/>
                                        <p:tgtEl>
                                          <p:spTgt spid="4">
                                            <p:graphicEl>
                                              <a:chart seriesIdx="-4" categoryIdx="6" bldStep="category"/>
                                            </p:graphicEl>
                                          </p:spTgt>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down)">
                                      <p:cBhvr>
                                        <p:cTn id="49" dur="500"/>
                                        <p:tgtEl>
                                          <p:spTgt spid="4">
                                            <p:graphicEl>
                                              <a:chart seriesIdx="-4" categoryIdx="7" bldStep="category"/>
                                            </p:graphicEl>
                                          </p:spTgt>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down)">
                                      <p:cBhvr>
                                        <p:cTn id="53" dur="500"/>
                                        <p:tgtEl>
                                          <p:spTgt spid="4">
                                            <p:graphicEl>
                                              <a:chart seriesIdx="-4" categoryIdx="8" bldStep="category"/>
                                            </p:graphicEl>
                                          </p:spTgt>
                                        </p:tgtEl>
                                      </p:cBhvr>
                                    </p:animEffect>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down)">
                                      <p:cBhvr>
                                        <p:cTn id="57" dur="500"/>
                                        <p:tgtEl>
                                          <p:spTgt spid="4">
                                            <p:graphicEl>
                                              <a:chart seriesIdx="-4" categoryIdx="9" bldStep="category"/>
                                            </p:graphicEl>
                                          </p:spTgt>
                                        </p:tgtEl>
                                      </p:cBhvr>
                                    </p:animEffect>
                                  </p:childTnLst>
                                </p:cTn>
                              </p:par>
                            </p:childTnLst>
                          </p:cTn>
                        </p:par>
                        <p:par>
                          <p:cTn id="58" fill="hold">
                            <p:stCondLst>
                              <p:cond delay="5500"/>
                            </p:stCondLst>
                            <p:childTnLst>
                              <p:par>
                                <p:cTn id="59" presetID="22" presetClass="entr" presetSubtype="4" fill="hold" grpId="0" nodeType="afterEffect">
                                  <p:stCondLst>
                                    <p:cond delay="0"/>
                                  </p:stCondLst>
                                  <p:childTnLst>
                                    <p:set>
                                      <p:cBhvr>
                                        <p:cTn id="60" dur="1" fill="hold">
                                          <p:stCondLst>
                                            <p:cond delay="0"/>
                                          </p:stCondLst>
                                        </p:cTn>
                                        <p:tgtEl>
                                          <p:spTgt spid="4">
                                            <p:graphicEl>
                                              <a:chart seriesIdx="-4" categoryIdx="10" bldStep="category"/>
                                            </p:graphicEl>
                                          </p:spTgt>
                                        </p:tgtEl>
                                        <p:attrNameLst>
                                          <p:attrName>style.visibility</p:attrName>
                                        </p:attrNameLst>
                                      </p:cBhvr>
                                      <p:to>
                                        <p:strVal val="visible"/>
                                      </p:to>
                                    </p:set>
                                    <p:animEffect transition="in" filter="wipe(down)">
                                      <p:cBhvr>
                                        <p:cTn id="61" dur="500"/>
                                        <p:tgtEl>
                                          <p:spTgt spid="4">
                                            <p:graphicEl>
                                              <a:chart seriesIdx="-4" categoryIdx="10" bldStep="category"/>
                                            </p:graphicEl>
                                          </p:spTgt>
                                        </p:tgtEl>
                                      </p:cBhvr>
                                    </p:animEffect>
                                  </p:childTnLst>
                                </p:cTn>
                              </p:par>
                            </p:childTnLst>
                          </p:cTn>
                        </p:par>
                        <p:par>
                          <p:cTn id="62" fill="hold">
                            <p:stCondLst>
                              <p:cond delay="6000"/>
                            </p:stCondLst>
                            <p:childTnLst>
                              <p:par>
                                <p:cTn id="63" presetID="22" presetClass="entr" presetSubtype="4" fill="hold" grpId="0" nodeType="afterEffect">
                                  <p:stCondLst>
                                    <p:cond delay="0"/>
                                  </p:stCondLst>
                                  <p:childTnLst>
                                    <p:set>
                                      <p:cBhvr>
                                        <p:cTn id="64" dur="1" fill="hold">
                                          <p:stCondLst>
                                            <p:cond delay="0"/>
                                          </p:stCondLst>
                                        </p:cTn>
                                        <p:tgtEl>
                                          <p:spTgt spid="4">
                                            <p:graphicEl>
                                              <a:chart seriesIdx="-4" categoryIdx="11" bldStep="category"/>
                                            </p:graphicEl>
                                          </p:spTgt>
                                        </p:tgtEl>
                                        <p:attrNameLst>
                                          <p:attrName>style.visibility</p:attrName>
                                        </p:attrNameLst>
                                      </p:cBhvr>
                                      <p:to>
                                        <p:strVal val="visible"/>
                                      </p:to>
                                    </p:set>
                                    <p:animEffect transition="in" filter="wipe(down)">
                                      <p:cBhvr>
                                        <p:cTn id="65" dur="500"/>
                                        <p:tgtEl>
                                          <p:spTgt spid="4">
                                            <p:graphicEl>
                                              <a:chart seriesIdx="-4" categoryIdx="11" bldStep="category"/>
                                            </p:graphicEl>
                                          </p:spTgt>
                                        </p:tgtEl>
                                      </p:cBhvr>
                                    </p:animEffect>
                                  </p:childTnLst>
                                </p:cTn>
                              </p:par>
                            </p:childTnLst>
                          </p:cTn>
                        </p:par>
                        <p:par>
                          <p:cTn id="66" fill="hold">
                            <p:stCondLst>
                              <p:cond delay="6500"/>
                            </p:stCondLst>
                            <p:childTnLst>
                              <p:par>
                                <p:cTn id="67" presetID="22" presetClass="entr" presetSubtype="4" fill="hold" grpId="0" nodeType="afterEffect">
                                  <p:stCondLst>
                                    <p:cond delay="0"/>
                                  </p:stCondLst>
                                  <p:childTnLst>
                                    <p:set>
                                      <p:cBhvr>
                                        <p:cTn id="68" dur="1" fill="hold">
                                          <p:stCondLst>
                                            <p:cond delay="0"/>
                                          </p:stCondLst>
                                        </p:cTn>
                                        <p:tgtEl>
                                          <p:spTgt spid="4">
                                            <p:graphicEl>
                                              <a:chart seriesIdx="-4" categoryIdx="12" bldStep="category"/>
                                            </p:graphicEl>
                                          </p:spTgt>
                                        </p:tgtEl>
                                        <p:attrNameLst>
                                          <p:attrName>style.visibility</p:attrName>
                                        </p:attrNameLst>
                                      </p:cBhvr>
                                      <p:to>
                                        <p:strVal val="visible"/>
                                      </p:to>
                                    </p:set>
                                    <p:animEffect transition="in" filter="wipe(down)">
                                      <p:cBhvr>
                                        <p:cTn id="69" dur="500"/>
                                        <p:tgtEl>
                                          <p:spTgt spid="4">
                                            <p:graphicEl>
                                              <a:chart seriesIdx="-4" categoryIdx="12" bldStep="category"/>
                                            </p:graphicEl>
                                          </p:spTgt>
                                        </p:tgtEl>
                                      </p:cBhvr>
                                    </p:animEffect>
                                  </p:childTnLst>
                                </p:cTn>
                              </p:par>
                            </p:childTnLst>
                          </p:cTn>
                        </p:par>
                        <p:par>
                          <p:cTn id="70" fill="hold">
                            <p:stCondLst>
                              <p:cond delay="7000"/>
                            </p:stCondLst>
                            <p:childTnLst>
                              <p:par>
                                <p:cTn id="71" presetID="22" presetClass="entr" presetSubtype="4" fill="hold" grpId="0" nodeType="afterEffect">
                                  <p:stCondLst>
                                    <p:cond delay="0"/>
                                  </p:stCondLst>
                                  <p:childTnLst>
                                    <p:set>
                                      <p:cBhvr>
                                        <p:cTn id="72" dur="1" fill="hold">
                                          <p:stCondLst>
                                            <p:cond delay="0"/>
                                          </p:stCondLst>
                                        </p:cTn>
                                        <p:tgtEl>
                                          <p:spTgt spid="4">
                                            <p:graphicEl>
                                              <a:chart seriesIdx="-4" categoryIdx="13" bldStep="category"/>
                                            </p:graphicEl>
                                          </p:spTgt>
                                        </p:tgtEl>
                                        <p:attrNameLst>
                                          <p:attrName>style.visibility</p:attrName>
                                        </p:attrNameLst>
                                      </p:cBhvr>
                                      <p:to>
                                        <p:strVal val="visible"/>
                                      </p:to>
                                    </p:set>
                                    <p:animEffect transition="in" filter="wipe(down)">
                                      <p:cBhvr>
                                        <p:cTn id="73" dur="500"/>
                                        <p:tgtEl>
                                          <p:spTgt spid="4">
                                            <p:graphicEl>
                                              <a:chart seriesIdx="-4" categoryIdx="13" bldStep="category"/>
                                            </p:graphicEl>
                                          </p:spTgt>
                                        </p:tgtEl>
                                      </p:cBhvr>
                                    </p:animEffect>
                                  </p:childTnLst>
                                </p:cTn>
                              </p:par>
                            </p:childTnLst>
                          </p:cTn>
                        </p:par>
                        <p:par>
                          <p:cTn id="74" fill="hold">
                            <p:stCondLst>
                              <p:cond delay="7500"/>
                            </p:stCondLst>
                            <p:childTnLst>
                              <p:par>
                                <p:cTn id="75" presetID="22" presetClass="entr" presetSubtype="4" fill="hold" grpId="0" nodeType="afterEffect">
                                  <p:stCondLst>
                                    <p:cond delay="0"/>
                                  </p:stCondLst>
                                  <p:childTnLst>
                                    <p:set>
                                      <p:cBhvr>
                                        <p:cTn id="76" dur="1" fill="hold">
                                          <p:stCondLst>
                                            <p:cond delay="0"/>
                                          </p:stCondLst>
                                        </p:cTn>
                                        <p:tgtEl>
                                          <p:spTgt spid="4">
                                            <p:graphicEl>
                                              <a:chart seriesIdx="-4" categoryIdx="14" bldStep="category"/>
                                            </p:graphicEl>
                                          </p:spTgt>
                                        </p:tgtEl>
                                        <p:attrNameLst>
                                          <p:attrName>style.visibility</p:attrName>
                                        </p:attrNameLst>
                                      </p:cBhvr>
                                      <p:to>
                                        <p:strVal val="visible"/>
                                      </p:to>
                                    </p:set>
                                    <p:animEffect transition="in" filter="wipe(down)">
                                      <p:cBhvr>
                                        <p:cTn id="77" dur="500"/>
                                        <p:tgtEl>
                                          <p:spTgt spid="4">
                                            <p:graphicEl>
                                              <a:chart seriesIdx="-4" categoryIdx="14" bldStep="category"/>
                                            </p:graphicEl>
                                          </p:spTgt>
                                        </p:tgtEl>
                                      </p:cBhvr>
                                    </p:animEffect>
                                  </p:childTnLst>
                                </p:cTn>
                              </p:par>
                            </p:childTnLst>
                          </p:cTn>
                        </p:par>
                        <p:par>
                          <p:cTn id="78" fill="hold">
                            <p:stCondLst>
                              <p:cond delay="8000"/>
                            </p:stCondLst>
                            <p:childTnLst>
                              <p:par>
                                <p:cTn id="79" presetID="22" presetClass="entr" presetSubtype="4" fill="hold" grpId="0" nodeType="afterEffect">
                                  <p:stCondLst>
                                    <p:cond delay="0"/>
                                  </p:stCondLst>
                                  <p:childTnLst>
                                    <p:set>
                                      <p:cBhvr>
                                        <p:cTn id="80" dur="1" fill="hold">
                                          <p:stCondLst>
                                            <p:cond delay="0"/>
                                          </p:stCondLst>
                                        </p:cTn>
                                        <p:tgtEl>
                                          <p:spTgt spid="4">
                                            <p:graphicEl>
                                              <a:chart seriesIdx="-4" categoryIdx="15" bldStep="category"/>
                                            </p:graphicEl>
                                          </p:spTgt>
                                        </p:tgtEl>
                                        <p:attrNameLst>
                                          <p:attrName>style.visibility</p:attrName>
                                        </p:attrNameLst>
                                      </p:cBhvr>
                                      <p:to>
                                        <p:strVal val="visible"/>
                                      </p:to>
                                    </p:set>
                                    <p:animEffect transition="in" filter="wipe(down)">
                                      <p:cBhvr>
                                        <p:cTn id="81" dur="500"/>
                                        <p:tgtEl>
                                          <p:spTgt spid="4">
                                            <p:graphicEl>
                                              <a:chart seriesIdx="-4" categoryIdx="15" bldStep="category"/>
                                            </p:graphicEl>
                                          </p:spTgt>
                                        </p:tgtEl>
                                      </p:cBhvr>
                                    </p:animEffect>
                                  </p:childTnLst>
                                </p:cTn>
                              </p:par>
                            </p:childTnLst>
                          </p:cTn>
                        </p:par>
                        <p:par>
                          <p:cTn id="82" fill="hold">
                            <p:stCondLst>
                              <p:cond delay="8500"/>
                            </p:stCondLst>
                            <p:childTnLst>
                              <p:par>
                                <p:cTn id="83" presetID="22" presetClass="entr" presetSubtype="4" fill="hold" grpId="0" nodeType="afterEffect">
                                  <p:stCondLst>
                                    <p:cond delay="0"/>
                                  </p:stCondLst>
                                  <p:childTnLst>
                                    <p:set>
                                      <p:cBhvr>
                                        <p:cTn id="84" dur="1" fill="hold">
                                          <p:stCondLst>
                                            <p:cond delay="0"/>
                                          </p:stCondLst>
                                        </p:cTn>
                                        <p:tgtEl>
                                          <p:spTgt spid="4">
                                            <p:graphicEl>
                                              <a:chart seriesIdx="-4" categoryIdx="16" bldStep="category"/>
                                            </p:graphicEl>
                                          </p:spTgt>
                                        </p:tgtEl>
                                        <p:attrNameLst>
                                          <p:attrName>style.visibility</p:attrName>
                                        </p:attrNameLst>
                                      </p:cBhvr>
                                      <p:to>
                                        <p:strVal val="visible"/>
                                      </p:to>
                                    </p:set>
                                    <p:animEffect transition="in" filter="wipe(down)">
                                      <p:cBhvr>
                                        <p:cTn id="85" dur="500"/>
                                        <p:tgtEl>
                                          <p:spTgt spid="4">
                                            <p:graphicEl>
                                              <a:chart seriesIdx="-4" categoryIdx="16" bldStep="category"/>
                                            </p:graphicEl>
                                          </p:spTgt>
                                        </p:tgtEl>
                                      </p:cBhvr>
                                    </p:animEffect>
                                  </p:childTnLst>
                                </p:cTn>
                              </p:par>
                            </p:childTnLst>
                          </p:cTn>
                        </p:par>
                        <p:par>
                          <p:cTn id="86" fill="hold">
                            <p:stCondLst>
                              <p:cond delay="9000"/>
                            </p:stCondLst>
                            <p:childTnLst>
                              <p:par>
                                <p:cTn id="87" presetID="22" presetClass="entr" presetSubtype="4" fill="hold" grpId="0" nodeType="afterEffect">
                                  <p:stCondLst>
                                    <p:cond delay="0"/>
                                  </p:stCondLst>
                                  <p:childTnLst>
                                    <p:set>
                                      <p:cBhvr>
                                        <p:cTn id="88" dur="1" fill="hold">
                                          <p:stCondLst>
                                            <p:cond delay="0"/>
                                          </p:stCondLst>
                                        </p:cTn>
                                        <p:tgtEl>
                                          <p:spTgt spid="4">
                                            <p:graphicEl>
                                              <a:chart seriesIdx="-4" categoryIdx="17" bldStep="category"/>
                                            </p:graphicEl>
                                          </p:spTgt>
                                        </p:tgtEl>
                                        <p:attrNameLst>
                                          <p:attrName>style.visibility</p:attrName>
                                        </p:attrNameLst>
                                      </p:cBhvr>
                                      <p:to>
                                        <p:strVal val="visible"/>
                                      </p:to>
                                    </p:set>
                                    <p:animEffect transition="in" filter="wipe(down)">
                                      <p:cBhvr>
                                        <p:cTn id="89" dur="500"/>
                                        <p:tgtEl>
                                          <p:spTgt spid="4">
                                            <p:graphicEl>
                                              <a:chart seriesIdx="-4" categoryIdx="17" bldStep="category"/>
                                            </p:graphicEl>
                                          </p:spTgt>
                                        </p:tgtEl>
                                      </p:cBhvr>
                                    </p:animEffect>
                                  </p:childTnLst>
                                </p:cTn>
                              </p:par>
                            </p:childTnLst>
                          </p:cTn>
                        </p:par>
                        <p:par>
                          <p:cTn id="90" fill="hold">
                            <p:stCondLst>
                              <p:cond delay="9500"/>
                            </p:stCondLst>
                            <p:childTnLst>
                              <p:par>
                                <p:cTn id="91" presetID="22" presetClass="entr" presetSubtype="4" fill="hold" grpId="0" nodeType="afterEffect">
                                  <p:stCondLst>
                                    <p:cond delay="0"/>
                                  </p:stCondLst>
                                  <p:childTnLst>
                                    <p:set>
                                      <p:cBhvr>
                                        <p:cTn id="92" dur="1" fill="hold">
                                          <p:stCondLst>
                                            <p:cond delay="0"/>
                                          </p:stCondLst>
                                        </p:cTn>
                                        <p:tgtEl>
                                          <p:spTgt spid="4">
                                            <p:graphicEl>
                                              <a:chart seriesIdx="-4" categoryIdx="18" bldStep="category"/>
                                            </p:graphicEl>
                                          </p:spTgt>
                                        </p:tgtEl>
                                        <p:attrNameLst>
                                          <p:attrName>style.visibility</p:attrName>
                                        </p:attrNameLst>
                                      </p:cBhvr>
                                      <p:to>
                                        <p:strVal val="visible"/>
                                      </p:to>
                                    </p:set>
                                    <p:animEffect transition="in" filter="wipe(down)">
                                      <p:cBhvr>
                                        <p:cTn id="93" dur="500"/>
                                        <p:tgtEl>
                                          <p:spTgt spid="4">
                                            <p:graphicEl>
                                              <a:chart seriesIdx="-4" categoryIdx="18" bldStep="category"/>
                                            </p:graphicEl>
                                          </p:spTgt>
                                        </p:tgtEl>
                                      </p:cBhvr>
                                    </p:animEffect>
                                  </p:childTnLst>
                                </p:cTn>
                              </p:par>
                            </p:childTnLst>
                          </p:cTn>
                        </p:par>
                        <p:par>
                          <p:cTn id="94" fill="hold">
                            <p:stCondLst>
                              <p:cond delay="10000"/>
                            </p:stCondLst>
                            <p:childTnLst>
                              <p:par>
                                <p:cTn id="95" presetID="22" presetClass="entr" presetSubtype="4" fill="hold" grpId="0" nodeType="afterEffect">
                                  <p:stCondLst>
                                    <p:cond delay="0"/>
                                  </p:stCondLst>
                                  <p:childTnLst>
                                    <p:set>
                                      <p:cBhvr>
                                        <p:cTn id="96" dur="1" fill="hold">
                                          <p:stCondLst>
                                            <p:cond delay="0"/>
                                          </p:stCondLst>
                                        </p:cTn>
                                        <p:tgtEl>
                                          <p:spTgt spid="4">
                                            <p:graphicEl>
                                              <a:chart seriesIdx="-4" categoryIdx="19" bldStep="category"/>
                                            </p:graphicEl>
                                          </p:spTgt>
                                        </p:tgtEl>
                                        <p:attrNameLst>
                                          <p:attrName>style.visibility</p:attrName>
                                        </p:attrNameLst>
                                      </p:cBhvr>
                                      <p:to>
                                        <p:strVal val="visible"/>
                                      </p:to>
                                    </p:set>
                                    <p:animEffect transition="in" filter="wipe(down)">
                                      <p:cBhvr>
                                        <p:cTn id="97" dur="500"/>
                                        <p:tgtEl>
                                          <p:spTgt spid="4">
                                            <p:graphicEl>
                                              <a:chart seriesIdx="-4" categoryIdx="19" bldStep="category"/>
                                            </p:graphicEl>
                                          </p:spTgt>
                                        </p:tgtEl>
                                      </p:cBhvr>
                                    </p:animEffect>
                                  </p:childTnLst>
                                </p:cTn>
                              </p:par>
                            </p:childTnLst>
                          </p:cTn>
                        </p:par>
                        <p:par>
                          <p:cTn id="98" fill="hold">
                            <p:stCondLst>
                              <p:cond delay="10500"/>
                            </p:stCondLst>
                            <p:childTnLst>
                              <p:par>
                                <p:cTn id="99" presetID="22" presetClass="entr" presetSubtype="4" fill="hold" grpId="0" nodeType="afterEffect">
                                  <p:stCondLst>
                                    <p:cond delay="0"/>
                                  </p:stCondLst>
                                  <p:childTnLst>
                                    <p:set>
                                      <p:cBhvr>
                                        <p:cTn id="100" dur="1" fill="hold">
                                          <p:stCondLst>
                                            <p:cond delay="0"/>
                                          </p:stCondLst>
                                        </p:cTn>
                                        <p:tgtEl>
                                          <p:spTgt spid="4">
                                            <p:graphicEl>
                                              <a:chart seriesIdx="-4" categoryIdx="20" bldStep="category"/>
                                            </p:graphicEl>
                                          </p:spTgt>
                                        </p:tgtEl>
                                        <p:attrNameLst>
                                          <p:attrName>style.visibility</p:attrName>
                                        </p:attrNameLst>
                                      </p:cBhvr>
                                      <p:to>
                                        <p:strVal val="visible"/>
                                      </p:to>
                                    </p:set>
                                    <p:animEffect transition="in" filter="wipe(down)">
                                      <p:cBhvr>
                                        <p:cTn id="101" dur="500"/>
                                        <p:tgtEl>
                                          <p:spTgt spid="4">
                                            <p:graphicEl>
                                              <a:chart seriesIdx="-4" categoryIdx="20" bldStep="category"/>
                                            </p:graphicEl>
                                          </p:spTgt>
                                        </p:tgtEl>
                                      </p:cBhvr>
                                    </p:animEffect>
                                  </p:childTnLst>
                                </p:cTn>
                              </p:par>
                            </p:childTnLst>
                          </p:cTn>
                        </p:par>
                        <p:par>
                          <p:cTn id="102" fill="hold">
                            <p:stCondLst>
                              <p:cond delay="11000"/>
                            </p:stCondLst>
                            <p:childTnLst>
                              <p:par>
                                <p:cTn id="103" presetID="22" presetClass="entr" presetSubtype="4" fill="hold" grpId="0" nodeType="afterEffect">
                                  <p:stCondLst>
                                    <p:cond delay="0"/>
                                  </p:stCondLst>
                                  <p:childTnLst>
                                    <p:set>
                                      <p:cBhvr>
                                        <p:cTn id="104" dur="1" fill="hold">
                                          <p:stCondLst>
                                            <p:cond delay="0"/>
                                          </p:stCondLst>
                                        </p:cTn>
                                        <p:tgtEl>
                                          <p:spTgt spid="4">
                                            <p:graphicEl>
                                              <a:chart seriesIdx="-4" categoryIdx="21" bldStep="category"/>
                                            </p:graphicEl>
                                          </p:spTgt>
                                        </p:tgtEl>
                                        <p:attrNameLst>
                                          <p:attrName>style.visibility</p:attrName>
                                        </p:attrNameLst>
                                      </p:cBhvr>
                                      <p:to>
                                        <p:strVal val="visible"/>
                                      </p:to>
                                    </p:set>
                                    <p:animEffect transition="in" filter="wipe(down)">
                                      <p:cBhvr>
                                        <p:cTn id="105" dur="500"/>
                                        <p:tgtEl>
                                          <p:spTgt spid="4">
                                            <p:graphicEl>
                                              <a:chart seriesIdx="-4" categoryIdx="2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6D98F9-D002-124F-B94C-53431F2FC717}"/>
              </a:ext>
            </a:extLst>
          </p:cNvPr>
          <p:cNvPicPr>
            <a:picLocks noChangeAspect="1"/>
          </p:cNvPicPr>
          <p:nvPr/>
        </p:nvPicPr>
        <p:blipFill>
          <a:blip r:embed="rId2"/>
          <a:srcRect/>
          <a:stretch/>
        </p:blipFill>
        <p:spPr>
          <a:xfrm>
            <a:off x="6682638" y="0"/>
            <a:ext cx="5458562" cy="2325511"/>
          </a:xfrm>
          <a:prstGeom prst="rect">
            <a:avLst/>
          </a:prstGeom>
          <a:ln>
            <a:noFill/>
          </a:ln>
          <a:effectLst>
            <a:outerShdw blurRad="292100" dist="139700" dir="2700000" algn="tl" rotWithShape="0">
              <a:srgbClr val="333333">
                <a:alpha val="65000"/>
              </a:srgbClr>
            </a:outerShdw>
          </a:effectLst>
        </p:spPr>
      </p:pic>
      <p:sp>
        <p:nvSpPr>
          <p:cNvPr id="10" name="Title 7">
            <a:extLst>
              <a:ext uri="{FF2B5EF4-FFF2-40B4-BE49-F238E27FC236}">
                <a16:creationId xmlns:a16="http://schemas.microsoft.com/office/drawing/2014/main" id="{577F1AB1-9CB7-3D42-A320-C0250C9BF674}"/>
              </a:ext>
            </a:extLst>
          </p:cNvPr>
          <p:cNvSpPr>
            <a:spLocks noGrp="1"/>
          </p:cNvSpPr>
          <p:nvPr>
            <p:ph type="title"/>
          </p:nvPr>
        </p:nvSpPr>
        <p:spPr>
          <a:xfrm>
            <a:off x="87728" y="-51663"/>
            <a:ext cx="10515600" cy="1325563"/>
          </a:xfrm>
        </p:spPr>
        <p:txBody>
          <a:bodyPr>
            <a:normAutofit/>
          </a:bodyPr>
          <a:lstStyle/>
          <a:p>
            <a:r>
              <a:rPr lang="en-US" sz="2800" b="1" u="sng" dirty="0">
                <a:solidFill>
                  <a:prstClr val="black">
                    <a:lumMod val="75000"/>
                    <a:lumOff val="25000"/>
                  </a:prstClr>
                </a:solidFill>
                <a:latin typeface="Helvetica" pitchFamily="2" charset="0"/>
                <a:cs typeface="Calibri"/>
              </a:rPr>
              <a:t>Intermediate</a:t>
            </a:r>
            <a:r>
              <a:rPr lang="en-US" sz="2800" b="1" dirty="0">
                <a:solidFill>
                  <a:prstClr val="black">
                    <a:lumMod val="75000"/>
                    <a:lumOff val="25000"/>
                  </a:prstClr>
                </a:solidFill>
                <a:latin typeface="Helvetica" pitchFamily="2" charset="0"/>
                <a:cs typeface="Calibri"/>
              </a:rPr>
              <a:t> International Benchmark</a:t>
            </a:r>
            <a:endParaRPr lang="en-US" sz="2800" b="1" dirty="0">
              <a:latin typeface="Helvetica" pitchFamily="2" charset="0"/>
            </a:endParaRPr>
          </a:p>
        </p:txBody>
      </p:sp>
      <p:graphicFrame>
        <p:nvGraphicFramePr>
          <p:cNvPr id="7" name="Chart 6">
            <a:extLst>
              <a:ext uri="{FF2B5EF4-FFF2-40B4-BE49-F238E27FC236}">
                <a16:creationId xmlns:a16="http://schemas.microsoft.com/office/drawing/2014/main" id="{B6DF2F0C-06B0-2648-BE6F-2ED35A81904B}"/>
              </a:ext>
            </a:extLst>
          </p:cNvPr>
          <p:cNvGraphicFramePr>
            <a:graphicFrameLocks/>
          </p:cNvGraphicFramePr>
          <p:nvPr/>
        </p:nvGraphicFramePr>
        <p:xfrm>
          <a:off x="6527800" y="2494844"/>
          <a:ext cx="5576472" cy="4248151"/>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a:extLst>
              <a:ext uri="{FF2B5EF4-FFF2-40B4-BE49-F238E27FC236}">
                <a16:creationId xmlns:a16="http://schemas.microsoft.com/office/drawing/2014/main" id="{93E86CC5-1D13-4F4E-8B8B-B68B183BC6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43" y="909465"/>
            <a:ext cx="6132253" cy="2728971"/>
          </a:xfrm>
          <a:prstGeom prst="rect">
            <a:avLst/>
          </a:prstGeom>
          <a:ln>
            <a:noFill/>
          </a:ln>
          <a:effectLst>
            <a:outerShdw blurRad="292100" dist="139700" dir="2700000" algn="tl" rotWithShape="0">
              <a:srgbClr val="333333">
                <a:alpha val="65000"/>
              </a:srgbClr>
            </a:outerShdw>
          </a:effectLst>
        </p:spPr>
      </p:pic>
      <p:graphicFrame>
        <p:nvGraphicFramePr>
          <p:cNvPr id="12" name="Chart 11">
            <a:extLst>
              <a:ext uri="{FF2B5EF4-FFF2-40B4-BE49-F238E27FC236}">
                <a16:creationId xmlns:a16="http://schemas.microsoft.com/office/drawing/2014/main" id="{C8505157-9D1C-4046-A686-79F8C0EC30D0}"/>
              </a:ext>
            </a:extLst>
          </p:cNvPr>
          <p:cNvGraphicFramePr>
            <a:graphicFrameLocks/>
          </p:cNvGraphicFramePr>
          <p:nvPr/>
        </p:nvGraphicFramePr>
        <p:xfrm>
          <a:off x="281541" y="3759201"/>
          <a:ext cx="5814459" cy="2983794"/>
        </p:xfrm>
        <a:graphic>
          <a:graphicData uri="http://schemas.openxmlformats.org/drawingml/2006/chart">
            <c:chart xmlns:c="http://schemas.openxmlformats.org/drawingml/2006/chart" xmlns:r="http://schemas.openxmlformats.org/officeDocument/2006/relationships" r:id="rId5"/>
          </a:graphicData>
        </a:graphic>
      </p:graphicFrame>
      <p:cxnSp>
        <p:nvCxnSpPr>
          <p:cNvPr id="3" name="Straight Arrow Connector 2">
            <a:extLst>
              <a:ext uri="{FF2B5EF4-FFF2-40B4-BE49-F238E27FC236}">
                <a16:creationId xmlns:a16="http://schemas.microsoft.com/office/drawing/2014/main" id="{636E033C-D9B6-6849-9A33-C4A9B74897D3}"/>
              </a:ext>
            </a:extLst>
          </p:cNvPr>
          <p:cNvCxnSpPr>
            <a:cxnSpLocks/>
          </p:cNvCxnSpPr>
          <p:nvPr/>
        </p:nvCxnSpPr>
        <p:spPr>
          <a:xfrm>
            <a:off x="584616" y="3147934"/>
            <a:ext cx="0" cy="809469"/>
          </a:xfrm>
          <a:prstGeom prst="straightConnector1">
            <a:avLst/>
          </a:prstGeom>
          <a:ln w="38100">
            <a:solidFill>
              <a:schemeClr val="accent1">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CB8B478-C6FE-194A-88F7-B0859B1E47DD}"/>
              </a:ext>
            </a:extLst>
          </p:cNvPr>
          <p:cNvCxnSpPr>
            <a:cxnSpLocks/>
          </p:cNvCxnSpPr>
          <p:nvPr/>
        </p:nvCxnSpPr>
        <p:spPr>
          <a:xfrm>
            <a:off x="5893632" y="3225382"/>
            <a:ext cx="0" cy="809469"/>
          </a:xfrm>
          <a:prstGeom prst="straightConnector1">
            <a:avLst/>
          </a:prstGeom>
          <a:ln w="38100">
            <a:solidFill>
              <a:schemeClr val="accent1">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431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F92B71A-3C07-3E47-9275-0DC2A4652758}"/>
              </a:ext>
            </a:extLst>
          </p:cNvPr>
          <p:cNvSpPr txBox="1">
            <a:spLocks/>
          </p:cNvSpPr>
          <p:nvPr/>
        </p:nvSpPr>
        <p:spPr>
          <a:xfrm>
            <a:off x="2508738" y="1625374"/>
            <a:ext cx="8921262" cy="435133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a:lnSpc>
                <a:spcPct val="120000"/>
              </a:lnSpc>
            </a:pPr>
            <a:r>
              <a:rPr lang="en-US" sz="2400" b="1" dirty="0">
                <a:latin typeface="Helvetica" pitchFamily="2" charset="0"/>
              </a:rPr>
              <a:t>Overview: </a:t>
            </a:r>
            <a:r>
              <a:rPr lang="en-US" sz="2500" dirty="0">
                <a:latin typeface="Helvetica" pitchFamily="2" charset="0"/>
              </a:rPr>
              <a:t>Largest</a:t>
            </a:r>
            <a:r>
              <a:rPr lang="en-US" sz="2400" dirty="0">
                <a:latin typeface="Helvetica" pitchFamily="2" charset="0"/>
              </a:rPr>
              <a:t> non-medical study in SA at the moment.</a:t>
            </a:r>
          </a:p>
          <a:p>
            <a:pPr marL="971550" lvl="1">
              <a:lnSpc>
                <a:spcPct val="120000"/>
              </a:lnSpc>
            </a:pPr>
            <a:r>
              <a:rPr lang="en-US" sz="2000" dirty="0">
                <a:latin typeface="Helvetica" pitchFamily="2" charset="0"/>
              </a:rPr>
              <a:t>Broadly nationally representative telephonic survey available in all 11 languages. </a:t>
            </a:r>
          </a:p>
          <a:p>
            <a:pPr marL="971550" lvl="1">
              <a:lnSpc>
                <a:spcPct val="120000"/>
              </a:lnSpc>
            </a:pPr>
            <a:r>
              <a:rPr lang="en-US" sz="2000" dirty="0">
                <a:latin typeface="Helvetica" pitchFamily="2" charset="0"/>
              </a:rPr>
              <a:t>Sample drawn from existing NIDS 2017 survey. </a:t>
            </a:r>
          </a:p>
          <a:p>
            <a:pPr marL="971550" lvl="1">
              <a:lnSpc>
                <a:spcPct val="120000"/>
              </a:lnSpc>
            </a:pPr>
            <a:r>
              <a:rPr lang="en-US" sz="2000" dirty="0">
                <a:latin typeface="Helvetica" pitchFamily="2" charset="0"/>
              </a:rPr>
              <a:t>5 waves over the last year. </a:t>
            </a:r>
          </a:p>
          <a:p>
            <a:pPr marL="971550" lvl="1">
              <a:lnSpc>
                <a:spcPct val="120000"/>
              </a:lnSpc>
            </a:pPr>
            <a:r>
              <a:rPr lang="en-US" sz="2000" dirty="0">
                <a:latin typeface="Helvetica" pitchFamily="2" charset="0"/>
              </a:rPr>
              <a:t>30+ researchers, 6 universities</a:t>
            </a:r>
          </a:p>
          <a:p>
            <a:pPr marL="971550" lvl="1">
              <a:lnSpc>
                <a:spcPct val="120000"/>
              </a:lnSpc>
            </a:pPr>
            <a:r>
              <a:rPr lang="en-US" sz="2000" u="sng" dirty="0">
                <a:latin typeface="Helvetica" pitchFamily="2" charset="0"/>
              </a:rPr>
              <a:t>Wave 5</a:t>
            </a:r>
            <a:r>
              <a:rPr lang="en-US" sz="2000" dirty="0">
                <a:latin typeface="Helvetica" pitchFamily="2" charset="0"/>
              </a:rPr>
              <a:t>: 6 April to 11 May 2021 </a:t>
            </a:r>
          </a:p>
          <a:p>
            <a:pPr marL="971550" lvl="1">
              <a:lnSpc>
                <a:spcPct val="120000"/>
              </a:lnSpc>
            </a:pPr>
            <a:endParaRPr lang="en-US" sz="2400" dirty="0">
              <a:latin typeface="Helvetica" pitchFamily="2" charset="0"/>
            </a:endParaRPr>
          </a:p>
          <a:p>
            <a:pPr marL="514350">
              <a:lnSpc>
                <a:spcPct val="120000"/>
              </a:lnSpc>
            </a:pPr>
            <a:r>
              <a:rPr lang="en-US" sz="2400" b="1" dirty="0">
                <a:latin typeface="Helvetica" pitchFamily="2" charset="0"/>
              </a:rPr>
              <a:t>Data: </a:t>
            </a:r>
            <a:r>
              <a:rPr lang="en-US" sz="2400" dirty="0">
                <a:latin typeface="Helvetica" pitchFamily="2" charset="0"/>
              </a:rPr>
              <a:t>All data (Waves 1-5) are freely available for download at </a:t>
            </a:r>
            <a:r>
              <a:rPr lang="en-US" sz="2400" dirty="0" err="1">
                <a:latin typeface="Helvetica" pitchFamily="2" charset="0"/>
              </a:rPr>
              <a:t>DataFirst</a:t>
            </a:r>
            <a:r>
              <a:rPr lang="en-US" sz="2400" dirty="0">
                <a:latin typeface="Helvetica" pitchFamily="2" charset="0"/>
              </a:rPr>
              <a:t> (</a:t>
            </a:r>
            <a:r>
              <a:rPr lang="en-US" sz="2400" dirty="0">
                <a:latin typeface="Helvetica" pitchFamily="2" charset="0"/>
                <a:hlinkClick r:id="rId2"/>
              </a:rPr>
              <a:t>https://www.datafirst.uct.ac.za/</a:t>
            </a:r>
            <a:r>
              <a:rPr lang="en-US" sz="2400" dirty="0">
                <a:latin typeface="Helvetica" pitchFamily="2" charset="0"/>
              </a:rPr>
              <a:t>) </a:t>
            </a:r>
          </a:p>
          <a:p>
            <a:pPr marL="514350">
              <a:lnSpc>
                <a:spcPct val="120000"/>
              </a:lnSpc>
            </a:pPr>
            <a:endParaRPr lang="en-US" sz="2400" dirty="0">
              <a:latin typeface="Helvetica" pitchFamily="2" charset="0"/>
            </a:endParaRPr>
          </a:p>
          <a:p>
            <a:pPr marL="514350">
              <a:lnSpc>
                <a:spcPct val="120000"/>
              </a:lnSpc>
            </a:pPr>
            <a:r>
              <a:rPr lang="en-US" sz="2400" b="1" dirty="0">
                <a:latin typeface="Helvetica" pitchFamily="2" charset="0"/>
              </a:rPr>
              <a:t>Research</a:t>
            </a:r>
            <a:r>
              <a:rPr lang="en-US" sz="2400" dirty="0">
                <a:latin typeface="Helvetica" pitchFamily="2" charset="0"/>
              </a:rPr>
              <a:t>: All 67 Working Papers from Waves 1-5 are freely available for download at the NIDS-CRAM website (from 8 July) (</a:t>
            </a:r>
            <a:r>
              <a:rPr lang="en-US" sz="2400" dirty="0">
                <a:latin typeface="Helvetica" pitchFamily="2" charset="0"/>
                <a:hlinkClick r:id="rId3"/>
              </a:rPr>
              <a:t>www.cramsurvey.org</a:t>
            </a:r>
            <a:r>
              <a:rPr lang="en-US" sz="2400" dirty="0">
                <a:latin typeface="Helvetica" pitchFamily="2" charset="0"/>
              </a:rPr>
              <a:t>)</a:t>
            </a:r>
          </a:p>
          <a:p>
            <a:pPr marL="971550" lvl="1">
              <a:lnSpc>
                <a:spcPct val="120000"/>
              </a:lnSpc>
            </a:pPr>
            <a:endParaRPr lang="en-US" sz="2000" b="1" dirty="0">
              <a:latin typeface="Helvetica" pitchFamily="2" charset="0"/>
            </a:endParaRPr>
          </a:p>
        </p:txBody>
      </p:sp>
      <p:sp>
        <p:nvSpPr>
          <p:cNvPr id="5" name="Title 1">
            <a:extLst>
              <a:ext uri="{FF2B5EF4-FFF2-40B4-BE49-F238E27FC236}">
                <a16:creationId xmlns:a16="http://schemas.microsoft.com/office/drawing/2014/main" id="{38C34080-334E-3C45-B32C-7A56086D532B}"/>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NIDS-CRAM is a public good</a:t>
            </a:r>
          </a:p>
        </p:txBody>
      </p:sp>
      <p:pic>
        <p:nvPicPr>
          <p:cNvPr id="7" name="Picture 6" descr="Shape&#10;&#10;Description automatically generated with low confidence">
            <a:extLst>
              <a:ext uri="{FF2B5EF4-FFF2-40B4-BE49-F238E27FC236}">
                <a16:creationId xmlns:a16="http://schemas.microsoft.com/office/drawing/2014/main" id="{88884313-6081-9747-8F89-37D8054BE370}"/>
              </a:ext>
            </a:extLst>
          </p:cNvPr>
          <p:cNvPicPr>
            <a:picLocks noChangeAspect="1"/>
          </p:cNvPicPr>
          <p:nvPr/>
        </p:nvPicPr>
        <p:blipFill rotWithShape="1">
          <a:blip r:embed="rId4">
            <a:duotone>
              <a:schemeClr val="accent3">
                <a:shade val="45000"/>
                <a:satMod val="135000"/>
              </a:schemeClr>
              <a:prstClr val="white"/>
            </a:duotone>
          </a:blip>
          <a:srcRect b="14103"/>
          <a:stretch/>
        </p:blipFill>
        <p:spPr>
          <a:xfrm>
            <a:off x="740137" y="4655124"/>
            <a:ext cx="1328262" cy="1140943"/>
          </a:xfrm>
          <a:prstGeom prst="rect">
            <a:avLst/>
          </a:prstGeom>
        </p:spPr>
      </p:pic>
      <p:pic>
        <p:nvPicPr>
          <p:cNvPr id="9" name="Picture 8" descr="Shape&#10;&#10;Description automatically generated with low confidence">
            <a:extLst>
              <a:ext uri="{FF2B5EF4-FFF2-40B4-BE49-F238E27FC236}">
                <a16:creationId xmlns:a16="http://schemas.microsoft.com/office/drawing/2014/main" id="{F6BBC92F-EDCF-4943-A5C9-AD3E283F84CD}"/>
              </a:ext>
            </a:extLst>
          </p:cNvPr>
          <p:cNvPicPr>
            <a:picLocks noChangeAspect="1"/>
          </p:cNvPicPr>
          <p:nvPr/>
        </p:nvPicPr>
        <p:blipFill rotWithShape="1">
          <a:blip r:embed="rId5">
            <a:duotone>
              <a:schemeClr val="accent3">
                <a:shade val="45000"/>
                <a:satMod val="135000"/>
              </a:schemeClr>
              <a:prstClr val="white"/>
            </a:duotone>
          </a:blip>
          <a:srcRect b="12851"/>
          <a:stretch/>
        </p:blipFill>
        <p:spPr>
          <a:xfrm>
            <a:off x="869658" y="3223363"/>
            <a:ext cx="1107404" cy="965097"/>
          </a:xfrm>
          <a:prstGeom prst="rect">
            <a:avLst/>
          </a:prstGeom>
        </p:spPr>
      </p:pic>
      <p:pic>
        <p:nvPicPr>
          <p:cNvPr id="11" name="Picture 10" descr="Shape&#10;&#10;Description automatically generated with low confidence">
            <a:extLst>
              <a:ext uri="{FF2B5EF4-FFF2-40B4-BE49-F238E27FC236}">
                <a16:creationId xmlns:a16="http://schemas.microsoft.com/office/drawing/2014/main" id="{8D6EF47F-5C9B-0245-81FA-7DFDFB7FFD10}"/>
              </a:ext>
            </a:extLst>
          </p:cNvPr>
          <p:cNvPicPr>
            <a:picLocks noChangeAspect="1"/>
          </p:cNvPicPr>
          <p:nvPr/>
        </p:nvPicPr>
        <p:blipFill rotWithShape="1">
          <a:blip r:embed="rId6">
            <a:duotone>
              <a:schemeClr val="accent3">
                <a:shade val="45000"/>
                <a:satMod val="135000"/>
              </a:schemeClr>
              <a:prstClr val="white"/>
            </a:duotone>
          </a:blip>
          <a:srcRect b="12851"/>
          <a:stretch/>
        </p:blipFill>
        <p:spPr>
          <a:xfrm>
            <a:off x="686984" y="1755067"/>
            <a:ext cx="1290078" cy="1124296"/>
          </a:xfrm>
          <a:prstGeom prst="rect">
            <a:avLst/>
          </a:prstGeom>
        </p:spPr>
      </p:pic>
      <p:pic>
        <p:nvPicPr>
          <p:cNvPr id="8" name="Picture 7" descr="A close up of a sign&#10;&#10;Description automatically generated">
            <a:extLst>
              <a:ext uri="{FF2B5EF4-FFF2-40B4-BE49-F238E27FC236}">
                <a16:creationId xmlns:a16="http://schemas.microsoft.com/office/drawing/2014/main" id="{E8DD4916-CD97-FD48-9673-909F383F3563}"/>
              </a:ext>
            </a:extLst>
          </p:cNvPr>
          <p:cNvPicPr>
            <a:picLocks noChangeAspect="1"/>
          </p:cNvPicPr>
          <p:nvPr/>
        </p:nvPicPr>
        <p:blipFill>
          <a:blip r:embed="rId7"/>
          <a:stretch>
            <a:fillRect/>
          </a:stretch>
        </p:blipFill>
        <p:spPr>
          <a:xfrm>
            <a:off x="152788" y="6337155"/>
            <a:ext cx="1681436" cy="442068"/>
          </a:xfrm>
          <a:prstGeom prst="rect">
            <a:avLst/>
          </a:prstGeom>
        </p:spPr>
      </p:pic>
      <p:pic>
        <p:nvPicPr>
          <p:cNvPr id="10" name="Picture 9" descr="A drawing of a person&#10;&#10;Description automatically generated">
            <a:extLst>
              <a:ext uri="{FF2B5EF4-FFF2-40B4-BE49-F238E27FC236}">
                <a16:creationId xmlns:a16="http://schemas.microsoft.com/office/drawing/2014/main" id="{07C86328-06A3-1A43-BDFA-05ABE649B22E}"/>
              </a:ext>
            </a:extLst>
          </p:cNvPr>
          <p:cNvPicPr>
            <a:picLocks noChangeAspect="1"/>
          </p:cNvPicPr>
          <p:nvPr/>
        </p:nvPicPr>
        <p:blipFill>
          <a:blip r:embed="rId8"/>
          <a:stretch>
            <a:fillRect/>
          </a:stretch>
        </p:blipFill>
        <p:spPr>
          <a:xfrm>
            <a:off x="1977062" y="6353058"/>
            <a:ext cx="992567" cy="410261"/>
          </a:xfrm>
          <a:prstGeom prst="rect">
            <a:avLst/>
          </a:prstGeom>
        </p:spPr>
      </p:pic>
      <p:pic>
        <p:nvPicPr>
          <p:cNvPr id="12" name="Picture 11">
            <a:extLst>
              <a:ext uri="{FF2B5EF4-FFF2-40B4-BE49-F238E27FC236}">
                <a16:creationId xmlns:a16="http://schemas.microsoft.com/office/drawing/2014/main" id="{DB164191-4995-3248-9E88-ECE94140C53C}"/>
              </a:ext>
            </a:extLst>
          </p:cNvPr>
          <p:cNvPicPr>
            <a:picLocks noChangeAspect="1"/>
          </p:cNvPicPr>
          <p:nvPr/>
        </p:nvPicPr>
        <p:blipFill>
          <a:blip r:embed="rId9"/>
          <a:stretch>
            <a:fillRect/>
          </a:stretch>
        </p:blipFill>
        <p:spPr>
          <a:xfrm>
            <a:off x="3112467" y="6353058"/>
            <a:ext cx="1307305" cy="333588"/>
          </a:xfrm>
          <a:prstGeom prst="rect">
            <a:avLst/>
          </a:prstGeom>
        </p:spPr>
      </p:pic>
    </p:spTree>
    <p:extLst>
      <p:ext uri="{BB962C8B-B14F-4D97-AF65-F5344CB8AC3E}">
        <p14:creationId xmlns:p14="http://schemas.microsoft.com/office/powerpoint/2010/main" val="578106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art&#10;&#10;Description automatically generated">
            <a:extLst>
              <a:ext uri="{FF2B5EF4-FFF2-40B4-BE49-F238E27FC236}">
                <a16:creationId xmlns:a16="http://schemas.microsoft.com/office/drawing/2014/main" id="{BDC4777C-4706-264C-8F5B-0B4C7B753DB9}"/>
              </a:ext>
            </a:extLst>
          </p:cNvPr>
          <p:cNvPicPr>
            <a:picLocks noGrp="1" noChangeAspect="1"/>
          </p:cNvPicPr>
          <p:nvPr>
            <p:ph idx="1"/>
          </p:nvPr>
        </p:nvPicPr>
        <p:blipFill rotWithShape="1">
          <a:blip r:embed="rId2"/>
          <a:srcRect t="10017"/>
          <a:stretch/>
        </p:blipFill>
        <p:spPr>
          <a:xfrm>
            <a:off x="20" y="1282"/>
            <a:ext cx="12191980" cy="6856718"/>
          </a:xfrm>
          <a:prstGeom prst="rect">
            <a:avLst/>
          </a:prstGeom>
        </p:spPr>
      </p:pic>
      <p:sp>
        <p:nvSpPr>
          <p:cNvPr id="6" name="Oval 5">
            <a:extLst>
              <a:ext uri="{FF2B5EF4-FFF2-40B4-BE49-F238E27FC236}">
                <a16:creationId xmlns:a16="http://schemas.microsoft.com/office/drawing/2014/main" id="{44C8A857-D0CF-A442-A838-A27370F5AB19}"/>
              </a:ext>
            </a:extLst>
          </p:cNvPr>
          <p:cNvSpPr/>
          <p:nvPr/>
        </p:nvSpPr>
        <p:spPr>
          <a:xfrm>
            <a:off x="3130416" y="5214410"/>
            <a:ext cx="734518" cy="65956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8" name="Oval 7">
            <a:extLst>
              <a:ext uri="{FF2B5EF4-FFF2-40B4-BE49-F238E27FC236}">
                <a16:creationId xmlns:a16="http://schemas.microsoft.com/office/drawing/2014/main" id="{33E2E711-C86E-3241-8873-9121DE8BE77A}"/>
              </a:ext>
            </a:extLst>
          </p:cNvPr>
          <p:cNvSpPr/>
          <p:nvPr/>
        </p:nvSpPr>
        <p:spPr>
          <a:xfrm>
            <a:off x="4296368" y="5214410"/>
            <a:ext cx="734518" cy="65956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9" name="Oval 8">
            <a:extLst>
              <a:ext uri="{FF2B5EF4-FFF2-40B4-BE49-F238E27FC236}">
                <a16:creationId xmlns:a16="http://schemas.microsoft.com/office/drawing/2014/main" id="{2392091C-AA61-AA4C-9432-87FA70725398}"/>
              </a:ext>
            </a:extLst>
          </p:cNvPr>
          <p:cNvSpPr/>
          <p:nvPr/>
        </p:nvSpPr>
        <p:spPr>
          <a:xfrm>
            <a:off x="6993826" y="5214410"/>
            <a:ext cx="734518" cy="65956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1" name="Oval 10">
            <a:extLst>
              <a:ext uri="{FF2B5EF4-FFF2-40B4-BE49-F238E27FC236}">
                <a16:creationId xmlns:a16="http://schemas.microsoft.com/office/drawing/2014/main" id="{B59C97D3-1416-C843-8C6D-CA8E64BC8387}"/>
              </a:ext>
            </a:extLst>
          </p:cNvPr>
          <p:cNvSpPr/>
          <p:nvPr/>
        </p:nvSpPr>
        <p:spPr>
          <a:xfrm>
            <a:off x="8976813" y="5214410"/>
            <a:ext cx="734518" cy="65956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2" name="Oval 11">
            <a:extLst>
              <a:ext uri="{FF2B5EF4-FFF2-40B4-BE49-F238E27FC236}">
                <a16:creationId xmlns:a16="http://schemas.microsoft.com/office/drawing/2014/main" id="{8EB78D8C-8179-F443-8D35-A42AB9889788}"/>
              </a:ext>
            </a:extLst>
          </p:cNvPr>
          <p:cNvSpPr/>
          <p:nvPr/>
        </p:nvSpPr>
        <p:spPr>
          <a:xfrm>
            <a:off x="10518250" y="5214410"/>
            <a:ext cx="734518" cy="65956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Tree>
    <p:extLst>
      <p:ext uri="{BB962C8B-B14F-4D97-AF65-F5344CB8AC3E}">
        <p14:creationId xmlns:p14="http://schemas.microsoft.com/office/powerpoint/2010/main" val="4072328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E1F3C3-029A-6B44-A279-AB3C2B02E543}"/>
              </a:ext>
            </a:extLst>
          </p:cNvPr>
          <p:cNvSpPr txBox="1"/>
          <p:nvPr/>
        </p:nvSpPr>
        <p:spPr>
          <a:xfrm>
            <a:off x="359228" y="2400833"/>
            <a:ext cx="4430485" cy="1770804"/>
          </a:xfrm>
          <a:prstGeom prst="rect">
            <a:avLst/>
          </a:prstGeom>
          <a:solidFill>
            <a:srgbClr val="531B84">
              <a:alpha val="78039"/>
            </a:srgbClr>
          </a:solidFill>
        </p:spPr>
        <p:txBody>
          <a:bodyPr wrap="square" lIns="251999" tIns="251999" rIns="251999" bIns="251999" rtlCol="0">
            <a:spAutoFit/>
          </a:bodyPr>
          <a:lstStyle/>
          <a:p>
            <a:pPr algn="ctr"/>
            <a:r>
              <a:rPr lang="en-ZA" sz="3200" b="1" dirty="0">
                <a:solidFill>
                  <a:schemeClr val="bg1"/>
                </a:solidFill>
                <a:latin typeface="Helvetica" pitchFamily="2" charset="0"/>
              </a:rPr>
              <a:t>NIDS-CRAM Wave 5</a:t>
            </a:r>
          </a:p>
          <a:p>
            <a:pPr algn="ctr"/>
            <a:endParaRPr lang="en-ZA" sz="3200" b="1" dirty="0">
              <a:solidFill>
                <a:schemeClr val="bg1"/>
              </a:solidFill>
              <a:latin typeface="Helvetica" pitchFamily="2" charset="0"/>
            </a:endParaRPr>
          </a:p>
          <a:p>
            <a:pPr algn="ctr"/>
            <a:r>
              <a:rPr lang="en-ZA" dirty="0">
                <a:solidFill>
                  <a:schemeClr val="bg1"/>
                </a:solidFill>
                <a:latin typeface="Helvetica" pitchFamily="2" charset="0"/>
              </a:rPr>
              <a:t>6 April – 11 May 2021</a:t>
            </a:r>
            <a:endParaRPr lang="en-US" sz="1050" dirty="0">
              <a:solidFill>
                <a:schemeClr val="bg1"/>
              </a:solidFill>
              <a:latin typeface="Helvetica" pitchFamily="2" charset="0"/>
            </a:endParaRPr>
          </a:p>
        </p:txBody>
      </p:sp>
      <p:pic>
        <p:nvPicPr>
          <p:cNvPr id="1028" name="Picture 4" descr="Image">
            <a:extLst>
              <a:ext uri="{FF2B5EF4-FFF2-40B4-BE49-F238E27FC236}">
                <a16:creationId xmlns:a16="http://schemas.microsoft.com/office/drawing/2014/main" id="{9F0B6341-1146-1D4A-9247-AA23472E94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8319" y="1012372"/>
            <a:ext cx="7036596" cy="5529943"/>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a:extLst>
              <a:ext uri="{FF2B5EF4-FFF2-40B4-BE49-F238E27FC236}">
                <a16:creationId xmlns:a16="http://schemas.microsoft.com/office/drawing/2014/main" id="{BD9D3452-940C-3544-B2FA-D4DA7FC25DD5}"/>
              </a:ext>
            </a:extLst>
          </p:cNvPr>
          <p:cNvSpPr/>
          <p:nvPr/>
        </p:nvSpPr>
        <p:spPr>
          <a:xfrm>
            <a:off x="10026791" y="4903948"/>
            <a:ext cx="507859" cy="1211855"/>
          </a:xfrm>
          <a:prstGeom prst="round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b="1" dirty="0">
                <a:solidFill>
                  <a:srgbClr val="531B84"/>
                </a:solidFill>
              </a:rPr>
              <a:t>W5</a:t>
            </a:r>
          </a:p>
        </p:txBody>
      </p:sp>
    </p:spTree>
    <p:extLst>
      <p:ext uri="{BB962C8B-B14F-4D97-AF65-F5344CB8AC3E}">
        <p14:creationId xmlns:p14="http://schemas.microsoft.com/office/powerpoint/2010/main" val="376705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8A8F6-B6F2-034D-8C9A-CA0ACA7E488D}"/>
              </a:ext>
            </a:extLst>
          </p:cNvPr>
          <p:cNvSpPr/>
          <p:nvPr/>
        </p:nvSpPr>
        <p:spPr>
          <a:xfrm>
            <a:off x="7563726" y="5549462"/>
            <a:ext cx="4502150" cy="130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82FCEA9-3B79-1440-AC9D-567C8758B379}"/>
              </a:ext>
            </a:extLst>
          </p:cNvPr>
          <p:cNvPicPr>
            <a:picLocks noChangeAspect="1"/>
          </p:cNvPicPr>
          <p:nvPr/>
        </p:nvPicPr>
        <p:blipFill>
          <a:blip r:embed="rId2"/>
          <a:stretch>
            <a:fillRect/>
          </a:stretch>
        </p:blipFill>
        <p:spPr>
          <a:xfrm>
            <a:off x="-144380" y="234690"/>
            <a:ext cx="12480759" cy="7020427"/>
          </a:xfrm>
          <a:prstGeom prst="rect">
            <a:avLst/>
          </a:prstGeom>
        </p:spPr>
      </p:pic>
      <p:sp>
        <p:nvSpPr>
          <p:cNvPr id="7" name="Rectangle 6">
            <a:extLst>
              <a:ext uri="{FF2B5EF4-FFF2-40B4-BE49-F238E27FC236}">
                <a16:creationId xmlns:a16="http://schemas.microsoft.com/office/drawing/2014/main" id="{BB8760F6-B86A-3B4E-B858-0819F2812CD8}"/>
              </a:ext>
            </a:extLst>
          </p:cNvPr>
          <p:cNvSpPr/>
          <p:nvPr/>
        </p:nvSpPr>
        <p:spPr>
          <a:xfrm>
            <a:off x="4158373" y="234690"/>
            <a:ext cx="4954095" cy="130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87A0CA4-9839-3C4A-85F9-BD2EC8089E8E}"/>
              </a:ext>
            </a:extLst>
          </p:cNvPr>
          <p:cNvSpPr txBox="1"/>
          <p:nvPr/>
        </p:nvSpPr>
        <p:spPr>
          <a:xfrm>
            <a:off x="2825094" y="480611"/>
            <a:ext cx="9004300" cy="1124473"/>
          </a:xfrm>
          <a:prstGeom prst="rect">
            <a:avLst/>
          </a:prstGeom>
          <a:solidFill>
            <a:schemeClr val="bg1"/>
          </a:solidFill>
        </p:spPr>
        <p:txBody>
          <a:bodyPr wrap="square" lIns="251999" tIns="251999" rIns="251999" bIns="251999" rtlCol="0">
            <a:spAutoFit/>
          </a:bodyPr>
          <a:lstStyle/>
          <a:p>
            <a:r>
              <a:rPr lang="en-ZA" sz="2000" dirty="0">
                <a:latin typeface="Helvetica" pitchFamily="2" charset="0"/>
              </a:rPr>
              <a:t>16 NIDS-CRAM Wave 5 Working Papers. Available at </a:t>
            </a:r>
            <a:r>
              <a:rPr lang="en-ZA" sz="2000" b="1" dirty="0" err="1">
                <a:latin typeface="Helvetica" pitchFamily="2" charset="0"/>
              </a:rPr>
              <a:t>cramsurvey.org</a:t>
            </a:r>
            <a:r>
              <a:rPr lang="en-ZA" sz="2000" b="1" dirty="0">
                <a:latin typeface="Helvetica" pitchFamily="2" charset="0"/>
              </a:rPr>
              <a:t> </a:t>
            </a:r>
            <a:r>
              <a:rPr lang="en-ZA" sz="2000" dirty="0">
                <a:latin typeface="Helvetica" pitchFamily="2" charset="0"/>
              </a:rPr>
              <a:t>from 8 July 10am</a:t>
            </a:r>
            <a:endParaRPr lang="en-ZA" sz="2000" b="1" dirty="0">
              <a:latin typeface="Helvetica" pitchFamily="2" charset="0"/>
            </a:endParaRPr>
          </a:p>
        </p:txBody>
      </p:sp>
    </p:spTree>
    <p:extLst>
      <p:ext uri="{BB962C8B-B14F-4D97-AF65-F5344CB8AC3E}">
        <p14:creationId xmlns:p14="http://schemas.microsoft.com/office/powerpoint/2010/main" val="2142866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88370-6A9F-4D46-9D5A-263877F9AB92}"/>
              </a:ext>
            </a:extLst>
          </p:cNvPr>
          <p:cNvSpPr>
            <a:spLocks noGrp="1"/>
          </p:cNvSpPr>
          <p:nvPr>
            <p:ph type="title"/>
          </p:nvPr>
        </p:nvSpPr>
        <p:spPr>
          <a:xfrm>
            <a:off x="298374" y="210890"/>
            <a:ext cx="3888036" cy="483814"/>
          </a:xfrm>
        </p:spPr>
        <p:txBody>
          <a:bodyPr>
            <a:normAutofit fontScale="90000"/>
          </a:bodyPr>
          <a:lstStyle/>
          <a:p>
            <a:r>
              <a:rPr lang="en-US" u="sng" dirty="0" err="1">
                <a:solidFill>
                  <a:srgbClr val="0070C0"/>
                </a:solidFill>
              </a:rPr>
              <a:t>cramsurvey.org</a:t>
            </a:r>
            <a:r>
              <a:rPr lang="en-US" u="sng" dirty="0">
                <a:solidFill>
                  <a:srgbClr val="0070C0"/>
                </a:solidFill>
              </a:rPr>
              <a:t> </a:t>
            </a:r>
          </a:p>
        </p:txBody>
      </p:sp>
      <p:pic>
        <p:nvPicPr>
          <p:cNvPr id="5" name="Content Placeholder 4" descr="A picture containing text, grass, person, outdoor&#10;&#10;Description automatically generated">
            <a:extLst>
              <a:ext uri="{FF2B5EF4-FFF2-40B4-BE49-F238E27FC236}">
                <a16:creationId xmlns:a16="http://schemas.microsoft.com/office/drawing/2014/main" id="{8653C838-A440-4945-90A2-13588F8BB841}"/>
              </a:ext>
            </a:extLst>
          </p:cNvPr>
          <p:cNvPicPr>
            <a:picLocks noGrp="1" noChangeAspect="1"/>
          </p:cNvPicPr>
          <p:nvPr>
            <p:ph idx="1"/>
          </p:nvPr>
        </p:nvPicPr>
        <p:blipFill>
          <a:blip r:embed="rId2"/>
          <a:stretch>
            <a:fillRect/>
          </a:stretch>
        </p:blipFill>
        <p:spPr>
          <a:xfrm>
            <a:off x="1521183" y="848939"/>
            <a:ext cx="10515600" cy="5878867"/>
          </a:xfrm>
          <a:prstGeom prst="rect">
            <a:avLst/>
          </a:prstGeom>
          <a:ln>
            <a:noFill/>
          </a:ln>
          <a:effectLst>
            <a:outerShdw blurRad="292100" dist="139700" dir="2700000" algn="tl" rotWithShape="0">
              <a:srgbClr val="333333">
                <a:alpha val="65000"/>
              </a:srgbClr>
            </a:outerShdw>
          </a:effectLst>
        </p:spPr>
      </p:pic>
      <p:cxnSp>
        <p:nvCxnSpPr>
          <p:cNvPr id="7" name="Straight Arrow Connector 6">
            <a:extLst>
              <a:ext uri="{FF2B5EF4-FFF2-40B4-BE49-F238E27FC236}">
                <a16:creationId xmlns:a16="http://schemas.microsoft.com/office/drawing/2014/main" id="{6779AF38-92CA-1643-BBE4-6363187CF520}"/>
              </a:ext>
            </a:extLst>
          </p:cNvPr>
          <p:cNvCxnSpPr/>
          <p:nvPr/>
        </p:nvCxnSpPr>
        <p:spPr>
          <a:xfrm flipH="1">
            <a:off x="7656723" y="352540"/>
            <a:ext cx="705079" cy="716096"/>
          </a:xfrm>
          <a:prstGeom prst="straightConnector1">
            <a:avLst/>
          </a:prstGeom>
          <a:ln w="57150">
            <a:solidFill>
              <a:srgbClr val="531B8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571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7AF12F0-D9D3-7E4E-AB41-92E2B427AAF5}"/>
              </a:ext>
            </a:extLst>
          </p:cNvPr>
          <p:cNvPicPr>
            <a:picLocks noChangeAspect="1"/>
          </p:cNvPicPr>
          <p:nvPr/>
        </p:nvPicPr>
        <p:blipFill>
          <a:blip r:embed="rId2"/>
          <a:srcRect/>
          <a:stretch/>
        </p:blipFill>
        <p:spPr>
          <a:xfrm>
            <a:off x="451783" y="68977"/>
            <a:ext cx="4732685" cy="6720044"/>
          </a:xfrm>
          <a:prstGeom prst="rect">
            <a:avLst/>
          </a:prstGeom>
          <a:ln>
            <a:solidFill>
              <a:schemeClr val="bg1">
                <a:lumMod val="85000"/>
              </a:schemeClr>
            </a:solidFill>
          </a:ln>
        </p:spPr>
      </p:pic>
      <p:pic>
        <p:nvPicPr>
          <p:cNvPr id="7" name="Picture 6">
            <a:extLst>
              <a:ext uri="{FF2B5EF4-FFF2-40B4-BE49-F238E27FC236}">
                <a16:creationId xmlns:a16="http://schemas.microsoft.com/office/drawing/2014/main" id="{BB869178-2F5C-2E48-8461-27263A4EC974}"/>
              </a:ext>
            </a:extLst>
          </p:cNvPr>
          <p:cNvPicPr>
            <a:picLocks noChangeAspect="1"/>
          </p:cNvPicPr>
          <p:nvPr/>
        </p:nvPicPr>
        <p:blipFill rotWithShape="1">
          <a:blip r:embed="rId3"/>
          <a:srcRect b="17778"/>
          <a:stretch/>
        </p:blipFill>
        <p:spPr>
          <a:xfrm>
            <a:off x="5377544" y="58122"/>
            <a:ext cx="6498771" cy="6683761"/>
          </a:xfrm>
          <a:prstGeom prst="rect">
            <a:avLst/>
          </a:prstGeom>
        </p:spPr>
      </p:pic>
      <p:sp>
        <p:nvSpPr>
          <p:cNvPr id="2" name="TextBox 1">
            <a:extLst>
              <a:ext uri="{FF2B5EF4-FFF2-40B4-BE49-F238E27FC236}">
                <a16:creationId xmlns:a16="http://schemas.microsoft.com/office/drawing/2014/main" id="{3FAE39A7-D8C1-0749-B9FA-3FDDF96F420A}"/>
              </a:ext>
            </a:extLst>
          </p:cNvPr>
          <p:cNvSpPr txBox="1"/>
          <p:nvPr/>
        </p:nvSpPr>
        <p:spPr>
          <a:xfrm>
            <a:off x="451783" y="5914192"/>
            <a:ext cx="4732684" cy="892552"/>
          </a:xfrm>
          <a:prstGeom prst="rect">
            <a:avLst/>
          </a:prstGeom>
          <a:solidFill>
            <a:schemeClr val="bg1">
              <a:lumMod val="95000"/>
            </a:schemeClr>
          </a:solidFill>
        </p:spPr>
        <p:txBody>
          <a:bodyPr wrap="square" rtlCol="0">
            <a:spAutoFit/>
          </a:bodyPr>
          <a:lstStyle/>
          <a:p>
            <a:pPr algn="ctr"/>
            <a:endParaRPr lang="en-US" sz="1200" b="1" dirty="0">
              <a:solidFill>
                <a:sysClr val="windowText" lastClr="000000"/>
              </a:solidFill>
              <a:latin typeface="Helvetica" pitchFamily="2" charset="0"/>
            </a:endParaRPr>
          </a:p>
          <a:p>
            <a:pPr algn="ctr"/>
            <a:r>
              <a:rPr lang="en-US" sz="2400" b="1" dirty="0">
                <a:solidFill>
                  <a:sysClr val="windowText" lastClr="000000"/>
                </a:solidFill>
                <a:latin typeface="Helvetica" pitchFamily="2" charset="0"/>
              </a:rPr>
              <a:t>Wave 5: </a:t>
            </a:r>
            <a:r>
              <a:rPr lang="en-US" sz="2400" dirty="0">
                <a:solidFill>
                  <a:sysClr val="windowText" lastClr="000000"/>
                </a:solidFill>
                <a:latin typeface="Helvetica" pitchFamily="2" charset="0"/>
              </a:rPr>
              <a:t>6 April – 11 May 2021</a:t>
            </a:r>
          </a:p>
          <a:p>
            <a:pPr algn="ctr"/>
            <a:endParaRPr lang="en-US" sz="1600" b="1" dirty="0">
              <a:solidFill>
                <a:sysClr val="windowText" lastClr="000000"/>
              </a:solidFill>
              <a:latin typeface="Helvetica" pitchFamily="2" charset="0"/>
            </a:endParaRPr>
          </a:p>
        </p:txBody>
      </p:sp>
    </p:spTree>
    <p:extLst>
      <p:ext uri="{BB962C8B-B14F-4D97-AF65-F5344CB8AC3E}">
        <p14:creationId xmlns:p14="http://schemas.microsoft.com/office/powerpoint/2010/main" val="264340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ar chart&#10;&#10;Description automatically generated">
            <a:extLst>
              <a:ext uri="{FF2B5EF4-FFF2-40B4-BE49-F238E27FC236}">
                <a16:creationId xmlns:a16="http://schemas.microsoft.com/office/drawing/2014/main" id="{F9975FF2-7E98-7D42-90E9-8DE7FF05007F}"/>
              </a:ext>
            </a:extLst>
          </p:cNvPr>
          <p:cNvPicPr>
            <a:picLocks noChangeAspect="1"/>
          </p:cNvPicPr>
          <p:nvPr/>
        </p:nvPicPr>
        <p:blipFill>
          <a:blip r:embed="rId2"/>
          <a:stretch>
            <a:fillRect/>
          </a:stretch>
        </p:blipFill>
        <p:spPr>
          <a:xfrm>
            <a:off x="4595901" y="671330"/>
            <a:ext cx="7596099" cy="5099779"/>
          </a:xfrm>
          <a:prstGeom prst="rect">
            <a:avLst/>
          </a:prstGeom>
        </p:spPr>
      </p:pic>
      <p:sp>
        <p:nvSpPr>
          <p:cNvPr id="5" name="TextBox 4">
            <a:extLst>
              <a:ext uri="{FF2B5EF4-FFF2-40B4-BE49-F238E27FC236}">
                <a16:creationId xmlns:a16="http://schemas.microsoft.com/office/drawing/2014/main" id="{87655ED3-0CBA-5F4F-9EEB-177167E85B07}"/>
              </a:ext>
            </a:extLst>
          </p:cNvPr>
          <p:cNvSpPr txBox="1"/>
          <p:nvPr/>
        </p:nvSpPr>
        <p:spPr>
          <a:xfrm>
            <a:off x="611245" y="1966559"/>
            <a:ext cx="3400552" cy="3555908"/>
          </a:xfrm>
          <a:prstGeom prst="rect">
            <a:avLst/>
          </a:prstGeom>
          <a:solidFill>
            <a:srgbClr val="531B84">
              <a:alpha val="78039"/>
            </a:srgbClr>
          </a:solidFill>
        </p:spPr>
        <p:txBody>
          <a:bodyPr wrap="square" lIns="251999" tIns="251999" rIns="251999" bIns="251999" rtlCol="0">
            <a:spAutoFit/>
          </a:bodyPr>
          <a:lstStyle/>
          <a:p>
            <a:r>
              <a:rPr lang="en-ZA" b="1" dirty="0">
                <a:solidFill>
                  <a:schemeClr val="bg1"/>
                </a:solidFill>
                <a:latin typeface="Helvetica" pitchFamily="2" charset="0"/>
              </a:rPr>
              <a:t>Child hunger remains extremely high at 14% in the past week in April/May 2021 </a:t>
            </a:r>
            <a:r>
              <a:rPr lang="en-ZA" dirty="0">
                <a:solidFill>
                  <a:schemeClr val="bg1"/>
                </a:solidFill>
                <a:latin typeface="Helvetica" pitchFamily="2" charset="0"/>
              </a:rPr>
              <a:t>Hunger sems to have stabilised at a new (higher) rate both for adults and children. </a:t>
            </a:r>
          </a:p>
          <a:p>
            <a:endParaRPr lang="en-ZA" dirty="0">
              <a:solidFill>
                <a:schemeClr val="bg1"/>
              </a:solidFill>
              <a:latin typeface="Helvetica" pitchFamily="2" charset="0"/>
            </a:endParaRPr>
          </a:p>
          <a:p>
            <a:r>
              <a:rPr lang="en-ZA" b="1" dirty="0">
                <a:solidFill>
                  <a:schemeClr val="bg1"/>
                </a:solidFill>
                <a:latin typeface="Helvetica" pitchFamily="2" charset="0"/>
              </a:rPr>
              <a:t>Women were more likely to shield children from hunger than men</a:t>
            </a:r>
            <a:r>
              <a:rPr lang="en-ZA" dirty="0">
                <a:solidFill>
                  <a:schemeClr val="bg1"/>
                </a:solidFill>
                <a:latin typeface="Helvetica" pitchFamily="2" charset="0"/>
              </a:rPr>
              <a:t>.</a:t>
            </a: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Hunger</a:t>
            </a:r>
          </a:p>
        </p:txBody>
      </p:sp>
      <p:sp>
        <p:nvSpPr>
          <p:cNvPr id="9" name="Rounded Rectangle 8">
            <a:extLst>
              <a:ext uri="{FF2B5EF4-FFF2-40B4-BE49-F238E27FC236}">
                <a16:creationId xmlns:a16="http://schemas.microsoft.com/office/drawing/2014/main" id="{D68DFAB5-CBA8-2345-848D-E080CD10FA93}"/>
              </a:ext>
            </a:extLst>
          </p:cNvPr>
          <p:cNvSpPr/>
          <p:nvPr/>
        </p:nvSpPr>
        <p:spPr>
          <a:xfrm>
            <a:off x="11277600" y="3846927"/>
            <a:ext cx="397065" cy="1363408"/>
          </a:xfrm>
          <a:prstGeom prst="roundRect">
            <a:avLst/>
          </a:prstGeom>
          <a:noFill/>
          <a:ln w="38100">
            <a:solidFill>
              <a:srgbClr val="C924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1F2D2FD7-36C7-7047-9A88-79459BDDEFFA}"/>
              </a:ext>
            </a:extLst>
          </p:cNvPr>
          <p:cNvSpPr/>
          <p:nvPr/>
        </p:nvSpPr>
        <p:spPr>
          <a:xfrm>
            <a:off x="9259747" y="3669023"/>
            <a:ext cx="299435" cy="1483964"/>
          </a:xfrm>
          <a:prstGeom prst="roundRect">
            <a:avLst/>
          </a:prstGeom>
          <a:noFill/>
          <a:ln w="38100">
            <a:solidFill>
              <a:srgbClr val="C924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B460BF0-EB17-B143-AF6B-7E0C63F8C932}"/>
              </a:ext>
            </a:extLst>
          </p:cNvPr>
          <p:cNvSpPr txBox="1"/>
          <p:nvPr/>
        </p:nvSpPr>
        <p:spPr>
          <a:xfrm>
            <a:off x="0" y="6581001"/>
            <a:ext cx="2872774"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a:t>
            </a:r>
            <a:r>
              <a:rPr lang="en-US" sz="1200" dirty="0">
                <a:solidFill>
                  <a:schemeClr val="bg1">
                    <a:lumMod val="50000"/>
                  </a:schemeClr>
                </a:solidFill>
                <a:latin typeface="Helvetica" pitchFamily="2" charset="0"/>
              </a:rPr>
              <a:t>Van der Berg et al., 2021 (W5)</a:t>
            </a:r>
          </a:p>
        </p:txBody>
      </p:sp>
    </p:spTree>
    <p:extLst>
      <p:ext uri="{BB962C8B-B14F-4D97-AF65-F5344CB8AC3E}">
        <p14:creationId xmlns:p14="http://schemas.microsoft.com/office/powerpoint/2010/main" val="96723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413982" y="2576785"/>
            <a:ext cx="3601913" cy="2170913"/>
          </a:xfrm>
          <a:prstGeom prst="rect">
            <a:avLst/>
          </a:prstGeom>
          <a:solidFill>
            <a:srgbClr val="531B84">
              <a:alpha val="78039"/>
            </a:srgbClr>
          </a:solidFill>
        </p:spPr>
        <p:txBody>
          <a:bodyPr wrap="square" lIns="251999" tIns="251999" rIns="251999" bIns="251999" rtlCol="0">
            <a:spAutoFit/>
          </a:bodyPr>
          <a:lstStyle/>
          <a:p>
            <a:r>
              <a:rPr lang="en-ZA" dirty="0">
                <a:solidFill>
                  <a:schemeClr val="bg1"/>
                </a:solidFill>
                <a:latin typeface="Helvetica" pitchFamily="2" charset="0"/>
              </a:rPr>
              <a:t>Approximately </a:t>
            </a:r>
            <a:r>
              <a:rPr lang="en-ZA" b="1" dirty="0">
                <a:solidFill>
                  <a:schemeClr val="bg1"/>
                </a:solidFill>
                <a:latin typeface="Helvetica" pitchFamily="2" charset="0"/>
              </a:rPr>
              <a:t>10-million people and 3-million children </a:t>
            </a:r>
            <a:r>
              <a:rPr lang="en-ZA" dirty="0">
                <a:solidFill>
                  <a:schemeClr val="bg1"/>
                </a:solidFill>
                <a:latin typeface="Helvetica" pitchFamily="2" charset="0"/>
              </a:rPr>
              <a:t>were in households affected by hunger in April/May 2021 (Wittenberg &amp; Branson, 2021)</a:t>
            </a: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Hunger</a:t>
            </a:r>
          </a:p>
        </p:txBody>
      </p:sp>
      <p:pic>
        <p:nvPicPr>
          <p:cNvPr id="7" name="Picture 6" descr="Chart, histogram&#10;&#10;Description automatically generated">
            <a:extLst>
              <a:ext uri="{FF2B5EF4-FFF2-40B4-BE49-F238E27FC236}">
                <a16:creationId xmlns:a16="http://schemas.microsoft.com/office/drawing/2014/main" id="{57BB3BB3-792E-8245-96A7-B2BC8DD51898}"/>
              </a:ext>
            </a:extLst>
          </p:cNvPr>
          <p:cNvPicPr>
            <a:picLocks noChangeAspect="1"/>
          </p:cNvPicPr>
          <p:nvPr/>
        </p:nvPicPr>
        <p:blipFill>
          <a:blip r:embed="rId2"/>
          <a:stretch>
            <a:fillRect/>
          </a:stretch>
        </p:blipFill>
        <p:spPr>
          <a:xfrm>
            <a:off x="4493252" y="512231"/>
            <a:ext cx="7698748" cy="6045958"/>
          </a:xfrm>
          <a:prstGeom prst="rect">
            <a:avLst/>
          </a:prstGeom>
        </p:spPr>
      </p:pic>
      <p:sp>
        <p:nvSpPr>
          <p:cNvPr id="8" name="TextBox 7">
            <a:extLst>
              <a:ext uri="{FF2B5EF4-FFF2-40B4-BE49-F238E27FC236}">
                <a16:creationId xmlns:a16="http://schemas.microsoft.com/office/drawing/2014/main" id="{2B2AEE29-7816-3E46-B2E1-3FA027670CD4}"/>
              </a:ext>
            </a:extLst>
          </p:cNvPr>
          <p:cNvSpPr txBox="1"/>
          <p:nvPr/>
        </p:nvSpPr>
        <p:spPr>
          <a:xfrm>
            <a:off x="9435152" y="2978624"/>
            <a:ext cx="2342866" cy="1092607"/>
          </a:xfrm>
          <a:prstGeom prst="rect">
            <a:avLst/>
          </a:prstGeom>
          <a:solidFill>
            <a:schemeClr val="bg1">
              <a:lumMod val="95000"/>
            </a:schemeClr>
          </a:solidFill>
        </p:spPr>
        <p:txBody>
          <a:bodyPr wrap="square" rtlCol="0">
            <a:spAutoFit/>
          </a:bodyPr>
          <a:lstStyle/>
          <a:p>
            <a:r>
              <a:rPr lang="en-US" b="1" u="sng" dirty="0">
                <a:latin typeface="Helvetica" pitchFamily="2" charset="0"/>
              </a:rPr>
              <a:t>Perpetual hunger </a:t>
            </a:r>
          </a:p>
          <a:p>
            <a:r>
              <a:rPr lang="en-US" sz="1100" dirty="0">
                <a:latin typeface="Helvetica" pitchFamily="2" charset="0"/>
              </a:rPr>
              <a:t>(every day or almost every day): </a:t>
            </a:r>
          </a:p>
          <a:p>
            <a:pPr marL="285750" indent="-285750">
              <a:buFont typeface="Arial" panose="020B0604020202020204" pitchFamily="34" charset="0"/>
              <a:buChar char="•"/>
            </a:pPr>
            <a:r>
              <a:rPr lang="en-US" dirty="0">
                <a:latin typeface="Helvetica" pitchFamily="2" charset="0"/>
              </a:rPr>
              <a:t>1,8million people </a:t>
            </a:r>
          </a:p>
          <a:p>
            <a:pPr marL="285750" indent="-285750">
              <a:buFont typeface="Arial" panose="020B0604020202020204" pitchFamily="34" charset="0"/>
              <a:buChar char="•"/>
            </a:pPr>
            <a:r>
              <a:rPr lang="en-US" dirty="0">
                <a:latin typeface="Helvetica" pitchFamily="2" charset="0"/>
              </a:rPr>
              <a:t>400,000 children</a:t>
            </a:r>
          </a:p>
        </p:txBody>
      </p:sp>
      <p:sp>
        <p:nvSpPr>
          <p:cNvPr id="9" name="TextBox 8">
            <a:extLst>
              <a:ext uri="{FF2B5EF4-FFF2-40B4-BE49-F238E27FC236}">
                <a16:creationId xmlns:a16="http://schemas.microsoft.com/office/drawing/2014/main" id="{BFE24478-6107-C842-BDA6-F96982ECFA10}"/>
              </a:ext>
            </a:extLst>
          </p:cNvPr>
          <p:cNvSpPr txBox="1"/>
          <p:nvPr/>
        </p:nvSpPr>
        <p:spPr>
          <a:xfrm>
            <a:off x="0" y="6581001"/>
            <a:ext cx="2872774"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a:t>
            </a:r>
            <a:r>
              <a:rPr lang="en-US" sz="1200" dirty="0">
                <a:solidFill>
                  <a:schemeClr val="bg1">
                    <a:lumMod val="50000"/>
                  </a:schemeClr>
                </a:solidFill>
                <a:latin typeface="Helvetica" pitchFamily="2" charset="0"/>
              </a:rPr>
              <a:t>Van der Berg et al., 2021 (W5)</a:t>
            </a:r>
          </a:p>
        </p:txBody>
      </p:sp>
      <p:sp>
        <p:nvSpPr>
          <p:cNvPr id="2" name="Rounded Rectangle 1">
            <a:extLst>
              <a:ext uri="{FF2B5EF4-FFF2-40B4-BE49-F238E27FC236}">
                <a16:creationId xmlns:a16="http://schemas.microsoft.com/office/drawing/2014/main" id="{C085D7DF-389A-1B4C-956C-B2D12D14DAB2}"/>
              </a:ext>
            </a:extLst>
          </p:cNvPr>
          <p:cNvSpPr/>
          <p:nvPr/>
        </p:nvSpPr>
        <p:spPr>
          <a:xfrm>
            <a:off x="9175531" y="2806262"/>
            <a:ext cx="2602487" cy="3468414"/>
          </a:xfrm>
          <a:prstGeom prst="roundRect">
            <a:avLst/>
          </a:prstGeom>
          <a:noFill/>
          <a:ln>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370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2">
            <a:extLst>
              <a:ext uri="{FF2B5EF4-FFF2-40B4-BE49-F238E27FC236}">
                <a16:creationId xmlns:a16="http://schemas.microsoft.com/office/drawing/2014/main" id="{DC93060C-D991-4C4A-8C23-17ECB93B69F8}"/>
              </a:ext>
            </a:extLst>
          </p:cNvPr>
          <p:cNvSpPr txBox="1"/>
          <p:nvPr/>
        </p:nvSpPr>
        <p:spPr>
          <a:xfrm>
            <a:off x="9448800" y="5308601"/>
            <a:ext cx="2518253" cy="1247201"/>
          </a:xfrm>
          <a:prstGeom prst="rect">
            <a:avLst/>
          </a:prstGeom>
        </p:spPr>
        <p:txBody>
          <a:bodyPr wrap="square" lIns="0" tIns="0" rIns="0" bIns="0" rtlCol="0" anchor="t">
            <a:spAutoFit/>
          </a:bodyPr>
          <a:lstStyle/>
          <a:p>
            <a:pPr algn="ctr">
              <a:lnSpc>
                <a:spcPts val="7067"/>
              </a:lnSpc>
            </a:pPr>
            <a:r>
              <a:rPr lang="en-US" sz="16668" spc="-600" dirty="0">
                <a:solidFill>
                  <a:srgbClr val="7030A0">
                    <a:alpha val="69804"/>
                  </a:srgbClr>
                </a:solidFill>
                <a:latin typeface="Clear Sans Bold"/>
              </a:rPr>
              <a:t>03</a:t>
            </a:r>
          </a:p>
        </p:txBody>
      </p:sp>
      <p:sp>
        <p:nvSpPr>
          <p:cNvPr id="17" name="AutoShape 3">
            <a:extLst>
              <a:ext uri="{FF2B5EF4-FFF2-40B4-BE49-F238E27FC236}">
                <a16:creationId xmlns:a16="http://schemas.microsoft.com/office/drawing/2014/main" id="{32220998-38A5-D04F-BC1F-2D190001FA76}"/>
              </a:ext>
            </a:extLst>
          </p:cNvPr>
          <p:cNvSpPr/>
          <p:nvPr/>
        </p:nvSpPr>
        <p:spPr>
          <a:xfrm>
            <a:off x="0" y="0"/>
            <a:ext cx="8735393" cy="6858000"/>
          </a:xfrm>
          <a:prstGeom prst="rect">
            <a:avLst/>
          </a:prstGeom>
          <a:solidFill>
            <a:srgbClr val="EDEADA">
              <a:alpha val="35664"/>
            </a:srgbClr>
          </a:solidFill>
        </p:spPr>
        <p:txBody>
          <a:bodyPr/>
          <a:lstStyle/>
          <a:p>
            <a:endParaRPr lang="en-US" sz="1200" dirty="0"/>
          </a:p>
        </p:txBody>
      </p:sp>
      <p:sp>
        <p:nvSpPr>
          <p:cNvPr id="18" name="TextBox 6">
            <a:extLst>
              <a:ext uri="{FF2B5EF4-FFF2-40B4-BE49-F238E27FC236}">
                <a16:creationId xmlns:a16="http://schemas.microsoft.com/office/drawing/2014/main" id="{F4440A8E-3A36-7749-9D42-D9C1B191826A}"/>
              </a:ext>
            </a:extLst>
          </p:cNvPr>
          <p:cNvSpPr txBox="1"/>
          <p:nvPr/>
        </p:nvSpPr>
        <p:spPr>
          <a:xfrm>
            <a:off x="6464300" y="736600"/>
            <a:ext cx="5969000" cy="2831544"/>
          </a:xfrm>
          <a:prstGeom prst="rect">
            <a:avLst/>
          </a:prstGeom>
        </p:spPr>
        <p:txBody>
          <a:bodyPr wrap="square" lIns="0" tIns="0" rIns="0" bIns="0" rtlCol="0" anchor="t">
            <a:spAutoFit/>
          </a:bodyPr>
          <a:lstStyle/>
          <a:p>
            <a:r>
              <a:rPr lang="en-US" sz="9200" spc="119" dirty="0">
                <a:solidFill>
                  <a:srgbClr val="4D4A46"/>
                </a:solidFill>
                <a:latin typeface="Clear Sans Bold Bold"/>
              </a:rPr>
              <a:t>MENTAL HEALTH</a:t>
            </a:r>
            <a:endParaRPr lang="en-US" sz="5334" spc="119" dirty="0">
              <a:solidFill>
                <a:srgbClr val="4D4A46"/>
              </a:solidFill>
              <a:latin typeface="Clear Sans Bold Bold"/>
            </a:endParaRPr>
          </a:p>
        </p:txBody>
      </p:sp>
      <p:pic>
        <p:nvPicPr>
          <p:cNvPr id="15" name="Picture 14">
            <a:extLst>
              <a:ext uri="{FF2B5EF4-FFF2-40B4-BE49-F238E27FC236}">
                <a16:creationId xmlns:a16="http://schemas.microsoft.com/office/drawing/2014/main" id="{8FFCFD6D-5B49-C943-A304-7DD6A57209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752600"/>
            <a:ext cx="12700000" cy="8978505"/>
          </a:xfrm>
          <a:prstGeom prst="rect">
            <a:avLst/>
          </a:prstGeom>
        </p:spPr>
      </p:pic>
      <p:sp>
        <p:nvSpPr>
          <p:cNvPr id="2" name="TextBox 1">
            <a:extLst>
              <a:ext uri="{FF2B5EF4-FFF2-40B4-BE49-F238E27FC236}">
                <a16:creationId xmlns:a16="http://schemas.microsoft.com/office/drawing/2014/main" id="{25783C3C-576E-A945-B918-5D6FF44EB78F}"/>
              </a:ext>
            </a:extLst>
          </p:cNvPr>
          <p:cNvSpPr txBox="1"/>
          <p:nvPr/>
        </p:nvSpPr>
        <p:spPr>
          <a:xfrm>
            <a:off x="109201" y="6487955"/>
            <a:ext cx="2358466" cy="369332"/>
          </a:xfrm>
          <a:prstGeom prst="rect">
            <a:avLst/>
          </a:prstGeom>
          <a:noFill/>
        </p:spPr>
        <p:txBody>
          <a:bodyPr wrap="none" rtlCol="0">
            <a:spAutoFit/>
          </a:bodyPr>
          <a:lstStyle/>
          <a:p>
            <a:r>
              <a:rPr lang="en-US" dirty="0"/>
              <a:t>Slide: Debra Shepherd</a:t>
            </a:r>
          </a:p>
        </p:txBody>
      </p:sp>
    </p:spTree>
    <p:extLst>
      <p:ext uri="{BB962C8B-B14F-4D97-AF65-F5344CB8AC3E}">
        <p14:creationId xmlns:p14="http://schemas.microsoft.com/office/powerpoint/2010/main" val="3178598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177057" y="25401"/>
            <a:ext cx="7024855" cy="6985619"/>
          </a:xfrm>
          <a:prstGeom prst="rect">
            <a:avLst/>
          </a:prstGeom>
          <a:solidFill>
            <a:srgbClr val="E4D4C5">
              <a:alpha val="34902"/>
            </a:srgbClr>
          </a:solidFill>
          <a:ln>
            <a:noFill/>
          </a:ln>
        </p:spPr>
        <p:txBody>
          <a:bodyPr/>
          <a:lstStyle/>
          <a:p>
            <a:endParaRPr lang="en-US" sz="1200" dirty="0"/>
          </a:p>
        </p:txBody>
      </p:sp>
      <p:graphicFrame>
        <p:nvGraphicFramePr>
          <p:cNvPr id="9" name="Chart 8">
            <a:extLst>
              <a:ext uri="{FF2B5EF4-FFF2-40B4-BE49-F238E27FC236}">
                <a16:creationId xmlns:a16="http://schemas.microsoft.com/office/drawing/2014/main" id="{387DA7AF-3F1C-3E42-B50C-4363E0AFF9AC}"/>
              </a:ext>
            </a:extLst>
          </p:cNvPr>
          <p:cNvGraphicFramePr>
            <a:graphicFrameLocks/>
          </p:cNvGraphicFramePr>
          <p:nvPr/>
        </p:nvGraphicFramePr>
        <p:xfrm>
          <a:off x="5385500" y="1294878"/>
          <a:ext cx="6607969" cy="3964781"/>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378541F2-D49A-D14A-A295-C91A505E60A8}"/>
              </a:ext>
            </a:extLst>
          </p:cNvPr>
          <p:cNvSpPr txBox="1"/>
          <p:nvPr/>
        </p:nvSpPr>
        <p:spPr>
          <a:xfrm>
            <a:off x="5385499" y="6282915"/>
            <a:ext cx="4280146" cy="276999"/>
          </a:xfrm>
          <a:prstGeom prst="rect">
            <a:avLst/>
          </a:prstGeom>
          <a:noFill/>
        </p:spPr>
        <p:txBody>
          <a:bodyPr wrap="none" rtlCol="0">
            <a:spAutoFit/>
          </a:bodyPr>
          <a:lstStyle/>
          <a:p>
            <a:r>
              <a:rPr lang="en-US" sz="1200" dirty="0"/>
              <a:t>Source: Hunt et al (2021) using NIDS-CRAM Waves 2, 3 and 5 data</a:t>
            </a:r>
          </a:p>
        </p:txBody>
      </p:sp>
      <p:sp>
        <p:nvSpPr>
          <p:cNvPr id="11" name="TextBox 10">
            <a:extLst>
              <a:ext uri="{FF2B5EF4-FFF2-40B4-BE49-F238E27FC236}">
                <a16:creationId xmlns:a16="http://schemas.microsoft.com/office/drawing/2014/main" id="{227E2CC9-3C1B-4B4C-A882-48346DFA1DDC}"/>
              </a:ext>
            </a:extLst>
          </p:cNvPr>
          <p:cNvSpPr txBox="1"/>
          <p:nvPr/>
        </p:nvSpPr>
        <p:spPr>
          <a:xfrm>
            <a:off x="5638800" y="678134"/>
            <a:ext cx="6120701" cy="461665"/>
          </a:xfrm>
          <a:prstGeom prst="rect">
            <a:avLst/>
          </a:prstGeom>
          <a:noFill/>
        </p:spPr>
        <p:txBody>
          <a:bodyPr wrap="square" rtlCol="0">
            <a:spAutoFit/>
          </a:bodyPr>
          <a:lstStyle/>
          <a:p>
            <a:r>
              <a:rPr lang="en-US" sz="1200" dirty="0"/>
              <a:t>Figure 10: Population of people affected by depressed mood at single time points compared to population ever affected by depressed mood</a:t>
            </a:r>
          </a:p>
        </p:txBody>
      </p:sp>
      <p:sp>
        <p:nvSpPr>
          <p:cNvPr id="12" name="TextBox 5">
            <a:extLst>
              <a:ext uri="{FF2B5EF4-FFF2-40B4-BE49-F238E27FC236}">
                <a16:creationId xmlns:a16="http://schemas.microsoft.com/office/drawing/2014/main" id="{A851C13E-3F4F-B34A-A77B-D92D85B33B96}"/>
              </a:ext>
            </a:extLst>
          </p:cNvPr>
          <p:cNvSpPr txBox="1"/>
          <p:nvPr/>
        </p:nvSpPr>
        <p:spPr>
          <a:xfrm>
            <a:off x="448607" y="939828"/>
            <a:ext cx="4123393" cy="1984902"/>
          </a:xfrm>
          <a:prstGeom prst="rect">
            <a:avLst/>
          </a:prstGeom>
        </p:spPr>
        <p:txBody>
          <a:bodyPr wrap="square" lIns="0" tIns="0" rIns="0" bIns="0" rtlCol="0" anchor="t">
            <a:spAutoFit/>
          </a:bodyPr>
          <a:lstStyle/>
          <a:p>
            <a:pPr>
              <a:lnSpc>
                <a:spcPts val="2600"/>
              </a:lnSpc>
            </a:pPr>
            <a:r>
              <a:rPr lang="en-US" sz="2000" spc="200" dirty="0">
                <a:solidFill>
                  <a:srgbClr val="4D4A46"/>
                </a:solidFill>
                <a:latin typeface="Clear Sans Regular Bold"/>
              </a:rPr>
              <a:t>NEARLY ONE THIRD OF RESPONDENTS HAD DEPRESSED MOOD IN EITHER WAVES 3 OR 5 OF NIDS-CRAM </a:t>
            </a:r>
            <a:r>
              <a:rPr lang="en-US" sz="1867" spc="100" dirty="0">
                <a:solidFill>
                  <a:srgbClr val="4D4A46"/>
                </a:solidFill>
                <a:latin typeface="Clear Sans Thin"/>
              </a:rPr>
              <a:t>(increase from Wave 2)</a:t>
            </a:r>
          </a:p>
          <a:p>
            <a:pPr>
              <a:lnSpc>
                <a:spcPts val="2600"/>
              </a:lnSpc>
            </a:pPr>
            <a:endParaRPr lang="en-US" sz="2000" spc="200" dirty="0">
              <a:solidFill>
                <a:srgbClr val="4D4A46"/>
              </a:solidFill>
              <a:latin typeface="Clear Sans Regular Bold"/>
            </a:endParaRPr>
          </a:p>
        </p:txBody>
      </p:sp>
      <p:sp>
        <p:nvSpPr>
          <p:cNvPr id="13" name="Rectangle 12">
            <a:extLst>
              <a:ext uri="{FF2B5EF4-FFF2-40B4-BE49-F238E27FC236}">
                <a16:creationId xmlns:a16="http://schemas.microsoft.com/office/drawing/2014/main" id="{09CFFF54-FCC7-9F4B-B60D-03C4D1B722FA}"/>
              </a:ext>
            </a:extLst>
          </p:cNvPr>
          <p:cNvSpPr/>
          <p:nvPr/>
        </p:nvSpPr>
        <p:spPr>
          <a:xfrm>
            <a:off x="10769600" y="1294877"/>
            <a:ext cx="1223868" cy="4318523"/>
          </a:xfrm>
          <a:prstGeom prst="rect">
            <a:avLst/>
          </a:prstGeom>
          <a:solidFill>
            <a:srgbClr val="F7EF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 name="TextBox 7">
            <a:extLst>
              <a:ext uri="{FF2B5EF4-FFF2-40B4-BE49-F238E27FC236}">
                <a16:creationId xmlns:a16="http://schemas.microsoft.com/office/drawing/2014/main" id="{E287C7D4-04F1-8441-81F9-B726CE39803E}"/>
              </a:ext>
            </a:extLst>
          </p:cNvPr>
          <p:cNvSpPr txBox="1"/>
          <p:nvPr/>
        </p:nvSpPr>
        <p:spPr>
          <a:xfrm>
            <a:off x="109201" y="6487955"/>
            <a:ext cx="2358466" cy="369332"/>
          </a:xfrm>
          <a:prstGeom prst="rect">
            <a:avLst/>
          </a:prstGeom>
          <a:noFill/>
        </p:spPr>
        <p:txBody>
          <a:bodyPr wrap="none" rtlCol="0">
            <a:spAutoFit/>
          </a:bodyPr>
          <a:lstStyle/>
          <a:p>
            <a:r>
              <a:rPr lang="en-US" dirty="0"/>
              <a:t>Slide: Debra Shepherd</a:t>
            </a:r>
          </a:p>
        </p:txBody>
      </p:sp>
    </p:spTree>
    <p:extLst>
      <p:ext uri="{BB962C8B-B14F-4D97-AF65-F5344CB8AC3E}">
        <p14:creationId xmlns:p14="http://schemas.microsoft.com/office/powerpoint/2010/main" val="3838211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177057" y="25401"/>
            <a:ext cx="7024855" cy="6985619"/>
          </a:xfrm>
          <a:prstGeom prst="rect">
            <a:avLst/>
          </a:prstGeom>
          <a:solidFill>
            <a:srgbClr val="E4D4C5">
              <a:alpha val="34902"/>
            </a:srgbClr>
          </a:solidFill>
        </p:spPr>
      </p:sp>
      <p:graphicFrame>
        <p:nvGraphicFramePr>
          <p:cNvPr id="9" name="Chart 8">
            <a:extLst>
              <a:ext uri="{FF2B5EF4-FFF2-40B4-BE49-F238E27FC236}">
                <a16:creationId xmlns:a16="http://schemas.microsoft.com/office/drawing/2014/main" id="{387DA7AF-3F1C-3E42-B50C-4363E0AFF9AC}"/>
              </a:ext>
            </a:extLst>
          </p:cNvPr>
          <p:cNvGraphicFramePr>
            <a:graphicFrameLocks/>
          </p:cNvGraphicFramePr>
          <p:nvPr/>
        </p:nvGraphicFramePr>
        <p:xfrm>
          <a:off x="5385500" y="1294878"/>
          <a:ext cx="6607969" cy="3964781"/>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378541F2-D49A-D14A-A295-C91A505E60A8}"/>
              </a:ext>
            </a:extLst>
          </p:cNvPr>
          <p:cNvSpPr txBox="1"/>
          <p:nvPr/>
        </p:nvSpPr>
        <p:spPr>
          <a:xfrm>
            <a:off x="5385499" y="6282915"/>
            <a:ext cx="4280146" cy="276999"/>
          </a:xfrm>
          <a:prstGeom prst="rect">
            <a:avLst/>
          </a:prstGeom>
          <a:noFill/>
        </p:spPr>
        <p:txBody>
          <a:bodyPr wrap="none" rtlCol="0">
            <a:spAutoFit/>
          </a:bodyPr>
          <a:lstStyle/>
          <a:p>
            <a:r>
              <a:rPr lang="en-US" sz="1200" dirty="0"/>
              <a:t>Source: Hunt et al (2021) using NIDS-CRAM Waves 2, 3 and 5 data</a:t>
            </a:r>
          </a:p>
        </p:txBody>
      </p:sp>
      <p:sp>
        <p:nvSpPr>
          <p:cNvPr id="11" name="TextBox 10">
            <a:extLst>
              <a:ext uri="{FF2B5EF4-FFF2-40B4-BE49-F238E27FC236}">
                <a16:creationId xmlns:a16="http://schemas.microsoft.com/office/drawing/2014/main" id="{227E2CC9-3C1B-4B4C-A882-48346DFA1DDC}"/>
              </a:ext>
            </a:extLst>
          </p:cNvPr>
          <p:cNvSpPr txBox="1"/>
          <p:nvPr/>
        </p:nvSpPr>
        <p:spPr>
          <a:xfrm>
            <a:off x="5638800" y="678134"/>
            <a:ext cx="6120701" cy="461665"/>
          </a:xfrm>
          <a:prstGeom prst="rect">
            <a:avLst/>
          </a:prstGeom>
          <a:noFill/>
        </p:spPr>
        <p:txBody>
          <a:bodyPr wrap="square" rtlCol="0">
            <a:spAutoFit/>
          </a:bodyPr>
          <a:lstStyle/>
          <a:p>
            <a:r>
              <a:rPr lang="en-US" sz="1200" dirty="0"/>
              <a:t>Figure 10: Population of people affected by depressed mood at single time points compared to population ever affected by depressed mood</a:t>
            </a:r>
          </a:p>
        </p:txBody>
      </p:sp>
      <p:sp>
        <p:nvSpPr>
          <p:cNvPr id="12" name="TextBox 5">
            <a:extLst>
              <a:ext uri="{FF2B5EF4-FFF2-40B4-BE49-F238E27FC236}">
                <a16:creationId xmlns:a16="http://schemas.microsoft.com/office/drawing/2014/main" id="{A851C13E-3F4F-B34A-A77B-D92D85B33B96}"/>
              </a:ext>
            </a:extLst>
          </p:cNvPr>
          <p:cNvSpPr txBox="1"/>
          <p:nvPr/>
        </p:nvSpPr>
        <p:spPr>
          <a:xfrm>
            <a:off x="448607" y="939828"/>
            <a:ext cx="4123393" cy="1984902"/>
          </a:xfrm>
          <a:prstGeom prst="rect">
            <a:avLst/>
          </a:prstGeom>
        </p:spPr>
        <p:txBody>
          <a:bodyPr wrap="square" lIns="0" tIns="0" rIns="0" bIns="0" rtlCol="0" anchor="t">
            <a:spAutoFit/>
          </a:bodyPr>
          <a:lstStyle/>
          <a:p>
            <a:pPr>
              <a:lnSpc>
                <a:spcPts val="2600"/>
              </a:lnSpc>
            </a:pPr>
            <a:r>
              <a:rPr lang="en-US" sz="2000" spc="200" dirty="0">
                <a:solidFill>
                  <a:srgbClr val="4D4A46"/>
                </a:solidFill>
                <a:latin typeface="Clear Sans Regular Bold"/>
              </a:rPr>
              <a:t>NEARLY ONE THIRD OF RESPONDENTS HAD DEPRESSED MOOD IN EITHER WAVES 3 OR 5 OF NIDS-CRAM </a:t>
            </a:r>
            <a:r>
              <a:rPr lang="en-US" sz="1867" spc="100" dirty="0">
                <a:solidFill>
                  <a:srgbClr val="4D4A46"/>
                </a:solidFill>
                <a:latin typeface="Clear Sans Thin"/>
              </a:rPr>
              <a:t>(increase from Wave 2)</a:t>
            </a:r>
          </a:p>
          <a:p>
            <a:pPr>
              <a:lnSpc>
                <a:spcPts val="2600"/>
              </a:lnSpc>
            </a:pPr>
            <a:endParaRPr lang="en-US" sz="2000" spc="200" dirty="0">
              <a:solidFill>
                <a:srgbClr val="4D4A46"/>
              </a:solidFill>
              <a:latin typeface="Clear Sans Regular Bold"/>
            </a:endParaRPr>
          </a:p>
        </p:txBody>
      </p:sp>
      <p:sp>
        <p:nvSpPr>
          <p:cNvPr id="7" name="Rectangle 6">
            <a:extLst>
              <a:ext uri="{FF2B5EF4-FFF2-40B4-BE49-F238E27FC236}">
                <a16:creationId xmlns:a16="http://schemas.microsoft.com/office/drawing/2014/main" id="{7DD2BB9F-51F6-4545-AAD1-B672241233E7}"/>
              </a:ext>
            </a:extLst>
          </p:cNvPr>
          <p:cNvSpPr/>
          <p:nvPr/>
        </p:nvSpPr>
        <p:spPr>
          <a:xfrm>
            <a:off x="448607" y="2820685"/>
            <a:ext cx="4123393" cy="1743811"/>
          </a:xfrm>
          <a:prstGeom prst="rect">
            <a:avLst/>
          </a:prstGeom>
        </p:spPr>
        <p:txBody>
          <a:bodyPr wrap="square">
            <a:spAutoFit/>
          </a:bodyPr>
          <a:lstStyle/>
          <a:p>
            <a:pPr>
              <a:lnSpc>
                <a:spcPts val="2600"/>
              </a:lnSpc>
            </a:pPr>
            <a:r>
              <a:rPr lang="en-US" sz="2000" spc="100" dirty="0">
                <a:solidFill>
                  <a:srgbClr val="4D4A46"/>
                </a:solidFill>
                <a:latin typeface="Clear Sans Thin"/>
              </a:rPr>
              <a:t>Half (53%) of respondents screened positive for depressed mood in at least one of these three time periods. </a:t>
            </a:r>
          </a:p>
          <a:p>
            <a:pPr>
              <a:lnSpc>
                <a:spcPts val="2600"/>
              </a:lnSpc>
            </a:pPr>
            <a:endParaRPr lang="en-US" sz="2000" spc="100" dirty="0">
              <a:solidFill>
                <a:srgbClr val="4D4A46"/>
              </a:solidFill>
              <a:latin typeface="Clear Sans Thin"/>
            </a:endParaRPr>
          </a:p>
        </p:txBody>
      </p:sp>
      <p:sp>
        <p:nvSpPr>
          <p:cNvPr id="8" name="TextBox 7">
            <a:extLst>
              <a:ext uri="{FF2B5EF4-FFF2-40B4-BE49-F238E27FC236}">
                <a16:creationId xmlns:a16="http://schemas.microsoft.com/office/drawing/2014/main" id="{A0ADBE03-6D3A-1C45-889A-CCD68E7AADCA}"/>
              </a:ext>
            </a:extLst>
          </p:cNvPr>
          <p:cNvSpPr txBox="1"/>
          <p:nvPr/>
        </p:nvSpPr>
        <p:spPr>
          <a:xfrm>
            <a:off x="109201" y="6487955"/>
            <a:ext cx="2358466" cy="369332"/>
          </a:xfrm>
          <a:prstGeom prst="rect">
            <a:avLst/>
          </a:prstGeom>
          <a:noFill/>
        </p:spPr>
        <p:txBody>
          <a:bodyPr wrap="none" rtlCol="0">
            <a:spAutoFit/>
          </a:bodyPr>
          <a:lstStyle/>
          <a:p>
            <a:r>
              <a:rPr lang="en-US" dirty="0"/>
              <a:t>Slide: Debra Shepherd</a:t>
            </a:r>
          </a:p>
        </p:txBody>
      </p:sp>
    </p:spTree>
    <p:extLst>
      <p:ext uri="{BB962C8B-B14F-4D97-AF65-F5344CB8AC3E}">
        <p14:creationId xmlns:p14="http://schemas.microsoft.com/office/powerpoint/2010/main" val="596574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 y="-5575"/>
            <a:ext cx="2969861" cy="6985619"/>
          </a:xfrm>
          <a:prstGeom prst="rect">
            <a:avLst/>
          </a:prstGeom>
          <a:solidFill>
            <a:srgbClr val="E4D4C5">
              <a:alpha val="34902"/>
            </a:srgbClr>
          </a:solidFill>
        </p:spPr>
      </p:sp>
      <p:sp>
        <p:nvSpPr>
          <p:cNvPr id="10" name="TextBox 9">
            <a:extLst>
              <a:ext uri="{FF2B5EF4-FFF2-40B4-BE49-F238E27FC236}">
                <a16:creationId xmlns:a16="http://schemas.microsoft.com/office/drawing/2014/main" id="{378541F2-D49A-D14A-A295-C91A505E60A8}"/>
              </a:ext>
            </a:extLst>
          </p:cNvPr>
          <p:cNvSpPr txBox="1"/>
          <p:nvPr/>
        </p:nvSpPr>
        <p:spPr>
          <a:xfrm>
            <a:off x="3085950" y="6146628"/>
            <a:ext cx="5397440" cy="276999"/>
          </a:xfrm>
          <a:prstGeom prst="rect">
            <a:avLst/>
          </a:prstGeom>
          <a:noFill/>
        </p:spPr>
        <p:txBody>
          <a:bodyPr wrap="none" rtlCol="0">
            <a:spAutoFit/>
          </a:bodyPr>
          <a:lstStyle/>
          <a:p>
            <a:r>
              <a:rPr lang="en-US" sz="1200" dirty="0"/>
              <a:t>Source: Shepherd and </a:t>
            </a:r>
            <a:r>
              <a:rPr lang="en-US" sz="1200" dirty="0" err="1"/>
              <a:t>Mohohlwane</a:t>
            </a:r>
            <a:r>
              <a:rPr lang="en-US" sz="1200" dirty="0"/>
              <a:t> (2021) using NIDS-CRAM Waves 2, 3 and 5 data</a:t>
            </a:r>
          </a:p>
        </p:txBody>
      </p:sp>
      <p:sp>
        <p:nvSpPr>
          <p:cNvPr id="11" name="TextBox 10">
            <a:extLst>
              <a:ext uri="{FF2B5EF4-FFF2-40B4-BE49-F238E27FC236}">
                <a16:creationId xmlns:a16="http://schemas.microsoft.com/office/drawing/2014/main" id="{227E2CC9-3C1B-4B4C-A882-48346DFA1DDC}"/>
              </a:ext>
            </a:extLst>
          </p:cNvPr>
          <p:cNvSpPr txBox="1"/>
          <p:nvPr/>
        </p:nvSpPr>
        <p:spPr>
          <a:xfrm>
            <a:off x="3085950" y="1083302"/>
            <a:ext cx="8837642" cy="276999"/>
          </a:xfrm>
          <a:prstGeom prst="rect">
            <a:avLst/>
          </a:prstGeom>
          <a:noFill/>
        </p:spPr>
        <p:txBody>
          <a:bodyPr wrap="square" rtlCol="0">
            <a:spAutoFit/>
          </a:bodyPr>
          <a:lstStyle/>
          <a:p>
            <a:r>
              <a:rPr lang="en-US" sz="1200" dirty="0"/>
              <a:t>Figure 10: Rate of adult depressive mood by household food insecurity in July 2020 (), November 2020, and April 2021</a:t>
            </a:r>
          </a:p>
        </p:txBody>
      </p:sp>
      <p:sp>
        <p:nvSpPr>
          <p:cNvPr id="12" name="TextBox 5">
            <a:extLst>
              <a:ext uri="{FF2B5EF4-FFF2-40B4-BE49-F238E27FC236}">
                <a16:creationId xmlns:a16="http://schemas.microsoft.com/office/drawing/2014/main" id="{A851C13E-3F4F-B34A-A77B-D92D85B33B96}"/>
              </a:ext>
            </a:extLst>
          </p:cNvPr>
          <p:cNvSpPr txBox="1"/>
          <p:nvPr/>
        </p:nvSpPr>
        <p:spPr>
          <a:xfrm>
            <a:off x="254780" y="479915"/>
            <a:ext cx="2590021" cy="2985176"/>
          </a:xfrm>
          <a:prstGeom prst="rect">
            <a:avLst/>
          </a:prstGeom>
        </p:spPr>
        <p:txBody>
          <a:bodyPr wrap="square" lIns="0" tIns="0" rIns="0" bIns="0" rtlCol="0" anchor="t">
            <a:spAutoFit/>
          </a:bodyPr>
          <a:lstStyle/>
          <a:p>
            <a:pPr>
              <a:lnSpc>
                <a:spcPts val="2600"/>
              </a:lnSpc>
            </a:pPr>
            <a:r>
              <a:rPr lang="en-US" sz="2000" spc="200" dirty="0">
                <a:solidFill>
                  <a:srgbClr val="4D4A46"/>
                </a:solidFill>
                <a:latin typeface="Clear Sans Regular Bold"/>
              </a:rPr>
              <a:t>40% OF ADULTS LIVING WITH CHILDREN IN FOOD INSECURE HOUSEHOLDS SHOW SIGNS OF DEPRESSED MOOD IN APRIL 2021. </a:t>
            </a:r>
            <a:endParaRPr lang="en-US" sz="1867" spc="100" dirty="0">
              <a:solidFill>
                <a:srgbClr val="4D4A46"/>
              </a:solidFill>
              <a:latin typeface="Clear Sans Thin"/>
            </a:endParaRPr>
          </a:p>
          <a:p>
            <a:pPr>
              <a:lnSpc>
                <a:spcPts val="2600"/>
              </a:lnSpc>
            </a:pPr>
            <a:endParaRPr lang="en-US" sz="2000" spc="200" dirty="0">
              <a:solidFill>
                <a:srgbClr val="4D4A46"/>
              </a:solidFill>
              <a:latin typeface="Clear Sans Regular Bold"/>
            </a:endParaRPr>
          </a:p>
        </p:txBody>
      </p:sp>
      <p:sp>
        <p:nvSpPr>
          <p:cNvPr id="7" name="Rectangle 6">
            <a:extLst>
              <a:ext uri="{FF2B5EF4-FFF2-40B4-BE49-F238E27FC236}">
                <a16:creationId xmlns:a16="http://schemas.microsoft.com/office/drawing/2014/main" id="{7DD2BB9F-51F6-4545-AAD1-B672241233E7}"/>
              </a:ext>
            </a:extLst>
          </p:cNvPr>
          <p:cNvSpPr/>
          <p:nvPr/>
        </p:nvSpPr>
        <p:spPr>
          <a:xfrm>
            <a:off x="180938" y="3429000"/>
            <a:ext cx="2663862" cy="2077235"/>
          </a:xfrm>
          <a:prstGeom prst="rect">
            <a:avLst/>
          </a:prstGeom>
        </p:spPr>
        <p:txBody>
          <a:bodyPr wrap="square">
            <a:spAutoFit/>
          </a:bodyPr>
          <a:lstStyle/>
          <a:p>
            <a:pPr>
              <a:lnSpc>
                <a:spcPts val="2600"/>
              </a:lnSpc>
            </a:pPr>
            <a:r>
              <a:rPr lang="en-US" sz="2000" spc="100" dirty="0">
                <a:solidFill>
                  <a:srgbClr val="4D4A46"/>
                </a:solidFill>
                <a:latin typeface="Clear Sans Thin"/>
              </a:rPr>
              <a:t>This is compared to 26% amongst those living with children in food secure households.</a:t>
            </a:r>
          </a:p>
          <a:p>
            <a:pPr>
              <a:lnSpc>
                <a:spcPts val="2600"/>
              </a:lnSpc>
            </a:pPr>
            <a:endParaRPr lang="en-US" sz="2000" spc="100" dirty="0">
              <a:solidFill>
                <a:srgbClr val="4D4A46"/>
              </a:solidFill>
              <a:latin typeface="Clear Sans Thin"/>
            </a:endParaRPr>
          </a:p>
        </p:txBody>
      </p:sp>
      <p:pic>
        <p:nvPicPr>
          <p:cNvPr id="4" name="Graphic 3">
            <a:extLst>
              <a:ext uri="{FF2B5EF4-FFF2-40B4-BE49-F238E27FC236}">
                <a16:creationId xmlns:a16="http://schemas.microsoft.com/office/drawing/2014/main" id="{E5A04C9F-7919-DF45-91DB-4AC0ADAC4B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69862" y="1456959"/>
            <a:ext cx="9144000" cy="4114800"/>
          </a:xfrm>
          <a:prstGeom prst="rect">
            <a:avLst/>
          </a:prstGeom>
        </p:spPr>
      </p:pic>
      <p:sp>
        <p:nvSpPr>
          <p:cNvPr id="13" name="Rectangle 12">
            <a:extLst>
              <a:ext uri="{FF2B5EF4-FFF2-40B4-BE49-F238E27FC236}">
                <a16:creationId xmlns:a16="http://schemas.microsoft.com/office/drawing/2014/main" id="{61B7A922-9C85-5548-AE1E-940368920903}"/>
              </a:ext>
            </a:extLst>
          </p:cNvPr>
          <p:cNvSpPr/>
          <p:nvPr/>
        </p:nvSpPr>
        <p:spPr>
          <a:xfrm>
            <a:off x="6350000" y="3115994"/>
            <a:ext cx="304800" cy="1735406"/>
          </a:xfrm>
          <a:prstGeom prst="rect">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Rectangle 13">
            <a:extLst>
              <a:ext uri="{FF2B5EF4-FFF2-40B4-BE49-F238E27FC236}">
                <a16:creationId xmlns:a16="http://schemas.microsoft.com/office/drawing/2014/main" id="{3EBD4D7B-5058-6F41-96E7-1333F358CBC0}"/>
              </a:ext>
            </a:extLst>
          </p:cNvPr>
          <p:cNvSpPr/>
          <p:nvPr/>
        </p:nvSpPr>
        <p:spPr>
          <a:xfrm>
            <a:off x="8026400" y="4089400"/>
            <a:ext cx="304800" cy="762000"/>
          </a:xfrm>
          <a:prstGeom prst="rect">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TextBox 14">
            <a:extLst>
              <a:ext uri="{FF2B5EF4-FFF2-40B4-BE49-F238E27FC236}">
                <a16:creationId xmlns:a16="http://schemas.microsoft.com/office/drawing/2014/main" id="{4D047394-99F4-FF44-8FFF-9A9F1F5CFBDC}"/>
              </a:ext>
            </a:extLst>
          </p:cNvPr>
          <p:cNvSpPr txBox="1"/>
          <p:nvPr/>
        </p:nvSpPr>
        <p:spPr>
          <a:xfrm>
            <a:off x="109201" y="6487955"/>
            <a:ext cx="2358466" cy="369332"/>
          </a:xfrm>
          <a:prstGeom prst="rect">
            <a:avLst/>
          </a:prstGeom>
          <a:noFill/>
        </p:spPr>
        <p:txBody>
          <a:bodyPr wrap="none" rtlCol="0">
            <a:spAutoFit/>
          </a:bodyPr>
          <a:lstStyle/>
          <a:p>
            <a:r>
              <a:rPr lang="en-US" dirty="0"/>
              <a:t>Slide: Debra Shepherd</a:t>
            </a:r>
          </a:p>
        </p:txBody>
      </p:sp>
    </p:spTree>
    <p:extLst>
      <p:ext uri="{BB962C8B-B14F-4D97-AF65-F5344CB8AC3E}">
        <p14:creationId xmlns:p14="http://schemas.microsoft.com/office/powerpoint/2010/main" val="368740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 y="-5575"/>
            <a:ext cx="2969861" cy="6985619"/>
          </a:xfrm>
          <a:prstGeom prst="rect">
            <a:avLst/>
          </a:prstGeom>
          <a:solidFill>
            <a:srgbClr val="E4D4C5">
              <a:alpha val="34902"/>
            </a:srgbClr>
          </a:solidFill>
        </p:spPr>
      </p:sp>
      <p:sp>
        <p:nvSpPr>
          <p:cNvPr id="10" name="TextBox 9">
            <a:extLst>
              <a:ext uri="{FF2B5EF4-FFF2-40B4-BE49-F238E27FC236}">
                <a16:creationId xmlns:a16="http://schemas.microsoft.com/office/drawing/2014/main" id="{378541F2-D49A-D14A-A295-C91A505E60A8}"/>
              </a:ext>
            </a:extLst>
          </p:cNvPr>
          <p:cNvSpPr txBox="1"/>
          <p:nvPr/>
        </p:nvSpPr>
        <p:spPr>
          <a:xfrm>
            <a:off x="3085950" y="6146628"/>
            <a:ext cx="5397440" cy="276999"/>
          </a:xfrm>
          <a:prstGeom prst="rect">
            <a:avLst/>
          </a:prstGeom>
          <a:noFill/>
        </p:spPr>
        <p:txBody>
          <a:bodyPr wrap="none" rtlCol="0">
            <a:spAutoFit/>
          </a:bodyPr>
          <a:lstStyle/>
          <a:p>
            <a:r>
              <a:rPr lang="en-US" sz="1200" dirty="0"/>
              <a:t>Source: Shepherd and </a:t>
            </a:r>
            <a:r>
              <a:rPr lang="en-US" sz="1200" dirty="0" err="1"/>
              <a:t>Mohohlwane</a:t>
            </a:r>
            <a:r>
              <a:rPr lang="en-US" sz="1200" dirty="0"/>
              <a:t> (2021) using NIDS-CRAM Waves 2, 3 and 5 data</a:t>
            </a:r>
          </a:p>
        </p:txBody>
      </p:sp>
      <p:sp>
        <p:nvSpPr>
          <p:cNvPr id="11" name="TextBox 10">
            <a:extLst>
              <a:ext uri="{FF2B5EF4-FFF2-40B4-BE49-F238E27FC236}">
                <a16:creationId xmlns:a16="http://schemas.microsoft.com/office/drawing/2014/main" id="{227E2CC9-3C1B-4B4C-A882-48346DFA1DDC}"/>
              </a:ext>
            </a:extLst>
          </p:cNvPr>
          <p:cNvSpPr txBox="1"/>
          <p:nvPr/>
        </p:nvSpPr>
        <p:spPr>
          <a:xfrm>
            <a:off x="3085950" y="1083302"/>
            <a:ext cx="8837642" cy="276999"/>
          </a:xfrm>
          <a:prstGeom prst="rect">
            <a:avLst/>
          </a:prstGeom>
          <a:noFill/>
        </p:spPr>
        <p:txBody>
          <a:bodyPr wrap="square" rtlCol="0">
            <a:spAutoFit/>
          </a:bodyPr>
          <a:lstStyle/>
          <a:p>
            <a:r>
              <a:rPr lang="en-US" sz="1200" dirty="0"/>
              <a:t>Figure 10: Rate of adult depressive mood by household food insecurity in July 2020 (), November 2020, and April 2021</a:t>
            </a:r>
          </a:p>
        </p:txBody>
      </p:sp>
      <p:sp>
        <p:nvSpPr>
          <p:cNvPr id="12" name="TextBox 5">
            <a:extLst>
              <a:ext uri="{FF2B5EF4-FFF2-40B4-BE49-F238E27FC236}">
                <a16:creationId xmlns:a16="http://schemas.microsoft.com/office/drawing/2014/main" id="{A851C13E-3F4F-B34A-A77B-D92D85B33B96}"/>
              </a:ext>
            </a:extLst>
          </p:cNvPr>
          <p:cNvSpPr txBox="1"/>
          <p:nvPr/>
        </p:nvSpPr>
        <p:spPr>
          <a:xfrm>
            <a:off x="217858" y="489133"/>
            <a:ext cx="2590021" cy="3318601"/>
          </a:xfrm>
          <a:prstGeom prst="rect">
            <a:avLst/>
          </a:prstGeom>
        </p:spPr>
        <p:txBody>
          <a:bodyPr wrap="square" lIns="0" tIns="0" rIns="0" bIns="0" rtlCol="0" anchor="t">
            <a:spAutoFit/>
          </a:bodyPr>
          <a:lstStyle/>
          <a:p>
            <a:pPr>
              <a:lnSpc>
                <a:spcPts val="2600"/>
              </a:lnSpc>
            </a:pPr>
            <a:r>
              <a:rPr lang="en-US" sz="2000" spc="200" dirty="0">
                <a:solidFill>
                  <a:srgbClr val="4D4A46"/>
                </a:solidFill>
                <a:latin typeface="Clear Sans Regular Bold"/>
              </a:rPr>
              <a:t>THIS PROPORTION RISES TO 51% WHEN WE CONSIDER FOOD INSECURE HOUSEHOLDS THAT REPORT LACK OF CHILD ACCESS TO FOOD AT SCHOOL. </a:t>
            </a:r>
          </a:p>
          <a:p>
            <a:pPr>
              <a:lnSpc>
                <a:spcPts val="2600"/>
              </a:lnSpc>
            </a:pPr>
            <a:endParaRPr lang="en-US" sz="1867" spc="100" dirty="0">
              <a:solidFill>
                <a:srgbClr val="4D4A46"/>
              </a:solidFill>
              <a:latin typeface="Clear Sans Thin"/>
            </a:endParaRPr>
          </a:p>
          <a:p>
            <a:pPr>
              <a:lnSpc>
                <a:spcPts val="2600"/>
              </a:lnSpc>
            </a:pPr>
            <a:endParaRPr lang="en-US" sz="2000" spc="200" dirty="0">
              <a:solidFill>
                <a:srgbClr val="4D4A46"/>
              </a:solidFill>
              <a:latin typeface="Clear Sans Regular Bold"/>
            </a:endParaRPr>
          </a:p>
        </p:txBody>
      </p:sp>
      <p:pic>
        <p:nvPicPr>
          <p:cNvPr id="4" name="Graphic 3">
            <a:extLst>
              <a:ext uri="{FF2B5EF4-FFF2-40B4-BE49-F238E27FC236}">
                <a16:creationId xmlns:a16="http://schemas.microsoft.com/office/drawing/2014/main" id="{E5A04C9F-7919-DF45-91DB-4AC0ADAC4B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69862" y="1456959"/>
            <a:ext cx="9144000" cy="4114800"/>
          </a:xfrm>
          <a:prstGeom prst="rect">
            <a:avLst/>
          </a:prstGeom>
        </p:spPr>
      </p:pic>
      <p:sp>
        <p:nvSpPr>
          <p:cNvPr id="13" name="Rectangle 12">
            <a:extLst>
              <a:ext uri="{FF2B5EF4-FFF2-40B4-BE49-F238E27FC236}">
                <a16:creationId xmlns:a16="http://schemas.microsoft.com/office/drawing/2014/main" id="{61B7A922-9C85-5548-AE1E-940368920903}"/>
              </a:ext>
            </a:extLst>
          </p:cNvPr>
          <p:cNvSpPr/>
          <p:nvPr/>
        </p:nvSpPr>
        <p:spPr>
          <a:xfrm>
            <a:off x="6350000" y="3115994"/>
            <a:ext cx="304800" cy="1735406"/>
          </a:xfrm>
          <a:prstGeom prst="rect">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Rectangle 13">
            <a:extLst>
              <a:ext uri="{FF2B5EF4-FFF2-40B4-BE49-F238E27FC236}">
                <a16:creationId xmlns:a16="http://schemas.microsoft.com/office/drawing/2014/main" id="{3EBD4D7B-5058-6F41-96E7-1333F358CBC0}"/>
              </a:ext>
            </a:extLst>
          </p:cNvPr>
          <p:cNvSpPr/>
          <p:nvPr/>
        </p:nvSpPr>
        <p:spPr>
          <a:xfrm>
            <a:off x="8026400" y="4089400"/>
            <a:ext cx="304800" cy="762000"/>
          </a:xfrm>
          <a:prstGeom prst="rect">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Rectangle 14">
            <a:extLst>
              <a:ext uri="{FF2B5EF4-FFF2-40B4-BE49-F238E27FC236}">
                <a16:creationId xmlns:a16="http://schemas.microsoft.com/office/drawing/2014/main" id="{59C89825-CC17-6944-9A6F-0A486BEF194E}"/>
              </a:ext>
            </a:extLst>
          </p:cNvPr>
          <p:cNvSpPr/>
          <p:nvPr/>
        </p:nvSpPr>
        <p:spPr>
          <a:xfrm>
            <a:off x="9702800" y="2334267"/>
            <a:ext cx="332138" cy="2517133"/>
          </a:xfrm>
          <a:prstGeom prst="rect">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4029413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256402" y="1691256"/>
            <a:ext cx="4697735" cy="3617463"/>
          </a:xfrm>
          <a:prstGeom prst="rect">
            <a:avLst/>
          </a:prstGeom>
          <a:solidFill>
            <a:srgbClr val="531B84">
              <a:alpha val="78039"/>
            </a:srgbClr>
          </a:solidFill>
        </p:spPr>
        <p:txBody>
          <a:bodyPr wrap="square" lIns="251999" tIns="251999" rIns="251999" bIns="251999" rtlCol="0">
            <a:spAutoFit/>
          </a:bodyPr>
          <a:lstStyle/>
          <a:p>
            <a:pPr algn="just"/>
            <a:r>
              <a:rPr lang="en-ZA" sz="1600" dirty="0">
                <a:solidFill>
                  <a:schemeClr val="bg1"/>
                </a:solidFill>
              </a:rPr>
              <a:t>According to the excess-death analysis of teacher payroll (PERSAL) data, a total of </a:t>
            </a:r>
            <a:r>
              <a:rPr lang="en-ZA" b="1" dirty="0">
                <a:solidFill>
                  <a:schemeClr val="bg1"/>
                </a:solidFill>
              </a:rPr>
              <a:t>171 excess teacher deaths were recorded Term 1</a:t>
            </a:r>
            <a:r>
              <a:rPr lang="en-ZA" sz="1600" dirty="0">
                <a:solidFill>
                  <a:schemeClr val="bg1"/>
                </a:solidFill>
              </a:rPr>
              <a:t> (15 February to 26 April 2021), representing the first term of the 2021 school year. This is compared to 1,123 excess teacher deaths recorded over the 8-week December/January holidays that coincided with the second wave of infections.</a:t>
            </a:r>
          </a:p>
          <a:p>
            <a:endParaRPr lang="en-ZA" sz="1600" b="1" dirty="0">
              <a:solidFill>
                <a:schemeClr val="bg1"/>
              </a:solidFill>
            </a:endParaRPr>
          </a:p>
          <a:p>
            <a:r>
              <a:rPr lang="en-ZA" b="1" dirty="0">
                <a:solidFill>
                  <a:schemeClr val="bg1"/>
                </a:solidFill>
              </a:rPr>
              <a:t>There is no apparent association between the timing of schools being open and increased spread of the virus </a:t>
            </a:r>
            <a:r>
              <a:rPr lang="en-ZA" sz="1200" dirty="0">
                <a:solidFill>
                  <a:schemeClr val="bg1"/>
                </a:solidFill>
              </a:rPr>
              <a:t>(NICD, 2021)</a:t>
            </a:r>
          </a:p>
        </p:txBody>
      </p:sp>
      <p:pic>
        <p:nvPicPr>
          <p:cNvPr id="8" name="Picture 7">
            <a:extLst>
              <a:ext uri="{FF2B5EF4-FFF2-40B4-BE49-F238E27FC236}">
                <a16:creationId xmlns:a16="http://schemas.microsoft.com/office/drawing/2014/main" id="{04DF8732-E56C-BA4F-B71E-EF030510E8BD}"/>
              </a:ext>
            </a:extLst>
          </p:cNvPr>
          <p:cNvPicPr>
            <a:picLocks noChangeAspect="1"/>
          </p:cNvPicPr>
          <p:nvPr/>
        </p:nvPicPr>
        <p:blipFill>
          <a:blip r:embed="rId2"/>
          <a:srcRect/>
          <a:stretch/>
        </p:blipFill>
        <p:spPr>
          <a:xfrm>
            <a:off x="5268035" y="1787857"/>
            <a:ext cx="6815711" cy="4040173"/>
          </a:xfrm>
          <a:prstGeom prst="rect">
            <a:avLst/>
          </a:prstGeom>
        </p:spPr>
      </p:pic>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Teacher mortality</a:t>
            </a:r>
          </a:p>
        </p:txBody>
      </p:sp>
      <p:sp>
        <p:nvSpPr>
          <p:cNvPr id="7" name="TextBox 6">
            <a:extLst>
              <a:ext uri="{FF2B5EF4-FFF2-40B4-BE49-F238E27FC236}">
                <a16:creationId xmlns:a16="http://schemas.microsoft.com/office/drawing/2014/main" id="{52CAB800-3F42-B342-BAF7-4FF437C675F9}"/>
              </a:ext>
            </a:extLst>
          </p:cNvPr>
          <p:cNvSpPr txBox="1"/>
          <p:nvPr/>
        </p:nvSpPr>
        <p:spPr>
          <a:xfrm>
            <a:off x="0" y="6581001"/>
            <a:ext cx="3366627"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a:t>
            </a:r>
            <a:r>
              <a:rPr lang="en-US" sz="1200" dirty="0">
                <a:solidFill>
                  <a:schemeClr val="bg1">
                    <a:lumMod val="50000"/>
                  </a:schemeClr>
                </a:solidFill>
                <a:latin typeface="Helvetica" pitchFamily="2" charset="0"/>
              </a:rPr>
              <a:t>Shepherd &amp; </a:t>
            </a:r>
            <a:r>
              <a:rPr lang="en-US" sz="1200" dirty="0" err="1">
                <a:solidFill>
                  <a:schemeClr val="bg1">
                    <a:lumMod val="50000"/>
                  </a:schemeClr>
                </a:solidFill>
                <a:latin typeface="Helvetica" pitchFamily="2" charset="0"/>
              </a:rPr>
              <a:t>Mohohlwane</a:t>
            </a:r>
            <a:r>
              <a:rPr lang="en-US" sz="1200" dirty="0">
                <a:solidFill>
                  <a:schemeClr val="bg1">
                    <a:lumMod val="50000"/>
                  </a:schemeClr>
                </a:solidFill>
                <a:latin typeface="Helvetica" pitchFamily="2" charset="0"/>
              </a:rPr>
              <a:t>, 2021 (W5)</a:t>
            </a:r>
          </a:p>
        </p:txBody>
      </p:sp>
    </p:spTree>
    <p:extLst>
      <p:ext uri="{BB962C8B-B14F-4D97-AF65-F5344CB8AC3E}">
        <p14:creationId xmlns:p14="http://schemas.microsoft.com/office/powerpoint/2010/main" val="1234687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2DBE74-87ED-364B-B942-2297F69C3965}"/>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Dropout</a:t>
            </a:r>
          </a:p>
        </p:txBody>
      </p:sp>
      <p:sp>
        <p:nvSpPr>
          <p:cNvPr id="9" name="TextBox 8">
            <a:extLst>
              <a:ext uri="{FF2B5EF4-FFF2-40B4-BE49-F238E27FC236}">
                <a16:creationId xmlns:a16="http://schemas.microsoft.com/office/drawing/2014/main" id="{0BD6D72C-E6FD-6842-B15F-E64DB3356838}"/>
              </a:ext>
            </a:extLst>
          </p:cNvPr>
          <p:cNvSpPr txBox="1"/>
          <p:nvPr/>
        </p:nvSpPr>
        <p:spPr>
          <a:xfrm>
            <a:off x="350548" y="1625374"/>
            <a:ext cx="7283889" cy="1740026"/>
          </a:xfrm>
          <a:prstGeom prst="rect">
            <a:avLst/>
          </a:prstGeom>
          <a:solidFill>
            <a:srgbClr val="531B84">
              <a:alpha val="78039"/>
            </a:srgbClr>
          </a:solidFill>
        </p:spPr>
        <p:txBody>
          <a:bodyPr wrap="square" lIns="251999" tIns="251999" rIns="251999" bIns="251999" rtlCol="0">
            <a:spAutoFit/>
          </a:bodyPr>
          <a:lstStyle/>
          <a:p>
            <a:r>
              <a:rPr lang="en-ZA" sz="2000" dirty="0">
                <a:solidFill>
                  <a:schemeClr val="bg1"/>
                </a:solidFill>
                <a:latin typeface="Helvetica" pitchFamily="2" charset="0"/>
              </a:rPr>
              <a:t>An extra 500,000 children have dropped out of school during the pandemic. School dropout has tripled from 230,000 pre-pandemic to approximately 750,000 in May 2021, it is now at the highest rate in at least 20 years.</a:t>
            </a:r>
          </a:p>
        </p:txBody>
      </p:sp>
      <p:pic>
        <p:nvPicPr>
          <p:cNvPr id="5" name="Picture 4" descr="Chart, bar chart&#10;&#10;Description automatically generated">
            <a:extLst>
              <a:ext uri="{FF2B5EF4-FFF2-40B4-BE49-F238E27FC236}">
                <a16:creationId xmlns:a16="http://schemas.microsoft.com/office/drawing/2014/main" id="{7D5C22E0-6BFB-184C-8720-BBD3B5EBAE76}"/>
              </a:ext>
            </a:extLst>
          </p:cNvPr>
          <p:cNvPicPr>
            <a:picLocks noChangeAspect="1"/>
          </p:cNvPicPr>
          <p:nvPr/>
        </p:nvPicPr>
        <p:blipFill>
          <a:blip r:embed="rId2"/>
          <a:stretch>
            <a:fillRect/>
          </a:stretch>
        </p:blipFill>
        <p:spPr>
          <a:xfrm>
            <a:off x="8000104" y="0"/>
            <a:ext cx="3841348" cy="6858000"/>
          </a:xfrm>
          <a:prstGeom prst="rect">
            <a:avLst/>
          </a:prstGeom>
        </p:spPr>
      </p:pic>
      <p:pic>
        <p:nvPicPr>
          <p:cNvPr id="8" name="Picture 7" descr="Chart, line chart&#10;&#10;Description automatically generated">
            <a:extLst>
              <a:ext uri="{FF2B5EF4-FFF2-40B4-BE49-F238E27FC236}">
                <a16:creationId xmlns:a16="http://schemas.microsoft.com/office/drawing/2014/main" id="{6B7DF6AB-8CF6-164E-8FAE-C825273A9D48}"/>
              </a:ext>
            </a:extLst>
          </p:cNvPr>
          <p:cNvPicPr>
            <a:picLocks noChangeAspect="1"/>
          </p:cNvPicPr>
          <p:nvPr/>
        </p:nvPicPr>
        <p:blipFill>
          <a:blip r:embed="rId3"/>
          <a:stretch>
            <a:fillRect/>
          </a:stretch>
        </p:blipFill>
        <p:spPr>
          <a:xfrm>
            <a:off x="0" y="3584262"/>
            <a:ext cx="8134066" cy="3273738"/>
          </a:xfrm>
          <a:prstGeom prst="rect">
            <a:avLst/>
          </a:prstGeom>
        </p:spPr>
      </p:pic>
      <p:sp>
        <p:nvSpPr>
          <p:cNvPr id="10" name="Rectangle 9">
            <a:extLst>
              <a:ext uri="{FF2B5EF4-FFF2-40B4-BE49-F238E27FC236}">
                <a16:creationId xmlns:a16="http://schemas.microsoft.com/office/drawing/2014/main" id="{B0B87009-93DB-3940-A611-2919E6343CE5}"/>
              </a:ext>
            </a:extLst>
          </p:cNvPr>
          <p:cNvSpPr/>
          <p:nvPr/>
        </p:nvSpPr>
        <p:spPr>
          <a:xfrm>
            <a:off x="10243457" y="870857"/>
            <a:ext cx="1306286" cy="510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9BE8917-0AC7-5D46-800D-B7B0EA75F544}"/>
              </a:ext>
            </a:extLst>
          </p:cNvPr>
          <p:cNvSpPr/>
          <p:nvPr/>
        </p:nvSpPr>
        <p:spPr>
          <a:xfrm>
            <a:off x="9454243" y="870858"/>
            <a:ext cx="789214" cy="3298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ABDA03-8575-E747-9931-45959535DAB3}"/>
              </a:ext>
            </a:extLst>
          </p:cNvPr>
          <p:cNvSpPr/>
          <p:nvPr/>
        </p:nvSpPr>
        <p:spPr>
          <a:xfrm>
            <a:off x="3429000" y="4177622"/>
            <a:ext cx="381000" cy="1896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09F95D-0930-294F-A3A7-CBE41D0D0244}"/>
              </a:ext>
            </a:extLst>
          </p:cNvPr>
          <p:cNvSpPr/>
          <p:nvPr/>
        </p:nvSpPr>
        <p:spPr>
          <a:xfrm>
            <a:off x="7436271" y="4169230"/>
            <a:ext cx="381000" cy="1896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200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22" presetClass="exit" presetSubtype="4" fill="hold" grpId="0" nodeType="withEffect">
                                  <p:stCondLst>
                                    <p:cond delay="0"/>
                                  </p:stCondLst>
                                  <p:childTnLst>
                                    <p:animEffect transition="out" filter="wipe(down)">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0" nodeType="clickEffect">
                                  <p:stCondLst>
                                    <p:cond delay="0"/>
                                  </p:stCondLst>
                                  <p:childTnLst>
                                    <p:animEffect transition="out" filter="wipe(down)">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xit" presetSubtype="1" fill="hold" grpId="0" nodeType="clickEffect">
                                  <p:stCondLst>
                                    <p:cond delay="0"/>
                                  </p:stCondLst>
                                  <p:childTnLst>
                                    <p:animEffect transition="out" filter="wipe(up)">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F16D9B-022A-A24E-80CE-42C902BBA3B4}"/>
              </a:ext>
            </a:extLst>
          </p:cNvPr>
          <p:cNvPicPr>
            <a:picLocks noChangeAspect="1"/>
          </p:cNvPicPr>
          <p:nvPr/>
        </p:nvPicPr>
        <p:blipFill>
          <a:blip r:embed="rId2"/>
          <a:srcRect/>
          <a:stretch/>
        </p:blipFill>
        <p:spPr>
          <a:xfrm>
            <a:off x="4323734" y="2015956"/>
            <a:ext cx="7868266" cy="3252216"/>
          </a:xfrm>
          <a:prstGeom prst="rect">
            <a:avLst/>
          </a:prstGeom>
        </p:spPr>
      </p:pic>
      <p:sp>
        <p:nvSpPr>
          <p:cNvPr id="5" name="TextBox 4">
            <a:extLst>
              <a:ext uri="{FF2B5EF4-FFF2-40B4-BE49-F238E27FC236}">
                <a16:creationId xmlns:a16="http://schemas.microsoft.com/office/drawing/2014/main" id="{87655ED3-0CBA-5F4F-9EEB-177167E85B07}"/>
              </a:ext>
            </a:extLst>
          </p:cNvPr>
          <p:cNvSpPr txBox="1"/>
          <p:nvPr/>
        </p:nvSpPr>
        <p:spPr>
          <a:xfrm>
            <a:off x="409243" y="2015956"/>
            <a:ext cx="3739787" cy="3525130"/>
          </a:xfrm>
          <a:prstGeom prst="rect">
            <a:avLst/>
          </a:prstGeom>
          <a:solidFill>
            <a:srgbClr val="531B84">
              <a:alpha val="78039"/>
            </a:srgbClr>
          </a:solidFill>
        </p:spPr>
        <p:txBody>
          <a:bodyPr wrap="square" lIns="251999" tIns="251999" rIns="251999" bIns="251999" rtlCol="0">
            <a:spAutoFit/>
          </a:bodyPr>
          <a:lstStyle/>
          <a:p>
            <a:r>
              <a:rPr lang="en-ZA" sz="2000" dirty="0">
                <a:solidFill>
                  <a:schemeClr val="bg1"/>
                </a:solidFill>
                <a:latin typeface="Helvetica" pitchFamily="2" charset="0"/>
              </a:rPr>
              <a:t>Extrapolating from Wave 4 reported learning losses using known number of lost days up to June 2021, children in no-fee schools have learnt</a:t>
            </a:r>
          </a:p>
          <a:p>
            <a:r>
              <a:rPr lang="en-ZA" sz="2400" dirty="0">
                <a:solidFill>
                  <a:schemeClr val="bg1"/>
                </a:solidFill>
                <a:latin typeface="Helvetica" pitchFamily="2" charset="0"/>
              </a:rPr>
              <a:t> </a:t>
            </a:r>
            <a:r>
              <a:rPr lang="en-ZA" sz="3600" b="1" dirty="0">
                <a:solidFill>
                  <a:schemeClr val="bg1"/>
                </a:solidFill>
                <a:latin typeface="Helvetica" pitchFamily="2" charset="0"/>
              </a:rPr>
              <a:t>70 - 100% less </a:t>
            </a:r>
          </a:p>
          <a:p>
            <a:r>
              <a:rPr lang="en-ZA" sz="2000" dirty="0">
                <a:solidFill>
                  <a:schemeClr val="bg1"/>
                </a:solidFill>
                <a:latin typeface="Helvetica" pitchFamily="2" charset="0"/>
              </a:rPr>
              <a:t>By June 2021 compared to what they normally learn.</a:t>
            </a:r>
          </a:p>
        </p:txBody>
      </p:sp>
      <p:sp>
        <p:nvSpPr>
          <p:cNvPr id="13" name="Title 1">
            <a:extLst>
              <a:ext uri="{FF2B5EF4-FFF2-40B4-BE49-F238E27FC236}">
                <a16:creationId xmlns:a16="http://schemas.microsoft.com/office/drawing/2014/main" id="{71B61ADF-14D1-7144-97C4-875E86704337}"/>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Learning losses</a:t>
            </a:r>
          </a:p>
        </p:txBody>
      </p:sp>
      <p:sp>
        <p:nvSpPr>
          <p:cNvPr id="12" name="TextBox 11">
            <a:extLst>
              <a:ext uri="{FF2B5EF4-FFF2-40B4-BE49-F238E27FC236}">
                <a16:creationId xmlns:a16="http://schemas.microsoft.com/office/drawing/2014/main" id="{FA8ABABA-71A8-C644-9473-12E240E29B6D}"/>
              </a:ext>
            </a:extLst>
          </p:cNvPr>
          <p:cNvSpPr txBox="1"/>
          <p:nvPr/>
        </p:nvSpPr>
        <p:spPr>
          <a:xfrm>
            <a:off x="0" y="6581001"/>
            <a:ext cx="3366627"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a:t>
            </a:r>
            <a:r>
              <a:rPr lang="en-US" sz="1200" dirty="0">
                <a:solidFill>
                  <a:schemeClr val="bg1">
                    <a:lumMod val="50000"/>
                  </a:schemeClr>
                </a:solidFill>
                <a:latin typeface="Helvetica" pitchFamily="2" charset="0"/>
              </a:rPr>
              <a:t>Shepherd &amp; </a:t>
            </a:r>
            <a:r>
              <a:rPr lang="en-US" sz="1200" dirty="0" err="1">
                <a:solidFill>
                  <a:schemeClr val="bg1">
                    <a:lumMod val="50000"/>
                  </a:schemeClr>
                </a:solidFill>
                <a:latin typeface="Helvetica" pitchFamily="2" charset="0"/>
              </a:rPr>
              <a:t>Mohohlwane</a:t>
            </a:r>
            <a:r>
              <a:rPr lang="en-US" sz="1200" dirty="0">
                <a:solidFill>
                  <a:schemeClr val="bg1">
                    <a:lumMod val="50000"/>
                  </a:schemeClr>
                </a:solidFill>
                <a:latin typeface="Helvetica" pitchFamily="2" charset="0"/>
              </a:rPr>
              <a:t>, 2021 (W5)</a:t>
            </a:r>
          </a:p>
        </p:txBody>
      </p:sp>
    </p:spTree>
    <p:extLst>
      <p:ext uri="{BB962C8B-B14F-4D97-AF65-F5344CB8AC3E}">
        <p14:creationId xmlns:p14="http://schemas.microsoft.com/office/powerpoint/2010/main" val="735327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person&#10;&#10;Description automatically generated">
            <a:extLst>
              <a:ext uri="{FF2B5EF4-FFF2-40B4-BE49-F238E27FC236}">
                <a16:creationId xmlns:a16="http://schemas.microsoft.com/office/drawing/2014/main" id="{32EC7D2D-139D-C74C-9498-E3E193F319B2}"/>
              </a:ext>
            </a:extLst>
          </p:cNvPr>
          <p:cNvPicPr>
            <a:picLocks noChangeAspect="1"/>
          </p:cNvPicPr>
          <p:nvPr/>
        </p:nvPicPr>
        <p:blipFill>
          <a:blip r:embed="rId2"/>
          <a:stretch>
            <a:fillRect/>
          </a:stretch>
        </p:blipFill>
        <p:spPr>
          <a:xfrm>
            <a:off x="233128" y="818538"/>
            <a:ext cx="3511557" cy="4969572"/>
          </a:xfrm>
          <a:prstGeom prst="rect">
            <a:avLst/>
          </a:prstGeom>
          <a:ln>
            <a:noFill/>
          </a:ln>
          <a:effectLst>
            <a:outerShdw blurRad="292100" dist="139700" dir="2700000" algn="tl" rotWithShape="0">
              <a:srgbClr val="333333">
                <a:alpha val="65000"/>
              </a:srgbClr>
            </a:outerShdw>
          </a:effectLst>
        </p:spPr>
      </p:pic>
      <p:pic>
        <p:nvPicPr>
          <p:cNvPr id="6" name="Picture 5" descr="Chart, line chart&#10;&#10;Description automatically generated">
            <a:extLst>
              <a:ext uri="{FF2B5EF4-FFF2-40B4-BE49-F238E27FC236}">
                <a16:creationId xmlns:a16="http://schemas.microsoft.com/office/drawing/2014/main" id="{ED341079-B0C2-8F47-8F03-14D6ED1C3548}"/>
              </a:ext>
            </a:extLst>
          </p:cNvPr>
          <p:cNvPicPr>
            <a:picLocks noChangeAspect="1"/>
          </p:cNvPicPr>
          <p:nvPr/>
        </p:nvPicPr>
        <p:blipFill>
          <a:blip r:embed="rId3"/>
          <a:stretch>
            <a:fillRect/>
          </a:stretch>
        </p:blipFill>
        <p:spPr>
          <a:xfrm>
            <a:off x="4186804" y="1506487"/>
            <a:ext cx="7631682" cy="4493260"/>
          </a:xfrm>
          <a:prstGeom prst="rect">
            <a:avLst/>
          </a:prstGeom>
        </p:spPr>
      </p:pic>
      <p:sp>
        <p:nvSpPr>
          <p:cNvPr id="5" name="TextBox 4">
            <a:extLst>
              <a:ext uri="{FF2B5EF4-FFF2-40B4-BE49-F238E27FC236}">
                <a16:creationId xmlns:a16="http://schemas.microsoft.com/office/drawing/2014/main" id="{EA904C4F-7232-724E-A022-DFC365136660}"/>
              </a:ext>
            </a:extLst>
          </p:cNvPr>
          <p:cNvSpPr txBox="1"/>
          <p:nvPr/>
        </p:nvSpPr>
        <p:spPr>
          <a:xfrm>
            <a:off x="4327190" y="247127"/>
            <a:ext cx="7631682" cy="1001362"/>
          </a:xfrm>
          <a:prstGeom prst="rect">
            <a:avLst/>
          </a:prstGeom>
          <a:solidFill>
            <a:schemeClr val="accent1">
              <a:lumMod val="60000"/>
              <a:lumOff val="40000"/>
              <a:alpha val="78039"/>
            </a:schemeClr>
          </a:solidFill>
        </p:spPr>
        <p:txBody>
          <a:bodyPr wrap="square" lIns="251999" tIns="251999" rIns="251999" bIns="251999" rtlCol="0">
            <a:spAutoFit/>
          </a:bodyPr>
          <a:lstStyle/>
          <a:p>
            <a:r>
              <a:rPr lang="en-ZA" sz="3200" dirty="0">
                <a:solidFill>
                  <a:schemeClr val="bg1"/>
                </a:solidFill>
                <a:latin typeface="Helvetica" pitchFamily="2" charset="0"/>
              </a:rPr>
              <a:t>Flattening learning trajectories.</a:t>
            </a:r>
          </a:p>
        </p:txBody>
      </p:sp>
    </p:spTree>
    <p:extLst>
      <p:ext uri="{BB962C8B-B14F-4D97-AF65-F5344CB8AC3E}">
        <p14:creationId xmlns:p14="http://schemas.microsoft.com/office/powerpoint/2010/main" val="68079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7E1D5-1638-E949-B1D2-38668AD076D1}"/>
              </a:ext>
            </a:extLst>
          </p:cNvPr>
          <p:cNvSpPr>
            <a:spLocks noGrp="1"/>
          </p:cNvSpPr>
          <p:nvPr>
            <p:ph type="title"/>
          </p:nvPr>
        </p:nvSpPr>
        <p:spPr/>
        <p:txBody>
          <a:bodyPr/>
          <a:lstStyle/>
          <a:p>
            <a:endParaRPr lang="en-US"/>
          </a:p>
        </p:txBody>
      </p:sp>
      <p:pic>
        <p:nvPicPr>
          <p:cNvPr id="5" name="Content Placeholder 4" descr="Graphical user interface, text, application, email&#10;&#10;Description automatically generated">
            <a:extLst>
              <a:ext uri="{FF2B5EF4-FFF2-40B4-BE49-F238E27FC236}">
                <a16:creationId xmlns:a16="http://schemas.microsoft.com/office/drawing/2014/main" id="{A21BE346-4945-DC4B-BBB1-348D3AD00833}"/>
              </a:ext>
            </a:extLst>
          </p:cNvPr>
          <p:cNvPicPr>
            <a:picLocks noGrp="1" noChangeAspect="1"/>
          </p:cNvPicPr>
          <p:nvPr>
            <p:ph idx="1"/>
          </p:nvPr>
        </p:nvPicPr>
        <p:blipFill>
          <a:blip r:embed="rId2"/>
          <a:stretch>
            <a:fillRect/>
          </a:stretch>
        </p:blipFill>
        <p:spPr>
          <a:xfrm>
            <a:off x="547255" y="233182"/>
            <a:ext cx="9843655" cy="6624818"/>
          </a:xfrm>
        </p:spPr>
      </p:pic>
    </p:spTree>
    <p:extLst>
      <p:ext uri="{BB962C8B-B14F-4D97-AF65-F5344CB8AC3E}">
        <p14:creationId xmlns:p14="http://schemas.microsoft.com/office/powerpoint/2010/main" val="1341931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0526B8-7EB7-4547-A437-9409C95CEF45}"/>
              </a:ext>
            </a:extLst>
          </p:cNvPr>
          <p:cNvPicPr>
            <a:picLocks noChangeAspect="1"/>
          </p:cNvPicPr>
          <p:nvPr/>
        </p:nvPicPr>
        <p:blipFill>
          <a:blip r:embed="rId2"/>
          <a:srcRect/>
          <a:stretch/>
        </p:blipFill>
        <p:spPr>
          <a:xfrm>
            <a:off x="291028" y="775905"/>
            <a:ext cx="4077771" cy="5306190"/>
          </a:xfrm>
          <a:prstGeom prst="rect">
            <a:avLst/>
          </a:prstGeom>
          <a:ln>
            <a:noFill/>
          </a:ln>
          <a:effectLst>
            <a:outerShdw blurRad="292100" dist="139700" dir="2700000" algn="tl" rotWithShape="0">
              <a:srgbClr val="333333">
                <a:alpha val="65000"/>
              </a:srgbClr>
            </a:outerShdw>
          </a:effectLst>
        </p:spPr>
      </p:pic>
      <p:pic>
        <p:nvPicPr>
          <p:cNvPr id="6" name="Picture 5" descr="Chart, line chart&#10;&#10;Description automatically generated">
            <a:extLst>
              <a:ext uri="{FF2B5EF4-FFF2-40B4-BE49-F238E27FC236}">
                <a16:creationId xmlns:a16="http://schemas.microsoft.com/office/drawing/2014/main" id="{82AFC630-ECA2-514F-92F2-E1378FF1C305}"/>
              </a:ext>
            </a:extLst>
          </p:cNvPr>
          <p:cNvPicPr>
            <a:picLocks noChangeAspect="1"/>
          </p:cNvPicPr>
          <p:nvPr/>
        </p:nvPicPr>
        <p:blipFill>
          <a:blip r:embed="rId3"/>
          <a:stretch>
            <a:fillRect/>
          </a:stretch>
        </p:blipFill>
        <p:spPr>
          <a:xfrm>
            <a:off x="4804942" y="1439145"/>
            <a:ext cx="7096030" cy="35699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251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80DA01-E170-BD49-8853-0E929A17DAB1}"/>
              </a:ext>
            </a:extLst>
          </p:cNvPr>
          <p:cNvSpPr>
            <a:spLocks noGrp="1"/>
          </p:cNvSpPr>
          <p:nvPr>
            <p:ph idx="1"/>
          </p:nvPr>
        </p:nvSpPr>
        <p:spPr>
          <a:xfrm>
            <a:off x="3761510" y="442498"/>
            <a:ext cx="8067047" cy="1267691"/>
          </a:xfrm>
          <a:solidFill>
            <a:schemeClr val="bg1">
              <a:lumMod val="95000"/>
            </a:schemeClr>
          </a:solidFill>
        </p:spPr>
        <p:txBody>
          <a:bodyPr>
            <a:normAutofit/>
          </a:bodyPr>
          <a:lstStyle/>
          <a:p>
            <a:pPr marL="0" indent="0">
              <a:buNone/>
            </a:pPr>
            <a:r>
              <a:rPr lang="en-ZA" sz="2400" dirty="0"/>
              <a:t>“Without catching up, the skills of Grade 12 graduates would be lower than in the no-pandemic scenario for a decade up to 2031.”</a:t>
            </a:r>
            <a:endParaRPr lang="en-US" sz="2400" dirty="0"/>
          </a:p>
        </p:txBody>
      </p:sp>
      <p:pic>
        <p:nvPicPr>
          <p:cNvPr id="5" name="Picture 4" descr="Chart, line chart&#10;&#10;Description automatically generated">
            <a:extLst>
              <a:ext uri="{FF2B5EF4-FFF2-40B4-BE49-F238E27FC236}">
                <a16:creationId xmlns:a16="http://schemas.microsoft.com/office/drawing/2014/main" id="{2F4993BC-3F62-9A4A-8888-CAE224408C88}"/>
              </a:ext>
            </a:extLst>
          </p:cNvPr>
          <p:cNvPicPr>
            <a:picLocks noChangeAspect="1"/>
          </p:cNvPicPr>
          <p:nvPr/>
        </p:nvPicPr>
        <p:blipFill>
          <a:blip r:embed="rId2"/>
          <a:stretch>
            <a:fillRect/>
          </a:stretch>
        </p:blipFill>
        <p:spPr>
          <a:xfrm>
            <a:off x="4591683" y="1710189"/>
            <a:ext cx="6069389" cy="4917990"/>
          </a:xfrm>
          <a:prstGeom prst="rect">
            <a:avLst/>
          </a:prstGeom>
        </p:spPr>
      </p:pic>
      <p:pic>
        <p:nvPicPr>
          <p:cNvPr id="6" name="Picture 5">
            <a:extLst>
              <a:ext uri="{FF2B5EF4-FFF2-40B4-BE49-F238E27FC236}">
                <a16:creationId xmlns:a16="http://schemas.microsoft.com/office/drawing/2014/main" id="{0E9607C7-799A-D041-800C-DBA8DFB6EC64}"/>
              </a:ext>
            </a:extLst>
          </p:cNvPr>
          <p:cNvPicPr>
            <a:picLocks noChangeAspect="1"/>
          </p:cNvPicPr>
          <p:nvPr/>
        </p:nvPicPr>
        <p:blipFill>
          <a:blip r:embed="rId3"/>
          <a:srcRect/>
          <a:stretch/>
        </p:blipFill>
        <p:spPr>
          <a:xfrm>
            <a:off x="193773" y="1076344"/>
            <a:ext cx="3333200" cy="47053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106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bg/>
                                          </p:spTgt>
                                        </p:tgtEl>
                                        <p:attrNameLst>
                                          <p:attrName>style.visibility</p:attrName>
                                        </p:attrNameLst>
                                      </p:cBhvr>
                                      <p:to>
                                        <p:strVal val="visible"/>
                                      </p:to>
                                    </p:set>
                                    <p:animEffect transition="in" filter="wipe(left)">
                                      <p:cBhvr>
                                        <p:cTn id="10" dur="5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39B5C63F-64F5-254D-8ACD-0C2E382A27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909" y="331573"/>
            <a:ext cx="7230197" cy="61948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74E5A8C-BE10-4248-ACD1-0DE6D7862E51}"/>
              </a:ext>
            </a:extLst>
          </p:cNvPr>
          <p:cNvSpPr/>
          <p:nvPr/>
        </p:nvSpPr>
        <p:spPr>
          <a:xfrm>
            <a:off x="285894" y="6341760"/>
            <a:ext cx="3167790" cy="369332"/>
          </a:xfrm>
          <a:prstGeom prst="rect">
            <a:avLst/>
          </a:prstGeom>
        </p:spPr>
        <p:txBody>
          <a:bodyPr wrap="none">
            <a:spAutoFit/>
          </a:bodyPr>
          <a:lstStyle/>
          <a:p>
            <a:r>
              <a:rPr lang="en-US" dirty="0">
                <a:hlinkClick r:id="rId3"/>
              </a:rPr>
              <a:t>https://t.co/anlOi0yvJh?amp=1</a:t>
            </a:r>
            <a:r>
              <a:rPr lang="en-US" dirty="0"/>
              <a:t> </a:t>
            </a:r>
          </a:p>
        </p:txBody>
      </p:sp>
      <p:sp>
        <p:nvSpPr>
          <p:cNvPr id="4" name="Title 1">
            <a:extLst>
              <a:ext uri="{FF2B5EF4-FFF2-40B4-BE49-F238E27FC236}">
                <a16:creationId xmlns:a16="http://schemas.microsoft.com/office/drawing/2014/main" id="{B07A7ED3-B537-E245-8F72-73F5FC4FD559}"/>
              </a:ext>
            </a:extLst>
          </p:cNvPr>
          <p:cNvSpPr txBox="1">
            <a:spLocks/>
          </p:cNvSpPr>
          <p:nvPr/>
        </p:nvSpPr>
        <p:spPr>
          <a:xfrm>
            <a:off x="306676" y="860921"/>
            <a:ext cx="3913909" cy="43553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solidFill>
                  <a:srgbClr val="531B84"/>
                </a:solidFill>
                <a:latin typeface="Helvetica" pitchFamily="2" charset="0"/>
              </a:rPr>
              <a:t>MAC</a:t>
            </a:r>
            <a:r>
              <a:rPr lang="en-US" sz="3600" b="1" dirty="0">
                <a:solidFill>
                  <a:srgbClr val="531B84"/>
                </a:solidFill>
                <a:latin typeface="Helvetica" pitchFamily="2" charset="0"/>
              </a:rPr>
              <a:t> recommendation RE schools </a:t>
            </a:r>
          </a:p>
          <a:p>
            <a:pPr algn="ctr"/>
            <a:r>
              <a:rPr lang="en-US" sz="3600" b="1" dirty="0">
                <a:solidFill>
                  <a:srgbClr val="531B84"/>
                </a:solidFill>
                <a:latin typeface="Helvetica" pitchFamily="2" charset="0"/>
              </a:rPr>
              <a:t>(July 2021)</a:t>
            </a:r>
          </a:p>
        </p:txBody>
      </p:sp>
    </p:spTree>
    <p:extLst>
      <p:ext uri="{BB962C8B-B14F-4D97-AF65-F5344CB8AC3E}">
        <p14:creationId xmlns:p14="http://schemas.microsoft.com/office/powerpoint/2010/main" val="391763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line chart&#10;&#10;Description automatically generated">
            <a:extLst>
              <a:ext uri="{FF2B5EF4-FFF2-40B4-BE49-F238E27FC236}">
                <a16:creationId xmlns:a16="http://schemas.microsoft.com/office/drawing/2014/main" id="{5FDDD7A3-5BD4-D649-896B-BA6C0BDA539D}"/>
              </a:ext>
            </a:extLst>
          </p:cNvPr>
          <p:cNvPicPr>
            <a:picLocks noChangeAspect="1"/>
          </p:cNvPicPr>
          <p:nvPr/>
        </p:nvPicPr>
        <p:blipFill>
          <a:blip r:embed="rId2"/>
          <a:stretch>
            <a:fillRect/>
          </a:stretch>
        </p:blipFill>
        <p:spPr>
          <a:xfrm>
            <a:off x="5112327" y="467635"/>
            <a:ext cx="6919601" cy="6020827"/>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954B677D-25B5-A34B-9532-D4FB0D77C02C}"/>
              </a:ext>
            </a:extLst>
          </p:cNvPr>
          <p:cNvSpPr/>
          <p:nvPr/>
        </p:nvSpPr>
        <p:spPr>
          <a:xfrm>
            <a:off x="492581" y="698605"/>
            <a:ext cx="4162546" cy="1569660"/>
          </a:xfrm>
          <a:prstGeom prst="rect">
            <a:avLst/>
          </a:prstGeom>
          <a:solidFill>
            <a:schemeClr val="bg1">
              <a:lumMod val="95000"/>
            </a:schemeClr>
          </a:solidFill>
        </p:spPr>
        <p:txBody>
          <a:bodyPr wrap="square">
            <a:spAutoFit/>
          </a:bodyPr>
          <a:lstStyle/>
          <a:p>
            <a:pPr algn="just"/>
            <a:r>
              <a:rPr lang="en-ZA" sz="1600" dirty="0"/>
              <a:t>"The </a:t>
            </a:r>
            <a:r>
              <a:rPr lang="en-ZA" sz="1600" dirty="0">
                <a:solidFill>
                  <a:srgbClr val="1155CC"/>
                </a:solidFill>
                <a:hlinkClick r:id="rId3"/>
              </a:rPr>
              <a:t>August 2021 NICD report </a:t>
            </a:r>
            <a:r>
              <a:rPr lang="en-ZA" sz="1600" dirty="0"/>
              <a:t>shows that this is still true even for the Third Wave "The national demographic trends have remained unchanged in this reporting period, children aged &lt;10 years had the lowest incidence risk and individuals aged 40-59 years had the highest incidence."</a:t>
            </a:r>
          </a:p>
        </p:txBody>
      </p:sp>
      <p:sp>
        <p:nvSpPr>
          <p:cNvPr id="5" name="TextBox 4">
            <a:extLst>
              <a:ext uri="{FF2B5EF4-FFF2-40B4-BE49-F238E27FC236}">
                <a16:creationId xmlns:a16="http://schemas.microsoft.com/office/drawing/2014/main" id="{9179D23B-F25E-F942-8825-37E1AFB6B003}"/>
              </a:ext>
            </a:extLst>
          </p:cNvPr>
          <p:cNvSpPr txBox="1"/>
          <p:nvPr/>
        </p:nvSpPr>
        <p:spPr>
          <a:xfrm>
            <a:off x="9343692" y="98303"/>
            <a:ext cx="2688236" cy="369332"/>
          </a:xfrm>
          <a:prstGeom prst="rect">
            <a:avLst/>
          </a:prstGeom>
          <a:noFill/>
        </p:spPr>
        <p:txBody>
          <a:bodyPr wrap="none" rtlCol="0">
            <a:spAutoFit/>
          </a:bodyPr>
          <a:lstStyle/>
          <a:p>
            <a:r>
              <a:rPr lang="en-US" dirty="0"/>
              <a:t>(Source: Gustafsson, 2021)</a:t>
            </a:r>
          </a:p>
        </p:txBody>
      </p:sp>
      <p:sp>
        <p:nvSpPr>
          <p:cNvPr id="6" name="Rectangle 5">
            <a:extLst>
              <a:ext uri="{FF2B5EF4-FFF2-40B4-BE49-F238E27FC236}">
                <a16:creationId xmlns:a16="http://schemas.microsoft.com/office/drawing/2014/main" id="{CFB42422-6F39-F84F-BB8E-D8F04C7F93B6}"/>
              </a:ext>
            </a:extLst>
          </p:cNvPr>
          <p:cNvSpPr/>
          <p:nvPr/>
        </p:nvSpPr>
        <p:spPr>
          <a:xfrm>
            <a:off x="492581" y="2463031"/>
            <a:ext cx="4162546" cy="1323439"/>
          </a:xfrm>
          <a:prstGeom prst="rect">
            <a:avLst/>
          </a:prstGeom>
          <a:solidFill>
            <a:schemeClr val="bg1">
              <a:lumMod val="95000"/>
            </a:schemeClr>
          </a:solidFill>
        </p:spPr>
        <p:txBody>
          <a:bodyPr wrap="square">
            <a:spAutoFit/>
          </a:bodyPr>
          <a:lstStyle/>
          <a:p>
            <a:pPr algn="just"/>
            <a:r>
              <a:rPr lang="en-ZA" sz="1600" dirty="0">
                <a:solidFill>
                  <a:srgbClr val="222222"/>
                </a:solidFill>
              </a:rPr>
              <a:t>Also </a:t>
            </a:r>
            <a:r>
              <a:rPr lang="en-ZA" sz="1600" dirty="0">
                <a:solidFill>
                  <a:srgbClr val="1155CC"/>
                </a:solidFill>
                <a:hlinkClick r:id="rId4"/>
              </a:rPr>
              <a:t>this</a:t>
            </a:r>
            <a:r>
              <a:rPr lang="en-ZA" sz="1600" dirty="0">
                <a:solidFill>
                  <a:srgbClr val="222222"/>
                </a:solidFill>
              </a:rPr>
              <a:t>: "</a:t>
            </a:r>
            <a:r>
              <a:rPr lang="en-ZA" sz="1600" dirty="0">
                <a:solidFill>
                  <a:srgbClr val="2D2D2D"/>
                </a:solidFill>
              </a:rPr>
              <a:t>As of 19 June 2021, individuals aged ≤19 years made up 13.4% of SARS-CoV-2 tests, 10.2% of laboratory-confirmed COVID-19 cases, 4.2% of all COVID-19-associated admissions and 0.7% of COVID-19 associated deaths."</a:t>
            </a:r>
            <a:endParaRPr lang="en-US" sz="1600" dirty="0"/>
          </a:p>
        </p:txBody>
      </p:sp>
      <p:sp>
        <p:nvSpPr>
          <p:cNvPr id="7" name="Rectangle 6">
            <a:extLst>
              <a:ext uri="{FF2B5EF4-FFF2-40B4-BE49-F238E27FC236}">
                <a16:creationId xmlns:a16="http://schemas.microsoft.com/office/drawing/2014/main" id="{CB33AD62-2D7D-EC4B-8FFA-740B6F8E477A}"/>
              </a:ext>
            </a:extLst>
          </p:cNvPr>
          <p:cNvSpPr/>
          <p:nvPr/>
        </p:nvSpPr>
        <p:spPr>
          <a:xfrm>
            <a:off x="492581" y="3996625"/>
            <a:ext cx="4328801" cy="2677656"/>
          </a:xfrm>
          <a:prstGeom prst="rect">
            <a:avLst/>
          </a:prstGeom>
        </p:spPr>
        <p:txBody>
          <a:bodyPr wrap="square">
            <a:spAutoFit/>
          </a:bodyPr>
          <a:lstStyle/>
          <a:p>
            <a:r>
              <a:rPr lang="en-ZA" sz="1400" dirty="0">
                <a:solidFill>
                  <a:srgbClr val="222222"/>
                </a:solidFill>
              </a:rPr>
              <a:t>It is a tragedy when anyone dies of COVID-19, especially a child. Parents are also understandably worried about their children given that we are in a pandemic. Although it is extremely extremely rare that children die of COVID-19, it is not impossible. For example, there are 21,825,534 children aged 19 or younger. Since the beginning of the pandemic last year 380 children died of COVID-19. that is to say 0,0017% of children." Children are far more likely to die of many other things than COVID-19. Including diarrhoea, pneumonia, TB etc.</a:t>
            </a:r>
          </a:p>
          <a:p>
            <a:br>
              <a:rPr lang="en-ZA" sz="1400" dirty="0">
                <a:solidFill>
                  <a:srgbClr val="222222"/>
                </a:solidFill>
              </a:rPr>
            </a:br>
            <a:endParaRPr lang="en-ZA" sz="1400" b="0" i="0" dirty="0">
              <a:solidFill>
                <a:srgbClr val="222222"/>
              </a:solidFill>
              <a:effectLst/>
            </a:endParaRPr>
          </a:p>
        </p:txBody>
      </p:sp>
    </p:spTree>
    <p:extLst>
      <p:ext uri="{BB962C8B-B14F-4D97-AF65-F5344CB8AC3E}">
        <p14:creationId xmlns:p14="http://schemas.microsoft.com/office/powerpoint/2010/main" val="722498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3C790D7D-4519-5846-A2B9-AF8A80BF4567}"/>
              </a:ext>
            </a:extLst>
          </p:cNvPr>
          <p:cNvPicPr>
            <a:picLocks noChangeAspect="1"/>
          </p:cNvPicPr>
          <p:nvPr/>
        </p:nvPicPr>
        <p:blipFill>
          <a:blip r:embed="rId2"/>
          <a:stretch>
            <a:fillRect/>
          </a:stretch>
        </p:blipFill>
        <p:spPr>
          <a:xfrm>
            <a:off x="1026529" y="456460"/>
            <a:ext cx="9696889" cy="64015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966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107220-0A1A-5B42-8C08-CD6B13ECC10B}"/>
              </a:ext>
            </a:extLst>
          </p:cNvPr>
          <p:cNvSpPr/>
          <p:nvPr/>
        </p:nvSpPr>
        <p:spPr>
          <a:xfrm>
            <a:off x="0" y="0"/>
            <a:ext cx="12192000" cy="68580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t>Thoughts for WC</a:t>
            </a:r>
          </a:p>
        </p:txBody>
      </p:sp>
    </p:spTree>
    <p:extLst>
      <p:ext uri="{BB962C8B-B14F-4D97-AF65-F5344CB8AC3E}">
        <p14:creationId xmlns:p14="http://schemas.microsoft.com/office/powerpoint/2010/main" val="3544519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55331E7-5444-E242-A217-90C7C9E3AA3C}"/>
              </a:ext>
            </a:extLst>
          </p:cNvPr>
          <p:cNvSpPr/>
          <p:nvPr/>
        </p:nvSpPr>
        <p:spPr>
          <a:xfrm>
            <a:off x="374073" y="893618"/>
            <a:ext cx="5507182" cy="548640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a:latin typeface="Gill Sans MT" panose="020B0502020104020203" pitchFamily="34" charset="77"/>
              </a:rPr>
              <a:t>Not</a:t>
            </a:r>
            <a:r>
              <a:rPr lang="en-US" sz="2800" b="1" dirty="0">
                <a:latin typeface="Gill Sans MT" panose="020B0502020104020203" pitchFamily="34" charset="77"/>
              </a:rPr>
              <a:t> ‘business-as-usual’ teaching for 2021/22</a:t>
            </a:r>
          </a:p>
          <a:p>
            <a:pPr algn="ctr"/>
            <a:endParaRPr lang="en-US" dirty="0">
              <a:latin typeface="Gill Sans MT" panose="020B0502020104020203" pitchFamily="34" charset="77"/>
            </a:endParaRPr>
          </a:p>
          <a:p>
            <a:pPr algn="ctr"/>
            <a:r>
              <a:rPr lang="en-US" dirty="0">
                <a:latin typeface="Gill Sans MT" panose="020B0502020104020203" pitchFamily="34" charset="77"/>
              </a:rPr>
              <a:t>Trimmed curriculum in 2020 was aware of limited time for teaching. </a:t>
            </a:r>
          </a:p>
          <a:p>
            <a:pPr algn="ctr"/>
            <a:endParaRPr lang="en-US" dirty="0">
              <a:latin typeface="Gill Sans MT" panose="020B0502020104020203" pitchFamily="34" charset="77"/>
            </a:endParaRPr>
          </a:p>
          <a:p>
            <a:pPr algn="ctr"/>
            <a:r>
              <a:rPr lang="en-US" dirty="0">
                <a:latin typeface="Gill Sans MT" panose="020B0502020104020203" pitchFamily="34" charset="77"/>
              </a:rPr>
              <a:t>Current 2021 ATP’s are identical to pre-COVID ATPs. Covers full CAPS but in half the time.</a:t>
            </a:r>
          </a:p>
          <a:p>
            <a:pPr marL="285750" indent="-285750" algn="ctr">
              <a:buFontTx/>
              <a:buChar char="-"/>
            </a:pPr>
            <a:endParaRPr lang="en-US" dirty="0">
              <a:latin typeface="Gill Sans MT" panose="020B0502020104020203" pitchFamily="34" charset="77"/>
            </a:endParaRPr>
          </a:p>
        </p:txBody>
      </p:sp>
      <p:sp>
        <p:nvSpPr>
          <p:cNvPr id="3" name="Rounded Rectangle 2">
            <a:extLst>
              <a:ext uri="{FF2B5EF4-FFF2-40B4-BE49-F238E27FC236}">
                <a16:creationId xmlns:a16="http://schemas.microsoft.com/office/drawing/2014/main" id="{09615EBB-485F-8A4A-A01E-B6E65D8A2749}"/>
              </a:ext>
            </a:extLst>
          </p:cNvPr>
          <p:cNvSpPr/>
          <p:nvPr/>
        </p:nvSpPr>
        <p:spPr>
          <a:xfrm>
            <a:off x="6096000" y="893618"/>
            <a:ext cx="5874328" cy="548640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a:latin typeface="Gill Sans MT" panose="020B0502020104020203" pitchFamily="34" charset="77"/>
              </a:rPr>
              <a:t>Focus on early grades </a:t>
            </a:r>
            <a:r>
              <a:rPr lang="en-US" sz="2800" b="1" dirty="0">
                <a:latin typeface="Gill Sans MT" panose="020B0502020104020203" pitchFamily="34" charset="77"/>
              </a:rPr>
              <a:t>(arguably biggest losses) reading and mathematics</a:t>
            </a:r>
          </a:p>
          <a:p>
            <a:pPr algn="ctr"/>
            <a:r>
              <a:rPr lang="en-US" dirty="0">
                <a:latin typeface="Gill Sans MT" panose="020B0502020104020203" pitchFamily="34" charset="77"/>
              </a:rPr>
              <a:t>Existing pilot </a:t>
            </a:r>
          </a:p>
          <a:p>
            <a:pPr marL="285750" indent="-285750" algn="ctr">
              <a:buFontTx/>
              <a:buChar char="-"/>
            </a:pPr>
            <a:endParaRPr lang="en-US" dirty="0">
              <a:latin typeface="Gill Sans MT" panose="020B0502020104020203" pitchFamily="34" charset="77"/>
            </a:endParaRPr>
          </a:p>
        </p:txBody>
      </p:sp>
      <p:pic>
        <p:nvPicPr>
          <p:cNvPr id="5" name="Picture 4">
            <a:extLst>
              <a:ext uri="{FF2B5EF4-FFF2-40B4-BE49-F238E27FC236}">
                <a16:creationId xmlns:a16="http://schemas.microsoft.com/office/drawing/2014/main" id="{D50F98E0-08A0-7142-A81F-8B198445C469}"/>
              </a:ext>
            </a:extLst>
          </p:cNvPr>
          <p:cNvPicPr>
            <a:picLocks noChangeAspect="1"/>
          </p:cNvPicPr>
          <p:nvPr/>
        </p:nvPicPr>
        <p:blipFill>
          <a:blip r:embed="rId2"/>
          <a:srcRect/>
          <a:stretch/>
        </p:blipFill>
        <p:spPr>
          <a:xfrm>
            <a:off x="6248401" y="477982"/>
            <a:ext cx="5721927" cy="2365063"/>
          </a:xfrm>
          <a:prstGeom prst="rect">
            <a:avLst/>
          </a:prstGeom>
        </p:spPr>
      </p:pic>
    </p:spTree>
    <p:extLst>
      <p:ext uri="{BB962C8B-B14F-4D97-AF65-F5344CB8AC3E}">
        <p14:creationId xmlns:p14="http://schemas.microsoft.com/office/powerpoint/2010/main" val="276935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o ostriches really bury their head in the sand? - BBC Science Focus  Magazine">
            <a:extLst>
              <a:ext uri="{FF2B5EF4-FFF2-40B4-BE49-F238E27FC236}">
                <a16:creationId xmlns:a16="http://schemas.microsoft.com/office/drawing/2014/main" id="{4819CF51-68A1-1B4B-A7B5-7866509C98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121920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3712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5BE6C6A2-501F-7949-BA25-10B03EB5A023}"/>
              </a:ext>
            </a:extLst>
          </p:cNvPr>
          <p:cNvPicPr>
            <a:picLocks noChangeAspect="1"/>
          </p:cNvPicPr>
          <p:nvPr/>
        </p:nvPicPr>
        <p:blipFill>
          <a:blip r:embed="rId2"/>
          <a:stretch>
            <a:fillRect/>
          </a:stretch>
        </p:blipFill>
        <p:spPr>
          <a:xfrm>
            <a:off x="2782068" y="176645"/>
            <a:ext cx="9409932" cy="6504709"/>
          </a:xfrm>
          <a:prstGeom prst="rect">
            <a:avLst/>
          </a:prstGeom>
        </p:spPr>
      </p:pic>
      <p:sp>
        <p:nvSpPr>
          <p:cNvPr id="4" name="TextBox 3">
            <a:extLst>
              <a:ext uri="{FF2B5EF4-FFF2-40B4-BE49-F238E27FC236}">
                <a16:creationId xmlns:a16="http://schemas.microsoft.com/office/drawing/2014/main" id="{69066DB0-F751-FC4D-81C1-0F586DF0F909}"/>
              </a:ext>
            </a:extLst>
          </p:cNvPr>
          <p:cNvSpPr txBox="1"/>
          <p:nvPr/>
        </p:nvSpPr>
        <p:spPr>
          <a:xfrm>
            <a:off x="213585" y="1298093"/>
            <a:ext cx="2270985" cy="3970318"/>
          </a:xfrm>
          <a:prstGeom prst="rect">
            <a:avLst/>
          </a:prstGeom>
          <a:solidFill>
            <a:schemeClr val="accent1">
              <a:lumMod val="20000"/>
              <a:lumOff val="80000"/>
            </a:schemeClr>
          </a:solidFill>
        </p:spPr>
        <p:txBody>
          <a:bodyPr wrap="square" rtlCol="0">
            <a:spAutoFit/>
          </a:bodyPr>
          <a:lstStyle/>
          <a:p>
            <a:r>
              <a:rPr lang="en-US" dirty="0"/>
              <a:t>Biggest need is in the lowest grades. </a:t>
            </a:r>
          </a:p>
          <a:p>
            <a:endParaRPr lang="en-US" dirty="0"/>
          </a:p>
          <a:p>
            <a:r>
              <a:rPr lang="en-US" dirty="0"/>
              <a:t>WCED is in the fortunate position of having a fully-fledged Grade 1 program for literacy and numeracy in Afrikaans and isiXhosa. Already piloted in 50 schools.</a:t>
            </a:r>
          </a:p>
          <a:p>
            <a:endParaRPr lang="en-US" dirty="0"/>
          </a:p>
          <a:p>
            <a:r>
              <a:rPr lang="en-US" b="1" dirty="0"/>
              <a:t>Read. Write. Calculate</a:t>
            </a:r>
          </a:p>
        </p:txBody>
      </p:sp>
    </p:spTree>
    <p:extLst>
      <p:ext uri="{BB962C8B-B14F-4D97-AF65-F5344CB8AC3E}">
        <p14:creationId xmlns:p14="http://schemas.microsoft.com/office/powerpoint/2010/main" val="3884948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42E8170D-18E7-2C46-B4E7-75411F5B5408}"/>
              </a:ext>
            </a:extLst>
          </p:cNvPr>
          <p:cNvPicPr>
            <a:picLocks noChangeAspect="1"/>
          </p:cNvPicPr>
          <p:nvPr/>
        </p:nvPicPr>
        <p:blipFill>
          <a:blip r:embed="rId2"/>
          <a:stretch>
            <a:fillRect/>
          </a:stretch>
        </p:blipFill>
        <p:spPr>
          <a:xfrm>
            <a:off x="0" y="232895"/>
            <a:ext cx="7518508" cy="5793832"/>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B4B6A65C-24C9-7C4D-ABC0-D91D647372F0}"/>
              </a:ext>
            </a:extLst>
          </p:cNvPr>
          <p:cNvPicPr>
            <a:picLocks noChangeAspect="1"/>
          </p:cNvPicPr>
          <p:nvPr/>
        </p:nvPicPr>
        <p:blipFill>
          <a:blip r:embed="rId3"/>
          <a:srcRect/>
          <a:stretch/>
        </p:blipFill>
        <p:spPr>
          <a:xfrm>
            <a:off x="6982691" y="-1"/>
            <a:ext cx="5209309" cy="68598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9230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Q&amp;amp;A - STM – Sea Traffic Management">
            <a:extLst>
              <a:ext uri="{FF2B5EF4-FFF2-40B4-BE49-F238E27FC236}">
                <a16:creationId xmlns:a16="http://schemas.microsoft.com/office/drawing/2014/main" id="{8E4C26CC-B866-484E-A29F-8C4FAA57A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500" y="273050"/>
            <a:ext cx="9779000" cy="631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158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Photobucket">
            <a:extLst>
              <a:ext uri="{FF2B5EF4-FFF2-40B4-BE49-F238E27FC236}">
                <a16:creationId xmlns:a16="http://schemas.microsoft.com/office/drawing/2014/main" id="{FCB40CDC-9008-6B42-A472-A925FC2FB5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318"/>
          <a:stretch/>
        </p:blipFill>
        <p:spPr bwMode="auto">
          <a:xfrm>
            <a:off x="1155700" y="1651000"/>
            <a:ext cx="9880600" cy="3295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987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FBDC-2794-9F48-A9FE-A47179E0818E}"/>
              </a:ext>
            </a:extLst>
          </p:cNvPr>
          <p:cNvSpPr>
            <a:spLocks noGrp="1"/>
          </p:cNvSpPr>
          <p:nvPr>
            <p:ph type="title"/>
          </p:nvPr>
        </p:nvSpPr>
        <p:spPr/>
        <p:txBody>
          <a:bodyPr/>
          <a:lstStyle/>
          <a:p>
            <a:endParaRPr lang="en-US"/>
          </a:p>
        </p:txBody>
      </p:sp>
      <p:pic>
        <p:nvPicPr>
          <p:cNvPr id="5" name="Content Placeholder 4" descr="Table&#10;&#10;Description automatically generated">
            <a:extLst>
              <a:ext uri="{FF2B5EF4-FFF2-40B4-BE49-F238E27FC236}">
                <a16:creationId xmlns:a16="http://schemas.microsoft.com/office/drawing/2014/main" id="{036E5D44-AE28-5741-BCA4-DC5323DEEEE3}"/>
              </a:ext>
            </a:extLst>
          </p:cNvPr>
          <p:cNvPicPr>
            <a:picLocks noGrp="1" noChangeAspect="1"/>
          </p:cNvPicPr>
          <p:nvPr>
            <p:ph idx="1"/>
          </p:nvPr>
        </p:nvPicPr>
        <p:blipFill>
          <a:blip r:embed="rId2"/>
          <a:stretch>
            <a:fillRect/>
          </a:stretch>
        </p:blipFill>
        <p:spPr>
          <a:xfrm>
            <a:off x="0" y="645391"/>
            <a:ext cx="5759820" cy="5240192"/>
          </a:xfrm>
        </p:spPr>
      </p:pic>
      <p:pic>
        <p:nvPicPr>
          <p:cNvPr id="6" name="Content Placeholder 4">
            <a:extLst>
              <a:ext uri="{FF2B5EF4-FFF2-40B4-BE49-F238E27FC236}">
                <a16:creationId xmlns:a16="http://schemas.microsoft.com/office/drawing/2014/main" id="{F5E1FFC0-E38B-BA43-8000-F5E304CA20AE}"/>
              </a:ext>
            </a:extLst>
          </p:cNvPr>
          <p:cNvPicPr>
            <a:picLocks noChangeAspect="1"/>
          </p:cNvPicPr>
          <p:nvPr/>
        </p:nvPicPr>
        <p:blipFill>
          <a:blip r:embed="rId3"/>
          <a:srcRect/>
          <a:stretch/>
        </p:blipFill>
        <p:spPr>
          <a:xfrm>
            <a:off x="5768550" y="79663"/>
            <a:ext cx="6423450" cy="6371648"/>
          </a:xfrm>
          <a:prstGeom prst="rect">
            <a:avLst/>
          </a:prstGeom>
        </p:spPr>
      </p:pic>
    </p:spTree>
    <p:extLst>
      <p:ext uri="{BB962C8B-B14F-4D97-AF65-F5344CB8AC3E}">
        <p14:creationId xmlns:p14="http://schemas.microsoft.com/office/powerpoint/2010/main" val="4087159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person&#10;&#10;Description automatically generated">
            <a:extLst>
              <a:ext uri="{FF2B5EF4-FFF2-40B4-BE49-F238E27FC236}">
                <a16:creationId xmlns:a16="http://schemas.microsoft.com/office/drawing/2014/main" id="{32EC7D2D-139D-C74C-9498-E3E193F319B2}"/>
              </a:ext>
            </a:extLst>
          </p:cNvPr>
          <p:cNvPicPr>
            <a:picLocks noChangeAspect="1"/>
          </p:cNvPicPr>
          <p:nvPr/>
        </p:nvPicPr>
        <p:blipFill>
          <a:blip r:embed="rId2"/>
          <a:stretch>
            <a:fillRect/>
          </a:stretch>
        </p:blipFill>
        <p:spPr>
          <a:xfrm>
            <a:off x="233128" y="818538"/>
            <a:ext cx="3511557" cy="496957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ED341079-B0C2-8F47-8F03-14D6ED1C3548}"/>
              </a:ext>
            </a:extLst>
          </p:cNvPr>
          <p:cNvPicPr>
            <a:picLocks noChangeAspect="1"/>
          </p:cNvPicPr>
          <p:nvPr/>
        </p:nvPicPr>
        <p:blipFill>
          <a:blip r:embed="rId3"/>
          <a:srcRect/>
          <a:stretch/>
        </p:blipFill>
        <p:spPr>
          <a:xfrm>
            <a:off x="3978905" y="1553030"/>
            <a:ext cx="8327796" cy="3381140"/>
          </a:xfrm>
          <a:prstGeom prst="rect">
            <a:avLst/>
          </a:prstGeom>
        </p:spPr>
      </p:pic>
      <p:sp>
        <p:nvSpPr>
          <p:cNvPr id="2" name="Rounded Rectangle 1">
            <a:extLst>
              <a:ext uri="{FF2B5EF4-FFF2-40B4-BE49-F238E27FC236}">
                <a16:creationId xmlns:a16="http://schemas.microsoft.com/office/drawing/2014/main" id="{AD914309-2F08-9A46-978D-0E52A80F971F}"/>
              </a:ext>
            </a:extLst>
          </p:cNvPr>
          <p:cNvSpPr/>
          <p:nvPr/>
        </p:nvSpPr>
        <p:spPr>
          <a:xfrm>
            <a:off x="7406640" y="3364992"/>
            <a:ext cx="4398263" cy="274320"/>
          </a:xfrm>
          <a:prstGeom prst="round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A799221-AA08-3549-98F9-1DC43ABB2EC9}"/>
              </a:ext>
            </a:extLst>
          </p:cNvPr>
          <p:cNvSpPr txBox="1"/>
          <p:nvPr/>
        </p:nvSpPr>
        <p:spPr>
          <a:xfrm>
            <a:off x="4327190" y="247127"/>
            <a:ext cx="7631682" cy="1124473"/>
          </a:xfrm>
          <a:prstGeom prst="rect">
            <a:avLst/>
          </a:prstGeom>
          <a:solidFill>
            <a:schemeClr val="accent1">
              <a:lumMod val="60000"/>
              <a:lumOff val="40000"/>
              <a:alpha val="78039"/>
            </a:schemeClr>
          </a:solidFill>
        </p:spPr>
        <p:txBody>
          <a:bodyPr wrap="square" lIns="251999" tIns="251999" rIns="251999" bIns="251999" rtlCol="0">
            <a:spAutoFit/>
          </a:bodyPr>
          <a:lstStyle/>
          <a:p>
            <a:pPr algn="ctr"/>
            <a:r>
              <a:rPr lang="en-ZA" sz="4000" dirty="0">
                <a:solidFill>
                  <a:schemeClr val="bg1"/>
                </a:solidFill>
                <a:latin typeface="Helvetica" pitchFamily="2" charset="0"/>
              </a:rPr>
              <a:t>~ 15% dropout in EC?!</a:t>
            </a:r>
          </a:p>
        </p:txBody>
      </p:sp>
    </p:spTree>
    <p:extLst>
      <p:ext uri="{BB962C8B-B14F-4D97-AF65-F5344CB8AC3E}">
        <p14:creationId xmlns:p14="http://schemas.microsoft.com/office/powerpoint/2010/main" val="151845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with low confidence">
            <a:extLst>
              <a:ext uri="{FF2B5EF4-FFF2-40B4-BE49-F238E27FC236}">
                <a16:creationId xmlns:a16="http://schemas.microsoft.com/office/drawing/2014/main" id="{977C4C07-3497-A64E-ABD7-9116C5B205B0}"/>
              </a:ext>
            </a:extLst>
          </p:cNvPr>
          <p:cNvPicPr>
            <a:picLocks noChangeAspect="1"/>
          </p:cNvPicPr>
          <p:nvPr/>
        </p:nvPicPr>
        <p:blipFill rotWithShape="1">
          <a:blip r:embed="rId2">
            <a:duotone>
              <a:schemeClr val="accent3">
                <a:shade val="45000"/>
                <a:satMod val="135000"/>
              </a:schemeClr>
              <a:prstClr val="white"/>
            </a:duotone>
          </a:blip>
          <a:srcRect b="13704"/>
          <a:stretch/>
        </p:blipFill>
        <p:spPr>
          <a:xfrm>
            <a:off x="4523488" y="406400"/>
            <a:ext cx="3145023" cy="2714038"/>
          </a:xfrm>
          <a:prstGeom prst="rect">
            <a:avLst/>
          </a:prstGeom>
        </p:spPr>
      </p:pic>
      <p:sp>
        <p:nvSpPr>
          <p:cNvPr id="5" name="TextBox 4">
            <a:extLst>
              <a:ext uri="{FF2B5EF4-FFF2-40B4-BE49-F238E27FC236}">
                <a16:creationId xmlns:a16="http://schemas.microsoft.com/office/drawing/2014/main" id="{1B6CEBFA-7C02-B348-A37B-4099E855920C}"/>
              </a:ext>
            </a:extLst>
          </p:cNvPr>
          <p:cNvSpPr txBox="1"/>
          <p:nvPr/>
        </p:nvSpPr>
        <p:spPr>
          <a:xfrm>
            <a:off x="1727200" y="3618008"/>
            <a:ext cx="8496300" cy="1124473"/>
          </a:xfrm>
          <a:prstGeom prst="rect">
            <a:avLst/>
          </a:prstGeom>
          <a:solidFill>
            <a:srgbClr val="531B84">
              <a:alpha val="78039"/>
            </a:srgbClr>
          </a:solidFill>
        </p:spPr>
        <p:txBody>
          <a:bodyPr wrap="square" lIns="251999" tIns="251999" rIns="251999" bIns="251999" rtlCol="0">
            <a:spAutoFit/>
          </a:bodyPr>
          <a:lstStyle/>
          <a:p>
            <a:pPr algn="ctr"/>
            <a:r>
              <a:rPr lang="en-US" sz="4000" b="1" dirty="0">
                <a:solidFill>
                  <a:schemeClr val="bg1"/>
                </a:solidFill>
                <a:latin typeface="Helvetica" pitchFamily="2" charset="0"/>
              </a:rPr>
              <a:t>Vaccination in South Africa</a:t>
            </a:r>
            <a:endParaRPr lang="en-US" sz="2800" dirty="0">
              <a:solidFill>
                <a:schemeClr val="bg1"/>
              </a:solidFill>
              <a:latin typeface="Helvetica" pitchFamily="2" charset="0"/>
            </a:endParaRPr>
          </a:p>
        </p:txBody>
      </p:sp>
      <p:sp>
        <p:nvSpPr>
          <p:cNvPr id="6" name="Rectangle 5">
            <a:extLst>
              <a:ext uri="{FF2B5EF4-FFF2-40B4-BE49-F238E27FC236}">
                <a16:creationId xmlns:a16="http://schemas.microsoft.com/office/drawing/2014/main" id="{A25297AB-87F0-9C48-8913-DED54C6D554A}"/>
              </a:ext>
            </a:extLst>
          </p:cNvPr>
          <p:cNvSpPr/>
          <p:nvPr/>
        </p:nvSpPr>
        <p:spPr>
          <a:xfrm>
            <a:off x="7668511" y="5511800"/>
            <a:ext cx="4523489" cy="134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BB56973-41DC-AC44-AE2B-5D4830BF8326}"/>
              </a:ext>
            </a:extLst>
          </p:cNvPr>
          <p:cNvSpPr txBox="1"/>
          <p:nvPr/>
        </p:nvSpPr>
        <p:spPr>
          <a:xfrm>
            <a:off x="2273952" y="5240051"/>
            <a:ext cx="7771486" cy="923330"/>
          </a:xfrm>
          <a:prstGeom prst="rect">
            <a:avLst/>
          </a:prstGeom>
          <a:noFill/>
        </p:spPr>
        <p:txBody>
          <a:bodyPr wrap="none" rtlCol="0">
            <a:spAutoFit/>
          </a:bodyPr>
          <a:lstStyle/>
          <a:p>
            <a:r>
              <a:rPr lang="en-US" dirty="0"/>
              <a:t>(1) The binding constraint to economic recovery in SA is the vaccination rate. </a:t>
            </a:r>
          </a:p>
          <a:p>
            <a:endParaRPr lang="en-US" dirty="0"/>
          </a:p>
          <a:p>
            <a:r>
              <a:rPr lang="en-US" dirty="0"/>
              <a:t>(2) The binding constraint to the vaccination rate is not vaccinating on weekends.</a:t>
            </a:r>
          </a:p>
        </p:txBody>
      </p:sp>
    </p:spTree>
    <p:extLst>
      <p:ext uri="{BB962C8B-B14F-4D97-AF65-F5344CB8AC3E}">
        <p14:creationId xmlns:p14="http://schemas.microsoft.com/office/powerpoint/2010/main" val="4174859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DC635-7183-AC4D-B7A4-3D26E18B4C70}"/>
              </a:ext>
            </a:extLst>
          </p:cNvPr>
          <p:cNvSpPr>
            <a:spLocks noGrp="1"/>
          </p:cNvSpPr>
          <p:nvPr>
            <p:ph type="title"/>
          </p:nvPr>
        </p:nvSpPr>
        <p:spPr/>
        <p:txBody>
          <a:bodyPr/>
          <a:lstStyle/>
          <a:p>
            <a:endParaRPr lang="en-US"/>
          </a:p>
        </p:txBody>
      </p:sp>
      <p:pic>
        <p:nvPicPr>
          <p:cNvPr id="2050" name="Picture 2" descr="Image">
            <a:extLst>
              <a:ext uri="{FF2B5EF4-FFF2-40B4-BE49-F238E27FC236}">
                <a16:creationId xmlns:a16="http://schemas.microsoft.com/office/drawing/2014/main" id="{2EFA4D91-CE4C-EA47-A844-036D6A65F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8962" y="365125"/>
            <a:ext cx="9862536" cy="6158739"/>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Graphical user interface, text, application&#10;&#10;Description automatically generated">
            <a:extLst>
              <a:ext uri="{FF2B5EF4-FFF2-40B4-BE49-F238E27FC236}">
                <a16:creationId xmlns:a16="http://schemas.microsoft.com/office/drawing/2014/main" id="{6A6B7154-35F6-E945-9670-6526C3DA8DF2}"/>
              </a:ext>
            </a:extLst>
          </p:cNvPr>
          <p:cNvPicPr>
            <a:picLocks noGrp="1" noChangeAspect="1"/>
          </p:cNvPicPr>
          <p:nvPr>
            <p:ph idx="1"/>
          </p:nvPr>
        </p:nvPicPr>
        <p:blipFill>
          <a:blip r:embed="rId3"/>
          <a:stretch>
            <a:fillRect/>
          </a:stretch>
        </p:blipFill>
        <p:spPr>
          <a:xfrm rot="21244279">
            <a:off x="2361235" y="971440"/>
            <a:ext cx="5350514" cy="2118167"/>
          </a:xfrm>
          <a:prstGeom prst="rect">
            <a:avLst/>
          </a:prstGeom>
          <a:ln>
            <a:noFill/>
          </a:ln>
          <a:effectLst>
            <a:outerShdw blurRad="292100" dist="139700" dir="2700000" algn="tl" rotWithShape="0">
              <a:srgbClr val="333333">
                <a:alpha val="65000"/>
              </a:srgbClr>
            </a:outerShdw>
          </a:effectLst>
        </p:spPr>
      </p:pic>
      <p:cxnSp>
        <p:nvCxnSpPr>
          <p:cNvPr id="7" name="Straight Connector 6">
            <a:extLst>
              <a:ext uri="{FF2B5EF4-FFF2-40B4-BE49-F238E27FC236}">
                <a16:creationId xmlns:a16="http://schemas.microsoft.com/office/drawing/2014/main" id="{4B8EA525-1B25-F744-9775-BB856CC28EC0}"/>
              </a:ext>
            </a:extLst>
          </p:cNvPr>
          <p:cNvCxnSpPr>
            <a:cxnSpLocks/>
          </p:cNvCxnSpPr>
          <p:nvPr/>
        </p:nvCxnSpPr>
        <p:spPr>
          <a:xfrm flipV="1">
            <a:off x="8241175" y="1690688"/>
            <a:ext cx="0" cy="4015631"/>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6ED60A9-2850-EC4B-A2EB-37F7EF89783C}"/>
              </a:ext>
            </a:extLst>
          </p:cNvPr>
          <p:cNvSpPr/>
          <p:nvPr/>
        </p:nvSpPr>
        <p:spPr>
          <a:xfrm>
            <a:off x="8392099" y="1027907"/>
            <a:ext cx="2708476" cy="5038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6883639-6F86-1848-A814-2511E6B651D5}"/>
              </a:ext>
            </a:extLst>
          </p:cNvPr>
          <p:cNvSpPr txBox="1"/>
          <p:nvPr/>
        </p:nvSpPr>
        <p:spPr>
          <a:xfrm>
            <a:off x="7630610" y="1027906"/>
            <a:ext cx="1221130" cy="646331"/>
          </a:xfrm>
          <a:prstGeom prst="rect">
            <a:avLst/>
          </a:prstGeom>
          <a:noFill/>
        </p:spPr>
        <p:txBody>
          <a:bodyPr wrap="square" rtlCol="0">
            <a:spAutoFit/>
          </a:bodyPr>
          <a:lstStyle/>
          <a:p>
            <a:pPr algn="ctr"/>
            <a:r>
              <a:rPr lang="en-US" sz="900" dirty="0">
                <a:solidFill>
                  <a:srgbClr val="FF0000"/>
                </a:solidFill>
              </a:rPr>
              <a:t>Announcement that vaccinations on weekends will commence  1Aug</a:t>
            </a:r>
          </a:p>
        </p:txBody>
      </p:sp>
      <p:sp>
        <p:nvSpPr>
          <p:cNvPr id="12" name="TextBox 11">
            <a:extLst>
              <a:ext uri="{FF2B5EF4-FFF2-40B4-BE49-F238E27FC236}">
                <a16:creationId xmlns:a16="http://schemas.microsoft.com/office/drawing/2014/main" id="{07C72F61-68BA-2546-845A-AE1FCD009E14}"/>
              </a:ext>
            </a:extLst>
          </p:cNvPr>
          <p:cNvSpPr txBox="1"/>
          <p:nvPr/>
        </p:nvSpPr>
        <p:spPr>
          <a:xfrm>
            <a:off x="9879445" y="334136"/>
            <a:ext cx="1221130" cy="784830"/>
          </a:xfrm>
          <a:prstGeom prst="rect">
            <a:avLst/>
          </a:prstGeom>
          <a:noFill/>
        </p:spPr>
        <p:txBody>
          <a:bodyPr wrap="square" rtlCol="0">
            <a:spAutoFit/>
          </a:bodyPr>
          <a:lstStyle/>
          <a:p>
            <a:pPr algn="ctr"/>
            <a:r>
              <a:rPr lang="en-US" sz="900" dirty="0">
                <a:solidFill>
                  <a:srgbClr val="FF0000"/>
                </a:solidFill>
              </a:rPr>
              <a:t>On Sunday 1 August only 22,601 vaccines administered (13% of regular weekday, 180,000)</a:t>
            </a:r>
          </a:p>
        </p:txBody>
      </p:sp>
    </p:spTree>
    <p:extLst>
      <p:ext uri="{BB962C8B-B14F-4D97-AF65-F5344CB8AC3E}">
        <p14:creationId xmlns:p14="http://schemas.microsoft.com/office/powerpoint/2010/main" val="111453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8" fill="hold" grpId="0" nodeType="clickEffect">
                                  <p:stCondLst>
                                    <p:cond delay="0"/>
                                  </p:stCondLst>
                                  <p:childTnLst>
                                    <p:animEffect transition="out" filter="wipe(left)">
                                      <p:cBhvr>
                                        <p:cTn id="14" dur="3000"/>
                                        <p:tgtEl>
                                          <p:spTgt spid="10"/>
                                        </p:tgtEl>
                                      </p:cBhvr>
                                    </p:animEffect>
                                    <p:set>
                                      <p:cBhvr>
                                        <p:cTn id="15" dur="1" fill="hold">
                                          <p:stCondLst>
                                            <p:cond delay="2999"/>
                                          </p:stCondLst>
                                        </p:cTn>
                                        <p:tgtEl>
                                          <p:spTgt spid="1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CEB39AC-9F41-BC42-940F-0FE8C889E37F}"/>
              </a:ext>
            </a:extLst>
          </p:cNvPr>
          <p:cNvSpPr/>
          <p:nvPr/>
        </p:nvSpPr>
        <p:spPr>
          <a:xfrm>
            <a:off x="7397087" y="5268036"/>
            <a:ext cx="4794913" cy="1589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779ED0-43EA-CF4B-B73D-3EA198095C88}"/>
              </a:ext>
            </a:extLst>
          </p:cNvPr>
          <p:cNvSpPr>
            <a:spLocks noGrp="1"/>
          </p:cNvSpPr>
          <p:nvPr>
            <p:ph idx="1"/>
          </p:nvPr>
        </p:nvSpPr>
        <p:spPr>
          <a:xfrm>
            <a:off x="838200" y="1825625"/>
            <a:ext cx="7118445" cy="4351338"/>
          </a:xfrm>
        </p:spPr>
        <p:txBody>
          <a:bodyPr/>
          <a:lstStyle/>
          <a:p>
            <a:pPr marL="514350" indent="-514350">
              <a:buFont typeface="+mj-lt"/>
              <a:buAutoNum type="arabicPeriod"/>
            </a:pPr>
            <a:r>
              <a:rPr lang="en-US" b="1" dirty="0">
                <a:latin typeface="Helvetica" pitchFamily="2" charset="0"/>
              </a:rPr>
              <a:t>No reason why only nurses should be able to administer vaccines. </a:t>
            </a:r>
          </a:p>
          <a:p>
            <a:pPr lvl="1">
              <a:lnSpc>
                <a:spcPct val="100000"/>
              </a:lnSpc>
            </a:pPr>
            <a:r>
              <a:rPr lang="en-US" sz="1400" dirty="0">
                <a:latin typeface="Helvetica" pitchFamily="2" charset="0"/>
              </a:rPr>
              <a:t>US Army vaccinated over 1-million people: In Feb 2021 US passed the Public Readiness and Emergency Preparedness Act (PREP) for Medical Countermeasures Against COVID-19 limiting the liability of military personnel and allowing them to administer vaccines.</a:t>
            </a:r>
          </a:p>
          <a:p>
            <a:pPr lvl="1"/>
            <a:endParaRPr lang="en-US" sz="1400" dirty="0">
              <a:latin typeface="Helvetica" pitchFamily="2" charset="0"/>
            </a:endParaRPr>
          </a:p>
          <a:p>
            <a:pPr marL="514350" indent="-514350">
              <a:buFont typeface="+mj-lt"/>
              <a:buAutoNum type="arabicPeriod"/>
            </a:pPr>
            <a:r>
              <a:rPr lang="en-US" b="1" dirty="0">
                <a:latin typeface="Helvetica" pitchFamily="2" charset="0"/>
              </a:rPr>
              <a:t>HPCSA must comply – it’s a disaster</a:t>
            </a:r>
            <a:endParaRPr lang="en-US" sz="1400" dirty="0">
              <a:latin typeface="Helvetica" pitchFamily="2" charset="0"/>
            </a:endParaRPr>
          </a:p>
          <a:p>
            <a:pPr lvl="1">
              <a:lnSpc>
                <a:spcPct val="100000"/>
              </a:lnSpc>
            </a:pPr>
            <a:r>
              <a:rPr lang="en-US" sz="1400" dirty="0">
                <a:latin typeface="Helvetica" pitchFamily="2" charset="0"/>
              </a:rPr>
              <a:t>If the Health Professions Council of SA (HPCSA) is obstinate that only nurses can administer injections they should be summoned to parliament. </a:t>
            </a:r>
          </a:p>
          <a:p>
            <a:pPr lvl="1">
              <a:lnSpc>
                <a:spcPct val="100000"/>
              </a:lnSpc>
            </a:pPr>
            <a:r>
              <a:rPr lang="en-US" sz="1400" dirty="0">
                <a:latin typeface="Helvetica" pitchFamily="2" charset="0"/>
              </a:rPr>
              <a:t>Even if funds are released to pay nurses for overtime, people cannot work 8am to 8pm Monday-Sunday for 6-months. </a:t>
            </a:r>
          </a:p>
          <a:p>
            <a:pPr lvl="1">
              <a:lnSpc>
                <a:spcPct val="100000"/>
              </a:lnSpc>
            </a:pPr>
            <a:r>
              <a:rPr lang="en-US" sz="1400" dirty="0">
                <a:latin typeface="Helvetica" pitchFamily="2" charset="0"/>
              </a:rPr>
              <a:t>SA has 70,000 Community Health Workers who can be trained and supervised by registered nurses at large sites (CTICC) with medical oversight. </a:t>
            </a:r>
          </a:p>
        </p:txBody>
      </p:sp>
      <p:sp>
        <p:nvSpPr>
          <p:cNvPr id="4" name="Title 1">
            <a:extLst>
              <a:ext uri="{FF2B5EF4-FFF2-40B4-BE49-F238E27FC236}">
                <a16:creationId xmlns:a16="http://schemas.microsoft.com/office/drawing/2014/main" id="{531C3F0B-6C3F-614B-BCD9-35829881F2A8}"/>
              </a:ext>
            </a:extLst>
          </p:cNvPr>
          <p:cNvSpPr txBox="1">
            <a:spLocks/>
          </p:cNvSpPr>
          <p:nvPr/>
        </p:nvSpPr>
        <p:spPr>
          <a:xfrm>
            <a:off x="762000" y="299811"/>
            <a:ext cx="90507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Vaccines</a:t>
            </a:r>
          </a:p>
        </p:txBody>
      </p:sp>
      <p:grpSp>
        <p:nvGrpSpPr>
          <p:cNvPr id="11" name="Group 10">
            <a:extLst>
              <a:ext uri="{FF2B5EF4-FFF2-40B4-BE49-F238E27FC236}">
                <a16:creationId xmlns:a16="http://schemas.microsoft.com/office/drawing/2014/main" id="{9C567A94-A688-0847-88F6-85B21B755014}"/>
              </a:ext>
            </a:extLst>
          </p:cNvPr>
          <p:cNvGrpSpPr/>
          <p:nvPr/>
        </p:nvGrpSpPr>
        <p:grpSpPr>
          <a:xfrm>
            <a:off x="9122129" y="122389"/>
            <a:ext cx="2774708" cy="6476293"/>
            <a:chOff x="9122129" y="122389"/>
            <a:chExt cx="2774708" cy="6476293"/>
          </a:xfrm>
        </p:grpSpPr>
        <p:pic>
          <p:nvPicPr>
            <p:cNvPr id="6" name="Picture 5" descr="Text&#10;&#10;Description automatically generated">
              <a:extLst>
                <a:ext uri="{FF2B5EF4-FFF2-40B4-BE49-F238E27FC236}">
                  <a16:creationId xmlns:a16="http://schemas.microsoft.com/office/drawing/2014/main" id="{660A5BCB-186B-1C44-9E04-A43B8E06B509}"/>
                </a:ext>
              </a:extLst>
            </p:cNvPr>
            <p:cNvPicPr>
              <a:picLocks noChangeAspect="1"/>
            </p:cNvPicPr>
            <p:nvPr/>
          </p:nvPicPr>
          <p:blipFill>
            <a:blip r:embed="rId3"/>
            <a:stretch>
              <a:fillRect/>
            </a:stretch>
          </p:blipFill>
          <p:spPr>
            <a:xfrm>
              <a:off x="9122129" y="122389"/>
              <a:ext cx="2774708" cy="493281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65AF2D8-1C68-DB47-A38A-C3F22048A896}"/>
                </a:ext>
              </a:extLst>
            </p:cNvPr>
            <p:cNvPicPr>
              <a:picLocks noChangeAspect="1"/>
            </p:cNvPicPr>
            <p:nvPr/>
          </p:nvPicPr>
          <p:blipFill>
            <a:blip r:embed="rId4"/>
            <a:stretch>
              <a:fillRect/>
            </a:stretch>
          </p:blipFill>
          <p:spPr>
            <a:xfrm>
              <a:off x="9122129" y="5055204"/>
              <a:ext cx="2771960" cy="1543478"/>
            </a:xfrm>
            <a:prstGeom prst="rect">
              <a:avLst/>
            </a:prstGeom>
          </p:spPr>
        </p:pic>
      </p:grpSp>
      <p:pic>
        <p:nvPicPr>
          <p:cNvPr id="1028" name="Picture 4" descr="Home - HPCSA">
            <a:extLst>
              <a:ext uri="{FF2B5EF4-FFF2-40B4-BE49-F238E27FC236}">
                <a16:creationId xmlns:a16="http://schemas.microsoft.com/office/drawing/2014/main" id="{1282A151-9D04-144C-9383-7C929D9176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4326" y="5992874"/>
            <a:ext cx="1637620" cy="76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11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wipe(down)">
                                      <p:cBhvr>
                                        <p:cTn id="13"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418137" y="2484839"/>
            <a:ext cx="3400552" cy="2540245"/>
          </a:xfrm>
          <a:prstGeom prst="rect">
            <a:avLst/>
          </a:prstGeom>
          <a:solidFill>
            <a:srgbClr val="531B84">
              <a:alpha val="78039"/>
            </a:srgbClr>
          </a:solidFill>
        </p:spPr>
        <p:txBody>
          <a:bodyPr wrap="square" lIns="251999" tIns="251999" rIns="251999" bIns="251999" rtlCol="0">
            <a:spAutoFit/>
          </a:bodyPr>
          <a:lstStyle/>
          <a:p>
            <a:r>
              <a:rPr lang="en-ZA" sz="2400" b="1" dirty="0">
                <a:solidFill>
                  <a:schemeClr val="bg1"/>
                </a:solidFill>
              </a:rPr>
              <a:t>ECD attendance has recovered remarkably to 36% in April/May 2021. </a:t>
            </a:r>
            <a:r>
              <a:rPr lang="en-ZA" dirty="0">
                <a:solidFill>
                  <a:schemeClr val="bg1"/>
                </a:solidFill>
              </a:rPr>
              <a:t>This is very close to pre-pandemic levels (39% in Feb 2021)</a:t>
            </a: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ECD</a:t>
            </a:r>
          </a:p>
        </p:txBody>
      </p:sp>
      <p:pic>
        <p:nvPicPr>
          <p:cNvPr id="7" name="Picture 6" descr="Chart, line chart&#10;&#10;Description automatically generated">
            <a:extLst>
              <a:ext uri="{FF2B5EF4-FFF2-40B4-BE49-F238E27FC236}">
                <a16:creationId xmlns:a16="http://schemas.microsoft.com/office/drawing/2014/main" id="{5F1DC8DB-7059-1746-91E8-5DC6CA808D6D}"/>
              </a:ext>
            </a:extLst>
          </p:cNvPr>
          <p:cNvPicPr>
            <a:picLocks noChangeAspect="1"/>
          </p:cNvPicPr>
          <p:nvPr/>
        </p:nvPicPr>
        <p:blipFill>
          <a:blip r:embed="rId3"/>
          <a:stretch>
            <a:fillRect/>
          </a:stretch>
        </p:blipFill>
        <p:spPr>
          <a:xfrm>
            <a:off x="4080680" y="2305509"/>
            <a:ext cx="8111319" cy="4521862"/>
          </a:xfrm>
          <a:prstGeom prst="rect">
            <a:avLst/>
          </a:prstGeom>
        </p:spPr>
      </p:pic>
      <p:sp>
        <p:nvSpPr>
          <p:cNvPr id="9" name="Rectangle 8">
            <a:extLst>
              <a:ext uri="{FF2B5EF4-FFF2-40B4-BE49-F238E27FC236}">
                <a16:creationId xmlns:a16="http://schemas.microsoft.com/office/drawing/2014/main" id="{EEE53BA6-76A4-CC4B-BDF4-2E605EE232F7}"/>
              </a:ext>
            </a:extLst>
          </p:cNvPr>
          <p:cNvSpPr/>
          <p:nvPr/>
        </p:nvSpPr>
        <p:spPr>
          <a:xfrm>
            <a:off x="10904561" y="2579426"/>
            <a:ext cx="723332" cy="2251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060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with low confidence">
            <a:extLst>
              <a:ext uri="{FF2B5EF4-FFF2-40B4-BE49-F238E27FC236}">
                <a16:creationId xmlns:a16="http://schemas.microsoft.com/office/drawing/2014/main" id="{977C4C07-3497-A64E-ABD7-9116C5B205B0}"/>
              </a:ext>
            </a:extLst>
          </p:cNvPr>
          <p:cNvPicPr>
            <a:picLocks noChangeAspect="1"/>
          </p:cNvPicPr>
          <p:nvPr/>
        </p:nvPicPr>
        <p:blipFill rotWithShape="1">
          <a:blip r:embed="rId2">
            <a:duotone>
              <a:schemeClr val="accent3">
                <a:shade val="45000"/>
                <a:satMod val="135000"/>
              </a:schemeClr>
              <a:prstClr val="white"/>
            </a:duotone>
          </a:blip>
          <a:srcRect b="13704"/>
          <a:stretch/>
        </p:blipFill>
        <p:spPr>
          <a:xfrm>
            <a:off x="4523488" y="406400"/>
            <a:ext cx="3145023" cy="2714038"/>
          </a:xfrm>
          <a:prstGeom prst="rect">
            <a:avLst/>
          </a:prstGeom>
        </p:spPr>
      </p:pic>
      <p:sp>
        <p:nvSpPr>
          <p:cNvPr id="5" name="TextBox 4">
            <a:extLst>
              <a:ext uri="{FF2B5EF4-FFF2-40B4-BE49-F238E27FC236}">
                <a16:creationId xmlns:a16="http://schemas.microsoft.com/office/drawing/2014/main" id="{1B6CEBFA-7C02-B348-A37B-4099E855920C}"/>
              </a:ext>
            </a:extLst>
          </p:cNvPr>
          <p:cNvSpPr txBox="1"/>
          <p:nvPr/>
        </p:nvSpPr>
        <p:spPr>
          <a:xfrm>
            <a:off x="1727200" y="3618008"/>
            <a:ext cx="8496300" cy="1124473"/>
          </a:xfrm>
          <a:prstGeom prst="rect">
            <a:avLst/>
          </a:prstGeom>
          <a:solidFill>
            <a:srgbClr val="531B84">
              <a:alpha val="78039"/>
            </a:srgbClr>
          </a:solidFill>
        </p:spPr>
        <p:txBody>
          <a:bodyPr wrap="square" lIns="251999" tIns="251999" rIns="251999" bIns="251999" rtlCol="0">
            <a:spAutoFit/>
          </a:bodyPr>
          <a:lstStyle/>
          <a:p>
            <a:pPr algn="ctr"/>
            <a:r>
              <a:rPr lang="en-US" sz="4000" b="1" dirty="0">
                <a:solidFill>
                  <a:schemeClr val="bg1"/>
                </a:solidFill>
                <a:latin typeface="Helvetica" pitchFamily="2" charset="0"/>
              </a:rPr>
              <a:t>Vaccination in South Africa</a:t>
            </a:r>
            <a:endParaRPr lang="en-US" sz="2800" dirty="0">
              <a:solidFill>
                <a:schemeClr val="bg1"/>
              </a:solidFill>
              <a:latin typeface="Helvetica" pitchFamily="2" charset="0"/>
            </a:endParaRPr>
          </a:p>
        </p:txBody>
      </p:sp>
      <p:sp>
        <p:nvSpPr>
          <p:cNvPr id="6" name="Rectangle 5">
            <a:extLst>
              <a:ext uri="{FF2B5EF4-FFF2-40B4-BE49-F238E27FC236}">
                <a16:creationId xmlns:a16="http://schemas.microsoft.com/office/drawing/2014/main" id="{A25297AB-87F0-9C48-8913-DED54C6D554A}"/>
              </a:ext>
            </a:extLst>
          </p:cNvPr>
          <p:cNvSpPr/>
          <p:nvPr/>
        </p:nvSpPr>
        <p:spPr>
          <a:xfrm>
            <a:off x="7668511" y="5511800"/>
            <a:ext cx="4523489" cy="134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01412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with low confidence">
            <a:extLst>
              <a:ext uri="{FF2B5EF4-FFF2-40B4-BE49-F238E27FC236}">
                <a16:creationId xmlns:a16="http://schemas.microsoft.com/office/drawing/2014/main" id="{977C4C07-3497-A64E-ABD7-9116C5B205B0}"/>
              </a:ext>
            </a:extLst>
          </p:cNvPr>
          <p:cNvPicPr>
            <a:picLocks noChangeAspect="1"/>
          </p:cNvPicPr>
          <p:nvPr/>
        </p:nvPicPr>
        <p:blipFill rotWithShape="1">
          <a:blip r:embed="rId2">
            <a:duotone>
              <a:schemeClr val="accent3">
                <a:shade val="45000"/>
                <a:satMod val="135000"/>
              </a:schemeClr>
              <a:prstClr val="white"/>
            </a:duotone>
          </a:blip>
          <a:srcRect b="13704"/>
          <a:stretch/>
        </p:blipFill>
        <p:spPr>
          <a:xfrm>
            <a:off x="4523488" y="145749"/>
            <a:ext cx="3145023" cy="2714038"/>
          </a:xfrm>
          <a:prstGeom prst="rect">
            <a:avLst/>
          </a:prstGeom>
        </p:spPr>
      </p:pic>
      <p:sp>
        <p:nvSpPr>
          <p:cNvPr id="6" name="Rectangle 5">
            <a:extLst>
              <a:ext uri="{FF2B5EF4-FFF2-40B4-BE49-F238E27FC236}">
                <a16:creationId xmlns:a16="http://schemas.microsoft.com/office/drawing/2014/main" id="{A25297AB-87F0-9C48-8913-DED54C6D554A}"/>
              </a:ext>
            </a:extLst>
          </p:cNvPr>
          <p:cNvSpPr/>
          <p:nvPr/>
        </p:nvSpPr>
        <p:spPr>
          <a:xfrm>
            <a:off x="7668511" y="5511800"/>
            <a:ext cx="4523489" cy="134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B6CEBFA-7C02-B348-A37B-4099E855920C}"/>
              </a:ext>
            </a:extLst>
          </p:cNvPr>
          <p:cNvSpPr txBox="1"/>
          <p:nvPr/>
        </p:nvSpPr>
        <p:spPr>
          <a:xfrm>
            <a:off x="1715625" y="3293917"/>
            <a:ext cx="8496300" cy="3340464"/>
          </a:xfrm>
          <a:prstGeom prst="rect">
            <a:avLst/>
          </a:prstGeom>
          <a:solidFill>
            <a:srgbClr val="531B84">
              <a:alpha val="78039"/>
            </a:srgbClr>
          </a:solidFill>
        </p:spPr>
        <p:txBody>
          <a:bodyPr wrap="square" lIns="251999" tIns="251999" rIns="251999" bIns="251999" rtlCol="0">
            <a:spAutoFit/>
          </a:bodyPr>
          <a:lstStyle/>
          <a:p>
            <a:pPr marL="514350" indent="-514350">
              <a:buFont typeface="+mj-lt"/>
              <a:buAutoNum type="arabicPeriod"/>
            </a:pPr>
            <a:r>
              <a:rPr lang="en-US" sz="2800" b="1" dirty="0">
                <a:solidFill>
                  <a:schemeClr val="bg1"/>
                </a:solidFill>
                <a:latin typeface="Helvetica" pitchFamily="2" charset="0"/>
              </a:rPr>
              <a:t>Binding constraint to social and economic recovery is the rate of vaccination.</a:t>
            </a:r>
          </a:p>
          <a:p>
            <a:pPr marL="514350" indent="-514350">
              <a:buFont typeface="+mj-lt"/>
              <a:buAutoNum type="arabicPeriod"/>
            </a:pPr>
            <a:endParaRPr lang="en-US" sz="2800" b="1" dirty="0">
              <a:solidFill>
                <a:schemeClr val="bg1"/>
              </a:solidFill>
              <a:latin typeface="Helvetica" pitchFamily="2" charset="0"/>
            </a:endParaRPr>
          </a:p>
          <a:p>
            <a:pPr marL="514350" indent="-514350">
              <a:buFont typeface="+mj-lt"/>
              <a:buAutoNum type="arabicPeriod"/>
            </a:pPr>
            <a:r>
              <a:rPr lang="en-US" sz="2800" b="1" dirty="0">
                <a:solidFill>
                  <a:schemeClr val="bg1"/>
                </a:solidFill>
                <a:latin typeface="Helvetica" pitchFamily="2" charset="0"/>
              </a:rPr>
              <a:t>Single biggest factor limiting vaccination is the lack of </a:t>
            </a:r>
            <a:r>
              <a:rPr lang="en-US" sz="2800" b="1" u="sng" dirty="0">
                <a:solidFill>
                  <a:schemeClr val="bg1"/>
                </a:solidFill>
                <a:latin typeface="Helvetica" pitchFamily="2" charset="0"/>
              </a:rPr>
              <a:t>vaccinations on weekends </a:t>
            </a:r>
          </a:p>
          <a:p>
            <a:pPr marL="514350" indent="-514350" algn="ctr">
              <a:buFont typeface="+mj-lt"/>
              <a:buAutoNum type="arabicPeriod"/>
            </a:pPr>
            <a:endParaRPr lang="en-US" sz="2800" b="1" u="sng" dirty="0">
              <a:solidFill>
                <a:schemeClr val="bg1"/>
              </a:solidFill>
              <a:latin typeface="Helvetica" pitchFamily="2" charset="0"/>
            </a:endParaRPr>
          </a:p>
          <a:p>
            <a:pPr algn="ctr"/>
            <a:r>
              <a:rPr lang="en-US" sz="1600" dirty="0">
                <a:solidFill>
                  <a:schemeClr val="bg1"/>
                </a:solidFill>
                <a:latin typeface="Helvetica" pitchFamily="2" charset="0"/>
              </a:rPr>
              <a:t>Speaking about vaccine hesitancy does not make sense at the present moment.</a:t>
            </a:r>
            <a:endParaRPr lang="en-US" sz="1100" dirty="0">
              <a:solidFill>
                <a:schemeClr val="bg1"/>
              </a:solidFill>
              <a:latin typeface="Helvetica" pitchFamily="2" charset="0"/>
            </a:endParaRPr>
          </a:p>
        </p:txBody>
      </p:sp>
    </p:spTree>
    <p:extLst>
      <p:ext uri="{BB962C8B-B14F-4D97-AF65-F5344CB8AC3E}">
        <p14:creationId xmlns:p14="http://schemas.microsoft.com/office/powerpoint/2010/main" val="3473500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4B53040-97E1-6249-8636-85D6BFC714DC}"/>
              </a:ext>
            </a:extLst>
          </p:cNvPr>
          <p:cNvSpPr txBox="1">
            <a:spLocks/>
          </p:cNvSpPr>
          <p:nvPr/>
        </p:nvSpPr>
        <p:spPr>
          <a:xfrm>
            <a:off x="502693" y="325877"/>
            <a:ext cx="90507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Vaccines</a:t>
            </a:r>
          </a:p>
        </p:txBody>
      </p:sp>
      <p:graphicFrame>
        <p:nvGraphicFramePr>
          <p:cNvPr id="28" name="Chart 27">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013353581"/>
              </p:ext>
            </p:extLst>
          </p:nvPr>
        </p:nvGraphicFramePr>
        <p:xfrm>
          <a:off x="2261367" y="1223201"/>
          <a:ext cx="9706410" cy="552276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AAED8275-FD41-CE4E-958D-2A60E7039A6E}"/>
              </a:ext>
            </a:extLst>
          </p:cNvPr>
          <p:cNvSpPr/>
          <p:nvPr/>
        </p:nvSpPr>
        <p:spPr>
          <a:xfrm>
            <a:off x="3958894" y="112032"/>
            <a:ext cx="8008883" cy="954107"/>
          </a:xfrm>
          <a:prstGeom prst="rect">
            <a:avLst/>
          </a:prstGeom>
          <a:solidFill>
            <a:schemeClr val="bg1">
              <a:lumMod val="95000"/>
            </a:schemeClr>
          </a:solidFill>
        </p:spPr>
        <p:txBody>
          <a:bodyPr wrap="square">
            <a:spAutoFit/>
          </a:bodyPr>
          <a:lstStyle/>
          <a:p>
            <a:pPr marL="285750" indent="-285750">
              <a:buFont typeface="Arial" panose="020B0604020202020204" pitchFamily="34" charset="0"/>
              <a:buChar char="•"/>
            </a:pPr>
            <a:r>
              <a:rPr lang="en-ZA" sz="1400" dirty="0">
                <a:latin typeface="Helvetica Neue" panose="02000503000000020004" pitchFamily="2" charset="0"/>
                <a:ea typeface="Helvetica Neue" panose="02000503000000020004" pitchFamily="2" charset="0"/>
                <a:cs typeface="Helvetica Neue" panose="02000503000000020004" pitchFamily="2" charset="0"/>
              </a:rPr>
              <a:t>The government is already well </a:t>
            </a:r>
            <a:r>
              <a:rPr lang="en-ZA" sz="1400" b="1" dirty="0">
                <a:latin typeface="Helvetica Neue" panose="02000503000000020004" pitchFamily="2" charset="0"/>
                <a:ea typeface="Helvetica Neue" panose="02000503000000020004" pitchFamily="2" charset="0"/>
                <a:cs typeface="Helvetica Neue" panose="02000503000000020004" pitchFamily="2" charset="0"/>
              </a:rPr>
              <a:t>behind its own vaccination plan </a:t>
            </a:r>
            <a:r>
              <a:rPr lang="en-ZA" sz="1400" dirty="0">
                <a:latin typeface="Helvetica Neue" panose="02000503000000020004" pitchFamily="2" charset="0"/>
                <a:ea typeface="Helvetica Neue" panose="02000503000000020004" pitchFamily="2" charset="0"/>
                <a:cs typeface="Helvetica Neue" panose="02000503000000020004" pitchFamily="2" charset="0"/>
              </a:rPr>
              <a:t>having only vaccinated        3-million of a forecasted </a:t>
            </a:r>
            <a:r>
              <a:rPr lang="en-ZA" sz="1400" dirty="0">
                <a:solidFill>
                  <a:srgbClr val="1155CC"/>
                </a:solidFill>
                <a:latin typeface="Helvetica Neue" panose="02000503000000020004" pitchFamily="2" charset="0"/>
                <a:ea typeface="Helvetica Neue" panose="02000503000000020004" pitchFamily="2" charset="0"/>
                <a:cs typeface="Helvetica Neue" panose="02000503000000020004" pitchFamily="2" charset="0"/>
                <a:hlinkClick r:id="rId3"/>
              </a:rPr>
              <a:t>5-million</a:t>
            </a:r>
            <a:r>
              <a:rPr lang="en-ZA" sz="1400" dirty="0">
                <a:latin typeface="Helvetica Neue" panose="02000503000000020004" pitchFamily="2" charset="0"/>
                <a:ea typeface="Helvetica Neue" panose="02000503000000020004" pitchFamily="2" charset="0"/>
                <a:cs typeface="Helvetica Neue" panose="02000503000000020004" pitchFamily="2" charset="0"/>
              </a:rPr>
              <a:t> people (i.e. 60% of the target). </a:t>
            </a:r>
          </a:p>
          <a:p>
            <a:pPr marL="285750" indent="-285750">
              <a:buFont typeface="Arial" panose="020B0604020202020204" pitchFamily="34" charset="0"/>
              <a:buChar char="•"/>
            </a:pPr>
            <a:r>
              <a:rPr lang="en-ZA" sz="1400" b="1" u="sng"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Supply</a:t>
            </a:r>
            <a:r>
              <a:rPr lang="en-ZA" sz="1400" dirty="0">
                <a:latin typeface="Helvetica Neue" panose="02000503000000020004" pitchFamily="2" charset="0"/>
                <a:ea typeface="Helvetica Neue" panose="02000503000000020004" pitchFamily="2" charset="0"/>
                <a:cs typeface="Helvetica Neue" panose="02000503000000020004" pitchFamily="2" charset="0"/>
              </a:rPr>
              <a:t> is no longer the issue (we have 7,4million doses in SA now, have had more than able to inject since May).</a:t>
            </a:r>
            <a:endParaRPr lang="en-US" sz="1400" dirty="0"/>
          </a:p>
        </p:txBody>
      </p:sp>
    </p:spTree>
    <p:extLst>
      <p:ext uri="{BB962C8B-B14F-4D97-AF65-F5344CB8AC3E}">
        <p14:creationId xmlns:p14="http://schemas.microsoft.com/office/powerpoint/2010/main" val="10504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8">
                                            <p:graphicEl>
                                              <a:chart seriesIdx="-3" categoryIdx="-3" bldStep="gridLegend"/>
                                            </p:graphicEl>
                                          </p:spTgt>
                                        </p:tgtEl>
                                        <p:attrNameLst>
                                          <p:attrName>style.visibility</p:attrName>
                                        </p:attrNameLst>
                                      </p:cBhvr>
                                      <p:to>
                                        <p:strVal val="visible"/>
                                      </p:to>
                                    </p:set>
                                    <p:animEffect transition="in" filter="wipe(down)">
                                      <p:cBhvr>
                                        <p:cTn id="10" dur="500"/>
                                        <p:tgtEl>
                                          <p:spTgt spid="28">
                                            <p:graphicEl>
                                              <a:chart seriesIdx="-3" categoryIdx="-3" bldStep="gridLegen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8">
                                            <p:graphicEl>
                                              <a:chart seriesIdx="0" categoryIdx="0" bldStep="ptInSeries"/>
                                            </p:graphicEl>
                                          </p:spTgt>
                                        </p:tgtEl>
                                        <p:attrNameLst>
                                          <p:attrName>style.visibility</p:attrName>
                                        </p:attrNameLst>
                                      </p:cBhvr>
                                      <p:to>
                                        <p:strVal val="visible"/>
                                      </p:to>
                                    </p:set>
                                    <p:animEffect transition="in" filter="wipe(down)">
                                      <p:cBhvr>
                                        <p:cTn id="15" dur="500"/>
                                        <p:tgtEl>
                                          <p:spTgt spid="28">
                                            <p:graphicEl>
                                              <a:chart seriesIdx="0" categoryIdx="0" bldStep="ptInSeries"/>
                                            </p:graphicEl>
                                          </p:spTgt>
                                        </p:tgtEl>
                                      </p:cBhvr>
                                    </p:animEffec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28">
                                            <p:graphicEl>
                                              <a:chart seriesIdx="0" categoryIdx="1" bldStep="ptInSeries"/>
                                            </p:graphicEl>
                                          </p:spTgt>
                                        </p:tgtEl>
                                        <p:attrNameLst>
                                          <p:attrName>style.visibility</p:attrName>
                                        </p:attrNameLst>
                                      </p:cBhvr>
                                      <p:to>
                                        <p:strVal val="visible"/>
                                      </p:to>
                                    </p:set>
                                    <p:animEffect transition="in" filter="wipe(down)">
                                      <p:cBhvr>
                                        <p:cTn id="19" dur="400"/>
                                        <p:tgtEl>
                                          <p:spTgt spid="28">
                                            <p:graphicEl>
                                              <a:chart seriesIdx="0" categoryIdx="1" bldStep="ptInSeries"/>
                                            </p:graphicEl>
                                          </p:spTgt>
                                        </p:tgtEl>
                                      </p:cBhvr>
                                    </p:animEffect>
                                  </p:childTnLst>
                                </p:cTn>
                              </p:par>
                            </p:childTnLst>
                          </p:cTn>
                        </p:par>
                        <p:par>
                          <p:cTn id="20" fill="hold">
                            <p:stCondLst>
                              <p:cond delay="900"/>
                            </p:stCondLst>
                            <p:childTnLst>
                              <p:par>
                                <p:cTn id="21" presetID="22" presetClass="entr" presetSubtype="4" fill="hold" grpId="0" nodeType="afterEffect">
                                  <p:stCondLst>
                                    <p:cond delay="0"/>
                                  </p:stCondLst>
                                  <p:childTnLst>
                                    <p:set>
                                      <p:cBhvr>
                                        <p:cTn id="22" dur="1" fill="hold">
                                          <p:stCondLst>
                                            <p:cond delay="0"/>
                                          </p:stCondLst>
                                        </p:cTn>
                                        <p:tgtEl>
                                          <p:spTgt spid="28">
                                            <p:graphicEl>
                                              <a:chart seriesIdx="0" categoryIdx="2" bldStep="ptInSeries"/>
                                            </p:graphicEl>
                                          </p:spTgt>
                                        </p:tgtEl>
                                        <p:attrNameLst>
                                          <p:attrName>style.visibility</p:attrName>
                                        </p:attrNameLst>
                                      </p:cBhvr>
                                      <p:to>
                                        <p:strVal val="visible"/>
                                      </p:to>
                                    </p:set>
                                    <p:animEffect transition="in" filter="wipe(down)">
                                      <p:cBhvr>
                                        <p:cTn id="23" dur="400"/>
                                        <p:tgtEl>
                                          <p:spTgt spid="28">
                                            <p:graphicEl>
                                              <a:chart seriesIdx="0" categoryIdx="2" bldStep="ptInSeries"/>
                                            </p:graphicEl>
                                          </p:spTgt>
                                        </p:tgtEl>
                                      </p:cBhvr>
                                    </p:animEffect>
                                  </p:childTnLst>
                                </p:cTn>
                              </p:par>
                            </p:childTnLst>
                          </p:cTn>
                        </p:par>
                        <p:par>
                          <p:cTn id="24" fill="hold">
                            <p:stCondLst>
                              <p:cond delay="1300"/>
                            </p:stCondLst>
                            <p:childTnLst>
                              <p:par>
                                <p:cTn id="25" presetID="22" presetClass="entr" presetSubtype="4" fill="hold" grpId="0" nodeType="afterEffect">
                                  <p:stCondLst>
                                    <p:cond delay="0"/>
                                  </p:stCondLst>
                                  <p:childTnLst>
                                    <p:set>
                                      <p:cBhvr>
                                        <p:cTn id="26" dur="1" fill="hold">
                                          <p:stCondLst>
                                            <p:cond delay="0"/>
                                          </p:stCondLst>
                                        </p:cTn>
                                        <p:tgtEl>
                                          <p:spTgt spid="28">
                                            <p:graphicEl>
                                              <a:chart seriesIdx="0" categoryIdx="3" bldStep="ptInSeries"/>
                                            </p:graphicEl>
                                          </p:spTgt>
                                        </p:tgtEl>
                                        <p:attrNameLst>
                                          <p:attrName>style.visibility</p:attrName>
                                        </p:attrNameLst>
                                      </p:cBhvr>
                                      <p:to>
                                        <p:strVal val="visible"/>
                                      </p:to>
                                    </p:set>
                                    <p:animEffect transition="in" filter="wipe(down)">
                                      <p:cBhvr>
                                        <p:cTn id="27" dur="400"/>
                                        <p:tgtEl>
                                          <p:spTgt spid="28">
                                            <p:graphicEl>
                                              <a:chart seriesIdx="0" categoryIdx="3" bldStep="ptInSeries"/>
                                            </p:graphicEl>
                                          </p:spTgt>
                                        </p:tgtEl>
                                      </p:cBhvr>
                                    </p:animEffect>
                                  </p:childTnLst>
                                </p:cTn>
                              </p:par>
                            </p:childTnLst>
                          </p:cTn>
                        </p:par>
                        <p:par>
                          <p:cTn id="28" fill="hold">
                            <p:stCondLst>
                              <p:cond delay="1700"/>
                            </p:stCondLst>
                            <p:childTnLst>
                              <p:par>
                                <p:cTn id="29" presetID="22" presetClass="entr" presetSubtype="4" fill="hold" grpId="0" nodeType="afterEffect">
                                  <p:stCondLst>
                                    <p:cond delay="0"/>
                                  </p:stCondLst>
                                  <p:childTnLst>
                                    <p:set>
                                      <p:cBhvr>
                                        <p:cTn id="30" dur="1" fill="hold">
                                          <p:stCondLst>
                                            <p:cond delay="0"/>
                                          </p:stCondLst>
                                        </p:cTn>
                                        <p:tgtEl>
                                          <p:spTgt spid="28">
                                            <p:graphicEl>
                                              <a:chart seriesIdx="0" categoryIdx="4" bldStep="ptInSeries"/>
                                            </p:graphicEl>
                                          </p:spTgt>
                                        </p:tgtEl>
                                        <p:attrNameLst>
                                          <p:attrName>style.visibility</p:attrName>
                                        </p:attrNameLst>
                                      </p:cBhvr>
                                      <p:to>
                                        <p:strVal val="visible"/>
                                      </p:to>
                                    </p:set>
                                    <p:animEffect transition="in" filter="wipe(down)">
                                      <p:cBhvr>
                                        <p:cTn id="31" dur="400"/>
                                        <p:tgtEl>
                                          <p:spTgt spid="28">
                                            <p:graphicEl>
                                              <a:chart seriesIdx="0" categoryIdx="4" bldStep="ptInSeries"/>
                                            </p:graphicEl>
                                          </p:spTgt>
                                        </p:tgtEl>
                                      </p:cBhvr>
                                    </p:animEffect>
                                  </p:childTnLst>
                                </p:cTn>
                              </p:par>
                            </p:childTnLst>
                          </p:cTn>
                        </p:par>
                        <p:par>
                          <p:cTn id="32" fill="hold">
                            <p:stCondLst>
                              <p:cond delay="2100"/>
                            </p:stCondLst>
                            <p:childTnLst>
                              <p:par>
                                <p:cTn id="33" presetID="22" presetClass="entr" presetSubtype="4" fill="hold" grpId="0" nodeType="afterEffect">
                                  <p:stCondLst>
                                    <p:cond delay="0"/>
                                  </p:stCondLst>
                                  <p:childTnLst>
                                    <p:set>
                                      <p:cBhvr>
                                        <p:cTn id="34" dur="1" fill="hold">
                                          <p:stCondLst>
                                            <p:cond delay="0"/>
                                          </p:stCondLst>
                                        </p:cTn>
                                        <p:tgtEl>
                                          <p:spTgt spid="28">
                                            <p:graphicEl>
                                              <a:chart seriesIdx="0" categoryIdx="5" bldStep="ptInSeries"/>
                                            </p:graphicEl>
                                          </p:spTgt>
                                        </p:tgtEl>
                                        <p:attrNameLst>
                                          <p:attrName>style.visibility</p:attrName>
                                        </p:attrNameLst>
                                      </p:cBhvr>
                                      <p:to>
                                        <p:strVal val="visible"/>
                                      </p:to>
                                    </p:set>
                                    <p:animEffect transition="in" filter="wipe(down)">
                                      <p:cBhvr>
                                        <p:cTn id="35" dur="400"/>
                                        <p:tgtEl>
                                          <p:spTgt spid="28">
                                            <p:graphicEl>
                                              <a:chart seriesIdx="0" categoryIdx="5" bldStep="ptInSeries"/>
                                            </p:graphicEl>
                                          </p:spTgt>
                                        </p:tgtEl>
                                      </p:cBhvr>
                                    </p:animEffect>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28">
                                            <p:graphicEl>
                                              <a:chart seriesIdx="0" categoryIdx="6" bldStep="ptInSeries"/>
                                            </p:graphicEl>
                                          </p:spTgt>
                                        </p:tgtEl>
                                        <p:attrNameLst>
                                          <p:attrName>style.visibility</p:attrName>
                                        </p:attrNameLst>
                                      </p:cBhvr>
                                      <p:to>
                                        <p:strVal val="visible"/>
                                      </p:to>
                                    </p:set>
                                    <p:animEffect transition="in" filter="wipe(down)">
                                      <p:cBhvr>
                                        <p:cTn id="39" dur="400"/>
                                        <p:tgtEl>
                                          <p:spTgt spid="28">
                                            <p:graphicEl>
                                              <a:chart seriesIdx="0" categoryIdx="6" bldStep="ptInSeries"/>
                                            </p:graphicEl>
                                          </p:spTgt>
                                        </p:tgtEl>
                                      </p:cBhvr>
                                    </p:animEffect>
                                  </p:childTnLst>
                                </p:cTn>
                              </p:par>
                            </p:childTnLst>
                          </p:cTn>
                        </p:par>
                        <p:par>
                          <p:cTn id="40" fill="hold">
                            <p:stCondLst>
                              <p:cond delay="2900"/>
                            </p:stCondLst>
                            <p:childTnLst>
                              <p:par>
                                <p:cTn id="41" presetID="22" presetClass="entr" presetSubtype="4" fill="hold" grpId="0" nodeType="afterEffect">
                                  <p:stCondLst>
                                    <p:cond delay="0"/>
                                  </p:stCondLst>
                                  <p:childTnLst>
                                    <p:set>
                                      <p:cBhvr>
                                        <p:cTn id="42" dur="1" fill="hold">
                                          <p:stCondLst>
                                            <p:cond delay="0"/>
                                          </p:stCondLst>
                                        </p:cTn>
                                        <p:tgtEl>
                                          <p:spTgt spid="28">
                                            <p:graphicEl>
                                              <a:chart seriesIdx="0" categoryIdx="7" bldStep="ptInSeries"/>
                                            </p:graphicEl>
                                          </p:spTgt>
                                        </p:tgtEl>
                                        <p:attrNameLst>
                                          <p:attrName>style.visibility</p:attrName>
                                        </p:attrNameLst>
                                      </p:cBhvr>
                                      <p:to>
                                        <p:strVal val="visible"/>
                                      </p:to>
                                    </p:set>
                                    <p:animEffect transition="in" filter="wipe(down)">
                                      <p:cBhvr>
                                        <p:cTn id="43" dur="400"/>
                                        <p:tgtEl>
                                          <p:spTgt spid="28">
                                            <p:graphicEl>
                                              <a:chart seriesIdx="0" categoryIdx="7" bldStep="ptInSeries"/>
                                            </p:graphicEl>
                                          </p:spTgt>
                                        </p:tgtEl>
                                      </p:cBhvr>
                                    </p:animEffect>
                                  </p:childTnLst>
                                </p:cTn>
                              </p:par>
                            </p:childTnLst>
                          </p:cTn>
                        </p:par>
                        <p:par>
                          <p:cTn id="44" fill="hold">
                            <p:stCondLst>
                              <p:cond delay="3300"/>
                            </p:stCondLst>
                            <p:childTnLst>
                              <p:par>
                                <p:cTn id="45" presetID="22" presetClass="entr" presetSubtype="4" fill="hold" grpId="0" nodeType="afterEffect">
                                  <p:stCondLst>
                                    <p:cond delay="0"/>
                                  </p:stCondLst>
                                  <p:childTnLst>
                                    <p:set>
                                      <p:cBhvr>
                                        <p:cTn id="46" dur="1" fill="hold">
                                          <p:stCondLst>
                                            <p:cond delay="0"/>
                                          </p:stCondLst>
                                        </p:cTn>
                                        <p:tgtEl>
                                          <p:spTgt spid="28">
                                            <p:graphicEl>
                                              <a:chart seriesIdx="0" categoryIdx="8" bldStep="ptInSeries"/>
                                            </p:graphicEl>
                                          </p:spTgt>
                                        </p:tgtEl>
                                        <p:attrNameLst>
                                          <p:attrName>style.visibility</p:attrName>
                                        </p:attrNameLst>
                                      </p:cBhvr>
                                      <p:to>
                                        <p:strVal val="visible"/>
                                      </p:to>
                                    </p:set>
                                    <p:animEffect transition="in" filter="wipe(down)">
                                      <p:cBhvr>
                                        <p:cTn id="47" dur="400"/>
                                        <p:tgtEl>
                                          <p:spTgt spid="28">
                                            <p:graphicEl>
                                              <a:chart seriesIdx="0" categoryIdx="8" bldStep="ptInSeries"/>
                                            </p:graphicEl>
                                          </p:spTgt>
                                        </p:tgtEl>
                                      </p:cBhvr>
                                    </p:animEffect>
                                  </p:childTnLst>
                                </p:cTn>
                              </p:par>
                            </p:childTnLst>
                          </p:cTn>
                        </p:par>
                        <p:par>
                          <p:cTn id="48" fill="hold">
                            <p:stCondLst>
                              <p:cond delay="3700"/>
                            </p:stCondLst>
                            <p:childTnLst>
                              <p:par>
                                <p:cTn id="49" presetID="22" presetClass="entr" presetSubtype="4" fill="hold" grpId="0" nodeType="afterEffect">
                                  <p:stCondLst>
                                    <p:cond delay="0"/>
                                  </p:stCondLst>
                                  <p:childTnLst>
                                    <p:set>
                                      <p:cBhvr>
                                        <p:cTn id="50" dur="1" fill="hold">
                                          <p:stCondLst>
                                            <p:cond delay="0"/>
                                          </p:stCondLst>
                                        </p:cTn>
                                        <p:tgtEl>
                                          <p:spTgt spid="28">
                                            <p:graphicEl>
                                              <a:chart seriesIdx="0" categoryIdx="9" bldStep="ptInSeries"/>
                                            </p:graphicEl>
                                          </p:spTgt>
                                        </p:tgtEl>
                                        <p:attrNameLst>
                                          <p:attrName>style.visibility</p:attrName>
                                        </p:attrNameLst>
                                      </p:cBhvr>
                                      <p:to>
                                        <p:strVal val="visible"/>
                                      </p:to>
                                    </p:set>
                                    <p:animEffect transition="in" filter="wipe(down)">
                                      <p:cBhvr>
                                        <p:cTn id="51" dur="400"/>
                                        <p:tgtEl>
                                          <p:spTgt spid="28">
                                            <p:graphicEl>
                                              <a:chart seriesIdx="0" categoryIdx="9" bldStep="ptInSeries"/>
                                            </p:graphicEl>
                                          </p:spTgt>
                                        </p:tgtEl>
                                      </p:cBhvr>
                                    </p:animEffect>
                                  </p:childTnLst>
                                </p:cTn>
                              </p:par>
                            </p:childTnLst>
                          </p:cTn>
                        </p:par>
                        <p:par>
                          <p:cTn id="52" fill="hold">
                            <p:stCondLst>
                              <p:cond delay="4100"/>
                            </p:stCondLst>
                            <p:childTnLst>
                              <p:par>
                                <p:cTn id="53" presetID="22" presetClass="entr" presetSubtype="4" fill="hold" grpId="0" nodeType="afterEffect">
                                  <p:stCondLst>
                                    <p:cond delay="0"/>
                                  </p:stCondLst>
                                  <p:childTnLst>
                                    <p:set>
                                      <p:cBhvr>
                                        <p:cTn id="54" dur="1" fill="hold">
                                          <p:stCondLst>
                                            <p:cond delay="0"/>
                                          </p:stCondLst>
                                        </p:cTn>
                                        <p:tgtEl>
                                          <p:spTgt spid="28">
                                            <p:graphicEl>
                                              <a:chart seriesIdx="0" categoryIdx="10" bldStep="ptInSeries"/>
                                            </p:graphicEl>
                                          </p:spTgt>
                                        </p:tgtEl>
                                        <p:attrNameLst>
                                          <p:attrName>style.visibility</p:attrName>
                                        </p:attrNameLst>
                                      </p:cBhvr>
                                      <p:to>
                                        <p:strVal val="visible"/>
                                      </p:to>
                                    </p:set>
                                    <p:animEffect transition="in" filter="wipe(down)">
                                      <p:cBhvr>
                                        <p:cTn id="55" dur="400"/>
                                        <p:tgtEl>
                                          <p:spTgt spid="28">
                                            <p:graphicEl>
                                              <a:chart seriesIdx="0" categoryIdx="10" bldStep="ptInSeries"/>
                                            </p:graphicEl>
                                          </p:spTgt>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28">
                                            <p:graphicEl>
                                              <a:chart seriesIdx="0" categoryIdx="11" bldStep="ptInSeries"/>
                                            </p:graphicEl>
                                          </p:spTgt>
                                        </p:tgtEl>
                                        <p:attrNameLst>
                                          <p:attrName>style.visibility</p:attrName>
                                        </p:attrNameLst>
                                      </p:cBhvr>
                                      <p:to>
                                        <p:strVal val="visible"/>
                                      </p:to>
                                    </p:set>
                                    <p:animEffect transition="in" filter="wipe(down)">
                                      <p:cBhvr>
                                        <p:cTn id="59" dur="400"/>
                                        <p:tgtEl>
                                          <p:spTgt spid="28">
                                            <p:graphicEl>
                                              <a:chart seriesIdx="0" categoryIdx="11" bldStep="ptInSeries"/>
                                            </p:graphicEl>
                                          </p:spTgt>
                                        </p:tgtEl>
                                      </p:cBhvr>
                                    </p:animEffect>
                                  </p:childTnLst>
                                </p:cTn>
                              </p:par>
                            </p:childTnLst>
                          </p:cTn>
                        </p:par>
                        <p:par>
                          <p:cTn id="60" fill="hold">
                            <p:stCondLst>
                              <p:cond delay="4900"/>
                            </p:stCondLst>
                            <p:childTnLst>
                              <p:par>
                                <p:cTn id="61" presetID="22" presetClass="entr" presetSubtype="4" fill="hold" grpId="0" nodeType="afterEffect">
                                  <p:stCondLst>
                                    <p:cond delay="0"/>
                                  </p:stCondLst>
                                  <p:childTnLst>
                                    <p:set>
                                      <p:cBhvr>
                                        <p:cTn id="62" dur="1" fill="hold">
                                          <p:stCondLst>
                                            <p:cond delay="0"/>
                                          </p:stCondLst>
                                        </p:cTn>
                                        <p:tgtEl>
                                          <p:spTgt spid="28">
                                            <p:graphicEl>
                                              <a:chart seriesIdx="0" categoryIdx="12" bldStep="ptInSeries"/>
                                            </p:graphicEl>
                                          </p:spTgt>
                                        </p:tgtEl>
                                        <p:attrNameLst>
                                          <p:attrName>style.visibility</p:attrName>
                                        </p:attrNameLst>
                                      </p:cBhvr>
                                      <p:to>
                                        <p:strVal val="visible"/>
                                      </p:to>
                                    </p:set>
                                    <p:animEffect transition="in" filter="wipe(down)">
                                      <p:cBhvr>
                                        <p:cTn id="63" dur="400"/>
                                        <p:tgtEl>
                                          <p:spTgt spid="28">
                                            <p:graphicEl>
                                              <a:chart seriesIdx="0" categoryIdx="12" bldStep="ptInSeries"/>
                                            </p:graphicEl>
                                          </p:spTgt>
                                        </p:tgtEl>
                                      </p:cBhvr>
                                    </p:animEffect>
                                  </p:childTnLst>
                                </p:cTn>
                              </p:par>
                            </p:childTnLst>
                          </p:cTn>
                        </p:par>
                        <p:par>
                          <p:cTn id="64" fill="hold">
                            <p:stCondLst>
                              <p:cond delay="5300"/>
                            </p:stCondLst>
                            <p:childTnLst>
                              <p:par>
                                <p:cTn id="65" presetID="22" presetClass="entr" presetSubtype="4" fill="hold" grpId="0" nodeType="afterEffect">
                                  <p:stCondLst>
                                    <p:cond delay="0"/>
                                  </p:stCondLst>
                                  <p:childTnLst>
                                    <p:set>
                                      <p:cBhvr>
                                        <p:cTn id="66" dur="1" fill="hold">
                                          <p:stCondLst>
                                            <p:cond delay="0"/>
                                          </p:stCondLst>
                                        </p:cTn>
                                        <p:tgtEl>
                                          <p:spTgt spid="28">
                                            <p:graphicEl>
                                              <a:chart seriesIdx="0" categoryIdx="13" bldStep="ptInSeries"/>
                                            </p:graphicEl>
                                          </p:spTgt>
                                        </p:tgtEl>
                                        <p:attrNameLst>
                                          <p:attrName>style.visibility</p:attrName>
                                        </p:attrNameLst>
                                      </p:cBhvr>
                                      <p:to>
                                        <p:strVal val="visible"/>
                                      </p:to>
                                    </p:set>
                                    <p:animEffect transition="in" filter="wipe(down)">
                                      <p:cBhvr>
                                        <p:cTn id="67" dur="400"/>
                                        <p:tgtEl>
                                          <p:spTgt spid="28">
                                            <p:graphicEl>
                                              <a:chart seriesIdx="0" categoryIdx="13" bldStep="ptInSeries"/>
                                            </p:graphicEl>
                                          </p:spTgt>
                                        </p:tgtEl>
                                      </p:cBhvr>
                                    </p:animEffect>
                                  </p:childTnLst>
                                </p:cTn>
                              </p:par>
                            </p:childTnLst>
                          </p:cTn>
                        </p:par>
                        <p:par>
                          <p:cTn id="68" fill="hold">
                            <p:stCondLst>
                              <p:cond delay="5700"/>
                            </p:stCondLst>
                            <p:childTnLst>
                              <p:par>
                                <p:cTn id="69" presetID="22" presetClass="entr" presetSubtype="4" fill="hold" grpId="0" nodeType="afterEffect">
                                  <p:stCondLst>
                                    <p:cond delay="0"/>
                                  </p:stCondLst>
                                  <p:childTnLst>
                                    <p:set>
                                      <p:cBhvr>
                                        <p:cTn id="70" dur="1" fill="hold">
                                          <p:stCondLst>
                                            <p:cond delay="0"/>
                                          </p:stCondLst>
                                        </p:cTn>
                                        <p:tgtEl>
                                          <p:spTgt spid="28">
                                            <p:graphicEl>
                                              <a:chart seriesIdx="0" categoryIdx="14" bldStep="ptInSeries"/>
                                            </p:graphicEl>
                                          </p:spTgt>
                                        </p:tgtEl>
                                        <p:attrNameLst>
                                          <p:attrName>style.visibility</p:attrName>
                                        </p:attrNameLst>
                                      </p:cBhvr>
                                      <p:to>
                                        <p:strVal val="visible"/>
                                      </p:to>
                                    </p:set>
                                    <p:animEffect transition="in" filter="wipe(down)">
                                      <p:cBhvr>
                                        <p:cTn id="71" dur="400"/>
                                        <p:tgtEl>
                                          <p:spTgt spid="28">
                                            <p:graphicEl>
                                              <a:chart seriesIdx="0" categoryIdx="14" bldStep="ptInSeries"/>
                                            </p:graphicEl>
                                          </p:spTgt>
                                        </p:tgtEl>
                                      </p:cBhvr>
                                    </p:animEffect>
                                  </p:childTnLst>
                                </p:cTn>
                              </p:par>
                            </p:childTnLst>
                          </p:cTn>
                        </p:par>
                        <p:par>
                          <p:cTn id="72" fill="hold">
                            <p:stCondLst>
                              <p:cond delay="6100"/>
                            </p:stCondLst>
                            <p:childTnLst>
                              <p:par>
                                <p:cTn id="73" presetID="22" presetClass="entr" presetSubtype="4" fill="hold" grpId="0" nodeType="afterEffect">
                                  <p:stCondLst>
                                    <p:cond delay="0"/>
                                  </p:stCondLst>
                                  <p:childTnLst>
                                    <p:set>
                                      <p:cBhvr>
                                        <p:cTn id="74" dur="1" fill="hold">
                                          <p:stCondLst>
                                            <p:cond delay="0"/>
                                          </p:stCondLst>
                                        </p:cTn>
                                        <p:tgtEl>
                                          <p:spTgt spid="28">
                                            <p:graphicEl>
                                              <a:chart seriesIdx="0" categoryIdx="15" bldStep="ptInSeries"/>
                                            </p:graphicEl>
                                          </p:spTgt>
                                        </p:tgtEl>
                                        <p:attrNameLst>
                                          <p:attrName>style.visibility</p:attrName>
                                        </p:attrNameLst>
                                      </p:cBhvr>
                                      <p:to>
                                        <p:strVal val="visible"/>
                                      </p:to>
                                    </p:set>
                                    <p:animEffect transition="in" filter="wipe(down)">
                                      <p:cBhvr>
                                        <p:cTn id="75" dur="400"/>
                                        <p:tgtEl>
                                          <p:spTgt spid="28">
                                            <p:graphicEl>
                                              <a:chart seriesIdx="0" categoryIdx="15" bldStep="ptInSeries"/>
                                            </p:graphicEl>
                                          </p:spTgt>
                                        </p:tgtEl>
                                      </p:cBhvr>
                                    </p:animEffect>
                                  </p:childTnLst>
                                </p:cTn>
                              </p:par>
                            </p:childTnLst>
                          </p:cTn>
                        </p:par>
                        <p:par>
                          <p:cTn id="76" fill="hold">
                            <p:stCondLst>
                              <p:cond delay="6500"/>
                            </p:stCondLst>
                            <p:childTnLst>
                              <p:par>
                                <p:cTn id="77" presetID="22" presetClass="entr" presetSubtype="4" fill="hold" grpId="0" nodeType="afterEffect">
                                  <p:stCondLst>
                                    <p:cond delay="0"/>
                                  </p:stCondLst>
                                  <p:childTnLst>
                                    <p:set>
                                      <p:cBhvr>
                                        <p:cTn id="78" dur="1" fill="hold">
                                          <p:stCondLst>
                                            <p:cond delay="0"/>
                                          </p:stCondLst>
                                        </p:cTn>
                                        <p:tgtEl>
                                          <p:spTgt spid="28">
                                            <p:graphicEl>
                                              <a:chart seriesIdx="0" categoryIdx="16" bldStep="ptInSeries"/>
                                            </p:graphicEl>
                                          </p:spTgt>
                                        </p:tgtEl>
                                        <p:attrNameLst>
                                          <p:attrName>style.visibility</p:attrName>
                                        </p:attrNameLst>
                                      </p:cBhvr>
                                      <p:to>
                                        <p:strVal val="visible"/>
                                      </p:to>
                                    </p:set>
                                    <p:animEffect transition="in" filter="wipe(down)">
                                      <p:cBhvr>
                                        <p:cTn id="79" dur="400"/>
                                        <p:tgtEl>
                                          <p:spTgt spid="28">
                                            <p:graphicEl>
                                              <a:chart seriesIdx="0" categoryIdx="16" bldStep="ptInSeries"/>
                                            </p:graphicEl>
                                          </p:spTgt>
                                        </p:tgtEl>
                                      </p:cBhvr>
                                    </p:animEffect>
                                  </p:childTnLst>
                                </p:cTn>
                              </p:par>
                            </p:childTnLst>
                          </p:cTn>
                        </p:par>
                        <p:par>
                          <p:cTn id="80" fill="hold">
                            <p:stCondLst>
                              <p:cond delay="6900"/>
                            </p:stCondLst>
                            <p:childTnLst>
                              <p:par>
                                <p:cTn id="81" presetID="22" presetClass="entr" presetSubtype="4" fill="hold" grpId="0" nodeType="afterEffect">
                                  <p:stCondLst>
                                    <p:cond delay="0"/>
                                  </p:stCondLst>
                                  <p:childTnLst>
                                    <p:set>
                                      <p:cBhvr>
                                        <p:cTn id="82" dur="1" fill="hold">
                                          <p:stCondLst>
                                            <p:cond delay="0"/>
                                          </p:stCondLst>
                                        </p:cTn>
                                        <p:tgtEl>
                                          <p:spTgt spid="28">
                                            <p:graphicEl>
                                              <a:chart seriesIdx="0" categoryIdx="17" bldStep="ptInSeries"/>
                                            </p:graphicEl>
                                          </p:spTgt>
                                        </p:tgtEl>
                                        <p:attrNameLst>
                                          <p:attrName>style.visibility</p:attrName>
                                        </p:attrNameLst>
                                      </p:cBhvr>
                                      <p:to>
                                        <p:strVal val="visible"/>
                                      </p:to>
                                    </p:set>
                                    <p:animEffect transition="in" filter="wipe(down)">
                                      <p:cBhvr>
                                        <p:cTn id="83" dur="400"/>
                                        <p:tgtEl>
                                          <p:spTgt spid="28">
                                            <p:graphicEl>
                                              <a:chart seriesIdx="0" categoryIdx="17" bldStep="ptInSeries"/>
                                            </p:graphicEl>
                                          </p:spTgt>
                                        </p:tgtEl>
                                      </p:cBhvr>
                                    </p:animEffect>
                                  </p:childTnLst>
                                </p:cTn>
                              </p:par>
                            </p:childTnLst>
                          </p:cTn>
                        </p:par>
                        <p:par>
                          <p:cTn id="84" fill="hold">
                            <p:stCondLst>
                              <p:cond delay="7300"/>
                            </p:stCondLst>
                            <p:childTnLst>
                              <p:par>
                                <p:cTn id="85" presetID="22" presetClass="entr" presetSubtype="4" fill="hold" grpId="0" nodeType="afterEffect">
                                  <p:stCondLst>
                                    <p:cond delay="0"/>
                                  </p:stCondLst>
                                  <p:childTnLst>
                                    <p:set>
                                      <p:cBhvr>
                                        <p:cTn id="86" dur="1" fill="hold">
                                          <p:stCondLst>
                                            <p:cond delay="0"/>
                                          </p:stCondLst>
                                        </p:cTn>
                                        <p:tgtEl>
                                          <p:spTgt spid="28">
                                            <p:graphicEl>
                                              <a:chart seriesIdx="0" categoryIdx="18" bldStep="ptInSeries"/>
                                            </p:graphicEl>
                                          </p:spTgt>
                                        </p:tgtEl>
                                        <p:attrNameLst>
                                          <p:attrName>style.visibility</p:attrName>
                                        </p:attrNameLst>
                                      </p:cBhvr>
                                      <p:to>
                                        <p:strVal val="visible"/>
                                      </p:to>
                                    </p:set>
                                    <p:animEffect transition="in" filter="wipe(down)">
                                      <p:cBhvr>
                                        <p:cTn id="87" dur="400"/>
                                        <p:tgtEl>
                                          <p:spTgt spid="28">
                                            <p:graphicEl>
                                              <a:chart seriesIdx="0" categoryIdx="18" bldStep="ptInSeries"/>
                                            </p:graphicEl>
                                          </p:spTgt>
                                        </p:tgtEl>
                                      </p:cBhvr>
                                    </p:animEffect>
                                  </p:childTnLst>
                                </p:cTn>
                              </p:par>
                            </p:childTnLst>
                          </p:cTn>
                        </p:par>
                        <p:par>
                          <p:cTn id="88" fill="hold">
                            <p:stCondLst>
                              <p:cond delay="7700"/>
                            </p:stCondLst>
                            <p:childTnLst>
                              <p:par>
                                <p:cTn id="89" presetID="22" presetClass="entr" presetSubtype="4" fill="hold" grpId="0" nodeType="afterEffect">
                                  <p:stCondLst>
                                    <p:cond delay="0"/>
                                  </p:stCondLst>
                                  <p:childTnLst>
                                    <p:set>
                                      <p:cBhvr>
                                        <p:cTn id="90" dur="1" fill="hold">
                                          <p:stCondLst>
                                            <p:cond delay="0"/>
                                          </p:stCondLst>
                                        </p:cTn>
                                        <p:tgtEl>
                                          <p:spTgt spid="28">
                                            <p:graphicEl>
                                              <a:chart seriesIdx="0" categoryIdx="19" bldStep="ptInSeries"/>
                                            </p:graphicEl>
                                          </p:spTgt>
                                        </p:tgtEl>
                                        <p:attrNameLst>
                                          <p:attrName>style.visibility</p:attrName>
                                        </p:attrNameLst>
                                      </p:cBhvr>
                                      <p:to>
                                        <p:strVal val="visible"/>
                                      </p:to>
                                    </p:set>
                                    <p:animEffect transition="in" filter="wipe(down)">
                                      <p:cBhvr>
                                        <p:cTn id="91" dur="400"/>
                                        <p:tgtEl>
                                          <p:spTgt spid="28">
                                            <p:graphicEl>
                                              <a:chart seriesIdx="0" categoryIdx="19" bldStep="ptInSeries"/>
                                            </p:graphicEl>
                                          </p:spTgt>
                                        </p:tgtEl>
                                      </p:cBhvr>
                                    </p:animEffect>
                                  </p:childTnLst>
                                </p:cTn>
                              </p:par>
                            </p:childTnLst>
                          </p:cTn>
                        </p:par>
                        <p:par>
                          <p:cTn id="92" fill="hold">
                            <p:stCondLst>
                              <p:cond delay="8100"/>
                            </p:stCondLst>
                            <p:childTnLst>
                              <p:par>
                                <p:cTn id="93" presetID="22" presetClass="entr" presetSubtype="4" fill="hold" grpId="0" nodeType="afterEffect">
                                  <p:stCondLst>
                                    <p:cond delay="0"/>
                                  </p:stCondLst>
                                  <p:childTnLst>
                                    <p:set>
                                      <p:cBhvr>
                                        <p:cTn id="94" dur="1" fill="hold">
                                          <p:stCondLst>
                                            <p:cond delay="0"/>
                                          </p:stCondLst>
                                        </p:cTn>
                                        <p:tgtEl>
                                          <p:spTgt spid="28">
                                            <p:graphicEl>
                                              <a:chart seriesIdx="0" categoryIdx="20" bldStep="ptInSeries"/>
                                            </p:graphicEl>
                                          </p:spTgt>
                                        </p:tgtEl>
                                        <p:attrNameLst>
                                          <p:attrName>style.visibility</p:attrName>
                                        </p:attrNameLst>
                                      </p:cBhvr>
                                      <p:to>
                                        <p:strVal val="visible"/>
                                      </p:to>
                                    </p:set>
                                    <p:animEffect transition="in" filter="wipe(down)">
                                      <p:cBhvr>
                                        <p:cTn id="95" dur="400"/>
                                        <p:tgtEl>
                                          <p:spTgt spid="28">
                                            <p:graphicEl>
                                              <a:chart seriesIdx="0" categoryIdx="20" bldStep="ptInSeries"/>
                                            </p:graphicEl>
                                          </p:spTgt>
                                        </p:tgtEl>
                                      </p:cBhvr>
                                    </p:animEffect>
                                  </p:childTnLst>
                                </p:cTn>
                              </p:par>
                            </p:childTnLst>
                          </p:cTn>
                        </p:par>
                        <p:par>
                          <p:cTn id="96" fill="hold">
                            <p:stCondLst>
                              <p:cond delay="8500"/>
                            </p:stCondLst>
                            <p:childTnLst>
                              <p:par>
                                <p:cTn id="97" presetID="22" presetClass="entr" presetSubtype="4" fill="hold" grpId="0" nodeType="afterEffect">
                                  <p:stCondLst>
                                    <p:cond delay="0"/>
                                  </p:stCondLst>
                                  <p:childTnLst>
                                    <p:set>
                                      <p:cBhvr>
                                        <p:cTn id="98" dur="1" fill="hold">
                                          <p:stCondLst>
                                            <p:cond delay="0"/>
                                          </p:stCondLst>
                                        </p:cTn>
                                        <p:tgtEl>
                                          <p:spTgt spid="28">
                                            <p:graphicEl>
                                              <a:chart seriesIdx="0" categoryIdx="21" bldStep="ptInSeries"/>
                                            </p:graphicEl>
                                          </p:spTgt>
                                        </p:tgtEl>
                                        <p:attrNameLst>
                                          <p:attrName>style.visibility</p:attrName>
                                        </p:attrNameLst>
                                      </p:cBhvr>
                                      <p:to>
                                        <p:strVal val="visible"/>
                                      </p:to>
                                    </p:set>
                                    <p:animEffect transition="in" filter="wipe(down)">
                                      <p:cBhvr>
                                        <p:cTn id="99" dur="400"/>
                                        <p:tgtEl>
                                          <p:spTgt spid="28">
                                            <p:graphicEl>
                                              <a:chart seriesIdx="0" categoryIdx="21" bldStep="ptInSeries"/>
                                            </p:graphicEl>
                                          </p:spTgt>
                                        </p:tgtEl>
                                      </p:cBhvr>
                                    </p:animEffect>
                                  </p:childTnLst>
                                </p:cTn>
                              </p:par>
                            </p:childTnLst>
                          </p:cTn>
                        </p:par>
                        <p:par>
                          <p:cTn id="100" fill="hold">
                            <p:stCondLst>
                              <p:cond delay="8900"/>
                            </p:stCondLst>
                            <p:childTnLst>
                              <p:par>
                                <p:cTn id="101" presetID="22" presetClass="entr" presetSubtype="4" fill="hold" grpId="0" nodeType="afterEffect">
                                  <p:stCondLst>
                                    <p:cond delay="0"/>
                                  </p:stCondLst>
                                  <p:childTnLst>
                                    <p:set>
                                      <p:cBhvr>
                                        <p:cTn id="102" dur="1" fill="hold">
                                          <p:stCondLst>
                                            <p:cond delay="0"/>
                                          </p:stCondLst>
                                        </p:cTn>
                                        <p:tgtEl>
                                          <p:spTgt spid="28">
                                            <p:graphicEl>
                                              <a:chart seriesIdx="0" categoryIdx="22" bldStep="ptInSeries"/>
                                            </p:graphicEl>
                                          </p:spTgt>
                                        </p:tgtEl>
                                        <p:attrNameLst>
                                          <p:attrName>style.visibility</p:attrName>
                                        </p:attrNameLst>
                                      </p:cBhvr>
                                      <p:to>
                                        <p:strVal val="visible"/>
                                      </p:to>
                                    </p:set>
                                    <p:animEffect transition="in" filter="wipe(down)">
                                      <p:cBhvr>
                                        <p:cTn id="103" dur="400"/>
                                        <p:tgtEl>
                                          <p:spTgt spid="28">
                                            <p:graphicEl>
                                              <a:chart seriesIdx="0" categoryIdx="22" bldStep="ptInSeries"/>
                                            </p:graphicEl>
                                          </p:spTgt>
                                        </p:tgtEl>
                                      </p:cBhvr>
                                    </p:animEffect>
                                  </p:childTnLst>
                                </p:cTn>
                              </p:par>
                            </p:childTnLst>
                          </p:cTn>
                        </p:par>
                        <p:par>
                          <p:cTn id="104" fill="hold">
                            <p:stCondLst>
                              <p:cond delay="9300"/>
                            </p:stCondLst>
                            <p:childTnLst>
                              <p:par>
                                <p:cTn id="105" presetID="22" presetClass="entr" presetSubtype="4" fill="hold" grpId="0" nodeType="afterEffect">
                                  <p:stCondLst>
                                    <p:cond delay="0"/>
                                  </p:stCondLst>
                                  <p:childTnLst>
                                    <p:set>
                                      <p:cBhvr>
                                        <p:cTn id="106" dur="1" fill="hold">
                                          <p:stCondLst>
                                            <p:cond delay="0"/>
                                          </p:stCondLst>
                                        </p:cTn>
                                        <p:tgtEl>
                                          <p:spTgt spid="28">
                                            <p:graphicEl>
                                              <a:chart seriesIdx="0" categoryIdx="23" bldStep="ptInSeries"/>
                                            </p:graphicEl>
                                          </p:spTgt>
                                        </p:tgtEl>
                                        <p:attrNameLst>
                                          <p:attrName>style.visibility</p:attrName>
                                        </p:attrNameLst>
                                      </p:cBhvr>
                                      <p:to>
                                        <p:strVal val="visible"/>
                                      </p:to>
                                    </p:set>
                                    <p:animEffect transition="in" filter="wipe(down)">
                                      <p:cBhvr>
                                        <p:cTn id="107" dur="400"/>
                                        <p:tgtEl>
                                          <p:spTgt spid="28">
                                            <p:graphicEl>
                                              <a:chart seriesIdx="0" categoryIdx="23" bldStep="ptInSeries"/>
                                            </p:graphicEl>
                                          </p:spTgt>
                                        </p:tgtEl>
                                      </p:cBhvr>
                                    </p:animEffect>
                                  </p:childTnLst>
                                </p:cTn>
                              </p:par>
                            </p:childTnLst>
                          </p:cTn>
                        </p:par>
                        <p:par>
                          <p:cTn id="108" fill="hold">
                            <p:stCondLst>
                              <p:cond delay="9700"/>
                            </p:stCondLst>
                            <p:childTnLst>
                              <p:par>
                                <p:cTn id="109" presetID="22" presetClass="entr" presetSubtype="4" fill="hold" grpId="0" nodeType="afterEffect">
                                  <p:stCondLst>
                                    <p:cond delay="0"/>
                                  </p:stCondLst>
                                  <p:childTnLst>
                                    <p:set>
                                      <p:cBhvr>
                                        <p:cTn id="110" dur="1" fill="hold">
                                          <p:stCondLst>
                                            <p:cond delay="0"/>
                                          </p:stCondLst>
                                        </p:cTn>
                                        <p:tgtEl>
                                          <p:spTgt spid="28">
                                            <p:graphicEl>
                                              <a:chart seriesIdx="0" categoryIdx="24" bldStep="ptInSeries"/>
                                            </p:graphicEl>
                                          </p:spTgt>
                                        </p:tgtEl>
                                        <p:attrNameLst>
                                          <p:attrName>style.visibility</p:attrName>
                                        </p:attrNameLst>
                                      </p:cBhvr>
                                      <p:to>
                                        <p:strVal val="visible"/>
                                      </p:to>
                                    </p:set>
                                    <p:animEffect transition="in" filter="wipe(down)">
                                      <p:cBhvr>
                                        <p:cTn id="111" dur="400"/>
                                        <p:tgtEl>
                                          <p:spTgt spid="28">
                                            <p:graphicEl>
                                              <a:chart seriesIdx="0" categoryIdx="24" bldStep="ptInSeries"/>
                                            </p:graphicEl>
                                          </p:spTgt>
                                        </p:tgtEl>
                                      </p:cBhvr>
                                    </p:animEffect>
                                  </p:childTnLst>
                                </p:cTn>
                              </p:par>
                            </p:childTnLst>
                          </p:cTn>
                        </p:par>
                        <p:par>
                          <p:cTn id="112" fill="hold">
                            <p:stCondLst>
                              <p:cond delay="10100"/>
                            </p:stCondLst>
                            <p:childTnLst>
                              <p:par>
                                <p:cTn id="113" presetID="22" presetClass="entr" presetSubtype="4" fill="hold" grpId="0" nodeType="afterEffect">
                                  <p:stCondLst>
                                    <p:cond delay="0"/>
                                  </p:stCondLst>
                                  <p:childTnLst>
                                    <p:set>
                                      <p:cBhvr>
                                        <p:cTn id="114" dur="1" fill="hold">
                                          <p:stCondLst>
                                            <p:cond delay="0"/>
                                          </p:stCondLst>
                                        </p:cTn>
                                        <p:tgtEl>
                                          <p:spTgt spid="28">
                                            <p:graphicEl>
                                              <a:chart seriesIdx="0" categoryIdx="25" bldStep="ptInSeries"/>
                                            </p:graphicEl>
                                          </p:spTgt>
                                        </p:tgtEl>
                                        <p:attrNameLst>
                                          <p:attrName>style.visibility</p:attrName>
                                        </p:attrNameLst>
                                      </p:cBhvr>
                                      <p:to>
                                        <p:strVal val="visible"/>
                                      </p:to>
                                    </p:set>
                                    <p:animEffect transition="in" filter="wipe(down)">
                                      <p:cBhvr>
                                        <p:cTn id="115" dur="400"/>
                                        <p:tgtEl>
                                          <p:spTgt spid="28">
                                            <p:graphicEl>
                                              <a:chart seriesIdx="0" categoryIdx="25" bldStep="ptInSeries"/>
                                            </p:graphicEl>
                                          </p:spTgt>
                                        </p:tgtEl>
                                      </p:cBhvr>
                                    </p:animEffect>
                                  </p:childTnLst>
                                </p:cTn>
                              </p:par>
                            </p:childTnLst>
                          </p:cTn>
                        </p:par>
                        <p:par>
                          <p:cTn id="116" fill="hold">
                            <p:stCondLst>
                              <p:cond delay="10500"/>
                            </p:stCondLst>
                            <p:childTnLst>
                              <p:par>
                                <p:cTn id="117" presetID="22" presetClass="entr" presetSubtype="4" fill="hold" grpId="0" nodeType="afterEffect">
                                  <p:stCondLst>
                                    <p:cond delay="0"/>
                                  </p:stCondLst>
                                  <p:childTnLst>
                                    <p:set>
                                      <p:cBhvr>
                                        <p:cTn id="118" dur="1" fill="hold">
                                          <p:stCondLst>
                                            <p:cond delay="0"/>
                                          </p:stCondLst>
                                        </p:cTn>
                                        <p:tgtEl>
                                          <p:spTgt spid="28">
                                            <p:graphicEl>
                                              <a:chart seriesIdx="0" categoryIdx="26" bldStep="ptInSeries"/>
                                            </p:graphicEl>
                                          </p:spTgt>
                                        </p:tgtEl>
                                        <p:attrNameLst>
                                          <p:attrName>style.visibility</p:attrName>
                                        </p:attrNameLst>
                                      </p:cBhvr>
                                      <p:to>
                                        <p:strVal val="visible"/>
                                      </p:to>
                                    </p:set>
                                    <p:animEffect transition="in" filter="wipe(down)">
                                      <p:cBhvr>
                                        <p:cTn id="119" dur="400"/>
                                        <p:tgtEl>
                                          <p:spTgt spid="28">
                                            <p:graphicEl>
                                              <a:chart seriesIdx="0" categoryIdx="26" bldStep="ptInSeries"/>
                                            </p:graphicEl>
                                          </p:spTgt>
                                        </p:tgtEl>
                                      </p:cBhvr>
                                    </p:animEffect>
                                  </p:childTnLst>
                                </p:cTn>
                              </p:par>
                            </p:childTnLst>
                          </p:cTn>
                        </p:par>
                        <p:par>
                          <p:cTn id="120" fill="hold">
                            <p:stCondLst>
                              <p:cond delay="10900"/>
                            </p:stCondLst>
                            <p:childTnLst>
                              <p:par>
                                <p:cTn id="121" presetID="22" presetClass="entr" presetSubtype="4" fill="hold" grpId="0" nodeType="afterEffect">
                                  <p:stCondLst>
                                    <p:cond delay="0"/>
                                  </p:stCondLst>
                                  <p:childTnLst>
                                    <p:set>
                                      <p:cBhvr>
                                        <p:cTn id="122" dur="1" fill="hold">
                                          <p:stCondLst>
                                            <p:cond delay="0"/>
                                          </p:stCondLst>
                                        </p:cTn>
                                        <p:tgtEl>
                                          <p:spTgt spid="28">
                                            <p:graphicEl>
                                              <a:chart seriesIdx="0" categoryIdx="27" bldStep="ptInSeries"/>
                                            </p:graphicEl>
                                          </p:spTgt>
                                        </p:tgtEl>
                                        <p:attrNameLst>
                                          <p:attrName>style.visibility</p:attrName>
                                        </p:attrNameLst>
                                      </p:cBhvr>
                                      <p:to>
                                        <p:strVal val="visible"/>
                                      </p:to>
                                    </p:set>
                                    <p:animEffect transition="in" filter="wipe(down)">
                                      <p:cBhvr>
                                        <p:cTn id="123" dur="400"/>
                                        <p:tgtEl>
                                          <p:spTgt spid="28">
                                            <p:graphicEl>
                                              <a:chart seriesIdx="0" categoryIdx="27" bldStep="ptInSeries"/>
                                            </p:graphicEl>
                                          </p:spTgt>
                                        </p:tgtEl>
                                      </p:cBhvr>
                                    </p:animEffect>
                                  </p:childTnLst>
                                </p:cTn>
                              </p:par>
                            </p:childTnLst>
                          </p:cTn>
                        </p:par>
                        <p:par>
                          <p:cTn id="124" fill="hold">
                            <p:stCondLst>
                              <p:cond delay="11300"/>
                            </p:stCondLst>
                            <p:childTnLst>
                              <p:par>
                                <p:cTn id="125" presetID="22" presetClass="entr" presetSubtype="4" fill="hold" grpId="0" nodeType="afterEffect">
                                  <p:stCondLst>
                                    <p:cond delay="0"/>
                                  </p:stCondLst>
                                  <p:childTnLst>
                                    <p:set>
                                      <p:cBhvr>
                                        <p:cTn id="126" dur="1" fill="hold">
                                          <p:stCondLst>
                                            <p:cond delay="0"/>
                                          </p:stCondLst>
                                        </p:cTn>
                                        <p:tgtEl>
                                          <p:spTgt spid="28">
                                            <p:graphicEl>
                                              <a:chart seriesIdx="0" categoryIdx="28" bldStep="ptInSeries"/>
                                            </p:graphicEl>
                                          </p:spTgt>
                                        </p:tgtEl>
                                        <p:attrNameLst>
                                          <p:attrName>style.visibility</p:attrName>
                                        </p:attrNameLst>
                                      </p:cBhvr>
                                      <p:to>
                                        <p:strVal val="visible"/>
                                      </p:to>
                                    </p:set>
                                    <p:animEffect transition="in" filter="wipe(down)">
                                      <p:cBhvr>
                                        <p:cTn id="127" dur="400"/>
                                        <p:tgtEl>
                                          <p:spTgt spid="28">
                                            <p:graphicEl>
                                              <a:chart seriesIdx="0" categoryIdx="28" bldStep="ptInSeries"/>
                                            </p:graphicEl>
                                          </p:spTgt>
                                        </p:tgtEl>
                                      </p:cBhvr>
                                    </p:animEffect>
                                  </p:childTnLst>
                                </p:cTn>
                              </p:par>
                            </p:childTnLst>
                          </p:cTn>
                        </p:par>
                        <p:par>
                          <p:cTn id="128" fill="hold">
                            <p:stCondLst>
                              <p:cond delay="11700"/>
                            </p:stCondLst>
                            <p:childTnLst>
                              <p:par>
                                <p:cTn id="129" presetID="22" presetClass="entr" presetSubtype="4" fill="hold" grpId="0" nodeType="afterEffect">
                                  <p:stCondLst>
                                    <p:cond delay="0"/>
                                  </p:stCondLst>
                                  <p:childTnLst>
                                    <p:set>
                                      <p:cBhvr>
                                        <p:cTn id="130" dur="1" fill="hold">
                                          <p:stCondLst>
                                            <p:cond delay="0"/>
                                          </p:stCondLst>
                                        </p:cTn>
                                        <p:tgtEl>
                                          <p:spTgt spid="28">
                                            <p:graphicEl>
                                              <a:chart seriesIdx="0" categoryIdx="29" bldStep="ptInSeries"/>
                                            </p:graphicEl>
                                          </p:spTgt>
                                        </p:tgtEl>
                                        <p:attrNameLst>
                                          <p:attrName>style.visibility</p:attrName>
                                        </p:attrNameLst>
                                      </p:cBhvr>
                                      <p:to>
                                        <p:strVal val="visible"/>
                                      </p:to>
                                    </p:set>
                                    <p:animEffect transition="in" filter="wipe(down)">
                                      <p:cBhvr>
                                        <p:cTn id="131" dur="400"/>
                                        <p:tgtEl>
                                          <p:spTgt spid="28">
                                            <p:graphicEl>
                                              <a:chart seriesIdx="0" categoryIdx="29" bldStep="ptInSeries"/>
                                            </p:graphicEl>
                                          </p:spTgt>
                                        </p:tgtEl>
                                      </p:cBhvr>
                                    </p:animEffect>
                                  </p:childTnLst>
                                </p:cTn>
                              </p:par>
                            </p:childTnLst>
                          </p:cTn>
                        </p:par>
                        <p:par>
                          <p:cTn id="132" fill="hold">
                            <p:stCondLst>
                              <p:cond delay="12100"/>
                            </p:stCondLst>
                            <p:childTnLst>
                              <p:par>
                                <p:cTn id="133" presetID="22" presetClass="entr" presetSubtype="4" fill="hold" grpId="0" nodeType="afterEffect">
                                  <p:stCondLst>
                                    <p:cond delay="0"/>
                                  </p:stCondLst>
                                  <p:childTnLst>
                                    <p:set>
                                      <p:cBhvr>
                                        <p:cTn id="134" dur="1" fill="hold">
                                          <p:stCondLst>
                                            <p:cond delay="0"/>
                                          </p:stCondLst>
                                        </p:cTn>
                                        <p:tgtEl>
                                          <p:spTgt spid="28">
                                            <p:graphicEl>
                                              <a:chart seriesIdx="0" categoryIdx="30" bldStep="ptInSeries"/>
                                            </p:graphicEl>
                                          </p:spTgt>
                                        </p:tgtEl>
                                        <p:attrNameLst>
                                          <p:attrName>style.visibility</p:attrName>
                                        </p:attrNameLst>
                                      </p:cBhvr>
                                      <p:to>
                                        <p:strVal val="visible"/>
                                      </p:to>
                                    </p:set>
                                    <p:animEffect transition="in" filter="wipe(down)">
                                      <p:cBhvr>
                                        <p:cTn id="135" dur="400"/>
                                        <p:tgtEl>
                                          <p:spTgt spid="28">
                                            <p:graphicEl>
                                              <a:chart seriesIdx="0" categoryIdx="30" bldStep="ptInSeries"/>
                                            </p:graphicEl>
                                          </p:spTgt>
                                        </p:tgtEl>
                                      </p:cBhvr>
                                    </p:animEffect>
                                  </p:childTnLst>
                                </p:cTn>
                              </p:par>
                            </p:childTnLst>
                          </p:cTn>
                        </p:par>
                        <p:par>
                          <p:cTn id="136" fill="hold">
                            <p:stCondLst>
                              <p:cond delay="12500"/>
                            </p:stCondLst>
                            <p:childTnLst>
                              <p:par>
                                <p:cTn id="137" presetID="22" presetClass="entr" presetSubtype="4" fill="hold" grpId="0" nodeType="afterEffect">
                                  <p:stCondLst>
                                    <p:cond delay="0"/>
                                  </p:stCondLst>
                                  <p:childTnLst>
                                    <p:set>
                                      <p:cBhvr>
                                        <p:cTn id="138" dur="1" fill="hold">
                                          <p:stCondLst>
                                            <p:cond delay="0"/>
                                          </p:stCondLst>
                                        </p:cTn>
                                        <p:tgtEl>
                                          <p:spTgt spid="28">
                                            <p:graphicEl>
                                              <a:chart seriesIdx="0" categoryIdx="31" bldStep="ptInSeries"/>
                                            </p:graphicEl>
                                          </p:spTgt>
                                        </p:tgtEl>
                                        <p:attrNameLst>
                                          <p:attrName>style.visibility</p:attrName>
                                        </p:attrNameLst>
                                      </p:cBhvr>
                                      <p:to>
                                        <p:strVal val="visible"/>
                                      </p:to>
                                    </p:set>
                                    <p:animEffect transition="in" filter="wipe(down)">
                                      <p:cBhvr>
                                        <p:cTn id="139" dur="400"/>
                                        <p:tgtEl>
                                          <p:spTgt spid="28">
                                            <p:graphicEl>
                                              <a:chart seriesIdx="0" categoryIdx="31" bldStep="ptInSeries"/>
                                            </p:graphicEl>
                                          </p:spTgt>
                                        </p:tgtEl>
                                      </p:cBhvr>
                                    </p:animEffect>
                                  </p:childTnLst>
                                </p:cTn>
                              </p:par>
                            </p:childTnLst>
                          </p:cTn>
                        </p:par>
                        <p:par>
                          <p:cTn id="140" fill="hold">
                            <p:stCondLst>
                              <p:cond delay="12900"/>
                            </p:stCondLst>
                            <p:childTnLst>
                              <p:par>
                                <p:cTn id="141" presetID="22" presetClass="entr" presetSubtype="4" fill="hold" grpId="0" nodeType="afterEffect">
                                  <p:stCondLst>
                                    <p:cond delay="0"/>
                                  </p:stCondLst>
                                  <p:childTnLst>
                                    <p:set>
                                      <p:cBhvr>
                                        <p:cTn id="142" dur="1" fill="hold">
                                          <p:stCondLst>
                                            <p:cond delay="0"/>
                                          </p:stCondLst>
                                        </p:cTn>
                                        <p:tgtEl>
                                          <p:spTgt spid="28">
                                            <p:graphicEl>
                                              <a:chart seriesIdx="0" categoryIdx="32" bldStep="ptInSeries"/>
                                            </p:graphicEl>
                                          </p:spTgt>
                                        </p:tgtEl>
                                        <p:attrNameLst>
                                          <p:attrName>style.visibility</p:attrName>
                                        </p:attrNameLst>
                                      </p:cBhvr>
                                      <p:to>
                                        <p:strVal val="visible"/>
                                      </p:to>
                                    </p:set>
                                    <p:animEffect transition="in" filter="wipe(down)">
                                      <p:cBhvr>
                                        <p:cTn id="143" dur="400"/>
                                        <p:tgtEl>
                                          <p:spTgt spid="28">
                                            <p:graphicEl>
                                              <a:chart seriesIdx="0" categoryIdx="32" bldStep="ptInSeries"/>
                                            </p:graphicEl>
                                          </p:spTgt>
                                        </p:tgtEl>
                                      </p:cBhvr>
                                    </p:animEffect>
                                  </p:childTnLst>
                                </p:cTn>
                              </p:par>
                            </p:childTnLst>
                          </p:cTn>
                        </p:par>
                        <p:par>
                          <p:cTn id="144" fill="hold">
                            <p:stCondLst>
                              <p:cond delay="13300"/>
                            </p:stCondLst>
                            <p:childTnLst>
                              <p:par>
                                <p:cTn id="145" presetID="22" presetClass="entr" presetSubtype="4" fill="hold" grpId="0" nodeType="afterEffect">
                                  <p:stCondLst>
                                    <p:cond delay="0"/>
                                  </p:stCondLst>
                                  <p:childTnLst>
                                    <p:set>
                                      <p:cBhvr>
                                        <p:cTn id="146" dur="1" fill="hold">
                                          <p:stCondLst>
                                            <p:cond delay="0"/>
                                          </p:stCondLst>
                                        </p:cTn>
                                        <p:tgtEl>
                                          <p:spTgt spid="28">
                                            <p:graphicEl>
                                              <a:chart seriesIdx="0" categoryIdx="33" bldStep="ptInSeries"/>
                                            </p:graphicEl>
                                          </p:spTgt>
                                        </p:tgtEl>
                                        <p:attrNameLst>
                                          <p:attrName>style.visibility</p:attrName>
                                        </p:attrNameLst>
                                      </p:cBhvr>
                                      <p:to>
                                        <p:strVal val="visible"/>
                                      </p:to>
                                    </p:set>
                                    <p:animEffect transition="in" filter="wipe(down)">
                                      <p:cBhvr>
                                        <p:cTn id="147" dur="400"/>
                                        <p:tgtEl>
                                          <p:spTgt spid="28">
                                            <p:graphicEl>
                                              <a:chart seriesIdx="0" categoryIdx="33" bldStep="ptInSeries"/>
                                            </p:graphicEl>
                                          </p:spTgt>
                                        </p:tgtEl>
                                      </p:cBhvr>
                                    </p:animEffect>
                                  </p:childTnLst>
                                </p:cTn>
                              </p:par>
                            </p:childTnLst>
                          </p:cTn>
                        </p:par>
                        <p:par>
                          <p:cTn id="148" fill="hold">
                            <p:stCondLst>
                              <p:cond delay="13700"/>
                            </p:stCondLst>
                            <p:childTnLst>
                              <p:par>
                                <p:cTn id="149" presetID="22" presetClass="entr" presetSubtype="4" fill="hold" grpId="0" nodeType="afterEffect">
                                  <p:stCondLst>
                                    <p:cond delay="0"/>
                                  </p:stCondLst>
                                  <p:childTnLst>
                                    <p:set>
                                      <p:cBhvr>
                                        <p:cTn id="150" dur="1" fill="hold">
                                          <p:stCondLst>
                                            <p:cond delay="0"/>
                                          </p:stCondLst>
                                        </p:cTn>
                                        <p:tgtEl>
                                          <p:spTgt spid="28">
                                            <p:graphicEl>
                                              <a:chart seriesIdx="0" categoryIdx="34" bldStep="ptInSeries"/>
                                            </p:graphicEl>
                                          </p:spTgt>
                                        </p:tgtEl>
                                        <p:attrNameLst>
                                          <p:attrName>style.visibility</p:attrName>
                                        </p:attrNameLst>
                                      </p:cBhvr>
                                      <p:to>
                                        <p:strVal val="visible"/>
                                      </p:to>
                                    </p:set>
                                    <p:animEffect transition="in" filter="wipe(down)">
                                      <p:cBhvr>
                                        <p:cTn id="151" dur="400"/>
                                        <p:tgtEl>
                                          <p:spTgt spid="28">
                                            <p:graphicEl>
                                              <a:chart seriesIdx="0" categoryIdx="34" bldStep="ptInSeries"/>
                                            </p:graphicEl>
                                          </p:spTgt>
                                        </p:tgtEl>
                                      </p:cBhvr>
                                    </p:animEffect>
                                  </p:childTnLst>
                                </p:cTn>
                              </p:par>
                            </p:childTnLst>
                          </p:cTn>
                        </p:par>
                        <p:par>
                          <p:cTn id="152" fill="hold">
                            <p:stCondLst>
                              <p:cond delay="14100"/>
                            </p:stCondLst>
                            <p:childTnLst>
                              <p:par>
                                <p:cTn id="153" presetID="22" presetClass="entr" presetSubtype="4" fill="hold" grpId="0" nodeType="afterEffect">
                                  <p:stCondLst>
                                    <p:cond delay="0"/>
                                  </p:stCondLst>
                                  <p:childTnLst>
                                    <p:set>
                                      <p:cBhvr>
                                        <p:cTn id="154" dur="1" fill="hold">
                                          <p:stCondLst>
                                            <p:cond delay="0"/>
                                          </p:stCondLst>
                                        </p:cTn>
                                        <p:tgtEl>
                                          <p:spTgt spid="28">
                                            <p:graphicEl>
                                              <a:chart seriesIdx="0" categoryIdx="35" bldStep="ptInSeries"/>
                                            </p:graphicEl>
                                          </p:spTgt>
                                        </p:tgtEl>
                                        <p:attrNameLst>
                                          <p:attrName>style.visibility</p:attrName>
                                        </p:attrNameLst>
                                      </p:cBhvr>
                                      <p:to>
                                        <p:strVal val="visible"/>
                                      </p:to>
                                    </p:set>
                                    <p:animEffect transition="in" filter="wipe(down)">
                                      <p:cBhvr>
                                        <p:cTn id="155" dur="400"/>
                                        <p:tgtEl>
                                          <p:spTgt spid="28">
                                            <p:graphicEl>
                                              <a:chart seriesIdx="0" categoryIdx="35" bldStep="ptInSeries"/>
                                            </p:graphicEl>
                                          </p:spTgt>
                                        </p:tgtEl>
                                      </p:cBhvr>
                                    </p:animEffect>
                                  </p:childTnLst>
                                </p:cTn>
                              </p:par>
                            </p:childTnLst>
                          </p:cTn>
                        </p:par>
                        <p:par>
                          <p:cTn id="156" fill="hold">
                            <p:stCondLst>
                              <p:cond delay="14500"/>
                            </p:stCondLst>
                            <p:childTnLst>
                              <p:par>
                                <p:cTn id="157" presetID="22" presetClass="entr" presetSubtype="4" fill="hold" grpId="0" nodeType="afterEffect">
                                  <p:stCondLst>
                                    <p:cond delay="0"/>
                                  </p:stCondLst>
                                  <p:childTnLst>
                                    <p:set>
                                      <p:cBhvr>
                                        <p:cTn id="158" dur="1" fill="hold">
                                          <p:stCondLst>
                                            <p:cond delay="0"/>
                                          </p:stCondLst>
                                        </p:cTn>
                                        <p:tgtEl>
                                          <p:spTgt spid="28">
                                            <p:graphicEl>
                                              <a:chart seriesIdx="0" categoryIdx="36" bldStep="ptInSeries"/>
                                            </p:graphicEl>
                                          </p:spTgt>
                                        </p:tgtEl>
                                        <p:attrNameLst>
                                          <p:attrName>style.visibility</p:attrName>
                                        </p:attrNameLst>
                                      </p:cBhvr>
                                      <p:to>
                                        <p:strVal val="visible"/>
                                      </p:to>
                                    </p:set>
                                    <p:animEffect transition="in" filter="wipe(down)">
                                      <p:cBhvr>
                                        <p:cTn id="159" dur="400"/>
                                        <p:tgtEl>
                                          <p:spTgt spid="28">
                                            <p:graphicEl>
                                              <a:chart seriesIdx="0" categoryIdx="36" bldStep="ptInSeries"/>
                                            </p:graphicEl>
                                          </p:spTgt>
                                        </p:tgtEl>
                                      </p:cBhvr>
                                    </p:animEffect>
                                  </p:childTnLst>
                                </p:cTn>
                              </p:par>
                            </p:childTnLst>
                          </p:cTn>
                        </p:par>
                        <p:par>
                          <p:cTn id="160" fill="hold">
                            <p:stCondLst>
                              <p:cond delay="14900"/>
                            </p:stCondLst>
                            <p:childTnLst>
                              <p:par>
                                <p:cTn id="161" presetID="22" presetClass="entr" presetSubtype="4" fill="hold" grpId="0" nodeType="afterEffect">
                                  <p:stCondLst>
                                    <p:cond delay="0"/>
                                  </p:stCondLst>
                                  <p:childTnLst>
                                    <p:set>
                                      <p:cBhvr>
                                        <p:cTn id="162" dur="1" fill="hold">
                                          <p:stCondLst>
                                            <p:cond delay="0"/>
                                          </p:stCondLst>
                                        </p:cTn>
                                        <p:tgtEl>
                                          <p:spTgt spid="28">
                                            <p:graphicEl>
                                              <a:chart seriesIdx="0" categoryIdx="37" bldStep="ptInSeries"/>
                                            </p:graphicEl>
                                          </p:spTgt>
                                        </p:tgtEl>
                                        <p:attrNameLst>
                                          <p:attrName>style.visibility</p:attrName>
                                        </p:attrNameLst>
                                      </p:cBhvr>
                                      <p:to>
                                        <p:strVal val="visible"/>
                                      </p:to>
                                    </p:set>
                                    <p:animEffect transition="in" filter="wipe(down)">
                                      <p:cBhvr>
                                        <p:cTn id="163" dur="400"/>
                                        <p:tgtEl>
                                          <p:spTgt spid="28">
                                            <p:graphicEl>
                                              <a:chart seriesIdx="0" categoryIdx="37" bldStep="ptInSeries"/>
                                            </p:graphicEl>
                                          </p:spTgt>
                                        </p:tgtEl>
                                      </p:cBhvr>
                                    </p:animEffect>
                                  </p:childTnLst>
                                </p:cTn>
                              </p:par>
                            </p:childTnLst>
                          </p:cTn>
                        </p:par>
                        <p:par>
                          <p:cTn id="164" fill="hold">
                            <p:stCondLst>
                              <p:cond delay="15300"/>
                            </p:stCondLst>
                            <p:childTnLst>
                              <p:par>
                                <p:cTn id="165" presetID="22" presetClass="entr" presetSubtype="4" fill="hold" grpId="0" nodeType="afterEffect">
                                  <p:stCondLst>
                                    <p:cond delay="0"/>
                                  </p:stCondLst>
                                  <p:childTnLst>
                                    <p:set>
                                      <p:cBhvr>
                                        <p:cTn id="166" dur="1" fill="hold">
                                          <p:stCondLst>
                                            <p:cond delay="0"/>
                                          </p:stCondLst>
                                        </p:cTn>
                                        <p:tgtEl>
                                          <p:spTgt spid="28">
                                            <p:graphicEl>
                                              <a:chart seriesIdx="0" categoryIdx="38" bldStep="ptInSeries"/>
                                            </p:graphicEl>
                                          </p:spTgt>
                                        </p:tgtEl>
                                        <p:attrNameLst>
                                          <p:attrName>style.visibility</p:attrName>
                                        </p:attrNameLst>
                                      </p:cBhvr>
                                      <p:to>
                                        <p:strVal val="visible"/>
                                      </p:to>
                                    </p:set>
                                    <p:animEffect transition="in" filter="wipe(down)">
                                      <p:cBhvr>
                                        <p:cTn id="167" dur="400"/>
                                        <p:tgtEl>
                                          <p:spTgt spid="28">
                                            <p:graphicEl>
                                              <a:chart seriesIdx="0" categoryIdx="38" bldStep="ptInSeries"/>
                                            </p:graphicEl>
                                          </p:spTgt>
                                        </p:tgtEl>
                                      </p:cBhvr>
                                    </p:animEffect>
                                  </p:childTnLst>
                                </p:cTn>
                              </p:par>
                            </p:childTnLst>
                          </p:cTn>
                        </p:par>
                        <p:par>
                          <p:cTn id="168" fill="hold">
                            <p:stCondLst>
                              <p:cond delay="15700"/>
                            </p:stCondLst>
                            <p:childTnLst>
                              <p:par>
                                <p:cTn id="169" presetID="22" presetClass="entr" presetSubtype="4" fill="hold" grpId="0" nodeType="afterEffect">
                                  <p:stCondLst>
                                    <p:cond delay="0"/>
                                  </p:stCondLst>
                                  <p:childTnLst>
                                    <p:set>
                                      <p:cBhvr>
                                        <p:cTn id="170" dur="1" fill="hold">
                                          <p:stCondLst>
                                            <p:cond delay="0"/>
                                          </p:stCondLst>
                                        </p:cTn>
                                        <p:tgtEl>
                                          <p:spTgt spid="28">
                                            <p:graphicEl>
                                              <a:chart seriesIdx="0" categoryIdx="39" bldStep="ptInSeries"/>
                                            </p:graphicEl>
                                          </p:spTgt>
                                        </p:tgtEl>
                                        <p:attrNameLst>
                                          <p:attrName>style.visibility</p:attrName>
                                        </p:attrNameLst>
                                      </p:cBhvr>
                                      <p:to>
                                        <p:strVal val="visible"/>
                                      </p:to>
                                    </p:set>
                                    <p:animEffect transition="in" filter="wipe(down)">
                                      <p:cBhvr>
                                        <p:cTn id="171" dur="400"/>
                                        <p:tgtEl>
                                          <p:spTgt spid="28">
                                            <p:graphicEl>
                                              <a:chart seriesIdx="0" categoryIdx="39" bldStep="ptInSeries"/>
                                            </p:graphicEl>
                                          </p:spTgt>
                                        </p:tgtEl>
                                      </p:cBhvr>
                                    </p:animEffect>
                                  </p:childTnLst>
                                </p:cTn>
                              </p:par>
                            </p:childTnLst>
                          </p:cTn>
                        </p:par>
                        <p:par>
                          <p:cTn id="172" fill="hold">
                            <p:stCondLst>
                              <p:cond delay="16100"/>
                            </p:stCondLst>
                            <p:childTnLst>
                              <p:par>
                                <p:cTn id="173" presetID="22" presetClass="entr" presetSubtype="4" fill="hold" grpId="0" nodeType="afterEffect">
                                  <p:stCondLst>
                                    <p:cond delay="0"/>
                                  </p:stCondLst>
                                  <p:childTnLst>
                                    <p:set>
                                      <p:cBhvr>
                                        <p:cTn id="174" dur="1" fill="hold">
                                          <p:stCondLst>
                                            <p:cond delay="0"/>
                                          </p:stCondLst>
                                        </p:cTn>
                                        <p:tgtEl>
                                          <p:spTgt spid="28">
                                            <p:graphicEl>
                                              <a:chart seriesIdx="0" categoryIdx="40" bldStep="ptInSeries"/>
                                            </p:graphicEl>
                                          </p:spTgt>
                                        </p:tgtEl>
                                        <p:attrNameLst>
                                          <p:attrName>style.visibility</p:attrName>
                                        </p:attrNameLst>
                                      </p:cBhvr>
                                      <p:to>
                                        <p:strVal val="visible"/>
                                      </p:to>
                                    </p:set>
                                    <p:animEffect transition="in" filter="wipe(down)">
                                      <p:cBhvr>
                                        <p:cTn id="175" dur="400"/>
                                        <p:tgtEl>
                                          <p:spTgt spid="28">
                                            <p:graphicEl>
                                              <a:chart seriesIdx="0" categoryIdx="40" bldStep="ptInSeries"/>
                                            </p:graphicEl>
                                          </p:spTgt>
                                        </p:tgtEl>
                                      </p:cBhvr>
                                    </p:animEffect>
                                  </p:childTnLst>
                                </p:cTn>
                              </p:par>
                            </p:childTnLst>
                          </p:cTn>
                        </p:par>
                        <p:par>
                          <p:cTn id="176" fill="hold">
                            <p:stCondLst>
                              <p:cond delay="16500"/>
                            </p:stCondLst>
                            <p:childTnLst>
                              <p:par>
                                <p:cTn id="177" presetID="22" presetClass="entr" presetSubtype="4" fill="hold" grpId="0" nodeType="afterEffect">
                                  <p:stCondLst>
                                    <p:cond delay="0"/>
                                  </p:stCondLst>
                                  <p:childTnLst>
                                    <p:set>
                                      <p:cBhvr>
                                        <p:cTn id="178" dur="1" fill="hold">
                                          <p:stCondLst>
                                            <p:cond delay="0"/>
                                          </p:stCondLst>
                                        </p:cTn>
                                        <p:tgtEl>
                                          <p:spTgt spid="28">
                                            <p:graphicEl>
                                              <a:chart seriesIdx="0" categoryIdx="41" bldStep="ptInSeries"/>
                                            </p:graphicEl>
                                          </p:spTgt>
                                        </p:tgtEl>
                                        <p:attrNameLst>
                                          <p:attrName>style.visibility</p:attrName>
                                        </p:attrNameLst>
                                      </p:cBhvr>
                                      <p:to>
                                        <p:strVal val="visible"/>
                                      </p:to>
                                    </p:set>
                                    <p:animEffect transition="in" filter="wipe(down)">
                                      <p:cBhvr>
                                        <p:cTn id="179" dur="400"/>
                                        <p:tgtEl>
                                          <p:spTgt spid="28">
                                            <p:graphicEl>
                                              <a:chart seriesIdx="0" categoryIdx="41" bldStep="ptInSeries"/>
                                            </p:graphicEl>
                                          </p:spTgt>
                                        </p:tgtEl>
                                      </p:cBhvr>
                                    </p:animEffect>
                                  </p:childTnLst>
                                </p:cTn>
                              </p:par>
                            </p:childTnLst>
                          </p:cTn>
                        </p:par>
                        <p:par>
                          <p:cTn id="180" fill="hold">
                            <p:stCondLst>
                              <p:cond delay="16900"/>
                            </p:stCondLst>
                            <p:childTnLst>
                              <p:par>
                                <p:cTn id="181" presetID="22" presetClass="entr" presetSubtype="4" fill="hold" grpId="0" nodeType="afterEffect">
                                  <p:stCondLst>
                                    <p:cond delay="0"/>
                                  </p:stCondLst>
                                  <p:childTnLst>
                                    <p:set>
                                      <p:cBhvr>
                                        <p:cTn id="182" dur="1" fill="hold">
                                          <p:stCondLst>
                                            <p:cond delay="0"/>
                                          </p:stCondLst>
                                        </p:cTn>
                                        <p:tgtEl>
                                          <p:spTgt spid="28">
                                            <p:graphicEl>
                                              <a:chart seriesIdx="0" categoryIdx="42" bldStep="ptInSeries"/>
                                            </p:graphicEl>
                                          </p:spTgt>
                                        </p:tgtEl>
                                        <p:attrNameLst>
                                          <p:attrName>style.visibility</p:attrName>
                                        </p:attrNameLst>
                                      </p:cBhvr>
                                      <p:to>
                                        <p:strVal val="visible"/>
                                      </p:to>
                                    </p:set>
                                    <p:animEffect transition="in" filter="wipe(down)">
                                      <p:cBhvr>
                                        <p:cTn id="183" dur="400"/>
                                        <p:tgtEl>
                                          <p:spTgt spid="28">
                                            <p:graphicEl>
                                              <a:chart seriesIdx="0" categoryIdx="42" bldStep="ptInSeries"/>
                                            </p:graphicEl>
                                          </p:spTgt>
                                        </p:tgtEl>
                                      </p:cBhvr>
                                    </p:animEffect>
                                  </p:childTnLst>
                                </p:cTn>
                              </p:par>
                            </p:childTnLst>
                          </p:cTn>
                        </p:par>
                        <p:par>
                          <p:cTn id="184" fill="hold">
                            <p:stCondLst>
                              <p:cond delay="17300"/>
                            </p:stCondLst>
                            <p:childTnLst>
                              <p:par>
                                <p:cTn id="185" presetID="22" presetClass="entr" presetSubtype="4" fill="hold" grpId="0" nodeType="afterEffect">
                                  <p:stCondLst>
                                    <p:cond delay="0"/>
                                  </p:stCondLst>
                                  <p:childTnLst>
                                    <p:set>
                                      <p:cBhvr>
                                        <p:cTn id="186" dur="1" fill="hold">
                                          <p:stCondLst>
                                            <p:cond delay="0"/>
                                          </p:stCondLst>
                                        </p:cTn>
                                        <p:tgtEl>
                                          <p:spTgt spid="28">
                                            <p:graphicEl>
                                              <a:chart seriesIdx="0" categoryIdx="43" bldStep="ptInSeries"/>
                                            </p:graphicEl>
                                          </p:spTgt>
                                        </p:tgtEl>
                                        <p:attrNameLst>
                                          <p:attrName>style.visibility</p:attrName>
                                        </p:attrNameLst>
                                      </p:cBhvr>
                                      <p:to>
                                        <p:strVal val="visible"/>
                                      </p:to>
                                    </p:set>
                                    <p:animEffect transition="in" filter="wipe(down)">
                                      <p:cBhvr>
                                        <p:cTn id="187" dur="400"/>
                                        <p:tgtEl>
                                          <p:spTgt spid="28">
                                            <p:graphicEl>
                                              <a:chart seriesIdx="0" categoryIdx="43" bldStep="ptInSeries"/>
                                            </p:graphicEl>
                                          </p:spTgt>
                                        </p:tgtEl>
                                      </p:cBhvr>
                                    </p:animEffect>
                                  </p:childTnLst>
                                </p:cTn>
                              </p:par>
                            </p:childTnLst>
                          </p:cTn>
                        </p:par>
                        <p:par>
                          <p:cTn id="188" fill="hold">
                            <p:stCondLst>
                              <p:cond delay="17700"/>
                            </p:stCondLst>
                            <p:childTnLst>
                              <p:par>
                                <p:cTn id="189" presetID="22" presetClass="entr" presetSubtype="4" fill="hold" grpId="0" nodeType="afterEffect">
                                  <p:stCondLst>
                                    <p:cond delay="0"/>
                                  </p:stCondLst>
                                  <p:childTnLst>
                                    <p:set>
                                      <p:cBhvr>
                                        <p:cTn id="190" dur="1" fill="hold">
                                          <p:stCondLst>
                                            <p:cond delay="0"/>
                                          </p:stCondLst>
                                        </p:cTn>
                                        <p:tgtEl>
                                          <p:spTgt spid="28">
                                            <p:graphicEl>
                                              <a:chart seriesIdx="0" categoryIdx="44" bldStep="ptInSeries"/>
                                            </p:graphicEl>
                                          </p:spTgt>
                                        </p:tgtEl>
                                        <p:attrNameLst>
                                          <p:attrName>style.visibility</p:attrName>
                                        </p:attrNameLst>
                                      </p:cBhvr>
                                      <p:to>
                                        <p:strVal val="visible"/>
                                      </p:to>
                                    </p:set>
                                    <p:animEffect transition="in" filter="wipe(down)">
                                      <p:cBhvr>
                                        <p:cTn id="191" dur="400"/>
                                        <p:tgtEl>
                                          <p:spTgt spid="28">
                                            <p:graphicEl>
                                              <a:chart seriesIdx="0" categoryIdx="44" bldStep="ptInSeries"/>
                                            </p:graphicEl>
                                          </p:spTgt>
                                        </p:tgtEl>
                                      </p:cBhvr>
                                    </p:animEffect>
                                  </p:childTnLst>
                                </p:cTn>
                              </p:par>
                            </p:childTnLst>
                          </p:cTn>
                        </p:par>
                        <p:par>
                          <p:cTn id="192" fill="hold">
                            <p:stCondLst>
                              <p:cond delay="18100"/>
                            </p:stCondLst>
                            <p:childTnLst>
                              <p:par>
                                <p:cTn id="193" presetID="22" presetClass="entr" presetSubtype="4" fill="hold" grpId="0" nodeType="afterEffect">
                                  <p:stCondLst>
                                    <p:cond delay="0"/>
                                  </p:stCondLst>
                                  <p:childTnLst>
                                    <p:set>
                                      <p:cBhvr>
                                        <p:cTn id="194" dur="1" fill="hold">
                                          <p:stCondLst>
                                            <p:cond delay="0"/>
                                          </p:stCondLst>
                                        </p:cTn>
                                        <p:tgtEl>
                                          <p:spTgt spid="28">
                                            <p:graphicEl>
                                              <a:chart seriesIdx="0" categoryIdx="45" bldStep="ptInSeries"/>
                                            </p:graphicEl>
                                          </p:spTgt>
                                        </p:tgtEl>
                                        <p:attrNameLst>
                                          <p:attrName>style.visibility</p:attrName>
                                        </p:attrNameLst>
                                      </p:cBhvr>
                                      <p:to>
                                        <p:strVal val="visible"/>
                                      </p:to>
                                    </p:set>
                                    <p:animEffect transition="in" filter="wipe(down)">
                                      <p:cBhvr>
                                        <p:cTn id="195" dur="400"/>
                                        <p:tgtEl>
                                          <p:spTgt spid="28">
                                            <p:graphicEl>
                                              <a:chart seriesIdx="0" categoryIdx="45" bldStep="ptInSeries"/>
                                            </p:graphicEl>
                                          </p:spTgt>
                                        </p:tgtEl>
                                      </p:cBhvr>
                                    </p:animEffect>
                                  </p:childTnLst>
                                </p:cTn>
                              </p:par>
                            </p:childTnLst>
                          </p:cTn>
                        </p:par>
                        <p:par>
                          <p:cTn id="196" fill="hold">
                            <p:stCondLst>
                              <p:cond delay="18500"/>
                            </p:stCondLst>
                            <p:childTnLst>
                              <p:par>
                                <p:cTn id="197" presetID="22" presetClass="entr" presetSubtype="4" fill="hold" grpId="0" nodeType="afterEffect">
                                  <p:stCondLst>
                                    <p:cond delay="0"/>
                                  </p:stCondLst>
                                  <p:childTnLst>
                                    <p:set>
                                      <p:cBhvr>
                                        <p:cTn id="198" dur="1" fill="hold">
                                          <p:stCondLst>
                                            <p:cond delay="0"/>
                                          </p:stCondLst>
                                        </p:cTn>
                                        <p:tgtEl>
                                          <p:spTgt spid="28">
                                            <p:graphicEl>
                                              <a:chart seriesIdx="0" categoryIdx="46" bldStep="ptInSeries"/>
                                            </p:graphicEl>
                                          </p:spTgt>
                                        </p:tgtEl>
                                        <p:attrNameLst>
                                          <p:attrName>style.visibility</p:attrName>
                                        </p:attrNameLst>
                                      </p:cBhvr>
                                      <p:to>
                                        <p:strVal val="visible"/>
                                      </p:to>
                                    </p:set>
                                    <p:animEffect transition="in" filter="wipe(down)">
                                      <p:cBhvr>
                                        <p:cTn id="199" dur="400"/>
                                        <p:tgtEl>
                                          <p:spTgt spid="28">
                                            <p:graphicEl>
                                              <a:chart seriesIdx="0" categoryIdx="46" bldStep="ptInSeries"/>
                                            </p:graphicEl>
                                          </p:spTgt>
                                        </p:tgtEl>
                                      </p:cBhvr>
                                    </p:animEffect>
                                  </p:childTnLst>
                                </p:cTn>
                              </p:par>
                            </p:childTnLst>
                          </p:cTn>
                        </p:par>
                        <p:par>
                          <p:cTn id="200" fill="hold">
                            <p:stCondLst>
                              <p:cond delay="18900"/>
                            </p:stCondLst>
                            <p:childTnLst>
                              <p:par>
                                <p:cTn id="201" presetID="22" presetClass="entr" presetSubtype="4" fill="hold" grpId="0" nodeType="afterEffect">
                                  <p:stCondLst>
                                    <p:cond delay="0"/>
                                  </p:stCondLst>
                                  <p:childTnLst>
                                    <p:set>
                                      <p:cBhvr>
                                        <p:cTn id="202" dur="1" fill="hold">
                                          <p:stCondLst>
                                            <p:cond delay="0"/>
                                          </p:stCondLst>
                                        </p:cTn>
                                        <p:tgtEl>
                                          <p:spTgt spid="28">
                                            <p:graphicEl>
                                              <a:chart seriesIdx="0" categoryIdx="47" bldStep="ptInSeries"/>
                                            </p:graphicEl>
                                          </p:spTgt>
                                        </p:tgtEl>
                                        <p:attrNameLst>
                                          <p:attrName>style.visibility</p:attrName>
                                        </p:attrNameLst>
                                      </p:cBhvr>
                                      <p:to>
                                        <p:strVal val="visible"/>
                                      </p:to>
                                    </p:set>
                                    <p:animEffect transition="in" filter="wipe(down)">
                                      <p:cBhvr>
                                        <p:cTn id="203" dur="400"/>
                                        <p:tgtEl>
                                          <p:spTgt spid="28">
                                            <p:graphicEl>
                                              <a:chart seriesIdx="0" categoryIdx="47" bldStep="ptInSeries"/>
                                            </p:graphicEl>
                                          </p:spTgt>
                                        </p:tgtEl>
                                      </p:cBhvr>
                                    </p:animEffect>
                                  </p:childTnLst>
                                </p:cTn>
                              </p:par>
                            </p:childTnLst>
                          </p:cTn>
                        </p:par>
                        <p:par>
                          <p:cTn id="204" fill="hold">
                            <p:stCondLst>
                              <p:cond delay="19300"/>
                            </p:stCondLst>
                            <p:childTnLst>
                              <p:par>
                                <p:cTn id="205" presetID="22" presetClass="entr" presetSubtype="4" fill="hold" grpId="0" nodeType="afterEffect">
                                  <p:stCondLst>
                                    <p:cond delay="0"/>
                                  </p:stCondLst>
                                  <p:childTnLst>
                                    <p:set>
                                      <p:cBhvr>
                                        <p:cTn id="206" dur="1" fill="hold">
                                          <p:stCondLst>
                                            <p:cond delay="0"/>
                                          </p:stCondLst>
                                        </p:cTn>
                                        <p:tgtEl>
                                          <p:spTgt spid="28">
                                            <p:graphicEl>
                                              <a:chart seriesIdx="0" categoryIdx="48" bldStep="ptInSeries"/>
                                            </p:graphicEl>
                                          </p:spTgt>
                                        </p:tgtEl>
                                        <p:attrNameLst>
                                          <p:attrName>style.visibility</p:attrName>
                                        </p:attrNameLst>
                                      </p:cBhvr>
                                      <p:to>
                                        <p:strVal val="visible"/>
                                      </p:to>
                                    </p:set>
                                    <p:animEffect transition="in" filter="wipe(down)">
                                      <p:cBhvr>
                                        <p:cTn id="207" dur="400"/>
                                        <p:tgtEl>
                                          <p:spTgt spid="28">
                                            <p:graphicEl>
                                              <a:chart seriesIdx="0" categoryIdx="48"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8" grpId="0" uiExpand="1">
        <p:bldSub>
          <a:bldChart bld="seriesEl"/>
        </p:bldSub>
      </p:bldGraphic>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4B53040-97E1-6249-8636-85D6BFC714DC}"/>
              </a:ext>
            </a:extLst>
          </p:cNvPr>
          <p:cNvSpPr txBox="1">
            <a:spLocks/>
          </p:cNvSpPr>
          <p:nvPr/>
        </p:nvSpPr>
        <p:spPr>
          <a:xfrm>
            <a:off x="502693" y="325877"/>
            <a:ext cx="90507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Vaccines</a:t>
            </a:r>
          </a:p>
        </p:txBody>
      </p:sp>
      <p:graphicFrame>
        <p:nvGraphicFramePr>
          <p:cNvPr id="28" name="Chart 27">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612302012"/>
              </p:ext>
            </p:extLst>
          </p:nvPr>
        </p:nvGraphicFramePr>
        <p:xfrm>
          <a:off x="2308746" y="1503420"/>
          <a:ext cx="9706410" cy="552276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FB04946B-3EA1-F94E-83B9-C0672880A0B3}"/>
              </a:ext>
            </a:extLst>
          </p:cNvPr>
          <p:cNvSpPr txBox="1"/>
          <p:nvPr/>
        </p:nvSpPr>
        <p:spPr>
          <a:xfrm>
            <a:off x="349318" y="1651440"/>
            <a:ext cx="1806053" cy="4386905"/>
          </a:xfrm>
          <a:prstGeom prst="rect">
            <a:avLst/>
          </a:prstGeom>
          <a:solidFill>
            <a:srgbClr val="531B84">
              <a:alpha val="78039"/>
            </a:srgbClr>
          </a:solidFill>
        </p:spPr>
        <p:txBody>
          <a:bodyPr wrap="square" lIns="251999" tIns="251999" rIns="251999" bIns="251999" rtlCol="0">
            <a:spAutoFit/>
          </a:bodyPr>
          <a:lstStyle/>
          <a:p>
            <a:r>
              <a:rPr lang="en-US" sz="2000" dirty="0">
                <a:solidFill>
                  <a:schemeClr val="bg1"/>
                </a:solidFill>
                <a:latin typeface="Helvetica" pitchFamily="2" charset="0"/>
              </a:rPr>
              <a:t>No weekend vaccinations means </a:t>
            </a:r>
          </a:p>
          <a:p>
            <a:r>
              <a:rPr lang="en-US" sz="2800" b="1" dirty="0">
                <a:solidFill>
                  <a:schemeClr val="bg1"/>
                </a:solidFill>
                <a:latin typeface="Helvetica" pitchFamily="2" charset="0"/>
              </a:rPr>
              <a:t>1,3-million fewer jabs </a:t>
            </a:r>
            <a:r>
              <a:rPr lang="en-US" sz="2000" dirty="0">
                <a:solidFill>
                  <a:schemeClr val="bg1"/>
                </a:solidFill>
                <a:latin typeface="Helvetica" pitchFamily="2" charset="0"/>
              </a:rPr>
              <a:t>between 17 May &amp; 5 July 2021</a:t>
            </a:r>
          </a:p>
        </p:txBody>
      </p:sp>
    </p:spTree>
    <p:extLst>
      <p:ext uri="{BB962C8B-B14F-4D97-AF65-F5344CB8AC3E}">
        <p14:creationId xmlns:p14="http://schemas.microsoft.com/office/powerpoint/2010/main" val="20858093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ational Treasury Circular 93 - Municipal Budget Circular for the 2019/20">
            <a:extLst>
              <a:ext uri="{FF2B5EF4-FFF2-40B4-BE49-F238E27FC236}">
                <a16:creationId xmlns:a16="http://schemas.microsoft.com/office/drawing/2014/main" id="{397706CD-5BCA-B342-8AC0-0CE2BAFE86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901" y="4914823"/>
            <a:ext cx="3810000" cy="13081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589CE78-3381-DD4F-AA6E-4D02B6595EA2}"/>
              </a:ext>
            </a:extLst>
          </p:cNvPr>
          <p:cNvSpPr/>
          <p:nvPr/>
        </p:nvSpPr>
        <p:spPr>
          <a:xfrm>
            <a:off x="5016661" y="3634071"/>
            <a:ext cx="5643906" cy="738664"/>
          </a:xfrm>
          <a:prstGeom prst="rect">
            <a:avLst/>
          </a:prstGeom>
        </p:spPr>
        <p:txBody>
          <a:bodyPr wrap="square">
            <a:spAutoFit/>
          </a:bodyPr>
          <a:lstStyle/>
          <a:p>
            <a:r>
              <a:rPr lang="en-ZA" sz="1400" dirty="0">
                <a:solidFill>
                  <a:srgbClr val="212121"/>
                </a:solidFill>
                <a:latin typeface="Helvetica" pitchFamily="2" charset="0"/>
              </a:rPr>
              <a:t>However, Treasury says that the health department has not yet applied for emergency funds </a:t>
            </a:r>
          </a:p>
          <a:p>
            <a:r>
              <a:rPr lang="en-ZA" sz="1400" b="1" u="sng" dirty="0">
                <a:solidFill>
                  <a:srgbClr val="FF0000"/>
                </a:solidFill>
                <a:latin typeface="Helvetica" pitchFamily="2" charset="0"/>
              </a:rPr>
              <a:t>Funding?</a:t>
            </a:r>
            <a:r>
              <a:rPr lang="en-ZA" sz="1400" b="1" dirty="0">
                <a:solidFill>
                  <a:srgbClr val="FF0000"/>
                </a:solidFill>
                <a:latin typeface="Helvetica" pitchFamily="2" charset="0"/>
              </a:rPr>
              <a:t> </a:t>
            </a:r>
            <a:r>
              <a:rPr lang="en-ZA" sz="1400" dirty="0">
                <a:solidFill>
                  <a:srgbClr val="212121"/>
                </a:solidFill>
                <a:latin typeface="Helvetica" pitchFamily="2" charset="0"/>
              </a:rPr>
              <a:t>(</a:t>
            </a:r>
            <a:r>
              <a:rPr lang="en-ZA" sz="1400" b="1" dirty="0">
                <a:solidFill>
                  <a:srgbClr val="212121"/>
                </a:solidFill>
                <a:latin typeface="Helvetica" pitchFamily="2" charset="0"/>
              </a:rPr>
              <a:t>R9bn COVID-19 contingency </a:t>
            </a:r>
            <a:r>
              <a:rPr lang="en-ZA" sz="1400" dirty="0">
                <a:solidFill>
                  <a:srgbClr val="212121"/>
                </a:solidFill>
                <a:latin typeface="Helvetica" pitchFamily="2" charset="0"/>
              </a:rPr>
              <a:t>in Feb 2021 budget).</a:t>
            </a:r>
          </a:p>
        </p:txBody>
      </p:sp>
      <p:sp>
        <p:nvSpPr>
          <p:cNvPr id="6" name="Rectangle 5">
            <a:extLst>
              <a:ext uri="{FF2B5EF4-FFF2-40B4-BE49-F238E27FC236}">
                <a16:creationId xmlns:a16="http://schemas.microsoft.com/office/drawing/2014/main" id="{CF660B55-2457-9142-8A44-D7EB2BA1BFFE}"/>
              </a:ext>
            </a:extLst>
          </p:cNvPr>
          <p:cNvSpPr/>
          <p:nvPr/>
        </p:nvSpPr>
        <p:spPr>
          <a:xfrm>
            <a:off x="4940461" y="1923646"/>
            <a:ext cx="6096000" cy="1569660"/>
          </a:xfrm>
          <a:prstGeom prst="rect">
            <a:avLst/>
          </a:prstGeom>
          <a:solidFill>
            <a:schemeClr val="bg1">
              <a:lumMod val="95000"/>
            </a:schemeClr>
          </a:solidFill>
        </p:spPr>
        <p:txBody>
          <a:bodyPr>
            <a:spAutoFit/>
          </a:bodyPr>
          <a:lstStyle/>
          <a:p>
            <a:pPr algn="just"/>
            <a:r>
              <a:rPr lang="en-ZA" sz="1600" dirty="0">
                <a:solidFill>
                  <a:srgbClr val="212121"/>
                </a:solidFill>
                <a:latin typeface="Helvetica" pitchFamily="2" charset="0"/>
              </a:rPr>
              <a:t>“Provincial administration health budgets were all cut and all </a:t>
            </a:r>
            <a:r>
              <a:rPr lang="en-ZA" sz="1600" b="1" u="sng" dirty="0">
                <a:solidFill>
                  <a:srgbClr val="212121"/>
                </a:solidFill>
                <a:latin typeface="Helvetica" pitchFamily="2" charset="0"/>
              </a:rPr>
              <a:t>remuneration of employees budgets were frozen</a:t>
            </a:r>
            <a:r>
              <a:rPr lang="en-ZA" sz="1600" dirty="0">
                <a:solidFill>
                  <a:srgbClr val="212121"/>
                </a:solidFill>
                <a:latin typeface="Helvetica" pitchFamily="2" charset="0"/>
              </a:rPr>
              <a:t>. This is common knowledge,” </a:t>
            </a:r>
            <a:r>
              <a:rPr lang="en-ZA" sz="1600" b="1" dirty="0">
                <a:solidFill>
                  <a:srgbClr val="212121"/>
                </a:solidFill>
                <a:latin typeface="Helvetica" pitchFamily="2" charset="0"/>
              </a:rPr>
              <a:t>Dr Nicholas Crisp</a:t>
            </a:r>
            <a:r>
              <a:rPr lang="en-ZA" sz="1600" dirty="0">
                <a:solidFill>
                  <a:srgbClr val="212121"/>
                </a:solidFill>
                <a:latin typeface="Helvetica" pitchFamily="2" charset="0"/>
              </a:rPr>
              <a:t>, deputy director-general of health, said last week when City Press sister publication Rapport asked him about the sluggish vaccination rate over the weekends. (4 July 2021)</a:t>
            </a:r>
            <a:endParaRPr lang="en-US" sz="1600" dirty="0">
              <a:latin typeface="Helvetica" pitchFamily="2" charset="0"/>
            </a:endParaRPr>
          </a:p>
        </p:txBody>
      </p:sp>
      <p:sp>
        <p:nvSpPr>
          <p:cNvPr id="7" name="Rectangle 6">
            <a:extLst>
              <a:ext uri="{FF2B5EF4-FFF2-40B4-BE49-F238E27FC236}">
                <a16:creationId xmlns:a16="http://schemas.microsoft.com/office/drawing/2014/main" id="{0B5B036C-78FA-2C4F-B240-A393173EF13F}"/>
              </a:ext>
            </a:extLst>
          </p:cNvPr>
          <p:cNvSpPr/>
          <p:nvPr/>
        </p:nvSpPr>
        <p:spPr>
          <a:xfrm>
            <a:off x="4980974" y="989070"/>
            <a:ext cx="6096000" cy="584775"/>
          </a:xfrm>
          <a:prstGeom prst="rect">
            <a:avLst/>
          </a:prstGeom>
          <a:solidFill>
            <a:schemeClr val="bg1">
              <a:lumMod val="95000"/>
            </a:schemeClr>
          </a:solidFill>
        </p:spPr>
        <p:txBody>
          <a:bodyPr>
            <a:spAutoFit/>
          </a:bodyPr>
          <a:lstStyle/>
          <a:p>
            <a:r>
              <a:rPr lang="en-ZA" sz="1600" dirty="0">
                <a:latin typeface="Helvetica" pitchFamily="2" charset="0"/>
                <a:ea typeface="Helvetica Neue" panose="02000503000000020004" pitchFamily="2" charset="0"/>
                <a:cs typeface="Helvetica Neue" panose="02000503000000020004" pitchFamily="2" charset="0"/>
              </a:rPr>
              <a:t>“Basically, the provinces indicated they </a:t>
            </a:r>
            <a:r>
              <a:rPr lang="en-ZA" sz="1600" b="1" u="sng" dirty="0">
                <a:latin typeface="Helvetica" pitchFamily="2" charset="0"/>
                <a:ea typeface="Helvetica Neue" panose="02000503000000020004" pitchFamily="2" charset="0"/>
                <a:cs typeface="Helvetica Neue" panose="02000503000000020004" pitchFamily="2" charset="0"/>
              </a:rPr>
              <a:t>don't have the budget </a:t>
            </a:r>
            <a:r>
              <a:rPr lang="en-ZA" sz="1600" dirty="0">
                <a:latin typeface="Helvetica" pitchFamily="2" charset="0"/>
                <a:ea typeface="Helvetica Neue" panose="02000503000000020004" pitchFamily="2" charset="0"/>
                <a:cs typeface="Helvetica Neue" panose="02000503000000020004" pitchFamily="2" charset="0"/>
              </a:rPr>
              <a:t>to be able to pay the overtime over weekends.”</a:t>
            </a:r>
            <a:r>
              <a:rPr lang="en-ZA" sz="1600" dirty="0">
                <a:latin typeface="Helvetica" pitchFamily="2" charset="0"/>
              </a:rPr>
              <a:t> </a:t>
            </a:r>
            <a:endParaRPr lang="en-US" sz="1600" dirty="0">
              <a:latin typeface="Helvetica" pitchFamily="2" charset="0"/>
            </a:endParaRPr>
          </a:p>
        </p:txBody>
      </p:sp>
      <p:sp>
        <p:nvSpPr>
          <p:cNvPr id="8" name="Rectangle 7">
            <a:extLst>
              <a:ext uri="{FF2B5EF4-FFF2-40B4-BE49-F238E27FC236}">
                <a16:creationId xmlns:a16="http://schemas.microsoft.com/office/drawing/2014/main" id="{251DA2F8-73FD-D54D-9837-D3A9A941C393}"/>
              </a:ext>
            </a:extLst>
          </p:cNvPr>
          <p:cNvSpPr/>
          <p:nvPr/>
        </p:nvSpPr>
        <p:spPr>
          <a:xfrm>
            <a:off x="5016660" y="635077"/>
            <a:ext cx="5856792" cy="307777"/>
          </a:xfrm>
          <a:prstGeom prst="rect">
            <a:avLst/>
          </a:prstGeom>
        </p:spPr>
        <p:txBody>
          <a:bodyPr wrap="square">
            <a:spAutoFit/>
          </a:bodyPr>
          <a:lstStyle/>
          <a:p>
            <a:r>
              <a:rPr lang="en-ZA" sz="1400" dirty="0">
                <a:latin typeface="Helvetica Neue" panose="02000503000000020004" pitchFamily="2" charset="0"/>
                <a:ea typeface="Helvetica Neue" panose="02000503000000020004" pitchFamily="2" charset="0"/>
                <a:cs typeface="Helvetica Neue" panose="02000503000000020004" pitchFamily="2" charset="0"/>
              </a:rPr>
              <a:t>Department of Health </a:t>
            </a:r>
            <a:r>
              <a:rPr lang="en-ZA" sz="1400" dirty="0">
                <a:solidFill>
                  <a:srgbClr val="1155CC"/>
                </a:solidFill>
                <a:latin typeface="Helvetica Neue" panose="02000503000000020004" pitchFamily="2" charset="0"/>
                <a:ea typeface="Helvetica Neue" panose="02000503000000020004" pitchFamily="2" charset="0"/>
                <a:cs typeface="Helvetica Neue" panose="02000503000000020004" pitchFamily="2" charset="0"/>
                <a:hlinkClick r:id="rId3"/>
              </a:rPr>
              <a:t>Spokesperson</a:t>
            </a:r>
            <a:r>
              <a:rPr lang="en-ZA" sz="1400" dirty="0">
                <a:latin typeface="Helvetica Neue" panose="02000503000000020004" pitchFamily="2" charset="0"/>
                <a:ea typeface="Helvetica Neue" panose="02000503000000020004" pitchFamily="2" charset="0"/>
                <a:cs typeface="Helvetica Neue" panose="02000503000000020004" pitchFamily="2" charset="0"/>
              </a:rPr>
              <a:t> Dr Lwazi </a:t>
            </a:r>
            <a:r>
              <a:rPr lang="en-ZA" sz="1400" dirty="0" err="1">
                <a:latin typeface="Helvetica Neue" panose="02000503000000020004" pitchFamily="2" charset="0"/>
                <a:ea typeface="Helvetica Neue" panose="02000503000000020004" pitchFamily="2" charset="0"/>
                <a:cs typeface="Helvetica Neue" panose="02000503000000020004" pitchFamily="2" charset="0"/>
              </a:rPr>
              <a:t>Manzi</a:t>
            </a:r>
            <a:r>
              <a:rPr lang="en-ZA" sz="1400" dirty="0">
                <a:latin typeface="Helvetica Neue" panose="02000503000000020004" pitchFamily="2" charset="0"/>
                <a:ea typeface="Helvetica Neue" panose="02000503000000020004" pitchFamily="2" charset="0"/>
                <a:cs typeface="Helvetica Neue" panose="02000503000000020004" pitchFamily="2" charset="0"/>
              </a:rPr>
              <a:t> (23 June 2021): </a:t>
            </a:r>
            <a:endParaRPr lang="en-US" sz="1400" dirty="0"/>
          </a:p>
        </p:txBody>
      </p:sp>
      <p:pic>
        <p:nvPicPr>
          <p:cNvPr id="1028" name="Picture 4" descr="National Department of Health – National Department of Health Website">
            <a:extLst>
              <a:ext uri="{FF2B5EF4-FFF2-40B4-BE49-F238E27FC236}">
                <a16:creationId xmlns:a16="http://schemas.microsoft.com/office/drawing/2014/main" id="{350B6E3A-5B87-0E41-A3B2-3E1B099200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901" y="1255660"/>
            <a:ext cx="3926531" cy="145281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A6A5F2A-8457-3E43-92EA-D2E1D5A119C0}"/>
              </a:ext>
            </a:extLst>
          </p:cNvPr>
          <p:cNvSpPr/>
          <p:nvPr/>
        </p:nvSpPr>
        <p:spPr>
          <a:xfrm>
            <a:off x="7988461" y="5768978"/>
            <a:ext cx="4190035" cy="11384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6C1A853-70FA-B745-BDBB-3D272DA9E1F5}"/>
              </a:ext>
            </a:extLst>
          </p:cNvPr>
          <p:cNvSpPr/>
          <p:nvPr/>
        </p:nvSpPr>
        <p:spPr>
          <a:xfrm>
            <a:off x="4980974" y="5299593"/>
            <a:ext cx="6096000" cy="830997"/>
          </a:xfrm>
          <a:prstGeom prst="rect">
            <a:avLst/>
          </a:prstGeom>
          <a:solidFill>
            <a:schemeClr val="bg1">
              <a:lumMod val="85000"/>
            </a:schemeClr>
          </a:solidFill>
        </p:spPr>
        <p:txBody>
          <a:bodyPr>
            <a:spAutoFit/>
          </a:bodyPr>
          <a:lstStyle/>
          <a:p>
            <a:pPr algn="just"/>
            <a:r>
              <a:rPr lang="en-ZA" sz="1600" dirty="0">
                <a:solidFill>
                  <a:srgbClr val="212121"/>
                </a:solidFill>
                <a:latin typeface="Helvetica" pitchFamily="2" charset="0"/>
              </a:rPr>
              <a:t>“We have </a:t>
            </a:r>
            <a:r>
              <a:rPr lang="en-ZA" sz="1600" b="1" dirty="0">
                <a:solidFill>
                  <a:srgbClr val="212121"/>
                </a:solidFill>
                <a:latin typeface="Helvetica" pitchFamily="2" charset="0"/>
              </a:rPr>
              <a:t>not yet received any such request </a:t>
            </a:r>
            <a:r>
              <a:rPr lang="en-ZA" sz="1600" dirty="0">
                <a:solidFill>
                  <a:srgbClr val="212121"/>
                </a:solidFill>
                <a:latin typeface="Helvetica" pitchFamily="2" charset="0"/>
              </a:rPr>
              <a:t>and the claimed response about the National Treasury is incorrect,” a spokesperson said when contacted. (4 July 2021)</a:t>
            </a:r>
            <a:endParaRPr lang="en-ZA" sz="1600" b="0" i="0" dirty="0">
              <a:solidFill>
                <a:srgbClr val="212121"/>
              </a:solidFill>
              <a:effectLst/>
              <a:latin typeface="Helvetica" pitchFamily="2" charset="0"/>
            </a:endParaRPr>
          </a:p>
        </p:txBody>
      </p:sp>
      <p:cxnSp>
        <p:nvCxnSpPr>
          <p:cNvPr id="11" name="Straight Connector 10">
            <a:extLst>
              <a:ext uri="{FF2B5EF4-FFF2-40B4-BE49-F238E27FC236}">
                <a16:creationId xmlns:a16="http://schemas.microsoft.com/office/drawing/2014/main" id="{AC806844-4CFE-9A4C-9444-D125727A60AD}"/>
              </a:ext>
            </a:extLst>
          </p:cNvPr>
          <p:cNvCxnSpPr/>
          <p:nvPr/>
        </p:nvCxnSpPr>
        <p:spPr>
          <a:xfrm>
            <a:off x="979509" y="4590530"/>
            <a:ext cx="1020887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53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54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3 I.S Logos - Western-Cape-Government-Health1 - International Synergies">
            <a:extLst>
              <a:ext uri="{FF2B5EF4-FFF2-40B4-BE49-F238E27FC236}">
                <a16:creationId xmlns:a16="http://schemas.microsoft.com/office/drawing/2014/main" id="{4DB0076D-C0F7-4940-8B92-CB4BC5EE27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08" t="23499" r="16505" b="13630"/>
          <a:stretch/>
        </p:blipFill>
        <p:spPr bwMode="auto">
          <a:xfrm>
            <a:off x="2728451" y="1015177"/>
            <a:ext cx="7108723" cy="253672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raphical user interface, timeline&#10;&#10;Description automatically generated">
            <a:extLst>
              <a:ext uri="{FF2B5EF4-FFF2-40B4-BE49-F238E27FC236}">
                <a16:creationId xmlns:a16="http://schemas.microsoft.com/office/drawing/2014/main" id="{150A78B5-8832-944E-9433-25AD627422D6}"/>
              </a:ext>
            </a:extLst>
          </p:cNvPr>
          <p:cNvPicPr>
            <a:picLocks noChangeAspect="1"/>
          </p:cNvPicPr>
          <p:nvPr/>
        </p:nvPicPr>
        <p:blipFill rotWithShape="1">
          <a:blip r:embed="rId3"/>
          <a:srcRect t="46797" b="4746"/>
          <a:stretch/>
        </p:blipFill>
        <p:spPr>
          <a:xfrm>
            <a:off x="2874647" y="3377894"/>
            <a:ext cx="6742522" cy="2809122"/>
          </a:xfrm>
          <a:prstGeom prst="rect">
            <a:avLst/>
          </a:prstGeom>
        </p:spPr>
      </p:pic>
      <p:sp>
        <p:nvSpPr>
          <p:cNvPr id="8" name="TextBox 7">
            <a:extLst>
              <a:ext uri="{FF2B5EF4-FFF2-40B4-BE49-F238E27FC236}">
                <a16:creationId xmlns:a16="http://schemas.microsoft.com/office/drawing/2014/main" id="{5B4EC7FF-FA7C-F04A-A4FF-BE457E912183}"/>
              </a:ext>
            </a:extLst>
          </p:cNvPr>
          <p:cNvSpPr txBox="1"/>
          <p:nvPr/>
        </p:nvSpPr>
        <p:spPr>
          <a:xfrm>
            <a:off x="758285" y="3986414"/>
            <a:ext cx="2166244" cy="461665"/>
          </a:xfrm>
          <a:prstGeom prst="rect">
            <a:avLst/>
          </a:prstGeom>
          <a:solidFill>
            <a:schemeClr val="bg1">
              <a:lumMod val="95000"/>
            </a:schemeClr>
          </a:solidFill>
        </p:spPr>
        <p:txBody>
          <a:bodyPr wrap="square" rtlCol="0">
            <a:spAutoFit/>
          </a:bodyPr>
          <a:lstStyle/>
          <a:p>
            <a:pPr algn="ctr"/>
            <a:r>
              <a:rPr lang="en-US" sz="2400" b="1" u="sng" dirty="0">
                <a:solidFill>
                  <a:srgbClr val="FF0000"/>
                </a:solidFill>
              </a:rPr>
              <a:t>Supply? </a:t>
            </a:r>
          </a:p>
        </p:txBody>
      </p:sp>
      <p:sp>
        <p:nvSpPr>
          <p:cNvPr id="9" name="TextBox 8">
            <a:extLst>
              <a:ext uri="{FF2B5EF4-FFF2-40B4-BE49-F238E27FC236}">
                <a16:creationId xmlns:a16="http://schemas.microsoft.com/office/drawing/2014/main" id="{D118074C-E4FD-5040-A775-239F8A23CE50}"/>
              </a:ext>
            </a:extLst>
          </p:cNvPr>
          <p:cNvSpPr txBox="1"/>
          <p:nvPr/>
        </p:nvSpPr>
        <p:spPr>
          <a:xfrm>
            <a:off x="9617169" y="4144646"/>
            <a:ext cx="1967149" cy="1477328"/>
          </a:xfrm>
          <a:prstGeom prst="rect">
            <a:avLst/>
          </a:prstGeom>
          <a:solidFill>
            <a:schemeClr val="bg1">
              <a:lumMod val="95000"/>
            </a:schemeClr>
          </a:solidFill>
        </p:spPr>
        <p:txBody>
          <a:bodyPr wrap="square" rtlCol="0">
            <a:spAutoFit/>
          </a:bodyPr>
          <a:lstStyle/>
          <a:p>
            <a:pPr algn="ctr"/>
            <a:r>
              <a:rPr lang="en-US" sz="2400" b="1" u="sng" dirty="0">
                <a:solidFill>
                  <a:srgbClr val="FF0000"/>
                </a:solidFill>
              </a:rPr>
              <a:t>Funding? </a:t>
            </a:r>
          </a:p>
          <a:p>
            <a:pPr algn="ctr"/>
            <a:r>
              <a:rPr lang="en-US" sz="1400" b="1" dirty="0">
                <a:solidFill>
                  <a:srgbClr val="FF0000"/>
                </a:solidFill>
              </a:rPr>
              <a:t>WC Treasury made </a:t>
            </a:r>
            <a:r>
              <a:rPr lang="en-US" sz="2400" b="1" dirty="0">
                <a:solidFill>
                  <a:srgbClr val="FF0000"/>
                </a:solidFill>
              </a:rPr>
              <a:t>R800m </a:t>
            </a:r>
          </a:p>
          <a:p>
            <a:pPr algn="ctr"/>
            <a:r>
              <a:rPr lang="en-US" sz="1400" b="1" dirty="0">
                <a:solidFill>
                  <a:srgbClr val="FF0000"/>
                </a:solidFill>
              </a:rPr>
              <a:t>available as COVID reserve</a:t>
            </a:r>
          </a:p>
        </p:txBody>
      </p:sp>
      <p:sp>
        <p:nvSpPr>
          <p:cNvPr id="4" name="Rectangle 3">
            <a:extLst>
              <a:ext uri="{FF2B5EF4-FFF2-40B4-BE49-F238E27FC236}">
                <a16:creationId xmlns:a16="http://schemas.microsoft.com/office/drawing/2014/main" id="{472BD079-75F7-1C4D-8763-F6ED0C643406}"/>
              </a:ext>
            </a:extLst>
          </p:cNvPr>
          <p:cNvSpPr/>
          <p:nvPr/>
        </p:nvSpPr>
        <p:spPr>
          <a:xfrm>
            <a:off x="758284" y="4432690"/>
            <a:ext cx="2116364" cy="1107996"/>
          </a:xfrm>
          <a:prstGeom prst="rect">
            <a:avLst/>
          </a:prstGeom>
          <a:solidFill>
            <a:schemeClr val="bg1">
              <a:lumMod val="95000"/>
            </a:schemeClr>
          </a:solidFill>
        </p:spPr>
        <p:txBody>
          <a:bodyPr wrap="square">
            <a:spAutoFit/>
          </a:bodyPr>
          <a:lstStyle/>
          <a:p>
            <a:pPr algn="ctr"/>
            <a:r>
              <a:rPr lang="en-US" sz="1600" b="1" dirty="0">
                <a:solidFill>
                  <a:srgbClr val="FF0000"/>
                </a:solidFill>
              </a:rPr>
              <a:t>WC only administered </a:t>
            </a:r>
          </a:p>
          <a:p>
            <a:pPr algn="ctr"/>
            <a:r>
              <a:rPr lang="en-US" sz="3600" b="1" dirty="0">
                <a:solidFill>
                  <a:srgbClr val="FF0000"/>
                </a:solidFill>
              </a:rPr>
              <a:t>62% </a:t>
            </a:r>
          </a:p>
          <a:p>
            <a:pPr algn="ctr"/>
            <a:r>
              <a:rPr lang="en-US" sz="1400" b="1" dirty="0">
                <a:solidFill>
                  <a:srgbClr val="FF0000"/>
                </a:solidFill>
              </a:rPr>
              <a:t>of doses it has on hand.</a:t>
            </a:r>
          </a:p>
        </p:txBody>
      </p:sp>
    </p:spTree>
    <p:extLst>
      <p:ext uri="{BB962C8B-B14F-4D97-AF65-F5344CB8AC3E}">
        <p14:creationId xmlns:p14="http://schemas.microsoft.com/office/powerpoint/2010/main" val="189105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with low confidence">
            <a:extLst>
              <a:ext uri="{FF2B5EF4-FFF2-40B4-BE49-F238E27FC236}">
                <a16:creationId xmlns:a16="http://schemas.microsoft.com/office/drawing/2014/main" id="{977C4C07-3497-A64E-ABD7-9116C5B205B0}"/>
              </a:ext>
            </a:extLst>
          </p:cNvPr>
          <p:cNvPicPr>
            <a:picLocks noChangeAspect="1"/>
          </p:cNvPicPr>
          <p:nvPr/>
        </p:nvPicPr>
        <p:blipFill rotWithShape="1">
          <a:blip r:embed="rId2">
            <a:duotone>
              <a:schemeClr val="accent3">
                <a:shade val="45000"/>
                <a:satMod val="135000"/>
              </a:schemeClr>
              <a:prstClr val="white"/>
            </a:duotone>
          </a:blip>
          <a:srcRect b="13704"/>
          <a:stretch/>
        </p:blipFill>
        <p:spPr>
          <a:xfrm>
            <a:off x="4523488" y="145749"/>
            <a:ext cx="3145023" cy="2714038"/>
          </a:xfrm>
          <a:prstGeom prst="rect">
            <a:avLst/>
          </a:prstGeom>
        </p:spPr>
      </p:pic>
      <p:sp>
        <p:nvSpPr>
          <p:cNvPr id="6" name="Rectangle 5">
            <a:extLst>
              <a:ext uri="{FF2B5EF4-FFF2-40B4-BE49-F238E27FC236}">
                <a16:creationId xmlns:a16="http://schemas.microsoft.com/office/drawing/2014/main" id="{A25297AB-87F0-9C48-8913-DED54C6D554A}"/>
              </a:ext>
            </a:extLst>
          </p:cNvPr>
          <p:cNvSpPr/>
          <p:nvPr/>
        </p:nvSpPr>
        <p:spPr>
          <a:xfrm>
            <a:off x="7668511" y="5511800"/>
            <a:ext cx="4523489" cy="134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B6CEBFA-7C02-B348-A37B-4099E855920C}"/>
              </a:ext>
            </a:extLst>
          </p:cNvPr>
          <p:cNvSpPr txBox="1"/>
          <p:nvPr/>
        </p:nvSpPr>
        <p:spPr>
          <a:xfrm>
            <a:off x="1847849" y="4916239"/>
            <a:ext cx="8496300" cy="878252"/>
          </a:xfrm>
          <a:prstGeom prst="rect">
            <a:avLst/>
          </a:prstGeom>
          <a:solidFill>
            <a:srgbClr val="531B84">
              <a:alpha val="78039"/>
            </a:srgbClr>
          </a:solidFill>
        </p:spPr>
        <p:txBody>
          <a:bodyPr wrap="square" lIns="251999" tIns="251999" rIns="251999" bIns="251999" rtlCol="0">
            <a:spAutoFit/>
          </a:bodyPr>
          <a:lstStyle/>
          <a:p>
            <a:r>
              <a:rPr lang="en-US" sz="2400" dirty="0">
                <a:solidFill>
                  <a:schemeClr val="bg1"/>
                </a:solidFill>
                <a:latin typeface="Helvetica" pitchFamily="2" charset="0"/>
              </a:rPr>
              <a:t>Vaccines administered on </a:t>
            </a:r>
            <a:r>
              <a:rPr lang="en-US" sz="2400" u="sng" dirty="0">
                <a:solidFill>
                  <a:schemeClr val="bg1"/>
                </a:solidFill>
                <a:latin typeface="Helvetica" pitchFamily="2" charset="0"/>
              </a:rPr>
              <a:t>Sunday</a:t>
            </a:r>
            <a:r>
              <a:rPr lang="en-US" sz="2400" dirty="0">
                <a:solidFill>
                  <a:schemeClr val="bg1"/>
                </a:solidFill>
                <a:latin typeface="Helvetica" pitchFamily="2" charset="0"/>
              </a:rPr>
              <a:t> 4 July 2021:      </a:t>
            </a:r>
            <a:r>
              <a:rPr lang="en-US" sz="2400" b="1" dirty="0">
                <a:solidFill>
                  <a:schemeClr val="bg1"/>
                </a:solidFill>
                <a:latin typeface="Helvetica" pitchFamily="2" charset="0"/>
              </a:rPr>
              <a:t>1 072</a:t>
            </a:r>
            <a:endParaRPr lang="en-US" sz="1050" dirty="0">
              <a:solidFill>
                <a:schemeClr val="bg1"/>
              </a:solidFill>
              <a:latin typeface="Helvetica" pitchFamily="2" charset="0"/>
            </a:endParaRPr>
          </a:p>
        </p:txBody>
      </p:sp>
      <p:sp>
        <p:nvSpPr>
          <p:cNvPr id="7" name="TextBox 6">
            <a:extLst>
              <a:ext uri="{FF2B5EF4-FFF2-40B4-BE49-F238E27FC236}">
                <a16:creationId xmlns:a16="http://schemas.microsoft.com/office/drawing/2014/main" id="{D4CF8CEF-9E66-2044-95D8-42E3A4562403}"/>
              </a:ext>
            </a:extLst>
          </p:cNvPr>
          <p:cNvSpPr txBox="1"/>
          <p:nvPr/>
        </p:nvSpPr>
        <p:spPr>
          <a:xfrm>
            <a:off x="1847849" y="3740207"/>
            <a:ext cx="8496300" cy="878252"/>
          </a:xfrm>
          <a:prstGeom prst="rect">
            <a:avLst/>
          </a:prstGeom>
          <a:solidFill>
            <a:srgbClr val="531B84">
              <a:alpha val="78039"/>
            </a:srgbClr>
          </a:solidFill>
        </p:spPr>
        <p:txBody>
          <a:bodyPr wrap="square" lIns="251999" tIns="251999" rIns="251999" bIns="251999" rtlCol="0">
            <a:spAutoFit/>
          </a:bodyPr>
          <a:lstStyle/>
          <a:p>
            <a:r>
              <a:rPr lang="en-US" sz="2400" dirty="0">
                <a:solidFill>
                  <a:schemeClr val="bg1"/>
                </a:solidFill>
                <a:latin typeface="Helvetica" pitchFamily="2" charset="0"/>
              </a:rPr>
              <a:t>Vaccines administered </a:t>
            </a:r>
            <a:r>
              <a:rPr lang="en-US" sz="2400" u="sng" dirty="0">
                <a:solidFill>
                  <a:schemeClr val="bg1"/>
                </a:solidFill>
                <a:latin typeface="Helvetica" pitchFamily="2" charset="0"/>
              </a:rPr>
              <a:t>Tuesday</a:t>
            </a:r>
            <a:r>
              <a:rPr lang="en-US" sz="2400" dirty="0">
                <a:solidFill>
                  <a:schemeClr val="bg1"/>
                </a:solidFill>
                <a:latin typeface="Helvetica" pitchFamily="2" charset="0"/>
              </a:rPr>
              <a:t> 6 July 2021:         </a:t>
            </a:r>
            <a:r>
              <a:rPr lang="en-US" sz="2400" b="1" dirty="0">
                <a:solidFill>
                  <a:schemeClr val="bg1"/>
                </a:solidFill>
                <a:latin typeface="Helvetica" pitchFamily="2" charset="0"/>
              </a:rPr>
              <a:t>28 502</a:t>
            </a:r>
            <a:endParaRPr lang="en-US" sz="1050" dirty="0">
              <a:solidFill>
                <a:schemeClr val="bg1"/>
              </a:solidFill>
              <a:latin typeface="Helvetica" pitchFamily="2" charset="0"/>
            </a:endParaRPr>
          </a:p>
        </p:txBody>
      </p:sp>
      <p:sp>
        <p:nvSpPr>
          <p:cNvPr id="8" name="TextBox 7">
            <a:extLst>
              <a:ext uri="{FF2B5EF4-FFF2-40B4-BE49-F238E27FC236}">
                <a16:creationId xmlns:a16="http://schemas.microsoft.com/office/drawing/2014/main" id="{F81CE5BE-8797-F64D-AC32-530C49676505}"/>
              </a:ext>
            </a:extLst>
          </p:cNvPr>
          <p:cNvSpPr txBox="1"/>
          <p:nvPr/>
        </p:nvSpPr>
        <p:spPr>
          <a:xfrm>
            <a:off x="10569062" y="4916239"/>
            <a:ext cx="1377132" cy="878252"/>
          </a:xfrm>
          <a:prstGeom prst="rect">
            <a:avLst/>
          </a:prstGeom>
          <a:solidFill>
            <a:srgbClr val="531B84">
              <a:alpha val="78039"/>
            </a:srgbClr>
          </a:solidFill>
        </p:spPr>
        <p:txBody>
          <a:bodyPr wrap="square" lIns="251999" tIns="251999" rIns="251999" bIns="251999" rtlCol="0">
            <a:spAutoFit/>
          </a:bodyPr>
          <a:lstStyle/>
          <a:p>
            <a:r>
              <a:rPr lang="en-US" sz="2400" dirty="0">
                <a:solidFill>
                  <a:schemeClr val="bg1"/>
                </a:solidFill>
                <a:latin typeface="Helvetica" pitchFamily="2" charset="0"/>
              </a:rPr>
              <a:t>4%</a:t>
            </a:r>
            <a:endParaRPr lang="en-US" sz="1050" dirty="0">
              <a:solidFill>
                <a:schemeClr val="bg1"/>
              </a:solidFill>
              <a:latin typeface="Helvetica" pitchFamily="2" charset="0"/>
            </a:endParaRPr>
          </a:p>
        </p:txBody>
      </p:sp>
      <p:sp>
        <p:nvSpPr>
          <p:cNvPr id="9" name="TextBox 8">
            <a:extLst>
              <a:ext uri="{FF2B5EF4-FFF2-40B4-BE49-F238E27FC236}">
                <a16:creationId xmlns:a16="http://schemas.microsoft.com/office/drawing/2014/main" id="{52A3039C-990A-E04F-9101-97C1D37F245D}"/>
              </a:ext>
            </a:extLst>
          </p:cNvPr>
          <p:cNvSpPr txBox="1"/>
          <p:nvPr/>
        </p:nvSpPr>
        <p:spPr>
          <a:xfrm>
            <a:off x="10569062" y="3740207"/>
            <a:ext cx="1377132" cy="878252"/>
          </a:xfrm>
          <a:prstGeom prst="rect">
            <a:avLst/>
          </a:prstGeom>
          <a:solidFill>
            <a:srgbClr val="531B84">
              <a:alpha val="78039"/>
            </a:srgbClr>
          </a:solidFill>
        </p:spPr>
        <p:txBody>
          <a:bodyPr wrap="square" lIns="251999" tIns="251999" rIns="251999" bIns="251999" rtlCol="0">
            <a:spAutoFit/>
          </a:bodyPr>
          <a:lstStyle/>
          <a:p>
            <a:r>
              <a:rPr lang="en-US" sz="2400" dirty="0">
                <a:solidFill>
                  <a:schemeClr val="bg1"/>
                </a:solidFill>
                <a:latin typeface="Helvetica" pitchFamily="2" charset="0"/>
              </a:rPr>
              <a:t>100%</a:t>
            </a:r>
            <a:endParaRPr lang="en-US" sz="1050" dirty="0">
              <a:solidFill>
                <a:schemeClr val="bg1"/>
              </a:solidFill>
              <a:latin typeface="Helvetica" pitchFamily="2" charset="0"/>
            </a:endParaRPr>
          </a:p>
        </p:txBody>
      </p:sp>
      <p:sp>
        <p:nvSpPr>
          <p:cNvPr id="2" name="Rectangle 1">
            <a:extLst>
              <a:ext uri="{FF2B5EF4-FFF2-40B4-BE49-F238E27FC236}">
                <a16:creationId xmlns:a16="http://schemas.microsoft.com/office/drawing/2014/main" id="{BE557939-35BB-E142-B3CE-34F98922B849}"/>
              </a:ext>
            </a:extLst>
          </p:cNvPr>
          <p:cNvSpPr/>
          <p:nvPr/>
        </p:nvSpPr>
        <p:spPr>
          <a:xfrm>
            <a:off x="8582508" y="397574"/>
            <a:ext cx="3363686" cy="2462213"/>
          </a:xfrm>
          <a:prstGeom prst="rect">
            <a:avLst/>
          </a:prstGeom>
          <a:solidFill>
            <a:schemeClr val="bg1">
              <a:lumMod val="95000"/>
            </a:schemeClr>
          </a:solidFill>
        </p:spPr>
        <p:txBody>
          <a:bodyPr wrap="square">
            <a:spAutoFit/>
          </a:bodyPr>
          <a:lstStyle/>
          <a:p>
            <a:pPr algn="just"/>
            <a:r>
              <a:rPr lang="en-ZA" sz="1400" dirty="0">
                <a:solidFill>
                  <a:srgbClr val="000000"/>
                </a:solidFill>
                <a:latin typeface="Helvetica Neue" panose="02000503000000020004" pitchFamily="2" charset="0"/>
              </a:rPr>
              <a:t>The DBE reports that on Wednesday the 23rd of June 48,000 teachers and administrative staff were vaccinated across seven provinces. </a:t>
            </a:r>
            <a:r>
              <a:rPr lang="en-ZA" sz="1400" b="1" dirty="0">
                <a:solidFill>
                  <a:srgbClr val="000000"/>
                </a:solidFill>
                <a:latin typeface="Helvetica Neue" panose="02000503000000020004" pitchFamily="2" charset="0"/>
              </a:rPr>
              <a:t>Limpopo</a:t>
            </a:r>
            <a:r>
              <a:rPr lang="en-ZA" sz="1400" dirty="0">
                <a:solidFill>
                  <a:srgbClr val="000000"/>
                </a:solidFill>
                <a:latin typeface="Helvetica Neue" panose="02000503000000020004" pitchFamily="2" charset="0"/>
              </a:rPr>
              <a:t> </a:t>
            </a:r>
            <a:r>
              <a:rPr lang="en-ZA" sz="1400" b="1" dirty="0">
                <a:solidFill>
                  <a:srgbClr val="000000"/>
                </a:solidFill>
                <a:latin typeface="Helvetica Neue" panose="02000503000000020004" pitchFamily="2" charset="0"/>
              </a:rPr>
              <a:t>chose to administer vaccines on two successive weekends </a:t>
            </a:r>
            <a:r>
              <a:rPr lang="en-ZA" sz="1400" dirty="0">
                <a:solidFill>
                  <a:srgbClr val="000000"/>
                </a:solidFill>
                <a:latin typeface="Helvetica Neue" panose="02000503000000020004" pitchFamily="2" charset="0"/>
              </a:rPr>
              <a:t>instead, and on the first weekend alone managed to achieve 30,000 vaccines - higher than any of the other provinces. </a:t>
            </a:r>
          </a:p>
          <a:p>
            <a:pPr algn="just"/>
            <a:br>
              <a:rPr lang="en-ZA" sz="1400" dirty="0"/>
            </a:br>
            <a:endParaRPr lang="en-US" sz="1400" dirty="0"/>
          </a:p>
        </p:txBody>
      </p:sp>
    </p:spTree>
    <p:extLst>
      <p:ext uri="{BB962C8B-B14F-4D97-AF65-F5344CB8AC3E}">
        <p14:creationId xmlns:p14="http://schemas.microsoft.com/office/powerpoint/2010/main" val="2946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CEB39AC-9F41-BC42-940F-0FE8C889E37F}"/>
              </a:ext>
            </a:extLst>
          </p:cNvPr>
          <p:cNvSpPr/>
          <p:nvPr/>
        </p:nvSpPr>
        <p:spPr>
          <a:xfrm>
            <a:off x="7397087" y="5268036"/>
            <a:ext cx="4794913" cy="1589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779ED0-43EA-CF4B-B73D-3EA198095C88}"/>
              </a:ext>
            </a:extLst>
          </p:cNvPr>
          <p:cNvSpPr>
            <a:spLocks noGrp="1"/>
          </p:cNvSpPr>
          <p:nvPr>
            <p:ph idx="1"/>
          </p:nvPr>
        </p:nvSpPr>
        <p:spPr>
          <a:xfrm>
            <a:off x="838200" y="1825625"/>
            <a:ext cx="7118445" cy="4351338"/>
          </a:xfrm>
        </p:spPr>
        <p:txBody>
          <a:bodyPr/>
          <a:lstStyle/>
          <a:p>
            <a:pPr marL="514350" indent="-514350">
              <a:buFont typeface="+mj-lt"/>
              <a:buAutoNum type="arabicPeriod"/>
            </a:pPr>
            <a:r>
              <a:rPr lang="en-US" b="1" dirty="0">
                <a:latin typeface="Helvetica" pitchFamily="2" charset="0"/>
              </a:rPr>
              <a:t>No reason why only nurses should be able to administer vaccines. </a:t>
            </a:r>
          </a:p>
          <a:p>
            <a:pPr lvl="1">
              <a:lnSpc>
                <a:spcPct val="100000"/>
              </a:lnSpc>
            </a:pPr>
            <a:r>
              <a:rPr lang="en-US" sz="1400" dirty="0">
                <a:latin typeface="Helvetica" pitchFamily="2" charset="0"/>
              </a:rPr>
              <a:t>US Army vaccinated over 1-million people: In Feb 2021 US passed the Public Readiness and Emergency Preparedness Act (PREP) for Medical Countermeasures Against COVID-19 limiting the liability of military personnel and allowing them to administer vaccines.</a:t>
            </a:r>
          </a:p>
          <a:p>
            <a:pPr lvl="1"/>
            <a:endParaRPr lang="en-US" sz="1400" dirty="0">
              <a:latin typeface="Helvetica" pitchFamily="2" charset="0"/>
            </a:endParaRPr>
          </a:p>
          <a:p>
            <a:pPr marL="514350" indent="-514350">
              <a:buFont typeface="+mj-lt"/>
              <a:buAutoNum type="arabicPeriod"/>
            </a:pPr>
            <a:r>
              <a:rPr lang="en-US" b="1" dirty="0">
                <a:latin typeface="Helvetica" pitchFamily="2" charset="0"/>
              </a:rPr>
              <a:t>HPCSA must comply – it’s a disaster</a:t>
            </a:r>
            <a:endParaRPr lang="en-US" sz="1400" dirty="0">
              <a:latin typeface="Helvetica" pitchFamily="2" charset="0"/>
            </a:endParaRPr>
          </a:p>
          <a:p>
            <a:pPr lvl="1">
              <a:lnSpc>
                <a:spcPct val="100000"/>
              </a:lnSpc>
            </a:pPr>
            <a:r>
              <a:rPr lang="en-US" sz="1400" dirty="0">
                <a:latin typeface="Helvetica" pitchFamily="2" charset="0"/>
              </a:rPr>
              <a:t>If the Health Professions Council of SA (HPCSA) is obstinate that only nurses can administer injections they should be summoned to parliament. </a:t>
            </a:r>
          </a:p>
          <a:p>
            <a:pPr lvl="1">
              <a:lnSpc>
                <a:spcPct val="100000"/>
              </a:lnSpc>
            </a:pPr>
            <a:r>
              <a:rPr lang="en-US" sz="1400" dirty="0">
                <a:latin typeface="Helvetica" pitchFamily="2" charset="0"/>
              </a:rPr>
              <a:t>Even if funds are released to pay nurses for overtime, people cannot work 8am to 8pm Monday-Sunday for 6-months. </a:t>
            </a:r>
          </a:p>
          <a:p>
            <a:pPr lvl="1">
              <a:lnSpc>
                <a:spcPct val="100000"/>
              </a:lnSpc>
            </a:pPr>
            <a:r>
              <a:rPr lang="en-US" sz="1400" dirty="0">
                <a:latin typeface="Helvetica" pitchFamily="2" charset="0"/>
              </a:rPr>
              <a:t>SA has 70,000 Community Health Workers who can be trained and supervised by registered nurses at large sites (CTICC) with medical oversight. </a:t>
            </a:r>
          </a:p>
        </p:txBody>
      </p:sp>
      <p:sp>
        <p:nvSpPr>
          <p:cNvPr id="4" name="Title 1">
            <a:extLst>
              <a:ext uri="{FF2B5EF4-FFF2-40B4-BE49-F238E27FC236}">
                <a16:creationId xmlns:a16="http://schemas.microsoft.com/office/drawing/2014/main" id="{531C3F0B-6C3F-614B-BCD9-35829881F2A8}"/>
              </a:ext>
            </a:extLst>
          </p:cNvPr>
          <p:cNvSpPr txBox="1">
            <a:spLocks/>
          </p:cNvSpPr>
          <p:nvPr/>
        </p:nvSpPr>
        <p:spPr>
          <a:xfrm>
            <a:off x="762000" y="299811"/>
            <a:ext cx="90507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Vaccines</a:t>
            </a:r>
          </a:p>
        </p:txBody>
      </p:sp>
      <p:grpSp>
        <p:nvGrpSpPr>
          <p:cNvPr id="11" name="Group 10">
            <a:extLst>
              <a:ext uri="{FF2B5EF4-FFF2-40B4-BE49-F238E27FC236}">
                <a16:creationId xmlns:a16="http://schemas.microsoft.com/office/drawing/2014/main" id="{9C567A94-A688-0847-88F6-85B21B755014}"/>
              </a:ext>
            </a:extLst>
          </p:cNvPr>
          <p:cNvGrpSpPr/>
          <p:nvPr/>
        </p:nvGrpSpPr>
        <p:grpSpPr>
          <a:xfrm>
            <a:off x="9122129" y="122389"/>
            <a:ext cx="2774708" cy="6476293"/>
            <a:chOff x="9122129" y="122389"/>
            <a:chExt cx="2774708" cy="6476293"/>
          </a:xfrm>
        </p:grpSpPr>
        <p:pic>
          <p:nvPicPr>
            <p:cNvPr id="6" name="Picture 5" descr="Text&#10;&#10;Description automatically generated">
              <a:extLst>
                <a:ext uri="{FF2B5EF4-FFF2-40B4-BE49-F238E27FC236}">
                  <a16:creationId xmlns:a16="http://schemas.microsoft.com/office/drawing/2014/main" id="{660A5BCB-186B-1C44-9E04-A43B8E06B509}"/>
                </a:ext>
              </a:extLst>
            </p:cNvPr>
            <p:cNvPicPr>
              <a:picLocks noChangeAspect="1"/>
            </p:cNvPicPr>
            <p:nvPr/>
          </p:nvPicPr>
          <p:blipFill>
            <a:blip r:embed="rId3"/>
            <a:stretch>
              <a:fillRect/>
            </a:stretch>
          </p:blipFill>
          <p:spPr>
            <a:xfrm>
              <a:off x="9122129" y="122389"/>
              <a:ext cx="2774708" cy="493281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65AF2D8-1C68-DB47-A38A-C3F22048A896}"/>
                </a:ext>
              </a:extLst>
            </p:cNvPr>
            <p:cNvPicPr>
              <a:picLocks noChangeAspect="1"/>
            </p:cNvPicPr>
            <p:nvPr/>
          </p:nvPicPr>
          <p:blipFill>
            <a:blip r:embed="rId4"/>
            <a:stretch>
              <a:fillRect/>
            </a:stretch>
          </p:blipFill>
          <p:spPr>
            <a:xfrm>
              <a:off x="9122129" y="5055204"/>
              <a:ext cx="2771960" cy="1543478"/>
            </a:xfrm>
            <a:prstGeom prst="rect">
              <a:avLst/>
            </a:prstGeom>
          </p:spPr>
        </p:pic>
      </p:grpSp>
      <p:pic>
        <p:nvPicPr>
          <p:cNvPr id="1028" name="Picture 4" descr="Home - HPCSA">
            <a:extLst>
              <a:ext uri="{FF2B5EF4-FFF2-40B4-BE49-F238E27FC236}">
                <a16:creationId xmlns:a16="http://schemas.microsoft.com/office/drawing/2014/main" id="{1282A151-9D04-144C-9383-7C929D9176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3140" y="5787268"/>
            <a:ext cx="2005880" cy="94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85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wipe(down)">
                                      <p:cBhvr>
                                        <p:cTn id="13"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CEB39AC-9F41-BC42-940F-0FE8C889E37F}"/>
              </a:ext>
            </a:extLst>
          </p:cNvPr>
          <p:cNvSpPr/>
          <p:nvPr/>
        </p:nvSpPr>
        <p:spPr>
          <a:xfrm>
            <a:off x="7397087" y="5268036"/>
            <a:ext cx="4794913" cy="1589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779ED0-43EA-CF4B-B73D-3EA198095C88}"/>
              </a:ext>
            </a:extLst>
          </p:cNvPr>
          <p:cNvSpPr>
            <a:spLocks noGrp="1"/>
          </p:cNvSpPr>
          <p:nvPr>
            <p:ph idx="1"/>
          </p:nvPr>
        </p:nvSpPr>
        <p:spPr>
          <a:xfrm>
            <a:off x="838200" y="1466193"/>
            <a:ext cx="8088630" cy="4876552"/>
          </a:xfrm>
        </p:spPr>
        <p:txBody>
          <a:bodyPr>
            <a:normAutofit fontScale="85000" lnSpcReduction="20000"/>
          </a:bodyPr>
          <a:lstStyle/>
          <a:p>
            <a:pPr marL="514350" indent="-514350">
              <a:buFont typeface="+mj-lt"/>
              <a:buAutoNum type="arabicPeriod"/>
            </a:pPr>
            <a:r>
              <a:rPr lang="en-US" sz="2400" b="1" dirty="0">
                <a:latin typeface="Helvetica" pitchFamily="2" charset="0"/>
              </a:rPr>
              <a:t>Pay nurses overtime for the month of July (irrespective of if you have the money)</a:t>
            </a:r>
          </a:p>
          <a:p>
            <a:pPr marL="971550" lvl="1" indent="-514350">
              <a:lnSpc>
                <a:spcPct val="120000"/>
              </a:lnSpc>
              <a:buFont typeface="+mj-lt"/>
              <a:buAutoNum type="arabicPeriod"/>
            </a:pPr>
            <a:r>
              <a:rPr lang="en-US" sz="1400" dirty="0">
                <a:latin typeface="Helvetica" pitchFamily="2" charset="0"/>
              </a:rPr>
              <a:t>The costs to the WC government of a fully-fledged Third and Fourth wave are orders of magnitude higher than overtime costs for nurses for evenings and weekends </a:t>
            </a:r>
          </a:p>
          <a:p>
            <a:pPr marL="971550" lvl="1" indent="-514350">
              <a:buFont typeface="+mj-lt"/>
              <a:buAutoNum type="arabicPeriod"/>
            </a:pPr>
            <a:endParaRPr lang="en-US" sz="1200" dirty="0">
              <a:latin typeface="Helvetica" pitchFamily="2" charset="0"/>
            </a:endParaRPr>
          </a:p>
          <a:p>
            <a:pPr marL="514350" indent="-514350">
              <a:buFont typeface="+mj-lt"/>
              <a:buAutoNum type="arabicPeriod"/>
            </a:pPr>
            <a:r>
              <a:rPr lang="en-US" sz="2400" b="1" dirty="0">
                <a:latin typeface="Helvetica" pitchFamily="2" charset="0"/>
              </a:rPr>
              <a:t>Announce that from 10 July all vaccine sites will operate on weekends in WC </a:t>
            </a:r>
          </a:p>
          <a:p>
            <a:pPr marL="800100" lvl="1" indent="-342900">
              <a:lnSpc>
                <a:spcPct val="120000"/>
              </a:lnSpc>
              <a:buFont typeface="+mj-lt"/>
              <a:buAutoNum type="arabicPeriod"/>
            </a:pPr>
            <a:r>
              <a:rPr lang="en-US" sz="1400" dirty="0">
                <a:latin typeface="Helvetica" pitchFamily="2" charset="0"/>
              </a:rPr>
              <a:t>Draft legislation providing a liability waiver for trained and supervised Community Health Workers and medical students to give vaccines under the supervision of a registered nurse. </a:t>
            </a:r>
          </a:p>
          <a:p>
            <a:pPr marL="800100" lvl="1" indent="-342900">
              <a:lnSpc>
                <a:spcPct val="120000"/>
              </a:lnSpc>
              <a:buFont typeface="+mj-lt"/>
              <a:buAutoNum type="arabicPeriod"/>
            </a:pPr>
            <a:r>
              <a:rPr lang="en-US" sz="1400" dirty="0">
                <a:latin typeface="Helvetica" pitchFamily="2" charset="0"/>
              </a:rPr>
              <a:t>Submit formal request addressed to the Acting Minister of Health and the President of HPCSA requesting comment on the attached draft legislation allowing selected and trained Community Health Care Workers to vaccinate under supervision of nurses.</a:t>
            </a:r>
          </a:p>
          <a:p>
            <a:pPr marL="800100" lvl="1" indent="-342900">
              <a:lnSpc>
                <a:spcPct val="120000"/>
              </a:lnSpc>
              <a:buFont typeface="+mj-lt"/>
              <a:buAutoNum type="arabicPeriod"/>
            </a:pPr>
            <a:r>
              <a:rPr lang="en-US" sz="1400" dirty="0">
                <a:latin typeface="Helvetica" pitchFamily="2" charset="0"/>
              </a:rPr>
              <a:t>Employ nurses (and pay overtime) to oversee CHW’s who vaccinate on weekends and after hours (4-8pm) on a 1:4 ratio (1 nurse to 4 CHWs)</a:t>
            </a:r>
          </a:p>
          <a:p>
            <a:pPr lvl="1"/>
            <a:endParaRPr lang="en-US" sz="1400" dirty="0">
              <a:latin typeface="Helvetica" pitchFamily="2" charset="0"/>
            </a:endParaRPr>
          </a:p>
          <a:p>
            <a:pPr marL="514350" indent="-514350">
              <a:buFont typeface="+mj-lt"/>
              <a:buAutoNum type="arabicPeriod"/>
            </a:pPr>
            <a:r>
              <a:rPr lang="en-US" b="1" dirty="0">
                <a:latin typeface="Helvetica" pitchFamily="2" charset="0"/>
              </a:rPr>
              <a:t>Not business as usual</a:t>
            </a:r>
            <a:endParaRPr lang="en-US" sz="1400" dirty="0">
              <a:latin typeface="Helvetica" pitchFamily="2" charset="0"/>
            </a:endParaRPr>
          </a:p>
          <a:p>
            <a:pPr lvl="1">
              <a:lnSpc>
                <a:spcPct val="120000"/>
              </a:lnSpc>
            </a:pPr>
            <a:r>
              <a:rPr lang="en-US" sz="1400" dirty="0">
                <a:latin typeface="Helvetica" pitchFamily="2" charset="0"/>
              </a:rPr>
              <a:t>What is the point of issuing a Disaster Management Act if the powers delegated to government are not used to avert the disaster. It’s very clear now that the only way out of this is increased vaccination rates and that’s not possible if (a) we don’t vaccinate on weekends and evenings, and (b) if more people are not authorized to give vaccines. Nurses will burn out.</a:t>
            </a:r>
          </a:p>
        </p:txBody>
      </p:sp>
      <p:sp>
        <p:nvSpPr>
          <p:cNvPr id="4" name="Title 1">
            <a:extLst>
              <a:ext uri="{FF2B5EF4-FFF2-40B4-BE49-F238E27FC236}">
                <a16:creationId xmlns:a16="http://schemas.microsoft.com/office/drawing/2014/main" id="{531C3F0B-6C3F-614B-BCD9-35829881F2A8}"/>
              </a:ext>
            </a:extLst>
          </p:cNvPr>
          <p:cNvSpPr txBox="1">
            <a:spLocks/>
          </p:cNvSpPr>
          <p:nvPr/>
        </p:nvSpPr>
        <p:spPr>
          <a:xfrm>
            <a:off x="762000" y="299811"/>
            <a:ext cx="90507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Vaccination</a:t>
            </a:r>
          </a:p>
        </p:txBody>
      </p:sp>
      <p:sp>
        <p:nvSpPr>
          <p:cNvPr id="2" name="Rectangle 1">
            <a:extLst>
              <a:ext uri="{FF2B5EF4-FFF2-40B4-BE49-F238E27FC236}">
                <a16:creationId xmlns:a16="http://schemas.microsoft.com/office/drawing/2014/main" id="{1C72E222-7E66-9046-8862-C7599359E8D3}"/>
              </a:ext>
            </a:extLst>
          </p:cNvPr>
          <p:cNvSpPr/>
          <p:nvPr/>
        </p:nvSpPr>
        <p:spPr>
          <a:xfrm>
            <a:off x="121920" y="6342745"/>
            <a:ext cx="6096000" cy="430887"/>
          </a:xfrm>
          <a:prstGeom prst="rect">
            <a:avLst/>
          </a:prstGeom>
        </p:spPr>
        <p:txBody>
          <a:bodyPr>
            <a:spAutoFit/>
          </a:bodyPr>
          <a:lstStyle/>
          <a:p>
            <a:r>
              <a:rPr lang="en-US" sz="1100" dirty="0">
                <a:hlinkClick r:id="rId2"/>
              </a:rPr>
              <a:t>https://www.federalregister.gov/documents/2021/02/16/2021-03106/sixth-amendment-to-declaration-under-the-public-readiness-and-emergency-preparedness-act-for-medical</a:t>
            </a:r>
            <a:r>
              <a:rPr lang="en-US" sz="1100" dirty="0"/>
              <a:t> </a:t>
            </a:r>
          </a:p>
        </p:txBody>
      </p:sp>
      <p:pic>
        <p:nvPicPr>
          <p:cNvPr id="1026" name="Picture 2" descr="Infographic: A day in the life of a community health worker | Connecticut  Health Foundation">
            <a:extLst>
              <a:ext uri="{FF2B5EF4-FFF2-40B4-BE49-F238E27FC236}">
                <a16:creationId xmlns:a16="http://schemas.microsoft.com/office/drawing/2014/main" id="{48D83135-2E6B-9E4B-8A5D-4DC28F01B3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000"/>
          <a:stretch/>
        </p:blipFill>
        <p:spPr bwMode="auto">
          <a:xfrm>
            <a:off x="9185634" y="2044888"/>
            <a:ext cx="2747561" cy="28036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6E4588F-5BFB-7740-B4E6-EE5F6E9AC228}"/>
              </a:ext>
            </a:extLst>
          </p:cNvPr>
          <p:cNvSpPr txBox="1"/>
          <p:nvPr/>
        </p:nvSpPr>
        <p:spPr>
          <a:xfrm>
            <a:off x="9438499" y="4944870"/>
            <a:ext cx="2241832" cy="646331"/>
          </a:xfrm>
          <a:prstGeom prst="rect">
            <a:avLst/>
          </a:prstGeom>
          <a:noFill/>
        </p:spPr>
        <p:txBody>
          <a:bodyPr wrap="none" rtlCol="0">
            <a:spAutoFit/>
          </a:bodyPr>
          <a:lstStyle/>
          <a:p>
            <a:pPr algn="ctr"/>
            <a:r>
              <a:rPr lang="en-US" sz="1200" b="1" dirty="0">
                <a:solidFill>
                  <a:schemeClr val="bg1">
                    <a:lumMod val="50000"/>
                  </a:schemeClr>
                </a:solidFill>
                <a:latin typeface="Helvetica" pitchFamily="2" charset="0"/>
              </a:rPr>
              <a:t>Community Health Workers </a:t>
            </a:r>
          </a:p>
          <a:p>
            <a:pPr algn="ctr"/>
            <a:r>
              <a:rPr lang="en-US" sz="1200" b="1" dirty="0">
                <a:solidFill>
                  <a:schemeClr val="bg1">
                    <a:lumMod val="50000"/>
                  </a:schemeClr>
                </a:solidFill>
                <a:latin typeface="Helvetica" pitchFamily="2" charset="0"/>
              </a:rPr>
              <a:t>&amp;</a:t>
            </a:r>
          </a:p>
          <a:p>
            <a:pPr algn="ctr"/>
            <a:r>
              <a:rPr lang="en-US" sz="1200" b="1" dirty="0">
                <a:solidFill>
                  <a:schemeClr val="bg1">
                    <a:lumMod val="50000"/>
                  </a:schemeClr>
                </a:solidFill>
                <a:latin typeface="Helvetica" pitchFamily="2" charset="0"/>
              </a:rPr>
              <a:t> Medical Students</a:t>
            </a:r>
            <a:endParaRPr lang="en-US" sz="1200" dirty="0">
              <a:solidFill>
                <a:schemeClr val="bg1">
                  <a:lumMod val="50000"/>
                </a:schemeClr>
              </a:solidFill>
              <a:latin typeface="Helvetica" pitchFamily="2" charset="0"/>
            </a:endParaRPr>
          </a:p>
        </p:txBody>
      </p:sp>
    </p:spTree>
    <p:extLst>
      <p:ext uri="{BB962C8B-B14F-4D97-AF65-F5344CB8AC3E}">
        <p14:creationId xmlns:p14="http://schemas.microsoft.com/office/powerpoint/2010/main" val="3252884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0E7CD-F6C3-A848-A83A-57AF2AA8108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264BDA-BDEB-7044-AEAE-578BF66C3076}"/>
              </a:ext>
            </a:extLst>
          </p:cNvPr>
          <p:cNvSpPr>
            <a:spLocks noGrp="1"/>
          </p:cNvSpPr>
          <p:nvPr>
            <p:ph idx="1"/>
          </p:nvPr>
        </p:nvSpPr>
        <p:spPr/>
        <p:txBody>
          <a:bodyPr/>
          <a:lstStyle/>
          <a:p>
            <a:endParaRPr lang="en-US"/>
          </a:p>
        </p:txBody>
      </p:sp>
      <p:pic>
        <p:nvPicPr>
          <p:cNvPr id="1026" name="Picture 2" descr="Image">
            <a:extLst>
              <a:ext uri="{FF2B5EF4-FFF2-40B4-BE49-F238E27FC236}">
                <a16:creationId xmlns:a16="http://schemas.microsoft.com/office/drawing/2014/main" id="{99A42697-F3DE-CE49-9595-690CE252F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678" y="90800"/>
            <a:ext cx="11204188" cy="6543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2843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0A549C-7EBB-E54E-9750-3144A91876EB}"/>
              </a:ext>
            </a:extLst>
          </p:cNvPr>
          <p:cNvSpPr/>
          <p:nvPr/>
        </p:nvSpPr>
        <p:spPr>
          <a:xfrm>
            <a:off x="1970314" y="889843"/>
            <a:ext cx="8251371" cy="5078313"/>
          </a:xfrm>
          <a:prstGeom prst="rect">
            <a:avLst/>
          </a:prstGeom>
          <a:solidFill>
            <a:schemeClr val="bg1">
              <a:lumMod val="95000"/>
            </a:schemeClr>
          </a:solidFill>
        </p:spPr>
        <p:txBody>
          <a:bodyPr wrap="square">
            <a:spAutoFit/>
          </a:bodyPr>
          <a:lstStyle/>
          <a:p>
            <a:pPr algn="just"/>
            <a:r>
              <a:rPr lang="en-ZA" dirty="0">
                <a:solidFill>
                  <a:srgbClr val="000000"/>
                </a:solidFill>
                <a:latin typeface="Helvetica" pitchFamily="2" charset="0"/>
              </a:rPr>
              <a:t>“</a:t>
            </a:r>
            <a:r>
              <a:rPr lang="en-ZA" dirty="0">
                <a:latin typeface="Helvetica" pitchFamily="2" charset="0"/>
              </a:rPr>
              <a:t>The Department of Health’s target for the end of June 2021 was to administer 5-million doses, of which it managed to achieve only 3-million </a:t>
            </a:r>
            <a:r>
              <a:rPr lang="en-ZA" b="1" dirty="0">
                <a:latin typeface="Helvetica" pitchFamily="2" charset="0"/>
              </a:rPr>
              <a:t>(60% of the target). </a:t>
            </a:r>
          </a:p>
          <a:p>
            <a:pPr algn="just"/>
            <a:endParaRPr lang="en-ZA" dirty="0">
              <a:solidFill>
                <a:srgbClr val="000000"/>
              </a:solidFill>
              <a:latin typeface="Helvetica" pitchFamily="2" charset="0"/>
            </a:endParaRPr>
          </a:p>
          <a:p>
            <a:pPr algn="just"/>
            <a:r>
              <a:rPr lang="en-ZA" b="1" dirty="0">
                <a:solidFill>
                  <a:srgbClr val="000000"/>
                </a:solidFill>
                <a:latin typeface="Helvetica" pitchFamily="2" charset="0"/>
              </a:rPr>
              <a:t>Had weekend vaccinations been planned for, the estimate is that approximately 4,3-million or 86% of the target would have been administered by end June 2021 </a:t>
            </a:r>
            <a:r>
              <a:rPr lang="en-ZA" dirty="0">
                <a:solidFill>
                  <a:srgbClr val="000000"/>
                </a:solidFill>
                <a:latin typeface="Helvetica" pitchFamily="2" charset="0"/>
              </a:rPr>
              <a:t>(to ensure 40-million South Africans are vaccinated by the end of February 2022). </a:t>
            </a:r>
          </a:p>
          <a:p>
            <a:pPr algn="just"/>
            <a:endParaRPr lang="en-ZA" dirty="0">
              <a:solidFill>
                <a:srgbClr val="000000"/>
              </a:solidFill>
              <a:latin typeface="Helvetica" pitchFamily="2" charset="0"/>
            </a:endParaRPr>
          </a:p>
          <a:p>
            <a:pPr algn="just"/>
            <a:r>
              <a:rPr lang="en-ZA" dirty="0">
                <a:solidFill>
                  <a:srgbClr val="000000"/>
                </a:solidFill>
                <a:latin typeface="Helvetica" pitchFamily="2" charset="0"/>
              </a:rPr>
              <a:t>Perhaps more importantly this would have gone a long way towards ensuring that the lion’s share of the </a:t>
            </a:r>
            <a:r>
              <a:rPr lang="en-ZA" b="1" dirty="0">
                <a:solidFill>
                  <a:srgbClr val="000000"/>
                </a:solidFill>
                <a:latin typeface="Helvetica" pitchFamily="2" charset="0"/>
              </a:rPr>
              <a:t>5,5-million target for the high-risk 60+ category could’ve been met.</a:t>
            </a:r>
            <a:r>
              <a:rPr lang="en-ZA" dirty="0">
                <a:solidFill>
                  <a:srgbClr val="000000"/>
                </a:solidFill>
                <a:latin typeface="Helvetica" pitchFamily="2" charset="0"/>
              </a:rPr>
              <a:t> This is critical given the high infection and mortality risk that the </a:t>
            </a:r>
            <a:r>
              <a:rPr lang="en-ZA" dirty="0" err="1">
                <a:solidFill>
                  <a:srgbClr val="000000"/>
                </a:solidFill>
                <a:latin typeface="Helvetica" pitchFamily="2" charset="0"/>
              </a:rPr>
              <a:t>eldery</a:t>
            </a:r>
            <a:r>
              <a:rPr lang="en-ZA" dirty="0">
                <a:solidFill>
                  <a:srgbClr val="000000"/>
                </a:solidFill>
                <a:latin typeface="Helvetica" pitchFamily="2" charset="0"/>
              </a:rPr>
              <a:t> are facing during the winter months of June and July. Given this demographic group’s share of COVID-19 hospital cases, weekend vaccinations would also have had a substantial impact on lightening the burden that hospitals are now facing during wave 3. </a:t>
            </a:r>
            <a:endParaRPr lang="en-ZA" dirty="0">
              <a:latin typeface="Helvetica" pitchFamily="2" charset="0"/>
            </a:endParaRPr>
          </a:p>
          <a:p>
            <a:br>
              <a:rPr lang="en-ZA" dirty="0">
                <a:latin typeface="Helvetica" pitchFamily="2" charset="0"/>
              </a:rPr>
            </a:br>
            <a:endParaRPr lang="en-US" dirty="0">
              <a:latin typeface="Helvetica" pitchFamily="2" charset="0"/>
            </a:endParaRPr>
          </a:p>
        </p:txBody>
      </p:sp>
    </p:spTree>
    <p:extLst>
      <p:ext uri="{BB962C8B-B14F-4D97-AF65-F5344CB8AC3E}">
        <p14:creationId xmlns:p14="http://schemas.microsoft.com/office/powerpoint/2010/main" val="3063643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line chart&#10;&#10;Description automatically generated">
            <a:extLst>
              <a:ext uri="{FF2B5EF4-FFF2-40B4-BE49-F238E27FC236}">
                <a16:creationId xmlns:a16="http://schemas.microsoft.com/office/drawing/2014/main" id="{976FB428-26F9-8348-90F3-20B10028BC3E}"/>
              </a:ext>
            </a:extLst>
          </p:cNvPr>
          <p:cNvPicPr>
            <a:picLocks noChangeAspect="1"/>
          </p:cNvPicPr>
          <p:nvPr/>
        </p:nvPicPr>
        <p:blipFill>
          <a:blip r:embed="rId2"/>
          <a:stretch>
            <a:fillRect/>
          </a:stretch>
        </p:blipFill>
        <p:spPr>
          <a:xfrm>
            <a:off x="5972628" y="414944"/>
            <a:ext cx="5765800" cy="5689600"/>
          </a:xfrm>
          <a:prstGeom prst="rect">
            <a:avLst/>
          </a:prstGeom>
        </p:spPr>
      </p:pic>
      <p:pic>
        <p:nvPicPr>
          <p:cNvPr id="6" name="Picture 5">
            <a:extLst>
              <a:ext uri="{FF2B5EF4-FFF2-40B4-BE49-F238E27FC236}">
                <a16:creationId xmlns:a16="http://schemas.microsoft.com/office/drawing/2014/main" id="{2E35D80C-6684-9C4E-9430-80DF625D9BA5}"/>
              </a:ext>
            </a:extLst>
          </p:cNvPr>
          <p:cNvPicPr>
            <a:picLocks noChangeAspect="1"/>
          </p:cNvPicPr>
          <p:nvPr/>
        </p:nvPicPr>
        <p:blipFill>
          <a:blip r:embed="rId3"/>
          <a:srcRect/>
          <a:stretch/>
        </p:blipFill>
        <p:spPr>
          <a:xfrm>
            <a:off x="206828" y="414944"/>
            <a:ext cx="5765800" cy="5689600"/>
          </a:xfrm>
          <a:prstGeom prst="rect">
            <a:avLst/>
          </a:prstGeom>
        </p:spPr>
      </p:pic>
    </p:spTree>
    <p:extLst>
      <p:ext uri="{BB962C8B-B14F-4D97-AF65-F5344CB8AC3E}">
        <p14:creationId xmlns:p14="http://schemas.microsoft.com/office/powerpoint/2010/main" val="362872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370D26-8B02-AB49-993C-B28511B2F923}"/>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Vaccines</a:t>
            </a:r>
          </a:p>
        </p:txBody>
      </p:sp>
      <p:sp>
        <p:nvSpPr>
          <p:cNvPr id="10" name="TextBox 9">
            <a:extLst>
              <a:ext uri="{FF2B5EF4-FFF2-40B4-BE49-F238E27FC236}">
                <a16:creationId xmlns:a16="http://schemas.microsoft.com/office/drawing/2014/main" id="{C0F9EC60-E299-6D40-BFCE-13C00660E514}"/>
              </a:ext>
            </a:extLst>
          </p:cNvPr>
          <p:cNvSpPr txBox="1"/>
          <p:nvPr/>
        </p:nvSpPr>
        <p:spPr>
          <a:xfrm>
            <a:off x="359228" y="2400833"/>
            <a:ext cx="3494315" cy="2971132"/>
          </a:xfrm>
          <a:prstGeom prst="rect">
            <a:avLst/>
          </a:prstGeom>
          <a:solidFill>
            <a:srgbClr val="531B84">
              <a:alpha val="78039"/>
            </a:srgbClr>
          </a:solidFill>
        </p:spPr>
        <p:txBody>
          <a:bodyPr wrap="square" lIns="251999" tIns="251999" rIns="251999" bIns="251999" rtlCol="0">
            <a:spAutoFit/>
          </a:bodyPr>
          <a:lstStyle/>
          <a:p>
            <a:pPr algn="ctr"/>
            <a:r>
              <a:rPr lang="en-ZA" sz="3200" b="1" dirty="0">
                <a:solidFill>
                  <a:schemeClr val="bg1"/>
                </a:solidFill>
                <a:latin typeface="Helvetica" pitchFamily="2" charset="0"/>
              </a:rPr>
              <a:t>18% of total sample with concerns about vaccine safety…</a:t>
            </a:r>
            <a:endParaRPr lang="en-US" sz="1600" dirty="0">
              <a:solidFill>
                <a:schemeClr val="bg1"/>
              </a:solidFill>
              <a:latin typeface="Helvetica" pitchFamily="2" charset="0"/>
            </a:endParaRPr>
          </a:p>
        </p:txBody>
      </p:sp>
      <p:sp>
        <p:nvSpPr>
          <p:cNvPr id="8" name="TextBox 7">
            <a:extLst>
              <a:ext uri="{FF2B5EF4-FFF2-40B4-BE49-F238E27FC236}">
                <a16:creationId xmlns:a16="http://schemas.microsoft.com/office/drawing/2014/main" id="{A071115E-CF4C-A746-9F16-3C5A2D528FF5}"/>
              </a:ext>
            </a:extLst>
          </p:cNvPr>
          <p:cNvSpPr txBox="1"/>
          <p:nvPr/>
        </p:nvSpPr>
        <p:spPr>
          <a:xfrm>
            <a:off x="0" y="6581001"/>
            <a:ext cx="2440092"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a:t>
            </a:r>
            <a:r>
              <a:rPr lang="en-US" sz="1200" dirty="0">
                <a:solidFill>
                  <a:schemeClr val="bg1">
                    <a:lumMod val="50000"/>
                  </a:schemeClr>
                </a:solidFill>
                <a:latin typeface="Helvetica" pitchFamily="2" charset="0"/>
              </a:rPr>
              <a:t>Burger et al. 2021 (W5)</a:t>
            </a:r>
          </a:p>
        </p:txBody>
      </p:sp>
      <p:pic>
        <p:nvPicPr>
          <p:cNvPr id="3" name="Picture 2" descr="Chart, bar chart&#10;&#10;Description automatically generated">
            <a:extLst>
              <a:ext uri="{FF2B5EF4-FFF2-40B4-BE49-F238E27FC236}">
                <a16:creationId xmlns:a16="http://schemas.microsoft.com/office/drawing/2014/main" id="{B13848A0-F41E-7146-B50D-88BCA2C3F9FB}"/>
              </a:ext>
            </a:extLst>
          </p:cNvPr>
          <p:cNvPicPr>
            <a:picLocks noChangeAspect="1"/>
          </p:cNvPicPr>
          <p:nvPr/>
        </p:nvPicPr>
        <p:blipFill>
          <a:blip r:embed="rId2"/>
          <a:stretch>
            <a:fillRect/>
          </a:stretch>
        </p:blipFill>
        <p:spPr>
          <a:xfrm>
            <a:off x="4031829" y="1502229"/>
            <a:ext cx="8160171" cy="4658821"/>
          </a:xfrm>
          <a:prstGeom prst="rect">
            <a:avLst/>
          </a:prstGeom>
        </p:spPr>
      </p:pic>
    </p:spTree>
    <p:extLst>
      <p:ext uri="{BB962C8B-B14F-4D97-AF65-F5344CB8AC3E}">
        <p14:creationId xmlns:p14="http://schemas.microsoft.com/office/powerpoint/2010/main" val="13499673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682389" y="2620542"/>
            <a:ext cx="4653887" cy="1616915"/>
          </a:xfrm>
          <a:prstGeom prst="rect">
            <a:avLst/>
          </a:prstGeom>
          <a:solidFill>
            <a:srgbClr val="531B84">
              <a:alpha val="78039"/>
            </a:srgbClr>
          </a:solidFill>
        </p:spPr>
        <p:txBody>
          <a:bodyPr wrap="square" lIns="251999" tIns="251999" rIns="251999" bIns="251999" rtlCol="0">
            <a:spAutoFit/>
          </a:bodyPr>
          <a:lstStyle/>
          <a:p>
            <a:r>
              <a:rPr lang="en-US" sz="3600" b="1" dirty="0">
                <a:solidFill>
                  <a:schemeClr val="bg1"/>
                </a:solidFill>
                <a:latin typeface="Helvetica" pitchFamily="2" charset="0"/>
              </a:rPr>
              <a:t>Churning</a:t>
            </a:r>
          </a:p>
          <a:p>
            <a:endParaRPr lang="en-US" b="1" dirty="0">
              <a:solidFill>
                <a:schemeClr val="bg1"/>
              </a:solidFill>
              <a:latin typeface="Helvetica" pitchFamily="2" charset="0"/>
            </a:endParaRPr>
          </a:p>
          <a:p>
            <a:endParaRPr lang="en-US" b="1" dirty="0">
              <a:solidFill>
                <a:schemeClr val="bg1"/>
              </a:solidFill>
              <a:latin typeface="Helvetica" pitchFamily="2" charset="0"/>
            </a:endParaRP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Employment</a:t>
            </a:r>
          </a:p>
        </p:txBody>
      </p:sp>
      <p:sp>
        <p:nvSpPr>
          <p:cNvPr id="9" name="Rectangle 8">
            <a:extLst>
              <a:ext uri="{FF2B5EF4-FFF2-40B4-BE49-F238E27FC236}">
                <a16:creationId xmlns:a16="http://schemas.microsoft.com/office/drawing/2014/main" id="{1BFF6618-B1A7-1144-840B-EA8247AB7CC5}"/>
              </a:ext>
            </a:extLst>
          </p:cNvPr>
          <p:cNvSpPr/>
          <p:nvPr/>
        </p:nvSpPr>
        <p:spPr>
          <a:xfrm>
            <a:off x="10904561" y="2579426"/>
            <a:ext cx="832514" cy="30298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81A255B-CDE6-214C-8A9F-AB84D535952D}"/>
              </a:ext>
            </a:extLst>
          </p:cNvPr>
          <p:cNvSpPr txBox="1"/>
          <p:nvPr/>
        </p:nvSpPr>
        <p:spPr>
          <a:xfrm>
            <a:off x="0" y="6581001"/>
            <a:ext cx="2226892"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a:t>
            </a:r>
            <a:r>
              <a:rPr lang="en-US" sz="1200" dirty="0">
                <a:solidFill>
                  <a:schemeClr val="bg1">
                    <a:lumMod val="50000"/>
                  </a:schemeClr>
                </a:solidFill>
                <a:latin typeface="Helvetica" pitchFamily="2" charset="0"/>
              </a:rPr>
              <a:t>: </a:t>
            </a:r>
            <a:r>
              <a:rPr lang="en-US" sz="1200" dirty="0" err="1">
                <a:solidFill>
                  <a:schemeClr val="bg1">
                    <a:lumMod val="50000"/>
                  </a:schemeClr>
                </a:solidFill>
                <a:latin typeface="Helvetica" pitchFamily="2" charset="0"/>
              </a:rPr>
              <a:t>Espi</a:t>
            </a:r>
            <a:r>
              <a:rPr lang="en-US" sz="1200" dirty="0">
                <a:solidFill>
                  <a:schemeClr val="bg1">
                    <a:lumMod val="50000"/>
                  </a:schemeClr>
                </a:solidFill>
                <a:latin typeface="Helvetica" pitchFamily="2" charset="0"/>
              </a:rPr>
              <a:t> et al, 2021 (W5)</a:t>
            </a:r>
          </a:p>
        </p:txBody>
      </p:sp>
      <p:sp>
        <p:nvSpPr>
          <p:cNvPr id="8" name="Rectangle 7">
            <a:extLst>
              <a:ext uri="{FF2B5EF4-FFF2-40B4-BE49-F238E27FC236}">
                <a16:creationId xmlns:a16="http://schemas.microsoft.com/office/drawing/2014/main" id="{F4E80D60-0955-1642-A374-CB569DA49444}"/>
              </a:ext>
            </a:extLst>
          </p:cNvPr>
          <p:cNvSpPr/>
          <p:nvPr/>
        </p:nvSpPr>
        <p:spPr>
          <a:xfrm>
            <a:off x="5768397" y="1428271"/>
            <a:ext cx="6096000" cy="1754326"/>
          </a:xfrm>
          <a:prstGeom prst="rect">
            <a:avLst/>
          </a:prstGeom>
          <a:solidFill>
            <a:schemeClr val="bg1">
              <a:lumMod val="95000"/>
            </a:schemeClr>
          </a:solidFill>
        </p:spPr>
        <p:txBody>
          <a:bodyPr>
            <a:spAutoFit/>
          </a:bodyPr>
          <a:lstStyle/>
          <a:p>
            <a:pPr algn="just"/>
            <a:r>
              <a:rPr lang="en-ZA" b="1" dirty="0">
                <a:solidFill>
                  <a:srgbClr val="404040"/>
                </a:solidFill>
                <a:latin typeface="Helvetica" pitchFamily="2" charset="0"/>
              </a:rPr>
              <a:t>(1) There was also a high prevalence of temporary employment transitions among those who remained</a:t>
            </a:r>
          </a:p>
          <a:p>
            <a:pPr algn="just"/>
            <a:r>
              <a:rPr lang="en-ZA" b="1" dirty="0">
                <a:solidFill>
                  <a:srgbClr val="404040"/>
                </a:solidFill>
                <a:latin typeface="Helvetica" pitchFamily="2" charset="0"/>
              </a:rPr>
              <a:t>in one state in both periods. </a:t>
            </a:r>
            <a:r>
              <a:rPr lang="en-ZA" dirty="0">
                <a:solidFill>
                  <a:srgbClr val="404040"/>
                </a:solidFill>
                <a:latin typeface="Helvetica" pitchFamily="2" charset="0"/>
              </a:rPr>
              <a:t>Among those employed in both periods, 32% lost their job between Feb 2020 and March 2021. Among those non-employed in both periods, 24% were employed at some point in-between</a:t>
            </a:r>
            <a:endParaRPr lang="en-ZA" dirty="0">
              <a:solidFill>
                <a:srgbClr val="404040"/>
              </a:solidFill>
              <a:effectLst/>
              <a:latin typeface="Helvetica" pitchFamily="2" charset="0"/>
            </a:endParaRPr>
          </a:p>
        </p:txBody>
      </p:sp>
      <p:sp>
        <p:nvSpPr>
          <p:cNvPr id="10" name="Rectangle 9">
            <a:extLst>
              <a:ext uri="{FF2B5EF4-FFF2-40B4-BE49-F238E27FC236}">
                <a16:creationId xmlns:a16="http://schemas.microsoft.com/office/drawing/2014/main" id="{ED5F37FA-81FB-F346-9A8A-AB957E6CF108}"/>
              </a:ext>
            </a:extLst>
          </p:cNvPr>
          <p:cNvSpPr/>
          <p:nvPr/>
        </p:nvSpPr>
        <p:spPr>
          <a:xfrm>
            <a:off x="5768397" y="3353998"/>
            <a:ext cx="6096000" cy="2308324"/>
          </a:xfrm>
          <a:prstGeom prst="rect">
            <a:avLst/>
          </a:prstGeom>
          <a:solidFill>
            <a:schemeClr val="bg1">
              <a:lumMod val="95000"/>
            </a:schemeClr>
          </a:solidFill>
        </p:spPr>
        <p:txBody>
          <a:bodyPr>
            <a:spAutoFit/>
          </a:bodyPr>
          <a:lstStyle/>
          <a:p>
            <a:pPr algn="just"/>
            <a:r>
              <a:rPr lang="en-ZA" b="1" dirty="0">
                <a:solidFill>
                  <a:srgbClr val="404040"/>
                </a:solidFill>
                <a:latin typeface="Helvetica" pitchFamily="2" charset="0"/>
              </a:rPr>
              <a:t>(2) </a:t>
            </a:r>
            <a:r>
              <a:rPr lang="en-ZA" dirty="0">
                <a:solidFill>
                  <a:srgbClr val="404040"/>
                </a:solidFill>
                <a:latin typeface="Helvetica" pitchFamily="2" charset="0"/>
              </a:rPr>
              <a:t>Labour market transitions from the hard lockdown in April 2020 to March 2021. Job finding was high relative to historical rates among all those without work in April 2020, with active job searching most strongly associated with employment in March 2021. </a:t>
            </a:r>
            <a:r>
              <a:rPr lang="en-ZA" b="1" dirty="0">
                <a:solidFill>
                  <a:srgbClr val="404040"/>
                </a:solidFill>
                <a:latin typeface="Helvetica" pitchFamily="2" charset="0"/>
              </a:rPr>
              <a:t>A striking 44% of the April 2020 searching unemployed were employed by March 2021, compared to 37% of discouraged work seekers and 22% of the not economically active.</a:t>
            </a:r>
            <a:endParaRPr lang="en-ZA" b="1" dirty="0">
              <a:solidFill>
                <a:srgbClr val="404040"/>
              </a:solidFill>
              <a:effectLst/>
              <a:latin typeface="Helvetica" pitchFamily="2" charset="0"/>
            </a:endParaRPr>
          </a:p>
        </p:txBody>
      </p:sp>
    </p:spTree>
    <p:extLst>
      <p:ext uri="{BB962C8B-B14F-4D97-AF65-F5344CB8AC3E}">
        <p14:creationId xmlns:p14="http://schemas.microsoft.com/office/powerpoint/2010/main" val="197037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413982" y="2576785"/>
            <a:ext cx="3601913" cy="2632578"/>
          </a:xfrm>
          <a:prstGeom prst="rect">
            <a:avLst/>
          </a:prstGeom>
          <a:solidFill>
            <a:srgbClr val="531B84">
              <a:alpha val="78039"/>
            </a:srgbClr>
          </a:solidFill>
        </p:spPr>
        <p:txBody>
          <a:bodyPr wrap="square" lIns="251999" tIns="251999" rIns="251999" bIns="251999" rtlCol="0">
            <a:spAutoFit/>
          </a:bodyPr>
          <a:lstStyle/>
          <a:p>
            <a:r>
              <a:rPr lang="en-ZA" sz="2000" dirty="0">
                <a:solidFill>
                  <a:schemeClr val="bg1"/>
                </a:solidFill>
                <a:latin typeface="Helvetica" pitchFamily="2" charset="0"/>
              </a:rPr>
              <a:t>Approximately </a:t>
            </a:r>
            <a:r>
              <a:rPr lang="en-ZA" sz="2000" b="1" dirty="0">
                <a:solidFill>
                  <a:schemeClr val="bg1"/>
                </a:solidFill>
                <a:latin typeface="Helvetica" pitchFamily="2" charset="0"/>
              </a:rPr>
              <a:t>10-million people and 3-million children </a:t>
            </a:r>
            <a:r>
              <a:rPr lang="en-ZA" sz="2000" dirty="0">
                <a:solidFill>
                  <a:schemeClr val="bg1"/>
                </a:solidFill>
                <a:latin typeface="Helvetica" pitchFamily="2" charset="0"/>
              </a:rPr>
              <a:t>were in households affected by weekly hunger in April/May 2021 </a:t>
            </a:r>
          </a:p>
          <a:p>
            <a:r>
              <a:rPr lang="en-ZA" dirty="0">
                <a:solidFill>
                  <a:schemeClr val="bg1"/>
                </a:solidFill>
                <a:latin typeface="Helvetica" pitchFamily="2" charset="0"/>
              </a:rPr>
              <a:t>(Wittenberg &amp; Branson, 2021)</a:t>
            </a: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Hunger</a:t>
            </a:r>
          </a:p>
        </p:txBody>
      </p:sp>
      <p:sp>
        <p:nvSpPr>
          <p:cNvPr id="9" name="TextBox 8">
            <a:extLst>
              <a:ext uri="{FF2B5EF4-FFF2-40B4-BE49-F238E27FC236}">
                <a16:creationId xmlns:a16="http://schemas.microsoft.com/office/drawing/2014/main" id="{BFE24478-6107-C842-BDA6-F96982ECFA10}"/>
              </a:ext>
            </a:extLst>
          </p:cNvPr>
          <p:cNvSpPr txBox="1"/>
          <p:nvPr/>
        </p:nvSpPr>
        <p:spPr>
          <a:xfrm>
            <a:off x="0" y="6581001"/>
            <a:ext cx="3227422"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Wittenberg &amp; Branson</a:t>
            </a:r>
            <a:r>
              <a:rPr lang="en-US" sz="1200" dirty="0">
                <a:solidFill>
                  <a:schemeClr val="bg1">
                    <a:lumMod val="50000"/>
                  </a:schemeClr>
                </a:solidFill>
                <a:latin typeface="Helvetica" pitchFamily="2" charset="0"/>
              </a:rPr>
              <a:t>, 2021 (W5)</a:t>
            </a:r>
          </a:p>
        </p:txBody>
      </p:sp>
      <p:pic>
        <p:nvPicPr>
          <p:cNvPr id="11" name="Picture 10" descr="Table&#10;&#10;Description automatically generated">
            <a:extLst>
              <a:ext uri="{FF2B5EF4-FFF2-40B4-BE49-F238E27FC236}">
                <a16:creationId xmlns:a16="http://schemas.microsoft.com/office/drawing/2014/main" id="{67AE4587-2B4D-A540-91DF-9B722C80E6A9}"/>
              </a:ext>
            </a:extLst>
          </p:cNvPr>
          <p:cNvPicPr>
            <a:picLocks noChangeAspect="1"/>
          </p:cNvPicPr>
          <p:nvPr/>
        </p:nvPicPr>
        <p:blipFill>
          <a:blip r:embed="rId2"/>
          <a:stretch>
            <a:fillRect/>
          </a:stretch>
        </p:blipFill>
        <p:spPr>
          <a:xfrm>
            <a:off x="5449490" y="0"/>
            <a:ext cx="4647196" cy="6743911"/>
          </a:xfrm>
          <a:prstGeom prst="rect">
            <a:avLst/>
          </a:prstGeom>
        </p:spPr>
      </p:pic>
      <p:sp>
        <p:nvSpPr>
          <p:cNvPr id="12" name="Rounded Rectangle 11">
            <a:extLst>
              <a:ext uri="{FF2B5EF4-FFF2-40B4-BE49-F238E27FC236}">
                <a16:creationId xmlns:a16="http://schemas.microsoft.com/office/drawing/2014/main" id="{D935164A-71A8-154F-A693-0C506E7F21F6}"/>
              </a:ext>
            </a:extLst>
          </p:cNvPr>
          <p:cNvSpPr/>
          <p:nvPr/>
        </p:nvSpPr>
        <p:spPr>
          <a:xfrm>
            <a:off x="9097701" y="2303362"/>
            <a:ext cx="798653" cy="273423"/>
          </a:xfrm>
          <a:prstGeom prst="round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D3621651-04B6-9A4E-AF69-A35C7D075118}"/>
              </a:ext>
            </a:extLst>
          </p:cNvPr>
          <p:cNvSpPr/>
          <p:nvPr/>
        </p:nvSpPr>
        <p:spPr>
          <a:xfrm>
            <a:off x="9097701" y="3174357"/>
            <a:ext cx="798653" cy="273423"/>
          </a:xfrm>
          <a:prstGeom prst="round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205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9D292E84-82ED-304D-A01B-F63CE0594B0F}"/>
              </a:ext>
            </a:extLst>
          </p:cNvPr>
          <p:cNvPicPr>
            <a:picLocks noGrp="1" noChangeAspect="1"/>
          </p:cNvPicPr>
          <p:nvPr>
            <p:ph idx="1"/>
          </p:nvPr>
        </p:nvPicPr>
        <p:blipFill>
          <a:blip r:embed="rId2"/>
          <a:stretch>
            <a:fillRect/>
          </a:stretch>
        </p:blipFill>
        <p:spPr>
          <a:xfrm>
            <a:off x="797534" y="178226"/>
            <a:ext cx="10596931" cy="65015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48739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92F73-9FA4-6441-82DA-6C68E84703B8}"/>
              </a:ext>
            </a:extLst>
          </p:cNvPr>
          <p:cNvSpPr>
            <a:spLocks noGrp="1"/>
          </p:cNvSpPr>
          <p:nvPr>
            <p:ph type="title"/>
          </p:nvPr>
        </p:nvSpPr>
        <p:spPr/>
        <p:txBody>
          <a:bodyPr/>
          <a:lstStyle/>
          <a:p>
            <a:endParaRPr lang="en-US"/>
          </a:p>
        </p:txBody>
      </p:sp>
      <p:pic>
        <p:nvPicPr>
          <p:cNvPr id="5" name="Content Placeholder 4" descr="Chart, bar chart&#10;&#10;Description automatically generated">
            <a:extLst>
              <a:ext uri="{FF2B5EF4-FFF2-40B4-BE49-F238E27FC236}">
                <a16:creationId xmlns:a16="http://schemas.microsoft.com/office/drawing/2014/main" id="{3C24B0CF-FA0E-034B-BC92-E5ADA8CEE63A}"/>
              </a:ext>
            </a:extLst>
          </p:cNvPr>
          <p:cNvPicPr>
            <a:picLocks noGrp="1" noChangeAspect="1"/>
          </p:cNvPicPr>
          <p:nvPr>
            <p:ph idx="1"/>
          </p:nvPr>
        </p:nvPicPr>
        <p:blipFill>
          <a:blip r:embed="rId2"/>
          <a:stretch>
            <a:fillRect/>
          </a:stretch>
        </p:blipFill>
        <p:spPr>
          <a:xfrm>
            <a:off x="997735" y="365125"/>
            <a:ext cx="10196529" cy="5979919"/>
          </a:xfrm>
        </p:spPr>
      </p:pic>
      <p:sp>
        <p:nvSpPr>
          <p:cNvPr id="6" name="TextBox 5">
            <a:extLst>
              <a:ext uri="{FF2B5EF4-FFF2-40B4-BE49-F238E27FC236}">
                <a16:creationId xmlns:a16="http://schemas.microsoft.com/office/drawing/2014/main" id="{656B7F71-DCA3-A648-9DD8-AC4F040CE0D8}"/>
              </a:ext>
            </a:extLst>
          </p:cNvPr>
          <p:cNvSpPr txBox="1"/>
          <p:nvPr/>
        </p:nvSpPr>
        <p:spPr>
          <a:xfrm>
            <a:off x="0" y="6581001"/>
            <a:ext cx="2440092"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a:t>
            </a:r>
            <a:r>
              <a:rPr lang="en-US" sz="1200" dirty="0">
                <a:solidFill>
                  <a:schemeClr val="bg1">
                    <a:lumMod val="50000"/>
                  </a:schemeClr>
                </a:solidFill>
                <a:latin typeface="Helvetica" pitchFamily="2" charset="0"/>
              </a:rPr>
              <a:t>Burger et al. 2021 (W5)</a:t>
            </a:r>
          </a:p>
        </p:txBody>
      </p:sp>
    </p:spTree>
    <p:extLst>
      <p:ext uri="{BB962C8B-B14F-4D97-AF65-F5344CB8AC3E}">
        <p14:creationId xmlns:p14="http://schemas.microsoft.com/office/powerpoint/2010/main" val="9282989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370D26-8B02-AB49-993C-B28511B2F923}"/>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Vaccines</a:t>
            </a:r>
          </a:p>
        </p:txBody>
      </p:sp>
      <p:sp>
        <p:nvSpPr>
          <p:cNvPr id="10" name="TextBox 9">
            <a:extLst>
              <a:ext uri="{FF2B5EF4-FFF2-40B4-BE49-F238E27FC236}">
                <a16:creationId xmlns:a16="http://schemas.microsoft.com/office/drawing/2014/main" id="{C0F9EC60-E299-6D40-BFCE-13C00660E514}"/>
              </a:ext>
            </a:extLst>
          </p:cNvPr>
          <p:cNvSpPr txBox="1"/>
          <p:nvPr/>
        </p:nvSpPr>
        <p:spPr>
          <a:xfrm>
            <a:off x="359228" y="2400833"/>
            <a:ext cx="4430485" cy="2848022"/>
          </a:xfrm>
          <a:prstGeom prst="rect">
            <a:avLst/>
          </a:prstGeom>
          <a:solidFill>
            <a:srgbClr val="531B84">
              <a:alpha val="78039"/>
            </a:srgbClr>
          </a:solidFill>
        </p:spPr>
        <p:txBody>
          <a:bodyPr wrap="square" lIns="251999" tIns="251999" rIns="251999" bIns="251999" rtlCol="0">
            <a:spAutoFit/>
          </a:bodyPr>
          <a:lstStyle/>
          <a:p>
            <a:pPr algn="ctr"/>
            <a:r>
              <a:rPr lang="en-ZA" sz="3200" b="1" dirty="0">
                <a:solidFill>
                  <a:schemeClr val="bg1"/>
                </a:solidFill>
                <a:latin typeface="Helvetica" pitchFamily="2" charset="0"/>
              </a:rPr>
              <a:t>Vaccine acceptance is rising</a:t>
            </a:r>
          </a:p>
          <a:p>
            <a:pPr algn="ctr"/>
            <a:endParaRPr lang="en-ZA" sz="2400" b="1" dirty="0">
              <a:solidFill>
                <a:schemeClr val="bg1"/>
              </a:solidFill>
              <a:latin typeface="Helvetica" pitchFamily="2" charset="0"/>
            </a:endParaRPr>
          </a:p>
          <a:p>
            <a:pPr algn="ctr"/>
            <a:r>
              <a:rPr lang="en-ZA" sz="2400" b="1" dirty="0">
                <a:solidFill>
                  <a:schemeClr val="bg1"/>
                </a:solidFill>
                <a:latin typeface="Helvetica" pitchFamily="2" charset="0"/>
              </a:rPr>
              <a:t>…</a:t>
            </a:r>
            <a:r>
              <a:rPr lang="en-ZA" sz="2400" dirty="0">
                <a:solidFill>
                  <a:schemeClr val="bg1"/>
                </a:solidFill>
                <a:latin typeface="Helvetica" pitchFamily="2" charset="0"/>
              </a:rPr>
              <a:t>from 71% in Feb’21 to 76% in May’21</a:t>
            </a:r>
            <a:endParaRPr lang="en-ZA" sz="1400" dirty="0">
              <a:solidFill>
                <a:schemeClr val="bg1"/>
              </a:solidFill>
              <a:latin typeface="Helvetica" pitchFamily="2" charset="0"/>
            </a:endParaRPr>
          </a:p>
          <a:p>
            <a:pPr marL="514350" indent="-514350" algn="ctr">
              <a:buFont typeface="+mj-lt"/>
              <a:buAutoNum type="arabicPeriod"/>
            </a:pPr>
            <a:endParaRPr lang="en-US" sz="1600" dirty="0">
              <a:solidFill>
                <a:schemeClr val="bg1"/>
              </a:solidFill>
              <a:latin typeface="Helvetica" pitchFamily="2" charset="0"/>
            </a:endParaRPr>
          </a:p>
        </p:txBody>
      </p:sp>
      <p:pic>
        <p:nvPicPr>
          <p:cNvPr id="5" name="Picture 4" descr="Chart, pie chart&#10;&#10;Description automatically generated">
            <a:extLst>
              <a:ext uri="{FF2B5EF4-FFF2-40B4-BE49-F238E27FC236}">
                <a16:creationId xmlns:a16="http://schemas.microsoft.com/office/drawing/2014/main" id="{91486FE3-C14F-404D-96F3-56934E4283FD}"/>
              </a:ext>
            </a:extLst>
          </p:cNvPr>
          <p:cNvPicPr>
            <a:picLocks noChangeAspect="1"/>
          </p:cNvPicPr>
          <p:nvPr/>
        </p:nvPicPr>
        <p:blipFill>
          <a:blip r:embed="rId2"/>
          <a:stretch>
            <a:fillRect/>
          </a:stretch>
        </p:blipFill>
        <p:spPr>
          <a:xfrm>
            <a:off x="4618298" y="1079907"/>
            <a:ext cx="7525900" cy="4698186"/>
          </a:xfrm>
          <a:prstGeom prst="rect">
            <a:avLst/>
          </a:prstGeom>
        </p:spPr>
      </p:pic>
      <p:sp>
        <p:nvSpPr>
          <p:cNvPr id="8" name="TextBox 7">
            <a:extLst>
              <a:ext uri="{FF2B5EF4-FFF2-40B4-BE49-F238E27FC236}">
                <a16:creationId xmlns:a16="http://schemas.microsoft.com/office/drawing/2014/main" id="{A071115E-CF4C-A746-9F16-3C5A2D528FF5}"/>
              </a:ext>
            </a:extLst>
          </p:cNvPr>
          <p:cNvSpPr txBox="1"/>
          <p:nvPr/>
        </p:nvSpPr>
        <p:spPr>
          <a:xfrm>
            <a:off x="0" y="6581001"/>
            <a:ext cx="2440092"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a:t>
            </a:r>
            <a:r>
              <a:rPr lang="en-US" sz="1200" dirty="0">
                <a:solidFill>
                  <a:schemeClr val="bg1">
                    <a:lumMod val="50000"/>
                  </a:schemeClr>
                </a:solidFill>
                <a:latin typeface="Helvetica" pitchFamily="2" charset="0"/>
              </a:rPr>
              <a:t>Burger et al. 2021 (W5)</a:t>
            </a:r>
          </a:p>
        </p:txBody>
      </p:sp>
    </p:spTree>
    <p:extLst>
      <p:ext uri="{BB962C8B-B14F-4D97-AF65-F5344CB8AC3E}">
        <p14:creationId xmlns:p14="http://schemas.microsoft.com/office/powerpoint/2010/main" val="11360040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370D26-8B02-AB49-993C-B28511B2F923}"/>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531B84"/>
                </a:solidFill>
                <a:latin typeface="Helvetica" pitchFamily="2" charset="0"/>
              </a:rPr>
              <a:t>Vaccines</a:t>
            </a:r>
          </a:p>
        </p:txBody>
      </p:sp>
      <p:sp>
        <p:nvSpPr>
          <p:cNvPr id="10" name="TextBox 9">
            <a:extLst>
              <a:ext uri="{FF2B5EF4-FFF2-40B4-BE49-F238E27FC236}">
                <a16:creationId xmlns:a16="http://schemas.microsoft.com/office/drawing/2014/main" id="{C0F9EC60-E299-6D40-BFCE-13C00660E514}"/>
              </a:ext>
            </a:extLst>
          </p:cNvPr>
          <p:cNvSpPr txBox="1"/>
          <p:nvPr/>
        </p:nvSpPr>
        <p:spPr>
          <a:xfrm>
            <a:off x="4835693" y="285162"/>
            <a:ext cx="7147041" cy="1493805"/>
          </a:xfrm>
          <a:prstGeom prst="rect">
            <a:avLst/>
          </a:prstGeom>
          <a:solidFill>
            <a:srgbClr val="531B84">
              <a:alpha val="78039"/>
            </a:srgbClr>
          </a:solidFill>
        </p:spPr>
        <p:txBody>
          <a:bodyPr wrap="square" lIns="251999" tIns="251999" rIns="251999" bIns="251999" rtlCol="0">
            <a:spAutoFit/>
          </a:bodyPr>
          <a:lstStyle/>
          <a:p>
            <a:pPr algn="ctr"/>
            <a:r>
              <a:rPr lang="en-ZA" sz="3200" b="1" dirty="0">
                <a:solidFill>
                  <a:schemeClr val="bg1"/>
                </a:solidFill>
                <a:latin typeface="Helvetica" pitchFamily="2" charset="0"/>
              </a:rPr>
              <a:t>Stated vaccine intent is higher than observed registrations</a:t>
            </a:r>
          </a:p>
        </p:txBody>
      </p:sp>
      <p:sp>
        <p:nvSpPr>
          <p:cNvPr id="8" name="TextBox 7">
            <a:extLst>
              <a:ext uri="{FF2B5EF4-FFF2-40B4-BE49-F238E27FC236}">
                <a16:creationId xmlns:a16="http://schemas.microsoft.com/office/drawing/2014/main" id="{A071115E-CF4C-A746-9F16-3C5A2D528FF5}"/>
              </a:ext>
            </a:extLst>
          </p:cNvPr>
          <p:cNvSpPr txBox="1"/>
          <p:nvPr/>
        </p:nvSpPr>
        <p:spPr>
          <a:xfrm>
            <a:off x="0" y="6581001"/>
            <a:ext cx="2440092" cy="276999"/>
          </a:xfrm>
          <a:prstGeom prst="rect">
            <a:avLst/>
          </a:prstGeom>
          <a:noFill/>
        </p:spPr>
        <p:txBody>
          <a:bodyPr wrap="none" rtlCol="0">
            <a:spAutoFit/>
          </a:bodyPr>
          <a:lstStyle/>
          <a:p>
            <a:r>
              <a:rPr lang="en-US" sz="1200" b="1" dirty="0">
                <a:solidFill>
                  <a:schemeClr val="bg1">
                    <a:lumMod val="50000"/>
                  </a:schemeClr>
                </a:solidFill>
                <a:latin typeface="Helvetica" pitchFamily="2" charset="0"/>
              </a:rPr>
              <a:t>Source: </a:t>
            </a:r>
            <a:r>
              <a:rPr lang="en-US" sz="1200" dirty="0">
                <a:solidFill>
                  <a:schemeClr val="bg1">
                    <a:lumMod val="50000"/>
                  </a:schemeClr>
                </a:solidFill>
                <a:latin typeface="Helvetica" pitchFamily="2" charset="0"/>
              </a:rPr>
              <a:t>Burger et al. 2021 (W5)</a:t>
            </a:r>
          </a:p>
        </p:txBody>
      </p:sp>
      <p:pic>
        <p:nvPicPr>
          <p:cNvPr id="3" name="Picture 2" descr="Chart, bar chart&#10;&#10;Description automatically generated">
            <a:extLst>
              <a:ext uri="{FF2B5EF4-FFF2-40B4-BE49-F238E27FC236}">
                <a16:creationId xmlns:a16="http://schemas.microsoft.com/office/drawing/2014/main" id="{035110D5-0413-AE40-87A3-70F9BB5D6EFE}"/>
              </a:ext>
            </a:extLst>
          </p:cNvPr>
          <p:cNvPicPr>
            <a:picLocks noChangeAspect="1"/>
          </p:cNvPicPr>
          <p:nvPr/>
        </p:nvPicPr>
        <p:blipFill>
          <a:blip r:embed="rId2"/>
          <a:stretch>
            <a:fillRect/>
          </a:stretch>
        </p:blipFill>
        <p:spPr>
          <a:xfrm>
            <a:off x="0" y="2108506"/>
            <a:ext cx="12192000" cy="4749494"/>
          </a:xfrm>
          <a:prstGeom prst="rect">
            <a:avLst/>
          </a:prstGeom>
        </p:spPr>
      </p:pic>
      <p:sp>
        <p:nvSpPr>
          <p:cNvPr id="9" name="Rectangle 8">
            <a:extLst>
              <a:ext uri="{FF2B5EF4-FFF2-40B4-BE49-F238E27FC236}">
                <a16:creationId xmlns:a16="http://schemas.microsoft.com/office/drawing/2014/main" id="{03D0E444-FBAD-2C4E-BBAB-2026D39C4C25}"/>
              </a:ext>
            </a:extLst>
          </p:cNvPr>
          <p:cNvSpPr/>
          <p:nvPr/>
        </p:nvSpPr>
        <p:spPr>
          <a:xfrm>
            <a:off x="761999" y="2235732"/>
            <a:ext cx="10033379" cy="3632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27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4742</TotalTime>
  <Words>2780</Words>
  <Application>Microsoft Macintosh PowerPoint</Application>
  <PresentationFormat>Widescreen</PresentationFormat>
  <Paragraphs>226</Paragraphs>
  <Slides>61</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61</vt:i4>
      </vt:variant>
    </vt:vector>
  </HeadingPairs>
  <TitlesOfParts>
    <vt:vector size="72" baseType="lpstr">
      <vt:lpstr>Arial</vt:lpstr>
      <vt:lpstr>Calibri</vt:lpstr>
      <vt:lpstr>Calibri Light</vt:lpstr>
      <vt:lpstr>Clear Sans Bold</vt:lpstr>
      <vt:lpstr>Clear Sans Bold Bold</vt:lpstr>
      <vt:lpstr>Clear Sans Regular Bold</vt:lpstr>
      <vt:lpstr>Clear Sans Thin</vt:lpstr>
      <vt:lpstr>Gill Sans MT</vt:lpstr>
      <vt:lpstr>Helvetica</vt:lpstr>
      <vt:lpstr>Helvetica Neue</vt:lpstr>
      <vt:lpstr>Office Theme</vt:lpstr>
      <vt:lpstr>COVID-19, Learning Losses  &amp; Dropout in SA    Evidence from NIDS-CRAM and learning assessments  19 Aug 2021   </vt:lpstr>
      <vt:lpstr>PowerPoint Presentation</vt:lpstr>
      <vt:lpstr>PowerPoint Presentation</vt:lpstr>
      <vt:lpstr>PowerPoint Presentation</vt:lpstr>
      <vt:lpstr>Low International Benchmark Gr9</vt:lpstr>
      <vt:lpstr>Intermediate International Benchmark</vt:lpstr>
      <vt:lpstr>PowerPoint Presentation</vt:lpstr>
      <vt:lpstr>PowerPoint Presentation</vt:lpstr>
      <vt:lpstr>PowerPoint Presentation</vt:lpstr>
      <vt:lpstr>PowerPoint Presentation</vt:lpstr>
      <vt:lpstr>cramsurvey.org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Findings    NIDS-CRAM Wave 2    30 September 2020   </dc:title>
  <dc:creator>Nic Spaull</dc:creator>
  <cp:lastModifiedBy>Nic Spaull</cp:lastModifiedBy>
  <cp:revision>181</cp:revision>
  <dcterms:created xsi:type="dcterms:W3CDTF">2020-09-30T05:12:31Z</dcterms:created>
  <dcterms:modified xsi:type="dcterms:W3CDTF">2021-08-20T04:56:04Z</dcterms:modified>
</cp:coreProperties>
</file>