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34"/>
  </p:notesMasterIdLst>
  <p:sldIdLst>
    <p:sldId id="256" r:id="rId2"/>
    <p:sldId id="308" r:id="rId3"/>
    <p:sldId id="396" r:id="rId4"/>
    <p:sldId id="355" r:id="rId5"/>
    <p:sldId id="441" r:id="rId6"/>
    <p:sldId id="296" r:id="rId7"/>
    <p:sldId id="300" r:id="rId8"/>
    <p:sldId id="301" r:id="rId9"/>
    <p:sldId id="293" r:id="rId10"/>
    <p:sldId id="266" r:id="rId11"/>
    <p:sldId id="267" r:id="rId12"/>
    <p:sldId id="268" r:id="rId13"/>
    <p:sldId id="269" r:id="rId14"/>
    <p:sldId id="270" r:id="rId15"/>
    <p:sldId id="271" r:id="rId16"/>
    <p:sldId id="302" r:id="rId17"/>
    <p:sldId id="303" r:id="rId18"/>
    <p:sldId id="297" r:id="rId19"/>
    <p:sldId id="305" r:id="rId20"/>
    <p:sldId id="304" r:id="rId21"/>
    <p:sldId id="279" r:id="rId22"/>
    <p:sldId id="280" r:id="rId23"/>
    <p:sldId id="299" r:id="rId24"/>
    <p:sldId id="281" r:id="rId25"/>
    <p:sldId id="282" r:id="rId26"/>
    <p:sldId id="283" r:id="rId27"/>
    <p:sldId id="306" r:id="rId28"/>
    <p:sldId id="294" r:id="rId29"/>
    <p:sldId id="257" r:id="rId30"/>
    <p:sldId id="260" r:id="rId31"/>
    <p:sldId id="258" r:id="rId32"/>
    <p:sldId id="298"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6295"/>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00"/>
    <p:restoredTop sz="96197"/>
  </p:normalViewPr>
  <p:slideViewPr>
    <p:cSldViewPr snapToGrid="0" snapToObjects="1">
      <p:cViewPr varScale="1">
        <p:scale>
          <a:sx n="84" d="100"/>
          <a:sy n="84" d="100"/>
        </p:scale>
        <p:origin x="200" y="8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22D407-E56A-634A-BAE2-62B1F17BE34F}" type="datetimeFigureOut">
              <a:rPr lang="en-US" smtClean="0"/>
              <a:t>7/29/21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1D5B03-A319-3B4F-981C-3D8BDB704442}" type="slidenum">
              <a:rPr lang="en-US" smtClean="0"/>
              <a:t>‹#›</a:t>
            </a:fld>
            <a:endParaRPr lang="en-US"/>
          </a:p>
        </p:txBody>
      </p:sp>
    </p:spTree>
    <p:extLst>
      <p:ext uri="{BB962C8B-B14F-4D97-AF65-F5344CB8AC3E}">
        <p14:creationId xmlns:p14="http://schemas.microsoft.com/office/powerpoint/2010/main" val="2395173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8124DAD-4E5C-48DB-A5C7-9E149B7677D0}" type="slidenum">
              <a:rPr lang="en-US" smtClean="0"/>
              <a:pPr/>
              <a:t>24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8124DAD-4E5C-48DB-A5C7-9E149B7677D0}" type="slidenum">
              <a:rPr lang="en-US" smtClean="0"/>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GB"/>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7/29/21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7/29/21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GB"/>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7/29/21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7/29/21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7/29/21</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7/29/21</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7/29/21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GB"/>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7/29/21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7/29/21</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7/29/21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7/29/21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7/29/21</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hyperlink" Target="http://www.cramsurvey.org/" TargetMode="External"/><Relationship Id="rId7" Type="http://schemas.openxmlformats.org/officeDocument/2006/relationships/image" Target="../media/image6.png"/><Relationship Id="rId2" Type="http://schemas.openxmlformats.org/officeDocument/2006/relationships/hyperlink" Target="https://www.datafirst.uct.ac.za/"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emf"/></Relationships>
</file>

<file path=ppt/slides/_rels/slide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cde.org.za/wp-content/uploads/2021/06/Lant-Pritchett-in-conversation-with-Ann-Bernstein.pdf" TargetMode="External"/><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9FB60-C3A3-8844-B025-50BFB36A09B9}"/>
              </a:ext>
            </a:extLst>
          </p:cNvPr>
          <p:cNvSpPr>
            <a:spLocks noGrp="1"/>
          </p:cNvSpPr>
          <p:nvPr>
            <p:ph type="ctrTitle"/>
          </p:nvPr>
        </p:nvSpPr>
        <p:spPr/>
        <p:txBody>
          <a:bodyPr/>
          <a:lstStyle/>
          <a:p>
            <a:r>
              <a:rPr lang="en-ZA" sz="6600" b="1" dirty="0"/>
              <a:t>Inspiring Innovation </a:t>
            </a:r>
            <a:r>
              <a:rPr lang="en-ZA" sz="4800" dirty="0"/>
              <a:t>Public Sector Reform </a:t>
            </a:r>
            <a:br>
              <a:rPr lang="en-ZA" sz="4800" dirty="0"/>
            </a:br>
            <a:r>
              <a:rPr lang="en-ZA" sz="1800" dirty="0"/>
              <a:t> </a:t>
            </a:r>
            <a:endParaRPr lang="en-US" dirty="0"/>
          </a:p>
        </p:txBody>
      </p:sp>
      <p:sp>
        <p:nvSpPr>
          <p:cNvPr id="3" name="Subtitle 2">
            <a:extLst>
              <a:ext uri="{FF2B5EF4-FFF2-40B4-BE49-F238E27FC236}">
                <a16:creationId xmlns:a16="http://schemas.microsoft.com/office/drawing/2014/main" id="{787856B3-A158-394A-AB6F-4971D40BC081}"/>
              </a:ext>
            </a:extLst>
          </p:cNvPr>
          <p:cNvSpPr>
            <a:spLocks noGrp="1"/>
          </p:cNvSpPr>
          <p:nvPr>
            <p:ph type="subTitle" idx="1"/>
          </p:nvPr>
        </p:nvSpPr>
        <p:spPr/>
        <p:txBody>
          <a:bodyPr>
            <a:normAutofit/>
          </a:bodyPr>
          <a:lstStyle/>
          <a:p>
            <a:pPr algn="ctr"/>
            <a:r>
              <a:rPr lang="en-US" b="1" dirty="0"/>
              <a:t>Nic Spaull</a:t>
            </a:r>
          </a:p>
          <a:p>
            <a:pPr algn="ctr"/>
            <a:r>
              <a:rPr lang="en-US" dirty="0"/>
              <a:t>Associate Professor of Economics, Stellenbosch University </a:t>
            </a:r>
          </a:p>
        </p:txBody>
      </p:sp>
      <p:sp>
        <p:nvSpPr>
          <p:cNvPr id="4" name="Subtitle 2">
            <a:extLst>
              <a:ext uri="{FF2B5EF4-FFF2-40B4-BE49-F238E27FC236}">
                <a16:creationId xmlns:a16="http://schemas.microsoft.com/office/drawing/2014/main" id="{8EF17AF3-D2F3-F147-87B2-C6E3DE5E7C35}"/>
              </a:ext>
            </a:extLst>
          </p:cNvPr>
          <p:cNvSpPr txBox="1">
            <a:spLocks/>
          </p:cNvSpPr>
          <p:nvPr/>
        </p:nvSpPr>
        <p:spPr>
          <a:xfrm>
            <a:off x="9427779" y="1093497"/>
            <a:ext cx="2645036" cy="914400"/>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n-US" sz="1200" dirty="0">
                <a:solidFill>
                  <a:schemeClr val="bg1">
                    <a:lumMod val="50000"/>
                  </a:schemeClr>
                </a:solidFill>
                <a:latin typeface="Gill Sans MT" panose="020B0502020104020203" pitchFamily="34" charset="77"/>
              </a:rPr>
              <a:t>Western Cape Treasury  </a:t>
            </a:r>
          </a:p>
          <a:p>
            <a:pPr algn="ctr"/>
            <a:r>
              <a:rPr lang="en-US" sz="1200" dirty="0">
                <a:solidFill>
                  <a:schemeClr val="bg1">
                    <a:lumMod val="50000"/>
                  </a:schemeClr>
                </a:solidFill>
                <a:latin typeface="Gill Sans MT" panose="020B0502020104020203" pitchFamily="34" charset="77"/>
              </a:rPr>
              <a:t>29 July 2021 </a:t>
            </a:r>
          </a:p>
        </p:txBody>
      </p:sp>
    </p:spTree>
    <p:extLst>
      <p:ext uri="{BB962C8B-B14F-4D97-AF65-F5344CB8AC3E}">
        <p14:creationId xmlns:p14="http://schemas.microsoft.com/office/powerpoint/2010/main" val="4281338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1CBD57-8054-2F42-A64F-9847BE9E7411}"/>
              </a:ext>
            </a:extLst>
          </p:cNvPr>
          <p:cNvSpPr>
            <a:spLocks noGrp="1"/>
          </p:cNvSpPr>
          <p:nvPr>
            <p:ph type="subTitle" idx="1"/>
          </p:nvPr>
        </p:nvSpPr>
        <p:spPr>
          <a:xfrm>
            <a:off x="1132115" y="4734882"/>
            <a:ext cx="6858000" cy="1024262"/>
          </a:xfrm>
        </p:spPr>
        <p:txBody>
          <a:bodyPr>
            <a:normAutofit fontScale="92500" lnSpcReduction="10000"/>
          </a:bodyPr>
          <a:lstStyle/>
          <a:p>
            <a:r>
              <a:rPr lang="en-US" b="1" dirty="0">
                <a:latin typeface="Helvetica" pitchFamily="2" charset="0"/>
              </a:rPr>
              <a:t>Nic Spaull</a:t>
            </a:r>
          </a:p>
          <a:p>
            <a:r>
              <a:rPr lang="en-US" sz="1600" dirty="0">
                <a:latin typeface="Helvetica" pitchFamily="2" charset="0"/>
              </a:rPr>
              <a:t>Associate Professor </a:t>
            </a:r>
            <a:r>
              <a:rPr lang="en-US" sz="1600" b="1" dirty="0">
                <a:latin typeface="Helvetica" pitchFamily="2" charset="0"/>
              </a:rPr>
              <a:t>  |   </a:t>
            </a:r>
            <a:r>
              <a:rPr lang="en-US" sz="1600" dirty="0">
                <a:latin typeface="Helvetica" pitchFamily="2" charset="0"/>
              </a:rPr>
              <a:t>Economics Department </a:t>
            </a:r>
            <a:r>
              <a:rPr lang="en-US" sz="1600" b="1" dirty="0">
                <a:latin typeface="Helvetica" pitchFamily="2" charset="0"/>
              </a:rPr>
              <a:t> |  </a:t>
            </a:r>
            <a:r>
              <a:rPr lang="en-US" sz="1600" dirty="0">
                <a:latin typeface="Helvetica" pitchFamily="2" charset="0"/>
              </a:rPr>
              <a:t>Stellenbosch University</a:t>
            </a:r>
          </a:p>
          <a:p>
            <a:r>
              <a:rPr lang="en-US" sz="1200" dirty="0">
                <a:latin typeface="Helvetica" pitchFamily="2" charset="0"/>
              </a:rPr>
              <a:t>National income Dynamics Study (NIDS)  Coronavirus Rapid Mobile Survey (CRAM)</a:t>
            </a:r>
          </a:p>
        </p:txBody>
      </p:sp>
      <p:pic>
        <p:nvPicPr>
          <p:cNvPr id="8" name="Picture 7">
            <a:extLst>
              <a:ext uri="{FF2B5EF4-FFF2-40B4-BE49-F238E27FC236}">
                <a16:creationId xmlns:a16="http://schemas.microsoft.com/office/drawing/2014/main" id="{EB5B4D81-FD95-3B45-B8E8-67C1599939F3}"/>
              </a:ext>
            </a:extLst>
          </p:cNvPr>
          <p:cNvPicPr>
            <a:picLocks noChangeAspect="1"/>
          </p:cNvPicPr>
          <p:nvPr/>
        </p:nvPicPr>
        <p:blipFill rotWithShape="1">
          <a:blip r:embed="rId2"/>
          <a:srcRect l="68053" t="17430"/>
          <a:stretch/>
        </p:blipFill>
        <p:spPr>
          <a:xfrm>
            <a:off x="8654143" y="0"/>
            <a:ext cx="3537857" cy="6858000"/>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5EE0718F-776C-4C45-A442-8DBD32828337}"/>
              </a:ext>
            </a:extLst>
          </p:cNvPr>
          <p:cNvPicPr>
            <a:picLocks noChangeAspect="1"/>
          </p:cNvPicPr>
          <p:nvPr/>
        </p:nvPicPr>
        <p:blipFill rotWithShape="1">
          <a:blip r:embed="rId3"/>
          <a:srcRect b="12745"/>
          <a:stretch/>
        </p:blipFill>
        <p:spPr>
          <a:xfrm>
            <a:off x="2770259" y="6187440"/>
            <a:ext cx="2295197" cy="670560"/>
          </a:xfrm>
          <a:prstGeom prst="rect">
            <a:avLst/>
          </a:prstGeom>
        </p:spPr>
      </p:pic>
      <p:sp>
        <p:nvSpPr>
          <p:cNvPr id="5" name="Title 4">
            <a:extLst>
              <a:ext uri="{FF2B5EF4-FFF2-40B4-BE49-F238E27FC236}">
                <a16:creationId xmlns:a16="http://schemas.microsoft.com/office/drawing/2014/main" id="{71B41D7F-E5DA-C546-AD9E-9BFA1010B079}"/>
              </a:ext>
            </a:extLst>
          </p:cNvPr>
          <p:cNvSpPr>
            <a:spLocks noGrp="1"/>
          </p:cNvSpPr>
          <p:nvPr>
            <p:ph type="ctrTitle"/>
          </p:nvPr>
        </p:nvSpPr>
        <p:spPr/>
        <p:txBody>
          <a:bodyPr/>
          <a:lstStyle/>
          <a:p>
            <a:r>
              <a:rPr lang="en-US" dirty="0"/>
              <a:t>NIDS-CRAM</a:t>
            </a:r>
          </a:p>
        </p:txBody>
      </p:sp>
    </p:spTree>
    <p:extLst>
      <p:ext uri="{BB962C8B-B14F-4D97-AF65-F5344CB8AC3E}">
        <p14:creationId xmlns:p14="http://schemas.microsoft.com/office/powerpoint/2010/main" val="107505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EF92B71A-3C07-3E47-9275-0DC2A4652758}"/>
              </a:ext>
            </a:extLst>
          </p:cNvPr>
          <p:cNvSpPr txBox="1">
            <a:spLocks/>
          </p:cNvSpPr>
          <p:nvPr/>
        </p:nvSpPr>
        <p:spPr>
          <a:xfrm>
            <a:off x="3657600" y="1625374"/>
            <a:ext cx="7772400" cy="4351338"/>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a:lnSpc>
                <a:spcPct val="120000"/>
              </a:lnSpc>
            </a:pPr>
            <a:r>
              <a:rPr lang="en-US" sz="2400" b="1" dirty="0">
                <a:latin typeface="Helvetica" pitchFamily="2" charset="0"/>
              </a:rPr>
              <a:t>Overview: </a:t>
            </a:r>
            <a:r>
              <a:rPr lang="en-US" sz="2500" dirty="0">
                <a:latin typeface="Helvetica" pitchFamily="2" charset="0"/>
              </a:rPr>
              <a:t>Largest</a:t>
            </a:r>
            <a:r>
              <a:rPr lang="en-US" sz="2400" dirty="0">
                <a:latin typeface="Helvetica" pitchFamily="2" charset="0"/>
              </a:rPr>
              <a:t> non-medical study in SA at the moment.</a:t>
            </a:r>
          </a:p>
          <a:p>
            <a:pPr marL="971550" lvl="1">
              <a:lnSpc>
                <a:spcPct val="120000"/>
              </a:lnSpc>
            </a:pPr>
            <a:r>
              <a:rPr lang="en-US" sz="2000" dirty="0">
                <a:latin typeface="Helvetica" pitchFamily="2" charset="0"/>
              </a:rPr>
              <a:t>Broadly nationally representative telephonic survey available in all 11 languages. </a:t>
            </a:r>
          </a:p>
          <a:p>
            <a:pPr marL="971550" lvl="1">
              <a:lnSpc>
                <a:spcPct val="120000"/>
              </a:lnSpc>
            </a:pPr>
            <a:r>
              <a:rPr lang="en-US" sz="2000" dirty="0">
                <a:latin typeface="Helvetica" pitchFamily="2" charset="0"/>
              </a:rPr>
              <a:t>Sample drawn from existing NIDS 2017 survey. </a:t>
            </a:r>
          </a:p>
          <a:p>
            <a:pPr marL="971550" lvl="1">
              <a:lnSpc>
                <a:spcPct val="120000"/>
              </a:lnSpc>
            </a:pPr>
            <a:r>
              <a:rPr lang="en-US" sz="2000" dirty="0">
                <a:latin typeface="Helvetica" pitchFamily="2" charset="0"/>
              </a:rPr>
              <a:t>5 waves over the last year (service provider: </a:t>
            </a:r>
            <a:r>
              <a:rPr lang="en-US" sz="2000" dirty="0" err="1">
                <a:latin typeface="Helvetica" pitchFamily="2" charset="0"/>
              </a:rPr>
              <a:t>AskAfrica</a:t>
            </a:r>
            <a:r>
              <a:rPr lang="en-US" sz="2000" dirty="0">
                <a:latin typeface="Helvetica" pitchFamily="2" charset="0"/>
              </a:rPr>
              <a:t>) </a:t>
            </a:r>
          </a:p>
          <a:p>
            <a:pPr marL="971550" lvl="1">
              <a:lnSpc>
                <a:spcPct val="120000"/>
              </a:lnSpc>
            </a:pPr>
            <a:r>
              <a:rPr lang="en-US" sz="2000" dirty="0">
                <a:latin typeface="Helvetica" pitchFamily="2" charset="0"/>
              </a:rPr>
              <a:t>30+ researchers, 6 universities</a:t>
            </a:r>
          </a:p>
          <a:p>
            <a:pPr marL="971550" lvl="1">
              <a:lnSpc>
                <a:spcPct val="120000"/>
              </a:lnSpc>
            </a:pPr>
            <a:r>
              <a:rPr lang="en-US" sz="2000" u="sng" dirty="0">
                <a:latin typeface="Helvetica" pitchFamily="2" charset="0"/>
              </a:rPr>
              <a:t>Wave 5</a:t>
            </a:r>
            <a:r>
              <a:rPr lang="en-US" sz="2000" dirty="0">
                <a:latin typeface="Helvetica" pitchFamily="2" charset="0"/>
              </a:rPr>
              <a:t>: 6 April to 11 May 2021 </a:t>
            </a:r>
          </a:p>
          <a:p>
            <a:pPr marL="971550" lvl="1">
              <a:lnSpc>
                <a:spcPct val="120000"/>
              </a:lnSpc>
            </a:pPr>
            <a:endParaRPr lang="en-US" sz="2400" dirty="0">
              <a:latin typeface="Helvetica" pitchFamily="2" charset="0"/>
            </a:endParaRPr>
          </a:p>
          <a:p>
            <a:pPr marL="514350">
              <a:lnSpc>
                <a:spcPct val="120000"/>
              </a:lnSpc>
            </a:pPr>
            <a:r>
              <a:rPr lang="en-US" sz="2400" b="1" dirty="0">
                <a:latin typeface="Helvetica" pitchFamily="2" charset="0"/>
              </a:rPr>
              <a:t>Data: </a:t>
            </a:r>
            <a:r>
              <a:rPr lang="en-US" sz="2400" dirty="0">
                <a:latin typeface="Helvetica" pitchFamily="2" charset="0"/>
              </a:rPr>
              <a:t>All data (Waves 1-5) are freely available for download at </a:t>
            </a:r>
            <a:r>
              <a:rPr lang="en-US" sz="2400" dirty="0" err="1">
                <a:latin typeface="Helvetica" pitchFamily="2" charset="0"/>
              </a:rPr>
              <a:t>DataFirst</a:t>
            </a:r>
            <a:r>
              <a:rPr lang="en-US" sz="2400" dirty="0">
                <a:latin typeface="Helvetica" pitchFamily="2" charset="0"/>
              </a:rPr>
              <a:t> (</a:t>
            </a:r>
            <a:r>
              <a:rPr lang="en-US" sz="2400" dirty="0">
                <a:latin typeface="Helvetica" pitchFamily="2" charset="0"/>
                <a:hlinkClick r:id="rId2"/>
              </a:rPr>
              <a:t>https://www.datafirst.uct.ac.za/</a:t>
            </a:r>
            <a:r>
              <a:rPr lang="en-US" sz="2400" dirty="0">
                <a:latin typeface="Helvetica" pitchFamily="2" charset="0"/>
              </a:rPr>
              <a:t>) </a:t>
            </a:r>
          </a:p>
          <a:p>
            <a:pPr marL="514350">
              <a:lnSpc>
                <a:spcPct val="120000"/>
              </a:lnSpc>
            </a:pPr>
            <a:endParaRPr lang="en-US" sz="2400" dirty="0">
              <a:latin typeface="Helvetica" pitchFamily="2" charset="0"/>
            </a:endParaRPr>
          </a:p>
          <a:p>
            <a:pPr marL="514350">
              <a:lnSpc>
                <a:spcPct val="120000"/>
              </a:lnSpc>
            </a:pPr>
            <a:r>
              <a:rPr lang="en-US" sz="2400" b="1" dirty="0">
                <a:latin typeface="Helvetica" pitchFamily="2" charset="0"/>
              </a:rPr>
              <a:t>Research</a:t>
            </a:r>
            <a:r>
              <a:rPr lang="en-US" sz="2400" dirty="0">
                <a:latin typeface="Helvetica" pitchFamily="2" charset="0"/>
              </a:rPr>
              <a:t>: All 67 Working Papers from Waves 1-5 are freely available for download at the NIDS-CRAM website (from 8 July) (</a:t>
            </a:r>
            <a:r>
              <a:rPr lang="en-US" sz="2400" dirty="0">
                <a:latin typeface="Helvetica" pitchFamily="2" charset="0"/>
                <a:hlinkClick r:id="rId3"/>
              </a:rPr>
              <a:t>www.cramsurvey.org</a:t>
            </a:r>
            <a:r>
              <a:rPr lang="en-US" sz="2400" dirty="0">
                <a:latin typeface="Helvetica" pitchFamily="2" charset="0"/>
              </a:rPr>
              <a:t>)</a:t>
            </a:r>
          </a:p>
          <a:p>
            <a:pPr marL="971550" lvl="1">
              <a:lnSpc>
                <a:spcPct val="120000"/>
              </a:lnSpc>
            </a:pPr>
            <a:endParaRPr lang="en-US" sz="2000" b="1" dirty="0">
              <a:latin typeface="Helvetica" pitchFamily="2" charset="0"/>
            </a:endParaRPr>
          </a:p>
        </p:txBody>
      </p:sp>
      <p:sp>
        <p:nvSpPr>
          <p:cNvPr id="5" name="Title 1">
            <a:extLst>
              <a:ext uri="{FF2B5EF4-FFF2-40B4-BE49-F238E27FC236}">
                <a16:creationId xmlns:a16="http://schemas.microsoft.com/office/drawing/2014/main" id="{38C34080-334E-3C45-B32C-7A56086D532B}"/>
              </a:ext>
            </a:extLst>
          </p:cNvPr>
          <p:cNvSpPr txBox="1">
            <a:spLocks/>
          </p:cNvSpPr>
          <p:nvPr/>
        </p:nvSpPr>
        <p:spPr>
          <a:xfrm>
            <a:off x="3657600" y="299811"/>
            <a:ext cx="7620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531B84"/>
                </a:solidFill>
                <a:latin typeface="Helvetica" pitchFamily="2" charset="0"/>
              </a:rPr>
              <a:t>NIDS-CRAM is a public good</a:t>
            </a:r>
          </a:p>
        </p:txBody>
      </p:sp>
      <p:pic>
        <p:nvPicPr>
          <p:cNvPr id="7" name="Picture 6" descr="Shape&#10;&#10;Description automatically generated with low confidence">
            <a:extLst>
              <a:ext uri="{FF2B5EF4-FFF2-40B4-BE49-F238E27FC236}">
                <a16:creationId xmlns:a16="http://schemas.microsoft.com/office/drawing/2014/main" id="{88884313-6081-9747-8F89-37D8054BE370}"/>
              </a:ext>
            </a:extLst>
          </p:cNvPr>
          <p:cNvPicPr>
            <a:picLocks noChangeAspect="1"/>
          </p:cNvPicPr>
          <p:nvPr/>
        </p:nvPicPr>
        <p:blipFill rotWithShape="1">
          <a:blip r:embed="rId4">
            <a:duotone>
              <a:schemeClr val="accent2">
                <a:shade val="45000"/>
                <a:satMod val="135000"/>
              </a:schemeClr>
              <a:prstClr val="white"/>
            </a:duotone>
          </a:blip>
          <a:srcRect b="14103"/>
          <a:stretch/>
        </p:blipFill>
        <p:spPr>
          <a:xfrm>
            <a:off x="740137" y="4655124"/>
            <a:ext cx="1328262" cy="1140943"/>
          </a:xfrm>
          <a:prstGeom prst="rect">
            <a:avLst/>
          </a:prstGeom>
        </p:spPr>
      </p:pic>
      <p:pic>
        <p:nvPicPr>
          <p:cNvPr id="9" name="Picture 8" descr="Shape&#10;&#10;Description automatically generated with low confidence">
            <a:extLst>
              <a:ext uri="{FF2B5EF4-FFF2-40B4-BE49-F238E27FC236}">
                <a16:creationId xmlns:a16="http://schemas.microsoft.com/office/drawing/2014/main" id="{F6BBC92F-EDCF-4943-A5C9-AD3E283F84CD}"/>
              </a:ext>
            </a:extLst>
          </p:cNvPr>
          <p:cNvPicPr>
            <a:picLocks noChangeAspect="1"/>
          </p:cNvPicPr>
          <p:nvPr/>
        </p:nvPicPr>
        <p:blipFill rotWithShape="1">
          <a:blip r:embed="rId5">
            <a:duotone>
              <a:schemeClr val="accent2">
                <a:shade val="45000"/>
                <a:satMod val="135000"/>
              </a:schemeClr>
              <a:prstClr val="white"/>
            </a:duotone>
          </a:blip>
          <a:srcRect b="12851"/>
          <a:stretch/>
        </p:blipFill>
        <p:spPr>
          <a:xfrm>
            <a:off x="869658" y="3223363"/>
            <a:ext cx="1107404" cy="965097"/>
          </a:xfrm>
          <a:prstGeom prst="rect">
            <a:avLst/>
          </a:prstGeom>
        </p:spPr>
      </p:pic>
      <p:pic>
        <p:nvPicPr>
          <p:cNvPr id="11" name="Picture 10" descr="Shape&#10;&#10;Description automatically generated with low confidence">
            <a:extLst>
              <a:ext uri="{FF2B5EF4-FFF2-40B4-BE49-F238E27FC236}">
                <a16:creationId xmlns:a16="http://schemas.microsoft.com/office/drawing/2014/main" id="{8D6EF47F-5C9B-0245-81FA-7DFDFB7FFD10}"/>
              </a:ext>
            </a:extLst>
          </p:cNvPr>
          <p:cNvPicPr>
            <a:picLocks noChangeAspect="1"/>
          </p:cNvPicPr>
          <p:nvPr/>
        </p:nvPicPr>
        <p:blipFill rotWithShape="1">
          <a:blip r:embed="rId6">
            <a:duotone>
              <a:schemeClr val="accent2">
                <a:shade val="45000"/>
                <a:satMod val="135000"/>
              </a:schemeClr>
              <a:prstClr val="white"/>
            </a:duotone>
          </a:blip>
          <a:srcRect b="12851"/>
          <a:stretch/>
        </p:blipFill>
        <p:spPr>
          <a:xfrm>
            <a:off x="686984" y="1755067"/>
            <a:ext cx="1290078" cy="1124296"/>
          </a:xfrm>
          <a:prstGeom prst="rect">
            <a:avLst/>
          </a:prstGeom>
        </p:spPr>
      </p:pic>
      <p:pic>
        <p:nvPicPr>
          <p:cNvPr id="8" name="Picture 7" descr="A close up of a sign&#10;&#10;Description automatically generated">
            <a:extLst>
              <a:ext uri="{FF2B5EF4-FFF2-40B4-BE49-F238E27FC236}">
                <a16:creationId xmlns:a16="http://schemas.microsoft.com/office/drawing/2014/main" id="{E8DD4916-CD97-FD48-9673-909F383F3563}"/>
              </a:ext>
            </a:extLst>
          </p:cNvPr>
          <p:cNvPicPr>
            <a:picLocks noChangeAspect="1"/>
          </p:cNvPicPr>
          <p:nvPr/>
        </p:nvPicPr>
        <p:blipFill>
          <a:blip r:embed="rId7"/>
          <a:stretch>
            <a:fillRect/>
          </a:stretch>
        </p:blipFill>
        <p:spPr>
          <a:xfrm>
            <a:off x="152788" y="6337155"/>
            <a:ext cx="1681436" cy="442068"/>
          </a:xfrm>
          <a:prstGeom prst="rect">
            <a:avLst/>
          </a:prstGeom>
        </p:spPr>
      </p:pic>
      <p:pic>
        <p:nvPicPr>
          <p:cNvPr id="10" name="Picture 9" descr="A drawing of a person&#10;&#10;Description automatically generated">
            <a:extLst>
              <a:ext uri="{FF2B5EF4-FFF2-40B4-BE49-F238E27FC236}">
                <a16:creationId xmlns:a16="http://schemas.microsoft.com/office/drawing/2014/main" id="{07C86328-06A3-1A43-BDFA-05ABE649B22E}"/>
              </a:ext>
            </a:extLst>
          </p:cNvPr>
          <p:cNvPicPr>
            <a:picLocks noChangeAspect="1"/>
          </p:cNvPicPr>
          <p:nvPr/>
        </p:nvPicPr>
        <p:blipFill>
          <a:blip r:embed="rId8"/>
          <a:stretch>
            <a:fillRect/>
          </a:stretch>
        </p:blipFill>
        <p:spPr>
          <a:xfrm>
            <a:off x="1977062" y="6353058"/>
            <a:ext cx="992567" cy="410261"/>
          </a:xfrm>
          <a:prstGeom prst="rect">
            <a:avLst/>
          </a:prstGeom>
        </p:spPr>
      </p:pic>
      <p:pic>
        <p:nvPicPr>
          <p:cNvPr id="12" name="Picture 11">
            <a:extLst>
              <a:ext uri="{FF2B5EF4-FFF2-40B4-BE49-F238E27FC236}">
                <a16:creationId xmlns:a16="http://schemas.microsoft.com/office/drawing/2014/main" id="{DB164191-4995-3248-9E88-ECE94140C53C}"/>
              </a:ext>
            </a:extLst>
          </p:cNvPr>
          <p:cNvPicPr>
            <a:picLocks noChangeAspect="1"/>
          </p:cNvPicPr>
          <p:nvPr/>
        </p:nvPicPr>
        <p:blipFill>
          <a:blip r:embed="rId9"/>
          <a:stretch>
            <a:fillRect/>
          </a:stretch>
        </p:blipFill>
        <p:spPr>
          <a:xfrm>
            <a:off x="3112467" y="6353058"/>
            <a:ext cx="1307305" cy="333588"/>
          </a:xfrm>
          <a:prstGeom prst="rect">
            <a:avLst/>
          </a:prstGeom>
        </p:spPr>
      </p:pic>
    </p:spTree>
    <p:extLst>
      <p:ext uri="{BB962C8B-B14F-4D97-AF65-F5344CB8AC3E}">
        <p14:creationId xmlns:p14="http://schemas.microsoft.com/office/powerpoint/2010/main" val="578106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E8A8F6-B6F2-034D-8C9A-CA0ACA7E488D}"/>
              </a:ext>
            </a:extLst>
          </p:cNvPr>
          <p:cNvSpPr/>
          <p:nvPr/>
        </p:nvSpPr>
        <p:spPr>
          <a:xfrm>
            <a:off x="7563726" y="5549462"/>
            <a:ext cx="4502150" cy="1308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82FCEA9-3B79-1440-AC9D-567C8758B379}"/>
              </a:ext>
            </a:extLst>
          </p:cNvPr>
          <p:cNvPicPr>
            <a:picLocks noChangeAspect="1"/>
          </p:cNvPicPr>
          <p:nvPr/>
        </p:nvPicPr>
        <p:blipFill>
          <a:blip r:embed="rId2"/>
          <a:stretch>
            <a:fillRect/>
          </a:stretch>
        </p:blipFill>
        <p:spPr>
          <a:xfrm>
            <a:off x="-144380" y="234690"/>
            <a:ext cx="12480759" cy="7020427"/>
          </a:xfrm>
          <a:prstGeom prst="rect">
            <a:avLst/>
          </a:prstGeom>
        </p:spPr>
      </p:pic>
      <p:sp>
        <p:nvSpPr>
          <p:cNvPr id="7" name="Rectangle 6">
            <a:extLst>
              <a:ext uri="{FF2B5EF4-FFF2-40B4-BE49-F238E27FC236}">
                <a16:creationId xmlns:a16="http://schemas.microsoft.com/office/drawing/2014/main" id="{BB8760F6-B86A-3B4E-B858-0819F2812CD8}"/>
              </a:ext>
            </a:extLst>
          </p:cNvPr>
          <p:cNvSpPr/>
          <p:nvPr/>
        </p:nvSpPr>
        <p:spPr>
          <a:xfrm>
            <a:off x="4158373" y="234690"/>
            <a:ext cx="4954095" cy="1308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587A0CA4-9839-3C4A-85F9-BD2EC8089E8E}"/>
              </a:ext>
            </a:extLst>
          </p:cNvPr>
          <p:cNvSpPr txBox="1"/>
          <p:nvPr/>
        </p:nvSpPr>
        <p:spPr>
          <a:xfrm>
            <a:off x="3870960" y="480611"/>
            <a:ext cx="7958434" cy="1124473"/>
          </a:xfrm>
          <a:prstGeom prst="rect">
            <a:avLst/>
          </a:prstGeom>
          <a:solidFill>
            <a:schemeClr val="bg1"/>
          </a:solidFill>
        </p:spPr>
        <p:txBody>
          <a:bodyPr wrap="square" lIns="251999" tIns="251999" rIns="251999" bIns="251999" rtlCol="0">
            <a:spAutoFit/>
          </a:bodyPr>
          <a:lstStyle/>
          <a:p>
            <a:r>
              <a:rPr lang="en-ZA" sz="2000" dirty="0">
                <a:latin typeface="Helvetica" pitchFamily="2" charset="0"/>
              </a:rPr>
              <a:t>16 NIDS-CRAM Wave 5 Working Papers. Available at </a:t>
            </a:r>
            <a:r>
              <a:rPr lang="en-ZA" sz="2000" b="1" dirty="0" err="1">
                <a:latin typeface="Helvetica" pitchFamily="2" charset="0"/>
              </a:rPr>
              <a:t>cramsurvey.org</a:t>
            </a:r>
            <a:r>
              <a:rPr lang="en-ZA" sz="2000" b="1" dirty="0">
                <a:latin typeface="Helvetica" pitchFamily="2" charset="0"/>
              </a:rPr>
              <a:t> </a:t>
            </a:r>
            <a:r>
              <a:rPr lang="en-ZA" sz="2000" dirty="0">
                <a:latin typeface="Helvetica" pitchFamily="2" charset="0"/>
              </a:rPr>
              <a:t>from 8 July 10am</a:t>
            </a:r>
            <a:endParaRPr lang="en-ZA" sz="2000" b="1" dirty="0">
              <a:latin typeface="Helvetica" pitchFamily="2" charset="0"/>
            </a:endParaRPr>
          </a:p>
        </p:txBody>
      </p:sp>
    </p:spTree>
    <p:extLst>
      <p:ext uri="{BB962C8B-B14F-4D97-AF65-F5344CB8AC3E}">
        <p14:creationId xmlns:p14="http://schemas.microsoft.com/office/powerpoint/2010/main" val="2142866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88370-6A9F-4D46-9D5A-263877F9AB92}"/>
              </a:ext>
            </a:extLst>
          </p:cNvPr>
          <p:cNvSpPr>
            <a:spLocks noGrp="1"/>
          </p:cNvSpPr>
          <p:nvPr>
            <p:ph type="title"/>
          </p:nvPr>
        </p:nvSpPr>
        <p:spPr>
          <a:xfrm>
            <a:off x="3590214" y="226774"/>
            <a:ext cx="3888036" cy="483814"/>
          </a:xfrm>
        </p:spPr>
        <p:txBody>
          <a:bodyPr>
            <a:normAutofit fontScale="90000"/>
          </a:bodyPr>
          <a:lstStyle/>
          <a:p>
            <a:r>
              <a:rPr lang="en-US" u="sng" dirty="0" err="1">
                <a:solidFill>
                  <a:srgbClr val="0070C0"/>
                </a:solidFill>
              </a:rPr>
              <a:t>cramsurvey.org</a:t>
            </a:r>
            <a:r>
              <a:rPr lang="en-US" u="sng" dirty="0">
                <a:solidFill>
                  <a:srgbClr val="0070C0"/>
                </a:solidFill>
              </a:rPr>
              <a:t> </a:t>
            </a:r>
          </a:p>
        </p:txBody>
      </p:sp>
      <p:pic>
        <p:nvPicPr>
          <p:cNvPr id="5" name="Content Placeholder 4" descr="A picture containing text, grass, person, outdoor&#10;&#10;Description automatically generated">
            <a:extLst>
              <a:ext uri="{FF2B5EF4-FFF2-40B4-BE49-F238E27FC236}">
                <a16:creationId xmlns:a16="http://schemas.microsoft.com/office/drawing/2014/main" id="{8653C838-A440-4945-90A2-13588F8BB841}"/>
              </a:ext>
            </a:extLst>
          </p:cNvPr>
          <p:cNvPicPr>
            <a:picLocks noGrp="1" noChangeAspect="1"/>
          </p:cNvPicPr>
          <p:nvPr>
            <p:ph idx="1"/>
          </p:nvPr>
        </p:nvPicPr>
        <p:blipFill>
          <a:blip r:embed="rId2"/>
          <a:stretch>
            <a:fillRect/>
          </a:stretch>
        </p:blipFill>
        <p:spPr>
          <a:xfrm>
            <a:off x="1521183" y="848939"/>
            <a:ext cx="10515600" cy="5878867"/>
          </a:xfrm>
          <a:prstGeom prst="rect">
            <a:avLst/>
          </a:prstGeom>
          <a:ln>
            <a:noFill/>
          </a:ln>
          <a:effectLst>
            <a:outerShdw blurRad="292100" dist="139700" dir="2700000" algn="tl" rotWithShape="0">
              <a:srgbClr val="333333">
                <a:alpha val="65000"/>
              </a:srgbClr>
            </a:outerShdw>
          </a:effectLst>
        </p:spPr>
      </p:pic>
      <p:cxnSp>
        <p:nvCxnSpPr>
          <p:cNvPr id="7" name="Straight Arrow Connector 6">
            <a:extLst>
              <a:ext uri="{FF2B5EF4-FFF2-40B4-BE49-F238E27FC236}">
                <a16:creationId xmlns:a16="http://schemas.microsoft.com/office/drawing/2014/main" id="{6779AF38-92CA-1643-BBE4-6363187CF520}"/>
              </a:ext>
            </a:extLst>
          </p:cNvPr>
          <p:cNvCxnSpPr/>
          <p:nvPr/>
        </p:nvCxnSpPr>
        <p:spPr>
          <a:xfrm flipH="1">
            <a:off x="7656723" y="352540"/>
            <a:ext cx="705079" cy="716096"/>
          </a:xfrm>
          <a:prstGeom prst="straightConnector1">
            <a:avLst/>
          </a:prstGeom>
          <a:ln w="57150">
            <a:solidFill>
              <a:srgbClr val="531B8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5715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ow Hospitality Brands Can Stay Ahead of Megatrends - The Brand Consultancy">
            <a:extLst>
              <a:ext uri="{FF2B5EF4-FFF2-40B4-BE49-F238E27FC236}">
                <a16:creationId xmlns:a16="http://schemas.microsoft.com/office/drawing/2014/main" id="{D157B67A-513D-264B-AEBB-7C5CE7AA977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0619" r="1294" b="-1"/>
          <a:stretch/>
        </p:blipFill>
        <p:spPr bwMode="auto">
          <a:xfrm>
            <a:off x="0" y="247981"/>
            <a:ext cx="11856720" cy="6057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631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439E0-6E81-6049-A8F1-6EB1A7574AC3}"/>
              </a:ext>
            </a:extLst>
          </p:cNvPr>
          <p:cNvSpPr>
            <a:spLocks noGrp="1"/>
          </p:cNvSpPr>
          <p:nvPr>
            <p:ph type="title"/>
          </p:nvPr>
        </p:nvSpPr>
        <p:spPr/>
        <p:txBody>
          <a:bodyPr>
            <a:noAutofit/>
          </a:bodyPr>
          <a:lstStyle/>
          <a:p>
            <a:r>
              <a:rPr lang="en-US" sz="2200" b="1" dirty="0"/>
              <a:t>(1) </a:t>
            </a:r>
            <a:r>
              <a:rPr lang="en-US" sz="2200" dirty="0"/>
              <a:t>Moving from a culture of compliance to one driven by positive deviance.</a:t>
            </a:r>
            <a:br>
              <a:rPr lang="en-US" sz="2200" dirty="0"/>
            </a:br>
            <a:br>
              <a:rPr lang="en-US" sz="2200" dirty="0"/>
            </a:br>
            <a:r>
              <a:rPr lang="en-US" sz="2200" b="1" dirty="0"/>
              <a:t>(2) </a:t>
            </a:r>
            <a:r>
              <a:rPr lang="en-US" sz="2200" dirty="0"/>
              <a:t>Managing on objectively verifiable outcomes not plans, intentions or fidelity. </a:t>
            </a:r>
            <a:br>
              <a:rPr lang="en-US" sz="2200" dirty="0"/>
            </a:br>
            <a:br>
              <a:rPr lang="en-US" sz="2200" dirty="0"/>
            </a:br>
            <a:r>
              <a:rPr lang="en-US" sz="2200" b="1" dirty="0"/>
              <a:t>(3) </a:t>
            </a:r>
            <a:r>
              <a:rPr lang="en-US" sz="2200" dirty="0"/>
              <a:t>Authority should follow observed competence, not seniority or compliance.</a:t>
            </a:r>
          </a:p>
        </p:txBody>
      </p:sp>
      <p:sp>
        <p:nvSpPr>
          <p:cNvPr id="3" name="Content Placeholder 2">
            <a:extLst>
              <a:ext uri="{FF2B5EF4-FFF2-40B4-BE49-F238E27FC236}">
                <a16:creationId xmlns:a16="http://schemas.microsoft.com/office/drawing/2014/main" id="{C08A0501-8F37-5547-AA8E-9522948D2CA6}"/>
              </a:ext>
            </a:extLst>
          </p:cNvPr>
          <p:cNvSpPr>
            <a:spLocks noGrp="1"/>
          </p:cNvSpPr>
          <p:nvPr>
            <p:ph idx="1"/>
          </p:nvPr>
        </p:nvSpPr>
        <p:spPr/>
        <p:txBody>
          <a:bodyPr>
            <a:normAutofit/>
          </a:bodyPr>
          <a:lstStyle/>
          <a:p>
            <a:pPr marL="0" indent="0">
              <a:buNone/>
            </a:pPr>
            <a:r>
              <a:rPr lang="en-US" sz="4000" b="1" dirty="0"/>
              <a:t>Innovation = positive deviance</a:t>
            </a:r>
          </a:p>
          <a:p>
            <a:pPr marL="0" indent="0">
              <a:buNone/>
            </a:pPr>
            <a:endParaRPr lang="en-US" sz="4000" b="1" dirty="0"/>
          </a:p>
          <a:p>
            <a:pPr marL="0" indent="0">
              <a:buNone/>
            </a:pPr>
            <a:endParaRPr lang="en-US" sz="4000" b="1" dirty="0"/>
          </a:p>
          <a:p>
            <a:pPr marL="0" indent="0">
              <a:buNone/>
            </a:pPr>
            <a:endParaRPr lang="en-US" sz="4000" b="1" dirty="0"/>
          </a:p>
          <a:p>
            <a:pPr marL="0" indent="0">
              <a:buNone/>
            </a:pPr>
            <a:endParaRPr lang="en-US" sz="4000" b="1" dirty="0"/>
          </a:p>
          <a:p>
            <a:pPr marL="0" indent="0">
              <a:buNone/>
            </a:pPr>
            <a:endParaRPr lang="en-US" sz="4000" b="1" dirty="0"/>
          </a:p>
          <a:p>
            <a:pPr marL="0" indent="0">
              <a:buNone/>
            </a:pPr>
            <a:endParaRPr lang="en-US" sz="4000" b="1" dirty="0"/>
          </a:p>
        </p:txBody>
      </p:sp>
      <p:pic>
        <p:nvPicPr>
          <p:cNvPr id="4" name="Picture 2" descr="Deviation Sign Glyph Icon - IconBunny">
            <a:extLst>
              <a:ext uri="{FF2B5EF4-FFF2-40B4-BE49-F238E27FC236}">
                <a16:creationId xmlns:a16="http://schemas.microsoft.com/office/drawing/2014/main" id="{773908C3-6E76-4D4E-9C35-522963385CE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907698" y="1619660"/>
            <a:ext cx="5238340" cy="5238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1756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64C9EE1D-12BB-43F7-9A2A-893578DCA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Rectangle 74">
            <a:extLst>
              <a:ext uri="{FF2B5EF4-FFF2-40B4-BE49-F238E27FC236}">
                <a16:creationId xmlns:a16="http://schemas.microsoft.com/office/drawing/2014/main" id="{43962A31-C54E-4762-B155-59777FED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77" name="Rectangle 76">
            <a:extLst>
              <a:ext uri="{FF2B5EF4-FFF2-40B4-BE49-F238E27FC236}">
                <a16:creationId xmlns:a16="http://schemas.microsoft.com/office/drawing/2014/main" id="{4B392D36-B685-45E0-B197-6EE5D7480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9DCA8533-CC5E-4754-9A04-047EDE49E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4869196-A2AE-7142-BBF9-896283ADB4A4}"/>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900" spc="-100"/>
              <a:t>Lant Pritchett</a:t>
            </a:r>
          </a:p>
        </p:txBody>
      </p:sp>
      <p:pic>
        <p:nvPicPr>
          <p:cNvPr id="12290" name="Picture 2" descr="Lant Pritchett screenshots, images and pictures - Comic Vine">
            <a:extLst>
              <a:ext uri="{FF2B5EF4-FFF2-40B4-BE49-F238E27FC236}">
                <a16:creationId xmlns:a16="http://schemas.microsoft.com/office/drawing/2014/main" id="{BE9051FF-3B7C-A74A-9DA1-E9D4B52ADB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101" r="-1" b="39600"/>
          <a:stretch/>
        </p:blipFill>
        <p:spPr bwMode="auto">
          <a:xfrm>
            <a:off x="1063691" y="620325"/>
            <a:ext cx="4789994" cy="3285368"/>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PDIA Toolkit">
            <a:extLst>
              <a:ext uri="{FF2B5EF4-FFF2-40B4-BE49-F238E27FC236}">
                <a16:creationId xmlns:a16="http://schemas.microsoft.com/office/drawing/2014/main" id="{50228AA1-0B81-7842-AB3C-1CE2D1A832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69050" y="484632"/>
            <a:ext cx="2328523" cy="3556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194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rdennes-Horse-300x227.jpg"/>
          <p:cNvPicPr>
            <a:picLocks noChangeAspect="1"/>
          </p:cNvPicPr>
          <p:nvPr/>
        </p:nvPicPr>
        <p:blipFill>
          <a:blip r:embed="rId2" cstate="print"/>
          <a:stretch>
            <a:fillRect/>
          </a:stretch>
        </p:blipFill>
        <p:spPr>
          <a:xfrm>
            <a:off x="3601278" y="788504"/>
            <a:ext cx="2057400" cy="1556766"/>
          </a:xfrm>
          <a:prstGeom prst="rect">
            <a:avLst/>
          </a:prstGeom>
        </p:spPr>
      </p:pic>
      <p:pic>
        <p:nvPicPr>
          <p:cNvPr id="4" name="Content Placeholder 12" descr="one horse.jpg"/>
          <p:cNvPicPr>
            <a:picLocks noGrp="1" noChangeAspect="1"/>
          </p:cNvPicPr>
          <p:nvPr>
            <p:ph idx="1"/>
          </p:nvPr>
        </p:nvPicPr>
        <p:blipFill>
          <a:blip r:embed="rId3" cstate="print"/>
          <a:stretch>
            <a:fillRect/>
          </a:stretch>
        </p:blipFill>
        <p:spPr>
          <a:xfrm>
            <a:off x="5125278" y="1702904"/>
            <a:ext cx="1807150" cy="1371600"/>
          </a:xfrm>
        </p:spPr>
      </p:pic>
      <p:sp>
        <p:nvSpPr>
          <p:cNvPr id="2" name="Title 1"/>
          <p:cNvSpPr>
            <a:spLocks noGrp="1"/>
          </p:cNvSpPr>
          <p:nvPr>
            <p:ph type="title"/>
          </p:nvPr>
        </p:nvSpPr>
        <p:spPr>
          <a:xfrm>
            <a:off x="319709" y="1042250"/>
            <a:ext cx="2797313" cy="2606040"/>
          </a:xfrm>
        </p:spPr>
        <p:txBody>
          <a:bodyPr>
            <a:normAutofit fontScale="90000"/>
          </a:bodyPr>
          <a:lstStyle/>
          <a:p>
            <a:r>
              <a:rPr lang="en-US" dirty="0"/>
              <a:t>What is the real capability for implementation of your province today?</a:t>
            </a:r>
          </a:p>
        </p:txBody>
      </p:sp>
      <p:pic>
        <p:nvPicPr>
          <p:cNvPr id="8" name="Picture 7" descr="donkeyf.jpg"/>
          <p:cNvPicPr>
            <a:picLocks noChangeAspect="1"/>
          </p:cNvPicPr>
          <p:nvPr/>
        </p:nvPicPr>
        <p:blipFill>
          <a:blip r:embed="rId4" cstate="print"/>
          <a:stretch>
            <a:fillRect/>
          </a:stretch>
        </p:blipFill>
        <p:spPr>
          <a:xfrm>
            <a:off x="6420678" y="2464904"/>
            <a:ext cx="1930400" cy="1447800"/>
          </a:xfrm>
          <a:prstGeom prst="rect">
            <a:avLst/>
          </a:prstGeom>
        </p:spPr>
      </p:pic>
      <p:pic>
        <p:nvPicPr>
          <p:cNvPr id="9" name="Picture 8" descr="zebra.jpg"/>
          <p:cNvPicPr>
            <a:picLocks noChangeAspect="1"/>
          </p:cNvPicPr>
          <p:nvPr/>
        </p:nvPicPr>
        <p:blipFill>
          <a:blip r:embed="rId5" cstate="print"/>
          <a:stretch>
            <a:fillRect/>
          </a:stretch>
        </p:blipFill>
        <p:spPr>
          <a:xfrm>
            <a:off x="7868478" y="3226904"/>
            <a:ext cx="1927860" cy="1516380"/>
          </a:xfrm>
          <a:prstGeom prst="rect">
            <a:avLst/>
          </a:prstGeom>
        </p:spPr>
      </p:pic>
      <p:sp>
        <p:nvSpPr>
          <p:cNvPr id="10" name="TextBox 9"/>
          <p:cNvSpPr txBox="1"/>
          <p:nvPr/>
        </p:nvSpPr>
        <p:spPr>
          <a:xfrm>
            <a:off x="5582478" y="1017105"/>
            <a:ext cx="1731564" cy="646331"/>
          </a:xfrm>
          <a:prstGeom prst="rect">
            <a:avLst/>
          </a:prstGeom>
          <a:noFill/>
        </p:spPr>
        <p:txBody>
          <a:bodyPr wrap="none" rtlCol="0">
            <a:spAutoFit/>
          </a:bodyPr>
          <a:lstStyle/>
          <a:p>
            <a:r>
              <a:rPr lang="en-US" dirty="0"/>
              <a:t>Strong, capable </a:t>
            </a:r>
          </a:p>
          <a:p>
            <a:r>
              <a:rPr lang="en-US" dirty="0"/>
              <a:t>and willing</a:t>
            </a:r>
          </a:p>
        </p:txBody>
      </p:sp>
      <p:sp>
        <p:nvSpPr>
          <p:cNvPr id="11" name="TextBox 10"/>
          <p:cNvSpPr txBox="1"/>
          <p:nvPr/>
        </p:nvSpPr>
        <p:spPr>
          <a:xfrm>
            <a:off x="6877878" y="1702905"/>
            <a:ext cx="3048000" cy="646331"/>
          </a:xfrm>
          <a:prstGeom prst="rect">
            <a:avLst/>
          </a:prstGeom>
          <a:noFill/>
        </p:spPr>
        <p:txBody>
          <a:bodyPr wrap="square" rtlCol="0">
            <a:spAutoFit/>
          </a:bodyPr>
          <a:lstStyle/>
          <a:p>
            <a:r>
              <a:rPr lang="en-US" dirty="0"/>
              <a:t>Capable and willing, not so strong</a:t>
            </a:r>
          </a:p>
        </p:txBody>
      </p:sp>
      <p:sp>
        <p:nvSpPr>
          <p:cNvPr id="12" name="TextBox 11"/>
          <p:cNvSpPr txBox="1"/>
          <p:nvPr/>
        </p:nvSpPr>
        <p:spPr>
          <a:xfrm>
            <a:off x="8401878" y="2541105"/>
            <a:ext cx="2196376" cy="646331"/>
          </a:xfrm>
          <a:prstGeom prst="rect">
            <a:avLst/>
          </a:prstGeom>
          <a:noFill/>
        </p:spPr>
        <p:txBody>
          <a:bodyPr wrap="square" rtlCol="0">
            <a:spAutoFit/>
          </a:bodyPr>
          <a:lstStyle/>
          <a:p>
            <a:r>
              <a:rPr lang="en-US" dirty="0"/>
              <a:t>Capable, but stubborn</a:t>
            </a:r>
          </a:p>
        </p:txBody>
      </p:sp>
      <p:sp>
        <p:nvSpPr>
          <p:cNvPr id="13" name="TextBox 12"/>
          <p:cNvSpPr txBox="1"/>
          <p:nvPr/>
        </p:nvSpPr>
        <p:spPr>
          <a:xfrm>
            <a:off x="9773478" y="3226905"/>
            <a:ext cx="1815376" cy="646331"/>
          </a:xfrm>
          <a:prstGeom prst="rect">
            <a:avLst/>
          </a:prstGeom>
          <a:noFill/>
        </p:spPr>
        <p:txBody>
          <a:bodyPr wrap="square" rtlCol="0">
            <a:spAutoFit/>
          </a:bodyPr>
          <a:lstStyle/>
          <a:p>
            <a:r>
              <a:rPr lang="en-US" dirty="0"/>
              <a:t>Not domesticated</a:t>
            </a:r>
          </a:p>
        </p:txBody>
      </p:sp>
      <p:pic>
        <p:nvPicPr>
          <p:cNvPr id="5" name="Picture 4" descr="small pony.jpg"/>
          <p:cNvPicPr>
            <a:picLocks noChangeAspect="1"/>
          </p:cNvPicPr>
          <p:nvPr/>
        </p:nvPicPr>
        <p:blipFill>
          <a:blip r:embed="rId6" cstate="print"/>
          <a:stretch>
            <a:fillRect/>
          </a:stretch>
        </p:blipFill>
        <p:spPr>
          <a:xfrm>
            <a:off x="9240078" y="4141305"/>
            <a:ext cx="1981200" cy="1081223"/>
          </a:xfrm>
          <a:prstGeom prst="rect">
            <a:avLst/>
          </a:prstGeom>
        </p:spPr>
      </p:pic>
      <p:sp>
        <p:nvSpPr>
          <p:cNvPr id="14" name="TextBox 13"/>
          <p:cNvSpPr txBox="1"/>
          <p:nvPr/>
        </p:nvSpPr>
        <p:spPr>
          <a:xfrm>
            <a:off x="11128569" y="4180774"/>
            <a:ext cx="920445" cy="646331"/>
          </a:xfrm>
          <a:prstGeom prst="rect">
            <a:avLst/>
          </a:prstGeom>
          <a:noFill/>
        </p:spPr>
        <p:txBody>
          <a:bodyPr wrap="none" rtlCol="0">
            <a:spAutoFit/>
          </a:bodyPr>
          <a:lstStyle/>
          <a:p>
            <a:r>
              <a:rPr lang="en-US" dirty="0"/>
              <a:t>Cute, </a:t>
            </a:r>
          </a:p>
          <a:p>
            <a:r>
              <a:rPr lang="en-US" dirty="0"/>
              <a:t>but tiny</a:t>
            </a:r>
          </a:p>
        </p:txBody>
      </p:sp>
      <p:pic>
        <p:nvPicPr>
          <p:cNvPr id="15" name="Picture 5"/>
          <p:cNvPicPr>
            <a:picLocks noChangeAspect="1" noChangeArrowheads="1"/>
          </p:cNvPicPr>
          <p:nvPr/>
        </p:nvPicPr>
        <p:blipFill>
          <a:blip r:embed="rId7" cstate="print"/>
          <a:srcRect/>
          <a:stretch>
            <a:fillRect/>
          </a:stretch>
        </p:blipFill>
        <p:spPr bwMode="auto">
          <a:xfrm>
            <a:off x="10154479" y="5208104"/>
            <a:ext cx="1754859" cy="1314450"/>
          </a:xfrm>
          <a:prstGeom prst="rect">
            <a:avLst/>
          </a:prstGeom>
          <a:noFill/>
          <a:ln w="9525">
            <a:noFill/>
            <a:miter lim="800000"/>
            <a:headEnd/>
            <a:tailEnd/>
          </a:ln>
        </p:spPr>
      </p:pic>
      <p:sp>
        <p:nvSpPr>
          <p:cNvPr id="16" name="TextBox 15"/>
          <p:cNvSpPr txBox="1"/>
          <p:nvPr/>
        </p:nvSpPr>
        <p:spPr>
          <a:xfrm>
            <a:off x="8836073" y="5865329"/>
            <a:ext cx="1435252" cy="646331"/>
          </a:xfrm>
          <a:prstGeom prst="rect">
            <a:avLst/>
          </a:prstGeom>
          <a:noFill/>
        </p:spPr>
        <p:txBody>
          <a:bodyPr wrap="square" rtlCol="0">
            <a:spAutoFit/>
          </a:bodyPr>
          <a:lstStyle/>
          <a:p>
            <a:r>
              <a:rPr lang="en-US" dirty="0"/>
              <a:t>Not really a horse at all</a:t>
            </a:r>
          </a:p>
        </p:txBody>
      </p:sp>
      <p:sp>
        <p:nvSpPr>
          <p:cNvPr id="17" name="TextBox 16">
            <a:extLst>
              <a:ext uri="{FF2B5EF4-FFF2-40B4-BE49-F238E27FC236}">
                <a16:creationId xmlns:a16="http://schemas.microsoft.com/office/drawing/2014/main" id="{158BDD55-3710-1943-92C0-0B36438AB033}"/>
              </a:ext>
            </a:extLst>
          </p:cNvPr>
          <p:cNvSpPr txBox="1"/>
          <p:nvPr/>
        </p:nvSpPr>
        <p:spPr>
          <a:xfrm>
            <a:off x="0" y="6488668"/>
            <a:ext cx="2856872" cy="369332"/>
          </a:xfrm>
          <a:prstGeom prst="rect">
            <a:avLst/>
          </a:prstGeom>
          <a:noFill/>
        </p:spPr>
        <p:txBody>
          <a:bodyPr wrap="none" rtlCol="0">
            <a:spAutoFit/>
          </a:bodyPr>
          <a:lstStyle/>
          <a:p>
            <a:r>
              <a:rPr lang="en-US" dirty="0">
                <a:solidFill>
                  <a:schemeClr val="bg1">
                    <a:lumMod val="50000"/>
                  </a:schemeClr>
                </a:solidFill>
              </a:rPr>
              <a:t>Source slides: Lant Pritchett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 presetClass="entr" presetSubtype="0" fill="hold" grpId="0" nodeType="afterEffect">
                                  <p:stCondLst>
                                    <p:cond delay="100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par>
                          <p:cTn id="16" fill="hold">
                            <p:stCondLst>
                              <p:cond delay="500"/>
                            </p:stCondLst>
                            <p:childTnLst>
                              <p:par>
                                <p:cTn id="17" presetID="1" presetClass="entr" presetSubtype="0" fill="hold" grpId="0" nodeType="afterEffect">
                                  <p:stCondLst>
                                    <p:cond delay="100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par>
                          <p:cTn id="24" fill="hold">
                            <p:stCondLst>
                              <p:cond delay="500"/>
                            </p:stCondLst>
                            <p:childTnLst>
                              <p:par>
                                <p:cTn id="25" presetID="1" presetClass="entr" presetSubtype="0" fill="hold" grpId="0" nodeType="afterEffect">
                                  <p:stCondLst>
                                    <p:cond delay="100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childTnLst>
                          </p:cTn>
                        </p:par>
                        <p:par>
                          <p:cTn id="32" fill="hold">
                            <p:stCondLst>
                              <p:cond delay="500"/>
                            </p:stCondLst>
                            <p:childTnLst>
                              <p:par>
                                <p:cTn id="33" presetID="1" presetClass="entr" presetSubtype="0" fill="hold" grpId="0" nodeType="afterEffect">
                                  <p:stCondLst>
                                    <p:cond delay="100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00"/>
                                        <p:tgtEl>
                                          <p:spTgt spid="5"/>
                                        </p:tgtEl>
                                      </p:cBhvr>
                                    </p:animEffect>
                                  </p:childTnLst>
                                </p:cTn>
                              </p:par>
                            </p:childTnLst>
                          </p:cTn>
                        </p:par>
                        <p:par>
                          <p:cTn id="40" fill="hold">
                            <p:stCondLst>
                              <p:cond delay="500"/>
                            </p:stCondLst>
                            <p:childTnLst>
                              <p:par>
                                <p:cTn id="41" presetID="1" presetClass="entr" presetSubtype="0" fill="hold" grpId="0" nodeType="afterEffect">
                                  <p:stCondLst>
                                    <p:cond delay="100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500"/>
                                        <p:tgtEl>
                                          <p:spTgt spid="15"/>
                                        </p:tgtEl>
                                      </p:cBhvr>
                                    </p:animEffect>
                                  </p:childTnLst>
                                </p:cTn>
                              </p:par>
                            </p:childTnLst>
                          </p:cTn>
                        </p:par>
                        <p:par>
                          <p:cTn id="48" fill="hold">
                            <p:stCondLst>
                              <p:cond delay="500"/>
                            </p:stCondLst>
                            <p:childTnLst>
                              <p:par>
                                <p:cTn id="49" presetID="1" presetClass="entr" presetSubtype="0" fill="hold" grpId="0" nodeType="afterEffect">
                                  <p:stCondLst>
                                    <p:cond delay="100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59480" y="838200"/>
            <a:ext cx="8229600" cy="1295400"/>
          </a:xfrm>
        </p:spPr>
        <p:txBody>
          <a:bodyPr>
            <a:normAutofit/>
          </a:bodyPr>
          <a:lstStyle/>
          <a:p>
            <a:r>
              <a:rPr lang="en-US" i="1" dirty="0"/>
              <a:t>How</a:t>
            </a:r>
            <a:r>
              <a:rPr lang="en-US" dirty="0"/>
              <a:t> is it that countries manage to stay engaged in development and yet fail to acquire capability?</a:t>
            </a:r>
          </a:p>
        </p:txBody>
      </p:sp>
      <p:sp>
        <p:nvSpPr>
          <p:cNvPr id="4" name="Slide Number Placeholder 3"/>
          <p:cNvSpPr>
            <a:spLocks noGrp="1"/>
          </p:cNvSpPr>
          <p:nvPr>
            <p:ph type="sldNum" sz="quarter" idx="12"/>
          </p:nvPr>
        </p:nvSpPr>
        <p:spPr/>
        <p:txBody>
          <a:bodyPr/>
          <a:lstStyle/>
          <a:p>
            <a:fld id="{B3B015FC-A8F6-40CE-8240-C445B8975D9D}" type="slidenum">
              <a:rPr lang="en-US" smtClean="0"/>
              <a:pPr/>
              <a:t>10</a:t>
            </a:fld>
            <a:endParaRPr lang="en-US"/>
          </a:p>
        </p:txBody>
      </p:sp>
      <p:sp>
        <p:nvSpPr>
          <p:cNvPr id="2" name="Title 1"/>
          <p:cNvSpPr>
            <a:spLocks noGrp="1"/>
          </p:cNvSpPr>
          <p:nvPr>
            <p:ph type="title"/>
          </p:nvPr>
        </p:nvSpPr>
        <p:spPr>
          <a:xfrm>
            <a:off x="320040" y="1249998"/>
            <a:ext cx="2575560" cy="3779202"/>
          </a:xfrm>
        </p:spPr>
        <p:txBody>
          <a:bodyPr>
            <a:normAutofit/>
          </a:bodyPr>
          <a:lstStyle/>
          <a:p>
            <a:r>
              <a:rPr lang="en-US" sz="4000" dirty="0">
                <a:solidFill>
                  <a:schemeClr val="bg1"/>
                </a:solidFill>
              </a:rPr>
              <a:t>One big question, four main points</a:t>
            </a:r>
          </a:p>
        </p:txBody>
      </p:sp>
      <p:sp>
        <p:nvSpPr>
          <p:cNvPr id="5" name="TextBox 4">
            <a:extLst>
              <a:ext uri="{FF2B5EF4-FFF2-40B4-BE49-F238E27FC236}">
                <a16:creationId xmlns:a16="http://schemas.microsoft.com/office/drawing/2014/main" id="{54C86EE7-7229-D14F-A057-672FAD9C6E91}"/>
              </a:ext>
            </a:extLst>
          </p:cNvPr>
          <p:cNvSpPr txBox="1"/>
          <p:nvPr/>
        </p:nvSpPr>
        <p:spPr>
          <a:xfrm>
            <a:off x="0" y="6488668"/>
            <a:ext cx="2856872" cy="369332"/>
          </a:xfrm>
          <a:prstGeom prst="rect">
            <a:avLst/>
          </a:prstGeom>
          <a:noFill/>
        </p:spPr>
        <p:txBody>
          <a:bodyPr wrap="none" rtlCol="0">
            <a:spAutoFit/>
          </a:bodyPr>
          <a:lstStyle/>
          <a:p>
            <a:r>
              <a:rPr lang="en-US" dirty="0">
                <a:solidFill>
                  <a:schemeClr val="bg1">
                    <a:lumMod val="50000"/>
                  </a:schemeClr>
                </a:solidFill>
              </a:rPr>
              <a:t>Source slides: Lant Pritchett</a:t>
            </a:r>
          </a:p>
        </p:txBody>
      </p:sp>
    </p:spTree>
    <p:extLst>
      <p:ext uri="{BB962C8B-B14F-4D97-AF65-F5344CB8AC3E}">
        <p14:creationId xmlns:p14="http://schemas.microsoft.com/office/powerpoint/2010/main" val="1471717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0440" y="1143000"/>
            <a:ext cx="8229600" cy="2362200"/>
          </a:xfrm>
        </p:spPr>
        <p:txBody>
          <a:bodyPr>
            <a:normAutofit/>
          </a:bodyPr>
          <a:lstStyle/>
          <a:p>
            <a:r>
              <a:rPr lang="en-US" i="1" dirty="0"/>
              <a:t>How</a:t>
            </a:r>
            <a:r>
              <a:rPr lang="en-US" dirty="0"/>
              <a:t> is it that countries manage to stay engaged in development and yet fail to acquire capability?</a:t>
            </a:r>
          </a:p>
          <a:p>
            <a:pPr marL="971550" lvl="1" indent="-514350">
              <a:buFont typeface="+mj-lt"/>
              <a:buAutoNum type="arabicPeriod"/>
            </a:pPr>
            <a:r>
              <a:rPr lang="en-US" dirty="0"/>
              <a:t>Conflate institutional form and function</a:t>
            </a:r>
          </a:p>
          <a:p>
            <a:pPr lvl="2"/>
            <a:r>
              <a:rPr lang="en-US" dirty="0"/>
              <a:t>Change (and assess/measure) what institutions “look like”, not what they actually “do” (isomorphic mimicry)</a:t>
            </a:r>
          </a:p>
        </p:txBody>
      </p:sp>
      <p:sp>
        <p:nvSpPr>
          <p:cNvPr id="4" name="Slide Number Placeholder 3"/>
          <p:cNvSpPr>
            <a:spLocks noGrp="1"/>
          </p:cNvSpPr>
          <p:nvPr>
            <p:ph type="sldNum" sz="quarter" idx="12"/>
          </p:nvPr>
        </p:nvSpPr>
        <p:spPr/>
        <p:txBody>
          <a:bodyPr/>
          <a:lstStyle/>
          <a:p>
            <a:fld id="{B3B015FC-A8F6-40CE-8240-C445B8975D9D}" type="slidenum">
              <a:rPr lang="en-US" smtClean="0"/>
              <a:pPr/>
              <a:t>11</a:t>
            </a:fld>
            <a:endParaRPr lang="en-US"/>
          </a:p>
        </p:txBody>
      </p:sp>
      <p:sp>
        <p:nvSpPr>
          <p:cNvPr id="6" name="Title 5">
            <a:extLst>
              <a:ext uri="{FF2B5EF4-FFF2-40B4-BE49-F238E27FC236}">
                <a16:creationId xmlns:a16="http://schemas.microsoft.com/office/drawing/2014/main" id="{06984217-3752-0746-B81D-1D3BAD0F2A1B}"/>
              </a:ext>
            </a:extLst>
          </p:cNvPr>
          <p:cNvSpPr>
            <a:spLocks noGrp="1"/>
          </p:cNvSpPr>
          <p:nvPr>
            <p:ph type="title"/>
          </p:nvPr>
        </p:nvSpPr>
        <p:spPr/>
        <p:txBody>
          <a:bodyPr/>
          <a:lstStyle/>
          <a:p>
            <a:endParaRPr lang="en-US"/>
          </a:p>
        </p:txBody>
      </p:sp>
      <p:sp>
        <p:nvSpPr>
          <p:cNvPr id="7" name="Title 1">
            <a:extLst>
              <a:ext uri="{FF2B5EF4-FFF2-40B4-BE49-F238E27FC236}">
                <a16:creationId xmlns:a16="http://schemas.microsoft.com/office/drawing/2014/main" id="{635A1190-D037-7549-9929-791D324A3053}"/>
              </a:ext>
            </a:extLst>
          </p:cNvPr>
          <p:cNvSpPr txBox="1">
            <a:spLocks/>
          </p:cNvSpPr>
          <p:nvPr/>
        </p:nvSpPr>
        <p:spPr>
          <a:xfrm>
            <a:off x="320040" y="1249998"/>
            <a:ext cx="2575560" cy="3779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US" sz="4000">
                <a:solidFill>
                  <a:schemeClr val="bg1"/>
                </a:solidFill>
              </a:rPr>
              <a:t>One big question, four main points</a:t>
            </a:r>
            <a:endParaRPr lang="en-US" sz="4000" dirty="0">
              <a:solidFill>
                <a:schemeClr val="bg1"/>
              </a:solidFill>
            </a:endParaRPr>
          </a:p>
        </p:txBody>
      </p:sp>
      <p:sp>
        <p:nvSpPr>
          <p:cNvPr id="8" name="TextBox 7">
            <a:extLst>
              <a:ext uri="{FF2B5EF4-FFF2-40B4-BE49-F238E27FC236}">
                <a16:creationId xmlns:a16="http://schemas.microsoft.com/office/drawing/2014/main" id="{538AB01F-1F9A-FA45-AB76-A2058BB9F846}"/>
              </a:ext>
            </a:extLst>
          </p:cNvPr>
          <p:cNvSpPr txBox="1"/>
          <p:nvPr/>
        </p:nvSpPr>
        <p:spPr>
          <a:xfrm>
            <a:off x="0" y="6488668"/>
            <a:ext cx="2856872" cy="369332"/>
          </a:xfrm>
          <a:prstGeom prst="rect">
            <a:avLst/>
          </a:prstGeom>
          <a:noFill/>
        </p:spPr>
        <p:txBody>
          <a:bodyPr wrap="none" rtlCol="0">
            <a:spAutoFit/>
          </a:bodyPr>
          <a:lstStyle/>
          <a:p>
            <a:r>
              <a:rPr lang="en-US" dirty="0">
                <a:solidFill>
                  <a:schemeClr val="bg1">
                    <a:lumMod val="50000"/>
                  </a:schemeClr>
                </a:solidFill>
              </a:rPr>
              <a:t>Source slides: Lant Pritchett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5200" y="708819"/>
            <a:ext cx="8229600" cy="3657600"/>
          </a:xfrm>
        </p:spPr>
        <p:txBody>
          <a:bodyPr>
            <a:normAutofit/>
          </a:bodyPr>
          <a:lstStyle/>
          <a:p>
            <a:r>
              <a:rPr lang="en-US" i="1" dirty="0"/>
              <a:t>How</a:t>
            </a:r>
            <a:r>
              <a:rPr lang="en-US" dirty="0"/>
              <a:t> is it that countries manage to stay engaged in development and yet fail to acquire capability?</a:t>
            </a:r>
          </a:p>
          <a:p>
            <a:pPr marL="971550" lvl="1" indent="-514350">
              <a:buFont typeface="+mj-lt"/>
              <a:buAutoNum type="arabicPeriod"/>
            </a:pPr>
            <a:r>
              <a:rPr lang="en-US" dirty="0"/>
              <a:t>Conflate institutional form and function</a:t>
            </a:r>
          </a:p>
          <a:p>
            <a:pPr lvl="2"/>
            <a:r>
              <a:rPr lang="en-US" dirty="0"/>
              <a:t>Change (and assess/measure) what institutions “look like”, not what they actually “do” (isomorphic mimicry)</a:t>
            </a:r>
          </a:p>
          <a:p>
            <a:pPr marL="971550" lvl="1" indent="-514350">
              <a:buFont typeface="+mj-lt"/>
              <a:buAutoNum type="arabicPeriod"/>
            </a:pPr>
            <a:r>
              <a:rPr lang="en-US" dirty="0"/>
              <a:t>Promote an inadequate theory of change</a:t>
            </a:r>
          </a:p>
          <a:p>
            <a:pPr lvl="2"/>
            <a:r>
              <a:rPr lang="en-US" dirty="0"/>
              <a:t>Accelerated modernization via transplanted best practice</a:t>
            </a:r>
          </a:p>
        </p:txBody>
      </p:sp>
      <p:sp>
        <p:nvSpPr>
          <p:cNvPr id="4" name="Slide Number Placeholder 3"/>
          <p:cNvSpPr>
            <a:spLocks noGrp="1"/>
          </p:cNvSpPr>
          <p:nvPr>
            <p:ph type="sldNum" sz="quarter" idx="12"/>
          </p:nvPr>
        </p:nvSpPr>
        <p:spPr/>
        <p:txBody>
          <a:bodyPr/>
          <a:lstStyle/>
          <a:p>
            <a:fld id="{B3B015FC-A8F6-40CE-8240-C445B8975D9D}" type="slidenum">
              <a:rPr lang="en-US" smtClean="0"/>
              <a:pPr/>
              <a:t>12</a:t>
            </a:fld>
            <a:endParaRPr lang="en-US"/>
          </a:p>
        </p:txBody>
      </p:sp>
      <p:sp>
        <p:nvSpPr>
          <p:cNvPr id="6" name="Title 5">
            <a:extLst>
              <a:ext uri="{FF2B5EF4-FFF2-40B4-BE49-F238E27FC236}">
                <a16:creationId xmlns:a16="http://schemas.microsoft.com/office/drawing/2014/main" id="{98A962F0-0475-0442-968C-AF2C120A57A1}"/>
              </a:ext>
            </a:extLst>
          </p:cNvPr>
          <p:cNvSpPr>
            <a:spLocks noGrp="1"/>
          </p:cNvSpPr>
          <p:nvPr>
            <p:ph type="title"/>
          </p:nvPr>
        </p:nvSpPr>
        <p:spPr/>
        <p:txBody>
          <a:bodyPr/>
          <a:lstStyle/>
          <a:p>
            <a:endParaRPr lang="en-US" dirty="0"/>
          </a:p>
        </p:txBody>
      </p:sp>
      <p:sp>
        <p:nvSpPr>
          <p:cNvPr id="7" name="Title 1">
            <a:extLst>
              <a:ext uri="{FF2B5EF4-FFF2-40B4-BE49-F238E27FC236}">
                <a16:creationId xmlns:a16="http://schemas.microsoft.com/office/drawing/2014/main" id="{9344BEA9-5329-074D-9C28-A1ADBA66677B}"/>
              </a:ext>
            </a:extLst>
          </p:cNvPr>
          <p:cNvSpPr txBox="1">
            <a:spLocks/>
          </p:cNvSpPr>
          <p:nvPr/>
        </p:nvSpPr>
        <p:spPr>
          <a:xfrm>
            <a:off x="320040" y="1249998"/>
            <a:ext cx="2575560" cy="3779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US" sz="4000">
                <a:solidFill>
                  <a:schemeClr val="bg1"/>
                </a:solidFill>
              </a:rPr>
              <a:t>One big question, four main points</a:t>
            </a:r>
            <a:endParaRPr lang="en-US" sz="4000" dirty="0">
              <a:solidFill>
                <a:schemeClr val="bg1"/>
              </a:solidFill>
            </a:endParaRPr>
          </a:p>
        </p:txBody>
      </p:sp>
      <p:sp>
        <p:nvSpPr>
          <p:cNvPr id="8" name="TextBox 7">
            <a:extLst>
              <a:ext uri="{FF2B5EF4-FFF2-40B4-BE49-F238E27FC236}">
                <a16:creationId xmlns:a16="http://schemas.microsoft.com/office/drawing/2014/main" id="{E013FAF4-A1C3-3B49-A4B5-F6D65644E249}"/>
              </a:ext>
            </a:extLst>
          </p:cNvPr>
          <p:cNvSpPr txBox="1"/>
          <p:nvPr/>
        </p:nvSpPr>
        <p:spPr>
          <a:xfrm>
            <a:off x="0" y="6488668"/>
            <a:ext cx="2856872" cy="369332"/>
          </a:xfrm>
          <a:prstGeom prst="rect">
            <a:avLst/>
          </a:prstGeom>
          <a:noFill/>
        </p:spPr>
        <p:txBody>
          <a:bodyPr wrap="none" rtlCol="0">
            <a:spAutoFit/>
          </a:bodyPr>
          <a:lstStyle/>
          <a:p>
            <a:r>
              <a:rPr lang="en-US" dirty="0">
                <a:solidFill>
                  <a:schemeClr val="bg1">
                    <a:lumMod val="50000"/>
                  </a:schemeClr>
                </a:solidFill>
              </a:rPr>
              <a:t>Source slides: Lant Pritchett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74720" y="731520"/>
            <a:ext cx="8229600" cy="4572000"/>
          </a:xfrm>
        </p:spPr>
        <p:txBody>
          <a:bodyPr>
            <a:normAutofit/>
          </a:bodyPr>
          <a:lstStyle/>
          <a:p>
            <a:r>
              <a:rPr lang="en-US" i="1" dirty="0"/>
              <a:t>How</a:t>
            </a:r>
            <a:r>
              <a:rPr lang="en-US" dirty="0"/>
              <a:t> is it that countries manage to stay engaged in development and yet fail to acquire capability?</a:t>
            </a:r>
          </a:p>
          <a:p>
            <a:pPr marL="971550" lvl="1" indent="-514350">
              <a:buFont typeface="+mj-lt"/>
              <a:buAutoNum type="arabicPeriod"/>
            </a:pPr>
            <a:r>
              <a:rPr lang="en-US" dirty="0"/>
              <a:t>Conflate institutional form and function</a:t>
            </a:r>
          </a:p>
          <a:p>
            <a:pPr lvl="2"/>
            <a:r>
              <a:rPr lang="en-US" dirty="0"/>
              <a:t>Change (and assess/measure) what institutions “look like”, not what they actually “do” (isomorphic mimicry)</a:t>
            </a:r>
          </a:p>
          <a:p>
            <a:pPr marL="971550" lvl="1" indent="-514350">
              <a:buFont typeface="+mj-lt"/>
              <a:buAutoNum type="arabicPeriod"/>
            </a:pPr>
            <a:r>
              <a:rPr lang="en-US" dirty="0"/>
              <a:t>Promote an inadequate theory of change</a:t>
            </a:r>
          </a:p>
          <a:p>
            <a:pPr lvl="2"/>
            <a:r>
              <a:rPr lang="en-US" dirty="0"/>
              <a:t>Accelerated modernization via transplanted best practice</a:t>
            </a:r>
          </a:p>
          <a:p>
            <a:pPr marL="971550" lvl="1" indent="-514350">
              <a:buFont typeface="+mj-lt"/>
              <a:buAutoNum type="arabicPeriod"/>
            </a:pPr>
            <a:r>
              <a:rPr lang="en-US" dirty="0"/>
              <a:t>Set (excessively) great expectations</a:t>
            </a:r>
          </a:p>
          <a:p>
            <a:pPr lvl="2"/>
            <a:r>
              <a:rPr lang="en-US" dirty="0"/>
              <a:t>Time frames too short, bar too high, road not straight</a:t>
            </a:r>
          </a:p>
        </p:txBody>
      </p:sp>
      <p:sp>
        <p:nvSpPr>
          <p:cNvPr id="4" name="Slide Number Placeholder 3"/>
          <p:cNvSpPr>
            <a:spLocks noGrp="1"/>
          </p:cNvSpPr>
          <p:nvPr>
            <p:ph type="sldNum" sz="quarter" idx="12"/>
          </p:nvPr>
        </p:nvSpPr>
        <p:spPr/>
        <p:txBody>
          <a:bodyPr/>
          <a:lstStyle/>
          <a:p>
            <a:fld id="{B3B015FC-A8F6-40CE-8240-C445B8975D9D}" type="slidenum">
              <a:rPr lang="en-US" smtClean="0"/>
              <a:pPr/>
              <a:t>13</a:t>
            </a:fld>
            <a:endParaRPr lang="en-US"/>
          </a:p>
        </p:txBody>
      </p:sp>
      <p:sp>
        <p:nvSpPr>
          <p:cNvPr id="6" name="Title 5">
            <a:extLst>
              <a:ext uri="{FF2B5EF4-FFF2-40B4-BE49-F238E27FC236}">
                <a16:creationId xmlns:a16="http://schemas.microsoft.com/office/drawing/2014/main" id="{3ACE40CA-3AF5-6944-BCB1-99BE99F7A5B2}"/>
              </a:ext>
            </a:extLst>
          </p:cNvPr>
          <p:cNvSpPr>
            <a:spLocks noGrp="1"/>
          </p:cNvSpPr>
          <p:nvPr>
            <p:ph type="title"/>
          </p:nvPr>
        </p:nvSpPr>
        <p:spPr/>
        <p:txBody>
          <a:bodyPr/>
          <a:lstStyle/>
          <a:p>
            <a:endParaRPr lang="en-US"/>
          </a:p>
        </p:txBody>
      </p:sp>
      <p:sp>
        <p:nvSpPr>
          <p:cNvPr id="7" name="Title 1">
            <a:extLst>
              <a:ext uri="{FF2B5EF4-FFF2-40B4-BE49-F238E27FC236}">
                <a16:creationId xmlns:a16="http://schemas.microsoft.com/office/drawing/2014/main" id="{FACE9D0A-6C80-954F-B56F-396BAF71892B}"/>
              </a:ext>
            </a:extLst>
          </p:cNvPr>
          <p:cNvSpPr txBox="1">
            <a:spLocks/>
          </p:cNvSpPr>
          <p:nvPr/>
        </p:nvSpPr>
        <p:spPr>
          <a:xfrm>
            <a:off x="320040" y="1249998"/>
            <a:ext cx="2575560" cy="3779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US" sz="4000">
                <a:solidFill>
                  <a:schemeClr val="bg1"/>
                </a:solidFill>
              </a:rPr>
              <a:t>One big question, four main points</a:t>
            </a:r>
            <a:endParaRPr lang="en-US" sz="4000" dirty="0">
              <a:solidFill>
                <a:schemeClr val="bg1"/>
              </a:solidFill>
            </a:endParaRPr>
          </a:p>
        </p:txBody>
      </p:sp>
      <p:sp>
        <p:nvSpPr>
          <p:cNvPr id="8" name="TextBox 7">
            <a:extLst>
              <a:ext uri="{FF2B5EF4-FFF2-40B4-BE49-F238E27FC236}">
                <a16:creationId xmlns:a16="http://schemas.microsoft.com/office/drawing/2014/main" id="{B11C6DC0-830A-B84F-B195-C0ECCCC966B7}"/>
              </a:ext>
            </a:extLst>
          </p:cNvPr>
          <p:cNvSpPr txBox="1"/>
          <p:nvPr/>
        </p:nvSpPr>
        <p:spPr>
          <a:xfrm>
            <a:off x="0" y="6488668"/>
            <a:ext cx="2856872" cy="369332"/>
          </a:xfrm>
          <a:prstGeom prst="rect">
            <a:avLst/>
          </a:prstGeom>
          <a:noFill/>
        </p:spPr>
        <p:txBody>
          <a:bodyPr wrap="none" rtlCol="0">
            <a:spAutoFit/>
          </a:bodyPr>
          <a:lstStyle/>
          <a:p>
            <a:r>
              <a:rPr lang="en-US" dirty="0">
                <a:solidFill>
                  <a:schemeClr val="bg1">
                    <a:lumMod val="50000"/>
                  </a:schemeClr>
                </a:solidFill>
              </a:rPr>
              <a:t>Source slides: Lant Pritchett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0440" y="467220"/>
            <a:ext cx="8229600" cy="5257800"/>
          </a:xfrm>
        </p:spPr>
        <p:txBody>
          <a:bodyPr>
            <a:normAutofit/>
          </a:bodyPr>
          <a:lstStyle/>
          <a:p>
            <a:r>
              <a:rPr lang="en-US" i="1" dirty="0"/>
              <a:t>How</a:t>
            </a:r>
            <a:r>
              <a:rPr lang="en-US" dirty="0"/>
              <a:t> is it that countries manage to stay engaged in development and yet fail to acquire capability?</a:t>
            </a:r>
          </a:p>
          <a:p>
            <a:endParaRPr lang="en-US" dirty="0"/>
          </a:p>
          <a:p>
            <a:pPr marL="971550" lvl="1" indent="-514350">
              <a:buFont typeface="+mj-lt"/>
              <a:buAutoNum type="arabicPeriod"/>
            </a:pPr>
            <a:r>
              <a:rPr lang="en-US" b="1" dirty="0"/>
              <a:t>Conflate institutional form and function</a:t>
            </a:r>
          </a:p>
          <a:p>
            <a:pPr lvl="2"/>
            <a:r>
              <a:rPr lang="en-US" dirty="0"/>
              <a:t>Change (and assess/measure) what institutions “look like”, not what they actually “do” (isomorphic mimicry)</a:t>
            </a:r>
          </a:p>
          <a:p>
            <a:pPr marL="971550" lvl="1" indent="-514350">
              <a:buFont typeface="+mj-lt"/>
              <a:buAutoNum type="arabicPeriod"/>
            </a:pPr>
            <a:r>
              <a:rPr lang="en-US" b="1" dirty="0"/>
              <a:t>Promote an inadequate theory of change</a:t>
            </a:r>
          </a:p>
          <a:p>
            <a:pPr lvl="2"/>
            <a:r>
              <a:rPr lang="en-US" dirty="0"/>
              <a:t>Accelerated modernization via transplanted best practice</a:t>
            </a:r>
          </a:p>
          <a:p>
            <a:pPr marL="971550" lvl="1" indent="-514350">
              <a:buFont typeface="+mj-lt"/>
              <a:buAutoNum type="arabicPeriod"/>
            </a:pPr>
            <a:r>
              <a:rPr lang="en-US" b="1" dirty="0"/>
              <a:t>Set (excessively) great expectations</a:t>
            </a:r>
          </a:p>
          <a:p>
            <a:pPr lvl="2"/>
            <a:r>
              <a:rPr lang="en-US" dirty="0"/>
              <a:t>Time frames too short, bar too high, road not straight</a:t>
            </a:r>
          </a:p>
          <a:p>
            <a:pPr marL="971550" lvl="1" indent="-514350">
              <a:buFont typeface="+mj-lt"/>
              <a:buAutoNum type="arabicPeriod"/>
            </a:pPr>
            <a:r>
              <a:rPr lang="en-US" b="1" dirty="0"/>
              <a:t>Collude in premature load bearing</a:t>
            </a:r>
          </a:p>
          <a:p>
            <a:pPr lvl="2"/>
            <a:r>
              <a:rPr lang="en-US" dirty="0"/>
              <a:t>Too much asked of too little, too soon, too often</a:t>
            </a:r>
          </a:p>
          <a:p>
            <a:pPr lvl="2"/>
            <a:r>
              <a:rPr lang="en-US" dirty="0"/>
              <a:t>Failing </a:t>
            </a:r>
            <a:r>
              <a:rPr lang="en-US" i="1" dirty="0"/>
              <a:t>in this way</a:t>
            </a:r>
            <a:r>
              <a:rPr lang="en-US" dirty="0"/>
              <a:t> itself undermines progress; kills learning</a:t>
            </a:r>
          </a:p>
        </p:txBody>
      </p:sp>
      <p:sp>
        <p:nvSpPr>
          <p:cNvPr id="4" name="Slide Number Placeholder 3"/>
          <p:cNvSpPr>
            <a:spLocks noGrp="1"/>
          </p:cNvSpPr>
          <p:nvPr>
            <p:ph type="sldNum" sz="quarter" idx="12"/>
          </p:nvPr>
        </p:nvSpPr>
        <p:spPr/>
        <p:txBody>
          <a:bodyPr/>
          <a:lstStyle/>
          <a:p>
            <a:fld id="{B3B015FC-A8F6-40CE-8240-C445B8975D9D}" type="slidenum">
              <a:rPr lang="en-US" smtClean="0"/>
              <a:pPr/>
              <a:t>14</a:t>
            </a:fld>
            <a:endParaRPr lang="en-US"/>
          </a:p>
        </p:txBody>
      </p:sp>
      <p:sp>
        <p:nvSpPr>
          <p:cNvPr id="6" name="Title 5">
            <a:extLst>
              <a:ext uri="{FF2B5EF4-FFF2-40B4-BE49-F238E27FC236}">
                <a16:creationId xmlns:a16="http://schemas.microsoft.com/office/drawing/2014/main" id="{1A53CD0C-6331-5440-9CB8-81438DBA9F0F}"/>
              </a:ext>
            </a:extLst>
          </p:cNvPr>
          <p:cNvSpPr>
            <a:spLocks noGrp="1"/>
          </p:cNvSpPr>
          <p:nvPr>
            <p:ph type="title"/>
          </p:nvPr>
        </p:nvSpPr>
        <p:spPr/>
        <p:txBody>
          <a:bodyPr/>
          <a:lstStyle/>
          <a:p>
            <a:r>
              <a:rPr lang="en-US" dirty="0"/>
              <a:t>Failing to acquire capability</a:t>
            </a:r>
          </a:p>
        </p:txBody>
      </p:sp>
      <p:sp>
        <p:nvSpPr>
          <p:cNvPr id="7" name="TextBox 6">
            <a:extLst>
              <a:ext uri="{FF2B5EF4-FFF2-40B4-BE49-F238E27FC236}">
                <a16:creationId xmlns:a16="http://schemas.microsoft.com/office/drawing/2014/main" id="{F06AF39C-B7CD-A148-B5AC-8CBFCEF23151}"/>
              </a:ext>
            </a:extLst>
          </p:cNvPr>
          <p:cNvSpPr txBox="1"/>
          <p:nvPr/>
        </p:nvSpPr>
        <p:spPr>
          <a:xfrm>
            <a:off x="0" y="6488668"/>
            <a:ext cx="2856872" cy="369332"/>
          </a:xfrm>
          <a:prstGeom prst="rect">
            <a:avLst/>
          </a:prstGeom>
          <a:noFill/>
        </p:spPr>
        <p:txBody>
          <a:bodyPr wrap="none" rtlCol="0">
            <a:spAutoFit/>
          </a:bodyPr>
          <a:lstStyle/>
          <a:p>
            <a:r>
              <a:rPr lang="en-US" dirty="0">
                <a:solidFill>
                  <a:schemeClr val="bg1">
                    <a:lumMod val="50000"/>
                  </a:schemeClr>
                </a:solidFill>
              </a:rPr>
              <a:t>Source slides: Lant Pritchett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480881" y="868681"/>
            <a:ext cx="8458200" cy="4525963"/>
          </a:xfrm>
        </p:spPr>
        <p:txBody>
          <a:bodyPr/>
          <a:lstStyle/>
          <a:p>
            <a:pPr marL="0" indent="0">
              <a:buNone/>
            </a:pPr>
            <a:r>
              <a:rPr lang="en-US" dirty="0"/>
              <a:t>‘Capability traps’ become entrenched when action across three levels – agents, organizations and systems – conspires to favor:</a:t>
            </a:r>
          </a:p>
          <a:p>
            <a:pPr marL="0" indent="0">
              <a:buNone/>
            </a:pPr>
            <a:endParaRPr lang="en-US" dirty="0"/>
          </a:p>
          <a:p>
            <a:pPr lvl="1">
              <a:buFont typeface="Wingdings" pitchFamily="2" charset="2"/>
              <a:buChar char="§"/>
            </a:pPr>
            <a:r>
              <a:rPr lang="en-US" dirty="0"/>
              <a:t>Mimicry over innovation</a:t>
            </a:r>
          </a:p>
          <a:p>
            <a:pPr lvl="1">
              <a:buFont typeface="Wingdings" pitchFamily="2" charset="2"/>
              <a:buChar char="§"/>
            </a:pPr>
            <a:r>
              <a:rPr lang="en-US" dirty="0"/>
              <a:t>Inputs over outcomes </a:t>
            </a:r>
          </a:p>
          <a:p>
            <a:pPr lvl="1">
              <a:buFont typeface="Wingdings" pitchFamily="2" charset="2"/>
              <a:buChar char="§"/>
            </a:pPr>
            <a:r>
              <a:rPr lang="en-US" dirty="0"/>
              <a:t>Self-interest over collective value creation</a:t>
            </a:r>
          </a:p>
          <a:p>
            <a:pPr lvl="1">
              <a:buFont typeface="Wingdings" pitchFamily="2" charset="2"/>
              <a:buChar char="§"/>
            </a:pPr>
            <a:r>
              <a:rPr lang="en-US" dirty="0"/>
              <a:t>Compliance over experimentation</a:t>
            </a:r>
          </a:p>
        </p:txBody>
      </p:sp>
      <p:sp>
        <p:nvSpPr>
          <p:cNvPr id="2" name="Title 1"/>
          <p:cNvSpPr>
            <a:spLocks noGrp="1"/>
          </p:cNvSpPr>
          <p:nvPr>
            <p:ph type="title"/>
          </p:nvPr>
        </p:nvSpPr>
        <p:spPr/>
        <p:txBody>
          <a:bodyPr/>
          <a:lstStyle/>
          <a:p>
            <a:r>
              <a:rPr lang="en-US" sz="4000" dirty="0">
                <a:solidFill>
                  <a:schemeClr val="bg1"/>
                </a:solidFill>
              </a:rPr>
              <a:t>Staying seriously stuck</a:t>
            </a:r>
          </a:p>
        </p:txBody>
      </p:sp>
      <p:sp>
        <p:nvSpPr>
          <p:cNvPr id="5" name="TextBox 4">
            <a:extLst>
              <a:ext uri="{FF2B5EF4-FFF2-40B4-BE49-F238E27FC236}">
                <a16:creationId xmlns:a16="http://schemas.microsoft.com/office/drawing/2014/main" id="{621039C9-49AC-3D46-9CCA-7723BF2FE061}"/>
              </a:ext>
            </a:extLst>
          </p:cNvPr>
          <p:cNvSpPr txBox="1"/>
          <p:nvPr/>
        </p:nvSpPr>
        <p:spPr>
          <a:xfrm>
            <a:off x="0" y="6488668"/>
            <a:ext cx="2856872" cy="369332"/>
          </a:xfrm>
          <a:prstGeom prst="rect">
            <a:avLst/>
          </a:prstGeom>
          <a:noFill/>
        </p:spPr>
        <p:txBody>
          <a:bodyPr wrap="none" rtlCol="0">
            <a:spAutoFit/>
          </a:bodyPr>
          <a:lstStyle/>
          <a:p>
            <a:r>
              <a:rPr lang="en-US" dirty="0">
                <a:solidFill>
                  <a:schemeClr val="bg1">
                    <a:lumMod val="50000"/>
                  </a:schemeClr>
                </a:solidFill>
              </a:rPr>
              <a:t>Source slides: Lant Pritchett</a:t>
            </a:r>
          </a:p>
        </p:txBody>
      </p:sp>
    </p:spTree>
    <p:extLst>
      <p:ext uri="{BB962C8B-B14F-4D97-AF65-F5344CB8AC3E}">
        <p14:creationId xmlns:p14="http://schemas.microsoft.com/office/powerpoint/2010/main" val="3331566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6BD49-0594-B54A-AD19-B29ED89C061D}"/>
              </a:ext>
            </a:extLst>
          </p:cNvPr>
          <p:cNvSpPr>
            <a:spLocks noGrp="1"/>
          </p:cNvSpPr>
          <p:nvPr>
            <p:ph type="title"/>
          </p:nvPr>
        </p:nvSpPr>
        <p:spPr/>
        <p:txBody>
          <a:bodyPr/>
          <a:lstStyle/>
          <a:p>
            <a:r>
              <a:rPr lang="en-US" dirty="0"/>
              <a:t>(1) Mimicry over innovation</a:t>
            </a:r>
          </a:p>
        </p:txBody>
      </p:sp>
      <p:sp>
        <p:nvSpPr>
          <p:cNvPr id="3" name="Content Placeholder 2">
            <a:extLst>
              <a:ext uri="{FF2B5EF4-FFF2-40B4-BE49-F238E27FC236}">
                <a16:creationId xmlns:a16="http://schemas.microsoft.com/office/drawing/2014/main" id="{9019E00E-52D1-8A45-AA17-FFF394F21D6D}"/>
              </a:ext>
            </a:extLst>
          </p:cNvPr>
          <p:cNvSpPr>
            <a:spLocks noGrp="1"/>
          </p:cNvSpPr>
          <p:nvPr>
            <p:ph idx="1"/>
          </p:nvPr>
        </p:nvSpPr>
        <p:spPr>
          <a:xfrm>
            <a:off x="3858498" y="868680"/>
            <a:ext cx="2947482" cy="5120640"/>
          </a:xfrm>
        </p:spPr>
        <p:txBody>
          <a:bodyPr/>
          <a:lstStyle/>
          <a:p>
            <a:r>
              <a:rPr lang="en-US" dirty="0"/>
              <a:t>Wheelchair ramp to subway station in Turkey</a:t>
            </a:r>
          </a:p>
        </p:txBody>
      </p:sp>
      <p:pic>
        <p:nvPicPr>
          <p:cNvPr id="4" name="Content Placeholder 3" descr="Wheelchair ramp to subway station in Turkey">
            <a:extLst>
              <a:ext uri="{FF2B5EF4-FFF2-40B4-BE49-F238E27FC236}">
                <a16:creationId xmlns:a16="http://schemas.microsoft.com/office/drawing/2014/main" id="{0DA6754B-1CF2-A74C-BE8D-658E40FE89D2}"/>
              </a:ext>
            </a:extLst>
          </p:cNvPr>
          <p:cNvPicPr>
            <a:picLocks noChangeAspect="1"/>
          </p:cNvPicPr>
          <p:nvPr/>
        </p:nvPicPr>
        <p:blipFill>
          <a:blip r:embed="rId2" cstate="print"/>
          <a:stretch>
            <a:fillRect/>
          </a:stretch>
        </p:blipFill>
        <p:spPr>
          <a:xfrm>
            <a:off x="7048499" y="0"/>
            <a:ext cx="5143501" cy="6858000"/>
          </a:xfrm>
          <a:prstGeom prst="rect">
            <a:avLst/>
          </a:prstGeom>
        </p:spPr>
      </p:pic>
    </p:spTree>
    <p:extLst>
      <p:ext uri="{BB962C8B-B14F-4D97-AF65-F5344CB8AC3E}">
        <p14:creationId xmlns:p14="http://schemas.microsoft.com/office/powerpoint/2010/main" val="1900811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6BD49-0594-B54A-AD19-B29ED89C061D}"/>
              </a:ext>
            </a:extLst>
          </p:cNvPr>
          <p:cNvSpPr>
            <a:spLocks noGrp="1"/>
          </p:cNvSpPr>
          <p:nvPr>
            <p:ph type="title"/>
          </p:nvPr>
        </p:nvSpPr>
        <p:spPr/>
        <p:txBody>
          <a:bodyPr/>
          <a:lstStyle/>
          <a:p>
            <a:r>
              <a:rPr lang="en-US" dirty="0"/>
              <a:t>(2) Inputs over outcomes</a:t>
            </a:r>
          </a:p>
        </p:txBody>
      </p:sp>
      <p:sp>
        <p:nvSpPr>
          <p:cNvPr id="6" name="Content Placeholder 5">
            <a:extLst>
              <a:ext uri="{FF2B5EF4-FFF2-40B4-BE49-F238E27FC236}">
                <a16:creationId xmlns:a16="http://schemas.microsoft.com/office/drawing/2014/main" id="{16D0D72D-1BF5-4142-A298-6390FB27495E}"/>
              </a:ext>
            </a:extLst>
          </p:cNvPr>
          <p:cNvSpPr>
            <a:spLocks noGrp="1"/>
          </p:cNvSpPr>
          <p:nvPr>
            <p:ph idx="1"/>
          </p:nvPr>
        </p:nvSpPr>
        <p:spPr/>
        <p:txBody>
          <a:bodyPr>
            <a:normAutofit/>
          </a:bodyPr>
          <a:lstStyle/>
          <a:p>
            <a:pPr marL="0" indent="0">
              <a:buNone/>
            </a:pPr>
            <a:r>
              <a:rPr lang="en-US" sz="3200" dirty="0"/>
              <a:t>Why is it that we often substitute the word “spending” for “investment” ?</a:t>
            </a:r>
          </a:p>
        </p:txBody>
      </p:sp>
      <p:sp>
        <p:nvSpPr>
          <p:cNvPr id="7" name="TextBox 6">
            <a:extLst>
              <a:ext uri="{FF2B5EF4-FFF2-40B4-BE49-F238E27FC236}">
                <a16:creationId xmlns:a16="http://schemas.microsoft.com/office/drawing/2014/main" id="{5BA65147-DD4D-8F46-8F1B-EEA77C03280C}"/>
              </a:ext>
            </a:extLst>
          </p:cNvPr>
          <p:cNvSpPr txBox="1"/>
          <p:nvPr/>
        </p:nvSpPr>
        <p:spPr>
          <a:xfrm>
            <a:off x="0" y="6488668"/>
            <a:ext cx="2856872" cy="369332"/>
          </a:xfrm>
          <a:prstGeom prst="rect">
            <a:avLst/>
          </a:prstGeom>
          <a:noFill/>
        </p:spPr>
        <p:txBody>
          <a:bodyPr wrap="none" rtlCol="0">
            <a:spAutoFit/>
          </a:bodyPr>
          <a:lstStyle/>
          <a:p>
            <a:r>
              <a:rPr lang="en-US" dirty="0">
                <a:solidFill>
                  <a:schemeClr val="bg1">
                    <a:lumMod val="50000"/>
                  </a:schemeClr>
                </a:solidFill>
              </a:rPr>
              <a:t>Source slides: Lant Pritchett</a:t>
            </a:r>
          </a:p>
        </p:txBody>
      </p:sp>
    </p:spTree>
    <p:extLst>
      <p:ext uri="{BB962C8B-B14F-4D97-AF65-F5344CB8AC3E}">
        <p14:creationId xmlns:p14="http://schemas.microsoft.com/office/powerpoint/2010/main" val="3927500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2DF3D-22F0-214A-BC38-7CD92742B14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2E042FA-952D-4648-A3D8-F236C53F78A7}"/>
              </a:ext>
            </a:extLst>
          </p:cNvPr>
          <p:cNvSpPr>
            <a:spLocks noGrp="1"/>
          </p:cNvSpPr>
          <p:nvPr>
            <p:ph idx="1"/>
          </p:nvPr>
        </p:nvSpPr>
        <p:spPr/>
        <p:txBody>
          <a:bodyPr/>
          <a:lstStyle/>
          <a:p>
            <a:endParaRPr lang="en-US"/>
          </a:p>
        </p:txBody>
      </p:sp>
      <p:pic>
        <p:nvPicPr>
          <p:cNvPr id="5122" name="Picture 2" descr="Njord: Norse God of Sea and Winds [6 Incredible Facts]">
            <a:extLst>
              <a:ext uri="{FF2B5EF4-FFF2-40B4-BE49-F238E27FC236}">
                <a16:creationId xmlns:a16="http://schemas.microsoft.com/office/drawing/2014/main" id="{8E4B6EBF-0D94-6445-8D7A-1BEF700366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81256F9B-286C-AD4B-89AE-3B79924C5090}"/>
              </a:ext>
            </a:extLst>
          </p:cNvPr>
          <p:cNvSpPr txBox="1">
            <a:spLocks/>
          </p:cNvSpPr>
          <p:nvPr/>
        </p:nvSpPr>
        <p:spPr>
          <a:xfrm>
            <a:off x="8244582" y="1"/>
            <a:ext cx="3947418" cy="6848856"/>
          </a:xfrm>
          <a:prstGeom prst="rect">
            <a:avLst/>
          </a:prstGeom>
          <a:solidFill>
            <a:srgbClr val="1D6295">
              <a:alpha val="72157"/>
            </a:srgbClr>
          </a:solidFill>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r>
              <a:rPr lang="en-US" sz="1600" dirty="0">
                <a:solidFill>
                  <a:schemeClr val="bg1"/>
                </a:solidFill>
              </a:rPr>
              <a:t> </a:t>
            </a:r>
            <a:endParaRPr lang="en-ZA" sz="2600" dirty="0">
              <a:solidFill>
                <a:schemeClr val="bg1"/>
              </a:solidFill>
            </a:endParaRPr>
          </a:p>
          <a:p>
            <a:pPr marL="0" indent="0">
              <a:buNone/>
            </a:pPr>
            <a:r>
              <a:rPr lang="en-US" sz="4500" b="1" dirty="0">
                <a:solidFill>
                  <a:schemeClr val="bg1"/>
                </a:solidFill>
              </a:rPr>
              <a:t>“Spending </a:t>
            </a:r>
            <a:r>
              <a:rPr lang="en-US" sz="4500" b="1" dirty="0" err="1">
                <a:solidFill>
                  <a:schemeClr val="bg1"/>
                </a:solidFill>
              </a:rPr>
              <a:t>aint</a:t>
            </a:r>
            <a:r>
              <a:rPr lang="en-US" sz="4500" b="1" dirty="0">
                <a:solidFill>
                  <a:schemeClr val="bg1"/>
                </a:solidFill>
              </a:rPr>
              <a:t> investment”</a:t>
            </a:r>
            <a:r>
              <a:rPr lang="en-ZA" sz="4500" b="1" dirty="0">
                <a:solidFill>
                  <a:schemeClr val="bg1"/>
                </a:solidFill>
              </a:rPr>
              <a:t> </a:t>
            </a:r>
          </a:p>
          <a:p>
            <a:pPr marL="0" indent="0">
              <a:buNone/>
            </a:pPr>
            <a:r>
              <a:rPr lang="en-ZA" dirty="0">
                <a:solidFill>
                  <a:schemeClr val="bg1"/>
                </a:solidFill>
              </a:rPr>
              <a:t>It is only ‘investment’ if it works. If I worship a god of the ocean, and I throw gold into the ocean, and call that investment in my prosperity, I have made a mistake because there is no causal link between my spending and my prosperity. </a:t>
            </a:r>
          </a:p>
          <a:p>
            <a:pPr marL="0" indent="0">
              <a:buNone/>
            </a:pPr>
            <a:r>
              <a:rPr lang="en-ZA" dirty="0">
                <a:solidFill>
                  <a:schemeClr val="bg1"/>
                </a:solidFill>
              </a:rPr>
              <a:t>Unless you are causally right about the chain of events that leads from your spending to the desired outcomes, you can spend all you want and not actually improve outcomes.” (</a:t>
            </a:r>
            <a:r>
              <a:rPr lang="en-ZA" u="sng" dirty="0">
                <a:solidFill>
                  <a:schemeClr val="bg1"/>
                </a:solidFill>
                <a:hlinkClick r:id="rId3">
                  <a:extLst>
                    <a:ext uri="{A12FA001-AC4F-418D-AE19-62706E023703}">
                      <ahyp:hlinkClr xmlns:ahyp="http://schemas.microsoft.com/office/drawing/2018/hyperlinkcolor" val="tx"/>
                    </a:ext>
                  </a:extLst>
                </a:hlinkClick>
              </a:rPr>
              <a:t>Pritchett, 2021</a:t>
            </a:r>
            <a:r>
              <a:rPr lang="en-ZA" dirty="0">
                <a:solidFill>
                  <a:schemeClr val="bg1"/>
                </a:solidFill>
              </a:rPr>
              <a:t>)</a:t>
            </a:r>
          </a:p>
          <a:p>
            <a:endParaRPr lang="en-US" sz="1600" dirty="0">
              <a:solidFill>
                <a:schemeClr val="bg1"/>
              </a:solidFill>
            </a:endParaRPr>
          </a:p>
        </p:txBody>
      </p:sp>
    </p:spTree>
    <p:extLst>
      <p:ext uri="{BB962C8B-B14F-4D97-AF65-F5344CB8AC3E}">
        <p14:creationId xmlns:p14="http://schemas.microsoft.com/office/powerpoint/2010/main" val="3344959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98CAE-3989-2342-AE7E-97BB8C6F2365}"/>
              </a:ext>
            </a:extLst>
          </p:cNvPr>
          <p:cNvSpPr>
            <a:spLocks noGrp="1"/>
          </p:cNvSpPr>
          <p:nvPr>
            <p:ph type="title"/>
          </p:nvPr>
        </p:nvSpPr>
        <p:spPr/>
        <p:txBody>
          <a:bodyPr>
            <a:normAutofit/>
          </a:bodyPr>
          <a:lstStyle/>
          <a:p>
            <a:r>
              <a:rPr lang="en-US" sz="3200" dirty="0"/>
              <a:t>(3) Self interest over collective value creation</a:t>
            </a:r>
          </a:p>
        </p:txBody>
      </p:sp>
      <p:pic>
        <p:nvPicPr>
          <p:cNvPr id="15362" name="Picture 2" descr="Zondo Commission - Wikipedia">
            <a:extLst>
              <a:ext uri="{FF2B5EF4-FFF2-40B4-BE49-F238E27FC236}">
                <a16:creationId xmlns:a16="http://schemas.microsoft.com/office/drawing/2014/main" id="{BAB58D5E-F005-EF4B-B8CC-097681E5A5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1300" y="1180225"/>
            <a:ext cx="4356100" cy="4099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6851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98CAE-3989-2342-AE7E-97BB8C6F2365}"/>
              </a:ext>
            </a:extLst>
          </p:cNvPr>
          <p:cNvSpPr>
            <a:spLocks noGrp="1"/>
          </p:cNvSpPr>
          <p:nvPr>
            <p:ph type="title"/>
          </p:nvPr>
        </p:nvSpPr>
        <p:spPr/>
        <p:txBody>
          <a:bodyPr>
            <a:normAutofit/>
          </a:bodyPr>
          <a:lstStyle/>
          <a:p>
            <a:r>
              <a:rPr lang="en-US" sz="3200" dirty="0"/>
              <a:t>(4) </a:t>
            </a:r>
            <a:r>
              <a:rPr lang="en-US" sz="2400" dirty="0"/>
              <a:t>Compliance over experimentation</a:t>
            </a:r>
            <a:endParaRPr lang="en-US" sz="3200" dirty="0"/>
          </a:p>
        </p:txBody>
      </p:sp>
      <p:pic>
        <p:nvPicPr>
          <p:cNvPr id="16386" name="Picture 2" descr="258,095 Compliance Stock Photos, Pictures &amp;amp; Royalty-Free Images - iStock">
            <a:extLst>
              <a:ext uri="{FF2B5EF4-FFF2-40B4-BE49-F238E27FC236}">
                <a16:creationId xmlns:a16="http://schemas.microsoft.com/office/drawing/2014/main" id="{145CAFC6-850D-3E49-B519-36129EDF83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9040" y="833628"/>
            <a:ext cx="7772400"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503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5CF2FC8-D184-4B10-83A5-61FC2148BE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3848"/>
            <a:ext cx="5608255"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89248" y="1123837"/>
            <a:ext cx="4998963" cy="1255469"/>
          </a:xfrm>
        </p:spPr>
        <p:txBody>
          <a:bodyPr>
            <a:normAutofit fontScale="90000"/>
          </a:bodyPr>
          <a:lstStyle/>
          <a:p>
            <a:r>
              <a:rPr lang="en-US" dirty="0"/>
              <a:t>Pushing </a:t>
            </a:r>
            <a:br>
              <a:rPr lang="en-US" dirty="0"/>
            </a:br>
            <a:r>
              <a:rPr lang="en-US" b="1" dirty="0"/>
              <a:t>Problem-Driven </a:t>
            </a:r>
            <a:br>
              <a:rPr lang="en-US" b="1" dirty="0"/>
            </a:br>
            <a:r>
              <a:rPr lang="en-US" b="1" dirty="0"/>
              <a:t>Positive Deviation</a:t>
            </a:r>
          </a:p>
        </p:txBody>
      </p:sp>
      <p:sp>
        <p:nvSpPr>
          <p:cNvPr id="3" name="Content Placeholder 2"/>
          <p:cNvSpPr>
            <a:spLocks noGrp="1"/>
          </p:cNvSpPr>
          <p:nvPr>
            <p:ph idx="1"/>
          </p:nvPr>
        </p:nvSpPr>
        <p:spPr>
          <a:xfrm>
            <a:off x="289249" y="2510395"/>
            <a:ext cx="4998962" cy="3274586"/>
          </a:xfrm>
        </p:spPr>
        <p:txBody>
          <a:bodyPr anchor="t">
            <a:normAutofit/>
          </a:bodyPr>
          <a:lstStyle/>
          <a:p>
            <a:r>
              <a:rPr lang="en-US" sz="1700" dirty="0">
                <a:solidFill>
                  <a:srgbClr val="FFFFFF"/>
                </a:solidFill>
              </a:rPr>
              <a:t>Authorize some agents (not all) to move from process-driven to flexible-and-autonomous-control to seek better results</a:t>
            </a:r>
          </a:p>
          <a:p>
            <a:endParaRPr lang="en-US" sz="1700" dirty="0">
              <a:solidFill>
                <a:srgbClr val="FFFFFF"/>
              </a:solidFill>
            </a:endParaRPr>
          </a:p>
          <a:p>
            <a:r>
              <a:rPr lang="en-US" sz="1700" dirty="0">
                <a:solidFill>
                  <a:srgbClr val="FFFFFF"/>
                </a:solidFill>
              </a:rPr>
              <a:t>An “autonomy” for “performance accountability” swap (versus “process accountability”)</a:t>
            </a:r>
          </a:p>
          <a:p>
            <a:endParaRPr lang="en-US" sz="1700" dirty="0">
              <a:solidFill>
                <a:srgbClr val="FFFFFF"/>
              </a:solidFill>
            </a:endParaRPr>
          </a:p>
          <a:p>
            <a:r>
              <a:rPr lang="en-US" sz="1700" dirty="0">
                <a:solidFill>
                  <a:srgbClr val="FFFFFF"/>
                </a:solidFill>
              </a:rPr>
              <a:t>Only works if the authorization is problem driven and measured and measurable… increase the ratio of “gale of creative destruction” to “idiot wind”</a:t>
            </a:r>
          </a:p>
        </p:txBody>
      </p:sp>
      <p:pic>
        <p:nvPicPr>
          <p:cNvPr id="7170" name="Picture 2" descr="Deviation Sign Glyph Icon - IconBunny">
            <a:extLst>
              <a:ext uri="{FF2B5EF4-FFF2-40B4-BE49-F238E27FC236}">
                <a16:creationId xmlns:a16="http://schemas.microsoft.com/office/drawing/2014/main" id="{688E89CB-B7F9-4248-BFD6-368261FB44A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2890" y="800003"/>
            <a:ext cx="5238340" cy="523834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E241B6B-C5A8-CA43-8F42-6D6C9E97B9C7}"/>
              </a:ext>
            </a:extLst>
          </p:cNvPr>
          <p:cNvSpPr txBox="1"/>
          <p:nvPr/>
        </p:nvSpPr>
        <p:spPr>
          <a:xfrm>
            <a:off x="0" y="6488668"/>
            <a:ext cx="2856872" cy="369332"/>
          </a:xfrm>
          <a:prstGeom prst="rect">
            <a:avLst/>
          </a:prstGeom>
          <a:noFill/>
        </p:spPr>
        <p:txBody>
          <a:bodyPr wrap="none" rtlCol="0">
            <a:spAutoFit/>
          </a:bodyPr>
          <a:lstStyle/>
          <a:p>
            <a:r>
              <a:rPr lang="en-US" dirty="0">
                <a:solidFill>
                  <a:schemeClr val="bg1">
                    <a:lumMod val="50000"/>
                  </a:schemeClr>
                </a:solidFill>
              </a:rPr>
              <a:t>Source slides: Lant Pritchett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5492" y="1467678"/>
            <a:ext cx="2389416" cy="3616280"/>
          </a:xfrm>
        </p:spPr>
        <p:txBody>
          <a:bodyPr>
            <a:noAutofit/>
          </a:bodyPr>
          <a:lstStyle/>
          <a:p>
            <a:r>
              <a:rPr lang="en-US" sz="2800" dirty="0">
                <a:solidFill>
                  <a:schemeClr val="bg1"/>
                </a:solidFill>
              </a:rPr>
              <a:t>Authorize the internal and interested to move. </a:t>
            </a:r>
            <a:br>
              <a:rPr lang="en-US" sz="2800" dirty="0">
                <a:solidFill>
                  <a:schemeClr val="bg1"/>
                </a:solidFill>
              </a:rPr>
            </a:br>
            <a:br>
              <a:rPr lang="en-US" sz="2800" dirty="0">
                <a:solidFill>
                  <a:schemeClr val="bg1"/>
                </a:solidFill>
              </a:rPr>
            </a:br>
            <a:r>
              <a:rPr lang="en-US" sz="2800" dirty="0">
                <a:solidFill>
                  <a:schemeClr val="bg1"/>
                </a:solidFill>
              </a:rPr>
              <a:t>Organizations are robust to external attack.</a:t>
            </a:r>
          </a:p>
        </p:txBody>
      </p:sp>
      <p:sp>
        <p:nvSpPr>
          <p:cNvPr id="6" name="Text Placeholder 5"/>
          <p:cNvSpPr>
            <a:spLocks noGrp="1"/>
          </p:cNvSpPr>
          <p:nvPr>
            <p:ph type="body" idx="1"/>
          </p:nvPr>
        </p:nvSpPr>
        <p:spPr>
          <a:xfrm>
            <a:off x="3989616" y="1467678"/>
            <a:ext cx="3200400" cy="762000"/>
          </a:xfrm>
        </p:spPr>
        <p:txBody>
          <a:bodyPr>
            <a:normAutofit/>
          </a:bodyPr>
          <a:lstStyle/>
          <a:p>
            <a:r>
              <a:rPr lang="en-US" dirty="0"/>
              <a:t>The head has to  come out for the body to move	</a:t>
            </a:r>
          </a:p>
        </p:txBody>
      </p:sp>
      <p:sp>
        <p:nvSpPr>
          <p:cNvPr id="8" name="Text Placeholder 7"/>
          <p:cNvSpPr>
            <a:spLocks noGrp="1"/>
          </p:cNvSpPr>
          <p:nvPr>
            <p:ph type="body" sz="half" idx="3"/>
          </p:nvPr>
        </p:nvSpPr>
        <p:spPr>
          <a:xfrm>
            <a:off x="7805058" y="1467679"/>
            <a:ext cx="3733800" cy="762000"/>
          </a:xfrm>
        </p:spPr>
        <p:txBody>
          <a:bodyPr>
            <a:normAutofit/>
          </a:bodyPr>
          <a:lstStyle/>
          <a:p>
            <a:r>
              <a:rPr lang="en-US" dirty="0"/>
              <a:t>Organizations   can survive external attack… by not moving</a:t>
            </a:r>
          </a:p>
        </p:txBody>
      </p:sp>
      <p:pic>
        <p:nvPicPr>
          <p:cNvPr id="10" name="Content Placeholder 9" descr="tortoise crawling.jpg"/>
          <p:cNvPicPr>
            <a:picLocks noGrp="1" noChangeAspect="1"/>
          </p:cNvPicPr>
          <p:nvPr>
            <p:ph sz="quarter" idx="2"/>
          </p:nvPr>
        </p:nvPicPr>
        <p:blipFill>
          <a:blip r:embed="rId2" cstate="print"/>
          <a:stretch>
            <a:fillRect/>
          </a:stretch>
        </p:blipFill>
        <p:spPr>
          <a:xfrm>
            <a:off x="3989616" y="2534479"/>
            <a:ext cx="3352800" cy="2708321"/>
          </a:xfrm>
        </p:spPr>
      </p:pic>
      <p:pic>
        <p:nvPicPr>
          <p:cNvPr id="11" name="Content Placeholder 10" descr="Tortoise in its shell shutterstock_40702429.jpg"/>
          <p:cNvPicPr>
            <a:picLocks noGrp="1" noChangeAspect="1"/>
          </p:cNvPicPr>
          <p:nvPr>
            <p:ph sz="quarter" idx="4"/>
          </p:nvPr>
        </p:nvPicPr>
        <p:blipFill>
          <a:blip r:embed="rId3" cstate="print"/>
          <a:stretch>
            <a:fillRect/>
          </a:stretch>
        </p:blipFill>
        <p:spPr>
          <a:xfrm>
            <a:off x="7919976" y="2534479"/>
            <a:ext cx="3237882" cy="2743200"/>
          </a:xfrm>
        </p:spPr>
      </p:pic>
      <p:sp>
        <p:nvSpPr>
          <p:cNvPr id="9" name="TextBox 8">
            <a:extLst>
              <a:ext uri="{FF2B5EF4-FFF2-40B4-BE49-F238E27FC236}">
                <a16:creationId xmlns:a16="http://schemas.microsoft.com/office/drawing/2014/main" id="{F03FAC66-D8E2-7A4E-B752-5F565F1FB585}"/>
              </a:ext>
            </a:extLst>
          </p:cNvPr>
          <p:cNvSpPr txBox="1"/>
          <p:nvPr/>
        </p:nvSpPr>
        <p:spPr>
          <a:xfrm>
            <a:off x="0" y="6488668"/>
            <a:ext cx="2856872" cy="369332"/>
          </a:xfrm>
          <a:prstGeom prst="rect">
            <a:avLst/>
          </a:prstGeom>
          <a:noFill/>
        </p:spPr>
        <p:txBody>
          <a:bodyPr wrap="none" rtlCol="0">
            <a:spAutoFit/>
          </a:bodyPr>
          <a:lstStyle/>
          <a:p>
            <a:r>
              <a:rPr lang="en-US" dirty="0">
                <a:solidFill>
                  <a:schemeClr val="bg1">
                    <a:lumMod val="50000"/>
                  </a:schemeClr>
                </a:solidFill>
              </a:rPr>
              <a:t>Source slides: Lant Pritchett</a:t>
            </a:r>
          </a:p>
        </p:txBody>
      </p:sp>
      <p:pic>
        <p:nvPicPr>
          <p:cNvPr id="9218" name="Picture 2" descr="Western Cape Department: Provincial Treasury - Management">
            <a:extLst>
              <a:ext uri="{FF2B5EF4-FFF2-40B4-BE49-F238E27FC236}">
                <a16:creationId xmlns:a16="http://schemas.microsoft.com/office/drawing/2014/main" id="{14CD82C4-FBAA-254A-A81A-F2F5022BEE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055033">
            <a:off x="6342100" y="3830443"/>
            <a:ext cx="549352" cy="6160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down)">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down)">
                                      <p:cBhvr>
                                        <p:cTn id="12" dur="500"/>
                                        <p:tgtEl>
                                          <p:spTgt spid="8">
                                            <p:txEl>
                                              <p:pRg st="0" end="0"/>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F384C-DAFE-3B44-A375-672F334CC8F6}"/>
              </a:ext>
            </a:extLst>
          </p:cNvPr>
          <p:cNvSpPr>
            <a:spLocks noGrp="1"/>
          </p:cNvSpPr>
          <p:nvPr>
            <p:ph type="title"/>
          </p:nvPr>
        </p:nvSpPr>
        <p:spPr/>
        <p:txBody>
          <a:bodyPr>
            <a:normAutofit fontScale="90000"/>
          </a:bodyPr>
          <a:lstStyle/>
          <a:p>
            <a:r>
              <a:rPr lang="en-US" sz="4000" b="1" dirty="0"/>
              <a:t>How? </a:t>
            </a:r>
            <a:br>
              <a:rPr lang="en-US" sz="4000" b="1" dirty="0"/>
            </a:br>
            <a:br>
              <a:rPr lang="en-US" sz="4000" b="1" dirty="0"/>
            </a:br>
            <a:r>
              <a:rPr lang="en-US" sz="4000" b="1" dirty="0"/>
              <a:t>Improving service delivery…</a:t>
            </a:r>
            <a:br>
              <a:rPr lang="en-US" dirty="0"/>
            </a:br>
            <a:br>
              <a:rPr lang="en-US" dirty="0"/>
            </a:br>
            <a:r>
              <a:rPr lang="en-US" sz="3200" dirty="0"/>
              <a:t>Top down?</a:t>
            </a:r>
            <a:br>
              <a:rPr lang="en-US" sz="3200" dirty="0"/>
            </a:br>
            <a:r>
              <a:rPr lang="en-US" sz="3200" dirty="0"/>
              <a:t>Bottom up?</a:t>
            </a:r>
            <a:br>
              <a:rPr lang="en-US" sz="3200" dirty="0"/>
            </a:br>
            <a:r>
              <a:rPr lang="en-US" sz="3200" dirty="0"/>
              <a:t>Middling along?</a:t>
            </a:r>
            <a:endParaRPr lang="en-US" dirty="0"/>
          </a:p>
        </p:txBody>
      </p:sp>
      <p:pic>
        <p:nvPicPr>
          <p:cNvPr id="8" name="Content Placeholder 7" descr="A picture containing text, linedrawing, glass&#10;&#10;Description automatically generated">
            <a:extLst>
              <a:ext uri="{FF2B5EF4-FFF2-40B4-BE49-F238E27FC236}">
                <a16:creationId xmlns:a16="http://schemas.microsoft.com/office/drawing/2014/main" id="{F1E823A8-674C-BB4C-AB88-F04F700FF4BE}"/>
              </a:ext>
            </a:extLst>
          </p:cNvPr>
          <p:cNvPicPr>
            <a:picLocks noGrp="1" noChangeAspect="1"/>
          </p:cNvPicPr>
          <p:nvPr>
            <p:ph sz="half" idx="2"/>
          </p:nvPr>
        </p:nvPicPr>
        <p:blipFill>
          <a:blip r:embed="rId2"/>
          <a:stretch>
            <a:fillRect/>
          </a:stretch>
        </p:blipFill>
        <p:spPr>
          <a:xfrm>
            <a:off x="3891777" y="547165"/>
            <a:ext cx="7559830" cy="5566980"/>
          </a:xfrm>
        </p:spPr>
      </p:pic>
    </p:spTree>
    <p:extLst>
      <p:ext uri="{BB962C8B-B14F-4D97-AF65-F5344CB8AC3E}">
        <p14:creationId xmlns:p14="http://schemas.microsoft.com/office/powerpoint/2010/main" val="10502333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Pentagon 26"/>
          <p:cNvSpPr/>
          <p:nvPr/>
        </p:nvSpPr>
        <p:spPr>
          <a:xfrm rot="5400000">
            <a:off x="5829300" y="-876300"/>
            <a:ext cx="762000" cy="3733800"/>
          </a:xfrm>
          <a:prstGeom prst="homePlate">
            <a:avLst/>
          </a:prstGeom>
          <a:solidFill>
            <a:schemeClr val="accent4">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r>
              <a:rPr lang="en-US" dirty="0">
                <a:solidFill>
                  <a:schemeClr val="tx1"/>
                </a:solidFill>
              </a:rPr>
              <a:t>Design policy based on </a:t>
            </a:r>
          </a:p>
          <a:p>
            <a:pPr algn="ctr"/>
            <a:r>
              <a:rPr lang="en-US" dirty="0">
                <a:solidFill>
                  <a:schemeClr val="tx1"/>
                </a:solidFill>
              </a:rPr>
              <a:t>global “best practice”</a:t>
            </a:r>
          </a:p>
        </p:txBody>
      </p:sp>
      <p:sp>
        <p:nvSpPr>
          <p:cNvPr id="32" name="Rectangle 31"/>
          <p:cNvSpPr/>
          <p:nvPr/>
        </p:nvSpPr>
        <p:spPr>
          <a:xfrm>
            <a:off x="3581400" y="1828800"/>
            <a:ext cx="5181600" cy="3276600"/>
          </a:xfrm>
          <a:prstGeom prst="rect">
            <a:avLst/>
          </a:prstGeom>
          <a:solidFill>
            <a:schemeClr val="accent4">
              <a:lumMod val="40000"/>
              <a:lumOff val="60000"/>
            </a:schemeClr>
          </a:solidFill>
          <a:ln w="25400"/>
        </p:spPr>
        <p:style>
          <a:lnRef idx="2">
            <a:schemeClr val="accent3">
              <a:shade val="50000"/>
            </a:schemeClr>
          </a:lnRef>
          <a:fillRef idx="1">
            <a:schemeClr val="accent3"/>
          </a:fillRef>
          <a:effectRef idx="0">
            <a:schemeClr val="accent3"/>
          </a:effectRef>
          <a:fontRef idx="minor">
            <a:schemeClr val="lt1"/>
          </a:fontRef>
        </p:style>
        <p:txBody>
          <a:bodyPr rtlCol="0" anchor="t" anchorCtr="0"/>
          <a:lstStyle/>
          <a:p>
            <a:pPr algn="ctr"/>
            <a:r>
              <a:rPr lang="en-US" dirty="0">
                <a:solidFill>
                  <a:schemeClr val="tx1"/>
                </a:solidFill>
              </a:rPr>
              <a:t>Implement according to local constraints  </a:t>
            </a:r>
          </a:p>
          <a:p>
            <a:pPr algn="ctr"/>
            <a:endParaRPr lang="en-US" dirty="0">
              <a:solidFill>
                <a:schemeClr val="tx1"/>
              </a:solidFill>
              <a:effectLst>
                <a:outerShdw blurRad="50800" dist="38100" dir="2700000" algn="tl" rotWithShape="0">
                  <a:prstClr val="black">
                    <a:alpha val="40000"/>
                  </a:prstClr>
                </a:outerShdw>
              </a:effectLst>
            </a:endParaRPr>
          </a:p>
        </p:txBody>
      </p:sp>
      <p:sp>
        <p:nvSpPr>
          <p:cNvPr id="55" name="16-Point Star 54"/>
          <p:cNvSpPr/>
          <p:nvPr/>
        </p:nvSpPr>
        <p:spPr>
          <a:xfrm>
            <a:off x="2590800" y="5791200"/>
            <a:ext cx="2438400" cy="838200"/>
          </a:xfrm>
          <a:prstGeom prst="star16">
            <a:avLst/>
          </a:prstGeom>
          <a:solidFill>
            <a:srgbClr val="008000"/>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Lower</a:t>
            </a:r>
          </a:p>
          <a:p>
            <a:pPr algn="ctr"/>
            <a:r>
              <a:rPr lang="en-US" dirty="0"/>
              <a:t>Outcome</a:t>
            </a:r>
          </a:p>
        </p:txBody>
      </p:sp>
      <p:sp>
        <p:nvSpPr>
          <p:cNvPr id="56" name="24-Point Star 55"/>
          <p:cNvSpPr/>
          <p:nvPr/>
        </p:nvSpPr>
        <p:spPr>
          <a:xfrm>
            <a:off x="5105400" y="5791200"/>
            <a:ext cx="2362200" cy="838200"/>
          </a:xfrm>
          <a:prstGeom prst="star24">
            <a:avLst/>
          </a:prstGeom>
          <a:solidFill>
            <a:srgbClr val="008000"/>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Outcome</a:t>
            </a:r>
          </a:p>
        </p:txBody>
      </p:sp>
      <p:sp>
        <p:nvSpPr>
          <p:cNvPr id="60" name="32-Point Star 59"/>
          <p:cNvSpPr/>
          <p:nvPr/>
        </p:nvSpPr>
        <p:spPr>
          <a:xfrm>
            <a:off x="7543800" y="5715000"/>
            <a:ext cx="2362200" cy="914400"/>
          </a:xfrm>
          <a:prstGeom prst="star32">
            <a:avLst/>
          </a:prstGeom>
          <a:solidFill>
            <a:srgbClr val="008000"/>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Higher</a:t>
            </a:r>
          </a:p>
          <a:p>
            <a:pPr algn="ctr"/>
            <a:r>
              <a:rPr lang="en-US" dirty="0"/>
              <a:t>Outcome</a:t>
            </a:r>
          </a:p>
        </p:txBody>
      </p:sp>
      <p:sp>
        <p:nvSpPr>
          <p:cNvPr id="61" name="Rounded Rectangle 60"/>
          <p:cNvSpPr/>
          <p:nvPr/>
        </p:nvSpPr>
        <p:spPr>
          <a:xfrm>
            <a:off x="3657600" y="2209800"/>
            <a:ext cx="1524000" cy="685800"/>
          </a:xfrm>
          <a:prstGeom prst="roundRect">
            <a:avLst/>
          </a:prstGeom>
          <a:effectLst>
            <a:outerShdw blurRad="40000" dist="20000" dir="5400000" rotWithShape="0">
              <a:srgbClr val="000000">
                <a:alpha val="38000"/>
              </a:srgbClr>
            </a:outerShdw>
            <a:softEdge rad="127000"/>
          </a:effectLst>
        </p:spPr>
        <p:style>
          <a:lnRef idx="3">
            <a:schemeClr val="lt1"/>
          </a:lnRef>
          <a:fillRef idx="1">
            <a:schemeClr val="accent1"/>
          </a:fillRef>
          <a:effectRef idx="1">
            <a:schemeClr val="accent1"/>
          </a:effectRef>
          <a:fontRef idx="minor">
            <a:schemeClr val="lt1"/>
          </a:fontRef>
        </p:style>
        <p:txBody>
          <a:bodyPr rtlCol="0" anchor="ctr"/>
          <a:lstStyle/>
          <a:p>
            <a:pPr algn="ctr"/>
            <a:r>
              <a:rPr lang="en-US" dirty="0"/>
              <a:t>Rent Seekers</a:t>
            </a:r>
          </a:p>
        </p:txBody>
      </p:sp>
      <p:sp>
        <p:nvSpPr>
          <p:cNvPr id="63" name="Rounded Rectangle 62"/>
          <p:cNvSpPr/>
          <p:nvPr/>
        </p:nvSpPr>
        <p:spPr>
          <a:xfrm>
            <a:off x="5334000" y="2209800"/>
            <a:ext cx="1676400" cy="685800"/>
          </a:xfrm>
          <a:prstGeom prst="roundRect">
            <a:avLst/>
          </a:prstGeom>
          <a:effectLst>
            <a:outerShdw blurRad="40000" dist="20000" dir="5400000" rotWithShape="0">
              <a:srgbClr val="000000">
                <a:alpha val="38000"/>
              </a:srgbClr>
            </a:outerShdw>
            <a:softEdge rad="127000"/>
          </a:effectLst>
        </p:spPr>
        <p:style>
          <a:lnRef idx="3">
            <a:schemeClr val="lt1"/>
          </a:lnRef>
          <a:fillRef idx="1">
            <a:schemeClr val="accent1"/>
          </a:fillRef>
          <a:effectRef idx="1">
            <a:schemeClr val="accent1"/>
          </a:effectRef>
          <a:fontRef idx="minor">
            <a:schemeClr val="lt1"/>
          </a:fontRef>
        </p:style>
        <p:txBody>
          <a:bodyPr rtlCol="0" anchor="ctr"/>
          <a:lstStyle/>
          <a:p>
            <a:pPr algn="ctr"/>
            <a:r>
              <a:rPr lang="en-US" dirty="0"/>
              <a:t>Bureaucrats</a:t>
            </a:r>
          </a:p>
        </p:txBody>
      </p:sp>
      <p:sp>
        <p:nvSpPr>
          <p:cNvPr id="64" name="Rounded Rectangle 63"/>
          <p:cNvSpPr/>
          <p:nvPr/>
        </p:nvSpPr>
        <p:spPr>
          <a:xfrm>
            <a:off x="7162800" y="2209800"/>
            <a:ext cx="1524000" cy="685800"/>
          </a:xfrm>
          <a:prstGeom prst="roundRect">
            <a:avLst/>
          </a:prstGeom>
          <a:effectLst>
            <a:outerShdw blurRad="40000" dist="20000" dir="5400000" rotWithShape="0">
              <a:srgbClr val="000000">
                <a:alpha val="38000"/>
              </a:srgbClr>
            </a:outerShdw>
            <a:softEdge rad="127000"/>
          </a:effectLst>
        </p:spPr>
        <p:style>
          <a:lnRef idx="3">
            <a:schemeClr val="lt1"/>
          </a:lnRef>
          <a:fillRef idx="1">
            <a:schemeClr val="accent1"/>
          </a:fillRef>
          <a:effectRef idx="1">
            <a:schemeClr val="accent1"/>
          </a:effectRef>
          <a:fontRef idx="minor">
            <a:schemeClr val="lt1"/>
          </a:fontRef>
        </p:style>
        <p:txBody>
          <a:bodyPr rtlCol="0" anchor="ctr"/>
          <a:lstStyle/>
          <a:p>
            <a:pPr algn="ctr"/>
            <a:r>
              <a:rPr lang="en-US" dirty="0"/>
              <a:t>Innovators</a:t>
            </a:r>
          </a:p>
        </p:txBody>
      </p:sp>
      <p:sp>
        <p:nvSpPr>
          <p:cNvPr id="71" name="Down Arrow 70"/>
          <p:cNvSpPr/>
          <p:nvPr/>
        </p:nvSpPr>
        <p:spPr>
          <a:xfrm>
            <a:off x="3810000" y="5105400"/>
            <a:ext cx="838200" cy="60960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72" name="Down Arrow 71"/>
          <p:cNvSpPr/>
          <p:nvPr/>
        </p:nvSpPr>
        <p:spPr>
          <a:xfrm>
            <a:off x="7772400" y="5105400"/>
            <a:ext cx="838200" cy="60960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73" name="Down Arrow 72"/>
          <p:cNvSpPr/>
          <p:nvPr/>
        </p:nvSpPr>
        <p:spPr>
          <a:xfrm>
            <a:off x="5791200" y="5105400"/>
            <a:ext cx="914400" cy="60960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8" name="Rounded Rectangle 27"/>
          <p:cNvSpPr/>
          <p:nvPr/>
        </p:nvSpPr>
        <p:spPr>
          <a:xfrm>
            <a:off x="3429000" y="1371600"/>
            <a:ext cx="54864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Organizations &amp; Agencies</a:t>
            </a:r>
          </a:p>
        </p:txBody>
      </p:sp>
      <p:sp>
        <p:nvSpPr>
          <p:cNvPr id="26" name="Rounded Rectangle 25"/>
          <p:cNvSpPr/>
          <p:nvPr/>
        </p:nvSpPr>
        <p:spPr>
          <a:xfrm>
            <a:off x="3429000" y="152400"/>
            <a:ext cx="54864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Policy Makers</a:t>
            </a:r>
          </a:p>
        </p:txBody>
      </p:sp>
      <p:sp>
        <p:nvSpPr>
          <p:cNvPr id="29" name="Trapezoid 28"/>
          <p:cNvSpPr/>
          <p:nvPr/>
        </p:nvSpPr>
        <p:spPr>
          <a:xfrm rot="10800000">
            <a:off x="4876800" y="2895600"/>
            <a:ext cx="2667000" cy="2209800"/>
          </a:xfrm>
          <a:prstGeom prst="trapezoid">
            <a:avLst>
              <a:gd name="adj" fmla="val 2619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p>
        </p:txBody>
      </p:sp>
      <p:sp>
        <p:nvSpPr>
          <p:cNvPr id="25" name="Parallelogram 24"/>
          <p:cNvSpPr/>
          <p:nvPr/>
        </p:nvSpPr>
        <p:spPr>
          <a:xfrm rot="10800000" flipH="1">
            <a:off x="4876800" y="2895600"/>
            <a:ext cx="914400" cy="2209800"/>
          </a:xfrm>
          <a:prstGeom prst="parallelogram">
            <a:avLst>
              <a:gd name="adj" fmla="val 58555"/>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Parallelogram 23"/>
          <p:cNvSpPr/>
          <p:nvPr/>
        </p:nvSpPr>
        <p:spPr>
          <a:xfrm>
            <a:off x="6629400" y="2895600"/>
            <a:ext cx="990600" cy="2209800"/>
          </a:xfrm>
          <a:prstGeom prst="parallelogram">
            <a:avLst>
              <a:gd name="adj" fmla="val 65000"/>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0" name="TextBox 29"/>
          <p:cNvSpPr txBox="1"/>
          <p:nvPr/>
        </p:nvSpPr>
        <p:spPr>
          <a:xfrm rot="4594175">
            <a:off x="4178893" y="3789368"/>
            <a:ext cx="2286000" cy="369332"/>
          </a:xfrm>
          <a:prstGeom prst="rect">
            <a:avLst/>
          </a:prstGeom>
          <a:noFill/>
        </p:spPr>
        <p:txBody>
          <a:bodyPr wrap="square" rtlCol="0">
            <a:spAutoFit/>
          </a:bodyPr>
          <a:lstStyle/>
          <a:p>
            <a:pPr algn="ctr"/>
            <a:r>
              <a:rPr lang="en-US" dirty="0"/>
              <a:t>Process Controls</a:t>
            </a:r>
          </a:p>
        </p:txBody>
      </p:sp>
      <p:sp>
        <p:nvSpPr>
          <p:cNvPr id="31" name="TextBox 30"/>
          <p:cNvSpPr txBox="1"/>
          <p:nvPr/>
        </p:nvSpPr>
        <p:spPr>
          <a:xfrm rot="17167938">
            <a:off x="5981385" y="3860237"/>
            <a:ext cx="2286000" cy="369332"/>
          </a:xfrm>
          <a:prstGeom prst="rect">
            <a:avLst/>
          </a:prstGeom>
          <a:noFill/>
        </p:spPr>
        <p:txBody>
          <a:bodyPr wrap="square" rtlCol="0">
            <a:spAutoFit/>
          </a:bodyPr>
          <a:lstStyle/>
          <a:p>
            <a:pPr algn="ctr"/>
            <a:r>
              <a:rPr lang="en-US" dirty="0"/>
              <a:t>Process Controls</a:t>
            </a:r>
          </a:p>
        </p:txBody>
      </p:sp>
      <p:sp>
        <p:nvSpPr>
          <p:cNvPr id="34" name="TextBox 33"/>
          <p:cNvSpPr txBox="1"/>
          <p:nvPr/>
        </p:nvSpPr>
        <p:spPr>
          <a:xfrm>
            <a:off x="5410200" y="2971801"/>
            <a:ext cx="1752600" cy="1200329"/>
          </a:xfrm>
          <a:prstGeom prst="rect">
            <a:avLst/>
          </a:prstGeom>
          <a:noFill/>
        </p:spPr>
        <p:txBody>
          <a:bodyPr wrap="square" rtlCol="0">
            <a:spAutoFit/>
          </a:bodyPr>
          <a:lstStyle/>
          <a:p>
            <a:pPr algn="ctr"/>
            <a:endParaRPr lang="en-US" dirty="0"/>
          </a:p>
          <a:p>
            <a:pPr algn="ctr"/>
            <a:r>
              <a:rPr lang="en-US" dirty="0"/>
              <a:t>Space for</a:t>
            </a:r>
          </a:p>
          <a:p>
            <a:pPr algn="ctr"/>
            <a:r>
              <a:rPr lang="en-US" dirty="0"/>
              <a:t>Achievable</a:t>
            </a:r>
          </a:p>
          <a:p>
            <a:pPr algn="ctr"/>
            <a:r>
              <a:rPr lang="en-US" dirty="0"/>
              <a:t>Practice</a:t>
            </a:r>
          </a:p>
        </p:txBody>
      </p:sp>
      <p:sp>
        <p:nvSpPr>
          <p:cNvPr id="37" name="Rounded Rectangular Callout 36"/>
          <p:cNvSpPr/>
          <p:nvPr/>
        </p:nvSpPr>
        <p:spPr>
          <a:xfrm flipH="1">
            <a:off x="1524000" y="2057400"/>
            <a:ext cx="1828800" cy="1905000"/>
          </a:xfrm>
          <a:prstGeom prst="wedgeRoundRectCallout">
            <a:avLst>
              <a:gd name="adj1" fmla="val -167322"/>
              <a:gd name="adj2" fmla="val 66765"/>
              <a:gd name="adj3" fmla="val 16667"/>
            </a:avLst>
          </a:prstGeom>
          <a:solidFill>
            <a:schemeClr val="accent6">
              <a:alpha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solidFill>
                  <a:schemeClr val="tx1"/>
                </a:solidFill>
              </a:rPr>
              <a:t>Policies include process barriers to prevent malfeasance</a:t>
            </a:r>
          </a:p>
        </p:txBody>
      </p:sp>
      <p:sp>
        <p:nvSpPr>
          <p:cNvPr id="40" name="Rounded Rectangular Callout 39"/>
          <p:cNvSpPr/>
          <p:nvPr/>
        </p:nvSpPr>
        <p:spPr>
          <a:xfrm>
            <a:off x="8915400" y="2057400"/>
            <a:ext cx="1752600" cy="1981200"/>
          </a:xfrm>
          <a:prstGeom prst="wedgeRoundRectCallout">
            <a:avLst>
              <a:gd name="adj1" fmla="val -158211"/>
              <a:gd name="adj2" fmla="val 56679"/>
              <a:gd name="adj3" fmla="val 16667"/>
            </a:avLst>
          </a:prstGeom>
          <a:solidFill>
            <a:schemeClr val="accent6">
              <a:alpha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solidFill>
                  <a:schemeClr val="tx1"/>
                </a:solidFill>
              </a:rPr>
              <a:t>Process controls also prevent positive deviations</a:t>
            </a:r>
          </a:p>
        </p:txBody>
      </p:sp>
      <p:sp>
        <p:nvSpPr>
          <p:cNvPr id="23" name="TextBox 22">
            <a:extLst>
              <a:ext uri="{FF2B5EF4-FFF2-40B4-BE49-F238E27FC236}">
                <a16:creationId xmlns:a16="http://schemas.microsoft.com/office/drawing/2014/main" id="{E5C0C252-A4AF-CA46-BD1B-F7CD717A1D3D}"/>
              </a:ext>
            </a:extLst>
          </p:cNvPr>
          <p:cNvSpPr txBox="1"/>
          <p:nvPr/>
        </p:nvSpPr>
        <p:spPr>
          <a:xfrm>
            <a:off x="0" y="6488668"/>
            <a:ext cx="2856872" cy="369332"/>
          </a:xfrm>
          <a:prstGeom prst="rect">
            <a:avLst/>
          </a:prstGeom>
          <a:noFill/>
        </p:spPr>
        <p:txBody>
          <a:bodyPr wrap="none" rtlCol="0">
            <a:spAutoFit/>
          </a:bodyPr>
          <a:lstStyle/>
          <a:p>
            <a:r>
              <a:rPr lang="en-US" dirty="0">
                <a:solidFill>
                  <a:schemeClr val="bg1">
                    <a:lumMod val="50000"/>
                  </a:schemeClr>
                </a:solidFill>
              </a:rPr>
              <a:t>Source slides: Lant Pritchett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childTnLst>
                                </p:cTn>
                              </p:par>
                              <p:par>
                                <p:cTn id="55" presetID="1" presetClass="exit" presetSubtype="0" fill="hold" grpId="1" nodeType="withEffect">
                                  <p:stCondLst>
                                    <p:cond delay="0"/>
                                  </p:stCondLst>
                                  <p:childTnLst>
                                    <p:set>
                                      <p:cBhvr>
                                        <p:cTn id="56" dur="1" fill="hold">
                                          <p:stCondLst>
                                            <p:cond delay="0"/>
                                          </p:stCondLst>
                                        </p:cTn>
                                        <p:tgtEl>
                                          <p:spTgt spid="37"/>
                                        </p:tgtEl>
                                        <p:attrNameLst>
                                          <p:attrName>style.visibility</p:attrName>
                                        </p:attrNameLst>
                                      </p:cBhvr>
                                      <p:to>
                                        <p:strVal val="hidden"/>
                                      </p:to>
                                    </p:set>
                                  </p:childTnLst>
                                </p:cTn>
                              </p:par>
                              <p:par>
                                <p:cTn id="57" presetID="1"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childTnLst>
                                </p:cTn>
                              </p:par>
                              <p:par>
                                <p:cTn id="65" presetID="1" presetClass="exit" presetSubtype="0" fill="hold" grpId="1" nodeType="withEffect">
                                  <p:stCondLst>
                                    <p:cond delay="0"/>
                                  </p:stCondLst>
                                  <p:childTnLst>
                                    <p:set>
                                      <p:cBhvr>
                                        <p:cTn id="66" dur="1" fill="hold">
                                          <p:stCondLst>
                                            <p:cond delay="0"/>
                                          </p:stCondLst>
                                        </p:cTn>
                                        <p:tgtEl>
                                          <p:spTgt spid="40"/>
                                        </p:tgtEl>
                                        <p:attrNameLst>
                                          <p:attrName>style.visibility</p:attrName>
                                        </p:attrNameLst>
                                      </p:cBhvr>
                                      <p:to>
                                        <p:strVal val="hidden"/>
                                      </p:to>
                                    </p:set>
                                  </p:childTnLst>
                                </p:cTn>
                              </p:par>
                            </p:childTnLst>
                          </p:cTn>
                        </p:par>
                        <p:par>
                          <p:cTn id="67" fill="hold">
                            <p:stCondLst>
                              <p:cond delay="0"/>
                            </p:stCondLst>
                            <p:childTnLst>
                              <p:par>
                                <p:cTn id="68" presetID="1" presetClass="entr" presetSubtype="0" fill="hold" grpId="0" nodeType="afterEffect">
                                  <p:stCondLst>
                                    <p:cond delay="1000"/>
                                  </p:stCondLst>
                                  <p:childTnLst>
                                    <p:set>
                                      <p:cBhvr>
                                        <p:cTn id="69"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2" grpId="0" animBg="1"/>
      <p:bldP spid="61" grpId="0" animBg="1"/>
      <p:bldP spid="63" grpId="0" animBg="1"/>
      <p:bldP spid="64" grpId="0" animBg="1"/>
      <p:bldP spid="73" grpId="0" animBg="1"/>
      <p:bldP spid="28" grpId="0" animBg="1"/>
      <p:bldP spid="26" grpId="0" animBg="1"/>
      <p:bldP spid="29" grpId="0" animBg="1"/>
      <p:bldP spid="25" grpId="0" animBg="1"/>
      <p:bldP spid="24" grpId="0" animBg="1"/>
      <p:bldP spid="30" grpId="0"/>
      <p:bldP spid="31" grpId="0"/>
      <p:bldP spid="34" grpId="0"/>
      <p:bldP spid="37" grpId="0" animBg="1"/>
      <p:bldP spid="37" grpId="1" animBg="1"/>
      <p:bldP spid="40" grpId="0" animBg="1"/>
      <p:bldP spid="40" grpId="1" animBg="1"/>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Pentagon 49"/>
          <p:cNvSpPr/>
          <p:nvPr/>
        </p:nvSpPr>
        <p:spPr>
          <a:xfrm rot="5400000">
            <a:off x="5753100" y="-1333500"/>
            <a:ext cx="762000" cy="4648200"/>
          </a:xfrm>
          <a:prstGeom prst="homePlate">
            <a:avLst/>
          </a:prstGeom>
          <a:solidFill>
            <a:schemeClr val="accent4">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r>
              <a:rPr lang="en-US" sz="1600" dirty="0">
                <a:solidFill>
                  <a:schemeClr val="tx1"/>
                </a:solidFill>
              </a:rPr>
              <a:t>Design policy/project to allow designated innovators to search for local “Best Fit ”</a:t>
            </a:r>
          </a:p>
        </p:txBody>
      </p:sp>
      <p:sp>
        <p:nvSpPr>
          <p:cNvPr id="32" name="Rectangle 31"/>
          <p:cNvSpPr/>
          <p:nvPr/>
        </p:nvSpPr>
        <p:spPr>
          <a:xfrm>
            <a:off x="3581400" y="1828800"/>
            <a:ext cx="5181600" cy="3276600"/>
          </a:xfrm>
          <a:prstGeom prst="rect">
            <a:avLst/>
          </a:prstGeom>
          <a:solidFill>
            <a:schemeClr val="accent4">
              <a:lumMod val="40000"/>
              <a:lumOff val="60000"/>
            </a:schemeClr>
          </a:solidFill>
          <a:ln w="25400"/>
        </p:spPr>
        <p:style>
          <a:lnRef idx="2">
            <a:schemeClr val="accent3">
              <a:shade val="50000"/>
            </a:schemeClr>
          </a:lnRef>
          <a:fillRef idx="1">
            <a:schemeClr val="accent3"/>
          </a:fillRef>
          <a:effectRef idx="0">
            <a:schemeClr val="accent3"/>
          </a:effectRef>
          <a:fontRef idx="minor">
            <a:schemeClr val="lt1"/>
          </a:fontRef>
        </p:style>
        <p:txBody>
          <a:bodyPr rtlCol="0" anchor="t" anchorCtr="0"/>
          <a:lstStyle/>
          <a:p>
            <a:pPr algn="ctr"/>
            <a:r>
              <a:rPr lang="en-US" dirty="0">
                <a:solidFill>
                  <a:schemeClr val="tx1"/>
                </a:solidFill>
              </a:rPr>
              <a:t>Internal authorization of positive deviation</a:t>
            </a:r>
          </a:p>
          <a:p>
            <a:pPr algn="ctr"/>
            <a:endParaRPr lang="en-US" dirty="0">
              <a:solidFill>
                <a:schemeClr val="tx1"/>
              </a:solidFill>
              <a:effectLst>
                <a:outerShdw blurRad="50800" dist="38100" dir="2700000" algn="tl" rotWithShape="0">
                  <a:prstClr val="black">
                    <a:alpha val="40000"/>
                  </a:prstClr>
                </a:outerShdw>
              </a:effectLst>
            </a:endParaRPr>
          </a:p>
        </p:txBody>
      </p:sp>
      <p:sp>
        <p:nvSpPr>
          <p:cNvPr id="45" name="24-Point Star 44"/>
          <p:cNvSpPr/>
          <p:nvPr/>
        </p:nvSpPr>
        <p:spPr>
          <a:xfrm>
            <a:off x="5105400" y="5791200"/>
            <a:ext cx="2362200" cy="838200"/>
          </a:xfrm>
          <a:prstGeom prst="star24">
            <a:avLst/>
          </a:prstGeom>
          <a:solidFill>
            <a:srgbClr val="008000"/>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Current outcomes</a:t>
            </a:r>
          </a:p>
        </p:txBody>
      </p:sp>
      <p:sp>
        <p:nvSpPr>
          <p:cNvPr id="28" name="Rounded Rectangle 27"/>
          <p:cNvSpPr/>
          <p:nvPr/>
        </p:nvSpPr>
        <p:spPr>
          <a:xfrm>
            <a:off x="3429000" y="1371600"/>
            <a:ext cx="54864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p>
        </p:txBody>
      </p:sp>
      <p:sp>
        <p:nvSpPr>
          <p:cNvPr id="46" name="16-Point Star 45"/>
          <p:cNvSpPr/>
          <p:nvPr/>
        </p:nvSpPr>
        <p:spPr>
          <a:xfrm>
            <a:off x="2819400" y="5791200"/>
            <a:ext cx="2209800" cy="838200"/>
          </a:xfrm>
          <a:prstGeom prst="star16">
            <a:avLst/>
          </a:prstGeom>
          <a:solidFill>
            <a:srgbClr val="008000"/>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Worse outcomes</a:t>
            </a:r>
          </a:p>
        </p:txBody>
      </p:sp>
      <p:sp>
        <p:nvSpPr>
          <p:cNvPr id="44" name="Curved Right Arrow 43"/>
          <p:cNvSpPr/>
          <p:nvPr/>
        </p:nvSpPr>
        <p:spPr>
          <a:xfrm rot="10800000">
            <a:off x="9067800" y="2057400"/>
            <a:ext cx="1371600" cy="4800600"/>
          </a:xfrm>
          <a:prstGeom prst="curvedRightArrow">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schemeClr val="tx1"/>
              </a:solidFill>
            </a:endParaRPr>
          </a:p>
        </p:txBody>
      </p:sp>
      <p:sp>
        <p:nvSpPr>
          <p:cNvPr id="61" name="Rounded Rectangle 60"/>
          <p:cNvSpPr/>
          <p:nvPr/>
        </p:nvSpPr>
        <p:spPr>
          <a:xfrm>
            <a:off x="3657600" y="2209800"/>
            <a:ext cx="1524000" cy="685800"/>
          </a:xfrm>
          <a:prstGeom prst="roundRect">
            <a:avLst/>
          </a:prstGeom>
          <a:effectLst>
            <a:outerShdw blurRad="40000" dist="20000" dir="5400000" rotWithShape="0">
              <a:srgbClr val="000000">
                <a:alpha val="38000"/>
              </a:srgbClr>
            </a:outerShdw>
            <a:softEdge rad="127000"/>
          </a:effectLst>
        </p:spPr>
        <p:style>
          <a:lnRef idx="3">
            <a:schemeClr val="lt1"/>
          </a:lnRef>
          <a:fillRef idx="1">
            <a:schemeClr val="accent1"/>
          </a:fillRef>
          <a:effectRef idx="1">
            <a:schemeClr val="accent1"/>
          </a:effectRef>
          <a:fontRef idx="minor">
            <a:schemeClr val="lt1"/>
          </a:fontRef>
        </p:style>
        <p:txBody>
          <a:bodyPr rtlCol="0" anchor="ctr"/>
          <a:lstStyle/>
          <a:p>
            <a:pPr algn="ctr"/>
            <a:r>
              <a:rPr lang="en-US" dirty="0"/>
              <a:t>Rent Seekers</a:t>
            </a:r>
          </a:p>
        </p:txBody>
      </p:sp>
      <p:sp>
        <p:nvSpPr>
          <p:cNvPr id="63" name="Rounded Rectangle 62"/>
          <p:cNvSpPr/>
          <p:nvPr/>
        </p:nvSpPr>
        <p:spPr>
          <a:xfrm>
            <a:off x="5334000" y="2209800"/>
            <a:ext cx="1676400" cy="685800"/>
          </a:xfrm>
          <a:prstGeom prst="roundRect">
            <a:avLst/>
          </a:prstGeom>
          <a:effectLst>
            <a:outerShdw blurRad="40000" dist="20000" dir="5400000" rotWithShape="0">
              <a:srgbClr val="000000">
                <a:alpha val="38000"/>
              </a:srgbClr>
            </a:outerShdw>
            <a:softEdge rad="127000"/>
          </a:effectLst>
        </p:spPr>
        <p:style>
          <a:lnRef idx="3">
            <a:schemeClr val="lt1"/>
          </a:lnRef>
          <a:fillRef idx="1">
            <a:schemeClr val="accent1"/>
          </a:fillRef>
          <a:effectRef idx="1">
            <a:schemeClr val="accent1"/>
          </a:effectRef>
          <a:fontRef idx="minor">
            <a:schemeClr val="lt1"/>
          </a:fontRef>
        </p:style>
        <p:txBody>
          <a:bodyPr rtlCol="0" anchor="ctr"/>
          <a:lstStyle/>
          <a:p>
            <a:pPr algn="ctr"/>
            <a:r>
              <a:rPr lang="en-US" dirty="0"/>
              <a:t>Bureaucrats</a:t>
            </a:r>
          </a:p>
        </p:txBody>
      </p:sp>
      <p:sp>
        <p:nvSpPr>
          <p:cNvPr id="64" name="Rounded Rectangle 63"/>
          <p:cNvSpPr/>
          <p:nvPr/>
        </p:nvSpPr>
        <p:spPr>
          <a:xfrm>
            <a:off x="7162800" y="2209800"/>
            <a:ext cx="1676400" cy="685800"/>
          </a:xfrm>
          <a:prstGeom prst="roundRect">
            <a:avLst/>
          </a:prstGeom>
          <a:effectLst>
            <a:outerShdw blurRad="40000" dist="20000" dir="5400000" rotWithShape="0">
              <a:srgbClr val="000000">
                <a:alpha val="38000"/>
              </a:srgbClr>
            </a:outerShdw>
            <a:softEdge rad="127000"/>
          </a:effectLst>
        </p:spPr>
        <p:style>
          <a:lnRef idx="3">
            <a:schemeClr val="lt1"/>
          </a:lnRef>
          <a:fillRef idx="1">
            <a:schemeClr val="accent1"/>
          </a:fillRef>
          <a:effectRef idx="1">
            <a:schemeClr val="accent1"/>
          </a:effectRef>
          <a:fontRef idx="minor">
            <a:schemeClr val="lt1"/>
          </a:fontRef>
        </p:style>
        <p:txBody>
          <a:bodyPr rtlCol="0" anchor="ctr"/>
          <a:lstStyle/>
          <a:p>
            <a:pPr algn="ctr"/>
            <a:r>
              <a:rPr lang="en-US" dirty="0"/>
              <a:t>Designated Innovators</a:t>
            </a:r>
          </a:p>
        </p:txBody>
      </p:sp>
      <p:sp>
        <p:nvSpPr>
          <p:cNvPr id="71" name="Down Arrow 70"/>
          <p:cNvSpPr/>
          <p:nvPr/>
        </p:nvSpPr>
        <p:spPr>
          <a:xfrm>
            <a:off x="3810000" y="5105400"/>
            <a:ext cx="838200" cy="60960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73" name="Down Arrow 72"/>
          <p:cNvSpPr/>
          <p:nvPr/>
        </p:nvSpPr>
        <p:spPr>
          <a:xfrm>
            <a:off x="5791200" y="5105400"/>
            <a:ext cx="914400" cy="60960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6" name="Rounded Rectangle 25"/>
          <p:cNvSpPr/>
          <p:nvPr/>
        </p:nvSpPr>
        <p:spPr>
          <a:xfrm>
            <a:off x="3429000" y="152400"/>
            <a:ext cx="54864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Policy Makers</a:t>
            </a:r>
          </a:p>
        </p:txBody>
      </p:sp>
      <p:sp>
        <p:nvSpPr>
          <p:cNvPr id="29" name="Trapezoid 28"/>
          <p:cNvSpPr/>
          <p:nvPr/>
        </p:nvSpPr>
        <p:spPr>
          <a:xfrm rot="10800000">
            <a:off x="4876800" y="2895600"/>
            <a:ext cx="2667000" cy="2209800"/>
          </a:xfrm>
          <a:prstGeom prst="trapezoid">
            <a:avLst>
              <a:gd name="adj" fmla="val 2619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p>
        </p:txBody>
      </p:sp>
      <p:sp>
        <p:nvSpPr>
          <p:cNvPr id="24" name="Parallelogram 23"/>
          <p:cNvSpPr/>
          <p:nvPr/>
        </p:nvSpPr>
        <p:spPr>
          <a:xfrm>
            <a:off x="6629400" y="2895600"/>
            <a:ext cx="990600" cy="2209800"/>
          </a:xfrm>
          <a:prstGeom prst="parallelogram">
            <a:avLst>
              <a:gd name="adj" fmla="val 65000"/>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1" name="TextBox 30"/>
          <p:cNvSpPr txBox="1"/>
          <p:nvPr/>
        </p:nvSpPr>
        <p:spPr>
          <a:xfrm rot="17167938">
            <a:off x="5981385" y="3860237"/>
            <a:ext cx="2286000" cy="369332"/>
          </a:xfrm>
          <a:prstGeom prst="rect">
            <a:avLst/>
          </a:prstGeom>
          <a:noFill/>
        </p:spPr>
        <p:txBody>
          <a:bodyPr wrap="square" rtlCol="0">
            <a:spAutoFit/>
          </a:bodyPr>
          <a:lstStyle/>
          <a:p>
            <a:pPr algn="ctr"/>
            <a:r>
              <a:rPr lang="en-US" dirty="0"/>
              <a:t>Process Controls</a:t>
            </a:r>
          </a:p>
        </p:txBody>
      </p:sp>
      <p:sp>
        <p:nvSpPr>
          <p:cNvPr id="34" name="TextBox 33"/>
          <p:cNvSpPr txBox="1"/>
          <p:nvPr/>
        </p:nvSpPr>
        <p:spPr>
          <a:xfrm>
            <a:off x="5410200" y="2971801"/>
            <a:ext cx="1752600" cy="1200329"/>
          </a:xfrm>
          <a:prstGeom prst="rect">
            <a:avLst/>
          </a:prstGeom>
          <a:noFill/>
        </p:spPr>
        <p:txBody>
          <a:bodyPr wrap="square" rtlCol="0">
            <a:spAutoFit/>
          </a:bodyPr>
          <a:lstStyle/>
          <a:p>
            <a:pPr algn="ctr"/>
            <a:endParaRPr lang="en-US" dirty="0"/>
          </a:p>
          <a:p>
            <a:pPr algn="ctr"/>
            <a:r>
              <a:rPr lang="en-US" dirty="0"/>
              <a:t>Space for</a:t>
            </a:r>
          </a:p>
          <a:p>
            <a:pPr algn="ctr"/>
            <a:r>
              <a:rPr lang="en-US" dirty="0"/>
              <a:t>Achievable</a:t>
            </a:r>
          </a:p>
          <a:p>
            <a:pPr algn="ctr"/>
            <a:r>
              <a:rPr lang="en-US" dirty="0"/>
              <a:t>Practice</a:t>
            </a:r>
          </a:p>
        </p:txBody>
      </p:sp>
      <p:sp>
        <p:nvSpPr>
          <p:cNvPr id="25" name="Parallelogram 24"/>
          <p:cNvSpPr/>
          <p:nvPr/>
        </p:nvSpPr>
        <p:spPr>
          <a:xfrm rot="10800000" flipH="1">
            <a:off x="4876800" y="2895600"/>
            <a:ext cx="914400" cy="2209800"/>
          </a:xfrm>
          <a:prstGeom prst="parallelogram">
            <a:avLst>
              <a:gd name="adj" fmla="val 58555"/>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rot="4594175">
            <a:off x="4181845" y="3785629"/>
            <a:ext cx="2278313" cy="369332"/>
          </a:xfrm>
          <a:prstGeom prst="rect">
            <a:avLst/>
          </a:prstGeom>
          <a:noFill/>
        </p:spPr>
        <p:txBody>
          <a:bodyPr wrap="square" rtlCol="0">
            <a:spAutoFit/>
          </a:bodyPr>
          <a:lstStyle/>
          <a:p>
            <a:pPr algn="ctr"/>
            <a:r>
              <a:rPr lang="en-US" dirty="0"/>
              <a:t>Process Controls</a:t>
            </a:r>
          </a:p>
        </p:txBody>
      </p:sp>
      <p:sp>
        <p:nvSpPr>
          <p:cNvPr id="41" name="Down Arrow 40"/>
          <p:cNvSpPr/>
          <p:nvPr/>
        </p:nvSpPr>
        <p:spPr>
          <a:xfrm>
            <a:off x="7696200" y="2971800"/>
            <a:ext cx="762000" cy="2057400"/>
          </a:xfrm>
          <a:prstGeom prst="downArrow">
            <a:avLst/>
          </a:prstGeom>
        </p:spPr>
        <p:style>
          <a:lnRef idx="1">
            <a:schemeClr val="accent5"/>
          </a:lnRef>
          <a:fillRef idx="2">
            <a:schemeClr val="accent5"/>
          </a:fillRef>
          <a:effectRef idx="1">
            <a:schemeClr val="accent5"/>
          </a:effectRef>
          <a:fontRef idx="minor">
            <a:schemeClr val="dk1"/>
          </a:fontRef>
        </p:style>
        <p:txBody>
          <a:bodyPr vert="vert" rtlCol="0" anchor="ctr"/>
          <a:lstStyle/>
          <a:p>
            <a:pPr algn="ctr"/>
            <a:r>
              <a:rPr lang="en-US" dirty="0"/>
              <a:t>Policy Deviations</a:t>
            </a:r>
          </a:p>
        </p:txBody>
      </p:sp>
      <p:sp>
        <p:nvSpPr>
          <p:cNvPr id="33" name="TextBox 32"/>
          <p:cNvSpPr txBox="1"/>
          <p:nvPr/>
        </p:nvSpPr>
        <p:spPr>
          <a:xfrm>
            <a:off x="6716171" y="5174397"/>
            <a:ext cx="3200400" cy="738664"/>
          </a:xfrm>
          <a:prstGeom prst="rect">
            <a:avLst/>
          </a:prstGeom>
          <a:noFill/>
        </p:spPr>
        <p:txBody>
          <a:bodyPr wrap="square" rtlCol="0">
            <a:spAutoFit/>
          </a:bodyPr>
          <a:lstStyle/>
          <a:p>
            <a:r>
              <a:rPr lang="en-US" sz="1400" dirty="0"/>
              <a:t>Feedback on Outcomes with shut down or modification of failures and/or replication of successes</a:t>
            </a:r>
          </a:p>
        </p:txBody>
      </p:sp>
      <p:sp>
        <p:nvSpPr>
          <p:cNvPr id="48" name="Curved Right Arrow 47"/>
          <p:cNvSpPr/>
          <p:nvPr/>
        </p:nvSpPr>
        <p:spPr>
          <a:xfrm rot="10800000">
            <a:off x="8991600" y="685800"/>
            <a:ext cx="1676400" cy="5867400"/>
          </a:xfrm>
          <a:prstGeom prst="curvedRightArrow">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schemeClr val="tx1"/>
              </a:solidFill>
            </a:endParaRPr>
          </a:p>
        </p:txBody>
      </p:sp>
      <p:sp>
        <p:nvSpPr>
          <p:cNvPr id="47" name="32-Point Star 46"/>
          <p:cNvSpPr/>
          <p:nvPr/>
        </p:nvSpPr>
        <p:spPr>
          <a:xfrm>
            <a:off x="7543800" y="5943600"/>
            <a:ext cx="2209800" cy="914400"/>
          </a:xfrm>
          <a:prstGeom prst="star32">
            <a:avLst/>
          </a:prstGeom>
          <a:solidFill>
            <a:srgbClr val="008000"/>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Better Outcomes</a:t>
            </a:r>
          </a:p>
        </p:txBody>
      </p:sp>
      <p:sp>
        <p:nvSpPr>
          <p:cNvPr id="27" name="TextBox 26">
            <a:extLst>
              <a:ext uri="{FF2B5EF4-FFF2-40B4-BE49-F238E27FC236}">
                <a16:creationId xmlns:a16="http://schemas.microsoft.com/office/drawing/2014/main" id="{C4DC5135-FCED-084D-823D-130B0C6C3082}"/>
              </a:ext>
            </a:extLst>
          </p:cNvPr>
          <p:cNvSpPr txBox="1"/>
          <p:nvPr/>
        </p:nvSpPr>
        <p:spPr>
          <a:xfrm>
            <a:off x="0" y="6488668"/>
            <a:ext cx="2856872" cy="369332"/>
          </a:xfrm>
          <a:prstGeom prst="rect">
            <a:avLst/>
          </a:prstGeom>
          <a:noFill/>
        </p:spPr>
        <p:txBody>
          <a:bodyPr wrap="none" rtlCol="0">
            <a:spAutoFit/>
          </a:bodyPr>
          <a:lstStyle/>
          <a:p>
            <a:r>
              <a:rPr lang="en-US" dirty="0">
                <a:solidFill>
                  <a:schemeClr val="bg1">
                    <a:lumMod val="50000"/>
                  </a:schemeClr>
                </a:solidFill>
              </a:rPr>
              <a:t>Source slides: Lant Pritchett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0" presetClass="path" presetSubtype="0" accel="50000" decel="50000" fill="hold" grpId="0" nodeType="clickEffect">
                                  <p:stCondLst>
                                    <p:cond delay="0"/>
                                  </p:stCondLst>
                                  <p:childTnLst>
                                    <p:animMotion origin="layout" path="M 0 0 L 0.09166 0 " pathEditMode="relative" ptsTypes="AA">
                                      <p:cBhvr>
                                        <p:cTn id="20" dur="2000" fill="hold"/>
                                        <p:tgtEl>
                                          <p:spTgt spid="31"/>
                                        </p:tgtEl>
                                        <p:attrNameLst>
                                          <p:attrName>ppt_x</p:attrName>
                                          <p:attrName>ppt_y</p:attrName>
                                        </p:attrNameLst>
                                      </p:cBhvr>
                                    </p:animMotion>
                                  </p:childTnLst>
                                </p:cTn>
                              </p:par>
                              <p:par>
                                <p:cTn id="21" presetID="0" presetClass="path" presetSubtype="0" accel="50000" decel="50000" fill="hold" grpId="0" nodeType="withEffect">
                                  <p:stCondLst>
                                    <p:cond delay="0"/>
                                  </p:stCondLst>
                                  <p:childTnLst>
                                    <p:animMotion origin="layout" path="M 0 0 L 0.09166 0 " pathEditMode="relative" ptsTypes="AA">
                                      <p:cBhvr>
                                        <p:cTn id="22" dur="2000" fill="hold"/>
                                        <p:tgtEl>
                                          <p:spTgt spid="24"/>
                                        </p:tgtEl>
                                        <p:attrNameLst>
                                          <p:attrName>ppt_x</p:attrName>
                                          <p:attrName>ppt_y</p:attrName>
                                        </p:attrNameLst>
                                      </p:cBhvr>
                                    </p:animMotion>
                                  </p:childTnLst>
                                </p:cTn>
                              </p:par>
                              <p:par>
                                <p:cTn id="23" presetID="0" presetClass="path" presetSubtype="0" accel="50000" decel="50000" fill="hold" grpId="0" nodeType="withEffect">
                                  <p:stCondLst>
                                    <p:cond delay="0"/>
                                  </p:stCondLst>
                                  <p:childTnLst>
                                    <p:animMotion origin="layout" path="M 0 0 L 0.09167 0 " pathEditMode="relative" ptsTypes="AA">
                                      <p:cBhvr>
                                        <p:cTn id="24" dur="2000" fill="hold"/>
                                        <p:tgtEl>
                                          <p:spTgt spid="34"/>
                                        </p:tgtEl>
                                        <p:attrNameLst>
                                          <p:attrName>ppt_x</p:attrName>
                                          <p:attrName>ppt_y</p:attrName>
                                        </p:attrNameLst>
                                      </p:cBhvr>
                                    </p:animMotion>
                                  </p:childTnLst>
                                </p:cTn>
                              </p:par>
                              <p:par>
                                <p:cTn id="25" presetID="6" presetClass="emph" presetSubtype="0" fill="hold" grpId="0" nodeType="withEffect">
                                  <p:stCondLst>
                                    <p:cond delay="0"/>
                                  </p:stCondLst>
                                  <p:childTnLst>
                                    <p:animScale>
                                      <p:cBhvr>
                                        <p:cTn id="26" dur="2000" fill="hold"/>
                                        <p:tgtEl>
                                          <p:spTgt spid="25"/>
                                        </p:tgtEl>
                                      </p:cBhvr>
                                      <p:by x="150000" y="100000"/>
                                    </p:animScale>
                                  </p:childTnLst>
                                </p:cTn>
                              </p:par>
                              <p:par>
                                <p:cTn id="27" presetID="0" presetClass="path" presetSubtype="0" accel="50000" decel="50000" fill="hold" grpId="0" nodeType="withEffect">
                                  <p:stCondLst>
                                    <p:cond delay="0"/>
                                  </p:stCondLst>
                                  <p:childTnLst>
                                    <p:animMotion origin="layout" path="M 3.33333E-6 7.77778E-6 L 0.09166 7.77778E-6 " pathEditMode="relative" ptsTypes="AA">
                                      <p:cBhvr>
                                        <p:cTn id="28" dur="2000" fill="hold"/>
                                        <p:tgtEl>
                                          <p:spTgt spid="29"/>
                                        </p:tgtEl>
                                        <p:attrNameLst>
                                          <p:attrName>ppt_x</p:attrName>
                                          <p:attrName>ppt_y</p:attrName>
                                        </p:attrNameLst>
                                      </p:cBhvr>
                                    </p:animMotion>
                                  </p:childTnLst>
                                </p:cTn>
                              </p:par>
                              <p:par>
                                <p:cTn id="29" presetID="0" presetClass="path" presetSubtype="0" accel="50000" decel="50000" fill="hold" grpId="1" nodeType="withEffect">
                                  <p:stCondLst>
                                    <p:cond delay="0"/>
                                  </p:stCondLst>
                                  <p:childTnLst>
                                    <p:animMotion origin="layout" path="M 0 0 L 0.05 0 " pathEditMode="relative" ptsTypes="AA">
                                      <p:cBhvr>
                                        <p:cTn id="30" dur="2000" fill="hold"/>
                                        <p:tgtEl>
                                          <p:spTgt spid="25"/>
                                        </p:tgtEl>
                                        <p:attrNameLst>
                                          <p:attrName>ppt_x</p:attrName>
                                          <p:attrName>ppt_y</p:attrName>
                                        </p:attrNameLst>
                                      </p:cBhvr>
                                    </p:animMotion>
                                  </p:childTnLst>
                                </p:cTn>
                              </p:par>
                              <p:par>
                                <p:cTn id="31" presetID="0" presetClass="path" presetSubtype="0" accel="50000" decel="50000" fill="hold" grpId="0" nodeType="withEffect">
                                  <p:stCondLst>
                                    <p:cond delay="0"/>
                                  </p:stCondLst>
                                  <p:childTnLst>
                                    <p:animMotion origin="layout" path="M 0 0 L 0.05 0 " pathEditMode="relative" ptsTypes="AA">
                                      <p:cBhvr>
                                        <p:cTn id="32" dur="2000" fill="hold"/>
                                        <p:tgtEl>
                                          <p:spTgt spid="30"/>
                                        </p:tgtEl>
                                        <p:attrNameLst>
                                          <p:attrName>ppt_x</p:attrName>
                                          <p:attrName>ppt_y</p:attrName>
                                        </p:attrNameLst>
                                      </p:cBhvr>
                                    </p:animMotion>
                                  </p:childTnLst>
                                </p:cTn>
                              </p:par>
                              <p:par>
                                <p:cTn id="33" presetID="1" presetClass="exit" presetSubtype="0" fill="hold" grpId="1" nodeType="withEffect">
                                  <p:stCondLst>
                                    <p:cond delay="0"/>
                                  </p:stCondLst>
                                  <p:childTnLst>
                                    <p:set>
                                      <p:cBhvr>
                                        <p:cTn id="34" dur="1" fill="hold">
                                          <p:stCondLst>
                                            <p:cond delay="0"/>
                                          </p:stCondLst>
                                        </p:cTn>
                                        <p:tgtEl>
                                          <p:spTgt spid="41"/>
                                        </p:tgtEl>
                                        <p:attrNameLst>
                                          <p:attrName>style.visibility</p:attrName>
                                        </p:attrNameLst>
                                      </p:cBhvr>
                                      <p:to>
                                        <p:strVal val="hidden"/>
                                      </p:to>
                                    </p:set>
                                  </p:childTnLst>
                                </p:cTn>
                              </p:par>
                            </p:childTnLst>
                          </p:cTn>
                        </p:par>
                        <p:par>
                          <p:cTn id="35" fill="hold">
                            <p:stCondLst>
                              <p:cond delay="2000"/>
                            </p:stCondLst>
                            <p:childTnLst>
                              <p:par>
                                <p:cTn id="36" presetID="1" presetClass="entr" presetSubtype="0" fill="hold" grpId="0" nodeType="afterEffect">
                                  <p:stCondLst>
                                    <p:cond delay="1000"/>
                                  </p:stCondLst>
                                  <p:childTnLst>
                                    <p:set>
                                      <p:cBhvr>
                                        <p:cTn id="37"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29" grpId="0" animBg="1"/>
      <p:bldP spid="24" grpId="0" animBg="1"/>
      <p:bldP spid="31" grpId="0"/>
      <p:bldP spid="34" grpId="0"/>
      <p:bldP spid="25" grpId="0" animBg="1"/>
      <p:bldP spid="25" grpId="1" animBg="1"/>
      <p:bldP spid="30" grpId="0"/>
      <p:bldP spid="41" grpId="0" animBg="1"/>
      <p:bldP spid="41" grpId="1" animBg="1"/>
      <p:bldP spid="33" grpId="0"/>
      <p:bldP spid="48" grpId="0" animBg="1"/>
      <p:bldP spid="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3107" y="1442379"/>
            <a:ext cx="3090747" cy="3174225"/>
          </a:xfrm>
        </p:spPr>
        <p:txBody>
          <a:bodyPr>
            <a:normAutofit/>
          </a:bodyPr>
          <a:lstStyle/>
          <a:p>
            <a:pPr algn="ctr"/>
            <a:r>
              <a:rPr lang="en-US" sz="4000" dirty="0">
                <a:solidFill>
                  <a:schemeClr val="bg1"/>
                </a:solidFill>
              </a:rPr>
              <a:t>Authorizing positive deviation</a:t>
            </a:r>
          </a:p>
        </p:txBody>
      </p:sp>
      <p:sp>
        <p:nvSpPr>
          <p:cNvPr id="5" name="Text Placeholder 4"/>
          <p:cNvSpPr>
            <a:spLocks noGrp="1"/>
          </p:cNvSpPr>
          <p:nvPr>
            <p:ph type="body" idx="1"/>
          </p:nvPr>
        </p:nvSpPr>
        <p:spPr>
          <a:xfrm>
            <a:off x="3572107" y="1273253"/>
            <a:ext cx="3733800" cy="609600"/>
          </a:xfrm>
        </p:spPr>
        <p:txBody>
          <a:bodyPr/>
          <a:lstStyle/>
          <a:p>
            <a:pPr algn="ctr"/>
            <a:r>
              <a:rPr lang="en-US" dirty="0"/>
              <a:t>Positive Deviation…	</a:t>
            </a:r>
          </a:p>
        </p:txBody>
      </p:sp>
      <p:sp>
        <p:nvSpPr>
          <p:cNvPr id="7" name="Text Placeholder 6"/>
          <p:cNvSpPr>
            <a:spLocks noGrp="1"/>
          </p:cNvSpPr>
          <p:nvPr>
            <p:ph type="body" sz="half" idx="3"/>
          </p:nvPr>
        </p:nvSpPr>
        <p:spPr>
          <a:xfrm>
            <a:off x="7981099" y="1308566"/>
            <a:ext cx="3279775" cy="574288"/>
          </a:xfrm>
        </p:spPr>
        <p:txBody>
          <a:bodyPr>
            <a:noAutofit/>
          </a:bodyPr>
          <a:lstStyle/>
          <a:p>
            <a:pPr algn="ctr"/>
            <a:r>
              <a:rPr lang="en-US" sz="2200" dirty="0"/>
              <a:t>Existing culture…</a:t>
            </a:r>
          </a:p>
        </p:txBody>
      </p:sp>
      <p:sp>
        <p:nvSpPr>
          <p:cNvPr id="6" name="Content Placeholder 5"/>
          <p:cNvSpPr>
            <a:spLocks noGrp="1"/>
          </p:cNvSpPr>
          <p:nvPr>
            <p:ph sz="quarter" idx="2"/>
          </p:nvPr>
        </p:nvSpPr>
        <p:spPr>
          <a:xfrm>
            <a:off x="3572107" y="2117029"/>
            <a:ext cx="3733800" cy="3886200"/>
          </a:xfrm>
        </p:spPr>
        <p:txBody>
          <a:bodyPr>
            <a:normAutofit/>
          </a:bodyPr>
          <a:lstStyle/>
          <a:p>
            <a:r>
              <a:rPr lang="en-US" dirty="0"/>
              <a:t>Allow flexibility in methods against specified and agreed to problems</a:t>
            </a:r>
          </a:p>
          <a:p>
            <a:r>
              <a:rPr lang="en-US" dirty="0"/>
              <a:t>“Fence breaking” activities that allow deviations from process controls for designated activities</a:t>
            </a:r>
          </a:p>
          <a:p>
            <a:r>
              <a:rPr lang="en-US" dirty="0"/>
              <a:t>Rapid feedback loops to search over design space</a:t>
            </a:r>
          </a:p>
          <a:p>
            <a:pPr>
              <a:buNone/>
            </a:pPr>
            <a:endParaRPr lang="en-US" dirty="0"/>
          </a:p>
          <a:p>
            <a:endParaRPr lang="en-US" dirty="0"/>
          </a:p>
        </p:txBody>
      </p:sp>
      <p:sp>
        <p:nvSpPr>
          <p:cNvPr id="8" name="Content Placeholder 7"/>
          <p:cNvSpPr>
            <a:spLocks noGrp="1"/>
          </p:cNvSpPr>
          <p:nvPr>
            <p:ph sz="quarter" idx="4"/>
          </p:nvPr>
        </p:nvSpPr>
        <p:spPr>
          <a:xfrm>
            <a:off x="7487386" y="2117029"/>
            <a:ext cx="4267200" cy="3886200"/>
          </a:xfrm>
        </p:spPr>
        <p:txBody>
          <a:bodyPr>
            <a:normAutofit/>
          </a:bodyPr>
          <a:lstStyle/>
          <a:p>
            <a:r>
              <a:rPr lang="en-US" dirty="0"/>
              <a:t>Audit culture with little scope for innovation</a:t>
            </a:r>
          </a:p>
          <a:p>
            <a:r>
              <a:rPr lang="en-US" dirty="0"/>
              <a:t>Risk averse and “scandal avoidance” culture in which admitting “failure” is not an option</a:t>
            </a:r>
          </a:p>
          <a:p>
            <a:r>
              <a:rPr lang="en-US" dirty="0"/>
              <a:t>Little flexibility in process controls in project preparation (e.g. safeguards)</a:t>
            </a:r>
          </a:p>
          <a:p>
            <a:r>
              <a:rPr lang="en-US" dirty="0"/>
              <a:t>Insistence on high levels of policy compliance</a:t>
            </a:r>
          </a:p>
          <a:p>
            <a:r>
              <a:rPr lang="en-US" dirty="0"/>
              <a:t>Not a problem of staff but of </a:t>
            </a:r>
            <a:r>
              <a:rPr lang="en-US" i="1" dirty="0"/>
              <a:t>structure of organization governance</a:t>
            </a:r>
            <a:endParaRPr lang="en-US" dirty="0"/>
          </a:p>
        </p:txBody>
      </p:sp>
      <p:sp>
        <p:nvSpPr>
          <p:cNvPr id="9" name="TextBox 8">
            <a:extLst>
              <a:ext uri="{FF2B5EF4-FFF2-40B4-BE49-F238E27FC236}">
                <a16:creationId xmlns:a16="http://schemas.microsoft.com/office/drawing/2014/main" id="{3F6CAF03-15F0-E745-8128-1032CD417597}"/>
              </a:ext>
            </a:extLst>
          </p:cNvPr>
          <p:cNvSpPr txBox="1"/>
          <p:nvPr/>
        </p:nvSpPr>
        <p:spPr>
          <a:xfrm>
            <a:off x="0" y="6488668"/>
            <a:ext cx="2856872" cy="369332"/>
          </a:xfrm>
          <a:prstGeom prst="rect">
            <a:avLst/>
          </a:prstGeom>
          <a:noFill/>
        </p:spPr>
        <p:txBody>
          <a:bodyPr wrap="none" rtlCol="0">
            <a:spAutoFit/>
          </a:bodyPr>
          <a:lstStyle/>
          <a:p>
            <a:r>
              <a:rPr lang="en-US" dirty="0">
                <a:solidFill>
                  <a:schemeClr val="bg1">
                    <a:lumMod val="50000"/>
                  </a:schemeClr>
                </a:solidFill>
              </a:rPr>
              <a:t>Source slides: Lant Pritchett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26C-3E08-C545-83EA-3EBDD7F4B654}"/>
              </a:ext>
            </a:extLst>
          </p:cNvPr>
          <p:cNvSpPr>
            <a:spLocks noGrp="1"/>
          </p:cNvSpPr>
          <p:nvPr>
            <p:ph type="title"/>
          </p:nvPr>
        </p:nvSpPr>
        <p:spPr/>
        <p:txBody>
          <a:bodyPr>
            <a:noAutofit/>
          </a:bodyPr>
          <a:lstStyle/>
          <a:p>
            <a:r>
              <a:rPr lang="en-US" sz="3200" b="1" dirty="0"/>
              <a:t>What is within my control?</a:t>
            </a:r>
            <a:br>
              <a:rPr lang="en-US" sz="2000" dirty="0"/>
            </a:br>
            <a:br>
              <a:rPr lang="en-US" sz="2000" dirty="0"/>
            </a:br>
            <a:r>
              <a:rPr lang="en-ZA" sz="2000" dirty="0"/>
              <a:t>The Locus of Control theory describes the degree to which individuals perceive that outcomes result from their own behaviours or from forces that are external to them.</a:t>
            </a:r>
            <a:br>
              <a:rPr lang="en-ZA" sz="2000" dirty="0"/>
            </a:br>
            <a:endParaRPr lang="en-US" sz="2000" dirty="0"/>
          </a:p>
        </p:txBody>
      </p:sp>
      <p:sp>
        <p:nvSpPr>
          <p:cNvPr id="3" name="Content Placeholder 2">
            <a:extLst>
              <a:ext uri="{FF2B5EF4-FFF2-40B4-BE49-F238E27FC236}">
                <a16:creationId xmlns:a16="http://schemas.microsoft.com/office/drawing/2014/main" id="{5D520E04-DF7D-0840-BE49-089D1C202393}"/>
              </a:ext>
            </a:extLst>
          </p:cNvPr>
          <p:cNvSpPr>
            <a:spLocks noGrp="1"/>
          </p:cNvSpPr>
          <p:nvPr>
            <p:ph idx="1"/>
          </p:nvPr>
        </p:nvSpPr>
        <p:spPr/>
        <p:txBody>
          <a:bodyPr/>
          <a:lstStyle/>
          <a:p>
            <a:endParaRPr lang="en-US"/>
          </a:p>
        </p:txBody>
      </p:sp>
      <p:pic>
        <p:nvPicPr>
          <p:cNvPr id="5" name="Picture 2" descr="Oprah Winfrey No GIF">
            <a:extLst>
              <a:ext uri="{FF2B5EF4-FFF2-40B4-BE49-F238E27FC236}">
                <a16:creationId xmlns:a16="http://schemas.microsoft.com/office/drawing/2014/main" id="{E171CBF9-6246-9B4D-9261-402E846D9A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2440" y="5257800"/>
            <a:ext cx="2682240" cy="1508760"/>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Dangerous CEOs know that The Locus of Control theory describes the degree  to which individuals perceive that outcomes result from their own  behaviours or from forces that are external to them. -">
            <a:extLst>
              <a:ext uri="{FF2B5EF4-FFF2-40B4-BE49-F238E27FC236}">
                <a16:creationId xmlns:a16="http://schemas.microsoft.com/office/drawing/2014/main" id="{956519E0-9524-0C40-BE8C-1E0F949E5C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9791" y="1123837"/>
            <a:ext cx="6174154" cy="3584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9741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B95A6-FEE9-A848-BF98-5634E2C96551}"/>
              </a:ext>
            </a:extLst>
          </p:cNvPr>
          <p:cNvSpPr>
            <a:spLocks noGrp="1"/>
          </p:cNvSpPr>
          <p:nvPr>
            <p:ph type="title"/>
          </p:nvPr>
        </p:nvSpPr>
        <p:spPr/>
        <p:txBody>
          <a:bodyPr/>
          <a:lstStyle/>
          <a:p>
            <a:endParaRPr lang="en-US"/>
          </a:p>
        </p:txBody>
      </p:sp>
      <p:pic>
        <p:nvPicPr>
          <p:cNvPr id="1026" name="Picture 2" descr="A pensive Carl Jung in front of the bust of Socrates | Uomini, Scrittori,  Personaggi">
            <a:extLst>
              <a:ext uri="{FF2B5EF4-FFF2-40B4-BE49-F238E27FC236}">
                <a16:creationId xmlns:a16="http://schemas.microsoft.com/office/drawing/2014/main" id="{2F89E52D-5582-D74F-BACC-51C8BF06FC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809131"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9E14DF63-A6AB-7240-BA4E-38DF37CF251A}"/>
              </a:ext>
            </a:extLst>
          </p:cNvPr>
          <p:cNvSpPr>
            <a:spLocks noGrp="1"/>
          </p:cNvSpPr>
          <p:nvPr>
            <p:ph idx="1"/>
          </p:nvPr>
        </p:nvSpPr>
        <p:spPr>
          <a:xfrm>
            <a:off x="7062050" y="864107"/>
            <a:ext cx="4499686" cy="5195729"/>
          </a:xfrm>
        </p:spPr>
        <p:txBody>
          <a:bodyPr/>
          <a:lstStyle/>
          <a:p>
            <a:pPr marL="0" indent="0">
              <a:buNone/>
            </a:pPr>
            <a:r>
              <a:rPr lang="en-US" sz="2800" dirty="0"/>
              <a:t>“The spirit of evil is the negation of the life force by </a:t>
            </a:r>
            <a:r>
              <a:rPr lang="en-US" sz="2800" b="1" dirty="0"/>
              <a:t>fear</a:t>
            </a:r>
            <a:r>
              <a:rPr lang="en-US" sz="2800" dirty="0"/>
              <a:t>. </a:t>
            </a:r>
          </a:p>
          <a:p>
            <a:pPr marL="0" indent="0">
              <a:buNone/>
            </a:pPr>
            <a:r>
              <a:rPr lang="en-US" sz="2800" dirty="0"/>
              <a:t>Only </a:t>
            </a:r>
            <a:r>
              <a:rPr lang="en-US" sz="2800" b="1" dirty="0"/>
              <a:t>boldness</a:t>
            </a:r>
            <a:r>
              <a:rPr lang="en-US" sz="2800" dirty="0"/>
              <a:t> can deliver us from fear. </a:t>
            </a:r>
          </a:p>
          <a:p>
            <a:pPr marL="0" indent="0">
              <a:buNone/>
            </a:pPr>
            <a:r>
              <a:rPr lang="en-US" sz="2800" dirty="0"/>
              <a:t>And if the </a:t>
            </a:r>
            <a:r>
              <a:rPr lang="en-US" sz="2800" b="1" dirty="0"/>
              <a:t>risk</a:t>
            </a:r>
            <a:r>
              <a:rPr lang="en-US" sz="2800" dirty="0"/>
              <a:t> is not taken, the meaning of life is violated.”</a:t>
            </a:r>
          </a:p>
          <a:p>
            <a:pPr marL="0" indent="0">
              <a:buNone/>
            </a:pPr>
            <a:endParaRPr lang="en-US" dirty="0"/>
          </a:p>
          <a:p>
            <a:pPr marL="0" indent="0" algn="r">
              <a:buNone/>
            </a:pPr>
            <a:r>
              <a:rPr lang="en-US" dirty="0"/>
              <a:t>- Carl Jung</a:t>
            </a:r>
          </a:p>
        </p:txBody>
      </p:sp>
    </p:spTree>
    <p:extLst>
      <p:ext uri="{BB962C8B-B14F-4D97-AF65-F5344CB8AC3E}">
        <p14:creationId xmlns:p14="http://schemas.microsoft.com/office/powerpoint/2010/main" val="3142843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0297F-6555-1249-BFB6-DFD7D577DB9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A5D9ED9-C4C3-BE49-9BA3-C784CEA2A330}"/>
              </a:ext>
            </a:extLst>
          </p:cNvPr>
          <p:cNvSpPr>
            <a:spLocks noGrp="1"/>
          </p:cNvSpPr>
          <p:nvPr>
            <p:ph idx="1"/>
          </p:nvPr>
        </p:nvSpPr>
        <p:spPr/>
        <p:txBody>
          <a:bodyPr/>
          <a:lstStyle/>
          <a:p>
            <a:endParaRPr lang="en-US"/>
          </a:p>
        </p:txBody>
      </p:sp>
      <p:pic>
        <p:nvPicPr>
          <p:cNvPr id="4" name="Picture 2">
            <a:extLst>
              <a:ext uri="{FF2B5EF4-FFF2-40B4-BE49-F238E27FC236}">
                <a16:creationId xmlns:a16="http://schemas.microsoft.com/office/drawing/2014/main" id="{CE92DA63-5893-CA4B-B61F-1B4266515F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607"/>
          <a:stretch/>
        </p:blipFill>
        <p:spPr bwMode="auto">
          <a:xfrm>
            <a:off x="4162264" y="0"/>
            <a:ext cx="802973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5271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BC16B-9652-B842-AAA2-26181CACEF49}"/>
              </a:ext>
            </a:extLst>
          </p:cNvPr>
          <p:cNvSpPr>
            <a:spLocks noGrp="1"/>
          </p:cNvSpPr>
          <p:nvPr>
            <p:ph type="title"/>
          </p:nvPr>
        </p:nvSpPr>
        <p:spPr/>
        <p:txBody>
          <a:bodyPr/>
          <a:lstStyle/>
          <a:p>
            <a:r>
              <a:rPr lang="en-US" dirty="0"/>
              <a:t>Questions for discussion…</a:t>
            </a:r>
          </a:p>
        </p:txBody>
      </p:sp>
      <p:sp>
        <p:nvSpPr>
          <p:cNvPr id="3" name="Content Placeholder 2">
            <a:extLst>
              <a:ext uri="{FF2B5EF4-FFF2-40B4-BE49-F238E27FC236}">
                <a16:creationId xmlns:a16="http://schemas.microsoft.com/office/drawing/2014/main" id="{4A1D8170-21B0-9242-916C-3F4F34E1BA0C}"/>
              </a:ext>
            </a:extLst>
          </p:cNvPr>
          <p:cNvSpPr>
            <a:spLocks noGrp="1"/>
          </p:cNvSpPr>
          <p:nvPr>
            <p:ph idx="1"/>
          </p:nvPr>
        </p:nvSpPr>
        <p:spPr/>
        <p:txBody>
          <a:bodyPr>
            <a:normAutofit lnSpcReduction="10000"/>
          </a:bodyPr>
          <a:lstStyle/>
          <a:p>
            <a:pPr marL="457200" indent="-457200">
              <a:buFont typeface="+mj-lt"/>
              <a:buAutoNum type="arabicPeriod"/>
            </a:pPr>
            <a:r>
              <a:rPr lang="en-US" dirty="0"/>
              <a:t>Do we have well defined problems where the outcomes are clear and measurable?  </a:t>
            </a:r>
          </a:p>
          <a:p>
            <a:pPr marL="457200" indent="-457200">
              <a:buFont typeface="+mj-lt"/>
              <a:buAutoNum type="arabicPeriod"/>
            </a:pPr>
            <a:r>
              <a:rPr lang="en-US" dirty="0"/>
              <a:t>What are the reasons why we don’t “try something new”? </a:t>
            </a:r>
          </a:p>
          <a:p>
            <a:pPr marL="457200" indent="-457200">
              <a:buFont typeface="+mj-lt"/>
              <a:buAutoNum type="arabicPeriod"/>
            </a:pPr>
            <a:r>
              <a:rPr lang="en-US" dirty="0"/>
              <a:t>Why am I in government if not to try and improve the lives of people in our province? </a:t>
            </a:r>
          </a:p>
          <a:p>
            <a:pPr marL="457200" indent="-457200">
              <a:buFont typeface="+mj-lt"/>
              <a:buAutoNum type="arabicPeriod"/>
            </a:pPr>
            <a:r>
              <a:rPr lang="en-US" dirty="0"/>
              <a:t>What are the things that are within my control that I can change?</a:t>
            </a:r>
          </a:p>
          <a:p>
            <a:pPr marL="457200" indent="-457200">
              <a:buFont typeface="+mj-lt"/>
              <a:buAutoNum type="arabicPeriod"/>
            </a:pPr>
            <a:r>
              <a:rPr lang="en-US" dirty="0"/>
              <a:t>What are some of the risks in my portfolio that are worth taking? (that is, where the positive outcomes if the risk pays off are well worth the costs if it doesn’t).</a:t>
            </a:r>
          </a:p>
          <a:p>
            <a:pPr marL="457200" indent="-457200">
              <a:buFont typeface="+mj-lt"/>
              <a:buAutoNum type="arabicPeriod"/>
            </a:pPr>
            <a:r>
              <a:rPr lang="en-US" dirty="0"/>
              <a:t>In general do I have an </a:t>
            </a:r>
            <a:r>
              <a:rPr lang="en-US" b="1" dirty="0"/>
              <a:t>internal locus of control </a:t>
            </a:r>
            <a:r>
              <a:rPr lang="en-US" dirty="0"/>
              <a:t>(my actions can change this) ordo I have  </a:t>
            </a:r>
            <a:r>
              <a:rPr lang="en-US" b="1" dirty="0"/>
              <a:t>an external locus of control </a:t>
            </a:r>
            <a:r>
              <a:rPr lang="en-US" dirty="0"/>
              <a:t>(there’s nothing I can do about this? </a:t>
            </a:r>
          </a:p>
          <a:p>
            <a:pPr marL="457200" indent="-457200">
              <a:buFont typeface="+mj-lt"/>
              <a:buAutoNum type="arabicPeriod"/>
            </a:pPr>
            <a:r>
              <a:rPr lang="en-US" dirty="0"/>
              <a:t>What are the practical ways that I can authorize and incentivize positive deviance in my team? </a:t>
            </a:r>
          </a:p>
          <a:p>
            <a:pPr marL="457200" indent="-457200">
              <a:buFont typeface="+mj-lt"/>
              <a:buAutoNum type="arabicPeriod"/>
            </a:pPr>
            <a:r>
              <a:rPr lang="en-US" dirty="0"/>
              <a:t>If not now then when? </a:t>
            </a:r>
          </a:p>
          <a:p>
            <a:pPr marL="457200" indent="-457200">
              <a:buFont typeface="+mj-lt"/>
              <a:buAutoNum type="arabicPeriod"/>
            </a:pPr>
            <a:endParaRPr lang="en-US" dirty="0"/>
          </a:p>
        </p:txBody>
      </p:sp>
    </p:spTree>
    <p:extLst>
      <p:ext uri="{BB962C8B-B14F-4D97-AF65-F5344CB8AC3E}">
        <p14:creationId xmlns:p14="http://schemas.microsoft.com/office/powerpoint/2010/main" val="991830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41949-CFDE-3E4B-94B2-97AFA7DA4549}"/>
              </a:ext>
            </a:extLst>
          </p:cNvPr>
          <p:cNvSpPr>
            <a:spLocks noGrp="1"/>
          </p:cNvSpPr>
          <p:nvPr>
            <p:ph type="title"/>
          </p:nvPr>
        </p:nvSpPr>
        <p:spPr>
          <a:xfrm>
            <a:off x="252919" y="1123837"/>
            <a:ext cx="2947482" cy="1207883"/>
          </a:xfrm>
        </p:spPr>
        <p:txBody>
          <a:bodyPr/>
          <a:lstStyle/>
          <a:p>
            <a:r>
              <a:rPr lang="en-US" dirty="0">
                <a:solidFill>
                  <a:schemeClr val="bg1"/>
                </a:solidFill>
              </a:rPr>
              <a:t>Comments &amp; questions?</a:t>
            </a:r>
          </a:p>
        </p:txBody>
      </p:sp>
      <p:pic>
        <p:nvPicPr>
          <p:cNvPr id="3074" name="Picture 2">
            <a:extLst>
              <a:ext uri="{FF2B5EF4-FFF2-40B4-BE49-F238E27FC236}">
                <a16:creationId xmlns:a16="http://schemas.microsoft.com/office/drawing/2014/main" id="{8AC75677-2A3D-3540-9FF6-B3A5B3C247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369"/>
          <a:stretch/>
        </p:blipFill>
        <p:spPr bwMode="auto">
          <a:xfrm>
            <a:off x="7298268" y="-76439"/>
            <a:ext cx="4893732" cy="701087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F89CCAAA-EBA4-6944-BB96-1753703648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1915"/>
          <a:stretch/>
        </p:blipFill>
        <p:spPr bwMode="auto">
          <a:xfrm>
            <a:off x="0" y="2758546"/>
            <a:ext cx="7298268" cy="4099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1058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F9FF8-437D-7B45-B18F-314F5830977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83C1EC7-5163-6D4B-A4C3-D246ABA088A3}"/>
              </a:ext>
            </a:extLst>
          </p:cNvPr>
          <p:cNvSpPr>
            <a:spLocks noGrp="1"/>
          </p:cNvSpPr>
          <p:nvPr>
            <p:ph idx="1"/>
          </p:nvPr>
        </p:nvSpPr>
        <p:spPr/>
        <p:txBody>
          <a:bodyPr/>
          <a:lstStyle/>
          <a:p>
            <a:endParaRPr lang="en-US"/>
          </a:p>
        </p:txBody>
      </p:sp>
      <p:pic>
        <p:nvPicPr>
          <p:cNvPr id="8196" name="Picture 4" descr="There Has to be a Better Way: Lessons from Former Urban Teachers by  Lynnette Mawhinney">
            <a:extLst>
              <a:ext uri="{FF2B5EF4-FFF2-40B4-BE49-F238E27FC236}">
                <a16:creationId xmlns:a16="http://schemas.microsoft.com/office/drawing/2014/main" id="{4024F7B2-A7D7-F34F-BC4D-0CA1659F0A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0"/>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Oprah&amp;#39;s Shocked Reaction | Know Your Meme">
            <a:extLst>
              <a:ext uri="{FF2B5EF4-FFF2-40B4-BE49-F238E27FC236}">
                <a16:creationId xmlns:a16="http://schemas.microsoft.com/office/drawing/2014/main" id="{A51A623A-276F-924D-8CEE-BB1DA9662F6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305"/>
          <a:stretch/>
        </p:blipFill>
        <p:spPr bwMode="auto">
          <a:xfrm>
            <a:off x="2054225" y="4096578"/>
            <a:ext cx="4737213" cy="2761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025669"/>
      </p:ext>
    </p:extLst>
  </p:cSld>
  <p:clrMapOvr>
    <a:masterClrMapping/>
  </p:clrMapOvr>
</p:sld>
</file>

<file path=ppt/theme/theme1.xml><?xml version="1.0" encoding="utf-8"?>
<a:theme xmlns:a="http://schemas.openxmlformats.org/drawingml/2006/main" name="Fra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Frame</Template>
  <TotalTime>331</TotalTime>
  <Words>1449</Words>
  <Application>Microsoft Macintosh PowerPoint</Application>
  <PresentationFormat>Widescreen</PresentationFormat>
  <Paragraphs>182</Paragraphs>
  <Slides>32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Arial</vt:lpstr>
      <vt:lpstr>Calibri</vt:lpstr>
      <vt:lpstr>Corbel</vt:lpstr>
      <vt:lpstr>Gill Sans MT</vt:lpstr>
      <vt:lpstr>Helvetica</vt:lpstr>
      <vt:lpstr>Wingdings</vt:lpstr>
      <vt:lpstr>Wingdings 2</vt:lpstr>
      <vt:lpstr>Frame</vt:lpstr>
      <vt:lpstr>Inspiring Innovation Public Sector Reform   </vt:lpstr>
      <vt:lpstr>NIDS-CRAM</vt:lpstr>
      <vt:lpstr>PowerPoint Presentation</vt:lpstr>
      <vt:lpstr>PowerPoint Presentation</vt:lpstr>
      <vt:lpstr>cramsurvey.org </vt:lpstr>
      <vt:lpstr>PowerPoint Presentation</vt:lpstr>
      <vt:lpstr>(1) Moving from a culture of compliance to one driven by positive deviance.  (2) Managing on objectively verifiable outcomes not plans, intentions or fidelity.   (3) Authority should follow observed competence, not seniority or compliance.</vt:lpstr>
      <vt:lpstr>Lant Pritchett</vt:lpstr>
      <vt:lpstr>What is the real capability for implementation of your province today?</vt:lpstr>
      <vt:lpstr>One big question, four main points</vt:lpstr>
      <vt:lpstr>PowerPoint Presentation</vt:lpstr>
      <vt:lpstr>PowerPoint Presentation</vt:lpstr>
      <vt:lpstr>PowerPoint Presentation</vt:lpstr>
      <vt:lpstr>Failing to acquire capability</vt:lpstr>
      <vt:lpstr>Staying seriously stuck</vt:lpstr>
      <vt:lpstr>(1) Mimicry over innovation</vt:lpstr>
      <vt:lpstr>(2) Inputs over outcomes</vt:lpstr>
      <vt:lpstr>PowerPoint Presentation</vt:lpstr>
      <vt:lpstr>(3) Self interest over collective value creation</vt:lpstr>
      <vt:lpstr>(4) Compliance over experimentation</vt:lpstr>
      <vt:lpstr>Pushing  Problem-Driven  Positive Deviation</vt:lpstr>
      <vt:lpstr>Authorize the internal and interested to move.   Organizations are robust to external attack.</vt:lpstr>
      <vt:lpstr>How?   Improving service delivery…  Top down? Bottom up? Middling along?</vt:lpstr>
      <vt:lpstr>PowerPoint Presentation</vt:lpstr>
      <vt:lpstr>PowerPoint Presentation</vt:lpstr>
      <vt:lpstr>Authorizing positive deviation</vt:lpstr>
      <vt:lpstr>What is within my control?  The Locus of Control theory describes the degree to which individuals perceive that outcomes result from their own behaviours or from forces that are external to them. </vt:lpstr>
      <vt:lpstr>PowerPoint Presentation</vt:lpstr>
      <vt:lpstr>PowerPoint Presentation</vt:lpstr>
      <vt:lpstr>Questions for discussion…</vt:lpstr>
      <vt:lpstr>Comments &amp;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Inspiring Innovation Public Sector Reform   </dc:title>
  <dc:creator>Nic Spaull</dc:creator>
  <cp:lastModifiedBy>Nic Spaull</cp:lastModifiedBy>
  <cp:revision>17</cp:revision>
  <dcterms:created xsi:type="dcterms:W3CDTF">2021-07-29T05:45:09Z</dcterms:created>
  <dcterms:modified xsi:type="dcterms:W3CDTF">2021-07-29T11:26:31Z</dcterms:modified>
</cp:coreProperties>
</file>