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27"/>
  </p:notesMasterIdLst>
  <p:sldIdLst>
    <p:sldId id="256" r:id="rId2"/>
    <p:sldId id="523" r:id="rId3"/>
    <p:sldId id="525" r:id="rId4"/>
    <p:sldId id="502" r:id="rId5"/>
    <p:sldId id="528" r:id="rId6"/>
    <p:sldId id="317" r:id="rId7"/>
    <p:sldId id="324" r:id="rId8"/>
    <p:sldId id="325" r:id="rId9"/>
    <p:sldId id="326" r:id="rId10"/>
    <p:sldId id="540" r:id="rId11"/>
    <p:sldId id="529" r:id="rId12"/>
    <p:sldId id="524" r:id="rId13"/>
    <p:sldId id="539" r:id="rId14"/>
    <p:sldId id="507" r:id="rId15"/>
    <p:sldId id="530" r:id="rId16"/>
    <p:sldId id="535" r:id="rId17"/>
    <p:sldId id="531" r:id="rId18"/>
    <p:sldId id="533" r:id="rId19"/>
    <p:sldId id="537" r:id="rId20"/>
    <p:sldId id="532" r:id="rId21"/>
    <p:sldId id="538" r:id="rId22"/>
    <p:sldId id="526" r:id="rId23"/>
    <p:sldId id="541" r:id="rId24"/>
    <p:sldId id="542" r:id="rId25"/>
    <p:sldId id="52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C00000"/>
    <a:srgbClr val="FFFF00"/>
    <a:srgbClr val="FDFAF1"/>
    <a:srgbClr val="128592"/>
    <a:srgbClr val="0F747A"/>
    <a:srgbClr val="E2F0D9"/>
    <a:srgbClr val="FF7A69"/>
    <a:srgbClr val="C780FF"/>
    <a:srgbClr val="2D6C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5"/>
    <p:restoredTop sz="92693"/>
  </p:normalViewPr>
  <p:slideViewPr>
    <p:cSldViewPr snapToGrid="0" snapToObjects="1">
      <p:cViewPr>
        <p:scale>
          <a:sx n="90" d="100"/>
          <a:sy n="90" d="100"/>
        </p:scale>
        <p:origin x="1216" y="6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nicspaull\Dropbox\Data\PIRLS%202016\Nic%20graphs%20on%20PIRLS%20Lit%202016%20(Feb%202018)\PIRLS-L%202016%20by%20SSES%20(7%20Feb%202018).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'Low Int bench'!$A$3</c:f>
              <c:strCache>
                <c:ptCount val="1"/>
                <c:pt idx="0">
                  <c:v>Percentage of students who can read at a basic level</c:v>
                </c:pt>
              </c:strCache>
            </c:strRef>
          </c:tx>
          <c:spPr>
            <a:solidFill>
              <a:schemeClr val="bg1">
                <a:lumMod val="50000"/>
              </a:schemeClr>
            </a:solidFill>
            <a:ln>
              <a:noFill/>
            </a:ln>
            <a:effectLst/>
          </c:spPr>
          <c:invertIfNegative val="0"/>
          <c:dLbls>
            <c:spPr>
              <a:noFill/>
              <a:ln>
                <a:noFill/>
              </a:ln>
              <a:effectLst/>
            </c:spPr>
            <c:txPr>
              <a:bodyPr rot="0" spcFirstLastPara="1" vertOverflow="ellipsis" horzOverflow="clip" vert="horz" wrap="square" lIns="38100" tIns="7200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'Low Int bench'!$B$5:$K$5</c:f>
                <c:numCache>
                  <c:formatCode>General</c:formatCode>
                  <c:ptCount val="10"/>
                  <c:pt idx="0">
                    <c:v>-2.6460000000000001E-2</c:v>
                  </c:pt>
                  <c:pt idx="1">
                    <c:v>-1.7836000000000001E-2</c:v>
                  </c:pt>
                  <c:pt idx="2">
                    <c:v>-2.4892000000000001E-2</c:v>
                  </c:pt>
                  <c:pt idx="3">
                    <c:v>-2.2343999999999999E-2</c:v>
                  </c:pt>
                  <c:pt idx="4">
                    <c:v>-2.4108000000000001E-2</c:v>
                  </c:pt>
                  <c:pt idx="5">
                    <c:v>-2.6852000000000001E-2</c:v>
                  </c:pt>
                  <c:pt idx="6">
                    <c:v>-2.9007999999999999E-2</c:v>
                  </c:pt>
                  <c:pt idx="7">
                    <c:v>-2.9988000000000001E-2</c:v>
                  </c:pt>
                  <c:pt idx="8">
                    <c:v>-3.0380000000000001E-2</c:v>
                  </c:pt>
                  <c:pt idx="9">
                    <c:v>-2.8812000000000001E-2</c:v>
                  </c:pt>
                </c:numCache>
              </c:numRef>
            </c:plus>
            <c:minus>
              <c:numRef>
                <c:f>'Low Int bench'!$B$5:$K$5</c:f>
                <c:numCache>
                  <c:formatCode>General</c:formatCode>
                  <c:ptCount val="10"/>
                  <c:pt idx="0">
                    <c:v>-2.6460000000000001E-2</c:v>
                  </c:pt>
                  <c:pt idx="1">
                    <c:v>-1.7836000000000001E-2</c:v>
                  </c:pt>
                  <c:pt idx="2">
                    <c:v>-2.4892000000000001E-2</c:v>
                  </c:pt>
                  <c:pt idx="3">
                    <c:v>-2.2343999999999999E-2</c:v>
                  </c:pt>
                  <c:pt idx="4">
                    <c:v>-2.4108000000000001E-2</c:v>
                  </c:pt>
                  <c:pt idx="5">
                    <c:v>-2.6852000000000001E-2</c:v>
                  </c:pt>
                  <c:pt idx="6">
                    <c:v>-2.9007999999999999E-2</c:v>
                  </c:pt>
                  <c:pt idx="7">
                    <c:v>-2.9988000000000001E-2</c:v>
                  </c:pt>
                  <c:pt idx="8">
                    <c:v>-3.0380000000000001E-2</c:v>
                  </c:pt>
                  <c:pt idx="9">
                    <c:v>-2.8812000000000001E-2</c:v>
                  </c:pt>
                </c:numCache>
              </c:numRef>
            </c:minus>
            <c:spPr>
              <a:noFill/>
              <a:ln w="9525" cap="flat" cmpd="sng" algn="ctr">
                <a:solidFill>
                  <a:schemeClr val="tx1">
                    <a:lumMod val="65000"/>
                    <a:lumOff val="35000"/>
                  </a:schemeClr>
                </a:solidFill>
                <a:round/>
              </a:ln>
              <a:effectLst/>
            </c:spPr>
          </c:errBars>
          <c:cat>
            <c:strRef>
              <c:f>'Low Int bench'!$B$1:$K$1</c:f>
              <c:strCache>
                <c:ptCount val="10"/>
                <c:pt idx="0">
                  <c:v>Decile 1 (Poorest 10% of schools)</c:v>
                </c:pt>
                <c:pt idx="1">
                  <c:v>Decile 2</c:v>
                </c:pt>
                <c:pt idx="2">
                  <c:v>Decile 3</c:v>
                </c:pt>
                <c:pt idx="3">
                  <c:v>Decile 4</c:v>
                </c:pt>
                <c:pt idx="4">
                  <c:v>Decile 5</c:v>
                </c:pt>
                <c:pt idx="5">
                  <c:v>Decile 6</c:v>
                </c:pt>
                <c:pt idx="6">
                  <c:v>Decile 7</c:v>
                </c:pt>
                <c:pt idx="7">
                  <c:v>Decile 8</c:v>
                </c:pt>
                <c:pt idx="8">
                  <c:v>Decile 9</c:v>
                </c:pt>
                <c:pt idx="9">
                  <c:v>Decile 10 (Richest 10% of schools)</c:v>
                </c:pt>
              </c:strCache>
            </c:strRef>
          </c:cat>
          <c:val>
            <c:numRef>
              <c:f>'Low Int bench'!$B$3:$K$3</c:f>
              <c:numCache>
                <c:formatCode>0%</c:formatCode>
                <c:ptCount val="10"/>
                <c:pt idx="0">
                  <c:v>0.11260000000000001</c:v>
                </c:pt>
                <c:pt idx="1">
                  <c:v>9.3099999999999905E-2</c:v>
                </c:pt>
                <c:pt idx="2">
                  <c:v>0.15310000000000001</c:v>
                </c:pt>
                <c:pt idx="3">
                  <c:v>0.14560000000000001</c:v>
                </c:pt>
                <c:pt idx="4">
                  <c:v>0.12939999999999999</c:v>
                </c:pt>
                <c:pt idx="5">
                  <c:v>0.17199999999999999</c:v>
                </c:pt>
                <c:pt idx="6">
                  <c:v>0.1996</c:v>
                </c:pt>
                <c:pt idx="7">
                  <c:v>0.2341</c:v>
                </c:pt>
                <c:pt idx="8">
                  <c:v>0.2298</c:v>
                </c:pt>
                <c:pt idx="9">
                  <c:v>0.70850000000000002</c:v>
                </c:pt>
              </c:numCache>
            </c:numRef>
          </c:val>
          <c:extLst>
            <c:ext xmlns:c16="http://schemas.microsoft.com/office/drawing/2014/chart" uri="{C3380CC4-5D6E-409C-BE32-E72D297353CC}">
              <c16:uniqueId val="{00000000-0255-4254-933E-712EA9A07630}"/>
            </c:ext>
          </c:extLst>
        </c:ser>
        <c:dLbls>
          <c:showLegendKey val="0"/>
          <c:showVal val="0"/>
          <c:showCatName val="0"/>
          <c:showSerName val="0"/>
          <c:showPercent val="0"/>
          <c:showBubbleSize val="0"/>
        </c:dLbls>
        <c:gapWidth val="219"/>
        <c:overlap val="-27"/>
        <c:axId val="-1623649488"/>
        <c:axId val="-1623821632"/>
      </c:barChart>
      <c:catAx>
        <c:axId val="-162364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623821632"/>
        <c:crosses val="autoZero"/>
        <c:auto val="1"/>
        <c:lblAlgn val="ctr"/>
        <c:lblOffset val="100"/>
        <c:noMultiLvlLbl val="0"/>
      </c:catAx>
      <c:valAx>
        <c:axId val="-1623821632"/>
        <c:scaling>
          <c:orientation val="minMax"/>
          <c:max val="0.9"/>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364948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Gill Sans MT" panose="020B0502020104020203" pitchFamily="34" charset="77"/>
                <a:ea typeface="+mn-ea"/>
                <a:cs typeface="+mn-cs"/>
              </a:defRPr>
            </a:pPr>
            <a:r>
              <a:rPr lang="en-GB">
                <a:latin typeface="Gill Sans MT" panose="020B0502020104020203" pitchFamily="34" charset="77"/>
              </a:rPr>
              <a:t>If </a:t>
            </a:r>
            <a:r>
              <a:rPr lang="en-GB" b="1" u="sng">
                <a:latin typeface="Gill Sans MT" panose="020B0502020104020203" pitchFamily="34" charset="77"/>
              </a:rPr>
              <a:t>non-reader</a:t>
            </a:r>
            <a:r>
              <a:rPr lang="en-GB">
                <a:latin typeface="Gill Sans MT" panose="020B0502020104020203" pitchFamily="34" charset="77"/>
              </a:rPr>
              <a:t> in Time 1</a:t>
            </a:r>
            <a:r>
              <a:rPr lang="en-GB" baseline="0">
                <a:latin typeface="Gill Sans MT" panose="020B0502020104020203" pitchFamily="34" charset="77"/>
              </a:rPr>
              <a:t> then</a:t>
            </a:r>
            <a:r>
              <a:rPr lang="en-GB">
                <a:latin typeface="Gill Sans MT" panose="020B0502020104020203" pitchFamily="34" charset="77"/>
              </a:rPr>
              <a:t> in Time 2 you were...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Gill Sans MT" panose="020B0502020104020203" pitchFamily="34" charset="77"/>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55C7-2D40-9C71-6BDE5FB4D51B}"/>
              </c:ext>
            </c:extLst>
          </c:dPt>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3-55C7-2D40-9C71-6BDE5FB4D51B}"/>
              </c:ext>
            </c:extLst>
          </c:dPt>
          <c:dPt>
            <c:idx val="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55C7-2D40-9C71-6BDE5FB4D51B}"/>
              </c:ext>
            </c:extLst>
          </c:dPt>
          <c:dPt>
            <c:idx val="3"/>
            <c:invertIfNegative val="0"/>
            <c:bubble3D val="0"/>
            <c:spPr>
              <a:solidFill>
                <a:srgbClr val="00B050"/>
              </a:solidFill>
              <a:ln>
                <a:noFill/>
              </a:ln>
              <a:effectLst/>
            </c:spPr>
            <c:extLst>
              <c:ext xmlns:c16="http://schemas.microsoft.com/office/drawing/2014/chart" uri="{C3380CC4-5D6E-409C-BE32-E72D297353CC}">
                <c16:uniqueId val="{00000007-55C7-2D40-9C71-6BDE5FB4D51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Gill Sans MT" panose="020B05020201040202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Sheet1!$A$3:$A$6</c:f>
              <c:strCache>
                <c:ptCount val="4"/>
                <c:pt idx="0">
                  <c:v>Non-reader (ORF-0)</c:v>
                </c:pt>
                <c:pt idx="1">
                  <c:v>Struggling reader (1-19 WCPM)</c:v>
                </c:pt>
                <c:pt idx="2">
                  <c:v>Basic reader (20-34 WCPM)</c:v>
                </c:pt>
                <c:pt idx="3">
                  <c:v>Fluent reader (35+ WCPM)</c:v>
                </c:pt>
              </c:strCache>
            </c:strRef>
          </c:cat>
          <c:val>
            <c:numRef>
              <c:f>Sheet1!$B$3:$B$6</c:f>
              <c:numCache>
                <c:formatCode>0%</c:formatCode>
                <c:ptCount val="4"/>
                <c:pt idx="0">
                  <c:v>0.44</c:v>
                </c:pt>
                <c:pt idx="1">
                  <c:v>0.36</c:v>
                </c:pt>
                <c:pt idx="2">
                  <c:v>0.16</c:v>
                </c:pt>
                <c:pt idx="3">
                  <c:v>0.05</c:v>
                </c:pt>
              </c:numCache>
            </c:numRef>
          </c:val>
          <c:extLst>
            <c:ext xmlns:c16="http://schemas.microsoft.com/office/drawing/2014/chart" uri="{C3380CC4-5D6E-409C-BE32-E72D297353CC}">
              <c16:uniqueId val="{00000008-55C7-2D40-9C71-6BDE5FB4D51B}"/>
            </c:ext>
          </c:extLst>
        </c:ser>
        <c:dLbls>
          <c:showLegendKey val="0"/>
          <c:showVal val="0"/>
          <c:showCatName val="0"/>
          <c:showSerName val="0"/>
          <c:showPercent val="0"/>
          <c:showBubbleSize val="0"/>
        </c:dLbls>
        <c:gapWidth val="66"/>
        <c:overlap val="-69"/>
        <c:axId val="1290287312"/>
        <c:axId val="1754470288"/>
      </c:barChart>
      <c:catAx>
        <c:axId val="129028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754470288"/>
        <c:crosses val="autoZero"/>
        <c:auto val="1"/>
        <c:lblAlgn val="ctr"/>
        <c:lblOffset val="100"/>
        <c:noMultiLvlLbl val="0"/>
      </c:catAx>
      <c:valAx>
        <c:axId val="1754470288"/>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0287312"/>
        <c:crosses val="autoZero"/>
        <c:crossBetween val="between"/>
      </c:valAx>
      <c:spPr>
        <a:solidFill>
          <a:schemeClr val="bg1">
            <a:lumMod val="95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85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Gill Sans MT" panose="020B0502020104020203" pitchFamily="34" charset="77"/>
                <a:ea typeface="+mn-ea"/>
                <a:cs typeface="+mn-cs"/>
              </a:defRPr>
            </a:pPr>
            <a:r>
              <a:rPr lang="en-GB" sz="1400" b="0" i="0" baseline="0">
                <a:effectLst/>
                <a:latin typeface="Gill Sans MT" panose="020B0502020104020203" pitchFamily="34" charset="77"/>
              </a:rPr>
              <a:t>If </a:t>
            </a:r>
            <a:r>
              <a:rPr lang="en-GB" sz="1400" b="1" i="0" u="sng" baseline="0">
                <a:effectLst/>
                <a:latin typeface="Gill Sans MT" panose="020B0502020104020203" pitchFamily="34" charset="77"/>
              </a:rPr>
              <a:t>struggling-reader</a:t>
            </a:r>
            <a:r>
              <a:rPr lang="en-GB" sz="1400" b="0" i="0" baseline="0">
                <a:effectLst/>
                <a:latin typeface="Gill Sans MT" panose="020B0502020104020203" pitchFamily="34" charset="77"/>
              </a:rPr>
              <a:t> in Time 1 then in Time 2 you were...</a:t>
            </a:r>
            <a:endParaRPr lang="en-ZA" sz="1100">
              <a:effectLst/>
              <a:latin typeface="Gill Sans MT" panose="020B0502020104020203" pitchFamily="34" charset="77"/>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Gill Sans MT" panose="020B0502020104020203" pitchFamily="34" charset="77"/>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3C02-CE4C-84A0-C0BA948D85B3}"/>
              </c:ext>
            </c:extLst>
          </c:dPt>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3-3C02-CE4C-84A0-C0BA948D85B3}"/>
              </c:ext>
            </c:extLst>
          </c:dPt>
          <c:dPt>
            <c:idx val="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3C02-CE4C-84A0-C0BA948D85B3}"/>
              </c:ext>
            </c:extLst>
          </c:dPt>
          <c:dPt>
            <c:idx val="3"/>
            <c:invertIfNegative val="0"/>
            <c:bubble3D val="0"/>
            <c:spPr>
              <a:solidFill>
                <a:srgbClr val="00B050"/>
              </a:solidFill>
              <a:ln>
                <a:noFill/>
              </a:ln>
              <a:effectLst/>
            </c:spPr>
            <c:extLst>
              <c:ext xmlns:c16="http://schemas.microsoft.com/office/drawing/2014/chart" uri="{C3380CC4-5D6E-409C-BE32-E72D297353CC}">
                <c16:uniqueId val="{00000007-3C02-CE4C-84A0-C0BA948D85B3}"/>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Gill Sans MT" panose="020B05020201040202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Sheet1!$A$9:$A$12</c:f>
              <c:strCache>
                <c:ptCount val="4"/>
                <c:pt idx="0">
                  <c:v>Non-reader (ORF-0)</c:v>
                </c:pt>
                <c:pt idx="1">
                  <c:v>Struggling reader (1-19 WCPM)</c:v>
                </c:pt>
                <c:pt idx="2">
                  <c:v>Basic reader (20-34 WCPM)</c:v>
                </c:pt>
                <c:pt idx="3">
                  <c:v>Fluent reader (35+ WCPM)</c:v>
                </c:pt>
              </c:strCache>
            </c:strRef>
          </c:cat>
          <c:val>
            <c:numRef>
              <c:f>Sheet1!$B$9:$B$12</c:f>
              <c:numCache>
                <c:formatCode>0%</c:formatCode>
                <c:ptCount val="4"/>
                <c:pt idx="0">
                  <c:v>0.05</c:v>
                </c:pt>
                <c:pt idx="1">
                  <c:v>0.28000000000000003</c:v>
                </c:pt>
                <c:pt idx="2">
                  <c:v>0.53</c:v>
                </c:pt>
                <c:pt idx="3">
                  <c:v>0.15</c:v>
                </c:pt>
              </c:numCache>
            </c:numRef>
          </c:val>
          <c:extLst>
            <c:ext xmlns:c16="http://schemas.microsoft.com/office/drawing/2014/chart" uri="{C3380CC4-5D6E-409C-BE32-E72D297353CC}">
              <c16:uniqueId val="{00000008-3C02-CE4C-84A0-C0BA948D85B3}"/>
            </c:ext>
          </c:extLst>
        </c:ser>
        <c:dLbls>
          <c:showLegendKey val="0"/>
          <c:showVal val="0"/>
          <c:showCatName val="0"/>
          <c:showSerName val="0"/>
          <c:showPercent val="0"/>
          <c:showBubbleSize val="0"/>
        </c:dLbls>
        <c:gapWidth val="66"/>
        <c:overlap val="-69"/>
        <c:axId val="1290287312"/>
        <c:axId val="1754470288"/>
      </c:barChart>
      <c:catAx>
        <c:axId val="129028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754470288"/>
        <c:crosses val="autoZero"/>
        <c:auto val="1"/>
        <c:lblAlgn val="ctr"/>
        <c:lblOffset val="100"/>
        <c:noMultiLvlLbl val="0"/>
      </c:catAx>
      <c:valAx>
        <c:axId val="1754470288"/>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0287312"/>
        <c:crosses val="autoZero"/>
        <c:crossBetween val="between"/>
      </c:valAx>
      <c:spPr>
        <a:solidFill>
          <a:schemeClr val="bg1">
            <a:lumMod val="95000"/>
          </a:schemeClr>
        </a:solidFill>
        <a:ln>
          <a:noFill/>
        </a:ln>
        <a:effectLst/>
      </c:spPr>
    </c:plotArea>
    <c:plotVisOnly val="1"/>
    <c:dispBlanksAs val="gap"/>
    <c:showDLblsOverMax val="0"/>
    <c:extLst/>
  </c:chart>
  <c:spPr>
    <a:solidFill>
      <a:sysClr val="window" lastClr="FFFFFF"/>
    </a:solidFill>
    <a:ln>
      <a:solidFill>
        <a:sysClr val="window" lastClr="FFFFFF">
          <a:lumMod val="85000"/>
        </a:sysClr>
      </a:solid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0" i="0" baseline="0" dirty="0">
                <a:effectLst/>
                <a:latin typeface="Gill Sans MT" panose="020B0502020104020203" pitchFamily="34" charset="77"/>
              </a:rPr>
              <a:t>If </a:t>
            </a:r>
            <a:r>
              <a:rPr lang="en-GB" sz="1400" b="1" i="0" u="sng" baseline="0" dirty="0">
                <a:effectLst/>
                <a:latin typeface="Gill Sans MT" panose="020B0502020104020203" pitchFamily="34" charset="77"/>
              </a:rPr>
              <a:t>basic-reader</a:t>
            </a:r>
            <a:r>
              <a:rPr lang="en-GB" sz="1400" b="0" i="0" baseline="0" dirty="0">
                <a:effectLst/>
                <a:latin typeface="Gill Sans MT" panose="020B0502020104020203" pitchFamily="34" charset="77"/>
              </a:rPr>
              <a:t> in Time 1 then in Time 2 you were...</a:t>
            </a:r>
            <a:endParaRPr lang="en-ZA" sz="1100" dirty="0">
              <a:effectLst/>
              <a:latin typeface="Gill Sans MT" panose="020B0502020104020203" pitchFamily="34" charset="77"/>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D401-E346-A7FB-578E65F61655}"/>
              </c:ext>
            </c:extLst>
          </c:dPt>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3-D401-E346-A7FB-578E65F61655}"/>
              </c:ext>
            </c:extLst>
          </c:dPt>
          <c:dPt>
            <c:idx val="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D401-E346-A7FB-578E65F61655}"/>
              </c:ext>
            </c:extLst>
          </c:dPt>
          <c:dPt>
            <c:idx val="3"/>
            <c:invertIfNegative val="0"/>
            <c:bubble3D val="0"/>
            <c:spPr>
              <a:solidFill>
                <a:srgbClr val="00B050"/>
              </a:solidFill>
              <a:ln>
                <a:noFill/>
              </a:ln>
              <a:effectLst/>
            </c:spPr>
            <c:extLst>
              <c:ext xmlns:c16="http://schemas.microsoft.com/office/drawing/2014/chart" uri="{C3380CC4-5D6E-409C-BE32-E72D297353CC}">
                <c16:uniqueId val="{00000007-D401-E346-A7FB-578E65F61655}"/>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Gill Sans MT" panose="020B05020201040202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Sheet1!$A$14:$A$17</c:f>
              <c:strCache>
                <c:ptCount val="4"/>
                <c:pt idx="0">
                  <c:v>Non-reader (ORF-0)</c:v>
                </c:pt>
                <c:pt idx="1">
                  <c:v>Struggling reader (1-19 WCPM)</c:v>
                </c:pt>
                <c:pt idx="2">
                  <c:v>Basic reader (20-34 WCPM)</c:v>
                </c:pt>
                <c:pt idx="3">
                  <c:v>Fluent reader (35+ WCPM)</c:v>
                </c:pt>
              </c:strCache>
            </c:strRef>
          </c:cat>
          <c:val>
            <c:numRef>
              <c:f>Sheet1!$B$14:$B$17</c:f>
              <c:numCache>
                <c:formatCode>0%</c:formatCode>
                <c:ptCount val="4"/>
                <c:pt idx="0">
                  <c:v>0</c:v>
                </c:pt>
                <c:pt idx="1">
                  <c:v>0.02</c:v>
                </c:pt>
                <c:pt idx="2">
                  <c:v>0.36</c:v>
                </c:pt>
                <c:pt idx="3">
                  <c:v>0.61</c:v>
                </c:pt>
              </c:numCache>
            </c:numRef>
          </c:val>
          <c:extLst>
            <c:ext xmlns:c16="http://schemas.microsoft.com/office/drawing/2014/chart" uri="{C3380CC4-5D6E-409C-BE32-E72D297353CC}">
              <c16:uniqueId val="{00000008-D401-E346-A7FB-578E65F61655}"/>
            </c:ext>
          </c:extLst>
        </c:ser>
        <c:dLbls>
          <c:showLegendKey val="0"/>
          <c:showVal val="0"/>
          <c:showCatName val="0"/>
          <c:showSerName val="0"/>
          <c:showPercent val="0"/>
          <c:showBubbleSize val="0"/>
        </c:dLbls>
        <c:gapWidth val="66"/>
        <c:overlap val="-69"/>
        <c:axId val="1290287312"/>
        <c:axId val="1754470288"/>
      </c:barChart>
      <c:catAx>
        <c:axId val="129028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754470288"/>
        <c:crosses val="autoZero"/>
        <c:auto val="1"/>
        <c:lblAlgn val="ctr"/>
        <c:lblOffset val="100"/>
        <c:noMultiLvlLbl val="0"/>
      </c:catAx>
      <c:valAx>
        <c:axId val="1754470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0287312"/>
        <c:crosses val="autoZero"/>
        <c:crossBetween val="between"/>
      </c:valAx>
      <c:spPr>
        <a:solidFill>
          <a:schemeClr val="bg1">
            <a:lumMod val="95000"/>
          </a:schemeClr>
        </a:solidFill>
        <a:ln>
          <a:noFill/>
        </a:ln>
        <a:effectLst/>
      </c:spPr>
    </c:plotArea>
    <c:plotVisOnly val="1"/>
    <c:dispBlanksAs val="gap"/>
    <c:showDLblsOverMax val="0"/>
    <c:extLst/>
  </c:chart>
  <c:spPr>
    <a:solidFill>
      <a:sysClr val="window" lastClr="FFFFFF"/>
    </a:solidFill>
    <a:ln>
      <a:solidFill>
        <a:sysClr val="window" lastClr="FFFFFF">
          <a:lumMod val="85000"/>
        </a:sysClr>
      </a:solid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77335-E03C-8D44-900B-2D4D716A9AFE}" type="datetimeFigureOut">
              <a:rPr lang="en-US" smtClean="0"/>
              <a:t>10/21/21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F00E7-1DAF-7747-93EA-840F1ED9E759}" type="slidenum">
              <a:rPr lang="en-US" smtClean="0"/>
              <a:t>‹#›</a:t>
            </a:fld>
            <a:endParaRPr lang="en-US"/>
          </a:p>
        </p:txBody>
      </p:sp>
    </p:spTree>
    <p:extLst>
      <p:ext uri="{BB962C8B-B14F-4D97-AF65-F5344CB8AC3E}">
        <p14:creationId xmlns:p14="http://schemas.microsoft.com/office/powerpoint/2010/main" val="1973009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2F00E7-1DAF-7747-93EA-840F1ED9E759}" type="slidenum">
              <a:rPr lang="en-US" smtClean="0"/>
              <a:t>2</a:t>
            </a:fld>
            <a:endParaRPr lang="en-US"/>
          </a:p>
        </p:txBody>
      </p:sp>
    </p:spTree>
    <p:extLst>
      <p:ext uri="{BB962C8B-B14F-4D97-AF65-F5344CB8AC3E}">
        <p14:creationId xmlns:p14="http://schemas.microsoft.com/office/powerpoint/2010/main" val="3611650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2DB6274-6348-8841-903B-99F5A36104F0}" type="datetime1">
              <a:rPr lang="en-ZA" smtClean="0"/>
              <a:t>2021/10/21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1518566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9925"/>
          </a:xfrm>
        </p:spPr>
        <p:txBody>
          <a:bodyPr/>
          <a:lstStyle>
            <a:lvl1pPr>
              <a:defRPr>
                <a:latin typeface="Gill Sans MT" panose="020B0502020104020203" pitchFamily="34" charset="77"/>
              </a:defRPr>
            </a:lvl1pPr>
          </a:lstStyle>
          <a:p>
            <a:r>
              <a:rPr lang="en-GB"/>
              <a:t>Click to edit Master title style</a:t>
            </a:r>
            <a:endParaRPr lang="en-US" dirty="0"/>
          </a:p>
        </p:txBody>
      </p:sp>
      <p:sp>
        <p:nvSpPr>
          <p:cNvPr id="3" name="Content Placeholder 2"/>
          <p:cNvSpPr>
            <a:spLocks noGrp="1"/>
          </p:cNvSpPr>
          <p:nvPr>
            <p:ph idx="1"/>
          </p:nvPr>
        </p:nvSpPr>
        <p:spPr>
          <a:xfrm>
            <a:off x="838200" y="1608460"/>
            <a:ext cx="10515600" cy="4568503"/>
          </a:xfrm>
        </p:spPr>
        <p:txBody>
          <a:bodyPr/>
          <a:lstStyle>
            <a:lvl1pPr>
              <a:defRPr sz="3600">
                <a:latin typeface="Gill Sans MT" panose="020B0502020104020203" pitchFamily="34" charset="77"/>
              </a:defRPr>
            </a:lvl1pPr>
            <a:lvl2pPr>
              <a:defRPr>
                <a:latin typeface="Gill Sans MT" panose="020B0502020104020203" pitchFamily="34" charset="77"/>
              </a:defRPr>
            </a:lvl2pPr>
            <a:lvl3pPr>
              <a:defRPr>
                <a:latin typeface="Gill Sans MT" panose="020B0502020104020203" pitchFamily="34" charset="77"/>
              </a:defRPr>
            </a:lvl3pPr>
            <a:lvl4pPr>
              <a:defRPr>
                <a:latin typeface="Gill Sans MT" panose="020B0502020104020203" pitchFamily="34" charset="77"/>
              </a:defRPr>
            </a:lvl4pPr>
            <a:lvl5pPr>
              <a:defRPr>
                <a:latin typeface="Gill Sans MT" panose="020B0502020104020203" pitchFamily="34"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E2FB186D-032F-0645-A1E0-EC103D236F24}" type="datetime1">
              <a:rPr lang="en-ZA" smtClean="0"/>
              <a:t>2021/10/21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pic>
        <p:nvPicPr>
          <p:cNvPr id="7" name="Picture 21" descr="G:\CPTMAC2\UNIVERSITEIT STELLENBOSCH\US144F~1\pc templates\makup\leaf.gif">
            <a:extLst>
              <a:ext uri="{FF2B5EF4-FFF2-40B4-BE49-F238E27FC236}">
                <a16:creationId xmlns:a16="http://schemas.microsoft.com/office/drawing/2014/main" id="{6158D001-6593-5B46-A039-2586AEE35E65}"/>
              </a:ext>
            </a:extLst>
          </p:cNvPr>
          <p:cNvPicPr>
            <a:picLocks noChangeAspect="1" noChangeArrowheads="1"/>
          </p:cNvPicPr>
          <p:nvPr userDrawn="1"/>
        </p:nvPicPr>
        <p:blipFill>
          <a:blip r:embed="rId2" cstate="print"/>
          <a:srcRect/>
          <a:stretch>
            <a:fillRect/>
          </a:stretch>
        </p:blipFill>
        <p:spPr bwMode="auto">
          <a:xfrm>
            <a:off x="11023600" y="1126249"/>
            <a:ext cx="660400" cy="320675"/>
          </a:xfrm>
          <a:prstGeom prst="rect">
            <a:avLst/>
          </a:prstGeom>
          <a:noFill/>
        </p:spPr>
      </p:pic>
      <p:grpSp>
        <p:nvGrpSpPr>
          <p:cNvPr id="8" name="Group 31">
            <a:extLst>
              <a:ext uri="{FF2B5EF4-FFF2-40B4-BE49-F238E27FC236}">
                <a16:creationId xmlns:a16="http://schemas.microsoft.com/office/drawing/2014/main" id="{3E103D49-56B9-2841-8E79-DD42402A5635}"/>
              </a:ext>
            </a:extLst>
          </p:cNvPr>
          <p:cNvGrpSpPr>
            <a:grpSpLocks/>
          </p:cNvGrpSpPr>
          <p:nvPr userDrawn="1"/>
        </p:nvGrpSpPr>
        <p:grpSpPr bwMode="auto">
          <a:xfrm>
            <a:off x="838200" y="-1149984"/>
            <a:ext cx="9728200" cy="2436570"/>
            <a:chOff x="768" y="3696"/>
            <a:chExt cx="4224" cy="2436570"/>
          </a:xfrm>
        </p:grpSpPr>
        <p:sp>
          <p:nvSpPr>
            <p:cNvPr id="9" name="Line 22">
              <a:extLst>
                <a:ext uri="{FF2B5EF4-FFF2-40B4-BE49-F238E27FC236}">
                  <a16:creationId xmlns:a16="http://schemas.microsoft.com/office/drawing/2014/main" id="{B76B34DE-1634-AC43-8856-75514E818A97}"/>
                </a:ext>
              </a:extLst>
            </p:cNvPr>
            <p:cNvSpPr>
              <a:spLocks noChangeShapeType="1"/>
            </p:cNvSpPr>
            <p:nvPr userDrawn="1"/>
          </p:nvSpPr>
          <p:spPr bwMode="auto">
            <a:xfrm>
              <a:off x="768" y="2440266"/>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sz="1800"/>
            </a:p>
          </p:txBody>
        </p:sp>
        <p:sp>
          <p:nvSpPr>
            <p:cNvPr id="10" name="Rectangle 30">
              <a:extLst>
                <a:ext uri="{FF2B5EF4-FFF2-40B4-BE49-F238E27FC236}">
                  <a16:creationId xmlns:a16="http://schemas.microsoft.com/office/drawing/2014/main" id="{5CF1B772-EF81-AB4B-B185-8DCA692318A7}"/>
                </a:ext>
              </a:extLst>
            </p:cNvPr>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sz="1800"/>
            </a:p>
          </p:txBody>
        </p:sp>
      </p:grpSp>
    </p:spTree>
    <p:extLst>
      <p:ext uri="{BB962C8B-B14F-4D97-AF65-F5344CB8AC3E}">
        <p14:creationId xmlns:p14="http://schemas.microsoft.com/office/powerpoint/2010/main" val="3651240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7B9CEAF-3393-B44C-8670-A421EECF03B3}" type="datetime1">
              <a:rPr lang="en-ZA" smtClean="0"/>
              <a:t>2021/10/21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425389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0DDF0A7-31D0-D440-905B-D17B1E22B37B}" type="datetime1">
              <a:rPr lang="en-ZA" smtClean="0"/>
              <a:t>2021/10/21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386544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BF74B32-6FC5-8E40-8E1F-4EDDD6B09260}" type="datetime1">
              <a:rPr lang="en-ZA" smtClean="0"/>
              <a:t>2021/10/21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2050215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FD718E3-F389-E44F-9515-A0019226A301}" type="datetime1">
              <a:rPr lang="en-ZA" smtClean="0"/>
              <a:t>2021/10/21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562195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79DA5E-1760-7746-9532-B72AFB606F16}" type="datetime1">
              <a:rPr lang="en-ZA" smtClean="0"/>
              <a:t>2021/10/21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1128732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7CE8103-DE14-FC49-A750-453F351E51EA}" type="datetime1">
              <a:rPr lang="en-ZA" smtClean="0"/>
              <a:t>2021/10/21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1716166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BF3A643-41B2-A142-B751-AB555ED61247}" type="datetime1">
              <a:rPr lang="en-ZA" smtClean="0"/>
              <a:t>2021/10/21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2343075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95FC44D-B708-DE4D-82B3-1666C2402BAA}" type="datetime1">
              <a:rPr lang="en-ZA" smtClean="0"/>
              <a:t>2021/10/21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2912332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C243CEC-D923-F64B-B3D8-9FD77EC79043}" type="datetime1">
              <a:rPr lang="en-ZA" smtClean="0"/>
              <a:t>2021/10/21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extLst>
      <p:ext uri="{BB962C8B-B14F-4D97-AF65-F5344CB8AC3E}">
        <p14:creationId xmlns:p14="http://schemas.microsoft.com/office/powerpoint/2010/main" val="3873777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10" name="Rounded Rectangle 9"/>
          <p:cNvSpPr/>
          <p:nvPr userDrawn="1"/>
        </p:nvSpPr>
        <p:spPr>
          <a:xfrm>
            <a:off x="11515583" y="6303059"/>
            <a:ext cx="343044" cy="298739"/>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solidFill>
                <a:schemeClr val="bg1">
                  <a:lumMod val="50000"/>
                </a:schemeClr>
              </a:solidFill>
            </a:endParaRPr>
          </a:p>
        </p:txBody>
      </p:sp>
      <p:sp>
        <p:nvSpPr>
          <p:cNvPr id="15" name="Slide Number Placeholder 5"/>
          <p:cNvSpPr>
            <a:spLocks noGrp="1"/>
          </p:cNvSpPr>
          <p:nvPr>
            <p:ph type="sldNum" sz="quarter" idx="12"/>
          </p:nvPr>
        </p:nvSpPr>
        <p:spPr>
          <a:xfrm>
            <a:off x="11471567" y="6257744"/>
            <a:ext cx="431079" cy="389083"/>
          </a:xfrm>
        </p:spPr>
        <p:txBody>
          <a:bodyPr lIns="0" tIns="0" rIns="0" bIns="0"/>
          <a:lstStyle>
            <a:lvl1pPr algn="ctr">
              <a:defRPr sz="750">
                <a:solidFill>
                  <a:schemeClr val="bg1">
                    <a:lumMod val="50000"/>
                  </a:schemeClr>
                </a:solidFill>
                <a:latin typeface="Roboto Light" panose="02000000000000000000" pitchFamily="2" charset="0"/>
                <a:ea typeface="Roboto Light" panose="02000000000000000000" pitchFamily="2" charset="0"/>
              </a:defRPr>
            </a:lvl1pPr>
          </a:lstStyle>
          <a:p>
            <a:fld id="{FCEE2C88-6C8F-484D-AF69-578F576B1F44}" type="slidenum">
              <a:rPr lang="en-US" smtClean="0"/>
              <a:pPr/>
              <a:t>‹#›</a:t>
            </a:fld>
            <a:endParaRPr lang="en-US" dirty="0"/>
          </a:p>
        </p:txBody>
      </p:sp>
    </p:spTree>
    <p:extLst>
      <p:ext uri="{BB962C8B-B14F-4D97-AF65-F5344CB8AC3E}">
        <p14:creationId xmlns:p14="http://schemas.microsoft.com/office/powerpoint/2010/main" val="401713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B1A57-855D-1F4E-90B2-6CE4247636DE}" type="datetime1">
              <a:rPr lang="en-ZA" smtClean="0"/>
              <a:t>2021/10/21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C720B-8024-ED4E-9E10-37C20D8D564E}" type="slidenum">
              <a:rPr lang="en-US" smtClean="0"/>
              <a:t>‹#›</a:t>
            </a:fld>
            <a:endParaRPr lang="en-US"/>
          </a:p>
        </p:txBody>
      </p:sp>
    </p:spTree>
    <p:extLst>
      <p:ext uri="{BB962C8B-B14F-4D97-AF65-F5344CB8AC3E}">
        <p14:creationId xmlns:p14="http://schemas.microsoft.com/office/powerpoint/2010/main" val="17260948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477" y="1415171"/>
            <a:ext cx="4849523" cy="4139085"/>
          </a:xfrm>
          <a:prstGeom prst="rect">
            <a:avLst/>
          </a:prstGeom>
        </p:spPr>
      </p:pic>
      <p:pic>
        <p:nvPicPr>
          <p:cNvPr id="11" name="Picture 10"/>
          <p:cNvPicPr>
            <a:picLocks noChangeAspect="1"/>
          </p:cNvPicPr>
          <p:nvPr/>
        </p:nvPicPr>
        <p:blipFill>
          <a:blip r:embed="rId3"/>
          <a:stretch>
            <a:fillRect/>
          </a:stretch>
        </p:blipFill>
        <p:spPr>
          <a:xfrm>
            <a:off x="0" y="1103310"/>
            <a:ext cx="4611992" cy="4559239"/>
          </a:xfrm>
          <a:prstGeom prst="rect">
            <a:avLst/>
          </a:prstGeom>
        </p:spPr>
      </p:pic>
      <p:sp>
        <p:nvSpPr>
          <p:cNvPr id="2" name="Title 1"/>
          <p:cNvSpPr>
            <a:spLocks noGrp="1"/>
          </p:cNvSpPr>
          <p:nvPr>
            <p:ph type="ctrTitle"/>
          </p:nvPr>
        </p:nvSpPr>
        <p:spPr>
          <a:xfrm>
            <a:off x="2845419" y="805390"/>
            <a:ext cx="6302298" cy="1008063"/>
          </a:xfrm>
        </p:spPr>
        <p:txBody>
          <a:bodyPr>
            <a:normAutofit fontScale="90000"/>
          </a:bodyPr>
          <a:lstStyle/>
          <a:p>
            <a:r>
              <a:rPr lang="en-US" sz="4800" dirty="0">
                <a:latin typeface="Gill Sans MT" panose="020B0502020104020203" pitchFamily="34" charset="77"/>
              </a:rPr>
              <a:t>Falling at the First Hurdle</a:t>
            </a:r>
            <a:br>
              <a:rPr lang="en-US" sz="4800" dirty="0">
                <a:latin typeface="Gill Sans MT" panose="020B0502020104020203" pitchFamily="34" charset="77"/>
              </a:rPr>
            </a:br>
            <a:r>
              <a:rPr lang="en-US" sz="3600" i="1" dirty="0">
                <a:latin typeface="Gill Sans MT" panose="020B0502020104020203" pitchFamily="34" charset="77"/>
              </a:rPr>
              <a:t>Early Grade Reading in South Africa</a:t>
            </a:r>
            <a:endParaRPr lang="en-US" sz="4800" i="1" dirty="0">
              <a:latin typeface="Gill Sans MT" panose="020B0502020104020203" pitchFamily="34" charset="77"/>
            </a:endParaRPr>
          </a:p>
        </p:txBody>
      </p:sp>
      <p:sp>
        <p:nvSpPr>
          <p:cNvPr id="3" name="Subtitle 2"/>
          <p:cNvSpPr>
            <a:spLocks noGrp="1"/>
          </p:cNvSpPr>
          <p:nvPr>
            <p:ph type="subTitle" idx="1"/>
          </p:nvPr>
        </p:nvSpPr>
        <p:spPr>
          <a:xfrm>
            <a:off x="4708945" y="4969656"/>
            <a:ext cx="3345609" cy="931219"/>
          </a:xfrm>
        </p:spPr>
        <p:txBody>
          <a:bodyPr>
            <a:normAutofit fontScale="85000" lnSpcReduction="20000"/>
          </a:bodyPr>
          <a:lstStyle/>
          <a:p>
            <a:r>
              <a:rPr lang="en-US" sz="2800" b="1" dirty="0"/>
              <a:t>Nic Spaull</a:t>
            </a:r>
          </a:p>
          <a:p>
            <a:endParaRPr lang="en-US" sz="1600" dirty="0"/>
          </a:p>
          <a:p>
            <a:r>
              <a:rPr lang="en-US" sz="1600" dirty="0"/>
              <a:t>21 October 2021</a:t>
            </a:r>
          </a:p>
        </p:txBody>
      </p:sp>
      <p:sp>
        <p:nvSpPr>
          <p:cNvPr id="10" name="Slide Number Placeholder 9"/>
          <p:cNvSpPr>
            <a:spLocks noGrp="1"/>
          </p:cNvSpPr>
          <p:nvPr>
            <p:ph type="sldNum" sz="quarter" idx="12"/>
          </p:nvPr>
        </p:nvSpPr>
        <p:spPr/>
        <p:txBody>
          <a:bodyPr/>
          <a:lstStyle/>
          <a:p>
            <a:fld id="{32BC720B-8024-ED4E-9E10-37C20D8D564E}" type="slidenum">
              <a:rPr lang="en-US" smtClean="0"/>
              <a:t>1</a:t>
            </a:fld>
            <a:endParaRPr lang="en-US"/>
          </a:p>
        </p:txBody>
      </p:sp>
      <p:grpSp>
        <p:nvGrpSpPr>
          <p:cNvPr id="4" name="Group 31"/>
          <p:cNvGrpSpPr>
            <a:grpSpLocks/>
          </p:cNvGrpSpPr>
          <p:nvPr/>
        </p:nvGrpSpPr>
        <p:grpSpPr bwMode="auto">
          <a:xfrm>
            <a:off x="2743200" y="5867400"/>
            <a:ext cx="6705600" cy="381000"/>
            <a:chOff x="780" y="3696"/>
            <a:chExt cx="4224" cy="240"/>
          </a:xfrm>
        </p:grpSpPr>
        <p:sp>
          <p:nvSpPr>
            <p:cNvPr id="5" name="Line 22"/>
            <p:cNvSpPr>
              <a:spLocks noChangeShapeType="1"/>
            </p:cNvSpPr>
            <p:nvPr userDrawn="1"/>
          </p:nvSpPr>
          <p:spPr bwMode="auto">
            <a:xfrm>
              <a:off x="780" y="3827"/>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a:p>
          </p:txBody>
        </p:sp>
        <p:sp>
          <p:nvSpPr>
            <p:cNvPr id="6" name="Rectangle 30"/>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a:p>
          </p:txBody>
        </p:sp>
      </p:grpSp>
      <p:sp>
        <p:nvSpPr>
          <p:cNvPr id="7" name="Text Box 27"/>
          <p:cNvSpPr txBox="1">
            <a:spLocks noChangeArrowheads="1"/>
          </p:cNvSpPr>
          <p:nvPr/>
        </p:nvSpPr>
        <p:spPr bwMode="auto">
          <a:xfrm>
            <a:off x="4611992" y="6242050"/>
            <a:ext cx="3055645" cy="553998"/>
          </a:xfrm>
          <a:prstGeom prst="rect">
            <a:avLst/>
          </a:prstGeom>
          <a:noFill/>
          <a:ln w="12700" cap="sq">
            <a:noFill/>
            <a:miter lim="800000"/>
            <a:headEnd type="none" w="sm" len="sm"/>
            <a:tailEnd type="none" w="sm" len="sm"/>
          </a:ln>
          <a:effectLst/>
        </p:spPr>
        <p:txBody>
          <a:bodyPr wrap="none">
            <a:spAutoFit/>
          </a:bodyPr>
          <a:lstStyle/>
          <a:p>
            <a:pPr algn="ctr"/>
            <a:r>
              <a:rPr lang="en-US" sz="1000" b="1" dirty="0">
                <a:solidFill>
                  <a:srgbClr val="8C969C"/>
                </a:solidFill>
                <a:latin typeface="Gill Sans MT" pitchFamily="34" charset="0"/>
                <a:cs typeface="Times New Roman" pitchFamily="18" charset="0"/>
              </a:rPr>
              <a:t>Department of Economics</a:t>
            </a:r>
          </a:p>
          <a:p>
            <a:pPr algn="ctr"/>
            <a:r>
              <a:rPr lang="en-US" sz="1000" b="1" dirty="0">
                <a:solidFill>
                  <a:srgbClr val="8C969C"/>
                </a:solidFill>
                <a:latin typeface="Gill Sans MT" pitchFamily="34" charset="0"/>
                <a:cs typeface="Times New Roman" pitchFamily="18" charset="0"/>
                <a:sym typeface="Symbol" pitchFamily="18" charset="2"/>
              </a:rPr>
              <a:t></a:t>
            </a:r>
            <a:r>
              <a:rPr lang="en-US" sz="1000" b="1" dirty="0">
                <a:solidFill>
                  <a:srgbClr val="8C969C"/>
                </a:solidFill>
                <a:latin typeface="Gill Sans MT" pitchFamily="34" charset="0"/>
                <a:cs typeface="Times New Roman" pitchFamily="18" charset="0"/>
              </a:rPr>
              <a:t> </a:t>
            </a:r>
          </a:p>
          <a:p>
            <a:pPr algn="ctr"/>
            <a:r>
              <a:rPr lang="en-US" sz="1000" b="1" dirty="0">
                <a:solidFill>
                  <a:srgbClr val="8C969C"/>
                </a:solidFill>
                <a:latin typeface="Gill Sans MT" pitchFamily="34" charset="0"/>
                <a:cs typeface="Times New Roman" pitchFamily="18" charset="0"/>
              </a:rPr>
              <a:t>Faculty of Economic and Management Sciences</a:t>
            </a:r>
            <a:r>
              <a:rPr lang="en-US" sz="1000" dirty="0"/>
              <a:t> </a:t>
            </a:r>
          </a:p>
        </p:txBody>
      </p:sp>
      <p:pic>
        <p:nvPicPr>
          <p:cNvPr id="8" name="Picture 21" descr="G:\CPTMAC2\UNIVERSITEIT STELLENBOSCH\US144F~1\pc templates\makup\leaf.gif"/>
          <p:cNvPicPr>
            <a:picLocks noChangeAspect="1" noChangeArrowheads="1"/>
          </p:cNvPicPr>
          <p:nvPr/>
        </p:nvPicPr>
        <p:blipFill>
          <a:blip r:embed="rId4" cstate="print"/>
          <a:srcRect/>
          <a:stretch>
            <a:fillRect/>
          </a:stretch>
        </p:blipFill>
        <p:spPr bwMode="auto">
          <a:xfrm>
            <a:off x="5848350" y="5897564"/>
            <a:ext cx="495300" cy="320675"/>
          </a:xfrm>
          <a:prstGeom prst="rect">
            <a:avLst/>
          </a:prstGeom>
          <a:noFill/>
        </p:spPr>
      </p:pic>
    </p:spTree>
    <p:extLst>
      <p:ext uri="{BB962C8B-B14F-4D97-AF65-F5344CB8AC3E}">
        <p14:creationId xmlns:p14="http://schemas.microsoft.com/office/powerpoint/2010/main" val="431207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CCE5F4-6FC3-BE49-ADFF-96C8FCD1B4F3}"/>
              </a:ext>
            </a:extLst>
          </p:cNvPr>
          <p:cNvSpPr>
            <a:spLocks noGrp="1"/>
          </p:cNvSpPr>
          <p:nvPr>
            <p:ph type="title"/>
          </p:nvPr>
        </p:nvSpPr>
        <p:spPr>
          <a:xfrm>
            <a:off x="643467" y="321734"/>
            <a:ext cx="10905066" cy="1135737"/>
          </a:xfrm>
        </p:spPr>
        <p:txBody>
          <a:bodyPr>
            <a:normAutofit/>
          </a:bodyPr>
          <a:lstStyle/>
          <a:p>
            <a:r>
              <a:rPr lang="en-US" sz="5400" b="1" dirty="0"/>
              <a:t>Overview</a:t>
            </a:r>
            <a:endParaRPr lang="en-US" sz="3600" b="1" dirty="0"/>
          </a:p>
        </p:txBody>
      </p:sp>
      <p:sp>
        <p:nvSpPr>
          <p:cNvPr id="3" name="Content Placeholder 2">
            <a:extLst>
              <a:ext uri="{FF2B5EF4-FFF2-40B4-BE49-F238E27FC236}">
                <a16:creationId xmlns:a16="http://schemas.microsoft.com/office/drawing/2014/main" id="{388186CF-8C81-E84E-8B8A-51C03D8CE17A}"/>
              </a:ext>
            </a:extLst>
          </p:cNvPr>
          <p:cNvSpPr>
            <a:spLocks noGrp="1"/>
          </p:cNvSpPr>
          <p:nvPr>
            <p:ph idx="1"/>
          </p:nvPr>
        </p:nvSpPr>
        <p:spPr>
          <a:xfrm>
            <a:off x="643468" y="1782981"/>
            <a:ext cx="4741359" cy="4393982"/>
          </a:xfrm>
        </p:spPr>
        <p:txBody>
          <a:bodyPr>
            <a:normAutofit/>
          </a:bodyPr>
          <a:lstStyle/>
          <a:p>
            <a:r>
              <a:rPr lang="en-US" sz="2400" dirty="0"/>
              <a:t>Correctly diagnosing the </a:t>
            </a:r>
            <a:r>
              <a:rPr lang="en-US" sz="2400" b="1" u="sng" dirty="0"/>
              <a:t>problem</a:t>
            </a:r>
          </a:p>
          <a:p>
            <a:pPr lvl="1"/>
            <a:r>
              <a:rPr lang="en-US" sz="1800" dirty="0"/>
              <a:t>How do children learn to read? </a:t>
            </a:r>
          </a:p>
          <a:p>
            <a:pPr lvl="1"/>
            <a:r>
              <a:rPr lang="en-US" sz="1800" dirty="0"/>
              <a:t>What do we know from large scale assessments? </a:t>
            </a:r>
          </a:p>
          <a:p>
            <a:pPr lvl="2"/>
            <a:r>
              <a:rPr lang="en-US" sz="1800" dirty="0"/>
              <a:t>PIRLS 2016</a:t>
            </a:r>
          </a:p>
          <a:p>
            <a:pPr lvl="2"/>
            <a:r>
              <a:rPr lang="en-US" sz="1800" dirty="0"/>
              <a:t>EGRA-data (EGRS, SPS, FW, LFL)</a:t>
            </a:r>
          </a:p>
          <a:p>
            <a:pPr lvl="2"/>
            <a:endParaRPr lang="en-US" sz="1800" dirty="0"/>
          </a:p>
          <a:p>
            <a:r>
              <a:rPr lang="en-US" sz="2400" dirty="0"/>
              <a:t>Correctly identifying the </a:t>
            </a:r>
            <a:r>
              <a:rPr lang="en-US" sz="2400" b="1" u="sng" dirty="0"/>
              <a:t>solution</a:t>
            </a:r>
          </a:p>
          <a:p>
            <a:pPr lvl="1"/>
            <a:r>
              <a:rPr lang="en-US" sz="1900" dirty="0"/>
              <a:t>Framework for thinking about possibilities</a:t>
            </a:r>
          </a:p>
          <a:p>
            <a:pPr lvl="1"/>
            <a:r>
              <a:rPr lang="en-US" sz="1900" dirty="0"/>
              <a:t>Zone of Proximal Development </a:t>
            </a:r>
          </a:p>
        </p:txBody>
      </p:sp>
      <p:grpSp>
        <p:nvGrpSpPr>
          <p:cNvPr id="73" name="Group 7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74" name="Isosceles Triangle 7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74" name="Picture 2" descr="Corporate Problem Solving Skills can Advance your Career and your Business  - Blog -">
            <a:extLst>
              <a:ext uri="{FF2B5EF4-FFF2-40B4-BE49-F238E27FC236}">
                <a16:creationId xmlns:a16="http://schemas.microsoft.com/office/drawing/2014/main" id="{3FD16FD3-F2B4-CA48-B479-5C804A1003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189629">
            <a:off x="6459214" y="1873344"/>
            <a:ext cx="4563595" cy="3422697"/>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 7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78" name="Rectangle 7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Slide Number Placeholder 3">
            <a:extLst>
              <a:ext uri="{FF2B5EF4-FFF2-40B4-BE49-F238E27FC236}">
                <a16:creationId xmlns:a16="http://schemas.microsoft.com/office/drawing/2014/main" id="{4F025912-A870-C741-9DBF-5BBB2C71840E}"/>
              </a:ext>
            </a:extLst>
          </p:cNvPr>
          <p:cNvSpPr>
            <a:spLocks noGrp="1"/>
          </p:cNvSpPr>
          <p:nvPr>
            <p:ph type="sldNum" sz="quarter" idx="12"/>
          </p:nvPr>
        </p:nvSpPr>
        <p:spPr>
          <a:xfrm>
            <a:off x="8805333" y="6356350"/>
            <a:ext cx="2743200" cy="365125"/>
          </a:xfrm>
        </p:spPr>
        <p:txBody>
          <a:bodyPr>
            <a:normAutofit/>
          </a:bodyPr>
          <a:lstStyle/>
          <a:p>
            <a:pPr>
              <a:spcAft>
                <a:spcPts val="600"/>
              </a:spcAft>
            </a:pPr>
            <a:fld id="{32BC720B-8024-ED4E-9E10-37C20D8D564E}" type="slidenum">
              <a:rPr lang="en-US" smtClean="0"/>
              <a:pPr>
                <a:spcAft>
                  <a:spcPts val="600"/>
                </a:spcAft>
              </a:pPr>
              <a:t>2</a:t>
            </a:fld>
            <a:endParaRPr lang="en-US"/>
          </a:p>
        </p:txBody>
      </p:sp>
    </p:spTree>
    <p:extLst>
      <p:ext uri="{BB962C8B-B14F-4D97-AF65-F5344CB8AC3E}">
        <p14:creationId xmlns:p14="http://schemas.microsoft.com/office/powerpoint/2010/main" val="2172708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D7CC3-C551-6F45-BA5C-4DAD972CD1A0}"/>
              </a:ext>
            </a:extLst>
          </p:cNvPr>
          <p:cNvSpPr>
            <a:spLocks noGrp="1"/>
          </p:cNvSpPr>
          <p:nvPr>
            <p:ph type="title"/>
          </p:nvPr>
        </p:nvSpPr>
        <p:spPr>
          <a:xfrm>
            <a:off x="144850" y="691376"/>
            <a:ext cx="3165088" cy="4772721"/>
          </a:xfrm>
          <a:solidFill>
            <a:schemeClr val="bg1"/>
          </a:solidFill>
        </p:spPr>
        <p:txBody>
          <a:bodyPr>
            <a:normAutofit/>
          </a:bodyPr>
          <a:lstStyle/>
          <a:p>
            <a:r>
              <a:rPr lang="en-US" b="1" dirty="0"/>
              <a:t>How children learn to read?</a:t>
            </a:r>
          </a:p>
        </p:txBody>
      </p:sp>
      <p:pic>
        <p:nvPicPr>
          <p:cNvPr id="6" name="Content Placeholder 5" descr="Application&#10;&#10;Description automatically generated with low confidence">
            <a:extLst>
              <a:ext uri="{FF2B5EF4-FFF2-40B4-BE49-F238E27FC236}">
                <a16:creationId xmlns:a16="http://schemas.microsoft.com/office/drawing/2014/main" id="{541A75C8-581E-2B49-B888-DF3BB3DE4F96}"/>
              </a:ext>
            </a:extLst>
          </p:cNvPr>
          <p:cNvPicPr>
            <a:picLocks noGrp="1" noChangeAspect="1"/>
          </p:cNvPicPr>
          <p:nvPr>
            <p:ph idx="1"/>
          </p:nvPr>
        </p:nvPicPr>
        <p:blipFill>
          <a:blip r:embed="rId2"/>
          <a:stretch>
            <a:fillRect/>
          </a:stretch>
        </p:blipFill>
        <p:spPr>
          <a:xfrm>
            <a:off x="4996618" y="5583013"/>
            <a:ext cx="5508702" cy="1289270"/>
          </a:xfrm>
        </p:spPr>
      </p:pic>
      <p:pic>
        <p:nvPicPr>
          <p:cNvPr id="1026" name="Picture 2" descr="Order a printed wall copy of the Reading Skills Pyramid | Time4Learning">
            <a:extLst>
              <a:ext uri="{FF2B5EF4-FFF2-40B4-BE49-F238E27FC236}">
                <a16:creationId xmlns:a16="http://schemas.microsoft.com/office/drawing/2014/main" id="{E702B806-EAD3-AB4E-B00E-6FA17FDF2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9938" y="136525"/>
            <a:ext cx="8882062" cy="5446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263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251" y="288175"/>
            <a:ext cx="6894719" cy="872952"/>
          </a:xfrm>
        </p:spPr>
        <p:txBody>
          <a:bodyPr>
            <a:normAutofit fontScale="90000"/>
          </a:bodyPr>
          <a:lstStyle/>
          <a:p>
            <a:r>
              <a:rPr lang="en-US" dirty="0"/>
              <a:t>Falling at the First Hurdle </a:t>
            </a:r>
            <a:br>
              <a:rPr lang="en-US" dirty="0"/>
            </a:br>
            <a:r>
              <a:rPr lang="en-US" sz="2200" dirty="0"/>
              <a:t>Spaull &amp; Pretorius (2019)</a:t>
            </a:r>
            <a:endParaRPr lang="en-US" dirty="0"/>
          </a:p>
        </p:txBody>
      </p:sp>
      <p:sp>
        <p:nvSpPr>
          <p:cNvPr id="4" name="Slide Number Placeholder 3"/>
          <p:cNvSpPr>
            <a:spLocks noGrp="1"/>
          </p:cNvSpPr>
          <p:nvPr>
            <p:ph type="sldNum" sz="quarter" idx="12"/>
          </p:nvPr>
        </p:nvSpPr>
        <p:spPr>
          <a:xfrm>
            <a:off x="7067550" y="6356352"/>
            <a:ext cx="1798622" cy="326550"/>
          </a:xfrm>
        </p:spPr>
        <p:txBody>
          <a:bodyPr/>
          <a:lstStyle/>
          <a:p>
            <a:fld id="{32BC720B-8024-ED4E-9E10-37C20D8D564E}" type="slidenum">
              <a:rPr lang="en-US" smtClean="0"/>
              <a:t>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892" y="2382066"/>
            <a:ext cx="4094502" cy="254028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3"/>
          <a:srcRect r="31656"/>
          <a:stretch/>
        </p:blipFill>
        <p:spPr>
          <a:xfrm rot="5400000">
            <a:off x="6133469" y="2038603"/>
            <a:ext cx="2538944" cy="3208341"/>
          </a:xfrm>
          <a:prstGeom prst="rect">
            <a:avLst/>
          </a:prstGeom>
        </p:spPr>
      </p:pic>
      <p:sp>
        <p:nvSpPr>
          <p:cNvPr id="7" name="Oval 6"/>
          <p:cNvSpPr/>
          <p:nvPr/>
        </p:nvSpPr>
        <p:spPr>
          <a:xfrm>
            <a:off x="8132970" y="3197739"/>
            <a:ext cx="758455" cy="1034285"/>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992041" y="3627470"/>
            <a:ext cx="657724" cy="457273"/>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770213" y="2200389"/>
            <a:ext cx="1476954" cy="1740687"/>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770213" y="3791983"/>
            <a:ext cx="1476954" cy="1299559"/>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p:nvGrpSpPr>
        <p:grpSpPr>
          <a:xfrm>
            <a:off x="1914680" y="1277704"/>
            <a:ext cx="2643814" cy="1052471"/>
            <a:chOff x="1637414" y="2737884"/>
            <a:chExt cx="3024194" cy="1176797"/>
          </a:xfrm>
        </p:grpSpPr>
        <p:sp>
          <p:nvSpPr>
            <p:cNvPr id="12" name="TextBox 11"/>
            <p:cNvSpPr txBox="1"/>
            <p:nvPr/>
          </p:nvSpPr>
          <p:spPr>
            <a:xfrm>
              <a:off x="1875878" y="2737884"/>
              <a:ext cx="2785730" cy="929161"/>
            </a:xfrm>
            <a:prstGeom prst="rect">
              <a:avLst/>
            </a:prstGeom>
            <a:solidFill>
              <a:srgbClr val="FF7A69"/>
            </a:solidFill>
          </p:spPr>
          <p:txBody>
            <a:bodyPr wrap="square" rtlCol="0">
              <a:spAutoFit/>
            </a:bodyPr>
            <a:lstStyle/>
            <a:p>
              <a:r>
                <a:rPr lang="en-US" sz="2400" b="1" dirty="0">
                  <a:solidFill>
                    <a:schemeClr val="bg1"/>
                  </a:solidFill>
                </a:rPr>
                <a:t>(1) Language comprehension</a:t>
              </a:r>
            </a:p>
          </p:txBody>
        </p:sp>
        <p:cxnSp>
          <p:nvCxnSpPr>
            <p:cNvPr id="13" name="Straight Arrow Connector 12"/>
            <p:cNvCxnSpPr>
              <a:stCxn id="12" idx="1"/>
            </p:cNvCxnSpPr>
            <p:nvPr/>
          </p:nvCxnSpPr>
          <p:spPr>
            <a:xfrm flipH="1">
              <a:off x="1637414" y="3202465"/>
              <a:ext cx="238464" cy="71221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614941" y="5254256"/>
            <a:ext cx="3034824" cy="1011267"/>
            <a:chOff x="1190147" y="2536319"/>
            <a:chExt cx="3471461" cy="1130726"/>
          </a:xfrm>
        </p:grpSpPr>
        <p:sp>
          <p:nvSpPr>
            <p:cNvPr id="16" name="TextBox 15"/>
            <p:cNvSpPr txBox="1"/>
            <p:nvPr/>
          </p:nvSpPr>
          <p:spPr>
            <a:xfrm>
              <a:off x="1875878" y="2737884"/>
              <a:ext cx="2785730" cy="929161"/>
            </a:xfrm>
            <a:prstGeom prst="rect">
              <a:avLst/>
            </a:prstGeom>
            <a:solidFill>
              <a:srgbClr val="FF7A69"/>
            </a:solidFill>
          </p:spPr>
          <p:txBody>
            <a:bodyPr wrap="square" rtlCol="0">
              <a:spAutoFit/>
            </a:bodyPr>
            <a:lstStyle/>
            <a:p>
              <a:r>
                <a:rPr lang="en-US" sz="2400" b="1" dirty="0">
                  <a:solidFill>
                    <a:schemeClr val="bg1"/>
                  </a:solidFill>
                </a:rPr>
                <a:t>(2) Decoding</a:t>
              </a:r>
            </a:p>
            <a:p>
              <a:endParaRPr lang="en-US" sz="2400" b="1" dirty="0">
                <a:solidFill>
                  <a:schemeClr val="bg1"/>
                </a:solidFill>
              </a:endParaRPr>
            </a:p>
          </p:txBody>
        </p:sp>
        <p:cxnSp>
          <p:nvCxnSpPr>
            <p:cNvPr id="17" name="Straight Arrow Connector 16"/>
            <p:cNvCxnSpPr>
              <a:stCxn id="16" idx="1"/>
            </p:cNvCxnSpPr>
            <p:nvPr/>
          </p:nvCxnSpPr>
          <p:spPr>
            <a:xfrm flipH="1" flipV="1">
              <a:off x="1190147" y="2536319"/>
              <a:ext cx="685730" cy="66614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4558495" y="1350051"/>
            <a:ext cx="2945590" cy="523220"/>
            <a:chOff x="454172" y="2734844"/>
            <a:chExt cx="3750860" cy="585027"/>
          </a:xfrm>
          <a:solidFill>
            <a:srgbClr val="FF0000"/>
          </a:solidFill>
        </p:grpSpPr>
        <p:sp>
          <p:nvSpPr>
            <p:cNvPr id="21" name="TextBox 20"/>
            <p:cNvSpPr txBox="1"/>
            <p:nvPr/>
          </p:nvSpPr>
          <p:spPr>
            <a:xfrm>
              <a:off x="1419302" y="2734844"/>
              <a:ext cx="2785730" cy="585027"/>
            </a:xfrm>
            <a:prstGeom prst="rect">
              <a:avLst/>
            </a:prstGeom>
            <a:grpFill/>
          </p:spPr>
          <p:txBody>
            <a:bodyPr wrap="square" rtlCol="0">
              <a:spAutoFit/>
            </a:bodyPr>
            <a:lstStyle/>
            <a:p>
              <a:r>
                <a:rPr lang="en-US" sz="1400" b="1" dirty="0">
                  <a:solidFill>
                    <a:schemeClr val="bg1"/>
                  </a:solidFill>
                </a:rPr>
                <a:t>We know </a:t>
              </a:r>
              <a:r>
                <a:rPr lang="en-US" sz="1400" b="1" u="sng" dirty="0">
                  <a:solidFill>
                    <a:schemeClr val="bg1"/>
                  </a:solidFill>
                </a:rPr>
                <a:t>almost nothing</a:t>
              </a:r>
              <a:r>
                <a:rPr lang="en-US" sz="1400" b="1" dirty="0">
                  <a:solidFill>
                    <a:schemeClr val="bg1"/>
                  </a:solidFill>
                </a:rPr>
                <a:t> about this at scale</a:t>
              </a:r>
            </a:p>
          </p:txBody>
        </p:sp>
        <p:cxnSp>
          <p:nvCxnSpPr>
            <p:cNvPr id="22" name="Straight Arrow Connector 21"/>
            <p:cNvCxnSpPr/>
            <p:nvPr/>
          </p:nvCxnSpPr>
          <p:spPr>
            <a:xfrm flipH="1" flipV="1">
              <a:off x="454172" y="3063158"/>
              <a:ext cx="1253787" cy="6293"/>
            </a:xfrm>
            <a:prstGeom prst="straightConnector1">
              <a:avLst/>
            </a:prstGeom>
            <a:grpFill/>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5" name="Straight Arrow Connector 24"/>
          <p:cNvCxnSpPr/>
          <p:nvPr/>
        </p:nvCxnSpPr>
        <p:spPr>
          <a:xfrm flipH="1">
            <a:off x="5683412" y="5905717"/>
            <a:ext cx="7219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4649765" y="5507081"/>
            <a:ext cx="2945590" cy="646331"/>
            <a:chOff x="4040165" y="5507080"/>
            <a:chExt cx="2945590" cy="646331"/>
          </a:xfrm>
        </p:grpSpPr>
        <p:sp>
          <p:nvSpPr>
            <p:cNvPr id="30" name="TextBox 29"/>
            <p:cNvSpPr txBox="1"/>
            <p:nvPr/>
          </p:nvSpPr>
          <p:spPr>
            <a:xfrm>
              <a:off x="4798092" y="5507080"/>
              <a:ext cx="2187663" cy="646331"/>
            </a:xfrm>
            <a:prstGeom prst="rect">
              <a:avLst/>
            </a:prstGeom>
            <a:solidFill>
              <a:srgbClr val="92D050"/>
            </a:solidFill>
          </p:spPr>
          <p:txBody>
            <a:bodyPr wrap="square" rtlCol="0">
              <a:spAutoFit/>
            </a:bodyPr>
            <a:lstStyle/>
            <a:p>
              <a:r>
                <a:rPr lang="en-US" b="1" dirty="0">
                  <a:solidFill>
                    <a:schemeClr val="bg1"/>
                  </a:solidFill>
                </a:rPr>
                <a:t>We know a little about this.</a:t>
              </a:r>
            </a:p>
          </p:txBody>
        </p:sp>
        <p:cxnSp>
          <p:nvCxnSpPr>
            <p:cNvPr id="31" name="Straight Arrow Connector 30"/>
            <p:cNvCxnSpPr/>
            <p:nvPr/>
          </p:nvCxnSpPr>
          <p:spPr>
            <a:xfrm flipH="1" flipV="1">
              <a:off x="4040165" y="5800708"/>
              <a:ext cx="984612" cy="5628"/>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8404379" y="4342672"/>
            <a:ext cx="1205467" cy="2022858"/>
            <a:chOff x="7931888" y="4333494"/>
            <a:chExt cx="1205467" cy="2022858"/>
          </a:xfrm>
        </p:grpSpPr>
        <p:sp>
          <p:nvSpPr>
            <p:cNvPr id="32" name="TextBox 31"/>
            <p:cNvSpPr txBox="1"/>
            <p:nvPr/>
          </p:nvSpPr>
          <p:spPr>
            <a:xfrm>
              <a:off x="7931888" y="5433022"/>
              <a:ext cx="1205467" cy="923330"/>
            </a:xfrm>
            <a:prstGeom prst="rect">
              <a:avLst/>
            </a:prstGeom>
            <a:solidFill>
              <a:srgbClr val="00B0F0"/>
            </a:solidFill>
          </p:spPr>
          <p:txBody>
            <a:bodyPr wrap="square" rtlCol="0">
              <a:spAutoFit/>
            </a:bodyPr>
            <a:lstStyle/>
            <a:p>
              <a:r>
                <a:rPr lang="en-US" b="1">
                  <a:solidFill>
                    <a:schemeClr val="bg1"/>
                  </a:solidFill>
                </a:rPr>
                <a:t>We know the most about this</a:t>
              </a:r>
              <a:endParaRPr lang="en-US" b="1" dirty="0">
                <a:solidFill>
                  <a:schemeClr val="bg1"/>
                </a:solidFill>
              </a:endParaRPr>
            </a:p>
          </p:txBody>
        </p:sp>
        <p:cxnSp>
          <p:nvCxnSpPr>
            <p:cNvPr id="33" name="Straight Arrow Connector 32"/>
            <p:cNvCxnSpPr>
              <a:stCxn id="32" idx="0"/>
            </p:cNvCxnSpPr>
            <p:nvPr/>
          </p:nvCxnSpPr>
          <p:spPr>
            <a:xfrm flipH="1" flipV="1">
              <a:off x="8256573" y="4333494"/>
              <a:ext cx="278049" cy="109952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8" name="Picture 37"/>
          <p:cNvPicPr>
            <a:picLocks noChangeAspect="1"/>
          </p:cNvPicPr>
          <p:nvPr/>
        </p:nvPicPr>
        <p:blipFill rotWithShape="1">
          <a:blip r:embed="rId4">
            <a:extLst>
              <a:ext uri="{28A0092B-C50C-407E-A947-70E740481C1C}">
                <a14:useLocalDpi xmlns:a14="http://schemas.microsoft.com/office/drawing/2010/main" val="0"/>
              </a:ext>
            </a:extLst>
          </a:blip>
          <a:srcRect l="1" r="-1487" b="15417"/>
          <a:stretch/>
        </p:blipFill>
        <p:spPr>
          <a:xfrm>
            <a:off x="609600" y="1190036"/>
            <a:ext cx="859974" cy="716735"/>
          </a:xfrm>
          <a:prstGeom prst="rect">
            <a:avLst/>
          </a:prstGeom>
        </p:spPr>
      </p:pic>
      <p:sp>
        <p:nvSpPr>
          <p:cNvPr id="40" name="TextBox 39"/>
          <p:cNvSpPr txBox="1"/>
          <p:nvPr/>
        </p:nvSpPr>
        <p:spPr>
          <a:xfrm>
            <a:off x="798736" y="1794561"/>
            <a:ext cx="632930" cy="400110"/>
          </a:xfrm>
          <a:prstGeom prst="rect">
            <a:avLst/>
          </a:prstGeom>
          <a:noFill/>
        </p:spPr>
        <p:txBody>
          <a:bodyPr wrap="none" rtlCol="0">
            <a:spAutoFit/>
          </a:bodyPr>
          <a:lstStyle/>
          <a:p>
            <a:r>
              <a:rPr lang="en-US" sz="2000" b="1" dirty="0"/>
              <a:t>Oral</a:t>
            </a:r>
            <a:endParaRPr lang="en-US" b="1" dirty="0"/>
          </a:p>
        </p:txBody>
      </p:sp>
      <p:grpSp>
        <p:nvGrpSpPr>
          <p:cNvPr id="42" name="Group 41"/>
          <p:cNvGrpSpPr/>
          <p:nvPr/>
        </p:nvGrpSpPr>
        <p:grpSpPr>
          <a:xfrm>
            <a:off x="693824" y="5201099"/>
            <a:ext cx="982260" cy="1049034"/>
            <a:chOff x="84224" y="5201099"/>
            <a:chExt cx="982260" cy="1049034"/>
          </a:xfrm>
        </p:grpSpPr>
        <p:pic>
          <p:nvPicPr>
            <p:cNvPr id="39" name="Picture 38"/>
            <p:cNvPicPr>
              <a:picLocks noChangeAspect="1"/>
            </p:cNvPicPr>
            <p:nvPr/>
          </p:nvPicPr>
          <p:blipFill rotWithShape="1">
            <a:blip r:embed="rId5">
              <a:extLst>
                <a:ext uri="{28A0092B-C50C-407E-A947-70E740481C1C}">
                  <a14:useLocalDpi xmlns:a14="http://schemas.microsoft.com/office/drawing/2010/main" val="0"/>
                </a:ext>
              </a:extLst>
            </a:blip>
            <a:srcRect b="20221"/>
            <a:stretch/>
          </p:blipFill>
          <p:spPr>
            <a:xfrm>
              <a:off x="84224" y="5201099"/>
              <a:ext cx="982260" cy="783638"/>
            </a:xfrm>
            <a:prstGeom prst="rect">
              <a:avLst/>
            </a:prstGeom>
          </p:spPr>
        </p:pic>
        <p:sp>
          <p:nvSpPr>
            <p:cNvPr id="41" name="TextBox 40"/>
            <p:cNvSpPr txBox="1"/>
            <p:nvPr/>
          </p:nvSpPr>
          <p:spPr>
            <a:xfrm>
              <a:off x="238778" y="5850023"/>
              <a:ext cx="698525" cy="400110"/>
            </a:xfrm>
            <a:prstGeom prst="rect">
              <a:avLst/>
            </a:prstGeom>
            <a:noFill/>
          </p:spPr>
          <p:txBody>
            <a:bodyPr wrap="none" rtlCol="0">
              <a:spAutoFit/>
            </a:bodyPr>
            <a:lstStyle/>
            <a:p>
              <a:r>
                <a:rPr lang="en-US" sz="2000" b="1"/>
                <a:t>Print</a:t>
              </a:r>
              <a:endParaRPr lang="en-US" b="1" dirty="0"/>
            </a:p>
          </p:txBody>
        </p:sp>
      </p:grpSp>
      <p:grpSp>
        <p:nvGrpSpPr>
          <p:cNvPr id="45" name="Group 44"/>
          <p:cNvGrpSpPr/>
          <p:nvPr/>
        </p:nvGrpSpPr>
        <p:grpSpPr>
          <a:xfrm>
            <a:off x="609600" y="1208151"/>
            <a:ext cx="859974" cy="1004636"/>
            <a:chOff x="0" y="1208151"/>
            <a:chExt cx="859974" cy="1004636"/>
          </a:xfrm>
        </p:grpSpPr>
        <p:pic>
          <p:nvPicPr>
            <p:cNvPr id="43" name="Picture 42"/>
            <p:cNvPicPr>
              <a:picLocks noChangeAspect="1"/>
            </p:cNvPicPr>
            <p:nvPr/>
          </p:nvPicPr>
          <p:blipFill rotWithShape="1">
            <a:blip r:embed="rId4">
              <a:extLst>
                <a:ext uri="{28A0092B-C50C-407E-A947-70E740481C1C}">
                  <a14:useLocalDpi xmlns:a14="http://schemas.microsoft.com/office/drawing/2010/main" val="0"/>
                </a:ext>
              </a:extLst>
            </a:blip>
            <a:srcRect l="1" r="-1487" b="15417"/>
            <a:stretch/>
          </p:blipFill>
          <p:spPr>
            <a:xfrm>
              <a:off x="0" y="1208151"/>
              <a:ext cx="859974" cy="716735"/>
            </a:xfrm>
            <a:prstGeom prst="rect">
              <a:avLst/>
            </a:prstGeom>
          </p:spPr>
        </p:pic>
        <p:sp>
          <p:nvSpPr>
            <p:cNvPr id="44" name="TextBox 43"/>
            <p:cNvSpPr txBox="1"/>
            <p:nvPr/>
          </p:nvSpPr>
          <p:spPr>
            <a:xfrm>
              <a:off x="189136" y="1812677"/>
              <a:ext cx="632930" cy="400110"/>
            </a:xfrm>
            <a:prstGeom prst="rect">
              <a:avLst/>
            </a:prstGeom>
            <a:noFill/>
          </p:spPr>
          <p:txBody>
            <a:bodyPr wrap="none" rtlCol="0">
              <a:spAutoFit/>
            </a:bodyPr>
            <a:lstStyle/>
            <a:p>
              <a:r>
                <a:rPr lang="en-US" sz="2000" b="1" dirty="0"/>
                <a:t>Oral</a:t>
              </a:r>
              <a:endParaRPr lang="en-US" b="1" dirty="0"/>
            </a:p>
          </p:txBody>
        </p:sp>
      </p:grpSp>
      <p:pic>
        <p:nvPicPr>
          <p:cNvPr id="14" name="Picture 13" descr="Text&#10;&#10;Description automatically generated">
            <a:extLst>
              <a:ext uri="{FF2B5EF4-FFF2-40B4-BE49-F238E27FC236}">
                <a16:creationId xmlns:a16="http://schemas.microsoft.com/office/drawing/2014/main" id="{25B14CD4-24E0-ED49-B76A-617F31277ED3}"/>
              </a:ext>
            </a:extLst>
          </p:cNvPr>
          <p:cNvPicPr>
            <a:picLocks noChangeAspect="1"/>
          </p:cNvPicPr>
          <p:nvPr/>
        </p:nvPicPr>
        <p:blipFill>
          <a:blip r:embed="rId6"/>
          <a:stretch>
            <a:fillRect/>
          </a:stretch>
        </p:blipFill>
        <p:spPr>
          <a:xfrm>
            <a:off x="10277320" y="179889"/>
            <a:ext cx="1698596" cy="2304243"/>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3CA7EB56-E5CF-1D46-83CE-04DEA71B9AFE}"/>
              </a:ext>
            </a:extLst>
          </p:cNvPr>
          <p:cNvSpPr txBox="1"/>
          <p:nvPr/>
        </p:nvSpPr>
        <p:spPr>
          <a:xfrm>
            <a:off x="1115201" y="6486072"/>
            <a:ext cx="2842766" cy="369332"/>
          </a:xfrm>
          <a:prstGeom prst="rect">
            <a:avLst/>
          </a:prstGeom>
          <a:noFill/>
        </p:spPr>
        <p:txBody>
          <a:bodyPr wrap="none" rtlCol="0">
            <a:spAutoFit/>
          </a:bodyPr>
          <a:lstStyle/>
          <a:p>
            <a:r>
              <a:rPr lang="en-US" dirty="0"/>
              <a:t>Scarborough’s Reading Rope</a:t>
            </a:r>
          </a:p>
        </p:txBody>
      </p:sp>
    </p:spTree>
    <p:extLst>
      <p:ext uri="{BB962C8B-B14F-4D97-AF65-F5344CB8AC3E}">
        <p14:creationId xmlns:p14="http://schemas.microsoft.com/office/powerpoint/2010/main" val="94137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down)">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down)">
                                      <p:cBhvr>
                                        <p:cTn id="33" dur="500"/>
                                        <p:tgtEl>
                                          <p:spTgt spid="4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down)">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down)">
                                      <p:cBhvr>
                                        <p:cTn id="43" dur="500"/>
                                        <p:tgtEl>
                                          <p:spTgt spid="4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heel(1)">
                                      <p:cBhvr>
                                        <p:cTn id="53" dur="20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wipe(down)">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63109-E06B-614F-9BCD-9764CB2D5420}"/>
              </a:ext>
            </a:extLst>
          </p:cNvPr>
          <p:cNvSpPr>
            <a:spLocks noGrp="1"/>
          </p:cNvSpPr>
          <p:nvPr>
            <p:ph idx="1"/>
          </p:nvPr>
        </p:nvSpPr>
        <p:spPr>
          <a:xfrm>
            <a:off x="4607311" y="2687445"/>
            <a:ext cx="6599664" cy="3300760"/>
          </a:xfrm>
          <a:solidFill>
            <a:schemeClr val="accent6">
              <a:lumMod val="20000"/>
              <a:lumOff val="80000"/>
            </a:schemeClr>
          </a:solidFill>
        </p:spPr>
        <p:txBody>
          <a:bodyPr>
            <a:normAutofit/>
          </a:bodyPr>
          <a:lstStyle/>
          <a:p>
            <a:pPr marL="0" indent="0">
              <a:buNone/>
            </a:pPr>
            <a:endParaRPr lang="en-US" sz="4400" b="1" dirty="0"/>
          </a:p>
          <a:p>
            <a:pPr marL="0" indent="0">
              <a:buNone/>
            </a:pPr>
            <a:r>
              <a:rPr lang="en-US" sz="6000" b="1" dirty="0"/>
              <a:t>What does </a:t>
            </a:r>
          </a:p>
          <a:p>
            <a:pPr marL="0" indent="0">
              <a:buNone/>
            </a:pPr>
            <a:r>
              <a:rPr lang="en-US" sz="6000" b="1" dirty="0"/>
              <a:t>PIRLS 2016 show?</a:t>
            </a:r>
          </a:p>
        </p:txBody>
      </p:sp>
      <p:sp>
        <p:nvSpPr>
          <p:cNvPr id="4" name="Slide Number Placeholder 3">
            <a:extLst>
              <a:ext uri="{FF2B5EF4-FFF2-40B4-BE49-F238E27FC236}">
                <a16:creationId xmlns:a16="http://schemas.microsoft.com/office/drawing/2014/main" id="{34E38B58-9375-AE4B-B82A-0296B8157065}"/>
              </a:ext>
            </a:extLst>
          </p:cNvPr>
          <p:cNvSpPr>
            <a:spLocks noGrp="1"/>
          </p:cNvSpPr>
          <p:nvPr>
            <p:ph type="sldNum" sz="quarter" idx="12"/>
          </p:nvPr>
        </p:nvSpPr>
        <p:spPr/>
        <p:txBody>
          <a:bodyPr/>
          <a:lstStyle/>
          <a:p>
            <a:fld id="{32BC720B-8024-ED4E-9E10-37C20D8D564E}" type="slidenum">
              <a:rPr lang="en-US" smtClean="0"/>
              <a:t>5</a:t>
            </a:fld>
            <a:endParaRPr lang="en-US"/>
          </a:p>
        </p:txBody>
      </p:sp>
      <p:sp>
        <p:nvSpPr>
          <p:cNvPr id="5" name="Rectangle 4">
            <a:extLst>
              <a:ext uri="{FF2B5EF4-FFF2-40B4-BE49-F238E27FC236}">
                <a16:creationId xmlns:a16="http://schemas.microsoft.com/office/drawing/2014/main" id="{EFACDC62-FCDD-1442-8AE9-441FCA5C9D86}"/>
              </a:ext>
            </a:extLst>
          </p:cNvPr>
          <p:cNvSpPr/>
          <p:nvPr/>
        </p:nvSpPr>
        <p:spPr>
          <a:xfrm>
            <a:off x="669073" y="524107"/>
            <a:ext cx="11240429" cy="1226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4415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Order a printed wall copy of the Reading Skills Pyramid | Time4Learning">
            <a:extLst>
              <a:ext uri="{FF2B5EF4-FFF2-40B4-BE49-F238E27FC236}">
                <a16:creationId xmlns:a16="http://schemas.microsoft.com/office/drawing/2014/main" id="{4C0FFDBF-2F3F-4B45-A0F9-27A82BE457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078" y="1070652"/>
            <a:ext cx="8882062" cy="54464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97764" y="-166041"/>
            <a:ext cx="7330382" cy="1582544"/>
          </a:xfrm>
        </p:spPr>
        <p:txBody>
          <a:bodyPr>
            <a:normAutofit/>
          </a:bodyPr>
          <a:lstStyle/>
          <a:p>
            <a:r>
              <a:rPr lang="en-US" sz="3600" b="1" dirty="0"/>
              <a:t>What does PIRLS assess?</a:t>
            </a:r>
            <a:endParaRPr lang="en-US" sz="2400" dirty="0"/>
          </a:p>
        </p:txBody>
      </p:sp>
      <p:sp>
        <p:nvSpPr>
          <p:cNvPr id="4" name="TextBox 3"/>
          <p:cNvSpPr txBox="1"/>
          <p:nvPr/>
        </p:nvSpPr>
        <p:spPr>
          <a:xfrm>
            <a:off x="9590797" y="5602843"/>
            <a:ext cx="2315506" cy="369332"/>
          </a:xfrm>
          <a:prstGeom prst="rect">
            <a:avLst/>
          </a:prstGeom>
          <a:noFill/>
        </p:spPr>
        <p:txBody>
          <a:bodyPr wrap="none" rtlCol="0">
            <a:spAutoFit/>
          </a:bodyPr>
          <a:lstStyle/>
          <a:p>
            <a:r>
              <a:rPr lang="en-US" i="1" dirty="0"/>
              <a:t>Mullis et al. 2017, p.55</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0797" y="2379893"/>
            <a:ext cx="2169125" cy="2828006"/>
          </a:xfrm>
          <a:prstGeom prst="rect">
            <a:avLst/>
          </a:prstGeom>
          <a:ln>
            <a:noFill/>
          </a:ln>
          <a:effectLst>
            <a:outerShdw blurRad="292100" dist="139700" dir="2700000" algn="tl" rotWithShape="0">
              <a:srgbClr val="333333">
                <a:alpha val="65000"/>
              </a:srgbClr>
            </a:outerShdw>
          </a:effectLst>
        </p:spPr>
      </p:pic>
      <p:sp>
        <p:nvSpPr>
          <p:cNvPr id="10" name="Oval 9">
            <a:extLst>
              <a:ext uri="{FF2B5EF4-FFF2-40B4-BE49-F238E27FC236}">
                <a16:creationId xmlns:a16="http://schemas.microsoft.com/office/drawing/2014/main" id="{1AC1216B-9E27-C94F-A457-8C6D9777F36B}"/>
              </a:ext>
            </a:extLst>
          </p:cNvPr>
          <p:cNvSpPr/>
          <p:nvPr/>
        </p:nvSpPr>
        <p:spPr>
          <a:xfrm rot="948488">
            <a:off x="6879470" y="1557085"/>
            <a:ext cx="2296320" cy="2477526"/>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15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EE2C88-6C8F-484D-AF69-578F576B1F44}" type="slidenum">
              <a:rPr lang="en-US" smtClean="0"/>
              <a:pPr/>
              <a:t>7</a:t>
            </a:fld>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58752"/>
          <a:stretch/>
        </p:blipFill>
        <p:spPr>
          <a:xfrm>
            <a:off x="1597403" y="3165171"/>
            <a:ext cx="8997193" cy="2828835"/>
          </a:xfrm>
          <a:prstGeom prst="rect">
            <a:avLst/>
          </a:prstGeom>
        </p:spPr>
      </p:pic>
      <p:sp>
        <p:nvSpPr>
          <p:cNvPr id="7" name="TextBox 6"/>
          <p:cNvSpPr txBox="1"/>
          <p:nvPr/>
        </p:nvSpPr>
        <p:spPr>
          <a:xfrm>
            <a:off x="188712" y="6436863"/>
            <a:ext cx="3657989" cy="369332"/>
          </a:xfrm>
          <a:prstGeom prst="rect">
            <a:avLst/>
          </a:prstGeom>
          <a:noFill/>
        </p:spPr>
        <p:txBody>
          <a:bodyPr wrap="none" rtlCol="0">
            <a:spAutoFit/>
          </a:bodyPr>
          <a:lstStyle/>
          <a:p>
            <a:r>
              <a:rPr lang="en-US" i="1" dirty="0"/>
              <a:t>Source: SA PIRLS Literacy 2016 report</a:t>
            </a:r>
          </a:p>
        </p:txBody>
      </p:sp>
      <p:sp>
        <p:nvSpPr>
          <p:cNvPr id="8" name="TextBox 7"/>
          <p:cNvSpPr txBox="1"/>
          <p:nvPr/>
        </p:nvSpPr>
        <p:spPr>
          <a:xfrm>
            <a:off x="1833894" y="-19570"/>
            <a:ext cx="3328416" cy="1862048"/>
          </a:xfrm>
          <a:prstGeom prst="rect">
            <a:avLst/>
          </a:prstGeom>
          <a:noFill/>
        </p:spPr>
        <p:txBody>
          <a:bodyPr wrap="square" rtlCol="0">
            <a:spAutoFit/>
          </a:bodyPr>
          <a:lstStyle/>
          <a:p>
            <a:r>
              <a:rPr lang="en-US" sz="11500" b="1" dirty="0">
                <a:solidFill>
                  <a:srgbClr val="FF0000"/>
                </a:solidFill>
              </a:rPr>
              <a:t>78%</a:t>
            </a:r>
            <a:endParaRPr lang="en-US" sz="2800" dirty="0"/>
          </a:p>
        </p:txBody>
      </p:sp>
      <p:sp>
        <p:nvSpPr>
          <p:cNvPr id="9" name="Rectangle 8"/>
          <p:cNvSpPr/>
          <p:nvPr/>
        </p:nvSpPr>
        <p:spPr>
          <a:xfrm>
            <a:off x="5001230" y="275095"/>
            <a:ext cx="4718304" cy="1384995"/>
          </a:xfrm>
          <a:prstGeom prst="rect">
            <a:avLst/>
          </a:prstGeom>
        </p:spPr>
        <p:txBody>
          <a:bodyPr wrap="square">
            <a:spAutoFit/>
          </a:bodyPr>
          <a:lstStyle/>
          <a:p>
            <a:r>
              <a:rPr lang="en-US" sz="2800" dirty="0"/>
              <a:t>of South African Gr4 learners cannot read for meaning in any language</a:t>
            </a: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t="35803" b="44197"/>
          <a:stretch/>
        </p:blipFill>
        <p:spPr>
          <a:xfrm>
            <a:off x="1597403" y="1726830"/>
            <a:ext cx="8997193" cy="1371601"/>
          </a:xfrm>
          <a:prstGeom prst="rect">
            <a:avLst/>
          </a:prstGeom>
        </p:spPr>
      </p:pic>
      <p:sp>
        <p:nvSpPr>
          <p:cNvPr id="11" name="TextBox 10">
            <a:extLst>
              <a:ext uri="{FF2B5EF4-FFF2-40B4-BE49-F238E27FC236}">
                <a16:creationId xmlns:a16="http://schemas.microsoft.com/office/drawing/2014/main" id="{9EBF887E-3500-BB47-8250-0C569A5CC729}"/>
              </a:ext>
            </a:extLst>
          </p:cNvPr>
          <p:cNvSpPr txBox="1"/>
          <p:nvPr/>
        </p:nvSpPr>
        <p:spPr>
          <a:xfrm>
            <a:off x="5001230" y="5738787"/>
            <a:ext cx="6099716" cy="738664"/>
          </a:xfrm>
          <a:prstGeom prst="rect">
            <a:avLst/>
          </a:prstGeom>
          <a:solidFill>
            <a:schemeClr val="bg1">
              <a:lumMod val="95000"/>
            </a:schemeClr>
          </a:solidFill>
        </p:spPr>
        <p:txBody>
          <a:bodyPr wrap="square">
            <a:spAutoFit/>
          </a:bodyPr>
          <a:lstStyle/>
          <a:p>
            <a:pPr algn="just"/>
            <a:r>
              <a:rPr lang="en-US" sz="1400" dirty="0"/>
              <a:t>“</a:t>
            </a:r>
            <a:r>
              <a:rPr lang="en-US" sz="1400" i="1" dirty="0"/>
              <a:t>locate and retrieve explicitly stated information, actions or ideas; </a:t>
            </a:r>
          </a:p>
          <a:p>
            <a:pPr algn="just"/>
            <a:r>
              <a:rPr lang="en-US" sz="1400" i="1" dirty="0"/>
              <a:t>make straightforward inferences about events and reasons for actions; or </a:t>
            </a:r>
          </a:p>
          <a:p>
            <a:pPr algn="just"/>
            <a:r>
              <a:rPr lang="en-US" sz="1400" i="1" dirty="0"/>
              <a:t>begin to interpret story events and central ideas</a:t>
            </a:r>
            <a:r>
              <a:rPr lang="en-US" sz="1400" dirty="0"/>
              <a:t>” (Mullis et al, 2017; p.53). </a:t>
            </a:r>
          </a:p>
        </p:txBody>
      </p:sp>
    </p:spTree>
    <p:extLst>
      <p:ext uri="{BB962C8B-B14F-4D97-AF65-F5344CB8AC3E}">
        <p14:creationId xmlns:p14="http://schemas.microsoft.com/office/powerpoint/2010/main" val="14248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2151077" y="2155371"/>
          <a:ext cx="7798466" cy="4389242"/>
        </p:xfrm>
        <a:graphic>
          <a:graphicData uri="http://schemas.openxmlformats.org/drawingml/2006/chart">
            <c:chart xmlns:c="http://schemas.openxmlformats.org/drawingml/2006/chart" xmlns:r="http://schemas.openxmlformats.org/officeDocument/2006/relationships" r:id="rId2"/>
          </a:graphicData>
        </a:graphic>
      </p:graphicFrame>
      <p:pic>
        <p:nvPicPr>
          <p:cNvPr id="5" name="char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3753" y="1474787"/>
            <a:ext cx="7797590" cy="68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273753" y="313387"/>
            <a:ext cx="7543800" cy="819607"/>
          </a:xfrm>
          <a:prstGeom prst="rect">
            <a:avLst/>
          </a:prstGeom>
          <a:solidFill>
            <a:schemeClr val="accent6">
              <a:lumMod val="20000"/>
              <a:lumOff val="80000"/>
            </a:schemeClr>
          </a:solidFill>
        </p:spPr>
        <p:txBody>
          <a:bodyPr wrap="square" lIns="144000" tIns="180000" rIns="108000" bIns="144000" rtlCol="0">
            <a:spAutoFit/>
          </a:bodyPr>
          <a:lstStyle/>
          <a:p>
            <a:pPr algn="ctr"/>
            <a:r>
              <a:rPr lang="en-US" sz="3200" b="1" dirty="0"/>
              <a:t>How does this differ by school wealth?</a:t>
            </a:r>
          </a:p>
        </p:txBody>
      </p:sp>
      <p:sp>
        <p:nvSpPr>
          <p:cNvPr id="7" name="TextBox 6"/>
          <p:cNvSpPr txBox="1"/>
          <p:nvPr/>
        </p:nvSpPr>
        <p:spPr>
          <a:xfrm>
            <a:off x="3728032" y="6390725"/>
            <a:ext cx="4635243" cy="307777"/>
          </a:xfrm>
          <a:prstGeom prst="rect">
            <a:avLst/>
          </a:prstGeom>
          <a:noFill/>
        </p:spPr>
        <p:txBody>
          <a:bodyPr wrap="none" rtlCol="0">
            <a:spAutoFit/>
          </a:bodyPr>
          <a:lstStyle/>
          <a:p>
            <a:r>
              <a:rPr lang="en-US" sz="1400" dirty="0"/>
              <a:t>Spaull &amp; Pretorius (2018) Falling at </a:t>
            </a:r>
            <a:r>
              <a:rPr lang="en-US" sz="1400"/>
              <a:t>the first </a:t>
            </a:r>
            <a:r>
              <a:rPr lang="en-US" sz="1400" dirty="0"/>
              <a:t>h</a:t>
            </a:r>
            <a:r>
              <a:rPr lang="en-US" sz="1400"/>
              <a:t>urdle</a:t>
            </a:r>
            <a:r>
              <a:rPr lang="en-US" sz="1400" dirty="0"/>
              <a:t>. Springer. </a:t>
            </a:r>
          </a:p>
        </p:txBody>
      </p:sp>
    </p:spTree>
    <p:extLst>
      <p:ext uri="{BB962C8B-B14F-4D97-AF65-F5344CB8AC3E}">
        <p14:creationId xmlns:p14="http://schemas.microsoft.com/office/powerpoint/2010/main" val="234152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306" y="819972"/>
            <a:ext cx="4243387" cy="554904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6379" y="742954"/>
            <a:ext cx="4294451" cy="5626063"/>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8352497" y="6488668"/>
            <a:ext cx="1813317" cy="369332"/>
          </a:xfrm>
          <a:prstGeom prst="rect">
            <a:avLst/>
          </a:prstGeom>
          <a:noFill/>
        </p:spPr>
        <p:txBody>
          <a:bodyPr wrap="none" rtlCol="0">
            <a:spAutoFit/>
          </a:bodyPr>
          <a:lstStyle/>
          <a:p>
            <a:r>
              <a:rPr lang="en-US" i="1" dirty="0"/>
              <a:t>Mullis et al. 2017</a:t>
            </a:r>
          </a:p>
        </p:txBody>
      </p:sp>
      <p:sp>
        <p:nvSpPr>
          <p:cNvPr id="9" name="TextBox 8"/>
          <p:cNvSpPr txBox="1"/>
          <p:nvPr/>
        </p:nvSpPr>
        <p:spPr>
          <a:xfrm>
            <a:off x="4124327" y="200025"/>
            <a:ext cx="4333238" cy="369332"/>
          </a:xfrm>
          <a:prstGeom prst="rect">
            <a:avLst/>
          </a:prstGeom>
          <a:noFill/>
        </p:spPr>
        <p:txBody>
          <a:bodyPr wrap="none" rtlCol="0">
            <a:spAutoFit/>
          </a:bodyPr>
          <a:lstStyle/>
          <a:p>
            <a:r>
              <a:rPr lang="en-US" dirty="0"/>
              <a:t>Released passage from PIRLS Literacy 2016</a:t>
            </a:r>
          </a:p>
        </p:txBody>
      </p:sp>
      <p:sp>
        <p:nvSpPr>
          <p:cNvPr id="2" name="Oval 1"/>
          <p:cNvSpPr/>
          <p:nvPr/>
        </p:nvSpPr>
        <p:spPr>
          <a:xfrm>
            <a:off x="8782055" y="1214438"/>
            <a:ext cx="728663" cy="685800"/>
          </a:xfrm>
          <a:prstGeom prst="ellipse">
            <a:avLst/>
          </a:prstGeom>
          <a:solidFill>
            <a:srgbClr val="FF7E79">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40%</a:t>
            </a:r>
          </a:p>
        </p:txBody>
      </p:sp>
      <p:sp>
        <p:nvSpPr>
          <p:cNvPr id="10" name="Oval 9"/>
          <p:cNvSpPr/>
          <p:nvPr/>
        </p:nvSpPr>
        <p:spPr>
          <a:xfrm>
            <a:off x="8782054" y="2724150"/>
            <a:ext cx="728663" cy="685800"/>
          </a:xfrm>
          <a:prstGeom prst="ellipse">
            <a:avLst/>
          </a:prstGeom>
          <a:solidFill>
            <a:srgbClr val="FF7E79">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40%</a:t>
            </a:r>
          </a:p>
        </p:txBody>
      </p:sp>
      <p:sp>
        <p:nvSpPr>
          <p:cNvPr id="11" name="Oval 10"/>
          <p:cNvSpPr/>
          <p:nvPr/>
        </p:nvSpPr>
        <p:spPr>
          <a:xfrm>
            <a:off x="8782054" y="4081463"/>
            <a:ext cx="728663" cy="685800"/>
          </a:xfrm>
          <a:prstGeom prst="ellipse">
            <a:avLst/>
          </a:prstGeom>
          <a:solidFill>
            <a:srgbClr val="FF7E79">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32%</a:t>
            </a:r>
          </a:p>
        </p:txBody>
      </p:sp>
      <p:sp>
        <p:nvSpPr>
          <p:cNvPr id="12" name="Oval 11"/>
          <p:cNvSpPr/>
          <p:nvPr/>
        </p:nvSpPr>
        <p:spPr>
          <a:xfrm>
            <a:off x="8782054" y="41791"/>
            <a:ext cx="728663" cy="685800"/>
          </a:xfrm>
          <a:prstGeom prst="ellipse">
            <a:avLst/>
          </a:prstGeom>
          <a:solidFill>
            <a:srgbClr val="FF7E79">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SA Gr4</a:t>
            </a:r>
          </a:p>
        </p:txBody>
      </p:sp>
    </p:spTree>
    <p:extLst>
      <p:ext uri="{BB962C8B-B14F-4D97-AF65-F5344CB8AC3E}">
        <p14:creationId xmlns:p14="http://schemas.microsoft.com/office/powerpoint/2010/main" val="121438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08A2-7E26-BD4D-BCE4-22DB56C2EB83}"/>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CD8A0445-FD26-9241-915D-B456B1FC5C09}"/>
              </a:ext>
            </a:extLst>
          </p:cNvPr>
          <p:cNvSpPr>
            <a:spLocks noGrp="1"/>
          </p:cNvSpPr>
          <p:nvPr>
            <p:ph type="sldNum" sz="quarter" idx="12"/>
          </p:nvPr>
        </p:nvSpPr>
        <p:spPr/>
        <p:txBody>
          <a:bodyPr/>
          <a:lstStyle/>
          <a:p>
            <a:fld id="{32BC720B-8024-ED4E-9E10-37C20D8D564E}" type="slidenum">
              <a:rPr lang="en-US" smtClean="0"/>
              <a:t>10</a:t>
            </a:fld>
            <a:endParaRPr lang="en-US"/>
          </a:p>
        </p:txBody>
      </p:sp>
      <p:pic>
        <p:nvPicPr>
          <p:cNvPr id="5" name="Content Placeholder 3">
            <a:extLst>
              <a:ext uri="{FF2B5EF4-FFF2-40B4-BE49-F238E27FC236}">
                <a16:creationId xmlns:a16="http://schemas.microsoft.com/office/drawing/2014/main" id="{C2D376AD-0FA4-C04C-A0B1-A1A9205C38E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3062" y="839705"/>
            <a:ext cx="7451206" cy="51785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CCE3AB2E-131F-7048-B4C3-90D56B3AABDE}"/>
              </a:ext>
            </a:extLst>
          </p:cNvPr>
          <p:cNvSpPr txBox="1"/>
          <p:nvPr/>
        </p:nvSpPr>
        <p:spPr>
          <a:xfrm>
            <a:off x="2545117" y="6544510"/>
            <a:ext cx="2326921" cy="219291"/>
          </a:xfrm>
          <a:prstGeom prst="rect">
            <a:avLst/>
          </a:prstGeom>
          <a:solidFill>
            <a:schemeClr val="bg1">
              <a:lumMod val="95000"/>
            </a:schemeClr>
          </a:solidFill>
        </p:spPr>
        <p:txBody>
          <a:bodyPr wrap="square" rtlCol="0">
            <a:spAutoFit/>
          </a:bodyPr>
          <a:lstStyle/>
          <a:p>
            <a:pPr>
              <a:spcAft>
                <a:spcPts val="450"/>
              </a:spcAft>
            </a:pPr>
            <a:r>
              <a:rPr lang="en-US" sz="825" dirty="0"/>
              <a:t>(</a:t>
            </a:r>
            <a:r>
              <a:rPr lang="en-US" sz="825" b="1" dirty="0"/>
              <a:t>Source</a:t>
            </a:r>
            <a:r>
              <a:rPr lang="en-US" sz="825" dirty="0"/>
              <a:t>: Gustafsson &amp; Taylor, forthcoming)</a:t>
            </a:r>
          </a:p>
        </p:txBody>
      </p:sp>
      <p:pic>
        <p:nvPicPr>
          <p:cNvPr id="7" name="Content Placeholder 3">
            <a:extLst>
              <a:ext uri="{FF2B5EF4-FFF2-40B4-BE49-F238E27FC236}">
                <a16:creationId xmlns:a16="http://schemas.microsoft.com/office/drawing/2014/main" id="{BF0F9953-6445-7643-8DBF-FDA6CD38BE14}"/>
              </a:ext>
            </a:extLst>
          </p:cNvPr>
          <p:cNvPicPr>
            <a:picLocks noChangeAspect="1" noChangeArrowheads="1"/>
          </p:cNvPicPr>
          <p:nvPr/>
        </p:nvPicPr>
        <p:blipFill>
          <a:blip r:embed="rId3"/>
          <a:srcRect/>
          <a:stretch/>
        </p:blipFill>
        <p:spPr bwMode="auto">
          <a:xfrm>
            <a:off x="7817524" y="982378"/>
            <a:ext cx="3631526" cy="51785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a:extLst>
              <a:ext uri="{FF2B5EF4-FFF2-40B4-BE49-F238E27FC236}">
                <a16:creationId xmlns:a16="http://schemas.microsoft.com/office/drawing/2014/main" id="{7429FACE-288C-FD4E-ACC5-E0856A395B04}"/>
              </a:ext>
            </a:extLst>
          </p:cNvPr>
          <p:cNvSpPr/>
          <p:nvPr/>
        </p:nvSpPr>
        <p:spPr>
          <a:xfrm>
            <a:off x="5481637" y="2657272"/>
            <a:ext cx="614363" cy="271666"/>
          </a:xfrm>
          <a:prstGeom prst="ellipse">
            <a:avLst/>
          </a:prstGeom>
          <a:solidFill>
            <a:srgbClr val="92D050">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50000"/>
                  </a:schemeClr>
                </a:solidFill>
              </a:rPr>
              <a:t>22%</a:t>
            </a:r>
          </a:p>
        </p:txBody>
      </p:sp>
      <p:sp>
        <p:nvSpPr>
          <p:cNvPr id="9" name="Oval 8">
            <a:extLst>
              <a:ext uri="{FF2B5EF4-FFF2-40B4-BE49-F238E27FC236}">
                <a16:creationId xmlns:a16="http://schemas.microsoft.com/office/drawing/2014/main" id="{6E2020E7-1133-4C41-A911-2EEA55190C0B}"/>
              </a:ext>
            </a:extLst>
          </p:cNvPr>
          <p:cNvSpPr/>
          <p:nvPr/>
        </p:nvSpPr>
        <p:spPr>
          <a:xfrm>
            <a:off x="4376737" y="3156021"/>
            <a:ext cx="614363" cy="271666"/>
          </a:xfrm>
          <a:prstGeom prst="ellipse">
            <a:avLst/>
          </a:prstGeom>
          <a:solidFill>
            <a:srgbClr val="92D050">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50000"/>
                  </a:schemeClr>
                </a:solidFill>
              </a:rPr>
              <a:t>18%</a:t>
            </a:r>
          </a:p>
        </p:txBody>
      </p:sp>
      <p:sp>
        <p:nvSpPr>
          <p:cNvPr id="10" name="Oval 9">
            <a:extLst>
              <a:ext uri="{FF2B5EF4-FFF2-40B4-BE49-F238E27FC236}">
                <a16:creationId xmlns:a16="http://schemas.microsoft.com/office/drawing/2014/main" id="{6036A617-E2B9-E349-A3E8-4B48F801CE64}"/>
              </a:ext>
            </a:extLst>
          </p:cNvPr>
          <p:cNvSpPr/>
          <p:nvPr/>
        </p:nvSpPr>
        <p:spPr>
          <a:xfrm>
            <a:off x="3314777" y="3951358"/>
            <a:ext cx="614363" cy="271666"/>
          </a:xfrm>
          <a:prstGeom prst="ellipse">
            <a:avLst/>
          </a:prstGeom>
          <a:solidFill>
            <a:srgbClr val="92D050">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50000"/>
                  </a:schemeClr>
                </a:solidFill>
              </a:rPr>
              <a:t>13%</a:t>
            </a:r>
          </a:p>
        </p:txBody>
      </p:sp>
    </p:spTree>
    <p:extLst>
      <p:ext uri="{BB962C8B-B14F-4D97-AF65-F5344CB8AC3E}">
        <p14:creationId xmlns:p14="http://schemas.microsoft.com/office/powerpoint/2010/main" val="246389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63109-E06B-614F-9BCD-9764CB2D5420}"/>
              </a:ext>
            </a:extLst>
          </p:cNvPr>
          <p:cNvSpPr>
            <a:spLocks noGrp="1"/>
          </p:cNvSpPr>
          <p:nvPr>
            <p:ph idx="1"/>
          </p:nvPr>
        </p:nvSpPr>
        <p:spPr>
          <a:xfrm>
            <a:off x="4607311" y="2687445"/>
            <a:ext cx="6599664" cy="3300760"/>
          </a:xfrm>
          <a:solidFill>
            <a:schemeClr val="accent6">
              <a:lumMod val="20000"/>
              <a:lumOff val="80000"/>
            </a:schemeClr>
          </a:solidFill>
        </p:spPr>
        <p:txBody>
          <a:bodyPr>
            <a:normAutofit/>
          </a:bodyPr>
          <a:lstStyle/>
          <a:p>
            <a:pPr marL="0" indent="0">
              <a:buNone/>
            </a:pPr>
            <a:endParaRPr lang="en-US" sz="4400" b="1" dirty="0"/>
          </a:p>
          <a:p>
            <a:pPr marL="0" indent="0">
              <a:buNone/>
            </a:pPr>
            <a:r>
              <a:rPr lang="en-US" sz="6000" b="1" dirty="0"/>
              <a:t>What do EGRAs </a:t>
            </a:r>
          </a:p>
          <a:p>
            <a:pPr marL="0" indent="0">
              <a:buNone/>
            </a:pPr>
            <a:r>
              <a:rPr lang="en-US" sz="6000" b="1" dirty="0"/>
              <a:t>show?</a:t>
            </a:r>
          </a:p>
        </p:txBody>
      </p:sp>
      <p:sp>
        <p:nvSpPr>
          <p:cNvPr id="4" name="Slide Number Placeholder 3">
            <a:extLst>
              <a:ext uri="{FF2B5EF4-FFF2-40B4-BE49-F238E27FC236}">
                <a16:creationId xmlns:a16="http://schemas.microsoft.com/office/drawing/2014/main" id="{34E38B58-9375-AE4B-B82A-0296B8157065}"/>
              </a:ext>
            </a:extLst>
          </p:cNvPr>
          <p:cNvSpPr>
            <a:spLocks noGrp="1"/>
          </p:cNvSpPr>
          <p:nvPr>
            <p:ph type="sldNum" sz="quarter" idx="12"/>
          </p:nvPr>
        </p:nvSpPr>
        <p:spPr/>
        <p:txBody>
          <a:bodyPr/>
          <a:lstStyle/>
          <a:p>
            <a:fld id="{32BC720B-8024-ED4E-9E10-37C20D8D564E}" type="slidenum">
              <a:rPr lang="en-US" smtClean="0"/>
              <a:t>11</a:t>
            </a:fld>
            <a:endParaRPr lang="en-US"/>
          </a:p>
        </p:txBody>
      </p:sp>
      <p:sp>
        <p:nvSpPr>
          <p:cNvPr id="5" name="Rectangle 4">
            <a:extLst>
              <a:ext uri="{FF2B5EF4-FFF2-40B4-BE49-F238E27FC236}">
                <a16:creationId xmlns:a16="http://schemas.microsoft.com/office/drawing/2014/main" id="{EFACDC62-FCDD-1442-8AE9-441FCA5C9D86}"/>
              </a:ext>
            </a:extLst>
          </p:cNvPr>
          <p:cNvSpPr/>
          <p:nvPr/>
        </p:nvSpPr>
        <p:spPr>
          <a:xfrm>
            <a:off x="669073" y="524107"/>
            <a:ext cx="11240429" cy="1226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9212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1689-40D8-324D-AB81-96E1B26CBBB6}"/>
              </a:ext>
            </a:extLst>
          </p:cNvPr>
          <p:cNvSpPr>
            <a:spLocks noGrp="1"/>
          </p:cNvSpPr>
          <p:nvPr>
            <p:ph type="title"/>
          </p:nvPr>
        </p:nvSpPr>
        <p:spPr>
          <a:xfrm>
            <a:off x="6271645" y="363653"/>
            <a:ext cx="5433443" cy="1563688"/>
          </a:xfrm>
          <a:solidFill>
            <a:schemeClr val="bg1">
              <a:lumMod val="95000"/>
            </a:schemeClr>
          </a:solidFill>
        </p:spPr>
        <p:txBody>
          <a:bodyPr>
            <a:normAutofit/>
          </a:bodyPr>
          <a:lstStyle/>
          <a:p>
            <a:pPr algn="ctr"/>
            <a:r>
              <a:rPr lang="en-US" sz="3200" dirty="0"/>
              <a:t>Over 14,000 individual assessments from more than 600 schools</a:t>
            </a:r>
          </a:p>
        </p:txBody>
      </p:sp>
      <p:sp>
        <p:nvSpPr>
          <p:cNvPr id="4" name="Slide Number Placeholder 3">
            <a:extLst>
              <a:ext uri="{FF2B5EF4-FFF2-40B4-BE49-F238E27FC236}">
                <a16:creationId xmlns:a16="http://schemas.microsoft.com/office/drawing/2014/main" id="{F2957960-DEE8-204F-99EF-9ECCF5EEEF4E}"/>
              </a:ext>
            </a:extLst>
          </p:cNvPr>
          <p:cNvSpPr>
            <a:spLocks noGrp="1"/>
          </p:cNvSpPr>
          <p:nvPr>
            <p:ph type="sldNum" sz="quarter" idx="12"/>
          </p:nvPr>
        </p:nvSpPr>
        <p:spPr/>
        <p:txBody>
          <a:bodyPr/>
          <a:lstStyle/>
          <a:p>
            <a:fld id="{32BC720B-8024-ED4E-9E10-37C20D8D564E}" type="slidenum">
              <a:rPr lang="en-US" smtClean="0"/>
              <a:t>12</a:t>
            </a:fld>
            <a:endParaRPr lang="en-US"/>
          </a:p>
        </p:txBody>
      </p:sp>
      <p:pic>
        <p:nvPicPr>
          <p:cNvPr id="6" name="Content Placeholder 5" descr="Graphical user interface, text, application, email&#10;&#10;Description automatically generated">
            <a:extLst>
              <a:ext uri="{FF2B5EF4-FFF2-40B4-BE49-F238E27FC236}">
                <a16:creationId xmlns:a16="http://schemas.microsoft.com/office/drawing/2014/main" id="{4CB32456-7296-104A-B270-5C0733ACDE4F}"/>
              </a:ext>
            </a:extLst>
          </p:cNvPr>
          <p:cNvPicPr>
            <a:picLocks noGrp="1" noChangeAspect="1"/>
          </p:cNvPicPr>
          <p:nvPr>
            <p:ph idx="1"/>
          </p:nvPr>
        </p:nvPicPr>
        <p:blipFill>
          <a:blip r:embed="rId2"/>
          <a:stretch>
            <a:fillRect/>
          </a:stretch>
        </p:blipFill>
        <p:spPr>
          <a:xfrm>
            <a:off x="167269" y="136525"/>
            <a:ext cx="5753088" cy="4257055"/>
          </a:xfrm>
          <a:prstGeom prst="rect">
            <a:avLst/>
          </a:prstGeom>
          <a:ln>
            <a:noFill/>
          </a:ln>
          <a:effectLst>
            <a:outerShdw blurRad="292100" dist="139700" dir="2700000" algn="tl" rotWithShape="0">
              <a:srgbClr val="333333">
                <a:alpha val="65000"/>
              </a:srgbClr>
            </a:outerShdw>
          </a:effectLst>
        </p:spPr>
      </p:pic>
      <p:grpSp>
        <p:nvGrpSpPr>
          <p:cNvPr id="12" name="Group 11">
            <a:extLst>
              <a:ext uri="{FF2B5EF4-FFF2-40B4-BE49-F238E27FC236}">
                <a16:creationId xmlns:a16="http://schemas.microsoft.com/office/drawing/2014/main" id="{3602DE8A-5F20-CD4B-BAA1-B6A205DE0539}"/>
              </a:ext>
            </a:extLst>
          </p:cNvPr>
          <p:cNvGrpSpPr/>
          <p:nvPr/>
        </p:nvGrpSpPr>
        <p:grpSpPr>
          <a:xfrm>
            <a:off x="4650059" y="2154468"/>
            <a:ext cx="7272635" cy="4478223"/>
            <a:chOff x="4650059" y="2154468"/>
            <a:chExt cx="7272635" cy="4478223"/>
          </a:xfrm>
        </p:grpSpPr>
        <p:pic>
          <p:nvPicPr>
            <p:cNvPr id="7" name="Content Placeholder 5">
              <a:extLst>
                <a:ext uri="{FF2B5EF4-FFF2-40B4-BE49-F238E27FC236}">
                  <a16:creationId xmlns:a16="http://schemas.microsoft.com/office/drawing/2014/main" id="{B2A49FBA-738C-254C-AE79-3ECAC0790ADE}"/>
                </a:ext>
              </a:extLst>
            </p:cNvPr>
            <p:cNvPicPr>
              <a:picLocks noChangeAspect="1"/>
            </p:cNvPicPr>
            <p:nvPr/>
          </p:nvPicPr>
          <p:blipFill>
            <a:blip r:embed="rId3"/>
            <a:srcRect/>
            <a:stretch/>
          </p:blipFill>
          <p:spPr>
            <a:xfrm>
              <a:off x="4650059" y="2154468"/>
              <a:ext cx="7272635" cy="4478223"/>
            </a:xfrm>
            <a:prstGeom prst="rect">
              <a:avLst/>
            </a:prstGeom>
            <a:ln>
              <a:noFill/>
            </a:ln>
            <a:effectLst>
              <a:outerShdw blurRad="292100" dist="139700" dir="2700000" algn="tl" rotWithShape="0">
                <a:srgbClr val="333333">
                  <a:alpha val="65000"/>
                </a:srgbClr>
              </a:outerShdw>
            </a:effectLst>
          </p:spPr>
        </p:pic>
        <p:cxnSp>
          <p:nvCxnSpPr>
            <p:cNvPr id="9" name="Straight Connector 8">
              <a:extLst>
                <a:ext uri="{FF2B5EF4-FFF2-40B4-BE49-F238E27FC236}">
                  <a16:creationId xmlns:a16="http://schemas.microsoft.com/office/drawing/2014/main" id="{57AC8CE4-F08F-9C44-96AB-2A55B054B07B}"/>
                </a:ext>
              </a:extLst>
            </p:cNvPr>
            <p:cNvCxnSpPr/>
            <p:nvPr/>
          </p:nvCxnSpPr>
          <p:spPr>
            <a:xfrm>
              <a:off x="8697951" y="5620215"/>
              <a:ext cx="49065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C52ECAD-CD8B-AA44-8372-5DD38635E132}"/>
                </a:ext>
              </a:extLst>
            </p:cNvPr>
            <p:cNvCxnSpPr>
              <a:cxnSpLocks/>
            </p:cNvCxnSpPr>
            <p:nvPr/>
          </p:nvCxnSpPr>
          <p:spPr>
            <a:xfrm>
              <a:off x="10277707" y="5620215"/>
              <a:ext cx="68394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321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D7CC3-C551-6F45-BA5C-4DAD972CD1A0}"/>
              </a:ext>
            </a:extLst>
          </p:cNvPr>
          <p:cNvSpPr>
            <a:spLocks noGrp="1"/>
          </p:cNvSpPr>
          <p:nvPr>
            <p:ph type="title"/>
          </p:nvPr>
        </p:nvSpPr>
        <p:spPr>
          <a:xfrm>
            <a:off x="144850" y="691376"/>
            <a:ext cx="3165088" cy="4772721"/>
          </a:xfrm>
          <a:solidFill>
            <a:schemeClr val="bg1"/>
          </a:solidFill>
        </p:spPr>
        <p:txBody>
          <a:bodyPr>
            <a:normAutofit/>
          </a:bodyPr>
          <a:lstStyle/>
          <a:p>
            <a:r>
              <a:rPr lang="en-US" b="1" dirty="0"/>
              <a:t>What do EGRAs / ELNAs assess?</a:t>
            </a:r>
          </a:p>
        </p:txBody>
      </p:sp>
      <p:pic>
        <p:nvPicPr>
          <p:cNvPr id="6" name="Content Placeholder 5" descr="Application&#10;&#10;Description automatically generated with low confidence">
            <a:extLst>
              <a:ext uri="{FF2B5EF4-FFF2-40B4-BE49-F238E27FC236}">
                <a16:creationId xmlns:a16="http://schemas.microsoft.com/office/drawing/2014/main" id="{541A75C8-581E-2B49-B888-DF3BB3DE4F96}"/>
              </a:ext>
            </a:extLst>
          </p:cNvPr>
          <p:cNvPicPr>
            <a:picLocks noGrp="1" noChangeAspect="1"/>
          </p:cNvPicPr>
          <p:nvPr>
            <p:ph idx="1"/>
          </p:nvPr>
        </p:nvPicPr>
        <p:blipFill>
          <a:blip r:embed="rId2"/>
          <a:stretch>
            <a:fillRect/>
          </a:stretch>
        </p:blipFill>
        <p:spPr>
          <a:xfrm>
            <a:off x="4996618" y="5583013"/>
            <a:ext cx="5508702" cy="1289270"/>
          </a:xfrm>
        </p:spPr>
      </p:pic>
      <p:sp>
        <p:nvSpPr>
          <p:cNvPr id="4" name="Slide Number Placeholder 3">
            <a:extLst>
              <a:ext uri="{FF2B5EF4-FFF2-40B4-BE49-F238E27FC236}">
                <a16:creationId xmlns:a16="http://schemas.microsoft.com/office/drawing/2014/main" id="{EDE24BEC-4B33-6A44-B0A2-15863109EE2E}"/>
              </a:ext>
            </a:extLst>
          </p:cNvPr>
          <p:cNvSpPr>
            <a:spLocks noGrp="1"/>
          </p:cNvSpPr>
          <p:nvPr>
            <p:ph type="sldNum" sz="quarter" idx="12"/>
          </p:nvPr>
        </p:nvSpPr>
        <p:spPr/>
        <p:txBody>
          <a:bodyPr/>
          <a:lstStyle/>
          <a:p>
            <a:fld id="{32BC720B-8024-ED4E-9E10-37C20D8D564E}" type="slidenum">
              <a:rPr lang="en-US" smtClean="0"/>
              <a:t>13</a:t>
            </a:fld>
            <a:endParaRPr lang="en-US"/>
          </a:p>
        </p:txBody>
      </p:sp>
      <p:pic>
        <p:nvPicPr>
          <p:cNvPr id="1026" name="Picture 2" descr="Order a printed wall copy of the Reading Skills Pyramid | Time4Learning">
            <a:extLst>
              <a:ext uri="{FF2B5EF4-FFF2-40B4-BE49-F238E27FC236}">
                <a16:creationId xmlns:a16="http://schemas.microsoft.com/office/drawing/2014/main" id="{E702B806-EAD3-AB4E-B00E-6FA17FDF2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9938" y="136525"/>
            <a:ext cx="8882062" cy="54464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1330F4E-B479-A04A-949E-735F8D1897E9}"/>
              </a:ext>
            </a:extLst>
          </p:cNvPr>
          <p:cNvSpPr/>
          <p:nvPr/>
        </p:nvSpPr>
        <p:spPr>
          <a:xfrm>
            <a:off x="3822492" y="3599253"/>
            <a:ext cx="1280450"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5984BB1-69D3-8D4C-BFBC-7D742A553363}"/>
              </a:ext>
            </a:extLst>
          </p:cNvPr>
          <p:cNvSpPr/>
          <p:nvPr/>
        </p:nvSpPr>
        <p:spPr>
          <a:xfrm>
            <a:off x="4429593" y="2660464"/>
            <a:ext cx="673349" cy="487470"/>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B46E8A-5515-A646-B49C-A2411BF8E735}"/>
              </a:ext>
            </a:extLst>
          </p:cNvPr>
          <p:cNvSpPr/>
          <p:nvPr/>
        </p:nvSpPr>
        <p:spPr>
          <a:xfrm>
            <a:off x="5164233" y="2961318"/>
            <a:ext cx="570835" cy="487470"/>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25F1DB9-8FCC-A648-888F-6ACD6B570E5E}"/>
              </a:ext>
            </a:extLst>
          </p:cNvPr>
          <p:cNvSpPr/>
          <p:nvPr/>
        </p:nvSpPr>
        <p:spPr>
          <a:xfrm>
            <a:off x="5796359" y="2941529"/>
            <a:ext cx="426238"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FA4882-0FD8-734A-8BF2-2FE67B008B18}"/>
              </a:ext>
            </a:extLst>
          </p:cNvPr>
          <p:cNvSpPr/>
          <p:nvPr/>
        </p:nvSpPr>
        <p:spPr>
          <a:xfrm>
            <a:off x="5796359" y="2372299"/>
            <a:ext cx="492015" cy="423367"/>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B2C39BA-7C7C-CE42-B3B2-9FE6EDFE6BFE}"/>
              </a:ext>
            </a:extLst>
          </p:cNvPr>
          <p:cNvSpPr/>
          <p:nvPr/>
        </p:nvSpPr>
        <p:spPr>
          <a:xfrm>
            <a:off x="6029660" y="1744825"/>
            <a:ext cx="640963" cy="423367"/>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BEF52A4-1FD5-B94B-8ABE-35C19D5C7F7C}"/>
              </a:ext>
            </a:extLst>
          </p:cNvPr>
          <p:cNvSpPr/>
          <p:nvPr/>
        </p:nvSpPr>
        <p:spPr>
          <a:xfrm>
            <a:off x="6789524" y="1744825"/>
            <a:ext cx="990371" cy="423367"/>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3098621-E249-8749-9A4C-40F277B153F6}"/>
              </a:ext>
            </a:extLst>
          </p:cNvPr>
          <p:cNvSpPr/>
          <p:nvPr/>
        </p:nvSpPr>
        <p:spPr>
          <a:xfrm>
            <a:off x="7312998" y="3663919"/>
            <a:ext cx="826661" cy="423367"/>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1AB8C98-D325-5F40-97EA-C6205EEA8D04}"/>
              </a:ext>
            </a:extLst>
          </p:cNvPr>
          <p:cNvSpPr/>
          <p:nvPr/>
        </p:nvSpPr>
        <p:spPr>
          <a:xfrm>
            <a:off x="6319436" y="2961318"/>
            <a:ext cx="746499"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5A85522-78AF-0A43-95E9-353C78C34CA2}"/>
              </a:ext>
            </a:extLst>
          </p:cNvPr>
          <p:cNvSpPr/>
          <p:nvPr/>
        </p:nvSpPr>
        <p:spPr>
          <a:xfrm>
            <a:off x="5915124" y="3599254"/>
            <a:ext cx="640963"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3920A33-2E6A-034B-BE70-A330D5FC8484}"/>
              </a:ext>
            </a:extLst>
          </p:cNvPr>
          <p:cNvSpPr/>
          <p:nvPr/>
        </p:nvSpPr>
        <p:spPr>
          <a:xfrm>
            <a:off x="6750874" y="2334235"/>
            <a:ext cx="990371"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F8511E7-6835-3745-8ABC-6FEB8C8619ED}"/>
              </a:ext>
            </a:extLst>
          </p:cNvPr>
          <p:cNvSpPr/>
          <p:nvPr/>
        </p:nvSpPr>
        <p:spPr>
          <a:xfrm>
            <a:off x="10363429" y="2961318"/>
            <a:ext cx="511935"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1F10E1B-C37F-A142-B020-9C1BB6D4236B}"/>
              </a:ext>
            </a:extLst>
          </p:cNvPr>
          <p:cNvSpPr/>
          <p:nvPr/>
        </p:nvSpPr>
        <p:spPr>
          <a:xfrm>
            <a:off x="10943049" y="2961318"/>
            <a:ext cx="511935"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589DF90-5231-BE41-A60D-D461680F0300}"/>
              </a:ext>
            </a:extLst>
          </p:cNvPr>
          <p:cNvSpPr/>
          <p:nvPr/>
        </p:nvSpPr>
        <p:spPr>
          <a:xfrm>
            <a:off x="10363428" y="2334235"/>
            <a:ext cx="511935"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9FA1C53-DEBE-9D4E-A5D6-5187A36D9814}"/>
              </a:ext>
            </a:extLst>
          </p:cNvPr>
          <p:cNvSpPr/>
          <p:nvPr/>
        </p:nvSpPr>
        <p:spPr>
          <a:xfrm>
            <a:off x="7952510" y="1685491"/>
            <a:ext cx="826661"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122BE5-12B7-A34B-9F29-AE973DE1D762}"/>
              </a:ext>
            </a:extLst>
          </p:cNvPr>
          <p:cNvSpPr/>
          <p:nvPr/>
        </p:nvSpPr>
        <p:spPr>
          <a:xfrm>
            <a:off x="7952509" y="1027424"/>
            <a:ext cx="826661"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69B4318-8AAE-1449-B564-3B9B3DE67D75}"/>
              </a:ext>
            </a:extLst>
          </p:cNvPr>
          <p:cNvSpPr/>
          <p:nvPr/>
        </p:nvSpPr>
        <p:spPr>
          <a:xfrm>
            <a:off x="10363428" y="3621972"/>
            <a:ext cx="1091556"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0FE753-98CD-584C-B77E-F09CB7A0372C}"/>
              </a:ext>
            </a:extLst>
          </p:cNvPr>
          <p:cNvSpPr/>
          <p:nvPr/>
        </p:nvSpPr>
        <p:spPr>
          <a:xfrm>
            <a:off x="8717008" y="2308021"/>
            <a:ext cx="736454" cy="435180"/>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FB78CF0-53B4-0E48-940C-5410AB104CD3}"/>
              </a:ext>
            </a:extLst>
          </p:cNvPr>
          <p:cNvSpPr/>
          <p:nvPr/>
        </p:nvSpPr>
        <p:spPr>
          <a:xfrm>
            <a:off x="10943049" y="2308020"/>
            <a:ext cx="636853"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A3AF8B6-BB42-634D-B86B-A313BEAA9526}"/>
              </a:ext>
            </a:extLst>
          </p:cNvPr>
          <p:cNvSpPr/>
          <p:nvPr/>
        </p:nvSpPr>
        <p:spPr>
          <a:xfrm>
            <a:off x="4350773" y="4239551"/>
            <a:ext cx="645845"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D49B555-8306-5F44-BCB1-BF66F8F713B7}"/>
              </a:ext>
            </a:extLst>
          </p:cNvPr>
          <p:cNvSpPr/>
          <p:nvPr/>
        </p:nvSpPr>
        <p:spPr>
          <a:xfrm>
            <a:off x="5150514" y="4302417"/>
            <a:ext cx="879146" cy="36701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1A8B68D-7B60-6249-8C69-454A62896508}"/>
              </a:ext>
            </a:extLst>
          </p:cNvPr>
          <p:cNvSpPr/>
          <p:nvPr/>
        </p:nvSpPr>
        <p:spPr>
          <a:xfrm>
            <a:off x="7936306" y="2357108"/>
            <a:ext cx="736454" cy="36701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97FD8A2-F982-DE45-9B6A-8E112B85427C}"/>
              </a:ext>
            </a:extLst>
          </p:cNvPr>
          <p:cNvSpPr/>
          <p:nvPr/>
        </p:nvSpPr>
        <p:spPr>
          <a:xfrm>
            <a:off x="8553250" y="3468577"/>
            <a:ext cx="736454" cy="36701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BDEAEB4-C30A-B44E-A773-06BFA1ABC10C}"/>
              </a:ext>
            </a:extLst>
          </p:cNvPr>
          <p:cNvSpPr/>
          <p:nvPr/>
        </p:nvSpPr>
        <p:spPr>
          <a:xfrm>
            <a:off x="6604762" y="3620619"/>
            <a:ext cx="583022" cy="485893"/>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7061499-0910-E944-AB17-5435602E2964}"/>
              </a:ext>
            </a:extLst>
          </p:cNvPr>
          <p:cNvSpPr/>
          <p:nvPr/>
        </p:nvSpPr>
        <p:spPr>
          <a:xfrm>
            <a:off x="7120357" y="2962895"/>
            <a:ext cx="1019302" cy="485893"/>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FC57698-7234-9B4B-BE17-A38F189171EB}"/>
              </a:ext>
            </a:extLst>
          </p:cNvPr>
          <p:cNvSpPr/>
          <p:nvPr/>
        </p:nvSpPr>
        <p:spPr>
          <a:xfrm>
            <a:off x="10358465" y="1680722"/>
            <a:ext cx="1221437" cy="50725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8BED9ED-2ABD-124E-9CAC-FD6EF316665C}"/>
              </a:ext>
            </a:extLst>
          </p:cNvPr>
          <p:cNvSpPr/>
          <p:nvPr/>
        </p:nvSpPr>
        <p:spPr>
          <a:xfrm>
            <a:off x="8365839" y="4309670"/>
            <a:ext cx="1506824" cy="367019"/>
          </a:xfrm>
          <a:prstGeom prst="rect">
            <a:avLst/>
          </a:prstGeom>
          <a:solidFill>
            <a:srgbClr val="92D050">
              <a:alpha val="7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871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anim calcmode="lin" valueType="num">
                                      <p:cBhvr>
                                        <p:cTn id="13" dur="2000" fill="hold"/>
                                        <p:tgtEl>
                                          <p:spTgt spid="7"/>
                                        </p:tgtEl>
                                        <p:attrNameLst>
                                          <p:attrName>ppt_w</p:attrName>
                                        </p:attrNameLst>
                                      </p:cBhvr>
                                      <p:tavLst>
                                        <p:tav tm="0" fmla="#ppt_w*sin(2.5*pi*$)">
                                          <p:val>
                                            <p:fltVal val="0"/>
                                          </p:val>
                                        </p:tav>
                                        <p:tav tm="100000">
                                          <p:val>
                                            <p:fltVal val="1"/>
                                          </p:val>
                                        </p:tav>
                                      </p:tavLst>
                                    </p:anim>
                                    <p:anim calcmode="lin" valueType="num">
                                      <p:cBhvr>
                                        <p:cTn id="14" dur="2000" fill="hold"/>
                                        <p:tgtEl>
                                          <p:spTgt spid="7"/>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2000"/>
                                        <p:tgtEl>
                                          <p:spTgt spid="27"/>
                                        </p:tgtEl>
                                      </p:cBhvr>
                                    </p:animEffect>
                                    <p:anim calcmode="lin" valueType="num">
                                      <p:cBhvr>
                                        <p:cTn id="18" dur="2000" fill="hold"/>
                                        <p:tgtEl>
                                          <p:spTgt spid="27"/>
                                        </p:tgtEl>
                                        <p:attrNameLst>
                                          <p:attrName>ppt_w</p:attrName>
                                        </p:attrNameLst>
                                      </p:cBhvr>
                                      <p:tavLst>
                                        <p:tav tm="0" fmla="#ppt_w*sin(2.5*pi*$)">
                                          <p:val>
                                            <p:fltVal val="0"/>
                                          </p:val>
                                        </p:tav>
                                        <p:tav tm="100000">
                                          <p:val>
                                            <p:fltVal val="1"/>
                                          </p:val>
                                        </p:tav>
                                      </p:tavLst>
                                    </p:anim>
                                    <p:anim calcmode="lin" valueType="num">
                                      <p:cBhvr>
                                        <p:cTn id="19" dur="2000" fill="hold"/>
                                        <p:tgtEl>
                                          <p:spTgt spid="27"/>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000"/>
                                        <p:tgtEl>
                                          <p:spTgt spid="28"/>
                                        </p:tgtEl>
                                      </p:cBhvr>
                                    </p:animEffect>
                                    <p:anim calcmode="lin" valueType="num">
                                      <p:cBhvr>
                                        <p:cTn id="23" dur="2000" fill="hold"/>
                                        <p:tgtEl>
                                          <p:spTgt spid="28"/>
                                        </p:tgtEl>
                                        <p:attrNameLst>
                                          <p:attrName>ppt_w</p:attrName>
                                        </p:attrNameLst>
                                      </p:cBhvr>
                                      <p:tavLst>
                                        <p:tav tm="0" fmla="#ppt_w*sin(2.5*pi*$)">
                                          <p:val>
                                            <p:fltVal val="0"/>
                                          </p:val>
                                        </p:tav>
                                        <p:tav tm="100000">
                                          <p:val>
                                            <p:fltVal val="1"/>
                                          </p:val>
                                        </p:tav>
                                      </p:tavLst>
                                    </p:anim>
                                    <p:anim calcmode="lin" valueType="num">
                                      <p:cBhvr>
                                        <p:cTn id="24" dur="2000" fill="hold"/>
                                        <p:tgtEl>
                                          <p:spTgt spid="28"/>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2000"/>
                                        <p:tgtEl>
                                          <p:spTgt spid="17"/>
                                        </p:tgtEl>
                                      </p:cBhvr>
                                    </p:animEffect>
                                    <p:anim calcmode="lin" valueType="num">
                                      <p:cBhvr>
                                        <p:cTn id="28" dur="2000" fill="hold"/>
                                        <p:tgtEl>
                                          <p:spTgt spid="17"/>
                                        </p:tgtEl>
                                        <p:attrNameLst>
                                          <p:attrName>ppt_w</p:attrName>
                                        </p:attrNameLst>
                                      </p:cBhvr>
                                      <p:tavLst>
                                        <p:tav tm="0" fmla="#ppt_w*sin(2.5*pi*$)">
                                          <p:val>
                                            <p:fltVal val="0"/>
                                          </p:val>
                                        </p:tav>
                                        <p:tav tm="100000">
                                          <p:val>
                                            <p:fltVal val="1"/>
                                          </p:val>
                                        </p:tav>
                                      </p:tavLst>
                                    </p:anim>
                                    <p:anim calcmode="lin" valueType="num">
                                      <p:cBhvr>
                                        <p:cTn id="29" dur="2000" fill="hold"/>
                                        <p:tgtEl>
                                          <p:spTgt spid="17"/>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0"/>
                                        <p:tgtEl>
                                          <p:spTgt spid="11"/>
                                        </p:tgtEl>
                                      </p:cBhvr>
                                    </p:animEffect>
                                    <p:anim calcmode="lin" valueType="num">
                                      <p:cBhvr>
                                        <p:cTn id="33" dur="2000" fill="hold"/>
                                        <p:tgtEl>
                                          <p:spTgt spid="11"/>
                                        </p:tgtEl>
                                        <p:attrNameLst>
                                          <p:attrName>ppt_w</p:attrName>
                                        </p:attrNameLst>
                                      </p:cBhvr>
                                      <p:tavLst>
                                        <p:tav tm="0" fmla="#ppt_w*sin(2.5*pi*$)">
                                          <p:val>
                                            <p:fltVal val="0"/>
                                          </p:val>
                                        </p:tav>
                                        <p:tav tm="100000">
                                          <p:val>
                                            <p:fltVal val="1"/>
                                          </p:val>
                                        </p:tav>
                                      </p:tavLst>
                                    </p:anim>
                                    <p:anim calcmode="lin" valueType="num">
                                      <p:cBhvr>
                                        <p:cTn id="34" dur="2000" fill="hold"/>
                                        <p:tgtEl>
                                          <p:spTgt spid="11"/>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000"/>
                                        <p:tgtEl>
                                          <p:spTgt spid="10"/>
                                        </p:tgtEl>
                                      </p:cBhvr>
                                    </p:animEffect>
                                    <p:anim calcmode="lin" valueType="num">
                                      <p:cBhvr>
                                        <p:cTn id="38" dur="2000" fill="hold"/>
                                        <p:tgtEl>
                                          <p:spTgt spid="10"/>
                                        </p:tgtEl>
                                        <p:attrNameLst>
                                          <p:attrName>ppt_w</p:attrName>
                                        </p:attrNameLst>
                                      </p:cBhvr>
                                      <p:tavLst>
                                        <p:tav tm="0" fmla="#ppt_w*sin(2.5*pi*$)">
                                          <p:val>
                                            <p:fltVal val="0"/>
                                          </p:val>
                                        </p:tav>
                                        <p:tav tm="100000">
                                          <p:val>
                                            <p:fltVal val="1"/>
                                          </p:val>
                                        </p:tav>
                                      </p:tavLst>
                                    </p:anim>
                                    <p:anim calcmode="lin" valueType="num">
                                      <p:cBhvr>
                                        <p:cTn id="39" dur="2000" fill="hold"/>
                                        <p:tgtEl>
                                          <p:spTgt spid="10"/>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000"/>
                                        <p:tgtEl>
                                          <p:spTgt spid="12"/>
                                        </p:tgtEl>
                                      </p:cBhvr>
                                    </p:animEffect>
                                    <p:anim calcmode="lin" valueType="num">
                                      <p:cBhvr>
                                        <p:cTn id="43" dur="2000" fill="hold"/>
                                        <p:tgtEl>
                                          <p:spTgt spid="12"/>
                                        </p:tgtEl>
                                        <p:attrNameLst>
                                          <p:attrName>ppt_w</p:attrName>
                                        </p:attrNameLst>
                                      </p:cBhvr>
                                      <p:tavLst>
                                        <p:tav tm="0" fmla="#ppt_w*sin(2.5*pi*$)">
                                          <p:val>
                                            <p:fltVal val="0"/>
                                          </p:val>
                                        </p:tav>
                                        <p:tav tm="100000">
                                          <p:val>
                                            <p:fltVal val="1"/>
                                          </p:val>
                                        </p:tav>
                                      </p:tavLst>
                                    </p:anim>
                                    <p:anim calcmode="lin" valueType="num">
                                      <p:cBhvr>
                                        <p:cTn id="44" dur="2000" fill="hold"/>
                                        <p:tgtEl>
                                          <p:spTgt spid="12"/>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000"/>
                                        <p:tgtEl>
                                          <p:spTgt spid="13"/>
                                        </p:tgtEl>
                                      </p:cBhvr>
                                    </p:animEffect>
                                    <p:anim calcmode="lin" valueType="num">
                                      <p:cBhvr>
                                        <p:cTn id="48" dur="2000" fill="hold"/>
                                        <p:tgtEl>
                                          <p:spTgt spid="13"/>
                                        </p:tgtEl>
                                        <p:attrNameLst>
                                          <p:attrName>ppt_w</p:attrName>
                                        </p:attrNameLst>
                                      </p:cBhvr>
                                      <p:tavLst>
                                        <p:tav tm="0" fmla="#ppt_w*sin(2.5*pi*$)">
                                          <p:val>
                                            <p:fltVal val="0"/>
                                          </p:val>
                                        </p:tav>
                                        <p:tav tm="100000">
                                          <p:val>
                                            <p:fltVal val="1"/>
                                          </p:val>
                                        </p:tav>
                                      </p:tavLst>
                                    </p:anim>
                                    <p:anim calcmode="lin" valueType="num">
                                      <p:cBhvr>
                                        <p:cTn id="49" dur="2000" fill="hold"/>
                                        <p:tgtEl>
                                          <p:spTgt spid="13"/>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2000"/>
                                        <p:tgtEl>
                                          <p:spTgt spid="14"/>
                                        </p:tgtEl>
                                      </p:cBhvr>
                                    </p:animEffect>
                                    <p:anim calcmode="lin" valueType="num">
                                      <p:cBhvr>
                                        <p:cTn id="53" dur="2000" fill="hold"/>
                                        <p:tgtEl>
                                          <p:spTgt spid="14"/>
                                        </p:tgtEl>
                                        <p:attrNameLst>
                                          <p:attrName>ppt_w</p:attrName>
                                        </p:attrNameLst>
                                      </p:cBhvr>
                                      <p:tavLst>
                                        <p:tav tm="0" fmla="#ppt_w*sin(2.5*pi*$)">
                                          <p:val>
                                            <p:fltVal val="0"/>
                                          </p:val>
                                        </p:tav>
                                        <p:tav tm="100000">
                                          <p:val>
                                            <p:fltVal val="1"/>
                                          </p:val>
                                        </p:tav>
                                      </p:tavLst>
                                    </p:anim>
                                    <p:anim calcmode="lin" valueType="num">
                                      <p:cBhvr>
                                        <p:cTn id="54" dur="2000" fill="hold"/>
                                        <p:tgtEl>
                                          <p:spTgt spid="14"/>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2000"/>
                                        <p:tgtEl>
                                          <p:spTgt spid="18"/>
                                        </p:tgtEl>
                                      </p:cBhvr>
                                    </p:animEffect>
                                    <p:anim calcmode="lin" valueType="num">
                                      <p:cBhvr>
                                        <p:cTn id="58" dur="2000" fill="hold"/>
                                        <p:tgtEl>
                                          <p:spTgt spid="18"/>
                                        </p:tgtEl>
                                        <p:attrNameLst>
                                          <p:attrName>ppt_w</p:attrName>
                                        </p:attrNameLst>
                                      </p:cBhvr>
                                      <p:tavLst>
                                        <p:tav tm="0" fmla="#ppt_w*sin(2.5*pi*$)">
                                          <p:val>
                                            <p:fltVal val="0"/>
                                          </p:val>
                                        </p:tav>
                                        <p:tav tm="100000">
                                          <p:val>
                                            <p:fltVal val="1"/>
                                          </p:val>
                                        </p:tav>
                                      </p:tavLst>
                                    </p:anim>
                                    <p:anim calcmode="lin" valueType="num">
                                      <p:cBhvr>
                                        <p:cTn id="59" dur="2000" fill="hold"/>
                                        <p:tgtEl>
                                          <p:spTgt spid="18"/>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2000"/>
                                        <p:tgtEl>
                                          <p:spTgt spid="32"/>
                                        </p:tgtEl>
                                      </p:cBhvr>
                                    </p:animEffect>
                                    <p:anim calcmode="lin" valueType="num">
                                      <p:cBhvr>
                                        <p:cTn id="63" dur="2000" fill="hold"/>
                                        <p:tgtEl>
                                          <p:spTgt spid="32"/>
                                        </p:tgtEl>
                                        <p:attrNameLst>
                                          <p:attrName>ppt_w</p:attrName>
                                        </p:attrNameLst>
                                      </p:cBhvr>
                                      <p:tavLst>
                                        <p:tav tm="0" fmla="#ppt_w*sin(2.5*pi*$)">
                                          <p:val>
                                            <p:fltVal val="0"/>
                                          </p:val>
                                        </p:tav>
                                        <p:tav tm="100000">
                                          <p:val>
                                            <p:fltVal val="1"/>
                                          </p:val>
                                        </p:tav>
                                      </p:tavLst>
                                    </p:anim>
                                    <p:anim calcmode="lin" valueType="num">
                                      <p:cBhvr>
                                        <p:cTn id="64" dur="2000" fill="hold"/>
                                        <p:tgtEl>
                                          <p:spTgt spid="32"/>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000"/>
                                        <p:tgtEl>
                                          <p:spTgt spid="16"/>
                                        </p:tgtEl>
                                      </p:cBhvr>
                                    </p:animEffect>
                                    <p:anim calcmode="lin" valueType="num">
                                      <p:cBhvr>
                                        <p:cTn id="68" dur="2000" fill="hold"/>
                                        <p:tgtEl>
                                          <p:spTgt spid="16"/>
                                        </p:tgtEl>
                                        <p:attrNameLst>
                                          <p:attrName>ppt_w</p:attrName>
                                        </p:attrNameLst>
                                      </p:cBhvr>
                                      <p:tavLst>
                                        <p:tav tm="0" fmla="#ppt_w*sin(2.5*pi*$)">
                                          <p:val>
                                            <p:fltVal val="0"/>
                                          </p:val>
                                        </p:tav>
                                        <p:tav tm="100000">
                                          <p:val>
                                            <p:fltVal val="1"/>
                                          </p:val>
                                        </p:tav>
                                      </p:tavLst>
                                    </p:anim>
                                    <p:anim calcmode="lin" valueType="num">
                                      <p:cBhvr>
                                        <p:cTn id="69" dur="2000" fill="hold"/>
                                        <p:tgtEl>
                                          <p:spTgt spid="16"/>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2000"/>
                                        <p:tgtEl>
                                          <p:spTgt spid="31"/>
                                        </p:tgtEl>
                                      </p:cBhvr>
                                    </p:animEffect>
                                    <p:anim calcmode="lin" valueType="num">
                                      <p:cBhvr>
                                        <p:cTn id="73" dur="2000" fill="hold"/>
                                        <p:tgtEl>
                                          <p:spTgt spid="31"/>
                                        </p:tgtEl>
                                        <p:attrNameLst>
                                          <p:attrName>ppt_w</p:attrName>
                                        </p:attrNameLst>
                                      </p:cBhvr>
                                      <p:tavLst>
                                        <p:tav tm="0" fmla="#ppt_w*sin(2.5*pi*$)">
                                          <p:val>
                                            <p:fltVal val="0"/>
                                          </p:val>
                                        </p:tav>
                                        <p:tav tm="100000">
                                          <p:val>
                                            <p:fltVal val="1"/>
                                          </p:val>
                                        </p:tav>
                                      </p:tavLst>
                                    </p:anim>
                                    <p:anim calcmode="lin" valueType="num">
                                      <p:cBhvr>
                                        <p:cTn id="74" dur="2000" fill="hold"/>
                                        <p:tgtEl>
                                          <p:spTgt spid="31"/>
                                        </p:tgtEl>
                                        <p:attrNameLst>
                                          <p:attrName>ppt_h</p:attrName>
                                        </p:attrNameLst>
                                      </p:cBhvr>
                                      <p:tavLst>
                                        <p:tav tm="0">
                                          <p:val>
                                            <p:strVal val="#ppt_h"/>
                                          </p:val>
                                        </p:tav>
                                        <p:tav tm="100000">
                                          <p:val>
                                            <p:strVal val="#ppt_h"/>
                                          </p:val>
                                        </p:tav>
                                      </p:tavLst>
                                    </p:anim>
                                  </p:childTnLst>
                                </p:cTn>
                              </p:par>
                              <p:par>
                                <p:cTn id="75" presetID="45"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2000"/>
                                        <p:tgtEl>
                                          <p:spTgt spid="15"/>
                                        </p:tgtEl>
                                      </p:cBhvr>
                                    </p:animEffect>
                                    <p:anim calcmode="lin" valueType="num">
                                      <p:cBhvr>
                                        <p:cTn id="78" dur="2000" fill="hold"/>
                                        <p:tgtEl>
                                          <p:spTgt spid="15"/>
                                        </p:tgtEl>
                                        <p:attrNameLst>
                                          <p:attrName>ppt_w</p:attrName>
                                        </p:attrNameLst>
                                      </p:cBhvr>
                                      <p:tavLst>
                                        <p:tav tm="0" fmla="#ppt_w*sin(2.5*pi*$)">
                                          <p:val>
                                            <p:fltVal val="0"/>
                                          </p:val>
                                        </p:tav>
                                        <p:tav tm="100000">
                                          <p:val>
                                            <p:fltVal val="1"/>
                                          </p:val>
                                        </p:tav>
                                      </p:tavLst>
                                    </p:anim>
                                    <p:anim calcmode="lin" valueType="num">
                                      <p:cBhvr>
                                        <p:cTn id="79" dur="2000" fill="hold"/>
                                        <p:tgtEl>
                                          <p:spTgt spid="15"/>
                                        </p:tgtEl>
                                        <p:attrNameLst>
                                          <p:attrName>ppt_h</p:attrName>
                                        </p:attrNameLst>
                                      </p:cBhvr>
                                      <p:tavLst>
                                        <p:tav tm="0">
                                          <p:val>
                                            <p:strVal val="#ppt_h"/>
                                          </p:val>
                                        </p:tav>
                                        <p:tav tm="100000">
                                          <p:val>
                                            <p:strVal val="#ppt_h"/>
                                          </p:val>
                                        </p:tav>
                                      </p:tavLst>
                                    </p:anim>
                                  </p:childTnLst>
                                </p:cTn>
                              </p:par>
                              <p:par>
                                <p:cTn id="80" presetID="45"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2000"/>
                                        <p:tgtEl>
                                          <p:spTgt spid="30"/>
                                        </p:tgtEl>
                                      </p:cBhvr>
                                    </p:animEffect>
                                    <p:anim calcmode="lin" valueType="num">
                                      <p:cBhvr>
                                        <p:cTn id="83" dur="2000" fill="hold"/>
                                        <p:tgtEl>
                                          <p:spTgt spid="30"/>
                                        </p:tgtEl>
                                        <p:attrNameLst>
                                          <p:attrName>ppt_w</p:attrName>
                                        </p:attrNameLst>
                                      </p:cBhvr>
                                      <p:tavLst>
                                        <p:tav tm="0" fmla="#ppt_w*sin(2.5*pi*$)">
                                          <p:val>
                                            <p:fltVal val="0"/>
                                          </p:val>
                                        </p:tav>
                                        <p:tav tm="100000">
                                          <p:val>
                                            <p:fltVal val="1"/>
                                          </p:val>
                                        </p:tav>
                                      </p:tavLst>
                                    </p:anim>
                                    <p:anim calcmode="lin" valueType="num">
                                      <p:cBhvr>
                                        <p:cTn id="84" dur="2000" fill="hold"/>
                                        <p:tgtEl>
                                          <p:spTgt spid="30"/>
                                        </p:tgtEl>
                                        <p:attrNameLst>
                                          <p:attrName>ppt_h</p:attrName>
                                        </p:attrNameLst>
                                      </p:cBhvr>
                                      <p:tavLst>
                                        <p:tav tm="0">
                                          <p:val>
                                            <p:strVal val="#ppt_h"/>
                                          </p:val>
                                        </p:tav>
                                        <p:tav tm="100000">
                                          <p:val>
                                            <p:strVal val="#ppt_h"/>
                                          </p:val>
                                        </p:tav>
                                      </p:tavLst>
                                    </p:anim>
                                  </p:childTnLst>
                                </p:cTn>
                              </p:par>
                              <p:par>
                                <p:cTn id="85" presetID="45" presetClass="entr" presetSubtype="0"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2000"/>
                                        <p:tgtEl>
                                          <p:spTgt spid="25"/>
                                        </p:tgtEl>
                                      </p:cBhvr>
                                    </p:animEffect>
                                    <p:anim calcmode="lin" valueType="num">
                                      <p:cBhvr>
                                        <p:cTn id="88" dur="2000" fill="hold"/>
                                        <p:tgtEl>
                                          <p:spTgt spid="25"/>
                                        </p:tgtEl>
                                        <p:attrNameLst>
                                          <p:attrName>ppt_w</p:attrName>
                                        </p:attrNameLst>
                                      </p:cBhvr>
                                      <p:tavLst>
                                        <p:tav tm="0" fmla="#ppt_w*sin(2.5*pi*$)">
                                          <p:val>
                                            <p:fltVal val="0"/>
                                          </p:val>
                                        </p:tav>
                                        <p:tav tm="100000">
                                          <p:val>
                                            <p:fltVal val="1"/>
                                          </p:val>
                                        </p:tav>
                                      </p:tavLst>
                                    </p:anim>
                                    <p:anim calcmode="lin" valueType="num">
                                      <p:cBhvr>
                                        <p:cTn id="89" dur="2000" fill="hold"/>
                                        <p:tgtEl>
                                          <p:spTgt spid="25"/>
                                        </p:tgtEl>
                                        <p:attrNameLst>
                                          <p:attrName>ppt_h</p:attrName>
                                        </p:attrNameLst>
                                      </p:cBhvr>
                                      <p:tavLst>
                                        <p:tav tm="0">
                                          <p:val>
                                            <p:strVal val="#ppt_h"/>
                                          </p:val>
                                        </p:tav>
                                        <p:tav tm="100000">
                                          <p:val>
                                            <p:strVal val="#ppt_h"/>
                                          </p:val>
                                        </p:tav>
                                      </p:tavLst>
                                    </p:anim>
                                  </p:childTnLst>
                                </p:cTn>
                              </p:par>
                              <p:par>
                                <p:cTn id="90" presetID="45" presetClass="entr" presetSubtype="0"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2000"/>
                                        <p:tgtEl>
                                          <p:spTgt spid="29"/>
                                        </p:tgtEl>
                                      </p:cBhvr>
                                    </p:animEffect>
                                    <p:anim calcmode="lin" valueType="num">
                                      <p:cBhvr>
                                        <p:cTn id="93" dur="2000" fill="hold"/>
                                        <p:tgtEl>
                                          <p:spTgt spid="29"/>
                                        </p:tgtEl>
                                        <p:attrNameLst>
                                          <p:attrName>ppt_w</p:attrName>
                                        </p:attrNameLst>
                                      </p:cBhvr>
                                      <p:tavLst>
                                        <p:tav tm="0" fmla="#ppt_w*sin(2.5*pi*$)">
                                          <p:val>
                                            <p:fltVal val="0"/>
                                          </p:val>
                                        </p:tav>
                                        <p:tav tm="100000">
                                          <p:val>
                                            <p:fltVal val="1"/>
                                          </p:val>
                                        </p:tav>
                                      </p:tavLst>
                                    </p:anim>
                                    <p:anim calcmode="lin" valueType="num">
                                      <p:cBhvr>
                                        <p:cTn id="94" dur="2000" fill="hold"/>
                                        <p:tgtEl>
                                          <p:spTgt spid="29"/>
                                        </p:tgtEl>
                                        <p:attrNameLst>
                                          <p:attrName>ppt_h</p:attrName>
                                        </p:attrNameLst>
                                      </p:cBhvr>
                                      <p:tavLst>
                                        <p:tav tm="0">
                                          <p:val>
                                            <p:strVal val="#ppt_h"/>
                                          </p:val>
                                        </p:tav>
                                        <p:tav tm="100000">
                                          <p:val>
                                            <p:strVal val="#ppt_h"/>
                                          </p:val>
                                        </p:tav>
                                      </p:tavLst>
                                    </p:anim>
                                  </p:childTnLst>
                                </p:cTn>
                              </p:par>
                              <p:par>
                                <p:cTn id="95" presetID="45"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2000"/>
                                        <p:tgtEl>
                                          <p:spTgt spid="23"/>
                                        </p:tgtEl>
                                      </p:cBhvr>
                                    </p:animEffect>
                                    <p:anim calcmode="lin" valueType="num">
                                      <p:cBhvr>
                                        <p:cTn id="98" dur="2000" fill="hold"/>
                                        <p:tgtEl>
                                          <p:spTgt spid="23"/>
                                        </p:tgtEl>
                                        <p:attrNameLst>
                                          <p:attrName>ppt_w</p:attrName>
                                        </p:attrNameLst>
                                      </p:cBhvr>
                                      <p:tavLst>
                                        <p:tav tm="0" fmla="#ppt_w*sin(2.5*pi*$)">
                                          <p:val>
                                            <p:fltVal val="0"/>
                                          </p:val>
                                        </p:tav>
                                        <p:tav tm="100000">
                                          <p:val>
                                            <p:fltVal val="1"/>
                                          </p:val>
                                        </p:tav>
                                      </p:tavLst>
                                    </p:anim>
                                    <p:anim calcmode="lin" valueType="num">
                                      <p:cBhvr>
                                        <p:cTn id="99" dur="2000" fill="hold"/>
                                        <p:tgtEl>
                                          <p:spTgt spid="23"/>
                                        </p:tgtEl>
                                        <p:attrNameLst>
                                          <p:attrName>ppt_h</p:attrName>
                                        </p:attrNameLst>
                                      </p:cBhvr>
                                      <p:tavLst>
                                        <p:tav tm="0">
                                          <p:val>
                                            <p:strVal val="#ppt_h"/>
                                          </p:val>
                                        </p:tav>
                                        <p:tav tm="100000">
                                          <p:val>
                                            <p:strVal val="#ppt_h"/>
                                          </p:val>
                                        </p:tav>
                                      </p:tavLst>
                                    </p:anim>
                                  </p:childTnLst>
                                </p:cTn>
                              </p:par>
                              <p:par>
                                <p:cTn id="100" presetID="45" presetClass="entr" presetSubtype="0"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fade">
                                      <p:cBhvr>
                                        <p:cTn id="102" dur="2000"/>
                                        <p:tgtEl>
                                          <p:spTgt spid="22"/>
                                        </p:tgtEl>
                                      </p:cBhvr>
                                    </p:animEffect>
                                    <p:anim calcmode="lin" valueType="num">
                                      <p:cBhvr>
                                        <p:cTn id="103" dur="2000" fill="hold"/>
                                        <p:tgtEl>
                                          <p:spTgt spid="22"/>
                                        </p:tgtEl>
                                        <p:attrNameLst>
                                          <p:attrName>ppt_w</p:attrName>
                                        </p:attrNameLst>
                                      </p:cBhvr>
                                      <p:tavLst>
                                        <p:tav tm="0" fmla="#ppt_w*sin(2.5*pi*$)">
                                          <p:val>
                                            <p:fltVal val="0"/>
                                          </p:val>
                                        </p:tav>
                                        <p:tav tm="100000">
                                          <p:val>
                                            <p:fltVal val="1"/>
                                          </p:val>
                                        </p:tav>
                                      </p:tavLst>
                                    </p:anim>
                                    <p:anim calcmode="lin" valueType="num">
                                      <p:cBhvr>
                                        <p:cTn id="104" dur="2000" fill="hold"/>
                                        <p:tgtEl>
                                          <p:spTgt spid="22"/>
                                        </p:tgtEl>
                                        <p:attrNameLst>
                                          <p:attrName>ppt_h</p:attrName>
                                        </p:attrNameLst>
                                      </p:cBhvr>
                                      <p:tavLst>
                                        <p:tav tm="0">
                                          <p:val>
                                            <p:strVal val="#ppt_h"/>
                                          </p:val>
                                        </p:tav>
                                        <p:tav tm="100000">
                                          <p:val>
                                            <p:strVal val="#ppt_h"/>
                                          </p:val>
                                        </p:tav>
                                      </p:tavLst>
                                    </p:anim>
                                  </p:childTnLst>
                                </p:cTn>
                              </p:par>
                              <p:par>
                                <p:cTn id="105" presetID="45" presetClass="entr" presetSubtype="0"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000"/>
                                        <p:tgtEl>
                                          <p:spTgt spid="21"/>
                                        </p:tgtEl>
                                      </p:cBhvr>
                                    </p:animEffect>
                                    <p:anim calcmode="lin" valueType="num">
                                      <p:cBhvr>
                                        <p:cTn id="108" dur="2000" fill="hold"/>
                                        <p:tgtEl>
                                          <p:spTgt spid="21"/>
                                        </p:tgtEl>
                                        <p:attrNameLst>
                                          <p:attrName>ppt_w</p:attrName>
                                        </p:attrNameLst>
                                      </p:cBhvr>
                                      <p:tavLst>
                                        <p:tav tm="0" fmla="#ppt_w*sin(2.5*pi*$)">
                                          <p:val>
                                            <p:fltVal val="0"/>
                                          </p:val>
                                        </p:tav>
                                        <p:tav tm="100000">
                                          <p:val>
                                            <p:fltVal val="1"/>
                                          </p:val>
                                        </p:tav>
                                      </p:tavLst>
                                    </p:anim>
                                    <p:anim calcmode="lin" valueType="num">
                                      <p:cBhvr>
                                        <p:cTn id="109" dur="2000" fill="hold"/>
                                        <p:tgtEl>
                                          <p:spTgt spid="21"/>
                                        </p:tgtEl>
                                        <p:attrNameLst>
                                          <p:attrName>ppt_h</p:attrName>
                                        </p:attrNameLst>
                                      </p:cBhvr>
                                      <p:tavLst>
                                        <p:tav tm="0">
                                          <p:val>
                                            <p:strVal val="#ppt_h"/>
                                          </p:val>
                                        </p:tav>
                                        <p:tav tm="100000">
                                          <p:val>
                                            <p:strVal val="#ppt_h"/>
                                          </p:val>
                                        </p:tav>
                                      </p:tavLst>
                                    </p:anim>
                                  </p:childTnLst>
                                </p:cTn>
                              </p:par>
                              <p:par>
                                <p:cTn id="110" presetID="45"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2000"/>
                                        <p:tgtEl>
                                          <p:spTgt spid="26"/>
                                        </p:tgtEl>
                                      </p:cBhvr>
                                    </p:animEffect>
                                    <p:anim calcmode="lin" valueType="num">
                                      <p:cBhvr>
                                        <p:cTn id="113" dur="2000" fill="hold"/>
                                        <p:tgtEl>
                                          <p:spTgt spid="26"/>
                                        </p:tgtEl>
                                        <p:attrNameLst>
                                          <p:attrName>ppt_w</p:attrName>
                                        </p:attrNameLst>
                                      </p:cBhvr>
                                      <p:tavLst>
                                        <p:tav tm="0" fmla="#ppt_w*sin(2.5*pi*$)">
                                          <p:val>
                                            <p:fltVal val="0"/>
                                          </p:val>
                                        </p:tav>
                                        <p:tav tm="100000">
                                          <p:val>
                                            <p:fltVal val="1"/>
                                          </p:val>
                                        </p:tav>
                                      </p:tavLst>
                                    </p:anim>
                                    <p:anim calcmode="lin" valueType="num">
                                      <p:cBhvr>
                                        <p:cTn id="114" dur="2000" fill="hold"/>
                                        <p:tgtEl>
                                          <p:spTgt spid="26"/>
                                        </p:tgtEl>
                                        <p:attrNameLst>
                                          <p:attrName>ppt_h</p:attrName>
                                        </p:attrNameLst>
                                      </p:cBhvr>
                                      <p:tavLst>
                                        <p:tav tm="0">
                                          <p:val>
                                            <p:strVal val="#ppt_h"/>
                                          </p:val>
                                        </p:tav>
                                        <p:tav tm="100000">
                                          <p:val>
                                            <p:strVal val="#ppt_h"/>
                                          </p:val>
                                        </p:tav>
                                      </p:tavLst>
                                    </p:anim>
                                  </p:childTnLst>
                                </p:cTn>
                              </p:par>
                              <p:par>
                                <p:cTn id="115" presetID="45" presetClass="entr" presetSubtype="0" fill="hold" grpId="0" nodeType="with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fade">
                                      <p:cBhvr>
                                        <p:cTn id="117" dur="2000"/>
                                        <p:tgtEl>
                                          <p:spTgt spid="20"/>
                                        </p:tgtEl>
                                      </p:cBhvr>
                                    </p:animEffect>
                                    <p:anim calcmode="lin" valueType="num">
                                      <p:cBhvr>
                                        <p:cTn id="118" dur="2000" fill="hold"/>
                                        <p:tgtEl>
                                          <p:spTgt spid="20"/>
                                        </p:tgtEl>
                                        <p:attrNameLst>
                                          <p:attrName>ppt_w</p:attrName>
                                        </p:attrNameLst>
                                      </p:cBhvr>
                                      <p:tavLst>
                                        <p:tav tm="0" fmla="#ppt_w*sin(2.5*pi*$)">
                                          <p:val>
                                            <p:fltVal val="0"/>
                                          </p:val>
                                        </p:tav>
                                        <p:tav tm="100000">
                                          <p:val>
                                            <p:fltVal val="1"/>
                                          </p:val>
                                        </p:tav>
                                      </p:tavLst>
                                    </p:anim>
                                    <p:anim calcmode="lin" valueType="num">
                                      <p:cBhvr>
                                        <p:cTn id="119" dur="2000" fill="hold"/>
                                        <p:tgtEl>
                                          <p:spTgt spid="20"/>
                                        </p:tgtEl>
                                        <p:attrNameLst>
                                          <p:attrName>ppt_h</p:attrName>
                                        </p:attrNameLst>
                                      </p:cBhvr>
                                      <p:tavLst>
                                        <p:tav tm="0">
                                          <p:val>
                                            <p:strVal val="#ppt_h"/>
                                          </p:val>
                                        </p:tav>
                                        <p:tav tm="100000">
                                          <p:val>
                                            <p:strVal val="#ppt_h"/>
                                          </p:val>
                                        </p:tav>
                                      </p:tavLst>
                                    </p:anim>
                                  </p:childTnLst>
                                </p:cTn>
                              </p:par>
                              <p:par>
                                <p:cTn id="120" presetID="45" presetClass="entr" presetSubtype="0" fill="hold" grpId="0" nodeType="withEffect">
                                  <p:stCondLst>
                                    <p:cond delay="0"/>
                                  </p:stCondLst>
                                  <p:childTnLst>
                                    <p:set>
                                      <p:cBhvr>
                                        <p:cTn id="121" dur="1" fill="hold">
                                          <p:stCondLst>
                                            <p:cond delay="0"/>
                                          </p:stCondLst>
                                        </p:cTn>
                                        <p:tgtEl>
                                          <p:spTgt spid="19"/>
                                        </p:tgtEl>
                                        <p:attrNameLst>
                                          <p:attrName>style.visibility</p:attrName>
                                        </p:attrNameLst>
                                      </p:cBhvr>
                                      <p:to>
                                        <p:strVal val="visible"/>
                                      </p:to>
                                    </p:set>
                                    <p:animEffect transition="in" filter="fade">
                                      <p:cBhvr>
                                        <p:cTn id="122" dur="2000"/>
                                        <p:tgtEl>
                                          <p:spTgt spid="19"/>
                                        </p:tgtEl>
                                      </p:cBhvr>
                                    </p:animEffect>
                                    <p:anim calcmode="lin" valueType="num">
                                      <p:cBhvr>
                                        <p:cTn id="123" dur="2000" fill="hold"/>
                                        <p:tgtEl>
                                          <p:spTgt spid="19"/>
                                        </p:tgtEl>
                                        <p:attrNameLst>
                                          <p:attrName>ppt_w</p:attrName>
                                        </p:attrNameLst>
                                      </p:cBhvr>
                                      <p:tavLst>
                                        <p:tav tm="0" fmla="#ppt_w*sin(2.5*pi*$)">
                                          <p:val>
                                            <p:fltVal val="0"/>
                                          </p:val>
                                        </p:tav>
                                        <p:tav tm="100000">
                                          <p:val>
                                            <p:fltVal val="1"/>
                                          </p:val>
                                        </p:tav>
                                      </p:tavLst>
                                    </p:anim>
                                    <p:anim calcmode="lin" valueType="num">
                                      <p:cBhvr>
                                        <p:cTn id="124" dur="2000" fill="hold"/>
                                        <p:tgtEl>
                                          <p:spTgt spid="19"/>
                                        </p:tgtEl>
                                        <p:attrNameLst>
                                          <p:attrName>ppt_h</p:attrName>
                                        </p:attrNameLst>
                                      </p:cBhvr>
                                      <p:tavLst>
                                        <p:tav tm="0">
                                          <p:val>
                                            <p:strVal val="#ppt_h"/>
                                          </p:val>
                                        </p:tav>
                                        <p:tav tm="100000">
                                          <p:val>
                                            <p:strVal val="#ppt_h"/>
                                          </p:val>
                                        </p:tav>
                                      </p:tavLst>
                                    </p:anim>
                                  </p:childTnLst>
                                </p:cTn>
                              </p:par>
                              <p:par>
                                <p:cTn id="125" presetID="45" presetClass="entr" presetSubtype="0" fill="hold" grpId="0" nodeType="with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fade">
                                      <p:cBhvr>
                                        <p:cTn id="127" dur="2000"/>
                                        <p:tgtEl>
                                          <p:spTgt spid="24"/>
                                        </p:tgtEl>
                                      </p:cBhvr>
                                    </p:animEffect>
                                    <p:anim calcmode="lin" valueType="num">
                                      <p:cBhvr>
                                        <p:cTn id="128" dur="2000" fill="hold"/>
                                        <p:tgtEl>
                                          <p:spTgt spid="24"/>
                                        </p:tgtEl>
                                        <p:attrNameLst>
                                          <p:attrName>ppt_w</p:attrName>
                                        </p:attrNameLst>
                                      </p:cBhvr>
                                      <p:tavLst>
                                        <p:tav tm="0" fmla="#ppt_w*sin(2.5*pi*$)">
                                          <p:val>
                                            <p:fltVal val="0"/>
                                          </p:val>
                                        </p:tav>
                                        <p:tav tm="100000">
                                          <p:val>
                                            <p:fltVal val="1"/>
                                          </p:val>
                                        </p:tav>
                                      </p:tavLst>
                                    </p:anim>
                                    <p:anim calcmode="lin" valueType="num">
                                      <p:cBhvr>
                                        <p:cTn id="129" dur="2000" fill="hold"/>
                                        <p:tgtEl>
                                          <p:spTgt spid="24"/>
                                        </p:tgtEl>
                                        <p:attrNameLst>
                                          <p:attrName>ppt_h</p:attrName>
                                        </p:attrNameLst>
                                      </p:cBhvr>
                                      <p:tavLst>
                                        <p:tav tm="0">
                                          <p:val>
                                            <p:strVal val="#ppt_h"/>
                                          </p:val>
                                        </p:tav>
                                        <p:tav tm="100000">
                                          <p:val>
                                            <p:strVal val="#ppt_h"/>
                                          </p:val>
                                        </p:tav>
                                      </p:tavLst>
                                    </p:anim>
                                  </p:childTnLst>
                                </p:cTn>
                              </p:par>
                              <p:par>
                                <p:cTn id="130" presetID="45" presetClass="entr" presetSubtype="0"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2000"/>
                                        <p:tgtEl>
                                          <p:spTgt spid="33"/>
                                        </p:tgtEl>
                                      </p:cBhvr>
                                    </p:animEffect>
                                    <p:anim calcmode="lin" valueType="num">
                                      <p:cBhvr>
                                        <p:cTn id="133" dur="2000" fill="hold"/>
                                        <p:tgtEl>
                                          <p:spTgt spid="33"/>
                                        </p:tgtEl>
                                        <p:attrNameLst>
                                          <p:attrName>ppt_w</p:attrName>
                                        </p:attrNameLst>
                                      </p:cBhvr>
                                      <p:tavLst>
                                        <p:tav tm="0" fmla="#ppt_w*sin(2.5*pi*$)">
                                          <p:val>
                                            <p:fltVal val="0"/>
                                          </p:val>
                                        </p:tav>
                                        <p:tav tm="100000">
                                          <p:val>
                                            <p:fltVal val="1"/>
                                          </p:val>
                                        </p:tav>
                                      </p:tavLst>
                                    </p:anim>
                                    <p:anim calcmode="lin" valueType="num">
                                      <p:cBhvr>
                                        <p:cTn id="134" dur="2000" fill="hold"/>
                                        <p:tgtEl>
                                          <p:spTgt spid="33"/>
                                        </p:tgtEl>
                                        <p:attrNameLst>
                                          <p:attrName>ppt_h</p:attrName>
                                        </p:attrNameLst>
                                      </p:cBhvr>
                                      <p:tavLst>
                                        <p:tav tm="0">
                                          <p:val>
                                            <p:strVal val="#ppt_h"/>
                                          </p:val>
                                        </p:tav>
                                        <p:tav tm="100000">
                                          <p:val>
                                            <p:strVal val="#ppt_h"/>
                                          </p:val>
                                        </p:tav>
                                      </p:tavLst>
                                    </p:anim>
                                  </p:childTnLst>
                                </p:cTn>
                              </p:par>
                              <p:par>
                                <p:cTn id="135" presetID="45" presetClass="entr" presetSubtype="0" fill="hold" grpId="0"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2000"/>
                                        <p:tgtEl>
                                          <p:spTgt spid="34"/>
                                        </p:tgtEl>
                                      </p:cBhvr>
                                    </p:animEffect>
                                    <p:anim calcmode="lin" valueType="num">
                                      <p:cBhvr>
                                        <p:cTn id="138" dur="2000" fill="hold"/>
                                        <p:tgtEl>
                                          <p:spTgt spid="34"/>
                                        </p:tgtEl>
                                        <p:attrNameLst>
                                          <p:attrName>ppt_w</p:attrName>
                                        </p:attrNameLst>
                                      </p:cBhvr>
                                      <p:tavLst>
                                        <p:tav tm="0" fmla="#ppt_w*sin(2.5*pi*$)">
                                          <p:val>
                                            <p:fltVal val="0"/>
                                          </p:val>
                                        </p:tav>
                                        <p:tav tm="100000">
                                          <p:val>
                                            <p:fltVal val="1"/>
                                          </p:val>
                                        </p:tav>
                                      </p:tavLst>
                                    </p:anim>
                                    <p:anim calcmode="lin" valueType="num">
                                      <p:cBhvr>
                                        <p:cTn id="139" dur="200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858A-3EC4-FE44-85CA-4C2044EA19FB}"/>
              </a:ext>
            </a:extLst>
          </p:cNvPr>
          <p:cNvSpPr>
            <a:spLocks noGrp="1"/>
          </p:cNvSpPr>
          <p:nvPr>
            <p:ph type="title"/>
          </p:nvPr>
        </p:nvSpPr>
        <p:spPr>
          <a:xfrm>
            <a:off x="367990" y="568712"/>
            <a:ext cx="3168805" cy="5430644"/>
          </a:xfrm>
          <a:solidFill>
            <a:schemeClr val="bg1">
              <a:lumMod val="95000"/>
            </a:schemeClr>
          </a:solidFill>
        </p:spPr>
        <p:txBody>
          <a:bodyPr>
            <a:noAutofit/>
          </a:bodyPr>
          <a:lstStyle/>
          <a:p>
            <a:r>
              <a:rPr lang="en-US" sz="3200" b="1" dirty="0"/>
              <a:t>Speed &amp; </a:t>
            </a:r>
            <a:r>
              <a:rPr lang="en-US" sz="3200" b="1" u="sng" dirty="0"/>
              <a:t>Accuracy</a:t>
            </a:r>
            <a:r>
              <a:rPr lang="en-US" sz="3200" b="1" dirty="0"/>
              <a:t> </a:t>
            </a:r>
            <a:br>
              <a:rPr lang="en-US" sz="2000" dirty="0"/>
            </a:br>
            <a:br>
              <a:rPr lang="en-US" sz="2000" dirty="0"/>
            </a:br>
            <a:r>
              <a:rPr lang="en-US" sz="2000" dirty="0"/>
              <a:t>There is a extremely strong relationship between speed and accuracy in Nguni languages.</a:t>
            </a:r>
            <a:br>
              <a:rPr lang="en-US" sz="2000" dirty="0"/>
            </a:br>
            <a:br>
              <a:rPr lang="en-US" sz="2000" dirty="0"/>
            </a:br>
            <a:r>
              <a:rPr lang="en-US" sz="2000" dirty="0"/>
              <a:t>If children read accurately they read quickly.</a:t>
            </a:r>
            <a:br>
              <a:rPr lang="en-US" sz="2000" dirty="0"/>
            </a:br>
            <a:br>
              <a:rPr lang="en-US" sz="2000" dirty="0"/>
            </a:br>
            <a:r>
              <a:rPr lang="en-US" sz="2000" dirty="0"/>
              <a:t>If children read quickly they read accurately. </a:t>
            </a:r>
            <a:br>
              <a:rPr lang="en-US" sz="2000" dirty="0"/>
            </a:br>
            <a:br>
              <a:rPr lang="en-US" sz="2000" dirty="0"/>
            </a:br>
            <a:r>
              <a:rPr lang="en-US" sz="2000" dirty="0"/>
              <a:t>i.e. There are no children that read quickly without 95% accuracy.</a:t>
            </a:r>
            <a:br>
              <a:rPr lang="en-US" sz="2000" dirty="0"/>
            </a:br>
            <a:br>
              <a:rPr lang="en-US" sz="2000" dirty="0"/>
            </a:br>
            <a:r>
              <a:rPr lang="en-US" sz="2000" dirty="0"/>
              <a:t>(</a:t>
            </a:r>
            <a:r>
              <a:rPr lang="en-US" sz="2000" dirty="0" err="1"/>
              <a:t>Ardington</a:t>
            </a:r>
            <a:r>
              <a:rPr lang="en-US" sz="2000" dirty="0"/>
              <a:t> et al. (2021)</a:t>
            </a:r>
          </a:p>
        </p:txBody>
      </p:sp>
      <p:sp>
        <p:nvSpPr>
          <p:cNvPr id="4" name="Slide Number Placeholder 3">
            <a:extLst>
              <a:ext uri="{FF2B5EF4-FFF2-40B4-BE49-F238E27FC236}">
                <a16:creationId xmlns:a16="http://schemas.microsoft.com/office/drawing/2014/main" id="{BF7EBEFD-9410-2C4A-AB98-2B0228422C1F}"/>
              </a:ext>
            </a:extLst>
          </p:cNvPr>
          <p:cNvSpPr>
            <a:spLocks noGrp="1"/>
          </p:cNvSpPr>
          <p:nvPr>
            <p:ph type="sldNum" sz="quarter" idx="12"/>
          </p:nvPr>
        </p:nvSpPr>
        <p:spPr/>
        <p:txBody>
          <a:bodyPr/>
          <a:lstStyle/>
          <a:p>
            <a:fld id="{32BC720B-8024-ED4E-9E10-37C20D8D564E}" type="slidenum">
              <a:rPr lang="en-US" smtClean="0"/>
              <a:t>14</a:t>
            </a:fld>
            <a:endParaRPr lang="en-US"/>
          </a:p>
        </p:txBody>
      </p:sp>
      <p:pic>
        <p:nvPicPr>
          <p:cNvPr id="7" name="Content Placeholder 5">
            <a:extLst>
              <a:ext uri="{FF2B5EF4-FFF2-40B4-BE49-F238E27FC236}">
                <a16:creationId xmlns:a16="http://schemas.microsoft.com/office/drawing/2014/main" id="{71C26201-7475-D749-A2EB-8612202B6D41}"/>
              </a:ext>
            </a:extLst>
          </p:cNvPr>
          <p:cNvPicPr>
            <a:picLocks noChangeAspect="1"/>
          </p:cNvPicPr>
          <p:nvPr/>
        </p:nvPicPr>
        <p:blipFill>
          <a:blip r:embed="rId2"/>
          <a:srcRect/>
          <a:stretch/>
        </p:blipFill>
        <p:spPr>
          <a:xfrm>
            <a:off x="3692915" y="601039"/>
            <a:ext cx="8131096" cy="5778585"/>
          </a:xfrm>
          <a:prstGeom prst="rect">
            <a:avLst/>
          </a:prstGeom>
          <a:ln>
            <a:noFill/>
          </a:ln>
          <a:effectLst>
            <a:outerShdw blurRad="292100" dist="139700" dir="2700000" algn="tl" rotWithShape="0">
              <a:srgbClr val="333333">
                <a:alpha val="65000"/>
              </a:srgbClr>
            </a:outerShdw>
          </a:effectLst>
        </p:spPr>
      </p:pic>
      <p:cxnSp>
        <p:nvCxnSpPr>
          <p:cNvPr id="15" name="Straight Connector 14">
            <a:extLst>
              <a:ext uri="{FF2B5EF4-FFF2-40B4-BE49-F238E27FC236}">
                <a16:creationId xmlns:a16="http://schemas.microsoft.com/office/drawing/2014/main" id="{CD066F1E-D449-D64C-860F-C3BE2CA3D5F8}"/>
              </a:ext>
            </a:extLst>
          </p:cNvPr>
          <p:cNvCxnSpPr/>
          <p:nvPr/>
        </p:nvCxnSpPr>
        <p:spPr>
          <a:xfrm>
            <a:off x="4121426" y="1948070"/>
            <a:ext cx="102041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6337ADD-F98B-C048-B2BE-9798289E8C0A}"/>
              </a:ext>
            </a:extLst>
          </p:cNvPr>
          <p:cNvCxnSpPr/>
          <p:nvPr/>
        </p:nvCxnSpPr>
        <p:spPr>
          <a:xfrm>
            <a:off x="10701130" y="1967949"/>
            <a:ext cx="102041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FDAEDDFA-9067-8D4A-9199-9EDE1E666855}"/>
              </a:ext>
            </a:extLst>
          </p:cNvPr>
          <p:cNvSpPr/>
          <p:nvPr/>
        </p:nvSpPr>
        <p:spPr>
          <a:xfrm>
            <a:off x="6528816" y="1092470"/>
            <a:ext cx="4824984" cy="384048"/>
          </a:xfrm>
          <a:prstGeom prst="roundRect">
            <a:avLst/>
          </a:prstGeom>
          <a:solidFill>
            <a:srgbClr val="FFFF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4BCC73D-2543-2C4E-84FF-F65FA17CBF31}"/>
              </a:ext>
            </a:extLst>
          </p:cNvPr>
          <p:cNvSpPr txBox="1"/>
          <p:nvPr/>
        </p:nvSpPr>
        <p:spPr>
          <a:xfrm>
            <a:off x="8632317" y="4834074"/>
            <a:ext cx="328936" cy="261610"/>
          </a:xfrm>
          <a:prstGeom prst="rect">
            <a:avLst/>
          </a:prstGeom>
          <a:noFill/>
        </p:spPr>
        <p:txBody>
          <a:bodyPr wrap="none" rtlCol="0">
            <a:spAutoFit/>
          </a:bodyPr>
          <a:lstStyle/>
          <a:p>
            <a:r>
              <a:rPr lang="en-US" sz="1100" dirty="0"/>
              <a:t>35</a:t>
            </a:r>
          </a:p>
        </p:txBody>
      </p:sp>
      <p:sp>
        <p:nvSpPr>
          <p:cNvPr id="5" name="Rectangle 4">
            <a:extLst>
              <a:ext uri="{FF2B5EF4-FFF2-40B4-BE49-F238E27FC236}">
                <a16:creationId xmlns:a16="http://schemas.microsoft.com/office/drawing/2014/main" id="{E79C3C6B-B3AF-A94D-B68C-1CED82477847}"/>
              </a:ext>
            </a:extLst>
          </p:cNvPr>
          <p:cNvSpPr/>
          <p:nvPr/>
        </p:nvSpPr>
        <p:spPr>
          <a:xfrm>
            <a:off x="4614863" y="1092470"/>
            <a:ext cx="6738937" cy="3622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675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3000"/>
                                        <p:tgtEl>
                                          <p:spTgt spid="5"/>
                                        </p:tgtEl>
                                      </p:cBhvr>
                                    </p:animEffect>
                                    <p:set>
                                      <p:cBhvr>
                                        <p:cTn id="7" dur="1" fill="hold">
                                          <p:stCondLst>
                                            <p:cond delay="2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858A-3EC4-FE44-85CA-4C2044EA19FB}"/>
              </a:ext>
            </a:extLst>
          </p:cNvPr>
          <p:cNvSpPr>
            <a:spLocks noGrp="1"/>
          </p:cNvSpPr>
          <p:nvPr>
            <p:ph type="title"/>
          </p:nvPr>
        </p:nvSpPr>
        <p:spPr>
          <a:xfrm>
            <a:off x="367990" y="568712"/>
            <a:ext cx="3478372" cy="5430644"/>
          </a:xfrm>
          <a:solidFill>
            <a:schemeClr val="bg1">
              <a:lumMod val="95000"/>
            </a:schemeClr>
          </a:solidFill>
        </p:spPr>
        <p:txBody>
          <a:bodyPr>
            <a:noAutofit/>
          </a:bodyPr>
          <a:lstStyle/>
          <a:p>
            <a:r>
              <a:rPr lang="en-US" sz="3200" b="1" dirty="0"/>
              <a:t>Speed &amp; </a:t>
            </a:r>
            <a:r>
              <a:rPr lang="en-US" sz="3200" b="1" u="sng" dirty="0"/>
              <a:t>Comprehension</a:t>
            </a:r>
            <a:r>
              <a:rPr lang="en-US" sz="3200" b="1" dirty="0"/>
              <a:t> </a:t>
            </a:r>
            <a:br>
              <a:rPr lang="en-US" sz="2000" dirty="0"/>
            </a:br>
            <a:br>
              <a:rPr lang="en-US" sz="2000" dirty="0"/>
            </a:br>
            <a:r>
              <a:rPr lang="en-US" sz="2000" dirty="0"/>
              <a:t>There is a clear &amp; consistent relationship between speed and comprehension in Nguni languages.</a:t>
            </a:r>
            <a:br>
              <a:rPr lang="en-US" sz="2000" dirty="0"/>
            </a:br>
            <a:br>
              <a:rPr lang="en-US" sz="2000" dirty="0"/>
            </a:br>
            <a:r>
              <a:rPr lang="en-US" sz="2000" dirty="0"/>
              <a:t>Although there is variation in comprehension outcomes for those that read &lt; 20 WCPM…</a:t>
            </a:r>
            <a:br>
              <a:rPr lang="en-US" sz="2000" dirty="0"/>
            </a:br>
            <a:br>
              <a:rPr lang="en-US" sz="2000" dirty="0"/>
            </a:br>
            <a:r>
              <a:rPr lang="en-US" sz="2000" dirty="0"/>
              <a:t>If a child reads at least 35 WCPM then they score 60%+ on comprehension.</a:t>
            </a:r>
            <a:br>
              <a:rPr lang="en-US" sz="2000" dirty="0"/>
            </a:br>
            <a:br>
              <a:rPr lang="en-US" sz="2000" dirty="0"/>
            </a:br>
            <a:r>
              <a:rPr lang="en-US" sz="2000" dirty="0"/>
              <a:t>(</a:t>
            </a:r>
            <a:r>
              <a:rPr lang="en-US" sz="2000" dirty="0" err="1"/>
              <a:t>Ardington</a:t>
            </a:r>
            <a:r>
              <a:rPr lang="en-US" sz="2000" dirty="0"/>
              <a:t> et al. (2021)</a:t>
            </a:r>
          </a:p>
        </p:txBody>
      </p:sp>
      <p:sp>
        <p:nvSpPr>
          <p:cNvPr id="4" name="Slide Number Placeholder 3">
            <a:extLst>
              <a:ext uri="{FF2B5EF4-FFF2-40B4-BE49-F238E27FC236}">
                <a16:creationId xmlns:a16="http://schemas.microsoft.com/office/drawing/2014/main" id="{BF7EBEFD-9410-2C4A-AB98-2B0228422C1F}"/>
              </a:ext>
            </a:extLst>
          </p:cNvPr>
          <p:cNvSpPr>
            <a:spLocks noGrp="1"/>
          </p:cNvSpPr>
          <p:nvPr>
            <p:ph type="sldNum" sz="quarter" idx="12"/>
          </p:nvPr>
        </p:nvSpPr>
        <p:spPr/>
        <p:txBody>
          <a:bodyPr/>
          <a:lstStyle/>
          <a:p>
            <a:fld id="{32BC720B-8024-ED4E-9E10-37C20D8D564E}" type="slidenum">
              <a:rPr lang="en-US" smtClean="0"/>
              <a:t>15</a:t>
            </a:fld>
            <a:endParaRPr lang="en-US"/>
          </a:p>
        </p:txBody>
      </p:sp>
      <p:pic>
        <p:nvPicPr>
          <p:cNvPr id="7" name="Content Placeholder 5">
            <a:extLst>
              <a:ext uri="{FF2B5EF4-FFF2-40B4-BE49-F238E27FC236}">
                <a16:creationId xmlns:a16="http://schemas.microsoft.com/office/drawing/2014/main" id="{71C26201-7475-D749-A2EB-8612202B6D41}"/>
              </a:ext>
            </a:extLst>
          </p:cNvPr>
          <p:cNvPicPr>
            <a:picLocks noChangeAspect="1"/>
          </p:cNvPicPr>
          <p:nvPr/>
        </p:nvPicPr>
        <p:blipFill>
          <a:blip r:embed="rId2"/>
          <a:srcRect/>
          <a:stretch/>
        </p:blipFill>
        <p:spPr>
          <a:xfrm>
            <a:off x="3692914" y="507553"/>
            <a:ext cx="8303697" cy="5842893"/>
          </a:xfrm>
          <a:prstGeom prst="rect">
            <a:avLst/>
          </a:prstGeom>
        </p:spPr>
      </p:pic>
      <p:cxnSp>
        <p:nvCxnSpPr>
          <p:cNvPr id="15" name="Straight Connector 14">
            <a:extLst>
              <a:ext uri="{FF2B5EF4-FFF2-40B4-BE49-F238E27FC236}">
                <a16:creationId xmlns:a16="http://schemas.microsoft.com/office/drawing/2014/main" id="{CD066F1E-D449-D64C-860F-C3BE2CA3D5F8}"/>
              </a:ext>
            </a:extLst>
          </p:cNvPr>
          <p:cNvCxnSpPr/>
          <p:nvPr/>
        </p:nvCxnSpPr>
        <p:spPr>
          <a:xfrm>
            <a:off x="4121426" y="1948070"/>
            <a:ext cx="102041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6337ADD-F98B-C048-B2BE-9798289E8C0A}"/>
              </a:ext>
            </a:extLst>
          </p:cNvPr>
          <p:cNvCxnSpPr/>
          <p:nvPr/>
        </p:nvCxnSpPr>
        <p:spPr>
          <a:xfrm>
            <a:off x="10701130" y="1967949"/>
            <a:ext cx="102041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DDAB1FD-71E9-B34D-8F25-5206989D9242}"/>
              </a:ext>
            </a:extLst>
          </p:cNvPr>
          <p:cNvSpPr txBox="1"/>
          <p:nvPr/>
        </p:nvSpPr>
        <p:spPr>
          <a:xfrm>
            <a:off x="7276408" y="4243292"/>
            <a:ext cx="328936" cy="261610"/>
          </a:xfrm>
          <a:prstGeom prst="rect">
            <a:avLst/>
          </a:prstGeom>
          <a:noFill/>
        </p:spPr>
        <p:txBody>
          <a:bodyPr wrap="none" rtlCol="0">
            <a:spAutoFit/>
          </a:bodyPr>
          <a:lstStyle/>
          <a:p>
            <a:r>
              <a:rPr lang="en-US" sz="1100" dirty="0"/>
              <a:t>35</a:t>
            </a:r>
          </a:p>
        </p:txBody>
      </p:sp>
      <p:sp>
        <p:nvSpPr>
          <p:cNvPr id="8" name="Rounded Rectangle 7">
            <a:extLst>
              <a:ext uri="{FF2B5EF4-FFF2-40B4-BE49-F238E27FC236}">
                <a16:creationId xmlns:a16="http://schemas.microsoft.com/office/drawing/2014/main" id="{5BC31A65-5A1D-2546-99F1-C7291BA42D9D}"/>
              </a:ext>
            </a:extLst>
          </p:cNvPr>
          <p:cNvSpPr/>
          <p:nvPr/>
        </p:nvSpPr>
        <p:spPr>
          <a:xfrm>
            <a:off x="4297680" y="1298457"/>
            <a:ext cx="7423866" cy="1316251"/>
          </a:xfrm>
          <a:prstGeom prst="roundRect">
            <a:avLst/>
          </a:prstGeom>
          <a:solidFill>
            <a:srgbClr val="FFFF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D3B1042-AC31-2D48-836B-63148085780E}"/>
              </a:ext>
            </a:extLst>
          </p:cNvPr>
          <p:cNvSpPr/>
          <p:nvPr/>
        </p:nvSpPr>
        <p:spPr>
          <a:xfrm>
            <a:off x="4385806" y="1110686"/>
            <a:ext cx="7511994" cy="3008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689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3000"/>
                                        <p:tgtEl>
                                          <p:spTgt spid="9"/>
                                        </p:tgtEl>
                                      </p:cBhvr>
                                    </p:animEffect>
                                    <p:set>
                                      <p:cBhvr>
                                        <p:cTn id="7" dur="1" fill="hold">
                                          <p:stCondLst>
                                            <p:cond delay="29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63109-E06B-614F-9BCD-9764CB2D5420}"/>
              </a:ext>
            </a:extLst>
          </p:cNvPr>
          <p:cNvSpPr>
            <a:spLocks noGrp="1"/>
          </p:cNvSpPr>
          <p:nvPr>
            <p:ph idx="1"/>
          </p:nvPr>
        </p:nvSpPr>
        <p:spPr>
          <a:xfrm>
            <a:off x="4607311" y="2687445"/>
            <a:ext cx="6599664" cy="3300760"/>
          </a:xfrm>
          <a:solidFill>
            <a:schemeClr val="accent6">
              <a:lumMod val="20000"/>
              <a:lumOff val="80000"/>
            </a:schemeClr>
          </a:solidFill>
        </p:spPr>
        <p:txBody>
          <a:bodyPr>
            <a:normAutofit/>
          </a:bodyPr>
          <a:lstStyle/>
          <a:p>
            <a:pPr marL="0" indent="0">
              <a:buNone/>
            </a:pPr>
            <a:endParaRPr lang="en-US" sz="4400" b="1" dirty="0"/>
          </a:p>
          <a:p>
            <a:pPr marL="0" indent="0">
              <a:buNone/>
            </a:pPr>
            <a:r>
              <a:rPr lang="en-US" sz="6000" b="1" dirty="0"/>
              <a:t>How predictive is ORF in Time 1 of ORF in Time 2?</a:t>
            </a:r>
          </a:p>
        </p:txBody>
      </p:sp>
      <p:sp>
        <p:nvSpPr>
          <p:cNvPr id="4" name="Slide Number Placeholder 3">
            <a:extLst>
              <a:ext uri="{FF2B5EF4-FFF2-40B4-BE49-F238E27FC236}">
                <a16:creationId xmlns:a16="http://schemas.microsoft.com/office/drawing/2014/main" id="{34E38B58-9375-AE4B-B82A-0296B8157065}"/>
              </a:ext>
            </a:extLst>
          </p:cNvPr>
          <p:cNvSpPr>
            <a:spLocks noGrp="1"/>
          </p:cNvSpPr>
          <p:nvPr>
            <p:ph type="sldNum" sz="quarter" idx="12"/>
          </p:nvPr>
        </p:nvSpPr>
        <p:spPr/>
        <p:txBody>
          <a:bodyPr/>
          <a:lstStyle/>
          <a:p>
            <a:fld id="{32BC720B-8024-ED4E-9E10-37C20D8D564E}" type="slidenum">
              <a:rPr lang="en-US" smtClean="0"/>
              <a:t>16</a:t>
            </a:fld>
            <a:endParaRPr lang="en-US"/>
          </a:p>
        </p:txBody>
      </p:sp>
      <p:sp>
        <p:nvSpPr>
          <p:cNvPr id="5" name="Rectangle 4">
            <a:extLst>
              <a:ext uri="{FF2B5EF4-FFF2-40B4-BE49-F238E27FC236}">
                <a16:creationId xmlns:a16="http://schemas.microsoft.com/office/drawing/2014/main" id="{EFACDC62-FCDD-1442-8AE9-441FCA5C9D86}"/>
              </a:ext>
            </a:extLst>
          </p:cNvPr>
          <p:cNvSpPr/>
          <p:nvPr/>
        </p:nvSpPr>
        <p:spPr>
          <a:xfrm>
            <a:off x="669073" y="524107"/>
            <a:ext cx="11240429" cy="1226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4428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C7BFD6-138E-D341-98EC-019A20118877}"/>
              </a:ext>
            </a:extLst>
          </p:cNvPr>
          <p:cNvSpPr>
            <a:spLocks noGrp="1"/>
          </p:cNvSpPr>
          <p:nvPr>
            <p:ph type="sldNum" sz="quarter" idx="12"/>
          </p:nvPr>
        </p:nvSpPr>
        <p:spPr/>
        <p:txBody>
          <a:bodyPr/>
          <a:lstStyle/>
          <a:p>
            <a:fld id="{32BC720B-8024-ED4E-9E10-37C20D8D564E}" type="slidenum">
              <a:rPr lang="en-US" smtClean="0"/>
              <a:t>17</a:t>
            </a:fld>
            <a:endParaRPr lang="en-US"/>
          </a:p>
        </p:txBody>
      </p:sp>
      <p:graphicFrame>
        <p:nvGraphicFramePr>
          <p:cNvPr id="5" name="Chart 4">
            <a:extLst>
              <a:ext uri="{FF2B5EF4-FFF2-40B4-BE49-F238E27FC236}">
                <a16:creationId xmlns:a16="http://schemas.microsoft.com/office/drawing/2014/main" id="{CB3B683A-D20A-9F47-820D-4DAB9B98AE38}"/>
              </a:ext>
            </a:extLst>
          </p:cNvPr>
          <p:cNvGraphicFramePr>
            <a:graphicFrameLocks/>
          </p:cNvGraphicFramePr>
          <p:nvPr>
            <p:extLst>
              <p:ext uri="{D42A27DB-BD31-4B8C-83A1-F6EECF244321}">
                <p14:modId xmlns:p14="http://schemas.microsoft.com/office/powerpoint/2010/main" val="2469335606"/>
              </p:ext>
            </p:extLst>
          </p:nvPr>
        </p:nvGraphicFramePr>
        <p:xfrm>
          <a:off x="282321" y="2923286"/>
          <a:ext cx="3486150" cy="34330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6A3DD33C-0BE0-574B-9B08-7E3572E3D72F}"/>
              </a:ext>
            </a:extLst>
          </p:cNvPr>
          <p:cNvGraphicFramePr>
            <a:graphicFrameLocks/>
          </p:cNvGraphicFramePr>
          <p:nvPr>
            <p:extLst>
              <p:ext uri="{D42A27DB-BD31-4B8C-83A1-F6EECF244321}">
                <p14:modId xmlns:p14="http://schemas.microsoft.com/office/powerpoint/2010/main" val="2998836058"/>
              </p:ext>
            </p:extLst>
          </p:nvPr>
        </p:nvGraphicFramePr>
        <p:xfrm>
          <a:off x="3851021" y="2910586"/>
          <a:ext cx="4025900" cy="34330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61A443DD-EE90-844F-9741-081E53979E0C}"/>
              </a:ext>
            </a:extLst>
          </p:cNvPr>
          <p:cNvGraphicFramePr>
            <a:graphicFrameLocks/>
          </p:cNvGraphicFramePr>
          <p:nvPr>
            <p:extLst>
              <p:ext uri="{D42A27DB-BD31-4B8C-83A1-F6EECF244321}">
                <p14:modId xmlns:p14="http://schemas.microsoft.com/office/powerpoint/2010/main" val="1515794323"/>
              </p:ext>
            </p:extLst>
          </p:nvPr>
        </p:nvGraphicFramePr>
        <p:xfrm>
          <a:off x="8121904" y="2910586"/>
          <a:ext cx="3787775" cy="3433064"/>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9CA3344D-E0F3-434B-9420-FD76ED3A3383}"/>
              </a:ext>
            </a:extLst>
          </p:cNvPr>
          <p:cNvSpPr>
            <a:spLocks noGrp="1"/>
          </p:cNvSpPr>
          <p:nvPr>
            <p:ph type="title"/>
          </p:nvPr>
        </p:nvSpPr>
        <p:spPr>
          <a:xfrm>
            <a:off x="821944" y="368778"/>
            <a:ext cx="10515600" cy="759925"/>
          </a:xfrm>
        </p:spPr>
        <p:txBody>
          <a:bodyPr>
            <a:normAutofit fontScale="90000"/>
          </a:bodyPr>
          <a:lstStyle/>
          <a:p>
            <a:r>
              <a:rPr lang="en-US" b="1" dirty="0"/>
              <a:t>Assessing the same learners over time… </a:t>
            </a:r>
            <a:br>
              <a:rPr lang="en-US" dirty="0"/>
            </a:br>
            <a:r>
              <a:rPr lang="en-US" sz="3600" i="1" dirty="0"/>
              <a:t>(usually 1-2 years apart)</a:t>
            </a:r>
            <a:endParaRPr lang="en-US" i="1" dirty="0"/>
          </a:p>
        </p:txBody>
      </p:sp>
      <p:sp>
        <p:nvSpPr>
          <p:cNvPr id="9" name="Title 1">
            <a:extLst>
              <a:ext uri="{FF2B5EF4-FFF2-40B4-BE49-F238E27FC236}">
                <a16:creationId xmlns:a16="http://schemas.microsoft.com/office/drawing/2014/main" id="{3795E14F-82E9-DF42-9D9D-268550928F2F}"/>
              </a:ext>
            </a:extLst>
          </p:cNvPr>
          <p:cNvSpPr txBox="1">
            <a:spLocks/>
          </p:cNvSpPr>
          <p:nvPr/>
        </p:nvSpPr>
        <p:spPr>
          <a:xfrm>
            <a:off x="518985" y="1887538"/>
            <a:ext cx="3012821" cy="759925"/>
          </a:xfrm>
          <a:prstGeom prst="rect">
            <a:avLst/>
          </a:prstGeom>
          <a:solidFill>
            <a:srgbClr val="C00000">
              <a:alpha val="21569"/>
            </a:srgbClr>
          </a:solidFill>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77"/>
                <a:ea typeface="+mj-ea"/>
                <a:cs typeface="+mj-cs"/>
              </a:defRPr>
            </a:lvl1pPr>
          </a:lstStyle>
          <a:p>
            <a:pPr>
              <a:lnSpc>
                <a:spcPct val="120000"/>
              </a:lnSpc>
            </a:pPr>
            <a:r>
              <a:rPr lang="en-US" dirty="0">
                <a:latin typeface="Helvetica" pitchFamily="2" charset="0"/>
              </a:rPr>
              <a:t>If a student was a </a:t>
            </a:r>
            <a:r>
              <a:rPr lang="en-US" b="1" u="sng" dirty="0">
                <a:latin typeface="Helvetica" pitchFamily="2" charset="0"/>
              </a:rPr>
              <a:t>non-reader</a:t>
            </a:r>
            <a:r>
              <a:rPr lang="en-US" dirty="0">
                <a:latin typeface="Helvetica" pitchFamily="2" charset="0"/>
              </a:rPr>
              <a:t> in Time 1…</a:t>
            </a:r>
          </a:p>
        </p:txBody>
      </p:sp>
      <p:sp>
        <p:nvSpPr>
          <p:cNvPr id="10" name="Title 1">
            <a:extLst>
              <a:ext uri="{FF2B5EF4-FFF2-40B4-BE49-F238E27FC236}">
                <a16:creationId xmlns:a16="http://schemas.microsoft.com/office/drawing/2014/main" id="{45AA78F7-7630-A04E-984C-7988B4B8B5A5}"/>
              </a:ext>
            </a:extLst>
          </p:cNvPr>
          <p:cNvSpPr txBox="1">
            <a:spLocks/>
          </p:cNvSpPr>
          <p:nvPr/>
        </p:nvSpPr>
        <p:spPr>
          <a:xfrm>
            <a:off x="4573333" y="1887538"/>
            <a:ext cx="3012821" cy="759925"/>
          </a:xfrm>
          <a:prstGeom prst="rect">
            <a:avLst/>
          </a:prstGeom>
          <a:solidFill>
            <a:schemeClr val="accent2">
              <a:lumMod val="75000"/>
              <a:alpha val="21569"/>
            </a:schemeClr>
          </a:solidFill>
        </p:spPr>
        <p:txBody>
          <a:bodyPr vert="horz" lIns="91440" tIns="45720" rIns="91440" bIns="45720" rtlCol="0" anchor="ctr">
            <a:normAutofit fontScale="37500" lnSpcReduction="20000"/>
          </a:bodyPr>
          <a:lst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77"/>
                <a:ea typeface="+mj-ea"/>
                <a:cs typeface="+mj-cs"/>
              </a:defRPr>
            </a:lvl1pPr>
          </a:lstStyle>
          <a:p>
            <a:pPr>
              <a:lnSpc>
                <a:spcPct val="120000"/>
              </a:lnSpc>
            </a:pPr>
            <a:r>
              <a:rPr lang="en-US" dirty="0">
                <a:latin typeface="Helvetica" pitchFamily="2" charset="0"/>
              </a:rPr>
              <a:t>If a student was a </a:t>
            </a:r>
            <a:r>
              <a:rPr lang="en-US" b="1" u="sng" dirty="0">
                <a:latin typeface="Helvetica" pitchFamily="2" charset="0"/>
              </a:rPr>
              <a:t>struggling reader</a:t>
            </a:r>
            <a:r>
              <a:rPr lang="en-US" dirty="0">
                <a:latin typeface="Helvetica" pitchFamily="2" charset="0"/>
              </a:rPr>
              <a:t> in Time 1…</a:t>
            </a:r>
          </a:p>
        </p:txBody>
      </p:sp>
      <p:sp>
        <p:nvSpPr>
          <p:cNvPr id="11" name="Title 1">
            <a:extLst>
              <a:ext uri="{FF2B5EF4-FFF2-40B4-BE49-F238E27FC236}">
                <a16:creationId xmlns:a16="http://schemas.microsoft.com/office/drawing/2014/main" id="{32D59227-E247-CA4D-9E8D-AC82A0C9DEA9}"/>
              </a:ext>
            </a:extLst>
          </p:cNvPr>
          <p:cNvSpPr txBox="1">
            <a:spLocks/>
          </p:cNvSpPr>
          <p:nvPr/>
        </p:nvSpPr>
        <p:spPr>
          <a:xfrm>
            <a:off x="8340979" y="1887537"/>
            <a:ext cx="3012821" cy="759925"/>
          </a:xfrm>
          <a:prstGeom prst="rect">
            <a:avLst/>
          </a:prstGeom>
          <a:solidFill>
            <a:srgbClr val="92D050">
              <a:alpha val="21569"/>
            </a:srgbClr>
          </a:solidFill>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77"/>
                <a:ea typeface="+mj-ea"/>
                <a:cs typeface="+mj-cs"/>
              </a:defRPr>
            </a:lvl1pPr>
          </a:lstStyle>
          <a:p>
            <a:pPr>
              <a:lnSpc>
                <a:spcPct val="120000"/>
              </a:lnSpc>
            </a:pPr>
            <a:r>
              <a:rPr lang="en-US" dirty="0">
                <a:latin typeface="Helvetica" pitchFamily="2" charset="0"/>
              </a:rPr>
              <a:t>If a student was a </a:t>
            </a:r>
            <a:r>
              <a:rPr lang="en-US" b="1" u="sng" dirty="0">
                <a:latin typeface="Helvetica" pitchFamily="2" charset="0"/>
              </a:rPr>
              <a:t>basic reader</a:t>
            </a:r>
            <a:r>
              <a:rPr lang="en-US" dirty="0">
                <a:latin typeface="Helvetica" pitchFamily="2" charset="0"/>
              </a:rPr>
              <a:t> in Time 1…</a:t>
            </a:r>
          </a:p>
        </p:txBody>
      </p:sp>
    </p:spTree>
    <p:extLst>
      <p:ext uri="{BB962C8B-B14F-4D97-AF65-F5344CB8AC3E}">
        <p14:creationId xmlns:p14="http://schemas.microsoft.com/office/powerpoint/2010/main" val="355493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A0513-1B3F-9C47-A8D9-8F5A76ADBC81}"/>
              </a:ext>
            </a:extLst>
          </p:cNvPr>
          <p:cNvSpPr>
            <a:spLocks noGrp="1"/>
          </p:cNvSpPr>
          <p:nvPr>
            <p:ph type="title"/>
          </p:nvPr>
        </p:nvSpPr>
        <p:spPr>
          <a:xfrm>
            <a:off x="5245608" y="6236463"/>
            <a:ext cx="10515600" cy="759925"/>
          </a:xfrm>
        </p:spPr>
        <p:txBody>
          <a:bodyPr>
            <a:normAutofit/>
          </a:bodyPr>
          <a:lstStyle/>
          <a:p>
            <a:r>
              <a:rPr lang="en-US" sz="2000" dirty="0" err="1"/>
              <a:t>Ardington</a:t>
            </a:r>
            <a:r>
              <a:rPr lang="en-US" sz="2000" dirty="0"/>
              <a:t> et al. 2021</a:t>
            </a:r>
          </a:p>
        </p:txBody>
      </p:sp>
      <p:sp>
        <p:nvSpPr>
          <p:cNvPr id="4" name="Slide Number Placeholder 3">
            <a:extLst>
              <a:ext uri="{FF2B5EF4-FFF2-40B4-BE49-F238E27FC236}">
                <a16:creationId xmlns:a16="http://schemas.microsoft.com/office/drawing/2014/main" id="{EA4C2726-AF34-EE48-88C3-2C24535390B0}"/>
              </a:ext>
            </a:extLst>
          </p:cNvPr>
          <p:cNvSpPr>
            <a:spLocks noGrp="1"/>
          </p:cNvSpPr>
          <p:nvPr>
            <p:ph type="sldNum" sz="quarter" idx="12"/>
          </p:nvPr>
        </p:nvSpPr>
        <p:spPr/>
        <p:txBody>
          <a:bodyPr/>
          <a:lstStyle/>
          <a:p>
            <a:fld id="{32BC720B-8024-ED4E-9E10-37C20D8D564E}" type="slidenum">
              <a:rPr lang="en-US" smtClean="0"/>
              <a:t>18</a:t>
            </a:fld>
            <a:endParaRPr lang="en-US"/>
          </a:p>
        </p:txBody>
      </p:sp>
      <p:pic>
        <p:nvPicPr>
          <p:cNvPr id="5" name="Content Placeholder 5" descr="Line chart&#10;&#10;Description automatically generated with low confidence">
            <a:extLst>
              <a:ext uri="{FF2B5EF4-FFF2-40B4-BE49-F238E27FC236}">
                <a16:creationId xmlns:a16="http://schemas.microsoft.com/office/drawing/2014/main" id="{BA1B7648-58E3-F148-BE16-B0430F218220}"/>
              </a:ext>
            </a:extLst>
          </p:cNvPr>
          <p:cNvPicPr>
            <a:picLocks noChangeAspect="1"/>
          </p:cNvPicPr>
          <p:nvPr/>
        </p:nvPicPr>
        <p:blipFill>
          <a:blip r:embed="rId2"/>
          <a:stretch>
            <a:fillRect/>
          </a:stretch>
        </p:blipFill>
        <p:spPr>
          <a:xfrm>
            <a:off x="1969455" y="268089"/>
            <a:ext cx="8533953" cy="60283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3288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536E936C-AC40-C34F-B396-4F3879CC23B2}"/>
              </a:ext>
            </a:extLst>
          </p:cNvPr>
          <p:cNvPicPr>
            <a:picLocks noChangeAspect="1"/>
          </p:cNvPicPr>
          <p:nvPr/>
        </p:nvPicPr>
        <p:blipFill>
          <a:blip r:embed="rId2"/>
          <a:stretch>
            <a:fillRect/>
          </a:stretch>
        </p:blipFill>
        <p:spPr>
          <a:xfrm>
            <a:off x="1610781" y="577805"/>
            <a:ext cx="8970437" cy="5520270"/>
          </a:xfrm>
          <a:prstGeom prst="rect">
            <a:avLst/>
          </a:prstGeom>
          <a:ln>
            <a:noFill/>
          </a:ln>
          <a:effectLst>
            <a:outerShdw blurRad="292100" dist="139700" dir="2700000" algn="tl" rotWithShape="0">
              <a:srgbClr val="333333">
                <a:alpha val="65000"/>
              </a:srgbClr>
            </a:outerShdw>
          </a:effectLst>
        </p:spPr>
      </p:pic>
      <p:sp>
        <p:nvSpPr>
          <p:cNvPr id="26" name="Title 1">
            <a:extLst>
              <a:ext uri="{FF2B5EF4-FFF2-40B4-BE49-F238E27FC236}">
                <a16:creationId xmlns:a16="http://schemas.microsoft.com/office/drawing/2014/main" id="{4270BA10-F266-3740-81F0-853EDEBC43D8}"/>
              </a:ext>
            </a:extLst>
          </p:cNvPr>
          <p:cNvSpPr>
            <a:spLocks noGrp="1"/>
          </p:cNvSpPr>
          <p:nvPr>
            <p:ph type="title"/>
          </p:nvPr>
        </p:nvSpPr>
        <p:spPr>
          <a:xfrm>
            <a:off x="4822109" y="6098075"/>
            <a:ext cx="10515600" cy="759925"/>
          </a:xfrm>
        </p:spPr>
        <p:txBody>
          <a:bodyPr>
            <a:normAutofit/>
          </a:bodyPr>
          <a:lstStyle/>
          <a:p>
            <a:r>
              <a:rPr lang="en-US" sz="2000" dirty="0" err="1"/>
              <a:t>Ardington</a:t>
            </a:r>
            <a:r>
              <a:rPr lang="en-US" sz="2000" dirty="0"/>
              <a:t> et al. 2021</a:t>
            </a:r>
          </a:p>
        </p:txBody>
      </p:sp>
    </p:spTree>
    <p:extLst>
      <p:ext uri="{BB962C8B-B14F-4D97-AF65-F5344CB8AC3E}">
        <p14:creationId xmlns:p14="http://schemas.microsoft.com/office/powerpoint/2010/main" val="1731102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ine chart&#10;&#10;Description automatically generated with low confidence">
            <a:extLst>
              <a:ext uri="{FF2B5EF4-FFF2-40B4-BE49-F238E27FC236}">
                <a16:creationId xmlns:a16="http://schemas.microsoft.com/office/drawing/2014/main" id="{6AB8D64A-46DC-9E4E-9A5F-471BCD56D25C}"/>
              </a:ext>
            </a:extLst>
          </p:cNvPr>
          <p:cNvPicPr>
            <a:picLocks noGrp="1" noChangeAspect="1"/>
          </p:cNvPicPr>
          <p:nvPr>
            <p:ph idx="1"/>
          </p:nvPr>
        </p:nvPicPr>
        <p:blipFill>
          <a:blip r:embed="rId2"/>
          <a:stretch>
            <a:fillRect/>
          </a:stretch>
        </p:blipFill>
        <p:spPr>
          <a:xfrm>
            <a:off x="3042538" y="225527"/>
            <a:ext cx="9069955" cy="6406946"/>
          </a:xfrm>
        </p:spPr>
      </p:pic>
      <p:sp>
        <p:nvSpPr>
          <p:cNvPr id="4" name="Slide Number Placeholder 3">
            <a:extLst>
              <a:ext uri="{FF2B5EF4-FFF2-40B4-BE49-F238E27FC236}">
                <a16:creationId xmlns:a16="http://schemas.microsoft.com/office/drawing/2014/main" id="{ABA98851-54F4-B14D-8DA9-268D05516955}"/>
              </a:ext>
            </a:extLst>
          </p:cNvPr>
          <p:cNvSpPr>
            <a:spLocks noGrp="1"/>
          </p:cNvSpPr>
          <p:nvPr>
            <p:ph type="sldNum" sz="quarter" idx="12"/>
          </p:nvPr>
        </p:nvSpPr>
        <p:spPr>
          <a:xfrm>
            <a:off x="10092116" y="6267348"/>
            <a:ext cx="2743200" cy="365125"/>
          </a:xfrm>
        </p:spPr>
        <p:txBody>
          <a:bodyPr/>
          <a:lstStyle/>
          <a:p>
            <a:fld id="{32BC720B-8024-ED4E-9E10-37C20D8D564E}" type="slidenum">
              <a:rPr lang="en-US" smtClean="0"/>
              <a:t>20</a:t>
            </a:fld>
            <a:endParaRPr lang="en-US"/>
          </a:p>
        </p:txBody>
      </p:sp>
      <p:sp>
        <p:nvSpPr>
          <p:cNvPr id="2" name="Rounded Rectangle 1">
            <a:extLst>
              <a:ext uri="{FF2B5EF4-FFF2-40B4-BE49-F238E27FC236}">
                <a16:creationId xmlns:a16="http://schemas.microsoft.com/office/drawing/2014/main" id="{229CFD06-D7BF-C04E-9AE9-304EC9957D69}"/>
              </a:ext>
            </a:extLst>
          </p:cNvPr>
          <p:cNvSpPr/>
          <p:nvPr/>
        </p:nvSpPr>
        <p:spPr>
          <a:xfrm rot="17550165">
            <a:off x="5667708" y="1919675"/>
            <a:ext cx="1977639" cy="53514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6866CA12-AE01-B946-8906-902856257E98}"/>
              </a:ext>
            </a:extLst>
          </p:cNvPr>
          <p:cNvSpPr/>
          <p:nvPr/>
        </p:nvSpPr>
        <p:spPr>
          <a:xfrm rot="19029213">
            <a:off x="7700655" y="1549859"/>
            <a:ext cx="2468492" cy="6949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6EB83526-B0BE-F14A-9E21-0E9E5C0B53CB}"/>
              </a:ext>
            </a:extLst>
          </p:cNvPr>
          <p:cNvSpPr/>
          <p:nvPr/>
        </p:nvSpPr>
        <p:spPr>
          <a:xfrm rot="18440652">
            <a:off x="8865119" y="1738012"/>
            <a:ext cx="2369484" cy="93254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74BCB28A-ADB8-364B-971A-FFD980408F11}"/>
              </a:ext>
            </a:extLst>
          </p:cNvPr>
          <p:cNvSpPr/>
          <p:nvPr/>
        </p:nvSpPr>
        <p:spPr>
          <a:xfrm rot="18440652">
            <a:off x="6054640" y="2163721"/>
            <a:ext cx="2816259" cy="7103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F9084D56-BAD5-414A-8BFA-F6517BE4AF2E}"/>
              </a:ext>
            </a:extLst>
          </p:cNvPr>
          <p:cNvSpPr/>
          <p:nvPr/>
        </p:nvSpPr>
        <p:spPr>
          <a:xfrm rot="18440652">
            <a:off x="10350921" y="1112275"/>
            <a:ext cx="2816259" cy="93254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0AA34B90-9776-724B-A325-F147A80579FF}"/>
              </a:ext>
            </a:extLst>
          </p:cNvPr>
          <p:cNvSpPr/>
          <p:nvPr/>
        </p:nvSpPr>
        <p:spPr>
          <a:xfrm>
            <a:off x="4378153" y="934383"/>
            <a:ext cx="6824407" cy="14272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E4759716-A799-0F41-A5C3-D5FFE8BD98CA}"/>
              </a:ext>
            </a:extLst>
          </p:cNvPr>
          <p:cNvSpPr/>
          <p:nvPr/>
        </p:nvSpPr>
        <p:spPr>
          <a:xfrm>
            <a:off x="4323514" y="2597305"/>
            <a:ext cx="7173684" cy="317583"/>
          </a:xfrm>
          <a:prstGeom prst="roundRect">
            <a:avLst/>
          </a:prstGeom>
          <a:solidFill>
            <a:schemeClr val="accent2">
              <a:lumMod val="40000"/>
              <a:lumOff val="60000"/>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DD650943-8135-D745-A9BE-86930658B6BA}"/>
              </a:ext>
            </a:extLst>
          </p:cNvPr>
          <p:cNvSpPr/>
          <p:nvPr/>
        </p:nvSpPr>
        <p:spPr>
          <a:xfrm>
            <a:off x="4335098" y="3050121"/>
            <a:ext cx="7173684" cy="317582"/>
          </a:xfrm>
          <a:prstGeom prst="roundRect">
            <a:avLst/>
          </a:prstGeom>
          <a:solidFill>
            <a:srgbClr val="92D05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15E14F80-4631-0647-8A72-2BE3C2A290E2}"/>
              </a:ext>
            </a:extLst>
          </p:cNvPr>
          <p:cNvSpPr/>
          <p:nvPr/>
        </p:nvSpPr>
        <p:spPr>
          <a:xfrm>
            <a:off x="7577516" y="6008369"/>
            <a:ext cx="688848" cy="258979"/>
          </a:xfrm>
          <a:prstGeom prst="roundRect">
            <a:avLst/>
          </a:prstGeom>
          <a:solidFill>
            <a:srgbClr val="92D05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87BC4739-A78C-5044-9336-261A07801BA6}"/>
              </a:ext>
            </a:extLst>
          </p:cNvPr>
          <p:cNvSpPr/>
          <p:nvPr/>
        </p:nvSpPr>
        <p:spPr>
          <a:xfrm>
            <a:off x="4203514" y="5959621"/>
            <a:ext cx="688848" cy="365125"/>
          </a:xfrm>
          <a:prstGeom prst="roundRect">
            <a:avLst/>
          </a:prstGeom>
          <a:solidFill>
            <a:schemeClr val="accent2">
              <a:lumMod val="40000"/>
              <a:lumOff val="60000"/>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536E936C-AC40-C34F-B396-4F3879CC23B2}"/>
              </a:ext>
            </a:extLst>
          </p:cNvPr>
          <p:cNvPicPr>
            <a:picLocks noChangeAspect="1"/>
          </p:cNvPicPr>
          <p:nvPr/>
        </p:nvPicPr>
        <p:blipFill>
          <a:blip r:embed="rId3"/>
          <a:stretch>
            <a:fillRect/>
          </a:stretch>
        </p:blipFill>
        <p:spPr>
          <a:xfrm>
            <a:off x="202078" y="272230"/>
            <a:ext cx="3598053" cy="2214187"/>
          </a:xfrm>
          <a:prstGeom prst="rect">
            <a:avLst/>
          </a:prstGeom>
          <a:ln>
            <a:noFill/>
          </a:ln>
          <a:effectLst>
            <a:outerShdw blurRad="292100" dist="139700" dir="2700000" algn="tl" rotWithShape="0">
              <a:srgbClr val="333333">
                <a:alpha val="65000"/>
              </a:srgbClr>
            </a:outerShdw>
          </a:effectLst>
        </p:spPr>
      </p:pic>
      <p:sp>
        <p:nvSpPr>
          <p:cNvPr id="25" name="Content Placeholder 2">
            <a:extLst>
              <a:ext uri="{FF2B5EF4-FFF2-40B4-BE49-F238E27FC236}">
                <a16:creationId xmlns:a16="http://schemas.microsoft.com/office/drawing/2014/main" id="{3FE87D3F-4DC8-F142-86B3-68784B876870}"/>
              </a:ext>
            </a:extLst>
          </p:cNvPr>
          <p:cNvSpPr txBox="1">
            <a:spLocks/>
          </p:cNvSpPr>
          <p:nvPr/>
        </p:nvSpPr>
        <p:spPr>
          <a:xfrm>
            <a:off x="312443" y="2886419"/>
            <a:ext cx="3019651" cy="3300760"/>
          </a:xfrm>
          <a:prstGeom prst="rect">
            <a:avLst/>
          </a:prstGeom>
          <a:solidFill>
            <a:schemeClr val="accent6">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t>At most 40% of Grade 2’s are </a:t>
            </a:r>
          </a:p>
          <a:p>
            <a:pPr marL="0" indent="0">
              <a:buFont typeface="Arial" panose="020B0604020202020204" pitchFamily="34" charset="0"/>
              <a:buNone/>
            </a:pPr>
            <a:r>
              <a:rPr lang="en-US" sz="3200" dirty="0"/>
              <a:t>‘on track’</a:t>
            </a:r>
          </a:p>
          <a:p>
            <a:pPr marL="0" indent="0">
              <a:buFont typeface="Arial" panose="020B0604020202020204" pitchFamily="34" charset="0"/>
              <a:buNone/>
            </a:pPr>
            <a:endParaRPr lang="en-US" sz="3200" dirty="0"/>
          </a:p>
          <a:p>
            <a:pPr marL="0" indent="0">
              <a:buFont typeface="Arial" panose="020B0604020202020204" pitchFamily="34" charset="0"/>
              <a:buNone/>
            </a:pPr>
            <a:r>
              <a:rPr lang="en-US" sz="3200" dirty="0"/>
              <a:t>At most 25-30% of Grade 3’s are ‘on track’</a:t>
            </a:r>
            <a:endParaRPr lang="en-US" sz="4400" dirty="0"/>
          </a:p>
        </p:txBody>
      </p:sp>
    </p:spTree>
    <p:extLst>
      <p:ext uri="{BB962C8B-B14F-4D97-AF65-F5344CB8AC3E}">
        <p14:creationId xmlns:p14="http://schemas.microsoft.com/office/powerpoint/2010/main" val="243822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63109-E06B-614F-9BCD-9764CB2D5420}"/>
              </a:ext>
            </a:extLst>
          </p:cNvPr>
          <p:cNvSpPr>
            <a:spLocks noGrp="1"/>
          </p:cNvSpPr>
          <p:nvPr>
            <p:ph idx="1"/>
          </p:nvPr>
        </p:nvSpPr>
        <p:spPr>
          <a:xfrm>
            <a:off x="4607311" y="2687445"/>
            <a:ext cx="6599664" cy="3300760"/>
          </a:xfrm>
          <a:solidFill>
            <a:schemeClr val="accent6">
              <a:lumMod val="20000"/>
              <a:lumOff val="80000"/>
            </a:schemeClr>
          </a:solidFill>
        </p:spPr>
        <p:txBody>
          <a:bodyPr>
            <a:normAutofit/>
          </a:bodyPr>
          <a:lstStyle/>
          <a:p>
            <a:pPr marL="0" indent="0">
              <a:buNone/>
            </a:pPr>
            <a:r>
              <a:rPr lang="en-US" sz="6000" b="1" dirty="0"/>
              <a:t>A framework for thinking about solutions…</a:t>
            </a:r>
            <a:endParaRPr lang="en-US" sz="8000" b="1" dirty="0"/>
          </a:p>
        </p:txBody>
      </p:sp>
      <p:sp>
        <p:nvSpPr>
          <p:cNvPr id="4" name="Slide Number Placeholder 3">
            <a:extLst>
              <a:ext uri="{FF2B5EF4-FFF2-40B4-BE49-F238E27FC236}">
                <a16:creationId xmlns:a16="http://schemas.microsoft.com/office/drawing/2014/main" id="{34E38B58-9375-AE4B-B82A-0296B8157065}"/>
              </a:ext>
            </a:extLst>
          </p:cNvPr>
          <p:cNvSpPr>
            <a:spLocks noGrp="1"/>
          </p:cNvSpPr>
          <p:nvPr>
            <p:ph type="sldNum" sz="quarter" idx="12"/>
          </p:nvPr>
        </p:nvSpPr>
        <p:spPr/>
        <p:txBody>
          <a:bodyPr/>
          <a:lstStyle/>
          <a:p>
            <a:fld id="{32BC720B-8024-ED4E-9E10-37C20D8D564E}" type="slidenum">
              <a:rPr lang="en-US" smtClean="0"/>
              <a:t>21</a:t>
            </a:fld>
            <a:endParaRPr lang="en-US"/>
          </a:p>
        </p:txBody>
      </p:sp>
      <p:sp>
        <p:nvSpPr>
          <p:cNvPr id="5" name="Rectangle 4">
            <a:extLst>
              <a:ext uri="{FF2B5EF4-FFF2-40B4-BE49-F238E27FC236}">
                <a16:creationId xmlns:a16="http://schemas.microsoft.com/office/drawing/2014/main" id="{EFACDC62-FCDD-1442-8AE9-441FCA5C9D86}"/>
              </a:ext>
            </a:extLst>
          </p:cNvPr>
          <p:cNvSpPr/>
          <p:nvPr/>
        </p:nvSpPr>
        <p:spPr>
          <a:xfrm>
            <a:off x="669073" y="524107"/>
            <a:ext cx="11240429" cy="1226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6093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303087-6196-104D-BAAE-2908A51A5C37}"/>
              </a:ext>
            </a:extLst>
          </p:cNvPr>
          <p:cNvSpPr>
            <a:spLocks noGrp="1"/>
          </p:cNvSpPr>
          <p:nvPr>
            <p:ph type="sldNum" sz="quarter" idx="12"/>
          </p:nvPr>
        </p:nvSpPr>
        <p:spPr/>
        <p:txBody>
          <a:bodyPr/>
          <a:lstStyle/>
          <a:p>
            <a:fld id="{32BC720B-8024-ED4E-9E10-37C20D8D564E}" type="slidenum">
              <a:rPr lang="en-US" smtClean="0"/>
              <a:t>22</a:t>
            </a:fld>
            <a:endParaRPr lang="en-US"/>
          </a:p>
        </p:txBody>
      </p:sp>
      <p:pic>
        <p:nvPicPr>
          <p:cNvPr id="2050" name="Picture 2" descr="Zone of Proximal Development Relation to Children&amp;#39;s Education">
            <a:extLst>
              <a:ext uri="{FF2B5EF4-FFF2-40B4-BE49-F238E27FC236}">
                <a16:creationId xmlns:a16="http://schemas.microsoft.com/office/drawing/2014/main" id="{A2B5889C-5A8E-9940-A40B-F2013E4FF4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34" y="1776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30D6E21F-16B0-A147-B2C0-09FAC3C7BA80}"/>
              </a:ext>
            </a:extLst>
          </p:cNvPr>
          <p:cNvSpPr/>
          <p:nvPr/>
        </p:nvSpPr>
        <p:spPr>
          <a:xfrm>
            <a:off x="825500" y="381000"/>
            <a:ext cx="10528300" cy="800100"/>
          </a:xfrm>
          <a:prstGeom prst="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F747A"/>
                </a:solidFill>
                <a:latin typeface="Helvetica" pitchFamily="2" charset="0"/>
                <a:cs typeface="Baloo" panose="03080902040302020200" pitchFamily="66" charset="77"/>
              </a:rPr>
              <a:t>Zone of Proximal Development </a:t>
            </a:r>
          </a:p>
          <a:p>
            <a:pPr algn="ctr"/>
            <a:r>
              <a:rPr lang="en-US" sz="2000" i="1" dirty="0">
                <a:solidFill>
                  <a:srgbClr val="0F747A"/>
                </a:solidFill>
                <a:latin typeface="Helvetica" pitchFamily="2" charset="0"/>
                <a:cs typeface="Baloo" panose="03080902040302020200" pitchFamily="66" charset="77"/>
              </a:rPr>
              <a:t>(for our education system)</a:t>
            </a:r>
            <a:endParaRPr lang="en-US" sz="3600" i="1" dirty="0">
              <a:solidFill>
                <a:srgbClr val="0F747A"/>
              </a:solidFill>
              <a:latin typeface="Helvetica" pitchFamily="2" charset="0"/>
              <a:cs typeface="Baloo" panose="03080902040302020200" pitchFamily="66" charset="77"/>
            </a:endParaRPr>
          </a:p>
        </p:txBody>
      </p:sp>
      <p:sp>
        <p:nvSpPr>
          <p:cNvPr id="8" name="Rectangle 7">
            <a:extLst>
              <a:ext uri="{FF2B5EF4-FFF2-40B4-BE49-F238E27FC236}">
                <a16:creationId xmlns:a16="http://schemas.microsoft.com/office/drawing/2014/main" id="{22FF7525-52BD-7F41-81CE-132656EB98E3}"/>
              </a:ext>
            </a:extLst>
          </p:cNvPr>
          <p:cNvSpPr/>
          <p:nvPr/>
        </p:nvSpPr>
        <p:spPr>
          <a:xfrm>
            <a:off x="8610600" y="2260600"/>
            <a:ext cx="3031273" cy="800100"/>
          </a:xfrm>
          <a:prstGeom prst="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3E69AEC-7F1E-1C49-9157-4D7F60E5A7F7}"/>
              </a:ext>
            </a:extLst>
          </p:cNvPr>
          <p:cNvSpPr/>
          <p:nvPr/>
        </p:nvSpPr>
        <p:spPr>
          <a:xfrm>
            <a:off x="8718395" y="3508375"/>
            <a:ext cx="3031273" cy="800100"/>
          </a:xfrm>
          <a:prstGeom prst="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F8C0-0F9B-C140-B258-038DDD4BC45E}"/>
              </a:ext>
            </a:extLst>
          </p:cNvPr>
          <p:cNvSpPr/>
          <p:nvPr/>
        </p:nvSpPr>
        <p:spPr>
          <a:xfrm rot="21291361">
            <a:off x="8748738" y="4661772"/>
            <a:ext cx="2743200" cy="800100"/>
          </a:xfrm>
          <a:prstGeom prst="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B10C494-7D74-5E43-8F57-8A6DE23D6904}"/>
              </a:ext>
            </a:extLst>
          </p:cNvPr>
          <p:cNvSpPr/>
          <p:nvPr/>
        </p:nvSpPr>
        <p:spPr>
          <a:xfrm>
            <a:off x="8889045" y="4545750"/>
            <a:ext cx="2284477" cy="800100"/>
          </a:xfrm>
          <a:prstGeom prst="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dirty="0">
                <a:solidFill>
                  <a:schemeClr val="tx1"/>
                </a:solidFill>
                <a:latin typeface="Helvetica" pitchFamily="2" charset="0"/>
                <a:cs typeface="Baloo" panose="03080902040302020200" pitchFamily="66" charset="77"/>
              </a:rPr>
              <a:t>CURRENT</a:t>
            </a:r>
            <a:r>
              <a:rPr lang="en-US" sz="1200" dirty="0">
                <a:solidFill>
                  <a:schemeClr val="tx1"/>
                </a:solidFill>
                <a:latin typeface="Helvetica" pitchFamily="2" charset="0"/>
                <a:cs typeface="Baloo" panose="03080902040302020200" pitchFamily="66" charset="77"/>
              </a:rPr>
              <a:t>: How the system currently operates (current resources, teachers, PRESET/INSET, class sizes </a:t>
            </a:r>
            <a:r>
              <a:rPr lang="en-US" sz="1200" dirty="0" err="1">
                <a:solidFill>
                  <a:schemeClr val="tx1"/>
                </a:solidFill>
                <a:latin typeface="Helvetica" pitchFamily="2" charset="0"/>
                <a:cs typeface="Baloo" panose="03080902040302020200" pitchFamily="66" charset="77"/>
              </a:rPr>
              <a:t>etc</a:t>
            </a:r>
            <a:r>
              <a:rPr lang="en-US" sz="1200" dirty="0">
                <a:solidFill>
                  <a:schemeClr val="tx1"/>
                </a:solidFill>
                <a:latin typeface="Helvetica" pitchFamily="2" charset="0"/>
                <a:cs typeface="Baloo" panose="03080902040302020200" pitchFamily="66" charset="77"/>
              </a:rPr>
              <a:t> )</a:t>
            </a:r>
          </a:p>
        </p:txBody>
      </p:sp>
      <p:sp>
        <p:nvSpPr>
          <p:cNvPr id="12" name="Rectangle 11">
            <a:extLst>
              <a:ext uri="{FF2B5EF4-FFF2-40B4-BE49-F238E27FC236}">
                <a16:creationId xmlns:a16="http://schemas.microsoft.com/office/drawing/2014/main" id="{A2FF04F6-6EEB-4E46-89DE-612274C1B5A3}"/>
              </a:ext>
            </a:extLst>
          </p:cNvPr>
          <p:cNvSpPr/>
          <p:nvPr/>
        </p:nvSpPr>
        <p:spPr>
          <a:xfrm>
            <a:off x="8888735" y="3287065"/>
            <a:ext cx="3031273" cy="800100"/>
          </a:xfrm>
          <a:prstGeom prst="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dirty="0">
                <a:solidFill>
                  <a:schemeClr val="tx1"/>
                </a:solidFill>
                <a:latin typeface="Helvetica" pitchFamily="2" charset="0"/>
                <a:cs typeface="Baloo" panose="03080902040302020200" pitchFamily="66" charset="77"/>
              </a:rPr>
              <a:t>POSSIBLE</a:t>
            </a:r>
            <a:r>
              <a:rPr lang="en-US" sz="1200" u="sng" dirty="0">
                <a:solidFill>
                  <a:schemeClr val="tx1"/>
                </a:solidFill>
                <a:latin typeface="Helvetica" pitchFamily="2" charset="0"/>
                <a:cs typeface="Baloo" panose="03080902040302020200" pitchFamily="66" charset="77"/>
              </a:rPr>
              <a:t> with help/change</a:t>
            </a:r>
            <a:r>
              <a:rPr lang="en-US" sz="1200" dirty="0">
                <a:solidFill>
                  <a:schemeClr val="tx1"/>
                </a:solidFill>
                <a:latin typeface="Helvetica" pitchFamily="2" charset="0"/>
                <a:cs typeface="Baloo" panose="03080902040302020200" pitchFamily="66" charset="77"/>
              </a:rPr>
              <a:t>: How the system might operate with plausible changes (20% more resources, better trained new teachers, class sizes </a:t>
            </a:r>
            <a:r>
              <a:rPr lang="en-US" sz="1200" dirty="0" err="1">
                <a:solidFill>
                  <a:schemeClr val="tx1"/>
                </a:solidFill>
                <a:latin typeface="Helvetica" pitchFamily="2" charset="0"/>
                <a:cs typeface="Baloo" panose="03080902040302020200" pitchFamily="66" charset="77"/>
              </a:rPr>
              <a:t>etc</a:t>
            </a:r>
            <a:r>
              <a:rPr lang="en-US" sz="1200" dirty="0">
                <a:solidFill>
                  <a:schemeClr val="tx1"/>
                </a:solidFill>
                <a:latin typeface="Helvetica" pitchFamily="2" charset="0"/>
                <a:cs typeface="Baloo" panose="03080902040302020200" pitchFamily="66" charset="77"/>
              </a:rPr>
              <a:t> </a:t>
            </a:r>
          </a:p>
        </p:txBody>
      </p:sp>
      <p:sp>
        <p:nvSpPr>
          <p:cNvPr id="13" name="Rectangle 12">
            <a:extLst>
              <a:ext uri="{FF2B5EF4-FFF2-40B4-BE49-F238E27FC236}">
                <a16:creationId xmlns:a16="http://schemas.microsoft.com/office/drawing/2014/main" id="{E861F576-908C-5646-9533-B86892462CE3}"/>
              </a:ext>
            </a:extLst>
          </p:cNvPr>
          <p:cNvSpPr/>
          <p:nvPr/>
        </p:nvSpPr>
        <p:spPr>
          <a:xfrm>
            <a:off x="8885663" y="2146155"/>
            <a:ext cx="3031273" cy="800100"/>
          </a:xfrm>
          <a:prstGeom prst="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dirty="0">
                <a:solidFill>
                  <a:schemeClr val="tx1"/>
                </a:solidFill>
                <a:latin typeface="Helvetica" pitchFamily="2" charset="0"/>
                <a:cs typeface="Baloo" panose="03080902040302020200" pitchFamily="66" charset="77"/>
              </a:rPr>
              <a:t>UNREALISTIC</a:t>
            </a:r>
            <a:r>
              <a:rPr lang="en-US" sz="1200" u="sng" dirty="0">
                <a:solidFill>
                  <a:schemeClr val="tx1"/>
                </a:solidFill>
                <a:latin typeface="Helvetica" pitchFamily="2" charset="0"/>
                <a:cs typeface="Baloo" panose="03080902040302020200" pitchFamily="66" charset="77"/>
              </a:rPr>
              <a:t>: La-la Land</a:t>
            </a:r>
            <a:r>
              <a:rPr lang="en-US" sz="1200" dirty="0">
                <a:solidFill>
                  <a:schemeClr val="tx1"/>
                </a:solidFill>
                <a:latin typeface="Helvetica" pitchFamily="2" charset="0"/>
                <a:cs typeface="Baloo" panose="03080902040302020200" pitchFamily="66" charset="77"/>
              </a:rPr>
              <a:t>: This is impossible even with “help/change” – the help or change needed for this would be too great (e.g. class sizes of 25 would require 8% of GDP on teacher salaries. Currently it is 4%</a:t>
            </a:r>
          </a:p>
        </p:txBody>
      </p:sp>
      <p:sp>
        <p:nvSpPr>
          <p:cNvPr id="7" name="TextBox 6">
            <a:extLst>
              <a:ext uri="{FF2B5EF4-FFF2-40B4-BE49-F238E27FC236}">
                <a16:creationId xmlns:a16="http://schemas.microsoft.com/office/drawing/2014/main" id="{DD62D5E5-C1E1-2448-9896-BDEF7FAC9ACE}"/>
              </a:ext>
            </a:extLst>
          </p:cNvPr>
          <p:cNvSpPr txBox="1"/>
          <p:nvPr/>
        </p:nvSpPr>
        <p:spPr>
          <a:xfrm>
            <a:off x="5412862" y="3429000"/>
            <a:ext cx="676788" cy="461665"/>
          </a:xfrm>
          <a:prstGeom prst="rect">
            <a:avLst/>
          </a:prstGeom>
          <a:noFill/>
        </p:spPr>
        <p:txBody>
          <a:bodyPr wrap="none" rtlCol="0">
            <a:spAutoFit/>
          </a:bodyPr>
          <a:lstStyle/>
          <a:p>
            <a:r>
              <a:rPr lang="en-US" sz="2400" dirty="0">
                <a:solidFill>
                  <a:srgbClr val="128592"/>
                </a:solidFill>
              </a:rPr>
              <a:t>ZPD</a:t>
            </a:r>
            <a:endParaRPr lang="en-US" dirty="0">
              <a:solidFill>
                <a:srgbClr val="128592"/>
              </a:solidFill>
            </a:endParaRPr>
          </a:p>
        </p:txBody>
      </p:sp>
      <p:sp>
        <p:nvSpPr>
          <p:cNvPr id="15" name="TextBox 14">
            <a:extLst>
              <a:ext uri="{FF2B5EF4-FFF2-40B4-BE49-F238E27FC236}">
                <a16:creationId xmlns:a16="http://schemas.microsoft.com/office/drawing/2014/main" id="{063A4770-0F0D-6B4C-8CE8-169333034939}"/>
              </a:ext>
            </a:extLst>
          </p:cNvPr>
          <p:cNvSpPr txBox="1"/>
          <p:nvPr/>
        </p:nvSpPr>
        <p:spPr>
          <a:xfrm>
            <a:off x="2368037" y="3446760"/>
            <a:ext cx="676788" cy="461665"/>
          </a:xfrm>
          <a:prstGeom prst="rect">
            <a:avLst/>
          </a:prstGeom>
          <a:noFill/>
        </p:spPr>
        <p:txBody>
          <a:bodyPr wrap="none" rtlCol="0">
            <a:spAutoFit/>
          </a:bodyPr>
          <a:lstStyle/>
          <a:p>
            <a:r>
              <a:rPr lang="en-US" sz="2400" dirty="0">
                <a:solidFill>
                  <a:srgbClr val="128592"/>
                </a:solidFill>
              </a:rPr>
              <a:t>ZPD</a:t>
            </a:r>
            <a:endParaRPr lang="en-US" dirty="0">
              <a:solidFill>
                <a:srgbClr val="128592"/>
              </a:solidFill>
            </a:endParaRPr>
          </a:p>
        </p:txBody>
      </p:sp>
      <p:sp>
        <p:nvSpPr>
          <p:cNvPr id="16" name="TextBox 15">
            <a:extLst>
              <a:ext uri="{FF2B5EF4-FFF2-40B4-BE49-F238E27FC236}">
                <a16:creationId xmlns:a16="http://schemas.microsoft.com/office/drawing/2014/main" id="{4F4F873D-342F-F94C-942E-53295FAC9CA4}"/>
              </a:ext>
            </a:extLst>
          </p:cNvPr>
          <p:cNvSpPr txBox="1"/>
          <p:nvPr/>
        </p:nvSpPr>
        <p:spPr>
          <a:xfrm>
            <a:off x="3875064" y="2599035"/>
            <a:ext cx="676788" cy="461665"/>
          </a:xfrm>
          <a:prstGeom prst="rect">
            <a:avLst/>
          </a:prstGeom>
          <a:noFill/>
        </p:spPr>
        <p:txBody>
          <a:bodyPr wrap="none" rtlCol="0">
            <a:spAutoFit/>
          </a:bodyPr>
          <a:lstStyle/>
          <a:p>
            <a:r>
              <a:rPr lang="en-US" sz="2400" dirty="0">
                <a:solidFill>
                  <a:srgbClr val="128592"/>
                </a:solidFill>
              </a:rPr>
              <a:t>ZPD</a:t>
            </a:r>
            <a:endParaRPr lang="en-US" dirty="0">
              <a:solidFill>
                <a:srgbClr val="128592"/>
              </a:solidFill>
            </a:endParaRPr>
          </a:p>
        </p:txBody>
      </p:sp>
      <p:sp>
        <p:nvSpPr>
          <p:cNvPr id="17" name="TextBox 16">
            <a:extLst>
              <a:ext uri="{FF2B5EF4-FFF2-40B4-BE49-F238E27FC236}">
                <a16:creationId xmlns:a16="http://schemas.microsoft.com/office/drawing/2014/main" id="{DD53760F-EA69-5742-B8DB-694EE4367566}"/>
              </a:ext>
            </a:extLst>
          </p:cNvPr>
          <p:cNvSpPr txBox="1"/>
          <p:nvPr/>
        </p:nvSpPr>
        <p:spPr>
          <a:xfrm>
            <a:off x="3887299" y="4484135"/>
            <a:ext cx="676788" cy="461665"/>
          </a:xfrm>
          <a:prstGeom prst="rect">
            <a:avLst/>
          </a:prstGeom>
          <a:noFill/>
        </p:spPr>
        <p:txBody>
          <a:bodyPr wrap="none" rtlCol="0">
            <a:spAutoFit/>
          </a:bodyPr>
          <a:lstStyle/>
          <a:p>
            <a:r>
              <a:rPr lang="en-US" sz="2400" dirty="0">
                <a:solidFill>
                  <a:srgbClr val="128592"/>
                </a:solidFill>
              </a:rPr>
              <a:t>ZPD</a:t>
            </a:r>
            <a:endParaRPr lang="en-US" dirty="0">
              <a:solidFill>
                <a:srgbClr val="128592"/>
              </a:solidFill>
            </a:endParaRPr>
          </a:p>
        </p:txBody>
      </p:sp>
      <p:sp>
        <p:nvSpPr>
          <p:cNvPr id="14" name="Rounded Rectangle 13">
            <a:extLst>
              <a:ext uri="{FF2B5EF4-FFF2-40B4-BE49-F238E27FC236}">
                <a16:creationId xmlns:a16="http://schemas.microsoft.com/office/drawing/2014/main" id="{278D4F8A-2224-3F48-85F5-0178E2DEF01F}"/>
              </a:ext>
            </a:extLst>
          </p:cNvPr>
          <p:cNvSpPr/>
          <p:nvPr/>
        </p:nvSpPr>
        <p:spPr>
          <a:xfrm>
            <a:off x="8660850" y="4454128"/>
            <a:ext cx="2642699" cy="1189076"/>
          </a:xfrm>
          <a:prstGeom prst="round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60ED8F6B-11EF-B14B-996C-2C551F568B93}"/>
              </a:ext>
            </a:extLst>
          </p:cNvPr>
          <p:cNvSpPr/>
          <p:nvPr/>
        </p:nvSpPr>
        <p:spPr>
          <a:xfrm>
            <a:off x="8885663" y="3198996"/>
            <a:ext cx="2717180" cy="1040744"/>
          </a:xfrm>
          <a:prstGeom prst="round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CE58CC6-164F-A44E-A3BC-858C4D9D11DA}"/>
              </a:ext>
            </a:extLst>
          </p:cNvPr>
          <p:cNvSpPr/>
          <p:nvPr/>
        </p:nvSpPr>
        <p:spPr>
          <a:xfrm>
            <a:off x="8885663" y="1937094"/>
            <a:ext cx="2990553" cy="1189076"/>
          </a:xfrm>
          <a:prstGeom prst="roundRect">
            <a:avLst/>
          </a:prstGeom>
          <a:solidFill>
            <a:srgbClr val="FDF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Shape&#10;&#10;Description automatically generated with medium confidence">
            <a:extLst>
              <a:ext uri="{FF2B5EF4-FFF2-40B4-BE49-F238E27FC236}">
                <a16:creationId xmlns:a16="http://schemas.microsoft.com/office/drawing/2014/main" id="{AC67706A-48FC-A940-ABE3-D5F32ABB603D}"/>
              </a:ext>
            </a:extLst>
          </p:cNvPr>
          <p:cNvPicPr>
            <a:picLocks noChangeAspect="1"/>
          </p:cNvPicPr>
          <p:nvPr/>
        </p:nvPicPr>
        <p:blipFill>
          <a:blip r:embed="rId3"/>
          <a:stretch>
            <a:fillRect/>
          </a:stretch>
        </p:blipFill>
        <p:spPr>
          <a:xfrm>
            <a:off x="10244252" y="6281565"/>
            <a:ext cx="1672683" cy="469900"/>
          </a:xfrm>
          <a:prstGeom prst="rect">
            <a:avLst/>
          </a:prstGeom>
        </p:spPr>
      </p:pic>
    </p:spTree>
    <p:extLst>
      <p:ext uri="{BB962C8B-B14F-4D97-AF65-F5344CB8AC3E}">
        <p14:creationId xmlns:p14="http://schemas.microsoft.com/office/powerpoint/2010/main" val="191579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2CFD-2E2A-1441-8934-A1131131A68F}"/>
              </a:ext>
            </a:extLst>
          </p:cNvPr>
          <p:cNvSpPr>
            <a:spLocks noGrp="1"/>
          </p:cNvSpPr>
          <p:nvPr>
            <p:ph type="title"/>
          </p:nvPr>
        </p:nvSpPr>
        <p:spPr/>
        <p:txBody>
          <a:bodyPr>
            <a:noAutofit/>
          </a:bodyPr>
          <a:lstStyle/>
          <a:p>
            <a:r>
              <a:rPr lang="en-US" sz="2800" b="1" dirty="0"/>
              <a:t>Public Service Announcements</a:t>
            </a:r>
          </a:p>
        </p:txBody>
      </p:sp>
      <p:sp>
        <p:nvSpPr>
          <p:cNvPr id="4" name="Slide Number Placeholder 3">
            <a:extLst>
              <a:ext uri="{FF2B5EF4-FFF2-40B4-BE49-F238E27FC236}">
                <a16:creationId xmlns:a16="http://schemas.microsoft.com/office/drawing/2014/main" id="{CE0DB54B-5A60-F34E-8BC8-9C16D3F7DEF5}"/>
              </a:ext>
            </a:extLst>
          </p:cNvPr>
          <p:cNvSpPr>
            <a:spLocks noGrp="1"/>
          </p:cNvSpPr>
          <p:nvPr>
            <p:ph type="sldNum" sz="quarter" idx="12"/>
          </p:nvPr>
        </p:nvSpPr>
        <p:spPr/>
        <p:txBody>
          <a:bodyPr/>
          <a:lstStyle/>
          <a:p>
            <a:fld id="{32BC720B-8024-ED4E-9E10-37C20D8D564E}" type="slidenum">
              <a:rPr lang="en-US" smtClean="0"/>
              <a:t>23</a:t>
            </a:fld>
            <a:endParaRPr lang="en-US"/>
          </a:p>
        </p:txBody>
      </p:sp>
      <p:pic>
        <p:nvPicPr>
          <p:cNvPr id="5" name="Picture 4">
            <a:extLst>
              <a:ext uri="{FF2B5EF4-FFF2-40B4-BE49-F238E27FC236}">
                <a16:creationId xmlns:a16="http://schemas.microsoft.com/office/drawing/2014/main" id="{46673610-BC6F-B344-BBDF-6BA8F12E9386}"/>
              </a:ext>
            </a:extLst>
          </p:cNvPr>
          <p:cNvPicPr/>
          <p:nvPr/>
        </p:nvPicPr>
        <p:blipFill rotWithShape="1">
          <a:blip r:embed="rId2" cstate="print">
            <a:extLst>
              <a:ext uri="{28A0092B-C50C-407E-A947-70E740481C1C}">
                <a14:useLocalDpi xmlns:a14="http://schemas.microsoft.com/office/drawing/2010/main" val="0"/>
              </a:ext>
            </a:extLst>
          </a:blip>
          <a:srcRect t="31962" r="36914"/>
          <a:stretch/>
        </p:blipFill>
        <p:spPr>
          <a:xfrm>
            <a:off x="166688" y="2814637"/>
            <a:ext cx="5519738" cy="3906837"/>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16E8EF4F-4526-454D-BB87-690DA6C1C4DB}"/>
              </a:ext>
            </a:extLst>
          </p:cNvPr>
          <p:cNvSpPr txBox="1">
            <a:spLocks/>
          </p:cNvSpPr>
          <p:nvPr/>
        </p:nvSpPr>
        <p:spPr>
          <a:xfrm>
            <a:off x="428626" y="1489075"/>
            <a:ext cx="5257800" cy="759925"/>
          </a:xfrm>
          <a:prstGeom prst="rect">
            <a:avLst/>
          </a:prstGeom>
          <a:solidFill>
            <a:schemeClr val="bg1">
              <a:lumMod val="9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77"/>
                <a:ea typeface="+mj-ea"/>
                <a:cs typeface="+mj-cs"/>
              </a:defRPr>
            </a:lvl1pPr>
          </a:lstStyle>
          <a:p>
            <a:r>
              <a:rPr lang="en-US" sz="2400" b="1" dirty="0"/>
              <a:t>(1) ECD is still being thrown under the bus</a:t>
            </a:r>
          </a:p>
        </p:txBody>
      </p:sp>
      <p:sp>
        <p:nvSpPr>
          <p:cNvPr id="7" name="Title 1">
            <a:extLst>
              <a:ext uri="{FF2B5EF4-FFF2-40B4-BE49-F238E27FC236}">
                <a16:creationId xmlns:a16="http://schemas.microsoft.com/office/drawing/2014/main" id="{1DAF4BE6-65AD-3342-9203-A3A040A0C42F}"/>
              </a:ext>
            </a:extLst>
          </p:cNvPr>
          <p:cNvSpPr txBox="1">
            <a:spLocks/>
          </p:cNvSpPr>
          <p:nvPr/>
        </p:nvSpPr>
        <p:spPr>
          <a:xfrm>
            <a:off x="6096000" y="1110762"/>
            <a:ext cx="5667374" cy="1883874"/>
          </a:xfrm>
          <a:prstGeom prst="rect">
            <a:avLst/>
          </a:prstGeom>
          <a:solidFill>
            <a:schemeClr val="bg1">
              <a:lumMod val="9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77"/>
                <a:ea typeface="+mj-ea"/>
                <a:cs typeface="+mj-cs"/>
              </a:defRPr>
            </a:lvl1pPr>
          </a:lstStyle>
          <a:p>
            <a:r>
              <a:rPr lang="en-US" sz="2000" b="1" dirty="0"/>
              <a:t>(2) Rotational timetables are the biggest threat to any gains that have been made in SA</a:t>
            </a:r>
          </a:p>
          <a:p>
            <a:r>
              <a:rPr lang="en-US" sz="1600" dirty="0"/>
              <a:t>2020 rotational timetables led to 75% of a year of learning lost. 2021 rotational timetables continue in at least 50% of schools. In some provinces 70% (!) of schools have applied for rotational timetables for NEXT year (2022)</a:t>
            </a:r>
          </a:p>
        </p:txBody>
      </p:sp>
      <p:pic>
        <p:nvPicPr>
          <p:cNvPr id="8" name="Picture 7">
            <a:extLst>
              <a:ext uri="{FF2B5EF4-FFF2-40B4-BE49-F238E27FC236}">
                <a16:creationId xmlns:a16="http://schemas.microsoft.com/office/drawing/2014/main" id="{A11D4E97-4C4D-A94D-B8A2-2DEF8E46D563}"/>
              </a:ext>
            </a:extLst>
          </p:cNvPr>
          <p:cNvPicPr>
            <a:picLocks noChangeAspect="1"/>
          </p:cNvPicPr>
          <p:nvPr/>
        </p:nvPicPr>
        <p:blipFill>
          <a:blip r:embed="rId3"/>
          <a:srcRect/>
          <a:stretch/>
        </p:blipFill>
        <p:spPr>
          <a:xfrm>
            <a:off x="5881231" y="3566863"/>
            <a:ext cx="6020257" cy="3009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639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C990AD-92B2-1544-BE12-CBB1E479625E}"/>
              </a:ext>
            </a:extLst>
          </p:cNvPr>
          <p:cNvSpPr>
            <a:spLocks noGrp="1"/>
          </p:cNvSpPr>
          <p:nvPr>
            <p:ph type="sldNum" sz="quarter" idx="12"/>
          </p:nvPr>
        </p:nvSpPr>
        <p:spPr/>
        <p:txBody>
          <a:bodyPr/>
          <a:lstStyle/>
          <a:p>
            <a:fld id="{32BC720B-8024-ED4E-9E10-37C20D8D564E}" type="slidenum">
              <a:rPr lang="en-US" smtClean="0"/>
              <a:t>24</a:t>
            </a:fld>
            <a:endParaRPr lang="en-US"/>
          </a:p>
        </p:txBody>
      </p:sp>
      <p:sp>
        <p:nvSpPr>
          <p:cNvPr id="5" name="Rectangle 4">
            <a:extLst>
              <a:ext uri="{FF2B5EF4-FFF2-40B4-BE49-F238E27FC236}">
                <a16:creationId xmlns:a16="http://schemas.microsoft.com/office/drawing/2014/main" id="{5534083E-89D3-D04F-8557-C9EB2253F0BE}"/>
              </a:ext>
            </a:extLst>
          </p:cNvPr>
          <p:cNvSpPr/>
          <p:nvPr/>
        </p:nvSpPr>
        <p:spPr>
          <a:xfrm>
            <a:off x="628650" y="342900"/>
            <a:ext cx="11344275" cy="1543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Stream episode Thanks for Listening Ep 6: Listening for the Divide by  Harvard Negotiation &amp;amp; Mediation Clinical Program podcast | Listen online  for free on SoundCloud">
            <a:extLst>
              <a:ext uri="{FF2B5EF4-FFF2-40B4-BE49-F238E27FC236}">
                <a16:creationId xmlns:a16="http://schemas.microsoft.com/office/drawing/2014/main" id="{9B732EC8-9452-384C-B884-C8B77F3439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412" y="-117475"/>
            <a:ext cx="6350000" cy="635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987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0CB8F-3D67-B34B-9B8F-DE0D7FE7AE3D}"/>
              </a:ext>
            </a:extLst>
          </p:cNvPr>
          <p:cNvSpPr>
            <a:spLocks noGrp="1"/>
          </p:cNvSpPr>
          <p:nvPr>
            <p:ph type="title"/>
          </p:nvPr>
        </p:nvSpPr>
        <p:spPr>
          <a:xfrm>
            <a:off x="838200" y="365125"/>
            <a:ext cx="10515600" cy="880579"/>
          </a:xfrm>
        </p:spPr>
        <p:txBody>
          <a:bodyPr/>
          <a:lstStyle/>
          <a:p>
            <a:r>
              <a:rPr lang="en-US" dirty="0"/>
              <a:t>If you are interested in the reading wars…</a:t>
            </a:r>
          </a:p>
        </p:txBody>
      </p:sp>
      <p:pic>
        <p:nvPicPr>
          <p:cNvPr id="6" name="Content Placeholder 5" descr="Graphical user interface, text, application, letter&#10;&#10;Description automatically generated">
            <a:extLst>
              <a:ext uri="{FF2B5EF4-FFF2-40B4-BE49-F238E27FC236}">
                <a16:creationId xmlns:a16="http://schemas.microsoft.com/office/drawing/2014/main" id="{161CD281-4EF2-7842-BAAA-61ABD0FD4999}"/>
              </a:ext>
            </a:extLst>
          </p:cNvPr>
          <p:cNvPicPr>
            <a:picLocks noGrp="1" noChangeAspect="1"/>
          </p:cNvPicPr>
          <p:nvPr>
            <p:ph idx="1"/>
          </p:nvPr>
        </p:nvPicPr>
        <p:blipFill>
          <a:blip r:embed="rId2"/>
          <a:stretch>
            <a:fillRect/>
          </a:stretch>
        </p:blipFill>
        <p:spPr>
          <a:xfrm>
            <a:off x="438443" y="1363192"/>
            <a:ext cx="7844165" cy="4993158"/>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22E6D77C-6E98-DB4F-9AFC-B3B53C0C679D}"/>
              </a:ext>
            </a:extLst>
          </p:cNvPr>
          <p:cNvSpPr>
            <a:spLocks noGrp="1"/>
          </p:cNvSpPr>
          <p:nvPr>
            <p:ph type="sldNum" sz="quarter" idx="12"/>
          </p:nvPr>
        </p:nvSpPr>
        <p:spPr/>
        <p:txBody>
          <a:bodyPr/>
          <a:lstStyle/>
          <a:p>
            <a:fld id="{32BC720B-8024-ED4E-9E10-37C20D8D564E}" type="slidenum">
              <a:rPr lang="en-US" smtClean="0"/>
              <a:t>25</a:t>
            </a:fld>
            <a:endParaRPr lang="en-US"/>
          </a:p>
        </p:txBody>
      </p:sp>
      <p:sp>
        <p:nvSpPr>
          <p:cNvPr id="7" name="Title 1">
            <a:extLst>
              <a:ext uri="{FF2B5EF4-FFF2-40B4-BE49-F238E27FC236}">
                <a16:creationId xmlns:a16="http://schemas.microsoft.com/office/drawing/2014/main" id="{1002DBF7-92EC-8646-BDDA-7A20606DA245}"/>
              </a:ext>
            </a:extLst>
          </p:cNvPr>
          <p:cNvSpPr txBox="1">
            <a:spLocks/>
          </p:cNvSpPr>
          <p:nvPr/>
        </p:nvSpPr>
        <p:spPr>
          <a:xfrm>
            <a:off x="8517835" y="2150130"/>
            <a:ext cx="3581400" cy="3301793"/>
          </a:xfrm>
          <a:prstGeom prst="rect">
            <a:avLst/>
          </a:prstGeom>
          <a:solidFill>
            <a:schemeClr val="accent2">
              <a:lumMod val="20000"/>
              <a:lumOff val="80000"/>
            </a:scheme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Increasingly becoming irrelevant as more (and better) data and experiments are available.</a:t>
            </a:r>
          </a:p>
          <a:p>
            <a:endParaRPr lang="en-US" sz="2000" dirty="0"/>
          </a:p>
          <a:p>
            <a:r>
              <a:rPr lang="en-US" sz="2000" dirty="0"/>
              <a:t>Empirical neuroscience and psycholinguistic research now difficult to dispute. When learning to read in the early grades you need to teach phonics systematically and explicitly. </a:t>
            </a:r>
          </a:p>
          <a:p>
            <a:endParaRPr lang="en-US" sz="2000" dirty="0"/>
          </a:p>
          <a:p>
            <a:r>
              <a:rPr lang="en-US" sz="2000" dirty="0"/>
              <a:t>Of course lots of other stuff is also necessary (vocab, oral language proficiency </a:t>
            </a:r>
            <a:r>
              <a:rPr lang="en-US" sz="2000" dirty="0" err="1"/>
              <a:t>etc</a:t>
            </a:r>
            <a:r>
              <a:rPr lang="en-US" sz="2000" dirty="0"/>
              <a:t>). </a:t>
            </a:r>
          </a:p>
        </p:txBody>
      </p:sp>
    </p:spTree>
    <p:extLst>
      <p:ext uri="{BB962C8B-B14F-4D97-AF65-F5344CB8AC3E}">
        <p14:creationId xmlns:p14="http://schemas.microsoft.com/office/powerpoint/2010/main" val="31000568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8392</TotalTime>
  <Words>838</Words>
  <Application>Microsoft Macintosh PowerPoint</Application>
  <PresentationFormat>Widescreen</PresentationFormat>
  <Paragraphs>116</Paragraphs>
  <Slides>25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Gill Sans MT</vt:lpstr>
      <vt:lpstr>Helvetica</vt:lpstr>
      <vt:lpstr>Roboto Light</vt:lpstr>
      <vt:lpstr>Office Theme</vt:lpstr>
      <vt:lpstr>Falling at the First Hurdle Early Grade Reading in South Africa</vt:lpstr>
      <vt:lpstr>Overview</vt:lpstr>
      <vt:lpstr>How children learn to read?</vt:lpstr>
      <vt:lpstr>Falling at the First Hurdle  Spaull &amp; Pretorius (2019)</vt:lpstr>
      <vt:lpstr>PowerPoint Presentation</vt:lpstr>
      <vt:lpstr>What does PIRLS assess?</vt:lpstr>
      <vt:lpstr>PowerPoint Presentation</vt:lpstr>
      <vt:lpstr>PowerPoint Presentation</vt:lpstr>
      <vt:lpstr>PowerPoint Presentation</vt:lpstr>
      <vt:lpstr>PowerPoint Presentation</vt:lpstr>
      <vt:lpstr>PowerPoint Presentation</vt:lpstr>
      <vt:lpstr>Over 14,000 individual assessments from more than 600 schools</vt:lpstr>
      <vt:lpstr>What do EGRAs / ELNAs assess?</vt:lpstr>
      <vt:lpstr>Speed &amp; Accuracy   There is a extremely strong relationship between speed and accuracy in Nguni languages.  If children read accurately they read quickly.  If children read quickly they read accurately.   i.e. There are no children that read quickly without 95% accuracy.  (Ardington et al. (2021)</vt:lpstr>
      <vt:lpstr>Speed &amp; Comprehension   There is a clear &amp; consistent relationship between speed and comprehension in Nguni languages.  Although there is variation in comprehension outcomes for those that read &lt; 20 WCPM…  If a child reads at least 35 WCPM then they score 60%+ on comprehension.  (Ardington et al. (2021)</vt:lpstr>
      <vt:lpstr>PowerPoint Presentation</vt:lpstr>
      <vt:lpstr>Assessing the same learners over time…  (usually 1-2 years apart)</vt:lpstr>
      <vt:lpstr>Ardington et al. 2021</vt:lpstr>
      <vt:lpstr>Ardington et al. 2021</vt:lpstr>
      <vt:lpstr>PowerPoint Presentation</vt:lpstr>
      <vt:lpstr>PowerPoint Presentation</vt:lpstr>
      <vt:lpstr>PowerPoint Presentation</vt:lpstr>
      <vt:lpstr>Public Service Announcements</vt:lpstr>
      <vt:lpstr>PowerPoint Presentation</vt:lpstr>
      <vt:lpstr>If you are interested in the reading wars…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An overview of the SA education system</dc:title>
  <dc:creator>Nic Spaull</dc:creator>
  <cp:lastModifiedBy>Nic Spaull</cp:lastModifiedBy>
  <cp:revision>205</cp:revision>
  <dcterms:created xsi:type="dcterms:W3CDTF">2018-07-21T10:17:32Z</dcterms:created>
  <dcterms:modified xsi:type="dcterms:W3CDTF">2021-10-22T08:02:19Z</dcterms:modified>
</cp:coreProperties>
</file>